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491" r:id="rId3"/>
    <p:sldId id="461" r:id="rId4"/>
    <p:sldId id="462" r:id="rId5"/>
    <p:sldId id="498" r:id="rId6"/>
    <p:sldId id="510" r:id="rId7"/>
    <p:sldId id="499" r:id="rId8"/>
    <p:sldId id="500" r:id="rId9"/>
    <p:sldId id="502" r:id="rId10"/>
    <p:sldId id="503" r:id="rId11"/>
    <p:sldId id="504" r:id="rId12"/>
    <p:sldId id="505" r:id="rId13"/>
    <p:sldId id="506" r:id="rId14"/>
    <p:sldId id="507" r:id="rId15"/>
    <p:sldId id="511" r:id="rId16"/>
    <p:sldId id="512" r:id="rId17"/>
    <p:sldId id="513" r:id="rId18"/>
    <p:sldId id="508" r:id="rId19"/>
    <p:sldId id="509" r:id="rId20"/>
    <p:sldId id="516" r:id="rId21"/>
    <p:sldId id="501" r:id="rId22"/>
    <p:sldId id="492" r:id="rId23"/>
    <p:sldId id="493" r:id="rId24"/>
    <p:sldId id="514" r:id="rId25"/>
    <p:sldId id="494" r:id="rId26"/>
    <p:sldId id="515" r:id="rId27"/>
    <p:sldId id="495" r:id="rId28"/>
    <p:sldId id="496" r:id="rId29"/>
    <p:sldId id="497" r:id="rId30"/>
    <p:sldId id="464" r:id="rId31"/>
    <p:sldId id="465" r:id="rId32"/>
    <p:sldId id="466" r:id="rId33"/>
    <p:sldId id="467" r:id="rId34"/>
    <p:sldId id="468" r:id="rId35"/>
    <p:sldId id="469" r:id="rId36"/>
    <p:sldId id="470" r:id="rId37"/>
    <p:sldId id="517" r:id="rId38"/>
    <p:sldId id="518" r:id="rId39"/>
    <p:sldId id="519" r:id="rId40"/>
    <p:sldId id="471" r:id="rId41"/>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4EFE68E-E54A-40F8-BA80-A14D51FDFDBD}" type="datetimeFigureOut">
              <a:rPr lang="tr-TR" smtClean="0"/>
              <a:t>4.03.2021</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8E3CE87-98C0-4673-8C56-2AC28CFF896F}" type="slidenum">
              <a:rPr lang="tr-TR" smtClean="0"/>
              <a:t>‹#›</a:t>
            </a:fld>
            <a:endParaRPr lang="tr-TR"/>
          </a:p>
        </p:txBody>
      </p:sp>
    </p:spTree>
    <p:extLst>
      <p:ext uri="{BB962C8B-B14F-4D97-AF65-F5344CB8AC3E}">
        <p14:creationId xmlns:p14="http://schemas.microsoft.com/office/powerpoint/2010/main" val="692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625B3EBB-FD4A-4E85-887B-BD62F966C5AC}"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1E3CF-7432-4661-9108-AB48C032BE6B}"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2AA79-BB71-4AFB-AE80-D3989DE9BCB9}"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F7E7E-E0AD-45AE-8C77-D44D45C6333E}"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536EE7C-CB37-473C-BC20-BBB9A8014769}"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E4F19D-90A5-4496-9F9E-E3A568029194}"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572A8-26AB-4528-9192-41261577336E}"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21420-5153-4D0D-8D70-1B8D2C474E20}"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1D76396-9704-466F-9370-8A43C60953E9}" type="datetime1">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604F55-FED6-476F-8CC4-9F714B13574E}" type="datetime1">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3B9-4744-4247-8B93-BC5714B4CB8B}" type="datetime1">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8F19E5-3877-48D9-8975-354A8BA07332}"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6184A-F422-4DD9-AFF1-7648D089014E}" type="datetime1">
              <a:rPr lang="en-US" smtClean="0"/>
              <a:t>3/4/2021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574" y="2512770"/>
            <a:ext cx="3910165" cy="1068935"/>
          </a:xfrm>
          <a:solidFill>
            <a:schemeClr val="bg1">
              <a:alpha val="42000"/>
            </a:schemeClr>
          </a:solidFill>
          <a:effectLst>
            <a:reflection endPos="0" dir="5400000" sy="-100000" algn="bl" rotWithShape="0"/>
          </a:effectLst>
        </p:spPr>
        <p:txBody>
          <a:bodyPr>
            <a:noAutofit/>
          </a:bodyPr>
          <a:lstStyle/>
          <a:p>
            <a:r>
              <a:rPr lang="tr-TR" sz="2800" b="1" dirty="0" smtClean="0">
                <a:solidFill>
                  <a:srgbClr val="002060"/>
                </a:solidFill>
              </a:rPr>
              <a:t>Çevre Hukuku</a:t>
            </a:r>
          </a:p>
        </p:txBody>
      </p:sp>
      <p:sp>
        <p:nvSpPr>
          <p:cNvPr id="4" name="Title 3"/>
          <p:cNvSpPr>
            <a:spLocks noGrp="1"/>
          </p:cNvSpPr>
          <p:nvPr>
            <p:ph type="ctrTitle"/>
          </p:nvPr>
        </p:nvSpPr>
        <p:spPr>
          <a:xfrm>
            <a:off x="4937574" y="5261460"/>
            <a:ext cx="3910165" cy="763525"/>
          </a:xfrm>
        </p:spPr>
        <p:txBody>
          <a:bodyPr>
            <a:normAutofit/>
          </a:bodyPr>
          <a:lstStyle/>
          <a:p>
            <a:r>
              <a:rPr lang="tr-TR" sz="2400" b="1" i="1" dirty="0" err="1" smtClean="0">
                <a:solidFill>
                  <a:srgbClr val="E85E5E"/>
                </a:solidFill>
              </a:rPr>
              <a:t>Doç</a:t>
            </a:r>
            <a:r>
              <a:rPr lang="en-US" sz="2400" b="1" i="1" dirty="0" smtClean="0">
                <a:solidFill>
                  <a:srgbClr val="E85E5E"/>
                </a:solidFill>
              </a:rPr>
              <a:t>. </a:t>
            </a:r>
            <a:r>
              <a:rPr lang="en-US" sz="2400" b="1" i="1" dirty="0">
                <a:solidFill>
                  <a:srgbClr val="E85E5E"/>
                </a:solidFill>
              </a:rPr>
              <a:t>Dr. </a:t>
            </a:r>
            <a:r>
              <a:rPr lang="tr-TR" sz="2400" b="1" i="1" dirty="0" err="1" smtClean="0">
                <a:solidFill>
                  <a:srgbClr val="E85E5E"/>
                </a:solidFill>
              </a:rPr>
              <a:t>Afşın</a:t>
            </a:r>
            <a:r>
              <a:rPr lang="tr-TR" sz="2400" b="1" i="1" dirty="0" smtClean="0">
                <a:solidFill>
                  <a:srgbClr val="E85E5E"/>
                </a:solidFill>
              </a:rPr>
              <a:t> ÇETİNKAYA</a:t>
            </a:r>
            <a:endParaRPr lang="en-US" sz="2400" b="1" i="1" dirty="0">
              <a:solidFill>
                <a:srgbClr val="E85E5E"/>
              </a:solidFill>
            </a:endParaRPr>
          </a:p>
        </p:txBody>
      </p:sp>
      <p:sp>
        <p:nvSpPr>
          <p:cNvPr id="2" name="Slide Number Placeholder 1"/>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a:xfrm>
            <a:off x="907080" y="1901950"/>
            <a:ext cx="3664920" cy="3970330"/>
          </a:xfrm>
        </p:spPr>
        <p:txBody>
          <a:bodyPr>
            <a:normAutofit/>
          </a:bodyPr>
          <a:lstStyle/>
          <a:p>
            <a:r>
              <a:rPr lang="tr-TR" dirty="0"/>
              <a:t>Çevre problemlerin çoğu küresel ısınma gibi doğal afetler çölleşme gibi evrensel problemlerdir. Bu sebepten uluslararası ilişkiler olmadan </a:t>
            </a:r>
            <a:r>
              <a:rPr lang="tr-TR" dirty="0" smtClean="0"/>
              <a:t>olmaz.</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10</a:t>
            </a:fld>
            <a:endParaRPr lang="en-US"/>
          </a:p>
        </p:txBody>
      </p:sp>
      <p:pic>
        <p:nvPicPr>
          <p:cNvPr id="5" name="Resim 4"/>
          <p:cNvPicPr>
            <a:picLocks noChangeAspect="1"/>
          </p:cNvPicPr>
          <p:nvPr/>
        </p:nvPicPr>
        <p:blipFill>
          <a:blip r:embed="rId2"/>
          <a:stretch>
            <a:fillRect/>
          </a:stretch>
        </p:blipFill>
        <p:spPr>
          <a:xfrm>
            <a:off x="4877410" y="1901950"/>
            <a:ext cx="3496142" cy="2290576"/>
          </a:xfrm>
          <a:prstGeom prst="rect">
            <a:avLst/>
          </a:prstGeom>
        </p:spPr>
      </p:pic>
      <p:pic>
        <p:nvPicPr>
          <p:cNvPr id="6" name="Resim 5"/>
          <p:cNvPicPr>
            <a:picLocks noChangeAspect="1"/>
          </p:cNvPicPr>
          <p:nvPr/>
        </p:nvPicPr>
        <p:blipFill>
          <a:blip r:embed="rId3"/>
          <a:stretch>
            <a:fillRect/>
          </a:stretch>
        </p:blipFill>
        <p:spPr>
          <a:xfrm>
            <a:off x="4877410" y="4467724"/>
            <a:ext cx="3738059" cy="1685620"/>
          </a:xfrm>
          <a:prstGeom prst="rect">
            <a:avLst/>
          </a:prstGeom>
        </p:spPr>
      </p:pic>
    </p:spTree>
    <p:extLst>
      <p:ext uri="{BB962C8B-B14F-4D97-AF65-F5344CB8AC3E}">
        <p14:creationId xmlns:p14="http://schemas.microsoft.com/office/powerpoint/2010/main" val="1213376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marL="0" indent="0">
              <a:buNone/>
            </a:pPr>
            <a:r>
              <a:rPr lang="tr-TR" dirty="0" smtClean="0"/>
              <a:t>Çevre </a:t>
            </a:r>
            <a:r>
              <a:rPr lang="tr-TR" dirty="0"/>
              <a:t>sorunlarının ortaya çıkmasındaki 3 faktör: </a:t>
            </a:r>
            <a:r>
              <a:rPr lang="tr-TR" dirty="0" smtClean="0"/>
              <a:t>1.sanayileşme</a:t>
            </a:r>
          </a:p>
          <a:p>
            <a:pPr marL="0" indent="0">
              <a:buNone/>
            </a:pPr>
            <a:r>
              <a:rPr lang="tr-TR" dirty="0" smtClean="0"/>
              <a:t>2.nüfus </a:t>
            </a:r>
            <a:r>
              <a:rPr lang="tr-TR" dirty="0"/>
              <a:t>artışı </a:t>
            </a:r>
            <a:endParaRPr lang="tr-TR" dirty="0" smtClean="0"/>
          </a:p>
          <a:p>
            <a:pPr marL="0" indent="0">
              <a:buNone/>
            </a:pPr>
            <a:r>
              <a:rPr lang="tr-TR" dirty="0" smtClean="0"/>
              <a:t>3</a:t>
            </a:r>
            <a:r>
              <a:rPr lang="tr-TR" dirty="0"/>
              <a:t>. </a:t>
            </a:r>
            <a:r>
              <a:rPr lang="tr-TR" dirty="0" smtClean="0"/>
              <a:t>Kentleşme</a:t>
            </a:r>
            <a:endParaRPr lang="tr-TR" dirty="0"/>
          </a:p>
          <a:p>
            <a:pPr marL="0" indent="0">
              <a:buNone/>
            </a:pP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val="4146627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Kentleşme ile nüfus artışı aynı anlama gelmiyor. Nüfus artışı sayısal bir yükseliş, kentleşme nüfus yoğunluğundaki öbekleşme. Öbekleşme bir 3. Dünya ülkesi yaklaşımdır. Meksika’nın en büyük şehir </a:t>
            </a:r>
            <a:r>
              <a:rPr lang="tr-TR" dirty="0" err="1"/>
              <a:t>Mexico</a:t>
            </a:r>
            <a:r>
              <a:rPr lang="tr-TR" dirty="0"/>
              <a:t> City’dir. Nüfusun yarıdan fazlası burada yaşamaktadır.</a:t>
            </a:r>
          </a:p>
          <a:p>
            <a:endParaRPr lang="tr-TR" dirty="0"/>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267978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Çevre Kanununa göre çevre kirliliği: canlı cansız her türlü ekolojik dengeyi bozan etkidir. Kirliliğin tanımı etki üzerine </a:t>
            </a:r>
            <a:r>
              <a:rPr lang="tr-TR" dirty="0" smtClean="0"/>
              <a:t>kurulmuştur.</a:t>
            </a:r>
            <a:endParaRPr lang="tr-TR" dirty="0"/>
          </a:p>
          <a:p>
            <a:pPr algn="just"/>
            <a:endParaRPr lang="tr-TR" dirty="0"/>
          </a:p>
          <a:p>
            <a:pPr algn="just"/>
            <a:r>
              <a:rPr lang="tr-TR" dirty="0"/>
              <a:t>Çevre tanımından ziyade çevreyi neden korumalıyız gerektiği üzerinde durmamız </a:t>
            </a:r>
            <a:r>
              <a:rPr lang="tr-TR" dirty="0" smtClean="0"/>
              <a:t>gerekmektedir. </a:t>
            </a:r>
            <a:r>
              <a:rPr lang="tr-TR" dirty="0"/>
              <a:t>20. Yüzyılın başından itibaren çevre düzenlemeleri </a:t>
            </a:r>
            <a:r>
              <a:rPr lang="tr-TR" dirty="0" smtClean="0"/>
              <a:t>başlamakta olup </a:t>
            </a:r>
            <a:r>
              <a:rPr lang="tr-TR" dirty="0"/>
              <a:t>20. yüzyılın ortalarından itibaren hukuki metinlere </a:t>
            </a:r>
            <a:r>
              <a:rPr lang="tr-TR" dirty="0" smtClean="0"/>
              <a:t>girmiştir. Türkiye’de </a:t>
            </a:r>
            <a:r>
              <a:rPr lang="tr-TR" dirty="0"/>
              <a:t>de ilk defa 82 Anayasası’nın 56. maddesinde </a:t>
            </a:r>
            <a:r>
              <a:rPr lang="tr-TR" dirty="0" smtClean="0"/>
              <a:t>düzenlenmiştir. Hemen </a:t>
            </a:r>
            <a:r>
              <a:rPr lang="tr-TR" dirty="0"/>
              <a:t>arkasından 83 yılında çevre kanunu ile düzenlemeler yapılmıştır. Ceza hukuku bakımından korumayı sağlayan düzenlemede 2005’te yürürlüğe girdi ve çevreye yönelik suçlar özel bir başlık altında </a:t>
            </a:r>
            <a:r>
              <a:rPr lang="tr-TR" dirty="0" smtClean="0"/>
              <a:t>değerlendirildi.</a:t>
            </a:r>
            <a:endParaRPr lang="tr-TR" dirty="0"/>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392816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endParaRPr lang="tr-TR" dirty="0" smtClean="0"/>
          </a:p>
          <a:p>
            <a:endParaRPr lang="tr-TR" dirty="0"/>
          </a:p>
          <a:p>
            <a:endParaRPr lang="tr-TR" dirty="0" smtClean="0"/>
          </a:p>
          <a:p>
            <a:r>
              <a:rPr lang="tr-TR" dirty="0" smtClean="0"/>
              <a:t>Çevre </a:t>
            </a:r>
            <a:r>
              <a:rPr lang="tr-TR" dirty="0"/>
              <a:t>Hukuku’nun Amacı Ne Olabilir?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14</a:t>
            </a:fld>
            <a:endParaRPr lang="en-US"/>
          </a:p>
        </p:txBody>
      </p:sp>
    </p:spTree>
    <p:extLst>
      <p:ext uri="{BB962C8B-B14F-4D97-AF65-F5344CB8AC3E}">
        <p14:creationId xmlns:p14="http://schemas.microsoft.com/office/powerpoint/2010/main" val="1500202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Çevre  hukukunun  amacı  kısaca  çevrenin  korunmasıdır.  Ancak  burada  kastedilen mutlak anlamda </a:t>
            </a:r>
            <a:r>
              <a:rPr lang="tr-TR" dirty="0" err="1"/>
              <a:t>sakınmacı</a:t>
            </a:r>
            <a:r>
              <a:rPr lang="tr-TR" dirty="0"/>
              <a:t> koruma olmamakta; bunun yanında iyileştirme ve geliştirme de bu çerçevede  ele alınmaktadır.  Böylelikle  çevresel  öğeler  sadece bozulmalara  karşı  ve kirlilik </a:t>
            </a:r>
            <a:r>
              <a:rPr lang="tr-TR" dirty="0" err="1"/>
              <a:t>lere</a:t>
            </a:r>
            <a:r>
              <a:rPr lang="tr-TR" dirty="0"/>
              <a:t> karşı koruma sağlanarak var olan durumları muhafaza edilmemekte; aynı zamanda bakımları  yapılıp  daha  iyi  durumlara  getirilme  ve  geliştirme  yoluyla  da korunmaktadır</a:t>
            </a:r>
            <a:r>
              <a:rPr lang="tr-TR" dirty="0" smtClean="0"/>
              <a:t>. Nitekim  </a:t>
            </a:r>
            <a:r>
              <a:rPr lang="tr-TR" dirty="0"/>
              <a:t>Anayasamızın  56.  maddesinde  yer  alan  çevre  hakkına  ilişkin düzenlemenin  2’nci fıkrasında  bulunan  çevrenin  kirlenmesini  önlemek,  çevre  sağlığını korumak ve çevreyi geliştirmek ifadelerini de bu çerçevede değerlendirmek gerekir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15</a:t>
            </a:fld>
            <a:endParaRPr lang="en-US"/>
          </a:p>
        </p:txBody>
      </p:sp>
    </p:spTree>
    <p:extLst>
      <p:ext uri="{BB962C8B-B14F-4D97-AF65-F5344CB8AC3E}">
        <p14:creationId xmlns:p14="http://schemas.microsoft.com/office/powerpoint/2010/main" val="3586379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pPr algn="just"/>
            <a:r>
              <a:rPr lang="tr-TR" dirty="0"/>
              <a:t>Gelecek  kuşakların  ihtiyaçlarını  karşılayabilme  olanağından  ödün  vermeksizin günümüz kuşaklarının ihtiyaçlarını karşılayabilecek bir kalkınma modeli olan “sürdürülebilir kalkınma”, 20. yüzyıl sonlarına doğru dünya gündemine girmiş ve 1990’lı yıllarda imzalanan uluslararası antlaşmalarla küresel bir uygulama planı haline gelmiştir. </a:t>
            </a:r>
          </a:p>
          <a:p>
            <a:pPr algn="just"/>
            <a:r>
              <a:rPr lang="tr-TR" dirty="0"/>
              <a:t>Sürdürülebilir kalkınma günümüzün  ulusal  ve  uluslar  arası  ölçekteki  çevre  koruma  politikalarının  en  temel kavramlarından birisidir. Hatta bu ilke çevre koruma politikasının hareket noktasını meydana </a:t>
            </a:r>
            <a:r>
              <a:rPr lang="tr-TR" dirty="0" smtClean="0"/>
              <a:t>getirmektedir</a:t>
            </a:r>
            <a:r>
              <a:rPr lang="tr-TR" dirty="0"/>
              <a:t>.</a:t>
            </a:r>
          </a:p>
          <a:p>
            <a:pPr marL="0" indent="0">
              <a:buNone/>
            </a:pPr>
            <a:r>
              <a:rPr lang="tr-TR" dirty="0"/>
              <a:t>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16</a:t>
            </a:fld>
            <a:endParaRPr lang="en-US"/>
          </a:p>
        </p:txBody>
      </p:sp>
    </p:spTree>
    <p:extLst>
      <p:ext uri="{BB962C8B-B14F-4D97-AF65-F5344CB8AC3E}">
        <p14:creationId xmlns:p14="http://schemas.microsoft.com/office/powerpoint/2010/main" val="1788667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Sürdürülebilir kalkınma kavramına ilk defa BM Dünya Doğa Şartı’nda (1982) yer  verilmiş;  kavrama </a:t>
            </a:r>
            <a:r>
              <a:rPr lang="tr-TR" dirty="0" err="1"/>
              <a:t>lişkin</a:t>
            </a:r>
            <a:r>
              <a:rPr lang="tr-TR" dirty="0"/>
              <a:t> resmi bir  tanıma ise  uluslararası  alanda  ilk  </a:t>
            </a:r>
            <a:r>
              <a:rPr lang="tr-TR" dirty="0" smtClean="0"/>
              <a:t>defa Birleşmiş </a:t>
            </a:r>
            <a:r>
              <a:rPr lang="tr-TR" dirty="0"/>
              <a:t>Milletlerin  1987  tarihli “</a:t>
            </a:r>
            <a:r>
              <a:rPr lang="tr-TR" dirty="0" err="1"/>
              <a:t>Brundtland</a:t>
            </a:r>
            <a:r>
              <a:rPr lang="tr-TR" dirty="0"/>
              <a:t>-Ortak </a:t>
            </a:r>
            <a:r>
              <a:rPr lang="tr-TR" dirty="0" err="1"/>
              <a:t>Geleceğimiz”raporunda</a:t>
            </a:r>
            <a:r>
              <a:rPr lang="tr-TR" dirty="0"/>
              <a:t> yer </a:t>
            </a:r>
            <a:r>
              <a:rPr lang="tr-TR" dirty="0" smtClean="0"/>
              <a:t>verilmiştir. İlgili raporda  </a:t>
            </a:r>
            <a:r>
              <a:rPr lang="tr-TR" dirty="0"/>
              <a:t>sürdürülebilir  kalkınma bugünün  gereksinimlerini  gelecek  kuşakların  kendi gereksinimlerini  karşılama  olanaklarını  tehlikeye  atmaksızın  karşılayan  kalkınma” olarak </a:t>
            </a:r>
            <a:r>
              <a:rPr lang="tr-TR" dirty="0" err="1"/>
              <a:t>tanımlanılmıştır</a:t>
            </a:r>
            <a:r>
              <a:rPr lang="tr-TR" dirty="0"/>
              <a:t>. </a:t>
            </a:r>
          </a:p>
          <a:p>
            <a:r>
              <a:rPr lang="tr-TR" dirty="0"/>
              <a:t>Ortak Geleceğimiz raporunda, çevre sorunlarının insan refahını ve </a:t>
            </a:r>
            <a:r>
              <a:rPr lang="tr-TR" dirty="0" smtClean="0"/>
              <a:t>dünyadaki  </a:t>
            </a:r>
            <a:r>
              <a:rPr lang="tr-TR" dirty="0"/>
              <a:t>yaşamı  tehdit  ettiği,  bu  bakımdan sürekli ve dengeli bir kalkınmaya ihtiyaç duyulduğu,  ancak  bu  kalkınma  politikasında  bugünün  ihtiyaçları  karşılanırken gelecek nesillerin  ihtiyaçlarından taviz  verilmemesi  gerektiği  vurgulanmıştır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1668440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Anayasa'nın </a:t>
            </a:r>
            <a:r>
              <a:rPr lang="tr-TR" b="1" dirty="0"/>
              <a:t>56</a:t>
            </a:r>
            <a:r>
              <a:rPr lang="tr-TR" dirty="0"/>
              <a:t>. </a:t>
            </a:r>
            <a:r>
              <a:rPr lang="tr-TR" b="1" dirty="0"/>
              <a:t>maddesi</a:t>
            </a:r>
            <a:r>
              <a:rPr lang="tr-TR" dirty="0"/>
              <a:t>: “Herkes, sağlıklı ve dengeli bir çevrede yaşama hakkına sahiptir. </a:t>
            </a:r>
            <a:r>
              <a:rPr lang="tr-TR" b="1" dirty="0"/>
              <a:t>Çevreyi</a:t>
            </a:r>
            <a:r>
              <a:rPr lang="tr-TR" dirty="0"/>
              <a:t> geliştirmek, </a:t>
            </a:r>
            <a:r>
              <a:rPr lang="tr-TR" b="1" dirty="0"/>
              <a:t>çevre</a:t>
            </a:r>
            <a:r>
              <a:rPr lang="tr-TR" dirty="0"/>
              <a:t> sağlığını korumak ve </a:t>
            </a:r>
            <a:r>
              <a:rPr lang="tr-TR" b="1" dirty="0"/>
              <a:t>çevre</a:t>
            </a:r>
            <a:r>
              <a:rPr lang="tr-TR" dirty="0"/>
              <a:t> kirlenmesini önlemek Devletin ve vatandaşların ödevidir.” hükmünü içermektedir.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3317210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Çevre Hukuku’nun ortaya çıkışının temel faktörü sanayi devrimidir. Çünkü sanayi devrimi çevresel değerlerin kullanılmasındaki oranı ciddi şekilde </a:t>
            </a:r>
            <a:r>
              <a:rPr lang="tr-TR" dirty="0" smtClean="0"/>
              <a:t>patlatmıştır.</a:t>
            </a:r>
          </a:p>
          <a:p>
            <a:pPr algn="just"/>
            <a:r>
              <a:rPr lang="tr-TR" dirty="0" smtClean="0"/>
              <a:t>1982’de </a:t>
            </a:r>
            <a:r>
              <a:rPr lang="tr-TR" dirty="0"/>
              <a:t>Birleşmiş Milletler Doğa Şartı’nda ve ilk defa 1987 Ortak Geleceğimiz Raporu ile Sürdürülebilir Kalkınma tanımlaması yapıldı. Temel tanım şu; bugünün ihtiyaçlarını gelecek nesillerin kendi ihtiyaçlarını karşılama olanaklarını tehlikeye atmaksızın karşılayarak </a:t>
            </a:r>
            <a:r>
              <a:rPr lang="tr-TR" dirty="0" smtClean="0"/>
              <a:t>kalkınmasıdır.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19</a:t>
            </a:fld>
            <a:endParaRPr lang="en-US"/>
          </a:p>
        </p:txBody>
      </p:sp>
    </p:spTree>
    <p:extLst>
      <p:ext uri="{BB962C8B-B14F-4D97-AF65-F5344CB8AC3E}">
        <p14:creationId xmlns:p14="http://schemas.microsoft.com/office/powerpoint/2010/main" val="1160621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Çevre</a:t>
            </a:r>
          </a:p>
        </p:txBody>
      </p:sp>
      <p:sp>
        <p:nvSpPr>
          <p:cNvPr id="3" name="İçerik Yer Tutucusu 2"/>
          <p:cNvSpPr>
            <a:spLocks noGrp="1"/>
          </p:cNvSpPr>
          <p:nvPr>
            <p:ph idx="1"/>
          </p:nvPr>
        </p:nvSpPr>
        <p:spPr/>
        <p:txBody>
          <a:bodyPr>
            <a:normAutofit lnSpcReduction="10000"/>
          </a:bodyPr>
          <a:lstStyle/>
          <a:p>
            <a:r>
              <a:rPr lang="tr-TR" dirty="0"/>
              <a:t>«Hayvanların etrafını saran, onların duygu ve reaksiyonlarını etkileyen dış dünyadır.» Zoolojik tanım</a:t>
            </a:r>
          </a:p>
          <a:p>
            <a:r>
              <a:rPr lang="tr-TR" dirty="0"/>
              <a:t>«Belirli bir yaşam mekanında etkili olan fiziksel, kimyasal ve </a:t>
            </a:r>
            <a:r>
              <a:rPr lang="tr-TR" dirty="0" err="1"/>
              <a:t>biyotik</a:t>
            </a:r>
            <a:r>
              <a:rPr lang="tr-TR" dirty="0"/>
              <a:t> faktörlerin bütünüdür» Ekolojik tanım</a:t>
            </a:r>
          </a:p>
          <a:p>
            <a:r>
              <a:rPr lang="tr-TR" dirty="0"/>
              <a:t>«Tecrübelerin oluştuğu, bizim ve diğerlerinin yaşamlarının ortaya çıktığı yerdir.»</a:t>
            </a:r>
            <a:r>
              <a:rPr lang="tr-TR" dirty="0" err="1"/>
              <a:t>Felsefik</a:t>
            </a:r>
            <a:r>
              <a:rPr lang="tr-TR" dirty="0"/>
              <a:t> tanım</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401769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Siyasi ve Yasal Düzenleme İhtiyacı</a:t>
            </a:r>
          </a:p>
        </p:txBody>
      </p:sp>
      <p:sp>
        <p:nvSpPr>
          <p:cNvPr id="3" name="İçerik Yer Tutucusu 2"/>
          <p:cNvSpPr>
            <a:spLocks noGrp="1"/>
          </p:cNvSpPr>
          <p:nvPr>
            <p:ph idx="1"/>
          </p:nvPr>
        </p:nvSpPr>
        <p:spPr/>
        <p:txBody>
          <a:bodyPr/>
          <a:lstStyle/>
          <a:p>
            <a:pPr marL="0" indent="0">
              <a:buNone/>
            </a:pPr>
            <a:r>
              <a:rPr lang="tr-TR" dirty="0"/>
              <a:t>Ana </a:t>
            </a:r>
            <a:r>
              <a:rPr lang="tr-TR" dirty="0" smtClean="0"/>
              <a:t>hedef çevresel </a:t>
            </a:r>
            <a:r>
              <a:rPr lang="tr-TR" dirty="0"/>
              <a:t>sorunların hukuk ve siyaset ile nasıl düzenlenebileceğinin anlaşılması gerekmektedir: </a:t>
            </a:r>
            <a:endParaRPr lang="tr-TR" dirty="0" smtClean="0"/>
          </a:p>
          <a:p>
            <a:r>
              <a:rPr lang="tr-TR" dirty="0" smtClean="0"/>
              <a:t>Siyasi-yasal </a:t>
            </a:r>
            <a:r>
              <a:rPr lang="tr-TR" dirty="0"/>
              <a:t>düzenlemenin neden gerektiği </a:t>
            </a:r>
            <a:endParaRPr lang="tr-TR" dirty="0" smtClean="0"/>
          </a:p>
          <a:p>
            <a:r>
              <a:rPr lang="tr-TR" dirty="0" smtClean="0"/>
              <a:t>Siyasi-yasal </a:t>
            </a:r>
            <a:r>
              <a:rPr lang="tr-TR" dirty="0"/>
              <a:t>tedbirlerin ilkeleri ve </a:t>
            </a:r>
            <a:endParaRPr lang="tr-TR" dirty="0" smtClean="0"/>
          </a:p>
          <a:p>
            <a:r>
              <a:rPr lang="tr-TR" dirty="0" smtClean="0"/>
              <a:t>Çevresel </a:t>
            </a:r>
            <a:r>
              <a:rPr lang="tr-TR" dirty="0"/>
              <a:t>davranışı düzenleyen araçlar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20</a:t>
            </a:fld>
            <a:endParaRPr lang="en-US"/>
          </a:p>
        </p:txBody>
      </p:sp>
    </p:spTree>
    <p:extLst>
      <p:ext uri="{BB962C8B-B14F-4D97-AF65-F5344CB8AC3E}">
        <p14:creationId xmlns:p14="http://schemas.microsoft.com/office/powerpoint/2010/main" val="403474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Çevre Hukukun temel özellikleri</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Çevre </a:t>
            </a:r>
            <a:r>
              <a:rPr lang="tr-TR" dirty="0"/>
              <a:t>hukuku, toplumun tüm aktörlerini (devlet, kamusal-özel kuruluşlar, yerel yönetimler, bireyler) ilgilendiren toplumsal bir hukuktur. Bu yönüyle dinamik bir hukuk </a:t>
            </a:r>
            <a:r>
              <a:rPr lang="tr-TR" dirty="0" smtClean="0"/>
              <a:t>dalıdır</a:t>
            </a:r>
            <a:r>
              <a:rPr lang="tr-TR" dirty="0"/>
              <a:t>. Çevre toplumsal değişmelerle yakından ilgilidir. Bu açıdan kamu özel hukuk </a:t>
            </a:r>
            <a:r>
              <a:rPr lang="tr-TR" dirty="0" err="1" smtClean="0"/>
              <a:t>ayrınımı</a:t>
            </a:r>
            <a:r>
              <a:rPr lang="tr-TR" dirty="0" smtClean="0"/>
              <a:t> </a:t>
            </a:r>
            <a:r>
              <a:rPr lang="tr-TR" dirty="0"/>
              <a:t>aşan bir konumdadır. </a:t>
            </a:r>
            <a:r>
              <a:rPr lang="tr-TR" dirty="0" smtClean="0"/>
              <a:t>Çevre </a:t>
            </a:r>
            <a:r>
              <a:rPr lang="tr-TR" dirty="0"/>
              <a:t>hukukunda dayanışma felsefesinin ağırlığı hissedilir. Toplumdaki tüm taraflar olduğu kadar; bütün </a:t>
            </a:r>
            <a:r>
              <a:rPr lang="tr-TR" dirty="0" smtClean="0"/>
              <a:t>insanlık </a:t>
            </a:r>
            <a:r>
              <a:rPr lang="tr-TR" dirty="0"/>
              <a:t>açısından da dayanışmayı gerekli kılan bir alanı </a:t>
            </a:r>
            <a:r>
              <a:rPr lang="tr-TR" dirty="0" smtClean="0"/>
              <a:t>düzenlemektedir</a:t>
            </a:r>
            <a:r>
              <a:rPr lang="tr-TR" dirty="0"/>
              <a:t>. - Hukukun konusunu insan </a:t>
            </a:r>
            <a:r>
              <a:rPr lang="tr-TR" dirty="0" smtClean="0"/>
              <a:t>oluşturur</a:t>
            </a:r>
            <a:r>
              <a:rPr lang="tr-TR" dirty="0"/>
              <a:t>. Çevre hukukunda ise insana karşı canlıları ve doğayı </a:t>
            </a:r>
            <a:r>
              <a:rPr lang="tr-TR" dirty="0" smtClean="0"/>
              <a:t>koruma </a:t>
            </a:r>
            <a:r>
              <a:rPr lang="tr-TR" dirty="0"/>
              <a:t>anlayışı da egemendir. Ayrıca, gelecek </a:t>
            </a:r>
            <a:r>
              <a:rPr lang="tr-TR" dirty="0" smtClean="0"/>
              <a:t>kuşaklar </a:t>
            </a:r>
            <a:r>
              <a:rPr lang="tr-TR" dirty="0"/>
              <a:t>da hakkın konusunu oluşturmaktadır.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174261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Çevre Hukukunun Temel İlkeleri</a:t>
            </a:r>
          </a:p>
        </p:txBody>
      </p:sp>
      <p:sp>
        <p:nvSpPr>
          <p:cNvPr id="3" name="İçerik Yer Tutucusu 2"/>
          <p:cNvSpPr>
            <a:spLocks noGrp="1"/>
          </p:cNvSpPr>
          <p:nvPr>
            <p:ph idx="1"/>
          </p:nvPr>
        </p:nvSpPr>
        <p:spPr/>
        <p:txBody>
          <a:bodyPr/>
          <a:lstStyle/>
          <a:p>
            <a:r>
              <a:rPr lang="tr-TR" dirty="0" smtClean="0"/>
              <a:t> Sürdürülebilir </a:t>
            </a:r>
            <a:r>
              <a:rPr lang="tr-TR" dirty="0"/>
              <a:t>Kalkınma İlkesi</a:t>
            </a:r>
          </a:p>
          <a:p>
            <a:r>
              <a:rPr lang="tr-TR" dirty="0"/>
              <a:t> Kirleten Öder </a:t>
            </a:r>
          </a:p>
          <a:p>
            <a:r>
              <a:rPr lang="tr-TR" dirty="0" smtClean="0"/>
              <a:t> İhtiyat </a:t>
            </a:r>
            <a:r>
              <a:rPr lang="tr-TR" dirty="0"/>
              <a:t>İlkesi </a:t>
            </a:r>
          </a:p>
          <a:p>
            <a:r>
              <a:rPr lang="tr-TR" dirty="0" smtClean="0"/>
              <a:t> Önceden </a:t>
            </a:r>
            <a:r>
              <a:rPr lang="tr-TR" dirty="0"/>
              <a:t>Önleme İlkesi</a:t>
            </a:r>
          </a:p>
          <a:p>
            <a:r>
              <a:rPr lang="tr-TR" dirty="0" smtClean="0"/>
              <a:t> Entegrasyon </a:t>
            </a:r>
            <a:r>
              <a:rPr lang="tr-TR" dirty="0"/>
              <a:t>İlkesi</a:t>
            </a:r>
          </a:p>
          <a:p>
            <a:r>
              <a:rPr lang="tr-TR" dirty="0" smtClean="0"/>
              <a:t> Katılım </a:t>
            </a:r>
            <a:r>
              <a:rPr lang="tr-TR" dirty="0"/>
              <a:t>İlkesi</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661170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Kirleten Öder İlkesi</a:t>
            </a:r>
          </a:p>
        </p:txBody>
      </p:sp>
      <p:sp>
        <p:nvSpPr>
          <p:cNvPr id="3" name="İçerik Yer Tutucusu 2"/>
          <p:cNvSpPr>
            <a:spLocks noGrp="1"/>
          </p:cNvSpPr>
          <p:nvPr>
            <p:ph idx="1"/>
          </p:nvPr>
        </p:nvSpPr>
        <p:spPr/>
        <p:txBody>
          <a:bodyPr>
            <a:normAutofit fontScale="92500" lnSpcReduction="10000"/>
          </a:bodyPr>
          <a:lstStyle/>
          <a:p>
            <a:pPr algn="just"/>
            <a:r>
              <a:rPr lang="tr-TR" dirty="0"/>
              <a:t>Çevrenin korunmasından sorumluluğun ve çevrenin korunmasına bağlı ilave </a:t>
            </a:r>
            <a:r>
              <a:rPr lang="tr-TR" dirty="0" smtClean="0"/>
              <a:t>masrafların </a:t>
            </a:r>
            <a:r>
              <a:rPr lang="tr-TR" dirty="0"/>
              <a:t>kirleticiye yani çevreye zarar veren kişi yahut kuruluşa yükletilmesine bağlı </a:t>
            </a:r>
            <a:r>
              <a:rPr lang="tr-TR" dirty="0" smtClean="0"/>
              <a:t>ilkedir.</a:t>
            </a:r>
          </a:p>
          <a:p>
            <a:pPr algn="just"/>
            <a:r>
              <a:rPr lang="tr-TR" dirty="0" smtClean="0"/>
              <a:t>Kirleten </a:t>
            </a:r>
            <a:r>
              <a:rPr lang="tr-TR" dirty="0"/>
              <a:t>öder ilkesi Çevre Kanunun 3. maddesinin e bendinde yer almış olup «kirlenmenin önlenmesi, sınırlandırılması ve mücadele için yapılan harcamaların kirleten tarafından karşılanması esastır ibaresi yer almaktadır. </a:t>
            </a:r>
          </a:p>
          <a:p>
            <a:pPr algn="just"/>
            <a:r>
              <a:rPr lang="tr-TR" dirty="0"/>
              <a:t>Çevre Kanunu 8. madde: Kirletme Yasağı</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382697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Kirleten öder ilkesi çevre hukukunun ortaya çıkış itibariyle ilk ilkesidir. Bunun nedeni kirliliklerin  yaygınlaşması  üzerine,  kirletenlerin  üstüne  gidilmesidir. Kirleten öder </a:t>
            </a:r>
            <a:r>
              <a:rPr lang="tr-TR" dirty="0" err="1"/>
              <a:t>ilkesigenel</a:t>
            </a:r>
            <a:r>
              <a:rPr lang="tr-TR" dirty="0"/>
              <a:t> olarak, çevresel zararlara neden olan kişilere sebep oldukları zararlarla mücadelenin bedelinin  ödettirilmesini  amaçlamaktadır.  Kirleten  öder  ilkesi  bu </a:t>
            </a:r>
            <a:r>
              <a:rPr lang="tr-TR" dirty="0" err="1"/>
              <a:t>bağlamda,çevresel</a:t>
            </a:r>
            <a:r>
              <a:rPr lang="tr-TR" dirty="0"/>
              <a:t> kirlenmeden  kimin  sorumlu  tutulacağını  ve  bu  sorumluluğun  nasıl  gerçekleştirileceğini açıklamaya  çalışmaktadır.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334327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İhtiyadilik</a:t>
            </a:r>
            <a:r>
              <a:rPr lang="tr-TR" dirty="0"/>
              <a:t> İlkesi </a:t>
            </a:r>
          </a:p>
        </p:txBody>
      </p:sp>
      <p:sp>
        <p:nvSpPr>
          <p:cNvPr id="3" name="İçerik Yer Tutucusu 2"/>
          <p:cNvSpPr>
            <a:spLocks noGrp="1"/>
          </p:cNvSpPr>
          <p:nvPr>
            <p:ph idx="1"/>
          </p:nvPr>
        </p:nvSpPr>
        <p:spPr/>
        <p:txBody>
          <a:bodyPr/>
          <a:lstStyle/>
          <a:p>
            <a:pPr algn="just"/>
            <a:r>
              <a:rPr lang="tr-TR" dirty="0" err="1"/>
              <a:t>İhtiyadilik</a:t>
            </a:r>
            <a:r>
              <a:rPr lang="tr-TR" dirty="0"/>
              <a:t> ilkesi zarar tehdidi ve bilimsel belirsizlik sonucu çevreye zarar ihtimalinin doğması halinde önleyici tedbirlerin alınması şeklinde ifade edilmektedir.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43520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32500" lnSpcReduction="20000"/>
          </a:bodyPr>
          <a:lstStyle/>
          <a:p>
            <a:pPr algn="just"/>
            <a:r>
              <a:rPr lang="tr-TR" sz="5500" dirty="0"/>
              <a:t>İhtiyat İlkesi, 1970lerde ilk defa Almanya’da uygulamaya aktarılmış bir </a:t>
            </a:r>
            <a:r>
              <a:rPr lang="tr-TR" sz="5500" dirty="0" err="1"/>
              <a:t>ilkedir.İhtiyat</a:t>
            </a:r>
            <a:r>
              <a:rPr lang="tr-TR" sz="5500" dirty="0"/>
              <a:t> ilkesi önce denizlerin korunmasına ilişkin metinlerde yer almaya başlamış ve sonra uygulama alanı küresel çevre sorunlarıyla, küresel balıkçılık konusuna doğru genişlemiştir. İhtiyat ilkesi, bir faaliyetin çevre açısından olumsuz neticeler doğuracağı hususunda </a:t>
            </a:r>
            <a:r>
              <a:rPr lang="tr-TR" sz="5500" dirty="0" smtClean="0"/>
              <a:t>ciddi </a:t>
            </a:r>
            <a:r>
              <a:rPr lang="tr-TR" sz="5500" dirty="0"/>
              <a:t>bir şüphenin var olması halinde bilimsel bir kanıtın ortaya çıkışı beklenmeden önleyici tedbirlerin alınmasını öngörmektedir. </a:t>
            </a:r>
            <a:r>
              <a:rPr lang="tr-TR" sz="5500" dirty="0" smtClean="0"/>
              <a:t>İhtiyat </a:t>
            </a:r>
            <a:r>
              <a:rPr lang="tr-TR" sz="5500" dirty="0"/>
              <a:t>ilkesi önceden görülemeyen aksiliklere karşı bir </a:t>
            </a:r>
            <a:r>
              <a:rPr lang="tr-TR" sz="5500" dirty="0" smtClean="0"/>
              <a:t>yatırım  </a:t>
            </a:r>
            <a:r>
              <a:rPr lang="tr-TR" sz="5500" dirty="0"/>
              <a:t>ya  da  sigorta  rolüne  sahip  olduğu  gibi,  şimdiki  kaynakların  korunmasını  gelecek kuşaklar adına da olsa sağlayarak ekolojik yaklaşımı dikkate almış </a:t>
            </a:r>
            <a:r>
              <a:rPr lang="tr-TR" sz="5500" dirty="0" err="1"/>
              <a:t>olmaktadır.İhtiyat</a:t>
            </a:r>
            <a:r>
              <a:rPr lang="tr-TR" sz="5500" dirty="0"/>
              <a:t> ilkesinin ortaya çıkmasındaki en önemli etken bilimsel belirsizliktir. Elde kesin bir delil  bulunmadığından  dolayı  çevreye  zararlı  olduğu  ispatlanana  kadar  bir  faaliyetin zararsız olduğunu kabul etmek, çevrenin korunması hususunda alınması gereken tedbirler bakımından ciddi bir engel teşkil edecektir. Zira bir faaliyetin veya maddenin çevreye zararlı olduğunun ispatlanmasından sonra tedbir alınması, bu konuda geç kalınmış olması sonucunu </a:t>
            </a:r>
            <a:r>
              <a:rPr lang="tr-TR" sz="5500" dirty="0" smtClean="0"/>
              <a:t>doğurabilecektir.</a:t>
            </a:r>
            <a:endParaRPr lang="tr-TR" sz="5500" dirty="0"/>
          </a:p>
          <a:p>
            <a:pPr marL="0" indent="0">
              <a:buNone/>
            </a:pPr>
            <a:r>
              <a:rPr lang="tr-TR" dirty="0"/>
              <a:t>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26</a:t>
            </a:fld>
            <a:endParaRPr lang="en-US"/>
          </a:p>
        </p:txBody>
      </p:sp>
    </p:spTree>
    <p:extLst>
      <p:ext uri="{BB962C8B-B14F-4D97-AF65-F5344CB8AC3E}">
        <p14:creationId xmlns:p14="http://schemas.microsoft.com/office/powerpoint/2010/main" val="232099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Önceden Önleme İlkesi </a:t>
            </a:r>
          </a:p>
        </p:txBody>
      </p:sp>
      <p:sp>
        <p:nvSpPr>
          <p:cNvPr id="3" name="İçerik Yer Tutucusu 2"/>
          <p:cNvSpPr>
            <a:spLocks noGrp="1"/>
          </p:cNvSpPr>
          <p:nvPr>
            <p:ph idx="1"/>
          </p:nvPr>
        </p:nvSpPr>
        <p:spPr/>
        <p:txBody>
          <a:bodyPr>
            <a:normAutofit fontScale="85000" lnSpcReduction="10000"/>
          </a:bodyPr>
          <a:lstStyle/>
          <a:p>
            <a:pPr algn="just"/>
            <a:r>
              <a:rPr lang="tr-TR" dirty="0"/>
              <a:t>Önleme İlkesi, çevresel zararların ortaya çıkmasını engelleme ve bu şekilde çevreyi daha iyi koruma anlayışına dayanmaktadır. Önleme ilkesine göre, çevre sorunlarının ortaya çıkmasından önce alınacak tedbirler, bu sorunların ortaya çıkmasından sonra tedbir alınmasından daha rasyonel ve ekonomiktir. </a:t>
            </a:r>
          </a:p>
          <a:p>
            <a:pPr algn="just"/>
            <a:r>
              <a:rPr lang="tr-TR" dirty="0"/>
              <a:t>Önleme ilkesine Çevre Kanununda «kirlenmenin önlenmesi» ifadesi ile 3. maddede yer verilmiştir. Ayrıca, ÇED, planlama, en iyi teknolojinin kullanılması gibi zorunluluklar getiren düzenlemeler de önleme ilkesi ile ilgilidir.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27</a:t>
            </a:fld>
            <a:endParaRPr lang="en-US"/>
          </a:p>
        </p:txBody>
      </p:sp>
    </p:spTree>
    <p:extLst>
      <p:ext uri="{BB962C8B-B14F-4D97-AF65-F5344CB8AC3E}">
        <p14:creationId xmlns:p14="http://schemas.microsoft.com/office/powerpoint/2010/main" val="2253647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Entegrasyon İlkesi </a:t>
            </a:r>
          </a:p>
        </p:txBody>
      </p:sp>
      <p:sp>
        <p:nvSpPr>
          <p:cNvPr id="3" name="İçerik Yer Tutucusu 2"/>
          <p:cNvSpPr>
            <a:spLocks noGrp="1"/>
          </p:cNvSpPr>
          <p:nvPr>
            <p:ph idx="1"/>
          </p:nvPr>
        </p:nvSpPr>
        <p:spPr/>
        <p:txBody>
          <a:bodyPr/>
          <a:lstStyle/>
          <a:p>
            <a:r>
              <a:rPr lang="tr-TR" dirty="0"/>
              <a:t>Çevre hukukuna ait tüm ilkelerin uyumlu hale getirilmesidir.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28</a:t>
            </a:fld>
            <a:endParaRPr lang="en-US"/>
          </a:p>
        </p:txBody>
      </p:sp>
    </p:spTree>
    <p:extLst>
      <p:ext uri="{BB962C8B-B14F-4D97-AF65-F5344CB8AC3E}">
        <p14:creationId xmlns:p14="http://schemas.microsoft.com/office/powerpoint/2010/main" val="938508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Katılım İlkesi </a:t>
            </a:r>
          </a:p>
        </p:txBody>
      </p:sp>
      <p:sp>
        <p:nvSpPr>
          <p:cNvPr id="3" name="İçerik Yer Tutucusu 2"/>
          <p:cNvSpPr>
            <a:spLocks noGrp="1"/>
          </p:cNvSpPr>
          <p:nvPr>
            <p:ph idx="1"/>
          </p:nvPr>
        </p:nvSpPr>
        <p:spPr/>
        <p:txBody>
          <a:bodyPr/>
          <a:lstStyle/>
          <a:p>
            <a:r>
              <a:rPr lang="tr-TR" dirty="0"/>
              <a:t>Katılım, bireylerin çevresel yönetim sürecinde yer almaları, karar mekanizmalarına dahil olmaları veya etkide bulunmaları ve bu şekilde hayatlarını şekillendirecek bu süreci bir anlamda yönlendirmeleri ile tanımlanmaktadır.</a:t>
            </a:r>
          </a:p>
          <a:p>
            <a:r>
              <a:rPr lang="tr-TR" dirty="0"/>
              <a:t>İdari başvuru</a:t>
            </a:r>
          </a:p>
          <a:p>
            <a:r>
              <a:rPr lang="tr-TR" dirty="0"/>
              <a:t>Yargısal başvuru</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254498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51925" y="1033666"/>
            <a:ext cx="5896874" cy="512318"/>
          </a:xfrm>
        </p:spPr>
        <p:txBody>
          <a:bodyPr>
            <a:normAutofit fontScale="90000"/>
          </a:bodyPr>
          <a:lstStyle/>
          <a:p>
            <a:r>
              <a:rPr lang="tr-TR" dirty="0"/>
              <a:t>HUKUKA GİRİŞ VE ÇEVRE HUKUKU İLE İLGİLİ BAZI TANIMLAR</a:t>
            </a:r>
            <a:endParaRPr lang="tr-TR" b="1" i="1" dirty="0">
              <a:solidFill>
                <a:srgbClr val="0070C0"/>
              </a:solidFill>
            </a:endParaRPr>
          </a:p>
        </p:txBody>
      </p:sp>
      <p:sp>
        <p:nvSpPr>
          <p:cNvPr id="3" name="İçerik Yer Tutucusu 2"/>
          <p:cNvSpPr>
            <a:spLocks noGrp="1"/>
          </p:cNvSpPr>
          <p:nvPr>
            <p:ph idx="1"/>
          </p:nvPr>
        </p:nvSpPr>
        <p:spPr>
          <a:xfrm>
            <a:off x="1030149" y="2226469"/>
            <a:ext cx="7718649" cy="3263504"/>
          </a:xfrm>
        </p:spPr>
        <p:txBody>
          <a:bodyPr>
            <a:normAutofit/>
          </a:bodyPr>
          <a:lstStyle/>
          <a:p>
            <a:pPr algn="just"/>
            <a:r>
              <a:rPr lang="tr-TR" sz="2400" dirty="0" smtClean="0">
                <a:solidFill>
                  <a:srgbClr val="FF0000"/>
                </a:solidFill>
              </a:rPr>
              <a:t>Hukuk</a:t>
            </a:r>
            <a:r>
              <a:rPr lang="tr-TR" sz="2400" dirty="0" smtClean="0"/>
              <a:t>, Toplum </a:t>
            </a:r>
            <a:r>
              <a:rPr lang="tr-TR" sz="2400" dirty="0"/>
              <a:t>halinde yaşayan insanların aralarındaki ilişkileri adaletle ve sosyal faydaya göre düzenleme amacını güden ve yürürlüğü bir ceza ile sağlanmış bulunan kaidelerin tümüdür. Daha kısa bir tanım şöyledir. </a:t>
            </a:r>
            <a:r>
              <a:rPr lang="tr-TR" sz="2400" dirty="0">
                <a:solidFill>
                  <a:srgbClr val="FF0000"/>
                </a:solidFill>
              </a:rPr>
              <a:t>Toplumu düzenleyen ve Devletin uygulama gücü ile desteklenmiş kuralların tümüne hukuk denir. </a:t>
            </a:r>
            <a:endParaRPr lang="tr-TR" sz="2400" b="1" u="sng" dirty="0">
              <a:solidFill>
                <a:srgbClr val="FF0000"/>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3721907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Hak </a:t>
            </a:r>
            <a:r>
              <a:rPr lang="tr-TR" dirty="0" smtClean="0"/>
              <a:t>ve </a:t>
            </a:r>
            <a:r>
              <a:rPr lang="tr-TR" dirty="0"/>
              <a:t>Hukuk </a:t>
            </a:r>
          </a:p>
        </p:txBody>
      </p:sp>
      <p:sp>
        <p:nvSpPr>
          <p:cNvPr id="3" name="İçerik Yer Tutucusu 2"/>
          <p:cNvSpPr>
            <a:spLocks noGrp="1"/>
          </p:cNvSpPr>
          <p:nvPr>
            <p:ph idx="1"/>
          </p:nvPr>
        </p:nvSpPr>
        <p:spPr/>
        <p:txBody>
          <a:bodyPr>
            <a:normAutofit fontScale="85000" lnSpcReduction="20000"/>
          </a:bodyPr>
          <a:lstStyle/>
          <a:p>
            <a:pPr algn="just"/>
            <a:r>
              <a:rPr lang="tr-TR" dirty="0"/>
              <a:t>Kişinin hukuk tarafından korunan ve bu korunmadan yararlanıp yaralanmayacağı kendi iradesine bırakılmış olan menfaatlerine hak denir. Dolayısıyla bir kişinin herhangi bir menfaatini hak olarak ileri sürebilmesi için, hukuk düzeninin bu menfaati tanıması ve koruması gerekir. Hukuk kuralları kişilere göre değişmez. Objektiftir ve herkesi bağlayıcıdır. Hak ise, sübjektiftir, özeldir ve isteğe bağlıdır. Kimse sahip olduğu hakkı kullanmaya zorlanamaz. Hak’tan yararlanma tamamen kişinin arzu ve iradesine bırakılmıştır. Hak, hukuk düzeninin kişiye tanıdığı menfaat ve verdiği yetki olduğu için, </a:t>
            </a:r>
            <a:r>
              <a:rPr lang="tr-TR" dirty="0" smtClean="0"/>
              <a:t>Hukuk’un özü sayılmaktadır.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274522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Ahlak Ve Hukuk </a:t>
            </a:r>
          </a:p>
        </p:txBody>
      </p:sp>
      <p:sp>
        <p:nvSpPr>
          <p:cNvPr id="3" name="İçerik Yer Tutucusu 2"/>
          <p:cNvSpPr>
            <a:spLocks noGrp="1"/>
          </p:cNvSpPr>
          <p:nvPr>
            <p:ph idx="1"/>
          </p:nvPr>
        </p:nvSpPr>
        <p:spPr/>
        <p:txBody>
          <a:bodyPr/>
          <a:lstStyle/>
          <a:p>
            <a:pPr algn="just"/>
            <a:r>
              <a:rPr lang="tr-TR" dirty="0"/>
              <a:t>Ahlak, iyilik ve doğruluk yolunda insanın uymak yükümlülüğü duyduğu manevi görevler ve bunlara ilişkin kurallardır. Ahlak kuralları insanın kendi vicdanına karşı olan görevlerini gösterdiği gibi, aynı zaman insanın diğer insanlara karşı görevlerini de belirler. Söz konusu ahlak kuralları insanların iyi ve dürüst olmalarını, kendilerine veya başkalarına zarar verecek davranışlardan sakınmalarına öngörür.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31</a:t>
            </a:fld>
            <a:endParaRPr lang="en-US"/>
          </a:p>
        </p:txBody>
      </p:sp>
    </p:spTree>
    <p:extLst>
      <p:ext uri="{BB962C8B-B14F-4D97-AF65-F5344CB8AC3E}">
        <p14:creationId xmlns:p14="http://schemas.microsoft.com/office/powerpoint/2010/main" val="420701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Hukukun Bölümleri </a:t>
            </a:r>
          </a:p>
        </p:txBody>
      </p:sp>
      <p:sp>
        <p:nvSpPr>
          <p:cNvPr id="3" name="İçerik Yer Tutucusu 2"/>
          <p:cNvSpPr>
            <a:spLocks noGrp="1"/>
          </p:cNvSpPr>
          <p:nvPr>
            <p:ph idx="1"/>
          </p:nvPr>
        </p:nvSpPr>
        <p:spPr/>
        <p:txBody>
          <a:bodyPr/>
          <a:lstStyle/>
          <a:p>
            <a:r>
              <a:rPr lang="tr-TR" dirty="0"/>
              <a:t>Hukuk genelde Kamu (Amme) Hukuku ve Özel Hukuk diye iki gruba ayrılır. Devletin egemenliğinin söz konusu olduğu hukuk bölümüne “Kamu Hukuku” denir. Eşitliğin ve irade özgürlüğünün söz konusu olduğu hukuk bölümüne de “Özel Hukuk” adı </a:t>
            </a:r>
            <a:r>
              <a:rPr lang="tr-TR" dirty="0" smtClean="0"/>
              <a:t>verilir.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4045694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Kamu Hukuku</a:t>
            </a:r>
          </a:p>
        </p:txBody>
      </p:sp>
      <p:sp>
        <p:nvSpPr>
          <p:cNvPr id="3" name="İçerik Yer Tutucusu 2"/>
          <p:cNvSpPr>
            <a:spLocks noGrp="1"/>
          </p:cNvSpPr>
          <p:nvPr>
            <p:ph idx="1"/>
          </p:nvPr>
        </p:nvSpPr>
        <p:spPr/>
        <p:txBody>
          <a:bodyPr>
            <a:normAutofit fontScale="55000" lnSpcReduction="20000"/>
          </a:bodyPr>
          <a:lstStyle/>
          <a:p>
            <a:r>
              <a:rPr lang="tr-TR" dirty="0">
                <a:solidFill>
                  <a:srgbClr val="FF0000"/>
                </a:solidFill>
              </a:rPr>
              <a:t>Anayasa Hukuku: </a:t>
            </a:r>
            <a:r>
              <a:rPr lang="tr-TR" dirty="0"/>
              <a:t>Devletin yapısını, işleyişini ve devletle fertler arasındaki ilişkileri siyasi açıdan inceler. Devlet içindeki yasama, yürütme ve yargı güçlerinin birbiriyle olan ilişkilerini düzenler. </a:t>
            </a:r>
            <a:endParaRPr lang="tr-TR" dirty="0" smtClean="0"/>
          </a:p>
          <a:p>
            <a:endParaRPr lang="tr-TR" dirty="0" smtClean="0"/>
          </a:p>
          <a:p>
            <a:r>
              <a:rPr lang="tr-TR" dirty="0" smtClean="0">
                <a:solidFill>
                  <a:srgbClr val="FF0000"/>
                </a:solidFill>
              </a:rPr>
              <a:t>İdare </a:t>
            </a:r>
            <a:r>
              <a:rPr lang="tr-TR" dirty="0">
                <a:solidFill>
                  <a:srgbClr val="FF0000"/>
                </a:solidFill>
              </a:rPr>
              <a:t>Hukuku: </a:t>
            </a:r>
            <a:r>
              <a:rPr lang="tr-TR" dirty="0"/>
              <a:t>Devlet mekanizmasının işleyişini ve devlete ait işlerin görülmesini düzenleyen kuralların tümü, idare hukukunda ele alınıp incelenir. Amacı kamu hizmetlerinin görülmesini sağlamaktır</a:t>
            </a:r>
            <a:r>
              <a:rPr lang="tr-TR" dirty="0" smtClean="0"/>
              <a:t>.</a:t>
            </a:r>
          </a:p>
          <a:p>
            <a:pPr marL="0" indent="0">
              <a:buNone/>
            </a:pPr>
            <a:r>
              <a:rPr lang="tr-TR" dirty="0" smtClean="0"/>
              <a:t> </a:t>
            </a:r>
          </a:p>
          <a:p>
            <a:r>
              <a:rPr lang="tr-TR" dirty="0" smtClean="0">
                <a:solidFill>
                  <a:srgbClr val="FF0000"/>
                </a:solidFill>
              </a:rPr>
              <a:t>Ceza </a:t>
            </a:r>
            <a:r>
              <a:rPr lang="tr-TR" dirty="0">
                <a:solidFill>
                  <a:srgbClr val="FF0000"/>
                </a:solidFill>
              </a:rPr>
              <a:t>Hukuku</a:t>
            </a:r>
            <a:r>
              <a:rPr lang="tr-TR" dirty="0"/>
              <a:t>: Suç sayılan eylemleri ve devletin suçlulara uygulayacağı cezaları belirten kurallar grubu ceza hukukunu oluşturur. </a:t>
            </a:r>
            <a:endParaRPr lang="tr-TR" dirty="0" smtClean="0"/>
          </a:p>
          <a:p>
            <a:endParaRPr lang="tr-TR" dirty="0" smtClean="0"/>
          </a:p>
          <a:p>
            <a:r>
              <a:rPr lang="tr-TR" dirty="0" smtClean="0">
                <a:solidFill>
                  <a:srgbClr val="FF0000"/>
                </a:solidFill>
              </a:rPr>
              <a:t>Usul </a:t>
            </a:r>
            <a:r>
              <a:rPr lang="tr-TR" dirty="0">
                <a:solidFill>
                  <a:srgbClr val="FF0000"/>
                </a:solidFill>
              </a:rPr>
              <a:t>Hukuku: </a:t>
            </a:r>
            <a:r>
              <a:rPr lang="tr-TR" dirty="0"/>
              <a:t>Yargı organlarının (mahkemelerin) yargılama sırasında takip edecekleri yöntemleri yani usulleri düzenleyen bir hukuk dalıdır</a:t>
            </a:r>
            <a:r>
              <a:rPr lang="tr-TR" dirty="0" smtClean="0"/>
              <a:t>.</a:t>
            </a:r>
          </a:p>
          <a:p>
            <a:pPr marL="0" indent="0">
              <a:buNone/>
            </a:pPr>
            <a:r>
              <a:rPr lang="tr-TR" dirty="0" smtClean="0"/>
              <a:t> </a:t>
            </a:r>
          </a:p>
          <a:p>
            <a:r>
              <a:rPr lang="tr-TR" dirty="0" smtClean="0">
                <a:solidFill>
                  <a:srgbClr val="FF0000"/>
                </a:solidFill>
              </a:rPr>
              <a:t>Devletler </a:t>
            </a:r>
            <a:r>
              <a:rPr lang="tr-TR" dirty="0">
                <a:solidFill>
                  <a:srgbClr val="FF0000"/>
                </a:solidFill>
              </a:rPr>
              <a:t>Arası Hukuk (Devletler Umumi Hukuku): </a:t>
            </a:r>
            <a:r>
              <a:rPr lang="tr-TR" dirty="0"/>
              <a:t>Devletlerin barış ve savaş zamanlarında birbirleriyle olan ilişkilerini düzenleyen hukuk dalıdır.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33</a:t>
            </a:fld>
            <a:endParaRPr lang="en-US"/>
          </a:p>
        </p:txBody>
      </p:sp>
    </p:spTree>
    <p:extLst>
      <p:ext uri="{BB962C8B-B14F-4D97-AF65-F5344CB8AC3E}">
        <p14:creationId xmlns:p14="http://schemas.microsoft.com/office/powerpoint/2010/main" val="189228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Özel Hukuk</a:t>
            </a:r>
          </a:p>
        </p:txBody>
      </p:sp>
      <p:sp>
        <p:nvSpPr>
          <p:cNvPr id="3" name="İçerik Yer Tutucusu 2"/>
          <p:cNvSpPr>
            <a:spLocks noGrp="1"/>
          </p:cNvSpPr>
          <p:nvPr>
            <p:ph idx="1"/>
          </p:nvPr>
        </p:nvSpPr>
        <p:spPr/>
        <p:txBody>
          <a:bodyPr>
            <a:normAutofit/>
          </a:bodyPr>
          <a:lstStyle/>
          <a:p>
            <a:pPr marL="0" indent="0" algn="just">
              <a:buNone/>
            </a:pPr>
            <a:r>
              <a:rPr lang="tr-TR" sz="2000" dirty="0">
                <a:solidFill>
                  <a:srgbClr val="FF0000"/>
                </a:solidFill>
              </a:rPr>
              <a:t>Medeni Hukuk ( Şehir Hukuku ) </a:t>
            </a:r>
            <a:r>
              <a:rPr lang="tr-TR" sz="2000" dirty="0"/>
              <a:t>: Kişi, aile, miras, eşya ve borç ilişkilerinin düzenlendiği özel hukuk dalına Medeni Hukuk denir</a:t>
            </a:r>
            <a:r>
              <a:rPr lang="tr-TR" sz="2000" dirty="0" smtClean="0"/>
              <a:t>.</a:t>
            </a:r>
          </a:p>
          <a:p>
            <a:pPr marL="0" indent="0" algn="just">
              <a:buNone/>
            </a:pPr>
            <a:r>
              <a:rPr lang="tr-TR" sz="2000" dirty="0" smtClean="0"/>
              <a:t> </a:t>
            </a:r>
            <a:r>
              <a:rPr lang="tr-TR" sz="2000" dirty="0" smtClean="0">
                <a:solidFill>
                  <a:srgbClr val="FF0000"/>
                </a:solidFill>
              </a:rPr>
              <a:t>Ticaret </a:t>
            </a:r>
            <a:r>
              <a:rPr lang="tr-TR" sz="2000" dirty="0">
                <a:solidFill>
                  <a:srgbClr val="FF0000"/>
                </a:solidFill>
              </a:rPr>
              <a:t>Hukuku: </a:t>
            </a:r>
            <a:r>
              <a:rPr lang="tr-TR" sz="2000" dirty="0"/>
              <a:t>Ticari ilişkilerin düzenlendiği ve incelendiği hukuk dalıdır. </a:t>
            </a:r>
            <a:endParaRPr lang="tr-TR" sz="2000" dirty="0" smtClean="0"/>
          </a:p>
          <a:p>
            <a:pPr marL="0" indent="0" algn="just">
              <a:buNone/>
            </a:pPr>
            <a:r>
              <a:rPr lang="tr-TR" sz="2000" dirty="0" smtClean="0">
                <a:solidFill>
                  <a:srgbClr val="FF0000"/>
                </a:solidFill>
              </a:rPr>
              <a:t>Devletler </a:t>
            </a:r>
            <a:r>
              <a:rPr lang="tr-TR" sz="2000" dirty="0">
                <a:solidFill>
                  <a:srgbClr val="FF0000"/>
                </a:solidFill>
              </a:rPr>
              <a:t>Özel Hukuku: </a:t>
            </a:r>
            <a:r>
              <a:rPr lang="tr-TR" sz="2000" dirty="0"/>
              <a:t>Değişik uyruklu kişiler arasındaki özel hukuk ilişkilerinin, hangi devletin hukukunun uygulanacağı konusunu düzenleyen bir hukuk dalıdır. Vatandaşlık hukuk ile yabancıların hukuku da bu dalda ele alınır.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34</a:t>
            </a:fld>
            <a:endParaRPr lang="en-US"/>
          </a:p>
        </p:txBody>
      </p:sp>
    </p:spTree>
    <p:extLst>
      <p:ext uri="{BB962C8B-B14F-4D97-AF65-F5344CB8AC3E}">
        <p14:creationId xmlns:p14="http://schemas.microsoft.com/office/powerpoint/2010/main" val="131282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Anayasa 56. madde </a:t>
            </a:r>
          </a:p>
        </p:txBody>
      </p:sp>
      <p:sp>
        <p:nvSpPr>
          <p:cNvPr id="3" name="İçerik Yer Tutucusu 2"/>
          <p:cNvSpPr>
            <a:spLocks noGrp="1"/>
          </p:cNvSpPr>
          <p:nvPr>
            <p:ph idx="1"/>
          </p:nvPr>
        </p:nvSpPr>
        <p:spPr/>
        <p:txBody>
          <a:bodyPr/>
          <a:lstStyle/>
          <a:p>
            <a:pPr marL="0" indent="0">
              <a:buNone/>
            </a:pPr>
            <a:r>
              <a:rPr lang="tr-TR" dirty="0"/>
              <a:t>«Herkes, sağlıklı ve dengeli bir çevrede yaşama hakkına sahiptir.</a:t>
            </a:r>
          </a:p>
          <a:p>
            <a:pPr marL="0" indent="0">
              <a:buNone/>
            </a:pPr>
            <a:r>
              <a:rPr lang="tr-TR" dirty="0"/>
              <a:t>Çevreyi geliştirmek, çevre sağlığını korumak ve çevre kirlenmesini önlemek Devletin ve vatandaşların ödevidir.»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2270394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Kanunlar</a:t>
            </a:r>
          </a:p>
        </p:txBody>
      </p:sp>
      <p:sp>
        <p:nvSpPr>
          <p:cNvPr id="3" name="İçerik Yer Tutucusu 2"/>
          <p:cNvSpPr>
            <a:spLocks noGrp="1"/>
          </p:cNvSpPr>
          <p:nvPr>
            <p:ph idx="1"/>
          </p:nvPr>
        </p:nvSpPr>
        <p:spPr/>
        <p:txBody>
          <a:bodyPr>
            <a:normAutofit fontScale="55000" lnSpcReduction="20000"/>
          </a:bodyPr>
          <a:lstStyle/>
          <a:p>
            <a:r>
              <a:rPr lang="tr-TR" dirty="0"/>
              <a:t>Çevre Kanunu</a:t>
            </a:r>
          </a:p>
          <a:p>
            <a:r>
              <a:rPr lang="tr-TR" dirty="0"/>
              <a:t>Orman Kanunu</a:t>
            </a:r>
          </a:p>
          <a:p>
            <a:r>
              <a:rPr lang="tr-TR" dirty="0"/>
              <a:t>Milli Parklar Kanunu</a:t>
            </a:r>
          </a:p>
          <a:p>
            <a:r>
              <a:rPr lang="tr-TR" dirty="0"/>
              <a:t>İmar Kanunu</a:t>
            </a:r>
          </a:p>
          <a:p>
            <a:r>
              <a:rPr lang="tr-TR" dirty="0"/>
              <a:t>Kültür ve Tabiat Varlıklarını Koruma Kanunu</a:t>
            </a:r>
          </a:p>
          <a:p>
            <a:r>
              <a:rPr lang="tr-TR" dirty="0"/>
              <a:t>Boğaziçi Kanunu</a:t>
            </a:r>
          </a:p>
          <a:p>
            <a:r>
              <a:rPr lang="tr-TR" dirty="0"/>
              <a:t>Su Ürünleri Kanunu </a:t>
            </a:r>
          </a:p>
          <a:p>
            <a:r>
              <a:rPr lang="tr-TR" dirty="0"/>
              <a:t>Deniz Çevresinin Petrol ve Diğer Zararlı Maddelerle Kirlenmesinde Acil Durumlarda Müdahale ve Zararların Tazmini Esaslarına Dair Kanun</a:t>
            </a:r>
          </a:p>
          <a:p>
            <a:r>
              <a:rPr lang="tr-TR" dirty="0"/>
              <a:t>Türk Ceza Kanunu</a:t>
            </a:r>
          </a:p>
          <a:p>
            <a:r>
              <a:rPr lang="tr-TR" dirty="0"/>
              <a:t>Belediye Kanunu</a:t>
            </a:r>
          </a:p>
          <a:p>
            <a:r>
              <a:rPr lang="tr-TR" dirty="0"/>
              <a:t>Büyükşehir Belediyesi Kanunu</a:t>
            </a:r>
          </a:p>
          <a:p>
            <a:r>
              <a:rPr lang="tr-TR" dirty="0"/>
              <a:t>Kıyı Kanunu </a:t>
            </a:r>
          </a:p>
          <a:p>
            <a:r>
              <a:rPr lang="tr-TR" dirty="0"/>
              <a:t>Maden Kanunu </a:t>
            </a:r>
          </a:p>
          <a:p>
            <a:r>
              <a:rPr lang="tr-TR" dirty="0"/>
              <a:t>Enerji Verimliliği Kanunu</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36</a:t>
            </a:fld>
            <a:endParaRPr lang="en-US"/>
          </a:p>
        </p:txBody>
      </p:sp>
    </p:spTree>
    <p:extLst>
      <p:ext uri="{BB962C8B-B14F-4D97-AF65-F5344CB8AC3E}">
        <p14:creationId xmlns:p14="http://schemas.microsoft.com/office/powerpoint/2010/main" val="2083477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dirty="0"/>
          </a:p>
        </p:txBody>
      </p:sp>
      <p:sp>
        <p:nvSpPr>
          <p:cNvPr id="3" name="İçerik Yer Tutucusu 2"/>
          <p:cNvSpPr>
            <a:spLocks noGrp="1"/>
          </p:cNvSpPr>
          <p:nvPr>
            <p:ph idx="1"/>
          </p:nvPr>
        </p:nvSpPr>
        <p:spPr/>
        <p:txBody>
          <a:bodyPr/>
          <a:lstStyle/>
          <a:p>
            <a:r>
              <a:rPr lang="tr-TR" dirty="0"/>
              <a:t>uluslararası çevre hukuku, küresel çevrenin korunmasına ilişkin uluslararası hukuk </a:t>
            </a:r>
            <a:r>
              <a:rPr lang="tr-TR" dirty="0" smtClean="0"/>
              <a:t>bütünüdür.</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37</a:t>
            </a:fld>
            <a:endParaRPr lang="en-US"/>
          </a:p>
        </p:txBody>
      </p:sp>
    </p:spTree>
    <p:extLst>
      <p:ext uri="{BB962C8B-B14F-4D97-AF65-F5344CB8AC3E}">
        <p14:creationId xmlns:p14="http://schemas.microsoft.com/office/powerpoint/2010/main" val="2458632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Uluslararası çevre kanunun geliştirilmesinde aşağıdaki zamanlar kilit anayasal anlardır: </a:t>
            </a:r>
            <a:endParaRPr lang="tr-TR" dirty="0" smtClean="0"/>
          </a:p>
          <a:p>
            <a:r>
              <a:rPr lang="tr-TR" dirty="0" smtClean="0"/>
              <a:t> </a:t>
            </a:r>
            <a:r>
              <a:rPr lang="tr-TR" dirty="0"/>
              <a:t>Stockholm, İsveç'te düzenlenen 1972 Birleşmiş Milletler İnsan Çevresi Sözleşmesi (UNCHE), </a:t>
            </a:r>
            <a:endParaRPr lang="tr-TR" dirty="0" smtClean="0"/>
          </a:p>
          <a:p>
            <a:r>
              <a:rPr lang="tr-TR" dirty="0" smtClean="0"/>
              <a:t>‘</a:t>
            </a:r>
            <a:r>
              <a:rPr lang="tr-TR" dirty="0"/>
              <a:t>Sürdürülebilir kalkınma’ ifadesini türeten Ortak Geleceğimiz adlı 1987 </a:t>
            </a:r>
            <a:r>
              <a:rPr lang="tr-TR" dirty="0" err="1"/>
              <a:t>Brundtland</a:t>
            </a:r>
            <a:r>
              <a:rPr lang="tr-TR" dirty="0"/>
              <a:t> Raporu’nun </a:t>
            </a:r>
            <a:r>
              <a:rPr lang="tr-TR" dirty="0" smtClean="0"/>
              <a:t>yayınlanması,</a:t>
            </a:r>
          </a:p>
          <a:p>
            <a:r>
              <a:rPr lang="tr-TR" dirty="0" smtClean="0"/>
              <a:t>Brezilya</a:t>
            </a:r>
            <a:r>
              <a:rPr lang="tr-TR" dirty="0"/>
              <a:t>, Rio de Janeiro'da düzenlenen Dünya Zirvesi olarak bilinen 1992 Birleşmiş Milletler Çevre ve Kalkınma Konferansı (UNCED)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324187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Ulusların çevre hukukunun temel ilkesi olarak, 1972 Stockholm konferansında devletlerin kendi kaynaklarını kullanma hakkının olduğu ancak kendi topraklarında yapılan eylemlerin başka devletlerin topraklarında herhangi bir hasara yol açmadığından emin olmaları gerektiği belirlenmiştir.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39</a:t>
            </a:fld>
            <a:endParaRPr lang="en-US"/>
          </a:p>
        </p:txBody>
      </p:sp>
    </p:spTree>
    <p:extLst>
      <p:ext uri="{BB962C8B-B14F-4D97-AF65-F5344CB8AC3E}">
        <p14:creationId xmlns:p14="http://schemas.microsoft.com/office/powerpoint/2010/main" val="237808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marL="0" indent="0" algn="just">
              <a:buNone/>
            </a:pPr>
            <a:r>
              <a:rPr lang="tr-TR" dirty="0" smtClean="0"/>
              <a:t>Çevre hukuku İnsanı </a:t>
            </a:r>
            <a:r>
              <a:rPr lang="tr-TR" dirty="0"/>
              <a:t>ve insanın çevresinin doğal şartlarını ve kirlenmesini inceleyen bir hukuk </a:t>
            </a:r>
            <a:r>
              <a:rPr lang="tr-TR" dirty="0" smtClean="0"/>
              <a:t>sistemidir.</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910513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Uluslararası Sözleşmeler</a:t>
            </a:r>
          </a:p>
        </p:txBody>
      </p:sp>
      <p:sp>
        <p:nvSpPr>
          <p:cNvPr id="3" name="İçerik Yer Tutucusu 2"/>
          <p:cNvSpPr>
            <a:spLocks noGrp="1"/>
          </p:cNvSpPr>
          <p:nvPr>
            <p:ph idx="1"/>
          </p:nvPr>
        </p:nvSpPr>
        <p:spPr/>
        <p:txBody>
          <a:bodyPr>
            <a:normAutofit fontScale="85000" lnSpcReduction="20000"/>
          </a:bodyPr>
          <a:lstStyle/>
          <a:p>
            <a:r>
              <a:rPr lang="tr-TR" dirty="0"/>
              <a:t>Biyolojik Çeşitlilik Sözleşmesi</a:t>
            </a:r>
          </a:p>
          <a:p>
            <a:r>
              <a:rPr lang="tr-TR" dirty="0"/>
              <a:t>Sulak Alanların Korunması Hakkında Sözleşme (</a:t>
            </a:r>
            <a:r>
              <a:rPr lang="tr-TR" dirty="0" err="1"/>
              <a:t>Ramsar</a:t>
            </a:r>
            <a:r>
              <a:rPr lang="tr-TR" dirty="0"/>
              <a:t>)</a:t>
            </a:r>
          </a:p>
          <a:p>
            <a:r>
              <a:rPr lang="tr-TR" dirty="0"/>
              <a:t>Nesli Tehlikede Olan Yabani Hayvan ve Bitki Türlerinin Uluslararası Ticareti Sözleşmesi (</a:t>
            </a:r>
            <a:r>
              <a:rPr lang="tr-TR" dirty="0" err="1"/>
              <a:t>Cites</a:t>
            </a:r>
            <a:r>
              <a:rPr lang="tr-TR" dirty="0"/>
              <a:t> Sözleşmesi)</a:t>
            </a:r>
          </a:p>
          <a:p>
            <a:r>
              <a:rPr lang="tr-TR" dirty="0"/>
              <a:t>Avrupa Yaban Hayatı Yaşam Alanlarının Korunmasına Dair Sözleşme(Bern)</a:t>
            </a:r>
          </a:p>
          <a:p>
            <a:r>
              <a:rPr lang="tr-TR" dirty="0"/>
              <a:t>Rio Sözleşmesi</a:t>
            </a:r>
          </a:p>
          <a:p>
            <a:r>
              <a:rPr lang="tr-TR" dirty="0"/>
              <a:t>Avrupa Peyzaj Sözleşmesi (Floransa Sözleşmesi)</a:t>
            </a:r>
          </a:p>
          <a:p>
            <a:r>
              <a:rPr lang="tr-TR" dirty="0"/>
              <a:t>Çölleşme İle Mücadele Sözleşmesi </a:t>
            </a:r>
          </a:p>
          <a:p>
            <a:r>
              <a:rPr lang="tr-TR" dirty="0"/>
              <a:t>Birleşmiş Milletler İklim Değişikliği Sözleşmesi</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40</a:t>
            </a:fld>
            <a:endParaRPr lang="en-US"/>
          </a:p>
        </p:txBody>
      </p:sp>
    </p:spTree>
    <p:extLst>
      <p:ext uri="{BB962C8B-B14F-4D97-AF65-F5344CB8AC3E}">
        <p14:creationId xmlns:p14="http://schemas.microsoft.com/office/powerpoint/2010/main" val="303215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lstStyle/>
          <a:p>
            <a:pPr algn="just"/>
            <a:r>
              <a:rPr lang="tr-TR" dirty="0"/>
              <a:t>Çevre hukuku denildiği zaman sadece dar bir çevre olarak anlaşılmamalı, insanların da içinde yer aldığı bütün canlıların cansızlarla ilişkisini barındıran her şey aslına bakıldığında çevre hukukunun alanına </a:t>
            </a:r>
            <a:r>
              <a:rPr lang="tr-TR" dirty="0" smtClean="0"/>
              <a:t>girmektedir. </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303048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Çevre  Hukukunun  Doğuşu: </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pPr algn="just"/>
            <a:r>
              <a:rPr lang="tr-TR" dirty="0" smtClean="0"/>
              <a:t>Her </a:t>
            </a:r>
            <a:r>
              <a:rPr lang="tr-TR" dirty="0"/>
              <a:t>ne  kadar  çevrenin  korunmasına  ilişkin düzenlemelere  eski  hukuk  sistemlerinde  de  (Roma  Hukuku,  İslam  Hukuku  vb.) </a:t>
            </a:r>
            <a:r>
              <a:rPr lang="tr-TR" dirty="0" smtClean="0"/>
              <a:t> rastlanılmaktaysa </a:t>
            </a:r>
            <a:r>
              <a:rPr lang="tr-TR" dirty="0"/>
              <a:t>da, esas itibariyle bir hukuk disiplini olarak çevre hukukunun doğuşu 20. Yüzyılın ikinci yarısından sonra karşımıza çıkmaktadır. Özellikle 20. yüzyılda yaşanan teknoloji gelişmeler ve bu gelişmelere bağlı olarak yaşanan  hızlı  sanayileşme,  sanayi  atıklarının  çevre  üzerindeki  olumsuz  etkileri,  insan  ve çevre  sağlığını  tehdit  edici  boyutlara  ulaşmış,  bu  tehlike  küresel  ısınma, kuraklık,  iklim değişikliği,  içme  suyu  kaynaklarının  azalması  şeklinde  göz ardı  edilemeyecek  seviyeye ulaşmıştır. Çevre  sorunlarındaki  artış  aynı  zamanda  çevre  ile  ilgili  tedbir  alınması </a:t>
            </a:r>
            <a:r>
              <a:rPr lang="tr-TR" dirty="0" smtClean="0"/>
              <a:t>gerekliliğini </a:t>
            </a:r>
            <a:r>
              <a:rPr lang="tr-TR" dirty="0"/>
              <a:t>de ortaya çıkarmış, çevresel değerlerin hukuki güvence </a:t>
            </a:r>
            <a:r>
              <a:rPr lang="tr-TR" dirty="0" smtClean="0"/>
              <a:t>altına </a:t>
            </a:r>
            <a:r>
              <a:rPr lang="tr-TR" dirty="0"/>
              <a:t>alınması amacıyla çevreye ilişkin hükümler Anayasa, Kanun ve Yönetmeliklerde </a:t>
            </a:r>
            <a:r>
              <a:rPr lang="tr-TR" dirty="0" err="1"/>
              <a:t>yeralmaya</a:t>
            </a:r>
            <a:r>
              <a:rPr lang="tr-TR" dirty="0"/>
              <a:t> başlamıştır. </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45049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a:xfrm>
            <a:off x="907080" y="1901950"/>
            <a:ext cx="4275740" cy="3970329"/>
          </a:xfrm>
        </p:spPr>
        <p:txBody>
          <a:bodyPr>
            <a:normAutofit lnSpcReduction="10000"/>
          </a:bodyPr>
          <a:lstStyle/>
          <a:p>
            <a:pPr algn="just"/>
            <a:r>
              <a:rPr lang="tr-TR" dirty="0"/>
              <a:t>Çevre hukuku tartışmaları ilk 19.yy sonlarında Berlin’de, sanayileşme süreci başladığında ortaya çıkmıştır. Sanayileşmeyle beraber insanların kaynak-doğal </a:t>
            </a:r>
            <a:r>
              <a:rPr lang="tr-TR" dirty="0" smtClean="0"/>
              <a:t>kaynak kullanımlarının </a:t>
            </a:r>
            <a:r>
              <a:rPr lang="tr-TR" dirty="0"/>
              <a:t>düzenlenmesi ortaya </a:t>
            </a:r>
            <a:r>
              <a:rPr lang="tr-TR" dirty="0" smtClean="0"/>
              <a:t>çıkmıştır. </a:t>
            </a:r>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7</a:t>
            </a:fld>
            <a:endParaRPr lang="en-US"/>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820" y="1964782"/>
            <a:ext cx="3540860" cy="2124516"/>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93527" y="4089298"/>
            <a:ext cx="3530152" cy="2402987"/>
          </a:xfrm>
          <a:prstGeom prst="rect">
            <a:avLst/>
          </a:prstGeom>
        </p:spPr>
      </p:pic>
    </p:spTree>
    <p:extLst>
      <p:ext uri="{BB962C8B-B14F-4D97-AF65-F5344CB8AC3E}">
        <p14:creationId xmlns:p14="http://schemas.microsoft.com/office/powerpoint/2010/main" val="416875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92500" lnSpcReduction="10000"/>
          </a:bodyPr>
          <a:lstStyle/>
          <a:p>
            <a:pPr algn="just"/>
            <a:r>
              <a:rPr lang="tr-TR" dirty="0"/>
              <a:t>İngiltere'de 1956 Temiz Hava </a:t>
            </a:r>
            <a:r>
              <a:rPr lang="tr-TR" dirty="0" smtClean="0"/>
              <a:t>Yasası </a:t>
            </a:r>
            <a:r>
              <a:rPr lang="tr-TR" dirty="0"/>
              <a:t>; </a:t>
            </a:r>
            <a:r>
              <a:rPr lang="tr-TR" dirty="0" smtClean="0"/>
              <a:t>Almanya'da </a:t>
            </a:r>
            <a:r>
              <a:rPr lang="tr-TR" dirty="0"/>
              <a:t>1957 Su Kirliliği ve 1973 Hava Kirliliği </a:t>
            </a:r>
            <a:r>
              <a:rPr lang="tr-TR" dirty="0" smtClean="0"/>
              <a:t>Yasası, </a:t>
            </a:r>
            <a:r>
              <a:rPr lang="tr-TR" dirty="0"/>
              <a:t>Bulgaristan'da 1964 Temiz Hava </a:t>
            </a:r>
            <a:r>
              <a:rPr lang="tr-TR" dirty="0" smtClean="0"/>
              <a:t>Yasası; </a:t>
            </a:r>
            <a:r>
              <a:rPr lang="tr-TR" dirty="0"/>
              <a:t>Japonya'da 1967 Çevre Kirliliği Kontrol Yasası; 1973'de Polonya ve,1976'da Finlandiya'da Su Kirliliği Önleme Yasalan; 1964'de </a:t>
            </a:r>
            <a:r>
              <a:rPr lang="tr-TR" dirty="0" err="1"/>
              <a:t>Isveç</a:t>
            </a:r>
            <a:r>
              <a:rPr lang="tr-TR" dirty="0"/>
              <a:t>, 1970'de Norveç ve 1972'de Danimarka'da </a:t>
            </a:r>
            <a:r>
              <a:rPr lang="tr-TR" dirty="0" smtClean="0"/>
              <a:t>çıkarılan </a:t>
            </a:r>
            <a:r>
              <a:rPr lang="tr-TR" dirty="0"/>
              <a:t>Doğayı Koruma </a:t>
            </a:r>
            <a:r>
              <a:rPr lang="tr-TR" dirty="0" smtClean="0"/>
              <a:t>Yasaları </a:t>
            </a:r>
            <a:r>
              <a:rPr lang="tr-TR" dirty="0"/>
              <a:t>çevre sorunlarına karşı benimsenen yasalar olarak ulusal düzeydeki çevre hukukunun kaynakları olarak sayılabilir. </a:t>
            </a:r>
          </a:p>
        </p:txBody>
      </p:sp>
      <p:sp>
        <p:nvSpPr>
          <p:cNvPr id="4" name="Slayt Numarası Yer Tutucusu 3"/>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386895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İçerik Yer Tutucusu 2"/>
          <p:cNvSpPr>
            <a:spLocks noGrp="1"/>
          </p:cNvSpPr>
          <p:nvPr>
            <p:ph idx="1"/>
          </p:nvPr>
        </p:nvSpPr>
        <p:spPr/>
        <p:txBody>
          <a:bodyPr>
            <a:normAutofit fontScale="85000" lnSpcReduction="20000"/>
          </a:bodyPr>
          <a:lstStyle/>
          <a:p>
            <a:pPr algn="just"/>
            <a:r>
              <a:rPr lang="tr-TR" dirty="0"/>
              <a:t>Çevre hukukunun kendi içindeki çelişkisi; kirletme zorunluluğu ama bir taraftan da korumak zorunluluğudur. Hava kirliliğinin temel sebebi sanayi devrimiyle icat edilmiş motorlu taşıtların gaz salınımıdır. Fakat bunlar olmasın deme şansına sahip değiliz. Motorlu taşıtınız varsa </a:t>
            </a:r>
            <a:r>
              <a:rPr lang="tr-TR" dirty="0" smtClean="0"/>
              <a:t>bunu </a:t>
            </a:r>
            <a:r>
              <a:rPr lang="tr-TR" dirty="0"/>
              <a:t>kullanmak ve petrol aramak tüketmek durumundasınız. Enerji üretimi için maden kaynakları bulmak zorundasınız. Dolayısıyla bir tercih vardır: İnsanın çevreye müdahalesini tamamen yasaklamak ve ilkel bir yaşam sürmek. Görüştür. Bunu savunanlar kendince yaşamaya çalışanlar vardır. Fakat gelinen çağ itibariyle tatbik edilebilir, uygulanabilir değildir.</a:t>
            </a:r>
          </a:p>
          <a:p>
            <a:endParaRPr lang="tr-TR" dirty="0"/>
          </a:p>
        </p:txBody>
      </p:sp>
      <p:sp>
        <p:nvSpPr>
          <p:cNvPr id="4" name="Slayt Numarası Yer Tutucusu 3"/>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211084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TotalTime>
  <Words>2187</Words>
  <Application>Microsoft Office PowerPoint</Application>
  <PresentationFormat>Ekran Gösterisi (4:3)</PresentationFormat>
  <Paragraphs>161</Paragraphs>
  <Slides>40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Arial</vt:lpstr>
      <vt:lpstr>Calibri</vt:lpstr>
      <vt:lpstr>Office Theme</vt:lpstr>
      <vt:lpstr>Doç. Dr. Afşın ÇETİNKAYA</vt:lpstr>
      <vt:lpstr>Çevre</vt:lpstr>
      <vt:lpstr>HUKUKA GİRİŞ VE ÇEVRE HUKUKU İLE İLGİLİ BAZI TANIMLAR</vt:lpstr>
      <vt:lpstr>PowerPoint Sunusu</vt:lpstr>
      <vt:lpstr>PowerPoint Sunusu</vt:lpstr>
      <vt:lpstr>Çevre  Hukukunun  Doğuşu: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Siyasi ve Yasal Düzenleme İhtiyacı</vt:lpstr>
      <vt:lpstr>Çevre Hukukun temel özellikleri</vt:lpstr>
      <vt:lpstr>Çevre Hukukunun Temel İlkeleri</vt:lpstr>
      <vt:lpstr>Kirleten Öder İlkesi</vt:lpstr>
      <vt:lpstr>PowerPoint Sunusu</vt:lpstr>
      <vt:lpstr>İhtiyadilik İlkesi </vt:lpstr>
      <vt:lpstr>PowerPoint Sunusu</vt:lpstr>
      <vt:lpstr>Önceden Önleme İlkesi </vt:lpstr>
      <vt:lpstr>Entegrasyon İlkesi </vt:lpstr>
      <vt:lpstr>Katılım İlkesi </vt:lpstr>
      <vt:lpstr>Hak ve Hukuk </vt:lpstr>
      <vt:lpstr>Ahlak Ve Hukuk </vt:lpstr>
      <vt:lpstr>Hukukun Bölümleri </vt:lpstr>
      <vt:lpstr>Kamu Hukuku</vt:lpstr>
      <vt:lpstr>Özel Hukuk</vt:lpstr>
      <vt:lpstr>Anayasa 56. madde </vt:lpstr>
      <vt:lpstr>Kanunlar</vt:lpstr>
      <vt:lpstr>PowerPoint Sunusu</vt:lpstr>
      <vt:lpstr>PowerPoint Sunusu</vt:lpstr>
      <vt:lpstr>PowerPoint Sunusu</vt:lpstr>
      <vt:lpstr>Uluslararası Sözleşmeler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127</cp:revision>
  <cp:lastPrinted>2017-03-28T12:53:05Z</cp:lastPrinted>
  <dcterms:created xsi:type="dcterms:W3CDTF">2013-08-21T19:17:07Z</dcterms:created>
  <dcterms:modified xsi:type="dcterms:W3CDTF">2021-03-04T06:55:29Z</dcterms:modified>
</cp:coreProperties>
</file>