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301" r:id="rId3"/>
    <p:sldId id="302" r:id="rId4"/>
    <p:sldId id="303" r:id="rId5"/>
    <p:sldId id="304" r:id="rId6"/>
    <p:sldId id="305" r:id="rId7"/>
    <p:sldId id="306" r:id="rId8"/>
    <p:sldId id="307" r:id="rId9"/>
    <p:sldId id="308" r:id="rId10"/>
    <p:sldId id="309" r:id="rId11"/>
    <p:sldId id="310" r:id="rId12"/>
    <p:sldId id="311" r:id="rId13"/>
    <p:sldId id="312" r:id="rId14"/>
    <p:sldId id="313" r:id="rId15"/>
    <p:sldId id="314" r:id="rId16"/>
    <p:sldId id="315" r:id="rId17"/>
    <p:sldId id="316" r:id="rId18"/>
    <p:sldId id="317" r:id="rId19"/>
    <p:sldId id="318" r:id="rId20"/>
    <p:sldId id="319" r:id="rId21"/>
    <p:sldId id="320" r:id="rId22"/>
  </p:sldIdLst>
  <p:sldSz cx="9144000" cy="6858000" type="screen4x3"/>
  <p:notesSz cx="6858000" cy="99472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1FF9B"/>
    <a:srgbClr val="FFE0A3"/>
    <a:srgbClr val="FF3399"/>
    <a:srgbClr val="CC3399"/>
    <a:srgbClr val="70AC2E"/>
    <a:srgbClr val="C19FFF"/>
    <a:srgbClr val="CAB4EA"/>
    <a:srgbClr val="D3B5E9"/>
    <a:srgbClr val="D68B1C"/>
    <a:srgbClr val="D0005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p:cViewPr varScale="1">
        <p:scale>
          <a:sx n="114" d="100"/>
          <a:sy n="114" d="100"/>
        </p:scale>
        <p:origin x="1560" y="114"/>
      </p:cViewPr>
      <p:guideLst>
        <p:guide orient="horz" pos="2160"/>
        <p:guide pos="2880"/>
      </p:guideLst>
    </p:cSldViewPr>
  </p:slideViewPr>
  <p:notesTextViewPr>
    <p:cViewPr>
      <p:scale>
        <a:sx n="3" d="2"/>
        <a:sy n="3" d="2"/>
      </p:scale>
      <p:origin x="0" y="0"/>
    </p:cViewPr>
  </p:notesTextViewPr>
  <p:gridSpacing cx="152705" cy="15270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97364"/>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97364"/>
          </a:xfrm>
          <a:prstGeom prst="rect">
            <a:avLst/>
          </a:prstGeom>
        </p:spPr>
        <p:txBody>
          <a:bodyPr vert="horz" lIns="91440" tIns="45720" rIns="91440" bIns="45720" rtlCol="0"/>
          <a:lstStyle>
            <a:lvl1pPr algn="r">
              <a:defRPr sz="1200"/>
            </a:lvl1pPr>
          </a:lstStyle>
          <a:p>
            <a:fld id="{14EFE68E-E54A-40F8-BA80-A14D51FDFDBD}" type="datetimeFigureOut">
              <a:rPr lang="tr-TR" smtClean="0"/>
              <a:t>30.11.2022</a:t>
            </a:fld>
            <a:endParaRPr lang="tr-TR"/>
          </a:p>
        </p:txBody>
      </p:sp>
      <p:sp>
        <p:nvSpPr>
          <p:cNvPr id="4" name="Slayt Görüntüsü Yer Tutucusu 3"/>
          <p:cNvSpPr>
            <a:spLocks noGrp="1" noRot="1" noChangeAspect="1"/>
          </p:cNvSpPr>
          <p:nvPr>
            <p:ph type="sldImg" idx="2"/>
          </p:nvPr>
        </p:nvSpPr>
        <p:spPr>
          <a:xfrm>
            <a:off x="942975" y="746125"/>
            <a:ext cx="4972050" cy="3730625"/>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724956"/>
            <a:ext cx="5486400" cy="4476274"/>
          </a:xfrm>
          <a:prstGeom prst="rect">
            <a:avLst/>
          </a:prstGeom>
        </p:spPr>
        <p:txBody>
          <a:bodyPr vert="horz" lIns="91440" tIns="45720" rIns="91440" bIns="45720" rtlCol="0"/>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bilgi Yer Tutucusu 5"/>
          <p:cNvSpPr>
            <a:spLocks noGrp="1"/>
          </p:cNvSpPr>
          <p:nvPr>
            <p:ph type="ftr" sz="quarter" idx="4"/>
          </p:nvPr>
        </p:nvSpPr>
        <p:spPr>
          <a:xfrm>
            <a:off x="0" y="9448185"/>
            <a:ext cx="2971800" cy="497364"/>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9448185"/>
            <a:ext cx="2971800" cy="497364"/>
          </a:xfrm>
          <a:prstGeom prst="rect">
            <a:avLst/>
          </a:prstGeom>
        </p:spPr>
        <p:txBody>
          <a:bodyPr vert="horz" lIns="91440" tIns="45720" rIns="91440" bIns="45720" rtlCol="0" anchor="b"/>
          <a:lstStyle>
            <a:lvl1pPr algn="r">
              <a:defRPr sz="1200"/>
            </a:lvl1pPr>
          </a:lstStyle>
          <a:p>
            <a:fld id="{A8E3CE87-98C0-4673-8C56-2AC28CFF896F}" type="slidenum">
              <a:rPr lang="tr-TR" smtClean="0"/>
              <a:t>‹#›</a:t>
            </a:fld>
            <a:endParaRPr lang="tr-TR"/>
          </a:p>
        </p:txBody>
      </p:sp>
    </p:spTree>
    <p:extLst>
      <p:ext uri="{BB962C8B-B14F-4D97-AF65-F5344CB8AC3E}">
        <p14:creationId xmlns:p14="http://schemas.microsoft.com/office/powerpoint/2010/main" val="6927674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07080" y="5261460"/>
            <a:ext cx="7772400" cy="763525"/>
          </a:xfrm>
          <a:effectLst/>
        </p:spPr>
        <p:txBody>
          <a:bodyPr>
            <a:normAutofit/>
          </a:bodyPr>
          <a:lstStyle>
            <a:lvl1pPr algn="r">
              <a:defRPr sz="3600">
                <a:solidFill>
                  <a:schemeClr val="accent6">
                    <a:lumMod val="75000"/>
                  </a:schemeClr>
                </a:solidFill>
              </a:defRPr>
            </a:lvl1pPr>
          </a:lstStyle>
          <a:p>
            <a:r>
              <a:rPr lang="en-US" dirty="0"/>
              <a:t>Click to edit Master title style</a:t>
            </a:r>
          </a:p>
        </p:txBody>
      </p:sp>
      <p:sp>
        <p:nvSpPr>
          <p:cNvPr id="3" name="Subtitle 2"/>
          <p:cNvSpPr>
            <a:spLocks noGrp="1"/>
          </p:cNvSpPr>
          <p:nvPr>
            <p:ph type="subTitle" idx="1"/>
          </p:nvPr>
        </p:nvSpPr>
        <p:spPr>
          <a:xfrm>
            <a:off x="2281425" y="4192525"/>
            <a:ext cx="6400800" cy="1068935"/>
          </a:xfrm>
        </p:spPr>
        <p:txBody>
          <a:bodyPr>
            <a:normAutofit/>
          </a:bodyPr>
          <a:lstStyle>
            <a:lvl1pPr marL="0" indent="0" algn="r">
              <a:buNone/>
              <a:defRPr sz="2600">
                <a:solidFill>
                  <a:srgbClr val="0070C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a:t>
            </a:r>
          </a:p>
          <a:p>
            <a:r>
              <a:rPr lang="en-US" dirty="0"/>
              <a:t>Master subtitle style</a:t>
            </a:r>
          </a:p>
        </p:txBody>
      </p:sp>
      <p:sp>
        <p:nvSpPr>
          <p:cNvPr id="4" name="Date Placeholder 3"/>
          <p:cNvSpPr>
            <a:spLocks noGrp="1"/>
          </p:cNvSpPr>
          <p:nvPr>
            <p:ph type="dt" sz="half" idx="10"/>
          </p:nvPr>
        </p:nvSpPr>
        <p:spPr/>
        <p:txBody>
          <a:bodyPr/>
          <a:lstStyle/>
          <a:p>
            <a:fld id="{625B3EBB-FD4A-4E85-887B-BD62F966C5AC}" type="datetime1">
              <a:rPr lang="en-US" smtClean="0"/>
              <a:t>11/30/2022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253875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981E3CF-7432-4661-9108-AB48C032BE6B}" type="datetime1">
              <a:rPr lang="en-US" smtClean="0"/>
              <a:t>11/30/2022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77607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222AA79-BB71-4AFB-AE80-D3989DE9BCB9}" type="datetime1">
              <a:rPr lang="en-US" smtClean="0"/>
              <a:t>11/30/2022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4286657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EFF7E7E-E0AD-45AE-8C77-D44D45C6333E}" type="datetime1">
              <a:rPr lang="en-US" smtClean="0"/>
              <a:t>11/30/2022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893609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48965" y="985720"/>
            <a:ext cx="8229600" cy="458115"/>
          </a:xfrm>
          <a:effectLst/>
        </p:spPr>
        <p:txBody>
          <a:bodyPr>
            <a:normAutofit/>
          </a:bodyPr>
          <a:lstStyle>
            <a:lvl1pPr algn="r">
              <a:defRPr sz="3600">
                <a:solidFill>
                  <a:schemeClr val="accent6">
                    <a:lumMod val="75000"/>
                  </a:schemeClr>
                </a:solidFill>
              </a:defRPr>
            </a:lvl1pPr>
          </a:lstStyle>
          <a:p>
            <a:r>
              <a:rPr lang="en-US" dirty="0"/>
              <a:t>Click to edit Master title style</a:t>
            </a:r>
          </a:p>
        </p:txBody>
      </p:sp>
      <p:sp>
        <p:nvSpPr>
          <p:cNvPr id="3" name="Content Placeholder 2"/>
          <p:cNvSpPr>
            <a:spLocks noGrp="1"/>
          </p:cNvSpPr>
          <p:nvPr>
            <p:ph idx="1"/>
          </p:nvPr>
        </p:nvSpPr>
        <p:spPr>
          <a:xfrm>
            <a:off x="907080" y="1901950"/>
            <a:ext cx="7329840" cy="3970329"/>
          </a:xfrm>
        </p:spPr>
        <p:txBody>
          <a:bodyPr/>
          <a:lstStyle>
            <a:lvl1pPr>
              <a:defRPr sz="2800">
                <a:solidFill>
                  <a:srgbClr val="0070C0"/>
                </a:solidFill>
              </a:defRPr>
            </a:lvl1pPr>
            <a:lvl2pPr>
              <a:defRPr>
                <a:solidFill>
                  <a:srgbClr val="0070C0"/>
                </a:solidFill>
              </a:defRPr>
            </a:lvl2pPr>
            <a:lvl3pPr>
              <a:defRPr>
                <a:solidFill>
                  <a:srgbClr val="0070C0"/>
                </a:solidFill>
              </a:defRPr>
            </a:lvl3pPr>
            <a:lvl4pPr>
              <a:defRPr>
                <a:solidFill>
                  <a:srgbClr val="0070C0"/>
                </a:solidFill>
              </a:defRPr>
            </a:lvl4pPr>
            <a:lvl5pPr>
              <a:defRPr>
                <a:solidFill>
                  <a:srgbClr val="0070C0"/>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A536EE7C-CB37-473C-BC20-BBB9A8014769}" type="datetime1">
              <a:rPr lang="en-US" smtClean="0"/>
              <a:t>11/30/2022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664471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76014" y="527605"/>
            <a:ext cx="7016195" cy="610820"/>
          </a:xfrm>
        </p:spPr>
        <p:txBody>
          <a:bodyPr>
            <a:normAutofit/>
          </a:bodyPr>
          <a:lstStyle>
            <a:lvl1pPr algn="l">
              <a:defRPr sz="3600">
                <a:solidFill>
                  <a:schemeClr val="accent6">
                    <a:lumMod val="75000"/>
                  </a:schemeClr>
                </a:solidFill>
              </a:defRPr>
            </a:lvl1pPr>
          </a:lstStyle>
          <a:p>
            <a:r>
              <a:rPr lang="en-US" dirty="0"/>
              <a:t>Click to edit Master title style</a:t>
            </a:r>
          </a:p>
        </p:txBody>
      </p:sp>
      <p:sp>
        <p:nvSpPr>
          <p:cNvPr id="3" name="Content Placeholder 2"/>
          <p:cNvSpPr>
            <a:spLocks noGrp="1"/>
          </p:cNvSpPr>
          <p:nvPr>
            <p:ph idx="1"/>
          </p:nvPr>
        </p:nvSpPr>
        <p:spPr>
          <a:xfrm>
            <a:off x="1976015" y="1291130"/>
            <a:ext cx="7016195" cy="4581150"/>
          </a:xfrm>
        </p:spPr>
        <p:txBody>
          <a:bodyPr/>
          <a:lstStyle>
            <a:lvl1pPr>
              <a:defRPr sz="2800">
                <a:solidFill>
                  <a:srgbClr val="0070C0"/>
                </a:solidFill>
              </a:defRPr>
            </a:lvl1pPr>
            <a:lvl2pPr>
              <a:defRPr>
                <a:solidFill>
                  <a:srgbClr val="0070C0"/>
                </a:solidFill>
              </a:defRPr>
            </a:lvl2pPr>
            <a:lvl3pPr>
              <a:defRPr>
                <a:solidFill>
                  <a:srgbClr val="0070C0"/>
                </a:solidFill>
              </a:defRPr>
            </a:lvl3pPr>
            <a:lvl4pPr>
              <a:defRPr>
                <a:solidFill>
                  <a:srgbClr val="0070C0"/>
                </a:solidFill>
              </a:defRPr>
            </a:lvl4pPr>
            <a:lvl5pPr>
              <a:defRPr>
                <a:solidFill>
                  <a:srgbClr val="0070C0"/>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A4E4F19D-90A5-4496-9F9E-E3A568029194}" type="datetime1">
              <a:rPr lang="en-US" smtClean="0"/>
              <a:t>11/30/2022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629391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EB572A8-26AB-4528-9192-41261577336E}" type="datetime1">
              <a:rPr lang="en-US" smtClean="0"/>
              <a:t>11/30/2022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863441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FD21420-5153-4D0D-8D70-1B8D2C474E20}" type="datetime1">
              <a:rPr lang="en-US" smtClean="0"/>
              <a:t>11/30/2022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556791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18140" y="1291130"/>
            <a:ext cx="8076895" cy="610820"/>
          </a:xfrm>
          <a:effectLst/>
        </p:spPr>
        <p:txBody>
          <a:bodyPr>
            <a:normAutofit/>
          </a:bodyPr>
          <a:lstStyle>
            <a:lvl1pPr algn="r">
              <a:defRPr sz="3600">
                <a:solidFill>
                  <a:schemeClr val="accent6">
                    <a:lumMod val="75000"/>
                  </a:schemeClr>
                </a:solidFill>
              </a:defRPr>
            </a:lvl1pPr>
          </a:lstStyle>
          <a:p>
            <a:r>
              <a:rPr lang="en-US" dirty="0"/>
              <a:t>Click to edit Master title style</a:t>
            </a:r>
          </a:p>
        </p:txBody>
      </p:sp>
      <p:sp>
        <p:nvSpPr>
          <p:cNvPr id="3" name="Text Placeholder 2"/>
          <p:cNvSpPr>
            <a:spLocks noGrp="1"/>
          </p:cNvSpPr>
          <p:nvPr>
            <p:ph type="body" idx="1"/>
          </p:nvPr>
        </p:nvSpPr>
        <p:spPr>
          <a:xfrm>
            <a:off x="601670" y="1901950"/>
            <a:ext cx="4040188" cy="639762"/>
          </a:xfrm>
        </p:spPr>
        <p:txBody>
          <a:bodyPr anchor="b"/>
          <a:lstStyle>
            <a:lvl1pPr marL="0" indent="0">
              <a:buNone/>
              <a:defRPr sz="2400" b="1">
                <a:solidFill>
                  <a:schemeClr val="accent6">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01670" y="2531813"/>
            <a:ext cx="4040188" cy="3035058"/>
          </a:xfrm>
        </p:spPr>
        <p:txBody>
          <a:bodyPr/>
          <a:lstStyle>
            <a:lvl1pPr>
              <a:defRPr sz="2400">
                <a:solidFill>
                  <a:srgbClr val="0070C0"/>
                </a:solidFill>
              </a:defRPr>
            </a:lvl1pPr>
            <a:lvl2pPr>
              <a:defRPr sz="2000">
                <a:solidFill>
                  <a:srgbClr val="0070C0"/>
                </a:solidFill>
              </a:defRPr>
            </a:lvl2pPr>
            <a:lvl3pPr>
              <a:defRPr sz="1800">
                <a:solidFill>
                  <a:srgbClr val="0070C0"/>
                </a:solidFill>
              </a:defRPr>
            </a:lvl3pPr>
            <a:lvl4pPr>
              <a:defRPr sz="1600">
                <a:solidFill>
                  <a:srgbClr val="0070C0"/>
                </a:solidFill>
              </a:defRPr>
            </a:lvl4pPr>
            <a:lvl5pPr>
              <a:defRPr sz="1600">
                <a:solidFill>
                  <a:srgbClr val="0070C0"/>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36790" y="1901950"/>
            <a:ext cx="4041775" cy="639762"/>
          </a:xfrm>
        </p:spPr>
        <p:txBody>
          <a:bodyPr anchor="b"/>
          <a:lstStyle>
            <a:lvl1pPr marL="0" indent="0">
              <a:buNone/>
              <a:defRPr sz="2400" b="1">
                <a:solidFill>
                  <a:schemeClr val="accent6">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36790" y="2531813"/>
            <a:ext cx="4041775" cy="3035058"/>
          </a:xfrm>
        </p:spPr>
        <p:txBody>
          <a:bodyPr/>
          <a:lstStyle>
            <a:lvl1pPr>
              <a:defRPr sz="2400">
                <a:solidFill>
                  <a:srgbClr val="0070C0"/>
                </a:solidFill>
              </a:defRPr>
            </a:lvl1pPr>
            <a:lvl2pPr>
              <a:defRPr sz="2000">
                <a:solidFill>
                  <a:srgbClr val="0070C0"/>
                </a:solidFill>
              </a:defRPr>
            </a:lvl2pPr>
            <a:lvl3pPr>
              <a:defRPr sz="1800">
                <a:solidFill>
                  <a:srgbClr val="0070C0"/>
                </a:solidFill>
              </a:defRPr>
            </a:lvl3pPr>
            <a:lvl4pPr>
              <a:defRPr sz="1600">
                <a:solidFill>
                  <a:srgbClr val="0070C0"/>
                </a:solidFill>
              </a:defRPr>
            </a:lvl4pPr>
            <a:lvl5pPr>
              <a:defRPr sz="1600">
                <a:solidFill>
                  <a:srgbClr val="0070C0"/>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51D76396-9704-466F-9370-8A43C60953E9}" type="datetime1">
              <a:rPr lang="en-US" smtClean="0"/>
              <a:t>11/30/2022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122911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7604F55-FED6-476F-8CC4-9F714B13574E}" type="datetime1">
              <a:rPr lang="en-US" smtClean="0"/>
              <a:t>11/30/2022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029773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8BD3B9-4744-4247-8B93-BC5714B4CB8B}" type="datetime1">
              <a:rPr lang="en-US" smtClean="0"/>
              <a:t>11/30/2022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251864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88F19E5-3877-48D9-8975-354A8BA07332}" type="datetime1">
              <a:rPr lang="en-US" smtClean="0"/>
              <a:t>11/30/2022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174452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A6184A-F422-4DD9-AFF1-7648D089014E}" type="datetime1">
              <a:rPr lang="en-US" smtClean="0"/>
              <a:t>11/30/2022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2CCC60-E8CD-4174-8B1A-7DF615B22EEF}" type="slidenum">
              <a:rPr lang="en-US" smtClean="0"/>
              <a:pPr/>
              <a:t>‹#›</a:t>
            </a:fld>
            <a:endParaRPr lang="en-US"/>
          </a:p>
        </p:txBody>
      </p:sp>
    </p:spTree>
    <p:extLst>
      <p:ext uri="{BB962C8B-B14F-4D97-AF65-F5344CB8AC3E}">
        <p14:creationId xmlns:p14="http://schemas.microsoft.com/office/powerpoint/2010/main" val="19440393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937574" y="2512770"/>
            <a:ext cx="3910165" cy="1068935"/>
          </a:xfrm>
          <a:solidFill>
            <a:schemeClr val="bg1">
              <a:alpha val="42000"/>
            </a:schemeClr>
          </a:solidFill>
          <a:effectLst>
            <a:reflection endPos="0" dir="5400000" sy="-100000" algn="bl" rotWithShape="0"/>
          </a:effectLst>
        </p:spPr>
        <p:txBody>
          <a:bodyPr>
            <a:noAutofit/>
          </a:bodyPr>
          <a:lstStyle/>
          <a:p>
            <a:r>
              <a:rPr lang="tr-TR" sz="2800" b="1">
                <a:solidFill>
                  <a:srgbClr val="002060"/>
                </a:solidFill>
              </a:rPr>
              <a:t>Çevre Hukuku-19</a:t>
            </a:r>
            <a:endParaRPr lang="tr-TR" sz="2800" b="1" dirty="0">
              <a:solidFill>
                <a:srgbClr val="002060"/>
              </a:solidFill>
            </a:endParaRPr>
          </a:p>
        </p:txBody>
      </p:sp>
      <p:sp>
        <p:nvSpPr>
          <p:cNvPr id="4" name="Title 3"/>
          <p:cNvSpPr>
            <a:spLocks noGrp="1"/>
          </p:cNvSpPr>
          <p:nvPr>
            <p:ph type="ctrTitle"/>
          </p:nvPr>
        </p:nvSpPr>
        <p:spPr>
          <a:xfrm>
            <a:off x="4937574" y="5261460"/>
            <a:ext cx="3910165" cy="763525"/>
          </a:xfrm>
        </p:spPr>
        <p:txBody>
          <a:bodyPr>
            <a:normAutofit/>
          </a:bodyPr>
          <a:lstStyle/>
          <a:p>
            <a:r>
              <a:rPr lang="tr-TR" sz="2400" b="1" i="1" dirty="0" err="1">
                <a:solidFill>
                  <a:srgbClr val="E85E5E"/>
                </a:solidFill>
              </a:rPr>
              <a:t>Doç</a:t>
            </a:r>
            <a:r>
              <a:rPr lang="en-US" sz="2400" b="1" i="1" dirty="0">
                <a:solidFill>
                  <a:srgbClr val="E85E5E"/>
                </a:solidFill>
              </a:rPr>
              <a:t>. Dr. </a:t>
            </a:r>
            <a:r>
              <a:rPr lang="tr-TR" sz="2400" b="1" i="1" dirty="0" err="1">
                <a:solidFill>
                  <a:srgbClr val="E85E5E"/>
                </a:solidFill>
              </a:rPr>
              <a:t>Afşın</a:t>
            </a:r>
            <a:r>
              <a:rPr lang="tr-TR" sz="2400" b="1" i="1" dirty="0">
                <a:solidFill>
                  <a:srgbClr val="E85E5E"/>
                </a:solidFill>
              </a:rPr>
              <a:t> ÇETİNKAYA</a:t>
            </a:r>
            <a:endParaRPr lang="en-US" sz="2400" b="1" i="1" dirty="0">
              <a:solidFill>
                <a:srgbClr val="E85E5E"/>
              </a:solidFill>
            </a:endParaRPr>
          </a:p>
        </p:txBody>
      </p:sp>
      <p:sp>
        <p:nvSpPr>
          <p:cNvPr id="2" name="Slide Number Placeholder 1"/>
          <p:cNvSpPr>
            <a:spLocks noGrp="1"/>
          </p:cNvSpPr>
          <p:nvPr>
            <p:ph type="sldNum" sz="quarter" idx="12"/>
          </p:nvPr>
        </p:nvSpPr>
        <p:spPr/>
        <p:txBody>
          <a:bodyPr/>
          <a:lstStyle/>
          <a:p>
            <a:fld id="{B82CCC60-E8CD-4174-8B1A-7DF615B22EEF}" type="slidenum">
              <a:rPr lang="en-US" smtClean="0"/>
              <a:pPr/>
              <a:t>1</a:t>
            </a:fld>
            <a:endParaRPr lang="en-US"/>
          </a:p>
        </p:txBody>
      </p:sp>
    </p:spTree>
    <p:extLst>
      <p:ext uri="{BB962C8B-B14F-4D97-AF65-F5344CB8AC3E}">
        <p14:creationId xmlns:p14="http://schemas.microsoft.com/office/powerpoint/2010/main" val="3639203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dirty="0"/>
          </a:p>
        </p:txBody>
      </p:sp>
      <p:sp>
        <p:nvSpPr>
          <p:cNvPr id="3" name="İçerik Yer Tutucusu 2"/>
          <p:cNvSpPr>
            <a:spLocks noGrp="1"/>
          </p:cNvSpPr>
          <p:nvPr>
            <p:ph idx="1"/>
          </p:nvPr>
        </p:nvSpPr>
        <p:spPr/>
        <p:txBody>
          <a:bodyPr>
            <a:normAutofit fontScale="92500" lnSpcReduction="10000"/>
          </a:bodyPr>
          <a:lstStyle/>
          <a:p>
            <a:pPr marL="0" indent="0" algn="just">
              <a:buNone/>
            </a:pPr>
            <a:r>
              <a:rPr lang="tr-TR" dirty="0"/>
              <a:t> </a:t>
            </a:r>
            <a:r>
              <a:rPr lang="tr-TR" dirty="0" err="1"/>
              <a:t>McCarran</a:t>
            </a:r>
            <a:r>
              <a:rPr lang="tr-TR" dirty="0"/>
              <a:t> değişikliği uyarınca, federal hükümet su haklarına hükmetme dokunulmazlığından feragat etmiş ve su yönetimine ilişkin karar verme yetkisini eyaletlere vermiştir. Bu doktrine göre, su hakkı tahsisin yapıldığı tarihte başlar. Tahsisten önce edinilen haklar, saklı haklar üzerinde önceliğe sahiptir. Federal hak, kullanılmama nedeniyle terk edilemez veya kaybedilemez. Kullanılmayan bir hak iddia edilirse tahsis yapıldıktan sonra hak sahiplerinden su istenebilir.</a:t>
            </a:r>
          </a:p>
          <a:p>
            <a:endParaRPr lang="tr-TR" dirty="0"/>
          </a:p>
        </p:txBody>
      </p:sp>
      <p:sp>
        <p:nvSpPr>
          <p:cNvPr id="4" name="Slayt Numarası Yer Tutucusu 3"/>
          <p:cNvSpPr>
            <a:spLocks noGrp="1"/>
          </p:cNvSpPr>
          <p:nvPr>
            <p:ph type="sldNum" sz="quarter" idx="12"/>
          </p:nvPr>
        </p:nvSpPr>
        <p:spPr/>
        <p:txBody>
          <a:bodyPr/>
          <a:lstStyle/>
          <a:p>
            <a:fld id="{B82CCC60-E8CD-4174-8B1A-7DF615B22EEF}" type="slidenum">
              <a:rPr lang="en-US" smtClean="0"/>
              <a:pPr/>
              <a:t>10</a:t>
            </a:fld>
            <a:endParaRPr lang="en-US"/>
          </a:p>
        </p:txBody>
      </p:sp>
    </p:spTree>
    <p:extLst>
      <p:ext uri="{BB962C8B-B14F-4D97-AF65-F5344CB8AC3E}">
        <p14:creationId xmlns:p14="http://schemas.microsoft.com/office/powerpoint/2010/main" val="6239167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dirty="0"/>
          </a:p>
        </p:txBody>
      </p:sp>
      <p:sp>
        <p:nvSpPr>
          <p:cNvPr id="3" name="İçerik Yer Tutucusu 2"/>
          <p:cNvSpPr>
            <a:spLocks noGrp="1"/>
          </p:cNvSpPr>
          <p:nvPr>
            <p:ph idx="1"/>
          </p:nvPr>
        </p:nvSpPr>
        <p:spPr/>
        <p:txBody>
          <a:bodyPr>
            <a:normAutofit fontScale="70000" lnSpcReduction="20000"/>
          </a:bodyPr>
          <a:lstStyle/>
          <a:p>
            <a:pPr algn="just"/>
            <a:r>
              <a:rPr lang="tr-TR" dirty="0"/>
              <a:t>Batı eyaletlerinde, ilk su hakkı tahsisi veya hakta yapılan değişiklikler kamu yararı incelemesini yasal olarak zorunlu kılar, bir idari kurumdan ödenek iznini gerektirir ve bu iznin yalnızca önerilen ödeneğin kamu yararına veya kamu refahına uygun olması durumunda verilmesine izin verir. Geçmişte kamu yararı kriterini hak sahibinin su kullanımından ekonomik olarak faydalanması karşılarken, günümüzde bu kriterleri çevresel ve kümülatif diğer kamusal kaygıları içerecek şekilde genişletilmiştir.</a:t>
            </a:r>
          </a:p>
          <a:p>
            <a:pPr algn="just"/>
            <a:r>
              <a:rPr lang="tr-TR" dirty="0"/>
              <a:t>Su hukuku açısından özetle, Amerika Birleşik Devletleri’nde eyalet hukuk düzenlerinin suyun kullanımını düzenledikleri, federal devletin ise su kaynaklarına finansal destek sağladığı, kamusal alanlara ilişkin protokolleri belirlediği, çevre düzenlemelerini yaptığı ve su paylaşımı konusunda karar verici olduğu sonucu çıkarılmaktadır.</a:t>
            </a:r>
          </a:p>
          <a:p>
            <a:endParaRPr lang="tr-TR" dirty="0"/>
          </a:p>
        </p:txBody>
      </p:sp>
      <p:sp>
        <p:nvSpPr>
          <p:cNvPr id="4" name="Slayt Numarası Yer Tutucusu 3"/>
          <p:cNvSpPr>
            <a:spLocks noGrp="1"/>
          </p:cNvSpPr>
          <p:nvPr>
            <p:ph type="sldNum" sz="quarter" idx="12"/>
          </p:nvPr>
        </p:nvSpPr>
        <p:spPr/>
        <p:txBody>
          <a:bodyPr/>
          <a:lstStyle/>
          <a:p>
            <a:fld id="{B82CCC60-E8CD-4174-8B1A-7DF615B22EEF}" type="slidenum">
              <a:rPr lang="en-US" smtClean="0"/>
              <a:pPr/>
              <a:t>11</a:t>
            </a:fld>
            <a:endParaRPr lang="en-US"/>
          </a:p>
        </p:txBody>
      </p:sp>
    </p:spTree>
    <p:extLst>
      <p:ext uri="{BB962C8B-B14F-4D97-AF65-F5344CB8AC3E}">
        <p14:creationId xmlns:p14="http://schemas.microsoft.com/office/powerpoint/2010/main" val="3966953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dirty="0"/>
          </a:p>
        </p:txBody>
      </p:sp>
      <p:sp>
        <p:nvSpPr>
          <p:cNvPr id="3" name="İçerik Yer Tutucusu 2"/>
          <p:cNvSpPr>
            <a:spLocks noGrp="1"/>
          </p:cNvSpPr>
          <p:nvPr>
            <p:ph idx="1"/>
          </p:nvPr>
        </p:nvSpPr>
        <p:spPr/>
        <p:txBody>
          <a:bodyPr/>
          <a:lstStyle/>
          <a:p>
            <a:pPr algn="just">
              <a:lnSpc>
                <a:spcPct val="107000"/>
              </a:lnSpc>
              <a:spcAft>
                <a:spcPts val="800"/>
              </a:spcAft>
            </a:pPr>
            <a:r>
              <a:rPr lang="tr-TR" dirty="0">
                <a:latin typeface="Calibri" panose="020F0502020204030204" pitchFamily="34" charset="0"/>
                <a:ea typeface="Calibri" panose="020F0502020204030204" pitchFamily="34" charset="0"/>
                <a:cs typeface="Times New Roman" panose="02020603050405020304" pitchFamily="18" charset="0"/>
              </a:rPr>
              <a:t>Amerika Birleşik Devletleri su hukukunda bir diğer konu komşu Meksika ve Kanada ile yaşanan anlaşmazlıklardan doğan </a:t>
            </a:r>
            <a:r>
              <a:rPr lang="tr-TR" dirty="0" err="1">
                <a:latin typeface="Calibri" panose="020F0502020204030204" pitchFamily="34" charset="0"/>
                <a:ea typeface="Calibri" panose="020F0502020204030204" pitchFamily="34" charset="0"/>
                <a:cs typeface="Times New Roman" panose="02020603050405020304" pitchFamily="18" charset="0"/>
              </a:rPr>
              <a:t>sınıraşan</a:t>
            </a:r>
            <a:r>
              <a:rPr lang="tr-TR" dirty="0">
                <a:latin typeface="Calibri" panose="020F0502020204030204" pitchFamily="34" charset="0"/>
                <a:ea typeface="Calibri" panose="020F0502020204030204" pitchFamily="34" charset="0"/>
                <a:cs typeface="Times New Roman" panose="02020603050405020304" pitchFamily="18" charset="0"/>
              </a:rPr>
              <a:t> sular konusudur. Bu bağlamda yukarı kıyıdaş olması nedeniyle Amerika Birleşik Devletleri geçmişte Meksika’ya karşı mutlak hakimiyet doktrinini savunurken, günümüzde adil kullanım doktrinini savunmaktadır.</a:t>
            </a:r>
          </a:p>
          <a:p>
            <a:endParaRPr lang="tr-TR" dirty="0"/>
          </a:p>
        </p:txBody>
      </p:sp>
      <p:sp>
        <p:nvSpPr>
          <p:cNvPr id="4" name="Slayt Numarası Yer Tutucusu 3"/>
          <p:cNvSpPr>
            <a:spLocks noGrp="1"/>
          </p:cNvSpPr>
          <p:nvPr>
            <p:ph type="sldNum" sz="quarter" idx="12"/>
          </p:nvPr>
        </p:nvSpPr>
        <p:spPr/>
        <p:txBody>
          <a:bodyPr/>
          <a:lstStyle/>
          <a:p>
            <a:fld id="{B82CCC60-E8CD-4174-8B1A-7DF615B22EEF}" type="slidenum">
              <a:rPr lang="en-US" smtClean="0"/>
              <a:pPr/>
              <a:t>12</a:t>
            </a:fld>
            <a:endParaRPr lang="en-US"/>
          </a:p>
        </p:txBody>
      </p:sp>
    </p:spTree>
    <p:extLst>
      <p:ext uri="{BB962C8B-B14F-4D97-AF65-F5344CB8AC3E}">
        <p14:creationId xmlns:p14="http://schemas.microsoft.com/office/powerpoint/2010/main" val="9424580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81C4FFBE-3124-4188-81D6-F673D04003CA}"/>
              </a:ext>
            </a:extLst>
          </p:cNvPr>
          <p:cNvSpPr>
            <a:spLocks noGrp="1"/>
          </p:cNvSpPr>
          <p:nvPr>
            <p:ph type="title"/>
          </p:nvPr>
        </p:nvSpPr>
        <p:spPr/>
        <p:txBody>
          <a:bodyPr>
            <a:normAutofit fontScale="90000"/>
          </a:bodyPr>
          <a:lstStyle/>
          <a:p>
            <a:r>
              <a:rPr lang="tr-TR" dirty="0"/>
              <a:t>Avrupa Birliği Su Hukukunun Genel Yapısı</a:t>
            </a:r>
            <a:br>
              <a:rPr lang="tr-TR" dirty="0"/>
            </a:br>
            <a:endParaRPr lang="tr-TR" dirty="0"/>
          </a:p>
        </p:txBody>
      </p:sp>
      <p:sp>
        <p:nvSpPr>
          <p:cNvPr id="3" name="İçerik Yer Tutucusu 2">
            <a:extLst>
              <a:ext uri="{FF2B5EF4-FFF2-40B4-BE49-F238E27FC236}">
                <a16:creationId xmlns:a16="http://schemas.microsoft.com/office/drawing/2014/main" id="{7B8EF88E-65DE-4BED-AF58-7C701E67EDA0}"/>
              </a:ext>
            </a:extLst>
          </p:cNvPr>
          <p:cNvSpPr>
            <a:spLocks noGrp="1"/>
          </p:cNvSpPr>
          <p:nvPr>
            <p:ph idx="1"/>
          </p:nvPr>
        </p:nvSpPr>
        <p:spPr/>
        <p:txBody>
          <a:bodyPr>
            <a:normAutofit fontScale="77500" lnSpcReduction="20000"/>
          </a:bodyPr>
          <a:lstStyle/>
          <a:p>
            <a:pPr algn="just"/>
            <a:r>
              <a:rPr lang="tr-TR" dirty="0"/>
              <a:t>Avrupa Birliği su politikası üç dönem boyunca değişikliğe uğramıştır. 1973-1986 yılları arasındaki ilk dönemde Avrupa Komisyonu’nca hazırlanan ve yüzeysel ve yer altı sularında tehlikeli maddelerin deşarjı, “balık yaşamını desteklemek için korunmaya veya iyileştirmeye ihtiyaç duyan tatlı sular” gibi çeşitli konulara ilişkin hükümleri içeren ilk direktif kabul edilmiştir. 1987’den itibaren başlayan ikinci dönemde, Kentsel Atık Su, Su Arıtma Direktifi ve Nitrat Direktifleri çıkarılmıştır. 1993-2000 yılları arasındaki üçüncü dönemde ise revize edilen İçme Suyu Direktifi Ve Kirliliğin Entegre Olarak Önlenmesi ve Kontrolü Direktifleri kabul edilmiş ve sanayi tesislerine teknoloji kıstasları getirilmiştir.</a:t>
            </a:r>
          </a:p>
          <a:p>
            <a:endParaRPr lang="tr-TR" dirty="0"/>
          </a:p>
        </p:txBody>
      </p:sp>
      <p:sp>
        <p:nvSpPr>
          <p:cNvPr id="4" name="Slayt Numarası Yer Tutucusu 3">
            <a:extLst>
              <a:ext uri="{FF2B5EF4-FFF2-40B4-BE49-F238E27FC236}">
                <a16:creationId xmlns:a16="http://schemas.microsoft.com/office/drawing/2014/main" id="{B5507A44-F3AF-418F-91EF-0BA95163CC44}"/>
              </a:ext>
            </a:extLst>
          </p:cNvPr>
          <p:cNvSpPr>
            <a:spLocks noGrp="1"/>
          </p:cNvSpPr>
          <p:nvPr>
            <p:ph type="sldNum" sz="quarter" idx="12"/>
          </p:nvPr>
        </p:nvSpPr>
        <p:spPr/>
        <p:txBody>
          <a:bodyPr/>
          <a:lstStyle/>
          <a:p>
            <a:fld id="{B82CCC60-E8CD-4174-8B1A-7DF615B22EEF}" type="slidenum">
              <a:rPr lang="en-US" smtClean="0"/>
              <a:pPr/>
              <a:t>13</a:t>
            </a:fld>
            <a:endParaRPr lang="en-US"/>
          </a:p>
        </p:txBody>
      </p:sp>
    </p:spTree>
    <p:extLst>
      <p:ext uri="{BB962C8B-B14F-4D97-AF65-F5344CB8AC3E}">
        <p14:creationId xmlns:p14="http://schemas.microsoft.com/office/powerpoint/2010/main" val="15925520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81C4FFBE-3124-4188-81D6-F673D04003CA}"/>
              </a:ext>
            </a:extLst>
          </p:cNvPr>
          <p:cNvSpPr>
            <a:spLocks noGrp="1"/>
          </p:cNvSpPr>
          <p:nvPr>
            <p:ph type="title"/>
          </p:nvPr>
        </p:nvSpPr>
        <p:spPr/>
        <p:txBody>
          <a:bodyPr>
            <a:normAutofit fontScale="90000"/>
          </a:bodyPr>
          <a:lstStyle/>
          <a:p>
            <a:endParaRPr lang="tr-TR"/>
          </a:p>
        </p:txBody>
      </p:sp>
      <p:sp>
        <p:nvSpPr>
          <p:cNvPr id="3" name="İçerik Yer Tutucusu 2">
            <a:extLst>
              <a:ext uri="{FF2B5EF4-FFF2-40B4-BE49-F238E27FC236}">
                <a16:creationId xmlns:a16="http://schemas.microsoft.com/office/drawing/2014/main" id="{7B8EF88E-65DE-4BED-AF58-7C701E67EDA0}"/>
              </a:ext>
            </a:extLst>
          </p:cNvPr>
          <p:cNvSpPr>
            <a:spLocks noGrp="1"/>
          </p:cNvSpPr>
          <p:nvPr>
            <p:ph idx="1"/>
          </p:nvPr>
        </p:nvSpPr>
        <p:spPr/>
        <p:txBody>
          <a:bodyPr>
            <a:normAutofit fontScale="77500" lnSpcReduction="20000"/>
          </a:bodyPr>
          <a:lstStyle/>
          <a:p>
            <a:pPr algn="just"/>
            <a:r>
              <a:rPr lang="tr-TR" dirty="0"/>
              <a:t>Yüzme Suyu Direktifi, yüzme suyunun izlenmesi ve sınıflandırılması (dört kategoride) için hükümler belirleyerek ve halkı bu konuda bilgilendirerek halk sağlığını ve çevre korumasını geliştirmeyi amaçlamaktadır. Yüzme sezonu boyunca üye ülkeler, her yüzme suyu sahasında ayda bir kez sudan numune almak ve en az iki spesifik bakteri konsantrasyonunu değerlendirmek ve “yüzme suyu profilleri” aracılığıyla halkı bilgilendirmek zorundadır. Yüzme suyu sınıflandırması ve her türlü yüzme yasağı hakkında halkı bilgilendirmek için standart bir sembol vardır. Yüzme suyunun kalitesine ilişkin bir özet rapor, Komisyon ve Avrupa Çevre Ajansı (</a:t>
            </a:r>
            <a:r>
              <a:rPr lang="tr-TR" dirty="0" err="1"/>
              <a:t>European</a:t>
            </a:r>
            <a:r>
              <a:rPr lang="tr-TR" dirty="0"/>
              <a:t> Environment </a:t>
            </a:r>
            <a:r>
              <a:rPr lang="tr-TR" dirty="0" err="1"/>
              <a:t>Agency</a:t>
            </a:r>
            <a:r>
              <a:rPr lang="tr-TR" dirty="0"/>
              <a:t> (EEA)) tarafından yıllık olarak yayınlanmaktadır.</a:t>
            </a:r>
          </a:p>
          <a:p>
            <a:endParaRPr lang="tr-TR" dirty="0"/>
          </a:p>
        </p:txBody>
      </p:sp>
      <p:sp>
        <p:nvSpPr>
          <p:cNvPr id="4" name="Slayt Numarası Yer Tutucusu 3">
            <a:extLst>
              <a:ext uri="{FF2B5EF4-FFF2-40B4-BE49-F238E27FC236}">
                <a16:creationId xmlns:a16="http://schemas.microsoft.com/office/drawing/2014/main" id="{B5507A44-F3AF-418F-91EF-0BA95163CC44}"/>
              </a:ext>
            </a:extLst>
          </p:cNvPr>
          <p:cNvSpPr>
            <a:spLocks noGrp="1"/>
          </p:cNvSpPr>
          <p:nvPr>
            <p:ph type="sldNum" sz="quarter" idx="12"/>
          </p:nvPr>
        </p:nvSpPr>
        <p:spPr/>
        <p:txBody>
          <a:bodyPr/>
          <a:lstStyle/>
          <a:p>
            <a:fld id="{B82CCC60-E8CD-4174-8B1A-7DF615B22EEF}" type="slidenum">
              <a:rPr lang="en-US" smtClean="0"/>
              <a:pPr/>
              <a:t>14</a:t>
            </a:fld>
            <a:endParaRPr lang="en-US"/>
          </a:p>
        </p:txBody>
      </p:sp>
    </p:spTree>
    <p:extLst>
      <p:ext uri="{BB962C8B-B14F-4D97-AF65-F5344CB8AC3E}">
        <p14:creationId xmlns:p14="http://schemas.microsoft.com/office/powerpoint/2010/main" val="34017805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81C4FFBE-3124-4188-81D6-F673D04003CA}"/>
              </a:ext>
            </a:extLst>
          </p:cNvPr>
          <p:cNvSpPr>
            <a:spLocks noGrp="1"/>
          </p:cNvSpPr>
          <p:nvPr>
            <p:ph type="title"/>
          </p:nvPr>
        </p:nvSpPr>
        <p:spPr/>
        <p:txBody>
          <a:bodyPr>
            <a:normAutofit fontScale="90000"/>
          </a:bodyPr>
          <a:lstStyle/>
          <a:p>
            <a:endParaRPr lang="tr-TR"/>
          </a:p>
        </p:txBody>
      </p:sp>
      <p:sp>
        <p:nvSpPr>
          <p:cNvPr id="3" name="İçerik Yer Tutucusu 2">
            <a:extLst>
              <a:ext uri="{FF2B5EF4-FFF2-40B4-BE49-F238E27FC236}">
                <a16:creationId xmlns:a16="http://schemas.microsoft.com/office/drawing/2014/main" id="{7B8EF88E-65DE-4BED-AF58-7C701E67EDA0}"/>
              </a:ext>
            </a:extLst>
          </p:cNvPr>
          <p:cNvSpPr>
            <a:spLocks noGrp="1"/>
          </p:cNvSpPr>
          <p:nvPr>
            <p:ph idx="1"/>
          </p:nvPr>
        </p:nvSpPr>
        <p:spPr/>
        <p:txBody>
          <a:bodyPr>
            <a:normAutofit fontScale="77500" lnSpcReduction="20000"/>
          </a:bodyPr>
          <a:lstStyle/>
          <a:p>
            <a:pPr algn="just"/>
            <a:r>
              <a:rPr lang="tr-TR" dirty="0"/>
              <a:t>Su Çerçeve Direktifi, suyun ticari bir mal olmadığı hükmü ile başlamakta ve yukarıda sözü geçen spesifik mevzuatlar ve uluslararası anlaşmalarla tamamlanmaktadır. Su Çerçeve Direktifi, yüzeysel su kaynaklarının, geçiş sularının, kıyı sularının ve yeraltı su kaynaklarının korunması, su kirliliğinin önlenmesi ve azaltılması, sürdürülebilir su kullanımının teşvik </a:t>
            </a:r>
            <a:r>
              <a:rPr lang="tr-TR" dirty="0" err="1"/>
              <a:t>edilmesı</a:t>
            </a:r>
            <a:r>
              <a:rPr lang="tr-TR" dirty="0"/>
              <a:t>, sel ve kuraklık etkisinin azaltılması ilkelerini benimseyen bütüncül bir akış açısı sergilemektedir. Su Çerçeve </a:t>
            </a:r>
            <a:r>
              <a:rPr lang="tr-TR" dirty="0" err="1"/>
              <a:t>Direktifi’nin</a:t>
            </a:r>
            <a:r>
              <a:rPr lang="tr-TR" dirty="0"/>
              <a:t> yüzey suları ve yer altı suları için öngördüğü su yönetimi modeli havza bazında yönetim modelidir. Bu modele göre, idari veya politik sınırlara göre belirlenen bir idari yapılanma değil, doğal, coğrafi ve hidrolojik özelliklere göre oluşturulan tek bir birim söz konusudur.</a:t>
            </a:r>
          </a:p>
          <a:p>
            <a:endParaRPr lang="tr-TR" dirty="0"/>
          </a:p>
        </p:txBody>
      </p:sp>
      <p:sp>
        <p:nvSpPr>
          <p:cNvPr id="4" name="Slayt Numarası Yer Tutucusu 3">
            <a:extLst>
              <a:ext uri="{FF2B5EF4-FFF2-40B4-BE49-F238E27FC236}">
                <a16:creationId xmlns:a16="http://schemas.microsoft.com/office/drawing/2014/main" id="{B5507A44-F3AF-418F-91EF-0BA95163CC44}"/>
              </a:ext>
            </a:extLst>
          </p:cNvPr>
          <p:cNvSpPr>
            <a:spLocks noGrp="1"/>
          </p:cNvSpPr>
          <p:nvPr>
            <p:ph type="sldNum" sz="quarter" idx="12"/>
          </p:nvPr>
        </p:nvSpPr>
        <p:spPr/>
        <p:txBody>
          <a:bodyPr/>
          <a:lstStyle/>
          <a:p>
            <a:fld id="{B82CCC60-E8CD-4174-8B1A-7DF615B22EEF}" type="slidenum">
              <a:rPr lang="en-US" smtClean="0"/>
              <a:pPr/>
              <a:t>15</a:t>
            </a:fld>
            <a:endParaRPr lang="en-US"/>
          </a:p>
        </p:txBody>
      </p:sp>
    </p:spTree>
    <p:extLst>
      <p:ext uri="{BB962C8B-B14F-4D97-AF65-F5344CB8AC3E}">
        <p14:creationId xmlns:p14="http://schemas.microsoft.com/office/powerpoint/2010/main" val="27195357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81C4FFBE-3124-4188-81D6-F673D04003CA}"/>
              </a:ext>
            </a:extLst>
          </p:cNvPr>
          <p:cNvSpPr>
            <a:spLocks noGrp="1"/>
          </p:cNvSpPr>
          <p:nvPr>
            <p:ph type="title"/>
          </p:nvPr>
        </p:nvSpPr>
        <p:spPr/>
        <p:txBody>
          <a:bodyPr>
            <a:normAutofit fontScale="90000"/>
          </a:bodyPr>
          <a:lstStyle/>
          <a:p>
            <a:endParaRPr lang="tr-TR"/>
          </a:p>
        </p:txBody>
      </p:sp>
      <p:sp>
        <p:nvSpPr>
          <p:cNvPr id="3" name="İçerik Yer Tutucusu 2">
            <a:extLst>
              <a:ext uri="{FF2B5EF4-FFF2-40B4-BE49-F238E27FC236}">
                <a16:creationId xmlns:a16="http://schemas.microsoft.com/office/drawing/2014/main" id="{7B8EF88E-65DE-4BED-AF58-7C701E67EDA0}"/>
              </a:ext>
            </a:extLst>
          </p:cNvPr>
          <p:cNvSpPr>
            <a:spLocks noGrp="1"/>
          </p:cNvSpPr>
          <p:nvPr>
            <p:ph idx="1"/>
          </p:nvPr>
        </p:nvSpPr>
        <p:spPr/>
        <p:txBody>
          <a:bodyPr>
            <a:normAutofit fontScale="92500" lnSpcReduction="10000"/>
          </a:bodyPr>
          <a:lstStyle/>
          <a:p>
            <a:pPr algn="just"/>
            <a:r>
              <a:rPr lang="tr-TR" dirty="0"/>
              <a:t>Su Çerçeve Direktifi ile getirilen düzenlemeler </a:t>
            </a:r>
            <a:r>
              <a:rPr lang="tr-TR" dirty="0" err="1"/>
              <a:t>sınıraşan</a:t>
            </a:r>
            <a:r>
              <a:rPr lang="tr-TR" dirty="0"/>
              <a:t> suları da kapsamakta olup fark gözetilmeksizin üye ülkelerde uygulanması öngörülmektedir. </a:t>
            </a:r>
            <a:r>
              <a:rPr lang="tr-TR" dirty="0" err="1"/>
              <a:t>Sınıraşan</a:t>
            </a:r>
            <a:r>
              <a:rPr lang="tr-TR" dirty="0"/>
              <a:t> su konusu </a:t>
            </a:r>
            <a:r>
              <a:rPr lang="tr-TR" dirty="0" err="1"/>
              <a:t>ilea</a:t>
            </a:r>
            <a:r>
              <a:rPr lang="tr-TR" dirty="0"/>
              <a:t> ilgili hükümler; giriş bölümünün 35. maddesinde ve 13. maddede yer almaktadır. Sözü geçen maddeler de sınırı aşan suların söz konusu olduğu durumlarda ilgili ülkeler uluslararası bir nehir havza bölgesi oluşturmak ve bu bölge için yetkili bir otorite belirlemekle yükümlü kılınmaktadır.</a:t>
            </a:r>
          </a:p>
          <a:p>
            <a:endParaRPr lang="tr-TR" dirty="0"/>
          </a:p>
        </p:txBody>
      </p:sp>
      <p:sp>
        <p:nvSpPr>
          <p:cNvPr id="4" name="Slayt Numarası Yer Tutucusu 3">
            <a:extLst>
              <a:ext uri="{FF2B5EF4-FFF2-40B4-BE49-F238E27FC236}">
                <a16:creationId xmlns:a16="http://schemas.microsoft.com/office/drawing/2014/main" id="{B5507A44-F3AF-418F-91EF-0BA95163CC44}"/>
              </a:ext>
            </a:extLst>
          </p:cNvPr>
          <p:cNvSpPr>
            <a:spLocks noGrp="1"/>
          </p:cNvSpPr>
          <p:nvPr>
            <p:ph type="sldNum" sz="quarter" idx="12"/>
          </p:nvPr>
        </p:nvSpPr>
        <p:spPr/>
        <p:txBody>
          <a:bodyPr/>
          <a:lstStyle/>
          <a:p>
            <a:fld id="{B82CCC60-E8CD-4174-8B1A-7DF615B22EEF}" type="slidenum">
              <a:rPr lang="en-US" smtClean="0"/>
              <a:pPr/>
              <a:t>16</a:t>
            </a:fld>
            <a:endParaRPr lang="en-US"/>
          </a:p>
        </p:txBody>
      </p:sp>
    </p:spTree>
    <p:extLst>
      <p:ext uri="{BB962C8B-B14F-4D97-AF65-F5344CB8AC3E}">
        <p14:creationId xmlns:p14="http://schemas.microsoft.com/office/powerpoint/2010/main" val="20158993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81C4FFBE-3124-4188-81D6-F673D04003CA}"/>
              </a:ext>
            </a:extLst>
          </p:cNvPr>
          <p:cNvSpPr>
            <a:spLocks noGrp="1"/>
          </p:cNvSpPr>
          <p:nvPr>
            <p:ph type="title"/>
          </p:nvPr>
        </p:nvSpPr>
        <p:spPr/>
        <p:txBody>
          <a:bodyPr>
            <a:normAutofit fontScale="90000"/>
          </a:bodyPr>
          <a:lstStyle/>
          <a:p>
            <a:r>
              <a:rPr lang="tr-TR" dirty="0"/>
              <a:t>Türk Su Hukukunun Genel Yapısı</a:t>
            </a:r>
            <a:br>
              <a:rPr lang="tr-TR" dirty="0"/>
            </a:br>
            <a:endParaRPr lang="tr-TR" dirty="0"/>
          </a:p>
        </p:txBody>
      </p:sp>
      <p:sp>
        <p:nvSpPr>
          <p:cNvPr id="3" name="İçerik Yer Tutucusu 2">
            <a:extLst>
              <a:ext uri="{FF2B5EF4-FFF2-40B4-BE49-F238E27FC236}">
                <a16:creationId xmlns:a16="http://schemas.microsoft.com/office/drawing/2014/main" id="{7B8EF88E-65DE-4BED-AF58-7C701E67EDA0}"/>
              </a:ext>
            </a:extLst>
          </p:cNvPr>
          <p:cNvSpPr>
            <a:spLocks noGrp="1"/>
          </p:cNvSpPr>
          <p:nvPr>
            <p:ph idx="1"/>
          </p:nvPr>
        </p:nvSpPr>
        <p:spPr/>
        <p:txBody>
          <a:bodyPr>
            <a:normAutofit fontScale="70000" lnSpcReduction="20000"/>
          </a:bodyPr>
          <a:lstStyle/>
          <a:p>
            <a:pPr algn="just"/>
            <a:r>
              <a:rPr lang="tr-TR" dirty="0"/>
              <a:t>Türkiye’de sular hakkında kanun gibi bazı düzenlemeler 1920’li yıllarda kabul edilmiştir. Ancak ilk detaylı Anayasa olan 1924 Anayasası’nda, su kaynaklarına ve suların kullanma biçimine </a:t>
            </a:r>
            <a:r>
              <a:rPr lang="tr-TR" dirty="0" err="1"/>
              <a:t>iliskin</a:t>
            </a:r>
            <a:r>
              <a:rPr lang="tr-TR" dirty="0"/>
              <a:t> herhangi bir kural bulunmamaktadır. 1961 Anayasası’nda ‘Tabii Servet ve Kaynakların Aranması ve </a:t>
            </a:r>
            <a:r>
              <a:rPr lang="tr-TR" dirty="0" err="1"/>
              <a:t>İşletilmesi’ne</a:t>
            </a:r>
            <a:r>
              <a:rPr lang="tr-TR" dirty="0"/>
              <a:t> ilişkin kural suları özel mülkiyet konusu olmaktan çıkarmış, 1982 Anayasası’nda ise 1961 Anayasası’na paralel bir düzenleme ile birlikte ayrı olarak özel şirketler eliyle doğal kaynakların aranması ve işletilmesi kolaylığı sağlanmıştır. 4721 sayılı Medeni Kanunda sular; genel sular, özel mülkiyet ve özel hukuk konusu olan sular olarak ikiye ayrılmıştır. Genel sular; özel mülkiyete konu olmayıp, devletin hüküm ve tasarrufu altında bulunan, örneğin; denizler, göller, akarsular ve yeraltı sularıdır</a:t>
            </a:r>
          </a:p>
        </p:txBody>
      </p:sp>
      <p:sp>
        <p:nvSpPr>
          <p:cNvPr id="4" name="Slayt Numarası Yer Tutucusu 3">
            <a:extLst>
              <a:ext uri="{FF2B5EF4-FFF2-40B4-BE49-F238E27FC236}">
                <a16:creationId xmlns:a16="http://schemas.microsoft.com/office/drawing/2014/main" id="{B5507A44-F3AF-418F-91EF-0BA95163CC44}"/>
              </a:ext>
            </a:extLst>
          </p:cNvPr>
          <p:cNvSpPr>
            <a:spLocks noGrp="1"/>
          </p:cNvSpPr>
          <p:nvPr>
            <p:ph type="sldNum" sz="quarter" idx="12"/>
          </p:nvPr>
        </p:nvSpPr>
        <p:spPr/>
        <p:txBody>
          <a:bodyPr/>
          <a:lstStyle/>
          <a:p>
            <a:fld id="{B82CCC60-E8CD-4174-8B1A-7DF615B22EEF}" type="slidenum">
              <a:rPr lang="en-US" smtClean="0"/>
              <a:pPr/>
              <a:t>17</a:t>
            </a:fld>
            <a:endParaRPr lang="en-US"/>
          </a:p>
        </p:txBody>
      </p:sp>
    </p:spTree>
    <p:extLst>
      <p:ext uri="{BB962C8B-B14F-4D97-AF65-F5344CB8AC3E}">
        <p14:creationId xmlns:p14="http://schemas.microsoft.com/office/powerpoint/2010/main" val="17229110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81C4FFBE-3124-4188-81D6-F673D04003CA}"/>
              </a:ext>
            </a:extLst>
          </p:cNvPr>
          <p:cNvSpPr>
            <a:spLocks noGrp="1"/>
          </p:cNvSpPr>
          <p:nvPr>
            <p:ph type="title"/>
          </p:nvPr>
        </p:nvSpPr>
        <p:spPr/>
        <p:txBody>
          <a:bodyPr>
            <a:normAutofit fontScale="90000"/>
          </a:bodyPr>
          <a:lstStyle/>
          <a:p>
            <a:endParaRPr lang="tr-TR"/>
          </a:p>
        </p:txBody>
      </p:sp>
      <p:sp>
        <p:nvSpPr>
          <p:cNvPr id="3" name="İçerik Yer Tutucusu 2">
            <a:extLst>
              <a:ext uri="{FF2B5EF4-FFF2-40B4-BE49-F238E27FC236}">
                <a16:creationId xmlns:a16="http://schemas.microsoft.com/office/drawing/2014/main" id="{7B8EF88E-65DE-4BED-AF58-7C701E67EDA0}"/>
              </a:ext>
            </a:extLst>
          </p:cNvPr>
          <p:cNvSpPr>
            <a:spLocks noGrp="1"/>
          </p:cNvSpPr>
          <p:nvPr>
            <p:ph idx="1"/>
          </p:nvPr>
        </p:nvSpPr>
        <p:spPr/>
        <p:txBody>
          <a:bodyPr>
            <a:normAutofit fontScale="92500" lnSpcReduction="20000"/>
          </a:bodyPr>
          <a:lstStyle/>
          <a:p>
            <a:pPr algn="just"/>
            <a:r>
              <a:rPr lang="tr-TR" dirty="0" err="1"/>
              <a:t>Sınıraşan</a:t>
            </a:r>
            <a:r>
              <a:rPr lang="tr-TR" dirty="0"/>
              <a:t> havzalarının bir kısmında yukarı paydaş bir kısmında ise aşağı kıyıdaş konumunda bulunan Türkiye bu konuda ‘her ülke </a:t>
            </a:r>
            <a:r>
              <a:rPr lang="tr-TR" dirty="0" err="1"/>
              <a:t>sınıraşan</a:t>
            </a:r>
            <a:r>
              <a:rPr lang="tr-TR" dirty="0"/>
              <a:t> nehirlerden aşağı kıyıdaş ülkelere zarar vermemek şartı ile faydalanma hakkına sahiptir’ ilkesini benimsemektedir. </a:t>
            </a:r>
            <a:r>
              <a:rPr lang="tr-TR" dirty="0" err="1"/>
              <a:t>Sınıraşan</a:t>
            </a:r>
            <a:r>
              <a:rPr lang="tr-TR" dirty="0"/>
              <a:t> sular politikasının Dış İşleri Bakanlığı tarafından oluşturulan diğer ilkeleri; suyun yararlarının paylaşılması, hakça, akılcı ve etkin biçimde kullanılması ve sorunlara kıyıdaş ülkeler arasında çözüm bulunup aracı ülkelerin girişimlerinin kabul edilmemesi olarak sıralanabilir.</a:t>
            </a:r>
          </a:p>
          <a:p>
            <a:endParaRPr lang="tr-TR" dirty="0"/>
          </a:p>
        </p:txBody>
      </p:sp>
      <p:sp>
        <p:nvSpPr>
          <p:cNvPr id="4" name="Slayt Numarası Yer Tutucusu 3">
            <a:extLst>
              <a:ext uri="{FF2B5EF4-FFF2-40B4-BE49-F238E27FC236}">
                <a16:creationId xmlns:a16="http://schemas.microsoft.com/office/drawing/2014/main" id="{B5507A44-F3AF-418F-91EF-0BA95163CC44}"/>
              </a:ext>
            </a:extLst>
          </p:cNvPr>
          <p:cNvSpPr>
            <a:spLocks noGrp="1"/>
          </p:cNvSpPr>
          <p:nvPr>
            <p:ph type="sldNum" sz="quarter" idx="12"/>
          </p:nvPr>
        </p:nvSpPr>
        <p:spPr/>
        <p:txBody>
          <a:bodyPr/>
          <a:lstStyle/>
          <a:p>
            <a:fld id="{B82CCC60-E8CD-4174-8B1A-7DF615B22EEF}" type="slidenum">
              <a:rPr lang="en-US" smtClean="0"/>
              <a:pPr/>
              <a:t>18</a:t>
            </a:fld>
            <a:endParaRPr lang="en-US"/>
          </a:p>
        </p:txBody>
      </p:sp>
    </p:spTree>
    <p:extLst>
      <p:ext uri="{BB962C8B-B14F-4D97-AF65-F5344CB8AC3E}">
        <p14:creationId xmlns:p14="http://schemas.microsoft.com/office/powerpoint/2010/main" val="700890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81C4FFBE-3124-4188-81D6-F673D04003CA}"/>
              </a:ext>
            </a:extLst>
          </p:cNvPr>
          <p:cNvSpPr>
            <a:spLocks noGrp="1"/>
          </p:cNvSpPr>
          <p:nvPr>
            <p:ph type="title"/>
          </p:nvPr>
        </p:nvSpPr>
        <p:spPr/>
        <p:txBody>
          <a:bodyPr>
            <a:normAutofit fontScale="90000"/>
          </a:bodyPr>
          <a:lstStyle/>
          <a:p>
            <a:endParaRPr lang="tr-TR"/>
          </a:p>
        </p:txBody>
      </p:sp>
      <p:sp>
        <p:nvSpPr>
          <p:cNvPr id="4" name="Slayt Numarası Yer Tutucusu 3">
            <a:extLst>
              <a:ext uri="{FF2B5EF4-FFF2-40B4-BE49-F238E27FC236}">
                <a16:creationId xmlns:a16="http://schemas.microsoft.com/office/drawing/2014/main" id="{B5507A44-F3AF-418F-91EF-0BA95163CC44}"/>
              </a:ext>
            </a:extLst>
          </p:cNvPr>
          <p:cNvSpPr>
            <a:spLocks noGrp="1"/>
          </p:cNvSpPr>
          <p:nvPr>
            <p:ph type="sldNum" sz="quarter" idx="12"/>
          </p:nvPr>
        </p:nvSpPr>
        <p:spPr/>
        <p:txBody>
          <a:bodyPr/>
          <a:lstStyle/>
          <a:p>
            <a:fld id="{B82CCC60-E8CD-4174-8B1A-7DF615B22EEF}" type="slidenum">
              <a:rPr lang="en-US" smtClean="0"/>
              <a:pPr/>
              <a:t>19</a:t>
            </a:fld>
            <a:endParaRPr lang="en-US"/>
          </a:p>
        </p:txBody>
      </p:sp>
      <p:pic>
        <p:nvPicPr>
          <p:cNvPr id="5" name="İçerik Yer Tutucusu 4">
            <a:extLst>
              <a:ext uri="{FF2B5EF4-FFF2-40B4-BE49-F238E27FC236}">
                <a16:creationId xmlns:a16="http://schemas.microsoft.com/office/drawing/2014/main" id="{8CD5247E-5019-49EE-A6F5-4CCED1E81EC0}"/>
              </a:ext>
            </a:extLst>
          </p:cNvPr>
          <p:cNvPicPr>
            <a:picLocks noGrp="1"/>
          </p:cNvPicPr>
          <p:nvPr>
            <p:ph idx="1"/>
          </p:nvPr>
        </p:nvPicPr>
        <p:blipFill>
          <a:blip r:embed="rId2"/>
          <a:stretch>
            <a:fillRect/>
          </a:stretch>
        </p:blipFill>
        <p:spPr>
          <a:xfrm>
            <a:off x="2157413" y="2572544"/>
            <a:ext cx="4829175" cy="2628900"/>
          </a:xfrm>
          <a:prstGeom prst="rect">
            <a:avLst/>
          </a:prstGeom>
        </p:spPr>
      </p:pic>
    </p:spTree>
    <p:extLst>
      <p:ext uri="{BB962C8B-B14F-4D97-AF65-F5344CB8AC3E}">
        <p14:creationId xmlns:p14="http://schemas.microsoft.com/office/powerpoint/2010/main" val="35417138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Amerika Birleşik Devletleri Su Hukukunun Genel Yapısı</a:t>
            </a:r>
            <a:br>
              <a:rPr lang="tr-TR" dirty="0"/>
            </a:br>
            <a:endParaRPr lang="tr-TR" dirty="0"/>
          </a:p>
        </p:txBody>
      </p:sp>
      <p:sp>
        <p:nvSpPr>
          <p:cNvPr id="3" name="İçerik Yer Tutucusu 2"/>
          <p:cNvSpPr>
            <a:spLocks noGrp="1"/>
          </p:cNvSpPr>
          <p:nvPr>
            <p:ph idx="1"/>
          </p:nvPr>
        </p:nvSpPr>
        <p:spPr/>
        <p:txBody>
          <a:bodyPr>
            <a:normAutofit fontScale="85000" lnSpcReduction="20000"/>
          </a:bodyPr>
          <a:lstStyle/>
          <a:p>
            <a:pPr algn="just"/>
            <a:r>
              <a:rPr lang="tr-TR" dirty="0" err="1"/>
              <a:t>Anglo-Sakson</a:t>
            </a:r>
            <a:r>
              <a:rPr lang="tr-TR" dirty="0"/>
              <a:t> hukuk sistemine yakın olan Amerika Birleşik Devletleri hukuk sisteminde su hukukunun ilk ilkesi ‘</a:t>
            </a:r>
            <a:r>
              <a:rPr lang="tr-TR" dirty="0" err="1"/>
              <a:t>Kıyıdaşlık</a:t>
            </a:r>
            <a:r>
              <a:rPr lang="tr-TR" dirty="0"/>
              <a:t> </a:t>
            </a:r>
            <a:r>
              <a:rPr lang="tr-TR" dirty="0" err="1"/>
              <a:t>Doktrini’dir</a:t>
            </a:r>
            <a:r>
              <a:rPr lang="tr-TR" dirty="0"/>
              <a:t> (</a:t>
            </a:r>
            <a:r>
              <a:rPr lang="tr-TR" dirty="0" err="1"/>
              <a:t>Riparian</a:t>
            </a:r>
            <a:r>
              <a:rPr lang="tr-TR" dirty="0"/>
              <a:t> Right </a:t>
            </a:r>
            <a:r>
              <a:rPr lang="tr-TR" dirty="0" err="1"/>
              <a:t>Principle</a:t>
            </a:r>
            <a:r>
              <a:rPr lang="tr-TR" dirty="0"/>
              <a:t>) . Bu doktrine göre; bir su kaynağını (örneğin göl, nehir, dere) kullanım hakkına sahip olabilmek için kıyısı bulunan arazinin maliki olmak gerekmektedir. Ancak bu hak sahibine suyu biriktirme hakkını vermez, şöyle ki; hak sahibi suyun doğal akışından yararlanabilir, suyu faydalı amaçlar için kullanabilir ancak biriktiremez ve suyun nitelik veya niceliğini değiştiremez. Bu kural zaman içinde suyun başkalarına zarar vermeden kullanılabileceği şeklinde düzenlenmiştir</a:t>
            </a:r>
          </a:p>
        </p:txBody>
      </p:sp>
      <p:sp>
        <p:nvSpPr>
          <p:cNvPr id="4" name="Slayt Numarası Yer Tutucusu 3"/>
          <p:cNvSpPr>
            <a:spLocks noGrp="1"/>
          </p:cNvSpPr>
          <p:nvPr>
            <p:ph type="sldNum" sz="quarter" idx="12"/>
          </p:nvPr>
        </p:nvSpPr>
        <p:spPr/>
        <p:txBody>
          <a:bodyPr/>
          <a:lstStyle/>
          <a:p>
            <a:fld id="{B82CCC60-E8CD-4174-8B1A-7DF615B22EEF}" type="slidenum">
              <a:rPr lang="en-US" smtClean="0"/>
              <a:pPr/>
              <a:t>2</a:t>
            </a:fld>
            <a:endParaRPr lang="en-US"/>
          </a:p>
        </p:txBody>
      </p:sp>
    </p:spTree>
    <p:extLst>
      <p:ext uri="{BB962C8B-B14F-4D97-AF65-F5344CB8AC3E}">
        <p14:creationId xmlns:p14="http://schemas.microsoft.com/office/powerpoint/2010/main" val="12732317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81C4FFBE-3124-4188-81D6-F673D04003CA}"/>
              </a:ext>
            </a:extLst>
          </p:cNvPr>
          <p:cNvSpPr>
            <a:spLocks noGrp="1"/>
          </p:cNvSpPr>
          <p:nvPr>
            <p:ph type="title"/>
          </p:nvPr>
        </p:nvSpPr>
        <p:spPr/>
        <p:txBody>
          <a:bodyPr>
            <a:normAutofit fontScale="90000"/>
          </a:bodyPr>
          <a:lstStyle/>
          <a:p>
            <a:endParaRPr lang="tr-TR"/>
          </a:p>
        </p:txBody>
      </p:sp>
      <p:sp>
        <p:nvSpPr>
          <p:cNvPr id="3" name="İçerik Yer Tutucusu 2">
            <a:extLst>
              <a:ext uri="{FF2B5EF4-FFF2-40B4-BE49-F238E27FC236}">
                <a16:creationId xmlns:a16="http://schemas.microsoft.com/office/drawing/2014/main" id="{7B8EF88E-65DE-4BED-AF58-7C701E67EDA0}"/>
              </a:ext>
            </a:extLst>
          </p:cNvPr>
          <p:cNvSpPr>
            <a:spLocks noGrp="1"/>
          </p:cNvSpPr>
          <p:nvPr>
            <p:ph idx="1"/>
          </p:nvPr>
        </p:nvSpPr>
        <p:spPr/>
        <p:txBody>
          <a:bodyPr>
            <a:normAutofit fontScale="77500" lnSpcReduction="20000"/>
          </a:bodyPr>
          <a:lstStyle/>
          <a:p>
            <a:pPr algn="just"/>
            <a:r>
              <a:rPr lang="tr-TR" dirty="0"/>
              <a:t>Amerika Birleşik Devletleri su hukukunda su kaynaklarının yönetilmesinde ve kurumsal yapıda her bir eyaletin kendi hukuk düzeni olmakla birlikte </a:t>
            </a:r>
            <a:r>
              <a:rPr lang="tr-TR" dirty="0" err="1"/>
              <a:t>Fedaral</a:t>
            </a:r>
            <a:r>
              <a:rPr lang="tr-TR" dirty="0"/>
              <a:t> Devletin düzenlemesine tabi esaslar da bulunmaktadır. Mevcut su potansiyelleri, coğrafi ve iklimsel koşullardaki </a:t>
            </a:r>
            <a:r>
              <a:rPr lang="tr-TR" dirty="0" err="1"/>
              <a:t>değişklikler</a:t>
            </a:r>
            <a:r>
              <a:rPr lang="tr-TR" dirty="0"/>
              <a:t> nedeni ile farklı eyaletlerde yüzeysel ve yeraltı sularının kullanımlarına ilişkin farklı doktrinler uygulanmaktadır. Amerika Birleşik Devletleri ayrıca, komşu Meksika ve Kanada ile olan </a:t>
            </a:r>
            <a:r>
              <a:rPr lang="tr-TR" dirty="0" err="1"/>
              <a:t>sınıraşan</a:t>
            </a:r>
            <a:r>
              <a:rPr lang="tr-TR" dirty="0"/>
              <a:t> su sorununu anlaşmalarla çözüme kavuşturmuştur. Avrupa Birliği su hukuku üç dönem boyunca değişikliğe uğramış ve bu dönemlerde çok sayıda dağınık direktiften oluşmuşken, günümüzde 2000 yılında kabul edilen Su Çerçeve Direktifi ile tek bir çatı altında birleşmiştir. </a:t>
            </a:r>
          </a:p>
        </p:txBody>
      </p:sp>
      <p:sp>
        <p:nvSpPr>
          <p:cNvPr id="4" name="Slayt Numarası Yer Tutucusu 3">
            <a:extLst>
              <a:ext uri="{FF2B5EF4-FFF2-40B4-BE49-F238E27FC236}">
                <a16:creationId xmlns:a16="http://schemas.microsoft.com/office/drawing/2014/main" id="{B5507A44-F3AF-418F-91EF-0BA95163CC44}"/>
              </a:ext>
            </a:extLst>
          </p:cNvPr>
          <p:cNvSpPr>
            <a:spLocks noGrp="1"/>
          </p:cNvSpPr>
          <p:nvPr>
            <p:ph type="sldNum" sz="quarter" idx="12"/>
          </p:nvPr>
        </p:nvSpPr>
        <p:spPr/>
        <p:txBody>
          <a:bodyPr/>
          <a:lstStyle/>
          <a:p>
            <a:fld id="{B82CCC60-E8CD-4174-8B1A-7DF615B22EEF}" type="slidenum">
              <a:rPr lang="en-US" smtClean="0"/>
              <a:pPr/>
              <a:t>20</a:t>
            </a:fld>
            <a:endParaRPr lang="en-US"/>
          </a:p>
        </p:txBody>
      </p:sp>
    </p:spTree>
    <p:extLst>
      <p:ext uri="{BB962C8B-B14F-4D97-AF65-F5344CB8AC3E}">
        <p14:creationId xmlns:p14="http://schemas.microsoft.com/office/powerpoint/2010/main" val="19200124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81C4FFBE-3124-4188-81D6-F673D04003CA}"/>
              </a:ext>
            </a:extLst>
          </p:cNvPr>
          <p:cNvSpPr>
            <a:spLocks noGrp="1"/>
          </p:cNvSpPr>
          <p:nvPr>
            <p:ph type="title"/>
          </p:nvPr>
        </p:nvSpPr>
        <p:spPr/>
        <p:txBody>
          <a:bodyPr>
            <a:normAutofit fontScale="90000"/>
          </a:bodyPr>
          <a:lstStyle/>
          <a:p>
            <a:endParaRPr lang="tr-TR"/>
          </a:p>
        </p:txBody>
      </p:sp>
      <p:sp>
        <p:nvSpPr>
          <p:cNvPr id="3" name="İçerik Yer Tutucusu 2">
            <a:extLst>
              <a:ext uri="{FF2B5EF4-FFF2-40B4-BE49-F238E27FC236}">
                <a16:creationId xmlns:a16="http://schemas.microsoft.com/office/drawing/2014/main" id="{7B8EF88E-65DE-4BED-AF58-7C701E67EDA0}"/>
              </a:ext>
            </a:extLst>
          </p:cNvPr>
          <p:cNvSpPr>
            <a:spLocks noGrp="1"/>
          </p:cNvSpPr>
          <p:nvPr>
            <p:ph idx="1"/>
          </p:nvPr>
        </p:nvSpPr>
        <p:spPr/>
        <p:txBody>
          <a:bodyPr>
            <a:normAutofit fontScale="85000" lnSpcReduction="10000"/>
          </a:bodyPr>
          <a:lstStyle/>
          <a:p>
            <a:pPr algn="just"/>
            <a:r>
              <a:rPr lang="tr-TR" dirty="0"/>
              <a:t>Su Çerçeve Direktifi, yüzeysel, yeraltı, </a:t>
            </a:r>
            <a:r>
              <a:rPr lang="tr-TR" dirty="0" err="1"/>
              <a:t>geciş</a:t>
            </a:r>
            <a:r>
              <a:rPr lang="tr-TR" dirty="0"/>
              <a:t> ve kıyı sularına ilişkin hükümlerin </a:t>
            </a:r>
            <a:r>
              <a:rPr lang="tr-TR" dirty="0" err="1"/>
              <a:t>yanısıra</a:t>
            </a:r>
            <a:r>
              <a:rPr lang="tr-TR" dirty="0"/>
              <a:t> </a:t>
            </a:r>
            <a:r>
              <a:rPr lang="tr-TR" dirty="0" err="1"/>
              <a:t>sınıraşan</a:t>
            </a:r>
            <a:r>
              <a:rPr lang="tr-TR" dirty="0"/>
              <a:t> suların yönetimine ilişkin düzenlemeler de içermektedir. Türk su hukukunda suların korunması ve yönetimine ilişkin genel esas ve usulleri ortaya koyan ulusal bir su yasası mevcut değildir. Türkiye’de su mevzuatı ve konuya ilişkin kurumlar dağınık bir görünüm arz etmektedir. Avrupa Birliği adaylık sürecinde olan Türkiye’nin Su Çerçeve </a:t>
            </a:r>
            <a:r>
              <a:rPr lang="tr-TR" dirty="0" err="1"/>
              <a:t>Direktifi’ni</a:t>
            </a:r>
            <a:r>
              <a:rPr lang="tr-TR" dirty="0"/>
              <a:t> esas alarak oluşturacağı bir çerçeve su yasası ile su kaynaklarını etkin ve verimli bir şekilde kullanabilmesi oldukça önemlidir</a:t>
            </a:r>
          </a:p>
          <a:p>
            <a:endParaRPr lang="tr-TR" dirty="0"/>
          </a:p>
        </p:txBody>
      </p:sp>
      <p:sp>
        <p:nvSpPr>
          <p:cNvPr id="4" name="Slayt Numarası Yer Tutucusu 3">
            <a:extLst>
              <a:ext uri="{FF2B5EF4-FFF2-40B4-BE49-F238E27FC236}">
                <a16:creationId xmlns:a16="http://schemas.microsoft.com/office/drawing/2014/main" id="{B5507A44-F3AF-418F-91EF-0BA95163CC44}"/>
              </a:ext>
            </a:extLst>
          </p:cNvPr>
          <p:cNvSpPr>
            <a:spLocks noGrp="1"/>
          </p:cNvSpPr>
          <p:nvPr>
            <p:ph type="sldNum" sz="quarter" idx="12"/>
          </p:nvPr>
        </p:nvSpPr>
        <p:spPr/>
        <p:txBody>
          <a:bodyPr/>
          <a:lstStyle/>
          <a:p>
            <a:fld id="{B82CCC60-E8CD-4174-8B1A-7DF615B22EEF}" type="slidenum">
              <a:rPr lang="en-US" smtClean="0"/>
              <a:pPr/>
              <a:t>21</a:t>
            </a:fld>
            <a:endParaRPr lang="en-US"/>
          </a:p>
        </p:txBody>
      </p:sp>
    </p:spTree>
    <p:extLst>
      <p:ext uri="{BB962C8B-B14F-4D97-AF65-F5344CB8AC3E}">
        <p14:creationId xmlns:p14="http://schemas.microsoft.com/office/powerpoint/2010/main" val="21493931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dirty="0"/>
          </a:p>
        </p:txBody>
      </p:sp>
      <p:sp>
        <p:nvSpPr>
          <p:cNvPr id="3" name="İçerik Yer Tutucusu 2"/>
          <p:cNvSpPr>
            <a:spLocks noGrp="1"/>
          </p:cNvSpPr>
          <p:nvPr>
            <p:ph idx="1"/>
          </p:nvPr>
        </p:nvSpPr>
        <p:spPr/>
        <p:txBody>
          <a:bodyPr>
            <a:normAutofit fontScale="77500" lnSpcReduction="20000"/>
          </a:bodyPr>
          <a:lstStyle/>
          <a:p>
            <a:pPr algn="just"/>
            <a:r>
              <a:rPr lang="tr-TR" dirty="0" err="1"/>
              <a:t>Kıyıdaşlık</a:t>
            </a:r>
            <a:r>
              <a:rPr lang="tr-TR" dirty="0"/>
              <a:t> Doktrini var olan su miktarının ihtiyacı karşıladığı dönemlerde uygulanmış, ancak nüfus artışı ve sanayileşme ile birlikte ülkenin bütün bölgelerine uygun olmadığı anlaşılmıştır. Özellikle ABD’nin batısında mevcut su miktarını artırmanın yolları aranırken madencilik faaliyetlerinde madenciler arazi sahibi olmadıkları için su kullanımlarını </a:t>
            </a:r>
            <a:r>
              <a:rPr lang="tr-TR" dirty="0" err="1"/>
              <a:t>Kıyıdaşlık</a:t>
            </a:r>
            <a:r>
              <a:rPr lang="tr-TR" dirty="0"/>
              <a:t> </a:t>
            </a:r>
            <a:r>
              <a:rPr lang="tr-TR" dirty="0" err="1"/>
              <a:t>Doktrini’ne</a:t>
            </a:r>
            <a:r>
              <a:rPr lang="tr-TR" dirty="0"/>
              <a:t> dayandıramamışlar ve Kaliforniya’da ‘Kadim Hak </a:t>
            </a:r>
            <a:r>
              <a:rPr lang="tr-TR" dirty="0" err="1"/>
              <a:t>Doktrini’nin</a:t>
            </a:r>
            <a:r>
              <a:rPr lang="tr-TR" dirty="0"/>
              <a:t> (</a:t>
            </a:r>
            <a:r>
              <a:rPr lang="tr-TR" dirty="0" err="1"/>
              <a:t>Prior</a:t>
            </a:r>
            <a:r>
              <a:rPr lang="tr-TR" dirty="0"/>
              <a:t> </a:t>
            </a:r>
            <a:r>
              <a:rPr lang="tr-TR" dirty="0" err="1"/>
              <a:t>Appropriation</a:t>
            </a:r>
            <a:r>
              <a:rPr lang="tr-TR" dirty="0"/>
              <a:t> </a:t>
            </a:r>
            <a:r>
              <a:rPr lang="tr-TR" dirty="0" err="1"/>
              <a:t>Principle</a:t>
            </a:r>
            <a:r>
              <a:rPr lang="tr-TR" dirty="0"/>
              <a:t>) kabul edilmesine öncülük etmişlerdir. Kadim Hak </a:t>
            </a:r>
            <a:r>
              <a:rPr lang="tr-TR" dirty="0" err="1"/>
              <a:t>Doktrini’ne</a:t>
            </a:r>
            <a:r>
              <a:rPr lang="tr-TR" dirty="0"/>
              <a:t> göre; faydalı kullanım amacı ile (</a:t>
            </a:r>
            <a:r>
              <a:rPr lang="tr-TR" dirty="0" err="1"/>
              <a:t>endüstiyel</a:t>
            </a:r>
            <a:r>
              <a:rPr lang="tr-TR" dirty="0"/>
              <a:t>, tarımsal veya evsel) bir su kaynağından su alan ilk kişi o suyu bu amaçla kullanmaya devam etme hakkına da sahip olur</a:t>
            </a:r>
          </a:p>
          <a:p>
            <a:endParaRPr lang="tr-TR" dirty="0"/>
          </a:p>
        </p:txBody>
      </p:sp>
      <p:sp>
        <p:nvSpPr>
          <p:cNvPr id="4" name="Slayt Numarası Yer Tutucusu 3"/>
          <p:cNvSpPr>
            <a:spLocks noGrp="1"/>
          </p:cNvSpPr>
          <p:nvPr>
            <p:ph type="sldNum" sz="quarter" idx="12"/>
          </p:nvPr>
        </p:nvSpPr>
        <p:spPr/>
        <p:txBody>
          <a:bodyPr/>
          <a:lstStyle/>
          <a:p>
            <a:fld id="{B82CCC60-E8CD-4174-8B1A-7DF615B22EEF}" type="slidenum">
              <a:rPr lang="en-US" smtClean="0"/>
              <a:pPr/>
              <a:t>3</a:t>
            </a:fld>
            <a:endParaRPr lang="en-US"/>
          </a:p>
        </p:txBody>
      </p:sp>
    </p:spTree>
    <p:extLst>
      <p:ext uri="{BB962C8B-B14F-4D97-AF65-F5344CB8AC3E}">
        <p14:creationId xmlns:p14="http://schemas.microsoft.com/office/powerpoint/2010/main" val="12189513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dirty="0"/>
          </a:p>
        </p:txBody>
      </p:sp>
      <p:sp>
        <p:nvSpPr>
          <p:cNvPr id="3" name="İçerik Yer Tutucusu 2"/>
          <p:cNvSpPr>
            <a:spLocks noGrp="1"/>
          </p:cNvSpPr>
          <p:nvPr>
            <p:ph idx="1"/>
          </p:nvPr>
        </p:nvSpPr>
        <p:spPr/>
        <p:txBody>
          <a:bodyPr>
            <a:normAutofit fontScale="85000" lnSpcReduction="20000"/>
          </a:bodyPr>
          <a:lstStyle/>
          <a:p>
            <a:pPr algn="just"/>
            <a:r>
              <a:rPr lang="tr-TR" dirty="0"/>
              <a:t>Günümüzde Amerika Birleşik Devletleri’nde yüzeysel su kaynaklarının tahsisi ve kullanımı eyaletlerin yetki alanındadır. Kaynağın bulunduğu eyaletin yüzüncü meridyenin doğusunda veya batısında olmasına göre ülkede su hukuku iki kategoriye ayrılmaktadır. Doğuda yer alan eyaletlerin büyük kısmı su hukukunda </a:t>
            </a:r>
            <a:r>
              <a:rPr lang="tr-TR" dirty="0" err="1"/>
              <a:t>Kıyıdaşlık</a:t>
            </a:r>
            <a:r>
              <a:rPr lang="tr-TR" dirty="0"/>
              <a:t> Doktrinini uygularken, bazı eyaletler su kullanım hakkının sabit bir yılla sınırlı olduğu ve merkezi bir kurumun iznine bağlı olan ‘Geliştirilmiş </a:t>
            </a:r>
            <a:r>
              <a:rPr lang="tr-TR" dirty="0" err="1"/>
              <a:t>Kıyıdaşlık</a:t>
            </a:r>
            <a:r>
              <a:rPr lang="tr-TR" dirty="0"/>
              <a:t>’ (</a:t>
            </a:r>
            <a:r>
              <a:rPr lang="tr-TR" dirty="0" err="1"/>
              <a:t>Regulated</a:t>
            </a:r>
            <a:r>
              <a:rPr lang="tr-TR" dirty="0"/>
              <a:t> </a:t>
            </a:r>
            <a:r>
              <a:rPr lang="tr-TR" dirty="0" err="1"/>
              <a:t>Riparianism</a:t>
            </a:r>
            <a:r>
              <a:rPr lang="tr-TR" dirty="0"/>
              <a:t>) </a:t>
            </a:r>
            <a:r>
              <a:rPr lang="tr-TR" dirty="0" err="1"/>
              <a:t>Doktrini’ni</a:t>
            </a:r>
            <a:r>
              <a:rPr lang="tr-TR" dirty="0"/>
              <a:t> uygulamaktadır. Batıdaki eyaletlerin çoğu ise su hakkını hala kadim hak doktrinine dayandırmaktadır.</a:t>
            </a:r>
          </a:p>
          <a:p>
            <a:endParaRPr lang="tr-TR" dirty="0"/>
          </a:p>
        </p:txBody>
      </p:sp>
      <p:sp>
        <p:nvSpPr>
          <p:cNvPr id="4" name="Slayt Numarası Yer Tutucusu 3"/>
          <p:cNvSpPr>
            <a:spLocks noGrp="1"/>
          </p:cNvSpPr>
          <p:nvPr>
            <p:ph type="sldNum" sz="quarter" idx="12"/>
          </p:nvPr>
        </p:nvSpPr>
        <p:spPr/>
        <p:txBody>
          <a:bodyPr/>
          <a:lstStyle/>
          <a:p>
            <a:fld id="{B82CCC60-E8CD-4174-8B1A-7DF615B22EEF}" type="slidenum">
              <a:rPr lang="en-US" smtClean="0"/>
              <a:pPr/>
              <a:t>4</a:t>
            </a:fld>
            <a:endParaRPr lang="en-US"/>
          </a:p>
        </p:txBody>
      </p:sp>
    </p:spTree>
    <p:extLst>
      <p:ext uri="{BB962C8B-B14F-4D97-AF65-F5344CB8AC3E}">
        <p14:creationId xmlns:p14="http://schemas.microsoft.com/office/powerpoint/2010/main" val="19280918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dirty="0"/>
          </a:p>
        </p:txBody>
      </p:sp>
      <p:sp>
        <p:nvSpPr>
          <p:cNvPr id="4" name="Slayt Numarası Yer Tutucusu 3"/>
          <p:cNvSpPr>
            <a:spLocks noGrp="1"/>
          </p:cNvSpPr>
          <p:nvPr>
            <p:ph type="sldNum" sz="quarter" idx="12"/>
          </p:nvPr>
        </p:nvSpPr>
        <p:spPr/>
        <p:txBody>
          <a:bodyPr/>
          <a:lstStyle/>
          <a:p>
            <a:fld id="{B82CCC60-E8CD-4174-8B1A-7DF615B22EEF}" type="slidenum">
              <a:rPr lang="en-US" smtClean="0"/>
              <a:pPr/>
              <a:t>5</a:t>
            </a:fld>
            <a:endParaRPr lang="en-US"/>
          </a:p>
        </p:txBody>
      </p:sp>
      <p:pic>
        <p:nvPicPr>
          <p:cNvPr id="5" name="İçerik Yer Tutucusu 4">
            <a:extLst>
              <a:ext uri="{FF2B5EF4-FFF2-40B4-BE49-F238E27FC236}">
                <a16:creationId xmlns:a16="http://schemas.microsoft.com/office/drawing/2014/main" id="{B6A5B8E2-F375-4C7D-A707-A14F07067687}"/>
              </a:ext>
            </a:extLst>
          </p:cNvPr>
          <p:cNvPicPr>
            <a:picLocks noGrp="1"/>
          </p:cNvPicPr>
          <p:nvPr>
            <p:ph idx="1"/>
          </p:nvPr>
        </p:nvPicPr>
        <p:blipFill>
          <a:blip r:embed="rId2"/>
          <a:stretch>
            <a:fillRect/>
          </a:stretch>
        </p:blipFill>
        <p:spPr>
          <a:xfrm>
            <a:off x="2743200" y="2753519"/>
            <a:ext cx="3657600" cy="2266950"/>
          </a:xfrm>
          <a:prstGeom prst="rect">
            <a:avLst/>
          </a:prstGeom>
        </p:spPr>
      </p:pic>
    </p:spTree>
    <p:extLst>
      <p:ext uri="{BB962C8B-B14F-4D97-AF65-F5344CB8AC3E}">
        <p14:creationId xmlns:p14="http://schemas.microsoft.com/office/powerpoint/2010/main" val="9271309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pPr algn="just"/>
            <a:endParaRPr lang="tr-TR" dirty="0"/>
          </a:p>
        </p:txBody>
      </p:sp>
      <p:sp>
        <p:nvSpPr>
          <p:cNvPr id="3" name="İçerik Yer Tutucusu 2"/>
          <p:cNvSpPr>
            <a:spLocks noGrp="1"/>
          </p:cNvSpPr>
          <p:nvPr>
            <p:ph idx="1"/>
          </p:nvPr>
        </p:nvSpPr>
        <p:spPr/>
        <p:txBody>
          <a:bodyPr>
            <a:normAutofit fontScale="70000" lnSpcReduction="20000"/>
          </a:bodyPr>
          <a:lstStyle/>
          <a:p>
            <a:pPr algn="just"/>
            <a:r>
              <a:rPr lang="tr-TR" dirty="0"/>
              <a:t>Amerika Birleşik Devletleri’nde yeraltı su kaynaklarının çoğu yüzey sularına bağlı olmasına rağmen eyaletlerin yeraltı sularını tahsis ve kullanım sistemleri yüzey suyu sistemlerinden farklılık göstermektedir. Bu kapsamda ‘Mutlak Hakimiyet Doktrini’, ‘İlişkili Haklar Doktrini’, ‘Makul Kullanım Doktrini’, ‘Kadim Hak Doktrini’ ve ‘Yeniden Beyan Doktrini’ kullanılmaktadır. ‘Mutlak Hakimiyet Doktrini’ veya ‘İngiliz Doktrini’ olarak da adlandırılan Mutlak Hakimiyet Doktrini (</a:t>
            </a:r>
            <a:r>
              <a:rPr lang="tr-TR" dirty="0" err="1"/>
              <a:t>Absolute</a:t>
            </a:r>
            <a:r>
              <a:rPr lang="tr-TR" dirty="0"/>
              <a:t> </a:t>
            </a:r>
            <a:r>
              <a:rPr lang="tr-TR" dirty="0" err="1"/>
              <a:t>Ownership</a:t>
            </a:r>
            <a:r>
              <a:rPr lang="tr-TR" dirty="0"/>
              <a:t>) uyarınca, bir arazi sahibi arazinin altındaki suyun da malikidir, dolayısıyla suyu dilediği zaman ve dilediği amaçla kullanabilir ayrıca satış yahut kiralama gibi tasarruflarda da bulunabilir. Çoğu eyalet, su kaynaklarından kötü niyetle su çekilmesinin önüne geçilemeyeceği için bu doktrini reddetmekle birlikte, Connecticut, Georgia, Indiana, Louisiana, Maine, Massachusetts, Minnesota, </a:t>
            </a:r>
            <a:r>
              <a:rPr lang="tr-TR" dirty="0" err="1"/>
              <a:t>Mississippi</a:t>
            </a:r>
            <a:r>
              <a:rPr lang="tr-TR" dirty="0"/>
              <a:t>, Rhode Island, Texas, </a:t>
            </a:r>
            <a:r>
              <a:rPr lang="tr-TR" dirty="0" err="1"/>
              <a:t>and</a:t>
            </a:r>
            <a:r>
              <a:rPr lang="tr-TR" dirty="0"/>
              <a:t> </a:t>
            </a:r>
            <a:r>
              <a:rPr lang="tr-TR" dirty="0" err="1"/>
              <a:t>Vermont’da</a:t>
            </a:r>
            <a:r>
              <a:rPr lang="tr-TR" dirty="0"/>
              <a:t> bu yöntem uygulanmaktadır</a:t>
            </a:r>
          </a:p>
        </p:txBody>
      </p:sp>
      <p:sp>
        <p:nvSpPr>
          <p:cNvPr id="4" name="Slayt Numarası Yer Tutucusu 3"/>
          <p:cNvSpPr>
            <a:spLocks noGrp="1"/>
          </p:cNvSpPr>
          <p:nvPr>
            <p:ph type="sldNum" sz="quarter" idx="12"/>
          </p:nvPr>
        </p:nvSpPr>
        <p:spPr/>
        <p:txBody>
          <a:bodyPr/>
          <a:lstStyle/>
          <a:p>
            <a:fld id="{B82CCC60-E8CD-4174-8B1A-7DF615B22EEF}" type="slidenum">
              <a:rPr lang="en-US" smtClean="0"/>
              <a:pPr/>
              <a:t>6</a:t>
            </a:fld>
            <a:endParaRPr lang="en-US"/>
          </a:p>
        </p:txBody>
      </p:sp>
    </p:spTree>
    <p:extLst>
      <p:ext uri="{BB962C8B-B14F-4D97-AF65-F5344CB8AC3E}">
        <p14:creationId xmlns:p14="http://schemas.microsoft.com/office/powerpoint/2010/main" val="39943717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dirty="0"/>
          </a:p>
        </p:txBody>
      </p:sp>
      <p:sp>
        <p:nvSpPr>
          <p:cNvPr id="3" name="İçerik Yer Tutucusu 2"/>
          <p:cNvSpPr>
            <a:spLocks noGrp="1"/>
          </p:cNvSpPr>
          <p:nvPr>
            <p:ph idx="1"/>
          </p:nvPr>
        </p:nvSpPr>
        <p:spPr/>
        <p:txBody>
          <a:bodyPr>
            <a:normAutofit fontScale="85000" lnSpcReduction="20000"/>
          </a:bodyPr>
          <a:lstStyle/>
          <a:p>
            <a:pPr algn="just"/>
            <a:r>
              <a:rPr lang="tr-TR" dirty="0"/>
              <a:t>Bazı eyaletler ise suyun makul amaçlar için kullanılmasına öncelik veren ve suyun çıktığı arazide kullanılmasını zorunlu kılan ‘Makul Kullanım Doktrini (</a:t>
            </a:r>
            <a:r>
              <a:rPr lang="tr-TR" dirty="0" err="1"/>
              <a:t>Reasonable</a:t>
            </a:r>
            <a:r>
              <a:rPr lang="tr-TR" dirty="0"/>
              <a:t> </a:t>
            </a:r>
            <a:r>
              <a:rPr lang="tr-TR" dirty="0" err="1"/>
              <a:t>Use</a:t>
            </a:r>
            <a:r>
              <a:rPr lang="tr-TR" dirty="0"/>
              <a:t> </a:t>
            </a:r>
            <a:r>
              <a:rPr lang="tr-TR" dirty="0" err="1"/>
              <a:t>Rule</a:t>
            </a:r>
            <a:r>
              <a:rPr lang="tr-TR" dirty="0"/>
              <a:t>)’</a:t>
            </a:r>
            <a:r>
              <a:rPr lang="tr-TR" dirty="0" err="1"/>
              <a:t>ni</a:t>
            </a:r>
            <a:r>
              <a:rPr lang="tr-TR" dirty="0"/>
              <a:t> benimsemişlerdir. Bu doktrinde arazi sahibi arazinin altındaki suyun da malikidir, bu sebep ile Mutlak hakimiyet doktrininin değişik bir şekli olarak düşünülebilir. Makul Kullanım Doktrini Alabama, Arizona, Delaware, Illinois, Kentucky, Kuzey Carolina, Maryland, Michigan, </a:t>
            </a:r>
            <a:r>
              <a:rPr lang="tr-TR" dirty="0" err="1"/>
              <a:t>Missouri</a:t>
            </a:r>
            <a:r>
              <a:rPr lang="tr-TR" dirty="0"/>
              <a:t>, New Hampshire, New Jersey, New York, Oklahoma, </a:t>
            </a:r>
            <a:r>
              <a:rPr lang="tr-TR" dirty="0" err="1"/>
              <a:t>Pensilvanya</a:t>
            </a:r>
            <a:r>
              <a:rPr lang="tr-TR" dirty="0"/>
              <a:t>, Virginia ve Batı Virginia’da kullanılmaktadır</a:t>
            </a:r>
          </a:p>
          <a:p>
            <a:endParaRPr lang="tr-TR" dirty="0"/>
          </a:p>
        </p:txBody>
      </p:sp>
      <p:sp>
        <p:nvSpPr>
          <p:cNvPr id="4" name="Slayt Numarası Yer Tutucusu 3"/>
          <p:cNvSpPr>
            <a:spLocks noGrp="1"/>
          </p:cNvSpPr>
          <p:nvPr>
            <p:ph type="sldNum" sz="quarter" idx="12"/>
          </p:nvPr>
        </p:nvSpPr>
        <p:spPr/>
        <p:txBody>
          <a:bodyPr/>
          <a:lstStyle/>
          <a:p>
            <a:fld id="{B82CCC60-E8CD-4174-8B1A-7DF615B22EEF}" type="slidenum">
              <a:rPr lang="en-US" smtClean="0"/>
              <a:pPr/>
              <a:t>7</a:t>
            </a:fld>
            <a:endParaRPr lang="en-US"/>
          </a:p>
        </p:txBody>
      </p:sp>
    </p:spTree>
    <p:extLst>
      <p:ext uri="{BB962C8B-B14F-4D97-AF65-F5344CB8AC3E}">
        <p14:creationId xmlns:p14="http://schemas.microsoft.com/office/powerpoint/2010/main" val="26033339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dirty="0"/>
          </a:p>
        </p:txBody>
      </p:sp>
      <p:sp>
        <p:nvSpPr>
          <p:cNvPr id="3" name="İçerik Yer Tutucusu 2"/>
          <p:cNvSpPr>
            <a:spLocks noGrp="1"/>
          </p:cNvSpPr>
          <p:nvPr>
            <p:ph idx="1"/>
          </p:nvPr>
        </p:nvSpPr>
        <p:spPr/>
        <p:txBody>
          <a:bodyPr>
            <a:normAutofit fontScale="92500" lnSpcReduction="10000"/>
          </a:bodyPr>
          <a:lstStyle/>
          <a:p>
            <a:pPr algn="just"/>
            <a:r>
              <a:rPr lang="tr-TR" dirty="0"/>
              <a:t>Batıdaki eyaletlerin çoğu yeraltı suları için de önceden bahsettiğimiz ‘Kadim Hak Doktrini (</a:t>
            </a:r>
            <a:r>
              <a:rPr lang="tr-TR" dirty="0" err="1"/>
              <a:t>Prior</a:t>
            </a:r>
            <a:r>
              <a:rPr lang="tr-TR" dirty="0"/>
              <a:t> </a:t>
            </a:r>
            <a:r>
              <a:rPr lang="tr-TR" dirty="0" err="1"/>
              <a:t>Appropriation</a:t>
            </a:r>
            <a:r>
              <a:rPr lang="tr-TR" dirty="0"/>
              <a:t> </a:t>
            </a:r>
            <a:r>
              <a:rPr lang="tr-TR" dirty="0" err="1"/>
              <a:t>Principle</a:t>
            </a:r>
            <a:r>
              <a:rPr lang="tr-TR" dirty="0"/>
              <a:t>)’</a:t>
            </a:r>
            <a:r>
              <a:rPr lang="tr-TR" dirty="0" err="1"/>
              <a:t>ni</a:t>
            </a:r>
            <a:r>
              <a:rPr lang="tr-TR" dirty="0"/>
              <a:t> benimsenmiştir. Yüzey suyu sistemine benzer şekilde, suyu bir yeraltı suyu kaynağından faydalı bir şekilde kullanan ilk arazi sahibine, sonraki kullanıcılara göre öncelik verilir. Suyun taşınması, hak satışı ya da devri mümkündür. Bugün birçok eyalet, bu doktrini yüzey suyu izin sistemine benzer bir izin sistemi ile değiştirmiştir.</a:t>
            </a:r>
          </a:p>
          <a:p>
            <a:endParaRPr lang="tr-TR" dirty="0"/>
          </a:p>
        </p:txBody>
      </p:sp>
      <p:sp>
        <p:nvSpPr>
          <p:cNvPr id="4" name="Slayt Numarası Yer Tutucusu 3"/>
          <p:cNvSpPr>
            <a:spLocks noGrp="1"/>
          </p:cNvSpPr>
          <p:nvPr>
            <p:ph type="sldNum" sz="quarter" idx="12"/>
          </p:nvPr>
        </p:nvSpPr>
        <p:spPr/>
        <p:txBody>
          <a:bodyPr/>
          <a:lstStyle/>
          <a:p>
            <a:fld id="{B82CCC60-E8CD-4174-8B1A-7DF615B22EEF}" type="slidenum">
              <a:rPr lang="en-US" smtClean="0"/>
              <a:pPr/>
              <a:t>8</a:t>
            </a:fld>
            <a:endParaRPr lang="en-US"/>
          </a:p>
        </p:txBody>
      </p:sp>
    </p:spTree>
    <p:extLst>
      <p:ext uri="{BB962C8B-B14F-4D97-AF65-F5344CB8AC3E}">
        <p14:creationId xmlns:p14="http://schemas.microsoft.com/office/powerpoint/2010/main" val="14274070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dirty="0"/>
          </a:p>
        </p:txBody>
      </p:sp>
      <p:sp>
        <p:nvSpPr>
          <p:cNvPr id="3" name="İçerik Yer Tutucusu 2"/>
          <p:cNvSpPr>
            <a:spLocks noGrp="1"/>
          </p:cNvSpPr>
          <p:nvPr>
            <p:ph idx="1"/>
          </p:nvPr>
        </p:nvSpPr>
        <p:spPr/>
        <p:txBody>
          <a:bodyPr>
            <a:normAutofit fontScale="77500" lnSpcReduction="20000"/>
          </a:bodyPr>
          <a:lstStyle/>
          <a:p>
            <a:pPr algn="just"/>
            <a:r>
              <a:rPr lang="tr-TR" dirty="0"/>
              <a:t>Amerika Birleşik Devletleri’nde kamu arazileri belli bir amaçla tahsis edildiğinde bu amaca ulaşmak için gereken su hakkı da tahsis edilmiş olur. Örneğin, ulusal ormanlar tahsis edildiğinde, havza koruması ve kereste hasadı için ayrılmış su hakkı da tahsis edilmiştir. Milli parklar ve anıtlar, ulusal yaban hayatı sığınakları, vahşi ve manzaralı nehirler ve ulusal rekreasyon alanları, Kızılderili bölgelerinin hepsinde su hakları saklıdır. Mahfuz Federal Su Hakları olarak adlandırılan bu doktrin 1908 yılında görülen </a:t>
            </a:r>
            <a:r>
              <a:rPr lang="tr-TR" dirty="0" err="1"/>
              <a:t>Winters</a:t>
            </a:r>
            <a:r>
              <a:rPr lang="tr-TR" dirty="0"/>
              <a:t>-Birleşik Devletler arasındaki davanın Fort </a:t>
            </a:r>
            <a:r>
              <a:rPr lang="tr-TR" dirty="0" err="1"/>
              <a:t>Belknap’taki</a:t>
            </a:r>
            <a:r>
              <a:rPr lang="tr-TR" dirty="0"/>
              <a:t> yerlilerin orada yaşayan kişilerden </a:t>
            </a:r>
            <a:r>
              <a:rPr lang="tr-TR" dirty="0" err="1"/>
              <a:t>öncelkli</a:t>
            </a:r>
            <a:r>
              <a:rPr lang="tr-TR" dirty="0"/>
              <a:t> su kullanım hakkına sahip oldukları yönündeki kararı ile uygulanmaya başlanmıştır</a:t>
            </a:r>
          </a:p>
        </p:txBody>
      </p:sp>
      <p:sp>
        <p:nvSpPr>
          <p:cNvPr id="4" name="Slayt Numarası Yer Tutucusu 3"/>
          <p:cNvSpPr>
            <a:spLocks noGrp="1"/>
          </p:cNvSpPr>
          <p:nvPr>
            <p:ph type="sldNum" sz="quarter" idx="12"/>
          </p:nvPr>
        </p:nvSpPr>
        <p:spPr/>
        <p:txBody>
          <a:bodyPr/>
          <a:lstStyle/>
          <a:p>
            <a:fld id="{B82CCC60-E8CD-4174-8B1A-7DF615B22EEF}" type="slidenum">
              <a:rPr lang="en-US" smtClean="0"/>
              <a:pPr/>
              <a:t>9</a:t>
            </a:fld>
            <a:endParaRPr lang="en-US"/>
          </a:p>
        </p:txBody>
      </p:sp>
    </p:spTree>
    <p:extLst>
      <p:ext uri="{BB962C8B-B14F-4D97-AF65-F5344CB8AC3E}">
        <p14:creationId xmlns:p14="http://schemas.microsoft.com/office/powerpoint/2010/main" val="220651941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1644</TotalTime>
  <Words>1719</Words>
  <Application>Microsoft Office PowerPoint</Application>
  <PresentationFormat>Ekran Gösterisi (4:3)</PresentationFormat>
  <Paragraphs>45</Paragraphs>
  <Slides>21</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21</vt:i4>
      </vt:variant>
    </vt:vector>
  </HeadingPairs>
  <TitlesOfParts>
    <vt:vector size="25" baseType="lpstr">
      <vt:lpstr>Arial</vt:lpstr>
      <vt:lpstr>Calibri</vt:lpstr>
      <vt:lpstr>Times New Roman</vt:lpstr>
      <vt:lpstr>Office Theme</vt:lpstr>
      <vt:lpstr>Doç. Dr. Afşın ÇETİNKAYA</vt:lpstr>
      <vt:lpstr>Amerika Birleşik Devletleri Su Hukukunun Genel Yapısı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Avrupa Birliği Su Hukukunun Genel Yapısı </vt:lpstr>
      <vt:lpstr>PowerPoint Sunusu</vt:lpstr>
      <vt:lpstr>PowerPoint Sunusu</vt:lpstr>
      <vt:lpstr>PowerPoint Sunusu</vt:lpstr>
      <vt:lpstr>Türk Su Hukukunun Genel Yapısı </vt:lpstr>
      <vt:lpstr>PowerPoint Sunusu</vt:lpstr>
      <vt:lpstr>PowerPoint Sunusu</vt:lpstr>
      <vt:lpstr>PowerPoint Sunusu</vt:lpstr>
      <vt:lpstr>PowerPoint Sunusu</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Julian</dc:creator>
  <cp:lastModifiedBy>user</cp:lastModifiedBy>
  <cp:revision>212</cp:revision>
  <cp:lastPrinted>2017-03-28T12:53:05Z</cp:lastPrinted>
  <dcterms:created xsi:type="dcterms:W3CDTF">2013-08-21T19:17:07Z</dcterms:created>
  <dcterms:modified xsi:type="dcterms:W3CDTF">2022-11-30T06:27:13Z</dcterms:modified>
</cp:coreProperties>
</file>