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F9B"/>
    <a:srgbClr val="FFE0A3"/>
    <a:srgbClr val="FF3399"/>
    <a:srgbClr val="CC3399"/>
    <a:srgbClr val="70AC2E"/>
    <a:srgbClr val="C19FFF"/>
    <a:srgbClr val="CAB4EA"/>
    <a:srgbClr val="D3B5E9"/>
    <a:srgbClr val="D68B1C"/>
    <a:srgbClr val="D000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p:cViewPr varScale="1">
        <p:scale>
          <a:sx n="108" d="100"/>
          <a:sy n="108" d="100"/>
        </p:scale>
        <p:origin x="108" y="120"/>
      </p:cViewPr>
      <p:guideLst>
        <p:guide orient="horz" pos="216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14EFE68E-E54A-40F8-BA80-A14D51FDFDBD}" type="datetimeFigureOut">
              <a:rPr lang="tr-TR" smtClean="0"/>
              <a:t>6.12.2021</a:t>
            </a:fld>
            <a:endParaRPr lang="tr-TR" dirty="0"/>
          </a:p>
        </p:txBody>
      </p:sp>
      <p:sp>
        <p:nvSpPr>
          <p:cNvPr id="4" name="Slayt Görüntüsü Yer Tutucusu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A8E3CE87-98C0-4673-8C56-2AC28CFF896F}" type="slidenum">
              <a:rPr lang="tr-TR" smtClean="0"/>
              <a:t>‹#›</a:t>
            </a:fld>
            <a:endParaRPr lang="tr-TR" dirty="0"/>
          </a:p>
        </p:txBody>
      </p:sp>
    </p:spTree>
    <p:extLst>
      <p:ext uri="{BB962C8B-B14F-4D97-AF65-F5344CB8AC3E}">
        <p14:creationId xmlns:p14="http://schemas.microsoft.com/office/powerpoint/2010/main" val="692767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07080" y="5261460"/>
            <a:ext cx="7772400" cy="763525"/>
          </a:xfrm>
          <a:effectLst/>
        </p:spPr>
        <p:txBody>
          <a:bodyPr>
            <a:normAutofit/>
          </a:bodyPr>
          <a:lstStyle>
            <a:lvl1pPr algn="r">
              <a:defRPr sz="3600">
                <a:solidFill>
                  <a:schemeClr val="accent6">
                    <a:lumMod val="7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81425" y="4192525"/>
            <a:ext cx="6400800" cy="1068935"/>
          </a:xfrm>
        </p:spPr>
        <p:txBody>
          <a:bodyPr>
            <a:normAutofit/>
          </a:bodyPr>
          <a:lstStyle>
            <a:lvl1pPr marL="0" indent="0" algn="r">
              <a:buNone/>
              <a:defRPr sz="2600">
                <a:solidFill>
                  <a:srgbClr val="0070C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t>
            </a:r>
          </a:p>
          <a:p>
            <a:r>
              <a:rPr lang="en-US" dirty="0" smtClean="0"/>
              <a:t>Master subtitle style</a:t>
            </a:r>
            <a:endParaRPr lang="en-US" dirty="0"/>
          </a:p>
        </p:txBody>
      </p:sp>
      <p:sp>
        <p:nvSpPr>
          <p:cNvPr id="4" name="Date Placeholder 3"/>
          <p:cNvSpPr>
            <a:spLocks noGrp="1"/>
          </p:cNvSpPr>
          <p:nvPr>
            <p:ph type="dt" sz="half" idx="10"/>
          </p:nvPr>
        </p:nvSpPr>
        <p:spPr/>
        <p:txBody>
          <a:bodyPr/>
          <a:lstStyle/>
          <a:p>
            <a:fld id="{625B3EBB-FD4A-4E85-887B-BD62F966C5AC}" type="datetime1">
              <a:rPr lang="en-US" smtClean="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81E3CF-7432-4661-9108-AB48C032BE6B}" type="datetime1">
              <a:rPr lang="en-US" smtClean="0"/>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22AA79-BB71-4AFB-AE80-D3989DE9BCB9}" type="datetime1">
              <a:rPr lang="en-US" smtClean="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FF7E7E-E0AD-45AE-8C77-D44D45C6333E}" type="datetime1">
              <a:rPr lang="en-US" smtClean="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985720"/>
            <a:ext cx="8229600" cy="458115"/>
          </a:xfrm>
          <a:effectLst/>
        </p:spPr>
        <p:txBody>
          <a:bodyPr>
            <a:normAutofit/>
          </a:bodyPr>
          <a:lstStyle>
            <a:lvl1pPr algn="r">
              <a:defRPr sz="3600">
                <a:solidFill>
                  <a:schemeClr val="accent6">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907080" y="1901950"/>
            <a:ext cx="7329840" cy="3970329"/>
          </a:xfrm>
        </p:spPr>
        <p:txBody>
          <a:bodyPr/>
          <a:lstStyle>
            <a:lvl1pPr>
              <a:defRPr sz="28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536EE7C-CB37-473C-BC20-BBB9A8014769}" type="datetime1">
              <a:rPr lang="en-US" smtClean="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76014" y="527605"/>
            <a:ext cx="7016195" cy="610820"/>
          </a:xfrm>
        </p:spPr>
        <p:txBody>
          <a:bodyPr>
            <a:normAutofit/>
          </a:bodyPr>
          <a:lstStyle>
            <a:lvl1pPr algn="l">
              <a:defRPr sz="3600">
                <a:solidFill>
                  <a:schemeClr val="accent6">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976015" y="1291130"/>
            <a:ext cx="7016195" cy="4581150"/>
          </a:xfrm>
        </p:spPr>
        <p:txBody>
          <a:bodyPr/>
          <a:lstStyle>
            <a:lvl1pPr>
              <a:defRPr sz="28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4E4F19D-90A5-4496-9F9E-E3A568029194}" type="datetime1">
              <a:rPr lang="en-US" smtClean="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B572A8-26AB-4528-9192-41261577336E}" type="datetime1">
              <a:rPr lang="en-US" smtClean="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D21420-5153-4D0D-8D70-1B8D2C474E20}" type="datetime1">
              <a:rPr lang="en-US" smtClean="0"/>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8140" y="1291130"/>
            <a:ext cx="8076895" cy="610820"/>
          </a:xfrm>
          <a:effectLst/>
        </p:spPr>
        <p:txBody>
          <a:bodyPr>
            <a:normAutofit/>
          </a:bodyPr>
          <a:lstStyle>
            <a:lvl1pPr algn="r">
              <a:defRPr sz="3600">
                <a:solidFill>
                  <a:schemeClr val="accent6">
                    <a:lumMod val="7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1670" y="1901950"/>
            <a:ext cx="4040188" cy="639762"/>
          </a:xfrm>
        </p:spPr>
        <p:txBody>
          <a:bodyPr anchor="b"/>
          <a:lstStyle>
            <a:lvl1pPr marL="0" indent="0">
              <a:buNone/>
              <a:defRPr sz="2400" b="1">
                <a:solidFill>
                  <a:schemeClr val="accent6">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1670" y="2531813"/>
            <a:ext cx="4040188" cy="3035058"/>
          </a:xfrm>
        </p:spPr>
        <p:txBody>
          <a:bodyPr/>
          <a:lstStyle>
            <a:lvl1pPr>
              <a:defRPr sz="2400">
                <a:solidFill>
                  <a:srgbClr val="0070C0"/>
                </a:solidFill>
              </a:defRPr>
            </a:lvl1pPr>
            <a:lvl2pPr>
              <a:defRPr sz="2000">
                <a:solidFill>
                  <a:srgbClr val="0070C0"/>
                </a:solidFill>
              </a:defRPr>
            </a:lvl2pPr>
            <a:lvl3pPr>
              <a:defRPr sz="1800">
                <a:solidFill>
                  <a:srgbClr val="0070C0"/>
                </a:solidFill>
              </a:defRPr>
            </a:lvl3pPr>
            <a:lvl4pPr>
              <a:defRPr sz="1600">
                <a:solidFill>
                  <a:srgbClr val="0070C0"/>
                </a:solidFill>
              </a:defRPr>
            </a:lvl4pPr>
            <a:lvl5pPr>
              <a:defRPr sz="1600">
                <a:solidFill>
                  <a:srgbClr val="0070C0"/>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6790" y="1901950"/>
            <a:ext cx="4041775" cy="639762"/>
          </a:xfrm>
        </p:spPr>
        <p:txBody>
          <a:bodyPr anchor="b"/>
          <a:lstStyle>
            <a:lvl1pPr marL="0" indent="0">
              <a:buNone/>
              <a:defRPr sz="2400" b="1">
                <a:solidFill>
                  <a:schemeClr val="accent6">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6790" y="2531813"/>
            <a:ext cx="4041775" cy="3035058"/>
          </a:xfrm>
        </p:spPr>
        <p:txBody>
          <a:bodyPr/>
          <a:lstStyle>
            <a:lvl1pPr>
              <a:defRPr sz="2400">
                <a:solidFill>
                  <a:srgbClr val="0070C0"/>
                </a:solidFill>
              </a:defRPr>
            </a:lvl1pPr>
            <a:lvl2pPr>
              <a:defRPr sz="2000">
                <a:solidFill>
                  <a:srgbClr val="0070C0"/>
                </a:solidFill>
              </a:defRPr>
            </a:lvl2pPr>
            <a:lvl3pPr>
              <a:defRPr sz="1800">
                <a:solidFill>
                  <a:srgbClr val="0070C0"/>
                </a:solidFill>
              </a:defRPr>
            </a:lvl3pPr>
            <a:lvl4pPr>
              <a:defRPr sz="1600">
                <a:solidFill>
                  <a:srgbClr val="0070C0"/>
                </a:solidFill>
              </a:defRPr>
            </a:lvl4pPr>
            <a:lvl5pPr>
              <a:defRPr sz="1600">
                <a:solidFill>
                  <a:srgbClr val="0070C0"/>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1D76396-9704-466F-9370-8A43C60953E9}" type="datetime1">
              <a:rPr lang="en-US" smtClean="0"/>
              <a:t>12/6/2021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604F55-FED6-476F-8CC4-9F714B13574E}" type="datetime1">
              <a:rPr lang="en-US" smtClean="0"/>
              <a:t>12/6/2021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8BD3B9-4744-4247-8B93-BC5714B4CB8B}" type="datetime1">
              <a:rPr lang="en-US" smtClean="0"/>
              <a:t>12/6/2021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8F19E5-3877-48D9-8975-354A8BA07332}" type="datetime1">
              <a:rPr lang="en-US" smtClean="0"/>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A6184A-F422-4DD9-AFF1-7648D089014E}" type="datetime1">
              <a:rPr lang="en-US" smtClean="0"/>
              <a:t>12/6/2021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37574" y="2512770"/>
            <a:ext cx="3910165" cy="1068935"/>
          </a:xfrm>
          <a:solidFill>
            <a:schemeClr val="bg1">
              <a:alpha val="42000"/>
            </a:schemeClr>
          </a:solidFill>
          <a:effectLst>
            <a:reflection endPos="0" dir="5400000" sy="-100000" algn="bl" rotWithShape="0"/>
          </a:effectLst>
        </p:spPr>
        <p:txBody>
          <a:bodyPr>
            <a:noAutofit/>
          </a:bodyPr>
          <a:lstStyle/>
          <a:p>
            <a:r>
              <a:rPr lang="tr-TR" sz="2800" b="1" dirty="0" smtClean="0">
                <a:solidFill>
                  <a:srgbClr val="002060"/>
                </a:solidFill>
              </a:rPr>
              <a:t>Çevre </a:t>
            </a:r>
            <a:r>
              <a:rPr lang="tr-TR" sz="2800" b="1" dirty="0" smtClean="0">
                <a:solidFill>
                  <a:srgbClr val="002060"/>
                </a:solidFill>
              </a:rPr>
              <a:t>Hukuku-14</a:t>
            </a:r>
            <a:endParaRPr lang="tr-TR" sz="2800" b="1" dirty="0" smtClean="0">
              <a:solidFill>
                <a:srgbClr val="002060"/>
              </a:solidFill>
            </a:endParaRPr>
          </a:p>
        </p:txBody>
      </p:sp>
      <p:sp>
        <p:nvSpPr>
          <p:cNvPr id="4" name="Title 3"/>
          <p:cNvSpPr>
            <a:spLocks noGrp="1"/>
          </p:cNvSpPr>
          <p:nvPr>
            <p:ph type="ctrTitle"/>
          </p:nvPr>
        </p:nvSpPr>
        <p:spPr>
          <a:xfrm>
            <a:off x="4937574" y="5261460"/>
            <a:ext cx="3910165" cy="763525"/>
          </a:xfrm>
        </p:spPr>
        <p:txBody>
          <a:bodyPr>
            <a:normAutofit/>
          </a:bodyPr>
          <a:lstStyle/>
          <a:p>
            <a:r>
              <a:rPr lang="tr-TR" sz="2400" b="1" i="1" dirty="0" err="1" smtClean="0">
                <a:solidFill>
                  <a:srgbClr val="E85E5E"/>
                </a:solidFill>
              </a:rPr>
              <a:t>Doç</a:t>
            </a:r>
            <a:r>
              <a:rPr lang="en-US" sz="2400" b="1" i="1" dirty="0" smtClean="0">
                <a:solidFill>
                  <a:srgbClr val="E85E5E"/>
                </a:solidFill>
              </a:rPr>
              <a:t>. </a:t>
            </a:r>
            <a:r>
              <a:rPr lang="en-US" sz="2400" b="1" i="1" dirty="0">
                <a:solidFill>
                  <a:srgbClr val="E85E5E"/>
                </a:solidFill>
              </a:rPr>
              <a:t>Dr. </a:t>
            </a:r>
            <a:r>
              <a:rPr lang="tr-TR" sz="2400" b="1" i="1" dirty="0" err="1" smtClean="0">
                <a:solidFill>
                  <a:srgbClr val="E85E5E"/>
                </a:solidFill>
              </a:rPr>
              <a:t>Afşın</a:t>
            </a:r>
            <a:r>
              <a:rPr lang="tr-TR" sz="2400" b="1" i="1" dirty="0" smtClean="0">
                <a:solidFill>
                  <a:srgbClr val="E85E5E"/>
                </a:solidFill>
              </a:rPr>
              <a:t> ÇETİNKAYA</a:t>
            </a:r>
            <a:endParaRPr lang="en-US" sz="2400" b="1" i="1" dirty="0">
              <a:solidFill>
                <a:srgbClr val="E85E5E"/>
              </a:solidFill>
            </a:endParaRPr>
          </a:p>
        </p:txBody>
      </p:sp>
      <p:sp>
        <p:nvSpPr>
          <p:cNvPr id="2" name="Slide Number Placeholder 1"/>
          <p:cNvSpPr>
            <a:spLocks noGrp="1"/>
          </p:cNvSpPr>
          <p:nvPr>
            <p:ph type="sldNum" sz="quarter" idx="12"/>
          </p:nvPr>
        </p:nvSpPr>
        <p:spPr/>
        <p:txBody>
          <a:bodyPr/>
          <a:lstStyle/>
          <a:p>
            <a:fld id="{B82CCC60-E8CD-4174-8B1A-7DF615B22EEF}" type="slidenum">
              <a:rPr lang="en-US" smtClean="0"/>
              <a:pPr/>
              <a:t>1</a:t>
            </a:fld>
            <a:endParaRPr lang="en-US"/>
          </a:p>
        </p:txBody>
      </p:sp>
    </p:spTree>
    <p:extLst>
      <p:ext uri="{BB962C8B-B14F-4D97-AF65-F5344CB8AC3E}">
        <p14:creationId xmlns:p14="http://schemas.microsoft.com/office/powerpoint/2010/main" val="363920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p:txBody>
          <a:bodyPr>
            <a:normAutofit fontScale="77500" lnSpcReduction="20000"/>
          </a:bodyPr>
          <a:lstStyle/>
          <a:p>
            <a:pPr algn="just"/>
            <a:r>
              <a:rPr lang="tr-TR" sz="2900" dirty="0"/>
              <a:t>Avrupa Birliği: AB’nde de sorunu doğrudan ele alan bağlayıcı bir hukuki düzenleme henüz olmadığından, mülteci hukukunun yeterlilikleri irdelenmiş; elverişli bir yasal çerçevenin nasıl oluşturulacağı üzerinde durulmuştur. Ancak, biraz yukarıda da belirtildiği gibi, bu yasal çerçeveyi uluslararası gelişmeler ile Üye Devletlerdeki ve hatta başka ülkelerdeki uygulamalara göre oluşturmak eğiliminde olan AB, “ortak bir politikaya dayanak oluşturacak” ölçüde ve çerçevede yeterli yasal verileri henüz bu düzeylerde bulamamıştır. Sonuçta, </a:t>
            </a:r>
            <a:r>
              <a:rPr lang="tr-TR" sz="2900" dirty="0" err="1"/>
              <a:t>AB’inde</a:t>
            </a:r>
            <a:r>
              <a:rPr lang="tr-TR" sz="2900" dirty="0"/>
              <a:t> ve Üye Devletlerdeki mevcut mülteci mevzuatını uygulamadaki sorgulamalar ve sınırlar uluslararası düzeydekilerden farklı olmamıştır</a:t>
            </a:r>
          </a:p>
          <a:p>
            <a:endParaRPr lang="tr-TR" dirty="0"/>
          </a:p>
        </p:txBody>
      </p:sp>
      <p:sp>
        <p:nvSpPr>
          <p:cNvPr id="4" name="Slayt Numarası Yer Tutucusu 3"/>
          <p:cNvSpPr>
            <a:spLocks noGrp="1"/>
          </p:cNvSpPr>
          <p:nvPr>
            <p:ph type="sldNum" sz="quarter" idx="12"/>
          </p:nvPr>
        </p:nvSpPr>
        <p:spPr/>
        <p:txBody>
          <a:bodyPr/>
          <a:lstStyle/>
          <a:p>
            <a:fld id="{B82CCC60-E8CD-4174-8B1A-7DF615B22EEF}" type="slidenum">
              <a:rPr lang="en-US" smtClean="0"/>
              <a:pPr/>
              <a:t>10</a:t>
            </a:fld>
            <a:endParaRPr lang="en-US" dirty="0"/>
          </a:p>
        </p:txBody>
      </p:sp>
    </p:spTree>
    <p:extLst>
      <p:ext uri="{BB962C8B-B14F-4D97-AF65-F5344CB8AC3E}">
        <p14:creationId xmlns:p14="http://schemas.microsoft.com/office/powerpoint/2010/main" val="209339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p:txBody>
          <a:bodyPr/>
          <a:lstStyle/>
          <a:p>
            <a:r>
              <a:rPr lang="tr-TR" dirty="0"/>
              <a:t>Geleneksel İnsan Haklarını Dayanak Alma</a:t>
            </a:r>
          </a:p>
          <a:p>
            <a:r>
              <a:rPr lang="tr-TR" dirty="0"/>
              <a:t>Mülteci Hukuku</a:t>
            </a:r>
          </a:p>
          <a:p>
            <a:endParaRPr lang="tr-TR" dirty="0"/>
          </a:p>
        </p:txBody>
      </p:sp>
      <p:sp>
        <p:nvSpPr>
          <p:cNvPr id="4" name="Slayt Numarası Yer Tutucusu 3"/>
          <p:cNvSpPr>
            <a:spLocks noGrp="1"/>
          </p:cNvSpPr>
          <p:nvPr>
            <p:ph type="sldNum" sz="quarter" idx="12"/>
          </p:nvPr>
        </p:nvSpPr>
        <p:spPr/>
        <p:txBody>
          <a:bodyPr/>
          <a:lstStyle/>
          <a:p>
            <a:fld id="{B82CCC60-E8CD-4174-8B1A-7DF615B22EEF}" type="slidenum">
              <a:rPr lang="en-US" smtClean="0"/>
              <a:pPr/>
              <a:t>11</a:t>
            </a:fld>
            <a:endParaRPr lang="en-US" dirty="0"/>
          </a:p>
        </p:txBody>
      </p:sp>
    </p:spTree>
    <p:extLst>
      <p:ext uri="{BB962C8B-B14F-4D97-AF65-F5344CB8AC3E}">
        <p14:creationId xmlns:p14="http://schemas.microsoft.com/office/powerpoint/2010/main" val="3295140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p:txBody>
          <a:bodyPr>
            <a:normAutofit/>
          </a:bodyPr>
          <a:lstStyle/>
          <a:p>
            <a:pPr marL="0" indent="0" algn="just">
              <a:buNone/>
            </a:pPr>
            <a:r>
              <a:rPr lang="tr-TR" sz="2000" b="1" dirty="0"/>
              <a:t>Çevre Hukukunun </a:t>
            </a:r>
            <a:r>
              <a:rPr lang="tr-TR" sz="2000" b="1" dirty="0" err="1"/>
              <a:t>Disiplinlerarası</a:t>
            </a:r>
            <a:r>
              <a:rPr lang="tr-TR" sz="2000" b="1" dirty="0"/>
              <a:t> Özelliği Kapsamında Soruna Yaklaşım</a:t>
            </a:r>
            <a:endParaRPr lang="tr-TR" sz="2000" dirty="0"/>
          </a:p>
          <a:p>
            <a:pPr marL="0" indent="0" algn="just">
              <a:buNone/>
            </a:pPr>
            <a:r>
              <a:rPr lang="tr-TR" sz="2000" dirty="0"/>
              <a:t>Çevre hukukunun </a:t>
            </a:r>
            <a:r>
              <a:rPr lang="tr-TR" sz="2000" dirty="0" err="1"/>
              <a:t>disiplinlerarası</a:t>
            </a:r>
            <a:r>
              <a:rPr lang="tr-TR" sz="2000" dirty="0"/>
              <a:t> özelliği, onun yukarıda giriş başlığında belirtilen “özgünlüğünü” yansıtan niteliklerden birisidir. </a:t>
            </a:r>
            <a:r>
              <a:rPr lang="tr-TR" sz="2000" dirty="0" err="1"/>
              <a:t>Disiplinlerarasılık</a:t>
            </a:r>
            <a:r>
              <a:rPr lang="tr-TR" sz="2000" dirty="0"/>
              <a:t>, çevre hukukunun hem diğer hukuk dallarıyla hem, başta ekonomi gelmek üzere diğer sosyal bilimlerle ilişkisini hem de özellikle ekoloji olmak üzere doğa ve teknik bilimlerle ilişkisini göstermektedir. Buradaki özgünlük, çevre hukukunun bütün bu bilim dallarıyla olan ilişkisinde, “onların yerleşik kavram ve kurallarının sorgulanmasının” belirleyici rol oynaması ve bu sorgulamanın sonucu olarak yepyeni esasların </a:t>
            </a:r>
            <a:r>
              <a:rPr lang="tr-TR" sz="2000" dirty="0" smtClean="0"/>
              <a:t>benimsenmesidir.</a:t>
            </a:r>
            <a:endParaRPr lang="tr-TR" sz="2000" dirty="0"/>
          </a:p>
        </p:txBody>
      </p:sp>
      <p:sp>
        <p:nvSpPr>
          <p:cNvPr id="4" name="Slayt Numarası Yer Tutucusu 3"/>
          <p:cNvSpPr>
            <a:spLocks noGrp="1"/>
          </p:cNvSpPr>
          <p:nvPr>
            <p:ph type="sldNum" sz="quarter" idx="12"/>
          </p:nvPr>
        </p:nvSpPr>
        <p:spPr/>
        <p:txBody>
          <a:bodyPr/>
          <a:lstStyle/>
          <a:p>
            <a:fld id="{B82CCC60-E8CD-4174-8B1A-7DF615B22EEF}" type="slidenum">
              <a:rPr lang="en-US" smtClean="0"/>
              <a:pPr/>
              <a:t>12</a:t>
            </a:fld>
            <a:endParaRPr lang="en-US" dirty="0"/>
          </a:p>
        </p:txBody>
      </p:sp>
    </p:spTree>
    <p:extLst>
      <p:ext uri="{BB962C8B-B14F-4D97-AF65-F5344CB8AC3E}">
        <p14:creationId xmlns:p14="http://schemas.microsoft.com/office/powerpoint/2010/main" val="1517308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p:txBody>
          <a:bodyPr>
            <a:normAutofit/>
          </a:bodyPr>
          <a:lstStyle/>
          <a:p>
            <a:pPr algn="just"/>
            <a:r>
              <a:rPr lang="tr-TR" sz="2000" b="1" dirty="0"/>
              <a:t>Geleneksel hukuk dallarının </a:t>
            </a:r>
            <a:r>
              <a:rPr lang="tr-TR" sz="2000" dirty="0"/>
              <a:t>sorunun çözümündeki sınırları ve yetersizlikleri, çevre hukukunun, uluslararası, bölgesel ve ulusal düzeylerde kabul görmüş esaslarının bu konudaki hukuki boşluğu ne ölçüde doldurabileceği sorgulamasını beraberinde getirmiştir. Esasında, bu hukuk dalının, amaç dâhil, ortak kabul görmüş bütün genel esaslarının (ilke, kavram, araç ve genel kurallar) ve bunları yansıtan uluslararası hukuki düzenlemelerin gerektiği gibi uygulanmasının, çevresel göçün kökenindeki nedenlerin önlenmesini sağlayacağı kuşkusuzdur</a:t>
            </a:r>
            <a:r>
              <a:rPr lang="tr-TR" dirty="0"/>
              <a:t>.</a:t>
            </a:r>
          </a:p>
          <a:p>
            <a:endParaRPr lang="tr-TR" dirty="0"/>
          </a:p>
        </p:txBody>
      </p:sp>
      <p:sp>
        <p:nvSpPr>
          <p:cNvPr id="4" name="Slayt Numarası Yer Tutucusu 3"/>
          <p:cNvSpPr>
            <a:spLocks noGrp="1"/>
          </p:cNvSpPr>
          <p:nvPr>
            <p:ph type="sldNum" sz="quarter" idx="12"/>
          </p:nvPr>
        </p:nvSpPr>
        <p:spPr/>
        <p:txBody>
          <a:bodyPr/>
          <a:lstStyle/>
          <a:p>
            <a:fld id="{B82CCC60-E8CD-4174-8B1A-7DF615B22EEF}" type="slidenum">
              <a:rPr lang="en-US" smtClean="0"/>
              <a:pPr/>
              <a:t>13</a:t>
            </a:fld>
            <a:endParaRPr lang="en-US" dirty="0"/>
          </a:p>
        </p:txBody>
      </p:sp>
    </p:spTree>
    <p:extLst>
      <p:ext uri="{BB962C8B-B14F-4D97-AF65-F5344CB8AC3E}">
        <p14:creationId xmlns:p14="http://schemas.microsoft.com/office/powerpoint/2010/main" val="3299589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p:txBody>
          <a:bodyPr>
            <a:normAutofit/>
          </a:bodyPr>
          <a:lstStyle/>
          <a:p>
            <a:pPr algn="just"/>
            <a:r>
              <a:rPr lang="tr-TR" sz="2200" b="1" dirty="0"/>
              <a:t>İklim Değişikliği Sözleşmelerini Dayanak Alma </a:t>
            </a:r>
            <a:r>
              <a:rPr lang="tr-TR" sz="2200" dirty="0"/>
              <a:t>Öğretideki ve resmi düzeylerdeki çalışmalarda çoğunlukla iklim değişikliği mevzuatında odaklanmanın temel nedeni, çevresel göçe </a:t>
            </a:r>
            <a:r>
              <a:rPr lang="tr-TR" sz="2200" dirty="0" err="1"/>
              <a:t>yolaçan</a:t>
            </a:r>
            <a:r>
              <a:rPr lang="tr-TR" sz="2200" dirty="0"/>
              <a:t> felaketlerle iklim değişikliği arasında, giderek daha net bağlantı kurulmasıdır. Konuya özellikle mağduriyetler düzeyinde yaklaşıldığı da dikkate alındığında, bu bağlantılardan hareketle mağdurların gereksinimleri için somut önlemler alınabileceğinin düşünüldüğü söylenebilir</a:t>
            </a:r>
          </a:p>
          <a:p>
            <a:endParaRPr lang="tr-TR" dirty="0"/>
          </a:p>
        </p:txBody>
      </p:sp>
      <p:sp>
        <p:nvSpPr>
          <p:cNvPr id="4" name="Slayt Numarası Yer Tutucusu 3"/>
          <p:cNvSpPr>
            <a:spLocks noGrp="1"/>
          </p:cNvSpPr>
          <p:nvPr>
            <p:ph type="sldNum" sz="quarter" idx="12"/>
          </p:nvPr>
        </p:nvSpPr>
        <p:spPr/>
        <p:txBody>
          <a:bodyPr/>
          <a:lstStyle/>
          <a:p>
            <a:fld id="{B82CCC60-E8CD-4174-8B1A-7DF615B22EEF}" type="slidenum">
              <a:rPr lang="en-US" smtClean="0"/>
              <a:pPr/>
              <a:t>14</a:t>
            </a:fld>
            <a:endParaRPr lang="en-US" dirty="0"/>
          </a:p>
        </p:txBody>
      </p:sp>
    </p:spTree>
    <p:extLst>
      <p:ext uri="{BB962C8B-B14F-4D97-AF65-F5344CB8AC3E}">
        <p14:creationId xmlns:p14="http://schemas.microsoft.com/office/powerpoint/2010/main" val="1694518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p:txBody>
          <a:bodyPr>
            <a:normAutofit fontScale="55000" lnSpcReduction="20000"/>
          </a:bodyPr>
          <a:lstStyle/>
          <a:p>
            <a:pPr algn="just">
              <a:lnSpc>
                <a:spcPct val="120000"/>
              </a:lnSpc>
            </a:pPr>
            <a:r>
              <a:rPr lang="tr-TR" sz="3600" b="1" dirty="0"/>
              <a:t>Çevre Hakkını Dayanak Alma </a:t>
            </a:r>
            <a:r>
              <a:rPr lang="tr-TR" sz="3600" dirty="0"/>
              <a:t>Çok sayıda ülkenin anayasasında, çevre konusunda hak, ödev ya da rehber ilke şeklindeki düzenlemeler mevcut olup, bunlar çevre hukukunun temel yasal dayanağı olarak işlev görmektedir. Uygulamada, hemen her somut çevre sorunun çözümü için kendilerine başvurulan bu düzenlemeler, geleneksel insan haklarından farklı ve hukukun geleneksel esaslarını, çevre hukukunun özgünlüğü çerçevesinde sorgulayan, genişletici ve </a:t>
            </a:r>
            <a:r>
              <a:rPr lang="tr-TR" sz="3600" dirty="0" err="1"/>
              <a:t>amaçsal</a:t>
            </a:r>
            <a:r>
              <a:rPr lang="tr-TR" sz="3600" dirty="0"/>
              <a:t> yorumlara konu yapılmaktadır. Bu yüzden bu tür hükümlerin, özellikle “çevre hakkı” şeklinde bir düzenlemenin, uluslararası ölçekte kabulünün çevresel göç ve çevre göçmenleri için de çözüm sağlayacakları kuşkusuzdur.</a:t>
            </a:r>
          </a:p>
          <a:p>
            <a:endParaRPr lang="tr-TR" dirty="0"/>
          </a:p>
        </p:txBody>
      </p:sp>
      <p:sp>
        <p:nvSpPr>
          <p:cNvPr id="4" name="Slayt Numarası Yer Tutucusu 3"/>
          <p:cNvSpPr>
            <a:spLocks noGrp="1"/>
          </p:cNvSpPr>
          <p:nvPr>
            <p:ph type="sldNum" sz="quarter" idx="12"/>
          </p:nvPr>
        </p:nvSpPr>
        <p:spPr/>
        <p:txBody>
          <a:bodyPr/>
          <a:lstStyle/>
          <a:p>
            <a:fld id="{B82CCC60-E8CD-4174-8B1A-7DF615B22EEF}" type="slidenum">
              <a:rPr lang="en-US" smtClean="0"/>
              <a:pPr/>
              <a:t>15</a:t>
            </a:fld>
            <a:endParaRPr lang="en-US" dirty="0"/>
          </a:p>
        </p:txBody>
      </p:sp>
    </p:spTree>
    <p:extLst>
      <p:ext uri="{BB962C8B-B14F-4D97-AF65-F5344CB8AC3E}">
        <p14:creationId xmlns:p14="http://schemas.microsoft.com/office/powerpoint/2010/main" val="1301057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pic>
        <p:nvPicPr>
          <p:cNvPr id="5" name="İçerik Yer Tutucusu 4"/>
          <p:cNvPicPr>
            <a:picLocks noGrp="1" noChangeAspect="1"/>
          </p:cNvPicPr>
          <p:nvPr>
            <p:ph idx="1"/>
          </p:nvPr>
        </p:nvPicPr>
        <p:blipFill>
          <a:blip r:embed="rId2"/>
          <a:stretch>
            <a:fillRect/>
          </a:stretch>
        </p:blipFill>
        <p:spPr>
          <a:xfrm>
            <a:off x="1774861" y="1901825"/>
            <a:ext cx="6003943" cy="3970338"/>
          </a:xfrm>
          <a:prstGeom prst="rect">
            <a:avLst/>
          </a:prstGeom>
        </p:spPr>
      </p:pic>
      <p:sp>
        <p:nvSpPr>
          <p:cNvPr id="4" name="Slayt Numarası Yer Tutucusu 3"/>
          <p:cNvSpPr>
            <a:spLocks noGrp="1"/>
          </p:cNvSpPr>
          <p:nvPr>
            <p:ph type="sldNum" sz="quarter" idx="12"/>
          </p:nvPr>
        </p:nvSpPr>
        <p:spPr/>
        <p:txBody>
          <a:bodyPr/>
          <a:lstStyle/>
          <a:p>
            <a:fld id="{B82CCC60-E8CD-4174-8B1A-7DF615B22EEF}" type="slidenum">
              <a:rPr lang="en-US" smtClean="0"/>
              <a:pPr/>
              <a:t>16</a:t>
            </a:fld>
            <a:endParaRPr lang="en-US" dirty="0"/>
          </a:p>
        </p:txBody>
      </p:sp>
    </p:spTree>
    <p:extLst>
      <p:ext uri="{BB962C8B-B14F-4D97-AF65-F5344CB8AC3E}">
        <p14:creationId xmlns:p14="http://schemas.microsoft.com/office/powerpoint/2010/main" val="2580788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pic>
        <p:nvPicPr>
          <p:cNvPr id="5" name="İçerik Yer Tutucusu 4"/>
          <p:cNvPicPr>
            <a:picLocks noGrp="1" noChangeAspect="1"/>
          </p:cNvPicPr>
          <p:nvPr>
            <p:ph idx="1"/>
          </p:nvPr>
        </p:nvPicPr>
        <p:blipFill>
          <a:blip r:embed="rId2"/>
          <a:stretch>
            <a:fillRect/>
          </a:stretch>
        </p:blipFill>
        <p:spPr>
          <a:xfrm>
            <a:off x="906463" y="2640127"/>
            <a:ext cx="7331075" cy="2493733"/>
          </a:xfrm>
          <a:prstGeom prst="rect">
            <a:avLst/>
          </a:prstGeom>
        </p:spPr>
      </p:pic>
      <p:sp>
        <p:nvSpPr>
          <p:cNvPr id="4" name="Slayt Numarası Yer Tutucusu 3"/>
          <p:cNvSpPr>
            <a:spLocks noGrp="1"/>
          </p:cNvSpPr>
          <p:nvPr>
            <p:ph type="sldNum" sz="quarter" idx="12"/>
          </p:nvPr>
        </p:nvSpPr>
        <p:spPr/>
        <p:txBody>
          <a:bodyPr/>
          <a:lstStyle/>
          <a:p>
            <a:fld id="{B82CCC60-E8CD-4174-8B1A-7DF615B22EEF}" type="slidenum">
              <a:rPr lang="en-US" smtClean="0"/>
              <a:pPr/>
              <a:t>17</a:t>
            </a:fld>
            <a:endParaRPr lang="en-US" dirty="0"/>
          </a:p>
        </p:txBody>
      </p:sp>
    </p:spTree>
    <p:extLst>
      <p:ext uri="{BB962C8B-B14F-4D97-AF65-F5344CB8AC3E}">
        <p14:creationId xmlns:p14="http://schemas.microsoft.com/office/powerpoint/2010/main" val="897033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p:txBody>
          <a:bodyPr>
            <a:normAutofit/>
          </a:bodyPr>
          <a:lstStyle/>
          <a:p>
            <a:pPr algn="just"/>
            <a:r>
              <a:rPr lang="tr-TR" sz="2000" dirty="0"/>
              <a:t>1997-2018 arasında, küresel ölçekte zorla yerinden edilmiş insanların sayısı 33.9 milyondan, 74,8 milyona çıkmıştır ve en yüksek düzeyde kalmıştır. </a:t>
            </a:r>
            <a:r>
              <a:rPr lang="tr-TR" sz="2000" dirty="0" smtClean="0"/>
              <a:t>Bu </a:t>
            </a:r>
            <a:r>
              <a:rPr lang="tr-TR" sz="2000" dirty="0"/>
              <a:t>artışın çoğu, çoğunlukla Suriye çatışması nedeniyle 2012 sonrasında yoğunlaşmıştır. Ancak bu artış, Irak ve Yemen'de olduğu gibi Burundi, Orta Afrika Cumhuriyeti, Kongo Demokratik Cumhuriyeti, Güney Sudan ve Sudan gibi Sahra altı Afrika bölgelerindeki diğer çatışmalardan da kaynaklanmıştır. Venezuela’dan yurtdışına yer değiştirmeleri eklemek gerekir.</a:t>
            </a:r>
          </a:p>
        </p:txBody>
      </p:sp>
      <p:sp>
        <p:nvSpPr>
          <p:cNvPr id="4" name="Slayt Numarası Yer Tutucusu 3"/>
          <p:cNvSpPr>
            <a:spLocks noGrp="1"/>
          </p:cNvSpPr>
          <p:nvPr>
            <p:ph type="sldNum" sz="quarter" idx="12"/>
          </p:nvPr>
        </p:nvSpPr>
        <p:spPr/>
        <p:txBody>
          <a:bodyPr/>
          <a:lstStyle/>
          <a:p>
            <a:fld id="{B82CCC60-E8CD-4174-8B1A-7DF615B22EEF}" type="slidenum">
              <a:rPr lang="en-US" smtClean="0"/>
              <a:pPr/>
              <a:t>18</a:t>
            </a:fld>
            <a:endParaRPr lang="en-US" dirty="0"/>
          </a:p>
        </p:txBody>
      </p:sp>
    </p:spTree>
    <p:extLst>
      <p:ext uri="{BB962C8B-B14F-4D97-AF65-F5344CB8AC3E}">
        <p14:creationId xmlns:p14="http://schemas.microsoft.com/office/powerpoint/2010/main" val="1970554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pic>
        <p:nvPicPr>
          <p:cNvPr id="5" name="İçerik Yer Tutucusu 4"/>
          <p:cNvPicPr>
            <a:picLocks noGrp="1" noChangeAspect="1"/>
          </p:cNvPicPr>
          <p:nvPr>
            <p:ph idx="1"/>
          </p:nvPr>
        </p:nvPicPr>
        <p:blipFill>
          <a:blip r:embed="rId2"/>
          <a:stretch>
            <a:fillRect/>
          </a:stretch>
        </p:blipFill>
        <p:spPr>
          <a:xfrm>
            <a:off x="906463" y="1904402"/>
            <a:ext cx="7331075" cy="3965183"/>
          </a:xfrm>
          <a:prstGeom prst="rect">
            <a:avLst/>
          </a:prstGeom>
        </p:spPr>
      </p:pic>
      <p:sp>
        <p:nvSpPr>
          <p:cNvPr id="4" name="Slayt Numarası Yer Tutucusu 3"/>
          <p:cNvSpPr>
            <a:spLocks noGrp="1"/>
          </p:cNvSpPr>
          <p:nvPr>
            <p:ph type="sldNum" sz="quarter" idx="12"/>
          </p:nvPr>
        </p:nvSpPr>
        <p:spPr/>
        <p:txBody>
          <a:bodyPr/>
          <a:lstStyle/>
          <a:p>
            <a:fld id="{B82CCC60-E8CD-4174-8B1A-7DF615B22EEF}" type="slidenum">
              <a:rPr lang="en-US" smtClean="0"/>
              <a:pPr/>
              <a:t>19</a:t>
            </a:fld>
            <a:endParaRPr lang="en-US" dirty="0"/>
          </a:p>
        </p:txBody>
      </p:sp>
    </p:spTree>
    <p:extLst>
      <p:ext uri="{BB962C8B-B14F-4D97-AF65-F5344CB8AC3E}">
        <p14:creationId xmlns:p14="http://schemas.microsoft.com/office/powerpoint/2010/main" val="260661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p:txBody>
          <a:bodyPr>
            <a:normAutofit/>
          </a:bodyPr>
          <a:lstStyle/>
          <a:p>
            <a:pPr marL="0" indent="0" algn="ctr">
              <a:buNone/>
            </a:pPr>
            <a:r>
              <a:rPr lang="tr-TR" sz="3200" dirty="0" smtClean="0"/>
              <a:t>ÇEVRESEL </a:t>
            </a:r>
            <a:r>
              <a:rPr lang="tr-TR" sz="3200" dirty="0"/>
              <a:t>GÖÇ VE </a:t>
            </a:r>
            <a:r>
              <a:rPr lang="tr-TR" sz="3200" dirty="0" smtClean="0"/>
              <a:t>İKLİM GÖÇMENLERİ SORUNUNUN </a:t>
            </a:r>
            <a:r>
              <a:rPr lang="tr-TR" sz="3200" dirty="0"/>
              <a:t>ÇEVRE HUKUKUNDAKİ YERİ</a:t>
            </a:r>
            <a:endParaRPr lang="tr-TR" sz="3200" dirty="0">
              <a:solidFill>
                <a:schemeClr val="accent6">
                  <a:lumMod val="75000"/>
                </a:schemeClr>
              </a:solidFill>
              <a:latin typeface="Times New Roman" panose="02020603050405020304" pitchFamily="18" charset="0"/>
              <a:ea typeface="+mj-ea"/>
              <a:cs typeface="Times New Roman" panose="02020603050405020304" pitchFamily="18" charset="0"/>
            </a:endParaRPr>
          </a:p>
        </p:txBody>
      </p:sp>
      <p:sp>
        <p:nvSpPr>
          <p:cNvPr id="4" name="Slayt Numarası Yer Tutucusu 3"/>
          <p:cNvSpPr>
            <a:spLocks noGrp="1"/>
          </p:cNvSpPr>
          <p:nvPr>
            <p:ph type="sldNum" sz="quarter" idx="12"/>
          </p:nvPr>
        </p:nvSpPr>
        <p:spPr/>
        <p:txBody>
          <a:bodyPr/>
          <a:lstStyle/>
          <a:p>
            <a:fld id="{B82CCC60-E8CD-4174-8B1A-7DF615B22EEF}" type="slidenum">
              <a:rPr lang="en-US" smtClean="0"/>
              <a:pPr/>
              <a:t>2</a:t>
            </a:fld>
            <a:endParaRPr lang="en-US"/>
          </a:p>
        </p:txBody>
      </p:sp>
    </p:spTree>
    <p:extLst>
      <p:ext uri="{BB962C8B-B14F-4D97-AF65-F5344CB8AC3E}">
        <p14:creationId xmlns:p14="http://schemas.microsoft.com/office/powerpoint/2010/main" val="3795967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pic>
        <p:nvPicPr>
          <p:cNvPr id="5" name="İçerik Yer Tutucusu 4"/>
          <p:cNvPicPr>
            <a:picLocks noGrp="1" noChangeAspect="1"/>
          </p:cNvPicPr>
          <p:nvPr>
            <p:ph idx="1"/>
          </p:nvPr>
        </p:nvPicPr>
        <p:blipFill>
          <a:blip r:embed="rId2"/>
          <a:stretch>
            <a:fillRect/>
          </a:stretch>
        </p:blipFill>
        <p:spPr>
          <a:xfrm>
            <a:off x="1575036" y="1901825"/>
            <a:ext cx="5993929" cy="3970338"/>
          </a:xfrm>
          <a:prstGeom prst="rect">
            <a:avLst/>
          </a:prstGeom>
        </p:spPr>
      </p:pic>
      <p:sp>
        <p:nvSpPr>
          <p:cNvPr id="4" name="Slayt Numarası Yer Tutucusu 3"/>
          <p:cNvSpPr>
            <a:spLocks noGrp="1"/>
          </p:cNvSpPr>
          <p:nvPr>
            <p:ph type="sldNum" sz="quarter" idx="12"/>
          </p:nvPr>
        </p:nvSpPr>
        <p:spPr/>
        <p:txBody>
          <a:bodyPr/>
          <a:lstStyle/>
          <a:p>
            <a:fld id="{B82CCC60-E8CD-4174-8B1A-7DF615B22EEF}" type="slidenum">
              <a:rPr lang="en-US" smtClean="0"/>
              <a:pPr/>
              <a:t>20</a:t>
            </a:fld>
            <a:endParaRPr lang="en-US" dirty="0"/>
          </a:p>
        </p:txBody>
      </p:sp>
    </p:spTree>
    <p:extLst>
      <p:ext uri="{BB962C8B-B14F-4D97-AF65-F5344CB8AC3E}">
        <p14:creationId xmlns:p14="http://schemas.microsoft.com/office/powerpoint/2010/main" val="62661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Suriyeli Mültecilerin Ülkelere Dağılımı</a:t>
            </a:r>
          </a:p>
        </p:txBody>
      </p:sp>
      <p:pic>
        <p:nvPicPr>
          <p:cNvPr id="5" name="İçerik Yer Tutucusu 4"/>
          <p:cNvPicPr>
            <a:picLocks noGrp="1" noChangeAspect="1"/>
          </p:cNvPicPr>
          <p:nvPr>
            <p:ph idx="1"/>
          </p:nvPr>
        </p:nvPicPr>
        <p:blipFill>
          <a:blip r:embed="rId2"/>
          <a:stretch>
            <a:fillRect/>
          </a:stretch>
        </p:blipFill>
        <p:spPr>
          <a:xfrm>
            <a:off x="1517900" y="1901825"/>
            <a:ext cx="7024430" cy="3970338"/>
          </a:xfrm>
          <a:prstGeom prst="rect">
            <a:avLst/>
          </a:prstGeom>
        </p:spPr>
      </p:pic>
      <p:sp>
        <p:nvSpPr>
          <p:cNvPr id="4" name="Slayt Numarası Yer Tutucusu 3"/>
          <p:cNvSpPr>
            <a:spLocks noGrp="1"/>
          </p:cNvSpPr>
          <p:nvPr>
            <p:ph type="sldNum" sz="quarter" idx="12"/>
          </p:nvPr>
        </p:nvSpPr>
        <p:spPr/>
        <p:txBody>
          <a:bodyPr/>
          <a:lstStyle/>
          <a:p>
            <a:fld id="{B82CCC60-E8CD-4174-8B1A-7DF615B22EEF}" type="slidenum">
              <a:rPr lang="en-US" smtClean="0"/>
              <a:pPr/>
              <a:t>21</a:t>
            </a:fld>
            <a:endParaRPr lang="en-US" dirty="0"/>
          </a:p>
        </p:txBody>
      </p:sp>
    </p:spTree>
    <p:extLst>
      <p:ext uri="{BB962C8B-B14F-4D97-AF65-F5344CB8AC3E}">
        <p14:creationId xmlns:p14="http://schemas.microsoft.com/office/powerpoint/2010/main" val="3263254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pic>
        <p:nvPicPr>
          <p:cNvPr id="5" name="İçerik Yer Tutucusu 4"/>
          <p:cNvPicPr>
            <a:picLocks noGrp="1" noChangeAspect="1"/>
          </p:cNvPicPr>
          <p:nvPr>
            <p:ph idx="1"/>
          </p:nvPr>
        </p:nvPicPr>
        <p:blipFill>
          <a:blip r:embed="rId2"/>
          <a:stretch>
            <a:fillRect/>
          </a:stretch>
        </p:blipFill>
        <p:spPr>
          <a:xfrm>
            <a:off x="1026519" y="1901825"/>
            <a:ext cx="7090963" cy="3970338"/>
          </a:xfrm>
          <a:prstGeom prst="rect">
            <a:avLst/>
          </a:prstGeom>
        </p:spPr>
      </p:pic>
      <p:sp>
        <p:nvSpPr>
          <p:cNvPr id="4" name="Slayt Numarası Yer Tutucusu 3"/>
          <p:cNvSpPr>
            <a:spLocks noGrp="1"/>
          </p:cNvSpPr>
          <p:nvPr>
            <p:ph type="sldNum" sz="quarter" idx="12"/>
          </p:nvPr>
        </p:nvSpPr>
        <p:spPr/>
        <p:txBody>
          <a:bodyPr/>
          <a:lstStyle/>
          <a:p>
            <a:fld id="{B82CCC60-E8CD-4174-8B1A-7DF615B22EEF}" type="slidenum">
              <a:rPr lang="en-US" smtClean="0"/>
              <a:pPr/>
              <a:t>22</a:t>
            </a:fld>
            <a:endParaRPr lang="en-US" dirty="0"/>
          </a:p>
        </p:txBody>
      </p:sp>
    </p:spTree>
    <p:extLst>
      <p:ext uri="{BB962C8B-B14F-4D97-AF65-F5344CB8AC3E}">
        <p14:creationId xmlns:p14="http://schemas.microsoft.com/office/powerpoint/2010/main" val="1442632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p:txBody>
          <a:bodyPr>
            <a:normAutofit/>
          </a:bodyPr>
          <a:lstStyle/>
          <a:p>
            <a:pPr algn="just"/>
            <a:r>
              <a:rPr lang="tr-TR" sz="2000" dirty="0"/>
              <a:t>Henüz sorunun nasıl tanımlanacağına ilişkin tam bir uzlaşma yok ve tanımlama çalışmaları, halen devam ediyor. </a:t>
            </a:r>
            <a:r>
              <a:rPr lang="tr-TR" sz="2000" dirty="0" err="1"/>
              <a:t>IOM’un</a:t>
            </a:r>
            <a:r>
              <a:rPr lang="tr-TR" sz="2000" dirty="0"/>
              <a:t> “çevresel olarak uyarılmış göç” tanımının esneklik sağlaması açısından uygun olacağı düşünülebilir: </a:t>
            </a:r>
            <a:r>
              <a:rPr lang="tr-TR" sz="2000" dirty="0" smtClean="0"/>
              <a:t> </a:t>
            </a:r>
            <a:r>
              <a:rPr lang="tr-TR" sz="2000" dirty="0"/>
              <a:t>“Çevresel göçmenler, çevredeki ani veya yavaş gelişen değişikliklerin zorlayıcı etkisiyle, yaşamları ve yaşam koşulları kötü yönde etkilenen; daimi olarak oturdukları evlerini geride bırakmak zorunda kalan veya bırakmak isteyen, geçici veya daimi olarak ülke içinde veya ülke dışına göç eden kişiler veya insan gruplarıdır” (Warner, 2008: 12).</a:t>
            </a:r>
          </a:p>
        </p:txBody>
      </p:sp>
      <p:sp>
        <p:nvSpPr>
          <p:cNvPr id="4" name="Slayt Numarası Yer Tutucusu 3"/>
          <p:cNvSpPr>
            <a:spLocks noGrp="1"/>
          </p:cNvSpPr>
          <p:nvPr>
            <p:ph type="sldNum" sz="quarter" idx="12"/>
          </p:nvPr>
        </p:nvSpPr>
        <p:spPr/>
        <p:txBody>
          <a:bodyPr/>
          <a:lstStyle/>
          <a:p>
            <a:fld id="{B82CCC60-E8CD-4174-8B1A-7DF615B22EEF}" type="slidenum">
              <a:rPr lang="en-US" smtClean="0"/>
              <a:pPr/>
              <a:t>23</a:t>
            </a:fld>
            <a:endParaRPr lang="en-US" dirty="0"/>
          </a:p>
        </p:txBody>
      </p:sp>
    </p:spTree>
    <p:extLst>
      <p:ext uri="{BB962C8B-B14F-4D97-AF65-F5344CB8AC3E}">
        <p14:creationId xmlns:p14="http://schemas.microsoft.com/office/powerpoint/2010/main" val="3201256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pic>
        <p:nvPicPr>
          <p:cNvPr id="5" name="İçerik Yer Tutucusu 4"/>
          <p:cNvPicPr>
            <a:picLocks noGrp="1" noChangeAspect="1"/>
          </p:cNvPicPr>
          <p:nvPr>
            <p:ph idx="1"/>
          </p:nvPr>
        </p:nvPicPr>
        <p:blipFill>
          <a:blip r:embed="rId2"/>
          <a:stretch>
            <a:fillRect/>
          </a:stretch>
        </p:blipFill>
        <p:spPr>
          <a:xfrm>
            <a:off x="1727531" y="1901825"/>
            <a:ext cx="6662093" cy="3970338"/>
          </a:xfrm>
          <a:prstGeom prst="rect">
            <a:avLst/>
          </a:prstGeom>
        </p:spPr>
      </p:pic>
      <p:sp>
        <p:nvSpPr>
          <p:cNvPr id="4" name="Slayt Numarası Yer Tutucusu 3"/>
          <p:cNvSpPr>
            <a:spLocks noGrp="1"/>
          </p:cNvSpPr>
          <p:nvPr>
            <p:ph type="sldNum" sz="quarter" idx="12"/>
          </p:nvPr>
        </p:nvSpPr>
        <p:spPr/>
        <p:txBody>
          <a:bodyPr/>
          <a:lstStyle/>
          <a:p>
            <a:fld id="{B82CCC60-E8CD-4174-8B1A-7DF615B22EEF}" type="slidenum">
              <a:rPr lang="en-US" smtClean="0"/>
              <a:pPr/>
              <a:t>24</a:t>
            </a:fld>
            <a:endParaRPr lang="en-US" dirty="0"/>
          </a:p>
        </p:txBody>
      </p:sp>
    </p:spTree>
    <p:extLst>
      <p:ext uri="{BB962C8B-B14F-4D97-AF65-F5344CB8AC3E}">
        <p14:creationId xmlns:p14="http://schemas.microsoft.com/office/powerpoint/2010/main" val="3646533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pic>
        <p:nvPicPr>
          <p:cNvPr id="5" name="İçerik Yer Tutucusu 4"/>
          <p:cNvPicPr>
            <a:picLocks noGrp="1" noChangeAspect="1"/>
          </p:cNvPicPr>
          <p:nvPr>
            <p:ph idx="1"/>
          </p:nvPr>
        </p:nvPicPr>
        <p:blipFill>
          <a:blip r:embed="rId2"/>
          <a:stretch>
            <a:fillRect/>
          </a:stretch>
        </p:blipFill>
        <p:spPr>
          <a:xfrm>
            <a:off x="2586831" y="1901825"/>
            <a:ext cx="3970338" cy="3970338"/>
          </a:xfrm>
          <a:prstGeom prst="rect">
            <a:avLst/>
          </a:prstGeom>
        </p:spPr>
      </p:pic>
      <p:sp>
        <p:nvSpPr>
          <p:cNvPr id="4" name="Slayt Numarası Yer Tutucusu 3"/>
          <p:cNvSpPr>
            <a:spLocks noGrp="1"/>
          </p:cNvSpPr>
          <p:nvPr>
            <p:ph type="sldNum" sz="quarter" idx="12"/>
          </p:nvPr>
        </p:nvSpPr>
        <p:spPr/>
        <p:txBody>
          <a:bodyPr/>
          <a:lstStyle/>
          <a:p>
            <a:fld id="{B82CCC60-E8CD-4174-8B1A-7DF615B22EEF}" type="slidenum">
              <a:rPr lang="en-US" smtClean="0"/>
              <a:pPr/>
              <a:t>25</a:t>
            </a:fld>
            <a:endParaRPr lang="en-US" dirty="0"/>
          </a:p>
        </p:txBody>
      </p:sp>
    </p:spTree>
    <p:extLst>
      <p:ext uri="{BB962C8B-B14F-4D97-AF65-F5344CB8AC3E}">
        <p14:creationId xmlns:p14="http://schemas.microsoft.com/office/powerpoint/2010/main" val="2301371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pic>
        <p:nvPicPr>
          <p:cNvPr id="5" name="İçerik Yer Tutucusu 4"/>
          <p:cNvPicPr>
            <a:picLocks noGrp="1" noChangeAspect="1"/>
          </p:cNvPicPr>
          <p:nvPr>
            <p:ph idx="1"/>
          </p:nvPr>
        </p:nvPicPr>
        <p:blipFill>
          <a:blip r:embed="rId2"/>
          <a:stretch>
            <a:fillRect/>
          </a:stretch>
        </p:blipFill>
        <p:spPr>
          <a:xfrm>
            <a:off x="2099455" y="1901825"/>
            <a:ext cx="4945091" cy="3970338"/>
          </a:xfrm>
          <a:prstGeom prst="rect">
            <a:avLst/>
          </a:prstGeom>
        </p:spPr>
      </p:pic>
      <p:sp>
        <p:nvSpPr>
          <p:cNvPr id="4" name="Slayt Numarası Yer Tutucusu 3"/>
          <p:cNvSpPr>
            <a:spLocks noGrp="1"/>
          </p:cNvSpPr>
          <p:nvPr>
            <p:ph type="sldNum" sz="quarter" idx="12"/>
          </p:nvPr>
        </p:nvSpPr>
        <p:spPr/>
        <p:txBody>
          <a:bodyPr/>
          <a:lstStyle/>
          <a:p>
            <a:fld id="{B82CCC60-E8CD-4174-8B1A-7DF615B22EEF}" type="slidenum">
              <a:rPr lang="en-US" smtClean="0"/>
              <a:pPr/>
              <a:t>26</a:t>
            </a:fld>
            <a:endParaRPr lang="en-US" dirty="0"/>
          </a:p>
        </p:txBody>
      </p:sp>
    </p:spTree>
    <p:extLst>
      <p:ext uri="{BB962C8B-B14F-4D97-AF65-F5344CB8AC3E}">
        <p14:creationId xmlns:p14="http://schemas.microsoft.com/office/powerpoint/2010/main" val="2847821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pic>
        <p:nvPicPr>
          <p:cNvPr id="5" name="İçerik Yer Tutucusu 4"/>
          <p:cNvPicPr>
            <a:picLocks noGrp="1" noChangeAspect="1"/>
          </p:cNvPicPr>
          <p:nvPr>
            <p:ph idx="1"/>
          </p:nvPr>
        </p:nvPicPr>
        <p:blipFill>
          <a:blip r:embed="rId2"/>
          <a:stretch>
            <a:fillRect/>
          </a:stretch>
        </p:blipFill>
        <p:spPr>
          <a:xfrm>
            <a:off x="2406967" y="1901825"/>
            <a:ext cx="4330066" cy="3970338"/>
          </a:xfrm>
          <a:prstGeom prst="rect">
            <a:avLst/>
          </a:prstGeom>
        </p:spPr>
      </p:pic>
      <p:sp>
        <p:nvSpPr>
          <p:cNvPr id="4" name="Slayt Numarası Yer Tutucusu 3"/>
          <p:cNvSpPr>
            <a:spLocks noGrp="1"/>
          </p:cNvSpPr>
          <p:nvPr>
            <p:ph type="sldNum" sz="quarter" idx="12"/>
          </p:nvPr>
        </p:nvSpPr>
        <p:spPr/>
        <p:txBody>
          <a:bodyPr/>
          <a:lstStyle/>
          <a:p>
            <a:fld id="{B82CCC60-E8CD-4174-8B1A-7DF615B22EEF}" type="slidenum">
              <a:rPr lang="en-US" smtClean="0"/>
              <a:pPr/>
              <a:t>27</a:t>
            </a:fld>
            <a:endParaRPr lang="en-US" dirty="0"/>
          </a:p>
        </p:txBody>
      </p:sp>
    </p:spTree>
    <p:extLst>
      <p:ext uri="{BB962C8B-B14F-4D97-AF65-F5344CB8AC3E}">
        <p14:creationId xmlns:p14="http://schemas.microsoft.com/office/powerpoint/2010/main" val="2492570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pic>
        <p:nvPicPr>
          <p:cNvPr id="5" name="İçerik Yer Tutucusu 4"/>
          <p:cNvPicPr>
            <a:picLocks noGrp="1" noChangeAspect="1"/>
          </p:cNvPicPr>
          <p:nvPr>
            <p:ph idx="1"/>
          </p:nvPr>
        </p:nvPicPr>
        <p:blipFill>
          <a:blip r:embed="rId2"/>
          <a:stretch>
            <a:fillRect/>
          </a:stretch>
        </p:blipFill>
        <p:spPr>
          <a:xfrm>
            <a:off x="1794043" y="1901825"/>
            <a:ext cx="5555915" cy="3970338"/>
          </a:xfrm>
          <a:prstGeom prst="rect">
            <a:avLst/>
          </a:prstGeom>
        </p:spPr>
      </p:pic>
      <p:sp>
        <p:nvSpPr>
          <p:cNvPr id="4" name="Slayt Numarası Yer Tutucusu 3"/>
          <p:cNvSpPr>
            <a:spLocks noGrp="1"/>
          </p:cNvSpPr>
          <p:nvPr>
            <p:ph type="sldNum" sz="quarter" idx="12"/>
          </p:nvPr>
        </p:nvSpPr>
        <p:spPr/>
        <p:txBody>
          <a:bodyPr/>
          <a:lstStyle/>
          <a:p>
            <a:fld id="{B82CCC60-E8CD-4174-8B1A-7DF615B22EEF}" type="slidenum">
              <a:rPr lang="en-US" smtClean="0"/>
              <a:pPr/>
              <a:t>28</a:t>
            </a:fld>
            <a:endParaRPr lang="en-US" dirty="0"/>
          </a:p>
        </p:txBody>
      </p:sp>
    </p:spTree>
    <p:extLst>
      <p:ext uri="{BB962C8B-B14F-4D97-AF65-F5344CB8AC3E}">
        <p14:creationId xmlns:p14="http://schemas.microsoft.com/office/powerpoint/2010/main" val="5114968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pic>
        <p:nvPicPr>
          <p:cNvPr id="5" name="İçerik Yer Tutucusu 4"/>
          <p:cNvPicPr>
            <a:picLocks noGrp="1" noChangeAspect="1"/>
          </p:cNvPicPr>
          <p:nvPr>
            <p:ph idx="1"/>
          </p:nvPr>
        </p:nvPicPr>
        <p:blipFill>
          <a:blip r:embed="rId2"/>
          <a:stretch>
            <a:fillRect/>
          </a:stretch>
        </p:blipFill>
        <p:spPr>
          <a:xfrm>
            <a:off x="1879401" y="1901825"/>
            <a:ext cx="5385199" cy="3970338"/>
          </a:xfrm>
          <a:prstGeom prst="rect">
            <a:avLst/>
          </a:prstGeom>
        </p:spPr>
      </p:pic>
      <p:sp>
        <p:nvSpPr>
          <p:cNvPr id="4" name="Slayt Numarası Yer Tutucusu 3"/>
          <p:cNvSpPr>
            <a:spLocks noGrp="1"/>
          </p:cNvSpPr>
          <p:nvPr>
            <p:ph type="sldNum" sz="quarter" idx="12"/>
          </p:nvPr>
        </p:nvSpPr>
        <p:spPr/>
        <p:txBody>
          <a:bodyPr/>
          <a:lstStyle/>
          <a:p>
            <a:fld id="{B82CCC60-E8CD-4174-8B1A-7DF615B22EEF}" type="slidenum">
              <a:rPr lang="en-US" smtClean="0"/>
              <a:pPr/>
              <a:t>29</a:t>
            </a:fld>
            <a:endParaRPr lang="en-US" dirty="0"/>
          </a:p>
        </p:txBody>
      </p:sp>
    </p:spTree>
    <p:extLst>
      <p:ext uri="{BB962C8B-B14F-4D97-AF65-F5344CB8AC3E}">
        <p14:creationId xmlns:p14="http://schemas.microsoft.com/office/powerpoint/2010/main" val="2396919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p:txBody>
          <a:bodyPr>
            <a:normAutofit/>
          </a:bodyPr>
          <a:lstStyle/>
          <a:p>
            <a:pPr algn="just"/>
            <a:r>
              <a:rPr lang="tr-TR" sz="2000" dirty="0"/>
              <a:t>Sorunun özü, bazı insanların (bireyler, ya da aile ve kabile gibi topluluklar), aşağıda belirtilen çevresel nedenlerle yaşadıkları ortamları terk etmek ya da terki tercih etmek zorunda kalmalarıdır. Çünkü yaşam için zorunlu olan temel gereksinimlerin (barınma, beslenme, sağlık gibi) bu ortamlarda, kısa ve/veya uzun dönemde karşılanması artık mümkün olamamaktadır (evlerin, yaşam kaynaklarının, sosyal ve kültürel kaynakların kaybolması ya da kaybolma riski altında olması)</a:t>
            </a:r>
          </a:p>
        </p:txBody>
      </p:sp>
      <p:sp>
        <p:nvSpPr>
          <p:cNvPr id="4" name="Slayt Numarası Yer Tutucusu 3"/>
          <p:cNvSpPr>
            <a:spLocks noGrp="1"/>
          </p:cNvSpPr>
          <p:nvPr>
            <p:ph type="sldNum" sz="quarter" idx="12"/>
          </p:nvPr>
        </p:nvSpPr>
        <p:spPr/>
        <p:txBody>
          <a:bodyPr/>
          <a:lstStyle/>
          <a:p>
            <a:fld id="{B82CCC60-E8CD-4174-8B1A-7DF615B22EEF}" type="slidenum">
              <a:rPr lang="en-US" smtClean="0"/>
              <a:pPr/>
              <a:t>3</a:t>
            </a:fld>
            <a:endParaRPr lang="en-US" dirty="0"/>
          </a:p>
        </p:txBody>
      </p:sp>
    </p:spTree>
    <p:extLst>
      <p:ext uri="{BB962C8B-B14F-4D97-AF65-F5344CB8AC3E}">
        <p14:creationId xmlns:p14="http://schemas.microsoft.com/office/powerpoint/2010/main" val="10776523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p:txBody>
          <a:bodyPr>
            <a:normAutofit lnSpcReduction="10000"/>
          </a:bodyPr>
          <a:lstStyle/>
          <a:p>
            <a:r>
              <a:rPr lang="tr-TR" dirty="0"/>
              <a:t>Çevresel koşulların değişikliği ile ortaya çıkmış küresel göçmen sayısı </a:t>
            </a:r>
            <a:endParaRPr lang="tr-TR" dirty="0" smtClean="0"/>
          </a:p>
          <a:p>
            <a:r>
              <a:rPr lang="tr-TR" dirty="0" smtClean="0"/>
              <a:t>2002’de </a:t>
            </a:r>
            <a:r>
              <a:rPr lang="tr-TR" dirty="0"/>
              <a:t>24 milyon çevresel olarak uyarılmış göçmen (UNHCR, 2002). </a:t>
            </a:r>
            <a:endParaRPr lang="tr-TR" dirty="0" smtClean="0"/>
          </a:p>
          <a:p>
            <a:r>
              <a:rPr lang="tr-TR" dirty="0" smtClean="0"/>
              <a:t>2010’da</a:t>
            </a:r>
            <a:r>
              <a:rPr lang="tr-TR" dirty="0"/>
              <a:t>: 50 milyon (Tahmin </a:t>
            </a:r>
            <a:r>
              <a:rPr lang="tr-TR" dirty="0" err="1"/>
              <a:t>Myers</a:t>
            </a:r>
            <a:r>
              <a:rPr lang="tr-TR" dirty="0"/>
              <a:t> 2005) </a:t>
            </a:r>
            <a:r>
              <a:rPr lang="tr-TR" dirty="0" smtClean="0"/>
              <a:t> </a:t>
            </a:r>
          </a:p>
          <a:p>
            <a:r>
              <a:rPr lang="tr-TR" dirty="0" smtClean="0"/>
              <a:t>2050’de</a:t>
            </a:r>
            <a:r>
              <a:rPr lang="tr-TR" dirty="0"/>
              <a:t>: Tahminler çeşitli; en yaygın tahmin 200 milyon (IOM, 2008) </a:t>
            </a:r>
          </a:p>
          <a:p>
            <a:r>
              <a:rPr lang="tr-TR" dirty="0" smtClean="0"/>
              <a:t>2050 </a:t>
            </a:r>
            <a:r>
              <a:rPr lang="tr-TR" dirty="0"/>
              <a:t>sonrası: 700 milyonun üzerinde çevresel </a:t>
            </a:r>
            <a:r>
              <a:rPr lang="tr-TR" dirty="0" smtClean="0"/>
              <a:t>göçmen</a:t>
            </a:r>
            <a:endParaRPr lang="tr-TR" dirty="0"/>
          </a:p>
        </p:txBody>
      </p:sp>
      <p:sp>
        <p:nvSpPr>
          <p:cNvPr id="4" name="Slayt Numarası Yer Tutucusu 3"/>
          <p:cNvSpPr>
            <a:spLocks noGrp="1"/>
          </p:cNvSpPr>
          <p:nvPr>
            <p:ph type="sldNum" sz="quarter" idx="12"/>
          </p:nvPr>
        </p:nvSpPr>
        <p:spPr/>
        <p:txBody>
          <a:bodyPr/>
          <a:lstStyle/>
          <a:p>
            <a:fld id="{B82CCC60-E8CD-4174-8B1A-7DF615B22EEF}" type="slidenum">
              <a:rPr lang="en-US" smtClean="0"/>
              <a:pPr/>
              <a:t>30</a:t>
            </a:fld>
            <a:endParaRPr lang="en-US" dirty="0"/>
          </a:p>
        </p:txBody>
      </p:sp>
    </p:spTree>
    <p:extLst>
      <p:ext uri="{BB962C8B-B14F-4D97-AF65-F5344CB8AC3E}">
        <p14:creationId xmlns:p14="http://schemas.microsoft.com/office/powerpoint/2010/main" val="3261498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p:txBody>
          <a:bodyPr>
            <a:normAutofit lnSpcReduction="10000"/>
          </a:bodyPr>
          <a:lstStyle/>
          <a:p>
            <a:pPr algn="just"/>
            <a:r>
              <a:rPr lang="tr-TR" sz="2000" dirty="0"/>
              <a:t>• 21.yüzyıl ortasında, dünyada çevresel olarak geri dönüşü olmayan eşiklerin aşılacağı, hızlı gelişen olayların artacağı ve bu gelişmelerin, önemli büyüklükte yeni göçleri harekete geçireceği sanılmaktadır. </a:t>
            </a:r>
            <a:endParaRPr lang="tr-TR" sz="2000" dirty="0" smtClean="0"/>
          </a:p>
          <a:p>
            <a:pPr algn="just"/>
            <a:r>
              <a:rPr lang="tr-TR" sz="2000" dirty="0" smtClean="0"/>
              <a:t>• </a:t>
            </a:r>
            <a:r>
              <a:rPr lang="tr-TR" sz="2000" dirty="0"/>
              <a:t>Myanmar (Burma)’da kısa bir zaman önce gerçekleşen kasırgalar ve Çin’deki depremler, 7 milyondan fazla insanı yerinden etmiştir. • 2004’te Hint Okyanusu’ndaki </a:t>
            </a:r>
            <a:r>
              <a:rPr lang="tr-TR" sz="2000" dirty="0" err="1"/>
              <a:t>tsunamide</a:t>
            </a:r>
            <a:r>
              <a:rPr lang="tr-TR" sz="2000" dirty="0"/>
              <a:t> 2 milyon kişi yer değiştirmiştir. </a:t>
            </a:r>
            <a:endParaRPr lang="tr-TR" sz="2000" dirty="0" smtClean="0"/>
          </a:p>
          <a:p>
            <a:pPr algn="just"/>
            <a:r>
              <a:rPr lang="tr-TR" sz="2000" dirty="0" smtClean="0"/>
              <a:t>• </a:t>
            </a:r>
            <a:r>
              <a:rPr lang="tr-TR" sz="2000" dirty="0"/>
              <a:t>2005’teki </a:t>
            </a:r>
            <a:r>
              <a:rPr lang="tr-TR" sz="2000" dirty="0" err="1"/>
              <a:t>Katrina</a:t>
            </a:r>
            <a:r>
              <a:rPr lang="tr-TR" sz="2000" dirty="0"/>
              <a:t> Kasırgası, Amerikan tarihinin en büyük yer değiştirme olayıdır. </a:t>
            </a:r>
            <a:endParaRPr lang="tr-TR" sz="2000" dirty="0" smtClean="0"/>
          </a:p>
          <a:p>
            <a:pPr algn="just"/>
            <a:r>
              <a:rPr lang="tr-TR" sz="2000" dirty="0" smtClean="0"/>
              <a:t>• </a:t>
            </a:r>
            <a:r>
              <a:rPr lang="tr-TR" sz="2000" dirty="0"/>
              <a:t>Kasırga nedeniyle 1.5 milyon kadar insan geçici olarak, 300.000 kişi daimi şekilde, ayrıca, 107.000 yasadışı göçmen ve geçici misafir işçi yer değiştirmiştir.</a:t>
            </a:r>
          </a:p>
        </p:txBody>
      </p:sp>
      <p:sp>
        <p:nvSpPr>
          <p:cNvPr id="4" name="Slayt Numarası Yer Tutucusu 3"/>
          <p:cNvSpPr>
            <a:spLocks noGrp="1"/>
          </p:cNvSpPr>
          <p:nvPr>
            <p:ph type="sldNum" sz="quarter" idx="12"/>
          </p:nvPr>
        </p:nvSpPr>
        <p:spPr/>
        <p:txBody>
          <a:bodyPr/>
          <a:lstStyle/>
          <a:p>
            <a:fld id="{B82CCC60-E8CD-4174-8B1A-7DF615B22EEF}" type="slidenum">
              <a:rPr lang="en-US" smtClean="0"/>
              <a:pPr/>
              <a:t>31</a:t>
            </a:fld>
            <a:endParaRPr lang="en-US" dirty="0"/>
          </a:p>
        </p:txBody>
      </p:sp>
    </p:spTree>
    <p:extLst>
      <p:ext uri="{BB962C8B-B14F-4D97-AF65-F5344CB8AC3E}">
        <p14:creationId xmlns:p14="http://schemas.microsoft.com/office/powerpoint/2010/main" val="36075338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pic>
        <p:nvPicPr>
          <p:cNvPr id="5" name="İçerik Yer Tutucusu 4"/>
          <p:cNvPicPr>
            <a:picLocks noGrp="1" noChangeAspect="1"/>
          </p:cNvPicPr>
          <p:nvPr>
            <p:ph idx="1"/>
          </p:nvPr>
        </p:nvPicPr>
        <p:blipFill>
          <a:blip r:embed="rId2"/>
          <a:stretch>
            <a:fillRect/>
          </a:stretch>
        </p:blipFill>
        <p:spPr>
          <a:xfrm>
            <a:off x="1793401" y="1901825"/>
            <a:ext cx="5557198" cy="3970338"/>
          </a:xfrm>
          <a:prstGeom prst="rect">
            <a:avLst/>
          </a:prstGeom>
        </p:spPr>
      </p:pic>
      <p:sp>
        <p:nvSpPr>
          <p:cNvPr id="4" name="Slayt Numarası Yer Tutucusu 3"/>
          <p:cNvSpPr>
            <a:spLocks noGrp="1"/>
          </p:cNvSpPr>
          <p:nvPr>
            <p:ph type="sldNum" sz="quarter" idx="12"/>
          </p:nvPr>
        </p:nvSpPr>
        <p:spPr/>
        <p:txBody>
          <a:bodyPr/>
          <a:lstStyle/>
          <a:p>
            <a:fld id="{B82CCC60-E8CD-4174-8B1A-7DF615B22EEF}" type="slidenum">
              <a:rPr lang="en-US" smtClean="0"/>
              <a:pPr/>
              <a:t>32</a:t>
            </a:fld>
            <a:endParaRPr lang="en-US" dirty="0"/>
          </a:p>
        </p:txBody>
      </p:sp>
    </p:spTree>
    <p:extLst>
      <p:ext uri="{BB962C8B-B14F-4D97-AF65-F5344CB8AC3E}">
        <p14:creationId xmlns:p14="http://schemas.microsoft.com/office/powerpoint/2010/main" val="2455454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p:txBody>
          <a:bodyPr>
            <a:normAutofit/>
          </a:bodyPr>
          <a:lstStyle/>
          <a:p>
            <a:pPr algn="just"/>
            <a:r>
              <a:rPr lang="tr-TR" sz="2000" dirty="0" smtClean="0"/>
              <a:t>Sorunun </a:t>
            </a:r>
            <a:r>
              <a:rPr lang="tr-TR" sz="2000" dirty="0"/>
              <a:t>kapsayıcılığını ve çok boyutluluğunu artıran bir özellik, onun çeşitli açılardan küresel oluşudur. Bir kere, sorun ölçüsü ve nitelikleri farklı olmakla birlikte, dünyanın her yöresinde yaşanmaktadır. Çevresel göçün çoğunluğu, mevcut göstergelere göre, gelişmekte olan ülkelerde (özelikle Afrika ve Asya kıtasındaki </a:t>
            </a:r>
            <a:r>
              <a:rPr lang="tr-TR" sz="2000" dirty="0" smtClean="0"/>
              <a:t>ülkeler</a:t>
            </a:r>
            <a:r>
              <a:rPr lang="tr-TR" sz="2000" dirty="0"/>
              <a:t>) yaşanmakta ise de gelişmiş ülkeler de fiilen ya da potansiyel olarak bu sorunun </a:t>
            </a:r>
            <a:r>
              <a:rPr lang="tr-TR" sz="2000" dirty="0" smtClean="0"/>
              <a:t>içindedirler.</a:t>
            </a:r>
            <a:endParaRPr lang="tr-TR" sz="2000" dirty="0"/>
          </a:p>
        </p:txBody>
      </p:sp>
      <p:sp>
        <p:nvSpPr>
          <p:cNvPr id="4" name="Slayt Numarası Yer Tutucusu 3"/>
          <p:cNvSpPr>
            <a:spLocks noGrp="1"/>
          </p:cNvSpPr>
          <p:nvPr>
            <p:ph type="sldNum" sz="quarter" idx="12"/>
          </p:nvPr>
        </p:nvSpPr>
        <p:spPr/>
        <p:txBody>
          <a:bodyPr/>
          <a:lstStyle/>
          <a:p>
            <a:fld id="{B82CCC60-E8CD-4174-8B1A-7DF615B22EEF}" type="slidenum">
              <a:rPr lang="en-US" smtClean="0"/>
              <a:pPr/>
              <a:t>4</a:t>
            </a:fld>
            <a:endParaRPr lang="en-US" dirty="0"/>
          </a:p>
        </p:txBody>
      </p:sp>
    </p:spTree>
    <p:extLst>
      <p:ext uri="{BB962C8B-B14F-4D97-AF65-F5344CB8AC3E}">
        <p14:creationId xmlns:p14="http://schemas.microsoft.com/office/powerpoint/2010/main" val="3829653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p:txBody>
          <a:bodyPr>
            <a:normAutofit/>
          </a:bodyPr>
          <a:lstStyle/>
          <a:p>
            <a:pPr algn="just"/>
            <a:r>
              <a:rPr lang="tr-TR" sz="2000" dirty="0" smtClean="0"/>
              <a:t>Bütün </a:t>
            </a:r>
            <a:r>
              <a:rPr lang="tr-TR" sz="2000" dirty="0"/>
              <a:t>ülkeleri ele alan Birleşmiş Milletler kaynaklı bilimsel raporlarda, özellikle iklim değişikliğinin risklerine maruz kalan ve kalacak ülkeler ile </a:t>
            </a:r>
            <a:r>
              <a:rPr lang="tr-TR" sz="2000" dirty="0" err="1"/>
              <a:t>maruziyet</a:t>
            </a:r>
            <a:r>
              <a:rPr lang="tr-TR" sz="2000" dirty="0"/>
              <a:t> nedenleri ve dereceleri gösterilirken, gelişmiş ülkelerden de örnekler verilmiştir. Türkiye bu risk tablosunda, iklim değişikliğinin etkilerine yüksek derecede maruz olan ülkeler arasında gösterilmektedir</a:t>
            </a:r>
          </a:p>
        </p:txBody>
      </p:sp>
      <p:sp>
        <p:nvSpPr>
          <p:cNvPr id="4" name="Slayt Numarası Yer Tutucusu 3"/>
          <p:cNvSpPr>
            <a:spLocks noGrp="1"/>
          </p:cNvSpPr>
          <p:nvPr>
            <p:ph type="sldNum" sz="quarter" idx="12"/>
          </p:nvPr>
        </p:nvSpPr>
        <p:spPr/>
        <p:txBody>
          <a:bodyPr/>
          <a:lstStyle/>
          <a:p>
            <a:fld id="{B82CCC60-E8CD-4174-8B1A-7DF615B22EEF}" type="slidenum">
              <a:rPr lang="en-US" smtClean="0"/>
              <a:pPr/>
              <a:t>5</a:t>
            </a:fld>
            <a:endParaRPr lang="en-US" dirty="0"/>
          </a:p>
        </p:txBody>
      </p:sp>
    </p:spTree>
    <p:extLst>
      <p:ext uri="{BB962C8B-B14F-4D97-AF65-F5344CB8AC3E}">
        <p14:creationId xmlns:p14="http://schemas.microsoft.com/office/powerpoint/2010/main" val="624536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p:txBody>
          <a:bodyPr>
            <a:normAutofit/>
          </a:bodyPr>
          <a:lstStyle/>
          <a:p>
            <a:pPr algn="just"/>
            <a:r>
              <a:rPr lang="tr-TR" sz="2000" dirty="0"/>
              <a:t>Resmi raporlardaki verilerde, iklim değişikliği açısından mevcut etkiler ve yıllara göre </a:t>
            </a:r>
            <a:r>
              <a:rPr lang="tr-TR" sz="2000" dirty="0" err="1"/>
              <a:t>etkilenebilirlik</a:t>
            </a:r>
            <a:r>
              <a:rPr lang="tr-TR" sz="2000" dirty="0"/>
              <a:t> durumları ortaya konulmuştur. Özellikle kuraklık ile aşırı yağışlara bağlı sellerin ilk sıralarda yer aldığı olumsuz sonuçlar arasında, tropik günler, yangınlar ve kullanım suyu kıtlığı gibi diğerleri de bulunmaktadır</a:t>
            </a:r>
          </a:p>
        </p:txBody>
      </p:sp>
      <p:sp>
        <p:nvSpPr>
          <p:cNvPr id="4" name="Slayt Numarası Yer Tutucusu 3"/>
          <p:cNvSpPr>
            <a:spLocks noGrp="1"/>
          </p:cNvSpPr>
          <p:nvPr>
            <p:ph type="sldNum" sz="quarter" idx="12"/>
          </p:nvPr>
        </p:nvSpPr>
        <p:spPr/>
        <p:txBody>
          <a:bodyPr/>
          <a:lstStyle/>
          <a:p>
            <a:fld id="{B82CCC60-E8CD-4174-8B1A-7DF615B22EEF}" type="slidenum">
              <a:rPr lang="en-US" smtClean="0"/>
              <a:pPr/>
              <a:t>6</a:t>
            </a:fld>
            <a:endParaRPr lang="en-US" dirty="0"/>
          </a:p>
        </p:txBody>
      </p:sp>
    </p:spTree>
    <p:extLst>
      <p:ext uri="{BB962C8B-B14F-4D97-AF65-F5344CB8AC3E}">
        <p14:creationId xmlns:p14="http://schemas.microsoft.com/office/powerpoint/2010/main" val="988099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p:txBody>
          <a:bodyPr>
            <a:normAutofit/>
          </a:bodyPr>
          <a:lstStyle/>
          <a:p>
            <a:pPr algn="just"/>
            <a:r>
              <a:rPr lang="tr-TR" sz="2000" dirty="0"/>
              <a:t>Türkiye, iklim değişikliğinin komşu ülkelerdeki büyük riskleri düşünüldüğünde, transit ve misafir ülke olma açısından da sorunun büyük ölçüde içindedir. Bu </a:t>
            </a:r>
            <a:r>
              <a:rPr lang="tr-TR" sz="2000" dirty="0" err="1"/>
              <a:t>tehditin</a:t>
            </a:r>
            <a:r>
              <a:rPr lang="tr-TR" sz="2000" dirty="0"/>
              <a:t> başta gelen kaynağı, özellikle kuraklık ve su kıtlığı sorunlarının acil boyutlarda yaşanacağının gösterildiği Orta Doğu ülkeleridir. </a:t>
            </a:r>
          </a:p>
        </p:txBody>
      </p:sp>
      <p:sp>
        <p:nvSpPr>
          <p:cNvPr id="4" name="Slayt Numarası Yer Tutucusu 3"/>
          <p:cNvSpPr>
            <a:spLocks noGrp="1"/>
          </p:cNvSpPr>
          <p:nvPr>
            <p:ph type="sldNum" sz="quarter" idx="12"/>
          </p:nvPr>
        </p:nvSpPr>
        <p:spPr/>
        <p:txBody>
          <a:bodyPr/>
          <a:lstStyle/>
          <a:p>
            <a:fld id="{B82CCC60-E8CD-4174-8B1A-7DF615B22EEF}" type="slidenum">
              <a:rPr lang="en-US" smtClean="0"/>
              <a:pPr/>
              <a:t>7</a:t>
            </a:fld>
            <a:endParaRPr lang="en-US" dirty="0"/>
          </a:p>
        </p:txBody>
      </p:sp>
    </p:spTree>
    <p:extLst>
      <p:ext uri="{BB962C8B-B14F-4D97-AF65-F5344CB8AC3E}">
        <p14:creationId xmlns:p14="http://schemas.microsoft.com/office/powerpoint/2010/main" val="550679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p:txBody>
          <a:bodyPr>
            <a:normAutofit fontScale="70000" lnSpcReduction="20000"/>
          </a:bodyPr>
          <a:lstStyle/>
          <a:p>
            <a:pPr algn="just"/>
            <a:r>
              <a:rPr lang="tr-TR" dirty="0"/>
              <a:t>Adalet Boyutu: Sorunun kapsamındaki, önemli ve konuya ilişkin çalışmalarda genelde </a:t>
            </a:r>
            <a:r>
              <a:rPr lang="tr-TR" dirty="0" err="1"/>
              <a:t>gözardı</a:t>
            </a:r>
            <a:r>
              <a:rPr lang="tr-TR" dirty="0"/>
              <a:t> edilen bir boyut da onun genelde adalet ve özelde çevresel adaletsizlik ile olan yakın ilişkisidir. Çevre sorunsalının hem ortaya çıkışında hem de onunla mücadele (sonuçlarını giderme ve önleme) çerçevesinde, adalet- hakkaniyet- sosyal adalet kavramlarına ters düşen durumlar gözükmüştür. Bu genel olguya ek olarak yine aynı kesimlerin politika ve eylemlerinden kaynaklanan ve geniş kitleleri hedef alan daha somut gerçeklerle birlikte “çevresel adaletsizlik” kavramı net bir şekilde ortaya çıkmıştır. Çevresel tehditlere maruz kalma açısından, karar alım sürecinde veya çevre mevzuatının uygulanmasında, bazı kesimleri mağdur etme ya da dışlama şeklinde görülen bu somut gerçekler “çevresel sömürgecilik” ve “çevresel ırkçılık” kavramlarına konu olmuştur</a:t>
            </a:r>
            <a:endParaRPr lang="tr-TR" dirty="0"/>
          </a:p>
        </p:txBody>
      </p:sp>
      <p:sp>
        <p:nvSpPr>
          <p:cNvPr id="4" name="Slayt Numarası Yer Tutucusu 3"/>
          <p:cNvSpPr>
            <a:spLocks noGrp="1"/>
          </p:cNvSpPr>
          <p:nvPr>
            <p:ph type="sldNum" sz="quarter" idx="12"/>
          </p:nvPr>
        </p:nvSpPr>
        <p:spPr/>
        <p:txBody>
          <a:bodyPr/>
          <a:lstStyle/>
          <a:p>
            <a:fld id="{B82CCC60-E8CD-4174-8B1A-7DF615B22EEF}" type="slidenum">
              <a:rPr lang="en-US" smtClean="0"/>
              <a:pPr/>
              <a:t>8</a:t>
            </a:fld>
            <a:endParaRPr lang="en-US" dirty="0"/>
          </a:p>
        </p:txBody>
      </p:sp>
    </p:spTree>
    <p:extLst>
      <p:ext uri="{BB962C8B-B14F-4D97-AF65-F5344CB8AC3E}">
        <p14:creationId xmlns:p14="http://schemas.microsoft.com/office/powerpoint/2010/main" val="3417323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p:txBody>
          <a:bodyPr/>
          <a:lstStyle/>
          <a:p>
            <a:pPr algn="just"/>
            <a:r>
              <a:rPr lang="tr-TR" sz="2000" dirty="0"/>
              <a:t>Çevresel göçün, çoğunlukla, sanayileşmeden en az pay almış, yeniden yerleşme için gerekli olan alt yapı ve kaynaklardan yoksun ve üstelik atmosferdeki karbon dioksit artışında en az payı olan ülkelerde yaşanması bunun açık göstergesidir. Ayıca, göçmenlerin, evlerinin ve işlerinin yanı sıra kültürel kimliklerinin yok olması da bu bağlamdaki önemli bir olumsuzluktur.</a:t>
            </a:r>
          </a:p>
          <a:p>
            <a:endParaRPr lang="tr-TR" dirty="0"/>
          </a:p>
        </p:txBody>
      </p:sp>
      <p:sp>
        <p:nvSpPr>
          <p:cNvPr id="4" name="Slayt Numarası Yer Tutucusu 3"/>
          <p:cNvSpPr>
            <a:spLocks noGrp="1"/>
          </p:cNvSpPr>
          <p:nvPr>
            <p:ph type="sldNum" sz="quarter" idx="12"/>
          </p:nvPr>
        </p:nvSpPr>
        <p:spPr/>
        <p:txBody>
          <a:bodyPr/>
          <a:lstStyle/>
          <a:p>
            <a:fld id="{B82CCC60-E8CD-4174-8B1A-7DF615B22EEF}" type="slidenum">
              <a:rPr lang="en-US" smtClean="0"/>
              <a:pPr/>
              <a:t>9</a:t>
            </a:fld>
            <a:endParaRPr lang="en-US" dirty="0"/>
          </a:p>
        </p:txBody>
      </p:sp>
    </p:spTree>
    <p:extLst>
      <p:ext uri="{BB962C8B-B14F-4D97-AF65-F5344CB8AC3E}">
        <p14:creationId xmlns:p14="http://schemas.microsoft.com/office/powerpoint/2010/main" val="31458834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1834</TotalTime>
  <Words>1239</Words>
  <Application>Microsoft Office PowerPoint</Application>
  <PresentationFormat>Ekran Gösterisi (4:3)</PresentationFormat>
  <Paragraphs>62</Paragraphs>
  <Slides>32</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32</vt:i4>
      </vt:variant>
    </vt:vector>
  </HeadingPairs>
  <TitlesOfParts>
    <vt:vector size="36" baseType="lpstr">
      <vt:lpstr>Arial</vt:lpstr>
      <vt:lpstr>Calibri</vt:lpstr>
      <vt:lpstr>Times New Roman</vt:lpstr>
      <vt:lpstr>Office Theme</vt:lpstr>
      <vt:lpstr>Doç. Dr. Afşın ÇETİNKAYA</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Suriyeli Mültecilerin Ülkelere Dağılımı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user</cp:lastModifiedBy>
  <cp:revision>229</cp:revision>
  <cp:lastPrinted>2017-03-28T12:53:05Z</cp:lastPrinted>
  <dcterms:created xsi:type="dcterms:W3CDTF">2013-08-21T19:17:07Z</dcterms:created>
  <dcterms:modified xsi:type="dcterms:W3CDTF">2021-12-06T06:18:28Z</dcterms:modified>
</cp:coreProperties>
</file>