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8" r:id="rId22"/>
    <p:sldId id="277" r:id="rId23"/>
    <p:sldId id="278" r:id="rId24"/>
    <p:sldId id="279" r:id="rId25"/>
    <p:sldId id="280" r:id="rId26"/>
    <p:sldId id="281" r:id="rId27"/>
    <p:sldId id="282" r:id="rId28"/>
    <p:sldId id="283" r:id="rId29"/>
    <p:sldId id="284" r:id="rId30"/>
    <p:sldId id="285" r:id="rId31"/>
    <p:sldId id="286" r:id="rId32"/>
    <p:sldId id="290" r:id="rId33"/>
    <p:sldId id="289" r:id="rId34"/>
    <p:sldId id="292" r:id="rId35"/>
    <p:sldId id="293" r:id="rId36"/>
    <p:sldId id="294" r:id="rId37"/>
    <p:sldId id="295" r:id="rId38"/>
    <p:sldId id="296" r:id="rId39"/>
    <p:sldId id="297" r:id="rId40"/>
    <p:sldId id="298" r:id="rId41"/>
    <p:sldId id="299" r:id="rId4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24.05.2021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5/24/2021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Hukuku-9</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Almanya’da ÇED Düzenlemesi </a:t>
            </a:r>
            <a:endParaRPr lang="tr-TR" b="1" dirty="0" smtClean="0"/>
          </a:p>
          <a:p>
            <a:pPr marL="0" indent="0" algn="just">
              <a:buNone/>
            </a:pPr>
            <a:r>
              <a:rPr lang="tr-TR" dirty="0"/>
              <a:t>Almanya’da, çevrenin korunması, anayasal bir ilke olarak ilk kez 1994 yılında yer almıştır. Anayasaya eklenen bir maddeyle- madde 20a-çevrenin korunması temel bir hükümle garanti altına alınmıştır. Ancak bu hüküm, yasamayı yargıyı ve yürütmeyi çevrenin korunması amacını gerçekleştirmeleri için bağlı kılarken, yurttaşlara dava konusu edilebilecek bir hak tanımamıştır. Bu hüküm </a:t>
            </a:r>
            <a:r>
              <a:rPr lang="tr-TR" dirty="0" err="1"/>
              <a:t>antroposantrik</a:t>
            </a:r>
            <a:r>
              <a:rPr lang="tr-TR" dirty="0"/>
              <a:t> bir yaklaşımla, temel olarak insanları korumayı esas almıştır</a:t>
            </a:r>
            <a:r>
              <a:rPr lang="tr-TR" dirty="0" smtClean="0"/>
              <a:t>. </a:t>
            </a:r>
            <a:r>
              <a:rPr lang="tr-TR" dirty="0"/>
              <a:t>Ancak yine de, bu </a:t>
            </a:r>
            <a:r>
              <a:rPr lang="tr-TR" dirty="0" err="1"/>
              <a:t>hüküme</a:t>
            </a:r>
            <a:r>
              <a:rPr lang="tr-TR" dirty="0"/>
              <a:t> dayanarak çevreyi korumak için bazı usuller, AB’nin de etkisiyle, mevzuata yansıtılmıştır. ÇED usulü de bunlardan birisidir.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269756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Diğer Ülkelerdeki ÇED </a:t>
            </a:r>
            <a:r>
              <a:rPr lang="tr-TR" b="1" dirty="0" smtClean="0"/>
              <a:t>Düzenlemeleri</a:t>
            </a:r>
          </a:p>
          <a:p>
            <a:pPr algn="just"/>
            <a:r>
              <a:rPr lang="tr-TR" dirty="0"/>
              <a:t>AB ÇED Direktifi, Birliğe üye olan bütün ülkelerin iç hukuklarına yansıtmakla mükellef oldukları bir usul olarak kabul edilmektedir. Bu yüzden, üye ülkeler, söz konusu bu usulü iç hukuklarına yansıtmışlar ve ayrıca iç hukuklarında Direktifle çelişen hukuki düzenlemeleri revizyona tabi tutarak, değiştirmişlerdir. Bu başlık altında, Birliğe üye devletlerin ÇED usulüne iç hukuklarında nasıl yer verdikleri, ayrıntılara girilmeden, kısaca, açıklanacaktır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53368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Uluslararası Hukuk Düzenlemeleri Açısından ÇED</a:t>
            </a:r>
          </a:p>
        </p:txBody>
      </p:sp>
      <p:sp>
        <p:nvSpPr>
          <p:cNvPr id="3" name="İçerik Yer Tutucusu 2"/>
          <p:cNvSpPr>
            <a:spLocks noGrp="1"/>
          </p:cNvSpPr>
          <p:nvPr>
            <p:ph idx="1"/>
          </p:nvPr>
        </p:nvSpPr>
        <p:spPr/>
        <p:txBody>
          <a:bodyPr>
            <a:normAutofit lnSpcReduction="10000"/>
          </a:bodyPr>
          <a:lstStyle/>
          <a:p>
            <a:pPr algn="just"/>
            <a:r>
              <a:rPr lang="tr-TR" dirty="0"/>
              <a:t>Uluslararası hukukta </a:t>
            </a:r>
            <a:r>
              <a:rPr lang="tr-TR" dirty="0" err="1" smtClean="0"/>
              <a:t>ÇED’e</a:t>
            </a:r>
            <a:r>
              <a:rPr lang="tr-TR" dirty="0"/>
              <a:t> Nisan 1982’de yürürlüğe giren </a:t>
            </a:r>
            <a:r>
              <a:rPr lang="tr-TR" dirty="0" err="1"/>
              <a:t>Antartika</a:t>
            </a:r>
            <a:r>
              <a:rPr lang="tr-TR" dirty="0"/>
              <a:t> Deniz Canlı Kaynaklarının Korunmasına İlişkin </a:t>
            </a:r>
            <a:r>
              <a:rPr lang="tr-TR" dirty="0" smtClean="0"/>
              <a:t>Sözleşmede </a:t>
            </a:r>
            <a:r>
              <a:rPr lang="tr-TR" dirty="0"/>
              <a:t>hukuken varlık </a:t>
            </a:r>
            <a:r>
              <a:rPr lang="tr-TR" dirty="0" smtClean="0"/>
              <a:t>kazandırılmıştır. </a:t>
            </a:r>
            <a:r>
              <a:rPr lang="tr-TR" dirty="0" err="1" smtClean="0"/>
              <a:t>Antartika</a:t>
            </a:r>
            <a:r>
              <a:rPr lang="tr-TR" dirty="0"/>
              <a:t> kıtasını korumayı amaçlayan bu sözleşmenin, 25/2d maddesinde </a:t>
            </a:r>
            <a:r>
              <a:rPr lang="tr-TR" dirty="0" err="1"/>
              <a:t>ÇED’den</a:t>
            </a:r>
            <a:r>
              <a:rPr lang="tr-TR" dirty="0"/>
              <a:t> bahsedilmekte ve bilimsel komite, avlanma seviyesinde ve </a:t>
            </a:r>
            <a:r>
              <a:rPr lang="tr-TR" dirty="0" err="1"/>
              <a:t>metodlarında</a:t>
            </a:r>
            <a:r>
              <a:rPr lang="tr-TR" dirty="0"/>
              <a:t> teklif edilen değişikliklerin etkilerinin değerlendirilmesini yapmakla yükümlü kılınmaktadır.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277078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lnSpc>
                <a:spcPct val="120000"/>
              </a:lnSpc>
            </a:pPr>
            <a:r>
              <a:rPr lang="tr-TR" dirty="0"/>
              <a:t>Dolaylı düzenleme örneklerinden birisi olarak 1985 tarihli Ozon Tabakasının Korunmasına İlişkin Viyana Sözleşmesi gösterilebilir</a:t>
            </a:r>
            <a:r>
              <a:rPr lang="tr-TR" dirty="0" smtClean="0"/>
              <a:t>. </a:t>
            </a:r>
            <a:r>
              <a:rPr lang="tr-TR" dirty="0"/>
              <a:t>Sözleşmenin 2 maddesinin 2. fıkrasının (b) bendinde, sözleşmeci taraflar, hem uygun yasal ve idari tedbirleri kabul etmeleri için, hem de yargı yetkileri ya da kontrolleri altında bulunan yerlerdeki insan kaynaklı faaliyetleri kontrol etmek, sınırlamak, azaltmak ya da önlemek için politikaların uyumlaştırılmasında işbirliği yapmakla yükümlü kılınmaktadır. Bu hükmün iç hukukta uygulanması, teknik olarak, yapılması planlanan ulusal bir faaliyetin olası etkilerine ilişkin olarak </a:t>
            </a:r>
            <a:r>
              <a:rPr lang="tr-TR" dirty="0" err="1"/>
              <a:t>ÇED’in</a:t>
            </a:r>
            <a:r>
              <a:rPr lang="tr-TR" dirty="0"/>
              <a:t> ifa edilmesini gerektirmektedir. Bu yüzden dolaylı da olsa </a:t>
            </a:r>
            <a:r>
              <a:rPr lang="tr-TR" dirty="0" err="1"/>
              <a:t>ÇED’e</a:t>
            </a:r>
            <a:r>
              <a:rPr lang="tr-TR" dirty="0"/>
              <a:t> yer verildiği söylenebilir.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301251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 Hukukunda Çevresel Etki Değerlendirmesi</a:t>
            </a:r>
          </a:p>
        </p:txBody>
      </p:sp>
      <p:sp>
        <p:nvSpPr>
          <p:cNvPr id="3" name="İçerik Yer Tutucusu 2"/>
          <p:cNvSpPr>
            <a:spLocks noGrp="1"/>
          </p:cNvSpPr>
          <p:nvPr>
            <p:ph idx="1"/>
          </p:nvPr>
        </p:nvSpPr>
        <p:spPr/>
        <p:txBody>
          <a:bodyPr/>
          <a:lstStyle/>
          <a:p>
            <a:pPr algn="just"/>
            <a:r>
              <a:rPr lang="tr-TR" dirty="0"/>
              <a:t>Gerçekte, ÇED sistemi, çok erken bir tarihte-1983 yılında- hukuki bir araç olarak Türk hukukunda yer almış olmasına karşın, uygulamaya yansıtılması 1993 gibi geç bir tarihi bulmuştur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241275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Çevre Kanununa erken bir tarihte giren ÇED usulünü uygulamaya aktaracak ÇED Yönetmeliği 1993’te yayınlanmış ve bu zamana kadar geçen kısa süre zarfında üç kez yeniden yayınlanmıştır. Başka bir ifadeyle, Türk hukuk sisteminde, şimdiye kadar, </a:t>
            </a:r>
            <a:r>
              <a:rPr lang="tr-TR" dirty="0" err="1"/>
              <a:t>ÇED’i</a:t>
            </a:r>
            <a:r>
              <a:rPr lang="tr-TR" dirty="0"/>
              <a:t> düzenleyen dört farklı Yönetmelik çıkarılmıştır. Son ÇED Yönetmeliği, 12 Aralık 2003 tarihlidir. Bu Yönetmeliklerden son </a:t>
            </a:r>
            <a:r>
              <a:rPr lang="tr-TR" dirty="0" err="1"/>
              <a:t>ikisininde</a:t>
            </a:r>
            <a:r>
              <a:rPr lang="tr-TR" dirty="0"/>
              <a:t>, gözle görülür bir biçimde, ÇED sistemini AB ÇED Direktifiyle uyumlaştırma çabası vardır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98470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Türk hukuk sistemine, ÇED Yönetmeliği ile birlikte, planlama safhasında olan bir faaliyet için henüz izin kararı verilmeden önce çevre üzerinde olası etkileri değerlendirecek idari ve teknik usul şeklinde işleyen bir süreç kazandırılmıştır. Bu usul sayesinde, faaliyetlerin olası etkileri hesaba katılarak çevre kirliliği ya da çevresel zararın henüz ortaya çıkmadan önce, önlenmesi amaçlanmıştır. Önleme amacı, 1982 Anayasasının 56. maddesinin 2. fıkrasında devlete bir ödev olarak yüklenmiş, Çevre Kanunun 10. maddesi hükmüyle ÇED usulünde somutlaşmış ve ÇED Yönetmeliğiyle de uygulamaya aktarılmıştır.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1059009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Bütün ÇED sistemlerinde olduğu gibi, Türk ÇED sistemin de, sistemin kalbi, sürece katılımdır. Türk ÇED Yönetmeliğinde katılım, Halkın Katılımı başlığıyla ifade edilmiş, bu başlıkta katılım şekli olarak toplantı öngörülmüş ve bundan başka muhtelif hükümlerde diğer bir katılım şekli olan yazılı görüş bildirme olanağına yer verilmiştir.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494541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Literatürde Yapılmış Olan Tanımlar</a:t>
            </a:r>
          </a:p>
        </p:txBody>
      </p:sp>
      <p:sp>
        <p:nvSpPr>
          <p:cNvPr id="3" name="İçerik Yer Tutucusu 2"/>
          <p:cNvSpPr>
            <a:spLocks noGrp="1"/>
          </p:cNvSpPr>
          <p:nvPr>
            <p:ph idx="1"/>
          </p:nvPr>
        </p:nvSpPr>
        <p:spPr/>
        <p:txBody>
          <a:bodyPr>
            <a:normAutofit fontScale="92500" lnSpcReduction="10000"/>
          </a:bodyPr>
          <a:lstStyle/>
          <a:p>
            <a:pPr algn="just"/>
            <a:r>
              <a:rPr lang="tr-TR" dirty="0"/>
              <a:t>MUNN, </a:t>
            </a:r>
            <a:r>
              <a:rPr lang="tr-TR" dirty="0" err="1"/>
              <a:t>ÇED’i</a:t>
            </a:r>
            <a:r>
              <a:rPr lang="tr-TR" dirty="0"/>
              <a:t>; “yasama tekliflerinin, politikaların, programların, projelerin ve işletme usullerinin insan sağlığı ve selameti ile çevre üzerindeki etkilerini öngörmek ve teşhis etmek, etkiler hakkındaki bilgi-belgeleri nakletmek ve yorumlamak” şeklinde tanımlar</a:t>
            </a:r>
            <a:r>
              <a:rPr lang="tr-TR" dirty="0" smtClean="0"/>
              <a:t>. </a:t>
            </a:r>
            <a:r>
              <a:rPr lang="tr-TR" dirty="0"/>
              <a:t>Başka bir tanımda ÇED, “planlamada ve karar-alımında bir araç olarak kullanılan, çevre üzerinde bir faaliyetin ya da faaliyetler dizisinin sonuçlarını öngören ve değerlendiren bir süreci” ifade etmektedir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1775915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Raporu Hazırlamaktan Sorumlu Olanlar ve Yükümlülükleri</a:t>
            </a:r>
          </a:p>
        </p:txBody>
      </p:sp>
      <p:sp>
        <p:nvSpPr>
          <p:cNvPr id="3" name="İçerik Yer Tutucusu 2"/>
          <p:cNvSpPr>
            <a:spLocks noGrp="1"/>
          </p:cNvSpPr>
          <p:nvPr>
            <p:ph idx="1"/>
          </p:nvPr>
        </p:nvSpPr>
        <p:spPr/>
        <p:txBody>
          <a:bodyPr>
            <a:normAutofit fontScale="85000" lnSpcReduction="20000"/>
          </a:bodyPr>
          <a:lstStyle/>
          <a:p>
            <a:pPr algn="just"/>
            <a:r>
              <a:rPr lang="tr-TR" dirty="0" smtClean="0"/>
              <a:t>ÇED </a:t>
            </a:r>
            <a:r>
              <a:rPr lang="tr-TR" dirty="0"/>
              <a:t>Raporlarını hazırlamaktan sorumlu tutulanlar, </a:t>
            </a:r>
            <a:r>
              <a:rPr lang="tr-TR" dirty="0" err="1"/>
              <a:t>ÇED’in</a:t>
            </a:r>
            <a:r>
              <a:rPr lang="tr-TR" dirty="0"/>
              <a:t> uygulandığı sistemlere göre değişiklik göstermektedir. Ancak, literatür esas alınarak bir sınıflandırma yapılırsa, ÇED raporunu hazırlamaktan sorumlu olanların iki yaklaşım çerçevesinde incelendiği söylenebilir</a:t>
            </a:r>
            <a:r>
              <a:rPr lang="tr-TR" dirty="0" smtClean="0"/>
              <a:t>. </a:t>
            </a:r>
            <a:r>
              <a:rPr lang="tr-TR" dirty="0"/>
              <a:t>Bu yaklaşımlardan biri, raporu hazırlamaktan sorumlu kişiler olarak onay vermeye yetkili idari birimleri göstermişken; diğer yaklaşım, bu sorumluluğu faaliyet sahibine yüklemiştir. İlk yaklaşımı uygulamaya geçiren ülkelerin başında ABD gelmektedir. Diğer yaklaşım ise, AB ÇED </a:t>
            </a:r>
            <a:r>
              <a:rPr lang="tr-TR" dirty="0" smtClean="0"/>
              <a:t>Direktifinde </a:t>
            </a:r>
            <a:r>
              <a:rPr lang="tr-TR" dirty="0"/>
              <a:t>ve Türkiye vb. ülkelerde uygulamaya konulmaktadır.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389516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 AÇISINDAN ÇEVRESEL ETKİ DEĞERLENDİRMESİ</a:t>
            </a:r>
          </a:p>
        </p:txBody>
      </p:sp>
      <p:sp>
        <p:nvSpPr>
          <p:cNvPr id="3" name="İçerik Yer Tutucusu 2"/>
          <p:cNvSpPr>
            <a:spLocks noGrp="1"/>
          </p:cNvSpPr>
          <p:nvPr>
            <p:ph idx="1"/>
          </p:nvPr>
        </p:nvSpPr>
        <p:spPr/>
        <p:txBody>
          <a:bodyPr>
            <a:normAutofit fontScale="85000" lnSpcReduction="20000"/>
          </a:bodyPr>
          <a:lstStyle/>
          <a:p>
            <a:pPr algn="just"/>
            <a:r>
              <a:rPr lang="tr-TR" dirty="0"/>
              <a:t>Çevresel Etki Değerlendirmesi, henüz planlanma aşamasında olan bir faaliyetin olası çevresel etkilerinin, genellikle, faaliyet sahibi tarafından hazırlanan bir ÇED raporuyla değerlendirildiği; idare, faaliyet sahibi ve yurttaşların süreçte etkileşim içinde olduğu; değerlendirmeye konu olan faaliyet hakkında idare tarafından ÇED Olumlu/Olumsuz veya ÇED Gereklidir/Gerekli Değildir şeklinde bir idari işlemin tekemmül ettirildiği ve faaliyet işletme aşamasına geçtiğinde çevresel etkilere neden olup olmadığına dair kontrollerin yapıldığı teknik, idari bir usul ve politik bir süreçtir.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1449375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smtClean="0"/>
              <a:t>Türkiye’de raporların </a:t>
            </a:r>
            <a:r>
              <a:rPr lang="tr-TR" dirty="0"/>
              <a:t>incelenmesi, objektifliğin sağlaması amacıyla, Bakanlık tarafından kurulan bir komisyona bırakılmıştır. Komisyon ilgili kurum ve kuruluşların temsilcileri, Bakanlık yetkilileri ile faaliyet sahibi ve/veya temsilcisinden müteşekkildir. Komisyon hazırlanan ÇED raporunda önemli eksiklikler veya yanlışlıklar görürse, bunların giderilmesini istemekle yetkili kılınmıştır. Komisyonun bu talebi, inceleme-değerlendirme sürecini durduran bir talep niteliğindedir ve eksikler tamamlanmadıkça bu durma kararı kaldırılmayacaktır. Eksikler tamamlandığında, Bakanlık komisyonu toplantıya çağırır ve toplantı sonucu süreç kaldığı yerden devam eder. Komisyonun incelemeleri sonucunda rapora son şekli verilerek—bu son şekle, Nihai ÇED Raporu denir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970769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Çevresel Bilgi- Belgelere Erişim</a:t>
            </a:r>
          </a:p>
        </p:txBody>
      </p:sp>
      <p:sp>
        <p:nvSpPr>
          <p:cNvPr id="3" name="İçerik Yer Tutucusu 2"/>
          <p:cNvSpPr>
            <a:spLocks noGrp="1"/>
          </p:cNvSpPr>
          <p:nvPr>
            <p:ph idx="1"/>
          </p:nvPr>
        </p:nvSpPr>
        <p:spPr/>
        <p:txBody>
          <a:bodyPr>
            <a:normAutofit fontScale="62500" lnSpcReduction="20000"/>
          </a:bodyPr>
          <a:lstStyle/>
          <a:p>
            <a:pPr algn="just">
              <a:lnSpc>
                <a:spcPct val="170000"/>
              </a:lnSpc>
            </a:pPr>
            <a:r>
              <a:rPr lang="tr-TR" dirty="0"/>
              <a:t>Bireylere çevresel haklar verme yönündeki bir çabanın başarısızlıkla sonuçlanmaması için, bireylerin söz konusu haklarını korumalarını muktedir kılacak bir olanakla donatılmaları gerektiği ifade edilmiş ve bu olanak bilgi -belgelere erişim şeklinde gösterilmiştir</a:t>
            </a:r>
            <a:r>
              <a:rPr lang="tr-TR" dirty="0" smtClean="0"/>
              <a:t>. </a:t>
            </a:r>
            <a:r>
              <a:rPr lang="tr-TR" dirty="0"/>
              <a:t>Çevresel bilgi-belgelere erişim, çevre sorunlarına karşı artan ilginin neticesinde ve ayrıca hem sürdürülebilir kalkınmanın uygulamaya aktarılmasında hem de çevresel yönetime halkın etkin olarak katılımında bir anahtar işlevi gördüğü için</a:t>
            </a:r>
            <a:r>
              <a:rPr lang="tr-TR" dirty="0" smtClean="0"/>
              <a:t>, </a:t>
            </a:r>
            <a:r>
              <a:rPr lang="tr-TR" dirty="0"/>
              <a:t>bilgi-belgelere erişime yer veren genel hukuki metinlerden ayrı olarak düzenlenmiştir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96425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Çevresel Etki Değerlendirmedeki Önemi</a:t>
            </a:r>
          </a:p>
        </p:txBody>
      </p:sp>
      <p:sp>
        <p:nvSpPr>
          <p:cNvPr id="3" name="İçerik Yer Tutucusu 2"/>
          <p:cNvSpPr>
            <a:spLocks noGrp="1"/>
          </p:cNvSpPr>
          <p:nvPr>
            <p:ph idx="1"/>
          </p:nvPr>
        </p:nvSpPr>
        <p:spPr/>
        <p:txBody>
          <a:bodyPr>
            <a:normAutofit fontScale="85000" lnSpcReduction="20000"/>
          </a:bodyPr>
          <a:lstStyle/>
          <a:p>
            <a:pPr algn="just"/>
            <a:r>
              <a:rPr lang="tr-TR" dirty="0" err="1"/>
              <a:t>ÇED’in</a:t>
            </a:r>
            <a:r>
              <a:rPr lang="tr-TR" dirty="0"/>
              <a:t> temel hedefi, kirliliği önleyici kararlar alınmasını sağlayacak olan bilgi-belgelerin, henüz karar alınmadan önce toplanmasıdır</a:t>
            </a:r>
            <a:r>
              <a:rPr lang="tr-TR" dirty="0" smtClean="0"/>
              <a:t>. </a:t>
            </a:r>
            <a:r>
              <a:rPr lang="tr-TR" dirty="0"/>
              <a:t>Başka bir deyişle ÇED sürecinin yürütülüp yürütülmeyeceği hakkındaki karar, bir faaliyetin çevre üzerinde önemli etkiler doğurmasının muhtemel olup olmadığına ilişkin tahminler esas alınarak inşa edilir. Söz konusu tahminler de, çevresel etki değerlendirme raporundan elde edilerek oluşturan çevresel bilgi-belgeler vasıtasıyla ortaya çıkmaktadır. Öyleyse çevresel bilgi-belgelerin, yatırım onayı izninin verilip verilmeyeceğini yönündeki kararı beslediği rahatlıkla </a:t>
            </a:r>
            <a:r>
              <a:rPr lang="tr-TR" dirty="0" smtClean="0"/>
              <a:t>söylenebilir.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3705001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Çevresel Etki Değerlendirmeye Katılım</a:t>
            </a:r>
          </a:p>
        </p:txBody>
      </p:sp>
      <p:sp>
        <p:nvSpPr>
          <p:cNvPr id="3" name="İçerik Yer Tutucusu 2"/>
          <p:cNvSpPr>
            <a:spLocks noGrp="1"/>
          </p:cNvSpPr>
          <p:nvPr>
            <p:ph idx="1"/>
          </p:nvPr>
        </p:nvSpPr>
        <p:spPr/>
        <p:txBody>
          <a:bodyPr>
            <a:normAutofit fontScale="92500" lnSpcReduction="20000"/>
          </a:bodyPr>
          <a:lstStyle/>
          <a:p>
            <a:pPr algn="just"/>
            <a:r>
              <a:rPr lang="tr-TR" dirty="0"/>
              <a:t>ÇED </a:t>
            </a:r>
            <a:r>
              <a:rPr lang="tr-TR" dirty="0" smtClean="0"/>
              <a:t>süreci, </a:t>
            </a:r>
            <a:r>
              <a:rPr lang="tr-TR" dirty="0"/>
              <a:t>birçok aşamadan oluşmaktadır. İlgililer, süreçteki bu safhaların her birine farklı şekillerde katılabilmektedirler. Aşağıda, sırayla- bu aşamalara ilgililerin katılımı incelenecektir. Ön-inceleme aşamasına yer veren ülkelerde, bu aşamaya katılım, ülkeden ülkeye farklılık gösterdiği gibi, aynı ülke içerisinde de idari pratikte farklı uygulamalar yer almaktadır. Hukuki metinlere bakıldığında, ne AB ÇED Direktifinde ne </a:t>
            </a:r>
            <a:r>
              <a:rPr lang="tr-TR" dirty="0" err="1"/>
              <a:t>Sınıraşan</a:t>
            </a:r>
            <a:r>
              <a:rPr lang="tr-TR" dirty="0"/>
              <a:t> ÇED Sözleşmesinde ne de </a:t>
            </a:r>
            <a:r>
              <a:rPr lang="tr-TR" dirty="0" err="1"/>
              <a:t>NEPA’da</a:t>
            </a:r>
            <a:r>
              <a:rPr lang="tr-TR" dirty="0"/>
              <a:t> ön-inceleme aşamasında katılıma ilişkin bir hüküm bulunmaktadır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331348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Kapsam belirleme aşamasına katılım ise, süreçte yetkili kılınan idari birimin ya faaliyete ilişkin gerekli duyuruyu yapmasından sonra toplantılar düzenlenmesiyle ya da anket gibi çeşitli katılım şekilleriyle sağlanmaktadır. Bu aşamalara katılıma, bazı ülkelerin düzenlemelerinde yer verilmektedir</a:t>
            </a:r>
            <a:r>
              <a:rPr lang="tr-TR" dirty="0" smtClean="0"/>
              <a:t>. Türkiye de </a:t>
            </a:r>
            <a:r>
              <a:rPr lang="tr-TR" dirty="0"/>
              <a:t>bu aşamaya katılım yolu öngörülmemiştir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2247258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754375" y="1914928"/>
            <a:ext cx="7329840" cy="3970329"/>
          </a:xfrm>
        </p:spPr>
        <p:txBody>
          <a:bodyPr>
            <a:normAutofit fontScale="92500" lnSpcReduction="20000"/>
          </a:bodyPr>
          <a:lstStyle/>
          <a:p>
            <a:pPr algn="just"/>
            <a:r>
              <a:rPr lang="tr-TR" dirty="0"/>
              <a:t>ÇED raporunun hazırlanma aşamasına katılım, faaliyetten etkilenecek kişilerin ya da yöre halkının görüşlerinin alınması ve bu görüşlerin faaliyet sahibinin hazırlayacağı/hazırlatacağı rapora yansıtılmasıyla sağlanmaktadır. Bu aşamanın işlevi, faaliyetten etkilenmesi muhtemel kişilerin de beklentilerinin hesaba katılması, böylece faaliyetin çevresel etkilerinin beraber ortaya konulması yönünde uğraş verilmesidir. Bu aşamaya katılım, ülkelere genel olarak bakıldığında zayıf kalmaktadır. Bunun istisnası, ABD ve </a:t>
            </a:r>
            <a:r>
              <a:rPr lang="tr-TR" dirty="0" err="1"/>
              <a:t>Kaliforniyadır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37135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ÇED raporlarının incelenmesi aşamasına katılım, ÇED raporunun yetkili idari birime sunulmasından sonra gerekli duyurular yapılması neticesinde ilgili olanların görüşlerinin alınması şeklinde tezahür etmektedir. Bu aşamada görüşlerin, çeşitli ülkelerde, toplantı yoluyla ya da yazılı olarak sunulduğu görülür. Bu aşamanın önemi, nihai ÇED raporunun oluşmasına katkıda bulunmasıdır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2810366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Kararın verilmesine katılım olanağı, İngiltere’deki bir </a:t>
            </a:r>
            <a:r>
              <a:rPr lang="tr-TR" dirty="0" smtClean="0"/>
              <a:t>durum dışında</a:t>
            </a:r>
            <a:r>
              <a:rPr lang="tr-TR" dirty="0"/>
              <a:t>, mümkün değildir. İdari birim kararını verirken, rapor hakkındaki görüşleri, yorumları ve itirazları dikkate alarak bu kararı tek başına vermektedir. Son aşama olan izleme-denetleme aşamasında katılım ise, tıpkı karar verilmesi aşamasına katılım gibi olanaklı değildir. Bu aşamada, genel katılıma ilişkin usuller ve denetim yolları kullanılmaktadır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1609399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ÇEVRESEL ETKİ DEĞERLENDİRMESİNDEKİ İŞLEVLERİ AÇISINDAN ÇEVRE HUKUKUNUN TEMEL İLKELERİ</a:t>
            </a:r>
          </a:p>
        </p:txBody>
      </p:sp>
      <p:sp>
        <p:nvSpPr>
          <p:cNvPr id="3" name="İçerik Yer Tutucusu 2"/>
          <p:cNvSpPr>
            <a:spLocks noGrp="1"/>
          </p:cNvSpPr>
          <p:nvPr>
            <p:ph idx="1"/>
          </p:nvPr>
        </p:nvSpPr>
        <p:spPr/>
        <p:txBody>
          <a:bodyPr>
            <a:normAutofit fontScale="77500" lnSpcReduction="20000"/>
          </a:bodyPr>
          <a:lstStyle/>
          <a:p>
            <a:pPr algn="just"/>
            <a:r>
              <a:rPr lang="tr-TR" dirty="0"/>
              <a:t>ÇED sürecini çevre hukukun temel ilkeleriyle açıklamak, bir bakıma </a:t>
            </a:r>
            <a:r>
              <a:rPr lang="tr-TR" dirty="0" err="1"/>
              <a:t>ÇED’in</a:t>
            </a:r>
            <a:r>
              <a:rPr lang="tr-TR" dirty="0"/>
              <a:t> çevre hukukuyla olan bağını ortaya koymak demektir. İdare hukukuyla olan ilişkisinden ayrı olarak ÇED, çevre hukukunun zeminini oluşturan ilkelerle belirlendiğinde; bu hukuk dalının özelliklerini ne şekilde içerisinde barındırdığını, onlardan nasıl etkilendiğini ve fakat onları ne yönde şekillendirdiğini görmek için bir fırsat sağlar. Başka bir deyişle, ilkelerle ilişkisi ortaya konulduğunda ÇED, bize, çevre hukukunun özellikli bir aracı olduğunu ispatlamaktadır. Öyleyse </a:t>
            </a:r>
            <a:r>
              <a:rPr lang="tr-TR" dirty="0" err="1"/>
              <a:t>ÇED’in</a:t>
            </a:r>
            <a:r>
              <a:rPr lang="tr-TR" dirty="0"/>
              <a:t> çevre hukukunun temel ilkeleriyle ilişkisini belirlemek için, bu ilkelerin hangi süreçlerden geçerek şekillendiği ve böylece çevre hukukuna dahil olduğu tespit edilmelidir.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2052458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Önleme İlkesi</a:t>
            </a:r>
          </a:p>
        </p:txBody>
      </p:sp>
      <p:sp>
        <p:nvSpPr>
          <p:cNvPr id="3" name="İçerik Yer Tutucusu 2"/>
          <p:cNvSpPr>
            <a:spLocks noGrp="1"/>
          </p:cNvSpPr>
          <p:nvPr>
            <p:ph idx="1"/>
          </p:nvPr>
        </p:nvSpPr>
        <p:spPr/>
        <p:txBody>
          <a:bodyPr>
            <a:normAutofit fontScale="62500" lnSpcReduction="20000"/>
          </a:bodyPr>
          <a:lstStyle/>
          <a:p>
            <a:pPr algn="just"/>
            <a:r>
              <a:rPr lang="tr-TR" dirty="0" err="1"/>
              <a:t>ÇED’in</a:t>
            </a:r>
            <a:r>
              <a:rPr lang="tr-TR" dirty="0"/>
              <a:t> temel amacı önleyiciliği hayata geçirmektir. Bu yüzden ÇED önleyici ilkeyle yakından bağlantılıdır. Önleme ilkesi, çevresel kirliliğe ya da zarara neden olması muhtemel bir etkinliğin en erken safhada engellenmesi, yani çevreye yönelen bir tehlikeye karşı önlemler alınmasıdır</a:t>
            </a:r>
            <a:r>
              <a:rPr lang="tr-TR" dirty="0" smtClean="0"/>
              <a:t>. </a:t>
            </a:r>
            <a:r>
              <a:rPr lang="tr-TR" dirty="0"/>
              <a:t>Bu açıdan önlemek tedavi etmekten daha iyidir anlayışı, </a:t>
            </a:r>
            <a:r>
              <a:rPr lang="tr-TR" dirty="0" err="1"/>
              <a:t>ÇED’i</a:t>
            </a:r>
            <a:r>
              <a:rPr lang="tr-TR" dirty="0"/>
              <a:t> temel zeminini oluşturur. Önlemek tedavi etmekten daha iyidir anlayışının altında yatan </a:t>
            </a:r>
            <a:r>
              <a:rPr lang="tr-TR" dirty="0" smtClean="0"/>
              <a:t>sebep, </a:t>
            </a:r>
            <a:r>
              <a:rPr lang="tr-TR" dirty="0"/>
              <a:t>çevresel zararın ortaya çıkmasından sonra alınacak tedbirlerle zararın giderilmesinin rasyonel bir yöntem olmamasında aramak gerekmektedir</a:t>
            </a:r>
            <a:r>
              <a:rPr lang="tr-TR" dirty="0" smtClean="0"/>
              <a:t>. </a:t>
            </a:r>
            <a:r>
              <a:rPr lang="tr-TR" dirty="0"/>
              <a:t>Başka bir açıdan önleme ilkesi, ekonomik olarak da daha verimlidir; çünkü, zarar meydana geldiğinde, zararı gidermenin maliyeti onu önlemek için harcanacak maliyetten daha fazladır</a:t>
            </a:r>
            <a:r>
              <a:rPr lang="tr-TR" dirty="0" smtClean="0"/>
              <a:t>. Önleme </a:t>
            </a:r>
            <a:r>
              <a:rPr lang="tr-TR" dirty="0"/>
              <a:t>ilkesinin işlevsel olabilmesi için, en erken safhada harekete geçirilmesi gerekmektedir. İşte ÇED söz konu olduğunda, bu daha fazla önem kazanmakta, ÇED ilkeyi yaşama geçiren en önemli araçların başında </a:t>
            </a:r>
            <a:r>
              <a:rPr lang="tr-TR" dirty="0" smtClean="0"/>
              <a:t>gelmektedir.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410472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err="1"/>
              <a:t>ÇED’in</a:t>
            </a:r>
            <a:r>
              <a:rPr lang="tr-TR" dirty="0"/>
              <a:t> hukuksal </a:t>
            </a:r>
            <a:r>
              <a:rPr lang="tr-TR" dirty="0" err="1"/>
              <a:t>biçimi’nin</a:t>
            </a:r>
            <a:r>
              <a:rPr lang="tr-TR" dirty="0"/>
              <a:t> en başta gelen özelliği, onun bir faaliyetin çevre üzerinde meydana getirmesi muhtemel olumlu veya olumsuz etkileri hakkında, bu etkiler henüz ortaya çıkmadan önce bir öngörünün (</a:t>
            </a:r>
            <a:r>
              <a:rPr lang="tr-TR" dirty="0" err="1"/>
              <a:t>prediction</a:t>
            </a:r>
            <a:r>
              <a:rPr lang="tr-TR" dirty="0"/>
              <a:t>) yapılmasını gerekli kılmasıdır. Ayrıca öngörü, çevresel etkilerin önemini değerlendirmek için de bir temel sağlamaktadır.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875400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İhtiyat İlkesi</a:t>
            </a:r>
          </a:p>
        </p:txBody>
      </p:sp>
      <p:sp>
        <p:nvSpPr>
          <p:cNvPr id="3" name="İçerik Yer Tutucusu 2"/>
          <p:cNvSpPr>
            <a:spLocks noGrp="1"/>
          </p:cNvSpPr>
          <p:nvPr>
            <p:ph idx="1"/>
          </p:nvPr>
        </p:nvSpPr>
        <p:spPr/>
        <p:txBody>
          <a:bodyPr>
            <a:normAutofit fontScale="85000" lnSpcReduction="20000"/>
          </a:bodyPr>
          <a:lstStyle/>
          <a:p>
            <a:pPr algn="just"/>
            <a:r>
              <a:rPr lang="tr-TR" dirty="0"/>
              <a:t>İhtiyat </a:t>
            </a:r>
            <a:r>
              <a:rPr lang="tr-TR" dirty="0" smtClean="0"/>
              <a:t>ilkesinin </a:t>
            </a:r>
            <a:r>
              <a:rPr lang="tr-TR" dirty="0"/>
              <a:t>özü, bilimsel belirsizlik olgusunun çevreyi korumak için girişimlerde bulunmamanın bir gerekçesi olarak, artık, kullanılamamasıdır</a:t>
            </a:r>
            <a:r>
              <a:rPr lang="tr-TR" dirty="0" smtClean="0"/>
              <a:t>. </a:t>
            </a:r>
            <a:r>
              <a:rPr lang="tr-TR" dirty="0"/>
              <a:t>Bilimsel belirsizlik durumunda</a:t>
            </a:r>
            <a:r>
              <a:rPr lang="tr-TR" dirty="0" smtClean="0"/>
              <a:t>, </a:t>
            </a:r>
            <a:r>
              <a:rPr lang="tr-TR" dirty="0"/>
              <a:t>ihtiyat ilkesini uygulama yollarından yararlanılarak çevrenin korunması yönünde bir karar alınabilecektir</a:t>
            </a:r>
            <a:r>
              <a:rPr lang="tr-TR" dirty="0" smtClean="0"/>
              <a:t>. </a:t>
            </a:r>
            <a:r>
              <a:rPr lang="tr-TR" dirty="0"/>
              <a:t>ÇED sürecinde riskli durumlar bilimsel olarak kanıtlanmamış olsalar da, ihtiyat ilkesi uygulamaya konularak belirsizlik olgusunun yarattığı çevreye yönelik olumsuzluk bertaraf edilebilecektir</a:t>
            </a:r>
            <a:r>
              <a:rPr lang="tr-TR" dirty="0" smtClean="0"/>
              <a:t>. </a:t>
            </a:r>
            <a:r>
              <a:rPr lang="tr-TR" dirty="0" err="1"/>
              <a:t>İİ’nin</a:t>
            </a:r>
            <a:r>
              <a:rPr lang="tr-TR" dirty="0"/>
              <a:t> uluslararası çevre hukuku ve politikasında zaman içerisinde gelişimiyle birlikte, ilkeyi hayata geçirecek bazı tedbirler benimsenmiştir. Özellikle ÇED usulü, bu tedbirlerden en önemlisidir.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2228957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Süreçteki Diğer İdari İşlemlerin Hukuki Niteliği</a:t>
            </a:r>
          </a:p>
        </p:txBody>
      </p:sp>
      <p:sp>
        <p:nvSpPr>
          <p:cNvPr id="3" name="İçerik Yer Tutucusu 2"/>
          <p:cNvSpPr>
            <a:spLocks noGrp="1"/>
          </p:cNvSpPr>
          <p:nvPr>
            <p:ph idx="1"/>
          </p:nvPr>
        </p:nvSpPr>
        <p:spPr/>
        <p:txBody>
          <a:bodyPr/>
          <a:lstStyle/>
          <a:p>
            <a:pPr algn="just"/>
            <a:r>
              <a:rPr lang="tr-TR" dirty="0"/>
              <a:t>ihtiyat ilkesi, geleneksel hukukun temeli olan, ancak bilinebilir bir durumda harekete geçme yaklaşımını reddetmekte, çevreye yönelik şüpheli bir durumun varlığını harekete geçmek için yeterli saymaktadır. Diğer bir deyişle, ilke, kirletenin/kirletenlerin mevcut bir kirliliği yarattığının ispatlanamadığı durumlarda dahi, çevrenin korunması için bazı olanaklar sağlamaktadır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208447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ÇED Yönetmeliğinde birçok madde de idarenin yapacağı duyurulara yer verilmiştir. Örneğin, Çevre ve Orman Bakanlığının ÇED Olumlu ya da ÇED Olumsuz kararı alması durumunda, valilik bu kararı gerekçeleri ile birlikte yöre halkına duyuracaktır. Diğer bir örnekte de, valilik ve Bakanlık, proje ile ilgili inceleme-değerlendirme sürecinin başladığını ve ÇED raporunun halkın görüşüne açıldığı halka duyurulacaktır.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3325890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 Hukuku Açısından Kısa Bir Değerlendirme</a:t>
            </a:r>
          </a:p>
        </p:txBody>
      </p:sp>
      <p:sp>
        <p:nvSpPr>
          <p:cNvPr id="3" name="İçerik Yer Tutucusu 2"/>
          <p:cNvSpPr>
            <a:spLocks noGrp="1"/>
          </p:cNvSpPr>
          <p:nvPr>
            <p:ph idx="1"/>
          </p:nvPr>
        </p:nvSpPr>
        <p:spPr/>
        <p:txBody>
          <a:bodyPr>
            <a:normAutofit fontScale="77500" lnSpcReduction="20000"/>
          </a:bodyPr>
          <a:lstStyle/>
          <a:p>
            <a:pPr algn="just"/>
            <a:r>
              <a:rPr lang="tr-TR" dirty="0" err="1"/>
              <a:t>ÇED’in</a:t>
            </a:r>
            <a:r>
              <a:rPr lang="tr-TR" dirty="0"/>
              <a:t> Türk hukukuna girişi, 1983 yılında yürürlüğe giren </a:t>
            </a:r>
            <a:r>
              <a:rPr lang="tr-TR" dirty="0" smtClean="0"/>
              <a:t>Çevre Kanunu </a:t>
            </a:r>
            <a:r>
              <a:rPr lang="tr-TR" dirty="0"/>
              <a:t>ile gerçekleşmiştir. Çevre Kanunu’nun 1983’te yürürlüğe giren ilk şeklinde 10. maddede “Çevresel Etki Değerlendirmesi” başlığı altında, “Gerçekleştirmeyi planladıkları faaliyetleri sonucu çevre sorunlarına yol açabilecek kurum, kuruluş ve işletmeler bir ‘Çevresel Etki Değerlendirme Raporu’ hazırlarlar. Bu raporda çevreye yapılabilecek tüm etkiler göz önünde bulundurularak çevre kirlenmesine sebep olabilecek atık ve artıkların ne şekilde zararsız hale getirilebileceği ve bu hususta alınacak önlemler belirtilir. ‘Çevresel Etki Değerlendirme Raporu’nun; hangi tip projelerde isteneceği, ihtiva edeceği hususlar ve hangi makamca onaylanacağına dair esaslara yönetmelikte belirlenir.” ifadesine yer verilmiş idi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189463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pic>
        <p:nvPicPr>
          <p:cNvPr id="5" name="Picture 2" descr="C:\Users\muhsin.kosan\Desktop\sunum 2018\resmi gazet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260" y="2360064"/>
            <a:ext cx="4231238" cy="3504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ikdörtgen 5"/>
          <p:cNvSpPr/>
          <p:nvPr/>
        </p:nvSpPr>
        <p:spPr>
          <a:xfrm>
            <a:off x="4724705" y="1737598"/>
            <a:ext cx="4275741" cy="4801314"/>
          </a:xfrm>
          <a:prstGeom prst="rect">
            <a:avLst/>
          </a:prstGeom>
        </p:spPr>
        <p:txBody>
          <a:bodyPr wrap="square">
            <a:spAutoFit/>
          </a:bodyPr>
          <a:lstStyle/>
          <a:p>
            <a:pPr algn="just">
              <a:buFont typeface="Arial" panose="020B0604020202020204" pitchFamily="34" charset="0"/>
              <a:buNone/>
            </a:pPr>
            <a:r>
              <a:rPr lang="tr-TR" altLang="tr-TR" dirty="0">
                <a:latin typeface="Times New Roman" panose="02020603050405020304" pitchFamily="18" charset="0"/>
                <a:cs typeface="Calibri" panose="020F0502020204030204" pitchFamily="34" charset="0"/>
              </a:rPr>
              <a:t>Gerçekleştirmeyi planladıkları faaliyetleri sonucu çevre sorunlarına yol açabilecek kamu veya özel sektöre ait kurum, kuruluş ve işletmelerin yatırım kararlarının çevre üzerinde yapabilecekleri tüm etkilerin belirlenerek değerlendirilmesi, tespit edilen olumsuz etkilerin önlemesi ya da çevreye zarar vermeyecek ölçüde en aza indirilmesi ve alternatiflerin değerlendirilmesi amacıyla ilk ÇED (Çevresel Etki Değerlendirmesi) Yönetmeliği 07.02.1993 tarih ve 21489 sayılı Resmi Gazetede yayımlanarak yürürlüğe girmiş, zaman içinde değişen çevre koşullarına bağlı olarak değişiklikler geçirerek 25.11.2014 tarih ve 29186 sayılı Resmi </a:t>
            </a:r>
            <a:r>
              <a:rPr lang="tr-TR" altLang="tr-TR" dirty="0" err="1">
                <a:latin typeface="Times New Roman" panose="02020603050405020304" pitchFamily="18" charset="0"/>
                <a:cs typeface="Calibri" panose="020F0502020204030204" pitchFamily="34" charset="0"/>
              </a:rPr>
              <a:t>Gazete’de</a:t>
            </a:r>
            <a:r>
              <a:rPr lang="tr-TR" altLang="tr-TR" dirty="0">
                <a:latin typeface="Times New Roman" panose="02020603050405020304" pitchFamily="18" charset="0"/>
                <a:cs typeface="Calibri" panose="020F0502020204030204" pitchFamily="34" charset="0"/>
              </a:rPr>
              <a:t> yayımlanarak yürürlüğe giren son halini almıştır.</a:t>
            </a:r>
            <a:endParaRPr lang="tr-TR" altLang="tr-TR" dirty="0"/>
          </a:p>
        </p:txBody>
      </p:sp>
    </p:spTree>
    <p:extLst>
      <p:ext uri="{BB962C8B-B14F-4D97-AF65-F5344CB8AC3E}">
        <p14:creationId xmlns:p14="http://schemas.microsoft.com/office/powerpoint/2010/main" val="782138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pic>
        <p:nvPicPr>
          <p:cNvPr id="5" name="Picture 4" descr="C:\Users\alev.erbay\Desktop\Adsız3.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12490" y="1749245"/>
            <a:ext cx="7296706" cy="430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6981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pic>
        <p:nvPicPr>
          <p:cNvPr id="5" name="İçerik Yer Tutucusu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26777" y="1901825"/>
            <a:ext cx="7290446" cy="3970338"/>
          </a:xfrm>
        </p:spPr>
      </p:pic>
    </p:spTree>
    <p:extLst>
      <p:ext uri="{BB962C8B-B14F-4D97-AF65-F5344CB8AC3E}">
        <p14:creationId xmlns:p14="http://schemas.microsoft.com/office/powerpoint/2010/main" val="1400308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buNone/>
            </a:pPr>
            <a:r>
              <a:rPr lang="tr-TR" altLang="tr-TR" dirty="0">
                <a:latin typeface="Arial" panose="020B0604020202020204" pitchFamily="34" charset="0"/>
                <a:cs typeface="Arial" panose="020B0604020202020204" pitchFamily="34" charset="0"/>
              </a:rPr>
              <a:t>Çevre Kanunu’nun 15. maddesinin 3 ve 4. paragraflarında «Çevresel Etki Değerlendirmesi incelemesi yapılmaksızın başlanan faaliyetler Bakanlıkça, proje tanıtım dosyası hazırlanmaksızın başlanan faaliyetler ise mahallin en büyük mülkî amiri tarafından süre verilmeksizin durdurulur. </a:t>
            </a:r>
          </a:p>
          <a:p>
            <a:pPr algn="just">
              <a:buNone/>
            </a:pPr>
            <a:r>
              <a:rPr lang="tr-TR" altLang="tr-TR" dirty="0">
                <a:latin typeface="Arial" panose="020B0604020202020204" pitchFamily="34" charset="0"/>
                <a:cs typeface="Arial" panose="020B0604020202020204" pitchFamily="34" charset="0"/>
              </a:rPr>
              <a:t>	Süre verilmesi ve faaliyetin durdurulması, bu Kanunda öngörülen cezaların uygulanmasına engel teşkil etmez.» hükümleri yer almaktadır.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72991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buNone/>
            </a:pPr>
            <a:r>
              <a:rPr lang="tr-TR" altLang="tr-TR" dirty="0">
                <a:latin typeface="Arial" panose="020B0604020202020204" pitchFamily="34" charset="0"/>
                <a:cs typeface="Arial" panose="020B0604020202020204" pitchFamily="34" charset="0"/>
              </a:rPr>
              <a:t>Yine aynı Kanunun 20 (e) maddesinin 1 ve 2. paragraflarında </a:t>
            </a:r>
          </a:p>
          <a:p>
            <a:pPr algn="just">
              <a:buNone/>
            </a:pPr>
            <a:r>
              <a:rPr lang="tr-TR" altLang="tr-TR" dirty="0">
                <a:latin typeface="Arial" panose="020B0604020202020204" pitchFamily="34" charset="0"/>
                <a:cs typeface="Arial" panose="020B0604020202020204" pitchFamily="34" charset="0"/>
              </a:rPr>
              <a:t>	«Çevresel Etki Değerlendirmesi sürecine başlamadan veya bu süreci tamamlamadan inşaata başlayan ya da faaliyete geçenlere yapılan proje bedelinin yüzde ikisi oranında idarî para cezası verilir. Cezaya konu olan durumlarda yatırımcı faaliyet alanını eski hale getirmekle yükümlüdür. </a:t>
            </a:r>
          </a:p>
          <a:p>
            <a:pPr algn="just">
              <a:buNone/>
            </a:pPr>
            <a:r>
              <a:rPr lang="tr-TR" altLang="tr-TR" dirty="0">
                <a:latin typeface="Arial" panose="020B0604020202020204" pitchFamily="34" charset="0"/>
                <a:cs typeface="Arial" panose="020B0604020202020204" pitchFamily="34" charset="0"/>
              </a:rPr>
              <a:t>	Çevresel Etki Değerlendirmesi sürecinde verdikleri taahhütnameye aykırı davrananlara, her bir ihlal için 10.000 Türk Lirası idarî para cezası verilir.» hükmü bulunmaktadır. Buradaki 10.000 TL her sene Hazine ve Maliye Bakanlığınca belirlenen yeniden değerleme oranı dikkate alınarak değişmektedir ki, bu seneki rakam 30.075 TL olarak </a:t>
            </a:r>
            <a:r>
              <a:rPr lang="tr-TR" altLang="tr-TR" dirty="0" smtClean="0">
                <a:latin typeface="Arial" panose="020B0604020202020204" pitchFamily="34" charset="0"/>
                <a:cs typeface="Arial" panose="020B0604020202020204" pitchFamily="34" charset="0"/>
              </a:rPr>
              <a:t>Bakanlıkça </a:t>
            </a:r>
            <a:r>
              <a:rPr lang="tr-TR" altLang="tr-TR" dirty="0">
                <a:latin typeface="Arial" panose="020B0604020202020204" pitchFamily="34" charset="0"/>
                <a:cs typeface="Arial" panose="020B0604020202020204" pitchFamily="34" charset="0"/>
              </a:rPr>
              <a:t>belirlenmiştir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417254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t>Çevre </a:t>
            </a:r>
            <a:r>
              <a:rPr lang="tr-TR" dirty="0"/>
              <a:t>ve Orman Bakanlığınca “ÇED Gerekli Değildir” kararı alınan, Adıyaman İli, Çelikhan İlçesi, </a:t>
            </a:r>
            <a:r>
              <a:rPr lang="tr-TR" dirty="0" err="1"/>
              <a:t>Çampınar</a:t>
            </a:r>
            <a:r>
              <a:rPr lang="tr-TR" dirty="0"/>
              <a:t> Köyünde bulunan maden işletme alanındaki faaliyetlerin DSİ Genel Müdürlüğü’nün olumlu görüşü ve Malatya Belediye Başkanlığının izni alınıncaya kadar durdurulması yönünde tesis edilen işlemin iptali istemiyle açılan davada, Adıyaman İl Özel İdaresi tarafından II. sınıf </a:t>
            </a:r>
            <a:r>
              <a:rPr lang="tr-TR" dirty="0" err="1"/>
              <a:t>gayrısıhhi</a:t>
            </a:r>
            <a:r>
              <a:rPr lang="tr-TR" dirty="0"/>
              <a:t> müessese kapsamında İşyeri Açma ve Çalıştırma Ruhsatı verilen maden sahasının, Malatya İli başta olmak üzere, iki ilçe ve dokuz beldede yaşayan yaklaşık 600.000 kişinin ihtiyacını karşılayan içme suyu kaynağının uzak mesafe koruma alanı içinde bulunduğu </a:t>
            </a:r>
            <a:r>
              <a:rPr lang="tr-TR" dirty="0" smtClean="0"/>
              <a:t>anlaşılmıştır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60355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Tarihsel Gelişimi: Hukuk Metinlerinde Yer Alması</a:t>
            </a:r>
          </a:p>
        </p:txBody>
      </p:sp>
      <p:sp>
        <p:nvSpPr>
          <p:cNvPr id="3" name="İçerik Yer Tutucusu 2"/>
          <p:cNvSpPr>
            <a:spLocks noGrp="1"/>
          </p:cNvSpPr>
          <p:nvPr>
            <p:ph idx="1"/>
          </p:nvPr>
        </p:nvSpPr>
        <p:spPr/>
        <p:txBody>
          <a:bodyPr/>
          <a:lstStyle/>
          <a:p>
            <a:pPr algn="just"/>
            <a:r>
              <a:rPr lang="tr-TR" dirty="0"/>
              <a:t>ÇED, daha önce birçok kez değinildiği gibi, hukuki bir araç olarak kabul edilmektir. Sebebi gayet anlaşılırdır; zira ÇED, dünya ölçeğinde birçok ülkenin hukuk mevzuatında bir usul olarak yer almaktadır. İlk örnek olan ABD’den birçok Batı Avrupa ülkesine yayılan ÇED, adına üçüncü dünya denilen Afrika ülkeleri gibi daha birçok ülkede, en azından, hukuki bir araç olarak varlık kazanmıştır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458799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Diğer bir uyuşmazlıkta da, işletilmesi planlanan kil ocağı projesine Çevre ve Orman Bakanlığınca verilen “ÇED Gerekli Değildir” kararının iptali </a:t>
            </a:r>
            <a:r>
              <a:rPr lang="tr-TR" dirty="0" smtClean="0"/>
              <a:t>istemiyle </a:t>
            </a:r>
            <a:r>
              <a:rPr lang="tr-TR" dirty="0"/>
              <a:t>açılan davanın görülmesi sırasında, proje sahasının ilgili Kültür ve Tabiat Varlıklarını Koruma Bölge Kurulunca 1. derece doğal sit ilan edildiği belirtilmiştir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3758685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r>
              <a:rPr lang="tr-TR" dirty="0"/>
              <a:t>Bursa Orhangazi İlçesi Fındıklı Köyü, </a:t>
            </a:r>
            <a:r>
              <a:rPr lang="tr-TR" dirty="0" err="1"/>
              <a:t>Bostanyeri</a:t>
            </a:r>
            <a:r>
              <a:rPr lang="tr-TR" dirty="0"/>
              <a:t> Mevkiindeki 180,67 hektarlık işletme ruhsatlı alanın 9.9 hektarlık kısmındaki kalsit ocağı ve kırma eleme tesisi için “ÇED Gerekli Değildir” kararının iptali istemiyle açılan davada Mahkeme, planlanan tesisin proje alanının ÇED Yönetmeliğinin Ek-V listesinde sayılan “duyarlı yöreler” arasında yer almasına karşın, Yönetmeliğin 16. maddesi uyarınca proje alanında herhangi bir inceleme yapılmaksızın proje tanıtım dosyası üzerinden “ÇED Gerekli Değildir” kararının alındığı, bu durumda işletilmesi düşünülen tesisin ormanlık alana, özellikle su kaynaklarına ve genel olarak çevreye verebileceği olumsuz etkilerin proje alanında yeterince incelenip araştırılmadan Çevre ve Orman Bakanlığınca verilen “ÇED Gerekli Değildir” kararında çevre mevzuatına ve hukuka uyarlık bulunmadığı, ayrıca “ÇED Gerekli Değildir” kararı verilen alanın 1/100.000 ölçekli Bursa Çevre Düzeni Planı içerisinde yer aldığı, plan hükümlerinde bu bölgenin tamamının su koruma havzalarında kaldığı, “ÇED Gerekli Değildir” kararının çevre düzeni planı hükümleri dikkate alınmadan verildiği kararına ulaşmıştır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41</a:t>
            </a:fld>
            <a:endParaRPr lang="en-US"/>
          </a:p>
        </p:txBody>
      </p:sp>
    </p:spTree>
    <p:extLst>
      <p:ext uri="{BB962C8B-B14F-4D97-AF65-F5344CB8AC3E}">
        <p14:creationId xmlns:p14="http://schemas.microsoft.com/office/powerpoint/2010/main" val="300248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ÇED’in</a:t>
            </a:r>
            <a:r>
              <a:rPr lang="tr-TR" dirty="0"/>
              <a:t> Erken Tarihi: ABD Ulusal Çevre Politikası Kanunu (NEPA)</a:t>
            </a:r>
          </a:p>
        </p:txBody>
      </p:sp>
      <p:sp>
        <p:nvSpPr>
          <p:cNvPr id="3" name="İçerik Yer Tutucusu 2"/>
          <p:cNvSpPr>
            <a:spLocks noGrp="1"/>
          </p:cNvSpPr>
          <p:nvPr>
            <p:ph idx="1"/>
          </p:nvPr>
        </p:nvSpPr>
        <p:spPr/>
        <p:txBody>
          <a:bodyPr>
            <a:normAutofit lnSpcReduction="10000"/>
          </a:bodyPr>
          <a:lstStyle/>
          <a:p>
            <a:pPr algn="just"/>
            <a:r>
              <a:rPr lang="tr-TR" dirty="0"/>
              <a:t>ABD’de çevresel kontrolün tarihinin, dikkat çekici bir biçimde kısa ama bir o kadar da etkin olduğu ifade edilmiştir. Bu tarihin başlangıcı olarak 1970 gösterilmiş, bu tarihin öncesinde çevreye ilişkin etkin bir federal kontrol mekanizmasının oluşturulmadığına dikkat çekilmiştir</a:t>
            </a:r>
            <a:r>
              <a:rPr lang="tr-TR" dirty="0" smtClean="0"/>
              <a:t>. 1970’in </a:t>
            </a:r>
            <a:r>
              <a:rPr lang="tr-TR" dirty="0"/>
              <a:t>önemi, 1 Ocak 1970 tarihinde 1969 tarihli </a:t>
            </a:r>
            <a:r>
              <a:rPr lang="tr-TR" dirty="0" err="1"/>
              <a:t>NEPA’nın</a:t>
            </a:r>
            <a:r>
              <a:rPr lang="tr-TR" dirty="0"/>
              <a:t> (</a:t>
            </a:r>
            <a:r>
              <a:rPr lang="tr-TR" dirty="0" err="1"/>
              <a:t>National</a:t>
            </a:r>
            <a:r>
              <a:rPr lang="tr-TR" dirty="0"/>
              <a:t> </a:t>
            </a:r>
            <a:r>
              <a:rPr lang="tr-TR" dirty="0" err="1"/>
              <a:t>Environmental</a:t>
            </a:r>
            <a:r>
              <a:rPr lang="tr-TR" dirty="0"/>
              <a:t> </a:t>
            </a:r>
            <a:r>
              <a:rPr lang="tr-TR" dirty="0" err="1"/>
              <a:t>Policy</a:t>
            </a:r>
            <a:r>
              <a:rPr lang="tr-TR" dirty="0"/>
              <a:t> </a:t>
            </a:r>
            <a:r>
              <a:rPr lang="tr-TR" dirty="0" err="1"/>
              <a:t>Act</a:t>
            </a:r>
            <a:r>
              <a:rPr lang="tr-TR" dirty="0"/>
              <a:t>-NEPA-Ulusal Çevre Politikası Kanunu) yürürlüğe girmiş olmasıdır.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4177302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ÇED’in</a:t>
            </a:r>
            <a:r>
              <a:rPr lang="tr-TR" dirty="0"/>
              <a:t> Avrupa Yolculuğu: Avrupa Topluluğundaki ve Üye Ülkelerdeki Gelişimi </a:t>
            </a:r>
          </a:p>
        </p:txBody>
      </p:sp>
      <p:sp>
        <p:nvSpPr>
          <p:cNvPr id="3" name="İçerik Yer Tutucusu 2"/>
          <p:cNvSpPr>
            <a:spLocks noGrp="1"/>
          </p:cNvSpPr>
          <p:nvPr>
            <p:ph idx="1"/>
          </p:nvPr>
        </p:nvSpPr>
        <p:spPr/>
        <p:txBody>
          <a:bodyPr>
            <a:normAutofit lnSpcReduction="10000"/>
          </a:bodyPr>
          <a:lstStyle/>
          <a:p>
            <a:pPr algn="just"/>
            <a:r>
              <a:rPr lang="tr-TR" dirty="0"/>
              <a:t>Günümüzde adına Avrupa Birliği dediğimiz oluşum, başlangıçta ekonomik bir birlik olarak kurulmuş, 1992 Maastricht Antlaşmasının imzalanmasıyla politik bir yapıya bürünmüş ve bu tarihten sonra, özellikle AB Anayasa Taslağı Antlaşması çerçevesinde düşündüğümüzde, ekonomik ve politik bir birlik olmanın </a:t>
            </a:r>
            <a:r>
              <a:rPr lang="tr-TR" dirty="0" err="1"/>
              <a:t>yanısıra</a:t>
            </a:r>
            <a:r>
              <a:rPr lang="tr-TR" dirty="0"/>
              <a:t> kültürel bir birlik olarak da kabul görmesi konusunda üzerinde yoğun tartışmalar yapılmıştır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75880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Topluluk çevre politikasının temel dayanağını, 1987’de yürürlüğe giren Avrupa Tek Senedi </a:t>
            </a:r>
            <a:r>
              <a:rPr lang="tr-TR" dirty="0" smtClean="0"/>
              <a:t>oluşturmaktadır</a:t>
            </a:r>
            <a:r>
              <a:rPr lang="tr-TR" dirty="0" smtClean="0"/>
              <a:t>. Maastricht </a:t>
            </a:r>
            <a:r>
              <a:rPr lang="tr-TR" dirty="0"/>
              <a:t>Antlaşması ise, Avrupa Tek </a:t>
            </a:r>
            <a:r>
              <a:rPr lang="tr-TR" dirty="0" err="1"/>
              <a:t>Senetinde</a:t>
            </a:r>
            <a:r>
              <a:rPr lang="tr-TR" dirty="0"/>
              <a:t> şekillenen çevre politikasının temelini tamamlamıştır. Avrupa Tek Senedinin yürürlüğe girmesiyle çevre artık Topluluğun temel hedeflerinden biri haline gelmiştir. Dolayısıyla Tek Senedin Topluluğun çevre politikasına resmi bir tanım getirdiği ve ilk kez hukuki bir temel sağladığı ifade </a:t>
            </a:r>
            <a:r>
              <a:rPr lang="tr-TR" dirty="0" smtClean="0"/>
              <a:t>edilebilir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78931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Üye Ülkelerde ÇED Düzenlemeleri </a:t>
            </a:r>
          </a:p>
        </p:txBody>
      </p:sp>
      <p:sp>
        <p:nvSpPr>
          <p:cNvPr id="3" name="İçerik Yer Tutucusu 2"/>
          <p:cNvSpPr>
            <a:spLocks noGrp="1"/>
          </p:cNvSpPr>
          <p:nvPr>
            <p:ph idx="1"/>
          </p:nvPr>
        </p:nvSpPr>
        <p:spPr/>
        <p:txBody>
          <a:bodyPr>
            <a:normAutofit fontScale="77500" lnSpcReduction="20000"/>
          </a:bodyPr>
          <a:lstStyle/>
          <a:p>
            <a:pPr algn="just"/>
            <a:r>
              <a:rPr lang="tr-TR" b="1" dirty="0"/>
              <a:t>Fransa’da ÇED </a:t>
            </a:r>
            <a:r>
              <a:rPr lang="tr-TR" b="1" dirty="0" smtClean="0"/>
              <a:t>Düzenlemesi</a:t>
            </a:r>
          </a:p>
          <a:p>
            <a:pPr algn="just"/>
            <a:r>
              <a:rPr lang="tr-TR" dirty="0"/>
              <a:t>Fransız hukuk sistemi, yazılı bir Anayasa temel alınarak oluşturulmuş, özel hukuk- kamu hukuku ayırımının geçerli olduğu, maddi bir idare hukuku çatısı altında çevreyle ilgili idari kararlardan doğan sorunların idare mahkemelerinde çözüldüğü bir yapı şeklinde ifade edilebilir. Fransız çevre hukuku diğer hukuk dallarına kıyasla çok katı şekilde teşkilatlanmamıştır. Bu sebeple, mevzuattaki değişiklikler var olan yapıya kolayca eklemlenmektedir. Fakat bu, aynı zamanda, çevre hukukunu uygulamakla yükümlü olan ilgili </a:t>
            </a:r>
            <a:r>
              <a:rPr lang="tr-TR" dirty="0" err="1"/>
              <a:t>kazai</a:t>
            </a:r>
            <a:r>
              <a:rPr lang="tr-TR" dirty="0"/>
              <a:t> ve idari organların işini de zorlaştırmaktadır. Fransız çevre hukukunun zayıflıklarından birisi de, bu hukuk dalını düzenleyen hukuki metinlerin dağınık bir niteliğe sahip olmasıdır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63900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Birleşik </a:t>
            </a:r>
            <a:r>
              <a:rPr lang="tr-TR" b="1" dirty="0" err="1"/>
              <a:t>Krallık’ta</a:t>
            </a:r>
            <a:r>
              <a:rPr lang="tr-TR" b="1" dirty="0"/>
              <a:t> ÇED Düzenlemesi </a:t>
            </a:r>
            <a:endParaRPr lang="tr-TR" b="1" dirty="0" smtClean="0"/>
          </a:p>
          <a:p>
            <a:pPr algn="just"/>
            <a:r>
              <a:rPr lang="tr-TR" dirty="0" err="1"/>
              <a:t>ÇED’in</a:t>
            </a:r>
            <a:r>
              <a:rPr lang="tr-TR" dirty="0"/>
              <a:t> Birleşik </a:t>
            </a:r>
            <a:r>
              <a:rPr lang="tr-TR" dirty="0" err="1"/>
              <a:t>Krallık’ta</a:t>
            </a:r>
            <a:r>
              <a:rPr lang="tr-TR" dirty="0"/>
              <a:t> hukuk metinlerinde yer alması, kamu planlama tahkikat sistemine duyulan </a:t>
            </a:r>
            <a:r>
              <a:rPr lang="tr-TR" dirty="0" smtClean="0"/>
              <a:t>hayal </a:t>
            </a:r>
            <a:r>
              <a:rPr lang="tr-TR" dirty="0" err="1" smtClean="0"/>
              <a:t>kırıklığınının</a:t>
            </a:r>
            <a:r>
              <a:rPr lang="tr-TR" dirty="0" smtClean="0"/>
              <a:t> artmasından kaynaklanmaktadır. </a:t>
            </a:r>
            <a:r>
              <a:rPr lang="tr-TR" dirty="0"/>
              <a:t>Birleşik Krallıkta, </a:t>
            </a:r>
            <a:r>
              <a:rPr lang="tr-TR" dirty="0" err="1"/>
              <a:t>ÇED’i</a:t>
            </a:r>
            <a:r>
              <a:rPr lang="tr-TR" dirty="0"/>
              <a:t> düzenleyen kanun, AB ÇED Direktifinin baskısıyla çıkarılmıştır ki, böyle bir durum diğer ülkelere de yabancı değildir. Ancak buna mukabil, 1988’den önce Birleşik Krallıkta ÇED sisteminin bulunmadığını söylemek de doğru olmayacaktır. Çünkü yerel yönetimler, 1988’den önce, </a:t>
            </a:r>
            <a:r>
              <a:rPr lang="tr-TR" dirty="0" err="1"/>
              <a:t>ÇED’i</a:t>
            </a:r>
            <a:r>
              <a:rPr lang="tr-TR" dirty="0"/>
              <a:t> gönüllü olarak uygulamış ve hatta ÇED raporlarının nasıl hazırlanacağına ilişkin rehber niteliğindeki kitaplar yayınlamışlardır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736500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1747</TotalTime>
  <Words>2962</Words>
  <Application>Microsoft Office PowerPoint</Application>
  <PresentationFormat>Ekran Gösterisi (4:3)</PresentationFormat>
  <Paragraphs>105</Paragraphs>
  <Slides>41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41</vt:i4>
      </vt:variant>
    </vt:vector>
  </HeadingPairs>
  <TitlesOfParts>
    <vt:vector size="45" baseType="lpstr">
      <vt:lpstr>Arial</vt:lpstr>
      <vt:lpstr>Calibri</vt:lpstr>
      <vt:lpstr>Times New Roman</vt:lpstr>
      <vt:lpstr>Office Theme</vt:lpstr>
      <vt:lpstr>Doç. Dr. Afşın ÇETİNKAYA</vt:lpstr>
      <vt:lpstr>ÇEVRE HUKUKU AÇISINDAN ÇEVRESEL ETKİ DEĞERLENDİRMESİ</vt:lpstr>
      <vt:lpstr>PowerPoint Sunusu</vt:lpstr>
      <vt:lpstr>Tarihsel Gelişimi: Hukuk Metinlerinde Yer Alması</vt:lpstr>
      <vt:lpstr>ÇED’in Erken Tarihi: ABD Ulusal Çevre Politikası Kanunu (NEPA)</vt:lpstr>
      <vt:lpstr>ÇED’in Avrupa Yolculuğu: Avrupa Topluluğundaki ve Üye Ülkelerdeki Gelişimi </vt:lpstr>
      <vt:lpstr>PowerPoint Sunusu</vt:lpstr>
      <vt:lpstr>Üye Ülkelerde ÇED Düzenlemeleri </vt:lpstr>
      <vt:lpstr>PowerPoint Sunusu</vt:lpstr>
      <vt:lpstr>PowerPoint Sunusu</vt:lpstr>
      <vt:lpstr>PowerPoint Sunusu</vt:lpstr>
      <vt:lpstr>Uluslararası Hukuk Düzenlemeleri Açısından ÇED</vt:lpstr>
      <vt:lpstr>PowerPoint Sunusu</vt:lpstr>
      <vt:lpstr>Türk Hukukunda Çevresel Etki Değerlendirmesi</vt:lpstr>
      <vt:lpstr>PowerPoint Sunusu</vt:lpstr>
      <vt:lpstr>PowerPoint Sunusu</vt:lpstr>
      <vt:lpstr>PowerPoint Sunusu</vt:lpstr>
      <vt:lpstr>Literatürde Yapılmış Olan Tanımlar</vt:lpstr>
      <vt:lpstr>Raporu Hazırlamaktan Sorumlu Olanlar ve Yükümlülükleri</vt:lpstr>
      <vt:lpstr>PowerPoint Sunusu</vt:lpstr>
      <vt:lpstr>Çevresel Bilgi- Belgelere Erişim</vt:lpstr>
      <vt:lpstr>Çevresel Etki Değerlendirmedeki Önemi</vt:lpstr>
      <vt:lpstr>Çevresel Etki Değerlendirmeye Katılım</vt:lpstr>
      <vt:lpstr>PowerPoint Sunusu</vt:lpstr>
      <vt:lpstr>PowerPoint Sunusu</vt:lpstr>
      <vt:lpstr>PowerPoint Sunusu</vt:lpstr>
      <vt:lpstr>PowerPoint Sunusu</vt:lpstr>
      <vt:lpstr>ÇEVRESEL ETKİ DEĞERLENDİRMESİNDEKİ İŞLEVLERİ AÇISINDAN ÇEVRE HUKUKUNUN TEMEL İLKELERİ</vt:lpstr>
      <vt:lpstr>Önleme İlkesi</vt:lpstr>
      <vt:lpstr>İhtiyat İlkesi</vt:lpstr>
      <vt:lpstr>Süreçteki Diğer İdari İşlemlerin Hukuki Niteliği</vt:lpstr>
      <vt:lpstr>PowerPoint Sunusu</vt:lpstr>
      <vt:lpstr>Türk Hukuku Açısından Kısa Bir Değerlendirme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219</cp:revision>
  <cp:lastPrinted>2017-03-28T12:53:05Z</cp:lastPrinted>
  <dcterms:created xsi:type="dcterms:W3CDTF">2013-08-21T19:17:07Z</dcterms:created>
  <dcterms:modified xsi:type="dcterms:W3CDTF">2021-05-24T07:39:24Z</dcterms:modified>
</cp:coreProperties>
</file>