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344" r:id="rId4"/>
    <p:sldId id="332" r:id="rId5"/>
    <p:sldId id="333" r:id="rId6"/>
    <p:sldId id="316" r:id="rId7"/>
    <p:sldId id="317" r:id="rId8"/>
    <p:sldId id="318" r:id="rId9"/>
    <p:sldId id="320" r:id="rId10"/>
    <p:sldId id="319" r:id="rId11"/>
    <p:sldId id="321" r:id="rId12"/>
    <p:sldId id="322" r:id="rId13"/>
    <p:sldId id="323" r:id="rId14"/>
    <p:sldId id="324" r:id="rId15"/>
    <p:sldId id="325" r:id="rId16"/>
    <p:sldId id="326" r:id="rId17"/>
    <p:sldId id="327" r:id="rId18"/>
    <p:sldId id="328" r:id="rId19"/>
    <p:sldId id="329" r:id="rId20"/>
    <p:sldId id="330" r:id="rId21"/>
    <p:sldId id="331" r:id="rId22"/>
    <p:sldId id="335" r:id="rId23"/>
    <p:sldId id="336" r:id="rId24"/>
    <p:sldId id="337" r:id="rId25"/>
    <p:sldId id="338" r:id="rId26"/>
    <p:sldId id="339" r:id="rId27"/>
    <p:sldId id="340" r:id="rId28"/>
    <p:sldId id="341" r:id="rId29"/>
    <p:sldId id="342" r:id="rId30"/>
    <p:sldId id="343" r:id="rId31"/>
    <p:sldId id="345" r:id="rId32"/>
    <p:sldId id="346" r:id="rId33"/>
    <p:sldId id="347" r:id="rId34"/>
    <p:sldId id="349" r:id="rId35"/>
    <p:sldId id="348" r:id="rId36"/>
    <p:sldId id="355" r:id="rId37"/>
    <p:sldId id="350" r:id="rId38"/>
    <p:sldId id="352" r:id="rId39"/>
    <p:sldId id="353" r:id="rId40"/>
    <p:sldId id="354" r:id="rId41"/>
    <p:sldId id="351" r:id="rId42"/>
    <p:sldId id="356" r:id="rId43"/>
    <p:sldId id="357" r:id="rId44"/>
    <p:sldId id="359" r:id="rId45"/>
    <p:sldId id="360" r:id="rId46"/>
    <p:sldId id="361" r:id="rId47"/>
    <p:sldId id="362" r:id="rId48"/>
    <p:sldId id="363" r:id="rId49"/>
    <p:sldId id="364" r:id="rId50"/>
    <p:sldId id="365" r:id="rId51"/>
    <p:sldId id="366" r:id="rId52"/>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116" d="100"/>
          <a:sy n="116" d="100"/>
        </p:scale>
        <p:origin x="1500"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24.03.2021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3/24/2021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Hukuku-3</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dirty="0"/>
              <a:t>V. </a:t>
            </a:r>
            <a:r>
              <a:rPr lang="tr-TR" dirty="0" smtClean="0"/>
              <a:t>Beş </a:t>
            </a:r>
            <a:r>
              <a:rPr lang="tr-TR" dirty="0"/>
              <a:t>Yıllık Kalkınma Planında; yalnızca kirlenmenin önlenmesi </a:t>
            </a:r>
            <a:r>
              <a:rPr lang="tr-TR" dirty="0" smtClean="0"/>
              <a:t>değil</a:t>
            </a:r>
            <a:r>
              <a:rPr lang="tr-TR" dirty="0"/>
              <a:t>, aynı zamanda sürdürülebilirlik konusu da yer </a:t>
            </a:r>
            <a:r>
              <a:rPr lang="tr-TR" dirty="0" smtClean="0"/>
              <a:t>almıştır</a:t>
            </a:r>
            <a:r>
              <a:rPr lang="tr-TR" dirty="0"/>
              <a:t>. Kentlerde ortaya çıkan hava </a:t>
            </a:r>
            <a:r>
              <a:rPr lang="tr-TR" dirty="0" smtClean="0"/>
              <a:t>kirliliğinin </a:t>
            </a:r>
            <a:r>
              <a:rPr lang="tr-TR" dirty="0"/>
              <a:t>önlenmesi konusunda önceki planlarda </a:t>
            </a:r>
            <a:r>
              <a:rPr lang="tr-TR" dirty="0" smtClean="0"/>
              <a:t>olduğu </a:t>
            </a:r>
            <a:r>
              <a:rPr lang="tr-TR" dirty="0"/>
              <a:t>gibi alınması gereken </a:t>
            </a:r>
            <a:r>
              <a:rPr lang="tr-TR" dirty="0" smtClean="0"/>
              <a:t>çeşitli </a:t>
            </a:r>
            <a:r>
              <a:rPr lang="tr-TR" dirty="0"/>
              <a:t>tedbirler bu planda da yer almaktadır. Su kalitesinin korunması ve dengeli kullanım konusunda düzenlemeler yapılması </a:t>
            </a:r>
            <a:r>
              <a:rPr lang="tr-TR" dirty="0" smtClean="0"/>
              <a:t>gerektiği </a:t>
            </a:r>
            <a:r>
              <a:rPr lang="tr-TR" dirty="0"/>
              <a:t>ifade </a:t>
            </a:r>
            <a:r>
              <a:rPr lang="tr-TR" dirty="0" smtClean="0"/>
              <a:t>edilmiştir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016660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VI. </a:t>
            </a:r>
            <a:r>
              <a:rPr lang="tr-TR" dirty="0" smtClean="0"/>
              <a:t>Beş </a:t>
            </a:r>
            <a:r>
              <a:rPr lang="tr-TR" dirty="0"/>
              <a:t>Yıllık Kalkınma Planında temel ilke (1990-1994), </a:t>
            </a:r>
            <a:r>
              <a:rPr lang="tr-TR" dirty="0">
                <a:solidFill>
                  <a:srgbClr val="FF0000"/>
                </a:solidFill>
              </a:rPr>
              <a:t>sürdürülebilirlik ilkesidir</a:t>
            </a:r>
            <a:r>
              <a:rPr lang="tr-TR" dirty="0"/>
              <a:t>. Planda çevrenin çok boyutlu ele alınması </a:t>
            </a:r>
            <a:r>
              <a:rPr lang="tr-TR" dirty="0" smtClean="0"/>
              <a:t>gerektiği </a:t>
            </a:r>
            <a:r>
              <a:rPr lang="tr-TR" dirty="0"/>
              <a:t>vurgulanmakta olup, çevre bilincinin </a:t>
            </a:r>
            <a:r>
              <a:rPr lang="tr-TR" dirty="0" smtClean="0"/>
              <a:t>yaygınlaştırılacağı</a:t>
            </a:r>
            <a:r>
              <a:rPr lang="tr-TR" dirty="0"/>
              <a:t>, denetim ve izleme sistemlerinin </a:t>
            </a:r>
            <a:r>
              <a:rPr lang="tr-TR" dirty="0" smtClean="0"/>
              <a:t>etkinleştirileceği </a:t>
            </a:r>
            <a:r>
              <a:rPr lang="tr-TR" dirty="0"/>
              <a:t>belirtilmektedir. </a:t>
            </a:r>
            <a:r>
              <a:rPr lang="tr-TR" dirty="0" smtClean="0"/>
              <a:t>İlk </a:t>
            </a:r>
            <a:r>
              <a:rPr lang="tr-TR" dirty="0"/>
              <a:t>kez bu planda kıyı ve sahil ş</a:t>
            </a:r>
            <a:r>
              <a:rPr lang="tr-TR" dirty="0" smtClean="0"/>
              <a:t>eritlerinde </a:t>
            </a:r>
            <a:r>
              <a:rPr lang="tr-TR" dirty="0"/>
              <a:t>kamu yararına öncelik </a:t>
            </a:r>
            <a:r>
              <a:rPr lang="tr-TR" dirty="0" smtClean="0"/>
              <a:t>tanınacağı, </a:t>
            </a:r>
            <a:r>
              <a:rPr lang="tr-TR" dirty="0"/>
              <a:t>koruma ve kullanma esaslarının bu ilke </a:t>
            </a:r>
            <a:r>
              <a:rPr lang="tr-TR" dirty="0" smtClean="0"/>
              <a:t>doğrultusunda belirleneceği </a:t>
            </a:r>
            <a:r>
              <a:rPr lang="tr-TR" dirty="0"/>
              <a:t>yer </a:t>
            </a:r>
            <a:r>
              <a:rPr lang="tr-TR" dirty="0" smtClean="0"/>
              <a:t>almıştır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2329779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smtClean="0">
                <a:solidFill>
                  <a:srgbClr val="FF0000"/>
                </a:solidFill>
              </a:rPr>
              <a:t>Ayrıca değerli </a:t>
            </a:r>
            <a:r>
              <a:rPr lang="tr-TR" dirty="0">
                <a:solidFill>
                  <a:srgbClr val="FF0000"/>
                </a:solidFill>
              </a:rPr>
              <a:t>tarım </a:t>
            </a:r>
            <a:r>
              <a:rPr lang="tr-TR" dirty="0" smtClean="0">
                <a:solidFill>
                  <a:srgbClr val="FF0000"/>
                </a:solidFill>
              </a:rPr>
              <a:t>toprağının </a:t>
            </a:r>
            <a:r>
              <a:rPr lang="tr-TR" dirty="0">
                <a:solidFill>
                  <a:srgbClr val="FF0000"/>
                </a:solidFill>
              </a:rPr>
              <a:t>tarım </a:t>
            </a:r>
            <a:r>
              <a:rPr lang="tr-TR" dirty="0" smtClean="0">
                <a:solidFill>
                  <a:srgbClr val="FF0000"/>
                </a:solidFill>
              </a:rPr>
              <a:t>dışı </a:t>
            </a:r>
            <a:r>
              <a:rPr lang="tr-TR" dirty="0">
                <a:solidFill>
                  <a:srgbClr val="FF0000"/>
                </a:solidFill>
              </a:rPr>
              <a:t>kullanımının önlenmesi konusunda ifadeler yer almakta olup, böylece üçüncü planda yer alan çevrenin kalkınma ve </a:t>
            </a:r>
            <a:r>
              <a:rPr lang="tr-TR" dirty="0" smtClean="0">
                <a:solidFill>
                  <a:srgbClr val="FF0000"/>
                </a:solidFill>
              </a:rPr>
              <a:t>sanayileşmeyi engelleyemeyeceği </a:t>
            </a:r>
            <a:r>
              <a:rPr lang="tr-TR" dirty="0">
                <a:solidFill>
                  <a:srgbClr val="FF0000"/>
                </a:solidFill>
              </a:rPr>
              <a:t>kabulü artık terk </a:t>
            </a:r>
            <a:r>
              <a:rPr lang="tr-TR" dirty="0" smtClean="0">
                <a:solidFill>
                  <a:srgbClr val="FF0000"/>
                </a:solidFill>
              </a:rPr>
              <a:t>edilmiştir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2335865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VII. </a:t>
            </a:r>
            <a:r>
              <a:rPr lang="tr-TR" dirty="0" smtClean="0"/>
              <a:t>Beş </a:t>
            </a:r>
            <a:r>
              <a:rPr lang="tr-TR" dirty="0"/>
              <a:t>Yıllık Kalkınma Planının Genel Durum </a:t>
            </a:r>
            <a:r>
              <a:rPr lang="tr-TR" dirty="0" smtClean="0"/>
              <a:t>Değerlendirmesi </a:t>
            </a:r>
            <a:r>
              <a:rPr lang="tr-TR" dirty="0"/>
              <a:t>Bölümünde, sürdürülebilir kalkınma </a:t>
            </a:r>
            <a:r>
              <a:rPr lang="tr-TR" dirty="0" smtClean="0"/>
              <a:t>yaklaşımı </a:t>
            </a:r>
            <a:r>
              <a:rPr lang="tr-TR" dirty="0"/>
              <a:t>çerçevesinde çevre politikalarının tüm ekonomik ve sosyal politikalara entegrasyonunun giderek önem </a:t>
            </a:r>
            <a:r>
              <a:rPr lang="tr-TR" dirty="0" smtClean="0"/>
              <a:t>kazandığı</a:t>
            </a:r>
            <a:r>
              <a:rPr lang="tr-TR" dirty="0"/>
              <a:t>, bu nedenle bütüncül bir </a:t>
            </a:r>
            <a:r>
              <a:rPr lang="tr-TR" dirty="0" smtClean="0"/>
              <a:t>yaklaşımın </a:t>
            </a:r>
            <a:r>
              <a:rPr lang="tr-TR" dirty="0"/>
              <a:t>zorunluluk haline </a:t>
            </a:r>
            <a:r>
              <a:rPr lang="tr-TR" dirty="0" smtClean="0"/>
              <a:t>dönüştüğü </a:t>
            </a:r>
            <a:r>
              <a:rPr lang="tr-TR" dirty="0"/>
              <a:t>ifade </a:t>
            </a:r>
            <a:r>
              <a:rPr lang="tr-TR" dirty="0" smtClean="0"/>
              <a:t>edilmektedir.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1055324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Yönetimi (Çevre Örgütlenmesi):</a:t>
            </a:r>
          </a:p>
        </p:txBody>
      </p:sp>
      <p:sp>
        <p:nvSpPr>
          <p:cNvPr id="3" name="İçerik Yer Tutucusu 2"/>
          <p:cNvSpPr>
            <a:spLocks noGrp="1"/>
          </p:cNvSpPr>
          <p:nvPr>
            <p:ph idx="1"/>
          </p:nvPr>
        </p:nvSpPr>
        <p:spPr/>
        <p:txBody>
          <a:bodyPr>
            <a:normAutofit fontScale="92500" lnSpcReduction="20000"/>
          </a:bodyPr>
          <a:lstStyle/>
          <a:p>
            <a:pPr algn="just"/>
            <a:r>
              <a:rPr lang="tr-TR" dirty="0"/>
              <a:t>Çevre Yönetimi ülkemizde; </a:t>
            </a:r>
            <a:r>
              <a:rPr lang="tr-TR" dirty="0" smtClean="0"/>
              <a:t>1978 </a:t>
            </a:r>
            <a:r>
              <a:rPr lang="tr-TR" dirty="0"/>
              <a:t>yılında önce </a:t>
            </a:r>
            <a:r>
              <a:rPr lang="tr-TR" dirty="0" smtClean="0"/>
              <a:t>müsteşarlık </a:t>
            </a:r>
            <a:r>
              <a:rPr lang="tr-TR" dirty="0"/>
              <a:t>olarak kurulan (</a:t>
            </a:r>
            <a:r>
              <a:rPr lang="tr-TR" dirty="0" smtClean="0"/>
              <a:t>Başbakanlık </a:t>
            </a:r>
            <a:r>
              <a:rPr lang="tr-TR" dirty="0"/>
              <a:t>Çevre </a:t>
            </a:r>
            <a:r>
              <a:rPr lang="tr-TR" dirty="0" smtClean="0"/>
              <a:t>Müsteşarlığı</a:t>
            </a:r>
            <a:r>
              <a:rPr lang="tr-TR" dirty="0"/>
              <a:t>), sonra 1984 yılında genel </a:t>
            </a:r>
            <a:r>
              <a:rPr lang="tr-TR" dirty="0" smtClean="0"/>
              <a:t>müdürlüğe dönüştürülen </a:t>
            </a:r>
            <a:r>
              <a:rPr lang="tr-TR" dirty="0"/>
              <a:t>(</a:t>
            </a:r>
            <a:r>
              <a:rPr lang="tr-TR" dirty="0" smtClean="0"/>
              <a:t>Başbakanlık </a:t>
            </a:r>
            <a:r>
              <a:rPr lang="tr-TR" dirty="0"/>
              <a:t>Çevre Genel </a:t>
            </a:r>
            <a:r>
              <a:rPr lang="tr-TR" dirty="0" smtClean="0"/>
              <a:t>Müdürlüğü</a:t>
            </a:r>
            <a:r>
              <a:rPr lang="tr-TR" dirty="0"/>
              <a:t>), sonra 1989 yılında tekrar </a:t>
            </a:r>
            <a:r>
              <a:rPr lang="tr-TR" dirty="0" smtClean="0"/>
              <a:t>müsteşarlığa dönüştürülen</a:t>
            </a:r>
            <a:r>
              <a:rPr lang="tr-TR" dirty="0"/>
              <a:t>, daha sora 1991 yılında </a:t>
            </a:r>
            <a:r>
              <a:rPr lang="tr-TR" dirty="0" smtClean="0"/>
              <a:t>bağımsız </a:t>
            </a:r>
            <a:r>
              <a:rPr lang="tr-TR" dirty="0"/>
              <a:t>bir bakanlık olarak örgütlenen (Çevre </a:t>
            </a:r>
            <a:r>
              <a:rPr lang="tr-TR" dirty="0" smtClean="0"/>
              <a:t>Bakanlığı) 2003 </a:t>
            </a:r>
            <a:r>
              <a:rPr lang="tr-TR" dirty="0"/>
              <a:t>yılında Orman </a:t>
            </a:r>
            <a:r>
              <a:rPr lang="tr-TR" dirty="0" smtClean="0"/>
              <a:t>Bakanlığı </a:t>
            </a:r>
            <a:r>
              <a:rPr lang="tr-TR" dirty="0"/>
              <a:t>ile </a:t>
            </a:r>
            <a:r>
              <a:rPr lang="tr-TR" dirty="0" smtClean="0"/>
              <a:t>birleşerek </a:t>
            </a:r>
            <a:r>
              <a:rPr lang="tr-TR" dirty="0"/>
              <a:t>Çevre ve Orman </a:t>
            </a:r>
            <a:r>
              <a:rPr lang="tr-TR" dirty="0" smtClean="0"/>
              <a:t>Bakanlığı 2011 yılında Çevre ve Şehircilik Bakanlığı adını </a:t>
            </a:r>
            <a:r>
              <a:rPr lang="tr-TR" dirty="0"/>
              <a:t>alan bir örgütlenme seyri </a:t>
            </a:r>
            <a:r>
              <a:rPr lang="tr-TR" dirty="0" smtClean="0"/>
              <a:t>izlemiştir.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296258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dirty="0"/>
              <a:t>Tahrip </a:t>
            </a:r>
            <a:r>
              <a:rPr lang="tr-TR" dirty="0" smtClean="0"/>
              <a:t>edilmiş </a:t>
            </a:r>
            <a:r>
              <a:rPr lang="tr-TR" dirty="0"/>
              <a:t>ve </a:t>
            </a:r>
            <a:r>
              <a:rPr lang="tr-TR" dirty="0" smtClean="0"/>
              <a:t>kirletilmiş </a:t>
            </a:r>
            <a:r>
              <a:rPr lang="tr-TR" dirty="0"/>
              <a:t>bir çevreyi onarıp, temizleyip yeniden </a:t>
            </a:r>
            <a:r>
              <a:rPr lang="tr-TR" dirty="0" smtClean="0"/>
              <a:t>sağlıklı </a:t>
            </a:r>
            <a:r>
              <a:rPr lang="tr-TR" dirty="0"/>
              <a:t>hale getirmenin ne denli pahalı ve güç bir </a:t>
            </a:r>
            <a:r>
              <a:rPr lang="tr-TR" dirty="0" smtClean="0"/>
              <a:t>iş olduğu anlaşıldıkça</a:t>
            </a:r>
            <a:r>
              <a:rPr lang="tr-TR" dirty="0"/>
              <a:t>, kalkınmanın </a:t>
            </a:r>
            <a:r>
              <a:rPr lang="tr-TR" dirty="0" smtClean="0"/>
              <a:t>gereği </a:t>
            </a:r>
            <a:r>
              <a:rPr lang="tr-TR" dirty="0"/>
              <a:t>olan faaliyetleri çevreyi tahrip etmeden ve kirletmeden yerine getirmenin en </a:t>
            </a:r>
            <a:r>
              <a:rPr lang="tr-TR" dirty="0" smtClean="0"/>
              <a:t>akılcı yaklaşım olduğu </a:t>
            </a:r>
            <a:r>
              <a:rPr lang="tr-TR" dirty="0"/>
              <a:t>gerekçesine tüm dünyada </a:t>
            </a:r>
            <a:r>
              <a:rPr lang="tr-TR" dirty="0" smtClean="0"/>
              <a:t>ulaşılmıştır</a:t>
            </a:r>
            <a:r>
              <a:rPr lang="tr-TR" dirty="0"/>
              <a:t>. Bu gerçekten hareketle, kalkınma çevre </a:t>
            </a:r>
            <a:r>
              <a:rPr lang="tr-TR" dirty="0" smtClean="0"/>
              <a:t>ilişkisinin sağlıklı </a:t>
            </a:r>
            <a:r>
              <a:rPr lang="tr-TR" dirty="0"/>
              <a:t>ve dengeli bir biçimde kurulmasına daha fazla özen gösterilmekte, bunu </a:t>
            </a:r>
            <a:r>
              <a:rPr lang="tr-TR" dirty="0" smtClean="0"/>
              <a:t>sağlayıcı </a:t>
            </a:r>
            <a:r>
              <a:rPr lang="tr-TR" dirty="0"/>
              <a:t>uygulamalara gidilmektedir.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
        <p:nvSpPr>
          <p:cNvPr id="5" name="Unvan 4"/>
          <p:cNvSpPr>
            <a:spLocks noGrp="1"/>
          </p:cNvSpPr>
          <p:nvPr>
            <p:ph type="title"/>
          </p:nvPr>
        </p:nvSpPr>
        <p:spPr/>
        <p:txBody>
          <a:bodyPr>
            <a:normAutofit fontScale="90000"/>
          </a:bodyPr>
          <a:lstStyle/>
          <a:p>
            <a:r>
              <a:rPr lang="tr-TR" dirty="0" smtClean="0"/>
              <a:t>ÇEVREYİ KORUMADA İKİ ÖNEMLİ ARAÇ ÇED ve DENETİM</a:t>
            </a:r>
            <a:endParaRPr lang="tr-TR" dirty="0"/>
          </a:p>
        </p:txBody>
      </p:sp>
    </p:spTree>
    <p:extLst>
      <p:ext uri="{BB962C8B-B14F-4D97-AF65-F5344CB8AC3E}">
        <p14:creationId xmlns:p14="http://schemas.microsoft.com/office/powerpoint/2010/main" val="435558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Bu amaçla </a:t>
            </a:r>
            <a:r>
              <a:rPr lang="tr-TR" dirty="0" smtClean="0"/>
              <a:t>geliştirilmekte </a:t>
            </a:r>
            <a:r>
              <a:rPr lang="tr-TR" dirty="0"/>
              <a:t>olan yöntemlerden birisi de Çevresel Etki </a:t>
            </a:r>
            <a:r>
              <a:rPr lang="tr-TR" dirty="0" smtClean="0"/>
              <a:t>Değerlendirmesidir</a:t>
            </a:r>
            <a:r>
              <a:rPr lang="tr-TR" dirty="0"/>
              <a:t>. ÇED “tahmin ve önleme” stratejisi izlenerek kalkınma ve çevrenin </a:t>
            </a:r>
            <a:r>
              <a:rPr lang="tr-TR" dirty="0" smtClean="0"/>
              <a:t>bağdaştırılmasında </a:t>
            </a:r>
            <a:r>
              <a:rPr lang="tr-TR" dirty="0"/>
              <a:t>kullanılan bir çevre yönetim </a:t>
            </a:r>
            <a:r>
              <a:rPr lang="tr-TR" dirty="0" smtClean="0"/>
              <a:t>aracıdır.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1938358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34129" y="527606"/>
            <a:ext cx="6244435" cy="916230"/>
          </a:xfrm>
        </p:spPr>
        <p:txBody>
          <a:bodyPr>
            <a:normAutofit fontScale="90000"/>
          </a:bodyPr>
          <a:lstStyle/>
          <a:p>
            <a:r>
              <a:rPr lang="tr-TR" dirty="0" err="1"/>
              <a:t>ÇED’in</a:t>
            </a:r>
            <a:r>
              <a:rPr lang="tr-TR" dirty="0"/>
              <a:t> Tanımı, Tarihçesi ve Dünyadaki </a:t>
            </a:r>
            <a:r>
              <a:rPr lang="tr-TR" dirty="0" smtClean="0"/>
              <a:t>Gelişimi</a:t>
            </a:r>
            <a:r>
              <a:rPr lang="tr-TR" dirty="0"/>
              <a:t>:</a:t>
            </a:r>
          </a:p>
        </p:txBody>
      </p:sp>
      <p:sp>
        <p:nvSpPr>
          <p:cNvPr id="3" name="İçerik Yer Tutucusu 2"/>
          <p:cNvSpPr>
            <a:spLocks noGrp="1"/>
          </p:cNvSpPr>
          <p:nvPr>
            <p:ph idx="1"/>
          </p:nvPr>
        </p:nvSpPr>
        <p:spPr/>
        <p:txBody>
          <a:bodyPr/>
          <a:lstStyle/>
          <a:p>
            <a:pPr algn="just"/>
            <a:r>
              <a:rPr lang="tr-TR" dirty="0" err="1"/>
              <a:t>ÇED’in</a:t>
            </a:r>
            <a:r>
              <a:rPr lang="tr-TR" dirty="0"/>
              <a:t> çok </a:t>
            </a:r>
            <a:r>
              <a:rPr lang="tr-TR" dirty="0" smtClean="0"/>
              <a:t>değişik </a:t>
            </a:r>
            <a:r>
              <a:rPr lang="tr-TR" dirty="0"/>
              <a:t>tanımları yapılmaktadır. “Herhangi bir ekonomik </a:t>
            </a:r>
            <a:r>
              <a:rPr lang="tr-TR" dirty="0" smtClean="0"/>
              <a:t>kuruluşun </a:t>
            </a:r>
            <a:r>
              <a:rPr lang="tr-TR" dirty="0"/>
              <a:t>çevresi üzerinde </a:t>
            </a:r>
            <a:r>
              <a:rPr lang="tr-TR" dirty="0" smtClean="0"/>
              <a:t>yaratacağı doğrudan </a:t>
            </a:r>
            <a:r>
              <a:rPr lang="tr-TR" dirty="0"/>
              <a:t>ya da dolaylı, uzun ya da kısa dönemli, parasal nitelikte olan ya da olmayan, ölçülebilir ya da ölçülemeyen etkilerin nesnel olarak </a:t>
            </a:r>
            <a:r>
              <a:rPr lang="tr-TR" dirty="0" smtClean="0"/>
              <a:t>değerlendirilmesine </a:t>
            </a:r>
            <a:r>
              <a:rPr lang="tr-TR" dirty="0"/>
              <a:t>yarayan </a:t>
            </a:r>
            <a:r>
              <a:rPr lang="tr-TR" dirty="0" smtClean="0"/>
              <a:t>araştırma yöntemidir.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3386832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a:xfrm>
            <a:off x="1059785" y="2054655"/>
            <a:ext cx="7177135" cy="4301695"/>
          </a:xfrm>
        </p:spPr>
        <p:txBody>
          <a:bodyPr>
            <a:normAutofit fontScale="92500" lnSpcReduction="10000"/>
          </a:bodyPr>
          <a:lstStyle/>
          <a:p>
            <a:pPr marL="0" indent="0" algn="just">
              <a:buNone/>
            </a:pPr>
            <a:r>
              <a:rPr lang="tr-TR" dirty="0" err="1" smtClean="0"/>
              <a:t>ÇED’e</a:t>
            </a:r>
            <a:r>
              <a:rPr lang="tr-TR" dirty="0" smtClean="0"/>
              <a:t> </a:t>
            </a:r>
            <a:r>
              <a:rPr lang="tr-TR" dirty="0"/>
              <a:t>özgü mevzuatı </a:t>
            </a:r>
            <a:r>
              <a:rPr lang="tr-TR" dirty="0" smtClean="0"/>
              <a:t>geliştirerek </a:t>
            </a:r>
            <a:r>
              <a:rPr lang="tr-TR" dirty="0"/>
              <a:t>bu alanda dünyadaki ilk uygulamaları </a:t>
            </a:r>
            <a:r>
              <a:rPr lang="tr-TR" dirty="0" smtClean="0"/>
              <a:t>başlatan </a:t>
            </a:r>
            <a:r>
              <a:rPr lang="tr-TR" dirty="0"/>
              <a:t>ülke ABD’dir. 1 Ocak 1970 yılında </a:t>
            </a:r>
            <a:r>
              <a:rPr lang="tr-TR" dirty="0" smtClean="0"/>
              <a:t>yürürlüğe </a:t>
            </a:r>
            <a:r>
              <a:rPr lang="tr-TR" dirty="0"/>
              <a:t>konan Ulusal Çevre Politikası Yasası (</a:t>
            </a:r>
            <a:r>
              <a:rPr lang="tr-TR" dirty="0" err="1"/>
              <a:t>National</a:t>
            </a:r>
            <a:r>
              <a:rPr lang="tr-TR" dirty="0"/>
              <a:t> </a:t>
            </a:r>
            <a:r>
              <a:rPr lang="tr-TR" dirty="0" err="1"/>
              <a:t>Environmental</a:t>
            </a:r>
            <a:r>
              <a:rPr lang="tr-TR" dirty="0"/>
              <a:t> </a:t>
            </a:r>
            <a:r>
              <a:rPr lang="tr-TR" dirty="0" err="1"/>
              <a:t>Policy</a:t>
            </a:r>
            <a:r>
              <a:rPr lang="tr-TR" dirty="0"/>
              <a:t> </a:t>
            </a:r>
            <a:r>
              <a:rPr lang="tr-TR" dirty="0" err="1"/>
              <a:t>Act</a:t>
            </a:r>
            <a:r>
              <a:rPr lang="tr-TR" dirty="0"/>
              <a:t>-kısaca NEPA) ile ÇED, ABD’de, yasal bir zorunluluk olarak uygulamaya </a:t>
            </a:r>
            <a:r>
              <a:rPr lang="tr-TR" dirty="0" smtClean="0"/>
              <a:t>konmuştur</a:t>
            </a:r>
            <a:r>
              <a:rPr lang="tr-TR" dirty="0"/>
              <a:t>. Bu tarihten itibaren ÇED, </a:t>
            </a:r>
            <a:r>
              <a:rPr lang="tr-TR" dirty="0" smtClean="0"/>
              <a:t>gelişmiş </a:t>
            </a:r>
            <a:r>
              <a:rPr lang="tr-TR" dirty="0"/>
              <a:t>ve </a:t>
            </a:r>
            <a:r>
              <a:rPr lang="tr-TR" dirty="0" smtClean="0"/>
              <a:t>gelişmekte </a:t>
            </a:r>
            <a:r>
              <a:rPr lang="tr-TR" dirty="0"/>
              <a:t>olan ülke ayırımı olmaksızın </a:t>
            </a:r>
            <a:r>
              <a:rPr lang="tr-TR" dirty="0" smtClean="0"/>
              <a:t>diğer </a:t>
            </a:r>
            <a:r>
              <a:rPr lang="tr-TR" dirty="0"/>
              <a:t>ülkeler tarafından da uygulanmaya </a:t>
            </a:r>
            <a:r>
              <a:rPr lang="tr-TR" dirty="0" smtClean="0"/>
              <a:t>başlanmış </a:t>
            </a:r>
            <a:r>
              <a:rPr lang="tr-TR" dirty="0"/>
              <a:t>ve ABD’den sonra ÇED uygulamalarını </a:t>
            </a:r>
            <a:r>
              <a:rPr lang="tr-TR" dirty="0" smtClean="0"/>
              <a:t>başlatan diğer </a:t>
            </a:r>
            <a:r>
              <a:rPr lang="tr-TR" dirty="0"/>
              <a:t>ülkeler büyük ölçüde bu ülkenin ÇED mevzuatını örnek </a:t>
            </a:r>
            <a:r>
              <a:rPr lang="tr-TR" dirty="0" smtClean="0"/>
              <a:t>almışlardır.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227881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dirty="0"/>
              <a:t>1980’den itibaren ÇED, uluslararası </a:t>
            </a:r>
            <a:r>
              <a:rPr lang="tr-TR" dirty="0" smtClean="0"/>
              <a:t>kuruluşların </a:t>
            </a:r>
            <a:r>
              <a:rPr lang="tr-TR" dirty="0"/>
              <a:t>(</a:t>
            </a:r>
            <a:r>
              <a:rPr lang="tr-TR" dirty="0" smtClean="0"/>
              <a:t>Birleşmiş </a:t>
            </a:r>
            <a:r>
              <a:rPr lang="tr-TR" dirty="0"/>
              <a:t>Milletler Çevre Programı-UNEP; Avrupa Konseyi, Avrupa Ekonomik Komisyonu, Avrupa </a:t>
            </a:r>
            <a:r>
              <a:rPr lang="tr-TR" dirty="0" smtClean="0"/>
              <a:t>Toplulu</a:t>
            </a:r>
            <a:r>
              <a:rPr lang="tr-TR" dirty="0"/>
              <a:t>ğ</a:t>
            </a:r>
            <a:r>
              <a:rPr lang="tr-TR" dirty="0" smtClean="0"/>
              <a:t>u</a:t>
            </a:r>
            <a:r>
              <a:rPr lang="tr-TR" dirty="0"/>
              <a:t>, OECD gibi) ve kalkınma projelerine destek veren uluslararası finans </a:t>
            </a:r>
            <a:r>
              <a:rPr lang="tr-TR" dirty="0" smtClean="0"/>
              <a:t>kuruluşlarının </a:t>
            </a:r>
            <a:r>
              <a:rPr lang="tr-TR" dirty="0"/>
              <a:t>(</a:t>
            </a:r>
            <a:r>
              <a:rPr lang="tr-TR" dirty="0" smtClean="0"/>
              <a:t>Birleşmiş </a:t>
            </a:r>
            <a:r>
              <a:rPr lang="tr-TR" dirty="0"/>
              <a:t>Milletler Kalkınma Programı-UNDP, Dünya Bankası, Afrika, Asya, Arap, </a:t>
            </a:r>
            <a:r>
              <a:rPr lang="tr-TR" dirty="0" err="1"/>
              <a:t>Karayipler</a:t>
            </a:r>
            <a:r>
              <a:rPr lang="tr-TR" dirty="0"/>
              <a:t> gibi bölgesel kalkınma bankaları) karar metinlerine </a:t>
            </a:r>
            <a:r>
              <a:rPr lang="tr-TR" dirty="0" smtClean="0"/>
              <a:t>geçirilmiştir</a:t>
            </a:r>
            <a:r>
              <a:rPr lang="tr-TR" dirty="0"/>
              <a:t>.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783419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a:xfrm>
            <a:off x="1059785" y="1749245"/>
            <a:ext cx="7329840" cy="3970329"/>
          </a:xfrm>
        </p:spPr>
        <p:txBody>
          <a:bodyPr>
            <a:normAutofit/>
          </a:bodyPr>
          <a:lstStyle/>
          <a:p>
            <a:pPr marL="0" indent="0" algn="ctr">
              <a:buNone/>
            </a:pPr>
            <a:r>
              <a:rPr lang="tr-TR" sz="4400" dirty="0" smtClean="0"/>
              <a:t>TÜRKİYE’DE </a:t>
            </a:r>
            <a:r>
              <a:rPr lang="tr-TR" sz="4400" dirty="0"/>
              <a:t>ÇEVRE </a:t>
            </a:r>
            <a:r>
              <a:rPr lang="tr-TR" sz="4400" dirty="0" smtClean="0"/>
              <a:t>POLİTİKALARI, ÖRGÜTLENMESİ ve</a:t>
            </a:r>
          </a:p>
          <a:p>
            <a:pPr marL="0" indent="0" algn="ctr">
              <a:buNone/>
            </a:pPr>
            <a:r>
              <a:rPr lang="tr-TR" sz="4400" dirty="0"/>
              <a:t>SÜRDÜRÜLEBİLİR KALKINMA</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3687075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Türkiye’de </a:t>
            </a:r>
            <a:r>
              <a:rPr lang="tr-TR" dirty="0" err="1"/>
              <a:t>ÇED’in</a:t>
            </a:r>
            <a:r>
              <a:rPr lang="tr-TR" dirty="0"/>
              <a:t> Tarihçesi ve </a:t>
            </a:r>
            <a:r>
              <a:rPr lang="tr-TR" dirty="0" smtClean="0"/>
              <a:t>Gelişimi</a:t>
            </a:r>
            <a:r>
              <a:rPr lang="tr-TR" dirty="0"/>
              <a:t>: </a:t>
            </a:r>
          </a:p>
        </p:txBody>
      </p:sp>
      <p:sp>
        <p:nvSpPr>
          <p:cNvPr id="3" name="İçerik Yer Tutucusu 2"/>
          <p:cNvSpPr>
            <a:spLocks noGrp="1"/>
          </p:cNvSpPr>
          <p:nvPr>
            <p:ph idx="1"/>
          </p:nvPr>
        </p:nvSpPr>
        <p:spPr/>
        <p:txBody>
          <a:bodyPr/>
          <a:lstStyle/>
          <a:p>
            <a:pPr algn="just"/>
            <a:r>
              <a:rPr lang="tr-TR" dirty="0" smtClean="0"/>
              <a:t>1983’te </a:t>
            </a:r>
            <a:r>
              <a:rPr lang="tr-TR" dirty="0"/>
              <a:t>Çevre Kanunu’nun çıkarılmasıyla, </a:t>
            </a:r>
            <a:r>
              <a:rPr lang="tr-TR" dirty="0" smtClean="0"/>
              <a:t>Bakanlığın </a:t>
            </a:r>
            <a:r>
              <a:rPr lang="tr-TR" dirty="0"/>
              <a:t>çevre politikasının ana unsurlarından birisi; salt kirlenme sonrası temizleme yerine, günümüzde kabul gören </a:t>
            </a:r>
            <a:r>
              <a:rPr lang="tr-TR" dirty="0" smtClean="0"/>
              <a:t>çağdaş </a:t>
            </a:r>
            <a:r>
              <a:rPr lang="tr-TR" dirty="0"/>
              <a:t>bir </a:t>
            </a:r>
            <a:r>
              <a:rPr lang="tr-TR" dirty="0" smtClean="0"/>
              <a:t>yaklaşımla</a:t>
            </a:r>
            <a:r>
              <a:rPr lang="tr-TR" dirty="0"/>
              <a:t>, tamamlayıcı fonksiyon olarak kirlenmeden önce </a:t>
            </a:r>
            <a:r>
              <a:rPr lang="tr-TR" dirty="0" smtClean="0"/>
              <a:t>araştırma </a:t>
            </a:r>
            <a:r>
              <a:rPr lang="tr-TR" dirty="0"/>
              <a:t>ve inceleme yaparak gerekli tedbirleri almak ve aldırmak </a:t>
            </a:r>
            <a:r>
              <a:rPr lang="tr-TR" dirty="0" smtClean="0"/>
              <a:t>olmuştur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731923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Ülkemizde, 1991 yılında Çevre </a:t>
            </a:r>
            <a:r>
              <a:rPr lang="tr-TR" dirty="0" smtClean="0"/>
              <a:t>Bakanlığı’nın </a:t>
            </a:r>
            <a:r>
              <a:rPr lang="tr-TR" dirty="0"/>
              <a:t>kurulması ile ÇED ve Planlama Genel </a:t>
            </a:r>
            <a:r>
              <a:rPr lang="tr-TR" dirty="0" smtClean="0"/>
              <a:t>Müdürlüğü </a:t>
            </a:r>
            <a:r>
              <a:rPr lang="tr-TR" dirty="0"/>
              <a:t>ve bu kuruma </a:t>
            </a:r>
            <a:r>
              <a:rPr lang="tr-TR" dirty="0" smtClean="0"/>
              <a:t>bağlı </a:t>
            </a:r>
            <a:r>
              <a:rPr lang="tr-TR" dirty="0"/>
              <a:t>olarak ÇED Dairesi </a:t>
            </a:r>
            <a:r>
              <a:rPr lang="tr-TR" dirty="0" smtClean="0"/>
              <a:t>Başkanlığı kurulmuştur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3021784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Türkiye’de Çevre Yönetimince Uygulanan Çevre Denetimi: </a:t>
            </a:r>
          </a:p>
        </p:txBody>
      </p:sp>
      <p:sp>
        <p:nvSpPr>
          <p:cNvPr id="3" name="İçerik Yer Tutucusu 2"/>
          <p:cNvSpPr>
            <a:spLocks noGrp="1"/>
          </p:cNvSpPr>
          <p:nvPr>
            <p:ph idx="1"/>
          </p:nvPr>
        </p:nvSpPr>
        <p:spPr/>
        <p:txBody>
          <a:bodyPr/>
          <a:lstStyle/>
          <a:p>
            <a:pPr algn="just"/>
            <a:r>
              <a:rPr lang="tr-TR" dirty="0"/>
              <a:t>Çevre denetimini; çevrenin yargı tarafından denetimi, yasama tarafından denetimi, yönetim tarafından denetimi, kamuoyu tarafından denetimi, uluslararası örgütler tarafından denetimi ve parlamento adına denetimi (</a:t>
            </a:r>
            <a:r>
              <a:rPr lang="tr-TR" dirty="0" err="1" smtClean="0"/>
              <a:t>sayıştay</a:t>
            </a:r>
            <a:r>
              <a:rPr lang="tr-TR" dirty="0" smtClean="0"/>
              <a:t> </a:t>
            </a:r>
            <a:r>
              <a:rPr lang="tr-TR" dirty="0"/>
              <a:t>denetimi) ş</a:t>
            </a:r>
            <a:r>
              <a:rPr lang="tr-TR" dirty="0" smtClean="0"/>
              <a:t>eklinde </a:t>
            </a:r>
            <a:r>
              <a:rPr lang="tr-TR" dirty="0"/>
              <a:t>sınıflandırabiliriz.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2008158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Çevre denetimi basit bir </a:t>
            </a:r>
            <a:r>
              <a:rPr lang="tr-TR" dirty="0" smtClean="0"/>
              <a:t>şekilde</a:t>
            </a:r>
            <a:r>
              <a:rPr lang="tr-TR" dirty="0"/>
              <a:t>; girdilerin, </a:t>
            </a:r>
            <a:r>
              <a:rPr lang="tr-TR" dirty="0" smtClean="0"/>
              <a:t>işlemlerin</a:t>
            </a:r>
            <a:r>
              <a:rPr lang="tr-TR" dirty="0"/>
              <a:t>, çıktıların, atık ve yan ürünlerin kapsamlı bir </a:t>
            </a:r>
            <a:r>
              <a:rPr lang="tr-TR" dirty="0" smtClean="0"/>
              <a:t>şekilde değerlendirildiği </a:t>
            </a:r>
            <a:r>
              <a:rPr lang="tr-TR" dirty="0"/>
              <a:t>ve denetleyen mekanizmanın </a:t>
            </a:r>
            <a:r>
              <a:rPr lang="tr-TR" dirty="0" smtClean="0"/>
              <a:t>bağımsızlığının </a:t>
            </a:r>
            <a:r>
              <a:rPr lang="tr-TR" dirty="0"/>
              <a:t>çok önemli </a:t>
            </a:r>
            <a:r>
              <a:rPr lang="tr-TR" dirty="0" smtClean="0"/>
              <a:t>olduğu </a:t>
            </a:r>
            <a:r>
              <a:rPr lang="tr-TR" dirty="0"/>
              <a:t>bir denetim olarak da tanımlanmaktadır.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4191072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Denetiminin </a:t>
            </a:r>
            <a:r>
              <a:rPr lang="tr-TR" dirty="0" smtClean="0"/>
              <a:t>Başlıca </a:t>
            </a:r>
            <a:r>
              <a:rPr lang="tr-TR" dirty="0"/>
              <a:t>Hukuki Dayanakları:</a:t>
            </a:r>
          </a:p>
        </p:txBody>
      </p:sp>
      <p:sp>
        <p:nvSpPr>
          <p:cNvPr id="3" name="İçerik Yer Tutucusu 2"/>
          <p:cNvSpPr>
            <a:spLocks noGrp="1"/>
          </p:cNvSpPr>
          <p:nvPr>
            <p:ph idx="1"/>
          </p:nvPr>
        </p:nvSpPr>
        <p:spPr/>
        <p:txBody>
          <a:bodyPr/>
          <a:lstStyle/>
          <a:p>
            <a:r>
              <a:rPr lang="tr-TR" dirty="0"/>
              <a:t>Çevre Kanunu</a:t>
            </a:r>
            <a:r>
              <a:rPr lang="tr-TR" dirty="0" smtClean="0"/>
              <a:t>:</a:t>
            </a:r>
          </a:p>
          <a:p>
            <a:pPr algn="just"/>
            <a:r>
              <a:rPr lang="tr-TR" dirty="0"/>
              <a:t>872 sayılı Çevre Kanunu’nun denetim </a:t>
            </a:r>
            <a:r>
              <a:rPr lang="tr-TR" dirty="0" smtClean="0"/>
              <a:t>başlıklı </a:t>
            </a:r>
            <a:r>
              <a:rPr lang="tr-TR" dirty="0"/>
              <a:t>12. </a:t>
            </a:r>
            <a:r>
              <a:rPr lang="tr-TR" dirty="0" smtClean="0"/>
              <a:t>maddesi </a:t>
            </a:r>
            <a:r>
              <a:rPr lang="tr-TR" dirty="0"/>
              <a:t>denetimlerin kimin tarafından </a:t>
            </a:r>
            <a:r>
              <a:rPr lang="tr-TR" dirty="0" smtClean="0"/>
              <a:t>yapılacağını </a:t>
            </a:r>
            <a:r>
              <a:rPr lang="tr-TR" dirty="0"/>
              <a:t>belirtmesine </a:t>
            </a:r>
            <a:r>
              <a:rPr lang="tr-TR" dirty="0" smtClean="0"/>
              <a:t>karşılık</a:t>
            </a:r>
            <a:r>
              <a:rPr lang="tr-TR" dirty="0"/>
              <a:t>, denetimin nasıl </a:t>
            </a:r>
            <a:r>
              <a:rPr lang="tr-TR" dirty="0" smtClean="0"/>
              <a:t>yapılacağı </a:t>
            </a:r>
            <a:r>
              <a:rPr lang="tr-TR" dirty="0"/>
              <a:t>ve denetim elemanlarının niteliklerini </a:t>
            </a:r>
            <a:r>
              <a:rPr lang="tr-TR" dirty="0" smtClean="0"/>
              <a:t>yönetmeliğe bırakılmıştır.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845141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Maddenin </a:t>
            </a:r>
            <a:r>
              <a:rPr lang="tr-TR" dirty="0" smtClean="0"/>
              <a:t>değişmeden </a:t>
            </a:r>
            <a:r>
              <a:rPr lang="tr-TR" dirty="0"/>
              <a:t>önceki halinde denetimlerin hangi kurum ve </a:t>
            </a:r>
            <a:r>
              <a:rPr lang="tr-TR" dirty="0" smtClean="0"/>
              <a:t>kuruluşça yapılacağına ilişkin </a:t>
            </a:r>
            <a:r>
              <a:rPr lang="tr-TR" dirty="0"/>
              <a:t>düzenleme </a:t>
            </a:r>
            <a:r>
              <a:rPr lang="tr-TR" dirty="0" smtClean="0"/>
              <a:t>yönetmeliğe </a:t>
            </a:r>
            <a:r>
              <a:rPr lang="tr-TR" dirty="0"/>
              <a:t>bırakılırken, yeni halinde denetimlerin Çevre Genel </a:t>
            </a:r>
            <a:r>
              <a:rPr lang="tr-TR" dirty="0" smtClean="0"/>
              <a:t>Müdürlüğünce </a:t>
            </a:r>
            <a:r>
              <a:rPr lang="tr-TR" dirty="0"/>
              <a:t>(Çevre ve Orman </a:t>
            </a:r>
            <a:r>
              <a:rPr lang="tr-TR" dirty="0" smtClean="0"/>
              <a:t>Bakanlığı </a:t>
            </a:r>
            <a:r>
              <a:rPr lang="tr-TR" dirty="0"/>
              <a:t>olarak </a:t>
            </a:r>
            <a:r>
              <a:rPr lang="tr-TR" dirty="0" smtClean="0"/>
              <a:t>anlaşılması </a:t>
            </a:r>
            <a:r>
              <a:rPr lang="tr-TR" dirty="0"/>
              <a:t>gerekir.) </a:t>
            </a:r>
            <a:r>
              <a:rPr lang="tr-TR" dirty="0" smtClean="0"/>
              <a:t>yapılacağı belirtilmiştir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1887215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Denetim </a:t>
            </a:r>
            <a:r>
              <a:rPr lang="tr-TR" dirty="0" smtClean="0"/>
              <a:t>Yönetmeliği</a:t>
            </a:r>
            <a:endParaRPr lang="tr-TR" dirty="0"/>
          </a:p>
        </p:txBody>
      </p:sp>
      <p:sp>
        <p:nvSpPr>
          <p:cNvPr id="3" name="İçerik Yer Tutucusu 2"/>
          <p:cNvSpPr>
            <a:spLocks noGrp="1"/>
          </p:cNvSpPr>
          <p:nvPr>
            <p:ph idx="1"/>
          </p:nvPr>
        </p:nvSpPr>
        <p:spPr/>
        <p:txBody>
          <a:bodyPr/>
          <a:lstStyle/>
          <a:p>
            <a:pPr algn="just"/>
            <a:r>
              <a:rPr lang="tr-TR" dirty="0"/>
              <a:t>Yönetmelik ile çevre denetiminin usul ve esasları düzenlenmekte ve teknik düzeyde ayrıntılı çevre denetimi yapılması öngörülmekte, böylelikle çevre denetimi sistemimiz AB ülkelerindeki sisteme </a:t>
            </a:r>
            <a:r>
              <a:rPr lang="tr-TR" dirty="0" smtClean="0"/>
              <a:t>yakınlaştırılmaya çalışılmaktadır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dirty="0"/>
          </a:p>
        </p:txBody>
      </p:sp>
    </p:spTree>
    <p:extLst>
      <p:ext uri="{BB962C8B-B14F-4D97-AF65-F5344CB8AC3E}">
        <p14:creationId xmlns:p14="http://schemas.microsoft.com/office/powerpoint/2010/main" val="1088257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Ülkemizdeki çevre denetim yönetmeliği</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smtClean="0"/>
              <a:t>Minimum </a:t>
            </a:r>
            <a:r>
              <a:rPr lang="tr-TR" dirty="0"/>
              <a:t>kriterlerden en önemlisi </a:t>
            </a:r>
            <a:r>
              <a:rPr lang="tr-TR" dirty="0" smtClean="0"/>
              <a:t>şeffaflıktır</a:t>
            </a:r>
            <a:r>
              <a:rPr lang="tr-TR" dirty="0"/>
              <a:t>. Denetim yapılırken ve sonuçları açıklanırken tamamen </a:t>
            </a:r>
            <a:r>
              <a:rPr lang="tr-TR" dirty="0" smtClean="0"/>
              <a:t>şeffaf </a:t>
            </a:r>
            <a:r>
              <a:rPr lang="tr-TR" dirty="0"/>
              <a:t>olunması ve sonuçların kamuoyuna açıklanması öngörülmektedir. </a:t>
            </a:r>
            <a:r>
              <a:rPr lang="tr-TR" dirty="0" smtClean="0"/>
              <a:t>Diğer </a:t>
            </a:r>
            <a:r>
              <a:rPr lang="tr-TR" dirty="0"/>
              <a:t>bir kriter de denetimin saha gezilerek yani yerinde denetim olması öngörülmektedir. Ayrıca denetimin rutin ve rutin olmayan olmak üzere iki </a:t>
            </a:r>
            <a:r>
              <a:rPr lang="tr-TR" dirty="0" smtClean="0"/>
              <a:t>şekilde </a:t>
            </a:r>
            <a:r>
              <a:rPr lang="tr-TR" dirty="0"/>
              <a:t>yapılması istenmektedir. </a:t>
            </a:r>
            <a:r>
              <a:rPr lang="tr-TR" dirty="0" smtClean="0"/>
              <a:t>Yönetmeliğin </a:t>
            </a:r>
            <a:r>
              <a:rPr lang="tr-TR" dirty="0"/>
              <a:t>hedefi olarak; çevrenini korunmasını </a:t>
            </a:r>
            <a:r>
              <a:rPr lang="tr-TR" dirty="0" smtClean="0"/>
              <a:t>sağlamak</a:t>
            </a:r>
            <a:r>
              <a:rPr lang="tr-TR" dirty="0"/>
              <a:t>, sürdürülebilir kalkınma, haksız rekabetin önlenmesi ve tasarruf </a:t>
            </a:r>
            <a:r>
              <a:rPr lang="tr-TR" dirty="0" smtClean="0"/>
              <a:t>sağlanması benimsenmiştir.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3796347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138425"/>
            <a:ext cx="8229600" cy="458115"/>
          </a:xfrm>
        </p:spPr>
        <p:txBody>
          <a:bodyPr>
            <a:normAutofit fontScale="90000"/>
          </a:bodyPr>
          <a:lstStyle/>
          <a:p>
            <a:r>
              <a:rPr lang="tr-TR" dirty="0"/>
              <a:t>ÇED </a:t>
            </a:r>
            <a:r>
              <a:rPr lang="tr-TR" dirty="0" smtClean="0"/>
              <a:t>Yönetmeliği</a:t>
            </a:r>
            <a:endParaRPr lang="tr-TR" dirty="0"/>
          </a:p>
        </p:txBody>
      </p:sp>
      <p:sp>
        <p:nvSpPr>
          <p:cNvPr id="3" name="İçerik Yer Tutucusu 2"/>
          <p:cNvSpPr>
            <a:spLocks noGrp="1"/>
          </p:cNvSpPr>
          <p:nvPr>
            <p:ph idx="1"/>
          </p:nvPr>
        </p:nvSpPr>
        <p:spPr/>
        <p:txBody>
          <a:bodyPr/>
          <a:lstStyle/>
          <a:p>
            <a:pPr algn="just"/>
            <a:r>
              <a:rPr lang="tr-TR" dirty="0" smtClean="0"/>
              <a:t>Yönetmeliğin </a:t>
            </a:r>
            <a:r>
              <a:rPr lang="tr-TR" dirty="0"/>
              <a:t>tanımlar </a:t>
            </a:r>
            <a:r>
              <a:rPr lang="tr-TR" dirty="0" smtClean="0"/>
              <a:t>başlıklı </a:t>
            </a:r>
            <a:r>
              <a:rPr lang="tr-TR" dirty="0"/>
              <a:t>4 üncü maddesinde </a:t>
            </a:r>
            <a:r>
              <a:rPr lang="tr-TR" dirty="0" smtClean="0"/>
              <a:t>İzleme </a:t>
            </a:r>
            <a:r>
              <a:rPr lang="tr-TR" dirty="0" err="1"/>
              <a:t>Denetleme:”ÇED</a:t>
            </a:r>
            <a:r>
              <a:rPr lang="tr-TR" dirty="0"/>
              <a:t> Gerekli </a:t>
            </a:r>
            <a:r>
              <a:rPr lang="tr-TR" dirty="0" smtClean="0"/>
              <a:t>Değildir</a:t>
            </a:r>
            <a:r>
              <a:rPr lang="tr-TR" dirty="0"/>
              <a:t>” veya “ÇED Olumlu” kararı alındıktan sonra uygulama </a:t>
            </a:r>
            <a:r>
              <a:rPr lang="tr-TR" dirty="0" smtClean="0"/>
              <a:t>aşamasına </a:t>
            </a:r>
            <a:r>
              <a:rPr lang="tr-TR" dirty="0"/>
              <a:t>geçen projenin bu kararın verilmesine esas ilkeler </a:t>
            </a:r>
            <a:r>
              <a:rPr lang="tr-TR" dirty="0" smtClean="0"/>
              <a:t>doğrultusunda </a:t>
            </a:r>
            <a:r>
              <a:rPr lang="tr-TR" dirty="0"/>
              <a:t>ve çevre </a:t>
            </a:r>
            <a:r>
              <a:rPr lang="tr-TR" dirty="0" smtClean="0"/>
              <a:t>değerlerini </a:t>
            </a:r>
            <a:r>
              <a:rPr lang="tr-TR" dirty="0"/>
              <a:t>olumsuz etkileyecek biçimde yürütülmesi için yapılan </a:t>
            </a:r>
            <a:r>
              <a:rPr lang="tr-TR" dirty="0" smtClean="0"/>
              <a:t>çalışmaların </a:t>
            </a:r>
            <a:r>
              <a:rPr lang="tr-TR" dirty="0"/>
              <a:t>bütünü olarak </a:t>
            </a:r>
            <a:r>
              <a:rPr lang="tr-TR" dirty="0" smtClean="0"/>
              <a:t>tanımlanmıştır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3036888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Denetiminin </a:t>
            </a:r>
            <a:r>
              <a:rPr lang="tr-TR" dirty="0" smtClean="0"/>
              <a:t>Etkinliği</a:t>
            </a:r>
            <a:r>
              <a:rPr lang="tr-TR" dirty="0"/>
              <a:t>:</a:t>
            </a:r>
          </a:p>
        </p:txBody>
      </p:sp>
      <p:sp>
        <p:nvSpPr>
          <p:cNvPr id="3" name="İçerik Yer Tutucusu 2"/>
          <p:cNvSpPr>
            <a:spLocks noGrp="1"/>
          </p:cNvSpPr>
          <p:nvPr>
            <p:ph idx="1"/>
          </p:nvPr>
        </p:nvSpPr>
        <p:spPr/>
        <p:txBody>
          <a:bodyPr/>
          <a:lstStyle/>
          <a:p>
            <a:pPr algn="just"/>
            <a:r>
              <a:rPr lang="tr-TR" dirty="0"/>
              <a:t>Öncelikle çevre denetimi, </a:t>
            </a:r>
            <a:r>
              <a:rPr lang="tr-TR" dirty="0" smtClean="0"/>
              <a:t>son düzenlemelerin </a:t>
            </a:r>
            <a:r>
              <a:rPr lang="tr-TR" dirty="0"/>
              <a:t>incelenmesinden de </a:t>
            </a:r>
            <a:r>
              <a:rPr lang="tr-TR" dirty="0" smtClean="0"/>
              <a:t>anlaşılabileceği </a:t>
            </a:r>
            <a:r>
              <a:rPr lang="tr-TR" dirty="0"/>
              <a:t>gibi çok parçalı bir yapıya sahiptir, </a:t>
            </a:r>
            <a:r>
              <a:rPr lang="tr-TR" dirty="0" smtClean="0"/>
              <a:t>etkinliğin </a:t>
            </a:r>
            <a:r>
              <a:rPr lang="tr-TR" dirty="0"/>
              <a:t>önündeki en önemli sorun bu çok parçalı </a:t>
            </a:r>
            <a:r>
              <a:rPr lang="tr-TR" dirty="0" smtClean="0"/>
              <a:t>yapıda olmasıdır.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3738722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pic>
        <p:nvPicPr>
          <p:cNvPr id="5" name="İçerik Yer Tutucusu 4"/>
          <p:cNvPicPr>
            <a:picLocks noGrp="1" noChangeAspect="1"/>
          </p:cNvPicPr>
          <p:nvPr>
            <p:ph idx="1"/>
          </p:nvPr>
        </p:nvPicPr>
        <p:blipFill>
          <a:blip r:embed="rId2"/>
          <a:stretch>
            <a:fillRect/>
          </a:stretch>
        </p:blipFill>
        <p:spPr>
          <a:xfrm>
            <a:off x="993845" y="1901825"/>
            <a:ext cx="7156311" cy="3970338"/>
          </a:xfrm>
          <a:prstGeom prst="rect">
            <a:avLst/>
          </a:prstGeom>
        </p:spPr>
      </p:pic>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869875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Yaşam Döngüsü Değerlendirmesi Uygulamalarının Çevre Kalitesi Yönetimine Etkileri </a:t>
            </a:r>
          </a:p>
        </p:txBody>
      </p:sp>
      <p:sp>
        <p:nvSpPr>
          <p:cNvPr id="3" name="İçerik Yer Tutucusu 2"/>
          <p:cNvSpPr>
            <a:spLocks noGrp="1"/>
          </p:cNvSpPr>
          <p:nvPr>
            <p:ph idx="1"/>
          </p:nvPr>
        </p:nvSpPr>
        <p:spPr/>
        <p:txBody>
          <a:bodyPr>
            <a:normAutofit lnSpcReduction="10000"/>
          </a:bodyPr>
          <a:lstStyle/>
          <a:p>
            <a:pPr algn="just"/>
            <a:r>
              <a:rPr lang="tr-TR" dirty="0"/>
              <a:t>Ürün ve süreçlerin çevresel performanslarının çok önemli bir konu haline gelmesi şirketleri bunların, çevresel etkilerini minimize etme yollarını araştırmaya yöneltmiştir. Birçok firma çevresel performanslarını geliştirmek için kirlilik önleme stratejilerinin ve çevre yönetim sistemlerinin kullanımını avantajlı </a:t>
            </a:r>
            <a:r>
              <a:rPr lang="tr-TR" dirty="0" err="1"/>
              <a:t>bulmaktadır.Bu</a:t>
            </a:r>
            <a:r>
              <a:rPr lang="tr-TR" dirty="0"/>
              <a:t> nedenle Yaşam Döngüsü Değerlendirmesi (YDA), geliştirilen önemli tekniklerden </a:t>
            </a:r>
            <a:r>
              <a:rPr lang="tr-TR" dirty="0" smtClean="0"/>
              <a:t>birisidir.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3552467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pic>
        <p:nvPicPr>
          <p:cNvPr id="5" name="İçerik Yer Tutucusu 4"/>
          <p:cNvPicPr>
            <a:picLocks noGrp="1" noChangeAspect="1"/>
          </p:cNvPicPr>
          <p:nvPr>
            <p:ph idx="1"/>
          </p:nvPr>
        </p:nvPicPr>
        <p:blipFill>
          <a:blip r:embed="rId2"/>
          <a:stretch>
            <a:fillRect/>
          </a:stretch>
        </p:blipFill>
        <p:spPr>
          <a:xfrm>
            <a:off x="1876425" y="2510631"/>
            <a:ext cx="5391150" cy="2752725"/>
          </a:xfrm>
          <a:prstGeom prst="rect">
            <a:avLst/>
          </a:prstGeom>
        </p:spPr>
      </p:pic>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2245777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SÜRDÜRÜLEBİLİR KALKINMA KAVRAMI</a:t>
            </a:r>
          </a:p>
        </p:txBody>
      </p:sp>
      <p:sp>
        <p:nvSpPr>
          <p:cNvPr id="3" name="İçerik Yer Tutucusu 2"/>
          <p:cNvSpPr>
            <a:spLocks noGrp="1"/>
          </p:cNvSpPr>
          <p:nvPr>
            <p:ph idx="1"/>
          </p:nvPr>
        </p:nvSpPr>
        <p:spPr/>
        <p:txBody>
          <a:bodyPr>
            <a:normAutofit lnSpcReduction="10000"/>
          </a:bodyPr>
          <a:lstStyle/>
          <a:p>
            <a:pPr algn="just"/>
            <a:r>
              <a:rPr lang="tr-TR" dirty="0"/>
              <a:t>Sürdürülebilir kalkınma kavramına ilişkin uluslararası alanda en geçerli tanımın Dünya Çevre ve Kalkınma Komisyonu’nun (WCED) 1987 yılında yayınladığı Ortak Geleceğimiz başlıklı raporunda yer alan; “bugünün gereksinim ve beklentilerini, gelecek nesillerin kendi gereksinim ve beklentilerini karşılayabilme olanaklarından ödün vermeksizin karşılayabilmektir.” şeklinde ifade edilen tanım olduğu kabul </a:t>
            </a:r>
            <a:r>
              <a:rPr lang="tr-TR" dirty="0" smtClean="0"/>
              <a:t>edilmektedir.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57139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err="1"/>
              <a:t>Rydin’in</a:t>
            </a:r>
            <a:r>
              <a:rPr lang="tr-TR" dirty="0"/>
              <a:t> üç sütun modeline göre </a:t>
            </a:r>
            <a:r>
              <a:rPr lang="tr-TR" dirty="0" smtClean="0"/>
              <a:t>ancak </a:t>
            </a:r>
            <a:r>
              <a:rPr lang="tr-TR" dirty="0"/>
              <a:t>ekonomik, sosyal ve çevresel anlamda eş zamanlı ve eşit kalkınma sürdürülebilirliği </a:t>
            </a:r>
            <a:r>
              <a:rPr lang="tr-TR" dirty="0" smtClean="0"/>
              <a:t>getirebilir.</a:t>
            </a:r>
          </a:p>
          <a:p>
            <a:pPr algn="just"/>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pic>
        <p:nvPicPr>
          <p:cNvPr id="5" name="Resim 4"/>
          <p:cNvPicPr>
            <a:picLocks noChangeAspect="1"/>
          </p:cNvPicPr>
          <p:nvPr/>
        </p:nvPicPr>
        <p:blipFill>
          <a:blip r:embed="rId2"/>
          <a:stretch>
            <a:fillRect/>
          </a:stretch>
        </p:blipFill>
        <p:spPr>
          <a:xfrm>
            <a:off x="3197655" y="3316391"/>
            <a:ext cx="3741612" cy="3210545"/>
          </a:xfrm>
          <a:prstGeom prst="rect">
            <a:avLst/>
          </a:prstGeom>
        </p:spPr>
      </p:pic>
    </p:spTree>
    <p:extLst>
      <p:ext uri="{BB962C8B-B14F-4D97-AF65-F5344CB8AC3E}">
        <p14:creationId xmlns:p14="http://schemas.microsoft.com/office/powerpoint/2010/main" val="3280549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Sürdürülebilir Kalkınmanın Tarihçesi </a:t>
            </a:r>
          </a:p>
        </p:txBody>
      </p:sp>
      <p:sp>
        <p:nvSpPr>
          <p:cNvPr id="3" name="İçerik Yer Tutucusu 2"/>
          <p:cNvSpPr>
            <a:spLocks noGrp="1"/>
          </p:cNvSpPr>
          <p:nvPr>
            <p:ph idx="1"/>
          </p:nvPr>
        </p:nvSpPr>
        <p:spPr/>
        <p:txBody>
          <a:bodyPr>
            <a:normAutofit lnSpcReduction="10000"/>
          </a:bodyPr>
          <a:lstStyle/>
          <a:p>
            <a:pPr algn="just"/>
            <a:r>
              <a:rPr lang="tr-TR" dirty="0"/>
              <a:t>Sanayi devrimiyle hız kazanan üretim ve dünya nüfusunun hızla artması beraberinde çevrenin ve doğal kaynakların tahribine yol açmış, ancak çevreye ilişkin sorunlar 1970’lere kadar göz önünde bulundurulmamıştır. Çevre sorunlarının giderek artması, kalkınma kavramına yeni bir anlayış ile yaklaşılması gerekliliğini doğurmuş ve 1980’lerle birlikte çevrenin korunması ile ilgili bir farkındalık dünyada gelişmeye </a:t>
            </a:r>
            <a:r>
              <a:rPr lang="tr-TR" dirty="0" smtClean="0"/>
              <a:t>başlamıştır.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164867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Birleşmiş Milletler İnsan Çevresi Konferansı </a:t>
            </a:r>
          </a:p>
        </p:txBody>
      </p:sp>
      <p:sp>
        <p:nvSpPr>
          <p:cNvPr id="3" name="İçerik Yer Tutucusu 2"/>
          <p:cNvSpPr>
            <a:spLocks noGrp="1"/>
          </p:cNvSpPr>
          <p:nvPr>
            <p:ph idx="1"/>
          </p:nvPr>
        </p:nvSpPr>
        <p:spPr/>
        <p:txBody>
          <a:bodyPr>
            <a:normAutofit fontScale="62500" lnSpcReduction="20000"/>
          </a:bodyPr>
          <a:lstStyle/>
          <a:p>
            <a:pPr algn="just"/>
            <a:r>
              <a:rPr lang="tr-TR" dirty="0"/>
              <a:t>Sürdürülebilirlik ve sürdürülebilir kalkınma kavramlarının geliştirilmesinde temel teşkil eden ve önemli rol oynayan "Birleşmiş Milletler İnsan Çevresi Konferansı" 1972 yılında 5-16 Haziran tarihleri arasında Stockholm'de düzenlenmiştir. Konferansta kabul edilen İnsani Çevre Bildirgesi 26 maddeden oluşmaktadır ve bildirgede; insanın çevreyle olan ilişkisinin dayanması gereken kurallardan, ekonomik ve sosyal kalkınmadan, az gelişmişliğin doğurduğu sorunlardan, ülkelerin çevre politikalarında birlikte hareket etmesi gerektiğinden, planlı kentleşmeden, çevreyle ilgili eğitimlerden ve çevrenin uluslararası düzeyde hukuki boyutundan, uluslararası kuruluşların çevresel konularda eşit ve adaletli davranmasından, yenilenebilir enerji kaynaklarının teşvikinden, insan faaliyetlerinin yol açtığı çevre sorunlarından bahsedilmiştir. Bu bildirge aynı zamanda sonrasında çevrenin korunması ve yönetimi konusunda yapılacak çalışmalara yol haritası </a:t>
            </a:r>
            <a:r>
              <a:rPr lang="tr-TR" dirty="0" smtClean="0"/>
              <a:t>niteliğindedir.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a:p>
        </p:txBody>
      </p:sp>
    </p:spTree>
    <p:extLst>
      <p:ext uri="{BB962C8B-B14F-4D97-AF65-F5344CB8AC3E}">
        <p14:creationId xmlns:p14="http://schemas.microsoft.com/office/powerpoint/2010/main" val="2702914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Brundtland</a:t>
            </a:r>
            <a:r>
              <a:rPr lang="tr-TR" dirty="0"/>
              <a:t> Raporu </a:t>
            </a:r>
          </a:p>
        </p:txBody>
      </p:sp>
      <p:sp>
        <p:nvSpPr>
          <p:cNvPr id="3" name="İçerik Yer Tutucusu 2"/>
          <p:cNvSpPr>
            <a:spLocks noGrp="1"/>
          </p:cNvSpPr>
          <p:nvPr>
            <p:ph idx="1"/>
          </p:nvPr>
        </p:nvSpPr>
        <p:spPr/>
        <p:txBody>
          <a:bodyPr>
            <a:normAutofit fontScale="85000" lnSpcReduction="20000"/>
          </a:bodyPr>
          <a:lstStyle/>
          <a:p>
            <a:pPr algn="just"/>
            <a:r>
              <a:rPr lang="tr-TR" dirty="0" err="1"/>
              <a:t>Brundtland</a:t>
            </a:r>
            <a:r>
              <a:rPr lang="tr-TR" dirty="0"/>
              <a:t> Raporu ile resmi olarak ilk kez kavramsal çerçevesi çizilen ve bu tarihten itibaren dünya gündeminde çok yaygın kullanılan bir kavram olan 9 sürdürülebilir kalkınma, bu raporda; gelecek kuşakların kendi ihtiyaçlarını karşılayabilme olanağından ödün vermeksizin bugünün ihtiyaçlarını karşılayabilecek kalkınma şeklinde tanımlanmıştır. Bu tanım çerçevesinde, ihtiyaçlar sadece ekonomik açıdan değil daha geniş bir şekilde ele alınmakta, doğal kaynakların dengeli bir şekilde kullanılarak gelecek kuşaklara aktarılması yoluyla kuşaklar arası eşitlik </a:t>
            </a:r>
            <a:r>
              <a:rPr lang="tr-TR" dirty="0" smtClean="0"/>
              <a:t>gözetilmektedir.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a:p>
        </p:txBody>
      </p:sp>
    </p:spTree>
    <p:extLst>
      <p:ext uri="{BB962C8B-B14F-4D97-AF65-F5344CB8AC3E}">
        <p14:creationId xmlns:p14="http://schemas.microsoft.com/office/powerpoint/2010/main" val="1560131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Rio Konferansı</a:t>
            </a:r>
          </a:p>
        </p:txBody>
      </p:sp>
      <p:sp>
        <p:nvSpPr>
          <p:cNvPr id="3" name="İçerik Yer Tutucusu 2"/>
          <p:cNvSpPr>
            <a:spLocks noGrp="1"/>
          </p:cNvSpPr>
          <p:nvPr>
            <p:ph idx="1"/>
          </p:nvPr>
        </p:nvSpPr>
        <p:spPr/>
        <p:txBody>
          <a:bodyPr>
            <a:normAutofit fontScale="92500"/>
          </a:bodyPr>
          <a:lstStyle/>
          <a:p>
            <a:pPr algn="just"/>
            <a:r>
              <a:rPr lang="tr-TR" dirty="0"/>
              <a:t>Stockholm Konferansından 20 yıl sonra BM tarafından yeni bir Dünya Çevre Konferansı hazırlanmış ve Haziran 1992’de Brezilya’nın Rio De </a:t>
            </a:r>
            <a:r>
              <a:rPr lang="tr-TR" dirty="0" err="1"/>
              <a:t>Janerio</a:t>
            </a:r>
            <a:r>
              <a:rPr lang="tr-TR" dirty="0"/>
              <a:t> şehrinde </a:t>
            </a:r>
            <a:r>
              <a:rPr lang="tr-TR" dirty="0" smtClean="0"/>
              <a:t>düzenlenmiştir.</a:t>
            </a:r>
          </a:p>
          <a:p>
            <a:pPr algn="just"/>
            <a:r>
              <a:rPr lang="tr-TR" dirty="0"/>
              <a:t>Rio Bildirgesinin dördüncü ilkesinde, sürdürülebilir kalkınmayı gerçekleştirebilmek için çevrenin korunmasının gerekliliği, ülkelerin işbirliği yapmak zorunda olduğu ve insanların yaşam kalitesi arasındaki farklılığın azaltılması vurgulanmıştır</a:t>
            </a:r>
          </a:p>
          <a:p>
            <a:pPr algn="just"/>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3511673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Johannesburg</a:t>
            </a:r>
            <a:r>
              <a:rPr lang="tr-TR" dirty="0"/>
              <a:t> Zirvesi</a:t>
            </a:r>
          </a:p>
        </p:txBody>
      </p:sp>
      <p:sp>
        <p:nvSpPr>
          <p:cNvPr id="3" name="İçerik Yer Tutucusu 2"/>
          <p:cNvSpPr>
            <a:spLocks noGrp="1"/>
          </p:cNvSpPr>
          <p:nvPr>
            <p:ph idx="1"/>
          </p:nvPr>
        </p:nvSpPr>
        <p:spPr/>
        <p:txBody>
          <a:bodyPr>
            <a:normAutofit fontScale="85000" lnSpcReduction="20000"/>
          </a:bodyPr>
          <a:lstStyle/>
          <a:p>
            <a:pPr algn="just"/>
            <a:r>
              <a:rPr lang="tr-TR" dirty="0"/>
              <a:t>Rio zirvesinin onuncu yıldönümünde 2002’de Dünya Sürdürülebilir Kalkınma Zirvesi Güney Afrika’nın </a:t>
            </a:r>
            <a:r>
              <a:rPr lang="tr-TR" dirty="0" err="1"/>
              <a:t>Johannesburg</a:t>
            </a:r>
            <a:r>
              <a:rPr lang="tr-TR" dirty="0"/>
              <a:t> kentinde toplanmıştır (GÖNEL 2002). Rio Zirvesinde alınan kararların ve verilen sözlerin ne ölçüde yerine getirilip getirilmediğini görmek amacıyla yapılan bu konferansa aynı zamanda sadece hükümetler değil toplumların her kesiminden temsilciler de katılmıştır. Zirve sonunda Uygulama Planı ve Siyasi Bildiri olmak üzere iki temel belge yayımlanmıştır. Uygulama planında sürdürülebilir kalkınmayı sağlamak için, ortak sorumlulukları vurgulanmış ve çevrenin korunmasındaki yükümlülüklerinin altı </a:t>
            </a:r>
            <a:r>
              <a:rPr lang="tr-TR" dirty="0" smtClean="0"/>
              <a:t>çizilmiştir.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28722134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Sürdürülebilir Kalkınma Hedefleri </a:t>
            </a:r>
          </a:p>
        </p:txBody>
      </p:sp>
      <p:sp>
        <p:nvSpPr>
          <p:cNvPr id="3" name="İçerik Yer Tutucusu 2"/>
          <p:cNvSpPr>
            <a:spLocks noGrp="1"/>
          </p:cNvSpPr>
          <p:nvPr>
            <p:ph idx="1"/>
          </p:nvPr>
        </p:nvSpPr>
        <p:spPr/>
        <p:txBody>
          <a:bodyPr/>
          <a:lstStyle/>
          <a:p>
            <a:pPr algn="just"/>
            <a:r>
              <a:rPr lang="tr-TR" dirty="0"/>
              <a:t>New York’taki Birleşmiş Milletler Genel Merkezinde 25-27 Eylül </a:t>
            </a:r>
            <a:r>
              <a:rPr lang="tr-TR" dirty="0" smtClean="0"/>
              <a:t>2015 tarihlerinde </a:t>
            </a:r>
            <a:r>
              <a:rPr lang="tr-TR" dirty="0"/>
              <a:t>gerçekleştirilen BM Sürdürülebilir Kalkınma Zirvesinde 2030 Sürdürülebilir Kalkınma Hedefleri 193 ülkenin imzası ile kabul </a:t>
            </a:r>
            <a:r>
              <a:rPr lang="tr-TR" dirty="0" smtClean="0"/>
              <a:t>edilmiştir.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39</a:t>
            </a:fld>
            <a:endParaRPr lang="en-US"/>
          </a:p>
        </p:txBody>
      </p:sp>
    </p:spTree>
    <p:extLst>
      <p:ext uri="{BB962C8B-B14F-4D97-AF65-F5344CB8AC3E}">
        <p14:creationId xmlns:p14="http://schemas.microsoft.com/office/powerpoint/2010/main" val="297174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a:xfrm>
            <a:off x="907080" y="1901950"/>
            <a:ext cx="7940660" cy="3970329"/>
          </a:xfrm>
        </p:spPr>
        <p:txBody>
          <a:bodyPr/>
          <a:lstStyle/>
          <a:p>
            <a:pPr algn="just"/>
            <a:r>
              <a:rPr lang="tr-TR" dirty="0"/>
              <a:t>Sürdürülebilir kalkınmanın temini için, ekonomik ve sosyal politikalar yanında, çevreyle ilgili stratejinin </a:t>
            </a:r>
            <a:r>
              <a:rPr lang="tr-TR" dirty="0" smtClean="0"/>
              <a:t>geliştirilmesi</a:t>
            </a:r>
            <a:r>
              <a:rPr lang="tr-TR" dirty="0"/>
              <a:t>, çevreye </a:t>
            </a:r>
            <a:r>
              <a:rPr lang="tr-TR" dirty="0" smtClean="0"/>
              <a:t>ilişkin </a:t>
            </a:r>
            <a:r>
              <a:rPr lang="tr-TR" dirty="0"/>
              <a:t>öncelikler </a:t>
            </a:r>
            <a:r>
              <a:rPr lang="tr-TR" dirty="0" smtClean="0"/>
              <a:t>hiyerarşisinin </a:t>
            </a:r>
            <a:r>
              <a:rPr lang="tr-TR" dirty="0"/>
              <a:t>belirlenmesi ve yatırım kararlarının alınmasında etkin çevre politikalarının </a:t>
            </a:r>
            <a:r>
              <a:rPr lang="tr-TR" dirty="0" smtClean="0"/>
              <a:t>oluşturulması </a:t>
            </a:r>
            <a:r>
              <a:rPr lang="tr-TR" dirty="0"/>
              <a:t>amacıyla, VII. </a:t>
            </a:r>
            <a:r>
              <a:rPr lang="tr-TR" dirty="0" smtClean="0"/>
              <a:t>Beş </a:t>
            </a:r>
            <a:r>
              <a:rPr lang="tr-TR" dirty="0"/>
              <a:t>Yıllık Kalkınma </a:t>
            </a:r>
            <a:r>
              <a:rPr lang="tr-TR" dirty="0" smtClean="0"/>
              <a:t>Planında (1996-2000) </a:t>
            </a:r>
            <a:r>
              <a:rPr lang="tr-TR" dirty="0"/>
              <a:t>öngörülen, “Ulusal Çevre Stratejisi ve Eylem </a:t>
            </a:r>
            <a:r>
              <a:rPr lang="tr-TR" dirty="0" err="1"/>
              <a:t>Planı”nın</a:t>
            </a:r>
            <a:r>
              <a:rPr lang="tr-TR" dirty="0"/>
              <a:t> hazırlanması gündeme </a:t>
            </a:r>
            <a:r>
              <a:rPr lang="tr-TR" dirty="0" smtClean="0"/>
              <a:t>gelmiştir</a:t>
            </a:r>
            <a:r>
              <a:rPr lang="tr-TR" dirty="0"/>
              <a:t>.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3133448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Hedef 1: Yoksulluğun tüm biçimlerinin her yerde ortadan kaldırılması. </a:t>
            </a:r>
            <a:endParaRPr lang="tr-TR" dirty="0" smtClean="0"/>
          </a:p>
          <a:p>
            <a:r>
              <a:rPr lang="tr-TR" dirty="0" smtClean="0"/>
              <a:t>Hedef </a:t>
            </a:r>
            <a:r>
              <a:rPr lang="tr-TR" dirty="0"/>
              <a:t>2: Açlığın sona erdirilmesi, gıda güvenliği ve daha iyi beslenme güvencesinin sağlanması; sürdürülebilir tarımın desteklenmesi. </a:t>
            </a:r>
            <a:endParaRPr lang="tr-TR" dirty="0" smtClean="0"/>
          </a:p>
          <a:p>
            <a:r>
              <a:rPr lang="tr-TR" dirty="0" smtClean="0"/>
              <a:t>Hedef </a:t>
            </a:r>
            <a:r>
              <a:rPr lang="tr-TR" dirty="0"/>
              <a:t>3: Sağlıklı yaşamların güvence altına alınması ve her yaşta esenliğin desteklenmesi</a:t>
            </a:r>
            <a:r>
              <a:rPr lang="tr-TR" dirty="0" smtClean="0"/>
              <a:t>.</a:t>
            </a:r>
          </a:p>
          <a:p>
            <a:r>
              <a:rPr lang="tr-TR" dirty="0"/>
              <a:t>Hedef 4: Kapsayıcı ve eşitlikçi, nitelikli eğitimin güvence altına alınması ve herkes için yaşam boyu öğrenimin desteklenmesi. </a:t>
            </a:r>
            <a:endParaRPr lang="tr-TR" dirty="0" smtClean="0"/>
          </a:p>
          <a:p>
            <a:r>
              <a:rPr lang="tr-TR" dirty="0" smtClean="0"/>
              <a:t>Hedef </a:t>
            </a:r>
            <a:r>
              <a:rPr lang="tr-TR" dirty="0"/>
              <a:t>5: Toplumsal cinsiyet eşitliğinin sağlanması ve tüm kadınların ve kız çocuklarının güçlenmesi</a:t>
            </a:r>
            <a:r>
              <a:rPr lang="tr-TR" dirty="0" smtClean="0"/>
              <a:t>.</a:t>
            </a:r>
          </a:p>
          <a:p>
            <a:r>
              <a:rPr lang="tr-TR" dirty="0" smtClean="0"/>
              <a:t> </a:t>
            </a:r>
            <a:r>
              <a:rPr lang="tr-TR" dirty="0"/>
              <a:t>Hedef 6: Herkes için suyun ve sıhhi koşulların erişilebilirliği ve sürdürülebilir yönetiminin güvence altına alınması</a:t>
            </a:r>
            <a:endParaRPr lang="tr-TR" dirty="0" smtClean="0"/>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40</a:t>
            </a:fld>
            <a:endParaRPr lang="en-US"/>
          </a:p>
        </p:txBody>
      </p:sp>
    </p:spTree>
    <p:extLst>
      <p:ext uri="{BB962C8B-B14F-4D97-AF65-F5344CB8AC3E}">
        <p14:creationId xmlns:p14="http://schemas.microsoft.com/office/powerpoint/2010/main" val="72032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Hedef 7: Herkesin uygun fiyatlı, güvenilir, sürdürülebilir ve modern enerjiye erişiminin güvence altına alınması</a:t>
            </a:r>
            <a:r>
              <a:rPr lang="tr-TR" dirty="0" smtClean="0"/>
              <a:t>.</a:t>
            </a:r>
          </a:p>
          <a:p>
            <a:r>
              <a:rPr lang="tr-TR" dirty="0" smtClean="0"/>
              <a:t> </a:t>
            </a:r>
            <a:r>
              <a:rPr lang="tr-TR" dirty="0"/>
              <a:t>Hedef 8: Kesintisiz, kapsayıcı ve sürdürülebilir ekonomik büyümenin, tam ve üretken istihdamın ve herkes için insana yakışır işlerin desteklenmesi</a:t>
            </a:r>
            <a:r>
              <a:rPr lang="tr-TR" dirty="0" smtClean="0"/>
              <a:t>.</a:t>
            </a:r>
          </a:p>
          <a:p>
            <a:r>
              <a:rPr lang="tr-TR" dirty="0" smtClean="0"/>
              <a:t> </a:t>
            </a:r>
            <a:r>
              <a:rPr lang="tr-TR" dirty="0"/>
              <a:t>Hedef 9: Dayanıklı altyapıların inşası, kapsayıcı ve sürdürülebilir sanayileşmenin desteklenmesi ve yenilikçiliğin güçlendirilmesi</a:t>
            </a:r>
            <a:r>
              <a:rPr lang="tr-TR" dirty="0" smtClean="0"/>
              <a:t>.</a:t>
            </a:r>
          </a:p>
          <a:p>
            <a:r>
              <a:rPr lang="tr-TR" dirty="0" smtClean="0"/>
              <a:t> </a:t>
            </a:r>
            <a:r>
              <a:rPr lang="tr-TR" dirty="0"/>
              <a:t>Hedef 10: Ülkeler içinde ve arasında eşitsizliklerin azaltılması. </a:t>
            </a:r>
            <a:endParaRPr lang="tr-TR" dirty="0" smtClean="0"/>
          </a:p>
          <a:p>
            <a:r>
              <a:rPr lang="tr-TR" dirty="0" smtClean="0"/>
              <a:t>Hedef </a:t>
            </a:r>
            <a:r>
              <a:rPr lang="tr-TR" dirty="0"/>
              <a:t>11: Şehirlerin ve insan yerleşimlerinin kapsayıcı, güvenli, dayanıklı ve sürdürülebilir kılınması. </a:t>
            </a:r>
            <a:endParaRPr lang="tr-TR" dirty="0" smtClean="0"/>
          </a:p>
          <a:p>
            <a:r>
              <a:rPr lang="tr-TR" dirty="0" smtClean="0"/>
              <a:t>Hedef </a:t>
            </a:r>
            <a:r>
              <a:rPr lang="tr-TR" dirty="0"/>
              <a:t>12: Sürdürülebilir tüketim ve üretim kalıplarının güvence altına alınması</a:t>
            </a:r>
            <a:r>
              <a:rPr lang="tr-TR" dirty="0" smtClean="0"/>
              <a:t>.</a:t>
            </a:r>
          </a:p>
          <a:p>
            <a:r>
              <a:rPr lang="tr-TR" dirty="0" smtClean="0"/>
              <a:t> </a:t>
            </a:r>
            <a:r>
              <a:rPr lang="tr-TR" dirty="0"/>
              <a:t>Hedef 13: İklim değişikliği ve etkileri ile mücadele konusunda acilen eyleme geçilmesi</a:t>
            </a:r>
            <a:r>
              <a:rPr lang="tr-TR" dirty="0" smtClean="0"/>
              <a:t>.</a:t>
            </a:r>
          </a:p>
          <a:p>
            <a:r>
              <a:rPr lang="tr-TR" dirty="0" smtClean="0"/>
              <a:t> </a:t>
            </a:r>
            <a:r>
              <a:rPr lang="tr-TR" dirty="0"/>
              <a:t>Hedef 14: Sürdürülebilir kalkınma için okyanuslar, denizler ve deniz kaynaklarının korunması ve sürdürülebilir kullanımı.</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41</a:t>
            </a:fld>
            <a:endParaRPr lang="en-US"/>
          </a:p>
        </p:txBody>
      </p:sp>
    </p:spTree>
    <p:extLst>
      <p:ext uri="{BB962C8B-B14F-4D97-AF65-F5344CB8AC3E}">
        <p14:creationId xmlns:p14="http://schemas.microsoft.com/office/powerpoint/2010/main" val="3717043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Hedef 15: Karasal ekosistemlerin sürdürülebilir kullanımının korunması, geliştirilmesi ve desteklenmesi, ormanların sürdürülebilir yönetimi, çölleşme ile mücadele, karasal bozulmanın durdurulması ve iyileştirilmesi ve </a:t>
            </a:r>
            <a:r>
              <a:rPr lang="tr-TR" dirty="0" err="1"/>
              <a:t>biyo</a:t>
            </a:r>
            <a:r>
              <a:rPr lang="tr-TR" dirty="0"/>
              <a:t>-çeşitlilik kaybının engellenmesi. </a:t>
            </a:r>
            <a:endParaRPr lang="tr-TR" dirty="0" smtClean="0"/>
          </a:p>
          <a:p>
            <a:r>
              <a:rPr lang="tr-TR" dirty="0" smtClean="0"/>
              <a:t>Hedef </a:t>
            </a:r>
            <a:r>
              <a:rPr lang="tr-TR" dirty="0"/>
              <a:t>16: Sürdürülebilir kalkınma için barışçıl ve kapsayıcı toplumların desteklenmesi, herkes için adalete erişimin sağlanması ve her düzeyde etkili, hesap verebilir ve kapsayıcı kurumların inşası. </a:t>
            </a:r>
            <a:endParaRPr lang="tr-TR" dirty="0" smtClean="0"/>
          </a:p>
          <a:p>
            <a:r>
              <a:rPr lang="tr-TR" dirty="0" smtClean="0"/>
              <a:t>Hedef </a:t>
            </a:r>
            <a:r>
              <a:rPr lang="tr-TR" dirty="0"/>
              <a:t>17: Uygulama araçlarının güçlendirilmesi ve sürdürülebilir kalkınma için küresel ortaklığın canlandırılması (</a:t>
            </a:r>
            <a:r>
              <a:rPr lang="tr-TR" dirty="0" err="1"/>
              <a:t>Turkey’s</a:t>
            </a:r>
            <a:r>
              <a:rPr lang="tr-TR" dirty="0"/>
              <a:t> </a:t>
            </a:r>
            <a:r>
              <a:rPr lang="tr-TR" dirty="0" err="1"/>
              <a:t>Initial</a:t>
            </a:r>
            <a:r>
              <a:rPr lang="tr-TR" dirty="0"/>
              <a:t> </a:t>
            </a:r>
            <a:r>
              <a:rPr lang="tr-TR" dirty="0" err="1"/>
              <a:t>Steps</a:t>
            </a:r>
            <a:r>
              <a:rPr lang="tr-TR" dirty="0"/>
              <a:t> </a:t>
            </a:r>
            <a:r>
              <a:rPr lang="tr-TR" dirty="0" err="1"/>
              <a:t>towards</a:t>
            </a:r>
            <a:r>
              <a:rPr lang="tr-TR" dirty="0"/>
              <a:t> </a:t>
            </a:r>
            <a:r>
              <a:rPr lang="tr-TR" dirty="0" err="1"/>
              <a:t>the</a:t>
            </a:r>
            <a:r>
              <a:rPr lang="tr-TR" dirty="0"/>
              <a:t> </a:t>
            </a:r>
            <a:r>
              <a:rPr lang="tr-TR" dirty="0" err="1"/>
              <a:t>Implementation</a:t>
            </a:r>
            <a:r>
              <a:rPr lang="tr-TR" dirty="0"/>
              <a:t> of </a:t>
            </a:r>
            <a:r>
              <a:rPr lang="tr-TR" dirty="0" err="1"/>
              <a:t>the</a:t>
            </a:r>
            <a:r>
              <a:rPr lang="tr-TR" dirty="0"/>
              <a:t> 2030 </a:t>
            </a:r>
            <a:r>
              <a:rPr lang="tr-TR" dirty="0" err="1"/>
              <a:t>Agenda</a:t>
            </a:r>
            <a:r>
              <a:rPr lang="tr-TR" dirty="0"/>
              <a:t> </a:t>
            </a:r>
            <a:r>
              <a:rPr lang="tr-TR" dirty="0" err="1"/>
              <a:t>for</a:t>
            </a:r>
            <a:r>
              <a:rPr lang="tr-TR" dirty="0"/>
              <a:t> </a:t>
            </a:r>
            <a:r>
              <a:rPr lang="tr-TR" dirty="0" err="1"/>
              <a:t>Sustainable</a:t>
            </a:r>
            <a:r>
              <a:rPr lang="tr-TR" dirty="0"/>
              <a:t> Development 2016).</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42</a:t>
            </a:fld>
            <a:endParaRPr lang="en-US"/>
          </a:p>
        </p:txBody>
      </p:sp>
    </p:spTree>
    <p:extLst>
      <p:ext uri="{BB962C8B-B14F-4D97-AF65-F5344CB8AC3E}">
        <p14:creationId xmlns:p14="http://schemas.microsoft.com/office/powerpoint/2010/main" val="2610999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Sürdürülebilir Kalkınma Hedefleri</a:t>
            </a:r>
          </a:p>
        </p:txBody>
      </p:sp>
      <p:pic>
        <p:nvPicPr>
          <p:cNvPr id="5" name="İçerik Yer Tutucusu 4"/>
          <p:cNvPicPr>
            <a:picLocks noGrp="1" noChangeAspect="1"/>
          </p:cNvPicPr>
          <p:nvPr>
            <p:ph idx="1"/>
          </p:nvPr>
        </p:nvPicPr>
        <p:blipFill>
          <a:blip r:embed="rId2"/>
          <a:stretch>
            <a:fillRect/>
          </a:stretch>
        </p:blipFill>
        <p:spPr>
          <a:xfrm>
            <a:off x="2207250" y="1901825"/>
            <a:ext cx="5113440" cy="3970338"/>
          </a:xfrm>
          <a:prstGeom prst="rect">
            <a:avLst/>
          </a:prstGeom>
        </p:spPr>
      </p:pic>
      <p:sp>
        <p:nvSpPr>
          <p:cNvPr id="4" name="Slayt Numarası Yer Tutucusu 3"/>
          <p:cNvSpPr>
            <a:spLocks noGrp="1"/>
          </p:cNvSpPr>
          <p:nvPr>
            <p:ph type="sldNum" sz="quarter" idx="12"/>
          </p:nvPr>
        </p:nvSpPr>
        <p:spPr/>
        <p:txBody>
          <a:bodyPr/>
          <a:lstStyle/>
          <a:p>
            <a:fld id="{B82CCC60-E8CD-4174-8B1A-7DF615B22EEF}" type="slidenum">
              <a:rPr lang="en-US" smtClean="0"/>
              <a:pPr/>
              <a:t>43</a:t>
            </a:fld>
            <a:endParaRPr lang="en-US"/>
          </a:p>
        </p:txBody>
      </p:sp>
    </p:spTree>
    <p:extLst>
      <p:ext uri="{BB962C8B-B14F-4D97-AF65-F5344CB8AC3E}">
        <p14:creationId xmlns:p14="http://schemas.microsoft.com/office/powerpoint/2010/main" val="35884823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Türkiye’de </a:t>
            </a:r>
            <a:r>
              <a:rPr lang="tr-TR" dirty="0"/>
              <a:t>Sürdürülebilir Kalkınma</a:t>
            </a:r>
          </a:p>
        </p:txBody>
      </p:sp>
      <p:sp>
        <p:nvSpPr>
          <p:cNvPr id="3" name="İçerik Yer Tutucusu 2"/>
          <p:cNvSpPr>
            <a:spLocks noGrp="1"/>
          </p:cNvSpPr>
          <p:nvPr>
            <p:ph idx="1"/>
          </p:nvPr>
        </p:nvSpPr>
        <p:spPr/>
        <p:txBody>
          <a:bodyPr/>
          <a:lstStyle/>
          <a:p>
            <a:pPr algn="just"/>
            <a:r>
              <a:rPr lang="tr-TR" dirty="0"/>
              <a:t>Sürdürülebilir kalkınma kavramı Türkiye’de 2000’li yıllardan itibaren temel strateji, politika ve plan belgelerinde; sürdürülebilir tarım, sürdürülebilir enerji, doğal kaynakların sürdürülebilir kullanımı, sürdürülebilir kırsal kalkınma, sürdürülebilir büyüme, sürdürülebilir ekonomi gibi kavramlar ile bir arada sıkça kullanılmaya başlamıştır.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44</a:t>
            </a:fld>
            <a:endParaRPr lang="en-US"/>
          </a:p>
        </p:txBody>
      </p:sp>
    </p:spTree>
    <p:extLst>
      <p:ext uri="{BB962C8B-B14F-4D97-AF65-F5344CB8AC3E}">
        <p14:creationId xmlns:p14="http://schemas.microsoft.com/office/powerpoint/2010/main" val="1994650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Kalkınma planları, Türkiye ekonomisinin yönlendirilmesinde temel çerçeveyi oluşturan, sanayileşmeye, ekonomik ve sosyal kalkınmayı gerçekleştirmeye yönelik tedbirleri ortaya koyan, devlet politikalarının yer aldığı önemli belgelerdir. Birinci Beş Yıllık Kalkınma Planının yürürlüğe girdiği 1963 yılından bu yana dokuz adet beş yıllık kalkınma planı uygulanmıştır.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45</a:t>
            </a:fld>
            <a:endParaRPr lang="en-US"/>
          </a:p>
        </p:txBody>
      </p:sp>
    </p:spTree>
    <p:extLst>
      <p:ext uri="{BB962C8B-B14F-4D97-AF65-F5344CB8AC3E}">
        <p14:creationId xmlns:p14="http://schemas.microsoft.com/office/powerpoint/2010/main" val="539985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Türkiye’de kalkınma planları incelendiğinde, 1963-1967 yıllarını kapsayan Birinci Beş Yıllık Kalkınma Planında ve 1968-1972 yılları arasındaki İkinci Beş Yıllık Kalkınma Planında çevreye ilişkin özel hükümlere rastlanmadığı görülmektedir. Kalkınma konusu; Birinci Beş Yıllık Kalkınma Planında, sosyal kalkınma ve gelişme ile tarım ve endüstriyel üretim bölümlerinde yer almıştır. İkinci Beş Yıllık Kalkınma Planında ise, bölgesel kalkınma, kentleşme sorunları, konut sorunları ve sağlık politikalarına uygun kentleşme stratejileri gibi bölümler çevre ve sürdürülebilirlik değerlendirmesinden </a:t>
            </a:r>
            <a:r>
              <a:rPr lang="tr-TR" dirty="0" smtClean="0"/>
              <a:t>uzaktır.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46</a:t>
            </a:fld>
            <a:endParaRPr lang="en-US"/>
          </a:p>
        </p:txBody>
      </p:sp>
    </p:spTree>
    <p:extLst>
      <p:ext uri="{BB962C8B-B14F-4D97-AF65-F5344CB8AC3E}">
        <p14:creationId xmlns:p14="http://schemas.microsoft.com/office/powerpoint/2010/main" val="18664270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sz="1800" dirty="0" smtClean="0"/>
              <a:t>Üçüncü </a:t>
            </a:r>
            <a:r>
              <a:rPr lang="tr-TR" sz="1800" dirty="0"/>
              <a:t>Beş Yıllık Kalkınma Planında; (1973-1977) ilk kez çevre sorunları ayrı ve geniş bir bölüm olarak ele alınmış ve bu sorunlarla ilgili tespitler yapılmıştır. Planda, ülkenin su, hava ve kıyı gibi belli başlı çevre sorunlarına dikkat çekilmiş ve bunların bir bütün olarak, planlama sisteminin içinde incelenmesinin gereği vurgulanmıştır. Dördüncü Beş Yıllık Kalkınma Planında; (1979-1983), sanayileşme, tarımda modernizasyon ve kentleşme süreçlerinde çevrenin dikkate alınması yönünde bazı ilkeler yer almıştır. Ayrıca, yerel yönetimlerin çevre konularında yetkilendirilmesi hususu, bu planda gündeme gelmiştir. Planda, çevre sorunlarının ortaya çıkmadan önlenmesine dair politikaların, ilk kez ifade edilmeye başlanması da ayrı bir önem taşımaktadır (ALGAN 2000). Ayrıca, 1983 yılında yürürlüğe giren 2872 sayılı Çevre Kanununun yayımlanması bu Plan dönemine rastlamıştır.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47</a:t>
            </a:fld>
            <a:endParaRPr lang="en-US"/>
          </a:p>
        </p:txBody>
      </p:sp>
    </p:spTree>
    <p:extLst>
      <p:ext uri="{BB962C8B-B14F-4D97-AF65-F5344CB8AC3E}">
        <p14:creationId xmlns:p14="http://schemas.microsoft.com/office/powerpoint/2010/main" val="20688685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1985 – 1989 yıllarını kapsayan Beşinci Beş Yıllık Kalkınma Planında sürdürülebilir kalkınmanın önemi, çevrede meydana gelen olumsuzlukların giderilmesinin ya da oluşabilecek olumsuzlukların engellenmesinin yanında kaynakların gelecek nesillerin kullanımı içinde korunarak geliştirilmesi anlayışı getirilerek vurgulanmıştır. Türkiye’nin de yer aldığı 1992 Rio Toplantısı’nda da bu anlayışın devletler tarafından uygulanmasının temelleri atılmıştır. Bu planda, sadece mevcut kirliliğin ortadan kaldırılması ve </a:t>
            </a:r>
            <a:r>
              <a:rPr lang="tr-TR" dirty="0" err="1"/>
              <a:t>uhtemel</a:t>
            </a:r>
            <a:r>
              <a:rPr lang="tr-TR" dirty="0"/>
              <a:t> kirliliğin önlenmesi yönündeki politikalar değil, aynı zamanda kaynaklardan gelecek kuşakların da yararlanabilmesini sağlamak üzere yeni politikaların oluşturulması gerektiği yönünde değerlendirmeler yapılmıştır.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48</a:t>
            </a:fld>
            <a:endParaRPr lang="en-US"/>
          </a:p>
        </p:txBody>
      </p:sp>
    </p:spTree>
    <p:extLst>
      <p:ext uri="{BB962C8B-B14F-4D97-AF65-F5344CB8AC3E}">
        <p14:creationId xmlns:p14="http://schemas.microsoft.com/office/powerpoint/2010/main" val="6369981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Türkiye’de ilk kez 1990-1994 dönemini kapsayan VI. Beş Yıllık Kalkınma </a:t>
            </a:r>
            <a:r>
              <a:rPr lang="tr-TR" dirty="0" smtClean="0"/>
              <a:t>Planı’nda sürdürülebilir kalkınmadan </a:t>
            </a:r>
            <a:r>
              <a:rPr lang="tr-TR" dirty="0"/>
              <a:t>bahsedilmiştir. Sürdürülebilir kalkınma kavramı çerçevesinde, insan sağlığı ve doğal dengeyi koruyarak sürekli bir ekonomik kalkınmaya imkan verebilecek şekilde doğal kaynakların yönetimini sağlamak ve gelecek nesillere sağlıklı bir doğal, fiziki ve sosyal çevre bırakmak planın temel ilkelerini oluşturmuştur. Bu planda, sürdürülebilir kalkınma temel ilke olarak benimsenmiş ve Türkiye’nin çevre politikaları bu planda ayrıntılı olarak </a:t>
            </a:r>
            <a:r>
              <a:rPr lang="tr-TR" dirty="0" smtClean="0"/>
              <a:t>düzenlenmiştir.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49</a:t>
            </a:fld>
            <a:endParaRPr lang="en-US"/>
          </a:p>
        </p:txBody>
      </p:sp>
    </p:spTree>
    <p:extLst>
      <p:ext uri="{BB962C8B-B14F-4D97-AF65-F5344CB8AC3E}">
        <p14:creationId xmlns:p14="http://schemas.microsoft.com/office/powerpoint/2010/main" val="904748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Ülkemiz için </a:t>
            </a:r>
            <a:r>
              <a:rPr lang="tr-TR" dirty="0" err="1"/>
              <a:t>UÇEP’in</a:t>
            </a:r>
            <a:r>
              <a:rPr lang="tr-TR" dirty="0"/>
              <a:t> hazırlanması süreci, 1995 yılının ilk aylarında </a:t>
            </a:r>
            <a:r>
              <a:rPr lang="tr-TR" dirty="0" smtClean="0"/>
              <a:t>başlatılmıştır</a:t>
            </a:r>
            <a:r>
              <a:rPr lang="tr-TR" dirty="0"/>
              <a:t>. Devlet Planlama </a:t>
            </a:r>
            <a:r>
              <a:rPr lang="tr-TR" dirty="0" smtClean="0"/>
              <a:t>Teşkilatı </a:t>
            </a:r>
            <a:r>
              <a:rPr lang="tr-TR" dirty="0"/>
              <a:t>(DPT) </a:t>
            </a:r>
            <a:r>
              <a:rPr lang="tr-TR" dirty="0" smtClean="0"/>
              <a:t>koordinatörlüğünde kurulmuştur.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5578244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r>
              <a:rPr lang="tr-TR" dirty="0"/>
              <a:t>1996-2000 yıllarını kapsayan Yedinci Beş Yıllık Kalkınma Planında; sürdürülebilir kalkınma yaklaşımı çerçevesinde çevre politikalarının tüm ekonomik ve sosyal politikalara entegrasyonunun öneminin giderek artmış olduğu vurgulanmıştır.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50</a:t>
            </a:fld>
            <a:endParaRPr lang="en-US"/>
          </a:p>
        </p:txBody>
      </p:sp>
    </p:spTree>
    <p:extLst>
      <p:ext uri="{BB962C8B-B14F-4D97-AF65-F5344CB8AC3E}">
        <p14:creationId xmlns:p14="http://schemas.microsoft.com/office/powerpoint/2010/main" val="31129042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Özetle, kalkınma planlarında belirtilen çevre politikaları, önceleri sadece ortaya çıkan kirliliği giderici amaçlara dayanırken, daha sonra önleyici politikalar ve 7. Beş Yıllık Kalkınma Planıyla birlikte sürdürülebilir kalkınma anlayışına uygun bir </a:t>
            </a:r>
            <a:r>
              <a:rPr lang="tr-TR" dirty="0" smtClean="0"/>
              <a:t>şekilde</a:t>
            </a:r>
            <a:r>
              <a:rPr lang="tr-TR" dirty="0"/>
              <a:t>, çevre ve ekonominin entegrasyonuna öncelik veren politikalar şeklinde bir gelişme gösterdiği </a:t>
            </a:r>
            <a:r>
              <a:rPr lang="tr-TR" dirty="0" smtClean="0"/>
              <a:t>görülmektedir.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51</a:t>
            </a:fld>
            <a:endParaRPr lang="en-US"/>
          </a:p>
        </p:txBody>
      </p:sp>
    </p:spTree>
    <p:extLst>
      <p:ext uri="{BB962C8B-B14F-4D97-AF65-F5344CB8AC3E}">
        <p14:creationId xmlns:p14="http://schemas.microsoft.com/office/powerpoint/2010/main" val="15005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Ulusal Çevre Stratejisi ve Eylem Planı</a:t>
            </a:r>
          </a:p>
        </p:txBody>
      </p:sp>
      <p:sp>
        <p:nvSpPr>
          <p:cNvPr id="3" name="İçerik Yer Tutucusu 2"/>
          <p:cNvSpPr>
            <a:spLocks noGrp="1"/>
          </p:cNvSpPr>
          <p:nvPr>
            <p:ph idx="1"/>
          </p:nvPr>
        </p:nvSpPr>
        <p:spPr>
          <a:xfrm>
            <a:off x="907079" y="1901950"/>
            <a:ext cx="8093366" cy="3970330"/>
          </a:xfrm>
        </p:spPr>
        <p:txBody>
          <a:bodyPr/>
          <a:lstStyle/>
          <a:p>
            <a:r>
              <a:rPr lang="tr-TR" dirty="0" smtClean="0"/>
              <a:t>Yaşam </a:t>
            </a:r>
            <a:r>
              <a:rPr lang="tr-TR" dirty="0"/>
              <a:t>kalitesinin </a:t>
            </a:r>
            <a:r>
              <a:rPr lang="tr-TR" dirty="0" smtClean="0"/>
              <a:t>iyileştirilmesi;</a:t>
            </a:r>
          </a:p>
          <a:p>
            <a:r>
              <a:rPr lang="tr-TR" dirty="0" smtClean="0"/>
              <a:t> Çevre </a:t>
            </a:r>
            <a:r>
              <a:rPr lang="tr-TR" dirty="0"/>
              <a:t>bilinç ve </a:t>
            </a:r>
            <a:r>
              <a:rPr lang="tr-TR" dirty="0" smtClean="0"/>
              <a:t>duyarlılığının geliştirilmesi</a:t>
            </a:r>
            <a:r>
              <a:rPr lang="tr-TR" dirty="0"/>
              <a:t>; </a:t>
            </a:r>
            <a:endParaRPr lang="tr-TR" dirty="0" smtClean="0"/>
          </a:p>
          <a:p>
            <a:r>
              <a:rPr lang="tr-TR" dirty="0" smtClean="0"/>
              <a:t>Çevre </a:t>
            </a:r>
            <a:r>
              <a:rPr lang="tr-TR" dirty="0"/>
              <a:t>yönetiminin </a:t>
            </a:r>
            <a:r>
              <a:rPr lang="tr-TR" dirty="0" smtClean="0"/>
              <a:t>iyileştirilmesi</a:t>
            </a:r>
            <a:r>
              <a:rPr lang="tr-TR" dirty="0"/>
              <a:t>; </a:t>
            </a:r>
            <a:endParaRPr lang="tr-TR" dirty="0" smtClean="0"/>
          </a:p>
          <a:p>
            <a:r>
              <a:rPr lang="tr-TR" dirty="0" smtClean="0"/>
              <a:t>Sürdürülebilir </a:t>
            </a:r>
            <a:r>
              <a:rPr lang="tr-TR" dirty="0"/>
              <a:t>nitelikte bir ekonomik, toplumsal ve </a:t>
            </a:r>
            <a:r>
              <a:rPr lang="tr-TR" dirty="0" smtClean="0"/>
              <a:t>kültürel gelişme sağlanması.</a:t>
            </a:r>
          </a:p>
          <a:p>
            <a:pPr marL="0" indent="0">
              <a:buNone/>
            </a:pPr>
            <a:r>
              <a:rPr lang="tr-TR" b="1" dirty="0"/>
              <a:t>Bu hedefler eylem </a:t>
            </a:r>
            <a:r>
              <a:rPr lang="tr-TR" b="1" dirty="0" smtClean="0"/>
              <a:t>planının biçimlendirilmesinin </a:t>
            </a:r>
            <a:r>
              <a:rPr lang="tr-TR" b="1" dirty="0"/>
              <a:t>çerçevesini </a:t>
            </a:r>
            <a:r>
              <a:rPr lang="tr-TR" b="1" dirty="0" smtClean="0"/>
              <a:t>oluşturmuştur.</a:t>
            </a:r>
            <a:endParaRPr lang="tr-TR" b="1"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342283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a:xfrm>
            <a:off x="907080" y="1901950"/>
            <a:ext cx="7635250" cy="4123035"/>
          </a:xfrm>
        </p:spPr>
        <p:txBody>
          <a:bodyPr/>
          <a:lstStyle/>
          <a:p>
            <a:r>
              <a:rPr lang="tr-TR" dirty="0"/>
              <a:t>Ulusal Çevre Eylem Planı üç bölümden </a:t>
            </a:r>
            <a:r>
              <a:rPr lang="tr-TR" dirty="0" smtClean="0"/>
              <a:t>oluşmaktadır</a:t>
            </a:r>
            <a:r>
              <a:rPr lang="tr-TR" dirty="0"/>
              <a:t>; </a:t>
            </a:r>
            <a:endParaRPr lang="tr-TR" dirty="0" smtClean="0"/>
          </a:p>
          <a:p>
            <a:r>
              <a:rPr lang="tr-TR" dirty="0" smtClean="0"/>
              <a:t>Etkili </a:t>
            </a:r>
            <a:r>
              <a:rPr lang="tr-TR" dirty="0"/>
              <a:t>bir çevre yönetim sisteminin </a:t>
            </a:r>
            <a:r>
              <a:rPr lang="tr-TR" dirty="0" smtClean="0"/>
              <a:t>geliştirilmesine </a:t>
            </a:r>
            <a:r>
              <a:rPr lang="tr-TR" dirty="0"/>
              <a:t>yönelik </a:t>
            </a:r>
            <a:r>
              <a:rPr lang="tr-TR" dirty="0" smtClean="0"/>
              <a:t>eylemler,</a:t>
            </a:r>
            <a:endParaRPr lang="tr-TR" dirty="0" smtClean="0"/>
          </a:p>
          <a:p>
            <a:r>
              <a:rPr lang="tr-TR" dirty="0" smtClean="0"/>
              <a:t>Enformasyon </a:t>
            </a:r>
            <a:r>
              <a:rPr lang="tr-TR" dirty="0"/>
              <a:t>ve duyarlılık düzeyinin </a:t>
            </a:r>
            <a:r>
              <a:rPr lang="tr-TR" dirty="0" smtClean="0"/>
              <a:t>yükseltilmesi, </a:t>
            </a:r>
            <a:endParaRPr lang="tr-TR" dirty="0"/>
          </a:p>
          <a:p>
            <a:r>
              <a:rPr lang="tr-TR" dirty="0" smtClean="0"/>
              <a:t>Çevre </a:t>
            </a:r>
            <a:r>
              <a:rPr lang="tr-TR" dirty="0"/>
              <a:t>yönetimin </a:t>
            </a:r>
            <a:r>
              <a:rPr lang="tr-TR" dirty="0" smtClean="0"/>
              <a:t>iyileştirilmesine </a:t>
            </a:r>
            <a:r>
              <a:rPr lang="tr-TR" dirty="0"/>
              <a:t>yönelik çevre </a:t>
            </a:r>
            <a:r>
              <a:rPr lang="tr-TR" dirty="0" smtClean="0"/>
              <a:t>yatırımları.</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364333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Kalkınma Planlarında Çevre:</a:t>
            </a:r>
          </a:p>
        </p:txBody>
      </p:sp>
      <p:sp>
        <p:nvSpPr>
          <p:cNvPr id="3" name="İçerik Yer Tutucusu 2"/>
          <p:cNvSpPr>
            <a:spLocks noGrp="1"/>
          </p:cNvSpPr>
          <p:nvPr>
            <p:ph idx="1"/>
          </p:nvPr>
        </p:nvSpPr>
        <p:spPr>
          <a:xfrm>
            <a:off x="1059785" y="1914928"/>
            <a:ext cx="7329840" cy="3970329"/>
          </a:xfrm>
        </p:spPr>
        <p:txBody>
          <a:bodyPr>
            <a:normAutofit fontScale="92500" lnSpcReduction="10000"/>
          </a:bodyPr>
          <a:lstStyle/>
          <a:p>
            <a:pPr algn="just"/>
            <a:r>
              <a:rPr lang="tr-TR" dirty="0"/>
              <a:t>Ülkemizde planlı dönemle birlikte çevre sorunlarına </a:t>
            </a:r>
            <a:r>
              <a:rPr lang="tr-TR" dirty="0" smtClean="0"/>
              <a:t>ilişkin </a:t>
            </a:r>
            <a:r>
              <a:rPr lang="tr-TR" dirty="0"/>
              <a:t>ayrı bir bölüm içinde saptamalar ve politikalar ilk olarak Üçüncü </a:t>
            </a:r>
            <a:r>
              <a:rPr lang="tr-TR" dirty="0" smtClean="0"/>
              <a:t>Beş </a:t>
            </a:r>
            <a:r>
              <a:rPr lang="tr-TR" dirty="0"/>
              <a:t>Yıllık Kalkınma </a:t>
            </a:r>
            <a:r>
              <a:rPr lang="tr-TR" dirty="0" smtClean="0"/>
              <a:t>Planında (1973-1977) </a:t>
            </a:r>
            <a:r>
              <a:rPr lang="tr-TR" dirty="0"/>
              <a:t>yer </a:t>
            </a:r>
            <a:r>
              <a:rPr lang="tr-TR" dirty="0" smtClean="0"/>
              <a:t>almıştır</a:t>
            </a:r>
            <a:r>
              <a:rPr lang="tr-TR" dirty="0"/>
              <a:t>. Bu planla çevre </a:t>
            </a:r>
            <a:r>
              <a:rPr lang="tr-TR" dirty="0" smtClean="0"/>
              <a:t>kirliliğini </a:t>
            </a:r>
            <a:r>
              <a:rPr lang="tr-TR" dirty="0"/>
              <a:t>önleyici politikaların </a:t>
            </a:r>
            <a:r>
              <a:rPr lang="tr-TR" dirty="0" smtClean="0"/>
              <a:t>geliştirilmesi </a:t>
            </a:r>
            <a:r>
              <a:rPr lang="tr-TR" dirty="0"/>
              <a:t>ve planlama sistemi içerisinde bir bütün olarak incelenmesi </a:t>
            </a:r>
            <a:r>
              <a:rPr lang="tr-TR" dirty="0" smtClean="0"/>
              <a:t>gerektiği belirtilmiştir. </a:t>
            </a:r>
            <a:r>
              <a:rPr lang="tr-TR" b="1" dirty="0" smtClean="0">
                <a:solidFill>
                  <a:srgbClr val="FF0000"/>
                </a:solidFill>
              </a:rPr>
              <a:t>Ancak</a:t>
            </a:r>
            <a:r>
              <a:rPr lang="tr-TR" dirty="0" smtClean="0">
                <a:solidFill>
                  <a:srgbClr val="FF0000"/>
                </a:solidFill>
              </a:rPr>
              <a:t> </a:t>
            </a:r>
            <a:r>
              <a:rPr lang="tr-TR" b="1" dirty="0" smtClean="0">
                <a:solidFill>
                  <a:srgbClr val="FF0000"/>
                </a:solidFill>
              </a:rPr>
              <a:t>geliştirilecek </a:t>
            </a:r>
            <a:r>
              <a:rPr lang="tr-TR" b="1" dirty="0">
                <a:solidFill>
                  <a:srgbClr val="FF0000"/>
                </a:solidFill>
              </a:rPr>
              <a:t>politikaların </a:t>
            </a:r>
            <a:r>
              <a:rPr lang="tr-TR" b="1" dirty="0" smtClean="0">
                <a:solidFill>
                  <a:srgbClr val="FF0000"/>
                </a:solidFill>
              </a:rPr>
              <a:t>sanayileşme </a:t>
            </a:r>
            <a:r>
              <a:rPr lang="tr-TR" b="1" dirty="0">
                <a:solidFill>
                  <a:srgbClr val="FF0000"/>
                </a:solidFill>
              </a:rPr>
              <a:t>ve kalkınmayı engellememesi ön </a:t>
            </a:r>
            <a:r>
              <a:rPr lang="tr-TR" b="1" dirty="0" smtClean="0">
                <a:solidFill>
                  <a:srgbClr val="FF0000"/>
                </a:solidFill>
              </a:rPr>
              <a:t>koşul </a:t>
            </a:r>
            <a:r>
              <a:rPr lang="tr-TR" b="1" dirty="0">
                <a:solidFill>
                  <a:srgbClr val="FF0000"/>
                </a:solidFill>
              </a:rPr>
              <a:t>olarak kabul </a:t>
            </a:r>
            <a:r>
              <a:rPr lang="tr-TR" b="1" dirty="0" smtClean="0">
                <a:solidFill>
                  <a:srgbClr val="FF0000"/>
                </a:solidFill>
              </a:rPr>
              <a:t>edilmiştir</a:t>
            </a:r>
            <a:r>
              <a:rPr lang="tr-TR" dirty="0" smtClean="0">
                <a:solidFill>
                  <a:srgbClr val="FF0000"/>
                </a:solidFill>
              </a:rPr>
              <a:t>.</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52370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a:xfrm>
            <a:off x="754375" y="1914928"/>
            <a:ext cx="7329840" cy="3970329"/>
          </a:xfrm>
        </p:spPr>
        <p:txBody>
          <a:bodyPr>
            <a:normAutofit lnSpcReduction="10000"/>
          </a:bodyPr>
          <a:lstStyle/>
          <a:p>
            <a:pPr algn="just"/>
            <a:r>
              <a:rPr lang="tr-TR" dirty="0"/>
              <a:t>IV. </a:t>
            </a:r>
            <a:r>
              <a:rPr lang="tr-TR" dirty="0" smtClean="0"/>
              <a:t>Beş </a:t>
            </a:r>
            <a:r>
              <a:rPr lang="tr-TR" dirty="0"/>
              <a:t>Yıllık Kalkınma </a:t>
            </a:r>
            <a:r>
              <a:rPr lang="tr-TR" dirty="0" smtClean="0"/>
              <a:t>Planında çevre </a:t>
            </a:r>
            <a:r>
              <a:rPr lang="tr-TR" dirty="0"/>
              <a:t>iki bölümde ele </a:t>
            </a:r>
            <a:r>
              <a:rPr lang="tr-TR" dirty="0" smtClean="0"/>
              <a:t>alınmıştır</a:t>
            </a:r>
            <a:r>
              <a:rPr lang="tr-TR" dirty="0"/>
              <a:t>. Çevre sorunlarının </a:t>
            </a:r>
            <a:r>
              <a:rPr lang="tr-TR" dirty="0" smtClean="0"/>
              <a:t>oluşmadan </a:t>
            </a:r>
            <a:r>
              <a:rPr lang="tr-TR" dirty="0"/>
              <a:t>önlenmesi için önleyici politikaların </a:t>
            </a:r>
            <a:r>
              <a:rPr lang="tr-TR" dirty="0" smtClean="0"/>
              <a:t>geliştirilmesi</a:t>
            </a:r>
            <a:r>
              <a:rPr lang="tr-TR" dirty="0"/>
              <a:t>, kirlenen yörelerde arıtma projelerine öncelik verilmesi ve çevrenin üretim süreçlerinde önemli bir </a:t>
            </a:r>
            <a:r>
              <a:rPr lang="tr-TR" dirty="0" smtClean="0"/>
              <a:t>öğe </a:t>
            </a:r>
            <a:r>
              <a:rPr lang="tr-TR" dirty="0"/>
              <a:t>olarak ele alınması planda yer </a:t>
            </a:r>
            <a:r>
              <a:rPr lang="tr-TR" dirty="0" smtClean="0"/>
              <a:t>almıştır</a:t>
            </a:r>
            <a:r>
              <a:rPr lang="tr-TR" dirty="0"/>
              <a:t>. Planda ayrıca Ankara’nın hava </a:t>
            </a:r>
            <a:r>
              <a:rPr lang="tr-TR" dirty="0" smtClean="0"/>
              <a:t>kirliliği</a:t>
            </a:r>
            <a:r>
              <a:rPr lang="tr-TR" dirty="0"/>
              <a:t>, Haliç ve </a:t>
            </a:r>
            <a:r>
              <a:rPr lang="tr-TR" dirty="0" err="1" smtClean="0"/>
              <a:t>izmit</a:t>
            </a:r>
            <a:r>
              <a:rPr lang="tr-TR" dirty="0" smtClean="0"/>
              <a:t> </a:t>
            </a:r>
            <a:r>
              <a:rPr lang="tr-TR" dirty="0"/>
              <a:t>Körfezlerinin temizlenmesi konularına özellikle yer </a:t>
            </a:r>
            <a:r>
              <a:rPr lang="tr-TR" dirty="0" smtClean="0"/>
              <a:t>verilmiştir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2521696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1405</TotalTime>
  <Words>2684</Words>
  <Application>Microsoft Office PowerPoint</Application>
  <PresentationFormat>Ekran Gösterisi (4:3)</PresentationFormat>
  <Paragraphs>146</Paragraphs>
  <Slides>51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51</vt:i4>
      </vt:variant>
    </vt:vector>
  </HeadingPairs>
  <TitlesOfParts>
    <vt:vector size="54" baseType="lpstr">
      <vt:lpstr>Arial</vt:lpstr>
      <vt:lpstr>Calibri</vt:lpstr>
      <vt:lpstr>Office Theme</vt:lpstr>
      <vt:lpstr>Doç. Dr. Afşın ÇETİNKAYA</vt:lpstr>
      <vt:lpstr>PowerPoint Sunusu</vt:lpstr>
      <vt:lpstr>PowerPoint Sunusu</vt:lpstr>
      <vt:lpstr>PowerPoint Sunusu</vt:lpstr>
      <vt:lpstr>PowerPoint Sunusu</vt:lpstr>
      <vt:lpstr>Ulusal Çevre Stratejisi ve Eylem Planı</vt:lpstr>
      <vt:lpstr>PowerPoint Sunusu</vt:lpstr>
      <vt:lpstr>Kalkınma Planlarında Çevre:</vt:lpstr>
      <vt:lpstr>PowerPoint Sunusu</vt:lpstr>
      <vt:lpstr>PowerPoint Sunusu</vt:lpstr>
      <vt:lpstr>PowerPoint Sunusu</vt:lpstr>
      <vt:lpstr>PowerPoint Sunusu</vt:lpstr>
      <vt:lpstr>PowerPoint Sunusu</vt:lpstr>
      <vt:lpstr>Çevre Yönetimi (Çevre Örgütlenmesi):</vt:lpstr>
      <vt:lpstr>ÇEVREYİ KORUMADA İKİ ÖNEMLİ ARAÇ ÇED ve DENETİM</vt:lpstr>
      <vt:lpstr>PowerPoint Sunusu</vt:lpstr>
      <vt:lpstr>ÇED’in Tanımı, Tarihçesi ve Dünyadaki Gelişimi:</vt:lpstr>
      <vt:lpstr>PowerPoint Sunusu</vt:lpstr>
      <vt:lpstr>PowerPoint Sunusu</vt:lpstr>
      <vt:lpstr>Türkiye’de ÇED’in Tarihçesi ve Gelişimi: </vt:lpstr>
      <vt:lpstr>PowerPoint Sunusu</vt:lpstr>
      <vt:lpstr>Türkiye’de Çevre Yönetimince Uygulanan Çevre Denetimi: </vt:lpstr>
      <vt:lpstr>PowerPoint Sunusu</vt:lpstr>
      <vt:lpstr>Çevre Denetiminin Başlıca Hukuki Dayanakları:</vt:lpstr>
      <vt:lpstr>PowerPoint Sunusu</vt:lpstr>
      <vt:lpstr>Çevre Denetim Yönetmeliği</vt:lpstr>
      <vt:lpstr>Ülkemizdeki çevre denetim yönetmeliği </vt:lpstr>
      <vt:lpstr>ÇED Yönetmeliği</vt:lpstr>
      <vt:lpstr>Çevre Denetiminin Etkinliği:</vt:lpstr>
      <vt:lpstr>Yaşam Döngüsü Değerlendirmesi Uygulamalarının Çevre Kalitesi Yönetimine Etkileri </vt:lpstr>
      <vt:lpstr>PowerPoint Sunusu</vt:lpstr>
      <vt:lpstr>SÜRDÜRÜLEBİLİR KALKINMA KAVRAMI</vt:lpstr>
      <vt:lpstr>PowerPoint Sunusu</vt:lpstr>
      <vt:lpstr>Sürdürülebilir Kalkınmanın Tarihçesi </vt:lpstr>
      <vt:lpstr>Birleşmiş Milletler İnsan Çevresi Konferansı </vt:lpstr>
      <vt:lpstr>Brundtland Raporu </vt:lpstr>
      <vt:lpstr>Rio Konferansı</vt:lpstr>
      <vt:lpstr>Johannesburg Zirvesi</vt:lpstr>
      <vt:lpstr>Sürdürülebilir Kalkınma Hedefleri </vt:lpstr>
      <vt:lpstr>PowerPoint Sunusu</vt:lpstr>
      <vt:lpstr>PowerPoint Sunusu</vt:lpstr>
      <vt:lpstr>PowerPoint Sunusu</vt:lpstr>
      <vt:lpstr>Sürdürülebilir Kalkınma Hedefleri</vt:lpstr>
      <vt:lpstr>Türkiye’de Sürdürülebilir Kalkınma</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184</cp:revision>
  <cp:lastPrinted>2017-03-28T12:53:05Z</cp:lastPrinted>
  <dcterms:created xsi:type="dcterms:W3CDTF">2013-08-21T19:17:07Z</dcterms:created>
  <dcterms:modified xsi:type="dcterms:W3CDTF">2021-03-24T05:11:34Z</dcterms:modified>
</cp:coreProperties>
</file>