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116" d="100"/>
          <a:sy n="116" d="100"/>
        </p:scale>
        <p:origin x="1500"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29.11.2021</a:t>
            </a:fld>
            <a:endParaRPr lang="tr-TR" dirty="0"/>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dirty="0"/>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11/29/2021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11/29/2021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11/29/2021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11/29/2021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Hukuku-13</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AB ÇEVRE POLİTİKALARI/LİZBON ANTLAŞMASI</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85000" lnSpcReduction="20000"/>
          </a:bodyPr>
          <a:lstStyle/>
          <a:p>
            <a:pPr algn="just">
              <a:lnSpc>
                <a:spcPct val="80000"/>
              </a:lnSpc>
              <a:buFont typeface="Wingdings" panose="05000000000000000000" pitchFamily="2" charset="2"/>
              <a:buChar char="§"/>
            </a:pPr>
            <a:r>
              <a:rPr lang="tr-TR" altLang="tr-TR" sz="2300" b="1" dirty="0">
                <a:latin typeface="Times New Roman" panose="02020603050405020304" pitchFamily="18" charset="0"/>
                <a:cs typeface="Times New Roman" panose="02020603050405020304" pitchFamily="18" charset="0"/>
              </a:rPr>
              <a:t>2009 Lizbon Antlaşması </a:t>
            </a:r>
            <a:r>
              <a:rPr lang="tr-TR" altLang="tr-TR" sz="2300" dirty="0">
                <a:latin typeface="Times New Roman" panose="02020603050405020304" pitchFamily="18" charset="0"/>
                <a:cs typeface="Times New Roman" panose="02020603050405020304" pitchFamily="18" charset="0"/>
              </a:rPr>
              <a:t>AB’nin 2003 yılından bu yana devam eden Anayasal sürecini sona erdiren Antlaşma. (1.12.2009 yürürlük) AB 2010 yılı itibariyle önümüzdeki on yıla tek bir uluslararası tüzel kişilik </a:t>
            </a:r>
            <a:r>
              <a:rPr lang="tr-TR" altLang="tr-TR" sz="2300" dirty="0" err="1">
                <a:latin typeface="Times New Roman" panose="02020603050405020304" pitchFamily="18" charset="0"/>
                <a:cs typeface="Times New Roman" panose="02020603050405020304" pitchFamily="18" charset="0"/>
              </a:rPr>
              <a:t>kazanmış,karar</a:t>
            </a:r>
            <a:r>
              <a:rPr lang="tr-TR" altLang="tr-TR" sz="2300" dirty="0">
                <a:latin typeface="Times New Roman" panose="02020603050405020304" pitchFamily="18" charset="0"/>
                <a:cs typeface="Times New Roman" panose="02020603050405020304" pitchFamily="18" charset="0"/>
              </a:rPr>
              <a:t> alma sürecini hızlandırmış, kurumsal yapısını daha etkin hale getirmiş, ve dış politikadaki hareket kabiliyetini arttırmış olarak girdi)</a:t>
            </a:r>
          </a:p>
          <a:p>
            <a:pPr algn="just">
              <a:lnSpc>
                <a:spcPct val="80000"/>
              </a:lnSpc>
              <a:buFont typeface="Wingdings" panose="05000000000000000000" pitchFamily="2" charset="2"/>
              <a:buChar char="§"/>
            </a:pPr>
            <a:endParaRPr lang="tr-TR" altLang="tr-TR" sz="2300" b="1" dirty="0">
              <a:latin typeface="Times New Roman" panose="02020603050405020304" pitchFamily="18" charset="0"/>
              <a:cs typeface="Times New Roman" panose="02020603050405020304" pitchFamily="18" charset="0"/>
            </a:endParaRPr>
          </a:p>
          <a:p>
            <a:pPr algn="just">
              <a:lnSpc>
                <a:spcPct val="80000"/>
              </a:lnSpc>
              <a:buFont typeface="Wingdings" panose="05000000000000000000" pitchFamily="2" charset="2"/>
              <a:buChar char="§"/>
            </a:pPr>
            <a:r>
              <a:rPr lang="tr-TR" altLang="tr-TR" sz="2300" b="1" dirty="0">
                <a:latin typeface="Times New Roman" panose="02020603050405020304" pitchFamily="18" charset="0"/>
                <a:cs typeface="Times New Roman" panose="02020603050405020304" pitchFamily="18" charset="0"/>
              </a:rPr>
              <a:t>Lizbon ve Çevre: </a:t>
            </a:r>
          </a:p>
          <a:p>
            <a:pPr algn="just">
              <a:lnSpc>
                <a:spcPct val="80000"/>
              </a:lnSpc>
              <a:buNone/>
            </a:pPr>
            <a:r>
              <a:rPr lang="tr-TR" altLang="tr-TR" sz="2300" dirty="0">
                <a:latin typeface="Times New Roman" panose="02020603050405020304" pitchFamily="18" charset="0"/>
                <a:cs typeface="Times New Roman" panose="02020603050405020304" pitchFamily="18" charset="0"/>
              </a:rPr>
              <a:t>	Birliğin 10 ortak yetki alanından biri de “Çevre”. Dengeli ekonomik büyümeye </a:t>
            </a:r>
            <a:r>
              <a:rPr lang="tr-TR" altLang="tr-TR" sz="2300" dirty="0" err="1">
                <a:latin typeface="Times New Roman" panose="02020603050405020304" pitchFamily="18" charset="0"/>
                <a:cs typeface="Times New Roman" panose="02020603050405020304" pitchFamily="18" charset="0"/>
              </a:rPr>
              <a:t>dayanan,sürdürülebilir</a:t>
            </a:r>
            <a:r>
              <a:rPr lang="tr-TR" altLang="tr-TR" sz="2300" dirty="0">
                <a:latin typeface="Times New Roman" panose="02020603050405020304" pitchFamily="18" charset="0"/>
                <a:cs typeface="Times New Roman" panose="02020603050405020304" pitchFamily="18" charset="0"/>
              </a:rPr>
              <a:t> bir Avrupa kalkınması ve</a:t>
            </a:r>
            <a:r>
              <a:rPr lang="tr-TR" altLang="tr-TR" sz="2300" dirty="0">
                <a:latin typeface="Times New Roman" panose="02020603050405020304" pitchFamily="18" charset="0"/>
              </a:rPr>
              <a:t> </a:t>
            </a:r>
            <a:r>
              <a:rPr lang="tr-TR" altLang="tr-TR" sz="2300" dirty="0">
                <a:latin typeface="Times New Roman" panose="02020603050405020304" pitchFamily="18" charset="0"/>
                <a:cs typeface="Times New Roman" panose="02020603050405020304" pitchFamily="18" charset="0"/>
              </a:rPr>
              <a:t>dünyanın sürdürülebilir kalkınmasına katkı. Bakanlar Konseyi çevre ile ilgili kararlarda her durumda Avrupa Parlamentosuna ve Birlik danışma organlarına danışır.</a:t>
            </a:r>
          </a:p>
          <a:p>
            <a:pPr algn="just">
              <a:lnSpc>
                <a:spcPct val="80000"/>
              </a:lnSpc>
              <a:buFont typeface="Wingdings" panose="05000000000000000000" pitchFamily="2" charset="2"/>
              <a:buChar char="§"/>
            </a:pPr>
            <a:endParaRPr lang="tr-TR" altLang="tr-TR" sz="2300" dirty="0">
              <a:latin typeface="Times New Roman" panose="02020603050405020304" pitchFamily="18" charset="0"/>
              <a:cs typeface="Times New Roman" panose="02020603050405020304" pitchFamily="18" charset="0"/>
            </a:endParaRPr>
          </a:p>
          <a:p>
            <a:pPr algn="just">
              <a:lnSpc>
                <a:spcPct val="80000"/>
              </a:lnSpc>
              <a:buFont typeface="Wingdings" panose="05000000000000000000" pitchFamily="2" charset="2"/>
              <a:buChar char="§"/>
            </a:pPr>
            <a:r>
              <a:rPr lang="tr-TR" altLang="tr-TR" sz="2300" b="1" dirty="0">
                <a:latin typeface="Times New Roman" panose="02020603050405020304" pitchFamily="18" charset="0"/>
                <a:cs typeface="Times New Roman" panose="02020603050405020304" pitchFamily="18" charset="0"/>
              </a:rPr>
              <a:t>Diğer Bazı alanlardaki Politikalar,</a:t>
            </a:r>
          </a:p>
          <a:p>
            <a:pPr algn="just">
              <a:lnSpc>
                <a:spcPct val="80000"/>
              </a:lnSpc>
              <a:buNone/>
            </a:pPr>
            <a:r>
              <a:rPr lang="tr-TR" altLang="tr-TR" sz="2300" dirty="0">
                <a:latin typeface="Times New Roman" panose="02020603050405020304" pitchFamily="18" charset="0"/>
              </a:rPr>
              <a:t>	</a:t>
            </a:r>
            <a:r>
              <a:rPr lang="tr-TR" altLang="tr-TR" sz="2300" dirty="0">
                <a:latin typeface="Times New Roman" panose="02020603050405020304" pitchFamily="18" charset="0"/>
                <a:cs typeface="Times New Roman" panose="02020603050405020304" pitchFamily="18" charset="0"/>
              </a:rPr>
              <a:t>Bölüm 10 – Enerji: Enerji verimliliği ve tasarrufu ile yenilenebilir enerji biçimleri geliştirilmesini teşvik edilmesini hedefler.</a:t>
            </a:r>
            <a:endParaRPr lang="tr-TR" altLang="tr-TR" sz="2300" b="1" dirty="0">
              <a:latin typeface="Times New Roman" panose="02020603050405020304" pitchFamily="18" charset="0"/>
              <a:cs typeface="Times New Roman" panose="02020603050405020304" pitchFamily="18" charset="0"/>
            </a:endParaRPr>
          </a:p>
          <a:p>
            <a:pPr>
              <a:lnSpc>
                <a:spcPct val="80000"/>
              </a:lnSpc>
              <a:buNone/>
            </a:pPr>
            <a:endParaRPr lang="tr-TR" altLang="tr-TR" b="1"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365397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6260" y="833015"/>
            <a:ext cx="8229600" cy="458115"/>
          </a:xfrm>
        </p:spPr>
        <p:txBody>
          <a:bodyPr>
            <a:noAutofit/>
          </a:bodyPr>
          <a:lstStyle/>
          <a:p>
            <a:r>
              <a:rPr lang="tr-TR" altLang="tr-TR" sz="3200" dirty="0" smtClean="0">
                <a:latin typeface="Times New Roman" panose="02020603050405020304" pitchFamily="18" charset="0"/>
                <a:cs typeface="Times New Roman" panose="02020603050405020304" pitchFamily="18" charset="0"/>
              </a:rPr>
              <a:t>AB ÇEVRE POLİTİKASININ</a:t>
            </a:r>
            <a:r>
              <a:rPr lang="tr-TR" altLang="tr-TR" sz="3200" dirty="0">
                <a:latin typeface="Times New Roman" panose="02020603050405020304" pitchFamily="18" charset="0"/>
                <a:cs typeface="Times New Roman" panose="02020603050405020304" pitchFamily="18" charset="0"/>
              </a:rPr>
              <a:t/>
            </a:r>
            <a:br>
              <a:rPr lang="tr-TR" altLang="tr-TR" sz="3200" dirty="0">
                <a:latin typeface="Times New Roman" panose="02020603050405020304" pitchFamily="18" charset="0"/>
                <a:cs typeface="Times New Roman" panose="02020603050405020304" pitchFamily="18" charset="0"/>
              </a:rPr>
            </a:br>
            <a:r>
              <a:rPr lang="tr-TR" altLang="tr-TR" sz="3200" dirty="0" smtClean="0">
                <a:latin typeface="Times New Roman" panose="02020603050405020304" pitchFamily="18" charset="0"/>
                <a:cs typeface="Times New Roman" panose="02020603050405020304" pitchFamily="18" charset="0"/>
              </a:rPr>
              <a:t>TEMEL </a:t>
            </a:r>
            <a:r>
              <a:rPr lang="tr-TR" altLang="tr-TR" sz="3200" dirty="0">
                <a:latin typeface="Times New Roman" panose="02020603050405020304" pitchFamily="18" charset="0"/>
                <a:cs typeface="Times New Roman" panose="02020603050405020304" pitchFamily="18" charset="0"/>
              </a:rPr>
              <a:t>ÖZELLİKLERİ</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660400" indent="-660400" algn="ctr">
              <a:lnSpc>
                <a:spcPct val="150000"/>
              </a:lnSpc>
              <a:buNone/>
            </a:pPr>
            <a:r>
              <a:rPr lang="tr-TR" altLang="tr-TR" sz="1900" dirty="0">
                <a:latin typeface="Times New Roman" panose="02020603050405020304" pitchFamily="18" charset="0"/>
                <a:cs typeface="Times New Roman" panose="02020603050405020304" pitchFamily="18" charset="0"/>
              </a:rPr>
              <a:t>AB’nin 5 Yatay Politikası</a:t>
            </a:r>
            <a:endParaRPr lang="tr-TR" altLang="tr-TR" sz="1900" dirty="0">
              <a:latin typeface="Times New Roman" panose="02020603050405020304" pitchFamily="18" charset="0"/>
            </a:endParaRPr>
          </a:p>
          <a:p>
            <a:pPr marL="1784350" lvl="3" indent="-412750">
              <a:lnSpc>
                <a:spcPct val="150000"/>
              </a:lnSpc>
              <a:buFontTx/>
              <a:buAutoNum type="romanLcPeriod"/>
            </a:pPr>
            <a:r>
              <a:rPr lang="tr-TR" altLang="tr-TR" sz="1900" dirty="0">
                <a:latin typeface="Times New Roman" panose="02020603050405020304" pitchFamily="18" charset="0"/>
                <a:cs typeface="Times New Roman" panose="02020603050405020304" pitchFamily="18" charset="0"/>
              </a:rPr>
              <a:t>Çevre Politikası</a:t>
            </a:r>
            <a:endParaRPr lang="tr-TR" altLang="tr-TR" sz="1900" dirty="0">
              <a:latin typeface="Times New Roman" panose="02020603050405020304" pitchFamily="18" charset="0"/>
            </a:endParaRPr>
          </a:p>
          <a:p>
            <a:pPr marL="1784350" lvl="3" indent="-412750">
              <a:lnSpc>
                <a:spcPct val="150000"/>
              </a:lnSpc>
              <a:buFontTx/>
              <a:buAutoNum type="romanLcPeriod"/>
            </a:pPr>
            <a:r>
              <a:rPr lang="tr-TR" altLang="tr-TR" sz="1900" dirty="0">
                <a:latin typeface="Times New Roman" panose="02020603050405020304" pitchFamily="18" charset="0"/>
                <a:cs typeface="Times New Roman" panose="02020603050405020304" pitchFamily="18" charset="0"/>
              </a:rPr>
              <a:t>Sosyal İlerleme Politikaları</a:t>
            </a:r>
            <a:endParaRPr lang="tr-TR" altLang="tr-TR" sz="1900" dirty="0">
              <a:latin typeface="Times New Roman" panose="02020603050405020304" pitchFamily="18" charset="0"/>
            </a:endParaRPr>
          </a:p>
          <a:p>
            <a:pPr marL="1784350" lvl="3" indent="-412750">
              <a:lnSpc>
                <a:spcPct val="150000"/>
              </a:lnSpc>
              <a:buFontTx/>
              <a:buAutoNum type="romanLcPeriod"/>
            </a:pPr>
            <a:r>
              <a:rPr lang="tr-TR" altLang="tr-TR" sz="1900" dirty="0">
                <a:latin typeface="Times New Roman" panose="02020603050405020304" pitchFamily="18" charset="0"/>
                <a:cs typeface="Times New Roman" panose="02020603050405020304" pitchFamily="18" charset="0"/>
              </a:rPr>
              <a:t>Vergi Politikası</a:t>
            </a:r>
            <a:endParaRPr lang="tr-TR" altLang="tr-TR" sz="1900" dirty="0">
              <a:latin typeface="Times New Roman" panose="02020603050405020304" pitchFamily="18" charset="0"/>
            </a:endParaRPr>
          </a:p>
          <a:p>
            <a:pPr marL="1784350" lvl="3" indent="-412750">
              <a:lnSpc>
                <a:spcPct val="150000"/>
              </a:lnSpc>
              <a:buFontTx/>
              <a:buAutoNum type="romanLcPeriod"/>
            </a:pPr>
            <a:r>
              <a:rPr lang="tr-TR" altLang="tr-TR" sz="1900" dirty="0">
                <a:latin typeface="Times New Roman" panose="02020603050405020304" pitchFamily="18" charset="0"/>
                <a:cs typeface="Times New Roman" panose="02020603050405020304" pitchFamily="18" charset="0"/>
              </a:rPr>
              <a:t>Bölgesel Kalkınma Politikası</a:t>
            </a:r>
            <a:endParaRPr lang="tr-TR" altLang="tr-TR" sz="1900" dirty="0">
              <a:latin typeface="Times New Roman" panose="02020603050405020304" pitchFamily="18" charset="0"/>
            </a:endParaRPr>
          </a:p>
          <a:p>
            <a:pPr marL="1784350" lvl="3" indent="-412750">
              <a:lnSpc>
                <a:spcPct val="150000"/>
              </a:lnSpc>
              <a:buFontTx/>
              <a:buAutoNum type="romanLcPeriod"/>
            </a:pPr>
            <a:r>
              <a:rPr lang="tr-TR" altLang="tr-TR" sz="1900" dirty="0">
                <a:latin typeface="Times New Roman" panose="02020603050405020304" pitchFamily="18" charset="0"/>
                <a:cs typeface="Times New Roman" panose="02020603050405020304" pitchFamily="18" charset="0"/>
              </a:rPr>
              <a:t>Rekabet Politikası</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3767311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dirty="0">
                <a:latin typeface="Times New Roman" panose="02020603050405020304" pitchFamily="18" charset="0"/>
                <a:cs typeface="Times New Roman" panose="02020603050405020304" pitchFamily="18" charset="0"/>
              </a:rPr>
              <a:t>AB’nin </a:t>
            </a:r>
            <a:r>
              <a:rPr lang="tr-TR" altLang="tr-TR" dirty="0" err="1">
                <a:latin typeface="Times New Roman" panose="02020603050405020304" pitchFamily="18" charset="0"/>
                <a:cs typeface="Times New Roman" panose="02020603050405020304" pitchFamily="18" charset="0"/>
              </a:rPr>
              <a:t>Sektörel</a:t>
            </a:r>
            <a:r>
              <a:rPr lang="tr-TR" altLang="tr-TR" dirty="0">
                <a:latin typeface="Times New Roman" panose="02020603050405020304" pitchFamily="18" charset="0"/>
                <a:cs typeface="Times New Roman" panose="02020603050405020304" pitchFamily="18" charset="0"/>
              </a:rPr>
              <a:t> Politikalarında Çevre</a:t>
            </a:r>
            <a:r>
              <a:rPr lang="tr-TR" altLang="tr-TR" sz="5400" b="1" dirty="0">
                <a:latin typeface="Times New Roman" panose="02020603050405020304" pitchFamily="18" charset="0"/>
                <a:cs typeface="Times New Roman" panose="02020603050405020304" pitchFamily="18" charset="0"/>
              </a:rPr>
              <a:t/>
            </a:r>
            <a:br>
              <a:rPr lang="tr-TR" altLang="tr-TR" sz="5400"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fontScale="70000" lnSpcReduction="20000"/>
          </a:bodyPr>
          <a:lstStyle/>
          <a:p>
            <a:pPr>
              <a:lnSpc>
                <a:spcPct val="150000"/>
              </a:lnSpc>
              <a:buNone/>
            </a:pPr>
            <a:r>
              <a:rPr lang="tr-TR" altLang="tr-TR" dirty="0">
                <a:latin typeface="Times New Roman" panose="02020603050405020304" pitchFamily="18" charset="0"/>
                <a:cs typeface="Times New Roman" panose="02020603050405020304" pitchFamily="18" charset="0"/>
              </a:rPr>
              <a:t>Enerji</a:t>
            </a:r>
          </a:p>
          <a:p>
            <a:pPr>
              <a:lnSpc>
                <a:spcPct val="150000"/>
              </a:lnSpc>
              <a:buNone/>
            </a:pPr>
            <a:r>
              <a:rPr lang="tr-TR" altLang="tr-TR" dirty="0">
                <a:latin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 Tarım</a:t>
            </a:r>
          </a:p>
          <a:p>
            <a:pPr>
              <a:lnSpc>
                <a:spcPct val="150000"/>
              </a:lnSpc>
              <a:buNone/>
            </a:pPr>
            <a:r>
              <a:rPr lang="tr-TR" altLang="tr-TR" dirty="0">
                <a:latin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 Taşımacılık</a:t>
            </a:r>
          </a:p>
          <a:p>
            <a:pPr>
              <a:lnSpc>
                <a:spcPct val="150000"/>
              </a:lnSpc>
              <a:buNone/>
            </a:pPr>
            <a:r>
              <a:rPr lang="tr-TR" altLang="tr-TR" i="1" dirty="0">
                <a:latin typeface="Times New Roman" panose="02020603050405020304" pitchFamily="18" charset="0"/>
                <a:cs typeface="Times New Roman" panose="02020603050405020304" pitchFamily="18" charset="0"/>
              </a:rPr>
              <a:t>AB Antlaşmaları, yukarıdaki ilk üç sektörde çevre</a:t>
            </a:r>
            <a:r>
              <a:rPr lang="tr-TR" altLang="tr-TR" i="1" dirty="0">
                <a:latin typeface="Times New Roman" panose="02020603050405020304" pitchFamily="18" charset="0"/>
              </a:rPr>
              <a:t> </a:t>
            </a:r>
            <a:r>
              <a:rPr lang="tr-TR" altLang="tr-TR" i="1" dirty="0">
                <a:latin typeface="Times New Roman" panose="02020603050405020304" pitchFamily="18" charset="0"/>
                <a:cs typeface="Times New Roman" panose="02020603050405020304" pitchFamily="18" charset="0"/>
              </a:rPr>
              <a:t>ile ortak politika geliştirilmesini açıkça belirtir</a:t>
            </a:r>
            <a:r>
              <a:rPr lang="tr-TR" altLang="tr-TR" i="1" dirty="0">
                <a:latin typeface="Times New Roman" panose="02020603050405020304" pitchFamily="18" charset="0"/>
              </a:rPr>
              <a:t>.</a:t>
            </a:r>
          </a:p>
          <a:p>
            <a:pPr>
              <a:lnSpc>
                <a:spcPct val="150000"/>
              </a:lnSpc>
              <a:buNone/>
            </a:pPr>
            <a:r>
              <a:rPr lang="tr-TR" altLang="tr-TR" dirty="0">
                <a:latin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 Sanayi</a:t>
            </a:r>
          </a:p>
          <a:p>
            <a:pPr>
              <a:lnSpc>
                <a:spcPct val="150000"/>
              </a:lnSpc>
              <a:buNone/>
            </a:pPr>
            <a:r>
              <a:rPr lang="tr-TR" altLang="tr-TR" dirty="0">
                <a:latin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 Balıkçılık</a:t>
            </a:r>
          </a:p>
          <a:p>
            <a:pPr>
              <a:lnSpc>
                <a:spcPct val="150000"/>
              </a:lnSpc>
              <a:buNone/>
            </a:pPr>
            <a:r>
              <a:rPr lang="tr-TR" altLang="tr-TR" dirty="0">
                <a:latin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 Araştırma ve Teknoloji</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262393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AB ÇEVRE POLİTİKALARININ 2 TEMEL AMACI</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nSpc>
                <a:spcPct val="150000"/>
              </a:lnSpc>
              <a:buNone/>
            </a:pPr>
            <a:r>
              <a:rPr lang="tr-TR" altLang="tr-TR" sz="1400" dirty="0">
                <a:latin typeface="Times New Roman" panose="02020603050405020304" pitchFamily="18" charset="0"/>
                <a:cs typeface="Times New Roman" panose="02020603050405020304" pitchFamily="18" charset="0"/>
              </a:rPr>
              <a:t>	</a:t>
            </a:r>
          </a:p>
          <a:p>
            <a:pPr>
              <a:lnSpc>
                <a:spcPct val="150000"/>
              </a:lnSpc>
              <a:buNone/>
            </a:pPr>
            <a:r>
              <a:rPr lang="tr-TR" altLang="tr-TR" sz="2000" dirty="0">
                <a:latin typeface="Times New Roman" panose="02020603050405020304" pitchFamily="18" charset="0"/>
                <a:cs typeface="Times New Roman" panose="02020603050405020304" pitchFamily="18" charset="0"/>
              </a:rPr>
              <a:t>1</a:t>
            </a:r>
            <a:r>
              <a:rPr lang="tr-TR" altLang="tr-TR" dirty="0">
                <a:latin typeface="Times New Roman" panose="02020603050405020304" pitchFamily="18" charset="0"/>
                <a:cs typeface="Times New Roman" panose="02020603050405020304" pitchFamily="18" charset="0"/>
              </a:rPr>
              <a:t>. Daha Az Kirleten Ürünler,</a:t>
            </a:r>
          </a:p>
          <a:p>
            <a:pPr>
              <a:lnSpc>
                <a:spcPct val="150000"/>
              </a:lnSpc>
              <a:buNone/>
            </a:pPr>
            <a:r>
              <a:rPr lang="tr-TR" altLang="tr-TR" dirty="0">
                <a:latin typeface="Times New Roman" panose="02020603050405020304" pitchFamily="18" charset="0"/>
                <a:cs typeface="Times New Roman" panose="02020603050405020304" pitchFamily="18" charset="0"/>
              </a:rPr>
              <a:t>2. Maliyetin Sorumlulara Yansıtılması.</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146510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AB ÇEVRE POLİTİKASI İLKELERİ</a:t>
            </a:r>
            <a:br>
              <a:rPr lang="tr-TR" altLang="tr-TR" sz="3200" dirty="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47500" lnSpcReduction="20000"/>
          </a:bodyPr>
          <a:lstStyle/>
          <a:p>
            <a:pPr>
              <a:lnSpc>
                <a:spcPct val="150000"/>
              </a:lnSpc>
              <a:buNone/>
            </a:pPr>
            <a:r>
              <a:rPr lang="tr-TR" altLang="tr-TR" b="1" dirty="0" err="1">
                <a:latin typeface="Times New Roman" panose="02020603050405020304" pitchFamily="18" charset="0"/>
                <a:cs typeface="Times New Roman" panose="02020603050405020304" pitchFamily="18" charset="0"/>
              </a:rPr>
              <a:t>Bütünleyicilik</a:t>
            </a:r>
            <a:r>
              <a:rPr lang="tr-TR" altLang="tr-TR" b="1" dirty="0">
                <a:latin typeface="Times New Roman" panose="02020603050405020304" pitchFamily="18" charset="0"/>
                <a:cs typeface="Times New Roman" panose="02020603050405020304" pitchFamily="18" charset="0"/>
              </a:rPr>
              <a:t> ilkesi:</a:t>
            </a:r>
            <a:r>
              <a:rPr lang="tr-TR" altLang="tr-TR" dirty="0">
                <a:latin typeface="Times New Roman" panose="02020603050405020304" pitchFamily="18" charset="0"/>
                <a:cs typeface="Times New Roman" panose="02020603050405020304" pitchFamily="18" charset="0"/>
              </a:rPr>
              <a:t> Çevrenin korunmasında Topluluğun diğer politikalar içine entegre</a:t>
            </a:r>
            <a:r>
              <a:rPr lang="tr-TR" altLang="tr-TR" dirty="0">
                <a:latin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edilmesidir.</a:t>
            </a:r>
          </a:p>
          <a:p>
            <a:pPr>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Kirleten öder ilkesi:</a:t>
            </a:r>
            <a:r>
              <a:rPr lang="tr-TR" altLang="tr-TR" dirty="0">
                <a:latin typeface="Times New Roman" panose="02020603050405020304" pitchFamily="18" charset="0"/>
                <a:cs typeface="Times New Roman" panose="02020603050405020304" pitchFamily="18" charset="0"/>
              </a:rPr>
              <a:t> Topluluğun temel hedefidir.</a:t>
            </a:r>
          </a:p>
          <a:p>
            <a:pPr>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Kaynakta önleme ilkesi:</a:t>
            </a:r>
            <a:r>
              <a:rPr lang="tr-TR" altLang="tr-TR" dirty="0">
                <a:latin typeface="Times New Roman" panose="02020603050405020304" pitchFamily="18" charset="0"/>
                <a:cs typeface="Times New Roman" panose="02020603050405020304" pitchFamily="18" charset="0"/>
              </a:rPr>
              <a:t> Atığın üretildiği yerin yakınında bertaraf edilmesidir.</a:t>
            </a:r>
          </a:p>
          <a:p>
            <a:pPr algn="just">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Kaynağında önleme ilkesi:</a:t>
            </a:r>
            <a:r>
              <a:rPr lang="tr-TR" altLang="tr-TR" dirty="0">
                <a:latin typeface="Times New Roman" panose="02020603050405020304" pitchFamily="18" charset="0"/>
                <a:cs typeface="Times New Roman" panose="02020603050405020304" pitchFamily="18" charset="0"/>
              </a:rPr>
              <a:t> Zararın ortaya çıkmasından önce gerekli önlemlerin alınmasıdır.</a:t>
            </a:r>
          </a:p>
          <a:p>
            <a:pPr algn="just">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İhtiyatlılık ilkesi:</a:t>
            </a:r>
            <a:r>
              <a:rPr lang="tr-TR" altLang="tr-TR" dirty="0">
                <a:latin typeface="Times New Roman" panose="02020603050405020304" pitchFamily="18" charset="0"/>
                <a:cs typeface="Times New Roman" panose="02020603050405020304" pitchFamily="18" charset="0"/>
              </a:rPr>
              <a:t> Çevre açısından olumsuz sonuç oluşturacak belli bir fiilin bilimsel ispatını beklemeden önlem alınmasıdır.</a:t>
            </a:r>
          </a:p>
          <a:p>
            <a:pPr>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Komuta Kontrol ve Teşvik Et Özendir</a:t>
            </a:r>
            <a:r>
              <a:rPr lang="tr-TR" altLang="tr-TR" dirty="0">
                <a:latin typeface="Times New Roman" panose="02020603050405020304" pitchFamily="18" charset="0"/>
                <a:cs typeface="Times New Roman" panose="02020603050405020304" pitchFamily="18" charset="0"/>
              </a:rPr>
              <a:t> (Pazar ekonomisine ilişkin tedbirler için)</a:t>
            </a:r>
          </a:p>
          <a:p>
            <a:pPr>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Beşikten-mezara kontrol</a:t>
            </a:r>
          </a:p>
          <a:p>
            <a:pPr>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Yerellik/Hizmette halka yakınlık/Aşamalı Sorumluluk</a:t>
            </a:r>
          </a:p>
          <a:p>
            <a:pPr>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b="1" dirty="0">
                <a:latin typeface="Times New Roman" panose="02020603050405020304" pitchFamily="18" charset="0"/>
                <a:cs typeface="Times New Roman" panose="02020603050405020304" pitchFamily="18" charset="0"/>
              </a:rPr>
              <a:t>Çevre suçlarının ceza hukuku kapsamında ele alınması esası</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2415565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dirty="0">
                <a:latin typeface="Times New Roman" panose="02020603050405020304" pitchFamily="18" charset="0"/>
                <a:cs typeface="Times New Roman" panose="02020603050405020304" pitchFamily="18" charset="0"/>
              </a:rPr>
              <a:t>AB</a:t>
            </a:r>
            <a:r>
              <a:rPr lang="tr-TR" altLang="tr-TR" b="1" dirty="0">
                <a:solidFill>
                  <a:srgbClr val="3333CC"/>
                </a:solidFill>
                <a:latin typeface="Times New Roman" panose="02020603050405020304" pitchFamily="18" charset="0"/>
                <a:cs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Sürdürülebilir Kalkınma</a:t>
            </a:r>
            <a:br>
              <a:rPr lang="tr-TR" altLang="tr-TR" dirty="0">
                <a:latin typeface="Times New Roman" panose="02020603050405020304" pitchFamily="18" charset="0"/>
                <a:cs typeface="Times New Roman" panose="02020603050405020304" pitchFamily="18" charset="0"/>
              </a:rPr>
            </a:br>
            <a:r>
              <a:rPr lang="tr-TR" altLang="tr-TR" dirty="0">
                <a:latin typeface="Times New Roman" panose="02020603050405020304" pitchFamily="18" charset="0"/>
                <a:cs typeface="Times New Roman" panose="02020603050405020304" pitchFamily="18" charset="0"/>
              </a:rPr>
              <a:t>Politikaları</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70000" lnSpcReduction="20000"/>
          </a:bodyPr>
          <a:lstStyle/>
          <a:p>
            <a:pPr>
              <a:lnSpc>
                <a:spcPct val="90000"/>
              </a:lnSpc>
              <a:buNone/>
            </a:pPr>
            <a:r>
              <a:rPr lang="tr-TR" altLang="tr-TR" dirty="0">
                <a:latin typeface="Times New Roman" panose="02020603050405020304" pitchFamily="18" charset="0"/>
                <a:cs typeface="Times New Roman" panose="02020603050405020304" pitchFamily="18" charset="0"/>
              </a:rPr>
              <a:t>İklim değişikliği ve temiz enerji (</a:t>
            </a:r>
            <a:r>
              <a:rPr lang="tr-TR" altLang="tr-TR" dirty="0" err="1">
                <a:latin typeface="Times New Roman" panose="02020603050405020304" pitchFamily="18" charset="0"/>
                <a:cs typeface="Times New Roman" panose="02020603050405020304" pitchFamily="18" charset="0"/>
              </a:rPr>
              <a:t>Azaltım+uyum</a:t>
            </a:r>
            <a:r>
              <a:rPr lang="tr-TR" altLang="tr-TR" dirty="0">
                <a:latin typeface="Times New Roman" panose="02020603050405020304" pitchFamily="18" charset="0"/>
                <a:cs typeface="Times New Roman" panose="02020603050405020304" pitchFamily="18" charset="0"/>
              </a:rPr>
              <a:t>)</a:t>
            </a:r>
          </a:p>
          <a:p>
            <a:pPr>
              <a:lnSpc>
                <a:spcPct val="90000"/>
              </a:lnSpc>
              <a:buNone/>
            </a:pPr>
            <a:endParaRPr lang="tr-TR" altLang="tr-TR" dirty="0">
              <a:latin typeface="Times New Roman" panose="02020603050405020304" pitchFamily="18" charset="0"/>
            </a:endParaRPr>
          </a:p>
          <a:p>
            <a:pPr>
              <a:lnSpc>
                <a:spcPct val="90000"/>
              </a:lnSpc>
              <a:buNone/>
            </a:pPr>
            <a:r>
              <a:rPr lang="tr-TR" altLang="tr-TR" dirty="0">
                <a:latin typeface="Times New Roman" panose="02020603050405020304" pitchFamily="18" charset="0"/>
                <a:cs typeface="Times New Roman" panose="02020603050405020304" pitchFamily="18" charset="0"/>
              </a:rPr>
              <a:t>• Sürdürülebilir ulaşım</a:t>
            </a:r>
          </a:p>
          <a:p>
            <a:pPr>
              <a:lnSpc>
                <a:spcPct val="90000"/>
              </a:lnSpc>
              <a:buNone/>
            </a:pPr>
            <a:endParaRPr lang="tr-TR" altLang="tr-TR" dirty="0">
              <a:latin typeface="Times New Roman" panose="02020603050405020304" pitchFamily="18" charset="0"/>
            </a:endParaRPr>
          </a:p>
          <a:p>
            <a:pPr>
              <a:lnSpc>
                <a:spcPct val="90000"/>
              </a:lnSpc>
              <a:buNone/>
            </a:pPr>
            <a:r>
              <a:rPr lang="tr-TR" altLang="tr-TR" dirty="0">
                <a:latin typeface="Times New Roman" panose="02020603050405020304" pitchFamily="18" charset="0"/>
                <a:cs typeface="Times New Roman" panose="02020603050405020304" pitchFamily="18" charset="0"/>
              </a:rPr>
              <a:t>• Sürdürülebilir üretim ve tüketim</a:t>
            </a:r>
          </a:p>
          <a:p>
            <a:pPr>
              <a:lnSpc>
                <a:spcPct val="90000"/>
              </a:lnSpc>
              <a:buNone/>
            </a:pPr>
            <a:endParaRPr lang="tr-TR" altLang="tr-TR" dirty="0">
              <a:latin typeface="Times New Roman" panose="02020603050405020304" pitchFamily="18" charset="0"/>
            </a:endParaRPr>
          </a:p>
          <a:p>
            <a:pPr>
              <a:lnSpc>
                <a:spcPct val="90000"/>
              </a:lnSpc>
              <a:buNone/>
            </a:pPr>
            <a:r>
              <a:rPr lang="tr-TR" altLang="tr-TR" dirty="0">
                <a:latin typeface="Times New Roman" panose="02020603050405020304" pitchFamily="18" charset="0"/>
                <a:cs typeface="Times New Roman" panose="02020603050405020304" pitchFamily="18" charset="0"/>
              </a:rPr>
              <a:t>• Halk sağlığına yönelik tehditler</a:t>
            </a:r>
          </a:p>
          <a:p>
            <a:pPr>
              <a:lnSpc>
                <a:spcPct val="90000"/>
              </a:lnSpc>
              <a:buNone/>
            </a:pPr>
            <a:endParaRPr lang="tr-TR" altLang="tr-TR" dirty="0">
              <a:latin typeface="Times New Roman" panose="02020603050405020304" pitchFamily="18" charset="0"/>
            </a:endParaRPr>
          </a:p>
          <a:p>
            <a:pPr>
              <a:lnSpc>
                <a:spcPct val="90000"/>
              </a:lnSpc>
              <a:buNone/>
            </a:pPr>
            <a:r>
              <a:rPr lang="tr-TR" altLang="tr-TR" dirty="0">
                <a:latin typeface="Times New Roman" panose="02020603050405020304" pitchFamily="18" charset="0"/>
                <a:cs typeface="Times New Roman" panose="02020603050405020304" pitchFamily="18" charset="0"/>
              </a:rPr>
              <a:t>•</a:t>
            </a:r>
            <a:r>
              <a:rPr lang="tr-TR" altLang="tr-TR" dirty="0">
                <a:latin typeface="Times New Roman" panose="02020603050405020304" pitchFamily="18" charset="0"/>
              </a:rPr>
              <a:t> </a:t>
            </a:r>
            <a:r>
              <a:rPr lang="tr-TR" altLang="tr-TR" dirty="0">
                <a:latin typeface="Times New Roman" panose="02020603050405020304" pitchFamily="18" charset="0"/>
                <a:cs typeface="Times New Roman" panose="02020603050405020304" pitchFamily="18" charset="0"/>
              </a:rPr>
              <a:t>Doğal kaynakların daha iyi yönetilmesi (öncelikli alan su yönetimi)</a:t>
            </a:r>
          </a:p>
          <a:p>
            <a:pPr>
              <a:lnSpc>
                <a:spcPct val="90000"/>
              </a:lnSpc>
              <a:buNone/>
            </a:pPr>
            <a:endParaRPr lang="tr-TR" altLang="tr-TR" dirty="0">
              <a:latin typeface="Times New Roman" panose="02020603050405020304" pitchFamily="18" charset="0"/>
            </a:endParaRPr>
          </a:p>
          <a:p>
            <a:pPr>
              <a:lnSpc>
                <a:spcPct val="90000"/>
              </a:lnSpc>
              <a:buNone/>
            </a:pPr>
            <a:r>
              <a:rPr lang="tr-TR" altLang="tr-TR" dirty="0">
                <a:latin typeface="Times New Roman" panose="02020603050405020304" pitchFamily="18" charset="0"/>
                <a:cs typeface="Times New Roman" panose="02020603050405020304" pitchFamily="18" charset="0"/>
              </a:rPr>
              <a:t>• Sosyal katılım, nüfus ve göç</a:t>
            </a:r>
          </a:p>
          <a:p>
            <a:pPr>
              <a:lnSpc>
                <a:spcPct val="90000"/>
              </a:lnSpc>
              <a:buNone/>
            </a:pPr>
            <a:endParaRPr lang="tr-TR" altLang="tr-TR" dirty="0">
              <a:latin typeface="Times New Roman" panose="02020603050405020304" pitchFamily="18" charset="0"/>
            </a:endParaRPr>
          </a:p>
          <a:p>
            <a:pPr>
              <a:lnSpc>
                <a:spcPct val="90000"/>
              </a:lnSpc>
              <a:buNone/>
            </a:pPr>
            <a:r>
              <a:rPr lang="tr-TR" altLang="tr-TR" dirty="0">
                <a:latin typeface="Times New Roman" panose="02020603050405020304" pitchFamily="18" charset="0"/>
                <a:cs typeface="Times New Roman" panose="02020603050405020304" pitchFamily="18" charset="0"/>
              </a:rPr>
              <a:t>• Küresel yoksullukla mücadele</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3887547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AB İkincil Hukuk Kaynaklarında Çevre</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47500" lnSpcReduction="20000"/>
          </a:bodyPr>
          <a:lstStyle/>
          <a:p>
            <a:pPr algn="just">
              <a:lnSpc>
                <a:spcPct val="150000"/>
              </a:lnSpc>
              <a:spcBef>
                <a:spcPct val="0"/>
              </a:spcBef>
              <a:buNone/>
            </a:pPr>
            <a:r>
              <a:rPr lang="tr-TR" altLang="tr-TR" b="1" dirty="0">
                <a:latin typeface="Times New Roman" panose="02020603050405020304" pitchFamily="18" charset="0"/>
                <a:cs typeface="Times New Roman" panose="02020603050405020304" pitchFamily="18" charset="0"/>
              </a:rPr>
              <a:t>Tüzük/Kanun </a:t>
            </a:r>
            <a:r>
              <a:rPr lang="tr-TR" altLang="tr-TR" dirty="0">
                <a:latin typeface="Times New Roman" panose="02020603050405020304" pitchFamily="18" charset="0"/>
                <a:cs typeface="Times New Roman" panose="02020603050405020304" pitchFamily="18" charset="0"/>
              </a:rPr>
              <a:t>ülke kanunlarına uyarlanmaksızın geçerli.</a:t>
            </a:r>
          </a:p>
          <a:p>
            <a:pPr algn="just">
              <a:lnSpc>
                <a:spcPct val="150000"/>
              </a:lnSpc>
              <a:spcBef>
                <a:spcPct val="0"/>
              </a:spcBef>
              <a:buNone/>
            </a:pPr>
            <a:r>
              <a:rPr lang="tr-TR" altLang="tr-TR" dirty="0">
                <a:latin typeface="Times New Roman" panose="02020603050405020304" pitchFamily="18" charset="0"/>
                <a:cs typeface="Times New Roman" panose="02020603050405020304" pitchFamily="18" charset="0"/>
              </a:rPr>
              <a:t>	• </a:t>
            </a:r>
            <a:r>
              <a:rPr lang="tr-TR" altLang="tr-TR" b="1" dirty="0">
                <a:latin typeface="Times New Roman" panose="02020603050405020304" pitchFamily="18" charset="0"/>
                <a:cs typeface="Times New Roman" panose="02020603050405020304" pitchFamily="18" charset="0"/>
              </a:rPr>
              <a:t>Yönerge-Direktif/ </a:t>
            </a:r>
            <a:r>
              <a:rPr lang="tr-TR" altLang="tr-TR" dirty="0">
                <a:latin typeface="Times New Roman" panose="02020603050405020304" pitchFamily="18" charset="0"/>
                <a:cs typeface="Times New Roman" panose="02020603050405020304" pitchFamily="18" charset="0"/>
              </a:rPr>
              <a:t>üye devlet kendi yöntemini seçer (Karar bağlayıcıdır)</a:t>
            </a:r>
          </a:p>
          <a:p>
            <a:pPr algn="just">
              <a:lnSpc>
                <a:spcPct val="150000"/>
              </a:lnSpc>
              <a:spcBef>
                <a:spcPct val="0"/>
              </a:spcBef>
              <a:buNone/>
            </a:pPr>
            <a:r>
              <a:rPr lang="tr-TR" altLang="tr-TR" dirty="0">
                <a:latin typeface="Times New Roman" panose="02020603050405020304" pitchFamily="18" charset="0"/>
                <a:cs typeface="Times New Roman" panose="02020603050405020304" pitchFamily="18" charset="0"/>
              </a:rPr>
              <a:t>	• </a:t>
            </a:r>
            <a:r>
              <a:rPr lang="tr-TR" altLang="tr-TR" b="1" dirty="0">
                <a:latin typeface="Times New Roman" panose="02020603050405020304" pitchFamily="18" charset="0"/>
                <a:cs typeface="Times New Roman" panose="02020603050405020304" pitchFamily="18" charset="0"/>
              </a:rPr>
              <a:t>Ortak Karar </a:t>
            </a:r>
            <a:r>
              <a:rPr lang="tr-TR" altLang="tr-TR" dirty="0">
                <a:latin typeface="Times New Roman" panose="02020603050405020304" pitchFamily="18" charset="0"/>
                <a:cs typeface="Times New Roman" panose="02020603050405020304" pitchFamily="18" charset="0"/>
              </a:rPr>
              <a:t>(Ortak politikalar için çıkarılır/Avrupa Konseyi-Zirve ve AP tarafından yürürlüğe konur, yönlendiricidir)</a:t>
            </a:r>
          </a:p>
          <a:p>
            <a:pPr algn="just">
              <a:lnSpc>
                <a:spcPct val="150000"/>
              </a:lnSpc>
              <a:spcBef>
                <a:spcPct val="0"/>
              </a:spcBef>
              <a:buNone/>
            </a:pPr>
            <a:r>
              <a:rPr lang="tr-TR" altLang="tr-TR" dirty="0">
                <a:latin typeface="Times New Roman" panose="02020603050405020304" pitchFamily="18" charset="0"/>
                <a:cs typeface="Times New Roman" panose="02020603050405020304" pitchFamily="18" charset="0"/>
              </a:rPr>
              <a:t>	• </a:t>
            </a:r>
            <a:r>
              <a:rPr lang="tr-TR" altLang="tr-TR" b="1" dirty="0">
                <a:latin typeface="Times New Roman" panose="02020603050405020304" pitchFamily="18" charset="0"/>
                <a:cs typeface="Times New Roman" panose="02020603050405020304" pitchFamily="18" charset="0"/>
              </a:rPr>
              <a:t>Tavsiye Kararı ve Görüş </a:t>
            </a:r>
            <a:r>
              <a:rPr lang="tr-TR" altLang="tr-TR" dirty="0">
                <a:latin typeface="Times New Roman" panose="02020603050405020304" pitchFamily="18" charset="0"/>
                <a:cs typeface="Times New Roman" panose="02020603050405020304" pitchFamily="18" charset="0"/>
              </a:rPr>
              <a:t>(kanuni bağlayıcılığı yoktur ancak bazı durumlarda önemli. Örneğin çevre denetiminde minimum kriterlere uyum, “tavsiye kararı” ile yapıyor.)</a:t>
            </a:r>
          </a:p>
          <a:p>
            <a:pPr algn="just">
              <a:lnSpc>
                <a:spcPct val="150000"/>
              </a:lnSpc>
              <a:spcBef>
                <a:spcPct val="0"/>
              </a:spcBef>
              <a:buNone/>
            </a:pPr>
            <a:r>
              <a:rPr lang="tr-TR" altLang="tr-TR" dirty="0">
                <a:latin typeface="Times New Roman" panose="02020603050405020304" pitchFamily="18" charset="0"/>
                <a:cs typeface="Times New Roman" panose="02020603050405020304" pitchFamily="18" charset="0"/>
              </a:rPr>
              <a:t>	• </a:t>
            </a:r>
            <a:r>
              <a:rPr lang="tr-TR" altLang="tr-TR" b="1" dirty="0">
                <a:latin typeface="Times New Roman" panose="02020603050405020304" pitchFamily="18" charset="0"/>
                <a:cs typeface="Times New Roman" panose="02020603050405020304" pitchFamily="18" charset="0"/>
              </a:rPr>
              <a:t>Deklarasyon </a:t>
            </a:r>
            <a:r>
              <a:rPr lang="tr-TR" altLang="tr-TR" dirty="0">
                <a:latin typeface="Times New Roman" panose="02020603050405020304" pitchFamily="18" charset="0"/>
                <a:cs typeface="Times New Roman" panose="02020603050405020304" pitchFamily="18" charset="0"/>
              </a:rPr>
              <a:t>“Gelişme” ile ilgili olduğunda hemen hemen “Ortak Karar” gücünde, (Demokrasi Deklarasyonu </a:t>
            </a:r>
            <a:r>
              <a:rPr lang="tr-TR" altLang="tr-TR" dirty="0" err="1">
                <a:latin typeface="Times New Roman" panose="02020603050405020304" pitchFamily="18" charset="0"/>
                <a:cs typeface="Times New Roman" panose="02020603050405020304" pitchFamily="18" charset="0"/>
              </a:rPr>
              <a:t>vb</a:t>
            </a:r>
            <a:r>
              <a:rPr lang="tr-TR" altLang="tr-TR" dirty="0">
                <a:latin typeface="Times New Roman" panose="02020603050405020304" pitchFamily="18" charset="0"/>
                <a:cs typeface="Times New Roman" panose="02020603050405020304" pitchFamily="18" charset="0"/>
              </a:rPr>
              <a:t>)</a:t>
            </a:r>
          </a:p>
          <a:p>
            <a:pPr algn="just">
              <a:lnSpc>
                <a:spcPct val="150000"/>
              </a:lnSpc>
              <a:spcBef>
                <a:spcPct val="0"/>
              </a:spcBef>
              <a:buNone/>
            </a:pPr>
            <a:r>
              <a:rPr lang="tr-TR" altLang="tr-TR" dirty="0">
                <a:latin typeface="Times New Roman" panose="02020603050405020304" pitchFamily="18" charset="0"/>
                <a:cs typeface="Times New Roman" panose="02020603050405020304" pitchFamily="18" charset="0"/>
              </a:rPr>
              <a:t>	• </a:t>
            </a:r>
            <a:r>
              <a:rPr lang="tr-TR" altLang="tr-TR" b="1" dirty="0">
                <a:latin typeface="Times New Roman" panose="02020603050405020304" pitchFamily="18" charset="0"/>
                <a:cs typeface="Times New Roman" panose="02020603050405020304" pitchFamily="18" charset="0"/>
              </a:rPr>
              <a:t>Beyaz Kitap </a:t>
            </a:r>
            <a:r>
              <a:rPr lang="tr-TR" altLang="tr-TR" dirty="0">
                <a:latin typeface="Times New Roman" panose="02020603050405020304" pitchFamily="18" charset="0"/>
                <a:cs typeface="Times New Roman" panose="02020603050405020304" pitchFamily="18" charset="0"/>
              </a:rPr>
              <a:t>(politika tartışma belgesi (Büyüme, İstihdam, Rekabet Politikaları, Çevre, iklim değişikliğine Uyum Beyaz Kitabı vb.)</a:t>
            </a:r>
          </a:p>
          <a:p>
            <a:pPr algn="just">
              <a:lnSpc>
                <a:spcPct val="150000"/>
              </a:lnSpc>
              <a:spcBef>
                <a:spcPct val="0"/>
              </a:spcBef>
              <a:buNone/>
            </a:pPr>
            <a:r>
              <a:rPr lang="tr-TR" altLang="tr-TR" dirty="0">
                <a:latin typeface="Times New Roman" panose="02020603050405020304" pitchFamily="18" charset="0"/>
                <a:cs typeface="Times New Roman" panose="02020603050405020304" pitchFamily="18" charset="0"/>
              </a:rPr>
              <a:t>	• </a:t>
            </a:r>
            <a:r>
              <a:rPr lang="tr-TR" altLang="tr-TR" b="1" dirty="0">
                <a:latin typeface="Times New Roman" panose="02020603050405020304" pitchFamily="18" charset="0"/>
                <a:cs typeface="Times New Roman" panose="02020603050405020304" pitchFamily="18" charset="0"/>
              </a:rPr>
              <a:t>Yeşil Kitap </a:t>
            </a:r>
            <a:r>
              <a:rPr lang="tr-TR" altLang="tr-TR" dirty="0">
                <a:latin typeface="Times New Roman" panose="02020603050405020304" pitchFamily="18" charset="0"/>
                <a:cs typeface="Times New Roman" panose="02020603050405020304" pitchFamily="18" charset="0"/>
              </a:rPr>
              <a:t>(eylem programları duyuru belgesi, uygulama prensiplerini ortaya koyan dokümanlar, </a:t>
            </a:r>
            <a:r>
              <a:rPr lang="tr-TR" altLang="tr-TR" dirty="0" err="1">
                <a:latin typeface="Times New Roman" panose="02020603050405020304" pitchFamily="18" charset="0"/>
                <a:cs typeface="Times New Roman" panose="02020603050405020304" pitchFamily="18" charset="0"/>
              </a:rPr>
              <a:t>Örn</a:t>
            </a:r>
            <a:r>
              <a:rPr lang="tr-TR" altLang="tr-TR" dirty="0">
                <a:latin typeface="Times New Roman" panose="02020603050405020304" pitchFamily="18" charset="0"/>
                <a:cs typeface="Times New Roman" panose="02020603050405020304" pitchFamily="18" charset="0"/>
              </a:rPr>
              <a:t>: Sera gazı emisyonlarının salım ticareti ile ilgili Yeşil Kitap; Kyoto Protokolüne göre ülkelerin emisyon azaltma yükümlülüklerine en az maliyetle ulaşmak için yardımcı mekanizmalar için bir uygulama planı ve ülkeler için kolaylıklar sunmaktadır)</a:t>
            </a:r>
          </a:p>
          <a:p>
            <a:pPr>
              <a:lnSpc>
                <a:spcPct val="150000"/>
              </a:lnSpc>
              <a:spcBef>
                <a:spcPct val="0"/>
              </a:spcBef>
              <a:buNone/>
            </a:pPr>
            <a:r>
              <a:rPr lang="tr-TR" altLang="tr-TR" dirty="0">
                <a:latin typeface="Times New Roman" panose="02020603050405020304" pitchFamily="18" charset="0"/>
                <a:cs typeface="Times New Roman" panose="02020603050405020304" pitchFamily="18" charset="0"/>
              </a:rPr>
              <a:t>	• </a:t>
            </a:r>
            <a:r>
              <a:rPr lang="tr-TR" altLang="tr-TR" b="1" dirty="0">
                <a:latin typeface="Times New Roman" panose="02020603050405020304" pitchFamily="18" charset="0"/>
                <a:cs typeface="Times New Roman" panose="02020603050405020304" pitchFamily="18" charset="0"/>
              </a:rPr>
              <a:t>Eylem Programları</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2111235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AB’nin Taraf Olduğu Uluslararası Çevre Sözleşmeleri –</a:t>
            </a:r>
            <a:br>
              <a:rPr lang="tr-TR" altLang="tr-TR" sz="3200" dirty="0">
                <a:latin typeface="Times New Roman" panose="02020603050405020304" pitchFamily="18" charset="0"/>
                <a:cs typeface="Times New Roman" panose="02020603050405020304" pitchFamily="18" charset="0"/>
              </a:rPr>
            </a:br>
            <a:r>
              <a:rPr lang="tr-TR" altLang="tr-TR" sz="3200" dirty="0">
                <a:latin typeface="Times New Roman" panose="02020603050405020304" pitchFamily="18" charset="0"/>
                <a:cs typeface="Times New Roman" panose="02020603050405020304" pitchFamily="18" charset="0"/>
              </a:rPr>
              <a:t>(Türkiye henüz taraf değil)</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70000" lnSpcReduction="20000"/>
          </a:bodyPr>
          <a:lstStyle/>
          <a:p>
            <a:pPr algn="just">
              <a:lnSpc>
                <a:spcPct val="150000"/>
              </a:lnSpc>
              <a:buNone/>
            </a:pPr>
            <a:r>
              <a:rPr lang="tr-TR" altLang="tr-TR" dirty="0">
                <a:latin typeface="Times New Roman" panose="02020603050405020304" pitchFamily="18" charset="0"/>
                <a:cs typeface="Times New Roman" panose="02020603050405020304" pitchFamily="18" charset="0"/>
              </a:rPr>
              <a:t>Deniz Hukuku Sözleşmesi (1982)</a:t>
            </a:r>
          </a:p>
          <a:p>
            <a:pPr algn="just">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Sınıraşan</a:t>
            </a:r>
            <a:r>
              <a:rPr lang="tr-TR" altLang="tr-TR" dirty="0">
                <a:latin typeface="Times New Roman" panose="02020603050405020304" pitchFamily="18" charset="0"/>
                <a:cs typeface="Times New Roman" panose="02020603050405020304" pitchFamily="18" charset="0"/>
              </a:rPr>
              <a:t> Suların ve Uluslararası Göllerin Korunması ve Kullanılması Sözleşmesi (AB 1995, Helsinki)</a:t>
            </a:r>
            <a:endParaRPr lang="tr-TR" altLang="tr-TR" dirty="0">
              <a:latin typeface="Times New Roman" panose="02020603050405020304" pitchFamily="18" charset="0"/>
            </a:endParaRPr>
          </a:p>
          <a:p>
            <a:pPr algn="just">
              <a:lnSpc>
                <a:spcPct val="150000"/>
              </a:lnSpc>
              <a:buNone/>
            </a:pP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Sınıraşan</a:t>
            </a:r>
            <a:r>
              <a:rPr lang="tr-TR" altLang="tr-TR" dirty="0">
                <a:latin typeface="Times New Roman" panose="02020603050405020304" pitchFamily="18" charset="0"/>
                <a:cs typeface="Times New Roman" panose="02020603050405020304" pitchFamily="18" charset="0"/>
              </a:rPr>
              <a:t> ÇED Sözleşmesi (AB 1997, Espoo)</a:t>
            </a:r>
            <a:endParaRPr lang="tr-TR" altLang="tr-TR" dirty="0">
              <a:latin typeface="Times New Roman" panose="02020603050405020304" pitchFamily="18" charset="0"/>
            </a:endParaRPr>
          </a:p>
          <a:p>
            <a:pPr algn="just">
              <a:lnSpc>
                <a:spcPct val="150000"/>
              </a:lnSpc>
              <a:buNone/>
            </a:pPr>
            <a:r>
              <a:rPr lang="tr-TR" altLang="tr-TR" dirty="0">
                <a:latin typeface="Times New Roman" panose="02020603050405020304" pitchFamily="18" charset="0"/>
                <a:cs typeface="Times New Roman" panose="02020603050405020304" pitchFamily="18" charset="0"/>
              </a:rPr>
              <a:t>• Çevresel Konularda Bilgiye Erişim, Çevresel Karar Verme Sürecine Halkın Katılımı ve Yargıya Başvuru Sözleşmesi (AB 2001, Aarhus)</a:t>
            </a:r>
          </a:p>
          <a:p>
            <a:pPr algn="just">
              <a:lnSpc>
                <a:spcPct val="150000"/>
              </a:lnSpc>
              <a:buNone/>
            </a:pPr>
            <a:r>
              <a:rPr lang="tr-TR" altLang="tr-TR" dirty="0">
                <a:latin typeface="Times New Roman" panose="02020603050405020304" pitchFamily="18" charset="0"/>
                <a:cs typeface="Times New Roman" panose="02020603050405020304" pitchFamily="18" charset="0"/>
              </a:rPr>
              <a:t>•   Barselona Sözleşmesinin eki; </a:t>
            </a:r>
            <a:r>
              <a:rPr lang="tr-TR" altLang="tr-TR" dirty="0" err="1">
                <a:latin typeface="Times New Roman" panose="02020603050405020304" pitchFamily="18" charset="0"/>
                <a:cs typeface="Times New Roman" panose="02020603050405020304" pitchFamily="18" charset="0"/>
              </a:rPr>
              <a:t>Offshore</a:t>
            </a:r>
            <a:r>
              <a:rPr lang="tr-TR" altLang="tr-TR" dirty="0">
                <a:latin typeface="Times New Roman" panose="02020603050405020304" pitchFamily="18" charset="0"/>
                <a:cs typeface="Times New Roman" panose="02020603050405020304" pitchFamily="18" charset="0"/>
              </a:rPr>
              <a:t> ve BKAY Protokolleri</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2047096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AB Çevre Mevzuatının Yapısı</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lnSpc>
                <a:spcPct val="80000"/>
              </a:lnSpc>
              <a:buFont typeface="Arial" panose="020B0604020202020204" pitchFamily="34" charset="0"/>
              <a:buAutoNum type="arabicPeriod"/>
            </a:pPr>
            <a:r>
              <a:rPr lang="tr-TR" altLang="tr-TR" sz="1900" b="1" dirty="0">
                <a:latin typeface="Times New Roman" panose="02020603050405020304" pitchFamily="18" charset="0"/>
                <a:cs typeface="Times New Roman" panose="02020603050405020304" pitchFamily="18" charset="0"/>
              </a:rPr>
              <a:t>Yatay Mevzuat </a:t>
            </a:r>
            <a:r>
              <a:rPr lang="tr-TR" altLang="tr-TR" sz="1900" dirty="0">
                <a:latin typeface="Times New Roman" panose="02020603050405020304" pitchFamily="18" charset="0"/>
                <a:cs typeface="Times New Roman" panose="02020603050405020304" pitchFamily="18" charset="0"/>
              </a:rPr>
              <a:t>(Çevresel Bilgiye Erişim, Çevresel enformasyon, Avrupa Çevre Ajansı ve Çevresel Etki Değerlendirmesi, LIFE, Raporlama mevzuatı vb.)</a:t>
            </a:r>
          </a:p>
          <a:p>
            <a:pPr algn="just">
              <a:lnSpc>
                <a:spcPct val="80000"/>
              </a:lnSpc>
              <a:buFont typeface="Arial" panose="020B0604020202020204" pitchFamily="34" charset="0"/>
              <a:buAutoNum type="arabicPeriod"/>
            </a:pPr>
            <a:r>
              <a:rPr lang="tr-TR" altLang="tr-TR" sz="1900" b="1" dirty="0">
                <a:latin typeface="Times New Roman" panose="02020603050405020304" pitchFamily="18" charset="0"/>
                <a:cs typeface="Times New Roman" panose="02020603050405020304" pitchFamily="18" charset="0"/>
              </a:rPr>
              <a:t>Hava Kalitesi </a:t>
            </a:r>
            <a:r>
              <a:rPr lang="tr-TR" altLang="tr-TR" sz="1900" dirty="0">
                <a:latin typeface="Times New Roman" panose="02020603050405020304" pitchFamily="18" charset="0"/>
                <a:cs typeface="Times New Roman" panose="02020603050405020304" pitchFamily="18" charset="0"/>
              </a:rPr>
              <a:t>(Hava Kalitesi Çerçeve Direktifi, vb.)</a:t>
            </a:r>
          </a:p>
          <a:p>
            <a:pPr algn="just">
              <a:lnSpc>
                <a:spcPct val="80000"/>
              </a:lnSpc>
              <a:buFont typeface="Arial" panose="020B0604020202020204" pitchFamily="34" charset="0"/>
              <a:buAutoNum type="arabicPeriod"/>
            </a:pPr>
            <a:r>
              <a:rPr lang="tr-TR" altLang="tr-TR" sz="1900" b="1" dirty="0">
                <a:latin typeface="Times New Roman" panose="02020603050405020304" pitchFamily="18" charset="0"/>
                <a:cs typeface="Times New Roman" panose="02020603050405020304" pitchFamily="18" charset="0"/>
              </a:rPr>
              <a:t>Atık Yönetimi </a:t>
            </a:r>
            <a:r>
              <a:rPr lang="tr-TR" altLang="tr-TR" sz="1900" dirty="0">
                <a:latin typeface="Times New Roman" panose="02020603050405020304" pitchFamily="18" charset="0"/>
                <a:cs typeface="Times New Roman" panose="02020603050405020304" pitchFamily="18" charset="0"/>
              </a:rPr>
              <a:t>(Düzenli Depolama, Tehlikeli Atık, Atık Yağlar, Ambalaj ve Ambalaj Atıkları, vb.)</a:t>
            </a:r>
          </a:p>
          <a:p>
            <a:pPr algn="just">
              <a:lnSpc>
                <a:spcPct val="80000"/>
              </a:lnSpc>
              <a:buFont typeface="Arial" panose="020B0604020202020204" pitchFamily="34" charset="0"/>
              <a:buAutoNum type="arabicPeriod"/>
            </a:pPr>
            <a:r>
              <a:rPr lang="tr-TR" altLang="tr-TR" sz="1900" b="1" dirty="0">
                <a:latin typeface="Times New Roman" panose="02020603050405020304" pitchFamily="18" charset="0"/>
                <a:cs typeface="Times New Roman" panose="02020603050405020304" pitchFamily="18" charset="0"/>
              </a:rPr>
              <a:t>Su Kalitesi </a:t>
            </a:r>
            <a:r>
              <a:rPr lang="tr-TR" altLang="tr-TR" sz="1900" dirty="0">
                <a:latin typeface="Times New Roman" panose="02020603050405020304" pitchFamily="18" charset="0"/>
                <a:cs typeface="Times New Roman" panose="02020603050405020304" pitchFamily="18" charset="0"/>
              </a:rPr>
              <a:t>(İçme Suyu, Kullanma Suyu, Yeraltı Suları, vb.)</a:t>
            </a:r>
          </a:p>
          <a:p>
            <a:pPr algn="just">
              <a:lnSpc>
                <a:spcPct val="80000"/>
              </a:lnSpc>
              <a:buFont typeface="Arial" panose="020B0604020202020204" pitchFamily="34" charset="0"/>
              <a:buAutoNum type="arabicPeriod"/>
            </a:pPr>
            <a:r>
              <a:rPr lang="tr-TR" altLang="tr-TR" sz="1900" b="1" dirty="0">
                <a:latin typeface="Times New Roman" panose="02020603050405020304" pitchFamily="18" charset="0"/>
                <a:cs typeface="Times New Roman" panose="02020603050405020304" pitchFamily="18" charset="0"/>
              </a:rPr>
              <a:t>Habitat/Doğa Koruma </a:t>
            </a:r>
            <a:r>
              <a:rPr lang="tr-TR" altLang="tr-TR" sz="1900" dirty="0">
                <a:latin typeface="Times New Roman" panose="02020603050405020304" pitchFamily="18" charset="0"/>
                <a:cs typeface="Times New Roman" panose="02020603050405020304" pitchFamily="18" charset="0"/>
              </a:rPr>
              <a:t>(Nesli Tehlikede Olan Canlılar, Habitat, vb.</a:t>
            </a:r>
          </a:p>
          <a:p>
            <a:pPr algn="just">
              <a:lnSpc>
                <a:spcPct val="80000"/>
              </a:lnSpc>
              <a:buFont typeface="Arial" panose="020B0604020202020204" pitchFamily="34" charset="0"/>
              <a:buAutoNum type="arabicPeriod"/>
            </a:pPr>
            <a:r>
              <a:rPr lang="tr-TR" altLang="tr-TR" sz="1900" b="1" dirty="0">
                <a:latin typeface="Times New Roman" panose="02020603050405020304" pitchFamily="18" charset="0"/>
                <a:cs typeface="Times New Roman" panose="02020603050405020304" pitchFamily="18" charset="0"/>
              </a:rPr>
              <a:t>Endüstriyel Kirliliğin Önlenmesi ve Risk Yönetimi </a:t>
            </a:r>
            <a:r>
              <a:rPr lang="tr-TR" altLang="tr-TR" sz="1900" dirty="0">
                <a:latin typeface="Times New Roman" panose="02020603050405020304" pitchFamily="18" charset="0"/>
                <a:cs typeface="Times New Roman" panose="02020603050405020304" pitchFamily="18" charset="0"/>
              </a:rPr>
              <a:t>(Entegre Çevre Kirliliği Kontrol ve Önleme, Büyük Yakma Tesisleri, SEVESO, vb.)</a:t>
            </a:r>
          </a:p>
          <a:p>
            <a:pPr algn="just">
              <a:lnSpc>
                <a:spcPct val="80000"/>
              </a:lnSpc>
              <a:buFont typeface="Arial" panose="020B0604020202020204" pitchFamily="34" charset="0"/>
              <a:buAutoNum type="arabicPeriod"/>
            </a:pPr>
            <a:r>
              <a:rPr lang="tr-TR" altLang="tr-TR" sz="1900" b="1" dirty="0">
                <a:latin typeface="Times New Roman" panose="02020603050405020304" pitchFamily="18" charset="0"/>
                <a:cs typeface="Times New Roman" panose="02020603050405020304" pitchFamily="18" charset="0"/>
              </a:rPr>
              <a:t>Kimyasallar ve </a:t>
            </a:r>
            <a:r>
              <a:rPr lang="tr-TR" altLang="tr-TR" sz="1900" b="1" dirty="0" err="1">
                <a:latin typeface="Times New Roman" panose="02020603050405020304" pitchFamily="18" charset="0"/>
                <a:cs typeface="Times New Roman" panose="02020603050405020304" pitchFamily="18" charset="0"/>
              </a:rPr>
              <a:t>GDO’lar</a:t>
            </a:r>
            <a:endParaRPr lang="tr-TR" altLang="tr-TR" sz="1900" b="1" dirty="0">
              <a:latin typeface="Times New Roman" panose="02020603050405020304" pitchFamily="18" charset="0"/>
              <a:cs typeface="Times New Roman" panose="02020603050405020304" pitchFamily="18" charset="0"/>
            </a:endParaRPr>
          </a:p>
          <a:p>
            <a:pPr algn="just">
              <a:lnSpc>
                <a:spcPct val="80000"/>
              </a:lnSpc>
              <a:buFont typeface="Arial" panose="020B0604020202020204" pitchFamily="34" charset="0"/>
              <a:buAutoNum type="arabicPeriod"/>
            </a:pPr>
            <a:r>
              <a:rPr lang="tr-TR" altLang="tr-TR" sz="1900" b="1" dirty="0">
                <a:latin typeface="Times New Roman" panose="02020603050405020304" pitchFamily="18" charset="0"/>
                <a:cs typeface="Times New Roman" panose="02020603050405020304" pitchFamily="18" charset="0"/>
              </a:rPr>
              <a:t>Gürültü Kirliliği</a:t>
            </a:r>
          </a:p>
          <a:p>
            <a:pPr algn="just">
              <a:lnSpc>
                <a:spcPct val="80000"/>
              </a:lnSpc>
              <a:buFont typeface="Arial" panose="020B0604020202020204" pitchFamily="34" charset="0"/>
              <a:buAutoNum type="arabicPeriod"/>
            </a:pPr>
            <a:r>
              <a:rPr lang="tr-TR" altLang="tr-TR" sz="1900" b="1" dirty="0">
                <a:latin typeface="Times New Roman" panose="02020603050405020304" pitchFamily="18" charset="0"/>
                <a:cs typeface="Times New Roman" panose="02020603050405020304" pitchFamily="18" charset="0"/>
              </a:rPr>
              <a:t>Nükleer Güvenlik ve Radyoaktif Kirliliğin Önlenmesi</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2177201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2000" dirty="0">
                <a:latin typeface="Times New Roman" panose="02020603050405020304" pitchFamily="18" charset="0"/>
                <a:cs typeface="Times New Roman" panose="02020603050405020304" pitchFamily="18" charset="0"/>
              </a:rPr>
              <a:t>AB Politika Oluşum ve Uygulama</a:t>
            </a:r>
            <a:br>
              <a:rPr lang="tr-TR" altLang="tr-TR" sz="2000" dirty="0">
                <a:latin typeface="Times New Roman" panose="02020603050405020304" pitchFamily="18" charset="0"/>
                <a:cs typeface="Times New Roman" panose="02020603050405020304" pitchFamily="18" charset="0"/>
              </a:rPr>
            </a:br>
            <a:r>
              <a:rPr lang="tr-TR" altLang="tr-TR" sz="2000" dirty="0">
                <a:latin typeface="Times New Roman" panose="02020603050405020304" pitchFamily="18" charset="0"/>
                <a:cs typeface="Times New Roman" panose="02020603050405020304" pitchFamily="18" charset="0"/>
              </a:rPr>
              <a:t>Araçları: EYLEM PROGRAMLARI</a:t>
            </a:r>
            <a:br>
              <a:rPr lang="tr-TR" altLang="tr-TR" sz="2000" dirty="0">
                <a:latin typeface="Times New Roman" panose="02020603050405020304" pitchFamily="18" charset="0"/>
                <a:cs typeface="Times New Roman" panose="02020603050405020304" pitchFamily="18" charset="0"/>
              </a:rPr>
            </a:br>
            <a:r>
              <a:rPr lang="tr-TR" altLang="tr-TR" sz="2000" dirty="0">
                <a:latin typeface="Times New Roman" panose="02020603050405020304" pitchFamily="18" charset="0"/>
                <a:cs typeface="Times New Roman" panose="02020603050405020304" pitchFamily="18" charset="0"/>
              </a:rPr>
              <a:t>22 Kasım 1973 yılında Konsey ve üye ülke temsilcileri kabul ederek Topluluk Bildirgesi haline geldi</a:t>
            </a:r>
            <a:r>
              <a:rPr lang="tr-TR" altLang="tr-TR" sz="3200" dirty="0">
                <a:latin typeface="Times New Roman" panose="02020603050405020304" pitchFamily="18" charset="0"/>
                <a:cs typeface="Times New Roman" panose="02020603050405020304" pitchFamily="18" charset="0"/>
              </a:rPr>
              <a:t>.</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nSpc>
                <a:spcPct val="150000"/>
              </a:lnSpc>
              <a:buNone/>
            </a:pPr>
            <a:r>
              <a:rPr lang="tr-TR" altLang="tr-TR" sz="1800" dirty="0">
                <a:latin typeface="Times New Roman" panose="02020603050405020304" pitchFamily="18" charset="0"/>
                <a:cs typeface="Times New Roman" panose="02020603050405020304" pitchFamily="18" charset="0"/>
              </a:rPr>
              <a:t>İlk dört Çevre Eylem Programının </a:t>
            </a:r>
            <a:r>
              <a:rPr lang="tr-TR" altLang="tr-TR" sz="1800" dirty="0">
                <a:latin typeface="Times New Roman" panose="02020603050405020304" pitchFamily="18" charset="0"/>
              </a:rPr>
              <a:t>t</a:t>
            </a:r>
            <a:r>
              <a:rPr lang="tr-TR" altLang="tr-TR" sz="1800" dirty="0">
                <a:latin typeface="Times New Roman" panose="02020603050405020304" pitchFamily="18" charset="0"/>
                <a:cs typeface="Times New Roman" panose="02020603050405020304" pitchFamily="18" charset="0"/>
              </a:rPr>
              <a:t>emeli:</a:t>
            </a:r>
            <a:endParaRPr lang="tr-TR" altLang="tr-TR" sz="1800" dirty="0">
              <a:latin typeface="Times New Roman" panose="02020603050405020304" pitchFamily="18" charset="0"/>
            </a:endParaRPr>
          </a:p>
          <a:p>
            <a:pPr>
              <a:lnSpc>
                <a:spcPct val="150000"/>
              </a:lnSpc>
              <a:buNone/>
            </a:pPr>
            <a:r>
              <a:rPr lang="tr-TR" altLang="tr-TR" sz="1800" dirty="0">
                <a:latin typeface="Times New Roman" panose="02020603050405020304" pitchFamily="18" charset="0"/>
                <a:cs typeface="Times New Roman" panose="02020603050405020304" pitchFamily="18" charset="0"/>
              </a:rPr>
              <a:t>	</a:t>
            </a:r>
            <a:r>
              <a:rPr lang="tr-TR" altLang="tr-TR" sz="1800" b="1" dirty="0">
                <a:latin typeface="Times New Roman" panose="02020603050405020304" pitchFamily="18" charset="0"/>
                <a:cs typeface="Times New Roman" panose="02020603050405020304" pitchFamily="18" charset="0"/>
              </a:rPr>
              <a:t>“Kirliliğin önlenmesi”</a:t>
            </a:r>
          </a:p>
          <a:p>
            <a:pPr>
              <a:lnSpc>
                <a:spcPct val="150000"/>
              </a:lnSpc>
              <a:buNone/>
            </a:pPr>
            <a:endParaRPr lang="tr-TR" altLang="tr-TR" sz="1800" dirty="0">
              <a:latin typeface="Times New Roman" panose="02020603050405020304" pitchFamily="18" charset="0"/>
              <a:cs typeface="Times New Roman" panose="02020603050405020304" pitchFamily="18" charset="0"/>
            </a:endParaRPr>
          </a:p>
          <a:p>
            <a:pPr>
              <a:lnSpc>
                <a:spcPct val="150000"/>
              </a:lnSpc>
              <a:buNone/>
            </a:pPr>
            <a:r>
              <a:rPr lang="tr-TR" altLang="tr-TR" sz="1800" dirty="0">
                <a:latin typeface="Times New Roman" panose="02020603050405020304" pitchFamily="18" charset="0"/>
                <a:cs typeface="Times New Roman" panose="02020603050405020304" pitchFamily="18" charset="0"/>
              </a:rPr>
              <a:t>5. ,6.  VE 7. Çevre Eylem Programlarının temeli: </a:t>
            </a:r>
            <a:r>
              <a:rPr lang="tr-TR" altLang="tr-TR" sz="1800" dirty="0">
                <a:latin typeface="Times New Roman" panose="02020603050405020304" pitchFamily="18" charset="0"/>
              </a:rPr>
              <a:t/>
            </a:r>
            <a:br>
              <a:rPr lang="tr-TR" altLang="tr-TR" sz="1800" dirty="0">
                <a:latin typeface="Times New Roman" panose="02020603050405020304" pitchFamily="18" charset="0"/>
              </a:rPr>
            </a:br>
            <a:r>
              <a:rPr lang="tr-TR" altLang="tr-TR" sz="1800" b="1" dirty="0">
                <a:latin typeface="Times New Roman" panose="02020603050405020304" pitchFamily="18" charset="0"/>
                <a:cs typeface="Times New Roman" panose="02020603050405020304" pitchFamily="18" charset="0"/>
              </a:rPr>
              <a:t>“Sürdürebilir kalkınma ve sorumluluğun paylaşılması”</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3182557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altLang="tr-TR" sz="3200" dirty="0">
                <a:solidFill>
                  <a:schemeClr val="accent6">
                    <a:lumMod val="75000"/>
                  </a:schemeClr>
                </a:solidFill>
                <a:latin typeface="Times New Roman" panose="02020603050405020304" pitchFamily="18" charset="0"/>
                <a:ea typeface="+mj-ea"/>
                <a:cs typeface="Times New Roman" panose="02020603050405020304" pitchFamily="18" charset="0"/>
              </a:rPr>
              <a:t>AB ÇEVRE POLİTİKALARI</a:t>
            </a:r>
            <a:br>
              <a:rPr lang="tr-TR" altLang="tr-TR" sz="3200" dirty="0">
                <a:solidFill>
                  <a:schemeClr val="accent6">
                    <a:lumMod val="75000"/>
                  </a:schemeClr>
                </a:solidFill>
                <a:latin typeface="Times New Roman" panose="02020603050405020304" pitchFamily="18" charset="0"/>
                <a:ea typeface="+mj-ea"/>
                <a:cs typeface="Times New Roman" panose="02020603050405020304" pitchFamily="18" charset="0"/>
              </a:rPr>
            </a:br>
            <a:r>
              <a:rPr lang="tr-TR" altLang="tr-TR" sz="3200" dirty="0">
                <a:solidFill>
                  <a:schemeClr val="accent6">
                    <a:lumMod val="75000"/>
                  </a:schemeClr>
                </a:solidFill>
                <a:latin typeface="Times New Roman" panose="02020603050405020304" pitchFamily="18" charset="0"/>
                <a:ea typeface="+mj-ea"/>
                <a:cs typeface="Times New Roman" panose="02020603050405020304" pitchFamily="18" charset="0"/>
              </a:rPr>
              <a:t> VE </a:t>
            </a:r>
            <a:br>
              <a:rPr lang="tr-TR" altLang="tr-TR" sz="3200" dirty="0">
                <a:solidFill>
                  <a:schemeClr val="accent6">
                    <a:lumMod val="75000"/>
                  </a:schemeClr>
                </a:solidFill>
                <a:latin typeface="Times New Roman" panose="02020603050405020304" pitchFamily="18" charset="0"/>
                <a:ea typeface="+mj-ea"/>
                <a:cs typeface="Times New Roman" panose="02020603050405020304" pitchFamily="18" charset="0"/>
              </a:rPr>
            </a:br>
            <a:r>
              <a:rPr lang="tr-TR" altLang="tr-TR" sz="3200" dirty="0">
                <a:solidFill>
                  <a:schemeClr val="accent6">
                    <a:lumMod val="75000"/>
                  </a:schemeClr>
                </a:solidFill>
                <a:latin typeface="Times New Roman" panose="02020603050405020304" pitchFamily="18" charset="0"/>
                <a:ea typeface="+mj-ea"/>
                <a:cs typeface="Times New Roman" panose="02020603050405020304" pitchFamily="18" charset="0"/>
              </a:rPr>
              <a:t>TÜRKİYE</a:t>
            </a:r>
            <a:endParaRPr lang="tr-TR" sz="3200" dirty="0">
              <a:solidFill>
                <a:schemeClr val="accent6">
                  <a:lumMod val="75000"/>
                </a:schemeClr>
              </a:solidFill>
              <a:latin typeface="Times New Roman" panose="02020603050405020304" pitchFamily="18" charset="0"/>
              <a:ea typeface="+mj-ea"/>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379596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2000" dirty="0">
                <a:latin typeface="Times New Roman" panose="02020603050405020304" pitchFamily="18" charset="0"/>
                <a:cs typeface="Times New Roman" panose="02020603050405020304" pitchFamily="18" charset="0"/>
              </a:rPr>
              <a:t>AB Politika Oluşum ve Uygulama</a:t>
            </a:r>
            <a:br>
              <a:rPr lang="tr-TR" altLang="tr-TR" sz="2000" dirty="0">
                <a:latin typeface="Times New Roman" panose="02020603050405020304" pitchFamily="18" charset="0"/>
                <a:cs typeface="Times New Roman" panose="02020603050405020304" pitchFamily="18" charset="0"/>
              </a:rPr>
            </a:br>
            <a:r>
              <a:rPr lang="tr-TR" altLang="tr-TR" sz="2000" dirty="0">
                <a:latin typeface="Times New Roman" panose="02020603050405020304" pitchFamily="18" charset="0"/>
                <a:cs typeface="Times New Roman" panose="02020603050405020304" pitchFamily="18" charset="0"/>
              </a:rPr>
              <a:t>Araçları: EYLEM PROGRAMLARI</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a:lnSpc>
                <a:spcPct val="80000"/>
              </a:lnSpc>
              <a:buNone/>
            </a:pPr>
            <a:r>
              <a:rPr lang="tr-TR" altLang="tr-TR" sz="1900" b="1" dirty="0">
                <a:latin typeface="Times New Roman" panose="02020603050405020304" pitchFamily="18" charset="0"/>
                <a:cs typeface="Times New Roman" panose="02020603050405020304" pitchFamily="18" charset="0"/>
              </a:rPr>
              <a:t>ÇEP 1973 – 1976 </a:t>
            </a:r>
            <a:br>
              <a:rPr lang="tr-TR" altLang="tr-TR" sz="1900" b="1" dirty="0">
                <a:latin typeface="Times New Roman" panose="02020603050405020304" pitchFamily="18" charset="0"/>
                <a:cs typeface="Times New Roman" panose="02020603050405020304" pitchFamily="18" charset="0"/>
              </a:rPr>
            </a:br>
            <a:r>
              <a:rPr lang="tr-TR" altLang="tr-TR" sz="1900" dirty="0">
                <a:latin typeface="Times New Roman" panose="02020603050405020304" pitchFamily="18" charset="0"/>
                <a:cs typeface="Times New Roman" panose="02020603050405020304" pitchFamily="18" charset="0"/>
              </a:rPr>
              <a:t>AT çevre politikasının genel prensiplerini ve hedeflerini belirlemiş ve uygulama için gerekli eylemleri tanımlamıştır.</a:t>
            </a:r>
            <a:br>
              <a:rPr lang="tr-TR" altLang="tr-TR" sz="1900" dirty="0">
                <a:latin typeface="Times New Roman" panose="02020603050405020304" pitchFamily="18" charset="0"/>
                <a:cs typeface="Times New Roman" panose="02020603050405020304" pitchFamily="18" charset="0"/>
              </a:rPr>
            </a:br>
            <a:r>
              <a:rPr lang="tr-TR" altLang="tr-TR" sz="1900" dirty="0">
                <a:latin typeface="Times New Roman" panose="02020603050405020304" pitchFamily="18" charset="0"/>
                <a:cs typeface="Times New Roman" panose="02020603050405020304" pitchFamily="18" charset="0"/>
              </a:rPr>
              <a:t>(yaşam ve yerleşim kalitesi)</a:t>
            </a:r>
          </a:p>
          <a:p>
            <a:pPr>
              <a:lnSpc>
                <a:spcPct val="80000"/>
              </a:lnSpc>
              <a:buNone/>
            </a:pPr>
            <a:endParaRPr lang="tr-TR" altLang="tr-TR" sz="1900" b="1" dirty="0">
              <a:latin typeface="Times New Roman" panose="02020603050405020304" pitchFamily="18" charset="0"/>
              <a:cs typeface="Times New Roman" panose="02020603050405020304" pitchFamily="18" charset="0"/>
            </a:endParaRPr>
          </a:p>
          <a:p>
            <a:pPr>
              <a:lnSpc>
                <a:spcPct val="80000"/>
              </a:lnSpc>
              <a:buNone/>
            </a:pPr>
            <a:r>
              <a:rPr lang="tr-TR" altLang="tr-TR" sz="1900" b="1" dirty="0">
                <a:latin typeface="Times New Roman" panose="02020603050405020304" pitchFamily="18" charset="0"/>
                <a:cs typeface="Times New Roman" panose="02020603050405020304" pitchFamily="18" charset="0"/>
              </a:rPr>
              <a:t>2. ÇEP 1977 – 1981 </a:t>
            </a:r>
            <a:br>
              <a:rPr lang="tr-TR" altLang="tr-TR" sz="1900" b="1" dirty="0">
                <a:latin typeface="Times New Roman" panose="02020603050405020304" pitchFamily="18" charset="0"/>
                <a:cs typeface="Times New Roman" panose="02020603050405020304" pitchFamily="18" charset="0"/>
              </a:rPr>
            </a:br>
            <a:r>
              <a:rPr lang="tr-TR" altLang="tr-TR" sz="1900" dirty="0">
                <a:latin typeface="Times New Roman" panose="02020603050405020304" pitchFamily="18" charset="0"/>
                <a:cs typeface="Times New Roman" panose="02020603050405020304" pitchFamily="18" charset="0"/>
              </a:rPr>
              <a:t>İlkini izlemiştir.</a:t>
            </a:r>
            <a:br>
              <a:rPr lang="tr-TR" altLang="tr-TR" sz="1900" dirty="0">
                <a:latin typeface="Times New Roman" panose="02020603050405020304" pitchFamily="18" charset="0"/>
                <a:cs typeface="Times New Roman" panose="02020603050405020304" pitchFamily="18" charset="0"/>
              </a:rPr>
            </a:br>
            <a:r>
              <a:rPr lang="tr-TR" altLang="tr-TR" sz="1900" dirty="0">
                <a:latin typeface="Times New Roman" panose="02020603050405020304" pitchFamily="18" charset="0"/>
                <a:cs typeface="Times New Roman" panose="02020603050405020304" pitchFamily="18" charset="0"/>
              </a:rPr>
              <a:t>(ÇED başlangıcı)</a:t>
            </a:r>
          </a:p>
          <a:p>
            <a:pPr>
              <a:lnSpc>
                <a:spcPct val="80000"/>
              </a:lnSpc>
              <a:buNone/>
            </a:pPr>
            <a:endParaRPr lang="tr-TR" altLang="tr-TR" sz="1900" b="1" dirty="0">
              <a:latin typeface="Times New Roman" panose="02020603050405020304" pitchFamily="18" charset="0"/>
              <a:cs typeface="Times New Roman" panose="02020603050405020304" pitchFamily="18" charset="0"/>
            </a:endParaRPr>
          </a:p>
          <a:p>
            <a:pPr>
              <a:lnSpc>
                <a:spcPct val="80000"/>
              </a:lnSpc>
              <a:buNone/>
            </a:pPr>
            <a:r>
              <a:rPr lang="tr-TR" altLang="tr-TR" sz="1900" b="1" dirty="0">
                <a:latin typeface="Times New Roman" panose="02020603050405020304" pitchFamily="18" charset="0"/>
                <a:cs typeface="Times New Roman" panose="02020603050405020304" pitchFamily="18" charset="0"/>
              </a:rPr>
              <a:t>3. ÇEP 1982 – 1986 </a:t>
            </a:r>
            <a:br>
              <a:rPr lang="tr-TR" altLang="tr-TR" sz="1900" b="1" dirty="0">
                <a:latin typeface="Times New Roman" panose="02020603050405020304" pitchFamily="18" charset="0"/>
                <a:cs typeface="Times New Roman" panose="02020603050405020304" pitchFamily="18" charset="0"/>
              </a:rPr>
            </a:br>
            <a:r>
              <a:rPr lang="tr-TR" altLang="tr-TR" sz="1900" dirty="0">
                <a:latin typeface="Times New Roman" panose="02020603050405020304" pitchFamily="18" charset="0"/>
                <a:cs typeface="Times New Roman" panose="02020603050405020304" pitchFamily="18" charset="0"/>
              </a:rPr>
              <a:t>Eylem önceliklerini tanımlamakta ve entegrasyon temelleri ile önleyici yaklaşım ihtiyacının ortaya atmıştır. </a:t>
            </a:r>
            <a:br>
              <a:rPr lang="tr-TR" altLang="tr-TR" sz="1900" dirty="0">
                <a:latin typeface="Times New Roman" panose="02020603050405020304" pitchFamily="18" charset="0"/>
                <a:cs typeface="Times New Roman" panose="02020603050405020304" pitchFamily="18" charset="0"/>
              </a:rPr>
            </a:br>
            <a:r>
              <a:rPr lang="tr-TR" altLang="tr-TR" sz="1900" dirty="0">
                <a:latin typeface="Times New Roman" panose="02020603050405020304" pitchFamily="18" charset="0"/>
                <a:cs typeface="Times New Roman" panose="02020603050405020304" pitchFamily="18" charset="0"/>
              </a:rPr>
              <a:t>(temiz teknolojiler, ÇED Konsey Kararı-1985</a:t>
            </a:r>
          </a:p>
          <a:p>
            <a:pPr>
              <a:lnSpc>
                <a:spcPct val="80000"/>
              </a:lnSpc>
              <a:buNone/>
            </a:pPr>
            <a:r>
              <a:rPr lang="tr-TR" altLang="tr-TR" sz="1900" b="1" dirty="0">
                <a:latin typeface="Times New Roman" panose="02020603050405020304" pitchFamily="18" charset="0"/>
                <a:cs typeface="Times New Roman" panose="02020603050405020304" pitchFamily="18" charset="0"/>
              </a:rPr>
              <a:t>4. ÇEP  1987-1992</a:t>
            </a:r>
          </a:p>
          <a:p>
            <a:pPr>
              <a:lnSpc>
                <a:spcPct val="80000"/>
              </a:lnSpc>
              <a:buNone/>
            </a:pPr>
            <a:r>
              <a:rPr lang="tr-TR" altLang="tr-TR" sz="1900" dirty="0">
                <a:latin typeface="Times New Roman" panose="02020603050405020304" pitchFamily="18" charset="0"/>
                <a:cs typeface="Times New Roman" panose="02020603050405020304" pitchFamily="18" charset="0"/>
              </a:rPr>
              <a:t>	Daha gelişmiş bir bakış açısıyla çevrenin korunmasını, sosyal ve ekonomik kalkınmanın temel bir bileşeni olarak ele almaktadır.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1215765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985720"/>
            <a:ext cx="8229600" cy="458115"/>
          </a:xfrm>
        </p:spPr>
        <p:txBody>
          <a:bodyPr>
            <a:normAutofit/>
          </a:bodyPr>
          <a:lstStyle/>
          <a:p>
            <a:r>
              <a:rPr lang="tr-TR" altLang="tr-TR" sz="2000" dirty="0">
                <a:latin typeface="Times New Roman" panose="02020603050405020304" pitchFamily="18" charset="0"/>
                <a:cs typeface="Times New Roman" panose="02020603050405020304" pitchFamily="18" charset="0"/>
              </a:rPr>
              <a:t>EYLEM PROGRAMLARI</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a:lnSpc>
                <a:spcPct val="80000"/>
              </a:lnSpc>
              <a:buNone/>
            </a:pPr>
            <a:r>
              <a:rPr lang="tr-TR" altLang="tr-TR" sz="1600" b="1" dirty="0">
                <a:latin typeface="Times New Roman" panose="02020603050405020304" pitchFamily="18" charset="0"/>
                <a:cs typeface="Times New Roman" panose="02020603050405020304" pitchFamily="18" charset="0"/>
              </a:rPr>
              <a:t>. </a:t>
            </a:r>
            <a:r>
              <a:rPr lang="tr-TR" altLang="tr-TR" sz="1900" b="1" dirty="0">
                <a:latin typeface="Times New Roman" panose="02020603050405020304" pitchFamily="18" charset="0"/>
                <a:cs typeface="Times New Roman" panose="02020603050405020304" pitchFamily="18" charset="0"/>
              </a:rPr>
              <a:t>ÇEP 1993</a:t>
            </a:r>
            <a:r>
              <a:rPr lang="tr-TR" altLang="tr-TR" sz="1900" b="1" dirty="0">
                <a:latin typeface="Times New Roman" panose="02020603050405020304" pitchFamily="18" charset="0"/>
              </a:rPr>
              <a:t> </a:t>
            </a:r>
            <a:r>
              <a:rPr lang="tr-TR" altLang="tr-TR" sz="1900" b="1" dirty="0">
                <a:latin typeface="Times New Roman" panose="02020603050405020304" pitchFamily="18" charset="0"/>
                <a:cs typeface="Times New Roman" panose="02020603050405020304" pitchFamily="18" charset="0"/>
              </a:rPr>
              <a:t>–</a:t>
            </a:r>
            <a:r>
              <a:rPr lang="tr-TR" altLang="tr-TR" sz="1900" b="1" dirty="0">
                <a:latin typeface="Times New Roman" panose="02020603050405020304" pitchFamily="18" charset="0"/>
              </a:rPr>
              <a:t> </a:t>
            </a:r>
            <a:r>
              <a:rPr lang="tr-TR" altLang="tr-TR" sz="1900" b="1" dirty="0">
                <a:latin typeface="Times New Roman" panose="02020603050405020304" pitchFamily="18" charset="0"/>
                <a:cs typeface="Times New Roman" panose="02020603050405020304" pitchFamily="18" charset="0"/>
              </a:rPr>
              <a:t>2000</a:t>
            </a:r>
            <a:endParaRPr lang="tr-TR" altLang="tr-TR" sz="1900" b="1" dirty="0">
              <a:latin typeface="Times New Roman" panose="02020603050405020304" pitchFamily="18" charset="0"/>
            </a:endParaRPr>
          </a:p>
          <a:p>
            <a:pPr>
              <a:lnSpc>
                <a:spcPct val="80000"/>
              </a:lnSpc>
              <a:buNone/>
            </a:pPr>
            <a:r>
              <a:rPr lang="tr-TR" altLang="tr-TR" sz="1900" dirty="0">
                <a:latin typeface="Times New Roman" panose="02020603050405020304" pitchFamily="18" charset="0"/>
                <a:cs typeface="Times New Roman" panose="02020603050405020304" pitchFamily="18" charset="0"/>
              </a:rPr>
              <a:t>“Sürdürülebilirliğe Doğru” 4 odak noktası:</a:t>
            </a:r>
          </a:p>
          <a:p>
            <a:pPr lvl="1">
              <a:lnSpc>
                <a:spcPct val="80000"/>
              </a:lnSpc>
              <a:buFont typeface="Arial" panose="020B0604020202020204" pitchFamily="34" charset="0"/>
              <a:buAutoNum type="romanLcPeriod"/>
            </a:pPr>
            <a:r>
              <a:rPr lang="tr-TR" altLang="tr-TR" sz="1900" dirty="0">
                <a:latin typeface="Times New Roman" panose="02020603050405020304" pitchFamily="18" charset="0"/>
                <a:cs typeface="Times New Roman" panose="02020603050405020304" pitchFamily="18" charset="0"/>
              </a:rPr>
              <a:t>Çevrenin diğer politikalarla bütünleştirilmesi için eylemler (sanayi, enerji, ulaştırma, tarım, turizm)</a:t>
            </a:r>
          </a:p>
          <a:p>
            <a:pPr lvl="1">
              <a:lnSpc>
                <a:spcPct val="80000"/>
              </a:lnSpc>
              <a:buFont typeface="Arial" panose="020B0604020202020204" pitchFamily="34" charset="0"/>
              <a:buAutoNum type="romanLcPeriod"/>
            </a:pPr>
            <a:r>
              <a:rPr lang="tr-TR" altLang="tr-TR" sz="1900" dirty="0">
                <a:latin typeface="Times New Roman" panose="02020603050405020304" pitchFamily="18" charset="0"/>
                <a:cs typeface="Times New Roman" panose="02020603050405020304" pitchFamily="18" charset="0"/>
              </a:rPr>
              <a:t>Destekleyici eylemler (Çevre yönetiminde teknik, ekonomik ve sosyal araçların kapsamlı ve farklı modellerle kullanımı)</a:t>
            </a:r>
          </a:p>
          <a:p>
            <a:pPr lvl="1">
              <a:lnSpc>
                <a:spcPct val="80000"/>
              </a:lnSpc>
              <a:buFont typeface="Arial" panose="020B0604020202020204" pitchFamily="34" charset="0"/>
              <a:buAutoNum type="romanLcPeriod"/>
            </a:pPr>
            <a:r>
              <a:rPr lang="tr-TR" altLang="tr-TR" sz="1900" dirty="0">
                <a:latin typeface="Times New Roman" panose="02020603050405020304" pitchFamily="18" charset="0"/>
                <a:cs typeface="Times New Roman" panose="02020603050405020304" pitchFamily="18" charset="0"/>
              </a:rPr>
              <a:t>Önemli ve özel çevre konuları</a:t>
            </a:r>
          </a:p>
          <a:p>
            <a:pPr lvl="1">
              <a:lnSpc>
                <a:spcPct val="80000"/>
              </a:lnSpc>
              <a:buFont typeface="Arial" panose="020B0604020202020204" pitchFamily="34" charset="0"/>
              <a:buAutoNum type="romanLcPeriod"/>
            </a:pPr>
            <a:r>
              <a:rPr lang="tr-TR" altLang="tr-TR" sz="1900" dirty="0">
                <a:latin typeface="Times New Roman" panose="02020603050405020304" pitchFamily="18" charset="0"/>
                <a:cs typeface="Times New Roman" panose="02020603050405020304" pitchFamily="18" charset="0"/>
              </a:rPr>
              <a:t>Uluslararası eylemde Topluluğun lider rolü (CO2 vergisi, Rio Rüzgarı)</a:t>
            </a:r>
          </a:p>
          <a:p>
            <a:pPr lvl="1">
              <a:lnSpc>
                <a:spcPct val="80000"/>
              </a:lnSpc>
              <a:buFont typeface="Arial" panose="020B0604020202020204" pitchFamily="34" charset="0"/>
              <a:buAutoNum type="romanLcPeriod"/>
            </a:pPr>
            <a:endParaRPr lang="tr-TR" altLang="tr-TR" sz="1900" dirty="0">
              <a:latin typeface="Times New Roman" panose="02020603050405020304" pitchFamily="18" charset="0"/>
              <a:cs typeface="Times New Roman" panose="02020603050405020304" pitchFamily="18" charset="0"/>
            </a:endParaRPr>
          </a:p>
          <a:p>
            <a:pPr>
              <a:lnSpc>
                <a:spcPct val="80000"/>
              </a:lnSpc>
              <a:buNone/>
            </a:pPr>
            <a:r>
              <a:rPr lang="tr-TR" altLang="tr-TR" sz="1900" b="1" dirty="0">
                <a:latin typeface="Times New Roman" panose="02020603050405020304" pitchFamily="18" charset="0"/>
                <a:cs typeface="Times New Roman" panose="02020603050405020304" pitchFamily="18" charset="0"/>
              </a:rPr>
              <a:t>6. Çevre Eylem Programı</a:t>
            </a:r>
            <a:r>
              <a:rPr lang="tr-TR" altLang="tr-TR" sz="1900" b="1" dirty="0">
                <a:latin typeface="Times New Roman" panose="02020603050405020304" pitchFamily="18" charset="0"/>
              </a:rPr>
              <a:t> </a:t>
            </a:r>
            <a:r>
              <a:rPr lang="tr-TR" altLang="tr-TR" sz="1900" b="1" dirty="0">
                <a:latin typeface="Times New Roman" panose="02020603050405020304" pitchFamily="18" charset="0"/>
                <a:cs typeface="Times New Roman" panose="02020603050405020304" pitchFamily="18" charset="0"/>
              </a:rPr>
              <a:t>(2002</a:t>
            </a:r>
            <a:r>
              <a:rPr lang="tr-TR" altLang="tr-TR" sz="1900" b="1" dirty="0">
                <a:latin typeface="Times New Roman" panose="02020603050405020304" pitchFamily="18" charset="0"/>
              </a:rPr>
              <a:t> </a:t>
            </a:r>
            <a:r>
              <a:rPr lang="tr-TR" altLang="tr-TR" sz="1900" b="1" dirty="0">
                <a:latin typeface="Times New Roman" panose="02020603050405020304" pitchFamily="18" charset="0"/>
                <a:cs typeface="Times New Roman" panose="02020603050405020304" pitchFamily="18" charset="0"/>
              </a:rPr>
              <a:t>–</a:t>
            </a:r>
            <a:r>
              <a:rPr lang="tr-TR" altLang="tr-TR" sz="1900" b="1" dirty="0">
                <a:latin typeface="Times New Roman" panose="02020603050405020304" pitchFamily="18" charset="0"/>
              </a:rPr>
              <a:t> </a:t>
            </a:r>
            <a:r>
              <a:rPr lang="tr-TR" altLang="tr-TR" sz="1900" b="1" dirty="0">
                <a:latin typeface="Times New Roman" panose="02020603050405020304" pitchFamily="18" charset="0"/>
                <a:cs typeface="Times New Roman" panose="02020603050405020304" pitchFamily="18" charset="0"/>
              </a:rPr>
              <a:t>2012)</a:t>
            </a:r>
            <a:r>
              <a:rPr lang="tr-TR" altLang="tr-TR" sz="1900" b="1" dirty="0">
                <a:latin typeface="Times New Roman" panose="02020603050405020304" pitchFamily="18" charset="0"/>
              </a:rPr>
              <a:t/>
            </a:r>
            <a:br>
              <a:rPr lang="tr-TR" altLang="tr-TR" sz="1900" b="1" dirty="0">
                <a:latin typeface="Times New Roman" panose="02020603050405020304" pitchFamily="18" charset="0"/>
              </a:rPr>
            </a:br>
            <a:r>
              <a:rPr lang="tr-TR" altLang="tr-TR" sz="1900" b="1" dirty="0">
                <a:latin typeface="Times New Roman" panose="02020603050405020304" pitchFamily="18" charset="0"/>
              </a:rPr>
              <a:t>“Geleceğimiz, Seçimimiz”</a:t>
            </a:r>
          </a:p>
          <a:p>
            <a:pPr>
              <a:lnSpc>
                <a:spcPct val="80000"/>
              </a:lnSpc>
              <a:buNone/>
            </a:pPr>
            <a:r>
              <a:rPr lang="tr-TR" altLang="tr-TR" sz="1900" b="1" dirty="0">
                <a:latin typeface="Times New Roman" panose="02020603050405020304" pitchFamily="18" charset="0"/>
              </a:rPr>
              <a:t>	</a:t>
            </a:r>
            <a:r>
              <a:rPr lang="tr-TR" altLang="tr-TR" sz="1900" dirty="0">
                <a:latin typeface="Times New Roman" panose="02020603050405020304" pitchFamily="18" charset="0"/>
                <a:cs typeface="Times New Roman" panose="02020603050405020304" pitchFamily="18" charset="0"/>
              </a:rPr>
              <a:t>Öncelikli 4 eylem alanı:</a:t>
            </a:r>
          </a:p>
          <a:p>
            <a:pPr lvl="1">
              <a:lnSpc>
                <a:spcPct val="80000"/>
              </a:lnSpc>
              <a:buFont typeface="Arial" panose="020B0604020202020204" pitchFamily="34" charset="0"/>
              <a:buAutoNum type="romanLcPeriod"/>
            </a:pPr>
            <a:r>
              <a:rPr lang="tr-TR" altLang="tr-TR" sz="1900" dirty="0">
                <a:latin typeface="Times New Roman" panose="02020603050405020304" pitchFamily="18" charset="0"/>
                <a:cs typeface="Times New Roman" panose="02020603050405020304" pitchFamily="18" charset="0"/>
              </a:rPr>
              <a:t>İklim değişikliği,</a:t>
            </a:r>
          </a:p>
          <a:p>
            <a:pPr lvl="1">
              <a:lnSpc>
                <a:spcPct val="80000"/>
              </a:lnSpc>
              <a:buFont typeface="Arial" panose="020B0604020202020204" pitchFamily="34" charset="0"/>
              <a:buAutoNum type="romanLcPeriod"/>
            </a:pPr>
            <a:r>
              <a:rPr lang="tr-TR" altLang="tr-TR" sz="1900" dirty="0">
                <a:latin typeface="Times New Roman" panose="02020603050405020304" pitchFamily="18" charset="0"/>
                <a:cs typeface="Times New Roman" panose="02020603050405020304" pitchFamily="18" charset="0"/>
              </a:rPr>
              <a:t>Doğa ve biyolojik çeşitlilik,</a:t>
            </a:r>
          </a:p>
          <a:p>
            <a:pPr lvl="1">
              <a:lnSpc>
                <a:spcPct val="80000"/>
              </a:lnSpc>
              <a:buFont typeface="Arial" panose="020B0604020202020204" pitchFamily="34" charset="0"/>
              <a:buAutoNum type="romanLcPeriod"/>
            </a:pPr>
            <a:r>
              <a:rPr lang="tr-TR" altLang="tr-TR" sz="1900" dirty="0">
                <a:latin typeface="Times New Roman" panose="02020603050405020304" pitchFamily="18" charset="0"/>
                <a:cs typeface="Times New Roman" panose="02020603050405020304" pitchFamily="18" charset="0"/>
              </a:rPr>
              <a:t>Çevre ve sağlık,</a:t>
            </a:r>
          </a:p>
          <a:p>
            <a:pPr lvl="1">
              <a:lnSpc>
                <a:spcPct val="80000"/>
              </a:lnSpc>
              <a:buFont typeface="Arial" panose="020B0604020202020204" pitchFamily="34" charset="0"/>
              <a:buAutoNum type="romanLcPeriod"/>
            </a:pPr>
            <a:r>
              <a:rPr lang="tr-TR" altLang="tr-TR" sz="1900" dirty="0">
                <a:latin typeface="Times New Roman" panose="02020603050405020304" pitchFamily="18" charset="0"/>
                <a:cs typeface="Times New Roman" panose="02020603050405020304" pitchFamily="18" charset="0"/>
              </a:rPr>
              <a:t>Sürdürülebilir doğal kaynak kullanımı ve atık yönetimi</a:t>
            </a:r>
          </a:p>
          <a:p>
            <a:endParaRPr lang="tr-TR" sz="1900"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1950185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000" dirty="0">
                <a:latin typeface="Times New Roman" panose="02020603050405020304" pitchFamily="18" charset="0"/>
                <a:cs typeface="Times New Roman" panose="02020603050405020304" pitchFamily="18" charset="0"/>
              </a:rPr>
              <a:t>EYLEM PROGRAMLARI</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55000" lnSpcReduction="20000"/>
          </a:bodyPr>
          <a:lstStyle/>
          <a:p>
            <a:pPr>
              <a:lnSpc>
                <a:spcPct val="80000"/>
              </a:lnSpc>
              <a:buNone/>
            </a:pPr>
            <a:endParaRPr lang="tr-TR" altLang="tr-TR" sz="2000" dirty="0">
              <a:latin typeface="Times New Roman" panose="02020603050405020304" pitchFamily="18" charset="0"/>
              <a:cs typeface="Times New Roman" panose="02020603050405020304" pitchFamily="18" charset="0"/>
            </a:endParaRPr>
          </a:p>
          <a:p>
            <a:pPr algn="just">
              <a:lnSpc>
                <a:spcPct val="80000"/>
              </a:lnSpc>
              <a:buNone/>
            </a:pPr>
            <a:r>
              <a:rPr lang="tr-TR" altLang="tr-TR" sz="2900" b="1" dirty="0">
                <a:latin typeface="Times New Roman" panose="02020603050405020304" pitchFamily="18" charset="0"/>
                <a:cs typeface="Times New Roman" panose="02020603050405020304" pitchFamily="18" charset="0"/>
              </a:rPr>
              <a:t>7. Çevre Eylem Programı </a:t>
            </a:r>
            <a:r>
              <a:rPr lang="tr-TR" altLang="tr-TR" sz="2900" dirty="0">
                <a:latin typeface="Times New Roman" panose="02020603050405020304" pitchFamily="18" charset="0"/>
                <a:cs typeface="Times New Roman" panose="02020603050405020304" pitchFamily="18" charset="0"/>
              </a:rPr>
              <a:t>“Gezegenin Sınırları İçinde, Daha İyi Yaşamak” (2014-2020)</a:t>
            </a:r>
          </a:p>
          <a:p>
            <a:pPr algn="just">
              <a:lnSpc>
                <a:spcPct val="80000"/>
              </a:lnSpc>
              <a:buNone/>
            </a:pPr>
            <a:r>
              <a:rPr lang="tr-TR" altLang="tr-TR" sz="2900" dirty="0">
                <a:latin typeface="Times New Roman" panose="02020603050405020304" pitchFamily="18" charset="0"/>
                <a:cs typeface="Times New Roman" panose="02020603050405020304" pitchFamily="18" charset="0"/>
              </a:rPr>
              <a:t>9 öncelikli çalışma alanını içermekte:</a:t>
            </a:r>
          </a:p>
          <a:p>
            <a:pPr algn="just">
              <a:buFontTx/>
              <a:buNone/>
            </a:pPr>
            <a:r>
              <a:rPr lang="tr-TR" altLang="tr-TR" sz="2900" dirty="0">
                <a:latin typeface="Times New Roman" panose="02020603050405020304" pitchFamily="18" charset="0"/>
                <a:cs typeface="Times New Roman" panose="02020603050405020304" pitchFamily="18" charset="0"/>
              </a:rPr>
              <a:t> 1. Doğal ve ekolojik hayatın korunması ve iyileştirilmesi (temel öncelik): 2020 </a:t>
            </a:r>
            <a:r>
              <a:rPr lang="tr-TR" altLang="tr-TR" sz="2900" dirty="0" err="1">
                <a:latin typeface="Times New Roman" panose="02020603050405020304" pitchFamily="18" charset="0"/>
                <a:cs typeface="Times New Roman" panose="02020603050405020304" pitchFamily="18" charset="0"/>
              </a:rPr>
              <a:t>Biyoçeşitlilik</a:t>
            </a:r>
            <a:r>
              <a:rPr lang="tr-TR" altLang="tr-TR" sz="2900" dirty="0">
                <a:latin typeface="Times New Roman" panose="02020603050405020304" pitchFamily="18" charset="0"/>
                <a:cs typeface="Times New Roman" panose="02020603050405020304" pitchFamily="18" charset="0"/>
              </a:rPr>
              <a:t> Stratejisi ve Avrupa’nın Su Kaynaklarının İyileştirilmesi Planı’nı da kapsayan arazi kullanımının iyileştirilmesi, temiz içme suyunun, hava kalitesinin ve doğanın korunması.</a:t>
            </a:r>
          </a:p>
          <a:p>
            <a:pPr algn="just">
              <a:buFontTx/>
              <a:buNone/>
            </a:pPr>
            <a:r>
              <a:rPr lang="tr-TR" altLang="tr-TR" sz="2900" dirty="0">
                <a:latin typeface="Times New Roman" panose="02020603050405020304" pitchFamily="18" charset="0"/>
                <a:cs typeface="Times New Roman" panose="02020603050405020304" pitchFamily="18" charset="0"/>
              </a:rPr>
              <a:t>2. Yeşil ve düşük karbonlu ekonomiye geçiş (temel öncelik): “</a:t>
            </a:r>
            <a:r>
              <a:rPr lang="tr-TR" altLang="tr-TR" sz="2900" dirty="0" err="1">
                <a:latin typeface="Times New Roman" panose="02020603050405020304" pitchFamily="18" charset="0"/>
                <a:cs typeface="Times New Roman" panose="02020603050405020304" pitchFamily="18" charset="0"/>
              </a:rPr>
              <a:t>Doing</a:t>
            </a:r>
            <a:r>
              <a:rPr lang="tr-TR" altLang="tr-TR" sz="2900" dirty="0">
                <a:latin typeface="Times New Roman" panose="02020603050405020304" pitchFamily="18" charset="0"/>
                <a:cs typeface="Times New Roman" panose="02020603050405020304" pitchFamily="18" charset="0"/>
              </a:rPr>
              <a:t> </a:t>
            </a:r>
            <a:r>
              <a:rPr lang="tr-TR" altLang="tr-TR" sz="2900" dirty="0" err="1">
                <a:latin typeface="Times New Roman" panose="02020603050405020304" pitchFamily="18" charset="0"/>
                <a:cs typeface="Times New Roman" panose="02020603050405020304" pitchFamily="18" charset="0"/>
              </a:rPr>
              <a:t>More</a:t>
            </a:r>
            <a:r>
              <a:rPr lang="tr-TR" altLang="tr-TR" sz="2900" dirty="0">
                <a:latin typeface="Times New Roman" panose="02020603050405020304" pitchFamily="18" charset="0"/>
                <a:cs typeface="Times New Roman" panose="02020603050405020304" pitchFamily="18" charset="0"/>
              </a:rPr>
              <a:t> </a:t>
            </a:r>
            <a:r>
              <a:rPr lang="tr-TR" altLang="tr-TR" sz="2900" dirty="0" err="1">
                <a:latin typeface="Times New Roman" panose="02020603050405020304" pitchFamily="18" charset="0"/>
                <a:cs typeface="Times New Roman" panose="02020603050405020304" pitchFamily="18" charset="0"/>
              </a:rPr>
              <a:t>with</a:t>
            </a:r>
            <a:r>
              <a:rPr lang="tr-TR" altLang="tr-TR" sz="2900" dirty="0">
                <a:latin typeface="Times New Roman" panose="02020603050405020304" pitchFamily="18" charset="0"/>
                <a:cs typeface="Times New Roman" panose="02020603050405020304" pitchFamily="18" charset="0"/>
              </a:rPr>
              <a:t> </a:t>
            </a:r>
            <a:r>
              <a:rPr lang="tr-TR" altLang="tr-TR" sz="2900" dirty="0" err="1">
                <a:latin typeface="Times New Roman" panose="02020603050405020304" pitchFamily="18" charset="0"/>
                <a:cs typeface="Times New Roman" panose="02020603050405020304" pitchFamily="18" charset="0"/>
              </a:rPr>
              <a:t>less</a:t>
            </a:r>
            <a:r>
              <a:rPr lang="tr-TR" altLang="tr-TR" sz="2900" dirty="0">
                <a:latin typeface="Times New Roman" panose="02020603050405020304" pitchFamily="18" charset="0"/>
                <a:cs typeface="Times New Roman" panose="02020603050405020304" pitchFamily="18" charset="0"/>
              </a:rPr>
              <a:t>” (Daha Azla daha çok iş yapma) sloganıyla, kaynak verimliliğine odaklı ekonomi modeline geçiş ve bunun için 20-20-20 iklim ve enerji hedeflerine ulaşılması.</a:t>
            </a:r>
          </a:p>
          <a:p>
            <a:pPr algn="just">
              <a:buFontTx/>
              <a:buNone/>
            </a:pPr>
            <a:r>
              <a:rPr lang="tr-TR" altLang="tr-TR" sz="2900" dirty="0">
                <a:latin typeface="Times New Roman" panose="02020603050405020304" pitchFamily="18" charset="0"/>
                <a:cs typeface="Times New Roman" panose="02020603050405020304" pitchFamily="18" charset="0"/>
              </a:rPr>
              <a:t>3. Çevresel nedenli etkilerin azaltılmasıyla insan sağlığının korunması (temel öncelik): </a:t>
            </a:r>
            <a:r>
              <a:rPr lang="tr-TR" altLang="tr-TR" sz="2900" dirty="0" err="1">
                <a:latin typeface="Times New Roman" panose="02020603050405020304" pitchFamily="18" charset="0"/>
                <a:cs typeface="Times New Roman" panose="02020603050405020304" pitchFamily="18" charset="0"/>
              </a:rPr>
              <a:t>Toksik</a:t>
            </a:r>
            <a:r>
              <a:rPr lang="tr-TR" altLang="tr-TR" sz="2900" dirty="0">
                <a:latin typeface="Times New Roman" panose="02020603050405020304" pitchFamily="18" charset="0"/>
                <a:cs typeface="Times New Roman" panose="02020603050405020304" pitchFamily="18" charset="0"/>
              </a:rPr>
              <a:t> içermeyen çevre, AB vatandaşının bilgilendirilmesi ve daha iyi uygulamalar. </a:t>
            </a:r>
          </a:p>
          <a:p>
            <a:pPr algn="just">
              <a:buFontTx/>
              <a:buNone/>
            </a:pPr>
            <a:r>
              <a:rPr lang="tr-TR" altLang="tr-TR" sz="2900" dirty="0">
                <a:latin typeface="Times New Roman" panose="02020603050405020304" pitchFamily="18" charset="0"/>
                <a:cs typeface="Times New Roman" panose="02020603050405020304" pitchFamily="18" charset="0"/>
              </a:rPr>
              <a:t>4. AB çevre mevzuatının daha iyi uygulanması (</a:t>
            </a:r>
            <a:r>
              <a:rPr lang="tr-TR" altLang="tr-TR" sz="2900" dirty="0" err="1">
                <a:latin typeface="Times New Roman" panose="02020603050405020304" pitchFamily="18" charset="0"/>
                <a:cs typeface="Times New Roman" panose="02020603050405020304" pitchFamily="18" charset="0"/>
              </a:rPr>
              <a:t>etkinleştirici</a:t>
            </a:r>
            <a:r>
              <a:rPr lang="tr-TR" altLang="tr-TR" sz="2900" dirty="0">
                <a:latin typeface="Times New Roman" panose="02020603050405020304" pitchFamily="18" charset="0"/>
                <a:cs typeface="Times New Roman" panose="02020603050405020304" pitchFamily="18" charset="0"/>
              </a:rPr>
              <a:t> öncelik): AB ekonomisine katkı.</a:t>
            </a:r>
          </a:p>
          <a:p>
            <a:pPr algn="just">
              <a:buFontTx/>
              <a:buNone/>
            </a:pPr>
            <a:r>
              <a:rPr lang="tr-TR" altLang="tr-TR" sz="2900" dirty="0">
                <a:latin typeface="Times New Roman" panose="02020603050405020304" pitchFamily="18" charset="0"/>
                <a:cs typeface="Times New Roman" panose="02020603050405020304" pitchFamily="18" charset="0"/>
              </a:rPr>
              <a:t>5.  Daha iyi bilgi akışının sağlanması (</a:t>
            </a:r>
            <a:r>
              <a:rPr lang="tr-TR" altLang="tr-TR" sz="2900" dirty="0" err="1">
                <a:latin typeface="Times New Roman" panose="02020603050405020304" pitchFamily="18" charset="0"/>
                <a:cs typeface="Times New Roman" panose="02020603050405020304" pitchFamily="18" charset="0"/>
              </a:rPr>
              <a:t>etkinleştirici</a:t>
            </a:r>
            <a:r>
              <a:rPr lang="tr-TR" altLang="tr-TR" sz="2900" dirty="0">
                <a:latin typeface="Times New Roman" panose="02020603050405020304" pitchFamily="18" charset="0"/>
                <a:cs typeface="Times New Roman" panose="02020603050405020304" pitchFamily="18" charset="0"/>
              </a:rPr>
              <a:t> öncelik): Potansiyel çevresel risklere karşı bilincin artırılması, araştırma ve </a:t>
            </a:r>
            <a:r>
              <a:rPr lang="tr-TR" altLang="tr-TR" sz="2900" dirty="0" err="1">
                <a:latin typeface="Times New Roman" panose="02020603050405020304" pitchFamily="18" charset="0"/>
                <a:cs typeface="Times New Roman" panose="02020603050405020304" pitchFamily="18" charset="0"/>
              </a:rPr>
              <a:t>inovasyon</a:t>
            </a:r>
            <a:r>
              <a:rPr lang="tr-TR" altLang="tr-TR" sz="2900" dirty="0">
                <a:latin typeface="Times New Roman" panose="02020603050405020304" pitchFamily="18" charset="0"/>
                <a:cs typeface="Times New Roman" panose="02020603050405020304" pitchFamily="18" charset="0"/>
              </a:rPr>
              <a:t> çalışmalarına daha fazla yatırım.</a:t>
            </a:r>
          </a:p>
          <a:p>
            <a:pPr algn="just"/>
            <a:endParaRPr lang="tr-TR" sz="2900"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3136315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000" dirty="0">
                <a:latin typeface="Times New Roman" panose="02020603050405020304" pitchFamily="18" charset="0"/>
                <a:cs typeface="Times New Roman" panose="02020603050405020304" pitchFamily="18" charset="0"/>
              </a:rPr>
              <a:t>EYLEM PROGRAMLARI</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marL="0" indent="0" algn="just">
              <a:spcBef>
                <a:spcPct val="0"/>
              </a:spcBef>
              <a:buFontTx/>
              <a:buNone/>
            </a:pPr>
            <a:r>
              <a:rPr lang="tr-TR" altLang="tr-TR" sz="1900" dirty="0">
                <a:latin typeface="Times New Roman" panose="02020603050405020304" pitchFamily="18" charset="0"/>
                <a:ea typeface="Calibri" panose="020F0502020204030204" pitchFamily="34" charset="0"/>
                <a:cs typeface="Times New Roman" panose="02020603050405020304" pitchFamily="18" charset="0"/>
              </a:rPr>
              <a:t>6.İklim ve çevre çalışmalarına yatırımların artırılması (</a:t>
            </a:r>
            <a:r>
              <a:rPr lang="tr-TR" altLang="tr-TR" sz="1900" dirty="0" err="1">
                <a:latin typeface="Times New Roman" panose="02020603050405020304" pitchFamily="18" charset="0"/>
                <a:ea typeface="Calibri" panose="020F0502020204030204" pitchFamily="34" charset="0"/>
                <a:cs typeface="Times New Roman" panose="02020603050405020304" pitchFamily="18" charset="0"/>
              </a:rPr>
              <a:t>etkinleştirici</a:t>
            </a:r>
            <a:r>
              <a:rPr lang="tr-TR" altLang="tr-TR" sz="1900" dirty="0">
                <a:latin typeface="Times New Roman" panose="02020603050405020304" pitchFamily="18" charset="0"/>
                <a:ea typeface="Calibri" panose="020F0502020204030204" pitchFamily="34" charset="0"/>
                <a:cs typeface="Times New Roman" panose="02020603050405020304" pitchFamily="18" charset="0"/>
              </a:rPr>
              <a:t> öncelik): Özel ve kamu sektörünün desteği ile</a:t>
            </a:r>
          </a:p>
          <a:p>
            <a:pPr marL="0" indent="0" algn="just">
              <a:spcBef>
                <a:spcPct val="0"/>
              </a:spcBef>
              <a:buFontTx/>
              <a:buNone/>
            </a:pPr>
            <a:r>
              <a:rPr lang="tr-TR" altLang="tr-TR" sz="1900" dirty="0">
                <a:latin typeface="Times New Roman" panose="02020603050405020304" pitchFamily="18" charset="0"/>
                <a:ea typeface="Calibri" panose="020F0502020204030204" pitchFamily="34" charset="0"/>
                <a:cs typeface="Times New Roman" panose="02020603050405020304" pitchFamily="18" charset="0"/>
              </a:rPr>
              <a:t> çevre-dostu ürün ve hizmetlerin AB pazarında artırılması.</a:t>
            </a:r>
          </a:p>
          <a:p>
            <a:pPr marL="0" indent="0" algn="just">
              <a:spcBef>
                <a:spcPct val="0"/>
              </a:spcBef>
              <a:buFontTx/>
              <a:buNone/>
            </a:pPr>
            <a:r>
              <a:rPr lang="tr-TR" altLang="tr-TR" sz="1900" dirty="0">
                <a:latin typeface="Times New Roman" panose="02020603050405020304" pitchFamily="18" charset="0"/>
                <a:ea typeface="Calibri" panose="020F0502020204030204" pitchFamily="34" charset="0"/>
                <a:cs typeface="Times New Roman" panose="02020603050405020304" pitchFamily="18" charset="0"/>
              </a:rPr>
              <a:t>7. Çevresel ve iklim değişikliği düzenlemelerinin, diğer politika alanlarına tamamen entegre edilmesi (</a:t>
            </a:r>
            <a:r>
              <a:rPr lang="tr-TR" altLang="tr-TR" sz="1900" dirty="0" err="1">
                <a:latin typeface="Times New Roman" panose="02020603050405020304" pitchFamily="18" charset="0"/>
                <a:ea typeface="Calibri" panose="020F0502020204030204" pitchFamily="34" charset="0"/>
                <a:cs typeface="Times New Roman" panose="02020603050405020304" pitchFamily="18" charset="0"/>
              </a:rPr>
              <a:t>etkinleştirici</a:t>
            </a:r>
            <a:r>
              <a:rPr lang="tr-TR" altLang="tr-TR" sz="1900" dirty="0">
                <a:latin typeface="Times New Roman" panose="02020603050405020304" pitchFamily="18" charset="0"/>
                <a:ea typeface="Calibri" panose="020F0502020204030204" pitchFamily="34" charset="0"/>
                <a:cs typeface="Times New Roman" panose="02020603050405020304" pitchFamily="18" charset="0"/>
              </a:rPr>
              <a:t> öncelik): Bölgesel, balıkçılık, tarım, ulaştırma, enerji gibi politika alanlarıyla paralel çalışmaların yürütülmesi.</a:t>
            </a:r>
          </a:p>
          <a:p>
            <a:pPr marL="0" indent="0" algn="just">
              <a:spcBef>
                <a:spcPct val="0"/>
              </a:spcBef>
              <a:buFontTx/>
              <a:buNone/>
            </a:pPr>
            <a:r>
              <a:rPr lang="tr-TR" altLang="tr-TR" sz="1900" dirty="0">
                <a:latin typeface="Times New Roman" panose="02020603050405020304" pitchFamily="18" charset="0"/>
                <a:ea typeface="Calibri" panose="020F0502020204030204" pitchFamily="34" charset="0"/>
                <a:cs typeface="Times New Roman" panose="02020603050405020304" pitchFamily="18" charset="0"/>
              </a:rPr>
              <a:t>8. Sürdürülebilir şehirler (yatay öncelik): Çevre-dostu şehir planlamaları.</a:t>
            </a:r>
          </a:p>
          <a:p>
            <a:pPr marL="0" indent="0" algn="just">
              <a:spcBef>
                <a:spcPct val="0"/>
              </a:spcBef>
              <a:buFontTx/>
              <a:buNone/>
            </a:pPr>
            <a:r>
              <a:rPr lang="tr-TR" altLang="tr-TR" sz="1900" dirty="0">
                <a:latin typeface="Times New Roman" panose="02020603050405020304" pitchFamily="18" charset="0"/>
                <a:ea typeface="Calibri" panose="020F0502020204030204" pitchFamily="34" charset="0"/>
                <a:cs typeface="Times New Roman" panose="02020603050405020304" pitchFamily="18" charset="0"/>
              </a:rPr>
              <a:t>9. AB’nin uluslararası ortamda etkinliğinin artırılması (yatay öncelik): Rio+20’de kabul edilen Sürdürülebilir Kalkınma Hedefleri  ile birlikte, AB’nin küresel yaklaşımlarından biri olacak “Gezegenin Sınırları İçinde, Daha İyi Yaşamak” amacının yaygınlaşması. </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dirty="0"/>
          </a:p>
        </p:txBody>
      </p:sp>
    </p:spTree>
    <p:extLst>
      <p:ext uri="{BB962C8B-B14F-4D97-AF65-F5344CB8AC3E}">
        <p14:creationId xmlns:p14="http://schemas.microsoft.com/office/powerpoint/2010/main" val="350839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2000" dirty="0">
                <a:latin typeface="Times New Roman" panose="02020603050405020304" pitchFamily="18" charset="0"/>
                <a:cs typeface="Times New Roman" panose="02020603050405020304" pitchFamily="18" charset="0"/>
              </a:rPr>
              <a:t>TÜRKİYE VE AB UYUM</a:t>
            </a:r>
            <a:br>
              <a:rPr lang="tr-TR" altLang="tr-TR" sz="2000" dirty="0">
                <a:latin typeface="Times New Roman" panose="02020603050405020304" pitchFamily="18" charset="0"/>
                <a:cs typeface="Times New Roman" panose="02020603050405020304" pitchFamily="18" charset="0"/>
              </a:rPr>
            </a:br>
            <a:r>
              <a:rPr lang="tr-TR" altLang="tr-TR" sz="2000" dirty="0" err="1">
                <a:latin typeface="Times New Roman" panose="02020603050405020304" pitchFamily="18" charset="0"/>
                <a:cs typeface="Times New Roman" panose="02020603050405020304" pitchFamily="18" charset="0"/>
              </a:rPr>
              <a:t>Uyum</a:t>
            </a:r>
            <a:r>
              <a:rPr lang="tr-TR" altLang="tr-TR" sz="2000" dirty="0">
                <a:latin typeface="Times New Roman" panose="02020603050405020304" pitchFamily="18" charset="0"/>
                <a:cs typeface="Times New Roman" panose="02020603050405020304" pitchFamily="18" charset="0"/>
              </a:rPr>
              <a:t> Sürecinde Önemli Hususlar</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59785" y="2054655"/>
            <a:ext cx="7329840" cy="3970329"/>
          </a:xfrm>
        </p:spPr>
        <p:txBody>
          <a:bodyPr>
            <a:normAutofit/>
          </a:bodyPr>
          <a:lstStyle/>
          <a:p>
            <a:pPr>
              <a:lnSpc>
                <a:spcPct val="80000"/>
              </a:lnSpc>
              <a:buNone/>
            </a:pPr>
            <a:r>
              <a:rPr lang="tr-TR" altLang="tr-TR" sz="1900" b="1" dirty="0">
                <a:latin typeface="Times New Roman" panose="02020603050405020304" pitchFamily="18" charset="0"/>
                <a:cs typeface="Times New Roman" panose="02020603050405020304" pitchFamily="18" charset="0"/>
              </a:rPr>
              <a:t>Yasal</a:t>
            </a:r>
          </a:p>
          <a:p>
            <a:pPr>
              <a:lnSpc>
                <a:spcPct val="80000"/>
              </a:lnSpc>
              <a:buNone/>
            </a:pPr>
            <a:r>
              <a:rPr lang="tr-TR" altLang="tr-TR" sz="1900" dirty="0">
                <a:latin typeface="Times New Roman" panose="02020603050405020304" pitchFamily="18" charset="0"/>
              </a:rPr>
              <a:t>	</a:t>
            </a:r>
            <a:r>
              <a:rPr lang="tr-TR" altLang="tr-TR" sz="1900" dirty="0">
                <a:latin typeface="Times New Roman" panose="02020603050405020304" pitchFamily="18" charset="0"/>
                <a:cs typeface="Times New Roman" panose="02020603050405020304" pitchFamily="18" charset="0"/>
              </a:rPr>
              <a:t>• Mevzuat Uyumu</a:t>
            </a:r>
          </a:p>
          <a:p>
            <a:pPr>
              <a:lnSpc>
                <a:spcPct val="80000"/>
              </a:lnSpc>
              <a:buNone/>
            </a:pPr>
            <a:r>
              <a:rPr lang="tr-TR" altLang="tr-TR" sz="1900" dirty="0">
                <a:latin typeface="Times New Roman" panose="02020603050405020304" pitchFamily="18" charset="0"/>
              </a:rPr>
              <a:t>	</a:t>
            </a:r>
            <a:r>
              <a:rPr lang="tr-TR" altLang="tr-TR" sz="1900" dirty="0">
                <a:latin typeface="Times New Roman" panose="02020603050405020304" pitchFamily="18" charset="0"/>
                <a:cs typeface="Times New Roman" panose="02020603050405020304" pitchFamily="18" charset="0"/>
              </a:rPr>
              <a:t>• Uygulama</a:t>
            </a:r>
          </a:p>
          <a:p>
            <a:pPr>
              <a:lnSpc>
                <a:spcPct val="80000"/>
              </a:lnSpc>
              <a:buNone/>
            </a:pPr>
            <a:r>
              <a:rPr lang="tr-TR" altLang="tr-TR" sz="1900" dirty="0">
                <a:latin typeface="Times New Roman" panose="02020603050405020304" pitchFamily="18" charset="0"/>
              </a:rPr>
              <a:t>	</a:t>
            </a:r>
            <a:r>
              <a:rPr lang="tr-TR" altLang="tr-TR" sz="1900" dirty="0">
                <a:latin typeface="Times New Roman" panose="02020603050405020304" pitchFamily="18" charset="0"/>
                <a:cs typeface="Times New Roman" panose="02020603050405020304" pitchFamily="18" charset="0"/>
              </a:rPr>
              <a:t>• Yaptırım</a:t>
            </a:r>
          </a:p>
          <a:p>
            <a:pPr>
              <a:lnSpc>
                <a:spcPct val="80000"/>
              </a:lnSpc>
              <a:buNone/>
            </a:pPr>
            <a:endParaRPr lang="tr-TR" altLang="tr-TR" sz="1900" dirty="0">
              <a:latin typeface="Times New Roman" panose="02020603050405020304" pitchFamily="18" charset="0"/>
              <a:cs typeface="Times New Roman" panose="02020603050405020304" pitchFamily="18" charset="0"/>
            </a:endParaRPr>
          </a:p>
          <a:p>
            <a:pPr>
              <a:lnSpc>
                <a:spcPct val="80000"/>
              </a:lnSpc>
              <a:buNone/>
            </a:pPr>
            <a:r>
              <a:rPr lang="tr-TR" altLang="tr-TR" sz="1900" b="1" dirty="0">
                <a:latin typeface="Times New Roman" panose="02020603050405020304" pitchFamily="18" charset="0"/>
                <a:cs typeface="Times New Roman" panose="02020603050405020304" pitchFamily="18" charset="0"/>
              </a:rPr>
              <a:t>Kurumsal</a:t>
            </a:r>
          </a:p>
          <a:p>
            <a:pPr>
              <a:lnSpc>
                <a:spcPct val="80000"/>
              </a:lnSpc>
              <a:buNone/>
            </a:pPr>
            <a:r>
              <a:rPr lang="tr-TR" altLang="tr-TR" sz="1900" dirty="0">
                <a:latin typeface="Times New Roman" panose="02020603050405020304" pitchFamily="18" charset="0"/>
              </a:rPr>
              <a:t>	</a:t>
            </a:r>
            <a:r>
              <a:rPr lang="tr-TR" altLang="tr-TR" sz="1900" dirty="0">
                <a:latin typeface="Times New Roman" panose="02020603050405020304" pitchFamily="18" charset="0"/>
                <a:cs typeface="Times New Roman" panose="02020603050405020304" pitchFamily="18" charset="0"/>
              </a:rPr>
              <a:t>• İdari Yapının Güçlendirilmesi</a:t>
            </a:r>
          </a:p>
          <a:p>
            <a:pPr>
              <a:lnSpc>
                <a:spcPct val="80000"/>
              </a:lnSpc>
              <a:buNone/>
            </a:pPr>
            <a:r>
              <a:rPr lang="tr-TR" altLang="tr-TR" sz="1900" dirty="0">
                <a:latin typeface="Times New Roman" panose="02020603050405020304" pitchFamily="18" charset="0"/>
              </a:rPr>
              <a:t>	</a:t>
            </a:r>
            <a:r>
              <a:rPr lang="tr-TR" altLang="tr-TR" sz="1900" dirty="0">
                <a:latin typeface="Times New Roman" panose="02020603050405020304" pitchFamily="18" charset="0"/>
                <a:cs typeface="Times New Roman" panose="02020603050405020304" pitchFamily="18" charset="0"/>
              </a:rPr>
              <a:t>• </a:t>
            </a:r>
            <a:r>
              <a:rPr lang="tr-TR" altLang="tr-TR" sz="1900" dirty="0" err="1">
                <a:latin typeface="Times New Roman" panose="02020603050405020304" pitchFamily="18" charset="0"/>
                <a:cs typeface="Times New Roman" panose="02020603050405020304" pitchFamily="18" charset="0"/>
              </a:rPr>
              <a:t>Kurumlararası</a:t>
            </a:r>
            <a:r>
              <a:rPr lang="tr-TR" altLang="tr-TR" sz="1900" dirty="0">
                <a:latin typeface="Times New Roman" panose="02020603050405020304" pitchFamily="18" charset="0"/>
                <a:cs typeface="Times New Roman" panose="02020603050405020304" pitchFamily="18" charset="0"/>
              </a:rPr>
              <a:t> Koordinasyonun Güçlendirilmesi</a:t>
            </a:r>
          </a:p>
          <a:p>
            <a:pPr>
              <a:lnSpc>
                <a:spcPct val="80000"/>
              </a:lnSpc>
              <a:buNone/>
            </a:pPr>
            <a:r>
              <a:rPr lang="tr-TR" altLang="tr-TR" sz="1900" dirty="0">
                <a:latin typeface="Times New Roman" panose="02020603050405020304" pitchFamily="18" charset="0"/>
              </a:rPr>
              <a:t>	</a:t>
            </a:r>
            <a:r>
              <a:rPr lang="tr-TR" altLang="tr-TR" sz="1900" dirty="0">
                <a:latin typeface="Times New Roman" panose="02020603050405020304" pitchFamily="18" charset="0"/>
                <a:cs typeface="Times New Roman" panose="02020603050405020304" pitchFamily="18" charset="0"/>
              </a:rPr>
              <a:t>• Paydaşların Dahil Edilmesi</a:t>
            </a:r>
          </a:p>
          <a:p>
            <a:pPr>
              <a:lnSpc>
                <a:spcPct val="80000"/>
              </a:lnSpc>
              <a:buNone/>
            </a:pPr>
            <a:endParaRPr lang="tr-TR" altLang="tr-TR" sz="1900" dirty="0">
              <a:latin typeface="Times New Roman" panose="02020603050405020304" pitchFamily="18" charset="0"/>
              <a:cs typeface="Times New Roman" panose="02020603050405020304" pitchFamily="18" charset="0"/>
            </a:endParaRPr>
          </a:p>
          <a:p>
            <a:pPr>
              <a:lnSpc>
                <a:spcPct val="80000"/>
              </a:lnSpc>
              <a:buNone/>
            </a:pPr>
            <a:r>
              <a:rPr lang="tr-TR" altLang="tr-TR" sz="1900" b="1" dirty="0">
                <a:latin typeface="Times New Roman" panose="02020603050405020304" pitchFamily="18" charset="0"/>
                <a:cs typeface="Times New Roman" panose="02020603050405020304" pitchFamily="18" charset="0"/>
              </a:rPr>
              <a:t>Finansal</a:t>
            </a:r>
          </a:p>
          <a:p>
            <a:pPr>
              <a:lnSpc>
                <a:spcPct val="80000"/>
              </a:lnSpc>
              <a:buNone/>
            </a:pPr>
            <a:r>
              <a:rPr lang="tr-TR" altLang="tr-TR" sz="1900" dirty="0">
                <a:latin typeface="Times New Roman" panose="02020603050405020304" pitchFamily="18" charset="0"/>
              </a:rPr>
              <a:t>	</a:t>
            </a:r>
            <a:r>
              <a:rPr lang="tr-TR" altLang="tr-TR" sz="1900" dirty="0">
                <a:latin typeface="Times New Roman" panose="02020603050405020304" pitchFamily="18" charset="0"/>
                <a:cs typeface="Times New Roman" panose="02020603050405020304" pitchFamily="18" charset="0"/>
              </a:rPr>
              <a:t>• Uyum Maliyetlerinin Yüksek Olması</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dirty="0"/>
          </a:p>
        </p:txBody>
      </p:sp>
    </p:spTree>
    <p:extLst>
      <p:ext uri="{BB962C8B-B14F-4D97-AF65-F5344CB8AC3E}">
        <p14:creationId xmlns:p14="http://schemas.microsoft.com/office/powerpoint/2010/main" val="791501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1670" y="972742"/>
            <a:ext cx="8229600" cy="458115"/>
          </a:xfrm>
        </p:spPr>
        <p:txBody>
          <a:bodyPr>
            <a:normAutofit/>
          </a:bodyPr>
          <a:lstStyle/>
          <a:p>
            <a:r>
              <a:rPr lang="tr-TR" altLang="tr-TR" sz="2000" dirty="0">
                <a:latin typeface="Times New Roman" panose="02020603050405020304" pitchFamily="18" charset="0"/>
                <a:cs typeface="Times New Roman" panose="02020603050405020304" pitchFamily="18" charset="0"/>
              </a:rPr>
              <a:t>ÇEVRE POLİTİKALARINA UYUM</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77500" lnSpcReduction="20000"/>
          </a:bodyPr>
          <a:lstStyle/>
          <a:p>
            <a:pPr>
              <a:lnSpc>
                <a:spcPct val="150000"/>
              </a:lnSpc>
              <a:buNone/>
            </a:pPr>
            <a:r>
              <a:rPr lang="tr-TR" altLang="tr-TR" sz="2600" dirty="0">
                <a:latin typeface="Times New Roman" panose="02020603050405020304" pitchFamily="18" charset="0"/>
                <a:cs typeface="Times New Roman" panose="02020603050405020304" pitchFamily="18" charset="0"/>
              </a:rPr>
              <a:t>AB müzakere sürecinde tarımdan sonra en geniş bölümdür.</a:t>
            </a:r>
          </a:p>
          <a:p>
            <a:pPr>
              <a:lnSpc>
                <a:spcPct val="150000"/>
              </a:lnSpc>
              <a:buNone/>
            </a:pPr>
            <a:r>
              <a:rPr lang="tr-TR" altLang="tr-TR" sz="2600" dirty="0">
                <a:latin typeface="Times New Roman" panose="02020603050405020304" pitchFamily="18" charset="0"/>
                <a:cs typeface="Times New Roman" panose="02020603050405020304" pitchFamily="18" charset="0"/>
              </a:rPr>
              <a:t>Çok sektörlü ve uygulama maliyetlerinin yüksekliği nedeniyle uyumlaştırması en zor alanlardan biridir.</a:t>
            </a:r>
          </a:p>
          <a:p>
            <a:pPr>
              <a:lnSpc>
                <a:spcPct val="150000"/>
              </a:lnSpc>
              <a:buNone/>
            </a:pPr>
            <a:r>
              <a:rPr lang="tr-TR" altLang="tr-TR" sz="2600" dirty="0">
                <a:latin typeface="Times New Roman" panose="02020603050405020304" pitchFamily="18" charset="0"/>
                <a:cs typeface="Times New Roman" panose="02020603050405020304" pitchFamily="18" charset="0"/>
              </a:rPr>
              <a:t>Bir çok aday ülkede müzakeresi en son kapanan bölüm çevre olmuştur.</a:t>
            </a:r>
          </a:p>
          <a:p>
            <a:pPr>
              <a:lnSpc>
                <a:spcPct val="150000"/>
              </a:lnSpc>
              <a:buNone/>
            </a:pPr>
            <a:r>
              <a:rPr lang="tr-TR" altLang="tr-TR" sz="2600" dirty="0">
                <a:latin typeface="Times New Roman" panose="02020603050405020304" pitchFamily="18" charset="0"/>
                <a:cs typeface="Times New Roman" panose="02020603050405020304" pitchFamily="18" charset="0"/>
              </a:rPr>
              <a:t>(Merkezi ve Doğu Avrupa aday ülkelerinin tümü, çevre müzakerelerinde</a:t>
            </a:r>
          </a:p>
          <a:p>
            <a:pPr>
              <a:lnSpc>
                <a:spcPct val="150000"/>
              </a:lnSpc>
              <a:buNone/>
            </a:pPr>
            <a:r>
              <a:rPr lang="tr-TR" altLang="tr-TR" sz="2600" dirty="0">
                <a:latin typeface="Times New Roman" panose="02020603050405020304" pitchFamily="18" charset="0"/>
                <a:cs typeface="Times New Roman" panose="02020603050405020304" pitchFamily="18" charset="0"/>
              </a:rPr>
              <a:t>teknik adaptasyon ve/veya geçiş süresi talebinde bulunmuşlardır.</a:t>
            </a:r>
          </a:p>
          <a:p>
            <a:pPr>
              <a:lnSpc>
                <a:spcPct val="150000"/>
              </a:lnSpc>
              <a:buNone/>
            </a:pPr>
            <a:r>
              <a:rPr lang="tr-TR" altLang="tr-TR" sz="2600" dirty="0">
                <a:latin typeface="Times New Roman" panose="02020603050405020304" pitchFamily="18" charset="0"/>
                <a:cs typeface="Times New Roman" panose="02020603050405020304" pitchFamily="18" charset="0"/>
              </a:rPr>
              <a:t>Örneğin Romanya en son “</a:t>
            </a:r>
            <a:r>
              <a:rPr lang="tr-TR" altLang="tr-TR" sz="2600" dirty="0" err="1">
                <a:latin typeface="Times New Roman" panose="02020603050405020304" pitchFamily="18" charset="0"/>
                <a:cs typeface="Times New Roman" panose="02020603050405020304" pitchFamily="18" charset="0"/>
              </a:rPr>
              <a:t>Adalet”i</a:t>
            </a:r>
            <a:r>
              <a:rPr lang="tr-TR" altLang="tr-TR" sz="2600" dirty="0">
                <a:latin typeface="Times New Roman" panose="02020603050405020304" pitchFamily="18" charset="0"/>
                <a:cs typeface="Times New Roman" panose="02020603050405020304" pitchFamily="18" charset="0"/>
              </a:rPr>
              <a:t> ve “</a:t>
            </a:r>
            <a:r>
              <a:rPr lang="tr-TR" altLang="tr-TR" sz="2600" dirty="0" err="1">
                <a:latin typeface="Times New Roman" panose="02020603050405020304" pitchFamily="18" charset="0"/>
                <a:cs typeface="Times New Roman" panose="02020603050405020304" pitchFamily="18" charset="0"/>
              </a:rPr>
              <a:t>Çevre”yi</a:t>
            </a:r>
            <a:r>
              <a:rPr lang="tr-TR" altLang="tr-TR" sz="2600" dirty="0">
                <a:latin typeface="Times New Roman" panose="02020603050405020304" pitchFamily="18" charset="0"/>
                <a:cs typeface="Times New Roman" panose="02020603050405020304" pitchFamily="18" charset="0"/>
              </a:rPr>
              <a:t> kapamıştır.)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dirty="0"/>
          </a:p>
        </p:txBody>
      </p:sp>
    </p:spTree>
    <p:extLst>
      <p:ext uri="{BB962C8B-B14F-4D97-AF65-F5344CB8AC3E}">
        <p14:creationId xmlns:p14="http://schemas.microsoft.com/office/powerpoint/2010/main" val="3051970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000" dirty="0">
                <a:latin typeface="Times New Roman" panose="02020603050405020304" pitchFamily="18" charset="0"/>
                <a:cs typeface="Times New Roman" panose="02020603050405020304" pitchFamily="18" charset="0"/>
              </a:rPr>
              <a:t>AB Uyumu ve Çevre</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marL="0" indent="0" algn="just">
              <a:lnSpc>
                <a:spcPct val="115000"/>
              </a:lnSpc>
              <a:buClr>
                <a:srgbClr val="99FF66"/>
              </a:buClr>
              <a:buNone/>
              <a:tabLst>
                <a:tab pos="0" algn="l"/>
                <a:tab pos="90488" algn="l"/>
                <a:tab pos="193675" algn="l"/>
              </a:tabLst>
              <a:defRPr/>
            </a:pPr>
            <a:r>
              <a:rPr lang="tr-TR" sz="1200" dirty="0">
                <a:latin typeface="Times New Roman" pitchFamily="18" charset="0"/>
                <a:cs typeface="Times New Roman" pitchFamily="18" charset="0"/>
              </a:rPr>
              <a:t>1999 Helsinki Zirvesi – Adaylık </a:t>
            </a:r>
            <a:r>
              <a:rPr lang="tr-TR" sz="1200" dirty="0" smtClean="0">
                <a:latin typeface="Times New Roman" pitchFamily="18" charset="0"/>
                <a:cs typeface="Times New Roman" pitchFamily="18" charset="0"/>
              </a:rPr>
              <a:t>statüsü</a:t>
            </a:r>
          </a:p>
          <a:p>
            <a:pPr marL="0" indent="0" algn="just">
              <a:lnSpc>
                <a:spcPct val="115000"/>
              </a:lnSpc>
              <a:buClr>
                <a:srgbClr val="99FF66"/>
              </a:buClr>
              <a:tabLst>
                <a:tab pos="0" algn="l"/>
                <a:tab pos="90488" algn="l"/>
                <a:tab pos="193675" algn="l"/>
              </a:tabLst>
              <a:defRPr/>
            </a:pPr>
            <a:endParaRPr lang="tr-TR" sz="1200" dirty="0">
              <a:latin typeface="Times New Roman" pitchFamily="18" charset="0"/>
              <a:cs typeface="Times New Roman" pitchFamily="18" charset="0"/>
            </a:endParaRPr>
          </a:p>
          <a:p>
            <a:pPr marL="0" indent="0" algn="just">
              <a:lnSpc>
                <a:spcPct val="115000"/>
              </a:lnSpc>
              <a:buClr>
                <a:srgbClr val="99FF66"/>
              </a:buClr>
              <a:buNone/>
              <a:tabLst>
                <a:tab pos="0" algn="l"/>
                <a:tab pos="90488" algn="l"/>
                <a:tab pos="193675" algn="l"/>
              </a:tabLst>
              <a:defRPr/>
            </a:pPr>
            <a:r>
              <a:rPr lang="tr-TR" sz="1200" dirty="0">
                <a:latin typeface="Times New Roman" pitchFamily="18" charset="0"/>
                <a:cs typeface="Times New Roman" pitchFamily="18" charset="0"/>
              </a:rPr>
              <a:t>AB Müktesebatının Üstlenilmesine İlişkin Ulusal Program (2001,2003</a:t>
            </a:r>
            <a:r>
              <a:rPr lang="tr-TR" sz="1200" dirty="0" smtClean="0">
                <a:latin typeface="Times New Roman" pitchFamily="18" charset="0"/>
                <a:cs typeface="Times New Roman" pitchFamily="18" charset="0"/>
              </a:rPr>
              <a:t>)</a:t>
            </a:r>
          </a:p>
          <a:p>
            <a:pPr marL="0" indent="0" algn="just">
              <a:lnSpc>
                <a:spcPct val="115000"/>
              </a:lnSpc>
              <a:buClr>
                <a:srgbClr val="99FF66"/>
              </a:buClr>
              <a:buNone/>
              <a:tabLst>
                <a:tab pos="0" algn="l"/>
                <a:tab pos="90488" algn="l"/>
                <a:tab pos="193675" algn="l"/>
              </a:tabLst>
              <a:defRPr/>
            </a:pPr>
            <a:endParaRPr lang="tr-TR" sz="1200" dirty="0">
              <a:latin typeface="Times New Roman" pitchFamily="18" charset="0"/>
              <a:cs typeface="Times New Roman" pitchFamily="18" charset="0"/>
            </a:endParaRPr>
          </a:p>
          <a:p>
            <a:pPr marL="0" indent="0" algn="just">
              <a:lnSpc>
                <a:spcPct val="115000"/>
              </a:lnSpc>
              <a:buClr>
                <a:srgbClr val="99FF66"/>
              </a:buClr>
              <a:buNone/>
              <a:tabLst>
                <a:tab pos="0" algn="l"/>
                <a:tab pos="90488" algn="l"/>
                <a:tab pos="193675" algn="l"/>
              </a:tabLst>
              <a:defRPr/>
            </a:pPr>
            <a:r>
              <a:rPr lang="tr-TR" sz="1200" dirty="0">
                <a:latin typeface="Times New Roman" pitchFamily="18" charset="0"/>
                <a:cs typeface="Times New Roman" pitchFamily="18" charset="0"/>
              </a:rPr>
              <a:t>16-17 Aralık 2004 Brüksel </a:t>
            </a:r>
            <a:r>
              <a:rPr lang="tr-TR" sz="1200" dirty="0" smtClean="0">
                <a:latin typeface="Times New Roman" pitchFamily="18" charset="0"/>
                <a:cs typeface="Times New Roman" pitchFamily="18" charset="0"/>
              </a:rPr>
              <a:t>Zirvesi</a:t>
            </a:r>
          </a:p>
          <a:p>
            <a:pPr marL="0" indent="0" algn="just">
              <a:lnSpc>
                <a:spcPct val="115000"/>
              </a:lnSpc>
              <a:buClr>
                <a:srgbClr val="99FF66"/>
              </a:buClr>
              <a:buNone/>
              <a:tabLst>
                <a:tab pos="0" algn="l"/>
                <a:tab pos="90488" algn="l"/>
                <a:tab pos="193675" algn="l"/>
              </a:tabLst>
              <a:defRPr/>
            </a:pPr>
            <a:endParaRPr lang="tr-TR" sz="1200" dirty="0">
              <a:latin typeface="Times New Roman" pitchFamily="18" charset="0"/>
              <a:cs typeface="Times New Roman" pitchFamily="18" charset="0"/>
            </a:endParaRPr>
          </a:p>
          <a:p>
            <a:pPr marL="0" indent="0" algn="just">
              <a:lnSpc>
                <a:spcPct val="115000"/>
              </a:lnSpc>
              <a:buClr>
                <a:srgbClr val="99FF66"/>
              </a:buClr>
              <a:buNone/>
              <a:tabLst>
                <a:tab pos="0" algn="l"/>
                <a:tab pos="90488" algn="l"/>
                <a:tab pos="193675" algn="l"/>
              </a:tabLst>
              <a:defRPr/>
            </a:pPr>
            <a:r>
              <a:rPr lang="tr-TR" sz="1200" dirty="0">
                <a:latin typeface="Times New Roman" pitchFamily="18" charset="0"/>
                <a:cs typeface="Times New Roman" pitchFamily="18" charset="0"/>
              </a:rPr>
              <a:t>3 Ekim 2005 </a:t>
            </a:r>
            <a:r>
              <a:rPr lang="tr-TR" sz="1200" dirty="0" err="1">
                <a:latin typeface="Times New Roman" pitchFamily="18" charset="0"/>
                <a:cs typeface="Times New Roman" pitchFamily="18" charset="0"/>
              </a:rPr>
              <a:t>Müzakarelere</a:t>
            </a:r>
            <a:r>
              <a:rPr lang="tr-TR" sz="1200" dirty="0">
                <a:latin typeface="Times New Roman" pitchFamily="18" charset="0"/>
                <a:cs typeface="Times New Roman" pitchFamily="18" charset="0"/>
              </a:rPr>
              <a:t> yönelik Tarama sürecinin başlangıcı </a:t>
            </a:r>
          </a:p>
          <a:p>
            <a:pPr marL="0" indent="0">
              <a:buNone/>
              <a:defRPr/>
            </a:pPr>
            <a:r>
              <a:rPr lang="tr-TR" sz="1200" dirty="0">
                <a:latin typeface="Times New Roman" pitchFamily="18" charset="0"/>
                <a:cs typeface="Times New Roman" pitchFamily="18" charset="0"/>
              </a:rPr>
              <a:t>KOB (2001,2003)</a:t>
            </a:r>
          </a:p>
          <a:p>
            <a:pPr>
              <a:buFontTx/>
              <a:buNone/>
              <a:defRPr/>
            </a:pPr>
            <a:endParaRPr lang="tr-TR" sz="1200" dirty="0">
              <a:latin typeface="Times New Roman" pitchFamily="18" charset="0"/>
              <a:cs typeface="Times New Roman" pitchFamily="18" charset="0"/>
            </a:endParaRPr>
          </a:p>
          <a:p>
            <a:pPr marL="0" indent="0">
              <a:buNone/>
              <a:defRPr/>
            </a:pPr>
            <a:r>
              <a:rPr lang="tr-TR" sz="1200" dirty="0">
                <a:latin typeface="Times New Roman" pitchFamily="18" charset="0"/>
                <a:cs typeface="Times New Roman" pitchFamily="18" charset="0"/>
              </a:rPr>
              <a:t>ÇEVRE ALANINDA ENTEGRE UYUM STRATEJİSİ (UÇES) </a:t>
            </a:r>
          </a:p>
          <a:p>
            <a:pPr marL="0" indent="0">
              <a:buNone/>
              <a:defRPr/>
            </a:pPr>
            <a:endParaRPr lang="tr-TR" sz="1200" dirty="0">
              <a:latin typeface="Times New Roman" pitchFamily="18" charset="0"/>
              <a:cs typeface="Times New Roman" pitchFamily="18" charset="0"/>
            </a:endParaRPr>
          </a:p>
          <a:p>
            <a:pPr marL="0" indent="0">
              <a:buNone/>
              <a:defRPr/>
            </a:pPr>
            <a:r>
              <a:rPr lang="tr-TR" sz="1200" dirty="0" smtClean="0">
                <a:latin typeface="Times New Roman" pitchFamily="18" charset="0"/>
                <a:cs typeface="Times New Roman" pitchFamily="18" charset="0"/>
              </a:rPr>
              <a:t>TÜRKİYE’NİN </a:t>
            </a:r>
            <a:r>
              <a:rPr lang="tr-TR" sz="1200" dirty="0">
                <a:latin typeface="Times New Roman" pitchFamily="18" charset="0"/>
                <a:cs typeface="Times New Roman" pitchFamily="18" charset="0"/>
              </a:rPr>
              <a:t>AVRUPA BİRLİĞİ STRATEJİSİ/</a:t>
            </a:r>
            <a:r>
              <a:rPr lang="tr-TR" sz="1200" i="1" dirty="0">
                <a:latin typeface="Times New Roman" pitchFamily="18" charset="0"/>
                <a:cs typeface="Times New Roman" pitchFamily="18" charset="0"/>
              </a:rPr>
              <a:t>Siyasi Reform Sürecinde Kararlılık </a:t>
            </a:r>
          </a:p>
          <a:p>
            <a:pPr>
              <a:buFontTx/>
              <a:buNone/>
              <a:defRPr/>
            </a:pPr>
            <a:r>
              <a:rPr lang="tr-TR" sz="1200" i="1" dirty="0" err="1">
                <a:latin typeface="Times New Roman" pitchFamily="18" charset="0"/>
                <a:cs typeface="Times New Roman" pitchFamily="18" charset="0"/>
              </a:rPr>
              <a:t>Sosyo</a:t>
            </a:r>
            <a:r>
              <a:rPr lang="tr-TR" sz="1200" i="1" dirty="0">
                <a:latin typeface="Times New Roman" pitchFamily="18" charset="0"/>
                <a:cs typeface="Times New Roman" pitchFamily="18" charset="0"/>
              </a:rPr>
              <a:t>-Ekonomik Dönüşümde Süreklilik İletişimde Etkinlik /</a:t>
            </a:r>
            <a:r>
              <a:rPr lang="tr-TR" sz="1200" dirty="0">
                <a:latin typeface="Times New Roman" pitchFamily="18" charset="0"/>
                <a:cs typeface="Times New Roman" pitchFamily="18" charset="0"/>
              </a:rPr>
              <a:t>EYLÜL 2014</a:t>
            </a:r>
          </a:p>
          <a:p>
            <a:pPr>
              <a:buFontTx/>
              <a:buNone/>
              <a:defRPr/>
            </a:pPr>
            <a:endParaRPr lang="tr-TR" sz="1200" dirty="0">
              <a:latin typeface="Times New Roman" pitchFamily="18" charset="0"/>
              <a:cs typeface="Times New Roman" pitchFamily="18" charset="0"/>
            </a:endParaRPr>
          </a:p>
          <a:p>
            <a:pPr marL="0" indent="0">
              <a:buNone/>
              <a:defRPr/>
            </a:pPr>
            <a:r>
              <a:rPr lang="tr-TR" sz="1200" dirty="0">
                <a:latin typeface="Times New Roman" pitchFamily="18" charset="0"/>
                <a:cs typeface="Times New Roman" pitchFamily="18" charset="0"/>
              </a:rPr>
              <a:t>AVRUPA BİRLİĞİ’NE KATILIM İÇİN ULUSAL EYLEM PLANI II. Aşama Haziran 2015-Haziran 2019</a:t>
            </a:r>
          </a:p>
          <a:p>
            <a:pPr>
              <a:buFontTx/>
              <a:buNone/>
              <a:defRPr/>
            </a:pPr>
            <a:endParaRPr lang="tr-TR" sz="1200" dirty="0">
              <a:latin typeface="Times New Roman" pitchFamily="18" charset="0"/>
              <a:cs typeface="Times New Roman" pitchFamily="18" charset="0"/>
            </a:endParaRPr>
          </a:p>
          <a:p>
            <a:pPr>
              <a:buFontTx/>
              <a:buNone/>
              <a:defRPr/>
            </a:pPr>
            <a:r>
              <a:rPr lang="tr-TR" sz="1200" dirty="0">
                <a:latin typeface="Times New Roman" pitchFamily="18" charset="0"/>
                <a:cs typeface="Times New Roman" pitchFamily="18" charset="0"/>
              </a:rPr>
              <a:t>. İlerleme Raporları</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dirty="0"/>
          </a:p>
        </p:txBody>
      </p:sp>
    </p:spTree>
    <p:extLst>
      <p:ext uri="{BB962C8B-B14F-4D97-AF65-F5344CB8AC3E}">
        <p14:creationId xmlns:p14="http://schemas.microsoft.com/office/powerpoint/2010/main" val="2069956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2000" dirty="0">
                <a:latin typeface="Times New Roman" panose="02020603050405020304" pitchFamily="18" charset="0"/>
                <a:cs typeface="Times New Roman" panose="02020603050405020304" pitchFamily="18" charset="0"/>
              </a:rPr>
              <a:t>AB-ÇEVRE ÖNCELİKLERİ</a:t>
            </a:r>
            <a:br>
              <a:rPr lang="tr-TR" altLang="tr-TR" sz="2000" dirty="0">
                <a:latin typeface="Times New Roman" panose="02020603050405020304" pitchFamily="18" charset="0"/>
                <a:cs typeface="Times New Roman" panose="02020603050405020304" pitchFamily="18" charset="0"/>
              </a:rPr>
            </a:br>
            <a:r>
              <a:rPr lang="tr-TR" altLang="tr-TR" sz="2000" dirty="0">
                <a:latin typeface="Times New Roman" panose="02020603050405020304" pitchFamily="18" charset="0"/>
                <a:cs typeface="Times New Roman" panose="02020603050405020304" pitchFamily="18" charset="0"/>
              </a:rPr>
              <a:t>(İlerleme Raporları, KOB, UP) </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62500" lnSpcReduction="20000"/>
          </a:bodyPr>
          <a:lstStyle/>
          <a:p>
            <a:pPr>
              <a:lnSpc>
                <a:spcPct val="90000"/>
              </a:lnSpc>
              <a:buFont typeface="Wingdings 2" panose="05020102010507070707" pitchFamily="18" charset="2"/>
              <a:buNone/>
            </a:pPr>
            <a:r>
              <a:rPr lang="tr-TR" altLang="tr-TR" sz="3200" u="sng" dirty="0">
                <a:latin typeface="Times New Roman" panose="02020603050405020304" pitchFamily="18" charset="0"/>
                <a:cs typeface="Times New Roman" panose="02020603050405020304" pitchFamily="18" charset="0"/>
              </a:rPr>
              <a:t>Kısa Vade </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İdari Kapasitenin Güçlendirilmesi</a:t>
            </a:r>
          </a:p>
          <a:p>
            <a:pPr>
              <a:lnSpc>
                <a:spcPct val="90000"/>
              </a:lnSpc>
              <a:buFont typeface="Wingdings 2" panose="05020102010507070707" pitchFamily="18" charset="2"/>
              <a:buNone/>
            </a:pPr>
            <a:endParaRPr lang="tr-TR" altLang="tr-TR" dirty="0">
              <a:latin typeface="Times New Roman" panose="02020603050405020304" pitchFamily="18" charset="0"/>
              <a:cs typeface="Times New Roman" panose="02020603050405020304" pitchFamily="18" charset="0"/>
            </a:endParaRPr>
          </a:p>
          <a:p>
            <a:pPr>
              <a:lnSpc>
                <a:spcPct val="90000"/>
              </a:lnSpc>
              <a:buFont typeface="Wingdings 2" panose="05020102010507070707" pitchFamily="18" charset="2"/>
              <a:buNone/>
            </a:pPr>
            <a:r>
              <a:rPr lang="tr-TR" altLang="tr-TR" sz="3200" u="sng" dirty="0">
                <a:latin typeface="Times New Roman" panose="02020603050405020304" pitchFamily="18" charset="0"/>
                <a:cs typeface="Times New Roman" panose="02020603050405020304" pitchFamily="18" charset="0"/>
              </a:rPr>
              <a:t>Kısa ve Orta Vade</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Hava kalitesi</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Enerji ve Çevre Uyumu</a:t>
            </a:r>
          </a:p>
          <a:p>
            <a:pPr>
              <a:lnSpc>
                <a:spcPct val="90000"/>
              </a:lnSpc>
              <a:buFont typeface="Wingdings 2" panose="05020102010507070707" pitchFamily="18" charset="2"/>
              <a:buNone/>
            </a:pPr>
            <a:endParaRPr lang="tr-TR" altLang="tr-TR" dirty="0">
              <a:latin typeface="Times New Roman" panose="02020603050405020304" pitchFamily="18" charset="0"/>
              <a:cs typeface="Times New Roman" panose="02020603050405020304" pitchFamily="18" charset="0"/>
            </a:endParaRPr>
          </a:p>
          <a:p>
            <a:pPr>
              <a:lnSpc>
                <a:spcPct val="90000"/>
              </a:lnSpc>
              <a:buFont typeface="Wingdings 2" panose="05020102010507070707" pitchFamily="18" charset="2"/>
              <a:buNone/>
            </a:pPr>
            <a:r>
              <a:rPr lang="tr-TR" altLang="tr-TR" sz="3200" u="sng" dirty="0">
                <a:latin typeface="Times New Roman" panose="02020603050405020304" pitchFamily="18" charset="0"/>
                <a:cs typeface="Times New Roman" panose="02020603050405020304" pitchFamily="18" charset="0"/>
              </a:rPr>
              <a:t>Orta Vade</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Altyapı</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Atık yönetimi</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Su Yönetimi</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Doğa Koruma</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Endüstriyel Kirlenme ve Risk Yönetimi</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İdari Kapasitenin Güçlendirilmesi</a:t>
            </a:r>
          </a:p>
          <a:p>
            <a:pPr>
              <a:lnSpc>
                <a:spcPct val="90000"/>
              </a:lnSpc>
              <a:buFont typeface="Wingdings 2" panose="05020102010507070707" pitchFamily="18" charset="2"/>
              <a:buNone/>
            </a:pPr>
            <a:r>
              <a:rPr lang="tr-TR" altLang="tr-TR" dirty="0">
                <a:latin typeface="Times New Roman" panose="02020603050405020304" pitchFamily="18" charset="0"/>
                <a:cs typeface="Times New Roman" panose="02020603050405020304" pitchFamily="18" charset="0"/>
              </a:rPr>
              <a:t>İzleme ve Denetleme</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dirty="0"/>
          </a:p>
        </p:txBody>
      </p:sp>
    </p:spTree>
    <p:extLst>
      <p:ext uri="{BB962C8B-B14F-4D97-AF65-F5344CB8AC3E}">
        <p14:creationId xmlns:p14="http://schemas.microsoft.com/office/powerpoint/2010/main" val="1712304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936044"/>
            <a:ext cx="8229600" cy="458115"/>
          </a:xfrm>
        </p:spPr>
        <p:txBody>
          <a:bodyPr>
            <a:normAutofit/>
          </a:bodyPr>
          <a:lstStyle/>
          <a:p>
            <a:r>
              <a:rPr lang="tr-TR" altLang="tr-TR" sz="2000" dirty="0">
                <a:latin typeface="Times New Roman" panose="02020603050405020304" pitchFamily="18" charset="0"/>
                <a:cs typeface="Times New Roman" panose="02020603050405020304" pitchFamily="18" charset="0"/>
              </a:rPr>
              <a:t>AB Çevre Mevzuatının Yapısı</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altLang="tr-TR" sz="2000" dirty="0" smtClean="0">
                <a:latin typeface="Times New Roman" panose="02020603050405020304" pitchFamily="18" charset="0"/>
                <a:cs typeface="Times New Roman" panose="02020603050405020304" pitchFamily="18" charset="0"/>
              </a:rPr>
              <a:t>AB </a:t>
            </a:r>
            <a:r>
              <a:rPr lang="tr-TR" altLang="tr-TR" sz="2000" dirty="0">
                <a:latin typeface="Times New Roman" panose="02020603050405020304" pitchFamily="18" charset="0"/>
                <a:cs typeface="Times New Roman" panose="02020603050405020304" pitchFamily="18" charset="0"/>
              </a:rPr>
              <a:t>Çevre müktesebatı 80’i önemli direktif 18 Çerçeve</a:t>
            </a:r>
            <a:r>
              <a:rPr lang="tr-TR" altLang="tr-TR" sz="2000" dirty="0">
                <a:latin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Yönerge olan 270 yasal düzenlemeden (Tüzük ve</a:t>
            </a:r>
            <a:r>
              <a:rPr lang="tr-TR" altLang="tr-TR" sz="2000" dirty="0">
                <a:latin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Yönerge)</a:t>
            </a:r>
            <a:r>
              <a:rPr lang="tr-TR" altLang="tr-TR" sz="2000" dirty="0">
                <a:latin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oluşuyor, bu sayı bütün ekler ve teknik uyarlamalar dahil olunca 560’dan fazla (AB müktesebatı: AB Hukuk Sistemi</a:t>
            </a:r>
            <a:r>
              <a:rPr lang="tr-TR" altLang="tr-TR" sz="2000" dirty="0">
                <a:latin typeface="Times New Roman" panose="02020603050405020304" pitchFamily="18" charset="0"/>
              </a:rPr>
              <a:t> </a:t>
            </a:r>
            <a:r>
              <a:rPr lang="tr-TR" altLang="tr-TR" sz="2000" dirty="0">
                <a:latin typeface="Times New Roman" panose="02020603050405020304" pitchFamily="18" charset="0"/>
                <a:cs typeface="Times New Roman" panose="02020603050405020304" pitchFamily="18" charset="0"/>
              </a:rPr>
              <a:t>35 Fasıl - Türkiye 33 - , 130.000</a:t>
            </a:r>
            <a:r>
              <a:rPr lang="tr-TR" altLang="tr-TR" sz="2000" dirty="0">
                <a:latin typeface="Times New Roman" panose="02020603050405020304" pitchFamily="18" charset="0"/>
              </a:rPr>
              <a:t>)</a:t>
            </a:r>
            <a:r>
              <a:rPr lang="tr-TR" altLang="tr-TR" sz="2000" dirty="0">
                <a:latin typeface="Times New Roman" panose="02020603050405020304" pitchFamily="18" charset="0"/>
                <a:cs typeface="Times New Roman" panose="02020603050405020304" pitchFamily="18" charset="0"/>
              </a:rPr>
              <a:t> sayfa</a:t>
            </a:r>
            <a:r>
              <a:rPr lang="tr-TR" altLang="tr-TR" sz="2000" dirty="0">
                <a:latin typeface="Times New Roman" panose="02020603050405020304" pitchFamily="18" charset="0"/>
              </a:rPr>
              <a:t>.</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dirty="0"/>
          </a:p>
        </p:txBody>
      </p:sp>
    </p:spTree>
    <p:extLst>
      <p:ext uri="{BB962C8B-B14F-4D97-AF65-F5344CB8AC3E}">
        <p14:creationId xmlns:p14="http://schemas.microsoft.com/office/powerpoint/2010/main" val="83025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000" dirty="0">
                <a:latin typeface="Times New Roman" panose="02020603050405020304" pitchFamily="18" charset="0"/>
                <a:cs typeface="Times New Roman" panose="02020603050405020304" pitchFamily="18" charset="0"/>
              </a:rPr>
              <a:t>AB Çevre Mevzuatının Uyumlaştırılması</a:t>
            </a:r>
            <a:endParaRPr lang="tr-TR" sz="2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nSpc>
                <a:spcPct val="150000"/>
              </a:lnSpc>
              <a:buNone/>
            </a:pPr>
            <a:r>
              <a:rPr lang="tr-TR" altLang="tr-TR" sz="1800" dirty="0">
                <a:latin typeface="Times New Roman" panose="02020603050405020304" pitchFamily="18" charset="0"/>
                <a:cs typeface="Times New Roman" panose="02020603050405020304" pitchFamily="18" charset="0"/>
              </a:rPr>
              <a:t>İç hukuk uyumu/ulusal mevzuata yansıtma</a:t>
            </a:r>
          </a:p>
          <a:p>
            <a:pPr>
              <a:lnSpc>
                <a:spcPct val="150000"/>
              </a:lnSpc>
              <a:buNone/>
            </a:pPr>
            <a:r>
              <a:rPr lang="tr-TR" altLang="tr-TR" sz="1800" dirty="0">
                <a:latin typeface="Times New Roman" panose="02020603050405020304" pitchFamily="18" charset="0"/>
              </a:rPr>
              <a:t>	</a:t>
            </a:r>
            <a:r>
              <a:rPr lang="tr-TR" altLang="tr-TR" sz="1800" dirty="0">
                <a:latin typeface="Times New Roman" panose="02020603050405020304" pitchFamily="18" charset="0"/>
                <a:cs typeface="Times New Roman" panose="02020603050405020304" pitchFamily="18" charset="0"/>
              </a:rPr>
              <a:t>• Yönetmelikler</a:t>
            </a:r>
          </a:p>
          <a:p>
            <a:pPr>
              <a:lnSpc>
                <a:spcPct val="150000"/>
              </a:lnSpc>
              <a:buNone/>
            </a:pPr>
            <a:r>
              <a:rPr lang="tr-TR" altLang="tr-TR" sz="1800" dirty="0">
                <a:latin typeface="Times New Roman" panose="02020603050405020304" pitchFamily="18" charset="0"/>
              </a:rPr>
              <a:t>	</a:t>
            </a:r>
            <a:r>
              <a:rPr lang="tr-TR" altLang="tr-TR" sz="1800" dirty="0">
                <a:latin typeface="Times New Roman" panose="02020603050405020304" pitchFamily="18" charset="0"/>
                <a:cs typeface="Times New Roman" panose="02020603050405020304" pitchFamily="18" charset="0"/>
              </a:rPr>
              <a:t>• Uygulama</a:t>
            </a:r>
          </a:p>
          <a:p>
            <a:pPr>
              <a:lnSpc>
                <a:spcPct val="150000"/>
              </a:lnSpc>
              <a:buNone/>
            </a:pPr>
            <a:r>
              <a:rPr lang="tr-TR" altLang="tr-TR" sz="1800" dirty="0">
                <a:latin typeface="Times New Roman" panose="02020603050405020304" pitchFamily="18" charset="0"/>
              </a:rPr>
              <a:t>	</a:t>
            </a:r>
            <a:r>
              <a:rPr lang="tr-TR" altLang="tr-TR" sz="1800" dirty="0">
                <a:latin typeface="Times New Roman" panose="02020603050405020304" pitchFamily="18" charset="0"/>
                <a:cs typeface="Times New Roman" panose="02020603050405020304" pitchFamily="18" charset="0"/>
              </a:rPr>
              <a:t>• Kurumsal altyapı ve bütçe tahsisi</a:t>
            </a:r>
          </a:p>
          <a:p>
            <a:pPr>
              <a:lnSpc>
                <a:spcPct val="150000"/>
              </a:lnSpc>
              <a:buNone/>
            </a:pPr>
            <a:r>
              <a:rPr lang="tr-TR" altLang="tr-TR" sz="1800" dirty="0">
                <a:latin typeface="Times New Roman" panose="02020603050405020304" pitchFamily="18" charset="0"/>
              </a:rPr>
              <a:t>	</a:t>
            </a:r>
            <a:r>
              <a:rPr lang="tr-TR" altLang="tr-TR" sz="1800" dirty="0">
                <a:latin typeface="Times New Roman" panose="02020603050405020304" pitchFamily="18" charset="0"/>
                <a:cs typeface="Times New Roman" panose="02020603050405020304" pitchFamily="18" charset="0"/>
              </a:rPr>
              <a:t>• Yürütme (yaptırım)</a:t>
            </a:r>
          </a:p>
          <a:p>
            <a:pPr>
              <a:lnSpc>
                <a:spcPct val="150000"/>
              </a:lnSpc>
              <a:buNone/>
            </a:pPr>
            <a:r>
              <a:rPr lang="tr-TR" altLang="tr-TR" sz="1800" dirty="0">
                <a:latin typeface="Times New Roman" panose="02020603050405020304" pitchFamily="18" charset="0"/>
              </a:rPr>
              <a:t>	</a:t>
            </a:r>
            <a:r>
              <a:rPr lang="tr-TR" altLang="tr-TR" sz="1800" dirty="0">
                <a:latin typeface="Times New Roman" panose="02020603050405020304" pitchFamily="18" charset="0"/>
                <a:cs typeface="Times New Roman" panose="02020603050405020304" pitchFamily="18" charset="0"/>
              </a:rPr>
              <a:t>• Denetim ve cezai düzenlemeler</a:t>
            </a:r>
            <a:endParaRPr lang="tr-TR" sz="1800"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dirty="0"/>
          </a:p>
        </p:txBody>
      </p:sp>
    </p:spTree>
    <p:extLst>
      <p:ext uri="{BB962C8B-B14F-4D97-AF65-F5344CB8AC3E}">
        <p14:creationId xmlns:p14="http://schemas.microsoft.com/office/powerpoint/2010/main" val="397089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Bölgesel Uluslararası Çevre  Politikaları</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buNone/>
            </a:pPr>
            <a:r>
              <a:rPr lang="tr-TR" altLang="tr-TR" dirty="0" smtClean="0">
                <a:latin typeface="Times New Roman" panose="02020603050405020304" pitchFamily="18" charset="0"/>
                <a:cs typeface="Times New Roman" panose="02020603050405020304" pitchFamily="18" charset="0"/>
              </a:rPr>
              <a:t>HÜKÜMETLERARASI ULUSLARARASI  ÖRGÜTLER</a:t>
            </a:r>
          </a:p>
          <a:p>
            <a:endParaRPr lang="tr-TR" alt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
        <p:nvSpPr>
          <p:cNvPr id="5" name="5 İçerik Yer Tutucusu"/>
          <p:cNvSpPr txBox="1">
            <a:spLocks/>
          </p:cNvSpPr>
          <p:nvPr/>
        </p:nvSpPr>
        <p:spPr>
          <a:xfrm>
            <a:off x="457200" y="2852738"/>
            <a:ext cx="3503980" cy="35083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altLang="tr-TR" sz="1800" dirty="0">
                <a:solidFill>
                  <a:srgbClr val="0070C0"/>
                </a:solidFill>
                <a:latin typeface="Times New Roman" panose="02020603050405020304" pitchFamily="18" charset="0"/>
                <a:cs typeface="Times New Roman" panose="02020603050405020304" pitchFamily="18" charset="0"/>
              </a:rPr>
              <a:t>AVRUPA BİRLİĞİ,</a:t>
            </a:r>
          </a:p>
          <a:p>
            <a:r>
              <a:rPr lang="tr-TR" altLang="tr-TR" sz="1800" dirty="0">
                <a:solidFill>
                  <a:srgbClr val="0070C0"/>
                </a:solidFill>
                <a:latin typeface="Times New Roman" panose="02020603050405020304" pitchFamily="18" charset="0"/>
                <a:cs typeface="Times New Roman" panose="02020603050405020304" pitchFamily="18" charset="0"/>
              </a:rPr>
              <a:t>AVRUPA KONSEYİ,</a:t>
            </a:r>
          </a:p>
          <a:p>
            <a:r>
              <a:rPr lang="tr-TR" altLang="tr-TR" sz="1800" dirty="0">
                <a:solidFill>
                  <a:srgbClr val="0070C0"/>
                </a:solidFill>
                <a:latin typeface="Times New Roman" panose="02020603050405020304" pitchFamily="18" charset="0"/>
                <a:cs typeface="Times New Roman" panose="02020603050405020304" pitchFamily="18" charset="0"/>
              </a:rPr>
              <a:t>OECD,</a:t>
            </a:r>
          </a:p>
          <a:p>
            <a:r>
              <a:rPr lang="tr-TR" altLang="tr-TR" sz="1800" dirty="0">
                <a:solidFill>
                  <a:srgbClr val="0070C0"/>
                </a:solidFill>
                <a:latin typeface="Times New Roman" panose="02020603050405020304" pitchFamily="18" charset="0"/>
                <a:cs typeface="Times New Roman" panose="02020603050405020304" pitchFamily="18" charset="0"/>
              </a:rPr>
              <a:t>NATO,</a:t>
            </a:r>
          </a:p>
          <a:p>
            <a:r>
              <a:rPr lang="tr-TR" altLang="tr-TR" sz="1800" dirty="0">
                <a:solidFill>
                  <a:srgbClr val="0070C0"/>
                </a:solidFill>
                <a:latin typeface="Times New Roman" panose="02020603050405020304" pitchFamily="18" charset="0"/>
                <a:cs typeface="Times New Roman" panose="02020603050405020304" pitchFamily="18" charset="0"/>
              </a:rPr>
              <a:t>AGİT,</a:t>
            </a:r>
          </a:p>
          <a:p>
            <a:r>
              <a:rPr lang="tr-TR" altLang="tr-TR" sz="1800" dirty="0">
                <a:solidFill>
                  <a:srgbClr val="0070C0"/>
                </a:solidFill>
                <a:latin typeface="Times New Roman" panose="02020603050405020304" pitchFamily="18" charset="0"/>
                <a:cs typeface="Times New Roman" panose="02020603050405020304" pitchFamily="18" charset="0"/>
              </a:rPr>
              <a:t>İSLAM KALKINMA ÖRGÜTÜ,</a:t>
            </a:r>
          </a:p>
          <a:p>
            <a:r>
              <a:rPr lang="tr-TR" altLang="tr-TR" sz="1800" dirty="0">
                <a:solidFill>
                  <a:srgbClr val="0070C0"/>
                </a:solidFill>
                <a:latin typeface="Times New Roman" panose="02020603050405020304" pitchFamily="18" charset="0"/>
                <a:cs typeface="Times New Roman" panose="02020603050405020304" pitchFamily="18" charset="0"/>
              </a:rPr>
              <a:t>BM AVRUPA EKONOMİK KOMİSYONU,</a:t>
            </a:r>
          </a:p>
          <a:p>
            <a:endParaRPr lang="tr-TR" altLang="tr-TR"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7267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800" b="1" dirty="0">
                <a:solidFill>
                  <a:srgbClr val="3333CC"/>
                </a:solidFill>
                <a:latin typeface="Times New Roman" charset="0"/>
                <a:cs typeface="Times New Roman" charset="0"/>
              </a:rPr>
              <a:t/>
            </a:r>
            <a:br>
              <a:rPr lang="tr-TR" sz="4800" b="1" dirty="0">
                <a:solidFill>
                  <a:srgbClr val="3333CC"/>
                </a:solidFill>
                <a:latin typeface="Times New Roman" charset="0"/>
                <a:cs typeface="Times New Roman" charset="0"/>
              </a:rPr>
            </a:br>
            <a:r>
              <a:rPr lang="tr-TR" sz="2200" dirty="0">
                <a:latin typeface="Times New Roman" panose="02020603050405020304" pitchFamily="18" charset="0"/>
                <a:cs typeface="Times New Roman" panose="02020603050405020304" pitchFamily="18" charset="0"/>
              </a:rPr>
              <a:t>AB Entegre Çevre Uyum Stratejisi (UÇES)</a:t>
            </a:r>
            <a:br>
              <a:rPr lang="tr-TR" sz="2200" dirty="0">
                <a:latin typeface="Times New Roman" panose="02020603050405020304" pitchFamily="18" charset="0"/>
                <a:cs typeface="Times New Roman" panose="02020603050405020304" pitchFamily="18" charset="0"/>
              </a:rPr>
            </a:br>
            <a:r>
              <a:rPr lang="tr-TR" sz="2200" dirty="0">
                <a:latin typeface="Times New Roman" panose="02020603050405020304" pitchFamily="18" charset="0"/>
                <a:cs typeface="Times New Roman" panose="02020603050405020304" pitchFamily="18" charset="0"/>
              </a:rPr>
              <a:t>(2007 – 2023) / -ÇOB 2006</a:t>
            </a:r>
            <a:br>
              <a:rPr lang="tr-TR" sz="2200" dirty="0">
                <a:latin typeface="Times New Roman" panose="02020603050405020304" pitchFamily="18" charset="0"/>
                <a:cs typeface="Times New Roman" panose="02020603050405020304" pitchFamily="18" charset="0"/>
              </a:rPr>
            </a:br>
            <a:endParaRPr lang="tr-TR" sz="2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55000" lnSpcReduction="20000"/>
          </a:bodyPr>
          <a:lstStyle/>
          <a:p>
            <a:pPr algn="just">
              <a:buFontTx/>
              <a:buNone/>
            </a:pPr>
            <a:r>
              <a:rPr lang="tr-TR" altLang="tr-TR" dirty="0">
                <a:latin typeface="Times New Roman" panose="02020603050405020304" pitchFamily="18" charset="0"/>
                <a:cs typeface="Times New Roman" panose="02020603050405020304" pitchFamily="18" charset="0"/>
              </a:rPr>
              <a:t>Ulusal Çevre Stratejisi (UÇES) dokümanı Türkiye’nin, AB’ye girişi için bir ön koşul olan, AB çevre müktesebatına uyum sağlaması ve mevzuatın etkin bir şekilde uygulanması amacıyla tam uyumun sağlanması için ihtiyaç duyulacak teknik ve kurumsal altyapı, gerçekleştirilmesi zorunlu çevresel iyileştirmeler ve düzenlemelerin neler olacağına ilişkin detaylı bilgileri içermektedir. Bu bilgilerin tam olarak sunulabilmesi için öncelikle ülkenin çevre sorunlarına ilişkin mevcut durumu, mevzuat ve teşkilat yapısı, çevre sorunlarıyla mücadele konusunda bugüne kadar izlenen politika, yapılan harcamalar ile çevre sorunlarıyla mücadelede karşılaşılan sıkıntı ve darboğazlar tespit edilmiştir. Sonrasında ise Türkiye’nin öncelik verilen çevresel alanlar ile bu alanlardaki amaçlar, hedefler, stratejiler ve bunlarla ilgili yapılacak faaliyetler belirlenmiştir.</a:t>
            </a:r>
          </a:p>
          <a:p>
            <a:pPr algn="just">
              <a:buFontTx/>
              <a:buNone/>
            </a:pPr>
            <a:r>
              <a:rPr lang="tr-TR" altLang="tr-TR" dirty="0">
                <a:latin typeface="Times New Roman" panose="02020603050405020304" pitchFamily="18" charset="0"/>
                <a:cs typeface="Times New Roman" panose="02020603050405020304" pitchFamily="18" charset="0"/>
              </a:rPr>
              <a:t>	       UÇES hazırlanırken temel olarak daha önce hazırlanmış olan “Ulusal Çevre Stratejisi ve Eylem </a:t>
            </a:r>
            <a:r>
              <a:rPr lang="tr-TR" altLang="tr-TR" dirty="0" err="1">
                <a:latin typeface="Times New Roman" panose="02020603050405020304" pitchFamily="18" charset="0"/>
                <a:cs typeface="Times New Roman" panose="02020603050405020304" pitchFamily="18" charset="0"/>
              </a:rPr>
              <a:t>Planı”ndan</a:t>
            </a:r>
            <a:r>
              <a:rPr lang="tr-TR" altLang="tr-TR" dirty="0">
                <a:latin typeface="Times New Roman" panose="02020603050405020304" pitchFamily="18" charset="0"/>
                <a:cs typeface="Times New Roman" panose="02020603050405020304" pitchFamily="18" charset="0"/>
              </a:rPr>
              <a:t>, AB kaynakları ile gerçekleştirilen “Entegre Uyumlaştırma Stratejisi </a:t>
            </a:r>
            <a:r>
              <a:rPr lang="tr-TR" altLang="tr-TR" dirty="0" err="1">
                <a:latin typeface="Times New Roman" panose="02020603050405020304" pitchFamily="18" charset="0"/>
                <a:cs typeface="Times New Roman" panose="02020603050405020304" pitchFamily="18" charset="0"/>
              </a:rPr>
              <a:t>Projesi”nden</a:t>
            </a:r>
            <a:r>
              <a:rPr lang="tr-TR" altLang="tr-TR" dirty="0">
                <a:latin typeface="Times New Roman" panose="02020603050405020304" pitchFamily="18" charset="0"/>
                <a:cs typeface="Times New Roman" panose="02020603050405020304" pitchFamily="18" charset="0"/>
              </a:rPr>
              <a:t> ve “Yüksek Maliyetli Çevre Yatırımların Planlanması </a:t>
            </a:r>
            <a:r>
              <a:rPr lang="tr-TR" altLang="tr-TR" dirty="0" err="1">
                <a:latin typeface="Times New Roman" panose="02020603050405020304" pitchFamily="18" charset="0"/>
                <a:cs typeface="Times New Roman" panose="02020603050405020304" pitchFamily="18" charset="0"/>
              </a:rPr>
              <a:t>Projesi”nden</a:t>
            </a:r>
            <a:r>
              <a:rPr lang="tr-TR" altLang="tr-TR" dirty="0">
                <a:latin typeface="Times New Roman" panose="02020603050405020304" pitchFamily="18" charset="0"/>
                <a:cs typeface="Times New Roman" panose="02020603050405020304" pitchFamily="18" charset="0"/>
              </a:rPr>
              <a:t> elde edilen çıktılardan faydalanılmıştır. Ayrıca, hazırlanan stratejinin Kalkınma Planı, Yıllık Programlar ve 2003 Yılı Ulusal Programının strateji ve politikalarına uygun olmasına dikkat edilmiştir.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dirty="0"/>
          </a:p>
        </p:txBody>
      </p:sp>
    </p:spTree>
    <p:extLst>
      <p:ext uri="{BB962C8B-B14F-4D97-AF65-F5344CB8AC3E}">
        <p14:creationId xmlns:p14="http://schemas.microsoft.com/office/powerpoint/2010/main" val="3048832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normAutofit fontScale="47500" lnSpcReduction="20000"/>
          </a:bodyPr>
          <a:lstStyle/>
          <a:p>
            <a:pPr algn="just">
              <a:buFontTx/>
              <a:buNone/>
            </a:pPr>
            <a:r>
              <a:rPr lang="tr-TR" altLang="tr-TR" b="1" dirty="0">
                <a:latin typeface="Times New Roman" panose="02020603050405020304" pitchFamily="18" charset="0"/>
                <a:cs typeface="Times New Roman" panose="02020603050405020304" pitchFamily="18" charset="0"/>
              </a:rPr>
              <a:t>ULUSAL ÇEVRE STRATEJİSİNİN TEMEL İLKELERİ</a:t>
            </a:r>
          </a:p>
          <a:p>
            <a:pPr algn="just">
              <a:buFontTx/>
              <a:buNone/>
            </a:pP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UÇES’in</a:t>
            </a:r>
            <a:r>
              <a:rPr lang="tr-TR" altLang="tr-TR" dirty="0">
                <a:latin typeface="Times New Roman" panose="02020603050405020304" pitchFamily="18" charset="0"/>
                <a:cs typeface="Times New Roman" panose="02020603050405020304" pitchFamily="18" charset="0"/>
              </a:rPr>
              <a:t> hazırlanmasında aşağıda verilen ilkeler dikkate alınmıştır:</a:t>
            </a:r>
          </a:p>
          <a:p>
            <a:pPr algn="just">
              <a:buFontTx/>
              <a:buNone/>
            </a:pPr>
            <a:r>
              <a:rPr lang="tr-TR" altLang="tr-TR" b="1" dirty="0">
                <a:latin typeface="Times New Roman" panose="02020603050405020304" pitchFamily="18" charset="0"/>
                <a:cs typeface="Times New Roman" panose="02020603050405020304" pitchFamily="18" charset="0"/>
              </a:rPr>
              <a:t>	       Sağlıklı ve Dengeli bir Çevrede Yaşama Hakkı: T.C. Anayasasına göre “Herkes sağlıklı ve dengeli bir </a:t>
            </a:r>
            <a:r>
              <a:rPr lang="tr-TR" altLang="tr-TR" dirty="0">
                <a:latin typeface="Times New Roman" panose="02020603050405020304" pitchFamily="18" charset="0"/>
                <a:cs typeface="Times New Roman" panose="02020603050405020304" pitchFamily="18" charset="0"/>
              </a:rPr>
              <a:t>çevrede yaşama hakkına sahiptir. Çevreyi geliştirmek, çevre sağlığını korumak ve çevre kirlenmesini önlemek Devletin ve vatandaşların ödevidir”. Çevreyle ilişkili bütün faaliyetlerde bu ilkeye uyulacaktır.</a:t>
            </a:r>
          </a:p>
          <a:p>
            <a:pPr algn="just">
              <a:buFontTx/>
              <a:buNone/>
            </a:pPr>
            <a:r>
              <a:rPr lang="tr-TR" altLang="tr-TR" b="1" dirty="0">
                <a:latin typeface="Times New Roman" panose="02020603050405020304" pitchFamily="18" charset="0"/>
                <a:cs typeface="Times New Roman" panose="02020603050405020304" pitchFamily="18" charset="0"/>
              </a:rPr>
              <a:t>	       Sektörler Arası Entegrasyon: Çevre koruma ekonomik ve sosyal kalkınmanın vazgeçilmez bir parçası </a:t>
            </a:r>
            <a:r>
              <a:rPr lang="tr-TR" altLang="tr-TR" dirty="0">
                <a:latin typeface="Times New Roman" panose="02020603050405020304" pitchFamily="18" charset="0"/>
                <a:cs typeface="Times New Roman" panose="02020603050405020304" pitchFamily="18" charset="0"/>
              </a:rPr>
              <a:t>olarak görülmektedir. Bu ilke ile endüstri, tarım, enerji, ulaştırma eğitim vb. </a:t>
            </a:r>
            <a:r>
              <a:rPr lang="tr-TR" altLang="tr-TR" dirty="0" err="1">
                <a:latin typeface="Times New Roman" panose="02020603050405020304" pitchFamily="18" charset="0"/>
                <a:cs typeface="Times New Roman" panose="02020603050405020304" pitchFamily="18" charset="0"/>
              </a:rPr>
              <a:t>sektörel</a:t>
            </a:r>
            <a:r>
              <a:rPr lang="tr-TR" altLang="tr-TR" dirty="0">
                <a:latin typeface="Times New Roman" panose="02020603050405020304" pitchFamily="18" charset="0"/>
                <a:cs typeface="Times New Roman" panose="02020603050405020304" pitchFamily="18" charset="0"/>
              </a:rPr>
              <a:t> politikalarda çevre korumayla ilgili hususlar dikkate alınacaktır. Tüm </a:t>
            </a:r>
            <a:r>
              <a:rPr lang="tr-TR" altLang="tr-TR" dirty="0" err="1">
                <a:latin typeface="Times New Roman" panose="02020603050405020304" pitchFamily="18" charset="0"/>
                <a:cs typeface="Times New Roman" panose="02020603050405020304" pitchFamily="18" charset="0"/>
              </a:rPr>
              <a:t>sektörel</a:t>
            </a:r>
            <a:r>
              <a:rPr lang="tr-TR" altLang="tr-TR" dirty="0">
                <a:latin typeface="Times New Roman" panose="02020603050405020304" pitchFamily="18" charset="0"/>
                <a:cs typeface="Times New Roman" panose="02020603050405020304" pitchFamily="18" charset="0"/>
              </a:rPr>
              <a:t> politikalar ile çevrenin iyileştirilmesi ve korunması politikalarının birbiri ile ilişkilendirilmesi için tüm kamu kuruluşlarının, özel sektörün, sivil toplum kuruluşlarının ve akademik çevrelerin yakın işbirliği içinde olması gerekmektedir.</a:t>
            </a:r>
          </a:p>
          <a:p>
            <a:pPr algn="just">
              <a:buFontTx/>
              <a:buNone/>
            </a:pPr>
            <a:r>
              <a:rPr lang="tr-TR" altLang="tr-TR" b="1" dirty="0">
                <a:latin typeface="Times New Roman" panose="02020603050405020304" pitchFamily="18" charset="0"/>
                <a:cs typeface="Times New Roman" panose="02020603050405020304" pitchFamily="18" charset="0"/>
              </a:rPr>
              <a:t>	       Kullanan-Kirleten Öder: Kirleten öder ilkesi Ulusal Çevre Stratejisinin hazırlanmasında dikkate alınan </a:t>
            </a:r>
            <a:r>
              <a:rPr lang="tr-TR" altLang="tr-TR" dirty="0">
                <a:latin typeface="Times New Roman" panose="02020603050405020304" pitchFamily="18" charset="0"/>
                <a:cs typeface="Times New Roman" panose="02020603050405020304" pitchFamily="18" charset="0"/>
              </a:rPr>
              <a:t>temel ilkelerden biridir. Çevreye zarar veren maddelerin azaltılması ya da çevreye zarar vermeyecek şekilde bertaraf edilmesi için yatırıma ihtiyaç duyulmaktadır. Çevresel kirliliğin önlenmesi ve azaltılmasında ekonomik araçların oluşturulması ve kullanılması çok önemlidir. Ayrıca, çevre koruma hizmetlerine yönelik yatırımlara kaynak sağlanabilmesi amacıyla verilen hizmetlerin karşılığının alınması gerekmektedir.</a:t>
            </a:r>
          </a:p>
          <a:p>
            <a:pPr algn="just">
              <a:buFontTx/>
              <a:buNone/>
            </a:pPr>
            <a:r>
              <a:rPr lang="tr-TR" altLang="tr-TR" b="1" dirty="0">
                <a:latin typeface="Times New Roman" panose="02020603050405020304" pitchFamily="18" charset="0"/>
                <a:cs typeface="Times New Roman" panose="02020603050405020304" pitchFamily="18" charset="0"/>
              </a:rPr>
              <a:t>	       Kirliliği Önleyici Tedbirlerin Alınması: Çevre kirliliğinin önlenmesi önleyici tedbirlerin alınması ile daha </a:t>
            </a:r>
            <a:r>
              <a:rPr lang="tr-TR" altLang="tr-TR" dirty="0">
                <a:latin typeface="Times New Roman" panose="02020603050405020304" pitchFamily="18" charset="0"/>
                <a:cs typeface="Times New Roman" panose="02020603050405020304" pitchFamily="18" charset="0"/>
              </a:rPr>
              <a:t>ekonomik şekilde sağlanabilir. Kirliliğin kaynağında önlenmesi kirlilik oluştuktan sonra giderilmesinden daha ekonomik ve etkin bir faaliyettir. Bu nedenle faaliyetlerin çevrede en az değişikliğe sebep olacak, insan sağlığına ve çevreye en az risk oluşturacak, havayı en az kirletecek ve kullanılan ürünleri yeniden </a:t>
            </a:r>
            <a:r>
              <a:rPr lang="sv-SE" altLang="tr-TR" dirty="0">
                <a:latin typeface="Times New Roman" panose="02020603050405020304" pitchFamily="18" charset="0"/>
                <a:cs typeface="Times New Roman" panose="02020603050405020304" pitchFamily="18" charset="0"/>
              </a:rPr>
              <a:t>kullanılabilecek </a:t>
            </a:r>
            <a:r>
              <a:rPr lang="tr-TR" altLang="tr-TR" dirty="0">
                <a:latin typeface="Times New Roman" panose="02020603050405020304" pitchFamily="18" charset="0"/>
                <a:cs typeface="Times New Roman" panose="02020603050405020304" pitchFamily="18" charset="0"/>
              </a:rPr>
              <a:t>ş</a:t>
            </a:r>
            <a:r>
              <a:rPr lang="sv-SE" altLang="tr-TR" dirty="0">
                <a:latin typeface="Times New Roman" panose="02020603050405020304" pitchFamily="18" charset="0"/>
                <a:cs typeface="Times New Roman" panose="02020603050405020304" pitchFamily="18" charset="0"/>
              </a:rPr>
              <a:t>ekilde olmasına dikkat edilecektir.</a:t>
            </a:r>
            <a:endParaRPr lang="tr-TR" altLang="tr-TR"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dirty="0"/>
          </a:p>
        </p:txBody>
      </p:sp>
    </p:spTree>
    <p:extLst>
      <p:ext uri="{BB962C8B-B14F-4D97-AF65-F5344CB8AC3E}">
        <p14:creationId xmlns:p14="http://schemas.microsoft.com/office/powerpoint/2010/main" val="320704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030628"/>
            <a:ext cx="8229600" cy="458115"/>
          </a:xfrm>
        </p:spPr>
        <p:txBody>
          <a:bodyPr>
            <a:normAutofit fontScale="90000"/>
          </a:bodyPr>
          <a:lstStyle/>
          <a:p>
            <a:endParaRPr lang="tr-TR" dirty="0"/>
          </a:p>
        </p:txBody>
      </p:sp>
      <p:sp>
        <p:nvSpPr>
          <p:cNvPr id="3" name="İçerik Yer Tutucusu 2"/>
          <p:cNvSpPr>
            <a:spLocks noGrp="1"/>
          </p:cNvSpPr>
          <p:nvPr>
            <p:ph idx="1"/>
          </p:nvPr>
        </p:nvSpPr>
        <p:spPr/>
        <p:txBody>
          <a:bodyPr>
            <a:normAutofit fontScale="47500" lnSpcReduction="20000"/>
          </a:bodyPr>
          <a:lstStyle/>
          <a:p>
            <a:pPr algn="just">
              <a:buFontTx/>
              <a:buNone/>
            </a:pPr>
            <a:r>
              <a:rPr lang="tr-TR" altLang="tr-TR" b="1" dirty="0">
                <a:latin typeface="Times New Roman" panose="02020603050405020304" pitchFamily="18" charset="0"/>
                <a:cs typeface="Times New Roman" panose="02020603050405020304" pitchFamily="18" charset="0"/>
              </a:rPr>
              <a:t>Doğal Kaynakların Korunması: Yer altından çıkan su, petrol ve maden gibi kaynaklar sınırsız kaynaklar </a:t>
            </a:r>
            <a:r>
              <a:rPr lang="tr-TR" altLang="tr-TR" dirty="0">
                <a:latin typeface="Times New Roman" panose="02020603050405020304" pitchFamily="18" charset="0"/>
                <a:cs typeface="Times New Roman" panose="02020603050405020304" pitchFamily="18" charset="0"/>
              </a:rPr>
              <a:t>değildir. Sürdürülebilir kalkınmanın temel şartlarından biri de doğal kaynakların sürdürülebilir şekilde kullanılmasıdır. Doğal kaynaklar kullanılırken jeolojik yapıyı tahrip etmeyecek, </a:t>
            </a:r>
            <a:r>
              <a:rPr lang="tr-TR" altLang="tr-TR" dirty="0" err="1">
                <a:latin typeface="Times New Roman" panose="02020603050405020304" pitchFamily="18" charset="0"/>
                <a:cs typeface="Times New Roman" panose="02020603050405020304" pitchFamily="18" charset="0"/>
              </a:rPr>
              <a:t>biyoçeşitliliği</a:t>
            </a:r>
            <a:r>
              <a:rPr lang="tr-TR" altLang="tr-TR" dirty="0">
                <a:latin typeface="Times New Roman" panose="02020603050405020304" pitchFamily="18" charset="0"/>
                <a:cs typeface="Times New Roman" panose="02020603050405020304" pitchFamily="18" charset="0"/>
              </a:rPr>
              <a:t> koruyacak ve kaynaklardan sürdürülebilir şekilde faydalanılması gerekmektedir. Yenilenemez enerji kaynaklarının ve yer altı su kaynaklarının ülkemizin ihtiyaçlarını uzun dönemde karşılayacak şekilde kullanılmasına dikkat edilecektir.</a:t>
            </a:r>
          </a:p>
          <a:p>
            <a:pPr algn="just">
              <a:buFontTx/>
              <a:buNone/>
            </a:pPr>
            <a:r>
              <a:rPr lang="tr-TR" altLang="tr-TR" b="1" dirty="0">
                <a:latin typeface="Times New Roman" panose="02020603050405020304" pitchFamily="18" charset="0"/>
                <a:cs typeface="Times New Roman" panose="02020603050405020304" pitchFamily="18" charset="0"/>
              </a:rPr>
              <a:t>	       Sürdürülebilir Kalkınma: Sürdürülebilir kalkınma ilkesi Birleşmiş Milletler tarafından 1992 Yılında Rio </a:t>
            </a:r>
            <a:r>
              <a:rPr lang="tr-TR" altLang="tr-TR" dirty="0">
                <a:latin typeface="Times New Roman" panose="02020603050405020304" pitchFamily="18" charset="0"/>
                <a:cs typeface="Times New Roman" panose="02020603050405020304" pitchFamily="18" charset="0"/>
              </a:rPr>
              <a:t>De Janeiro’da düzenlenen Çevre ve Kalkınma Konferansı’nda tanımlanmıştır. Sürdürülebilir kalkınma bugünkü ve gelecekteki nesiller için çevre kalitesini iyileştirmek ve korumak amacıyla ekonomik, sosyal ve teknolojik faaliyetlerin çevre korumayı dikkate alacak şekilde koordineli bir şekilde sürdürülmesidir. Ulusal çevre stratejisi ülkemizin ulusal çevre problemlerinin ekonomik ve sosyal kalkınma ile uyum içinde çözülmesi için bir yol haritası olacaktır.</a:t>
            </a:r>
          </a:p>
          <a:p>
            <a:pPr algn="just">
              <a:buFontTx/>
              <a:buNone/>
            </a:pPr>
            <a:r>
              <a:rPr lang="tr-TR" altLang="tr-TR" b="1" dirty="0">
                <a:latin typeface="Times New Roman" panose="02020603050405020304" pitchFamily="18" charset="0"/>
                <a:cs typeface="Times New Roman" panose="02020603050405020304" pitchFamily="18" charset="0"/>
              </a:rPr>
              <a:t>	       Kamu-Özel Sektör İşbirliği: Çevre altyapı tesislerinin finansmanı, yapımı ve işletilmesinde teknik ve </a:t>
            </a:r>
            <a:r>
              <a:rPr lang="tr-TR" altLang="tr-TR" dirty="0">
                <a:latin typeface="Times New Roman" panose="02020603050405020304" pitchFamily="18" charset="0"/>
                <a:cs typeface="Times New Roman" panose="02020603050405020304" pitchFamily="18" charset="0"/>
              </a:rPr>
              <a:t>finansal güçlükleri aşmak, halka ekonomik ve kaliteli hizmet sunabilmek amacıyla kamu-özel sektör işbirliği geliştirilecektir. Özelleştirmede kamu yararının gözetilmesi ve hizmet bedelinin ödenebilirliğini sağlamak için Belediyelerin teknik, idari ve denetim kapasitesi artırılacaktır.</a:t>
            </a:r>
          </a:p>
          <a:p>
            <a:pPr algn="just">
              <a:buFontTx/>
              <a:buNone/>
            </a:pPr>
            <a:r>
              <a:rPr lang="tr-TR" altLang="tr-TR" b="1" dirty="0">
                <a:latin typeface="Times New Roman" panose="02020603050405020304" pitchFamily="18" charset="0"/>
                <a:cs typeface="Times New Roman" panose="02020603050405020304" pitchFamily="18" charset="0"/>
              </a:rPr>
              <a:t>	       Kamuoyunda Çevre Bilincinin Artırılması ve Halkın Katılımı: Çevre korumanın etkin olarak </a:t>
            </a:r>
            <a:r>
              <a:rPr lang="tr-TR" altLang="tr-TR" dirty="0">
                <a:latin typeface="Times New Roman" panose="02020603050405020304" pitchFamily="18" charset="0"/>
                <a:cs typeface="Times New Roman" panose="02020603050405020304" pitchFamily="18" charset="0"/>
              </a:rPr>
              <a:t>sağlanabilmesi için kamu oyunda çevre koruma bilincinin yerleştirilmesi gerekmektedir. Tüm toplumun aktif bir şekilde katkısı olmaksızın çevre korumanın etkin bir şekilde sağlanması mümkün görülmemektedir. Bu çerçevede kamu oyunun bilgilendirilmesine ve karar mekanizmasına katılımına önem verilecektir.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dirty="0"/>
          </a:p>
        </p:txBody>
      </p:sp>
    </p:spTree>
    <p:extLst>
      <p:ext uri="{BB962C8B-B14F-4D97-AF65-F5344CB8AC3E}">
        <p14:creationId xmlns:p14="http://schemas.microsoft.com/office/powerpoint/2010/main" val="2725873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normAutofit fontScale="47500" lnSpcReduction="20000"/>
          </a:bodyPr>
          <a:lstStyle/>
          <a:p>
            <a:pPr algn="just">
              <a:buFontTx/>
              <a:buNone/>
            </a:pPr>
            <a:r>
              <a:rPr lang="tr-TR" altLang="tr-TR" sz="4200" dirty="0">
                <a:solidFill>
                  <a:schemeClr val="accent6">
                    <a:lumMod val="75000"/>
                  </a:schemeClr>
                </a:solidFill>
                <a:latin typeface="Times New Roman" panose="02020603050405020304" pitchFamily="18" charset="0"/>
                <a:ea typeface="+mj-ea"/>
                <a:cs typeface="Times New Roman" panose="02020603050405020304" pitchFamily="18" charset="0"/>
              </a:rPr>
              <a:t>TÜRKYE’NİN ÇEVRESEL VİZYONU VE TEMEL AMACI</a:t>
            </a:r>
          </a:p>
          <a:p>
            <a:pPr algn="just">
              <a:buFontTx/>
              <a:buNone/>
            </a:pPr>
            <a:r>
              <a:rPr lang="tr-TR" altLang="tr-TR" dirty="0">
                <a:latin typeface="Times New Roman" panose="02020603050405020304" pitchFamily="18" charset="0"/>
                <a:cs typeface="Times New Roman" panose="02020603050405020304" pitchFamily="18" charset="0"/>
              </a:rPr>
              <a:t>	       </a:t>
            </a:r>
          </a:p>
          <a:p>
            <a:pPr algn="just">
              <a:buFontTx/>
              <a:buNone/>
            </a:pPr>
            <a:r>
              <a:rPr lang="tr-TR" altLang="tr-TR" dirty="0">
                <a:latin typeface="Times New Roman" panose="02020603050405020304" pitchFamily="18" charset="0"/>
                <a:cs typeface="Times New Roman" panose="02020603050405020304" pitchFamily="18" charset="0"/>
              </a:rPr>
              <a:t>	       Türkiye önemli doğal kaynakları, </a:t>
            </a:r>
            <a:r>
              <a:rPr lang="tr-TR" altLang="tr-TR" dirty="0" err="1">
                <a:latin typeface="Times New Roman" panose="02020603050405020304" pitchFamily="18" charset="0"/>
                <a:cs typeface="Times New Roman" panose="02020603050405020304" pitchFamily="18" charset="0"/>
              </a:rPr>
              <a:t>sosyo</a:t>
            </a:r>
            <a:r>
              <a:rPr lang="tr-TR" altLang="tr-TR" dirty="0">
                <a:latin typeface="Times New Roman" panose="02020603050405020304" pitchFamily="18" charset="0"/>
                <a:cs typeface="Times New Roman" panose="02020603050405020304" pitchFamily="18" charset="0"/>
              </a:rPr>
              <a:t>-kültürel potansiyeli, genç ve dinamik nüfusuyla gelişmişlik düzeyini her geçen gün artırma çabasında olan bir ülkedir. Sürdürülebilir kalkınma politikaları genel politikalara yansıtılmaya çalışılmakla birlikte arzu edilen seviyede değildir.</a:t>
            </a:r>
          </a:p>
          <a:p>
            <a:pPr algn="just">
              <a:buFontTx/>
              <a:buNone/>
            </a:pPr>
            <a:r>
              <a:rPr lang="tr-TR" altLang="tr-TR" b="1" dirty="0">
                <a:latin typeface="Times New Roman" panose="02020603050405020304" pitchFamily="18" charset="0"/>
                <a:cs typeface="Times New Roman" panose="02020603050405020304" pitchFamily="18" charset="0"/>
              </a:rPr>
              <a:t>	       </a:t>
            </a:r>
          </a:p>
          <a:p>
            <a:pPr algn="just">
              <a:buFontTx/>
              <a:buNone/>
            </a:pPr>
            <a:r>
              <a:rPr lang="tr-TR" altLang="tr-TR" b="1" dirty="0">
                <a:latin typeface="Times New Roman" panose="02020603050405020304" pitchFamily="18" charset="0"/>
                <a:cs typeface="Times New Roman" panose="02020603050405020304" pitchFamily="18" charset="0"/>
              </a:rPr>
              <a:t>	       Vizyon</a:t>
            </a:r>
          </a:p>
          <a:p>
            <a:pPr algn="just">
              <a:buFontTx/>
              <a:buNone/>
            </a:pPr>
            <a:r>
              <a:rPr lang="tr-TR" altLang="tr-TR" dirty="0">
                <a:latin typeface="Times New Roman" panose="02020603050405020304" pitchFamily="18" charset="0"/>
                <a:cs typeface="Times New Roman" panose="02020603050405020304" pitchFamily="18" charset="0"/>
              </a:rPr>
              <a:t>	       Ulusal Çevre Stratejisi’nin gerçekleştirilmesi ile Türkiye “Bugünkü ve gelecek kuşakların temel</a:t>
            </a:r>
          </a:p>
          <a:p>
            <a:pPr algn="just">
              <a:buFontTx/>
              <a:buNone/>
            </a:pPr>
            <a:r>
              <a:rPr lang="tr-TR" altLang="tr-TR" dirty="0">
                <a:latin typeface="Times New Roman" panose="02020603050405020304" pitchFamily="18" charset="0"/>
                <a:cs typeface="Times New Roman" panose="02020603050405020304" pitchFamily="18" charset="0"/>
              </a:rPr>
              <a:t>	gereksinimlerinin sağlandığı, yaşam kalitesinin artırıldığı, biyolojik çeşitliliğin korunduğu, doğal kaynakların sürdürülebilir kalkınma yaklaşımıyla akılcı yönetildiği, sağlıklı ve dengeli bir çevrede yaşama hakkını gözeten bir ülke olacaktır”.</a:t>
            </a:r>
          </a:p>
          <a:p>
            <a:pPr algn="just">
              <a:buFontTx/>
              <a:buNone/>
            </a:pPr>
            <a:r>
              <a:rPr lang="tr-TR" altLang="tr-TR" b="1" dirty="0">
                <a:latin typeface="Times New Roman" panose="02020603050405020304" pitchFamily="18" charset="0"/>
                <a:cs typeface="Times New Roman" panose="02020603050405020304" pitchFamily="18" charset="0"/>
              </a:rPr>
              <a:t>	       </a:t>
            </a:r>
          </a:p>
          <a:p>
            <a:pPr algn="just">
              <a:buFontTx/>
              <a:buNone/>
            </a:pPr>
            <a:r>
              <a:rPr lang="tr-TR" altLang="tr-TR" b="1" dirty="0">
                <a:latin typeface="Times New Roman" panose="02020603050405020304" pitchFamily="18" charset="0"/>
                <a:cs typeface="Times New Roman" panose="02020603050405020304" pitchFamily="18" charset="0"/>
              </a:rPr>
              <a:t>	       Temel Amaç</a:t>
            </a:r>
          </a:p>
          <a:p>
            <a:pPr algn="just">
              <a:buFontTx/>
              <a:buNone/>
            </a:pPr>
            <a:r>
              <a:rPr lang="tr-TR" altLang="tr-TR" dirty="0">
                <a:latin typeface="Times New Roman" panose="02020603050405020304" pitchFamily="18" charset="0"/>
                <a:cs typeface="Times New Roman" panose="02020603050405020304" pitchFamily="18" charset="0"/>
              </a:rPr>
              <a:t>	       </a:t>
            </a:r>
            <a:r>
              <a:rPr lang="tr-TR" altLang="tr-TR" dirty="0" err="1">
                <a:latin typeface="Times New Roman" panose="02020603050405020304" pitchFamily="18" charset="0"/>
                <a:cs typeface="Times New Roman" panose="02020603050405020304" pitchFamily="18" charset="0"/>
              </a:rPr>
              <a:t>UÇES’in</a:t>
            </a:r>
            <a:r>
              <a:rPr lang="tr-TR" altLang="tr-TR" dirty="0">
                <a:latin typeface="Times New Roman" panose="02020603050405020304" pitchFamily="18" charset="0"/>
                <a:cs typeface="Times New Roman" panose="02020603050405020304" pitchFamily="18" charset="0"/>
              </a:rPr>
              <a:t> temel amacı, ülkemizde ekonomik ve sosyal şartları da dikkate alarak sağlıklı yaşanabilir bir çevre oluşturmak ve bu doğrultuda ulusal çevre mevzuatımızın AB çevre müktesebatı ile uyumlaştırılarak uygulanması ile uygulamanın izlenmesi ve denetlenmesini sağlamaktır</a:t>
            </a:r>
            <a:r>
              <a:rPr lang="tr-TR" altLang="tr-TR" sz="2000" dirty="0">
                <a:latin typeface="Times New Roman" panose="02020603050405020304" pitchFamily="18" charset="0"/>
                <a:cs typeface="Times New Roman" panose="02020603050405020304" pitchFamily="18" charset="0"/>
              </a:rPr>
              <a:t>.</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dirty="0"/>
          </a:p>
        </p:txBody>
      </p:sp>
    </p:spTree>
    <p:extLst>
      <p:ext uri="{BB962C8B-B14F-4D97-AF65-F5344CB8AC3E}">
        <p14:creationId xmlns:p14="http://schemas.microsoft.com/office/powerpoint/2010/main" val="2213963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0149" y="1596540"/>
            <a:ext cx="5589851" cy="4437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19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pPr>
              <a:spcBef>
                <a:spcPct val="0"/>
              </a:spcBef>
              <a:buFontTx/>
              <a:buNone/>
            </a:pPr>
            <a:r>
              <a:rPr lang="tr-TR" altLang="tr-TR" b="1" dirty="0" err="1" smtClean="0"/>
              <a:t>Sekt</a:t>
            </a:r>
            <a:r>
              <a:rPr lang="tr-TR" altLang="tr-TR" b="1" dirty="0" err="1" smtClean="0">
                <a:latin typeface="Calibri" panose="020F0502020204030204" pitchFamily="34" charset="0"/>
              </a:rPr>
              <a:t>ö</a:t>
            </a:r>
            <a:r>
              <a:rPr lang="tr-TR" altLang="tr-TR" b="1" dirty="0" err="1" smtClean="0"/>
              <a:t>rel</a:t>
            </a:r>
            <a:r>
              <a:rPr lang="tr-TR" altLang="tr-TR" b="1" dirty="0" smtClean="0"/>
              <a:t> Uyum bazında Toplam Yatırım İhtiya</a:t>
            </a:r>
            <a:r>
              <a:rPr lang="tr-TR" altLang="tr-TR" b="1" dirty="0" smtClean="0">
                <a:latin typeface="Calibri" panose="020F0502020204030204" pitchFamily="34" charset="0"/>
              </a:rPr>
              <a:t>ç</a:t>
            </a:r>
            <a:r>
              <a:rPr lang="tr-TR" altLang="tr-TR" b="1" dirty="0" smtClean="0"/>
              <a:t>ları</a:t>
            </a:r>
            <a:r>
              <a:rPr lang="tr-TR" altLang="tr-TR" b="1" dirty="0" smtClean="0">
                <a:latin typeface="Arial Black" panose="020B0A04020102020204" pitchFamily="34" charset="0"/>
              </a:rPr>
              <a:t> </a:t>
            </a:r>
            <a:r>
              <a:rPr lang="en-GB" altLang="tr-TR" b="1" dirty="0" smtClean="0">
                <a:latin typeface="Arial Black" panose="020B0A04020102020204" pitchFamily="34" charset="0"/>
              </a:rPr>
              <a:t> </a:t>
            </a:r>
            <a:br>
              <a:rPr lang="en-GB" altLang="tr-TR" b="1" dirty="0" smtClean="0">
                <a:latin typeface="Arial Black" panose="020B0A04020102020204" pitchFamily="34" charset="0"/>
              </a:rPr>
            </a:br>
            <a:r>
              <a:rPr lang="en-GB" altLang="tr-TR" b="1" dirty="0" smtClean="0">
                <a:latin typeface="Arial Black" panose="020B0A04020102020204" pitchFamily="34" charset="0"/>
              </a:rPr>
              <a:t>( 2007 </a:t>
            </a:r>
            <a:r>
              <a:rPr lang="en-GB" altLang="tr-TR" b="1" dirty="0" smtClean="0">
                <a:latin typeface="Calibri" panose="020F0502020204030204" pitchFamily="34" charset="0"/>
              </a:rPr>
              <a:t>–</a:t>
            </a:r>
            <a:r>
              <a:rPr lang="en-GB" altLang="tr-TR" b="1" dirty="0" smtClean="0">
                <a:latin typeface="Arial Black" panose="020B0A04020102020204" pitchFamily="34" charset="0"/>
              </a:rPr>
              <a:t> 2023) </a:t>
            </a:r>
            <a:r>
              <a:rPr lang="en-GB" altLang="tr-TR" dirty="0" smtClean="0">
                <a:latin typeface="Arial Black" panose="020B0A04020102020204" pitchFamily="34" charset="0"/>
              </a:rPr>
              <a:t> </a:t>
            </a:r>
            <a:r>
              <a:rPr lang="en-GB" altLang="tr-TR" sz="4000" dirty="0" smtClean="0">
                <a:latin typeface="Arial Black" panose="020B0A04020102020204" pitchFamily="34" charset="0"/>
              </a:rPr>
              <a:t/>
            </a:r>
            <a:br>
              <a:rPr lang="en-GB" altLang="tr-TR" sz="4000" dirty="0" smtClean="0">
                <a:latin typeface="Arial Black" panose="020B0A04020102020204" pitchFamily="34" charset="0"/>
              </a:rPr>
            </a:br>
            <a:endParaRPr lang="en-GB" altLang="tr-TR" sz="4000" i="1" dirty="0">
              <a:latin typeface="Arial Black" panose="020B0A04020102020204" pitchFamily="34" charset="0"/>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35</a:t>
            </a:fld>
            <a:endParaRPr lang="en-US"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0605" y="3276295"/>
            <a:ext cx="6069921" cy="3130732"/>
          </a:xfrm>
          <a:prstGeom prst="rect">
            <a:avLst/>
          </a:prstGeom>
        </p:spPr>
      </p:pic>
    </p:spTree>
    <p:extLst>
      <p:ext uri="{BB962C8B-B14F-4D97-AF65-F5344CB8AC3E}">
        <p14:creationId xmlns:p14="http://schemas.microsoft.com/office/powerpoint/2010/main" val="40132271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36</a:t>
            </a:fld>
            <a:endParaRPr lang="en-US" dirty="0"/>
          </a:p>
        </p:txBody>
      </p:sp>
      <p:graphicFrame>
        <p:nvGraphicFramePr>
          <p:cNvPr id="5" name="Object 7"/>
          <p:cNvGraphicFramePr>
            <a:graphicFrameLocks noChangeAspect="1"/>
          </p:cNvGraphicFramePr>
          <p:nvPr>
            <p:extLst>
              <p:ext uri="{D42A27DB-BD31-4B8C-83A1-F6EECF244321}">
                <p14:modId xmlns:p14="http://schemas.microsoft.com/office/powerpoint/2010/main" val="1405843111"/>
              </p:ext>
            </p:extLst>
          </p:nvPr>
        </p:nvGraphicFramePr>
        <p:xfrm>
          <a:off x="1054100" y="1927906"/>
          <a:ext cx="7632700" cy="4105275"/>
        </p:xfrm>
        <a:graphic>
          <a:graphicData uri="http://schemas.openxmlformats.org/presentationml/2006/ole">
            <mc:AlternateContent xmlns:mc="http://schemas.openxmlformats.org/markup-compatibility/2006">
              <mc:Choice xmlns:v="urn:schemas-microsoft-com:vml" Requires="v">
                <p:oleObj spid="_x0000_s1030" name="Grafik" r:id="rId3" imgW="5200650" imgH="4067251" progId="Excel.Chart.8">
                  <p:embed/>
                </p:oleObj>
              </mc:Choice>
              <mc:Fallback>
                <p:oleObj name="Grafik" r:id="rId3" imgW="5200650" imgH="4067251" progId="Excel.Chart.8">
                  <p:embed/>
                  <p:pic>
                    <p:nvPicPr>
                      <p:cNvPr id="37894"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4100" y="1927906"/>
                        <a:ext cx="7632700" cy="4105275"/>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38483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pPr marL="0" indent="0">
              <a:buFont typeface="Wingdings" panose="05000000000000000000" pitchFamily="2" charset="2"/>
              <a:buNone/>
            </a:pPr>
            <a:r>
              <a:rPr lang="tr-TR" altLang="tr-TR" b="1" dirty="0" err="1">
                <a:solidFill>
                  <a:srgbClr val="FF0000"/>
                </a:solidFill>
                <a:cs typeface="Arial" panose="020B0604020202020204" pitchFamily="34" charset="0"/>
              </a:rPr>
              <a:t>UÇES’e</a:t>
            </a:r>
            <a:r>
              <a:rPr lang="tr-TR" altLang="tr-TR" b="1" dirty="0">
                <a:solidFill>
                  <a:srgbClr val="FF0000"/>
                </a:solidFill>
                <a:cs typeface="Arial" panose="020B0604020202020204" pitchFamily="34" charset="0"/>
              </a:rPr>
              <a:t> Göre İçme Suyu Yatırım İhtiyacı (2007-2023</a:t>
            </a:r>
            <a:r>
              <a:rPr lang="tr-TR" altLang="tr-TR" b="1" dirty="0" smtClean="0">
                <a:solidFill>
                  <a:srgbClr val="FF0000"/>
                </a:solidFill>
                <a:cs typeface="Arial" panose="020B0604020202020204" pitchFamily="34" charset="0"/>
              </a:rPr>
              <a:t>)</a:t>
            </a:r>
          </a:p>
          <a:p>
            <a:pPr marL="0" indent="0">
              <a:buFont typeface="Wingdings" panose="05000000000000000000" pitchFamily="2" charset="2"/>
              <a:buNone/>
            </a:pPr>
            <a:endParaRPr lang="tr-TR" altLang="tr-TR" b="1" dirty="0">
              <a:solidFill>
                <a:srgbClr val="FF0000"/>
              </a:solidFill>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37</a:t>
            </a:fld>
            <a:endParaRPr lang="en-US" dirty="0"/>
          </a:p>
        </p:txBody>
      </p:sp>
      <p:pic>
        <p:nvPicPr>
          <p:cNvPr id="5" name="Resim 4"/>
          <p:cNvPicPr>
            <a:picLocks noChangeAspect="1"/>
          </p:cNvPicPr>
          <p:nvPr/>
        </p:nvPicPr>
        <p:blipFill>
          <a:blip r:embed="rId2"/>
          <a:stretch>
            <a:fillRect/>
          </a:stretch>
        </p:blipFill>
        <p:spPr>
          <a:xfrm>
            <a:off x="361950" y="2247165"/>
            <a:ext cx="8420100" cy="3867150"/>
          </a:xfrm>
          <a:prstGeom prst="rect">
            <a:avLst/>
          </a:prstGeom>
        </p:spPr>
      </p:pic>
    </p:spTree>
    <p:extLst>
      <p:ext uri="{BB962C8B-B14F-4D97-AF65-F5344CB8AC3E}">
        <p14:creationId xmlns:p14="http://schemas.microsoft.com/office/powerpoint/2010/main" val="28655112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p:txBody>
          <a:bodyPr/>
          <a:lstStyle/>
          <a:p>
            <a:r>
              <a:rPr lang="tr-TR" altLang="tr-TR" b="1" dirty="0" err="1">
                <a:solidFill>
                  <a:srgbClr val="FF0000"/>
                </a:solidFill>
                <a:cs typeface="Arial" panose="020B0604020202020204" pitchFamily="34" charset="0"/>
              </a:rPr>
              <a:t>UÇES’e</a:t>
            </a:r>
            <a:r>
              <a:rPr lang="tr-TR" altLang="tr-TR" b="1" dirty="0">
                <a:solidFill>
                  <a:srgbClr val="FF0000"/>
                </a:solidFill>
                <a:cs typeface="Arial" panose="020B0604020202020204" pitchFamily="34" charset="0"/>
              </a:rPr>
              <a:t> Göre Atık Su Yatırım İhtiyacı (2007-2023)</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38</a:t>
            </a:fld>
            <a:endParaRPr lang="en-US" dirty="0"/>
          </a:p>
        </p:txBody>
      </p:sp>
      <p:pic>
        <p:nvPicPr>
          <p:cNvPr id="5" name="Resim 4"/>
          <p:cNvPicPr>
            <a:picLocks noChangeAspect="1"/>
          </p:cNvPicPr>
          <p:nvPr/>
        </p:nvPicPr>
        <p:blipFill>
          <a:blip r:embed="rId2"/>
          <a:stretch>
            <a:fillRect/>
          </a:stretch>
        </p:blipFill>
        <p:spPr>
          <a:xfrm>
            <a:off x="215602" y="2360065"/>
            <a:ext cx="8696325" cy="3952875"/>
          </a:xfrm>
          <a:prstGeom prst="rect">
            <a:avLst/>
          </a:prstGeom>
        </p:spPr>
      </p:pic>
    </p:spTree>
    <p:extLst>
      <p:ext uri="{BB962C8B-B14F-4D97-AF65-F5344CB8AC3E}">
        <p14:creationId xmlns:p14="http://schemas.microsoft.com/office/powerpoint/2010/main" val="15685939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AB UYUM SÜRECİ	</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39</a:t>
            </a:fld>
            <a:endParaRPr lang="en-US" dirty="0"/>
          </a:p>
        </p:txBody>
      </p:sp>
      <p:graphicFrame>
        <p:nvGraphicFramePr>
          <p:cNvPr id="5" name="Object 7"/>
          <p:cNvGraphicFramePr>
            <a:graphicFrameLocks noGrp="1" noChangeAspect="1"/>
          </p:cNvGraphicFramePr>
          <p:nvPr>
            <p:ph idx="1"/>
          </p:nvPr>
        </p:nvGraphicFramePr>
        <p:xfrm>
          <a:off x="949370" y="1901825"/>
          <a:ext cx="7245260" cy="3970338"/>
        </p:xfrm>
        <a:graphic>
          <a:graphicData uri="http://schemas.openxmlformats.org/presentationml/2006/ole">
            <mc:AlternateContent xmlns:mc="http://schemas.openxmlformats.org/markup-compatibility/2006">
              <mc:Choice xmlns:v="urn:schemas-microsoft-com:vml" Requires="v">
                <p:oleObj spid="_x0000_s2054" name="Chart" r:id="rId3" imgW="8534451" imgH="4676869" progId="MSGraph.Chart.8">
                  <p:embed followColorScheme="full"/>
                </p:oleObj>
              </mc:Choice>
              <mc:Fallback>
                <p:oleObj name="Chart" r:id="rId3" imgW="8534451" imgH="4676869" progId="MSGraph.Chart.8">
                  <p:embed followColorScheme="full"/>
                  <p:pic>
                    <p:nvPicPr>
                      <p:cNvPr id="50182"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370" y="1901825"/>
                        <a:ext cx="7245260" cy="397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97319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dirty="0">
                <a:latin typeface="Times New Roman" panose="02020603050405020304" pitchFamily="18" charset="0"/>
                <a:cs typeface="Times New Roman" panose="02020603050405020304" pitchFamily="18" charset="0"/>
              </a:rPr>
              <a:t>HÜKÜMET DIŞI  ULUSLARARASI  ÖRGÜTLER</a:t>
            </a:r>
            <a:br>
              <a:rPr lang="tr-TR" altLang="tr-TR"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a:bodyPr>
          <a:lstStyle/>
          <a:p>
            <a:pPr>
              <a:defRPr/>
            </a:pPr>
            <a:r>
              <a:rPr lang="tr-TR" sz="1900" dirty="0">
                <a:latin typeface="Times New Roman" pitchFamily="18" charset="0"/>
                <a:cs typeface="Times New Roman" pitchFamily="18" charset="0"/>
              </a:rPr>
              <a:t>ÇEVREYLE İLGİLİ STK; </a:t>
            </a:r>
            <a:r>
              <a:rPr lang="en-US" sz="1900" dirty="0">
                <a:latin typeface="Times New Roman" pitchFamily="18" charset="0"/>
                <a:cs typeface="Times New Roman" pitchFamily="18" charset="0"/>
              </a:rPr>
              <a:t>GREENPEACE, FRIENDS of EARTH</a:t>
            </a:r>
            <a:r>
              <a:rPr lang="tr-TR" sz="1900" dirty="0">
                <a:latin typeface="Times New Roman" pitchFamily="18" charset="0"/>
                <a:cs typeface="Times New Roman" pitchFamily="18" charset="0"/>
              </a:rPr>
              <a:t>, IUCN,WWF,…</a:t>
            </a:r>
          </a:p>
          <a:p>
            <a:pPr>
              <a:buNone/>
              <a:defRPr/>
            </a:pPr>
            <a:endParaRPr lang="tr-TR" sz="1900" dirty="0">
              <a:latin typeface="Times New Roman" pitchFamily="18" charset="0"/>
              <a:cs typeface="Times New Roman" pitchFamily="18" charset="0"/>
            </a:endParaRPr>
          </a:p>
          <a:p>
            <a:pPr>
              <a:defRPr/>
            </a:pPr>
            <a:r>
              <a:rPr lang="tr-TR" sz="1900" dirty="0">
                <a:latin typeface="Times New Roman" pitchFamily="18" charset="0"/>
                <a:cs typeface="Times New Roman" pitchFamily="18" charset="0"/>
              </a:rPr>
              <a:t>ÖZEL SEKTÖR, ÇOK ULUSLU ŞİRKETLER, </a:t>
            </a:r>
          </a:p>
          <a:p>
            <a:pPr>
              <a:buNone/>
              <a:defRPr/>
            </a:pPr>
            <a:r>
              <a:rPr lang="tr-TR" sz="1900" dirty="0">
                <a:latin typeface="Times New Roman" pitchFamily="18" charset="0"/>
                <a:cs typeface="Times New Roman" pitchFamily="18" charset="0"/>
              </a:rPr>
              <a:t>	MESLEK BİRLİKLERİ,MİLLETLERARARSI TİCARET ÖRGÜTÜ, …</a:t>
            </a:r>
          </a:p>
          <a:p>
            <a:pPr>
              <a:buNone/>
              <a:defRPr/>
            </a:pPr>
            <a:endParaRPr lang="tr-TR" sz="1900" dirty="0">
              <a:latin typeface="Times New Roman" pitchFamily="18" charset="0"/>
              <a:cs typeface="Times New Roman" pitchFamily="18" charset="0"/>
            </a:endParaRPr>
          </a:p>
          <a:p>
            <a:pPr>
              <a:defRPr/>
            </a:pPr>
            <a:r>
              <a:rPr lang="tr-TR" sz="1900" dirty="0">
                <a:latin typeface="Times New Roman" pitchFamily="18" charset="0"/>
                <a:cs typeface="Times New Roman" pitchFamily="18" charset="0"/>
              </a:rPr>
              <a:t>BİLİMSEL TOPLULUKLAR.</a:t>
            </a:r>
          </a:p>
          <a:p>
            <a:pPr>
              <a:defRPr/>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521567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AB ÇEVRE POLİTİKASININ HUKUKİ DAYANAKLARI</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457200" indent="-457200">
              <a:buFont typeface="+mj-lt"/>
              <a:buAutoNum type="arabicPeriod"/>
              <a:defRPr/>
            </a:pPr>
            <a:r>
              <a:rPr lang="tr-TR" sz="1800" dirty="0">
                <a:latin typeface="Times New Roman" pitchFamily="18" charset="0"/>
                <a:cs typeface="Times New Roman" pitchFamily="18" charset="0"/>
              </a:rPr>
              <a:t>BİRİNCİL HUKUK KAYNAKLARI, </a:t>
            </a:r>
          </a:p>
          <a:p>
            <a:pPr marL="457200" indent="-457200">
              <a:buFont typeface="+mj-lt"/>
              <a:buAutoNum type="arabicPeriod"/>
              <a:defRPr/>
            </a:pPr>
            <a:endParaRPr lang="tr-TR" sz="1800" dirty="0">
              <a:latin typeface="Times New Roman" pitchFamily="18" charset="0"/>
              <a:cs typeface="Times New Roman" pitchFamily="18" charset="0"/>
            </a:endParaRPr>
          </a:p>
          <a:p>
            <a:pPr marL="457200" indent="-457200">
              <a:buFont typeface="+mj-lt"/>
              <a:buAutoNum type="arabicPeriod"/>
              <a:defRPr/>
            </a:pPr>
            <a:r>
              <a:rPr lang="tr-TR" sz="1800" dirty="0">
                <a:latin typeface="Times New Roman" pitchFamily="18" charset="0"/>
                <a:cs typeface="Times New Roman" pitchFamily="18" charset="0"/>
              </a:rPr>
              <a:t>İKİNCİL HUKUK KAYNAKLARI,</a:t>
            </a:r>
          </a:p>
          <a:p>
            <a:pPr marL="457200" indent="-457200">
              <a:buFont typeface="+mj-lt"/>
              <a:buAutoNum type="arabicPeriod"/>
              <a:defRPr/>
            </a:pPr>
            <a:endParaRPr lang="tr-TR" sz="1800" dirty="0">
              <a:latin typeface="Times New Roman" pitchFamily="18" charset="0"/>
              <a:cs typeface="Times New Roman" pitchFamily="18" charset="0"/>
            </a:endParaRPr>
          </a:p>
          <a:p>
            <a:pPr marL="457200" indent="-457200">
              <a:buFont typeface="+mj-lt"/>
              <a:buAutoNum type="arabicPeriod"/>
              <a:defRPr/>
            </a:pPr>
            <a:r>
              <a:rPr lang="tr-TR" sz="1800" dirty="0">
                <a:latin typeface="Times New Roman" pitchFamily="18" charset="0"/>
                <a:cs typeface="Times New Roman" pitchFamily="18" charset="0"/>
              </a:rPr>
              <a:t>YARGI KARARLARI VE AB’NİN TARAF OLDUĞU ULUSLAR ARASI ANTLAŞMALAR.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191384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sz="1800" b="1" dirty="0"/>
              <a:t>Birincil</a:t>
            </a:r>
            <a:r>
              <a:rPr lang="tr-TR" sz="1800" dirty="0"/>
              <a:t> normlar, Avrupa Birliği'ni kuran antlaşmalardır. </a:t>
            </a:r>
            <a:r>
              <a:rPr lang="tr-TR" sz="1800" b="1" dirty="0"/>
              <a:t>İkincil</a:t>
            </a:r>
            <a:r>
              <a:rPr lang="tr-TR" sz="1800" dirty="0"/>
              <a:t> normlar, antlaşmalara temel oluşturan tüzükler ve yönergelerdir. Birlik </a:t>
            </a:r>
            <a:r>
              <a:rPr lang="tr-TR" sz="1800" b="1" dirty="0"/>
              <a:t>Hukukunun</a:t>
            </a:r>
            <a:r>
              <a:rPr lang="tr-TR" sz="1800" dirty="0"/>
              <a:t> yardımcı </a:t>
            </a:r>
            <a:r>
              <a:rPr lang="tr-TR" sz="1800" b="1" dirty="0"/>
              <a:t>kaynakları</a:t>
            </a:r>
            <a:r>
              <a:rPr lang="tr-TR" sz="1800" dirty="0"/>
              <a:t> olarak da içtihat kararları, uluslararası </a:t>
            </a:r>
            <a:r>
              <a:rPr lang="tr-TR" sz="1800" b="1" dirty="0"/>
              <a:t>hukuk</a:t>
            </a:r>
            <a:r>
              <a:rPr lang="tr-TR" sz="1800" dirty="0"/>
              <a:t> ve Avrupa Birliği </a:t>
            </a:r>
            <a:r>
              <a:rPr lang="tr-TR" sz="1800" b="1" dirty="0"/>
              <a:t>Hukukunun</a:t>
            </a:r>
            <a:r>
              <a:rPr lang="tr-TR" sz="1800" dirty="0"/>
              <a:t> genel prensipleri gösterilebilir.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410711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altLang="tr-TR" dirty="0">
                <a:latin typeface="Times New Roman" panose="02020603050405020304" pitchFamily="18" charset="0"/>
                <a:cs typeface="Times New Roman" panose="02020603050405020304" pitchFamily="18" charset="0"/>
              </a:rPr>
              <a:t>AB  ÇEVRE POLİTİKALARININ DAYANDIĞI BİRİNCİL HUKUK KAYNAKLARI</a:t>
            </a:r>
            <a:r>
              <a:rPr lang="tr-TR" altLang="tr-TR" sz="4000" b="1" dirty="0">
                <a:solidFill>
                  <a:srgbClr val="3333CC"/>
                </a:solidFill>
                <a:latin typeface="Times New Roman" panose="02020603050405020304" pitchFamily="18" charset="0"/>
                <a:cs typeface="Times New Roman" panose="02020603050405020304" pitchFamily="18" charset="0"/>
              </a:rPr>
              <a:t/>
            </a:r>
            <a:br>
              <a:rPr lang="tr-TR" altLang="tr-TR" sz="4000" b="1" dirty="0">
                <a:solidFill>
                  <a:srgbClr val="3333CC"/>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a:bodyPr>
          <a:lstStyle/>
          <a:p>
            <a:pPr algn="just">
              <a:lnSpc>
                <a:spcPct val="80000"/>
              </a:lnSpc>
              <a:buFont typeface="Wingdings" panose="05000000000000000000" pitchFamily="2" charset="2"/>
              <a:buChar char="§"/>
            </a:pPr>
            <a:r>
              <a:rPr lang="tr-TR" altLang="tr-TR" sz="1900" dirty="0">
                <a:latin typeface="Times New Roman" panose="02020603050405020304" pitchFamily="18" charset="0"/>
                <a:cs typeface="Times New Roman" panose="02020603050405020304" pitchFamily="18" charset="0"/>
              </a:rPr>
              <a:t>Avrupa Birliğinin kurucu antlaşmaları olan birincil hukuk kaynaklarından </a:t>
            </a:r>
            <a:r>
              <a:rPr lang="tr-TR" altLang="tr-TR" sz="1900" b="1" dirty="0">
                <a:latin typeface="Times New Roman" panose="02020603050405020304" pitchFamily="18" charset="0"/>
                <a:cs typeface="Times New Roman" panose="02020603050405020304" pitchFamily="18" charset="0"/>
              </a:rPr>
              <a:t>Avrupa Kömür Çelik Topluluğunu Kuran Anlaşma</a:t>
            </a:r>
            <a:r>
              <a:rPr lang="tr-TR" altLang="tr-TR" sz="1900" dirty="0">
                <a:latin typeface="Times New Roman" panose="02020603050405020304" pitchFamily="18" charset="0"/>
                <a:cs typeface="Times New Roman" panose="02020603050405020304" pitchFamily="18" charset="0"/>
              </a:rPr>
              <a:t> (1951), </a:t>
            </a:r>
            <a:r>
              <a:rPr lang="tr-TR" altLang="tr-TR" sz="1900" b="1" dirty="0">
                <a:latin typeface="Times New Roman" panose="02020603050405020304" pitchFamily="18" charset="0"/>
                <a:cs typeface="Times New Roman" panose="02020603050405020304" pitchFamily="18" charset="0"/>
              </a:rPr>
              <a:t>Avrupa Ekonomik Topluluğunu Kuran Antlaşma (Roma Antlaşması</a:t>
            </a:r>
            <a:r>
              <a:rPr lang="tr-TR" altLang="tr-TR" sz="1900" dirty="0">
                <a:latin typeface="Times New Roman" panose="02020603050405020304" pitchFamily="18" charset="0"/>
                <a:cs typeface="Times New Roman" panose="02020603050405020304" pitchFamily="18" charset="0"/>
              </a:rPr>
              <a:t>) (1957) ve </a:t>
            </a:r>
            <a:r>
              <a:rPr lang="tr-TR" altLang="tr-TR" sz="1900" b="1" dirty="0">
                <a:latin typeface="Times New Roman" panose="02020603050405020304" pitchFamily="18" charset="0"/>
                <a:cs typeface="Times New Roman" panose="02020603050405020304" pitchFamily="18" charset="0"/>
              </a:rPr>
              <a:t>Avrupa Atom Enerjisi Topluluğunu Kuran </a:t>
            </a:r>
            <a:r>
              <a:rPr lang="tr-TR" altLang="tr-TR" sz="1900" b="1" dirty="0" err="1">
                <a:latin typeface="Times New Roman" panose="02020603050405020304" pitchFamily="18" charset="0"/>
                <a:cs typeface="Times New Roman" panose="02020603050405020304" pitchFamily="18" charset="0"/>
              </a:rPr>
              <a:t>Anlaşma’</a:t>
            </a:r>
            <a:r>
              <a:rPr lang="tr-TR" altLang="tr-TR" sz="1900" dirty="0" err="1">
                <a:latin typeface="Times New Roman" panose="02020603050405020304" pitchFamily="18" charset="0"/>
                <a:cs typeface="Times New Roman" panose="02020603050405020304" pitchFamily="18" charset="0"/>
              </a:rPr>
              <a:t>da</a:t>
            </a:r>
            <a:r>
              <a:rPr lang="tr-TR" altLang="tr-TR" sz="1900" dirty="0">
                <a:latin typeface="Times New Roman" panose="02020603050405020304" pitchFamily="18" charset="0"/>
                <a:cs typeface="Times New Roman" panose="02020603050405020304" pitchFamily="18" charset="0"/>
              </a:rPr>
              <a:t> (1957),  doğrudan çevreyle ilgili ortak bir politikanın yürütülmesini belirleyen bir madde bulunmamaktadır. </a:t>
            </a:r>
          </a:p>
          <a:p>
            <a:pPr algn="just">
              <a:lnSpc>
                <a:spcPct val="80000"/>
              </a:lnSpc>
              <a:buFont typeface="Wingdings" panose="05000000000000000000" pitchFamily="2" charset="2"/>
              <a:buChar char="§"/>
            </a:pPr>
            <a:endParaRPr lang="tr-TR" altLang="tr-TR" sz="1900" dirty="0">
              <a:latin typeface="Times New Roman" panose="02020603050405020304" pitchFamily="18" charset="0"/>
              <a:cs typeface="Times New Roman" panose="02020603050405020304" pitchFamily="18" charset="0"/>
            </a:endParaRPr>
          </a:p>
          <a:p>
            <a:pPr algn="just">
              <a:lnSpc>
                <a:spcPct val="80000"/>
              </a:lnSpc>
              <a:buFont typeface="Wingdings" panose="05000000000000000000" pitchFamily="2" charset="2"/>
              <a:buChar char="§"/>
            </a:pPr>
            <a:r>
              <a:rPr lang="tr-TR" altLang="tr-TR" sz="1900" dirty="0">
                <a:latin typeface="Times New Roman" panose="02020603050405020304" pitchFamily="18" charset="0"/>
                <a:cs typeface="Times New Roman" panose="02020603050405020304" pitchFamily="18" charset="0"/>
              </a:rPr>
              <a:t>Başlangıçta Avrupa Birliğinin çevreyle ilgili faaliyetleri; </a:t>
            </a:r>
            <a:r>
              <a:rPr lang="tr-TR" altLang="tr-TR" sz="1900" b="1" dirty="0">
                <a:latin typeface="Times New Roman" panose="02020603050405020304" pitchFamily="18" charset="0"/>
                <a:cs typeface="Times New Roman" panose="02020603050405020304" pitchFamily="18" charset="0"/>
              </a:rPr>
              <a:t>Roma Antlaşması</a:t>
            </a:r>
            <a:r>
              <a:rPr lang="tr-TR" altLang="tr-TR" sz="1900" dirty="0">
                <a:latin typeface="Times New Roman" panose="02020603050405020304" pitchFamily="18" charset="0"/>
                <a:cs typeface="Times New Roman" panose="02020603050405020304" pitchFamily="18" charset="0"/>
              </a:rPr>
              <a:t>’nın başlangıç bölümü, 2’nci maddesi, 100’ncü maddesi ve 235’nci maddesi çerçevesinde yürütülmüştür. </a:t>
            </a:r>
          </a:p>
          <a:p>
            <a:pPr algn="just">
              <a:lnSpc>
                <a:spcPct val="80000"/>
              </a:lnSpc>
              <a:buFont typeface="Wingdings" panose="05000000000000000000" pitchFamily="2" charset="2"/>
              <a:buChar char="§"/>
            </a:pPr>
            <a:endParaRPr lang="tr-TR" altLang="tr-TR" sz="2400"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2673781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AB  ÇEVRE POLİTİKALARININ DAYANDIĞI BİRİNCİL HUKUK KAYNAKLARI</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nSpc>
                <a:spcPct val="80000"/>
              </a:lnSpc>
              <a:buFont typeface="Wingdings" panose="05000000000000000000" pitchFamily="2" charset="2"/>
              <a:buChar char="§"/>
            </a:pPr>
            <a:r>
              <a:rPr lang="tr-TR" altLang="tr-TR" sz="1800" b="1" dirty="0">
                <a:latin typeface="Times New Roman" panose="02020603050405020304" pitchFamily="18" charset="0"/>
                <a:cs typeface="Times New Roman" panose="02020603050405020304" pitchFamily="18" charset="0"/>
              </a:rPr>
              <a:t>Avrupa Tek Senedi </a:t>
            </a:r>
            <a:r>
              <a:rPr lang="tr-TR" altLang="tr-TR" sz="1800" dirty="0">
                <a:latin typeface="Times New Roman" panose="02020603050405020304" pitchFamily="18" charset="0"/>
                <a:cs typeface="Times New Roman" panose="02020603050405020304" pitchFamily="18" charset="0"/>
              </a:rPr>
              <a:t>ile Roma Antlaşmasına “çevre” başlığı altında yeni bir bölüm eklenmesi uygun bulunmuş, bu anlaşmanın 2, 100 ve 235.maddeleri çerçevesine sürdürülmeye çalışılan ortak  çevre politikalarına ilişkin esasları düzenleyen  130(R), 130(S), 130 (T) ve 100(A) numaralı maddeleri kabul edilmiştir. </a:t>
            </a:r>
          </a:p>
          <a:p>
            <a:pPr>
              <a:lnSpc>
                <a:spcPct val="80000"/>
              </a:lnSpc>
              <a:buNone/>
            </a:pPr>
            <a:endParaRPr lang="tr-TR" altLang="tr-TR" sz="1800" dirty="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
            </a:pPr>
            <a:r>
              <a:rPr lang="tr-TR" altLang="tr-TR" sz="1800" dirty="0">
                <a:latin typeface="Times New Roman" panose="02020603050405020304" pitchFamily="18" charset="0"/>
                <a:cs typeface="Times New Roman" panose="02020603050405020304" pitchFamily="18" charset="0"/>
              </a:rPr>
              <a:t>AET kurucu antlaşmasının adını değiştirerek AT Kurucu Antlaşması haline dönüştüren 1992 tarihli </a:t>
            </a:r>
            <a:r>
              <a:rPr lang="tr-TR" altLang="tr-TR" sz="1800" b="1" dirty="0">
                <a:latin typeface="Times New Roman" panose="02020603050405020304" pitchFamily="18" charset="0"/>
                <a:cs typeface="Times New Roman" panose="02020603050405020304" pitchFamily="18" charset="0"/>
              </a:rPr>
              <a:t>Maastricht  Antlaşması</a:t>
            </a:r>
            <a:r>
              <a:rPr lang="tr-TR" altLang="tr-TR" sz="1800" dirty="0">
                <a:latin typeface="Times New Roman" panose="02020603050405020304" pitchFamily="18" charset="0"/>
                <a:cs typeface="Times New Roman" panose="02020603050405020304" pitchFamily="18" charset="0"/>
              </a:rPr>
              <a:t>, çevre politikasıyla ilgili olarak 2; 3/k; 130(R), 130(S), ve 130 (T) maddelerini de yeniden düzenlemiştir.</a:t>
            </a:r>
          </a:p>
          <a:p>
            <a:pPr>
              <a:lnSpc>
                <a:spcPct val="80000"/>
              </a:lnSpc>
              <a:buNone/>
            </a:pPr>
            <a:endParaRPr lang="tr-TR" altLang="tr-TR" sz="1800" dirty="0">
              <a:latin typeface="Times New Roman" panose="02020603050405020304" pitchFamily="18" charset="0"/>
              <a:cs typeface="Times New Roman" panose="02020603050405020304" pitchFamily="18" charset="0"/>
            </a:endParaRPr>
          </a:p>
          <a:p>
            <a:pPr>
              <a:lnSpc>
                <a:spcPct val="80000"/>
              </a:lnSpc>
              <a:buFont typeface="Wingdings" panose="05000000000000000000" pitchFamily="2" charset="2"/>
              <a:buChar char="§"/>
            </a:pPr>
            <a:r>
              <a:rPr lang="tr-TR" altLang="tr-TR" sz="1800" dirty="0">
                <a:latin typeface="Times New Roman" panose="02020603050405020304" pitchFamily="18" charset="0"/>
                <a:cs typeface="Times New Roman" panose="02020603050405020304" pitchFamily="18" charset="0"/>
              </a:rPr>
              <a:t>1997 tarihli </a:t>
            </a:r>
            <a:r>
              <a:rPr lang="tr-TR" altLang="tr-TR" sz="1800" b="1" dirty="0">
                <a:latin typeface="Times New Roman" panose="02020603050405020304" pitchFamily="18" charset="0"/>
                <a:cs typeface="Times New Roman" panose="02020603050405020304" pitchFamily="18" charset="0"/>
              </a:rPr>
              <a:t>Amsterdam Antlaşması </a:t>
            </a:r>
            <a:r>
              <a:rPr lang="tr-TR" altLang="tr-TR" sz="1800" dirty="0">
                <a:latin typeface="Times New Roman" panose="02020603050405020304" pitchFamily="18" charset="0"/>
                <a:cs typeface="Times New Roman" panose="02020603050405020304" pitchFamily="18" charset="0"/>
              </a:rPr>
              <a:t>çerçevesinde öngörülen en önemli değişiklik, Topluluğun kuruluş amaçları (Madde B) ve ana hedefleri (Madde 2) kapsamına sürdürülebilir kalkınma kavramının dahil edilmesidir. </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388790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altLang="tr-TR" sz="3200" dirty="0">
                <a:latin typeface="Times New Roman" panose="02020603050405020304" pitchFamily="18" charset="0"/>
                <a:cs typeface="Times New Roman" panose="02020603050405020304" pitchFamily="18" charset="0"/>
              </a:rPr>
              <a:t>AB ÇEVRE POLİTİKALARI</a:t>
            </a:r>
            <a:endParaRPr lang="tr-TR" sz="32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nSpc>
                <a:spcPct val="90000"/>
              </a:lnSpc>
              <a:buFont typeface="Wingdings" panose="05000000000000000000" pitchFamily="2" charset="2"/>
              <a:buChar char="§"/>
            </a:pPr>
            <a:r>
              <a:rPr lang="tr-TR" altLang="tr-TR" sz="1900" b="1" dirty="0">
                <a:latin typeface="Times New Roman" panose="02020603050405020304" pitchFamily="18" charset="0"/>
                <a:cs typeface="Times New Roman" panose="02020603050405020304" pitchFamily="18" charset="0"/>
              </a:rPr>
              <a:t>Göteborg (Haziran 2001)</a:t>
            </a:r>
          </a:p>
          <a:p>
            <a:pPr>
              <a:lnSpc>
                <a:spcPct val="90000"/>
              </a:lnSpc>
              <a:buNone/>
            </a:pPr>
            <a:r>
              <a:rPr lang="tr-TR" altLang="tr-TR" sz="1900" b="1" dirty="0">
                <a:latin typeface="Times New Roman" panose="02020603050405020304" pitchFamily="18" charset="0"/>
                <a:cs typeface="Times New Roman" panose="02020603050405020304" pitchFamily="18" charset="0"/>
              </a:rPr>
              <a:t>	“</a:t>
            </a:r>
            <a:r>
              <a:rPr lang="tr-TR" altLang="tr-TR" sz="1900" dirty="0">
                <a:latin typeface="Times New Roman" panose="02020603050405020304" pitchFamily="18" charset="0"/>
                <a:cs typeface="Times New Roman" panose="02020603050405020304" pitchFamily="18" charset="0"/>
              </a:rPr>
              <a:t>Sürdürülebilir Kalkınma İçin Avrupa Stratejisi” öncelikli entegrasyon alanları: Tarım, Enerji, Taşımacılık</a:t>
            </a:r>
          </a:p>
          <a:p>
            <a:pPr>
              <a:lnSpc>
                <a:spcPct val="80000"/>
              </a:lnSpc>
              <a:buFont typeface="Wingdings" panose="05000000000000000000" pitchFamily="2" charset="2"/>
              <a:buChar char="§"/>
            </a:pPr>
            <a:r>
              <a:rPr lang="tr-TR" altLang="tr-TR" sz="1900" b="1" dirty="0">
                <a:latin typeface="Times New Roman" panose="02020603050405020304" pitchFamily="18" charset="0"/>
                <a:cs typeface="Times New Roman" panose="02020603050405020304" pitchFamily="18" charset="0"/>
              </a:rPr>
              <a:t>1999 Helsinki</a:t>
            </a:r>
          </a:p>
          <a:p>
            <a:pPr>
              <a:lnSpc>
                <a:spcPct val="80000"/>
              </a:lnSpc>
              <a:buNone/>
            </a:pPr>
            <a:r>
              <a:rPr lang="tr-TR" altLang="tr-TR" sz="1900" dirty="0">
                <a:latin typeface="Times New Roman" panose="02020603050405020304" pitchFamily="18" charset="0"/>
                <a:cs typeface="Times New Roman" panose="02020603050405020304" pitchFamily="18" charset="0"/>
              </a:rPr>
              <a:t>	“Sürdürülebilirlik 21”(Genişleme ve Çevre Konsey Tavsiye Kararı)</a:t>
            </a:r>
          </a:p>
          <a:p>
            <a:pPr>
              <a:lnSpc>
                <a:spcPct val="80000"/>
              </a:lnSpc>
              <a:buFont typeface="Wingdings" panose="05000000000000000000" pitchFamily="2" charset="2"/>
              <a:buChar char="§"/>
            </a:pPr>
            <a:r>
              <a:rPr lang="tr-TR" altLang="tr-TR" sz="1900" dirty="0">
                <a:latin typeface="Times New Roman" panose="02020603050405020304" pitchFamily="18" charset="0"/>
                <a:cs typeface="Times New Roman" panose="02020603050405020304" pitchFamily="18" charset="0"/>
              </a:rPr>
              <a:t> </a:t>
            </a:r>
            <a:r>
              <a:rPr lang="tr-TR" altLang="tr-TR" sz="1900" b="1" dirty="0">
                <a:latin typeface="Times New Roman" panose="02020603050405020304" pitchFamily="18" charset="0"/>
                <a:cs typeface="Times New Roman" panose="02020603050405020304" pitchFamily="18" charset="0"/>
              </a:rPr>
              <a:t>2000 Nice Antlaşması</a:t>
            </a:r>
          </a:p>
          <a:p>
            <a:pPr algn="just">
              <a:lnSpc>
                <a:spcPct val="80000"/>
              </a:lnSpc>
              <a:buNone/>
            </a:pPr>
            <a:r>
              <a:rPr lang="tr-TR" altLang="tr-TR" sz="1900" dirty="0">
                <a:latin typeface="Times New Roman" panose="02020603050405020304" pitchFamily="18" charset="0"/>
                <a:cs typeface="Times New Roman" panose="02020603050405020304" pitchFamily="18" charset="0"/>
              </a:rPr>
              <a:t>	 2000 tarihli Nice Antlaşması ise Kurucu Antlaşmaların çevre politikasına ilişkin hükümlerinde önemli bir değişiklik yapmamıştır. Yapılan değişiklikler, çevrenin korunmasıyla ilgili </a:t>
            </a:r>
            <a:r>
              <a:rPr lang="tr-TR" altLang="tr-TR" sz="1900" dirty="0" err="1">
                <a:latin typeface="Times New Roman" panose="02020603050405020304" pitchFamily="18" charset="0"/>
                <a:cs typeface="Times New Roman" panose="02020603050405020304" pitchFamily="18" charset="0"/>
              </a:rPr>
              <a:t>XIX.başlıkta</a:t>
            </a:r>
            <a:r>
              <a:rPr lang="tr-TR" altLang="tr-TR" sz="1900" dirty="0">
                <a:latin typeface="Times New Roman" panose="02020603050405020304" pitchFamily="18" charset="0"/>
                <a:cs typeface="Times New Roman" panose="02020603050405020304" pitchFamily="18" charset="0"/>
              </a:rPr>
              <a:t> bulunan 175.maddenin (b) fıkrasında “su kaynaklarının yönetimine ilişkin nicel önlemlerin” Konsey tarafından karara bağlanması, (c)fıkrasında bulunan “atıkların yönetimi haricinde arazi kullanımı”  ibaresinin metinden çıkarılmasından ibarettir.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1955284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1786</TotalTime>
  <Words>1620</Words>
  <Application>Microsoft Office PowerPoint</Application>
  <PresentationFormat>Ekran Gösterisi (4:3)</PresentationFormat>
  <Paragraphs>290</Paragraphs>
  <Slides>39</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2</vt:i4>
      </vt:variant>
      <vt:variant>
        <vt:lpstr>Slayt Başlıkları</vt:lpstr>
      </vt:variant>
      <vt:variant>
        <vt:i4>39</vt:i4>
      </vt:variant>
    </vt:vector>
  </HeadingPairs>
  <TitlesOfParts>
    <vt:vector size="48" baseType="lpstr">
      <vt:lpstr>Arial</vt:lpstr>
      <vt:lpstr>Arial Black</vt:lpstr>
      <vt:lpstr>Calibri</vt:lpstr>
      <vt:lpstr>Times New Roman</vt:lpstr>
      <vt:lpstr>Wingdings</vt:lpstr>
      <vt:lpstr>Wingdings 2</vt:lpstr>
      <vt:lpstr>Office Theme</vt:lpstr>
      <vt:lpstr>Grafik</vt:lpstr>
      <vt:lpstr>Chart</vt:lpstr>
      <vt:lpstr>Doç. Dr. Afşın ÇETİNKAYA</vt:lpstr>
      <vt:lpstr>PowerPoint Sunusu</vt:lpstr>
      <vt:lpstr>Bölgesel Uluslararası Çevre  Politikaları</vt:lpstr>
      <vt:lpstr>HÜKÜMET DIŞI  ULUSLARARASI  ÖRGÜTLER </vt:lpstr>
      <vt:lpstr>AB ÇEVRE POLİTİKASININ HUKUKİ DAYANAKLARI</vt:lpstr>
      <vt:lpstr>PowerPoint Sunusu</vt:lpstr>
      <vt:lpstr>AB  ÇEVRE POLİTİKALARININ DAYANDIĞI BİRİNCİL HUKUK KAYNAKLARI </vt:lpstr>
      <vt:lpstr>AB  ÇEVRE POLİTİKALARININ DAYANDIĞI BİRİNCİL HUKUK KAYNAKLARI</vt:lpstr>
      <vt:lpstr>AB ÇEVRE POLİTİKALARI</vt:lpstr>
      <vt:lpstr>AB ÇEVRE POLİTİKALARI/LİZBON ANTLAŞMASI</vt:lpstr>
      <vt:lpstr>AB ÇEVRE POLİTİKASININ TEMEL ÖZELLİKLERİ</vt:lpstr>
      <vt:lpstr>AB’nin Sektörel Politikalarında Çevre </vt:lpstr>
      <vt:lpstr>AB ÇEVRE POLİTİKALARININ 2 TEMEL AMACI</vt:lpstr>
      <vt:lpstr>AB ÇEVRE POLİTİKASI İLKELERİ </vt:lpstr>
      <vt:lpstr>AB Sürdürülebilir Kalkınma Politikaları</vt:lpstr>
      <vt:lpstr>AB İkincil Hukuk Kaynaklarında Çevre</vt:lpstr>
      <vt:lpstr>AB’nin Taraf Olduğu Uluslararası Çevre Sözleşmeleri – (Türkiye henüz taraf değil)</vt:lpstr>
      <vt:lpstr>AB Çevre Mevzuatının Yapısı</vt:lpstr>
      <vt:lpstr>AB Politika Oluşum ve Uygulama Araçları: EYLEM PROGRAMLARI 22 Kasım 1973 yılında Konsey ve üye ülke temsilcileri kabul ederek Topluluk Bildirgesi haline geldi.</vt:lpstr>
      <vt:lpstr>AB Politika Oluşum ve Uygulama Araçları: EYLEM PROGRAMLARI</vt:lpstr>
      <vt:lpstr>EYLEM PROGRAMLARI</vt:lpstr>
      <vt:lpstr>EYLEM PROGRAMLARI</vt:lpstr>
      <vt:lpstr>EYLEM PROGRAMLARI</vt:lpstr>
      <vt:lpstr>TÜRKİYE VE AB UYUM Uyum Sürecinde Önemli Hususlar</vt:lpstr>
      <vt:lpstr>ÇEVRE POLİTİKALARINA UYUM</vt:lpstr>
      <vt:lpstr>AB Uyumu ve Çevre</vt:lpstr>
      <vt:lpstr>AB-ÇEVRE ÖNCELİKLERİ (İlerleme Raporları, KOB, UP) </vt:lpstr>
      <vt:lpstr>AB Çevre Mevzuatının Yapısı</vt:lpstr>
      <vt:lpstr>AB Çevre Mevzuatının Uyumlaştırılması</vt:lpstr>
      <vt:lpstr> AB Entegre Çevre Uyum Stratejisi (UÇES) (2007 – 2023) / -ÇOB 2006 </vt:lpstr>
      <vt:lpstr>PowerPoint Sunusu</vt:lpstr>
      <vt:lpstr>PowerPoint Sunusu</vt:lpstr>
      <vt:lpstr>PowerPoint Sunusu</vt:lpstr>
      <vt:lpstr>PowerPoint Sunusu</vt:lpstr>
      <vt:lpstr>PowerPoint Sunusu</vt:lpstr>
      <vt:lpstr>PowerPoint Sunusu</vt:lpstr>
      <vt:lpstr>PowerPoint Sunusu</vt:lpstr>
      <vt:lpstr>PowerPoint Sunusu</vt:lpstr>
      <vt:lpstr>AB UYUM SÜRECİ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225</cp:revision>
  <cp:lastPrinted>2017-03-28T12:53:05Z</cp:lastPrinted>
  <dcterms:created xsi:type="dcterms:W3CDTF">2013-08-21T19:17:07Z</dcterms:created>
  <dcterms:modified xsi:type="dcterms:W3CDTF">2021-11-29T06:26:38Z</dcterms:modified>
</cp:coreProperties>
</file>