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317" r:id="rId18"/>
    <p:sldId id="315" r:id="rId19"/>
    <p:sldId id="273" r:id="rId20"/>
    <p:sldId id="318" r:id="rId21"/>
    <p:sldId id="319" r:id="rId22"/>
    <p:sldId id="320" r:id="rId23"/>
    <p:sldId id="322" r:id="rId24"/>
    <p:sldId id="323" r:id="rId25"/>
    <p:sldId id="321" r:id="rId26"/>
    <p:sldId id="324" r:id="rId27"/>
    <p:sldId id="325"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3" r:id="rId47"/>
    <p:sldId id="292" r:id="rId48"/>
    <p:sldId id="294" r:id="rId49"/>
    <p:sldId id="295" r:id="rId50"/>
    <p:sldId id="296" r:id="rId51"/>
    <p:sldId id="297" r:id="rId52"/>
    <p:sldId id="298" r:id="rId53"/>
    <p:sldId id="299" r:id="rId54"/>
    <p:sldId id="300" r:id="rId55"/>
    <p:sldId id="303" r:id="rId56"/>
    <p:sldId id="304" r:id="rId57"/>
    <p:sldId id="305" r:id="rId58"/>
    <p:sldId id="306" r:id="rId59"/>
    <p:sldId id="307" r:id="rId60"/>
    <p:sldId id="308" r:id="rId61"/>
    <p:sldId id="309" r:id="rId62"/>
    <p:sldId id="310" r:id="rId63"/>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p:cViewPr varScale="1">
        <p:scale>
          <a:sx n="116" d="100"/>
          <a:sy n="116" d="100"/>
        </p:scale>
        <p:origin x="1500" y="10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7.04.2021</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625B3EBB-FD4A-4E85-887B-BD62F966C5AC}" type="datetime1">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2AA79-BB71-4AFB-AE80-D3989DE9BCB9}" type="datetime1">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F7E7E-E0AD-45AE-8C77-D44D45C6333E}" type="datetime1">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536EE7C-CB37-473C-BC20-BBB9A8014769}" type="datetime1">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4E4F19D-90A5-4496-9F9E-E3A568029194}" type="datetime1">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D21420-5153-4D0D-8D70-1B8D2C474E20}" type="datetime1">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1D76396-9704-466F-9370-8A43C60953E9}" type="datetime1">
              <a:rPr lang="en-US" smtClean="0"/>
              <a:t>4/7/2021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04F55-FED6-476F-8CC4-9F714B13574E}" type="datetime1">
              <a:rPr lang="en-US" smtClean="0"/>
              <a:t>4/7/2021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4/7/2021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4/7/2021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37574" y="2512770"/>
            <a:ext cx="3910165" cy="1068935"/>
          </a:xfrm>
          <a:solidFill>
            <a:schemeClr val="bg1">
              <a:alpha val="42000"/>
            </a:schemeClr>
          </a:solidFill>
          <a:effectLst>
            <a:reflection endPos="0" dir="5400000" sy="-100000" algn="bl" rotWithShape="0"/>
          </a:effectLst>
        </p:spPr>
        <p:txBody>
          <a:bodyPr>
            <a:noAutofit/>
          </a:bodyPr>
          <a:lstStyle/>
          <a:p>
            <a:r>
              <a:rPr lang="tr-TR" sz="2800" b="1" dirty="0" smtClean="0">
                <a:solidFill>
                  <a:srgbClr val="002060"/>
                </a:solidFill>
              </a:rPr>
              <a:t>Çevre Hukuku-5</a:t>
            </a: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smtClean="0">
                <a:solidFill>
                  <a:srgbClr val="E85E5E"/>
                </a:solidFill>
              </a:rPr>
              <a:t>Doç</a:t>
            </a:r>
            <a:r>
              <a:rPr lang="en-US" sz="2400" b="1" i="1" dirty="0" smtClean="0">
                <a:solidFill>
                  <a:srgbClr val="E85E5E"/>
                </a:solidFill>
              </a:rPr>
              <a:t>. </a:t>
            </a:r>
            <a:r>
              <a:rPr lang="en-US" sz="2400" b="1" i="1" dirty="0">
                <a:solidFill>
                  <a:srgbClr val="E85E5E"/>
                </a:solidFill>
              </a:rPr>
              <a:t>Dr. </a:t>
            </a:r>
            <a:r>
              <a:rPr lang="tr-TR" sz="2400" b="1" i="1" dirty="0" err="1" smtClean="0">
                <a:solidFill>
                  <a:srgbClr val="E85E5E"/>
                </a:solidFill>
              </a:rPr>
              <a:t>Afşın</a:t>
            </a:r>
            <a:r>
              <a:rPr lang="tr-TR" sz="2400" b="1" i="1" dirty="0" smtClean="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ve Hukuki Sorumluluk </a:t>
            </a:r>
          </a:p>
        </p:txBody>
      </p:sp>
      <p:sp>
        <p:nvSpPr>
          <p:cNvPr id="3" name="İçerik Yer Tutucusu 2"/>
          <p:cNvSpPr>
            <a:spLocks noGrp="1"/>
          </p:cNvSpPr>
          <p:nvPr>
            <p:ph idx="1"/>
          </p:nvPr>
        </p:nvSpPr>
        <p:spPr/>
        <p:txBody>
          <a:bodyPr>
            <a:normAutofit fontScale="92500" lnSpcReduction="10000"/>
          </a:bodyPr>
          <a:lstStyle/>
          <a:p>
            <a:pPr algn="just"/>
            <a:r>
              <a:rPr lang="tr-TR" dirty="0"/>
              <a:t>Teknolojinin hızla gelişmesiyle yaşamımıza giren konforun yanında, enerji tüketiminin artması, sanayileşmenin kontrolsüz bir şekilde çoğalması ve bununla birlikte çarpık kentleşmenin artması sonucunda, katlanarak meydana gelen çevre kirliliği, kamusal yaşam alanı açısından çok büyük sorunlar ortaya çıkarmaktadır. Bu tehlikeler sadece sanayinin geliştiği ülkelerde değil aynı zamanda gelişmekte olan ülkeler açısından da çok büyük sorunlara neden </a:t>
            </a:r>
            <a:r>
              <a:rPr lang="tr-TR" dirty="0" smtClean="0"/>
              <a:t>olmaktadır.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4209475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Birleşmiş Milletler Dünya Çevre Deklarasyonunu 1972 yılında ilan etmiştir. Bu Deklarasyonunun birinci maddesine göre; “İnsan, hem kendisine maddi destek olan, zihnî, </a:t>
            </a:r>
            <a:r>
              <a:rPr lang="tr-TR" dirty="0" err="1"/>
              <a:t>ahlâki</a:t>
            </a:r>
            <a:r>
              <a:rPr lang="tr-TR" dirty="0"/>
              <a:t>, toplumsal ve ruhsal gelişimini sağlayan çevrenin meydana getirdiği bir varlık, hem de onu tahrip eden bir varlıktır. Dünya üzerinde insanın uzun ve güç gelişimi sırasında, artık insan bilim ve tekniğin hızlı gelişmesiyle çevresini sayısız yöntemlerle ve tahmin edilmeyecek ölçüde değiştirecek bir güç elde etmiştir</a:t>
            </a:r>
            <a:r>
              <a:rPr lang="tr-TR" dirty="0" smtClean="0"/>
              <a:t>.’’ </a:t>
            </a:r>
            <a:r>
              <a:rPr lang="tr-TR" dirty="0"/>
              <a:t>Bahsi geçen Deklarasyonun ikinci maddesine göre çevrenin korunması, hayatın devamı </a:t>
            </a:r>
            <a:r>
              <a:rPr lang="tr-TR" dirty="0" smtClean="0"/>
              <a:t>için gereken </a:t>
            </a:r>
            <a:r>
              <a:rPr lang="tr-TR" dirty="0"/>
              <a:t>en önemli </a:t>
            </a:r>
            <a:r>
              <a:rPr lang="tr-TR" dirty="0" smtClean="0"/>
              <a:t>unsurdur.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920596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Çevreyi Kirletenin Hukuki Sorumluluğu</a:t>
            </a:r>
          </a:p>
        </p:txBody>
      </p:sp>
      <p:sp>
        <p:nvSpPr>
          <p:cNvPr id="3" name="İçerik Yer Tutucusu 2"/>
          <p:cNvSpPr>
            <a:spLocks noGrp="1"/>
          </p:cNvSpPr>
          <p:nvPr>
            <p:ph idx="1"/>
          </p:nvPr>
        </p:nvSpPr>
        <p:spPr/>
        <p:txBody>
          <a:bodyPr>
            <a:normAutofit lnSpcReduction="10000"/>
          </a:bodyPr>
          <a:lstStyle/>
          <a:p>
            <a:pPr algn="just"/>
            <a:r>
              <a:rPr lang="tr-TR" dirty="0"/>
              <a:t>Komşuluk hakları kapsamında meydana gelen hukuki sorumluluğu ele alırsak; sahibine herhangi bir şey üzerinde en geniş, mutlak hak verilmesine Roma hukukunda mülkiyet </a:t>
            </a:r>
            <a:r>
              <a:rPr lang="tr-TR" dirty="0" smtClean="0"/>
              <a:t>denir. </a:t>
            </a:r>
            <a:r>
              <a:rPr lang="tr-TR" dirty="0"/>
              <a:t>Tanıma göre mülkiyet hakkı sınırlandırılmamış gibi gözükse de, son yıllarda mülkiyet haklarına dair bir çok sınırlandırılmalar getirilmiştir. Çevre kirliliğinde komşuluk ilişkileri Roma hukukunda bulunan </a:t>
            </a:r>
            <a:r>
              <a:rPr lang="tr-TR" dirty="0" smtClean="0"/>
              <a:t>Levha </a:t>
            </a:r>
            <a:r>
              <a:rPr lang="tr-TR" dirty="0" err="1"/>
              <a:t>Kanunları’nda</a:t>
            </a:r>
            <a:r>
              <a:rPr lang="tr-TR" dirty="0"/>
              <a:t> </a:t>
            </a:r>
            <a:r>
              <a:rPr lang="tr-TR" dirty="0" smtClean="0"/>
              <a:t>düzenlenmiştir.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609312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Bu Kanunlarda geçen </a:t>
            </a:r>
            <a:r>
              <a:rPr lang="tr-TR" dirty="0" err="1"/>
              <a:t>Digesta</a:t>
            </a:r>
            <a:r>
              <a:rPr lang="tr-TR" dirty="0"/>
              <a:t> metinlerinde çevreyle ilgili meydana gelen olaylar somut bir şekilde örneklerle </a:t>
            </a:r>
            <a:r>
              <a:rPr lang="tr-TR" dirty="0" smtClean="0"/>
              <a:t>belirtilmektedir.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2035979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Türkiye Cumhuriyeti’nin 1982 Anayasası’nın 35. maddesine göre, her vatandaş mülkiyet hakkına sahiptir, lakin mülkiyet hakkı kamu yararını ele alacak şekilde, kanunlarla sınırlandırılabilir. Ayrıca aynı maddenin üçüncü fıkrasında mülkiyet hakkının kullanılmasının toplum yararına aykırı olamayacağı da açıkça </a:t>
            </a:r>
            <a:r>
              <a:rPr lang="tr-TR" dirty="0" smtClean="0"/>
              <a:t>belirtilmiştir. </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728873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2872 sayılı Çevre Kanunu’nun yürürlüğe girmesiyle komşuluk hukukunun düzenlenmesi için çok önemli düzenlemeler getirmiştir. </a:t>
            </a:r>
            <a:endParaRPr lang="tr-TR" dirty="0" smtClean="0"/>
          </a:p>
          <a:p>
            <a:pPr algn="just"/>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2212511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smtClean="0"/>
              <a:t>Medeni </a:t>
            </a:r>
            <a:r>
              <a:rPr lang="tr-TR" dirty="0"/>
              <a:t>Kanunun 737.Maddesine göre “Herkes, taşınmaz mülkiyetinden doğan yetkileri kullanırken ve özellikle işletme faaliyetini sürürken, komşularını olumsuz şekilde etkileyecek taşkınlıktan kaçınmakla yükümlüdür. Özellikle, taşınmazın durumuna, niteliğine ve yerel âdete göre komşular arasında hoş görülebilecek dereceyi aşan duman, buğu, kurum, toz, koku çıkartarak, gürültü veya sarsıntı yaparak rahatsızlık vermek yasaktır. Yerel adete uygun ve kaçınılmaz taşkınlıklardan doğan denkleştirmeye ilişkin haklar saklıdır.” düzenlemesini getirmektedir. Bahsi geçen Kanundan da rahatlıkla anlaşıldığı gibi; her vatandaş kendine ait taşınmazı kullanırken ve özellikle de işletme faaliyeti yaparken komşusuna </a:t>
            </a:r>
            <a:r>
              <a:rPr lang="tr-TR" dirty="0" smtClean="0"/>
              <a:t>zarar </a:t>
            </a:r>
            <a:r>
              <a:rPr lang="tr-TR" dirty="0"/>
              <a:t>verebilecek kötü davranışlardan kaçınılması gerektiği açıkça </a:t>
            </a:r>
            <a:r>
              <a:rPr lang="tr-TR" dirty="0" smtClean="0"/>
              <a:t>belirtilmiştir.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3338321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Çevrenin Kasten ve Taksirle Kirletilmesi Suçları (TCK m. 181 ve 182) </a:t>
            </a:r>
          </a:p>
        </p:txBody>
      </p:sp>
      <p:sp>
        <p:nvSpPr>
          <p:cNvPr id="3" name="İçerik Yer Tutucusu 2"/>
          <p:cNvSpPr>
            <a:spLocks noGrp="1"/>
          </p:cNvSpPr>
          <p:nvPr>
            <p:ph idx="1"/>
          </p:nvPr>
        </p:nvSpPr>
        <p:spPr/>
        <p:txBody>
          <a:bodyPr>
            <a:normAutofit fontScale="55000" lnSpcReduction="20000"/>
          </a:bodyPr>
          <a:lstStyle/>
          <a:p>
            <a:pPr algn="just"/>
            <a:r>
              <a:rPr lang="tr-TR" dirty="0"/>
              <a:t>5237 sayılı TCK’nın 181. maddesinde çevrenin kasten kirletilmesi, 182. maddesinde ise çevrenin taksirle kirletilmesi düzenlenmiştir. Madde metinleri şu şekilde kaleme alınmıştır: “Çevrenin kasten kirletilmesi Madde 181- (1) İlgili kanunlarla belirlenen teknik usullere aykırı olarak ve çevreye zarar verecek şekilde, atık veya artıkları toprağa, suya veya havaya kasten veren kişi, altı aydan iki yıla kadar hapis cezası ile cezalandırılır. (2) Atık veya artıkları izinsiz olarak ülkeye sokan kişi, bir yıldan üç yıla kadar hapis cezası ile cezalandırılır. (3) Atık veya artıkların toprakta, suda veya havada kalıcı özellik göstermesi halinde, yukarıdaki fıkralara göre verilecek ceza iki katı kadar artırılır. (4) Bir ve ikinci fıkralarda tanımlanan fiillerin, insan veya hayvanlar açısından tedavisi zor hastalıkların ortaya çıkmasına, üreme yeteneğinin körelmesine, hayvanların veya bitkilerin doğal özelliklerini değiştirmeye neden olabilecek niteliklere sahip olan atık veya artıklarla ilgili olarak işlenmesi halinde, beş yıldan az olmamak üzere hapis cezasına ve bin güne kadar adlî para cezasına hükmolunur. (5) Bu maddenin iki, üç ve dördüncü fıkrasındaki fiillerden dolayı tüzel kişiler hakkında bunlara özgü güvenlik tedbirlerine hükmolun</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2647533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62500" lnSpcReduction="20000"/>
          </a:bodyPr>
          <a:lstStyle/>
          <a:p>
            <a:pPr algn="just"/>
            <a:r>
              <a:rPr lang="tr-TR" dirty="0"/>
              <a:t>Çevrenin taksirle kirletilmesi Madde 182- (1) Çevreye zarar verecek şekilde, atık veya artıkların toprağa, suya veya havaya verilmesine taksirle neden olan kişi, adlî para cezası ile cezalandırılır. Bu atık veya artıkların, toprakta, suda veya havada kalıcı etki bırakması halinde, iki aydan bir yıla kadar hapis cezasına hükmolunur. (2) İnsan veya hayvanlar açısından tedavisi zor hastalıkların ortaya çıkmasına, üreme yeteneğinin körelmesine, hayvanların veya bitkilerin doğal özelliklerini değiştirmeye neden olabilecek niteliklere sahip olan atık veya artıkların toprağa, suya veya havaya taksirle verilmesine neden olan kişi, bir yıldan beş yıla kadar hapis cezası ile cezalandırılır”. Çevre kirliliği gündelik hayat içinde bireylerin mutat faaliyetleri sebebiyle olabileceği gibi, gerçek veya tüzel kişilerin ticari ve sınaî üretim faaliyetleri sonucu da ortaya çıkabilir. Çevre üzerinde çok büyük olumsuz etkiler yaratmayan ve daha çok gerçek kişilerin evsel ve bireysel atık ve artıklar ile gerçekleştirdikleri kirletme fiilleri, genellikle 5326 sayılı Kabahatler Kanunu ve 2872 sayılı Çevre Kanunu kapsamında idari yaptırım gerektiren fiiller olmaktadır.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1389786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Çevre Suçları</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a:t>5237 sayılı Türk Ceza </a:t>
            </a:r>
            <a:r>
              <a:rPr lang="tr-TR" dirty="0" smtClean="0"/>
              <a:t>Kanunu’nun </a:t>
            </a:r>
            <a:r>
              <a:rPr lang="tr-TR" dirty="0"/>
              <a:t>birinci maddesi, çevrenin korunmasını ceza kanunun amaçlarından biri olarak düzenlemiştir. Çevreye zarar veren veya zarar verebilecek fiiller TCK’da çevre suçları olarak öngörülmüştür. Çevre suçlarının koruduğu hukuki değer insanla ve çevreyle ilgili olan menfaatlerdir. Çevre suçları, kısaca çevreye zarar veren yasadışı fiiller olarak </a:t>
            </a:r>
            <a:r>
              <a:rPr lang="tr-TR" dirty="0" smtClean="0"/>
              <a:t>tanımlanabilir </a:t>
            </a:r>
            <a:r>
              <a:rPr lang="tr-TR" dirty="0"/>
              <a:t>. Çevre suçları, çevreye zarar veren ya da çevreyi tehlikeye sokan hareketleri ve ihtimalleri </a:t>
            </a:r>
            <a:r>
              <a:rPr lang="tr-TR" dirty="0" smtClean="0"/>
              <a:t>kapsamaktadır. </a:t>
            </a:r>
            <a:r>
              <a:rPr lang="tr-TR" dirty="0"/>
              <a:t>Korunan hukuki değer çevredir. Çevreye zarar veren eylemlerin suç olarak düzenlenmesi, çevrenin korunmasında önemli rol </a:t>
            </a:r>
            <a:r>
              <a:rPr lang="tr-TR" dirty="0" smtClean="0"/>
              <a:t>oynamaktadır.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3901153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a:xfrm>
            <a:off x="1059785" y="1749245"/>
            <a:ext cx="7329840" cy="3970329"/>
          </a:xfrm>
        </p:spPr>
        <p:txBody>
          <a:bodyPr>
            <a:normAutofit/>
          </a:bodyPr>
          <a:lstStyle/>
          <a:p>
            <a:pPr marL="0" indent="0" algn="ctr">
              <a:buNone/>
            </a:pPr>
            <a:r>
              <a:rPr lang="tr-TR" sz="4400" dirty="0" smtClean="0"/>
              <a:t>ÇEVRE KİRLİLİĞİ VE HUKUKİ SORUMLULUK</a:t>
            </a:r>
            <a:endParaRPr lang="tr-TR" sz="4400"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3687075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SUÇLARINDA TAKSİR</a:t>
            </a:r>
          </a:p>
        </p:txBody>
      </p:sp>
      <p:sp>
        <p:nvSpPr>
          <p:cNvPr id="3" name="İçerik Yer Tutucusu 2"/>
          <p:cNvSpPr>
            <a:spLocks noGrp="1"/>
          </p:cNvSpPr>
          <p:nvPr>
            <p:ph idx="1"/>
          </p:nvPr>
        </p:nvSpPr>
        <p:spPr/>
        <p:txBody>
          <a:bodyPr>
            <a:normAutofit lnSpcReduction="10000"/>
          </a:bodyPr>
          <a:lstStyle/>
          <a:p>
            <a:pPr algn="just"/>
            <a:r>
              <a:rPr lang="tr-TR" dirty="0"/>
              <a:t>Taksir, istisnai bir sorumluluk şekli olduğundan, taksirli bir fiilin cezalandırılabilmesi için kanunda açık hüküm bulunması gerekir. Taksirde neticenin istenmesi söz konusu olmadığından, ancak bir dikkat ve özen yükümlülüğünün bulunabileceği hallerde taksirli fiilin cezalandırılması yoluna gidilir</a:t>
            </a:r>
            <a:r>
              <a:rPr lang="tr-TR" dirty="0" smtClean="0"/>
              <a:t>. Nitekim</a:t>
            </a:r>
            <a:r>
              <a:rPr lang="tr-TR" dirty="0"/>
              <a:t>, TCK’da yer alan çevreye karşı suçlardan yalnızca 182. maddede taksirli sorumluluk düzenlenmiştir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val="973376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237 sayılı TCK, 765 sayılı TCK’dan farklı olarak taksiri tanımlama yoluna gitmiştir</a:t>
            </a:r>
            <a:r>
              <a:rPr lang="tr-TR" dirty="0" smtClean="0"/>
              <a:t>. Kanun’un </a:t>
            </a:r>
            <a:r>
              <a:rPr lang="tr-TR" dirty="0"/>
              <a:t>22/2. maddesine göre; “Taksir, dikkat ve özen yükümlülüğüne aykırılık dolayısıyla, bir davranışın suçun kanuni tanımında belirtilen neticesi öngörülmeyerek gerçekleştirilmesidir”. Aynı maddenin 3. fıkrasında “Kişinin öngördüğü neticeyi istememesine karşın, neticenin meydana gelmesi halinde bilinçli taksir vardır” </a:t>
            </a:r>
            <a:r>
              <a:rPr lang="tr-TR" dirty="0" smtClean="0"/>
              <a:t>denilmektedir.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val="1276469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Suçlarında Dikkat ve Özen Yükümlülüğünün İçeriği </a:t>
            </a:r>
          </a:p>
        </p:txBody>
      </p:sp>
      <p:sp>
        <p:nvSpPr>
          <p:cNvPr id="3" name="İçerik Yer Tutucusu 2"/>
          <p:cNvSpPr>
            <a:spLocks noGrp="1"/>
          </p:cNvSpPr>
          <p:nvPr>
            <p:ph idx="1"/>
          </p:nvPr>
        </p:nvSpPr>
        <p:spPr/>
        <p:txBody>
          <a:bodyPr>
            <a:normAutofit fontScale="85000" lnSpcReduction="20000"/>
          </a:bodyPr>
          <a:lstStyle/>
          <a:p>
            <a:pPr algn="just"/>
            <a:r>
              <a:rPr lang="tr-TR" dirty="0" smtClean="0"/>
              <a:t>Taksirli </a:t>
            </a:r>
            <a:r>
              <a:rPr lang="tr-TR" dirty="0"/>
              <a:t>sorumluluğa dayanan çevre suçlarında temel problem dikkat ve özen yükümlülüğünün somutlaştırılmasıdır</a:t>
            </a:r>
            <a:r>
              <a:rPr lang="tr-TR" dirty="0" smtClean="0"/>
              <a:t>. </a:t>
            </a:r>
            <a:r>
              <a:rPr lang="tr-TR" dirty="0"/>
              <a:t>Çevre ceza hukukunda aranacak dikkat ve özen yükümlülüğü çevre hukukunda belirlenmiş idari yükümlülüklere</a:t>
            </a:r>
            <a:r>
              <a:rPr lang="tr-TR" dirty="0" smtClean="0"/>
              <a:t>, </a:t>
            </a:r>
            <a:r>
              <a:rPr lang="tr-TR" dirty="0"/>
              <a:t>idari organlarca alınan kararlara veya çevre hukukuyla ilgili teknik kurallara dayanabilir</a:t>
            </a:r>
            <a:r>
              <a:rPr lang="tr-TR" dirty="0" smtClean="0"/>
              <a:t>. </a:t>
            </a:r>
            <a:r>
              <a:rPr lang="tr-TR" dirty="0"/>
              <a:t>Bunların yanında trafik kazasına veya endüstriyel zararlara neden olunması gibi nedenlerle de kişinin taksirli sorumluluğu doğabilecektir</a:t>
            </a:r>
            <a:r>
              <a:rPr lang="tr-TR" dirty="0" smtClean="0"/>
              <a:t>. </a:t>
            </a:r>
            <a:r>
              <a:rPr lang="tr-TR" dirty="0"/>
              <a:t>Örneğin; yakıt taşıyan bir tanker şoförü taksirle kaza yapması durumunda çevrenin taksirle kirletilmesinden sorumlu tutulabilir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val="4180124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smtClean="0"/>
              <a:t>Öte </a:t>
            </a:r>
            <a:r>
              <a:rPr lang="tr-TR" dirty="0"/>
              <a:t>yandan bunun için çevreye karşı bir özen gösterme yükümü bulunmalıdır. Nitekim, Hamburg Yüksek Eyalet Mahkemesi, deniz hukukundan doğan geçiş üstünlüğünü ihlâl ederek yük gemisine çarpan ve </a:t>
            </a:r>
            <a:r>
              <a:rPr lang="tr-TR" dirty="0" err="1"/>
              <a:t>Elbe</a:t>
            </a:r>
            <a:r>
              <a:rPr lang="tr-TR" dirty="0"/>
              <a:t> nehrine yağ sızıntısına yol açan tekne kaptanını sorumlu tutmuştur</a:t>
            </a:r>
            <a:r>
              <a:rPr lang="tr-TR" dirty="0" smtClean="0"/>
              <a:t>. </a:t>
            </a:r>
            <a:r>
              <a:rPr lang="tr-TR" dirty="0"/>
              <a:t>Kişinin suyu kirletmek gibi bir gayesi bulunmamasına karşılık, fiilinin olası sonuçlarına göre hareket etme yükümü bulunmaktadır; zira, taksirli fiilin kirliliğe neden olabileceği öngörülebilir niteliktedir</a:t>
            </a:r>
            <a:r>
              <a:rPr lang="tr-TR" dirty="0" smtClean="0"/>
              <a:t>.</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23</a:t>
            </a:fld>
            <a:endParaRPr lang="en-US"/>
          </a:p>
        </p:txBody>
      </p:sp>
    </p:spTree>
    <p:extLst>
      <p:ext uri="{BB962C8B-B14F-4D97-AF65-F5344CB8AC3E}">
        <p14:creationId xmlns:p14="http://schemas.microsoft.com/office/powerpoint/2010/main" val="830138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Görevlilerinin Cezai Sorumluluğu</a:t>
            </a:r>
          </a:p>
        </p:txBody>
      </p:sp>
      <p:sp>
        <p:nvSpPr>
          <p:cNvPr id="3" name="İçerik Yer Tutucusu 2"/>
          <p:cNvSpPr>
            <a:spLocks noGrp="1"/>
          </p:cNvSpPr>
          <p:nvPr>
            <p:ph idx="1"/>
          </p:nvPr>
        </p:nvSpPr>
        <p:spPr/>
        <p:txBody>
          <a:bodyPr>
            <a:normAutofit fontScale="77500" lnSpcReduction="20000"/>
          </a:bodyPr>
          <a:lstStyle/>
          <a:p>
            <a:pPr algn="just"/>
            <a:r>
              <a:rPr lang="tr-TR" dirty="0"/>
              <a:t>Pek çok ülkede olduğu gibi Türkiye’de de çevreyi kirletici etkisi olan işletme ve faaliyetlerin denetimine yönelik özel düzenlemeler mevcuttur. Çevre Denetimi Yönetmeliği m. 5 gereğince Yönetmelik Ek listelerinde yer alan “çevreye kirletici etkisi yüksek olan faaliyet veya tesisler” ile “çevreye kirletici etkisi olan faaliyet veya </a:t>
            </a:r>
            <a:r>
              <a:rPr lang="tr-TR" dirty="0" smtClean="0"/>
              <a:t>tesisler çevre </a:t>
            </a:r>
            <a:r>
              <a:rPr lang="tr-TR" dirty="0"/>
              <a:t>denetimi kapsamındadır</a:t>
            </a:r>
            <a:r>
              <a:rPr lang="tr-TR" dirty="0" smtClean="0"/>
              <a:t>. </a:t>
            </a:r>
            <a:r>
              <a:rPr lang="tr-TR" dirty="0"/>
              <a:t>Öyle ki aynı Yönetmelik’in 6. maddesine göre denetime tabi tesis ve faaliyetler, “Çevre yönetimi hizmeti konusunda yetkilendirilmiş çevre danışmanlık firmalarıyla yapılmış olan çevre danışmanlığı hizmet alım sözleşmelerinin iptal edildiği tarihten itibaren en geç iki ay içerisinde diğer bir yetkilendirilmiş firma ile yeni bir anlaşma yapmakla veya çevre yönetim birimi kurmak ya da çevre görevlisi istihdam etmekle yükümlüdür”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24</a:t>
            </a:fld>
            <a:endParaRPr lang="en-US"/>
          </a:p>
        </p:txBody>
      </p:sp>
    </p:spTree>
    <p:extLst>
      <p:ext uri="{BB962C8B-B14F-4D97-AF65-F5344CB8AC3E}">
        <p14:creationId xmlns:p14="http://schemas.microsoft.com/office/powerpoint/2010/main" val="108429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Çevre görevlisi “İşletmede uygunsuzluk tespit edildiğinde, tespit tarihinden itibaren en geç otuz gün içerisinde uygunsuzluğa ilişkin raporu sisteme yüklemekle ve işletme sahibine/yetkilisine uygunsuzluğun giderilmesi için önerilerde bulunarak uygunsuzluğun giderilip giderilmediğinin takibini yapmakla, uygunsuzluğun giderildiği tarihten itibaren otuz gün içerisinde yapılan işlem ve uygunsuzluğun giderilmesine ilişkin raporu sisteme yüklemekle” yükümlüdür.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25</a:t>
            </a:fld>
            <a:endParaRPr lang="en-US"/>
          </a:p>
        </p:txBody>
      </p:sp>
    </p:spTree>
    <p:extLst>
      <p:ext uri="{BB962C8B-B14F-4D97-AF65-F5344CB8AC3E}">
        <p14:creationId xmlns:p14="http://schemas.microsoft.com/office/powerpoint/2010/main" val="1975297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Çevre Görevlisi, Çevre Yönetim Birimi ve Çevre Danışmanlık Firmaları Hakkında Yönetmelik m. 10/9 gereğince “</a:t>
            </a:r>
            <a:r>
              <a:rPr lang="tr-TR" dirty="0">
                <a:solidFill>
                  <a:srgbClr val="FF0000"/>
                </a:solidFill>
              </a:rPr>
              <a:t>İşletmelerde ve çevre yönetim birimlerinde istihdam edilen çevre görevlileri bu Yönetmelikte tanımlanan yükümlülükler dışında işletme bünyesinde başka iş ve işlemlerde çalıştırılamazlar”.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26</a:t>
            </a:fld>
            <a:endParaRPr lang="en-US"/>
          </a:p>
        </p:txBody>
      </p:sp>
    </p:spTree>
    <p:extLst>
      <p:ext uri="{BB962C8B-B14F-4D97-AF65-F5344CB8AC3E}">
        <p14:creationId xmlns:p14="http://schemas.microsoft.com/office/powerpoint/2010/main" val="3158530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Suçu Bildirmemekten Sorumluluk </a:t>
            </a:r>
          </a:p>
        </p:txBody>
      </p:sp>
      <p:sp>
        <p:nvSpPr>
          <p:cNvPr id="3" name="İçerik Yer Tutucusu 2"/>
          <p:cNvSpPr>
            <a:spLocks noGrp="1"/>
          </p:cNvSpPr>
          <p:nvPr>
            <p:ph idx="1"/>
          </p:nvPr>
        </p:nvSpPr>
        <p:spPr/>
        <p:txBody>
          <a:bodyPr>
            <a:normAutofit lnSpcReduction="10000"/>
          </a:bodyPr>
          <a:lstStyle/>
          <a:p>
            <a:pPr algn="just"/>
            <a:r>
              <a:rPr lang="tr-TR" dirty="0"/>
              <a:t>Türk hukuku bakımından bildirim yükümlülüğünü ihmal eden kamu görevlisinin sorumluluğuna gidilmesi mümkündür</a:t>
            </a:r>
            <a:r>
              <a:rPr lang="tr-TR" dirty="0" smtClean="0"/>
              <a:t>. </a:t>
            </a:r>
            <a:r>
              <a:rPr lang="tr-TR" dirty="0"/>
              <a:t>TCK m. 279/1’e göre “Kamu adına soruşturma ve kovuşturmayı gerektiren bir suçun işlendiğini göreviyle bağlantılı olarak öğrenip de yetkili makamlara bildirimde bulunmayı ihmal eden veya bu hususta gecikme gösteren </a:t>
            </a:r>
            <a:r>
              <a:rPr lang="tr-TR" dirty="0">
                <a:solidFill>
                  <a:srgbClr val="FF0000"/>
                </a:solidFill>
              </a:rPr>
              <a:t>kamu görevlisi, altı aydan iki yıla kadar hapis cezası ile cezalandırılır”.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27</a:t>
            </a:fld>
            <a:endParaRPr lang="en-US"/>
          </a:p>
        </p:txBody>
      </p:sp>
    </p:spTree>
    <p:extLst>
      <p:ext uri="{BB962C8B-B14F-4D97-AF65-F5344CB8AC3E}">
        <p14:creationId xmlns:p14="http://schemas.microsoft.com/office/powerpoint/2010/main" val="1797707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Radyasyon Yayma Suçu</a:t>
            </a:r>
          </a:p>
        </p:txBody>
      </p:sp>
      <p:sp>
        <p:nvSpPr>
          <p:cNvPr id="3" name="İçerik Yer Tutucusu 2"/>
          <p:cNvSpPr>
            <a:spLocks noGrp="1"/>
          </p:cNvSpPr>
          <p:nvPr>
            <p:ph idx="1"/>
          </p:nvPr>
        </p:nvSpPr>
        <p:spPr/>
        <p:txBody>
          <a:bodyPr/>
          <a:lstStyle/>
          <a:p>
            <a:pPr algn="just"/>
            <a:r>
              <a:rPr lang="tr-TR" dirty="0"/>
              <a:t>Bu bağlamda 5237 sayılı TCK’nın Topluma Karşı İşlenen Suçlar başlıklı üçüncü kısmının birinci bölümü olan Genel Tehlike Yaratan Suçlar içerisinde 172. madde düzenlenen radyasyon yayma suçu yeni bir suç tipi olarak karşımıza çıkmaktadır. Oysa 765 sayılı Ceza Kanunu’nda bu suça yer verilmemiş </a:t>
            </a:r>
            <a:r>
              <a:rPr lang="tr-TR" dirty="0" smtClean="0"/>
              <a:t>idi.</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28</a:t>
            </a:fld>
            <a:endParaRPr lang="en-US"/>
          </a:p>
        </p:txBody>
      </p:sp>
    </p:spTree>
    <p:extLst>
      <p:ext uri="{BB962C8B-B14F-4D97-AF65-F5344CB8AC3E}">
        <p14:creationId xmlns:p14="http://schemas.microsoft.com/office/powerpoint/2010/main" val="27563466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5237 sayılı TCK’nın 172/1. maddesinde belli bir kişiyi radyasyona maruz bırakma suçu tanımlanmıştır. Radyasyona tabi tutulan kişinin sağlığının bozulmasının amaç edinilmesiyle suç oluşmaktadır. Burada uygulanan radyasyon miktarının kişi sağlığını bozacak düzeyde olması gereklidir. Maddenin ikinci fıkrasında suçun belirsiz sayıda kişiye karşı işlenmesi hali nitelikli hal olarak düzenlenmiştir. Suçun faili ve mağduru herkes olabilir. Suçun hukuki konusu kişi ve toplum sağlığıdır. </a:t>
            </a:r>
            <a:r>
              <a:rPr lang="tr-TR" dirty="0">
                <a:solidFill>
                  <a:srgbClr val="FF0000"/>
                </a:solidFill>
              </a:rPr>
              <a:t>Kişiye karşı bu suçu işleyen, üç yıldan </a:t>
            </a:r>
            <a:r>
              <a:rPr lang="tr-TR" dirty="0" err="1">
                <a:solidFill>
                  <a:srgbClr val="FF0000"/>
                </a:solidFill>
              </a:rPr>
              <a:t>onbeş</a:t>
            </a:r>
            <a:r>
              <a:rPr lang="tr-TR" dirty="0">
                <a:solidFill>
                  <a:srgbClr val="FF0000"/>
                </a:solidFill>
              </a:rPr>
              <a:t> yıla kadar cezalandırılırken (m. 172/1), suçun belirsiz sayıda kişilere karşı işlenmesi halinde beş yıldan az olmamak üzere hapis cezası uygulanacaktır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29</a:t>
            </a:fld>
            <a:endParaRPr lang="en-US"/>
          </a:p>
        </p:txBody>
      </p:sp>
    </p:spTree>
    <p:extLst>
      <p:ext uri="{BB962C8B-B14F-4D97-AF65-F5344CB8AC3E}">
        <p14:creationId xmlns:p14="http://schemas.microsoft.com/office/powerpoint/2010/main" val="3044781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Kirliliği </a:t>
            </a:r>
          </a:p>
        </p:txBody>
      </p:sp>
      <p:sp>
        <p:nvSpPr>
          <p:cNvPr id="3" name="İçerik Yer Tutucusu 2"/>
          <p:cNvSpPr>
            <a:spLocks noGrp="1"/>
          </p:cNvSpPr>
          <p:nvPr>
            <p:ph idx="1"/>
          </p:nvPr>
        </p:nvSpPr>
        <p:spPr/>
        <p:txBody>
          <a:bodyPr/>
          <a:lstStyle/>
          <a:p>
            <a:pPr algn="just"/>
            <a:r>
              <a:rPr lang="tr-TR" dirty="0"/>
              <a:t>Doğamızın en önemli maddeleri olan havanın, suyun ve toprağın üzerinde olumsuz etkilerin meydana gelmesi ve canlı varlıkların hayatta kalabilmesi için gerçekleştirdikleri faaliyetlerin, engellenmesini sağlayıp çevre sorunlarının oluşmasına yol açan olaya çevre kirliliği </a:t>
            </a:r>
            <a:r>
              <a:rPr lang="tr-TR" dirty="0" smtClean="0"/>
              <a:t>diyebiliriz.</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14315770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Tehlikeli Maddelerin İzinsiz Şekilde Bulundurulması veya El Değiştirmesi Suçu</a:t>
            </a:r>
          </a:p>
        </p:txBody>
      </p:sp>
      <p:sp>
        <p:nvSpPr>
          <p:cNvPr id="3" name="İçerik Yer Tutucusu 2"/>
          <p:cNvSpPr>
            <a:spLocks noGrp="1"/>
          </p:cNvSpPr>
          <p:nvPr>
            <p:ph idx="1"/>
          </p:nvPr>
        </p:nvSpPr>
        <p:spPr/>
        <p:txBody>
          <a:bodyPr/>
          <a:lstStyle/>
          <a:p>
            <a:pPr algn="just"/>
            <a:r>
              <a:rPr lang="tr-TR" dirty="0"/>
              <a:t>5237 sayılı TCK’nın 174. maddesindeki düzenlemeye göre, yetkili mercilerden gerekli izin alınmadan patlayıcı, yakıcı, aşındırıcı, yaralayıcı, boğucu, zehirleyici ve sürekli rahatsızlığa yol açıcı nükleer, radyoaktif, kimyasal ve biyolojik maddeyi ülke içine sokmak, ülke içinde bir yerden başka bir yere nakletmek, saklamak, üretmek, satmak veya satın almak suçtur.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30</a:t>
            </a:fld>
            <a:endParaRPr lang="en-US"/>
          </a:p>
        </p:txBody>
      </p:sp>
    </p:spTree>
    <p:extLst>
      <p:ext uri="{BB962C8B-B14F-4D97-AF65-F5344CB8AC3E}">
        <p14:creationId xmlns:p14="http://schemas.microsoft.com/office/powerpoint/2010/main" val="19732689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lstStyle/>
          <a:p>
            <a:pPr algn="just"/>
            <a:r>
              <a:rPr lang="tr-TR" dirty="0"/>
              <a:t>Maddenin birinci fıkrası kapsamında işlenen suçlarda </a:t>
            </a:r>
            <a:r>
              <a:rPr lang="tr-TR" dirty="0">
                <a:solidFill>
                  <a:srgbClr val="FF0000"/>
                </a:solidFill>
              </a:rPr>
              <a:t>üç yıldan sekiz yıla kadar hapis </a:t>
            </a:r>
            <a:r>
              <a:rPr lang="tr-TR" dirty="0"/>
              <a:t>ve </a:t>
            </a:r>
            <a:r>
              <a:rPr lang="tr-TR" dirty="0" err="1"/>
              <a:t>beşbin</a:t>
            </a:r>
            <a:r>
              <a:rPr lang="tr-TR" dirty="0"/>
              <a:t> güne kadar adli para cezasına hükmedilmektedir.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31</a:t>
            </a:fld>
            <a:endParaRPr lang="en-US"/>
          </a:p>
        </p:txBody>
      </p:sp>
    </p:spTree>
    <p:extLst>
      <p:ext uri="{BB962C8B-B14F-4D97-AF65-F5344CB8AC3E}">
        <p14:creationId xmlns:p14="http://schemas.microsoft.com/office/powerpoint/2010/main" val="16230090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fi-FI" dirty="0"/>
              <a:t>Kasten İşlenen Çevrenin Kirletilmesi Suçu</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5237 </a:t>
            </a:r>
            <a:r>
              <a:rPr lang="tr-TR" dirty="0"/>
              <a:t>sayılı TCK’nın 181. maddesinde düzenlenmiştir. Düzenlemede iki ayrı suç tipi öngörülmüştür. Bunlardan birincisi atık veya artıklarla çevrenin kasten kirletilmesi, ikincisi ise atık veya artıkların izin almaksızın ithali şeklindedir. Yasa metninden de anlaşılacağı üzere suçun varlığından bahsedebilmek için kast aranmaktadır. TCK’nın 21. maddesinde kast, “suçun kanuni tanımındaki unsurların bilerek ve istenerek gerçekleştirilmesi” olarak tanımlamıştır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32</a:t>
            </a:fld>
            <a:endParaRPr lang="en-US"/>
          </a:p>
        </p:txBody>
      </p:sp>
    </p:spTree>
    <p:extLst>
      <p:ext uri="{BB962C8B-B14F-4D97-AF65-F5344CB8AC3E}">
        <p14:creationId xmlns:p14="http://schemas.microsoft.com/office/powerpoint/2010/main" val="1416094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Bu suç TCK sistematiğinde topluma karşı suçlar kısmında düzenlenmiştir. Dolayısıyla suçun mağduru toplumdur. Suçtan zarar gören ise kirletme nedeniyle zarara uğrayanlardır. Suçun konusu kamu yararıdır. Kamu değeri olması nedeniyle korunan çevrenin kirletilmesini TCK yasaklamaktadır. TCK 181/1 madde anlamında tipikliğe aykırı hareket edenlere altı aydan iki yıla kadar hapis cezası verilebilecektir.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33</a:t>
            </a:fld>
            <a:endParaRPr lang="en-US"/>
          </a:p>
        </p:txBody>
      </p:sp>
    </p:spTree>
    <p:extLst>
      <p:ext uri="{BB962C8B-B14F-4D97-AF65-F5344CB8AC3E}">
        <p14:creationId xmlns:p14="http://schemas.microsoft.com/office/powerpoint/2010/main" val="42741564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Taksirle İşlenen Çevrenin Kirletilmesi Suçu</a:t>
            </a:r>
          </a:p>
        </p:txBody>
      </p:sp>
      <p:sp>
        <p:nvSpPr>
          <p:cNvPr id="3" name="İçerik Yer Tutucusu 2"/>
          <p:cNvSpPr>
            <a:spLocks noGrp="1"/>
          </p:cNvSpPr>
          <p:nvPr>
            <p:ph idx="1"/>
          </p:nvPr>
        </p:nvSpPr>
        <p:spPr/>
        <p:txBody>
          <a:bodyPr>
            <a:normAutofit fontScale="92500" lnSpcReduction="20000"/>
          </a:bodyPr>
          <a:lstStyle/>
          <a:p>
            <a:pPr algn="just"/>
            <a:r>
              <a:rPr lang="tr-TR" dirty="0"/>
              <a:t>5237 sayılı TCK’nın 182. maddesinde düzenlenmiştir. Çevreye zarar verecek biçimde, atıkların veya artıkların havaya, toprağa ya da suya verilmesine taksirle sebep olan kişi adli para cezası ile cezalandırılacaktır. Suç taksir sorumluluğunu içermektedir. TCK’nın 22. maddesinde taksir; dikkat ve özen sorumluluğuna aykırı </a:t>
            </a:r>
            <a:r>
              <a:rPr lang="tr-TR" dirty="0" smtClean="0"/>
              <a:t>hareket </a:t>
            </a:r>
            <a:r>
              <a:rPr lang="tr-TR" dirty="0"/>
              <a:t>edilmesi nedeniyle, suçun kanundaki tanımında belirtilen sonucunun öngörülmeyerek gerçekleştirilmesi olarak tanımlamıştır. Kişinin öngördüğü sonucu istememesine rağmen neticenin ortaya çıkması bilinçli taksir halidir.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34</a:t>
            </a:fld>
            <a:endParaRPr lang="en-US"/>
          </a:p>
        </p:txBody>
      </p:sp>
    </p:spTree>
    <p:extLst>
      <p:ext uri="{BB962C8B-B14F-4D97-AF65-F5344CB8AC3E}">
        <p14:creationId xmlns:p14="http://schemas.microsoft.com/office/powerpoint/2010/main" val="17440266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r>
              <a:rPr lang="tr-TR" dirty="0"/>
              <a:t>Gerçekleştirilen eylemin etkisinin kalıcı olması halinde verilecek ceza </a:t>
            </a:r>
            <a:r>
              <a:rPr lang="tr-TR" dirty="0">
                <a:solidFill>
                  <a:srgbClr val="FF0000"/>
                </a:solidFill>
              </a:rPr>
              <a:t>iki aydan bir yıla kadar hapis cezasıdır</a:t>
            </a:r>
            <a:r>
              <a:rPr lang="tr-TR" dirty="0"/>
              <a:t>. Atık veya artıkların insanlara, hayvanlara veya bitkilere ciddi zarar vermesi durumunda ise ceza </a:t>
            </a:r>
            <a:r>
              <a:rPr lang="tr-TR" dirty="0">
                <a:solidFill>
                  <a:srgbClr val="FF0000"/>
                </a:solidFill>
              </a:rPr>
              <a:t>bir yıldan beş yıla kadar hapis cezas</a:t>
            </a:r>
            <a:r>
              <a:rPr lang="tr-TR" dirty="0"/>
              <a:t>ı </a:t>
            </a:r>
            <a:r>
              <a:rPr lang="tr-TR" dirty="0" smtClean="0"/>
              <a:t>olacaktır. </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35</a:t>
            </a:fld>
            <a:endParaRPr lang="en-US"/>
          </a:p>
        </p:txBody>
      </p:sp>
    </p:spTree>
    <p:extLst>
      <p:ext uri="{BB962C8B-B14F-4D97-AF65-F5344CB8AC3E}">
        <p14:creationId xmlns:p14="http://schemas.microsoft.com/office/powerpoint/2010/main" val="40801711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Gürültüye Sebep Olma Suçu</a:t>
            </a:r>
          </a:p>
        </p:txBody>
      </p:sp>
      <p:sp>
        <p:nvSpPr>
          <p:cNvPr id="3" name="İçerik Yer Tutucusu 2"/>
          <p:cNvSpPr>
            <a:spLocks noGrp="1"/>
          </p:cNvSpPr>
          <p:nvPr>
            <p:ph idx="1"/>
          </p:nvPr>
        </p:nvSpPr>
        <p:spPr/>
        <p:txBody>
          <a:bodyPr/>
          <a:lstStyle/>
          <a:p>
            <a:pPr algn="just"/>
            <a:r>
              <a:rPr lang="tr-TR" dirty="0"/>
              <a:t>5237 sayılı TCK’nın 183. maddesine göre, yasalarla belirlenen yükümlülüklere aykırı biçimde başkasının sağlığına zarar verecek şekilde gürültüye neden olan kişi, iki aydan iki yıla kadar hapis cezasıyla veya adli para cezasıyla cezalandırılabilecektir. Kanun seçimlik yaptırım öngörmüştür, sanığa hapis cezası verilebileceği gibi, sanığı adli para cezası ile cezalandırmakta mümkündür.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36</a:t>
            </a:fld>
            <a:endParaRPr lang="en-US"/>
          </a:p>
        </p:txBody>
      </p:sp>
    </p:spTree>
    <p:extLst>
      <p:ext uri="{BB962C8B-B14F-4D97-AF65-F5344CB8AC3E}">
        <p14:creationId xmlns:p14="http://schemas.microsoft.com/office/powerpoint/2010/main" val="18013866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İmar Kirliliğine Sebep Olma Suçu</a:t>
            </a:r>
          </a:p>
        </p:txBody>
      </p:sp>
      <p:sp>
        <p:nvSpPr>
          <p:cNvPr id="3" name="İçerik Yer Tutucusu 2"/>
          <p:cNvSpPr>
            <a:spLocks noGrp="1"/>
          </p:cNvSpPr>
          <p:nvPr>
            <p:ph idx="1"/>
          </p:nvPr>
        </p:nvSpPr>
        <p:spPr/>
        <p:txBody>
          <a:bodyPr>
            <a:normAutofit fontScale="92500" lnSpcReduction="20000"/>
          </a:bodyPr>
          <a:lstStyle/>
          <a:p>
            <a:pPr algn="just"/>
            <a:r>
              <a:rPr lang="tr-TR" dirty="0"/>
              <a:t>İmar suçu TCK’da düzenlenirken, çarpık kentleşmenin ve kamu arazilerinin işgal edilmesinin önlenmesi </a:t>
            </a:r>
            <a:r>
              <a:rPr lang="tr-TR" dirty="0" smtClean="0"/>
              <a:t>amaçlanmıştır. </a:t>
            </a:r>
            <a:r>
              <a:rPr lang="tr-TR" dirty="0"/>
              <a:t>Nüfusun hızla artması, bireylerin konut ihtiyacının çoğalması beraberinde çarpık kentleşme sorununu da getirmiştir. Bu sorun da şehirlerin doğal, kültürel ve tarihi zenginliklerinin bozulmasına sebep olmaktadır. Kişilerin çıkarları ile toplum çıkarları arasında ortaya çıkabilecek dengesizliğe devletin müdahale ederek yasal düzenlemeler yapması kaçınılmazdır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37</a:t>
            </a:fld>
            <a:endParaRPr lang="en-US"/>
          </a:p>
        </p:txBody>
      </p:sp>
    </p:spTree>
    <p:extLst>
      <p:ext uri="{BB962C8B-B14F-4D97-AF65-F5344CB8AC3E}">
        <p14:creationId xmlns:p14="http://schemas.microsoft.com/office/powerpoint/2010/main" val="24057696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237 sayılı TCK’nın 184. maddesinde, imar mevzuatında belirlenen kurallara aykırı biçimde inşa faaliyetinde bulunmak suç olarak düzenlenmiştir. Maddenin birinci fıkrasında yapı ruhsatı almadan bina yapımı ve yine alınan ruhsata aykırı şekilde bina yapılması suç olarak öngörülmüştür. Birinci fıkra hükmünü ihlal edenler </a:t>
            </a:r>
            <a:r>
              <a:rPr lang="tr-TR" dirty="0">
                <a:solidFill>
                  <a:srgbClr val="FF0000"/>
                </a:solidFill>
              </a:rPr>
              <a:t>bir yıldan beş yıla kadar hapis cezası </a:t>
            </a:r>
            <a:r>
              <a:rPr lang="tr-TR" dirty="0"/>
              <a:t>ile </a:t>
            </a:r>
            <a:r>
              <a:rPr lang="tr-TR" dirty="0" smtClean="0"/>
              <a:t>cezalandırılabilecektir.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38</a:t>
            </a:fld>
            <a:endParaRPr lang="en-US"/>
          </a:p>
        </p:txBody>
      </p:sp>
    </p:spTree>
    <p:extLst>
      <p:ext uri="{BB962C8B-B14F-4D97-AF65-F5344CB8AC3E}">
        <p14:creationId xmlns:p14="http://schemas.microsoft.com/office/powerpoint/2010/main" val="29900180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Zehirli Madde Katma Suçu</a:t>
            </a:r>
          </a:p>
        </p:txBody>
      </p:sp>
      <p:sp>
        <p:nvSpPr>
          <p:cNvPr id="3" name="İçerik Yer Tutucusu 2"/>
          <p:cNvSpPr>
            <a:spLocks noGrp="1"/>
          </p:cNvSpPr>
          <p:nvPr>
            <p:ph idx="1"/>
          </p:nvPr>
        </p:nvSpPr>
        <p:spPr/>
        <p:txBody>
          <a:bodyPr/>
          <a:lstStyle/>
          <a:p>
            <a:pPr algn="just"/>
            <a:r>
              <a:rPr lang="tr-TR" dirty="0"/>
              <a:t>5237 sayılı TCK’nın 185. madde düzenlemesi ile içme suyuna, gıdalara veya diğer maddelere zehir katarak veya başka bir şekilde bozarak kamu sağlığını tehlikeye düşüren kişiye ceza öngörülmektedir. Düzenlemede suçun konusu gösterilmemiştir çünkü gıda olarak tüketilebilecek her çeşit besin suçun konusunu oluşturabileceğinden bunların düzenleme içerisinde tek tek sayılması mümkün değildir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39</a:t>
            </a:fld>
            <a:endParaRPr lang="en-US"/>
          </a:p>
        </p:txBody>
      </p:sp>
    </p:spTree>
    <p:extLst>
      <p:ext uri="{BB962C8B-B14F-4D97-AF65-F5344CB8AC3E}">
        <p14:creationId xmlns:p14="http://schemas.microsoft.com/office/powerpoint/2010/main" val="2884715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Kirlenme Tipleri</a:t>
            </a:r>
          </a:p>
        </p:txBody>
      </p:sp>
      <p:sp>
        <p:nvSpPr>
          <p:cNvPr id="3" name="İçerik Yer Tutucusu 2"/>
          <p:cNvSpPr>
            <a:spLocks noGrp="1"/>
          </p:cNvSpPr>
          <p:nvPr>
            <p:ph idx="1"/>
          </p:nvPr>
        </p:nvSpPr>
        <p:spPr/>
        <p:txBody>
          <a:bodyPr/>
          <a:lstStyle/>
          <a:p>
            <a:pPr algn="just"/>
            <a:r>
              <a:rPr lang="tr-TR" dirty="0"/>
              <a:t>Çevre kirliliği sınıflandırıldığında kendi arasında üç kısma ayrılmaktadır. Bunları, Fiziksel Kirlenme, Kimyasal Kirlenme ve Biyolojik Kirlenme şeklinde </a:t>
            </a:r>
            <a:r>
              <a:rPr lang="tr-TR" dirty="0" smtClean="0"/>
              <a:t>sıralayabiliriz.</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28938716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Suçu işleyenler </a:t>
            </a:r>
            <a:r>
              <a:rPr lang="tr-TR" dirty="0">
                <a:solidFill>
                  <a:srgbClr val="FF0000"/>
                </a:solidFill>
              </a:rPr>
              <a:t>iki yıldan </a:t>
            </a:r>
            <a:r>
              <a:rPr lang="tr-TR" dirty="0" err="1">
                <a:solidFill>
                  <a:srgbClr val="FF0000"/>
                </a:solidFill>
              </a:rPr>
              <a:t>onbeş</a:t>
            </a:r>
            <a:r>
              <a:rPr lang="tr-TR" dirty="0">
                <a:solidFill>
                  <a:srgbClr val="FF0000"/>
                </a:solidFill>
              </a:rPr>
              <a:t> yıla kadar hapis </a:t>
            </a:r>
            <a:r>
              <a:rPr lang="tr-TR" dirty="0"/>
              <a:t>cezası ile cezalandırılabilecektir. Suçun taksirle işlenmesi mümkündür, bu nedenle maddenin ikinci fıkrasında taksir sorumluluğu düzenlenmiştir. Zehirli madde katma suçunun taksirle işlenmesi halinde üç aydan bir yıla kadar hapis cezası verilebilecektir.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40</a:t>
            </a:fld>
            <a:endParaRPr lang="en-US"/>
          </a:p>
        </p:txBody>
      </p:sp>
    </p:spTree>
    <p:extLst>
      <p:ext uri="{BB962C8B-B14F-4D97-AF65-F5344CB8AC3E}">
        <p14:creationId xmlns:p14="http://schemas.microsoft.com/office/powerpoint/2010/main" val="13413950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it-IT" dirty="0"/>
              <a:t>Zehirli Madde İmal ve Ticareti Suçu</a:t>
            </a:r>
            <a:endParaRPr lang="tr-TR" dirty="0"/>
          </a:p>
        </p:txBody>
      </p:sp>
      <p:sp>
        <p:nvSpPr>
          <p:cNvPr id="3" name="İçerik Yer Tutucusu 2"/>
          <p:cNvSpPr>
            <a:spLocks noGrp="1"/>
          </p:cNvSpPr>
          <p:nvPr>
            <p:ph idx="1"/>
          </p:nvPr>
        </p:nvSpPr>
        <p:spPr/>
        <p:txBody>
          <a:bodyPr/>
          <a:lstStyle/>
          <a:p>
            <a:pPr algn="just"/>
            <a:r>
              <a:rPr lang="tr-TR" dirty="0"/>
              <a:t>TCK 193. maddedeki düzenleme, içeriğinde zehir olan ve üretimi, muhafaza edilmesi veya satılması izin almaya bağlı olan maddeyi yasaya aykırı olarak imal eden, bulunduran, satan veya taşıyana hapis cezası öngörmektedir. Suçun konusu uyuşturucu madde dışındaki her türlü zehirli </a:t>
            </a:r>
            <a:r>
              <a:rPr lang="tr-TR" dirty="0" err="1" smtClean="0"/>
              <a:t>maddedir.Kanundaki</a:t>
            </a:r>
            <a:r>
              <a:rPr lang="tr-TR" dirty="0" smtClean="0"/>
              <a:t> </a:t>
            </a:r>
            <a:r>
              <a:rPr lang="tr-TR" dirty="0"/>
              <a:t>tipikliğin gerçekleşmesi halinde suçu işleyene </a:t>
            </a:r>
            <a:r>
              <a:rPr lang="tr-TR" dirty="0">
                <a:solidFill>
                  <a:srgbClr val="FF0000"/>
                </a:solidFill>
              </a:rPr>
              <a:t>iki aydan bir yıla kadar hapis cezası </a:t>
            </a:r>
            <a:r>
              <a:rPr lang="tr-TR" dirty="0"/>
              <a:t>verilebilecektir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41</a:t>
            </a:fld>
            <a:endParaRPr lang="en-US"/>
          </a:p>
        </p:txBody>
      </p:sp>
    </p:spTree>
    <p:extLst>
      <p:ext uri="{BB962C8B-B14F-4D97-AF65-F5344CB8AC3E}">
        <p14:creationId xmlns:p14="http://schemas.microsoft.com/office/powerpoint/2010/main" val="3944497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İDARİ YAPTIRIMLARA KONU FİİLLER ( KABAHATLER )</a:t>
            </a:r>
          </a:p>
        </p:txBody>
      </p:sp>
      <p:sp>
        <p:nvSpPr>
          <p:cNvPr id="3" name="İçerik Yer Tutucusu 2"/>
          <p:cNvSpPr>
            <a:spLocks noGrp="1"/>
          </p:cNvSpPr>
          <p:nvPr>
            <p:ph idx="1"/>
          </p:nvPr>
        </p:nvSpPr>
        <p:spPr/>
        <p:txBody>
          <a:bodyPr>
            <a:normAutofit fontScale="92500" lnSpcReduction="20000"/>
          </a:bodyPr>
          <a:lstStyle/>
          <a:p>
            <a:pPr algn="just"/>
            <a:r>
              <a:rPr lang="tr-TR" dirty="0"/>
              <a:t>236 sayılı Kabahatler </a:t>
            </a:r>
            <a:r>
              <a:rPr lang="tr-TR" dirty="0" smtClean="0"/>
              <a:t>Kanunu’nun kapsam </a:t>
            </a:r>
            <a:r>
              <a:rPr lang="tr-TR" dirty="0"/>
              <a:t>ve amaçları arasında çevrenin korunması da </a:t>
            </a:r>
            <a:r>
              <a:rPr lang="tr-TR" dirty="0" smtClean="0"/>
              <a:t>bulunmaktadır </a:t>
            </a:r>
            <a:r>
              <a:rPr lang="tr-TR" dirty="0"/>
              <a:t>. Buna göre yasa kendi eksenindeki kabahat eylemini, idari yaptırım ile bağıtlamıştır. Gerçekten de mezkûr kanunun tanım başlıklı 2. maddesinde, “kabahat deyiminden; kanunun, karşılığında idarî yaptırım uygulanmasını öngördüğü” haksızlığın anlaşılacağı ifade edilmiştir. İdari yaptırımları; idari para cezaları, mülkiyetin kamuya geçirilmesi, durdurma, ruhsat iptali, kapatma, kayıt silme, geri alma şeklinde saymak mümkündür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42</a:t>
            </a:fld>
            <a:endParaRPr lang="en-US"/>
          </a:p>
        </p:txBody>
      </p:sp>
    </p:spTree>
    <p:extLst>
      <p:ext uri="{BB962C8B-B14F-4D97-AF65-F5344CB8AC3E}">
        <p14:creationId xmlns:p14="http://schemas.microsoft.com/office/powerpoint/2010/main" val="3760209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Kabahatler Kanunu’nun kapsamı ve amacı 1. madde de düzenlenmiştir. Kanunun amacı; kamu düzenini, genel sağlığı, ahlakı, çevreyi ve ekonomik düzeni korumaktır. Kanunun amaç unsuru, kamu yararını gözeten idarenin faaliyet alanıyla da </a:t>
            </a:r>
            <a:r>
              <a:rPr lang="tr-TR" dirty="0" smtClean="0"/>
              <a:t>uyumludur </a:t>
            </a:r>
            <a:r>
              <a:rPr lang="tr-TR" dirty="0"/>
              <a:t>. Burada idarenin kolluk faaliyetlerinin önemi bir kez daha ortaya çıkmaktadır zira kolluğun amacı genel sağlığı ve güvenliği, toplumsal düzeni, dirlik ve de esenliği sağlamaktır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43</a:t>
            </a:fld>
            <a:endParaRPr lang="en-US"/>
          </a:p>
        </p:txBody>
      </p:sp>
    </p:spTree>
    <p:extLst>
      <p:ext uri="{BB962C8B-B14F-4D97-AF65-F5344CB8AC3E}">
        <p14:creationId xmlns:p14="http://schemas.microsoft.com/office/powerpoint/2010/main" val="36210055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Çevre Kanunu ile Kabahatler Kanunu’nun çakışması halinde, özel nitelikte olan Çevre Kanunu’na üstünlük tanınacak ve ilgili olaya Çevre Kanunu uygulanacaktır. Ancak ehliyet, iştirak, zamanaşımı gibi usulü ilgilendiren konularda Kabahatler Kanunu’nda getirilen düzenlemeler Çevre Kanunu bakımından da geçerli olacaktır.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44</a:t>
            </a:fld>
            <a:endParaRPr lang="en-US"/>
          </a:p>
        </p:txBody>
      </p:sp>
    </p:spTree>
    <p:extLst>
      <p:ext uri="{BB962C8B-B14F-4D97-AF65-F5344CB8AC3E}">
        <p14:creationId xmlns:p14="http://schemas.microsoft.com/office/powerpoint/2010/main" val="34032782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Çevreyi Kirletme Fiili</a:t>
            </a:r>
          </a:p>
        </p:txBody>
      </p:sp>
      <p:sp>
        <p:nvSpPr>
          <p:cNvPr id="3" name="İçerik Yer Tutucusu 2"/>
          <p:cNvSpPr>
            <a:spLocks noGrp="1"/>
          </p:cNvSpPr>
          <p:nvPr>
            <p:ph idx="1"/>
          </p:nvPr>
        </p:nvSpPr>
        <p:spPr/>
        <p:txBody>
          <a:bodyPr>
            <a:normAutofit fontScale="85000" lnSpcReduction="20000"/>
          </a:bodyPr>
          <a:lstStyle/>
          <a:p>
            <a:pPr algn="just"/>
            <a:r>
              <a:rPr lang="tr-TR" dirty="0"/>
              <a:t>Kabahat düzeyinde nitelendirilebilecek çevreyi kirletme fiili Kabahatler Kanunu’nun 41. maddesinde düzenlenmiştir. Madde on fıkradan oluşmaktadır. İlk altı fıkra çevre kirliliğine neden olan kabahatleri ve yaptırımlarını belirlerken, bu kabahatler dolayısıyla uygulanacak idari para cezasına karar verecek merci yedinci fıkrada gösterilmiştir. Sekizinci fıkrada kirliliğin derhal giderilmesi durumunda idari para cezası kararı uygulamasında yetkili görevlilere takdir hakkı tanınarak fiil ve yaptırım arasında denge unsuru korunmuştur. Düzenlemenin uygulanacağı alan ise belediye sınırlarının içi olarak kabul edilmiştir.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45</a:t>
            </a:fld>
            <a:endParaRPr lang="en-US"/>
          </a:p>
        </p:txBody>
      </p:sp>
    </p:spTree>
    <p:extLst>
      <p:ext uri="{BB962C8B-B14F-4D97-AF65-F5344CB8AC3E}">
        <p14:creationId xmlns:p14="http://schemas.microsoft.com/office/powerpoint/2010/main" val="26219972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Gürültüye Neden Olma Fiili </a:t>
            </a:r>
          </a:p>
        </p:txBody>
      </p:sp>
      <p:sp>
        <p:nvSpPr>
          <p:cNvPr id="3" name="İçerik Yer Tutucusu 2"/>
          <p:cNvSpPr>
            <a:spLocks noGrp="1"/>
          </p:cNvSpPr>
          <p:nvPr>
            <p:ph idx="1"/>
          </p:nvPr>
        </p:nvSpPr>
        <p:spPr/>
        <p:txBody>
          <a:bodyPr>
            <a:normAutofit fontScale="92500" lnSpcReduction="20000"/>
          </a:bodyPr>
          <a:lstStyle/>
          <a:p>
            <a:pPr algn="just"/>
            <a:r>
              <a:rPr lang="tr-TR" dirty="0"/>
              <a:t>Kabahatler Kanunu’nun 36. maddesinde bireylerin sakin, huzurlu ve dengeli bir çevrede yaşama haklarını ihlal edecek boyutta gürültü yapan veya gürültüye neden olan ilgilinin fiili, kabahat olarak tanımlanmıştır. Fiili işleyenin ticari işletme olması halinde, işletme sahibine ( gerçek kişi veya tüzel kişi olması arasında herhangi bir fark gözetmeksizin ) daha ağır ceza verilecektir. Bu madde uyarınca yaptırım uygulama yetkisi belediye zabıtasına ve kolluk görevlilerine tanınmıştır.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46</a:t>
            </a:fld>
            <a:endParaRPr lang="en-US"/>
          </a:p>
        </p:txBody>
      </p:sp>
    </p:spTree>
    <p:extLst>
      <p:ext uri="{BB962C8B-B14F-4D97-AF65-F5344CB8AC3E}">
        <p14:creationId xmlns:p14="http://schemas.microsoft.com/office/powerpoint/2010/main" val="8494813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Rahatsız Etme Fiili </a:t>
            </a:r>
          </a:p>
        </p:txBody>
      </p:sp>
      <p:sp>
        <p:nvSpPr>
          <p:cNvPr id="3" name="İçerik Yer Tutucusu 2"/>
          <p:cNvSpPr>
            <a:spLocks noGrp="1"/>
          </p:cNvSpPr>
          <p:nvPr>
            <p:ph idx="1"/>
          </p:nvPr>
        </p:nvSpPr>
        <p:spPr/>
        <p:txBody>
          <a:bodyPr>
            <a:normAutofit fontScale="92500" lnSpcReduction="20000"/>
          </a:bodyPr>
          <a:lstStyle/>
          <a:p>
            <a:pPr algn="just"/>
            <a:r>
              <a:rPr lang="tr-TR" dirty="0"/>
              <a:t>Ürün veya bir hizmeti satabilmek için başkalarını rahatsız edenlere Kabahatler Kanunu’nun 37. maddesi uyarınca idari para cezası verilebilecektir. Kabahat nedeniyle yaptırım uygulamaya yetkili kılınan görevliler zabıta ve kolluk kuvvetleridir. Düzenleme ile amaçlanan, satış yapılırken kişilerin taciz edilmesinin ve yüksek sesle ya da bağırmak suretiyle müşterileri davet etme yöntemlerinin önlenmesidir. Burada maddenin bireylerin sakin, huzurlu ve dengeli bir çevrede yaşama haklarını sağlamaya yönelik işlevinin olduğu da unutulmamalıdır.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47</a:t>
            </a:fld>
            <a:endParaRPr lang="en-US"/>
          </a:p>
        </p:txBody>
      </p:sp>
    </p:spTree>
    <p:extLst>
      <p:ext uri="{BB962C8B-B14F-4D97-AF65-F5344CB8AC3E}">
        <p14:creationId xmlns:p14="http://schemas.microsoft.com/office/powerpoint/2010/main" val="24086186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İşgal Fiili</a:t>
            </a:r>
          </a:p>
        </p:txBody>
      </p:sp>
      <p:sp>
        <p:nvSpPr>
          <p:cNvPr id="3" name="İçerik Yer Tutucusu 2"/>
          <p:cNvSpPr>
            <a:spLocks noGrp="1"/>
          </p:cNvSpPr>
          <p:nvPr>
            <p:ph idx="1"/>
          </p:nvPr>
        </p:nvSpPr>
        <p:spPr/>
        <p:txBody>
          <a:bodyPr>
            <a:normAutofit fontScale="70000" lnSpcReduction="20000"/>
          </a:bodyPr>
          <a:lstStyle/>
          <a:p>
            <a:pPr algn="just"/>
            <a:r>
              <a:rPr lang="tr-TR" dirty="0"/>
              <a:t>Bireylerin kullanımı için ayrılan ve özgülenen şehir meydanları, bulvarlar, cadde ve sokaklar ile kaldırımlar gibi herkesin kullandığı yerlerin herhangi bir şekilde işgal edilmesi kabahat olarak düzenlenmiş ve 38. madde uyarınca yaptırıma tabi tutulmuştur. İşgal fiilinin istisnasını yetkili makamlardan alınacak açık ve yazılı izin </a:t>
            </a:r>
            <a:r>
              <a:rPr lang="tr-TR" dirty="0" smtClean="0"/>
              <a:t>oluşturmaktadır</a:t>
            </a:r>
            <a:r>
              <a:rPr lang="tr-TR" dirty="0"/>
              <a:t>. Bunun dışında izin alınmaksızın araç park etmek, kaldırımlara masa ve/veya sandalye koymak, sergi açmak ya da gösteri yapmak gibi fiiller işgal kapsamında değerlendirilerek ilgililer hakkında idari para cezası yaptırımı uygulanacaktır. Maddenin ikinci fıkrasında, belirtilen alanlara yetkili makamlardan yazılı ve açık şekilde izin alınmadan inşaat malzemeleri istiflenmesi ilk fıkraya nazaran daha ağır para cezası içeren kabahat olarak düzenlenmiştir. Yaptırım uygulama yetkisi belediye zabıta görevlilerine verilmiştir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48</a:t>
            </a:fld>
            <a:endParaRPr lang="en-US"/>
          </a:p>
        </p:txBody>
      </p:sp>
    </p:spTree>
    <p:extLst>
      <p:ext uri="{BB962C8B-B14F-4D97-AF65-F5344CB8AC3E}">
        <p14:creationId xmlns:p14="http://schemas.microsoft.com/office/powerpoint/2010/main" val="6909906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Yasaklanan Alanlarda Tütün Mamullerinin Kullanılması Fiili</a:t>
            </a:r>
          </a:p>
        </p:txBody>
      </p:sp>
      <p:sp>
        <p:nvSpPr>
          <p:cNvPr id="3" name="İçerik Yer Tutucusu 2"/>
          <p:cNvSpPr>
            <a:spLocks noGrp="1"/>
          </p:cNvSpPr>
          <p:nvPr>
            <p:ph idx="1"/>
          </p:nvPr>
        </p:nvSpPr>
        <p:spPr/>
        <p:txBody>
          <a:bodyPr>
            <a:normAutofit fontScale="85000" lnSpcReduction="20000"/>
          </a:bodyPr>
          <a:lstStyle/>
          <a:p>
            <a:pPr algn="just"/>
            <a:r>
              <a:rPr lang="tr-TR" dirty="0"/>
              <a:t>Kamu hizmetine özgülenen binaların kapalı bölümlerinde tütün ürünlerinin kullanımı yasaktır. Yasağa rağmen tütün ürünlerinin kullanılması durumunda, kabahati gerçekleştirene kanunun 39. maddesine göre idari para cezası verilebilecektir. Yaptırımı, ilgili yerin amiri tarafından yetkilendirilen kamu görevlisi uygulayabilecektir. Yasağa aykırı biçimde tütün mamulü kullanarak aynı ortamda bulunan diğer bireylerin sağlıklı ve temiz hava haklarını ihlal eden kişilere, hızlı ve pratik biçimde işletilebilecek bir mekanizma hayata geçirilmiştir. Böylelikle kişilerin sağlıklı bir çevrede yaşama hakları koruma altına alınmıştır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49</a:t>
            </a:fld>
            <a:endParaRPr lang="en-US"/>
          </a:p>
        </p:txBody>
      </p:sp>
    </p:spTree>
    <p:extLst>
      <p:ext uri="{BB962C8B-B14F-4D97-AF65-F5344CB8AC3E}">
        <p14:creationId xmlns:p14="http://schemas.microsoft.com/office/powerpoint/2010/main" val="1019008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Fiziki kirlenmeyi çevreyi oluşturan havanın, toprağın, suyun fiziki özelliğini tamamının ya da büyük bir kısmının, canlı sağlığını tehdit edecek, şekilde bozulması ve değişmesi şeklinde tanımlayabiliriz. Fiziksel kirlenme meydana geldiği zaman maddelerde renk değişimi, maddelerin taneciklerinin boyutunun değişmesi gibi fiziksel olaylar </a:t>
            </a:r>
            <a:r>
              <a:rPr lang="tr-TR" dirty="0" smtClean="0"/>
              <a:t>gerçekleşir.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23140144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Kabahatler Kanunu ve getirdiği denetim fonksiyonu çevrenin korunmasını sağlıyor olsa da çevrenin korunması yalnızca devlete verilmiş bir ödev olarak görülmemelidir. Anayasaya göre çevrenin korunmasında vatandaşlar da ödevlidir. Mevzuatta yer verilen katılım hakkı ile kişilere çevre koruma sorumluluğunu yerine getirme fırsatı ve yetkisi verilmiştir. Bunun en tipik yansımalarından biri de Kabahatler Kanunu’nda karşımıza çıkmaktadır.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50</a:t>
            </a:fld>
            <a:endParaRPr lang="en-US"/>
          </a:p>
        </p:txBody>
      </p:sp>
    </p:spTree>
    <p:extLst>
      <p:ext uri="{BB962C8B-B14F-4D97-AF65-F5344CB8AC3E}">
        <p14:creationId xmlns:p14="http://schemas.microsoft.com/office/powerpoint/2010/main" val="12698362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Nitekim Kabahatler Kanunu’nda kabahat olarak sayılan fiillerin pek çoğunda şikâyet kurumuna yer verilmiş ve dolayısıyla çevre hakkı ihlal edilen yahut çevrenin kirletildiğini veya bozulduğunu tespit eden herkesin şikâyet hakkını kullanarak, yetkili mercilerin durumdan haberdar edilmesine katkı sağlamalarına olanak verilmiştir.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51</a:t>
            </a:fld>
            <a:endParaRPr lang="en-US"/>
          </a:p>
        </p:txBody>
      </p:sp>
    </p:spTree>
    <p:extLst>
      <p:ext uri="{BB962C8B-B14F-4D97-AF65-F5344CB8AC3E}">
        <p14:creationId xmlns:p14="http://schemas.microsoft.com/office/powerpoint/2010/main" val="13969160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Kabahatler Kanunu ekseninde, katılım hakkı kullanılırken başka bir ifade ile şikâyet hakkı ve/veya ödevi kullanılırken, çevreyi bozucu veya kirletici fiilin henüz gerçekleştirilmeden ilgili birimlerin uyarılıp harekete geçirilmesi, önleme ilkesinin amacına hizmet ederek, idarenin çevresel kolluk fonksiyonunun çok daha hızlı ve etkin işlemesini sağlamakta ve en önemlisi çevresel olumsuzluklar gerçekleşmeden çevre ve öğeleri korunmuş olmaktadır.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52</a:t>
            </a:fld>
            <a:endParaRPr lang="en-US"/>
          </a:p>
        </p:txBody>
      </p:sp>
    </p:spTree>
    <p:extLst>
      <p:ext uri="{BB962C8B-B14F-4D97-AF65-F5344CB8AC3E}">
        <p14:creationId xmlns:p14="http://schemas.microsoft.com/office/powerpoint/2010/main" val="32726634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TÜRK ÇEVRE MEVZUATI</a:t>
            </a:r>
          </a:p>
        </p:txBody>
      </p:sp>
      <p:sp>
        <p:nvSpPr>
          <p:cNvPr id="3" name="İçerik Yer Tutucusu 2"/>
          <p:cNvSpPr>
            <a:spLocks noGrp="1"/>
          </p:cNvSpPr>
          <p:nvPr>
            <p:ph idx="1"/>
          </p:nvPr>
        </p:nvSpPr>
        <p:spPr/>
        <p:txBody>
          <a:bodyPr>
            <a:normAutofit fontScale="77500" lnSpcReduction="20000"/>
          </a:bodyPr>
          <a:lstStyle/>
          <a:p>
            <a:pPr algn="just"/>
            <a:r>
              <a:rPr lang="tr-TR" dirty="0" smtClean="0"/>
              <a:t>Kaynağını </a:t>
            </a:r>
            <a:r>
              <a:rPr lang="tr-TR" dirty="0"/>
              <a:t>Anayasa’dan alan ve çevrenin korunması odaklı olan pek çok kanun ve yönetmelik bulunmaktadır. Bunlardan en mühimi ise Çevre Kanunu’dur. Ulusal mevzuatta Çevre Kanunu dışında çevre ile ilgili düzenlemeler barındıran kanunları; 3194 sayılı İmar Kanunu, 2863 sayılı Kültür ve Tabiat Varlıklarını Koruma Kanunu, 6831 sayılı Orman Kanunu, 3621 sayılı Kıyı Kanunu, 2985 sayılı Toplu Konut Kanunu, 618 sayılı Limanlar Kanunu, 5393 sayılı Belediye Kanunu, 5312 Sayılı Denizlerin Petrol ve Diğer Zararlı Maddelerle Kirlenmesinde Acil Durumlarda Müdahale ve Zararların Tazmini Esaslarına Dair Kanun, 1593 sayılı Umumi Hıfzıssıhha Kanunu, 4915 sayılı Kara Avcılığı Kanunu, 775 sayılı Gecekondu Kanunu, 1380 sayılı Su Ürünleri Kanunu, 2634 sayılı Turizm Teşvik Kanunu,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53</a:t>
            </a:fld>
            <a:endParaRPr lang="en-US"/>
          </a:p>
        </p:txBody>
      </p:sp>
    </p:spTree>
    <p:extLst>
      <p:ext uri="{BB962C8B-B14F-4D97-AF65-F5344CB8AC3E}">
        <p14:creationId xmlns:p14="http://schemas.microsoft.com/office/powerpoint/2010/main" val="40153477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2873 sayılı Milli Parklar Kanunu, 2960 sayılı Boğaziçi Kanunu, 167 sayılı Yeraltı Suları Hakkında Kanun, 644 Sayılı Çevre ve Şehircilik Bakanlığı’nın Teşkilat ve Görevleri Hakkında Kanun Hükmünde Kararname, 648 Sayılı Çevre ve Şehircilik Bakanlığı’nın Teşkilat ve Görevleri Hakkında Kanun Hükmünde Kararname İle Bazı Kanun ve Kanun Hükmünde Kararnamelerde Değişiklik Yapılmasına Dair Kanun Hükmünde Kararname ile 383 Sayılı Özel Çevre Koruma Kurumu Başkanlığı Kurulmasına Dair Kanun Hükmünde Kararname şeklinde saymak mümkündür.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54</a:t>
            </a:fld>
            <a:endParaRPr lang="en-US"/>
          </a:p>
        </p:txBody>
      </p:sp>
    </p:spTree>
    <p:extLst>
      <p:ext uri="{BB962C8B-B14F-4D97-AF65-F5344CB8AC3E}">
        <p14:creationId xmlns:p14="http://schemas.microsoft.com/office/powerpoint/2010/main" val="22759779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Denetim, Bilge Verme ve Bildirim Sorumluluğu </a:t>
            </a:r>
          </a:p>
        </p:txBody>
      </p:sp>
      <p:sp>
        <p:nvSpPr>
          <p:cNvPr id="3" name="İçerik Yer Tutucusu 2"/>
          <p:cNvSpPr>
            <a:spLocks noGrp="1"/>
          </p:cNvSpPr>
          <p:nvPr>
            <p:ph idx="1"/>
          </p:nvPr>
        </p:nvSpPr>
        <p:spPr/>
        <p:txBody>
          <a:bodyPr>
            <a:normAutofit fontScale="92500" lnSpcReduction="20000"/>
          </a:bodyPr>
          <a:lstStyle/>
          <a:p>
            <a:pPr algn="just"/>
            <a:r>
              <a:rPr lang="tr-TR" dirty="0"/>
              <a:t>Çevre Kanunu’nun 12. maddesine göre, kanundaki düzenlemelere uyulup uyulmadığının denetimi Bakanlık tarafından yapılacaktır. Bunun yanında bakanlık lüzumuna binaen denetim yetkisini, il özel idarelerine, çevre denetimi için birim oluşturan belediyelere, bakanlık bünyesindeki birimlere, Sahil Güvenlik Komutanlığına, KTK’ ya göre seçilen denetleme görevlilerine devredebilecektir. İlgililer denetim esnasında talep edilen bilgi ve belgeleri vermek ve denetim sırasında gereken kolaylığı göstermekle yükümlüdürler.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55</a:t>
            </a:fld>
            <a:endParaRPr lang="en-US"/>
          </a:p>
        </p:txBody>
      </p:sp>
    </p:spTree>
    <p:extLst>
      <p:ext uri="{BB962C8B-B14F-4D97-AF65-F5344CB8AC3E}">
        <p14:creationId xmlns:p14="http://schemas.microsoft.com/office/powerpoint/2010/main" val="38879245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smtClean="0"/>
              <a:t>Bahsedilen </a:t>
            </a:r>
            <a:r>
              <a:rPr lang="tr-TR" dirty="0"/>
              <a:t>yükümlülüklere aykırı hareket ederek ihlal gerçekleştirenler hakkında Çevre Kanunu 20/g maddesi uyarınca idari para cezası uygulanacaktır. Düzenlemenin ruhu, idarenin ve ilgililerin çevrenin korunması bakımında yapılacak denetimlerde ve tesis edilecek işlemlerde etkileşim içerisinde bulunup ortak çalışma yapmalarını gerektirmektedir.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56</a:t>
            </a:fld>
            <a:endParaRPr lang="en-US"/>
          </a:p>
        </p:txBody>
      </p:sp>
    </p:spTree>
    <p:extLst>
      <p:ext uri="{BB962C8B-B14F-4D97-AF65-F5344CB8AC3E}">
        <p14:creationId xmlns:p14="http://schemas.microsoft.com/office/powerpoint/2010/main" val="11172250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Gürültü ve Titreşim</a:t>
            </a:r>
          </a:p>
        </p:txBody>
      </p:sp>
      <p:sp>
        <p:nvSpPr>
          <p:cNvPr id="3" name="İçerik Yer Tutucusu 2"/>
          <p:cNvSpPr>
            <a:spLocks noGrp="1"/>
          </p:cNvSpPr>
          <p:nvPr>
            <p:ph idx="1"/>
          </p:nvPr>
        </p:nvSpPr>
        <p:spPr/>
        <p:txBody>
          <a:bodyPr>
            <a:normAutofit fontScale="92500" lnSpcReduction="20000"/>
          </a:bodyPr>
          <a:lstStyle/>
          <a:p>
            <a:pPr algn="just"/>
            <a:r>
              <a:rPr lang="tr-TR" dirty="0"/>
              <a:t>Çevre Kanunu’nun madde 14/2’ de, ulaşım vasıtalarından, şantiye, fabrika ve atölye gibi sahalardan, iş ve eğlence merkezlerinden, hizmet binalarından ve son olarak konutlardan kaynaklanan gürültü ve titreşim seviyesinin yönetmeliklerle düzenlenen standartlara indirilmesi için ilgililerin gerekli tedbirleri alması düzenlenmiştir. Konulan yasağa ve getirilen yükümlülüğe aykırı hareket edilerek ihlalin gerçekleştirilmesi halinde, eylemi gerçekleştirenlere idari para cezası uygulanacaktır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57</a:t>
            </a:fld>
            <a:endParaRPr lang="en-US"/>
          </a:p>
        </p:txBody>
      </p:sp>
    </p:spTree>
    <p:extLst>
      <p:ext uri="{BB962C8B-B14F-4D97-AF65-F5344CB8AC3E}">
        <p14:creationId xmlns:p14="http://schemas.microsoft.com/office/powerpoint/2010/main" val="24699267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İyonlaştırıcı Olmayan Radyasyon Yayılımı</a:t>
            </a:r>
          </a:p>
        </p:txBody>
      </p:sp>
      <p:sp>
        <p:nvSpPr>
          <p:cNvPr id="3" name="İçerik Yer Tutucusu 2"/>
          <p:cNvSpPr>
            <a:spLocks noGrp="1"/>
          </p:cNvSpPr>
          <p:nvPr>
            <p:ph idx="1"/>
          </p:nvPr>
        </p:nvSpPr>
        <p:spPr/>
        <p:txBody>
          <a:bodyPr>
            <a:normAutofit fontScale="85000" lnSpcReduction="20000"/>
          </a:bodyPr>
          <a:lstStyle/>
          <a:p>
            <a:pPr algn="just"/>
            <a:r>
              <a:rPr lang="tr-TR" dirty="0"/>
              <a:t>İyonlaştırıcı olmayan </a:t>
            </a:r>
            <a:r>
              <a:rPr lang="tr-TR" dirty="0" smtClean="0"/>
              <a:t>radyasyon </a:t>
            </a:r>
            <a:r>
              <a:rPr lang="tr-TR" dirty="0"/>
              <a:t>salınımı, son yirmi beş yılda elektronik araç ve gereçlerin insan hayatındaki yerinin ve sayısının artmasıyla (cep telefonları, baz istasyonları, vericiler, elektronik panel ve ekranlar gibi) insan ve çevre sağlığı bakımından ciddi tehdit oluşturmaya başlamıştır. Sorun her geçen gün artarak devam </a:t>
            </a:r>
            <a:r>
              <a:rPr lang="tr-TR" dirty="0" smtClean="0"/>
              <a:t>etmektedir </a:t>
            </a:r>
            <a:r>
              <a:rPr lang="tr-TR" dirty="0"/>
              <a:t>. Somut olgular karşısında hareketsiz kalmayan kanun koyucu, mevzuat açısından düzenlemeler </a:t>
            </a:r>
            <a:r>
              <a:rPr lang="tr-TR" dirty="0" smtClean="0"/>
              <a:t>yapmıştır. </a:t>
            </a:r>
            <a:r>
              <a:rPr lang="tr-TR" dirty="0"/>
              <a:t>Ayrıca Çevre Kanunu’nun 20/i maddesi, ek 8. maddeye yollama yaparak mevzuata aykırı hareket edenler hakkında idari para cezası uygulanacağı hüküm altına alınmıştır.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58</a:t>
            </a:fld>
            <a:endParaRPr lang="en-US"/>
          </a:p>
        </p:txBody>
      </p:sp>
    </p:spTree>
    <p:extLst>
      <p:ext uri="{BB962C8B-B14F-4D97-AF65-F5344CB8AC3E}">
        <p14:creationId xmlns:p14="http://schemas.microsoft.com/office/powerpoint/2010/main" val="28940933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Biyolojik Çeşitliliğin ve Ekosistemin Korunması</a:t>
            </a:r>
          </a:p>
        </p:txBody>
      </p:sp>
      <p:sp>
        <p:nvSpPr>
          <p:cNvPr id="3" name="İçerik Yer Tutucusu 2"/>
          <p:cNvSpPr>
            <a:spLocks noGrp="1"/>
          </p:cNvSpPr>
          <p:nvPr>
            <p:ph idx="1"/>
          </p:nvPr>
        </p:nvSpPr>
        <p:spPr/>
        <p:txBody>
          <a:bodyPr>
            <a:normAutofit fontScale="77500" lnSpcReduction="20000"/>
          </a:bodyPr>
          <a:lstStyle/>
          <a:p>
            <a:pPr algn="just"/>
            <a:r>
              <a:rPr lang="tr-TR" dirty="0" smtClean="0"/>
              <a:t>Çevre </a:t>
            </a:r>
            <a:r>
              <a:rPr lang="tr-TR" dirty="0"/>
              <a:t>Kanunu’nun 2. maddesinde ekosistem, “Canlıların kendi aralarında ve cansız çevreleriyle ilişkilerini bir düzen içinde yürüttükleri biyolojik, fiziksel ve kimyasal sistem”, biyolojik çeşitlilik ise, “ Ekosistemlerin, türlerin, genlerin ve bunlar arasındaki ilişkilerin tamamını” ifade eder şeklinde tanımlanmıştır. Mezkûr kanunun 9. maddesinde, belirtilen </a:t>
            </a:r>
            <a:r>
              <a:rPr lang="tr-TR" dirty="0" smtClean="0"/>
              <a:t>olgulara </a:t>
            </a:r>
            <a:r>
              <a:rPr lang="tr-TR" dirty="0"/>
              <a:t>aykırı hareket ederek biyolojik çeşitliliğe zarar verenlere, tespit duyurusu yapılan özel çevre koruma bölgeleri için belirlenen koruma ve kullanma </a:t>
            </a:r>
            <a:r>
              <a:rPr lang="tr-TR" dirty="0" smtClean="0"/>
              <a:t>esaslarına </a:t>
            </a:r>
            <a:r>
              <a:rPr lang="tr-TR" dirty="0"/>
              <a:t>aykırı davrananlara ve sulak alanlara ilişkin belirlenen usul ve </a:t>
            </a:r>
            <a:r>
              <a:rPr lang="tr-TR" dirty="0" smtClean="0"/>
              <a:t>esaslara </a:t>
            </a:r>
            <a:r>
              <a:rPr lang="tr-TR" dirty="0"/>
              <a:t>aykırı hareket edenler ile (f) bendinde belirlenen </a:t>
            </a:r>
            <a:r>
              <a:rPr lang="tr-TR" dirty="0" smtClean="0"/>
              <a:t>esaslara </a:t>
            </a:r>
            <a:r>
              <a:rPr lang="tr-TR" dirty="0"/>
              <a:t>ve yasaklamalara aykırı davrananlara idari para cezası verileceği düzenlenmiştir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59</a:t>
            </a:fld>
            <a:endParaRPr lang="en-US"/>
          </a:p>
        </p:txBody>
      </p:sp>
    </p:spTree>
    <p:extLst>
      <p:ext uri="{BB962C8B-B14F-4D97-AF65-F5344CB8AC3E}">
        <p14:creationId xmlns:p14="http://schemas.microsoft.com/office/powerpoint/2010/main" val="262751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Doğal çevre hayatını meydana getiren toprağın, suyun ve havanın kimyasal özelliklerinin, canlı varlıkların hayatlarını sürdürebilmelerini engelleyip, hayatlarını tehlikeye atabilecek şekilde etkileme olayı </a:t>
            </a:r>
            <a:r>
              <a:rPr lang="tr-TR" dirty="0" smtClean="0"/>
              <a:t>diyebiliriz. Bunun </a:t>
            </a:r>
            <a:r>
              <a:rPr lang="tr-TR" dirty="0"/>
              <a:t>yanında CO</a:t>
            </a:r>
            <a:r>
              <a:rPr lang="tr-TR" sz="2400" dirty="0"/>
              <a:t>2</a:t>
            </a:r>
            <a:r>
              <a:rPr lang="tr-TR" dirty="0"/>
              <a:t>, SO</a:t>
            </a:r>
            <a:r>
              <a:rPr lang="tr-TR" sz="2400" dirty="0"/>
              <a:t>2</a:t>
            </a:r>
            <a:r>
              <a:rPr lang="tr-TR" dirty="0"/>
              <a:t>, CO havadaki yoğunluklarının artmasıyla doğal havanın kimyasal özelliklerinde değişmeler meydana getirir.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25031679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Çevre Kanunu’na ve ilgili mevzuata aykırı hareket edenlere, ilgili hukuka aykırı eylemlerini düzeltmeleri için Çevre ve Şehircilik Bakanlığı’nca veya denetim yetkisi devredilen kurum veya birimler tarafından bir kez olmak üzere ve bir yılı aşmayacak biçimde süre verilebilir. Şayet, ilgili faaliyete süre verilmez ise faaliyet derhal durdurulur. Süre verilen hallerde ise süre bitiminde hukuka aykırılık düzeltilmezse, Bakanlıkça veya yetki devredilen kurum yahut birimlerce faaliyet süreli yahut süresiz olarak kısmen durdurulabileceği gibi tamamen de </a:t>
            </a:r>
            <a:r>
              <a:rPr lang="tr-TR" dirty="0" smtClean="0"/>
              <a:t>durdurulabilir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60</a:t>
            </a:fld>
            <a:endParaRPr lang="en-US"/>
          </a:p>
        </p:txBody>
      </p:sp>
    </p:spTree>
    <p:extLst>
      <p:ext uri="{BB962C8B-B14F-4D97-AF65-F5344CB8AC3E}">
        <p14:creationId xmlns:p14="http://schemas.microsoft.com/office/powerpoint/2010/main" val="19814735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İdari Yaptırımların Uygulanması</a:t>
            </a:r>
          </a:p>
        </p:txBody>
      </p:sp>
      <p:sp>
        <p:nvSpPr>
          <p:cNvPr id="3" name="İçerik Yer Tutucusu 2"/>
          <p:cNvSpPr>
            <a:spLocks noGrp="1"/>
          </p:cNvSpPr>
          <p:nvPr>
            <p:ph idx="1"/>
          </p:nvPr>
        </p:nvSpPr>
        <p:spPr/>
        <p:txBody>
          <a:bodyPr>
            <a:normAutofit fontScale="92500" lnSpcReduction="10000"/>
          </a:bodyPr>
          <a:lstStyle/>
          <a:p>
            <a:pPr algn="just"/>
            <a:r>
              <a:rPr lang="tr-TR" dirty="0"/>
              <a:t>Denetleme elemanları, Çevre Kanunu’nda düzenlenen ve yaptırım sonucunu doğuran ihlalin varlığını tespit ettiklerinde, çevre denetim tutanağı düzenler ve bağlı bulundukları yaptırım kararı vermeye yetkili </a:t>
            </a:r>
            <a:r>
              <a:rPr lang="tr-TR" dirty="0" err="1"/>
              <a:t>merciye</a:t>
            </a:r>
            <a:r>
              <a:rPr lang="tr-TR" dirty="0"/>
              <a:t> iletir. Tutanak ve tespitler değerlendirildikten sonra merci yaptırım kararı verir ve bu karar ilgilisine tebliğ </a:t>
            </a:r>
            <a:r>
              <a:rPr lang="tr-TR" dirty="0" smtClean="0"/>
              <a:t>edilir </a:t>
            </a:r>
            <a:r>
              <a:rPr lang="tr-TR" dirty="0"/>
              <a:t>. Bu karara karşı, tebliğden itibaren otuz gün içinde idari yargıda dava açılabilir. Davanın açılması verilen cezanın tahsilini kendiliğinden durdurmaz.</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61</a:t>
            </a:fld>
            <a:endParaRPr lang="en-US"/>
          </a:p>
        </p:txBody>
      </p:sp>
    </p:spTree>
    <p:extLst>
      <p:ext uri="{BB962C8B-B14F-4D97-AF65-F5344CB8AC3E}">
        <p14:creationId xmlns:p14="http://schemas.microsoft.com/office/powerpoint/2010/main" val="24016965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İdari Yaptırım Kararının Tebliğ Usulü </a:t>
            </a:r>
          </a:p>
        </p:txBody>
      </p:sp>
      <p:sp>
        <p:nvSpPr>
          <p:cNvPr id="3" name="İçerik Yer Tutucusu 2"/>
          <p:cNvSpPr>
            <a:spLocks noGrp="1"/>
          </p:cNvSpPr>
          <p:nvPr>
            <p:ph idx="1"/>
          </p:nvPr>
        </p:nvSpPr>
        <p:spPr/>
        <p:txBody>
          <a:bodyPr>
            <a:normAutofit fontScale="85000" lnSpcReduction="20000"/>
          </a:bodyPr>
          <a:lstStyle/>
          <a:p>
            <a:pPr algn="just"/>
            <a:r>
              <a:rPr lang="tr-TR" dirty="0"/>
              <a:t>Çevre Kanunu’na Göre Verilecek İdari Para Cezalarında İhlalin Tespiti ve Ceza Verilmesi İle Tahsili Hakkında Yönetmelik’in 15. </a:t>
            </a:r>
            <a:r>
              <a:rPr lang="tr-TR" dirty="0" smtClean="0"/>
              <a:t>maddesinde </a:t>
            </a:r>
            <a:r>
              <a:rPr lang="tr-TR" dirty="0"/>
              <a:t>ve Kabahatler Kanunu’nun 26/1. </a:t>
            </a:r>
            <a:r>
              <a:rPr lang="tr-TR" dirty="0" smtClean="0"/>
              <a:t>maddesinde </a:t>
            </a:r>
            <a:r>
              <a:rPr lang="tr-TR" dirty="0"/>
              <a:t>tebliğe ilişkin Tebligat </a:t>
            </a:r>
            <a:r>
              <a:rPr lang="tr-TR" dirty="0" smtClean="0"/>
              <a:t>Kanunu’na atıf </a:t>
            </a:r>
            <a:r>
              <a:rPr lang="tr-TR" dirty="0"/>
              <a:t>yapılmıştır. Böylelikle yapılacak tebliğin Tebligat Kanunu hükümleri uyarınca yapılması gerekecektir. Tebliğin usule aykırı yapılması, tebliği geçersiz hale </a:t>
            </a:r>
            <a:r>
              <a:rPr lang="tr-TR" dirty="0" smtClean="0"/>
              <a:t>getirmektedir </a:t>
            </a:r>
            <a:r>
              <a:rPr lang="tr-TR" dirty="0"/>
              <a:t>. İdari yaptırım kararı ilgilisine usule uygun biçimde tebliğ edilemez ise karar kesinleşmeyecektir. Tebliğ yapılmadığı takdirde dava açma süresi işlemeyecektir ayrıca fiillerin tekrarı halinde tekerrür müeyyidesi uygulanamayacaktır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62</a:t>
            </a:fld>
            <a:endParaRPr lang="en-US"/>
          </a:p>
        </p:txBody>
      </p:sp>
    </p:spTree>
    <p:extLst>
      <p:ext uri="{BB962C8B-B14F-4D97-AF65-F5344CB8AC3E}">
        <p14:creationId xmlns:p14="http://schemas.microsoft.com/office/powerpoint/2010/main" val="332278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Biyolojik kirlenme ise doğal çevrenin oluşmasına yardımcı olan toprak, hava ve su gibi maddelerin bazı zararlı mikroskobik canlılarla kirlenmesi ve bu çevre ortamlarında yaşayan canlı varlıkların hayatlarını olumsuz yönde etkilemesine diyebiliriz. Mesela tarımda yetiştirilen ürünlerin sulamaları yapılırken temiz su yerine kirli ve pis suyun kullanılması, mikropların başka canlılara da geçmesine neden </a:t>
            </a:r>
            <a:r>
              <a:rPr lang="tr-TR" dirty="0" smtClean="0"/>
              <a:t>olur.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1878032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Birinci Tip Kirlenme </a:t>
            </a:r>
          </a:p>
        </p:txBody>
      </p:sp>
      <p:sp>
        <p:nvSpPr>
          <p:cNvPr id="3" name="İçerik Yer Tutucusu 2"/>
          <p:cNvSpPr>
            <a:spLocks noGrp="1"/>
          </p:cNvSpPr>
          <p:nvPr>
            <p:ph idx="1"/>
          </p:nvPr>
        </p:nvSpPr>
        <p:spPr/>
        <p:txBody>
          <a:bodyPr>
            <a:normAutofit fontScale="92500"/>
          </a:bodyPr>
          <a:lstStyle/>
          <a:p>
            <a:pPr algn="just"/>
            <a:r>
              <a:rPr lang="tr-TR" dirty="0"/>
              <a:t>Bu kirlilik tipini biyolojik veya kendiliğinden bir süre sonra zarar veremeyecek hale gelen maddelerin meydana getirdiği kirlilik tipi şeklinde açıklayabiliriz. Hayvanların oluşturdukları dışkılar ve atık hale gelen besinler, hayvan ölüleri, bitkisel kalıntı gibi daha az zarar veren maddeler birinci tip kirlenmeye neden olur. Bu tip kirlenme ayrıca kolay ve kısa bir süre zarfında yok olan maddeler meydana geldiği için geçici kirlilik de diyebiliriz</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3875425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İkinci Tip Kirlenme</a:t>
            </a:r>
          </a:p>
        </p:txBody>
      </p:sp>
      <p:sp>
        <p:nvSpPr>
          <p:cNvPr id="3" name="İçerik Yer Tutucusu 2"/>
          <p:cNvSpPr>
            <a:spLocks noGrp="1"/>
          </p:cNvSpPr>
          <p:nvPr>
            <p:ph idx="1"/>
          </p:nvPr>
        </p:nvSpPr>
        <p:spPr/>
        <p:txBody>
          <a:bodyPr>
            <a:normAutofit fontScale="85000" lnSpcReduction="20000"/>
          </a:bodyPr>
          <a:lstStyle/>
          <a:p>
            <a:pPr algn="just"/>
            <a:r>
              <a:rPr lang="tr-TR" dirty="0" smtClean="0"/>
              <a:t>İkinci </a:t>
            </a:r>
            <a:r>
              <a:rPr lang="tr-TR" dirty="0"/>
              <a:t>tip kirlenme ise biyolojik olarak ya da herhangi bir müdahale olmadan geçici olmayan ve etkisini uzun süre devam ettiren yok olmayan ya da çok uzun yıllarda yok olan maddelerin oluşturduğu kirliliktir. Plastik, deterjan, tarım ilaçları, böcek ilaçları, radyoaktif madde gibi maddeler ikinci tip kirlenmenin oluşmasına neden olur. Bunun yanında bu kirlenme tipine kalıcı kirlenme de diyebiliriz çünkü bu tip kirlenmede kirliliğe neden olan maddeler besin döngüsünde kalarak bitkiler ve hayvanlardan besin zincirinin en son basamağında olan insanlara geçerek kalıcı hale gelirler.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2481147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1558</TotalTime>
  <Words>4302</Words>
  <Application>Microsoft Office PowerPoint</Application>
  <PresentationFormat>Ekran Gösterisi (4:3)</PresentationFormat>
  <Paragraphs>158</Paragraphs>
  <Slides>62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62</vt:i4>
      </vt:variant>
    </vt:vector>
  </HeadingPairs>
  <TitlesOfParts>
    <vt:vector size="65" baseType="lpstr">
      <vt:lpstr>Arial</vt:lpstr>
      <vt:lpstr>Calibri</vt:lpstr>
      <vt:lpstr>Office Theme</vt:lpstr>
      <vt:lpstr>Doç. Dr. Afşın ÇETİNKAYA</vt:lpstr>
      <vt:lpstr>PowerPoint Sunusu</vt:lpstr>
      <vt:lpstr>Çevre Kirliliği </vt:lpstr>
      <vt:lpstr>Kirlenme Tipleri</vt:lpstr>
      <vt:lpstr>PowerPoint Sunusu</vt:lpstr>
      <vt:lpstr>PowerPoint Sunusu</vt:lpstr>
      <vt:lpstr>PowerPoint Sunusu</vt:lpstr>
      <vt:lpstr>Birinci Tip Kirlenme </vt:lpstr>
      <vt:lpstr>İkinci Tip Kirlenme</vt:lpstr>
      <vt:lpstr>Çevre ve Hukuki Sorumluluk </vt:lpstr>
      <vt:lpstr>PowerPoint Sunusu</vt:lpstr>
      <vt:lpstr>Çevreyi Kirletenin Hukuki Sorumluluğu</vt:lpstr>
      <vt:lpstr>PowerPoint Sunusu</vt:lpstr>
      <vt:lpstr>PowerPoint Sunusu</vt:lpstr>
      <vt:lpstr>PowerPoint Sunusu</vt:lpstr>
      <vt:lpstr>PowerPoint Sunusu</vt:lpstr>
      <vt:lpstr>Çevrenin Kasten ve Taksirle Kirletilmesi Suçları (TCK m. 181 ve 182) </vt:lpstr>
      <vt:lpstr>PowerPoint Sunusu</vt:lpstr>
      <vt:lpstr>Çevre Suçları</vt:lpstr>
      <vt:lpstr>ÇEVRE SUÇLARINDA TAKSİR</vt:lpstr>
      <vt:lpstr>PowerPoint Sunusu</vt:lpstr>
      <vt:lpstr>Çevre Suçlarında Dikkat ve Özen Yükümlülüğünün İçeriği </vt:lpstr>
      <vt:lpstr>PowerPoint Sunusu</vt:lpstr>
      <vt:lpstr>Çevre Görevlilerinin Cezai Sorumluluğu</vt:lpstr>
      <vt:lpstr>PowerPoint Sunusu</vt:lpstr>
      <vt:lpstr>PowerPoint Sunusu</vt:lpstr>
      <vt:lpstr>Suçu Bildirmemekten Sorumluluk </vt:lpstr>
      <vt:lpstr>Radyasyon Yayma Suçu</vt:lpstr>
      <vt:lpstr>PowerPoint Sunusu</vt:lpstr>
      <vt:lpstr>Tehlikeli Maddelerin İzinsiz Şekilde Bulundurulması veya El Değiştirmesi Suçu</vt:lpstr>
      <vt:lpstr>PowerPoint Sunusu</vt:lpstr>
      <vt:lpstr>Kasten İşlenen Çevrenin Kirletilmesi Suçu</vt:lpstr>
      <vt:lpstr>PowerPoint Sunusu</vt:lpstr>
      <vt:lpstr>Taksirle İşlenen Çevrenin Kirletilmesi Suçu</vt:lpstr>
      <vt:lpstr>PowerPoint Sunusu</vt:lpstr>
      <vt:lpstr>Gürültüye Sebep Olma Suçu</vt:lpstr>
      <vt:lpstr>İmar Kirliliğine Sebep Olma Suçu</vt:lpstr>
      <vt:lpstr>PowerPoint Sunusu</vt:lpstr>
      <vt:lpstr>Zehirli Madde Katma Suçu</vt:lpstr>
      <vt:lpstr>PowerPoint Sunusu</vt:lpstr>
      <vt:lpstr>Zehirli Madde İmal ve Ticareti Suçu</vt:lpstr>
      <vt:lpstr>İDARİ YAPTIRIMLARA KONU FİİLLER ( KABAHATLER )</vt:lpstr>
      <vt:lpstr>PowerPoint Sunusu</vt:lpstr>
      <vt:lpstr>PowerPoint Sunusu</vt:lpstr>
      <vt:lpstr>Çevreyi Kirletme Fiili</vt:lpstr>
      <vt:lpstr>Gürültüye Neden Olma Fiili </vt:lpstr>
      <vt:lpstr>Rahatsız Etme Fiili </vt:lpstr>
      <vt:lpstr>İşgal Fiili</vt:lpstr>
      <vt:lpstr>Yasaklanan Alanlarda Tütün Mamullerinin Kullanılması Fiili</vt:lpstr>
      <vt:lpstr>PowerPoint Sunusu</vt:lpstr>
      <vt:lpstr>PowerPoint Sunusu</vt:lpstr>
      <vt:lpstr>PowerPoint Sunusu</vt:lpstr>
      <vt:lpstr>TÜRK ÇEVRE MEVZUATI</vt:lpstr>
      <vt:lpstr>PowerPoint Sunusu</vt:lpstr>
      <vt:lpstr>Denetim, Bilge Verme ve Bildirim Sorumluluğu </vt:lpstr>
      <vt:lpstr>PowerPoint Sunusu</vt:lpstr>
      <vt:lpstr>Gürültü ve Titreşim</vt:lpstr>
      <vt:lpstr>İyonlaştırıcı Olmayan Radyasyon Yayılımı</vt:lpstr>
      <vt:lpstr>Biyolojik Çeşitliliğin ve Ekosistemin Korunması</vt:lpstr>
      <vt:lpstr>PowerPoint Sunusu</vt:lpstr>
      <vt:lpstr>İdari Yaptırımların Uygulanması</vt:lpstr>
      <vt:lpstr>İdari Yaptırım Kararının Tebliğ Usulü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202</cp:revision>
  <cp:lastPrinted>2017-03-28T12:53:05Z</cp:lastPrinted>
  <dcterms:created xsi:type="dcterms:W3CDTF">2013-08-21T19:17:07Z</dcterms:created>
  <dcterms:modified xsi:type="dcterms:W3CDTF">2021-04-07T05:04:29Z</dcterms:modified>
</cp:coreProperties>
</file>