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01" r:id="rId4"/>
    <p:sldId id="288" r:id="rId5"/>
    <p:sldId id="289" r:id="rId6"/>
    <p:sldId id="290" r:id="rId7"/>
    <p:sldId id="291" r:id="rId8"/>
    <p:sldId id="292" r:id="rId9"/>
    <p:sldId id="293" r:id="rId10"/>
    <p:sldId id="295" r:id="rId11"/>
    <p:sldId id="302" r:id="rId12"/>
    <p:sldId id="296" r:id="rId13"/>
    <p:sldId id="297" r:id="rId14"/>
    <p:sldId id="294"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107" d="100"/>
          <a:sy n="107" d="100"/>
        </p:scale>
        <p:origin x="138" y="10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4EFE68E-E54A-40F8-BA80-A14D51FDFDBD}" type="datetimeFigureOut">
              <a:rPr lang="tr-TR" smtClean="0"/>
              <a:t>11.05.2022</a:t>
            </a:fld>
            <a:endParaRPr lang="tr-TR" dirty="0"/>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8E3CE87-98C0-4673-8C56-2AC28CFF896F}" type="slidenum">
              <a:rPr lang="tr-TR" smtClean="0"/>
              <a:t>‹#›</a:t>
            </a:fld>
            <a:endParaRPr lang="tr-TR" dirty="0"/>
          </a:p>
        </p:txBody>
      </p:sp>
    </p:spTree>
    <p:extLst>
      <p:ext uri="{BB962C8B-B14F-4D97-AF65-F5344CB8AC3E}">
        <p14:creationId xmlns:p14="http://schemas.microsoft.com/office/powerpoint/2010/main" val="692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625B3EBB-FD4A-4E85-887B-BD62F966C5AC}"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1E3CF-7432-4661-9108-AB48C032BE6B}" type="datetime1">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2AA79-BB71-4AFB-AE80-D3989DE9BCB9}"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F7E7E-E0AD-45AE-8C77-D44D45C6333E}"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36EE7C-CB37-473C-BC20-BBB9A8014769}"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E4F19D-90A5-4496-9F9E-E3A568029194}"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572A8-26AB-4528-9192-41261577336E}" type="datetime1">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21420-5153-4D0D-8D70-1B8D2C474E20}" type="datetime1">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D76396-9704-466F-9370-8A43C60953E9}" type="datetime1">
              <a:rPr lang="en-US" smtClean="0"/>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04F55-FED6-476F-8CC4-9F714B13574E}" type="datetime1">
              <a:rPr lang="en-US" smtClean="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3B9-4744-4247-8B93-BC5714B4CB8B}" type="datetime1">
              <a:rPr lang="en-US" smtClean="0"/>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F19E5-3877-48D9-8975-354A8BA07332}" type="datetime1">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6184A-F422-4DD9-AFF1-7648D089014E}" type="datetime1">
              <a:rPr lang="en-US" smtClean="0"/>
              <a:t>5/11/2022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574" y="2512770"/>
            <a:ext cx="3910165" cy="1068935"/>
          </a:xfrm>
          <a:solidFill>
            <a:schemeClr val="bg1">
              <a:alpha val="42000"/>
            </a:schemeClr>
          </a:solidFill>
          <a:effectLst>
            <a:reflection endPos="0" dir="5400000" sy="-100000" algn="bl" rotWithShape="0"/>
          </a:effectLst>
        </p:spPr>
        <p:txBody>
          <a:bodyPr>
            <a:noAutofit/>
          </a:bodyPr>
          <a:lstStyle/>
          <a:p>
            <a:r>
              <a:rPr lang="tr-TR" sz="2800" b="1" dirty="0">
                <a:solidFill>
                  <a:srgbClr val="002060"/>
                </a:solidFill>
              </a:rPr>
              <a:t>Çevre Hukuku-14</a:t>
            </a:r>
          </a:p>
        </p:txBody>
      </p:sp>
      <p:sp>
        <p:nvSpPr>
          <p:cNvPr id="4" name="Title 3"/>
          <p:cNvSpPr>
            <a:spLocks noGrp="1"/>
          </p:cNvSpPr>
          <p:nvPr>
            <p:ph type="ctrTitle"/>
          </p:nvPr>
        </p:nvSpPr>
        <p:spPr>
          <a:xfrm>
            <a:off x="4937574" y="5261460"/>
            <a:ext cx="3910165" cy="763525"/>
          </a:xfrm>
        </p:spPr>
        <p:txBody>
          <a:bodyPr>
            <a:normAutofit/>
          </a:bodyPr>
          <a:lstStyle/>
          <a:p>
            <a:r>
              <a:rPr lang="tr-TR" sz="2400" b="1" i="1" dirty="0" err="1">
                <a:solidFill>
                  <a:srgbClr val="E85E5E"/>
                </a:solidFill>
              </a:rPr>
              <a:t>Doç</a:t>
            </a:r>
            <a:r>
              <a:rPr lang="en-US" sz="2400" b="1" i="1" dirty="0">
                <a:solidFill>
                  <a:srgbClr val="E85E5E"/>
                </a:solidFill>
              </a:rPr>
              <a:t>. Dr. </a:t>
            </a:r>
            <a:r>
              <a:rPr lang="tr-TR" sz="2400" b="1" i="1" dirty="0" err="1">
                <a:solidFill>
                  <a:srgbClr val="E85E5E"/>
                </a:solidFill>
              </a:rPr>
              <a:t>Afşın</a:t>
            </a:r>
            <a:r>
              <a:rPr lang="tr-TR" sz="2400" b="1" i="1" dirty="0">
                <a:solidFill>
                  <a:srgbClr val="E85E5E"/>
                </a:solidFill>
              </a:rPr>
              <a:t> ÇETİNKAYA</a:t>
            </a:r>
            <a:endParaRPr lang="en-US" sz="2400" b="1" i="1" dirty="0">
              <a:solidFill>
                <a:srgbClr val="E85E5E"/>
              </a:solidFill>
            </a:endParaRPr>
          </a:p>
        </p:txBody>
      </p:sp>
      <p:sp>
        <p:nvSpPr>
          <p:cNvPr id="2" name="Slide Number Placeholder 1"/>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lstStyle/>
          <a:p>
            <a:r>
              <a:rPr lang="tr-TR" dirty="0"/>
              <a:t>Yükselen gelgitlerin, şu anda 18 milyon insana ev sahipliği yapan </a:t>
            </a:r>
            <a:r>
              <a:rPr lang="tr-TR" dirty="0" err="1"/>
              <a:t>Mekong</a:t>
            </a:r>
            <a:r>
              <a:rPr lang="tr-TR" dirty="0"/>
              <a:t> Deltası'nın çoğu dahil olmak üzere, 2050 yılına kadar Çin ve Tayland'ın bazı kısımlarını, Güney Irak'ın çoğunu ve Mısır'ın geçim kaynağı olan Nil Deltası'nın neredeyse tamamını kapsayacağı öngörülmektedir.</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10</a:t>
            </a:fld>
            <a:endParaRPr lang="en-US" dirty="0"/>
          </a:p>
        </p:txBody>
      </p:sp>
    </p:spTree>
    <p:extLst>
      <p:ext uri="{BB962C8B-B14F-4D97-AF65-F5344CB8AC3E}">
        <p14:creationId xmlns:p14="http://schemas.microsoft.com/office/powerpoint/2010/main" val="69159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ADD46E-3ED0-4172-9CD9-0AC5550B34D9}"/>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D2E3E13D-597D-4CDA-BE47-551D15AB4778}"/>
              </a:ext>
            </a:extLst>
          </p:cNvPr>
          <p:cNvSpPr>
            <a:spLocks noGrp="1"/>
          </p:cNvSpPr>
          <p:nvPr>
            <p:ph idx="1"/>
          </p:nvPr>
        </p:nvSpPr>
        <p:spPr>
          <a:xfrm>
            <a:off x="1059785" y="2054655"/>
            <a:ext cx="7329840" cy="3970329"/>
          </a:xfrm>
        </p:spPr>
        <p:txBody>
          <a:bodyPr/>
          <a:lstStyle/>
          <a:p>
            <a:r>
              <a:rPr lang="tr-TR" dirty="0"/>
              <a:t>150 milyondan 2 milyara kadar uzanan birçok farklı projeksiyonun ortaya konduğunu bildirerek 2010-2019 yılları arasında yer değiştirmelere neden olan ilk üç etkenin sırasıyla seller, fırtınalar ve çatışmalar olduğunu; sel, fırtına gibi aşırı hava olayları ve kuraklığın, afetlerden kaynaklı tüm yer değiştirme nedenlerinin yüzde 89’undan fazlasını oluşturmuştur.</a:t>
            </a:r>
          </a:p>
        </p:txBody>
      </p:sp>
      <p:sp>
        <p:nvSpPr>
          <p:cNvPr id="4" name="Slayt Numarası Yer Tutucusu 3">
            <a:extLst>
              <a:ext uri="{FF2B5EF4-FFF2-40B4-BE49-F238E27FC236}">
                <a16:creationId xmlns:a16="http://schemas.microsoft.com/office/drawing/2014/main" id="{D94C6DE3-CD37-4363-AFB9-76FC096D0A57}"/>
              </a:ext>
            </a:extLst>
          </p:cNvPr>
          <p:cNvSpPr>
            <a:spLocks noGrp="1"/>
          </p:cNvSpPr>
          <p:nvPr>
            <p:ph type="sldNum" sz="quarter" idx="12"/>
          </p:nvPr>
        </p:nvSpPr>
        <p:spPr/>
        <p:txBody>
          <a:bodyPr/>
          <a:lstStyle/>
          <a:p>
            <a:fld id="{B82CCC60-E8CD-4174-8B1A-7DF615B22EEF}" type="slidenum">
              <a:rPr lang="en-US" smtClean="0"/>
              <a:pPr/>
              <a:t>11</a:t>
            </a:fld>
            <a:endParaRPr lang="en-US" dirty="0"/>
          </a:p>
        </p:txBody>
      </p:sp>
    </p:spTree>
    <p:extLst>
      <p:ext uri="{BB962C8B-B14F-4D97-AF65-F5344CB8AC3E}">
        <p14:creationId xmlns:p14="http://schemas.microsoft.com/office/powerpoint/2010/main" val="424699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lstStyle/>
          <a:p>
            <a:pPr algn="just"/>
            <a:r>
              <a:rPr lang="tr-TR" dirty="0"/>
              <a:t>Dünya Bankası verilerine göre 2050 yılına kadar Sahra Altı Afrika, Doğu Asya ve Pasifik, Güney Asya, Kuzey Afrika, Latin Amerika, Doğu Avrupa ve Orta Asya'da 216 milyondan fazla insanın kendi ülkeleri içerisinde göçmen konumuna düşebilecekleri varsayılmaktadır.</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12</a:t>
            </a:fld>
            <a:endParaRPr lang="en-US" dirty="0"/>
          </a:p>
        </p:txBody>
      </p:sp>
    </p:spTree>
    <p:extLst>
      <p:ext uri="{BB962C8B-B14F-4D97-AF65-F5344CB8AC3E}">
        <p14:creationId xmlns:p14="http://schemas.microsoft.com/office/powerpoint/2010/main" val="58960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lstStyle/>
          <a:p>
            <a:pPr algn="just"/>
            <a:r>
              <a:rPr lang="tr-TR" dirty="0" err="1"/>
              <a:t>Hükümetlerarası</a:t>
            </a:r>
            <a:r>
              <a:rPr lang="tr-TR" dirty="0"/>
              <a:t> İklim Değişikliği Paneli (IPCC) raporlarında muhtemel görülen 2 derecelik bir ısınma sonucunda Akdeniz’deki gıda mevcudiyetinde ciddi bir azalma meydana geleceğini, orman yangınlarının ve aşırı hava olaylarının sıklığının ve yoğunluğunun önceki on yıllara kıyasla artış göstereceğini kaydedildi.</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13</a:t>
            </a:fld>
            <a:endParaRPr lang="en-US" dirty="0"/>
          </a:p>
        </p:txBody>
      </p:sp>
    </p:spTree>
    <p:extLst>
      <p:ext uri="{BB962C8B-B14F-4D97-AF65-F5344CB8AC3E}">
        <p14:creationId xmlns:p14="http://schemas.microsoft.com/office/powerpoint/2010/main" val="404291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A551F857-07A4-432A-B00D-396590C96636}"/>
              </a:ext>
            </a:extLst>
          </p:cNvPr>
          <p:cNvPicPr>
            <a:picLocks noGrp="1" noChangeAspect="1"/>
          </p:cNvPicPr>
          <p:nvPr>
            <p:ph idx="1"/>
          </p:nvPr>
        </p:nvPicPr>
        <p:blipFill>
          <a:blip r:embed="rId2"/>
          <a:stretch>
            <a:fillRect/>
          </a:stretch>
        </p:blipFill>
        <p:spPr>
          <a:xfrm>
            <a:off x="1553400" y="1901825"/>
            <a:ext cx="6037201" cy="3970338"/>
          </a:xfrm>
          <a:prstGeom prst="rect">
            <a:avLst/>
          </a:prstGeom>
        </p:spPr>
      </p:pic>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14</a:t>
            </a:fld>
            <a:endParaRPr lang="en-US" dirty="0"/>
          </a:p>
        </p:txBody>
      </p:sp>
    </p:spTree>
    <p:extLst>
      <p:ext uri="{BB962C8B-B14F-4D97-AF65-F5344CB8AC3E}">
        <p14:creationId xmlns:p14="http://schemas.microsoft.com/office/powerpoint/2010/main" val="26011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Sorunun özü, bazı insanların (bireyler, ya da aile ve kabile gibi topluluklar), aşağıda belirtilen çevresel nedenlerle yaşadıkları ortamları terk etmek ya da terki tercih etmek zorunda kalmalarıdır. Çünkü yaşam için zorunlu olan temel gereksinimlerin (barınma, beslenme, sağlık gibi) bu ortamlarda, kısa ve/veya uzun dönemde karşılanması artık mümkün olamamaktadır (evlerin, yaşam kaynaklarının, sosyal ve kültürel kaynakların kaybolması ya da kaybolma riski altında olması)</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dirty="0"/>
          </a:p>
        </p:txBody>
      </p:sp>
    </p:spTree>
    <p:extLst>
      <p:ext uri="{BB962C8B-B14F-4D97-AF65-F5344CB8AC3E}">
        <p14:creationId xmlns:p14="http://schemas.microsoft.com/office/powerpoint/2010/main" val="107765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Sorunun kapsayıcılığını ve çok boyutluluğunu artıran bir özellik, onun çeşitli açılardan küresel oluşudur. Bir kere, sorun ölçüsü ve nitelikleri farklı olmakla birlikte, dünyanın her yöresinde yaşanmaktadır. Çevresel göçün çoğunluğu, mevcut göstergelere göre, gelişmekte olan ülkelerde (özelikle Afrika ve Asya kıtasındaki ülkeler) yaşanmakta ise de gelişmiş ülkeler de fiilen ya da potansiyel olarak bu sorunun içindedirler.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16</a:t>
            </a:fld>
            <a:endParaRPr lang="en-US" dirty="0"/>
          </a:p>
        </p:txBody>
      </p:sp>
    </p:spTree>
    <p:extLst>
      <p:ext uri="{BB962C8B-B14F-4D97-AF65-F5344CB8AC3E}">
        <p14:creationId xmlns:p14="http://schemas.microsoft.com/office/powerpoint/2010/main" val="382965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Bütün ülkeleri ele alan Birleşmiş Milletler kaynaklı bilimsel raporlarda, özellikle iklim değişikliğinin risklerine maruz kalan ve kalacak ülkeler ile </a:t>
            </a:r>
            <a:r>
              <a:rPr lang="tr-TR" sz="2000" dirty="0" err="1"/>
              <a:t>maruziyet</a:t>
            </a:r>
            <a:r>
              <a:rPr lang="tr-TR" sz="2000" dirty="0"/>
              <a:t> nedenleri ve dereceleri gösterilirken, gelişmiş ülkelerden de örnekler verilmiştir. Türkiye bu risk tablosunda, iklim değişikliğinin etkilerine yüksek derecede maruz olan ülkeler arasında gösterilmektedir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17</a:t>
            </a:fld>
            <a:endParaRPr lang="en-US" dirty="0"/>
          </a:p>
        </p:txBody>
      </p:sp>
    </p:spTree>
    <p:extLst>
      <p:ext uri="{BB962C8B-B14F-4D97-AF65-F5344CB8AC3E}">
        <p14:creationId xmlns:p14="http://schemas.microsoft.com/office/powerpoint/2010/main" val="62453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Resmi raporlardaki verilerde, iklim değişikliği açısından mevcut etkiler ve yıllara göre </a:t>
            </a:r>
            <a:r>
              <a:rPr lang="tr-TR" sz="2000" dirty="0" err="1"/>
              <a:t>etkilenebilirlik</a:t>
            </a:r>
            <a:r>
              <a:rPr lang="tr-TR" sz="2000" dirty="0"/>
              <a:t> durumları ortaya konulmuştur. Özellikle kuraklık ile aşırı yağışlara bağlı sellerin ilk sıralarda yer aldığı olumsuz sonuçlar arasında, tropik günler, yangınlar ve kullanım suyu kıtlığı gibi diğerleri de bulunmaktadır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18</a:t>
            </a:fld>
            <a:endParaRPr lang="en-US" dirty="0"/>
          </a:p>
        </p:txBody>
      </p:sp>
    </p:spTree>
    <p:extLst>
      <p:ext uri="{BB962C8B-B14F-4D97-AF65-F5344CB8AC3E}">
        <p14:creationId xmlns:p14="http://schemas.microsoft.com/office/powerpoint/2010/main" val="98809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Türkiye, iklim değişikliğinin komşu ülkelerdeki büyük riskleri düşünüldüğünde, transit ve misafir ülke olma açısından da sorunun büyük ölçüde içindedir. Bu </a:t>
            </a:r>
            <a:r>
              <a:rPr lang="tr-TR" sz="2000" dirty="0" err="1"/>
              <a:t>tehditin</a:t>
            </a:r>
            <a:r>
              <a:rPr lang="tr-TR" sz="2000" dirty="0"/>
              <a:t> başta gelen kaynağı, özellikle kuraklık ve su kıtlığı sorunlarının acil boyutlarda yaşanacağının gösterildiği Orta Doğu ülkeleridir.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19</a:t>
            </a:fld>
            <a:endParaRPr lang="en-US" dirty="0"/>
          </a:p>
        </p:txBody>
      </p:sp>
    </p:spTree>
    <p:extLst>
      <p:ext uri="{BB962C8B-B14F-4D97-AF65-F5344CB8AC3E}">
        <p14:creationId xmlns:p14="http://schemas.microsoft.com/office/powerpoint/2010/main" val="55067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3200" dirty="0"/>
              <a:t>ÇEVRESEL GÖÇ VE İKLİM GÖÇMENLERİ SORUNUNUN ÇEVRE HUKUKUNDAKİ YERİ</a:t>
            </a:r>
            <a:endParaRPr lang="tr-TR" sz="3200" dirty="0">
              <a:solidFill>
                <a:schemeClr val="accent6">
                  <a:lumMod val="75000"/>
                </a:schemeClr>
              </a:solidFill>
              <a:latin typeface="Times New Roman" panose="02020603050405020304" pitchFamily="18" charset="0"/>
              <a:ea typeface="+mj-ea"/>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379596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0000" lnSpcReduction="20000"/>
          </a:bodyPr>
          <a:lstStyle/>
          <a:p>
            <a:pPr algn="just"/>
            <a:r>
              <a:rPr lang="tr-TR" dirty="0"/>
              <a:t>Adalet Boyutu: Sorunun kapsamındaki, önemli ve konuya ilişkin çalışmalarda genelde </a:t>
            </a:r>
            <a:r>
              <a:rPr lang="tr-TR" dirty="0" err="1"/>
              <a:t>gözardı</a:t>
            </a:r>
            <a:r>
              <a:rPr lang="tr-TR" dirty="0"/>
              <a:t> edilen bir boyut da onun genelde adalet ve özelde çevresel adaletsizlik ile olan yakın ilişkisidir. Çevre sorunsalının hem ortaya çıkışında hem de onunla mücadele (sonuçlarını giderme ve önleme) çerçevesinde, adalet- hakkaniyet- sosyal adalet kavramlarına ters düşen durumlar gözükmüştür. Bu genel olguya ek olarak yine aynı kesimlerin politika ve eylemlerinden kaynaklanan ve geniş kitleleri hedef alan daha somut gerçeklerle birlikte “çevresel adaletsizlik” kavramı net bir şekilde ortaya çıkmıştır. Çevresel tehditlere maruz kalma açısından, karar alım sürecinde veya çevre mevzuatının uygulanmasında, bazı kesimleri mağdur etme ya da dışlama şeklinde görülen bu somut gerçekler “çevresel sömürgecilik” ve “çevresel ırkçılık” kavramlarına konu olmuştur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20</a:t>
            </a:fld>
            <a:endParaRPr lang="en-US" dirty="0"/>
          </a:p>
        </p:txBody>
      </p:sp>
    </p:spTree>
    <p:extLst>
      <p:ext uri="{BB962C8B-B14F-4D97-AF65-F5344CB8AC3E}">
        <p14:creationId xmlns:p14="http://schemas.microsoft.com/office/powerpoint/2010/main" val="341732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sz="2000" dirty="0"/>
              <a:t>Çevresel göçün, çoğunlukla, sanayileşmeden en az pay almış, yeniden yerleşme için gerekli olan alt yapı ve kaynaklardan yoksun ve üstelik atmosferdeki karbon dioksit artışında en az payı olan ülkelerde yaşanması bunun açık göstergesidir. Ayıca, göçmenlerin, evlerinin ve işlerinin yanı sıra kültürel kimliklerinin yok olması da bu bağlamdaki önemli bir olumsuzluktur.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21</a:t>
            </a:fld>
            <a:endParaRPr lang="en-US" dirty="0"/>
          </a:p>
        </p:txBody>
      </p:sp>
    </p:spTree>
    <p:extLst>
      <p:ext uri="{BB962C8B-B14F-4D97-AF65-F5344CB8AC3E}">
        <p14:creationId xmlns:p14="http://schemas.microsoft.com/office/powerpoint/2010/main" val="314588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sz="2900" dirty="0"/>
              <a:t>Avrupa Birliği: AB’nde de sorunu doğrudan ele alan bağlayıcı bir hukuki düzenleme henüz olmadığından, mülteci hukukunun yeterlilikleri irdelenmiş; elverişli bir yasal çerçevenin nasıl oluşturulacağı üzerinde durulmuştur. Ancak, biraz yukarıda da belirtildiği gibi, bu yasal çerçeveyi uluslararası gelişmeler ile Üye Devletlerdeki ve hatta başka ülkelerdeki uygulamalara göre oluşturmak eğiliminde olan AB, “ortak bir politikaya dayanak oluşturacak” ölçüde ve çerçevede yeterli yasal verileri henüz bu düzeylerde bulamamıştır. Sonuçta, </a:t>
            </a:r>
            <a:r>
              <a:rPr lang="tr-TR" sz="2900" dirty="0" err="1"/>
              <a:t>AB’inde</a:t>
            </a:r>
            <a:r>
              <a:rPr lang="tr-TR" sz="2900" dirty="0"/>
              <a:t> ve Üye Devletlerdeki mevcut mülteci mevzuatını uygulamadaki sorgulamalar ve sınırlar uluslararası düzeydekilerden farklı olmamıştır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22</a:t>
            </a:fld>
            <a:endParaRPr lang="en-US" dirty="0"/>
          </a:p>
        </p:txBody>
      </p:sp>
    </p:spTree>
    <p:extLst>
      <p:ext uri="{BB962C8B-B14F-4D97-AF65-F5344CB8AC3E}">
        <p14:creationId xmlns:p14="http://schemas.microsoft.com/office/powerpoint/2010/main" val="20933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r>
              <a:rPr lang="tr-TR" dirty="0"/>
              <a:t>Geleneksel İnsan Haklarını Dayanak Alma</a:t>
            </a:r>
          </a:p>
          <a:p>
            <a:r>
              <a:rPr lang="tr-TR" dirty="0"/>
              <a:t>Mülteci Hukuku</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23</a:t>
            </a:fld>
            <a:endParaRPr lang="en-US" dirty="0"/>
          </a:p>
        </p:txBody>
      </p:sp>
    </p:spTree>
    <p:extLst>
      <p:ext uri="{BB962C8B-B14F-4D97-AF65-F5344CB8AC3E}">
        <p14:creationId xmlns:p14="http://schemas.microsoft.com/office/powerpoint/2010/main" val="3295140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2000" b="1" dirty="0"/>
              <a:t>Çevre Hukukunun </a:t>
            </a:r>
            <a:r>
              <a:rPr lang="tr-TR" sz="2000" b="1" dirty="0" err="1"/>
              <a:t>Disiplinlerarası</a:t>
            </a:r>
            <a:r>
              <a:rPr lang="tr-TR" sz="2000" b="1" dirty="0"/>
              <a:t> Özelliği Kapsamında Soruna Yaklaşım</a:t>
            </a:r>
            <a:endParaRPr lang="tr-TR" sz="2000" dirty="0"/>
          </a:p>
          <a:p>
            <a:pPr marL="0" indent="0" algn="just">
              <a:buNone/>
            </a:pPr>
            <a:r>
              <a:rPr lang="tr-TR" sz="2000" dirty="0"/>
              <a:t>Çevre hukukunun </a:t>
            </a:r>
            <a:r>
              <a:rPr lang="tr-TR" sz="2000" dirty="0" err="1"/>
              <a:t>disiplinlerarası</a:t>
            </a:r>
            <a:r>
              <a:rPr lang="tr-TR" sz="2000" dirty="0"/>
              <a:t> özelliği, onun yukarıda giriş başlığında belirtilen “özgünlüğünü” yansıtan niteliklerden birisidir. </a:t>
            </a:r>
            <a:r>
              <a:rPr lang="tr-TR" sz="2000" dirty="0" err="1"/>
              <a:t>Disiplinlerarasılık</a:t>
            </a:r>
            <a:r>
              <a:rPr lang="tr-TR" sz="2000" dirty="0"/>
              <a:t>, çevre hukukunun hem diğer hukuk dallarıyla hem, başta ekonomi gelmek üzere diğer sosyal bilimlerle ilişkisini hem de özellikle ekoloji olmak üzere doğa ve teknik bilimlerle ilişkisini göstermektedir. Buradaki özgünlük, çevre hukukunun bütün bu bilim dallarıyla olan ilişkisinde, “onların yerleşik kavram ve kurallarının sorgulanmasının” belirleyici rol oynaması ve bu sorgulamanın sonucu olarak yepyeni esasların benimsenmesidir.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24</a:t>
            </a:fld>
            <a:endParaRPr lang="en-US" dirty="0"/>
          </a:p>
        </p:txBody>
      </p:sp>
    </p:spTree>
    <p:extLst>
      <p:ext uri="{BB962C8B-B14F-4D97-AF65-F5344CB8AC3E}">
        <p14:creationId xmlns:p14="http://schemas.microsoft.com/office/powerpoint/2010/main" val="151730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b="1" dirty="0"/>
              <a:t>Geleneksel hukuk dallarının </a:t>
            </a:r>
            <a:r>
              <a:rPr lang="tr-TR" sz="2000" dirty="0"/>
              <a:t>sorunun çözümündeki sınırları ve yetersizlikleri, çevre hukukunun, uluslararası, bölgesel ve ulusal düzeylerde kabul görmüş esaslarının bu konudaki hukuki boşluğu ne ölçüde doldurabileceği sorgulamasını beraberinde getirmiştir. Esasında, bu hukuk dalının, amaç dâhil, ortak kabul görmüş bütün genel esaslarının (ilke, kavram, araç ve genel kurallar) ve bunları yansıtan uluslararası hukuki düzenlemelerin gerektiği gibi uygulanmasının, çevresel göçün kökenindeki nedenlerin önlenmesini sağlayacağı kuşkusuzdur</a:t>
            </a:r>
            <a:r>
              <a:rPr lang="tr-TR" dirty="0"/>
              <a:t>.</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25</a:t>
            </a:fld>
            <a:endParaRPr lang="en-US" dirty="0"/>
          </a:p>
        </p:txBody>
      </p:sp>
    </p:spTree>
    <p:extLst>
      <p:ext uri="{BB962C8B-B14F-4D97-AF65-F5344CB8AC3E}">
        <p14:creationId xmlns:p14="http://schemas.microsoft.com/office/powerpoint/2010/main" val="3299589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200" b="1" dirty="0"/>
              <a:t>İklim Değişikliği Sözleşmelerini Dayanak Alma </a:t>
            </a:r>
            <a:r>
              <a:rPr lang="tr-TR" sz="2200" dirty="0"/>
              <a:t>Öğretideki ve resmi düzeylerdeki çalışmalarda çoğunlukla iklim değişikliği mevzuatında odaklanmanın temel nedeni, çevresel göçe </a:t>
            </a:r>
            <a:r>
              <a:rPr lang="tr-TR" sz="2200" dirty="0" err="1"/>
              <a:t>yolaçan</a:t>
            </a:r>
            <a:r>
              <a:rPr lang="tr-TR" sz="2200" dirty="0"/>
              <a:t> felaketlerle iklim değişikliği arasında, giderek daha net bağlantı kurulmasıdır. Konuya özellikle mağduriyetler düzeyinde yaklaşıldığı da dikkate alındığında, bu bağlantılardan hareketle mağdurların gereksinimleri için somut önlemler alınabileceğinin düşünüldüğü söylenebilir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26</a:t>
            </a:fld>
            <a:endParaRPr lang="en-US" dirty="0"/>
          </a:p>
        </p:txBody>
      </p:sp>
    </p:spTree>
    <p:extLst>
      <p:ext uri="{BB962C8B-B14F-4D97-AF65-F5344CB8AC3E}">
        <p14:creationId xmlns:p14="http://schemas.microsoft.com/office/powerpoint/2010/main" val="1694518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55000" lnSpcReduction="20000"/>
          </a:bodyPr>
          <a:lstStyle/>
          <a:p>
            <a:pPr algn="just">
              <a:lnSpc>
                <a:spcPct val="120000"/>
              </a:lnSpc>
            </a:pPr>
            <a:r>
              <a:rPr lang="tr-TR" sz="3600" b="1" dirty="0"/>
              <a:t>Çevre Hakkını Dayanak Alma </a:t>
            </a:r>
            <a:r>
              <a:rPr lang="tr-TR" sz="3600" dirty="0"/>
              <a:t>Çok sayıda ülkenin anayasasında, çevre konusunda hak, ödev ya da rehber ilke şeklindeki düzenlemeler mevcut olup, bunlar çevre hukukunun temel yasal dayanağı olarak işlev görmektedir. Uygulamada, hemen her somut çevre sorunun çözümü için kendilerine başvurulan bu düzenlemeler, geleneksel insan haklarından farklı ve hukukun geleneksel esaslarını, çevre hukukunun özgünlüğü çerçevesinde sorgulayan, genişletici ve </a:t>
            </a:r>
            <a:r>
              <a:rPr lang="tr-TR" sz="3600" dirty="0" err="1"/>
              <a:t>amaçsal</a:t>
            </a:r>
            <a:r>
              <a:rPr lang="tr-TR" sz="3600" dirty="0"/>
              <a:t> yorumlara konu yapılmaktadır. Bu yüzden bu tür hükümlerin, özellikle “çevre hakkı” şeklinde bir düzenlemenin, uluslararası ölçekte kabulünün çevresel göç ve çevre göçmenleri için de çözüm sağlayacakları kuşkusuzdur.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27</a:t>
            </a:fld>
            <a:endParaRPr lang="en-US" dirty="0"/>
          </a:p>
        </p:txBody>
      </p:sp>
    </p:spTree>
    <p:extLst>
      <p:ext uri="{BB962C8B-B14F-4D97-AF65-F5344CB8AC3E}">
        <p14:creationId xmlns:p14="http://schemas.microsoft.com/office/powerpoint/2010/main" val="1301057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74861" y="1901825"/>
            <a:ext cx="600394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28</a:t>
            </a:fld>
            <a:endParaRPr lang="en-US" dirty="0"/>
          </a:p>
        </p:txBody>
      </p:sp>
    </p:spTree>
    <p:extLst>
      <p:ext uri="{BB962C8B-B14F-4D97-AF65-F5344CB8AC3E}">
        <p14:creationId xmlns:p14="http://schemas.microsoft.com/office/powerpoint/2010/main" val="258078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906463" y="2640127"/>
            <a:ext cx="7331075" cy="2493733"/>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29</a:t>
            </a:fld>
            <a:endParaRPr lang="en-US" dirty="0"/>
          </a:p>
        </p:txBody>
      </p:sp>
    </p:spTree>
    <p:extLst>
      <p:ext uri="{BB962C8B-B14F-4D97-AF65-F5344CB8AC3E}">
        <p14:creationId xmlns:p14="http://schemas.microsoft.com/office/powerpoint/2010/main" val="89703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r>
              <a:rPr lang="tr-TR" b="1" dirty="0"/>
              <a:t>Gelecekte 5 ülke doğa, iklim ve nüfusa bağlı nedenlerle başkentini taşıyacak</a:t>
            </a:r>
            <a:br>
              <a:rPr lang="tr-TR" b="1" dirty="0"/>
            </a:br>
            <a:endParaRPr lang="tr-TR" dirty="0"/>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lstStyle/>
          <a:p>
            <a:pPr algn="just"/>
            <a:r>
              <a:rPr lang="tr-TR" dirty="0"/>
              <a:t>Güney Kore, Endonezya, Mısır, Montserrat Adası ve Ekvator </a:t>
            </a:r>
            <a:r>
              <a:rPr lang="tr-TR" dirty="0" err="1"/>
              <a:t>Ginesi</a:t>
            </a:r>
            <a:r>
              <a:rPr lang="tr-TR" dirty="0"/>
              <a:t> gibi ülkeler, iklim değişikliğinin neden olduğu şartlar nedeniyle başkentlerini taşımayı planlıyor.</a:t>
            </a:r>
          </a:p>
          <a:p>
            <a:endParaRPr lang="tr-TR" dirty="0"/>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3</a:t>
            </a:fld>
            <a:endParaRPr lang="en-US" dirty="0"/>
          </a:p>
        </p:txBody>
      </p:sp>
      <p:pic>
        <p:nvPicPr>
          <p:cNvPr id="5" name="Resim 4">
            <a:extLst>
              <a:ext uri="{FF2B5EF4-FFF2-40B4-BE49-F238E27FC236}">
                <a16:creationId xmlns:a16="http://schemas.microsoft.com/office/drawing/2014/main" id="{7C0062CF-EC4C-495C-BE65-DDEF07EC67CA}"/>
              </a:ext>
            </a:extLst>
          </p:cNvPr>
          <p:cNvPicPr>
            <a:picLocks noChangeAspect="1"/>
          </p:cNvPicPr>
          <p:nvPr/>
        </p:nvPicPr>
        <p:blipFill>
          <a:blip r:embed="rId2"/>
          <a:stretch>
            <a:fillRect/>
          </a:stretch>
        </p:blipFill>
        <p:spPr>
          <a:xfrm>
            <a:off x="1212490" y="3672821"/>
            <a:ext cx="7024430" cy="2147887"/>
          </a:xfrm>
          <a:prstGeom prst="rect">
            <a:avLst/>
          </a:prstGeom>
        </p:spPr>
      </p:pic>
    </p:spTree>
    <p:extLst>
      <p:ext uri="{BB962C8B-B14F-4D97-AF65-F5344CB8AC3E}">
        <p14:creationId xmlns:p14="http://schemas.microsoft.com/office/powerpoint/2010/main" val="129962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1997-2018 arasında, küresel ölçekte zorla yerinden edilmiş insanların sayısı 33.9 milyondan, 74,8 milyona çıkmıştır ve en yüksek düzeyde kalmıştır. Bu artışın çoğu, çoğunlukla Suriye çatışması nedeniyle 2012 sonrasında yoğunlaşmıştır. Ancak bu artış, Irak ve Yemen'de olduğu gibi Burundi, Orta Afrika Cumhuriyeti, Kongo Demokratik Cumhuriyeti, Güney Sudan ve Sudan gibi Sahra altı Afrika bölgelerindeki diğer çatışmalardan da kaynaklanmıştır. Venezuela’dan yurtdışına yer değiştirmeleri eklemek gerekir.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30</a:t>
            </a:fld>
            <a:endParaRPr lang="en-US" dirty="0"/>
          </a:p>
        </p:txBody>
      </p:sp>
    </p:spTree>
    <p:extLst>
      <p:ext uri="{BB962C8B-B14F-4D97-AF65-F5344CB8AC3E}">
        <p14:creationId xmlns:p14="http://schemas.microsoft.com/office/powerpoint/2010/main" val="197055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906463" y="1904402"/>
            <a:ext cx="7331075" cy="3965183"/>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31</a:t>
            </a:fld>
            <a:endParaRPr lang="en-US" dirty="0"/>
          </a:p>
        </p:txBody>
      </p:sp>
    </p:spTree>
    <p:extLst>
      <p:ext uri="{BB962C8B-B14F-4D97-AF65-F5344CB8AC3E}">
        <p14:creationId xmlns:p14="http://schemas.microsoft.com/office/powerpoint/2010/main" val="26066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575036" y="1901825"/>
            <a:ext cx="5993929"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32</a:t>
            </a:fld>
            <a:endParaRPr lang="en-US" dirty="0"/>
          </a:p>
        </p:txBody>
      </p:sp>
    </p:spTree>
    <p:extLst>
      <p:ext uri="{BB962C8B-B14F-4D97-AF65-F5344CB8AC3E}">
        <p14:creationId xmlns:p14="http://schemas.microsoft.com/office/powerpoint/2010/main" val="62661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Suriyeli Mültecilerin Ülkelere Dağılımı</a:t>
            </a:r>
          </a:p>
        </p:txBody>
      </p:sp>
      <p:pic>
        <p:nvPicPr>
          <p:cNvPr id="5" name="İçerik Yer Tutucusu 4"/>
          <p:cNvPicPr>
            <a:picLocks noGrp="1" noChangeAspect="1"/>
          </p:cNvPicPr>
          <p:nvPr>
            <p:ph idx="1"/>
          </p:nvPr>
        </p:nvPicPr>
        <p:blipFill>
          <a:blip r:embed="rId2"/>
          <a:stretch>
            <a:fillRect/>
          </a:stretch>
        </p:blipFill>
        <p:spPr>
          <a:xfrm>
            <a:off x="1517900" y="1901825"/>
            <a:ext cx="7024430"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33</a:t>
            </a:fld>
            <a:endParaRPr lang="en-US" dirty="0"/>
          </a:p>
        </p:txBody>
      </p:sp>
    </p:spTree>
    <p:extLst>
      <p:ext uri="{BB962C8B-B14F-4D97-AF65-F5344CB8AC3E}">
        <p14:creationId xmlns:p14="http://schemas.microsoft.com/office/powerpoint/2010/main" val="326325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026519" y="1901825"/>
            <a:ext cx="709096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34</a:t>
            </a:fld>
            <a:endParaRPr lang="en-US" dirty="0"/>
          </a:p>
        </p:txBody>
      </p:sp>
    </p:spTree>
    <p:extLst>
      <p:ext uri="{BB962C8B-B14F-4D97-AF65-F5344CB8AC3E}">
        <p14:creationId xmlns:p14="http://schemas.microsoft.com/office/powerpoint/2010/main" val="1442632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a:bodyPr>
          <a:lstStyle/>
          <a:p>
            <a:pPr algn="just"/>
            <a:r>
              <a:rPr lang="tr-TR" sz="2000" dirty="0"/>
              <a:t>Henüz sorunun nasıl tanımlanacağına ilişkin tam bir uzlaşma yok ve tanımlama çalışmaları, halen devam ediyor. </a:t>
            </a:r>
            <a:r>
              <a:rPr lang="tr-TR" sz="2000" dirty="0" err="1"/>
              <a:t>IOM’un</a:t>
            </a:r>
            <a:r>
              <a:rPr lang="tr-TR" sz="2000" dirty="0"/>
              <a:t> “çevresel olarak uyarılmış göç” tanımının esneklik sağlaması açısından uygun olacağı düşünülebilir:  “Çevresel göçmenler, çevredeki ani veya yavaş gelişen değişikliklerin zorlayıcı etkisiyle, yaşamları ve yaşam koşulları kötü yönde etkilenen; daimi olarak oturdukları evlerini geride bırakmak zorunda kalan veya bırakmak isteyen, geçici veya daimi olarak ülke içinde veya ülke dışına göç eden kişiler veya insan gruplarıdır” (Warner, 2008: 12).</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35</a:t>
            </a:fld>
            <a:endParaRPr lang="en-US" dirty="0"/>
          </a:p>
        </p:txBody>
      </p:sp>
    </p:spTree>
    <p:extLst>
      <p:ext uri="{BB962C8B-B14F-4D97-AF65-F5344CB8AC3E}">
        <p14:creationId xmlns:p14="http://schemas.microsoft.com/office/powerpoint/2010/main" val="320125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27531" y="1901825"/>
            <a:ext cx="6662093"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36</a:t>
            </a:fld>
            <a:endParaRPr lang="en-US" dirty="0"/>
          </a:p>
        </p:txBody>
      </p:sp>
    </p:spTree>
    <p:extLst>
      <p:ext uri="{BB962C8B-B14F-4D97-AF65-F5344CB8AC3E}">
        <p14:creationId xmlns:p14="http://schemas.microsoft.com/office/powerpoint/2010/main" val="3646533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586831" y="1901825"/>
            <a:ext cx="3970338"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37</a:t>
            </a:fld>
            <a:endParaRPr lang="en-US" dirty="0"/>
          </a:p>
        </p:txBody>
      </p:sp>
    </p:spTree>
    <p:extLst>
      <p:ext uri="{BB962C8B-B14F-4D97-AF65-F5344CB8AC3E}">
        <p14:creationId xmlns:p14="http://schemas.microsoft.com/office/powerpoint/2010/main" val="2301371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099455" y="1901825"/>
            <a:ext cx="4945091"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38</a:t>
            </a:fld>
            <a:endParaRPr lang="en-US" dirty="0"/>
          </a:p>
        </p:txBody>
      </p:sp>
    </p:spTree>
    <p:extLst>
      <p:ext uri="{BB962C8B-B14F-4D97-AF65-F5344CB8AC3E}">
        <p14:creationId xmlns:p14="http://schemas.microsoft.com/office/powerpoint/2010/main" val="284782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2406967" y="1901825"/>
            <a:ext cx="4330066"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39</a:t>
            </a:fld>
            <a:endParaRPr lang="en-US" dirty="0"/>
          </a:p>
        </p:txBody>
      </p:sp>
    </p:spTree>
    <p:extLst>
      <p:ext uri="{BB962C8B-B14F-4D97-AF65-F5344CB8AC3E}">
        <p14:creationId xmlns:p14="http://schemas.microsoft.com/office/powerpoint/2010/main" val="24925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r>
              <a:rPr lang="tr-TR" b="1" dirty="0"/>
              <a:t>Kahire'nin artan nüfusu karşısında başkent taşınıyor</a:t>
            </a:r>
            <a:br>
              <a:rPr lang="tr-TR" b="1" dirty="0"/>
            </a:br>
            <a:endParaRPr lang="tr-TR" dirty="0"/>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normAutofit fontScale="92500"/>
          </a:bodyPr>
          <a:lstStyle/>
          <a:p>
            <a:pPr algn="just"/>
            <a:r>
              <a:rPr lang="tr-TR" sz="2400" dirty="0"/>
              <a:t>Dünyanın da en kalabalık kentleri arasında yer alan Mısır'ın başkenti </a:t>
            </a:r>
            <a:r>
              <a:rPr lang="tr-TR" sz="2400" b="1" dirty="0"/>
              <a:t>Kahire</a:t>
            </a:r>
            <a:r>
              <a:rPr lang="tr-TR" sz="2400" dirty="0"/>
              <a:t>, Afrika ve Müslüman dünyası için önemli kentler arasında bulunmanın yanında binlerce yıllık tarihiyle dünyanın önde gelen şehirlerinden biri.</a:t>
            </a:r>
          </a:p>
          <a:p>
            <a:pPr algn="just"/>
            <a:r>
              <a:rPr lang="tr-TR" sz="2400" dirty="0"/>
              <a:t>Kentin 2050'ye gelindiğinde 40 milyonluk bir nüfusa ulaşacağı tahmin edilirken 2015'te tüm bu kaosu ortadan kaldırmak, hükümet binalarını birbirine yakınlaştırmak ve Kahire'nin yükünü azaltmak için üst düzey kamu yapılarının, büyükelçiliklerin ve önemli finansal kurumların bir arada bulunduğu yeni başkent inşasına başlandı.</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4</a:t>
            </a:fld>
            <a:endParaRPr lang="en-US" dirty="0"/>
          </a:p>
        </p:txBody>
      </p:sp>
    </p:spTree>
    <p:extLst>
      <p:ext uri="{BB962C8B-B14F-4D97-AF65-F5344CB8AC3E}">
        <p14:creationId xmlns:p14="http://schemas.microsoft.com/office/powerpoint/2010/main" val="3748434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94043" y="1901825"/>
            <a:ext cx="5555915"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40</a:t>
            </a:fld>
            <a:endParaRPr lang="en-US" dirty="0"/>
          </a:p>
        </p:txBody>
      </p:sp>
    </p:spTree>
    <p:extLst>
      <p:ext uri="{BB962C8B-B14F-4D97-AF65-F5344CB8AC3E}">
        <p14:creationId xmlns:p14="http://schemas.microsoft.com/office/powerpoint/2010/main" val="51149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879401" y="1901825"/>
            <a:ext cx="5385199"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41</a:t>
            </a:fld>
            <a:endParaRPr lang="en-US" dirty="0"/>
          </a:p>
        </p:txBody>
      </p:sp>
    </p:spTree>
    <p:extLst>
      <p:ext uri="{BB962C8B-B14F-4D97-AF65-F5344CB8AC3E}">
        <p14:creationId xmlns:p14="http://schemas.microsoft.com/office/powerpoint/2010/main" val="239691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lnSpcReduction="10000"/>
          </a:bodyPr>
          <a:lstStyle/>
          <a:p>
            <a:r>
              <a:rPr lang="tr-TR" dirty="0"/>
              <a:t>Çevresel koşulların değişikliği ile ortaya çıkmış küresel göçmen sayısı </a:t>
            </a:r>
          </a:p>
          <a:p>
            <a:r>
              <a:rPr lang="tr-TR" dirty="0"/>
              <a:t>2002’de 24 milyon çevresel olarak uyarılmış göçmen (UNHCR, 2002). </a:t>
            </a:r>
          </a:p>
          <a:p>
            <a:r>
              <a:rPr lang="tr-TR" dirty="0"/>
              <a:t>2010’da: 50 milyon (Tahmin </a:t>
            </a:r>
            <a:r>
              <a:rPr lang="tr-TR" dirty="0" err="1"/>
              <a:t>Myers</a:t>
            </a:r>
            <a:r>
              <a:rPr lang="tr-TR" dirty="0"/>
              <a:t> 2005)  </a:t>
            </a:r>
          </a:p>
          <a:p>
            <a:r>
              <a:rPr lang="tr-TR" dirty="0"/>
              <a:t>2050’de: Tahminler çeşitli; en yaygın tahmin 200 milyon (IOM, 2008) </a:t>
            </a:r>
          </a:p>
          <a:p>
            <a:r>
              <a:rPr lang="tr-TR" dirty="0"/>
              <a:t>2050 sonrası: 700 milyonun üzerinde çevresel göçmen</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42</a:t>
            </a:fld>
            <a:endParaRPr lang="en-US" dirty="0"/>
          </a:p>
        </p:txBody>
      </p:sp>
    </p:spTree>
    <p:extLst>
      <p:ext uri="{BB962C8B-B14F-4D97-AF65-F5344CB8AC3E}">
        <p14:creationId xmlns:p14="http://schemas.microsoft.com/office/powerpoint/2010/main" val="3261498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lnSpcReduction="10000"/>
          </a:bodyPr>
          <a:lstStyle/>
          <a:p>
            <a:pPr algn="just"/>
            <a:r>
              <a:rPr lang="tr-TR" sz="2000" dirty="0"/>
              <a:t>• 21.yüzyıl ortasında, dünyada çevresel olarak geri dönüşü olmayan eşiklerin aşılacağı, hızlı gelişen olayların artacağı ve bu gelişmelerin, önemli büyüklükte yeni göçleri harekete geçireceği sanılmaktadır. </a:t>
            </a:r>
          </a:p>
          <a:p>
            <a:pPr algn="just"/>
            <a:r>
              <a:rPr lang="tr-TR" sz="2000" dirty="0"/>
              <a:t>• Myanmar (Burma)’da kısa bir zaman önce gerçekleşen kasırgalar ve Çin’deki depremler, 7 milyondan fazla insanı yerinden etmiştir. • 2004’te Hint Okyanusu’ndaki </a:t>
            </a:r>
            <a:r>
              <a:rPr lang="tr-TR" sz="2000" dirty="0" err="1"/>
              <a:t>tsunamide</a:t>
            </a:r>
            <a:r>
              <a:rPr lang="tr-TR" sz="2000" dirty="0"/>
              <a:t> 2 milyon kişi yer değiştirmiştir. </a:t>
            </a:r>
          </a:p>
          <a:p>
            <a:pPr algn="just"/>
            <a:r>
              <a:rPr lang="tr-TR" sz="2000" dirty="0"/>
              <a:t>• 2005’teki </a:t>
            </a:r>
            <a:r>
              <a:rPr lang="tr-TR" sz="2000" dirty="0" err="1"/>
              <a:t>Katrina</a:t>
            </a:r>
            <a:r>
              <a:rPr lang="tr-TR" sz="2000" dirty="0"/>
              <a:t> Kasırgası, Amerikan tarihinin en büyük yer değiştirme olayıdır. </a:t>
            </a:r>
          </a:p>
          <a:p>
            <a:pPr algn="just"/>
            <a:r>
              <a:rPr lang="tr-TR" sz="2000" dirty="0"/>
              <a:t>• Kasırga nedeniyle 1.5 milyon kadar insan geçici olarak, 300.000 kişi daimi şekilde, ayrıca, 107.000 yasadışı göçmen ve geçici misafir işçi yer değiştirmiştir.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43</a:t>
            </a:fld>
            <a:endParaRPr lang="en-US" dirty="0"/>
          </a:p>
        </p:txBody>
      </p:sp>
    </p:spTree>
    <p:extLst>
      <p:ext uri="{BB962C8B-B14F-4D97-AF65-F5344CB8AC3E}">
        <p14:creationId xmlns:p14="http://schemas.microsoft.com/office/powerpoint/2010/main" val="3607533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pic>
        <p:nvPicPr>
          <p:cNvPr id="5" name="İçerik Yer Tutucusu 4"/>
          <p:cNvPicPr>
            <a:picLocks noGrp="1" noChangeAspect="1"/>
          </p:cNvPicPr>
          <p:nvPr>
            <p:ph idx="1"/>
          </p:nvPr>
        </p:nvPicPr>
        <p:blipFill>
          <a:blip r:embed="rId2"/>
          <a:stretch>
            <a:fillRect/>
          </a:stretch>
        </p:blipFill>
        <p:spPr>
          <a:xfrm>
            <a:off x="1793401" y="1901825"/>
            <a:ext cx="5557198" cy="3970338"/>
          </a:xfrm>
          <a:prstGeom prst="rect">
            <a:avLst/>
          </a:prstGeom>
        </p:spPr>
      </p:pic>
      <p:sp>
        <p:nvSpPr>
          <p:cNvPr id="4" name="Slayt Numarası Yer Tutucusu 3"/>
          <p:cNvSpPr>
            <a:spLocks noGrp="1"/>
          </p:cNvSpPr>
          <p:nvPr>
            <p:ph type="sldNum" sz="quarter" idx="12"/>
          </p:nvPr>
        </p:nvSpPr>
        <p:spPr/>
        <p:txBody>
          <a:bodyPr/>
          <a:lstStyle/>
          <a:p>
            <a:fld id="{B82CCC60-E8CD-4174-8B1A-7DF615B22EEF}" type="slidenum">
              <a:rPr lang="en-US" smtClean="0"/>
              <a:pPr/>
              <a:t>44</a:t>
            </a:fld>
            <a:endParaRPr lang="en-US" dirty="0"/>
          </a:p>
        </p:txBody>
      </p:sp>
    </p:spTree>
    <p:extLst>
      <p:ext uri="{BB962C8B-B14F-4D97-AF65-F5344CB8AC3E}">
        <p14:creationId xmlns:p14="http://schemas.microsoft.com/office/powerpoint/2010/main" val="245545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lstStyle/>
          <a:p>
            <a:pPr algn="just"/>
            <a:r>
              <a:rPr lang="tr-TR" dirty="0"/>
              <a:t>Projenin bitişiyle ilgili tam bir tarih verilmese de başkentin taşınmasının 6-7 yılı bulacağı öngörülüyor. Proje içinde yaklaşık 6 milyon nüfusun yaşayacağı evler, oteller, camiler, kiliseler, parklar, üniversiteler, araştırma merkezleri ve yeni bir uluslararası havalimanı da yer alacak. Yeni kente ise şimdilik Yeni İdari Başkent ismi verildi.</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5</a:t>
            </a:fld>
            <a:endParaRPr lang="en-US" dirty="0"/>
          </a:p>
        </p:txBody>
      </p:sp>
    </p:spTree>
    <p:extLst>
      <p:ext uri="{BB962C8B-B14F-4D97-AF65-F5344CB8AC3E}">
        <p14:creationId xmlns:p14="http://schemas.microsoft.com/office/powerpoint/2010/main" val="170752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r>
              <a:rPr lang="tr-TR" b="1" dirty="0"/>
              <a:t>Cakarta selden ve batmaktan kaçıyor</a:t>
            </a:r>
            <a:br>
              <a:rPr lang="tr-TR" b="1" dirty="0"/>
            </a:br>
            <a:endParaRPr lang="tr-TR" dirty="0"/>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normAutofit fontScale="85000" lnSpcReduction="20000"/>
          </a:bodyPr>
          <a:lstStyle/>
          <a:p>
            <a:pPr algn="just"/>
            <a:r>
              <a:rPr lang="tr-TR" dirty="0"/>
              <a:t>Dünyanın en kalabalık ülkelerinden Endonezya'nın başkenti Cakarta da, taşınma çalışmalarına başlayan şehirlerden birisi. Nüfusu 30 milyonu aşan kentin taşınmasıyla ilgili çalışmalara 2019'da başlansa da </a:t>
            </a:r>
            <a:r>
              <a:rPr lang="tr-TR" b="1" dirty="0"/>
              <a:t>Covid-19</a:t>
            </a:r>
            <a:r>
              <a:rPr lang="tr-TR" dirty="0"/>
              <a:t> nedeniyle çalışmalar ertelendi. Başkentin 2024'te ülkenin </a:t>
            </a:r>
            <a:r>
              <a:rPr lang="tr-TR" dirty="0" err="1"/>
              <a:t>Borneo</a:t>
            </a:r>
            <a:r>
              <a:rPr lang="tr-TR" dirty="0"/>
              <a:t> adasındaki </a:t>
            </a:r>
            <a:r>
              <a:rPr lang="tr-TR" dirty="0" err="1"/>
              <a:t>Nusantara</a:t>
            </a:r>
            <a:r>
              <a:rPr lang="tr-TR" dirty="0"/>
              <a:t> adı verilen yeni kente taşınması planlanırken, bu seçime giden karar hem artan nüfusla hem de doğal sebeplerle verildi. Yaklaşık 275 milyon nüfusluk ülkenin en büyük kenti olan Cava adasındaki Cakarta, her yıl başta sel olmak üzere çeşitli afetlerle karşı karşıya kalıyor. Üstelik kentin kuzeyi de batma tehlikesi yaşıyor</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6</a:t>
            </a:fld>
            <a:endParaRPr lang="en-US" dirty="0"/>
          </a:p>
        </p:txBody>
      </p:sp>
    </p:spTree>
    <p:extLst>
      <p:ext uri="{BB962C8B-B14F-4D97-AF65-F5344CB8AC3E}">
        <p14:creationId xmlns:p14="http://schemas.microsoft.com/office/powerpoint/2010/main" val="320036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normAutofit/>
          </a:bodyPr>
          <a:lstStyle/>
          <a:p>
            <a:pPr algn="just"/>
            <a:r>
              <a:rPr lang="tr-TR" sz="2400" dirty="0"/>
              <a:t>Kentin yaklaşık yüzde 25'inin 2050'de deniz seviyesine ya da daha altına ineceği tahmin edilirken, bunun sebebi olarak ise yoğun nüfusun kullandığı yer altı suları ile yükselen deniz suları gösteriliyor. Bunun yanında ülkedeki ekonomik faaliyetlerin yüzde 50'sinin yürütüldüğü, nüfusun ise yüzde 60'ının yaşadığı Cava adasındaki yükün ülkenin diğer bölgelerine de dağıtılması planlanıyor</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7</a:t>
            </a:fld>
            <a:endParaRPr lang="en-US" dirty="0"/>
          </a:p>
        </p:txBody>
      </p:sp>
    </p:spTree>
    <p:extLst>
      <p:ext uri="{BB962C8B-B14F-4D97-AF65-F5344CB8AC3E}">
        <p14:creationId xmlns:p14="http://schemas.microsoft.com/office/powerpoint/2010/main" val="247883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r>
              <a:rPr lang="tr-TR" b="1" dirty="0"/>
              <a:t>Hayalet başkentler</a:t>
            </a:r>
            <a:br>
              <a:rPr lang="tr-TR" b="1" dirty="0"/>
            </a:br>
            <a:endParaRPr lang="tr-TR" dirty="0"/>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normAutofit fontScale="70000" lnSpcReduction="20000"/>
          </a:bodyPr>
          <a:lstStyle/>
          <a:p>
            <a:pPr marL="0" indent="0" algn="just">
              <a:buNone/>
            </a:pPr>
            <a:r>
              <a:rPr lang="tr-TR" dirty="0"/>
              <a:t>Endonezya, Mısır ve Güney Kore gibi Ekvator </a:t>
            </a:r>
            <a:r>
              <a:rPr lang="tr-TR" dirty="0" err="1"/>
              <a:t>Ginesi</a:t>
            </a:r>
            <a:r>
              <a:rPr lang="tr-TR" dirty="0"/>
              <a:t> ve ada ülkesi Montserrat da başkentlerini taşıma kararı alan ülkelerden. Ancak bu iki ülkenin ortak özelliği ya planlanan başkentin ya da şu anki başkentin hayalet şehir olması. Montserrat'ın başkenti </a:t>
            </a:r>
            <a:r>
              <a:rPr lang="tr-TR" dirty="0" err="1"/>
              <a:t>Plymouth</a:t>
            </a:r>
            <a:r>
              <a:rPr lang="tr-TR" dirty="0"/>
              <a:t>, adanın yarısıyla birlikte 1995 ve 1997'de patlayan </a:t>
            </a:r>
            <a:r>
              <a:rPr lang="tr-TR" dirty="0" err="1"/>
              <a:t>Soufriere</a:t>
            </a:r>
            <a:r>
              <a:rPr lang="tr-TR" dirty="0"/>
              <a:t> </a:t>
            </a:r>
            <a:r>
              <a:rPr lang="tr-TR" dirty="0" err="1"/>
              <a:t>Hills</a:t>
            </a:r>
            <a:r>
              <a:rPr lang="tr-TR" dirty="0"/>
              <a:t> </a:t>
            </a:r>
            <a:r>
              <a:rPr lang="tr-TR" dirty="0" err="1"/>
              <a:t>Yanardağı'nın</a:t>
            </a:r>
            <a:r>
              <a:rPr lang="tr-TR" dirty="0"/>
              <a:t> lavları, külleri ve çamurları altında kaldı. Kentte yaşayan 4 bin kişi ile birlikte 7 bin kişi evsiz kalırken bunların önemli bir kısmı diğer </a:t>
            </a:r>
            <a:r>
              <a:rPr lang="tr-TR" dirty="0" err="1"/>
              <a:t>Karayip</a:t>
            </a:r>
            <a:r>
              <a:rPr lang="tr-TR" dirty="0"/>
              <a:t> adaları ile İngiltere'ye göç etti. Bugün 17. yüzyıldan kalma koloni dönemi eserlerinin de küller altında kaldığı </a:t>
            </a:r>
            <a:r>
              <a:rPr lang="tr-TR" dirty="0" err="1"/>
              <a:t>Plymouth</a:t>
            </a:r>
            <a:r>
              <a:rPr lang="tr-TR" dirty="0"/>
              <a:t> hala Montserrat'ın resmi başkenti olsa da fiili başkent adanın kuzeyindeki 1000 nüfuslu </a:t>
            </a:r>
            <a:r>
              <a:rPr lang="tr-TR" dirty="0" err="1"/>
              <a:t>Brades</a:t>
            </a:r>
            <a:r>
              <a:rPr lang="tr-TR" dirty="0"/>
              <a:t> şehri.</a:t>
            </a:r>
          </a:p>
          <a:p>
            <a:pPr marL="0" indent="0" algn="just">
              <a:buNone/>
            </a:pPr>
            <a:r>
              <a:rPr lang="tr-TR" dirty="0"/>
              <a:t>Ancak ülke, daha büyük gemilerin yanaşabileceği ve daha düzenli bir başkente sahip olma arzusuyla adanın kuzeyindeki </a:t>
            </a:r>
            <a:r>
              <a:rPr lang="tr-TR" dirty="0" err="1"/>
              <a:t>Little</a:t>
            </a:r>
            <a:r>
              <a:rPr lang="tr-TR" dirty="0"/>
              <a:t> </a:t>
            </a:r>
            <a:r>
              <a:rPr lang="tr-TR" dirty="0" err="1"/>
              <a:t>Bay'de</a:t>
            </a:r>
            <a:r>
              <a:rPr lang="tr-TR" dirty="0"/>
              <a:t> yeni bir başkent kurma kararı aldı. </a:t>
            </a:r>
          </a:p>
          <a:p>
            <a:endParaRPr lang="tr-TR" dirty="0"/>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8</a:t>
            </a:fld>
            <a:endParaRPr lang="en-US" dirty="0"/>
          </a:p>
        </p:txBody>
      </p:sp>
    </p:spTree>
    <p:extLst>
      <p:ext uri="{BB962C8B-B14F-4D97-AF65-F5344CB8AC3E}">
        <p14:creationId xmlns:p14="http://schemas.microsoft.com/office/powerpoint/2010/main" val="308750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E8BFD-0881-414B-8DB3-75F88259AF1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B156730E-0805-4DBF-A28F-FBF922925618}"/>
              </a:ext>
            </a:extLst>
          </p:cNvPr>
          <p:cNvSpPr>
            <a:spLocks noGrp="1"/>
          </p:cNvSpPr>
          <p:nvPr>
            <p:ph idx="1"/>
          </p:nvPr>
        </p:nvSpPr>
        <p:spPr/>
        <p:txBody>
          <a:bodyPr>
            <a:normAutofit fontScale="92500" lnSpcReduction="20000"/>
          </a:bodyPr>
          <a:lstStyle/>
          <a:p>
            <a:pPr algn="just"/>
            <a:r>
              <a:rPr lang="tr-TR" dirty="0"/>
              <a:t>2050'de yılda 1,5 milyona yükseleceği ve çoğunun </a:t>
            </a:r>
            <a:r>
              <a:rPr lang="tr-TR" dirty="0" err="1"/>
              <a:t>Mexico</a:t>
            </a:r>
            <a:r>
              <a:rPr lang="tr-TR" dirty="0"/>
              <a:t> </a:t>
            </a:r>
            <a:r>
              <a:rPr lang="tr-TR" dirty="0" err="1"/>
              <a:t>City’e</a:t>
            </a:r>
            <a:r>
              <a:rPr lang="tr-TR" dirty="0"/>
              <a:t> yöneleceği ifade edilmektedir. Dünya nüfusunun 4'te 1’inin yaşadığı Güney Asya’da, gelecek yıllarda gıda güvensizliğinin artacağı, 8,5 milyondan fazla insanın Basra Körfezi’ne, 17 milyon ila 36 milyondan fazla insanın da Hindistan’ın </a:t>
            </a:r>
            <a:r>
              <a:rPr lang="tr-TR" dirty="0" err="1"/>
              <a:t>Ganj</a:t>
            </a:r>
            <a:r>
              <a:rPr lang="tr-TR" dirty="0"/>
              <a:t> Vadisi'ne yerleşeceği beklenmektedir. Afrika'da Victoria Gölü Havzası, Etiyopya'nın Doğu Yaylaları ve Malavi'nin başkenti </a:t>
            </a:r>
            <a:r>
              <a:rPr lang="tr-TR" dirty="0" err="1"/>
              <a:t>Lilongwe</a:t>
            </a:r>
            <a:r>
              <a:rPr lang="tr-TR" dirty="0"/>
              <a:t> çevresindeki bölgelerin göç için uygun yaşam alanları olabileceği düşünülmektedir.</a:t>
            </a:r>
          </a:p>
        </p:txBody>
      </p:sp>
      <p:sp>
        <p:nvSpPr>
          <p:cNvPr id="4" name="Slayt Numarası Yer Tutucusu 3">
            <a:extLst>
              <a:ext uri="{FF2B5EF4-FFF2-40B4-BE49-F238E27FC236}">
                <a16:creationId xmlns:a16="http://schemas.microsoft.com/office/drawing/2014/main" id="{590F98CE-7454-4636-B774-72B51C0FCB36}"/>
              </a:ext>
            </a:extLst>
          </p:cNvPr>
          <p:cNvSpPr>
            <a:spLocks noGrp="1"/>
          </p:cNvSpPr>
          <p:nvPr>
            <p:ph type="sldNum" sz="quarter" idx="12"/>
          </p:nvPr>
        </p:nvSpPr>
        <p:spPr/>
        <p:txBody>
          <a:bodyPr/>
          <a:lstStyle/>
          <a:p>
            <a:fld id="{B82CCC60-E8CD-4174-8B1A-7DF615B22EEF}" type="slidenum">
              <a:rPr lang="en-US" smtClean="0"/>
              <a:pPr/>
              <a:t>9</a:t>
            </a:fld>
            <a:endParaRPr lang="en-US" dirty="0"/>
          </a:p>
        </p:txBody>
      </p:sp>
    </p:spTree>
    <p:extLst>
      <p:ext uri="{BB962C8B-B14F-4D97-AF65-F5344CB8AC3E}">
        <p14:creationId xmlns:p14="http://schemas.microsoft.com/office/powerpoint/2010/main" val="3580041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TotalTime>
  <Words>1970</Words>
  <Application>Microsoft Office PowerPoint</Application>
  <PresentationFormat>Ekran Gösterisi (4:3)</PresentationFormat>
  <Paragraphs>91</Paragraphs>
  <Slides>44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44</vt:i4>
      </vt:variant>
    </vt:vector>
  </HeadingPairs>
  <TitlesOfParts>
    <vt:vector size="48" baseType="lpstr">
      <vt:lpstr>Arial</vt:lpstr>
      <vt:lpstr>Calibri</vt:lpstr>
      <vt:lpstr>Times New Roman</vt:lpstr>
      <vt:lpstr>Office Theme</vt:lpstr>
      <vt:lpstr>Doç. Dr. Afşın ÇETİNKAYA</vt:lpstr>
      <vt:lpstr>PowerPoint Sunusu</vt:lpstr>
      <vt:lpstr>Gelecekte 5 ülke doğa, iklim ve nüfusa bağlı nedenlerle başkentini taşıyacak </vt:lpstr>
      <vt:lpstr>Kahire'nin artan nüfusu karşısında başkent taşınıyor </vt:lpstr>
      <vt:lpstr>PowerPoint Sunusu</vt:lpstr>
      <vt:lpstr>Cakarta selden ve batmaktan kaçıyor </vt:lpstr>
      <vt:lpstr>PowerPoint Sunusu</vt:lpstr>
      <vt:lpstr>Hayalet başkentler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Suriyeli Mültecilerin Ülkelere Dağılımı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231</cp:revision>
  <cp:lastPrinted>2017-03-28T12:53:05Z</cp:lastPrinted>
  <dcterms:created xsi:type="dcterms:W3CDTF">2013-08-21T19:17:07Z</dcterms:created>
  <dcterms:modified xsi:type="dcterms:W3CDTF">2022-05-11T06:33:18Z</dcterms:modified>
</cp:coreProperties>
</file>