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7" r:id="rId29"/>
    <p:sldId id="288" r:id="rId30"/>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p:cViewPr varScale="1">
        <p:scale>
          <a:sx n="116" d="100"/>
          <a:sy n="116" d="100"/>
        </p:scale>
        <p:origin x="1332"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7.06.2021</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6/7/2021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a:t>
            </a:r>
            <a:r>
              <a:rPr lang="tr-TR" sz="2800" b="1" dirty="0" smtClean="0">
                <a:solidFill>
                  <a:srgbClr val="002060"/>
                </a:solidFill>
              </a:rPr>
              <a:t>Hukuku-11</a:t>
            </a:r>
            <a:endParaRPr lang="tr-TR" sz="2800" b="1" dirty="0" smtClean="0">
              <a:solidFill>
                <a:srgbClr val="002060"/>
              </a:solidFill>
            </a:endParaRP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INTERPOL ve </a:t>
            </a:r>
            <a:r>
              <a:rPr lang="tr-TR" dirty="0" err="1"/>
              <a:t>Birleşmeiş</a:t>
            </a:r>
            <a:r>
              <a:rPr lang="tr-TR" dirty="0"/>
              <a:t> Milletler Çevre Programı’nın, 70 ülke üzerinde anket uygulaması ile yaptıkları araştırma sonuçları, çevre suçlarının küresel olarak neden olduğu zararı ortaya koymaktadır. Rapor, 91-258 milyar dolar değerinde olan küresel çevresel suçlar ile organize suç ve terörizm gibi diğer suç alanları arasındaki bağlara odaklanmıştır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1534921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smtClean="0"/>
              <a:t>Hava </a:t>
            </a:r>
            <a:r>
              <a:rPr lang="tr-TR" dirty="0"/>
              <a:t>kirliliği, iklim değişikliği gibi </a:t>
            </a:r>
            <a:r>
              <a:rPr lang="tr-TR" dirty="0" err="1"/>
              <a:t>katastrofik</a:t>
            </a:r>
            <a:r>
              <a:rPr lang="tr-TR" dirty="0"/>
              <a:t> etkisi olan çevre ihlalleri bakımından, çok ciddi bir insan nüfusu zarar görmektedir. Yatırımları bu çevre ihlaline neden olan/katkı sağlayan ticari aktörler de bu etkilerin farkındadır. Nitekim bir yatırımın faaliyete geçmesi aşamasında, birçok risk unsuru, yatırım plan, proje ve fizibilite çalışmalarına konu olmaktadır. Buna karşın, dünya çapında iç ve dış ortam hava kirliliği 7 milyon insanın erken ölümüne sebep olmaktadır. Dünya Sağlık Örgütü verilerine göre, 2016'da iç ortam hava kirliliği 3.8 milyon dış ortam hava kirliliği 3.2 milyon erken ölüme sebep oldu.</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3354588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Çevresel etkileri küresel alanda tartışma konusu olan fosil yakıt endüstrisine karşı birçok çalışma ile çevresel maliyetlere ilişkin araştırmalar yapılmaktadır. Mart 2013’de yayımlanan bir çalışma Hindistan’da her yıl 115.000 kişinin kömür santrallerinin yarattığı kirlilikten hayatını kaybettiği, bunlardan 10.000 tanesinin 5 yaşında altında çocuklar olduğu, bunun ülkeye her yıl 4,6 milyar Amerikan doları seviyesine kadar maliyeti olduğu belirtilmektedir. Yüksek oranlı erken (</a:t>
            </a:r>
            <a:r>
              <a:rPr lang="tr-TR" dirty="0" err="1"/>
              <a:t>premature</a:t>
            </a:r>
            <a:r>
              <a:rPr lang="tr-TR" dirty="0"/>
              <a:t>) ölümlerine ek olarak 2011- 2012 yıllarında yanan kömür miktarı ile 20 milyon astım ve solunum hastalıkları vakası arasında ilişki kurmaktadır. Hindistan şu anda dünyanın üçüncü en büyük kömür yakan ülkesidir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131034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Mart 2013’de yayımlanan bir çalışma sonucuna göre, Avrupa Birliği’nde kömürle çalışan santraller 18.200’den fazla erken (</a:t>
            </a:r>
            <a:r>
              <a:rPr lang="tr-TR" dirty="0" err="1"/>
              <a:t>premature</a:t>
            </a:r>
            <a:r>
              <a:rPr lang="tr-TR" dirty="0"/>
              <a:t>) ölümüne, yaklaşık 8.500 adet yeni kronik bronşit vakası ve her yıl 4 milyonun üzerinde kayıp iş gününe sebep olmuştur. Kömür tüketiminin Avrupa’da sağlık üzerine etkisinin ekonomik maliyetinin sene başına 42,8 milyar </a:t>
            </a:r>
            <a:r>
              <a:rPr lang="tr-TR" dirty="0" err="1"/>
              <a:t>euro</a:t>
            </a:r>
            <a:r>
              <a:rPr lang="tr-TR" dirty="0"/>
              <a:t> olduğu tahmin edilmektedir. Hırvatistan, Sırbistan ve Türkiye’de yer alan kömür santralleri ek olarak 5,100 erken ölüme sebep olmuş, yıllık 11,9 milyar </a:t>
            </a:r>
            <a:r>
              <a:rPr lang="tr-TR" dirty="0" err="1"/>
              <a:t>euro</a:t>
            </a:r>
            <a:r>
              <a:rPr lang="tr-TR" dirty="0"/>
              <a:t> ilave ekonomik maliyet yaratmıştır.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3927563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CEZA HUKUKUNUN HUKUKTA YERİ</a:t>
            </a:r>
          </a:p>
        </p:txBody>
      </p:sp>
      <p:sp>
        <p:nvSpPr>
          <p:cNvPr id="3" name="İçerik Yer Tutucusu 2"/>
          <p:cNvSpPr>
            <a:spLocks noGrp="1"/>
          </p:cNvSpPr>
          <p:nvPr>
            <p:ph idx="1"/>
          </p:nvPr>
        </p:nvSpPr>
        <p:spPr/>
        <p:txBody>
          <a:bodyPr>
            <a:normAutofit lnSpcReduction="10000"/>
          </a:bodyPr>
          <a:lstStyle/>
          <a:p>
            <a:pPr algn="just"/>
            <a:r>
              <a:rPr lang="tr-TR" dirty="0"/>
              <a:t>Çevre hukuku, genellikle bütüncül bir yaklaşım içinde idare hukuku kapsamında sınıflandırılmaktadır. </a:t>
            </a:r>
            <a:r>
              <a:rPr lang="tr-TR" dirty="0" smtClean="0"/>
              <a:t>Çevresel </a:t>
            </a:r>
            <a:r>
              <a:rPr lang="tr-TR" dirty="0"/>
              <a:t>ihlaller bakımından ceza hukuku ile idare hukuku alanlarının nerde kesiştiği, her iki alana dahil mekanizmaların nasıl bir bütün oluşturacağı, her iki alanda da aynı zamanda uluslararası işbirliğinin mümkün olup olmadığı hakkında tartışmalar bu konuda temel konular olarak karşımıza çıkmaktadır.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1813530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2013 yılında, Zonguldak ili, Çatalağzı ilçesinde bulunan Çatalağzı Termik Santrali (ÇATES) ve </a:t>
            </a:r>
            <a:r>
              <a:rPr lang="tr-TR" dirty="0" err="1"/>
              <a:t>Zetes</a:t>
            </a:r>
            <a:r>
              <a:rPr lang="tr-TR" dirty="0"/>
              <a:t> Termik Santrali’nde Zonguldak Valiliği tarafından yapılan incelemelerde, çevresel etki değerlendirmesi raporunda yer alan taahhütlere aykırılıklar ve kömürün yanması sonucu ortaya çıkan küllerin Karadeniz’e bırakılması nedeniyle idari para cezası verilmiştir. 2013 yılında valilik tarafından verilen para cezası miktarı değerlendirildiğinde, her iki kuruma toplam yüz elli altı bin Türk Lirası tutarında idari para cezası kesildiği görülmektedir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1149157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Zonguldak, Çanakkale, Kahramanmaraş, Kütahya, Manisa, Muğla ve Sivas illerinde bulunan en az 15 enerji üretim santralinin, baca gazı artıma tesisleri başta olmak üzere, özellikle atık kaynaklı çeşitli çevre sorunlarını ortadan kaldırmasına yönelik çevre yatırımlarını yapmamalarına müsaade edilmesi, 2013 yılında Anayasa Mahkemesi’ne taşınmıştır</a:t>
            </a:r>
            <a:r>
              <a:rPr lang="tr-TR" dirty="0" smtClean="0"/>
              <a:t>. </a:t>
            </a:r>
            <a:r>
              <a:rPr lang="tr-TR" dirty="0"/>
              <a:t>Anayasa Mahkemesi vermiş olduğu karar ile, “elektrik üretim şirketlerine çevre mevzuatı açısından gerekli izinlerin tamamlanması amacıyla 31/12/2018 tarihine kadar süre tanınması ve bu süreyi de üç yıla kadar uzatma hakkının verilmesi, vatandaşın sanayileşmenin getirdiği hava ve su kirlenmesi nedeniyle sağlıklı bir çevrede yaşama hakkının hem de oldukça uzun bir süre ortadan kaldırılması anlamına gelmektedir” ifadeleri ile </a:t>
            </a:r>
            <a:r>
              <a:rPr lang="tr-TR" dirty="0" err="1"/>
              <a:t>sözkonusu</a:t>
            </a:r>
            <a:r>
              <a:rPr lang="tr-TR" dirty="0"/>
              <a:t> yasa maddesini iptal etmiştir.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463953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ÇEVREYE </a:t>
            </a:r>
            <a:r>
              <a:rPr lang="tr-TR" dirty="0"/>
              <a:t>KARŞI SUÇLAR HAKKINDA ULUSLARARASI BELGELER VE TARİHSEL GELİŞİM</a:t>
            </a:r>
          </a:p>
        </p:txBody>
      </p:sp>
      <p:sp>
        <p:nvSpPr>
          <p:cNvPr id="3" name="İçerik Yer Tutucusu 2"/>
          <p:cNvSpPr>
            <a:spLocks noGrp="1"/>
          </p:cNvSpPr>
          <p:nvPr>
            <p:ph idx="1"/>
          </p:nvPr>
        </p:nvSpPr>
        <p:spPr/>
        <p:txBody>
          <a:bodyPr>
            <a:normAutofit fontScale="85000" lnSpcReduction="20000"/>
          </a:bodyPr>
          <a:lstStyle/>
          <a:p>
            <a:r>
              <a:rPr lang="tr-TR" dirty="0"/>
              <a:t>1. Birleşmiş </a:t>
            </a:r>
            <a:r>
              <a:rPr lang="tr-TR" dirty="0" smtClean="0"/>
              <a:t>Milletler</a:t>
            </a:r>
          </a:p>
          <a:p>
            <a:pPr algn="just"/>
            <a:r>
              <a:rPr lang="tr-TR" dirty="0"/>
              <a:t>Uluslararası alanda, 1977 yılında kabul edilen, Cenevre </a:t>
            </a:r>
            <a:r>
              <a:rPr lang="tr-TR" dirty="0" err="1"/>
              <a:t>Konvansyionu’nun</a:t>
            </a:r>
            <a:r>
              <a:rPr lang="tr-TR" dirty="0"/>
              <a:t> 1 numaralı Protokolü, çevreye ilişkin suçlar hakkında doğrudan düzenlenen ilk uluslararası belgedir. Bu Protokol, barışçıl zamanda çevresel ihlalleri kapsamamaktadır. Bu Protokol’ün kapsamı, doğal kaynaklara ve çevreye yaygın, uzun vadeli ve şiddetli zarar vermesi muhtemel savaş yöntemlerinin yasaklanması hakkındadır. Protokol’ün uygulanması, Roma Statüsü ve Uluslararası Ceza Mahkemesi’nin yetki ve görev kapsamına alınmıştır. </a:t>
            </a:r>
            <a:r>
              <a:rPr lang="tr-TR" dirty="0" smtClean="0"/>
              <a:t>Protokol’ün </a:t>
            </a:r>
            <a:r>
              <a:rPr lang="tr-TR" dirty="0"/>
              <a:t>3. Kısım, 2. Bölümü kapsamında, “savaş yöntem ve araçları başlığı altında”, 35. Maddede yer almıştır</a:t>
            </a:r>
            <a:r>
              <a:rPr lang="tr-TR" dirty="0" smtClean="0"/>
              <a:t>.</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3961343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Birlemiş Milletler Suç Önleme ve Ceza Adalet Komisyonu</a:t>
            </a:r>
          </a:p>
        </p:txBody>
      </p:sp>
      <p:sp>
        <p:nvSpPr>
          <p:cNvPr id="3" name="İçerik Yer Tutucusu 2"/>
          <p:cNvSpPr>
            <a:spLocks noGrp="1"/>
          </p:cNvSpPr>
          <p:nvPr>
            <p:ph idx="1"/>
          </p:nvPr>
        </p:nvSpPr>
        <p:spPr/>
        <p:txBody>
          <a:bodyPr/>
          <a:lstStyle/>
          <a:p>
            <a:pPr algn="just"/>
            <a:r>
              <a:rPr lang="tr-TR" dirty="0"/>
              <a:t>Birleşmiş Milletler Suç Önleme ve Ceza Adalet Komisyonu, ilk olarak 1995 yılında çevre suçu konusunu ele almıştır. Üye Devletlere, uluslararası bir sözleşmede en ciddi çevre suçu biçimlerini kabul etmeyi düşünmeye çağıran kararlar </a:t>
            </a:r>
            <a:r>
              <a:rPr lang="tr-TR" dirty="0" smtClean="0"/>
              <a:t>alınmıştır.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804240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1987 Montreal Ozon Tabakasını Tüketen Maddeler Protokolü ise, ozon tabakasını delen maddelerin yasadışı üretimi ve ticaretinin yasaklanmasına ilişkin olarak düzenlenmiştir. BM nezdinde yürürlüğe giren, Ozon Tabakasını İncelten Maddelere İlişkin Montreal Protokolü’nün kabul edilmesinde, 1985 yılında </a:t>
            </a:r>
            <a:r>
              <a:rPr lang="tr-TR" dirty="0" err="1"/>
              <a:t>Antartika</a:t>
            </a:r>
            <a:r>
              <a:rPr lang="tr-TR" dirty="0"/>
              <a:t> üzerindeki ozon deliğinin tespit edilmesi etkili olmuş ve hükümetler ozon tabakasını delen maddelerden </a:t>
            </a:r>
            <a:r>
              <a:rPr lang="tr-TR" dirty="0" err="1"/>
              <a:t>koloroflorokarbonların</a:t>
            </a:r>
            <a:r>
              <a:rPr lang="tr-TR" dirty="0"/>
              <a:t> üretim ve tüketimini azaltılması yönünde politikaların belirlenmesine karar vermiştir. Montreal Protokolü, belirli bir takvime bağlı kalınarak, </a:t>
            </a:r>
            <a:r>
              <a:rPr lang="tr-TR" dirty="0" err="1"/>
              <a:t>sözkonusu</a:t>
            </a:r>
            <a:r>
              <a:rPr lang="tr-TR" dirty="0"/>
              <a:t> zararlı maddelerin </a:t>
            </a:r>
            <a:r>
              <a:rPr lang="tr-TR" dirty="0" err="1"/>
              <a:t>azaltımını</a:t>
            </a:r>
            <a:r>
              <a:rPr lang="tr-TR" dirty="0"/>
              <a:t> hedeflemiştir.2</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2874907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a:xfrm>
            <a:off x="1059785" y="1749245"/>
            <a:ext cx="7329840" cy="3970329"/>
          </a:xfrm>
        </p:spPr>
        <p:txBody>
          <a:bodyPr>
            <a:normAutofit/>
          </a:bodyPr>
          <a:lstStyle/>
          <a:p>
            <a:pPr marL="0" indent="0" algn="ctr">
              <a:buNone/>
            </a:pPr>
            <a:r>
              <a:rPr lang="tr-TR" sz="4400" dirty="0"/>
              <a:t>ÇEVRENİN CEZA HUKUKU YOLUYLA KORUNMASI VE SINIRLAR</a:t>
            </a:r>
            <a:endParaRPr lang="tr-TR" sz="4400"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3687075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Uluslararası Ceza Mahkemesi ve Çevre Suçları</a:t>
            </a:r>
          </a:p>
        </p:txBody>
      </p:sp>
      <p:sp>
        <p:nvSpPr>
          <p:cNvPr id="3" name="İçerik Yer Tutucusu 2"/>
          <p:cNvSpPr>
            <a:spLocks noGrp="1"/>
          </p:cNvSpPr>
          <p:nvPr>
            <p:ph idx="1"/>
          </p:nvPr>
        </p:nvSpPr>
        <p:spPr/>
        <p:txBody>
          <a:bodyPr/>
          <a:lstStyle/>
          <a:p>
            <a:pPr algn="just"/>
            <a:r>
              <a:rPr lang="tr-TR" dirty="0"/>
              <a:t>Roma Statüsü, 17 Temmuz 1998 tarihinde, BM Uluslararası Ceza Divanı Diplomatik Konferansı’nda kabul edilmiş ve </a:t>
            </a:r>
            <a:r>
              <a:rPr lang="tr-TR" dirty="0" err="1"/>
              <a:t>uluslaraarası</a:t>
            </a:r>
            <a:r>
              <a:rPr lang="tr-TR" dirty="0"/>
              <a:t> alanda endişe konusu olan en ciddi suçlar olan soykırım, insanlığa karşı suçlar, savaş suçları ile saldırı suçunun faillerini yargılamak ve hesap verilebilirliği sağlamak amacıyla kurulan ilk uluslararası ceza mahkemesi olan </a:t>
            </a:r>
            <a:r>
              <a:rPr lang="tr-TR" dirty="0" err="1"/>
              <a:t>uluslararsı</a:t>
            </a:r>
            <a:r>
              <a:rPr lang="tr-TR" dirty="0"/>
              <a:t> ceza mahkemesini kurmuştur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629448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Suçlarının Soruşturulmasına İlişkin Sınırlar</a:t>
            </a:r>
          </a:p>
        </p:txBody>
      </p:sp>
      <p:sp>
        <p:nvSpPr>
          <p:cNvPr id="3" name="İçerik Yer Tutucusu 2"/>
          <p:cNvSpPr>
            <a:spLocks noGrp="1"/>
          </p:cNvSpPr>
          <p:nvPr>
            <p:ph idx="1"/>
          </p:nvPr>
        </p:nvSpPr>
        <p:spPr/>
        <p:txBody>
          <a:bodyPr/>
          <a:lstStyle/>
          <a:p>
            <a:pPr algn="just"/>
            <a:r>
              <a:rPr lang="tr-TR" dirty="0"/>
              <a:t>Roma Statüsü kapsamında düzenlenen suçlar bakımından, </a:t>
            </a:r>
            <a:r>
              <a:rPr lang="tr-TR" dirty="0" err="1"/>
              <a:t>antroposentrik</a:t>
            </a:r>
            <a:r>
              <a:rPr lang="tr-TR" dirty="0"/>
              <a:t> yaklaşım benimsenmiştir. Buna göre suç teşkil eden eylemler sonucu ortaya çıkan “zarar”, yalnızca insanlara karşı bir sonuç doğurduğunda Roma Statüsü ve Uluslararası Ceza Mahkemesi yetkisi bakımından bir anlam ifade etmektedir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2997726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Avrupa Birliği</a:t>
            </a:r>
          </a:p>
        </p:txBody>
      </p:sp>
      <p:sp>
        <p:nvSpPr>
          <p:cNvPr id="3" name="İçerik Yer Tutucusu 2"/>
          <p:cNvSpPr>
            <a:spLocks noGrp="1"/>
          </p:cNvSpPr>
          <p:nvPr>
            <p:ph idx="1"/>
          </p:nvPr>
        </p:nvSpPr>
        <p:spPr/>
        <p:txBody>
          <a:bodyPr>
            <a:normAutofit fontScale="92500" lnSpcReduction="20000"/>
          </a:bodyPr>
          <a:lstStyle/>
          <a:p>
            <a:pPr algn="just"/>
            <a:r>
              <a:rPr lang="tr-TR" dirty="0"/>
              <a:t>Çevre ceza hukuku Avrupa Birliği ülkelerinde üye devletlerin bir standartlaşma sürecini kabul etmesi ve buna yönelik çaba göstermesini gerekli kılan bir süreç olarak öne çıkmış olup, son otuz yılda göze çarpar bir gelişim göstermiştir Avrupa coğrafyasında, çevrenin ceza hukuku aracılığıyla korunması hakkında ilk adım, 4 Kasım 1998 tarihinde, Avrupa Konseyi, Ceza Hukuku Aracılığıyla Çevrenin Korunması Hakkında </a:t>
            </a:r>
            <a:r>
              <a:rPr lang="tr-TR" dirty="0" err="1"/>
              <a:t>Konvansiyon’un</a:t>
            </a:r>
            <a:r>
              <a:rPr lang="tr-TR" dirty="0"/>
              <a:t> imzaya açılması ile atılmış ancak bu Anlaşma yürürlüğe girmemiştir.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2191442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TÜRK CEZA HUKUKU VE ÇEVREYE KARŞI SUÇLAR</a:t>
            </a:r>
          </a:p>
        </p:txBody>
      </p:sp>
      <p:sp>
        <p:nvSpPr>
          <p:cNvPr id="3" name="İçerik Yer Tutucusu 2"/>
          <p:cNvSpPr>
            <a:spLocks noGrp="1"/>
          </p:cNvSpPr>
          <p:nvPr>
            <p:ph idx="1"/>
          </p:nvPr>
        </p:nvSpPr>
        <p:spPr/>
        <p:txBody>
          <a:bodyPr>
            <a:normAutofit fontScale="92500" lnSpcReduction="20000"/>
          </a:bodyPr>
          <a:lstStyle/>
          <a:p>
            <a:pPr algn="just"/>
            <a:r>
              <a:rPr lang="tr-TR" dirty="0" smtClean="0"/>
              <a:t>Türkiye’de </a:t>
            </a:r>
            <a:r>
              <a:rPr lang="tr-TR" dirty="0"/>
              <a:t>765 Sayılı Türk Ceza Kanunu’nda (TCK) çevre suçları sınırlı bir şekilde yer almıştır. 2004 yılında yürürlüğe giren 5237 Sayılı Türk Ceza Kanunu’nda çevreye karşı suçlar spesifik olarak düzenlenmiştir. 765 Sayılı Kanun, somut olarak çevreye karşı suçları düzenlenmesinden ziyade, daha çok, belirli tehlikeler </a:t>
            </a:r>
            <a:r>
              <a:rPr lang="tr-TR" dirty="0" err="1"/>
              <a:t>sözkonusu</a:t>
            </a:r>
            <a:r>
              <a:rPr lang="tr-TR" dirty="0"/>
              <a:t> olduğunda, halk sağlığının korunmasını amaçlayan, sınırlı düzenlemeler olarak karşımıza çıkarken, 5237 Sayılı kapsamında, çevreye karşı suçlar ayrı bir başlık altında düzenlenmiştir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265484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Birleşmiş Milletler Ekonomik ve Sosyal Konseyi’nin, çevrenin korunmasının ceza hukuku aracılığı ile sağlanması hakkında tavsiye kararlarında da referans </a:t>
            </a:r>
            <a:r>
              <a:rPr lang="tr-TR" dirty="0" smtClean="0"/>
              <a:t>verilen, </a:t>
            </a:r>
            <a:r>
              <a:rPr lang="tr-TR" dirty="0"/>
              <a:t>1992 Tarihli Uluslararası Ceza Hukuku Kongresi’nde sunulan Türkiye raporuna </a:t>
            </a:r>
            <a:r>
              <a:rPr lang="tr-TR" dirty="0" smtClean="0"/>
              <a:t>göre, </a:t>
            </a:r>
            <a:r>
              <a:rPr lang="tr-TR" dirty="0"/>
              <a:t>“Çevrenin korunması için düzenlenmiş birçok yasal kaynak mevcut olup, su, toprak ve hava kirliliğine karşı koruma tesis edilmektedir. İnsan sağlığı, ekonomik fayda ve gelecek kuşakların haklarına referans veren düzenlemeler mevcuttur. Bu yasal kaynaklar, sadece mevcut çevre sorunlarına karşı değil, aynı zamanda gelecekteki çevre sorunlarına ilişkin olarak da hukuksal düzenlemeler içermektedir.”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632728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Çevrenin Kasten Kirletilmesi</a:t>
            </a:r>
          </a:p>
        </p:txBody>
      </p:sp>
      <p:sp>
        <p:nvSpPr>
          <p:cNvPr id="3" name="İçerik Yer Tutucusu 2"/>
          <p:cNvSpPr>
            <a:spLocks noGrp="1"/>
          </p:cNvSpPr>
          <p:nvPr>
            <p:ph idx="1"/>
          </p:nvPr>
        </p:nvSpPr>
        <p:spPr/>
        <p:txBody>
          <a:bodyPr>
            <a:normAutofit fontScale="85000" lnSpcReduction="10000"/>
          </a:bodyPr>
          <a:lstStyle/>
          <a:p>
            <a:pPr algn="just"/>
            <a:r>
              <a:rPr lang="tr-TR" dirty="0"/>
              <a:t>TCK’nın 181. Maddesi kapsamında, Çevrenin kasten kirletilmesi suçu şu şekilde tanımlanmıştır</a:t>
            </a:r>
            <a:r>
              <a:rPr lang="tr-TR" dirty="0" smtClean="0"/>
              <a:t>;</a:t>
            </a:r>
          </a:p>
          <a:p>
            <a:pPr algn="just"/>
            <a:r>
              <a:rPr lang="tr-TR" dirty="0" smtClean="0"/>
              <a:t> </a:t>
            </a:r>
            <a:r>
              <a:rPr lang="tr-TR" dirty="0"/>
              <a:t>“(1) İlgili kanunlarla belirlenen teknik usullere aykırı olarak çevreye zarar verecek şekilde, atık veya artıkları toprağa, suya veya havaya kasten veren kişi, altı aydan, iki yıla kadar hapis cezası ile cezalandırılır</a:t>
            </a:r>
            <a:r>
              <a:rPr lang="tr-TR" dirty="0" smtClean="0"/>
              <a:t>.</a:t>
            </a:r>
          </a:p>
          <a:p>
            <a:pPr algn="just"/>
            <a:r>
              <a:rPr lang="tr-TR" dirty="0" smtClean="0"/>
              <a:t> </a:t>
            </a:r>
            <a:r>
              <a:rPr lang="tr-TR" dirty="0"/>
              <a:t>(2) Atık veya artıkları izinsiz olarak ülkeye sokan kişi, bir yıldan üç yıla kadar hapis cezası ile cezalandırılır</a:t>
            </a:r>
            <a:r>
              <a:rPr lang="tr-TR" dirty="0" smtClean="0"/>
              <a:t>.</a:t>
            </a:r>
          </a:p>
          <a:p>
            <a:pPr algn="just"/>
            <a:r>
              <a:rPr lang="tr-TR" dirty="0" smtClean="0"/>
              <a:t> </a:t>
            </a:r>
            <a:r>
              <a:rPr lang="tr-TR" dirty="0"/>
              <a:t>(3) Atık veya artıkların toprakta, suda veya havada kalıcı özellik göstermesi halinde, yukarıdaki fıkralara göre verilecek ceza iki katı kadar arttırılır</a:t>
            </a:r>
            <a:r>
              <a:rPr lang="tr-TR" dirty="0" smtClean="0"/>
              <a:t>.</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3818513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10000"/>
          </a:bodyPr>
          <a:lstStyle/>
          <a:p>
            <a:pPr algn="just"/>
            <a:r>
              <a:rPr lang="tr-TR" dirty="0"/>
              <a:t>4) Bir ve ikinci fıkralarda tanımlanan fillerin, insan veya hayvanlar açısından tedavisi zor hastalıkların ortaya çıkmasına, üreme yeterliliğinin körelmesine, hayvanların veya bitkilerin doğal özelliklerini değiştirmeye neden olabilecek niteliklere sahip olan atık veya </a:t>
            </a:r>
            <a:r>
              <a:rPr lang="tr-TR" dirty="0" smtClean="0"/>
              <a:t>artıklarla ilgili </a:t>
            </a:r>
            <a:r>
              <a:rPr lang="tr-TR" dirty="0"/>
              <a:t>olarak işlenmesi halinde, beş yıldan az olmamak üzere hapis cezasına ve bin güne kadar adli para cezasına hükmolunur. </a:t>
            </a:r>
            <a:endParaRPr lang="tr-TR" dirty="0" smtClean="0"/>
          </a:p>
          <a:p>
            <a:pPr algn="just"/>
            <a:r>
              <a:rPr lang="tr-TR" dirty="0" smtClean="0"/>
              <a:t>(</a:t>
            </a:r>
            <a:r>
              <a:rPr lang="tr-TR" dirty="0"/>
              <a:t>5) Bu maddenin iki, üç ve dördüncü fıkrasındaki fiillerden dolayı tüzel kişiler hakkında bunlara özgü güvenlik tedbirlerine hükmolunur.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2513927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62500" lnSpcReduction="20000"/>
          </a:bodyPr>
          <a:lstStyle/>
          <a:p>
            <a:pPr algn="just"/>
            <a:r>
              <a:rPr lang="tr-TR" dirty="0"/>
              <a:t>3652/35434 Esas numaralı ve 08/12/2014 tarihli kararda ise, sanıklar hakkında “çöplüklerden topladıkları 5 adet hurda taksi lastiklerini yaktıkları sırada yoğun duman nedeniyle ihbar üzerine yakalandıkları, çevreyi kasten kirletmek suçunu işledikleri” iddiasıyla dava açılmıştır. Jandarma tarafından düzenlenen tutanağa ve sanıkların savunmalarına göre; sanıkların çöplerden topladıkları beş adet eski araba lastiğini, içlerindeki telleri almak maksadıyla yaktıkları anlaşılmıştır. Birinci derece mahkemesi sanıklara dair mahkumiyet kararı vermiştir.. Her ne kadar yukarıda yer alan karara göre bireylere açık havada atık yakma suretiyle hava alıcı ortamını kirletmeme yükümlülüğü yüklenmemiş olsa da, araba lastiği yakma eylemleri nedeniyle 5326 sayılı Kabahatler Kanunu’nun 24. maddesi gereğince 2006 tarihli Ömrünü Tamamlamış Lastiklerin Kontrolü Yönetmeliği’nin 4/l, 5/e, 25 maddeleri gözetilerek 2872 sayılı Kanun’un 20/r maddesi gereğince idari yaptırım uygulanması gerekir. Yargıtay mahkumiyet kararını bozmaktadır fakat idari para cezasına </a:t>
            </a:r>
            <a:r>
              <a:rPr lang="tr-TR" dirty="0" smtClean="0"/>
              <a:t>hükmetmektedir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3405902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Türkiye’de, Çevre Kanunu’nda çevre zararı tanımı yapılmamıştır. Özel hukuk bakımından, kirletenin sorumluluğuna ilişkin düzenlemelerde ise çevresel zarar ile ilgili bir sınırlandırma olmadığı görülmektedir. Türkiye’de yürürlükte olan mevzuatta, çevresel zarar konusunda, insanların maruz kaldığı zararlar da sayılırken, Amerika ve Avrupa Birliği’nde </a:t>
            </a:r>
            <a:r>
              <a:rPr lang="tr-TR" dirty="0" err="1"/>
              <a:t>yürülükte</a:t>
            </a:r>
            <a:r>
              <a:rPr lang="tr-TR" dirty="0"/>
              <a:t> olan ilgili hukuksal belgelerde, ekolojik zarar sınırlandırması yapılmıştır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3752042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Çevresel zararlar meydana gelme biçimleri ve etkilerine göre sınıflandırılmaktadır. Bu sınıflandırmaya göre, çevre zararları ani bir hareketin oluşması ile ortaya çıkabileceği gibi (örneğin petrol tankerinin deniz kazası sonucu ortaya çıkan petrol sızıntısı) zaman içinde ortaya çıkan tedrici nitelikte çevre zararları da </a:t>
            </a:r>
            <a:r>
              <a:rPr lang="tr-TR" dirty="0" smtClean="0"/>
              <a:t>söz konusu </a:t>
            </a:r>
            <a:r>
              <a:rPr lang="tr-TR" dirty="0"/>
              <a:t>olabilmektedir. Çevresel zararın kesin ve belirlenebilir olması bakımından, asıl sorun noktasını tedrici çevre zararları oluşturmaktadır. Çünkü bu tip zararlar uzun bir zamansal süreç içinde meydana </a:t>
            </a:r>
            <a:r>
              <a:rPr lang="tr-TR" dirty="0" err="1"/>
              <a:t>gelbilmektedir</a:t>
            </a:r>
            <a:r>
              <a:rPr lang="tr-TR" dirty="0"/>
              <a:t>. Bu süreçte nedensellik bağının tespit edilmesi zorlaşmaktadır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val="1564472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10000"/>
          </a:bodyPr>
          <a:lstStyle/>
          <a:p>
            <a:pPr algn="just"/>
            <a:r>
              <a:rPr lang="tr-TR" dirty="0"/>
              <a:t>Çevre ceza hukuku, çevrenin korunması ve çevresel değerlerin ihlal edilmesi halinde, cezai yaptırımların uygulanmasını öngören tüm hükümleri </a:t>
            </a:r>
            <a:r>
              <a:rPr lang="tr-TR" dirty="0" err="1"/>
              <a:t>biraraya</a:t>
            </a:r>
            <a:r>
              <a:rPr lang="tr-TR" dirty="0"/>
              <a:t> toplayan geleneksel bir </a:t>
            </a:r>
            <a:r>
              <a:rPr lang="tr-TR" dirty="0" smtClean="0"/>
              <a:t>sınıflandırmadır.</a:t>
            </a:r>
          </a:p>
          <a:p>
            <a:pPr algn="just"/>
            <a:r>
              <a:rPr lang="tr-TR" dirty="0"/>
              <a:t>Çevrenin ceza hukuku mekanizmaları ile korunması ilk olarak su kirliliğinin önlenmesi amacıyla </a:t>
            </a:r>
            <a:r>
              <a:rPr lang="tr-TR" dirty="0" err="1"/>
              <a:t>sözkonusu</a:t>
            </a:r>
            <a:r>
              <a:rPr lang="tr-TR" dirty="0"/>
              <a:t> olmuş, daha sonraları, hava kirliliğine karşı ceza hukuku normları düzenlenmiştir. Toprak ve gürültü kirliliğine karşı ceza hukuku </a:t>
            </a:r>
            <a:r>
              <a:rPr lang="tr-TR" dirty="0" err="1"/>
              <a:t>normaları</a:t>
            </a:r>
            <a:r>
              <a:rPr lang="tr-TR" dirty="0"/>
              <a:t>, su kirliliği ve hava kirliliğinin ceza hukuku </a:t>
            </a:r>
            <a:r>
              <a:rPr lang="tr-TR" dirty="0" err="1"/>
              <a:t>yolulyla</a:t>
            </a:r>
            <a:r>
              <a:rPr lang="tr-TR" dirty="0"/>
              <a:t> önlenmesine nazaran daha nadiren çalışma alanı </a:t>
            </a:r>
            <a:r>
              <a:rPr lang="tr-TR" dirty="0" smtClean="0"/>
              <a:t>olmuştur.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211852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Yerel, bölgesel ve küresel ölçekte meydana gelen çevre sorunları, belirli bir zaman içerisinde sistematik olarak birbirini tetiklemekte ve etkisini çoğaltmaktadır. </a:t>
            </a:r>
            <a:r>
              <a:rPr lang="tr-TR" dirty="0" smtClean="0"/>
              <a:t>Bu </a:t>
            </a:r>
            <a:r>
              <a:rPr lang="tr-TR" dirty="0"/>
              <a:t>nedenle her ne kadar bir ülkede meydana gelen bir çevre suçu ile küresel olarak meydana gelen çevre suçları arasında değerlendirme yaparken farklı tahliller gerekli ise de bu çevresel ihlaller arasında bir bağlantı, benzerlik, çeşitli </a:t>
            </a:r>
            <a:r>
              <a:rPr lang="tr-TR" dirty="0" err="1"/>
              <a:t>keşisimsellikler</a:t>
            </a:r>
            <a:r>
              <a:rPr lang="tr-TR" dirty="0"/>
              <a:t> olduğu da </a:t>
            </a:r>
            <a:r>
              <a:rPr lang="tr-TR" dirty="0" err="1"/>
              <a:t>gözardı</a:t>
            </a:r>
            <a:r>
              <a:rPr lang="tr-TR" dirty="0"/>
              <a:t> edilmemelidir. Bu nedenle, çevrenin korunması hem iç hukuk hem de uluslararası hukukun en üst seviyede gündemi olmalıdır ve uluslararası hukukta devletlerin işbirliği </a:t>
            </a:r>
            <a:r>
              <a:rPr lang="tr-TR" dirty="0" err="1" smtClean="0"/>
              <a:t>önceliklendirilmelidir</a:t>
            </a:r>
            <a:r>
              <a:rPr lang="tr-TR" dirty="0" smtClean="0"/>
              <a:t>.</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290847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47500" lnSpcReduction="20000"/>
          </a:bodyPr>
          <a:lstStyle/>
          <a:p>
            <a:pPr algn="just">
              <a:lnSpc>
                <a:spcPct val="170000"/>
              </a:lnSpc>
            </a:pPr>
            <a:r>
              <a:rPr lang="tr-TR" dirty="0"/>
              <a:t>Çevre suçları ve bu suçların meydana getirdiği zarara ilişkin çalışmalar bakımından, yerellik </a:t>
            </a:r>
            <a:r>
              <a:rPr lang="tr-TR" dirty="0" err="1"/>
              <a:t>böyük</a:t>
            </a:r>
            <a:r>
              <a:rPr lang="tr-TR" dirty="0"/>
              <a:t> önem taşımaktadır. Farklı ülkelerde farklı çevre sorunları ortaya çıkmaktadır. Bununla birlikte, doğal kaynakların zarar görmesi </a:t>
            </a:r>
            <a:r>
              <a:rPr lang="tr-TR" dirty="0" smtClean="0"/>
              <a:t>söz konusu </a:t>
            </a:r>
            <a:r>
              <a:rPr lang="tr-TR" dirty="0"/>
              <a:t>olduğunda, bazı </a:t>
            </a:r>
            <a:r>
              <a:rPr lang="tr-TR" dirty="0" err="1"/>
              <a:t>sınıraşan</a:t>
            </a:r>
            <a:r>
              <a:rPr lang="tr-TR" dirty="0"/>
              <a:t> çevresel zararlar bakımından, ülkeler arası sınırlar kalkmaktadır. Bazı çevre sorunları belirli bölgelere özgü olarak ortaya çıkabilmektedir. Örneğin, çok büyük tropikal Amazon ormanlarının yok edilmesi Brezilya ve Kolombiya’da </a:t>
            </a:r>
            <a:r>
              <a:rPr lang="tr-TR" dirty="0" err="1"/>
              <a:t>sözkonusu</a:t>
            </a:r>
            <a:r>
              <a:rPr lang="tr-TR" dirty="0"/>
              <a:t> olmakla birlikte, bu ormanların yok edilmesinin iklim etkisi bakımından global etkisi tüm dünyayı, uluslararası toplumu ilgilendiren bir konudur. Ukrayna’da meydana gelen Çernobil nükleer felaketi sonucu oluşan radyoaktif kirlilik bütün Avrupa’ya ulaşmış, çok geniş coğrafi alanları etkilemiştir. Japonya’da </a:t>
            </a:r>
            <a:r>
              <a:rPr lang="tr-TR" dirty="0" err="1"/>
              <a:t>Fukushima</a:t>
            </a:r>
            <a:r>
              <a:rPr lang="tr-TR" dirty="0"/>
              <a:t> nükleer felaketi sonrası, hava akımı ve okyanuslardaki akıntılar aracılığı ile radyoaktif kirlilik </a:t>
            </a:r>
            <a:r>
              <a:rPr lang="tr-TR" dirty="0" err="1"/>
              <a:t>sınıraşan</a:t>
            </a:r>
            <a:r>
              <a:rPr lang="tr-TR" dirty="0"/>
              <a:t> bir zarar haline gelmiştir</a:t>
            </a:r>
            <a:r>
              <a:rPr lang="tr-TR" dirty="0" smtClean="0"/>
              <a:t>.</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377756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Uluslararası düzeyde, uluslararası toplum tarafından tam mutabakat ile kabul edilebilecek çevresel suç sınıflandırması yapılmasa </a:t>
            </a:r>
            <a:r>
              <a:rPr lang="tr-TR" dirty="0" smtClean="0"/>
              <a:t>da </a:t>
            </a:r>
            <a:r>
              <a:rPr lang="tr-TR" dirty="0"/>
              <a:t>çeşitli uluslararası kuruluşlar ve araştırmalar ile uluslararası çevre suçları bakımından belirli </a:t>
            </a:r>
            <a:r>
              <a:rPr lang="tr-TR" dirty="0" err="1"/>
              <a:t>kategorilendirmeler</a:t>
            </a:r>
            <a:r>
              <a:rPr lang="tr-TR" dirty="0"/>
              <a:t> </a:t>
            </a:r>
            <a:r>
              <a:rPr lang="tr-TR" dirty="0" smtClean="0"/>
              <a:t>söz konusu olmuştur.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2377544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Gelişen Sekiz Ülke (G8), (International </a:t>
            </a:r>
            <a:r>
              <a:rPr lang="tr-TR" dirty="0" err="1"/>
              <a:t>Criminal</a:t>
            </a:r>
            <a:r>
              <a:rPr lang="tr-TR" dirty="0"/>
              <a:t> </a:t>
            </a:r>
            <a:r>
              <a:rPr lang="tr-TR" dirty="0" err="1"/>
              <a:t>Organisation</a:t>
            </a:r>
            <a:r>
              <a:rPr lang="tr-TR" dirty="0"/>
              <a:t>- Uluslararası Polis Teşkilatı) INTERPOL, Avrupa Birliği, Birleşmiş Milletler Çevre Programı ve Birleşmiş Milletler Bölgeler Arası Suç ve Adalet Araştırma Enstitüsü özellikle beş suç kategorisini, ilgili uluslararası anlaşmaları gözeterek, şu şekilde belirlemiştir: </a:t>
            </a:r>
            <a:endParaRPr lang="tr-TR" dirty="0" smtClean="0"/>
          </a:p>
          <a:p>
            <a:r>
              <a:rPr lang="tr-TR" dirty="0" smtClean="0"/>
              <a:t>1</a:t>
            </a:r>
            <a:r>
              <a:rPr lang="tr-TR" dirty="0"/>
              <a:t>. Tehlike Altındaki Fauna ve Flora Türlerinin Uluslararası Ticaretine İlişkin 1973 Washington Sözleşmesine (CITES) aykırı olarak vahşi yaşamda yasadışı ticaret yapılması; </a:t>
            </a:r>
            <a:endParaRPr lang="tr-TR" dirty="0" smtClean="0"/>
          </a:p>
          <a:p>
            <a:r>
              <a:rPr lang="tr-TR" dirty="0" smtClean="0"/>
              <a:t>2</a:t>
            </a:r>
            <a:r>
              <a:rPr lang="tr-TR" dirty="0"/>
              <a:t>. 1987 Montreal Ozon Tabakasını Tüketen Maddeler Protokolü’ne aykırı olarak ozon tabakasına zarar veren maddelerin yasadışı ticareti; </a:t>
            </a:r>
            <a:endParaRPr lang="tr-TR" dirty="0" smtClean="0"/>
          </a:p>
          <a:p>
            <a:r>
              <a:rPr lang="tr-TR" dirty="0" smtClean="0"/>
              <a:t>3</a:t>
            </a:r>
            <a:r>
              <a:rPr lang="tr-TR" dirty="0"/>
              <a:t>. Tehlikeli Atıkların ve Diğer Atıkların Sınır Aşırı Taşınması ve Bertaraf Edilmesinin Kontrolüne İlişkin 1989 Basel Sözleşmesine aykırı olarak, çeşitli türlerde tehlikeli atıkların boşaltılması ve yasadışı taşınması; </a:t>
            </a:r>
            <a:endParaRPr lang="tr-TR" dirty="0" smtClean="0"/>
          </a:p>
          <a:p>
            <a:r>
              <a:rPr lang="tr-TR" dirty="0" smtClean="0"/>
              <a:t>4</a:t>
            </a:r>
            <a:r>
              <a:rPr lang="tr-TR" dirty="0"/>
              <a:t>. Çeşitli bölgesel balıkçılık yönetim kuruluşları tarafından uygulanan kontrollere aykırı olarak yasadışı, düzenlenmemiş ve bildirilmemiş balıkçılık faaliyetleri</a:t>
            </a:r>
            <a:r>
              <a:rPr lang="tr-TR" dirty="0" smtClean="0"/>
              <a:t>;</a:t>
            </a:r>
          </a:p>
          <a:p>
            <a:r>
              <a:rPr lang="tr-TR" dirty="0"/>
              <a:t>5. Ulusal yasalara aykırı olarak kereste hasat edildiğinde, taşındığında, satın alındığında veya satıldığında yasadışı kütük alımı ve ticareti</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2277808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suçları ve ekonomik zarar</a:t>
            </a:r>
          </a:p>
        </p:txBody>
      </p:sp>
      <p:sp>
        <p:nvSpPr>
          <p:cNvPr id="3" name="İçerik Yer Tutucusu 2"/>
          <p:cNvSpPr>
            <a:spLocks noGrp="1"/>
          </p:cNvSpPr>
          <p:nvPr>
            <p:ph idx="1"/>
          </p:nvPr>
        </p:nvSpPr>
        <p:spPr/>
        <p:txBody>
          <a:bodyPr>
            <a:normAutofit fontScale="77500" lnSpcReduction="20000"/>
          </a:bodyPr>
          <a:lstStyle/>
          <a:p>
            <a:pPr algn="just"/>
            <a:r>
              <a:rPr lang="tr-TR" dirty="0" smtClean="0"/>
              <a:t>Interpol verilerine göre  </a:t>
            </a:r>
            <a:r>
              <a:rPr lang="tr-TR" dirty="0"/>
              <a:t>her yıl tahmini olarak tehlikeli atıkların </a:t>
            </a:r>
            <a:r>
              <a:rPr lang="tr-TR" dirty="0" err="1"/>
              <a:t>yasadaşı</a:t>
            </a:r>
            <a:r>
              <a:rPr lang="tr-TR" dirty="0"/>
              <a:t> olarak alıcı ortama bırakılması, tehlikeli madde kaçakçılığı ve doğal kaynakların kötüye kullanılması tahmini olarak 22-31 milyar dolar değerinde bir bedele denk düşmektedir. Interpol, küresel vahşi yaşam suçlarının yılda en az 10 milyar dolar değerinde olduğunu ifade etmektedir. Dünya Bankası, </a:t>
            </a:r>
            <a:r>
              <a:rPr lang="tr-TR" dirty="0" smtClean="0"/>
              <a:t>yasa </a:t>
            </a:r>
            <a:r>
              <a:rPr lang="tr-TR" dirty="0" err="1" smtClean="0"/>
              <a:t>daşı</a:t>
            </a:r>
            <a:r>
              <a:rPr lang="tr-TR" dirty="0" smtClean="0"/>
              <a:t> </a:t>
            </a:r>
            <a:r>
              <a:rPr lang="tr-TR" dirty="0"/>
              <a:t>ormansızlaştırmanın gelişmekte olan ülkelere her yıl 15 milyar dolar gelir ve vergi kaybına neden olduğunu açıklamıştır. 1990’lı yılların ortalarında, her yıl yaklaşık 38.000 ton </a:t>
            </a:r>
            <a:r>
              <a:rPr lang="tr-TR" dirty="0" smtClean="0"/>
              <a:t>CFC </a:t>
            </a:r>
            <a:r>
              <a:rPr lang="tr-TR" dirty="0"/>
              <a:t>yasadışı bir şekilde işlem gören </a:t>
            </a:r>
            <a:r>
              <a:rPr lang="tr-TR" dirty="0" err="1"/>
              <a:t>CFC'lerde</a:t>
            </a:r>
            <a:r>
              <a:rPr lang="tr-TR" dirty="0"/>
              <a:t> küresel ticaretin yüzde 20'sine eşit olup, 500 milyon dolar değerindedir. 2006'da 14.000 tona kadar CFC gelişmekte olan ülkelere gizlice sokulmuştur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3012189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2013 tarihli “Risk Altındaki Doğal Sermaye – İşletmenin İlk 100 Dışsallığı” adlı çalışmaya göre, aslında yüksek etkili iş sektörlerinin neden olduğu doğal kaynaklar, kirlilik ve sera gazları üzerindeki olumsuz etki gibi çevresel maliyetler yüksek ekonomik kayba neden olmaktadır. Rapora göre, ilk 100 çevre dışsallığı tek başına ekonomiye ekonomik maliyetler açısından yılda 4,7 trilyon ABD doları veya belirlenen toplam birincil sektör etkisinin yüzde 65'i </a:t>
            </a:r>
            <a:r>
              <a:rPr lang="tr-TR" dirty="0" smtClean="0"/>
              <a:t>civarındadır.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4056812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1863</TotalTime>
  <Words>2356</Words>
  <Application>Microsoft Office PowerPoint</Application>
  <PresentationFormat>Ekran Gösterisi (4:3)</PresentationFormat>
  <Paragraphs>79</Paragraphs>
  <Slides>29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29</vt:i4>
      </vt:variant>
    </vt:vector>
  </HeadingPairs>
  <TitlesOfParts>
    <vt:vector size="32" baseType="lpstr">
      <vt:lpstr>Arial</vt:lpstr>
      <vt:lpstr>Calibri</vt:lpstr>
      <vt:lpstr>Office Theme</vt:lpstr>
      <vt:lpstr>Doç. Dr. Afşın ÇETİNKAYA</vt:lpstr>
      <vt:lpstr>PowerPoint Sunusu</vt:lpstr>
      <vt:lpstr>PowerPoint Sunusu</vt:lpstr>
      <vt:lpstr>PowerPoint Sunusu</vt:lpstr>
      <vt:lpstr>PowerPoint Sunusu</vt:lpstr>
      <vt:lpstr>PowerPoint Sunusu</vt:lpstr>
      <vt:lpstr>PowerPoint Sunusu</vt:lpstr>
      <vt:lpstr>Çevre suçları ve ekonomik zarar</vt:lpstr>
      <vt:lpstr>PowerPoint Sunusu</vt:lpstr>
      <vt:lpstr>PowerPoint Sunusu</vt:lpstr>
      <vt:lpstr>PowerPoint Sunusu</vt:lpstr>
      <vt:lpstr>PowerPoint Sunusu</vt:lpstr>
      <vt:lpstr>PowerPoint Sunusu</vt:lpstr>
      <vt:lpstr>ÇEVRE CEZA HUKUKUNUN HUKUKTA YERİ</vt:lpstr>
      <vt:lpstr>PowerPoint Sunusu</vt:lpstr>
      <vt:lpstr>PowerPoint Sunusu</vt:lpstr>
      <vt:lpstr>ÇEVREYE KARŞI SUÇLAR HAKKINDA ULUSLARARASI BELGELER VE TARİHSEL GELİŞİM</vt:lpstr>
      <vt:lpstr>Birlemiş Milletler Suç Önleme ve Ceza Adalet Komisyonu</vt:lpstr>
      <vt:lpstr>PowerPoint Sunusu</vt:lpstr>
      <vt:lpstr>Uluslararası Ceza Mahkemesi ve Çevre Suçları</vt:lpstr>
      <vt:lpstr>Çevre Suçlarının Soruşturulmasına İlişkin Sınırlar</vt:lpstr>
      <vt:lpstr>Avrupa Birliği</vt:lpstr>
      <vt:lpstr>TÜRK CEZA HUKUKU VE ÇEVREYE KARŞI SUÇLAR</vt:lpstr>
      <vt:lpstr>PowerPoint Sunusu</vt:lpstr>
      <vt:lpstr>Çevrenin Kasten Kirletilmesi</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214</cp:revision>
  <cp:lastPrinted>2017-03-28T12:53:05Z</cp:lastPrinted>
  <dcterms:created xsi:type="dcterms:W3CDTF">2013-08-21T19:17:07Z</dcterms:created>
  <dcterms:modified xsi:type="dcterms:W3CDTF">2021-06-07T07:48:24Z</dcterms:modified>
</cp:coreProperties>
</file>