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F9B"/>
    <a:srgbClr val="FFE0A3"/>
    <a:srgbClr val="FF3399"/>
    <a:srgbClr val="CC3399"/>
    <a:srgbClr val="70AC2E"/>
    <a:srgbClr val="C19FFF"/>
    <a:srgbClr val="CAB4EA"/>
    <a:srgbClr val="D3B5E9"/>
    <a:srgbClr val="D68B1C"/>
    <a:srgbClr val="D000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p:cViewPr varScale="1">
        <p:scale>
          <a:sx n="107" d="100"/>
          <a:sy n="107" d="100"/>
        </p:scale>
        <p:origin x="138" y="102"/>
      </p:cViewPr>
      <p:guideLst>
        <p:guide orient="horz" pos="2160"/>
        <p:guide pos="2880"/>
      </p:guideLst>
    </p:cSldViewPr>
  </p:slideViewPr>
  <p:notesTextViewPr>
    <p:cViewPr>
      <p:scale>
        <a:sx n="3" d="2"/>
        <a:sy n="3" d="2"/>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14EFE68E-E54A-40F8-BA80-A14D51FDFDBD}" type="datetimeFigureOut">
              <a:rPr lang="tr-TR" smtClean="0"/>
              <a:t>26.12.2022</a:t>
            </a:fld>
            <a:endParaRPr lang="tr-TR"/>
          </a:p>
        </p:txBody>
      </p:sp>
      <p:sp>
        <p:nvSpPr>
          <p:cNvPr id="4" name="Slayt Görüntüsü Yer Tutucusu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A8E3CE87-98C0-4673-8C56-2AC28CFF896F}" type="slidenum">
              <a:rPr lang="tr-TR" smtClean="0"/>
              <a:t>‹#›</a:t>
            </a:fld>
            <a:endParaRPr lang="tr-TR"/>
          </a:p>
        </p:txBody>
      </p:sp>
    </p:spTree>
    <p:extLst>
      <p:ext uri="{BB962C8B-B14F-4D97-AF65-F5344CB8AC3E}">
        <p14:creationId xmlns:p14="http://schemas.microsoft.com/office/powerpoint/2010/main" val="692767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07080" y="5261460"/>
            <a:ext cx="7772400" cy="763525"/>
          </a:xfrm>
          <a:effectLst/>
        </p:spPr>
        <p:txBody>
          <a:bodyPr>
            <a:normAutofit/>
          </a:bodyPr>
          <a:lstStyle>
            <a:lvl1pPr algn="r">
              <a:defRPr sz="3600">
                <a:solidFill>
                  <a:schemeClr val="accent6">
                    <a:lumMod val="75000"/>
                  </a:schemeClr>
                </a:solidFill>
              </a:defRPr>
            </a:lvl1pPr>
          </a:lstStyle>
          <a:p>
            <a:r>
              <a:rPr lang="en-US" dirty="0"/>
              <a:t>Click to edit Master title style</a:t>
            </a:r>
          </a:p>
        </p:txBody>
      </p:sp>
      <p:sp>
        <p:nvSpPr>
          <p:cNvPr id="3" name="Subtitle 2"/>
          <p:cNvSpPr>
            <a:spLocks noGrp="1"/>
          </p:cNvSpPr>
          <p:nvPr>
            <p:ph type="subTitle" idx="1"/>
          </p:nvPr>
        </p:nvSpPr>
        <p:spPr>
          <a:xfrm>
            <a:off x="2281425" y="4192525"/>
            <a:ext cx="6400800" cy="1068935"/>
          </a:xfrm>
        </p:spPr>
        <p:txBody>
          <a:bodyPr>
            <a:normAutofit/>
          </a:bodyPr>
          <a:lstStyle>
            <a:lvl1pPr marL="0" indent="0" algn="r">
              <a:buNone/>
              <a:defRPr sz="2600">
                <a:solidFill>
                  <a:srgbClr val="0070C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p>
          <a:p>
            <a:r>
              <a:rPr lang="en-US" dirty="0"/>
              <a:t>Master subtitle style</a:t>
            </a:r>
          </a:p>
        </p:txBody>
      </p:sp>
      <p:sp>
        <p:nvSpPr>
          <p:cNvPr id="4" name="Date Placeholder 3"/>
          <p:cNvSpPr>
            <a:spLocks noGrp="1"/>
          </p:cNvSpPr>
          <p:nvPr>
            <p:ph type="dt" sz="half" idx="10"/>
          </p:nvPr>
        </p:nvSpPr>
        <p:spPr/>
        <p:txBody>
          <a:bodyPr/>
          <a:lstStyle/>
          <a:p>
            <a:fld id="{625B3EBB-FD4A-4E85-887B-BD62F966C5AC}" type="datetime1">
              <a:rPr lang="en-US" smtClean="0"/>
              <a:t>12/26/2022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81E3CF-7432-4661-9108-AB48C032BE6B}" type="datetime1">
              <a:rPr lang="en-US" smtClean="0"/>
              <a:t>12/26/2022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22AA79-BB71-4AFB-AE80-D3989DE9BCB9}" type="datetime1">
              <a:rPr lang="en-US" smtClean="0"/>
              <a:t>12/26/2022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FF7E7E-E0AD-45AE-8C77-D44D45C6333E}" type="datetime1">
              <a:rPr lang="en-US" smtClean="0"/>
              <a:t>12/26/2022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458115"/>
          </a:xfrm>
          <a:effectLst/>
        </p:spPr>
        <p:txBody>
          <a:bodyPr>
            <a:normAutofit/>
          </a:bodyPr>
          <a:lstStyle>
            <a:lvl1pPr algn="r">
              <a:defRPr sz="3600">
                <a:solidFill>
                  <a:schemeClr val="accent6">
                    <a:lumMod val="75000"/>
                  </a:schemeClr>
                </a:solidFill>
              </a:defRPr>
            </a:lvl1pPr>
          </a:lstStyle>
          <a:p>
            <a:r>
              <a:rPr lang="en-US" dirty="0"/>
              <a:t>Click to edit Master title style</a:t>
            </a:r>
          </a:p>
        </p:txBody>
      </p:sp>
      <p:sp>
        <p:nvSpPr>
          <p:cNvPr id="3" name="Content Placeholder 2"/>
          <p:cNvSpPr>
            <a:spLocks noGrp="1"/>
          </p:cNvSpPr>
          <p:nvPr>
            <p:ph idx="1"/>
          </p:nvPr>
        </p:nvSpPr>
        <p:spPr>
          <a:xfrm>
            <a:off x="907080" y="1901950"/>
            <a:ext cx="7329840" cy="3970329"/>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536EE7C-CB37-473C-BC20-BBB9A8014769}" type="datetime1">
              <a:rPr lang="en-US" smtClean="0"/>
              <a:t>12/26/2022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527605"/>
            <a:ext cx="7016195" cy="610820"/>
          </a:xfrm>
        </p:spPr>
        <p:txBody>
          <a:bodyPr>
            <a:normAutofit/>
          </a:bodyPr>
          <a:lstStyle>
            <a:lvl1pPr algn="l">
              <a:defRPr sz="3600">
                <a:solidFill>
                  <a:schemeClr val="accent6">
                    <a:lumMod val="75000"/>
                  </a:schemeClr>
                </a:solidFill>
              </a:defRPr>
            </a:lvl1pPr>
          </a:lstStyle>
          <a:p>
            <a:r>
              <a:rPr lang="en-US" dirty="0"/>
              <a:t>Click to edit Master title style</a:t>
            </a:r>
          </a:p>
        </p:txBody>
      </p:sp>
      <p:sp>
        <p:nvSpPr>
          <p:cNvPr id="3" name="Content Placeholder 2"/>
          <p:cNvSpPr>
            <a:spLocks noGrp="1"/>
          </p:cNvSpPr>
          <p:nvPr>
            <p:ph idx="1"/>
          </p:nvPr>
        </p:nvSpPr>
        <p:spPr>
          <a:xfrm>
            <a:off x="1976015" y="1291130"/>
            <a:ext cx="7016195" cy="4581150"/>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4E4F19D-90A5-4496-9F9E-E3A568029194}" type="datetime1">
              <a:rPr lang="en-US" smtClean="0"/>
              <a:t>12/26/2022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B572A8-26AB-4528-9192-41261577336E}" type="datetime1">
              <a:rPr lang="en-US" smtClean="0"/>
              <a:t>12/26/2022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FD21420-5153-4D0D-8D70-1B8D2C474E20}" type="datetime1">
              <a:rPr lang="en-US" smtClean="0"/>
              <a:t>12/26/2022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8140" y="1291130"/>
            <a:ext cx="8076895" cy="610820"/>
          </a:xfrm>
          <a:effectLst/>
        </p:spPr>
        <p:txBody>
          <a:bodyPr>
            <a:normAutofit/>
          </a:bodyPr>
          <a:lstStyle>
            <a:lvl1pPr algn="r">
              <a:defRPr sz="3600">
                <a:solidFill>
                  <a:schemeClr val="accent6">
                    <a:lumMod val="75000"/>
                  </a:schemeClr>
                </a:solidFill>
              </a:defRPr>
            </a:lvl1pPr>
          </a:lstStyle>
          <a:p>
            <a:r>
              <a:rPr lang="en-US" dirty="0"/>
              <a:t>Click to edit Master title style</a:t>
            </a:r>
          </a:p>
        </p:txBody>
      </p:sp>
      <p:sp>
        <p:nvSpPr>
          <p:cNvPr id="3" name="Text Placeholder 2"/>
          <p:cNvSpPr>
            <a:spLocks noGrp="1"/>
          </p:cNvSpPr>
          <p:nvPr>
            <p:ph type="body" idx="1"/>
          </p:nvPr>
        </p:nvSpPr>
        <p:spPr>
          <a:xfrm>
            <a:off x="601670" y="1901950"/>
            <a:ext cx="4040188"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1670" y="2531813"/>
            <a:ext cx="4040188"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36790" y="1901950"/>
            <a:ext cx="4041775"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36790" y="2531813"/>
            <a:ext cx="4041775"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1D76396-9704-466F-9370-8A43C60953E9}" type="datetime1">
              <a:rPr lang="en-US" smtClean="0"/>
              <a:t>12/26/2022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604F55-FED6-476F-8CC4-9F714B13574E}" type="datetime1">
              <a:rPr lang="en-US" smtClean="0"/>
              <a:t>12/26/2022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BD3B9-4744-4247-8B93-BC5714B4CB8B}" type="datetime1">
              <a:rPr lang="en-US" smtClean="0"/>
              <a:t>12/26/2022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8F19E5-3877-48D9-8975-354A8BA07332}" type="datetime1">
              <a:rPr lang="en-US" smtClean="0"/>
              <a:t>12/26/2022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6184A-F422-4DD9-AFF1-7648D089014E}" type="datetime1">
              <a:rPr lang="en-US" smtClean="0"/>
              <a:t>12/26/2022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37574" y="2512770"/>
            <a:ext cx="3910165" cy="1068935"/>
          </a:xfrm>
          <a:solidFill>
            <a:schemeClr val="bg1">
              <a:alpha val="42000"/>
            </a:schemeClr>
          </a:solidFill>
          <a:effectLst>
            <a:reflection endPos="0" dir="5400000" sy="-100000" algn="bl" rotWithShape="0"/>
          </a:effectLst>
        </p:spPr>
        <p:txBody>
          <a:bodyPr>
            <a:noAutofit/>
          </a:bodyPr>
          <a:lstStyle/>
          <a:p>
            <a:r>
              <a:rPr lang="tr-TR" sz="2800" b="1" dirty="0">
                <a:solidFill>
                  <a:srgbClr val="002060"/>
                </a:solidFill>
              </a:rPr>
              <a:t>Çevre Hukuku-20</a:t>
            </a:r>
          </a:p>
        </p:txBody>
      </p:sp>
      <p:sp>
        <p:nvSpPr>
          <p:cNvPr id="4" name="Title 3"/>
          <p:cNvSpPr>
            <a:spLocks noGrp="1"/>
          </p:cNvSpPr>
          <p:nvPr>
            <p:ph type="ctrTitle"/>
          </p:nvPr>
        </p:nvSpPr>
        <p:spPr>
          <a:xfrm>
            <a:off x="4937574" y="5261460"/>
            <a:ext cx="3910165" cy="763525"/>
          </a:xfrm>
        </p:spPr>
        <p:txBody>
          <a:bodyPr>
            <a:normAutofit/>
          </a:bodyPr>
          <a:lstStyle/>
          <a:p>
            <a:r>
              <a:rPr lang="tr-TR" sz="2400" b="1" i="1" dirty="0" err="1">
                <a:solidFill>
                  <a:srgbClr val="E85E5E"/>
                </a:solidFill>
              </a:rPr>
              <a:t>Doç</a:t>
            </a:r>
            <a:r>
              <a:rPr lang="en-US" sz="2400" b="1" i="1" dirty="0">
                <a:solidFill>
                  <a:srgbClr val="E85E5E"/>
                </a:solidFill>
              </a:rPr>
              <a:t>. Dr. </a:t>
            </a:r>
            <a:r>
              <a:rPr lang="tr-TR" sz="2400" b="1" i="1" dirty="0" err="1">
                <a:solidFill>
                  <a:srgbClr val="E85E5E"/>
                </a:solidFill>
              </a:rPr>
              <a:t>Afşın</a:t>
            </a:r>
            <a:r>
              <a:rPr lang="tr-TR" sz="2400" b="1" i="1" dirty="0">
                <a:solidFill>
                  <a:srgbClr val="E85E5E"/>
                </a:solidFill>
              </a:rPr>
              <a:t> ÇETİNKAYA</a:t>
            </a:r>
            <a:endParaRPr lang="en-US" sz="2400" b="1" i="1" dirty="0">
              <a:solidFill>
                <a:srgbClr val="E85E5E"/>
              </a:solidFill>
            </a:endParaRPr>
          </a:p>
        </p:txBody>
      </p:sp>
      <p:sp>
        <p:nvSpPr>
          <p:cNvPr id="2" name="Slide Number Placeholder 1"/>
          <p:cNvSpPr>
            <a:spLocks noGrp="1"/>
          </p:cNvSpPr>
          <p:nvPr>
            <p:ph type="sldNum" sz="quarter" idx="12"/>
          </p:nvPr>
        </p:nvSpPr>
        <p:spPr/>
        <p:txBody>
          <a:bodyPr/>
          <a:lstStyle/>
          <a:p>
            <a:fld id="{B82CCC60-E8CD-4174-8B1A-7DF615B22EEF}" type="slidenum">
              <a:rPr lang="en-US" smtClean="0"/>
              <a:pPr/>
              <a:t>1</a:t>
            </a:fld>
            <a:endParaRPr lang="en-US"/>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487A28-83C5-478C-BF42-B629E9E6C57B}"/>
              </a:ext>
            </a:extLst>
          </p:cNvPr>
          <p:cNvSpPr>
            <a:spLocks noGrp="1"/>
          </p:cNvSpPr>
          <p:nvPr>
            <p:ph type="title"/>
          </p:nvPr>
        </p:nvSpPr>
        <p:spPr/>
        <p:txBody>
          <a:bodyPr>
            <a:normAutofit fontScale="90000"/>
          </a:bodyPr>
          <a:lstStyle/>
          <a:p>
            <a:r>
              <a:rPr lang="tr-TR" dirty="0"/>
              <a:t>Sualtı Gürültüsüne Karşı Uluslararası Hukuk Düzenlemeleri</a:t>
            </a:r>
            <a:br>
              <a:rPr lang="tr-TR" dirty="0"/>
            </a:br>
            <a:endParaRPr lang="tr-TR" dirty="0"/>
          </a:p>
        </p:txBody>
      </p:sp>
      <p:sp>
        <p:nvSpPr>
          <p:cNvPr id="3" name="İçerik Yer Tutucusu 2">
            <a:extLst>
              <a:ext uri="{FF2B5EF4-FFF2-40B4-BE49-F238E27FC236}">
                <a16:creationId xmlns:a16="http://schemas.microsoft.com/office/drawing/2014/main" id="{36C264EB-7B35-465B-8D34-2FC6C940EFB6}"/>
              </a:ext>
            </a:extLst>
          </p:cNvPr>
          <p:cNvSpPr>
            <a:spLocks noGrp="1"/>
          </p:cNvSpPr>
          <p:nvPr>
            <p:ph idx="1"/>
          </p:nvPr>
        </p:nvSpPr>
        <p:spPr/>
        <p:txBody>
          <a:bodyPr>
            <a:normAutofit fontScale="62500" lnSpcReduction="20000"/>
          </a:bodyPr>
          <a:lstStyle/>
          <a:p>
            <a:pPr algn="just"/>
            <a:r>
              <a:rPr lang="tr-TR" dirty="0"/>
              <a:t>Birleşmiş Milletler Deniz Hukuku Sözleşmesi (BMDHS) Yapılageliş hukukunda mevcut bulunan deniz çevresinin korunması yükümlülüğün kodifiye edilmiş hali Birleşmiş Milletler Deniz Hukuku Sözleşmesi’nde bulunmaktadır (</a:t>
            </a:r>
            <a:r>
              <a:rPr lang="tr-TR" dirty="0" err="1"/>
              <a:t>Scott</a:t>
            </a:r>
            <a:r>
              <a:rPr lang="tr-TR" dirty="0"/>
              <a:t>, 2004, s. 292). Özellikle de Sözleşme’nin XII. Bölümü bu konuya özgülenmiştir. Sözleşme’nin 194. maddesi taraflara, kaynağı ne olursa olsun, deniz çevresinde oluşacak her türlü kirlenmeyi önleme, azaltma ve kontrol altına alma yükümlülüğü getirmiştir (</a:t>
            </a:r>
            <a:r>
              <a:rPr lang="tr-TR" dirty="0" err="1"/>
              <a:t>Scott</a:t>
            </a:r>
            <a:r>
              <a:rPr lang="tr-TR" dirty="0"/>
              <a:t>, 2004, s. 293). Sözleşme’nin 211. maddesi de gemi kaynaklı deniz kirlenmesi konusunu düzenlemektedir. Bu maddede de kirlilik (</a:t>
            </a:r>
            <a:r>
              <a:rPr lang="tr-TR" dirty="0" err="1"/>
              <a:t>pollution</a:t>
            </a:r>
            <a:r>
              <a:rPr lang="tr-TR" dirty="0"/>
              <a:t>) kelimesi geçmektedir. Gürültü de kirlenmenin iki türünden biri olan enerji salınımı arasında sayılacağından, Sözleşme’nin 1. maddesi marifetiyle gemi kaynaklı gürültü kirliliği de söz konusu hüküm ile yasak kapsamına alınmış durumdadır. Sözleşme doğası gereği bölgesel bir </a:t>
            </a:r>
            <a:r>
              <a:rPr lang="tr-TR" dirty="0" err="1"/>
              <a:t>andlaşma</a:t>
            </a:r>
            <a:r>
              <a:rPr lang="tr-TR" dirty="0"/>
              <a:t> olmayıp küresel bir hukuki metin haline gelmiştir. </a:t>
            </a:r>
          </a:p>
          <a:p>
            <a:endParaRPr lang="tr-TR" dirty="0"/>
          </a:p>
        </p:txBody>
      </p:sp>
      <p:sp>
        <p:nvSpPr>
          <p:cNvPr id="4" name="Slayt Numarası Yer Tutucusu 3">
            <a:extLst>
              <a:ext uri="{FF2B5EF4-FFF2-40B4-BE49-F238E27FC236}">
                <a16:creationId xmlns:a16="http://schemas.microsoft.com/office/drawing/2014/main" id="{956FF6B5-D689-48EE-99F4-E4F68549AD98}"/>
              </a:ext>
            </a:extLst>
          </p:cNvPr>
          <p:cNvSpPr>
            <a:spLocks noGrp="1"/>
          </p:cNvSpPr>
          <p:nvPr>
            <p:ph type="sldNum" sz="quarter" idx="12"/>
          </p:nvPr>
        </p:nvSpPr>
        <p:spPr/>
        <p:txBody>
          <a:bodyPr/>
          <a:lstStyle/>
          <a:p>
            <a:fld id="{B82CCC60-E8CD-4174-8B1A-7DF615B22EEF}" type="slidenum">
              <a:rPr lang="en-US" smtClean="0"/>
              <a:pPr/>
              <a:t>10</a:t>
            </a:fld>
            <a:endParaRPr lang="en-US"/>
          </a:p>
        </p:txBody>
      </p:sp>
    </p:spTree>
    <p:extLst>
      <p:ext uri="{BB962C8B-B14F-4D97-AF65-F5344CB8AC3E}">
        <p14:creationId xmlns:p14="http://schemas.microsoft.com/office/powerpoint/2010/main" val="938095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487A28-83C5-478C-BF42-B629E9E6C57B}"/>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36C264EB-7B35-465B-8D34-2FC6C940EFB6}"/>
              </a:ext>
            </a:extLst>
          </p:cNvPr>
          <p:cNvSpPr>
            <a:spLocks noGrp="1"/>
          </p:cNvSpPr>
          <p:nvPr>
            <p:ph idx="1"/>
          </p:nvPr>
        </p:nvSpPr>
        <p:spPr/>
        <p:txBody>
          <a:bodyPr>
            <a:normAutofit fontScale="70000" lnSpcReduction="20000"/>
          </a:bodyPr>
          <a:lstStyle/>
          <a:p>
            <a:pPr algn="just"/>
            <a:r>
              <a:rPr lang="tr-TR" dirty="0"/>
              <a:t>Biyolojik Çeşitlilik Sözleşmesi Biyolojik Çeşitlilik Sözleşmesi, çok taraflı bir uluslararası hukuk metnidir. 1. maddesi ile biyolojik çeşitliliğin korunması, bu çeşitliliğin kullanımının sürdürülebilir kılınması gibi amaçlar tespit edilmiştir. Sözleşme’nin 2. maddesi ise biyolojik çeşitliliği “diğerlerinin yanı sıra kara, deniz ve diğer su ekosistemleri ile bu ekosistemlerin bir parçası olduğu ekolojik kompleksler de dahil olmak üzere tüm kaynaklardan canlı organizmalar arasındaki farklılaşma” olarak tanımlamakta; “türlerin kendi içindeki ve türler arasındaki çeşitlilik ve ekosistem çeşitliliği de buna” dahil edilmektedir. 1992 yılında Rio Zirvesi’nde imzalanan Sözleşme 1993 yılında yürürlüğe girmiştir (</a:t>
            </a:r>
            <a:r>
              <a:rPr lang="tr-TR" dirty="0" err="1"/>
              <a:t>Hickman</a:t>
            </a:r>
            <a:r>
              <a:rPr lang="tr-TR" dirty="0"/>
              <a:t>, 2015, s. 9). Çakmak’ın da (2008, s. 135) hatırlattığı üzere “Biyolojik çeşitlilik, bir yerdeki tür çeşitliliğini, genetik çeşitliliği ve doğal alanların çeşitliliğini ifade eder”</a:t>
            </a:r>
          </a:p>
          <a:p>
            <a:endParaRPr lang="tr-TR" dirty="0"/>
          </a:p>
        </p:txBody>
      </p:sp>
      <p:sp>
        <p:nvSpPr>
          <p:cNvPr id="4" name="Slayt Numarası Yer Tutucusu 3">
            <a:extLst>
              <a:ext uri="{FF2B5EF4-FFF2-40B4-BE49-F238E27FC236}">
                <a16:creationId xmlns:a16="http://schemas.microsoft.com/office/drawing/2014/main" id="{956FF6B5-D689-48EE-99F4-E4F68549AD98}"/>
              </a:ext>
            </a:extLst>
          </p:cNvPr>
          <p:cNvSpPr>
            <a:spLocks noGrp="1"/>
          </p:cNvSpPr>
          <p:nvPr>
            <p:ph type="sldNum" sz="quarter" idx="12"/>
          </p:nvPr>
        </p:nvSpPr>
        <p:spPr/>
        <p:txBody>
          <a:bodyPr/>
          <a:lstStyle/>
          <a:p>
            <a:fld id="{B82CCC60-E8CD-4174-8B1A-7DF615B22EEF}" type="slidenum">
              <a:rPr lang="en-US" smtClean="0"/>
              <a:pPr/>
              <a:t>11</a:t>
            </a:fld>
            <a:endParaRPr lang="en-US"/>
          </a:p>
        </p:txBody>
      </p:sp>
    </p:spTree>
    <p:extLst>
      <p:ext uri="{BB962C8B-B14F-4D97-AF65-F5344CB8AC3E}">
        <p14:creationId xmlns:p14="http://schemas.microsoft.com/office/powerpoint/2010/main" val="3753713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487A28-83C5-478C-BF42-B629E9E6C57B}"/>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36C264EB-7B35-465B-8D34-2FC6C940EFB6}"/>
              </a:ext>
            </a:extLst>
          </p:cNvPr>
          <p:cNvSpPr>
            <a:spLocks noGrp="1"/>
          </p:cNvSpPr>
          <p:nvPr>
            <p:ph idx="1"/>
          </p:nvPr>
        </p:nvSpPr>
        <p:spPr/>
        <p:txBody>
          <a:bodyPr>
            <a:normAutofit fontScale="77500" lnSpcReduction="20000"/>
          </a:bodyPr>
          <a:lstStyle/>
          <a:p>
            <a:pPr algn="just"/>
            <a:r>
              <a:rPr lang="tr-TR" dirty="0"/>
              <a:t>Deniz Stratejisi Çerçeve Direktifi (MSFD) Avrupa Birliği’nin Deniz Stratejisi Çerçeve Direktifi (MSFD) insan kaynaklı problem yaratan kaynakları (</a:t>
            </a:r>
            <a:r>
              <a:rPr lang="tr-TR" dirty="0" err="1"/>
              <a:t>stressors</a:t>
            </a:r>
            <a:r>
              <a:rPr lang="tr-TR" dirty="0"/>
              <a:t>) kendisine konu edinmiştir (</a:t>
            </a:r>
            <a:r>
              <a:rPr lang="tr-TR" dirty="0" err="1"/>
              <a:t>Erbe</a:t>
            </a:r>
            <a:r>
              <a:rPr lang="tr-TR" dirty="0"/>
              <a:t>, 2013, s. 13). Bu direktif ile deniz zenginliklerinden sürdürebilir bir şekilde yararlanılması amacıyla, insan faaliyetlerinin ekosisteme zarar vermeyecek şekilde icra edilmesini sağlamak hedeflenmiştir (</a:t>
            </a:r>
            <a:r>
              <a:rPr lang="tr-TR" dirty="0" err="1"/>
              <a:t>Erbe</a:t>
            </a:r>
            <a:r>
              <a:rPr lang="tr-TR" dirty="0"/>
              <a:t>, 2013, s. 13). MSFD, üye devletlerden deniz çevresinin etkin bir şekilde korunması için stratejiler geliştirmelerini talep etmektedir. Bu stratejilerin önemli alt-amaçlarından bir tanesi de deniz ortamına verildiği takdirde; deniz biyolojik çeşitliliğine, deniz ekosistemine, insan sağlığına olumsuz etkisi olabilecek enerjilerin ve etkilerinin önlenmesi veya azaltılmasıdır (</a:t>
            </a:r>
            <a:r>
              <a:rPr lang="tr-TR" dirty="0" err="1"/>
              <a:t>Hickman</a:t>
            </a:r>
            <a:r>
              <a:rPr lang="tr-TR" dirty="0"/>
              <a:t>, 2015, s. 8). </a:t>
            </a:r>
          </a:p>
          <a:p>
            <a:endParaRPr lang="tr-TR" dirty="0"/>
          </a:p>
        </p:txBody>
      </p:sp>
      <p:sp>
        <p:nvSpPr>
          <p:cNvPr id="4" name="Slayt Numarası Yer Tutucusu 3">
            <a:extLst>
              <a:ext uri="{FF2B5EF4-FFF2-40B4-BE49-F238E27FC236}">
                <a16:creationId xmlns:a16="http://schemas.microsoft.com/office/drawing/2014/main" id="{956FF6B5-D689-48EE-99F4-E4F68549AD98}"/>
              </a:ext>
            </a:extLst>
          </p:cNvPr>
          <p:cNvSpPr>
            <a:spLocks noGrp="1"/>
          </p:cNvSpPr>
          <p:nvPr>
            <p:ph type="sldNum" sz="quarter" idx="12"/>
          </p:nvPr>
        </p:nvSpPr>
        <p:spPr/>
        <p:txBody>
          <a:bodyPr/>
          <a:lstStyle/>
          <a:p>
            <a:fld id="{B82CCC60-E8CD-4174-8B1A-7DF615B22EEF}" type="slidenum">
              <a:rPr lang="en-US" smtClean="0"/>
              <a:pPr/>
              <a:t>12</a:t>
            </a:fld>
            <a:endParaRPr lang="en-US"/>
          </a:p>
        </p:txBody>
      </p:sp>
    </p:spTree>
    <p:extLst>
      <p:ext uri="{BB962C8B-B14F-4D97-AF65-F5344CB8AC3E}">
        <p14:creationId xmlns:p14="http://schemas.microsoft.com/office/powerpoint/2010/main" val="1378763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487A28-83C5-478C-BF42-B629E9E6C57B}"/>
              </a:ext>
            </a:extLst>
          </p:cNvPr>
          <p:cNvSpPr>
            <a:spLocks noGrp="1"/>
          </p:cNvSpPr>
          <p:nvPr>
            <p:ph type="title"/>
          </p:nvPr>
        </p:nvSpPr>
        <p:spPr/>
        <p:txBody>
          <a:bodyPr>
            <a:normAutofit fontScale="90000"/>
          </a:bodyPr>
          <a:lstStyle/>
          <a:p>
            <a:r>
              <a:rPr lang="tr-TR" dirty="0"/>
              <a:t>SÜRDÜRÜLEBİLİR KALKINMAYI SAĞLAMADA KÜRESEL ÇEVRESEL YÖNETİŞİMİN ÖNEMİ VE EKONOMİNİN ROLÜ</a:t>
            </a:r>
            <a:br>
              <a:rPr lang="tr-TR" dirty="0"/>
            </a:br>
            <a:endParaRPr lang="tr-TR" dirty="0"/>
          </a:p>
        </p:txBody>
      </p:sp>
      <p:sp>
        <p:nvSpPr>
          <p:cNvPr id="3" name="İçerik Yer Tutucusu 2">
            <a:extLst>
              <a:ext uri="{FF2B5EF4-FFF2-40B4-BE49-F238E27FC236}">
                <a16:creationId xmlns:a16="http://schemas.microsoft.com/office/drawing/2014/main" id="{36C264EB-7B35-465B-8D34-2FC6C940EFB6}"/>
              </a:ext>
            </a:extLst>
          </p:cNvPr>
          <p:cNvSpPr>
            <a:spLocks noGrp="1"/>
          </p:cNvSpPr>
          <p:nvPr>
            <p:ph idx="1"/>
          </p:nvPr>
        </p:nvSpPr>
        <p:spPr/>
        <p:txBody>
          <a:bodyPr>
            <a:normAutofit fontScale="92500"/>
          </a:bodyPr>
          <a:lstStyle/>
          <a:p>
            <a:pPr algn="just"/>
            <a:r>
              <a:rPr lang="tr-TR" sz="2400" dirty="0"/>
              <a:t>Son zamanlarda sıklıkla üzerinde durulan bir kavram olan sürdürülebilir kalkınma, ekonomik büyüme ve kalkınma ile birlikte ortaya çıkan çevresel sorunları hedef almaktadır. Sürdürülebilir kalkınma kavramı ile ilgili farklı düşünceler dile getirilse de, esasen bu kavram çevreye herhangi bir zarar verilmeden ekonomik kalkınmayı amaçlayan bir süreci tanımlamaktadır. Sürdürülebilir kalkınma modeli ve çevresel sorunlar ile mücadele bağlamında oluşturulan çok aktörlü ve katılımcı bir yönetim yapısı olarak çevresel yönetişim yaklaşımı, uluslararası alanda çok boyutlu bir çevre anlayışının ortaya çıkmasında etkili olmaktadır.</a:t>
            </a:r>
          </a:p>
          <a:p>
            <a:endParaRPr lang="tr-TR" dirty="0"/>
          </a:p>
        </p:txBody>
      </p:sp>
      <p:sp>
        <p:nvSpPr>
          <p:cNvPr id="4" name="Slayt Numarası Yer Tutucusu 3">
            <a:extLst>
              <a:ext uri="{FF2B5EF4-FFF2-40B4-BE49-F238E27FC236}">
                <a16:creationId xmlns:a16="http://schemas.microsoft.com/office/drawing/2014/main" id="{956FF6B5-D689-48EE-99F4-E4F68549AD98}"/>
              </a:ext>
            </a:extLst>
          </p:cNvPr>
          <p:cNvSpPr>
            <a:spLocks noGrp="1"/>
          </p:cNvSpPr>
          <p:nvPr>
            <p:ph type="sldNum" sz="quarter" idx="12"/>
          </p:nvPr>
        </p:nvSpPr>
        <p:spPr/>
        <p:txBody>
          <a:bodyPr/>
          <a:lstStyle/>
          <a:p>
            <a:fld id="{B82CCC60-E8CD-4174-8B1A-7DF615B22EEF}" type="slidenum">
              <a:rPr lang="en-US" smtClean="0"/>
              <a:pPr/>
              <a:t>13</a:t>
            </a:fld>
            <a:endParaRPr lang="en-US"/>
          </a:p>
        </p:txBody>
      </p:sp>
    </p:spTree>
    <p:extLst>
      <p:ext uri="{BB962C8B-B14F-4D97-AF65-F5344CB8AC3E}">
        <p14:creationId xmlns:p14="http://schemas.microsoft.com/office/powerpoint/2010/main" val="1290270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487A28-83C5-478C-BF42-B629E9E6C57B}"/>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36C264EB-7B35-465B-8D34-2FC6C940EFB6}"/>
              </a:ext>
            </a:extLst>
          </p:cNvPr>
          <p:cNvSpPr>
            <a:spLocks noGrp="1"/>
          </p:cNvSpPr>
          <p:nvPr>
            <p:ph idx="1"/>
          </p:nvPr>
        </p:nvSpPr>
        <p:spPr/>
        <p:txBody>
          <a:bodyPr>
            <a:normAutofit fontScale="70000" lnSpcReduction="20000"/>
          </a:bodyPr>
          <a:lstStyle/>
          <a:p>
            <a:pPr algn="just"/>
            <a:r>
              <a:rPr lang="tr-TR" dirty="0"/>
              <a:t>Sürdürülebilir kalkınma, ekonomik büyüme ve kalkınma ile birlikte ortaya çıkan çevresel sorunları hedef almaktadır. Sürdürülebilir kalkınma kavramı ile ilgili farklı düşünceler dile getirilse de, esasen bu kavram çevreye herhangi bir zarar verilmeden ekonomik kalkınmayı amaçlayan bir süreci tanımlamaktadır.</a:t>
            </a:r>
          </a:p>
          <a:p>
            <a:pPr algn="just"/>
            <a:r>
              <a:rPr lang="tr-TR" dirty="0"/>
              <a:t>Günümüzde artık sürdürülebilir kalkınma için yeşil ekonomilere geçilmesi gerektiği yaygın olarak kabul görmeye başlamaktadır. Piyasa ekonomisi içinde çözüm bulmaya çalışan yeşil ekonomi kavramı toplumsal olarak refah düzeyini artırmak, sosyal eşitsizlikleri iyileştirmek ve yeni istihdam olanakları yaratmak için yapılacak kamu ve özel sektör yatırımları vasıtasıyla çevre risklerini azaltmak, iklimsel değişikliğe sebebiyet veren sera gazı emisyonlarını düşürmek, kaynak ve enerji kullanımında verimliliği artırmak ve </a:t>
            </a:r>
            <a:r>
              <a:rPr lang="tr-TR" dirty="0" err="1"/>
              <a:t>biyoçeşitlilik</a:t>
            </a:r>
            <a:r>
              <a:rPr lang="tr-TR" dirty="0"/>
              <a:t> kaybını önlemek gibi bir dizi amacın gerçekleştirilmesi şeklinde özetlenebilmektedir.</a:t>
            </a:r>
          </a:p>
          <a:p>
            <a:endParaRPr lang="tr-TR" dirty="0"/>
          </a:p>
        </p:txBody>
      </p:sp>
      <p:sp>
        <p:nvSpPr>
          <p:cNvPr id="4" name="Slayt Numarası Yer Tutucusu 3">
            <a:extLst>
              <a:ext uri="{FF2B5EF4-FFF2-40B4-BE49-F238E27FC236}">
                <a16:creationId xmlns:a16="http://schemas.microsoft.com/office/drawing/2014/main" id="{956FF6B5-D689-48EE-99F4-E4F68549AD98}"/>
              </a:ext>
            </a:extLst>
          </p:cNvPr>
          <p:cNvSpPr>
            <a:spLocks noGrp="1"/>
          </p:cNvSpPr>
          <p:nvPr>
            <p:ph type="sldNum" sz="quarter" idx="12"/>
          </p:nvPr>
        </p:nvSpPr>
        <p:spPr/>
        <p:txBody>
          <a:bodyPr/>
          <a:lstStyle/>
          <a:p>
            <a:fld id="{B82CCC60-E8CD-4174-8B1A-7DF615B22EEF}" type="slidenum">
              <a:rPr lang="en-US" smtClean="0"/>
              <a:pPr/>
              <a:t>14</a:t>
            </a:fld>
            <a:endParaRPr lang="en-US"/>
          </a:p>
        </p:txBody>
      </p:sp>
    </p:spTree>
    <p:extLst>
      <p:ext uri="{BB962C8B-B14F-4D97-AF65-F5344CB8AC3E}">
        <p14:creationId xmlns:p14="http://schemas.microsoft.com/office/powerpoint/2010/main" val="2795620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487A28-83C5-478C-BF42-B629E9E6C57B}"/>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36C264EB-7B35-465B-8D34-2FC6C940EFB6}"/>
              </a:ext>
            </a:extLst>
          </p:cNvPr>
          <p:cNvSpPr>
            <a:spLocks noGrp="1"/>
          </p:cNvSpPr>
          <p:nvPr>
            <p:ph idx="1"/>
          </p:nvPr>
        </p:nvSpPr>
        <p:spPr/>
        <p:txBody>
          <a:bodyPr>
            <a:normAutofit fontScale="92500" lnSpcReduction="10000"/>
          </a:bodyPr>
          <a:lstStyle/>
          <a:p>
            <a:pPr algn="just"/>
            <a:r>
              <a:rPr lang="tr-TR" sz="2600" dirty="0"/>
              <a:t>Yale Üniversitesi tarafından ülkelerin çevresel performanslarının izlenmesi amacıyla her yıl belirli göstergeler dikkate alınarak Çevresel Performans Endeksi (</a:t>
            </a:r>
            <a:r>
              <a:rPr lang="tr-TR" sz="2600" dirty="0" err="1"/>
              <a:t>Environmental</a:t>
            </a:r>
            <a:r>
              <a:rPr lang="tr-TR" sz="2600" dirty="0"/>
              <a:t> </a:t>
            </a:r>
            <a:r>
              <a:rPr lang="tr-TR" sz="2600" dirty="0" err="1"/>
              <a:t>Performance</a:t>
            </a:r>
            <a:r>
              <a:rPr lang="tr-TR" sz="2600" dirty="0"/>
              <a:t> Index-EPI) hazırlamaktadır. Bu endeks yardımıyla ülkelerin ayrı ayrı çevresel performansları ortaya koyulduğu gibi bölgesel bazda değerlendirmelere de yer verilmektedir. Çevresel performans endeksi toplam 9 temel çevresel konuda 20’den fazla gösterge dikkate alınarak hazırlanmaktadır. Söz konusu konular ve hesaplamaya konu göstergeler Şekil 1’de gösterilmektedir.</a:t>
            </a:r>
          </a:p>
          <a:p>
            <a:endParaRPr lang="tr-TR" dirty="0"/>
          </a:p>
        </p:txBody>
      </p:sp>
      <p:sp>
        <p:nvSpPr>
          <p:cNvPr id="4" name="Slayt Numarası Yer Tutucusu 3">
            <a:extLst>
              <a:ext uri="{FF2B5EF4-FFF2-40B4-BE49-F238E27FC236}">
                <a16:creationId xmlns:a16="http://schemas.microsoft.com/office/drawing/2014/main" id="{956FF6B5-D689-48EE-99F4-E4F68549AD98}"/>
              </a:ext>
            </a:extLst>
          </p:cNvPr>
          <p:cNvSpPr>
            <a:spLocks noGrp="1"/>
          </p:cNvSpPr>
          <p:nvPr>
            <p:ph type="sldNum" sz="quarter" idx="12"/>
          </p:nvPr>
        </p:nvSpPr>
        <p:spPr/>
        <p:txBody>
          <a:bodyPr/>
          <a:lstStyle/>
          <a:p>
            <a:fld id="{B82CCC60-E8CD-4174-8B1A-7DF615B22EEF}" type="slidenum">
              <a:rPr lang="en-US" smtClean="0"/>
              <a:pPr/>
              <a:t>15</a:t>
            </a:fld>
            <a:endParaRPr lang="en-US"/>
          </a:p>
        </p:txBody>
      </p:sp>
    </p:spTree>
    <p:extLst>
      <p:ext uri="{BB962C8B-B14F-4D97-AF65-F5344CB8AC3E}">
        <p14:creationId xmlns:p14="http://schemas.microsoft.com/office/powerpoint/2010/main" val="969339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487A28-83C5-478C-BF42-B629E9E6C57B}"/>
              </a:ext>
            </a:extLst>
          </p:cNvPr>
          <p:cNvSpPr>
            <a:spLocks noGrp="1"/>
          </p:cNvSpPr>
          <p:nvPr>
            <p:ph type="title"/>
          </p:nvPr>
        </p:nvSpPr>
        <p:spPr/>
        <p:txBody>
          <a:bodyPr>
            <a:normAutofit fontScale="90000"/>
          </a:bodyPr>
          <a:lstStyle/>
          <a:p>
            <a:endParaRPr lang="tr-TR"/>
          </a:p>
        </p:txBody>
      </p:sp>
      <p:sp>
        <p:nvSpPr>
          <p:cNvPr id="4" name="Slayt Numarası Yer Tutucusu 3">
            <a:extLst>
              <a:ext uri="{FF2B5EF4-FFF2-40B4-BE49-F238E27FC236}">
                <a16:creationId xmlns:a16="http://schemas.microsoft.com/office/drawing/2014/main" id="{956FF6B5-D689-48EE-99F4-E4F68549AD98}"/>
              </a:ext>
            </a:extLst>
          </p:cNvPr>
          <p:cNvSpPr>
            <a:spLocks noGrp="1"/>
          </p:cNvSpPr>
          <p:nvPr>
            <p:ph type="sldNum" sz="quarter" idx="12"/>
          </p:nvPr>
        </p:nvSpPr>
        <p:spPr/>
        <p:txBody>
          <a:bodyPr/>
          <a:lstStyle/>
          <a:p>
            <a:fld id="{B82CCC60-E8CD-4174-8B1A-7DF615B22EEF}" type="slidenum">
              <a:rPr lang="en-US" smtClean="0"/>
              <a:pPr/>
              <a:t>16</a:t>
            </a:fld>
            <a:endParaRPr lang="en-US"/>
          </a:p>
        </p:txBody>
      </p:sp>
      <p:pic>
        <p:nvPicPr>
          <p:cNvPr id="5" name="İçerik Yer Tutucusu 4">
            <a:extLst>
              <a:ext uri="{FF2B5EF4-FFF2-40B4-BE49-F238E27FC236}">
                <a16:creationId xmlns:a16="http://schemas.microsoft.com/office/drawing/2014/main" id="{F9AE24B9-5824-4729-816E-A180F73165B4}"/>
              </a:ext>
            </a:extLst>
          </p:cNvPr>
          <p:cNvPicPr>
            <a:picLocks noGrp="1"/>
          </p:cNvPicPr>
          <p:nvPr>
            <p:ph idx="1"/>
          </p:nvPr>
        </p:nvPicPr>
        <p:blipFill>
          <a:blip r:embed="rId2"/>
          <a:stretch>
            <a:fillRect/>
          </a:stretch>
        </p:blipFill>
        <p:spPr>
          <a:xfrm>
            <a:off x="1685925" y="2215356"/>
            <a:ext cx="5772150" cy="3343275"/>
          </a:xfrm>
          <a:prstGeom prst="rect">
            <a:avLst/>
          </a:prstGeom>
        </p:spPr>
      </p:pic>
    </p:spTree>
    <p:extLst>
      <p:ext uri="{BB962C8B-B14F-4D97-AF65-F5344CB8AC3E}">
        <p14:creationId xmlns:p14="http://schemas.microsoft.com/office/powerpoint/2010/main" val="3678307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487A28-83C5-478C-BF42-B629E9E6C57B}"/>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36C264EB-7B35-465B-8D34-2FC6C940EFB6}"/>
              </a:ext>
            </a:extLst>
          </p:cNvPr>
          <p:cNvSpPr>
            <a:spLocks noGrp="1"/>
          </p:cNvSpPr>
          <p:nvPr>
            <p:ph idx="1"/>
          </p:nvPr>
        </p:nvSpPr>
        <p:spPr/>
        <p:txBody>
          <a:bodyPr>
            <a:normAutofit fontScale="62500" lnSpcReduction="20000"/>
          </a:bodyPr>
          <a:lstStyle/>
          <a:p>
            <a:pPr algn="just"/>
            <a:r>
              <a:rPr lang="tr-TR" dirty="0"/>
              <a:t>Çevresel Performans Endeksi insan sağlığının korunması ve ekosistemin korunması olmak üzere iki ana konu üzerine odaklanmaktadır. Bu iki temel konu etrafında hava kalitesi, su ve sanitasyon, insan sağlığı, tarım, ormancılık, balıkçılık, su kaynakları, </a:t>
            </a:r>
            <a:r>
              <a:rPr lang="tr-TR" dirty="0" err="1"/>
              <a:t>biyoçeşitlilik</a:t>
            </a:r>
            <a:r>
              <a:rPr lang="tr-TR" dirty="0"/>
              <a:t> ve habitat, iklim ve enerji olmak üzere 9 alt başlıkta, ulusal türlerin korunması, küresel türlerin korunması, hava kirliliği, ince parçacıklı madde aşımı açısından hava kirliliği, ortalama ince parçacıklı maddeye maruz kalma açısından hava kirliliği, ortalama </a:t>
            </a:r>
            <a:r>
              <a:rPr lang="tr-TR" dirty="0" err="1"/>
              <a:t>nitrojendioksite</a:t>
            </a:r>
            <a:r>
              <a:rPr lang="tr-TR" dirty="0"/>
              <a:t> maruz kalma açısından hava kirliliği, hane halkı hava kalitesi, güvensiz ve yetersiz içme suyu, atık su dönüştürme, ağaç kayıpları, balık stokları, karbon salınımları, </a:t>
            </a:r>
            <a:r>
              <a:rPr lang="tr-TR" dirty="0" err="1"/>
              <a:t>kwh</a:t>
            </a:r>
            <a:r>
              <a:rPr lang="tr-TR" dirty="0"/>
              <a:t> bazında karbon salınımları, nitrojen dengesi, nitrojen kullanım verimliliği, ağaç örtüsü kaybı, deniz koruma alanları, ulusal bazda karasal canlı topluluklarının korunması, yerel bazda karasal canlı topluluklarının korunması olmak üzere toplamda 19 konu endeksin oluşturulmasında gösterge olarak kullanılmakta ve buna bağlı olarak da ülkelerin EPI puanları hesaplanmaktadır.</a:t>
            </a:r>
          </a:p>
          <a:p>
            <a:endParaRPr lang="tr-TR" dirty="0"/>
          </a:p>
        </p:txBody>
      </p:sp>
      <p:sp>
        <p:nvSpPr>
          <p:cNvPr id="4" name="Slayt Numarası Yer Tutucusu 3">
            <a:extLst>
              <a:ext uri="{FF2B5EF4-FFF2-40B4-BE49-F238E27FC236}">
                <a16:creationId xmlns:a16="http://schemas.microsoft.com/office/drawing/2014/main" id="{956FF6B5-D689-48EE-99F4-E4F68549AD98}"/>
              </a:ext>
            </a:extLst>
          </p:cNvPr>
          <p:cNvSpPr>
            <a:spLocks noGrp="1"/>
          </p:cNvSpPr>
          <p:nvPr>
            <p:ph type="sldNum" sz="quarter" idx="12"/>
          </p:nvPr>
        </p:nvSpPr>
        <p:spPr/>
        <p:txBody>
          <a:bodyPr/>
          <a:lstStyle/>
          <a:p>
            <a:fld id="{B82CCC60-E8CD-4174-8B1A-7DF615B22EEF}" type="slidenum">
              <a:rPr lang="en-US" smtClean="0"/>
              <a:pPr/>
              <a:t>17</a:t>
            </a:fld>
            <a:endParaRPr lang="en-US"/>
          </a:p>
        </p:txBody>
      </p:sp>
    </p:spTree>
    <p:extLst>
      <p:ext uri="{BB962C8B-B14F-4D97-AF65-F5344CB8AC3E}">
        <p14:creationId xmlns:p14="http://schemas.microsoft.com/office/powerpoint/2010/main" val="11550842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487A28-83C5-478C-BF42-B629E9E6C57B}"/>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36C264EB-7B35-465B-8D34-2FC6C940EFB6}"/>
              </a:ext>
            </a:extLst>
          </p:cNvPr>
          <p:cNvSpPr>
            <a:spLocks noGrp="1"/>
          </p:cNvSpPr>
          <p:nvPr>
            <p:ph idx="1"/>
          </p:nvPr>
        </p:nvSpPr>
        <p:spPr/>
        <p:txBody>
          <a:bodyPr>
            <a:normAutofit fontScale="62500" lnSpcReduction="20000"/>
          </a:bodyPr>
          <a:lstStyle/>
          <a:p>
            <a:pPr algn="just"/>
            <a:r>
              <a:rPr lang="tr-TR" dirty="0"/>
              <a:t>çevresel performans açısından en yüksek performansın Finlandiya, İzlanda, İsveç ve Danimarka gibi Kuzey Avrupa ülkelerine ait olduğu göze çarpmaktadır. Günümüzde çevresel konularda en öncü uygulamaların söz konusu kuzey ülkelerinde gerçekleştirildiği dikkate alındığında bu sonucun son derece normal olduğu rahatlıkla söylenebilir. Öyle ki Finlandiya’nın 2025 yılında </a:t>
            </a:r>
            <a:r>
              <a:rPr lang="tr-TR" dirty="0" err="1"/>
              <a:t>biyo</a:t>
            </a:r>
            <a:r>
              <a:rPr lang="tr-TR" dirty="0"/>
              <a:t> ekonomide model ülke olacağı uluslararası otoritelerce dile getirilmekte (www.dunya.com), çevre mühendisliği, çevre hukuku gibi konuların hem eğitim hem de uygulama açısından en iyi örnekleri içinse yine söz konusu kuzey ülkeleri referans gösterilmektedir. Bununla birlikte Amerika, Rusya, Almanya ve Çin gibi sanayileşme oranı çok yoğun, çevresel sıkıntılarla diğer ülkelere nazaran daha yoğun bir şekilde maruz kalan ülkelerinse 180 ülke içerisinde genellikle ilk 50 sıra içerisinde yer aldıkları göze çarpmaktadır. Bu bağlamda mantıksal olarak çok daha arka sıralarda yer alması gereken söz konusu sanayileşmiş ülkelerin de sanayilerini sürdürülebilir kalkınma açısından çevresel yönetişim uygulamalarına adapte etmeye çalıştıkları ve bu konuda önemli atılımlar içerisinde oldukları sonucu çıkartılabilir.</a:t>
            </a:r>
          </a:p>
          <a:p>
            <a:endParaRPr lang="tr-TR" dirty="0"/>
          </a:p>
        </p:txBody>
      </p:sp>
      <p:sp>
        <p:nvSpPr>
          <p:cNvPr id="4" name="Slayt Numarası Yer Tutucusu 3">
            <a:extLst>
              <a:ext uri="{FF2B5EF4-FFF2-40B4-BE49-F238E27FC236}">
                <a16:creationId xmlns:a16="http://schemas.microsoft.com/office/drawing/2014/main" id="{956FF6B5-D689-48EE-99F4-E4F68549AD98}"/>
              </a:ext>
            </a:extLst>
          </p:cNvPr>
          <p:cNvSpPr>
            <a:spLocks noGrp="1"/>
          </p:cNvSpPr>
          <p:nvPr>
            <p:ph type="sldNum" sz="quarter" idx="12"/>
          </p:nvPr>
        </p:nvSpPr>
        <p:spPr/>
        <p:txBody>
          <a:bodyPr/>
          <a:lstStyle/>
          <a:p>
            <a:fld id="{B82CCC60-E8CD-4174-8B1A-7DF615B22EEF}" type="slidenum">
              <a:rPr lang="en-US" smtClean="0"/>
              <a:pPr/>
              <a:t>18</a:t>
            </a:fld>
            <a:endParaRPr lang="en-US"/>
          </a:p>
        </p:txBody>
      </p:sp>
    </p:spTree>
    <p:extLst>
      <p:ext uri="{BB962C8B-B14F-4D97-AF65-F5344CB8AC3E}">
        <p14:creationId xmlns:p14="http://schemas.microsoft.com/office/powerpoint/2010/main" val="565112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487A28-83C5-478C-BF42-B629E9E6C57B}"/>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36C264EB-7B35-465B-8D34-2FC6C940EFB6}"/>
              </a:ext>
            </a:extLst>
          </p:cNvPr>
          <p:cNvSpPr>
            <a:spLocks noGrp="1"/>
          </p:cNvSpPr>
          <p:nvPr>
            <p:ph idx="1"/>
          </p:nvPr>
        </p:nvSpPr>
        <p:spPr/>
        <p:txBody>
          <a:bodyPr>
            <a:normAutofit fontScale="55000" lnSpcReduction="20000"/>
          </a:bodyPr>
          <a:lstStyle/>
          <a:p>
            <a:pPr algn="just"/>
            <a:r>
              <a:rPr lang="tr-TR" dirty="0"/>
              <a:t>Türkiye’nin EPI sıralamasına bakıldığında ise 180 ülke içerisinde 99. sırada yer aldığı görülmektedir. Bu bağlamda gelişmekte olan bir ülke olarak kendisine göre çok daha yoğun doğal kaynak kullanımı olan sanayileşmiş birçok ülkeden, çevresel performans olarak geride olduğu göze çarpmaktadır. Bu nedenle Türkiye’de sürdürülebilir kalkınma açısından çevresel projelere daha çok destek verilmesi, devlet tarafından daha etkin çevresel politikaların uygulanması bir gereklilik olarak görülmektedir. EPI sıralamasına başka bir açıdan bakıldığında ülkelerin gelişmişlik düzeyleri ile EPI sıralamaları arasında da doğru orantılı bir ilişki olduğu göze çarpmaktadır. Öyle ki ülkeleri gelişmiş, gelişmekte olan ve az gelişmiş ülkeler olarak sıraladığımızda, gelişmiş ülkelerin çevresel performanslarının, gelişmekte olan ve az gelişmiş ülkelere göre daha yukarıda olduğu açık bir şekilde görülmektedir. Bunun da temel sebebi özellikle az gelişmiş ülkelerde öncelikli amacın iktisadi büyüme olması bu bağlamda çevresel konuların daha geri planlarda kalması olarak değerlendirilebilir. Zira gelişmiş ülkeler refah düzeylerinin yüksek olması sebebiyle çevresel konulara çok daha fazla kaynak ayırabilmekte, çevresel yönetişime ayak uydurulabilmek adına çevresel bilimsel projelerin uygulanması ve çevresel politikalarının gerçekleştirilmesi konularına gerekli önemi verebilmektedir. Bu durum Şekil 3’de daha net bir şekilde görülebilmektedir.</a:t>
            </a:r>
          </a:p>
          <a:p>
            <a:endParaRPr lang="tr-TR" dirty="0"/>
          </a:p>
        </p:txBody>
      </p:sp>
      <p:sp>
        <p:nvSpPr>
          <p:cNvPr id="4" name="Slayt Numarası Yer Tutucusu 3">
            <a:extLst>
              <a:ext uri="{FF2B5EF4-FFF2-40B4-BE49-F238E27FC236}">
                <a16:creationId xmlns:a16="http://schemas.microsoft.com/office/drawing/2014/main" id="{956FF6B5-D689-48EE-99F4-E4F68549AD98}"/>
              </a:ext>
            </a:extLst>
          </p:cNvPr>
          <p:cNvSpPr>
            <a:spLocks noGrp="1"/>
          </p:cNvSpPr>
          <p:nvPr>
            <p:ph type="sldNum" sz="quarter" idx="12"/>
          </p:nvPr>
        </p:nvSpPr>
        <p:spPr/>
        <p:txBody>
          <a:bodyPr/>
          <a:lstStyle/>
          <a:p>
            <a:fld id="{B82CCC60-E8CD-4174-8B1A-7DF615B22EEF}" type="slidenum">
              <a:rPr lang="en-US" smtClean="0"/>
              <a:pPr/>
              <a:t>19</a:t>
            </a:fld>
            <a:endParaRPr lang="en-US"/>
          </a:p>
        </p:txBody>
      </p:sp>
    </p:spTree>
    <p:extLst>
      <p:ext uri="{BB962C8B-B14F-4D97-AF65-F5344CB8AC3E}">
        <p14:creationId xmlns:p14="http://schemas.microsoft.com/office/powerpoint/2010/main" val="3220773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487A28-83C5-478C-BF42-B629E9E6C57B}"/>
              </a:ext>
            </a:extLst>
          </p:cNvPr>
          <p:cNvSpPr>
            <a:spLocks noGrp="1"/>
          </p:cNvSpPr>
          <p:nvPr>
            <p:ph type="title"/>
          </p:nvPr>
        </p:nvSpPr>
        <p:spPr/>
        <p:txBody>
          <a:bodyPr>
            <a:normAutofit fontScale="90000"/>
          </a:bodyPr>
          <a:lstStyle/>
          <a:p>
            <a:r>
              <a:rPr lang="tr-TR" dirty="0"/>
              <a:t>Sualtında İcra Edilen Sismik Araştırmalardan Kaynaklanan Kirlilik ve Uluslararası Hukuk</a:t>
            </a:r>
            <a:br>
              <a:rPr lang="tr-TR" dirty="0"/>
            </a:br>
            <a:endParaRPr lang="tr-TR" dirty="0"/>
          </a:p>
        </p:txBody>
      </p:sp>
      <p:sp>
        <p:nvSpPr>
          <p:cNvPr id="3" name="İçerik Yer Tutucusu 2">
            <a:extLst>
              <a:ext uri="{FF2B5EF4-FFF2-40B4-BE49-F238E27FC236}">
                <a16:creationId xmlns:a16="http://schemas.microsoft.com/office/drawing/2014/main" id="{36C264EB-7B35-465B-8D34-2FC6C940EFB6}"/>
              </a:ext>
            </a:extLst>
          </p:cNvPr>
          <p:cNvSpPr>
            <a:spLocks noGrp="1"/>
          </p:cNvSpPr>
          <p:nvPr>
            <p:ph idx="1"/>
          </p:nvPr>
        </p:nvSpPr>
        <p:spPr/>
        <p:txBody>
          <a:bodyPr>
            <a:normAutofit fontScale="92500" lnSpcReduction="20000"/>
          </a:bodyPr>
          <a:lstStyle/>
          <a:p>
            <a:pPr algn="just"/>
            <a:r>
              <a:rPr lang="tr-TR" sz="2600" dirty="0"/>
              <a:t>Birleşmiş Milletler Deniz Hukuk Sözleşmesi’nin 1. maddesinde bulunan geniş kirlilik tanımına göre “Deniz çevresinin kirlenmesinden; canlı kaynaklara ve deniz yaşamına zarar verme, insan sağlığı için tehlike oluşturma, balıkçılık ve denizlerin diğer yasal amaçlarla kullanımı da dâhil olmak üzere, denizcilik faaliyetlerini engelleme, deniz suyunun niteliğini değiştirme ve güzellikleri bozma gibi zararlı etkileri olan veya olabilecek maddelerin veya enerjinin, insan tarafından doğrudan doğruya veya dolaylı olarak, haliçler de dâhil olmak üzere, deniz çevresine dâhil edilmesi anlaşılmaktadır</a:t>
            </a:r>
            <a:r>
              <a:rPr lang="tr-TR" dirty="0"/>
              <a:t>”</a:t>
            </a:r>
          </a:p>
          <a:p>
            <a:endParaRPr lang="tr-TR" dirty="0"/>
          </a:p>
        </p:txBody>
      </p:sp>
      <p:sp>
        <p:nvSpPr>
          <p:cNvPr id="4" name="Slayt Numarası Yer Tutucusu 3">
            <a:extLst>
              <a:ext uri="{FF2B5EF4-FFF2-40B4-BE49-F238E27FC236}">
                <a16:creationId xmlns:a16="http://schemas.microsoft.com/office/drawing/2014/main" id="{956FF6B5-D689-48EE-99F4-E4F68549AD98}"/>
              </a:ext>
            </a:extLst>
          </p:cNvPr>
          <p:cNvSpPr>
            <a:spLocks noGrp="1"/>
          </p:cNvSpPr>
          <p:nvPr>
            <p:ph type="sldNum" sz="quarter" idx="12"/>
          </p:nvPr>
        </p:nvSpPr>
        <p:spPr/>
        <p:txBody>
          <a:bodyPr/>
          <a:lstStyle/>
          <a:p>
            <a:fld id="{B82CCC60-E8CD-4174-8B1A-7DF615B22EEF}" type="slidenum">
              <a:rPr lang="en-US" smtClean="0"/>
              <a:pPr/>
              <a:t>2</a:t>
            </a:fld>
            <a:endParaRPr lang="en-US"/>
          </a:p>
        </p:txBody>
      </p:sp>
    </p:spTree>
    <p:extLst>
      <p:ext uri="{BB962C8B-B14F-4D97-AF65-F5344CB8AC3E}">
        <p14:creationId xmlns:p14="http://schemas.microsoft.com/office/powerpoint/2010/main" val="34526967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487A28-83C5-478C-BF42-B629E9E6C57B}"/>
              </a:ext>
            </a:extLst>
          </p:cNvPr>
          <p:cNvSpPr>
            <a:spLocks noGrp="1"/>
          </p:cNvSpPr>
          <p:nvPr>
            <p:ph type="title"/>
          </p:nvPr>
        </p:nvSpPr>
        <p:spPr/>
        <p:txBody>
          <a:bodyPr>
            <a:normAutofit fontScale="90000"/>
          </a:bodyPr>
          <a:lstStyle/>
          <a:p>
            <a:endParaRPr lang="tr-TR"/>
          </a:p>
        </p:txBody>
      </p:sp>
      <p:sp>
        <p:nvSpPr>
          <p:cNvPr id="4" name="Slayt Numarası Yer Tutucusu 3">
            <a:extLst>
              <a:ext uri="{FF2B5EF4-FFF2-40B4-BE49-F238E27FC236}">
                <a16:creationId xmlns:a16="http://schemas.microsoft.com/office/drawing/2014/main" id="{956FF6B5-D689-48EE-99F4-E4F68549AD98}"/>
              </a:ext>
            </a:extLst>
          </p:cNvPr>
          <p:cNvSpPr>
            <a:spLocks noGrp="1"/>
          </p:cNvSpPr>
          <p:nvPr>
            <p:ph type="sldNum" sz="quarter" idx="12"/>
          </p:nvPr>
        </p:nvSpPr>
        <p:spPr/>
        <p:txBody>
          <a:bodyPr/>
          <a:lstStyle/>
          <a:p>
            <a:fld id="{B82CCC60-E8CD-4174-8B1A-7DF615B22EEF}" type="slidenum">
              <a:rPr lang="en-US" smtClean="0"/>
              <a:pPr/>
              <a:t>20</a:t>
            </a:fld>
            <a:endParaRPr lang="en-US"/>
          </a:p>
        </p:txBody>
      </p:sp>
      <p:pic>
        <p:nvPicPr>
          <p:cNvPr id="5" name="İçerik Yer Tutucusu 4">
            <a:extLst>
              <a:ext uri="{FF2B5EF4-FFF2-40B4-BE49-F238E27FC236}">
                <a16:creationId xmlns:a16="http://schemas.microsoft.com/office/drawing/2014/main" id="{68745333-A4F0-481A-978B-54B5AC0C8FF5}"/>
              </a:ext>
            </a:extLst>
          </p:cNvPr>
          <p:cNvPicPr>
            <a:picLocks noGrp="1"/>
          </p:cNvPicPr>
          <p:nvPr>
            <p:ph idx="1"/>
          </p:nvPr>
        </p:nvPicPr>
        <p:blipFill>
          <a:blip r:embed="rId2"/>
          <a:stretch>
            <a:fillRect/>
          </a:stretch>
        </p:blipFill>
        <p:spPr>
          <a:xfrm>
            <a:off x="1462088" y="2067719"/>
            <a:ext cx="6219825" cy="3638550"/>
          </a:xfrm>
          <a:prstGeom prst="rect">
            <a:avLst/>
          </a:prstGeom>
        </p:spPr>
      </p:pic>
    </p:spTree>
    <p:extLst>
      <p:ext uri="{BB962C8B-B14F-4D97-AF65-F5344CB8AC3E}">
        <p14:creationId xmlns:p14="http://schemas.microsoft.com/office/powerpoint/2010/main" val="3131525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487A28-83C5-478C-BF42-B629E9E6C57B}"/>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36C264EB-7B35-465B-8D34-2FC6C940EFB6}"/>
              </a:ext>
            </a:extLst>
          </p:cNvPr>
          <p:cNvSpPr>
            <a:spLocks noGrp="1"/>
          </p:cNvSpPr>
          <p:nvPr>
            <p:ph idx="1"/>
          </p:nvPr>
        </p:nvSpPr>
        <p:spPr/>
        <p:txBody>
          <a:bodyPr>
            <a:normAutofit/>
          </a:bodyPr>
          <a:lstStyle/>
          <a:p>
            <a:pPr algn="just"/>
            <a:r>
              <a:rPr lang="tr-TR" sz="2400" dirty="0"/>
              <a:t>Ses dalgaları, tuzlu su ortamında havada olduğuna göre çok daha büyük bir hızla ilerlemektedir. Havada saniyede 350 metre ilerleyebilen ses dalgaları, değişen şartlara da bağlı olarak, su altında saniyede 1600 metre maksimum hız ile gidebilmektedir (</a:t>
            </a:r>
            <a:r>
              <a:rPr lang="tr-TR" sz="2400" dirty="0" err="1"/>
              <a:t>Gillespie</a:t>
            </a:r>
            <a:r>
              <a:rPr lang="tr-TR" sz="2400" dirty="0"/>
              <a:t>, 2011, s. 6). Aynı şekilde, havada çabuk etkisi kaybolan bu dalgalar, sualtı ortamında daha uzak mesafelere ulaşabilmektedir (</a:t>
            </a:r>
            <a:r>
              <a:rPr lang="tr-TR" sz="2400" dirty="0" err="1"/>
              <a:t>Gillespie</a:t>
            </a:r>
            <a:r>
              <a:rPr lang="tr-TR" sz="2400" dirty="0"/>
              <a:t>, 2011, s. 6).</a:t>
            </a:r>
          </a:p>
          <a:p>
            <a:endParaRPr lang="tr-TR" dirty="0"/>
          </a:p>
        </p:txBody>
      </p:sp>
      <p:sp>
        <p:nvSpPr>
          <p:cNvPr id="4" name="Slayt Numarası Yer Tutucusu 3">
            <a:extLst>
              <a:ext uri="{FF2B5EF4-FFF2-40B4-BE49-F238E27FC236}">
                <a16:creationId xmlns:a16="http://schemas.microsoft.com/office/drawing/2014/main" id="{956FF6B5-D689-48EE-99F4-E4F68549AD98}"/>
              </a:ext>
            </a:extLst>
          </p:cNvPr>
          <p:cNvSpPr>
            <a:spLocks noGrp="1"/>
          </p:cNvSpPr>
          <p:nvPr>
            <p:ph type="sldNum" sz="quarter" idx="12"/>
          </p:nvPr>
        </p:nvSpPr>
        <p:spPr/>
        <p:txBody>
          <a:bodyPr/>
          <a:lstStyle/>
          <a:p>
            <a:fld id="{B82CCC60-E8CD-4174-8B1A-7DF615B22EEF}" type="slidenum">
              <a:rPr lang="en-US" smtClean="0"/>
              <a:pPr/>
              <a:t>3</a:t>
            </a:fld>
            <a:endParaRPr lang="en-US"/>
          </a:p>
        </p:txBody>
      </p:sp>
    </p:spTree>
    <p:extLst>
      <p:ext uri="{BB962C8B-B14F-4D97-AF65-F5344CB8AC3E}">
        <p14:creationId xmlns:p14="http://schemas.microsoft.com/office/powerpoint/2010/main" val="4249757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487A28-83C5-478C-BF42-B629E9E6C57B}"/>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36C264EB-7B35-465B-8D34-2FC6C940EFB6}"/>
              </a:ext>
            </a:extLst>
          </p:cNvPr>
          <p:cNvSpPr>
            <a:spLocks noGrp="1"/>
          </p:cNvSpPr>
          <p:nvPr>
            <p:ph idx="1"/>
          </p:nvPr>
        </p:nvSpPr>
        <p:spPr/>
        <p:txBody>
          <a:bodyPr>
            <a:normAutofit fontScale="92500" lnSpcReduction="20000"/>
          </a:bodyPr>
          <a:lstStyle/>
          <a:p>
            <a:pPr algn="just"/>
            <a:r>
              <a:rPr lang="tr-TR" sz="2300" dirty="0"/>
              <a:t>Daha önceleri, sondaj yapılmadan söz konusu bölgede bir zengin hidrokarbon kaynağının olup olmadığı tam olarak bilinemezken; 1920’ler sonrası sismik araştırma tekniklerinin kullanılması, henüz sondaj yapılmadan başarı ihtimali yükseltilmiştir. Böylelikle maliyetler kısılmış, kârlılık oranları </a:t>
            </a:r>
            <a:r>
              <a:rPr lang="tr-TR" sz="2300" dirty="0" err="1"/>
              <a:t>sektörel</a:t>
            </a:r>
            <a:r>
              <a:rPr lang="tr-TR" sz="2300" dirty="0"/>
              <a:t> olarak artmıştır. Bu gelişmelerin ışığında, sismik araştırmalar doğal zenginliklerin aranması ve çıkartılması gibi uzun, masraflı, meşakkatli bir sürecin en önemli parçası haline gelmiştir (</a:t>
            </a:r>
            <a:r>
              <a:rPr lang="tr-TR" sz="2300" dirty="0" err="1"/>
              <a:t>Gillespie</a:t>
            </a:r>
            <a:r>
              <a:rPr lang="tr-TR" sz="2300" dirty="0"/>
              <a:t>, 2011, s. 23; </a:t>
            </a:r>
            <a:r>
              <a:rPr lang="tr-TR" sz="2300" dirty="0" err="1"/>
              <a:t>Yiallourides</a:t>
            </a:r>
            <a:r>
              <a:rPr lang="tr-TR" sz="2300" dirty="0"/>
              <a:t>, 2018, s. 145). Teknolojik ilerlemeler sayesinde, sismik araştırmaların eskiye oranla çok daha geniş alanlarda icra edilmesi söz konusu olmuştur. Artık, yılın daha uzun bir diliminde, daha derin sularda ve toprak altında araştırma sonuçları ulaşılır hale gelmiştir (</a:t>
            </a:r>
            <a:r>
              <a:rPr lang="tr-TR" sz="2300" dirty="0" err="1"/>
              <a:t>Nowacek</a:t>
            </a:r>
            <a:r>
              <a:rPr lang="tr-TR" sz="2300" dirty="0"/>
              <a:t> ve ark., 2015).</a:t>
            </a:r>
          </a:p>
          <a:p>
            <a:endParaRPr lang="tr-TR" dirty="0"/>
          </a:p>
        </p:txBody>
      </p:sp>
      <p:sp>
        <p:nvSpPr>
          <p:cNvPr id="4" name="Slayt Numarası Yer Tutucusu 3">
            <a:extLst>
              <a:ext uri="{FF2B5EF4-FFF2-40B4-BE49-F238E27FC236}">
                <a16:creationId xmlns:a16="http://schemas.microsoft.com/office/drawing/2014/main" id="{956FF6B5-D689-48EE-99F4-E4F68549AD98}"/>
              </a:ext>
            </a:extLst>
          </p:cNvPr>
          <p:cNvSpPr>
            <a:spLocks noGrp="1"/>
          </p:cNvSpPr>
          <p:nvPr>
            <p:ph type="sldNum" sz="quarter" idx="12"/>
          </p:nvPr>
        </p:nvSpPr>
        <p:spPr/>
        <p:txBody>
          <a:bodyPr/>
          <a:lstStyle/>
          <a:p>
            <a:fld id="{B82CCC60-E8CD-4174-8B1A-7DF615B22EEF}" type="slidenum">
              <a:rPr lang="en-US" smtClean="0"/>
              <a:pPr/>
              <a:t>4</a:t>
            </a:fld>
            <a:endParaRPr lang="en-US"/>
          </a:p>
        </p:txBody>
      </p:sp>
    </p:spTree>
    <p:extLst>
      <p:ext uri="{BB962C8B-B14F-4D97-AF65-F5344CB8AC3E}">
        <p14:creationId xmlns:p14="http://schemas.microsoft.com/office/powerpoint/2010/main" val="1149241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487A28-83C5-478C-BF42-B629E9E6C57B}"/>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36C264EB-7B35-465B-8D34-2FC6C940EFB6}"/>
              </a:ext>
            </a:extLst>
          </p:cNvPr>
          <p:cNvSpPr>
            <a:spLocks noGrp="1"/>
          </p:cNvSpPr>
          <p:nvPr>
            <p:ph idx="1"/>
          </p:nvPr>
        </p:nvSpPr>
        <p:spPr/>
        <p:txBody>
          <a:bodyPr>
            <a:normAutofit/>
          </a:bodyPr>
          <a:lstStyle/>
          <a:p>
            <a:pPr algn="just"/>
            <a:r>
              <a:rPr lang="tr-TR" sz="1900" dirty="0"/>
              <a:t>Yapılan ilk sismik araştırmalarda patlayıcı mühimmat kullanılmıştır. Bu ise çevreye doğrudan zarar veren, çok sayıda balık kaybına neden olan ve ayrıca işletme masraflarını da arttıran bir metottur (</a:t>
            </a:r>
            <a:r>
              <a:rPr lang="tr-TR" sz="1900" dirty="0" err="1"/>
              <a:t>Yiallourides</a:t>
            </a:r>
            <a:r>
              <a:rPr lang="tr-TR" sz="1900" dirty="0"/>
              <a:t>, 2018, s. 145). Patlayıcı materyal kullanımı 1960’lı yıllar ile sona ermiş ve bu tarihten itibaren hava tabancaları (</a:t>
            </a:r>
            <a:r>
              <a:rPr lang="tr-TR" sz="1900" dirty="0" err="1"/>
              <a:t>air</a:t>
            </a:r>
            <a:r>
              <a:rPr lang="tr-TR" sz="1900" dirty="0"/>
              <a:t> </a:t>
            </a:r>
            <a:r>
              <a:rPr lang="tr-TR" sz="1900" dirty="0" err="1"/>
              <a:t>gun</a:t>
            </a:r>
            <a:r>
              <a:rPr lang="tr-TR" sz="1900" dirty="0"/>
              <a:t>) teknolojisi daha fazla kullanılmaya başlanmıştır. Öyle ki 1985 yılına gelindiğinde, yapılan sismik araştırmaların %97’sinde hava tabancaları kullanılır hale gelmiştir (</a:t>
            </a:r>
            <a:r>
              <a:rPr lang="tr-TR" sz="1900" dirty="0" err="1"/>
              <a:t>Yiallourides</a:t>
            </a:r>
            <a:r>
              <a:rPr lang="tr-TR" sz="1900" dirty="0"/>
              <a:t>, 2018, s. 145). Hava tabancaları, kontrollü olarak ses dalgalarının yaratılması ve çevreye salınmasını sağlayan gereçlerdir. Düzenli aralıklarla, sıkıştırılmış havayı serbest bırakarak sismik sinyaller yaratan bu gereçler sayesinde görüntüleme faaliyeti icra edilmektedir</a:t>
            </a:r>
          </a:p>
          <a:p>
            <a:endParaRPr lang="tr-TR" dirty="0"/>
          </a:p>
        </p:txBody>
      </p:sp>
      <p:sp>
        <p:nvSpPr>
          <p:cNvPr id="4" name="Slayt Numarası Yer Tutucusu 3">
            <a:extLst>
              <a:ext uri="{FF2B5EF4-FFF2-40B4-BE49-F238E27FC236}">
                <a16:creationId xmlns:a16="http://schemas.microsoft.com/office/drawing/2014/main" id="{956FF6B5-D689-48EE-99F4-E4F68549AD98}"/>
              </a:ext>
            </a:extLst>
          </p:cNvPr>
          <p:cNvSpPr>
            <a:spLocks noGrp="1"/>
          </p:cNvSpPr>
          <p:nvPr>
            <p:ph type="sldNum" sz="quarter" idx="12"/>
          </p:nvPr>
        </p:nvSpPr>
        <p:spPr/>
        <p:txBody>
          <a:bodyPr/>
          <a:lstStyle/>
          <a:p>
            <a:fld id="{B82CCC60-E8CD-4174-8B1A-7DF615B22EEF}" type="slidenum">
              <a:rPr lang="en-US" smtClean="0"/>
              <a:pPr/>
              <a:t>5</a:t>
            </a:fld>
            <a:endParaRPr lang="en-US"/>
          </a:p>
        </p:txBody>
      </p:sp>
    </p:spTree>
    <p:extLst>
      <p:ext uri="{BB962C8B-B14F-4D97-AF65-F5344CB8AC3E}">
        <p14:creationId xmlns:p14="http://schemas.microsoft.com/office/powerpoint/2010/main" val="1717357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487A28-83C5-478C-BF42-B629E9E6C57B}"/>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36C264EB-7B35-465B-8D34-2FC6C940EFB6}"/>
              </a:ext>
            </a:extLst>
          </p:cNvPr>
          <p:cNvSpPr>
            <a:spLocks noGrp="1"/>
          </p:cNvSpPr>
          <p:nvPr>
            <p:ph idx="1"/>
          </p:nvPr>
        </p:nvSpPr>
        <p:spPr/>
        <p:txBody>
          <a:bodyPr>
            <a:normAutofit fontScale="85000" lnSpcReduction="10000"/>
          </a:bodyPr>
          <a:lstStyle/>
          <a:p>
            <a:pPr algn="just"/>
            <a:r>
              <a:rPr lang="tr-TR" sz="2600" dirty="0"/>
              <a:t>Deniz ve okyanusların, dışarıdan müdahale olmaksızın sahip oldukları normal ses ve gürültü oranının 74 ile 100 desibel (</a:t>
            </a:r>
            <a:r>
              <a:rPr lang="tr-TR" sz="2600" dirty="0" err="1"/>
              <a:t>dB</a:t>
            </a:r>
            <a:r>
              <a:rPr lang="tr-TR" sz="2600" dirty="0"/>
              <a:t>) arasında olduğu bilinmektedir (</a:t>
            </a:r>
            <a:r>
              <a:rPr lang="tr-TR" sz="2600" dirty="0" err="1"/>
              <a:t>Gillespie</a:t>
            </a:r>
            <a:r>
              <a:rPr lang="tr-TR" sz="2600" dirty="0"/>
              <a:t>, 2011, s. 6). Sismik hava tabancalarının ise 200 ile 250 desibele varabilen gürültüye neden olduğu ifade edilmektedir (</a:t>
            </a:r>
            <a:r>
              <a:rPr lang="tr-TR" sz="2600" dirty="0" err="1"/>
              <a:t>Gillespie</a:t>
            </a:r>
            <a:r>
              <a:rPr lang="tr-TR" sz="2600" dirty="0"/>
              <a:t>, 2011, s. 6). Bunun sıradan deniz gürültü seviyesinin çok üstünde olduğu ve deniz sakinleri olan deniz memelileri ve diğer deniz canlılarını rahatsız edeceği aşikârdır. Günümüzde, sismik araştırmalar için kullanılan hava tabancaları sene başına salınan enerji miktarı sıralamasında, nükleer veya diğer patlamalardan sonraki en büyük ikinci gürültü kaynağı haline gelmiş durumdadır (</a:t>
            </a:r>
            <a:r>
              <a:rPr lang="tr-TR" sz="2600" dirty="0" err="1"/>
              <a:t>Weilgart</a:t>
            </a:r>
            <a:r>
              <a:rPr lang="tr-TR" sz="2600" dirty="0"/>
              <a:t>, 2013).</a:t>
            </a:r>
          </a:p>
          <a:p>
            <a:endParaRPr lang="tr-TR" dirty="0"/>
          </a:p>
        </p:txBody>
      </p:sp>
      <p:sp>
        <p:nvSpPr>
          <p:cNvPr id="4" name="Slayt Numarası Yer Tutucusu 3">
            <a:extLst>
              <a:ext uri="{FF2B5EF4-FFF2-40B4-BE49-F238E27FC236}">
                <a16:creationId xmlns:a16="http://schemas.microsoft.com/office/drawing/2014/main" id="{956FF6B5-D689-48EE-99F4-E4F68549AD98}"/>
              </a:ext>
            </a:extLst>
          </p:cNvPr>
          <p:cNvSpPr>
            <a:spLocks noGrp="1"/>
          </p:cNvSpPr>
          <p:nvPr>
            <p:ph type="sldNum" sz="quarter" idx="12"/>
          </p:nvPr>
        </p:nvSpPr>
        <p:spPr/>
        <p:txBody>
          <a:bodyPr/>
          <a:lstStyle/>
          <a:p>
            <a:fld id="{B82CCC60-E8CD-4174-8B1A-7DF615B22EEF}" type="slidenum">
              <a:rPr lang="en-US" smtClean="0"/>
              <a:pPr/>
              <a:t>6</a:t>
            </a:fld>
            <a:endParaRPr lang="en-US"/>
          </a:p>
        </p:txBody>
      </p:sp>
    </p:spTree>
    <p:extLst>
      <p:ext uri="{BB962C8B-B14F-4D97-AF65-F5344CB8AC3E}">
        <p14:creationId xmlns:p14="http://schemas.microsoft.com/office/powerpoint/2010/main" val="1413565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487A28-83C5-478C-BF42-B629E9E6C57B}"/>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36C264EB-7B35-465B-8D34-2FC6C940EFB6}"/>
              </a:ext>
            </a:extLst>
          </p:cNvPr>
          <p:cNvSpPr>
            <a:spLocks noGrp="1"/>
          </p:cNvSpPr>
          <p:nvPr>
            <p:ph idx="1"/>
          </p:nvPr>
        </p:nvSpPr>
        <p:spPr/>
        <p:txBody>
          <a:bodyPr>
            <a:normAutofit fontScale="55000" lnSpcReduction="20000"/>
          </a:bodyPr>
          <a:lstStyle/>
          <a:p>
            <a:pPr algn="just"/>
            <a:r>
              <a:rPr lang="tr-TR" dirty="0"/>
              <a:t>Uluslararası Mahkeme ve Tahkim Heyeti Kararlarında Sismik Araştırmalar Guyana/Surinam Tahkim Kararı’nda (Güneysu, 2019, s. 139; RIAA, 2007) ifade edildiği üzere, deniz alanlarında kalıcı mahiyette fiziksel değişiklik yaratmayan devlet faaliyetleri Uluslararası Hukuk’un dolaylı olarak dahi yasaklamadığı faaliyetler olarak tanımlanmaktadır. Hakem Heyeti’ne göre bu ayrım zaten kendisinden önceki dava ve uyuşmazlıklarda ortaya çıkmış ve geliştirilmiştir. Uluslararası Adalet Divanı’nın Yunanistan ve Türkiye ile ilgili olan Ege Denizi Kıta Sahanlığı Davası’nda Uluslararası Adalet Divanı, tartışmalı denizalanı kapsamında yapılabilecek faaliyetleri; etkileri itibariyle geçici faaliyetler ve etkileri itibariyle diğer devletin haklarını geri döndürülemez zarar verecek olan faaliyetler olarak ikiye ayırmıştır. Uluslararası Adalet Divanı’nın Yunanistan ve Türkiye ile ilgili olan Ege Denizi Kıta Sahanlığı Davası kararında da belirttiği üzere; sismik araştırmalar, doğal zenginliklere kalıcı zarar verilmesinden kaçınma yükümünün uygulama alanı dışında tutulmalıdır. Divan’a göre sismik araştırmalar neticesinde herhangi bir kalıcı ve geri döndürülemez zararın ortaya çıkması beklenmemektedir (</a:t>
            </a:r>
            <a:r>
              <a:rPr lang="tr-TR" dirty="0" err="1"/>
              <a:t>Ioannides</a:t>
            </a:r>
            <a:r>
              <a:rPr lang="tr-TR" dirty="0"/>
              <a:t>, 2019, s. 360; Güneysu, 2019, s. 140)</a:t>
            </a:r>
          </a:p>
          <a:p>
            <a:endParaRPr lang="tr-TR" dirty="0"/>
          </a:p>
        </p:txBody>
      </p:sp>
      <p:sp>
        <p:nvSpPr>
          <p:cNvPr id="4" name="Slayt Numarası Yer Tutucusu 3">
            <a:extLst>
              <a:ext uri="{FF2B5EF4-FFF2-40B4-BE49-F238E27FC236}">
                <a16:creationId xmlns:a16="http://schemas.microsoft.com/office/drawing/2014/main" id="{956FF6B5-D689-48EE-99F4-E4F68549AD98}"/>
              </a:ext>
            </a:extLst>
          </p:cNvPr>
          <p:cNvSpPr>
            <a:spLocks noGrp="1"/>
          </p:cNvSpPr>
          <p:nvPr>
            <p:ph type="sldNum" sz="quarter" idx="12"/>
          </p:nvPr>
        </p:nvSpPr>
        <p:spPr/>
        <p:txBody>
          <a:bodyPr/>
          <a:lstStyle/>
          <a:p>
            <a:fld id="{B82CCC60-E8CD-4174-8B1A-7DF615B22EEF}" type="slidenum">
              <a:rPr lang="en-US" smtClean="0"/>
              <a:pPr/>
              <a:t>7</a:t>
            </a:fld>
            <a:endParaRPr lang="en-US"/>
          </a:p>
        </p:txBody>
      </p:sp>
    </p:spTree>
    <p:extLst>
      <p:ext uri="{BB962C8B-B14F-4D97-AF65-F5344CB8AC3E}">
        <p14:creationId xmlns:p14="http://schemas.microsoft.com/office/powerpoint/2010/main" val="3443964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487A28-83C5-478C-BF42-B629E9E6C57B}"/>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36C264EB-7B35-465B-8D34-2FC6C940EFB6}"/>
              </a:ext>
            </a:extLst>
          </p:cNvPr>
          <p:cNvSpPr>
            <a:spLocks noGrp="1"/>
          </p:cNvSpPr>
          <p:nvPr>
            <p:ph idx="1"/>
          </p:nvPr>
        </p:nvSpPr>
        <p:spPr/>
        <p:txBody>
          <a:bodyPr>
            <a:normAutofit fontScale="77500" lnSpcReduction="20000"/>
          </a:bodyPr>
          <a:lstStyle/>
          <a:p>
            <a:pPr algn="just"/>
            <a:r>
              <a:rPr lang="tr-TR" dirty="0"/>
              <a:t>Hamburg Uluslararası Deniz Hukuku Mahkemesi de vermiş olduğu Gana – Fildişi Sahilleri kararında bu konuya eğilmiştir. Kararda, iki devletin de sismik faaliyetlerde bulunduğu hatırlatılmıştır (ITLOS, 2017). Olayda taraflar arasında fiili olarak gözetilen bir sınır mevcuttur ve bu hattın diğer yanına hidrokarbon kaynakları aramak için geçmek Hamburg Uluslararası Deniz Hukuku Mahkemesi de vermiş olduğu Gana – Fildişi Sahilleri kararında bu konuya eğilmiştir. Kararda, iki devletin de sismik faaliyetlerde bulunduğu hatırlatılmıştır (ITLOS, 2017). Olayda taraflar arasında fiili olarak gözetilen bir sınır mevcuttur ve bu hattın diğer yanına hidrokarbon kaynakları aramak için geçmek</a:t>
            </a:r>
          </a:p>
          <a:p>
            <a:endParaRPr lang="tr-TR" dirty="0"/>
          </a:p>
        </p:txBody>
      </p:sp>
      <p:sp>
        <p:nvSpPr>
          <p:cNvPr id="4" name="Slayt Numarası Yer Tutucusu 3">
            <a:extLst>
              <a:ext uri="{FF2B5EF4-FFF2-40B4-BE49-F238E27FC236}">
                <a16:creationId xmlns:a16="http://schemas.microsoft.com/office/drawing/2014/main" id="{956FF6B5-D689-48EE-99F4-E4F68549AD98}"/>
              </a:ext>
            </a:extLst>
          </p:cNvPr>
          <p:cNvSpPr>
            <a:spLocks noGrp="1"/>
          </p:cNvSpPr>
          <p:nvPr>
            <p:ph type="sldNum" sz="quarter" idx="12"/>
          </p:nvPr>
        </p:nvSpPr>
        <p:spPr/>
        <p:txBody>
          <a:bodyPr/>
          <a:lstStyle/>
          <a:p>
            <a:fld id="{B82CCC60-E8CD-4174-8B1A-7DF615B22EEF}" type="slidenum">
              <a:rPr lang="en-US" smtClean="0"/>
              <a:pPr/>
              <a:t>8</a:t>
            </a:fld>
            <a:endParaRPr lang="en-US"/>
          </a:p>
        </p:txBody>
      </p:sp>
    </p:spTree>
    <p:extLst>
      <p:ext uri="{BB962C8B-B14F-4D97-AF65-F5344CB8AC3E}">
        <p14:creationId xmlns:p14="http://schemas.microsoft.com/office/powerpoint/2010/main" val="3575255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487A28-83C5-478C-BF42-B629E9E6C57B}"/>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36C264EB-7B35-465B-8D34-2FC6C940EFB6}"/>
              </a:ext>
            </a:extLst>
          </p:cNvPr>
          <p:cNvSpPr>
            <a:spLocks noGrp="1"/>
          </p:cNvSpPr>
          <p:nvPr>
            <p:ph idx="1"/>
          </p:nvPr>
        </p:nvSpPr>
        <p:spPr/>
        <p:txBody>
          <a:bodyPr>
            <a:normAutofit fontScale="92500" lnSpcReduction="20000"/>
          </a:bodyPr>
          <a:lstStyle/>
          <a:p>
            <a:pPr algn="just"/>
            <a:r>
              <a:rPr lang="tr-TR" dirty="0"/>
              <a:t>Yaralanma ve ölümlerin yanı sıra, sismik faaliyetler neticesinde balık ve deniz memelilerinin davranışlarında bazı bozukluklar tespit edilmiştir. Bunların kısa dönemli sonuçları hiç şüphesiz vardır. Bununla beraber özellikle çiftleşme veya yumurtlama dönem ve alanlarında bu davranış bozukluklarına neden olunması halinde, uzun vadede, söz konusu türde sayısal anlamda ciddi azalmalara neden olunması söz konusudur. Deniz canlılarında gözlemlenen davranış bozuklularının ilaveten balıkçılık faaliyetlerindeki başarı oranını düşürme riskinden de bahsedilmektedir</a:t>
            </a:r>
          </a:p>
          <a:p>
            <a:endParaRPr lang="tr-TR" dirty="0"/>
          </a:p>
        </p:txBody>
      </p:sp>
      <p:sp>
        <p:nvSpPr>
          <p:cNvPr id="4" name="Slayt Numarası Yer Tutucusu 3">
            <a:extLst>
              <a:ext uri="{FF2B5EF4-FFF2-40B4-BE49-F238E27FC236}">
                <a16:creationId xmlns:a16="http://schemas.microsoft.com/office/drawing/2014/main" id="{956FF6B5-D689-48EE-99F4-E4F68549AD98}"/>
              </a:ext>
            </a:extLst>
          </p:cNvPr>
          <p:cNvSpPr>
            <a:spLocks noGrp="1"/>
          </p:cNvSpPr>
          <p:nvPr>
            <p:ph type="sldNum" sz="quarter" idx="12"/>
          </p:nvPr>
        </p:nvSpPr>
        <p:spPr/>
        <p:txBody>
          <a:bodyPr/>
          <a:lstStyle/>
          <a:p>
            <a:fld id="{B82CCC60-E8CD-4174-8B1A-7DF615B22EEF}" type="slidenum">
              <a:rPr lang="en-US" smtClean="0"/>
              <a:pPr/>
              <a:t>9</a:t>
            </a:fld>
            <a:endParaRPr lang="en-US"/>
          </a:p>
        </p:txBody>
      </p:sp>
    </p:spTree>
    <p:extLst>
      <p:ext uri="{BB962C8B-B14F-4D97-AF65-F5344CB8AC3E}">
        <p14:creationId xmlns:p14="http://schemas.microsoft.com/office/powerpoint/2010/main" val="2380912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1649</TotalTime>
  <Words>2119</Words>
  <Application>Microsoft Office PowerPoint</Application>
  <PresentationFormat>Ekran Gösterisi (4:3)</PresentationFormat>
  <Paragraphs>43</Paragraphs>
  <Slides>20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20</vt:i4>
      </vt:variant>
    </vt:vector>
  </HeadingPairs>
  <TitlesOfParts>
    <vt:vector size="23" baseType="lpstr">
      <vt:lpstr>Arial</vt:lpstr>
      <vt:lpstr>Calibri</vt:lpstr>
      <vt:lpstr>Office Theme</vt:lpstr>
      <vt:lpstr>Doç. Dr. Afşın ÇETİNKAYA</vt:lpstr>
      <vt:lpstr>Sualtında İcra Edilen Sismik Araştırmalardan Kaynaklanan Kirlilik ve Uluslararası Hukuk </vt:lpstr>
      <vt:lpstr>PowerPoint Sunusu</vt:lpstr>
      <vt:lpstr>PowerPoint Sunusu</vt:lpstr>
      <vt:lpstr>PowerPoint Sunusu</vt:lpstr>
      <vt:lpstr>PowerPoint Sunusu</vt:lpstr>
      <vt:lpstr>PowerPoint Sunusu</vt:lpstr>
      <vt:lpstr>PowerPoint Sunusu</vt:lpstr>
      <vt:lpstr>PowerPoint Sunusu</vt:lpstr>
      <vt:lpstr>Sualtı Gürültüsüne Karşı Uluslararası Hukuk Düzenlemeleri </vt:lpstr>
      <vt:lpstr>PowerPoint Sunusu</vt:lpstr>
      <vt:lpstr>PowerPoint Sunusu</vt:lpstr>
      <vt:lpstr>SÜRDÜRÜLEBİLİR KALKINMAYI SAĞLAMADA KÜRESEL ÇEVRESEL YÖNETİŞİMİN ÖNEMİ VE EKONOMİNİN ROLÜ </vt:lpstr>
      <vt:lpstr>PowerPoint Sunusu</vt:lpstr>
      <vt:lpstr>PowerPoint Sunusu</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user</cp:lastModifiedBy>
  <cp:revision>213</cp:revision>
  <cp:lastPrinted>2017-03-28T12:53:05Z</cp:lastPrinted>
  <dcterms:created xsi:type="dcterms:W3CDTF">2013-08-21T19:17:07Z</dcterms:created>
  <dcterms:modified xsi:type="dcterms:W3CDTF">2022-12-26T04:47:43Z</dcterms:modified>
</cp:coreProperties>
</file>