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62" r:id="rId16"/>
    <p:sldId id="271" r:id="rId17"/>
    <p:sldId id="272" r:id="rId18"/>
    <p:sldId id="275"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5" r:id="rId40"/>
    <p:sldId id="296" r:id="rId41"/>
    <p:sldId id="297" r:id="rId42"/>
    <p:sldId id="298" r:id="rId43"/>
    <p:sldId id="299" r:id="rId44"/>
    <p:sldId id="300" r:id="rId45"/>
    <p:sldId id="294" r:id="rId46"/>
    <p:sldId id="301" r:id="rId47"/>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9B"/>
    <a:srgbClr val="FFE0A3"/>
    <a:srgbClr val="FF3399"/>
    <a:srgbClr val="CC3399"/>
    <a:srgbClr val="70AC2E"/>
    <a:srgbClr val="C19FFF"/>
    <a:srgbClr val="CAB4EA"/>
    <a:srgbClr val="D3B5E9"/>
    <a:srgbClr val="D68B1C"/>
    <a:srgbClr val="D00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p:cViewPr varScale="1">
        <p:scale>
          <a:sx n="108" d="100"/>
          <a:sy n="108" d="100"/>
        </p:scale>
        <p:origin x="102" y="108"/>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14EFE68E-E54A-40F8-BA80-A14D51FDFDBD}" type="datetimeFigureOut">
              <a:rPr lang="tr-TR" smtClean="0"/>
              <a:t>20.04.2021</a:t>
            </a:fld>
            <a:endParaRPr lang="tr-TR"/>
          </a:p>
        </p:txBody>
      </p:sp>
      <p:sp>
        <p:nvSpPr>
          <p:cNvPr id="4" name="Slayt Görüntüsü Yer Tutucusu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A8E3CE87-98C0-4673-8C56-2AC28CFF896F}" type="slidenum">
              <a:rPr lang="tr-TR" smtClean="0"/>
              <a:t>‹#›</a:t>
            </a:fld>
            <a:endParaRPr lang="tr-TR"/>
          </a:p>
        </p:txBody>
      </p:sp>
    </p:spTree>
    <p:extLst>
      <p:ext uri="{BB962C8B-B14F-4D97-AF65-F5344CB8AC3E}">
        <p14:creationId xmlns:p14="http://schemas.microsoft.com/office/powerpoint/2010/main" val="69276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7080" y="5261460"/>
            <a:ext cx="7772400" cy="76352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81425" y="4192525"/>
            <a:ext cx="6400800" cy="1068935"/>
          </a:xfrm>
        </p:spPr>
        <p:txBody>
          <a:bodyPr>
            <a:normAutofit/>
          </a:bodyPr>
          <a:lstStyle>
            <a:lvl1pPr marL="0" indent="0" algn="r">
              <a:buNone/>
              <a:defRPr sz="2600">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625B3EBB-FD4A-4E85-887B-BD62F966C5AC}" type="datetime1">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81E3CF-7432-4661-9108-AB48C032BE6B}" type="datetime1">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2AA79-BB71-4AFB-AE80-D3989DE9BCB9}" type="datetime1">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FF7E7E-E0AD-45AE-8C77-D44D45C6333E}" type="datetime1">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45811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907080" y="1901950"/>
            <a:ext cx="7329840" cy="3970329"/>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536EE7C-CB37-473C-BC20-BBB9A8014769}" type="datetime1">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7016195" cy="4581150"/>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4E4F19D-90A5-4496-9F9E-E3A568029194}" type="datetime1">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572A8-26AB-4528-9192-41261577336E}" type="datetime1">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D21420-5153-4D0D-8D70-1B8D2C474E20}" type="datetime1">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8140" y="1291130"/>
            <a:ext cx="8076895" cy="610820"/>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1901950"/>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531813"/>
            <a:ext cx="4040188"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901950"/>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31813"/>
            <a:ext cx="4041775"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1D76396-9704-466F-9370-8A43C60953E9}" type="datetime1">
              <a:rPr lang="en-US" smtClean="0"/>
              <a:t>4/20/2021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604F55-FED6-476F-8CC4-9F714B13574E}" type="datetime1">
              <a:rPr lang="en-US" smtClean="0"/>
              <a:t>4/20/2021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BD3B9-4744-4247-8B93-BC5714B4CB8B}" type="datetime1">
              <a:rPr lang="en-US" smtClean="0"/>
              <a:t>4/20/2021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F19E5-3877-48D9-8975-354A8BA07332}" type="datetime1">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6184A-F422-4DD9-AFF1-7648D089014E}" type="datetime1">
              <a:rPr lang="en-US" smtClean="0"/>
              <a:t>4/20/2021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37574" y="2512770"/>
            <a:ext cx="3910165" cy="1068935"/>
          </a:xfrm>
          <a:solidFill>
            <a:schemeClr val="bg1">
              <a:alpha val="42000"/>
            </a:schemeClr>
          </a:solidFill>
          <a:effectLst>
            <a:reflection endPos="0" dir="5400000" sy="-100000" algn="bl" rotWithShape="0"/>
          </a:effectLst>
        </p:spPr>
        <p:txBody>
          <a:bodyPr>
            <a:noAutofit/>
          </a:bodyPr>
          <a:lstStyle/>
          <a:p>
            <a:r>
              <a:rPr lang="tr-TR" sz="2800" b="1" dirty="0" smtClean="0">
                <a:solidFill>
                  <a:srgbClr val="002060"/>
                </a:solidFill>
              </a:rPr>
              <a:t>Çevre </a:t>
            </a:r>
            <a:r>
              <a:rPr lang="tr-TR" sz="2800" b="1" dirty="0" smtClean="0">
                <a:solidFill>
                  <a:srgbClr val="002060"/>
                </a:solidFill>
              </a:rPr>
              <a:t>Hukuku-7</a:t>
            </a:r>
            <a:endParaRPr lang="tr-TR" sz="2800" b="1" dirty="0" smtClean="0">
              <a:solidFill>
                <a:srgbClr val="002060"/>
              </a:solidFill>
            </a:endParaRPr>
          </a:p>
        </p:txBody>
      </p:sp>
      <p:sp>
        <p:nvSpPr>
          <p:cNvPr id="4" name="Title 3"/>
          <p:cNvSpPr>
            <a:spLocks noGrp="1"/>
          </p:cNvSpPr>
          <p:nvPr>
            <p:ph type="ctrTitle"/>
          </p:nvPr>
        </p:nvSpPr>
        <p:spPr>
          <a:xfrm>
            <a:off x="4937574" y="5261460"/>
            <a:ext cx="3910165" cy="763525"/>
          </a:xfrm>
        </p:spPr>
        <p:txBody>
          <a:bodyPr>
            <a:normAutofit/>
          </a:bodyPr>
          <a:lstStyle/>
          <a:p>
            <a:r>
              <a:rPr lang="tr-TR" sz="2400" b="1" i="1" dirty="0" err="1" smtClean="0">
                <a:solidFill>
                  <a:srgbClr val="E85E5E"/>
                </a:solidFill>
              </a:rPr>
              <a:t>Doç</a:t>
            </a:r>
            <a:r>
              <a:rPr lang="en-US" sz="2400" b="1" i="1" dirty="0" smtClean="0">
                <a:solidFill>
                  <a:srgbClr val="E85E5E"/>
                </a:solidFill>
              </a:rPr>
              <a:t>. </a:t>
            </a:r>
            <a:r>
              <a:rPr lang="en-US" sz="2400" b="1" i="1" dirty="0">
                <a:solidFill>
                  <a:srgbClr val="E85E5E"/>
                </a:solidFill>
              </a:rPr>
              <a:t>Dr. </a:t>
            </a:r>
            <a:r>
              <a:rPr lang="tr-TR" sz="2400" b="1" i="1" dirty="0" err="1" smtClean="0">
                <a:solidFill>
                  <a:srgbClr val="E85E5E"/>
                </a:solidFill>
              </a:rPr>
              <a:t>Afşın</a:t>
            </a:r>
            <a:r>
              <a:rPr lang="tr-TR" sz="2400" b="1" i="1" dirty="0" smtClean="0">
                <a:solidFill>
                  <a:srgbClr val="E85E5E"/>
                </a:solidFill>
              </a:rPr>
              <a:t> ÇETİNKAYA</a:t>
            </a:r>
            <a:endParaRPr lang="en-US" sz="2400" b="1" i="1" dirty="0">
              <a:solidFill>
                <a:srgbClr val="E85E5E"/>
              </a:solidFill>
            </a:endParaRPr>
          </a:p>
        </p:txBody>
      </p:sp>
      <p:sp>
        <p:nvSpPr>
          <p:cNvPr id="2" name="Slide Number Placeholder 1"/>
          <p:cNvSpPr>
            <a:spLocks noGrp="1"/>
          </p:cNvSpPr>
          <p:nvPr>
            <p:ph type="sldNum" sz="quarter" idx="12"/>
          </p:nvPr>
        </p:nvSpPr>
        <p:spPr/>
        <p:txBody>
          <a:bodyPr/>
          <a:lstStyle/>
          <a:p>
            <a:fld id="{B82CCC60-E8CD-4174-8B1A-7DF615B22EEF}" type="slidenum">
              <a:rPr lang="en-US" smtClean="0"/>
              <a:pPr/>
              <a:t>1</a:t>
            </a:fld>
            <a:endParaRPr lang="en-US"/>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0000" lnSpcReduction="20000"/>
          </a:bodyPr>
          <a:lstStyle/>
          <a:p>
            <a:pPr algn="just"/>
            <a:r>
              <a:rPr lang="tr-TR" dirty="0"/>
              <a:t>Ç</a:t>
            </a:r>
            <a:r>
              <a:rPr lang="tr-TR" dirty="0" smtClean="0"/>
              <a:t>evre </a:t>
            </a:r>
            <a:r>
              <a:rPr lang="tr-TR" dirty="0"/>
              <a:t>kirliliğinin insan haklarını tehdit etmesinden dolayı şunu diyebiliriz ki, çevreye verilen her zarar aynı zamanda insan hakları karşı işlenmiş bir suçtur. Bu nedenle, çevre kirliliğinin minimize edilmesi toplumsal bir sorumluluğun yanı sıra insan haklarının güvence altına alınabilmesi için gerekli olan yasal bir zorunluluk haline gelmelidir. Aksi durumda, her yıl çevre sorunlarından dolayı milyonlarca insan hayatlarını ve sağlıklarını kaybetmeye devam edecek ve bu insanlar temel insan haklarından mahrum kalacaklardır. Çevreye verilen her zarar aynı zamanda insan haklarını tehdit etmesi nedeniyle birer insanlık suçu olduğu gerçeği kabul edilmeli ve buna uygun yasal düzenlemeler ivedi bir şekilde hem devletlerce hem de uluslararası kuruluşlarca yapılmalıdır. Temiz çevre, insan haklarının korunabilmesi için vazgeçilmez ihtiyaçlarımızdan bir tanesini oluşturmaktadır.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10</a:t>
            </a:fld>
            <a:endParaRPr lang="en-US"/>
          </a:p>
        </p:txBody>
      </p:sp>
    </p:spTree>
    <p:extLst>
      <p:ext uri="{BB962C8B-B14F-4D97-AF65-F5344CB8AC3E}">
        <p14:creationId xmlns:p14="http://schemas.microsoft.com/office/powerpoint/2010/main" val="1576936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sv-SE" dirty="0"/>
              <a:t>AİHM ÇEVRE VE İNSAN HAKLARI</a:t>
            </a:r>
            <a:endParaRPr lang="tr-TR" dirty="0"/>
          </a:p>
        </p:txBody>
      </p:sp>
      <p:sp>
        <p:nvSpPr>
          <p:cNvPr id="3" name="İçerik Yer Tutucusu 2"/>
          <p:cNvSpPr>
            <a:spLocks noGrp="1"/>
          </p:cNvSpPr>
          <p:nvPr>
            <p:ph idx="1"/>
          </p:nvPr>
        </p:nvSpPr>
        <p:spPr/>
        <p:txBody>
          <a:bodyPr>
            <a:normAutofit fontScale="77500" lnSpcReduction="20000"/>
          </a:bodyPr>
          <a:lstStyle/>
          <a:p>
            <a:pPr algn="just"/>
            <a:r>
              <a:rPr lang="tr-TR" dirty="0"/>
              <a:t>AİHM, </a:t>
            </a:r>
            <a:r>
              <a:rPr lang="tr-TR" dirty="0" err="1"/>
              <a:t>Kyrtatos</a:t>
            </a:r>
            <a:r>
              <a:rPr lang="tr-TR" dirty="0"/>
              <a:t> v </a:t>
            </a:r>
            <a:r>
              <a:rPr lang="tr-TR" dirty="0" err="1"/>
              <a:t>Greece</a:t>
            </a:r>
            <a:r>
              <a:rPr lang="tr-TR" dirty="0"/>
              <a:t>, </a:t>
            </a:r>
            <a:r>
              <a:rPr lang="tr-TR" dirty="0" err="1"/>
              <a:t>judgment</a:t>
            </a:r>
            <a:r>
              <a:rPr lang="tr-TR" dirty="0"/>
              <a:t> 22 </a:t>
            </a:r>
            <a:r>
              <a:rPr lang="tr-TR" dirty="0" err="1"/>
              <a:t>August</a:t>
            </a:r>
            <a:r>
              <a:rPr lang="tr-TR" dirty="0"/>
              <a:t> 2003 kararında AİHS 8/1 maddesinin ihlal edilmediğine karar vermiştir. Dava konusu, başvurucuların bir Yunan adasındaki evlerinin yakınındaki bataklık alanın kaldırılmasıyla ilgilidir. Mahkeme kararında sadece genel çevrenin tahribinin hak ihlali için yeterli olmadığına, ayrıca ailevi ve kişisel anlamda zararlı bir etkinin bulunması gerektiğine hüküm vermiştir. </a:t>
            </a:r>
            <a:r>
              <a:rPr lang="tr-TR" dirty="0" smtClean="0"/>
              <a:t>Mahkeme </a:t>
            </a:r>
            <a:r>
              <a:rPr lang="tr-TR" dirty="0"/>
              <a:t>başvurucuların bataklıktaki kuşlara ve diğer canlılara yönelik bir zarar ve bunun sonucu kendi kişisel haklarının da ihlal edildiği yönünde ikna edici bir </a:t>
            </a:r>
            <a:r>
              <a:rPr lang="tr-TR" dirty="0" err="1"/>
              <a:t>arguman</a:t>
            </a:r>
            <a:r>
              <a:rPr lang="tr-TR" dirty="0"/>
              <a:t> getirmediğini de belirtmiştir. Mahkeme devamla, evlerinin yakınındaki bir orman </a:t>
            </a:r>
            <a:r>
              <a:rPr lang="tr-TR" dirty="0" err="1"/>
              <a:t>tahrib</a:t>
            </a:r>
            <a:r>
              <a:rPr lang="tr-TR" dirty="0"/>
              <a:t> edilmiş olsaydı, başvurucuların refahının etkilenmiş olmasının kabul edilebileceğini ifade etmekle ilginç bir yola sapmıştır.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11</a:t>
            </a:fld>
            <a:endParaRPr lang="en-US"/>
          </a:p>
        </p:txBody>
      </p:sp>
    </p:spTree>
    <p:extLst>
      <p:ext uri="{BB962C8B-B14F-4D97-AF65-F5344CB8AC3E}">
        <p14:creationId xmlns:p14="http://schemas.microsoft.com/office/powerpoint/2010/main" val="387431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err="1"/>
              <a:t>AİHM’e</a:t>
            </a:r>
            <a:r>
              <a:rPr lang="tr-TR" dirty="0"/>
              <a:t> göre, başvurucular kendilerinin fiziki ve ruhi yapılarını etkileyen çok ciddi bir kirlenmenin olduğunu göstermek zorundalar. Görüldüğü gibi AİHM kararı, Danıştay kararlarının gerisinde kalmaktadır. Mahkeme, Lopez </a:t>
            </a:r>
            <a:r>
              <a:rPr lang="tr-TR" dirty="0" err="1"/>
              <a:t>Ostra</a:t>
            </a:r>
            <a:r>
              <a:rPr lang="tr-TR" dirty="0"/>
              <a:t> v </a:t>
            </a:r>
            <a:r>
              <a:rPr lang="tr-TR" dirty="0" err="1"/>
              <a:t>Spain</a:t>
            </a:r>
            <a:r>
              <a:rPr lang="tr-TR" dirty="0"/>
              <a:t> davasında ise, ciddi çevre kirliliğinin, kişilerin sağlık ve mutluluğunu etkileyebileceğini; evlerini kullanmalarına engel olabileceğini ve bu suretle kişilerin aile ve özel hayatlarını, yaşamlarını ciddi olarak tehlikeye atmaksızın, ters yönde etkileşebileceğini kabul </a:t>
            </a:r>
            <a:r>
              <a:rPr lang="tr-TR" dirty="0" smtClean="0"/>
              <a:t>etmiştir. Buradan </a:t>
            </a:r>
            <a:r>
              <a:rPr lang="tr-TR" dirty="0"/>
              <a:t>çıkan sonuç, başvurucuların yaşamlarının ciddi şekilde tehlikede olduğunu ispat etmek zorunda değildir.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12</a:t>
            </a:fld>
            <a:endParaRPr lang="en-US"/>
          </a:p>
        </p:txBody>
      </p:sp>
    </p:spTree>
    <p:extLst>
      <p:ext uri="{BB962C8B-B14F-4D97-AF65-F5344CB8AC3E}">
        <p14:creationId xmlns:p14="http://schemas.microsoft.com/office/powerpoint/2010/main" val="1667078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Polonya’ya karşı, </a:t>
            </a:r>
            <a:r>
              <a:rPr lang="tr-TR" dirty="0" err="1"/>
              <a:t>Leon</a:t>
            </a:r>
            <a:r>
              <a:rPr lang="tr-TR" dirty="0"/>
              <a:t> </a:t>
            </a:r>
            <a:r>
              <a:rPr lang="tr-TR" dirty="0" err="1"/>
              <a:t>and</a:t>
            </a:r>
            <a:r>
              <a:rPr lang="tr-TR" dirty="0"/>
              <a:t> </a:t>
            </a:r>
            <a:r>
              <a:rPr lang="tr-TR" dirty="0" err="1"/>
              <a:t>Agnieszak</a:t>
            </a:r>
            <a:r>
              <a:rPr lang="tr-TR" dirty="0"/>
              <a:t> </a:t>
            </a:r>
            <a:r>
              <a:rPr lang="tr-TR" dirty="0" err="1"/>
              <a:t>Kania</a:t>
            </a:r>
            <a:r>
              <a:rPr lang="tr-TR" dirty="0"/>
              <a:t> v. Poland davasında, başvurucu, evlerine bitişik bir kooperatif hakkındaki şikayeti ile ilgili idari işlemlerin aşırı uzun olduğu gerekçesiyle mahkemeye başvurmuştur. Kooperatif faaliyetinin ciddi gürültü ve kirlilik yarattığı, uzun süreli ve ciddi sağlık problemlerine neden olduğunu iddia etmiştir. AİHM, idari işlemlerin süresinin aşırı uzun olduğu ve bunun makul süre kavramına aykırı olduğunu ve sonuçta adil duruşma ilkesine aykırı olduğunu tespit edip, ihlale karar vermiştir. AİHM, AİHS’de açık hüküm olmamasına rağmen bireyleri doğrudan ve ciddi şekilde etkileyen gürültü veya başka çeşit kirlenme durumlarında insan hakları ve çevre arasındaki ilişkiyi kabul etmiştir.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13</a:t>
            </a:fld>
            <a:endParaRPr lang="en-US"/>
          </a:p>
        </p:txBody>
      </p:sp>
    </p:spTree>
    <p:extLst>
      <p:ext uri="{BB962C8B-B14F-4D97-AF65-F5344CB8AC3E}">
        <p14:creationId xmlns:p14="http://schemas.microsoft.com/office/powerpoint/2010/main" val="1482742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t>Başvurucunun, özel hayata ve aile hayatına saygı gösterilmesi hakkı bağlamında, AİHS’de açık bir düzenleme olmamasına rağmen, temiz ve sakin bir çevrede yaşama hakkıyla ilgili olarak, kirletme ister devlet ister özel kaynaklı olsun; devletin özel sektör faaliyetlerini uygun şekilde düzenlemedeki eksikliği nedeniyle sorumluluğunun doğduğuna sözleşmenin 8. maddesinin ve uygulanabileceğine karar vermiştir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14</a:t>
            </a:fld>
            <a:endParaRPr lang="en-US"/>
          </a:p>
        </p:txBody>
      </p:sp>
    </p:spTree>
    <p:extLst>
      <p:ext uri="{BB962C8B-B14F-4D97-AF65-F5344CB8AC3E}">
        <p14:creationId xmlns:p14="http://schemas.microsoft.com/office/powerpoint/2010/main" val="46112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2800" dirty="0"/>
              <a:t>Uluslararası Adalet Divanı </a:t>
            </a:r>
            <a:r>
              <a:rPr lang="tr-TR" sz="2800" dirty="0" err="1"/>
              <a:t>The</a:t>
            </a:r>
            <a:r>
              <a:rPr lang="tr-TR" sz="2800" dirty="0"/>
              <a:t> </a:t>
            </a:r>
            <a:r>
              <a:rPr lang="tr-TR" sz="2800" dirty="0" err="1"/>
              <a:t>Gabcikovonagymaros</a:t>
            </a:r>
            <a:r>
              <a:rPr lang="tr-TR" sz="2800" dirty="0"/>
              <a:t> Case kararının Sürdürülebilir Kalkınmaya Etkisi</a:t>
            </a:r>
            <a:br>
              <a:rPr lang="tr-TR" sz="2800" dirty="0"/>
            </a:br>
            <a:endParaRPr lang="tr-TR" sz="2800" dirty="0"/>
          </a:p>
        </p:txBody>
      </p:sp>
      <p:sp>
        <p:nvSpPr>
          <p:cNvPr id="3" name="İçerik Yer Tutucusu 2"/>
          <p:cNvSpPr>
            <a:spLocks noGrp="1"/>
          </p:cNvSpPr>
          <p:nvPr>
            <p:ph idx="1"/>
          </p:nvPr>
        </p:nvSpPr>
        <p:spPr/>
        <p:txBody>
          <a:bodyPr/>
          <a:lstStyle/>
          <a:p>
            <a:r>
              <a:rPr lang="tr-TR" dirty="0"/>
              <a:t>Mahkemeden karar vermesi istenen konular şöyleydi: </a:t>
            </a:r>
            <a:endParaRPr lang="tr-TR" dirty="0" smtClean="0"/>
          </a:p>
          <a:p>
            <a:r>
              <a:rPr lang="tr-TR" dirty="0" smtClean="0"/>
              <a:t>Macaristan’ın </a:t>
            </a:r>
            <a:r>
              <a:rPr lang="tr-TR" dirty="0"/>
              <a:t>projeden çekilme hakkı. </a:t>
            </a:r>
            <a:endParaRPr lang="tr-TR" dirty="0" smtClean="0"/>
          </a:p>
          <a:p>
            <a:r>
              <a:rPr lang="tr-TR" dirty="0" smtClean="0"/>
              <a:t>Macaristan </a:t>
            </a:r>
            <a:r>
              <a:rPr lang="tr-TR" dirty="0"/>
              <a:t>çekildiğinde </a:t>
            </a:r>
            <a:r>
              <a:rPr lang="tr-TR" dirty="0" err="1"/>
              <a:t>Çekoslavakya</a:t>
            </a:r>
            <a:r>
              <a:rPr lang="tr-TR" dirty="0"/>
              <a:t> varyant C’ye devam edebilir mi</a:t>
            </a:r>
            <a:r>
              <a:rPr lang="tr-TR" dirty="0" smtClean="0"/>
              <a:t>?</a:t>
            </a:r>
          </a:p>
          <a:p>
            <a:r>
              <a:rPr lang="tr-TR" dirty="0" smtClean="0"/>
              <a:t> </a:t>
            </a:r>
            <a:r>
              <a:rPr lang="tr-TR" dirty="0"/>
              <a:t>Macaristan antlaşmayı sonlandırabilir mi?</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15</a:t>
            </a:fld>
            <a:endParaRPr lang="en-US"/>
          </a:p>
        </p:txBody>
      </p:sp>
    </p:spTree>
    <p:extLst>
      <p:ext uri="{BB962C8B-B14F-4D97-AF65-F5344CB8AC3E}">
        <p14:creationId xmlns:p14="http://schemas.microsoft.com/office/powerpoint/2010/main" val="2138435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Uluslararası literatürde tartışmalı olmakla birlikte, genel kabul gören tanıma göre; sürdürülebilir kalkınma, gelecek nesillerin kendi ihtiyaçlarının karşılanmasıyla, bugünün ihtiyaçlarının karşılanması arasındaki uzlaşmayı sağlayan kalkınma olarak tanımlanmıştır.16 Mahkeme, Devletlerin sadece yeni faaliyetlerinde değil, geçmişte başlayıp süren faaliyetlerine de norma gereken önemin verilmesine, dikkate alınmasını not etmiştir. Ayrıca, ekonomik gelişme ve çevrenin korunması arasındaki uzlaşma ihtiyacını sürdürülebilir kalkınma kavramının içinde yer aldığını belirtmiştir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16</a:t>
            </a:fld>
            <a:endParaRPr lang="en-US"/>
          </a:p>
        </p:txBody>
      </p:sp>
    </p:spTree>
    <p:extLst>
      <p:ext uri="{BB962C8B-B14F-4D97-AF65-F5344CB8AC3E}">
        <p14:creationId xmlns:p14="http://schemas.microsoft.com/office/powerpoint/2010/main" val="3562680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Mahkeme tanım üzerinde durmamış, ekonomik gelişmeyle çevrenin korunması arasındaki dengenin sağlanmasında faydalı bir kavram olarak değerlendirmiştir. Mahkeme ikinci olarak, sürdürülebilir kalkınma kavramına uluslararası hukukun bağlayıcı bir normu olarak değil, uluslararası hukukun belirli statüdeki kavramı olarak başvurmuştur.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17</a:t>
            </a:fld>
            <a:endParaRPr lang="en-US"/>
          </a:p>
        </p:txBody>
      </p:sp>
    </p:spTree>
    <p:extLst>
      <p:ext uri="{BB962C8B-B14F-4D97-AF65-F5344CB8AC3E}">
        <p14:creationId xmlns:p14="http://schemas.microsoft.com/office/powerpoint/2010/main" val="3409028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Pfizer davası</a:t>
            </a:r>
          </a:p>
        </p:txBody>
      </p:sp>
      <p:sp>
        <p:nvSpPr>
          <p:cNvPr id="3" name="İçerik Yer Tutucusu 2"/>
          <p:cNvSpPr>
            <a:spLocks noGrp="1"/>
          </p:cNvSpPr>
          <p:nvPr>
            <p:ph idx="1"/>
          </p:nvPr>
        </p:nvSpPr>
        <p:spPr/>
        <p:txBody>
          <a:bodyPr>
            <a:normAutofit fontScale="77500" lnSpcReduction="20000"/>
          </a:bodyPr>
          <a:lstStyle/>
          <a:p>
            <a:pPr algn="just"/>
            <a:r>
              <a:rPr lang="tr-TR" dirty="0"/>
              <a:t>Pfizer davasına konu olan olayda, Danimarka 1998 yılında antibiyotik </a:t>
            </a:r>
            <a:r>
              <a:rPr lang="tr-TR" dirty="0" err="1"/>
              <a:t>virginiamycinin</a:t>
            </a:r>
            <a:r>
              <a:rPr lang="tr-TR" dirty="0"/>
              <a:t> büyüme destekleyicisi olarak kullanımını yasakladı ve Komisyonu bilgilendirdi. Danimarka ulusal veteriner, </a:t>
            </a:r>
            <a:r>
              <a:rPr lang="tr-TR" dirty="0" err="1"/>
              <a:t>laboratuarının</a:t>
            </a:r>
            <a:r>
              <a:rPr lang="tr-TR" dirty="0"/>
              <a:t> </a:t>
            </a:r>
            <a:r>
              <a:rPr lang="tr-TR" dirty="0" err="1"/>
              <a:t>virginiamycinin</a:t>
            </a:r>
            <a:r>
              <a:rPr lang="tr-TR" dirty="0"/>
              <a:t> hayvan ve insanlara geçebileceği yönündeki raporuna dayandı. Komisyon bu raporu hayvan beslenmesi konusunda bilimsel komiteye (SCAN) sundu. SCAN </a:t>
            </a:r>
            <a:r>
              <a:rPr lang="tr-TR" dirty="0" err="1"/>
              <a:t>virginiamycinin</a:t>
            </a:r>
            <a:r>
              <a:rPr lang="tr-TR" dirty="0"/>
              <a:t> kamu sağlığını karşı ivedi bir risk teşkil etmediğine karar verirken, ihtiyat prensibine dayanarak Komisyona yasaklanma teklifi sundu. Konsey, komisyonun teklifini dikkate alarak </a:t>
            </a:r>
            <a:r>
              <a:rPr lang="tr-TR" dirty="0" err="1"/>
              <a:t>virginiamycin</a:t>
            </a:r>
            <a:r>
              <a:rPr lang="tr-TR" dirty="0"/>
              <a:t> dahil hayvan beslenmesinde kullanılan dört antibiyotiğin yasaklanmasına karar verdi. Bunun üzerine </a:t>
            </a:r>
            <a:r>
              <a:rPr lang="tr-TR" dirty="0" err="1"/>
              <a:t>virginiamycinin</a:t>
            </a:r>
            <a:r>
              <a:rPr lang="tr-TR" dirty="0"/>
              <a:t> üreticisi Pfizer konuyu Avrupa Adalet Divanı’na götürdü.</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18</a:t>
            </a:fld>
            <a:endParaRPr lang="en-US"/>
          </a:p>
        </p:txBody>
      </p:sp>
    </p:spTree>
    <p:extLst>
      <p:ext uri="{BB962C8B-B14F-4D97-AF65-F5344CB8AC3E}">
        <p14:creationId xmlns:p14="http://schemas.microsoft.com/office/powerpoint/2010/main" val="181085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SCAN, </a:t>
            </a:r>
            <a:r>
              <a:rPr lang="tr-TR" dirty="0" err="1"/>
              <a:t>streptograminlere</a:t>
            </a:r>
            <a:r>
              <a:rPr lang="tr-TR" dirty="0"/>
              <a:t> direnç mekanizmasının tam olarak anlaşılamadığını ve belirtilen mekanizmaların dışında gelişmeler olabileceğini belirtmiştir. Belirsiz risklerin radikal olduğunu açıkça, belirsiz risklerin olduğunu örtülü olarak belirtmiş ve acil bir tehlikenin olmadığına karar vermiştir. Belirsizliğin tespitinden sonra, ihtiyat prensibi uygulanıp, yasaklama kararı alınmıştır. Komisyon/Konsey ihtiyat ilkesini, riskten kaçınma olarak yorumlamıştır. Avrupa Birliği hukukuna göre; GDO içeren veya </a:t>
            </a:r>
            <a:r>
              <a:rPr lang="tr-TR" dirty="0" err="1"/>
              <a:t>GDO’lu</a:t>
            </a:r>
            <a:r>
              <a:rPr lang="tr-TR" dirty="0"/>
              <a:t> ürünlerden üretilen yeni yiyecekler, Avrupa pazarına hukuka uygun olarak sunulmadan önce, ruhsat (izin) sürecine tabi tutulmaktadır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19</a:t>
            </a:fld>
            <a:endParaRPr lang="en-US"/>
          </a:p>
        </p:txBody>
      </p:sp>
    </p:spTree>
    <p:extLst>
      <p:ext uri="{BB962C8B-B14F-4D97-AF65-F5344CB8AC3E}">
        <p14:creationId xmlns:p14="http://schemas.microsoft.com/office/powerpoint/2010/main" val="4112162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ve İnsan Hakları İlişkisi</a:t>
            </a:r>
          </a:p>
        </p:txBody>
      </p:sp>
      <p:sp>
        <p:nvSpPr>
          <p:cNvPr id="3" name="İçerik Yer Tutucusu 2"/>
          <p:cNvSpPr>
            <a:spLocks noGrp="1"/>
          </p:cNvSpPr>
          <p:nvPr>
            <p:ph idx="1"/>
          </p:nvPr>
        </p:nvSpPr>
        <p:spPr/>
        <p:txBody>
          <a:bodyPr>
            <a:normAutofit fontScale="92500" lnSpcReduction="20000"/>
          </a:bodyPr>
          <a:lstStyle/>
          <a:p>
            <a:pPr algn="just"/>
            <a:r>
              <a:rPr lang="tr-TR" dirty="0"/>
              <a:t>İnsanoğlu, yaşam hakkı gibi doğuştan sahip olduğu ve yasalar ya da uluslararası antlaşmalar tarafından kendilerine verilen hak ve hürriyetleri, çevre denilen olgu içerisinde kullanabilmektedir. Canlıların hayatlarını idame ettirebilmeleri ve temel ihtiyaçlarını giderebilmeleri ancak çevrenin var olabilmesi ile mümkündür. Diğer bir deyişle, çevrenin var olmadığı bir yerde ne insanoğlundan ne de insanların sahip oldukları temel hak ve hürriyetlerden bahsetmek mümkün değildir. Bu yönüyle çevre, hayatımızın en önemli vazgeçilmez olgularından birini </a:t>
            </a:r>
            <a:r>
              <a:rPr lang="tr-TR" dirty="0" smtClean="0"/>
              <a:t>oluşturmaktadır.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a:t>
            </a:fld>
            <a:endParaRPr lang="en-US"/>
          </a:p>
        </p:txBody>
      </p:sp>
    </p:spTree>
    <p:extLst>
      <p:ext uri="{BB962C8B-B14F-4D97-AF65-F5344CB8AC3E}">
        <p14:creationId xmlns:p14="http://schemas.microsoft.com/office/powerpoint/2010/main" val="4030259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1998 yılında, İtalya ile AB komisyonu arasında anlaşmazlık çıktı. İtalyan Bakanlar Kurulu, 4 Ağustos 2000 tarihli kararnameyle, Komisyonun daha önce basitleştirilmiş usulü kullanarak, genetiği değiştirilmiş mısırdan üretilen yiyeceklere, önemli ölçüde geleneksel benzerlerine eşdeğer olduğu gerekçesiyle verdiği izne geçici yasak getirdi. </a:t>
            </a:r>
            <a:r>
              <a:rPr lang="tr-TR" dirty="0" err="1"/>
              <a:t>Monsanto</a:t>
            </a:r>
            <a:r>
              <a:rPr lang="tr-TR" dirty="0"/>
              <a:t> ve diğer şirketler bu kararnameye karşı dava açtı.</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20</a:t>
            </a:fld>
            <a:endParaRPr lang="en-US"/>
          </a:p>
        </p:txBody>
      </p:sp>
    </p:spTree>
    <p:extLst>
      <p:ext uri="{BB962C8B-B14F-4D97-AF65-F5344CB8AC3E}">
        <p14:creationId xmlns:p14="http://schemas.microsoft.com/office/powerpoint/2010/main" val="2633001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Mahkeme, (AAD) ihtiyat ilkesinin (</a:t>
            </a:r>
            <a:r>
              <a:rPr lang="tr-TR" dirty="0" err="1"/>
              <a:t>invoke</a:t>
            </a:r>
            <a:r>
              <a:rPr lang="tr-TR" dirty="0"/>
              <a:t>) harekete geçirilmesine, riskin gerçekliği ve ciddiliğinin tam olarak belirlenemediği durumlarda yeşil ışık yakmaktadır. Mahkeme, belli koşullarda, üye devletlerin (</a:t>
            </a:r>
            <a:r>
              <a:rPr lang="tr-TR" dirty="0" err="1"/>
              <a:t>novel</a:t>
            </a:r>
            <a:r>
              <a:rPr lang="tr-TR" dirty="0"/>
              <a:t> </a:t>
            </a:r>
            <a:r>
              <a:rPr lang="tr-TR" dirty="0" err="1"/>
              <a:t>food</a:t>
            </a:r>
            <a:r>
              <a:rPr lang="tr-TR" dirty="0"/>
              <a:t>) yeni yiyeceklere insan sağlığını korumak ve ihtiyat ilkesini harekete geçirmek amacıyla geçici yasak koymasına müsaade etmektedir</a:t>
            </a:r>
            <a:r>
              <a:rPr lang="tr-TR" dirty="0" smtClean="0"/>
              <a:t>.</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21</a:t>
            </a:fld>
            <a:endParaRPr lang="en-US"/>
          </a:p>
        </p:txBody>
      </p:sp>
    </p:spTree>
    <p:extLst>
      <p:ext uri="{BB962C8B-B14F-4D97-AF65-F5344CB8AC3E}">
        <p14:creationId xmlns:p14="http://schemas.microsoft.com/office/powerpoint/2010/main" val="3800280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err="1"/>
              <a:t>Telstra</a:t>
            </a:r>
            <a:r>
              <a:rPr lang="tr-TR" dirty="0"/>
              <a:t> Corporation Limited v </a:t>
            </a:r>
            <a:r>
              <a:rPr lang="tr-TR" dirty="0" err="1"/>
              <a:t>Hornsby</a:t>
            </a:r>
            <a:r>
              <a:rPr lang="tr-TR" dirty="0"/>
              <a:t> </a:t>
            </a:r>
            <a:r>
              <a:rPr lang="tr-TR" dirty="0" err="1"/>
              <a:t>Shire</a:t>
            </a:r>
            <a:r>
              <a:rPr lang="tr-TR" dirty="0"/>
              <a:t> </a:t>
            </a:r>
            <a:r>
              <a:rPr lang="tr-TR" dirty="0" err="1"/>
              <a:t>Council</a:t>
            </a:r>
            <a:r>
              <a:rPr lang="tr-TR" dirty="0"/>
              <a:t> davasında, davacı Land </a:t>
            </a:r>
            <a:r>
              <a:rPr lang="tr-TR" dirty="0" err="1"/>
              <a:t>and</a:t>
            </a:r>
            <a:r>
              <a:rPr lang="tr-TR" dirty="0"/>
              <a:t> Environment </a:t>
            </a:r>
            <a:r>
              <a:rPr lang="tr-TR" dirty="0" err="1"/>
              <a:t>Court’a</a:t>
            </a:r>
            <a:r>
              <a:rPr lang="tr-TR" dirty="0"/>
              <a:t> (Arazi ve Çevre Mahkemesi) ilgili ve yetkili izin otoritesinin (</a:t>
            </a:r>
            <a:r>
              <a:rPr lang="tr-TR" dirty="0" err="1"/>
              <a:t>Hornsby</a:t>
            </a:r>
            <a:r>
              <a:rPr lang="tr-TR" dirty="0"/>
              <a:t> </a:t>
            </a:r>
            <a:r>
              <a:rPr lang="tr-TR" dirty="0" err="1"/>
              <a:t>Shire</a:t>
            </a:r>
            <a:r>
              <a:rPr lang="tr-TR" dirty="0"/>
              <a:t> </a:t>
            </a:r>
            <a:r>
              <a:rPr lang="tr-TR" dirty="0" err="1"/>
              <a:t>Council</a:t>
            </a:r>
            <a:r>
              <a:rPr lang="tr-TR" dirty="0"/>
              <a:t>) baz istasyonu kurma teklifinin reddi kararına karşı temyiz başvurusunda bulundu. Reddin ana gerekçesi, kurulacak tesisin yaydığı elektromanyetik frekans enerjisinin çevrede yaşayanların sağlığını ve emniyetini kötü etkileyebileceği yönündeki Konseyin ve yaşayanların endişesiydi. Konsey ve bölgede yaşayanlar kurulacak tesisin izninin reddi için ihtiyat ilkesinin uygulanması için mahkemeyi zorladılar. Mahkeme kararı, o zamana kadar ki ulusal mahkeme kararlarının </a:t>
            </a:r>
            <a:r>
              <a:rPr lang="tr-TR" dirty="0" err="1"/>
              <a:t>içnde</a:t>
            </a:r>
            <a:r>
              <a:rPr lang="tr-TR" dirty="0"/>
              <a:t>, ihtiyat ilkesini en detaylı ve kapsamlı, özenlisini içermektedir. Preston CJ İhtiyat ilkesi ve uygulanması hakkında aşağıdaki </a:t>
            </a:r>
            <a:r>
              <a:rPr lang="tr-TR" dirty="0" err="1"/>
              <a:t>klavuzu</a:t>
            </a:r>
            <a:r>
              <a:rPr lang="tr-TR" dirty="0"/>
              <a:t> önerdi</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22</a:t>
            </a:fld>
            <a:endParaRPr lang="en-US"/>
          </a:p>
        </p:txBody>
      </p:sp>
    </p:spTree>
    <p:extLst>
      <p:ext uri="{BB962C8B-B14F-4D97-AF65-F5344CB8AC3E}">
        <p14:creationId xmlns:p14="http://schemas.microsoft.com/office/powerpoint/2010/main" val="601707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İhtiyat ilkesinin talebi ve doğal sonucunun, geçmiş örneği ya da eşikleri olan iki koşulun yerine getirilmesiyle ortaya çıkan ihtiyat önlemlerini alması gerekir. Bu iki koşul, ciddi ya da geri döndürülemez çevresel bir hasar tehdidi ya da bu çevresel hasarla ilgili bilimsel belirsizliktir ve bu koşullar birikerek çoğalırlar.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23</a:t>
            </a:fld>
            <a:endParaRPr lang="en-US"/>
          </a:p>
        </p:txBody>
      </p:sp>
    </p:spTree>
    <p:extLst>
      <p:ext uri="{BB962C8B-B14F-4D97-AF65-F5344CB8AC3E}">
        <p14:creationId xmlns:p14="http://schemas.microsoft.com/office/powerpoint/2010/main" val="223900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İlk koşul konusunda, ciddi veya geri dönüşü olmayan çevresel zararın gerçekten meydana gelmiş olması gerekli değildir. Böyle bir zarar tehdidi gereklidir. Çevresel zarar tehdidi ciddi olma ve geri dönüşü olmama eşiğine varmış olmalıdır. </a:t>
            </a:r>
            <a:endParaRPr lang="tr-TR" dirty="0" smtClean="0"/>
          </a:p>
          <a:p>
            <a:pPr algn="just"/>
            <a:r>
              <a:rPr lang="tr-TR" dirty="0" smtClean="0"/>
              <a:t>Çevresel </a:t>
            </a:r>
            <a:r>
              <a:rPr lang="tr-TR" dirty="0"/>
              <a:t>zarar tehdidi, bilimsel bulgularla yeterince desteklenmelidir. </a:t>
            </a:r>
            <a:endParaRPr lang="tr-TR" dirty="0" smtClean="0"/>
          </a:p>
          <a:p>
            <a:pPr algn="just"/>
            <a:r>
              <a:rPr lang="tr-TR" dirty="0" smtClean="0"/>
              <a:t>Eğer</a:t>
            </a:r>
            <a:r>
              <a:rPr lang="tr-TR" dirty="0"/>
              <a:t>, ciddi veya geri dönüşü olmayan çevresel zarar tehdidi yoksa, ihtiyat ilkesinin uygulanması için herhangi bir esas yoktur</a:t>
            </a:r>
            <a:r>
              <a:rPr lang="tr-TR" dirty="0" smtClean="0"/>
              <a:t>.</a:t>
            </a:r>
          </a:p>
          <a:p>
            <a:pPr algn="just"/>
            <a:r>
              <a:rPr lang="tr-TR" dirty="0" smtClean="0"/>
              <a:t> İkinci </a:t>
            </a:r>
            <a:r>
              <a:rPr lang="tr-TR" dirty="0"/>
              <a:t>koşul yani tam bilimsel kesinliğin olmaması ile ilgili olarak, belirsizlik çevresel zarar tehdidinin niteliği ve kapsamı ile ilgilidir.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24</a:t>
            </a:fld>
            <a:endParaRPr lang="en-US"/>
          </a:p>
        </p:txBody>
      </p:sp>
    </p:spTree>
    <p:extLst>
      <p:ext uri="{BB962C8B-B14F-4D97-AF65-F5344CB8AC3E}">
        <p14:creationId xmlns:p14="http://schemas.microsoft.com/office/powerpoint/2010/main" val="2621324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Silahlı Çatışma Dönemlerinde Çevrenin Korunması</a:t>
            </a:r>
          </a:p>
        </p:txBody>
      </p:sp>
      <p:sp>
        <p:nvSpPr>
          <p:cNvPr id="3" name="İçerik Yer Tutucusu 2"/>
          <p:cNvSpPr>
            <a:spLocks noGrp="1"/>
          </p:cNvSpPr>
          <p:nvPr>
            <p:ph idx="1"/>
          </p:nvPr>
        </p:nvSpPr>
        <p:spPr/>
        <p:txBody>
          <a:bodyPr/>
          <a:lstStyle/>
          <a:p>
            <a:pPr algn="just"/>
            <a:r>
              <a:rPr lang="tr-TR" dirty="0" err="1" smtClean="0"/>
              <a:t>L’esprit</a:t>
            </a:r>
            <a:r>
              <a:rPr lang="tr-TR" dirty="0" smtClean="0"/>
              <a:t> </a:t>
            </a:r>
            <a:r>
              <a:rPr lang="tr-TR" dirty="0" err="1"/>
              <a:t>des</a:t>
            </a:r>
            <a:r>
              <a:rPr lang="tr-TR" dirty="0"/>
              <a:t> </a:t>
            </a:r>
            <a:r>
              <a:rPr lang="tr-TR" dirty="0" err="1"/>
              <a:t>Lois’da</a:t>
            </a:r>
            <a:r>
              <a:rPr lang="tr-TR" dirty="0"/>
              <a:t> Montesquieu söyle yazmıştır: “</a:t>
            </a:r>
            <a:r>
              <a:rPr lang="tr-TR" dirty="0">
                <a:solidFill>
                  <a:srgbClr val="FF0000"/>
                </a:solidFill>
              </a:rPr>
              <a:t>İnsanların hakları doğal olarak şu ilke üzerine kuruludur- uluslar birbirlerine barış zamanı en büyük iyiliği, savaş zamanı ise en az kötülüğü yapmalıdırlar</a:t>
            </a:r>
            <a:r>
              <a:rPr lang="tr-TR" dirty="0"/>
              <a:t>.”</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25</a:t>
            </a:fld>
            <a:endParaRPr lang="en-US"/>
          </a:p>
        </p:txBody>
      </p:sp>
    </p:spTree>
    <p:extLst>
      <p:ext uri="{BB962C8B-B14F-4D97-AF65-F5344CB8AC3E}">
        <p14:creationId xmlns:p14="http://schemas.microsoft.com/office/powerpoint/2010/main" val="1508623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18 Ekim 1907 La Hey Sözleşmesi ve ilgili düzenlemeler, çevrenin korunmasına dair hükümler içermektedir, fakat buralarda çevre koruması kavramı açık olarak kullanılmamıştır. Genel Kurul’a 1993’te sunulan bir rapor, (Bakınız A/48/269, </a:t>
            </a:r>
            <a:r>
              <a:rPr lang="tr-TR" dirty="0" err="1"/>
              <a:t>sect</a:t>
            </a:r>
            <a:r>
              <a:rPr lang="tr-TR" dirty="0"/>
              <a:t>. II. ICRC), “ Mülkiyetin silahlı çatışma sırasında yıkıma uğraması, uluslararası örfi hukuk tarafından da sınırlanmıştır” diye belirtmiştir.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26</a:t>
            </a:fld>
            <a:endParaRPr lang="en-US"/>
          </a:p>
        </p:txBody>
      </p:sp>
    </p:spTree>
    <p:extLst>
      <p:ext uri="{BB962C8B-B14F-4D97-AF65-F5344CB8AC3E}">
        <p14:creationId xmlns:p14="http://schemas.microsoft.com/office/powerpoint/2010/main" val="55700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1972 Stockholm Bildirgesi, çevrenin korunması ve iyileştirilmesi görevini ifade etmenin yanında, 26. ilkesinde “İnsan ve çevresi nükleer silahlar ve diğer kitle imha silahlarından korunmalıdır. Devletler, bu tür silahların tamamen yok edilmesi için ilgili uluslararası organlar aracılığı ile acil anlaşmaya varmak için çaba harcamalıdırlar” diye beyan etmektedir.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27</a:t>
            </a:fld>
            <a:endParaRPr lang="en-US"/>
          </a:p>
        </p:txBody>
      </p:sp>
    </p:spTree>
    <p:extLst>
      <p:ext uri="{BB962C8B-B14F-4D97-AF65-F5344CB8AC3E}">
        <p14:creationId xmlns:p14="http://schemas.microsoft.com/office/powerpoint/2010/main" val="38915303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D</a:t>
            </a:r>
            <a:r>
              <a:rPr lang="tr-TR" dirty="0" smtClean="0"/>
              <a:t>ünya </a:t>
            </a:r>
            <a:r>
              <a:rPr lang="tr-TR" dirty="0"/>
              <a:t>Doğa Şartı’na göre “Doğa, savaş ve diğer düşmanca eylemlerin yarattığı bozulmaya karşı korunmalıdır” (1. kısım, para.5), ve “Doğaya zarar veren askeri faaliyetlerden kaçınılmalıdır” (3. kısım, para 20</a:t>
            </a:r>
            <a:r>
              <a:rPr lang="tr-TR" dirty="0" smtClean="0"/>
              <a:t>).</a:t>
            </a:r>
          </a:p>
          <a:p>
            <a:pPr algn="just"/>
            <a:r>
              <a:rPr lang="tr-TR" dirty="0"/>
              <a:t>Bu temel ilkeler, çeşitli uluslararası belgelerde hukuki ifadelerini bulmuşlardır, özellikle Uluslararası Silahlı Çatışmaların Kurbanlarının Korunması ile ilgili, 12 Ağustos 1949 Cenevre Sözleşmelerinin 1977’de kabul edilen 1. Ek Protokolü oldukça </a:t>
            </a:r>
            <a:r>
              <a:rPr lang="tr-TR" dirty="0" smtClean="0"/>
              <a:t>önemlidir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28</a:t>
            </a:fld>
            <a:endParaRPr lang="en-US"/>
          </a:p>
        </p:txBody>
      </p:sp>
    </p:spTree>
    <p:extLst>
      <p:ext uri="{BB962C8B-B14F-4D97-AF65-F5344CB8AC3E}">
        <p14:creationId xmlns:p14="http://schemas.microsoft.com/office/powerpoint/2010/main" val="2339681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Birleşmiş Milletler Çevre ve Kalkınma Konferansı, silahlı çatışma zamanlarında çevrenin korunması konusuna yakın bir ilgi göstermemiş olsa da, Gündem 21’e “göre Silahlı çatışma zamanlarında uluslararası hukuk tarafından mazur görülmeyen büyük ölçekteki çevresel yıkımların önlenmesi için uluslararası hukuka uygun tedbirler alınmalıdır.” Ayrıca, Rio Bildirgesi’nin 24. ilkesi de meseleyi şu şekilde ifade eder “Savaş niteliği gereği sürdürülebilir kalkınma için yıkıcıdır. Devletler, bu yüzden, silahlı çatışma zamanlarında çevrenin korunması için uluslararası hukuka saygı göstermeli, gerektiğinde bu hukukun geliştirilmesi için işbirliği yapmalıdırlar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29</a:t>
            </a:fld>
            <a:endParaRPr lang="en-US"/>
          </a:p>
        </p:txBody>
      </p:sp>
    </p:spTree>
    <p:extLst>
      <p:ext uri="{BB962C8B-B14F-4D97-AF65-F5344CB8AC3E}">
        <p14:creationId xmlns:p14="http://schemas.microsoft.com/office/powerpoint/2010/main" val="4042744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Çevre, insanın hayatta kalabilmesi ya da yaşamını sürdürebilmesi için gerekli olan tüm enstrümanları içeren geniş bir kavramdır. İnsanın yaşamı boyunca gidermek zorunda olduğu barınma, temiz su, yiyecek ve oksijen gibi temel ihtiyaç maddelerini çevre içerisinde karşılar. Sadece insanoğlu değil, aynı zamanda diğer tüm canlılar çevre içerisinde anlam kazanır ve yaşamlarını sürdürebilir. Susuz ya da yiyeceksiz günlerce yaşayabilecek olan insanoğlu, ölümcül derecede ki hava kirliliği altında varlığını uzun süre koruyamaz. Burada üzerinde önemli durulması gereken nokta, çevrenin canlı yaşamını olumsuz etkileyecek boyutlarda olup olmadığıdır. Diğer bir deyişle, çevrenin temiz olup olmadığı sorunsalıdır. İnsanın ihtiyaç duyduğu en önemli faktör temiz çevrenin </a:t>
            </a:r>
            <a:r>
              <a:rPr lang="tr-TR" dirty="0" smtClean="0"/>
              <a:t>varlığıdır.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a:t>
            </a:fld>
            <a:endParaRPr lang="en-US"/>
          </a:p>
        </p:txBody>
      </p:sp>
    </p:spTree>
    <p:extLst>
      <p:ext uri="{BB962C8B-B14F-4D97-AF65-F5344CB8AC3E}">
        <p14:creationId xmlns:p14="http://schemas.microsoft.com/office/powerpoint/2010/main" val="7773034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0000" lnSpcReduction="20000"/>
          </a:bodyPr>
          <a:lstStyle/>
          <a:p>
            <a:pPr algn="just"/>
            <a:r>
              <a:rPr lang="tr-TR" dirty="0"/>
              <a:t>“Silahlı çatışma zamanlarında çevrenin bir silah olarak kullanılması ve bu tür kullanımı önlemek için uygulanabilir tedbirlerin alınması” başlıklı gündem maddesi üzerine yapılan tartışmaların sonucunda, Genel Kurul, 9 Aralık 1991’de 48/30 sayılı kararı kabul etti. Bu kararla silahlı çatışma zamanlarında çevrenin korunması meselesinin Birleşmiş Milletler Uluslararası Hukuk On yılı çerçevesinde ele alınmaya devam edilmesine karar verildi. Aynı zamanda, “uluslararası insani hukuku sağlamlaştırmak ve geliştirmek için önemli bir araç” olarak tanımlanan Savaş Kurbanlarının Korunması Uluslararası Konferansı’nın (Cenevre, 30 Ağustos- 1 Eylül 1993) sonuçlarından ve Sonuç Bildirgesinden övgüyle söz edildi, ve tüm devletlere savaş kurbanlarının korunması için uluslararası insani hukuka saygı göstermeleri gerektiği hatırlatıldı.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30</a:t>
            </a:fld>
            <a:endParaRPr lang="en-US"/>
          </a:p>
        </p:txBody>
      </p:sp>
    </p:spTree>
    <p:extLst>
      <p:ext uri="{BB962C8B-B14F-4D97-AF65-F5344CB8AC3E}">
        <p14:creationId xmlns:p14="http://schemas.microsoft.com/office/powerpoint/2010/main" val="40619650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ÇEVRESEL BOZULMA VE SAVUNMASIZ GRUPLAR ÜZERİNDEKİ ETKİSİ</a:t>
            </a:r>
          </a:p>
        </p:txBody>
      </p:sp>
      <p:sp>
        <p:nvSpPr>
          <p:cNvPr id="3" name="İçerik Yer Tutucusu 2"/>
          <p:cNvSpPr>
            <a:spLocks noGrp="1"/>
          </p:cNvSpPr>
          <p:nvPr>
            <p:ph idx="1"/>
          </p:nvPr>
        </p:nvSpPr>
        <p:spPr/>
        <p:txBody>
          <a:bodyPr>
            <a:normAutofit fontScale="70000" lnSpcReduction="20000"/>
          </a:bodyPr>
          <a:lstStyle/>
          <a:p>
            <a:pPr algn="just"/>
            <a:r>
              <a:rPr lang="tr-TR" dirty="0"/>
              <a:t>1967 (</a:t>
            </a:r>
            <a:r>
              <a:rPr lang="tr-TR" dirty="0" err="1"/>
              <a:t>Torrey</a:t>
            </a:r>
            <a:r>
              <a:rPr lang="tr-TR" dirty="0"/>
              <a:t> Kanyonu), 1978 (</a:t>
            </a:r>
            <a:r>
              <a:rPr lang="tr-TR" dirty="0" err="1"/>
              <a:t>Amaco</a:t>
            </a:r>
            <a:r>
              <a:rPr lang="tr-TR" dirty="0"/>
              <a:t> </a:t>
            </a:r>
            <a:r>
              <a:rPr lang="tr-TR" dirty="0" err="1"/>
              <a:t>Cadiz</a:t>
            </a:r>
            <a:r>
              <a:rPr lang="tr-TR" dirty="0"/>
              <a:t>), 1980 (EKOFİX) denize petrol dökülmesi, 1976 (</a:t>
            </a:r>
            <a:r>
              <a:rPr lang="tr-TR" dirty="0" err="1"/>
              <a:t>Seveso</a:t>
            </a:r>
            <a:r>
              <a:rPr lang="tr-TR" dirty="0"/>
              <a:t>) ve 1984 (</a:t>
            </a:r>
            <a:r>
              <a:rPr lang="tr-TR" dirty="0" err="1"/>
              <a:t>Bhopal</a:t>
            </a:r>
            <a:r>
              <a:rPr lang="tr-TR" dirty="0"/>
              <a:t>) kimyasal felaketleri, ve Çernobil nükleer kazası (1986) gibi büyük çevresel krizler, bu krizlerin etkilerinin </a:t>
            </a:r>
            <a:r>
              <a:rPr lang="tr-TR" dirty="0" err="1"/>
              <a:t>ulusaşırı</a:t>
            </a:r>
            <a:r>
              <a:rPr lang="tr-TR" dirty="0"/>
              <a:t> doğasını ve çok boyutlu yankılarını gözler önüne sermişlerdir. Bugün, çevrenin durumu, uluslararası toplumun uyumlu çabaları yoluyla kapsamlı ve eşgüdümlü bir şekilde küresel olarak ele alınması gereken dünya çapında bir problem olarak algılanmaktadır. Gezegenimizin maruz aldığı çevresel zararın, ve çevresel zararın bireyler ile onların refahı üzerindeki etkilerinin, ve yaşam hakkı da dahil olmak üzere temel hakların kullanılması üzerindeki etkilerinin boyutunun büyüklüğü nedeniyle, doğal dengelerin korunması, bir bütün olarak ekosistemin dengesi, doğal kaynakların korunması, ve Dünya’nın kendisinin bekası gibi meseleler acil ve ciddi konular olarak ortaya </a:t>
            </a:r>
            <a:r>
              <a:rPr lang="tr-TR" dirty="0" smtClean="0"/>
              <a:t>çıkmaktadır.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31</a:t>
            </a:fld>
            <a:endParaRPr lang="en-US"/>
          </a:p>
        </p:txBody>
      </p:sp>
    </p:spTree>
    <p:extLst>
      <p:ext uri="{BB962C8B-B14F-4D97-AF65-F5344CB8AC3E}">
        <p14:creationId xmlns:p14="http://schemas.microsoft.com/office/powerpoint/2010/main" val="36601350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Çevre ve kalkınma Komisyonu’na (</a:t>
            </a:r>
            <a:r>
              <a:rPr lang="tr-TR" dirty="0" err="1"/>
              <a:t>Brundtland</a:t>
            </a:r>
            <a:r>
              <a:rPr lang="tr-TR" dirty="0"/>
              <a:t> Komisyonu) göre, 1970’den beri, yani ilk Dünya Günü’nün kutlandığı tarihten bu yana, Dünya yaklaşık 200 milyon hektar ormanlık alanı kaybetti, her yıl 11.4 milyon hektar tropik orman yok oldu, ekilebilir toprakların beşte biri çölleşti. Komisyon, çeşitli gelişmiş ve gelişmekte olan ülkelerin ekosistemlerini ve ekonomik yapılarını analiz etti. Gelecek nesillerin olanaklarını tehlikeye atmadan, bugünkü neslin ihtiyaçlarını karşılamayı mümkün kılan “sürdürülebilir bir </a:t>
            </a:r>
            <a:r>
              <a:rPr lang="tr-TR" dirty="0" err="1"/>
              <a:t>kalkınma”ya</a:t>
            </a:r>
            <a:r>
              <a:rPr lang="tr-TR" dirty="0"/>
              <a:t> ulaşabilmek için planlama ve düzenleyici tedbirlerin uyumlu hale getirilmesinin gerekliliğine dikkat çekildi. 1992 Dünya Zirvesi, gezegen üzerindeki büyük tehditleri ve çeşitli fenomenler arasındaki etkileşimi vurgulamıştır. Bu durum aşağıdaki örneklerde açıklanmıştır: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32</a:t>
            </a:fld>
            <a:endParaRPr lang="en-US"/>
          </a:p>
        </p:txBody>
      </p:sp>
    </p:spTree>
    <p:extLst>
      <p:ext uri="{BB962C8B-B14F-4D97-AF65-F5344CB8AC3E}">
        <p14:creationId xmlns:p14="http://schemas.microsoft.com/office/powerpoint/2010/main" val="2896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r>
              <a:rPr lang="tr-TR" dirty="0"/>
              <a:t>İklim </a:t>
            </a:r>
            <a:r>
              <a:rPr lang="tr-TR" dirty="0" smtClean="0"/>
              <a:t>Değişiklikleri</a:t>
            </a:r>
          </a:p>
          <a:p>
            <a:r>
              <a:rPr lang="tr-TR" dirty="0"/>
              <a:t>Ormansızlaşma ve Ağaçların </a:t>
            </a:r>
            <a:r>
              <a:rPr lang="tr-TR" dirty="0" smtClean="0"/>
              <a:t>Kesilmesi</a:t>
            </a:r>
          </a:p>
          <a:p>
            <a:r>
              <a:rPr lang="tr-TR" dirty="0"/>
              <a:t>Biyolojik </a:t>
            </a:r>
            <a:r>
              <a:rPr lang="tr-TR" dirty="0" smtClean="0"/>
              <a:t>Çeşitlilik</a:t>
            </a:r>
          </a:p>
          <a:p>
            <a:r>
              <a:rPr lang="tr-TR" dirty="0"/>
              <a:t>Kirlilik, zehirli ve tehlikeli ürünlerin atılması, vb</a:t>
            </a:r>
            <a:r>
              <a:rPr lang="tr-TR" dirty="0" smtClean="0"/>
              <a:t>.</a:t>
            </a:r>
          </a:p>
          <a:p>
            <a:r>
              <a:rPr lang="tr-TR" dirty="0"/>
              <a:t>Tehlikeli Atıkların Sınır Ötesine Taşınması</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33</a:t>
            </a:fld>
            <a:endParaRPr lang="en-US"/>
          </a:p>
        </p:txBody>
      </p:sp>
    </p:spTree>
    <p:extLst>
      <p:ext uri="{BB962C8B-B14F-4D97-AF65-F5344CB8AC3E}">
        <p14:creationId xmlns:p14="http://schemas.microsoft.com/office/powerpoint/2010/main" val="37035297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Zehirli ve tehlikeli atıkların sınırlar ötesine taşınması ve atılması, insan hakları ihlallerine yol açmaktadır, hem insana ve çevresine yüklediği riskler açısından, hem de Kuzey’de üretilen tehlikeli maddelerin gelişmekte olan ülkelere, özellikle Afrika’ya transferi göz önüne alındığında da durum böyledir. Güney’i ciddi risklerle karşı karşıya bırakan bu kabul edilemez faaliyetler, sorunları özellikle savunmasız bölgeler ve halklara ihraç etmeleri açısından ele alındığında çok ahlaksızca ve çirkindir (kontrol ve önleme için gerekli kaynakların ve uygun teknolojinin yokluğu; bozuk sağlık altyapısı; güvenilmez, kullanışsız, erişilmesi mümkün olmayan, ya da hiç var olmayan bilgi).</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34</a:t>
            </a:fld>
            <a:endParaRPr lang="en-US"/>
          </a:p>
        </p:txBody>
      </p:sp>
    </p:spTree>
    <p:extLst>
      <p:ext uri="{BB962C8B-B14F-4D97-AF65-F5344CB8AC3E}">
        <p14:creationId xmlns:p14="http://schemas.microsoft.com/office/powerpoint/2010/main" val="31461367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1980’lerin ortalarına kadar, tehlikeli atıkların ihracatının ve ithalatının yüzde 80’i gelişmiş </a:t>
            </a:r>
            <a:r>
              <a:rPr lang="tr-TR" dirty="0" err="1"/>
              <a:t>ülkerlerin</a:t>
            </a:r>
            <a:r>
              <a:rPr lang="tr-TR" dirty="0"/>
              <a:t> kendi aralarındaydı. </a:t>
            </a:r>
            <a:r>
              <a:rPr lang="tr-TR" dirty="0" smtClean="0"/>
              <a:t>1988’de</a:t>
            </a:r>
            <a:r>
              <a:rPr lang="tr-TR" dirty="0"/>
              <a:t>, 2- 2.5 milyon atık, OECD üyesi Avrupa ülkelerinin kendi aralarında taşındı. </a:t>
            </a:r>
            <a:r>
              <a:rPr lang="tr-TR" dirty="0" smtClean="0"/>
              <a:t>Asıl </a:t>
            </a:r>
            <a:r>
              <a:rPr lang="tr-TR" dirty="0"/>
              <a:t>olarak 1986’dan sonra Kuzey-Güney bağlantısı gelişmeye başladı. Bu bağlantı dahilinde, Greenpeace’in işaret ettiği gibi, 1986 ile 1988 arasında 6 </a:t>
            </a:r>
            <a:r>
              <a:rPr lang="tr-TR" dirty="0" err="1"/>
              <a:t>miyon</a:t>
            </a:r>
            <a:r>
              <a:rPr lang="tr-TR" dirty="0"/>
              <a:t> tondan fazla tehlikeli atık gelişmiş ülkelerden gelişmekte olan ülkelere ve doğu </a:t>
            </a:r>
            <a:r>
              <a:rPr lang="tr-TR" dirty="0" err="1"/>
              <a:t>avrupa</a:t>
            </a:r>
            <a:r>
              <a:rPr lang="tr-TR" dirty="0"/>
              <a:t> ülkelerine, özellikle Romanya ve Macaristan’a taşınmıştır. Ayrıca gelişmiş ülkelerin her yıl 100 ila 300 milyon ton civarı atık ürettikleri ve bunun 50 milyon tonuna yakının da Afrika ülkelerine gönderildiği belirtilmiştir.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35</a:t>
            </a:fld>
            <a:endParaRPr lang="en-US"/>
          </a:p>
        </p:txBody>
      </p:sp>
    </p:spTree>
    <p:extLst>
      <p:ext uri="{BB962C8B-B14F-4D97-AF65-F5344CB8AC3E}">
        <p14:creationId xmlns:p14="http://schemas.microsoft.com/office/powerpoint/2010/main" val="22486851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Gelişmiş ülkelerin tehlikeli atık depolama ve imha etme kapasiteleri sürekli olarak azalırken, ürettikleri atık miktarı artmaya devam etmektedir. Örneğin, Avrupa Topluluğu, imha kapasitesinin 10 milyon ton olduğunu, buna karşın her yıl 30 milyon ton atık ürettiğini bildirmiştir. C. </a:t>
            </a:r>
            <a:r>
              <a:rPr lang="tr-TR" dirty="0" err="1"/>
              <a:t>Hitz</a:t>
            </a:r>
            <a:r>
              <a:rPr lang="tr-TR" dirty="0"/>
              <a:t> </a:t>
            </a:r>
            <a:r>
              <a:rPr lang="tr-TR" dirty="0" err="1"/>
              <a:t>and</a:t>
            </a:r>
            <a:r>
              <a:rPr lang="tr-TR" dirty="0"/>
              <a:t> J.R. </a:t>
            </a:r>
            <a:r>
              <a:rPr lang="tr-TR" dirty="0" err="1"/>
              <a:t>Ehrnefeld</a:t>
            </a:r>
            <a:r>
              <a:rPr lang="tr-TR" dirty="0"/>
              <a:t>: "</a:t>
            </a:r>
            <a:r>
              <a:rPr lang="tr-TR" dirty="0" err="1"/>
              <a:t>Transboundary</a:t>
            </a:r>
            <a:r>
              <a:rPr lang="tr-TR" dirty="0"/>
              <a:t> </a:t>
            </a:r>
            <a:r>
              <a:rPr lang="tr-TR" dirty="0" err="1"/>
              <a:t>Movement</a:t>
            </a:r>
            <a:r>
              <a:rPr lang="tr-TR" dirty="0"/>
              <a:t> of </a:t>
            </a:r>
            <a:r>
              <a:rPr lang="tr-TR" dirty="0" err="1"/>
              <a:t>Hazardous</a:t>
            </a:r>
            <a:r>
              <a:rPr lang="tr-TR" dirty="0"/>
              <a:t> </a:t>
            </a:r>
            <a:r>
              <a:rPr lang="tr-TR" dirty="0" err="1"/>
              <a:t>Wastes</a:t>
            </a:r>
            <a:r>
              <a:rPr lang="tr-TR" dirty="0"/>
              <a:t>. A </a:t>
            </a:r>
            <a:r>
              <a:rPr lang="tr-TR" dirty="0" err="1"/>
              <a:t>Comparative</a:t>
            </a:r>
            <a:r>
              <a:rPr lang="tr-TR" dirty="0"/>
              <a:t> Analysis of </a:t>
            </a:r>
            <a:r>
              <a:rPr lang="tr-TR" dirty="0" err="1"/>
              <a:t>Policy</a:t>
            </a:r>
            <a:r>
              <a:rPr lang="tr-TR" dirty="0"/>
              <a:t> </a:t>
            </a:r>
            <a:r>
              <a:rPr lang="tr-TR" dirty="0" err="1"/>
              <a:t>Options</a:t>
            </a:r>
            <a:r>
              <a:rPr lang="tr-TR" dirty="0"/>
              <a:t> </a:t>
            </a:r>
            <a:r>
              <a:rPr lang="tr-TR" dirty="0" err="1"/>
              <a:t>to</a:t>
            </a:r>
            <a:r>
              <a:rPr lang="tr-TR" dirty="0"/>
              <a:t> Control </a:t>
            </a:r>
            <a:r>
              <a:rPr lang="tr-TR" dirty="0" err="1"/>
              <a:t>the</a:t>
            </a:r>
            <a:r>
              <a:rPr lang="tr-TR" dirty="0"/>
              <a:t> International </a:t>
            </a:r>
            <a:r>
              <a:rPr lang="tr-TR" dirty="0" err="1"/>
              <a:t>Waste</a:t>
            </a:r>
            <a:r>
              <a:rPr lang="tr-TR" dirty="0"/>
              <a:t> </a:t>
            </a:r>
            <a:r>
              <a:rPr lang="tr-TR" dirty="0" err="1"/>
              <a:t>Trade</a:t>
            </a:r>
            <a:r>
              <a:rPr lang="tr-TR" dirty="0"/>
              <a:t>", </a:t>
            </a:r>
            <a:r>
              <a:rPr lang="tr-TR" dirty="0" err="1"/>
              <a:t>Environmental</a:t>
            </a:r>
            <a:r>
              <a:rPr lang="tr-TR" dirty="0"/>
              <a:t> </a:t>
            </a:r>
            <a:r>
              <a:rPr lang="tr-TR" dirty="0" err="1"/>
              <a:t>Affairs</a:t>
            </a:r>
            <a:r>
              <a:rPr lang="tr-TR" dirty="0"/>
              <a:t>, </a:t>
            </a:r>
            <a:r>
              <a:rPr lang="tr-TR" dirty="0" err="1"/>
              <a:t>Vol</a:t>
            </a:r>
            <a:r>
              <a:rPr lang="tr-TR" dirty="0"/>
              <a:t>. 3, Kış 1991, s. 29.</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36</a:t>
            </a:fld>
            <a:endParaRPr lang="en-US"/>
          </a:p>
        </p:txBody>
      </p:sp>
    </p:spTree>
    <p:extLst>
      <p:ext uri="{BB962C8B-B14F-4D97-AF65-F5344CB8AC3E}">
        <p14:creationId xmlns:p14="http://schemas.microsoft.com/office/powerpoint/2010/main" val="38677713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1987 ve 1988’deki skandalların, özellikle Batılı Şirketler ve Afrika ülkeleri arasında yapılan ve Batılı şirketlere atıklarını boşaltabilecekleri toprakları komik denecek miktarda bir paraya pazarlayan anlaşmaların ortaya çıkması, gelişmekte olan ülkelerde özellikle de Afrika ülkelerinde tepkilerin doğmasına sebep oldu. Bu çerçevede, Afrika Birliği Örgütü Bakanlar Konseyi, 25 Mayıs 1988 tarihli 1153 (XLVIII) sayılı kararında, atıkların bu şekilde Afrika ülkelerine yığılmasının “Afrika’ya ve Afrika’nın insanlarına karşı işlenmiş bir suç” olduğunu beyan etmişti</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37</a:t>
            </a:fld>
            <a:endParaRPr lang="en-US"/>
          </a:p>
        </p:txBody>
      </p:sp>
    </p:spTree>
    <p:extLst>
      <p:ext uri="{BB962C8B-B14F-4D97-AF65-F5344CB8AC3E}">
        <p14:creationId xmlns:p14="http://schemas.microsoft.com/office/powerpoint/2010/main" val="35660392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r>
              <a:rPr lang="tr-TR" dirty="0"/>
              <a:t>Benzer bir şekilde, 7 Aralık 1988’de, Birleşmiş Milletler Genel Kurulu, Afrika ülkelerine nükleer ve endüstriyel atıkların boşaltılmasını kınayan bir kararı kabul etti. “Radyoaktif atıkların boşaltılması” başlıklı 43/75 sayılı karar.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38</a:t>
            </a:fld>
            <a:endParaRPr lang="en-US"/>
          </a:p>
        </p:txBody>
      </p:sp>
    </p:spTree>
    <p:extLst>
      <p:ext uri="{BB962C8B-B14F-4D97-AF65-F5344CB8AC3E}">
        <p14:creationId xmlns:p14="http://schemas.microsoft.com/office/powerpoint/2010/main" val="24509501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ÇEVRENİN TEMEL HAKLARIN KULLANIMINA ETKİSİNİN ANALİZİ</a:t>
            </a:r>
          </a:p>
        </p:txBody>
      </p:sp>
      <p:sp>
        <p:nvSpPr>
          <p:cNvPr id="3" name="İçerik Yer Tutucusu 2"/>
          <p:cNvSpPr>
            <a:spLocks noGrp="1"/>
          </p:cNvSpPr>
          <p:nvPr>
            <p:ph idx="1"/>
          </p:nvPr>
        </p:nvSpPr>
        <p:spPr/>
        <p:txBody>
          <a:bodyPr>
            <a:normAutofit fontScale="77500" lnSpcReduction="20000"/>
          </a:bodyPr>
          <a:lstStyle/>
          <a:p>
            <a:pPr algn="just"/>
            <a:r>
              <a:rPr lang="tr-TR" dirty="0"/>
              <a:t>Yakın zamanlardaki kaynakların gözlemlerine göre, yirmi birinci yüzyılın başından itibaren dünya nüfusunun yarısı şehirlerde yaşıyor olacak. 2025’de bu rakam, yüzde 65’e yani 5 miyar insana ulaşacaktır. 850 </a:t>
            </a:r>
            <a:r>
              <a:rPr lang="tr-TR" dirty="0" err="1"/>
              <a:t>miyondan</a:t>
            </a:r>
            <a:r>
              <a:rPr lang="tr-TR" dirty="0"/>
              <a:t> fazla insan çölleşmenin etkilediği bölgelerde yaşamaktadır. Her saniye bir futbol sahası büyüklüğünde tropikal orman </a:t>
            </a:r>
            <a:r>
              <a:rPr lang="tr-TR" dirty="0" err="1"/>
              <a:t>yokedilmektedir</a:t>
            </a:r>
            <a:r>
              <a:rPr lang="tr-TR" dirty="0"/>
              <a:t>. Sanayileşmiş ülkelerde yaşayanlar gelişmekte olan ülkelerde yaşayanlardan halen 10 kat daha fazla ticari enerji tüketmektedirler, ve dünyadaki karbondioksit emisyonunun yüzde 71’ile, endüstriyel atıkların yüzde 68’ini üretmektedirler. Yoksulluk özellikle çocukları etkilemektedir, her yıl 13 milyon çocuk beş yaşına gelmeden </a:t>
            </a:r>
            <a:r>
              <a:rPr lang="tr-TR" dirty="0" smtClean="0"/>
              <a:t>ölmektedir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39</a:t>
            </a:fld>
            <a:endParaRPr lang="en-US"/>
          </a:p>
        </p:txBody>
      </p:sp>
    </p:spTree>
    <p:extLst>
      <p:ext uri="{BB962C8B-B14F-4D97-AF65-F5344CB8AC3E}">
        <p14:creationId xmlns:p14="http://schemas.microsoft.com/office/powerpoint/2010/main" val="2208008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Başta hava ve su kirliliği olmak üzere çeşitli çevre sorunlarının alarm veren boyutlarda olduğu bölgelerde canlı yaşamı tehdit altında olmaktadır. Çevre sorunlarından dolayı dünyanın farklı bölgelerinde çok sayıda insanın ve canlının hayatını kaybetmesi kirli çevrenin canlı yaşamı üzerinde yaratabileceği olumsuz etkileri bizlere göstermesi açısından önemli bir örnektir. Dünya Sağlık Örgütü'nün raporlarına göre, her yıl dünyada yaklaşık olarak 13 milyon insan çevre kirliliğinin neden olduğu etkenlerden dolayı hayatına kaybetmektedir. Bu raporlara göre, yeryüzünde vuku bulan hastalıklarının %23'nün başlıca sebebini çevre kirliliğinin neden olduğu hastalıklar oluşturmaktadır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a:t>
            </a:fld>
            <a:endParaRPr lang="en-US"/>
          </a:p>
        </p:txBody>
      </p:sp>
    </p:spTree>
    <p:extLst>
      <p:ext uri="{BB962C8B-B14F-4D97-AF65-F5344CB8AC3E}">
        <p14:creationId xmlns:p14="http://schemas.microsoft.com/office/powerpoint/2010/main" val="26380402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a:bodyPr>
          <a:lstStyle/>
          <a:p>
            <a:pPr algn="just"/>
            <a:r>
              <a:rPr lang="tr-TR" dirty="0"/>
              <a:t>400 ila 700 milyon insan, çoğunlukla yoksul kesimlerden kadınlar ve çocuklar evlerindeki kirli havadan etkilenmektedir. 300,000 ila 700,000 vakitsiz erken ölümlerin nedeni olarak şehirlerdeki kirlilik gösterilebilir. Ozon tabakasının incelmesi, dünya üzerinde, her yıl, 300,000 deri kanseri ve 1.7 milyon katarakt vakasının ortaya çıkmasına neden olmaktadır.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40</a:t>
            </a:fld>
            <a:endParaRPr lang="en-US"/>
          </a:p>
        </p:txBody>
      </p:sp>
    </p:spTree>
    <p:extLst>
      <p:ext uri="{BB962C8B-B14F-4D97-AF65-F5344CB8AC3E}">
        <p14:creationId xmlns:p14="http://schemas.microsoft.com/office/powerpoint/2010/main" val="24551849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Yaşam Hakkı</a:t>
            </a:r>
          </a:p>
        </p:txBody>
      </p:sp>
      <p:sp>
        <p:nvSpPr>
          <p:cNvPr id="3" name="İçerik Yer Tutucusu 2"/>
          <p:cNvSpPr>
            <a:spLocks noGrp="1"/>
          </p:cNvSpPr>
          <p:nvPr>
            <p:ph idx="1"/>
          </p:nvPr>
        </p:nvSpPr>
        <p:spPr/>
        <p:txBody>
          <a:bodyPr/>
          <a:lstStyle/>
          <a:p>
            <a:r>
              <a:rPr lang="tr-TR" dirty="0" smtClean="0"/>
              <a:t>Yaşam </a:t>
            </a:r>
            <a:r>
              <a:rPr lang="tr-TR" dirty="0"/>
              <a:t>hakkı, en önemli temel haklardan biridir ki bir anlaşma hükmü olarak bulunmadığı yerlerde bile, </a:t>
            </a:r>
            <a:r>
              <a:rPr lang="tr-TR" dirty="0" smtClean="0"/>
              <a:t>herkese </a:t>
            </a:r>
            <a:r>
              <a:rPr lang="tr-TR" dirty="0"/>
              <a:t>uygulanan bir normdur. Yaşam hakkı, mutlak, doğuştan gelen haklardan </a:t>
            </a:r>
            <a:r>
              <a:rPr lang="tr-TR" dirty="0" smtClean="0"/>
              <a:t>biridir</a:t>
            </a:r>
            <a:r>
              <a:rPr lang="tr-TR" dirty="0"/>
              <a:t>, ve hiç bir şekilde devredilemez ve kişinin elinden </a:t>
            </a:r>
            <a:r>
              <a:rPr lang="tr-TR" dirty="0" smtClean="0"/>
              <a:t>alınamaz.</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41</a:t>
            </a:fld>
            <a:endParaRPr lang="en-US"/>
          </a:p>
        </p:txBody>
      </p:sp>
    </p:spTree>
    <p:extLst>
      <p:ext uri="{BB962C8B-B14F-4D97-AF65-F5344CB8AC3E}">
        <p14:creationId xmlns:p14="http://schemas.microsoft.com/office/powerpoint/2010/main" val="949901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Çevreye yönelen tehditler veya ciddi çevresel tehlikeler çok sayıda insanın hayatını doğrudan tehdit edebilir; yaşam hakkı ve çevre hakkı arasındaki bağlantı oldukça açıktır... Fakat, bu iki hak arasındaki çift taraflı </a:t>
            </a:r>
            <a:r>
              <a:rPr lang="tr-TR" dirty="0" err="1"/>
              <a:t>ilişkisellik</a:t>
            </a:r>
            <a:r>
              <a:rPr lang="tr-TR" dirty="0"/>
              <a:t> bu durumun çok daha ötesine uzanmaktadır... [ve] bu aşağıdaki önerilerde özetlenebilir: </a:t>
            </a:r>
            <a:endParaRPr lang="tr-TR" dirty="0" smtClean="0"/>
          </a:p>
          <a:p>
            <a:r>
              <a:rPr lang="tr-TR" dirty="0" smtClean="0"/>
              <a:t>1</a:t>
            </a:r>
            <a:r>
              <a:rPr lang="tr-TR" dirty="0"/>
              <a:t>. İnsan hayatını tehdit eden çevresel tehlikelerin önlenmesi için etkili önlemlerin alınması, devletlerin ve bütün olarak uluslararası toplumun görevidir. </a:t>
            </a:r>
            <a:endParaRPr lang="tr-TR" dirty="0" smtClean="0"/>
          </a:p>
          <a:p>
            <a:r>
              <a:rPr lang="tr-TR" dirty="0" smtClean="0"/>
              <a:t>2</a:t>
            </a:r>
            <a:r>
              <a:rPr lang="tr-TR" dirty="0"/>
              <a:t>. Her devlet, ve ayrıca Birleşmiş Milletler (UNEP), gerçekten ortaya çıkmadan önce tehlikeler ve tehditleri izleyip kontrol edecek mekanizmalar ve erken uyarı sistemleri kurmalı ve işletmelidirler</a:t>
            </a:r>
            <a:r>
              <a:rPr lang="tr-TR" dirty="0" smtClean="0"/>
              <a:t>.</a:t>
            </a:r>
          </a:p>
          <a:p>
            <a:r>
              <a:rPr lang="tr-TR" dirty="0" smtClean="0"/>
              <a:t> </a:t>
            </a:r>
            <a:r>
              <a:rPr lang="tr-TR" dirty="0"/>
              <a:t>3. Başka bir ülkede hayatı tehdit eden muhtemel bir çevresel tehlike hakkında bilgi sahibi olan bir devlet, tehdit altındaki devleti acilen uyarmalıdır. </a:t>
            </a:r>
            <a:endParaRPr lang="tr-TR" dirty="0" smtClean="0"/>
          </a:p>
          <a:p>
            <a:r>
              <a:rPr lang="tr-TR" dirty="0" smtClean="0"/>
              <a:t>4</a:t>
            </a:r>
            <a:r>
              <a:rPr lang="tr-TR" dirty="0"/>
              <a:t>. Elzem ve zaruri bir norm olarak, yaşam hakkı, ekonomik kaygıların üstünde büyük bir önceliğe sahip olmalı, ve her durumda bu öncelik </a:t>
            </a:r>
            <a:r>
              <a:rPr lang="tr-TR" dirty="0" smtClean="0"/>
              <a:t>çerçevesinde </a:t>
            </a:r>
            <a:r>
              <a:rPr lang="tr-TR" dirty="0"/>
              <a:t>değerlendirilmelidir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42</a:t>
            </a:fld>
            <a:endParaRPr lang="en-US"/>
          </a:p>
        </p:txBody>
      </p:sp>
    </p:spTree>
    <p:extLst>
      <p:ext uri="{BB962C8B-B14F-4D97-AF65-F5344CB8AC3E}">
        <p14:creationId xmlns:p14="http://schemas.microsoft.com/office/powerpoint/2010/main" val="10446934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Sağlık </a:t>
            </a:r>
            <a:r>
              <a:rPr lang="tr-TR" dirty="0" smtClean="0"/>
              <a:t>hakkı</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smtClean="0"/>
              <a:t>İnsan </a:t>
            </a:r>
            <a:r>
              <a:rPr lang="tr-TR" dirty="0"/>
              <a:t>Hakları Evrensel Beyannamesi, Ekonomik, Sosyal ve Kültürel Haklar Uluslararası Sözleşmesi, diğer insan hakları belgeleri, ve birçok ulusal anayasada tanındığı üzere, herkes erişilebilir en yüksek sağlık standartlarına sahip olma hakkına sahiptir. Çevre bağlamında, sağlık hakkı, yeterli sağlık koşullarına sahip olma hakkını da içeren, doğal tehlikelere karşı korunma ve kirlilikten kurtulma anlamına gelmektedir. Bu hak, su ve gıda hakkıyla, güvenli ve sağlıklı çalışma koşullarına sahip olma hakkıyla ve barınma hakkıyla doğrudan bağlantılıdır.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43</a:t>
            </a:fld>
            <a:endParaRPr lang="en-US"/>
          </a:p>
        </p:txBody>
      </p:sp>
    </p:spTree>
    <p:extLst>
      <p:ext uri="{BB962C8B-B14F-4D97-AF65-F5344CB8AC3E}">
        <p14:creationId xmlns:p14="http://schemas.microsoft.com/office/powerpoint/2010/main" val="7988896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Beslenme Hakkı</a:t>
            </a:r>
          </a:p>
        </p:txBody>
      </p:sp>
      <p:sp>
        <p:nvSpPr>
          <p:cNvPr id="3" name="İçerik Yer Tutucusu 2"/>
          <p:cNvSpPr>
            <a:spLocks noGrp="1"/>
          </p:cNvSpPr>
          <p:nvPr>
            <p:ph idx="1"/>
          </p:nvPr>
        </p:nvSpPr>
        <p:spPr/>
        <p:txBody>
          <a:bodyPr>
            <a:normAutofit fontScale="92500" lnSpcReduction="10000"/>
          </a:bodyPr>
          <a:lstStyle/>
          <a:p>
            <a:pPr algn="just"/>
            <a:r>
              <a:rPr lang="tr-TR" dirty="0"/>
              <a:t>Y</a:t>
            </a:r>
            <a:r>
              <a:rPr lang="tr-TR" dirty="0" smtClean="0"/>
              <a:t>eterli </a:t>
            </a:r>
            <a:r>
              <a:rPr lang="tr-TR" dirty="0"/>
              <a:t>yaşam standardına sahip olma hakkının uluslararası boyuttaki ifadeleri- İnsan Hakları Evrensel Beyannamesi, ve Ekonomik, Sosyal ve Kültürel Haklar Uluslararası Sözleşmesi’nde belirtilenler de dahil olmak üzere- beslenme hakkının, sağlık hakkının önemli bir parçası olduğunu kabul etmektedirler. Güvenli ve sağlıklı beslenme, ayrılmaz bir biçimde sağlıklı ve temiz bir çevreyle ilişkilidir, ve çevreyle uyumlu ve toplumsal olarak sürdürülebilir kalkınmayla bağlantılıdır.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44</a:t>
            </a:fld>
            <a:endParaRPr lang="en-US"/>
          </a:p>
        </p:txBody>
      </p:sp>
    </p:spTree>
    <p:extLst>
      <p:ext uri="{BB962C8B-B14F-4D97-AF65-F5344CB8AC3E}">
        <p14:creationId xmlns:p14="http://schemas.microsoft.com/office/powerpoint/2010/main" val="13213983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r>
              <a:rPr lang="tr-TR" dirty="0"/>
              <a:t>Güvenli ve Sağlıklı Çalışma Koşulları </a:t>
            </a:r>
            <a:r>
              <a:rPr lang="tr-TR" dirty="0" smtClean="0"/>
              <a:t>Hakkı</a:t>
            </a:r>
          </a:p>
          <a:p>
            <a:r>
              <a:rPr lang="tr-TR" dirty="0"/>
              <a:t>Barınma Hakkı</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45</a:t>
            </a:fld>
            <a:endParaRPr lang="en-US"/>
          </a:p>
        </p:txBody>
      </p:sp>
    </p:spTree>
    <p:extLst>
      <p:ext uri="{BB962C8B-B14F-4D97-AF65-F5344CB8AC3E}">
        <p14:creationId xmlns:p14="http://schemas.microsoft.com/office/powerpoint/2010/main" val="13176047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Halk </a:t>
            </a:r>
            <a:r>
              <a:rPr lang="tr-TR" dirty="0" smtClean="0"/>
              <a:t>Katılımı</a:t>
            </a:r>
            <a:endParaRPr lang="tr-TR" dirty="0"/>
          </a:p>
        </p:txBody>
      </p:sp>
      <p:sp>
        <p:nvSpPr>
          <p:cNvPr id="3" name="İçerik Yer Tutucusu 2"/>
          <p:cNvSpPr>
            <a:spLocks noGrp="1"/>
          </p:cNvSpPr>
          <p:nvPr>
            <p:ph idx="1"/>
          </p:nvPr>
        </p:nvSpPr>
        <p:spPr/>
        <p:txBody>
          <a:bodyPr/>
          <a:lstStyle/>
          <a:p>
            <a:endParaRPr lang="tr-T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46</a:t>
            </a:fld>
            <a:endParaRPr lang="en-US"/>
          </a:p>
        </p:txBody>
      </p:sp>
    </p:spTree>
    <p:extLst>
      <p:ext uri="{BB962C8B-B14F-4D97-AF65-F5344CB8AC3E}">
        <p14:creationId xmlns:p14="http://schemas.microsoft.com/office/powerpoint/2010/main" val="1273231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Her yıl 2.2 milyon bebek ve çocuk ise kirli su ve yiyeceklerin neden olduğu ishal hastalığından dolayı hayatını </a:t>
            </a:r>
            <a:r>
              <a:rPr lang="tr-TR" dirty="0" smtClean="0"/>
              <a:t>kaybetmektedir. Diğer </a:t>
            </a:r>
            <a:r>
              <a:rPr lang="tr-TR" dirty="0"/>
              <a:t>bir deyişle her yıl milyonlarca milyon insan çevre kirliliğinden ya da çevreye verilen zararların geri tepkisinin birer neticesi olarak başta yaşam hakkı olmak üzere tüm hak ve hürriyetlerini kaybetmektedir. Her yıl hayatını kaybeden milyonlarca insanın sahip oldukları birinci, ikinci ve üçüncü kuşak hakları temiz çevrenin tesis edilememesinden ya da temiz çevrenin kirletilmesinden dolayı tehdit </a:t>
            </a:r>
            <a:r>
              <a:rPr lang="tr-TR" dirty="0" smtClean="0"/>
              <a:t>altındadır.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5</a:t>
            </a:fld>
            <a:endParaRPr lang="en-US"/>
          </a:p>
        </p:txBody>
      </p:sp>
    </p:spTree>
    <p:extLst>
      <p:ext uri="{BB962C8B-B14F-4D97-AF65-F5344CB8AC3E}">
        <p14:creationId xmlns:p14="http://schemas.microsoft.com/office/powerpoint/2010/main" val="222163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t>İnsanlar doğuştan sahip oldukları başta yaşam hakkı olmak üzere tüm temel hak ve hürriyetlerini çevre kirliliğinden dolayı koruyamamaktadır ya da tehdit altında yaşamaktadırlar. Burada tartışılması cevaplanması gereken sorular şunlardır; çevreyi kim kirletmektedir? her yıl çevre kirliliğinden dolayı ortalama 13 milyon insanın hayatını ya da temel hak ve hürriyetleri kaybetmesine ne neden olmaktadır?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6</a:t>
            </a:fld>
            <a:endParaRPr lang="en-US"/>
          </a:p>
        </p:txBody>
      </p:sp>
    </p:spTree>
    <p:extLst>
      <p:ext uri="{BB962C8B-B14F-4D97-AF65-F5344CB8AC3E}">
        <p14:creationId xmlns:p14="http://schemas.microsoft.com/office/powerpoint/2010/main" val="2666930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20. yüzyılın ikinci yarısından itibaren hızlı kentleşme ve sanayileşme süreciyle birlikte çevre sorunları da hızlı bir artış göstermiştir. 1970'li yıllardan itibaren hızlı bir şekilde çevre sorunlarının artmasının birer neticesi olarak, Birleşmiş Milletler gibi uluslararası örgütler ve sivil toplum kuruluşları artan çevre kirliliğine çözüm bulmak ve temiz çevrenin canlı yaşamının devamı açısından önemine vurgu yapmak için çeşitli toplantılar ve konferanslar düzenleyerek uluslararası arenada çevre konusunda ortak bir bilinç uyandırmaya başlamışlardır. Bu konferansların ilki 1972 yılında Stockholm'de ve ikincisi 1992 yılında Rio'da yapılmıştır. Bu toplantıların sonuç bildirgesinde her insanın sağlıklı bir çevrede yaşama ve çevre korumaya ilişkin kararlara katılma hakkı olduğu </a:t>
            </a:r>
            <a:r>
              <a:rPr lang="tr-TR" dirty="0" smtClean="0"/>
              <a:t>vurgulanmıştır.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7</a:t>
            </a:fld>
            <a:endParaRPr lang="en-US"/>
          </a:p>
        </p:txBody>
      </p:sp>
    </p:spTree>
    <p:extLst>
      <p:ext uri="{BB962C8B-B14F-4D97-AF65-F5344CB8AC3E}">
        <p14:creationId xmlns:p14="http://schemas.microsoft.com/office/powerpoint/2010/main" val="1572087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Uluslararası hukukta ve ülkelerin yasalarında koruma altına alınan temiz çevre, aynı zamanda birinci, ikinci ve üçüncü kuşak insan haklarının korunabilmesi ve sağlıklı bir şekilde tesis edilebilmesi için ihtiyaç duyulan olmazsa olmazlarımızdan bir tanesini oluşturmaktadır. İnsanın sahip olduğu başta yaşam hakkı, çalışma hakkı, seyahat hakkı ve mülkiyet hakkı gibi temel insan haklarının korunabilmesi için öncelikle olarak varlığını sağlıklı bir şekilde idame edebileceği temiz çevreye ihtiyaç vardır.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8</a:t>
            </a:fld>
            <a:endParaRPr lang="en-US"/>
          </a:p>
        </p:txBody>
      </p:sp>
    </p:spTree>
    <p:extLst>
      <p:ext uri="{BB962C8B-B14F-4D97-AF65-F5344CB8AC3E}">
        <p14:creationId xmlns:p14="http://schemas.microsoft.com/office/powerpoint/2010/main" val="1097863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Temiz çevrenin var olmadığı ya da çevre kirliliğinin tehlikeli boyutlarda olduğu bölgelerde insanların doğuştan sahip olduğu ve yasalarla güvence altına alınan teme hak ve hürriyetleri tehdit altındadır. İnsan haklarının uygulanabilmesi ve korunabilmesi için temiz çevre asgari bir ihtiyaçtır. Her yıl milyonlarca insanın çevre kirliliğinin neden olduğu hastalıklardan dolayı hayatını kaybetmesi ya da hastalanması kirli çevrenin insan hak ve hürriyetleri üzerinde yaratabileceği etkileri bizlere gösteren önemli bir örnektir.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9</a:t>
            </a:fld>
            <a:endParaRPr lang="en-US"/>
          </a:p>
        </p:txBody>
      </p:sp>
    </p:spTree>
    <p:extLst>
      <p:ext uri="{BB962C8B-B14F-4D97-AF65-F5344CB8AC3E}">
        <p14:creationId xmlns:p14="http://schemas.microsoft.com/office/powerpoint/2010/main" val="589694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1599</TotalTime>
  <Words>3533</Words>
  <Application>Microsoft Office PowerPoint</Application>
  <PresentationFormat>Ekran Gösterisi (4:3)</PresentationFormat>
  <Paragraphs>119</Paragraphs>
  <Slides>46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46</vt:i4>
      </vt:variant>
    </vt:vector>
  </HeadingPairs>
  <TitlesOfParts>
    <vt:vector size="49" baseType="lpstr">
      <vt:lpstr>Arial</vt:lpstr>
      <vt:lpstr>Calibri</vt:lpstr>
      <vt:lpstr>Office Theme</vt:lpstr>
      <vt:lpstr>Doç. Dr. Afşın ÇETİNKAYA</vt:lpstr>
      <vt:lpstr>Çevre ve İnsan Hakları İlişkisi</vt:lpstr>
      <vt:lpstr>PowerPoint Sunusu</vt:lpstr>
      <vt:lpstr>PowerPoint Sunusu</vt:lpstr>
      <vt:lpstr>PowerPoint Sunusu</vt:lpstr>
      <vt:lpstr>PowerPoint Sunusu</vt:lpstr>
      <vt:lpstr>PowerPoint Sunusu</vt:lpstr>
      <vt:lpstr>PowerPoint Sunusu</vt:lpstr>
      <vt:lpstr>PowerPoint Sunusu</vt:lpstr>
      <vt:lpstr>PowerPoint Sunusu</vt:lpstr>
      <vt:lpstr>AİHM ÇEVRE VE İNSAN HAKLARI</vt:lpstr>
      <vt:lpstr>PowerPoint Sunusu</vt:lpstr>
      <vt:lpstr>PowerPoint Sunusu</vt:lpstr>
      <vt:lpstr>PowerPoint Sunusu</vt:lpstr>
      <vt:lpstr>Uluslararası Adalet Divanı The Gabcikovonagymaros Case kararının Sürdürülebilir Kalkınmaya Etkisi </vt:lpstr>
      <vt:lpstr>PowerPoint Sunusu</vt:lpstr>
      <vt:lpstr>PowerPoint Sunusu</vt:lpstr>
      <vt:lpstr>Pfizer davası</vt:lpstr>
      <vt:lpstr>PowerPoint Sunusu</vt:lpstr>
      <vt:lpstr>PowerPoint Sunusu</vt:lpstr>
      <vt:lpstr>PowerPoint Sunusu</vt:lpstr>
      <vt:lpstr>PowerPoint Sunusu</vt:lpstr>
      <vt:lpstr>PowerPoint Sunusu</vt:lpstr>
      <vt:lpstr>PowerPoint Sunusu</vt:lpstr>
      <vt:lpstr>Silahlı Çatışma Dönemlerinde Çevrenin Korunması</vt:lpstr>
      <vt:lpstr>PowerPoint Sunusu</vt:lpstr>
      <vt:lpstr>PowerPoint Sunusu</vt:lpstr>
      <vt:lpstr>PowerPoint Sunusu</vt:lpstr>
      <vt:lpstr>PowerPoint Sunusu</vt:lpstr>
      <vt:lpstr>PowerPoint Sunusu</vt:lpstr>
      <vt:lpstr>ÇEVRESEL BOZULMA VE SAVUNMASIZ GRUPLAR ÜZERİNDEKİ ETKİSİ</vt:lpstr>
      <vt:lpstr>PowerPoint Sunusu</vt:lpstr>
      <vt:lpstr>PowerPoint Sunusu</vt:lpstr>
      <vt:lpstr>PowerPoint Sunusu</vt:lpstr>
      <vt:lpstr>PowerPoint Sunusu</vt:lpstr>
      <vt:lpstr>PowerPoint Sunusu</vt:lpstr>
      <vt:lpstr>PowerPoint Sunusu</vt:lpstr>
      <vt:lpstr>PowerPoint Sunusu</vt:lpstr>
      <vt:lpstr>ÇEVRENİN TEMEL HAKLARIN KULLANIMINA ETKİSİNİN ANALİZİ</vt:lpstr>
      <vt:lpstr>PowerPoint Sunusu</vt:lpstr>
      <vt:lpstr>Yaşam Hakkı</vt:lpstr>
      <vt:lpstr>PowerPoint Sunusu</vt:lpstr>
      <vt:lpstr>Sağlık hakkı</vt:lpstr>
      <vt:lpstr>Beslenme Hakkı</vt:lpstr>
      <vt:lpstr>PowerPoint Sunusu</vt:lpstr>
      <vt:lpstr>Halk Katılımı</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user</cp:lastModifiedBy>
  <cp:revision>205</cp:revision>
  <cp:lastPrinted>2017-03-28T12:53:05Z</cp:lastPrinted>
  <dcterms:created xsi:type="dcterms:W3CDTF">2013-08-21T19:17:07Z</dcterms:created>
  <dcterms:modified xsi:type="dcterms:W3CDTF">2021-04-20T08:26:46Z</dcterms:modified>
</cp:coreProperties>
</file>