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90" r:id="rId21"/>
    <p:sldId id="291" r:id="rId22"/>
    <p:sldId id="292" r:id="rId23"/>
    <p:sldId id="293" r:id="rId24"/>
    <p:sldId id="294" r:id="rId25"/>
    <p:sldId id="276" r:id="rId26"/>
    <p:sldId id="277" r:id="rId27"/>
    <p:sldId id="278" r:id="rId28"/>
    <p:sldId id="279" r:id="rId29"/>
    <p:sldId id="288" r:id="rId30"/>
    <p:sldId id="289" r:id="rId31"/>
    <p:sldId id="280" r:id="rId32"/>
    <p:sldId id="282" r:id="rId33"/>
    <p:sldId id="287" r:id="rId34"/>
    <p:sldId id="281" r:id="rId35"/>
    <p:sldId id="283" r:id="rId36"/>
    <p:sldId id="284" r:id="rId37"/>
    <p:sldId id="285" r:id="rId38"/>
    <p:sldId id="286" r:id="rId39"/>
    <p:sldId id="295" r:id="rId40"/>
    <p:sldId id="296" r:id="rId41"/>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F9B"/>
    <a:srgbClr val="FFE0A3"/>
    <a:srgbClr val="FF3399"/>
    <a:srgbClr val="CC3399"/>
    <a:srgbClr val="70AC2E"/>
    <a:srgbClr val="C19FFF"/>
    <a:srgbClr val="CAB4EA"/>
    <a:srgbClr val="D3B5E9"/>
    <a:srgbClr val="D68B1C"/>
    <a:srgbClr val="D000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p:cViewPr varScale="1">
        <p:scale>
          <a:sx n="116" d="100"/>
          <a:sy n="116" d="100"/>
        </p:scale>
        <p:origin x="1500" y="108"/>
      </p:cViewPr>
      <p:guideLst>
        <p:guide orient="horz" pos="216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14EFE68E-E54A-40F8-BA80-A14D51FDFDBD}" type="datetimeFigureOut">
              <a:rPr lang="tr-TR" smtClean="0"/>
              <a:t>14.04.2021</a:t>
            </a:fld>
            <a:endParaRPr lang="tr-TR"/>
          </a:p>
        </p:txBody>
      </p:sp>
      <p:sp>
        <p:nvSpPr>
          <p:cNvPr id="4" name="Slayt Görüntüsü Yer Tutucusu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24956"/>
            <a:ext cx="5486400" cy="4476274"/>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8E3CE87-98C0-4673-8C56-2AC28CFF896F}" type="slidenum">
              <a:rPr lang="tr-TR" smtClean="0"/>
              <a:t>‹#›</a:t>
            </a:fld>
            <a:endParaRPr lang="tr-TR"/>
          </a:p>
        </p:txBody>
      </p:sp>
    </p:spTree>
    <p:extLst>
      <p:ext uri="{BB962C8B-B14F-4D97-AF65-F5344CB8AC3E}">
        <p14:creationId xmlns:p14="http://schemas.microsoft.com/office/powerpoint/2010/main" val="692767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07080" y="5261460"/>
            <a:ext cx="7772400" cy="76352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81425" y="4192525"/>
            <a:ext cx="6400800" cy="1068935"/>
          </a:xfrm>
        </p:spPr>
        <p:txBody>
          <a:bodyPr>
            <a:normAutofit/>
          </a:bodyPr>
          <a:lstStyle>
            <a:lvl1pPr marL="0" indent="0" algn="r">
              <a:buNone/>
              <a:defRPr sz="2600">
                <a:solidFill>
                  <a:srgbClr val="0070C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625B3EBB-FD4A-4E85-887B-BD62F966C5AC}"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81E3CF-7432-4661-9108-AB48C032BE6B}" type="datetime1">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22AA79-BB71-4AFB-AE80-D3989DE9BCB9}"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FF7E7E-E0AD-45AE-8C77-D44D45C6333E}"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985720"/>
            <a:ext cx="8229600" cy="458115"/>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907080" y="1901950"/>
            <a:ext cx="7329840" cy="3970329"/>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536EE7C-CB37-473C-BC20-BBB9A8014769}"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76014" y="527605"/>
            <a:ext cx="7016195" cy="610820"/>
          </a:xfrm>
        </p:spPr>
        <p:txBody>
          <a:bodyPr>
            <a:normAutofit/>
          </a:bodyPr>
          <a:lstStyle>
            <a:lvl1pPr algn="l">
              <a:defRPr sz="3600">
                <a:solidFill>
                  <a:schemeClr val="accent6">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976015" y="1291130"/>
            <a:ext cx="7016195" cy="4581150"/>
          </a:xfrm>
        </p:spPr>
        <p:txBody>
          <a:bodyPr/>
          <a:lstStyle>
            <a:lvl1pPr>
              <a:defRPr sz="28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4E4F19D-90A5-4496-9F9E-E3A568029194}"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B572A8-26AB-4528-9192-41261577336E}" type="datetime1">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D21420-5153-4D0D-8D70-1B8D2C474E20}" type="datetime1">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18140" y="1291130"/>
            <a:ext cx="8076895" cy="610820"/>
          </a:xfrm>
          <a:effectLst/>
        </p:spPr>
        <p:txBody>
          <a:bodyPr>
            <a:normAutofit/>
          </a:bodyPr>
          <a:lstStyle>
            <a:lvl1pPr algn="r">
              <a:defRPr sz="3600">
                <a:solidFill>
                  <a:schemeClr val="accent6">
                    <a:lumMod val="75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1670" y="1901950"/>
            <a:ext cx="4040188"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01670" y="2531813"/>
            <a:ext cx="4040188"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36790" y="1901950"/>
            <a:ext cx="4041775" cy="639762"/>
          </a:xfrm>
        </p:spPr>
        <p:txBody>
          <a:bodyPr anchor="b"/>
          <a:lstStyle>
            <a:lvl1pPr marL="0" indent="0">
              <a:buNone/>
              <a:defRPr sz="2400" b="1">
                <a:solidFill>
                  <a:schemeClr val="accent6">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36790" y="2531813"/>
            <a:ext cx="4041775" cy="3035058"/>
          </a:xfrm>
        </p:spPr>
        <p:txBody>
          <a:bodyPr/>
          <a:lstStyle>
            <a:lvl1pPr>
              <a:defRPr sz="2400">
                <a:solidFill>
                  <a:srgbClr val="0070C0"/>
                </a:solidFill>
              </a:defRPr>
            </a:lvl1pPr>
            <a:lvl2pPr>
              <a:defRPr sz="2000">
                <a:solidFill>
                  <a:srgbClr val="0070C0"/>
                </a:solidFill>
              </a:defRPr>
            </a:lvl2pPr>
            <a:lvl3pPr>
              <a:defRPr sz="1800">
                <a:solidFill>
                  <a:srgbClr val="0070C0"/>
                </a:solidFill>
              </a:defRPr>
            </a:lvl3pPr>
            <a:lvl4pPr>
              <a:defRPr sz="1600">
                <a:solidFill>
                  <a:srgbClr val="0070C0"/>
                </a:solidFill>
              </a:defRPr>
            </a:lvl4pPr>
            <a:lvl5pPr>
              <a:defRPr sz="1600">
                <a:solidFill>
                  <a:srgbClr val="0070C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1D76396-9704-466F-9370-8A43C60953E9}" type="datetime1">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604F55-FED6-476F-8CC4-9F714B13574E}" type="datetime1">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BD3B9-4744-4247-8B93-BC5714B4CB8B}" type="datetime1">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8F19E5-3877-48D9-8975-354A8BA07332}" type="datetime1">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A6184A-F422-4DD9-AFF1-7648D089014E}" type="datetime1">
              <a:rPr lang="en-US" smtClean="0"/>
              <a:t>4/14/2021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ustainabledevelopment.un.org/content/documents/126GER_synthesis_en.pdf" TargetMode="External"/><Relationship Id="rId2" Type="http://schemas.openxmlformats.org/officeDocument/2006/relationships/hyperlink" Target="https://www.oecd.org/greengrowth/48012345.pdf" TargetMode="External"/><Relationship Id="rId1" Type="http://schemas.openxmlformats.org/officeDocument/2006/relationships/slideLayout" Target="../slideLayouts/slideLayout2.xml"/><Relationship Id="rId4" Type="http://schemas.openxmlformats.org/officeDocument/2006/relationships/hyperlink" Target="http://siteresources.worldbank.org/EXTSDNET/Resources/Inclusive_Green_Growth_May_2012.pd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937574" y="2512770"/>
            <a:ext cx="3910165" cy="1068935"/>
          </a:xfrm>
          <a:solidFill>
            <a:schemeClr val="bg1">
              <a:alpha val="42000"/>
            </a:schemeClr>
          </a:solidFill>
          <a:effectLst>
            <a:reflection endPos="0" dir="5400000" sy="-100000" algn="bl" rotWithShape="0"/>
          </a:effectLst>
        </p:spPr>
        <p:txBody>
          <a:bodyPr>
            <a:noAutofit/>
          </a:bodyPr>
          <a:lstStyle/>
          <a:p>
            <a:r>
              <a:rPr lang="tr-TR" sz="2800" b="1" dirty="0" smtClean="0">
                <a:solidFill>
                  <a:srgbClr val="002060"/>
                </a:solidFill>
              </a:rPr>
              <a:t>Çevre Hukuku-6</a:t>
            </a:r>
          </a:p>
        </p:txBody>
      </p:sp>
      <p:sp>
        <p:nvSpPr>
          <p:cNvPr id="4" name="Title 3"/>
          <p:cNvSpPr>
            <a:spLocks noGrp="1"/>
          </p:cNvSpPr>
          <p:nvPr>
            <p:ph type="ctrTitle"/>
          </p:nvPr>
        </p:nvSpPr>
        <p:spPr>
          <a:xfrm>
            <a:off x="4937574" y="5261460"/>
            <a:ext cx="3910165" cy="763525"/>
          </a:xfrm>
        </p:spPr>
        <p:txBody>
          <a:bodyPr>
            <a:normAutofit/>
          </a:bodyPr>
          <a:lstStyle/>
          <a:p>
            <a:r>
              <a:rPr lang="tr-TR" sz="2400" b="1" i="1" dirty="0" err="1" smtClean="0">
                <a:solidFill>
                  <a:srgbClr val="E85E5E"/>
                </a:solidFill>
              </a:rPr>
              <a:t>Doç</a:t>
            </a:r>
            <a:r>
              <a:rPr lang="en-US" sz="2400" b="1" i="1" dirty="0" smtClean="0">
                <a:solidFill>
                  <a:srgbClr val="E85E5E"/>
                </a:solidFill>
              </a:rPr>
              <a:t>. </a:t>
            </a:r>
            <a:r>
              <a:rPr lang="en-US" sz="2400" b="1" i="1" dirty="0">
                <a:solidFill>
                  <a:srgbClr val="E85E5E"/>
                </a:solidFill>
              </a:rPr>
              <a:t>Dr. </a:t>
            </a:r>
            <a:r>
              <a:rPr lang="tr-TR" sz="2400" b="1" i="1" dirty="0" err="1" smtClean="0">
                <a:solidFill>
                  <a:srgbClr val="E85E5E"/>
                </a:solidFill>
              </a:rPr>
              <a:t>Afşın</a:t>
            </a:r>
            <a:r>
              <a:rPr lang="tr-TR" sz="2400" b="1" i="1" dirty="0" smtClean="0">
                <a:solidFill>
                  <a:srgbClr val="E85E5E"/>
                </a:solidFill>
              </a:rPr>
              <a:t> ÇETİNKAYA</a:t>
            </a:r>
            <a:endParaRPr lang="en-US" sz="2400" b="1" i="1" dirty="0">
              <a:solidFill>
                <a:srgbClr val="E85E5E"/>
              </a:solidFill>
            </a:endParaRPr>
          </a:p>
        </p:txBody>
      </p:sp>
      <p:sp>
        <p:nvSpPr>
          <p:cNvPr id="2" name="Slide Number Placeholder 1"/>
          <p:cNvSpPr>
            <a:spLocks noGrp="1"/>
          </p:cNvSpPr>
          <p:nvPr>
            <p:ph type="sldNum" sz="quarter" idx="12"/>
          </p:nvPr>
        </p:nvSpPr>
        <p:spPr/>
        <p:txBody>
          <a:bodyPr/>
          <a:lstStyle/>
          <a:p>
            <a:fld id="{B82CCC60-E8CD-4174-8B1A-7DF615B22EEF}" type="slidenum">
              <a:rPr lang="en-US" smtClean="0"/>
              <a:pPr/>
              <a:t>1</a:t>
            </a:fld>
            <a:endParaRPr lang="en-US"/>
          </a:p>
        </p:txBody>
      </p:sp>
    </p:spTree>
    <p:extLst>
      <p:ext uri="{BB962C8B-B14F-4D97-AF65-F5344CB8AC3E}">
        <p14:creationId xmlns:p14="http://schemas.microsoft.com/office/powerpoint/2010/main" val="36392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Kirleten Öder ilkesi çevreyi bir kullanılabilir iktisadi mal olarak gören piyasa aktörlerinin tamamına yönelik düzenlenmiş bir ilkedir. Bizde yansıması </a:t>
            </a:r>
            <a:r>
              <a:rPr lang="tr-TR" dirty="0" smtClean="0"/>
              <a:t>ise, </a:t>
            </a:r>
            <a:r>
              <a:rPr lang="tr-TR" dirty="0" err="1" smtClean="0"/>
              <a:t>atıksu</a:t>
            </a:r>
            <a:r>
              <a:rPr lang="tr-TR" dirty="0" smtClean="0"/>
              <a:t> bedelleridir. Atık </a:t>
            </a:r>
            <a:r>
              <a:rPr lang="tr-TR" dirty="0"/>
              <a:t>su bedeli tipik bir kirleten öder faaliyetidir. </a:t>
            </a:r>
            <a:r>
              <a:rPr lang="tr-TR" dirty="0" err="1"/>
              <a:t>Atıksu</a:t>
            </a:r>
            <a:r>
              <a:rPr lang="tr-TR" dirty="0"/>
              <a:t> Altyapı ve Evsel Katı Atık Bertaraf Tesisleri Tarifelerine İlişkin Yönetmeliğin 4. maddesi diyor ki: ‘’…Atıkların oluşturduğu veya oluşturması muhtemel çevresel kirlenme ve bozulmayı önlemek, sınırlandırmak, gidermek ve çevrenin iyileştirilmesini sağlamak için yapılan ve/veya yapılacak tüm yatırımların ve harcamaların kirletenler veya bozulmaya neden olanlar tarafından karşılanacağı ilkesini</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10</a:t>
            </a:fld>
            <a:endParaRPr lang="en-US"/>
          </a:p>
        </p:txBody>
      </p:sp>
    </p:spTree>
    <p:extLst>
      <p:ext uri="{BB962C8B-B14F-4D97-AF65-F5344CB8AC3E}">
        <p14:creationId xmlns:p14="http://schemas.microsoft.com/office/powerpoint/2010/main" val="12003180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Benzer ilke Çevre Kanunun 3. maddesinde, “Kirlenme ve bozulmanın önlenmesi, sınırlandırılması, giderilmesi ve çevrenin iyileştirilmesi için yapılan harcamalar kirleten veya bozulmaya neden olan tarafından </a:t>
            </a:r>
            <a:r>
              <a:rPr lang="tr-TR" dirty="0" smtClean="0"/>
              <a:t>karşılanır.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11</a:t>
            </a:fld>
            <a:endParaRPr lang="en-US"/>
          </a:p>
        </p:txBody>
      </p:sp>
    </p:spTree>
    <p:extLst>
      <p:ext uri="{BB962C8B-B14F-4D97-AF65-F5344CB8AC3E}">
        <p14:creationId xmlns:p14="http://schemas.microsoft.com/office/powerpoint/2010/main" val="983315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İhtiyat İlkesi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İhtiyat İlkesi, 1970lerde ilk defa Almanya’da uygulamaya aktarılmış bir ilkedir. İhtiyat ilkesi, bir faaliyetin çevre açısından olumsuz neticeler doğuracağı konusunda ciddi bir şüphenin var olması halinde bilimsel bir kanıtın ortaya çıkışı beklenmeden önleyici tedbirlerin alınmasını </a:t>
            </a:r>
            <a:r>
              <a:rPr lang="tr-TR" dirty="0" smtClean="0"/>
              <a:t>öngörmektedir. İhtiyat </a:t>
            </a:r>
            <a:r>
              <a:rPr lang="tr-TR" dirty="0"/>
              <a:t>ilkesinin ortaya çıkmasındaki en önemli etken bilimsel belirsizliktir. Elde kesin bir delil bulunmadığından dolayı çevreye zararlı olduğu ispatlanana kadar bir faaliyetin zararsız olduğunu kabul etmek, çevrenin korunması konusunda alınması gereken tedbirler bakımından ciddi bir engel teşkil edecektir.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12</a:t>
            </a:fld>
            <a:endParaRPr lang="en-US"/>
          </a:p>
        </p:txBody>
      </p:sp>
    </p:spTree>
    <p:extLst>
      <p:ext uri="{BB962C8B-B14F-4D97-AF65-F5344CB8AC3E}">
        <p14:creationId xmlns:p14="http://schemas.microsoft.com/office/powerpoint/2010/main" val="1050212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Çünkü </a:t>
            </a:r>
            <a:r>
              <a:rPr lang="tr-TR" dirty="0"/>
              <a:t>bir faaliyetin ya da maddenin çevreye zararlı olduğunun ispatlanmasından sonra tedbir alınması, bu konuda geç kalınmış olması sonucunu doğurabilecektir. İhtiyat ilkesi, bilimsel belirsizliğin ihtiyatla risk arasında bir tercih yapılmasını gerektirdiği hallerde devreye girmekte, bilimsel belirsizliğin getirdiği riskin yüksek olduğu ve zarar tehdidinin giderilmez olduğu durumlarda, çevresel değerlere öncelik tanınarak çevresel riski oluşturan faaliyetlere söz konusu zarar ortaya çıkmadan önce engel olunmasını amaçlamaktadır.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13</a:t>
            </a:fld>
            <a:endParaRPr lang="en-US"/>
          </a:p>
        </p:txBody>
      </p:sp>
    </p:spTree>
    <p:extLst>
      <p:ext uri="{BB962C8B-B14F-4D97-AF65-F5344CB8AC3E}">
        <p14:creationId xmlns:p14="http://schemas.microsoft.com/office/powerpoint/2010/main" val="2692173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t>İhtiyat </a:t>
            </a:r>
            <a:r>
              <a:rPr lang="tr-TR" dirty="0"/>
              <a:t>ilkesi bu bağlamda, bilimsel belirsizlik olgusunun çevreyi korumak için girişimlerde bulunmamanın bir gerekçesi olarak kullanılmasının önüne geçmeyi amaçlamaktadır. Bu açıklamalardan anlaşılacağı üzere, zarar tehdidi, bilimsel belirsizlik ve koruma tedbirleri ihtiyat ilkesinin içeriğini belirleyen temel öğelerdir. İhtiyat ilkesinin uygulamaya aktarılmasına yönelik başlıca araçlar, a) Yasaklama, b) sıkı şartlara bağlanmış izin sistemi, c) ispat yükün tersine çevrilmesi ve d) karar alma usullerinde değişikliktir.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14</a:t>
            </a:fld>
            <a:endParaRPr lang="en-US"/>
          </a:p>
        </p:txBody>
      </p:sp>
    </p:spTree>
    <p:extLst>
      <p:ext uri="{BB962C8B-B14F-4D97-AF65-F5344CB8AC3E}">
        <p14:creationId xmlns:p14="http://schemas.microsoft.com/office/powerpoint/2010/main" val="1911696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İhtiyat ilkesi, günümüzde Özellikle </a:t>
            </a:r>
            <a:r>
              <a:rPr lang="tr-TR" dirty="0" err="1"/>
              <a:t>GDO’lu</a:t>
            </a:r>
            <a:r>
              <a:rPr lang="tr-TR" dirty="0"/>
              <a:t> ürünlere izin verilmesi ve baz istasyonlarına ruhsat verilmesine ilişkin karar süreçlerinde önem kazanmaktadır</a:t>
            </a:r>
            <a:r>
              <a:rPr lang="tr-TR" dirty="0" smtClean="0"/>
              <a:t>. </a:t>
            </a:r>
          </a:p>
          <a:p>
            <a:pPr algn="just"/>
            <a:r>
              <a:rPr lang="tr-TR" dirty="0" smtClean="0"/>
              <a:t>Bilimsel </a:t>
            </a:r>
            <a:r>
              <a:rPr lang="tr-TR" dirty="0"/>
              <a:t>belirsizliğin söz konusu olduğu durumlarda yani bir faaliyetin çevreye etkisi nedir sorusuna ‘’henüz bilmiyoruz’’ diye cevap verilen durumlarda ihtiyat ilkesi devreye girer.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15</a:t>
            </a:fld>
            <a:endParaRPr lang="en-US"/>
          </a:p>
        </p:txBody>
      </p:sp>
    </p:spTree>
    <p:extLst>
      <p:ext uri="{BB962C8B-B14F-4D97-AF65-F5344CB8AC3E}">
        <p14:creationId xmlns:p14="http://schemas.microsoft.com/office/powerpoint/2010/main" val="286628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 </a:t>
            </a:r>
            <a:r>
              <a:rPr lang="tr-TR" dirty="0">
                <a:solidFill>
                  <a:srgbClr val="FF0000"/>
                </a:solidFill>
              </a:rPr>
              <a:t>Hareketsizlik ve </a:t>
            </a:r>
            <a:r>
              <a:rPr lang="tr-TR" dirty="0" smtClean="0">
                <a:solidFill>
                  <a:srgbClr val="FF0000"/>
                </a:solidFill>
              </a:rPr>
              <a:t>Yasaklama: </a:t>
            </a:r>
            <a:r>
              <a:rPr lang="tr-TR" dirty="0"/>
              <a:t>Eğer herhangi bir faaliyetin çevre üzerindeki etkisi net bir şekilde bilinmiyorsa ve fakat bu faaliyet bünyesinde çevre üzerinde geri dönüş imkânı olmayan zararlar yaratma riskini barındırıyorsa ihtiyat ilkesi hareketsizliği veya yasaklamayı öngörür. Radyoaktif faaliyetler, radyoaktif enerji üretimi uzun bir süre dünya üzerinde yasaklanan bir faaliyettir.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16</a:t>
            </a:fld>
            <a:endParaRPr lang="en-US"/>
          </a:p>
        </p:txBody>
      </p:sp>
    </p:spTree>
    <p:extLst>
      <p:ext uri="{BB962C8B-B14F-4D97-AF65-F5344CB8AC3E}">
        <p14:creationId xmlns:p14="http://schemas.microsoft.com/office/powerpoint/2010/main" val="28703870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solidFill>
                  <a:srgbClr val="FF0000"/>
                </a:solidFill>
              </a:rPr>
              <a:t>b) İhtiyat ilkesi bazen olması gerekenden daha sıkı koşullara bağlayarak bir takım faaliyetlere </a:t>
            </a:r>
            <a:r>
              <a:rPr lang="tr-TR" dirty="0" smtClean="0">
                <a:solidFill>
                  <a:srgbClr val="FF0000"/>
                </a:solidFill>
              </a:rPr>
              <a:t>izin verebilir.</a:t>
            </a:r>
          </a:p>
          <a:p>
            <a:pPr marL="0" indent="0" algn="just">
              <a:buNone/>
            </a:pPr>
            <a:r>
              <a:rPr lang="tr-TR" dirty="0"/>
              <a:t>Burada da siz söz konusu faaliyetin çevre üzerindeki etkisinin sınırlanabileceğini ya da sınırlanması hususunda bütün tedbirleri alacağınızı ileri sürseniz bile çok kısıtlı izin imkânları </a:t>
            </a:r>
            <a:r>
              <a:rPr lang="tr-TR" dirty="0" smtClean="0"/>
              <a:t>sunulmaktadır. </a:t>
            </a:r>
            <a:r>
              <a:rPr lang="tr-TR" dirty="0"/>
              <a:t>En </a:t>
            </a:r>
            <a:r>
              <a:rPr lang="tr-TR" dirty="0" smtClean="0"/>
              <a:t>bilinen örnek atık </a:t>
            </a:r>
            <a:r>
              <a:rPr lang="tr-TR" dirty="0"/>
              <a:t>cihazı meselesi. Kimyasal atıkların depolarda, dünya üzerinde izole edilmesi devletlerce kabul </a:t>
            </a:r>
            <a:r>
              <a:rPr lang="tr-TR" dirty="0" smtClean="0"/>
              <a:t>edilmekte ama </a:t>
            </a:r>
            <a:r>
              <a:rPr lang="tr-TR" dirty="0"/>
              <a:t>faaliyette bir takım standartları var ama en önemlisi izin </a:t>
            </a:r>
            <a:r>
              <a:rPr lang="tr-TR" dirty="0" smtClean="0"/>
              <a:t>verilmektedir. Yani </a:t>
            </a:r>
            <a:r>
              <a:rPr lang="tr-TR" dirty="0"/>
              <a:t>en son raddede miktarı sınırlayan bir izin olarak </a:t>
            </a:r>
            <a:r>
              <a:rPr lang="tr-TR" dirty="0" smtClean="0"/>
              <a:t>verilmektedir.</a:t>
            </a:r>
            <a:endParaRPr lang="tr-TR" dirty="0">
              <a:solidFill>
                <a:srgbClr val="FF0000"/>
              </a:solidFill>
            </a:endParaRP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17</a:t>
            </a:fld>
            <a:endParaRPr lang="en-US"/>
          </a:p>
        </p:txBody>
      </p:sp>
    </p:spTree>
    <p:extLst>
      <p:ext uri="{BB962C8B-B14F-4D97-AF65-F5344CB8AC3E}">
        <p14:creationId xmlns:p14="http://schemas.microsoft.com/office/powerpoint/2010/main" val="1108646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solidFill>
                  <a:srgbClr val="FF0000"/>
                </a:solidFill>
              </a:rPr>
              <a:t>C)Belirli </a:t>
            </a:r>
            <a:r>
              <a:rPr lang="tr-TR" dirty="0">
                <a:solidFill>
                  <a:srgbClr val="FF0000"/>
                </a:solidFill>
              </a:rPr>
              <a:t>yöntem veya teknolojilerin kullanılması </a:t>
            </a:r>
            <a:r>
              <a:rPr lang="tr-TR" dirty="0" smtClean="0">
                <a:solidFill>
                  <a:srgbClr val="FF0000"/>
                </a:solidFill>
              </a:rPr>
              <a:t>zorunluluğu: </a:t>
            </a:r>
            <a:r>
              <a:rPr lang="tr-TR" dirty="0"/>
              <a:t>Her ne kadar gerçekleştirilen faaliyetin çevresel etkisi net bir şekilde belirlenememiş olsa da kamu otoritesi ortaya çıkan kirliliğin veya zararın daha sonra giderilme ihtimali olsa bile yönetici veya faaliyette bulunan kişiye belirli yöntemleri kullanma yükümlülüğü </a:t>
            </a:r>
            <a:r>
              <a:rPr lang="tr-TR" dirty="0" smtClean="0"/>
              <a:t>getirmektedir. </a:t>
            </a:r>
            <a:r>
              <a:rPr lang="tr-TR" dirty="0"/>
              <a:t>Söz konusu su kirliliği; miktarını bilmiyoruz, dolayısıyla sen fabrikana su arıtma tesislerini kurmak zorundasın belki bir fonksiyonu vardır, belki </a:t>
            </a:r>
            <a:r>
              <a:rPr lang="tr-TR" dirty="0" smtClean="0"/>
              <a:t>yoktur.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18</a:t>
            </a:fld>
            <a:endParaRPr lang="en-US"/>
          </a:p>
        </p:txBody>
      </p:sp>
    </p:spTree>
    <p:extLst>
      <p:ext uri="{BB962C8B-B14F-4D97-AF65-F5344CB8AC3E}">
        <p14:creationId xmlns:p14="http://schemas.microsoft.com/office/powerpoint/2010/main" val="3381286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smtClean="0">
                <a:solidFill>
                  <a:srgbClr val="FF0000"/>
                </a:solidFill>
              </a:rPr>
              <a:t>D)Karar </a:t>
            </a:r>
            <a:r>
              <a:rPr lang="tr-TR" dirty="0">
                <a:solidFill>
                  <a:srgbClr val="FF0000"/>
                </a:solidFill>
              </a:rPr>
              <a:t>alma sürecinde değişiklik öngörülmüştür. </a:t>
            </a:r>
            <a:r>
              <a:rPr lang="tr-TR" dirty="0"/>
              <a:t>Normalde heyet halinde çalışan karar vericilerde karar verme mekanizması oy çokluğu ile çalışır ama bazı riskli faaliyetler söz konusu olduğunda kamu otoritesi, idare nitelikli çoğunluk arayabilir çünkü söz konusu faaliyete izin verilmesi veya verilmemesi bakımından sadece çoğunluk oyu değil bir nitelikli çoğunluğun karar vermesi zorunluluğu gündeme gelir. Bizde nerede var? </a:t>
            </a:r>
            <a:r>
              <a:rPr lang="tr-TR" dirty="0" err="1"/>
              <a:t>GDO’lu</a:t>
            </a:r>
            <a:r>
              <a:rPr lang="tr-TR" dirty="0"/>
              <a:t> ürünlerin üretimiyle ilgili var, baz istasyonlarının kurulması ile ilgili var.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19</a:t>
            </a:fld>
            <a:endParaRPr lang="en-US"/>
          </a:p>
        </p:txBody>
      </p:sp>
    </p:spTree>
    <p:extLst>
      <p:ext uri="{BB962C8B-B14F-4D97-AF65-F5344CB8AC3E}">
        <p14:creationId xmlns:p14="http://schemas.microsoft.com/office/powerpoint/2010/main" val="20218129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Yeşil Büyüme</a:t>
            </a:r>
            <a:endParaRPr lang="tr-TR" dirty="0"/>
          </a:p>
        </p:txBody>
      </p:sp>
      <p:sp>
        <p:nvSpPr>
          <p:cNvPr id="3" name="İçerik Yer Tutucusu 2"/>
          <p:cNvSpPr>
            <a:spLocks noGrp="1"/>
          </p:cNvSpPr>
          <p:nvPr>
            <p:ph idx="1"/>
          </p:nvPr>
        </p:nvSpPr>
        <p:spPr/>
        <p:txBody>
          <a:bodyPr/>
          <a:lstStyle/>
          <a:p>
            <a:pPr algn="just"/>
            <a:r>
              <a:rPr lang="tr-TR" dirty="0" smtClean="0"/>
              <a:t>Son </a:t>
            </a:r>
            <a:r>
              <a:rPr lang="tr-TR" dirty="0"/>
              <a:t>dönemde yaşanan ekonomik krizler, iklim değişikliği gibi çevresel ve ekonomik problemler, sürdürülebilir kalkınma çerçevesi altında yeşil büyüme, yeşil ekonomi, düşük karbonlu ekonomi, sürdürülebilir üretim ve tüketim gibi kavramları ortaya çıkarmıştır.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a:t>
            </a:fld>
            <a:endParaRPr lang="en-US"/>
          </a:p>
        </p:txBody>
      </p:sp>
    </p:spTree>
    <p:extLst>
      <p:ext uri="{BB962C8B-B14F-4D97-AF65-F5344CB8AC3E}">
        <p14:creationId xmlns:p14="http://schemas.microsoft.com/office/powerpoint/2010/main" val="26109253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Önleme İlkesi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Korumak tedavi etmekten iyidir şeklinde özetlenebilecek düşünceye dayanan bu ilke, çevre üstünde olumsuz sonuçlar doğurabilecek faaliyetlerin olabilecek en erken aşamada engellenmesini amaçlamaktadır. Koruyucu hekim mantığına dayanan bu ilke uyarınca ilgili makamlar, daha çevresel sorunlar ortaya çıkmadan harekete geçerek, çevresel tehditleri bertaraf etmelidir. Önleme ilkesi bu bağlamda, mevcut çevresel sorunların giderilmesiyle değil, aksine bu sorunlar daha ortaya çıkmadan önce öncelikle engellenmesiyle ilgilidir.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20</a:t>
            </a:fld>
            <a:endParaRPr lang="en-US"/>
          </a:p>
        </p:txBody>
      </p:sp>
    </p:spTree>
    <p:extLst>
      <p:ext uri="{BB962C8B-B14F-4D97-AF65-F5344CB8AC3E}">
        <p14:creationId xmlns:p14="http://schemas.microsoft.com/office/powerpoint/2010/main" val="16369045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Önleme ilkesi, çevre sorunlarının ortaya çıkmasından önce alınacak tedbirler bu sorunların ortaya çıkmasından sonra tedbir alınmasından daha akılcı ve ekonomiktir anlayışı üzerine kuruludur. Önleme ilkesi, bir bakıma ihtiyat ilkesinin çekirdeğini oluşturmaktadır. Bununla birlikte, önleme ilkesinin etkisi ihtiyat ilkesine göre daha düşüktür. Çünkü önleme ilkesi, mevcut bir çevresel tehlikenin söz konusu olması halinde uygulama alanı bulurken, ihtiyat ilkesinde çevresel bir tehlikenin olması önemli olmayıp, potansiyel bir zarar riskinin öngörülebilmesi yeterlidir.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21</a:t>
            </a:fld>
            <a:endParaRPr lang="en-US"/>
          </a:p>
        </p:txBody>
      </p:sp>
    </p:spTree>
    <p:extLst>
      <p:ext uri="{BB962C8B-B14F-4D97-AF65-F5344CB8AC3E}">
        <p14:creationId xmlns:p14="http://schemas.microsoft.com/office/powerpoint/2010/main" val="17826081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Çevre söz konusu olduğunda sorunların ortaya çıktıktan sonra giderilmesi, ortaya çıkmadan önlenmesinden çok daha maliyetli olabilmekte, kimi zaman giderilmesi mümkün olmayan sonuçlar da doğabilmektedir. Önleme ilkesi sayesinde, çevresel değerlerin korunmasına katkı sağlanmaktadır. Bu noktada, diğer çevre hukuku ilkelerinin esasen önleme ilkesini gerçekleştirmeye yönelik olduğunu belirtmek </a:t>
            </a:r>
            <a:r>
              <a:rPr lang="tr-TR" dirty="0" smtClean="0"/>
              <a:t>gerekmektedir.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22</a:t>
            </a:fld>
            <a:endParaRPr lang="en-US"/>
          </a:p>
        </p:txBody>
      </p:sp>
    </p:spTree>
    <p:extLst>
      <p:ext uri="{BB962C8B-B14F-4D97-AF65-F5344CB8AC3E}">
        <p14:creationId xmlns:p14="http://schemas.microsoft.com/office/powerpoint/2010/main" val="2746307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Önleme ilkesine, Çevre Kanunu’nun “İlkeler” başlıklı 3. maddesinin (a) ve (b) bentlerinde “kirliliğin önlenmesi” ve “çevrenin bozulmasının önlenmesi” şeklinde yer verilmiştir. Bu görev, başta idare olmak üzere, meslek odalarına, birliklere, sivil toplum kuruluşlarına ve “</a:t>
            </a:r>
            <a:r>
              <a:rPr lang="tr-TR" dirty="0" err="1"/>
              <a:t>herkes”e</a:t>
            </a:r>
            <a:r>
              <a:rPr lang="tr-TR" dirty="0"/>
              <a:t> yüklenmiştir. Kanun’un “Kirletme yasağı” başlıklı 8. maddesinin ikinci fıkrasında bu ilke; “kirlenme ihtimalinin bulunduğu durumlarda ilgililerin, kirlenmeyi önlemekle yükümlü olduğu” şeklinde vurgulanmıştır. Kirliliği doğduğu yerde önlemeyi ifade eden “kaynakta önleme ilkesi” ise önleme ilkesinin alt ilkesidir. Kanun’un “İlkeler” başlıklı 3. maddesinin (f) bendinde, atıklar bakımından, “atık oluşumunu kaynağında azaltma” ifadesi kullanılmıştır.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23</a:t>
            </a:fld>
            <a:endParaRPr lang="en-US"/>
          </a:p>
        </p:txBody>
      </p:sp>
    </p:spTree>
    <p:extLst>
      <p:ext uri="{BB962C8B-B14F-4D97-AF65-F5344CB8AC3E}">
        <p14:creationId xmlns:p14="http://schemas.microsoft.com/office/powerpoint/2010/main" val="6406606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Kaynağında önleme ilkesi, mümkün olan en erken aşamada, kirliliğin kaynağında engellenmesine ilişkin olup, böylece çevre kirliliğinin yayılmasının önlenmesi amaçlanmaktadır. Önleme ilkesi ile kirleten öder ilkesinin sıkı bir ilişki içinde olduğu zira önleme ilkesinin, zararın doğumunu engelleyici tedbirlerin alınmasını zorunlu kılmakla, kirleten öder ilkesini tamamladığı ve kirletenin neden olduğu zararı telafi etmesinin değil, önlemesinin talep edildiği belirtilmektedir.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24</a:t>
            </a:fld>
            <a:endParaRPr lang="en-US"/>
          </a:p>
        </p:txBody>
      </p:sp>
    </p:spTree>
    <p:extLst>
      <p:ext uri="{BB962C8B-B14F-4D97-AF65-F5344CB8AC3E}">
        <p14:creationId xmlns:p14="http://schemas.microsoft.com/office/powerpoint/2010/main" val="1742935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Katılım İlkesi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Çevre hukukunun dayandığı diğer bir ilke olan katılım ilkesi, bireylerin çevresel yönetim sürecinde rol oynamaları, etkide bulunmaları ve böylece kendi yaşamlarını şekillendirecek bu süreci yönlendirmelerini öngörmektedir. Katılım, çevresel kararların demokratik meşruluğunu ve etkililiğini artırmanın </a:t>
            </a:r>
            <a:r>
              <a:rPr lang="tr-TR" dirty="0" err="1"/>
              <a:t>yanısıra</a:t>
            </a:r>
            <a:r>
              <a:rPr lang="tr-TR" dirty="0"/>
              <a:t>, halka idari kararların alınması ve yürütülmesi sürecinde denetleme imkanı sağlamakta, devlet yönetiminde şeffaflığı artırmakta, ayrıca ilgili idari birime kararlarına temel oluşturacak sağlam bilgilere erişme olanağı sağlamakta ve idari kararların yerel şartların da göz önünde bulundurularak alınmasını sağlamaktadır.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25</a:t>
            </a:fld>
            <a:endParaRPr lang="en-US"/>
          </a:p>
        </p:txBody>
      </p:sp>
    </p:spTree>
    <p:extLst>
      <p:ext uri="{BB962C8B-B14F-4D97-AF65-F5344CB8AC3E}">
        <p14:creationId xmlns:p14="http://schemas.microsoft.com/office/powerpoint/2010/main" val="119735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Katılım, halkın karar alım sürecine katılımı, planlama sürecine katılımı, yürütme ve uygulama sürecine katılımı, izleme sürecime katılımı, kontrol ve denetleme sürecine katılımı şeklinde gerçekleşebilir. Halkın katılımının hayata geçirilmesiyse, kişilere çevresel bilgiye erişim olanağının tanınmasıyla mümkündür. Çevresel bilgilere erişim hakkı, bu bağlamda katılım hakkının ön koşuludur. Aarhus Sözleşmesi, çevresel katılım bağlamında önem arz eden en önemli uluslararası antlaşmadır. Ülkemiz bu antlaşmaya daha taraf değildir. ÇED Yönetmeliği, halkın katılımına ilişkin ayrıntılı hükümlere yer veren ulusal bir düzenlemedir. Bu bağlamda önem arz eden diğer bir düzenleme 2004’te yürürlüğe giren Bilgi Edinme Hakkı Kanunu’dur.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26</a:t>
            </a:fld>
            <a:endParaRPr lang="en-US"/>
          </a:p>
        </p:txBody>
      </p:sp>
    </p:spTree>
    <p:extLst>
      <p:ext uri="{BB962C8B-B14F-4D97-AF65-F5344CB8AC3E}">
        <p14:creationId xmlns:p14="http://schemas.microsoft.com/office/powerpoint/2010/main" val="21984869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a:t>Katılım ilkesi, katılım ilkesindeki temel </a:t>
            </a:r>
            <a:r>
              <a:rPr lang="tr-TR" dirty="0" smtClean="0"/>
              <a:t>kaygı; </a:t>
            </a:r>
            <a:r>
              <a:rPr lang="tr-TR" dirty="0"/>
              <a:t>çevresel değerlere ilişkin alınacak kararlarda sadece karar organlarının </a:t>
            </a:r>
            <a:r>
              <a:rPr lang="tr-TR" dirty="0" smtClean="0"/>
              <a:t>ve sınırlı </a:t>
            </a:r>
            <a:r>
              <a:rPr lang="tr-TR" dirty="0"/>
              <a:t>sayıda </a:t>
            </a:r>
            <a:r>
              <a:rPr lang="tr-TR" dirty="0" smtClean="0"/>
              <a:t>kesimin değil</a:t>
            </a:r>
            <a:r>
              <a:rPr lang="tr-TR" dirty="0"/>
              <a:t>, </a:t>
            </a:r>
            <a:r>
              <a:rPr lang="tr-TR" dirty="0" smtClean="0"/>
              <a:t>bütün </a:t>
            </a:r>
            <a:r>
              <a:rPr lang="tr-TR" dirty="0"/>
              <a:t>sivil toplum örgütlerinin bu karar alma surecine katılmalarıdır. </a:t>
            </a:r>
            <a:r>
              <a:rPr lang="tr-TR" dirty="0" smtClean="0"/>
              <a:t>Katılım </a:t>
            </a:r>
            <a:r>
              <a:rPr lang="tr-TR" dirty="0"/>
              <a:t>ilkesi karar alma mekanizmalarında ve kararların uygulanması mekanizmalarında oldukça tabana yayılması ve daha fazla insanın katılmasını öngörür. En büyük örneği imar planlarıdır. O bölgede yaşayan herkes imar planında yapılan değişikliği görsün, eğer bir dava açmak isteği varsa bunu kullanabilsin. Herhangi bir bölgede yaşayan bireylerin tamamı o bölgede gerçekleştirilen bütün çevresel etki doğuran hareketlere karşı idari dava açma hakkına sahiptirler. Siz bireysel olarak bu yerde yaşayan birey olarak dava açma hakkına </a:t>
            </a:r>
            <a:r>
              <a:rPr lang="tr-TR" dirty="0" smtClean="0"/>
              <a:t>sahipsiniz.</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27</a:t>
            </a:fld>
            <a:endParaRPr lang="en-US"/>
          </a:p>
        </p:txBody>
      </p:sp>
    </p:spTree>
    <p:extLst>
      <p:ext uri="{BB962C8B-B14F-4D97-AF65-F5344CB8AC3E}">
        <p14:creationId xmlns:p14="http://schemas.microsoft.com/office/powerpoint/2010/main" val="273406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Entegrasyon İlkesi</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err="1"/>
              <a:t>Bütünleyicilik</a:t>
            </a:r>
            <a:r>
              <a:rPr lang="tr-TR" dirty="0"/>
              <a:t> ilkesi olarak da adlandırılan entegrasyon ilkesi, 2 başlık altında ele alınabilir. Dış entegrasyon çevre koruma gereklerinin diğer politika alanlarının şekillenmesi ve yürütülmesinde dikkate alınmasını öngörmekte iken, iç </a:t>
            </a:r>
            <a:r>
              <a:rPr lang="tr-TR" dirty="0" smtClean="0"/>
              <a:t>entegrasyon </a:t>
            </a:r>
            <a:r>
              <a:rPr lang="tr-TR" dirty="0"/>
              <a:t>madde ya da bir faaliyetin yalnızca belli bir çevresel öğe üstünde değil bir bütün olarak çevre bağlamında doğuracağı etkilerin göz önünde tutulmasını gerekli kılmaktadır. Dış entegrasyon bu bağlamda, diğer politikaların saptanmasında ve </a:t>
            </a:r>
            <a:r>
              <a:rPr lang="tr-TR" dirty="0" err="1"/>
              <a:t>sektörel</a:t>
            </a:r>
            <a:r>
              <a:rPr lang="tr-TR" dirty="0"/>
              <a:t> faaliyetlerin yürütülmesinde çevrenin korunmasının da dikkate alınmasını ve bu politika ve faaliyetlerde (tarım, ticaret, ulaştırma </a:t>
            </a:r>
            <a:r>
              <a:rPr lang="tr-TR" dirty="0" err="1"/>
              <a:t>v.s</a:t>
            </a:r>
            <a:r>
              <a:rPr lang="tr-TR" dirty="0"/>
              <a:t>.) çevre politikasıyla ilgili uyumlulaştırma ve değişikliklerin yapılmasını öngörmektedir.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28</a:t>
            </a:fld>
            <a:endParaRPr lang="en-US"/>
          </a:p>
        </p:txBody>
      </p:sp>
    </p:spTree>
    <p:extLst>
      <p:ext uri="{BB962C8B-B14F-4D97-AF65-F5344CB8AC3E}">
        <p14:creationId xmlns:p14="http://schemas.microsoft.com/office/powerpoint/2010/main" val="3509353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Çevreye ilişkin sürdürdüğümüz faaliyetleri çevre hukuku veya çevre dışı diğer düzenleyici alanlarla irtibat halinde olması gerekiyor. Herhangi bir ekonomik faaliyete izin veriyor olmanız bu ekonomik faaliyetin çevresel değerler üzerindeki etkisini göz önünde tutmanız gereklidir. Benzer şekilde herhangi bir ekonomik faaliyeti kısıtlıyor veya yasaklıyor olmanız durumunda bu ekonomik faaliyetin ortaya çıkmasından kaynaklı çevresel getiri ve ekonomik götürü arasında da bir dengenin gözetilmesini zorunlu hale </a:t>
            </a:r>
            <a:r>
              <a:rPr lang="tr-TR" dirty="0" smtClean="0"/>
              <a:t>getirir.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29</a:t>
            </a:fld>
            <a:endParaRPr lang="en-US"/>
          </a:p>
        </p:txBody>
      </p:sp>
    </p:spTree>
    <p:extLst>
      <p:ext uri="{BB962C8B-B14F-4D97-AF65-F5344CB8AC3E}">
        <p14:creationId xmlns:p14="http://schemas.microsoft.com/office/powerpoint/2010/main" val="96513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dirty="0"/>
              <a:t>OECD, UNEP gibi uluslararası örgütler “Yeşil Büyüme” veya “Yeşil Ekonomi” kavramı çevresel iyileştirmelere katkı sağlayan mal ve hizmetlerin yatırım ve tüketimini </a:t>
            </a:r>
            <a:r>
              <a:rPr lang="tr-TR" dirty="0" err="1"/>
              <a:t>önceliklendiren</a:t>
            </a:r>
            <a:r>
              <a:rPr lang="tr-TR" dirty="0"/>
              <a:t> bir anlayış olarak tanımlamaktadır. Bu bakış açısı ile çevresel sürdürülebilirliğe katkı sağlanırken ekonomik gelişme, gelir artışı, istihdam ve fakirliğin azaltılmasına da katkı sağlanacağı düşünmektedir. Çevreci yatırımlarla sağlanacak faydaların daha net ortaya konulması ile özellikle ekonomik kriz sonrası oluşabilecek isteksizliğin bertaraf edilmesi de amaçlanmaktadır.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a:t>
            </a:fld>
            <a:endParaRPr lang="en-US"/>
          </a:p>
        </p:txBody>
      </p:sp>
    </p:spTree>
    <p:extLst>
      <p:ext uri="{BB962C8B-B14F-4D97-AF65-F5344CB8AC3E}">
        <p14:creationId xmlns:p14="http://schemas.microsoft.com/office/powerpoint/2010/main" val="2343520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Türkiye’de termik santraller nereye kurulur? Kömür neredeyse oraya kurulur. Bunun beraberinde söz konusu sahada kömür üretimi ve termik santralin işletilmesinden kaynaklanan işsizliğin ortadan kaldırılmasını ele almamız gerekiyor. Herhangi bir tarım bölgesinde bir termik santral açarsanız kömür işletmesi kurarsanız bu ne anlama gelir, tarım alanındaki iş gücünün sanayiye kaydırırsınız. Böyle bir durumda tarım alanlarının işlenmemesi durumu ortaya çıkar. Tarım toprağının işlenmemesi su yolları üzerinde bir değişikliğe neden olur. Su yolları üzerindeki değişiklik verimli tarım toprağının yok olmasına neden olur.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30</a:t>
            </a:fld>
            <a:endParaRPr lang="en-US"/>
          </a:p>
        </p:txBody>
      </p:sp>
    </p:spTree>
    <p:extLst>
      <p:ext uri="{BB962C8B-B14F-4D97-AF65-F5344CB8AC3E}">
        <p14:creationId xmlns:p14="http://schemas.microsoft.com/office/powerpoint/2010/main" val="30930606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smtClean="0"/>
              <a:t>iç </a:t>
            </a:r>
            <a:r>
              <a:rPr lang="tr-TR" dirty="0"/>
              <a:t>entegrasyon ise, sadece belli çevresel öğelerin diğer öğelerden yalıtık bir şekilde korunmasını öngören </a:t>
            </a:r>
            <a:r>
              <a:rPr lang="tr-TR" dirty="0" err="1"/>
              <a:t>sektörel</a:t>
            </a:r>
            <a:r>
              <a:rPr lang="tr-TR" dirty="0"/>
              <a:t> yaklaşımın terk edilerek, çevrenin bütüncül bir şekilde korunmasını </a:t>
            </a:r>
            <a:r>
              <a:rPr lang="tr-TR" dirty="0" smtClean="0"/>
              <a:t>benimseyen </a:t>
            </a:r>
            <a:r>
              <a:rPr lang="tr-TR" dirty="0"/>
              <a:t>bir bütüncül yaklaşımın uygulanmasını </a:t>
            </a:r>
            <a:r>
              <a:rPr lang="tr-TR" dirty="0" smtClean="0"/>
              <a:t>gerektirmektedir.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31</a:t>
            </a:fld>
            <a:endParaRPr lang="en-US"/>
          </a:p>
        </p:txBody>
      </p:sp>
    </p:spTree>
    <p:extLst>
      <p:ext uri="{BB962C8B-B14F-4D97-AF65-F5344CB8AC3E}">
        <p14:creationId xmlns:p14="http://schemas.microsoft.com/office/powerpoint/2010/main" val="10113518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Çünkü her bir çevresel değer bir başka çevresel değerle etkileşim halindedir. Orman keserseniz, yağışlar azalır, kuraklık olur, kuraklık olursa bitki ve hayvan çevresi değişime uğrar bu değişim insanlara yönelik beslenme ihtiyacını etkiler. Yani dolayısıyla bir zincirleme ilişki vardır. Bu yüzden çevre hukukuna ilişkin yapılacak olan tüm düzenlemelerin bütün bu çevresel faktörler dikkate alınarak bir iç entegrasyon içerisinde yapılması zorunluluğu söz konusudur.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32</a:t>
            </a:fld>
            <a:endParaRPr lang="en-US"/>
          </a:p>
        </p:txBody>
      </p:sp>
    </p:spTree>
    <p:extLst>
      <p:ext uri="{BB962C8B-B14F-4D97-AF65-F5344CB8AC3E}">
        <p14:creationId xmlns:p14="http://schemas.microsoft.com/office/powerpoint/2010/main" val="11042824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Tek başına yasaklama veya düzenlemeyle değil bu yasaklama ve düzenlemelerin diğer çevresel faktörler üzerinde nasıl bir etki doğuracağını dikkate almak durumundayız. Buna iç entegrasyon denir. Yani çevreyi düzenleyen kurallar diğer çevresel değerler üzerindeki etkisi dikkate alınarak oluşturulmak </a:t>
            </a:r>
            <a:r>
              <a:rPr lang="tr-TR" dirty="0" smtClean="0"/>
              <a:t>durumundadır.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33</a:t>
            </a:fld>
            <a:endParaRPr lang="en-US"/>
          </a:p>
        </p:txBody>
      </p:sp>
    </p:spTree>
    <p:extLst>
      <p:ext uri="{BB962C8B-B14F-4D97-AF65-F5344CB8AC3E}">
        <p14:creationId xmlns:p14="http://schemas.microsoft.com/office/powerpoint/2010/main" val="14175448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1980’li ve 1990’lı yıllar boyunca çevre politikalarının esaslı bir değişime uğramasıyla, bu dönemde, çevrenin diğer politika alanlarını etkilediği gibi bu alanların da çevreyi etkilediği fark </a:t>
            </a:r>
            <a:r>
              <a:rPr lang="tr-TR" dirty="0" smtClean="0"/>
              <a:t>edilmiş </a:t>
            </a:r>
            <a:r>
              <a:rPr lang="tr-TR" dirty="0"/>
              <a:t>ve daha bütüncül bir yaklaşıma ihtiyaç duyulmuştur. Bütünleştirme ilkesi olarak da ifade edilen entegrasyon ilkesi bu dönemde önem kazanmıştır. Bu ilke, çevrenin korunması amacının, tüm politika, plan, mevzuat ve faaliyetlerde dikkate alınması ve bunlarla entegre edilmesi, bütünleştirilmesi anlamına gelmektedir. Bu ilkenin önemi ve gerekliliği, Beş Yıllık Kalkınma </a:t>
            </a:r>
            <a:r>
              <a:rPr lang="tr-TR" dirty="0" err="1"/>
              <a:t>Planları’nda</a:t>
            </a:r>
            <a:r>
              <a:rPr lang="tr-TR" dirty="0"/>
              <a:t> ve Türkiye’ye yönelik ilerleme raporlarında sürekli vurgulanmıştır.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34</a:t>
            </a:fld>
            <a:endParaRPr lang="en-US"/>
          </a:p>
        </p:txBody>
      </p:sp>
    </p:spTree>
    <p:extLst>
      <p:ext uri="{BB962C8B-B14F-4D97-AF65-F5344CB8AC3E}">
        <p14:creationId xmlns:p14="http://schemas.microsoft.com/office/powerpoint/2010/main" val="27502469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İşbirliği ve Eşgüdüm İlkesi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İşbirliği ve eşgüdüm ilkesi, çevre sorunlarının çözümlenmesinde; devletin ve yerel idarelerin, sivil toplum kuruluşlarının, diğer bütün özel işletme ve kişilerin ortaklaşa hareket etmelerini ifade etmektedir. Bunun sağlanması için, karar alma süreçlerine en erken aşamada dahil olunması önem arz etmekte olup, bu durum, işbirliği ve entegrasyon ilkesinin katılım ilkesiyle de bağlantılı olduğunu ortaya koymaktadır. Böylece, mümkün olan en erken aşamada bilgi akışının sağlanması mümkün </a:t>
            </a:r>
            <a:r>
              <a:rPr lang="tr-TR" dirty="0" smtClean="0"/>
              <a:t>olabilmektedir.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35</a:t>
            </a:fld>
            <a:endParaRPr lang="en-US"/>
          </a:p>
        </p:txBody>
      </p:sp>
    </p:spTree>
    <p:extLst>
      <p:ext uri="{BB962C8B-B14F-4D97-AF65-F5344CB8AC3E}">
        <p14:creationId xmlns:p14="http://schemas.microsoft.com/office/powerpoint/2010/main" val="1855107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77500" lnSpcReduction="20000"/>
          </a:bodyPr>
          <a:lstStyle/>
          <a:p>
            <a:pPr algn="just"/>
            <a:r>
              <a:rPr lang="tr-TR" dirty="0" smtClean="0"/>
              <a:t>Çevre </a:t>
            </a:r>
            <a:r>
              <a:rPr lang="tr-TR" dirty="0"/>
              <a:t>sorunlarının yapısındaki değişmeler ve uluslararası anlaşmalarda gelişmekte olan ülkelerin etkilerinin artması, uluslararası işbirliğinin sağlanmasında, çok taraflı anlaşmaların kullanılmasını daha yaygın hale </a:t>
            </a:r>
            <a:r>
              <a:rPr lang="tr-TR" dirty="0" smtClean="0"/>
              <a:t>getirmiştir.</a:t>
            </a:r>
            <a:r>
              <a:rPr lang="tr-TR" dirty="0"/>
              <a:t> Nitekim 1972 yılında gerçekleştirilen Stockholm Konferansı sonunda yayınlanan Stockholm Deklarasyonu’nun ilkeleri arasında, çevrenin korunmasıyla ilgili konularda uluslararası işbirliğine, 1992’de Rio’da düzenlenen Birleşmiş Milletler Çevre ve Kalkınma Konferansı’nda kabul edilen Rio Deklarasyonu ilkeleri arasında ise devletlerin ve halkların, deklarasyonun ilkeleri ve sürdürülebilir kalkınma alanında işbirliği yapmasına vurgu yapılmıştır.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36</a:t>
            </a:fld>
            <a:endParaRPr lang="en-US"/>
          </a:p>
        </p:txBody>
      </p:sp>
    </p:spTree>
    <p:extLst>
      <p:ext uri="{BB962C8B-B14F-4D97-AF65-F5344CB8AC3E}">
        <p14:creationId xmlns:p14="http://schemas.microsoft.com/office/powerpoint/2010/main" val="27929546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Çevre Hukukunun Diğer Bilimlerle </a:t>
            </a:r>
            <a:r>
              <a:rPr lang="tr-TR" dirty="0" smtClean="0"/>
              <a:t>İlişkisi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Birincisi teknik bilimlerle </a:t>
            </a:r>
            <a:r>
              <a:rPr lang="tr-TR" dirty="0" smtClean="0"/>
              <a:t>ilişkilidir. Çevre </a:t>
            </a:r>
            <a:r>
              <a:rPr lang="tr-TR" dirty="0"/>
              <a:t>Hukukunun konusunu oluşturan şeyler, çevresel bütün </a:t>
            </a:r>
            <a:r>
              <a:rPr lang="tr-TR" dirty="0" smtClean="0"/>
              <a:t>değerlerdir. </a:t>
            </a:r>
            <a:r>
              <a:rPr lang="tr-TR" dirty="0"/>
              <a:t>Daha sonra da buna yapılacak bir müdahaleyi bünyesinde </a:t>
            </a:r>
            <a:r>
              <a:rPr lang="tr-TR" dirty="0" smtClean="0"/>
              <a:t>barındırmaktadır. </a:t>
            </a:r>
            <a:r>
              <a:rPr lang="tr-TR" dirty="0"/>
              <a:t>Tespit dediğimiz şey teknik birimlerin verileriyle kullanılabiliyor. Bütün toksikoloji veya zehirlenmeye ilişkin veriler mühendislik alanından elde ediliyor. Her şekilde canlıların korunmasına ilişkin bütün veriler biyoloji alanından elde </a:t>
            </a:r>
            <a:r>
              <a:rPr lang="tr-TR" dirty="0" smtClean="0"/>
              <a:t>edilmektedir. Ayrıca çevrenin </a:t>
            </a:r>
            <a:r>
              <a:rPr lang="tr-TR" dirty="0"/>
              <a:t>korunmasına ilişkin alınacak tedbirler de teknik bilimlerin sahasına </a:t>
            </a:r>
            <a:r>
              <a:rPr lang="tr-TR" dirty="0" smtClean="0"/>
              <a:t>girmektedir.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37</a:t>
            </a:fld>
            <a:endParaRPr lang="en-US"/>
          </a:p>
        </p:txBody>
      </p:sp>
    </p:spTree>
    <p:extLst>
      <p:ext uri="{BB962C8B-B14F-4D97-AF65-F5344CB8AC3E}">
        <p14:creationId xmlns:p14="http://schemas.microsoft.com/office/powerpoint/2010/main" val="18498204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Devlet fabrikaların gaz salınımlarının sınırlaması söz konusu olduğunda çevre mühendislerinin geliştirdiği sınırlayıcı birtakım faktörler üzerinden genellikle şirketlerin ve fabrikaların yükümlülüklerini </a:t>
            </a:r>
            <a:r>
              <a:rPr lang="tr-TR" dirty="0" smtClean="0"/>
              <a:t>tanımlamaktadır. Dolayısıyla </a:t>
            </a:r>
            <a:r>
              <a:rPr lang="tr-TR" dirty="0"/>
              <a:t>bir tespitlerin </a:t>
            </a:r>
            <a:r>
              <a:rPr lang="tr-TR" dirty="0" smtClean="0"/>
              <a:t>yapılması </a:t>
            </a:r>
            <a:r>
              <a:rPr lang="tr-TR" dirty="0"/>
              <a:t>Yani çevresel değerlerin durumlarının belirlenmesi ve sınırların </a:t>
            </a:r>
            <a:r>
              <a:rPr lang="tr-TR" dirty="0" smtClean="0"/>
              <a:t>belirlenmesi önemlidir. </a:t>
            </a:r>
            <a:r>
              <a:rPr lang="tr-TR" dirty="0"/>
              <a:t>A</a:t>
            </a:r>
            <a:r>
              <a:rPr lang="tr-TR" dirty="0" smtClean="0"/>
              <a:t>lınacak </a:t>
            </a:r>
            <a:r>
              <a:rPr lang="tr-TR" dirty="0"/>
              <a:t>tedbirlerin belirlenmesi çevre hukukuna ilişkin yapılacak bütün düzenlemeler teknik bilimlerin verilerine dayalı biçimde gerçekleşiyor. Görüntü değerlendirmesi, çevresel etki değerlendirmesi, kirlilik değerlendirmesi, fauna ve florada çeşitliliğin belirlenmesi…</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38</a:t>
            </a:fld>
            <a:endParaRPr lang="en-US"/>
          </a:p>
        </p:txBody>
      </p:sp>
    </p:spTree>
    <p:extLst>
      <p:ext uri="{BB962C8B-B14F-4D97-AF65-F5344CB8AC3E}">
        <p14:creationId xmlns:p14="http://schemas.microsoft.com/office/powerpoint/2010/main" val="32800522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İkinci önemli alan </a:t>
            </a:r>
            <a:r>
              <a:rPr lang="tr-TR" dirty="0" smtClean="0"/>
              <a:t>ekolojidir.</a:t>
            </a:r>
          </a:p>
          <a:p>
            <a:pPr algn="just"/>
            <a:r>
              <a:rPr lang="tr-TR" dirty="0"/>
              <a:t>Çevre Hukukuna verilen diğer bir ad Ekolojik </a:t>
            </a:r>
            <a:r>
              <a:rPr lang="tr-TR" dirty="0" smtClean="0"/>
              <a:t>hukuk olarak tanımlanmıştır. Çevre </a:t>
            </a:r>
            <a:r>
              <a:rPr lang="tr-TR" dirty="0"/>
              <a:t>Hukukunun temel konusu </a:t>
            </a:r>
            <a:r>
              <a:rPr lang="tr-TR" dirty="0" smtClean="0"/>
              <a:t>ekosistemdir. </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39</a:t>
            </a:fld>
            <a:endParaRPr lang="en-US"/>
          </a:p>
        </p:txBody>
      </p:sp>
    </p:spTree>
    <p:extLst>
      <p:ext uri="{BB962C8B-B14F-4D97-AF65-F5344CB8AC3E}">
        <p14:creationId xmlns:p14="http://schemas.microsoft.com/office/powerpoint/2010/main" val="11435748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Avrupa Birliği ise yeşil ekonominin sürdürülebilir üretim tüketim, enerji verimliliği ve yenilenebilir enerji kullanımı ile yeni iş imkânlarının yaratılmasının insan refahının artırılmasıyla yakından ilişkili olduğunu öne sürmektedir.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4</a:t>
            </a:fld>
            <a:endParaRPr lang="en-US"/>
          </a:p>
        </p:txBody>
      </p:sp>
    </p:spTree>
    <p:extLst>
      <p:ext uri="{BB962C8B-B14F-4D97-AF65-F5344CB8AC3E}">
        <p14:creationId xmlns:p14="http://schemas.microsoft.com/office/powerpoint/2010/main" val="125395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t>Çevre Hukukunda yapılacak bütün düzenlemelerin bir biçimde ekonomiyle ilişkisi var. İnşaatlar valilikler tarafından verilen kararlar dışında sabah 9 akşam 9 saatleri arasında </a:t>
            </a:r>
            <a:r>
              <a:rPr lang="tr-TR" dirty="0" smtClean="0"/>
              <a:t>çalışabilmektedir. </a:t>
            </a:r>
            <a:r>
              <a:rPr lang="tr-TR" dirty="0"/>
              <a:t>Çünkü 9 sonrası özellikle konut alanlarında bir gürültü kirliliğine neden olacağı için kanun bunu yasaklamış </a:t>
            </a:r>
            <a:r>
              <a:rPr lang="tr-TR" dirty="0" smtClean="0"/>
              <a:t>durumdadır. </a:t>
            </a:r>
            <a:r>
              <a:rPr lang="tr-TR" dirty="0"/>
              <a:t>Ama valiliklere de yetki vermiş durumda </a:t>
            </a:r>
            <a:r>
              <a:rPr lang="tr-TR" dirty="0" smtClean="0"/>
              <a:t>olup hızlı </a:t>
            </a:r>
            <a:r>
              <a:rPr lang="tr-TR" dirty="0"/>
              <a:t>bitirilmesi gereken inşaatlar söz konusu olduğundan 24 saatlik çalışma </a:t>
            </a:r>
            <a:r>
              <a:rPr lang="tr-TR"/>
              <a:t>izni </a:t>
            </a:r>
            <a:r>
              <a:rPr lang="tr-TR" smtClean="0"/>
              <a:t>verebilmektedir</a:t>
            </a:r>
            <a:r>
              <a:rPr lang="tr-TR" dirty="0" smtClean="0"/>
              <a:t>.</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40</a:t>
            </a:fld>
            <a:endParaRPr lang="en-US"/>
          </a:p>
        </p:txBody>
      </p:sp>
    </p:spTree>
    <p:extLst>
      <p:ext uri="{BB962C8B-B14F-4D97-AF65-F5344CB8AC3E}">
        <p14:creationId xmlns:p14="http://schemas.microsoft.com/office/powerpoint/2010/main" val="1932815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OECD (</a:t>
            </a:r>
            <a:r>
              <a:rPr lang="tr-TR" dirty="0">
                <a:hlinkClick r:id="rId2"/>
              </a:rPr>
              <a:t>2011</a:t>
            </a:r>
            <a:r>
              <a:rPr lang="tr-TR" dirty="0"/>
              <a:t>: 4) yeşil büyümeyi;</a:t>
            </a:r>
          </a:p>
          <a:p>
            <a:r>
              <a:rPr lang="tr-TR" i="1" dirty="0"/>
              <a:t>“Refahımızın dayandığı doğal varlıkların, kaynak ve çevresel hizmetleri sağlamaya devam etmesi garanti altına alınırken, ekonomik büyüme ve kalkınmanın teşvik edilmesi”</a:t>
            </a:r>
            <a:r>
              <a:rPr lang="tr-TR" dirty="0"/>
              <a:t> olarak tanımlıyor.</a:t>
            </a:r>
          </a:p>
          <a:p>
            <a:r>
              <a:rPr lang="tr-TR" dirty="0"/>
              <a:t>UNEP (</a:t>
            </a:r>
            <a:r>
              <a:rPr lang="tr-TR" dirty="0">
                <a:hlinkClick r:id="rId3"/>
              </a:rPr>
              <a:t>2011</a:t>
            </a:r>
            <a:r>
              <a:rPr lang="tr-TR" dirty="0"/>
              <a:t>: 2)</a:t>
            </a:r>
          </a:p>
          <a:p>
            <a:r>
              <a:rPr lang="tr-TR" i="1" dirty="0"/>
              <a:t>“Çevresel riskleri ve ekolojik kıtlıkları önemli ölçüde azaltırken, aynı zamanda insanların refahını ve sosyal eşitliği arttıran büyüme”</a:t>
            </a:r>
            <a:r>
              <a:rPr lang="tr-TR" dirty="0"/>
              <a:t> olarak tanımlıyor.</a:t>
            </a:r>
          </a:p>
          <a:p>
            <a:r>
              <a:rPr lang="tr-TR" dirty="0"/>
              <a:t>Dünya Bankası (</a:t>
            </a:r>
            <a:r>
              <a:rPr lang="tr-TR" dirty="0">
                <a:hlinkClick r:id="rId4"/>
              </a:rPr>
              <a:t>2012</a:t>
            </a:r>
            <a:r>
              <a:rPr lang="tr-TR" dirty="0"/>
              <a:t>: 2)</a:t>
            </a:r>
          </a:p>
          <a:p>
            <a:r>
              <a:rPr lang="tr-TR" i="1" dirty="0"/>
              <a:t>“Doğal afetler ve doğal afetlerin önlenmesinde çevresel yönetim ve doğal sermayenin rolünü göz önünde bulunduran, doğal kaynakların etkili, temiz ve kirliliği, çevresel etkileri en aza indiren ve dayanıklı kullanımında etkin ekonomik büyüme”</a:t>
            </a:r>
            <a:r>
              <a:rPr lang="tr-TR" dirty="0"/>
              <a:t> olarak tanımlıyor.</a:t>
            </a:r>
          </a:p>
          <a:p>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5</a:t>
            </a:fld>
            <a:endParaRPr lang="en-US"/>
          </a:p>
        </p:txBody>
      </p:sp>
    </p:spTree>
    <p:extLst>
      <p:ext uri="{BB962C8B-B14F-4D97-AF65-F5344CB8AC3E}">
        <p14:creationId xmlns:p14="http://schemas.microsoft.com/office/powerpoint/2010/main" val="3701912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pic>
        <p:nvPicPr>
          <p:cNvPr id="5" name="İçerik Yer Tutucusu 4"/>
          <p:cNvPicPr>
            <a:picLocks noGrp="1" noChangeAspect="1"/>
          </p:cNvPicPr>
          <p:nvPr>
            <p:ph idx="1"/>
          </p:nvPr>
        </p:nvPicPr>
        <p:blipFill>
          <a:blip r:embed="rId2"/>
          <a:stretch>
            <a:fillRect/>
          </a:stretch>
        </p:blipFill>
        <p:spPr>
          <a:xfrm>
            <a:off x="1319213" y="2891631"/>
            <a:ext cx="6505575" cy="1990725"/>
          </a:xfrm>
          <a:prstGeom prst="rect">
            <a:avLst/>
          </a:prstGeom>
        </p:spPr>
      </p:pic>
      <p:sp>
        <p:nvSpPr>
          <p:cNvPr id="4" name="Slayt Numarası Yer Tutucusu 3"/>
          <p:cNvSpPr>
            <a:spLocks noGrp="1"/>
          </p:cNvSpPr>
          <p:nvPr>
            <p:ph type="sldNum" sz="quarter" idx="12"/>
          </p:nvPr>
        </p:nvSpPr>
        <p:spPr/>
        <p:txBody>
          <a:bodyPr/>
          <a:lstStyle/>
          <a:p>
            <a:fld id="{B82CCC60-E8CD-4174-8B1A-7DF615B22EEF}" type="slidenum">
              <a:rPr lang="en-US" smtClean="0"/>
              <a:pPr/>
              <a:t>6</a:t>
            </a:fld>
            <a:endParaRPr lang="en-US"/>
          </a:p>
        </p:txBody>
      </p:sp>
    </p:spTree>
    <p:extLst>
      <p:ext uri="{BB962C8B-B14F-4D97-AF65-F5344CB8AC3E}">
        <p14:creationId xmlns:p14="http://schemas.microsoft.com/office/powerpoint/2010/main" val="3430635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Çevre Hukukunun Temel İlkeleri</a:t>
            </a:r>
            <a:endParaRPr lang="tr-TR" dirty="0"/>
          </a:p>
        </p:txBody>
      </p:sp>
      <p:sp>
        <p:nvSpPr>
          <p:cNvPr id="3" name="İçerik Yer Tutucusu 2"/>
          <p:cNvSpPr>
            <a:spLocks noGrp="1"/>
          </p:cNvSpPr>
          <p:nvPr>
            <p:ph idx="1"/>
          </p:nvPr>
        </p:nvSpPr>
        <p:spPr/>
        <p:txBody>
          <a:bodyPr>
            <a:normAutofit fontScale="85000" lnSpcReduction="20000"/>
          </a:bodyPr>
          <a:lstStyle/>
          <a:p>
            <a:r>
              <a:rPr lang="tr-TR" b="1" dirty="0">
                <a:solidFill>
                  <a:srgbClr val="FF0000"/>
                </a:solidFill>
              </a:rPr>
              <a:t>Kirleten Önder </a:t>
            </a:r>
            <a:r>
              <a:rPr lang="tr-TR" b="1" dirty="0" smtClean="0">
                <a:solidFill>
                  <a:srgbClr val="FF0000"/>
                </a:solidFill>
              </a:rPr>
              <a:t>İlkesi</a:t>
            </a:r>
          </a:p>
          <a:p>
            <a:pPr algn="just"/>
            <a:r>
              <a:rPr lang="tr-TR" dirty="0" smtClean="0"/>
              <a:t>Çevresel </a:t>
            </a:r>
            <a:r>
              <a:rPr lang="tr-TR" dirty="0"/>
              <a:t>zararlara neden olan kişilere neden oldukları zararlarla mücadelenin bedelinin ödettirilmesini amaçlamaktadır. Kirleten öder ilkesi bu bağlamda, çevresel kirlenmeden kimin sorumlu tutulacağını ve bu sorumluluğun nasıl gerçekleştirileceğini açıklamaya çalışmaktadır. Bu ilke, ilk defa 1972’de OECD tarafından kabul edilmiş ve çevre kirliliğinin önlenmesinin yollarından biri olarak ileri sürülmüştür. Kirleten öder ilkesi başka bir deyişle, piyasa ekonomisinin ilkelerinin çevresel zararlara neden olan faaliyetlere uygulanarak, çevresel kirliliğin mali bedelinin karşılanmasına yönelik bir </a:t>
            </a:r>
            <a:r>
              <a:rPr lang="tr-TR" dirty="0" smtClean="0"/>
              <a:t>araçtır.</a:t>
            </a:r>
            <a:endParaRPr lang="tr-TR" dirty="0"/>
          </a:p>
        </p:txBody>
      </p:sp>
      <p:sp>
        <p:nvSpPr>
          <p:cNvPr id="4" name="Slayt Numarası Yer Tutucusu 3"/>
          <p:cNvSpPr>
            <a:spLocks noGrp="1"/>
          </p:cNvSpPr>
          <p:nvPr>
            <p:ph type="sldNum" sz="quarter" idx="12"/>
          </p:nvPr>
        </p:nvSpPr>
        <p:spPr/>
        <p:txBody>
          <a:bodyPr/>
          <a:lstStyle/>
          <a:p>
            <a:fld id="{B82CCC60-E8CD-4174-8B1A-7DF615B22EEF}" type="slidenum">
              <a:rPr lang="en-US" smtClean="0"/>
              <a:pPr/>
              <a:t>7</a:t>
            </a:fld>
            <a:endParaRPr lang="en-US"/>
          </a:p>
        </p:txBody>
      </p:sp>
    </p:spTree>
    <p:extLst>
      <p:ext uri="{BB962C8B-B14F-4D97-AF65-F5344CB8AC3E}">
        <p14:creationId xmlns:p14="http://schemas.microsoft.com/office/powerpoint/2010/main" val="17042759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lstStyle/>
          <a:p>
            <a:pPr algn="just"/>
            <a:r>
              <a:rPr lang="tr-TR" dirty="0"/>
              <a:t>Kirleten öder ilkesi, kirletenlere neden oldukları kirlilikle mücadelenin bedelinin ödettirilmesinin </a:t>
            </a:r>
            <a:r>
              <a:rPr lang="tr-TR" dirty="0" err="1"/>
              <a:t>yanısıra</a:t>
            </a:r>
            <a:r>
              <a:rPr lang="tr-TR" dirty="0"/>
              <a:t>, çevresel zararlara neden olan kişileri bu zararları azaltmaya ve daha az zararlara neden olacak yöntemler bulmaya da teşvik etmektedir. Kirleten öder ilkesinin karşıtı ise, kirlilikle mücadele nedeniyle oluşan bedellerin toplum tarafından karşılanmasını öngören toplum öder ilkesidir.</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8</a:t>
            </a:fld>
            <a:endParaRPr lang="en-US"/>
          </a:p>
        </p:txBody>
      </p:sp>
    </p:spTree>
    <p:extLst>
      <p:ext uri="{BB962C8B-B14F-4D97-AF65-F5344CB8AC3E}">
        <p14:creationId xmlns:p14="http://schemas.microsoft.com/office/powerpoint/2010/main" val="35157500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endParaRPr lang="tr-TR"/>
          </a:p>
        </p:txBody>
      </p:sp>
      <p:sp>
        <p:nvSpPr>
          <p:cNvPr id="3" name="İçerik Yer Tutucusu 2"/>
          <p:cNvSpPr>
            <a:spLocks noGrp="1"/>
          </p:cNvSpPr>
          <p:nvPr>
            <p:ph idx="1"/>
          </p:nvPr>
        </p:nvSpPr>
        <p:spPr/>
        <p:txBody>
          <a:bodyPr>
            <a:normAutofit fontScale="85000" lnSpcReduction="20000"/>
          </a:bodyPr>
          <a:lstStyle/>
          <a:p>
            <a:pPr algn="just"/>
            <a:r>
              <a:rPr lang="tr-TR" dirty="0"/>
              <a:t>Kirleten öder ilkesine yöneltilen başlıca 2 eleştiri vardır: a) Parası olan kişiler kirlilikle mücadelenin maliyetini tüketiciye yansıtarak kirletme hakkını satın almış olurlar, bu durum çevrenin zarar görmesinin engellenmesi amacıyla bağdaşmamaktadır. b) Bu ilke kirlenmenin önlenmesi, sınırlanması ve kirlenmeyle mücadelenin masraflarının kirletene yüklenmesine dayanmakta ise, fiyatı belirlenemeyen çevresel unsurların fiyatı nasıl belirlenecek? Kirleten öder ilkesinin hayata geçirilmesine yönelik yöntemlerin en önemlileriyse, kirlilik ücretleri, çevre vergileri, kirlilik sigortası ve teşviklerdir. </a:t>
            </a:r>
          </a:p>
        </p:txBody>
      </p:sp>
      <p:sp>
        <p:nvSpPr>
          <p:cNvPr id="4" name="Slayt Numarası Yer Tutucusu 3"/>
          <p:cNvSpPr>
            <a:spLocks noGrp="1"/>
          </p:cNvSpPr>
          <p:nvPr>
            <p:ph type="sldNum" sz="quarter" idx="12"/>
          </p:nvPr>
        </p:nvSpPr>
        <p:spPr/>
        <p:txBody>
          <a:bodyPr/>
          <a:lstStyle/>
          <a:p>
            <a:fld id="{B82CCC60-E8CD-4174-8B1A-7DF615B22EEF}" type="slidenum">
              <a:rPr lang="en-US" smtClean="0"/>
              <a:pPr/>
              <a:t>9</a:t>
            </a:fld>
            <a:endParaRPr lang="en-US"/>
          </a:p>
        </p:txBody>
      </p:sp>
    </p:spTree>
    <p:extLst>
      <p:ext uri="{BB962C8B-B14F-4D97-AF65-F5344CB8AC3E}">
        <p14:creationId xmlns:p14="http://schemas.microsoft.com/office/powerpoint/2010/main" val="1230894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1665</TotalTime>
  <Words>2642</Words>
  <Application>Microsoft Office PowerPoint</Application>
  <PresentationFormat>Ekran Gösterisi (4:3)</PresentationFormat>
  <Paragraphs>97</Paragraphs>
  <Slides>40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40</vt:i4>
      </vt:variant>
    </vt:vector>
  </HeadingPairs>
  <TitlesOfParts>
    <vt:vector size="43" baseType="lpstr">
      <vt:lpstr>Arial</vt:lpstr>
      <vt:lpstr>Calibri</vt:lpstr>
      <vt:lpstr>Office Theme</vt:lpstr>
      <vt:lpstr>Doç. Dr. Afşın ÇETİNKAYA</vt:lpstr>
      <vt:lpstr>Yeşil Büyüme</vt:lpstr>
      <vt:lpstr>PowerPoint Sunusu</vt:lpstr>
      <vt:lpstr>PowerPoint Sunusu</vt:lpstr>
      <vt:lpstr>PowerPoint Sunusu</vt:lpstr>
      <vt:lpstr>PowerPoint Sunusu</vt:lpstr>
      <vt:lpstr>Çevre Hukukunun Temel İlkeleri</vt:lpstr>
      <vt:lpstr>PowerPoint Sunusu</vt:lpstr>
      <vt:lpstr>PowerPoint Sunusu</vt:lpstr>
      <vt:lpstr>PowerPoint Sunusu</vt:lpstr>
      <vt:lpstr>PowerPoint Sunusu</vt:lpstr>
      <vt:lpstr>İhtiyat İlkesi</vt:lpstr>
      <vt:lpstr>PowerPoint Sunusu</vt:lpstr>
      <vt:lpstr>PowerPoint Sunusu</vt:lpstr>
      <vt:lpstr>PowerPoint Sunusu</vt:lpstr>
      <vt:lpstr>PowerPoint Sunusu</vt:lpstr>
      <vt:lpstr>PowerPoint Sunusu</vt:lpstr>
      <vt:lpstr>PowerPoint Sunusu</vt:lpstr>
      <vt:lpstr>PowerPoint Sunusu</vt:lpstr>
      <vt:lpstr>Önleme İlkesi</vt:lpstr>
      <vt:lpstr>PowerPoint Sunusu</vt:lpstr>
      <vt:lpstr>PowerPoint Sunusu</vt:lpstr>
      <vt:lpstr>PowerPoint Sunusu</vt:lpstr>
      <vt:lpstr>PowerPoint Sunusu</vt:lpstr>
      <vt:lpstr>Katılım İlkesi</vt:lpstr>
      <vt:lpstr>PowerPoint Sunusu</vt:lpstr>
      <vt:lpstr>PowerPoint Sunusu</vt:lpstr>
      <vt:lpstr>Entegrasyon İlkesi</vt:lpstr>
      <vt:lpstr>PowerPoint Sunusu</vt:lpstr>
      <vt:lpstr>PowerPoint Sunusu</vt:lpstr>
      <vt:lpstr>PowerPoint Sunusu</vt:lpstr>
      <vt:lpstr>PowerPoint Sunusu</vt:lpstr>
      <vt:lpstr>PowerPoint Sunusu</vt:lpstr>
      <vt:lpstr>PowerPoint Sunusu</vt:lpstr>
      <vt:lpstr>İşbirliği ve Eşgüdüm İlkesi</vt:lpstr>
      <vt:lpstr>PowerPoint Sunusu</vt:lpstr>
      <vt:lpstr>Çevre Hukukunun Diğer Bilimlerle İlişkisi</vt:lpstr>
      <vt:lpstr>PowerPoint Sunusu</vt:lpstr>
      <vt:lpstr>PowerPoint Sunusu</vt:lpstr>
      <vt:lpstr>PowerPoint Sunusu</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user</cp:lastModifiedBy>
  <cp:revision>214</cp:revision>
  <cp:lastPrinted>2017-03-28T12:53:05Z</cp:lastPrinted>
  <dcterms:created xsi:type="dcterms:W3CDTF">2013-08-21T19:17:07Z</dcterms:created>
  <dcterms:modified xsi:type="dcterms:W3CDTF">2021-04-14T04:30:55Z</dcterms:modified>
</cp:coreProperties>
</file>