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44" r:id="rId35"/>
    <p:sldId id="345" r:id="rId36"/>
    <p:sldId id="346" r:id="rId37"/>
    <p:sldId id="347" r:id="rId38"/>
    <p:sldId id="348" r:id="rId39"/>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p:cViewPr varScale="1">
        <p:scale>
          <a:sx n="104" d="100"/>
          <a:sy n="104" d="100"/>
        </p:scale>
        <p:origin x="114" y="210"/>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7.06.2021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6/7/2021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6/7/2021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6/7/2021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6/7/2021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6/7/2021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6/7/2021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Hukuku-10</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Uluslararası Adalet Divanı, Macaristan’ </a:t>
            </a:r>
            <a:r>
              <a:rPr lang="tr-TR" dirty="0" err="1"/>
              <a:t>ın</a:t>
            </a:r>
            <a:r>
              <a:rPr lang="tr-TR" dirty="0"/>
              <a:t> “nehrin hakça ve makul paylaşım hakkından” değil; ortak projeden el çektiğini belirterek tarafların hakça kullanım haklarına vurgu yapmıştır.</a:t>
            </a:r>
          </a:p>
          <a:p>
            <a:pPr algn="just"/>
            <a:r>
              <a:rPr lang="tr-TR" dirty="0"/>
              <a:t>Hakça kullanım ilkesine </a:t>
            </a:r>
            <a:r>
              <a:rPr lang="tr-TR" dirty="0" smtClean="0"/>
              <a:t>sınır aşan </a:t>
            </a:r>
            <a:r>
              <a:rPr lang="tr-TR" dirty="0"/>
              <a:t>doğal kaynakların komşu devletlerce kullanımına ilişkin birçok uluslararası </a:t>
            </a:r>
            <a:r>
              <a:rPr lang="tr-TR" dirty="0" smtClean="0"/>
              <a:t>antlaşmada </a:t>
            </a:r>
            <a:r>
              <a:rPr lang="tr-TR" dirty="0"/>
              <a:t>da yer verilmiştir. Özellikle ilkenin en yaygın kullanım alanına sahip olduğu </a:t>
            </a:r>
            <a:r>
              <a:rPr lang="tr-TR" dirty="0" smtClean="0"/>
              <a:t>sınır aşan </a:t>
            </a:r>
            <a:r>
              <a:rPr lang="tr-TR" dirty="0"/>
              <a:t>sularla ilgili olarak, 1997 tarihli Birleşmiş Milletler Uluslararası Suların Ulaşım Dışı Amaçlarla Kullanımı Hukukuna İlişkin Sözleşmede ilkeye geniş bir şekilde yer verilmiştir</a:t>
            </a:r>
            <a:r>
              <a:rPr lang="tr-TR" dirty="0" smtClean="0"/>
              <a:t>.</a:t>
            </a:r>
            <a:r>
              <a:rPr lang="tr-TR" dirty="0"/>
              <a:t> </a:t>
            </a:r>
          </a:p>
          <a:p>
            <a:pPr algn="just"/>
            <a:r>
              <a:rPr lang="tr-TR" dirty="0"/>
              <a:t>Görüldüğü üzere hakça kullanım ilkesi, uluslararası çevre hukukunda ve çevre hukukunun ilgilendiği </a:t>
            </a:r>
            <a:r>
              <a:rPr lang="tr-TR" dirty="0" smtClean="0"/>
              <a:t>sınır aşan </a:t>
            </a:r>
            <a:r>
              <a:rPr lang="tr-TR" dirty="0"/>
              <a:t>doğal kaynaklar hakkında sürekli bir uygulamaya </a:t>
            </a:r>
            <a:r>
              <a:rPr lang="tr-TR" dirty="0" smtClean="0"/>
              <a:t>sahiptir.</a:t>
            </a:r>
            <a:endParaRPr lang="tr-TR" dirty="0"/>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790763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SINIRAŞAN SULARIN ULAŞIM DIŞI AMAÇLARLA HAKÇA KULLANIMI</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dirty="0">
                <a:solidFill>
                  <a:srgbClr val="FF0000"/>
                </a:solidFill>
              </a:rPr>
              <a:t>Mutlak Ülke Egemenliği (</a:t>
            </a:r>
            <a:r>
              <a:rPr lang="tr-TR" dirty="0" err="1">
                <a:solidFill>
                  <a:srgbClr val="FF0000"/>
                </a:solidFill>
              </a:rPr>
              <a:t>Harmon</a:t>
            </a:r>
            <a:r>
              <a:rPr lang="tr-TR" dirty="0">
                <a:solidFill>
                  <a:srgbClr val="FF0000"/>
                </a:solidFill>
              </a:rPr>
              <a:t>) Doktrini</a:t>
            </a:r>
          </a:p>
          <a:p>
            <a:pPr marL="0" indent="0" algn="just">
              <a:buNone/>
            </a:pPr>
            <a:r>
              <a:rPr lang="tr-TR" dirty="0"/>
              <a:t>Doktrin, yukarı kıyıdaş devletin suyun kendilerince kullanımından aşağı kıyıdaş devletin etkilenip etkilenmediğini göz önünde bulundurmaksızın, akarsuların sularını dilediği gibi kullanabilmesi veya saptırabilmesi olarak tanımlanmaktadır. ABD’ </a:t>
            </a:r>
            <a:r>
              <a:rPr lang="tr-TR" dirty="0" err="1"/>
              <a:t>nin</a:t>
            </a:r>
            <a:r>
              <a:rPr lang="tr-TR" dirty="0"/>
              <a:t> 1895’ te Rio </a:t>
            </a:r>
            <a:r>
              <a:rPr lang="tr-TR" dirty="0" err="1"/>
              <a:t>Grande</a:t>
            </a:r>
            <a:r>
              <a:rPr lang="tr-TR" dirty="0"/>
              <a:t> Nehri için ilk savunduğu argümanı oluşturan bu doktrin ABD tarafından Kanada ile ABD arasında ortaya çıkan Columbia Nehri uyuşmazlığında kesin olarak terk edilmiştir.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3443263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buNone/>
            </a:pPr>
            <a:r>
              <a:rPr lang="tr-TR" dirty="0">
                <a:solidFill>
                  <a:srgbClr val="FF0000"/>
                </a:solidFill>
              </a:rPr>
              <a:t>Doğal Bütünlük Doktrini</a:t>
            </a:r>
          </a:p>
          <a:p>
            <a:pPr marL="0" indent="0" algn="just">
              <a:buNone/>
            </a:pPr>
            <a:r>
              <a:rPr lang="tr-TR" dirty="0" err="1"/>
              <a:t>Harmon</a:t>
            </a:r>
            <a:r>
              <a:rPr lang="tr-TR" dirty="0"/>
              <a:t> doktrininin aksine aşağı kıyıdaş devletlerin su kullanım haklarını koruyan bir ilke olarak doğal bütünlük görüşü, nehirlerin doğal durumlarında herhangi bir değişiklik yapılmadan kullanılmasını savunur. Bu görüşe göre, yukarı kıyıdaş devletin aşağı kıyıdaş devletlerin haklarına zarar verebilecek nitelikteki su kullanımlarına ilişkin olarak aşağı kıyıdaş devletin bu kullanımlara rıza </a:t>
            </a:r>
            <a:r>
              <a:rPr lang="tr-TR" dirty="0" smtClean="0"/>
              <a:t>göstermesi şartı </a:t>
            </a:r>
            <a:r>
              <a:rPr lang="tr-TR" dirty="0"/>
              <a:t>aranmalıdır. Nil Nehri barajı inşaatında Mısır, İngiliz Hükümetine; 1957 </a:t>
            </a:r>
            <a:r>
              <a:rPr lang="tr-TR" dirty="0" err="1"/>
              <a:t>Lanoux</a:t>
            </a:r>
            <a:r>
              <a:rPr lang="tr-TR" dirty="0"/>
              <a:t> Gölü Davası’nda İspanya, </a:t>
            </a:r>
            <a:r>
              <a:rPr lang="tr-TR" dirty="0" smtClean="0"/>
              <a:t>Fransa’ya </a:t>
            </a:r>
            <a:r>
              <a:rPr lang="tr-TR" dirty="0"/>
              <a:t>karşı; günümüzde ise Suriye, Dicle- Fırat Nehirleri için </a:t>
            </a:r>
            <a:r>
              <a:rPr lang="tr-TR" dirty="0" smtClean="0"/>
              <a:t>Türkiye’ye </a:t>
            </a:r>
            <a:r>
              <a:rPr lang="tr-TR" dirty="0"/>
              <a:t>karşı bu görüşü savunmaktadır.</a:t>
            </a:r>
          </a:p>
          <a:p>
            <a:endParaRPr lang="tr-TR" dirty="0" smtClean="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78023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solidFill>
                  <a:srgbClr val="FF0000"/>
                </a:solidFill>
              </a:rPr>
              <a:t>Ön Kullanımın Üstünlüğü Doktrini</a:t>
            </a:r>
          </a:p>
          <a:p>
            <a:pPr marL="0" indent="0" algn="just">
              <a:buNone/>
            </a:pPr>
            <a:r>
              <a:rPr lang="tr-TR" dirty="0"/>
              <a:t>Ön kullanımın üstünlüğü doktrini, uluslararası bir suyu daha önce kullanmaya başlayan kıyıdaşın, mevcut kullanımları üzerinde diğer kıyıdaşların etki edemeyeceği dokunulmaz bir hakka sahip olduğunu savunmaktadır. Coğrafik olarak suların akış yönünün aşağı kıyıdaş devletlere doğru olduğu düşünüldüğünde doktrin, aşağı kıyıdaş devletlerin geçmişteki su kullanım haklarını korumaktadır. Kazanılmış hakların korunması prensibinin uluslararası hukukta bir yansıması olarak ortaya çıkan doktrin; uluslararası hukukta bir kazanılmış haktan bahsedilebilmesi için söz konusu hakkın </a:t>
            </a:r>
            <a:r>
              <a:rPr lang="tr-TR" dirty="0" smtClean="0"/>
              <a:t>antlaşmalara </a:t>
            </a:r>
            <a:r>
              <a:rPr lang="tr-TR" dirty="0"/>
              <a:t>veya </a:t>
            </a:r>
            <a:r>
              <a:rPr lang="tr-TR" dirty="0" err="1"/>
              <a:t>halefiyet</a:t>
            </a:r>
            <a:r>
              <a:rPr lang="tr-TR" dirty="0"/>
              <a:t> ilkesine dayanması gerekliliğinden hareketle öğretide eleştirilmektedir. Meksika, Rio </a:t>
            </a:r>
            <a:r>
              <a:rPr lang="tr-TR" dirty="0" err="1"/>
              <a:t>Grande</a:t>
            </a:r>
            <a:r>
              <a:rPr lang="tr-TR" dirty="0"/>
              <a:t> Nehri uyuşmazlığında; Irak ise Fırat- Dicle Nehirleri uyuşmazlığında görüşlerini bu doktrine dayandırmıştır.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2937761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pic>
        <p:nvPicPr>
          <p:cNvPr id="5" name="İçerik Yer Tutucusu 4"/>
          <p:cNvPicPr>
            <a:picLocks noGrp="1"/>
          </p:cNvPicPr>
          <p:nvPr>
            <p:ph idx="1"/>
          </p:nvPr>
        </p:nvPicPr>
        <p:blipFill>
          <a:blip r:embed="rId2"/>
          <a:stretch>
            <a:fillRect/>
          </a:stretch>
        </p:blipFill>
        <p:spPr>
          <a:xfrm>
            <a:off x="1509665" y="1980901"/>
            <a:ext cx="6108200" cy="3970338"/>
          </a:xfrm>
          <a:prstGeom prst="rect">
            <a:avLst/>
          </a:prstGeom>
        </p:spPr>
      </p:pic>
    </p:spTree>
    <p:extLst>
      <p:ext uri="{BB962C8B-B14F-4D97-AF65-F5344CB8AC3E}">
        <p14:creationId xmlns:p14="http://schemas.microsoft.com/office/powerpoint/2010/main" val="1499030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Su paylaşımı konusu Türkiye ile komşuları arasında 80'li ve 90'lı yıllarda gerginliklere neden oldu. Gerginliğin merkezinde, Türkiye'nin Fırat ve Dicle havzasına 22 baraj ve 19 hidroelektrik santral kurulmasını öngören Güneydoğu Anadolu Projesi (GAP) yer aldı. Fırat nehri üzerine kurulan Atatürk Barajı'nı da kapsayan proje, Türkiye'nin suyu azaltacağı endişesini taşıyan Suriye ile gerginliği tırmandırmıştı.</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1536448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marL="0" indent="0">
              <a:buNone/>
            </a:pPr>
            <a:r>
              <a:rPr lang="tr-TR" dirty="0">
                <a:solidFill>
                  <a:srgbClr val="FF0000"/>
                </a:solidFill>
              </a:rPr>
              <a:t>Sınırlı Egemenlik Doktrini</a:t>
            </a:r>
          </a:p>
          <a:p>
            <a:pPr marL="0" indent="0" algn="just">
              <a:buNone/>
            </a:pPr>
            <a:r>
              <a:rPr lang="tr-TR" dirty="0"/>
              <a:t>Bir kıyıdaş devletin sınırları dâhilinde kalan nehirlerin kullanımında serbest olduğunu ancak bu serbestinin diğer kıyıdaş devletlere önemli zarar vermemek gibi bir sınırının da olduğunu ifade eden görüştür. Doktrin, hakça kullanım ilkesinin temelinde yer alır. Hakça kullanım ilkesi, yukarı kıyıdaş devletin suyu öncelikli kullanımını; aşağı kıyıdaş devletin ise yukarı kıyıdaş devlete karşı kullanabileceği veto yetkisini ortadan kaldırmıştır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548518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rgbClr val="FF0000"/>
                </a:solidFill>
              </a:rPr>
              <a:t>1997 Tarihli Birleşmiş Milletler Uluslararası Suyollarının Ulaşım Dışı Amaçlarla Kullanımı Hukukuna İlişkin Sözleşmede Hakça Kullanım İlkesi</a:t>
            </a:r>
            <a:br>
              <a:rPr lang="tr-TR" dirty="0">
                <a:solidFill>
                  <a:srgbClr val="FF0000"/>
                </a:solidFill>
              </a:rPr>
            </a:br>
            <a:endParaRPr lang="tr-TR" dirty="0"/>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err="1" smtClean="0"/>
              <a:t>Sınıraşan</a:t>
            </a:r>
            <a:r>
              <a:rPr lang="tr-TR" dirty="0" smtClean="0"/>
              <a:t> </a:t>
            </a:r>
            <a:r>
              <a:rPr lang="tr-TR" dirty="0"/>
              <a:t>suların yolcu veya yük taşınması amacıyla kullanımı devletlerin yaptıkları anlaşmalara bağlı olduğundan uluslararası suyollarının kullanımı ile ilgili esas sorun sulama, endüstriyel veya </a:t>
            </a:r>
            <a:r>
              <a:rPr lang="tr-TR" dirty="0" err="1"/>
              <a:t>hidroenerji</a:t>
            </a:r>
            <a:r>
              <a:rPr lang="tr-TR" dirty="0"/>
              <a:t> üretimi gibi konularda </a:t>
            </a:r>
            <a:r>
              <a:rPr lang="tr-TR" dirty="0" smtClean="0"/>
              <a:t>çıkmaktadır. Bu </a:t>
            </a:r>
            <a:r>
              <a:rPr lang="tr-TR" dirty="0"/>
              <a:t>noktada sorun teşkil eden kullanımlar; “tüketici veya yoksun bırakıcı nitelikteki faaliyetler” ve “suların niteliğini değiştirici faaliyetler” olmak üzere iki başlık altında toplanabilir</a:t>
            </a:r>
            <a:r>
              <a:rPr lang="tr-TR" dirty="0" smtClean="0"/>
              <a:t>. </a:t>
            </a:r>
            <a:r>
              <a:rPr lang="tr-TR" dirty="0"/>
              <a:t>En yaygın örneği tarımsal amaçlarla sulama olan ilk gruptaki faaliyetlerde, kullanılan suyun tamamı veya bir bölümü tekrar akarsuya dönmemektedir. </a:t>
            </a:r>
            <a:r>
              <a:rPr lang="tr-TR" dirty="0" smtClean="0"/>
              <a:t>Endüstriyel </a:t>
            </a:r>
            <a:r>
              <a:rPr lang="tr-TR" dirty="0"/>
              <a:t>faaliyetler olan ikinci gruptaki faaliyetlerde ise kullanılan su, zehirli ve kirletici maddelerle birlikte akarsuya dönmektedir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3801627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17 Ağustos 2014 de 35 ülkenin onaylaması ile yürürlüğe giren 1997 tarihli sözleşme; uluslararası suyollarının hakça, akılcı ve makul kullanımını düzenleyen 5. maddesi ile ilk gruptaki faaliyetlerin; 5. madde ile birlikte önemli zarar vermeme yükümlülüğünü düzenleyen 7. maddesi ile de ikinci gruptaki faaliyetlerin çerçevesini çizmektedir. Yapılan çalışmalarda 276 uluslararası nehrin </a:t>
            </a:r>
            <a:r>
              <a:rPr lang="tr-TR" dirty="0" smtClean="0"/>
              <a:t>%60’ının </a:t>
            </a:r>
            <a:r>
              <a:rPr lang="tr-TR" dirty="0"/>
              <a:t>kullanımına ilişkin herhangi bir iş birliği düzenlemesi bulunmadığı sonucuna ulaşıldığı da göz önüne alındığında sözleşmenin, bir çerçeve sözleşme olarak büyük önem sahip olduğu anlaşılır</a:t>
            </a:r>
            <a:r>
              <a:rPr lang="tr-TR" dirty="0" smtClean="0"/>
              <a:t>. Yine </a:t>
            </a:r>
            <a:r>
              <a:rPr lang="tr-TR" dirty="0"/>
              <a:t>de bu konuda devletlerin izleyecekleri en sağlıklı yol şüphesiz her bir uluslararası suyolu projesi için ilgili devletlerle ayrı </a:t>
            </a:r>
            <a:r>
              <a:rPr lang="tr-TR" dirty="0" smtClean="0"/>
              <a:t>antlaşmalar </a:t>
            </a:r>
            <a:r>
              <a:rPr lang="tr-TR" dirty="0"/>
              <a:t>akdetmektir.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3191666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Sözleşmenin hakça ve makul kullanım ve katılım başlıklı 5. maddesinde hakça ve makul kullanıma</a:t>
            </a:r>
            <a:br>
              <a:rPr lang="tr-TR" dirty="0"/>
            </a:br>
            <a:endParaRPr lang="tr-TR" dirty="0"/>
          </a:p>
        </p:txBody>
      </p:sp>
      <p:sp>
        <p:nvSpPr>
          <p:cNvPr id="3" name="İçerik Yer Tutucusu 2"/>
          <p:cNvSpPr>
            <a:spLocks noGrp="1"/>
          </p:cNvSpPr>
          <p:nvPr>
            <p:ph idx="1"/>
          </p:nvPr>
        </p:nvSpPr>
        <p:spPr/>
        <p:txBody>
          <a:bodyPr>
            <a:normAutofit fontScale="47500" lnSpcReduction="20000"/>
          </a:bodyPr>
          <a:lstStyle/>
          <a:p>
            <a:pPr algn="just">
              <a:lnSpc>
                <a:spcPct val="170000"/>
              </a:lnSpc>
            </a:pPr>
            <a:r>
              <a:rPr lang="tr-TR" dirty="0"/>
              <a:t>“1. Suyolu devletleri kendi ülkelerinde bir uluslararası suyolunu hakça ve makul bir şekilde kullanırlar. Özellikle, bir uluslararası suyolu, suyolu devletleri tarafından ilgili suyolu devletlerinin menfaatlerini dikkate alarak, suyolunun uygun korunmasıyla bağdaşır şekilde, onun en iyi şekilde ve sürdürülebilir kullanımı ve ondan yararlar elde etmek için kullanır ve geliştirir.,</a:t>
            </a:r>
          </a:p>
          <a:p>
            <a:pPr algn="just">
              <a:lnSpc>
                <a:spcPct val="170000"/>
              </a:lnSpc>
            </a:pPr>
            <a:r>
              <a:rPr lang="tr-TR" dirty="0"/>
              <a:t>2. Suyolu devletleri bir uluslararası suyolunu hakça ve makul bir şekilde korumaya, geliştirmeye ve kullanmaya katılırlar. Böyle bir katılım işbu sözleşmede öngörüldüğü gibi, hem suyolunu kullanma hakkını ve hem de onun gelişimi ve korunmasında işbirliği ödevini içerir” şeklinde yer verilmiştir</a:t>
            </a:r>
          </a:p>
          <a:p>
            <a:pPr marL="0" indent="0" algn="just">
              <a:lnSpc>
                <a:spcPct val="170000"/>
              </a:lnSpc>
              <a:buNone/>
            </a:pPr>
            <a:r>
              <a:rPr lang="tr-TR" dirty="0"/>
              <a:t> </a:t>
            </a:r>
          </a:p>
          <a:p>
            <a:pPr algn="just">
              <a:lnSpc>
                <a:spcPct val="170000"/>
              </a:lnSpc>
            </a:pPr>
            <a:r>
              <a:rPr lang="tr-TR" dirty="0"/>
              <a:t>1997 tarihli sözleşmede yer verilen hakça kullanım ilkesinin en güçlü dayanağını Uluslararası Hukuk Derneği tarafından 1966 yılında kabul edilen Helsinki Kuralları oluşturur</a:t>
            </a:r>
            <a:r>
              <a:rPr lang="tr-TR" dirty="0" smtClean="0"/>
              <a:t>. Özellikle </a:t>
            </a:r>
            <a:r>
              <a:rPr lang="tr-TR" dirty="0"/>
              <a:t>hakça kullanımı belirleyici bazı faktörlere yer veren sözleşmenin 6. maddesinde Helsinki Kuralları olduğu gibi yansıtılmıştır.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3072604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dirty="0"/>
          </a:p>
        </p:txBody>
      </p:sp>
      <p:sp>
        <p:nvSpPr>
          <p:cNvPr id="3" name="İçerik Yer Tutucusu 2"/>
          <p:cNvSpPr>
            <a:spLocks noGrp="1"/>
          </p:cNvSpPr>
          <p:nvPr>
            <p:ph idx="1"/>
          </p:nvPr>
        </p:nvSpPr>
        <p:spPr>
          <a:xfrm>
            <a:off x="1059785" y="1749245"/>
            <a:ext cx="7329840" cy="3970329"/>
          </a:xfrm>
        </p:spPr>
        <p:txBody>
          <a:bodyPr>
            <a:normAutofit/>
          </a:bodyPr>
          <a:lstStyle/>
          <a:p>
            <a:pPr marL="0" indent="0" algn="ctr">
              <a:buNone/>
            </a:pPr>
            <a:r>
              <a:rPr lang="tr-TR" sz="4400" dirty="0"/>
              <a:t>ULUSLARARASI </a:t>
            </a:r>
            <a:r>
              <a:rPr lang="tr-TR" sz="4400" dirty="0" smtClean="0"/>
              <a:t>ÇEVRE ve UZAY HUKUKU</a:t>
            </a:r>
            <a:endParaRPr lang="tr-TR" sz="4400"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3687075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Bu faktörler,</a:t>
            </a:r>
          </a:p>
          <a:p>
            <a:pPr marL="0" indent="0">
              <a:buNone/>
            </a:pPr>
            <a:r>
              <a:rPr lang="tr-TR" dirty="0" smtClean="0"/>
              <a:t>a</a:t>
            </a:r>
            <a:r>
              <a:rPr lang="tr-TR" dirty="0"/>
              <a:t>. Coğrafi, hidrografik, iklimsel, ekolojik, ve diğer doğal tabiatlı faktörler,</a:t>
            </a:r>
          </a:p>
          <a:p>
            <a:pPr marL="0" indent="0">
              <a:buNone/>
            </a:pPr>
            <a:r>
              <a:rPr lang="tr-TR" dirty="0" smtClean="0"/>
              <a:t>b</a:t>
            </a:r>
            <a:r>
              <a:rPr lang="tr-TR" dirty="0"/>
              <a:t>. İlgili suyolu devletlerinin sosyal ve ekonomik ihtiyaçları, </a:t>
            </a:r>
          </a:p>
          <a:p>
            <a:pPr marL="0" indent="0">
              <a:buNone/>
            </a:pPr>
            <a:r>
              <a:rPr lang="tr-TR" dirty="0"/>
              <a:t>c. Her bir suyolu devletindeki suyoluna bağımlı nüfus, </a:t>
            </a:r>
          </a:p>
          <a:p>
            <a:pPr marL="0" indent="0">
              <a:buNone/>
            </a:pPr>
            <a:r>
              <a:rPr lang="tr-TR" dirty="0"/>
              <a:t>ç. Bir suyolu devletindeki kullanım veya kullanımların diğer suyolu devletleri üzerindeki etkileri, </a:t>
            </a:r>
          </a:p>
          <a:p>
            <a:pPr marL="0" indent="0">
              <a:buNone/>
            </a:pPr>
            <a:r>
              <a:rPr lang="tr-TR" dirty="0"/>
              <a:t>d. Suyolunun mevcut ve potansiyel kullanımları,</a:t>
            </a:r>
          </a:p>
          <a:p>
            <a:pPr marL="0" indent="0">
              <a:buNone/>
            </a:pPr>
            <a:r>
              <a:rPr lang="tr-TR" dirty="0" smtClean="0"/>
              <a:t>e</a:t>
            </a:r>
            <a:r>
              <a:rPr lang="tr-TR" dirty="0"/>
              <a:t>. Suyolundaki su kaynaklarının kullanımının muhafazası, korunması, geliştirilmesi ve ekonomisi ile buna bağlı alınan tedbirlerin mahiyetleri,</a:t>
            </a:r>
          </a:p>
          <a:p>
            <a:pPr marL="0" indent="0">
              <a:buNone/>
            </a:pPr>
            <a:r>
              <a:rPr lang="tr-TR" dirty="0" smtClean="0"/>
              <a:t>f</a:t>
            </a:r>
            <a:r>
              <a:rPr lang="tr-TR" dirty="0"/>
              <a:t>. Özellikle, planlanan veya mevcut kullanımlara ilişkin benzer değerdeki alternatiflerin mevcudiyetidir.”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1040123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err="1"/>
              <a:t>Sınıraşan</a:t>
            </a:r>
            <a:r>
              <a:rPr lang="tr-TR" b="1" dirty="0"/>
              <a:t> Suların Hakça Kullanımında Türkiye’nin Durumu</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pPr algn="just"/>
            <a:r>
              <a:rPr lang="tr-TR" dirty="0"/>
              <a:t>Türkiye’ de Dicle- Fırat, Meriç, Çoruh, Asi, Kura-Aras olmak üzere beş adet </a:t>
            </a:r>
            <a:r>
              <a:rPr lang="tr-TR" dirty="0" err="1"/>
              <a:t>sınıraşan</a:t>
            </a:r>
            <a:r>
              <a:rPr lang="tr-TR" dirty="0"/>
              <a:t> havza bulunmaktadır. Bunlarla ilgili olarak kıyıdaş devletlerarasında birtakım </a:t>
            </a:r>
            <a:r>
              <a:rPr lang="tr-TR" dirty="0" smtClean="0"/>
              <a:t>antlaşmalar </a:t>
            </a:r>
            <a:r>
              <a:rPr lang="tr-TR" dirty="0"/>
              <a:t>imzalanmıştır.</a:t>
            </a:r>
          </a:p>
          <a:p>
            <a:pPr algn="just"/>
            <a:r>
              <a:rPr lang="tr-TR" dirty="0"/>
              <a:t>1946 yılında imzalanan Türkiye ve Irak Arasında Dostluk ve İyi Komşuluk </a:t>
            </a:r>
            <a:r>
              <a:rPr lang="tr-TR" dirty="0" smtClean="0"/>
              <a:t>Antlaşmasına göre </a:t>
            </a:r>
            <a:r>
              <a:rPr lang="tr-TR" dirty="0"/>
              <a:t>Dicle Nehri ile ilgili olarak ülkemiz; akışı düzenleme, taşmayı önleme, koruma araçlarına dair tasarılardan Irak hükümetini haberdar etme gibi yükümlülükler altına girmiştir. Fransa ile yapılan 1921; Irak ile yapılan 1926 Ankara Antlaşmaları </a:t>
            </a:r>
            <a:r>
              <a:rPr lang="tr-TR" dirty="0" smtClean="0"/>
              <a:t>ile de </a:t>
            </a:r>
            <a:r>
              <a:rPr lang="tr-TR" dirty="0"/>
              <a:t>Halep’e Fırat Nehri’nden su bırakılmış; 1939 tarihli Hatay Hududunun Tespiti hakkında Sözleşme ile de iki taraf halkının Karasu, </a:t>
            </a:r>
            <a:r>
              <a:rPr lang="tr-TR" dirty="0" err="1"/>
              <a:t>Afrin</a:t>
            </a:r>
            <a:r>
              <a:rPr lang="tr-TR" dirty="0"/>
              <a:t> ve Asi nehirlerinden aynı hakla istifade etmesi </a:t>
            </a:r>
            <a:r>
              <a:rPr lang="tr-TR" dirty="0" smtClean="0"/>
              <a:t>kararlaştırılmıştır.</a:t>
            </a:r>
            <a:r>
              <a:rPr lang="tr-TR" dirty="0"/>
              <a:t> Meriç, Tunca, Arda Nehirleri hakkında Yunanistan ve Bulgaristan ile yapılan antlaşmalarda, birbirlerine zarar vermemek kaydıyla tarafların su kullanım hakkı olduğu kabul </a:t>
            </a:r>
            <a:r>
              <a:rPr lang="tr-TR" dirty="0" smtClean="0"/>
              <a:t>edilmiştir.</a:t>
            </a:r>
            <a:endParaRPr lang="tr-TR" dirty="0"/>
          </a:p>
          <a:p>
            <a:pPr algn="just"/>
            <a:endParaRPr lang="tr-TR" dirty="0"/>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2513508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Türkiye, 1997 tarihli Birleşmiş Milletler Uluslararası Suyollarının Ulaşım Dışı Amaçlarla Kullanımı Hukukuna İlişkin Sözleşmeye taraf değildir. Türkiye’nin sözleşmede mevcut haliyle kabul edilmez bulduğu hükümlerin başında; suyolu üzerinde yapılan projeler hakkında kıyıdaş devletlere haber verme yükümlülüğü öngören 11. madde, hakça kullanım ilkesi ile çatıştığı gerekçesiyle zarar verme yasağını düzenleyen 7. madde, hakça kullanımın belirlenmesine dair bazı faktörler belirleyen 6. madde gelmektedir. Ancak Türkiye, sözleşme hükümleri ile bağlı olmasa da, bir teamül kuralı olan </a:t>
            </a:r>
            <a:r>
              <a:rPr lang="tr-TR" dirty="0" smtClean="0"/>
              <a:t>sınır aşan </a:t>
            </a:r>
            <a:r>
              <a:rPr lang="tr-TR" dirty="0"/>
              <a:t>suların hakça ve makul kullanımı ilkesi ile </a:t>
            </a:r>
            <a:r>
              <a:rPr lang="tr-TR" dirty="0" smtClean="0"/>
              <a:t>bağlıdır </a:t>
            </a:r>
            <a:r>
              <a:rPr lang="tr-TR" dirty="0"/>
              <a:t>ve bu bağlılığın gereklerini yerine getirmektedir.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3991744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Uluslararası Çevre Hukuku İlkeleri</a:t>
            </a:r>
            <a:endParaRPr lang="tr-TR" dirty="0"/>
          </a:p>
        </p:txBody>
      </p:sp>
      <p:sp>
        <p:nvSpPr>
          <p:cNvPr id="3" name="İçerik Yer Tutucusu 2"/>
          <p:cNvSpPr>
            <a:spLocks noGrp="1"/>
          </p:cNvSpPr>
          <p:nvPr>
            <p:ph idx="1"/>
          </p:nvPr>
        </p:nvSpPr>
        <p:spPr/>
        <p:txBody>
          <a:bodyPr>
            <a:normAutofit fontScale="70000" lnSpcReduction="20000"/>
          </a:bodyPr>
          <a:lstStyle/>
          <a:p>
            <a:pPr algn="just"/>
            <a:r>
              <a:rPr lang="tr-TR" b="1" dirty="0" smtClean="0">
                <a:solidFill>
                  <a:srgbClr val="FF0000"/>
                </a:solidFill>
              </a:rPr>
              <a:t>Hasar yasağı</a:t>
            </a:r>
          </a:p>
          <a:p>
            <a:pPr algn="just"/>
            <a:r>
              <a:rPr lang="tr-TR" dirty="0"/>
              <a:t>Devletlerin kendi egemenliği altındaki toprakları kullanmasına izin </a:t>
            </a:r>
            <a:r>
              <a:rPr lang="tr-TR" dirty="0" smtClean="0"/>
              <a:t>verir. </a:t>
            </a:r>
            <a:r>
              <a:rPr lang="tr-TR" dirty="0"/>
              <a:t>Ancak, bu ilke artık devletlerin topraklarının ciddi derecede zarar görmemesi için kendi topraklarını belli bir ölçüye kadar kullanmakla sınırlıdır. 1938 yılında uluslararası çevre hukukunda önemli bir karar verilmiştir- </a:t>
            </a:r>
            <a:endParaRPr lang="tr-TR" dirty="0" smtClean="0"/>
          </a:p>
          <a:p>
            <a:pPr algn="just"/>
            <a:r>
              <a:rPr lang="tr-TR" dirty="0" smtClean="0"/>
              <a:t>Ünlü </a:t>
            </a:r>
            <a:r>
              <a:rPr lang="tr-TR" dirty="0" err="1"/>
              <a:t>Trail</a:t>
            </a:r>
            <a:r>
              <a:rPr lang="tr-TR" dirty="0"/>
              <a:t> </a:t>
            </a:r>
            <a:r>
              <a:rPr lang="tr-TR" dirty="0" err="1"/>
              <a:t>Smelter</a:t>
            </a:r>
            <a:r>
              <a:rPr lang="tr-TR" dirty="0"/>
              <a:t> Örneği. Bu karar, Kanada’da yakındaki bir eriyikten çıkan kükürt dioksit emisyonlarıyla ilgiliydi. Bu emisyonlar, Amerika Birleşik Devletlerinin topraklarında ürün bereketsizliğine yol açmıştır. Tahkim mahkemesi, uluslararası hukukun kurallarına ya da ABD’nin kurallarına göre hiçbir devletin kendi topraklarını başka bir devletin mala ya da insana zarar yoluyla emisyondan etkilenmesi için kullanmaya hakkı olmadığını belirtmiştir. Ancak, ciddi bir durum olmalıdır ve hasar tamamıyla gösterilmelidir.</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24072744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Başka devletlere zarar verilmesinin yasaklanması, bu arada kapsamlı bir gelişime uğramıştır. Ayrıca, herhangi bir devlete ait olmayan alanlar (Devlet Boşlukları) kapsanmalıdır. Bu durum, örneğin Antarktika, yüksek denizler (Art. 192 </a:t>
            </a:r>
            <a:r>
              <a:rPr lang="tr-TR" dirty="0" err="1"/>
              <a:t>ff</a:t>
            </a:r>
            <a:r>
              <a:rPr lang="tr-TR" dirty="0"/>
              <a:t>., 194 UNCLOS) ve uzay için geçerlidir. Bu, 1972 Birleşmiş Milletler İnsan Gelişim Konferansı’nın Stockholm Bildirgesinin 21. İlkesine dayanmaktadır. Bu ilkeye göre ‘Devletlerin kendi kaynaklarını kendi çevre politikalarına uygun olarak kullanma hakları bulunmaktadır ve kendi yetki alanlarındaki ya da kontrolleri altındaki eylemlerin diğer devletlerde ya da ulusal yetkinin dışındaki alanlarda herhangi bir çevre hasarına yol açmayacağını garanti etmesi gerekmektedir.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1275466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a:xfrm>
            <a:off x="754375" y="1901950"/>
            <a:ext cx="7329840" cy="3970329"/>
          </a:xfrm>
        </p:spPr>
        <p:txBody>
          <a:bodyPr>
            <a:normAutofit fontScale="62500" lnSpcReduction="20000"/>
          </a:bodyPr>
          <a:lstStyle/>
          <a:p>
            <a:r>
              <a:rPr lang="tr-TR" b="1" dirty="0">
                <a:solidFill>
                  <a:srgbClr val="FF0000"/>
                </a:solidFill>
              </a:rPr>
              <a:t>Devletlerin sorumlulukları ve ulusal çevre hukuku</a:t>
            </a:r>
            <a:endParaRPr lang="tr-TR" dirty="0">
              <a:solidFill>
                <a:srgbClr val="FF0000"/>
              </a:solidFill>
            </a:endParaRPr>
          </a:p>
          <a:p>
            <a:pPr marL="0" indent="0" algn="just">
              <a:buNone/>
            </a:pPr>
            <a:r>
              <a:rPr lang="tr-TR" dirty="0"/>
              <a:t>Devletlerin çevresel hasarla ilgili temel bir açıklama yapmasına rağmen, hala çözülmemiş birçok sorun ve cevaplanmamış birçok soru vardır. Bu, uluslararası ihtiyat ilkesinin geçerliliği, kapsamı ve ulaşılması olarak sorumluluk standardı ve alternatif uç taleplere verilen hasarın kanıtıdır. Sıkı sorumluluk olgusu özellikle de buna sözleşme üzerinde anlaşmaya varıldığı zaman nadirdir. Bunun bir örneği, uzayda nesnelerin yapılmasıdır (Madde II. Uzay Nesneleri tarafından Verilen Zararın Uluslararası Sorumluluğu Sözleşmesi). Askeri yollar olmadan uluslararası alanda uygulama sıkıntısının dışında, mevcut sorumluluk kanunu sadece dar sınırlar içerisinde uygulanabilirdir. Birçok işletmenin hem özel hem de devlete ait etkileşimi, çevresel bir hasara sebep olduğu zaman, bunu haksız fili işleyen bireysel kişilere yüklemek ve onları sorumlu tutmak zordur (Örneğin: ozon deliği).</a:t>
            </a:r>
            <a:br>
              <a:rPr lang="tr-TR" dirty="0"/>
            </a:b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3622915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r>
              <a:rPr lang="tr-TR" b="1" dirty="0">
                <a:solidFill>
                  <a:srgbClr val="FF0000"/>
                </a:solidFill>
              </a:rPr>
              <a:t>Uluslararası hukukta kirleten öder ilkesi</a:t>
            </a:r>
            <a:endParaRPr lang="tr-TR" dirty="0">
              <a:solidFill>
                <a:srgbClr val="FF0000"/>
              </a:solidFill>
            </a:endParaRPr>
          </a:p>
          <a:p>
            <a:pPr algn="just"/>
            <a:r>
              <a:rPr lang="tr-TR" dirty="0"/>
              <a:t>Başlıca ekonomik ve yasal bir ilke de kirleten kişinin kirlilik maliyetini üstlenmesi ilkesidir (</a:t>
            </a:r>
            <a:r>
              <a:rPr lang="tr-TR" dirty="0" err="1"/>
              <a:t>Stochkholm</a:t>
            </a:r>
            <a:r>
              <a:rPr lang="tr-TR" dirty="0"/>
              <a:t> Bildirgesi 16. İlke). Bu ilke, tehlikeli eylemlerin sivil sorumluluğunu oluşturmaktadır. Bu uluslararası çevre hukukunun genel bir ilkesidir (Endüstriyel kazaların sınır ötesi etkileri sözleşmesinin gerekçesidir).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3416880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solidFill>
                  <a:srgbClr val="FF0000"/>
                </a:solidFill>
              </a:rPr>
              <a:t>Uluslararası çevre hukukunda ihtiyatlılık ilkesi</a:t>
            </a:r>
            <a:endParaRPr lang="tr-TR" dirty="0">
              <a:solidFill>
                <a:srgbClr val="FF0000"/>
              </a:solidFill>
            </a:endParaRPr>
          </a:p>
          <a:p>
            <a:pPr algn="just"/>
            <a:r>
              <a:rPr lang="tr-TR" dirty="0"/>
              <a:t>Çevreyi korumak için, devletler yeteneklerine göre ihtiyatlılık ilkesini yaygın biçimde kullanmaktadır. Ciddi ve geri dönüşü olmayan hasar riski olması durumunda, bilimsel kesinliğin eksikliği olması, çevresel bozulmayı önlemek için alınacak olan uygun maliyetli tedbirlerin ertelenmesi için bir zemin olamaz.” Bu şekilde, ihtiyatlılık ilkesi Rio Bildirgesinin 15. İlkesi olarak uluslararası düzeyde oluşturulmuştur. Bu ilke, 1992 Sınır Ötesi Akarsu ve Göllerin Kullanımı ve Korunması Sözleşmesinde (</a:t>
            </a:r>
            <a:r>
              <a:rPr lang="tr-TR" dirty="0" err="1"/>
              <a:t>md.</a:t>
            </a:r>
            <a:r>
              <a:rPr lang="tr-TR" dirty="0"/>
              <a:t> 2, para. 5) olduğu gibi Ozon Tabakasının Korunması için Viyana Sözleşmesinin (1985) girişinde birçok sözleşme ve bildiride görülebilir. UNFCCC kapsamında, Üye Devletler (</a:t>
            </a:r>
            <a:r>
              <a:rPr lang="tr-TR" dirty="0" err="1"/>
              <a:t>md.</a:t>
            </a:r>
            <a:r>
              <a:rPr lang="tr-TR" dirty="0"/>
              <a:t> 3, para. 3) iklim değişikliğinin nedenlerini önlemek için, iklim değişikliğini engellemek ya da en aza indirmek ve olumsuz etkilerini azaltmak için önleyici tedbirleri almaya söz verir. Ve Uluslararası Deniz Mahkemesi, 27 8. 1999 (uluslararası teamül hukuku ilkesi) tarihli kararında ihtiyatlılık ilkesini kabul etmiştir.</a:t>
            </a:r>
            <a:br>
              <a:rPr lang="tr-TR" dirty="0"/>
            </a:b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1647480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r>
              <a:rPr lang="tr-TR" b="1" dirty="0">
                <a:solidFill>
                  <a:srgbClr val="FF0000"/>
                </a:solidFill>
              </a:rPr>
              <a:t>Uluslararası hukukta işbirliği ilkesi</a:t>
            </a:r>
            <a:endParaRPr lang="tr-TR" dirty="0">
              <a:solidFill>
                <a:srgbClr val="FF0000"/>
              </a:solidFill>
            </a:endParaRPr>
          </a:p>
          <a:p>
            <a:pPr marL="0" indent="0" algn="just">
              <a:buNone/>
            </a:pPr>
            <a:r>
              <a:rPr lang="tr-TR" dirty="0"/>
              <a:t/>
            </a:r>
            <a:br>
              <a:rPr lang="tr-TR" dirty="0"/>
            </a:br>
            <a:r>
              <a:rPr lang="tr-TR" dirty="0"/>
              <a:t>İşbirliği ilkesi, uluslararası akarsuların paylaşımını ilgilendiren daha önceki anlaşmalarda zaten bulunmaktadır; şimdi de uluslararası çevre hukukunun bir özelliğidir. Stockholm Bildirgesinin 24. İlkesinden sonra uluslararası çevre koruma, işbirliği ruhuyla gerçekleşmektedir. Çevre ve Kalkınma üzerine 1992 Rio Bildirisinin 7. İlkesinden sonra, “Devletler, Dünya’nın ekosisteminin sağlığını ve bütünlüğünü korumak ve yenilemek için küresel bir ortaklık ruhuyla işbirliği yapmaktadır”. 13. İlkeye göre, “Devletler, kendi yetki alanlarındaki ya da kontrolleri altındaki yerlerde gerçekleşen eylemlerin, yetki alanlarının dışındaki yerlerde neden olduğu çevre hasarının olumsuz etkilerin sorumluluğu ve tazminiyle ilgili daha ileri bir uluslararası kanun geliştirmek için daha hızlı ve daha kararlı bir şekilde işbirliği yaparlar”. </a:t>
            </a:r>
            <a:r>
              <a:rPr lang="tr-TR" dirty="0" err="1"/>
              <a:t>Biyoçeşitlilik</a:t>
            </a:r>
            <a:r>
              <a:rPr lang="tr-TR" dirty="0"/>
              <a:t> Sözleşmesi, devletlerden bağımsız alanlarla ilgili karşılıklı bir işbirliği görevini </a:t>
            </a:r>
            <a:r>
              <a:rPr lang="tr-TR" dirty="0" smtClean="0"/>
              <a:t>kapsamaktadır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3237411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Uzay Hukuku</a:t>
            </a:r>
          </a:p>
        </p:txBody>
      </p:sp>
      <p:sp>
        <p:nvSpPr>
          <p:cNvPr id="3" name="İçerik Yer Tutucusu 2"/>
          <p:cNvSpPr>
            <a:spLocks noGrp="1"/>
          </p:cNvSpPr>
          <p:nvPr>
            <p:ph idx="1"/>
          </p:nvPr>
        </p:nvSpPr>
        <p:spPr/>
        <p:txBody>
          <a:bodyPr/>
          <a:lstStyle/>
          <a:p>
            <a:pPr algn="just"/>
            <a:r>
              <a:rPr lang="tr-TR" dirty="0"/>
              <a:t>Uluslararası insancıl hukukun gelişimi ve ilkeleri belirlendikten sonra, görece yeni olan Uzay Hukukunun oluşumunun da anlatılması gerekir. 1957’de ilk uzay aracı </a:t>
            </a:r>
            <a:r>
              <a:rPr lang="tr-TR" dirty="0" err="1"/>
              <a:t>Sputnik</a:t>
            </a:r>
            <a:r>
              <a:rPr lang="tr-TR" dirty="0"/>
              <a:t> </a:t>
            </a:r>
            <a:r>
              <a:rPr lang="tr-TR" dirty="0" err="1"/>
              <a:t>I’in</a:t>
            </a:r>
            <a:r>
              <a:rPr lang="tr-TR" dirty="0"/>
              <a:t> uzaya fırlatılmasını takiben, ilgileri uzaya dönen insanlık için yeni bir dönem başlar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1946127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Hakça kullanım ilkesi, bir ülkenin diğer ülke veya ülkelerle birlikte kullandığı uluslararası nitelikteki doğal kaynakların kullanımında devletlerin yetkilerinin sınırını oluşturan bir ilkedir. Uluslararası hukukta özellikle </a:t>
            </a:r>
            <a:r>
              <a:rPr lang="tr-TR" dirty="0" err="1"/>
              <a:t>sınıraşan</a:t>
            </a:r>
            <a:r>
              <a:rPr lang="tr-TR" dirty="0"/>
              <a:t> suların ulaşım dışı amaçlarla kullanılmasında bir teamül kuralı haline gelen ilke, sulardan havza ülkelerinin bölgesel ihtiyaçlarını karşılayacak şekilde eşit kullanma hakkı </a:t>
            </a:r>
            <a:r>
              <a:rPr lang="tr-TR" dirty="0" smtClean="0"/>
              <a:t>tanır.</a:t>
            </a:r>
            <a:endParaRPr lang="tr-TR" dirty="0"/>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1780663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solidFill>
                  <a:srgbClr val="FF0000"/>
                </a:solidFill>
              </a:rPr>
              <a:t>BM </a:t>
            </a:r>
            <a:r>
              <a:rPr lang="tr-TR" dirty="0" smtClean="0">
                <a:solidFill>
                  <a:srgbClr val="FF0000"/>
                </a:solidFill>
              </a:rPr>
              <a:t>Çatısında </a:t>
            </a:r>
            <a:r>
              <a:rPr lang="tr-TR" dirty="0">
                <a:solidFill>
                  <a:srgbClr val="FF0000"/>
                </a:solidFill>
              </a:rPr>
              <a:t>Uzay Hukuku </a:t>
            </a:r>
            <a:r>
              <a:rPr lang="tr-TR" dirty="0" smtClean="0">
                <a:solidFill>
                  <a:srgbClr val="FF0000"/>
                </a:solidFill>
              </a:rPr>
              <a:t>Gelişimi</a:t>
            </a:r>
          </a:p>
          <a:p>
            <a:pPr marL="0" indent="0" algn="just">
              <a:buNone/>
            </a:pPr>
            <a:r>
              <a:rPr lang="tr-TR" dirty="0"/>
              <a:t>Uzay hukuku düzenlemeleri, bağlayıcı olmayan BM Genel Kurul kararları ile başlamıştır. İlk fırlatma sonrası 1958’de, BM Genel Kurulu 13. toplantısında uzay ile ilgili ilk karar alınmış; uzayın insanlığın ortak çıkarı olduğu vurgulanarak, uzayın yalnızca barışçıl amaçlarla kullanılması gerektiği savunulmuştur.42 Genel Kurul 1961’deki toplantısında, uzaya gök cismi fırlatan devletlerin BM Genel Sekreteri’ne, Uzaya Gönderilen Cisimler </a:t>
            </a:r>
            <a:r>
              <a:rPr lang="tr-TR" dirty="0" err="1"/>
              <a:t>Kaydı’na</a:t>
            </a:r>
            <a:r>
              <a:rPr lang="tr-TR" dirty="0"/>
              <a:t> işlenmesi için bilgi vermesine karar vermiştir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41064497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BM Genel Kurulu, 1963 Uzayın Keşfi ve Kullanımında Devletlerin Faaliyetlerini Düzenleyen Hukuk İlkeleri Bildirisi ile uzay ve gök cisimlerinin, hiçbir devletin kullanımına giremeyeceğini, uluslararası hukuk ve eşitlik ilkesine göre tanımlamıştır. </a:t>
            </a:r>
            <a:r>
              <a:rPr lang="tr-TR" dirty="0" smtClean="0"/>
              <a:t>Genel </a:t>
            </a:r>
            <a:r>
              <a:rPr lang="tr-TR" dirty="0"/>
              <a:t>Kurul, devletlerin uzay faaliyetlerine dair “uluslararası işbirliği ve anlayışın geliştirilmesi, uluslararası hukukun uygulanması… uzayın keşfi ve kullanımı için gerekli nükleer güç kaynaklarının güvenli kullanımı” ilke ve standartlarını öngörmüştür</a:t>
            </a:r>
            <a:r>
              <a:rPr lang="tr-TR" dirty="0" smtClean="0"/>
              <a:t>. </a:t>
            </a:r>
            <a:r>
              <a:rPr lang="tr-TR" dirty="0"/>
              <a:t>1996 Bütün Devletlerin Yararına ve Menfaati için Uzayın Keşfinde ve Kullanımında Milletlerarası İşbirliğine Dair Bildiri ile de uzay kapasitesine sahip devletler ile gelişmekte olan devletlerin, uzay faaliyetlerine yönelik işbirliklerinin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17551485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a:bodyPr>
          <a:lstStyle/>
          <a:p>
            <a:pPr algn="just"/>
            <a:r>
              <a:rPr lang="tr-TR" dirty="0"/>
              <a:t>arttırılması çağrısında bulunulmuştur</a:t>
            </a:r>
            <a:r>
              <a:rPr lang="tr-TR" dirty="0" smtClean="0"/>
              <a:t>. </a:t>
            </a:r>
            <a:r>
              <a:rPr lang="tr-TR" dirty="0"/>
              <a:t>Bunlara ek olarak, 1961 Uzayın Barışçıl Amaçlarla Kullanılmasına Dair </a:t>
            </a:r>
            <a:r>
              <a:rPr lang="tr-TR" dirty="0" smtClean="0"/>
              <a:t>İşbirliği, </a:t>
            </a:r>
            <a:r>
              <a:rPr lang="tr-TR" dirty="0"/>
              <a:t>1986 Milletlerarası Doğrudan Televizyon Yayıncılığında Yapay Dünya Uydularının Devletlerce Kullanımını İdare Eden </a:t>
            </a:r>
            <a:r>
              <a:rPr lang="tr-TR" dirty="0" smtClean="0"/>
              <a:t>İlkeler </a:t>
            </a:r>
            <a:r>
              <a:rPr lang="tr-TR" dirty="0"/>
              <a:t>ve 1992 Nükleer Güç Kaynaklarının Uzayda Kullanımına Dair </a:t>
            </a:r>
            <a:r>
              <a:rPr lang="tr-TR" dirty="0" smtClean="0"/>
              <a:t>İlkeler </a:t>
            </a:r>
            <a:r>
              <a:rPr lang="tr-TR" dirty="0"/>
              <a:t>de, Genel Kurul’un uzay faaliyetlerine yönelik temel ilkeleri karar bağladığı belgelerdir.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764930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BM Uzay Yasaları ve Önemli Uluslararası Antlaşmalar</a:t>
            </a:r>
          </a:p>
        </p:txBody>
      </p:sp>
      <p:sp>
        <p:nvSpPr>
          <p:cNvPr id="3" name="İçerik Yer Tutucusu 2"/>
          <p:cNvSpPr>
            <a:spLocks noGrp="1"/>
          </p:cNvSpPr>
          <p:nvPr>
            <p:ph idx="1"/>
          </p:nvPr>
        </p:nvSpPr>
        <p:spPr/>
        <p:txBody>
          <a:bodyPr>
            <a:normAutofit fontScale="92500" lnSpcReduction="10000"/>
          </a:bodyPr>
          <a:lstStyle/>
          <a:p>
            <a:pPr algn="just"/>
            <a:r>
              <a:rPr lang="tr-TR" dirty="0"/>
              <a:t>Uzaya dair ilk hukuki belge, 1963 ABD-SSCB-İngiltere arasındaki Nükleer Denemelerin Kısmi Yasaklanması Antlaşmasıdır. Antlaşmanın 1. maddesi: “atmosferde, dış uzay dahil olmak üzere atmosferin sınırlarının ötesinde, veya karasuları ve açık denizler dahil olmak üzere su altında nükleer silah denenmesini yasaklar</a:t>
            </a:r>
            <a:r>
              <a:rPr lang="tr-TR" dirty="0" smtClean="0"/>
              <a:t>.” </a:t>
            </a:r>
            <a:r>
              <a:rPr lang="tr-TR" dirty="0"/>
              <a:t>Bu antlaşma, uzay etkinlikleri için özel olarak yazılmasa da, uzayın da uluslararası antlaşmalara dahil edilmesi açısından önemlidir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3066189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pPr algn="just"/>
            <a:r>
              <a:rPr lang="tr-TR" dirty="0"/>
              <a:t>Kapsam itibari ile tamamen uzaya ait olan ve Uzay </a:t>
            </a:r>
            <a:r>
              <a:rPr lang="tr-TR" dirty="0" err="1"/>
              <a:t>Yasaları’nı</a:t>
            </a:r>
            <a:r>
              <a:rPr lang="tr-TR" dirty="0"/>
              <a:t> oluşturan 5 antlaşma vardır. Birinci ve en önemlisi “Ay ve Diğer Gök Cisimleri Dahil Olmak Üzere Uzayın Keşfi ve Kullanılmasında Devletlerin Faaliyetlerini Düzenleyen İlkelere İlişkin </a:t>
            </a:r>
            <a:r>
              <a:rPr lang="tr-TR" dirty="0" err="1"/>
              <a:t>Antlaşma”dır</a:t>
            </a:r>
            <a:r>
              <a:rPr lang="tr-TR" dirty="0"/>
              <a:t>. Kısa adıyla Uzay Antlaşması 1967’de yürürlüğe </a:t>
            </a:r>
            <a:r>
              <a:rPr lang="tr-TR" dirty="0" smtClean="0"/>
              <a:t>girmiştir </a:t>
            </a:r>
            <a:r>
              <a:rPr lang="tr-TR" dirty="0"/>
              <a:t>ve büyük devletlerin öncülüğündeki silahlanmama antlaşmalarının ikincisidir</a:t>
            </a:r>
            <a:r>
              <a:rPr lang="tr-TR" dirty="0" smtClean="0"/>
              <a:t>. </a:t>
            </a:r>
            <a:r>
              <a:rPr lang="tr-TR" dirty="0"/>
              <a:t>Antlaşmanın temeli Uzay Komitesi hukuk alt komitesinin 1959 raporu ve Genel Kurul’un 1963’te ilan ettiği “Uzayın Keşfi ve Kullanımında Devletlerin Faaliyetlerini Düzenleyen Hukuk İlkeleri </a:t>
            </a:r>
            <a:r>
              <a:rPr lang="tr-TR" dirty="0" err="1"/>
              <a:t>Bildirisi”dir</a:t>
            </a:r>
            <a:r>
              <a:rPr lang="tr-TR" dirty="0" smtClean="0"/>
              <a:t>. Uzay </a:t>
            </a:r>
            <a:r>
              <a:rPr lang="tr-TR" dirty="0"/>
              <a:t>Komitesi’nde üyelik ve oylama tartışmalarının çözüme ulaşması ve çok sayıda devletin uzlaşısı sonucu imzalanan Uzay Antlaşması’nın, birden fazla karara dayanması ve daha önce onaylanan belgeleri temel alması itibariyle, “anayasa-benzeri” niteliği olduğu da düşünülür</a:t>
            </a:r>
            <a:r>
              <a:rPr lang="tr-TR" dirty="0" smtClean="0"/>
              <a:t>. </a:t>
            </a:r>
            <a:r>
              <a:rPr lang="tr-TR" dirty="0"/>
              <a:t>Üstelik antlaşmanın temel ilkeleri, kendisinden sonraki 4 dört antlaşmaya ışık tutarak, onları yönlendirir. Antlaşmaya Uzayın </a:t>
            </a:r>
            <a:r>
              <a:rPr lang="tr-TR" dirty="0" err="1"/>
              <a:t>Magna</a:t>
            </a:r>
            <a:r>
              <a:rPr lang="tr-TR" dirty="0"/>
              <a:t> Cartası diyenler olmakla birlikte, Uzay Şartı demek daha </a:t>
            </a:r>
            <a:r>
              <a:rPr lang="tr-TR" dirty="0" err="1" smtClean="0"/>
              <a:t>yerindedir.Antlaşmanın</a:t>
            </a:r>
            <a:r>
              <a:rPr lang="tr-TR" dirty="0" smtClean="0"/>
              <a:t> </a:t>
            </a:r>
            <a:r>
              <a:rPr lang="tr-TR" dirty="0"/>
              <a:t>önemli bazı maddeleri şunlardır: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a:p>
        </p:txBody>
      </p:sp>
    </p:spTree>
    <p:extLst>
      <p:ext uri="{BB962C8B-B14F-4D97-AF65-F5344CB8AC3E}">
        <p14:creationId xmlns:p14="http://schemas.microsoft.com/office/powerpoint/2010/main" val="10761425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a:t>Madde 1</a:t>
            </a:r>
            <a:r>
              <a:rPr lang="tr-TR" dirty="0" smtClean="0"/>
              <a:t>: </a:t>
            </a:r>
            <a:r>
              <a:rPr lang="tr-TR" dirty="0"/>
              <a:t>“uzay ve gök cisimlerinin kullanımı tüm insanlığın yetkisinde olmakla birlikte tüm devletler eşit haklara sahip olarak insanlığın yararına ve barışçı şekillerde kullanabilir. </a:t>
            </a:r>
            <a:endParaRPr lang="tr-TR" dirty="0" smtClean="0"/>
          </a:p>
          <a:p>
            <a:pPr algn="just"/>
            <a:r>
              <a:rPr lang="tr-TR" dirty="0" smtClean="0"/>
              <a:t>Madde </a:t>
            </a:r>
            <a:r>
              <a:rPr lang="tr-TR" dirty="0"/>
              <a:t>2: Uzay, egemenlik ilanı, kullanma, işgal veya başka yollarla, ülkesel yetkiye konu olamaz</a:t>
            </a:r>
            <a:r>
              <a:rPr lang="tr-TR" dirty="0" smtClean="0"/>
              <a:t>.</a:t>
            </a:r>
          </a:p>
          <a:p>
            <a:pPr algn="just"/>
            <a:r>
              <a:rPr lang="tr-TR" dirty="0" smtClean="0"/>
              <a:t> </a:t>
            </a:r>
            <a:r>
              <a:rPr lang="tr-TR" dirty="0"/>
              <a:t>Madde 3: Uzayın keşif ve kullanımı faaliyetleri, BM Şartı ve uluslararası hukuk kapsamındadır</a:t>
            </a:r>
            <a:r>
              <a:rPr lang="tr-TR" dirty="0" smtClean="0"/>
              <a:t>.</a:t>
            </a:r>
          </a:p>
          <a:p>
            <a:pPr algn="just"/>
            <a:r>
              <a:rPr lang="tr-TR" dirty="0" smtClean="0"/>
              <a:t> </a:t>
            </a:r>
            <a:r>
              <a:rPr lang="tr-TR" dirty="0"/>
              <a:t>Madde 4: hiçbir devlet nükleer silâhlar veya diğer çeşit kitlesel tahrip silâhları taşıyan cisimleri dünya etrafındaki bir yörüngeye oturtamaz, gök cisimlerine yerleştiremez… münhasıran barışçı amaçlarla, kullanılacaktır… askerî üs ve tesisler kurulması ve tahkimat yapılması, her tip silâhın denenmesi ve askerî manevralar yapılması yasaktır. Askerî personelin bilimsel araştırma veya diğer bir barışçı amaçla kullanılması yasaklanmamıştır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35</a:t>
            </a:fld>
            <a:endParaRPr lang="en-US"/>
          </a:p>
        </p:txBody>
      </p:sp>
    </p:spTree>
    <p:extLst>
      <p:ext uri="{BB962C8B-B14F-4D97-AF65-F5344CB8AC3E}">
        <p14:creationId xmlns:p14="http://schemas.microsoft.com/office/powerpoint/2010/main" val="32305011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0000" lnSpcReduction="20000"/>
          </a:bodyPr>
          <a:lstStyle/>
          <a:p>
            <a:pPr algn="just"/>
            <a:r>
              <a:rPr lang="tr-TR" dirty="0" smtClean="0"/>
              <a:t>Sovyetler </a:t>
            </a:r>
            <a:r>
              <a:rPr lang="tr-TR" dirty="0"/>
              <a:t>Birliği, uzay ile yeryüzünün sınırının belirlenmesine destek vermiştir. Yerin yüzeyinden 100-110 km yüksekliğin, ya da BM tarafından karar verilen ama mutlaka belirlenen bir yüksekliğin oluşturulması için 1979’dan itibaren tasarılar göndermiştir</a:t>
            </a:r>
            <a:r>
              <a:rPr lang="tr-TR" dirty="0" smtClean="0"/>
              <a:t>. Uzayın </a:t>
            </a:r>
            <a:r>
              <a:rPr lang="tr-TR" dirty="0"/>
              <a:t>silahsızlanması kapsamında uzayın tanımını da içeren tasarılar, özellikle ABD tarafından reddedilmiştir. Uzayın alt sınırının belirsizliğini korumasını ABD, alçak, orta ve yüksek irtifalı füzelerin kısıtlanmaması adına istemiştir. Fakat Amerika Federal Havacılık İdaresi’nin 1960’tan beri 100 km’nin üzerinde uçan pilotlara astronot rozeti vermesi, ABD’nin 100 km’yi kabul ettiğini de düşündürür</a:t>
            </a:r>
            <a:r>
              <a:rPr lang="tr-TR" dirty="0" smtClean="0"/>
              <a:t>. </a:t>
            </a:r>
            <a:r>
              <a:rPr lang="tr-TR" dirty="0"/>
              <a:t>Avustralya, Danimarka, Kazakistan gibi devletler ise kendi hukuklarında sınırı 100 km olarak belirlemiştir</a:t>
            </a:r>
            <a:r>
              <a:rPr lang="tr-TR" dirty="0" smtClean="0"/>
              <a:t>. </a:t>
            </a:r>
            <a:r>
              <a:rPr lang="tr-TR" dirty="0"/>
              <a:t>Genel itibariyle, deniz seviyesinin 100 km yüksekliğinden itibaren uzay kabul edildiğine dair uluslararası örf ve adet hukuku oluştuğu söylenebilir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36</a:t>
            </a:fld>
            <a:endParaRPr lang="en-US"/>
          </a:p>
        </p:txBody>
      </p:sp>
    </p:spTree>
    <p:extLst>
      <p:ext uri="{BB962C8B-B14F-4D97-AF65-F5344CB8AC3E}">
        <p14:creationId xmlns:p14="http://schemas.microsoft.com/office/powerpoint/2010/main" val="3484266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Uzayın Silahsızlanması</a:t>
            </a:r>
          </a:p>
        </p:txBody>
      </p:sp>
      <p:sp>
        <p:nvSpPr>
          <p:cNvPr id="3" name="İçerik Yer Tutucusu 2"/>
          <p:cNvSpPr>
            <a:spLocks noGrp="1"/>
          </p:cNvSpPr>
          <p:nvPr>
            <p:ph idx="1"/>
          </p:nvPr>
        </p:nvSpPr>
        <p:spPr/>
        <p:txBody>
          <a:bodyPr>
            <a:normAutofit fontScale="77500" lnSpcReduction="20000"/>
          </a:bodyPr>
          <a:lstStyle/>
          <a:p>
            <a:pPr algn="just"/>
            <a:r>
              <a:rPr lang="tr-TR" dirty="0"/>
              <a:t>Uzayın silahlanması ise günümüzde de önemini koruyan bir mesele olarak devam etmektedir. Silahsızlanma anlaşmalarının uluslararası hukuktaki tarihi, neredeyse insancıl hukukun oluşmaya başladığı dönemlere kadar uzanır. Uzayı içeren ilk silahsızlanma antlaşması ise 1963 Moskova Kısmi Nükleer Deneme Yasağı Sözleşmesi’dir. Uzayın silahsızlanmasının tüm kurallarını oluşturacak bir antlaşma bulunmasa da; Uzay Antlaşması ve Ay Antlaşması buna dair hükümler içerir</a:t>
            </a:r>
            <a:r>
              <a:rPr lang="tr-TR" dirty="0" smtClean="0"/>
              <a:t>. Ancak </a:t>
            </a:r>
            <a:r>
              <a:rPr lang="tr-TR" dirty="0"/>
              <a:t>Ay üzerinde askeri nitelikteki hiçbir faaliyete veya bilimsel araştırmalar için askeri personel bulundurulmasına izin vermeyen Ay Antlaşması, önemli uzay gücüne sahip devletlerce imzalanmadığı için Uzay Antlaşması kadar evrensel değildir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37</a:t>
            </a:fld>
            <a:endParaRPr lang="en-US"/>
          </a:p>
        </p:txBody>
      </p:sp>
    </p:spTree>
    <p:extLst>
      <p:ext uri="{BB962C8B-B14F-4D97-AF65-F5344CB8AC3E}">
        <p14:creationId xmlns:p14="http://schemas.microsoft.com/office/powerpoint/2010/main" val="768583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Uzay hukukunda aşılamayan problemlerden bir diğeri ise Ay Antlaşmasıdır. Antlaşmanın uzayın süper güçleri tarafından – uzay güvenliği kampı ve sürdürülebilirliği kampı – imzalanmaması uluslararası sistem için azımsanmayacak bir risktir. ABD’nin imzalamaması ise önemli silahsızlanma karşıtı olması bağlamında önemlidir. Dönemin başkanı Jimmy Carter imzalamayı düşündüğü ifade edilse de; antlaşmanın kurulması öngördüğü Uzay </a:t>
            </a:r>
            <a:r>
              <a:rPr lang="tr-TR" dirty="0" err="1"/>
              <a:t>Rejimi’nin</a:t>
            </a:r>
            <a:r>
              <a:rPr lang="tr-TR" dirty="0"/>
              <a:t> tüm devletlerin eşitliğine dayalı olmasının ABD için kabul edilemez olması ile baskı gruplarınca imza engellenmiştir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38</a:t>
            </a:fld>
            <a:endParaRPr lang="en-US"/>
          </a:p>
        </p:txBody>
      </p:sp>
    </p:spTree>
    <p:extLst>
      <p:ext uri="{BB962C8B-B14F-4D97-AF65-F5344CB8AC3E}">
        <p14:creationId xmlns:p14="http://schemas.microsoft.com/office/powerpoint/2010/main" val="3721002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1997 tarihli Birleşmiş Milletler Uluslararası Su Yollarının Ulaşım Dışı Kullanımı Hukukuna İlişkin Sözleşme, taraf olan ülkeler bakımından bu konuda yapılacak olan </a:t>
            </a:r>
            <a:r>
              <a:rPr lang="tr-TR" dirty="0" smtClean="0"/>
              <a:t>antlaşmalarda </a:t>
            </a:r>
            <a:r>
              <a:rPr lang="tr-TR" dirty="0"/>
              <a:t>bir çerçeve sözleşme olarak hakça kullanım ilkesinin sınırlarını çizmekte; bu ülkelere yönelik olarak su kaynakları hakkında planlanan projelerin haber verilmesi gibi bazı yükümlülükler öngörmektedir.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189480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HAKÇA KULLANIM İLKESİ</a:t>
            </a:r>
            <a:br>
              <a:rPr lang="tr-TR" dirty="0"/>
            </a:br>
            <a:endParaRPr lang="tr-TR" dirty="0"/>
          </a:p>
        </p:txBody>
      </p:sp>
      <p:sp>
        <p:nvSpPr>
          <p:cNvPr id="3" name="İçerik Yer Tutucusu 2"/>
          <p:cNvSpPr>
            <a:spLocks noGrp="1"/>
          </p:cNvSpPr>
          <p:nvPr>
            <p:ph idx="1"/>
          </p:nvPr>
        </p:nvSpPr>
        <p:spPr/>
        <p:txBody>
          <a:bodyPr/>
          <a:lstStyle/>
          <a:p>
            <a:pPr algn="just"/>
            <a:r>
              <a:rPr lang="tr-TR" dirty="0"/>
              <a:t>Uluslararası çevre hukukunda hakça kullanım ilkesi, uluslararası nitelik taşıyan (birden çok devlet tarafından kullanılan) bazı doğal kaynakların adil, tarafsız, ölçülü ve makul kullanımı anlamına gelmektedir.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1363708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Kuralın uygulanmasında yani hakça kullanımın ölçüsünün belirlenmesinde ise; “çevresel varlıkların sağlıklı ve dengeli bir şekilde sürdürülebilmesi açısından ihtiyaç duyduğu korunma gereksinimi, yararlanıcı devletlerin toplumsal ve ekonomik gereksinimleri, ilgili devletlerin söz konusu çevresel varlığa bağımlı nüfusları, geçmiş ve hâlihazır kullanımlar, bu kullanımlara alternatif olacak olanakların varlığı” gibi hususların dikkate alınması gerekir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2535407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Görüldüğü gibi ilke kapsamı duruma göre değişebilen; </a:t>
            </a:r>
            <a:r>
              <a:rPr lang="tr-TR" dirty="0" err="1" smtClean="0"/>
              <a:t>nisbi</a:t>
            </a:r>
            <a:r>
              <a:rPr lang="tr-TR" dirty="0" smtClean="0"/>
              <a:t> </a:t>
            </a:r>
            <a:r>
              <a:rPr lang="tr-TR" dirty="0"/>
              <a:t>bir hakkı içerir. Hakça kullanım ilkesi, bir yandan devletin egemenlik yetkilerinin bir görünümü olarak ona kaynakların kullanımı hususunda hak bahşederken; bir yandan ilgili diğer devletlerin aynı kaynağa dair kullanım hakkının ihlal edilmemesi yükümlülüğünü getirir.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7026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err="1"/>
              <a:t>Sınıraşan</a:t>
            </a:r>
            <a:r>
              <a:rPr lang="tr-TR" dirty="0"/>
              <a:t> suların ulaşım dışı amaçlarla kullanımına ilişkin olarak, hakça kullanım esası benimsenene kadar farklı devlet uygulamaları gelişmiştir. Nehrin kıyıdaşlar arsında eşit paylaştırılması, nehir sularının kararlaştırılan oran dâhilinde kullanma veya kararlaştırılan oran dâhilinde kullanım yerine belirli bir zaman aralığı ya da mevsim zamanları seçilerek paylaşımın belirlenmesi gibi</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349975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İlk olarak ABD ile Meksika Rio </a:t>
            </a:r>
            <a:r>
              <a:rPr lang="tr-TR" dirty="0" err="1"/>
              <a:t>Grande</a:t>
            </a:r>
            <a:r>
              <a:rPr lang="tr-TR" dirty="0"/>
              <a:t> Nehri uyuşmazlığında bir hukuk kuralı olarak değil ancak pratik bir çözüm yolu olarak, hakça kullanım ilkesi gündeme gelmiştir. Uyuşmazlık genel olarak “suların eşit tahsisi” çerçevesinde giderilmiştir. Benzer şekilde, Hindistan- Nepal arasında </a:t>
            </a:r>
            <a:r>
              <a:rPr lang="tr-TR" dirty="0" err="1"/>
              <a:t>Mahakali</a:t>
            </a:r>
            <a:r>
              <a:rPr lang="tr-TR" dirty="0"/>
              <a:t> Nehri dolayısıyla çıkan uyuşmazlığın çözümünde de, “tarafların su kullanımlarının -niceliksel olmayan- eşitliğinden” bahsedilmiştir. Uygulamada bir “hukuk kuralı” olarak hakça kullanım ilkesine ise ilk kez, 1997 tarihli </a:t>
            </a:r>
            <a:r>
              <a:rPr lang="tr-TR" dirty="0" err="1"/>
              <a:t>Gabcikovo</a:t>
            </a:r>
            <a:r>
              <a:rPr lang="tr-TR" dirty="0"/>
              <a:t>- </a:t>
            </a:r>
            <a:r>
              <a:rPr lang="tr-TR" dirty="0" err="1"/>
              <a:t>Nagymaros</a:t>
            </a:r>
            <a:r>
              <a:rPr lang="tr-TR" dirty="0"/>
              <a:t> Projesi Davasında yer verilmiştir. Uyuşmazlık, Macaristan ve Çekoslovakya devletlerinin Tuna Nehri üzerinde baraj inşası projesinden Macaristan’ın, projenin topraklarına zarar verdiği ve Budapeşte’ </a:t>
            </a:r>
            <a:r>
              <a:rPr lang="tr-TR" dirty="0" err="1"/>
              <a:t>nin</a:t>
            </a:r>
            <a:r>
              <a:rPr lang="tr-TR" dirty="0"/>
              <a:t> sulama arzını azaltacağı gerekçesiyle çekilmesi nedeniyle ortaya çıkmıştır.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5099248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1755</TotalTime>
  <Words>3089</Words>
  <Application>Microsoft Office PowerPoint</Application>
  <PresentationFormat>Ekran Gösterisi (4:3)</PresentationFormat>
  <Paragraphs>112</Paragraphs>
  <Slides>38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38</vt:i4>
      </vt:variant>
    </vt:vector>
  </HeadingPairs>
  <TitlesOfParts>
    <vt:vector size="41" baseType="lpstr">
      <vt:lpstr>Arial</vt:lpstr>
      <vt:lpstr>Calibri</vt:lpstr>
      <vt:lpstr>Office Theme</vt:lpstr>
      <vt:lpstr>Doç. Dr. Afşın ÇETİNKAYA</vt:lpstr>
      <vt:lpstr>PowerPoint Sunusu</vt:lpstr>
      <vt:lpstr>PowerPoint Sunusu</vt:lpstr>
      <vt:lpstr>PowerPoint Sunusu</vt:lpstr>
      <vt:lpstr>HAKÇA KULLANIM İLKESİ </vt:lpstr>
      <vt:lpstr>PowerPoint Sunusu</vt:lpstr>
      <vt:lpstr>PowerPoint Sunusu</vt:lpstr>
      <vt:lpstr>PowerPoint Sunusu</vt:lpstr>
      <vt:lpstr>PowerPoint Sunusu</vt:lpstr>
      <vt:lpstr>PowerPoint Sunusu</vt:lpstr>
      <vt:lpstr>SINIRAŞAN SULARIN ULAŞIM DIŞI AMAÇLARLA HAKÇA KULLANIMI </vt:lpstr>
      <vt:lpstr>PowerPoint Sunusu</vt:lpstr>
      <vt:lpstr>PowerPoint Sunusu</vt:lpstr>
      <vt:lpstr>PowerPoint Sunusu</vt:lpstr>
      <vt:lpstr>PowerPoint Sunusu</vt:lpstr>
      <vt:lpstr>PowerPoint Sunusu</vt:lpstr>
      <vt:lpstr>1997 Tarihli Birleşmiş Milletler Uluslararası Suyollarının Ulaşım Dışı Amaçlarla Kullanımı Hukukuna İlişkin Sözleşmede Hakça Kullanım İlkesi </vt:lpstr>
      <vt:lpstr>PowerPoint Sunusu</vt:lpstr>
      <vt:lpstr>Sözleşmenin hakça ve makul kullanım ve katılım başlıklı 5. maddesinde hakça ve makul kullanıma </vt:lpstr>
      <vt:lpstr>PowerPoint Sunusu</vt:lpstr>
      <vt:lpstr>Sınıraşan Suların Hakça Kullanımında Türkiye’nin Durumu </vt:lpstr>
      <vt:lpstr>PowerPoint Sunusu</vt:lpstr>
      <vt:lpstr>Uluslararası Çevre Hukuku İlkeleri</vt:lpstr>
      <vt:lpstr>PowerPoint Sunusu</vt:lpstr>
      <vt:lpstr>PowerPoint Sunusu</vt:lpstr>
      <vt:lpstr>PowerPoint Sunusu</vt:lpstr>
      <vt:lpstr>PowerPoint Sunusu</vt:lpstr>
      <vt:lpstr>PowerPoint Sunusu</vt:lpstr>
      <vt:lpstr>Uzay Hukuku</vt:lpstr>
      <vt:lpstr>PowerPoint Sunusu</vt:lpstr>
      <vt:lpstr>PowerPoint Sunusu</vt:lpstr>
      <vt:lpstr>PowerPoint Sunusu</vt:lpstr>
      <vt:lpstr>BM Uzay Yasaları ve Önemli Uluslararası Antlaşmalar</vt:lpstr>
      <vt:lpstr>PowerPoint Sunusu</vt:lpstr>
      <vt:lpstr>PowerPoint Sunusu</vt:lpstr>
      <vt:lpstr>PowerPoint Sunusu</vt:lpstr>
      <vt:lpstr>Uzayın Silahsızlanması</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208</cp:revision>
  <cp:lastPrinted>2017-03-28T12:53:05Z</cp:lastPrinted>
  <dcterms:created xsi:type="dcterms:W3CDTF">2013-08-21T19:17:07Z</dcterms:created>
  <dcterms:modified xsi:type="dcterms:W3CDTF">2021-06-07T05:55:57Z</dcterms:modified>
</cp:coreProperties>
</file>