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280" r:id="rId39"/>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FF9B"/>
    <a:srgbClr val="FFE0A3"/>
    <a:srgbClr val="FF3399"/>
    <a:srgbClr val="CC3399"/>
    <a:srgbClr val="70AC2E"/>
    <a:srgbClr val="C19FFF"/>
    <a:srgbClr val="CAB4EA"/>
    <a:srgbClr val="D3B5E9"/>
    <a:srgbClr val="D68B1C"/>
    <a:srgbClr val="D000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p:cViewPr varScale="1">
        <p:scale>
          <a:sx n="74" d="100"/>
          <a:sy n="74" d="100"/>
        </p:scale>
        <p:origin x="1284" y="72"/>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14EFE68E-E54A-40F8-BA80-A14D51FDFDBD}" type="datetimeFigureOut">
              <a:rPr lang="tr-TR" smtClean="0"/>
              <a:t>4.5.2021</a:t>
            </a:fld>
            <a:endParaRPr lang="tr-TR"/>
          </a:p>
        </p:txBody>
      </p:sp>
      <p:sp>
        <p:nvSpPr>
          <p:cNvPr id="4" name="Slayt Görüntüsü Yer Tutucusu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724956"/>
            <a:ext cx="5486400" cy="4476274"/>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A8E3CE87-98C0-4673-8C56-2AC28CFF896F}" type="slidenum">
              <a:rPr lang="tr-TR" smtClean="0"/>
              <a:t>‹#›</a:t>
            </a:fld>
            <a:endParaRPr lang="tr-TR"/>
          </a:p>
        </p:txBody>
      </p:sp>
    </p:spTree>
    <p:extLst>
      <p:ext uri="{BB962C8B-B14F-4D97-AF65-F5344CB8AC3E}">
        <p14:creationId xmlns:p14="http://schemas.microsoft.com/office/powerpoint/2010/main" val="692767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07080" y="5261460"/>
            <a:ext cx="7772400" cy="763525"/>
          </a:xfrm>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281425" y="4192525"/>
            <a:ext cx="6400800" cy="1068935"/>
          </a:xfrm>
        </p:spPr>
        <p:txBody>
          <a:bodyPr>
            <a:normAutofit/>
          </a:bodyPr>
          <a:lstStyle>
            <a:lvl1pPr marL="0" indent="0" algn="r">
              <a:buNone/>
              <a:defRPr sz="2600">
                <a:solidFill>
                  <a:srgbClr val="0070C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a:t>
            </a:r>
          </a:p>
          <a:p>
            <a:r>
              <a:rPr lang="en-US" dirty="0" smtClean="0"/>
              <a:t>Master subtitle style</a:t>
            </a:r>
            <a:endParaRPr lang="en-US" dirty="0"/>
          </a:p>
        </p:txBody>
      </p:sp>
      <p:sp>
        <p:nvSpPr>
          <p:cNvPr id="4" name="Date Placeholder 3"/>
          <p:cNvSpPr>
            <a:spLocks noGrp="1"/>
          </p:cNvSpPr>
          <p:nvPr>
            <p:ph type="dt" sz="half" idx="10"/>
          </p:nvPr>
        </p:nvSpPr>
        <p:spPr/>
        <p:txBody>
          <a:bodyPr/>
          <a:lstStyle/>
          <a:p>
            <a:fld id="{625B3EBB-FD4A-4E85-887B-BD62F966C5AC}" type="datetime1">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81E3CF-7432-4661-9108-AB48C032BE6B}" type="datetime1">
              <a:rPr lang="en-US" smtClean="0"/>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22AA79-BB71-4AFB-AE80-D3989DE9BCB9}" type="datetime1">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FF7E7E-E0AD-45AE-8C77-D44D45C6333E}" type="datetime1">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985720"/>
            <a:ext cx="8229600" cy="458115"/>
          </a:xfrm>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907080" y="1901950"/>
            <a:ext cx="7329840" cy="3970329"/>
          </a:xfrm>
        </p:spPr>
        <p:txBody>
          <a:bodyPr/>
          <a:lstStyle>
            <a:lvl1pPr>
              <a:defRPr sz="2800">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536EE7C-CB37-473C-BC20-BBB9A8014769}" type="datetime1">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76014" y="527605"/>
            <a:ext cx="7016195" cy="610820"/>
          </a:xfrm>
        </p:spPr>
        <p:txBody>
          <a:bodyPr>
            <a:normAutofit/>
          </a:bodyPr>
          <a:lstStyle>
            <a:lvl1pPr algn="l">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976015" y="1291130"/>
            <a:ext cx="7016195" cy="4581150"/>
          </a:xfrm>
        </p:spPr>
        <p:txBody>
          <a:bodyPr/>
          <a:lstStyle>
            <a:lvl1pPr>
              <a:defRPr sz="2800">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4E4F19D-90A5-4496-9F9E-E3A568029194}" type="datetime1">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B572A8-26AB-4528-9192-41261577336E}" type="datetime1">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D21420-5153-4D0D-8D70-1B8D2C474E20}" type="datetime1">
              <a:rPr lang="en-US" smtClean="0"/>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8140" y="1291130"/>
            <a:ext cx="8076895" cy="610820"/>
          </a:xfrm>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1670" y="1901950"/>
            <a:ext cx="4040188"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01670" y="2531813"/>
            <a:ext cx="4040188" cy="3035058"/>
          </a:xfrm>
        </p:spPr>
        <p:txBody>
          <a:bodyPr/>
          <a:lstStyle>
            <a:lvl1pPr>
              <a:defRPr sz="2400">
                <a:solidFill>
                  <a:srgbClr val="0070C0"/>
                </a:solidFill>
              </a:defRPr>
            </a:lvl1pPr>
            <a:lvl2pPr>
              <a:defRPr sz="2000">
                <a:solidFill>
                  <a:srgbClr val="0070C0"/>
                </a:solidFill>
              </a:defRPr>
            </a:lvl2pPr>
            <a:lvl3pPr>
              <a:defRPr sz="1800">
                <a:solidFill>
                  <a:srgbClr val="0070C0"/>
                </a:solidFill>
              </a:defRPr>
            </a:lvl3pPr>
            <a:lvl4pPr>
              <a:defRPr sz="1600">
                <a:solidFill>
                  <a:srgbClr val="0070C0"/>
                </a:solidFill>
              </a:defRPr>
            </a:lvl4pPr>
            <a:lvl5pPr>
              <a:defRPr sz="1600">
                <a:solidFill>
                  <a:srgbClr val="0070C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1901950"/>
            <a:ext cx="4041775"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531813"/>
            <a:ext cx="4041775" cy="3035058"/>
          </a:xfrm>
        </p:spPr>
        <p:txBody>
          <a:bodyPr/>
          <a:lstStyle>
            <a:lvl1pPr>
              <a:defRPr sz="2400">
                <a:solidFill>
                  <a:srgbClr val="0070C0"/>
                </a:solidFill>
              </a:defRPr>
            </a:lvl1pPr>
            <a:lvl2pPr>
              <a:defRPr sz="2000">
                <a:solidFill>
                  <a:srgbClr val="0070C0"/>
                </a:solidFill>
              </a:defRPr>
            </a:lvl2pPr>
            <a:lvl3pPr>
              <a:defRPr sz="1800">
                <a:solidFill>
                  <a:srgbClr val="0070C0"/>
                </a:solidFill>
              </a:defRPr>
            </a:lvl3pPr>
            <a:lvl4pPr>
              <a:defRPr sz="1600">
                <a:solidFill>
                  <a:srgbClr val="0070C0"/>
                </a:solidFill>
              </a:defRPr>
            </a:lvl4pPr>
            <a:lvl5pPr>
              <a:defRPr sz="1600">
                <a:solidFill>
                  <a:srgbClr val="0070C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1D76396-9704-466F-9370-8A43C60953E9}" type="datetime1">
              <a:rPr lang="en-US" smtClean="0"/>
              <a:t>5/4/2021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604F55-FED6-476F-8CC4-9F714B13574E}" type="datetime1">
              <a:rPr lang="en-US" smtClean="0"/>
              <a:t>5/4/2021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8BD3B9-4744-4247-8B93-BC5714B4CB8B}" type="datetime1">
              <a:rPr lang="en-US" smtClean="0"/>
              <a:t>5/4/2021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8F19E5-3877-48D9-8975-354A8BA07332}" type="datetime1">
              <a:rPr lang="en-US" smtClean="0"/>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A6184A-F422-4DD9-AFF1-7648D089014E}" type="datetime1">
              <a:rPr lang="en-US" smtClean="0"/>
              <a:t>5/4/2021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37574" y="2512770"/>
            <a:ext cx="3910165" cy="1068935"/>
          </a:xfrm>
          <a:solidFill>
            <a:schemeClr val="bg1">
              <a:alpha val="42000"/>
            </a:schemeClr>
          </a:solidFill>
          <a:effectLst>
            <a:reflection endPos="0" dir="5400000" sy="-100000" algn="bl" rotWithShape="0"/>
          </a:effectLst>
        </p:spPr>
        <p:txBody>
          <a:bodyPr>
            <a:noAutofit/>
          </a:bodyPr>
          <a:lstStyle/>
          <a:p>
            <a:r>
              <a:rPr lang="tr-TR" sz="2800" b="1" dirty="0" smtClean="0">
                <a:solidFill>
                  <a:srgbClr val="002060"/>
                </a:solidFill>
              </a:rPr>
              <a:t>Çevre </a:t>
            </a:r>
            <a:r>
              <a:rPr lang="tr-TR" sz="2800" b="1" dirty="0" smtClean="0">
                <a:solidFill>
                  <a:srgbClr val="002060"/>
                </a:solidFill>
              </a:rPr>
              <a:t>Hukuku-8</a:t>
            </a:r>
            <a:endParaRPr lang="tr-TR" sz="2800" b="1" dirty="0" smtClean="0">
              <a:solidFill>
                <a:srgbClr val="002060"/>
              </a:solidFill>
            </a:endParaRPr>
          </a:p>
        </p:txBody>
      </p:sp>
      <p:sp>
        <p:nvSpPr>
          <p:cNvPr id="4" name="Title 3"/>
          <p:cNvSpPr>
            <a:spLocks noGrp="1"/>
          </p:cNvSpPr>
          <p:nvPr>
            <p:ph type="ctrTitle"/>
          </p:nvPr>
        </p:nvSpPr>
        <p:spPr>
          <a:xfrm>
            <a:off x="4937574" y="5261460"/>
            <a:ext cx="3910165" cy="763525"/>
          </a:xfrm>
        </p:spPr>
        <p:txBody>
          <a:bodyPr>
            <a:normAutofit/>
          </a:bodyPr>
          <a:lstStyle/>
          <a:p>
            <a:r>
              <a:rPr lang="tr-TR" sz="2400" b="1" i="1" dirty="0" err="1" smtClean="0">
                <a:solidFill>
                  <a:srgbClr val="E85E5E"/>
                </a:solidFill>
              </a:rPr>
              <a:t>Doç</a:t>
            </a:r>
            <a:r>
              <a:rPr lang="en-US" sz="2400" b="1" i="1" dirty="0" smtClean="0">
                <a:solidFill>
                  <a:srgbClr val="E85E5E"/>
                </a:solidFill>
              </a:rPr>
              <a:t>. </a:t>
            </a:r>
            <a:r>
              <a:rPr lang="en-US" sz="2400" b="1" i="1" dirty="0">
                <a:solidFill>
                  <a:srgbClr val="E85E5E"/>
                </a:solidFill>
              </a:rPr>
              <a:t>Dr. </a:t>
            </a:r>
            <a:r>
              <a:rPr lang="tr-TR" sz="2400" b="1" i="1" dirty="0" err="1" smtClean="0">
                <a:solidFill>
                  <a:srgbClr val="E85E5E"/>
                </a:solidFill>
              </a:rPr>
              <a:t>Afşın</a:t>
            </a:r>
            <a:r>
              <a:rPr lang="tr-TR" sz="2400" b="1" i="1" dirty="0" smtClean="0">
                <a:solidFill>
                  <a:srgbClr val="E85E5E"/>
                </a:solidFill>
              </a:rPr>
              <a:t> ÇETİNKAYA</a:t>
            </a:r>
            <a:endParaRPr lang="en-US" sz="2400" b="1" i="1" dirty="0">
              <a:solidFill>
                <a:srgbClr val="E85E5E"/>
              </a:solidFill>
            </a:endParaRPr>
          </a:p>
        </p:txBody>
      </p:sp>
      <p:sp>
        <p:nvSpPr>
          <p:cNvPr id="2" name="Slide Number Placeholder 1"/>
          <p:cNvSpPr>
            <a:spLocks noGrp="1"/>
          </p:cNvSpPr>
          <p:nvPr>
            <p:ph type="sldNum" sz="quarter" idx="12"/>
          </p:nvPr>
        </p:nvSpPr>
        <p:spPr/>
        <p:txBody>
          <a:bodyPr/>
          <a:lstStyle/>
          <a:p>
            <a:fld id="{B82CCC60-E8CD-4174-8B1A-7DF615B22EEF}" type="slidenum">
              <a:rPr lang="en-US" smtClean="0"/>
              <a:pPr/>
              <a:t>1</a:t>
            </a:fld>
            <a:endParaRPr lang="en-US"/>
          </a:p>
        </p:txBody>
      </p:sp>
    </p:spTree>
    <p:extLst>
      <p:ext uri="{BB962C8B-B14F-4D97-AF65-F5344CB8AC3E}">
        <p14:creationId xmlns:p14="http://schemas.microsoft.com/office/powerpoint/2010/main"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77500" lnSpcReduction="20000"/>
          </a:bodyPr>
          <a:lstStyle/>
          <a:p>
            <a:pPr algn="just"/>
            <a:r>
              <a:rPr lang="tr-TR" dirty="0"/>
              <a:t>Danıştay’ın konuya ilişkin tam yargı davaları kararlarında, kirletenin idare olmadığı durumlarda bile, çeşitli sebeplerle kirlenmeden doğan zararın tazminine ilişkin sorumluluğu idareye yüklemektedir. İdare yasal görev ve yükümlülüklerini, özellikle denetim görevini etkin bir biçimde yerine getirmemesi nedeniyle zararı önleyememişse, kusurlu görülmekte ve bu nedenle oluşan zarardan sorumlu tutulmaktadır. İdarenin bu anlamda sorumlu tutulması, çevrenin korunmasında daha etkin olunabileceği ve hukuk devleti ilkesini yaşama geçireceği düşünceleri ile olumlu bulunmakla birlikte, özellikle “kirleten öder” ilkesinin uygulanması açısından bazı “kirletenleri” teşvik edebileceği düşüncesiyle sakıncalı da bulunabilir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10</a:t>
            </a:fld>
            <a:endParaRPr lang="en-US"/>
          </a:p>
        </p:txBody>
      </p:sp>
    </p:spTree>
    <p:extLst>
      <p:ext uri="{BB962C8B-B14F-4D97-AF65-F5344CB8AC3E}">
        <p14:creationId xmlns:p14="http://schemas.microsoft.com/office/powerpoint/2010/main" val="1997760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70000" lnSpcReduction="20000"/>
          </a:bodyPr>
          <a:lstStyle/>
          <a:p>
            <a:pPr algn="just"/>
            <a:r>
              <a:rPr lang="tr-TR" dirty="0"/>
              <a:t>Ancak bu husus Çevre Kanunu’nun 3/g maddesinde çözüme bağlanmıştır. Maddeye göre; kirlenme ve bozulmanın önlenmesi, sınırlandırılması, giderilmesi ve çevrenin iyileştirilmesi için yapılan harcamalar kirleten veya bozulmaya neden olan tarafından karşılanır. Kirletenin kirlenmeyi veya bozulmayı durdurmak, gidermek veya azaltmak için gerekli önlemleri almaması durumunda, “bu önlemlerin yetkili makamlarca doğrudan alınması” öngörülmekte ve “bu nedenle kamu kurum ve kuruluşlarınca yapılan gerekli harcamaların 6183 sayılı Amme Alacaklarının Tahsil Usulü Hakkında Kanun hükümlerine göre kirletenden tahsil edileceği” hükme bağlanmaktadır. Bu düzenleme ile Kanun, idareye gerekli durumlarda “kirlenmeyi veya bozulmayı durdurmak, gidermek veya azaltmak için gerekli önlemleri alma” sorumluluğunu yüklemiş bulunmaktadır.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11</a:t>
            </a:fld>
            <a:endParaRPr lang="en-US"/>
          </a:p>
        </p:txBody>
      </p:sp>
    </p:spTree>
    <p:extLst>
      <p:ext uri="{BB962C8B-B14F-4D97-AF65-F5344CB8AC3E}">
        <p14:creationId xmlns:p14="http://schemas.microsoft.com/office/powerpoint/2010/main" val="4158220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ÇEVRE KİRLİLİĞİNİN NEDEN OLDUĞU ÜRÜN ZARARININ TAZMİNİNE İLİŞKİN TAM YARGI DAVALARI</a:t>
            </a:r>
          </a:p>
        </p:txBody>
      </p:sp>
      <p:sp>
        <p:nvSpPr>
          <p:cNvPr id="3" name="İçerik Yer Tutucusu 2"/>
          <p:cNvSpPr>
            <a:spLocks noGrp="1"/>
          </p:cNvSpPr>
          <p:nvPr>
            <p:ph idx="1"/>
          </p:nvPr>
        </p:nvSpPr>
        <p:spPr/>
        <p:txBody>
          <a:bodyPr>
            <a:normAutofit fontScale="85000" lnSpcReduction="20000"/>
          </a:bodyPr>
          <a:lstStyle/>
          <a:p>
            <a:r>
              <a:rPr lang="tr-TR" dirty="0">
                <a:solidFill>
                  <a:srgbClr val="FF0000"/>
                </a:solidFill>
              </a:rPr>
              <a:t>Ergene Nehri Kirliliği ve Ürün zararına İlişkin Tazminat </a:t>
            </a:r>
            <a:r>
              <a:rPr lang="tr-TR" dirty="0" smtClean="0">
                <a:solidFill>
                  <a:srgbClr val="FF0000"/>
                </a:solidFill>
              </a:rPr>
              <a:t>Davaları</a:t>
            </a:r>
          </a:p>
          <a:p>
            <a:pPr algn="just"/>
            <a:r>
              <a:rPr lang="tr-TR" dirty="0"/>
              <a:t>Ergene Nehri kirliliği nedeniyle farklı dönemlerde açılan bir dizi davalar açılmış olup, bunlara ilişkin yargı kararlarında bazı farklılıklar bulunmaktadır. İlk dönemdeki davalarda, </a:t>
            </a:r>
            <a:r>
              <a:rPr lang="tr-TR" dirty="0" smtClean="0"/>
              <a:t>davacılar </a:t>
            </a:r>
            <a:r>
              <a:rPr lang="tr-TR" dirty="0"/>
              <a:t>ektikleri çeltik ürünlerinin kuruması üzerine, Ergene Nehri’nin kirli sularıyla sulanması neticesinde oluşan zarara; idarenin Anayasa ve kanunlardan doğan görev ve yükümlülüklerini yerine getirmemesinin sebebiyet verdiğinden bahisle, maddi tazminatın (toplam 22.315.930.000 TL) tahsili talebiyle idare (Çevre Bakanlığı) aleyhine talepte bulunmuşlardır</a:t>
            </a:r>
            <a:endParaRPr lang="tr-TR" dirty="0">
              <a:solidFill>
                <a:srgbClr val="FF0000"/>
              </a:solidFill>
            </a:endParaRP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12</a:t>
            </a:fld>
            <a:endParaRPr lang="en-US"/>
          </a:p>
        </p:txBody>
      </p:sp>
    </p:spTree>
    <p:extLst>
      <p:ext uri="{BB962C8B-B14F-4D97-AF65-F5344CB8AC3E}">
        <p14:creationId xmlns:p14="http://schemas.microsoft.com/office/powerpoint/2010/main" val="4070323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lnSpcReduction="10000"/>
          </a:bodyPr>
          <a:lstStyle/>
          <a:p>
            <a:pPr algn="just"/>
            <a:r>
              <a:rPr lang="tr-TR" dirty="0"/>
              <a:t>Edirne İdare </a:t>
            </a:r>
            <a:r>
              <a:rPr lang="tr-TR" dirty="0" smtClean="0"/>
              <a:t>Mahkemesi, </a:t>
            </a:r>
            <a:r>
              <a:rPr lang="tr-TR" dirty="0"/>
              <a:t>çevre kirliğinin önlenmesi için idare tarafından genelge ve talimatların yayımlandığını, genelge ve talimatlar doğrultusunda bölgedeki Valiliklerce Ergene Nehri Havzasındaki bütün sanayi tesisleri tespit ettirildikten sonra Çevre Kanunu ve ilgili yönetmelikler uyarınca denetimlerin yapıldığını, aykırı davranışları tespit edilen kuruluşlara bir takım yasal müeyyidelerin uygulandığını hükme bağlamıştır.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13</a:t>
            </a:fld>
            <a:endParaRPr lang="en-US"/>
          </a:p>
        </p:txBody>
      </p:sp>
    </p:spTree>
    <p:extLst>
      <p:ext uri="{BB962C8B-B14F-4D97-AF65-F5344CB8AC3E}">
        <p14:creationId xmlns:p14="http://schemas.microsoft.com/office/powerpoint/2010/main" val="4073812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lnSpcReduction="10000"/>
          </a:bodyPr>
          <a:lstStyle/>
          <a:p>
            <a:pPr algn="just"/>
            <a:r>
              <a:rPr lang="tr-TR" dirty="0"/>
              <a:t>Bir başka ifadeyle idare ilgili mevzuat uyarınca kendisine düşen yükümlülüğü yerine getirmiş görünmekle birlikte, mahkeme kararında, bölgede üretim yapabilmesi için başlangıçta sahip olması gerekmesine rağmen arıtma tesisi hiç bulunmayan, yapımı devam eden veya eksik kapasiteyle çalışan birçok sanayi kuruluşunun bulunduğu ve bunların atık sularını doğrudan Ergene Nehri’ne dökülmeye devam ettiği, sonuçta söz konusu Nehrin kirlilikten kurtarılamadığı ifade edilmiştir.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14</a:t>
            </a:fld>
            <a:endParaRPr lang="en-US"/>
          </a:p>
        </p:txBody>
      </p:sp>
    </p:spTree>
    <p:extLst>
      <p:ext uri="{BB962C8B-B14F-4D97-AF65-F5344CB8AC3E}">
        <p14:creationId xmlns:p14="http://schemas.microsoft.com/office/powerpoint/2010/main" val="2410326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77500" lnSpcReduction="20000"/>
          </a:bodyPr>
          <a:lstStyle/>
          <a:p>
            <a:pPr algn="just"/>
            <a:r>
              <a:rPr lang="tr-TR" dirty="0"/>
              <a:t>Çevre sorunlarına ilişkin olarak idarenin sorumluluğunu vurgulayan anılan </a:t>
            </a:r>
            <a:r>
              <a:rPr lang="tr-TR" dirty="0" smtClean="0"/>
              <a:t>kararlar </a:t>
            </a:r>
            <a:r>
              <a:rPr lang="tr-TR" dirty="0"/>
              <a:t>emsal niteliğindedir. İdarenin davacının uğramış olduğu zararı tazmin etmesinin sosyal hukuk devleti ve hakkaniyet ilkesinin bir gereği olduğunu hükme bağlayan İdare Mahkemesi ve kararı onayan Danıştay, öncelikle idarenin çevreye olumsuz etkileri bulunan her türlü faaliyeti ülke bütününde izlemek ve denetlemek, ülkedeki kirlenmenin mevcut olduğu bölge ve sektörleri tespit ederek izlemek ve bu problemlerin çözümü için çalışmalar yapmak; atıklar ile ekolojik dengeyi bozan, suda ve toprakta kalıcı özellik gösteren kirleticileri çevreye zarar vermeyecek şekilde </a:t>
            </a:r>
            <a:r>
              <a:rPr lang="tr-TR" dirty="0" err="1"/>
              <a:t>bertarafını</a:t>
            </a:r>
            <a:r>
              <a:rPr lang="tr-TR" dirty="0"/>
              <a:t> sağlamak için denetim yapmak gibi yükümlülükleri olduğunu hatırlatmaktadır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15</a:t>
            </a:fld>
            <a:endParaRPr lang="en-US"/>
          </a:p>
        </p:txBody>
      </p:sp>
    </p:spTree>
    <p:extLst>
      <p:ext uri="{BB962C8B-B14F-4D97-AF65-F5344CB8AC3E}">
        <p14:creationId xmlns:p14="http://schemas.microsoft.com/office/powerpoint/2010/main" val="7178984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77500" lnSpcReduction="20000"/>
          </a:bodyPr>
          <a:lstStyle/>
          <a:p>
            <a:pPr algn="just"/>
            <a:r>
              <a:rPr lang="tr-TR" dirty="0"/>
              <a:t>Kararda ayrıca, mahallin en büyük mülki idare amirlerinin ve bu arada valilerin yetkileri ve sorumlulukları da tartışılmış ve Çevre Bakanlığı’nın görevlerini düzenleyen Teşkilat Yasası’nın 2 </a:t>
            </a:r>
            <a:r>
              <a:rPr lang="tr-TR" dirty="0" err="1"/>
              <a:t>nci</a:t>
            </a:r>
            <a:r>
              <a:rPr lang="tr-TR" dirty="0"/>
              <a:t> maddesi, 5442 sayılı İl İdaresi Kanunu’nun 9 uncu maddesindeki valinin ilde ayrı ayrı her Bakanın mümessili ve bunların idari ve siyasi yürütme vasıtası olduğu, Bakanlıkların talimat ve emirlerini yürütmekle ödevli bulunduğu yolundaki hükmü belirtilmiştir. Bu çerçevede, idarenin bütünlüğü ilkesinden hareket edilerek Tekirdağ, Kırklareli ve Edirne il sınırları içerisinde kalan Ergene Nehri’nin kirliliği nedeniyle uğranılan zarardan Çevre Bakanlığı’nın sorumlu olması gerektiği sonucuna ulaşılmıştır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16</a:t>
            </a:fld>
            <a:endParaRPr lang="en-US"/>
          </a:p>
        </p:txBody>
      </p:sp>
    </p:spTree>
    <p:extLst>
      <p:ext uri="{BB962C8B-B14F-4D97-AF65-F5344CB8AC3E}">
        <p14:creationId xmlns:p14="http://schemas.microsoft.com/office/powerpoint/2010/main" val="14645795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85000" lnSpcReduction="20000"/>
          </a:bodyPr>
          <a:lstStyle/>
          <a:p>
            <a:pPr algn="just"/>
            <a:r>
              <a:rPr lang="tr-TR" dirty="0" smtClean="0"/>
              <a:t>Önemle </a:t>
            </a:r>
            <a:r>
              <a:rPr lang="tr-TR" dirty="0"/>
              <a:t>üzerinde durulması gereken ve yargı kararında da üzerinde durulan husus, idarenin mevzuatın kendisine yüklediği görevleri yerine getirmediğinden kusurlu olduğu ve bu nedenle oluşan zarardan sorumlu tutulmasının gerektiğine ilişkindir. Mahkeme kararında açıkça vurgulandığı üzere, 1982 Anayasası’nın 125 inci maddesinin son fıkrası uyarınca idare kendi eylem ve işlemlerinden doğan zararı ödemekle ve üstlendiği kamu hizmetlerini gereği gibi yerine getirmekle yükümlü olup, devletin işleyişi ve hizmetin yerine getirilişi sırasında gerekli önlemlerin alınmaması ve hizmetin iyi işlememesi nedeniyle kişilerin uğradığı zararın idarece giderilmesi hukukun gereğidir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17</a:t>
            </a:fld>
            <a:endParaRPr lang="en-US"/>
          </a:p>
        </p:txBody>
      </p:sp>
    </p:spTree>
    <p:extLst>
      <p:ext uri="{BB962C8B-B14F-4D97-AF65-F5344CB8AC3E}">
        <p14:creationId xmlns:p14="http://schemas.microsoft.com/office/powerpoint/2010/main" val="4923606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İdarenin Sorumluluğuna İlişkin Avrupa İnsan Hakları Mahkemesi Kararı</a:t>
            </a:r>
          </a:p>
        </p:txBody>
      </p:sp>
      <p:sp>
        <p:nvSpPr>
          <p:cNvPr id="3" name="İçerik Yer Tutucusu 2"/>
          <p:cNvSpPr>
            <a:spLocks noGrp="1"/>
          </p:cNvSpPr>
          <p:nvPr>
            <p:ph idx="1"/>
          </p:nvPr>
        </p:nvSpPr>
        <p:spPr/>
        <p:txBody>
          <a:bodyPr>
            <a:normAutofit fontScale="92500" lnSpcReduction="20000"/>
          </a:bodyPr>
          <a:lstStyle/>
          <a:p>
            <a:pPr algn="just"/>
            <a:r>
              <a:rPr lang="tr-TR" dirty="0"/>
              <a:t>Büyük bir çevresel felaketin yaşandığı ve sonrasında idarenin sorumluluğunun tartışıldığı Ümraniye-Hekimbaşı çöp toplama alanında 28.4.1993 tarihinde meydana gelen patlama sonucunda doğan uyuşmazlık nedeniyle verilen yargı kararları da incelemeye değerdir. Patlama sonucu yakınlarını kaybeden ve zarara uğradığını öne süren vatandaşlar tarafından, İçişleri Bakanlığı, Çevre Bakanlığı, İstanbul Büyükşehir Belediye Başkanlığı ve Ümraniye Belediye Başkanlığı birlikte davalı olarak gösterilerek bir dizi tazminat davaları açılmıştır.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18</a:t>
            </a:fld>
            <a:endParaRPr lang="en-US"/>
          </a:p>
        </p:txBody>
      </p:sp>
    </p:spTree>
    <p:extLst>
      <p:ext uri="{BB962C8B-B14F-4D97-AF65-F5344CB8AC3E}">
        <p14:creationId xmlns:p14="http://schemas.microsoft.com/office/powerpoint/2010/main" val="31094091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lnSpcReduction="10000"/>
          </a:bodyPr>
          <a:lstStyle/>
          <a:p>
            <a:pPr algn="just"/>
            <a:r>
              <a:rPr lang="tr-TR" dirty="0"/>
              <a:t>Bilindiği üzere, belediye ve büyükşehir belediyesi sınırları dahilinde oluşan çöp ve katı atıkların toplanması, taşınması, değerlendirilmesi ve imhası görevleri, büyükşehir belediyeleri ile belediyelere ait bulunmaktadır. Bu görevlerin dayanağı ise, anılan davanın görüldüğü tarihte yürürlükte bulunan 1580 sayılı Belediye Kanunu ile 3030 sayılı Büyükşehir Belediyelerinin Yönetimi Hakkında Kanundur. Ayrıca Valiliğin ve Sağlık Bakanlığının da bu konuda </a:t>
            </a:r>
            <a:r>
              <a:rPr lang="tr-TR" dirty="0" err="1"/>
              <a:t>icrai</a:t>
            </a:r>
            <a:r>
              <a:rPr lang="tr-TR" dirty="0"/>
              <a:t> yetkisi bulunmaktadır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19</a:t>
            </a:fld>
            <a:endParaRPr lang="en-US"/>
          </a:p>
        </p:txBody>
      </p:sp>
    </p:spTree>
    <p:extLst>
      <p:ext uri="{BB962C8B-B14F-4D97-AF65-F5344CB8AC3E}">
        <p14:creationId xmlns:p14="http://schemas.microsoft.com/office/powerpoint/2010/main" val="226823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ÇEVRE DENETİMİNDE İDARENİN SORUMLULUĞU </a:t>
            </a:r>
          </a:p>
        </p:txBody>
      </p:sp>
      <p:sp>
        <p:nvSpPr>
          <p:cNvPr id="3" name="İçerik Yer Tutucusu 2"/>
          <p:cNvSpPr>
            <a:spLocks noGrp="1"/>
          </p:cNvSpPr>
          <p:nvPr>
            <p:ph idx="1"/>
          </p:nvPr>
        </p:nvSpPr>
        <p:spPr/>
        <p:txBody>
          <a:bodyPr/>
          <a:lstStyle/>
          <a:p>
            <a:pPr algn="just"/>
            <a:r>
              <a:rPr lang="tr-TR" dirty="0"/>
              <a:t>Doğal kaynakların dengeli ve sürdürülebilir kullanımı, farklı </a:t>
            </a:r>
            <a:r>
              <a:rPr lang="tr-TR" dirty="0" err="1"/>
              <a:t>sektörel</a:t>
            </a:r>
            <a:r>
              <a:rPr lang="tr-TR" dirty="0"/>
              <a:t> politikaların çevreyi göz ardı etmeden belirlenmesi ile mümkün olabildiğinden, çevre sorunları ile mücadelede çevresel sürdürülebilirlik çok önemli bir kavram olarak karşımıza çıkmaktadır. Bu doğrultuda politika ve </a:t>
            </a:r>
            <a:r>
              <a:rPr lang="tr-TR" dirty="0" smtClean="0"/>
              <a:t>hedeflerin </a:t>
            </a:r>
            <a:r>
              <a:rPr lang="tr-TR" dirty="0"/>
              <a:t>gerçekleştirilmesinde, devlet hem kural koyucu ve belirleyici, hem de uygulayıcı olarak sorumludur.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a:t>
            </a:fld>
            <a:endParaRPr lang="en-US"/>
          </a:p>
        </p:txBody>
      </p:sp>
    </p:spTree>
    <p:extLst>
      <p:ext uri="{BB962C8B-B14F-4D97-AF65-F5344CB8AC3E}">
        <p14:creationId xmlns:p14="http://schemas.microsoft.com/office/powerpoint/2010/main" val="18348508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70000" lnSpcReduction="20000"/>
          </a:bodyPr>
          <a:lstStyle/>
          <a:p>
            <a:pPr algn="just"/>
            <a:r>
              <a:rPr lang="tr-TR" dirty="0"/>
              <a:t>Ümraniye Çöplüğü ile ilgili olarak açılan davalarda verilen kararlardan tatmin olmayan davacı, Avrupa İnsan Hakları Mahkemesine </a:t>
            </a:r>
            <a:r>
              <a:rPr lang="tr-TR" dirty="0" smtClean="0"/>
              <a:t>başvurmuştur. </a:t>
            </a:r>
            <a:r>
              <a:rPr lang="tr-TR" dirty="0"/>
              <a:t>AİHM ise, Ümraniye’de meydana gelen patlamanın yol açtığı ölümleri, Avrupa İnsan Hakları Sözleşmesi’nin 2 </a:t>
            </a:r>
            <a:r>
              <a:rPr lang="tr-TR" dirty="0" err="1"/>
              <a:t>nci</a:t>
            </a:r>
            <a:r>
              <a:rPr lang="tr-TR" dirty="0"/>
              <a:t> maddesi ve 1 </a:t>
            </a:r>
            <a:r>
              <a:rPr lang="tr-TR" dirty="0" err="1"/>
              <a:t>nolu</a:t>
            </a:r>
            <a:r>
              <a:rPr lang="tr-TR" dirty="0"/>
              <a:t> Protokolün 1 inci maddesi çerçevesinde değerlendirmiştir. Mahkeme, ailesinden 9 kişiyi çöplük patlaması sonucunda yitiren davacı tarafından yapılan başvuru sonucunda Türkiye’yi, davacının yakınlarının ölümünden sorumlu bularak sözleşmenin 2 </a:t>
            </a:r>
            <a:r>
              <a:rPr lang="tr-TR" dirty="0" err="1"/>
              <a:t>nci</a:t>
            </a:r>
            <a:r>
              <a:rPr lang="tr-TR" dirty="0"/>
              <a:t> maddesinin ihlal edildiğine ve konuyla ilgili iç hukukta alınan önlemlerin “yeterli ve etkili” olmamasından dolayı 2 </a:t>
            </a:r>
            <a:r>
              <a:rPr lang="tr-TR" dirty="0" err="1"/>
              <a:t>nci</a:t>
            </a:r>
            <a:r>
              <a:rPr lang="tr-TR" dirty="0"/>
              <a:t> maddede öngörülen </a:t>
            </a:r>
            <a:r>
              <a:rPr lang="tr-TR" dirty="0" err="1"/>
              <a:t>usuli</a:t>
            </a:r>
            <a:r>
              <a:rPr lang="tr-TR" dirty="0"/>
              <a:t> yükümlülüklerin yerine getirilmediğine karar </a:t>
            </a:r>
            <a:r>
              <a:rPr lang="tr-TR" dirty="0" smtClean="0"/>
              <a:t>vermiştir. </a:t>
            </a:r>
            <a:r>
              <a:rPr lang="tr-TR" dirty="0"/>
              <a:t>Mahkeme ayrıca, patlamada evini ve eşyalarını yitiren başvurucunun, mülkiyet hakkının da ihlal edildiğine karar vermiştir.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20</a:t>
            </a:fld>
            <a:endParaRPr lang="en-US"/>
          </a:p>
        </p:txBody>
      </p:sp>
    </p:spTree>
    <p:extLst>
      <p:ext uri="{BB962C8B-B14F-4D97-AF65-F5344CB8AC3E}">
        <p14:creationId xmlns:p14="http://schemas.microsoft.com/office/powerpoint/2010/main" val="40343394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77500" lnSpcReduction="20000"/>
          </a:bodyPr>
          <a:lstStyle/>
          <a:p>
            <a:pPr algn="just"/>
            <a:r>
              <a:rPr lang="tr-TR" dirty="0"/>
              <a:t>Avrupa İnsan Hakları Sözleşmesi’nin 2 </a:t>
            </a:r>
            <a:r>
              <a:rPr lang="tr-TR" dirty="0" err="1"/>
              <a:t>nci</a:t>
            </a:r>
            <a:r>
              <a:rPr lang="tr-TR" dirty="0"/>
              <a:t> maddesi ile bütün hakların ve özgürlüklerin varlığı için ön koşul olan “yaşama hakkı” koruma altına alınmıştır. Maddenin 1 inci fıkrasında düzenlenen “herkesin yaşam hakkı sözleşmenin koruması altındadır” hükmü ile genel kural getirilmiş ve aynı fıkranın 2 </a:t>
            </a:r>
            <a:r>
              <a:rPr lang="tr-TR" dirty="0" err="1"/>
              <a:t>nci</a:t>
            </a:r>
            <a:r>
              <a:rPr lang="tr-TR" dirty="0"/>
              <a:t> cümlesi ile birlikte, maddenin 2 </a:t>
            </a:r>
            <a:r>
              <a:rPr lang="tr-TR" dirty="0" err="1"/>
              <a:t>nci</a:t>
            </a:r>
            <a:r>
              <a:rPr lang="tr-TR" dirty="0"/>
              <a:t> fıkrasında genel kuralın istisnaları belirtilmiştir. Bilindiği üzere “yaşama hakkı” ile “çevre hakkının” doğrudan ilgisi bulunmakta ve bu ilgi, çevreye ilişkin sorunların çözümünde yol gösterici olmaktadır. Yaşam hakkının sınırları, “üçüncü kuşak haklar” olarak bilinen çevre hakkı, barış hakkı, kütlesel yok edici silah yasağı gibi </a:t>
            </a:r>
            <a:r>
              <a:rPr lang="tr-TR" dirty="0" err="1"/>
              <a:t>kollektif</a:t>
            </a:r>
            <a:r>
              <a:rPr lang="tr-TR" dirty="0"/>
              <a:t> haklar nedeniyle teorik olarak genişletilmiştir.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21</a:t>
            </a:fld>
            <a:endParaRPr lang="en-US"/>
          </a:p>
        </p:txBody>
      </p:sp>
    </p:spTree>
    <p:extLst>
      <p:ext uri="{BB962C8B-B14F-4D97-AF65-F5344CB8AC3E}">
        <p14:creationId xmlns:p14="http://schemas.microsoft.com/office/powerpoint/2010/main" val="10839835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dirty="0"/>
              <a:t>Görüldüğü üzere, AİHS’nde, açıkça çevrenin korunmasına ilişkin hükümler bulunmamasına rağmen, çevre kirliliğini önlemeye yönelik hizmetlerin düzgün işlememesi sonucunda ortaya çıkan kişisel zararların tazmini hususunda Avrupa İnsan Hakları Mahkemesi tarafından çok geniş bir yorum getirilmekte ve tazminata hükmedilmektedir. Bu nedenle de yönetimin özellikle atık yönetimi gibi çevre ile ilgili görevlerini yerine getirirken ve denetim yaparken daha dikkatli ve sorumlu davranması gerekeceği </a:t>
            </a:r>
            <a:r>
              <a:rPr lang="tr-TR" dirty="0" smtClean="0"/>
              <a:t>açıktır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22</a:t>
            </a:fld>
            <a:endParaRPr lang="en-US"/>
          </a:p>
        </p:txBody>
      </p:sp>
    </p:spTree>
    <p:extLst>
      <p:ext uri="{BB962C8B-B14F-4D97-AF65-F5344CB8AC3E}">
        <p14:creationId xmlns:p14="http://schemas.microsoft.com/office/powerpoint/2010/main" val="14250894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dirty="0"/>
              <a:t>Diğer taraftan dikkatli ve sorumlu davranmayan idare teşkilatı içerisinde idari işlemi veya eylemi yapan kişinin sorumluluğu ne olacak sorusu üzerinde de durulması gerekmektedir. Bu konuda Anayasa’nın 129 uncu maddesi ile Devlet Memurları Kanunu’nun 13 üncü maddesi yol göstericidir. Memurlar ve diğer kamu görevlilerinin yetkilerini kullanırken işledikleri kusurlardan doğan tazminat davaları, kendilerine rücu edilmek kaydıyla ve kanunun gösterdiği şekil ve şartlara uygun olarak, ancak idare aleyhine açılabilir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23</a:t>
            </a:fld>
            <a:endParaRPr lang="en-US"/>
          </a:p>
        </p:txBody>
      </p:sp>
    </p:spTree>
    <p:extLst>
      <p:ext uri="{BB962C8B-B14F-4D97-AF65-F5344CB8AC3E}">
        <p14:creationId xmlns:p14="http://schemas.microsoft.com/office/powerpoint/2010/main" val="40637186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a:bodyPr>
          <a:lstStyle/>
          <a:p>
            <a:pPr algn="just"/>
            <a:r>
              <a:rPr lang="tr-TR" dirty="0"/>
              <a:t>Sonuç olarak idare, kamu görevlisinin kişisel kusuru nedeniyle ortaya çıkan zararlarda, hizmet kusuruna dayanarak zarara uğrayanın zararını tazmin ettikten sonra, zararın kişisel kusurdan kaynaklanan miktarı için, ödediği tazminatı kamu görevlisine rücu </a:t>
            </a:r>
            <a:r>
              <a:rPr lang="tr-TR" dirty="0" smtClean="0"/>
              <a:t>eder. </a:t>
            </a:r>
            <a:r>
              <a:rPr lang="tr-TR" dirty="0"/>
              <a:t>Birden çok kamu görevlisi zarara neden olmuşsa, kişisel kusuru bulunan kamu görevlileri zarara neden olan kusurları oranında </a:t>
            </a:r>
            <a:r>
              <a:rPr lang="tr-TR" dirty="0" smtClean="0"/>
              <a:t>sorumludurlar.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24</a:t>
            </a:fld>
            <a:endParaRPr lang="en-US"/>
          </a:p>
        </p:txBody>
      </p:sp>
    </p:spTree>
    <p:extLst>
      <p:ext uri="{BB962C8B-B14F-4D97-AF65-F5344CB8AC3E}">
        <p14:creationId xmlns:p14="http://schemas.microsoft.com/office/powerpoint/2010/main" val="18362099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Caydırıcılık Ekseninde İdari Para Cezalarının Hesaplanmasında Kullanılabilecek Faktörler</a:t>
            </a:r>
            <a:br>
              <a:rPr lang="tr-TR" dirty="0"/>
            </a:br>
            <a:endParaRPr lang="tr-TR" dirty="0"/>
          </a:p>
        </p:txBody>
      </p:sp>
      <p:sp>
        <p:nvSpPr>
          <p:cNvPr id="3" name="İçerik Yer Tutucusu 2"/>
          <p:cNvSpPr>
            <a:spLocks noGrp="1"/>
          </p:cNvSpPr>
          <p:nvPr>
            <p:ph idx="1"/>
          </p:nvPr>
        </p:nvSpPr>
        <p:spPr/>
        <p:txBody>
          <a:bodyPr>
            <a:normAutofit lnSpcReduction="10000"/>
          </a:bodyPr>
          <a:lstStyle/>
          <a:p>
            <a:pPr algn="just"/>
            <a:r>
              <a:rPr lang="tr-TR" dirty="0"/>
              <a:t>Çevre ve İnsan Sağlığına Yönelik Mevcut veya Muhtemel Zararın </a:t>
            </a:r>
            <a:r>
              <a:rPr lang="tr-TR" dirty="0" smtClean="0"/>
              <a:t>Ağırlığı</a:t>
            </a:r>
          </a:p>
          <a:p>
            <a:pPr algn="just"/>
            <a:r>
              <a:rPr lang="tr-TR" dirty="0"/>
              <a:t>Zararın ağırlığı ekseninde uygulanan cezalar, ihlallerin önem derecesine göre sınıflandırmaya tabi tutulurlar. Bu belirli bir düzene sahip topluma caydırıcılık sinyali olarak gönderilir. İhlalin önem düzeyi ne kadarsa o derecede bir ceza uygulanır. Önem düzeyi bazı etkenlere göre belirlenir: </a:t>
            </a:r>
            <a:endParaRPr lang="tr-TR" dirty="0" smtClean="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25</a:t>
            </a:fld>
            <a:endParaRPr lang="en-US"/>
          </a:p>
        </p:txBody>
      </p:sp>
    </p:spTree>
    <p:extLst>
      <p:ext uri="{BB962C8B-B14F-4D97-AF65-F5344CB8AC3E}">
        <p14:creationId xmlns:p14="http://schemas.microsoft.com/office/powerpoint/2010/main" val="5370467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r>
              <a:rPr lang="tr-TR" dirty="0" smtClean="0"/>
              <a:t>Çevresel </a:t>
            </a:r>
            <a:r>
              <a:rPr lang="tr-TR" dirty="0"/>
              <a:t>Bozulmanın Şiddeti </a:t>
            </a:r>
            <a:endParaRPr lang="tr-TR" dirty="0" smtClean="0"/>
          </a:p>
          <a:p>
            <a:r>
              <a:rPr lang="tr-TR" dirty="0" smtClean="0"/>
              <a:t>Bozulmanın </a:t>
            </a:r>
            <a:r>
              <a:rPr lang="tr-TR" dirty="0"/>
              <a:t>Ortaya Çıkardığı </a:t>
            </a:r>
            <a:r>
              <a:rPr lang="tr-TR" dirty="0" err="1" smtClean="0"/>
              <a:t>Toksisite</a:t>
            </a:r>
            <a:endParaRPr lang="tr-TR" dirty="0" smtClean="0"/>
          </a:p>
          <a:p>
            <a:r>
              <a:rPr lang="tr-TR" dirty="0" smtClean="0"/>
              <a:t> </a:t>
            </a:r>
            <a:r>
              <a:rPr lang="tr-TR" dirty="0"/>
              <a:t>Kirletenin Çevresel Uyumsuzluğunun </a:t>
            </a:r>
            <a:r>
              <a:rPr lang="tr-TR" dirty="0" smtClean="0"/>
              <a:t>Sicili</a:t>
            </a:r>
          </a:p>
          <a:p>
            <a:r>
              <a:rPr lang="tr-TR" dirty="0" smtClean="0"/>
              <a:t> Çevresel </a:t>
            </a:r>
            <a:r>
              <a:rPr lang="tr-TR" dirty="0"/>
              <a:t>Etki ve Kamu Sağlığı Riski </a:t>
            </a:r>
            <a:endParaRPr lang="tr-TR" dirty="0" smtClean="0"/>
          </a:p>
          <a:p>
            <a:r>
              <a:rPr lang="tr-TR" dirty="0" smtClean="0"/>
              <a:t> </a:t>
            </a:r>
            <a:r>
              <a:rPr lang="tr-TR" dirty="0"/>
              <a:t>Yaptırım Programının Bütünlüğünü (Uygunluğunu) Korumanın Önemi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26</a:t>
            </a:fld>
            <a:endParaRPr lang="en-US"/>
          </a:p>
        </p:txBody>
      </p:sp>
    </p:spTree>
    <p:extLst>
      <p:ext uri="{BB962C8B-B14F-4D97-AF65-F5344CB8AC3E}">
        <p14:creationId xmlns:p14="http://schemas.microsoft.com/office/powerpoint/2010/main" val="34279239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Ekonomik Fayda</a:t>
            </a:r>
          </a:p>
        </p:txBody>
      </p:sp>
      <p:sp>
        <p:nvSpPr>
          <p:cNvPr id="3" name="İçerik Yer Tutucusu 2"/>
          <p:cNvSpPr>
            <a:spLocks noGrp="1"/>
          </p:cNvSpPr>
          <p:nvPr>
            <p:ph idx="1"/>
          </p:nvPr>
        </p:nvSpPr>
        <p:spPr/>
        <p:txBody>
          <a:bodyPr>
            <a:normAutofit fontScale="77500" lnSpcReduction="20000"/>
          </a:bodyPr>
          <a:lstStyle/>
          <a:p>
            <a:pPr algn="just"/>
            <a:r>
              <a:rPr lang="tr-TR" dirty="0"/>
              <a:t>Cezalar, kirletici faaliyeti gerçekleştiren kişinin sağladığı ekonomik faydayı geri alarak uyumsuzluğun ekonomik avantajını ortadan kaldırmaktadır. Bu tür bir ceza, yasaklara uyan kişinin koşulları ile yasaklara uymayarak avantaj sağlamaya çalışanların koşulları arasındaki adaletsizliğin ortadan kaldırılmasına yöneliktir. İdari mali yaptırımlar aynı zamanda kirleticilerin sakındıkları maliyetler ve erteledikleri harcamalardan elde ettikleri ekonomik yararın da ortadan kaldırılmasını sağlar. Örneğin alt yapı ve çevre koruma ekipmanları kurulması gereken bir işletmenin bunları ertelemesiyle ortaya çıkan bakım maliyetleri ve harcanmayan paradan elde edilen faiz gelirleri hesaplamada dikkate alınacaktır. Zira cezalar bütün faydaların etkisini yok edecek şekilde hesaplanmalıdır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27</a:t>
            </a:fld>
            <a:endParaRPr lang="en-US"/>
          </a:p>
        </p:txBody>
      </p:sp>
    </p:spTree>
    <p:extLst>
      <p:ext uri="{BB962C8B-B14F-4D97-AF65-F5344CB8AC3E}">
        <p14:creationId xmlns:p14="http://schemas.microsoft.com/office/powerpoint/2010/main" val="27045911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Ödeme Gücü</a:t>
            </a:r>
          </a:p>
        </p:txBody>
      </p:sp>
      <p:sp>
        <p:nvSpPr>
          <p:cNvPr id="3" name="İçerik Yer Tutucusu 2"/>
          <p:cNvSpPr>
            <a:spLocks noGrp="1"/>
          </p:cNvSpPr>
          <p:nvPr>
            <p:ph idx="1"/>
          </p:nvPr>
        </p:nvSpPr>
        <p:spPr/>
        <p:txBody>
          <a:bodyPr>
            <a:normAutofit fontScale="92500" lnSpcReduction="20000"/>
          </a:bodyPr>
          <a:lstStyle/>
          <a:p>
            <a:pPr algn="just"/>
            <a:r>
              <a:rPr lang="tr-TR" dirty="0"/>
              <a:t>Bir idari mali yaptırım belirlenirken gerek siyasi irade ve gerekse yaptırım uygulamaya yetkili kurumlar, kanun ve yönetmeliklerde belirlenen yükümlülüklere aykırı davranan kişinin ödeme gücünü de dikkate almalıdırlar. Bir tesisin kaynaklarıyla karşılaştırıldığında oldukça fazla uygulanan bir mali yaptırım, tesisi kapatmaya zorlayabilir ve bu durum ihtiyaçların karşılanmasında topluma daha büyük zararlar </a:t>
            </a:r>
            <a:r>
              <a:rPr lang="tr-TR" dirty="0" smtClean="0"/>
              <a:t>verebilir. </a:t>
            </a:r>
            <a:r>
              <a:rPr lang="tr-TR" dirty="0"/>
              <a:t>Çok ağır mali yaptırımlara maruz kalan tesisler çevresel düzenlemelerin ve yaptırımların daha yumuşak olduğu bölgelere de taşınabilirler.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28</a:t>
            </a:fld>
            <a:endParaRPr lang="en-US"/>
          </a:p>
        </p:txBody>
      </p:sp>
    </p:spTree>
    <p:extLst>
      <p:ext uri="{BB962C8B-B14F-4D97-AF65-F5344CB8AC3E}">
        <p14:creationId xmlns:p14="http://schemas.microsoft.com/office/powerpoint/2010/main" val="12476746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lnSpcReduction="10000"/>
          </a:bodyPr>
          <a:lstStyle/>
          <a:p>
            <a:pPr algn="just"/>
            <a:r>
              <a:rPr lang="tr-TR" dirty="0" smtClean="0"/>
              <a:t>bu </a:t>
            </a:r>
            <a:r>
              <a:rPr lang="tr-TR" dirty="0"/>
              <a:t>gibi durumlarda yetkili makamlar, bölge halkı üzerinde doğabilecek işsizliğin sonucu olan maliyet ve güçlükler karşısında çok ağır yaptırımları uygularken birazcık düşünmek isteyebilirler. Zira işsizlik tehlikesi baş gösterdiğinde toplum baskısı para cezalarının miktarı üzerinde önemli bir etki haline gelmektedir. Ödeme gücünün arttığı ve cezayı bir defada ödemenin imkânsız olduğu hallerde ödemeler taksitlendirilebilir.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29</a:t>
            </a:fld>
            <a:endParaRPr lang="en-US"/>
          </a:p>
        </p:txBody>
      </p:sp>
    </p:spTree>
    <p:extLst>
      <p:ext uri="{BB962C8B-B14F-4D97-AF65-F5344CB8AC3E}">
        <p14:creationId xmlns:p14="http://schemas.microsoft.com/office/powerpoint/2010/main" val="1589263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dirty="0"/>
              <a:t>Anayasa’nın </a:t>
            </a:r>
            <a:r>
              <a:rPr lang="tr-TR" dirty="0" smtClean="0"/>
              <a:t>56ncı </a:t>
            </a:r>
            <a:r>
              <a:rPr lang="tr-TR" dirty="0"/>
              <a:t>maddesinde de çevrenin geliştirilmesi ve korunması görevi vatandaşlarla birlikte devlete verilmiştir. Bu çerçevede devletin bu görevini yerine getirirken elinde bulunan en önemli araçlardan biri çevreyi korumaya yönelik “düzenleme yapma” ve “denetim yetkisi” </a:t>
            </a:r>
            <a:r>
              <a:rPr lang="tr-TR" dirty="0" err="1"/>
              <a:t>dir</a:t>
            </a:r>
            <a:r>
              <a:rPr lang="tr-TR" dirty="0"/>
              <a:t>. İdare çevreyi koruyucu yasal ve idari düzenlemeleri yürürlüğe koyduktan sonra bunların ne ölçüde uygulanıp uygulanmadığını denetlemek ve uygulamada ortaya çıkan sorunları tespit ederek buna yönelik önlemleri almak </a:t>
            </a:r>
            <a:r>
              <a:rPr lang="tr-TR" dirty="0" smtClean="0"/>
              <a:t>zorundadır.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3</a:t>
            </a:fld>
            <a:endParaRPr lang="en-US"/>
          </a:p>
        </p:txBody>
      </p:sp>
    </p:spTree>
    <p:extLst>
      <p:ext uri="{BB962C8B-B14F-4D97-AF65-F5344CB8AC3E}">
        <p14:creationId xmlns:p14="http://schemas.microsoft.com/office/powerpoint/2010/main" val="32687922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r>
              <a:rPr lang="tr-TR" dirty="0" smtClean="0"/>
              <a:t>Diğer </a:t>
            </a:r>
            <a:r>
              <a:rPr lang="tr-TR" dirty="0"/>
              <a:t>Faktörler Diğer faktörler şu şekilde sıralanabilir: </a:t>
            </a:r>
            <a:endParaRPr lang="tr-TR" dirty="0" smtClean="0"/>
          </a:p>
          <a:p>
            <a:r>
              <a:rPr lang="tr-TR" dirty="0" smtClean="0"/>
              <a:t>Yetkili </a:t>
            </a:r>
            <a:r>
              <a:rPr lang="tr-TR" dirty="0"/>
              <a:t>çevre görevlileri ile tesis yetkilileri arasındaki işbirliği düzeyi </a:t>
            </a:r>
            <a:endParaRPr lang="tr-TR" dirty="0" smtClean="0"/>
          </a:p>
          <a:p>
            <a:r>
              <a:rPr lang="tr-TR" dirty="0" smtClean="0"/>
              <a:t>İhlalin </a:t>
            </a:r>
            <a:r>
              <a:rPr lang="tr-TR" dirty="0"/>
              <a:t>şirket tarafından rapor edilip edilmediği (</a:t>
            </a:r>
            <a:r>
              <a:rPr lang="tr-TR" dirty="0" err="1"/>
              <a:t>özbildirim</a:t>
            </a:r>
            <a:r>
              <a:rPr lang="tr-TR" dirty="0"/>
              <a:t>) </a:t>
            </a:r>
            <a:endParaRPr lang="tr-TR" dirty="0" smtClean="0"/>
          </a:p>
          <a:p>
            <a:r>
              <a:rPr lang="tr-TR" dirty="0" smtClean="0"/>
              <a:t>Sorumlu </a:t>
            </a:r>
            <a:r>
              <a:rPr lang="tr-TR" dirty="0"/>
              <a:t>tarafların pişmanlığı</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30</a:t>
            </a:fld>
            <a:endParaRPr lang="en-US"/>
          </a:p>
        </p:txBody>
      </p:sp>
    </p:spTree>
    <p:extLst>
      <p:ext uri="{BB962C8B-B14F-4D97-AF65-F5344CB8AC3E}">
        <p14:creationId xmlns:p14="http://schemas.microsoft.com/office/powerpoint/2010/main" val="39973236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70000" lnSpcReduction="20000"/>
          </a:bodyPr>
          <a:lstStyle/>
          <a:p>
            <a:pPr algn="just"/>
            <a:r>
              <a:rPr lang="tr-TR" dirty="0" smtClean="0"/>
              <a:t>idare </a:t>
            </a:r>
            <a:r>
              <a:rPr lang="tr-TR" dirty="0"/>
              <a:t>tarafından ihlalin meydana gelmesinden önce yapılan etkili bir denetim, herhangi bir yaptırım uygulamaya gerek kalmadan, zarar verici ya da zarar tehlikesi bulunan faaliyetlerin yapılmasına engel olabilmektedir. Kanunların ve yaptırımların kesinlikle herkese uygulanır oluşunun, suç işleme eğilimine sahip insanlar üzerinde etkin bir caydırıcılık meydana getireceği teorik anlamda ortaya konulan bir diğer </a:t>
            </a:r>
            <a:r>
              <a:rPr lang="tr-TR" dirty="0" smtClean="0"/>
              <a:t>öngörüdür. </a:t>
            </a:r>
            <a:r>
              <a:rPr lang="tr-TR" dirty="0"/>
              <a:t>Caydırıcı bir etkinin gösterilmesinde yaptırımlar için gerekli olan kesinlik (</a:t>
            </a:r>
            <a:r>
              <a:rPr lang="tr-TR" dirty="0" err="1"/>
              <a:t>certainty</a:t>
            </a:r>
            <a:r>
              <a:rPr lang="tr-TR" dirty="0"/>
              <a:t>) ilkesi, aynı zamanda idari yaptırımları uygulama açısından da idarenin idari cezaları uygulamada kararlı olmasını ve bütün bireylere eşit davranılmasını ifade etmektedir. Bireyler arasında adil davranma konusunda herhangi bir şüphenin varlığı ya da olumsuz </a:t>
            </a:r>
            <a:r>
              <a:rPr lang="tr-TR" dirty="0" smtClean="0"/>
              <a:t>algılayış, </a:t>
            </a:r>
            <a:r>
              <a:rPr lang="tr-TR" dirty="0"/>
              <a:t>idare ve birey arasındaki güvensizliğe; bu da etkinlik noktasında problemlere neden olacaktır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31</a:t>
            </a:fld>
            <a:endParaRPr lang="en-US"/>
          </a:p>
        </p:txBody>
      </p:sp>
    </p:spTree>
    <p:extLst>
      <p:ext uri="{BB962C8B-B14F-4D97-AF65-F5344CB8AC3E}">
        <p14:creationId xmlns:p14="http://schemas.microsoft.com/office/powerpoint/2010/main" val="10894162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77500" lnSpcReduction="20000"/>
          </a:bodyPr>
          <a:lstStyle/>
          <a:p>
            <a:pPr algn="just"/>
            <a:r>
              <a:rPr lang="tr-TR" dirty="0"/>
              <a:t>İngiltere’nin başkenti Londra’da yapılan bir anket çalışmasında katılımcılara “yere çöp atma” kabahatini işleyen bir kişiye karşı ne tür bir tepkinin verileceğine dair inançları sorulmuştur. Maddeler arasında (1) toplumun diğer üyeleri tarafından kınama yoluyla tepki gösterileceği (2) yetkili makamlar tarafından tespit edilip uyarılacağı, (3) yetkili makamlar tarafından tespit edilip yaptırım uygulanacağı ve son olarak da (4) hakkında hiçbir şey yapılmayacağı yer almıştır. Katılımcıların %84 ü yere çöp atma sonucunda yüksek ihtimalle kirletene karşı herhangi bir işlemin yapılmayacağına dair inançlarını belirtmişlerdir. Bu durum o bölgede idarenin yaptırım uygulama konusunda kararlı bir tutum sergilemediğine dair bir karinenin varlığını kanıtlar niteliktedir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32</a:t>
            </a:fld>
            <a:endParaRPr lang="en-US"/>
          </a:p>
        </p:txBody>
      </p:sp>
    </p:spTree>
    <p:extLst>
      <p:ext uri="{BB962C8B-B14F-4D97-AF65-F5344CB8AC3E}">
        <p14:creationId xmlns:p14="http://schemas.microsoft.com/office/powerpoint/2010/main" val="17916086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70000" lnSpcReduction="20000"/>
          </a:bodyPr>
          <a:lstStyle/>
          <a:p>
            <a:pPr algn="just"/>
            <a:r>
              <a:rPr lang="tr-TR" dirty="0"/>
              <a:t>Gerçekten de çevre koruma kapsamında idarenin daha çok denetim faaliyetlerinde bulunması ve yaptırım uygulama konusunda daha kararlı ve ilkeli davranması hukuka aykırı ihlallerin azalmasına katkı sağlar mı? Çevresel denetim ve yaptırımların etkinliği hususunda yapılan ilk ampirik çalışmalardan birisi olan </a:t>
            </a:r>
            <a:r>
              <a:rPr lang="tr-TR" dirty="0" err="1"/>
              <a:t>Epple</a:t>
            </a:r>
            <a:r>
              <a:rPr lang="tr-TR" dirty="0"/>
              <a:t> ve </a:t>
            </a:r>
            <a:r>
              <a:rPr lang="tr-TR" dirty="0" err="1"/>
              <a:t>Visscher’in</a:t>
            </a:r>
            <a:r>
              <a:rPr lang="tr-TR" dirty="0"/>
              <a:t> 1984 tarihli çalışmasının konusu, Sahil Güvenlik ekiplerinin petrol sızıntılarını denetlenmesine ilişkindi. Araştırmacılar, denetim faaliyetlerinin artırılması sonucunda petrol sızıntısı seviyesinin düştüğü sonucuna varmışlardır. Başka bir deyişle, ekipler, denetim saatlerini %10 oranında artırdıklarında petrol sızıntısı seviyesinde % 3,1 oranında azalma tespit etmişlerdir64. Bu da göstermektedir ki; önleme faaliyeti olarak değerlendirilen denetim sonucunda çevreye zararlı faaliyette bulunanlar ihlali yapmaktan vazgeçebilmektedirler.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33</a:t>
            </a:fld>
            <a:endParaRPr lang="en-US"/>
          </a:p>
        </p:txBody>
      </p:sp>
    </p:spTree>
    <p:extLst>
      <p:ext uri="{BB962C8B-B14F-4D97-AF65-F5344CB8AC3E}">
        <p14:creationId xmlns:p14="http://schemas.microsoft.com/office/powerpoint/2010/main" val="16771219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ÇEVRE BİLİNCİ VE BELİRLİLİK İLKESİ</a:t>
            </a:r>
          </a:p>
        </p:txBody>
      </p:sp>
      <p:sp>
        <p:nvSpPr>
          <p:cNvPr id="3" name="İçerik Yer Tutucusu 2"/>
          <p:cNvSpPr>
            <a:spLocks noGrp="1"/>
          </p:cNvSpPr>
          <p:nvPr>
            <p:ph idx="1"/>
          </p:nvPr>
        </p:nvSpPr>
        <p:spPr/>
        <p:txBody>
          <a:bodyPr>
            <a:normAutofit fontScale="92500" lnSpcReduction="10000"/>
          </a:bodyPr>
          <a:lstStyle/>
          <a:p>
            <a:pPr algn="just"/>
            <a:r>
              <a:rPr lang="tr-TR" dirty="0"/>
              <a:t>Hiç kuşkusuz yaptırımların caydırıcılık etkisi, bireysel özelliklere göre de değişkenlik arz eder. Bu çerçevede özellikle öz denetim sisteminden yoksun olan veya daha fazla içgüdüsel özellikler sergileyen bireyler ile kolektif bilince sahip olmayanlarda ihlale meyil daha güçlüdür. </a:t>
            </a:r>
            <a:r>
              <a:rPr lang="tr-TR" dirty="0" err="1"/>
              <a:t>Kollektif</a:t>
            </a:r>
            <a:r>
              <a:rPr lang="tr-TR" dirty="0"/>
              <a:t> bilinçten kasıt, toplum bireylerinin birlikte yaşama kültürüne sahip olmalarının ve ‘diğerinin’ temel hak ve özgürlüklerine duyduğu saygının kazandırdığı algılama ile hukuki tehdidin bilincinde olmalarıdır.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34</a:t>
            </a:fld>
            <a:endParaRPr lang="en-US"/>
          </a:p>
        </p:txBody>
      </p:sp>
    </p:spTree>
    <p:extLst>
      <p:ext uri="{BB962C8B-B14F-4D97-AF65-F5344CB8AC3E}">
        <p14:creationId xmlns:p14="http://schemas.microsoft.com/office/powerpoint/2010/main" val="3719321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77500" lnSpcReduction="20000"/>
          </a:bodyPr>
          <a:lstStyle/>
          <a:p>
            <a:pPr algn="just"/>
            <a:r>
              <a:rPr lang="tr-TR" dirty="0"/>
              <a:t>Avustralya’da 1986 yılında Avustralya Kriminoloji Enstitüsü’nün yapmış olduğu bir araştırmada yaklaşık 2500 Avustralya vatandaşına suç ve cezaları nasıl algıladıklarına ilişkin sorular sorulmuştur. Bunlar arasında katılımcılara 13 suçu ağırlık dereceleri bakımından sıralamaları ve her bir suç için uygun olan cezayı tespit etmeleri istenmiştir. Katılımcılara örnek olarak verilen olayda bir fabrikanın bilerek çevreye zararlı atık boşalttığını, bunun kirliliğe sebebiyet verdiğini ve hatta içme suyu hattına sızarak bir kişinin ölümüne sebebiyet verdiği belirtilmiştir. Katılımcılar bu suçu ağırlık derecesi olarak sıralamada 3. sıraya koymuşlar, çoğunluğu da örnek olayda bahsedilen işletmeye verilecek cezanın 50.000$ para cezası olması gerektiğini </a:t>
            </a:r>
            <a:r>
              <a:rPr lang="tr-TR" dirty="0" smtClean="0"/>
              <a:t>savunmuşlardır.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35</a:t>
            </a:fld>
            <a:endParaRPr lang="en-US"/>
          </a:p>
        </p:txBody>
      </p:sp>
    </p:spTree>
    <p:extLst>
      <p:ext uri="{BB962C8B-B14F-4D97-AF65-F5344CB8AC3E}">
        <p14:creationId xmlns:p14="http://schemas.microsoft.com/office/powerpoint/2010/main" val="17913701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dirty="0"/>
              <a:t>Avustralya’da 1989 ve 1990 yıllarında da ulusal düzeyde çeşitli anketler yapılmıştır. Yapılan bu anketlerden çıkan sonuçlara göre, vatandaşların gittikçe artan düzeyde bir çevre duyarlılığının olduğunu ifade edebiliriz. Örneğin ekonomik gelişme düzeyinde meydana gelecek bir düşüşe rağmen katılımcılardan, Avustralya Hükümetinin çevre koruma konusuna yoğunlaşması gerekip gerekmediği sorulmuştur. Bir nevi ekonomik gelişme ve çevre koruma karşılaştırması olan bu soruya %67 </a:t>
            </a:r>
            <a:r>
              <a:rPr lang="tr-TR" dirty="0" err="1"/>
              <a:t>lik</a:t>
            </a:r>
            <a:r>
              <a:rPr lang="tr-TR" dirty="0"/>
              <a:t> bir oran çevre korumanın tercih edilmesi gerektiğini belirtmişlerdir.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36</a:t>
            </a:fld>
            <a:endParaRPr lang="en-US"/>
          </a:p>
        </p:txBody>
      </p:sp>
    </p:spTree>
    <p:extLst>
      <p:ext uri="{BB962C8B-B14F-4D97-AF65-F5344CB8AC3E}">
        <p14:creationId xmlns:p14="http://schemas.microsoft.com/office/powerpoint/2010/main" val="41788621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a:bodyPr>
          <a:lstStyle/>
          <a:p>
            <a:pPr algn="just"/>
            <a:r>
              <a:rPr lang="tr-TR" dirty="0" smtClean="0"/>
              <a:t>Yaklaşık </a:t>
            </a:r>
            <a:r>
              <a:rPr lang="tr-TR" dirty="0"/>
              <a:t>1200 Avustralyalının katıldığı bir araştırmada katılımcılardan, verilen birçok konuyu önem sırasına koymaları istenmiş, %64 lük kısmı “</a:t>
            </a:r>
            <a:r>
              <a:rPr lang="tr-TR" dirty="0" err="1"/>
              <a:t>çevre”yi</a:t>
            </a:r>
            <a:r>
              <a:rPr lang="tr-TR" dirty="0"/>
              <a:t> birinci sırada değerlendirirken %53 lük bir kısım ise “ekonomi” den yana tercih </a:t>
            </a:r>
            <a:r>
              <a:rPr lang="tr-TR" dirty="0" smtClean="0"/>
              <a:t>kullanmıştır. </a:t>
            </a:r>
            <a:r>
              <a:rPr lang="tr-TR" dirty="0"/>
              <a:t>Halk arasındaki bu algılayış ve duyarlılık, ilk başta çevre sorunsalının önemini, daha sonra da zarar verici davranışlara uygulanan yaptırımların meşruluk derecesini artırmaktadır.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37</a:t>
            </a:fld>
            <a:endParaRPr lang="en-US"/>
          </a:p>
        </p:txBody>
      </p:sp>
    </p:spTree>
    <p:extLst>
      <p:ext uri="{BB962C8B-B14F-4D97-AF65-F5344CB8AC3E}">
        <p14:creationId xmlns:p14="http://schemas.microsoft.com/office/powerpoint/2010/main" val="4274800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lnSpcReduction="10000"/>
          </a:bodyPr>
          <a:lstStyle/>
          <a:p>
            <a:pPr algn="just"/>
            <a:r>
              <a:rPr lang="tr-TR" dirty="0"/>
              <a:t>Görüldüğü üzere, çevrenin korunması, çevre kirliliğinin ve bozulmasının önlenmesi konusunda idarenin mevzuattan kaynaklanan pek çok görevi bulunmaktadır. Bu görevleri yerine getirmek üzere idarenin elinde bulunan en önemli araç olan “denetim yetkisinin” kullanılmasının önemi çalışmamızda açıklanmaya çalışılmıştır. Dayanağı Anayasa’nın 56 </a:t>
            </a:r>
            <a:r>
              <a:rPr lang="tr-TR" dirty="0" err="1"/>
              <a:t>ncı</a:t>
            </a:r>
            <a:r>
              <a:rPr lang="tr-TR" dirty="0"/>
              <a:t> maddesinde bulunan devletin sorumluluğunun kapsamı çevre sorunları konusunda oldukça geniştir.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38</a:t>
            </a:fld>
            <a:endParaRPr lang="en-US"/>
          </a:p>
        </p:txBody>
      </p:sp>
    </p:spTree>
    <p:extLst>
      <p:ext uri="{BB962C8B-B14F-4D97-AF65-F5344CB8AC3E}">
        <p14:creationId xmlns:p14="http://schemas.microsoft.com/office/powerpoint/2010/main" val="2161467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Çevre Denetimi Kavramı</a:t>
            </a:r>
          </a:p>
        </p:txBody>
      </p:sp>
      <p:sp>
        <p:nvSpPr>
          <p:cNvPr id="3" name="İçerik Yer Tutucusu 2"/>
          <p:cNvSpPr>
            <a:spLocks noGrp="1"/>
          </p:cNvSpPr>
          <p:nvPr>
            <p:ph idx="1"/>
          </p:nvPr>
        </p:nvSpPr>
        <p:spPr/>
        <p:txBody>
          <a:bodyPr/>
          <a:lstStyle/>
          <a:p>
            <a:pPr algn="just"/>
            <a:r>
              <a:rPr lang="tr-TR" dirty="0"/>
              <a:t>Çevre denetimi; bir işletmenin faaliyetlerinin gözden geçirilmesi ile çevresel kurallara uyulup uyulmadığının değerlendirilmesi faaliyetlerine ilişkin bir süreçtir. Çevre denetiminin kapsamına tüm endüstriyel ve ticari faaliyet alanları </a:t>
            </a:r>
            <a:r>
              <a:rPr lang="tr-TR" dirty="0" smtClean="0"/>
              <a:t>girmektedir.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4</a:t>
            </a:fld>
            <a:endParaRPr lang="en-US"/>
          </a:p>
        </p:txBody>
      </p:sp>
    </p:spTree>
    <p:extLst>
      <p:ext uri="{BB962C8B-B14F-4D97-AF65-F5344CB8AC3E}">
        <p14:creationId xmlns:p14="http://schemas.microsoft.com/office/powerpoint/2010/main" val="4284950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lnSpcReduction="10000"/>
          </a:bodyPr>
          <a:lstStyle/>
          <a:p>
            <a:pPr algn="just"/>
            <a:r>
              <a:rPr lang="tr-TR" dirty="0" smtClean="0"/>
              <a:t>Görüldüğü </a:t>
            </a:r>
            <a:r>
              <a:rPr lang="tr-TR" dirty="0"/>
              <a:t>üzere çevre denetimi </a:t>
            </a:r>
            <a:r>
              <a:rPr lang="tr-TR" dirty="0" smtClean="0"/>
              <a:t>sürecinin iki önemli </a:t>
            </a:r>
            <a:r>
              <a:rPr lang="tr-TR" dirty="0"/>
              <a:t>aşaması bulunmaktadır. Bu aşamalardan ilki çevre ile ilgili mevzuata tabi faaliyet ve tesislerin, mevzuatın gerektirdiği kurallara uygun davranıp davranmadığının kontrol edilmesi, ikincisi faaliyetlerin çevre üzerindeki etkilerinin izlenmesi ve sonunda da bu faaliyetler neticesinde mevzuata aykırılık bulunması durumunda yaptırım uygulanmasıdır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5</a:t>
            </a:fld>
            <a:endParaRPr lang="en-US"/>
          </a:p>
        </p:txBody>
      </p:sp>
    </p:spTree>
    <p:extLst>
      <p:ext uri="{BB962C8B-B14F-4D97-AF65-F5344CB8AC3E}">
        <p14:creationId xmlns:p14="http://schemas.microsoft.com/office/powerpoint/2010/main" val="1198061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Türkiye’de Çevre Denetiminin Yasal ve Kurumsal Çerçevesi</a:t>
            </a:r>
          </a:p>
        </p:txBody>
      </p:sp>
      <p:sp>
        <p:nvSpPr>
          <p:cNvPr id="3" name="İçerik Yer Tutucusu 2"/>
          <p:cNvSpPr>
            <a:spLocks noGrp="1"/>
          </p:cNvSpPr>
          <p:nvPr>
            <p:ph idx="1"/>
          </p:nvPr>
        </p:nvSpPr>
        <p:spPr/>
        <p:txBody>
          <a:bodyPr/>
          <a:lstStyle/>
          <a:p>
            <a:pPr algn="just"/>
            <a:r>
              <a:rPr lang="tr-TR" dirty="0" smtClean="0"/>
              <a:t>Denetim </a:t>
            </a:r>
            <a:r>
              <a:rPr lang="tr-TR" dirty="0"/>
              <a:t>gibi önemli gücün idare tarafından kullanılabilmesinin yasal dayanağını oluşturmaktadır. Bu madde genel nitelikli bir hüküm getirmekte, denetimin usul ve esaslarını Yönetmeliğe bırakmaktadır. Söz konusu madde, Çevre Kanunu hükümlerine uyulup uyulmadığını denetleme yetkisini Çevre ve Orman </a:t>
            </a:r>
            <a:r>
              <a:rPr lang="tr-TR" dirty="0" smtClean="0"/>
              <a:t>Bakanlığına vermiştir.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6</a:t>
            </a:fld>
            <a:endParaRPr lang="en-US"/>
          </a:p>
        </p:txBody>
      </p:sp>
    </p:spTree>
    <p:extLst>
      <p:ext uri="{BB962C8B-B14F-4D97-AF65-F5344CB8AC3E}">
        <p14:creationId xmlns:p14="http://schemas.microsoft.com/office/powerpoint/2010/main" val="2248229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dirty="0"/>
              <a:t>Çevre Kanunu’nun 12 </a:t>
            </a:r>
            <a:r>
              <a:rPr lang="tr-TR" dirty="0" err="1"/>
              <a:t>nci</a:t>
            </a:r>
            <a:r>
              <a:rPr lang="tr-TR" dirty="0"/>
              <a:t> madde hükmüne göre denetim yetkisi gerektiğinde; il özel idarelerine, çevre denetim birimlerini kuran belediye başkanlıklarına, Denizcilik Müsteşarlığına, Sahil Güvenlik Komutanlığına, Karayolları </a:t>
            </a:r>
            <a:r>
              <a:rPr lang="tr-TR" dirty="0" smtClean="0"/>
              <a:t>Trafik </a:t>
            </a:r>
            <a:r>
              <a:rPr lang="tr-TR" dirty="0"/>
              <a:t>Kanununa göre belirlenen denetleme görevlilerine veya Bakanlıkça uygun görülen diğer kurum ve kuruluşlara devredilebilecektir. Anılan maddede geçen, “</a:t>
            </a:r>
            <a:r>
              <a:rPr lang="tr-TR" dirty="0">
                <a:solidFill>
                  <a:srgbClr val="FF0000"/>
                </a:solidFill>
              </a:rPr>
              <a:t>Bakanlıkça uygun görülen diğer kurum ve kuruluşlara</a:t>
            </a:r>
            <a:r>
              <a:rPr lang="tr-TR" dirty="0"/>
              <a:t>” ibaresi Anayasa Mahkemesi tarafından iptal edilmiştir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7</a:t>
            </a:fld>
            <a:endParaRPr lang="en-US"/>
          </a:p>
        </p:txBody>
      </p:sp>
    </p:spTree>
    <p:extLst>
      <p:ext uri="{BB962C8B-B14F-4D97-AF65-F5344CB8AC3E}">
        <p14:creationId xmlns:p14="http://schemas.microsoft.com/office/powerpoint/2010/main" val="1566096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70000" lnSpcReduction="20000"/>
          </a:bodyPr>
          <a:lstStyle/>
          <a:p>
            <a:pPr algn="just"/>
            <a:r>
              <a:rPr lang="tr-TR" dirty="0" smtClean="0"/>
              <a:t>İptal </a:t>
            </a:r>
            <a:r>
              <a:rPr lang="tr-TR" dirty="0"/>
              <a:t>gerekçesinde, Anayasa’nın 7 </a:t>
            </a:r>
            <a:r>
              <a:rPr lang="tr-TR" dirty="0" err="1"/>
              <a:t>nci</a:t>
            </a:r>
            <a:r>
              <a:rPr lang="tr-TR" dirty="0"/>
              <a:t> maddesinde yer alan “Yasama yetkisi Türk Milleti adına Türkiye Büyük Millet Meclisinindir. Bu yetki devredilemez” ve 123 üncü maddesinde yer alan “İdare, kuruluş ve görevleriyle bir bütündür ve kanunla düzenlenir. İdarenin kuruluş ve görevleri, merkezden yönetim ve yerinden yönetim esaslarına dayanır. Kamu tüzelkişiliği, ancak kanunla veya kanunun açıkça verdiği yetkiye dayanılarak kurulur” maddelerine dayanılmıştır. Kararda “idarenin kanuniliği” ilkesinin, idarenin ve organlarının görev ve yetkilerinin hiçbir duraksamaya yer vermeyecek şekilde yasayla düzenlenmesini gerekli kılacağı ifade edilmiştir. Anayasa Mahkemesine göre; Çevre Kanunu’nun 12 </a:t>
            </a:r>
            <a:r>
              <a:rPr lang="tr-TR" dirty="0" err="1"/>
              <a:t>nci</a:t>
            </a:r>
            <a:r>
              <a:rPr lang="tr-TR" dirty="0"/>
              <a:t> maddesinde Kanun hükümlerine uyulup uyulmadığını denetleme yetkisi Çevre ve Orman Bakanlığına verilmiştir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8</a:t>
            </a:fld>
            <a:endParaRPr lang="en-US"/>
          </a:p>
        </p:txBody>
      </p:sp>
    </p:spTree>
    <p:extLst>
      <p:ext uri="{BB962C8B-B14F-4D97-AF65-F5344CB8AC3E}">
        <p14:creationId xmlns:p14="http://schemas.microsoft.com/office/powerpoint/2010/main" val="1638303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Çevre Denetimi Hizmeti ve İdarenin Sorumluluğu</a:t>
            </a:r>
          </a:p>
        </p:txBody>
      </p:sp>
      <p:sp>
        <p:nvSpPr>
          <p:cNvPr id="3" name="İçerik Yer Tutucusu 2"/>
          <p:cNvSpPr>
            <a:spLocks noGrp="1"/>
          </p:cNvSpPr>
          <p:nvPr>
            <p:ph idx="1"/>
          </p:nvPr>
        </p:nvSpPr>
        <p:spPr/>
        <p:txBody>
          <a:bodyPr>
            <a:normAutofit fontScale="85000" lnSpcReduction="10000"/>
          </a:bodyPr>
          <a:lstStyle/>
          <a:p>
            <a:pPr algn="just"/>
            <a:r>
              <a:rPr lang="tr-TR" dirty="0"/>
              <a:t>Çevre kirliliğinin önlenmesi ve çevrenin korunmasında merkezi ve yerel idare teşkilatında, pek çok kurum ve kuruluş yetkili kılınmıştır. Bu görevler sebebiyle söz konusu kamu kurum ve kuruluşlarının denetim ve kontrol yetkilerinin olduğu da kuşkusuzdur. Bu durumda çevre ile ilgili kamu kurum ve kuruluşlarının, çevre denetim hizmetinin iyi işlememesi veya hiç işlememesine dayanarak sorumlu tutulmaları yönünde karar verilmesi aşamasında, hangi kamu kurumuna görev ve yetkinin verildiği ve sorumluluğunun kapsamı </a:t>
            </a:r>
            <a:r>
              <a:rPr lang="tr-TR" dirty="0" err="1"/>
              <a:t>nın</a:t>
            </a:r>
            <a:r>
              <a:rPr lang="tr-TR" dirty="0"/>
              <a:t> belirlenmesi sorunu karşımıza çıkmaktadır.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9</a:t>
            </a:fld>
            <a:endParaRPr lang="en-US"/>
          </a:p>
        </p:txBody>
      </p:sp>
    </p:spTree>
    <p:extLst>
      <p:ext uri="{BB962C8B-B14F-4D97-AF65-F5344CB8AC3E}">
        <p14:creationId xmlns:p14="http://schemas.microsoft.com/office/powerpoint/2010/main" val="26578417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1648</TotalTime>
  <Words>2883</Words>
  <Application>Microsoft Office PowerPoint</Application>
  <PresentationFormat>Ekran Gösterisi (4:3)</PresentationFormat>
  <Paragraphs>96</Paragraphs>
  <Slides>38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38</vt:i4>
      </vt:variant>
    </vt:vector>
  </HeadingPairs>
  <TitlesOfParts>
    <vt:vector size="41" baseType="lpstr">
      <vt:lpstr>Arial</vt:lpstr>
      <vt:lpstr>Calibri</vt:lpstr>
      <vt:lpstr>Office Theme</vt:lpstr>
      <vt:lpstr>Doç. Dr. Afşın ÇETİNKAYA</vt:lpstr>
      <vt:lpstr>ÇEVRE DENETİMİNDE İDARENİN SORUMLULUĞU </vt:lpstr>
      <vt:lpstr>PowerPoint Sunusu</vt:lpstr>
      <vt:lpstr>Çevre Denetimi Kavramı</vt:lpstr>
      <vt:lpstr>PowerPoint Sunusu</vt:lpstr>
      <vt:lpstr>Türkiye’de Çevre Denetiminin Yasal ve Kurumsal Çerçevesi</vt:lpstr>
      <vt:lpstr>PowerPoint Sunusu</vt:lpstr>
      <vt:lpstr>PowerPoint Sunusu</vt:lpstr>
      <vt:lpstr>Çevre Denetimi Hizmeti ve İdarenin Sorumluluğu</vt:lpstr>
      <vt:lpstr>PowerPoint Sunusu</vt:lpstr>
      <vt:lpstr>PowerPoint Sunusu</vt:lpstr>
      <vt:lpstr>ÇEVRE KİRLİLİĞİNİN NEDEN OLDUĞU ÜRÜN ZARARININ TAZMİNİNE İLİŞKİN TAM YARGI DAVALARI</vt:lpstr>
      <vt:lpstr>PowerPoint Sunusu</vt:lpstr>
      <vt:lpstr>PowerPoint Sunusu</vt:lpstr>
      <vt:lpstr>PowerPoint Sunusu</vt:lpstr>
      <vt:lpstr>PowerPoint Sunusu</vt:lpstr>
      <vt:lpstr>PowerPoint Sunusu</vt:lpstr>
      <vt:lpstr>İdarenin Sorumluluğuna İlişkin Avrupa İnsan Hakları Mahkemesi Kararı</vt:lpstr>
      <vt:lpstr>PowerPoint Sunusu</vt:lpstr>
      <vt:lpstr>PowerPoint Sunusu</vt:lpstr>
      <vt:lpstr>PowerPoint Sunusu</vt:lpstr>
      <vt:lpstr>PowerPoint Sunusu</vt:lpstr>
      <vt:lpstr>PowerPoint Sunusu</vt:lpstr>
      <vt:lpstr>PowerPoint Sunusu</vt:lpstr>
      <vt:lpstr>Caydırıcılık Ekseninde İdari Para Cezalarının Hesaplanmasında Kullanılabilecek Faktörler </vt:lpstr>
      <vt:lpstr>PowerPoint Sunusu</vt:lpstr>
      <vt:lpstr>Ekonomik Fayda</vt:lpstr>
      <vt:lpstr>Ödeme Gücü</vt:lpstr>
      <vt:lpstr>PowerPoint Sunusu</vt:lpstr>
      <vt:lpstr>PowerPoint Sunusu</vt:lpstr>
      <vt:lpstr>PowerPoint Sunusu</vt:lpstr>
      <vt:lpstr>PowerPoint Sunusu</vt:lpstr>
      <vt:lpstr>PowerPoint Sunusu</vt:lpstr>
      <vt:lpstr>ÇEVRE BİLİNCİ VE BELİRLİLİK İLKESİ</vt:lpstr>
      <vt:lpstr>PowerPoint Sunusu</vt:lpstr>
      <vt:lpstr>PowerPoint Sunusu</vt:lpstr>
      <vt:lpstr>PowerPoint Sunusu</vt:lpstr>
      <vt:lpstr>PowerPoint Sunusu</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Unit123 User</cp:lastModifiedBy>
  <cp:revision>210</cp:revision>
  <cp:lastPrinted>2017-03-28T12:53:05Z</cp:lastPrinted>
  <dcterms:created xsi:type="dcterms:W3CDTF">2013-08-21T19:17:07Z</dcterms:created>
  <dcterms:modified xsi:type="dcterms:W3CDTF">2021-05-04T07:43:29Z</dcterms:modified>
</cp:coreProperties>
</file>