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1" r:id="rId20"/>
    <p:sldId id="274" r:id="rId21"/>
    <p:sldId id="275" r:id="rId22"/>
    <p:sldId id="276" r:id="rId23"/>
    <p:sldId id="277" r:id="rId24"/>
    <p:sldId id="278" r:id="rId25"/>
    <p:sldId id="279" r:id="rId26"/>
    <p:sldId id="280" r:id="rId27"/>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varScale="1">
        <p:scale>
          <a:sx n="116" d="100"/>
          <a:sy n="116" d="100"/>
        </p:scale>
        <p:origin x="1332"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8.11.2021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Hukuku-12</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Ekoloji İle İlişkisi</a:t>
            </a:r>
          </a:p>
        </p:txBody>
      </p:sp>
      <p:sp>
        <p:nvSpPr>
          <p:cNvPr id="3" name="İçerik Yer Tutucusu 2"/>
          <p:cNvSpPr>
            <a:spLocks noGrp="1"/>
          </p:cNvSpPr>
          <p:nvPr>
            <p:ph idx="1"/>
          </p:nvPr>
        </p:nvSpPr>
        <p:spPr/>
        <p:txBody>
          <a:bodyPr>
            <a:normAutofit fontScale="92500" lnSpcReduction="20000"/>
          </a:bodyPr>
          <a:lstStyle/>
          <a:p>
            <a:pPr algn="just"/>
            <a:r>
              <a:rPr lang="tr-TR" dirty="0" smtClean="0"/>
              <a:t>Çevre </a:t>
            </a:r>
            <a:r>
              <a:rPr lang="tr-TR" dirty="0"/>
              <a:t>hukukunun en sıkı ilişki içinde bulunduğu alanların başında ekoloji gelir. Bu yakın ilişki nedeniyle çevre hukuku ekolojik hukuk olarak nitelendirilmektedir. Çevre hukukunun temel ilkeleri, özellikleri ve araçları hep ekoloji biliminin sunduğu veriler ışığında yapılandırılmıştır. Ortaya çıkışı itibariyle biyolojinin bir alt dalı olan ekoloji; sonraları felsefenin de konuya dahil olması ve teknik boyut dışındaki çalışmalarla beraber bir dünya görüşü, bir davranış türü olarak algılanmaya başlamış ve alt dalları olan </a:t>
            </a:r>
            <a:r>
              <a:rPr lang="tr-TR" dirty="0" err="1"/>
              <a:t>disiplinlerarası</a:t>
            </a:r>
            <a:r>
              <a:rPr lang="tr-TR" dirty="0"/>
              <a:t> bir bilim alanı haline </a:t>
            </a:r>
            <a:r>
              <a:rPr lang="tr-TR" dirty="0" smtClean="0"/>
              <a:t>gelmiştir.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95278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Ekonomi İle İlişkisi </a:t>
            </a:r>
          </a:p>
        </p:txBody>
      </p:sp>
      <p:sp>
        <p:nvSpPr>
          <p:cNvPr id="3" name="İçerik Yer Tutucusu 2"/>
          <p:cNvSpPr>
            <a:spLocks noGrp="1"/>
          </p:cNvSpPr>
          <p:nvPr>
            <p:ph idx="1"/>
          </p:nvPr>
        </p:nvSpPr>
        <p:spPr/>
        <p:txBody>
          <a:bodyPr>
            <a:normAutofit/>
          </a:bodyPr>
          <a:lstStyle/>
          <a:p>
            <a:pPr algn="just"/>
            <a:r>
              <a:rPr lang="tr-TR" dirty="0" smtClean="0"/>
              <a:t>Çevre </a:t>
            </a:r>
            <a:r>
              <a:rPr lang="tr-TR" dirty="0"/>
              <a:t>sorunsalının kaynağındaki temel rolü nedeniyle ekonominin bu sorunsalın çözümüne ait politika ve mevzuatın benimsenmesi ve uygulanmasında ağırlıklı bir yeri vardır. </a:t>
            </a:r>
            <a:r>
              <a:rPr lang="tr-TR" dirty="0" smtClean="0"/>
              <a:t>Çevre </a:t>
            </a:r>
            <a:r>
              <a:rPr lang="tr-TR" dirty="0"/>
              <a:t>ekonomisi insanların yıllardır giriştikleri ekonomik faaliyetlerin ve bunlara dair ekonomistlerce geliştirilen esas yöntem ve kavramların çevre sorunsalı çerçevesinde sorgulanması temelinde </a:t>
            </a:r>
            <a:r>
              <a:rPr lang="tr-TR" dirty="0" smtClean="0"/>
              <a:t>doğmuştur.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85014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Diğer hukuk dallarıyla </a:t>
            </a:r>
            <a:r>
              <a:rPr lang="tr-TR" dirty="0" smtClean="0"/>
              <a:t>ilişkisi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Geleneksel hukuk dallarının etkisi özellikle çevre hukukunun doğuş yıllarında ağırlıklı olmuş, çevre hukukun kendine özgü esaslarının oluşması ile bu etki zamanla zayıflamıştır. Çevre hukuku, kamu hukuku ve özel hukuk dallarıyla girdiği ilişki sonucunda, bu alanların özelliklerini sorgulayarak kendine has ilke ve müesseseler </a:t>
            </a:r>
            <a:r>
              <a:rPr lang="tr-TR" dirty="0" smtClean="0"/>
              <a:t>oluşturmuştur</a:t>
            </a:r>
            <a:r>
              <a:rPr lang="tr-TR" dirty="0"/>
              <a:t>. Bu çerçevede çevre hukuku, geleneksel hukuk kurallarına getirdiği değişikliklerle, dayandığı özgün kavramlarla, içerdiği yepyeni normlarla, somut normların oluşturulması ve uygulanmasında büyük önem taşıyan ilkeleriyle, </a:t>
            </a:r>
            <a:r>
              <a:rPr lang="tr-TR" dirty="0" smtClean="0"/>
              <a:t>bütünsellik </a:t>
            </a:r>
            <a:r>
              <a:rPr lang="tr-TR" dirty="0" err="1" smtClean="0"/>
              <a:t>disiplinlerarasılık</a:t>
            </a:r>
            <a:r>
              <a:rPr lang="tr-TR" dirty="0"/>
              <a:t>, </a:t>
            </a:r>
            <a:r>
              <a:rPr lang="tr-TR" dirty="0" err="1"/>
              <a:t>uluslarüstülük</a:t>
            </a:r>
            <a:r>
              <a:rPr lang="tr-TR" dirty="0"/>
              <a:t> araçlarının teknikliği gibi özellikleriyle bağımsız bir hukuk </a:t>
            </a:r>
            <a:r>
              <a:rPr lang="tr-TR" dirty="0" smtClean="0"/>
              <a:t>dalıdır.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255207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İdare Hukukuyla Olan </a:t>
            </a:r>
            <a:r>
              <a:rPr lang="tr-TR" dirty="0" smtClean="0"/>
              <a:t>İlişkisi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Çevre hukuku esasen idare hukukuna bağlı bir hukuk dalı olarak ortaya çıkmıştır. Çevre hukuku bu bağlamda, büyük ölçüde idare hukukunun kural ve araçlarından faydalanmaktadır. Ancak çevre hukukunun idare hukukunun bazı ilke ve müesseselerini sorgulayarak bunları kendi bünyesine uygun hale getirdiği de unutulmamalıdır. Çevre hukukunun idare hukuku üzerindeki etkisi, idari yargıda davacı olabilme, kamu yönetiminde açıklık ve kamusal kararların alınmasına katılım gibi konularda belirgindir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46485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Uluslararası Kamu Hukukuyla Olan İlişkisi</a:t>
            </a:r>
          </a:p>
        </p:txBody>
      </p:sp>
      <p:sp>
        <p:nvSpPr>
          <p:cNvPr id="3" name="İçerik Yer Tutucusu 2"/>
          <p:cNvSpPr>
            <a:spLocks noGrp="1"/>
          </p:cNvSpPr>
          <p:nvPr>
            <p:ph idx="1"/>
          </p:nvPr>
        </p:nvSpPr>
        <p:spPr/>
        <p:txBody>
          <a:bodyPr>
            <a:normAutofit fontScale="77500" lnSpcReduction="20000"/>
          </a:bodyPr>
          <a:lstStyle/>
          <a:p>
            <a:pPr algn="just"/>
            <a:r>
              <a:rPr lang="tr-TR" dirty="0"/>
              <a:t>Çevre hukukunun gelişiminde bu hukuk dalının, yani uluslararası alanda çevreye ilişkin yapılan düzenlemelerin büyük önemi bulunmaktadır. Çevre alanında </a:t>
            </a:r>
            <a:r>
              <a:rPr lang="tr-TR" dirty="0" err="1"/>
              <a:t>uluslarüstü</a:t>
            </a:r>
            <a:r>
              <a:rPr lang="tr-TR" dirty="0"/>
              <a:t> çalışmaların ve çabaların ortaya çıkmasının nedeni, çevre sorunsalının evrenselliğidir. Buradan karşılıklı bir etkileşim doğmuştur. Uluslar arası alanda yapılan düzenlemeler, ulusal düzeydeki çevre hukukuna yansıdığı gibi; ulusal düzeyde geliştirilen bazı ilke ve araçlar da zamanla uluslar arası alana taşınmıştır. İlk gruba örnek olarak deniz kirliliği, tehlikeli atıkların taşınması ve soyu tükenme tehlikesi altındaki türlere yönelik uluslararası düzenlemelerin iç hukuklarda karşılık bulması verilebilir. İkinci gruba örnek olarak ise çevresel etki değerlendirmesi sistemi verilebilir.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3465308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Anayasa Hukukuyla Olan İlişkisi</a:t>
            </a:r>
          </a:p>
        </p:txBody>
      </p:sp>
      <p:sp>
        <p:nvSpPr>
          <p:cNvPr id="3" name="İçerik Yer Tutucusu 2"/>
          <p:cNvSpPr>
            <a:spLocks noGrp="1"/>
          </p:cNvSpPr>
          <p:nvPr>
            <p:ph idx="1"/>
          </p:nvPr>
        </p:nvSpPr>
        <p:spPr/>
        <p:txBody>
          <a:bodyPr/>
          <a:lstStyle/>
          <a:p>
            <a:pPr marL="0" indent="0" algn="just">
              <a:buNone/>
            </a:pPr>
            <a:r>
              <a:rPr lang="tr-TR" dirty="0" smtClean="0"/>
              <a:t>Çevre </a:t>
            </a:r>
            <a:r>
              <a:rPr lang="tr-TR" dirty="0"/>
              <a:t>hukuku aynı şekilde anayasa hukukunun bazı ilke ve müesseselerini bünyesine aktarmış, bazılarını </a:t>
            </a:r>
            <a:r>
              <a:rPr lang="tr-TR" dirty="0" smtClean="0"/>
              <a:t>ise sorgulayarak kendine özgü hale getirmiştir. Çevre hukuku </a:t>
            </a:r>
            <a:r>
              <a:rPr lang="tr-TR" dirty="0"/>
              <a:t>bilhassa, hak kavramı, devletin görev ve yetkileri ve hakların 20 çatışması durumunda gözetilecek denge gibi konularda anayasa hukukunda değişikliklerin yaşanmasına neden olmuştur.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34101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Ceza Hukukuyla Olan İlişkisi</a:t>
            </a:r>
          </a:p>
        </p:txBody>
      </p:sp>
      <p:sp>
        <p:nvSpPr>
          <p:cNvPr id="3" name="İçerik Yer Tutucusu 2"/>
          <p:cNvSpPr>
            <a:spLocks noGrp="1"/>
          </p:cNvSpPr>
          <p:nvPr>
            <p:ph idx="1"/>
          </p:nvPr>
        </p:nvSpPr>
        <p:spPr/>
        <p:txBody>
          <a:bodyPr/>
          <a:lstStyle/>
          <a:p>
            <a:pPr marL="0" indent="0" algn="just">
              <a:buNone/>
            </a:pPr>
            <a:r>
              <a:rPr lang="tr-TR" dirty="0"/>
              <a:t>Çevrenin etkili bir şekilde korunması amacıyla çevre hukukunun başvurduğu yöntemlerden bir diğeri ceza hukuku normlarıdır. Bu bağlamda, çeşitli ülkelerin ceza kanunlarında çevre suçlarına yer verildiği görülür.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1643853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Özel Hukukla Olan İlişkisi</a:t>
            </a:r>
          </a:p>
        </p:txBody>
      </p:sp>
      <p:sp>
        <p:nvSpPr>
          <p:cNvPr id="3" name="İçerik Yer Tutucusu 2"/>
          <p:cNvSpPr>
            <a:spLocks noGrp="1"/>
          </p:cNvSpPr>
          <p:nvPr>
            <p:ph idx="1"/>
          </p:nvPr>
        </p:nvSpPr>
        <p:spPr/>
        <p:txBody>
          <a:bodyPr/>
          <a:lstStyle/>
          <a:p>
            <a:pPr marL="0" indent="0" algn="just">
              <a:buNone/>
            </a:pPr>
            <a:r>
              <a:rPr lang="tr-TR" dirty="0"/>
              <a:t>Medeni hukuk, özellikle de hukuki sorumluluk ile şeylerle bireylerin ilişkisi ve bunların hukuki durumuna ait kurallarıyla çevre hukukunu etkileme açısından önemli bir yer tutmaktadır.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642275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Kabahatler Kanunu ve Çevre</a:t>
            </a:r>
            <a:endParaRPr lang="tr-TR" dirty="0"/>
          </a:p>
        </p:txBody>
      </p:sp>
      <p:sp>
        <p:nvSpPr>
          <p:cNvPr id="3" name="İçerik Yer Tutucusu 2"/>
          <p:cNvSpPr>
            <a:spLocks noGrp="1"/>
          </p:cNvSpPr>
          <p:nvPr>
            <p:ph idx="1"/>
          </p:nvPr>
        </p:nvSpPr>
        <p:spPr/>
        <p:txBody>
          <a:bodyPr/>
          <a:lstStyle/>
          <a:p>
            <a:pPr algn="just"/>
            <a:r>
              <a:rPr lang="tr-TR" dirty="0"/>
              <a:t>Kabahat; Kanunda, karşılığında idari yaptırım uygulanılması öngörülen haksızlıktır</a:t>
            </a:r>
            <a:r>
              <a:rPr lang="tr-TR" dirty="0" smtClean="0"/>
              <a:t>. Kabahatlere </a:t>
            </a:r>
            <a:r>
              <a:rPr lang="tr-TR" dirty="0"/>
              <a:t>uygulanacak yaptırımlar</a:t>
            </a:r>
            <a:r>
              <a:rPr lang="tr-TR" dirty="0" smtClean="0"/>
              <a:t>;</a:t>
            </a:r>
          </a:p>
          <a:p>
            <a:pPr algn="just"/>
            <a:r>
              <a:rPr lang="tr-TR" dirty="0" smtClean="0"/>
              <a:t>1</a:t>
            </a:r>
            <a:r>
              <a:rPr lang="tr-TR" dirty="0"/>
              <a:t>. İdari para </a:t>
            </a:r>
            <a:r>
              <a:rPr lang="tr-TR" dirty="0" smtClean="0"/>
              <a:t>cezası</a:t>
            </a:r>
          </a:p>
          <a:p>
            <a:pPr algn="just"/>
            <a:r>
              <a:rPr lang="tr-TR" dirty="0" smtClean="0"/>
              <a:t>2</a:t>
            </a:r>
            <a:r>
              <a:rPr lang="tr-TR" dirty="0"/>
              <a:t>. Mülkiyetin kamuya </a:t>
            </a:r>
            <a:r>
              <a:rPr lang="tr-TR" dirty="0" smtClean="0"/>
              <a:t>geçirilmesi</a:t>
            </a:r>
          </a:p>
          <a:p>
            <a:pPr algn="just"/>
            <a:r>
              <a:rPr lang="tr-TR" dirty="0" smtClean="0"/>
              <a:t>3</a:t>
            </a:r>
            <a:r>
              <a:rPr lang="tr-TR" dirty="0"/>
              <a:t>. İlgili Kanunlarda yer alan diğer tedbirler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784888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Kabahatler Kanunu’nun amacı ve kapsamı, Kanunun 1.maddesinde düzenlenmiştir. Bu maddeye göre, Kanun ‘toplum düzenini, genel ahlakı, genel sağlığı, çevreyi ve ekonomik düzeni korumak’ amacıyla, (1) kabahatlere ilişkin genel ilkeler, (2) kabahatler karşılığında uygulanabilecek idari yaptırımların türleri ve sonuçlarını, (3) kabahatler dolayısıyla karar alma süreçlerini, (4) idari yaptırıma ilişkin kararlara karşı kanun yolu, (5) idari yaptırımların kararlarının yerine getirilmesine ilişkin esaslar belirlemektedir.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47464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1059785" y="1749245"/>
            <a:ext cx="7329840" cy="3970329"/>
          </a:xfrm>
        </p:spPr>
        <p:txBody>
          <a:bodyPr>
            <a:normAutofit/>
          </a:bodyPr>
          <a:lstStyle/>
          <a:p>
            <a:pPr marL="0" indent="0" algn="ctr">
              <a:buNone/>
            </a:pPr>
            <a:r>
              <a:rPr lang="tr-TR" sz="4400" dirty="0"/>
              <a:t>Çevre Hukukunun Hukuk Düzeni İçindeki </a:t>
            </a:r>
            <a:r>
              <a:rPr lang="tr-TR" sz="4400" dirty="0" smtClean="0"/>
              <a:t>Yeri-Kapsamı Kaynakları-Amacı </a:t>
            </a:r>
            <a:endParaRPr lang="tr-TR" sz="44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68707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Kabahatler Kanununda yer verilen kabahatler hangileridir?</a:t>
            </a:r>
            <a:endParaRPr lang="tr-TR" dirty="0"/>
          </a:p>
        </p:txBody>
      </p:sp>
      <p:sp>
        <p:nvSpPr>
          <p:cNvPr id="3" name="İçerik Yer Tutucusu 2"/>
          <p:cNvSpPr>
            <a:spLocks noGrp="1"/>
          </p:cNvSpPr>
          <p:nvPr>
            <p:ph idx="1"/>
          </p:nvPr>
        </p:nvSpPr>
        <p:spPr/>
        <p:txBody>
          <a:bodyPr>
            <a:normAutofit fontScale="70000" lnSpcReduction="20000"/>
          </a:bodyPr>
          <a:lstStyle/>
          <a:p>
            <a:r>
              <a:rPr lang="tr-TR" dirty="0"/>
              <a:t>1. Emre aykırı </a:t>
            </a:r>
            <a:r>
              <a:rPr lang="tr-TR" dirty="0" smtClean="0"/>
              <a:t>davranış</a:t>
            </a:r>
          </a:p>
          <a:p>
            <a:r>
              <a:rPr lang="tr-TR" dirty="0" smtClean="0"/>
              <a:t>2</a:t>
            </a:r>
            <a:r>
              <a:rPr lang="tr-TR" dirty="0"/>
              <a:t>. </a:t>
            </a:r>
            <a:r>
              <a:rPr lang="tr-TR" dirty="0" smtClean="0"/>
              <a:t>Dilencilik</a:t>
            </a:r>
          </a:p>
          <a:p>
            <a:r>
              <a:rPr lang="tr-TR" dirty="0" smtClean="0"/>
              <a:t>3</a:t>
            </a:r>
            <a:r>
              <a:rPr lang="tr-TR" dirty="0"/>
              <a:t>. </a:t>
            </a:r>
            <a:r>
              <a:rPr lang="tr-TR" dirty="0" smtClean="0"/>
              <a:t>Kumar</a:t>
            </a:r>
          </a:p>
          <a:p>
            <a:r>
              <a:rPr lang="tr-TR" dirty="0" smtClean="0"/>
              <a:t>4</a:t>
            </a:r>
            <a:r>
              <a:rPr lang="tr-TR" dirty="0"/>
              <a:t>. </a:t>
            </a:r>
            <a:r>
              <a:rPr lang="tr-TR" dirty="0" smtClean="0"/>
              <a:t>Sarhoşluk</a:t>
            </a:r>
          </a:p>
          <a:p>
            <a:r>
              <a:rPr lang="tr-TR" dirty="0" smtClean="0"/>
              <a:t>5</a:t>
            </a:r>
            <a:r>
              <a:rPr lang="tr-TR" dirty="0"/>
              <a:t>. </a:t>
            </a:r>
            <a:r>
              <a:rPr lang="tr-TR" dirty="0" smtClean="0"/>
              <a:t>Gürültü</a:t>
            </a:r>
          </a:p>
          <a:p>
            <a:r>
              <a:rPr lang="tr-TR" dirty="0" smtClean="0"/>
              <a:t>6</a:t>
            </a:r>
            <a:r>
              <a:rPr lang="tr-TR" dirty="0"/>
              <a:t>. Rahatsız </a:t>
            </a:r>
            <a:r>
              <a:rPr lang="tr-TR" dirty="0" smtClean="0"/>
              <a:t>etme</a:t>
            </a:r>
          </a:p>
          <a:p>
            <a:r>
              <a:rPr lang="tr-TR" dirty="0" smtClean="0"/>
              <a:t>7</a:t>
            </a:r>
            <a:r>
              <a:rPr lang="tr-TR" dirty="0"/>
              <a:t>. </a:t>
            </a:r>
            <a:r>
              <a:rPr lang="tr-TR" dirty="0" smtClean="0"/>
              <a:t>İşgal</a:t>
            </a:r>
          </a:p>
          <a:p>
            <a:r>
              <a:rPr lang="tr-TR" dirty="0" smtClean="0"/>
              <a:t>8</a:t>
            </a:r>
            <a:r>
              <a:rPr lang="tr-TR" dirty="0"/>
              <a:t>. Tütün mamullerinin </a:t>
            </a:r>
            <a:r>
              <a:rPr lang="tr-TR" dirty="0" smtClean="0"/>
              <a:t>tüketilmesi</a:t>
            </a:r>
          </a:p>
          <a:p>
            <a:r>
              <a:rPr lang="tr-TR" dirty="0" smtClean="0"/>
              <a:t>9</a:t>
            </a:r>
            <a:r>
              <a:rPr lang="tr-TR" dirty="0"/>
              <a:t>. Kimliği </a:t>
            </a:r>
            <a:r>
              <a:rPr lang="tr-TR" dirty="0" smtClean="0"/>
              <a:t>bildirmeme</a:t>
            </a:r>
          </a:p>
          <a:p>
            <a:r>
              <a:rPr lang="tr-TR" dirty="0" smtClean="0"/>
              <a:t>10</a:t>
            </a:r>
            <a:r>
              <a:rPr lang="tr-TR" dirty="0"/>
              <a:t>. Çevreyi </a:t>
            </a:r>
            <a:r>
              <a:rPr lang="tr-TR" dirty="0" smtClean="0"/>
              <a:t>kirletme</a:t>
            </a:r>
          </a:p>
          <a:p>
            <a:r>
              <a:rPr lang="tr-TR" dirty="0" smtClean="0"/>
              <a:t>11</a:t>
            </a:r>
            <a:r>
              <a:rPr lang="tr-TR" dirty="0"/>
              <a:t>. Afiş </a:t>
            </a:r>
            <a:r>
              <a:rPr lang="tr-TR" dirty="0" smtClean="0"/>
              <a:t>asma</a:t>
            </a:r>
          </a:p>
          <a:p>
            <a:r>
              <a:rPr lang="tr-TR" dirty="0" smtClean="0"/>
              <a:t>12</a:t>
            </a:r>
            <a:r>
              <a:rPr lang="tr-TR" dirty="0"/>
              <a:t>. Silah taşıma</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348160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Bilindiği gibi dünyamız özellikle son yüzyılda daha öncekilerle kıyaslanması mümkün olmayan hızlı bir değişim ve dönüşüm süreci yaşamaktadır. Ekonomik, sosyal ve teknolojik alanlar başta olmak üzere yaşanan bu süreç, kaçınılmaz bir şekilde üretim ve tüketim yapısını ve buna bağlı olarak da toplumsal ilişkileri ve hukuk sistemlerini doğrudan etkilemiştir</a:t>
            </a:r>
            <a:r>
              <a:rPr lang="tr-TR" dirty="0" smtClean="0"/>
              <a:t>. Bunun </a:t>
            </a:r>
            <a:r>
              <a:rPr lang="tr-TR" dirty="0"/>
              <a:t>sonucu olarak; devletler yönetim sistem ve tercihlerini, siyasal anlayışlarını tekrar gözden geçirerek katılımcılığı, birey tercihleri ile özgürlüklerini esas alan bir yapılanmaya doğru gitmek durumunda kalmışlardır.</a:t>
            </a:r>
            <a:r>
              <a:rPr lang="tr-TR" dirty="0"/>
              <a:t/>
            </a:r>
            <a:br>
              <a:rPr lang="tr-TR" dirty="0"/>
            </a:b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1393893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Gelişen sosyal, siyasal ve ekonomik koşullara uygun olarak haksızlık oluşturan hareketin niceliği ve bunun toplumsal ve siyasal yaşamdaki etkileri göz önünde tutularak bazı fiillerin yaptırımı idarî yaptırım olarak değiştirilmiş, bazıları da kabahat </a:t>
            </a:r>
            <a:r>
              <a:rPr lang="tr-TR" dirty="0" err="1"/>
              <a:t>nevinden</a:t>
            </a:r>
            <a:r>
              <a:rPr lang="tr-TR" dirty="0"/>
              <a:t> olan yaptırım çeşidinden çıkartılarak suç karşılığı bir ceza yaptırımına dönüştürülmüştür</a:t>
            </a:r>
            <a:r>
              <a:rPr lang="tr-TR" dirty="0" smtClean="0"/>
              <a:t>. Bu </a:t>
            </a:r>
            <a:r>
              <a:rPr lang="tr-TR" dirty="0"/>
              <a:t>dönüştürülme sonucunda da özellikle idarî yaptırımı gerektiren kabahatlerde, idarî para cezasını gerektiren yaptırım dışındaki diğer idarî yaptırımlar bakımından Kanunlarda bazı yaptırım türlerine de yer verilmiştir.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72758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Autofit/>
          </a:bodyPr>
          <a:lstStyle/>
          <a:p>
            <a:pPr algn="just"/>
            <a:r>
              <a:rPr lang="tr-TR" sz="2000" dirty="0"/>
              <a:t>5327 sayılı Kanunun 8 inci maddesi, “…Türkiye'de işlenen suçlar hakkında Türk kanunları uygulanır. Fiilin kısmen veya tamamen Türkiye'de işlenmesi veya neticenin Türkiye'de gerçekleşmesi halinde suç, Türkiye'de işlenmiş sayılır…” hükmünü içermektedir. Şayet bu suç, Türk kara ve hava sahaları ile Türk karasularında, açık denizde ve bunun üzerindeki hava sahasında, Türk deniz ve hava araçlarında veya bu araçlarla, Türk deniz ve hava savaş araçlarında veya bu araçlarla, Türkiye'nin </a:t>
            </a:r>
            <a:r>
              <a:rPr lang="tr-TR" sz="2000" dirty="0" err="1"/>
              <a:t>kıt'a</a:t>
            </a:r>
            <a:r>
              <a:rPr lang="tr-TR" sz="2000" dirty="0"/>
              <a:t> sahanlığında veya münhasır ekonomik bölgesinde tesis edilmiş sabit platformlarda veya bunlara karşı işlendiğinde Türkiye'de işlenmiş sayılacaktır.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3527301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KANUNU IŞIĞINDA İDARİ YAPTIRIMLARIN BAŞLICA ÖZELLİKLERİ</a:t>
            </a:r>
          </a:p>
        </p:txBody>
      </p:sp>
      <p:sp>
        <p:nvSpPr>
          <p:cNvPr id="3" name="İçerik Yer Tutucusu 2"/>
          <p:cNvSpPr>
            <a:spLocks noGrp="1"/>
          </p:cNvSpPr>
          <p:nvPr>
            <p:ph idx="1"/>
          </p:nvPr>
        </p:nvSpPr>
        <p:spPr/>
        <p:txBody>
          <a:bodyPr>
            <a:normAutofit fontScale="77500" lnSpcReduction="20000"/>
          </a:bodyPr>
          <a:lstStyle/>
          <a:p>
            <a:pPr algn="just"/>
            <a:r>
              <a:rPr lang="tr-TR" dirty="0"/>
              <a:t>“Çevre sorunlarının evrensellik, kapsayıcılık ve çok yönlülük, birbirine bağımlılık, etkilerin kalıcı olabilmesi ve gelecek kuşaklara da uzanması ve çoğu kez kaybedilen değerlerin geri getirilememesi gibi </a:t>
            </a:r>
            <a:r>
              <a:rPr lang="tr-TR" dirty="0" smtClean="0"/>
              <a:t>özellikleri çevrenin </a:t>
            </a:r>
            <a:r>
              <a:rPr lang="tr-TR" dirty="0"/>
              <a:t>korunmasına ilişkin önleyici mekanizmaların önemini arttırmaktadır. Bu nedenle, “yürütme ve yürütme araçlarının en çok </a:t>
            </a:r>
            <a:r>
              <a:rPr lang="tr-TR" dirty="0" smtClean="0"/>
              <a:t>öneme” sahip </a:t>
            </a:r>
            <a:r>
              <a:rPr lang="tr-TR" dirty="0"/>
              <a:t>olduğu alanlardan biri, çevrenin korunmasına ilişkin faaliyetlere ilişkindir. Buna göre devlet, “çoğu kez yaşamın içinde, aktif olarak müdahale edebilecek idareye yetki tanıyarak, daha yakın ve ince bir denetime </a:t>
            </a:r>
            <a:r>
              <a:rPr lang="tr-TR" dirty="0" err="1" smtClean="0"/>
              <a:t>tabi”tuttuğu</a:t>
            </a:r>
            <a:r>
              <a:rPr lang="tr-TR" dirty="0" smtClean="0"/>
              <a:t> </a:t>
            </a:r>
            <a:r>
              <a:rPr lang="tr-TR" dirty="0"/>
              <a:t>faaliyetleri düzenlemekte, denetlemekte ve söz konusu faaliyetlerin kanunlara ve diğer tüm düzenleyici işlemlere uygun biçimde sürdürülmesini sağlamaya çalışmaktadır.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3159097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r>
              <a:rPr lang="tr-TR" dirty="0"/>
              <a:t>Avustralya’da hemen hemen her eyalette bulunan Çevre Koruma Ajanslarının (</a:t>
            </a:r>
            <a:r>
              <a:rPr lang="tr-TR" dirty="0" err="1"/>
              <a:t>EPAs</a:t>
            </a:r>
            <a:r>
              <a:rPr lang="tr-TR" dirty="0"/>
              <a:t>) etkinliği sağlamada kullandıkları yaptırım politikasının sahip olması gereken temel prensipler şu şekilde </a:t>
            </a:r>
            <a:r>
              <a:rPr lang="tr-TR" dirty="0" smtClean="0"/>
              <a:t>belirlenmiştir.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214230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hedef belirleme (temel hedef ciddi çevre felaketlerinin ve büyük risklerin önüne geçmek) </a:t>
            </a:r>
            <a:endParaRPr lang="tr-TR" dirty="0" smtClean="0"/>
          </a:p>
          <a:p>
            <a:r>
              <a:rPr lang="tr-TR" dirty="0" smtClean="0"/>
              <a:t>• </a:t>
            </a:r>
            <a:r>
              <a:rPr lang="tr-TR" dirty="0"/>
              <a:t>orantılı olma (riskin büyüklüğü ve kusurun derecesini dikkate alarak hareket etme) </a:t>
            </a:r>
            <a:endParaRPr lang="tr-TR" dirty="0" smtClean="0"/>
          </a:p>
          <a:p>
            <a:r>
              <a:rPr lang="tr-TR" dirty="0" smtClean="0"/>
              <a:t>• </a:t>
            </a:r>
            <a:r>
              <a:rPr lang="tr-TR" dirty="0"/>
              <a:t>şeffaflık (yasal düzenlemelerin ve standartların geliştirilmesinde ve uygulanmasında halkın bilgilendirilmesi ve yaptırımlar hakkında bilgi düzeyinin artırılması</a:t>
            </a:r>
            <a:r>
              <a:rPr lang="tr-TR" dirty="0" smtClean="0"/>
              <a:t>)</a:t>
            </a:r>
          </a:p>
          <a:p>
            <a:r>
              <a:rPr lang="tr-TR" dirty="0" smtClean="0"/>
              <a:t> </a:t>
            </a:r>
            <a:r>
              <a:rPr lang="tr-TR" dirty="0"/>
              <a:t>• tutarlı olma (idarenin alacağı tedbir ve yaptırım kararlarının önceden öngörülebilmesi ve kararların birbirleriyle tutarlı olması, aynı koşullara sahip ihlallere karşı farklı yaptırım yasağı</a:t>
            </a:r>
            <a:r>
              <a:rPr lang="tr-TR" dirty="0" smtClean="0"/>
              <a:t>) </a:t>
            </a:r>
          </a:p>
          <a:p>
            <a:r>
              <a:rPr lang="tr-TR" dirty="0" smtClean="0"/>
              <a:t>• </a:t>
            </a:r>
            <a:r>
              <a:rPr lang="tr-TR" dirty="0"/>
              <a:t>hesap verebilirlik (yaptırım kararlarının gerekçeli olması ve kamunun incelemesine açık olması) </a:t>
            </a:r>
            <a:endParaRPr lang="tr-TR" dirty="0" smtClean="0"/>
          </a:p>
          <a:p>
            <a:r>
              <a:rPr lang="tr-TR" dirty="0" smtClean="0"/>
              <a:t>• </a:t>
            </a:r>
            <a:r>
              <a:rPr lang="tr-TR" dirty="0"/>
              <a:t>kapsayıcılık (kararlara halkın katılımının sağlanması bağlamında yasal düzenlemeler ve standartların oluşturulmasında iş dünyası, sivil toplum ve idare arasında koordinasyon sağlanması) </a:t>
            </a:r>
            <a:endParaRPr lang="tr-TR" dirty="0" smtClean="0"/>
          </a:p>
          <a:p>
            <a:r>
              <a:rPr lang="tr-TR" dirty="0" smtClean="0"/>
              <a:t>• </a:t>
            </a:r>
            <a:r>
              <a:rPr lang="tr-TR" dirty="0"/>
              <a:t>otoriter ve güvenilir olma (idarenin gerekli tüm yetki ile donatılması</a:t>
            </a:r>
            <a:r>
              <a:rPr lang="tr-TR" dirty="0" smtClean="0"/>
              <a:t>)</a:t>
            </a:r>
          </a:p>
          <a:p>
            <a:r>
              <a:rPr lang="tr-TR" dirty="0" smtClean="0"/>
              <a:t> </a:t>
            </a:r>
            <a:r>
              <a:rPr lang="tr-TR" dirty="0"/>
              <a:t>• etkinlik (etkin bir caydırıcılık amaçlanarak riskin ya da zararın en kısa zamanda giderilmesi).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130802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Hukukuyla Korunan Değere İlişkin </a:t>
            </a:r>
            <a:r>
              <a:rPr lang="tr-TR" dirty="0" smtClean="0"/>
              <a:t>Yaklaşımlar</a:t>
            </a:r>
            <a:endParaRPr lang="tr-TR" dirty="0"/>
          </a:p>
        </p:txBody>
      </p:sp>
      <p:sp>
        <p:nvSpPr>
          <p:cNvPr id="3" name="İçerik Yer Tutucusu 2"/>
          <p:cNvSpPr>
            <a:spLocks noGrp="1"/>
          </p:cNvSpPr>
          <p:nvPr>
            <p:ph idx="1"/>
          </p:nvPr>
        </p:nvSpPr>
        <p:spPr/>
        <p:txBody>
          <a:bodyPr>
            <a:normAutofit/>
          </a:bodyPr>
          <a:lstStyle/>
          <a:p>
            <a:pPr algn="just"/>
            <a:r>
              <a:rPr lang="tr-TR" dirty="0"/>
              <a:t>Her ne kadar çevrenin korunması devlet açısından asli bir görev olarak kabul edilmiş ve çevre hukuku düzenlemeleri ile çevrenin korunmasına ilişkin yasal mevzuat oluşturulmuşsa da, bu düzenlemelerin koruma alanının tespitinde esas alınacak yaklaşımlar yoğun tartışmalara kaynaklık etmiştir. Çevrenin korunmasına ilişkin hukuki metinlerde üç farklı yaklaşım benimsenmektedir.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1185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Antroposentrik</a:t>
            </a:r>
            <a:r>
              <a:rPr lang="tr-TR" dirty="0"/>
              <a:t> Yaklaşım</a:t>
            </a:r>
          </a:p>
        </p:txBody>
      </p:sp>
      <p:sp>
        <p:nvSpPr>
          <p:cNvPr id="3" name="İçerik Yer Tutucusu 2"/>
          <p:cNvSpPr>
            <a:spLocks noGrp="1"/>
          </p:cNvSpPr>
          <p:nvPr>
            <p:ph idx="1"/>
          </p:nvPr>
        </p:nvSpPr>
        <p:spPr/>
        <p:txBody>
          <a:bodyPr>
            <a:normAutofit fontScale="85000" lnSpcReduction="20000"/>
          </a:bodyPr>
          <a:lstStyle/>
          <a:p>
            <a:pPr algn="just"/>
            <a:r>
              <a:rPr lang="tr-TR" dirty="0"/>
              <a:t>Çevrenin korunmasında temel hareket noktası olarak insanı esas alan yaklaşımdır. Bu yaklaşım, çevrenin korunmasında insan menfaatlerini ön plana alıp, insana diğer çevresel varlıklar karşısında bir üstünlük tanımaktadır. Buna göre çevresel değerlerin korunması ödevi, insanın doğal yaşam alanının mevcudiyetinin ve sağlıklılığının yaşayan ve gelecek nesiller için </a:t>
            </a:r>
            <a:r>
              <a:rPr lang="tr-TR" dirty="0" err="1"/>
              <a:t>sağlanılması</a:t>
            </a:r>
            <a:r>
              <a:rPr lang="tr-TR" dirty="0"/>
              <a:t> amacından kaynaklanmaktadır. Buradan hareketle hukuksal düzenlemelerle varılmak istenilen korumanın sınırlarını, insanların menfaatleri çizmektedir. TC Anayasası </a:t>
            </a:r>
            <a:r>
              <a:rPr lang="tr-TR" dirty="0" err="1"/>
              <a:t>md.</a:t>
            </a:r>
            <a:r>
              <a:rPr lang="tr-TR" dirty="0"/>
              <a:t> 56’da da bu tür bir yaklaşım benimsenmiştir: “Herkes, sağlıklı ve dengeli bir çevrede yaşama hakkına sahiptir.”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03102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Ekosentrik</a:t>
            </a:r>
            <a:r>
              <a:rPr lang="tr-TR" dirty="0"/>
              <a:t> </a:t>
            </a:r>
            <a:r>
              <a:rPr lang="tr-TR" dirty="0" smtClean="0"/>
              <a:t>Yaklaşım </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İnsanın doğa üzerindeki hakimiyetini esas alan </a:t>
            </a:r>
            <a:r>
              <a:rPr lang="tr-TR" dirty="0" err="1"/>
              <a:t>antroposentrik</a:t>
            </a:r>
            <a:r>
              <a:rPr lang="tr-TR" dirty="0"/>
              <a:t> yaklaşıma bir tepki olarak doğmuştur. Bu yaklaşım, insanlar da dahil tüm varlıkların yeryüzünde yaşam topluluğunun eşit düzeydeki öğeleri olduğu ve insanların diğerlerinden üstün olmadığına dayanmaktadır. Bu yaklaşım, çevresel varlıkların insanlar için değil sırf kendileri için korunması gerektiğinden hareket etmektedir. İlgili yaklaşımın çıkış noktasını insanın, içinde yaşadığı çevreye karşı sorumluluk sahibi olduğuna dair etik-ahlaki ilkeler oluşturmaktadır.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990513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Karma Yaklaşım</a:t>
            </a:r>
          </a:p>
        </p:txBody>
      </p:sp>
      <p:sp>
        <p:nvSpPr>
          <p:cNvPr id="3" name="İçerik Yer Tutucusu 2"/>
          <p:cNvSpPr>
            <a:spLocks noGrp="1"/>
          </p:cNvSpPr>
          <p:nvPr>
            <p:ph idx="1"/>
          </p:nvPr>
        </p:nvSpPr>
        <p:spPr/>
        <p:txBody>
          <a:bodyPr>
            <a:normAutofit fontScale="85000" lnSpcReduction="20000"/>
          </a:bodyPr>
          <a:lstStyle/>
          <a:p>
            <a:pPr algn="just"/>
            <a:r>
              <a:rPr lang="tr-TR" dirty="0"/>
              <a:t>Yukarıda açıklanan her iki teorinin de haklılık payı olduğuna dair algıdan hareket eden bu yaklaşımda, çevresel faktörler (toprak-hava-su-bitki ve hayvanlar) kendi varlıkları itibariyle, ancak insan yaşamıyla bağlantılı oldukları ölçüde hukuksal korumadan faydalanırlar. Yani çevre kendi varlığı itibariyle değil, insanoğluna yaşam alanı sunuyor olması ve gelecek nesillerde de aynı vasfını koruması amacıyla hukuki korumadan faydalanabilecektir. Bu yaklaşımın, </a:t>
            </a:r>
            <a:r>
              <a:rPr lang="tr-TR" dirty="0" err="1"/>
              <a:t>antroposentrik</a:t>
            </a:r>
            <a:r>
              <a:rPr lang="tr-TR" dirty="0"/>
              <a:t> yaklaşımdan farkı çevresel değerleri insan yaşamı için bir anlam ifade etmedikleri süreçlerde dahi koruma altına alıyor olmasıdır.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183211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Ekonomik Yaklaşım</a:t>
            </a:r>
          </a:p>
        </p:txBody>
      </p:sp>
      <p:sp>
        <p:nvSpPr>
          <p:cNvPr id="3" name="İçerik Yer Tutucusu 2"/>
          <p:cNvSpPr>
            <a:spLocks noGrp="1"/>
          </p:cNvSpPr>
          <p:nvPr>
            <p:ph idx="1"/>
          </p:nvPr>
        </p:nvSpPr>
        <p:spPr/>
        <p:txBody>
          <a:bodyPr>
            <a:normAutofit lnSpcReduction="10000"/>
          </a:bodyPr>
          <a:lstStyle/>
          <a:p>
            <a:pPr algn="just"/>
            <a:r>
              <a:rPr lang="tr-TR" dirty="0"/>
              <a:t>Bu yaklaşım, çevresel değerlerin korunmasında bunların sahip oldukları ekonomik değerlerin kullanılma kapasitesini ve devamlılığını esas alır. Diğer bir deyişle çevresel bileşenlerin, ekonomik açıdan kullanılmasında ve devamlılığının </a:t>
            </a:r>
            <a:r>
              <a:rPr lang="tr-TR" dirty="0" err="1"/>
              <a:t>sağlanılmasında</a:t>
            </a:r>
            <a:r>
              <a:rPr lang="tr-TR" dirty="0"/>
              <a:t> optimal bir dengeye varılması </a:t>
            </a:r>
            <a:r>
              <a:rPr lang="tr-TR" dirty="0" err="1"/>
              <a:t>amaçlanılır</a:t>
            </a:r>
            <a:r>
              <a:rPr lang="tr-TR" dirty="0"/>
              <a:t>. Bilhassa su hukukunda, bu yaklaşım doğrultusundaki yasal düzenleme ve algılayışlar karşımıza sıkça çıkmaktadır.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34366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Hukuk Sistemindeki Yeri ve </a:t>
            </a:r>
            <a:r>
              <a:rPr lang="tr-TR" dirty="0" err="1"/>
              <a:t>Disiplinlerarası</a:t>
            </a:r>
            <a:r>
              <a:rPr lang="tr-TR" dirty="0"/>
              <a:t> Olma Niteliği </a:t>
            </a:r>
          </a:p>
        </p:txBody>
      </p:sp>
      <p:sp>
        <p:nvSpPr>
          <p:cNvPr id="3" name="İçerik Yer Tutucusu 2"/>
          <p:cNvSpPr>
            <a:spLocks noGrp="1"/>
          </p:cNvSpPr>
          <p:nvPr>
            <p:ph idx="1"/>
          </p:nvPr>
        </p:nvSpPr>
        <p:spPr/>
        <p:txBody>
          <a:bodyPr>
            <a:normAutofit lnSpcReduction="10000"/>
          </a:bodyPr>
          <a:lstStyle/>
          <a:p>
            <a:pPr algn="just"/>
            <a:r>
              <a:rPr lang="tr-TR" dirty="0"/>
              <a:t>Çevre hukuku, hem diğer hukuk dallarıyla (idare hukuku, anayasa hukuku, uluslararası hukuk, özel hukuk, ceza hukuku) hem de diğer bilim dallarından özellikle ekoloji, ekonomi, biyoloji, fizik, kimya ve tıp gibi teknik ve doğa bilimleriyle ve ekonomi, sosyoloji, politika gibi sosyal bilimlerle sıkı bir bağlantı içindedir. Çevre hukukunun </a:t>
            </a:r>
            <a:r>
              <a:rPr lang="tr-TR" dirty="0" err="1"/>
              <a:t>disiplinlerarası</a:t>
            </a:r>
            <a:r>
              <a:rPr lang="tr-TR" dirty="0"/>
              <a:t> niteliğindeki çarpıcı boyut, onun hukuk dışındaki bilim dallarıyla olan sıkı ilişkisidir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59121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Teknik Bilimlerle </a:t>
            </a:r>
            <a:r>
              <a:rPr lang="tr-TR" dirty="0" smtClean="0"/>
              <a:t>İlişkisi</a:t>
            </a:r>
            <a:endParaRPr lang="tr-TR" dirty="0"/>
          </a:p>
        </p:txBody>
      </p:sp>
      <p:sp>
        <p:nvSpPr>
          <p:cNvPr id="3" name="İçerik Yer Tutucusu 2"/>
          <p:cNvSpPr>
            <a:spLocks noGrp="1"/>
          </p:cNvSpPr>
          <p:nvPr>
            <p:ph idx="1"/>
          </p:nvPr>
        </p:nvSpPr>
        <p:spPr/>
        <p:txBody>
          <a:bodyPr>
            <a:normAutofit lnSpcReduction="10000"/>
          </a:bodyPr>
          <a:lstStyle/>
          <a:p>
            <a:pPr algn="just"/>
            <a:r>
              <a:rPr lang="tr-TR" dirty="0"/>
              <a:t>Çevre hukukunun bilimsel ve teknik verilere gereksinimi hukuk kurallarının konulmasında, uygulanmasında ve günün gereksinimlerine uyarlanmasında söz konusu olmaktadır. Bir çevre sorununa ait kural koymak için önce onun sağlıklı bir şekilde tespiti ve etkili önlemlerin belirlenmesi gerekir. Bunların her ikisi de çevre sorunsalının temel özelliği dolayısıyla ilgili tüm disiplinlerin verilerine başvurularak belirlenebilir.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754502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1896</TotalTime>
  <Words>1773</Words>
  <Application>Microsoft Office PowerPoint</Application>
  <PresentationFormat>Ekran Gösterisi (4:3)</PresentationFormat>
  <Paragraphs>92</Paragraphs>
  <Slides>26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26</vt:i4>
      </vt:variant>
    </vt:vector>
  </HeadingPairs>
  <TitlesOfParts>
    <vt:vector size="29" baseType="lpstr">
      <vt:lpstr>Arial</vt:lpstr>
      <vt:lpstr>Calibri</vt:lpstr>
      <vt:lpstr>Office Theme</vt:lpstr>
      <vt:lpstr>Doç. Dr. Afşın ÇETİNKAYA</vt:lpstr>
      <vt:lpstr>PowerPoint Sunusu</vt:lpstr>
      <vt:lpstr>Çevre Hukukuyla Korunan Değere İlişkin Yaklaşımlar</vt:lpstr>
      <vt:lpstr>Antroposentrik Yaklaşım</vt:lpstr>
      <vt:lpstr>Ekosentrik Yaklaşım </vt:lpstr>
      <vt:lpstr>Karma Yaklaşım</vt:lpstr>
      <vt:lpstr>Ekonomik Yaklaşım</vt:lpstr>
      <vt:lpstr>Çevre Hukukunun Hukuk Sistemindeki Yeri ve Disiplinlerarası Olma Niteliği </vt:lpstr>
      <vt:lpstr>Çevre Hukukunun Teknik Bilimlerle İlişkisi</vt:lpstr>
      <vt:lpstr>Çevre Hukukunun Ekoloji İle İlişkisi</vt:lpstr>
      <vt:lpstr>Çevre Hukukunun Ekonomi İle İlişkisi </vt:lpstr>
      <vt:lpstr>Diğer hukuk dallarıyla ilişkisi</vt:lpstr>
      <vt:lpstr>İdare Hukukuyla Olan İlişkisi</vt:lpstr>
      <vt:lpstr>Uluslararası Kamu Hukukuyla Olan İlişkisi</vt:lpstr>
      <vt:lpstr>Anayasa Hukukuyla Olan İlişkisi</vt:lpstr>
      <vt:lpstr>Ceza Hukukuyla Olan İlişkisi</vt:lpstr>
      <vt:lpstr>Özel Hukukla Olan İlişkisi</vt:lpstr>
      <vt:lpstr>Kabahatler Kanunu ve Çevre</vt:lpstr>
      <vt:lpstr>PowerPoint Sunusu</vt:lpstr>
      <vt:lpstr>Kabahatler Kanununda yer verilen kabahatler hangileridir?</vt:lpstr>
      <vt:lpstr>PowerPoint Sunusu</vt:lpstr>
      <vt:lpstr>PowerPoint Sunusu</vt:lpstr>
      <vt:lpstr>PowerPoint Sunusu</vt:lpstr>
      <vt:lpstr>ÇEVRE KANUNU IŞIĞINDA İDARİ YAPTIRIMLARIN BAŞLICA ÖZELLİKLERİ</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218</cp:revision>
  <cp:lastPrinted>2017-03-28T12:53:05Z</cp:lastPrinted>
  <dcterms:created xsi:type="dcterms:W3CDTF">2013-08-21T19:17:07Z</dcterms:created>
  <dcterms:modified xsi:type="dcterms:W3CDTF">2021-11-08T05:50:25Z</dcterms:modified>
</cp:coreProperties>
</file>