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3.01.2022</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30115" y="220736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a:t>
            </a:r>
            <a:r>
              <a:rPr lang="tr-TR" sz="2800" b="1" dirty="0" smtClean="0">
                <a:solidFill>
                  <a:srgbClr val="002060"/>
                </a:solidFill>
              </a:rPr>
              <a:t>Hukuku-17</a:t>
            </a:r>
            <a:endParaRPr lang="tr-TR" sz="2800" b="1" dirty="0" smtClean="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HUKUKUNUN GELİŞİMİNDE ULUSLARARASI ÖRGÜTLERİN ROLÜ</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ULUSLARARASI ÖRGÜTLERE GENEL BAKIŞ</a:t>
            </a:r>
          </a:p>
          <a:p>
            <a:pPr marL="0" indent="0" algn="just">
              <a:buNone/>
            </a:pPr>
            <a:r>
              <a:rPr lang="tr-TR" dirty="0"/>
              <a:t>Uluslararası toplum, ulus devletler kadar belirgin bir örgütlenme yapısına sahip olmayıp, zamana ve ihtiyaca göre değişen kurumlar vasıtasıyla devletler arası veya devletler dışı konuları bu arenada ele alan bir yapılanma oluşturmuştur. Uluslararası örgütler birtakım ortak niteliklere sahiptir. Öncelikle tüm uluslararası örgütler bir kurucu antlaşma ile kurulur; genellikle bu kurucu antlaşmayı imzalayan devletler üyelik hakkına sahiptir; her örgütün bölgesel ya da küresel, </a:t>
            </a:r>
            <a:r>
              <a:rPr lang="tr-TR" dirty="0" err="1"/>
              <a:t>sektörel</a:t>
            </a:r>
            <a:r>
              <a:rPr lang="tr-TR" dirty="0"/>
              <a:t> veya çok yönlü kapsamı vardır; genel kurul, meclis ve sekretarya üçlüsünden oluşan örgütsel yapısı mevcuttur ve üyeler uluslararası örgüte parasal katkıda bulunurlar.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116619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lgn="just">
              <a:buNone/>
            </a:pPr>
            <a:r>
              <a:rPr lang="tr-TR" dirty="0"/>
              <a:t>KÜRESEL ÖRGÜTLER</a:t>
            </a:r>
          </a:p>
          <a:p>
            <a:pPr marL="0" indent="0" algn="just">
              <a:buNone/>
            </a:pPr>
            <a:r>
              <a:rPr lang="tr-TR" dirty="0"/>
              <a:t>Birleşmiş Milletler</a:t>
            </a:r>
          </a:p>
          <a:p>
            <a:pPr marL="0" indent="0" algn="just">
              <a:buNone/>
            </a:pPr>
            <a:r>
              <a:rPr lang="tr-TR" dirty="0"/>
              <a:t>1941 tarihli Atlantik Bildirisi ile temelleri atılan Birleşmiş Milletler, 26 Haziran 1945 tarihinde kabul edilen BM Antlaşması'nın 24 Ekim 1945 tarihinde yürürlüğe girmesi ile kurulmuş olan dünya çapındaki en geniş kapsamlı184 siyasal </a:t>
            </a:r>
            <a:r>
              <a:rPr lang="tr-TR" dirty="0" err="1"/>
              <a:t>hükümetlerarası</a:t>
            </a:r>
            <a:r>
              <a:rPr lang="tr-TR" dirty="0"/>
              <a:t> örgüttür. Örgütün oluşum ve kuruluş döneminin iki büyük dünya savaşı arasındaki zaman dilimine yayılması, BM Antlaşması'na da yansımakta, Antlaşma'nın dibace bölümünde bu döneme atıf yapılmaktadır.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59708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Birleşmiş Milletler Kalkınma Programı (UNDP)</a:t>
            </a:r>
          </a:p>
          <a:p>
            <a:pPr marL="0" indent="0" algn="just">
              <a:buNone/>
            </a:pPr>
            <a:r>
              <a:rPr lang="tr-TR" dirty="0" smtClean="0"/>
              <a:t>Birleşmiş Milletler Kalkınma Programı (UNDP) hükümetler, sivil toplum kuruluşları, uluslararası şirket ve örgütlerle işbirliği halinde, kalkınma alanında ekonomik ve sosyal çalışmalar yapmakta, ülkelerin kendi bünyelerine uygun kalkınma modelleri oluşturmalarına katkıda bulunmaktadır. UNDP ayrıca, Sürdürülebilir Kalkınma Hedefleri kapsamında, çevrenin sürdürülebilir kalkınması konuları üzerinde çalışmalar yapmaktadır.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17586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Sürdürülebilir Kalkınma Komisyonu (CSD)</a:t>
            </a:r>
          </a:p>
          <a:p>
            <a:pPr marL="0" indent="0" algn="just">
              <a:buNone/>
            </a:pPr>
            <a:r>
              <a:rPr lang="tr-TR" dirty="0"/>
              <a:t>Birleşmiş Milletler Sürdürülebilir Kalkınma Komisyonu, Rio Konferansı sonrası izleme çalışmalarını etkin şekilde yürütebilmek amacıyla 1992 yılında kurulmuştur. Komisyon, Rio Deklarasyonu ve Gündem 21’in, uyumlaştırma sürecinin gözden geçirilmesi ile </a:t>
            </a:r>
            <a:r>
              <a:rPr lang="tr-TR" dirty="0" err="1"/>
              <a:t>Johannesburg</a:t>
            </a:r>
            <a:r>
              <a:rPr lang="tr-TR" dirty="0"/>
              <a:t> Uygulama Programının izlenmesi için politika rehberliğinin de sağlanmasından yerel, bölgesel ve uluslararası düzeyde sorumludur. </a:t>
            </a:r>
            <a:r>
              <a:rPr lang="tr-TR" dirty="0" err="1"/>
              <a:t>Johannesburg</a:t>
            </a:r>
            <a:r>
              <a:rPr lang="tr-TR" dirty="0"/>
              <a:t> Uygulama Programı’nda bu Komisyonun BM sisteminde sürdürülebilir kalkınma konusunda en üst düzeydeki forum olduğu ifade edilmiştir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262285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Avrupa Birliği</a:t>
            </a:r>
          </a:p>
          <a:p>
            <a:pPr marL="0" indent="0" algn="just">
              <a:buNone/>
            </a:pPr>
            <a:r>
              <a:rPr lang="tr-TR" dirty="0"/>
              <a:t>Avrupa Birliği </a:t>
            </a:r>
            <a:r>
              <a:rPr lang="tr-TR" dirty="0" err="1"/>
              <a:t>uluslarüstü</a:t>
            </a:r>
            <a:r>
              <a:rPr lang="tr-TR" dirty="0"/>
              <a:t> niteliği haiz bir yapılanma olup, Avrupa Birliği Çevre Mevzuatı kimi yönleriyle uluslararası hukuk kurallarının </a:t>
            </a:r>
            <a:r>
              <a:rPr lang="tr-TR" dirty="0" err="1"/>
              <a:t>uluslarüstü</a:t>
            </a:r>
            <a:r>
              <a:rPr lang="tr-TR" dirty="0"/>
              <a:t> hukuk kuralları haline dönüştüğü ve Avrupa Birliği dâhilinde yaptırım gücüne kavuştuğu bir alan özelliği göstermektedir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139784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Avrupa Birliği Çevre Mevzuatı yatay ve dikey sektörlerin düzenlenmesinden meydana gelmektedir. Yatay mevzuat, çevrenin belirli bir konusuna ilişkin olmayan, genel nitelikli, usule, karar verme sürecini iyileştirmeye, ilgili yasaların hazırlanma ve uygulanma sürecini desteklemeye yardımcı olan çevre düzenlemelerini ifade etmektedir. Çevresel Etki Değerlendirmesi, Çevresel Bilgiye Erişim, Halkın Katılımı ve Yargıya Başvuru ile ilgili direktifler yatay mevzuata örnek olarak gösterilebilir.</a:t>
            </a:r>
            <a:br>
              <a:rPr lang="tr-TR" dirty="0"/>
            </a:br>
            <a:r>
              <a:rPr lang="tr-TR" dirty="0"/>
              <a:t>Dikey mevzuat ise çevre ile ilgili konuların her birinin somut şekilde düzenlendiği ve ilgili konuya belirli standartları, aktörlere ise belirli yükümlülükleri getiren düzenlemeleri ifade eder. Hava kalitesi, su kirliliği, atık yönetimi ile ilgili AB direktifleri dikey mevzuat örnekleri olarak gösterilebilir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841335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1954</TotalTime>
  <Words>423</Words>
  <Application>Microsoft Office PowerPoint</Application>
  <PresentationFormat>Ekran Gösterisi (4:3)</PresentationFormat>
  <Paragraphs>22</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Calibri</vt:lpstr>
      <vt:lpstr>Office Theme</vt:lpstr>
      <vt:lpstr>Doç. Dr. Afşın ÇETİNKAYA</vt:lpstr>
      <vt:lpstr>ÇEVRE HUKUKUNUN GELİŞİMİNDE ULUSLARARASI ÖRGÜTLERİN ROLÜ </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230</cp:revision>
  <cp:lastPrinted>2017-03-28T12:53:05Z</cp:lastPrinted>
  <dcterms:created xsi:type="dcterms:W3CDTF">2013-08-21T19:17:07Z</dcterms:created>
  <dcterms:modified xsi:type="dcterms:W3CDTF">2022-01-03T06:29:54Z</dcterms:modified>
</cp:coreProperties>
</file>