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94" r:id="rId4"/>
    <p:sldId id="258" r:id="rId5"/>
    <p:sldId id="259" r:id="rId6"/>
    <p:sldId id="260" r:id="rId7"/>
    <p:sldId id="262" r:id="rId8"/>
    <p:sldId id="263" r:id="rId9"/>
    <p:sldId id="264" r:id="rId10"/>
    <p:sldId id="301" r:id="rId11"/>
    <p:sldId id="300" r:id="rId12"/>
    <p:sldId id="314" r:id="rId13"/>
    <p:sldId id="315" r:id="rId14"/>
    <p:sldId id="265" r:id="rId15"/>
    <p:sldId id="266" r:id="rId16"/>
    <p:sldId id="267" r:id="rId17"/>
    <p:sldId id="273" r:id="rId18"/>
    <p:sldId id="271" r:id="rId19"/>
    <p:sldId id="268" r:id="rId20"/>
    <p:sldId id="269" r:id="rId21"/>
    <p:sldId id="270" r:id="rId22"/>
    <p:sldId id="272" r:id="rId23"/>
    <p:sldId id="278" r:id="rId24"/>
    <p:sldId id="277" r:id="rId25"/>
    <p:sldId id="276" r:id="rId26"/>
    <p:sldId id="275" r:id="rId27"/>
    <p:sldId id="281" r:id="rId28"/>
    <p:sldId id="282" r:id="rId29"/>
    <p:sldId id="274" r:id="rId30"/>
    <p:sldId id="279" r:id="rId31"/>
    <p:sldId id="280" r:id="rId32"/>
    <p:sldId id="283" r:id="rId33"/>
    <p:sldId id="285" r:id="rId34"/>
    <p:sldId id="286" r:id="rId35"/>
    <p:sldId id="287" r:id="rId36"/>
    <p:sldId id="284" r:id="rId37"/>
    <p:sldId id="290" r:id="rId38"/>
    <p:sldId id="288" r:id="rId39"/>
    <p:sldId id="292" r:id="rId40"/>
    <p:sldId id="289" r:id="rId41"/>
    <p:sldId id="308" r:id="rId42"/>
    <p:sldId id="309" r:id="rId43"/>
    <p:sldId id="310" r:id="rId44"/>
    <p:sldId id="311" r:id="rId45"/>
    <p:sldId id="312" r:id="rId46"/>
    <p:sldId id="313" r:id="rId4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p:cViewPr varScale="1">
        <p:scale>
          <a:sx n="110" d="100"/>
          <a:sy n="110" d="100"/>
        </p:scale>
        <p:origin x="1872" y="10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14EFE68E-E54A-40F8-BA80-A14D51FDFDBD}" type="datetimeFigureOut">
              <a:rPr lang="tr-TR" smtClean="0"/>
              <a:t>17.03.2021</a:t>
            </a:fld>
            <a:endParaRPr lang="tr-TR"/>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8E3CE87-98C0-4673-8C56-2AC28CFF896F}" type="slidenum">
              <a:rPr lang="tr-TR" smtClean="0"/>
              <a:t>‹#›</a:t>
            </a:fld>
            <a:endParaRPr lang="tr-TR"/>
          </a:p>
        </p:txBody>
      </p:sp>
    </p:spTree>
    <p:extLst>
      <p:ext uri="{BB962C8B-B14F-4D97-AF65-F5344CB8AC3E}">
        <p14:creationId xmlns:p14="http://schemas.microsoft.com/office/powerpoint/2010/main" val="6927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5261460"/>
            <a:ext cx="7772400" cy="763525"/>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1425" y="4192525"/>
            <a:ext cx="6400800" cy="1068935"/>
          </a:xfrm>
        </p:spPr>
        <p:txBody>
          <a:bodyPr>
            <a:normAutofit/>
          </a:bodyPr>
          <a:lstStyle>
            <a:lvl1pPr marL="0" indent="0" algn="r">
              <a:buNone/>
              <a:defRPr sz="26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625B3EBB-FD4A-4E85-887B-BD62F966C5AC}"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1E3CF-7432-4661-9108-AB48C032BE6B}" type="datetime1">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2AA79-BB71-4AFB-AE80-D3989DE9BCB9}"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F7E7E-E0AD-45AE-8C77-D44D45C6333E}"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07080" y="1901950"/>
            <a:ext cx="7329840" cy="3970329"/>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36EE7C-CB37-473C-BC20-BBB9A8014769}"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E4F19D-90A5-4496-9F9E-E3A568029194}"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572A8-26AB-4528-9192-41261577336E}"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21420-5153-4D0D-8D70-1B8D2C474E20}" type="datetime1">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076895" cy="610820"/>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1D76396-9704-466F-9370-8A43C60953E9}" type="datetime1">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04F55-FED6-476F-8CC4-9F714B13574E}" type="datetime1">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BD3B9-4744-4247-8B93-BC5714B4CB8B}" type="datetime1">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19E5-3877-48D9-8975-354A8BA07332}" type="datetime1">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6184A-F422-4DD9-AFF1-7648D089014E}" type="datetime1">
              <a:rPr lang="en-US" smtClean="0"/>
              <a:t>3/17/2021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574" y="2512770"/>
            <a:ext cx="3910165" cy="1068935"/>
          </a:xfrm>
          <a:solidFill>
            <a:schemeClr val="bg1">
              <a:alpha val="42000"/>
            </a:schemeClr>
          </a:solidFill>
          <a:effectLst>
            <a:reflection endPos="0" dir="5400000" sy="-100000" algn="bl" rotWithShape="0"/>
          </a:effectLst>
        </p:spPr>
        <p:txBody>
          <a:bodyPr>
            <a:noAutofit/>
          </a:bodyPr>
          <a:lstStyle/>
          <a:p>
            <a:r>
              <a:rPr lang="tr-TR" sz="2800" b="1" dirty="0" smtClean="0">
                <a:solidFill>
                  <a:srgbClr val="002060"/>
                </a:solidFill>
              </a:rPr>
              <a:t>Çevre Hukuku-2</a:t>
            </a:r>
          </a:p>
        </p:txBody>
      </p:sp>
      <p:sp>
        <p:nvSpPr>
          <p:cNvPr id="4" name="Title 3"/>
          <p:cNvSpPr>
            <a:spLocks noGrp="1"/>
          </p:cNvSpPr>
          <p:nvPr>
            <p:ph type="ctrTitle"/>
          </p:nvPr>
        </p:nvSpPr>
        <p:spPr>
          <a:xfrm>
            <a:off x="4937574" y="5261460"/>
            <a:ext cx="3910165" cy="763525"/>
          </a:xfrm>
        </p:spPr>
        <p:txBody>
          <a:bodyPr>
            <a:normAutofit/>
          </a:bodyPr>
          <a:lstStyle/>
          <a:p>
            <a:r>
              <a:rPr lang="tr-TR" sz="2400" b="1" i="1" dirty="0" err="1" smtClean="0">
                <a:solidFill>
                  <a:srgbClr val="E85E5E"/>
                </a:solidFill>
              </a:rPr>
              <a:t>Doç</a:t>
            </a:r>
            <a:r>
              <a:rPr lang="en-US" sz="2400" b="1" i="1" dirty="0" smtClean="0">
                <a:solidFill>
                  <a:srgbClr val="E85E5E"/>
                </a:solidFill>
              </a:rPr>
              <a:t>. </a:t>
            </a:r>
            <a:r>
              <a:rPr lang="en-US" sz="2400" b="1" i="1" dirty="0">
                <a:solidFill>
                  <a:srgbClr val="E85E5E"/>
                </a:solidFill>
              </a:rPr>
              <a:t>Dr. </a:t>
            </a:r>
            <a:r>
              <a:rPr lang="tr-TR" sz="2400" b="1" i="1" dirty="0" err="1" smtClean="0">
                <a:solidFill>
                  <a:srgbClr val="E85E5E"/>
                </a:solidFill>
              </a:rPr>
              <a:t>Afşın</a:t>
            </a:r>
            <a:r>
              <a:rPr lang="tr-TR" sz="2400" b="1" i="1" dirty="0" smtClean="0">
                <a:solidFill>
                  <a:srgbClr val="E85E5E"/>
                </a:solidFill>
              </a:rPr>
              <a:t> ÇETİNKAYA</a:t>
            </a:r>
            <a:endParaRPr lang="en-US" sz="2400" b="1" i="1" dirty="0">
              <a:solidFill>
                <a:srgbClr val="E85E5E"/>
              </a:solidFill>
            </a:endParaRPr>
          </a:p>
        </p:txBody>
      </p:sp>
      <p:sp>
        <p:nvSpPr>
          <p:cNvPr id="2" name="Slide Number Placeholder 1"/>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İklim değişikliği</a:t>
            </a:r>
          </a:p>
        </p:txBody>
      </p:sp>
      <p:sp>
        <p:nvSpPr>
          <p:cNvPr id="3" name="İçerik Yer Tutucusu 2"/>
          <p:cNvSpPr>
            <a:spLocks noGrp="1"/>
          </p:cNvSpPr>
          <p:nvPr>
            <p:ph idx="1"/>
          </p:nvPr>
        </p:nvSpPr>
        <p:spPr/>
        <p:txBody>
          <a:bodyPr>
            <a:normAutofit/>
          </a:bodyPr>
          <a:lstStyle/>
          <a:p>
            <a:pPr algn="just"/>
            <a:r>
              <a:rPr lang="tr-TR" sz="1800" dirty="0" smtClean="0"/>
              <a:t>Sera </a:t>
            </a:r>
            <a:r>
              <a:rPr lang="tr-TR" sz="1800" dirty="0"/>
              <a:t>gazlarının emisyonunun izlenmesi, emisyon ticareti sistemi, emisyon ticareti sisteminin dışında kalan sektörlerden kaynaklanan sera gazı emisyonlarının azaltılması (406/2009/EC sayılı Çaba Paylaşım Kararı), karbon yakalama ve depolaması, F-gazlarının kontrolü ve ozon tabakasının </a:t>
            </a:r>
            <a:r>
              <a:rPr lang="tr-TR" sz="1800" dirty="0" smtClean="0"/>
              <a:t>korunması </a:t>
            </a:r>
            <a:r>
              <a:rPr lang="tr-TR" sz="1800" dirty="0"/>
              <a:t>ile ilgili AB düzenlemeleri </a:t>
            </a:r>
            <a:r>
              <a:rPr lang="tr-TR" sz="1800" dirty="0" smtClean="0"/>
              <a:t>bulunmaktadır</a:t>
            </a:r>
          </a:p>
          <a:p>
            <a:pPr algn="just"/>
            <a:endParaRPr lang="tr-TR" sz="1800" dirty="0"/>
          </a:p>
          <a:p>
            <a:pPr algn="just"/>
            <a:endParaRPr lang="tr-TR" sz="1800"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10</a:t>
            </a:fld>
            <a:endParaRPr lang="en-US"/>
          </a:p>
        </p:txBody>
      </p:sp>
      <p:pic>
        <p:nvPicPr>
          <p:cNvPr id="5" name="Resim 4"/>
          <p:cNvPicPr>
            <a:picLocks noChangeAspect="1"/>
          </p:cNvPicPr>
          <p:nvPr/>
        </p:nvPicPr>
        <p:blipFill>
          <a:blip r:embed="rId2"/>
          <a:stretch>
            <a:fillRect/>
          </a:stretch>
        </p:blipFill>
        <p:spPr>
          <a:xfrm>
            <a:off x="2128720" y="3429000"/>
            <a:ext cx="4314825" cy="1971675"/>
          </a:xfrm>
          <a:prstGeom prst="rect">
            <a:avLst/>
          </a:prstGeom>
        </p:spPr>
      </p:pic>
    </p:spTree>
    <p:extLst>
      <p:ext uri="{BB962C8B-B14F-4D97-AF65-F5344CB8AC3E}">
        <p14:creationId xmlns:p14="http://schemas.microsoft.com/office/powerpoint/2010/main" val="268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Gürültü</a:t>
            </a:r>
          </a:p>
        </p:txBody>
      </p:sp>
      <p:sp>
        <p:nvSpPr>
          <p:cNvPr id="3" name="İçerik Yer Tutucusu 2"/>
          <p:cNvSpPr>
            <a:spLocks noGrp="1"/>
          </p:cNvSpPr>
          <p:nvPr>
            <p:ph idx="1"/>
          </p:nvPr>
        </p:nvSpPr>
        <p:spPr/>
        <p:txBody>
          <a:bodyPr>
            <a:normAutofit/>
          </a:bodyPr>
          <a:lstStyle/>
          <a:p>
            <a:pPr algn="just"/>
            <a:r>
              <a:rPr lang="tr-TR" sz="2000" dirty="0" smtClean="0"/>
              <a:t>Çevresel </a:t>
            </a:r>
            <a:r>
              <a:rPr lang="tr-TR" sz="2000" dirty="0"/>
              <a:t>gürültünün değerlendirilmesi ve yönetimine ilişkin 2002/49/AT sayılı Çevresel Gürültü Direktifi bulunmaktadır. Direktif kapsamında yerleşik nüfusu 250.000’den fazla olan yerleşim alanları, yılda 6 milyondan fazla aracın geçtiği ana kara yolları, yılda 60.000 den fazla trenin geçtiği ana demir yolları, yılda 50.000 den fazla hareketin gerçekleştiği hava alanları için stratejik gürültü haritalarının hazırlanması ve gürültü eylem planlarının oluşturulması gerekmektedir</a:t>
            </a:r>
            <a:r>
              <a:rPr lang="tr-TR" sz="2000" dirty="0" smtClean="0"/>
              <a:t>.</a:t>
            </a:r>
          </a:p>
          <a:p>
            <a:pPr algn="just"/>
            <a:endParaRPr lang="tr-TR" sz="2000"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11</a:t>
            </a:fld>
            <a:endParaRPr lang="en-US"/>
          </a:p>
        </p:txBody>
      </p:sp>
      <p:pic>
        <p:nvPicPr>
          <p:cNvPr id="5" name="Resim 4"/>
          <p:cNvPicPr>
            <a:picLocks noChangeAspect="1"/>
          </p:cNvPicPr>
          <p:nvPr/>
        </p:nvPicPr>
        <p:blipFill>
          <a:blip r:embed="rId2"/>
          <a:stretch>
            <a:fillRect/>
          </a:stretch>
        </p:blipFill>
        <p:spPr>
          <a:xfrm>
            <a:off x="2892245" y="4503161"/>
            <a:ext cx="3159860" cy="1611154"/>
          </a:xfrm>
          <a:prstGeom prst="rect">
            <a:avLst/>
          </a:prstGeom>
        </p:spPr>
      </p:pic>
    </p:spTree>
    <p:extLst>
      <p:ext uri="{BB962C8B-B14F-4D97-AF65-F5344CB8AC3E}">
        <p14:creationId xmlns:p14="http://schemas.microsoft.com/office/powerpoint/2010/main" val="51935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a:t> 31 Aralık 2020 tarihine kadar geçerli olması öngörülen </a:t>
            </a:r>
            <a:r>
              <a:rPr lang="tr-TR" dirty="0">
                <a:solidFill>
                  <a:srgbClr val="FF0000"/>
                </a:solidFill>
              </a:rPr>
              <a:t>7. Çevre Eylem Planı </a:t>
            </a:r>
            <a:r>
              <a:rPr lang="tr-TR" dirty="0"/>
              <a:t>kapsamında aşağıda sıralanan öncelikli hedefler belirlenmiştir.</a:t>
            </a:r>
          </a:p>
          <a:p>
            <a:pPr algn="just"/>
            <a:r>
              <a:rPr lang="tr-TR" dirty="0"/>
              <a:t>- Doğal sermayesinin korunması, muhafaza edilmesi ve güçlendirilmesi, - Kaynak-verimli, yeşil, rekabetçi düşük karbon ekonomisine geçişinin sağlanması, - Vatandaşların sağlık ve refahının çevre ile ilgili risklere karşı korunması,</a:t>
            </a:r>
          </a:p>
          <a:p>
            <a:pPr algn="just"/>
            <a:r>
              <a:rPr lang="tr-TR" dirty="0"/>
              <a:t>- Çevre mevzuatının uygulanmasının geliştirilmesi, - Çevre mevzuatına yönelik bilgi ve deneyimin artırılması, </a:t>
            </a:r>
          </a:p>
          <a:p>
            <a:pPr algn="just"/>
            <a:r>
              <a:rPr lang="tr-TR" dirty="0"/>
              <a:t>- Çevre ve iklim politikaları için gerekli yatırımın sağlanması,</a:t>
            </a:r>
          </a:p>
          <a:p>
            <a:pPr algn="just"/>
            <a:r>
              <a:rPr lang="tr-TR" dirty="0"/>
              <a:t>- Çevrenin diğer politika alanlarına entegrasyonun ve politikalarda tutarlılığın sağlanması,</a:t>
            </a:r>
          </a:p>
          <a:p>
            <a:pPr algn="just"/>
            <a:r>
              <a:rPr lang="tr-TR" dirty="0"/>
              <a:t>- Şehirlerin sürdürülebilirliğinin güçlendirilmesi,</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val="386172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a:bodyPr>
          <a:lstStyle/>
          <a:p>
            <a:r>
              <a:rPr lang="tr-TR" dirty="0"/>
              <a:t>Çevre kalitesinin muhafaza edilmesi, korunması ve iyileştirilmesi, - İnsan sağlığının korunması,</a:t>
            </a:r>
          </a:p>
          <a:p>
            <a:r>
              <a:rPr lang="tr-TR" dirty="0"/>
              <a:t>- Doğal kaynakların basiretli ve rasyonel biçimde kullanılması,</a:t>
            </a:r>
          </a:p>
          <a:p>
            <a:r>
              <a:rPr lang="tr-TR" dirty="0"/>
              <a:t>- Bölgesel veya dünya çapındaki çevre sorunlarının ele alınmasına yönelik uluslararası düzeydeki tedbirlerin teşvik edilmesi ve özellikle iklim değişikliğiyle mücadele edilmesi</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13</a:t>
            </a:fld>
            <a:endParaRPr lang="en-US"/>
          </a:p>
        </p:txBody>
      </p:sp>
    </p:spTree>
    <p:extLst>
      <p:ext uri="{BB962C8B-B14F-4D97-AF65-F5344CB8AC3E}">
        <p14:creationId xmlns:p14="http://schemas.microsoft.com/office/powerpoint/2010/main" val="308171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altLang="tr-TR" sz="3200" b="1" dirty="0"/>
              <a:t>AB Çevre </a:t>
            </a:r>
            <a:r>
              <a:rPr lang="tr-TR" altLang="tr-TR" sz="3200" b="1" dirty="0" err="1"/>
              <a:t>Politikası’nda</a:t>
            </a:r>
            <a:r>
              <a:rPr lang="tr-TR" altLang="tr-TR" sz="3200" b="1" dirty="0"/>
              <a:t> Temel Uygulama Alanları</a:t>
            </a:r>
            <a:br>
              <a:rPr lang="tr-TR" altLang="tr-TR" sz="3200" b="1" dirty="0"/>
            </a:br>
            <a:endParaRPr lang="tr-TR" sz="3200" b="1" dirty="0"/>
          </a:p>
        </p:txBody>
      </p:sp>
      <p:sp>
        <p:nvSpPr>
          <p:cNvPr id="3" name="İçerik Yer Tutucusu 2"/>
          <p:cNvSpPr>
            <a:spLocks noGrp="1"/>
          </p:cNvSpPr>
          <p:nvPr>
            <p:ph idx="1"/>
          </p:nvPr>
        </p:nvSpPr>
        <p:spPr/>
        <p:txBody>
          <a:bodyPr>
            <a:normAutofit fontScale="92500" lnSpcReduction="10000"/>
          </a:bodyPr>
          <a:lstStyle/>
          <a:p>
            <a:pPr marL="609600" indent="-609600">
              <a:buClr>
                <a:schemeClr val="tx2"/>
              </a:buClr>
              <a:buFont typeface="Wingdings" panose="05000000000000000000" pitchFamily="2" charset="2"/>
              <a:buChar char="ü"/>
            </a:pPr>
            <a:r>
              <a:rPr lang="tr-TR" altLang="tr-TR" dirty="0"/>
              <a:t>Hava Kalitesi </a:t>
            </a:r>
          </a:p>
          <a:p>
            <a:pPr marL="609600" indent="-609600">
              <a:buClr>
                <a:schemeClr val="tx2"/>
              </a:buClr>
              <a:buFont typeface="Wingdings" panose="05000000000000000000" pitchFamily="2" charset="2"/>
              <a:buChar char="ü"/>
            </a:pPr>
            <a:r>
              <a:rPr lang="tr-TR" altLang="tr-TR" dirty="0"/>
              <a:t>Gürültü Kirliliği Yönetimi</a:t>
            </a:r>
          </a:p>
          <a:p>
            <a:pPr marL="609600" indent="-609600">
              <a:buClr>
                <a:schemeClr val="tx2"/>
              </a:buClr>
              <a:buFont typeface="Wingdings" panose="05000000000000000000" pitchFamily="2" charset="2"/>
              <a:buChar char="ü"/>
            </a:pPr>
            <a:r>
              <a:rPr lang="tr-TR" altLang="tr-TR" dirty="0"/>
              <a:t>Su Kalitesi</a:t>
            </a:r>
          </a:p>
          <a:p>
            <a:pPr marL="609600" indent="-609600">
              <a:buClr>
                <a:schemeClr val="tx2"/>
              </a:buClr>
              <a:buFont typeface="Wingdings" panose="05000000000000000000" pitchFamily="2" charset="2"/>
              <a:buChar char="ü"/>
            </a:pPr>
            <a:r>
              <a:rPr lang="tr-TR" altLang="tr-TR" dirty="0"/>
              <a:t>Atık Yönetimi</a:t>
            </a:r>
          </a:p>
          <a:p>
            <a:pPr marL="609600" indent="-609600">
              <a:buClr>
                <a:schemeClr val="tx2"/>
              </a:buClr>
              <a:buFont typeface="Wingdings" panose="05000000000000000000" pitchFamily="2" charset="2"/>
              <a:buChar char="ü"/>
            </a:pPr>
            <a:r>
              <a:rPr lang="tr-TR" altLang="tr-TR" dirty="0"/>
              <a:t>Endüstriyel Kirliliğin Kontrolü ve Risk Yönetimi</a:t>
            </a:r>
          </a:p>
          <a:p>
            <a:pPr marL="609600" indent="-609600">
              <a:buClr>
                <a:schemeClr val="tx2"/>
              </a:buClr>
              <a:buFont typeface="Wingdings" panose="05000000000000000000" pitchFamily="2" charset="2"/>
              <a:buChar char="ü"/>
            </a:pPr>
            <a:r>
              <a:rPr lang="tr-TR" altLang="tr-TR" dirty="0"/>
              <a:t>Kimyasallar ve Doğanın Korunumu</a:t>
            </a:r>
          </a:p>
          <a:p>
            <a:pPr marL="609600" indent="-609600">
              <a:buClr>
                <a:schemeClr val="tx2"/>
              </a:buClr>
              <a:buFont typeface="Wingdings" panose="05000000000000000000" pitchFamily="2" charset="2"/>
              <a:buChar char="ü"/>
            </a:pPr>
            <a:r>
              <a:rPr lang="tr-TR" altLang="tr-TR" dirty="0"/>
              <a:t>İklim Değişikliği</a:t>
            </a:r>
          </a:p>
          <a:p>
            <a:pPr marL="609600" indent="-609600">
              <a:buClr>
                <a:schemeClr val="tx2"/>
              </a:buClr>
              <a:buFont typeface="Wingdings" panose="05000000000000000000" pitchFamily="2" charset="2"/>
              <a:buChar char="ü"/>
            </a:pPr>
            <a:r>
              <a:rPr lang="tr-TR" altLang="tr-TR" dirty="0"/>
              <a:t>Nükleer Güvenlik ve Radyasyondan Korunma </a:t>
            </a:r>
          </a:p>
          <a:p>
            <a:pPr marL="609600" indent="-609600">
              <a:buClr>
                <a:schemeClr val="tx2"/>
              </a:buClr>
              <a:buFont typeface="Wingdings" panose="05000000000000000000" pitchFamily="2" charset="2"/>
              <a:buChar char="ü"/>
            </a:pPr>
            <a:r>
              <a:rPr lang="tr-TR" altLang="tr-TR" dirty="0"/>
              <a:t>Yatay Mevzuat</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14</a:t>
            </a:fld>
            <a:endParaRPr lang="en-US"/>
          </a:p>
        </p:txBody>
      </p:sp>
    </p:spTree>
    <p:extLst>
      <p:ext uri="{BB962C8B-B14F-4D97-AF65-F5344CB8AC3E}">
        <p14:creationId xmlns:p14="http://schemas.microsoft.com/office/powerpoint/2010/main" val="321386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marL="609600" indent="-609600">
              <a:lnSpc>
                <a:spcPct val="80000"/>
              </a:lnSpc>
            </a:pPr>
            <a:r>
              <a:rPr lang="tr-TR" altLang="tr-TR" sz="3200" b="1" dirty="0"/>
              <a:t>Atık Yönetimine İlişkin AB mevzuatındaki prensipler </a:t>
            </a:r>
            <a:br>
              <a:rPr lang="tr-TR" altLang="tr-TR" sz="3200" b="1" dirty="0"/>
            </a:br>
            <a:r>
              <a:rPr lang="tr-TR" altLang="tr-TR" sz="3200" b="1" dirty="0"/>
              <a:t>şunlardır:</a:t>
            </a:r>
            <a:br>
              <a:rPr lang="tr-TR" altLang="tr-TR" sz="3200" b="1" dirty="0"/>
            </a:br>
            <a:endParaRPr lang="tr-TR" sz="3200" b="1" dirty="0"/>
          </a:p>
        </p:txBody>
      </p:sp>
      <p:sp>
        <p:nvSpPr>
          <p:cNvPr id="3" name="İçerik Yer Tutucusu 2"/>
          <p:cNvSpPr>
            <a:spLocks noGrp="1"/>
          </p:cNvSpPr>
          <p:nvPr>
            <p:ph idx="1"/>
          </p:nvPr>
        </p:nvSpPr>
        <p:spPr/>
        <p:txBody>
          <a:bodyPr>
            <a:normAutofit fontScale="85000" lnSpcReduction="20000"/>
          </a:bodyPr>
          <a:lstStyle/>
          <a:p>
            <a:pPr marL="609600" indent="-609600">
              <a:lnSpc>
                <a:spcPct val="80000"/>
              </a:lnSpc>
              <a:buNone/>
            </a:pPr>
            <a:endParaRPr lang="tr-TR" altLang="tr-TR" sz="3200" b="1" dirty="0">
              <a:solidFill>
                <a:schemeClr val="tx2"/>
              </a:solidFill>
            </a:endParaRPr>
          </a:p>
          <a:p>
            <a:pPr marL="609600" indent="-609600">
              <a:lnSpc>
                <a:spcPct val="80000"/>
              </a:lnSpc>
              <a:buClr>
                <a:schemeClr val="tx2"/>
              </a:buClr>
              <a:buFont typeface="Wingdings" panose="05000000000000000000" pitchFamily="2" charset="2"/>
              <a:buChar char="ü"/>
            </a:pPr>
            <a:r>
              <a:rPr lang="tr-TR" altLang="tr-TR" b="1" dirty="0">
                <a:solidFill>
                  <a:schemeClr val="tx2"/>
                </a:solidFill>
              </a:rPr>
              <a:t>Üretim Sorumluluğu: </a:t>
            </a:r>
            <a:r>
              <a:rPr lang="tr-TR" altLang="tr-TR" b="1" dirty="0"/>
              <a:t>‘Kirleten öder’ ilkesinin uygulanması,</a:t>
            </a:r>
          </a:p>
          <a:p>
            <a:pPr marL="609600" indent="-609600">
              <a:lnSpc>
                <a:spcPct val="80000"/>
              </a:lnSpc>
              <a:buClr>
                <a:schemeClr val="tx2"/>
              </a:buClr>
              <a:buNone/>
            </a:pPr>
            <a:endParaRPr lang="tr-TR" altLang="tr-TR" b="1" dirty="0"/>
          </a:p>
          <a:p>
            <a:pPr marL="609600" indent="-609600">
              <a:lnSpc>
                <a:spcPct val="80000"/>
              </a:lnSpc>
              <a:buClr>
                <a:schemeClr val="tx2"/>
              </a:buClr>
              <a:buFont typeface="Wingdings" panose="05000000000000000000" pitchFamily="2" charset="2"/>
              <a:buChar char="ü"/>
            </a:pPr>
            <a:r>
              <a:rPr lang="tr-TR" altLang="tr-TR" b="1" dirty="0">
                <a:solidFill>
                  <a:schemeClr val="tx2"/>
                </a:solidFill>
              </a:rPr>
              <a:t>Topluluk ve üye ülke düzeyinde kendine yeterlilik: </a:t>
            </a:r>
            <a:r>
              <a:rPr lang="tr-TR" altLang="tr-TR" b="1" dirty="0"/>
              <a:t>Atık kullanım tesisatı kurulması,</a:t>
            </a:r>
          </a:p>
          <a:p>
            <a:pPr marL="609600" indent="-609600">
              <a:lnSpc>
                <a:spcPct val="80000"/>
              </a:lnSpc>
              <a:buClr>
                <a:schemeClr val="tx2"/>
              </a:buClr>
              <a:buNone/>
            </a:pPr>
            <a:endParaRPr lang="tr-TR" altLang="tr-TR" b="1" dirty="0"/>
          </a:p>
          <a:p>
            <a:pPr marL="609600" indent="-609600">
              <a:lnSpc>
                <a:spcPct val="80000"/>
              </a:lnSpc>
              <a:buClr>
                <a:schemeClr val="tx2"/>
              </a:buClr>
              <a:buFont typeface="Wingdings" panose="05000000000000000000" pitchFamily="2" charset="2"/>
              <a:buChar char="ü"/>
            </a:pPr>
            <a:r>
              <a:rPr lang="tr-TR" altLang="tr-TR" b="1" dirty="0">
                <a:solidFill>
                  <a:schemeClr val="tx2"/>
                </a:solidFill>
              </a:rPr>
              <a:t>Yakınlık: </a:t>
            </a:r>
            <a:r>
              <a:rPr lang="tr-TR" altLang="tr-TR" b="1" dirty="0"/>
              <a:t>Atığın üretilen yere yakın alanda yok edilmesi,</a:t>
            </a:r>
          </a:p>
          <a:p>
            <a:pPr marL="609600" indent="-609600">
              <a:lnSpc>
                <a:spcPct val="80000"/>
              </a:lnSpc>
              <a:buClr>
                <a:schemeClr val="tx2"/>
              </a:buClr>
              <a:buNone/>
            </a:pPr>
            <a:endParaRPr lang="tr-TR" altLang="tr-TR" b="1" dirty="0"/>
          </a:p>
          <a:p>
            <a:pPr marL="609600" indent="-609600">
              <a:lnSpc>
                <a:spcPct val="80000"/>
              </a:lnSpc>
              <a:buClr>
                <a:schemeClr val="tx2"/>
              </a:buClr>
              <a:buFont typeface="Wingdings" panose="05000000000000000000" pitchFamily="2" charset="2"/>
              <a:buChar char="ü"/>
            </a:pPr>
            <a:r>
              <a:rPr lang="tr-TR" altLang="tr-TR" b="1" dirty="0">
                <a:solidFill>
                  <a:schemeClr val="tx2"/>
                </a:solidFill>
              </a:rPr>
              <a:t>Atık Yönetim Hiyerarşisi: </a:t>
            </a:r>
            <a:r>
              <a:rPr lang="tr-TR" altLang="tr-TR" b="1" dirty="0"/>
              <a:t>Atığın önlenmesi ve azaltılması, çevreye verdiği zararın en aza indirgenmesi, dönüşümle atığın yeniden kullanılması.</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15</a:t>
            </a:fld>
            <a:endParaRPr lang="en-US"/>
          </a:p>
        </p:txBody>
      </p:sp>
    </p:spTree>
    <p:extLst>
      <p:ext uri="{BB962C8B-B14F-4D97-AF65-F5344CB8AC3E}">
        <p14:creationId xmlns:p14="http://schemas.microsoft.com/office/powerpoint/2010/main" val="43788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t>Türk Çevre Mevzuatının AB Mevzuatı ile Uyumu</a:t>
            </a:r>
            <a:r>
              <a:rPr lang="tr-TR" altLang="tr-TR" b="1" dirty="0">
                <a:solidFill>
                  <a:schemeClr val="tx2"/>
                </a:solidFill>
              </a:rPr>
              <a:t/>
            </a:r>
            <a:br>
              <a:rPr lang="tr-TR" altLang="tr-TR" b="1" dirty="0">
                <a:solidFill>
                  <a:schemeClr val="tx2"/>
                </a:solidFill>
              </a:rPr>
            </a:br>
            <a:endParaRPr lang="tr-TR" dirty="0"/>
          </a:p>
        </p:txBody>
      </p:sp>
      <p:sp>
        <p:nvSpPr>
          <p:cNvPr id="3" name="İçerik Yer Tutucusu 2"/>
          <p:cNvSpPr>
            <a:spLocks noGrp="1"/>
          </p:cNvSpPr>
          <p:nvPr>
            <p:ph idx="1"/>
          </p:nvPr>
        </p:nvSpPr>
        <p:spPr/>
        <p:txBody>
          <a:bodyPr>
            <a:normAutofit fontScale="55000" lnSpcReduction="20000"/>
          </a:bodyPr>
          <a:lstStyle/>
          <a:p>
            <a:pPr marL="609600" indent="-609600" algn="ctr">
              <a:lnSpc>
                <a:spcPct val="80000"/>
              </a:lnSpc>
              <a:buClr>
                <a:schemeClr val="tx1"/>
              </a:buClr>
              <a:buNone/>
            </a:pPr>
            <a:endParaRPr lang="tr-TR" altLang="tr-TR" sz="3200" b="1" dirty="0">
              <a:solidFill>
                <a:schemeClr val="tx2"/>
              </a:solidFill>
            </a:endParaRPr>
          </a:p>
          <a:p>
            <a:pPr marL="609600" indent="-609600" algn="just">
              <a:lnSpc>
                <a:spcPct val="80000"/>
              </a:lnSpc>
              <a:buClr>
                <a:schemeClr val="tx1"/>
              </a:buClr>
              <a:buNone/>
            </a:pPr>
            <a:r>
              <a:rPr lang="tr-TR" altLang="tr-TR" dirty="0"/>
              <a:t>Türkiye’nin AB çevre mevzuatına uyum konusundaki yükümlülükleri ile ilgili son </a:t>
            </a:r>
          </a:p>
          <a:p>
            <a:pPr marL="609600" indent="-609600" algn="just">
              <a:lnSpc>
                <a:spcPct val="80000"/>
              </a:lnSpc>
              <a:buClr>
                <a:schemeClr val="tx1"/>
              </a:buClr>
              <a:buNone/>
            </a:pPr>
            <a:r>
              <a:rPr lang="tr-TR" altLang="tr-TR" dirty="0"/>
              <a:t>ve önemli gelişmeler ilk olarak Kasım 2000 yılında olmuştur. Nisan 2003’te gözden </a:t>
            </a:r>
          </a:p>
          <a:p>
            <a:pPr marL="609600" indent="-609600" algn="just">
              <a:lnSpc>
                <a:spcPct val="80000"/>
              </a:lnSpc>
              <a:buClr>
                <a:schemeClr val="tx1"/>
              </a:buClr>
              <a:buNone/>
            </a:pPr>
            <a:r>
              <a:rPr lang="tr-TR" altLang="tr-TR" dirty="0"/>
              <a:t>geçirilmiş Katılım Ortaklığı Belgesi’ne (KOB) göre Türkiye’nin uyumla ilgili </a:t>
            </a:r>
          </a:p>
          <a:p>
            <a:pPr marL="609600" indent="-609600" algn="just">
              <a:lnSpc>
                <a:spcPct val="80000"/>
              </a:lnSpc>
              <a:buClr>
                <a:schemeClr val="tx1"/>
              </a:buClr>
              <a:buNone/>
            </a:pPr>
            <a:r>
              <a:rPr lang="tr-TR" altLang="tr-TR" dirty="0"/>
              <a:t>yükümlülükleri orta ve kısa vadeli olmak üzere şu şekildedir.</a:t>
            </a:r>
          </a:p>
          <a:p>
            <a:pPr marL="609600" indent="-609600" algn="just">
              <a:lnSpc>
                <a:spcPct val="80000"/>
              </a:lnSpc>
              <a:buClr>
                <a:schemeClr val="tx1"/>
              </a:buClr>
              <a:buNone/>
            </a:pPr>
            <a:endParaRPr lang="tr-TR" altLang="tr-TR" dirty="0"/>
          </a:p>
          <a:p>
            <a:pPr marL="609600" indent="-609600" algn="just">
              <a:lnSpc>
                <a:spcPct val="80000"/>
              </a:lnSpc>
              <a:buClr>
                <a:schemeClr val="tx1"/>
              </a:buClr>
              <a:buNone/>
            </a:pPr>
            <a:r>
              <a:rPr lang="tr-TR" altLang="tr-TR" dirty="0">
                <a:solidFill>
                  <a:schemeClr val="tx2"/>
                </a:solidFill>
              </a:rPr>
              <a:t>Kısa Vadeli:</a:t>
            </a:r>
          </a:p>
          <a:p>
            <a:pPr marL="609600" indent="-609600" algn="just">
              <a:lnSpc>
                <a:spcPct val="80000"/>
              </a:lnSpc>
              <a:buClr>
                <a:schemeClr val="tx1"/>
              </a:buClr>
              <a:buFont typeface="Wingdings" panose="05000000000000000000" pitchFamily="2" charset="2"/>
              <a:buChar char="ü"/>
            </a:pPr>
            <a:r>
              <a:rPr lang="tr-TR" altLang="tr-TR" dirty="0"/>
              <a:t>ÇED direktifinin yürürlüğe girmesi ve uygulanması,</a:t>
            </a:r>
          </a:p>
          <a:p>
            <a:pPr marL="609600" indent="-609600" algn="just">
              <a:lnSpc>
                <a:spcPct val="80000"/>
              </a:lnSpc>
              <a:buClr>
                <a:schemeClr val="tx1"/>
              </a:buClr>
              <a:buFont typeface="Wingdings" panose="05000000000000000000" pitchFamily="2" charset="2"/>
              <a:buChar char="ü"/>
            </a:pPr>
            <a:r>
              <a:rPr lang="tr-TR" altLang="tr-TR" dirty="0"/>
              <a:t>Uyumlulaştırma için finansman  planı oluşturma,</a:t>
            </a:r>
          </a:p>
          <a:p>
            <a:pPr marL="609600" indent="-609600" algn="just">
              <a:lnSpc>
                <a:spcPct val="90000"/>
              </a:lnSpc>
              <a:buClr>
                <a:schemeClr val="tx1"/>
              </a:buClr>
              <a:buFont typeface="Wingdings" panose="05000000000000000000" pitchFamily="2" charset="2"/>
              <a:buChar char="ü"/>
            </a:pPr>
            <a:r>
              <a:rPr lang="tr-TR" altLang="tr-TR" dirty="0"/>
              <a:t>Çerçeve mevzuat, doğa koruma, su kalitesi, entegre kirlilik önleme, kontrol ve atık yönetimi konularında mevzuata yönelik müktesebatın yansıtma ve uygulama faaliyetlerine başlanması.</a:t>
            </a:r>
          </a:p>
          <a:p>
            <a:pPr marL="609600" indent="-609600" algn="just">
              <a:lnSpc>
                <a:spcPct val="90000"/>
              </a:lnSpc>
              <a:buClr>
                <a:srgbClr val="FFFF00"/>
              </a:buClr>
              <a:buNone/>
            </a:pPr>
            <a:endParaRPr lang="tr-TR" altLang="tr-TR" dirty="0">
              <a:solidFill>
                <a:schemeClr val="tx2"/>
              </a:solidFill>
            </a:endParaRPr>
          </a:p>
          <a:p>
            <a:pPr marL="609600" indent="-609600" algn="just">
              <a:lnSpc>
                <a:spcPct val="90000"/>
              </a:lnSpc>
              <a:buClr>
                <a:srgbClr val="FFFF00"/>
              </a:buClr>
              <a:buNone/>
            </a:pPr>
            <a:r>
              <a:rPr lang="tr-TR" altLang="tr-TR" dirty="0">
                <a:solidFill>
                  <a:schemeClr val="tx2"/>
                </a:solidFill>
              </a:rPr>
              <a:t>Orta Vadeli:</a:t>
            </a:r>
          </a:p>
          <a:p>
            <a:pPr marL="609600" indent="-609600" algn="just">
              <a:lnSpc>
                <a:spcPct val="90000"/>
              </a:lnSpc>
              <a:buClr>
                <a:schemeClr val="tx1"/>
              </a:buClr>
              <a:buFont typeface="Wingdings" panose="05000000000000000000" pitchFamily="2" charset="2"/>
              <a:buChar char="ü"/>
            </a:pPr>
            <a:r>
              <a:rPr lang="tr-TR" altLang="tr-TR" dirty="0"/>
              <a:t>Çevrenin korunmasını sağlamak amacıyla müktesebat yansıtmasının tamamlanması ve kurumsal, idarî ve izleme kapasitesinin (veri toplama da dahil) geliştirilmesi.</a:t>
            </a:r>
            <a:endParaRPr lang="tr-TR" altLang="tr-TR" sz="2400" dirty="0"/>
          </a:p>
          <a:p>
            <a:pPr algn="just"/>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16</a:t>
            </a:fld>
            <a:endParaRPr lang="en-US"/>
          </a:p>
        </p:txBody>
      </p:sp>
    </p:spTree>
    <p:extLst>
      <p:ext uri="{BB962C8B-B14F-4D97-AF65-F5344CB8AC3E}">
        <p14:creationId xmlns:p14="http://schemas.microsoft.com/office/powerpoint/2010/main" val="128309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Türkiye’de Çevre Politikaları </a:t>
            </a:r>
          </a:p>
        </p:txBody>
      </p:sp>
      <p:sp>
        <p:nvSpPr>
          <p:cNvPr id="3" name="İçerik Yer Tutucusu 2"/>
          <p:cNvSpPr>
            <a:spLocks noGrp="1"/>
          </p:cNvSpPr>
          <p:nvPr>
            <p:ph idx="1"/>
          </p:nvPr>
        </p:nvSpPr>
        <p:spPr/>
        <p:txBody>
          <a:bodyPr/>
          <a:lstStyle/>
          <a:p>
            <a:pPr algn="just"/>
            <a:r>
              <a:rPr lang="tr-TR" dirty="0"/>
              <a:t>Türkiye son 30 yıldır, çevre sorunlarına eğilmek üzere çeşitli mekanizmaların oluşturulmasında büyük çabalar sarf etmiştir. Özellikle yirminci yüzyılın son çeyreğinden başlayarak Türkiye’de giderek artan çevre sorunları konuya ilgiyi arttırmıştır.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197546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smtClean="0"/>
              <a:t>1970’li </a:t>
            </a:r>
            <a:r>
              <a:rPr lang="tr-TR" dirty="0"/>
              <a:t>yılların başından itibaren giderek artan ve insanlığın en büyük ortak sorunu haline gelmiş olan çevrenin bozulması, Türkiye’de de genellikle nüfus artışı ile birlikte görülen sağlıksız kentleşme, sanayileşme ve hızlı ekonomik gelişme süreci, istenmeyen, ancak giderek boyutları büyüyen hava, su ve toprak kirlenmeleri ile gürültü, erozyon gibi diğer çevre sorunları meydana getirerek doğal dengelerin bozulmasına yol </a:t>
            </a:r>
            <a:r>
              <a:rPr lang="tr-TR" dirty="0" smtClean="0"/>
              <a:t>açmaktadır.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195393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dirty="0"/>
              <a:t>MEVZUAT</a:t>
            </a:r>
            <a:endParaRPr lang="tr-TR" dirty="0"/>
          </a:p>
        </p:txBody>
      </p:sp>
      <p:sp>
        <p:nvSpPr>
          <p:cNvPr id="3" name="İçerik Yer Tutucusu 2"/>
          <p:cNvSpPr>
            <a:spLocks noGrp="1"/>
          </p:cNvSpPr>
          <p:nvPr>
            <p:ph idx="1"/>
          </p:nvPr>
        </p:nvSpPr>
        <p:spPr/>
        <p:txBody>
          <a:bodyPr>
            <a:normAutofit fontScale="92500" lnSpcReduction="20000"/>
          </a:bodyPr>
          <a:lstStyle/>
          <a:p>
            <a:pPr algn="just">
              <a:lnSpc>
                <a:spcPct val="90000"/>
              </a:lnSpc>
            </a:pPr>
            <a:r>
              <a:rPr lang="tr-TR" altLang="tr-TR" dirty="0"/>
              <a:t>Anayasa ve Kanun’la hukuki güvence altına alınan, Yönetmeliklerle açıklanan çevre hakkı ve çevre ile ilgili uyulması gereken usul ve esasların denetimi, </a:t>
            </a:r>
            <a:r>
              <a:rPr lang="tr-TR" altLang="tr-TR" dirty="0" smtClean="0"/>
              <a:t>Çevre </a:t>
            </a:r>
            <a:r>
              <a:rPr lang="tr-TR" altLang="tr-TR" dirty="0"/>
              <a:t>Bakanlığı’nın 2001 yılında tamamlanan taşra teşkilatlanması ile daha da işlerlik kazanmıştır. </a:t>
            </a:r>
          </a:p>
          <a:p>
            <a:pPr algn="just">
              <a:lnSpc>
                <a:spcPct val="90000"/>
              </a:lnSpc>
            </a:pPr>
            <a:r>
              <a:rPr lang="tr-TR" altLang="tr-TR" dirty="0"/>
              <a:t>2872 sayılı Kanun, 26.04.2006 tarih ve 5491 sayılı Kanun ile revize edilmiş ve çevre kirliliğine neden olduğu tespit edilen kurum kuruluş ve işletmelere ağır yaptırımlar getirmiştir.   2872 sayılı Çevre Kanununda (5491 ile değişik) idari yaptırım ön görülen çevre suçları 5237 sayılı Türk Ceza Kanununun yürürlüğe girmesi ile ayrı bir  boyut kazanmıştır.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42110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sz="4400" dirty="0">
                <a:solidFill>
                  <a:srgbClr val="00B0F0"/>
                </a:solidFill>
              </a:rPr>
              <a:t>Türkiye ve Avrupa </a:t>
            </a:r>
            <a:r>
              <a:rPr lang="tr-TR" sz="4400" dirty="0" smtClean="0">
                <a:solidFill>
                  <a:srgbClr val="00B0F0"/>
                </a:solidFill>
              </a:rPr>
              <a:t>Birliğinde </a:t>
            </a:r>
            <a:r>
              <a:rPr lang="tr-TR" sz="4400" dirty="0">
                <a:solidFill>
                  <a:srgbClr val="00B0F0"/>
                </a:solidFill>
              </a:rPr>
              <a:t>Çevre Politikası ve Çevrenin </a:t>
            </a:r>
            <a:r>
              <a:rPr lang="tr-TR" sz="4400" dirty="0" smtClean="0">
                <a:solidFill>
                  <a:srgbClr val="00B0F0"/>
                </a:solidFill>
              </a:rPr>
              <a:t>Korunması ilkeleri</a:t>
            </a:r>
            <a:endParaRPr lang="tr-TR" sz="4400" dirty="0">
              <a:solidFill>
                <a:srgbClr val="00B0F0"/>
              </a:solidFill>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3687075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Türkiye’de Çevre Politikaları </a:t>
            </a:r>
          </a:p>
        </p:txBody>
      </p:sp>
      <p:sp>
        <p:nvSpPr>
          <p:cNvPr id="3" name="İçerik Yer Tutucusu 2"/>
          <p:cNvSpPr>
            <a:spLocks noGrp="1"/>
          </p:cNvSpPr>
          <p:nvPr>
            <p:ph idx="1"/>
          </p:nvPr>
        </p:nvSpPr>
        <p:spPr/>
        <p:txBody>
          <a:bodyPr>
            <a:normAutofit fontScale="92500" lnSpcReduction="20000"/>
          </a:bodyPr>
          <a:lstStyle/>
          <a:p>
            <a:pPr algn="just">
              <a:lnSpc>
                <a:spcPct val="90000"/>
              </a:lnSpc>
            </a:pPr>
            <a:r>
              <a:rPr lang="tr-TR" altLang="tr-TR" dirty="0"/>
              <a:t>Dünya üzerinde ilk kez Türkiye’de kabul edilen bir Ceza Kanunu’nda, yasanın amaçlarından birinin çevreyi korumak olduğu belirtilmektedir. </a:t>
            </a:r>
          </a:p>
          <a:p>
            <a:pPr algn="just">
              <a:lnSpc>
                <a:spcPct val="90000"/>
              </a:lnSpc>
            </a:pPr>
            <a:r>
              <a:rPr lang="tr-TR" altLang="tr-TR" dirty="0"/>
              <a:t>5237 sayılı Kanunun 181. Maddesi Çevrenin Kasten Kirletilmesi hakkında hapis cezasını, 182. Maddesi Çevrenin Taksirle Kirletilmesi hakkında adli para cezasını gerektirmektedir. </a:t>
            </a:r>
          </a:p>
          <a:p>
            <a:pPr algn="just">
              <a:lnSpc>
                <a:spcPct val="90000"/>
              </a:lnSpc>
            </a:pPr>
            <a:r>
              <a:rPr lang="tr-TR" altLang="tr-TR" dirty="0" smtClean="0"/>
              <a:t>Ayrıca </a:t>
            </a:r>
            <a:r>
              <a:rPr lang="tr-TR" altLang="tr-TR" dirty="0"/>
              <a:t>Türk Ceza Kanunu “Bu kanun kapsamında kovuşturma ve soruşturma gereken bir fiilin ilgili makamlara bildirilmemesi, hatta bu hususta gecikme gösterilmesi halinde ilgili kamu personeli hakkında da işlem yapılacağını” hüküm altına almıştır.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20</a:t>
            </a:fld>
            <a:endParaRPr lang="en-US"/>
          </a:p>
        </p:txBody>
      </p:sp>
    </p:spTree>
    <p:extLst>
      <p:ext uri="{BB962C8B-B14F-4D97-AF65-F5344CB8AC3E}">
        <p14:creationId xmlns:p14="http://schemas.microsoft.com/office/powerpoint/2010/main" val="77206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Türkiye’de Çevre Politikaları </a:t>
            </a:r>
          </a:p>
        </p:txBody>
      </p:sp>
      <p:sp>
        <p:nvSpPr>
          <p:cNvPr id="3" name="İçerik Yer Tutucusu 2"/>
          <p:cNvSpPr>
            <a:spLocks noGrp="1"/>
          </p:cNvSpPr>
          <p:nvPr>
            <p:ph idx="1"/>
          </p:nvPr>
        </p:nvSpPr>
        <p:spPr/>
        <p:txBody>
          <a:bodyPr>
            <a:normAutofit fontScale="92500" lnSpcReduction="20000"/>
          </a:bodyPr>
          <a:lstStyle/>
          <a:p>
            <a:pPr algn="just">
              <a:lnSpc>
                <a:spcPct val="90000"/>
              </a:lnSpc>
            </a:pPr>
            <a:r>
              <a:rPr lang="tr-TR" altLang="tr-TR" dirty="0"/>
              <a:t>Çevre kirliliği ile ilgili olarak “herkesin” yürütme organlarına müracaat hakkı vardır. Bu hak 2872 sayılı Çevre Kanununun 30. Maddesinde </a:t>
            </a:r>
            <a:r>
              <a:rPr lang="tr-TR" altLang="tr-TR" dirty="0" err="1"/>
              <a:t>yeralan</a:t>
            </a:r>
            <a:r>
              <a:rPr lang="tr-TR" altLang="tr-TR" dirty="0"/>
              <a:t> “Çevreyi kirleten veya bozan bir faaliyetten zarar gören veya haberdar olan herkes ilgili mercilere başvurarak faaliyetle ilgili gerekli önlemlerin alınmasını veya faaliyetin durdurulmasını isteyebilir. “ hükmü ile yinelenmiştir. </a:t>
            </a:r>
          </a:p>
          <a:p>
            <a:pPr algn="just">
              <a:lnSpc>
                <a:spcPct val="90000"/>
              </a:lnSpc>
            </a:pPr>
            <a:r>
              <a:rPr lang="tr-TR" altLang="tr-TR" dirty="0"/>
              <a:t>Daha sağlıklı ve yaşanabilir bir çevre, ancak bu konuda toplumsal bilincin artması ve herkesin sağlıklı ve dengeli bir çevrede yaşama hakkına sahip çıkması ile mümkün olabilecektir.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72580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Anayasada Çevre</a:t>
            </a:r>
          </a:p>
        </p:txBody>
      </p:sp>
      <p:sp>
        <p:nvSpPr>
          <p:cNvPr id="3" name="İçerik Yer Tutucusu 2"/>
          <p:cNvSpPr>
            <a:spLocks noGrp="1"/>
          </p:cNvSpPr>
          <p:nvPr>
            <p:ph idx="1"/>
          </p:nvPr>
        </p:nvSpPr>
        <p:spPr/>
        <p:txBody>
          <a:bodyPr/>
          <a:lstStyle/>
          <a:p>
            <a:pPr algn="just"/>
            <a:r>
              <a:rPr lang="tr-TR" dirty="0"/>
              <a:t>Türkiye’de çevre sorunlarına ilişkin çözümler için gerekli politikaların ve yasal önlemlerin geliştirilmesi çok eskilere gitmemektedir. 1980’lerden önce çevreye ilişkin yasal düzenleme olarak 1961 Anayasası’nın 49. maddesindeki “sağlık hakkı” gösterilebilir. Bu maddede; “Devlet, herkesin, beden ve ruh sağlığı içinde yaşamasını sağlamakla görevlidir” denilmektedir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107898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dirty="0"/>
          </a:p>
        </p:txBody>
      </p:sp>
      <p:sp>
        <p:nvSpPr>
          <p:cNvPr id="3" name="İçerik Yer Tutucusu 2"/>
          <p:cNvSpPr>
            <a:spLocks noGrp="1"/>
          </p:cNvSpPr>
          <p:nvPr>
            <p:ph idx="1"/>
          </p:nvPr>
        </p:nvSpPr>
        <p:spPr/>
        <p:txBody>
          <a:bodyPr>
            <a:normAutofit lnSpcReduction="10000"/>
          </a:bodyPr>
          <a:lstStyle/>
          <a:p>
            <a:pPr algn="just"/>
            <a:r>
              <a:rPr lang="tr-TR" dirty="0"/>
              <a:t>1982 Anayasası’nda ise çevre ile ilgili doğrudan veya dolaylı maddeler yer almaktadır. Çevreyi doğrudan ilgilendiren 56. maddede; “Herkes, sağlıklı ve dengeli bir çevrede yaşama hakkına sahiptir. Çevreyi geliştirmek, çevre sağlığını korumak ve çevre kirlenmesini önlemek Devletin ve vatandaşların ödevidir. Devlet, herkesin hayatını, beden ve ruh sağlığı içinde sürdürmesini sağlamakla yükümlüdür” </a:t>
            </a:r>
            <a:r>
              <a:rPr lang="tr-TR" dirty="0" smtClean="0"/>
              <a:t>denilmektedir.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57713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Kanunlarda Çevre</a:t>
            </a:r>
          </a:p>
        </p:txBody>
      </p:sp>
      <p:sp>
        <p:nvSpPr>
          <p:cNvPr id="3" name="İçerik Yer Tutucusu 2"/>
          <p:cNvSpPr>
            <a:spLocks noGrp="1"/>
          </p:cNvSpPr>
          <p:nvPr>
            <p:ph idx="1"/>
          </p:nvPr>
        </p:nvSpPr>
        <p:spPr/>
        <p:txBody>
          <a:bodyPr>
            <a:normAutofit fontScale="92500" lnSpcReduction="20000"/>
          </a:bodyPr>
          <a:lstStyle/>
          <a:p>
            <a:r>
              <a:rPr lang="tr-TR" dirty="0"/>
              <a:t>Çevre </a:t>
            </a:r>
            <a:r>
              <a:rPr lang="tr-TR" dirty="0" smtClean="0"/>
              <a:t>Kanunu:</a:t>
            </a:r>
          </a:p>
          <a:p>
            <a:pPr algn="just"/>
            <a:r>
              <a:rPr lang="tr-TR" dirty="0"/>
              <a:t>1983 yılında çıkarılan 2872 sayılı Çevre Kanunu ile çevrenin korunması, iyileştirilmesi, kırsal ve kentsel topraklarla doğal kaynakların en uygun biçimde kullanılması ve korunması, ülkenin bitki ve hayvan varlığı ile doğal ve tarihsel zenginliklerinin korunması ve su, toprak ve hava kirlenmesinin önlenmesi amaçlanmış ve bu çerçevede gerekli düzenlemeleri ekonomik ve toplumsal kalkınmayla uyumlu olarak belirlemeyi ilke olarak kabul </a:t>
            </a:r>
            <a:r>
              <a:rPr lang="tr-TR" dirty="0" smtClean="0"/>
              <a:t>etmiştir.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204766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Milli Parklar Kanunu</a:t>
            </a:r>
          </a:p>
        </p:txBody>
      </p:sp>
      <p:sp>
        <p:nvSpPr>
          <p:cNvPr id="3" name="İçerik Yer Tutucusu 2"/>
          <p:cNvSpPr>
            <a:spLocks noGrp="1"/>
          </p:cNvSpPr>
          <p:nvPr>
            <p:ph idx="1"/>
          </p:nvPr>
        </p:nvSpPr>
        <p:spPr/>
        <p:txBody>
          <a:bodyPr/>
          <a:lstStyle/>
          <a:p>
            <a:pPr algn="just"/>
            <a:r>
              <a:rPr lang="tr-TR" dirty="0"/>
              <a:t>1983 yılında çıkarılan 2873 sayılı Milli Parklar Kanunu’nda milli park; bilimsel ve estetik bakımdan, ulusal ve uluslararası, ender bulunan doğal ve kültürel kaynak değerleriyle, koruma, dinlenme ve turizm alanlarına sahip doğa parçaları şeklinde tanımlanmıştır.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129387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dirty="0"/>
          </a:p>
        </p:txBody>
      </p:sp>
      <p:sp>
        <p:nvSpPr>
          <p:cNvPr id="3" name="İçerik Yer Tutucusu 2"/>
          <p:cNvSpPr>
            <a:spLocks noGrp="1"/>
          </p:cNvSpPr>
          <p:nvPr>
            <p:ph idx="1"/>
          </p:nvPr>
        </p:nvSpPr>
        <p:spPr/>
        <p:txBody>
          <a:bodyPr>
            <a:normAutofit lnSpcReduction="10000"/>
          </a:bodyPr>
          <a:lstStyle/>
          <a:p>
            <a:r>
              <a:rPr lang="tr-TR" dirty="0"/>
              <a:t>Kültür ve </a:t>
            </a:r>
            <a:r>
              <a:rPr lang="tr-TR" dirty="0" smtClean="0"/>
              <a:t>Tabiat </a:t>
            </a:r>
            <a:r>
              <a:rPr lang="tr-TR" dirty="0"/>
              <a:t>Varlıklarını Koruma </a:t>
            </a:r>
            <a:r>
              <a:rPr lang="tr-TR" dirty="0" smtClean="0"/>
              <a:t>Kanunu</a:t>
            </a:r>
          </a:p>
          <a:p>
            <a:r>
              <a:rPr lang="tr-TR" dirty="0"/>
              <a:t>Boğaziçi Kanunu </a:t>
            </a:r>
            <a:endParaRPr lang="tr-TR" dirty="0" smtClean="0"/>
          </a:p>
          <a:p>
            <a:r>
              <a:rPr lang="tr-TR" dirty="0"/>
              <a:t>Kıyı </a:t>
            </a:r>
            <a:r>
              <a:rPr lang="tr-TR" dirty="0" smtClean="0"/>
              <a:t>Kanunu</a:t>
            </a:r>
          </a:p>
          <a:p>
            <a:r>
              <a:rPr lang="tr-TR" dirty="0"/>
              <a:t>Turizmi Teşvik Kanunu </a:t>
            </a:r>
            <a:endParaRPr lang="tr-TR" dirty="0" smtClean="0"/>
          </a:p>
          <a:p>
            <a:r>
              <a:rPr lang="tr-TR" dirty="0"/>
              <a:t>Umumi Hıfzıssıhha </a:t>
            </a:r>
            <a:r>
              <a:rPr lang="tr-TR" dirty="0" smtClean="0"/>
              <a:t>Kanunu</a:t>
            </a:r>
          </a:p>
          <a:p>
            <a:r>
              <a:rPr lang="tr-TR" dirty="0"/>
              <a:t>Orman </a:t>
            </a:r>
            <a:r>
              <a:rPr lang="tr-TR" dirty="0" smtClean="0"/>
              <a:t>Kanunu</a:t>
            </a:r>
          </a:p>
          <a:p>
            <a:r>
              <a:rPr lang="tr-TR" dirty="0"/>
              <a:t>Su Ürünleri </a:t>
            </a:r>
            <a:r>
              <a:rPr lang="tr-TR" dirty="0" smtClean="0"/>
              <a:t>Kanunu</a:t>
            </a:r>
          </a:p>
          <a:p>
            <a:r>
              <a:rPr lang="tr-TR" dirty="0"/>
              <a:t>Toprak Koruma ve Arazi Kullanma Kanunu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26</a:t>
            </a:fld>
            <a:endParaRPr lang="en-US"/>
          </a:p>
        </p:txBody>
      </p:sp>
    </p:spTree>
    <p:extLst>
      <p:ext uri="{BB962C8B-B14F-4D97-AF65-F5344CB8AC3E}">
        <p14:creationId xmlns:p14="http://schemas.microsoft.com/office/powerpoint/2010/main" val="248842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Uluslararası Düzeyde Çevre Politikasındaki İlerlemeler</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Türkiye</a:t>
            </a:r>
            <a:r>
              <a:rPr lang="tr-TR" dirty="0"/>
              <a:t>, üyesi olduğu Birleşmiş Milletler, OECD, G20 ve Avrupa Birliği gibi uluslararası kuruluşlar tarafından uygulanan çevre politikalarını yakından takip etmekte ve taraf olduğu anlaşmaların gerekleriyle ulusal çevre politikasını ve mevzuatını uyumlu hale getirmektedir. TC Anayasası’nın 90. maddesinde belirtildiği gibi Türkiye’nin taraf olduğu diğer antlaşmalarda olduğu gibi çevre konusunda imzaladığı sözleşmelerde birer </a:t>
            </a:r>
            <a:r>
              <a:rPr lang="tr-TR" dirty="0" smtClean="0"/>
              <a:t>kanun değerindedir</a:t>
            </a:r>
            <a:r>
              <a:rPr lang="tr-TR" dirty="0"/>
              <a:t>.</a:t>
            </a:r>
            <a:br>
              <a:rPr lang="tr-TR" dirty="0"/>
            </a:b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27</a:t>
            </a:fld>
            <a:endParaRPr lang="en-US"/>
          </a:p>
        </p:txBody>
      </p:sp>
    </p:spTree>
    <p:extLst>
      <p:ext uri="{BB962C8B-B14F-4D97-AF65-F5344CB8AC3E}">
        <p14:creationId xmlns:p14="http://schemas.microsoft.com/office/powerpoint/2010/main" val="824196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85000" lnSpcReduction="20000"/>
          </a:bodyPr>
          <a:lstStyle/>
          <a:p>
            <a:pPr algn="just"/>
            <a:r>
              <a:rPr lang="tr-TR" dirty="0"/>
              <a:t>Türkiye’nin ulusal çevre yönetimi en çok Avrupa Birliği çevre politikalarından etkilemektedir. 21 Aralık 2009 tarihinde Brüksel’de gerçekleşen Türkiye-AB </a:t>
            </a:r>
            <a:r>
              <a:rPr lang="tr-TR" dirty="0" err="1"/>
              <a:t>Hükümetlerarası</a:t>
            </a:r>
            <a:r>
              <a:rPr lang="tr-TR" dirty="0"/>
              <a:t> Katılım Konferansı’nda alınan kararla Çevre ve İklim Değişikliği faslı müzakereye açılmıştır. AB çevre müktesebatı çevresel etki değerlendirmesi (ÇED) ve stratejik çevresel değerlendirme (STÇD)’den oluşan yatay mevzuatıyla birlikte çevresel sorumluluk ve çevresel bilgiye erişim yanında, hava kalitesi, su kalitesi, atık yönetimi, doğa koruma, endüstriyel kirliliğin kontrolü, kimyasallar, iklim değişikliği ve gürültü alanındaki düzenlemeleri kapsamaktadır.</a:t>
            </a:r>
            <a:br>
              <a:rPr lang="tr-TR" dirty="0"/>
            </a:b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28</a:t>
            </a:fld>
            <a:endParaRPr lang="en-US"/>
          </a:p>
        </p:txBody>
      </p:sp>
    </p:spTree>
    <p:extLst>
      <p:ext uri="{BB962C8B-B14F-4D97-AF65-F5344CB8AC3E}">
        <p14:creationId xmlns:p14="http://schemas.microsoft.com/office/powerpoint/2010/main" val="641939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Dünyada yaşanan bütün bu gelişmelerin yansıması olarak Türkiye’nin de ulusal mevzuatında, kalkınma planlarında ve çeşitli belgelerinde sürdürülebilir kalkınma daha geniş açılardan ele alınmaya başlanmış, sürdürülebilir kalkınmaya yönelik güncel hedefler belirlenmiş, gerek kamu gerekse özel sektör bu sürece daha çok adapte edilmeye çalışılmıştır. Bunların yanında Avrupa Birliği’ne entegrasyon süreci de Türkiye’nin sürdürülebilir kalkınma politikalarına dair itici güçlerden biri olmuştur.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273928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Çevre Politikası: Hedefler, İlkeler</a:t>
            </a:r>
            <a:br>
              <a:rPr lang="tr-TR" dirty="0"/>
            </a:br>
            <a:endParaRPr lang="tr-TR" dirty="0"/>
          </a:p>
        </p:txBody>
      </p:sp>
      <p:sp>
        <p:nvSpPr>
          <p:cNvPr id="3" name="İçerik Yer Tutucusu 2"/>
          <p:cNvSpPr>
            <a:spLocks noGrp="1"/>
          </p:cNvSpPr>
          <p:nvPr>
            <p:ph idx="1"/>
          </p:nvPr>
        </p:nvSpPr>
        <p:spPr/>
        <p:txBody>
          <a:bodyPr>
            <a:normAutofit/>
          </a:bodyPr>
          <a:lstStyle/>
          <a:p>
            <a:pPr algn="just">
              <a:buNone/>
            </a:pPr>
            <a:r>
              <a:rPr lang="tr-TR" dirty="0"/>
              <a:t>Değişen çevresel koşullar, mevcut bilimsel </a:t>
            </a:r>
            <a:r>
              <a:rPr lang="tr-TR" dirty="0" smtClean="0"/>
              <a:t>veriler, teknolojik </a:t>
            </a:r>
            <a:r>
              <a:rPr lang="tr-TR" dirty="0"/>
              <a:t>gelişmeler ve </a:t>
            </a:r>
            <a:r>
              <a:rPr lang="tr-TR" dirty="0" err="1"/>
              <a:t>sosyo</a:t>
            </a:r>
            <a:r>
              <a:rPr lang="tr-TR" dirty="0"/>
              <a:t>-ekonomik </a:t>
            </a:r>
            <a:r>
              <a:rPr lang="tr-TR" dirty="0" smtClean="0"/>
              <a:t>sorunlar çevre </a:t>
            </a:r>
            <a:r>
              <a:rPr lang="tr-TR" dirty="0"/>
              <a:t>politikalarının kapsamını </a:t>
            </a:r>
            <a:r>
              <a:rPr lang="tr-TR" dirty="0" smtClean="0"/>
              <a:t>ve çevre </a:t>
            </a:r>
            <a:r>
              <a:rPr lang="tr-TR" dirty="0"/>
              <a:t>koruma ile ilgili yasal düzenlemeleri şekillendirmektedir. </a:t>
            </a:r>
            <a:r>
              <a:rPr lang="tr-TR" dirty="0" smtClean="0"/>
              <a:t>Çevresel </a:t>
            </a:r>
            <a:r>
              <a:rPr lang="tr-TR" dirty="0"/>
              <a:t>ilkeler bu süreçte  çevre koruma yaklaşımlarına hakim olan bakış açısını yansıtmaktadır.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1022161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AB’ye aday ülke konumunda olan Türkiye, çevre politikası üretmeye dünyada çevre sorunlarının konuşulmaya başladığı dönemle eş zamanlı olarak 1970’li yıllarda başlamıştır. 1970’li yıllardan beri çevre politikalarını geliştiren Türkiye, AB adaylık sürecinde ve planlı döneme geçişle birlikte çevre ile ilgili çalışmalarına hız vermiştir. Türkiye de uygulanan çevre politikası araçlarının yer aldığı mevzuatlar incelendiğinde gerek hukuki gerek ekonomik gerekse destekleyici araçlara çevre politikası ilkeleri ışığında yer verildiği görülmektedir.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30</a:t>
            </a:fld>
            <a:endParaRPr lang="en-US"/>
          </a:p>
        </p:txBody>
      </p:sp>
    </p:spTree>
    <p:extLst>
      <p:ext uri="{BB962C8B-B14F-4D97-AF65-F5344CB8AC3E}">
        <p14:creationId xmlns:p14="http://schemas.microsoft.com/office/powerpoint/2010/main" val="187663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Türkiye’de çevre politikalarının yer aldığı idari araçların en başında anayasa gelmektedir. 1982 Anayasası’nın 56. maddesinde çevre hakkına açıkça yer verilmiş, her insanın sağlıklı bir çevrede yaşama hakkına sahip olduğu vurgulanmıştır. Bu madde ile çevre hakkı Anayasal güvence altına alınmıştır. Daha sonra 1983 yılında çıkarılan Çevre Kanunu başta olmak üzere çevre ile ilgili kanunlar, yönetmelikler, </a:t>
            </a:r>
            <a:r>
              <a:rPr lang="tr-TR" dirty="0" smtClean="0"/>
              <a:t>kalkınma </a:t>
            </a:r>
            <a:r>
              <a:rPr lang="tr-TR" dirty="0"/>
              <a:t>planları, özel ihtisas komisyon raporları, ulusal çevre stratejisi ve eylem planları ulusal alanda uygulanan idari araçların ana kaynakları olmuştur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31</a:t>
            </a:fld>
            <a:endParaRPr lang="en-US"/>
          </a:p>
        </p:txBody>
      </p:sp>
    </p:spTree>
    <p:extLst>
      <p:ext uri="{BB962C8B-B14F-4D97-AF65-F5344CB8AC3E}">
        <p14:creationId xmlns:p14="http://schemas.microsoft.com/office/powerpoint/2010/main" val="2159228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ABD-Paris İklim Anlaşması Örneği</a:t>
            </a:r>
            <a:endParaRPr lang="tr-TR" dirty="0"/>
          </a:p>
        </p:txBody>
      </p:sp>
      <p:sp>
        <p:nvSpPr>
          <p:cNvPr id="3" name="İçerik Yer Tutucusu 2"/>
          <p:cNvSpPr>
            <a:spLocks noGrp="1"/>
          </p:cNvSpPr>
          <p:nvPr>
            <p:ph idx="1"/>
          </p:nvPr>
        </p:nvSpPr>
        <p:spPr>
          <a:xfrm>
            <a:off x="754375" y="1960564"/>
            <a:ext cx="7329840" cy="3970329"/>
          </a:xfrm>
        </p:spPr>
        <p:txBody>
          <a:bodyPr>
            <a:normAutofit fontScale="92500"/>
          </a:bodyPr>
          <a:lstStyle/>
          <a:p>
            <a:r>
              <a:rPr lang="tr-TR" b="1" dirty="0"/>
              <a:t>ABD Başkanı Donald </a:t>
            </a:r>
            <a:r>
              <a:rPr lang="tr-TR" b="1" dirty="0" err="1"/>
              <a:t>Trump</a:t>
            </a:r>
            <a:r>
              <a:rPr lang="tr-TR" b="1" dirty="0"/>
              <a:t>, seçim kampanyası döneminde verdiği taahhüdü hayata geçirerek, Paris İklim Anlaşması'ndan ülkesinin imzasını çekmeye karar verdi</a:t>
            </a:r>
            <a:r>
              <a:rPr lang="tr-TR" b="1" dirty="0" smtClean="0"/>
              <a:t>.(2017)</a:t>
            </a:r>
          </a:p>
          <a:p>
            <a:r>
              <a:rPr lang="tr-TR" b="1" dirty="0"/>
              <a:t>ABD Dışişleri Bakanı </a:t>
            </a:r>
            <a:r>
              <a:rPr lang="tr-TR" b="1" dirty="0" err="1"/>
              <a:t>Antony</a:t>
            </a:r>
            <a:r>
              <a:rPr lang="tr-TR" b="1" dirty="0"/>
              <a:t> </a:t>
            </a:r>
            <a:r>
              <a:rPr lang="tr-TR" b="1" dirty="0" err="1"/>
              <a:t>Blinken</a:t>
            </a:r>
            <a:r>
              <a:rPr lang="tr-TR" b="1" dirty="0"/>
              <a:t>, ABD Başkanı Joe </a:t>
            </a:r>
            <a:r>
              <a:rPr lang="tr-TR" b="1" dirty="0" err="1"/>
              <a:t>Biden'ın</a:t>
            </a:r>
            <a:r>
              <a:rPr lang="tr-TR" b="1" dirty="0"/>
              <a:t> Paris İklim Anlaşması'na geri döneceğine yönelik kararnameyi imzaladığını hatırlatarak, bugünden sonra ABD'nin artık resmi olarak anlaşmanın tarafı olduğunu </a:t>
            </a:r>
            <a:r>
              <a:rPr lang="tr-TR" b="1" dirty="0" smtClean="0"/>
              <a:t>söyledi. (2021)</a:t>
            </a:r>
            <a:endParaRPr lang="tr-TR" b="1" dirty="0"/>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32</a:t>
            </a:fld>
            <a:endParaRPr lang="en-US"/>
          </a:p>
        </p:txBody>
      </p:sp>
    </p:spTree>
    <p:extLst>
      <p:ext uri="{BB962C8B-B14F-4D97-AF65-F5344CB8AC3E}">
        <p14:creationId xmlns:p14="http://schemas.microsoft.com/office/powerpoint/2010/main" val="55012584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2016'da yürürlüğe giren anlaşma, iklim değişikliğiyle mücadelede yaklaşık 200 ülkeyi bir araya getirmişti.</a:t>
            </a:r>
          </a:p>
          <a:p>
            <a:r>
              <a:rPr lang="tr-TR" dirty="0"/>
              <a:t>Paris İklim Anlaşması, küresel sıcaklık artışının sanayi öncesi dönemdekine kıyasla 2 derecenin altında tutulmasını, tercihen 1,5 derecenin hedeflenmesini öngörüyor.</a:t>
            </a:r>
          </a:p>
          <a:p>
            <a:r>
              <a:rPr lang="tr-TR" dirty="0"/>
              <a:t>Anlaşmayla her ülke karbon emisyonlarını azaltma hedeflerini kendisi belirliyor. Niyet edilen ulusal katkı (NDC) olarak adlandırılan bu hedeflerin, beş yılda bir gözden geçirilmesi planlanıyor.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33</a:t>
            </a:fld>
            <a:endParaRPr lang="en-US"/>
          </a:p>
        </p:txBody>
      </p:sp>
    </p:spTree>
    <p:extLst>
      <p:ext uri="{BB962C8B-B14F-4D97-AF65-F5344CB8AC3E}">
        <p14:creationId xmlns:p14="http://schemas.microsoft.com/office/powerpoint/2010/main" val="244544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dirty="0"/>
              <a:t>Zengin ülkelerin, iklim değişikliğine uyum sağlayabilmeleri ve yenilenebilir enerjiye geçmeleri için yoksul ülkelere yardım etmesi öngörülüyor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34</a:t>
            </a:fld>
            <a:endParaRPr lang="en-US"/>
          </a:p>
        </p:txBody>
      </p:sp>
    </p:spTree>
    <p:extLst>
      <p:ext uri="{BB962C8B-B14F-4D97-AF65-F5344CB8AC3E}">
        <p14:creationId xmlns:p14="http://schemas.microsoft.com/office/powerpoint/2010/main" val="4283597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976015" y="1914923"/>
            <a:ext cx="5486190"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4060041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447800" y="1910556"/>
            <a:ext cx="6248400" cy="3952875"/>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36</a:t>
            </a:fld>
            <a:endParaRPr lang="en-US"/>
          </a:p>
        </p:txBody>
      </p:sp>
    </p:spTree>
    <p:extLst>
      <p:ext uri="{BB962C8B-B14F-4D97-AF65-F5344CB8AC3E}">
        <p14:creationId xmlns:p14="http://schemas.microsoft.com/office/powerpoint/2010/main" val="369239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İklim değişikliği : Zengin ülkelerdeki çevreyi kirleten eski araçlar Afrika'ya satılıyor</a:t>
            </a:r>
            <a:br>
              <a:rPr lang="tr-TR" dirty="0"/>
            </a:br>
            <a:endParaRPr lang="tr-TR" dirty="0"/>
          </a:p>
        </p:txBody>
      </p:sp>
      <p:pic>
        <p:nvPicPr>
          <p:cNvPr id="5" name="İçerik Yer Tutucusu 4"/>
          <p:cNvPicPr>
            <a:picLocks noGrp="1" noChangeAspect="1"/>
          </p:cNvPicPr>
          <p:nvPr>
            <p:ph idx="1"/>
          </p:nvPr>
        </p:nvPicPr>
        <p:blipFill>
          <a:blip r:embed="rId4"/>
          <a:stretch>
            <a:fillRect/>
          </a:stretch>
        </p:blipFill>
        <p:spPr>
          <a:xfrm>
            <a:off x="4572000" y="2054655"/>
            <a:ext cx="4359170" cy="2511484"/>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37</a:t>
            </a:fld>
            <a:endParaRPr lang="en-US"/>
          </a:p>
        </p:txBody>
      </p:sp>
      <p:sp>
        <p:nvSpPr>
          <p:cNvPr id="6" name="Dikdörtgen 5"/>
          <p:cNvSpPr/>
          <p:nvPr/>
        </p:nvSpPr>
        <p:spPr>
          <a:xfrm>
            <a:off x="296260" y="2020838"/>
            <a:ext cx="4572000" cy="4247317"/>
          </a:xfrm>
          <a:prstGeom prst="rect">
            <a:avLst/>
          </a:prstGeom>
        </p:spPr>
        <p:txBody>
          <a:bodyPr>
            <a:spAutoFit/>
          </a:bodyPr>
          <a:lstStyle/>
          <a:p>
            <a:r>
              <a:rPr lang="tr-TR" dirty="0">
                <a:solidFill>
                  <a:srgbClr val="0070C0"/>
                </a:solidFill>
              </a:rPr>
              <a:t>Nijerya'nın ithal ettiği araçların yaklaşık dörtte biri 20 yaşın üzerinde.</a:t>
            </a:r>
          </a:p>
          <a:p>
            <a:r>
              <a:rPr lang="tr-TR" dirty="0">
                <a:solidFill>
                  <a:srgbClr val="0070C0"/>
                </a:solidFill>
              </a:rPr>
              <a:t>Birleşmiş </a:t>
            </a:r>
            <a:r>
              <a:rPr lang="tr-TR" dirty="0" err="1">
                <a:solidFill>
                  <a:srgbClr val="0070C0"/>
                </a:solidFill>
              </a:rPr>
              <a:t>Milletler'in</a:t>
            </a:r>
            <a:r>
              <a:rPr lang="tr-TR" dirty="0">
                <a:solidFill>
                  <a:srgbClr val="0070C0"/>
                </a:solidFill>
              </a:rPr>
              <a:t> hazırladığı bir rapora göre, zengin ülkelerdeki çevreyi çok fazla kirleten milyonlarca araç, kalkınmakta olan ülkelere satılıyor.</a:t>
            </a:r>
          </a:p>
          <a:p>
            <a:r>
              <a:rPr lang="tr-TR" dirty="0">
                <a:solidFill>
                  <a:srgbClr val="0070C0"/>
                </a:solidFill>
              </a:rPr>
              <a:t>Rapora göre 2015-2018 arasında 14 milyon eski, düşük kaliteli araç Avrupa, Japonya ve Çin'den ihraç edildi.</a:t>
            </a:r>
          </a:p>
          <a:p>
            <a:r>
              <a:rPr lang="tr-TR" dirty="0">
                <a:solidFill>
                  <a:srgbClr val="0070C0"/>
                </a:solidFill>
              </a:rPr>
              <a:t>Bu araçların beşte dördü yoksul ülkelere gönderilirken, yarısından fazlası Afrika'ya satıldı.</a:t>
            </a:r>
          </a:p>
          <a:p>
            <a:r>
              <a:rPr lang="tr-TR" dirty="0">
                <a:solidFill>
                  <a:srgbClr val="0070C0"/>
                </a:solidFill>
              </a:rPr>
              <a:t>Uzmanlar, araçların yüzde 80'inin ihraç eden ülkelerdeki asgari güvenlik ve çevre standartlarını karşılamadığını söylüyor.</a:t>
            </a:r>
          </a:p>
        </p:txBody>
      </p:sp>
    </p:spTree>
    <p:extLst>
      <p:ext uri="{BB962C8B-B14F-4D97-AF65-F5344CB8AC3E}">
        <p14:creationId xmlns:p14="http://schemas.microsoft.com/office/powerpoint/2010/main" val="259543050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212490" y="1901825"/>
            <a:ext cx="5548735"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38</a:t>
            </a:fld>
            <a:endParaRPr lang="en-US"/>
          </a:p>
        </p:txBody>
      </p:sp>
    </p:spTree>
    <p:extLst>
      <p:ext uri="{BB962C8B-B14F-4D97-AF65-F5344CB8AC3E}">
        <p14:creationId xmlns:p14="http://schemas.microsoft.com/office/powerpoint/2010/main" val="2276848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906463" y="1998807"/>
            <a:ext cx="7331075" cy="3776374"/>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39</a:t>
            </a:fld>
            <a:endParaRPr lang="en-US"/>
          </a:p>
        </p:txBody>
      </p:sp>
    </p:spTree>
    <p:extLst>
      <p:ext uri="{BB962C8B-B14F-4D97-AF65-F5344CB8AC3E}">
        <p14:creationId xmlns:p14="http://schemas.microsoft.com/office/powerpoint/2010/main" val="150233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t>Ortak bir çevre politikası geliştirme ve Birlik düzeyinde önlemlerin alınması ihtiyacı</a:t>
            </a:r>
            <a:endParaRPr lang="tr-TR" dirty="0"/>
          </a:p>
        </p:txBody>
      </p:sp>
      <p:sp>
        <p:nvSpPr>
          <p:cNvPr id="3" name="İçerik Yer Tutucusu 2"/>
          <p:cNvSpPr>
            <a:spLocks noGrp="1"/>
          </p:cNvSpPr>
          <p:nvPr>
            <p:ph idx="1"/>
          </p:nvPr>
        </p:nvSpPr>
        <p:spPr/>
        <p:txBody>
          <a:bodyPr>
            <a:normAutofit fontScale="77500" lnSpcReduction="20000"/>
          </a:bodyPr>
          <a:lstStyle/>
          <a:p>
            <a:pPr>
              <a:lnSpc>
                <a:spcPct val="80000"/>
              </a:lnSpc>
            </a:pPr>
            <a:r>
              <a:rPr lang="tr-TR" altLang="tr-TR" dirty="0"/>
              <a:t>Avrupa’da çevresel sorunların artması; </a:t>
            </a:r>
          </a:p>
          <a:p>
            <a:pPr>
              <a:lnSpc>
                <a:spcPct val="80000"/>
              </a:lnSpc>
            </a:pPr>
            <a:r>
              <a:rPr lang="tr-TR" altLang="tr-TR" dirty="0"/>
              <a:t>Sınırlı doğal kaynakların kritik seviyelere gelmesi;</a:t>
            </a:r>
          </a:p>
          <a:p>
            <a:pPr>
              <a:lnSpc>
                <a:spcPct val="80000"/>
              </a:lnSpc>
            </a:pPr>
            <a:r>
              <a:rPr lang="tr-TR" altLang="tr-TR" dirty="0"/>
              <a:t>Orman yangınları, kuraklık, sel, gibi afetlerin çoğalması; </a:t>
            </a:r>
          </a:p>
          <a:p>
            <a:pPr>
              <a:lnSpc>
                <a:spcPct val="80000"/>
              </a:lnSpc>
            </a:pPr>
            <a:r>
              <a:rPr lang="tr-TR" altLang="tr-TR" dirty="0"/>
              <a:t>Sera gazları emisyonlarının artan trendi ve yol açtığı iklim değişikliği; </a:t>
            </a:r>
          </a:p>
          <a:p>
            <a:pPr>
              <a:lnSpc>
                <a:spcPct val="80000"/>
              </a:lnSpc>
            </a:pPr>
            <a:r>
              <a:rPr lang="tr-TR" altLang="tr-TR" dirty="0"/>
              <a:t>Ozon tabakasının incelmesi; </a:t>
            </a:r>
          </a:p>
          <a:p>
            <a:pPr>
              <a:lnSpc>
                <a:spcPct val="80000"/>
              </a:lnSpc>
            </a:pPr>
            <a:r>
              <a:rPr lang="tr-TR" altLang="tr-TR" dirty="0"/>
              <a:t>Uluslararası suların kirliliği; </a:t>
            </a:r>
          </a:p>
          <a:p>
            <a:pPr>
              <a:lnSpc>
                <a:spcPct val="80000"/>
              </a:lnSpc>
            </a:pPr>
            <a:r>
              <a:rPr lang="tr-TR" altLang="tr-TR" dirty="0"/>
              <a:t>Çevresel kirlilik ve gürültüden dolayı yaşam kalitesinin düşmesi;</a:t>
            </a:r>
          </a:p>
          <a:p>
            <a:pPr>
              <a:lnSpc>
                <a:spcPct val="80000"/>
              </a:lnSpc>
            </a:pPr>
            <a:r>
              <a:rPr lang="tr-TR" altLang="tr-TR" dirty="0"/>
              <a:t>Üretilen atık miktarının çok büyük miktarlarda olması ve gittikçe artması; </a:t>
            </a:r>
          </a:p>
          <a:p>
            <a:pPr>
              <a:lnSpc>
                <a:spcPct val="80000"/>
              </a:lnSpc>
            </a:pPr>
            <a:r>
              <a:rPr lang="tr-TR" altLang="tr-TR" dirty="0"/>
              <a:t>Habitatların (yabani yaşamın) korunması, </a:t>
            </a:r>
          </a:p>
          <a:p>
            <a:pPr>
              <a:lnSpc>
                <a:spcPct val="80000"/>
              </a:lnSpc>
            </a:pPr>
            <a:r>
              <a:rPr lang="tr-TR" altLang="tr-TR" dirty="0"/>
              <a:t>Avrupa Birliği’nde çevre sorunlarında ortak bir çevre politikası geliştirme ve Birlik düzeyinde önlemlerin alınması ihtiyacını meydana getirmiştir.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29543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dirty="0"/>
              <a:t>Karbon salınımına en çok sebep olan isimler listesine ülke olarak değil ancak sektör olarak giren iki önemli unsur bulunuyor. Bunlar uluslararası deniz ve hava taşımacılığı. Bu iki sektörü ülke sayarsak deniz taşımacılığı dünyayı en çok kirleten 8'inci unsur. Hava taşımacılığıysa dünyayı en çok çok kirleten 14'üncü unsur olarak göze çarpıyor.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40</a:t>
            </a:fld>
            <a:endParaRPr lang="en-US"/>
          </a:p>
        </p:txBody>
      </p:sp>
    </p:spTree>
    <p:extLst>
      <p:ext uri="{BB962C8B-B14F-4D97-AF65-F5344CB8AC3E}">
        <p14:creationId xmlns:p14="http://schemas.microsoft.com/office/powerpoint/2010/main" val="2287456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AB Entegre Çevre Uyum Stratejisi (UÇES) (2007-2023) Türkiye’nin, AB’ye katılımı için bir ön koşul olan, AB çevre müktesebatına uyumun sağlaması ve mevzuatın etkin bir şekilde uygulanması amacıyla ihtiyaç duyulacak teknik ve kurumsal altyapı, gerçekleştirilmesi zorunlu çevresel iyileştirmeler ve düzenlemelerin neler olacağına ilişkin detaylı bilgileri içermektedir</a:t>
            </a:r>
            <a:r>
              <a:rPr lang="tr-TR" sz="2000" dirty="0" smtClean="0"/>
              <a:t>.</a:t>
            </a:r>
          </a:p>
          <a:p>
            <a:pPr algn="just"/>
            <a:endParaRPr lang="tr-TR" sz="2000"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41</a:t>
            </a:fld>
            <a:endParaRPr lang="en-US"/>
          </a:p>
        </p:txBody>
      </p:sp>
      <p:pic>
        <p:nvPicPr>
          <p:cNvPr id="5" name="Resim 4"/>
          <p:cNvPicPr>
            <a:picLocks noChangeAspect="1"/>
          </p:cNvPicPr>
          <p:nvPr/>
        </p:nvPicPr>
        <p:blipFill>
          <a:blip r:embed="rId2"/>
          <a:stretch>
            <a:fillRect/>
          </a:stretch>
        </p:blipFill>
        <p:spPr>
          <a:xfrm>
            <a:off x="2311407" y="4192525"/>
            <a:ext cx="4504715" cy="2051652"/>
          </a:xfrm>
          <a:prstGeom prst="rect">
            <a:avLst/>
          </a:prstGeom>
        </p:spPr>
      </p:pic>
    </p:spTree>
    <p:extLst>
      <p:ext uri="{BB962C8B-B14F-4D97-AF65-F5344CB8AC3E}">
        <p14:creationId xmlns:p14="http://schemas.microsoft.com/office/powerpoint/2010/main" val="2409659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t>UÇES kapsamında, Türkiye’de başta su, atık, hava, endüstriyel kirliliğin kontrolü, doğa koruma ve yatay sektör olmak üzere çevre konusunda öncelik verilen alanlara yönelik amaç, hedef, strateji ve gerçekleştirilmesi planlanan faaliyetler ortaya konulmuştur. Bu çerçevede AB’ye uyum için yapılması gereken çevre yatırımlarının maliyeti (kimyasallar ve gürültü sektörleri hariç) yaklaşık 59 milyar Avro olarak hesaplanmıştır. Öte yandan, çevre alanında ihtiyaç duyulan yatırımların yüzde 80’ni kamu sektörü, yüzde 20’si ise özel sektör tarafından yapılması öngörülmüştür.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42</a:t>
            </a:fld>
            <a:endParaRPr lang="en-US"/>
          </a:p>
        </p:txBody>
      </p:sp>
    </p:spTree>
    <p:extLst>
      <p:ext uri="{BB962C8B-B14F-4D97-AF65-F5344CB8AC3E}">
        <p14:creationId xmlns:p14="http://schemas.microsoft.com/office/powerpoint/2010/main" val="702854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Çevre faslı için iki açılış kriteri bildirilmiştir</a:t>
            </a:r>
            <a:r>
              <a:rPr lang="tr-TR" dirty="0" smtClean="0"/>
              <a:t>:</a:t>
            </a:r>
          </a:p>
          <a:p>
            <a:r>
              <a:rPr lang="tr-TR" dirty="0"/>
              <a:t>1. Ulusal, bölgesel ve yerel düzeyde gerekli idari kapasitenin oluşturulmasına yönelik planlar ve ihtiyaç duyulan finansman kaynakları dâhil olmak üzere, bu fasıldaki müktesebatın iyi koordine edilmiş şekilde kademeli uyumlaştırılmasına, uygulamasına ve yürürlüğe konmasına yönelik kapsamlı bir stratejinin aşamalar ve takvimle birlikte sunulması</a:t>
            </a:r>
            <a:r>
              <a:rPr lang="tr-TR" dirty="0" smtClean="0"/>
              <a:t>,</a:t>
            </a:r>
          </a:p>
          <a:p>
            <a:r>
              <a:rPr lang="tr-TR" dirty="0" smtClean="0"/>
              <a:t> </a:t>
            </a:r>
            <a:r>
              <a:rPr lang="tr-TR" dirty="0"/>
              <a:t>2. Türkiye’nin, ilgili AT-Türkiye Ortaklık Konseyi kararlarına göre tabi olunan çevre müktesebatının uygulanmasına ilişkin yükümlülüklerini yerine getirmesi.</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43</a:t>
            </a:fld>
            <a:endParaRPr lang="en-US"/>
          </a:p>
        </p:txBody>
      </p:sp>
    </p:spTree>
    <p:extLst>
      <p:ext uri="{BB962C8B-B14F-4D97-AF65-F5344CB8AC3E}">
        <p14:creationId xmlns:p14="http://schemas.microsoft.com/office/powerpoint/2010/main" val="2847629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r>
              <a:rPr lang="tr-TR" dirty="0"/>
              <a:t>Çevre Faslı 21 Aralık 2009 tarihinde Brüksel’de yapılan </a:t>
            </a:r>
            <a:r>
              <a:rPr lang="tr-TR" dirty="0" err="1"/>
              <a:t>Hükümetlerarası</a:t>
            </a:r>
            <a:r>
              <a:rPr lang="tr-TR" dirty="0"/>
              <a:t> Konferansla müzakerelere açılmıştır</a:t>
            </a:r>
            <a:r>
              <a:rPr lang="tr-TR" dirty="0" smtClean="0"/>
              <a:t>.</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44</a:t>
            </a:fld>
            <a:endParaRPr lang="en-US"/>
          </a:p>
        </p:txBody>
      </p:sp>
      <p:pic>
        <p:nvPicPr>
          <p:cNvPr id="5" name="Resim 4"/>
          <p:cNvPicPr>
            <a:picLocks noChangeAspect="1"/>
          </p:cNvPicPr>
          <p:nvPr/>
        </p:nvPicPr>
        <p:blipFill>
          <a:blip r:embed="rId2"/>
          <a:stretch>
            <a:fillRect/>
          </a:stretch>
        </p:blipFill>
        <p:spPr>
          <a:xfrm>
            <a:off x="1976015" y="3734410"/>
            <a:ext cx="5019675" cy="1647825"/>
          </a:xfrm>
          <a:prstGeom prst="rect">
            <a:avLst/>
          </a:prstGeom>
        </p:spPr>
      </p:pic>
    </p:spTree>
    <p:extLst>
      <p:ext uri="{BB962C8B-B14F-4D97-AF65-F5344CB8AC3E}">
        <p14:creationId xmlns:p14="http://schemas.microsoft.com/office/powerpoint/2010/main" val="679916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AB Ortak Tutum Belgesinde Çevre Faslına ilişkin olarak bir siyasi ve beş teknik olmak üzere altı tane kapanış kriteri belirlenmiştir</a:t>
            </a:r>
            <a:r>
              <a:rPr lang="tr-TR" dirty="0" smtClean="0"/>
              <a:t>:</a:t>
            </a:r>
          </a:p>
          <a:p>
            <a:r>
              <a:rPr lang="tr-TR" dirty="0"/>
              <a:t>1. Türkiye, Türkiye-AB Ortaklık Anlaşması Ek Protokolü’nden kaynaklanan yükümlülüklerini yerine getirir (siyasi kriter), </a:t>
            </a:r>
            <a:endParaRPr lang="tr-TR" dirty="0" smtClean="0"/>
          </a:p>
          <a:p>
            <a:r>
              <a:rPr lang="tr-TR" dirty="0" smtClean="0"/>
              <a:t>2</a:t>
            </a:r>
            <a:r>
              <a:rPr lang="tr-TR" dirty="0"/>
              <a:t>. Türkiye, sınır-ötesi unsurları da dahil olmak üzere AB’nin yatay ve çerçeve çevre mevzuatını uyumlaştırmaya yönelik mevzuatı benimser, </a:t>
            </a:r>
            <a:endParaRPr lang="tr-TR" dirty="0" smtClean="0"/>
          </a:p>
          <a:p>
            <a:r>
              <a:rPr lang="tr-TR" dirty="0" smtClean="0"/>
              <a:t>3</a:t>
            </a:r>
            <a:r>
              <a:rPr lang="tr-TR" dirty="0"/>
              <a:t>. Türkiye su kalitesi ile ilgili müktesebatı uyumlaştırmaya yönelik mevzuatı özellikle de Su Koruma Çerçeve Kanununu benimser; Nehir Havzaları Koruma Eylem Planları oluşturur ve bu sektörde uygulama mevzuatını benimsemek suretiyle yasal uyum alanında önemli gelişmeler kaydeder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45</a:t>
            </a:fld>
            <a:endParaRPr lang="en-US"/>
          </a:p>
        </p:txBody>
      </p:sp>
    </p:spTree>
    <p:extLst>
      <p:ext uri="{BB962C8B-B14F-4D97-AF65-F5344CB8AC3E}">
        <p14:creationId xmlns:p14="http://schemas.microsoft.com/office/powerpoint/2010/main" val="4179652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smtClean="0"/>
              <a:t>4.Türkiye </a:t>
            </a:r>
            <a:r>
              <a:rPr lang="tr-TR" dirty="0"/>
              <a:t>endüstriyel kirlilik kontrolü ve risk yönetimi alanlarındaki müktesebatı uyumlaştırmaya yönelik mevzuatı benimser, </a:t>
            </a:r>
            <a:endParaRPr lang="tr-TR" dirty="0" smtClean="0"/>
          </a:p>
          <a:p>
            <a:r>
              <a:rPr lang="tr-TR" dirty="0" smtClean="0"/>
              <a:t>5</a:t>
            </a:r>
            <a:r>
              <a:rPr lang="tr-TR" dirty="0"/>
              <a:t>. Türkiye, bu fasıldaki diğer sektörler için doğa koruma ve atık yönetimi dahil olmak üzere, “Ulusal, Bölgesel ve Yerel Düzeyde Gerekli İdari Kapasitenin ve Çevre Müktesebatının Uygulanması İçin Gerekli Mali Kaynakların Oluşturulması Planı” uyarınca mevzuat uyumunu sürdürür </a:t>
            </a:r>
            <a:r>
              <a:rPr lang="tr-TR" dirty="0" smtClean="0"/>
              <a:t>,</a:t>
            </a:r>
          </a:p>
          <a:p>
            <a:r>
              <a:rPr lang="tr-TR" dirty="0" smtClean="0"/>
              <a:t> </a:t>
            </a:r>
            <a:r>
              <a:rPr lang="tr-TR" dirty="0"/>
              <a:t>6. Türkiye denetim hizmetleri de dahil olmak üzere her düzeyde idari birimin kapasitesini geliştirmeye Ulusal, Bölgesel ve Yerel Düzeyde Gerekli İdari Kapasitenin ve Çevre Müktesebatının Uygulanması İçin Gerekli Mali Kaynakların Oluşturulması Planı çerçevesinde devam eder; çalışmaların koordinasyonunu iyileştirmeyi sürdürür.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46</a:t>
            </a:fld>
            <a:endParaRPr lang="en-US"/>
          </a:p>
        </p:txBody>
      </p:sp>
    </p:spTree>
    <p:extLst>
      <p:ext uri="{BB962C8B-B14F-4D97-AF65-F5344CB8AC3E}">
        <p14:creationId xmlns:p14="http://schemas.microsoft.com/office/powerpoint/2010/main" val="59584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t>AB Çevre Politikasının Oluşumu</a:t>
            </a:r>
            <a:r>
              <a:rPr lang="tr-TR" altLang="tr-TR" dirty="0"/>
              <a:t> </a:t>
            </a:r>
            <a:endParaRPr lang="tr-TR" dirty="0"/>
          </a:p>
        </p:txBody>
      </p:sp>
      <p:sp>
        <p:nvSpPr>
          <p:cNvPr id="3" name="İçerik Yer Tutucusu 2"/>
          <p:cNvSpPr>
            <a:spLocks noGrp="1"/>
          </p:cNvSpPr>
          <p:nvPr>
            <p:ph idx="1"/>
          </p:nvPr>
        </p:nvSpPr>
        <p:spPr/>
        <p:txBody>
          <a:bodyPr>
            <a:normAutofit fontScale="77500" lnSpcReduction="20000"/>
          </a:bodyPr>
          <a:lstStyle/>
          <a:p>
            <a:pPr algn="just">
              <a:spcBef>
                <a:spcPct val="0"/>
              </a:spcBef>
            </a:pPr>
            <a:r>
              <a:rPr lang="tr-TR" altLang="tr-TR" dirty="0"/>
              <a:t>Avrupa Birliği’nin Çevre Politikası, Avrupa Topluluğu Antlaşması’nın birçok maddesinde yer almaktadır. Bunların arasında iki tanesi önemlidir (2. ve 174. maddeler). AT Antlaşması sadece temel hükümleri belirlemektedir. Hukukî çerçeve, yönetmelikler ve yönergeler aracılığıyla geliştirilmektedir. Çevresel eylemler, çevre hakkındaki çok sayıda </a:t>
            </a:r>
            <a:r>
              <a:rPr lang="tr-TR" altLang="tr-TR" dirty="0">
                <a:solidFill>
                  <a:schemeClr val="tx2"/>
                </a:solidFill>
              </a:rPr>
              <a:t>“Eylem Programı”</a:t>
            </a:r>
            <a:r>
              <a:rPr lang="tr-TR" altLang="tr-TR" dirty="0"/>
              <a:t> yoluyla geliştirilmiştir. </a:t>
            </a:r>
          </a:p>
          <a:p>
            <a:pPr algn="just">
              <a:spcBef>
                <a:spcPct val="0"/>
              </a:spcBef>
            </a:pPr>
            <a:endParaRPr lang="tr-TR" altLang="tr-TR" dirty="0"/>
          </a:p>
          <a:p>
            <a:pPr algn="just">
              <a:spcBef>
                <a:spcPct val="0"/>
              </a:spcBef>
            </a:pPr>
            <a:r>
              <a:rPr lang="tr-TR" altLang="tr-TR" dirty="0">
                <a:solidFill>
                  <a:schemeClr val="tx2"/>
                </a:solidFill>
                <a:latin typeface="LCIJFI+TimesNewRoman,Bold" charset="0"/>
              </a:rPr>
              <a:t> </a:t>
            </a:r>
            <a:r>
              <a:rPr lang="tr-TR" altLang="tr-TR" dirty="0">
                <a:solidFill>
                  <a:schemeClr val="tx2"/>
                </a:solidFill>
              </a:rPr>
              <a:t>2. Madde:</a:t>
            </a:r>
            <a:r>
              <a:rPr lang="tr-TR" altLang="tr-TR" dirty="0"/>
              <a:t> Ortak eylemlerin ve politikaların yürürlüğe konulması yoluyla, Avrupa Topluluğu’na, diğer görevlerinin yanı sıra, çevre kalitesinin yükseltilmesi ve yüksek düzeyde korunmasını sağlamak görevini yüklemektedir. </a:t>
            </a:r>
          </a:p>
          <a:p>
            <a:pPr algn="just">
              <a:spcBef>
                <a:spcPct val="0"/>
              </a:spcBef>
            </a:pPr>
            <a:r>
              <a:rPr lang="tr-TR" altLang="tr-TR" dirty="0">
                <a:solidFill>
                  <a:schemeClr val="tx2"/>
                </a:solidFill>
              </a:rPr>
              <a:t>174. Madde:</a:t>
            </a:r>
            <a:r>
              <a:rPr lang="tr-TR" altLang="tr-TR" dirty="0"/>
              <a:t> Topluluğun yasama kapasitesini ve Topluluk Çevre </a:t>
            </a:r>
            <a:r>
              <a:rPr lang="tr-TR" altLang="tr-TR" dirty="0" err="1"/>
              <a:t>Politikası’nı</a:t>
            </a:r>
            <a:r>
              <a:rPr lang="tr-TR" altLang="tr-TR" dirty="0"/>
              <a:t> yönetmede temel ilkeleri </a:t>
            </a:r>
            <a:r>
              <a:rPr lang="tr-TR" altLang="tr-TR" dirty="0" smtClean="0"/>
              <a:t>belirlemektedir.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78225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altLang="tr-TR" sz="3200" b="1" dirty="0"/>
              <a:t>AB Çevre </a:t>
            </a:r>
            <a:r>
              <a:rPr lang="tr-TR" altLang="tr-TR" sz="3200" b="1" dirty="0" err="1"/>
              <a:t>Politikası’nın</a:t>
            </a:r>
            <a:r>
              <a:rPr lang="tr-TR" altLang="tr-TR" sz="3200" b="1" dirty="0"/>
              <a:t> İlkeleri</a:t>
            </a:r>
            <a:br>
              <a:rPr lang="tr-TR" altLang="tr-TR" sz="3200" b="1" dirty="0"/>
            </a:br>
            <a:endParaRPr lang="tr-TR" sz="3200" b="1" dirty="0"/>
          </a:p>
        </p:txBody>
      </p:sp>
      <p:sp>
        <p:nvSpPr>
          <p:cNvPr id="3" name="İçerik Yer Tutucusu 2"/>
          <p:cNvSpPr>
            <a:spLocks noGrp="1"/>
          </p:cNvSpPr>
          <p:nvPr>
            <p:ph idx="1"/>
          </p:nvPr>
        </p:nvSpPr>
        <p:spPr/>
        <p:txBody>
          <a:bodyPr>
            <a:normAutofit fontScale="77500" lnSpcReduction="20000"/>
          </a:bodyPr>
          <a:lstStyle/>
          <a:p>
            <a:pPr marL="609600" indent="-609600" algn="just">
              <a:lnSpc>
                <a:spcPct val="90000"/>
              </a:lnSpc>
              <a:buNone/>
            </a:pPr>
            <a:r>
              <a:rPr lang="tr-TR" altLang="tr-TR" dirty="0">
                <a:solidFill>
                  <a:schemeClr val="tx2"/>
                </a:solidFill>
              </a:rPr>
              <a:t>Kirleten öder ilkesi:</a:t>
            </a:r>
            <a:r>
              <a:rPr lang="tr-TR" altLang="tr-TR" dirty="0"/>
              <a:t> </a:t>
            </a:r>
            <a:r>
              <a:rPr lang="tr-TR" altLang="tr-TR" dirty="0" err="1"/>
              <a:t>Topluluk’un</a:t>
            </a:r>
            <a:r>
              <a:rPr lang="tr-TR" altLang="tr-TR" dirty="0"/>
              <a:t> temel hedefidir.</a:t>
            </a:r>
          </a:p>
          <a:p>
            <a:pPr marL="609600" indent="-609600" algn="just">
              <a:lnSpc>
                <a:spcPct val="90000"/>
              </a:lnSpc>
              <a:buClr>
                <a:schemeClr val="tx2"/>
              </a:buClr>
              <a:buFont typeface="Wingdings" panose="05000000000000000000" pitchFamily="2" charset="2"/>
              <a:buChar char="Ø"/>
            </a:pPr>
            <a:r>
              <a:rPr lang="tr-TR" altLang="tr-TR" dirty="0" err="1">
                <a:solidFill>
                  <a:schemeClr val="tx2"/>
                </a:solidFill>
              </a:rPr>
              <a:t>Bütünleyicilik</a:t>
            </a:r>
            <a:r>
              <a:rPr lang="tr-TR" altLang="tr-TR" dirty="0">
                <a:solidFill>
                  <a:schemeClr val="tx2"/>
                </a:solidFill>
              </a:rPr>
              <a:t> ilkesi</a:t>
            </a:r>
            <a:r>
              <a:rPr lang="tr-TR" altLang="tr-TR" dirty="0"/>
              <a:t>: Çevrenin korunmasında </a:t>
            </a:r>
            <a:r>
              <a:rPr lang="tr-TR" altLang="tr-TR" dirty="0" err="1"/>
              <a:t>Topluluk’un</a:t>
            </a:r>
            <a:r>
              <a:rPr lang="tr-TR" altLang="tr-TR" dirty="0"/>
              <a:t> diğer politikalar içine entegre edilmesidir.</a:t>
            </a:r>
          </a:p>
          <a:p>
            <a:pPr marL="609600" indent="-609600" algn="just">
              <a:lnSpc>
                <a:spcPct val="90000"/>
              </a:lnSpc>
              <a:buClr>
                <a:schemeClr val="tx2"/>
              </a:buClr>
              <a:buFont typeface="Wingdings" panose="05000000000000000000" pitchFamily="2" charset="2"/>
              <a:buChar char="Ø"/>
            </a:pPr>
            <a:r>
              <a:rPr lang="tr-TR" altLang="tr-TR" dirty="0">
                <a:solidFill>
                  <a:schemeClr val="tx2"/>
                </a:solidFill>
              </a:rPr>
              <a:t>Kaynakta önleme ilkesi:</a:t>
            </a:r>
            <a:r>
              <a:rPr lang="tr-TR" altLang="tr-TR" dirty="0"/>
              <a:t> Atığın üretildiği yerin yakınında bertaraf edilmesidir. Hizmette Halka Yakınlık/Aşamalı Sorumluluk olarak ta ifade edilen ilke, Hizmetlerin vatandaşlara sunulmasında en yakın birimlerin rol alması gerektiğini benimsemektedir. Çevre yönetiminde sorumluluğun üye devletler ve yerel yönetimlerin üzerinde bulunduğu anlatılmaktadır. </a:t>
            </a:r>
          </a:p>
          <a:p>
            <a:pPr marL="609600" indent="-609600" algn="just">
              <a:lnSpc>
                <a:spcPct val="90000"/>
              </a:lnSpc>
              <a:buClr>
                <a:schemeClr val="tx2"/>
              </a:buClr>
              <a:buFont typeface="Wingdings" panose="05000000000000000000" pitchFamily="2" charset="2"/>
              <a:buChar char="Ø"/>
            </a:pPr>
            <a:r>
              <a:rPr lang="tr-TR" altLang="tr-TR" dirty="0">
                <a:solidFill>
                  <a:schemeClr val="tx2"/>
                </a:solidFill>
              </a:rPr>
              <a:t>Önleme ilkesi: </a:t>
            </a:r>
            <a:r>
              <a:rPr lang="tr-TR" altLang="tr-TR" dirty="0"/>
              <a:t>Zararın ortaya çıkmasından  önce gerekli önlemlerin alınmasıdır.</a:t>
            </a:r>
          </a:p>
          <a:p>
            <a:pPr marL="609600" indent="-609600" algn="just">
              <a:lnSpc>
                <a:spcPct val="90000"/>
              </a:lnSpc>
              <a:buClr>
                <a:schemeClr val="tx2"/>
              </a:buClr>
              <a:buFont typeface="Wingdings" panose="05000000000000000000" pitchFamily="2" charset="2"/>
              <a:buChar char="Ø"/>
            </a:pPr>
            <a:r>
              <a:rPr lang="tr-TR" altLang="tr-TR" dirty="0">
                <a:solidFill>
                  <a:schemeClr val="tx2"/>
                </a:solidFill>
              </a:rPr>
              <a:t>Tedbirli olma ilkesi:</a:t>
            </a:r>
            <a:r>
              <a:rPr lang="tr-TR" altLang="tr-TR" dirty="0"/>
              <a:t> Çevre açısından olumsuz sonuç oluşturacak belli bir fiilin bilimsel ispatını beklemeden önlem alınmasıdır.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378083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t>Çevre Eylem Programı</a:t>
            </a:r>
            <a:endParaRPr lang="tr-TR" dirty="0"/>
          </a:p>
        </p:txBody>
      </p:sp>
      <p:sp>
        <p:nvSpPr>
          <p:cNvPr id="3" name="İçerik Yer Tutucusu 2"/>
          <p:cNvSpPr>
            <a:spLocks noGrp="1"/>
          </p:cNvSpPr>
          <p:nvPr>
            <p:ph idx="1"/>
          </p:nvPr>
        </p:nvSpPr>
        <p:spPr/>
        <p:txBody>
          <a:bodyPr>
            <a:normAutofit fontScale="77500" lnSpcReduction="20000"/>
          </a:bodyPr>
          <a:lstStyle/>
          <a:p>
            <a:r>
              <a:rPr lang="tr-TR" altLang="tr-TR" dirty="0">
                <a:solidFill>
                  <a:schemeClr val="tx2"/>
                </a:solidFill>
              </a:rPr>
              <a:t>22 Kasım 1973 yılında Konsey ve üye ülke temsilcileri kabul ederek Topluluk bildirgesi hâline geldi</a:t>
            </a:r>
            <a:r>
              <a:rPr lang="tr-TR" altLang="tr-TR" dirty="0"/>
              <a:t>.</a:t>
            </a:r>
          </a:p>
          <a:p>
            <a:r>
              <a:rPr lang="tr-TR" altLang="tr-TR" dirty="0"/>
              <a:t>1973 -1976                       1. Çevre eylem programı</a:t>
            </a:r>
          </a:p>
          <a:p>
            <a:r>
              <a:rPr lang="tr-TR" altLang="tr-TR" dirty="0"/>
              <a:t>1977-1981                        2. Çevre eylem programı</a:t>
            </a:r>
          </a:p>
          <a:p>
            <a:r>
              <a:rPr lang="tr-TR" altLang="tr-TR" dirty="0"/>
              <a:t>1982-1986                        3. Çevre eylem programı</a:t>
            </a:r>
          </a:p>
          <a:p>
            <a:r>
              <a:rPr lang="tr-TR" altLang="tr-TR" dirty="0"/>
              <a:t>1987-1992                        4. Çevre eylem programı</a:t>
            </a:r>
          </a:p>
          <a:p>
            <a:r>
              <a:rPr lang="tr-TR" altLang="tr-TR" dirty="0"/>
              <a:t>1993-2000                        5. Çevre eylem programı</a:t>
            </a:r>
          </a:p>
          <a:p>
            <a:r>
              <a:rPr lang="tr-TR" altLang="tr-TR" dirty="0"/>
              <a:t>2002-2010                        6. Çevre eylem programı</a:t>
            </a:r>
          </a:p>
          <a:p>
            <a:pPr>
              <a:buNone/>
            </a:pPr>
            <a:r>
              <a:rPr lang="tr-TR" altLang="tr-TR" dirty="0"/>
              <a:t>     </a:t>
            </a:r>
          </a:p>
          <a:p>
            <a:pPr>
              <a:buNone/>
            </a:pPr>
            <a:r>
              <a:rPr lang="tr-TR" altLang="tr-TR" dirty="0"/>
              <a:t>    </a:t>
            </a:r>
            <a:r>
              <a:rPr lang="tr-TR" altLang="tr-TR" dirty="0">
                <a:solidFill>
                  <a:schemeClr val="tx2"/>
                </a:solidFill>
              </a:rPr>
              <a:t>Dört Çevre Eylem Programının temeli:</a:t>
            </a:r>
            <a:r>
              <a:rPr lang="tr-TR" altLang="tr-TR" dirty="0"/>
              <a:t> Kirliliğin önlenmesi.</a:t>
            </a:r>
          </a:p>
          <a:p>
            <a:pPr>
              <a:buNone/>
            </a:pPr>
            <a:r>
              <a:rPr lang="tr-TR" altLang="tr-TR" dirty="0"/>
              <a:t>    </a:t>
            </a:r>
            <a:r>
              <a:rPr lang="tr-TR" altLang="tr-TR" dirty="0">
                <a:solidFill>
                  <a:schemeClr val="tx2"/>
                </a:solidFill>
              </a:rPr>
              <a:t>5. Çevre Eylem Programı temeli:</a:t>
            </a:r>
            <a:r>
              <a:rPr lang="tr-TR" altLang="tr-TR" dirty="0"/>
              <a:t> Sürdürebilir kalkınma ve sorumluluğun paylaşılması.</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3332495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t>6. Çevre Eylem Programı</a:t>
            </a:r>
            <a:r>
              <a:rPr lang="tr-TR" altLang="tr-TR" b="1" dirty="0">
                <a:solidFill>
                  <a:schemeClr val="tx2"/>
                </a:solidFill>
              </a:rPr>
              <a:t/>
            </a:r>
            <a:br>
              <a:rPr lang="tr-TR" altLang="tr-TR" b="1" dirty="0">
                <a:solidFill>
                  <a:schemeClr val="tx2"/>
                </a:solidFill>
              </a:rPr>
            </a:br>
            <a:endParaRPr lang="tr-TR" dirty="0"/>
          </a:p>
        </p:txBody>
      </p:sp>
      <p:sp>
        <p:nvSpPr>
          <p:cNvPr id="3" name="İçerik Yer Tutucusu 2"/>
          <p:cNvSpPr>
            <a:spLocks noGrp="1"/>
          </p:cNvSpPr>
          <p:nvPr>
            <p:ph idx="1"/>
          </p:nvPr>
        </p:nvSpPr>
        <p:spPr/>
        <p:txBody>
          <a:bodyPr>
            <a:normAutofit/>
          </a:bodyPr>
          <a:lstStyle/>
          <a:p>
            <a:pPr marL="609600" indent="-609600" algn="just">
              <a:lnSpc>
                <a:spcPct val="90000"/>
              </a:lnSpc>
              <a:buNone/>
            </a:pPr>
            <a:r>
              <a:rPr lang="tr-TR" altLang="tr-TR" dirty="0">
                <a:solidFill>
                  <a:schemeClr val="tx2"/>
                </a:solidFill>
              </a:rPr>
              <a:t>6. Çevre Eylem Programının temeli:</a:t>
            </a:r>
            <a:r>
              <a:rPr lang="tr-TR" altLang="tr-TR" dirty="0"/>
              <a:t> AB’nin 10 yıl içindeki çevre hedefi ortaya konulmuştur. </a:t>
            </a:r>
            <a:r>
              <a:rPr lang="tr-TR" altLang="tr-TR" dirty="0">
                <a:solidFill>
                  <a:schemeClr val="tx2"/>
                </a:solidFill>
              </a:rPr>
              <a:t>“Çevre  2010: Geleceğimiz, Tercihimiz” </a:t>
            </a:r>
            <a:r>
              <a:rPr lang="tr-TR" altLang="tr-TR" dirty="0"/>
              <a:t>başlıklı </a:t>
            </a:r>
            <a:r>
              <a:rPr lang="tr-TR" altLang="tr-TR" dirty="0" smtClean="0"/>
              <a:t>programdır.</a:t>
            </a:r>
            <a:endParaRPr lang="tr-TR" altLang="tr-TR" dirty="0"/>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294069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85000" lnSpcReduction="10000"/>
          </a:bodyPr>
          <a:lstStyle/>
          <a:p>
            <a:pPr marL="609600" indent="-609600">
              <a:buFontTx/>
              <a:buAutoNum type="arabicPeriod"/>
            </a:pPr>
            <a:r>
              <a:rPr lang="tr-TR" altLang="tr-TR" dirty="0">
                <a:solidFill>
                  <a:schemeClr val="tx2"/>
                </a:solidFill>
              </a:rPr>
              <a:t>İklim Değişikliği: </a:t>
            </a:r>
            <a:r>
              <a:rPr lang="tr-TR" altLang="tr-TR" dirty="0"/>
              <a:t>AB üye devletlerin 2008-2012 yılları  arasında sera gaz emisyonunu % 8 oranında azaltması programına gidilmiştir.</a:t>
            </a:r>
          </a:p>
          <a:p>
            <a:pPr marL="609600" indent="-609600">
              <a:buFontTx/>
              <a:buAutoNum type="arabicPeriod"/>
            </a:pPr>
            <a:r>
              <a:rPr lang="tr-TR" altLang="tr-TR" dirty="0">
                <a:solidFill>
                  <a:schemeClr val="tx2"/>
                </a:solidFill>
              </a:rPr>
              <a:t>Doğa ve Biyolojik </a:t>
            </a:r>
            <a:r>
              <a:rPr lang="tr-TR" altLang="tr-TR" dirty="0" err="1">
                <a:solidFill>
                  <a:schemeClr val="tx2"/>
                </a:solidFill>
              </a:rPr>
              <a:t>Çeşitilik</a:t>
            </a:r>
            <a:r>
              <a:rPr lang="tr-TR" altLang="tr-TR" dirty="0">
                <a:solidFill>
                  <a:schemeClr val="tx2"/>
                </a:solidFill>
              </a:rPr>
              <a:t>:</a:t>
            </a:r>
            <a:r>
              <a:rPr lang="tr-TR" altLang="tr-TR" dirty="0"/>
              <a:t> Farklı canlı türlerinin korunması ve endüstriyel kazaların önlenmesi.</a:t>
            </a:r>
          </a:p>
          <a:p>
            <a:pPr marL="609600" indent="-609600">
              <a:buFontTx/>
              <a:buAutoNum type="arabicPeriod"/>
            </a:pPr>
            <a:r>
              <a:rPr lang="tr-TR" altLang="tr-TR" dirty="0">
                <a:solidFill>
                  <a:schemeClr val="tx2"/>
                </a:solidFill>
              </a:rPr>
              <a:t>Çevre ve Sağlık: </a:t>
            </a:r>
            <a:r>
              <a:rPr lang="tr-TR" altLang="tr-TR" dirty="0"/>
              <a:t>Hava, su, gürültü kirliliğinin insan sağlığı üzerindeki olumsuz etkilerini önlemek.</a:t>
            </a:r>
          </a:p>
          <a:p>
            <a:pPr marL="609600" indent="-609600">
              <a:buFontTx/>
              <a:buAutoNum type="arabicPeriod"/>
            </a:pPr>
            <a:r>
              <a:rPr lang="tr-TR" altLang="tr-TR" dirty="0">
                <a:solidFill>
                  <a:schemeClr val="tx2"/>
                </a:solidFill>
              </a:rPr>
              <a:t>Doğal Kaynaklar ve Atıklar: </a:t>
            </a:r>
            <a:r>
              <a:rPr lang="tr-TR" altLang="tr-TR" dirty="0"/>
              <a:t>Kaynakların doğru kullanılması ve atıkların doğru şekilde ayrılmasıyla geri dönüşüm sağlanarak çöp sorununu çözmek.</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2148667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1247</TotalTime>
  <Words>2566</Words>
  <Application>Microsoft Office PowerPoint</Application>
  <PresentationFormat>Ekran Gösterisi (4:3)</PresentationFormat>
  <Paragraphs>198</Paragraphs>
  <Slides>46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46</vt:i4>
      </vt:variant>
    </vt:vector>
  </HeadingPairs>
  <TitlesOfParts>
    <vt:vector size="51" baseType="lpstr">
      <vt:lpstr>Arial</vt:lpstr>
      <vt:lpstr>Calibri</vt:lpstr>
      <vt:lpstr>LCIJFI+TimesNewRoman,Bold</vt:lpstr>
      <vt:lpstr>Wingdings</vt:lpstr>
      <vt:lpstr>Office Theme</vt:lpstr>
      <vt:lpstr>Doç. Dr. Afşın ÇETİNKAYA</vt:lpstr>
      <vt:lpstr>PowerPoint Sunusu</vt:lpstr>
      <vt:lpstr>Çevre Politikası: Hedefler, İlkeler </vt:lpstr>
      <vt:lpstr>Ortak bir çevre politikası geliştirme ve Birlik düzeyinde önlemlerin alınması ihtiyacı</vt:lpstr>
      <vt:lpstr>AB Çevre Politikasının Oluşumu </vt:lpstr>
      <vt:lpstr>AB Çevre Politikası’nın İlkeleri </vt:lpstr>
      <vt:lpstr>Çevre Eylem Programı</vt:lpstr>
      <vt:lpstr>6. Çevre Eylem Programı </vt:lpstr>
      <vt:lpstr>PowerPoint Sunusu</vt:lpstr>
      <vt:lpstr>İklim değişikliği</vt:lpstr>
      <vt:lpstr>Gürültü</vt:lpstr>
      <vt:lpstr>PowerPoint Sunusu</vt:lpstr>
      <vt:lpstr>PowerPoint Sunusu</vt:lpstr>
      <vt:lpstr>AB Çevre Politikası’nda Temel Uygulama Alanları </vt:lpstr>
      <vt:lpstr>Atık Yönetimine İlişkin AB mevzuatındaki prensipler  şunlardır: </vt:lpstr>
      <vt:lpstr>Türk Çevre Mevzuatının AB Mevzuatı ile Uyumu </vt:lpstr>
      <vt:lpstr>Türkiye’de Çevre Politikaları </vt:lpstr>
      <vt:lpstr>PowerPoint Sunusu</vt:lpstr>
      <vt:lpstr>MEVZUAT</vt:lpstr>
      <vt:lpstr>Türkiye’de Çevre Politikaları </vt:lpstr>
      <vt:lpstr>Türkiye’de Çevre Politikaları </vt:lpstr>
      <vt:lpstr>Anayasada Çevre</vt:lpstr>
      <vt:lpstr>PowerPoint Sunusu</vt:lpstr>
      <vt:lpstr>Kanunlarda Çevre</vt:lpstr>
      <vt:lpstr>Milli Parklar Kanunu</vt:lpstr>
      <vt:lpstr>PowerPoint Sunusu</vt:lpstr>
      <vt:lpstr>Uluslararası Düzeyde Çevre Politikasındaki İlerlemeler</vt:lpstr>
      <vt:lpstr>PowerPoint Sunusu</vt:lpstr>
      <vt:lpstr>PowerPoint Sunusu</vt:lpstr>
      <vt:lpstr>PowerPoint Sunusu</vt:lpstr>
      <vt:lpstr>PowerPoint Sunusu</vt:lpstr>
      <vt:lpstr>ABD-Paris İklim Anlaşması Örneği</vt:lpstr>
      <vt:lpstr>PowerPoint Sunusu</vt:lpstr>
      <vt:lpstr>PowerPoint Sunusu</vt:lpstr>
      <vt:lpstr>PowerPoint Sunusu</vt:lpstr>
      <vt:lpstr>PowerPoint Sunusu</vt:lpstr>
      <vt:lpstr>İklim değişikliği : Zengin ülkelerdeki çevreyi kirleten eski araçlar Afrika'ya satılıyor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148</cp:revision>
  <cp:lastPrinted>2017-03-28T12:53:05Z</cp:lastPrinted>
  <dcterms:created xsi:type="dcterms:W3CDTF">2013-08-21T19:17:07Z</dcterms:created>
  <dcterms:modified xsi:type="dcterms:W3CDTF">2021-03-17T05:03:49Z</dcterms:modified>
</cp:coreProperties>
</file>