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9" r:id="rId14"/>
    <p:sldId id="290"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E6ED2F0C-72CF-4935-8B37-29B24BCCA626}" type="datetimeFigureOut">
              <a:rPr lang="tr-TR" smtClean="0"/>
              <a:pPr/>
              <a:t>29.11.2021</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422669CD-B7EF-458C-BCD9-E22C37DA734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6ED2F0C-72CF-4935-8B37-29B24BCCA626}"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6ED2F0C-72CF-4935-8B37-29B24BCCA626}"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6ED2F0C-72CF-4935-8B37-29B24BCCA626}"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6ED2F0C-72CF-4935-8B37-29B24BCCA626}" type="datetimeFigureOut">
              <a:rPr lang="tr-TR" smtClean="0"/>
              <a:pPr/>
              <a:t>29.11.2021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6ED2F0C-72CF-4935-8B37-29B24BCCA626}" type="datetimeFigureOut">
              <a:rPr lang="tr-TR" smtClean="0"/>
              <a:pPr/>
              <a:t>29.11.2021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6ED2F0C-72CF-4935-8B37-29B24BCCA626}" type="datetimeFigureOut">
              <a:rPr lang="tr-TR" smtClean="0"/>
              <a:pPr/>
              <a:t>29.11.2021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E6ED2F0C-72CF-4935-8B37-29B24BCCA626}" type="datetimeFigureOut">
              <a:rPr lang="tr-TR" smtClean="0"/>
              <a:pPr/>
              <a:t>29.11.2021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6ED2F0C-72CF-4935-8B37-29B24BCCA626}" type="datetimeFigureOut">
              <a:rPr lang="tr-TR" smtClean="0"/>
              <a:pPr/>
              <a:t>29.11.2021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p>
            <a:fld id="{E6ED2F0C-72CF-4935-8B37-29B24BCCA626}" type="datetimeFigureOut">
              <a:rPr lang="tr-TR" smtClean="0"/>
              <a:pPr/>
              <a:t>29.11.2021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22669CD-B7EF-458C-BCD9-E22C37DA734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E6ED2F0C-72CF-4935-8B37-29B24BCCA626}" type="datetimeFigureOut">
              <a:rPr lang="tr-TR" smtClean="0"/>
              <a:pPr/>
              <a:t>29.11.2021</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422669CD-B7EF-458C-BCD9-E22C37DA734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ED2F0C-72CF-4935-8B37-29B24BCCA626}" type="datetimeFigureOut">
              <a:rPr lang="tr-TR" smtClean="0"/>
              <a:pPr/>
              <a:t>29.11.2021</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22669CD-B7EF-458C-BCD9-E22C37DA734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algn="ctr"/>
            <a:r>
              <a:rPr lang="tr-TR" dirty="0" smtClean="0">
                <a:latin typeface="Arial" panose="020B0604020202020204" pitchFamily="34" charset="0"/>
                <a:cs typeface="Arial" panose="020B0604020202020204" pitchFamily="34" charset="0"/>
              </a:rPr>
              <a:t>DİLEKÇE</a:t>
            </a:r>
            <a:r>
              <a:rPr lang="tr-TR" dirty="0" smtClean="0"/>
              <a:t>   </a:t>
            </a:r>
            <a:endParaRPr lang="tr-TR" dirty="0"/>
          </a:p>
        </p:txBody>
      </p:sp>
      <p:sp>
        <p:nvSpPr>
          <p:cNvPr id="3" name="2 Alt Başlık"/>
          <p:cNvSpPr>
            <a:spLocks noGrp="1"/>
          </p:cNvSpPr>
          <p:nvPr>
            <p:ph type="subTitle" idx="1"/>
          </p:nvPr>
        </p:nvSpPr>
        <p:spPr>
          <a:xfrm>
            <a:off x="685800" y="4077071"/>
            <a:ext cx="5542384" cy="734239"/>
          </a:xfrm>
        </p:spPr>
        <p:txBody>
          <a:bodyPr>
            <a:normAutofit/>
          </a:bodyPr>
          <a:lstStyle/>
          <a:p>
            <a:r>
              <a:rPr lang="tr-TR" sz="3200" dirty="0" err="1" smtClean="0"/>
              <a:t>Arzuhan</a:t>
            </a:r>
            <a:r>
              <a:rPr lang="tr-TR" sz="3200" dirty="0" smtClean="0"/>
              <a:t> Kocabaş</a:t>
            </a:r>
            <a:endParaRPr lang="tr-T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c)Dilekçe metni yazıldıktan sonra sağ alt köşeye veya sağ üst köşeye dilekçenin verildiği  günün tarihi belirtilir. </a:t>
            </a:r>
            <a:endParaRPr lang="tr-TR" dirty="0" smtClean="0"/>
          </a:p>
          <a:p>
            <a:endParaRPr lang="tr-TR" dirty="0"/>
          </a:p>
          <a:p>
            <a:r>
              <a:rPr lang="tr-TR" dirty="0"/>
              <a:t>ç)Ad ve soy ad hizasının biraz aşağısına, sol alt köşeye açık adres ve telefon numarası yazılır.  Adressiz ve imzasız dilekçeler geçersizdir</a:t>
            </a:r>
            <a:r>
              <a:rPr lang="tr-TR" dirty="0" smtClean="0"/>
              <a:t>. (Hatta e-posta da eklenebilir.)</a:t>
            </a:r>
            <a:endParaRPr lang="tr-TR" dirty="0"/>
          </a:p>
          <a:p>
            <a:pPr>
              <a:buNone/>
            </a:pPr>
            <a:endParaRPr lang="tr-TR" dirty="0"/>
          </a:p>
          <a:p>
            <a:endParaRPr lang="tr-TR" dirty="0"/>
          </a:p>
        </p:txBody>
      </p:sp>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b="1" dirty="0" smtClean="0"/>
          </a:p>
          <a:p>
            <a:pPr>
              <a:buNone/>
            </a:pPr>
            <a:r>
              <a:rPr lang="tr-TR" b="1" dirty="0" smtClean="0"/>
              <a:t>   </a:t>
            </a:r>
          </a:p>
          <a:p>
            <a:pPr>
              <a:buNone/>
            </a:pPr>
            <a:r>
              <a:rPr lang="tr-TR" b="1" dirty="0"/>
              <a:t> </a:t>
            </a:r>
            <a:r>
              <a:rPr lang="tr-TR" b="1" dirty="0" smtClean="0"/>
              <a:t>      Dilekçe </a:t>
            </a:r>
            <a:r>
              <a:rPr lang="tr-TR" b="1" dirty="0"/>
              <a:t>örneği aşağıda gösterilmiştir.</a:t>
            </a:r>
            <a:endParaRPr lang="tr-TR" dirty="0"/>
          </a:p>
          <a:p>
            <a:endParaRPr lang="tr-TR" dirty="0"/>
          </a:p>
        </p:txBody>
      </p:sp>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tarananlar\img024.jpg"/>
          <p:cNvPicPr>
            <a:picLocks noGrp="1" noChangeAspect="1" noChangeArrowheads="1"/>
          </p:cNvPicPr>
          <p:nvPr>
            <p:ph idx="1"/>
          </p:nvPr>
        </p:nvPicPr>
        <p:blipFill>
          <a:blip r:embed="rId2" cstate="print"/>
          <a:srcRect/>
          <a:stretch>
            <a:fillRect/>
          </a:stretch>
        </p:blipFill>
        <p:spPr bwMode="auto">
          <a:xfrm>
            <a:off x="2483577" y="908720"/>
            <a:ext cx="4320671" cy="50983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b="1" dirty="0" smtClean="0"/>
              <a:t>1.Öner, Sakin, "Kompozisyon Sanatı, Yuva yayınları, 7. baskı</a:t>
            </a:r>
            <a:endParaRPr lang="tr-TR" dirty="0" smtClean="0"/>
          </a:p>
          <a:p>
            <a:r>
              <a:rPr lang="tr-TR" b="1" dirty="0" smtClean="0"/>
              <a:t>2.</a:t>
            </a:r>
            <a:r>
              <a:rPr lang="tr-TR" b="1" dirty="0" err="1" smtClean="0"/>
              <a:t>Karaalioğlu</a:t>
            </a:r>
            <a:r>
              <a:rPr lang="tr-TR" b="1" dirty="0" smtClean="0"/>
              <a:t>, Seyit Kemal, "Kompozisyon Sanatı", İnkılap yayınevi, Bağcılar İstanbul</a:t>
            </a:r>
            <a:endParaRPr lang="tr-TR" dirty="0" smtClean="0"/>
          </a:p>
          <a:p>
            <a:r>
              <a:rPr lang="tr-TR" b="1" dirty="0" smtClean="0"/>
              <a:t>3.Yazım Kılavuzu, Türk Dil Kurumu Yayınları, 27. Baskı, Ankara 2012</a:t>
            </a:r>
            <a:endParaRPr lang="tr-TR" dirty="0" smtClean="0"/>
          </a:p>
          <a:p>
            <a:r>
              <a:rPr lang="tr-TR" b="1" dirty="0" smtClean="0"/>
              <a:t>4.Kişisel ders notları</a:t>
            </a:r>
            <a:endParaRPr lang="tr-TR" dirty="0" smtClean="0"/>
          </a:p>
          <a:p>
            <a:endParaRPr lang="tr-TR" dirty="0"/>
          </a:p>
        </p:txBody>
      </p:sp>
      <p:sp>
        <p:nvSpPr>
          <p:cNvPr id="3" name="2 Başlık"/>
          <p:cNvSpPr>
            <a:spLocks noGrp="1"/>
          </p:cNvSpPr>
          <p:nvPr>
            <p:ph type="title"/>
          </p:nvPr>
        </p:nvSpPr>
        <p:spPr/>
        <p:txBody>
          <a:bodyPr>
            <a:normAutofit fontScale="90000"/>
          </a:bodyPr>
          <a:lstStyle/>
          <a:p>
            <a:r>
              <a:rPr lang="tr-TR" dirty="0" smtClean="0"/>
              <a:t>                  KAYNAKLAR</a:t>
            </a:r>
            <a:br>
              <a:rPr lang="tr-TR" dirty="0" smtClean="0"/>
            </a:b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Dersimiz bitmiştir. Dinlediğiniz </a:t>
            </a:r>
            <a:r>
              <a:rPr lang="tr-TR" smtClean="0"/>
              <a:t>için teşekkürler…</a:t>
            </a:r>
            <a:endParaRPr lang="tr-TR"/>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endParaRPr lang="tr-TR" dirty="0" smtClean="0"/>
          </a:p>
          <a:p>
            <a:r>
              <a:rPr lang="tr-TR" dirty="0" smtClean="0"/>
              <a:t>Dilekte </a:t>
            </a:r>
            <a:r>
              <a:rPr lang="tr-TR" dirty="0"/>
              <a:t>bulunmak, şikayet etmek veya bilgi vermek amacıyla vatandaşların resmi makamlara yazdıkları mektuplara </a:t>
            </a:r>
            <a:r>
              <a:rPr lang="tr-TR" b="1" dirty="0"/>
              <a:t>dilekçe</a:t>
            </a:r>
            <a:r>
              <a:rPr lang="tr-TR" dirty="0"/>
              <a:t> denir.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Dilekçe konusuna göre uzun veya kısa yazılabilir. Dilekçede konunun kısa ve ayrıntılara girilmeden belirtilmesi gerekir. Gereksiz ayrıntılar konunun anlaşılmamasına ve olumsuz sonuçlanmasına yol açar. Dilekçede resmi bir üslup kullanılır. Yapmacık ifadeler, gereksiz süslemeler dilekçenin ciddiyetini bozar.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Dilekçe normal ölçüdeki çizgisiz dosya </a:t>
            </a:r>
            <a:r>
              <a:rPr lang="tr-TR" dirty="0" smtClean="0"/>
              <a:t>kağıdına, </a:t>
            </a:r>
            <a:r>
              <a:rPr lang="tr-TR" dirty="0"/>
              <a:t>bilgisayarda veya okunaklı el yazısı ile yazılır</a:t>
            </a:r>
            <a:r>
              <a:rPr lang="tr-TR" dirty="0" smtClean="0"/>
              <a:t>.</a:t>
            </a:r>
          </a:p>
          <a:p>
            <a:r>
              <a:rPr lang="tr-TR" dirty="0" smtClean="0"/>
              <a:t> </a:t>
            </a:r>
            <a:r>
              <a:rPr lang="tr-TR" dirty="0"/>
              <a:t>(Daktilo ile de yazılabilir.) El yazısı ile yazılırken </a:t>
            </a:r>
            <a:r>
              <a:rPr lang="tr-TR" dirty="0" smtClean="0"/>
              <a:t>mavi veya siyah </a:t>
            </a:r>
            <a:r>
              <a:rPr lang="tr-TR" dirty="0"/>
              <a:t>mürekkepli dolma kalem kullanılır</a:t>
            </a:r>
            <a:r>
              <a:rPr lang="tr-TR" dirty="0" smtClean="0"/>
              <a:t>.</a:t>
            </a:r>
          </a:p>
          <a:p>
            <a:r>
              <a:rPr lang="tr-TR" dirty="0" smtClean="0"/>
              <a:t>Not:Tükenmez kalem veya pilot kalemle de yazılabilir. Ancak  renkli kalem kullanılamaz.</a:t>
            </a:r>
            <a:endParaRPr lang="tr-TR" dirty="0"/>
          </a:p>
          <a:p>
            <a:endParaRPr lang="tr-TR" dirty="0" smtClean="0"/>
          </a:p>
          <a:p>
            <a:endParaRPr lang="tr-TR" dirty="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t>Dilekçenin işleme konulabilmesi için dilekçe sahibinin ad ve soyadının altına imza atması gerekir.  Gereken şartlara sahip olan dilekçenin işleme konulması zorunludur</a:t>
            </a:r>
            <a:r>
              <a:rPr lang="tr-TR" dirty="0" smtClean="0"/>
              <a:t>.</a:t>
            </a:r>
          </a:p>
          <a:p>
            <a:r>
              <a:rPr lang="tr-TR" dirty="0" smtClean="0"/>
              <a:t>Dikkat:Dilekçe işleme konulduktan sonra dilekçe sahibine en geç 30 gün içinde cevap verilmelidir.</a:t>
            </a:r>
            <a:endParaRPr lang="tr-TR" dirty="0"/>
          </a:p>
          <a:p>
            <a:endParaRPr lang="tr-TR" dirty="0"/>
          </a:p>
        </p:txBody>
      </p:sp>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Madde 7:Türk vatandaşlarının ve Türkiye’de ikamet eden yabancıların kendileri ve kamu ile ilgili dilek ve şikayetleri konusunda yetkili makamlara yaptıkları başvuruların sonucu veya yapılmakta olan işlemin safahatı hakkında dilekçe sahiplerine en geç otuz gün içinde gerekçeli olarak cevap verilir. İşlem safahatının duyurulması halinde alınan sonuç ayrıca bildirilir.</a:t>
            </a:r>
            <a:endParaRPr lang="tr-TR" dirty="0"/>
          </a:p>
        </p:txBody>
      </p:sp>
      <p:sp>
        <p:nvSpPr>
          <p:cNvPr id="2" name="1 Başlık"/>
          <p:cNvSpPr>
            <a:spLocks noGrp="1"/>
          </p:cNvSpPr>
          <p:nvPr>
            <p:ph type="title"/>
          </p:nvPr>
        </p:nvSpPr>
        <p:spPr/>
        <p:txBody>
          <a:bodyPr>
            <a:normAutofit fontScale="90000"/>
          </a:bodyPr>
          <a:lstStyle/>
          <a:p>
            <a:r>
              <a:rPr lang="tr-TR" dirty="0" smtClean="0"/>
              <a:t>Dilekçe Hakkının Kullanılmasına Dair Kanun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Vatandaşlar, dilekçelerindeki dileklerinin yerine getirilip getirilmediğini öğrenmek için verdikleri makamın evrak memurluğundan </a:t>
            </a:r>
            <a:r>
              <a:rPr lang="tr-TR" dirty="0" smtClean="0"/>
              <a:t>dilekçenin kayıt</a:t>
            </a:r>
            <a:r>
              <a:rPr lang="tr-TR" dirty="0"/>
              <a:t>, tarih ve sayısını alabilirler.</a:t>
            </a:r>
          </a:p>
          <a:p>
            <a:r>
              <a:rPr lang="tr-TR" dirty="0"/>
              <a:t>Dilekçedeki istek, kanun ve yönetmeliklere uygun olmalıdır.  Ayrıca istek en uygun makama yapılmalıdır. İstek ortaya konulurken, akıcı olmalıdır. İleri sürülen iddialar  ve anlatılan olaylar delile dayandırılmalı ve kanıtlanabilir olmalıdır.</a:t>
            </a:r>
          </a:p>
          <a:p>
            <a:endParaRPr lang="tr-TR" dirty="0"/>
          </a:p>
        </p:txBody>
      </p:sp>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20000"/>
          </a:bodyPr>
          <a:lstStyle/>
          <a:p>
            <a:r>
              <a:rPr lang="tr-TR" b="1" dirty="0"/>
              <a:t>a) </a:t>
            </a:r>
            <a:r>
              <a:rPr lang="tr-TR" dirty="0"/>
              <a:t>Önce dilekçenin verileceği makamın adı ve yeri belirtilir. Hitap başlığı dediğimiz bu bölümde kelimelerin hepsi büyük harfle yazılabileceği gibi sadece kelimelerin ilk harfleri büyük yazılabilir. Hitap başlığı kağıda göre ortalanarak yazılır. Hitap başlığında "Yüce Katına" "Yüksek makamına " gibi ifadeler kullanılmaz. Sadece makamın adı yazılır.</a:t>
            </a:r>
          </a:p>
          <a:p>
            <a:pPr>
              <a:buNone/>
            </a:pPr>
            <a:r>
              <a:rPr lang="tr-TR" b="1" dirty="0"/>
              <a:t> </a:t>
            </a:r>
            <a:endParaRPr lang="tr-TR" dirty="0"/>
          </a:p>
          <a:p>
            <a:r>
              <a:rPr lang="tr-TR" b="1" dirty="0"/>
              <a:t>Dikkat:Kurum, kuruluş, kurul, birleşim, oturum ve iş yeri adlarına gelen ekler kesmeyle ayrılmaz: </a:t>
            </a:r>
            <a:r>
              <a:rPr lang="tr-TR" b="1" dirty="0" smtClean="0"/>
              <a:t>Ör: Türk </a:t>
            </a:r>
            <a:r>
              <a:rPr lang="tr-TR" b="1" dirty="0"/>
              <a:t>Dili ve Edebiyatı Bölüm Başkanlığının, Bakanlar Kurulunun... </a:t>
            </a:r>
            <a:endParaRPr lang="tr-TR" dirty="0"/>
          </a:p>
          <a:p>
            <a:endParaRPr lang="tr-TR" dirty="0"/>
          </a:p>
        </p:txBody>
      </p:sp>
      <p:sp>
        <p:nvSpPr>
          <p:cNvPr id="2" name="1 Başlık"/>
          <p:cNvSpPr>
            <a:spLocks noGrp="1"/>
          </p:cNvSpPr>
          <p:nvPr>
            <p:ph type="title"/>
          </p:nvPr>
        </p:nvSpPr>
        <p:spPr/>
        <p:txBody>
          <a:bodyPr>
            <a:normAutofit fontScale="90000"/>
          </a:bodyPr>
          <a:lstStyle/>
          <a:p>
            <a:r>
              <a:rPr lang="tr-TR" b="1" dirty="0"/>
              <a:t>Dilekçe yazarken şu plan uygulanır:</a:t>
            </a:r>
            <a:r>
              <a:rPr lang="tr-TR" dirty="0"/>
              <a:t/>
            </a:r>
            <a:br>
              <a:rPr lang="tr-TR" dirty="0"/>
            </a:b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r>
              <a:rPr lang="tr-TR" b="1" dirty="0"/>
              <a:t>b)</a:t>
            </a:r>
            <a:r>
              <a:rPr lang="tr-TR" dirty="0"/>
              <a:t>Daha sonra dilekçe metni yazılır. Burada </a:t>
            </a:r>
            <a:r>
              <a:rPr lang="tr-TR" dirty="0" smtClean="0"/>
              <a:t>dileğimiz, </a:t>
            </a:r>
            <a:r>
              <a:rPr lang="tr-TR" dirty="0"/>
              <a:t>istediğimiz veya vereceğimiz bilgi kısa fakat açık bir dille belirtilir.Dilekçede bir konuda bilgi veriyorsa, metin "</a:t>
            </a:r>
            <a:r>
              <a:rPr lang="tr-TR" b="1" dirty="0"/>
              <a:t>Bilgilerinize saygılarımla arz ederim</a:t>
            </a:r>
            <a:r>
              <a:rPr lang="tr-TR" dirty="0"/>
              <a:t>." veya "</a:t>
            </a:r>
            <a:r>
              <a:rPr lang="tr-TR" b="1" dirty="0"/>
              <a:t>Gereğinin yapılmasını  arz ederim</a:t>
            </a:r>
            <a:r>
              <a:rPr lang="tr-TR" dirty="0"/>
              <a:t>." biçiminde bitirilir. Burada </a:t>
            </a:r>
            <a:r>
              <a:rPr lang="tr-TR" b="1" dirty="0"/>
              <a:t>"rica ederim</a:t>
            </a:r>
            <a:r>
              <a:rPr lang="tr-TR" dirty="0"/>
              <a:t>." ifadesini kullanmak saygısızlık anlamındadır. Çünkü resmi yazışmalarda </a:t>
            </a:r>
            <a:r>
              <a:rPr lang="tr-TR" dirty="0" smtClean="0"/>
              <a:t>rica, </a:t>
            </a:r>
            <a:r>
              <a:rPr lang="tr-TR" dirty="0"/>
              <a:t>emir niteliğindedir. Dilekçe metninde kişinin kendini tanıttığı, dilekçeyi neden yazdığı, kurumdan ya da kuruluştan ne istediği belirtilir.</a:t>
            </a:r>
          </a:p>
        </p:txBody>
      </p:sp>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361</TotalTime>
  <Words>502</Words>
  <Application>Microsoft Office PowerPoint</Application>
  <PresentationFormat>Ekran Gösterisi (4:3)</PresentationFormat>
  <Paragraphs>38</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Lucida Sans Unicode</vt:lpstr>
      <vt:lpstr>Verdana</vt:lpstr>
      <vt:lpstr>Wingdings 2</vt:lpstr>
      <vt:lpstr>Wingdings 3</vt:lpstr>
      <vt:lpstr>Kalabalık</vt:lpstr>
      <vt:lpstr>DİLEKÇE   </vt:lpstr>
      <vt:lpstr>PowerPoint Sunusu</vt:lpstr>
      <vt:lpstr>PowerPoint Sunusu</vt:lpstr>
      <vt:lpstr>PowerPoint Sunusu</vt:lpstr>
      <vt:lpstr> </vt:lpstr>
      <vt:lpstr>Dilekçe Hakkının Kullanılmasına Dair Kanun </vt:lpstr>
      <vt:lpstr> </vt:lpstr>
      <vt:lpstr>Dilekçe yazarken şu plan uygulanır: </vt:lpstr>
      <vt:lpstr> </vt:lpstr>
      <vt:lpstr>  </vt:lpstr>
      <vt:lpstr> </vt:lpstr>
      <vt:lpstr>PowerPoint Sunusu</vt:lpstr>
      <vt:lpstr>                  KAYNAKLAR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DİLEKÇE   RAPOR VE ÖZGEÇMİŞ</dc:title>
  <dc:creator>User</dc:creator>
  <cp:lastModifiedBy>ACER</cp:lastModifiedBy>
  <cp:revision>47</cp:revision>
  <dcterms:created xsi:type="dcterms:W3CDTF">2012-12-17T12:32:26Z</dcterms:created>
  <dcterms:modified xsi:type="dcterms:W3CDTF">2021-11-29T11:57:34Z</dcterms:modified>
</cp:coreProperties>
</file>