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94" r:id="rId5"/>
    <p:sldId id="295" r:id="rId6"/>
    <p:sldId id="296" r:id="rId7"/>
    <p:sldId id="297" r:id="rId8"/>
    <p:sldId id="298" r:id="rId9"/>
    <p:sldId id="299" r:id="rId10"/>
    <p:sldId id="302" r:id="rId11"/>
    <p:sldId id="303" r:id="rId12"/>
    <p:sldId id="304" r:id="rId13"/>
    <p:sldId id="305" r:id="rId14"/>
    <p:sldId id="306" r:id="rId15"/>
    <p:sldId id="307" r:id="rId16"/>
    <p:sldId id="308" r:id="rId17"/>
    <p:sldId id="301" r:id="rId18"/>
    <p:sldId id="310" r:id="rId19"/>
    <p:sldId id="311" r:id="rId20"/>
    <p:sldId id="319" r:id="rId21"/>
    <p:sldId id="309" r:id="rId22"/>
    <p:sldId id="313" r:id="rId23"/>
    <p:sldId id="314" r:id="rId24"/>
    <p:sldId id="315" r:id="rId25"/>
    <p:sldId id="316" r:id="rId26"/>
    <p:sldId id="318" r:id="rId27"/>
    <p:sldId id="312" r:id="rId28"/>
    <p:sldId id="317"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6" autoAdjust="0"/>
    <p:restoredTop sz="93554" autoAdjust="0"/>
  </p:normalViewPr>
  <p:slideViewPr>
    <p:cSldViewPr snapToGrid="0">
      <p:cViewPr varScale="1">
        <p:scale>
          <a:sx n="68" d="100"/>
          <a:sy n="68"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C00646-557E-4E0D-A1F8-4852CAE47650}"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54643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7236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2371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00646-557E-4E0D-A1F8-4852CAE47650}"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10811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00646-557E-4E0D-A1F8-4852CAE47650}"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870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C00646-557E-4E0D-A1F8-4852CAE47650}"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418401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C00646-557E-4E0D-A1F8-4852CAE47650}"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8483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C00646-557E-4E0D-A1F8-4852CAE47650}"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3158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00646-557E-4E0D-A1F8-4852CAE47650}"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165380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00646-557E-4E0D-A1F8-4852CAE47650}"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6953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C00646-557E-4E0D-A1F8-4852CAE47650}"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368676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00646-557E-4E0D-A1F8-4852CAE47650}" type="datetimeFigureOut">
              <a:rPr lang="en-US" smtClean="0"/>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703EA-CC14-4FA7-A2AA-29C47D8AD729}" type="slidenum">
              <a:rPr lang="en-US" smtClean="0"/>
              <a:t>‹#›</a:t>
            </a:fld>
            <a:endParaRPr lang="en-US"/>
          </a:p>
        </p:txBody>
      </p:sp>
    </p:spTree>
    <p:extLst>
      <p:ext uri="{BB962C8B-B14F-4D97-AF65-F5344CB8AC3E}">
        <p14:creationId xmlns:p14="http://schemas.microsoft.com/office/powerpoint/2010/main" val="314268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QpGBs307qY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7695" y="1138534"/>
            <a:ext cx="6379336" cy="3416320"/>
          </a:xfrm>
          <a:prstGeom prst="rect">
            <a:avLst/>
          </a:prstGeom>
        </p:spPr>
        <p:txBody>
          <a:bodyPr wrap="square">
            <a:spAutoFit/>
          </a:bodyPr>
          <a:lstStyle/>
          <a:p>
            <a:pPr algn="ctr"/>
            <a:r>
              <a:rPr lang="en-US" sz="6000" i="1" dirty="0">
                <a:solidFill>
                  <a:srgbClr val="231F20"/>
                </a:solidFill>
                <a:latin typeface="PalatinoLTStd-MediumItalic"/>
              </a:rPr>
              <a:t>Color from Interaction of Light with Matter</a:t>
            </a:r>
            <a:br>
              <a:rPr lang="en-US" dirty="0">
                <a:solidFill>
                  <a:srgbClr val="231F20"/>
                </a:solidFill>
                <a:latin typeface="PalatinoLTStd-MediumItalic"/>
              </a:rPr>
            </a:br>
            <a:br>
              <a:rPr lang="en-US" dirty="0">
                <a:solidFill>
                  <a:srgbClr val="231F20"/>
                </a:solidFill>
                <a:latin typeface="PalatinoLTStd-MediumItalic"/>
              </a:rPr>
            </a:br>
            <a:endParaRPr lang="en-US" dirty="0"/>
          </a:p>
        </p:txBody>
      </p:sp>
    </p:spTree>
    <p:extLst>
      <p:ext uri="{BB962C8B-B14F-4D97-AF65-F5344CB8AC3E}">
        <p14:creationId xmlns:p14="http://schemas.microsoft.com/office/powerpoint/2010/main" val="38387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Reflectance</a:t>
            </a:r>
            <a:endParaRPr lang="en-US" dirty="0"/>
          </a:p>
        </p:txBody>
      </p:sp>
      <p:sp>
        <p:nvSpPr>
          <p:cNvPr id="7" name="Content Placeholder 2"/>
          <p:cNvSpPr txBox="1">
            <a:spLocks/>
          </p:cNvSpPr>
          <p:nvPr/>
        </p:nvSpPr>
        <p:spPr>
          <a:xfrm>
            <a:off x="838199" y="1224351"/>
            <a:ext cx="10707807" cy="59953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light radiation passes from one medium into another having a different index of refraction, some of the light is scattered at the interface between the two media even if both are transparent. The reflectivity </a:t>
            </a:r>
            <a:r>
              <a:rPr lang="en-US" i="1" dirty="0"/>
              <a:t>R </a:t>
            </a:r>
            <a:r>
              <a:rPr lang="en-US" dirty="0"/>
              <a:t>represents the fraction of the incident light that is reflected at the interface, or</a:t>
            </a:r>
          </a:p>
          <a:p>
            <a:endParaRPr lang="en-US" dirty="0"/>
          </a:p>
          <a:p>
            <a:endParaRPr lang="en-US" dirty="0"/>
          </a:p>
          <a:p>
            <a:r>
              <a:rPr lang="en-US" dirty="0"/>
              <a:t>where </a:t>
            </a:r>
            <a:r>
              <a:rPr lang="en-US" i="1" dirty="0"/>
              <a:t>I</a:t>
            </a:r>
            <a:r>
              <a:rPr lang="en-US" dirty="0"/>
              <a:t>o and </a:t>
            </a:r>
            <a:r>
              <a:rPr lang="en-US" i="1" dirty="0"/>
              <a:t>IR </a:t>
            </a:r>
            <a:r>
              <a:rPr lang="en-US" dirty="0"/>
              <a:t>are the intensities of the incident and reflected beams, respectively. If the light is normal (or perpendicular) to the interface, then</a:t>
            </a:r>
          </a:p>
          <a:p>
            <a:endParaRPr lang="en-US" dirty="0"/>
          </a:p>
          <a:p>
            <a:endParaRPr lang="en-US" dirty="0"/>
          </a:p>
          <a:p>
            <a:r>
              <a:rPr lang="en-US" dirty="0"/>
              <a:t>If the incident light is not normal to the interface, </a:t>
            </a:r>
            <a:r>
              <a:rPr lang="en-US" i="1" dirty="0"/>
              <a:t>R </a:t>
            </a:r>
            <a:r>
              <a:rPr lang="en-US" dirty="0"/>
              <a:t>depends on the angle of incidence. When light is transmitted from a vacuum or air into a solid </a:t>
            </a:r>
            <a:r>
              <a:rPr lang="en-US" i="1" dirty="0"/>
              <a:t>s</a:t>
            </a:r>
            <a:r>
              <a:rPr lang="en-US" dirty="0"/>
              <a:t>, then</a:t>
            </a:r>
            <a:br>
              <a:rPr lang="en-US" dirty="0"/>
            </a:br>
            <a:endParaRPr lang="en-US" dirty="0"/>
          </a:p>
          <a:p>
            <a:endParaRPr lang="en-US" b="1" dirty="0"/>
          </a:p>
          <a:p>
            <a:pPr marL="0" indent="0">
              <a:buNone/>
            </a:pPr>
            <a:br>
              <a:rPr lang="en-US" dirty="0"/>
            </a:br>
            <a:endParaRPr lang="en-US" dirty="0"/>
          </a:p>
        </p:txBody>
      </p:sp>
      <p:pic>
        <p:nvPicPr>
          <p:cNvPr id="12" name="Picture 11"/>
          <p:cNvPicPr>
            <a:picLocks noChangeAspect="1"/>
          </p:cNvPicPr>
          <p:nvPr/>
        </p:nvPicPr>
        <p:blipFill rotWithShape="1">
          <a:blip r:embed="rId2"/>
          <a:srcRect l="56194" t="44773" r="35634" b="42684"/>
          <a:stretch/>
        </p:blipFill>
        <p:spPr>
          <a:xfrm>
            <a:off x="4898221" y="2479457"/>
            <a:ext cx="1143187" cy="986586"/>
          </a:xfrm>
          <a:prstGeom prst="rect">
            <a:avLst/>
          </a:prstGeom>
        </p:spPr>
      </p:pic>
      <p:pic>
        <p:nvPicPr>
          <p:cNvPr id="13" name="Picture 12"/>
          <p:cNvPicPr>
            <a:picLocks noChangeAspect="1"/>
          </p:cNvPicPr>
          <p:nvPr/>
        </p:nvPicPr>
        <p:blipFill rotWithShape="1">
          <a:blip r:embed="rId2"/>
          <a:srcRect l="52389" t="69238" r="32018" b="18219"/>
          <a:stretch/>
        </p:blipFill>
        <p:spPr>
          <a:xfrm>
            <a:off x="4463285" y="4099444"/>
            <a:ext cx="2077396" cy="939562"/>
          </a:xfrm>
          <a:prstGeom prst="rect">
            <a:avLst/>
          </a:prstGeom>
        </p:spPr>
      </p:pic>
      <p:pic>
        <p:nvPicPr>
          <p:cNvPr id="2" name="Picture 1"/>
          <p:cNvPicPr>
            <a:picLocks noChangeAspect="1"/>
          </p:cNvPicPr>
          <p:nvPr/>
        </p:nvPicPr>
        <p:blipFill rotWithShape="1">
          <a:blip r:embed="rId3"/>
          <a:srcRect l="54291" t="50349" r="33507" b="40891"/>
          <a:stretch/>
        </p:blipFill>
        <p:spPr>
          <a:xfrm>
            <a:off x="4708048" y="5678932"/>
            <a:ext cx="1632715" cy="659077"/>
          </a:xfrm>
          <a:prstGeom prst="rect">
            <a:avLst/>
          </a:prstGeom>
        </p:spPr>
      </p:pic>
    </p:spTree>
    <p:extLst>
      <p:ext uri="{BB962C8B-B14F-4D97-AF65-F5344CB8AC3E}">
        <p14:creationId xmlns:p14="http://schemas.microsoft.com/office/powerpoint/2010/main" val="291478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Absorption</a:t>
            </a:r>
            <a:endParaRPr lang="en-US" dirty="0"/>
          </a:p>
        </p:txBody>
      </p:sp>
      <p:sp>
        <p:nvSpPr>
          <p:cNvPr id="7" name="Content Placeholder 2"/>
          <p:cNvSpPr txBox="1">
            <a:spLocks/>
          </p:cNvSpPr>
          <p:nvPr/>
        </p:nvSpPr>
        <p:spPr>
          <a:xfrm>
            <a:off x="838199" y="1224351"/>
            <a:ext cx="10707807" cy="59953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Valance band–conduction band electron transitions, which depend on the electron energy band structure of the material; band structures for semiconductors and insulators</a:t>
            </a: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21829" t="30439" r="7873" b="23569"/>
          <a:stretch/>
        </p:blipFill>
        <p:spPr>
          <a:xfrm>
            <a:off x="1367724" y="2659339"/>
            <a:ext cx="9986076" cy="3673222"/>
          </a:xfrm>
          <a:prstGeom prst="rect">
            <a:avLst/>
          </a:prstGeom>
        </p:spPr>
      </p:pic>
    </p:spTree>
    <p:extLst>
      <p:ext uri="{BB962C8B-B14F-4D97-AF65-F5344CB8AC3E}">
        <p14:creationId xmlns:p14="http://schemas.microsoft.com/office/powerpoint/2010/main" val="79415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Absorption</a:t>
            </a:r>
            <a:endParaRPr lang="en-US" dirty="0"/>
          </a:p>
        </p:txBody>
      </p:sp>
      <p:sp>
        <p:nvSpPr>
          <p:cNvPr id="7" name="Content Placeholder 2"/>
          <p:cNvSpPr txBox="1">
            <a:spLocks/>
          </p:cNvSpPr>
          <p:nvPr/>
        </p:nvSpPr>
        <p:spPr>
          <a:xfrm>
            <a:off x="838199" y="1224351"/>
            <a:ext cx="10707807" cy="599531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Interactions with light radiation can also occur in dielectric solids having wide band gaps, involving other than valence band–conduction band electron transitions. If impurities or other electrically active defects are present, electron levels within the band gap may be introduced, such as the donor and acceptor levels, except that they lie closer to the center of the  and gap.</a:t>
            </a:r>
          </a:p>
          <a:p>
            <a:r>
              <a:rPr lang="en-US" dirty="0"/>
              <a:t>Light radiation of specific wavelengths may be emitted as a result of electron transitions involving these levels within the band gap. For example, consider Figure 19.6</a:t>
            </a:r>
            <a:r>
              <a:rPr lang="en-US" i="1" dirty="0"/>
              <a:t>a</a:t>
            </a:r>
            <a:r>
              <a:rPr lang="en-US" dirty="0"/>
              <a:t>, which shows the valence band–conduction band electron excitation for a material that has one such impurity level</a:t>
            </a:r>
          </a:p>
          <a:p>
            <a:pPr marL="0" indent="0">
              <a:buNone/>
            </a:pPr>
            <a:endParaRPr lang="en-US" dirty="0"/>
          </a:p>
          <a:p>
            <a:pPr marL="0" indent="0">
              <a:buNone/>
            </a:pPr>
            <a:br>
              <a:rPr lang="en-US" dirty="0"/>
            </a:br>
            <a:br>
              <a:rPr lang="en-US" dirty="0"/>
            </a:br>
            <a:endParaRPr lang="en-US" i="1" dirty="0"/>
          </a:p>
          <a:p>
            <a:pPr marL="0" indent="0">
              <a:buNone/>
            </a:pPr>
            <a:endParaRPr lang="en-US" i="1" dirty="0"/>
          </a:p>
          <a:p>
            <a:pPr marL="0" indent="0">
              <a:buNone/>
            </a:pPr>
            <a:endParaRPr lang="en-US" i="1" dirty="0"/>
          </a:p>
          <a:p>
            <a:pPr marL="0" indent="0">
              <a:buNone/>
            </a:pPr>
            <a:endParaRPr lang="en-US" i="1" dirty="0"/>
          </a:p>
          <a:p>
            <a:pPr marL="0" indent="0">
              <a:buNone/>
            </a:pP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2612" t="26954" r="9440" b="17994"/>
          <a:stretch/>
        </p:blipFill>
        <p:spPr>
          <a:xfrm>
            <a:off x="1953904" y="2988858"/>
            <a:ext cx="8493919" cy="3869141"/>
          </a:xfrm>
          <a:prstGeom prst="rect">
            <a:avLst/>
          </a:prstGeom>
        </p:spPr>
      </p:pic>
    </p:spTree>
    <p:extLst>
      <p:ext uri="{BB962C8B-B14F-4D97-AF65-F5344CB8AC3E}">
        <p14:creationId xmlns:p14="http://schemas.microsoft.com/office/powerpoint/2010/main" val="376767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Absorption</a:t>
            </a:r>
            <a:endParaRPr lang="en-US" dirty="0"/>
          </a:p>
        </p:txBody>
      </p:sp>
      <p:sp>
        <p:nvSpPr>
          <p:cNvPr id="7" name="Content Placeholder 2"/>
          <p:cNvSpPr txBox="1">
            <a:spLocks/>
          </p:cNvSpPr>
          <p:nvPr/>
        </p:nvSpPr>
        <p:spPr>
          <a:xfrm>
            <a:off x="838199" y="1224351"/>
            <a:ext cx="10707807" cy="599531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intensity of the net absorbed radiation is dependent on the character of the medium and the path length within. The intensity of transmitted or non-absorbed radiation </a:t>
            </a:r>
            <a:r>
              <a:rPr lang="en-US" i="1" dirty="0"/>
              <a:t>I</a:t>
            </a:r>
            <a:r>
              <a:rPr lang="en-US" dirty="0"/>
              <a:t>′</a:t>
            </a:r>
            <a:r>
              <a:rPr lang="en-US" sz="1600" i="1" dirty="0"/>
              <a:t>T</a:t>
            </a:r>
            <a:r>
              <a:rPr lang="en-US" i="1" dirty="0"/>
              <a:t> </a:t>
            </a:r>
            <a:r>
              <a:rPr lang="en-US" dirty="0"/>
              <a:t>continuously decreases with the distance </a:t>
            </a:r>
            <a:r>
              <a:rPr lang="en-US" i="1" dirty="0"/>
              <a:t>x </a:t>
            </a:r>
            <a:r>
              <a:rPr lang="en-US" dirty="0"/>
              <a:t>that the light traverses:</a:t>
            </a:r>
          </a:p>
          <a:p>
            <a:endParaRPr lang="en-US" dirty="0"/>
          </a:p>
          <a:p>
            <a:endParaRPr lang="en-US" dirty="0"/>
          </a:p>
          <a:p>
            <a:r>
              <a:rPr lang="en-US" dirty="0"/>
              <a:t>where </a:t>
            </a:r>
            <a:r>
              <a:rPr lang="en-US" i="1" dirty="0"/>
              <a:t>I</a:t>
            </a:r>
            <a:r>
              <a:rPr lang="en-US" dirty="0"/>
              <a:t>′</a:t>
            </a:r>
            <a:r>
              <a:rPr lang="en-US" sz="2400" dirty="0"/>
              <a:t>0</a:t>
            </a:r>
            <a:r>
              <a:rPr lang="en-US" dirty="0"/>
              <a:t> is the intensity of the non-reflected incident radiation and </a:t>
            </a:r>
            <a:r>
              <a:rPr lang="en-US" i="1" dirty="0"/>
              <a:t>β</a:t>
            </a:r>
            <a:r>
              <a:rPr lang="en-US" dirty="0"/>
              <a:t>, the </a:t>
            </a:r>
            <a:r>
              <a:rPr lang="en-US" i="1" dirty="0"/>
              <a:t>absorption</a:t>
            </a:r>
            <a:br>
              <a:rPr lang="en-US" dirty="0"/>
            </a:br>
            <a:r>
              <a:rPr lang="en-US" i="1" dirty="0"/>
              <a:t>coefficient </a:t>
            </a:r>
            <a:r>
              <a:rPr lang="en-US" dirty="0"/>
              <a:t>(in 1/cm), is characteristic of the particular material; </a:t>
            </a:r>
            <a:r>
              <a:rPr lang="en-US" i="1" dirty="0"/>
              <a:t>β </a:t>
            </a:r>
            <a:r>
              <a:rPr lang="en-US" dirty="0"/>
              <a:t>varies with the</a:t>
            </a:r>
            <a:br>
              <a:rPr lang="en-US" dirty="0"/>
            </a:br>
            <a:r>
              <a:rPr lang="en-US" dirty="0"/>
              <a:t>wavelength of the incident radiation. The distance parameter </a:t>
            </a:r>
            <a:r>
              <a:rPr lang="en-US" i="1" dirty="0"/>
              <a:t>x (cm) </a:t>
            </a:r>
            <a:r>
              <a:rPr lang="en-US" dirty="0"/>
              <a:t>is measured from the</a:t>
            </a:r>
            <a:br>
              <a:rPr lang="en-US" dirty="0"/>
            </a:br>
            <a:r>
              <a:rPr lang="en-US" dirty="0"/>
              <a:t>incident surface into the material. Materials with large </a:t>
            </a:r>
            <a:r>
              <a:rPr lang="en-US" i="1" dirty="0"/>
              <a:t>β </a:t>
            </a:r>
            <a:r>
              <a:rPr lang="en-US" dirty="0"/>
              <a:t>values are considered highly</a:t>
            </a:r>
            <a:br>
              <a:rPr lang="en-US" dirty="0"/>
            </a:br>
            <a:r>
              <a:rPr lang="en-US" dirty="0"/>
              <a:t>absorptive.</a:t>
            </a:r>
            <a:br>
              <a:rPr lang="en-US" dirty="0"/>
            </a:br>
            <a:br>
              <a:rPr lang="en-US" dirty="0"/>
            </a:br>
            <a:br>
              <a:rPr lang="en-US" dirty="0"/>
            </a:br>
            <a:br>
              <a:rPr lang="en-US" dirty="0"/>
            </a:br>
            <a:endParaRPr lang="en-US" dirty="0"/>
          </a:p>
          <a:p>
            <a:pPr marL="0" indent="0">
              <a:buNone/>
            </a:pP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45112" t="44773" r="37537" b="43878"/>
          <a:stretch/>
        </p:blipFill>
        <p:spPr>
          <a:xfrm>
            <a:off x="4531057" y="2033455"/>
            <a:ext cx="1769660" cy="650779"/>
          </a:xfrm>
          <a:prstGeom prst="rect">
            <a:avLst/>
          </a:prstGeom>
        </p:spPr>
      </p:pic>
    </p:spTree>
    <p:extLst>
      <p:ext uri="{BB962C8B-B14F-4D97-AF65-F5344CB8AC3E}">
        <p14:creationId xmlns:p14="http://schemas.microsoft.com/office/powerpoint/2010/main" val="196710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Absorption</a:t>
            </a:r>
            <a:endParaRPr lang="en-US" dirty="0"/>
          </a:p>
        </p:txBody>
      </p:sp>
      <p:sp>
        <p:nvSpPr>
          <p:cNvPr id="7" name="Content Placeholder 2"/>
          <p:cNvSpPr txBox="1">
            <a:spLocks/>
          </p:cNvSpPr>
          <p:nvPr/>
        </p:nvSpPr>
        <p:spPr>
          <a:xfrm>
            <a:off x="838199" y="1224351"/>
            <a:ext cx="10707807" cy="59953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a:t>
            </a:r>
          </a:p>
          <a:p>
            <a:pPr marL="0" indent="0">
              <a:buNone/>
            </a:pPr>
            <a:r>
              <a:rPr lang="en-US" dirty="0"/>
              <a:t>The fraction of non-</a:t>
            </a:r>
            <a:r>
              <a:rPr lang="tr-TR" dirty="0" err="1"/>
              <a:t>absorbed</a:t>
            </a:r>
            <a:r>
              <a:rPr lang="en-US" dirty="0"/>
              <a:t> light that is transmitted through a 200-mm thickness of glass is 0.98. Calculate the absorption coefficient of this  material.</a:t>
            </a:r>
            <a:br>
              <a:rPr lang="en-US" dirty="0"/>
            </a:br>
            <a:br>
              <a:rPr lang="en-US" dirty="0"/>
            </a:br>
            <a:br>
              <a:rPr lang="en-US" dirty="0"/>
            </a:br>
            <a:br>
              <a:rPr lang="en-US" dirty="0"/>
            </a:br>
            <a:br>
              <a:rPr lang="en-US" dirty="0"/>
            </a:br>
            <a:br>
              <a:rPr lang="en-US" dirty="0"/>
            </a:br>
            <a:endParaRPr lang="en-US" dirty="0"/>
          </a:p>
          <a:p>
            <a:pPr marL="0" indent="0">
              <a:buNone/>
            </a:pP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2948" t="22673" r="9328" b="14808"/>
          <a:stretch/>
        </p:blipFill>
        <p:spPr>
          <a:xfrm>
            <a:off x="1910687" y="2700103"/>
            <a:ext cx="8011236" cy="4157897"/>
          </a:xfrm>
          <a:prstGeom prst="rect">
            <a:avLst/>
          </a:prstGeom>
        </p:spPr>
      </p:pic>
    </p:spTree>
    <p:extLst>
      <p:ext uri="{BB962C8B-B14F-4D97-AF65-F5344CB8AC3E}">
        <p14:creationId xmlns:p14="http://schemas.microsoft.com/office/powerpoint/2010/main" val="203904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Transmittance</a:t>
            </a:r>
            <a:endParaRPr lang="en-US" dirty="0"/>
          </a:p>
        </p:txBody>
      </p:sp>
      <p:sp>
        <p:nvSpPr>
          <p:cNvPr id="7" name="Content Placeholder 2"/>
          <p:cNvSpPr txBox="1">
            <a:spLocks/>
          </p:cNvSpPr>
          <p:nvPr/>
        </p:nvSpPr>
        <p:spPr>
          <a:xfrm>
            <a:off x="838199" y="1224351"/>
            <a:ext cx="10694159" cy="553129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an incident beam of intensity </a:t>
            </a:r>
            <a:r>
              <a:rPr lang="en-US" i="1" dirty="0"/>
              <a:t>I</a:t>
            </a:r>
            <a:r>
              <a:rPr lang="en-US" sz="1900" dirty="0"/>
              <a:t>0</a:t>
            </a:r>
            <a:r>
              <a:rPr lang="en-US" dirty="0"/>
              <a:t> that impinges on the front surface of a specimen of thickness </a:t>
            </a:r>
            <a:r>
              <a:rPr lang="en-US" i="1" dirty="0"/>
              <a:t>l </a:t>
            </a:r>
            <a:r>
              <a:rPr lang="en-US" dirty="0"/>
              <a:t>and absorption coefficient </a:t>
            </a:r>
            <a:r>
              <a:rPr lang="en-US" i="1" dirty="0"/>
              <a:t>β</a:t>
            </a:r>
            <a:r>
              <a:rPr lang="en-US" dirty="0"/>
              <a:t>, the transmitted intensity at the back face </a:t>
            </a:r>
            <a:r>
              <a:rPr lang="en-US" i="1" dirty="0"/>
              <a:t>I</a:t>
            </a:r>
            <a:r>
              <a:rPr lang="en-US" sz="1900" i="1" dirty="0"/>
              <a:t>T</a:t>
            </a:r>
            <a:r>
              <a:rPr lang="en-US" i="1" dirty="0"/>
              <a:t> </a:t>
            </a:r>
            <a:r>
              <a:rPr lang="en-US" dirty="0"/>
              <a:t>is</a:t>
            </a:r>
          </a:p>
          <a:p>
            <a:endParaRPr lang="en-US" dirty="0"/>
          </a:p>
          <a:p>
            <a:endParaRPr lang="en-US" dirty="0"/>
          </a:p>
          <a:p>
            <a:pPr marL="0" indent="0">
              <a:buNone/>
            </a:pPr>
            <a:r>
              <a:rPr lang="en-US" dirty="0"/>
              <a:t>where </a:t>
            </a:r>
            <a:r>
              <a:rPr lang="en-US" i="1" dirty="0"/>
              <a:t>R </a:t>
            </a:r>
            <a:r>
              <a:rPr lang="en-US" dirty="0"/>
              <a:t>is the reflectance; for this expression, it is assumed that the same medium exists</a:t>
            </a:r>
            <a:br>
              <a:rPr lang="en-US" dirty="0"/>
            </a:br>
            <a:r>
              <a:rPr lang="en-US" dirty="0"/>
              <a:t>outside both front and back faces.</a:t>
            </a:r>
          </a:p>
          <a:p>
            <a:r>
              <a:rPr lang="en-US" dirty="0"/>
              <a:t>Derivation is left for you as an exercise at home.</a:t>
            </a:r>
          </a:p>
          <a:p>
            <a:r>
              <a:rPr lang="en-US" dirty="0"/>
              <a:t>Thus, the fraction of incident light that is transmitted through a transparent material depends on the losses that are incurred by absorption and reflection. </a:t>
            </a:r>
          </a:p>
          <a:p>
            <a:r>
              <a:rPr lang="en-US" dirty="0"/>
              <a:t>The sum of the reflectivity </a:t>
            </a:r>
            <a:r>
              <a:rPr lang="en-US" i="1" dirty="0"/>
              <a:t>R</a:t>
            </a:r>
            <a:r>
              <a:rPr lang="en-US" dirty="0"/>
              <a:t>, absorptivity </a:t>
            </a:r>
            <a:r>
              <a:rPr lang="en-US" i="1" dirty="0"/>
              <a:t>A</a:t>
            </a:r>
            <a:r>
              <a:rPr lang="en-US" dirty="0"/>
              <a:t>, and transmissivity </a:t>
            </a:r>
            <a:r>
              <a:rPr lang="en-US" i="1" dirty="0"/>
              <a:t>T </a:t>
            </a:r>
            <a:r>
              <a:rPr lang="en-US" dirty="0"/>
              <a:t>is unity.</a:t>
            </a:r>
            <a:br>
              <a:rPr lang="en-US" dirty="0"/>
            </a:br>
            <a:br>
              <a:rPr lang="en-US" dirty="0"/>
            </a:br>
            <a:br>
              <a:rPr lang="en-US" dirty="0"/>
            </a:br>
            <a:br>
              <a:rPr lang="en-US" dirty="0"/>
            </a:br>
            <a:br>
              <a:rPr lang="en-US" dirty="0"/>
            </a:br>
            <a:br>
              <a:rPr lang="en-US" dirty="0"/>
            </a:br>
            <a:br>
              <a:rPr lang="en-US" dirty="0"/>
            </a:br>
            <a:endParaRPr lang="en-US" dirty="0"/>
          </a:p>
          <a:p>
            <a:pPr marL="0" indent="0">
              <a:buNone/>
            </a:pPr>
            <a:br>
              <a:rPr lang="en-US" dirty="0"/>
            </a:b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48246" t="40791" r="33843" b="51842"/>
          <a:stretch/>
        </p:blipFill>
        <p:spPr>
          <a:xfrm>
            <a:off x="3985146" y="1690688"/>
            <a:ext cx="2396720" cy="554241"/>
          </a:xfrm>
          <a:prstGeom prst="rect">
            <a:avLst/>
          </a:prstGeom>
        </p:spPr>
      </p:pic>
      <p:pic>
        <p:nvPicPr>
          <p:cNvPr id="4" name="Picture 3"/>
          <p:cNvPicPr>
            <a:picLocks noChangeAspect="1"/>
          </p:cNvPicPr>
          <p:nvPr/>
        </p:nvPicPr>
        <p:blipFill rotWithShape="1">
          <a:blip r:embed="rId3"/>
          <a:srcRect l="36268" t="43579" r="38881" b="46068"/>
          <a:stretch/>
        </p:blipFill>
        <p:spPr>
          <a:xfrm>
            <a:off x="4176215" y="3989996"/>
            <a:ext cx="2356513" cy="551975"/>
          </a:xfrm>
          <a:prstGeom prst="rect">
            <a:avLst/>
          </a:prstGeom>
        </p:spPr>
      </p:pic>
      <p:pic>
        <p:nvPicPr>
          <p:cNvPr id="6" name="Picture 5"/>
          <p:cNvPicPr>
            <a:picLocks noChangeAspect="1"/>
          </p:cNvPicPr>
          <p:nvPr/>
        </p:nvPicPr>
        <p:blipFill rotWithShape="1">
          <a:blip r:embed="rId4"/>
          <a:srcRect l="50261" t="31235" r="8545" b="35316"/>
          <a:stretch/>
        </p:blipFill>
        <p:spPr>
          <a:xfrm>
            <a:off x="3125337" y="4489267"/>
            <a:ext cx="5188656" cy="2368733"/>
          </a:xfrm>
          <a:prstGeom prst="rect">
            <a:avLst/>
          </a:prstGeom>
        </p:spPr>
      </p:pic>
      <p:sp>
        <p:nvSpPr>
          <p:cNvPr id="2" name="TextBox 1"/>
          <p:cNvSpPr txBox="1"/>
          <p:nvPr/>
        </p:nvSpPr>
        <p:spPr>
          <a:xfrm>
            <a:off x="4227015" y="4671910"/>
            <a:ext cx="933269" cy="369332"/>
          </a:xfrm>
          <a:prstGeom prst="rect">
            <a:avLst/>
          </a:prstGeom>
          <a:noFill/>
        </p:spPr>
        <p:txBody>
          <a:bodyPr wrap="none" rtlCol="0">
            <a:spAutoFit/>
          </a:bodyPr>
          <a:lstStyle/>
          <a:p>
            <a:r>
              <a:rPr lang="en-US" dirty="0"/>
              <a:t>Io*(1-R)</a:t>
            </a:r>
          </a:p>
        </p:txBody>
      </p:sp>
      <p:sp>
        <p:nvSpPr>
          <p:cNvPr id="8" name="TextBox 7"/>
          <p:cNvSpPr txBox="1"/>
          <p:nvPr/>
        </p:nvSpPr>
        <p:spPr>
          <a:xfrm>
            <a:off x="5145810" y="5216531"/>
            <a:ext cx="1774845" cy="369332"/>
          </a:xfrm>
          <a:prstGeom prst="rect">
            <a:avLst/>
          </a:prstGeom>
          <a:noFill/>
        </p:spPr>
        <p:txBody>
          <a:bodyPr wrap="none" rtlCol="0">
            <a:spAutoFit/>
          </a:bodyPr>
          <a:lstStyle/>
          <a:p>
            <a:r>
              <a:rPr lang="en-US" dirty="0"/>
              <a:t>Io*(1-R) * e^(-Bl)</a:t>
            </a:r>
          </a:p>
        </p:txBody>
      </p:sp>
      <p:sp>
        <p:nvSpPr>
          <p:cNvPr id="9" name="TextBox 8"/>
          <p:cNvSpPr txBox="1"/>
          <p:nvPr/>
        </p:nvSpPr>
        <p:spPr>
          <a:xfrm>
            <a:off x="6961782" y="5488967"/>
            <a:ext cx="1786066" cy="369332"/>
          </a:xfrm>
          <a:prstGeom prst="rect">
            <a:avLst/>
          </a:prstGeom>
          <a:noFill/>
        </p:spPr>
        <p:txBody>
          <a:bodyPr wrap="none" rtlCol="0">
            <a:spAutoFit/>
          </a:bodyPr>
          <a:lstStyle/>
          <a:p>
            <a:r>
              <a:rPr lang="en-US" dirty="0"/>
              <a:t>Io(1-R)^2*e^(-</a:t>
            </a:r>
            <a:r>
              <a:rPr lang="en-US" dirty="0" err="1"/>
              <a:t>Bl</a:t>
            </a:r>
            <a:r>
              <a:rPr lang="en-US" dirty="0"/>
              <a:t>)</a:t>
            </a:r>
          </a:p>
        </p:txBody>
      </p:sp>
    </p:spTree>
    <p:extLst>
      <p:ext uri="{BB962C8B-B14F-4D97-AF65-F5344CB8AC3E}">
        <p14:creationId xmlns:p14="http://schemas.microsoft.com/office/powerpoint/2010/main" val="341284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Transmittance</a:t>
            </a:r>
            <a:endParaRPr lang="en-US" dirty="0"/>
          </a:p>
        </p:txBody>
      </p:sp>
      <p:sp>
        <p:nvSpPr>
          <p:cNvPr id="7" name="Content Placeholder 2"/>
          <p:cNvSpPr txBox="1">
            <a:spLocks/>
          </p:cNvSpPr>
          <p:nvPr/>
        </p:nvSpPr>
        <p:spPr>
          <a:xfrm>
            <a:off x="838199" y="1224351"/>
            <a:ext cx="10694159" cy="553129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example, for light having a wavelength of 0.4 </a:t>
            </a:r>
            <a:r>
              <a:rPr lang="en-US" dirty="0" err="1"/>
              <a:t>μm</a:t>
            </a:r>
            <a:r>
              <a:rPr lang="en-US" dirty="0"/>
              <a:t>, the fractions transmitted, absorbed, and reflected are approximately 0.90, 0.05, and 0.05, respectively. However, at 0.55 </a:t>
            </a:r>
            <a:r>
              <a:rPr lang="en-US" dirty="0" err="1"/>
              <a:t>μm</a:t>
            </a:r>
            <a:r>
              <a:rPr lang="en-US" dirty="0"/>
              <a:t>, the respective fractions shift to about  .50, 0.48, and 0.02.</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pPr marL="0" indent="0">
              <a:buNone/>
            </a:pP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2724" t="43380" r="8992" b="18591"/>
          <a:stretch/>
        </p:blipFill>
        <p:spPr>
          <a:xfrm>
            <a:off x="955342" y="2988858"/>
            <a:ext cx="10199383" cy="3193577"/>
          </a:xfrm>
          <a:prstGeom prst="rect">
            <a:avLst/>
          </a:prstGeom>
        </p:spPr>
      </p:pic>
    </p:spTree>
    <p:extLst>
      <p:ext uri="{BB962C8B-B14F-4D97-AF65-F5344CB8AC3E}">
        <p14:creationId xmlns:p14="http://schemas.microsoft.com/office/powerpoint/2010/main" val="246360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Interference (</a:t>
            </a:r>
            <a:r>
              <a:rPr lang="en-US" b="1" dirty="0" err="1"/>
              <a:t>girisim</a:t>
            </a:r>
            <a:r>
              <a:rPr lang="en-US" b="1" dirty="0"/>
              <a:t>)</a:t>
            </a:r>
            <a:endParaRPr lang="en-US" dirty="0"/>
          </a:p>
        </p:txBody>
      </p:sp>
      <p:sp>
        <p:nvSpPr>
          <p:cNvPr id="7" name="Content Placeholder 2"/>
          <p:cNvSpPr txBox="1">
            <a:spLocks/>
          </p:cNvSpPr>
          <p:nvPr/>
        </p:nvSpPr>
        <p:spPr>
          <a:xfrm>
            <a:off x="838200" y="1224352"/>
            <a:ext cx="10515600" cy="563364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understand interference patterns in light, it is instructive to fist consider two extreme ways in which waves can interact. </a:t>
            </a:r>
          </a:p>
          <a:p>
            <a:r>
              <a:rPr lang="en-US" dirty="0"/>
              <a:t>When two waves of exactly the same wavelength come together, the resulting wave depends very much on the </a:t>
            </a:r>
            <a:r>
              <a:rPr lang="en-US" i="1" dirty="0"/>
              <a:t>phases </a:t>
            </a:r>
            <a:r>
              <a:rPr lang="en-US" dirty="0"/>
              <a:t>of the waves.</a:t>
            </a:r>
          </a:p>
          <a:p>
            <a:r>
              <a:rPr lang="en-US" dirty="0"/>
              <a:t>For example, if two identical waves exactly in phase (peaks and troughs at same time and location, as shown in Figure 4.10) interact, the resulting wave will be of the same wavelength, and its amplitude will be the sum of the amplitudes of the incident waves, as shown in Figure 4.10. These waves are said to undergo </a:t>
            </a:r>
            <a:r>
              <a:rPr lang="en-US" i="1" dirty="0"/>
              <a:t>constructive interference</a:t>
            </a:r>
            <a:r>
              <a:rPr lang="en-US" dirty="0"/>
              <a:t>.</a:t>
            </a:r>
          </a:p>
          <a:p>
            <a:r>
              <a:rPr lang="en-US" dirty="0"/>
              <a:t>Although there is only one way in which waves can be in phase, there are many ways for the waves to be “not in phase.” The most extreme case is two identical waves that are exactly out of phase with one another: when one has a peak, the other has a trough. Two such waves of exactly the same wavelength and exactly the same amplitude will come together to result in total destruction: no wave results (see Figure 4.11). This is called </a:t>
            </a:r>
            <a:r>
              <a:rPr lang="en-US" i="1" dirty="0"/>
              <a:t>destructive interference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38172" t="44176" r="36417" b="31135"/>
          <a:stretch/>
        </p:blipFill>
        <p:spPr>
          <a:xfrm>
            <a:off x="1746914" y="4271753"/>
            <a:ext cx="3098041" cy="1692322"/>
          </a:xfrm>
          <a:prstGeom prst="rect">
            <a:avLst/>
          </a:prstGeom>
        </p:spPr>
      </p:pic>
      <p:sp>
        <p:nvSpPr>
          <p:cNvPr id="8" name="TextBox 7"/>
          <p:cNvSpPr txBox="1"/>
          <p:nvPr/>
        </p:nvSpPr>
        <p:spPr>
          <a:xfrm>
            <a:off x="1462130" y="6153147"/>
            <a:ext cx="3667607" cy="369332"/>
          </a:xfrm>
          <a:prstGeom prst="rect">
            <a:avLst/>
          </a:prstGeom>
          <a:noFill/>
        </p:spPr>
        <p:txBody>
          <a:bodyPr wrap="none" rtlCol="0">
            <a:spAutoFit/>
          </a:bodyPr>
          <a:lstStyle/>
          <a:p>
            <a:r>
              <a:rPr lang="en-US" dirty="0"/>
              <a:t>Figure 4.10 Constructive Interference</a:t>
            </a:r>
          </a:p>
        </p:txBody>
      </p:sp>
      <p:pic>
        <p:nvPicPr>
          <p:cNvPr id="9" name="Picture 8"/>
          <p:cNvPicPr>
            <a:picLocks noChangeAspect="1"/>
          </p:cNvPicPr>
          <p:nvPr/>
        </p:nvPicPr>
        <p:blipFill rotWithShape="1">
          <a:blip r:embed="rId3"/>
          <a:srcRect l="37388" t="40592" r="36306" b="34520"/>
          <a:stretch/>
        </p:blipFill>
        <p:spPr>
          <a:xfrm>
            <a:off x="7001301" y="4271753"/>
            <a:ext cx="3207224" cy="1705970"/>
          </a:xfrm>
          <a:prstGeom prst="rect">
            <a:avLst/>
          </a:prstGeom>
        </p:spPr>
      </p:pic>
      <p:sp>
        <p:nvSpPr>
          <p:cNvPr id="10" name="TextBox 9"/>
          <p:cNvSpPr txBox="1"/>
          <p:nvPr/>
        </p:nvSpPr>
        <p:spPr>
          <a:xfrm>
            <a:off x="6771109" y="6153147"/>
            <a:ext cx="3558603" cy="369332"/>
          </a:xfrm>
          <a:prstGeom prst="rect">
            <a:avLst/>
          </a:prstGeom>
          <a:noFill/>
        </p:spPr>
        <p:txBody>
          <a:bodyPr wrap="none" rtlCol="0">
            <a:spAutoFit/>
          </a:bodyPr>
          <a:lstStyle/>
          <a:p>
            <a:r>
              <a:rPr lang="en-US" dirty="0"/>
              <a:t>Figure 4.11 Destructive Interference</a:t>
            </a:r>
          </a:p>
        </p:txBody>
      </p:sp>
    </p:spTree>
    <p:extLst>
      <p:ext uri="{BB962C8B-B14F-4D97-AF65-F5344CB8AC3E}">
        <p14:creationId xmlns:p14="http://schemas.microsoft.com/office/powerpoint/2010/main" val="41027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Scattering of Light (</a:t>
            </a:r>
            <a:r>
              <a:rPr lang="en-US" b="1" dirty="0" err="1"/>
              <a:t>sacilma</a:t>
            </a:r>
            <a:r>
              <a:rPr lang="en-US" b="1" dirty="0"/>
              <a:t>)</a:t>
            </a:r>
            <a:endParaRPr lang="en-US" dirty="0"/>
          </a:p>
        </p:txBody>
      </p:sp>
      <p:sp>
        <p:nvSpPr>
          <p:cNvPr id="7" name="Content Placeholder 2"/>
          <p:cNvSpPr txBox="1">
            <a:spLocks/>
          </p:cNvSpPr>
          <p:nvPr/>
        </p:nvSpPr>
        <p:spPr>
          <a:xfrm>
            <a:off x="838200" y="1224352"/>
            <a:ext cx="10515600" cy="563364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Light is bent or scattered when it hits the edge of an opaque object. This is usually a minor effect when the object is large but becomes a major effect when the size of the object approaches the wavelength of light involved.</a:t>
            </a:r>
          </a:p>
          <a:p>
            <a:r>
              <a:rPr lang="en-US" dirty="0"/>
              <a:t>Scattering of light was put on a firm basis by the studies of Rayleigh and Tyndall, and their names are often associated with light-scattering processes.</a:t>
            </a:r>
          </a:p>
          <a:p>
            <a:r>
              <a:rPr lang="en-US" dirty="0"/>
              <a:t>For a small object, about 10 nm to 300 nm in diameter, that scatters light of incident intensity </a:t>
            </a:r>
            <a:r>
              <a:rPr lang="en-US" i="1" dirty="0"/>
              <a:t>I</a:t>
            </a:r>
            <a:r>
              <a:rPr lang="en-US" dirty="0"/>
              <a:t>i and wavelength λ, the intensity at a distance </a:t>
            </a:r>
            <a:r>
              <a:rPr lang="en-US" i="1" dirty="0"/>
              <a:t>d </a:t>
            </a:r>
            <a:r>
              <a:rPr lang="en-US" dirty="0"/>
              <a:t>from the </a:t>
            </a:r>
            <a:r>
              <a:rPr lang="en-US" dirty="0" err="1"/>
              <a:t>scatterer</a:t>
            </a:r>
            <a:r>
              <a:rPr lang="en-US" dirty="0"/>
              <a:t> and angle θ between incident and detected intensity, </a:t>
            </a:r>
            <a:r>
              <a:rPr lang="en-US" i="1" dirty="0" err="1"/>
              <a:t>I</a:t>
            </a:r>
            <a:r>
              <a:rPr lang="en-US" dirty="0" err="1"/>
              <a:t>θ</a:t>
            </a:r>
            <a:r>
              <a:rPr lang="en-US" dirty="0"/>
              <a:t>, is given by (</a:t>
            </a:r>
            <a:r>
              <a:rPr lang="en-US" i="1" dirty="0"/>
              <a:t>Tyndall scattering</a:t>
            </a:r>
            <a:r>
              <a:rPr lang="en-US" dirty="0"/>
              <a:t>)</a:t>
            </a:r>
          </a:p>
          <a:p>
            <a:endParaRPr lang="en-US" dirty="0"/>
          </a:p>
          <a:p>
            <a:endParaRPr lang="en-US" dirty="0"/>
          </a:p>
          <a:p>
            <a:r>
              <a:rPr lang="en-US" dirty="0"/>
              <a:t>where α is the </a:t>
            </a:r>
            <a:r>
              <a:rPr lang="en-US" i="1" dirty="0"/>
              <a:t>polarizability </a:t>
            </a:r>
            <a:r>
              <a:rPr lang="en-US" dirty="0"/>
              <a:t>of the sample, a measure of how easy it is to displace electrons in the sample. Polarizability is important for interactions with light because light is electromagnetic radiation. </a:t>
            </a:r>
          </a:p>
          <a:p>
            <a:r>
              <a:rPr lang="en-US" dirty="0"/>
              <a:t>Since </a:t>
            </a:r>
            <a:r>
              <a:rPr lang="en-US" i="1" dirty="0" err="1"/>
              <a:t>I</a:t>
            </a:r>
            <a:r>
              <a:rPr lang="en-US" dirty="0" err="1"/>
              <a:t>θ</a:t>
            </a:r>
            <a:r>
              <a:rPr lang="en-US" dirty="0"/>
              <a:t> is proportional to λ–4 in Tyndall scattering, the most intensely scattered light is that at the shortest wavelengths. For the visible range, this means that blue light is much more scattered than red light.</a:t>
            </a:r>
          </a:p>
          <a:p>
            <a:pPr marL="0" indent="0">
              <a:buNone/>
            </a:pPr>
            <a:br>
              <a:rPr lang="en-US" dirty="0"/>
            </a:br>
            <a:br>
              <a:rPr lang="en-US" dirty="0"/>
            </a:br>
            <a:endParaRPr lang="en-US" dirty="0"/>
          </a:p>
        </p:txBody>
      </p:sp>
      <p:pic>
        <p:nvPicPr>
          <p:cNvPr id="3" name="Picture 2"/>
          <p:cNvPicPr>
            <a:picLocks noChangeAspect="1"/>
          </p:cNvPicPr>
          <p:nvPr/>
        </p:nvPicPr>
        <p:blipFill rotWithShape="1">
          <a:blip r:embed="rId2"/>
          <a:srcRect l="33582" t="57317" r="38993" b="30538"/>
          <a:stretch/>
        </p:blipFill>
        <p:spPr>
          <a:xfrm>
            <a:off x="4230503" y="3480181"/>
            <a:ext cx="2685923" cy="668740"/>
          </a:xfrm>
          <a:prstGeom prst="rect">
            <a:avLst/>
          </a:prstGeom>
        </p:spPr>
      </p:pic>
    </p:spTree>
    <p:extLst>
      <p:ext uri="{BB962C8B-B14F-4D97-AF65-F5344CB8AC3E}">
        <p14:creationId xmlns:p14="http://schemas.microsoft.com/office/powerpoint/2010/main" val="173074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Scattering of Light (</a:t>
            </a:r>
            <a:r>
              <a:rPr lang="en-US" b="1" dirty="0" err="1"/>
              <a:t>sacilma</a:t>
            </a:r>
            <a:r>
              <a:rPr lang="en-US" b="1" dirty="0"/>
              <a:t>)</a:t>
            </a:r>
            <a:endParaRPr lang="en-US" dirty="0"/>
          </a:p>
        </p:txBody>
      </p:sp>
      <p:pic>
        <p:nvPicPr>
          <p:cNvPr id="2" name="Picture 1"/>
          <p:cNvPicPr>
            <a:picLocks noChangeAspect="1"/>
          </p:cNvPicPr>
          <p:nvPr/>
        </p:nvPicPr>
        <p:blipFill rotWithShape="1">
          <a:blip r:embed="rId2"/>
          <a:srcRect l="16903" t="12519" r="15820" b="11026"/>
          <a:stretch/>
        </p:blipFill>
        <p:spPr>
          <a:xfrm>
            <a:off x="1364776" y="1024297"/>
            <a:ext cx="9130353" cy="5833703"/>
          </a:xfrm>
          <a:prstGeom prst="rect">
            <a:avLst/>
          </a:prstGeom>
        </p:spPr>
      </p:pic>
    </p:spTree>
    <p:extLst>
      <p:ext uri="{BB962C8B-B14F-4D97-AF65-F5344CB8AC3E}">
        <p14:creationId xmlns:p14="http://schemas.microsoft.com/office/powerpoint/2010/main" val="136605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 (</a:t>
            </a:r>
            <a:r>
              <a:rPr lang="en-US" b="1" dirty="0" err="1"/>
              <a:t>refraksiyon</a:t>
            </a:r>
            <a:r>
              <a:rPr lang="en-US" b="1" dirty="0"/>
              <a:t>)</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Color covered so far includes processes giving rise to color have involved absorption or emission of light. However, there are other physical interactions that give rise to color by change in the direction of the light.</a:t>
            </a:r>
          </a:p>
          <a:p>
            <a:pPr algn="r"/>
            <a:r>
              <a:rPr lang="en-US" i="1" dirty="0"/>
              <a:t>Refraction </a:t>
            </a:r>
            <a:r>
              <a:rPr lang="en-US" dirty="0"/>
              <a:t>results from the change in speed of light when passing from one</a:t>
            </a:r>
            <a:br>
              <a:rPr lang="en-US" dirty="0"/>
            </a:br>
            <a:r>
              <a:rPr lang="en-US" dirty="0"/>
              <a:t>medium to </a:t>
            </a:r>
            <a:r>
              <a:rPr lang="en-US" dirty="0" err="1"/>
              <a:t>ano</a:t>
            </a:r>
            <a:r>
              <a:rPr lang="tr-TR" dirty="0"/>
              <a:t>ray</a:t>
            </a:r>
            <a:r>
              <a:rPr lang="en-US" dirty="0" err="1"/>
              <a:t>ther</a:t>
            </a:r>
            <a:endParaRPr lang="en-US" dirty="0"/>
          </a:p>
          <a:p>
            <a:r>
              <a:rPr lang="en-US" dirty="0"/>
              <a:t>When a uniform, non-absorbing medium, such as air or glass or salt, transmits light, the photons are effected by electrons in the material which results in slowing down the light. </a:t>
            </a:r>
          </a:p>
          <a:p>
            <a:r>
              <a:rPr lang="en-US" dirty="0"/>
              <a:t>Light travels fastest in a vacuum, and more slowly in all other materials. Light travels faster in air than in a solid.</a:t>
            </a: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697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53DA194-AF53-4977-B049-F7D71EEE58F1}"/>
              </a:ext>
            </a:extLst>
          </p:cNvPr>
          <p:cNvSpPr/>
          <p:nvPr/>
        </p:nvSpPr>
        <p:spPr>
          <a:xfrm>
            <a:off x="2049194" y="1600592"/>
            <a:ext cx="6096000" cy="646331"/>
          </a:xfrm>
          <a:prstGeom prst="rect">
            <a:avLst/>
          </a:prstGeom>
        </p:spPr>
        <p:txBody>
          <a:bodyPr>
            <a:spAutoFit/>
          </a:bodyPr>
          <a:lstStyle/>
          <a:p>
            <a:r>
              <a:rPr lang="en-US" dirty="0">
                <a:hlinkClick r:id="rId2"/>
              </a:rPr>
              <a:t>8.03 - </a:t>
            </a:r>
            <a:r>
              <a:rPr lang="en-US" dirty="0" err="1">
                <a:hlinkClick r:id="rId2"/>
              </a:rPr>
              <a:t>Lect</a:t>
            </a:r>
            <a:r>
              <a:rPr lang="en-US" dirty="0">
                <a:hlinkClick r:id="rId2"/>
              </a:rPr>
              <a:t> 14 - Accelerated Charges, Poynting Vector, Power, Rayleigh Scattering - YouTube</a:t>
            </a:r>
            <a:endParaRPr lang="tr-TR" dirty="0"/>
          </a:p>
        </p:txBody>
      </p:sp>
      <p:sp>
        <p:nvSpPr>
          <p:cNvPr id="3" name="Metin kutusu 2">
            <a:extLst>
              <a:ext uri="{FF2B5EF4-FFF2-40B4-BE49-F238E27FC236}">
                <a16:creationId xmlns:a16="http://schemas.microsoft.com/office/drawing/2014/main" id="{F30852F9-C628-496D-AC64-8CAEB5108515}"/>
              </a:ext>
            </a:extLst>
          </p:cNvPr>
          <p:cNvSpPr txBox="1"/>
          <p:nvPr/>
        </p:nvSpPr>
        <p:spPr>
          <a:xfrm>
            <a:off x="2049194" y="2461846"/>
            <a:ext cx="5771260" cy="369332"/>
          </a:xfrm>
          <a:prstGeom prst="rect">
            <a:avLst/>
          </a:prstGeom>
          <a:noFill/>
        </p:spPr>
        <p:txBody>
          <a:bodyPr wrap="none" rtlCol="0">
            <a:spAutoFit/>
          </a:bodyPr>
          <a:lstStyle/>
          <a:p>
            <a:r>
              <a:rPr lang="tr-TR" dirty="0" err="1"/>
              <a:t>For</a:t>
            </a:r>
            <a:r>
              <a:rPr lang="tr-TR" dirty="0"/>
              <a:t> </a:t>
            </a:r>
            <a:r>
              <a:rPr lang="tr-TR" dirty="0" err="1"/>
              <a:t>nşce</a:t>
            </a:r>
            <a:r>
              <a:rPr lang="tr-TR" dirty="0"/>
              <a:t> </a:t>
            </a:r>
            <a:r>
              <a:rPr lang="tr-TR" dirty="0" err="1"/>
              <a:t>examples</a:t>
            </a:r>
            <a:r>
              <a:rPr lang="tr-TR" dirty="0"/>
              <a:t> of </a:t>
            </a:r>
            <a:r>
              <a:rPr lang="tr-TR" dirty="0" err="1"/>
              <a:t>Rayleig</a:t>
            </a:r>
            <a:r>
              <a:rPr lang="tr-TR" dirty="0"/>
              <a:t> </a:t>
            </a:r>
            <a:r>
              <a:rPr lang="tr-TR" dirty="0" err="1"/>
              <a:t>scattering</a:t>
            </a:r>
            <a:r>
              <a:rPr lang="tr-TR" dirty="0"/>
              <a:t>; Watch </a:t>
            </a:r>
            <a:r>
              <a:rPr lang="tr-TR" dirty="0" err="1"/>
              <a:t>from</a:t>
            </a:r>
            <a:r>
              <a:rPr lang="tr-TR" dirty="0"/>
              <a:t> 1:08:15</a:t>
            </a:r>
          </a:p>
        </p:txBody>
      </p:sp>
    </p:spTree>
    <p:extLst>
      <p:ext uri="{BB962C8B-B14F-4D97-AF65-F5344CB8AC3E}">
        <p14:creationId xmlns:p14="http://schemas.microsoft.com/office/powerpoint/2010/main" val="202003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Diffraction Grating (</a:t>
            </a:r>
            <a:r>
              <a:rPr lang="en-US" b="1" dirty="0" err="1"/>
              <a:t>Kirinim</a:t>
            </a:r>
            <a:r>
              <a:rPr lang="en-US" b="1" dirty="0"/>
              <a:t> </a:t>
            </a:r>
            <a:r>
              <a:rPr lang="en-US" b="1" dirty="0" err="1"/>
              <a:t>izgarasi</a:t>
            </a:r>
            <a:r>
              <a:rPr lang="en-US" b="1" dirty="0"/>
              <a:t>)</a:t>
            </a:r>
            <a:endParaRPr lang="en-US" dirty="0"/>
          </a:p>
        </p:txBody>
      </p:sp>
      <p:sp>
        <p:nvSpPr>
          <p:cNvPr id="7" name="Content Placeholder 2"/>
          <p:cNvSpPr txBox="1">
            <a:spLocks/>
          </p:cNvSpPr>
          <p:nvPr/>
        </p:nvSpPr>
        <p:spPr>
          <a:xfrm>
            <a:off x="838200" y="1224352"/>
            <a:ext cx="10515600" cy="563364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Interference and scattering can act together to produce colors in the case of a </a:t>
            </a:r>
            <a:r>
              <a:rPr lang="en-US" i="1" dirty="0"/>
              <a:t>diffraction grating, </a:t>
            </a:r>
            <a:r>
              <a:rPr lang="en-US" dirty="0"/>
              <a:t>which has a very small slit (or number of slits), with each opening of the order of the wavelength of light. </a:t>
            </a:r>
          </a:p>
          <a:p>
            <a:r>
              <a:rPr lang="en-US" dirty="0"/>
              <a:t>When the light passes through the slit, it is scattered in all directions. Alternatively, a diffraction grating can involve reflection from internal layers.</a:t>
            </a:r>
          </a:p>
          <a:p>
            <a:r>
              <a:rPr lang="en-US" dirty="0"/>
              <a:t>Assuming a plane wave of monochromatic light of wavelength λ with normal incidence (perpendicular to the grating), each slit in the grating acts as a quasi point-source from which light propagates in all directions (although this is typically limited to a hemisphere)</a:t>
            </a:r>
          </a:p>
          <a:p>
            <a:r>
              <a:rPr lang="en-US" dirty="0"/>
              <a:t>In both cases, the optical effects arise from constructive and destructive interference.</a:t>
            </a:r>
          </a:p>
          <a:p>
            <a:r>
              <a:rPr lang="en-US" dirty="0"/>
              <a:t>For a single slit, the scattered light intensity varies with distance from the slit and angle. </a:t>
            </a:r>
          </a:p>
          <a:p>
            <a:r>
              <a:rPr lang="en-US" dirty="0"/>
              <a:t>For many slits, the light coming from adjacent slits can interfere either constructively or destructively</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36716" t="26655" r="34067" b="30140"/>
          <a:stretch/>
        </p:blipFill>
        <p:spPr>
          <a:xfrm>
            <a:off x="3365309" y="3896436"/>
            <a:ext cx="3562065" cy="2961564"/>
          </a:xfrm>
          <a:prstGeom prst="rect">
            <a:avLst/>
          </a:prstGeom>
        </p:spPr>
      </p:pic>
    </p:spTree>
    <p:extLst>
      <p:ext uri="{BB962C8B-B14F-4D97-AF65-F5344CB8AC3E}">
        <p14:creationId xmlns:p14="http://schemas.microsoft.com/office/powerpoint/2010/main" val="252363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Diffraction Grating (</a:t>
            </a:r>
            <a:r>
              <a:rPr lang="en-US" b="1" dirty="0" err="1"/>
              <a:t>Kirinim</a:t>
            </a:r>
            <a:r>
              <a:rPr lang="en-US" b="1" dirty="0"/>
              <a:t> </a:t>
            </a:r>
            <a:r>
              <a:rPr lang="en-US" b="1" dirty="0" err="1"/>
              <a:t>izgarasi</a:t>
            </a:r>
            <a:r>
              <a:rPr lang="en-US" b="1" dirty="0"/>
              <a:t>)</a:t>
            </a:r>
            <a:endParaRPr lang="en-US" dirty="0"/>
          </a:p>
        </p:txBody>
      </p:sp>
      <p:sp>
        <p:nvSpPr>
          <p:cNvPr id="7" name="Content Placeholder 2"/>
          <p:cNvSpPr txBox="1">
            <a:spLocks/>
          </p:cNvSpPr>
          <p:nvPr/>
        </p:nvSpPr>
        <p:spPr>
          <a:xfrm>
            <a:off x="838200" y="1224352"/>
            <a:ext cx="10515600" cy="56336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practical applications, gratings generally have ridges or rulings on their surface rather than dark lines. Such gratings can be either </a:t>
            </a:r>
            <a:r>
              <a:rPr lang="en-US" dirty="0" err="1"/>
              <a:t>transmissive</a:t>
            </a:r>
            <a:r>
              <a:rPr lang="en-US" dirty="0"/>
              <a:t> or reflective</a:t>
            </a:r>
          </a:p>
          <a:p>
            <a:r>
              <a:rPr lang="en-US" dirty="0"/>
              <a:t>Reflective Grating: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2276" t="17695" r="24888" b="21777"/>
          <a:stretch/>
        </p:blipFill>
        <p:spPr>
          <a:xfrm>
            <a:off x="2715904" y="2549915"/>
            <a:ext cx="6086902" cy="3920377"/>
          </a:xfrm>
          <a:prstGeom prst="rect">
            <a:avLst/>
          </a:prstGeom>
        </p:spPr>
      </p:pic>
    </p:spTree>
    <p:extLst>
      <p:ext uri="{BB962C8B-B14F-4D97-AF65-F5344CB8AC3E}">
        <p14:creationId xmlns:p14="http://schemas.microsoft.com/office/powerpoint/2010/main" val="96638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Diffraction Grating (</a:t>
            </a:r>
            <a:r>
              <a:rPr lang="en-US" b="1" dirty="0" err="1"/>
              <a:t>Kirinim</a:t>
            </a:r>
            <a:r>
              <a:rPr lang="en-US" b="1" dirty="0"/>
              <a:t> </a:t>
            </a:r>
            <a:r>
              <a:rPr lang="en-US" b="1" dirty="0" err="1"/>
              <a:t>izgarasi</a:t>
            </a:r>
            <a:r>
              <a:rPr lang="en-US" b="1" dirty="0"/>
              <a:t>)</a:t>
            </a:r>
            <a:endParaRPr lang="en-US" dirty="0"/>
          </a:p>
        </p:txBody>
      </p:sp>
      <p:sp>
        <p:nvSpPr>
          <p:cNvPr id="7" name="Content Placeholder 2"/>
          <p:cNvSpPr txBox="1">
            <a:spLocks/>
          </p:cNvSpPr>
          <p:nvPr/>
        </p:nvSpPr>
        <p:spPr>
          <a:xfrm>
            <a:off x="3480178" y="1224352"/>
            <a:ext cx="8407022" cy="563364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Reflective Grating:</a:t>
            </a:r>
          </a:p>
          <a:p>
            <a:r>
              <a:rPr lang="en-US" dirty="0"/>
              <a:t>When the path difference between the light from adjacent slits is equal to half the wavelength, </a:t>
            </a:r>
            <a:r>
              <a:rPr lang="en-US" i="1" dirty="0"/>
              <a:t>λ</a:t>
            </a:r>
            <a:r>
              <a:rPr lang="en-US" dirty="0"/>
              <a:t>/2, the waves are out of phase, and thus cancel each other to create points of minimum intensity.</a:t>
            </a:r>
          </a:p>
          <a:p>
            <a:r>
              <a:rPr lang="en-US" dirty="0"/>
              <a:t>Similarly, when the path difference is </a:t>
            </a:r>
            <a:r>
              <a:rPr lang="en-US" i="1" dirty="0"/>
              <a:t>λ</a:t>
            </a:r>
            <a:r>
              <a:rPr lang="en-US" dirty="0"/>
              <a:t>, the phases add together and maxima occur.</a:t>
            </a:r>
          </a:p>
          <a:p>
            <a:r>
              <a:rPr lang="en-US" dirty="0"/>
              <a:t>For a beam incident normally on a grating, the maxima occur at angles </a:t>
            </a:r>
            <a:r>
              <a:rPr lang="en-US" dirty="0" err="1"/>
              <a:t>θm</a:t>
            </a:r>
            <a:r>
              <a:rPr lang="en-US" dirty="0"/>
              <a:t>, which satisfy the relationship </a:t>
            </a:r>
          </a:p>
          <a:p>
            <a:r>
              <a:rPr lang="en-US" dirty="0"/>
              <a:t>d sin(</a:t>
            </a:r>
            <a:r>
              <a:rPr lang="en-US" dirty="0" err="1"/>
              <a:t>θm</a:t>
            </a:r>
            <a:r>
              <a:rPr lang="en-US" dirty="0"/>
              <a:t>) / λ = | m |, where </a:t>
            </a:r>
            <a:r>
              <a:rPr lang="en-US" dirty="0" err="1"/>
              <a:t>θm</a:t>
            </a:r>
            <a:r>
              <a:rPr lang="en-US" dirty="0"/>
              <a:t> is the angle between the diffracted ray and the grating's normal vector, and d is the distance from the center of one slit to the center of the adjacent slit, and m is an integer representing the propagation-mode of interest.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2276" t="17695" r="24888" b="21777"/>
          <a:stretch/>
        </p:blipFill>
        <p:spPr>
          <a:xfrm>
            <a:off x="-16163" y="1883390"/>
            <a:ext cx="3496342" cy="2251881"/>
          </a:xfrm>
          <a:prstGeom prst="rect">
            <a:avLst/>
          </a:prstGeom>
        </p:spPr>
      </p:pic>
      <p:pic>
        <p:nvPicPr>
          <p:cNvPr id="9" name="Picture 8"/>
          <p:cNvPicPr>
            <a:picLocks noChangeAspect="1"/>
          </p:cNvPicPr>
          <p:nvPr/>
        </p:nvPicPr>
        <p:blipFill rotWithShape="1">
          <a:blip r:embed="rId3"/>
          <a:srcRect l="19128" t="40623" r="58501" b="50410"/>
          <a:stretch/>
        </p:blipFill>
        <p:spPr>
          <a:xfrm>
            <a:off x="3678070" y="3965573"/>
            <a:ext cx="2729553" cy="614150"/>
          </a:xfrm>
          <a:prstGeom prst="rect">
            <a:avLst/>
          </a:prstGeom>
        </p:spPr>
      </p:pic>
      <p:pic>
        <p:nvPicPr>
          <p:cNvPr id="10" name="Picture 9"/>
          <p:cNvPicPr>
            <a:picLocks noChangeAspect="1"/>
          </p:cNvPicPr>
          <p:nvPr/>
        </p:nvPicPr>
        <p:blipFill rotWithShape="1">
          <a:blip r:embed="rId3"/>
          <a:srcRect l="18582" t="51543" r="28359" b="34520"/>
          <a:stretch/>
        </p:blipFill>
        <p:spPr>
          <a:xfrm>
            <a:off x="3480177" y="4831958"/>
            <a:ext cx="6469039" cy="955343"/>
          </a:xfrm>
          <a:prstGeom prst="rect">
            <a:avLst/>
          </a:prstGeom>
        </p:spPr>
      </p:pic>
      <p:pic>
        <p:nvPicPr>
          <p:cNvPr id="11" name="Picture 10"/>
          <p:cNvPicPr>
            <a:picLocks noChangeAspect="1"/>
          </p:cNvPicPr>
          <p:nvPr/>
        </p:nvPicPr>
        <p:blipFill rotWithShape="1">
          <a:blip r:embed="rId3"/>
          <a:srcRect l="19142" t="66675" r="38656" b="18989"/>
          <a:stretch/>
        </p:blipFill>
        <p:spPr>
          <a:xfrm>
            <a:off x="3523396" y="5871969"/>
            <a:ext cx="5145207" cy="982639"/>
          </a:xfrm>
          <a:prstGeom prst="rect">
            <a:avLst/>
          </a:prstGeom>
        </p:spPr>
      </p:pic>
      <p:sp>
        <p:nvSpPr>
          <p:cNvPr id="12" name="Rectangle 11"/>
          <p:cNvSpPr/>
          <p:nvPr/>
        </p:nvSpPr>
        <p:spPr>
          <a:xfrm>
            <a:off x="3523396" y="2549915"/>
            <a:ext cx="8311489" cy="2129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19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Diffraction Grating (</a:t>
            </a:r>
            <a:r>
              <a:rPr lang="en-US" b="1" dirty="0" err="1"/>
              <a:t>Kirinim</a:t>
            </a:r>
            <a:r>
              <a:rPr lang="en-US" b="1" dirty="0"/>
              <a:t> </a:t>
            </a:r>
            <a:r>
              <a:rPr lang="en-US" b="1" dirty="0" err="1"/>
              <a:t>izgarasi</a:t>
            </a:r>
            <a:r>
              <a:rPr lang="en-US" b="1" dirty="0"/>
              <a:t>)</a:t>
            </a:r>
            <a:endParaRPr lang="en-US" dirty="0"/>
          </a:p>
        </p:txBody>
      </p:sp>
      <p:pic>
        <p:nvPicPr>
          <p:cNvPr id="3" name="Picture 2"/>
          <p:cNvPicPr>
            <a:picLocks noChangeAspect="1"/>
          </p:cNvPicPr>
          <p:nvPr/>
        </p:nvPicPr>
        <p:blipFill rotWithShape="1">
          <a:blip r:embed="rId2"/>
          <a:srcRect l="11529" t="13515" r="12799" b="14211"/>
          <a:stretch/>
        </p:blipFill>
        <p:spPr>
          <a:xfrm>
            <a:off x="838200" y="1191679"/>
            <a:ext cx="10183631" cy="5468428"/>
          </a:xfrm>
          <a:prstGeom prst="rect">
            <a:avLst/>
          </a:prstGeom>
        </p:spPr>
      </p:pic>
    </p:spTree>
    <p:extLst>
      <p:ext uri="{BB962C8B-B14F-4D97-AF65-F5344CB8AC3E}">
        <p14:creationId xmlns:p14="http://schemas.microsoft.com/office/powerpoint/2010/main" val="126716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Diffraction Grating (</a:t>
            </a:r>
            <a:r>
              <a:rPr lang="en-US" b="1" dirty="0" err="1"/>
              <a:t>Kirinim</a:t>
            </a:r>
            <a:r>
              <a:rPr lang="en-US" b="1" dirty="0"/>
              <a:t> </a:t>
            </a:r>
            <a:r>
              <a:rPr lang="en-US" b="1" dirty="0" err="1"/>
              <a:t>izgarasi</a:t>
            </a:r>
            <a:r>
              <a:rPr lang="en-US" b="1" dirty="0"/>
              <a:t>)</a:t>
            </a:r>
            <a:endParaRPr lang="en-US" dirty="0"/>
          </a:p>
        </p:txBody>
      </p:sp>
      <p:sp>
        <p:nvSpPr>
          <p:cNvPr id="7" name="Content Placeholder 2"/>
          <p:cNvSpPr txBox="1">
            <a:spLocks/>
          </p:cNvSpPr>
          <p:nvPr/>
        </p:nvSpPr>
        <p:spPr>
          <a:xfrm>
            <a:off x="838200" y="1224352"/>
            <a:ext cx="10515600" cy="56336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Transmissive grating: This type of grating is created by scratching or etching a transparent substrate with a repetitive, parallel structure. In a transmission diffraction grating, light passes through the material on which the grating is etched</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3806" t="31235" r="57015" b="15207"/>
          <a:stretch/>
        </p:blipFill>
        <p:spPr>
          <a:xfrm>
            <a:off x="3380198" y="2402007"/>
            <a:ext cx="5273920" cy="4053384"/>
          </a:xfrm>
          <a:prstGeom prst="rect">
            <a:avLst/>
          </a:prstGeom>
        </p:spPr>
      </p:pic>
    </p:spTree>
    <p:extLst>
      <p:ext uri="{BB962C8B-B14F-4D97-AF65-F5344CB8AC3E}">
        <p14:creationId xmlns:p14="http://schemas.microsoft.com/office/powerpoint/2010/main" val="3554982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Bragg Diffraction Grating</a:t>
            </a:r>
            <a:endParaRPr lang="en-US" dirty="0"/>
          </a:p>
        </p:txBody>
      </p:sp>
      <p:pic>
        <p:nvPicPr>
          <p:cNvPr id="2" name="Picture 1"/>
          <p:cNvPicPr>
            <a:picLocks noChangeAspect="1"/>
          </p:cNvPicPr>
          <p:nvPr/>
        </p:nvPicPr>
        <p:blipFill rotWithShape="1">
          <a:blip r:embed="rId2"/>
          <a:srcRect l="10003" t="30040" r="39440" b="6845"/>
          <a:stretch/>
        </p:blipFill>
        <p:spPr>
          <a:xfrm>
            <a:off x="1992573" y="1187355"/>
            <a:ext cx="7847463" cy="5508026"/>
          </a:xfrm>
          <a:prstGeom prst="rect">
            <a:avLst/>
          </a:prstGeom>
        </p:spPr>
      </p:pic>
    </p:spTree>
    <p:extLst>
      <p:ext uri="{BB962C8B-B14F-4D97-AF65-F5344CB8AC3E}">
        <p14:creationId xmlns:p14="http://schemas.microsoft.com/office/powerpoint/2010/main" val="173418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Optical Spectrometer</a:t>
            </a:r>
            <a:endParaRPr lang="en-US" dirty="0"/>
          </a:p>
        </p:txBody>
      </p:sp>
      <p:sp>
        <p:nvSpPr>
          <p:cNvPr id="10" name="Content Placeholder 2"/>
          <p:cNvSpPr txBox="1">
            <a:spLocks/>
          </p:cNvSpPr>
          <p:nvPr/>
        </p:nvSpPr>
        <p:spPr>
          <a:xfrm>
            <a:off x="838200" y="1224352"/>
            <a:ext cx="10515600" cy="563364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 optical spectrometer (spectrophotometer, spectrograph or spectroscope) is an instrument used to measure properties of light over a specific portion of the electromagnetic spectrum, typically used in spectroscopic analysis to identify materials.</a:t>
            </a:r>
          </a:p>
          <a:p>
            <a:r>
              <a:rPr lang="en-US" dirty="0"/>
              <a:t> The variable measured is most often the light's intensity but could also, for instance, be the polarization state. The independent variable is usually the wavelength of the light or a unit directly proportional to the photon energy, such as reciprocal centimeters or electron volts, which has a reciprocal relationship to wavelength.</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 name="Picture 10"/>
          <p:cNvPicPr>
            <a:picLocks noChangeAspect="1"/>
          </p:cNvPicPr>
          <p:nvPr/>
        </p:nvPicPr>
        <p:blipFill rotWithShape="1">
          <a:blip r:embed="rId2"/>
          <a:srcRect l="29776" t="27652" r="31716" b="17596"/>
          <a:stretch/>
        </p:blipFill>
        <p:spPr>
          <a:xfrm>
            <a:off x="3437548" y="3125337"/>
            <a:ext cx="4669223" cy="3732663"/>
          </a:xfrm>
          <a:prstGeom prst="rect">
            <a:avLst/>
          </a:prstGeom>
        </p:spPr>
      </p:pic>
    </p:spTree>
    <p:extLst>
      <p:ext uri="{BB962C8B-B14F-4D97-AF65-F5344CB8AC3E}">
        <p14:creationId xmlns:p14="http://schemas.microsoft.com/office/powerpoint/2010/main" val="31870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Spectrum of Diffraction Gratings</a:t>
            </a:r>
            <a:endParaRPr lang="en-US" dirty="0"/>
          </a:p>
        </p:txBody>
      </p:sp>
      <p:pic>
        <p:nvPicPr>
          <p:cNvPr id="6" name="Picture 5"/>
          <p:cNvPicPr>
            <a:picLocks noChangeAspect="1"/>
          </p:cNvPicPr>
          <p:nvPr/>
        </p:nvPicPr>
        <p:blipFill rotWithShape="1">
          <a:blip r:embed="rId2"/>
          <a:srcRect l="4589" t="24465" r="6306" b="9831"/>
          <a:stretch/>
        </p:blipFill>
        <p:spPr>
          <a:xfrm>
            <a:off x="0" y="1690688"/>
            <a:ext cx="12096466" cy="5014866"/>
          </a:xfrm>
          <a:prstGeom prst="rect">
            <a:avLst/>
          </a:prstGeom>
        </p:spPr>
      </p:pic>
    </p:spTree>
    <p:extLst>
      <p:ext uri="{BB962C8B-B14F-4D97-AF65-F5344CB8AC3E}">
        <p14:creationId xmlns:p14="http://schemas.microsoft.com/office/powerpoint/2010/main" val="404690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Consider the case of </a:t>
            </a:r>
            <a:r>
              <a:rPr lang="en-US" i="1" dirty="0"/>
              <a:t>monochromatic </a:t>
            </a:r>
            <a:r>
              <a:rPr lang="en-US" dirty="0"/>
              <a:t>(i.e., single wavelength) light entering a piece of glass, as shown in Figure 4.1. One edge of the beam enters the prism and is slowed before the other edge hits the glass. This has the effect of bending the light toward the direction perpendicular to the edge of the glass. </a:t>
            </a:r>
          </a:p>
          <a:p>
            <a:r>
              <a:rPr lang="en-US" dirty="0"/>
              <a:t>When exiting the prism, the side of the beam that exits fist “pulls” the light in the direction that takes it away from the perpendicular direction</a:t>
            </a:r>
          </a:p>
          <a:p>
            <a:r>
              <a:rPr lang="en-US" dirty="0"/>
              <a:t>This bending of light as its velocity changes with a change in medium can be considered to be a consequence of </a:t>
            </a:r>
            <a:r>
              <a:rPr lang="en-US" i="1" dirty="0"/>
              <a:t>Fermat’s</a:t>
            </a:r>
            <a:r>
              <a:rPr lang="en-US" dirty="0"/>
              <a:t>* </a:t>
            </a:r>
            <a:r>
              <a:rPr lang="en-US" i="1" dirty="0"/>
              <a:t>principle of least time </a:t>
            </a:r>
            <a:r>
              <a:rPr lang="en-US" dirty="0"/>
              <a:t>which states</a:t>
            </a:r>
            <a:br>
              <a:rPr lang="en-US" dirty="0"/>
            </a:br>
            <a:r>
              <a:rPr lang="en-US" dirty="0"/>
              <a:t>that light rays will always take the path that requires the least time. </a:t>
            </a:r>
          </a:p>
          <a:p>
            <a:pPr marL="0" indent="0">
              <a:buNone/>
            </a:pP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37675" t="22873" r="36668" b="33265"/>
          <a:stretch/>
        </p:blipFill>
        <p:spPr>
          <a:xfrm>
            <a:off x="838201" y="4190513"/>
            <a:ext cx="2775218" cy="2667487"/>
          </a:xfrm>
          <a:prstGeom prst="rect">
            <a:avLst/>
          </a:prstGeom>
        </p:spPr>
      </p:pic>
      <p:pic>
        <p:nvPicPr>
          <p:cNvPr id="3" name="Picture 2"/>
          <p:cNvPicPr>
            <a:picLocks noChangeAspect="1"/>
          </p:cNvPicPr>
          <p:nvPr/>
        </p:nvPicPr>
        <p:blipFill rotWithShape="1">
          <a:blip r:embed="rId2"/>
          <a:srcRect l="17575" t="68068" r="16045" b="12420"/>
          <a:stretch/>
        </p:blipFill>
        <p:spPr>
          <a:xfrm>
            <a:off x="3793367" y="4822297"/>
            <a:ext cx="8093123" cy="1337481"/>
          </a:xfrm>
          <a:prstGeom prst="rect">
            <a:avLst/>
          </a:prstGeom>
        </p:spPr>
      </p:pic>
    </p:spTree>
    <p:extLst>
      <p:ext uri="{BB962C8B-B14F-4D97-AF65-F5344CB8AC3E}">
        <p14:creationId xmlns:p14="http://schemas.microsoft.com/office/powerpoint/2010/main" val="205657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t>
            </a:r>
            <a:r>
              <a:rPr lang="en-US" i="1" dirty="0"/>
              <a:t>index of refraction </a:t>
            </a:r>
            <a:r>
              <a:rPr lang="en-US" dirty="0"/>
              <a:t>(also known as the </a:t>
            </a:r>
            <a:r>
              <a:rPr lang="en-US" i="1" dirty="0"/>
              <a:t>refractive index</a:t>
            </a:r>
            <a:r>
              <a:rPr lang="en-US" dirty="0"/>
              <a:t>), </a:t>
            </a:r>
            <a:r>
              <a:rPr lang="en-US" i="1" dirty="0"/>
              <a:t>n</a:t>
            </a:r>
            <a:r>
              <a:rPr lang="en-US" dirty="0"/>
              <a:t>, is defied as:</a:t>
            </a:r>
            <a:br>
              <a:rPr lang="en-US" dirty="0"/>
            </a:br>
            <a:r>
              <a:rPr lang="en-US" i="1" dirty="0"/>
              <a:t>n </a:t>
            </a:r>
            <a:r>
              <a:rPr lang="en-US" dirty="0"/>
              <a:t>=</a:t>
            </a:r>
            <a:r>
              <a:rPr lang="en-US" i="1" dirty="0"/>
              <a:t>v/v</a:t>
            </a:r>
            <a:r>
              <a:rPr lang="en-US" dirty="0"/>
              <a:t>′</a:t>
            </a:r>
            <a:endParaRPr lang="en-US" i="1" dirty="0"/>
          </a:p>
          <a:p>
            <a:pPr marL="0" indent="0">
              <a:buNone/>
            </a:pPr>
            <a:r>
              <a:rPr lang="en-US" dirty="0"/>
              <a:t>   where </a:t>
            </a:r>
            <a:r>
              <a:rPr lang="en-US" i="1" dirty="0"/>
              <a:t>v </a:t>
            </a:r>
            <a:r>
              <a:rPr lang="en-US" dirty="0"/>
              <a:t>is the speed of light in vacuum and </a:t>
            </a:r>
            <a:r>
              <a:rPr lang="en-US" i="1" dirty="0"/>
              <a:t>v</a:t>
            </a:r>
            <a:r>
              <a:rPr lang="en-US" dirty="0"/>
              <a:t>′ is the speed of light in the medium under consideration</a:t>
            </a:r>
          </a:p>
          <a:p>
            <a:r>
              <a:rPr lang="en-US" i="1" dirty="0"/>
              <a:t>n </a:t>
            </a:r>
            <a:r>
              <a:rPr lang="en-US" dirty="0"/>
              <a:t>depends on the material, the wavelength of the light used, and the temperature. Values for a range of materials (for the Na yellow line) are given in Table 4.1</a:t>
            </a:r>
          </a:p>
          <a:p>
            <a:pPr marL="0" indent="0">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31385" t="27270" r="30654" b="14035"/>
          <a:stretch/>
        </p:blipFill>
        <p:spPr>
          <a:xfrm>
            <a:off x="3545058" y="3225970"/>
            <a:ext cx="4178105" cy="3632030"/>
          </a:xfrm>
          <a:prstGeom prst="rect">
            <a:avLst/>
          </a:prstGeom>
        </p:spPr>
      </p:pic>
    </p:spTree>
    <p:extLst>
      <p:ext uri="{BB962C8B-B14F-4D97-AF65-F5344CB8AC3E}">
        <p14:creationId xmlns:p14="http://schemas.microsoft.com/office/powerpoint/2010/main" val="126899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Although we are perhaps not aware of it, many optical phenomena are associated with refractive index (see Figure 4.3). For example, if we drop a piece of glass in water, we see the edges of the glass due to bending of light because the refractive index of glass is different from that of water.</a:t>
            </a:r>
          </a:p>
          <a:p>
            <a:r>
              <a:rPr lang="en-US" dirty="0"/>
              <a:t>Similarly, the change in refractive index of air as it is heated is apparent in viewing an air mass above hot asphalt.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5858" t="33425" r="23433" b="18194"/>
          <a:stretch/>
        </p:blipFill>
        <p:spPr>
          <a:xfrm>
            <a:off x="2210937" y="2493426"/>
            <a:ext cx="7356144" cy="3946010"/>
          </a:xfrm>
          <a:prstGeom prst="rect">
            <a:avLst/>
          </a:prstGeom>
        </p:spPr>
      </p:pic>
    </p:spTree>
    <p:extLst>
      <p:ext uri="{BB962C8B-B14F-4D97-AF65-F5344CB8AC3E}">
        <p14:creationId xmlns:p14="http://schemas.microsoft.com/office/powerpoint/2010/main" val="134495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Figure 4.1 shows refraction for monochromatic light, but refraction can lead to beautiful effects when dealing with white light. For example, it is responsible for the beautiful colors in a rainbow. </a:t>
            </a:r>
          </a:p>
          <a:p>
            <a:r>
              <a:rPr lang="en-US" dirty="0"/>
              <a:t>When white light, which we now know to be composed of the light of all visible colors, hits a prism, some colors are more refracted than others. In particular, light is more refracted. higher-energy (shorter-wavelength) </a:t>
            </a:r>
          </a:p>
          <a:p>
            <a:r>
              <a:rPr lang="en-US" dirty="0"/>
              <a:t>In particular, higher-energy (shorter-wavelength) light is more refracted. This variable refraction causes white light to be dispersed (</a:t>
            </a:r>
            <a:r>
              <a:rPr lang="en-US" i="1" dirty="0" err="1"/>
              <a:t>dagilmak</a:t>
            </a:r>
            <a:r>
              <a:rPr lang="en-US" i="1" dirty="0"/>
              <a:t>, </a:t>
            </a:r>
            <a:r>
              <a:rPr lang="en-US" i="1" dirty="0" err="1"/>
              <a:t>sacilmak</a:t>
            </a:r>
            <a:r>
              <a:rPr lang="en-US" dirty="0"/>
              <a:t>) by a prism, as shown in Figure 4.5.</a:t>
            </a: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25522" t="38800" r="23769" b="22176"/>
          <a:stretch/>
        </p:blipFill>
        <p:spPr>
          <a:xfrm>
            <a:off x="2402005" y="3176123"/>
            <a:ext cx="7889216" cy="3413437"/>
          </a:xfrm>
          <a:prstGeom prst="rect">
            <a:avLst/>
          </a:prstGeom>
        </p:spPr>
      </p:pic>
    </p:spTree>
    <p:extLst>
      <p:ext uri="{BB962C8B-B14F-4D97-AF65-F5344CB8AC3E}">
        <p14:creationId xmlns:p14="http://schemas.microsoft.com/office/powerpoint/2010/main" val="79071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Snell's law (also known as Snell–Descartes law and the law of refraction) is a formula used to describe the relationship between the angles of incidence and refraction, when referring to light or other waves passing through a boundary between two different isotropic media, such as water, glass, or air</a:t>
            </a:r>
          </a:p>
          <a:p>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46679" t="22474" r="35187" b="20184"/>
          <a:stretch/>
        </p:blipFill>
        <p:spPr>
          <a:xfrm>
            <a:off x="4761646" y="2388360"/>
            <a:ext cx="2003663" cy="3562067"/>
          </a:xfrm>
          <a:prstGeom prst="rect">
            <a:avLst/>
          </a:prstGeom>
        </p:spPr>
      </p:pic>
      <p:pic>
        <p:nvPicPr>
          <p:cNvPr id="4" name="Picture 3"/>
          <p:cNvPicPr>
            <a:picLocks noChangeAspect="1"/>
          </p:cNvPicPr>
          <p:nvPr/>
        </p:nvPicPr>
        <p:blipFill rotWithShape="1">
          <a:blip r:embed="rId3"/>
          <a:srcRect l="39179" t="59507" r="45150" b="31135"/>
          <a:stretch/>
        </p:blipFill>
        <p:spPr>
          <a:xfrm>
            <a:off x="1337480" y="2388360"/>
            <a:ext cx="1910687" cy="641444"/>
          </a:xfrm>
          <a:prstGeom prst="rect">
            <a:avLst/>
          </a:prstGeom>
        </p:spPr>
      </p:pic>
    </p:spTree>
    <p:extLst>
      <p:ext uri="{BB962C8B-B14F-4D97-AF65-F5344CB8AC3E}">
        <p14:creationId xmlns:p14="http://schemas.microsoft.com/office/powerpoint/2010/main" val="403878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largest possible angle of incidence which still results in a refracted ray is called the critical angle; in this case the refracted ray travels along the boundary between the two media</a:t>
            </a:r>
          </a:p>
          <a:p>
            <a:r>
              <a:rPr lang="en-US" dirty="0"/>
              <a:t>For example, consider a ray of light moving from water to air with an angle of incidence of 50°. The refractive indices of water and air are approximately 1.333 and 1, respectively, so Snell's law gives us the relation</a:t>
            </a:r>
          </a:p>
          <a:p>
            <a:endParaRPr lang="en-US" dirty="0"/>
          </a:p>
          <a:p>
            <a:endParaRPr lang="en-US" dirty="0"/>
          </a:p>
          <a:p>
            <a:r>
              <a:rPr lang="en-US" dirty="0"/>
              <a:t>which is impossible to satisfy. The critical angle </a:t>
            </a:r>
            <a:r>
              <a:rPr lang="en-US" dirty="0" err="1"/>
              <a:t>θ</a:t>
            </a:r>
            <a:r>
              <a:rPr lang="en-US" baseline="-25000" dirty="0" err="1"/>
              <a:t>crit</a:t>
            </a:r>
            <a:r>
              <a:rPr lang="en-US" dirty="0"/>
              <a:t> is the value of θ</a:t>
            </a:r>
            <a:r>
              <a:rPr lang="en-US" baseline="-25000" dirty="0"/>
              <a:t>1</a:t>
            </a:r>
            <a:r>
              <a:rPr lang="en-US" dirty="0"/>
              <a:t> for which θ</a:t>
            </a:r>
            <a:r>
              <a:rPr lang="en-US" baseline="-25000" dirty="0"/>
              <a:t>2</a:t>
            </a:r>
            <a:r>
              <a:rPr lang="en-US" dirty="0"/>
              <a:t> equals 90°</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p:cNvPicPr>
            <a:picLocks noChangeAspect="1"/>
          </p:cNvPicPr>
          <p:nvPr/>
        </p:nvPicPr>
        <p:blipFill rotWithShape="1">
          <a:blip r:embed="rId2"/>
          <a:srcRect l="35373" t="36212" r="11455" b="30538"/>
          <a:stretch/>
        </p:blipFill>
        <p:spPr>
          <a:xfrm>
            <a:off x="2176815" y="4408227"/>
            <a:ext cx="6756739" cy="2375527"/>
          </a:xfrm>
          <a:prstGeom prst="rect">
            <a:avLst/>
          </a:prstGeom>
        </p:spPr>
      </p:pic>
      <p:pic>
        <p:nvPicPr>
          <p:cNvPr id="14" name="Picture 13"/>
          <p:cNvPicPr>
            <a:picLocks noChangeAspect="1"/>
          </p:cNvPicPr>
          <p:nvPr/>
        </p:nvPicPr>
        <p:blipFill rotWithShape="1">
          <a:blip r:embed="rId3"/>
          <a:srcRect l="32798" t="51145" r="30261" b="42085"/>
          <a:stretch/>
        </p:blipFill>
        <p:spPr>
          <a:xfrm>
            <a:off x="2407620" y="2498735"/>
            <a:ext cx="6021081" cy="620354"/>
          </a:xfrm>
          <a:prstGeom prst="rect">
            <a:avLst/>
          </a:prstGeom>
        </p:spPr>
      </p:pic>
      <p:pic>
        <p:nvPicPr>
          <p:cNvPr id="15" name="Picture 14"/>
          <p:cNvPicPr>
            <a:picLocks noChangeAspect="1"/>
          </p:cNvPicPr>
          <p:nvPr/>
        </p:nvPicPr>
        <p:blipFill rotWithShape="1">
          <a:blip r:embed="rId4"/>
          <a:srcRect l="32910" t="61498" r="39552" b="29941"/>
          <a:stretch/>
        </p:blipFill>
        <p:spPr>
          <a:xfrm>
            <a:off x="3360067" y="3543436"/>
            <a:ext cx="4390234" cy="767399"/>
          </a:xfrm>
          <a:prstGeom prst="rect">
            <a:avLst/>
          </a:prstGeom>
        </p:spPr>
      </p:pic>
      <p:cxnSp>
        <p:nvCxnSpPr>
          <p:cNvPr id="3" name="Straight Arrow Connector 2"/>
          <p:cNvCxnSpPr/>
          <p:nvPr/>
        </p:nvCxnSpPr>
        <p:spPr>
          <a:xfrm>
            <a:off x="3613150" y="5454650"/>
            <a:ext cx="476250" cy="93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98900" y="5836628"/>
            <a:ext cx="604653" cy="369332"/>
          </a:xfrm>
          <a:prstGeom prst="rect">
            <a:avLst/>
          </a:prstGeom>
          <a:noFill/>
        </p:spPr>
        <p:txBody>
          <a:bodyPr wrap="none" rtlCol="0">
            <a:spAutoFit/>
          </a:bodyPr>
          <a:lstStyle/>
          <a:p>
            <a:r>
              <a:rPr lang="en-US" dirty="0"/>
              <a:t>R*Io</a:t>
            </a:r>
          </a:p>
        </p:txBody>
      </p:sp>
      <p:sp>
        <p:nvSpPr>
          <p:cNvPr id="8" name="TextBox 7"/>
          <p:cNvSpPr txBox="1"/>
          <p:nvPr/>
        </p:nvSpPr>
        <p:spPr>
          <a:xfrm>
            <a:off x="2957257" y="6071284"/>
            <a:ext cx="364202" cy="646331"/>
          </a:xfrm>
          <a:prstGeom prst="rect">
            <a:avLst/>
          </a:prstGeom>
          <a:noFill/>
        </p:spPr>
        <p:txBody>
          <a:bodyPr wrap="none" rtlCol="0">
            <a:spAutoFit/>
          </a:bodyPr>
          <a:lstStyle/>
          <a:p>
            <a:r>
              <a:rPr lang="en-US" dirty="0"/>
              <a:t>Io</a:t>
            </a:r>
          </a:p>
          <a:p>
            <a:endParaRPr lang="en-US" dirty="0"/>
          </a:p>
        </p:txBody>
      </p:sp>
    </p:spTree>
    <p:extLst>
      <p:ext uri="{BB962C8B-B14F-4D97-AF65-F5344CB8AC3E}">
        <p14:creationId xmlns:p14="http://schemas.microsoft.com/office/powerpoint/2010/main" val="412831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Refraction</a:t>
            </a:r>
            <a:endParaRPr lang="en-US" dirty="0"/>
          </a:p>
        </p:txBody>
      </p:sp>
      <p:sp>
        <p:nvSpPr>
          <p:cNvPr id="7" name="Content Placeholder 2"/>
          <p:cNvSpPr txBox="1">
            <a:spLocks/>
          </p:cNvSpPr>
          <p:nvPr/>
        </p:nvSpPr>
        <p:spPr>
          <a:xfrm>
            <a:off x="838200" y="1224351"/>
            <a:ext cx="10688392" cy="521508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diamond, </a:t>
            </a:r>
            <a:r>
              <a:rPr lang="en-US" i="1" dirty="0"/>
              <a:t>n </a:t>
            </a:r>
            <a:r>
              <a:rPr lang="en-US" dirty="0"/>
              <a:t>= 2.42, and this leads to a critical angle of 24.4°</a:t>
            </a:r>
          </a:p>
          <a:p>
            <a:r>
              <a:rPr lang="en-US" dirty="0"/>
              <a:t>Therefore, a light ray that makes an angle of 65.6° (i.e., 90°–24.4°) or less with the outer surface of a diamond cannot pass through the surface to air but is totally reflected, as shown for monochromatic light in a diamond in Figure 4.7a.</a:t>
            </a:r>
          </a:p>
          <a:p>
            <a:r>
              <a:rPr lang="en-US" dirty="0"/>
              <a:t>A properly cut diamond will appear opaque when viewed from below because no light from the upper surface will exit the bottom (Figure 4.7a). </a:t>
            </a:r>
          </a:p>
          <a:p>
            <a:r>
              <a:rPr lang="en-US" dirty="0"/>
              <a:t>When white light hits the diamond’s surface, it is dispersed into its colors. The dispersion is illustrated in Figure 4.7b</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p:cNvPicPr>
            <a:picLocks noChangeAspect="1"/>
          </p:cNvPicPr>
          <p:nvPr/>
        </p:nvPicPr>
        <p:blipFill rotWithShape="1">
          <a:blip r:embed="rId2"/>
          <a:srcRect l="25858" t="42584" r="24105" b="11822"/>
          <a:stretch/>
        </p:blipFill>
        <p:spPr>
          <a:xfrm>
            <a:off x="2402005" y="3420887"/>
            <a:ext cx="6482687" cy="3321107"/>
          </a:xfrm>
          <a:prstGeom prst="rect">
            <a:avLst/>
          </a:prstGeom>
        </p:spPr>
      </p:pic>
    </p:spTree>
    <p:extLst>
      <p:ext uri="{BB962C8B-B14F-4D97-AF65-F5344CB8AC3E}">
        <p14:creationId xmlns:p14="http://schemas.microsoft.com/office/powerpoint/2010/main" val="3000181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5676</TotalTime>
  <Words>2642</Words>
  <Application>Microsoft Office PowerPoint</Application>
  <PresentationFormat>Geniş ekran</PresentationFormat>
  <Paragraphs>128</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Calibri Light</vt:lpstr>
      <vt:lpstr>PalatinoLTStd-MediumItalic</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fatih2</dc:creator>
  <cp:lastModifiedBy>Fatih Akyol</cp:lastModifiedBy>
  <cp:revision>153</cp:revision>
  <dcterms:created xsi:type="dcterms:W3CDTF">2021-03-27T09:36:03Z</dcterms:created>
  <dcterms:modified xsi:type="dcterms:W3CDTF">2023-04-06T07:18:45Z</dcterms:modified>
  <cp:contentStatus/>
</cp:coreProperties>
</file>