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94" r:id="rId5"/>
    <p:sldId id="296" r:id="rId6"/>
    <p:sldId id="297" r:id="rId7"/>
    <p:sldId id="298" r:id="rId8"/>
    <p:sldId id="299" r:id="rId9"/>
    <p:sldId id="300" r:id="rId10"/>
    <p:sldId id="301" r:id="rId11"/>
    <p:sldId id="302" r:id="rId12"/>
    <p:sldId id="303" r:id="rId13"/>
    <p:sldId id="304" r:id="rId14"/>
    <p:sldId id="305" r:id="rId15"/>
    <p:sldId id="306" r:id="rId16"/>
    <p:sldId id="307"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6" autoAdjust="0"/>
    <p:restoredTop sz="94434" autoAdjust="0"/>
  </p:normalViewPr>
  <p:slideViewPr>
    <p:cSldViewPr snapToGrid="0">
      <p:cViewPr varScale="1">
        <p:scale>
          <a:sx n="68" d="100"/>
          <a:sy n="68" d="100"/>
        </p:scale>
        <p:origin x="8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C00646-557E-4E0D-A1F8-4852CAE4765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54643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00646-557E-4E0D-A1F8-4852CAE4765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17236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00646-557E-4E0D-A1F8-4852CAE4765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62371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00646-557E-4E0D-A1F8-4852CAE4765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10811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00646-557E-4E0D-A1F8-4852CAE4765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6870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C00646-557E-4E0D-A1F8-4852CAE47650}"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418401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C00646-557E-4E0D-A1F8-4852CAE47650}"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8483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C00646-557E-4E0D-A1F8-4852CAE47650}"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3158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00646-557E-4E0D-A1F8-4852CAE47650}"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165380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00646-557E-4E0D-A1F8-4852CAE47650}"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16953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00646-557E-4E0D-A1F8-4852CAE47650}"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368676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00646-557E-4E0D-A1F8-4852CAE47650}" type="datetimeFigureOut">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703EA-CC14-4FA7-A2AA-29C47D8AD729}" type="slidenum">
              <a:rPr lang="en-US" smtClean="0"/>
              <a:t>‹#›</a:t>
            </a:fld>
            <a:endParaRPr lang="en-US"/>
          </a:p>
        </p:txBody>
      </p:sp>
    </p:spTree>
    <p:extLst>
      <p:ext uri="{BB962C8B-B14F-4D97-AF65-F5344CB8AC3E}">
        <p14:creationId xmlns:p14="http://schemas.microsoft.com/office/powerpoint/2010/main" val="314268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7695" y="1138534"/>
            <a:ext cx="6379336" cy="3416320"/>
          </a:xfrm>
          <a:prstGeom prst="rect">
            <a:avLst/>
          </a:prstGeom>
        </p:spPr>
        <p:txBody>
          <a:bodyPr wrap="square">
            <a:spAutoFit/>
          </a:bodyPr>
          <a:lstStyle/>
          <a:p>
            <a:pPr algn="ctr"/>
            <a:r>
              <a:rPr lang="en-US" sz="6000" i="1" dirty="0">
                <a:solidFill>
                  <a:srgbClr val="231F20"/>
                </a:solidFill>
                <a:latin typeface="PalatinoLTStd-MediumItalic"/>
              </a:rPr>
              <a:t>Color in Metals and Semiconductors</a:t>
            </a:r>
            <a:br>
              <a:rPr lang="en-US" dirty="0">
                <a:solidFill>
                  <a:srgbClr val="231F20"/>
                </a:solidFill>
                <a:latin typeface="PalatinoLTStd-MediumItalic"/>
              </a:rPr>
            </a:br>
            <a:br>
              <a:rPr lang="en-US" dirty="0">
                <a:solidFill>
                  <a:srgbClr val="231F20"/>
                </a:solidFill>
                <a:latin typeface="PalatinoLTStd-MediumItalic"/>
              </a:rPr>
            </a:br>
            <a:endParaRPr lang="en-US" dirty="0"/>
          </a:p>
        </p:txBody>
      </p:sp>
    </p:spTree>
    <p:extLst>
      <p:ext uri="{BB962C8B-B14F-4D97-AF65-F5344CB8AC3E}">
        <p14:creationId xmlns:p14="http://schemas.microsoft.com/office/powerpoint/2010/main" val="38387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a pure semiconductor, the color depends on the value of </a:t>
            </a:r>
            <a:r>
              <a:rPr lang="en-US" i="1" dirty="0" err="1"/>
              <a:t>E</a:t>
            </a:r>
            <a:r>
              <a:rPr lang="en-US" dirty="0" err="1"/>
              <a:t>g</a:t>
            </a:r>
            <a:r>
              <a:rPr lang="en-US" dirty="0"/>
              <a:t>.</a:t>
            </a:r>
          </a:p>
          <a:p>
            <a:r>
              <a:rPr lang="en-US" dirty="0"/>
              <a:t>If </a:t>
            </a:r>
            <a:r>
              <a:rPr lang="en-US" i="1" dirty="0" err="1"/>
              <a:t>E</a:t>
            </a:r>
            <a:r>
              <a:rPr lang="en-US" dirty="0" err="1"/>
              <a:t>g</a:t>
            </a:r>
            <a:r>
              <a:rPr lang="en-US" dirty="0"/>
              <a:t> is less than the lowest energy of visible light (red light, λ ~ 700 nm, </a:t>
            </a:r>
            <a:r>
              <a:rPr lang="en-US" i="1" dirty="0"/>
              <a:t>E </a:t>
            </a:r>
            <a:r>
              <a:rPr lang="en-US" dirty="0"/>
              <a:t>~ 1.7 eV), then any wavelength of visible light will be absorbed by this semiconductor.</a:t>
            </a:r>
          </a:p>
          <a:p>
            <a:r>
              <a:rPr lang="en-US" dirty="0"/>
              <a:t>Because all visible light is absorbed, the semiconductor will appear black. </a:t>
            </a:r>
          </a:p>
          <a:p>
            <a:r>
              <a:rPr lang="en-US" dirty="0"/>
              <a:t>If reemission is rapid and efficient (this depends on the energy levels), then this material will have a metal-like luster; Si is an example.</a:t>
            </a:r>
          </a:p>
          <a:p>
            <a:r>
              <a:rPr lang="en-US" dirty="0"/>
              <a:t>If reemission is not rapid, then this semiconductor will appear black and</a:t>
            </a:r>
            <a:br>
              <a:rPr lang="en-US" dirty="0"/>
            </a:br>
            <a:r>
              <a:rPr lang="en-US" dirty="0"/>
              <a:t>lusterless (e.g., </a:t>
            </a:r>
            <a:r>
              <a:rPr lang="en-US" dirty="0" err="1"/>
              <a:t>CdSe</a:t>
            </a:r>
            <a:r>
              <a:rPr lang="en-US" dirty="0"/>
              <a:t>)</a:t>
            </a: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61585" t="26843" r="11057" b="25246"/>
          <a:stretch/>
        </p:blipFill>
        <p:spPr>
          <a:xfrm>
            <a:off x="1700012" y="4756810"/>
            <a:ext cx="1931830" cy="1901995"/>
          </a:xfrm>
          <a:prstGeom prst="rect">
            <a:avLst/>
          </a:prstGeom>
        </p:spPr>
      </p:pic>
      <p:sp>
        <p:nvSpPr>
          <p:cNvPr id="3" name="TextBox 2"/>
          <p:cNvSpPr txBox="1"/>
          <p:nvPr/>
        </p:nvSpPr>
        <p:spPr>
          <a:xfrm>
            <a:off x="3837904" y="5100034"/>
            <a:ext cx="1322478" cy="646331"/>
          </a:xfrm>
          <a:prstGeom prst="rect">
            <a:avLst/>
          </a:prstGeom>
          <a:noFill/>
        </p:spPr>
        <p:txBody>
          <a:bodyPr wrap="none" rtlCol="0">
            <a:spAutoFit/>
          </a:bodyPr>
          <a:lstStyle/>
          <a:p>
            <a:r>
              <a:rPr lang="en-US" dirty="0"/>
              <a:t>Silicon ingot</a:t>
            </a:r>
          </a:p>
          <a:p>
            <a:r>
              <a:rPr lang="en-US" dirty="0" err="1"/>
              <a:t>Eg</a:t>
            </a:r>
            <a:r>
              <a:rPr lang="en-US" dirty="0"/>
              <a:t>=1.12 eV</a:t>
            </a:r>
          </a:p>
        </p:txBody>
      </p:sp>
      <p:pic>
        <p:nvPicPr>
          <p:cNvPr id="4" name="Picture 3"/>
          <p:cNvPicPr>
            <a:picLocks noChangeAspect="1"/>
          </p:cNvPicPr>
          <p:nvPr/>
        </p:nvPicPr>
        <p:blipFill rotWithShape="1">
          <a:blip r:embed="rId3"/>
          <a:srcRect l="62641" t="36989" r="7464" b="24871"/>
          <a:stretch/>
        </p:blipFill>
        <p:spPr>
          <a:xfrm>
            <a:off x="7006108" y="4577042"/>
            <a:ext cx="2902162" cy="2081763"/>
          </a:xfrm>
          <a:prstGeom prst="rect">
            <a:avLst/>
          </a:prstGeom>
        </p:spPr>
      </p:pic>
      <p:sp>
        <p:nvSpPr>
          <p:cNvPr id="8" name="TextBox 7"/>
          <p:cNvSpPr txBox="1"/>
          <p:nvPr/>
        </p:nvSpPr>
        <p:spPr>
          <a:xfrm>
            <a:off x="9908270" y="5102768"/>
            <a:ext cx="1229824" cy="646331"/>
          </a:xfrm>
          <a:prstGeom prst="rect">
            <a:avLst/>
          </a:prstGeom>
          <a:noFill/>
        </p:spPr>
        <p:txBody>
          <a:bodyPr wrap="none" rtlCol="0">
            <a:spAutoFit/>
          </a:bodyPr>
          <a:lstStyle/>
          <a:p>
            <a:r>
              <a:rPr lang="en-US" dirty="0" err="1"/>
              <a:t>CdSe</a:t>
            </a:r>
            <a:r>
              <a:rPr lang="en-US" dirty="0"/>
              <a:t> ingot</a:t>
            </a:r>
          </a:p>
          <a:p>
            <a:r>
              <a:rPr lang="en-US" dirty="0" err="1"/>
              <a:t>Eg</a:t>
            </a:r>
            <a:r>
              <a:rPr lang="en-US" dirty="0"/>
              <a:t>=1.75 eV</a:t>
            </a:r>
          </a:p>
        </p:txBody>
      </p:sp>
    </p:spTree>
    <p:extLst>
      <p:ext uri="{BB962C8B-B14F-4D97-AF65-F5344CB8AC3E}">
        <p14:creationId xmlns:p14="http://schemas.microsoft.com/office/powerpoint/2010/main" val="156930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t>
            </a:r>
            <a:r>
              <a:rPr lang="en-US" i="1" dirty="0" err="1"/>
              <a:t>E</a:t>
            </a:r>
            <a:r>
              <a:rPr lang="en-US" dirty="0" err="1"/>
              <a:t>g</a:t>
            </a:r>
            <a:r>
              <a:rPr lang="en-US" dirty="0"/>
              <a:t> is greater than the highest energy of visible light (violet light, λ ~</a:t>
            </a:r>
            <a:br>
              <a:rPr lang="en-US" dirty="0"/>
            </a:br>
            <a:r>
              <a:rPr lang="en-US" dirty="0"/>
              <a:t>400 nm, </a:t>
            </a:r>
            <a:r>
              <a:rPr lang="en-US" i="1" dirty="0"/>
              <a:t>E </a:t>
            </a:r>
            <a:r>
              <a:rPr lang="en-US" dirty="0"/>
              <a:t>~ 3.0 eV), then no visible light is absorbed and the material is colorless. </a:t>
            </a:r>
          </a:p>
          <a:p>
            <a:r>
              <a:rPr lang="en-US" dirty="0"/>
              <a:t>Pure diamond, with </a:t>
            </a:r>
            <a:r>
              <a:rPr lang="en-US" i="1" dirty="0" err="1"/>
              <a:t>E</a:t>
            </a:r>
            <a:r>
              <a:rPr lang="en-US" dirty="0" err="1"/>
              <a:t>g</a:t>
            </a:r>
            <a:r>
              <a:rPr lang="en-US" dirty="0"/>
              <a:t> of 5.4 eV (corresponding to light of wavelength 230 nm, i.e., UV), is an example.</a:t>
            </a:r>
          </a:p>
          <a:p>
            <a:r>
              <a:rPr lang="en-US" dirty="0"/>
              <a:t>Gallium Oxide (Ga2O3) with </a:t>
            </a:r>
            <a:r>
              <a:rPr lang="en-US" dirty="0" err="1"/>
              <a:t>Eg</a:t>
            </a:r>
            <a:r>
              <a:rPr lang="en-US" dirty="0"/>
              <a:t> of 4.8 eV is another wide band gap semiconductor which is much cheaper than Diamond.</a:t>
            </a:r>
            <a:br>
              <a:rPr lang="en-US" dirty="0"/>
            </a:br>
            <a:br>
              <a:rPr lang="en-US" dirty="0"/>
            </a:br>
            <a:br>
              <a:rPr lang="en-US" dirty="0"/>
            </a:br>
            <a:br>
              <a:rPr lang="en-US" dirty="0"/>
            </a:br>
            <a:br>
              <a:rPr lang="en-US" dirty="0"/>
            </a:br>
            <a:br>
              <a:rPr lang="en-US" dirty="0"/>
            </a:br>
            <a:br>
              <a:rPr lang="en-US" dirty="0"/>
            </a:br>
            <a:endParaRPr lang="en-US" dirty="0"/>
          </a:p>
        </p:txBody>
      </p:sp>
      <p:sp>
        <p:nvSpPr>
          <p:cNvPr id="3" name="TextBox 2"/>
          <p:cNvSpPr txBox="1"/>
          <p:nvPr/>
        </p:nvSpPr>
        <p:spPr>
          <a:xfrm>
            <a:off x="3837904" y="5100034"/>
            <a:ext cx="1699568" cy="369332"/>
          </a:xfrm>
          <a:prstGeom prst="rect">
            <a:avLst/>
          </a:prstGeom>
          <a:noFill/>
        </p:spPr>
        <p:txBody>
          <a:bodyPr wrap="none" rtlCol="0">
            <a:spAutoFit/>
          </a:bodyPr>
          <a:lstStyle/>
          <a:p>
            <a:r>
              <a:rPr lang="en-US" dirty="0"/>
              <a:t>Diamond crystal</a:t>
            </a:r>
          </a:p>
        </p:txBody>
      </p:sp>
      <p:sp>
        <p:nvSpPr>
          <p:cNvPr id="8" name="TextBox 7"/>
          <p:cNvSpPr txBox="1"/>
          <p:nvPr/>
        </p:nvSpPr>
        <p:spPr>
          <a:xfrm>
            <a:off x="9908270" y="5102768"/>
            <a:ext cx="1361270" cy="369332"/>
          </a:xfrm>
          <a:prstGeom prst="rect">
            <a:avLst/>
          </a:prstGeom>
          <a:noFill/>
        </p:spPr>
        <p:txBody>
          <a:bodyPr wrap="none" rtlCol="0">
            <a:spAutoFit/>
          </a:bodyPr>
          <a:lstStyle/>
          <a:p>
            <a:r>
              <a:rPr lang="en-US" dirty="0"/>
              <a:t>Ga2O3 ingot</a:t>
            </a:r>
          </a:p>
        </p:txBody>
      </p:sp>
      <p:pic>
        <p:nvPicPr>
          <p:cNvPr id="6" name="Picture 5"/>
          <p:cNvPicPr>
            <a:picLocks noChangeAspect="1"/>
          </p:cNvPicPr>
          <p:nvPr/>
        </p:nvPicPr>
        <p:blipFill rotWithShape="1">
          <a:blip r:embed="rId2"/>
          <a:srcRect l="65493" t="30601" r="10212" b="28628"/>
          <a:stretch/>
        </p:blipFill>
        <p:spPr>
          <a:xfrm>
            <a:off x="1508474" y="4198513"/>
            <a:ext cx="2237146" cy="2110698"/>
          </a:xfrm>
          <a:prstGeom prst="rect">
            <a:avLst/>
          </a:prstGeom>
        </p:spPr>
      </p:pic>
      <p:pic>
        <p:nvPicPr>
          <p:cNvPr id="9" name="Picture 8"/>
          <p:cNvPicPr>
            <a:picLocks noChangeAspect="1"/>
          </p:cNvPicPr>
          <p:nvPr/>
        </p:nvPicPr>
        <p:blipFill rotWithShape="1">
          <a:blip r:embed="rId3"/>
          <a:srcRect l="58838" t="26280" r="12430" b="32761"/>
          <a:stretch/>
        </p:blipFill>
        <p:spPr>
          <a:xfrm>
            <a:off x="6581968" y="4108361"/>
            <a:ext cx="2908497" cy="2331075"/>
          </a:xfrm>
          <a:prstGeom prst="rect">
            <a:avLst/>
          </a:prstGeom>
        </p:spPr>
      </p:pic>
    </p:spTree>
    <p:extLst>
      <p:ext uri="{BB962C8B-B14F-4D97-AF65-F5344CB8AC3E}">
        <p14:creationId xmlns:p14="http://schemas.microsoft.com/office/powerpoint/2010/main" val="316061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 semiconductor has </a:t>
            </a:r>
            <a:r>
              <a:rPr lang="en-US" i="1" dirty="0" err="1"/>
              <a:t>E</a:t>
            </a:r>
            <a:r>
              <a:rPr lang="en-US" dirty="0" err="1"/>
              <a:t>g</a:t>
            </a:r>
            <a:r>
              <a:rPr lang="en-US" dirty="0"/>
              <a:t> falling in the energy range of visible light, the material has a color that depends on the exact value of </a:t>
            </a:r>
            <a:r>
              <a:rPr lang="en-US" i="1" dirty="0" err="1"/>
              <a:t>E</a:t>
            </a:r>
            <a:r>
              <a:rPr lang="en-US" dirty="0" err="1"/>
              <a:t>g</a:t>
            </a:r>
            <a:endParaRPr lang="en-US" dirty="0"/>
          </a:p>
          <a:p>
            <a:r>
              <a:rPr lang="en-US" dirty="0"/>
              <a:t>The value of </a:t>
            </a:r>
            <a:r>
              <a:rPr lang="en-US" i="1" dirty="0" err="1"/>
              <a:t>E</a:t>
            </a:r>
            <a:r>
              <a:rPr lang="en-US" dirty="0" err="1"/>
              <a:t>g</a:t>
            </a:r>
            <a:r>
              <a:rPr lang="en-US" dirty="0"/>
              <a:t> depends on two factors: the strength of the interaction that separates bonding and antibonding orbitals, and the spread in energy of each band.</a:t>
            </a:r>
          </a:p>
          <a:p>
            <a:r>
              <a:rPr lang="en-US" dirty="0"/>
              <a:t>Periodic trends in lattice parameters, bond dissociation energies, and band gap are</a:t>
            </a:r>
            <a:br>
              <a:rPr lang="en-US" dirty="0"/>
            </a:br>
            <a:r>
              <a:rPr lang="en-US" dirty="0"/>
              <a:t>summarized for one isostructural group of the periodic table in Table 3.1</a:t>
            </a:r>
          </a:p>
          <a:p>
            <a:pPr marL="0" indent="0">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13099" t="38491" r="12535" b="22805"/>
          <a:stretch/>
        </p:blipFill>
        <p:spPr>
          <a:xfrm>
            <a:off x="1211687" y="3245477"/>
            <a:ext cx="9066727" cy="2653048"/>
          </a:xfrm>
          <a:prstGeom prst="rect">
            <a:avLst/>
          </a:prstGeom>
        </p:spPr>
      </p:pic>
    </p:spTree>
    <p:extLst>
      <p:ext uri="{BB962C8B-B14F-4D97-AF65-F5344CB8AC3E}">
        <p14:creationId xmlns:p14="http://schemas.microsoft.com/office/powerpoint/2010/main" val="246546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484064" cy="260754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HgS</a:t>
            </a:r>
            <a:r>
              <a:rPr lang="en-US" dirty="0"/>
              <a:t> has </a:t>
            </a:r>
            <a:r>
              <a:rPr lang="en-US" i="1" dirty="0" err="1"/>
              <a:t>E</a:t>
            </a:r>
            <a:r>
              <a:rPr lang="en-US" dirty="0" err="1"/>
              <a:t>g</a:t>
            </a:r>
            <a:r>
              <a:rPr lang="en-US" dirty="0"/>
              <a:t> of 2.1 eV, which corresponds to λ = 590 nm, that is, yellow light. So, in </a:t>
            </a:r>
            <a:r>
              <a:rPr lang="en-US" dirty="0" err="1"/>
              <a:t>HgS</a:t>
            </a:r>
            <a:r>
              <a:rPr lang="en-US" dirty="0"/>
              <a:t> all light with energies greater </a:t>
            </a:r>
            <a:r>
              <a:rPr lang="tr-TR" dirty="0" err="1"/>
              <a:t>less</a:t>
            </a:r>
            <a:r>
              <a:rPr lang="tr-TR" dirty="0"/>
              <a:t> </a:t>
            </a:r>
            <a:r>
              <a:rPr lang="tr-TR" dirty="0" err="1"/>
              <a:t>than</a:t>
            </a:r>
            <a:r>
              <a:rPr lang="en-US" dirty="0"/>
              <a:t> 2.1 eV (wavelengths longer than 590 nm i.e., red and orange) is transmitted. This means that, in white light, only wavelengths greater than 590 nm are transmitted, and </a:t>
            </a:r>
            <a:r>
              <a:rPr lang="en-US" dirty="0" err="1"/>
              <a:t>HgS</a:t>
            </a:r>
            <a:r>
              <a:rPr lang="en-US" dirty="0"/>
              <a:t> is red-orange.</a:t>
            </a:r>
          </a:p>
          <a:p>
            <a:r>
              <a:rPr lang="en-US" dirty="0"/>
              <a:t>As another example, consider </a:t>
            </a:r>
            <a:r>
              <a:rPr lang="en-US" dirty="0" err="1"/>
              <a:t>CdS</a:t>
            </a:r>
            <a:r>
              <a:rPr lang="en-US" dirty="0"/>
              <a:t>. Here the band gap energy is 2.4 eV, which corresponds to light of wavelength 520 nm (green light). Since blue and higher-energy (i.e., violet) light are absorbed, this leaves behind a region of the visible spectrum that is centered on yellow, and </a:t>
            </a:r>
            <a:r>
              <a:rPr lang="en-US" dirty="0" err="1"/>
              <a:t>CdS</a:t>
            </a:r>
            <a:r>
              <a:rPr lang="en-US" dirty="0"/>
              <a:t> appears yellow-orange.</a:t>
            </a:r>
          </a:p>
          <a:p>
            <a:r>
              <a:rPr lang="en-US" dirty="0"/>
              <a:t>If the semiconductor has a large gap, it will be colorless if it is pure, but the presence of impurities can introduce color in the semiconductor the next section.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rotWithShape="1">
          <a:blip r:embed="rId2"/>
          <a:srcRect l="28838" t="22521" r="27430" b="21489"/>
          <a:stretch/>
        </p:blipFill>
        <p:spPr>
          <a:xfrm>
            <a:off x="1352282" y="3785755"/>
            <a:ext cx="4044501" cy="2911258"/>
          </a:xfrm>
          <a:prstGeom prst="rect">
            <a:avLst/>
          </a:prstGeom>
        </p:spPr>
      </p:pic>
      <p:pic>
        <p:nvPicPr>
          <p:cNvPr id="4" name="Picture 3"/>
          <p:cNvPicPr>
            <a:picLocks noChangeAspect="1"/>
          </p:cNvPicPr>
          <p:nvPr/>
        </p:nvPicPr>
        <p:blipFill rotWithShape="1">
          <a:blip r:embed="rId3"/>
          <a:srcRect l="5387" t="52020" r="68416" b="22239"/>
          <a:stretch/>
        </p:blipFill>
        <p:spPr>
          <a:xfrm>
            <a:off x="6182396" y="4018637"/>
            <a:ext cx="5139868" cy="2839363"/>
          </a:xfrm>
          <a:prstGeom prst="rect">
            <a:avLst/>
          </a:prstGeom>
        </p:spPr>
      </p:pic>
    </p:spTree>
    <p:extLst>
      <p:ext uri="{BB962C8B-B14F-4D97-AF65-F5344CB8AC3E}">
        <p14:creationId xmlns:p14="http://schemas.microsoft.com/office/powerpoint/2010/main" val="374566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Doped SC’s</a:t>
            </a:r>
            <a:endParaRPr lang="en-US" dirty="0"/>
          </a:p>
        </p:txBody>
      </p:sp>
      <p:sp>
        <p:nvSpPr>
          <p:cNvPr id="7" name="Content Placeholder 2"/>
          <p:cNvSpPr txBox="1">
            <a:spLocks/>
          </p:cNvSpPr>
          <p:nvPr/>
        </p:nvSpPr>
        <p:spPr>
          <a:xfrm>
            <a:off x="838200" y="1224350"/>
            <a:ext cx="10327783" cy="503478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two categories of impurities in semiconductors, - n and – p type</a:t>
            </a:r>
          </a:p>
          <a:p>
            <a:r>
              <a:rPr lang="en-US" dirty="0"/>
              <a:t>An impurity that donates electrons to the conduction band of a semiconductor creates what is known as an </a:t>
            </a:r>
            <a:r>
              <a:rPr lang="en-US" i="1" dirty="0"/>
              <a:t>n-type semiconductor</a:t>
            </a:r>
            <a:r>
              <a:rPr lang="en-US" dirty="0"/>
              <a:t>. The “n” stands for negative as this impurity gives rise to negative charge carriers (electrons in the conduction band). This is also known as a </a:t>
            </a:r>
            <a:r>
              <a:rPr lang="en-US" i="1" dirty="0"/>
              <a:t>donor impurity</a:t>
            </a:r>
            <a:r>
              <a:rPr lang="en-US" dirty="0"/>
              <a:t>.</a:t>
            </a:r>
          </a:p>
          <a:p>
            <a:r>
              <a:rPr lang="en-US" dirty="0"/>
              <a:t>When an impurity produces electron vacancies that behave as positive charge centers (holes) in the valence band, this is known as a </a:t>
            </a:r>
            <a:r>
              <a:rPr lang="en-US" i="1" dirty="0"/>
              <a:t>p-type semiconductor</a:t>
            </a:r>
            <a:r>
              <a:rPr lang="en-US" dirty="0"/>
              <a:t>. The “p” stands for positive as the holes act as positive charge carriers. Because the impurity accepts an electron (giving rise to the hole), this also is known as an </a:t>
            </a:r>
            <a:r>
              <a:rPr lang="en-US" i="1" dirty="0"/>
              <a:t>acceptor impurity</a:t>
            </a:r>
            <a:r>
              <a:rPr lang="en-US" dirty="0"/>
              <a:t>.</a:t>
            </a:r>
          </a:p>
          <a:p>
            <a:r>
              <a:rPr lang="en-US" dirty="0"/>
              <a:t>The impurity in a semiconductor often can introduce a set of energy levels intermediate between the valence band and the conduction band, as shown in Figure 3.8</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2"/>
          <a:srcRect l="12360" t="21206" r="12429" b="10778"/>
          <a:stretch/>
        </p:blipFill>
        <p:spPr>
          <a:xfrm>
            <a:off x="2923504" y="4120950"/>
            <a:ext cx="5383370" cy="2737050"/>
          </a:xfrm>
          <a:prstGeom prst="rect">
            <a:avLst/>
          </a:prstGeom>
        </p:spPr>
      </p:pic>
    </p:spTree>
    <p:extLst>
      <p:ext uri="{BB962C8B-B14F-4D97-AF65-F5344CB8AC3E}">
        <p14:creationId xmlns:p14="http://schemas.microsoft.com/office/powerpoint/2010/main" val="310125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Doped SC’s</a:t>
            </a:r>
            <a:endParaRPr lang="en-US" dirty="0"/>
          </a:p>
        </p:txBody>
      </p:sp>
      <p:sp>
        <p:nvSpPr>
          <p:cNvPr id="7" name="Content Placeholder 2"/>
          <p:cNvSpPr txBox="1">
            <a:spLocks/>
          </p:cNvSpPr>
          <p:nvPr/>
        </p:nvSpPr>
        <p:spPr>
          <a:xfrm>
            <a:off x="838200" y="1224350"/>
            <a:ext cx="10327783" cy="503478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Because the transition to the impurity levels takes less energy than the transition across the entire band gap, this transition can influence the color of a wide-band-gap semiconductor</a:t>
            </a:r>
          </a:p>
          <a:p>
            <a:r>
              <a:rPr lang="en-US" dirty="0"/>
              <a:t>For example, if a small number of nitrogen atoms are substituted into the diamond lattice, the extra electrons can form a donor impurity level within the wide band gap of diamond since nitrogen has one more electron than carbon. Excitation from this impurity band absorbs violet light, depleting white light of violet and making nitrogen-doped diamonds appear yellow at nitrogen levels as low as 1 atom in 10^5</a:t>
            </a:r>
          </a:p>
          <a:p>
            <a:r>
              <a:rPr lang="en-US" dirty="0"/>
              <a:t>Conversely, boron has one electron less than carbon, and doping boron into diamond gives rise to acceptor (hole) levels in the band gap. These intermediate levels can be reached by absorption of red light (but not shorter wavelength light—do you know why?) so boron-doped diamonds appear bluish white. </a:t>
            </a:r>
          </a:p>
          <a:p>
            <a:pPr marL="0" indent="0">
              <a:buNone/>
            </a:pPr>
            <a:br>
              <a:rPr lang="en-US" dirty="0"/>
            </a:br>
            <a:br>
              <a:rPr lang="en-US" dirty="0"/>
            </a:br>
            <a:br>
              <a:rPr lang="en-US" dirty="0"/>
            </a:br>
            <a:br>
              <a:rPr lang="en-US" dirty="0"/>
            </a:br>
            <a:br>
              <a:rPr lang="en-US" dirty="0"/>
            </a:br>
            <a:br>
              <a:rPr lang="en-US"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2"/>
          <a:srcRect l="12360" t="21206" r="12429" b="10778"/>
          <a:stretch/>
        </p:blipFill>
        <p:spPr>
          <a:xfrm>
            <a:off x="2923504" y="4120950"/>
            <a:ext cx="5383370" cy="2737050"/>
          </a:xfrm>
          <a:prstGeom prst="rect">
            <a:avLst/>
          </a:prstGeom>
        </p:spPr>
      </p:pic>
    </p:spTree>
    <p:extLst>
      <p:ext uri="{BB962C8B-B14F-4D97-AF65-F5344CB8AC3E}">
        <p14:creationId xmlns:p14="http://schemas.microsoft.com/office/powerpoint/2010/main" val="197511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Doped SC’s</a:t>
            </a:r>
            <a:endParaRPr lang="en-US" dirty="0"/>
          </a:p>
        </p:txBody>
      </p:sp>
      <p:sp>
        <p:nvSpPr>
          <p:cNvPr id="7" name="Content Placeholder 2"/>
          <p:cNvSpPr txBox="1">
            <a:spLocks/>
          </p:cNvSpPr>
          <p:nvPr/>
        </p:nvSpPr>
        <p:spPr>
          <a:xfrm>
            <a:off x="838200" y="1224350"/>
            <a:ext cx="10327783" cy="503478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Doped semiconductors also can act as </a:t>
            </a:r>
            <a:r>
              <a:rPr lang="en-US" i="1" dirty="0"/>
              <a:t>phosphors</a:t>
            </a:r>
            <a:r>
              <a:rPr lang="en-US" dirty="0"/>
              <a:t>, which are materials that give off light with high efficiency when stimulated, for example, by an electrical pulse.</a:t>
            </a:r>
          </a:p>
          <a:p>
            <a:r>
              <a:rPr lang="en-US" dirty="0"/>
              <a:t>(</a:t>
            </a:r>
            <a:r>
              <a:rPr lang="en-US" i="1" dirty="0"/>
              <a:t>Phosphorescence </a:t>
            </a:r>
            <a:r>
              <a:rPr lang="en-US" dirty="0"/>
              <a:t>results when light is emitted some time after the initial excitation; the delay is caused by the change in spin between the excited state and the ground state. In </a:t>
            </a:r>
            <a:r>
              <a:rPr lang="en-US" i="1" dirty="0"/>
              <a:t>florescence</a:t>
            </a:r>
            <a:r>
              <a:rPr lang="en-US" dirty="0"/>
              <a:t>, which is a faster process, the spins of the excited and ground states are the same.)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rotWithShape="1">
          <a:blip r:embed="rId2"/>
          <a:srcRect l="55879" t="26655" r="4613" b="43284"/>
          <a:stretch/>
        </p:blipFill>
        <p:spPr>
          <a:xfrm>
            <a:off x="2421229" y="3741739"/>
            <a:ext cx="6335969" cy="2710575"/>
          </a:xfrm>
          <a:prstGeom prst="rect">
            <a:avLst/>
          </a:prstGeom>
        </p:spPr>
      </p:pic>
    </p:spTree>
    <p:extLst>
      <p:ext uri="{BB962C8B-B14F-4D97-AF65-F5344CB8AC3E}">
        <p14:creationId xmlns:p14="http://schemas.microsoft.com/office/powerpoint/2010/main" val="177386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Metals: Free electrons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Electrons have their maximum possible delocalization in metals</a:t>
            </a:r>
          </a:p>
          <a:p>
            <a:r>
              <a:rPr lang="en-US" dirty="0"/>
              <a:t>The </a:t>
            </a:r>
            <a:r>
              <a:rPr lang="en-US" i="1" dirty="0"/>
              <a:t>free electron gas model </a:t>
            </a:r>
            <a:r>
              <a:rPr lang="en-US" dirty="0"/>
              <a:t>(i.e., electrons modeled as virtually floating in a sea of positive charges) has been used to describe many features</a:t>
            </a:r>
          </a:p>
          <a:p>
            <a:r>
              <a:rPr lang="en-US" dirty="0"/>
              <a:t>In a metal, all the conduction electrons are essentially equivalent because they can freely exchange places with one another.</a:t>
            </a:r>
          </a:p>
          <a:p>
            <a:r>
              <a:rPr lang="en-US" dirty="0"/>
              <a:t>But they do not all have the same energy due to the quantum mechanical limitation that no two electrons in the same system (meaning the metal, in this case) can have the same set of quantum numbers</a:t>
            </a:r>
          </a:p>
          <a:p>
            <a:r>
              <a:rPr lang="en-US" dirty="0"/>
              <a:t>For a chunk of metal, there will be of the order of 10^23</a:t>
            </a:r>
            <a:r>
              <a:rPr lang="tr-TR" dirty="0"/>
              <a:t> cm-3</a:t>
            </a:r>
            <a:r>
              <a:rPr lang="en-US" dirty="0"/>
              <a:t> electrons and nearly as many energy levels.</a:t>
            </a:r>
          </a:p>
          <a:p>
            <a:r>
              <a:rPr lang="en-US" dirty="0"/>
              <a:t>If all the levels were filled, there would be half as many levels as electrons since each level</a:t>
            </a:r>
            <a:br>
              <a:rPr lang="en-US" dirty="0"/>
            </a:br>
            <a:r>
              <a:rPr lang="en-US" dirty="0"/>
              <a:t>can accommodate only two electrons, one of each spin. This is in keeping with the </a:t>
            </a:r>
            <a:r>
              <a:rPr lang="en-US" i="1" dirty="0"/>
              <a:t>Pauli* exclusion principle, </a:t>
            </a:r>
            <a:r>
              <a:rPr lang="en-US" dirty="0"/>
              <a:t>which states that no two electrons in a system can occupy the same quantum state simultaneously</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697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Metals: Fermi Dirac Probability</a:t>
            </a:r>
            <a:endParaRPr lang="en-US" dirty="0"/>
          </a:p>
        </p:txBody>
      </p:sp>
      <p:sp>
        <p:nvSpPr>
          <p:cNvPr id="7" name="Content Placeholder 2"/>
          <p:cNvSpPr txBox="1">
            <a:spLocks/>
          </p:cNvSpPr>
          <p:nvPr/>
        </p:nvSpPr>
        <p:spPr>
          <a:xfrm>
            <a:off x="928352" y="1288745"/>
            <a:ext cx="10688392" cy="52150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Fermi* and Dirac† worked out that </a:t>
            </a:r>
            <a:r>
              <a:rPr lang="en-US" i="1" dirty="0"/>
              <a:t>P</a:t>
            </a:r>
            <a:r>
              <a:rPr lang="en-US" dirty="0"/>
              <a:t>(</a:t>
            </a:r>
            <a:r>
              <a:rPr lang="en-US" i="1" dirty="0"/>
              <a:t>E</a:t>
            </a:r>
            <a:r>
              <a:rPr lang="en-US" dirty="0"/>
              <a:t>), the probability that a state with energy </a:t>
            </a:r>
            <a:r>
              <a:rPr lang="en-US" i="1" dirty="0"/>
              <a:t>E </a:t>
            </a:r>
            <a:r>
              <a:rPr lang="en-US" dirty="0"/>
              <a:t>will be occupied in a free electron gas, is</a:t>
            </a:r>
          </a:p>
          <a:p>
            <a:endParaRPr lang="en-US" dirty="0"/>
          </a:p>
          <a:p>
            <a:endParaRPr lang="en-US" dirty="0"/>
          </a:p>
          <a:p>
            <a:endParaRPr lang="en-US" dirty="0"/>
          </a:p>
          <a:p>
            <a:r>
              <a:rPr lang="en-US" dirty="0"/>
              <a:t>where </a:t>
            </a:r>
            <a:r>
              <a:rPr lang="en-US" i="1" dirty="0"/>
              <a:t>E</a:t>
            </a:r>
            <a:r>
              <a:rPr lang="en-US" dirty="0"/>
              <a:t>F, the </a:t>
            </a:r>
            <a:r>
              <a:rPr lang="en-US" i="1" dirty="0"/>
              <a:t>Fermi energy</a:t>
            </a:r>
            <a:r>
              <a:rPr lang="en-US" dirty="0"/>
              <a:t>, is the energy at which </a:t>
            </a:r>
            <a:r>
              <a:rPr lang="en-US" i="1" dirty="0"/>
              <a:t>P</a:t>
            </a:r>
            <a:r>
              <a:rPr lang="en-US" dirty="0"/>
              <a:t>(</a:t>
            </a:r>
            <a:r>
              <a:rPr lang="en-US" i="1" dirty="0"/>
              <a:t>E</a:t>
            </a:r>
            <a:r>
              <a:rPr lang="en-US" dirty="0"/>
              <a:t>) = ½, </a:t>
            </a:r>
            <a:r>
              <a:rPr lang="en-US" i="1" dirty="0"/>
              <a:t>k </a:t>
            </a:r>
            <a:r>
              <a:rPr lang="en-US" dirty="0"/>
              <a:t>is the </a:t>
            </a:r>
            <a:r>
              <a:rPr lang="en-US" dirty="0" err="1"/>
              <a:t>Boltz</a:t>
            </a:r>
            <a:r>
              <a:rPr lang="en-US" dirty="0"/>
              <a:t>-</a:t>
            </a:r>
            <a:br>
              <a:rPr lang="en-US" dirty="0"/>
            </a:br>
            <a:r>
              <a:rPr lang="en-US" dirty="0" err="1"/>
              <a:t>mann</a:t>
            </a:r>
            <a:r>
              <a:rPr lang="en-US" dirty="0"/>
              <a:t>‡ constant, and </a:t>
            </a:r>
            <a:r>
              <a:rPr lang="en-US" i="1" dirty="0"/>
              <a:t>T </a:t>
            </a:r>
            <a:r>
              <a:rPr lang="en-US" dirty="0"/>
              <a:t>is temperature. Equation 3.1 is known as the </a:t>
            </a:r>
            <a:r>
              <a:rPr lang="en-US" i="1" dirty="0"/>
              <a:t>Fermi–</a:t>
            </a:r>
            <a:br>
              <a:rPr lang="en-US" dirty="0"/>
            </a:br>
            <a:r>
              <a:rPr lang="en-US" i="1" dirty="0"/>
              <a:t>Dirac distribution function.</a:t>
            </a:r>
          </a:p>
          <a:p>
            <a:r>
              <a:rPr lang="en-US" dirty="0"/>
              <a:t>This function looks “square” at </a:t>
            </a:r>
            <a:r>
              <a:rPr lang="en-US" i="1" dirty="0"/>
              <a:t>T </a:t>
            </a:r>
            <a:r>
              <a:rPr lang="en-US" dirty="0"/>
              <a:t>= 0 K, as one would expect since all the</a:t>
            </a:r>
            <a:br>
              <a:rPr lang="en-US" dirty="0"/>
            </a:br>
            <a:r>
              <a:rPr lang="en-US" dirty="0"/>
              <a:t>energy levels are filed up one by one at </a:t>
            </a:r>
            <a:r>
              <a:rPr lang="en-US" i="1" dirty="0"/>
              <a:t>T </a:t>
            </a:r>
            <a:r>
              <a:rPr lang="en-US" dirty="0"/>
              <a:t>= 0 K, up to the Fermi energy. This</a:t>
            </a:r>
            <a:br>
              <a:rPr lang="en-US" dirty="0"/>
            </a:br>
            <a:r>
              <a:rPr lang="en-US" dirty="0"/>
              <a:t>is shown in Figure 3.2</a:t>
            </a:r>
            <a:br>
              <a:rPr lang="en-US" dirty="0"/>
            </a:br>
            <a:br>
              <a:rPr lang="en-US" dirty="0"/>
            </a:br>
            <a:br>
              <a:rPr lang="en-US" dirty="0"/>
            </a:br>
            <a:br>
              <a:rPr lang="en-US" dirty="0"/>
            </a:b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37289" t="39056" r="2077" b="43658"/>
          <a:stretch/>
        </p:blipFill>
        <p:spPr>
          <a:xfrm>
            <a:off x="2665926" y="1903467"/>
            <a:ext cx="6682525" cy="1071067"/>
          </a:xfrm>
          <a:prstGeom prst="rect">
            <a:avLst/>
          </a:prstGeom>
        </p:spPr>
      </p:pic>
      <p:pic>
        <p:nvPicPr>
          <p:cNvPr id="4" name="Picture 3"/>
          <p:cNvPicPr>
            <a:picLocks noChangeAspect="1"/>
          </p:cNvPicPr>
          <p:nvPr/>
        </p:nvPicPr>
        <p:blipFill rotWithShape="1">
          <a:blip r:embed="rId3"/>
          <a:srcRect l="30082" t="14631" r="22740" b="32859"/>
          <a:stretch/>
        </p:blipFill>
        <p:spPr>
          <a:xfrm>
            <a:off x="1772388" y="4771622"/>
            <a:ext cx="3334084" cy="2086378"/>
          </a:xfrm>
          <a:prstGeom prst="rect">
            <a:avLst/>
          </a:prstGeom>
        </p:spPr>
      </p:pic>
      <p:pic>
        <p:nvPicPr>
          <p:cNvPr id="8" name="Picture 7"/>
          <p:cNvPicPr>
            <a:picLocks noChangeAspect="1"/>
          </p:cNvPicPr>
          <p:nvPr/>
        </p:nvPicPr>
        <p:blipFill rotWithShape="1">
          <a:blip r:embed="rId3"/>
          <a:srcRect l="13296" t="68901" r="11478" b="11906"/>
          <a:stretch/>
        </p:blipFill>
        <p:spPr>
          <a:xfrm>
            <a:off x="4757910" y="5519935"/>
            <a:ext cx="6858834" cy="983895"/>
          </a:xfrm>
          <a:prstGeom prst="rect">
            <a:avLst/>
          </a:prstGeom>
        </p:spPr>
      </p:pic>
    </p:spTree>
    <p:extLst>
      <p:ext uri="{BB962C8B-B14F-4D97-AF65-F5344CB8AC3E}">
        <p14:creationId xmlns:p14="http://schemas.microsoft.com/office/powerpoint/2010/main" val="187592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Metals: Band Structure</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From localized molecular orbitals to delocalized molecular orbitals, the increased number of electrons makes the electronic energy levels become more numerous until they become a virtual continuum,</a:t>
            </a:r>
            <a:br>
              <a:rPr lang="en-US" dirty="0"/>
            </a:br>
            <a:r>
              <a:rPr lang="en-US" dirty="0"/>
              <a:t>as shown schematically as bands in Figure 3.3</a:t>
            </a:r>
          </a:p>
          <a:p>
            <a:r>
              <a:rPr lang="en-US" dirty="0"/>
              <a:t>At higher temperatures, some energies above the Fermi energy are</a:t>
            </a:r>
            <a:br>
              <a:rPr lang="en-US" dirty="0"/>
            </a:br>
            <a:r>
              <a:rPr lang="en-US" dirty="0"/>
              <a:t>occupied. The spill-over (to states beyond </a:t>
            </a:r>
            <a:r>
              <a:rPr lang="en-US" i="1" dirty="0"/>
              <a:t>E</a:t>
            </a:r>
            <a:r>
              <a:rPr lang="en-US" dirty="0"/>
              <a:t>F) depends on </a:t>
            </a:r>
            <a:r>
              <a:rPr lang="en-US" i="1" dirty="0"/>
              <a:t>T</a:t>
            </a:r>
            <a:r>
              <a:rPr lang="en-US" dirty="0"/>
              <a:t>, as shown</a:t>
            </a:r>
            <a:br>
              <a:rPr lang="en-US" dirty="0"/>
            </a:br>
            <a:r>
              <a:rPr lang="en-US" dirty="0"/>
              <a:t>in Figure 3.2.</a:t>
            </a: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1866" t="24777" r="20352" b="12282"/>
          <a:stretch/>
        </p:blipFill>
        <p:spPr>
          <a:xfrm>
            <a:off x="1575514" y="4089512"/>
            <a:ext cx="4520486" cy="2768488"/>
          </a:xfrm>
          <a:prstGeom prst="rect">
            <a:avLst/>
          </a:prstGeom>
        </p:spPr>
      </p:pic>
      <p:pic>
        <p:nvPicPr>
          <p:cNvPr id="3" name="Picture 2"/>
          <p:cNvPicPr>
            <a:picLocks noChangeAspect="1"/>
          </p:cNvPicPr>
          <p:nvPr/>
        </p:nvPicPr>
        <p:blipFill rotWithShape="1">
          <a:blip r:embed="rId3"/>
          <a:srcRect l="13521" t="50517" r="12429" b="16415"/>
          <a:stretch/>
        </p:blipFill>
        <p:spPr>
          <a:xfrm>
            <a:off x="6096000" y="4935859"/>
            <a:ext cx="5988677" cy="1503577"/>
          </a:xfrm>
          <a:prstGeom prst="rect">
            <a:avLst/>
          </a:prstGeom>
        </p:spPr>
      </p:pic>
    </p:spTree>
    <p:extLst>
      <p:ext uri="{BB962C8B-B14F-4D97-AF65-F5344CB8AC3E}">
        <p14:creationId xmlns:p14="http://schemas.microsoft.com/office/powerpoint/2010/main" val="36588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Metals: Color from Band Structure</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Because a metal has a near continuum of excited energy levels (energies above the Fermi energy), a metal can absorb light of any wavelength, including visible wavelengths. </a:t>
            </a:r>
          </a:p>
          <a:p>
            <a:r>
              <a:rPr lang="en-US" dirty="0"/>
              <a:t>If this were the only effect operable here, all metals would appear black because all visible light would be absorbed by them. </a:t>
            </a:r>
          </a:p>
          <a:p>
            <a:r>
              <a:rPr lang="en-US" dirty="0"/>
              <a:t>However, when an electron in a metal absorbs a photon of light, it is promoted to an excited state that has many other energy levels available for de-excitation (due to the virtual continuum of levels)</a:t>
            </a:r>
          </a:p>
          <a:p>
            <a:r>
              <a:rPr lang="en-US" dirty="0"/>
              <a:t>Light can be absorbed easily, and since light is an electromagnetic wave, and a metal is a good conductor of electricity, the absorbed light induces alternating electrical currents on the metal surface</a:t>
            </a:r>
          </a:p>
          <a:p>
            <a:r>
              <a:rPr lang="en-US" dirty="0"/>
              <a:t>These currents rapidly emit light out of the metal. This rapid and efficient re-radiation means that the surface of a metal is </a:t>
            </a:r>
            <a:r>
              <a:rPr lang="en-US" i="1" dirty="0"/>
              <a:t>reflective</a:t>
            </a:r>
            <a:br>
              <a:rPr lang="en-US" dirty="0"/>
            </a:br>
            <a:br>
              <a:rPr lang="en-US" dirty="0"/>
            </a:br>
            <a:br>
              <a:rPr lang="en-US" dirty="0"/>
            </a:br>
            <a:endParaRPr lang="en-US" dirty="0"/>
          </a:p>
        </p:txBody>
      </p:sp>
    </p:spTree>
    <p:extLst>
      <p:ext uri="{BB962C8B-B14F-4D97-AF65-F5344CB8AC3E}">
        <p14:creationId xmlns:p14="http://schemas.microsoft.com/office/powerpoint/2010/main" val="147171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Colors in Metals: Color from Band Structure</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Although all metals are shiny, and this is due to the effects described</a:t>
            </a:r>
            <a:br>
              <a:rPr lang="en-US" dirty="0"/>
            </a:br>
            <a:r>
              <a:rPr lang="en-US" dirty="0"/>
              <a:t>above, not all metals have the same color. For example, the colors of gold and silver are quite distinct from each other. </a:t>
            </a:r>
          </a:p>
          <a:p>
            <a:r>
              <a:rPr lang="en-US" dirty="0"/>
              <a:t>This is due to subtle differences in the number of states above the Fermi level. </a:t>
            </a:r>
          </a:p>
          <a:p>
            <a:r>
              <a:rPr lang="en-US" dirty="0"/>
              <a:t>The reflectance of gold and silver are compared in Figure 3.4. Silver reflects all colors of visible light with high efficiency; gold does not reflect very much high energy visible light (blue and violet) because of the absence of levels in this energy region.</a:t>
            </a:r>
          </a:p>
          <a:p>
            <a:r>
              <a:rPr lang="en-US" dirty="0"/>
              <a:t>Since gold reflects predominantly at the low-energy end of the visible range, it appears yellow</a:t>
            </a:r>
          </a:p>
          <a:p>
            <a:pPr marL="0" indent="0">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35176" t="15006" r="33767" b="35768"/>
          <a:stretch/>
        </p:blipFill>
        <p:spPr>
          <a:xfrm>
            <a:off x="570504" y="3515933"/>
            <a:ext cx="3396189" cy="3026535"/>
          </a:xfrm>
          <a:prstGeom prst="rect">
            <a:avLst/>
          </a:prstGeom>
        </p:spPr>
      </p:pic>
      <p:pic>
        <p:nvPicPr>
          <p:cNvPr id="3" name="Picture 2"/>
          <p:cNvPicPr>
            <a:picLocks noChangeAspect="1"/>
          </p:cNvPicPr>
          <p:nvPr/>
        </p:nvPicPr>
        <p:blipFill rotWithShape="1">
          <a:blip r:embed="rId2"/>
          <a:srcRect l="13415" t="66675" r="12464" b="11906"/>
          <a:stretch/>
        </p:blipFill>
        <p:spPr>
          <a:xfrm>
            <a:off x="3876540" y="4099913"/>
            <a:ext cx="8216721" cy="1334971"/>
          </a:xfrm>
          <a:prstGeom prst="rect">
            <a:avLst/>
          </a:prstGeom>
        </p:spPr>
      </p:pic>
    </p:spTree>
    <p:extLst>
      <p:ext uri="{BB962C8B-B14F-4D97-AF65-F5344CB8AC3E}">
        <p14:creationId xmlns:p14="http://schemas.microsoft.com/office/powerpoint/2010/main" val="64868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an electron in a metal is at an energy higher than the Fermi energy, it is said to be conducting as it contributes to the electrical and thermal conductivities of a metal</a:t>
            </a:r>
          </a:p>
          <a:p>
            <a:r>
              <a:rPr lang="en-US" dirty="0"/>
              <a:t>The probability diagram of Figure 3.2 can be turned on its side to reveal an energy diagram for a metal as shown in Figure 3.6</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13204" t="14442" r="12642" b="10028"/>
          <a:stretch/>
        </p:blipFill>
        <p:spPr>
          <a:xfrm>
            <a:off x="2112135" y="2549914"/>
            <a:ext cx="7122018" cy="4078420"/>
          </a:xfrm>
          <a:prstGeom prst="rect">
            <a:avLst/>
          </a:prstGeom>
        </p:spPr>
      </p:pic>
    </p:spTree>
    <p:extLst>
      <p:ext uri="{BB962C8B-B14F-4D97-AF65-F5344CB8AC3E}">
        <p14:creationId xmlns:p14="http://schemas.microsoft.com/office/powerpoint/2010/main" val="112322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Materials called </a:t>
            </a:r>
            <a:r>
              <a:rPr lang="en-US" i="1" dirty="0"/>
              <a:t>semiconductors </a:t>
            </a:r>
            <a:r>
              <a:rPr lang="en-US" dirty="0"/>
              <a:t>do not conduct electricity very well due</a:t>
            </a:r>
            <a:br>
              <a:rPr lang="en-US" dirty="0"/>
            </a:br>
            <a:r>
              <a:rPr lang="en-US" dirty="0"/>
              <a:t>to the gap between their </a:t>
            </a:r>
            <a:r>
              <a:rPr lang="en-US" i="1" dirty="0"/>
              <a:t>valence band </a:t>
            </a:r>
            <a:r>
              <a:rPr lang="en-US" dirty="0"/>
              <a:t>and their </a:t>
            </a:r>
            <a:r>
              <a:rPr lang="en-US" i="1" dirty="0"/>
              <a:t>conduction band</a:t>
            </a:r>
            <a:r>
              <a:rPr lang="en-US" dirty="0"/>
              <a:t>, as shown</a:t>
            </a:r>
            <a:br>
              <a:rPr lang="en-US" dirty="0"/>
            </a:br>
            <a:r>
              <a:rPr lang="en-US" dirty="0"/>
              <a:t>in Figure 3.7</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13310" t="29286" r="12747" b="19046"/>
          <a:stretch/>
        </p:blipFill>
        <p:spPr>
          <a:xfrm>
            <a:off x="1004552" y="2061048"/>
            <a:ext cx="9015211" cy="3541690"/>
          </a:xfrm>
          <a:prstGeom prst="rect">
            <a:avLst/>
          </a:prstGeom>
        </p:spPr>
      </p:pic>
    </p:spTree>
    <p:extLst>
      <p:ext uri="{BB962C8B-B14F-4D97-AF65-F5344CB8AC3E}">
        <p14:creationId xmlns:p14="http://schemas.microsoft.com/office/powerpoint/2010/main" val="175322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Color in Semiconductors: Pure SC’s</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distance marked </a:t>
            </a:r>
            <a:r>
              <a:rPr lang="en-US" i="1" dirty="0" err="1"/>
              <a:t>E</a:t>
            </a:r>
            <a:r>
              <a:rPr lang="en-US" dirty="0" err="1"/>
              <a:t>g</a:t>
            </a:r>
            <a:r>
              <a:rPr lang="en-US" dirty="0"/>
              <a:t> is the </a:t>
            </a:r>
            <a:r>
              <a:rPr lang="en-US" i="1" dirty="0"/>
              <a:t>energy gap </a:t>
            </a:r>
            <a:r>
              <a:rPr lang="en-US" dirty="0"/>
              <a:t>(or </a:t>
            </a:r>
            <a:r>
              <a:rPr lang="en-US" i="1" dirty="0"/>
              <a:t>band gap</a:t>
            </a:r>
            <a:r>
              <a:rPr lang="en-US" dirty="0"/>
              <a:t>); there are no energy levels in this region in pure semiconductors. A similar gap appeared in the energy range between the bonding and antibonding orbitals  (see Figure 3.3)</a:t>
            </a:r>
          </a:p>
          <a:p>
            <a:r>
              <a:rPr lang="en-US" dirty="0"/>
              <a:t>The semiconductor energy gap changes from element to element; for example, it increases on going through the series Sn, Ge, Si, C. This is the same order as increasing bond interaction, and shorter, stronger bonds</a:t>
            </a:r>
            <a:br>
              <a:rPr lang="en-US" dirty="0"/>
            </a:br>
            <a:r>
              <a:rPr lang="en-US" dirty="0"/>
              <a:t>lead to a larger band gap energy. </a:t>
            </a:r>
          </a:p>
          <a:p>
            <a:r>
              <a:rPr lang="en-US" dirty="0"/>
              <a:t>If there is sufficient thermal energy available, large numbers of electrons in a semiconductor could be promoted from the valence band to the conduction</a:t>
            </a:r>
            <a:br>
              <a:rPr lang="en-US" dirty="0"/>
            </a:br>
            <a:r>
              <a:rPr lang="en-US" dirty="0"/>
              <a:t>band, but this thermal energy might correspond to a temperature in excess of 1000 K, and the material could very well melt before achieving electrical conduction comparable to that in a metal.</a:t>
            </a:r>
          </a:p>
          <a:p>
            <a:r>
              <a:rPr lang="en-US" dirty="0"/>
              <a:t>However, visible light may provide sufficient energy to promote electrons from the valence band to the conduction band of a semiconductor, and this gives semiconductors their colors.</a:t>
            </a:r>
          </a:p>
          <a:p>
            <a:pPr marL="0" indent="0">
              <a:buNone/>
            </a:pPr>
            <a:endParaRPr lang="en-US" dirty="0"/>
          </a:p>
        </p:txBody>
      </p:sp>
    </p:spTree>
    <p:extLst>
      <p:ext uri="{BB962C8B-B14F-4D97-AF65-F5344CB8AC3E}">
        <p14:creationId xmlns:p14="http://schemas.microsoft.com/office/powerpoint/2010/main" val="682421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4826</TotalTime>
  <Words>2017</Words>
  <Application>Microsoft Office PowerPoint</Application>
  <PresentationFormat>Geniş ekran</PresentationFormat>
  <Paragraphs>115</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PalatinoLTStd-MediumItalic</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fatih2</dc:creator>
  <cp:lastModifiedBy>Fatih Akyol</cp:lastModifiedBy>
  <cp:revision>105</cp:revision>
  <dcterms:created xsi:type="dcterms:W3CDTF">2021-03-27T09:36:03Z</dcterms:created>
  <dcterms:modified xsi:type="dcterms:W3CDTF">2023-03-31T12:50:16Z</dcterms:modified>
  <cp:contentStatus/>
</cp:coreProperties>
</file>