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2" r:id="rId3"/>
    <p:sldId id="293" r:id="rId4"/>
    <p:sldId id="258" r:id="rId5"/>
    <p:sldId id="259" r:id="rId6"/>
    <p:sldId id="260" r:id="rId7"/>
    <p:sldId id="261" r:id="rId8"/>
    <p:sldId id="262" r:id="rId9"/>
    <p:sldId id="263" r:id="rId10"/>
    <p:sldId id="265" r:id="rId11"/>
    <p:sldId id="266" r:id="rId12"/>
    <p:sldId id="267" r:id="rId13"/>
    <p:sldId id="271" r:id="rId14"/>
    <p:sldId id="268" r:id="rId15"/>
    <p:sldId id="269" r:id="rId16"/>
    <p:sldId id="270" r:id="rId17"/>
    <p:sldId id="272" r:id="rId18"/>
    <p:sldId id="273" r:id="rId19"/>
    <p:sldId id="295" r:id="rId20"/>
    <p:sldId id="296" r:id="rId21"/>
    <p:sldId id="274" r:id="rId22"/>
    <p:sldId id="275" r:id="rId23"/>
    <p:sldId id="276" r:id="rId24"/>
    <p:sldId id="277" r:id="rId25"/>
    <p:sldId id="278" r:id="rId26"/>
    <p:sldId id="279" r:id="rId27"/>
    <p:sldId id="280" r:id="rId28"/>
    <p:sldId id="281" r:id="rId29"/>
    <p:sldId id="285" r:id="rId30"/>
    <p:sldId id="282" r:id="rId31"/>
    <p:sldId id="283" r:id="rId32"/>
    <p:sldId id="284" r:id="rId33"/>
    <p:sldId id="286" r:id="rId34"/>
    <p:sldId id="287" r:id="rId35"/>
    <p:sldId id="288" r:id="rId36"/>
    <p:sldId id="289" r:id="rId37"/>
    <p:sldId id="291" r:id="rId38"/>
    <p:sldId id="290" r:id="rId39"/>
    <p:sldId id="294" r:id="rId4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6" autoAdjust="0"/>
    <p:restoredTop sz="94660"/>
  </p:normalViewPr>
  <p:slideViewPr>
    <p:cSldViewPr snapToGrid="0">
      <p:cViewPr varScale="1">
        <p:scale>
          <a:sx n="47" d="100"/>
          <a:sy n="47" d="100"/>
        </p:scale>
        <p:origin x="3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589AA4A8-0CBD-4CD5-9F94-916D30C01DDD}" type="datetimeFigureOut">
              <a:rPr lang="en-US" smtClean="0"/>
              <a:t>3/22/2022</a:t>
            </a:fld>
            <a:endParaRPr lang="en-US"/>
          </a:p>
        </p:txBody>
      </p:sp>
      <p:sp>
        <p:nvSpPr>
          <p:cNvPr id="4" name="Slayt Resmi Yer Tutucusu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A8C69F1B-97AB-482F-92F8-3A4DF97A9DDC}" type="slidenum">
              <a:rPr lang="en-US" smtClean="0"/>
              <a:t>‹#›</a:t>
            </a:fld>
            <a:endParaRPr lang="en-US"/>
          </a:p>
        </p:txBody>
      </p:sp>
    </p:spTree>
    <p:extLst>
      <p:ext uri="{BB962C8B-B14F-4D97-AF65-F5344CB8AC3E}">
        <p14:creationId xmlns:p14="http://schemas.microsoft.com/office/powerpoint/2010/main" val="1348612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E822E6-7D40-4F13-A0C2-7295D5120C15}" type="datetime1">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254643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3BBA25-8E4A-43CB-B770-32FF4656CECC}" type="datetime1">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217236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796840-7715-4DE1-AB1A-B2760615F952}" type="datetime1">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62371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79A69A-91BF-4422-BDCA-839B421F1955}" type="datetime1">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lvl1pPr>
          </a:lstStyle>
          <a:p>
            <a:fld id="{540703EA-CC14-4FA7-A2AA-29C47D8AD729}" type="slidenum">
              <a:rPr lang="en-US" smtClean="0"/>
              <a:pPr/>
              <a:t>‹#›</a:t>
            </a:fld>
            <a:endParaRPr lang="en-US" dirty="0"/>
          </a:p>
        </p:txBody>
      </p:sp>
    </p:spTree>
    <p:extLst>
      <p:ext uri="{BB962C8B-B14F-4D97-AF65-F5344CB8AC3E}">
        <p14:creationId xmlns:p14="http://schemas.microsoft.com/office/powerpoint/2010/main" val="10811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BF8288-7B46-4E51-9C0A-3595178FFA01}" type="datetime1">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68701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D5B0A0-C503-403C-87E2-34B0D7CF1AB4}" type="datetime1">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418401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DACC54-5589-4C46-986C-E0FE54F7EBF9}" type="datetime1">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84838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EB0AD9-86EE-43F7-B6F9-BA59DE5786AC}" type="datetime1">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231586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2BE5C-739E-4A2D-BDB5-0BA968DF54ED}" type="datetime1">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sz="1600"/>
            </a:lvl1pPr>
          </a:lstStyle>
          <a:p>
            <a:fld id="{540703EA-CC14-4FA7-A2AA-29C47D8AD729}" type="slidenum">
              <a:rPr lang="en-US" smtClean="0"/>
              <a:pPr/>
              <a:t>‹#›</a:t>
            </a:fld>
            <a:endParaRPr lang="en-US" dirty="0"/>
          </a:p>
        </p:txBody>
      </p:sp>
    </p:spTree>
    <p:extLst>
      <p:ext uri="{BB962C8B-B14F-4D97-AF65-F5344CB8AC3E}">
        <p14:creationId xmlns:p14="http://schemas.microsoft.com/office/powerpoint/2010/main" val="165380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BC7F7-5484-4326-8792-284F30A85771}" type="datetime1">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216953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05B6D3-E284-4B82-AFBB-CC738F7B996C}" type="datetime1">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703EA-CC14-4FA7-A2AA-29C47D8AD729}" type="slidenum">
              <a:rPr lang="en-US" smtClean="0"/>
              <a:t>‹#›</a:t>
            </a:fld>
            <a:endParaRPr lang="en-US"/>
          </a:p>
        </p:txBody>
      </p:sp>
    </p:spTree>
    <p:extLst>
      <p:ext uri="{BB962C8B-B14F-4D97-AF65-F5344CB8AC3E}">
        <p14:creationId xmlns:p14="http://schemas.microsoft.com/office/powerpoint/2010/main" val="3686761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903D1-AF67-4589-909D-AC456CB6008A}" type="datetime1">
              <a:rPr lang="en-US" smtClean="0"/>
              <a:t>3/22/2022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703EA-CC14-4FA7-A2AA-29C47D8AD729}" type="slidenum">
              <a:rPr lang="en-US" smtClean="0"/>
              <a:t>‹#›</a:t>
            </a:fld>
            <a:endParaRPr lang="en-US"/>
          </a:p>
        </p:txBody>
      </p:sp>
    </p:spTree>
    <p:extLst>
      <p:ext uri="{BB962C8B-B14F-4D97-AF65-F5344CB8AC3E}">
        <p14:creationId xmlns:p14="http://schemas.microsoft.com/office/powerpoint/2010/main" val="3142688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9oYF-HxtoY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7695" y="1138534"/>
            <a:ext cx="6379336" cy="3416320"/>
          </a:xfrm>
          <a:prstGeom prst="rect">
            <a:avLst/>
          </a:prstGeom>
        </p:spPr>
        <p:txBody>
          <a:bodyPr wrap="square">
            <a:spAutoFit/>
          </a:bodyPr>
          <a:lstStyle/>
          <a:p>
            <a:pPr algn="ctr"/>
            <a:r>
              <a:rPr lang="en-US" sz="6000" i="1" dirty="0">
                <a:solidFill>
                  <a:srgbClr val="231F20"/>
                </a:solidFill>
                <a:latin typeface="PalatinoLTStd-MediumItalic"/>
              </a:rPr>
              <a:t>Atomic and Molecular Origins of Color</a:t>
            </a:r>
            <a:br>
              <a:rPr lang="en-US" dirty="0">
                <a:solidFill>
                  <a:srgbClr val="231F20"/>
                </a:solidFill>
                <a:latin typeface="PalatinoLTStd-MediumItalic"/>
              </a:rPr>
            </a:br>
            <a:br>
              <a:rPr lang="en-US" dirty="0">
                <a:solidFill>
                  <a:srgbClr val="231F20"/>
                </a:solidFill>
                <a:latin typeface="PalatinoLTStd-MediumItalic"/>
              </a:rPr>
            </a:br>
            <a:endParaRPr lang="en-US" dirty="0"/>
          </a:p>
        </p:txBody>
      </p:sp>
      <p:sp>
        <p:nvSpPr>
          <p:cNvPr id="2" name="Slayt Numarası Yer Tutucusu 1">
            <a:extLst>
              <a:ext uri="{FF2B5EF4-FFF2-40B4-BE49-F238E27FC236}">
                <a16:creationId xmlns:a16="http://schemas.microsoft.com/office/drawing/2014/main" id="{C4BC9DBD-E4F8-4FB1-BD4F-174F431905D9}"/>
              </a:ext>
            </a:extLst>
          </p:cNvPr>
          <p:cNvSpPr>
            <a:spLocks noGrp="1"/>
          </p:cNvSpPr>
          <p:nvPr>
            <p:ph type="sldNum" sz="quarter" idx="12"/>
          </p:nvPr>
        </p:nvSpPr>
        <p:spPr/>
        <p:txBody>
          <a:bodyPr/>
          <a:lstStyle/>
          <a:p>
            <a:fld id="{540703EA-CC14-4FA7-A2AA-29C47D8AD729}" type="slidenum">
              <a:rPr lang="en-US" sz="1600" smtClean="0"/>
              <a:t>1</a:t>
            </a:fld>
            <a:endParaRPr lang="en-US" sz="1600" dirty="0"/>
          </a:p>
        </p:txBody>
      </p:sp>
    </p:spTree>
    <p:extLst>
      <p:ext uri="{BB962C8B-B14F-4D97-AF65-F5344CB8AC3E}">
        <p14:creationId xmlns:p14="http://schemas.microsoft.com/office/powerpoint/2010/main" val="383872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Atomic Transitions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light emitted in this way from an atom is characteristic of the particular element because each element has its own characteristic electronic energy levels. </a:t>
            </a:r>
          </a:p>
          <a:p>
            <a:r>
              <a:rPr lang="en-US" dirty="0"/>
              <a:t>For example, the red glow of a neon sign is characteristic of</a:t>
            </a:r>
            <a:r>
              <a:rPr lang="tr-TR" dirty="0"/>
              <a:t> </a:t>
            </a:r>
            <a:r>
              <a:rPr lang="en-US" dirty="0"/>
              <a:t>the electronic energy scheme of Ne.</a:t>
            </a:r>
          </a:p>
          <a:p>
            <a:r>
              <a:rPr lang="en-US" dirty="0"/>
              <a:t>The blue color of a mercury lamp is caused by two emissions, one green and one violet (green and violet mixed together produce blue).</a:t>
            </a:r>
          </a:p>
          <a:p>
            <a:r>
              <a:rPr lang="en-US" dirty="0"/>
              <a:t>Other examples of colors arising from atomic emission include the colors of lasers making use of monatomic gases (such as the </a:t>
            </a:r>
            <a:r>
              <a:rPr lang="en-US" dirty="0" err="1"/>
              <a:t>Ar</a:t>
            </a:r>
            <a:r>
              <a:rPr lang="en-US" dirty="0"/>
              <a:t>-ion laser).</a:t>
            </a:r>
          </a:p>
          <a:p>
            <a:r>
              <a:rPr lang="en-US" dirty="0"/>
              <a:t>Emissions from</a:t>
            </a:r>
            <a:r>
              <a:rPr lang="tr-TR" dirty="0"/>
              <a:t> </a:t>
            </a:r>
            <a:r>
              <a:rPr lang="en-US" dirty="0"/>
              <a:t>various elements are used in fi</a:t>
            </a:r>
            <a:r>
              <a:rPr lang="tr-TR" dirty="0"/>
              <a:t>r</a:t>
            </a:r>
            <a:r>
              <a:rPr lang="en-US" dirty="0" err="1"/>
              <a:t>eworks</a:t>
            </a:r>
            <a:r>
              <a:rPr lang="en-US" dirty="0"/>
              <a:t>—for example, strontium for red and</a:t>
            </a:r>
            <a:r>
              <a:rPr lang="tr-TR" dirty="0"/>
              <a:t> </a:t>
            </a:r>
            <a:r>
              <a:rPr lang="en-US" dirty="0"/>
              <a:t>barium for green.</a:t>
            </a:r>
            <a:br>
              <a:rPr lang="en-US" dirty="0"/>
            </a:br>
            <a:endParaRPr lang="en-US" dirty="0"/>
          </a:p>
        </p:txBody>
      </p:sp>
      <p:sp>
        <p:nvSpPr>
          <p:cNvPr id="4" name="Slayt Numarası Yer Tutucusu 3">
            <a:extLst>
              <a:ext uri="{FF2B5EF4-FFF2-40B4-BE49-F238E27FC236}">
                <a16:creationId xmlns:a16="http://schemas.microsoft.com/office/drawing/2014/main" id="{F658C621-7691-4062-932D-A6E0994DFD5E}"/>
              </a:ext>
            </a:extLst>
          </p:cNvPr>
          <p:cNvSpPr>
            <a:spLocks noGrp="1"/>
          </p:cNvSpPr>
          <p:nvPr>
            <p:ph type="sldNum" sz="quarter" idx="12"/>
          </p:nvPr>
        </p:nvSpPr>
        <p:spPr/>
        <p:txBody>
          <a:bodyPr/>
          <a:lstStyle/>
          <a:p>
            <a:fld id="{540703EA-CC14-4FA7-A2AA-29C47D8AD729}" type="slidenum">
              <a:rPr lang="en-US" smtClean="0"/>
              <a:t>10</a:t>
            </a:fld>
            <a:endParaRPr lang="en-US"/>
          </a:p>
        </p:txBody>
      </p:sp>
    </p:spTree>
    <p:extLst>
      <p:ext uri="{BB962C8B-B14F-4D97-AF65-F5344CB8AC3E}">
        <p14:creationId xmlns:p14="http://schemas.microsoft.com/office/powerpoint/2010/main" val="48827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Atomic Transitions</a:t>
            </a:r>
            <a:endParaRPr lang="en-US" dirty="0"/>
          </a:p>
        </p:txBody>
      </p:sp>
      <p:sp>
        <p:nvSpPr>
          <p:cNvPr id="3" name="Content Placeholder 2"/>
          <p:cNvSpPr>
            <a:spLocks noGrp="1"/>
          </p:cNvSpPr>
          <p:nvPr>
            <p:ph idx="1"/>
          </p:nvPr>
        </p:nvSpPr>
        <p:spPr/>
        <p:txBody>
          <a:bodyPr>
            <a:normAutofit/>
          </a:bodyPr>
          <a:lstStyle/>
          <a:p>
            <a:r>
              <a:rPr lang="en-US" dirty="0"/>
              <a:t>In general, gases have relatively sharp emission and absorption lines (see Figure 2.6). This is, at least in part, caused by the low density of gas molecules because at higher pressures there would be more collisions that would increase the linewidth.</a:t>
            </a:r>
            <a:br>
              <a:rPr lang="en-US" dirty="0"/>
            </a:br>
            <a:br>
              <a:rPr lang="en-US" dirty="0"/>
            </a:br>
            <a:br>
              <a:rPr lang="en-US" dirty="0"/>
            </a:br>
            <a:endParaRPr lang="en-US" dirty="0"/>
          </a:p>
        </p:txBody>
      </p:sp>
      <p:pic>
        <p:nvPicPr>
          <p:cNvPr id="4" name="Picture 3"/>
          <p:cNvPicPr>
            <a:picLocks noChangeAspect="1"/>
          </p:cNvPicPr>
          <p:nvPr/>
        </p:nvPicPr>
        <p:blipFill rotWithShape="1">
          <a:blip r:embed="rId2"/>
          <a:srcRect l="50308" t="34993" r="17615" b="13751"/>
          <a:stretch/>
        </p:blipFill>
        <p:spPr>
          <a:xfrm>
            <a:off x="2658794" y="3430554"/>
            <a:ext cx="6217920" cy="3265526"/>
          </a:xfrm>
          <a:prstGeom prst="rect">
            <a:avLst/>
          </a:prstGeom>
        </p:spPr>
      </p:pic>
      <p:sp>
        <p:nvSpPr>
          <p:cNvPr id="5" name="Slayt Numarası Yer Tutucusu 4">
            <a:extLst>
              <a:ext uri="{FF2B5EF4-FFF2-40B4-BE49-F238E27FC236}">
                <a16:creationId xmlns:a16="http://schemas.microsoft.com/office/drawing/2014/main" id="{A556EC7F-09EC-430E-AA3D-15B107D95A1F}"/>
              </a:ext>
            </a:extLst>
          </p:cNvPr>
          <p:cNvSpPr>
            <a:spLocks noGrp="1"/>
          </p:cNvSpPr>
          <p:nvPr>
            <p:ph type="sldNum" sz="quarter" idx="12"/>
          </p:nvPr>
        </p:nvSpPr>
        <p:spPr/>
        <p:txBody>
          <a:bodyPr/>
          <a:lstStyle/>
          <a:p>
            <a:fld id="{540703EA-CC14-4FA7-A2AA-29C47D8AD729}" type="slidenum">
              <a:rPr lang="en-US" smtClean="0"/>
              <a:t>11</a:t>
            </a:fld>
            <a:endParaRPr lang="en-US"/>
          </a:p>
        </p:txBody>
      </p:sp>
    </p:spTree>
    <p:extLst>
      <p:ext uri="{BB962C8B-B14F-4D97-AF65-F5344CB8AC3E}">
        <p14:creationId xmlns:p14="http://schemas.microsoft.com/office/powerpoint/2010/main" val="291898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Black-Body (Kara-</a:t>
            </a:r>
            <a:r>
              <a:rPr lang="en-US" b="1" dirty="0" err="1"/>
              <a:t>cisim</a:t>
            </a:r>
            <a:r>
              <a:rPr lang="en-US" b="1" dirty="0"/>
              <a:t>) Radiation</a:t>
            </a:r>
            <a:endParaRPr lang="en-US" dirty="0"/>
          </a:p>
        </p:txBody>
      </p:sp>
      <p:sp>
        <p:nvSpPr>
          <p:cNvPr id="5" name="Content Placeholder 4"/>
          <p:cNvSpPr>
            <a:spLocks noGrp="1"/>
          </p:cNvSpPr>
          <p:nvPr>
            <p:ph idx="1"/>
          </p:nvPr>
        </p:nvSpPr>
        <p:spPr/>
        <p:txBody>
          <a:bodyPr>
            <a:normAutofit fontScale="70000" lnSpcReduction="20000"/>
          </a:bodyPr>
          <a:lstStyle/>
          <a:p>
            <a:r>
              <a:rPr lang="en-US" dirty="0"/>
              <a:t>As the name implies, black-body radiation also involves emission.</a:t>
            </a:r>
          </a:p>
          <a:p>
            <a:r>
              <a:rPr lang="en-US" dirty="0"/>
              <a:t>Gases have sharp emission lines, condensed matter (solids and liquids) usually gives a broad emission over a wide range of wavelengths. This is shown schematically in Figure 2.6.</a:t>
            </a:r>
          </a:p>
          <a:p>
            <a:r>
              <a:rPr lang="en-US" dirty="0"/>
              <a:t>A “black body” is an idealized material that absorbs light of all wave-</a:t>
            </a:r>
            <a:br>
              <a:rPr lang="en-US" dirty="0"/>
            </a:br>
            <a:r>
              <a:rPr lang="en-US" dirty="0"/>
              <a:t>lengths (it does not reflect or transmit any light, hence the adjective “black”), and it also is a perfect emitter of light of all wavelengths</a:t>
            </a:r>
          </a:p>
          <a:p>
            <a:r>
              <a:rPr lang="en-US" dirty="0"/>
              <a:t>İdeal </a:t>
            </a:r>
            <a:r>
              <a:rPr lang="en-US" dirty="0" err="1"/>
              <a:t>siyah</a:t>
            </a:r>
            <a:r>
              <a:rPr lang="en-US" dirty="0"/>
              <a:t> </a:t>
            </a:r>
            <a:r>
              <a:rPr lang="en-US" dirty="0" err="1"/>
              <a:t>cisim</a:t>
            </a:r>
            <a:r>
              <a:rPr lang="en-US" dirty="0"/>
              <a:t>, </a:t>
            </a:r>
            <a:r>
              <a:rPr lang="en-US" dirty="0" err="1"/>
              <a:t>elektromanyetik</a:t>
            </a:r>
            <a:r>
              <a:rPr lang="en-US" dirty="0"/>
              <a:t> </a:t>
            </a:r>
            <a:r>
              <a:rPr lang="en-US" dirty="0" err="1"/>
              <a:t>dalgaların</a:t>
            </a:r>
            <a:r>
              <a:rPr lang="en-US" dirty="0"/>
              <a:t> </a:t>
            </a:r>
            <a:r>
              <a:rPr lang="en-US" dirty="0" err="1"/>
              <a:t>tüm</a:t>
            </a:r>
            <a:r>
              <a:rPr lang="en-US" dirty="0"/>
              <a:t> </a:t>
            </a:r>
            <a:r>
              <a:rPr lang="en-US" dirty="0" err="1"/>
              <a:t>dalga</a:t>
            </a:r>
            <a:r>
              <a:rPr lang="en-US" dirty="0"/>
              <a:t> </a:t>
            </a:r>
            <a:r>
              <a:rPr lang="en-US" dirty="0" err="1"/>
              <a:t>boylarını</a:t>
            </a:r>
            <a:r>
              <a:rPr lang="en-US" dirty="0"/>
              <a:t> </a:t>
            </a:r>
            <a:r>
              <a:rPr lang="en-US" dirty="0" err="1"/>
              <a:t>soğuran</a:t>
            </a:r>
            <a:r>
              <a:rPr lang="en-US" dirty="0"/>
              <a:t> </a:t>
            </a:r>
            <a:r>
              <a:rPr lang="en-US" dirty="0" err="1"/>
              <a:t>ve</a:t>
            </a:r>
            <a:r>
              <a:rPr lang="en-US" dirty="0"/>
              <a:t> </a:t>
            </a:r>
            <a:r>
              <a:rPr lang="en-US" dirty="0" err="1"/>
              <a:t>ısıtıldığında</a:t>
            </a:r>
            <a:r>
              <a:rPr lang="en-US" dirty="0"/>
              <a:t> </a:t>
            </a:r>
            <a:r>
              <a:rPr lang="en-US" dirty="0" err="1"/>
              <a:t>tüm</a:t>
            </a:r>
            <a:r>
              <a:rPr lang="en-US" dirty="0"/>
              <a:t> </a:t>
            </a:r>
            <a:r>
              <a:rPr lang="en-US" dirty="0" err="1"/>
              <a:t>dalga</a:t>
            </a:r>
            <a:r>
              <a:rPr lang="en-US" dirty="0"/>
              <a:t> </a:t>
            </a:r>
            <a:r>
              <a:rPr lang="en-US" dirty="0" err="1"/>
              <a:t>boylarında</a:t>
            </a:r>
            <a:r>
              <a:rPr lang="en-US" dirty="0"/>
              <a:t> </a:t>
            </a:r>
            <a:r>
              <a:rPr lang="en-US" dirty="0" err="1"/>
              <a:t>enerji</a:t>
            </a:r>
            <a:r>
              <a:rPr lang="en-US" dirty="0"/>
              <a:t> </a:t>
            </a:r>
            <a:r>
              <a:rPr lang="en-US" dirty="0" err="1"/>
              <a:t>yayan</a:t>
            </a:r>
            <a:r>
              <a:rPr lang="en-US" dirty="0"/>
              <a:t> </a:t>
            </a:r>
            <a:r>
              <a:rPr lang="en-US" dirty="0" err="1"/>
              <a:t>cisimdir</a:t>
            </a:r>
            <a:r>
              <a:rPr lang="en-US" dirty="0"/>
              <a:t>.</a:t>
            </a:r>
          </a:p>
          <a:p>
            <a:r>
              <a:rPr lang="en-US" dirty="0"/>
              <a:t>An ideal black body emits a “spectrum” of light, and this spectrum depends only on the temperature of</a:t>
            </a:r>
            <a:r>
              <a:rPr lang="tr-TR" dirty="0"/>
              <a:t> </a:t>
            </a:r>
            <a:r>
              <a:rPr lang="en-US" dirty="0"/>
              <a:t>the black body. Black-body radiation is often referred to as </a:t>
            </a:r>
            <a:r>
              <a:rPr lang="en-US" i="1" dirty="0"/>
              <a:t>incandescence.</a:t>
            </a:r>
          </a:p>
          <a:p>
            <a:r>
              <a:rPr lang="en-US" dirty="0"/>
              <a:t>For example, at </a:t>
            </a:r>
            <a:r>
              <a:rPr lang="en-US" i="1" dirty="0"/>
              <a:t>T </a:t>
            </a:r>
            <a:r>
              <a:rPr lang="en-US" dirty="0"/>
              <a:t>= 0 K, all the atoms and subatomic particles in the black body are in their ground state, so there can be no light emitted at any wavelength.</a:t>
            </a:r>
          </a:p>
          <a:p>
            <a:r>
              <a:rPr lang="en-US" dirty="0"/>
              <a:t>At a temperature </a:t>
            </a:r>
            <a:r>
              <a:rPr lang="en-US" i="1" dirty="0"/>
              <a:t>T</a:t>
            </a:r>
            <a:r>
              <a:rPr lang="en-US" dirty="0"/>
              <a:t>, where </a:t>
            </a:r>
            <a:r>
              <a:rPr lang="en-US" i="1" dirty="0"/>
              <a:t>T </a:t>
            </a:r>
            <a:r>
              <a:rPr lang="en-US" dirty="0"/>
              <a:t>&gt; 0 K, the occupancy of states from which the black body can emit light depends on the energy of the state. The body both absorbs and emits light, but when its temperature exceeds the temperature of the surroundings, emission will dominate. </a:t>
            </a:r>
          </a:p>
        </p:txBody>
      </p:sp>
      <p:sp>
        <p:nvSpPr>
          <p:cNvPr id="3" name="Slayt Numarası Yer Tutucusu 2">
            <a:extLst>
              <a:ext uri="{FF2B5EF4-FFF2-40B4-BE49-F238E27FC236}">
                <a16:creationId xmlns:a16="http://schemas.microsoft.com/office/drawing/2014/main" id="{0900E2BB-B0F4-4556-ADA0-FCF12A7DD68D}"/>
              </a:ext>
            </a:extLst>
          </p:cNvPr>
          <p:cNvSpPr>
            <a:spLocks noGrp="1"/>
          </p:cNvSpPr>
          <p:nvPr>
            <p:ph type="sldNum" sz="quarter" idx="12"/>
          </p:nvPr>
        </p:nvSpPr>
        <p:spPr/>
        <p:txBody>
          <a:bodyPr/>
          <a:lstStyle/>
          <a:p>
            <a:fld id="{540703EA-CC14-4FA7-A2AA-29C47D8AD729}" type="slidenum">
              <a:rPr lang="en-US" smtClean="0"/>
              <a:t>12</a:t>
            </a:fld>
            <a:endParaRPr lang="en-US"/>
          </a:p>
        </p:txBody>
      </p:sp>
    </p:spTree>
    <p:extLst>
      <p:ext uri="{BB962C8B-B14F-4D97-AF65-F5344CB8AC3E}">
        <p14:creationId xmlns:p14="http://schemas.microsoft.com/office/powerpoint/2010/main" val="250452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569" y="2616591"/>
            <a:ext cx="5160772" cy="861774"/>
          </a:xfrm>
          <a:prstGeom prst="rect">
            <a:avLst/>
          </a:prstGeom>
          <a:noFill/>
        </p:spPr>
        <p:txBody>
          <a:bodyPr wrap="none" rtlCol="0">
            <a:spAutoFit/>
          </a:bodyPr>
          <a:lstStyle/>
          <a:p>
            <a:r>
              <a:rPr lang="en-US" sz="5000" dirty="0">
                <a:solidFill>
                  <a:srgbClr val="FF0000"/>
                </a:solidFill>
              </a:rPr>
              <a:t>Check White Board</a:t>
            </a:r>
          </a:p>
        </p:txBody>
      </p:sp>
      <p:sp>
        <p:nvSpPr>
          <p:cNvPr id="3" name="Slayt Numarası Yer Tutucusu 2">
            <a:extLst>
              <a:ext uri="{FF2B5EF4-FFF2-40B4-BE49-F238E27FC236}">
                <a16:creationId xmlns:a16="http://schemas.microsoft.com/office/drawing/2014/main" id="{EF56D731-E45F-4FEB-94D9-E6A58F28BBA5}"/>
              </a:ext>
            </a:extLst>
          </p:cNvPr>
          <p:cNvSpPr>
            <a:spLocks noGrp="1"/>
          </p:cNvSpPr>
          <p:nvPr>
            <p:ph type="sldNum" sz="quarter" idx="12"/>
          </p:nvPr>
        </p:nvSpPr>
        <p:spPr/>
        <p:txBody>
          <a:bodyPr/>
          <a:lstStyle/>
          <a:p>
            <a:fld id="{540703EA-CC14-4FA7-A2AA-29C47D8AD729}" type="slidenum">
              <a:rPr lang="en-US" smtClean="0"/>
              <a:t>13</a:t>
            </a:fld>
            <a:endParaRPr lang="en-US"/>
          </a:p>
        </p:txBody>
      </p:sp>
    </p:spTree>
    <p:extLst>
      <p:ext uri="{BB962C8B-B14F-4D97-AF65-F5344CB8AC3E}">
        <p14:creationId xmlns:p14="http://schemas.microsoft.com/office/powerpoint/2010/main" val="308919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Black-Body (Kara-</a:t>
            </a:r>
            <a:r>
              <a:rPr lang="en-US" b="1" dirty="0" err="1"/>
              <a:t>cisim</a:t>
            </a:r>
            <a:r>
              <a:rPr lang="en-US" b="1" dirty="0"/>
              <a:t>) Radiation</a:t>
            </a:r>
            <a:endParaRPr lang="en-US" dirty="0"/>
          </a:p>
        </p:txBody>
      </p:sp>
      <p:pic>
        <p:nvPicPr>
          <p:cNvPr id="3" name="Picture 2"/>
          <p:cNvPicPr>
            <a:picLocks noChangeAspect="1"/>
          </p:cNvPicPr>
          <p:nvPr/>
        </p:nvPicPr>
        <p:blipFill rotWithShape="1">
          <a:blip r:embed="rId2"/>
          <a:srcRect l="25774" t="38304" r="23099" b="16603"/>
          <a:stretch/>
        </p:blipFill>
        <p:spPr>
          <a:xfrm>
            <a:off x="1007771" y="1690688"/>
            <a:ext cx="8960478" cy="4443212"/>
          </a:xfrm>
          <a:prstGeom prst="rect">
            <a:avLst/>
          </a:prstGeom>
        </p:spPr>
      </p:pic>
      <p:sp>
        <p:nvSpPr>
          <p:cNvPr id="7" name="TextBox 6"/>
          <p:cNvSpPr txBox="1"/>
          <p:nvPr/>
        </p:nvSpPr>
        <p:spPr>
          <a:xfrm>
            <a:off x="4894738" y="4739425"/>
            <a:ext cx="1186543" cy="369332"/>
          </a:xfrm>
          <a:prstGeom prst="rect">
            <a:avLst/>
          </a:prstGeom>
          <a:noFill/>
        </p:spPr>
        <p:txBody>
          <a:bodyPr wrap="none" rtlCol="0">
            <a:spAutoFit/>
          </a:bodyPr>
          <a:lstStyle/>
          <a:p>
            <a:r>
              <a:rPr lang="en-US" dirty="0"/>
              <a:t>10,000 nm</a:t>
            </a:r>
          </a:p>
        </p:txBody>
      </p:sp>
      <p:sp>
        <p:nvSpPr>
          <p:cNvPr id="8" name="TextBox 7"/>
          <p:cNvSpPr txBox="1"/>
          <p:nvPr/>
        </p:nvSpPr>
        <p:spPr>
          <a:xfrm>
            <a:off x="2974425" y="4739425"/>
            <a:ext cx="1069524" cy="369332"/>
          </a:xfrm>
          <a:prstGeom prst="rect">
            <a:avLst/>
          </a:prstGeom>
          <a:noFill/>
        </p:spPr>
        <p:txBody>
          <a:bodyPr wrap="none" rtlCol="0">
            <a:spAutoFit/>
          </a:bodyPr>
          <a:lstStyle/>
          <a:p>
            <a:r>
              <a:rPr lang="en-US" dirty="0"/>
              <a:t>1,000 nm</a:t>
            </a:r>
          </a:p>
        </p:txBody>
      </p:sp>
      <p:sp>
        <p:nvSpPr>
          <p:cNvPr id="9" name="TextBox 8"/>
          <p:cNvSpPr txBox="1"/>
          <p:nvPr/>
        </p:nvSpPr>
        <p:spPr>
          <a:xfrm>
            <a:off x="6721203" y="4739425"/>
            <a:ext cx="1303562" cy="369332"/>
          </a:xfrm>
          <a:prstGeom prst="rect">
            <a:avLst/>
          </a:prstGeom>
          <a:noFill/>
        </p:spPr>
        <p:txBody>
          <a:bodyPr wrap="none" rtlCol="0">
            <a:spAutoFit/>
          </a:bodyPr>
          <a:lstStyle/>
          <a:p>
            <a:r>
              <a:rPr lang="en-US" dirty="0"/>
              <a:t>100,000 nm</a:t>
            </a:r>
          </a:p>
        </p:txBody>
      </p:sp>
      <p:sp>
        <p:nvSpPr>
          <p:cNvPr id="4" name="Slayt Numarası Yer Tutucusu 3">
            <a:extLst>
              <a:ext uri="{FF2B5EF4-FFF2-40B4-BE49-F238E27FC236}">
                <a16:creationId xmlns:a16="http://schemas.microsoft.com/office/drawing/2014/main" id="{A9CD3E79-C096-4D06-B708-52CDD727F15C}"/>
              </a:ext>
            </a:extLst>
          </p:cNvPr>
          <p:cNvSpPr>
            <a:spLocks noGrp="1"/>
          </p:cNvSpPr>
          <p:nvPr>
            <p:ph type="sldNum" sz="quarter" idx="12"/>
          </p:nvPr>
        </p:nvSpPr>
        <p:spPr/>
        <p:txBody>
          <a:bodyPr/>
          <a:lstStyle/>
          <a:p>
            <a:fld id="{540703EA-CC14-4FA7-A2AA-29C47D8AD729}" type="slidenum">
              <a:rPr lang="en-US" smtClean="0"/>
              <a:t>14</a:t>
            </a:fld>
            <a:endParaRPr lang="en-US"/>
          </a:p>
        </p:txBody>
      </p:sp>
    </p:spTree>
    <p:extLst>
      <p:ext uri="{BB962C8B-B14F-4D97-AF65-F5344CB8AC3E}">
        <p14:creationId xmlns:p14="http://schemas.microsoft.com/office/powerpoint/2010/main" val="280111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Black-Body (Kara-</a:t>
            </a:r>
            <a:r>
              <a:rPr lang="en-US" b="1" dirty="0" err="1"/>
              <a:t>cisim</a:t>
            </a:r>
            <a:r>
              <a:rPr lang="en-US" b="1" dirty="0"/>
              <a:t>) Radiation</a:t>
            </a:r>
            <a:endParaRPr lang="en-US" dirty="0"/>
          </a:p>
        </p:txBody>
      </p:sp>
      <p:pic>
        <p:nvPicPr>
          <p:cNvPr id="3" name="Picture 2"/>
          <p:cNvPicPr>
            <a:picLocks noChangeAspect="1"/>
          </p:cNvPicPr>
          <p:nvPr/>
        </p:nvPicPr>
        <p:blipFill rotWithShape="1">
          <a:blip r:embed="rId2"/>
          <a:srcRect l="25774" t="38304" r="23099" b="16603"/>
          <a:stretch/>
        </p:blipFill>
        <p:spPr>
          <a:xfrm>
            <a:off x="1007771" y="1690688"/>
            <a:ext cx="8960478" cy="4443212"/>
          </a:xfrm>
          <a:prstGeom prst="rect">
            <a:avLst/>
          </a:prstGeom>
        </p:spPr>
      </p:pic>
      <p:sp>
        <p:nvSpPr>
          <p:cNvPr id="7" name="TextBox 6"/>
          <p:cNvSpPr txBox="1"/>
          <p:nvPr/>
        </p:nvSpPr>
        <p:spPr>
          <a:xfrm>
            <a:off x="4894738" y="4739425"/>
            <a:ext cx="1186543" cy="369332"/>
          </a:xfrm>
          <a:prstGeom prst="rect">
            <a:avLst/>
          </a:prstGeom>
          <a:noFill/>
        </p:spPr>
        <p:txBody>
          <a:bodyPr wrap="none" rtlCol="0">
            <a:spAutoFit/>
          </a:bodyPr>
          <a:lstStyle/>
          <a:p>
            <a:r>
              <a:rPr lang="en-US" dirty="0"/>
              <a:t>10,000 nm</a:t>
            </a:r>
          </a:p>
        </p:txBody>
      </p:sp>
      <p:sp>
        <p:nvSpPr>
          <p:cNvPr id="8" name="TextBox 7"/>
          <p:cNvSpPr txBox="1"/>
          <p:nvPr/>
        </p:nvSpPr>
        <p:spPr>
          <a:xfrm>
            <a:off x="2974425" y="4739425"/>
            <a:ext cx="1069524" cy="369332"/>
          </a:xfrm>
          <a:prstGeom prst="rect">
            <a:avLst/>
          </a:prstGeom>
          <a:noFill/>
        </p:spPr>
        <p:txBody>
          <a:bodyPr wrap="none" rtlCol="0">
            <a:spAutoFit/>
          </a:bodyPr>
          <a:lstStyle/>
          <a:p>
            <a:r>
              <a:rPr lang="en-US" dirty="0"/>
              <a:t>1,000 nm</a:t>
            </a:r>
          </a:p>
        </p:txBody>
      </p:sp>
      <p:sp>
        <p:nvSpPr>
          <p:cNvPr id="9" name="TextBox 8"/>
          <p:cNvSpPr txBox="1"/>
          <p:nvPr/>
        </p:nvSpPr>
        <p:spPr>
          <a:xfrm>
            <a:off x="6721203" y="4739425"/>
            <a:ext cx="1303562" cy="369332"/>
          </a:xfrm>
          <a:prstGeom prst="rect">
            <a:avLst/>
          </a:prstGeom>
          <a:noFill/>
        </p:spPr>
        <p:txBody>
          <a:bodyPr wrap="none" rtlCol="0">
            <a:spAutoFit/>
          </a:bodyPr>
          <a:lstStyle/>
          <a:p>
            <a:r>
              <a:rPr lang="en-US" dirty="0"/>
              <a:t>100,000 nm</a:t>
            </a:r>
          </a:p>
        </p:txBody>
      </p:sp>
      <p:sp>
        <p:nvSpPr>
          <p:cNvPr id="11" name="TextBox 10"/>
          <p:cNvSpPr txBox="1"/>
          <p:nvPr/>
        </p:nvSpPr>
        <p:spPr>
          <a:xfrm>
            <a:off x="7800198" y="1879873"/>
            <a:ext cx="3553602" cy="1200329"/>
          </a:xfrm>
          <a:prstGeom prst="rect">
            <a:avLst/>
          </a:prstGeom>
          <a:noFill/>
        </p:spPr>
        <p:txBody>
          <a:bodyPr wrap="none" rtlCol="0">
            <a:spAutoFit/>
          </a:bodyPr>
          <a:lstStyle/>
          <a:p>
            <a:r>
              <a:rPr lang="en-US" dirty="0"/>
              <a:t>Thermal Energy = </a:t>
            </a:r>
            <a:r>
              <a:rPr lang="en-US" dirty="0" err="1"/>
              <a:t>kT</a:t>
            </a:r>
            <a:r>
              <a:rPr lang="en-US" dirty="0"/>
              <a:t>/q</a:t>
            </a:r>
          </a:p>
          <a:p>
            <a:r>
              <a:rPr lang="en-US" dirty="0"/>
              <a:t>Remember </a:t>
            </a:r>
            <a:r>
              <a:rPr lang="en-US" dirty="0" err="1"/>
              <a:t>kT</a:t>
            </a:r>
            <a:r>
              <a:rPr lang="en-US" dirty="0"/>
              <a:t>/q at 300 K = 0.026 eV</a:t>
            </a:r>
          </a:p>
          <a:p>
            <a:r>
              <a:rPr lang="en-US" dirty="0"/>
              <a:t>Also, E=</a:t>
            </a:r>
            <a:r>
              <a:rPr lang="en-US" dirty="0" err="1"/>
              <a:t>hʋ</a:t>
            </a:r>
            <a:r>
              <a:rPr lang="en-US" dirty="0"/>
              <a:t> = h . c / </a:t>
            </a:r>
            <a:r>
              <a:rPr lang="el-GR" dirty="0"/>
              <a:t>λ</a:t>
            </a:r>
            <a:endParaRPr lang="en-US" dirty="0"/>
          </a:p>
          <a:p>
            <a:r>
              <a:rPr lang="en-US" dirty="0"/>
              <a:t>For 10,000 nm </a:t>
            </a:r>
            <a:r>
              <a:rPr lang="en-US" dirty="0">
                <a:sym typeface="Wingdings" panose="05000000000000000000" pitchFamily="2" charset="2"/>
              </a:rPr>
              <a:t> E = 0.124 eV</a:t>
            </a:r>
            <a:endParaRPr lang="en-US" dirty="0"/>
          </a:p>
        </p:txBody>
      </p:sp>
      <p:cxnSp>
        <p:nvCxnSpPr>
          <p:cNvPr id="5" name="Straight Arrow Connector 4"/>
          <p:cNvCxnSpPr/>
          <p:nvPr/>
        </p:nvCxnSpPr>
        <p:spPr>
          <a:xfrm flipV="1">
            <a:off x="5731099" y="3080202"/>
            <a:ext cx="2069099" cy="1659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ayt Numarası Yer Tutucusu 3">
            <a:extLst>
              <a:ext uri="{FF2B5EF4-FFF2-40B4-BE49-F238E27FC236}">
                <a16:creationId xmlns:a16="http://schemas.microsoft.com/office/drawing/2014/main" id="{B000E0ED-4F99-483D-A1C3-697A30A6FACD}"/>
              </a:ext>
            </a:extLst>
          </p:cNvPr>
          <p:cNvSpPr>
            <a:spLocks noGrp="1"/>
          </p:cNvSpPr>
          <p:nvPr>
            <p:ph type="sldNum" sz="quarter" idx="12"/>
          </p:nvPr>
        </p:nvSpPr>
        <p:spPr/>
        <p:txBody>
          <a:bodyPr/>
          <a:lstStyle/>
          <a:p>
            <a:fld id="{540703EA-CC14-4FA7-A2AA-29C47D8AD729}" type="slidenum">
              <a:rPr lang="en-US" smtClean="0"/>
              <a:t>15</a:t>
            </a:fld>
            <a:endParaRPr lang="en-US"/>
          </a:p>
        </p:txBody>
      </p:sp>
    </p:spTree>
    <p:extLst>
      <p:ext uri="{BB962C8B-B14F-4D97-AF65-F5344CB8AC3E}">
        <p14:creationId xmlns:p14="http://schemas.microsoft.com/office/powerpoint/2010/main" val="3019595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Black-Body (Kara-</a:t>
            </a:r>
            <a:r>
              <a:rPr lang="en-US" b="1" dirty="0" err="1"/>
              <a:t>cisim</a:t>
            </a:r>
            <a:r>
              <a:rPr lang="en-US" b="1" dirty="0"/>
              <a:t>) Radiation</a:t>
            </a:r>
            <a:endParaRPr lang="en-US" dirty="0"/>
          </a:p>
        </p:txBody>
      </p:sp>
      <p:pic>
        <p:nvPicPr>
          <p:cNvPr id="3" name="Picture 2"/>
          <p:cNvPicPr>
            <a:picLocks noChangeAspect="1"/>
          </p:cNvPicPr>
          <p:nvPr/>
        </p:nvPicPr>
        <p:blipFill rotWithShape="1">
          <a:blip r:embed="rId2"/>
          <a:srcRect l="25774" t="38304" r="23099" b="16603"/>
          <a:stretch/>
        </p:blipFill>
        <p:spPr>
          <a:xfrm>
            <a:off x="1007771" y="1690688"/>
            <a:ext cx="8960478" cy="4443212"/>
          </a:xfrm>
          <a:prstGeom prst="rect">
            <a:avLst/>
          </a:prstGeom>
        </p:spPr>
      </p:pic>
      <p:sp>
        <p:nvSpPr>
          <p:cNvPr id="7" name="TextBox 6"/>
          <p:cNvSpPr txBox="1"/>
          <p:nvPr/>
        </p:nvSpPr>
        <p:spPr>
          <a:xfrm>
            <a:off x="4894738" y="4739425"/>
            <a:ext cx="1186543" cy="369332"/>
          </a:xfrm>
          <a:prstGeom prst="rect">
            <a:avLst/>
          </a:prstGeom>
          <a:noFill/>
        </p:spPr>
        <p:txBody>
          <a:bodyPr wrap="none" rtlCol="0">
            <a:spAutoFit/>
          </a:bodyPr>
          <a:lstStyle/>
          <a:p>
            <a:r>
              <a:rPr lang="en-US" dirty="0"/>
              <a:t>10,000 nm</a:t>
            </a:r>
          </a:p>
        </p:txBody>
      </p:sp>
      <p:sp>
        <p:nvSpPr>
          <p:cNvPr id="8" name="TextBox 7"/>
          <p:cNvSpPr txBox="1"/>
          <p:nvPr/>
        </p:nvSpPr>
        <p:spPr>
          <a:xfrm>
            <a:off x="2974425" y="4739425"/>
            <a:ext cx="1069524" cy="369332"/>
          </a:xfrm>
          <a:prstGeom prst="rect">
            <a:avLst/>
          </a:prstGeom>
          <a:noFill/>
        </p:spPr>
        <p:txBody>
          <a:bodyPr wrap="none" rtlCol="0">
            <a:spAutoFit/>
          </a:bodyPr>
          <a:lstStyle/>
          <a:p>
            <a:r>
              <a:rPr lang="en-US" dirty="0"/>
              <a:t>1,000 nm</a:t>
            </a:r>
          </a:p>
        </p:txBody>
      </p:sp>
      <p:sp>
        <p:nvSpPr>
          <p:cNvPr id="9" name="TextBox 8"/>
          <p:cNvSpPr txBox="1"/>
          <p:nvPr/>
        </p:nvSpPr>
        <p:spPr>
          <a:xfrm>
            <a:off x="6721203" y="4739425"/>
            <a:ext cx="1303562" cy="369332"/>
          </a:xfrm>
          <a:prstGeom prst="rect">
            <a:avLst/>
          </a:prstGeom>
          <a:noFill/>
        </p:spPr>
        <p:txBody>
          <a:bodyPr wrap="none" rtlCol="0">
            <a:spAutoFit/>
          </a:bodyPr>
          <a:lstStyle/>
          <a:p>
            <a:r>
              <a:rPr lang="en-US" dirty="0"/>
              <a:t>100,000 nm</a:t>
            </a:r>
          </a:p>
        </p:txBody>
      </p:sp>
      <p:sp>
        <p:nvSpPr>
          <p:cNvPr id="11" name="TextBox 10"/>
          <p:cNvSpPr txBox="1"/>
          <p:nvPr/>
        </p:nvSpPr>
        <p:spPr>
          <a:xfrm>
            <a:off x="7800198" y="1879873"/>
            <a:ext cx="3553602" cy="1200329"/>
          </a:xfrm>
          <a:prstGeom prst="rect">
            <a:avLst/>
          </a:prstGeom>
          <a:noFill/>
        </p:spPr>
        <p:txBody>
          <a:bodyPr wrap="none" rtlCol="0">
            <a:spAutoFit/>
          </a:bodyPr>
          <a:lstStyle/>
          <a:p>
            <a:r>
              <a:rPr lang="en-US" dirty="0"/>
              <a:t>Thermal Energy = </a:t>
            </a:r>
            <a:r>
              <a:rPr lang="en-US" dirty="0" err="1"/>
              <a:t>kT</a:t>
            </a:r>
            <a:r>
              <a:rPr lang="en-US" dirty="0"/>
              <a:t>/q</a:t>
            </a:r>
          </a:p>
          <a:p>
            <a:r>
              <a:rPr lang="en-US" dirty="0"/>
              <a:t>Remember </a:t>
            </a:r>
            <a:r>
              <a:rPr lang="en-US" dirty="0" err="1"/>
              <a:t>kT</a:t>
            </a:r>
            <a:r>
              <a:rPr lang="en-US" dirty="0"/>
              <a:t>/q at 300 K = 0.026 eV</a:t>
            </a:r>
          </a:p>
          <a:p>
            <a:r>
              <a:rPr lang="en-US" dirty="0"/>
              <a:t>Also, E=</a:t>
            </a:r>
            <a:r>
              <a:rPr lang="en-US" dirty="0" err="1"/>
              <a:t>hʋ</a:t>
            </a:r>
            <a:r>
              <a:rPr lang="en-US" dirty="0"/>
              <a:t> = h . c / </a:t>
            </a:r>
            <a:r>
              <a:rPr lang="el-GR" dirty="0"/>
              <a:t>λ</a:t>
            </a:r>
            <a:endParaRPr lang="en-US" dirty="0"/>
          </a:p>
          <a:p>
            <a:r>
              <a:rPr lang="en-US" dirty="0"/>
              <a:t>For 10,000 nm </a:t>
            </a:r>
            <a:r>
              <a:rPr lang="en-US" dirty="0">
                <a:sym typeface="Wingdings" panose="05000000000000000000" pitchFamily="2" charset="2"/>
              </a:rPr>
              <a:t> E = 0.124 eV</a:t>
            </a:r>
            <a:endParaRPr lang="en-US" dirty="0"/>
          </a:p>
        </p:txBody>
      </p:sp>
      <p:cxnSp>
        <p:nvCxnSpPr>
          <p:cNvPr id="5" name="Straight Arrow Connector 4"/>
          <p:cNvCxnSpPr/>
          <p:nvPr/>
        </p:nvCxnSpPr>
        <p:spPr>
          <a:xfrm flipV="1">
            <a:off x="5731099" y="3080202"/>
            <a:ext cx="2069099" cy="16592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290220" y="1996225"/>
            <a:ext cx="1481070" cy="643944"/>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487348" y="2656275"/>
            <a:ext cx="1481070" cy="643944"/>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ayt Numarası Yer Tutucusu 3">
            <a:extLst>
              <a:ext uri="{FF2B5EF4-FFF2-40B4-BE49-F238E27FC236}">
                <a16:creationId xmlns:a16="http://schemas.microsoft.com/office/drawing/2014/main" id="{2085916B-9675-416E-9AEA-7B976C96A1D9}"/>
              </a:ext>
            </a:extLst>
          </p:cNvPr>
          <p:cNvSpPr>
            <a:spLocks noGrp="1"/>
          </p:cNvSpPr>
          <p:nvPr>
            <p:ph type="sldNum" sz="quarter" idx="12"/>
          </p:nvPr>
        </p:nvSpPr>
        <p:spPr/>
        <p:txBody>
          <a:bodyPr/>
          <a:lstStyle/>
          <a:p>
            <a:fld id="{540703EA-CC14-4FA7-A2AA-29C47D8AD729}" type="slidenum">
              <a:rPr lang="en-US" smtClean="0"/>
              <a:t>16</a:t>
            </a:fld>
            <a:endParaRPr lang="en-US"/>
          </a:p>
        </p:txBody>
      </p:sp>
    </p:spTree>
    <p:extLst>
      <p:ext uri="{BB962C8B-B14F-4D97-AF65-F5344CB8AC3E}">
        <p14:creationId xmlns:p14="http://schemas.microsoft.com/office/powerpoint/2010/main" val="3115302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Black-Body (Kara-</a:t>
            </a:r>
            <a:r>
              <a:rPr lang="en-US" b="1" dirty="0" err="1"/>
              <a:t>cisim</a:t>
            </a:r>
            <a:r>
              <a:rPr lang="en-US" b="1" dirty="0"/>
              <a:t>) Radiation</a:t>
            </a:r>
            <a:endParaRPr lang="en-US" dirty="0"/>
          </a:p>
        </p:txBody>
      </p:sp>
      <p:pic>
        <p:nvPicPr>
          <p:cNvPr id="4" name="Picture 3"/>
          <p:cNvPicPr>
            <a:picLocks noChangeAspect="1"/>
          </p:cNvPicPr>
          <p:nvPr/>
        </p:nvPicPr>
        <p:blipFill rotWithShape="1">
          <a:blip r:embed="rId2"/>
          <a:srcRect l="33346" t="38559" r="31231" b="9518"/>
          <a:stretch/>
        </p:blipFill>
        <p:spPr>
          <a:xfrm>
            <a:off x="2518116" y="1322362"/>
            <a:ext cx="6461105" cy="5324622"/>
          </a:xfrm>
          <a:prstGeom prst="rect">
            <a:avLst/>
          </a:prstGeom>
        </p:spPr>
      </p:pic>
      <p:sp>
        <p:nvSpPr>
          <p:cNvPr id="12" name="Oval 11"/>
          <p:cNvSpPr/>
          <p:nvPr/>
        </p:nvSpPr>
        <p:spPr>
          <a:xfrm>
            <a:off x="7687697" y="3340729"/>
            <a:ext cx="1481070" cy="643944"/>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ayt Numarası Yer Tutucusu 2">
            <a:extLst>
              <a:ext uri="{FF2B5EF4-FFF2-40B4-BE49-F238E27FC236}">
                <a16:creationId xmlns:a16="http://schemas.microsoft.com/office/drawing/2014/main" id="{B782B449-B97A-4490-B447-1FABC9B194DB}"/>
              </a:ext>
            </a:extLst>
          </p:cNvPr>
          <p:cNvSpPr>
            <a:spLocks noGrp="1"/>
          </p:cNvSpPr>
          <p:nvPr>
            <p:ph type="sldNum" sz="quarter" idx="12"/>
          </p:nvPr>
        </p:nvSpPr>
        <p:spPr/>
        <p:txBody>
          <a:bodyPr/>
          <a:lstStyle/>
          <a:p>
            <a:fld id="{540703EA-CC14-4FA7-A2AA-29C47D8AD729}" type="slidenum">
              <a:rPr lang="en-US" smtClean="0"/>
              <a:t>17</a:t>
            </a:fld>
            <a:endParaRPr lang="en-US"/>
          </a:p>
        </p:txBody>
      </p:sp>
    </p:spTree>
    <p:extLst>
      <p:ext uri="{BB962C8B-B14F-4D97-AF65-F5344CB8AC3E}">
        <p14:creationId xmlns:p14="http://schemas.microsoft.com/office/powerpoint/2010/main" val="92640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Vibrational Transitions as a Source of Color</a:t>
            </a:r>
            <a:endParaRPr lang="en-US" dirty="0"/>
          </a:p>
        </p:txBody>
      </p:sp>
      <p:sp>
        <p:nvSpPr>
          <p:cNvPr id="5" name="Content Placeholder 4"/>
          <p:cNvSpPr>
            <a:spLocks noGrp="1"/>
          </p:cNvSpPr>
          <p:nvPr>
            <p:ph idx="1"/>
          </p:nvPr>
        </p:nvSpPr>
        <p:spPr/>
        <p:txBody>
          <a:bodyPr>
            <a:normAutofit fontScale="92500" lnSpcReduction="20000"/>
          </a:bodyPr>
          <a:lstStyle/>
          <a:p>
            <a:r>
              <a:rPr lang="en-US" dirty="0"/>
              <a:t>In general, vibrational transitions are relatively rare as a source of color to our eyes. </a:t>
            </a:r>
          </a:p>
          <a:p>
            <a:r>
              <a:rPr lang="en-US" dirty="0"/>
              <a:t>The energies of most vibrational excitations fall in the infrared region,</a:t>
            </a:r>
            <a:br>
              <a:rPr lang="en-US" dirty="0"/>
            </a:br>
            <a:r>
              <a:rPr lang="en-US" dirty="0"/>
              <a:t>so this does not noticeably affect the color of white light that falls upon a sample. </a:t>
            </a:r>
          </a:p>
          <a:p>
            <a:r>
              <a:rPr lang="en-US" dirty="0"/>
              <a:t>However, there are some exceptions, and one rather prominent one</a:t>
            </a:r>
            <a:br>
              <a:rPr lang="en-US" dirty="0"/>
            </a:br>
            <a:r>
              <a:rPr lang="en-US" dirty="0"/>
              <a:t>in our lives is H2O, both in the liquid and solid state.</a:t>
            </a:r>
          </a:p>
          <a:p>
            <a:r>
              <a:rPr lang="en-US" dirty="0"/>
              <a:t>Excitation of a complex many-molecule motion in the hydrogen-bonding</a:t>
            </a:r>
            <a:br>
              <a:rPr lang="en-US" dirty="0"/>
            </a:br>
            <a:r>
              <a:rPr lang="en-US" dirty="0"/>
              <a:t>network in water or in ice involves absorption of a little red-orange light</a:t>
            </a:r>
          </a:p>
          <a:p>
            <a:r>
              <a:rPr lang="en-US" dirty="0"/>
              <a:t>The absorption of red-orange light depletes white light of red-orange and leaves the complementary green-blue color.</a:t>
            </a:r>
            <a:br>
              <a:rPr lang="en-US" dirty="0"/>
            </a:br>
            <a:br>
              <a:rPr lang="en-US" dirty="0"/>
            </a:br>
            <a:endParaRPr lang="en-US" dirty="0"/>
          </a:p>
        </p:txBody>
      </p:sp>
      <p:sp>
        <p:nvSpPr>
          <p:cNvPr id="3" name="Slayt Numarası Yer Tutucusu 2">
            <a:extLst>
              <a:ext uri="{FF2B5EF4-FFF2-40B4-BE49-F238E27FC236}">
                <a16:creationId xmlns:a16="http://schemas.microsoft.com/office/drawing/2014/main" id="{002639EE-835A-407E-B68C-667173D7D669}"/>
              </a:ext>
            </a:extLst>
          </p:cNvPr>
          <p:cNvSpPr>
            <a:spLocks noGrp="1"/>
          </p:cNvSpPr>
          <p:nvPr>
            <p:ph type="sldNum" sz="quarter" idx="12"/>
          </p:nvPr>
        </p:nvSpPr>
        <p:spPr/>
        <p:txBody>
          <a:bodyPr/>
          <a:lstStyle/>
          <a:p>
            <a:fld id="{540703EA-CC14-4FA7-A2AA-29C47D8AD729}" type="slidenum">
              <a:rPr lang="en-US" smtClean="0"/>
              <a:t>18</a:t>
            </a:fld>
            <a:endParaRPr lang="en-US"/>
          </a:p>
        </p:txBody>
      </p:sp>
    </p:spTree>
    <p:extLst>
      <p:ext uri="{BB962C8B-B14F-4D97-AF65-F5344CB8AC3E}">
        <p14:creationId xmlns:p14="http://schemas.microsoft.com/office/powerpoint/2010/main" val="3823436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Vibrational Transitions as a Source of Color</a:t>
            </a:r>
            <a:endParaRPr lang="en-US" dirty="0"/>
          </a:p>
        </p:txBody>
      </p:sp>
      <p:sp>
        <p:nvSpPr>
          <p:cNvPr id="5" name="Content Placeholder 4"/>
          <p:cNvSpPr>
            <a:spLocks noGrp="1"/>
          </p:cNvSpPr>
          <p:nvPr>
            <p:ph idx="1"/>
          </p:nvPr>
        </p:nvSpPr>
        <p:spPr/>
        <p:txBody>
          <a:bodyPr>
            <a:normAutofit fontScale="92500" lnSpcReduction="10000"/>
          </a:bodyPr>
          <a:lstStyle/>
          <a:p>
            <a:r>
              <a:rPr lang="en-US" dirty="0"/>
              <a:t>However, there are some exceptions, and one rather prominent one</a:t>
            </a:r>
            <a:br>
              <a:rPr lang="en-US" dirty="0"/>
            </a:br>
            <a:r>
              <a:rPr lang="en-US" dirty="0"/>
              <a:t>in our lives is H2O, both in the liquid and solid state.</a:t>
            </a:r>
          </a:p>
          <a:p>
            <a:r>
              <a:rPr lang="en-US" dirty="0"/>
              <a:t>Excitation of a complex many-molecule motion in the hydrogen-bonding</a:t>
            </a:r>
            <a:br>
              <a:rPr lang="en-US" dirty="0"/>
            </a:br>
            <a:r>
              <a:rPr lang="en-US" dirty="0"/>
              <a:t>network in water or in ice involves absorption of a little red-orange light</a:t>
            </a:r>
          </a:p>
          <a:p>
            <a:endParaRPr lang="en-US" dirty="0"/>
          </a:p>
          <a:p>
            <a:endParaRPr lang="en-US" dirty="0"/>
          </a:p>
          <a:p>
            <a:endParaRPr lang="en-US" dirty="0"/>
          </a:p>
          <a:p>
            <a:endParaRPr lang="en-US" dirty="0"/>
          </a:p>
          <a:p>
            <a:pPr marL="0" indent="0">
              <a:buNone/>
            </a:pPr>
            <a:br>
              <a:rPr lang="en-US" dirty="0"/>
            </a:br>
            <a:endParaRPr lang="en-US" dirty="0"/>
          </a:p>
        </p:txBody>
      </p:sp>
      <p:pic>
        <p:nvPicPr>
          <p:cNvPr id="3" name="Resim 2">
            <a:extLst>
              <a:ext uri="{FF2B5EF4-FFF2-40B4-BE49-F238E27FC236}">
                <a16:creationId xmlns:a16="http://schemas.microsoft.com/office/drawing/2014/main" id="{AD25CA09-4F4B-41E9-926B-66D027861D90}"/>
              </a:ext>
            </a:extLst>
          </p:cNvPr>
          <p:cNvPicPr>
            <a:picLocks noChangeAspect="1"/>
          </p:cNvPicPr>
          <p:nvPr/>
        </p:nvPicPr>
        <p:blipFill rotWithShape="1">
          <a:blip r:embed="rId2"/>
          <a:srcRect l="7935" t="39995" r="14348" b="16119"/>
          <a:stretch/>
        </p:blipFill>
        <p:spPr>
          <a:xfrm>
            <a:off x="993912" y="3484632"/>
            <a:ext cx="9475305" cy="3008243"/>
          </a:xfrm>
          <a:prstGeom prst="rect">
            <a:avLst/>
          </a:prstGeom>
        </p:spPr>
      </p:pic>
      <p:sp>
        <p:nvSpPr>
          <p:cNvPr id="4" name="Slayt Numarası Yer Tutucusu 3">
            <a:extLst>
              <a:ext uri="{FF2B5EF4-FFF2-40B4-BE49-F238E27FC236}">
                <a16:creationId xmlns:a16="http://schemas.microsoft.com/office/drawing/2014/main" id="{43E7C094-BA87-493C-B50E-89192C12A49D}"/>
              </a:ext>
            </a:extLst>
          </p:cNvPr>
          <p:cNvSpPr>
            <a:spLocks noGrp="1"/>
          </p:cNvSpPr>
          <p:nvPr>
            <p:ph type="sldNum" sz="quarter" idx="12"/>
          </p:nvPr>
        </p:nvSpPr>
        <p:spPr/>
        <p:txBody>
          <a:bodyPr/>
          <a:lstStyle/>
          <a:p>
            <a:fld id="{540703EA-CC14-4FA7-A2AA-29C47D8AD729}" type="slidenum">
              <a:rPr lang="en-US" smtClean="0"/>
              <a:t>19</a:t>
            </a:fld>
            <a:endParaRPr lang="en-US"/>
          </a:p>
        </p:txBody>
      </p:sp>
    </p:spTree>
    <p:extLst>
      <p:ext uri="{BB962C8B-B14F-4D97-AF65-F5344CB8AC3E}">
        <p14:creationId xmlns:p14="http://schemas.microsoft.com/office/powerpoint/2010/main" val="2178547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951" t="12752" r="32394" b="16979"/>
          <a:stretch/>
        </p:blipFill>
        <p:spPr>
          <a:xfrm>
            <a:off x="656823" y="1146219"/>
            <a:ext cx="4468969" cy="4816699"/>
          </a:xfrm>
          <a:prstGeom prst="rect">
            <a:avLst/>
          </a:prstGeom>
        </p:spPr>
      </p:pic>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a:t>What is color?</a:t>
            </a:r>
            <a:endParaRPr lang="en-US" dirty="0"/>
          </a:p>
        </p:txBody>
      </p:sp>
      <p:sp>
        <p:nvSpPr>
          <p:cNvPr id="7" name="Content Placeholder 2"/>
          <p:cNvSpPr txBox="1">
            <a:spLocks/>
          </p:cNvSpPr>
          <p:nvPr/>
        </p:nvSpPr>
        <p:spPr>
          <a:xfrm>
            <a:off x="5555975" y="1378899"/>
            <a:ext cx="6490251" cy="4351338"/>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Color i</a:t>
            </a:r>
            <a:r>
              <a:rPr lang="en-US" dirty="0"/>
              <a:t>s the characteristic of visual perception</a:t>
            </a:r>
            <a:r>
              <a:rPr lang="tr-TR" dirty="0"/>
              <a:t> (all related with our eye and brain)</a:t>
            </a:r>
            <a:r>
              <a:rPr lang="en-US" dirty="0"/>
              <a:t> described through categories, with names such as red, orange, yellow, green, blue, or purple</a:t>
            </a:r>
            <a:endParaRPr lang="tr-TR" dirty="0"/>
          </a:p>
          <a:p>
            <a:r>
              <a:rPr lang="en-US" dirty="0"/>
              <a:t>The CIE 1931</a:t>
            </a:r>
            <a:r>
              <a:rPr lang="tr-TR" dirty="0"/>
              <a:t> (international commission on illumination)</a:t>
            </a:r>
            <a:r>
              <a:rPr lang="en-US" dirty="0"/>
              <a:t> color spaces are the first defined quantitative links between distributions of wavelengths in the electromagnetic visible spectrum, and physiologically perceived colors in human color vision.</a:t>
            </a:r>
            <a:endParaRPr lang="tr-TR" dirty="0"/>
          </a:p>
          <a:p>
            <a:r>
              <a:rPr lang="tr-TR" dirty="0"/>
              <a:t>Many mixing ratio is possible to get same color.</a:t>
            </a:r>
          </a:p>
          <a:p>
            <a:r>
              <a:rPr lang="tr-TR" dirty="0"/>
              <a:t>Check white color near the center.</a:t>
            </a:r>
            <a:br>
              <a:rPr lang="en-US" dirty="0"/>
            </a:br>
            <a:endParaRPr lang="en-US" dirty="0"/>
          </a:p>
        </p:txBody>
      </p:sp>
      <p:sp>
        <p:nvSpPr>
          <p:cNvPr id="3" name="Slayt Numarası Yer Tutucusu 2">
            <a:extLst>
              <a:ext uri="{FF2B5EF4-FFF2-40B4-BE49-F238E27FC236}">
                <a16:creationId xmlns:a16="http://schemas.microsoft.com/office/drawing/2014/main" id="{6450B5B4-970A-42D4-94DE-09740104B9F4}"/>
              </a:ext>
            </a:extLst>
          </p:cNvPr>
          <p:cNvSpPr>
            <a:spLocks noGrp="1"/>
          </p:cNvSpPr>
          <p:nvPr>
            <p:ph type="sldNum" sz="quarter" idx="12"/>
          </p:nvPr>
        </p:nvSpPr>
        <p:spPr/>
        <p:txBody>
          <a:bodyPr/>
          <a:lstStyle/>
          <a:p>
            <a:fld id="{540703EA-CC14-4FA7-A2AA-29C47D8AD729}" type="slidenum">
              <a:rPr lang="en-US" smtClean="0"/>
              <a:t>2</a:t>
            </a:fld>
            <a:endParaRPr lang="en-US" dirty="0"/>
          </a:p>
        </p:txBody>
      </p:sp>
    </p:spTree>
    <p:extLst>
      <p:ext uri="{BB962C8B-B14F-4D97-AF65-F5344CB8AC3E}">
        <p14:creationId xmlns:p14="http://schemas.microsoft.com/office/powerpoint/2010/main" val="26970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Vibrational Transitions as a Source of Color</a:t>
            </a:r>
            <a:endParaRPr lang="en-US" dirty="0"/>
          </a:p>
        </p:txBody>
      </p:sp>
      <p:sp>
        <p:nvSpPr>
          <p:cNvPr id="5" name="Content Placeholder 4"/>
          <p:cNvSpPr>
            <a:spLocks noGrp="1"/>
          </p:cNvSpPr>
          <p:nvPr>
            <p:ph idx="1"/>
          </p:nvPr>
        </p:nvSpPr>
        <p:spPr/>
        <p:txBody>
          <a:bodyPr>
            <a:normAutofit fontScale="92500"/>
          </a:bodyPr>
          <a:lstStyle/>
          <a:p>
            <a:r>
              <a:rPr lang="en-US" dirty="0"/>
              <a:t>Excitation of a complex many-molecule motion in the hydrogen-bonding</a:t>
            </a:r>
            <a:br>
              <a:rPr lang="en-US" dirty="0"/>
            </a:br>
            <a:r>
              <a:rPr lang="en-US" dirty="0"/>
              <a:t>network in water or in ice involves absorption of a little red-orange light</a:t>
            </a:r>
          </a:p>
          <a:p>
            <a:r>
              <a:rPr lang="en-US" dirty="0"/>
              <a:t>The absorption of red-orange light depletes white light of red-orange and leaves the complementary green-blue color.</a:t>
            </a:r>
          </a:p>
          <a:p>
            <a:endParaRPr lang="en-US" dirty="0"/>
          </a:p>
          <a:p>
            <a:endParaRPr lang="en-US" dirty="0"/>
          </a:p>
          <a:p>
            <a:endParaRPr lang="en-US" dirty="0"/>
          </a:p>
          <a:p>
            <a:pPr marL="0" indent="0">
              <a:buNone/>
            </a:pPr>
            <a:br>
              <a:rPr lang="en-US" dirty="0"/>
            </a:br>
            <a:br>
              <a:rPr lang="en-US" dirty="0"/>
            </a:br>
            <a:endParaRPr lang="en-US" dirty="0"/>
          </a:p>
          <a:p>
            <a:endParaRPr lang="en-US" dirty="0"/>
          </a:p>
          <a:p>
            <a:endParaRPr lang="en-US" dirty="0"/>
          </a:p>
          <a:p>
            <a:endParaRPr lang="en-US" dirty="0"/>
          </a:p>
        </p:txBody>
      </p:sp>
      <p:pic>
        <p:nvPicPr>
          <p:cNvPr id="3" name="Resim 2">
            <a:extLst>
              <a:ext uri="{FF2B5EF4-FFF2-40B4-BE49-F238E27FC236}">
                <a16:creationId xmlns:a16="http://schemas.microsoft.com/office/drawing/2014/main" id="{8C862B32-773D-433A-BA1C-9544201EC02E}"/>
              </a:ext>
            </a:extLst>
          </p:cNvPr>
          <p:cNvPicPr>
            <a:picLocks noChangeAspect="1"/>
          </p:cNvPicPr>
          <p:nvPr/>
        </p:nvPicPr>
        <p:blipFill rotWithShape="1">
          <a:blip r:embed="rId2"/>
          <a:srcRect l="13750" t="24641" r="41630" b="20952"/>
          <a:stretch/>
        </p:blipFill>
        <p:spPr>
          <a:xfrm>
            <a:off x="3392556" y="3547106"/>
            <a:ext cx="4585251" cy="3143459"/>
          </a:xfrm>
          <a:prstGeom prst="rect">
            <a:avLst/>
          </a:prstGeom>
        </p:spPr>
      </p:pic>
      <p:sp>
        <p:nvSpPr>
          <p:cNvPr id="4" name="Slayt Numarası Yer Tutucusu 3">
            <a:extLst>
              <a:ext uri="{FF2B5EF4-FFF2-40B4-BE49-F238E27FC236}">
                <a16:creationId xmlns:a16="http://schemas.microsoft.com/office/drawing/2014/main" id="{1DFDBEB2-1684-4B42-AE1B-9B94763A2A14}"/>
              </a:ext>
            </a:extLst>
          </p:cNvPr>
          <p:cNvSpPr>
            <a:spLocks noGrp="1"/>
          </p:cNvSpPr>
          <p:nvPr>
            <p:ph type="sldNum" sz="quarter" idx="12"/>
          </p:nvPr>
        </p:nvSpPr>
        <p:spPr/>
        <p:txBody>
          <a:bodyPr/>
          <a:lstStyle/>
          <a:p>
            <a:fld id="{540703EA-CC14-4FA7-A2AA-29C47D8AD729}" type="slidenum">
              <a:rPr lang="en-US" smtClean="0"/>
              <a:t>20</a:t>
            </a:fld>
            <a:endParaRPr lang="en-US"/>
          </a:p>
        </p:txBody>
      </p:sp>
    </p:spTree>
    <p:extLst>
      <p:ext uri="{BB962C8B-B14F-4D97-AF65-F5344CB8AC3E}">
        <p14:creationId xmlns:p14="http://schemas.microsoft.com/office/powerpoint/2010/main" val="65642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Vibrational Transitions as a Source of Color</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838200" y="1825624"/>
                <a:ext cx="10515600" cy="5032375"/>
              </a:xfrm>
            </p:spPr>
            <p:txBody>
              <a:bodyPr>
                <a:normAutofit fontScale="85000" lnSpcReduction="20000"/>
              </a:bodyPr>
              <a:lstStyle/>
              <a:p>
                <a:r>
                  <a:rPr lang="en-US" dirty="0"/>
                  <a:t>The absorbance, </a:t>
                </a:r>
                <a:r>
                  <a:rPr lang="en-US" i="1" dirty="0"/>
                  <a:t>A</a:t>
                </a:r>
                <a:r>
                  <a:rPr lang="en-US" dirty="0"/>
                  <a:t>, is related to the incident light intensity, </a:t>
                </a:r>
                <a:r>
                  <a:rPr lang="en-US" i="1" dirty="0"/>
                  <a:t>I</a:t>
                </a:r>
                <a:r>
                  <a:rPr lang="en-US" dirty="0"/>
                  <a:t>0, and the exiting light intensity, </a:t>
                </a:r>
                <a:r>
                  <a:rPr lang="en-US" i="1" dirty="0"/>
                  <a:t>I</a:t>
                </a:r>
                <a:r>
                  <a:rPr lang="en-US" dirty="0"/>
                  <a:t>, through the Beer–Lambert law for </a:t>
                </a:r>
                <a:r>
                  <a:rPr lang="en-US" dirty="0" err="1"/>
                  <a:t>liguids</a:t>
                </a:r>
                <a:endParaRPr lang="en-US" dirty="0"/>
              </a:p>
              <a:p>
                <a:endParaRPr lang="en-US" dirty="0"/>
              </a:p>
              <a:p>
                <a:endParaRPr lang="en-US" dirty="0"/>
              </a:p>
              <a:p>
                <a:pPr marL="0" indent="0">
                  <a:buNone/>
                </a:pPr>
                <a:r>
                  <a:rPr lang="en-US" dirty="0"/>
                  <a:t>where ε is the absorption coefficient, </a:t>
                </a:r>
                <a:r>
                  <a:rPr lang="en-US" i="1" dirty="0"/>
                  <a:t>c </a:t>
                </a:r>
                <a:r>
                  <a:rPr lang="en-US" dirty="0"/>
                  <a:t>is the concentration, and </a:t>
                </a:r>
                <a:r>
                  <a:rPr lang="en-US" i="1" dirty="0"/>
                  <a:t>l </a:t>
                </a:r>
                <a:r>
                  <a:rPr lang="en-US" dirty="0"/>
                  <a:t>is the length of the sample in the light path. </a:t>
                </a:r>
              </a:p>
              <a:p>
                <a:r>
                  <a:rPr lang="en-US" dirty="0"/>
                  <a:t>For example, with a 3-m path length, 56% of incident red light is absorbed by water and the liquid appears</a:t>
                </a:r>
                <a:r>
                  <a:rPr lang="tr-TR" dirty="0"/>
                  <a:t> </a:t>
                </a:r>
                <a:r>
                  <a:rPr lang="en-US" dirty="0"/>
                  <a:t>blue-green in transmitted light.</a:t>
                </a:r>
              </a:p>
              <a:p>
                <a:r>
                  <a:rPr lang="en-US" dirty="0"/>
                  <a:t>The absorbance, </a:t>
                </a:r>
                <a:r>
                  <a:rPr lang="en-US" i="1" dirty="0"/>
                  <a:t>A for gases has the following relation</a:t>
                </a:r>
              </a:p>
              <a:p>
                <a:pPr marL="0" indent="0">
                  <a:buNone/>
                </a:pPr>
                <a:r>
                  <a:rPr lang="en-US" i="1" dirty="0"/>
                  <a:t>I = Io *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m:rPr>
                            <m:nor/>
                          </m:rPr>
                          <a:rPr lang="en-US" i="1" dirty="0"/>
                          <m:t>−(</m:t>
                        </m:r>
                        <m:r>
                          <m:rPr>
                            <m:nor/>
                          </m:rPr>
                          <a:rPr lang="el-GR" i="1" dirty="0"/>
                          <m:t>σ</m:t>
                        </m:r>
                        <m:r>
                          <m:rPr>
                            <m:nor/>
                          </m:rPr>
                          <a:rPr lang="en-US" i="1" dirty="0"/>
                          <m:t> ∗ </m:t>
                        </m:r>
                        <m:r>
                          <m:rPr>
                            <m:nor/>
                          </m:rPr>
                          <a:rPr lang="en-US" i="1" dirty="0"/>
                          <m:t>l</m:t>
                        </m:r>
                        <m:r>
                          <m:rPr>
                            <m:nor/>
                          </m:rPr>
                          <a:rPr lang="en-US" i="1" dirty="0"/>
                          <m:t> ∗ </m:t>
                        </m:r>
                        <m:r>
                          <m:rPr>
                            <m:nor/>
                          </m:rPr>
                          <a:rPr lang="en-US" i="1" dirty="0"/>
                          <m:t>N</m:t>
                        </m:r>
                        <m:r>
                          <m:rPr>
                            <m:nor/>
                          </m:rPr>
                          <a:rPr lang="en-US" i="1" dirty="0"/>
                          <m:t> )</m:t>
                        </m:r>
                      </m:sup>
                    </m:sSup>
                  </m:oMath>
                </a14:m>
                <a:r>
                  <a:rPr lang="en-US" i="1" dirty="0"/>
                  <a:t> where </a:t>
                </a:r>
                <a:r>
                  <a:rPr lang="el-GR" i="1" dirty="0"/>
                  <a:t>σ</a:t>
                </a:r>
                <a:r>
                  <a:rPr lang="en-US" i="1" dirty="0"/>
                  <a:t> is capture cross-section, N is concentration of absorbing species</a:t>
                </a:r>
              </a:p>
              <a:p>
                <a:r>
                  <a:rPr lang="en-US" dirty="0"/>
                  <a:t>Although vibrational excitation is not a common source of visible color, it</a:t>
                </a:r>
                <a:br>
                  <a:rPr lang="en-US" dirty="0"/>
                </a:br>
                <a:r>
                  <a:rPr lang="en-US" dirty="0"/>
                  <a:t>gives water its familiar color.</a:t>
                </a:r>
                <a:br>
                  <a:rPr lang="en-US" dirty="0"/>
                </a:b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838200" y="1825624"/>
                <a:ext cx="10515600" cy="5032375"/>
              </a:xfrm>
              <a:blipFill rotWithShape="0">
                <a:blip r:embed="rId2"/>
                <a:stretch>
                  <a:fillRect l="-928" t="-2785"/>
                </a:stretch>
              </a:blipFill>
            </p:spPr>
            <p:txBody>
              <a:bodyPr/>
              <a:lstStyle/>
              <a:p>
                <a:r>
                  <a:rPr lang="en-US">
                    <a:noFill/>
                  </a:rPr>
                  <a:t> </a:t>
                </a:r>
              </a:p>
            </p:txBody>
          </p:sp>
        </mc:Fallback>
      </mc:AlternateContent>
      <p:pic>
        <p:nvPicPr>
          <p:cNvPr id="3" name="Picture 2"/>
          <p:cNvPicPr>
            <a:picLocks noChangeAspect="1"/>
          </p:cNvPicPr>
          <p:nvPr/>
        </p:nvPicPr>
        <p:blipFill rotWithShape="1">
          <a:blip r:embed="rId3"/>
          <a:srcRect l="43039" t="46768" r="42307" b="46049"/>
          <a:stretch/>
        </p:blipFill>
        <p:spPr>
          <a:xfrm>
            <a:off x="4206239" y="2391507"/>
            <a:ext cx="2807512" cy="773723"/>
          </a:xfrm>
          <a:prstGeom prst="rect">
            <a:avLst/>
          </a:prstGeom>
        </p:spPr>
      </p:pic>
      <p:sp>
        <p:nvSpPr>
          <p:cNvPr id="4" name="Slayt Numarası Yer Tutucusu 3">
            <a:extLst>
              <a:ext uri="{FF2B5EF4-FFF2-40B4-BE49-F238E27FC236}">
                <a16:creationId xmlns:a16="http://schemas.microsoft.com/office/drawing/2014/main" id="{F1DE1588-F335-46A9-9CF5-4ED811584B1C}"/>
              </a:ext>
            </a:extLst>
          </p:cNvPr>
          <p:cNvSpPr>
            <a:spLocks noGrp="1"/>
          </p:cNvSpPr>
          <p:nvPr>
            <p:ph type="sldNum" sz="quarter" idx="12"/>
          </p:nvPr>
        </p:nvSpPr>
        <p:spPr/>
        <p:txBody>
          <a:bodyPr/>
          <a:lstStyle/>
          <a:p>
            <a:fld id="{540703EA-CC14-4FA7-A2AA-29C47D8AD729}" type="slidenum">
              <a:rPr lang="en-US" smtClean="0"/>
              <a:t>21</a:t>
            </a:fld>
            <a:endParaRPr lang="en-US"/>
          </a:p>
        </p:txBody>
      </p:sp>
    </p:spTree>
    <p:extLst>
      <p:ext uri="{BB962C8B-B14F-4D97-AF65-F5344CB8AC3E}">
        <p14:creationId xmlns:p14="http://schemas.microsoft.com/office/powerpoint/2010/main" val="3493136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Crystal Field Colors</a:t>
            </a:r>
            <a:endParaRPr lang="en-US" dirty="0"/>
          </a:p>
        </p:txBody>
      </p:sp>
      <p:sp>
        <p:nvSpPr>
          <p:cNvPr id="5" name="Content Placeholder 4"/>
          <p:cNvSpPr>
            <a:spLocks noGrp="1"/>
          </p:cNvSpPr>
          <p:nvPr>
            <p:ph idx="1"/>
          </p:nvPr>
        </p:nvSpPr>
        <p:spPr>
          <a:xfrm>
            <a:off x="838200" y="1743189"/>
            <a:ext cx="10515600" cy="5032375"/>
          </a:xfrm>
        </p:spPr>
        <p:txBody>
          <a:bodyPr>
            <a:normAutofit fontScale="92500" lnSpcReduction="10000"/>
          </a:bodyPr>
          <a:lstStyle/>
          <a:p>
            <a:r>
              <a:rPr lang="en-US" dirty="0"/>
              <a:t>Another case of absorption as a source of color involves ions present in solids. These may be ions in a pure solid or impurity ions.</a:t>
            </a:r>
          </a:p>
          <a:p>
            <a:r>
              <a:rPr lang="en-US" dirty="0"/>
              <a:t>When valence electrons combine with one another to form chemical bonds, the ground state energy of the atom is lowered and much more energy is then required to promote the electrons to excited states</a:t>
            </a:r>
          </a:p>
          <a:p>
            <a:r>
              <a:rPr lang="en-US" dirty="0"/>
              <a:t>In many compounds the outermost electrons are so stabilized by chemical bonding that their excitation takes energy in the UV region, so no visible color is associated with these materials, although they do absorb UV light.</a:t>
            </a:r>
          </a:p>
          <a:p>
            <a:r>
              <a:rPr lang="en-US" dirty="0"/>
              <a:t>One exception is compounds containing transition metals with incomplete</a:t>
            </a:r>
            <a:br>
              <a:rPr lang="en-US" dirty="0"/>
            </a:br>
            <a:r>
              <a:rPr lang="en-US" dirty="0"/>
              <a:t>d-shells. The excitation of these valence electrons can fall in the visible region of</a:t>
            </a:r>
            <a:r>
              <a:rPr lang="tr-TR"/>
              <a:t> </a:t>
            </a:r>
            <a:r>
              <a:rPr lang="en-US"/>
              <a:t>the </a:t>
            </a:r>
            <a:r>
              <a:rPr lang="en-US" dirty="0"/>
              <a:t>spectrum, and these compounds can have beautiful colors. </a:t>
            </a:r>
          </a:p>
          <a:p>
            <a:r>
              <a:rPr lang="en-US" dirty="0"/>
              <a:t>This is also true for compounds containing transition metal impurity ions.</a:t>
            </a:r>
            <a:br>
              <a:rPr lang="en-US" dirty="0"/>
            </a:br>
            <a:endParaRPr lang="en-US" dirty="0"/>
          </a:p>
        </p:txBody>
      </p:sp>
      <p:sp>
        <p:nvSpPr>
          <p:cNvPr id="3" name="Slayt Numarası Yer Tutucusu 2">
            <a:extLst>
              <a:ext uri="{FF2B5EF4-FFF2-40B4-BE49-F238E27FC236}">
                <a16:creationId xmlns:a16="http://schemas.microsoft.com/office/drawing/2014/main" id="{A96003F4-013D-41A1-B843-282051C85585}"/>
              </a:ext>
            </a:extLst>
          </p:cNvPr>
          <p:cNvSpPr>
            <a:spLocks noGrp="1"/>
          </p:cNvSpPr>
          <p:nvPr>
            <p:ph type="sldNum" sz="quarter" idx="12"/>
          </p:nvPr>
        </p:nvSpPr>
        <p:spPr/>
        <p:txBody>
          <a:bodyPr/>
          <a:lstStyle/>
          <a:p>
            <a:fld id="{540703EA-CC14-4FA7-A2AA-29C47D8AD729}" type="slidenum">
              <a:rPr lang="en-US" smtClean="0"/>
              <a:t>22</a:t>
            </a:fld>
            <a:endParaRPr lang="en-US"/>
          </a:p>
        </p:txBody>
      </p:sp>
    </p:spTree>
    <p:extLst>
      <p:ext uri="{BB962C8B-B14F-4D97-AF65-F5344CB8AC3E}">
        <p14:creationId xmlns:p14="http://schemas.microsoft.com/office/powerpoint/2010/main" val="2639224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Crystal Field Colors</a:t>
            </a:r>
            <a:endParaRPr lang="en-US" dirty="0"/>
          </a:p>
        </p:txBody>
      </p:sp>
      <p:sp>
        <p:nvSpPr>
          <p:cNvPr id="5" name="Content Placeholder 4"/>
          <p:cNvSpPr>
            <a:spLocks noGrp="1"/>
          </p:cNvSpPr>
          <p:nvPr>
            <p:ph idx="1"/>
          </p:nvPr>
        </p:nvSpPr>
        <p:spPr>
          <a:xfrm>
            <a:off x="838200" y="1743189"/>
            <a:ext cx="10515600" cy="5032375"/>
          </a:xfrm>
        </p:spPr>
        <p:txBody>
          <a:bodyPr>
            <a:normAutofit fontScale="92500" lnSpcReduction="20000"/>
          </a:bodyPr>
          <a:lstStyle/>
          <a:p>
            <a:r>
              <a:rPr lang="en-US" dirty="0"/>
              <a:t>All electronic energy levels are sensitive to their environment; electrostatic and other interactions can make the levels move relative to one another.</a:t>
            </a:r>
          </a:p>
          <a:p>
            <a:r>
              <a:rPr lang="en-US" dirty="0"/>
              <a:t>An ion in the electric field in a crystal (i.e., in a crystal field, or, if the fi</a:t>
            </a:r>
            <a:r>
              <a:rPr lang="tr-TR" dirty="0"/>
              <a:t>e</a:t>
            </a:r>
            <a:r>
              <a:rPr lang="en-US" dirty="0" err="1"/>
              <a:t>ld</a:t>
            </a:r>
            <a:r>
              <a:rPr lang="en-US" dirty="0"/>
              <a:t> arises from the presence of ligands, it is called a ligand field) can have different energy levels from the free ion. </a:t>
            </a:r>
          </a:p>
          <a:p>
            <a:r>
              <a:rPr lang="en-US" dirty="0"/>
              <a:t>The interaction of an ion with an electric field can provide information concerning the electronic environment of the ion. The crystal field can give rise to observable colors.</a:t>
            </a:r>
          </a:p>
          <a:p>
            <a:r>
              <a:rPr lang="en-US" dirty="0"/>
              <a:t>Cr doped Al2O3 (sapphire): The Cr3+ ion in ruby (</a:t>
            </a:r>
            <a:r>
              <a:rPr lang="en-US" dirty="0" err="1"/>
              <a:t>yakut</a:t>
            </a:r>
            <a:r>
              <a:rPr lang="en-US" dirty="0"/>
              <a:t>) lies at the center of a distorted octahedron of O2– ions. The Cr–O distance is about 1.9 Å, and the Cr–O bonds are quite ionic (estimated at more than 50% ionic character), so the Cr3+ ion exists in a strong electric potential (crystal field). The effect of the crystal field on the electronic energy levels of Cr3+ is shown in Figure 2.9.</a:t>
            </a:r>
            <a:br>
              <a:rPr lang="en-US" dirty="0"/>
            </a:br>
            <a:br>
              <a:rPr lang="en-US" dirty="0"/>
            </a:br>
            <a:endParaRPr lang="en-US" dirty="0"/>
          </a:p>
        </p:txBody>
      </p:sp>
      <p:sp>
        <p:nvSpPr>
          <p:cNvPr id="3" name="Slayt Numarası Yer Tutucusu 2">
            <a:extLst>
              <a:ext uri="{FF2B5EF4-FFF2-40B4-BE49-F238E27FC236}">
                <a16:creationId xmlns:a16="http://schemas.microsoft.com/office/drawing/2014/main" id="{F2046469-99EF-4111-B733-FDC8BDF8857D}"/>
              </a:ext>
            </a:extLst>
          </p:cNvPr>
          <p:cNvSpPr>
            <a:spLocks noGrp="1"/>
          </p:cNvSpPr>
          <p:nvPr>
            <p:ph type="sldNum" sz="quarter" idx="12"/>
          </p:nvPr>
        </p:nvSpPr>
        <p:spPr/>
        <p:txBody>
          <a:bodyPr/>
          <a:lstStyle/>
          <a:p>
            <a:fld id="{540703EA-CC14-4FA7-A2AA-29C47D8AD729}" type="slidenum">
              <a:rPr lang="en-US" smtClean="0"/>
              <a:t>23</a:t>
            </a:fld>
            <a:endParaRPr lang="en-US"/>
          </a:p>
        </p:txBody>
      </p:sp>
    </p:spTree>
    <p:extLst>
      <p:ext uri="{BB962C8B-B14F-4D97-AF65-F5344CB8AC3E}">
        <p14:creationId xmlns:p14="http://schemas.microsoft.com/office/powerpoint/2010/main" val="1103304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Crystal Field Colors</a:t>
            </a:r>
            <a:endParaRPr lang="en-US" dirty="0"/>
          </a:p>
        </p:txBody>
      </p:sp>
      <p:sp>
        <p:nvSpPr>
          <p:cNvPr id="5" name="Content Placeholder 4"/>
          <p:cNvSpPr>
            <a:spLocks noGrp="1"/>
          </p:cNvSpPr>
          <p:nvPr>
            <p:ph idx="1"/>
          </p:nvPr>
        </p:nvSpPr>
        <p:spPr>
          <a:xfrm>
            <a:off x="605971" y="4407499"/>
            <a:ext cx="10747829" cy="2611096"/>
          </a:xfrm>
        </p:spPr>
        <p:txBody>
          <a:bodyPr>
            <a:normAutofit lnSpcReduction="10000"/>
          </a:bodyPr>
          <a:lstStyle/>
          <a:p>
            <a:r>
              <a:rPr lang="en-US" dirty="0"/>
              <a:t>At the crystal field strength of Cr3+ in ruby, the higher-energy absorption is in the violet region of the spectrum, and the lower-energy absorption is yellow-green. Therefore, white light is depleted of violet and yellow-green, and ruby appears red. The main color of ruby is due to absorption of violet and yellow-green light; it is only coincidental that the color of </a:t>
            </a:r>
            <a:r>
              <a:rPr lang="en-US" i="1" dirty="0"/>
              <a:t>florescence</a:t>
            </a:r>
            <a:r>
              <a:rPr lang="en-US" dirty="0"/>
              <a:t> in ruby (Figure 2.9) also is red.</a:t>
            </a:r>
            <a:br>
              <a:rPr lang="en-US" dirty="0"/>
            </a:br>
            <a:endParaRPr lang="en-US" dirty="0"/>
          </a:p>
        </p:txBody>
      </p:sp>
      <p:pic>
        <p:nvPicPr>
          <p:cNvPr id="4" name="Picture 3"/>
          <p:cNvPicPr>
            <a:picLocks noChangeAspect="1"/>
          </p:cNvPicPr>
          <p:nvPr/>
        </p:nvPicPr>
        <p:blipFill rotWithShape="1">
          <a:blip r:embed="rId2"/>
          <a:srcRect l="77500" t="42113" r="3333" b="20620"/>
          <a:stretch/>
        </p:blipFill>
        <p:spPr>
          <a:xfrm>
            <a:off x="9688286" y="1125963"/>
            <a:ext cx="2336800" cy="2554514"/>
          </a:xfrm>
          <a:prstGeom prst="rect">
            <a:avLst/>
          </a:prstGeom>
        </p:spPr>
      </p:pic>
      <p:pic>
        <p:nvPicPr>
          <p:cNvPr id="3" name="Picture 2"/>
          <p:cNvPicPr>
            <a:picLocks noChangeAspect="1"/>
          </p:cNvPicPr>
          <p:nvPr/>
        </p:nvPicPr>
        <p:blipFill rotWithShape="1">
          <a:blip r:embed="rId3"/>
          <a:srcRect l="27023" t="38937" r="24881" b="24431"/>
          <a:stretch/>
        </p:blipFill>
        <p:spPr>
          <a:xfrm>
            <a:off x="805141" y="1351187"/>
            <a:ext cx="5863772" cy="2510971"/>
          </a:xfrm>
          <a:prstGeom prst="rect">
            <a:avLst/>
          </a:prstGeom>
        </p:spPr>
      </p:pic>
      <p:sp>
        <p:nvSpPr>
          <p:cNvPr id="6" name="TextBox 5"/>
          <p:cNvSpPr txBox="1"/>
          <p:nvPr/>
        </p:nvSpPr>
        <p:spPr>
          <a:xfrm>
            <a:off x="6765065" y="3707374"/>
            <a:ext cx="5426935" cy="646331"/>
          </a:xfrm>
          <a:prstGeom prst="rect">
            <a:avLst/>
          </a:prstGeom>
          <a:noFill/>
        </p:spPr>
        <p:txBody>
          <a:bodyPr wrap="none" rtlCol="0">
            <a:spAutoFit/>
          </a:bodyPr>
          <a:lstStyle/>
          <a:p>
            <a:r>
              <a:rPr lang="en-US" dirty="0"/>
              <a:t>Energy bandgap of sapphire is ~ 10 eV ….. So is colorless</a:t>
            </a:r>
          </a:p>
          <a:p>
            <a:r>
              <a:rPr lang="en-US" dirty="0"/>
              <a:t>When doped with Cr its shows red color</a:t>
            </a:r>
          </a:p>
        </p:txBody>
      </p:sp>
      <p:pic>
        <p:nvPicPr>
          <p:cNvPr id="7" name="Picture 6"/>
          <p:cNvPicPr>
            <a:picLocks noChangeAspect="1"/>
          </p:cNvPicPr>
          <p:nvPr/>
        </p:nvPicPr>
        <p:blipFill rotWithShape="1">
          <a:blip r:embed="rId4"/>
          <a:srcRect l="69524" t="36607" r="15595" b="48148"/>
          <a:stretch/>
        </p:blipFill>
        <p:spPr>
          <a:xfrm>
            <a:off x="7373258" y="1967637"/>
            <a:ext cx="2218876" cy="1278072"/>
          </a:xfrm>
          <a:prstGeom prst="rect">
            <a:avLst/>
          </a:prstGeom>
        </p:spPr>
      </p:pic>
      <p:sp>
        <p:nvSpPr>
          <p:cNvPr id="8" name="TextBox 7"/>
          <p:cNvSpPr txBox="1"/>
          <p:nvPr/>
        </p:nvSpPr>
        <p:spPr>
          <a:xfrm>
            <a:off x="10510501" y="756631"/>
            <a:ext cx="692369" cy="369332"/>
          </a:xfrm>
          <a:prstGeom prst="rect">
            <a:avLst/>
          </a:prstGeom>
          <a:noFill/>
        </p:spPr>
        <p:txBody>
          <a:bodyPr wrap="none" rtlCol="0">
            <a:spAutoFit/>
          </a:bodyPr>
          <a:lstStyle/>
          <a:p>
            <a:r>
              <a:rPr lang="en-US" dirty="0"/>
              <a:t>Yakut</a:t>
            </a:r>
          </a:p>
        </p:txBody>
      </p:sp>
      <p:sp>
        <p:nvSpPr>
          <p:cNvPr id="9" name="TextBox 8"/>
          <p:cNvSpPr txBox="1"/>
          <p:nvPr/>
        </p:nvSpPr>
        <p:spPr>
          <a:xfrm>
            <a:off x="8333442" y="1658372"/>
            <a:ext cx="603307" cy="369332"/>
          </a:xfrm>
          <a:prstGeom prst="rect">
            <a:avLst/>
          </a:prstGeom>
          <a:noFill/>
        </p:spPr>
        <p:txBody>
          <a:bodyPr wrap="none" rtlCol="0">
            <a:spAutoFit/>
          </a:bodyPr>
          <a:lstStyle/>
          <a:p>
            <a:r>
              <a:rPr lang="en-US" dirty="0" err="1"/>
              <a:t>Safir</a:t>
            </a:r>
            <a:endParaRPr lang="en-US" dirty="0"/>
          </a:p>
        </p:txBody>
      </p:sp>
      <p:sp>
        <p:nvSpPr>
          <p:cNvPr id="10" name="Slayt Numarası Yer Tutucusu 9">
            <a:extLst>
              <a:ext uri="{FF2B5EF4-FFF2-40B4-BE49-F238E27FC236}">
                <a16:creationId xmlns:a16="http://schemas.microsoft.com/office/drawing/2014/main" id="{7914957B-8142-4689-B3AB-516AA5A2585F}"/>
              </a:ext>
            </a:extLst>
          </p:cNvPr>
          <p:cNvSpPr>
            <a:spLocks noGrp="1"/>
          </p:cNvSpPr>
          <p:nvPr>
            <p:ph type="sldNum" sz="quarter" idx="12"/>
          </p:nvPr>
        </p:nvSpPr>
        <p:spPr/>
        <p:txBody>
          <a:bodyPr/>
          <a:lstStyle/>
          <a:p>
            <a:fld id="{540703EA-CC14-4FA7-A2AA-29C47D8AD729}" type="slidenum">
              <a:rPr lang="en-US" smtClean="0"/>
              <a:t>24</a:t>
            </a:fld>
            <a:endParaRPr lang="en-US"/>
          </a:p>
        </p:txBody>
      </p:sp>
    </p:spTree>
    <p:extLst>
      <p:ext uri="{BB962C8B-B14F-4D97-AF65-F5344CB8AC3E}">
        <p14:creationId xmlns:p14="http://schemas.microsoft.com/office/powerpoint/2010/main" val="3800487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Crystal Field Colors</a:t>
            </a:r>
            <a:endParaRPr lang="en-US" dirty="0"/>
          </a:p>
        </p:txBody>
      </p:sp>
      <p:sp>
        <p:nvSpPr>
          <p:cNvPr id="5" name="Content Placeholder 4"/>
          <p:cNvSpPr>
            <a:spLocks noGrp="1"/>
          </p:cNvSpPr>
          <p:nvPr>
            <p:ph idx="1"/>
          </p:nvPr>
        </p:nvSpPr>
        <p:spPr>
          <a:xfrm>
            <a:off x="838200" y="1743189"/>
            <a:ext cx="10515600" cy="5032375"/>
          </a:xfrm>
        </p:spPr>
        <p:txBody>
          <a:bodyPr>
            <a:normAutofit fontScale="77500" lnSpcReduction="20000"/>
          </a:bodyPr>
          <a:lstStyle/>
          <a:p>
            <a:r>
              <a:rPr lang="en-US" dirty="0"/>
              <a:t>Emeralds, are green, derive their color from Cr3+ ions,</a:t>
            </a:r>
            <a:br>
              <a:rPr lang="en-US" dirty="0"/>
            </a:br>
            <a:r>
              <a:rPr lang="en-US" dirty="0"/>
              <a:t>this time in a material with composition Be3Al2Si6O8 (known as beryl when pure).</a:t>
            </a:r>
          </a:p>
          <a:p>
            <a:r>
              <a:rPr lang="en-US" dirty="0"/>
              <a:t>The Cr3+ in this structure is in a very similar environment to that in ruby, but it experiences a different crystal field strength. The difference in color subtly illustrates the importance of the magnitude of the crystal filed strength.</a:t>
            </a:r>
          </a:p>
          <a:p>
            <a:r>
              <a:rPr lang="en-US" dirty="0"/>
              <a:t>Electronic transitions of other ions in solids can give rise to crystal field colors.</a:t>
            </a:r>
          </a:p>
          <a:p>
            <a:r>
              <a:rPr lang="en-US" dirty="0"/>
              <a:t>Some further examples are alexandrite (Cr3+ in BeAl2O4), aquamarine (Fe3+ in Be3Al2Si6O18), jadeite form of jade (Fe3+ in </a:t>
            </a:r>
            <a:r>
              <a:rPr lang="en-US" dirty="0" err="1"/>
              <a:t>NaAl</a:t>
            </a:r>
            <a:r>
              <a:rPr lang="en-US" dirty="0"/>
              <a:t>(SiO3)2), citrine</a:t>
            </a:r>
            <a:br>
              <a:rPr lang="en-US" dirty="0"/>
            </a:br>
            <a:r>
              <a:rPr lang="en-US" dirty="0"/>
              <a:t>quartz (Fe3+ in SiO2)</a:t>
            </a:r>
          </a:p>
          <a:p>
            <a:r>
              <a:rPr lang="en-US" dirty="0"/>
              <a:t>blue and green azurite (Cu3(CO3)2(OH)2), malachite (Cu2CO3(OH)2), and red garnets (Fe3Al2(SiO4)3). For these; the</a:t>
            </a:r>
            <a:r>
              <a:rPr lang="tr-TR" dirty="0"/>
              <a:t> </a:t>
            </a:r>
            <a:r>
              <a:rPr lang="en-US" dirty="0"/>
              <a:t>color comes from the transition metal ions (Cu2+ or Fe2+) of the pure salt rather than impurity ions. </a:t>
            </a:r>
          </a:p>
          <a:p>
            <a:r>
              <a:rPr lang="en-US" dirty="0"/>
              <a:t>When the color of a mineral is inherent (said to be </a:t>
            </a:r>
            <a:r>
              <a:rPr lang="en-US" i="1" dirty="0" err="1"/>
              <a:t>ideochromatic</a:t>
            </a:r>
            <a:r>
              <a:rPr lang="en-US" dirty="0"/>
              <a:t>; the color will remain even if finely divided), it is often caused by its pure composition, which is usually independent of the origin of the mineral. A mineral of variable color (called </a:t>
            </a:r>
            <a:r>
              <a:rPr lang="en-US" i="1" dirty="0" err="1"/>
              <a:t>allochromatic</a:t>
            </a:r>
            <a:r>
              <a:rPr lang="en-US" dirty="0"/>
              <a:t>) generally derives its color from impurities (also called </a:t>
            </a:r>
            <a:r>
              <a:rPr lang="en-US" i="1" dirty="0"/>
              <a:t>dopants</a:t>
            </a:r>
            <a:r>
              <a:rPr lang="en-US" dirty="0"/>
              <a:t>) or other factors that depend on location and geological history.</a:t>
            </a:r>
          </a:p>
        </p:txBody>
      </p:sp>
      <p:sp>
        <p:nvSpPr>
          <p:cNvPr id="3" name="Slayt Numarası Yer Tutucusu 2">
            <a:extLst>
              <a:ext uri="{FF2B5EF4-FFF2-40B4-BE49-F238E27FC236}">
                <a16:creationId xmlns:a16="http://schemas.microsoft.com/office/drawing/2014/main" id="{A478F1ED-7AB1-4D26-92ED-C8996B0A61B7}"/>
              </a:ext>
            </a:extLst>
          </p:cNvPr>
          <p:cNvSpPr>
            <a:spLocks noGrp="1"/>
          </p:cNvSpPr>
          <p:nvPr>
            <p:ph type="sldNum" sz="quarter" idx="12"/>
          </p:nvPr>
        </p:nvSpPr>
        <p:spPr/>
        <p:txBody>
          <a:bodyPr/>
          <a:lstStyle/>
          <a:p>
            <a:fld id="{540703EA-CC14-4FA7-A2AA-29C47D8AD729}" type="slidenum">
              <a:rPr lang="en-US" smtClean="0"/>
              <a:t>25</a:t>
            </a:fld>
            <a:endParaRPr lang="en-US"/>
          </a:p>
        </p:txBody>
      </p:sp>
    </p:spTree>
    <p:extLst>
      <p:ext uri="{BB962C8B-B14F-4D97-AF65-F5344CB8AC3E}">
        <p14:creationId xmlns:p14="http://schemas.microsoft.com/office/powerpoint/2010/main" val="2953840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Color Centers (F-Centers)</a:t>
            </a:r>
            <a:endParaRPr lang="en-US" dirty="0"/>
          </a:p>
        </p:txBody>
      </p:sp>
      <p:sp>
        <p:nvSpPr>
          <p:cNvPr id="5" name="Content Placeholder 4"/>
          <p:cNvSpPr>
            <a:spLocks noGrp="1"/>
          </p:cNvSpPr>
          <p:nvPr>
            <p:ph idx="1"/>
          </p:nvPr>
        </p:nvSpPr>
        <p:spPr>
          <a:xfrm>
            <a:off x="838200" y="1743189"/>
            <a:ext cx="10515600" cy="5032375"/>
          </a:xfrm>
        </p:spPr>
        <p:txBody>
          <a:bodyPr>
            <a:normAutofit fontScale="92500" lnSpcReduction="10000"/>
          </a:bodyPr>
          <a:lstStyle/>
          <a:p>
            <a:r>
              <a:rPr lang="en-US" dirty="0"/>
              <a:t>Electronic excitation can give rise to visible colors, but the electrons being excited do not need to be bound to ions; they also could be “free.” For example, the “electric blue” color of Na dissolved in liquid ammonia comes from the absorption of light in the yellow region by solvated electrons in solution (the solution contains NH3, Na+, and e–)</a:t>
            </a:r>
          </a:p>
          <a:p>
            <a:r>
              <a:rPr lang="en-US" dirty="0"/>
              <a:t>Unattached electrons also can exist in solids. For example, if there is a</a:t>
            </a:r>
            <a:br>
              <a:rPr lang="en-US" dirty="0"/>
            </a:br>
            <a:r>
              <a:rPr lang="en-US" dirty="0"/>
              <a:t>structural defect, such as a missing anion, an electron can locate itself in the anion’s usual position, as shown in Figure 2.11 for the salt M+X–</a:t>
            </a:r>
            <a:br>
              <a:rPr lang="en-US" dirty="0"/>
            </a:br>
            <a:br>
              <a:rPr lang="en-US" dirty="0"/>
            </a:br>
            <a:br>
              <a:rPr lang="en-US" dirty="0"/>
            </a:br>
            <a:br>
              <a:rPr lang="en-US" dirty="0"/>
            </a:br>
            <a:br>
              <a:rPr lang="en-US" dirty="0"/>
            </a:br>
            <a:br>
              <a:rPr lang="en-US" dirty="0"/>
            </a:br>
            <a:endParaRPr lang="en-US" dirty="0"/>
          </a:p>
        </p:txBody>
      </p:sp>
      <p:pic>
        <p:nvPicPr>
          <p:cNvPr id="4" name="Picture 3"/>
          <p:cNvPicPr>
            <a:picLocks noChangeAspect="1"/>
          </p:cNvPicPr>
          <p:nvPr/>
        </p:nvPicPr>
        <p:blipFill rotWithShape="1">
          <a:blip r:embed="rId2"/>
          <a:srcRect l="41429" t="34914" r="39405" b="36713"/>
          <a:stretch/>
        </p:blipFill>
        <p:spPr>
          <a:xfrm>
            <a:off x="4441370" y="4542973"/>
            <a:ext cx="2336801" cy="1944914"/>
          </a:xfrm>
          <a:prstGeom prst="rect">
            <a:avLst/>
          </a:prstGeom>
        </p:spPr>
      </p:pic>
      <p:sp>
        <p:nvSpPr>
          <p:cNvPr id="3" name="Slayt Numarası Yer Tutucusu 2">
            <a:extLst>
              <a:ext uri="{FF2B5EF4-FFF2-40B4-BE49-F238E27FC236}">
                <a16:creationId xmlns:a16="http://schemas.microsoft.com/office/drawing/2014/main" id="{DC3192FC-4217-4DE4-A455-412DB72F6311}"/>
              </a:ext>
            </a:extLst>
          </p:cNvPr>
          <p:cNvSpPr>
            <a:spLocks noGrp="1"/>
          </p:cNvSpPr>
          <p:nvPr>
            <p:ph type="sldNum" sz="quarter" idx="12"/>
          </p:nvPr>
        </p:nvSpPr>
        <p:spPr/>
        <p:txBody>
          <a:bodyPr/>
          <a:lstStyle/>
          <a:p>
            <a:fld id="{540703EA-CC14-4FA7-A2AA-29C47D8AD729}" type="slidenum">
              <a:rPr lang="en-US" smtClean="0"/>
              <a:t>26</a:t>
            </a:fld>
            <a:endParaRPr lang="en-US"/>
          </a:p>
        </p:txBody>
      </p:sp>
    </p:spTree>
    <p:extLst>
      <p:ext uri="{BB962C8B-B14F-4D97-AF65-F5344CB8AC3E}">
        <p14:creationId xmlns:p14="http://schemas.microsoft.com/office/powerpoint/2010/main" val="2416496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Color Centers (F-Centers)</a:t>
            </a:r>
            <a:endParaRPr lang="en-US" dirty="0"/>
          </a:p>
        </p:txBody>
      </p:sp>
      <p:sp>
        <p:nvSpPr>
          <p:cNvPr id="5" name="Content Placeholder 4"/>
          <p:cNvSpPr>
            <a:spLocks noGrp="1"/>
          </p:cNvSpPr>
          <p:nvPr>
            <p:ph idx="1"/>
          </p:nvPr>
        </p:nvSpPr>
        <p:spPr>
          <a:xfrm>
            <a:off x="838200" y="1743189"/>
            <a:ext cx="10515600" cy="5032375"/>
          </a:xfrm>
        </p:spPr>
        <p:txBody>
          <a:bodyPr>
            <a:normAutofit/>
          </a:bodyPr>
          <a:lstStyle/>
          <a:p>
            <a:r>
              <a:rPr lang="en-US" dirty="0"/>
              <a:t>An “extra” electron also could be associated with an impurity of </a:t>
            </a:r>
            <a:r>
              <a:rPr lang="en-US" dirty="0" err="1"/>
              <a:t>mis</a:t>
            </a:r>
            <a:r>
              <a:rPr lang="en-US" dirty="0"/>
              <a:t>-</a:t>
            </a:r>
            <a:br>
              <a:rPr lang="en-US" dirty="0"/>
            </a:br>
            <a:r>
              <a:rPr lang="en-US" dirty="0"/>
              <a:t>matched valence. For example, if Mg2+ is an impurity in the M+X– lattice, there would be an extra electron located near Mg2+ to balance electrical charge, as shown in Figure 2.12</a:t>
            </a: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3" name="Picture 2"/>
          <p:cNvPicPr>
            <a:picLocks noChangeAspect="1"/>
          </p:cNvPicPr>
          <p:nvPr/>
        </p:nvPicPr>
        <p:blipFill rotWithShape="1">
          <a:blip r:embed="rId2"/>
          <a:srcRect l="41429" t="46559" r="39048" b="28032"/>
          <a:stretch/>
        </p:blipFill>
        <p:spPr>
          <a:xfrm>
            <a:off x="3860800" y="3678805"/>
            <a:ext cx="3323339" cy="2431710"/>
          </a:xfrm>
          <a:prstGeom prst="rect">
            <a:avLst/>
          </a:prstGeom>
        </p:spPr>
      </p:pic>
      <p:sp>
        <p:nvSpPr>
          <p:cNvPr id="4" name="Slayt Numarası Yer Tutucusu 3">
            <a:extLst>
              <a:ext uri="{FF2B5EF4-FFF2-40B4-BE49-F238E27FC236}">
                <a16:creationId xmlns:a16="http://schemas.microsoft.com/office/drawing/2014/main" id="{92D79885-7735-4CA4-A2D2-421FC1EB3713}"/>
              </a:ext>
            </a:extLst>
          </p:cNvPr>
          <p:cNvSpPr>
            <a:spLocks noGrp="1"/>
          </p:cNvSpPr>
          <p:nvPr>
            <p:ph type="sldNum" sz="quarter" idx="12"/>
          </p:nvPr>
        </p:nvSpPr>
        <p:spPr/>
        <p:txBody>
          <a:bodyPr/>
          <a:lstStyle/>
          <a:p>
            <a:fld id="{540703EA-CC14-4FA7-A2AA-29C47D8AD729}" type="slidenum">
              <a:rPr lang="en-US" smtClean="0"/>
              <a:t>27</a:t>
            </a:fld>
            <a:endParaRPr lang="en-US"/>
          </a:p>
        </p:txBody>
      </p:sp>
    </p:spTree>
    <p:extLst>
      <p:ext uri="{BB962C8B-B14F-4D97-AF65-F5344CB8AC3E}">
        <p14:creationId xmlns:p14="http://schemas.microsoft.com/office/powerpoint/2010/main" val="1892737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Color Centers (F-Centers)</a:t>
            </a:r>
            <a:endParaRPr lang="en-US" dirty="0"/>
          </a:p>
        </p:txBody>
      </p:sp>
      <p:sp>
        <p:nvSpPr>
          <p:cNvPr id="5" name="Content Placeholder 4"/>
          <p:cNvSpPr>
            <a:spLocks noGrp="1"/>
          </p:cNvSpPr>
          <p:nvPr>
            <p:ph idx="1"/>
          </p:nvPr>
        </p:nvSpPr>
        <p:spPr>
          <a:xfrm>
            <a:off x="838200" y="1743189"/>
            <a:ext cx="10515600" cy="5032375"/>
          </a:xfrm>
        </p:spPr>
        <p:txBody>
          <a:bodyPr>
            <a:normAutofit fontScale="92500" lnSpcReduction="20000"/>
          </a:bodyPr>
          <a:lstStyle/>
          <a:p>
            <a:r>
              <a:rPr lang="en-US" dirty="0"/>
              <a:t>Similarly, the absence of an electron, which is termed a </a:t>
            </a:r>
            <a:r>
              <a:rPr lang="en-US" i="1" dirty="0"/>
              <a:t>hole </a:t>
            </a:r>
            <a:r>
              <a:rPr lang="en-US" dirty="0"/>
              <a:t>(See Figure</a:t>
            </a:r>
            <a:br>
              <a:rPr lang="en-US" dirty="0"/>
            </a:br>
            <a:r>
              <a:rPr lang="en-US" dirty="0"/>
              <a:t>2.13), locates itself near an impurity ion or structural defect. Holes are as</a:t>
            </a:r>
            <a:br>
              <a:rPr lang="en-US" dirty="0"/>
            </a:br>
            <a:r>
              <a:rPr lang="en-US" dirty="0"/>
              <a:t>important as electrons in discussion of electrical properties of solids because both electrons and holes are charge carriers. Whereas electrons carry negative charge, holes carry positive charge.</a:t>
            </a:r>
          </a:p>
          <a:p>
            <a:pPr marL="0" indent="0">
              <a:buNone/>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4" name="Picture 3"/>
          <p:cNvPicPr>
            <a:picLocks noChangeAspect="1"/>
          </p:cNvPicPr>
          <p:nvPr/>
        </p:nvPicPr>
        <p:blipFill rotWithShape="1">
          <a:blip r:embed="rId2"/>
          <a:srcRect l="40000" t="38301" r="38453" b="30784"/>
          <a:stretch/>
        </p:blipFill>
        <p:spPr>
          <a:xfrm>
            <a:off x="4093027" y="3541487"/>
            <a:ext cx="3294743" cy="2657637"/>
          </a:xfrm>
          <a:prstGeom prst="rect">
            <a:avLst/>
          </a:prstGeom>
        </p:spPr>
      </p:pic>
      <p:sp>
        <p:nvSpPr>
          <p:cNvPr id="3" name="Slayt Numarası Yer Tutucusu 2">
            <a:extLst>
              <a:ext uri="{FF2B5EF4-FFF2-40B4-BE49-F238E27FC236}">
                <a16:creationId xmlns:a16="http://schemas.microsoft.com/office/drawing/2014/main" id="{BCBC6978-662A-4B3D-8F2E-7255A00EEB72}"/>
              </a:ext>
            </a:extLst>
          </p:cNvPr>
          <p:cNvSpPr>
            <a:spLocks noGrp="1"/>
          </p:cNvSpPr>
          <p:nvPr>
            <p:ph type="sldNum" sz="quarter" idx="12"/>
          </p:nvPr>
        </p:nvSpPr>
        <p:spPr/>
        <p:txBody>
          <a:bodyPr/>
          <a:lstStyle/>
          <a:p>
            <a:fld id="{540703EA-CC14-4FA7-A2AA-29C47D8AD729}" type="slidenum">
              <a:rPr lang="en-US" smtClean="0"/>
              <a:t>28</a:t>
            </a:fld>
            <a:endParaRPr lang="en-US"/>
          </a:p>
        </p:txBody>
      </p:sp>
    </p:spTree>
    <p:extLst>
      <p:ext uri="{BB962C8B-B14F-4D97-AF65-F5344CB8AC3E}">
        <p14:creationId xmlns:p14="http://schemas.microsoft.com/office/powerpoint/2010/main" val="2053314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Color Centers (F-Centers)</a:t>
            </a:r>
            <a:endParaRPr lang="en-US" dirty="0"/>
          </a:p>
        </p:txBody>
      </p:sp>
      <p:sp>
        <p:nvSpPr>
          <p:cNvPr id="5" name="Content Placeholder 4"/>
          <p:cNvSpPr>
            <a:spLocks noGrp="1"/>
          </p:cNvSpPr>
          <p:nvPr>
            <p:ph idx="1"/>
          </p:nvPr>
        </p:nvSpPr>
        <p:spPr>
          <a:xfrm>
            <a:off x="838200" y="1743189"/>
            <a:ext cx="10515600" cy="5032375"/>
          </a:xfrm>
        </p:spPr>
        <p:txBody>
          <a:bodyPr>
            <a:normAutofit fontScale="77500" lnSpcReduction="20000"/>
          </a:bodyPr>
          <a:lstStyle/>
          <a:p>
            <a:r>
              <a:rPr lang="en-US" dirty="0"/>
              <a:t>In some ways, it is difficult to imagine holes since they are really not matter but more like the absence of matter. However, there are instances where we are familiar with the motion of the absence of matter. One example is the bubbles that are seen to rise in a fish tank. Although most of the matter in view is water, the bubbles can be considered to be an “absence of water”; as a bubble rises from the bottom to the top of the tank, the net flow of water is in the opposite direction (i.e., toward the bottom). This is similar to the case of electrons and holes: while the negative charge (electrons) flow in one direction, the positive charge (holes) “flow” in the opposite direction.</a:t>
            </a:r>
          </a:p>
          <a:p>
            <a:r>
              <a:rPr lang="en-US" dirty="0"/>
              <a:t>Extra charge centers (electrons or holes) are called </a:t>
            </a:r>
            <a:r>
              <a:rPr lang="en-US" i="1" dirty="0"/>
              <a:t>color centers </a:t>
            </a:r>
            <a:r>
              <a:rPr lang="en-US" dirty="0"/>
              <a:t>or sometimes </a:t>
            </a:r>
            <a:r>
              <a:rPr lang="en-US" i="1" dirty="0"/>
              <a:t>F-centers</a:t>
            </a:r>
          </a:p>
          <a:p>
            <a:r>
              <a:rPr lang="en-US" dirty="0"/>
              <a:t>They give rise to color centers because the excitation of electrons (or holes) falls in the visible range of the spectrum.</a:t>
            </a:r>
          </a:p>
          <a:p>
            <a:r>
              <a:rPr lang="en-US" dirty="0"/>
              <a:t>As an example, consider the sometimes violet color of fluorite, CaF2. This color arises when some F– ions are missing from their usual lattice sites, giving rise to an extra electron in the lattice.</a:t>
            </a:r>
          </a:p>
          <a:p>
            <a:r>
              <a:rPr lang="en-US" dirty="0"/>
              <a:t>These electrons give rise to the color, as the electron absorbs yellow light, leaving behind a violet color.</a:t>
            </a:r>
          </a:p>
        </p:txBody>
      </p:sp>
      <p:sp>
        <p:nvSpPr>
          <p:cNvPr id="3" name="Slayt Numarası Yer Tutucusu 2">
            <a:extLst>
              <a:ext uri="{FF2B5EF4-FFF2-40B4-BE49-F238E27FC236}">
                <a16:creationId xmlns:a16="http://schemas.microsoft.com/office/drawing/2014/main" id="{51F78D58-EAB6-4D1A-B4C6-3F210565F767}"/>
              </a:ext>
            </a:extLst>
          </p:cNvPr>
          <p:cNvSpPr>
            <a:spLocks noGrp="1"/>
          </p:cNvSpPr>
          <p:nvPr>
            <p:ph type="sldNum" sz="quarter" idx="12"/>
          </p:nvPr>
        </p:nvSpPr>
        <p:spPr/>
        <p:txBody>
          <a:bodyPr/>
          <a:lstStyle/>
          <a:p>
            <a:fld id="{540703EA-CC14-4FA7-A2AA-29C47D8AD729}" type="slidenum">
              <a:rPr lang="en-US" smtClean="0"/>
              <a:t>29</a:t>
            </a:fld>
            <a:endParaRPr lang="en-US"/>
          </a:p>
        </p:txBody>
      </p:sp>
    </p:spTree>
    <p:extLst>
      <p:ext uri="{BB962C8B-B14F-4D97-AF65-F5344CB8AC3E}">
        <p14:creationId xmlns:p14="http://schemas.microsoft.com/office/powerpoint/2010/main" val="2731668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a:t>What is color?</a:t>
            </a:r>
            <a:endParaRPr lang="en-US" dirty="0"/>
          </a:p>
        </p:txBody>
      </p:sp>
      <p:sp>
        <p:nvSpPr>
          <p:cNvPr id="7" name="Content Placeholder 2"/>
          <p:cNvSpPr txBox="1">
            <a:spLocks/>
          </p:cNvSpPr>
          <p:nvPr/>
        </p:nvSpPr>
        <p:spPr>
          <a:xfrm>
            <a:off x="5555975" y="1378899"/>
            <a:ext cx="6490251"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Our eye has high sensitivity at green color.</a:t>
            </a:r>
          </a:p>
          <a:p>
            <a:r>
              <a:rPr lang="tr-TR" dirty="0"/>
              <a:t>Means that for the same power EM waves corresponding the colors of blue, green, red; we would see green much brighter.</a:t>
            </a:r>
            <a:br>
              <a:rPr lang="en-US" dirty="0"/>
            </a:br>
            <a:endParaRPr lang="en-US" dirty="0"/>
          </a:p>
        </p:txBody>
      </p:sp>
      <p:pic>
        <p:nvPicPr>
          <p:cNvPr id="8" name="Picture 7"/>
          <p:cNvPicPr>
            <a:picLocks noChangeAspect="1"/>
          </p:cNvPicPr>
          <p:nvPr/>
        </p:nvPicPr>
        <p:blipFill rotWithShape="1">
          <a:blip r:embed="rId2"/>
          <a:srcRect l="30978" t="13122" r="29130" b="21725"/>
          <a:stretch/>
        </p:blipFill>
        <p:spPr>
          <a:xfrm>
            <a:off x="384313" y="1321577"/>
            <a:ext cx="4863547" cy="4465982"/>
          </a:xfrm>
          <a:prstGeom prst="rect">
            <a:avLst/>
          </a:prstGeom>
        </p:spPr>
      </p:pic>
      <p:sp>
        <p:nvSpPr>
          <p:cNvPr id="2" name="Slayt Numarası Yer Tutucusu 1">
            <a:extLst>
              <a:ext uri="{FF2B5EF4-FFF2-40B4-BE49-F238E27FC236}">
                <a16:creationId xmlns:a16="http://schemas.microsoft.com/office/drawing/2014/main" id="{939FA317-504A-4143-ACEF-1FF46E9DBE0A}"/>
              </a:ext>
            </a:extLst>
          </p:cNvPr>
          <p:cNvSpPr>
            <a:spLocks noGrp="1"/>
          </p:cNvSpPr>
          <p:nvPr>
            <p:ph type="sldNum" sz="quarter" idx="12"/>
          </p:nvPr>
        </p:nvSpPr>
        <p:spPr/>
        <p:txBody>
          <a:bodyPr/>
          <a:lstStyle/>
          <a:p>
            <a:fld id="{540703EA-CC14-4FA7-A2AA-29C47D8AD729}" type="slidenum">
              <a:rPr lang="en-US" smtClean="0"/>
              <a:t>3</a:t>
            </a:fld>
            <a:endParaRPr lang="en-US"/>
          </a:p>
        </p:txBody>
      </p:sp>
    </p:spTree>
    <p:extLst>
      <p:ext uri="{BB962C8B-B14F-4D97-AF65-F5344CB8AC3E}">
        <p14:creationId xmlns:p14="http://schemas.microsoft.com/office/powerpoint/2010/main" val="4087933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Color Centers (F-Centers)</a:t>
            </a:r>
            <a:endParaRPr lang="en-US" dirty="0"/>
          </a:p>
        </p:txBody>
      </p:sp>
      <p:pic>
        <p:nvPicPr>
          <p:cNvPr id="3" name="Picture 2"/>
          <p:cNvPicPr>
            <a:picLocks noChangeAspect="1"/>
          </p:cNvPicPr>
          <p:nvPr/>
        </p:nvPicPr>
        <p:blipFill rotWithShape="1">
          <a:blip r:embed="rId2"/>
          <a:srcRect l="20476" t="28350" r="29643" b="23585"/>
          <a:stretch/>
        </p:blipFill>
        <p:spPr>
          <a:xfrm>
            <a:off x="1973943" y="1690688"/>
            <a:ext cx="7983627" cy="4325258"/>
          </a:xfrm>
          <a:prstGeom prst="rect">
            <a:avLst/>
          </a:prstGeom>
        </p:spPr>
      </p:pic>
      <p:sp>
        <p:nvSpPr>
          <p:cNvPr id="4" name="Slayt Numarası Yer Tutucusu 3">
            <a:extLst>
              <a:ext uri="{FF2B5EF4-FFF2-40B4-BE49-F238E27FC236}">
                <a16:creationId xmlns:a16="http://schemas.microsoft.com/office/drawing/2014/main" id="{9FD710ED-6C05-499A-BF00-8E8301DDC4E8}"/>
              </a:ext>
            </a:extLst>
          </p:cNvPr>
          <p:cNvSpPr>
            <a:spLocks noGrp="1"/>
          </p:cNvSpPr>
          <p:nvPr>
            <p:ph type="sldNum" sz="quarter" idx="12"/>
          </p:nvPr>
        </p:nvSpPr>
        <p:spPr/>
        <p:txBody>
          <a:bodyPr/>
          <a:lstStyle/>
          <a:p>
            <a:fld id="{540703EA-CC14-4FA7-A2AA-29C47D8AD729}" type="slidenum">
              <a:rPr lang="en-US" smtClean="0"/>
              <a:t>30</a:t>
            </a:fld>
            <a:endParaRPr lang="en-US"/>
          </a:p>
        </p:txBody>
      </p:sp>
    </p:spTree>
    <p:extLst>
      <p:ext uri="{BB962C8B-B14F-4D97-AF65-F5344CB8AC3E}">
        <p14:creationId xmlns:p14="http://schemas.microsoft.com/office/powerpoint/2010/main" val="1927684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Color Centers (F-Centers)</a:t>
            </a:r>
            <a:endParaRPr lang="en-US" dirty="0"/>
          </a:p>
        </p:txBody>
      </p:sp>
      <p:sp>
        <p:nvSpPr>
          <p:cNvPr id="5" name="Content Placeholder 4"/>
          <p:cNvSpPr>
            <a:spLocks noGrp="1"/>
          </p:cNvSpPr>
          <p:nvPr>
            <p:ph idx="1"/>
          </p:nvPr>
        </p:nvSpPr>
        <p:spPr>
          <a:xfrm>
            <a:off x="838200" y="1743189"/>
            <a:ext cx="10515600" cy="5032375"/>
          </a:xfrm>
        </p:spPr>
        <p:txBody>
          <a:bodyPr>
            <a:normAutofit lnSpcReduction="10000"/>
          </a:bodyPr>
          <a:lstStyle/>
          <a:p>
            <a:r>
              <a:rPr lang="en-US" dirty="0"/>
              <a:t>The color of amethyst also is caused by a color center, this time by the</a:t>
            </a:r>
            <a:br>
              <a:rPr lang="en-US" dirty="0"/>
            </a:br>
            <a:r>
              <a:rPr lang="en-US" dirty="0"/>
              <a:t>absorption of energy associated with the electronic energy levels of a hole. The hole exists because of the presence of Fe3+ in SiO2.</a:t>
            </a:r>
          </a:p>
          <a:p>
            <a:r>
              <a:rPr lang="en-US" dirty="0"/>
              <a:t>Fe3+ substitutes for Si4+in the lattice, and this requires the presence of a hole for electrical neutrality. The energy levels of the hole allow absorption of yellow light, leaving amethyst with its familiar violet color. </a:t>
            </a:r>
          </a:p>
          <a:p>
            <a:r>
              <a:rPr lang="en-US" dirty="0"/>
              <a:t>The intensity of the color is an indication of the concentration of iron impurity ions.</a:t>
            </a:r>
          </a:p>
          <a:p>
            <a:r>
              <a:rPr lang="en-US" dirty="0"/>
              <a:t>Color centers are often irreversibly lost on heating because increased temperature can mobilize imperfections and cause them to go to more regular sites.</a:t>
            </a:r>
            <a:br>
              <a:rPr lang="en-US" dirty="0"/>
            </a:br>
            <a:endParaRPr lang="en-US" dirty="0"/>
          </a:p>
        </p:txBody>
      </p:sp>
      <p:sp>
        <p:nvSpPr>
          <p:cNvPr id="3" name="Slayt Numarası Yer Tutucusu 2">
            <a:extLst>
              <a:ext uri="{FF2B5EF4-FFF2-40B4-BE49-F238E27FC236}">
                <a16:creationId xmlns:a16="http://schemas.microsoft.com/office/drawing/2014/main" id="{B533C876-682F-4239-903C-462DA8019059}"/>
              </a:ext>
            </a:extLst>
          </p:cNvPr>
          <p:cNvSpPr>
            <a:spLocks noGrp="1"/>
          </p:cNvSpPr>
          <p:nvPr>
            <p:ph type="sldNum" sz="quarter" idx="12"/>
          </p:nvPr>
        </p:nvSpPr>
        <p:spPr/>
        <p:txBody>
          <a:bodyPr/>
          <a:lstStyle/>
          <a:p>
            <a:fld id="{540703EA-CC14-4FA7-A2AA-29C47D8AD729}" type="slidenum">
              <a:rPr lang="en-US" smtClean="0"/>
              <a:t>31</a:t>
            </a:fld>
            <a:endParaRPr lang="en-US"/>
          </a:p>
        </p:txBody>
      </p:sp>
    </p:spTree>
    <p:extLst>
      <p:ext uri="{BB962C8B-B14F-4D97-AF65-F5344CB8AC3E}">
        <p14:creationId xmlns:p14="http://schemas.microsoft.com/office/powerpoint/2010/main" val="4101497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85" y="417626"/>
            <a:ext cx="11586029" cy="1325563"/>
          </a:xfrm>
        </p:spPr>
        <p:txBody>
          <a:bodyPr>
            <a:normAutofit/>
          </a:bodyPr>
          <a:lstStyle/>
          <a:p>
            <a:r>
              <a:rPr lang="en-US" b="1" dirty="0"/>
              <a:t>Charge Delocalization, Molecular Orbitals</a:t>
            </a:r>
            <a:endParaRPr lang="en-US" dirty="0"/>
          </a:p>
        </p:txBody>
      </p:sp>
      <p:sp>
        <p:nvSpPr>
          <p:cNvPr id="5" name="Content Placeholder 4"/>
          <p:cNvSpPr>
            <a:spLocks noGrp="1"/>
          </p:cNvSpPr>
          <p:nvPr>
            <p:ph idx="1"/>
          </p:nvPr>
        </p:nvSpPr>
        <p:spPr>
          <a:xfrm>
            <a:off x="838200" y="1641591"/>
            <a:ext cx="10515600" cy="5032375"/>
          </a:xfrm>
        </p:spPr>
        <p:txBody>
          <a:bodyPr>
            <a:normAutofit fontScale="92500" lnSpcReduction="20000"/>
          </a:bodyPr>
          <a:lstStyle/>
          <a:p>
            <a:r>
              <a:rPr lang="en-US" dirty="0"/>
              <a:t>When electrons are paired in chemical bonds, their electronic excited states are usually so high that electronic excitations are in the UV range, and these materials are not colored.</a:t>
            </a:r>
          </a:p>
          <a:p>
            <a:r>
              <a:rPr lang="en-US" dirty="0"/>
              <a:t>This is especially true if the pair of electrons is localized to a particular chemical bond</a:t>
            </a:r>
          </a:p>
          <a:p>
            <a:r>
              <a:rPr lang="en-US" dirty="0"/>
              <a:t>In molecular systems with extensive conjugation such as alternating single and double carbon–carbon bonds, the electrons are delocalized throughout a number of chemical bonds.</a:t>
            </a:r>
          </a:p>
          <a:p>
            <a:r>
              <a:rPr lang="en-US" dirty="0"/>
              <a:t>The electronic excitation is from the highest </a:t>
            </a:r>
          </a:p>
          <a:p>
            <a:pPr marL="0" indent="0">
              <a:buNone/>
            </a:pPr>
            <a:r>
              <a:rPr lang="en-US" dirty="0"/>
              <a:t>   occupied molecular orbital (HOMO) to the lowest </a:t>
            </a:r>
          </a:p>
          <a:p>
            <a:pPr marL="0" indent="0">
              <a:buNone/>
            </a:pPr>
            <a:r>
              <a:rPr lang="en-US" dirty="0"/>
              <a:t>   unoccupied molecular orbital (LUMO).</a:t>
            </a:r>
            <a:br>
              <a:rPr lang="en-US" dirty="0"/>
            </a:br>
            <a:br>
              <a:rPr lang="en-US" dirty="0"/>
            </a:br>
            <a:br>
              <a:rPr lang="en-US" dirty="0"/>
            </a:br>
            <a:br>
              <a:rPr lang="en-US" dirty="0"/>
            </a:br>
            <a:endParaRPr lang="en-US" dirty="0"/>
          </a:p>
        </p:txBody>
      </p:sp>
      <p:pic>
        <p:nvPicPr>
          <p:cNvPr id="3" name="Picture 2"/>
          <p:cNvPicPr>
            <a:picLocks noChangeAspect="1"/>
          </p:cNvPicPr>
          <p:nvPr/>
        </p:nvPicPr>
        <p:blipFill rotWithShape="1">
          <a:blip r:embed="rId2"/>
          <a:srcRect l="62738" t="52911" r="14881" b="16809"/>
          <a:stretch/>
        </p:blipFill>
        <p:spPr>
          <a:xfrm>
            <a:off x="7939289" y="3940628"/>
            <a:ext cx="3835426" cy="2917372"/>
          </a:xfrm>
          <a:prstGeom prst="rect">
            <a:avLst/>
          </a:prstGeom>
        </p:spPr>
      </p:pic>
      <p:sp>
        <p:nvSpPr>
          <p:cNvPr id="4" name="Slayt Numarası Yer Tutucusu 3">
            <a:extLst>
              <a:ext uri="{FF2B5EF4-FFF2-40B4-BE49-F238E27FC236}">
                <a16:creationId xmlns:a16="http://schemas.microsoft.com/office/drawing/2014/main" id="{2B2FD3A9-26B3-4D5B-80B4-B9020D53944B}"/>
              </a:ext>
            </a:extLst>
          </p:cNvPr>
          <p:cNvSpPr>
            <a:spLocks noGrp="1"/>
          </p:cNvSpPr>
          <p:nvPr>
            <p:ph type="sldNum" sz="quarter" idx="12"/>
          </p:nvPr>
        </p:nvSpPr>
        <p:spPr/>
        <p:txBody>
          <a:bodyPr/>
          <a:lstStyle/>
          <a:p>
            <a:fld id="{540703EA-CC14-4FA7-A2AA-29C47D8AD729}" type="slidenum">
              <a:rPr lang="en-US" smtClean="0"/>
              <a:t>32</a:t>
            </a:fld>
            <a:endParaRPr lang="en-US"/>
          </a:p>
        </p:txBody>
      </p:sp>
    </p:spTree>
    <p:extLst>
      <p:ext uri="{BB962C8B-B14F-4D97-AF65-F5344CB8AC3E}">
        <p14:creationId xmlns:p14="http://schemas.microsoft.com/office/powerpoint/2010/main" val="263355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85" y="417626"/>
            <a:ext cx="11586029" cy="1325563"/>
          </a:xfrm>
        </p:spPr>
        <p:txBody>
          <a:bodyPr>
            <a:normAutofit/>
          </a:bodyPr>
          <a:lstStyle/>
          <a:p>
            <a:r>
              <a:rPr lang="en-US" b="1" dirty="0"/>
              <a:t>Charge Delocalization, Molecular Orbitals</a:t>
            </a:r>
            <a:endParaRPr lang="en-US" dirty="0"/>
          </a:p>
        </p:txBody>
      </p:sp>
      <p:sp>
        <p:nvSpPr>
          <p:cNvPr id="5" name="Content Placeholder 4"/>
          <p:cNvSpPr>
            <a:spLocks noGrp="1"/>
          </p:cNvSpPr>
          <p:nvPr>
            <p:ph idx="1"/>
          </p:nvPr>
        </p:nvSpPr>
        <p:spPr>
          <a:xfrm>
            <a:off x="838200" y="1641591"/>
            <a:ext cx="10515600" cy="5032375"/>
          </a:xfrm>
        </p:spPr>
        <p:txBody>
          <a:bodyPr>
            <a:normAutofit fontScale="92500" lnSpcReduction="10000"/>
          </a:bodyPr>
          <a:lstStyle/>
          <a:p>
            <a:r>
              <a:rPr lang="en-US" dirty="0"/>
              <a:t>If visible light is absorbed, the material with conjugated bonds will be colored. (If only more energetic UV light is absorbed, the material might have promise as a component in a sunscreen.)</a:t>
            </a:r>
          </a:p>
          <a:p>
            <a:r>
              <a:rPr lang="en-US" dirty="0"/>
              <a:t>If the transition is low enough in energy, absorption of visible light can cause the promotion of an electron to this excited state. </a:t>
            </a:r>
          </a:p>
          <a:p>
            <a:r>
              <a:rPr lang="en-US" dirty="0"/>
              <a:t>Many organic molecules derive their colors from the excitation from electronic states that involve large degrees of conjugation. </a:t>
            </a:r>
          </a:p>
          <a:p>
            <a:r>
              <a:rPr lang="en-US" dirty="0"/>
              <a:t>The part of the molecule that favors color production is called a </a:t>
            </a:r>
            <a:r>
              <a:rPr lang="en-US" i="1" dirty="0"/>
              <a:t>chromophore</a:t>
            </a:r>
            <a:r>
              <a:rPr lang="en-US" dirty="0"/>
              <a:t>, meaning “color bearing (</a:t>
            </a:r>
            <a:r>
              <a:rPr lang="en-US" dirty="0" err="1"/>
              <a:t>rulman</a:t>
            </a:r>
            <a:r>
              <a:rPr lang="en-US" dirty="0"/>
              <a:t>).”</a:t>
            </a:r>
            <a:br>
              <a:rPr lang="en-US" dirty="0"/>
            </a:br>
            <a:br>
              <a:rPr lang="en-US" dirty="0"/>
            </a:br>
            <a:br>
              <a:rPr lang="en-US" dirty="0"/>
            </a:br>
            <a:br>
              <a:rPr lang="en-US" dirty="0"/>
            </a:br>
            <a:br>
              <a:rPr lang="en-US" dirty="0"/>
            </a:br>
            <a:endParaRPr lang="en-US" dirty="0"/>
          </a:p>
        </p:txBody>
      </p:sp>
      <p:sp>
        <p:nvSpPr>
          <p:cNvPr id="3" name="Slayt Numarası Yer Tutucusu 2">
            <a:extLst>
              <a:ext uri="{FF2B5EF4-FFF2-40B4-BE49-F238E27FC236}">
                <a16:creationId xmlns:a16="http://schemas.microsoft.com/office/drawing/2014/main" id="{10264634-569F-4D75-BA9D-8F933DEE3EF5}"/>
              </a:ext>
            </a:extLst>
          </p:cNvPr>
          <p:cNvSpPr>
            <a:spLocks noGrp="1"/>
          </p:cNvSpPr>
          <p:nvPr>
            <p:ph type="sldNum" sz="quarter" idx="12"/>
          </p:nvPr>
        </p:nvSpPr>
        <p:spPr/>
        <p:txBody>
          <a:bodyPr/>
          <a:lstStyle/>
          <a:p>
            <a:fld id="{540703EA-CC14-4FA7-A2AA-29C47D8AD729}" type="slidenum">
              <a:rPr lang="en-US" smtClean="0"/>
              <a:t>33</a:t>
            </a:fld>
            <a:endParaRPr lang="en-US"/>
          </a:p>
        </p:txBody>
      </p:sp>
    </p:spTree>
    <p:extLst>
      <p:ext uri="{BB962C8B-B14F-4D97-AF65-F5344CB8AC3E}">
        <p14:creationId xmlns:p14="http://schemas.microsoft.com/office/powerpoint/2010/main" val="4153740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57" y="519226"/>
            <a:ext cx="11586029" cy="1325563"/>
          </a:xfrm>
        </p:spPr>
        <p:txBody>
          <a:bodyPr>
            <a:normAutofit/>
          </a:bodyPr>
          <a:lstStyle/>
          <a:p>
            <a:r>
              <a:rPr lang="en-US" b="1" dirty="0"/>
              <a:t>Charge Delocalization, Molecular Orbitals</a:t>
            </a:r>
            <a:endParaRPr lang="en-US" dirty="0"/>
          </a:p>
        </p:txBody>
      </p:sp>
      <p:pic>
        <p:nvPicPr>
          <p:cNvPr id="8" name="Picture 7"/>
          <p:cNvPicPr>
            <a:picLocks noChangeAspect="1"/>
          </p:cNvPicPr>
          <p:nvPr/>
        </p:nvPicPr>
        <p:blipFill rotWithShape="1">
          <a:blip r:embed="rId2"/>
          <a:srcRect l="22738" t="44865" r="33929" b="37136"/>
          <a:stretch/>
        </p:blipFill>
        <p:spPr>
          <a:xfrm>
            <a:off x="2975428" y="2408806"/>
            <a:ext cx="5283201" cy="1233714"/>
          </a:xfrm>
          <a:prstGeom prst="rect">
            <a:avLst/>
          </a:prstGeom>
        </p:spPr>
      </p:pic>
      <p:pic>
        <p:nvPicPr>
          <p:cNvPr id="10" name="Picture 9"/>
          <p:cNvPicPr>
            <a:picLocks noChangeAspect="1"/>
          </p:cNvPicPr>
          <p:nvPr/>
        </p:nvPicPr>
        <p:blipFill rotWithShape="1">
          <a:blip r:embed="rId3"/>
          <a:srcRect l="22262" t="46983" r="31547" b="30149"/>
          <a:stretch/>
        </p:blipFill>
        <p:spPr>
          <a:xfrm>
            <a:off x="2507956" y="4943143"/>
            <a:ext cx="6218143" cy="1730823"/>
          </a:xfrm>
          <a:prstGeom prst="rect">
            <a:avLst/>
          </a:prstGeom>
        </p:spPr>
      </p:pic>
      <p:pic>
        <p:nvPicPr>
          <p:cNvPr id="12" name="Picture 11"/>
          <p:cNvPicPr>
            <a:picLocks noChangeAspect="1"/>
          </p:cNvPicPr>
          <p:nvPr/>
        </p:nvPicPr>
        <p:blipFill rotWithShape="1">
          <a:blip r:embed="rId4"/>
          <a:srcRect l="16786" t="27291" r="40595" b="24009"/>
          <a:stretch/>
        </p:blipFill>
        <p:spPr>
          <a:xfrm>
            <a:off x="2148114" y="1778436"/>
            <a:ext cx="7620000" cy="4895530"/>
          </a:xfrm>
          <a:prstGeom prst="rect">
            <a:avLst/>
          </a:prstGeom>
        </p:spPr>
      </p:pic>
      <p:sp>
        <p:nvSpPr>
          <p:cNvPr id="3" name="Slayt Numarası Yer Tutucusu 2">
            <a:extLst>
              <a:ext uri="{FF2B5EF4-FFF2-40B4-BE49-F238E27FC236}">
                <a16:creationId xmlns:a16="http://schemas.microsoft.com/office/drawing/2014/main" id="{88CBE1E5-9A32-4FA2-AFB1-0B9BD80D4017}"/>
              </a:ext>
            </a:extLst>
          </p:cNvPr>
          <p:cNvSpPr>
            <a:spLocks noGrp="1"/>
          </p:cNvSpPr>
          <p:nvPr>
            <p:ph type="sldNum" sz="quarter" idx="12"/>
          </p:nvPr>
        </p:nvSpPr>
        <p:spPr/>
        <p:txBody>
          <a:bodyPr/>
          <a:lstStyle/>
          <a:p>
            <a:fld id="{540703EA-CC14-4FA7-A2AA-29C47D8AD729}" type="slidenum">
              <a:rPr lang="en-US" smtClean="0"/>
              <a:t>34</a:t>
            </a:fld>
            <a:endParaRPr lang="en-US"/>
          </a:p>
        </p:txBody>
      </p:sp>
    </p:spTree>
    <p:extLst>
      <p:ext uri="{BB962C8B-B14F-4D97-AF65-F5344CB8AC3E}">
        <p14:creationId xmlns:p14="http://schemas.microsoft.com/office/powerpoint/2010/main" val="751850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57" y="519226"/>
            <a:ext cx="11586029" cy="1325563"/>
          </a:xfrm>
        </p:spPr>
        <p:txBody>
          <a:bodyPr>
            <a:normAutofit/>
          </a:bodyPr>
          <a:lstStyle/>
          <a:p>
            <a:r>
              <a:rPr lang="en-US" b="1" dirty="0"/>
              <a:t>Charge Delocalization, Molecular Orbitals</a:t>
            </a:r>
            <a:endParaRPr lang="en-US" dirty="0"/>
          </a:p>
        </p:txBody>
      </p:sp>
      <p:sp>
        <p:nvSpPr>
          <p:cNvPr id="5" name="Content Placeholder 4"/>
          <p:cNvSpPr>
            <a:spLocks noGrp="1"/>
          </p:cNvSpPr>
          <p:nvPr>
            <p:ph idx="1"/>
          </p:nvPr>
        </p:nvSpPr>
        <p:spPr>
          <a:xfrm>
            <a:off x="838200" y="1641591"/>
            <a:ext cx="10515600" cy="5032375"/>
          </a:xfrm>
        </p:spPr>
        <p:txBody>
          <a:bodyPr>
            <a:normAutofit fontScale="92500" lnSpcReduction="20000"/>
          </a:bodyPr>
          <a:lstStyle/>
          <a:p>
            <a:r>
              <a:rPr lang="en-US" altLang="en-US" sz="2600" dirty="0"/>
              <a:t>For Example: Azo dyes, the Chromophore is −N=N−−N=N−. This group permits the absorption of light. However, </a:t>
            </a:r>
            <a:r>
              <a:rPr lang="en-US" altLang="en-US" sz="2600" dirty="0" err="1"/>
              <a:t>Azobenzene</a:t>
            </a:r>
            <a:r>
              <a:rPr lang="en-US" altLang="en-US" sz="2600" dirty="0"/>
              <a:t> has its absorption peak in UV region (it only absorbs a little bit of blue).</a:t>
            </a:r>
          </a:p>
          <a:p>
            <a:endParaRPr lang="en-US" dirty="0"/>
          </a:p>
          <a:p>
            <a:endParaRPr lang="en-US" dirty="0"/>
          </a:p>
          <a:p>
            <a:endParaRPr lang="en-US" dirty="0"/>
          </a:p>
          <a:p>
            <a:r>
              <a:rPr lang="en-US" altLang="en-US" sz="2600" dirty="0"/>
              <a:t>One way to do that is to form a bigger conjugated system to lower the energy, in this case delocalizing the electrons across the molecule. For </a:t>
            </a:r>
            <a:r>
              <a:rPr lang="en-US" altLang="en-US" sz="2600" dirty="0" err="1"/>
              <a:t>azobenzene</a:t>
            </a:r>
            <a:r>
              <a:rPr lang="en-US" altLang="en-US" sz="2600" dirty="0"/>
              <a:t> you can also add two </a:t>
            </a:r>
            <a:r>
              <a:rPr lang="en-US" altLang="en-US" sz="2600" dirty="0" err="1"/>
              <a:t>auxochromes</a:t>
            </a:r>
            <a:r>
              <a:rPr lang="en-US" altLang="en-US" sz="2600" dirty="0"/>
              <a:t> the hydroxyl group (−OH−OH) and the amino group (−NH2−NH2) these groups permit the formation of a charge-transfer complex:</a:t>
            </a:r>
            <a:br>
              <a:rPr lang="en-US" dirty="0"/>
            </a:br>
            <a:br>
              <a:rPr lang="en-US" dirty="0"/>
            </a:br>
            <a:br>
              <a:rPr lang="en-US" dirty="0"/>
            </a:br>
            <a:br>
              <a:rPr lang="en-US" dirty="0"/>
            </a:br>
            <a:br>
              <a:rPr lang="en-US" dirty="0"/>
            </a:br>
            <a:endParaRPr lang="en-US" dirty="0"/>
          </a:p>
        </p:txBody>
      </p:sp>
      <p:pic>
        <p:nvPicPr>
          <p:cNvPr id="8" name="Picture 7"/>
          <p:cNvPicPr>
            <a:picLocks noChangeAspect="1"/>
          </p:cNvPicPr>
          <p:nvPr/>
        </p:nvPicPr>
        <p:blipFill rotWithShape="1">
          <a:blip r:embed="rId2"/>
          <a:srcRect l="22738" t="44865" r="33929" b="37136"/>
          <a:stretch/>
        </p:blipFill>
        <p:spPr>
          <a:xfrm>
            <a:off x="2975428" y="2408806"/>
            <a:ext cx="5283201" cy="1233714"/>
          </a:xfrm>
          <a:prstGeom prst="rect">
            <a:avLst/>
          </a:prstGeom>
        </p:spPr>
      </p:pic>
      <p:pic>
        <p:nvPicPr>
          <p:cNvPr id="10" name="Picture 9"/>
          <p:cNvPicPr>
            <a:picLocks noChangeAspect="1"/>
          </p:cNvPicPr>
          <p:nvPr/>
        </p:nvPicPr>
        <p:blipFill rotWithShape="1">
          <a:blip r:embed="rId3"/>
          <a:srcRect l="22262" t="46983" r="31547" b="30149"/>
          <a:stretch/>
        </p:blipFill>
        <p:spPr>
          <a:xfrm>
            <a:off x="2507956" y="4943143"/>
            <a:ext cx="6218143" cy="1730823"/>
          </a:xfrm>
          <a:prstGeom prst="rect">
            <a:avLst/>
          </a:prstGeom>
        </p:spPr>
      </p:pic>
      <p:sp>
        <p:nvSpPr>
          <p:cNvPr id="3" name="TextBox 2"/>
          <p:cNvSpPr txBox="1"/>
          <p:nvPr/>
        </p:nvSpPr>
        <p:spPr>
          <a:xfrm>
            <a:off x="5312229" y="5162223"/>
            <a:ext cx="1201996" cy="646331"/>
          </a:xfrm>
          <a:prstGeom prst="rect">
            <a:avLst/>
          </a:prstGeom>
          <a:noFill/>
        </p:spPr>
        <p:txBody>
          <a:bodyPr wrap="none" rtlCol="0">
            <a:spAutoFit/>
          </a:bodyPr>
          <a:lstStyle/>
          <a:p>
            <a:r>
              <a:rPr lang="en-US" dirty="0"/>
              <a:t>Photon</a:t>
            </a:r>
          </a:p>
          <a:p>
            <a:r>
              <a:rPr lang="en-US" dirty="0"/>
              <a:t>absorption</a:t>
            </a:r>
          </a:p>
        </p:txBody>
      </p:sp>
      <p:cxnSp>
        <p:nvCxnSpPr>
          <p:cNvPr id="6" name="Straight Arrow Connector 5"/>
          <p:cNvCxnSpPr/>
          <p:nvPr/>
        </p:nvCxnSpPr>
        <p:spPr>
          <a:xfrm>
            <a:off x="5289113" y="5837583"/>
            <a:ext cx="11593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30915" y="6246715"/>
            <a:ext cx="1013419" cy="646331"/>
          </a:xfrm>
          <a:prstGeom prst="rect">
            <a:avLst/>
          </a:prstGeom>
          <a:noFill/>
        </p:spPr>
        <p:txBody>
          <a:bodyPr wrap="none" rtlCol="0">
            <a:spAutoFit/>
          </a:bodyPr>
          <a:lstStyle/>
          <a:p>
            <a:r>
              <a:rPr lang="en-US" dirty="0"/>
              <a:t>Photon</a:t>
            </a:r>
          </a:p>
          <a:p>
            <a:r>
              <a:rPr lang="en-US" dirty="0"/>
              <a:t>emission</a:t>
            </a:r>
          </a:p>
        </p:txBody>
      </p:sp>
      <p:cxnSp>
        <p:nvCxnSpPr>
          <p:cNvPr id="9" name="Straight Arrow Connector 8"/>
          <p:cNvCxnSpPr/>
          <p:nvPr/>
        </p:nvCxnSpPr>
        <p:spPr>
          <a:xfrm flipH="1">
            <a:off x="4797442" y="6223259"/>
            <a:ext cx="11157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ayt Numarası Yer Tutucusu 3">
            <a:extLst>
              <a:ext uri="{FF2B5EF4-FFF2-40B4-BE49-F238E27FC236}">
                <a16:creationId xmlns:a16="http://schemas.microsoft.com/office/drawing/2014/main" id="{2CAA7144-5DF0-483C-A7C2-43F74B1F21C6}"/>
              </a:ext>
            </a:extLst>
          </p:cNvPr>
          <p:cNvSpPr>
            <a:spLocks noGrp="1"/>
          </p:cNvSpPr>
          <p:nvPr>
            <p:ph type="sldNum" sz="quarter" idx="12"/>
          </p:nvPr>
        </p:nvSpPr>
        <p:spPr/>
        <p:txBody>
          <a:bodyPr/>
          <a:lstStyle/>
          <a:p>
            <a:fld id="{540703EA-CC14-4FA7-A2AA-29C47D8AD729}" type="slidenum">
              <a:rPr lang="en-US" smtClean="0"/>
              <a:t>35</a:t>
            </a:fld>
            <a:endParaRPr lang="en-US"/>
          </a:p>
        </p:txBody>
      </p:sp>
    </p:spTree>
    <p:extLst>
      <p:ext uri="{BB962C8B-B14F-4D97-AF65-F5344CB8AC3E}">
        <p14:creationId xmlns:p14="http://schemas.microsoft.com/office/powerpoint/2010/main" val="1795186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57" y="519226"/>
            <a:ext cx="11586029" cy="1325563"/>
          </a:xfrm>
        </p:spPr>
        <p:txBody>
          <a:bodyPr>
            <a:normAutofit/>
          </a:bodyPr>
          <a:lstStyle/>
          <a:p>
            <a:r>
              <a:rPr lang="en-US" b="1" dirty="0"/>
              <a:t>Charge Delocalization, Molecular Orbitals</a:t>
            </a:r>
            <a:endParaRPr lang="en-US" dirty="0"/>
          </a:p>
        </p:txBody>
      </p:sp>
      <p:sp>
        <p:nvSpPr>
          <p:cNvPr id="5" name="Content Placeholder 4"/>
          <p:cNvSpPr>
            <a:spLocks noGrp="1"/>
          </p:cNvSpPr>
          <p:nvPr>
            <p:ph idx="1"/>
          </p:nvPr>
        </p:nvSpPr>
        <p:spPr>
          <a:xfrm>
            <a:off x="838200" y="1641591"/>
            <a:ext cx="10515600" cy="5032375"/>
          </a:xfrm>
        </p:spPr>
        <p:txBody>
          <a:bodyPr>
            <a:normAutofit/>
          </a:bodyPr>
          <a:lstStyle/>
          <a:p>
            <a:r>
              <a:rPr lang="en-US" sz="2400" dirty="0"/>
              <a:t>The main distinction between a dye and a pigment is the state of matter: dyes are used in liquid form, whereas pigments are used as solids.</a:t>
            </a:r>
          </a:p>
          <a:p>
            <a:r>
              <a:rPr lang="en-US" sz="2400" dirty="0"/>
              <a:t>As an example of the dependence of the color of an organic compound on structure, we can consider the case of an organic acid-base indicator. These materials are often weak organic acids, which will be deprotonated in basic solution. The loss of the proton can be detected visually, as the color of the acid and its conjugate base can be substantially different, especially due to different degrees of delocalization</a:t>
            </a:r>
          </a:p>
          <a:p>
            <a:pPr marL="0" indent="0">
              <a:buNone/>
            </a:pPr>
            <a:br>
              <a:rPr lang="en-US" dirty="0"/>
            </a:br>
            <a:endParaRPr lang="en-US" dirty="0"/>
          </a:p>
        </p:txBody>
      </p:sp>
      <p:sp>
        <p:nvSpPr>
          <p:cNvPr id="3" name="Slayt Numarası Yer Tutucusu 2">
            <a:extLst>
              <a:ext uri="{FF2B5EF4-FFF2-40B4-BE49-F238E27FC236}">
                <a16:creationId xmlns:a16="http://schemas.microsoft.com/office/drawing/2014/main" id="{3E4F7BA5-02E1-4841-9EA2-7B269F27BC31}"/>
              </a:ext>
            </a:extLst>
          </p:cNvPr>
          <p:cNvSpPr>
            <a:spLocks noGrp="1"/>
          </p:cNvSpPr>
          <p:nvPr>
            <p:ph type="sldNum" sz="quarter" idx="12"/>
          </p:nvPr>
        </p:nvSpPr>
        <p:spPr/>
        <p:txBody>
          <a:bodyPr/>
          <a:lstStyle/>
          <a:p>
            <a:fld id="{540703EA-CC14-4FA7-A2AA-29C47D8AD729}" type="slidenum">
              <a:rPr lang="en-US" smtClean="0"/>
              <a:t>36</a:t>
            </a:fld>
            <a:endParaRPr lang="en-US"/>
          </a:p>
        </p:txBody>
      </p:sp>
    </p:spTree>
    <p:extLst>
      <p:ext uri="{BB962C8B-B14F-4D97-AF65-F5344CB8AC3E}">
        <p14:creationId xmlns:p14="http://schemas.microsoft.com/office/powerpoint/2010/main" val="1342070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9226"/>
            <a:ext cx="11586029" cy="1325563"/>
          </a:xfrm>
        </p:spPr>
        <p:txBody>
          <a:bodyPr>
            <a:normAutofit/>
          </a:bodyPr>
          <a:lstStyle/>
          <a:p>
            <a:r>
              <a:rPr lang="en-US" b="1" dirty="0"/>
              <a:t>Charge Delocalization</a:t>
            </a:r>
            <a:endParaRPr lang="en-US" dirty="0"/>
          </a:p>
        </p:txBody>
      </p:sp>
      <p:sp>
        <p:nvSpPr>
          <p:cNvPr id="5" name="Content Placeholder 4"/>
          <p:cNvSpPr>
            <a:spLocks noGrp="1"/>
          </p:cNvSpPr>
          <p:nvPr>
            <p:ph idx="1"/>
          </p:nvPr>
        </p:nvSpPr>
        <p:spPr>
          <a:xfrm>
            <a:off x="838200" y="1641591"/>
            <a:ext cx="10515600" cy="5032375"/>
          </a:xfrm>
        </p:spPr>
        <p:txBody>
          <a:bodyPr>
            <a:normAutofit/>
          </a:bodyPr>
          <a:lstStyle/>
          <a:p>
            <a:r>
              <a:rPr lang="en-US" sz="2400" dirty="0"/>
              <a:t>Another example of charge delocalization and its associated color can be seen in the case of </a:t>
            </a:r>
            <a:r>
              <a:rPr lang="en-US" sz="2400" i="1" dirty="0"/>
              <a:t>charge transfer </a:t>
            </a:r>
            <a:r>
              <a:rPr lang="en-US" sz="2400" dirty="0"/>
              <a:t>from one ion to another—for example, in blue sapphire. </a:t>
            </a:r>
          </a:p>
          <a:p>
            <a:r>
              <a:rPr lang="en-US" sz="2400" dirty="0"/>
              <a:t>This material is Al2O3 with Fe2+ and Ti4+. An excited electronic</a:t>
            </a:r>
            <a:r>
              <a:rPr lang="tr-TR" sz="2400" dirty="0"/>
              <a:t> </a:t>
            </a:r>
            <a:r>
              <a:rPr lang="en-US" sz="2400" dirty="0"/>
              <a:t>state is formed when adjacent Fe2+ and Ti4+ ions exchange an electron to give</a:t>
            </a:r>
            <a:r>
              <a:rPr lang="tr-TR" sz="2400" dirty="0"/>
              <a:t> </a:t>
            </a:r>
            <a:r>
              <a:rPr lang="en-US" sz="2400" dirty="0"/>
              <a:t>Fe3+ and Ti3+ by a </a:t>
            </a:r>
            <a:r>
              <a:rPr lang="en-US" sz="2400" dirty="0" err="1"/>
              <a:t>photochemically</a:t>
            </a:r>
            <a:r>
              <a:rPr lang="en-US" sz="2400" dirty="0"/>
              <a:t> induced oxidation−reduction reaction. </a:t>
            </a:r>
            <a:endParaRPr lang="tr-TR" sz="2400" dirty="0"/>
          </a:p>
          <a:p>
            <a:r>
              <a:rPr lang="en-US" sz="2400" dirty="0"/>
              <a:t>It</a:t>
            </a:r>
            <a:r>
              <a:rPr lang="tr-TR" sz="2400" dirty="0"/>
              <a:t> </a:t>
            </a:r>
            <a:r>
              <a:rPr lang="en-US" sz="2400" dirty="0"/>
              <a:t>takes energy of about 2 eV to reach this excited state; this corresponds to light</a:t>
            </a:r>
            <a:r>
              <a:rPr lang="tr-TR" sz="2400" dirty="0"/>
              <a:t> </a:t>
            </a:r>
            <a:r>
              <a:rPr lang="en-US" sz="2400" dirty="0"/>
              <a:t>of wavelength 620 nm. This light is yellow, and since the material is absorbing yellow from the incident white light, sapphire appears blue. </a:t>
            </a:r>
            <a:endParaRPr lang="tr-TR" sz="2400" dirty="0"/>
          </a:p>
          <a:p>
            <a:r>
              <a:rPr lang="en-US" sz="2400" dirty="0"/>
              <a:t>Only a few</a:t>
            </a:r>
            <a:r>
              <a:rPr lang="tr-TR" sz="2400" dirty="0"/>
              <a:t> </a:t>
            </a:r>
            <a:r>
              <a:rPr lang="en-US" sz="2400" dirty="0"/>
              <a:t>hundredths of 1% of Fe2+ and Ti4+ are required to achieve a deep blue color.</a:t>
            </a:r>
            <a:br>
              <a:rPr lang="en-US" dirty="0"/>
            </a:br>
            <a:br>
              <a:rPr lang="en-US" dirty="0"/>
            </a:br>
            <a:endParaRPr lang="en-US" dirty="0"/>
          </a:p>
        </p:txBody>
      </p:sp>
      <p:sp>
        <p:nvSpPr>
          <p:cNvPr id="3" name="Slayt Numarası Yer Tutucusu 2">
            <a:extLst>
              <a:ext uri="{FF2B5EF4-FFF2-40B4-BE49-F238E27FC236}">
                <a16:creationId xmlns:a16="http://schemas.microsoft.com/office/drawing/2014/main" id="{86D68E6D-FF08-4940-8148-8EB8A446253E}"/>
              </a:ext>
            </a:extLst>
          </p:cNvPr>
          <p:cNvSpPr>
            <a:spLocks noGrp="1"/>
          </p:cNvSpPr>
          <p:nvPr>
            <p:ph type="sldNum" sz="quarter" idx="12"/>
          </p:nvPr>
        </p:nvSpPr>
        <p:spPr/>
        <p:txBody>
          <a:bodyPr/>
          <a:lstStyle/>
          <a:p>
            <a:fld id="{540703EA-CC14-4FA7-A2AA-29C47D8AD729}" type="slidenum">
              <a:rPr lang="en-US" smtClean="0"/>
              <a:t>37</a:t>
            </a:fld>
            <a:endParaRPr lang="en-US"/>
          </a:p>
        </p:txBody>
      </p:sp>
    </p:spTree>
    <p:extLst>
      <p:ext uri="{BB962C8B-B14F-4D97-AF65-F5344CB8AC3E}">
        <p14:creationId xmlns:p14="http://schemas.microsoft.com/office/powerpoint/2010/main" val="1947535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641591"/>
            <a:ext cx="10515600" cy="5032375"/>
          </a:xfrm>
        </p:spPr>
        <p:txBody>
          <a:bodyPr>
            <a:normAutofit fontScale="92500" lnSpcReduction="20000"/>
          </a:bodyPr>
          <a:lstStyle/>
          <a:p>
            <a:r>
              <a:rPr lang="en-US" sz="2400" dirty="0"/>
              <a:t>Some molecules with delocalized electrons also are capable of </a:t>
            </a:r>
            <a:r>
              <a:rPr lang="en-US" sz="2400" i="1" dirty="0"/>
              <a:t>luminescence </a:t>
            </a:r>
            <a:r>
              <a:rPr lang="en-US" sz="2400" dirty="0"/>
              <a:t>(i.e., light emission from a cool body*), which includes florescence,</a:t>
            </a:r>
            <a:r>
              <a:rPr lang="tr-TR" sz="2400" dirty="0"/>
              <a:t> </a:t>
            </a:r>
            <a:r>
              <a:rPr lang="en-US" sz="2400" dirty="0"/>
              <a:t>phosphorescence, and </a:t>
            </a:r>
            <a:r>
              <a:rPr lang="en-US" sz="2400" dirty="0" err="1"/>
              <a:t>chemiluminescence</a:t>
            </a:r>
            <a:r>
              <a:rPr lang="en-US" sz="2400" dirty="0"/>
              <a:t>. </a:t>
            </a:r>
            <a:endParaRPr lang="tr-TR" sz="2400" dirty="0"/>
          </a:p>
          <a:p>
            <a:r>
              <a:rPr lang="en-US" sz="2400" dirty="0"/>
              <a:t>In </a:t>
            </a:r>
            <a:r>
              <a:rPr lang="en-US" sz="2400" i="1" dirty="0"/>
              <a:t>florescence</a:t>
            </a:r>
            <a:r>
              <a:rPr lang="en-US" sz="2400" dirty="0"/>
              <a:t>, an excited state</a:t>
            </a:r>
            <a:r>
              <a:rPr lang="tr-TR" sz="2400" dirty="0"/>
              <a:t> </a:t>
            </a:r>
            <a:r>
              <a:rPr lang="en-US" sz="2400" dirty="0"/>
              <a:t>decays to an intermediate state that differs from the ground state by an</a:t>
            </a:r>
            <a:r>
              <a:rPr lang="tr-TR" sz="2400" dirty="0"/>
              <a:t> </a:t>
            </a:r>
            <a:r>
              <a:rPr lang="en-US" sz="2400" dirty="0"/>
              <a:t>energy that corresponds to rapid emission of light in the visible range of</a:t>
            </a:r>
            <a:r>
              <a:rPr lang="tr-TR" sz="2400" dirty="0"/>
              <a:t> </a:t>
            </a:r>
            <a:r>
              <a:rPr lang="en-US" sz="2400" dirty="0"/>
              <a:t>the spectrum, as shown in Figure. </a:t>
            </a:r>
            <a:endParaRPr lang="tr-TR" sz="2400" dirty="0"/>
          </a:p>
          <a:p>
            <a:r>
              <a:rPr lang="en-US" sz="2400" dirty="0"/>
              <a:t>An example is compounds that are</a:t>
            </a:r>
            <a:r>
              <a:rPr lang="tr-TR" sz="2400" dirty="0"/>
              <a:t> </a:t>
            </a:r>
            <a:r>
              <a:rPr lang="en-US" sz="2400" dirty="0"/>
              <a:t>added to detergents as fabric brighteners. These absorb UV components</a:t>
            </a:r>
            <a:r>
              <a:rPr lang="tr-TR" sz="2400" dirty="0"/>
              <a:t> </a:t>
            </a:r>
            <a:r>
              <a:rPr lang="en-US" sz="2400" dirty="0"/>
              <a:t>of daylight (to get to an excited state) and then fluoresce, giving off blue</a:t>
            </a:r>
            <a:r>
              <a:rPr lang="tr-TR" sz="2400" dirty="0"/>
              <a:t> </a:t>
            </a:r>
            <a:r>
              <a:rPr lang="en-US" sz="2400" dirty="0"/>
              <a:t>light. </a:t>
            </a:r>
            <a:endParaRPr lang="tr-TR" sz="2400" dirty="0"/>
          </a:p>
          <a:p>
            <a:r>
              <a:rPr lang="en-US" sz="2400" dirty="0"/>
              <a:t>This blue light makes the material appear bright by combining with</a:t>
            </a:r>
            <a:br>
              <a:rPr lang="en-US" sz="2400" dirty="0"/>
            </a:br>
            <a:r>
              <a:rPr lang="en-US" sz="2400" dirty="0"/>
              <a:t>the yellow of dirt (blue and yellow are complementary colors) to give</a:t>
            </a:r>
            <a:br>
              <a:rPr lang="en-US" sz="2400" dirty="0"/>
            </a:br>
            <a:r>
              <a:rPr lang="en-US" sz="2400" dirty="0"/>
              <a:t>white.</a:t>
            </a:r>
            <a:br>
              <a:rPr lang="en-US" sz="2400" dirty="0"/>
            </a:br>
            <a:br>
              <a:rPr lang="en-US" sz="2400" dirty="0"/>
            </a:br>
            <a:br>
              <a:rPr lang="en-US" sz="2400" dirty="0"/>
            </a:br>
            <a:br>
              <a:rPr lang="en-US" sz="2400" dirty="0"/>
            </a:br>
            <a:br>
              <a:rPr lang="en-US" dirty="0"/>
            </a:br>
            <a:br>
              <a:rPr lang="en-US" dirty="0"/>
            </a:br>
            <a:endParaRPr lang="en-US" dirty="0"/>
          </a:p>
        </p:txBody>
      </p:sp>
      <p:sp>
        <p:nvSpPr>
          <p:cNvPr id="4" name="Title 1"/>
          <p:cNvSpPr txBox="1">
            <a:spLocks/>
          </p:cNvSpPr>
          <p:nvPr/>
        </p:nvSpPr>
        <p:spPr>
          <a:xfrm>
            <a:off x="838200" y="519226"/>
            <a:ext cx="115860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Charge Delocalization</a:t>
            </a:r>
            <a:endParaRPr lang="en-US" dirty="0"/>
          </a:p>
        </p:txBody>
      </p:sp>
      <p:pic>
        <p:nvPicPr>
          <p:cNvPr id="6" name="Picture 5"/>
          <p:cNvPicPr>
            <a:picLocks noChangeAspect="1"/>
          </p:cNvPicPr>
          <p:nvPr/>
        </p:nvPicPr>
        <p:blipFill rotWithShape="1">
          <a:blip r:embed="rId2"/>
          <a:srcRect l="41620" t="45819" r="40739" b="25435"/>
          <a:stretch/>
        </p:blipFill>
        <p:spPr>
          <a:xfrm>
            <a:off x="9203028" y="4003230"/>
            <a:ext cx="2658414" cy="2435553"/>
          </a:xfrm>
          <a:prstGeom prst="rect">
            <a:avLst/>
          </a:prstGeom>
        </p:spPr>
      </p:pic>
      <p:sp>
        <p:nvSpPr>
          <p:cNvPr id="2" name="Slayt Numarası Yer Tutucusu 1">
            <a:extLst>
              <a:ext uri="{FF2B5EF4-FFF2-40B4-BE49-F238E27FC236}">
                <a16:creationId xmlns:a16="http://schemas.microsoft.com/office/drawing/2014/main" id="{BB5182DC-08B9-4357-9D73-411EF051A5A5}"/>
              </a:ext>
            </a:extLst>
          </p:cNvPr>
          <p:cNvSpPr>
            <a:spLocks noGrp="1"/>
          </p:cNvSpPr>
          <p:nvPr>
            <p:ph type="sldNum" sz="quarter" idx="12"/>
          </p:nvPr>
        </p:nvSpPr>
        <p:spPr/>
        <p:txBody>
          <a:bodyPr/>
          <a:lstStyle/>
          <a:p>
            <a:fld id="{540703EA-CC14-4FA7-A2AA-29C47D8AD729}" type="slidenum">
              <a:rPr lang="en-US" smtClean="0"/>
              <a:t>38</a:t>
            </a:fld>
            <a:endParaRPr lang="en-US"/>
          </a:p>
        </p:txBody>
      </p:sp>
    </p:spTree>
    <p:extLst>
      <p:ext uri="{BB962C8B-B14F-4D97-AF65-F5344CB8AC3E}">
        <p14:creationId xmlns:p14="http://schemas.microsoft.com/office/powerpoint/2010/main" val="2798723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012"/>
            <a:ext cx="11586029" cy="1325563"/>
          </a:xfrm>
        </p:spPr>
        <p:txBody>
          <a:bodyPr>
            <a:normAutofit/>
          </a:bodyPr>
          <a:lstStyle/>
          <a:p>
            <a:r>
              <a:rPr lang="en-US" b="1" dirty="0"/>
              <a:t>Charge Delocalization</a:t>
            </a:r>
            <a:endParaRPr lang="en-US" dirty="0"/>
          </a:p>
        </p:txBody>
      </p:sp>
      <p:sp>
        <p:nvSpPr>
          <p:cNvPr id="5" name="Content Placeholder 4"/>
          <p:cNvSpPr>
            <a:spLocks noGrp="1"/>
          </p:cNvSpPr>
          <p:nvPr>
            <p:ph idx="1"/>
          </p:nvPr>
        </p:nvSpPr>
        <p:spPr>
          <a:xfrm>
            <a:off x="838200" y="1358256"/>
            <a:ext cx="10515600" cy="5032375"/>
          </a:xfrm>
        </p:spPr>
        <p:txBody>
          <a:bodyPr>
            <a:normAutofit/>
          </a:bodyPr>
          <a:lstStyle/>
          <a:p>
            <a:r>
              <a:rPr lang="en-US" sz="2400" dirty="0"/>
              <a:t>Glow sticks emit light when two chemicals are mixed. The reaction between the two chemicals is catalyzed by a base, usually sodium salicylate.</a:t>
            </a:r>
            <a:r>
              <a:rPr lang="tr-TR" sz="2400" dirty="0"/>
              <a:t> </a:t>
            </a:r>
            <a:r>
              <a:rPr lang="en-US" sz="2400" dirty="0"/>
              <a:t>The sticks consist of a tiny, brittle container within a flexible outer container. Each container holds a different solution. When the outer container is flexed, the inner container breaks, allowing the solutions to combine, causing the necessary chemical reaction. After breaking, the tube is shaken to thoroughly mix the components.</a:t>
            </a:r>
            <a:endParaRPr lang="en-US" dirty="0"/>
          </a:p>
        </p:txBody>
      </p:sp>
      <p:pic>
        <p:nvPicPr>
          <p:cNvPr id="3" name="Picture 2"/>
          <p:cNvPicPr>
            <a:picLocks noChangeAspect="1"/>
          </p:cNvPicPr>
          <p:nvPr/>
        </p:nvPicPr>
        <p:blipFill rotWithShape="1">
          <a:blip r:embed="rId2"/>
          <a:srcRect l="30105" t="38304" r="14543" b="12657"/>
          <a:stretch/>
        </p:blipFill>
        <p:spPr>
          <a:xfrm>
            <a:off x="605308" y="3496614"/>
            <a:ext cx="6748528" cy="3361386"/>
          </a:xfrm>
          <a:prstGeom prst="rect">
            <a:avLst/>
          </a:prstGeom>
        </p:spPr>
      </p:pic>
      <p:pic>
        <p:nvPicPr>
          <p:cNvPr id="6" name="Picture 5"/>
          <p:cNvPicPr>
            <a:picLocks noChangeAspect="1"/>
          </p:cNvPicPr>
          <p:nvPr/>
        </p:nvPicPr>
        <p:blipFill rotWithShape="1">
          <a:blip r:embed="rId3"/>
          <a:srcRect l="71831" t="29661" r="3662" b="23556"/>
          <a:stretch/>
        </p:blipFill>
        <p:spPr>
          <a:xfrm>
            <a:off x="8216721" y="3417476"/>
            <a:ext cx="2987898" cy="3206839"/>
          </a:xfrm>
          <a:prstGeom prst="rect">
            <a:avLst/>
          </a:prstGeom>
        </p:spPr>
      </p:pic>
      <p:sp>
        <p:nvSpPr>
          <p:cNvPr id="4" name="Slayt Numarası Yer Tutucusu 3">
            <a:extLst>
              <a:ext uri="{FF2B5EF4-FFF2-40B4-BE49-F238E27FC236}">
                <a16:creationId xmlns:a16="http://schemas.microsoft.com/office/drawing/2014/main" id="{77EFB765-7DF6-467F-8161-D5C39C734626}"/>
              </a:ext>
            </a:extLst>
          </p:cNvPr>
          <p:cNvSpPr>
            <a:spLocks noGrp="1"/>
          </p:cNvSpPr>
          <p:nvPr>
            <p:ph type="sldNum" sz="quarter" idx="12"/>
          </p:nvPr>
        </p:nvSpPr>
        <p:spPr/>
        <p:txBody>
          <a:bodyPr/>
          <a:lstStyle/>
          <a:p>
            <a:fld id="{540703EA-CC14-4FA7-A2AA-29C47D8AD729}" type="slidenum">
              <a:rPr lang="en-US" smtClean="0"/>
              <a:t>39</a:t>
            </a:fld>
            <a:endParaRPr lang="en-US"/>
          </a:p>
        </p:txBody>
      </p:sp>
    </p:spTree>
    <p:extLst>
      <p:ext uri="{BB962C8B-B14F-4D97-AF65-F5344CB8AC3E}">
        <p14:creationId xmlns:p14="http://schemas.microsoft.com/office/powerpoint/2010/main" val="3011007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Atomic Transitions</a:t>
            </a:r>
            <a:endParaRPr lang="en-US" dirty="0"/>
          </a:p>
        </p:txBody>
      </p:sp>
      <p:sp>
        <p:nvSpPr>
          <p:cNvPr id="3" name="Content Placeholder 2"/>
          <p:cNvSpPr>
            <a:spLocks noGrp="1"/>
          </p:cNvSpPr>
          <p:nvPr>
            <p:ph idx="1"/>
          </p:nvPr>
        </p:nvSpPr>
        <p:spPr/>
        <p:txBody>
          <a:bodyPr>
            <a:normAutofit/>
          </a:bodyPr>
          <a:lstStyle/>
          <a:p>
            <a:r>
              <a:rPr lang="en-US" dirty="0"/>
              <a:t>Electronic transitions within a given atom can give rise to color through emission of light. </a:t>
            </a:r>
          </a:p>
          <a:p>
            <a:r>
              <a:rPr lang="en-US" dirty="0"/>
              <a:t>A well-known example of atomic emission is the yellow color of</a:t>
            </a:r>
            <a:br>
              <a:rPr lang="en-US" dirty="0"/>
            </a:br>
            <a:r>
              <a:rPr lang="en-US" dirty="0"/>
              <a:t>sodium in the flame test for this element. The ground electronic configuration of Na is 1s22s22p63s1, so the “outermost” electron is the 3s1 electron. The ground state of this valence electron has two closely spaced energy levels above it, one 2.105 eV above the 3s1 level, and one 2.103 eV above the 3s1 level.</a:t>
            </a:r>
            <a:br>
              <a:rPr lang="en-US" dirty="0"/>
            </a:br>
            <a:endParaRPr lang="en-US" dirty="0"/>
          </a:p>
        </p:txBody>
      </p:sp>
      <p:sp>
        <p:nvSpPr>
          <p:cNvPr id="4" name="Slayt Numarası Yer Tutucusu 3">
            <a:extLst>
              <a:ext uri="{FF2B5EF4-FFF2-40B4-BE49-F238E27FC236}">
                <a16:creationId xmlns:a16="http://schemas.microsoft.com/office/drawing/2014/main" id="{D8F32122-C4E8-4123-9B1A-91E0C8E00F40}"/>
              </a:ext>
            </a:extLst>
          </p:cNvPr>
          <p:cNvSpPr>
            <a:spLocks noGrp="1"/>
          </p:cNvSpPr>
          <p:nvPr>
            <p:ph type="sldNum" sz="quarter" idx="12"/>
          </p:nvPr>
        </p:nvSpPr>
        <p:spPr/>
        <p:txBody>
          <a:bodyPr/>
          <a:lstStyle/>
          <a:p>
            <a:fld id="{540703EA-CC14-4FA7-A2AA-29C47D8AD729}" type="slidenum">
              <a:rPr lang="en-US" sz="1600" smtClean="0"/>
              <a:t>4</a:t>
            </a:fld>
            <a:endParaRPr lang="en-US" sz="1600" dirty="0"/>
          </a:p>
        </p:txBody>
      </p:sp>
    </p:spTree>
    <p:extLst>
      <p:ext uri="{BB962C8B-B14F-4D97-AF65-F5344CB8AC3E}">
        <p14:creationId xmlns:p14="http://schemas.microsoft.com/office/powerpoint/2010/main" val="342730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Atomic Transitions</a:t>
            </a:r>
            <a:endParaRPr lang="en-US" dirty="0"/>
          </a:p>
        </p:txBody>
      </p:sp>
      <p:sp>
        <p:nvSpPr>
          <p:cNvPr id="3" name="Content Placeholder 2"/>
          <p:cNvSpPr>
            <a:spLocks noGrp="1"/>
          </p:cNvSpPr>
          <p:nvPr>
            <p:ph idx="1"/>
          </p:nvPr>
        </p:nvSpPr>
        <p:spPr/>
        <p:txBody>
          <a:bodyPr>
            <a:normAutofit/>
          </a:bodyPr>
          <a:lstStyle/>
          <a:p>
            <a:pPr marL="0" indent="0">
              <a:buNone/>
            </a:pPr>
            <a:br>
              <a:rPr lang="en-US" dirty="0"/>
            </a:br>
            <a:endParaRPr lang="en-US" dirty="0"/>
          </a:p>
        </p:txBody>
      </p:sp>
      <p:pic>
        <p:nvPicPr>
          <p:cNvPr id="4" name="Picture 3"/>
          <p:cNvPicPr>
            <a:picLocks noChangeAspect="1"/>
          </p:cNvPicPr>
          <p:nvPr/>
        </p:nvPicPr>
        <p:blipFill rotWithShape="1">
          <a:blip r:embed="rId2"/>
          <a:srcRect l="48697" t="33528" r="5986" b="22119"/>
          <a:stretch/>
        </p:blipFill>
        <p:spPr>
          <a:xfrm>
            <a:off x="838200" y="1825625"/>
            <a:ext cx="10899801" cy="3506229"/>
          </a:xfrm>
          <a:prstGeom prst="rect">
            <a:avLst/>
          </a:prstGeom>
        </p:spPr>
      </p:pic>
      <p:sp>
        <p:nvSpPr>
          <p:cNvPr id="5" name="Slayt Numarası Yer Tutucusu 4">
            <a:extLst>
              <a:ext uri="{FF2B5EF4-FFF2-40B4-BE49-F238E27FC236}">
                <a16:creationId xmlns:a16="http://schemas.microsoft.com/office/drawing/2014/main" id="{355CE4FF-23D6-4949-827D-7500368726D7}"/>
              </a:ext>
            </a:extLst>
          </p:cNvPr>
          <p:cNvSpPr>
            <a:spLocks noGrp="1"/>
          </p:cNvSpPr>
          <p:nvPr>
            <p:ph type="sldNum" sz="quarter" idx="12"/>
          </p:nvPr>
        </p:nvSpPr>
        <p:spPr/>
        <p:txBody>
          <a:bodyPr/>
          <a:lstStyle/>
          <a:p>
            <a:fld id="{540703EA-CC14-4FA7-A2AA-29C47D8AD729}" type="slidenum">
              <a:rPr lang="en-US" smtClean="0"/>
              <a:t>5</a:t>
            </a:fld>
            <a:endParaRPr lang="en-US"/>
          </a:p>
        </p:txBody>
      </p:sp>
    </p:spTree>
    <p:extLst>
      <p:ext uri="{BB962C8B-B14F-4D97-AF65-F5344CB8AC3E}">
        <p14:creationId xmlns:p14="http://schemas.microsoft.com/office/powerpoint/2010/main" val="92356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Atomic Transitions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corresponding wavelengths of light of these energies are 589.1 and 589.6 nm, where, of course, the longer wavelength corresponds to the lower energy emission shown in Figure 2.5.</a:t>
            </a:r>
          </a:p>
          <a:p>
            <a:r>
              <a:rPr lang="en-US" dirty="0"/>
              <a:t>These wavelengths of light emitted from excited sodium atoms, at about</a:t>
            </a:r>
            <a:br>
              <a:rPr lang="en-US" dirty="0"/>
            </a:br>
            <a:r>
              <a:rPr lang="en-US" dirty="0"/>
              <a:t>590 nm, correspond to the yellow part of visible light. Therefore, when a</a:t>
            </a:r>
            <a:br>
              <a:rPr lang="en-US" dirty="0"/>
            </a:br>
            <a:r>
              <a:rPr lang="en-US" dirty="0"/>
              <a:t>sodium-containing material is heated in a flame such that 3s1 electrons are</a:t>
            </a:r>
            <a:br>
              <a:rPr lang="en-US" dirty="0"/>
            </a:br>
            <a:r>
              <a:rPr lang="en-US" dirty="0"/>
              <a:t>promoted to the 3p excited levels, each electron can then return to the ground state (3s1 configuration), concurrent with emission of yellow light.</a:t>
            </a:r>
            <a:endParaRPr lang="tr-TR" dirty="0"/>
          </a:p>
          <a:p>
            <a:r>
              <a:rPr lang="tr-TR" dirty="0">
                <a:hlinkClick r:id="rId2"/>
              </a:rPr>
              <a:t>Watch video</a:t>
            </a:r>
            <a:br>
              <a:rPr lang="en-US" dirty="0"/>
            </a:br>
            <a:br>
              <a:rPr lang="en-US" dirty="0"/>
            </a:br>
            <a:br>
              <a:rPr lang="en-US" dirty="0"/>
            </a:br>
            <a:br>
              <a:rPr lang="en-US" dirty="0"/>
            </a:br>
            <a:br>
              <a:rPr lang="en-US" dirty="0"/>
            </a:br>
            <a:endParaRPr lang="en-US" dirty="0"/>
          </a:p>
        </p:txBody>
      </p:sp>
      <p:sp>
        <p:nvSpPr>
          <p:cNvPr id="4" name="Slayt Numarası Yer Tutucusu 3">
            <a:extLst>
              <a:ext uri="{FF2B5EF4-FFF2-40B4-BE49-F238E27FC236}">
                <a16:creationId xmlns:a16="http://schemas.microsoft.com/office/drawing/2014/main" id="{095CA9B3-9559-4A04-B2EF-271BB3FFC169}"/>
              </a:ext>
            </a:extLst>
          </p:cNvPr>
          <p:cNvSpPr>
            <a:spLocks noGrp="1"/>
          </p:cNvSpPr>
          <p:nvPr>
            <p:ph type="sldNum" sz="quarter" idx="12"/>
          </p:nvPr>
        </p:nvSpPr>
        <p:spPr/>
        <p:txBody>
          <a:bodyPr/>
          <a:lstStyle/>
          <a:p>
            <a:fld id="{540703EA-CC14-4FA7-A2AA-29C47D8AD729}" type="slidenum">
              <a:rPr lang="en-US" smtClean="0"/>
              <a:t>6</a:t>
            </a:fld>
            <a:endParaRPr lang="en-US" dirty="0"/>
          </a:p>
        </p:txBody>
      </p:sp>
    </p:spTree>
    <p:extLst>
      <p:ext uri="{BB962C8B-B14F-4D97-AF65-F5344CB8AC3E}">
        <p14:creationId xmlns:p14="http://schemas.microsoft.com/office/powerpoint/2010/main" val="180897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Atomic Transitions</a:t>
            </a:r>
            <a:endParaRPr lang="en-US" dirty="0"/>
          </a:p>
        </p:txBody>
      </p:sp>
      <p:sp>
        <p:nvSpPr>
          <p:cNvPr id="3" name="Content Placeholder 2"/>
          <p:cNvSpPr>
            <a:spLocks noGrp="1"/>
          </p:cNvSpPr>
          <p:nvPr>
            <p:ph idx="1"/>
          </p:nvPr>
        </p:nvSpPr>
        <p:spPr>
          <a:xfrm>
            <a:off x="838200" y="1825625"/>
            <a:ext cx="10108842" cy="1947885"/>
          </a:xfrm>
        </p:spPr>
        <p:txBody>
          <a:bodyPr>
            <a:normAutofit fontScale="92500"/>
          </a:bodyPr>
          <a:lstStyle/>
          <a:p>
            <a:r>
              <a:rPr lang="en-US" dirty="0"/>
              <a:t>This light is often referred to as the sodium D line, in reference to it being the fourth prominent line (hence D line) recorded by </a:t>
            </a:r>
            <a:r>
              <a:rPr lang="en-US" dirty="0" err="1"/>
              <a:t>Fraunhofer</a:t>
            </a:r>
            <a:r>
              <a:rPr lang="en-US" dirty="0"/>
              <a:t>* as missing from the otherwise nearly continuous emission from sunlight. We now know that this wavelength of light is missing because it is absorbed by sodium atoms present in the sun’s atmosphere. </a:t>
            </a:r>
          </a:p>
        </p:txBody>
      </p:sp>
      <p:sp>
        <p:nvSpPr>
          <p:cNvPr id="4" name="Slayt Numarası Yer Tutucusu 3">
            <a:extLst>
              <a:ext uri="{FF2B5EF4-FFF2-40B4-BE49-F238E27FC236}">
                <a16:creationId xmlns:a16="http://schemas.microsoft.com/office/drawing/2014/main" id="{4BB9CB11-2A8D-4C0E-AED2-9026F8116AC9}"/>
              </a:ext>
            </a:extLst>
          </p:cNvPr>
          <p:cNvSpPr>
            <a:spLocks noGrp="1"/>
          </p:cNvSpPr>
          <p:nvPr>
            <p:ph type="sldNum" sz="quarter" idx="12"/>
          </p:nvPr>
        </p:nvSpPr>
        <p:spPr/>
        <p:txBody>
          <a:bodyPr/>
          <a:lstStyle/>
          <a:p>
            <a:fld id="{540703EA-CC14-4FA7-A2AA-29C47D8AD729}" type="slidenum">
              <a:rPr lang="en-US" smtClean="0"/>
              <a:t>7</a:t>
            </a:fld>
            <a:endParaRPr lang="en-US"/>
          </a:p>
        </p:txBody>
      </p:sp>
    </p:spTree>
    <p:extLst>
      <p:ext uri="{BB962C8B-B14F-4D97-AF65-F5344CB8AC3E}">
        <p14:creationId xmlns:p14="http://schemas.microsoft.com/office/powerpoint/2010/main" val="245085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Atomic Transitions</a:t>
            </a:r>
            <a:endParaRPr lang="en-US" dirty="0"/>
          </a:p>
        </p:txBody>
      </p:sp>
      <p:pic>
        <p:nvPicPr>
          <p:cNvPr id="4" name="Picture 3"/>
          <p:cNvPicPr>
            <a:picLocks noChangeAspect="1"/>
          </p:cNvPicPr>
          <p:nvPr/>
        </p:nvPicPr>
        <p:blipFill rotWithShape="1">
          <a:blip r:embed="rId2"/>
          <a:srcRect l="23028" t="18422" r="60282" b="49759"/>
          <a:stretch/>
        </p:blipFill>
        <p:spPr>
          <a:xfrm>
            <a:off x="1417749" y="1358429"/>
            <a:ext cx="8550499" cy="5357589"/>
          </a:xfrm>
          <a:prstGeom prst="rect">
            <a:avLst/>
          </a:prstGeom>
        </p:spPr>
      </p:pic>
      <p:sp>
        <p:nvSpPr>
          <p:cNvPr id="6" name="Rectangle 5"/>
          <p:cNvSpPr/>
          <p:nvPr/>
        </p:nvSpPr>
        <p:spPr>
          <a:xfrm>
            <a:off x="8422783" y="1493949"/>
            <a:ext cx="1455313" cy="61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59953" y="1381595"/>
            <a:ext cx="1455313" cy="73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51495" y="2602523"/>
            <a:ext cx="239151" cy="1702191"/>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71070" y="2206938"/>
            <a:ext cx="974947" cy="477054"/>
          </a:xfrm>
          <a:prstGeom prst="rect">
            <a:avLst/>
          </a:prstGeom>
          <a:noFill/>
        </p:spPr>
        <p:txBody>
          <a:bodyPr wrap="none" rtlCol="0">
            <a:spAutoFit/>
          </a:bodyPr>
          <a:lstStyle/>
          <a:p>
            <a:r>
              <a:rPr lang="en-US" sz="2500" b="1" dirty="0">
                <a:solidFill>
                  <a:srgbClr val="C00000"/>
                </a:solidFill>
              </a:rPr>
              <a:t>D-line</a:t>
            </a:r>
          </a:p>
        </p:txBody>
      </p:sp>
      <p:sp>
        <p:nvSpPr>
          <p:cNvPr id="3" name="Slayt Numarası Yer Tutucusu 2">
            <a:extLst>
              <a:ext uri="{FF2B5EF4-FFF2-40B4-BE49-F238E27FC236}">
                <a16:creationId xmlns:a16="http://schemas.microsoft.com/office/drawing/2014/main" id="{12B7E692-AD18-4756-85BD-999C40DAF4EA}"/>
              </a:ext>
            </a:extLst>
          </p:cNvPr>
          <p:cNvSpPr>
            <a:spLocks noGrp="1"/>
          </p:cNvSpPr>
          <p:nvPr>
            <p:ph type="sldNum" sz="quarter" idx="12"/>
          </p:nvPr>
        </p:nvSpPr>
        <p:spPr/>
        <p:txBody>
          <a:bodyPr/>
          <a:lstStyle/>
          <a:p>
            <a:fld id="{540703EA-CC14-4FA7-A2AA-29C47D8AD729}" type="slidenum">
              <a:rPr lang="en-US" smtClean="0"/>
              <a:t>8</a:t>
            </a:fld>
            <a:endParaRPr lang="en-US"/>
          </a:p>
        </p:txBody>
      </p:sp>
    </p:spTree>
    <p:extLst>
      <p:ext uri="{BB962C8B-B14F-4D97-AF65-F5344CB8AC3E}">
        <p14:creationId xmlns:p14="http://schemas.microsoft.com/office/powerpoint/2010/main" val="3383245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346" t="20598" r="64808" b="37976"/>
          <a:stretch/>
        </p:blipFill>
        <p:spPr>
          <a:xfrm>
            <a:off x="2150012" y="1443743"/>
            <a:ext cx="7891975" cy="5414257"/>
          </a:xfrm>
          <a:prstGeom prst="rect">
            <a:avLst/>
          </a:prstGeom>
        </p:spPr>
      </p:pic>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Atomic Transitions</a:t>
            </a:r>
            <a:endParaRPr lang="en-US" dirty="0"/>
          </a:p>
        </p:txBody>
      </p:sp>
      <p:sp>
        <p:nvSpPr>
          <p:cNvPr id="4" name="Slayt Numarası Yer Tutucusu 3">
            <a:extLst>
              <a:ext uri="{FF2B5EF4-FFF2-40B4-BE49-F238E27FC236}">
                <a16:creationId xmlns:a16="http://schemas.microsoft.com/office/drawing/2014/main" id="{856CD7E5-07AF-4F2C-811F-37519E234478}"/>
              </a:ext>
            </a:extLst>
          </p:cNvPr>
          <p:cNvSpPr>
            <a:spLocks noGrp="1"/>
          </p:cNvSpPr>
          <p:nvPr>
            <p:ph type="sldNum" sz="quarter" idx="12"/>
          </p:nvPr>
        </p:nvSpPr>
        <p:spPr/>
        <p:txBody>
          <a:bodyPr/>
          <a:lstStyle/>
          <a:p>
            <a:fld id="{540703EA-CC14-4FA7-A2AA-29C47D8AD729}" type="slidenum">
              <a:rPr lang="en-US" smtClean="0"/>
              <a:t>9</a:t>
            </a:fld>
            <a:endParaRPr lang="en-US"/>
          </a:p>
        </p:txBody>
      </p:sp>
    </p:spTree>
    <p:extLst>
      <p:ext uri="{BB962C8B-B14F-4D97-AF65-F5344CB8AC3E}">
        <p14:creationId xmlns:p14="http://schemas.microsoft.com/office/powerpoint/2010/main" val="3357750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4759</TotalTime>
  <Words>3589</Words>
  <Application>Microsoft Office PowerPoint</Application>
  <PresentationFormat>Geniş ekran</PresentationFormat>
  <Paragraphs>214</Paragraphs>
  <Slides>39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39</vt:i4>
      </vt:variant>
    </vt:vector>
  </HeadingPairs>
  <TitlesOfParts>
    <vt:vector size="46" baseType="lpstr">
      <vt:lpstr>Arial</vt:lpstr>
      <vt:lpstr>Calibri</vt:lpstr>
      <vt:lpstr>Calibri Light</vt:lpstr>
      <vt:lpstr>Cambria Math</vt:lpstr>
      <vt:lpstr>PalatinoLTStd-MediumItalic</vt:lpstr>
      <vt:lpstr>Wingdings</vt:lpstr>
      <vt:lpstr>Office Theme</vt:lpstr>
      <vt:lpstr>PowerPoint Sunusu</vt:lpstr>
      <vt:lpstr>PowerPoint Sunusu</vt:lpstr>
      <vt:lpstr>PowerPoint Sunusu</vt:lpstr>
      <vt:lpstr>Atomic Transitions</vt:lpstr>
      <vt:lpstr>Atomic Transitions</vt:lpstr>
      <vt:lpstr>Atomic Transitions</vt:lpstr>
      <vt:lpstr>Atomic Transitions</vt:lpstr>
      <vt:lpstr>Atomic Transitions</vt:lpstr>
      <vt:lpstr>PowerPoint Sunusu</vt:lpstr>
      <vt:lpstr>Atomic Transitions</vt:lpstr>
      <vt:lpstr>Atomic Transitions</vt:lpstr>
      <vt:lpstr>Black-Body (Kara-cisim) Radiation</vt:lpstr>
      <vt:lpstr>PowerPoint Sunusu</vt:lpstr>
      <vt:lpstr>Black-Body (Kara-cisim) Radiation</vt:lpstr>
      <vt:lpstr>Black-Body (Kara-cisim) Radiation</vt:lpstr>
      <vt:lpstr>Black-Body (Kara-cisim) Radiation</vt:lpstr>
      <vt:lpstr>Black-Body (Kara-cisim) Radiation</vt:lpstr>
      <vt:lpstr>Vibrational Transitions as a Source of Color</vt:lpstr>
      <vt:lpstr>Vibrational Transitions as a Source of Color</vt:lpstr>
      <vt:lpstr>Vibrational Transitions as a Source of Color</vt:lpstr>
      <vt:lpstr>Vibrational Transitions as a Source of Color</vt:lpstr>
      <vt:lpstr>Crystal Field Colors</vt:lpstr>
      <vt:lpstr>Crystal Field Colors</vt:lpstr>
      <vt:lpstr>Crystal Field Colors</vt:lpstr>
      <vt:lpstr>Crystal Field Colors</vt:lpstr>
      <vt:lpstr>Color Centers (F-Centers)</vt:lpstr>
      <vt:lpstr>Color Centers (F-Centers)</vt:lpstr>
      <vt:lpstr>Color Centers (F-Centers)</vt:lpstr>
      <vt:lpstr>Color Centers (F-Centers)</vt:lpstr>
      <vt:lpstr>Color Centers (F-Centers)</vt:lpstr>
      <vt:lpstr>Color Centers (F-Centers)</vt:lpstr>
      <vt:lpstr>Charge Delocalization, Molecular Orbitals</vt:lpstr>
      <vt:lpstr>Charge Delocalization, Molecular Orbitals</vt:lpstr>
      <vt:lpstr>Charge Delocalization, Molecular Orbitals</vt:lpstr>
      <vt:lpstr>Charge Delocalization, Molecular Orbitals</vt:lpstr>
      <vt:lpstr>Charge Delocalization, Molecular Orbitals</vt:lpstr>
      <vt:lpstr>Charge Delocalization</vt:lpstr>
      <vt:lpstr>PowerPoint Sunusu</vt:lpstr>
      <vt:lpstr>Charge Delocalization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fatih2</dc:creator>
  <cp:lastModifiedBy>Fatih Akyol</cp:lastModifiedBy>
  <cp:revision>79</cp:revision>
  <dcterms:created xsi:type="dcterms:W3CDTF">2021-03-27T09:36:03Z</dcterms:created>
  <dcterms:modified xsi:type="dcterms:W3CDTF">2022-03-22T07:43:09Z</dcterms:modified>
  <cp:contentStatus/>
</cp:coreProperties>
</file>