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2485144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4249787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2579935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43900" y="6223001"/>
            <a:ext cx="642938" cy="498475"/>
          </a:xfrm>
        </p:spPr>
        <p:txBody>
          <a:bodyPr/>
          <a:lstStyle>
            <a:lvl1pPr>
              <a:defRPr sz="1350"/>
            </a:lvl1pPr>
          </a:lstStyle>
          <a:p>
            <a:fld id="{26C83FCF-188C-401B-8007-CDA9708783B7}" type="slidenum">
              <a:rPr lang="en-US" smtClean="0"/>
              <a:pPr/>
              <a:t>‹#›</a:t>
            </a:fld>
            <a:endParaRPr lang="en-US" dirty="0"/>
          </a:p>
        </p:txBody>
      </p:sp>
      <p:cxnSp>
        <p:nvCxnSpPr>
          <p:cNvPr id="8" name="Straight Connector 7"/>
          <p:cNvCxnSpPr/>
          <p:nvPr userDrawn="1"/>
        </p:nvCxnSpPr>
        <p:spPr>
          <a:xfrm>
            <a:off x="0" y="62230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185737" y="6223001"/>
            <a:ext cx="7013074" cy="507831"/>
          </a:xfrm>
          <a:prstGeom prst="rect">
            <a:avLst/>
          </a:prstGeom>
          <a:noFill/>
        </p:spPr>
        <p:txBody>
          <a:bodyPr wrap="none" rtlCol="0">
            <a:spAutoFit/>
          </a:bodyPr>
          <a:lstStyle/>
          <a:p>
            <a:r>
              <a:rPr lang="tr-TR" sz="1350" dirty="0"/>
              <a:t>MEM 4322 Academic Research Techniques</a:t>
            </a:r>
          </a:p>
          <a:p>
            <a:r>
              <a:rPr lang="tr-TR" sz="1350" dirty="0"/>
              <a:t>Dr. Fatih Akyol,</a:t>
            </a:r>
            <a:r>
              <a:rPr lang="tr-TR" sz="1350" baseline="0" dirty="0"/>
              <a:t> Yildiz Technical University, Department of Metallurgical and Materials Engineering</a:t>
            </a:r>
            <a:endParaRPr lang="en-US" sz="1350" dirty="0"/>
          </a:p>
        </p:txBody>
      </p:sp>
      <p:cxnSp>
        <p:nvCxnSpPr>
          <p:cNvPr id="10" name="Straight Connector 9"/>
          <p:cNvCxnSpPr/>
          <p:nvPr userDrawn="1"/>
        </p:nvCxnSpPr>
        <p:spPr>
          <a:xfrm>
            <a:off x="0" y="6985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3910557" y="79376"/>
            <a:ext cx="184731" cy="438582"/>
          </a:xfrm>
          <a:prstGeom prst="rect">
            <a:avLst/>
          </a:prstGeom>
          <a:noFill/>
        </p:spPr>
        <p:txBody>
          <a:bodyPr wrap="none" rtlCol="0">
            <a:spAutoFit/>
          </a:bodyPr>
          <a:lstStyle/>
          <a:p>
            <a:endParaRPr lang="en-US" sz="2250" b="1" dirty="0">
              <a:solidFill>
                <a:srgbClr val="C00000"/>
              </a:solidFill>
            </a:endParaRPr>
          </a:p>
        </p:txBody>
      </p:sp>
      <p:sp>
        <p:nvSpPr>
          <p:cNvPr id="14" name="Title 1"/>
          <p:cNvSpPr>
            <a:spLocks noGrp="1"/>
          </p:cNvSpPr>
          <p:nvPr>
            <p:ph type="title"/>
          </p:nvPr>
        </p:nvSpPr>
        <p:spPr>
          <a:xfrm>
            <a:off x="286294" y="1396998"/>
            <a:ext cx="9144000" cy="698498"/>
          </a:xfrm>
        </p:spPr>
        <p:txBody>
          <a:bodyPr>
            <a:normAutofit/>
          </a:bodyPr>
          <a:lstStyle>
            <a:lvl1pPr marL="342900" indent="-342900" algn="l">
              <a:buFont typeface="Arial" panose="020B0604020202020204" pitchFamily="34" charset="0"/>
              <a:buChar char="•"/>
              <a:defRPr sz="1875" b="0">
                <a:solidFill>
                  <a:schemeClr val="tx1"/>
                </a:solidFill>
                <a:latin typeface="+mn-lt"/>
              </a:defRPr>
            </a:lvl1pPr>
          </a:lstStyle>
          <a:p>
            <a:r>
              <a:rPr lang="en-US" dirty="0"/>
              <a:t>Click </a:t>
            </a:r>
          </a:p>
        </p:txBody>
      </p:sp>
      <p:sp>
        <p:nvSpPr>
          <p:cNvPr id="15" name="Title 1"/>
          <p:cNvSpPr txBox="1">
            <a:spLocks/>
          </p:cNvSpPr>
          <p:nvPr userDrawn="1"/>
        </p:nvSpPr>
        <p:spPr>
          <a:xfrm>
            <a:off x="114300" y="12701"/>
            <a:ext cx="9144000" cy="69849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3000" b="1" kern="1200">
                <a:solidFill>
                  <a:srgbClr val="C00000"/>
                </a:solidFill>
                <a:latin typeface="+mj-lt"/>
                <a:ea typeface="+mj-ea"/>
                <a:cs typeface="+mj-cs"/>
              </a:defRPr>
            </a:lvl1pPr>
          </a:lstStyle>
          <a:p>
            <a:endParaRPr lang="en-US" sz="2250" dirty="0">
              <a:latin typeface="+mj-lt"/>
              <a:cs typeface="Times New Roman" panose="02020603050405020304" pitchFamily="18" charset="0"/>
            </a:endParaRPr>
          </a:p>
        </p:txBody>
      </p:sp>
    </p:spTree>
    <p:extLst>
      <p:ext uri="{BB962C8B-B14F-4D97-AF65-F5344CB8AC3E}">
        <p14:creationId xmlns:p14="http://schemas.microsoft.com/office/powerpoint/2010/main" val="232771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3358666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16023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279897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384139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70063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57408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2276884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698A76-D723-4A03-A7EB-27E943F959DF}" type="datetimeFigureOut">
              <a:rPr lang="en-US" smtClean="0"/>
              <a:t>3/16/2023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C83FCF-188C-401B-8007-CDA9708783B7}" type="slidenum">
              <a:rPr lang="en-US" smtClean="0"/>
              <a:t>‹#›</a:t>
            </a:fld>
            <a:endParaRPr lang="en-US" dirty="0"/>
          </a:p>
        </p:txBody>
      </p:sp>
    </p:spTree>
    <p:extLst>
      <p:ext uri="{BB962C8B-B14F-4D97-AF65-F5344CB8AC3E}">
        <p14:creationId xmlns:p14="http://schemas.microsoft.com/office/powerpoint/2010/main" val="344705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98A76-D723-4A03-A7EB-27E943F959DF}" type="datetimeFigureOut">
              <a:rPr lang="en-US" smtClean="0"/>
              <a:t>3/16/2023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83FCF-188C-401B-8007-CDA9708783B7}" type="slidenum">
              <a:rPr lang="en-US" smtClean="0"/>
              <a:t>‹#›</a:t>
            </a:fld>
            <a:endParaRPr lang="en-US" dirty="0"/>
          </a:p>
        </p:txBody>
      </p:sp>
    </p:spTree>
    <p:extLst>
      <p:ext uri="{BB962C8B-B14F-4D97-AF65-F5344CB8AC3E}">
        <p14:creationId xmlns:p14="http://schemas.microsoft.com/office/powerpoint/2010/main" val="3614136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126305" cy="553998"/>
          </a:xfrm>
          <a:prstGeom prst="rect">
            <a:avLst/>
          </a:prstGeom>
          <a:noFill/>
        </p:spPr>
        <p:txBody>
          <a:bodyPr wrap="none" rtlCol="0">
            <a:spAutoFit/>
          </a:bodyPr>
          <a:lstStyle/>
          <a:p>
            <a:r>
              <a:rPr lang="tr-TR" sz="3000" b="1" dirty="0">
                <a:solidFill>
                  <a:srgbClr val="C00000"/>
                </a:solidFill>
              </a:rPr>
              <a:t>Lecture Objectives</a:t>
            </a:r>
            <a:endParaRPr lang="en-US" sz="3000" b="1" dirty="0">
              <a:solidFill>
                <a:srgbClr val="C00000"/>
              </a:solidFill>
            </a:endParaRPr>
          </a:p>
        </p:txBody>
      </p:sp>
      <p:sp>
        <p:nvSpPr>
          <p:cNvPr id="5" name="TextBox 4"/>
          <p:cNvSpPr txBox="1"/>
          <p:nvPr/>
        </p:nvSpPr>
        <p:spPr>
          <a:xfrm>
            <a:off x="816175" y="1275008"/>
            <a:ext cx="7225048" cy="2862322"/>
          </a:xfrm>
          <a:prstGeom prst="rect">
            <a:avLst/>
          </a:prstGeom>
          <a:noFill/>
        </p:spPr>
        <p:txBody>
          <a:bodyPr wrap="square" rtlCol="0">
            <a:spAutoFit/>
          </a:bodyPr>
          <a:lstStyle/>
          <a:p>
            <a:pPr marL="285750" indent="-285750">
              <a:buFont typeface="Arial" panose="020B0604020202020204" pitchFamily="34" charset="0"/>
              <a:buChar char="•"/>
            </a:pPr>
            <a:r>
              <a:rPr lang="tr-TR" sz="3000" dirty="0"/>
              <a:t>Fundamentals of engineering ethics</a:t>
            </a:r>
          </a:p>
          <a:p>
            <a:pPr marL="285750" indent="-285750">
              <a:buFont typeface="Arial" panose="020B0604020202020204" pitchFamily="34" charset="0"/>
              <a:buChar char="•"/>
            </a:pPr>
            <a:r>
              <a:rPr lang="tr-TR" sz="3000" dirty="0"/>
              <a:t>Nature of ethics</a:t>
            </a:r>
          </a:p>
          <a:p>
            <a:pPr marL="285750" indent="-285750">
              <a:buFont typeface="Arial" panose="020B0604020202020204" pitchFamily="34" charset="0"/>
              <a:buChar char="•"/>
            </a:pPr>
            <a:r>
              <a:rPr lang="tr-TR" sz="3000" dirty="0"/>
              <a:t>Ethical theories</a:t>
            </a:r>
          </a:p>
          <a:p>
            <a:pPr marL="285750" indent="-285750">
              <a:buFont typeface="Arial" panose="020B0604020202020204" pitchFamily="34" charset="0"/>
              <a:buChar char="•"/>
            </a:pPr>
            <a:r>
              <a:rPr lang="tr-TR" sz="3000" dirty="0"/>
              <a:t>Codes of etchics</a:t>
            </a:r>
          </a:p>
          <a:p>
            <a:pPr marL="285750" indent="-285750">
              <a:buFont typeface="Arial" panose="020B0604020202020204" pitchFamily="34" charset="0"/>
              <a:buChar char="•"/>
            </a:pPr>
            <a:r>
              <a:rPr lang="tr-TR" sz="3000" dirty="0"/>
              <a:t>Ethics in Science</a:t>
            </a:r>
          </a:p>
          <a:p>
            <a:pPr marL="285750" indent="-285750">
              <a:buFont typeface="Arial" panose="020B0604020202020204" pitchFamily="34" charset="0"/>
              <a:buChar char="•"/>
            </a:pPr>
            <a:r>
              <a:rPr lang="tr-TR" sz="3000" dirty="0"/>
              <a:t>Regulations of Tubitak</a:t>
            </a:r>
            <a:endParaRPr lang="en-US" sz="3000" dirty="0"/>
          </a:p>
        </p:txBody>
      </p:sp>
    </p:spTree>
    <p:extLst>
      <p:ext uri="{BB962C8B-B14F-4D97-AF65-F5344CB8AC3E}">
        <p14:creationId xmlns:p14="http://schemas.microsoft.com/office/powerpoint/2010/main" val="380913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0744" y="113724"/>
            <a:ext cx="5195910" cy="553998"/>
          </a:xfrm>
          <a:prstGeom prst="rect">
            <a:avLst/>
          </a:prstGeom>
          <a:noFill/>
        </p:spPr>
        <p:txBody>
          <a:bodyPr wrap="none" rtlCol="0">
            <a:spAutoFit/>
          </a:bodyPr>
          <a:lstStyle/>
          <a:p>
            <a:r>
              <a:rPr lang="en-US" sz="3000" b="1" dirty="0">
                <a:solidFill>
                  <a:srgbClr val="C00000"/>
                </a:solidFill>
              </a:rPr>
              <a:t>Ethical Problems in Engineering</a:t>
            </a:r>
          </a:p>
        </p:txBody>
      </p:sp>
      <p:sp>
        <p:nvSpPr>
          <p:cNvPr id="5" name="TextBox 4"/>
          <p:cNvSpPr txBox="1"/>
          <p:nvPr/>
        </p:nvSpPr>
        <p:spPr>
          <a:xfrm>
            <a:off x="816175" y="932104"/>
            <a:ext cx="7225048" cy="4247317"/>
          </a:xfrm>
          <a:prstGeom prst="rect">
            <a:avLst/>
          </a:prstGeom>
          <a:noFill/>
        </p:spPr>
        <p:txBody>
          <a:bodyPr wrap="square" rtlCol="0">
            <a:spAutoFit/>
          </a:bodyPr>
          <a:lstStyle/>
          <a:p>
            <a:pPr marL="285750" indent="-285750">
              <a:buFont typeface="Arial" panose="020B0604020202020204" pitchFamily="34" charset="0"/>
              <a:buChar char="•"/>
            </a:pPr>
            <a:r>
              <a:rPr lang="en-US" sz="3000" dirty="0"/>
              <a:t>Engineers often encounter situations in which they don’t have all of the information that is needed</a:t>
            </a:r>
          </a:p>
          <a:p>
            <a:pPr marL="285750" indent="-285750">
              <a:buFont typeface="Arial" panose="020B0604020202020204" pitchFamily="34" charset="0"/>
              <a:buChar char="•"/>
            </a:pPr>
            <a:r>
              <a:rPr lang="en-US" sz="3000" dirty="0"/>
              <a:t>By its nature, engineering design is about creating new devices and products</a:t>
            </a:r>
          </a:p>
          <a:p>
            <a:pPr marL="285750" indent="-285750">
              <a:buFont typeface="Arial" panose="020B0604020202020204" pitchFamily="34" charset="0"/>
              <a:buChar char="•"/>
            </a:pPr>
            <a:r>
              <a:rPr lang="en-US" sz="3000" dirty="0"/>
              <a:t>When something is new, many questions need to be answered</a:t>
            </a:r>
          </a:p>
          <a:p>
            <a:pPr marL="285750" indent="-285750">
              <a:buFont typeface="Arial" panose="020B0604020202020204" pitchFamily="34" charset="0"/>
              <a:buChar char="•"/>
            </a:pPr>
            <a:r>
              <a:rPr lang="en-US" sz="3000" dirty="0"/>
              <a:t>The answers to these questions are often partially known</a:t>
            </a:r>
            <a:endParaRPr lang="tr-TR" sz="3000" dirty="0"/>
          </a:p>
        </p:txBody>
      </p:sp>
    </p:spTree>
    <p:extLst>
      <p:ext uri="{BB962C8B-B14F-4D97-AF65-F5344CB8AC3E}">
        <p14:creationId xmlns:p14="http://schemas.microsoft.com/office/powerpoint/2010/main" val="257272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0744" y="113724"/>
            <a:ext cx="5195910" cy="553998"/>
          </a:xfrm>
          <a:prstGeom prst="rect">
            <a:avLst/>
          </a:prstGeom>
          <a:noFill/>
        </p:spPr>
        <p:txBody>
          <a:bodyPr wrap="none" rtlCol="0">
            <a:spAutoFit/>
          </a:bodyPr>
          <a:lstStyle/>
          <a:p>
            <a:r>
              <a:rPr lang="en-US" sz="3000" b="1" dirty="0">
                <a:solidFill>
                  <a:srgbClr val="C00000"/>
                </a:solidFill>
              </a:rPr>
              <a:t>Ethical Problems in Engineering</a:t>
            </a:r>
          </a:p>
        </p:txBody>
      </p:sp>
      <p:sp>
        <p:nvSpPr>
          <p:cNvPr id="5" name="TextBox 4"/>
          <p:cNvSpPr txBox="1"/>
          <p:nvPr/>
        </p:nvSpPr>
        <p:spPr>
          <a:xfrm>
            <a:off x="816175" y="883118"/>
            <a:ext cx="7225048"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How well does it work?</a:t>
            </a:r>
          </a:p>
          <a:p>
            <a:pPr marL="285750" indent="-285750">
              <a:buFont typeface="Arial" panose="020B0604020202020204" pitchFamily="34" charset="0"/>
              <a:buChar char="•"/>
            </a:pPr>
            <a:r>
              <a:rPr lang="en-US" sz="3000" dirty="0"/>
              <a:t>How will it affect people?</a:t>
            </a:r>
          </a:p>
          <a:p>
            <a:pPr marL="285750" indent="-285750">
              <a:buFont typeface="Arial" panose="020B0604020202020204" pitchFamily="34" charset="0"/>
              <a:buChar char="•"/>
            </a:pPr>
            <a:r>
              <a:rPr lang="en-US" sz="3000" dirty="0"/>
              <a:t>What changes will this lead to in society?</a:t>
            </a:r>
          </a:p>
          <a:p>
            <a:pPr marL="285750" indent="-285750">
              <a:buFont typeface="Arial" panose="020B0604020202020204" pitchFamily="34" charset="0"/>
              <a:buChar char="•"/>
            </a:pPr>
            <a:r>
              <a:rPr lang="en-US" sz="3000" dirty="0"/>
              <a:t>Is it safe</a:t>
            </a:r>
          </a:p>
          <a:p>
            <a:pPr marL="285750" indent="-285750">
              <a:buFont typeface="Arial" panose="020B0604020202020204" pitchFamily="34" charset="0"/>
              <a:buChar char="•"/>
            </a:pPr>
            <a:r>
              <a:rPr lang="en-US" sz="3000" dirty="0"/>
              <a:t>If there are safety concerns how bad they are? And how can we manage those?</a:t>
            </a:r>
          </a:p>
          <a:p>
            <a:pPr marL="285750" indent="-285750">
              <a:buFont typeface="Arial" panose="020B0604020202020204" pitchFamily="34" charset="0"/>
              <a:buChar char="•"/>
            </a:pPr>
            <a:r>
              <a:rPr lang="en-US" sz="3000" dirty="0"/>
              <a:t>What are the effects of doing nothing?</a:t>
            </a:r>
          </a:p>
          <a:p>
            <a:pPr marL="285750" indent="-285750">
              <a:buFont typeface="Arial" panose="020B0604020202020204" pitchFamily="34" charset="0"/>
              <a:buChar char="•"/>
            </a:pPr>
            <a:r>
              <a:rPr lang="en-US" sz="3000" dirty="0"/>
              <a:t>So, to a large extend, an engineer’s job is to manage the unknown</a:t>
            </a:r>
          </a:p>
          <a:p>
            <a:pPr marL="285750" indent="-285750">
              <a:buFont typeface="Arial" panose="020B0604020202020204" pitchFamily="34" charset="0"/>
              <a:buChar char="•"/>
            </a:pPr>
            <a:r>
              <a:rPr lang="en-US" sz="3000" dirty="0"/>
              <a:t>How to accomplish this?</a:t>
            </a:r>
            <a:endParaRPr lang="tr-TR" sz="3000" dirty="0"/>
          </a:p>
        </p:txBody>
      </p:sp>
    </p:spTree>
    <p:extLst>
      <p:ext uri="{BB962C8B-B14F-4D97-AF65-F5344CB8AC3E}">
        <p14:creationId xmlns:p14="http://schemas.microsoft.com/office/powerpoint/2010/main" val="83153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0744" y="113724"/>
            <a:ext cx="5195910" cy="553998"/>
          </a:xfrm>
          <a:prstGeom prst="rect">
            <a:avLst/>
          </a:prstGeom>
          <a:noFill/>
        </p:spPr>
        <p:txBody>
          <a:bodyPr wrap="none" rtlCol="0">
            <a:spAutoFit/>
          </a:bodyPr>
          <a:lstStyle/>
          <a:p>
            <a:r>
              <a:rPr lang="en-US" sz="3000" b="1" dirty="0">
                <a:solidFill>
                  <a:srgbClr val="C00000"/>
                </a:solidFill>
              </a:rPr>
              <a:t>Ethical Problems in Engineering</a:t>
            </a:r>
          </a:p>
        </p:txBody>
      </p:sp>
      <p:sp>
        <p:nvSpPr>
          <p:cNvPr id="5" name="TextBox 4"/>
          <p:cNvSpPr txBox="1"/>
          <p:nvPr/>
        </p:nvSpPr>
        <p:spPr>
          <a:xfrm>
            <a:off x="816175" y="883114"/>
            <a:ext cx="7225048" cy="4708981"/>
          </a:xfrm>
          <a:prstGeom prst="rect">
            <a:avLst/>
          </a:prstGeom>
          <a:noFill/>
        </p:spPr>
        <p:txBody>
          <a:bodyPr wrap="square" rtlCol="0">
            <a:spAutoFit/>
          </a:bodyPr>
          <a:lstStyle/>
          <a:p>
            <a:r>
              <a:rPr lang="en-US" sz="3000" dirty="0"/>
              <a:t>    Really, as an engineer;</a:t>
            </a:r>
          </a:p>
          <a:p>
            <a:pPr marL="285750" indent="-285750">
              <a:buFont typeface="Arial" panose="020B0604020202020204" pitchFamily="34" charset="0"/>
              <a:buChar char="•"/>
            </a:pPr>
            <a:r>
              <a:rPr lang="en-US" sz="3000" dirty="0"/>
              <a:t>you can never be absolutely certain that your design will never harm anyone or cause detrimental changes to society</a:t>
            </a:r>
          </a:p>
          <a:p>
            <a:pPr marL="285750" indent="-285750">
              <a:buFont typeface="Arial" panose="020B0604020202020204" pitchFamily="34" charset="0"/>
              <a:buChar char="•"/>
            </a:pPr>
            <a:r>
              <a:rPr lang="en-US" sz="3000" dirty="0"/>
              <a:t>you must test your design as thoroughly as time and resources permit to ensure that it operates safely and as planned.</a:t>
            </a:r>
          </a:p>
          <a:p>
            <a:pPr marL="285750" indent="-285750">
              <a:buFont typeface="Arial" panose="020B0604020202020204" pitchFamily="34" charset="0"/>
              <a:buChar char="•"/>
            </a:pPr>
            <a:r>
              <a:rPr lang="en-US" sz="3000" dirty="0"/>
              <a:t>Also, you must use your creativity to attempt foresee the possible consequences of your work.</a:t>
            </a:r>
            <a:endParaRPr lang="tr-TR" sz="3000" dirty="0"/>
          </a:p>
        </p:txBody>
      </p:sp>
    </p:spTree>
    <p:extLst>
      <p:ext uri="{BB962C8B-B14F-4D97-AF65-F5344CB8AC3E}">
        <p14:creationId xmlns:p14="http://schemas.microsoft.com/office/powerpoint/2010/main" val="362440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8251" y="65316"/>
            <a:ext cx="5140895" cy="553998"/>
          </a:xfrm>
          <a:prstGeom prst="rect">
            <a:avLst/>
          </a:prstGeom>
          <a:noFill/>
        </p:spPr>
        <p:txBody>
          <a:bodyPr wrap="none" rtlCol="0">
            <a:spAutoFit/>
          </a:bodyPr>
          <a:lstStyle/>
          <a:p>
            <a:r>
              <a:rPr lang="en-US" sz="3000" b="1" dirty="0">
                <a:solidFill>
                  <a:srgbClr val="C00000"/>
                </a:solidFill>
              </a:rPr>
              <a:t>Personal vs. Professional Ethics</a:t>
            </a:r>
          </a:p>
        </p:txBody>
      </p:sp>
      <p:sp>
        <p:nvSpPr>
          <p:cNvPr id="5" name="TextBox 4"/>
          <p:cNvSpPr txBox="1"/>
          <p:nvPr/>
        </p:nvSpPr>
        <p:spPr>
          <a:xfrm>
            <a:off x="816175" y="899441"/>
            <a:ext cx="7225048" cy="4247317"/>
          </a:xfrm>
          <a:prstGeom prst="rect">
            <a:avLst/>
          </a:prstGeom>
          <a:noFill/>
        </p:spPr>
        <p:txBody>
          <a:bodyPr wrap="square" rtlCol="0">
            <a:spAutoFit/>
          </a:bodyPr>
          <a:lstStyle/>
          <a:p>
            <a:pPr marL="285750" indent="-285750">
              <a:buFont typeface="Arial" panose="020B0604020202020204" pitchFamily="34" charset="0"/>
              <a:buChar char="•"/>
            </a:pPr>
            <a:r>
              <a:rPr lang="en-US" sz="3000" dirty="0"/>
              <a:t>It is important to make distinction between personal ethics and professional / business ethics, although there is not always a clear boundary between the two.</a:t>
            </a:r>
          </a:p>
          <a:p>
            <a:pPr marL="285750" indent="-285750">
              <a:buFont typeface="Arial" panose="020B0604020202020204" pitchFamily="34" charset="0"/>
              <a:buChar char="•"/>
            </a:pPr>
            <a:r>
              <a:rPr lang="en-US" sz="3000" dirty="0"/>
              <a:t>Personal ethics deals with how we treat others in our daily life. </a:t>
            </a:r>
          </a:p>
          <a:p>
            <a:pPr marL="285750" indent="-285750">
              <a:buFont typeface="Arial" panose="020B0604020202020204" pitchFamily="34" charset="0"/>
              <a:buChar char="•"/>
            </a:pPr>
            <a:r>
              <a:rPr lang="en-US" sz="3000" dirty="0"/>
              <a:t>Professional ethics often involves choices on an organization level rather than personal.</a:t>
            </a:r>
            <a:endParaRPr lang="tr-TR" sz="3000" dirty="0"/>
          </a:p>
        </p:txBody>
      </p:sp>
    </p:spTree>
    <p:extLst>
      <p:ext uri="{BB962C8B-B14F-4D97-AF65-F5344CB8AC3E}">
        <p14:creationId xmlns:p14="http://schemas.microsoft.com/office/powerpoint/2010/main" val="4192093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8251" y="65316"/>
            <a:ext cx="5140895" cy="553998"/>
          </a:xfrm>
          <a:prstGeom prst="rect">
            <a:avLst/>
          </a:prstGeom>
          <a:noFill/>
        </p:spPr>
        <p:txBody>
          <a:bodyPr wrap="none" rtlCol="0">
            <a:spAutoFit/>
          </a:bodyPr>
          <a:lstStyle/>
          <a:p>
            <a:r>
              <a:rPr lang="en-US" sz="3000" b="1" dirty="0">
                <a:solidFill>
                  <a:srgbClr val="C00000"/>
                </a:solidFill>
              </a:rPr>
              <a:t>Personal vs. Professional Ethics</a:t>
            </a:r>
          </a:p>
        </p:txBody>
      </p:sp>
      <p:sp>
        <p:nvSpPr>
          <p:cNvPr id="5" name="TextBox 4"/>
          <p:cNvSpPr txBox="1"/>
          <p:nvPr/>
        </p:nvSpPr>
        <p:spPr>
          <a:xfrm>
            <a:off x="816175" y="899444"/>
            <a:ext cx="7225048" cy="5170646"/>
          </a:xfrm>
          <a:prstGeom prst="rect">
            <a:avLst/>
          </a:prstGeom>
          <a:noFill/>
        </p:spPr>
        <p:txBody>
          <a:bodyPr wrap="square" rtlCol="0">
            <a:spAutoFit/>
          </a:bodyPr>
          <a:lstStyle/>
          <a:p>
            <a:pPr marL="285750" indent="-285750">
              <a:buFont typeface="Arial" panose="020B0604020202020204" pitchFamily="34" charset="0"/>
              <a:buChar char="•"/>
            </a:pPr>
            <a:r>
              <a:rPr lang="en-US" sz="3000" dirty="0"/>
              <a:t>Engineering practice can be defined as a “profession”, as opposed to an “occupation” or “job”.</a:t>
            </a:r>
          </a:p>
          <a:p>
            <a:pPr marL="285750" indent="-285750">
              <a:buFont typeface="Arial" panose="020B0604020202020204" pitchFamily="34" charset="0"/>
              <a:buChar char="•"/>
            </a:pPr>
            <a:r>
              <a:rPr lang="en-US" sz="3000" dirty="0"/>
              <a:t>A profession has the following </a:t>
            </a:r>
            <a:r>
              <a:rPr lang="en-US" sz="3000" dirty="0" err="1"/>
              <a:t>attribues</a:t>
            </a:r>
            <a:r>
              <a:rPr lang="en-US" sz="3000" dirty="0"/>
              <a:t>:</a:t>
            </a:r>
          </a:p>
          <a:p>
            <a:pPr marL="914400" lvl="1" indent="-457200">
              <a:buFont typeface="Courier New" panose="02070309020205020404" pitchFamily="49" charset="0"/>
              <a:buChar char="o"/>
            </a:pPr>
            <a:r>
              <a:rPr lang="en-US" sz="3000" dirty="0"/>
              <a:t>Work requires sophisticated skills, judgement and exercise of discretion</a:t>
            </a:r>
          </a:p>
          <a:p>
            <a:pPr marL="914400" lvl="1" indent="-457200">
              <a:buFont typeface="Courier New" panose="02070309020205020404" pitchFamily="49" charset="0"/>
              <a:buChar char="o"/>
            </a:pPr>
            <a:r>
              <a:rPr lang="en-US" sz="3000" dirty="0"/>
              <a:t>Membership in the profession requires formal education</a:t>
            </a:r>
          </a:p>
          <a:p>
            <a:pPr marL="914400" lvl="1" indent="-457200">
              <a:buFont typeface="Courier New" panose="02070309020205020404" pitchFamily="49" charset="0"/>
              <a:buChar char="o"/>
            </a:pPr>
            <a:r>
              <a:rPr lang="en-US" sz="3000" dirty="0"/>
              <a:t>Special societies establish standards for admission into the profession and conduct of its members</a:t>
            </a:r>
            <a:endParaRPr lang="tr-TR" sz="3000" dirty="0"/>
          </a:p>
        </p:txBody>
      </p:sp>
    </p:spTree>
    <p:extLst>
      <p:ext uri="{BB962C8B-B14F-4D97-AF65-F5344CB8AC3E}">
        <p14:creationId xmlns:p14="http://schemas.microsoft.com/office/powerpoint/2010/main" val="84043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58251" y="65316"/>
            <a:ext cx="5140895" cy="553998"/>
          </a:xfrm>
          <a:prstGeom prst="rect">
            <a:avLst/>
          </a:prstGeom>
          <a:noFill/>
        </p:spPr>
        <p:txBody>
          <a:bodyPr wrap="none" rtlCol="0">
            <a:spAutoFit/>
          </a:bodyPr>
          <a:lstStyle/>
          <a:p>
            <a:r>
              <a:rPr lang="en-US" sz="3000" b="1" dirty="0">
                <a:solidFill>
                  <a:srgbClr val="C00000"/>
                </a:solidFill>
              </a:rPr>
              <a:t>Personal vs. Professional Ethics</a:t>
            </a:r>
          </a:p>
        </p:txBody>
      </p:sp>
      <p:sp>
        <p:nvSpPr>
          <p:cNvPr id="5" name="TextBox 4"/>
          <p:cNvSpPr txBox="1"/>
          <p:nvPr/>
        </p:nvSpPr>
        <p:spPr>
          <a:xfrm>
            <a:off x="816175" y="899443"/>
            <a:ext cx="7225048"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Obviously law and medicine are professions and their practices are regulated by strong societies such as American Medical Association (AMA) and the American Bar Association (ABA).</a:t>
            </a:r>
          </a:p>
          <a:p>
            <a:pPr marL="285750" indent="-285750">
              <a:buFont typeface="Arial" panose="020B0604020202020204" pitchFamily="34" charset="0"/>
              <a:buChar char="•"/>
            </a:pPr>
            <a:r>
              <a:rPr lang="en-US" sz="3000" dirty="0"/>
              <a:t>Engineering is a profession but differs from law and medicine in the following ways</a:t>
            </a:r>
          </a:p>
          <a:p>
            <a:pPr marL="742950" lvl="1" indent="-285750">
              <a:buFont typeface="Arial" panose="020B0604020202020204" pitchFamily="34" charset="0"/>
              <a:buChar char="•"/>
            </a:pPr>
            <a:r>
              <a:rPr lang="en-US" sz="3000" dirty="0"/>
              <a:t>Most engineers are not self employed</a:t>
            </a:r>
          </a:p>
          <a:p>
            <a:pPr marL="742950" lvl="1" indent="-285750">
              <a:buFont typeface="Arial" panose="020B0604020202020204" pitchFamily="34" charset="0"/>
              <a:buChar char="•"/>
            </a:pPr>
            <a:r>
              <a:rPr lang="en-US" sz="3000" dirty="0"/>
              <a:t>Education is different, only BS is required  for engineers</a:t>
            </a:r>
          </a:p>
        </p:txBody>
      </p:sp>
    </p:spTree>
    <p:extLst>
      <p:ext uri="{BB962C8B-B14F-4D97-AF65-F5344CB8AC3E}">
        <p14:creationId xmlns:p14="http://schemas.microsoft.com/office/powerpoint/2010/main" val="1882721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126305" cy="553998"/>
          </a:xfrm>
          <a:prstGeom prst="rect">
            <a:avLst/>
          </a:prstGeom>
          <a:noFill/>
        </p:spPr>
        <p:txBody>
          <a:bodyPr wrap="none" rtlCol="0">
            <a:spAutoFit/>
          </a:bodyPr>
          <a:lstStyle/>
          <a:p>
            <a:r>
              <a:rPr lang="tr-TR" sz="3000" b="1" dirty="0">
                <a:solidFill>
                  <a:srgbClr val="C00000"/>
                </a:solidFill>
              </a:rPr>
              <a:t>Lecture Objectives</a:t>
            </a:r>
            <a:endParaRPr lang="en-US" sz="3000" b="1" dirty="0">
              <a:solidFill>
                <a:srgbClr val="C00000"/>
              </a:solidFill>
            </a:endParaRPr>
          </a:p>
        </p:txBody>
      </p:sp>
      <p:sp>
        <p:nvSpPr>
          <p:cNvPr id="5" name="TextBox 4"/>
          <p:cNvSpPr txBox="1"/>
          <p:nvPr/>
        </p:nvSpPr>
        <p:spPr>
          <a:xfrm>
            <a:off x="816175" y="1275008"/>
            <a:ext cx="7225048" cy="2862322"/>
          </a:xfrm>
          <a:prstGeom prst="rect">
            <a:avLst/>
          </a:prstGeom>
          <a:noFill/>
        </p:spPr>
        <p:txBody>
          <a:bodyPr wrap="square" rtlCol="0">
            <a:spAutoFit/>
          </a:bodyPr>
          <a:lstStyle/>
          <a:p>
            <a:pPr marL="285750" indent="-285750">
              <a:buFont typeface="Arial" panose="020B0604020202020204" pitchFamily="34" charset="0"/>
              <a:buChar char="•"/>
            </a:pPr>
            <a:r>
              <a:rPr lang="tr-TR" sz="3000" dirty="0">
                <a:solidFill>
                  <a:schemeClr val="bg1">
                    <a:lumMod val="65000"/>
                  </a:schemeClr>
                </a:solidFill>
              </a:rPr>
              <a:t>Fundamentals of engineering ethics</a:t>
            </a:r>
          </a:p>
          <a:p>
            <a:pPr marL="285750" indent="-285750">
              <a:buFont typeface="Arial" panose="020B0604020202020204" pitchFamily="34" charset="0"/>
              <a:buChar char="•"/>
            </a:pPr>
            <a:r>
              <a:rPr lang="tr-TR" sz="3000" dirty="0"/>
              <a:t>Nature of ethics</a:t>
            </a:r>
          </a:p>
          <a:p>
            <a:pPr marL="285750" indent="-285750">
              <a:buFont typeface="Arial" panose="020B0604020202020204" pitchFamily="34" charset="0"/>
              <a:buChar char="•"/>
            </a:pPr>
            <a:r>
              <a:rPr lang="tr-TR" sz="3000" dirty="0">
                <a:solidFill>
                  <a:schemeClr val="bg1">
                    <a:lumMod val="65000"/>
                  </a:schemeClr>
                </a:solidFill>
              </a:rPr>
              <a:t>Ethical theories</a:t>
            </a:r>
          </a:p>
          <a:p>
            <a:pPr marL="285750" indent="-285750">
              <a:buFont typeface="Arial" panose="020B0604020202020204" pitchFamily="34" charset="0"/>
              <a:buChar char="•"/>
            </a:pPr>
            <a:r>
              <a:rPr lang="tr-TR" sz="3000" dirty="0">
                <a:solidFill>
                  <a:schemeClr val="bg1">
                    <a:lumMod val="65000"/>
                  </a:schemeClr>
                </a:solidFill>
              </a:rPr>
              <a:t>Codes of etchics</a:t>
            </a:r>
          </a:p>
          <a:p>
            <a:pPr marL="285750" indent="-285750">
              <a:buFont typeface="Arial" panose="020B0604020202020204" pitchFamily="34" charset="0"/>
              <a:buChar char="•"/>
            </a:pPr>
            <a:r>
              <a:rPr lang="tr-TR" sz="3000" dirty="0">
                <a:solidFill>
                  <a:schemeClr val="bg1">
                    <a:lumMod val="65000"/>
                  </a:schemeClr>
                </a:solidFill>
              </a:rPr>
              <a:t>Ethics in Science</a:t>
            </a:r>
          </a:p>
          <a:p>
            <a:pPr marL="285750" indent="-285750">
              <a:buFont typeface="Arial" panose="020B0604020202020204" pitchFamily="34" charset="0"/>
              <a:buChar char="•"/>
            </a:pPr>
            <a:r>
              <a:rPr lang="tr-TR" sz="3000" dirty="0">
                <a:solidFill>
                  <a:schemeClr val="bg1">
                    <a:lumMod val="65000"/>
                  </a:schemeClr>
                </a:solidFill>
              </a:rPr>
              <a:t>Regulations of Tubitak</a:t>
            </a:r>
            <a:endParaRPr lang="en-US" sz="3000" dirty="0">
              <a:solidFill>
                <a:schemeClr val="bg1">
                  <a:lumMod val="65000"/>
                </a:schemeClr>
              </a:solidFill>
            </a:endParaRPr>
          </a:p>
        </p:txBody>
      </p:sp>
    </p:spTree>
    <p:extLst>
      <p:ext uri="{BB962C8B-B14F-4D97-AF65-F5344CB8AC3E}">
        <p14:creationId xmlns:p14="http://schemas.microsoft.com/office/powerpoint/2010/main" val="1815617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849" y="97395"/>
            <a:ext cx="4289700" cy="553998"/>
          </a:xfrm>
          <a:prstGeom prst="rect">
            <a:avLst/>
          </a:prstGeom>
          <a:noFill/>
        </p:spPr>
        <p:txBody>
          <a:bodyPr wrap="none" rtlCol="0">
            <a:spAutoFit/>
          </a:bodyPr>
          <a:lstStyle/>
          <a:p>
            <a:r>
              <a:rPr lang="en-US" sz="3000" b="1" dirty="0">
                <a:solidFill>
                  <a:srgbClr val="C00000"/>
                </a:solidFill>
              </a:rPr>
              <a:t>Origins of Ethical Thought</a:t>
            </a:r>
          </a:p>
        </p:txBody>
      </p:sp>
      <p:sp>
        <p:nvSpPr>
          <p:cNvPr id="5" name="TextBox 4"/>
          <p:cNvSpPr txBox="1"/>
          <p:nvPr/>
        </p:nvSpPr>
        <p:spPr>
          <a:xfrm>
            <a:off x="816175" y="915771"/>
            <a:ext cx="7225048" cy="4247317"/>
          </a:xfrm>
          <a:prstGeom prst="rect">
            <a:avLst/>
          </a:prstGeom>
          <a:noFill/>
        </p:spPr>
        <p:txBody>
          <a:bodyPr wrap="square" rtlCol="0">
            <a:spAutoFit/>
          </a:bodyPr>
          <a:lstStyle/>
          <a:p>
            <a:pPr marL="285750" indent="-285750">
              <a:buFont typeface="Arial" panose="020B0604020202020204" pitchFamily="34" charset="0"/>
              <a:buChar char="•"/>
            </a:pPr>
            <a:r>
              <a:rPr lang="en-US" sz="3000" dirty="0"/>
              <a:t>The western ethical thought discussed here originated in the philosophy of the ancient Greeks and their predecessors.</a:t>
            </a:r>
          </a:p>
          <a:p>
            <a:pPr marL="285750" indent="-285750">
              <a:buFont typeface="Arial" panose="020B0604020202020204" pitchFamily="34" charset="0"/>
              <a:buChar char="•"/>
            </a:pPr>
            <a:r>
              <a:rPr lang="en-US" sz="3000" dirty="0"/>
              <a:t>It has been developed through subsequent centuries by many thinkers in Judeo-Christian tradition.</a:t>
            </a:r>
          </a:p>
          <a:p>
            <a:pPr marL="285750" indent="-285750">
              <a:buFont typeface="Arial" panose="020B0604020202020204" pitchFamily="34" charset="0"/>
              <a:buChar char="•"/>
            </a:pPr>
            <a:r>
              <a:rPr lang="en-US" sz="3000" dirty="0"/>
              <a:t>Interestingly, non-Western cultures have independently developed similar ethical principals.</a:t>
            </a:r>
          </a:p>
        </p:txBody>
      </p:sp>
    </p:spTree>
    <p:extLst>
      <p:ext uri="{BB962C8B-B14F-4D97-AF65-F5344CB8AC3E}">
        <p14:creationId xmlns:p14="http://schemas.microsoft.com/office/powerpoint/2010/main" val="860469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3849" y="97395"/>
            <a:ext cx="4289700" cy="553998"/>
          </a:xfrm>
          <a:prstGeom prst="rect">
            <a:avLst/>
          </a:prstGeom>
          <a:noFill/>
        </p:spPr>
        <p:txBody>
          <a:bodyPr wrap="none" rtlCol="0">
            <a:spAutoFit/>
          </a:bodyPr>
          <a:lstStyle/>
          <a:p>
            <a:r>
              <a:rPr lang="en-US" sz="3000" b="1" dirty="0">
                <a:solidFill>
                  <a:srgbClr val="C00000"/>
                </a:solidFill>
              </a:rPr>
              <a:t>Origins of Ethical Thought</a:t>
            </a:r>
          </a:p>
        </p:txBody>
      </p:sp>
      <p:sp>
        <p:nvSpPr>
          <p:cNvPr id="5" name="TextBox 4"/>
          <p:cNvSpPr txBox="1"/>
          <p:nvPr/>
        </p:nvSpPr>
        <p:spPr>
          <a:xfrm>
            <a:off x="816175" y="1275008"/>
            <a:ext cx="7396172"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Although for many individuals, personal ethics are rooted in religious beliefs, it is not true for everyone.</a:t>
            </a:r>
          </a:p>
          <a:p>
            <a:pPr marL="285750" indent="-285750">
              <a:buFont typeface="Arial" panose="020B0604020202020204" pitchFamily="34" charset="0"/>
              <a:buChar char="•"/>
            </a:pPr>
            <a:r>
              <a:rPr lang="en-US" sz="3000" dirty="0"/>
              <a:t>There are many ethical people who are not religious and there are numerous number of people who appear to be religious but who are not ethical.</a:t>
            </a:r>
          </a:p>
          <a:p>
            <a:pPr marL="285750" indent="-285750">
              <a:buFont typeface="Arial" panose="020B0604020202020204" pitchFamily="34" charset="0"/>
              <a:buChar char="•"/>
            </a:pPr>
            <a:r>
              <a:rPr lang="en-US" sz="3000" dirty="0"/>
              <a:t>So while ethical principles filtered through a religious tradition, these are now cultural norms in the West regardless of their origin.</a:t>
            </a:r>
          </a:p>
        </p:txBody>
      </p:sp>
    </p:spTree>
    <p:extLst>
      <p:ext uri="{BB962C8B-B14F-4D97-AF65-F5344CB8AC3E}">
        <p14:creationId xmlns:p14="http://schemas.microsoft.com/office/powerpoint/2010/main" val="3007374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51254" y="69012"/>
            <a:ext cx="2526013" cy="553998"/>
          </a:xfrm>
          <a:prstGeom prst="rect">
            <a:avLst/>
          </a:prstGeom>
          <a:noFill/>
        </p:spPr>
        <p:txBody>
          <a:bodyPr wrap="none" rtlCol="0">
            <a:spAutoFit/>
          </a:bodyPr>
          <a:lstStyle/>
          <a:p>
            <a:r>
              <a:rPr lang="en-US" sz="3000" b="1" dirty="0">
                <a:solidFill>
                  <a:srgbClr val="C00000"/>
                </a:solidFill>
              </a:rPr>
              <a:t>Ethics and Law</a:t>
            </a:r>
          </a:p>
        </p:txBody>
      </p:sp>
      <p:sp>
        <p:nvSpPr>
          <p:cNvPr id="5" name="TextBox 4"/>
          <p:cNvSpPr txBox="1"/>
          <p:nvPr/>
        </p:nvSpPr>
        <p:spPr>
          <a:xfrm>
            <a:off x="816175" y="915775"/>
            <a:ext cx="7396172" cy="4247317"/>
          </a:xfrm>
          <a:prstGeom prst="rect">
            <a:avLst/>
          </a:prstGeom>
          <a:noFill/>
        </p:spPr>
        <p:txBody>
          <a:bodyPr wrap="square" rtlCol="0">
            <a:spAutoFit/>
          </a:bodyPr>
          <a:lstStyle/>
          <a:p>
            <a:pPr marL="285750" indent="-285750">
              <a:buFont typeface="Arial" panose="020B0604020202020204" pitchFamily="34" charset="0"/>
              <a:buChar char="•"/>
            </a:pPr>
            <a:r>
              <a:rPr lang="en-US" sz="3000" dirty="0"/>
              <a:t>The role of law in engineering ethics needs to be mentioned.</a:t>
            </a:r>
          </a:p>
          <a:p>
            <a:pPr marL="285750" indent="-285750">
              <a:buFont typeface="Arial" panose="020B0604020202020204" pitchFamily="34" charset="0"/>
              <a:buChar char="•"/>
            </a:pPr>
            <a:r>
              <a:rPr lang="en-US" sz="3000" dirty="0"/>
              <a:t>The practice of engineering is governed by many laws.</a:t>
            </a:r>
          </a:p>
          <a:p>
            <a:pPr marL="285750" indent="-285750">
              <a:buFont typeface="Arial" panose="020B0604020202020204" pitchFamily="34" charset="0"/>
              <a:buChar char="•"/>
            </a:pPr>
            <a:r>
              <a:rPr lang="en-US" sz="3000" dirty="0"/>
              <a:t>Many of these laws are based on ethical principals, although many are purely of a practical, rather than a philosophical nature.</a:t>
            </a:r>
          </a:p>
          <a:p>
            <a:pPr marL="285750" indent="-285750">
              <a:buFont typeface="Arial" panose="020B0604020202020204" pitchFamily="34" charset="0"/>
              <a:buChar char="•"/>
            </a:pPr>
            <a:r>
              <a:rPr lang="en-US" sz="3000" dirty="0"/>
              <a:t>Many things that are legal could be considered unethical.</a:t>
            </a:r>
          </a:p>
        </p:txBody>
      </p:sp>
    </p:spTree>
    <p:extLst>
      <p:ext uri="{BB962C8B-B14F-4D97-AF65-F5344CB8AC3E}">
        <p14:creationId xmlns:p14="http://schemas.microsoft.com/office/powerpoint/2010/main" val="2144595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9643" y="51516"/>
            <a:ext cx="3399585" cy="553998"/>
          </a:xfrm>
          <a:prstGeom prst="rect">
            <a:avLst/>
          </a:prstGeom>
          <a:noFill/>
        </p:spPr>
        <p:txBody>
          <a:bodyPr wrap="none" rtlCol="0">
            <a:spAutoFit/>
          </a:bodyPr>
          <a:lstStyle/>
          <a:p>
            <a:r>
              <a:rPr lang="tr-TR" sz="3000" b="1" dirty="0">
                <a:solidFill>
                  <a:srgbClr val="C00000"/>
                </a:solidFill>
              </a:rPr>
              <a:t>The Nature of Ethics</a:t>
            </a:r>
            <a:endParaRPr lang="en-US" sz="3000" b="1" dirty="0">
              <a:solidFill>
                <a:srgbClr val="C00000"/>
              </a:solidFill>
            </a:endParaRPr>
          </a:p>
        </p:txBody>
      </p:sp>
      <p:sp>
        <p:nvSpPr>
          <p:cNvPr id="5" name="TextBox 4"/>
          <p:cNvSpPr txBox="1"/>
          <p:nvPr/>
        </p:nvSpPr>
        <p:spPr>
          <a:xfrm>
            <a:off x="816175" y="915771"/>
            <a:ext cx="7225048" cy="5170646"/>
          </a:xfrm>
          <a:prstGeom prst="rect">
            <a:avLst/>
          </a:prstGeom>
          <a:noFill/>
        </p:spPr>
        <p:txBody>
          <a:bodyPr wrap="square" rtlCol="0">
            <a:spAutoFit/>
          </a:bodyPr>
          <a:lstStyle/>
          <a:p>
            <a:pPr marL="285750" indent="-285750">
              <a:buFont typeface="Arial" panose="020B0604020202020204" pitchFamily="34" charset="0"/>
              <a:buChar char="•"/>
            </a:pPr>
            <a:r>
              <a:rPr lang="en-US" sz="3000" dirty="0"/>
              <a:t>G</a:t>
            </a:r>
            <a:r>
              <a:rPr lang="tr-TR" sz="3000" dirty="0"/>
              <a:t>enerally concerned with rules or guidelines for morals and/or socially approved conduct</a:t>
            </a:r>
          </a:p>
          <a:p>
            <a:pPr marL="285750" indent="-285750">
              <a:buFont typeface="Arial" panose="020B0604020202020204" pitchFamily="34" charset="0"/>
              <a:buChar char="•"/>
            </a:pPr>
            <a:r>
              <a:rPr lang="tr-TR" sz="3000" dirty="0"/>
              <a:t>Studies</a:t>
            </a:r>
            <a:r>
              <a:rPr lang="en-US" sz="3000" dirty="0"/>
              <a:t> </a:t>
            </a:r>
            <a:r>
              <a:rPr lang="tr-TR" sz="3000" dirty="0"/>
              <a:t>of the characteristics of morals</a:t>
            </a:r>
          </a:p>
          <a:p>
            <a:pPr marL="285750" indent="-285750">
              <a:buFont typeface="Arial" panose="020B0604020202020204" pitchFamily="34" charset="0"/>
              <a:buChar char="•"/>
            </a:pPr>
            <a:r>
              <a:rPr lang="tr-TR" sz="3000" dirty="0"/>
              <a:t>Deals with the moral choices that are made by each person in hşs/her relationship with other persons</a:t>
            </a:r>
          </a:p>
          <a:p>
            <a:pPr marL="285750" indent="-285750">
              <a:buFont typeface="Arial" panose="020B0604020202020204" pitchFamily="34" charset="0"/>
              <a:buChar char="•"/>
            </a:pPr>
            <a:r>
              <a:rPr lang="tr-TR" sz="3000" dirty="0"/>
              <a:t>Ethical standards have substantial effect on people’s lives</a:t>
            </a:r>
          </a:p>
          <a:p>
            <a:pPr marL="285750" indent="-285750">
              <a:buFont typeface="Arial" panose="020B0604020202020204" pitchFamily="34" charset="0"/>
              <a:buChar char="•"/>
            </a:pPr>
            <a:endParaRPr lang="tr-TR" sz="3000" dirty="0"/>
          </a:p>
          <a:p>
            <a:pPr marL="285750" indent="-285750">
              <a:buFont typeface="Arial" panose="020B0604020202020204" pitchFamily="34" charset="0"/>
              <a:buChar char="•"/>
            </a:pPr>
            <a:endParaRPr lang="en-US" sz="3000" dirty="0"/>
          </a:p>
        </p:txBody>
      </p:sp>
    </p:spTree>
    <p:extLst>
      <p:ext uri="{BB962C8B-B14F-4D97-AF65-F5344CB8AC3E}">
        <p14:creationId xmlns:p14="http://schemas.microsoft.com/office/powerpoint/2010/main" val="148029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51254" y="69012"/>
            <a:ext cx="2526013" cy="553998"/>
          </a:xfrm>
          <a:prstGeom prst="rect">
            <a:avLst/>
          </a:prstGeom>
          <a:noFill/>
        </p:spPr>
        <p:txBody>
          <a:bodyPr wrap="none" rtlCol="0">
            <a:spAutoFit/>
          </a:bodyPr>
          <a:lstStyle/>
          <a:p>
            <a:r>
              <a:rPr lang="en-US" sz="3000" b="1" dirty="0">
                <a:solidFill>
                  <a:srgbClr val="C00000"/>
                </a:solidFill>
              </a:rPr>
              <a:t>Ethics and Law</a:t>
            </a:r>
          </a:p>
        </p:txBody>
      </p:sp>
      <p:sp>
        <p:nvSpPr>
          <p:cNvPr id="5" name="TextBox 4"/>
          <p:cNvSpPr txBox="1"/>
          <p:nvPr/>
        </p:nvSpPr>
        <p:spPr>
          <a:xfrm>
            <a:off x="816174" y="891129"/>
            <a:ext cx="7447931" cy="5170646"/>
          </a:xfrm>
          <a:prstGeom prst="rect">
            <a:avLst/>
          </a:prstGeom>
          <a:noFill/>
        </p:spPr>
        <p:txBody>
          <a:bodyPr wrap="square" rtlCol="0">
            <a:spAutoFit/>
          </a:bodyPr>
          <a:lstStyle/>
          <a:p>
            <a:pPr marL="285750" indent="-285750">
              <a:buFont typeface="Arial" panose="020B0604020202020204" pitchFamily="34" charset="0"/>
              <a:buChar char="•"/>
            </a:pPr>
            <a:r>
              <a:rPr lang="en-US" sz="3000" dirty="0"/>
              <a:t>For example, designing a process that releases a known toxic, but unregulated substance into environment is probably unethical, although it is legal.</a:t>
            </a:r>
          </a:p>
          <a:p>
            <a:pPr marL="285750" indent="-285750">
              <a:buFont typeface="Arial" panose="020B0604020202020204" pitchFamily="34" charset="0"/>
              <a:buChar char="•"/>
            </a:pPr>
            <a:r>
              <a:rPr lang="en-US" sz="3000" dirty="0"/>
              <a:t>As an engineer, you are always minimally safe if you follow the requirements of the applicable laws.</a:t>
            </a:r>
          </a:p>
          <a:p>
            <a:pPr marL="285750" indent="-285750">
              <a:buFont typeface="Arial" panose="020B0604020202020204" pitchFamily="34" charset="0"/>
              <a:buChar char="•"/>
            </a:pPr>
            <a:r>
              <a:rPr lang="en-US" sz="3000" dirty="0"/>
              <a:t>In engineering ethics, we seek to go beyond dictates of the law. Our interest is in areas where ethical principals conflict and there is no legal guidance to resolve.</a:t>
            </a:r>
          </a:p>
        </p:txBody>
      </p:sp>
    </p:spTree>
    <p:extLst>
      <p:ext uri="{BB962C8B-B14F-4D97-AF65-F5344CB8AC3E}">
        <p14:creationId xmlns:p14="http://schemas.microsoft.com/office/powerpoint/2010/main" val="1580680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126305" cy="553998"/>
          </a:xfrm>
          <a:prstGeom prst="rect">
            <a:avLst/>
          </a:prstGeom>
          <a:noFill/>
        </p:spPr>
        <p:txBody>
          <a:bodyPr wrap="none" rtlCol="0">
            <a:spAutoFit/>
          </a:bodyPr>
          <a:lstStyle/>
          <a:p>
            <a:r>
              <a:rPr lang="tr-TR" sz="3000" b="1" dirty="0">
                <a:solidFill>
                  <a:srgbClr val="C00000"/>
                </a:solidFill>
              </a:rPr>
              <a:t>Lecture Objectives</a:t>
            </a:r>
            <a:endParaRPr lang="en-US" sz="3000" b="1" dirty="0">
              <a:solidFill>
                <a:srgbClr val="C00000"/>
              </a:solidFill>
            </a:endParaRPr>
          </a:p>
        </p:txBody>
      </p:sp>
      <p:sp>
        <p:nvSpPr>
          <p:cNvPr id="5" name="TextBox 4"/>
          <p:cNvSpPr txBox="1"/>
          <p:nvPr/>
        </p:nvSpPr>
        <p:spPr>
          <a:xfrm>
            <a:off x="816175" y="1275008"/>
            <a:ext cx="7225048" cy="2862322"/>
          </a:xfrm>
          <a:prstGeom prst="rect">
            <a:avLst/>
          </a:prstGeom>
          <a:noFill/>
        </p:spPr>
        <p:txBody>
          <a:bodyPr wrap="square" rtlCol="0">
            <a:spAutoFit/>
          </a:bodyPr>
          <a:lstStyle/>
          <a:p>
            <a:pPr marL="285750" indent="-285750">
              <a:buFont typeface="Arial" panose="020B0604020202020204" pitchFamily="34" charset="0"/>
              <a:buChar char="•"/>
            </a:pPr>
            <a:r>
              <a:rPr lang="tr-TR" sz="3000" dirty="0">
                <a:solidFill>
                  <a:schemeClr val="bg1">
                    <a:lumMod val="65000"/>
                  </a:schemeClr>
                </a:solidFill>
              </a:rPr>
              <a:t>Fundamentals of engineering ethics</a:t>
            </a:r>
          </a:p>
          <a:p>
            <a:pPr marL="285750" indent="-285750">
              <a:buFont typeface="Arial" panose="020B0604020202020204" pitchFamily="34" charset="0"/>
              <a:buChar char="•"/>
            </a:pPr>
            <a:r>
              <a:rPr lang="tr-TR" sz="3000" dirty="0">
                <a:solidFill>
                  <a:schemeClr val="bg1">
                    <a:lumMod val="65000"/>
                  </a:schemeClr>
                </a:solidFill>
              </a:rPr>
              <a:t>Nature of ethics</a:t>
            </a:r>
          </a:p>
          <a:p>
            <a:pPr marL="285750" indent="-285750">
              <a:buFont typeface="Arial" panose="020B0604020202020204" pitchFamily="34" charset="0"/>
              <a:buChar char="•"/>
            </a:pPr>
            <a:r>
              <a:rPr lang="tr-TR" sz="3000" dirty="0"/>
              <a:t>Ethical theories</a:t>
            </a:r>
          </a:p>
          <a:p>
            <a:pPr marL="285750" indent="-285750">
              <a:buFont typeface="Arial" panose="020B0604020202020204" pitchFamily="34" charset="0"/>
              <a:buChar char="•"/>
            </a:pPr>
            <a:r>
              <a:rPr lang="tr-TR" sz="3000" dirty="0">
                <a:solidFill>
                  <a:schemeClr val="bg1">
                    <a:lumMod val="65000"/>
                  </a:schemeClr>
                </a:solidFill>
              </a:rPr>
              <a:t>Codes of etchics</a:t>
            </a:r>
          </a:p>
          <a:p>
            <a:pPr marL="285750" indent="-285750">
              <a:buFont typeface="Arial" panose="020B0604020202020204" pitchFamily="34" charset="0"/>
              <a:buChar char="•"/>
            </a:pPr>
            <a:r>
              <a:rPr lang="tr-TR" sz="3000" dirty="0">
                <a:solidFill>
                  <a:schemeClr val="bg1">
                    <a:lumMod val="65000"/>
                  </a:schemeClr>
                </a:solidFill>
              </a:rPr>
              <a:t>Ethics in Science</a:t>
            </a:r>
          </a:p>
          <a:p>
            <a:pPr marL="285750" indent="-285750">
              <a:buFont typeface="Arial" panose="020B0604020202020204" pitchFamily="34" charset="0"/>
              <a:buChar char="•"/>
            </a:pPr>
            <a:r>
              <a:rPr lang="tr-TR" sz="3000" dirty="0">
                <a:solidFill>
                  <a:schemeClr val="bg1">
                    <a:lumMod val="65000"/>
                  </a:schemeClr>
                </a:solidFill>
              </a:rPr>
              <a:t>Regulations of Tubitak</a:t>
            </a:r>
            <a:endParaRPr lang="en-US" sz="3000" dirty="0">
              <a:solidFill>
                <a:schemeClr val="bg1">
                  <a:lumMod val="65000"/>
                </a:schemeClr>
              </a:solidFill>
            </a:endParaRPr>
          </a:p>
        </p:txBody>
      </p:sp>
    </p:spTree>
    <p:extLst>
      <p:ext uri="{BB962C8B-B14F-4D97-AF65-F5344CB8AC3E}">
        <p14:creationId xmlns:p14="http://schemas.microsoft.com/office/powerpoint/2010/main" val="4089050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2706318" cy="553998"/>
          </a:xfrm>
          <a:prstGeom prst="rect">
            <a:avLst/>
          </a:prstGeom>
          <a:noFill/>
        </p:spPr>
        <p:txBody>
          <a:bodyPr wrap="none" rtlCol="0">
            <a:spAutoFit/>
          </a:bodyPr>
          <a:lstStyle/>
          <a:p>
            <a:r>
              <a:rPr lang="en-US" sz="3000" b="1" dirty="0">
                <a:solidFill>
                  <a:srgbClr val="C00000"/>
                </a:solidFill>
              </a:rPr>
              <a:t>Ethical Theories</a:t>
            </a:r>
          </a:p>
        </p:txBody>
      </p:sp>
      <p:sp>
        <p:nvSpPr>
          <p:cNvPr id="5" name="TextBox 4"/>
          <p:cNvSpPr txBox="1"/>
          <p:nvPr/>
        </p:nvSpPr>
        <p:spPr>
          <a:xfrm>
            <a:off x="816175" y="899447"/>
            <a:ext cx="7225048" cy="3323987"/>
          </a:xfrm>
          <a:prstGeom prst="rect">
            <a:avLst/>
          </a:prstGeom>
          <a:noFill/>
        </p:spPr>
        <p:txBody>
          <a:bodyPr wrap="square" rtlCol="0">
            <a:spAutoFit/>
          </a:bodyPr>
          <a:lstStyle/>
          <a:p>
            <a:pPr marL="285750" indent="-285750">
              <a:buFont typeface="Arial" panose="020B0604020202020204" pitchFamily="34" charset="0"/>
              <a:buChar char="•"/>
            </a:pPr>
            <a:r>
              <a:rPr lang="en-US" sz="3000" dirty="0"/>
              <a:t>To have a framework for decision making, we must look at several theories of ethics.</a:t>
            </a:r>
          </a:p>
          <a:p>
            <a:pPr marL="285750" indent="-285750">
              <a:buFont typeface="Arial" panose="020B0604020202020204" pitchFamily="34" charset="0"/>
              <a:buChar char="•"/>
            </a:pPr>
            <a:r>
              <a:rPr lang="en-US" sz="3000" dirty="0"/>
              <a:t>In most engineering situations, there is generally just one theory to consider then tackling a problem.</a:t>
            </a:r>
          </a:p>
          <a:p>
            <a:pPr marL="285750" indent="-285750">
              <a:buFont typeface="Arial" panose="020B0604020202020204" pitchFamily="34" charset="0"/>
              <a:buChar char="•"/>
            </a:pPr>
            <a:r>
              <a:rPr lang="en-US" sz="3000" dirty="0"/>
              <a:t>Several theories should be considered in engineering ethics.</a:t>
            </a:r>
          </a:p>
        </p:txBody>
      </p:sp>
    </p:spTree>
    <p:extLst>
      <p:ext uri="{BB962C8B-B14F-4D97-AF65-F5344CB8AC3E}">
        <p14:creationId xmlns:p14="http://schemas.microsoft.com/office/powerpoint/2010/main" val="350288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2706318" cy="553998"/>
          </a:xfrm>
          <a:prstGeom prst="rect">
            <a:avLst/>
          </a:prstGeom>
          <a:noFill/>
        </p:spPr>
        <p:txBody>
          <a:bodyPr wrap="none" rtlCol="0">
            <a:spAutoFit/>
          </a:bodyPr>
          <a:lstStyle/>
          <a:p>
            <a:r>
              <a:rPr lang="en-US" sz="3000" b="1" dirty="0">
                <a:solidFill>
                  <a:srgbClr val="C00000"/>
                </a:solidFill>
              </a:rPr>
              <a:t>Ethical Theories</a:t>
            </a:r>
          </a:p>
        </p:txBody>
      </p:sp>
      <p:sp>
        <p:nvSpPr>
          <p:cNvPr id="5" name="TextBox 4"/>
          <p:cNvSpPr txBox="1"/>
          <p:nvPr/>
        </p:nvSpPr>
        <p:spPr>
          <a:xfrm>
            <a:off x="816175" y="883120"/>
            <a:ext cx="7225048" cy="4247317"/>
          </a:xfrm>
          <a:prstGeom prst="rect">
            <a:avLst/>
          </a:prstGeom>
          <a:noFill/>
        </p:spPr>
        <p:txBody>
          <a:bodyPr wrap="square" rtlCol="0">
            <a:spAutoFit/>
          </a:bodyPr>
          <a:lstStyle/>
          <a:p>
            <a:pPr marL="285750" indent="-285750">
              <a:buFont typeface="Arial" panose="020B0604020202020204" pitchFamily="34" charset="0"/>
              <a:buChar char="•"/>
            </a:pPr>
            <a:r>
              <a:rPr lang="en-US" sz="3000" dirty="0"/>
              <a:t>The relatively large number of theories doesn’t mean weakness in theoretical understanding of ethics.</a:t>
            </a:r>
          </a:p>
          <a:p>
            <a:pPr marL="285750" indent="-285750">
              <a:buFont typeface="Arial" panose="020B0604020202020204" pitchFamily="34" charset="0"/>
              <a:buChar char="•"/>
            </a:pPr>
            <a:r>
              <a:rPr lang="en-US" sz="3000" dirty="0"/>
              <a:t>It reflects the complexity of ethical problems and diversity of approaches to the ethical problem developed over centuries.</a:t>
            </a:r>
          </a:p>
          <a:p>
            <a:pPr marL="285750" indent="-285750">
              <a:buFont typeface="Arial" panose="020B0604020202020204" pitchFamily="34" charset="0"/>
              <a:buChar char="•"/>
            </a:pPr>
            <a:r>
              <a:rPr lang="en-US" sz="3000" dirty="0"/>
              <a:t>Each theory applied to a problem will not necessarily lead to a different solution.</a:t>
            </a:r>
          </a:p>
        </p:txBody>
      </p:sp>
    </p:spTree>
    <p:extLst>
      <p:ext uri="{BB962C8B-B14F-4D97-AF65-F5344CB8AC3E}">
        <p14:creationId xmlns:p14="http://schemas.microsoft.com/office/powerpoint/2010/main" val="1860219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2706318" cy="553998"/>
          </a:xfrm>
          <a:prstGeom prst="rect">
            <a:avLst/>
          </a:prstGeom>
          <a:noFill/>
        </p:spPr>
        <p:txBody>
          <a:bodyPr wrap="none" rtlCol="0">
            <a:spAutoFit/>
          </a:bodyPr>
          <a:lstStyle/>
          <a:p>
            <a:r>
              <a:rPr lang="en-US" sz="3000" b="1" dirty="0">
                <a:solidFill>
                  <a:srgbClr val="C00000"/>
                </a:solidFill>
              </a:rPr>
              <a:t>Ethical Theories</a:t>
            </a:r>
          </a:p>
        </p:txBody>
      </p:sp>
      <p:sp>
        <p:nvSpPr>
          <p:cNvPr id="5" name="TextBox 4"/>
          <p:cNvSpPr txBox="1"/>
          <p:nvPr/>
        </p:nvSpPr>
        <p:spPr>
          <a:xfrm>
            <a:off x="816175" y="866786"/>
            <a:ext cx="7225048"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A moral theory defines terms in uniform ways and link ideas and problems together in consistent ways</a:t>
            </a:r>
          </a:p>
          <a:p>
            <a:pPr marL="285750" indent="-285750">
              <a:buFont typeface="Arial" panose="020B0604020202020204" pitchFamily="34" charset="0"/>
              <a:buChar char="•"/>
            </a:pPr>
            <a:r>
              <a:rPr lang="en-US" sz="3000" dirty="0"/>
              <a:t>Scientific theories also organize ideas, define terms and facilitate problem solving.</a:t>
            </a:r>
          </a:p>
          <a:p>
            <a:pPr marL="285750" indent="-285750">
              <a:buFont typeface="Arial" panose="020B0604020202020204" pitchFamily="34" charset="0"/>
              <a:buChar char="•"/>
            </a:pPr>
            <a:r>
              <a:rPr lang="en-US" sz="3000" dirty="0"/>
              <a:t>There are four ethical theories</a:t>
            </a:r>
          </a:p>
          <a:p>
            <a:pPr marL="742950" lvl="1" indent="-285750">
              <a:buFont typeface="Arial" panose="020B0604020202020204" pitchFamily="34" charset="0"/>
              <a:buChar char="•"/>
            </a:pPr>
            <a:r>
              <a:rPr lang="en-US" sz="3000" dirty="0"/>
              <a:t>Utilitarianism</a:t>
            </a:r>
          </a:p>
          <a:p>
            <a:pPr marL="742950" lvl="1" indent="-285750">
              <a:buFont typeface="Arial" panose="020B0604020202020204" pitchFamily="34" charset="0"/>
              <a:buChar char="•"/>
            </a:pPr>
            <a:r>
              <a:rPr lang="en-US" sz="3000" dirty="0"/>
              <a:t>Duty ethics</a:t>
            </a:r>
          </a:p>
          <a:p>
            <a:pPr marL="742950" lvl="1" indent="-285750">
              <a:buFont typeface="Arial" panose="020B0604020202020204" pitchFamily="34" charset="0"/>
              <a:buChar char="•"/>
            </a:pPr>
            <a:r>
              <a:rPr lang="en-US" sz="3000" dirty="0"/>
              <a:t>Right ethics</a:t>
            </a:r>
          </a:p>
          <a:p>
            <a:pPr marL="742950" lvl="1" indent="-285750">
              <a:buFont typeface="Arial" panose="020B0604020202020204" pitchFamily="34" charset="0"/>
              <a:buChar char="•"/>
            </a:pPr>
            <a:r>
              <a:rPr lang="en-US" sz="3000" dirty="0"/>
              <a:t>Virtue ethics</a:t>
            </a:r>
          </a:p>
        </p:txBody>
      </p:sp>
    </p:spTree>
    <p:extLst>
      <p:ext uri="{BB962C8B-B14F-4D97-AF65-F5344CB8AC3E}">
        <p14:creationId xmlns:p14="http://schemas.microsoft.com/office/powerpoint/2010/main" val="1890316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2706318" cy="553998"/>
          </a:xfrm>
          <a:prstGeom prst="rect">
            <a:avLst/>
          </a:prstGeom>
          <a:noFill/>
        </p:spPr>
        <p:txBody>
          <a:bodyPr wrap="none" rtlCol="0">
            <a:spAutoFit/>
          </a:bodyPr>
          <a:lstStyle/>
          <a:p>
            <a:r>
              <a:rPr lang="en-US" sz="3000" b="1" dirty="0">
                <a:solidFill>
                  <a:srgbClr val="C00000"/>
                </a:solidFill>
              </a:rPr>
              <a:t>Ethical Theories</a:t>
            </a:r>
          </a:p>
        </p:txBody>
      </p:sp>
      <p:sp>
        <p:nvSpPr>
          <p:cNvPr id="5" name="TextBox 4"/>
          <p:cNvSpPr txBox="1"/>
          <p:nvPr/>
        </p:nvSpPr>
        <p:spPr>
          <a:xfrm>
            <a:off x="816174" y="915779"/>
            <a:ext cx="8099226"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Utilitarianism; seeks to produce the most utility, defined as a balance between good and bad consequences of an action. </a:t>
            </a:r>
          </a:p>
          <a:p>
            <a:pPr marL="285750" indent="-285750">
              <a:buFont typeface="Arial" panose="020B0604020202020204" pitchFamily="34" charset="0"/>
              <a:buChar char="•"/>
            </a:pPr>
            <a:r>
              <a:rPr lang="en-US" sz="3000" dirty="0"/>
              <a:t>Duty ethics; duties should be followed regardless of weather the action lead to the most good.</a:t>
            </a:r>
          </a:p>
          <a:p>
            <a:pPr marL="285750" indent="-285750">
              <a:buFont typeface="Arial" panose="020B0604020202020204" pitchFamily="34" charset="0"/>
              <a:buChar char="•"/>
            </a:pPr>
            <a:r>
              <a:rPr lang="en-US" sz="3000" dirty="0"/>
              <a:t>Right ethics; violating anyone’s moral rights is ethically unacceptable. The ultimate good action is not taken into account</a:t>
            </a:r>
          </a:p>
          <a:p>
            <a:pPr marL="285750" indent="-285750">
              <a:buFont typeface="Arial" panose="020B0604020202020204" pitchFamily="34" charset="0"/>
              <a:buChar char="•"/>
            </a:pPr>
            <a:r>
              <a:rPr lang="en-US" sz="3000" dirty="0"/>
              <a:t>Virtue ethics; regards as right that manifest good character traits (virtues), focus in personal action</a:t>
            </a:r>
          </a:p>
        </p:txBody>
      </p:sp>
    </p:spTree>
    <p:extLst>
      <p:ext uri="{BB962C8B-B14F-4D97-AF65-F5344CB8AC3E}">
        <p14:creationId xmlns:p14="http://schemas.microsoft.com/office/powerpoint/2010/main" val="3326492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126305" cy="553998"/>
          </a:xfrm>
          <a:prstGeom prst="rect">
            <a:avLst/>
          </a:prstGeom>
          <a:noFill/>
        </p:spPr>
        <p:txBody>
          <a:bodyPr wrap="none" rtlCol="0">
            <a:spAutoFit/>
          </a:bodyPr>
          <a:lstStyle/>
          <a:p>
            <a:r>
              <a:rPr lang="tr-TR" sz="3000" b="1" dirty="0">
                <a:solidFill>
                  <a:srgbClr val="C00000"/>
                </a:solidFill>
              </a:rPr>
              <a:t>Lecture Objectives</a:t>
            </a:r>
            <a:endParaRPr lang="en-US" sz="3000" b="1" dirty="0">
              <a:solidFill>
                <a:srgbClr val="C00000"/>
              </a:solidFill>
            </a:endParaRPr>
          </a:p>
        </p:txBody>
      </p:sp>
      <p:sp>
        <p:nvSpPr>
          <p:cNvPr id="5" name="TextBox 4"/>
          <p:cNvSpPr txBox="1"/>
          <p:nvPr/>
        </p:nvSpPr>
        <p:spPr>
          <a:xfrm>
            <a:off x="816175" y="1275008"/>
            <a:ext cx="7225048" cy="2862322"/>
          </a:xfrm>
          <a:prstGeom prst="rect">
            <a:avLst/>
          </a:prstGeom>
          <a:noFill/>
        </p:spPr>
        <p:txBody>
          <a:bodyPr wrap="square" rtlCol="0">
            <a:spAutoFit/>
          </a:bodyPr>
          <a:lstStyle/>
          <a:p>
            <a:pPr marL="285750" indent="-285750">
              <a:buFont typeface="Arial" panose="020B0604020202020204" pitchFamily="34" charset="0"/>
              <a:buChar char="•"/>
            </a:pPr>
            <a:r>
              <a:rPr lang="tr-TR" sz="3000" dirty="0">
                <a:solidFill>
                  <a:schemeClr val="bg1">
                    <a:lumMod val="65000"/>
                  </a:schemeClr>
                </a:solidFill>
              </a:rPr>
              <a:t>Fundamentals of engineering ethics</a:t>
            </a:r>
          </a:p>
          <a:p>
            <a:pPr marL="285750" indent="-285750">
              <a:buFont typeface="Arial" panose="020B0604020202020204" pitchFamily="34" charset="0"/>
              <a:buChar char="•"/>
            </a:pPr>
            <a:r>
              <a:rPr lang="tr-TR" sz="3000" dirty="0">
                <a:solidFill>
                  <a:schemeClr val="bg1">
                    <a:lumMod val="65000"/>
                  </a:schemeClr>
                </a:solidFill>
              </a:rPr>
              <a:t>Nature of ethics</a:t>
            </a:r>
          </a:p>
          <a:p>
            <a:pPr marL="285750" indent="-285750">
              <a:buFont typeface="Arial" panose="020B0604020202020204" pitchFamily="34" charset="0"/>
              <a:buChar char="•"/>
            </a:pPr>
            <a:r>
              <a:rPr lang="tr-TR" sz="3000" dirty="0">
                <a:solidFill>
                  <a:schemeClr val="bg1">
                    <a:lumMod val="65000"/>
                  </a:schemeClr>
                </a:solidFill>
              </a:rPr>
              <a:t>Ethical theories</a:t>
            </a:r>
          </a:p>
          <a:p>
            <a:pPr marL="285750" indent="-285750">
              <a:buFont typeface="Arial" panose="020B0604020202020204" pitchFamily="34" charset="0"/>
              <a:buChar char="•"/>
            </a:pPr>
            <a:r>
              <a:rPr lang="tr-TR" sz="3000" dirty="0"/>
              <a:t>Codes of etchics</a:t>
            </a:r>
          </a:p>
          <a:p>
            <a:pPr marL="285750" indent="-285750">
              <a:buFont typeface="Arial" panose="020B0604020202020204" pitchFamily="34" charset="0"/>
              <a:buChar char="•"/>
            </a:pPr>
            <a:r>
              <a:rPr lang="tr-TR" sz="3000" dirty="0">
                <a:solidFill>
                  <a:schemeClr val="bg1">
                    <a:lumMod val="65000"/>
                  </a:schemeClr>
                </a:solidFill>
              </a:rPr>
              <a:t>Ethics in Science</a:t>
            </a:r>
          </a:p>
          <a:p>
            <a:pPr marL="285750" indent="-285750">
              <a:buFont typeface="Arial" panose="020B0604020202020204" pitchFamily="34" charset="0"/>
              <a:buChar char="•"/>
            </a:pPr>
            <a:r>
              <a:rPr lang="tr-TR" sz="3000" dirty="0">
                <a:solidFill>
                  <a:schemeClr val="bg1">
                    <a:lumMod val="65000"/>
                  </a:schemeClr>
                </a:solidFill>
              </a:rPr>
              <a:t>Regulations of Tubitak</a:t>
            </a:r>
            <a:endParaRPr lang="en-US" sz="3000" dirty="0">
              <a:solidFill>
                <a:schemeClr val="bg1">
                  <a:lumMod val="65000"/>
                </a:schemeClr>
              </a:solidFill>
            </a:endParaRPr>
          </a:p>
        </p:txBody>
      </p:sp>
    </p:spTree>
    <p:extLst>
      <p:ext uri="{BB962C8B-B14F-4D97-AF65-F5344CB8AC3E}">
        <p14:creationId xmlns:p14="http://schemas.microsoft.com/office/powerpoint/2010/main" val="1047283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95209" y="65316"/>
            <a:ext cx="2581925" cy="553998"/>
          </a:xfrm>
          <a:prstGeom prst="rect">
            <a:avLst/>
          </a:prstGeom>
          <a:noFill/>
        </p:spPr>
        <p:txBody>
          <a:bodyPr wrap="none" rtlCol="0">
            <a:spAutoFit/>
          </a:bodyPr>
          <a:lstStyle/>
          <a:p>
            <a:r>
              <a:rPr lang="en-US" sz="3000" b="1" dirty="0">
                <a:solidFill>
                  <a:srgbClr val="C00000"/>
                </a:solidFill>
              </a:rPr>
              <a:t>Codes of Ethics</a:t>
            </a:r>
          </a:p>
        </p:txBody>
      </p:sp>
      <p:sp>
        <p:nvSpPr>
          <p:cNvPr id="5" name="TextBox 4"/>
          <p:cNvSpPr txBox="1"/>
          <p:nvPr/>
        </p:nvSpPr>
        <p:spPr>
          <a:xfrm>
            <a:off x="816174" y="915779"/>
            <a:ext cx="7739997"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Codes of ethics have been established by professional engineering societies</a:t>
            </a:r>
          </a:p>
          <a:p>
            <a:pPr marL="742950" lvl="1" indent="-285750">
              <a:buFont typeface="Arial" panose="020B0604020202020204" pitchFamily="34" charset="0"/>
              <a:buChar char="•"/>
            </a:pPr>
            <a:r>
              <a:rPr lang="en-US" sz="3000" dirty="0"/>
              <a:t>The National Society of Professional Engineers (NSPE)</a:t>
            </a:r>
          </a:p>
          <a:p>
            <a:pPr marL="742950" lvl="1" indent="-285750">
              <a:buFont typeface="Arial" panose="020B0604020202020204" pitchFamily="34" charset="0"/>
              <a:buChar char="•"/>
            </a:pPr>
            <a:r>
              <a:rPr lang="en-US" sz="3000" dirty="0"/>
              <a:t>The American Society of Mechanical Engineers (ASME)</a:t>
            </a:r>
          </a:p>
          <a:p>
            <a:pPr marL="742950" lvl="1" indent="-285750">
              <a:buFont typeface="Arial" panose="020B0604020202020204" pitchFamily="34" charset="0"/>
              <a:buChar char="•"/>
            </a:pPr>
            <a:r>
              <a:rPr lang="en-US" sz="3000" dirty="0"/>
              <a:t>The institute of Electrical and Electronics Engineers (IEEE), etc.</a:t>
            </a:r>
          </a:p>
          <a:p>
            <a:pPr marL="285750" indent="-285750">
              <a:buFont typeface="Arial" panose="020B0604020202020204" pitchFamily="34" charset="0"/>
              <a:buChar char="•"/>
            </a:pPr>
            <a:r>
              <a:rPr lang="en-US" sz="3000" dirty="0"/>
              <a:t>These codes serve as a framework for ethical judgement for a professional engineer.</a:t>
            </a:r>
          </a:p>
        </p:txBody>
      </p:sp>
    </p:spTree>
    <p:extLst>
      <p:ext uri="{BB962C8B-B14F-4D97-AF65-F5344CB8AC3E}">
        <p14:creationId xmlns:p14="http://schemas.microsoft.com/office/powerpoint/2010/main" val="3492099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95209" y="65316"/>
            <a:ext cx="2581925" cy="553998"/>
          </a:xfrm>
          <a:prstGeom prst="rect">
            <a:avLst/>
          </a:prstGeom>
          <a:noFill/>
        </p:spPr>
        <p:txBody>
          <a:bodyPr wrap="none" rtlCol="0">
            <a:spAutoFit/>
          </a:bodyPr>
          <a:lstStyle/>
          <a:p>
            <a:r>
              <a:rPr lang="en-US" sz="3000" b="1" dirty="0">
                <a:solidFill>
                  <a:srgbClr val="C00000"/>
                </a:solidFill>
              </a:rPr>
              <a:t>Codes of Ethics</a:t>
            </a:r>
          </a:p>
        </p:txBody>
      </p:sp>
      <p:sp>
        <p:nvSpPr>
          <p:cNvPr id="5" name="TextBox 4"/>
          <p:cNvSpPr txBox="1"/>
          <p:nvPr/>
        </p:nvSpPr>
        <p:spPr>
          <a:xfrm>
            <a:off x="816174" y="915779"/>
            <a:ext cx="7739997" cy="5632311"/>
          </a:xfrm>
          <a:prstGeom prst="rect">
            <a:avLst/>
          </a:prstGeom>
          <a:noFill/>
        </p:spPr>
        <p:txBody>
          <a:bodyPr wrap="square" rtlCol="0">
            <a:spAutoFit/>
          </a:bodyPr>
          <a:lstStyle/>
          <a:p>
            <a:pPr marL="285750" indent="-285750">
              <a:buFont typeface="Arial" panose="020B0604020202020204" pitchFamily="34" charset="0"/>
              <a:buChar char="•"/>
            </a:pPr>
            <a:r>
              <a:rPr lang="en-US" sz="3000" dirty="0"/>
              <a:t>The codes express the rights, duties and obligations of the members.</a:t>
            </a:r>
          </a:p>
          <a:p>
            <a:pPr marL="285750" indent="-285750">
              <a:buFont typeface="Arial" panose="020B0604020202020204" pitchFamily="34" charset="0"/>
              <a:buChar char="•"/>
            </a:pPr>
            <a:r>
              <a:rPr lang="en-US" sz="3000" dirty="0"/>
              <a:t>The codes are not comprehensive enough to cover all possible ethical issues.</a:t>
            </a:r>
          </a:p>
          <a:p>
            <a:pPr marL="285750" indent="-285750">
              <a:buFont typeface="Arial" panose="020B0604020202020204" pitchFamily="34" charset="0"/>
              <a:buChar char="•"/>
            </a:pPr>
            <a:r>
              <a:rPr lang="en-US" sz="3000" dirty="0"/>
              <a:t>They serve as starting point of ethical decision</a:t>
            </a:r>
          </a:p>
          <a:p>
            <a:pPr marL="285750" indent="-285750">
              <a:buFont typeface="Arial" panose="020B0604020202020204" pitchFamily="34" charset="0"/>
              <a:buChar char="•"/>
            </a:pPr>
            <a:r>
              <a:rPr lang="en-US" sz="3000" dirty="0"/>
              <a:t>A code of ethics is not a legal document, so a professional cannot be arrested for violating its provisions.</a:t>
            </a:r>
          </a:p>
          <a:p>
            <a:pPr marL="285750" indent="-285750">
              <a:buFont typeface="Arial" panose="020B0604020202020204" pitchFamily="34" charset="0"/>
              <a:buChar char="•"/>
            </a:pPr>
            <a:r>
              <a:rPr lang="en-US" sz="3000" dirty="0"/>
              <a:t>Violating may result in expulsion from the professional society, expulsion will not result in an inability to practice engineering</a:t>
            </a:r>
          </a:p>
          <a:p>
            <a:pPr marL="285750" indent="-285750">
              <a:buFont typeface="Arial" panose="020B0604020202020204" pitchFamily="34" charset="0"/>
              <a:buChar char="•"/>
            </a:pPr>
            <a:endParaRPr lang="en-US" sz="3000" dirty="0"/>
          </a:p>
        </p:txBody>
      </p:sp>
    </p:spTree>
    <p:extLst>
      <p:ext uri="{BB962C8B-B14F-4D97-AF65-F5344CB8AC3E}">
        <p14:creationId xmlns:p14="http://schemas.microsoft.com/office/powerpoint/2010/main" val="274416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95209" y="65316"/>
            <a:ext cx="2581925" cy="553998"/>
          </a:xfrm>
          <a:prstGeom prst="rect">
            <a:avLst/>
          </a:prstGeom>
          <a:noFill/>
        </p:spPr>
        <p:txBody>
          <a:bodyPr wrap="none" rtlCol="0">
            <a:spAutoFit/>
          </a:bodyPr>
          <a:lstStyle/>
          <a:p>
            <a:r>
              <a:rPr lang="en-US" sz="3000" b="1" dirty="0">
                <a:solidFill>
                  <a:srgbClr val="C00000"/>
                </a:solidFill>
              </a:rPr>
              <a:t>Codes of Ethics</a:t>
            </a:r>
          </a:p>
        </p:txBody>
      </p:sp>
      <p:sp>
        <p:nvSpPr>
          <p:cNvPr id="5" name="TextBox 4"/>
          <p:cNvSpPr txBox="1"/>
          <p:nvPr/>
        </p:nvSpPr>
        <p:spPr>
          <a:xfrm>
            <a:off x="816174" y="915779"/>
            <a:ext cx="8115555" cy="5170646"/>
          </a:xfrm>
          <a:prstGeom prst="rect">
            <a:avLst/>
          </a:prstGeom>
          <a:noFill/>
        </p:spPr>
        <p:txBody>
          <a:bodyPr wrap="square" rtlCol="0">
            <a:spAutoFit/>
          </a:bodyPr>
          <a:lstStyle/>
          <a:p>
            <a:pPr marL="285750" indent="-285750">
              <a:buFont typeface="Arial" panose="020B0604020202020204" pitchFamily="34" charset="0"/>
              <a:buChar char="•"/>
            </a:pPr>
            <a:r>
              <a:rPr lang="en-US" sz="3000" dirty="0"/>
              <a:t>NSPE Code of Ethics</a:t>
            </a:r>
          </a:p>
          <a:p>
            <a:pPr marL="742950" lvl="1" indent="-285750">
              <a:buFont typeface="Arial" panose="020B0604020202020204" pitchFamily="34" charset="0"/>
              <a:buChar char="•"/>
            </a:pPr>
            <a:r>
              <a:rPr lang="en-US" sz="3000" dirty="0"/>
              <a:t>Engineers shall hold paramount the safety, health and welfare of the public</a:t>
            </a:r>
          </a:p>
          <a:p>
            <a:pPr marL="742950" lvl="1" indent="-285750">
              <a:buFont typeface="Arial" panose="020B0604020202020204" pitchFamily="34" charset="0"/>
              <a:buChar char="•"/>
            </a:pPr>
            <a:r>
              <a:rPr lang="en-US" sz="3000" dirty="0"/>
              <a:t>Engineers shall perform </a:t>
            </a:r>
            <a:r>
              <a:rPr lang="en-US" sz="3000" dirty="0" err="1"/>
              <a:t>sevices</a:t>
            </a:r>
            <a:r>
              <a:rPr lang="en-US" sz="3000" dirty="0"/>
              <a:t> only in areas of their competence</a:t>
            </a:r>
          </a:p>
          <a:p>
            <a:pPr marL="742950" lvl="1" indent="-285750">
              <a:buFont typeface="Arial" panose="020B0604020202020204" pitchFamily="34" charset="0"/>
              <a:buChar char="•"/>
            </a:pPr>
            <a:r>
              <a:rPr lang="en-US" sz="3000" dirty="0"/>
              <a:t>Engineers shall issue public statements only in an objective and truthful manner</a:t>
            </a:r>
          </a:p>
          <a:p>
            <a:pPr marL="742950" lvl="1" indent="-285750">
              <a:buFont typeface="Arial" panose="020B0604020202020204" pitchFamily="34" charset="0"/>
              <a:buChar char="•"/>
            </a:pPr>
            <a:r>
              <a:rPr lang="en-US" sz="3000" dirty="0"/>
              <a:t>Engineers shall avoid deceptive acts</a:t>
            </a:r>
          </a:p>
          <a:p>
            <a:pPr marL="742950" lvl="1" indent="-285750">
              <a:buFont typeface="Arial" panose="020B0604020202020204" pitchFamily="34" charset="0"/>
              <a:buChar char="•"/>
            </a:pPr>
            <a:r>
              <a:rPr lang="en-US" sz="3000" dirty="0"/>
              <a:t>Engineers shall conduct themselves honorably, responsibly ethically and lawfully so as to enhance honor of the profession.</a:t>
            </a:r>
          </a:p>
        </p:txBody>
      </p:sp>
    </p:spTree>
    <p:extLst>
      <p:ext uri="{BB962C8B-B14F-4D97-AF65-F5344CB8AC3E}">
        <p14:creationId xmlns:p14="http://schemas.microsoft.com/office/powerpoint/2010/main" val="2619552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256341" cy="553998"/>
          </a:xfrm>
          <a:prstGeom prst="rect">
            <a:avLst/>
          </a:prstGeom>
          <a:noFill/>
        </p:spPr>
        <p:txBody>
          <a:bodyPr wrap="none" rtlCol="0">
            <a:spAutoFit/>
          </a:bodyPr>
          <a:lstStyle/>
          <a:p>
            <a:r>
              <a:rPr lang="tr-TR" sz="3000" b="1" dirty="0">
                <a:solidFill>
                  <a:srgbClr val="C00000"/>
                </a:solidFill>
              </a:rPr>
              <a:t>Ethics and Morality</a:t>
            </a:r>
            <a:endParaRPr lang="en-US" sz="3000" b="1" dirty="0">
              <a:solidFill>
                <a:srgbClr val="C00000"/>
              </a:solidFill>
            </a:endParaRPr>
          </a:p>
        </p:txBody>
      </p:sp>
      <p:sp>
        <p:nvSpPr>
          <p:cNvPr id="5" name="TextBox 4"/>
          <p:cNvSpPr txBox="1"/>
          <p:nvPr/>
        </p:nvSpPr>
        <p:spPr>
          <a:xfrm>
            <a:off x="881193" y="899447"/>
            <a:ext cx="7364736" cy="5170646"/>
          </a:xfrm>
          <a:prstGeom prst="rect">
            <a:avLst/>
          </a:prstGeom>
          <a:noFill/>
        </p:spPr>
        <p:txBody>
          <a:bodyPr wrap="square" rtlCol="0">
            <a:spAutoFit/>
          </a:bodyPr>
          <a:lstStyle/>
          <a:p>
            <a:pPr marL="285750" indent="-285750">
              <a:buFont typeface="Arial" panose="020B0604020202020204" pitchFamily="34" charset="0"/>
              <a:buChar char="•"/>
            </a:pPr>
            <a:r>
              <a:rPr lang="tr-TR" sz="3000" dirty="0"/>
              <a:t>Field of ethic (or moral philosophy) involves systematizing, defending, and recommending concepts of right and wrong behavior.</a:t>
            </a:r>
          </a:p>
          <a:p>
            <a:pPr marL="285750" indent="-285750">
              <a:buFont typeface="Arial" panose="020B0604020202020204" pitchFamily="34" charset="0"/>
              <a:buChar char="•"/>
            </a:pPr>
            <a:r>
              <a:rPr lang="tr-TR" sz="3000" dirty="0"/>
              <a:t>Ethics &amp; morality used interchangeably – indeed, they usually can mean same thing in casual conversations.</a:t>
            </a:r>
          </a:p>
          <a:p>
            <a:pPr marL="285750" indent="-285750">
              <a:buFont typeface="Arial" panose="020B0604020202020204" pitchFamily="34" charset="0"/>
              <a:buChar char="•"/>
            </a:pPr>
            <a:r>
              <a:rPr lang="tr-TR" sz="3000" dirty="0"/>
              <a:t>Morality is used to refer moral conduct while moral conduct is used to refer formal study of moral conduct</a:t>
            </a:r>
          </a:p>
          <a:p>
            <a:pPr marL="285750" indent="-285750">
              <a:buFont typeface="Arial" panose="020B0604020202020204" pitchFamily="34" charset="0"/>
              <a:buChar char="•"/>
            </a:pPr>
            <a:r>
              <a:rPr lang="tr-TR" sz="3000" dirty="0"/>
              <a:t>Ethics is alsa often called ‘moral philosophy’</a:t>
            </a:r>
            <a:endParaRPr lang="en-US" sz="3000" dirty="0"/>
          </a:p>
        </p:txBody>
      </p:sp>
    </p:spTree>
    <p:extLst>
      <p:ext uri="{BB962C8B-B14F-4D97-AF65-F5344CB8AC3E}">
        <p14:creationId xmlns:p14="http://schemas.microsoft.com/office/powerpoint/2010/main" val="1745979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126305" cy="553998"/>
          </a:xfrm>
          <a:prstGeom prst="rect">
            <a:avLst/>
          </a:prstGeom>
          <a:noFill/>
        </p:spPr>
        <p:txBody>
          <a:bodyPr wrap="none" rtlCol="0">
            <a:spAutoFit/>
          </a:bodyPr>
          <a:lstStyle/>
          <a:p>
            <a:r>
              <a:rPr lang="tr-TR" sz="3000" b="1" dirty="0">
                <a:solidFill>
                  <a:srgbClr val="C00000"/>
                </a:solidFill>
              </a:rPr>
              <a:t>Lecture Objectives</a:t>
            </a:r>
            <a:endParaRPr lang="en-US" sz="3000" b="1" dirty="0">
              <a:solidFill>
                <a:srgbClr val="C00000"/>
              </a:solidFill>
            </a:endParaRPr>
          </a:p>
        </p:txBody>
      </p:sp>
      <p:sp>
        <p:nvSpPr>
          <p:cNvPr id="5" name="TextBox 4"/>
          <p:cNvSpPr txBox="1"/>
          <p:nvPr/>
        </p:nvSpPr>
        <p:spPr>
          <a:xfrm>
            <a:off x="816175" y="1275008"/>
            <a:ext cx="7225048" cy="2862322"/>
          </a:xfrm>
          <a:prstGeom prst="rect">
            <a:avLst/>
          </a:prstGeom>
          <a:noFill/>
        </p:spPr>
        <p:txBody>
          <a:bodyPr wrap="square" rtlCol="0">
            <a:spAutoFit/>
          </a:bodyPr>
          <a:lstStyle/>
          <a:p>
            <a:pPr marL="285750" indent="-285750">
              <a:buFont typeface="Arial" panose="020B0604020202020204" pitchFamily="34" charset="0"/>
              <a:buChar char="•"/>
            </a:pPr>
            <a:r>
              <a:rPr lang="tr-TR" sz="3000" dirty="0">
                <a:solidFill>
                  <a:schemeClr val="bg1">
                    <a:lumMod val="65000"/>
                  </a:schemeClr>
                </a:solidFill>
              </a:rPr>
              <a:t>Fundamentals of engineering ethics</a:t>
            </a:r>
          </a:p>
          <a:p>
            <a:pPr marL="285750" indent="-285750">
              <a:buFont typeface="Arial" panose="020B0604020202020204" pitchFamily="34" charset="0"/>
              <a:buChar char="•"/>
            </a:pPr>
            <a:r>
              <a:rPr lang="tr-TR" sz="3000" dirty="0">
                <a:solidFill>
                  <a:schemeClr val="bg1">
                    <a:lumMod val="65000"/>
                  </a:schemeClr>
                </a:solidFill>
              </a:rPr>
              <a:t>Nature of ethics</a:t>
            </a:r>
          </a:p>
          <a:p>
            <a:pPr marL="285750" indent="-285750">
              <a:buFont typeface="Arial" panose="020B0604020202020204" pitchFamily="34" charset="0"/>
              <a:buChar char="•"/>
            </a:pPr>
            <a:r>
              <a:rPr lang="tr-TR" sz="3000" dirty="0">
                <a:solidFill>
                  <a:schemeClr val="bg1">
                    <a:lumMod val="65000"/>
                  </a:schemeClr>
                </a:solidFill>
              </a:rPr>
              <a:t>Ethical theories</a:t>
            </a:r>
          </a:p>
          <a:p>
            <a:pPr marL="285750" indent="-285750">
              <a:buFont typeface="Arial" panose="020B0604020202020204" pitchFamily="34" charset="0"/>
              <a:buChar char="•"/>
            </a:pPr>
            <a:r>
              <a:rPr lang="tr-TR" sz="3000" dirty="0">
                <a:solidFill>
                  <a:schemeClr val="bg1">
                    <a:lumMod val="65000"/>
                  </a:schemeClr>
                </a:solidFill>
              </a:rPr>
              <a:t>Codes of etchics</a:t>
            </a:r>
          </a:p>
          <a:p>
            <a:pPr marL="285750" indent="-285750">
              <a:buFont typeface="Arial" panose="020B0604020202020204" pitchFamily="34" charset="0"/>
              <a:buChar char="•"/>
            </a:pPr>
            <a:r>
              <a:rPr lang="tr-TR" sz="3000" dirty="0"/>
              <a:t>Ethics in Science</a:t>
            </a:r>
          </a:p>
          <a:p>
            <a:pPr marL="285750" indent="-285750">
              <a:buFont typeface="Arial" panose="020B0604020202020204" pitchFamily="34" charset="0"/>
              <a:buChar char="•"/>
            </a:pPr>
            <a:r>
              <a:rPr lang="tr-TR" sz="3000" dirty="0">
                <a:solidFill>
                  <a:schemeClr val="bg1">
                    <a:lumMod val="65000"/>
                  </a:schemeClr>
                </a:solidFill>
              </a:rPr>
              <a:t>Regulations of Tubitak</a:t>
            </a:r>
            <a:endParaRPr lang="en-US" sz="3000" dirty="0">
              <a:solidFill>
                <a:schemeClr val="bg1">
                  <a:lumMod val="65000"/>
                </a:schemeClr>
              </a:solidFill>
            </a:endParaRPr>
          </a:p>
        </p:txBody>
      </p:sp>
    </p:spTree>
    <p:extLst>
      <p:ext uri="{BB962C8B-B14F-4D97-AF65-F5344CB8AC3E}">
        <p14:creationId xmlns:p14="http://schemas.microsoft.com/office/powerpoint/2010/main" val="532249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95209" y="65316"/>
            <a:ext cx="2780698" cy="553998"/>
          </a:xfrm>
          <a:prstGeom prst="rect">
            <a:avLst/>
          </a:prstGeom>
          <a:noFill/>
        </p:spPr>
        <p:txBody>
          <a:bodyPr wrap="none" rtlCol="0">
            <a:spAutoFit/>
          </a:bodyPr>
          <a:lstStyle/>
          <a:p>
            <a:r>
              <a:rPr lang="en-US" sz="3000" b="1" dirty="0">
                <a:solidFill>
                  <a:srgbClr val="C00000"/>
                </a:solidFill>
              </a:rPr>
              <a:t>Ethics in Science</a:t>
            </a:r>
          </a:p>
        </p:txBody>
      </p:sp>
      <p:sp>
        <p:nvSpPr>
          <p:cNvPr id="5" name="TextBox 4"/>
          <p:cNvSpPr txBox="1"/>
          <p:nvPr/>
        </p:nvSpPr>
        <p:spPr>
          <a:xfrm>
            <a:off x="816174" y="915779"/>
            <a:ext cx="8115555" cy="3323987"/>
          </a:xfrm>
          <a:prstGeom prst="rect">
            <a:avLst/>
          </a:prstGeom>
          <a:noFill/>
        </p:spPr>
        <p:txBody>
          <a:bodyPr wrap="square" rtlCol="0">
            <a:spAutoFit/>
          </a:bodyPr>
          <a:lstStyle/>
          <a:p>
            <a:pPr marL="285750" indent="-285750">
              <a:buFont typeface="Arial" panose="020B0604020202020204" pitchFamily="34" charset="0"/>
              <a:buChar char="•"/>
            </a:pPr>
            <a:r>
              <a:rPr lang="en-US" sz="3000" dirty="0"/>
              <a:t>Has two major components</a:t>
            </a:r>
          </a:p>
          <a:p>
            <a:pPr marL="742950" lvl="1" indent="-285750">
              <a:buFont typeface="Arial" panose="020B0604020202020204" pitchFamily="34" charset="0"/>
              <a:buChar char="•"/>
            </a:pPr>
            <a:r>
              <a:rPr lang="en-US" sz="3000" dirty="0"/>
              <a:t>It can not be against general moral conducts.</a:t>
            </a:r>
          </a:p>
          <a:p>
            <a:pPr marL="742950" lvl="1" indent="-285750">
              <a:buFont typeface="Arial" panose="020B0604020202020204" pitchFamily="34" charset="0"/>
              <a:buChar char="•"/>
            </a:pPr>
            <a:r>
              <a:rPr lang="en-US" sz="3000" dirty="0"/>
              <a:t>Each person in science should be ethical in order to be a good representative for others such as colleagues, students, assistants and rest of the society.</a:t>
            </a:r>
          </a:p>
          <a:p>
            <a:pPr marL="742950" lvl="1" indent="-285750">
              <a:buFont typeface="Arial" panose="020B0604020202020204" pitchFamily="34" charset="0"/>
              <a:buChar char="•"/>
            </a:pPr>
            <a:endParaRPr lang="en-US" sz="3000" dirty="0"/>
          </a:p>
        </p:txBody>
      </p:sp>
    </p:spTree>
    <p:extLst>
      <p:ext uri="{BB962C8B-B14F-4D97-AF65-F5344CB8AC3E}">
        <p14:creationId xmlns:p14="http://schemas.microsoft.com/office/powerpoint/2010/main" val="3992860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95209" y="65316"/>
            <a:ext cx="2780698" cy="553998"/>
          </a:xfrm>
          <a:prstGeom prst="rect">
            <a:avLst/>
          </a:prstGeom>
          <a:noFill/>
        </p:spPr>
        <p:txBody>
          <a:bodyPr wrap="none" rtlCol="0">
            <a:spAutoFit/>
          </a:bodyPr>
          <a:lstStyle/>
          <a:p>
            <a:r>
              <a:rPr lang="en-US" sz="3000" b="1" dirty="0">
                <a:solidFill>
                  <a:srgbClr val="C00000"/>
                </a:solidFill>
              </a:rPr>
              <a:t>Ethics in Science</a:t>
            </a:r>
          </a:p>
        </p:txBody>
      </p:sp>
      <p:sp>
        <p:nvSpPr>
          <p:cNvPr id="5" name="TextBox 4"/>
          <p:cNvSpPr txBox="1"/>
          <p:nvPr/>
        </p:nvSpPr>
        <p:spPr>
          <a:xfrm>
            <a:off x="816174" y="915779"/>
            <a:ext cx="8115555" cy="5170646"/>
          </a:xfrm>
          <a:prstGeom prst="rect">
            <a:avLst/>
          </a:prstGeom>
          <a:noFill/>
        </p:spPr>
        <p:txBody>
          <a:bodyPr wrap="square" rtlCol="0">
            <a:spAutoFit/>
          </a:bodyPr>
          <a:lstStyle/>
          <a:p>
            <a:r>
              <a:rPr lang="en-US" sz="3000" dirty="0"/>
              <a:t>   Standards of Ethics in Science are:</a:t>
            </a:r>
          </a:p>
          <a:p>
            <a:pPr marL="457200" indent="-457200">
              <a:buFont typeface="Arial" panose="020B0604020202020204" pitchFamily="34" charset="0"/>
              <a:buChar char="•"/>
            </a:pPr>
            <a:r>
              <a:rPr lang="en-US" sz="3000" dirty="0"/>
              <a:t>Honesty</a:t>
            </a:r>
          </a:p>
          <a:p>
            <a:pPr marL="457200" indent="-457200">
              <a:buFont typeface="Arial" panose="020B0604020202020204" pitchFamily="34" charset="0"/>
              <a:buChar char="•"/>
            </a:pPr>
            <a:r>
              <a:rPr lang="en-US" sz="3000" dirty="0"/>
              <a:t>Carefulness and attention</a:t>
            </a:r>
          </a:p>
          <a:p>
            <a:pPr marL="457200" indent="-457200">
              <a:buFont typeface="Arial" panose="020B0604020202020204" pitchFamily="34" charset="0"/>
              <a:buChar char="•"/>
            </a:pPr>
            <a:r>
              <a:rPr lang="en-US" sz="3000" dirty="0"/>
              <a:t>Open to share</a:t>
            </a:r>
          </a:p>
          <a:p>
            <a:pPr marL="457200" indent="-457200">
              <a:buFont typeface="Arial" panose="020B0604020202020204" pitchFamily="34" charset="0"/>
              <a:buChar char="•"/>
            </a:pPr>
            <a:r>
              <a:rPr lang="en-US" sz="3000" dirty="0"/>
              <a:t>Freedom</a:t>
            </a:r>
          </a:p>
          <a:p>
            <a:pPr marL="457200" indent="-457200">
              <a:buFont typeface="Arial" panose="020B0604020202020204" pitchFamily="34" charset="0"/>
              <a:buChar char="•"/>
            </a:pPr>
            <a:r>
              <a:rPr lang="en-US" sz="3000" dirty="0"/>
              <a:t>Honoring</a:t>
            </a:r>
          </a:p>
          <a:p>
            <a:pPr marL="457200" indent="-457200">
              <a:buFont typeface="Arial" panose="020B0604020202020204" pitchFamily="34" charset="0"/>
              <a:buChar char="•"/>
            </a:pPr>
            <a:r>
              <a:rPr lang="en-US" sz="3000" dirty="0"/>
              <a:t>Education</a:t>
            </a:r>
          </a:p>
          <a:p>
            <a:pPr marL="457200" indent="-457200">
              <a:buFont typeface="Arial" panose="020B0604020202020204" pitchFamily="34" charset="0"/>
              <a:buChar char="•"/>
            </a:pPr>
            <a:r>
              <a:rPr lang="en-US" sz="3000" dirty="0"/>
              <a:t>Social responsibility</a:t>
            </a:r>
          </a:p>
          <a:p>
            <a:pPr marL="457200" indent="-457200">
              <a:buFont typeface="Arial" panose="020B0604020202020204" pitchFamily="34" charset="0"/>
              <a:buChar char="•"/>
            </a:pPr>
            <a:r>
              <a:rPr lang="en-US" sz="3000" dirty="0"/>
              <a:t>Legitimate</a:t>
            </a:r>
          </a:p>
          <a:p>
            <a:pPr marL="457200" indent="-457200">
              <a:buFont typeface="Arial" panose="020B0604020202020204" pitchFamily="34" charset="0"/>
              <a:buChar char="•"/>
            </a:pPr>
            <a:r>
              <a:rPr lang="en-US" sz="3000" dirty="0"/>
              <a:t>Equal opportunity</a:t>
            </a:r>
          </a:p>
          <a:p>
            <a:pPr marL="457200" indent="-457200">
              <a:buFont typeface="Arial" panose="020B0604020202020204" pitchFamily="34" charset="0"/>
              <a:buChar char="•"/>
            </a:pPr>
            <a:r>
              <a:rPr lang="en-US" sz="3000" dirty="0"/>
              <a:t>Mutual respect           </a:t>
            </a:r>
          </a:p>
        </p:txBody>
      </p:sp>
      <p:sp>
        <p:nvSpPr>
          <p:cNvPr id="2" name="Rectangle 1"/>
          <p:cNvSpPr/>
          <p:nvPr/>
        </p:nvSpPr>
        <p:spPr>
          <a:xfrm>
            <a:off x="5161113" y="5483440"/>
            <a:ext cx="2119683" cy="553998"/>
          </a:xfrm>
          <a:prstGeom prst="rect">
            <a:avLst/>
          </a:prstGeom>
        </p:spPr>
        <p:txBody>
          <a:bodyPr wrap="none">
            <a:spAutoFit/>
          </a:bodyPr>
          <a:lstStyle/>
          <a:p>
            <a:pPr marL="457200" indent="-457200">
              <a:buFont typeface="Arial" panose="020B0604020202020204" pitchFamily="34" charset="0"/>
              <a:buChar char="•"/>
            </a:pPr>
            <a:r>
              <a:rPr lang="en-US" sz="3000" dirty="0"/>
              <a:t>Efficiency</a:t>
            </a:r>
          </a:p>
        </p:txBody>
      </p:sp>
    </p:spTree>
    <p:extLst>
      <p:ext uri="{BB962C8B-B14F-4D97-AF65-F5344CB8AC3E}">
        <p14:creationId xmlns:p14="http://schemas.microsoft.com/office/powerpoint/2010/main" val="4179100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934" y="114301"/>
            <a:ext cx="4288033" cy="553998"/>
          </a:xfrm>
          <a:prstGeom prst="rect">
            <a:avLst/>
          </a:prstGeom>
          <a:noFill/>
        </p:spPr>
        <p:txBody>
          <a:bodyPr wrap="none" rtlCol="0">
            <a:spAutoFit/>
          </a:bodyPr>
          <a:lstStyle/>
          <a:p>
            <a:r>
              <a:rPr lang="en-US" sz="3000" b="1" dirty="0">
                <a:solidFill>
                  <a:srgbClr val="C00000"/>
                </a:solidFill>
              </a:rPr>
              <a:t>Ethics in Science: Honesty</a:t>
            </a:r>
          </a:p>
        </p:txBody>
      </p:sp>
      <p:sp>
        <p:nvSpPr>
          <p:cNvPr id="5" name="TextBox 4"/>
          <p:cNvSpPr txBox="1"/>
          <p:nvPr/>
        </p:nvSpPr>
        <p:spPr>
          <a:xfrm>
            <a:off x="816174" y="915779"/>
            <a:ext cx="8115555" cy="2862322"/>
          </a:xfrm>
          <a:prstGeom prst="rect">
            <a:avLst/>
          </a:prstGeom>
          <a:noFill/>
        </p:spPr>
        <p:txBody>
          <a:bodyPr wrap="square" rtlCol="0">
            <a:spAutoFit/>
          </a:bodyPr>
          <a:lstStyle/>
          <a:p>
            <a:pPr marL="457200" indent="-457200">
              <a:buFont typeface="Arial" panose="020B0604020202020204" pitchFamily="34" charset="0"/>
              <a:buChar char="•"/>
            </a:pPr>
            <a:r>
              <a:rPr lang="en-US" sz="3000" dirty="0"/>
              <a:t>Scientist shall not manipulate data and results and report imaginary data.</a:t>
            </a:r>
          </a:p>
          <a:p>
            <a:pPr marL="457200" indent="-457200">
              <a:buFont typeface="Arial" panose="020B0604020202020204" pitchFamily="34" charset="0"/>
              <a:buChar char="•"/>
            </a:pPr>
            <a:r>
              <a:rPr lang="en-US" sz="3000" dirty="0"/>
              <a:t>Need to be objective and honest in all steps of the scientific work.</a:t>
            </a:r>
          </a:p>
          <a:p>
            <a:pPr marL="457200" indent="-457200">
              <a:buFont typeface="Arial" panose="020B0604020202020204" pitchFamily="34" charset="0"/>
              <a:buChar char="•"/>
            </a:pPr>
            <a:r>
              <a:rPr lang="en-US" sz="3000" dirty="0"/>
              <a:t>Storing and checking the records of the research can prevent any misconduct.</a:t>
            </a:r>
          </a:p>
        </p:txBody>
      </p:sp>
    </p:spTree>
    <p:extLst>
      <p:ext uri="{BB962C8B-B14F-4D97-AF65-F5344CB8AC3E}">
        <p14:creationId xmlns:p14="http://schemas.microsoft.com/office/powerpoint/2010/main" val="1092459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3075" y="81643"/>
            <a:ext cx="7101752" cy="553998"/>
          </a:xfrm>
          <a:prstGeom prst="rect">
            <a:avLst/>
          </a:prstGeom>
          <a:noFill/>
        </p:spPr>
        <p:txBody>
          <a:bodyPr wrap="none" rtlCol="0">
            <a:spAutoFit/>
          </a:bodyPr>
          <a:lstStyle/>
          <a:p>
            <a:r>
              <a:rPr lang="en-US" sz="3000" b="1" dirty="0">
                <a:solidFill>
                  <a:srgbClr val="C00000"/>
                </a:solidFill>
              </a:rPr>
              <a:t>Ethics in Science: Carefulness and attention</a:t>
            </a:r>
          </a:p>
        </p:txBody>
      </p:sp>
      <p:sp>
        <p:nvSpPr>
          <p:cNvPr id="5" name="TextBox 4"/>
          <p:cNvSpPr txBox="1"/>
          <p:nvPr/>
        </p:nvSpPr>
        <p:spPr>
          <a:xfrm>
            <a:off x="816174" y="915779"/>
            <a:ext cx="8115555" cy="4708981"/>
          </a:xfrm>
          <a:prstGeom prst="rect">
            <a:avLst/>
          </a:prstGeom>
          <a:noFill/>
        </p:spPr>
        <p:txBody>
          <a:bodyPr wrap="square" rtlCol="0">
            <a:spAutoFit/>
          </a:bodyPr>
          <a:lstStyle/>
          <a:p>
            <a:pPr marL="457200" indent="-457200">
              <a:buFont typeface="Arial" panose="020B0604020202020204" pitchFamily="34" charset="0"/>
              <a:buChar char="•"/>
            </a:pPr>
            <a:r>
              <a:rPr lang="en-US" sz="3000" dirty="0"/>
              <a:t>Carefulness results in errors</a:t>
            </a:r>
          </a:p>
          <a:p>
            <a:pPr marL="457200" indent="-457200">
              <a:buFont typeface="Arial" panose="020B0604020202020204" pitchFamily="34" charset="0"/>
              <a:buChar char="•"/>
            </a:pPr>
            <a:r>
              <a:rPr lang="en-US" sz="3000" dirty="0"/>
              <a:t>Inattentive writing is considered to be signs of inattentive scientific work.</a:t>
            </a:r>
          </a:p>
          <a:p>
            <a:pPr marL="457200" indent="-457200">
              <a:buFont typeface="Arial" panose="020B0604020202020204" pitchFamily="34" charset="0"/>
              <a:buChar char="•"/>
            </a:pPr>
            <a:r>
              <a:rPr lang="en-US" sz="3000" dirty="0"/>
              <a:t>Some error are not considered to be academic misconduct. Accepting errors, and publishing an erratum is required if error is not significant. If it is a crucial error in the work, the article should be withdrawn.</a:t>
            </a:r>
          </a:p>
          <a:p>
            <a:pPr marL="457200" indent="-457200">
              <a:buFont typeface="Arial" panose="020B0604020202020204" pitchFamily="34" charset="0"/>
              <a:buChar char="•"/>
            </a:pPr>
            <a:r>
              <a:rPr lang="en-US" sz="3000" dirty="0"/>
              <a:t>Peer review and advisory system is important to avoid these.</a:t>
            </a:r>
          </a:p>
        </p:txBody>
      </p:sp>
    </p:spTree>
    <p:extLst>
      <p:ext uri="{BB962C8B-B14F-4D97-AF65-F5344CB8AC3E}">
        <p14:creationId xmlns:p14="http://schemas.microsoft.com/office/powerpoint/2010/main" val="499696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4429" y="65316"/>
            <a:ext cx="5225213" cy="553998"/>
          </a:xfrm>
          <a:prstGeom prst="rect">
            <a:avLst/>
          </a:prstGeom>
          <a:noFill/>
        </p:spPr>
        <p:txBody>
          <a:bodyPr wrap="none" rtlCol="0">
            <a:spAutoFit/>
          </a:bodyPr>
          <a:lstStyle/>
          <a:p>
            <a:r>
              <a:rPr lang="en-US" sz="3000" b="1" dirty="0">
                <a:solidFill>
                  <a:srgbClr val="C00000"/>
                </a:solidFill>
              </a:rPr>
              <a:t>Ethics in Science: Open to share</a:t>
            </a:r>
          </a:p>
        </p:txBody>
      </p:sp>
      <p:sp>
        <p:nvSpPr>
          <p:cNvPr id="5" name="TextBox 4"/>
          <p:cNvSpPr txBox="1"/>
          <p:nvPr/>
        </p:nvSpPr>
        <p:spPr>
          <a:xfrm>
            <a:off x="816174" y="915779"/>
            <a:ext cx="8115555" cy="2862322"/>
          </a:xfrm>
          <a:prstGeom prst="rect">
            <a:avLst/>
          </a:prstGeom>
          <a:noFill/>
        </p:spPr>
        <p:txBody>
          <a:bodyPr wrap="square" rtlCol="0">
            <a:spAutoFit/>
          </a:bodyPr>
          <a:lstStyle/>
          <a:p>
            <a:pPr marL="457200" indent="-457200">
              <a:buFont typeface="Arial" panose="020B0604020202020204" pitchFamily="34" charset="0"/>
              <a:buChar char="•"/>
            </a:pPr>
            <a:r>
              <a:rPr lang="en-US" sz="3000" dirty="0"/>
              <a:t>Scientific works should be accessible.</a:t>
            </a:r>
          </a:p>
          <a:p>
            <a:pPr marL="457200" indent="-457200">
              <a:buFont typeface="Arial" panose="020B0604020202020204" pitchFamily="34" charset="0"/>
              <a:buChar char="•"/>
            </a:pPr>
            <a:r>
              <a:rPr lang="en-US" sz="3000" dirty="0"/>
              <a:t>Some exceptions are;</a:t>
            </a:r>
          </a:p>
          <a:p>
            <a:pPr marL="914400" lvl="1" indent="-457200">
              <a:buFont typeface="Arial" panose="020B0604020202020204" pitchFamily="34" charset="0"/>
              <a:buChar char="•"/>
            </a:pPr>
            <a:r>
              <a:rPr lang="en-US" sz="3000" dirty="0"/>
              <a:t>on-going work that is not published</a:t>
            </a:r>
          </a:p>
          <a:p>
            <a:pPr marL="914400" lvl="1" indent="-457200">
              <a:buFont typeface="Arial" panose="020B0604020202020204" pitchFamily="34" charset="0"/>
              <a:buChar char="•"/>
            </a:pPr>
            <a:r>
              <a:rPr lang="en-US" sz="3000" dirty="0"/>
              <a:t>Military and commercial studies</a:t>
            </a:r>
          </a:p>
          <a:p>
            <a:pPr marL="914400" lvl="1" indent="-457200">
              <a:buFont typeface="Arial" panose="020B0604020202020204" pitchFamily="34" charset="0"/>
              <a:buChar char="•"/>
            </a:pPr>
            <a:r>
              <a:rPr lang="en-US" sz="3000" dirty="0"/>
              <a:t>For the documents which are received for advising purposes.</a:t>
            </a:r>
          </a:p>
        </p:txBody>
      </p:sp>
    </p:spTree>
    <p:extLst>
      <p:ext uri="{BB962C8B-B14F-4D97-AF65-F5344CB8AC3E}">
        <p14:creationId xmlns:p14="http://schemas.microsoft.com/office/powerpoint/2010/main" val="12858753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6234" y="81643"/>
            <a:ext cx="4395434" cy="553998"/>
          </a:xfrm>
          <a:prstGeom prst="rect">
            <a:avLst/>
          </a:prstGeom>
          <a:noFill/>
        </p:spPr>
        <p:txBody>
          <a:bodyPr wrap="none" rtlCol="0">
            <a:spAutoFit/>
          </a:bodyPr>
          <a:lstStyle/>
          <a:p>
            <a:r>
              <a:rPr lang="en-US" sz="3000" b="1" dirty="0">
                <a:solidFill>
                  <a:srgbClr val="C00000"/>
                </a:solidFill>
              </a:rPr>
              <a:t>Ethics in Science: Freedom</a:t>
            </a:r>
          </a:p>
        </p:txBody>
      </p:sp>
      <p:sp>
        <p:nvSpPr>
          <p:cNvPr id="5" name="TextBox 4"/>
          <p:cNvSpPr txBox="1"/>
          <p:nvPr/>
        </p:nvSpPr>
        <p:spPr>
          <a:xfrm>
            <a:off x="816174" y="915779"/>
            <a:ext cx="8115555" cy="3785652"/>
          </a:xfrm>
          <a:prstGeom prst="rect">
            <a:avLst/>
          </a:prstGeom>
          <a:noFill/>
        </p:spPr>
        <p:txBody>
          <a:bodyPr wrap="square" rtlCol="0">
            <a:spAutoFit/>
          </a:bodyPr>
          <a:lstStyle/>
          <a:p>
            <a:pPr marL="457200" indent="-457200">
              <a:buFont typeface="Arial" panose="020B0604020202020204" pitchFamily="34" charset="0"/>
              <a:buChar char="•"/>
            </a:pPr>
            <a:r>
              <a:rPr lang="en-US" sz="3000" dirty="0"/>
              <a:t>In research and in publications</a:t>
            </a:r>
          </a:p>
          <a:p>
            <a:pPr marL="457200" indent="-457200">
              <a:buFont typeface="Arial" panose="020B0604020202020204" pitchFamily="34" charset="0"/>
              <a:buChar char="•"/>
            </a:pPr>
            <a:r>
              <a:rPr lang="en-US" sz="3000" dirty="0"/>
              <a:t>Interaction with other scientist; intellectual and materials basis connection</a:t>
            </a:r>
          </a:p>
          <a:p>
            <a:pPr marL="457200" indent="-457200">
              <a:buFont typeface="Arial" panose="020B0604020202020204" pitchFamily="34" charset="0"/>
              <a:buChar char="•"/>
            </a:pPr>
            <a:r>
              <a:rPr lang="en-US" sz="3000" dirty="0"/>
              <a:t>National – international meetings</a:t>
            </a:r>
          </a:p>
          <a:p>
            <a:pPr marL="457200" indent="-457200">
              <a:buFont typeface="Arial" panose="020B0604020202020204" pitchFamily="34" charset="0"/>
              <a:buChar char="•"/>
            </a:pPr>
            <a:r>
              <a:rPr lang="en-US" sz="3000" dirty="0"/>
              <a:t>Expressing findings, even though they are against doctrines of the society  </a:t>
            </a:r>
          </a:p>
          <a:p>
            <a:pPr marL="457200" indent="-457200">
              <a:buFont typeface="Arial" panose="020B0604020202020204" pitchFamily="34" charset="0"/>
              <a:buChar char="•"/>
            </a:pPr>
            <a:r>
              <a:rPr lang="en-US" sz="3000" dirty="0"/>
              <a:t>Example: Italian astronomer Galileo Galilei vs Catholic church</a:t>
            </a:r>
          </a:p>
        </p:txBody>
      </p:sp>
    </p:spTree>
    <p:extLst>
      <p:ext uri="{BB962C8B-B14F-4D97-AF65-F5344CB8AC3E}">
        <p14:creationId xmlns:p14="http://schemas.microsoft.com/office/powerpoint/2010/main" val="2165860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6234" y="81643"/>
            <a:ext cx="4455835" cy="553998"/>
          </a:xfrm>
          <a:prstGeom prst="rect">
            <a:avLst/>
          </a:prstGeom>
          <a:noFill/>
        </p:spPr>
        <p:txBody>
          <a:bodyPr wrap="none" rtlCol="0">
            <a:spAutoFit/>
          </a:bodyPr>
          <a:lstStyle/>
          <a:p>
            <a:r>
              <a:rPr lang="en-US" sz="3000" b="1" dirty="0">
                <a:solidFill>
                  <a:srgbClr val="C00000"/>
                </a:solidFill>
              </a:rPr>
              <a:t>Ethics in Science: Honoring</a:t>
            </a:r>
          </a:p>
        </p:txBody>
      </p:sp>
      <p:sp>
        <p:nvSpPr>
          <p:cNvPr id="5" name="TextBox 4"/>
          <p:cNvSpPr txBox="1"/>
          <p:nvPr/>
        </p:nvSpPr>
        <p:spPr>
          <a:xfrm>
            <a:off x="816174" y="915779"/>
            <a:ext cx="8115555" cy="4247317"/>
          </a:xfrm>
          <a:prstGeom prst="rect">
            <a:avLst/>
          </a:prstGeom>
          <a:noFill/>
        </p:spPr>
        <p:txBody>
          <a:bodyPr wrap="square" rtlCol="0">
            <a:spAutoFit/>
          </a:bodyPr>
          <a:lstStyle/>
          <a:p>
            <a:pPr marL="457200" indent="-457200">
              <a:buFont typeface="Arial" panose="020B0604020202020204" pitchFamily="34" charset="0"/>
              <a:buChar char="•"/>
            </a:pPr>
            <a:r>
              <a:rPr lang="en-US" sz="3000" dirty="0"/>
              <a:t>Journal papers, books, and patents have authors / inventor list that should list all scientists fairly, with respect to individual’s efforts.</a:t>
            </a:r>
          </a:p>
          <a:p>
            <a:pPr marL="457200" indent="-457200">
              <a:buFont typeface="Arial" panose="020B0604020202020204" pitchFamily="34" charset="0"/>
              <a:buChar char="•"/>
            </a:pPr>
            <a:r>
              <a:rPr lang="en-US" sz="3000" dirty="0"/>
              <a:t>These form creditability, popularity and prestige of the scientists</a:t>
            </a:r>
          </a:p>
          <a:p>
            <a:pPr marL="457200" indent="-457200">
              <a:buFont typeface="Arial" panose="020B0604020202020204" pitchFamily="34" charset="0"/>
              <a:buChar char="•"/>
            </a:pPr>
            <a:r>
              <a:rPr lang="en-US" sz="3000" dirty="0"/>
              <a:t>Scientist demand prizes, money, popularity etc., </a:t>
            </a:r>
          </a:p>
          <a:p>
            <a:pPr marL="457200" indent="-457200">
              <a:buFont typeface="Arial" panose="020B0604020202020204" pitchFamily="34" charset="0"/>
              <a:buChar char="•"/>
            </a:pPr>
            <a:r>
              <a:rPr lang="en-US" sz="3000" dirty="0"/>
              <a:t>However, these should be given to the scientist who deserve, not to the ones who does not contribute to work. Justice is crucial.</a:t>
            </a:r>
          </a:p>
        </p:txBody>
      </p:sp>
    </p:spTree>
    <p:extLst>
      <p:ext uri="{BB962C8B-B14F-4D97-AF65-F5344CB8AC3E}">
        <p14:creationId xmlns:p14="http://schemas.microsoft.com/office/powerpoint/2010/main" val="34288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6234" y="81643"/>
            <a:ext cx="4553362" cy="553998"/>
          </a:xfrm>
          <a:prstGeom prst="rect">
            <a:avLst/>
          </a:prstGeom>
          <a:noFill/>
        </p:spPr>
        <p:txBody>
          <a:bodyPr wrap="none" rtlCol="0">
            <a:spAutoFit/>
          </a:bodyPr>
          <a:lstStyle/>
          <a:p>
            <a:r>
              <a:rPr lang="en-US" sz="3000" b="1" dirty="0">
                <a:solidFill>
                  <a:srgbClr val="C00000"/>
                </a:solidFill>
              </a:rPr>
              <a:t>Ethics in Science: Education</a:t>
            </a:r>
          </a:p>
        </p:txBody>
      </p:sp>
      <p:sp>
        <p:nvSpPr>
          <p:cNvPr id="5" name="TextBox 4"/>
          <p:cNvSpPr txBox="1"/>
          <p:nvPr/>
        </p:nvSpPr>
        <p:spPr>
          <a:xfrm>
            <a:off x="816174" y="915779"/>
            <a:ext cx="8115555" cy="1938992"/>
          </a:xfrm>
          <a:prstGeom prst="rect">
            <a:avLst/>
          </a:prstGeom>
          <a:noFill/>
        </p:spPr>
        <p:txBody>
          <a:bodyPr wrap="square" rtlCol="0">
            <a:spAutoFit/>
          </a:bodyPr>
          <a:lstStyle/>
          <a:p>
            <a:pPr marL="457200" indent="-457200">
              <a:buFont typeface="Arial" panose="020B0604020202020204" pitchFamily="34" charset="0"/>
              <a:buChar char="•"/>
            </a:pPr>
            <a:r>
              <a:rPr lang="en-US" sz="3000" dirty="0"/>
              <a:t>Scientists learns and teaches continuously.</a:t>
            </a:r>
          </a:p>
          <a:p>
            <a:pPr marL="457200" indent="-457200">
              <a:buFont typeface="Arial" panose="020B0604020202020204" pitchFamily="34" charset="0"/>
              <a:buChar char="•"/>
            </a:pPr>
            <a:r>
              <a:rPr lang="en-US" sz="3000" dirty="0"/>
              <a:t>Teaching helps to strengthen the knowledge.</a:t>
            </a:r>
          </a:p>
          <a:p>
            <a:pPr marL="457200" indent="-457200">
              <a:buFont typeface="Arial" panose="020B0604020202020204" pitchFamily="34" charset="0"/>
              <a:buChar char="•"/>
            </a:pPr>
            <a:r>
              <a:rPr lang="en-US" sz="3000" dirty="0"/>
              <a:t>Science goes with advisor-student relations.</a:t>
            </a:r>
          </a:p>
          <a:p>
            <a:pPr marL="457200" indent="-457200">
              <a:buFont typeface="Arial" panose="020B0604020202020204" pitchFamily="34" charset="0"/>
              <a:buChar char="•"/>
            </a:pPr>
            <a:endParaRPr lang="en-US" sz="3000" dirty="0"/>
          </a:p>
        </p:txBody>
      </p:sp>
    </p:spTree>
    <p:extLst>
      <p:ext uri="{BB962C8B-B14F-4D97-AF65-F5344CB8AC3E}">
        <p14:creationId xmlns:p14="http://schemas.microsoft.com/office/powerpoint/2010/main" val="1474642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997" y="0"/>
            <a:ext cx="6219908" cy="553998"/>
          </a:xfrm>
          <a:prstGeom prst="rect">
            <a:avLst/>
          </a:prstGeom>
          <a:noFill/>
        </p:spPr>
        <p:txBody>
          <a:bodyPr wrap="none" rtlCol="0">
            <a:spAutoFit/>
          </a:bodyPr>
          <a:lstStyle/>
          <a:p>
            <a:r>
              <a:rPr lang="en-US" sz="3000" b="1" dirty="0">
                <a:solidFill>
                  <a:srgbClr val="C00000"/>
                </a:solidFill>
              </a:rPr>
              <a:t>Ethics in Science: Social Responsibility</a:t>
            </a:r>
          </a:p>
        </p:txBody>
      </p:sp>
      <p:sp>
        <p:nvSpPr>
          <p:cNvPr id="5" name="TextBox 4"/>
          <p:cNvSpPr txBox="1"/>
          <p:nvPr/>
        </p:nvSpPr>
        <p:spPr>
          <a:xfrm>
            <a:off x="816174" y="915779"/>
            <a:ext cx="8115555" cy="1938992"/>
          </a:xfrm>
          <a:prstGeom prst="rect">
            <a:avLst/>
          </a:prstGeom>
          <a:noFill/>
        </p:spPr>
        <p:txBody>
          <a:bodyPr wrap="square" rtlCol="0">
            <a:spAutoFit/>
          </a:bodyPr>
          <a:lstStyle/>
          <a:p>
            <a:pPr marL="457200" indent="-457200">
              <a:buFont typeface="Arial" panose="020B0604020202020204" pitchFamily="34" charset="0"/>
              <a:buChar char="•"/>
            </a:pPr>
            <a:r>
              <a:rPr lang="en-US" sz="3000" dirty="0"/>
              <a:t>We are using public financial sources and should serve for public.</a:t>
            </a:r>
          </a:p>
          <a:p>
            <a:pPr marL="457200" indent="-457200">
              <a:buFont typeface="Arial" panose="020B0604020202020204" pitchFamily="34" charset="0"/>
              <a:buChar char="•"/>
            </a:pPr>
            <a:r>
              <a:rPr lang="en-US" sz="3000" dirty="0"/>
              <a:t>Increase public welfare </a:t>
            </a:r>
          </a:p>
          <a:p>
            <a:pPr marL="457200" indent="-457200">
              <a:buFont typeface="Arial" panose="020B0604020202020204" pitchFamily="34" charset="0"/>
              <a:buChar char="•"/>
            </a:pPr>
            <a:r>
              <a:rPr lang="en-US" sz="3000" dirty="0"/>
              <a:t>Participate in public discussions </a:t>
            </a:r>
          </a:p>
        </p:txBody>
      </p:sp>
    </p:spTree>
    <p:extLst>
      <p:ext uri="{BB962C8B-B14F-4D97-AF65-F5344CB8AC3E}">
        <p14:creationId xmlns:p14="http://schemas.microsoft.com/office/powerpoint/2010/main" val="402991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5165068" cy="553998"/>
          </a:xfrm>
          <a:prstGeom prst="rect">
            <a:avLst/>
          </a:prstGeom>
          <a:noFill/>
        </p:spPr>
        <p:txBody>
          <a:bodyPr wrap="none" rtlCol="0">
            <a:spAutoFit/>
          </a:bodyPr>
          <a:lstStyle/>
          <a:p>
            <a:r>
              <a:rPr lang="tr-TR" sz="3000" b="1" dirty="0">
                <a:solidFill>
                  <a:srgbClr val="C00000"/>
                </a:solidFill>
              </a:rPr>
              <a:t>Ethics and Morality, Definitions</a:t>
            </a:r>
            <a:endParaRPr lang="en-US" sz="3000" b="1" dirty="0">
              <a:solidFill>
                <a:srgbClr val="C00000"/>
              </a:solidFill>
            </a:endParaRPr>
          </a:p>
        </p:txBody>
      </p:sp>
      <p:sp>
        <p:nvSpPr>
          <p:cNvPr id="5" name="TextBox 4"/>
          <p:cNvSpPr txBox="1"/>
          <p:nvPr/>
        </p:nvSpPr>
        <p:spPr>
          <a:xfrm>
            <a:off x="816175" y="932104"/>
            <a:ext cx="7225048" cy="3785652"/>
          </a:xfrm>
          <a:prstGeom prst="rect">
            <a:avLst/>
          </a:prstGeom>
          <a:noFill/>
        </p:spPr>
        <p:txBody>
          <a:bodyPr wrap="square" rtlCol="0">
            <a:spAutoFit/>
          </a:bodyPr>
          <a:lstStyle/>
          <a:p>
            <a:pPr marL="285750" indent="-285750">
              <a:buFont typeface="Arial" panose="020B0604020202020204" pitchFamily="34" charset="0"/>
              <a:buChar char="•"/>
            </a:pPr>
            <a:r>
              <a:rPr lang="tr-TR" sz="3000" dirty="0"/>
              <a:t>Morality: first-order set of beliefs and practices about how to live a good life.</a:t>
            </a:r>
          </a:p>
          <a:p>
            <a:pPr marL="285750" indent="-285750">
              <a:buFont typeface="Arial" panose="020B0604020202020204" pitchFamily="34" charset="0"/>
              <a:buChar char="•"/>
            </a:pPr>
            <a:r>
              <a:rPr lang="tr-TR" sz="3000" dirty="0"/>
              <a:t>Ethics: a second-order, concious reflection on the adequacy of our moral beliefs.</a:t>
            </a:r>
          </a:p>
          <a:p>
            <a:pPr marL="285750" indent="-285750">
              <a:buFont typeface="Arial" panose="020B0604020202020204" pitchFamily="34" charset="0"/>
              <a:buChar char="•"/>
            </a:pPr>
            <a:r>
              <a:rPr lang="tr-TR" sz="3000" dirty="0"/>
              <a:t>Ethics – Theory, Philosophers today usually divide ethical theories </a:t>
            </a:r>
            <a:r>
              <a:rPr lang="en-US" sz="3000" dirty="0" err="1"/>
              <a:t>i</a:t>
            </a:r>
            <a:r>
              <a:rPr lang="tr-TR" sz="3000" dirty="0"/>
              <a:t>nto three general subject areas: metaethics normative ethics, and applied ethics</a:t>
            </a:r>
            <a:endParaRPr lang="en-US" sz="3000" dirty="0"/>
          </a:p>
        </p:txBody>
      </p:sp>
    </p:spTree>
    <p:extLst>
      <p:ext uri="{BB962C8B-B14F-4D97-AF65-F5344CB8AC3E}">
        <p14:creationId xmlns:p14="http://schemas.microsoft.com/office/powerpoint/2010/main" val="7460911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46775" y="58056"/>
            <a:ext cx="4654351" cy="553998"/>
          </a:xfrm>
          <a:prstGeom prst="rect">
            <a:avLst/>
          </a:prstGeom>
          <a:noFill/>
        </p:spPr>
        <p:txBody>
          <a:bodyPr wrap="none" rtlCol="0">
            <a:spAutoFit/>
          </a:bodyPr>
          <a:lstStyle/>
          <a:p>
            <a:r>
              <a:rPr lang="en-US" sz="3000" b="1" dirty="0">
                <a:solidFill>
                  <a:srgbClr val="C00000"/>
                </a:solidFill>
              </a:rPr>
              <a:t>Ethics in Science: Legitimate</a:t>
            </a:r>
          </a:p>
        </p:txBody>
      </p:sp>
      <p:sp>
        <p:nvSpPr>
          <p:cNvPr id="5" name="TextBox 4"/>
          <p:cNvSpPr txBox="1"/>
          <p:nvPr/>
        </p:nvSpPr>
        <p:spPr>
          <a:xfrm>
            <a:off x="816174" y="915779"/>
            <a:ext cx="8115555" cy="2400657"/>
          </a:xfrm>
          <a:prstGeom prst="rect">
            <a:avLst/>
          </a:prstGeom>
          <a:noFill/>
        </p:spPr>
        <p:txBody>
          <a:bodyPr wrap="square" rtlCol="0">
            <a:spAutoFit/>
          </a:bodyPr>
          <a:lstStyle/>
          <a:p>
            <a:pPr marL="457200" indent="-457200">
              <a:buFont typeface="Arial" panose="020B0604020202020204" pitchFamily="34" charset="0"/>
              <a:buChar char="•"/>
            </a:pPr>
            <a:r>
              <a:rPr lang="en-US" sz="3000" dirty="0"/>
              <a:t>The usage of dangerous materials</a:t>
            </a:r>
          </a:p>
          <a:p>
            <a:pPr marL="457200" indent="-457200">
              <a:buFont typeface="Arial" panose="020B0604020202020204" pitchFamily="34" charset="0"/>
              <a:buChar char="•"/>
            </a:pPr>
            <a:r>
              <a:rPr lang="en-US" sz="3000" dirty="0"/>
              <a:t>Research with human and animals</a:t>
            </a:r>
          </a:p>
          <a:p>
            <a:pPr marL="457200" indent="-457200">
              <a:buFont typeface="Arial" panose="020B0604020202020204" pitchFamily="34" charset="0"/>
              <a:buChar char="•"/>
            </a:pPr>
            <a:r>
              <a:rPr lang="en-US" sz="3000" dirty="0"/>
              <a:t>Health and safety during the work</a:t>
            </a:r>
          </a:p>
          <a:p>
            <a:pPr marL="457200" indent="-457200">
              <a:buFont typeface="Arial" panose="020B0604020202020204" pitchFamily="34" charset="0"/>
              <a:buChar char="•"/>
            </a:pPr>
            <a:r>
              <a:rPr lang="en-US" sz="3000" dirty="0"/>
              <a:t>Copyrights</a:t>
            </a:r>
          </a:p>
          <a:p>
            <a:pPr marL="457200" indent="-457200">
              <a:buFont typeface="Arial" panose="020B0604020202020204" pitchFamily="34" charset="0"/>
              <a:buChar char="•"/>
            </a:pPr>
            <a:r>
              <a:rPr lang="en-US" sz="3000" dirty="0"/>
              <a:t>Patent issues</a:t>
            </a:r>
          </a:p>
        </p:txBody>
      </p:sp>
    </p:spTree>
    <p:extLst>
      <p:ext uri="{BB962C8B-B14F-4D97-AF65-F5344CB8AC3E}">
        <p14:creationId xmlns:p14="http://schemas.microsoft.com/office/powerpoint/2010/main" val="757458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7885" y="58056"/>
            <a:ext cx="5912131" cy="553998"/>
          </a:xfrm>
          <a:prstGeom prst="rect">
            <a:avLst/>
          </a:prstGeom>
          <a:noFill/>
        </p:spPr>
        <p:txBody>
          <a:bodyPr wrap="none" rtlCol="0">
            <a:spAutoFit/>
          </a:bodyPr>
          <a:lstStyle/>
          <a:p>
            <a:r>
              <a:rPr lang="en-US" sz="3000" b="1" dirty="0">
                <a:solidFill>
                  <a:srgbClr val="C00000"/>
                </a:solidFill>
              </a:rPr>
              <a:t>Ethics in Science: Equal Opportunity</a:t>
            </a:r>
          </a:p>
        </p:txBody>
      </p:sp>
      <p:sp>
        <p:nvSpPr>
          <p:cNvPr id="5" name="TextBox 4"/>
          <p:cNvSpPr txBox="1"/>
          <p:nvPr/>
        </p:nvSpPr>
        <p:spPr>
          <a:xfrm>
            <a:off x="816174" y="915779"/>
            <a:ext cx="8115555" cy="3785652"/>
          </a:xfrm>
          <a:prstGeom prst="rect">
            <a:avLst/>
          </a:prstGeom>
          <a:noFill/>
        </p:spPr>
        <p:txBody>
          <a:bodyPr wrap="square" rtlCol="0">
            <a:spAutoFit/>
          </a:bodyPr>
          <a:lstStyle/>
          <a:p>
            <a:pPr marL="457200" indent="-457200">
              <a:buFont typeface="Arial" panose="020B0604020202020204" pitchFamily="34" charset="0"/>
              <a:buChar char="•"/>
            </a:pPr>
            <a:r>
              <a:rPr lang="en-US" sz="3000" dirty="0"/>
              <a:t>Scientific environments should be open fairly to all individuals who have adequate profession regardless of individual’s ethnicity, religion, age, and gender.</a:t>
            </a:r>
          </a:p>
          <a:p>
            <a:pPr marL="457200" indent="-457200">
              <a:buFont typeface="Arial" panose="020B0604020202020204" pitchFamily="34" charset="0"/>
              <a:buChar char="•"/>
            </a:pPr>
            <a:r>
              <a:rPr lang="en-US" sz="3000" dirty="0"/>
              <a:t>It is only possible to come up with unique ideas when scientist from different backgrounds interacts.</a:t>
            </a:r>
          </a:p>
          <a:p>
            <a:pPr marL="457200" indent="-457200">
              <a:buFont typeface="Arial" panose="020B0604020202020204" pitchFamily="34" charset="0"/>
              <a:buChar char="•"/>
            </a:pPr>
            <a:r>
              <a:rPr lang="en-US" sz="3000" dirty="0"/>
              <a:t>Universities reflect all colors of universe. </a:t>
            </a:r>
          </a:p>
        </p:txBody>
      </p:sp>
    </p:spTree>
    <p:extLst>
      <p:ext uri="{BB962C8B-B14F-4D97-AF65-F5344CB8AC3E}">
        <p14:creationId xmlns:p14="http://schemas.microsoft.com/office/powerpoint/2010/main" val="32405584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7885" y="58056"/>
            <a:ext cx="5479320" cy="553998"/>
          </a:xfrm>
          <a:prstGeom prst="rect">
            <a:avLst/>
          </a:prstGeom>
          <a:noFill/>
        </p:spPr>
        <p:txBody>
          <a:bodyPr wrap="none" rtlCol="0">
            <a:spAutoFit/>
          </a:bodyPr>
          <a:lstStyle/>
          <a:p>
            <a:r>
              <a:rPr lang="en-US" sz="3000" b="1" dirty="0">
                <a:solidFill>
                  <a:srgbClr val="C00000"/>
                </a:solidFill>
              </a:rPr>
              <a:t>Ethics in Science: Mutual Respect</a:t>
            </a:r>
          </a:p>
        </p:txBody>
      </p:sp>
      <p:sp>
        <p:nvSpPr>
          <p:cNvPr id="5" name="TextBox 4"/>
          <p:cNvSpPr txBox="1"/>
          <p:nvPr/>
        </p:nvSpPr>
        <p:spPr>
          <a:xfrm>
            <a:off x="816174" y="915779"/>
            <a:ext cx="8115555" cy="2862322"/>
          </a:xfrm>
          <a:prstGeom prst="rect">
            <a:avLst/>
          </a:prstGeom>
          <a:noFill/>
        </p:spPr>
        <p:txBody>
          <a:bodyPr wrap="square" rtlCol="0">
            <a:spAutoFit/>
          </a:bodyPr>
          <a:lstStyle/>
          <a:p>
            <a:pPr marL="457200" indent="-457200">
              <a:buFont typeface="Arial" panose="020B0604020202020204" pitchFamily="34" charset="0"/>
              <a:buChar char="•"/>
            </a:pPr>
            <a:r>
              <a:rPr lang="en-US" sz="3000" dirty="0"/>
              <a:t>All scientist should respect to each to protect the scientific community </a:t>
            </a:r>
          </a:p>
          <a:p>
            <a:pPr marL="457200" indent="-457200">
              <a:buFont typeface="Arial" panose="020B0604020202020204" pitchFamily="34" charset="0"/>
              <a:buChar char="•"/>
            </a:pPr>
            <a:r>
              <a:rPr lang="en-US" sz="3000" dirty="0"/>
              <a:t>Scientist should avoid hurting other scientists physically and psychologically.</a:t>
            </a:r>
          </a:p>
          <a:p>
            <a:pPr marL="457200" indent="-457200">
              <a:buFont typeface="Arial" panose="020B0604020202020204" pitchFamily="34" charset="0"/>
              <a:buChar char="•"/>
            </a:pPr>
            <a:r>
              <a:rPr lang="en-US" sz="3000" dirty="0"/>
              <a:t>Reviewers and panelist should criticize realistically in a respectful manner </a:t>
            </a:r>
          </a:p>
        </p:txBody>
      </p:sp>
    </p:spTree>
    <p:extLst>
      <p:ext uri="{BB962C8B-B14F-4D97-AF65-F5344CB8AC3E}">
        <p14:creationId xmlns:p14="http://schemas.microsoft.com/office/powerpoint/2010/main" val="36742377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7885" y="58056"/>
            <a:ext cx="4487190" cy="553998"/>
          </a:xfrm>
          <a:prstGeom prst="rect">
            <a:avLst/>
          </a:prstGeom>
          <a:noFill/>
        </p:spPr>
        <p:txBody>
          <a:bodyPr wrap="none" rtlCol="0">
            <a:spAutoFit/>
          </a:bodyPr>
          <a:lstStyle/>
          <a:p>
            <a:r>
              <a:rPr lang="en-US" sz="3000" b="1" dirty="0">
                <a:solidFill>
                  <a:srgbClr val="C00000"/>
                </a:solidFill>
              </a:rPr>
              <a:t>Ethics in Science: Efficiency</a:t>
            </a:r>
          </a:p>
        </p:txBody>
      </p:sp>
      <p:sp>
        <p:nvSpPr>
          <p:cNvPr id="5" name="TextBox 4"/>
          <p:cNvSpPr txBox="1"/>
          <p:nvPr/>
        </p:nvSpPr>
        <p:spPr>
          <a:xfrm>
            <a:off x="816174" y="915779"/>
            <a:ext cx="8115555" cy="2400657"/>
          </a:xfrm>
          <a:prstGeom prst="rect">
            <a:avLst/>
          </a:prstGeom>
          <a:noFill/>
        </p:spPr>
        <p:txBody>
          <a:bodyPr wrap="square" rtlCol="0">
            <a:spAutoFit/>
          </a:bodyPr>
          <a:lstStyle/>
          <a:p>
            <a:pPr marL="457200" indent="-457200">
              <a:buFont typeface="Arial" panose="020B0604020202020204" pitchFamily="34" charset="0"/>
              <a:buChar char="•"/>
            </a:pPr>
            <a:r>
              <a:rPr lang="en-US" sz="3000" dirty="0"/>
              <a:t>Scientist should use financial sources and time efficiently.</a:t>
            </a:r>
          </a:p>
          <a:p>
            <a:pPr marL="457200" indent="-457200">
              <a:buFont typeface="Arial" panose="020B0604020202020204" pitchFamily="34" charset="0"/>
              <a:buChar char="•"/>
            </a:pPr>
            <a:r>
              <a:rPr lang="en-US" sz="3000" dirty="0"/>
              <a:t>Research budged should not be overestimated</a:t>
            </a:r>
          </a:p>
          <a:p>
            <a:pPr marL="914400" lvl="1" indent="-457200">
              <a:buFont typeface="Arial" panose="020B0604020202020204" pitchFamily="34" charset="0"/>
              <a:buChar char="•"/>
            </a:pPr>
            <a:r>
              <a:rPr lang="en-US" sz="3000" dirty="0"/>
              <a:t>Avoid purchasing multiples of similar tools to the same department.</a:t>
            </a:r>
          </a:p>
        </p:txBody>
      </p:sp>
    </p:spTree>
    <p:extLst>
      <p:ext uri="{BB962C8B-B14F-4D97-AF65-F5344CB8AC3E}">
        <p14:creationId xmlns:p14="http://schemas.microsoft.com/office/powerpoint/2010/main" val="25101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126305" cy="553998"/>
          </a:xfrm>
          <a:prstGeom prst="rect">
            <a:avLst/>
          </a:prstGeom>
          <a:noFill/>
        </p:spPr>
        <p:txBody>
          <a:bodyPr wrap="none" rtlCol="0">
            <a:spAutoFit/>
          </a:bodyPr>
          <a:lstStyle/>
          <a:p>
            <a:r>
              <a:rPr lang="tr-TR" sz="3000" b="1" dirty="0">
                <a:solidFill>
                  <a:srgbClr val="C00000"/>
                </a:solidFill>
              </a:rPr>
              <a:t>Lecture Objectives</a:t>
            </a:r>
            <a:endParaRPr lang="en-US" sz="3000" b="1" dirty="0">
              <a:solidFill>
                <a:srgbClr val="C00000"/>
              </a:solidFill>
            </a:endParaRPr>
          </a:p>
        </p:txBody>
      </p:sp>
      <p:sp>
        <p:nvSpPr>
          <p:cNvPr id="5" name="TextBox 4"/>
          <p:cNvSpPr txBox="1"/>
          <p:nvPr/>
        </p:nvSpPr>
        <p:spPr>
          <a:xfrm>
            <a:off x="816175" y="1275008"/>
            <a:ext cx="7225048" cy="2862322"/>
          </a:xfrm>
          <a:prstGeom prst="rect">
            <a:avLst/>
          </a:prstGeom>
          <a:noFill/>
        </p:spPr>
        <p:txBody>
          <a:bodyPr wrap="square" rtlCol="0">
            <a:spAutoFit/>
          </a:bodyPr>
          <a:lstStyle/>
          <a:p>
            <a:pPr marL="285750" indent="-285750">
              <a:buFont typeface="Arial" panose="020B0604020202020204" pitchFamily="34" charset="0"/>
              <a:buChar char="•"/>
            </a:pPr>
            <a:r>
              <a:rPr lang="tr-TR" sz="3000" dirty="0">
                <a:solidFill>
                  <a:schemeClr val="bg1">
                    <a:lumMod val="65000"/>
                  </a:schemeClr>
                </a:solidFill>
              </a:rPr>
              <a:t>Fundamentals of engineering ethics</a:t>
            </a:r>
          </a:p>
          <a:p>
            <a:pPr marL="285750" indent="-285750">
              <a:buFont typeface="Arial" panose="020B0604020202020204" pitchFamily="34" charset="0"/>
              <a:buChar char="•"/>
            </a:pPr>
            <a:r>
              <a:rPr lang="tr-TR" sz="3000" dirty="0">
                <a:solidFill>
                  <a:schemeClr val="bg1">
                    <a:lumMod val="65000"/>
                  </a:schemeClr>
                </a:solidFill>
              </a:rPr>
              <a:t>Nature of ethics</a:t>
            </a:r>
          </a:p>
          <a:p>
            <a:pPr marL="285750" indent="-285750">
              <a:buFont typeface="Arial" panose="020B0604020202020204" pitchFamily="34" charset="0"/>
              <a:buChar char="•"/>
            </a:pPr>
            <a:r>
              <a:rPr lang="tr-TR" sz="3000" dirty="0">
                <a:solidFill>
                  <a:schemeClr val="bg1">
                    <a:lumMod val="65000"/>
                  </a:schemeClr>
                </a:solidFill>
              </a:rPr>
              <a:t>Ethical theories</a:t>
            </a:r>
          </a:p>
          <a:p>
            <a:pPr marL="285750" indent="-285750">
              <a:buFont typeface="Arial" panose="020B0604020202020204" pitchFamily="34" charset="0"/>
              <a:buChar char="•"/>
            </a:pPr>
            <a:r>
              <a:rPr lang="tr-TR" sz="3000" dirty="0">
                <a:solidFill>
                  <a:schemeClr val="bg1">
                    <a:lumMod val="65000"/>
                  </a:schemeClr>
                </a:solidFill>
              </a:rPr>
              <a:t>Codes of etchics</a:t>
            </a:r>
          </a:p>
          <a:p>
            <a:pPr marL="285750" indent="-285750">
              <a:buFont typeface="Arial" panose="020B0604020202020204" pitchFamily="34" charset="0"/>
              <a:buChar char="•"/>
            </a:pPr>
            <a:r>
              <a:rPr lang="tr-TR" sz="3000" dirty="0">
                <a:solidFill>
                  <a:schemeClr val="bg1">
                    <a:lumMod val="65000"/>
                  </a:schemeClr>
                </a:solidFill>
              </a:rPr>
              <a:t>Ethics in Science</a:t>
            </a:r>
          </a:p>
          <a:p>
            <a:pPr marL="285750" indent="-285750">
              <a:buFont typeface="Arial" panose="020B0604020202020204" pitchFamily="34" charset="0"/>
              <a:buChar char="•"/>
            </a:pPr>
            <a:r>
              <a:rPr lang="tr-TR" sz="3000" dirty="0"/>
              <a:t>Regulations of Tubitak</a:t>
            </a:r>
            <a:endParaRPr lang="en-US" sz="3000" dirty="0"/>
          </a:p>
        </p:txBody>
      </p:sp>
    </p:spTree>
    <p:extLst>
      <p:ext uri="{BB962C8B-B14F-4D97-AF65-F5344CB8AC3E}">
        <p14:creationId xmlns:p14="http://schemas.microsoft.com/office/powerpoint/2010/main" val="6748185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5042" y="130628"/>
            <a:ext cx="3737818" cy="553998"/>
          </a:xfrm>
          <a:prstGeom prst="rect">
            <a:avLst/>
          </a:prstGeom>
          <a:noFill/>
        </p:spPr>
        <p:txBody>
          <a:bodyPr wrap="none" rtlCol="0">
            <a:spAutoFit/>
          </a:bodyPr>
          <a:lstStyle/>
          <a:p>
            <a:r>
              <a:rPr lang="en-US" sz="3000" b="1" dirty="0">
                <a:solidFill>
                  <a:srgbClr val="C00000"/>
                </a:solidFill>
              </a:rPr>
              <a:t>Regulations of </a:t>
            </a:r>
            <a:r>
              <a:rPr lang="en-US" sz="3000" b="1" dirty="0" err="1">
                <a:solidFill>
                  <a:srgbClr val="C00000"/>
                </a:solidFill>
              </a:rPr>
              <a:t>Tubitak</a:t>
            </a:r>
            <a:endParaRPr lang="en-US" sz="3000" b="1" dirty="0">
              <a:solidFill>
                <a:srgbClr val="C00000"/>
              </a:solidFill>
            </a:endParaRPr>
          </a:p>
        </p:txBody>
      </p:sp>
      <p:sp>
        <p:nvSpPr>
          <p:cNvPr id="5" name="TextBox 4"/>
          <p:cNvSpPr txBox="1"/>
          <p:nvPr/>
        </p:nvSpPr>
        <p:spPr>
          <a:xfrm>
            <a:off x="816174" y="915779"/>
            <a:ext cx="8115555" cy="1477328"/>
          </a:xfrm>
          <a:prstGeom prst="rect">
            <a:avLst/>
          </a:prstGeom>
          <a:noFill/>
        </p:spPr>
        <p:txBody>
          <a:bodyPr wrap="square" rtlCol="0">
            <a:spAutoFit/>
          </a:bodyPr>
          <a:lstStyle/>
          <a:p>
            <a:pPr marL="457200" indent="-457200">
              <a:buFont typeface="Arial" panose="020B0604020202020204" pitchFamily="34" charset="0"/>
              <a:buChar char="•"/>
            </a:pPr>
            <a:r>
              <a:rPr lang="en-US" sz="3000" dirty="0" err="1"/>
              <a:t>Tubitak</a:t>
            </a:r>
            <a:r>
              <a:rPr lang="en-US" sz="3000" dirty="0"/>
              <a:t> funds most of the academic research in Turkey.</a:t>
            </a:r>
          </a:p>
          <a:p>
            <a:pPr marL="457200" indent="-457200">
              <a:buFont typeface="Arial" panose="020B0604020202020204" pitchFamily="34" charset="0"/>
              <a:buChar char="•"/>
            </a:pPr>
            <a:r>
              <a:rPr lang="en-US" sz="3000" dirty="0"/>
              <a:t>They conduct list of regulations and sanctions.</a:t>
            </a:r>
          </a:p>
        </p:txBody>
      </p:sp>
    </p:spTree>
    <p:extLst>
      <p:ext uri="{BB962C8B-B14F-4D97-AF65-F5344CB8AC3E}">
        <p14:creationId xmlns:p14="http://schemas.microsoft.com/office/powerpoint/2010/main" val="2256996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5042" y="130628"/>
            <a:ext cx="3737818" cy="553998"/>
          </a:xfrm>
          <a:prstGeom prst="rect">
            <a:avLst/>
          </a:prstGeom>
          <a:noFill/>
        </p:spPr>
        <p:txBody>
          <a:bodyPr wrap="none" rtlCol="0">
            <a:spAutoFit/>
          </a:bodyPr>
          <a:lstStyle/>
          <a:p>
            <a:r>
              <a:rPr lang="en-US" sz="3000" b="1" dirty="0">
                <a:solidFill>
                  <a:srgbClr val="C00000"/>
                </a:solidFill>
              </a:rPr>
              <a:t>Regulations of </a:t>
            </a:r>
            <a:r>
              <a:rPr lang="en-US" sz="3000" b="1" dirty="0" err="1">
                <a:solidFill>
                  <a:srgbClr val="C00000"/>
                </a:solidFill>
              </a:rPr>
              <a:t>Tubitak</a:t>
            </a:r>
            <a:endParaRPr lang="en-US" sz="3000" b="1" dirty="0">
              <a:solidFill>
                <a:srgbClr val="C00000"/>
              </a:solidFill>
            </a:endParaRPr>
          </a:p>
        </p:txBody>
      </p:sp>
      <p:sp>
        <p:nvSpPr>
          <p:cNvPr id="5" name="TextBox 4"/>
          <p:cNvSpPr txBox="1"/>
          <p:nvPr/>
        </p:nvSpPr>
        <p:spPr>
          <a:xfrm>
            <a:off x="351718" y="915779"/>
            <a:ext cx="8327826" cy="5170646"/>
          </a:xfrm>
          <a:prstGeom prst="rect">
            <a:avLst/>
          </a:prstGeom>
          <a:noFill/>
        </p:spPr>
        <p:txBody>
          <a:bodyPr wrap="square" rtlCol="0">
            <a:spAutoFit/>
          </a:bodyPr>
          <a:lstStyle/>
          <a:p>
            <a:pPr marL="914400" lvl="1" indent="-457200">
              <a:buFont typeface="Arial" panose="020B0604020202020204" pitchFamily="34" charset="0"/>
              <a:buChar char="•"/>
            </a:pPr>
            <a:r>
              <a:rPr lang="en-US" sz="3000" dirty="0"/>
              <a:t>Fabrication: Presenting reporting or publishing fabricated results or distorting results</a:t>
            </a:r>
          </a:p>
          <a:p>
            <a:pPr marL="914400" lvl="1" indent="-457200">
              <a:buFont typeface="Arial" panose="020B0604020202020204" pitchFamily="34" charset="0"/>
              <a:buChar char="•"/>
            </a:pPr>
            <a:r>
              <a:rPr lang="en-US" sz="3000" dirty="0"/>
              <a:t>Plagiarism: Using others’ ideas, methods, data, sources, papers and figures without properly crediting the owners or as if they were one’s own without obtaining the required permission from the owners. </a:t>
            </a:r>
          </a:p>
          <a:p>
            <a:pPr marL="914400" lvl="1" indent="-457200">
              <a:buFont typeface="Arial" panose="020B0604020202020204" pitchFamily="34" charset="0"/>
              <a:buChar char="•"/>
            </a:pPr>
            <a:r>
              <a:rPr lang="en-US" sz="3000" dirty="0"/>
              <a:t>Duplicate publication: Publishing or attempting to publish the results of a study more than once without indicating the previous publication status. </a:t>
            </a:r>
          </a:p>
        </p:txBody>
      </p:sp>
    </p:spTree>
    <p:extLst>
      <p:ext uri="{BB962C8B-B14F-4D97-AF65-F5344CB8AC3E}">
        <p14:creationId xmlns:p14="http://schemas.microsoft.com/office/powerpoint/2010/main" val="3842007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5042" y="130628"/>
            <a:ext cx="3737818" cy="553998"/>
          </a:xfrm>
          <a:prstGeom prst="rect">
            <a:avLst/>
          </a:prstGeom>
          <a:noFill/>
        </p:spPr>
        <p:txBody>
          <a:bodyPr wrap="none" rtlCol="0">
            <a:spAutoFit/>
          </a:bodyPr>
          <a:lstStyle/>
          <a:p>
            <a:r>
              <a:rPr lang="en-US" sz="3000" b="1" dirty="0">
                <a:solidFill>
                  <a:srgbClr val="C00000"/>
                </a:solidFill>
              </a:rPr>
              <a:t>Regulations of </a:t>
            </a:r>
            <a:r>
              <a:rPr lang="en-US" sz="3000" b="1" dirty="0" err="1">
                <a:solidFill>
                  <a:srgbClr val="C00000"/>
                </a:solidFill>
              </a:rPr>
              <a:t>Tubitak</a:t>
            </a:r>
            <a:endParaRPr lang="en-US" sz="3000" b="1" dirty="0">
              <a:solidFill>
                <a:srgbClr val="C00000"/>
              </a:solidFill>
            </a:endParaRPr>
          </a:p>
        </p:txBody>
      </p:sp>
      <p:sp>
        <p:nvSpPr>
          <p:cNvPr id="5" name="TextBox 4"/>
          <p:cNvSpPr txBox="1"/>
          <p:nvPr/>
        </p:nvSpPr>
        <p:spPr>
          <a:xfrm>
            <a:off x="351718" y="915779"/>
            <a:ext cx="8327826" cy="4708981"/>
          </a:xfrm>
          <a:prstGeom prst="rect">
            <a:avLst/>
          </a:prstGeom>
          <a:noFill/>
        </p:spPr>
        <p:txBody>
          <a:bodyPr wrap="square" rtlCol="0">
            <a:spAutoFit/>
          </a:bodyPr>
          <a:lstStyle/>
          <a:p>
            <a:pPr marL="914400" lvl="1" indent="-457200">
              <a:buFont typeface="Arial" panose="020B0604020202020204" pitchFamily="34" charset="0"/>
              <a:buChar char="•"/>
            </a:pPr>
            <a:r>
              <a:rPr lang="en-US" sz="3000" dirty="0"/>
              <a:t>Salami slicing: Reporting or attempting to report the results of a study in multiple publications by splitting them up inappropriately and in a way that impairs the coherence of research. </a:t>
            </a:r>
          </a:p>
          <a:p>
            <a:pPr marL="914400" lvl="1" indent="-457200">
              <a:buFont typeface="Arial" panose="020B0604020202020204" pitchFamily="34" charset="0"/>
              <a:buChar char="•"/>
            </a:pPr>
            <a:r>
              <a:rPr lang="en-US" sz="3000" dirty="0"/>
              <a:t>Failure to credit the sponsoring institution: Failure to identify the sponsoring body or institution, although it is a requirement to do so, when presenting or publishing the results of sponsored research. </a:t>
            </a:r>
          </a:p>
        </p:txBody>
      </p:sp>
    </p:spTree>
    <p:extLst>
      <p:ext uri="{BB962C8B-B14F-4D97-AF65-F5344CB8AC3E}">
        <p14:creationId xmlns:p14="http://schemas.microsoft.com/office/powerpoint/2010/main" val="1255322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5042" y="130628"/>
            <a:ext cx="3737818" cy="553998"/>
          </a:xfrm>
          <a:prstGeom prst="rect">
            <a:avLst/>
          </a:prstGeom>
          <a:noFill/>
        </p:spPr>
        <p:txBody>
          <a:bodyPr wrap="none" rtlCol="0">
            <a:spAutoFit/>
          </a:bodyPr>
          <a:lstStyle/>
          <a:p>
            <a:r>
              <a:rPr lang="en-US" sz="3000" b="1" dirty="0">
                <a:solidFill>
                  <a:srgbClr val="C00000"/>
                </a:solidFill>
              </a:rPr>
              <a:t>Regulations of </a:t>
            </a:r>
            <a:r>
              <a:rPr lang="en-US" sz="3000" b="1" dirty="0" err="1">
                <a:solidFill>
                  <a:srgbClr val="C00000"/>
                </a:solidFill>
              </a:rPr>
              <a:t>Tubitak</a:t>
            </a:r>
            <a:endParaRPr lang="en-US" sz="3000" b="1" dirty="0">
              <a:solidFill>
                <a:srgbClr val="C00000"/>
              </a:solidFill>
            </a:endParaRPr>
          </a:p>
        </p:txBody>
      </p:sp>
      <p:sp>
        <p:nvSpPr>
          <p:cNvPr id="5" name="TextBox 4"/>
          <p:cNvSpPr txBox="1"/>
          <p:nvPr/>
        </p:nvSpPr>
        <p:spPr>
          <a:xfrm>
            <a:off x="351718" y="886751"/>
            <a:ext cx="8298796" cy="5170646"/>
          </a:xfrm>
          <a:prstGeom prst="rect">
            <a:avLst/>
          </a:prstGeom>
          <a:noFill/>
        </p:spPr>
        <p:txBody>
          <a:bodyPr wrap="square" rtlCol="0">
            <a:spAutoFit/>
          </a:bodyPr>
          <a:lstStyle/>
          <a:p>
            <a:pPr marL="914400" lvl="1" indent="-457200">
              <a:buFont typeface="Arial" panose="020B0604020202020204" pitchFamily="34" charset="0"/>
              <a:buChar char="•"/>
            </a:pPr>
            <a:r>
              <a:rPr lang="en-US" sz="3000" dirty="0"/>
              <a:t>Inappropriate authorship practices: When presenting or publishing results of research carried out by more than one researcher, not listing the individuals qualifying for authorship, listing the individuals who do not qualify for authorship, or not listing the authors in the right order are considered inappropriate authorship practices. </a:t>
            </a:r>
          </a:p>
          <a:p>
            <a:pPr marL="914400" lvl="1" indent="-457200">
              <a:buFont typeface="Arial" panose="020B0604020202020204" pitchFamily="34" charset="0"/>
              <a:buChar char="•"/>
            </a:pPr>
            <a:r>
              <a:rPr lang="en-US" sz="3000" dirty="0"/>
              <a:t>Self-plagiarism: Making references to one’s own work, either published or submitted without properly crediting</a:t>
            </a:r>
          </a:p>
        </p:txBody>
      </p:sp>
    </p:spTree>
    <p:extLst>
      <p:ext uri="{BB962C8B-B14F-4D97-AF65-F5344CB8AC3E}">
        <p14:creationId xmlns:p14="http://schemas.microsoft.com/office/powerpoint/2010/main" val="12016408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5042" y="130628"/>
            <a:ext cx="3737818" cy="553998"/>
          </a:xfrm>
          <a:prstGeom prst="rect">
            <a:avLst/>
          </a:prstGeom>
          <a:noFill/>
        </p:spPr>
        <p:txBody>
          <a:bodyPr wrap="none" rtlCol="0">
            <a:spAutoFit/>
          </a:bodyPr>
          <a:lstStyle/>
          <a:p>
            <a:r>
              <a:rPr lang="en-US" sz="3000" b="1" dirty="0">
                <a:solidFill>
                  <a:srgbClr val="C00000"/>
                </a:solidFill>
              </a:rPr>
              <a:t>Regulations of </a:t>
            </a:r>
            <a:r>
              <a:rPr lang="en-US" sz="3000" b="1" dirty="0" err="1">
                <a:solidFill>
                  <a:srgbClr val="C00000"/>
                </a:solidFill>
              </a:rPr>
              <a:t>Tubitak</a:t>
            </a:r>
            <a:endParaRPr lang="en-US" sz="3000" b="1" dirty="0">
              <a:solidFill>
                <a:srgbClr val="C00000"/>
              </a:solidFill>
            </a:endParaRPr>
          </a:p>
        </p:txBody>
      </p:sp>
      <p:sp>
        <p:nvSpPr>
          <p:cNvPr id="5" name="TextBox 4"/>
          <p:cNvSpPr txBox="1"/>
          <p:nvPr/>
        </p:nvSpPr>
        <p:spPr>
          <a:xfrm>
            <a:off x="351717" y="886751"/>
            <a:ext cx="8516511" cy="5509200"/>
          </a:xfrm>
          <a:prstGeom prst="rect">
            <a:avLst/>
          </a:prstGeom>
          <a:noFill/>
        </p:spPr>
        <p:txBody>
          <a:bodyPr wrap="square" rtlCol="0">
            <a:spAutoFit/>
          </a:bodyPr>
          <a:lstStyle/>
          <a:p>
            <a:pPr marL="914400" lvl="1" indent="-457200">
              <a:buFont typeface="Arial" panose="020B0604020202020204" pitchFamily="34" charset="0"/>
              <a:buChar char="•"/>
            </a:pPr>
            <a:r>
              <a:rPr lang="en-US" sz="3200" dirty="0"/>
              <a:t>Use of the resources supplied by the institution in a way that is not consistent with their purpose or manner of use. </a:t>
            </a:r>
          </a:p>
          <a:p>
            <a:pPr marL="914400" lvl="1" indent="-457200">
              <a:buFont typeface="Arial" panose="020B0604020202020204" pitchFamily="34" charset="0"/>
              <a:buChar char="•"/>
            </a:pPr>
            <a:r>
              <a:rPr lang="en-US" sz="3200" dirty="0"/>
              <a:t>Negligence of duty or abuse of authority: Failure to follow the correct procedure, neglecting one’s duty or abusing one’s authority in one’s capacity as referee, consultant, expert, editor, panelist, moderator, observer, reporter or committee or board member in the working and evaluation processes of the Council.</a:t>
            </a:r>
            <a:endParaRPr lang="en-US" sz="3000" dirty="0"/>
          </a:p>
        </p:txBody>
      </p:sp>
    </p:spTree>
    <p:extLst>
      <p:ext uri="{BB962C8B-B14F-4D97-AF65-F5344CB8AC3E}">
        <p14:creationId xmlns:p14="http://schemas.microsoft.com/office/powerpoint/2010/main" val="34638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088474" cy="553998"/>
          </a:xfrm>
          <a:prstGeom prst="rect">
            <a:avLst/>
          </a:prstGeom>
          <a:noFill/>
        </p:spPr>
        <p:txBody>
          <a:bodyPr wrap="none" rtlCol="0">
            <a:spAutoFit/>
          </a:bodyPr>
          <a:lstStyle/>
          <a:p>
            <a:r>
              <a:rPr lang="en-US" sz="3000" b="1" dirty="0">
                <a:solidFill>
                  <a:srgbClr val="C00000"/>
                </a:solidFill>
              </a:rPr>
              <a:t>Engineering Ethics</a:t>
            </a:r>
          </a:p>
        </p:txBody>
      </p:sp>
      <p:sp>
        <p:nvSpPr>
          <p:cNvPr id="5" name="TextBox 4"/>
          <p:cNvSpPr txBox="1"/>
          <p:nvPr/>
        </p:nvSpPr>
        <p:spPr>
          <a:xfrm>
            <a:off x="816175" y="932103"/>
            <a:ext cx="7225048"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Engineering is an important and learned profession. As members of this profession engineers are expected to exhibit the highest standards of honesty and integrity</a:t>
            </a:r>
          </a:p>
          <a:p>
            <a:pPr marL="285750" indent="-285750">
              <a:buFont typeface="Arial" panose="020B0604020202020204" pitchFamily="34" charset="0"/>
              <a:buChar char="•"/>
            </a:pPr>
            <a:r>
              <a:rPr lang="en-US" sz="3000" dirty="0"/>
              <a:t>Engineering has a direct and vital impact on the quality of life.</a:t>
            </a:r>
          </a:p>
          <a:p>
            <a:pPr marL="285750" indent="-285750">
              <a:buFont typeface="Arial" panose="020B0604020202020204" pitchFamily="34" charset="0"/>
              <a:buChar char="•"/>
            </a:pPr>
            <a:r>
              <a:rPr lang="en-US" sz="3000" dirty="0"/>
              <a:t>Services require honesty, impartiality, fairness and equity and must be dedicated to the protection of the public health safety and welfare.</a:t>
            </a:r>
          </a:p>
        </p:txBody>
      </p:sp>
    </p:spTree>
    <p:extLst>
      <p:ext uri="{BB962C8B-B14F-4D97-AF65-F5344CB8AC3E}">
        <p14:creationId xmlns:p14="http://schemas.microsoft.com/office/powerpoint/2010/main" val="24982686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4985" y="87086"/>
            <a:ext cx="1936492" cy="553998"/>
          </a:xfrm>
          <a:prstGeom prst="rect">
            <a:avLst/>
          </a:prstGeom>
          <a:noFill/>
        </p:spPr>
        <p:txBody>
          <a:bodyPr wrap="none" rtlCol="0">
            <a:spAutoFit/>
          </a:bodyPr>
          <a:lstStyle/>
          <a:p>
            <a:r>
              <a:rPr lang="en-US" sz="3000" b="1" dirty="0">
                <a:solidFill>
                  <a:srgbClr val="C00000"/>
                </a:solidFill>
              </a:rPr>
              <a:t>References</a:t>
            </a:r>
          </a:p>
        </p:txBody>
      </p:sp>
      <p:sp>
        <p:nvSpPr>
          <p:cNvPr id="4" name="TextBox 3"/>
          <p:cNvSpPr txBox="1"/>
          <p:nvPr/>
        </p:nvSpPr>
        <p:spPr>
          <a:xfrm>
            <a:off x="812799" y="1524000"/>
            <a:ext cx="7953829" cy="3323987"/>
          </a:xfrm>
          <a:prstGeom prst="rect">
            <a:avLst/>
          </a:prstGeom>
          <a:noFill/>
        </p:spPr>
        <p:txBody>
          <a:bodyPr wrap="square" rtlCol="0">
            <a:spAutoFit/>
          </a:bodyPr>
          <a:lstStyle/>
          <a:p>
            <a:pPr marL="285750" indent="-285750">
              <a:buFont typeface="Arial" panose="020B0604020202020204" pitchFamily="34" charset="0"/>
              <a:buChar char="•"/>
            </a:pPr>
            <a:r>
              <a:rPr lang="en-US" sz="3000" dirty="0"/>
              <a:t>CSUN ME Senior Design Lecture notes</a:t>
            </a:r>
          </a:p>
          <a:p>
            <a:pPr marL="285750" indent="-285750">
              <a:buFont typeface="Arial" panose="020B0604020202020204" pitchFamily="34" charset="0"/>
              <a:buChar char="•"/>
            </a:pPr>
            <a:r>
              <a:rPr lang="en-US" sz="3000" dirty="0"/>
              <a:t>Dr. N. </a:t>
            </a:r>
            <a:r>
              <a:rPr lang="en-US" sz="3000" dirty="0" err="1"/>
              <a:t>Marasli</a:t>
            </a:r>
            <a:r>
              <a:rPr lang="en-US" sz="3000" dirty="0"/>
              <a:t>, Lecture notes</a:t>
            </a:r>
          </a:p>
          <a:p>
            <a:pPr marL="285750" indent="-285750">
              <a:buFont typeface="Arial" panose="020B0604020202020204" pitchFamily="34" charset="0"/>
              <a:buChar char="•"/>
            </a:pPr>
            <a:r>
              <a:rPr lang="en-US" sz="3000" dirty="0"/>
              <a:t>Engineering your future, A comprehensive approach, sixth edition, by Oakes. Publisher Great lake Press</a:t>
            </a:r>
          </a:p>
          <a:p>
            <a:pPr marL="285750" indent="-285750">
              <a:buFont typeface="Arial" panose="020B0604020202020204" pitchFamily="34" charset="0"/>
              <a:buChar char="•"/>
            </a:pPr>
            <a:r>
              <a:rPr lang="en-US" sz="3000" dirty="0"/>
              <a:t>Regulations of </a:t>
            </a:r>
            <a:r>
              <a:rPr lang="en-US" sz="3000" dirty="0" err="1"/>
              <a:t>Tubitak</a:t>
            </a:r>
            <a:r>
              <a:rPr lang="en-US" sz="3000" dirty="0"/>
              <a:t> committee, 2016. English translation by </a:t>
            </a:r>
            <a:r>
              <a:rPr lang="en-US" sz="3000" dirty="0" err="1"/>
              <a:t>Bilkent</a:t>
            </a:r>
            <a:r>
              <a:rPr lang="en-US" sz="3000" dirty="0"/>
              <a:t> University</a:t>
            </a:r>
          </a:p>
        </p:txBody>
      </p:sp>
    </p:spTree>
    <p:extLst>
      <p:ext uri="{BB962C8B-B14F-4D97-AF65-F5344CB8AC3E}">
        <p14:creationId xmlns:p14="http://schemas.microsoft.com/office/powerpoint/2010/main" val="3177016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088474" cy="553998"/>
          </a:xfrm>
          <a:prstGeom prst="rect">
            <a:avLst/>
          </a:prstGeom>
          <a:noFill/>
        </p:spPr>
        <p:txBody>
          <a:bodyPr wrap="none" rtlCol="0">
            <a:spAutoFit/>
          </a:bodyPr>
          <a:lstStyle/>
          <a:p>
            <a:r>
              <a:rPr lang="en-US" sz="3000" b="1" dirty="0">
                <a:solidFill>
                  <a:srgbClr val="C00000"/>
                </a:solidFill>
              </a:rPr>
              <a:t>Engineering Ethics</a:t>
            </a:r>
          </a:p>
        </p:txBody>
      </p:sp>
      <p:sp>
        <p:nvSpPr>
          <p:cNvPr id="5" name="TextBox 4"/>
          <p:cNvSpPr txBox="1"/>
          <p:nvPr/>
        </p:nvSpPr>
        <p:spPr>
          <a:xfrm>
            <a:off x="816175" y="915774"/>
            <a:ext cx="7225048" cy="4708981"/>
          </a:xfrm>
          <a:prstGeom prst="rect">
            <a:avLst/>
          </a:prstGeom>
          <a:noFill/>
        </p:spPr>
        <p:txBody>
          <a:bodyPr wrap="square" rtlCol="0">
            <a:spAutoFit/>
          </a:bodyPr>
          <a:lstStyle/>
          <a:p>
            <a:pPr marL="285750" indent="-285750">
              <a:buFont typeface="Arial" panose="020B0604020202020204" pitchFamily="34" charset="0"/>
              <a:buChar char="•"/>
            </a:pPr>
            <a:r>
              <a:rPr lang="en-US" sz="3000" dirty="0"/>
              <a:t>Ethics is the study of the characteristics of morals and involves the moral choices made by individuals as they interact with others.</a:t>
            </a:r>
          </a:p>
          <a:p>
            <a:pPr marL="285750" indent="-285750">
              <a:buFont typeface="Arial" panose="020B0604020202020204" pitchFamily="34" charset="0"/>
              <a:buChar char="•"/>
            </a:pPr>
            <a:r>
              <a:rPr lang="en-US" sz="3000" dirty="0"/>
              <a:t>Engineers need to be aware of ethics as they make choices during their professional practice.</a:t>
            </a:r>
          </a:p>
          <a:p>
            <a:pPr marL="285750" indent="-285750">
              <a:buFont typeface="Arial" panose="020B0604020202020204" pitchFamily="34" charset="0"/>
              <a:buChar char="•"/>
            </a:pPr>
            <a:r>
              <a:rPr lang="en-US" sz="3000" dirty="0"/>
              <a:t>Engineering ethics defined as the rules and standards governing the conduct of professional roles.</a:t>
            </a:r>
            <a:endParaRPr lang="tr-TR" sz="3000" dirty="0"/>
          </a:p>
        </p:txBody>
      </p:sp>
    </p:spTree>
    <p:extLst>
      <p:ext uri="{BB962C8B-B14F-4D97-AF65-F5344CB8AC3E}">
        <p14:creationId xmlns:p14="http://schemas.microsoft.com/office/powerpoint/2010/main" val="3767923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5547" y="97396"/>
            <a:ext cx="3088474" cy="553998"/>
          </a:xfrm>
          <a:prstGeom prst="rect">
            <a:avLst/>
          </a:prstGeom>
          <a:noFill/>
        </p:spPr>
        <p:txBody>
          <a:bodyPr wrap="none" rtlCol="0">
            <a:spAutoFit/>
          </a:bodyPr>
          <a:lstStyle/>
          <a:p>
            <a:r>
              <a:rPr lang="en-US" sz="3000" b="1" dirty="0">
                <a:solidFill>
                  <a:srgbClr val="C00000"/>
                </a:solidFill>
              </a:rPr>
              <a:t>Engineering Ethics</a:t>
            </a:r>
          </a:p>
        </p:txBody>
      </p:sp>
      <p:sp>
        <p:nvSpPr>
          <p:cNvPr id="5" name="TextBox 4"/>
          <p:cNvSpPr txBox="1"/>
          <p:nvPr/>
        </p:nvSpPr>
        <p:spPr>
          <a:xfrm>
            <a:off x="816175" y="932105"/>
            <a:ext cx="7225048" cy="4247317"/>
          </a:xfrm>
          <a:prstGeom prst="rect">
            <a:avLst/>
          </a:prstGeom>
          <a:noFill/>
        </p:spPr>
        <p:txBody>
          <a:bodyPr wrap="square" rtlCol="0">
            <a:spAutoFit/>
          </a:bodyPr>
          <a:lstStyle/>
          <a:p>
            <a:pPr marL="285750" indent="-285750">
              <a:buFont typeface="Arial" panose="020B0604020202020204" pitchFamily="34" charset="0"/>
              <a:buChar char="•"/>
            </a:pPr>
            <a:r>
              <a:rPr lang="en-US" sz="3000" dirty="0"/>
              <a:t>As engineers, we are concerned with ethics because these definitions apply to all of the choices an individual makes in life, including those made while practicing engineering</a:t>
            </a:r>
          </a:p>
          <a:p>
            <a:pPr marL="285750" indent="-285750">
              <a:buFont typeface="Arial" panose="020B0604020202020204" pitchFamily="34" charset="0"/>
              <a:buChar char="•"/>
            </a:pPr>
            <a:r>
              <a:rPr lang="en-US" sz="3000" dirty="0"/>
              <a:t>Engineering ethics encompasses the more general definition of ethics, but applies it more specifically to situations involving engineers in their professional lives.</a:t>
            </a:r>
            <a:endParaRPr lang="tr-TR" sz="3000" dirty="0"/>
          </a:p>
        </p:txBody>
      </p:sp>
    </p:spTree>
    <p:extLst>
      <p:ext uri="{BB962C8B-B14F-4D97-AF65-F5344CB8AC3E}">
        <p14:creationId xmlns:p14="http://schemas.microsoft.com/office/powerpoint/2010/main" val="34043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2391" y="97395"/>
            <a:ext cx="4872616" cy="553998"/>
          </a:xfrm>
          <a:prstGeom prst="rect">
            <a:avLst/>
          </a:prstGeom>
          <a:noFill/>
        </p:spPr>
        <p:txBody>
          <a:bodyPr wrap="none" rtlCol="0">
            <a:spAutoFit/>
          </a:bodyPr>
          <a:lstStyle/>
          <a:p>
            <a:r>
              <a:rPr lang="en-US" sz="3000" b="1" dirty="0">
                <a:solidFill>
                  <a:srgbClr val="C00000"/>
                </a:solidFill>
              </a:rPr>
              <a:t>Why study Engineering Ethics</a:t>
            </a:r>
          </a:p>
        </p:txBody>
      </p:sp>
      <p:sp>
        <p:nvSpPr>
          <p:cNvPr id="5" name="TextBox 4"/>
          <p:cNvSpPr txBox="1"/>
          <p:nvPr/>
        </p:nvSpPr>
        <p:spPr>
          <a:xfrm>
            <a:off x="816175" y="932101"/>
            <a:ext cx="7225048" cy="5170646"/>
          </a:xfrm>
          <a:prstGeom prst="rect">
            <a:avLst/>
          </a:prstGeom>
          <a:noFill/>
        </p:spPr>
        <p:txBody>
          <a:bodyPr wrap="square" rtlCol="0">
            <a:spAutoFit/>
          </a:bodyPr>
          <a:lstStyle/>
          <a:p>
            <a:pPr marL="285750" indent="-285750">
              <a:buFont typeface="Arial" panose="020B0604020202020204" pitchFamily="34" charset="0"/>
              <a:buChar char="•"/>
            </a:pPr>
            <a:r>
              <a:rPr lang="en-US" sz="3000" dirty="0"/>
              <a:t>Engineering ethics is a body of philosophy indicating the ways that engineers should conduct themselves in their professional capacity</a:t>
            </a:r>
          </a:p>
          <a:p>
            <a:pPr marL="285750" indent="-285750">
              <a:buFont typeface="Arial" panose="020B0604020202020204" pitchFamily="34" charset="0"/>
              <a:buChar char="•"/>
            </a:pPr>
            <a:r>
              <a:rPr lang="en-US" sz="3000" dirty="0"/>
              <a:t>Why is it important for engineering students to study engineering ethics</a:t>
            </a:r>
          </a:p>
          <a:p>
            <a:pPr marL="285750" indent="-285750">
              <a:buFont typeface="Arial" panose="020B0604020202020204" pitchFamily="34" charset="0"/>
              <a:buChar char="•"/>
            </a:pPr>
            <a:r>
              <a:rPr lang="en-US" sz="3000" dirty="0"/>
              <a:t>The work of engineers can affect public health and safety and can influence business practices and even politics.</a:t>
            </a:r>
          </a:p>
          <a:p>
            <a:pPr marL="285750" indent="-285750">
              <a:buFont typeface="Arial" panose="020B0604020202020204" pitchFamily="34" charset="0"/>
              <a:buChar char="•"/>
            </a:pPr>
            <a:r>
              <a:rPr lang="en-US" sz="3000" dirty="0"/>
              <a:t>One result of this awareness is the existence of ethics offices in companies</a:t>
            </a:r>
            <a:endParaRPr lang="tr-TR" sz="3000" dirty="0"/>
          </a:p>
        </p:txBody>
      </p:sp>
    </p:spTree>
    <p:extLst>
      <p:ext uri="{BB962C8B-B14F-4D97-AF65-F5344CB8AC3E}">
        <p14:creationId xmlns:p14="http://schemas.microsoft.com/office/powerpoint/2010/main" val="1339688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2391" y="97395"/>
            <a:ext cx="4872616" cy="553998"/>
          </a:xfrm>
          <a:prstGeom prst="rect">
            <a:avLst/>
          </a:prstGeom>
          <a:noFill/>
        </p:spPr>
        <p:txBody>
          <a:bodyPr wrap="none" rtlCol="0">
            <a:spAutoFit/>
          </a:bodyPr>
          <a:lstStyle/>
          <a:p>
            <a:r>
              <a:rPr lang="en-US" sz="3000" b="1" dirty="0">
                <a:solidFill>
                  <a:srgbClr val="C00000"/>
                </a:solidFill>
              </a:rPr>
              <a:t>Why study Engineering Ethics</a:t>
            </a:r>
          </a:p>
        </p:txBody>
      </p:sp>
      <p:sp>
        <p:nvSpPr>
          <p:cNvPr id="5" name="TextBox 4"/>
          <p:cNvSpPr txBox="1"/>
          <p:nvPr/>
        </p:nvSpPr>
        <p:spPr>
          <a:xfrm>
            <a:off x="816175" y="915773"/>
            <a:ext cx="7225048" cy="5170646"/>
          </a:xfrm>
          <a:prstGeom prst="rect">
            <a:avLst/>
          </a:prstGeom>
          <a:noFill/>
        </p:spPr>
        <p:txBody>
          <a:bodyPr wrap="square" rtlCol="0">
            <a:spAutoFit/>
          </a:bodyPr>
          <a:lstStyle/>
          <a:p>
            <a:pPr marL="285750" indent="-285750">
              <a:buFont typeface="Arial" panose="020B0604020202020204" pitchFamily="34" charset="0"/>
              <a:buChar char="•"/>
            </a:pPr>
            <a:r>
              <a:rPr lang="en-US" sz="3000" dirty="0"/>
              <a:t>Ethics office has the responsibility to ensure that employees have the ability to express their concerns about issues such as safety</a:t>
            </a:r>
          </a:p>
          <a:p>
            <a:pPr marL="285750" indent="-285750">
              <a:buFont typeface="Arial" panose="020B0604020202020204" pitchFamily="34" charset="0"/>
              <a:buChar char="•"/>
            </a:pPr>
            <a:r>
              <a:rPr lang="en-US" sz="3000" dirty="0"/>
              <a:t>Ethics offices corporate business practices in a way that will yield results and won’t result in retaliation against the employees.</a:t>
            </a:r>
          </a:p>
          <a:p>
            <a:pPr marL="285750" indent="-285750">
              <a:buFont typeface="Arial" panose="020B0604020202020204" pitchFamily="34" charset="0"/>
              <a:buChar char="•"/>
            </a:pPr>
            <a:r>
              <a:rPr lang="en-US" sz="3000" dirty="0"/>
              <a:t>Ethics offices also try to foster an ethical culture that will help to head off ethical problems in a corporation before they start</a:t>
            </a:r>
          </a:p>
          <a:p>
            <a:pPr marL="285750" indent="-285750">
              <a:buFont typeface="Arial" panose="020B0604020202020204" pitchFamily="34" charset="0"/>
              <a:buChar char="•"/>
            </a:pPr>
            <a:endParaRPr lang="tr-TR" sz="3000" dirty="0"/>
          </a:p>
        </p:txBody>
      </p:sp>
    </p:spTree>
    <p:extLst>
      <p:ext uri="{BB962C8B-B14F-4D97-AF65-F5344CB8AC3E}">
        <p14:creationId xmlns:p14="http://schemas.microsoft.com/office/powerpoint/2010/main" val="36885126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647</TotalTime>
  <Words>2587</Words>
  <Application>Microsoft Office PowerPoint</Application>
  <PresentationFormat>Ekran Gösterisi (4:3)</PresentationFormat>
  <Paragraphs>257</Paragraphs>
  <Slides>50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50</vt:i4>
      </vt:variant>
    </vt:vector>
  </HeadingPairs>
  <TitlesOfParts>
    <vt:vector size="56" baseType="lpstr">
      <vt:lpstr>Arial</vt:lpstr>
      <vt:lpstr>Calibri</vt:lpstr>
      <vt:lpstr>Calibri Light</vt:lpstr>
      <vt:lpstr>Courier New</vt:lpstr>
      <vt:lpstr>Times New Roman</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Fatih Akyol</dc:creator>
  <cp:lastModifiedBy>Fatih Akyol</cp:lastModifiedBy>
  <cp:revision>49</cp:revision>
  <dcterms:created xsi:type="dcterms:W3CDTF">2019-02-17T15:18:30Z</dcterms:created>
  <dcterms:modified xsi:type="dcterms:W3CDTF">2023-03-16T13:21:39Z</dcterms:modified>
</cp:coreProperties>
</file>