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28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5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99A38-3F87-4212-9BDD-317402161B49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3184-02F2-4A12-A5CD-EC7A736178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3539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194E-3CC4-4872-A188-8049E54EEE35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CD96-144C-4DEA-B47B-2859C8133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604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C94-1273-4EB7-8997-64EC1B5D738D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3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B9B2-4A19-43A4-9BD7-2056993B37E1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682-9A25-4E9D-8736-DAE88CF1E10B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68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E655-AE67-414C-8E9F-6CCAEB104E46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52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B153-F8AE-41C9-AB73-E98772E09B8B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05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E299-17E3-43B0-857C-138596B4FFF6}" type="datetime1">
              <a:rPr lang="tr-TR" smtClean="0"/>
              <a:t>24.09.2019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0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B7DA-D22F-4B77-8DF4-49068412035E}" type="datetime1">
              <a:rPr lang="tr-TR" smtClean="0"/>
              <a:t>24.09.2019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87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C6C8-4C15-44CE-B91C-3A520BA1622B}" type="datetime1">
              <a:rPr lang="tr-TR" smtClean="0"/>
              <a:t>24.09.2019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9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557-5BD8-4EA0-A26D-6A0BF1605EBA}" type="datetime1">
              <a:rPr lang="tr-TR" smtClean="0"/>
              <a:t>24.09.2019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21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0A90-C110-4882-8940-DDCFC35D06E7}" type="datetime1">
              <a:rPr lang="tr-TR" smtClean="0"/>
              <a:t>24.09.2019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10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72CE-694F-46C9-A19F-BD83FE7EFF18}" type="datetime1">
              <a:rPr lang="tr-TR" smtClean="0"/>
              <a:t>24.09.2019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1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C782D-C857-4BD5-BFB3-DBD74B95AD5D}" type="datetime1">
              <a:rPr lang="tr-TR" smtClean="0"/>
              <a:t>24.09.2019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HRT3221- BİLİMSEL ARAŞTIRMAYA GİRİŞ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C653-512B-460C-882C-EACABC0C2A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07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620688"/>
            <a:ext cx="7992888" cy="4752528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r>
              <a:rPr lang="tr-T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BİLİMSEL ARAŞTIRMA VE ETİK</a:t>
            </a:r>
            <a:endParaRPr lang="tr-TR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1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23528" y="56612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Not: Bu bölüm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Gurbetoğlu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2018 ders notlarından alınmıştır.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08721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Duplikasyon</a:t>
            </a: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duplication</a:t>
            </a: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Yinelenen Yayın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Aynı araştırma sonuçlarını birden fazla dergiye yayım için göndermek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veya yayımlamaktır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 raporlarının doğrudan iki ayrı dergide aynen yayımlanması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veya araştırmanın bölünerek ve kısmen değiştirilerek birden çok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dergide yayınlatılması bu türdendir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Dilimleme (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Publishable</a:t>
            </a: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Units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Duplikasyona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benzer etik dışı tutum ve davranışları ifade eder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Tek bir raporla sunulabilecek bir araştırma veri, bulgu ve sonuçlarını,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çok sayıda yayın sahibi olmak amacıyla bölerek, birden fazla yayın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haline getirmektir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Mizahi bir terimle salam dilimleme 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b="1" dirty="0" err="1">
                <a:latin typeface="Times New Roman" pitchFamily="18" charset="0"/>
                <a:cs typeface="Times New Roman" pitchFamily="18" charset="0"/>
              </a:rPr>
              <a:t>salamizasyon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olarak da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adlandırılır. 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10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212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20981"/>
            <a:ext cx="8640960" cy="608721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Çarpıtma (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falsification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Ortaya çıkan verilerin en uygun olanları alınıp uygun olmayanları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atılarak, ahlak dışı bir tutumla bilimsel varsayımları güçlendirilmeye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çalışmaktır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Burada, sonuçların istendik yönde belirlenebilmesi için araştırmayı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yönlendirip sonuçları değiştirmek söz konusudur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Bu amaçla, araştırma kayıtları ve veriler araştırmacı tarafından tahrif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ederek istendik yönde değişime uğratılır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 hipotezine uygun olmayan verileri değerlendirme dışı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tutmak veya kullanılmayan yöntem, cihaz ve materyalleri kullanılmış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gibi göstermek de çarpıtma olarak değerlendirilmektedir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Kurum Desteğini Belirtmeme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Ekonomik veya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araçsal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kaynaklar bakımından kurumlarca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desteklenerek yürütülen araştırmaların, sonuçlarını içeren sunum ve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yayınlarda, destek veren kurum veya kuruluş desteğini belirtmemektir. 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11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274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20981"/>
            <a:ext cx="8640960" cy="608721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Yazar Adlarında Değişiklik Yapma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 raporunda, ortak araştırıcı ve yazarların yazılı görüş birliği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olmadan, araştırmada aktif katkısı bulunanların isimlerini çıkartmak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Yazarlıkla bağdaşmayacak katkı nedeniyle yeni yazarlar eklemek veya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yazar sıralamasını değiştirmek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Araştırmaya katkısı olmayan kişilerin (hayali yazarlık) adının yazılması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Diğer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 ve yayın etiği ilkeleriyle bağdaşmayan diğer davranışlarda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bulunmak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   Kullanılacak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kaynakların seçiminde yanlı davranmak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– Disiplinsiz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, dikkatsiz veya özensiz davranarak araştırmada kasıtlı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olmayan bazı hatalara neden olmak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12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815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403244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Etik Nedir?</a:t>
            </a:r>
          </a:p>
          <a:p>
            <a:pPr marL="0" indent="0" algn="just" fontAlgn="base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Latince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ethos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(töre, gelenek, alışkanlık)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kelimesinden türetilmiş</a:t>
            </a:r>
          </a:p>
          <a:p>
            <a:pPr marL="0" indent="0" algn="just" fontAlgn="base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“Etik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TDK sözlüğünde “çeşitli meslek kolları arasında tarafların</a:t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uyması veya kaçınması gereken davranışlar bütünü”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şeklinde tanımlanmaktadır.</a:t>
            </a:r>
          </a:p>
          <a:p>
            <a:pPr marL="0" indent="0" algn="just" fontAlgn="base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Etik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değerlerin varlık amacı, bilimsel çalışmaların niteliğini yükseltmek,</a:t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araştırmacıların bireysel performans ve üretkenliğini artırmak, bilim</a:t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alanındaki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ilerlemenin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sağlıklı zeminde yürütülmesini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sağlamaktır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Gurbetoğlu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2015).</a:t>
            </a:r>
          </a:p>
          <a:p>
            <a:pPr marL="0" indent="0" algn="just" fontAlgn="base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095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25765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Etik İlkeler:</a:t>
            </a:r>
            <a:endParaRPr lang="tr-TR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endParaRPr lang="tr-TR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TÜBİTAK </a:t>
            </a:r>
            <a:r>
              <a:rPr lang="tr-TR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etik ilkeler konusunda 6 temel ilke belirlemiştir</a:t>
            </a:r>
            <a:r>
              <a:rPr lang="tr-T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1. Gerçeğe Uygunluk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Veriler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, sadece bilimsel yöntemlerle yürütülen gerçek deney ve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gözlemlerden elde edilmeli ve yorumlar ve değerlendirilmesinde bilimsel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yöntemlerin dışına çıkılamaz. Bu bağlamda elde edilmiş veriler saptırılamaz,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elde edilmiş sonuçlar araştırma sonuçları gibi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gösterilemez.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Bilimsel Araştırmanın Zarar Vermemesi</a:t>
            </a:r>
            <a:r>
              <a:rPr lang="tr-T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Bilimsel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araştırma sürecinde deneklerin zarar görmemesi, deneklerin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bilgilendirilmesi gibi sağlık konusunda bilgilendirmeyi zorunluluk arz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etmektedir. Deney hayvanlarının acı çekmemesi dikkate 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alınmalıdır.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3. Sorumluluk ve Haklar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Bilim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insanı araştırma bulguları ile ilgili olarak toplumu bilgilendirmek ve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olası zararlı uygulamalar konusunda uyarmak zorundadır. Ayrıca bilim insanı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kendi vicdani kanaatine göre zararlı sonuçlar doğuracak araştırmalara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katılmama hakkına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sahiptir.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3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257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4320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. Yazarların Belirtilmesi: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Araştırma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sonuçları araştırmayı yapanların tümünün isimleri katkıları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oranında yayınlanır. Araştırmanın planlanması,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yürütülmesi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ve yayına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hazırlanmasında etkin katkıda bulunmamış kişilerin isimleri yazar listesinde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yayınlanamaz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Kaynak Gösterme ve Alıntılar</a:t>
            </a:r>
            <a:r>
              <a:rPr lang="tr-T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Araştırma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sonuçlarının yayınlanmasında yararlanılan, kitap, dergi ve her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türlü alıntı kaynağı belirtilmek zorundadır. Evrensel olarak tanınan kuram ve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matematiksel formüller gibi bilinen bilgiler dışındaki herhangi bir yapıt ve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bilgi izin alınmadan ve kaynak gösterilmeden kullanılamaz veya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yayınlanamaz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6. Akademik Etkinliklerde Etik ve Bilim İnsanı: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Bilim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insanı, akademik yaşamının bütün evrelerinde ve öğretim, yöntem ve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akademik değerlendirmelere ilişkin görevlerde bilimsel liyakati temel olarak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ölçüt olarak kabul eder, temel etik kurallarının dışına çıkmasına göz yummaz.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Eğitimin eksik verilmesi, kopyacılık, akademik ilerleme ve ödül jürilerinde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bilimsel liyakat ölçülerinin dışına çıkmak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kişileri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kayırmak ve benzer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davranışlar kabul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edilemez.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4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560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83264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TÜBA 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(Türkiye Bilimler Akademisi) Bilimsel </a:t>
            </a: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Doğruluk Temel 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İlkeleri</a:t>
            </a:r>
          </a:p>
          <a:p>
            <a:pPr marL="0" indent="0" algn="just" fontAlgn="base">
              <a:buNone/>
            </a:pPr>
            <a:endParaRPr lang="tr-TR" sz="1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AutoNum type="arabicPeriod"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Dürüstlük 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b="1" dirty="0" err="1">
                <a:latin typeface="Times New Roman" pitchFamily="18" charset="0"/>
                <a:cs typeface="Times New Roman" pitchFamily="18" charset="0"/>
              </a:rPr>
              <a:t>honesty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Bilim insanı araştırmalarının amaçlarını,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yöntemlerini, bulgularını, çözümlemelerini, yorumları ile olası uygulamaları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açıklarken ve başkasının çalışmalarını değerlendirirken dürüst olur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AutoNum type="arabicPeriod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Güvenirlik (</a:t>
            </a:r>
            <a:r>
              <a:rPr lang="tr-TR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reliability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insanı araştırmalarını dikkat ve özenle yapar,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araştırma sonuçlarını tarafsız bir şekilde ve gerçeğinden saptırmadan sunar.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. Nesnellik (</a:t>
            </a:r>
            <a:r>
              <a:rPr lang="tr-TR" sz="1800" b="1" dirty="0" err="1">
                <a:latin typeface="Times New Roman" pitchFamily="18" charset="0"/>
                <a:cs typeface="Times New Roman" pitchFamily="18" charset="0"/>
              </a:rPr>
              <a:t>objectivity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Bilim insanı çalışmalarında değerlendirmelerinde,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gerekçelerinde nesneldir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Tarafsızlık (</a:t>
            </a:r>
            <a:r>
              <a:rPr lang="tr-TR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impartiality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insanı çalışmalarında, politik, yönetsel,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dinsel, ırksal ve ideolojik oluşumların, baskı gruplarının ve diğer kişi ve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kuruluşların etki ve telkinlerinden özgürdür; çıkar düşüncesinden uzak durur.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5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684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485799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5. Bağımsızlık (</a:t>
            </a:r>
            <a:r>
              <a:rPr lang="tr-TR" sz="1800" b="1" dirty="0" err="1">
                <a:latin typeface="Times New Roman" pitchFamily="18" charset="0"/>
                <a:cs typeface="Times New Roman" pitchFamily="18" charset="0"/>
              </a:rPr>
              <a:t>independency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Bilim insanı çalışmalarında ve kararlarında,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politik, yönetsel, dinsel, ırksal ve kültürel değer yargılarından, çıkar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düşüncelerinden ve kamuoyundan bağımsız hareket eder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Açıklık (</a:t>
            </a:r>
            <a:r>
              <a:rPr lang="tr-TR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openness</a:t>
            </a: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insanı çalışmalarından elde ettiği sonuçları, diğer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insanlarıyla, ilgili kişi ve kurumlarla ve bilim topluluğuyla yayın yoluyla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paylaşmaya istekli olur. İlke, araştırma sonuçlarının uygun bir biçimde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saklanmasını ve ulaşılabilir olmasını da kapsar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. Hakkaniyet (</a:t>
            </a:r>
            <a:r>
              <a:rPr lang="tr-TR" sz="1800" b="1" dirty="0" err="1">
                <a:latin typeface="Times New Roman" pitchFamily="18" charset="0"/>
                <a:cs typeface="Times New Roman" pitchFamily="18" charset="0"/>
              </a:rPr>
              <a:t>fairness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Bir bilim insanı başkalarının çalışmalarına,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bulgularına ve keşiflerine uygun şekilde atıfta bulunmak, yeterli ve yerinde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bir şekilde kredilendirmek, çalışma arkadaşlarına saygılı ve adil olmak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zorundadır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6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86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3129806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8. Saygı ve Sakınma: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Bilim insanı, insan haklarına, toplumsal ve etik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değerlere saygılı olur, hukukun üstünlüğüne inanır; çalışmalarında insanlara,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diğer canlılara, doğaya, çevreye ve kültürel mirasa zarar vermemeye çaba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gösterir.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Sorumluluk: 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insanı, diğer bilim insanlarına, çalışmalarının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etkileyebileceği kişilere karşı sorumluluğunun bilincindedir; genç bilimcilerin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eğitimlerine ve araştırmalarına katkıda bulunur; yol gösterici ve örnek 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Gurbetoğlu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2015).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7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1650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4824536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Araştırmalarda Başlıca Etik 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İhlalleri</a:t>
            </a:r>
          </a:p>
          <a:p>
            <a:pPr marL="0" indent="0" algn="just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TUBİTAK (2006), etik ihlallerini şu şekilde listelemektedir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Uydurma (</a:t>
            </a:r>
            <a:r>
              <a:rPr lang="tr-TR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fabrication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algn="just" fontAlgn="base">
              <a:buNone/>
            </a:pPr>
            <a:r>
              <a:rPr lang="tr-TR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Araştırmaya dayanmayan veya araştırmada bulunmayan verileri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üretmek, bunları rapor etmek veya yayımlamak anlamındadır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Bir başka ifadeyle; sunulan veya yayınlanan belgeyi gerçeğe aykırı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olarak düzenlemek, bir belgeyi değiştirmek yahut gerçeğe aykırı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belgeyi bilerek araştırmada kullanmak demektir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Kuru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laboratuarcılık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labbing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), masa başı araştırma (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desk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gibi terimler de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uydurmacılığı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belirtmek için kullanılmaktadır.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734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72008"/>
            <a:ext cx="8640960" cy="6309320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Aşırma (</a:t>
            </a:r>
            <a:r>
              <a:rPr lang="tr-TR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İntihal</a:t>
            </a:r>
            <a:r>
              <a:rPr lang="tr-T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TDK sözlüğünde “Aşırma”, “bir kişinin eserinde başka kişilerin ifade,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buluş veya düşüncelerini kaynak göstermeksizin kendisine aitmiş gibi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kullanması” şeklinde tanımlanmıştır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tr-TR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Aşırmacılık</a:t>
            </a: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için haksız kullanma, kendi adına geçirme, intihal, yağmacılık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korsanlık gibi terimler de kullanılmıştır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Temelde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aşırmacılık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başkalarına ait olan araştırma verilerinin, olduğu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gibi, kaynak bildirilmeden ve kendi araştırma verileri imiş gibi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kullanılmasıdır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Daha geniş anlamıyla; bir başkasına ait olan bir fikrin, buluşun, araştırma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sonuçlarının veya araştırma ürünlerinin bir bölümünün ya da tümünün,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hatta kitapların tümünün ya da bir bölümünün kaynak gösterilmeksizin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istemli olarak kopya ya da tercüme edilip yazarın kendi üretimi imiş gibi</a:t>
            </a:r>
            <a:b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gösterilmesine aşırma denir</a:t>
            </a:r>
            <a:r>
              <a:rPr lang="tr-T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– Yabancı dilden kitap, makale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tercüme ederek kendi eseri imiş gibi</a:t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yayımlamak da bu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türdendir.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latin typeface="Times New Roman" pitchFamily="18" charset="0"/>
                <a:cs typeface="Times New Roman" pitchFamily="18" charset="0"/>
              </a:rPr>
            </a:b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9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2007" y="72008"/>
            <a:ext cx="9000985" cy="6741368"/>
          </a:xfrm>
          <a:prstGeom prst="roundRect">
            <a:avLst>
              <a:gd name="adj" fmla="val 1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68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1311</TotalTime>
  <Words>193</Words>
  <Application>Microsoft Office PowerPoint</Application>
  <PresentationFormat>Ekran Gösterisi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ARAŞTIRMAYA GİRİŞ  (HRT 3221) 2018-2019 GÜZ</dc:title>
  <dc:creator>Windows Kullanıcısı</dc:creator>
  <cp:lastModifiedBy>ronaldinho424</cp:lastModifiedBy>
  <cp:revision>116</cp:revision>
  <dcterms:created xsi:type="dcterms:W3CDTF">2018-09-26T11:19:14Z</dcterms:created>
  <dcterms:modified xsi:type="dcterms:W3CDTF">2019-09-24T18:46:09Z</dcterms:modified>
</cp:coreProperties>
</file>