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35"/>
  </p:notesMasterIdLst>
  <p:handoutMasterIdLst>
    <p:handoutMasterId r:id="rId136"/>
  </p:handoutMasterIdLst>
  <p:sldIdLst>
    <p:sldId id="328" r:id="rId2"/>
    <p:sldId id="338" r:id="rId3"/>
    <p:sldId id="337" r:id="rId4"/>
    <p:sldId id="300" r:id="rId5"/>
    <p:sldId id="258" r:id="rId6"/>
    <p:sldId id="259" r:id="rId7"/>
    <p:sldId id="260" r:id="rId8"/>
    <p:sldId id="261" r:id="rId9"/>
    <p:sldId id="274" r:id="rId10"/>
    <p:sldId id="340" r:id="rId11"/>
    <p:sldId id="341" r:id="rId12"/>
    <p:sldId id="339" r:id="rId13"/>
    <p:sldId id="265" r:id="rId14"/>
    <p:sldId id="266" r:id="rId15"/>
    <p:sldId id="267" r:id="rId16"/>
    <p:sldId id="268" r:id="rId17"/>
    <p:sldId id="269" r:id="rId18"/>
    <p:sldId id="270" r:id="rId19"/>
    <p:sldId id="271" r:id="rId20"/>
    <p:sldId id="272" r:id="rId21"/>
    <p:sldId id="273" r:id="rId22"/>
    <p:sldId id="275" r:id="rId23"/>
    <p:sldId id="277" r:id="rId24"/>
    <p:sldId id="276" r:id="rId25"/>
    <p:sldId id="278" r:id="rId26"/>
    <p:sldId id="351" r:id="rId27"/>
    <p:sldId id="342" r:id="rId28"/>
    <p:sldId id="343" r:id="rId29"/>
    <p:sldId id="344" r:id="rId30"/>
    <p:sldId id="345" r:id="rId31"/>
    <p:sldId id="346" r:id="rId32"/>
    <p:sldId id="347" r:id="rId33"/>
    <p:sldId id="348" r:id="rId34"/>
    <p:sldId id="349" r:id="rId35"/>
    <p:sldId id="286" r:id="rId36"/>
    <p:sldId id="350" r:id="rId37"/>
    <p:sldId id="280" r:id="rId38"/>
    <p:sldId id="352" r:id="rId39"/>
    <p:sldId id="353" r:id="rId40"/>
    <p:sldId id="354" r:id="rId41"/>
    <p:sldId id="355" r:id="rId42"/>
    <p:sldId id="356" r:id="rId43"/>
    <p:sldId id="357" r:id="rId44"/>
    <p:sldId id="279" r:id="rId45"/>
    <p:sldId id="282" r:id="rId46"/>
    <p:sldId id="281" r:id="rId47"/>
    <p:sldId id="264" r:id="rId48"/>
    <p:sldId id="284" r:id="rId49"/>
    <p:sldId id="358" r:id="rId50"/>
    <p:sldId id="359" r:id="rId51"/>
    <p:sldId id="360" r:id="rId52"/>
    <p:sldId id="288" r:id="rId53"/>
    <p:sldId id="361" r:id="rId54"/>
    <p:sldId id="287" r:id="rId55"/>
    <p:sldId id="289" r:id="rId56"/>
    <p:sldId id="290" r:id="rId57"/>
    <p:sldId id="291" r:id="rId58"/>
    <p:sldId id="283" r:id="rId59"/>
    <p:sldId id="292" r:id="rId60"/>
    <p:sldId id="293" r:id="rId61"/>
    <p:sldId id="294" r:id="rId62"/>
    <p:sldId id="304" r:id="rId63"/>
    <p:sldId id="305" r:id="rId64"/>
    <p:sldId id="362" r:id="rId65"/>
    <p:sldId id="363" r:id="rId66"/>
    <p:sldId id="365" r:id="rId67"/>
    <p:sldId id="367" r:id="rId68"/>
    <p:sldId id="366" r:id="rId69"/>
    <p:sldId id="364" r:id="rId70"/>
    <p:sldId id="368" r:id="rId71"/>
    <p:sldId id="296" r:id="rId72"/>
    <p:sldId id="301" r:id="rId73"/>
    <p:sldId id="302" r:id="rId74"/>
    <p:sldId id="303" r:id="rId75"/>
    <p:sldId id="306" r:id="rId76"/>
    <p:sldId id="307" r:id="rId77"/>
    <p:sldId id="308" r:id="rId78"/>
    <p:sldId id="309" r:id="rId79"/>
    <p:sldId id="369" r:id="rId80"/>
    <p:sldId id="370" r:id="rId81"/>
    <p:sldId id="316" r:id="rId82"/>
    <p:sldId id="310" r:id="rId83"/>
    <p:sldId id="371" r:id="rId84"/>
    <p:sldId id="372" r:id="rId85"/>
    <p:sldId id="373" r:id="rId86"/>
    <p:sldId id="312" r:id="rId87"/>
    <p:sldId id="311" r:id="rId88"/>
    <p:sldId id="314" r:id="rId89"/>
    <p:sldId id="315" r:id="rId90"/>
    <p:sldId id="317" r:id="rId91"/>
    <p:sldId id="318" r:id="rId92"/>
    <p:sldId id="320" r:id="rId93"/>
    <p:sldId id="321" r:id="rId94"/>
    <p:sldId id="377" r:id="rId95"/>
    <p:sldId id="378" r:id="rId96"/>
    <p:sldId id="379" r:id="rId97"/>
    <p:sldId id="322" r:id="rId98"/>
    <p:sldId id="323" r:id="rId99"/>
    <p:sldId id="324" r:id="rId100"/>
    <p:sldId id="374" r:id="rId101"/>
    <p:sldId id="376" r:id="rId102"/>
    <p:sldId id="375" r:id="rId103"/>
    <p:sldId id="380" r:id="rId104"/>
    <p:sldId id="381" r:id="rId105"/>
    <p:sldId id="383" r:id="rId106"/>
    <p:sldId id="384" r:id="rId107"/>
    <p:sldId id="326" r:id="rId108"/>
    <p:sldId id="325" r:id="rId109"/>
    <p:sldId id="327" r:id="rId110"/>
    <p:sldId id="330" r:id="rId111"/>
    <p:sldId id="385" r:id="rId112"/>
    <p:sldId id="331" r:id="rId113"/>
    <p:sldId id="396" r:id="rId114"/>
    <p:sldId id="386" r:id="rId115"/>
    <p:sldId id="332" r:id="rId116"/>
    <p:sldId id="333" r:id="rId117"/>
    <p:sldId id="387" r:id="rId118"/>
    <p:sldId id="334" r:id="rId119"/>
    <p:sldId id="335" r:id="rId120"/>
    <p:sldId id="336" r:id="rId121"/>
    <p:sldId id="388" r:id="rId122"/>
    <p:sldId id="389" r:id="rId123"/>
    <p:sldId id="390" r:id="rId124"/>
    <p:sldId id="391" r:id="rId125"/>
    <p:sldId id="392" r:id="rId126"/>
    <p:sldId id="393" r:id="rId127"/>
    <p:sldId id="394" r:id="rId128"/>
    <p:sldId id="395" r:id="rId129"/>
    <p:sldId id="397" r:id="rId130"/>
    <p:sldId id="398" r:id="rId131"/>
    <p:sldId id="399" r:id="rId132"/>
    <p:sldId id="400" r:id="rId133"/>
    <p:sldId id="401" r:id="rId134"/>
  </p:sldIdLst>
  <p:sldSz cx="9144000" cy="6858000" type="screen4x3"/>
  <p:notesSz cx="7099300" cy="10234613"/>
  <p:defaultTextStyle>
    <a:defPPr>
      <a:defRPr lang="en-US"/>
    </a:defPPr>
    <a:lvl1pPr algn="ctr" rtl="0" fontAlgn="base">
      <a:spcBef>
        <a:spcPct val="0"/>
      </a:spcBef>
      <a:spcAft>
        <a:spcPct val="0"/>
      </a:spcAft>
      <a:defRPr sz="1400" b="1" kern="1200">
        <a:solidFill>
          <a:schemeClr val="tx1"/>
        </a:solidFill>
        <a:latin typeface="Arial" charset="0"/>
        <a:ea typeface="+mn-ea"/>
        <a:cs typeface="+mn-cs"/>
      </a:defRPr>
    </a:lvl1pPr>
    <a:lvl2pPr marL="457200" algn="ctr" rtl="0" fontAlgn="base">
      <a:spcBef>
        <a:spcPct val="0"/>
      </a:spcBef>
      <a:spcAft>
        <a:spcPct val="0"/>
      </a:spcAft>
      <a:defRPr sz="1400" b="1" kern="1200">
        <a:solidFill>
          <a:schemeClr val="tx1"/>
        </a:solidFill>
        <a:latin typeface="Arial" charset="0"/>
        <a:ea typeface="+mn-ea"/>
        <a:cs typeface="+mn-cs"/>
      </a:defRPr>
    </a:lvl2pPr>
    <a:lvl3pPr marL="914400" algn="ctr" rtl="0" fontAlgn="base">
      <a:spcBef>
        <a:spcPct val="0"/>
      </a:spcBef>
      <a:spcAft>
        <a:spcPct val="0"/>
      </a:spcAft>
      <a:defRPr sz="1400" b="1" kern="1200">
        <a:solidFill>
          <a:schemeClr val="tx1"/>
        </a:solidFill>
        <a:latin typeface="Arial" charset="0"/>
        <a:ea typeface="+mn-ea"/>
        <a:cs typeface="+mn-cs"/>
      </a:defRPr>
    </a:lvl3pPr>
    <a:lvl4pPr marL="1371600" algn="ctr" rtl="0" fontAlgn="base">
      <a:spcBef>
        <a:spcPct val="0"/>
      </a:spcBef>
      <a:spcAft>
        <a:spcPct val="0"/>
      </a:spcAft>
      <a:defRPr sz="1400" b="1" kern="1200">
        <a:solidFill>
          <a:schemeClr val="tx1"/>
        </a:solidFill>
        <a:latin typeface="Arial" charset="0"/>
        <a:ea typeface="+mn-ea"/>
        <a:cs typeface="+mn-cs"/>
      </a:defRPr>
    </a:lvl4pPr>
    <a:lvl5pPr marL="1828800" algn="ctr"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990033"/>
    <a:srgbClr val="FFFF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89" autoAdjust="0"/>
  </p:normalViewPr>
  <p:slideViewPr>
    <p:cSldViewPr>
      <p:cViewPr varScale="1">
        <p:scale>
          <a:sx n="106" d="100"/>
          <a:sy n="106"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tr-TR"/>
          </a:p>
        </p:txBody>
      </p:sp>
      <p:sp>
        <p:nvSpPr>
          <p:cNvPr id="3" name="2 Veri Yer Tutucusu"/>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BECFB5C-7D2A-4DE8-9388-9AD1B1B1ADE8}" type="datetimeFigureOut">
              <a:rPr lang="tr-TR" smtClean="0"/>
              <a:pPr/>
              <a:t>18.03.2014</a:t>
            </a:fld>
            <a:endParaRPr lang="tr-TR"/>
          </a:p>
        </p:txBody>
      </p:sp>
      <p:sp>
        <p:nvSpPr>
          <p:cNvPr id="4" name="3 Altbilgi Yer Tutucusu"/>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tr-TR"/>
          </a:p>
        </p:txBody>
      </p:sp>
      <p:sp>
        <p:nvSpPr>
          <p:cNvPr id="5" name="4 Slayt Numarası Yer Tutucusu"/>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79E768CC-E83E-4304-B0D6-E0CFE34C7F83}" type="slidenum">
              <a:rPr lang="tr-TR" smtClean="0"/>
              <a:pPr/>
              <a:t>‹#›</a:t>
            </a:fld>
            <a:endParaRPr lang="tr-TR"/>
          </a:p>
        </p:txBody>
      </p:sp>
    </p:spTree>
    <p:extLst>
      <p:ext uri="{BB962C8B-B14F-4D97-AF65-F5344CB8AC3E}">
        <p14:creationId xmlns:p14="http://schemas.microsoft.com/office/powerpoint/2010/main" val="1739893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b="0" smtClean="0"/>
            </a:lvl1pPr>
          </a:lstStyle>
          <a:p>
            <a:pPr>
              <a:defRPr/>
            </a:pPr>
            <a:endParaRPr lang="en-US"/>
          </a:p>
        </p:txBody>
      </p:sp>
      <p:sp>
        <p:nvSpPr>
          <p:cNvPr id="24579"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b="0" smtClean="0"/>
            </a:lvl1pPr>
          </a:lstStyle>
          <a:p>
            <a:pPr>
              <a:defRPr/>
            </a:pPr>
            <a:endParaRPr lang="en-US"/>
          </a:p>
        </p:txBody>
      </p:sp>
      <p:sp>
        <p:nvSpPr>
          <p:cNvPr id="7578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24582"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b="0" smtClean="0"/>
            </a:lvl1pPr>
          </a:lstStyle>
          <a:p>
            <a:pPr>
              <a:defRPr/>
            </a:pPr>
            <a:endParaRPr lang="en-US"/>
          </a:p>
        </p:txBody>
      </p:sp>
      <p:sp>
        <p:nvSpPr>
          <p:cNvPr id="24583"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b="0" smtClean="0"/>
            </a:lvl1pPr>
          </a:lstStyle>
          <a:p>
            <a:pPr>
              <a:defRPr/>
            </a:pPr>
            <a:fld id="{2A529BF8-5EF0-4FF1-80B2-C23D67DC348E}" type="slidenum">
              <a:rPr lang="en-US"/>
              <a:pPr>
                <a:defRPr/>
              </a:pPr>
              <a:t>‹#›</a:t>
            </a:fld>
            <a:endParaRPr lang="en-US"/>
          </a:p>
        </p:txBody>
      </p:sp>
    </p:spTree>
    <p:extLst>
      <p:ext uri="{BB962C8B-B14F-4D97-AF65-F5344CB8AC3E}">
        <p14:creationId xmlns:p14="http://schemas.microsoft.com/office/powerpoint/2010/main" val="1064306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4A8A46-6502-4AAE-99DC-255331E12EFC}"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A200FB6-114D-4C85-BA16-1209D92B01B5}"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15113" y="255588"/>
            <a:ext cx="2071687" cy="587533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95288" y="255588"/>
            <a:ext cx="6067425" cy="58753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E7D639-E4C6-43CF-B7FA-C4783749714E}"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395288" y="255588"/>
            <a:ext cx="8229600" cy="847725"/>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30725"/>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65F4A7-A165-490A-9516-839E471606DD}"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95288" y="255588"/>
            <a:ext cx="8229600" cy="8477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4DDF43D-F3DB-4F7E-9C7F-88284C593AA0}"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7DE5B5-51FF-4FEB-BD11-9FAF4A98A05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465F70D-99C5-45A1-A095-CEA2A0C2466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7DB548B-3755-4386-BD0D-91FBE1C6DA3F}"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84F65CC-3B2F-40F4-AC5D-C41EF217E093}"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9356663-5D27-4795-8AA4-EADC6ABC0F79}"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8AF67AC-C487-46D1-8DD9-4BEBC15E3463}"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0C028B3-7355-45F1-A7AA-EF8252C73D97}"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7F260AA-DECD-4A93-A8C7-F13D47F508E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caydin@yildiz.edu.tr?subject=MATLAB"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95288" y="255588"/>
            <a:ext cx="8229600" cy="847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6. MATLAB/Program Dallandıran İfadeler</a:t>
            </a:r>
            <a:endParaRPr lang="en-US" altLang="en-US" smtClean="0"/>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Asıl metin stillerini düzenlemek için tıklatın</a:t>
            </a:r>
            <a:endParaRPr lang="tr-TR" altLang="en-US" smtClean="0"/>
          </a:p>
          <a:p>
            <a:pPr lvl="0"/>
            <a:endParaRPr lang="tr-TR" altLang="en-US" smtClean="0"/>
          </a:p>
          <a:p>
            <a:pPr lvl="0"/>
            <a:r>
              <a:rPr lang="en-US" altLang="en-US" smtClean="0"/>
              <a:t>İkinci düzey</a:t>
            </a:r>
          </a:p>
        </p:txBody>
      </p:sp>
      <p:sp>
        <p:nvSpPr>
          <p:cNvPr id="922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latin typeface="+mj-lt"/>
              </a:defRPr>
            </a:lvl1pPr>
          </a:lstStyle>
          <a:p>
            <a:pPr>
              <a:defRPr/>
            </a:pPr>
            <a:endParaRPr lang="en-US" altLang="en-US"/>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mj-lt"/>
              </a:defRPr>
            </a:lvl1pPr>
          </a:lstStyle>
          <a:p>
            <a:pPr>
              <a:defRPr/>
            </a:pPr>
            <a:endParaRPr lang="en-US" altLang="en-US"/>
          </a:p>
        </p:txBody>
      </p:sp>
      <p:sp>
        <p:nvSpPr>
          <p:cNvPr id="922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mj-lt"/>
              </a:defRPr>
            </a:lvl1pPr>
          </a:lstStyle>
          <a:p>
            <a:pPr>
              <a:defRPr/>
            </a:pPr>
            <a:fld id="{F875E463-B761-4694-9836-6D9776670AB5}" type="slidenum">
              <a:rPr lang="en-US" altLang="en-US"/>
              <a:pPr>
                <a:defRPr/>
              </a:pPr>
              <a:t>‹#›</a:t>
            </a:fld>
            <a:endParaRPr lang="en-US" altLang="en-US"/>
          </a:p>
        </p:txBody>
      </p:sp>
      <p:sp>
        <p:nvSpPr>
          <p:cNvPr id="922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tr-TR"/>
          </a:p>
        </p:txBody>
      </p:sp>
      <p:sp>
        <p:nvSpPr>
          <p:cNvPr id="922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tr-TR"/>
          </a:p>
        </p:txBody>
      </p:sp>
      <p:pic>
        <p:nvPicPr>
          <p:cNvPr id="4105" name="Picture 9">
            <a:hlinkClick r:id="rId15"/>
          </p:cNvPr>
          <p:cNvPicPr>
            <a:picLocks noChangeAspect="1" noChangeArrowheads="1"/>
          </p:cNvPicPr>
          <p:nvPr userDrawn="1"/>
        </p:nvPicPr>
        <p:blipFill>
          <a:blip r:embed="rId16" cstate="print">
            <a:clrChange>
              <a:clrFrom>
                <a:srgbClr val="CCCCCC"/>
              </a:clrFrom>
              <a:clrTo>
                <a:srgbClr val="CCCCCC">
                  <a:alpha val="0"/>
                </a:srgbClr>
              </a:clrTo>
            </a:clrChange>
          </a:blip>
          <a:srcRect/>
          <a:stretch>
            <a:fillRect/>
          </a:stretch>
        </p:blipFill>
        <p:spPr bwMode="auto">
          <a:xfrm>
            <a:off x="7718425" y="161925"/>
            <a:ext cx="1363663" cy="1023938"/>
          </a:xfrm>
          <a:prstGeom prst="rect">
            <a:avLst/>
          </a:prstGeom>
          <a:noFill/>
          <a:ln w="9525" algn="ctr">
            <a:noFill/>
            <a:miter lim="800000"/>
            <a:headEnd/>
            <a:tailEnd/>
          </a:ln>
        </p:spPr>
      </p:pic>
      <p:sp>
        <p:nvSpPr>
          <p:cNvPr id="9226" name="Text Box 10"/>
          <p:cNvSpPr txBox="1">
            <a:spLocks noChangeArrowheads="1"/>
          </p:cNvSpPr>
          <p:nvPr userDrawn="1"/>
        </p:nvSpPr>
        <p:spPr bwMode="auto">
          <a:xfrm>
            <a:off x="468313" y="1196975"/>
            <a:ext cx="2808287" cy="396875"/>
          </a:xfrm>
          <a:prstGeom prst="rect">
            <a:avLst/>
          </a:prstGeom>
          <a:noFill/>
          <a:ln w="9525">
            <a:noFill/>
            <a:miter lim="800000"/>
            <a:headEnd/>
            <a:tailEnd/>
          </a:ln>
          <a:effectLst/>
        </p:spPr>
        <p:txBody>
          <a:bodyPr>
            <a:spAutoFit/>
          </a:bodyPr>
          <a:lstStyle/>
          <a:p>
            <a:pPr algn="l">
              <a:spcBef>
                <a:spcPct val="50000"/>
              </a:spcBef>
              <a:defRPr/>
            </a:pPr>
            <a:endParaRPr lang="tr-TR" sz="2000">
              <a:solidFill>
                <a:srgbClr val="3333CC"/>
              </a:solidFill>
            </a:endParaRPr>
          </a:p>
        </p:txBody>
      </p:sp>
      <p:sp>
        <p:nvSpPr>
          <p:cNvPr id="9227" name="Text Box 11"/>
          <p:cNvSpPr txBox="1">
            <a:spLocks noChangeArrowheads="1"/>
          </p:cNvSpPr>
          <p:nvPr userDrawn="1"/>
        </p:nvSpPr>
        <p:spPr bwMode="auto">
          <a:xfrm>
            <a:off x="468313" y="1168400"/>
            <a:ext cx="2590800" cy="366713"/>
          </a:xfrm>
          <a:prstGeom prst="rect">
            <a:avLst/>
          </a:prstGeom>
          <a:noFill/>
          <a:ln w="9525">
            <a:noFill/>
            <a:miter lim="800000"/>
            <a:headEnd/>
            <a:tailEnd/>
          </a:ln>
          <a:effectLst/>
        </p:spPr>
        <p:txBody>
          <a:bodyPr>
            <a:spAutoFit/>
          </a:bodyPr>
          <a:lstStyle/>
          <a:p>
            <a:pPr algn="l">
              <a:spcBef>
                <a:spcPct val="50000"/>
              </a:spcBef>
              <a:defRPr/>
            </a:pPr>
            <a:endParaRPr lang="tr-TR" sz="1800" b="0"/>
          </a:p>
        </p:txBody>
      </p:sp>
      <p:sp>
        <p:nvSpPr>
          <p:cNvPr id="4108" name="WordArt 15"/>
          <p:cNvSpPr>
            <a:spLocks noChangeArrowheads="1" noChangeShapeType="1" noTextEdit="1"/>
          </p:cNvSpPr>
          <p:nvPr userDrawn="1"/>
        </p:nvSpPr>
        <p:spPr bwMode="auto">
          <a:xfrm>
            <a:off x="493713" y="6308725"/>
            <a:ext cx="2089150" cy="142875"/>
          </a:xfrm>
          <a:prstGeom prst="rect">
            <a:avLst/>
          </a:prstGeom>
        </p:spPr>
        <p:txBody>
          <a:bodyPr wrap="none" fromWordArt="1">
            <a:prstTxWarp prst="textPlain">
              <a:avLst>
                <a:gd name="adj" fmla="val 50000"/>
              </a:avLst>
            </a:prstTxWarp>
          </a:bodyPr>
          <a:lstStyle/>
          <a:p>
            <a:r>
              <a:rPr lang="tr-TR" sz="1800" i="1" kern="10">
                <a:ln w="9525">
                  <a:noFill/>
                  <a:round/>
                  <a:headEnd/>
                  <a:tailEnd/>
                </a:ln>
                <a:solidFill>
                  <a:schemeClr val="hlink"/>
                </a:solidFill>
                <a:latin typeface="Bookman Old Style"/>
              </a:rPr>
              <a:t>Doç.Dr. Cüneyt AYDIN</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Garamond" pitchFamily="18" charset="0"/>
        </a:defRPr>
      </a:lvl2pPr>
      <a:lvl3pPr algn="l" rtl="0" eaLnBrk="0" fontAlgn="base" hangingPunct="0">
        <a:spcBef>
          <a:spcPct val="0"/>
        </a:spcBef>
        <a:spcAft>
          <a:spcPct val="0"/>
        </a:spcAft>
        <a:defRPr sz="2800" b="1">
          <a:solidFill>
            <a:schemeClr val="tx2"/>
          </a:solidFill>
          <a:latin typeface="Garamond" pitchFamily="18" charset="0"/>
        </a:defRPr>
      </a:lvl3pPr>
      <a:lvl4pPr algn="l" rtl="0" eaLnBrk="0" fontAlgn="base" hangingPunct="0">
        <a:spcBef>
          <a:spcPct val="0"/>
        </a:spcBef>
        <a:spcAft>
          <a:spcPct val="0"/>
        </a:spcAft>
        <a:defRPr sz="2800" b="1">
          <a:solidFill>
            <a:schemeClr val="tx2"/>
          </a:solidFill>
          <a:latin typeface="Garamond" pitchFamily="18" charset="0"/>
        </a:defRPr>
      </a:lvl4pPr>
      <a:lvl5pPr algn="l" rtl="0" eaLnBrk="0" fontAlgn="base" hangingPunct="0">
        <a:spcBef>
          <a:spcPct val="0"/>
        </a:spcBef>
        <a:spcAft>
          <a:spcPct val="0"/>
        </a:spcAft>
        <a:defRPr sz="2800" b="1">
          <a:solidFill>
            <a:schemeClr val="tx2"/>
          </a:solidFill>
          <a:latin typeface="Garamond" pitchFamily="18" charset="0"/>
        </a:defRPr>
      </a:lvl5pPr>
      <a:lvl6pPr marL="457200" algn="l" rtl="0" fontAlgn="base">
        <a:spcBef>
          <a:spcPct val="0"/>
        </a:spcBef>
        <a:spcAft>
          <a:spcPct val="0"/>
        </a:spcAft>
        <a:defRPr sz="2800" b="1">
          <a:solidFill>
            <a:schemeClr val="tx2"/>
          </a:solidFill>
          <a:latin typeface="Garamond" pitchFamily="18" charset="0"/>
        </a:defRPr>
      </a:lvl6pPr>
      <a:lvl7pPr marL="914400" algn="l" rtl="0" fontAlgn="base">
        <a:spcBef>
          <a:spcPct val="0"/>
        </a:spcBef>
        <a:spcAft>
          <a:spcPct val="0"/>
        </a:spcAft>
        <a:defRPr sz="2800" b="1">
          <a:solidFill>
            <a:schemeClr val="tx2"/>
          </a:solidFill>
          <a:latin typeface="Garamond" pitchFamily="18" charset="0"/>
        </a:defRPr>
      </a:lvl7pPr>
      <a:lvl8pPr marL="1371600" algn="l" rtl="0" fontAlgn="base">
        <a:spcBef>
          <a:spcPct val="0"/>
        </a:spcBef>
        <a:spcAft>
          <a:spcPct val="0"/>
        </a:spcAft>
        <a:defRPr sz="2800" b="1">
          <a:solidFill>
            <a:schemeClr val="tx2"/>
          </a:solidFill>
          <a:latin typeface="Garamond" pitchFamily="18" charset="0"/>
        </a:defRPr>
      </a:lvl8pPr>
      <a:lvl9pPr marL="1828800" algn="l" rtl="0" fontAlgn="base">
        <a:spcBef>
          <a:spcPct val="0"/>
        </a:spcBef>
        <a:spcAft>
          <a:spcPct val="0"/>
        </a:spcAft>
        <a:defRPr sz="2800" b="1">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Blip>
          <a:blip r:embed="rId17"/>
        </a:buBlip>
        <a:defRPr b="1">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defRPr sz="20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mathworks.com/matlabcentral/"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www.mathworks.com/matlabcentral/fileexchang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9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C0EF3B02-3364-4EF0-A5F4-33AEB8E8A3E2}" type="slidenum">
              <a:rPr lang="en-US" altLang="en-US"/>
              <a:pPr>
                <a:defRPr/>
              </a:pPr>
              <a:t>1</a:t>
            </a:fld>
            <a:endParaRPr lang="en-US" altLang="en-US"/>
          </a:p>
        </p:txBody>
      </p:sp>
      <p:sp>
        <p:nvSpPr>
          <p:cNvPr id="5123" name="Rectangle 2"/>
          <p:cNvSpPr>
            <a:spLocks noGrp="1" noChangeArrowheads="1"/>
          </p:cNvSpPr>
          <p:nvPr>
            <p:ph type="title"/>
          </p:nvPr>
        </p:nvSpPr>
        <p:spPr>
          <a:xfrm>
            <a:off x="395288" y="260350"/>
            <a:ext cx="8229600" cy="847725"/>
          </a:xfrm>
        </p:spPr>
        <p:txBody>
          <a:bodyPr/>
          <a:lstStyle/>
          <a:p>
            <a:pPr eaLnBrk="1" hangingPunct="1"/>
            <a:r>
              <a:rPr lang="tr-TR" smtClean="0"/>
              <a:t>İçindekiler</a:t>
            </a:r>
            <a:endParaRPr lang="en-US" smtClean="0">
              <a:solidFill>
                <a:srgbClr val="2115B7"/>
              </a:solidFill>
            </a:endParaRPr>
          </a:p>
        </p:txBody>
      </p:sp>
      <p:sp>
        <p:nvSpPr>
          <p:cNvPr id="5124" name="Text Box 3"/>
          <p:cNvSpPr txBox="1">
            <a:spLocks noChangeArrowheads="1"/>
          </p:cNvSpPr>
          <p:nvPr/>
        </p:nvSpPr>
        <p:spPr bwMode="auto">
          <a:xfrm>
            <a:off x="1533525" y="1052512"/>
            <a:ext cx="7070725" cy="4968775"/>
          </a:xfrm>
          <a:prstGeom prst="rect">
            <a:avLst/>
          </a:prstGeom>
          <a:noFill/>
          <a:ln w="9525">
            <a:noFill/>
            <a:miter lim="800000"/>
            <a:headEnd/>
            <a:tailEnd/>
          </a:ln>
        </p:spPr>
        <p:txBody>
          <a:bodyPr/>
          <a:lstStyle/>
          <a:p>
            <a:pPr algn="l">
              <a:lnSpc>
                <a:spcPct val="150000"/>
              </a:lnSpc>
              <a:buFontTx/>
              <a:buBlip>
                <a:blip r:embed="rId2"/>
              </a:buBlip>
            </a:pPr>
            <a:r>
              <a:rPr lang="tr-TR" sz="2000" dirty="0">
                <a:latin typeface="Garamond" pitchFamily="18" charset="0"/>
              </a:rPr>
              <a:t>  Giriş</a:t>
            </a:r>
          </a:p>
          <a:p>
            <a:pPr algn="l">
              <a:lnSpc>
                <a:spcPct val="150000"/>
              </a:lnSpc>
              <a:buFontTx/>
              <a:buBlip>
                <a:blip r:embed="rId2"/>
              </a:buBlip>
            </a:pPr>
            <a:r>
              <a:rPr lang="tr-TR" sz="2000" dirty="0">
                <a:latin typeface="Garamond" pitchFamily="18" charset="0"/>
              </a:rPr>
              <a:t>  Matris işlemleri</a:t>
            </a:r>
          </a:p>
          <a:p>
            <a:pPr algn="l">
              <a:lnSpc>
                <a:spcPct val="150000"/>
              </a:lnSpc>
              <a:buFontTx/>
              <a:buBlip>
                <a:blip r:embed="rId2"/>
              </a:buBlip>
            </a:pPr>
            <a:r>
              <a:rPr lang="tr-TR" sz="2000" dirty="0">
                <a:latin typeface="Garamond" pitchFamily="18" charset="0"/>
              </a:rPr>
              <a:t>  Sayı Formatları</a:t>
            </a:r>
          </a:p>
          <a:p>
            <a:pPr algn="l">
              <a:lnSpc>
                <a:spcPct val="150000"/>
              </a:lnSpc>
              <a:buFontTx/>
              <a:buBlip>
                <a:blip r:embed="rId2"/>
              </a:buBlip>
            </a:pPr>
            <a:r>
              <a:rPr lang="tr-TR" sz="2000" dirty="0">
                <a:latin typeface="Garamond" pitchFamily="18" charset="0"/>
              </a:rPr>
              <a:t>  Temel Lineer Cebir İşlemleri</a:t>
            </a:r>
          </a:p>
          <a:p>
            <a:pPr algn="l">
              <a:lnSpc>
                <a:spcPct val="150000"/>
              </a:lnSpc>
              <a:buFontTx/>
              <a:buBlip>
                <a:blip r:embed="rId2"/>
              </a:buBlip>
            </a:pPr>
            <a:r>
              <a:rPr lang="tr-TR" sz="2000" dirty="0">
                <a:latin typeface="Garamond" pitchFamily="18" charset="0"/>
              </a:rPr>
              <a:t>  Diziler (</a:t>
            </a:r>
            <a:r>
              <a:rPr lang="tr-TR" sz="2000" dirty="0" err="1">
                <a:latin typeface="Garamond" pitchFamily="18" charset="0"/>
              </a:rPr>
              <a:t>Arrays</a:t>
            </a:r>
            <a:r>
              <a:rPr lang="tr-TR" sz="2000" dirty="0">
                <a:latin typeface="Garamond" pitchFamily="18" charset="0"/>
              </a:rPr>
              <a:t>)</a:t>
            </a:r>
          </a:p>
          <a:p>
            <a:pPr algn="l">
              <a:lnSpc>
                <a:spcPct val="150000"/>
              </a:lnSpc>
              <a:buFontTx/>
              <a:buBlip>
                <a:blip r:embed="rId2"/>
              </a:buBlip>
            </a:pPr>
            <a:r>
              <a:rPr lang="tr-TR" sz="2000" dirty="0">
                <a:latin typeface="Garamond" pitchFamily="18" charset="0"/>
              </a:rPr>
              <a:t>  Programı Dallandıran İfadeler (</a:t>
            </a:r>
            <a:r>
              <a:rPr lang="tr-TR" sz="2000" dirty="0" err="1">
                <a:latin typeface="Garamond" pitchFamily="18" charset="0"/>
              </a:rPr>
              <a:t>if</a:t>
            </a:r>
            <a:r>
              <a:rPr lang="tr-TR" sz="2000" dirty="0">
                <a:latin typeface="Garamond" pitchFamily="18" charset="0"/>
              </a:rPr>
              <a:t>-</a:t>
            </a:r>
            <a:r>
              <a:rPr lang="tr-TR" sz="2000" dirty="0" err="1">
                <a:latin typeface="Garamond" pitchFamily="18" charset="0"/>
              </a:rPr>
              <a:t>end</a:t>
            </a:r>
            <a:r>
              <a:rPr lang="tr-TR" sz="2000" dirty="0">
                <a:latin typeface="Garamond" pitchFamily="18" charset="0"/>
              </a:rPr>
              <a:t> , </a:t>
            </a:r>
            <a:r>
              <a:rPr lang="tr-TR" sz="2000" dirty="0" err="1">
                <a:latin typeface="Garamond" pitchFamily="18" charset="0"/>
              </a:rPr>
              <a:t>switch</a:t>
            </a:r>
            <a:r>
              <a:rPr lang="tr-TR" sz="2000" dirty="0">
                <a:latin typeface="Garamond" pitchFamily="18" charset="0"/>
              </a:rPr>
              <a:t>-</a:t>
            </a:r>
            <a:r>
              <a:rPr lang="tr-TR" sz="2000" dirty="0" err="1">
                <a:latin typeface="Garamond" pitchFamily="18" charset="0"/>
              </a:rPr>
              <a:t>case</a:t>
            </a:r>
            <a:r>
              <a:rPr lang="tr-TR" sz="2000" dirty="0">
                <a:latin typeface="Garamond" pitchFamily="18" charset="0"/>
              </a:rPr>
              <a:t> yapıları)</a:t>
            </a:r>
          </a:p>
          <a:p>
            <a:pPr algn="l">
              <a:lnSpc>
                <a:spcPct val="150000"/>
              </a:lnSpc>
              <a:buFontTx/>
              <a:buBlip>
                <a:blip r:embed="rId2"/>
              </a:buBlip>
            </a:pPr>
            <a:r>
              <a:rPr lang="tr-TR" sz="2000" dirty="0">
                <a:latin typeface="Garamond" pitchFamily="18" charset="0"/>
              </a:rPr>
              <a:t>  Döngüler (</a:t>
            </a:r>
            <a:r>
              <a:rPr lang="tr-TR" sz="2000" dirty="0" err="1">
                <a:latin typeface="Garamond" pitchFamily="18" charset="0"/>
              </a:rPr>
              <a:t>for</a:t>
            </a:r>
            <a:r>
              <a:rPr lang="tr-TR" sz="2000" dirty="0">
                <a:latin typeface="Garamond" pitchFamily="18" charset="0"/>
              </a:rPr>
              <a:t>-</a:t>
            </a:r>
            <a:r>
              <a:rPr lang="tr-TR" sz="2000" dirty="0" err="1">
                <a:latin typeface="Garamond" pitchFamily="18" charset="0"/>
              </a:rPr>
              <a:t>end</a:t>
            </a:r>
            <a:r>
              <a:rPr lang="tr-TR" sz="2000" dirty="0">
                <a:latin typeface="Garamond" pitchFamily="18" charset="0"/>
              </a:rPr>
              <a:t> ve </a:t>
            </a:r>
            <a:r>
              <a:rPr lang="tr-TR" sz="2000" dirty="0" err="1">
                <a:latin typeface="Garamond" pitchFamily="18" charset="0"/>
              </a:rPr>
              <a:t>while</a:t>
            </a:r>
            <a:r>
              <a:rPr lang="tr-TR" sz="2000" dirty="0">
                <a:latin typeface="Garamond" pitchFamily="18" charset="0"/>
              </a:rPr>
              <a:t>-</a:t>
            </a:r>
            <a:r>
              <a:rPr lang="tr-TR" sz="2000" dirty="0" err="1">
                <a:latin typeface="Garamond" pitchFamily="18" charset="0"/>
              </a:rPr>
              <a:t>end</a:t>
            </a:r>
            <a:r>
              <a:rPr lang="tr-TR" sz="2000" dirty="0">
                <a:latin typeface="Garamond" pitchFamily="18" charset="0"/>
              </a:rPr>
              <a:t> döngüleri)</a:t>
            </a:r>
          </a:p>
          <a:p>
            <a:pPr algn="l">
              <a:lnSpc>
                <a:spcPct val="150000"/>
              </a:lnSpc>
              <a:buFontTx/>
              <a:buBlip>
                <a:blip r:embed="rId2"/>
              </a:buBlip>
            </a:pPr>
            <a:r>
              <a:rPr lang="tr-TR" sz="2000" dirty="0">
                <a:latin typeface="Garamond" pitchFamily="18" charset="0"/>
              </a:rPr>
              <a:t>  Grafik</a:t>
            </a:r>
          </a:p>
          <a:p>
            <a:pPr algn="l">
              <a:lnSpc>
                <a:spcPct val="150000"/>
              </a:lnSpc>
              <a:buFontTx/>
              <a:buBlip>
                <a:blip r:embed="rId2"/>
              </a:buBlip>
            </a:pPr>
            <a:r>
              <a:rPr lang="tr-TR" sz="2000" dirty="0">
                <a:latin typeface="Garamond" pitchFamily="18" charset="0"/>
              </a:rPr>
              <a:t>  Dosya yazdırma-okuma</a:t>
            </a:r>
          </a:p>
          <a:p>
            <a:pPr algn="l">
              <a:lnSpc>
                <a:spcPct val="150000"/>
              </a:lnSpc>
              <a:buFontTx/>
              <a:buBlip>
                <a:blip r:embed="rId2"/>
              </a:buBlip>
            </a:pPr>
            <a:r>
              <a:rPr lang="tr-TR" sz="2000" dirty="0">
                <a:latin typeface="Garamond" pitchFamily="18" charset="0"/>
              </a:rPr>
              <a:t>  Fonksiyon dosyası </a:t>
            </a:r>
            <a:r>
              <a:rPr lang="tr-TR" sz="2000" dirty="0" smtClean="0">
                <a:latin typeface="Garamond" pitchFamily="18" charset="0"/>
              </a:rPr>
              <a:t>oluşturma</a:t>
            </a:r>
          </a:p>
          <a:p>
            <a:pPr algn="l">
              <a:lnSpc>
                <a:spcPct val="150000"/>
              </a:lnSpc>
              <a:buFontTx/>
              <a:buBlip>
                <a:blip r:embed="rId2"/>
              </a:buBlip>
            </a:pPr>
            <a:r>
              <a:rPr lang="tr-TR" sz="2000" dirty="0" smtClean="0">
                <a:latin typeface="Garamond" pitchFamily="18" charset="0"/>
              </a:rPr>
              <a:t>  Derleme</a:t>
            </a:r>
            <a:endParaRPr lang="tr-TR" sz="2000" dirty="0">
              <a:latin typeface="Garamond" pitchFamily="18" charset="0"/>
            </a:endParaRPr>
          </a:p>
          <a:p>
            <a:pPr algn="l">
              <a:buFontTx/>
              <a:buBlip>
                <a:blip r:embed="rId2"/>
              </a:buBlip>
            </a:pPr>
            <a:endParaRPr lang="tr-TR" sz="2000" dirty="0">
              <a:latin typeface="Garamond" pitchFamily="18" charset="0"/>
            </a:endParaRPr>
          </a:p>
          <a:p>
            <a:pPr algn="l"/>
            <a:endParaRPr lang="tr-TR" sz="2000" dirty="0">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ve Değişkenler</a:t>
            </a:r>
            <a:endParaRPr lang="tr-TR" dirty="0"/>
          </a:p>
        </p:txBody>
      </p:sp>
      <p:sp>
        <p:nvSpPr>
          <p:cNvPr id="3" name="2 İçerik Yer Tutucusu"/>
          <p:cNvSpPr>
            <a:spLocks noGrp="1"/>
          </p:cNvSpPr>
          <p:nvPr>
            <p:ph idx="1"/>
          </p:nvPr>
        </p:nvSpPr>
        <p:spPr>
          <a:xfrm>
            <a:off x="467544" y="1196752"/>
            <a:ext cx="8229600" cy="4896544"/>
          </a:xfrm>
        </p:spPr>
        <p:txBody>
          <a:bodyPr/>
          <a:lstStyle/>
          <a:p>
            <a:pPr algn="just"/>
            <a:r>
              <a:rPr lang="tr-TR" b="0" dirty="0" smtClean="0"/>
              <a:t>MATLAB uygulamalarının temel yapı birimi dizilerdir. Diziler satır veya sütunlar kullanılarak yapılandırılmış birimlerdir.</a:t>
            </a:r>
          </a:p>
          <a:p>
            <a:pPr algn="just"/>
            <a:r>
              <a:rPr lang="tr-TR" b="0" dirty="0" smtClean="0"/>
              <a:t>Diziler, vektörler ve matrisler olmak üzere iki ana gruba ayırmak mümkündür. </a:t>
            </a:r>
            <a:r>
              <a:rPr lang="tr-TR" b="0" i="1" dirty="0" smtClean="0">
                <a:solidFill>
                  <a:srgbClr val="FF0000"/>
                </a:solidFill>
              </a:rPr>
              <a:t>Vektör</a:t>
            </a:r>
            <a:r>
              <a:rPr lang="tr-TR" b="0" dirty="0" smtClean="0"/>
              <a:t>; tek boyutlu dizileri tanımlamak için kullanılır. </a:t>
            </a:r>
            <a:r>
              <a:rPr lang="tr-TR" b="0" i="1" dirty="0" smtClean="0">
                <a:solidFill>
                  <a:srgbClr val="FF0000"/>
                </a:solidFill>
              </a:rPr>
              <a:t>Matris</a:t>
            </a:r>
            <a:r>
              <a:rPr lang="tr-TR" b="0" dirty="0" smtClean="0"/>
              <a:t>; iki veya daha fazla boyutlu dizileri tanımlamak için kullanılır.</a:t>
            </a:r>
          </a:p>
          <a:p>
            <a:pPr algn="just"/>
            <a:r>
              <a:rPr lang="tr-TR" b="0" i="1" dirty="0" smtClean="0">
                <a:solidFill>
                  <a:srgbClr val="FF0000"/>
                </a:solidFill>
              </a:rPr>
              <a:t>Değişkenler</a:t>
            </a:r>
            <a:r>
              <a:rPr lang="tr-TR" b="0" dirty="0" smtClean="0"/>
              <a:t>; bilgisayar hafızasında belirli bir yer kaplayan, kullanıcının belirlediği isme sahip olan dizilerdir.</a:t>
            </a:r>
          </a:p>
          <a:p>
            <a:pPr algn="just"/>
            <a:r>
              <a:rPr lang="tr-TR" b="0" dirty="0" smtClean="0"/>
              <a:t>MATLAB’ de değişken tipleri “</a:t>
            </a:r>
            <a:r>
              <a:rPr lang="tr-TR" b="0" dirty="0" err="1" smtClean="0">
                <a:solidFill>
                  <a:srgbClr val="FF0000"/>
                </a:solidFill>
              </a:rPr>
              <a:t>double</a:t>
            </a:r>
            <a:r>
              <a:rPr lang="tr-TR" b="0" dirty="0" smtClean="0"/>
              <a:t>” ve “</a:t>
            </a:r>
            <a:r>
              <a:rPr lang="tr-TR" b="0" dirty="0" err="1" smtClean="0">
                <a:solidFill>
                  <a:srgbClr val="FF0000"/>
                </a:solidFill>
              </a:rPr>
              <a:t>char</a:t>
            </a:r>
            <a:r>
              <a:rPr lang="tr-TR" b="0" dirty="0" smtClean="0"/>
              <a:t>” dır.</a:t>
            </a:r>
          </a:p>
          <a:p>
            <a:r>
              <a:rPr lang="tr-TR" b="0" dirty="0" err="1" smtClean="0">
                <a:solidFill>
                  <a:srgbClr val="FF0000"/>
                </a:solidFill>
              </a:rPr>
              <a:t>double</a:t>
            </a:r>
            <a:r>
              <a:rPr lang="tr-TR" b="0" dirty="0" smtClean="0"/>
              <a:t> – 64 bit değerli </a:t>
            </a:r>
            <a:r>
              <a:rPr lang="tr-TR" b="0" dirty="0" err="1" smtClean="0"/>
              <a:t>skaler</a:t>
            </a:r>
            <a:r>
              <a:rPr lang="tr-TR" b="0" dirty="0" smtClean="0"/>
              <a:t> veya değişkenler için kullanılır. Bu değişkenler reel, sanal veya kompleks değerler olabilir.</a:t>
            </a:r>
          </a:p>
          <a:p>
            <a:pPr lvl="1">
              <a:buFont typeface="Arial" pitchFamily="34" charset="0"/>
              <a:buChar char="•"/>
            </a:pPr>
            <a:r>
              <a:rPr lang="tr-TR" b="0" dirty="0" smtClean="0"/>
              <a:t>	</a:t>
            </a:r>
            <a:r>
              <a:rPr lang="tr-TR" b="0" i="1" dirty="0" smtClean="0"/>
              <a:t>Örnek: </a:t>
            </a:r>
            <a:r>
              <a:rPr lang="tr-TR" i="1" dirty="0" smtClean="0"/>
              <a:t>deneme = 2 + i </a:t>
            </a:r>
          </a:p>
          <a:p>
            <a:r>
              <a:rPr lang="tr-TR" b="0" dirty="0" err="1" smtClean="0">
                <a:solidFill>
                  <a:srgbClr val="FF0000"/>
                </a:solidFill>
              </a:rPr>
              <a:t>double</a:t>
            </a:r>
            <a:r>
              <a:rPr lang="tr-TR" b="0" dirty="0" smtClean="0"/>
              <a:t> aynı zamanda dizileri ASCII kodlarına çevirebilir.</a:t>
            </a:r>
          </a:p>
          <a:p>
            <a:pPr lvl="1">
              <a:buFont typeface="Arial" pitchFamily="34" charset="0"/>
              <a:buChar char="•"/>
            </a:pPr>
            <a:r>
              <a:rPr lang="tr-TR" b="0" dirty="0" smtClean="0"/>
              <a:t>	</a:t>
            </a:r>
            <a:r>
              <a:rPr lang="tr-TR" b="0" i="1" dirty="0" smtClean="0"/>
              <a:t>Örnek: </a:t>
            </a:r>
            <a:r>
              <a:rPr lang="tr-TR" b="0" i="1" dirty="0" err="1" smtClean="0"/>
              <a:t>double</a:t>
            </a:r>
            <a:r>
              <a:rPr lang="tr-TR" b="0" i="1" dirty="0" smtClean="0"/>
              <a:t>(‘deneme’) </a:t>
            </a:r>
          </a:p>
          <a:p>
            <a:pPr lvl="1"/>
            <a:endParaRPr lang="tr-TR" b="0" i="1" dirty="0" smtClean="0"/>
          </a:p>
          <a:p>
            <a:endParaRPr lang="tr-TR" b="0" dirty="0" smtClean="0"/>
          </a:p>
          <a:p>
            <a:endParaRPr lang="tr-TR" b="0" dirty="0" smtClean="0"/>
          </a:p>
          <a:p>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10</a:t>
            </a:fld>
            <a:endParaRPr lang="en-US" alt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Grafik-</a:t>
            </a:r>
            <a:r>
              <a:rPr lang="tr-TR" b="0" dirty="0" err="1" smtClean="0">
                <a:solidFill>
                  <a:srgbClr val="3333CC"/>
                </a:solidFill>
              </a:rPr>
              <a:t>Line</a:t>
            </a:r>
            <a:r>
              <a:rPr lang="tr-TR" b="0" dirty="0" smtClean="0">
                <a:solidFill>
                  <a:srgbClr val="3333CC"/>
                </a:solidFill>
              </a:rPr>
              <a:t> Fonksiyonu</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100</a:t>
            </a:fld>
            <a:endParaRPr lang="en-US" altLang="en-US" dirty="0"/>
          </a:p>
        </p:txBody>
      </p:sp>
      <p:sp>
        <p:nvSpPr>
          <p:cNvPr id="5" name="Rectangle 5"/>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600" b="0" dirty="0" smtClean="0"/>
              <a:t>Koordinatları belirli iki noktayı doğrusal olarak birleştirmek için </a:t>
            </a:r>
            <a:r>
              <a:rPr lang="tr-TR" sz="1600" b="0" dirty="0" err="1" smtClean="0">
                <a:solidFill>
                  <a:srgbClr val="3333CC"/>
                </a:solidFill>
              </a:rPr>
              <a:t>line</a:t>
            </a:r>
            <a:r>
              <a:rPr lang="tr-TR" sz="1600" b="0" dirty="0" smtClean="0">
                <a:solidFill>
                  <a:srgbClr val="3333CC"/>
                </a:solidFill>
              </a:rPr>
              <a:t>([x1 x2],[y1 y2]) </a:t>
            </a:r>
            <a:r>
              <a:rPr lang="tr-TR" sz="1600" b="0" dirty="0" smtClean="0"/>
              <a:t>şeklinde kullanılır.</a:t>
            </a:r>
          </a:p>
          <a:p>
            <a:pPr marL="342900" indent="-342900" algn="l">
              <a:lnSpc>
                <a:spcPct val="80000"/>
              </a:lnSpc>
              <a:spcBef>
                <a:spcPct val="20000"/>
              </a:spcBef>
              <a:buClr>
                <a:schemeClr val="accent1"/>
              </a:buClr>
              <a:buSzPct val="65000"/>
              <a:buFont typeface="Wingdings" pitchFamily="2" charset="2"/>
              <a:buNone/>
            </a:pPr>
            <a:endParaRPr lang="tr-TR" sz="1600" b="0" dirty="0" smtClean="0"/>
          </a:p>
          <a:p>
            <a:pPr marL="342900" indent="-342900" algn="l">
              <a:lnSpc>
                <a:spcPct val="80000"/>
              </a:lnSpc>
              <a:spcBef>
                <a:spcPct val="20000"/>
              </a:spcBef>
              <a:buClr>
                <a:schemeClr val="accent1"/>
              </a:buClr>
              <a:buSzPct val="65000"/>
              <a:buFont typeface="Wingdings" pitchFamily="2" charset="2"/>
              <a:buNone/>
            </a:pPr>
            <a:endParaRPr lang="tr-TR" sz="1600" b="0" dirty="0"/>
          </a:p>
        </p:txBody>
      </p:sp>
      <p:sp>
        <p:nvSpPr>
          <p:cNvPr id="6" name="5 Dikdörtgen"/>
          <p:cNvSpPr/>
          <p:nvPr/>
        </p:nvSpPr>
        <p:spPr>
          <a:xfrm>
            <a:off x="395536" y="1628800"/>
            <a:ext cx="3024336" cy="3539430"/>
          </a:xfrm>
          <a:prstGeom prst="rect">
            <a:avLst/>
          </a:prstGeom>
          <a:ln w="25400">
            <a:solidFill>
              <a:schemeClr val="tx1"/>
            </a:solidFill>
          </a:ln>
        </p:spPr>
        <p:txBody>
          <a:bodyPr wrap="square">
            <a:spAutoFit/>
          </a:bodyPr>
          <a:lstStyle/>
          <a:p>
            <a:pPr algn="l"/>
            <a:r>
              <a:rPr lang="tr-TR" dirty="0" err="1" smtClean="0"/>
              <a:t>clear</a:t>
            </a:r>
            <a:endParaRPr lang="tr-TR" dirty="0" smtClean="0"/>
          </a:p>
          <a:p>
            <a:pPr algn="l"/>
            <a:r>
              <a:rPr lang="tr-TR" dirty="0" err="1" smtClean="0"/>
              <a:t>clc</a:t>
            </a:r>
            <a:endParaRPr lang="tr-TR" dirty="0" smtClean="0"/>
          </a:p>
          <a:p>
            <a:pPr algn="l"/>
            <a:r>
              <a:rPr lang="it-IT" dirty="0" smtClean="0"/>
              <a:t>ad=[1 2 3 4];</a:t>
            </a:r>
          </a:p>
          <a:p>
            <a:pPr algn="l"/>
            <a:r>
              <a:rPr lang="tr-TR" dirty="0" smtClean="0"/>
              <a:t>x=[500 550 1000 1200];</a:t>
            </a:r>
          </a:p>
          <a:p>
            <a:pPr algn="l"/>
            <a:r>
              <a:rPr lang="es-ES" dirty="0" smtClean="0"/>
              <a:t>y=[500 750 1500 800];</a:t>
            </a:r>
          </a:p>
          <a:p>
            <a:pPr algn="l"/>
            <a:r>
              <a:rPr lang="tr-TR" dirty="0" err="1" smtClean="0"/>
              <a:t>hold</a:t>
            </a:r>
            <a:r>
              <a:rPr lang="tr-TR" dirty="0" smtClean="0"/>
              <a:t> on</a:t>
            </a:r>
          </a:p>
          <a:p>
            <a:pPr algn="l"/>
            <a:r>
              <a:rPr lang="tr-TR" dirty="0" err="1" smtClean="0"/>
              <a:t>plot</a:t>
            </a:r>
            <a:r>
              <a:rPr lang="tr-TR" dirty="0" smtClean="0"/>
              <a:t>(y,x,'^')</a:t>
            </a:r>
          </a:p>
          <a:p>
            <a:pPr algn="l"/>
            <a:r>
              <a:rPr lang="pt-BR" dirty="0" smtClean="0"/>
              <a:t>axis([200 1700 200 1500])</a:t>
            </a:r>
          </a:p>
          <a:p>
            <a:pPr algn="l"/>
            <a:r>
              <a:rPr lang="tr-TR" dirty="0" err="1" smtClean="0"/>
              <a:t>axis</a:t>
            </a:r>
            <a:r>
              <a:rPr lang="tr-TR" dirty="0" smtClean="0"/>
              <a:t> </a:t>
            </a:r>
            <a:r>
              <a:rPr lang="tr-TR" dirty="0" err="1" smtClean="0"/>
              <a:t>equal</a:t>
            </a:r>
            <a:endParaRPr lang="tr-TR" dirty="0" smtClean="0"/>
          </a:p>
          <a:p>
            <a:pPr algn="l"/>
            <a:r>
              <a:rPr lang="tr-TR" dirty="0" err="1" smtClean="0"/>
              <a:t>for</a:t>
            </a:r>
            <a:r>
              <a:rPr lang="tr-TR" dirty="0" smtClean="0"/>
              <a:t> i=2:</a:t>
            </a:r>
            <a:r>
              <a:rPr lang="tr-TR" dirty="0" err="1" smtClean="0"/>
              <a:t>length</a:t>
            </a:r>
            <a:r>
              <a:rPr lang="tr-TR" dirty="0" smtClean="0"/>
              <a:t>(x)</a:t>
            </a:r>
          </a:p>
          <a:p>
            <a:pPr algn="l"/>
            <a:r>
              <a:rPr lang="nn-NO" dirty="0" smtClean="0"/>
              <a:t>    line([y(i-1) y(i)],[x(i-1) x(i)]);</a:t>
            </a:r>
          </a:p>
          <a:p>
            <a:pPr algn="l"/>
            <a:r>
              <a:rPr lang="tr-TR" dirty="0" err="1" smtClean="0"/>
              <a:t>end</a:t>
            </a:r>
            <a:endParaRPr lang="tr-TR" dirty="0" smtClean="0"/>
          </a:p>
          <a:p>
            <a:pPr algn="l"/>
            <a:r>
              <a:rPr lang="tr-TR" dirty="0" err="1" smtClean="0"/>
              <a:t>for</a:t>
            </a:r>
            <a:r>
              <a:rPr lang="tr-TR" dirty="0" smtClean="0"/>
              <a:t> i=1:</a:t>
            </a:r>
            <a:r>
              <a:rPr lang="tr-TR" dirty="0" err="1" smtClean="0"/>
              <a:t>length</a:t>
            </a:r>
            <a:r>
              <a:rPr lang="tr-TR" dirty="0" smtClean="0"/>
              <a:t>(ad)</a:t>
            </a:r>
          </a:p>
          <a:p>
            <a:pPr algn="l"/>
            <a:r>
              <a:rPr lang="tr-TR" dirty="0" smtClean="0"/>
              <a:t>   </a:t>
            </a:r>
            <a:r>
              <a:rPr lang="tr-TR" dirty="0" err="1" smtClean="0"/>
              <a:t>text</a:t>
            </a:r>
            <a:r>
              <a:rPr lang="tr-TR" dirty="0" smtClean="0"/>
              <a:t>(y(i),(x(i)+50),num2str(ad(i)))</a:t>
            </a:r>
          </a:p>
          <a:p>
            <a:pPr algn="l"/>
            <a:r>
              <a:rPr lang="tr-TR" dirty="0" err="1" smtClean="0"/>
              <a:t>end</a:t>
            </a:r>
            <a:endParaRPr lang="tr-TR" dirty="0" smtClean="0"/>
          </a:p>
          <a:p>
            <a:pPr algn="l"/>
            <a:r>
              <a:rPr lang="tr-TR" dirty="0" err="1" smtClean="0"/>
              <a:t>hold</a:t>
            </a:r>
            <a:r>
              <a:rPr lang="tr-TR" dirty="0" smtClean="0"/>
              <a:t> </a:t>
            </a:r>
            <a:r>
              <a:rPr lang="tr-TR" dirty="0" err="1" smtClean="0"/>
              <a:t>off</a:t>
            </a:r>
            <a:endParaRPr lang="tr-TR" dirty="0" smtClean="0"/>
          </a:p>
        </p:txBody>
      </p:sp>
      <p:pic>
        <p:nvPicPr>
          <p:cNvPr id="40963" name="Picture 3"/>
          <p:cNvPicPr>
            <a:picLocks noChangeAspect="1" noChangeArrowheads="1"/>
          </p:cNvPicPr>
          <p:nvPr/>
        </p:nvPicPr>
        <p:blipFill>
          <a:blip r:embed="rId3" cstate="print"/>
          <a:srcRect/>
          <a:stretch>
            <a:fillRect/>
          </a:stretch>
        </p:blipFill>
        <p:spPr bwMode="auto">
          <a:xfrm>
            <a:off x="3568080" y="1484784"/>
            <a:ext cx="5334000" cy="4000500"/>
          </a:xfrm>
          <a:prstGeom prst="rect">
            <a:avLst/>
          </a:prstGeom>
          <a:noFill/>
          <a:ln w="9525">
            <a:noFill/>
            <a:miter lim="800000"/>
            <a:headEnd/>
            <a:tailEnd/>
          </a:ln>
          <a:effectLst/>
        </p:spPr>
      </p:pic>
      <p:sp>
        <p:nvSpPr>
          <p:cNvPr id="9" name="8 Dikdörtgen"/>
          <p:cNvSpPr/>
          <p:nvPr/>
        </p:nvSpPr>
        <p:spPr>
          <a:xfrm>
            <a:off x="682092" y="5589240"/>
            <a:ext cx="1524136" cy="307777"/>
          </a:xfrm>
          <a:prstGeom prst="rect">
            <a:avLst/>
          </a:prstGeom>
        </p:spPr>
        <p:txBody>
          <a:bodyPr wrap="none">
            <a:spAutoFit/>
          </a:bodyPr>
          <a:lstStyle/>
          <a:p>
            <a:r>
              <a:rPr lang="tr-TR" dirty="0" err="1" smtClean="0">
                <a:solidFill>
                  <a:srgbClr val="3333CC"/>
                </a:solidFill>
              </a:rPr>
              <a:t>text</a:t>
            </a:r>
            <a:r>
              <a:rPr lang="tr-TR" dirty="0" smtClean="0">
                <a:solidFill>
                  <a:srgbClr val="3333CC"/>
                </a:solidFill>
              </a:rPr>
              <a:t>(X,Y,'</a:t>
            </a:r>
            <a:r>
              <a:rPr lang="tr-TR" dirty="0" err="1" smtClean="0">
                <a:solidFill>
                  <a:srgbClr val="3333CC"/>
                </a:solidFill>
              </a:rPr>
              <a:t>string</a:t>
            </a:r>
            <a:r>
              <a:rPr lang="tr-TR" dirty="0" smtClean="0">
                <a:solidFill>
                  <a:srgbClr val="3333CC"/>
                </a:solidFill>
              </a:rPr>
              <a:t>')</a:t>
            </a:r>
            <a:endParaRPr lang="tr-TR" dirty="0">
              <a:solidFill>
                <a:srgbClr val="3333CC"/>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Grafik-</a:t>
            </a:r>
            <a:r>
              <a:rPr lang="tr-TR" b="0" dirty="0" err="1" smtClean="0">
                <a:solidFill>
                  <a:srgbClr val="3333CC"/>
                </a:solidFill>
              </a:rPr>
              <a:t>Patch</a:t>
            </a:r>
            <a:r>
              <a:rPr lang="tr-TR" b="0" dirty="0" smtClean="0">
                <a:solidFill>
                  <a:srgbClr val="3333CC"/>
                </a:solidFill>
              </a:rPr>
              <a:t> Fonksiyonu</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101</a:t>
            </a:fld>
            <a:endParaRPr lang="en-US" altLang="en-US"/>
          </a:p>
        </p:txBody>
      </p:sp>
      <p:sp>
        <p:nvSpPr>
          <p:cNvPr id="5" name="4 Dikdörtgen"/>
          <p:cNvSpPr/>
          <p:nvPr/>
        </p:nvSpPr>
        <p:spPr>
          <a:xfrm>
            <a:off x="539552" y="980728"/>
            <a:ext cx="7488832" cy="437043"/>
          </a:xfrm>
          <a:prstGeom prst="rect">
            <a:avLst/>
          </a:prstGeom>
        </p:spPr>
        <p:txBody>
          <a:bodyPr wrap="square">
            <a:spAutoFit/>
          </a:bodyPr>
          <a:lstStyle/>
          <a:p>
            <a:pPr marL="342900" indent="-342900" algn="l">
              <a:lnSpc>
                <a:spcPct val="80000"/>
              </a:lnSpc>
              <a:spcBef>
                <a:spcPct val="20000"/>
              </a:spcBef>
              <a:buClr>
                <a:schemeClr val="accent1"/>
              </a:buClr>
              <a:buSzPct val="65000"/>
              <a:buFont typeface="Wingdings" pitchFamily="2" charset="2"/>
              <a:buBlip>
                <a:blip r:embed="rId2"/>
              </a:buBlip>
            </a:pPr>
            <a:r>
              <a:rPr lang="tr-TR" b="0" dirty="0" smtClean="0"/>
              <a:t>Koordinatları belirli alanı doldurmaya yarar. Kullanımı </a:t>
            </a:r>
            <a:r>
              <a:rPr lang="tr-TR" b="0" dirty="0" err="1" smtClean="0">
                <a:solidFill>
                  <a:srgbClr val="3333CC"/>
                </a:solidFill>
              </a:rPr>
              <a:t>patch</a:t>
            </a:r>
            <a:r>
              <a:rPr lang="tr-TR" b="0" dirty="0" smtClean="0">
                <a:solidFill>
                  <a:srgbClr val="3333CC"/>
                </a:solidFill>
              </a:rPr>
              <a:t>(X,Y,C) </a:t>
            </a:r>
            <a:r>
              <a:rPr lang="tr-TR" b="0" dirty="0" smtClean="0"/>
              <a:t>şeklindedir. Burada C taranacak rengi belirler.</a:t>
            </a:r>
            <a:endParaRPr lang="tr-TR" b="0" dirty="0" smtClean="0">
              <a:solidFill>
                <a:srgbClr val="3333CC"/>
              </a:solidFill>
            </a:endParaRPr>
          </a:p>
        </p:txBody>
      </p:sp>
      <p:sp>
        <p:nvSpPr>
          <p:cNvPr id="6" name="5 Dikdörtgen"/>
          <p:cNvSpPr/>
          <p:nvPr/>
        </p:nvSpPr>
        <p:spPr>
          <a:xfrm>
            <a:off x="683568" y="1556792"/>
            <a:ext cx="2160240" cy="1169551"/>
          </a:xfrm>
          <a:prstGeom prst="rect">
            <a:avLst/>
          </a:prstGeom>
          <a:ln w="25400">
            <a:solidFill>
              <a:schemeClr val="tx1"/>
            </a:solidFill>
          </a:ln>
        </p:spPr>
        <p:txBody>
          <a:bodyPr wrap="square">
            <a:spAutoFit/>
          </a:bodyPr>
          <a:lstStyle/>
          <a:p>
            <a:pPr algn="l"/>
            <a:r>
              <a:rPr lang="tr-TR" dirty="0" err="1" smtClean="0"/>
              <a:t>clear</a:t>
            </a:r>
            <a:endParaRPr lang="tr-TR" dirty="0" smtClean="0"/>
          </a:p>
          <a:p>
            <a:pPr algn="l"/>
            <a:r>
              <a:rPr lang="tr-TR" dirty="0" err="1" smtClean="0"/>
              <a:t>clc</a:t>
            </a:r>
            <a:endParaRPr lang="tr-TR" dirty="0" smtClean="0"/>
          </a:p>
          <a:p>
            <a:pPr algn="l"/>
            <a:r>
              <a:rPr lang="tr-TR" dirty="0" smtClean="0"/>
              <a:t>x=[500 550 1000 1200];</a:t>
            </a:r>
          </a:p>
          <a:p>
            <a:pPr algn="l"/>
            <a:r>
              <a:rPr lang="es-ES" dirty="0" smtClean="0"/>
              <a:t> y=[500 750 1500 800];</a:t>
            </a:r>
          </a:p>
          <a:p>
            <a:pPr algn="l"/>
            <a:r>
              <a:rPr lang="tr-TR" dirty="0" err="1" smtClean="0"/>
              <a:t>patch</a:t>
            </a:r>
            <a:r>
              <a:rPr lang="tr-TR" dirty="0" smtClean="0"/>
              <a:t>(y,x,'r')</a:t>
            </a:r>
          </a:p>
        </p:txBody>
      </p:sp>
      <p:pic>
        <p:nvPicPr>
          <p:cNvPr id="43010" name="Picture 2"/>
          <p:cNvPicPr>
            <a:picLocks noChangeAspect="1" noChangeArrowheads="1"/>
          </p:cNvPicPr>
          <p:nvPr/>
        </p:nvPicPr>
        <p:blipFill>
          <a:blip r:embed="rId3" cstate="print"/>
          <a:srcRect/>
          <a:stretch>
            <a:fillRect/>
          </a:stretch>
        </p:blipFill>
        <p:spPr bwMode="auto">
          <a:xfrm>
            <a:off x="3491880" y="2204864"/>
            <a:ext cx="53340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Grafik-</a:t>
            </a:r>
            <a:r>
              <a:rPr lang="tr-TR" b="0" dirty="0" err="1" smtClean="0">
                <a:solidFill>
                  <a:srgbClr val="3333CC"/>
                </a:solidFill>
              </a:rPr>
              <a:t>fplot</a:t>
            </a:r>
            <a:r>
              <a:rPr lang="tr-TR" b="0" dirty="0" smtClean="0">
                <a:solidFill>
                  <a:srgbClr val="3333CC"/>
                </a:solidFill>
              </a:rPr>
              <a:t> Fonksiyonu</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102</a:t>
            </a:fld>
            <a:endParaRPr lang="en-US" altLang="en-US"/>
          </a:p>
        </p:txBody>
      </p:sp>
      <p:sp>
        <p:nvSpPr>
          <p:cNvPr id="6" name="5 Dikdörtgen"/>
          <p:cNvSpPr/>
          <p:nvPr/>
        </p:nvSpPr>
        <p:spPr>
          <a:xfrm>
            <a:off x="611560" y="980728"/>
            <a:ext cx="7776864" cy="486287"/>
          </a:xfrm>
          <a:prstGeom prst="rect">
            <a:avLst/>
          </a:prstGeom>
        </p:spPr>
        <p:txBody>
          <a:bodyPr wrap="square">
            <a:spAutoFit/>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600" b="0" dirty="0" smtClean="0"/>
              <a:t>Belirtilen x ve y aralıklarında karakter dizisi kullanılarak ifade edilen fonksiyonun grafiğini çizdirir. </a:t>
            </a:r>
            <a:r>
              <a:rPr lang="tr-TR" sz="1600" b="0" dirty="0" err="1" smtClean="0">
                <a:solidFill>
                  <a:srgbClr val="3333CC"/>
                </a:solidFill>
              </a:rPr>
              <a:t>fplot</a:t>
            </a:r>
            <a:r>
              <a:rPr lang="tr-TR" sz="1600" b="0" dirty="0" smtClean="0">
                <a:solidFill>
                  <a:srgbClr val="3333CC"/>
                </a:solidFill>
              </a:rPr>
              <a:t>(‘fonksiyon’,[</a:t>
            </a:r>
            <a:r>
              <a:rPr lang="tr-TR" sz="1600" b="0" dirty="0" err="1" smtClean="0">
                <a:solidFill>
                  <a:srgbClr val="3333CC"/>
                </a:solidFill>
              </a:rPr>
              <a:t>xmin</a:t>
            </a:r>
            <a:r>
              <a:rPr lang="tr-TR" sz="1600" b="0" dirty="0" smtClean="0">
                <a:solidFill>
                  <a:srgbClr val="3333CC"/>
                </a:solidFill>
              </a:rPr>
              <a:t> </a:t>
            </a:r>
            <a:r>
              <a:rPr lang="tr-TR" sz="1600" b="0" dirty="0" err="1" smtClean="0">
                <a:solidFill>
                  <a:srgbClr val="3333CC"/>
                </a:solidFill>
              </a:rPr>
              <a:t>xmax</a:t>
            </a:r>
            <a:r>
              <a:rPr lang="tr-TR" sz="1600" b="0" dirty="0" smtClean="0">
                <a:solidFill>
                  <a:srgbClr val="3333CC"/>
                </a:solidFill>
              </a:rPr>
              <a:t> </a:t>
            </a:r>
            <a:r>
              <a:rPr lang="tr-TR" sz="1600" b="0" dirty="0" err="1" smtClean="0">
                <a:solidFill>
                  <a:srgbClr val="3333CC"/>
                </a:solidFill>
              </a:rPr>
              <a:t>ymin</a:t>
            </a:r>
            <a:r>
              <a:rPr lang="tr-TR" sz="1600" b="0" dirty="0" smtClean="0">
                <a:solidFill>
                  <a:srgbClr val="3333CC"/>
                </a:solidFill>
              </a:rPr>
              <a:t> </a:t>
            </a:r>
            <a:r>
              <a:rPr lang="tr-TR" sz="1600" b="0" dirty="0" err="1" smtClean="0">
                <a:solidFill>
                  <a:srgbClr val="3333CC"/>
                </a:solidFill>
              </a:rPr>
              <a:t>ymax</a:t>
            </a:r>
            <a:r>
              <a:rPr lang="tr-TR" sz="1600" b="0" dirty="0" smtClean="0">
                <a:solidFill>
                  <a:srgbClr val="3333CC"/>
                </a:solidFill>
              </a:rPr>
              <a:t>]) </a:t>
            </a:r>
            <a:r>
              <a:rPr lang="tr-TR" sz="1600" b="0" dirty="0" smtClean="0"/>
              <a:t>şeklinde kullanılır.</a:t>
            </a:r>
          </a:p>
        </p:txBody>
      </p:sp>
      <p:sp>
        <p:nvSpPr>
          <p:cNvPr id="7" name="6 Dikdörtgen"/>
          <p:cNvSpPr/>
          <p:nvPr/>
        </p:nvSpPr>
        <p:spPr>
          <a:xfrm>
            <a:off x="611560" y="2276872"/>
            <a:ext cx="2364750" cy="307777"/>
          </a:xfrm>
          <a:prstGeom prst="rect">
            <a:avLst/>
          </a:prstGeom>
        </p:spPr>
        <p:txBody>
          <a:bodyPr wrap="none">
            <a:spAutoFit/>
          </a:bodyPr>
          <a:lstStyle/>
          <a:p>
            <a:r>
              <a:rPr lang="tr-TR" dirty="0" err="1" smtClean="0">
                <a:solidFill>
                  <a:srgbClr val="3333CC"/>
                </a:solidFill>
              </a:rPr>
              <a:t>fplot</a:t>
            </a:r>
            <a:r>
              <a:rPr lang="tr-TR" dirty="0" smtClean="0">
                <a:solidFill>
                  <a:srgbClr val="3333CC"/>
                </a:solidFill>
              </a:rPr>
              <a:t>('x^3+x^2-x+1',[0 10])</a:t>
            </a:r>
          </a:p>
        </p:txBody>
      </p:sp>
      <p:pic>
        <p:nvPicPr>
          <p:cNvPr id="41986" name="Picture 2"/>
          <p:cNvPicPr>
            <a:picLocks noChangeAspect="1" noChangeArrowheads="1"/>
          </p:cNvPicPr>
          <p:nvPr/>
        </p:nvPicPr>
        <p:blipFill>
          <a:blip r:embed="rId3" cstate="print"/>
          <a:srcRect/>
          <a:stretch>
            <a:fillRect/>
          </a:stretch>
        </p:blipFill>
        <p:spPr bwMode="auto">
          <a:xfrm>
            <a:off x="3419872" y="1556792"/>
            <a:ext cx="5334000" cy="4000500"/>
          </a:xfrm>
          <a:prstGeom prst="rect">
            <a:avLst/>
          </a:prstGeom>
          <a:noFill/>
          <a:ln w="9525">
            <a:noFill/>
            <a:miter lim="800000"/>
            <a:headEnd/>
            <a:tailEnd/>
          </a:ln>
          <a:effectLst/>
        </p:spPr>
      </p:pic>
      <p:cxnSp>
        <p:nvCxnSpPr>
          <p:cNvPr id="10" name="9 Düz Ok Bağlayıcısı"/>
          <p:cNvCxnSpPr/>
          <p:nvPr/>
        </p:nvCxnSpPr>
        <p:spPr bwMode="auto">
          <a:xfrm flipH="1">
            <a:off x="2051720" y="2708920"/>
            <a:ext cx="504056" cy="1368152"/>
          </a:xfrm>
          <a:prstGeom prst="straightConnector1">
            <a:avLst/>
          </a:prstGeom>
          <a:noFill/>
          <a:ln w="25400" cap="flat" cmpd="sng" algn="ctr">
            <a:solidFill>
              <a:srgbClr val="FF0000"/>
            </a:solidFill>
            <a:prstDash val="solid"/>
            <a:round/>
            <a:headEnd type="none" w="med" len="med"/>
            <a:tailEnd type="arrow"/>
          </a:ln>
          <a:effectLst/>
        </p:spPr>
      </p:cxnSp>
      <p:sp>
        <p:nvSpPr>
          <p:cNvPr id="11" name="10 Oval"/>
          <p:cNvSpPr/>
          <p:nvPr/>
        </p:nvSpPr>
        <p:spPr bwMode="auto">
          <a:xfrm>
            <a:off x="2324894" y="2295922"/>
            <a:ext cx="720080" cy="288032"/>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Arial" charset="0"/>
            </a:endParaRPr>
          </a:p>
        </p:txBody>
      </p:sp>
      <p:sp>
        <p:nvSpPr>
          <p:cNvPr id="12" name="11 Metin kutusu"/>
          <p:cNvSpPr txBox="1"/>
          <p:nvPr/>
        </p:nvSpPr>
        <p:spPr>
          <a:xfrm>
            <a:off x="467544" y="4149080"/>
            <a:ext cx="2952328" cy="461665"/>
          </a:xfrm>
          <a:prstGeom prst="rect">
            <a:avLst/>
          </a:prstGeom>
          <a:noFill/>
        </p:spPr>
        <p:txBody>
          <a:bodyPr wrap="square" rtlCol="0">
            <a:spAutoFit/>
          </a:bodyPr>
          <a:lstStyle/>
          <a:p>
            <a:pPr algn="l"/>
            <a:r>
              <a:rPr lang="tr-TR" sz="1200" dirty="0" smtClean="0"/>
              <a:t>Sınır değer olarak sadece x ekseninin belirtilmesi yeterli olacaktır.</a:t>
            </a:r>
            <a:endParaRPr lang="tr-T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3B</a:t>
            </a:r>
            <a:r>
              <a:rPr lang="tr-TR" dirty="0" smtClean="0"/>
              <a:t> </a:t>
            </a:r>
            <a:r>
              <a:rPr lang="tr-TR" b="0" dirty="0" smtClean="0"/>
              <a:t>Grafik-</a:t>
            </a:r>
            <a:r>
              <a:rPr lang="tr-TR" b="0" dirty="0" smtClean="0">
                <a:solidFill>
                  <a:srgbClr val="3333CC"/>
                </a:solidFill>
              </a:rPr>
              <a:t>plot3 fonksiyonu</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103</a:t>
            </a:fld>
            <a:endParaRPr lang="en-US" altLang="en-US"/>
          </a:p>
        </p:txBody>
      </p:sp>
      <p:sp>
        <p:nvSpPr>
          <p:cNvPr id="5" name="4 Dikdörtgen"/>
          <p:cNvSpPr/>
          <p:nvPr/>
        </p:nvSpPr>
        <p:spPr>
          <a:xfrm>
            <a:off x="611560" y="980728"/>
            <a:ext cx="7776864" cy="486287"/>
          </a:xfrm>
          <a:prstGeom prst="rect">
            <a:avLst/>
          </a:prstGeom>
        </p:spPr>
        <p:txBody>
          <a:bodyPr wrap="square">
            <a:spAutoFit/>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600" b="0" dirty="0" smtClean="0"/>
              <a:t>Aynı uzunluktaki üç vektörün birbirlerine göre değişimlerini çizgisel grafiklerle ifade etmemizi sağlar. </a:t>
            </a:r>
            <a:r>
              <a:rPr lang="tr-TR" sz="1600" b="0" dirty="0" smtClean="0">
                <a:solidFill>
                  <a:srgbClr val="3333CC"/>
                </a:solidFill>
              </a:rPr>
              <a:t>plot3(x,y,z) </a:t>
            </a:r>
            <a:r>
              <a:rPr lang="tr-TR" sz="1600" b="0" dirty="0" smtClean="0"/>
              <a:t>şeklinde kullanılır.</a:t>
            </a:r>
          </a:p>
        </p:txBody>
      </p:sp>
      <p:sp>
        <p:nvSpPr>
          <p:cNvPr id="6" name="5 Dikdörtgen"/>
          <p:cNvSpPr/>
          <p:nvPr/>
        </p:nvSpPr>
        <p:spPr>
          <a:xfrm>
            <a:off x="539552" y="1916832"/>
            <a:ext cx="2448272" cy="1169551"/>
          </a:xfrm>
          <a:prstGeom prst="rect">
            <a:avLst/>
          </a:prstGeom>
          <a:ln w="25400">
            <a:solidFill>
              <a:schemeClr val="tx1"/>
            </a:solidFill>
          </a:ln>
        </p:spPr>
        <p:txBody>
          <a:bodyPr wrap="square">
            <a:spAutoFit/>
          </a:bodyPr>
          <a:lstStyle/>
          <a:p>
            <a:pPr algn="l"/>
            <a:r>
              <a:rPr lang="fr-FR" dirty="0" smtClean="0"/>
              <a:t> t = 0:pi/50:10*pi;</a:t>
            </a:r>
          </a:p>
          <a:p>
            <a:pPr algn="l"/>
            <a:r>
              <a:rPr lang="fr-FR" dirty="0" smtClean="0"/>
              <a:t>plot3(sin(t),cos(t),t);</a:t>
            </a:r>
            <a:endParaRPr lang="tr-TR" dirty="0" smtClean="0"/>
          </a:p>
          <a:p>
            <a:pPr algn="l"/>
            <a:r>
              <a:rPr lang="tr-TR" dirty="0" err="1" smtClean="0"/>
              <a:t>xlabel</a:t>
            </a:r>
            <a:r>
              <a:rPr lang="tr-TR" dirty="0" smtClean="0"/>
              <a:t>('x ekseni');</a:t>
            </a:r>
          </a:p>
          <a:p>
            <a:pPr algn="l"/>
            <a:r>
              <a:rPr lang="tr-TR" dirty="0" err="1" smtClean="0"/>
              <a:t>ylabel</a:t>
            </a:r>
            <a:r>
              <a:rPr lang="tr-TR" dirty="0" smtClean="0"/>
              <a:t>('y ekseni');</a:t>
            </a:r>
          </a:p>
          <a:p>
            <a:pPr algn="l"/>
            <a:r>
              <a:rPr lang="tr-TR" dirty="0" err="1" smtClean="0"/>
              <a:t>zlabel</a:t>
            </a:r>
            <a:r>
              <a:rPr lang="tr-TR" dirty="0" smtClean="0"/>
              <a:t>('z ekseni');</a:t>
            </a:r>
            <a:endParaRPr lang="tr-TR" dirty="0"/>
          </a:p>
        </p:txBody>
      </p:sp>
      <p:pic>
        <p:nvPicPr>
          <p:cNvPr id="40962" name="Picture 2"/>
          <p:cNvPicPr>
            <a:picLocks noChangeAspect="1" noChangeArrowheads="1"/>
          </p:cNvPicPr>
          <p:nvPr/>
        </p:nvPicPr>
        <p:blipFill>
          <a:blip r:embed="rId3" cstate="print"/>
          <a:srcRect/>
          <a:stretch>
            <a:fillRect/>
          </a:stretch>
        </p:blipFill>
        <p:spPr bwMode="auto">
          <a:xfrm>
            <a:off x="3347864" y="1772816"/>
            <a:ext cx="53340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3B</a:t>
            </a:r>
            <a:r>
              <a:rPr lang="tr-TR" dirty="0" smtClean="0"/>
              <a:t> </a:t>
            </a:r>
            <a:r>
              <a:rPr lang="tr-TR" b="0" dirty="0" smtClean="0"/>
              <a:t>Grafik- </a:t>
            </a:r>
            <a:r>
              <a:rPr lang="tr-TR" b="0" dirty="0" err="1" smtClean="0">
                <a:solidFill>
                  <a:srgbClr val="3333CC"/>
                </a:solidFill>
              </a:rPr>
              <a:t>meshgrid</a:t>
            </a:r>
            <a:r>
              <a:rPr lang="tr-TR" b="0" dirty="0" smtClean="0"/>
              <a:t> ve </a:t>
            </a:r>
            <a:r>
              <a:rPr lang="tr-TR" b="0" dirty="0" smtClean="0">
                <a:solidFill>
                  <a:srgbClr val="3333CC"/>
                </a:solidFill>
              </a:rPr>
              <a:t>mesh</a:t>
            </a:r>
            <a:r>
              <a:rPr lang="tr-TR" b="0" dirty="0" smtClean="0"/>
              <a:t> fonksiyonları</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104</a:t>
            </a:fld>
            <a:endParaRPr lang="en-US" altLang="en-US"/>
          </a:p>
        </p:txBody>
      </p:sp>
      <p:sp>
        <p:nvSpPr>
          <p:cNvPr id="5" name="4 Dikdörtgen"/>
          <p:cNvSpPr/>
          <p:nvPr/>
        </p:nvSpPr>
        <p:spPr>
          <a:xfrm>
            <a:off x="611560" y="980728"/>
            <a:ext cx="7776864" cy="929485"/>
          </a:xfrm>
          <a:prstGeom prst="rect">
            <a:avLst/>
          </a:prstGeom>
        </p:spPr>
        <p:txBody>
          <a:bodyPr wrap="square">
            <a:spAutoFit/>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600" b="0" dirty="0" err="1" smtClean="0">
                <a:solidFill>
                  <a:srgbClr val="3333CC"/>
                </a:solidFill>
              </a:rPr>
              <a:t>meshgrid</a:t>
            </a:r>
            <a:r>
              <a:rPr lang="tr-TR" sz="1600" b="0" dirty="0" smtClean="0"/>
              <a:t> fonksiyonu x ve y vektörleri ile belirtilen alanı, X ve Y matrislerine dönüştürür. </a:t>
            </a:r>
            <a:r>
              <a:rPr lang="tr-TR" sz="1600" b="0" dirty="0" smtClean="0">
                <a:solidFill>
                  <a:srgbClr val="3333CC"/>
                </a:solidFill>
              </a:rPr>
              <a:t>[X,Y]=</a:t>
            </a:r>
            <a:r>
              <a:rPr lang="tr-TR" sz="1600" b="0" dirty="0" err="1" smtClean="0">
                <a:solidFill>
                  <a:srgbClr val="3333CC"/>
                </a:solidFill>
              </a:rPr>
              <a:t>meshgrid</a:t>
            </a:r>
            <a:r>
              <a:rPr lang="tr-TR" sz="1600" b="0" dirty="0" smtClean="0">
                <a:solidFill>
                  <a:srgbClr val="3333CC"/>
                </a:solidFill>
              </a:rPr>
              <a:t>(x,y) </a:t>
            </a:r>
            <a:r>
              <a:rPr lang="tr-TR" sz="1600" b="0" dirty="0" smtClean="0"/>
              <a:t>şeklinde kullanılır.</a:t>
            </a: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smtClean="0">
                <a:solidFill>
                  <a:srgbClr val="3333CC"/>
                </a:solidFill>
              </a:rPr>
              <a:t>mesh</a:t>
            </a:r>
            <a:r>
              <a:rPr lang="tr-TR" sz="1600" b="0" dirty="0" smtClean="0"/>
              <a:t> fonksiyonu ise Z=f(X,Y) ile belirli iki değişkenli fonksiyonun belirttiği yüzeyi renkli ağ örgüsü şeklinde çizer. </a:t>
            </a:r>
            <a:r>
              <a:rPr lang="tr-TR" sz="1600" b="0" dirty="0" smtClean="0">
                <a:solidFill>
                  <a:srgbClr val="3333CC"/>
                </a:solidFill>
              </a:rPr>
              <a:t>mesh(X,Y,Z) </a:t>
            </a:r>
            <a:r>
              <a:rPr lang="tr-TR" sz="1600" b="0" dirty="0" smtClean="0"/>
              <a:t>şeklinde kullanılır.</a:t>
            </a:r>
          </a:p>
        </p:txBody>
      </p:sp>
      <p:sp>
        <p:nvSpPr>
          <p:cNvPr id="7" name="6 Dikdörtgen"/>
          <p:cNvSpPr/>
          <p:nvPr/>
        </p:nvSpPr>
        <p:spPr>
          <a:xfrm>
            <a:off x="395536" y="2492896"/>
            <a:ext cx="3369518" cy="738664"/>
          </a:xfrm>
          <a:prstGeom prst="rect">
            <a:avLst/>
          </a:prstGeom>
          <a:ln w="25400">
            <a:solidFill>
              <a:schemeClr val="tx1"/>
            </a:solidFill>
          </a:ln>
        </p:spPr>
        <p:txBody>
          <a:bodyPr wrap="square">
            <a:spAutoFit/>
          </a:bodyPr>
          <a:lstStyle/>
          <a:p>
            <a:pPr algn="l"/>
            <a:r>
              <a:rPr lang="es-ES" dirty="0" smtClean="0"/>
              <a:t>[X,Y] = meshgrid(-2:</a:t>
            </a:r>
            <a:r>
              <a:rPr lang="tr-TR" dirty="0" smtClean="0"/>
              <a:t>0</a:t>
            </a:r>
            <a:r>
              <a:rPr lang="es-ES" dirty="0" smtClean="0"/>
              <a:t>.2:2, -2:</a:t>
            </a:r>
            <a:r>
              <a:rPr lang="tr-TR" dirty="0" smtClean="0"/>
              <a:t>0</a:t>
            </a:r>
            <a:r>
              <a:rPr lang="es-ES" dirty="0" smtClean="0"/>
              <a:t>.2:2);</a:t>
            </a:r>
          </a:p>
          <a:p>
            <a:pPr algn="l"/>
            <a:r>
              <a:rPr lang="pl-PL" dirty="0" smtClean="0"/>
              <a:t>Z = X .* exp(-X.^2 - Y.^2);</a:t>
            </a:r>
          </a:p>
          <a:p>
            <a:pPr algn="l"/>
            <a:r>
              <a:rPr lang="tr-TR" dirty="0" smtClean="0"/>
              <a:t>mesh(X,Y,Z)</a:t>
            </a:r>
          </a:p>
        </p:txBody>
      </p:sp>
      <p:pic>
        <p:nvPicPr>
          <p:cNvPr id="41986" name="Picture 2"/>
          <p:cNvPicPr>
            <a:picLocks noChangeAspect="1" noChangeArrowheads="1"/>
          </p:cNvPicPr>
          <p:nvPr/>
        </p:nvPicPr>
        <p:blipFill>
          <a:blip r:embed="rId3" cstate="print"/>
          <a:srcRect/>
          <a:stretch>
            <a:fillRect/>
          </a:stretch>
        </p:blipFill>
        <p:spPr bwMode="auto">
          <a:xfrm>
            <a:off x="3491880" y="2348880"/>
            <a:ext cx="5334000" cy="4000500"/>
          </a:xfrm>
          <a:prstGeom prst="rect">
            <a:avLst/>
          </a:prstGeom>
          <a:noFill/>
          <a:ln w="9525">
            <a:noFill/>
            <a:miter lim="800000"/>
            <a:headEnd/>
            <a:tailEnd/>
          </a:ln>
          <a:effectLst/>
        </p:spPr>
      </p:pic>
      <p:sp>
        <p:nvSpPr>
          <p:cNvPr id="11" name="10 Dikdörtgen"/>
          <p:cNvSpPr/>
          <p:nvPr/>
        </p:nvSpPr>
        <p:spPr>
          <a:xfrm>
            <a:off x="395536" y="2060848"/>
            <a:ext cx="2847254" cy="307777"/>
          </a:xfrm>
          <a:prstGeom prst="rect">
            <a:avLst/>
          </a:prstGeom>
        </p:spPr>
        <p:txBody>
          <a:bodyPr wrap="none">
            <a:spAutoFit/>
          </a:bodyPr>
          <a:lstStyle/>
          <a:p>
            <a:pPr algn="l"/>
            <a:r>
              <a:rPr lang="es-ES" dirty="0" smtClean="0"/>
              <a:t>-2 &lt; x &lt; 2,  -2 &lt; y &lt; 2,</a:t>
            </a:r>
            <a:r>
              <a:rPr lang="tr-TR" dirty="0" smtClean="0"/>
              <a:t> aralığı için</a:t>
            </a:r>
          </a:p>
        </p:txBody>
      </p:sp>
      <p:sp>
        <p:nvSpPr>
          <p:cNvPr id="12" name="11 Dikdörtgen"/>
          <p:cNvSpPr/>
          <p:nvPr/>
        </p:nvSpPr>
        <p:spPr>
          <a:xfrm>
            <a:off x="395538" y="6165304"/>
            <a:ext cx="4265912" cy="307777"/>
          </a:xfrm>
          <a:prstGeom prst="rect">
            <a:avLst/>
          </a:prstGeom>
        </p:spPr>
        <p:txBody>
          <a:bodyPr wrap="none">
            <a:spAutoFit/>
          </a:bodyPr>
          <a:lstStyle/>
          <a:p>
            <a:r>
              <a:rPr lang="tr-TR" dirty="0" err="1" smtClean="0">
                <a:solidFill>
                  <a:srgbClr val="3333CC"/>
                </a:solidFill>
                <a:latin typeface="Courier New" pitchFamily="49" charset="0"/>
              </a:rPr>
              <a:t>meshc</a:t>
            </a:r>
            <a:r>
              <a:rPr lang="tr-TR" dirty="0" smtClean="0">
                <a:solidFill>
                  <a:srgbClr val="3333CC"/>
                </a:solidFill>
                <a:latin typeface="Courier New" pitchFamily="49" charset="0"/>
              </a:rPr>
              <a:t> </a:t>
            </a:r>
            <a:r>
              <a:rPr lang="tr-TR" dirty="0" smtClean="0"/>
              <a:t>ve</a:t>
            </a:r>
            <a:r>
              <a:rPr lang="tr-TR" dirty="0" smtClean="0">
                <a:solidFill>
                  <a:srgbClr val="3333CC"/>
                </a:solidFill>
                <a:latin typeface="Courier New" pitchFamily="49" charset="0"/>
              </a:rPr>
              <a:t> </a:t>
            </a:r>
            <a:r>
              <a:rPr lang="tr-TR" dirty="0" err="1" smtClean="0">
                <a:solidFill>
                  <a:srgbClr val="3333CC"/>
                </a:solidFill>
                <a:latin typeface="Courier New" pitchFamily="49" charset="0"/>
              </a:rPr>
              <a:t>meshz</a:t>
            </a:r>
            <a:r>
              <a:rPr lang="tr-TR" dirty="0" smtClean="0"/>
              <a:t> fonksiyonlarını da inceleyelim</a:t>
            </a:r>
            <a:endParaRPr lang="tr-TR"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3B</a:t>
            </a:r>
            <a:r>
              <a:rPr lang="tr-TR" dirty="0" smtClean="0"/>
              <a:t> </a:t>
            </a:r>
            <a:r>
              <a:rPr lang="tr-TR" b="0" dirty="0" smtClean="0"/>
              <a:t>Grafik- </a:t>
            </a:r>
            <a:r>
              <a:rPr lang="tr-TR" b="0" dirty="0" err="1" smtClean="0">
                <a:solidFill>
                  <a:srgbClr val="3333CC"/>
                </a:solidFill>
              </a:rPr>
              <a:t>surf</a:t>
            </a:r>
            <a:r>
              <a:rPr lang="tr-TR" b="0" dirty="0" smtClean="0"/>
              <a:t> fonksiyonu</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105</a:t>
            </a:fld>
            <a:endParaRPr lang="en-US" altLang="en-US"/>
          </a:p>
        </p:txBody>
      </p:sp>
      <p:sp>
        <p:nvSpPr>
          <p:cNvPr id="5" name="4 Dikdörtgen"/>
          <p:cNvSpPr/>
          <p:nvPr/>
        </p:nvSpPr>
        <p:spPr>
          <a:xfrm>
            <a:off x="611560" y="980728"/>
            <a:ext cx="7776864" cy="486287"/>
          </a:xfrm>
          <a:prstGeom prst="rect">
            <a:avLst/>
          </a:prstGeom>
        </p:spPr>
        <p:txBody>
          <a:bodyPr wrap="square">
            <a:spAutoFit/>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600" b="0" dirty="0" err="1" smtClean="0">
                <a:solidFill>
                  <a:srgbClr val="3333CC"/>
                </a:solidFill>
              </a:rPr>
              <a:t>surf</a:t>
            </a:r>
            <a:r>
              <a:rPr lang="tr-TR" sz="1600" b="0" dirty="0" smtClean="0"/>
              <a:t> fonksiyonu ise Z=f(X,Y) ile belirli iki değişkenli fonksiyonun belirttiği yüzeyi çizer. </a:t>
            </a:r>
            <a:r>
              <a:rPr lang="tr-TR" sz="1600" b="0" dirty="0" err="1" smtClean="0">
                <a:solidFill>
                  <a:srgbClr val="3333CC"/>
                </a:solidFill>
              </a:rPr>
              <a:t>surf</a:t>
            </a:r>
            <a:r>
              <a:rPr lang="tr-TR" sz="1600" b="0" dirty="0" smtClean="0">
                <a:solidFill>
                  <a:srgbClr val="3333CC"/>
                </a:solidFill>
              </a:rPr>
              <a:t>(X,Y,Z) </a:t>
            </a:r>
            <a:r>
              <a:rPr lang="tr-TR" sz="1600" b="0" dirty="0" smtClean="0"/>
              <a:t>veya</a:t>
            </a:r>
            <a:r>
              <a:rPr lang="tr-TR" sz="1600" b="0" dirty="0" smtClean="0">
                <a:solidFill>
                  <a:srgbClr val="3333CC"/>
                </a:solidFill>
              </a:rPr>
              <a:t> </a:t>
            </a:r>
            <a:r>
              <a:rPr lang="tr-TR" sz="1600" b="0" dirty="0" err="1" smtClean="0">
                <a:solidFill>
                  <a:srgbClr val="3333CC"/>
                </a:solidFill>
              </a:rPr>
              <a:t>surf</a:t>
            </a:r>
            <a:r>
              <a:rPr lang="tr-TR" sz="1600" b="0" dirty="0" smtClean="0">
                <a:solidFill>
                  <a:srgbClr val="3333CC"/>
                </a:solidFill>
              </a:rPr>
              <a:t>(Z) </a:t>
            </a:r>
            <a:r>
              <a:rPr lang="tr-TR" sz="1600" b="0" dirty="0" smtClean="0"/>
              <a:t>şeklinde kullanılır.</a:t>
            </a:r>
          </a:p>
        </p:txBody>
      </p:sp>
      <p:sp>
        <p:nvSpPr>
          <p:cNvPr id="7" name="6 Dikdörtgen"/>
          <p:cNvSpPr/>
          <p:nvPr/>
        </p:nvSpPr>
        <p:spPr>
          <a:xfrm>
            <a:off x="574601" y="2064271"/>
            <a:ext cx="3369518" cy="738664"/>
          </a:xfrm>
          <a:prstGeom prst="rect">
            <a:avLst/>
          </a:prstGeom>
          <a:ln w="25400">
            <a:solidFill>
              <a:schemeClr val="tx1"/>
            </a:solidFill>
          </a:ln>
        </p:spPr>
        <p:txBody>
          <a:bodyPr wrap="square">
            <a:spAutoFit/>
          </a:bodyPr>
          <a:lstStyle/>
          <a:p>
            <a:pPr algn="l"/>
            <a:r>
              <a:rPr lang="es-ES" dirty="0" smtClean="0"/>
              <a:t>[X,Y] = meshgrid(-2:</a:t>
            </a:r>
            <a:r>
              <a:rPr lang="tr-TR" dirty="0" smtClean="0"/>
              <a:t>0</a:t>
            </a:r>
            <a:r>
              <a:rPr lang="es-ES" dirty="0" smtClean="0"/>
              <a:t>.2:2, -2:</a:t>
            </a:r>
            <a:r>
              <a:rPr lang="tr-TR" dirty="0" smtClean="0"/>
              <a:t>0</a:t>
            </a:r>
            <a:r>
              <a:rPr lang="es-ES" dirty="0" smtClean="0"/>
              <a:t>.2:2);</a:t>
            </a:r>
          </a:p>
          <a:p>
            <a:pPr algn="l"/>
            <a:r>
              <a:rPr lang="pl-PL" dirty="0" smtClean="0"/>
              <a:t>Z = X .* exp(-X.^2 - Y.^2);</a:t>
            </a:r>
          </a:p>
          <a:p>
            <a:pPr algn="l"/>
            <a:r>
              <a:rPr lang="tr-TR" dirty="0" err="1" smtClean="0"/>
              <a:t>surf</a:t>
            </a:r>
            <a:r>
              <a:rPr lang="tr-TR" dirty="0" smtClean="0"/>
              <a:t>(X,Y,Z)</a:t>
            </a:r>
          </a:p>
        </p:txBody>
      </p:sp>
      <p:pic>
        <p:nvPicPr>
          <p:cNvPr id="44034" name="Picture 2"/>
          <p:cNvPicPr>
            <a:picLocks noChangeAspect="1" noChangeArrowheads="1"/>
          </p:cNvPicPr>
          <p:nvPr/>
        </p:nvPicPr>
        <p:blipFill>
          <a:blip r:embed="rId3" cstate="print"/>
          <a:srcRect/>
          <a:stretch>
            <a:fillRect/>
          </a:stretch>
        </p:blipFill>
        <p:spPr bwMode="auto">
          <a:xfrm>
            <a:off x="3810000" y="2492896"/>
            <a:ext cx="5334000" cy="4000500"/>
          </a:xfrm>
          <a:prstGeom prst="rect">
            <a:avLst/>
          </a:prstGeom>
          <a:noFill/>
          <a:ln w="9525">
            <a:noFill/>
            <a:miter lim="800000"/>
            <a:headEnd/>
            <a:tailEnd/>
          </a:ln>
          <a:effectLst/>
        </p:spPr>
      </p:pic>
      <p:sp>
        <p:nvSpPr>
          <p:cNvPr id="8" name="7 Dikdörtgen"/>
          <p:cNvSpPr/>
          <p:nvPr/>
        </p:nvSpPr>
        <p:spPr>
          <a:xfrm>
            <a:off x="611560" y="1628800"/>
            <a:ext cx="2847254" cy="307777"/>
          </a:xfrm>
          <a:prstGeom prst="rect">
            <a:avLst/>
          </a:prstGeom>
        </p:spPr>
        <p:txBody>
          <a:bodyPr wrap="none">
            <a:spAutoFit/>
          </a:bodyPr>
          <a:lstStyle/>
          <a:p>
            <a:pPr algn="l"/>
            <a:r>
              <a:rPr lang="es-ES" dirty="0" smtClean="0"/>
              <a:t>-2 &lt; x &lt; 2,  -2 &lt; y &lt; 2,</a:t>
            </a:r>
            <a:r>
              <a:rPr lang="tr-TR" dirty="0" smtClean="0"/>
              <a:t> aralığı için</a:t>
            </a:r>
          </a:p>
        </p:txBody>
      </p:sp>
      <p:sp>
        <p:nvSpPr>
          <p:cNvPr id="9" name="8 Dikdörtgen"/>
          <p:cNvSpPr/>
          <p:nvPr/>
        </p:nvSpPr>
        <p:spPr>
          <a:xfrm>
            <a:off x="395536" y="6165304"/>
            <a:ext cx="4265912" cy="307777"/>
          </a:xfrm>
          <a:prstGeom prst="rect">
            <a:avLst/>
          </a:prstGeom>
        </p:spPr>
        <p:txBody>
          <a:bodyPr wrap="none">
            <a:spAutoFit/>
          </a:bodyPr>
          <a:lstStyle/>
          <a:p>
            <a:r>
              <a:rPr lang="tr-TR" dirty="0" err="1" smtClean="0">
                <a:solidFill>
                  <a:srgbClr val="3333CC"/>
                </a:solidFill>
                <a:latin typeface="Courier New" pitchFamily="49" charset="0"/>
              </a:rPr>
              <a:t>surfl</a:t>
            </a:r>
            <a:r>
              <a:rPr lang="tr-TR" dirty="0" smtClean="0">
                <a:solidFill>
                  <a:srgbClr val="3333CC"/>
                </a:solidFill>
                <a:latin typeface="Courier New" pitchFamily="49" charset="0"/>
              </a:rPr>
              <a:t> </a:t>
            </a:r>
            <a:r>
              <a:rPr lang="tr-TR" dirty="0" smtClean="0"/>
              <a:t>ve</a:t>
            </a:r>
            <a:r>
              <a:rPr lang="tr-TR" dirty="0" smtClean="0">
                <a:solidFill>
                  <a:srgbClr val="3333CC"/>
                </a:solidFill>
                <a:latin typeface="Courier New" pitchFamily="49" charset="0"/>
              </a:rPr>
              <a:t> </a:t>
            </a:r>
            <a:r>
              <a:rPr lang="tr-TR" dirty="0" err="1" smtClean="0">
                <a:solidFill>
                  <a:srgbClr val="3333CC"/>
                </a:solidFill>
                <a:latin typeface="Courier New" pitchFamily="49" charset="0"/>
              </a:rPr>
              <a:t>surfc</a:t>
            </a:r>
            <a:r>
              <a:rPr lang="tr-TR" dirty="0" smtClean="0"/>
              <a:t> fonksiyonlarını da inceleyelim</a:t>
            </a:r>
            <a:endParaRPr lang="tr-TR"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3B</a:t>
            </a:r>
            <a:r>
              <a:rPr lang="tr-TR" dirty="0" smtClean="0"/>
              <a:t> </a:t>
            </a:r>
            <a:r>
              <a:rPr lang="tr-TR" b="0" dirty="0" smtClean="0"/>
              <a:t>Grafik- </a:t>
            </a:r>
            <a:r>
              <a:rPr lang="tr-TR" b="0" dirty="0" err="1" smtClean="0">
                <a:solidFill>
                  <a:srgbClr val="3333CC"/>
                </a:solidFill>
              </a:rPr>
              <a:t>contour</a:t>
            </a:r>
            <a:r>
              <a:rPr lang="tr-TR" b="0" dirty="0" smtClean="0"/>
              <a:t> fonksiyonu</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106</a:t>
            </a:fld>
            <a:endParaRPr lang="en-US" altLang="en-US"/>
          </a:p>
        </p:txBody>
      </p:sp>
      <p:sp>
        <p:nvSpPr>
          <p:cNvPr id="7" name="6 Dikdörtgen"/>
          <p:cNvSpPr/>
          <p:nvPr/>
        </p:nvSpPr>
        <p:spPr>
          <a:xfrm>
            <a:off x="611560" y="980728"/>
            <a:ext cx="7776864" cy="929485"/>
          </a:xfrm>
          <a:prstGeom prst="rect">
            <a:avLst/>
          </a:prstGeom>
        </p:spPr>
        <p:txBody>
          <a:bodyPr wrap="square">
            <a:spAutoFit/>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600" b="0" dirty="0" smtClean="0"/>
              <a:t>Yüzeylere ait eşyükselti eğrilerinin x-y düzleminde çizdirilebilmesi için </a:t>
            </a:r>
            <a:r>
              <a:rPr lang="tr-TR" sz="1600" b="0" dirty="0" err="1" smtClean="0">
                <a:solidFill>
                  <a:srgbClr val="3333CC"/>
                </a:solidFill>
              </a:rPr>
              <a:t>contour</a:t>
            </a:r>
            <a:r>
              <a:rPr lang="tr-TR" sz="1600" b="0" dirty="0" smtClean="0"/>
              <a:t> fonksiyonundan yararlanılır. </a:t>
            </a:r>
            <a:r>
              <a:rPr lang="tr-TR" sz="1600" b="0" dirty="0" smtClean="0">
                <a:solidFill>
                  <a:srgbClr val="3333CC"/>
                </a:solidFill>
              </a:rPr>
              <a:t>[C,H]=</a:t>
            </a:r>
            <a:r>
              <a:rPr lang="tr-TR" sz="1600" b="0" dirty="0" err="1" smtClean="0">
                <a:solidFill>
                  <a:srgbClr val="3333CC"/>
                </a:solidFill>
              </a:rPr>
              <a:t>contour</a:t>
            </a:r>
            <a:r>
              <a:rPr lang="tr-TR" sz="1600" b="0" dirty="0" smtClean="0">
                <a:solidFill>
                  <a:srgbClr val="3333CC"/>
                </a:solidFill>
              </a:rPr>
              <a:t>(x,y,z) </a:t>
            </a:r>
            <a:r>
              <a:rPr lang="tr-TR" sz="1600" b="0" dirty="0" smtClean="0"/>
              <a:t>şeklinde kullanıldığı durumda eş yükselti değerlerini [C,H] vektörüne atayacaktır.</a:t>
            </a: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smtClean="0"/>
              <a:t>Ayrıca, </a:t>
            </a:r>
            <a:r>
              <a:rPr lang="tr-TR" sz="1600" b="0" dirty="0" err="1" smtClean="0">
                <a:solidFill>
                  <a:srgbClr val="3333CC"/>
                </a:solidFill>
              </a:rPr>
              <a:t>clabel</a:t>
            </a:r>
            <a:r>
              <a:rPr lang="tr-TR" sz="1600" b="0" dirty="0" smtClean="0">
                <a:solidFill>
                  <a:srgbClr val="3333CC"/>
                </a:solidFill>
              </a:rPr>
              <a:t>(C,H) </a:t>
            </a:r>
            <a:r>
              <a:rPr lang="tr-TR" sz="1600" b="0" dirty="0" smtClean="0"/>
              <a:t>komutu ile eşyükselti değerleri grafik üzerinde gösterilebilir.</a:t>
            </a:r>
          </a:p>
        </p:txBody>
      </p:sp>
      <p:sp>
        <p:nvSpPr>
          <p:cNvPr id="8" name="7 Dikdörtgen"/>
          <p:cNvSpPr/>
          <p:nvPr/>
        </p:nvSpPr>
        <p:spPr>
          <a:xfrm>
            <a:off x="611560" y="2204864"/>
            <a:ext cx="3168352" cy="1169551"/>
          </a:xfrm>
          <a:prstGeom prst="rect">
            <a:avLst/>
          </a:prstGeom>
          <a:ln w="25400">
            <a:solidFill>
              <a:schemeClr val="tx1"/>
            </a:solidFill>
          </a:ln>
        </p:spPr>
        <p:txBody>
          <a:bodyPr wrap="square">
            <a:spAutoFit/>
          </a:bodyPr>
          <a:lstStyle/>
          <a:p>
            <a:pPr algn="l"/>
            <a:r>
              <a:rPr lang="es-ES" dirty="0" smtClean="0"/>
              <a:t>[X,Y] = meshgrid(-2:</a:t>
            </a:r>
            <a:r>
              <a:rPr lang="tr-TR" dirty="0" smtClean="0"/>
              <a:t>0</a:t>
            </a:r>
            <a:r>
              <a:rPr lang="es-ES" dirty="0" smtClean="0"/>
              <a:t>.2:2, -2:</a:t>
            </a:r>
            <a:r>
              <a:rPr lang="tr-TR" dirty="0" smtClean="0"/>
              <a:t>0</a:t>
            </a:r>
            <a:r>
              <a:rPr lang="es-ES" dirty="0" smtClean="0"/>
              <a:t>.2:2);</a:t>
            </a:r>
          </a:p>
          <a:p>
            <a:pPr algn="l"/>
            <a:r>
              <a:rPr lang="pl-PL" dirty="0" smtClean="0"/>
              <a:t>Z = X .* exp(-X.^2 - Y.^2);</a:t>
            </a:r>
          </a:p>
          <a:p>
            <a:pPr algn="l"/>
            <a:r>
              <a:rPr lang="tr-TR" dirty="0" smtClean="0"/>
              <a:t>[C,H]=</a:t>
            </a:r>
            <a:r>
              <a:rPr lang="tr-TR" dirty="0" err="1" smtClean="0"/>
              <a:t>contour</a:t>
            </a:r>
            <a:r>
              <a:rPr lang="tr-TR" dirty="0" smtClean="0"/>
              <a:t>(X,Y,Z);</a:t>
            </a:r>
          </a:p>
          <a:p>
            <a:pPr algn="l"/>
            <a:r>
              <a:rPr lang="tr-TR" dirty="0" err="1" smtClean="0"/>
              <a:t>clabel</a:t>
            </a:r>
            <a:r>
              <a:rPr lang="tr-TR" dirty="0" smtClean="0"/>
              <a:t>(C,H)</a:t>
            </a:r>
          </a:p>
          <a:p>
            <a:pPr algn="l"/>
            <a:r>
              <a:rPr lang="tr-TR" dirty="0" err="1" smtClean="0"/>
              <a:t>colorbar</a:t>
            </a:r>
            <a:endParaRPr lang="tr-TR" dirty="0" smtClean="0"/>
          </a:p>
        </p:txBody>
      </p:sp>
      <p:pic>
        <p:nvPicPr>
          <p:cNvPr id="45058" name="Picture 2"/>
          <p:cNvPicPr>
            <a:picLocks noChangeAspect="1" noChangeArrowheads="1"/>
          </p:cNvPicPr>
          <p:nvPr/>
        </p:nvPicPr>
        <p:blipFill>
          <a:blip r:embed="rId3" cstate="print"/>
          <a:srcRect/>
          <a:stretch>
            <a:fillRect/>
          </a:stretch>
        </p:blipFill>
        <p:spPr bwMode="auto">
          <a:xfrm>
            <a:off x="3491880" y="2276872"/>
            <a:ext cx="53340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a:defRPr/>
            </a:pPr>
            <a:fld id="{CD862009-0C87-45F7-8A47-43D683CBE500}" type="slidenum">
              <a:rPr lang="en-US" altLang="en-US"/>
              <a:pPr>
                <a:defRPr/>
              </a:pPr>
              <a:t>107</a:t>
            </a:fld>
            <a:endParaRPr lang="en-US" altLang="en-US"/>
          </a:p>
        </p:txBody>
      </p:sp>
      <p:sp>
        <p:nvSpPr>
          <p:cNvPr id="64515" name="Rectangle 2"/>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İnterpolasyon</a:t>
            </a:r>
            <a:endParaRPr lang="en-US" b="0" smtClean="0">
              <a:solidFill>
                <a:srgbClr val="3333CC"/>
              </a:solidFill>
            </a:endParaRPr>
          </a:p>
        </p:txBody>
      </p:sp>
      <p:sp>
        <p:nvSpPr>
          <p:cNvPr id="64516"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p:txBody>
      </p:sp>
      <p:sp>
        <p:nvSpPr>
          <p:cNvPr id="64517" name="Rectangle 4"/>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64518" name="Rectangle 5"/>
          <p:cNvSpPr>
            <a:spLocks noChangeArrowheads="1"/>
          </p:cNvSpPr>
          <p:nvPr/>
        </p:nvSpPr>
        <p:spPr bwMode="auto">
          <a:xfrm>
            <a:off x="358775" y="908050"/>
            <a:ext cx="8785225" cy="8651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Blip>
                <a:blip r:embed="rId2"/>
              </a:buBlip>
            </a:pPr>
            <a:endParaRPr lang="tr-TR" sz="1600">
              <a:latin typeface="Courier New" pitchFamily="49" charset="0"/>
            </a:endParaRPr>
          </a:p>
        </p:txBody>
      </p:sp>
      <p:sp>
        <p:nvSpPr>
          <p:cNvPr id="64519" name="Rectangle 6"/>
          <p:cNvSpPr>
            <a:spLocks noChangeArrowheads="1"/>
          </p:cNvSpPr>
          <p:nvPr/>
        </p:nvSpPr>
        <p:spPr bwMode="auto">
          <a:xfrm>
            <a:off x="179388" y="620713"/>
            <a:ext cx="8929687" cy="5256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x ve y koordinatları bilinen noktalara ilişkin üçüncü bir bilgi (örneğin, </a:t>
            </a:r>
            <a:r>
              <a:rPr lang="tr-TR" sz="1600" b="0" i="1" dirty="0"/>
              <a:t>yükseklik, yükseklik değişimi, sıcaklık, nem, basınç, gelgit deformasyonu, anomali</a:t>
            </a:r>
            <a:r>
              <a:rPr lang="tr-TR" sz="1600" b="0" dirty="0"/>
              <a:t> vb.) olduğunda, noktaların çevrelediği alanın içindeki hayali noktalar için bu bilgiler, çeşitli matematiksel yaklaşımlarla üretilebilir: Bu işleme, kısaca, </a:t>
            </a:r>
            <a:r>
              <a:rPr lang="tr-TR" sz="1600" dirty="0" err="1"/>
              <a:t>interpolasyon</a:t>
            </a:r>
            <a:r>
              <a:rPr lang="tr-TR" sz="1600" b="0" dirty="0"/>
              <a:t> denir.  </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Böylesi hayali noktalar, alanın içindeki belirli büyüklükteki kareler ağının köşe noktaları olabilir. Bu noktalara </a:t>
            </a:r>
            <a:r>
              <a:rPr lang="tr-TR" sz="1600" b="0" dirty="0" err="1"/>
              <a:t>grid</a:t>
            </a:r>
            <a:r>
              <a:rPr lang="tr-TR" sz="1600" b="0" dirty="0"/>
              <a:t> noktaları denir. </a:t>
            </a:r>
            <a:r>
              <a:rPr lang="tr-TR" sz="1600" b="0" dirty="0" err="1"/>
              <a:t>Matlab’de</a:t>
            </a:r>
            <a:r>
              <a:rPr lang="tr-TR" sz="1600" b="0" dirty="0"/>
              <a:t>, sonraki </a:t>
            </a:r>
            <a:r>
              <a:rPr lang="tr-TR" sz="1600" b="0" dirty="0" err="1"/>
              <a:t>interpolasyon</a:t>
            </a:r>
            <a:r>
              <a:rPr lang="tr-TR" sz="1600" b="0" dirty="0"/>
              <a:t> işlemlerinde kullanılmak üzere, </a:t>
            </a:r>
            <a:r>
              <a:rPr lang="tr-TR" sz="1600" dirty="0" err="1">
                <a:solidFill>
                  <a:srgbClr val="3333CC"/>
                </a:solidFill>
                <a:latin typeface="Courier New" pitchFamily="49" charset="0"/>
              </a:rPr>
              <a:t>meshgrid</a:t>
            </a:r>
            <a:r>
              <a:rPr lang="tr-TR" sz="1600" b="0" dirty="0"/>
              <a:t> fonksiyonu ile bu noktaların x-y koordinatları belirlenir.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Öncelikle, x ve y eksenleri, söz konusu karenin kenar büyüklüğü kadar parçalara ayrılır. Örneğin, kenar büyüklüğü 10 m olsun: Böylece eksenler aşağıdaki biçimde 10 </a:t>
            </a:r>
            <a:r>
              <a:rPr lang="tr-TR" sz="1600" b="0" dirty="0" err="1"/>
              <a:t>m’lik</a:t>
            </a:r>
            <a:r>
              <a:rPr lang="tr-TR" sz="1600" b="0" dirty="0"/>
              <a:t> parçalara bölünür;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None/>
            </a:pPr>
            <a:r>
              <a:rPr lang="tr-TR" sz="1600" b="0" dirty="0"/>
              <a:t>	 </a:t>
            </a:r>
            <a:r>
              <a:rPr lang="tr-TR" sz="1600" dirty="0">
                <a:latin typeface="Courier New" pitchFamily="49" charset="0"/>
              </a:rPr>
              <a:t>x1=</a:t>
            </a:r>
            <a:r>
              <a:rPr lang="tr-TR" sz="1600" dirty="0" err="1">
                <a:latin typeface="Courier New" pitchFamily="49" charset="0"/>
              </a:rPr>
              <a:t>xmin</a:t>
            </a:r>
            <a:r>
              <a:rPr lang="tr-TR" sz="1600" dirty="0">
                <a:latin typeface="Courier New" pitchFamily="49" charset="0"/>
              </a:rPr>
              <a:t>:10:</a:t>
            </a:r>
            <a:r>
              <a:rPr lang="tr-TR" sz="1600" dirty="0" err="1">
                <a:latin typeface="Courier New" pitchFamily="49" charset="0"/>
              </a:rPr>
              <a:t>xmax</a:t>
            </a:r>
            <a:r>
              <a:rPr lang="tr-TR" sz="1600" dirty="0">
                <a:latin typeface="Courier New" pitchFamily="49" charset="0"/>
              </a:rPr>
              <a:t>;  y1=</a:t>
            </a:r>
            <a:r>
              <a:rPr lang="tr-TR" sz="1600" dirty="0" err="1">
                <a:latin typeface="Courier New" pitchFamily="49" charset="0"/>
              </a:rPr>
              <a:t>ymin</a:t>
            </a:r>
            <a:r>
              <a:rPr lang="tr-TR" sz="1600" dirty="0">
                <a:latin typeface="Courier New" pitchFamily="49" charset="0"/>
              </a:rPr>
              <a:t>:10:</a:t>
            </a:r>
            <a:r>
              <a:rPr lang="tr-TR" sz="1600" dirty="0" err="1">
                <a:latin typeface="Courier New" pitchFamily="49" charset="0"/>
              </a:rPr>
              <a:t>ymax</a:t>
            </a:r>
            <a:endParaRPr lang="tr-TR" sz="1600"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None/>
            </a:pPr>
            <a:endParaRPr lang="tr-TR" sz="1600"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Daha sonra, </a:t>
            </a:r>
            <a:r>
              <a:rPr lang="tr-TR" sz="1600" dirty="0">
                <a:latin typeface="Courier New" pitchFamily="49" charset="0"/>
              </a:rPr>
              <a:t>[XI, YI]=</a:t>
            </a:r>
            <a:r>
              <a:rPr lang="tr-TR" sz="1600" dirty="0" err="1">
                <a:latin typeface="Courier New" pitchFamily="49" charset="0"/>
              </a:rPr>
              <a:t>meshgrid</a:t>
            </a:r>
            <a:r>
              <a:rPr lang="tr-TR" sz="1600" dirty="0">
                <a:latin typeface="Courier New" pitchFamily="49" charset="0"/>
              </a:rPr>
              <a:t>(x1,y1)</a:t>
            </a:r>
            <a:r>
              <a:rPr lang="tr-TR" sz="1600" b="0" dirty="0"/>
              <a:t>ile </a:t>
            </a:r>
            <a:r>
              <a:rPr lang="tr-TR" sz="1600" b="0" dirty="0" err="1"/>
              <a:t>gridlerin</a:t>
            </a:r>
            <a:r>
              <a:rPr lang="tr-TR" sz="1600" b="0" dirty="0"/>
              <a:t> köşe nokta koordinatları XI ve YI matrislerine yazdırılır. </a:t>
            </a:r>
          </a:p>
          <a:p>
            <a:pPr marL="342900" indent="-342900" algn="l">
              <a:lnSpc>
                <a:spcPct val="80000"/>
              </a:lnSpc>
              <a:spcBef>
                <a:spcPct val="20000"/>
              </a:spcBef>
              <a:buClr>
                <a:schemeClr val="accent1"/>
              </a:buClr>
              <a:buSzPct val="65000"/>
              <a:buFont typeface="Wingdings" pitchFamily="2" charset="2"/>
              <a:buNone/>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dirty="0">
                <a:latin typeface="Courier New" pitchFamily="49" charset="0"/>
              </a:rPr>
              <a:t>HI=</a:t>
            </a:r>
            <a:r>
              <a:rPr lang="tr-TR" sz="1600" dirty="0" err="1">
                <a:latin typeface="Courier New" pitchFamily="49" charset="0"/>
              </a:rPr>
              <a:t>griddata</a:t>
            </a:r>
            <a:r>
              <a:rPr lang="tr-TR" sz="1600" dirty="0">
                <a:latin typeface="Courier New" pitchFamily="49" charset="0"/>
              </a:rPr>
              <a:t>(y,x,</a:t>
            </a:r>
            <a:r>
              <a:rPr lang="tr-TR" sz="1600" dirty="0">
                <a:solidFill>
                  <a:srgbClr val="3333CC"/>
                </a:solidFill>
                <a:latin typeface="Courier New" pitchFamily="49" charset="0"/>
              </a:rPr>
              <a:t>H</a:t>
            </a:r>
            <a:r>
              <a:rPr lang="tr-TR" sz="1600" dirty="0">
                <a:latin typeface="Courier New" pitchFamily="49" charset="0"/>
              </a:rPr>
              <a:t>,YI,XI,</a:t>
            </a:r>
            <a:r>
              <a:rPr lang="tr-TR" sz="1600" dirty="0">
                <a:solidFill>
                  <a:schemeClr val="tx2"/>
                </a:solidFill>
                <a:latin typeface="Courier New" pitchFamily="49" charset="0"/>
              </a:rPr>
              <a:t>'v4'</a:t>
            </a:r>
            <a:r>
              <a:rPr lang="tr-TR" sz="1600" dirty="0">
                <a:latin typeface="Courier New" pitchFamily="49" charset="0"/>
              </a:rPr>
              <a:t>) </a:t>
            </a:r>
            <a:r>
              <a:rPr lang="tr-TR" sz="1600" b="0" dirty="0"/>
              <a:t>fonksiyonu ile x ve y koordinatlarına sahip </a:t>
            </a:r>
            <a:r>
              <a:rPr lang="tr-TR" sz="1600" u="sng" dirty="0"/>
              <a:t>jeodezik</a:t>
            </a:r>
            <a:r>
              <a:rPr lang="tr-TR" sz="1600" b="0" dirty="0"/>
              <a:t> noktalardaki üçüncü bilginin toplandığı H, koordinatları XI ve </a:t>
            </a:r>
            <a:r>
              <a:rPr lang="tr-TR" sz="1600" b="0" dirty="0" err="1"/>
              <a:t>YI’da</a:t>
            </a:r>
            <a:r>
              <a:rPr lang="tr-TR" sz="1600" b="0" dirty="0"/>
              <a:t> tanımlanmış </a:t>
            </a:r>
            <a:r>
              <a:rPr lang="tr-TR" sz="1600" b="0" dirty="0" err="1"/>
              <a:t>grid</a:t>
            </a:r>
            <a:r>
              <a:rPr lang="tr-TR" sz="1600" b="0" dirty="0"/>
              <a:t> noktaları için v4 yöntemiyle </a:t>
            </a:r>
            <a:r>
              <a:rPr lang="tr-TR" sz="1600" b="0" dirty="0" err="1"/>
              <a:t>interpole</a:t>
            </a:r>
            <a:r>
              <a:rPr lang="tr-TR" sz="1600" b="0" dirty="0"/>
              <a:t> edilir; </a:t>
            </a:r>
            <a:r>
              <a:rPr lang="tr-TR" sz="1600" b="0" dirty="0" err="1"/>
              <a:t>grid</a:t>
            </a:r>
            <a:r>
              <a:rPr lang="tr-TR" sz="1600" b="0" dirty="0"/>
              <a:t> noktalarına ilişkin üçüncü bilgi HI vektöründe toplanır. (</a:t>
            </a:r>
            <a:r>
              <a:rPr lang="tr-TR" sz="1600" b="0" dirty="0">
                <a:solidFill>
                  <a:schemeClr val="tx2"/>
                </a:solidFill>
              </a:rPr>
              <a:t>Not:</a:t>
            </a:r>
            <a:r>
              <a:rPr lang="tr-TR" sz="1600" b="0" dirty="0"/>
              <a:t> v4 yönteminden başka, </a:t>
            </a:r>
            <a:r>
              <a:rPr lang="tr-TR" sz="1600" b="0" dirty="0" err="1"/>
              <a:t>cubic</a:t>
            </a:r>
            <a:r>
              <a:rPr lang="tr-TR" sz="1600" b="0" dirty="0"/>
              <a:t>, </a:t>
            </a:r>
            <a:r>
              <a:rPr lang="tr-TR" sz="1600" b="0" dirty="0" err="1" smtClean="0"/>
              <a:t>linear</a:t>
            </a:r>
            <a:r>
              <a:rPr lang="tr-TR" sz="1600" b="0" dirty="0" smtClean="0"/>
              <a:t>, </a:t>
            </a:r>
            <a:r>
              <a:rPr lang="tr-TR" sz="1600" b="0" dirty="0" err="1" smtClean="0"/>
              <a:t>nearest</a:t>
            </a:r>
            <a:r>
              <a:rPr lang="tr-TR" sz="1600" b="0" dirty="0" smtClean="0"/>
              <a:t> </a:t>
            </a:r>
            <a:r>
              <a:rPr lang="tr-TR" sz="1600" b="0" dirty="0"/>
              <a:t>gibi </a:t>
            </a:r>
            <a:r>
              <a:rPr lang="tr-TR" sz="1600" b="0" dirty="0" err="1"/>
              <a:t>interpolasyon</a:t>
            </a:r>
            <a:r>
              <a:rPr lang="tr-TR" sz="1600" b="0" dirty="0"/>
              <a:t> yöntemleri de bulunur)</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5 Slayt Numarası Yer Tutucusu"/>
          <p:cNvSpPr>
            <a:spLocks noGrp="1"/>
          </p:cNvSpPr>
          <p:nvPr>
            <p:ph type="sldNum" sz="quarter" idx="12"/>
          </p:nvPr>
        </p:nvSpPr>
        <p:spPr/>
        <p:txBody>
          <a:bodyPr/>
          <a:lstStyle/>
          <a:p>
            <a:pPr>
              <a:defRPr/>
            </a:pPr>
            <a:fld id="{385E49B2-337F-4DB2-B75F-BB8275F1E9D7}" type="slidenum">
              <a:rPr lang="en-US" altLang="en-US"/>
              <a:pPr>
                <a:defRPr/>
              </a:pPr>
              <a:t>108</a:t>
            </a:fld>
            <a:endParaRPr lang="en-US" altLang="en-US"/>
          </a:p>
        </p:txBody>
      </p:sp>
      <p:sp>
        <p:nvSpPr>
          <p:cNvPr id="65539" name="Rectangle 3"/>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İnterpolasyon</a:t>
            </a:r>
            <a:endParaRPr lang="en-US" b="0" smtClean="0">
              <a:solidFill>
                <a:srgbClr val="3333CC"/>
              </a:solidFill>
            </a:endParaRPr>
          </a:p>
        </p:txBody>
      </p:sp>
      <p:sp>
        <p:nvSpPr>
          <p:cNvPr id="65540" name="Rectangle 4"/>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p:txBody>
      </p:sp>
      <p:sp>
        <p:nvSpPr>
          <p:cNvPr id="65541" name="Rectangle 5"/>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65542" name="Rectangle 6"/>
          <p:cNvSpPr>
            <a:spLocks noChangeArrowheads="1"/>
          </p:cNvSpPr>
          <p:nvPr/>
        </p:nvSpPr>
        <p:spPr bwMode="auto">
          <a:xfrm>
            <a:off x="358775" y="908050"/>
            <a:ext cx="8785225" cy="8651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Blip>
                <a:blip r:embed="rId2"/>
              </a:buBlip>
            </a:pPr>
            <a:endParaRPr lang="tr-TR" sz="1600">
              <a:latin typeface="Courier New" pitchFamily="49" charset="0"/>
            </a:endParaRPr>
          </a:p>
        </p:txBody>
      </p:sp>
      <p:sp>
        <p:nvSpPr>
          <p:cNvPr id="65543" name="Rectangle 37"/>
          <p:cNvSpPr>
            <a:spLocks noChangeArrowheads="1"/>
          </p:cNvSpPr>
          <p:nvPr/>
        </p:nvSpPr>
        <p:spPr bwMode="auto">
          <a:xfrm>
            <a:off x="179388" y="620713"/>
            <a:ext cx="8929687" cy="5256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a:solidFill>
                  <a:srgbClr val="3333CC"/>
                </a:solidFill>
              </a:rPr>
              <a:t>Örnek: </a:t>
            </a:r>
            <a:r>
              <a:rPr lang="tr-TR" sz="1600" b="0"/>
              <a:t>Nokta koordinatları, </a:t>
            </a:r>
            <a:r>
              <a:rPr lang="tr-TR">
                <a:latin typeface="Courier New" pitchFamily="49" charset="0"/>
              </a:rPr>
              <a:t>x=[1000;1200;4000;1000],</a:t>
            </a:r>
            <a:r>
              <a:rPr lang="tr-TR" sz="1600" b="0"/>
              <a:t> </a:t>
            </a:r>
            <a:r>
              <a:rPr lang="tr-TR">
                <a:latin typeface="Courier New" pitchFamily="49" charset="0"/>
              </a:rPr>
              <a:t>y=[1500; 2000;3000;3500]</a:t>
            </a:r>
            <a:r>
              <a:rPr lang="tr-TR" sz="1600" b="0"/>
              <a:t> ile ve bu noktaların yükseklikleri, </a:t>
            </a:r>
            <a:r>
              <a:rPr lang="tr-TR">
                <a:latin typeface="Courier New" pitchFamily="49" charset="0"/>
              </a:rPr>
              <a:t>H=[100.0000;95.9850;50.5000;140.1200]</a:t>
            </a:r>
            <a:r>
              <a:rPr lang="tr-TR" sz="1600" b="0"/>
              <a:t> ile tanımlansın. Bölgeyi 10 m’lik gridlere bölerek, bölgenin yükseklik değerlerini gösteren bir renk haritası hazırlayınız.</a:t>
            </a: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65544" name="Text Box 38"/>
          <p:cNvSpPr txBox="1">
            <a:spLocks noChangeArrowheads="1"/>
          </p:cNvSpPr>
          <p:nvPr/>
        </p:nvSpPr>
        <p:spPr bwMode="auto">
          <a:xfrm>
            <a:off x="468313" y="2301875"/>
            <a:ext cx="3743325" cy="3293209"/>
          </a:xfrm>
          <a:prstGeom prst="rect">
            <a:avLst/>
          </a:prstGeom>
          <a:noFill/>
          <a:ln w="19050" algn="ctr">
            <a:solidFill>
              <a:schemeClr val="tx1"/>
            </a:solidFill>
            <a:miter lim="800000"/>
            <a:headEnd/>
            <a:tailEnd/>
          </a:ln>
        </p:spPr>
        <p:txBody>
          <a:bodyPr>
            <a:spAutoFit/>
          </a:bodyPr>
          <a:lstStyle/>
          <a:p>
            <a:pPr algn="l"/>
            <a:r>
              <a:rPr lang="tr-TR" sz="1200" dirty="0" err="1" smtClean="0"/>
              <a:t>clear</a:t>
            </a:r>
            <a:r>
              <a:rPr lang="tr-TR" sz="1200" dirty="0" smtClean="0"/>
              <a:t>,</a:t>
            </a:r>
            <a:r>
              <a:rPr lang="tr-TR" sz="1200" dirty="0" err="1" smtClean="0"/>
              <a:t>clc</a:t>
            </a:r>
            <a:endParaRPr lang="tr-TR" sz="1200" dirty="0" smtClean="0"/>
          </a:p>
          <a:p>
            <a:pPr algn="l"/>
            <a:r>
              <a:rPr lang="tr-TR" sz="1200" dirty="0" smtClean="0"/>
              <a:t>x=[1000;1200;4000;1000];</a:t>
            </a:r>
          </a:p>
          <a:p>
            <a:pPr algn="l"/>
            <a:r>
              <a:rPr lang="tr-TR" sz="1200" dirty="0" smtClean="0"/>
              <a:t>y=[1500;2000;3000;3500];</a:t>
            </a:r>
          </a:p>
          <a:p>
            <a:pPr algn="l"/>
            <a:r>
              <a:rPr lang="tr-TR" sz="1200" dirty="0" smtClean="0"/>
              <a:t>H=[100.0000;95.9850;50.5000;140.1200];</a:t>
            </a:r>
          </a:p>
          <a:p>
            <a:pPr algn="l"/>
            <a:r>
              <a:rPr lang="tr-TR" sz="1200" dirty="0" smtClean="0"/>
              <a:t>x1=1000:10:4500;</a:t>
            </a:r>
          </a:p>
          <a:p>
            <a:pPr algn="l"/>
            <a:r>
              <a:rPr lang="tr-TR" sz="1200" dirty="0" smtClean="0"/>
              <a:t>y1=1500:10:4000;</a:t>
            </a:r>
          </a:p>
          <a:p>
            <a:pPr algn="l"/>
            <a:r>
              <a:rPr lang="tr-TR" sz="1200" dirty="0" smtClean="0"/>
              <a:t> </a:t>
            </a:r>
          </a:p>
          <a:p>
            <a:pPr algn="l"/>
            <a:r>
              <a:rPr lang="tr-TR" sz="1200" dirty="0" smtClean="0"/>
              <a:t>[XI,YI]=</a:t>
            </a:r>
            <a:r>
              <a:rPr lang="tr-TR" sz="1200" dirty="0" err="1" smtClean="0"/>
              <a:t>meshgrid</a:t>
            </a:r>
            <a:r>
              <a:rPr lang="tr-TR" sz="1200" dirty="0" smtClean="0"/>
              <a:t>(x1,y1);</a:t>
            </a:r>
          </a:p>
          <a:p>
            <a:pPr algn="l"/>
            <a:r>
              <a:rPr lang="tr-TR" sz="1200" dirty="0" smtClean="0"/>
              <a:t> </a:t>
            </a:r>
          </a:p>
          <a:p>
            <a:pPr algn="l"/>
            <a:r>
              <a:rPr lang="tr-TR" sz="1200" dirty="0" smtClean="0"/>
              <a:t>HI=</a:t>
            </a:r>
            <a:r>
              <a:rPr lang="tr-TR" sz="1200" dirty="0" err="1" smtClean="0"/>
              <a:t>griddata</a:t>
            </a:r>
            <a:r>
              <a:rPr lang="tr-TR" sz="1200" dirty="0" smtClean="0"/>
              <a:t>(y,x,H,YI,XI,'v4');</a:t>
            </a:r>
          </a:p>
          <a:p>
            <a:pPr algn="l"/>
            <a:r>
              <a:rPr lang="tr-TR" sz="1200" dirty="0" err="1" smtClean="0"/>
              <a:t>hold</a:t>
            </a:r>
            <a:r>
              <a:rPr lang="tr-TR" sz="1200" dirty="0" smtClean="0"/>
              <a:t> on,</a:t>
            </a:r>
          </a:p>
          <a:p>
            <a:pPr algn="l"/>
            <a:r>
              <a:rPr lang="tr-TR" sz="1200" dirty="0" smtClean="0"/>
              <a:t> </a:t>
            </a:r>
          </a:p>
          <a:p>
            <a:pPr algn="l"/>
            <a:r>
              <a:rPr lang="tr-TR" sz="1200" dirty="0" err="1" smtClean="0"/>
              <a:t>pcolor</a:t>
            </a:r>
            <a:r>
              <a:rPr lang="tr-TR" sz="1200" dirty="0" smtClean="0"/>
              <a:t>(YI,XI,HI),</a:t>
            </a:r>
          </a:p>
          <a:p>
            <a:pPr algn="l"/>
            <a:r>
              <a:rPr lang="tr-TR" sz="1200" dirty="0" err="1" smtClean="0"/>
              <a:t>shading</a:t>
            </a:r>
            <a:r>
              <a:rPr lang="tr-TR" sz="1200" dirty="0" smtClean="0"/>
              <a:t> </a:t>
            </a:r>
            <a:r>
              <a:rPr lang="tr-TR" sz="1200" dirty="0" err="1" smtClean="0"/>
              <a:t>interp</a:t>
            </a:r>
            <a:endParaRPr lang="tr-TR" sz="1200" dirty="0" smtClean="0"/>
          </a:p>
          <a:p>
            <a:pPr algn="l"/>
            <a:r>
              <a:rPr lang="tr-TR" sz="1200" dirty="0" err="1" smtClean="0"/>
              <a:t>colorbar</a:t>
            </a:r>
            <a:r>
              <a:rPr lang="tr-TR" sz="1200" dirty="0" smtClean="0"/>
              <a:t>('</a:t>
            </a:r>
            <a:r>
              <a:rPr lang="tr-TR" sz="1200" dirty="0" err="1" smtClean="0"/>
              <a:t>SouthOutside</a:t>
            </a:r>
            <a:r>
              <a:rPr lang="tr-TR" sz="1200" dirty="0" smtClean="0"/>
              <a:t>')</a:t>
            </a:r>
          </a:p>
          <a:p>
            <a:pPr algn="l"/>
            <a:r>
              <a:rPr lang="tr-TR" sz="1200" dirty="0" err="1" smtClean="0"/>
              <a:t>plot</a:t>
            </a:r>
            <a:r>
              <a:rPr lang="tr-TR" sz="1200" dirty="0" smtClean="0"/>
              <a:t>(y,x,'o','</a:t>
            </a:r>
            <a:r>
              <a:rPr lang="tr-TR" sz="1200" dirty="0" err="1" smtClean="0"/>
              <a:t>MarkerFacecolor</a:t>
            </a:r>
            <a:r>
              <a:rPr lang="tr-TR" sz="1200" dirty="0" smtClean="0"/>
              <a:t>','k')</a:t>
            </a:r>
          </a:p>
          <a:p>
            <a:pPr algn="l"/>
            <a:r>
              <a:rPr lang="tr-TR" sz="1200" dirty="0" err="1" smtClean="0"/>
              <a:t>hold</a:t>
            </a:r>
            <a:r>
              <a:rPr lang="tr-TR" sz="1200" dirty="0" smtClean="0"/>
              <a:t> </a:t>
            </a:r>
            <a:r>
              <a:rPr lang="tr-TR" sz="1200" dirty="0" err="1" smtClean="0"/>
              <a:t>off</a:t>
            </a:r>
            <a:endParaRPr lang="tr-TR" sz="1200" dirty="0" smtClean="0"/>
          </a:p>
        </p:txBody>
      </p:sp>
      <p:sp>
        <p:nvSpPr>
          <p:cNvPr id="65546" name="Line 41"/>
          <p:cNvSpPr>
            <a:spLocks noChangeShapeType="1"/>
          </p:cNvSpPr>
          <p:nvPr/>
        </p:nvSpPr>
        <p:spPr bwMode="auto">
          <a:xfrm>
            <a:off x="4211638" y="3860800"/>
            <a:ext cx="431800" cy="0"/>
          </a:xfrm>
          <a:prstGeom prst="line">
            <a:avLst/>
          </a:prstGeom>
          <a:noFill/>
          <a:ln w="25400">
            <a:solidFill>
              <a:srgbClr val="FF0000"/>
            </a:solidFill>
            <a:round/>
            <a:headEnd/>
            <a:tailEnd type="triangle" w="med" len="med"/>
          </a:ln>
        </p:spPr>
        <p:txBody>
          <a:bodyPr wrap="none" anchor="ctr"/>
          <a:lstStyle/>
          <a:p>
            <a:endParaRPr lang="tr-TR"/>
          </a:p>
        </p:txBody>
      </p:sp>
      <p:sp>
        <p:nvSpPr>
          <p:cNvPr id="65547" name="Text Box 42"/>
          <p:cNvSpPr txBox="1">
            <a:spLocks noChangeArrowheads="1"/>
          </p:cNvSpPr>
          <p:nvPr/>
        </p:nvSpPr>
        <p:spPr bwMode="auto">
          <a:xfrm>
            <a:off x="539750" y="5734050"/>
            <a:ext cx="7529513" cy="274638"/>
          </a:xfrm>
          <a:prstGeom prst="rect">
            <a:avLst/>
          </a:prstGeom>
          <a:noFill/>
          <a:ln w="25400" algn="ctr">
            <a:noFill/>
            <a:miter lim="800000"/>
            <a:headEnd/>
            <a:tailEnd/>
          </a:ln>
        </p:spPr>
        <p:txBody>
          <a:bodyPr wrap="none">
            <a:spAutoFit/>
          </a:bodyPr>
          <a:lstStyle/>
          <a:p>
            <a:r>
              <a:rPr lang="tr-TR" sz="1200">
                <a:solidFill>
                  <a:schemeClr val="tx2"/>
                </a:solidFill>
              </a:rPr>
              <a:t>Not:</a:t>
            </a:r>
            <a:r>
              <a:rPr lang="tr-TR" sz="1200"/>
              <a:t> v4 interpolasyonu yerine, diğer interpolasyon yöntemlerini kullanarak aradaki farkları irdeleyiniz.</a:t>
            </a:r>
          </a:p>
        </p:txBody>
      </p:sp>
      <p:pic>
        <p:nvPicPr>
          <p:cNvPr id="46082" name="Picture 2"/>
          <p:cNvPicPr>
            <a:picLocks noChangeAspect="1" noChangeArrowheads="1"/>
          </p:cNvPicPr>
          <p:nvPr/>
        </p:nvPicPr>
        <p:blipFill>
          <a:blip r:embed="rId3" cstate="print"/>
          <a:srcRect/>
          <a:stretch>
            <a:fillRect/>
          </a:stretch>
        </p:blipFill>
        <p:spPr bwMode="auto">
          <a:xfrm>
            <a:off x="4211960" y="2204864"/>
            <a:ext cx="5141979" cy="38564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p:txBody>
          <a:bodyPr/>
          <a:lstStyle/>
          <a:p>
            <a:pPr>
              <a:defRPr/>
            </a:pPr>
            <a:fld id="{22D4FA57-C7A0-4942-8764-ECC67ED0B2AA}" type="slidenum">
              <a:rPr lang="en-US" altLang="en-US"/>
              <a:pPr>
                <a:defRPr/>
              </a:pPr>
              <a:t>109</a:t>
            </a:fld>
            <a:endParaRPr lang="en-US" altLang="en-US"/>
          </a:p>
        </p:txBody>
      </p:sp>
      <p:sp>
        <p:nvSpPr>
          <p:cNvPr id="67587" name="Rectangle 2"/>
          <p:cNvSpPr>
            <a:spLocks noGrp="1" noChangeArrowheads="1"/>
          </p:cNvSpPr>
          <p:nvPr>
            <p:ph type="title"/>
          </p:nvPr>
        </p:nvSpPr>
        <p:spPr/>
        <p:txBody>
          <a:bodyPr/>
          <a:lstStyle/>
          <a:p>
            <a:pPr eaLnBrk="1" hangingPunct="1"/>
            <a:r>
              <a:rPr lang="tr-TR" smtClean="0"/>
              <a:t>MATLAB/</a:t>
            </a:r>
            <a:r>
              <a:rPr lang="tr-TR" b="0" smtClean="0"/>
              <a:t>Dosya Yazdırma-Okuma</a:t>
            </a:r>
            <a:endParaRPr lang="en-US" b="0" smtClean="0">
              <a:solidFill>
                <a:srgbClr val="3333CC"/>
              </a:solidFill>
            </a:endParaRPr>
          </a:p>
        </p:txBody>
      </p:sp>
      <p:sp>
        <p:nvSpPr>
          <p:cNvPr id="67588"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p:txBody>
      </p:sp>
      <p:sp>
        <p:nvSpPr>
          <p:cNvPr id="67589" name="Rectangle 4"/>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67590" name="Rectangle 5"/>
          <p:cNvSpPr>
            <a:spLocks noChangeArrowheads="1"/>
          </p:cNvSpPr>
          <p:nvPr/>
        </p:nvSpPr>
        <p:spPr bwMode="auto">
          <a:xfrm>
            <a:off x="323850" y="908050"/>
            <a:ext cx="8820150" cy="489743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Program sonuçlarının otomatik olarak farklı bir dosyaya yazdırılması veya bir dosyadaki bilgilerin okunarak program içerisinde kullanılması, programcılıkta oldukça sık başvurulan çıktı alma ve veri girişi yöntemleridir.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Dosya yazdırma, çıktı almaya; Dosya okuma ise veri girişine karşılık olan işlemlerdir.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err="1"/>
              <a:t>Matlab’de</a:t>
            </a:r>
            <a:r>
              <a:rPr lang="tr-TR" sz="1600" b="0" dirty="0"/>
              <a:t> dosya yazdırma, en basit biçimde, </a:t>
            </a:r>
            <a:r>
              <a:rPr lang="tr-TR" sz="1600" dirty="0" err="1">
                <a:solidFill>
                  <a:srgbClr val="3333CC"/>
                </a:solidFill>
                <a:latin typeface="Courier New" pitchFamily="49" charset="0"/>
              </a:rPr>
              <a:t>diary</a:t>
            </a:r>
            <a:r>
              <a:rPr lang="tr-TR" sz="1600" b="0" dirty="0"/>
              <a:t> komutuyla gerçekleştirilir. Kullanımı ise aşağıdaki biçimdedir;</a:t>
            </a:r>
          </a:p>
          <a:p>
            <a:pPr marL="1052513" lvl="2" indent="-3810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p>
          <a:p>
            <a:pPr marL="1052513" lvl="2" indent="-381000" algn="l">
              <a:lnSpc>
                <a:spcPct val="80000"/>
              </a:lnSpc>
              <a:spcBef>
                <a:spcPct val="20000"/>
              </a:spcBef>
              <a:buClr>
                <a:schemeClr val="accent1"/>
              </a:buClr>
              <a:buSzPct val="65000"/>
              <a:buFont typeface="Wingdings" pitchFamily="2" charset="2"/>
              <a:buNone/>
            </a:pPr>
            <a:r>
              <a:rPr lang="tr-TR" sz="1600" dirty="0">
                <a:latin typeface="Courier New" pitchFamily="49" charset="0"/>
              </a:rPr>
              <a:t>	a=10;</a:t>
            </a:r>
          </a:p>
          <a:p>
            <a:pPr marL="1052513" lvl="2" indent="-381000" algn="l">
              <a:lnSpc>
                <a:spcPct val="80000"/>
              </a:lnSpc>
              <a:spcBef>
                <a:spcPct val="20000"/>
              </a:spcBef>
              <a:buClr>
                <a:schemeClr val="accent1"/>
              </a:buClr>
              <a:buSzPct val="65000"/>
              <a:buFont typeface="Wingdings" pitchFamily="2" charset="2"/>
              <a:buNone/>
            </a:pPr>
            <a:r>
              <a:rPr lang="tr-TR" sz="1800" dirty="0">
                <a:latin typeface="Courier New" pitchFamily="49" charset="0"/>
              </a:rPr>
              <a:t>	</a:t>
            </a:r>
            <a:r>
              <a:rPr lang="tr-TR" sz="1600" dirty="0" err="1">
                <a:latin typeface="Courier New" pitchFamily="49" charset="0"/>
              </a:rPr>
              <a:t>diary</a:t>
            </a:r>
            <a:r>
              <a:rPr lang="tr-TR" sz="1600" dirty="0">
                <a:latin typeface="Courier New" pitchFamily="49" charset="0"/>
              </a:rPr>
              <a:t> </a:t>
            </a:r>
            <a:r>
              <a:rPr lang="tr-TR" sz="1600" dirty="0" err="1" smtClean="0">
                <a:latin typeface="Courier New" pitchFamily="49" charset="0"/>
              </a:rPr>
              <a:t>sonuc</a:t>
            </a:r>
            <a:r>
              <a:rPr lang="tr-TR" sz="1600" dirty="0" smtClean="0">
                <a:latin typeface="Courier New" pitchFamily="49" charset="0"/>
              </a:rPr>
              <a:t>.</a:t>
            </a:r>
            <a:r>
              <a:rPr lang="tr-TR" sz="1600" dirty="0" err="1" smtClean="0">
                <a:latin typeface="Courier New" pitchFamily="49" charset="0"/>
              </a:rPr>
              <a:t>txt</a:t>
            </a:r>
            <a:r>
              <a:rPr lang="tr-TR" sz="1600" dirty="0" smtClean="0">
                <a:latin typeface="Courier New" pitchFamily="49" charset="0"/>
              </a:rPr>
              <a:t> </a:t>
            </a:r>
            <a:endParaRPr lang="tr-TR" sz="1600" dirty="0">
              <a:latin typeface="Courier New" pitchFamily="49" charset="0"/>
            </a:endParaRPr>
          </a:p>
          <a:p>
            <a:pPr marL="1052513" lvl="2" indent="-3810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disp</a:t>
            </a:r>
            <a:r>
              <a:rPr lang="tr-TR" sz="1600" dirty="0">
                <a:latin typeface="Courier New" pitchFamily="49" charset="0"/>
              </a:rPr>
              <a:t>(</a:t>
            </a:r>
            <a:r>
              <a:rPr lang="tr-TR" sz="1800" dirty="0">
                <a:solidFill>
                  <a:schemeClr val="tx2"/>
                </a:solidFill>
                <a:latin typeface="Courier New" pitchFamily="49" charset="0"/>
              </a:rPr>
              <a:t>'</a:t>
            </a:r>
            <a:r>
              <a:rPr lang="tr-TR" sz="1600" dirty="0">
                <a:solidFill>
                  <a:schemeClr val="tx2"/>
                </a:solidFill>
                <a:latin typeface="Courier New" pitchFamily="49" charset="0"/>
              </a:rPr>
              <a:t>-----------------</a:t>
            </a:r>
            <a:r>
              <a:rPr lang="tr-TR" sz="1800" dirty="0">
                <a:solidFill>
                  <a:schemeClr val="tx2"/>
                </a:solidFill>
                <a:latin typeface="Courier New" pitchFamily="49" charset="0"/>
              </a:rPr>
              <a:t>'</a:t>
            </a:r>
            <a:r>
              <a:rPr lang="tr-TR" sz="1600" dirty="0">
                <a:latin typeface="Courier New" pitchFamily="49" charset="0"/>
              </a:rPr>
              <a:t>)</a:t>
            </a:r>
          </a:p>
          <a:p>
            <a:pPr marL="1052513" lvl="2" indent="-3810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disp</a:t>
            </a:r>
            <a:r>
              <a:rPr lang="tr-TR" sz="1600" dirty="0">
                <a:latin typeface="Courier New" pitchFamily="49" charset="0"/>
              </a:rPr>
              <a:t>(a)</a:t>
            </a:r>
          </a:p>
          <a:p>
            <a:pPr marL="1052513" lvl="2" indent="-3810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diary</a:t>
            </a:r>
            <a:r>
              <a:rPr lang="tr-TR" sz="1600" dirty="0">
                <a:latin typeface="Courier New" pitchFamily="49" charset="0"/>
              </a:rPr>
              <a:t> </a:t>
            </a:r>
            <a:r>
              <a:rPr lang="tr-TR" sz="1600" dirty="0" err="1">
                <a:solidFill>
                  <a:srgbClr val="3333CC"/>
                </a:solidFill>
                <a:latin typeface="Courier New" pitchFamily="49" charset="0"/>
              </a:rPr>
              <a:t>end</a:t>
            </a:r>
            <a:endParaRPr lang="tr-TR" sz="1600" dirty="0">
              <a:solidFill>
                <a:srgbClr val="3333CC"/>
              </a:solidFill>
              <a:latin typeface="Courier New" pitchFamily="49" charset="0"/>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dirty="0">
              <a:latin typeface="Courier New" pitchFamily="49" charset="0"/>
            </a:endParaRPr>
          </a:p>
        </p:txBody>
      </p:sp>
      <p:sp>
        <p:nvSpPr>
          <p:cNvPr id="67591" name="Rectangle 6"/>
          <p:cNvSpPr>
            <a:spLocks noChangeArrowheads="1"/>
          </p:cNvSpPr>
          <p:nvPr/>
        </p:nvSpPr>
        <p:spPr bwMode="auto">
          <a:xfrm>
            <a:off x="179388" y="620713"/>
            <a:ext cx="8929687" cy="5256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67592" name="AutoShape 13"/>
          <p:cNvSpPr>
            <a:spLocks/>
          </p:cNvSpPr>
          <p:nvPr/>
        </p:nvSpPr>
        <p:spPr bwMode="auto">
          <a:xfrm>
            <a:off x="5292725" y="3500438"/>
            <a:ext cx="287338" cy="936625"/>
          </a:xfrm>
          <a:prstGeom prst="rightBrace">
            <a:avLst>
              <a:gd name="adj1" fmla="val 16570"/>
              <a:gd name="adj2" fmla="val 50000"/>
            </a:avLst>
          </a:prstGeom>
          <a:noFill/>
          <a:ln w="25400">
            <a:solidFill>
              <a:srgbClr val="FF0000"/>
            </a:solidFill>
            <a:round/>
            <a:headEnd/>
            <a:tailEnd/>
          </a:ln>
        </p:spPr>
        <p:txBody>
          <a:bodyPr wrap="none" anchor="ctr"/>
          <a:lstStyle/>
          <a:p>
            <a:endParaRPr lang="tr-TR"/>
          </a:p>
        </p:txBody>
      </p:sp>
      <p:sp>
        <p:nvSpPr>
          <p:cNvPr id="67593" name="Rectangle 15"/>
          <p:cNvSpPr>
            <a:spLocks noChangeArrowheads="1"/>
          </p:cNvSpPr>
          <p:nvPr/>
        </p:nvSpPr>
        <p:spPr bwMode="auto">
          <a:xfrm>
            <a:off x="5651500" y="2997200"/>
            <a:ext cx="3313113" cy="295275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b="0"/>
              <a:t>İki diary komutu arasındaki </a:t>
            </a:r>
            <a:r>
              <a:rPr lang="tr-TR" b="0">
                <a:solidFill>
                  <a:schemeClr val="tx2"/>
                </a:solidFill>
              </a:rPr>
              <a:t>“command window” da yazdırılacak her türlü bilgi</a:t>
            </a:r>
            <a:r>
              <a:rPr lang="tr-TR" b="0"/>
              <a:t>, sonuc.txt dosyasına yazdırılır. sonuc.txt dosyası, mevcut klasörün içinde oluşturulur, </a:t>
            </a:r>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Blip>
                <a:blip r:embed="rId2"/>
              </a:buBlip>
            </a:pPr>
            <a:r>
              <a:rPr lang="tr-TR" b="0"/>
              <a:t>Örnekteki, sonuc.txt dosyası yerine başka dosya tür ve isimleri kullanılabilir.</a:t>
            </a:r>
          </a:p>
          <a:p>
            <a:pPr marL="342900" indent="-342900" algn="l">
              <a:lnSpc>
                <a:spcPct val="80000"/>
              </a:lnSpc>
              <a:spcBef>
                <a:spcPct val="20000"/>
              </a:spcBef>
              <a:buClr>
                <a:schemeClr val="accent1"/>
              </a:buClr>
              <a:buSzPct val="65000"/>
              <a:buFont typeface="Wingdings" pitchFamily="2" charset="2"/>
              <a:buBlip>
                <a:blip r:embed="rId2"/>
              </a:buBlip>
            </a:pPr>
            <a:endParaRPr lang="tr-TR" b="0"/>
          </a:p>
          <a:p>
            <a:pPr marL="342900" indent="-342900" algn="l">
              <a:lnSpc>
                <a:spcPct val="80000"/>
              </a:lnSpc>
              <a:spcBef>
                <a:spcPct val="20000"/>
              </a:spcBef>
              <a:buClr>
                <a:schemeClr val="accent1"/>
              </a:buClr>
              <a:buSzPct val="65000"/>
              <a:buFont typeface="Wingdings" pitchFamily="2" charset="2"/>
              <a:buBlip>
                <a:blip r:embed="rId2"/>
              </a:buBlip>
            </a:pPr>
            <a:r>
              <a:rPr lang="tr-TR" b="0"/>
              <a:t>Yazdırılacak olan dosya, daha önce oluşturulmuş bir dosya ise, çıktı dosyanın içindeki metinin altına yazdırılır.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ve Değişkenler</a:t>
            </a:r>
            <a:endParaRPr lang="tr-TR" dirty="0"/>
          </a:p>
        </p:txBody>
      </p:sp>
      <p:sp>
        <p:nvSpPr>
          <p:cNvPr id="3" name="2 İçerik Yer Tutucusu"/>
          <p:cNvSpPr>
            <a:spLocks noGrp="1"/>
          </p:cNvSpPr>
          <p:nvPr>
            <p:ph idx="1"/>
          </p:nvPr>
        </p:nvSpPr>
        <p:spPr/>
        <p:txBody>
          <a:bodyPr/>
          <a:lstStyle/>
          <a:p>
            <a:r>
              <a:rPr lang="tr-TR" b="0" dirty="0" err="1" smtClean="0">
                <a:solidFill>
                  <a:srgbClr val="FF0000"/>
                </a:solidFill>
              </a:rPr>
              <a:t>char</a:t>
            </a:r>
            <a:r>
              <a:rPr lang="tr-TR" b="0" dirty="0" smtClean="0"/>
              <a:t>; tarzındaki değişkenler ise tek bir karakter veya karakter grubundan oluşan 16-bitlik bir </a:t>
            </a:r>
            <a:r>
              <a:rPr lang="tr-TR" b="0" dirty="0" err="1" smtClean="0"/>
              <a:t>skaler</a:t>
            </a:r>
            <a:r>
              <a:rPr lang="tr-TR" b="0" dirty="0" smtClean="0"/>
              <a:t> veya diziden meydana gelir.</a:t>
            </a:r>
          </a:p>
          <a:p>
            <a:r>
              <a:rPr lang="tr-TR" b="0" dirty="0" err="1" smtClean="0">
                <a:solidFill>
                  <a:srgbClr val="FF0000"/>
                </a:solidFill>
              </a:rPr>
              <a:t>char</a:t>
            </a:r>
            <a:r>
              <a:rPr lang="tr-TR" b="0" dirty="0" smtClean="0"/>
              <a:t>; tırnak içi karakterlerini (</a:t>
            </a:r>
            <a:r>
              <a:rPr lang="tr-TR" b="0" dirty="0" err="1" smtClean="0"/>
              <a:t>stringleri</a:t>
            </a:r>
            <a:r>
              <a:rPr lang="tr-TR" b="0" dirty="0" smtClean="0"/>
              <a:t>) hafızada tutmakla görevlidir.</a:t>
            </a:r>
          </a:p>
          <a:p>
            <a:r>
              <a:rPr lang="tr-TR" b="0" dirty="0" err="1" smtClean="0">
                <a:solidFill>
                  <a:srgbClr val="FF0000"/>
                </a:solidFill>
              </a:rPr>
              <a:t>double</a:t>
            </a:r>
            <a:r>
              <a:rPr lang="tr-TR" b="0" dirty="0" smtClean="0"/>
              <a:t>, karakterleri ASCII kodlarına dönüştürürken, </a:t>
            </a:r>
            <a:r>
              <a:rPr lang="tr-TR" b="0" dirty="0" err="1" smtClean="0">
                <a:solidFill>
                  <a:srgbClr val="FF0000"/>
                </a:solidFill>
              </a:rPr>
              <a:t>char</a:t>
            </a:r>
            <a:r>
              <a:rPr lang="tr-TR" b="0" dirty="0" smtClean="0"/>
              <a:t> tanımlanmış her bir ASCII kodunu, karşılığı karaktere çevirir.</a:t>
            </a:r>
          </a:p>
          <a:p>
            <a:endParaRPr lang="tr-TR" b="0" dirty="0" smtClean="0"/>
          </a:p>
          <a:p>
            <a:pPr lvl="1">
              <a:buFont typeface="Arial" pitchFamily="34" charset="0"/>
              <a:buChar char="•"/>
            </a:pPr>
            <a:r>
              <a:rPr lang="tr-TR" b="0" i="1" dirty="0" smtClean="0"/>
              <a:t>d=‘selam’</a:t>
            </a:r>
          </a:p>
          <a:p>
            <a:pPr lvl="1">
              <a:buFont typeface="Arial" pitchFamily="34" charset="0"/>
              <a:buChar char="•"/>
            </a:pPr>
            <a:r>
              <a:rPr lang="tr-TR" b="0" i="1" dirty="0" err="1" smtClean="0"/>
              <a:t>double</a:t>
            </a:r>
            <a:r>
              <a:rPr lang="tr-TR" b="0" i="1" dirty="0" smtClean="0"/>
              <a:t>(d)</a:t>
            </a:r>
          </a:p>
          <a:p>
            <a:pPr lvl="1">
              <a:buFont typeface="Arial" pitchFamily="34" charset="0"/>
              <a:buChar char="•"/>
            </a:pPr>
            <a:r>
              <a:rPr lang="tr-TR" b="0" i="1" dirty="0" smtClean="0"/>
              <a:t>g=[115 108 109]</a:t>
            </a:r>
          </a:p>
          <a:p>
            <a:pPr lvl="1">
              <a:buFont typeface="Arial" pitchFamily="34" charset="0"/>
              <a:buChar char="•"/>
            </a:pPr>
            <a:r>
              <a:rPr lang="tr-TR" b="0" i="1" dirty="0" err="1" smtClean="0"/>
              <a:t>char</a:t>
            </a:r>
            <a:r>
              <a:rPr lang="tr-TR" b="0" i="1" dirty="0" smtClean="0"/>
              <a:t>(g)</a:t>
            </a:r>
            <a:endParaRPr lang="tr-TR" b="0" i="1"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11</a:t>
            </a:fld>
            <a:endParaRPr lang="en-US" alt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5 Slayt Numarası Yer Tutucusu"/>
          <p:cNvSpPr>
            <a:spLocks noGrp="1"/>
          </p:cNvSpPr>
          <p:nvPr>
            <p:ph type="sldNum" sz="quarter" idx="12"/>
          </p:nvPr>
        </p:nvSpPr>
        <p:spPr/>
        <p:txBody>
          <a:bodyPr/>
          <a:lstStyle/>
          <a:p>
            <a:pPr>
              <a:defRPr/>
            </a:pPr>
            <a:fld id="{9C43E8CC-4F09-4E66-8120-A8A7169053F2}" type="slidenum">
              <a:rPr lang="en-US" altLang="en-US"/>
              <a:pPr>
                <a:defRPr/>
              </a:pPr>
              <a:t>110</a:t>
            </a:fld>
            <a:endParaRPr lang="en-US" altLang="en-US"/>
          </a:p>
        </p:txBody>
      </p:sp>
      <p:sp>
        <p:nvSpPr>
          <p:cNvPr id="68611" name="Rectangle 2"/>
          <p:cNvSpPr>
            <a:spLocks noGrp="1" noChangeArrowheads="1"/>
          </p:cNvSpPr>
          <p:nvPr>
            <p:ph type="title"/>
          </p:nvPr>
        </p:nvSpPr>
        <p:spPr/>
        <p:txBody>
          <a:bodyPr/>
          <a:lstStyle/>
          <a:p>
            <a:pPr eaLnBrk="1" hangingPunct="1"/>
            <a:r>
              <a:rPr lang="tr-TR" dirty="0" smtClean="0"/>
              <a:t>MATLAB/</a:t>
            </a:r>
            <a:r>
              <a:rPr lang="tr-TR" b="0" dirty="0" smtClean="0"/>
              <a:t>Dosya Yazdırma-Okuma</a:t>
            </a:r>
            <a:endParaRPr lang="en-US" b="0" dirty="0" smtClean="0">
              <a:solidFill>
                <a:srgbClr val="3333CC"/>
              </a:solidFill>
            </a:endParaRPr>
          </a:p>
        </p:txBody>
      </p:sp>
      <p:sp>
        <p:nvSpPr>
          <p:cNvPr id="68612"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p:txBody>
      </p:sp>
      <p:sp>
        <p:nvSpPr>
          <p:cNvPr id="68613" name="Rectangle 4"/>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68614" name="Rectangle 5"/>
          <p:cNvSpPr>
            <a:spLocks noChangeArrowheads="1"/>
          </p:cNvSpPr>
          <p:nvPr/>
        </p:nvSpPr>
        <p:spPr bwMode="auto">
          <a:xfrm>
            <a:off x="323850" y="908050"/>
            <a:ext cx="8820150"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Daha gelişmiş dosya yazdırma</a:t>
            </a:r>
            <a:r>
              <a:rPr lang="tr-TR" sz="1600" b="0" dirty="0">
                <a:solidFill>
                  <a:srgbClr val="3333CC"/>
                </a:solidFill>
              </a:rPr>
              <a:t>, </a:t>
            </a:r>
            <a:r>
              <a:rPr lang="tr-TR" sz="1600" b="0" dirty="0" err="1" smtClean="0">
                <a:solidFill>
                  <a:srgbClr val="3333CC"/>
                </a:solidFill>
              </a:rPr>
              <a:t>fopen</a:t>
            </a:r>
            <a:r>
              <a:rPr lang="tr-TR" sz="1600" b="0" dirty="0" smtClean="0">
                <a:solidFill>
                  <a:srgbClr val="3333CC"/>
                </a:solidFill>
              </a:rPr>
              <a:t>, </a:t>
            </a:r>
            <a:r>
              <a:rPr lang="tr-TR" sz="1600" b="0" dirty="0" err="1" smtClean="0">
                <a:solidFill>
                  <a:srgbClr val="3333CC"/>
                </a:solidFill>
              </a:rPr>
              <a:t>fprintf</a:t>
            </a:r>
            <a:r>
              <a:rPr lang="tr-TR" sz="1600" b="0" dirty="0" smtClean="0">
                <a:solidFill>
                  <a:srgbClr val="3333CC"/>
                </a:solidFill>
              </a:rPr>
              <a:t> </a:t>
            </a:r>
            <a:r>
              <a:rPr lang="tr-TR" sz="1600" b="0" dirty="0" smtClean="0"/>
              <a:t>ve </a:t>
            </a:r>
            <a:r>
              <a:rPr lang="tr-TR" sz="1600" b="0" dirty="0" err="1" smtClean="0">
                <a:solidFill>
                  <a:srgbClr val="3333CC"/>
                </a:solidFill>
              </a:rPr>
              <a:t>fclose</a:t>
            </a:r>
            <a:r>
              <a:rPr lang="tr-TR" sz="1600" b="0" dirty="0" smtClean="0"/>
              <a:t> </a:t>
            </a:r>
            <a:r>
              <a:rPr lang="tr-TR" sz="1600" b="0" dirty="0"/>
              <a:t>fonksiyonlarının kullanımı ile gerçekleştirilir.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Bu fonksiyonlar ile dosya yazdırmada, yazdırılacak olan metnin “</a:t>
            </a:r>
            <a:r>
              <a:rPr lang="tr-TR" sz="1600" b="0" dirty="0" err="1"/>
              <a:t>command</a:t>
            </a:r>
            <a:r>
              <a:rPr lang="tr-TR" sz="1600" b="0" dirty="0"/>
              <a:t> </a:t>
            </a:r>
            <a:r>
              <a:rPr lang="tr-TR" sz="1600" b="0" dirty="0" err="1"/>
              <a:t>window</a:t>
            </a:r>
            <a:r>
              <a:rPr lang="tr-TR" sz="1600" b="0" dirty="0"/>
              <a:t>” da </a:t>
            </a:r>
            <a:r>
              <a:rPr lang="tr-TR" sz="1600" b="0" u="sng" dirty="0"/>
              <a:t>gösterilmesine gerek yoktur</a:t>
            </a:r>
            <a:r>
              <a:rPr lang="tr-TR" sz="1600" b="0" dirty="0"/>
              <a:t>.</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err="1">
                <a:solidFill>
                  <a:srgbClr val="3333CC"/>
                </a:solidFill>
              </a:rPr>
              <a:t>fopen</a:t>
            </a:r>
            <a:r>
              <a:rPr lang="tr-TR" sz="1600" b="0" dirty="0"/>
              <a:t>, program çıktılarının yazdırılacağı dosyayı açar, </a:t>
            </a:r>
            <a:r>
              <a:rPr lang="tr-TR" sz="1600" b="0" dirty="0" err="1">
                <a:solidFill>
                  <a:srgbClr val="3333CC"/>
                </a:solidFill>
              </a:rPr>
              <a:t>fprintf</a:t>
            </a:r>
            <a:r>
              <a:rPr lang="tr-TR" sz="1600" b="0" dirty="0"/>
              <a:t> yazdırır ve </a:t>
            </a:r>
            <a:r>
              <a:rPr lang="tr-TR" sz="1600" b="0" dirty="0" err="1">
                <a:solidFill>
                  <a:srgbClr val="3333CC"/>
                </a:solidFill>
              </a:rPr>
              <a:t>fclose</a:t>
            </a:r>
            <a:r>
              <a:rPr lang="tr-TR" sz="1600" b="0" dirty="0"/>
              <a:t> ise yazdırma işlemini sonlandırır.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Örneğin, bir a kenarı programda hesaplatılmış olsun. Bu programın a çıktısını, kenar.</a:t>
            </a:r>
            <a:r>
              <a:rPr lang="tr-TR" sz="1600" b="0" dirty="0" err="1"/>
              <a:t>txt</a:t>
            </a:r>
            <a:r>
              <a:rPr lang="tr-TR" sz="1600" b="0" dirty="0"/>
              <a:t> isimli bir dosyaya yazdırmak için, aşağıdaki kodlar düşünülür;</a:t>
            </a:r>
          </a:p>
          <a:p>
            <a:pPr marL="342900" indent="-342900" algn="l">
              <a:lnSpc>
                <a:spcPct val="80000"/>
              </a:lnSpc>
              <a:spcBef>
                <a:spcPct val="20000"/>
              </a:spcBef>
              <a:buClr>
                <a:schemeClr val="accent1"/>
              </a:buClr>
              <a:buSzPct val="65000"/>
              <a:buFont typeface="Wingdings" pitchFamily="2" charset="2"/>
              <a:buNone/>
            </a:pPr>
            <a:endParaRPr lang="tr-TR" sz="1600" dirty="0">
              <a:latin typeface="Courier New" pitchFamily="49" charset="0"/>
            </a:endParaRPr>
          </a:p>
        </p:txBody>
      </p:sp>
      <p:sp>
        <p:nvSpPr>
          <p:cNvPr id="68615" name="Rectangle 6"/>
          <p:cNvSpPr>
            <a:spLocks noChangeArrowheads="1"/>
          </p:cNvSpPr>
          <p:nvPr/>
        </p:nvSpPr>
        <p:spPr bwMode="auto">
          <a:xfrm>
            <a:off x="179388" y="620713"/>
            <a:ext cx="8929687" cy="5256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68616" name="Text Box 9"/>
          <p:cNvSpPr txBox="1">
            <a:spLocks noChangeArrowheads="1"/>
          </p:cNvSpPr>
          <p:nvPr/>
        </p:nvSpPr>
        <p:spPr bwMode="auto">
          <a:xfrm>
            <a:off x="684213" y="4630390"/>
            <a:ext cx="4265911" cy="954107"/>
          </a:xfrm>
          <a:prstGeom prst="rect">
            <a:avLst/>
          </a:prstGeom>
          <a:noFill/>
          <a:ln w="15875" algn="ctr">
            <a:solidFill>
              <a:schemeClr val="tx1"/>
            </a:solidFill>
            <a:miter lim="800000"/>
            <a:headEnd/>
            <a:tailEnd/>
          </a:ln>
        </p:spPr>
        <p:txBody>
          <a:bodyPr wrap="none">
            <a:spAutoFit/>
          </a:bodyPr>
          <a:lstStyle/>
          <a:p>
            <a:pPr algn="l"/>
            <a:r>
              <a:rPr lang="en-US" dirty="0">
                <a:latin typeface="Courier New" pitchFamily="49" charset="0"/>
              </a:rPr>
              <a:t>a=150.0234234; </a:t>
            </a:r>
          </a:p>
          <a:p>
            <a:pPr algn="l"/>
            <a:r>
              <a:rPr lang="en-US" dirty="0">
                <a:latin typeface="Courier New" pitchFamily="49" charset="0"/>
              </a:rPr>
              <a:t>fid=</a:t>
            </a:r>
            <a:r>
              <a:rPr lang="en-US" dirty="0" err="1">
                <a:latin typeface="Courier New" pitchFamily="49" charset="0"/>
              </a:rPr>
              <a:t>fopen</a:t>
            </a:r>
            <a:r>
              <a:rPr lang="en-US" dirty="0">
                <a:latin typeface="Courier New" pitchFamily="49" charset="0"/>
              </a:rPr>
              <a:t>(</a:t>
            </a:r>
            <a:r>
              <a:rPr lang="en-US" dirty="0">
                <a:solidFill>
                  <a:schemeClr val="tx2"/>
                </a:solidFill>
                <a:latin typeface="Courier New" pitchFamily="49" charset="0"/>
              </a:rPr>
              <a:t>'kenar.txt'</a:t>
            </a:r>
            <a:r>
              <a:rPr lang="en-US" dirty="0">
                <a:latin typeface="Courier New" pitchFamily="49" charset="0"/>
              </a:rPr>
              <a:t>,</a:t>
            </a:r>
            <a:r>
              <a:rPr lang="en-US" dirty="0">
                <a:solidFill>
                  <a:schemeClr val="tx2"/>
                </a:solidFill>
                <a:latin typeface="Courier New" pitchFamily="49" charset="0"/>
              </a:rPr>
              <a:t>'</a:t>
            </a:r>
            <a:r>
              <a:rPr lang="tr-TR" dirty="0">
                <a:solidFill>
                  <a:schemeClr val="tx2"/>
                </a:solidFill>
                <a:latin typeface="Courier New" pitchFamily="49" charset="0"/>
              </a:rPr>
              <a:t>w</a:t>
            </a:r>
            <a:r>
              <a:rPr lang="en-US" dirty="0">
                <a:solidFill>
                  <a:schemeClr val="tx2"/>
                </a:solidFill>
                <a:latin typeface="Courier New" pitchFamily="49" charset="0"/>
              </a:rPr>
              <a:t>'</a:t>
            </a:r>
            <a:r>
              <a:rPr lang="en-US" dirty="0">
                <a:latin typeface="Courier New" pitchFamily="49" charset="0"/>
              </a:rPr>
              <a:t>);</a:t>
            </a:r>
          </a:p>
          <a:p>
            <a:pPr algn="l"/>
            <a:r>
              <a:rPr lang="en-US" dirty="0" err="1" smtClean="0">
                <a:latin typeface="Courier New" pitchFamily="49" charset="0"/>
              </a:rPr>
              <a:t>fprintf</a:t>
            </a:r>
            <a:r>
              <a:rPr lang="en-US" dirty="0" smtClean="0">
                <a:latin typeface="Courier New" pitchFamily="49" charset="0"/>
              </a:rPr>
              <a:t>(</a:t>
            </a:r>
            <a:r>
              <a:rPr lang="tr-TR" dirty="0" err="1" smtClean="0">
                <a:latin typeface="Courier New" pitchFamily="49" charset="0"/>
              </a:rPr>
              <a:t>fid</a:t>
            </a:r>
            <a:r>
              <a:rPr lang="tr-TR" dirty="0" smtClean="0">
                <a:latin typeface="Courier New" pitchFamily="49" charset="0"/>
              </a:rPr>
              <a:t>,</a:t>
            </a:r>
            <a:r>
              <a:rPr lang="en-US" dirty="0" smtClean="0">
                <a:solidFill>
                  <a:schemeClr val="tx2"/>
                </a:solidFill>
                <a:latin typeface="Courier New" pitchFamily="49" charset="0"/>
              </a:rPr>
              <a:t>’</a:t>
            </a:r>
            <a:r>
              <a:rPr lang="tr-TR" dirty="0" smtClean="0">
                <a:solidFill>
                  <a:schemeClr val="tx2"/>
                </a:solidFill>
                <a:latin typeface="Courier New" pitchFamily="49" charset="0"/>
              </a:rPr>
              <a:t>kenar uzunluğu</a:t>
            </a:r>
            <a:r>
              <a:rPr lang="en-US" dirty="0" smtClean="0">
                <a:solidFill>
                  <a:schemeClr val="tx2"/>
                </a:solidFill>
                <a:latin typeface="Courier New" pitchFamily="49" charset="0"/>
              </a:rPr>
              <a:t>=</a:t>
            </a:r>
            <a:r>
              <a:rPr lang="tr-TR" dirty="0" smtClean="0">
                <a:solidFill>
                  <a:schemeClr val="tx2"/>
                </a:solidFill>
                <a:latin typeface="Courier New" pitchFamily="49" charset="0"/>
              </a:rPr>
              <a:t>%1.4f</a:t>
            </a:r>
            <a:r>
              <a:rPr lang="en-US" dirty="0" smtClean="0">
                <a:solidFill>
                  <a:schemeClr val="tx2"/>
                </a:solidFill>
                <a:latin typeface="Courier New" pitchFamily="49" charset="0"/>
              </a:rPr>
              <a:t>'</a:t>
            </a:r>
            <a:r>
              <a:rPr lang="en-US" dirty="0" smtClean="0">
                <a:latin typeface="Courier New" pitchFamily="49" charset="0"/>
              </a:rPr>
              <a:t>,</a:t>
            </a:r>
            <a:r>
              <a:rPr lang="en-US" dirty="0">
                <a:latin typeface="Courier New" pitchFamily="49" charset="0"/>
              </a:rPr>
              <a:t>a);</a:t>
            </a:r>
          </a:p>
          <a:p>
            <a:pPr algn="l"/>
            <a:r>
              <a:rPr lang="en-US" dirty="0" err="1">
                <a:latin typeface="Courier New" pitchFamily="49" charset="0"/>
              </a:rPr>
              <a:t>fclose</a:t>
            </a:r>
            <a:r>
              <a:rPr lang="en-US" dirty="0">
                <a:latin typeface="Courier New" pitchFamily="49" charset="0"/>
              </a:rPr>
              <a:t>(fid);</a:t>
            </a:r>
            <a:endParaRPr lang="tr-TR" dirty="0">
              <a:latin typeface="Courier New" pitchFamily="49" charset="0"/>
            </a:endParaRPr>
          </a:p>
        </p:txBody>
      </p:sp>
      <p:sp>
        <p:nvSpPr>
          <p:cNvPr id="68617" name="Line 10"/>
          <p:cNvSpPr>
            <a:spLocks noChangeShapeType="1"/>
          </p:cNvSpPr>
          <p:nvPr/>
        </p:nvSpPr>
        <p:spPr bwMode="auto">
          <a:xfrm>
            <a:off x="3851275" y="5013176"/>
            <a:ext cx="1873250" cy="0"/>
          </a:xfrm>
          <a:prstGeom prst="line">
            <a:avLst/>
          </a:prstGeom>
          <a:noFill/>
          <a:ln w="15875">
            <a:solidFill>
              <a:srgbClr val="FF0000"/>
            </a:solidFill>
            <a:round/>
            <a:headEnd/>
            <a:tailEnd type="triangle" w="med" len="med"/>
          </a:ln>
        </p:spPr>
        <p:txBody>
          <a:bodyPr wrap="none" anchor="ctr"/>
          <a:lstStyle/>
          <a:p>
            <a:endParaRPr lang="tr-TR"/>
          </a:p>
        </p:txBody>
      </p:sp>
      <p:sp>
        <p:nvSpPr>
          <p:cNvPr id="68618" name="Text Box 12"/>
          <p:cNvSpPr txBox="1">
            <a:spLocks noChangeArrowheads="1"/>
          </p:cNvSpPr>
          <p:nvPr/>
        </p:nvSpPr>
        <p:spPr bwMode="auto">
          <a:xfrm>
            <a:off x="5705475" y="4885853"/>
            <a:ext cx="3462358" cy="276999"/>
          </a:xfrm>
          <a:prstGeom prst="rect">
            <a:avLst/>
          </a:prstGeom>
          <a:noFill/>
          <a:ln w="25400" algn="ctr">
            <a:noFill/>
            <a:miter lim="800000"/>
            <a:headEnd/>
            <a:tailEnd/>
          </a:ln>
        </p:spPr>
        <p:txBody>
          <a:bodyPr wrap="none">
            <a:spAutoFit/>
          </a:bodyPr>
          <a:lstStyle/>
          <a:p>
            <a:pPr algn="l"/>
            <a:r>
              <a:rPr lang="tr-TR" sz="1200" dirty="0">
                <a:solidFill>
                  <a:schemeClr val="tx2"/>
                </a:solidFill>
                <a:latin typeface="Courier New" pitchFamily="49" charset="0"/>
              </a:rPr>
              <a:t>w </a:t>
            </a:r>
            <a:r>
              <a:rPr lang="tr-TR" sz="1200" dirty="0"/>
              <a:t>bu dosyanın üzerine yazılacağını gösterir. </a:t>
            </a:r>
          </a:p>
        </p:txBody>
      </p:sp>
      <p:sp>
        <p:nvSpPr>
          <p:cNvPr id="12" name="11 Metin kutusu"/>
          <p:cNvSpPr txBox="1"/>
          <p:nvPr/>
        </p:nvSpPr>
        <p:spPr>
          <a:xfrm>
            <a:off x="1907704" y="3068960"/>
            <a:ext cx="3312368" cy="738664"/>
          </a:xfrm>
          <a:prstGeom prst="rect">
            <a:avLst/>
          </a:prstGeom>
          <a:noFill/>
        </p:spPr>
        <p:txBody>
          <a:bodyPr wrap="square" rtlCol="0">
            <a:spAutoFit/>
          </a:bodyPr>
          <a:lstStyle/>
          <a:p>
            <a:pPr algn="l"/>
            <a:r>
              <a:rPr lang="tr-TR" dirty="0" smtClean="0">
                <a:solidFill>
                  <a:srgbClr val="3333CC"/>
                </a:solidFill>
              </a:rPr>
              <a:t>ifade=</a:t>
            </a:r>
            <a:r>
              <a:rPr lang="tr-TR" dirty="0" err="1" smtClean="0">
                <a:solidFill>
                  <a:srgbClr val="3333CC"/>
                </a:solidFill>
              </a:rPr>
              <a:t>fopen</a:t>
            </a:r>
            <a:r>
              <a:rPr lang="tr-TR" dirty="0" smtClean="0">
                <a:solidFill>
                  <a:srgbClr val="3333CC"/>
                </a:solidFill>
              </a:rPr>
              <a:t>(‘dosya_adi’, ‘izin’)</a:t>
            </a:r>
          </a:p>
          <a:p>
            <a:pPr algn="l"/>
            <a:r>
              <a:rPr lang="tr-TR" dirty="0" err="1" smtClean="0">
                <a:solidFill>
                  <a:srgbClr val="3333CC"/>
                </a:solidFill>
              </a:rPr>
              <a:t>fprintf</a:t>
            </a:r>
            <a:r>
              <a:rPr lang="tr-TR" dirty="0" smtClean="0">
                <a:solidFill>
                  <a:srgbClr val="3333CC"/>
                </a:solidFill>
              </a:rPr>
              <a:t>(ifade,’</a:t>
            </a:r>
            <a:r>
              <a:rPr lang="tr-TR" dirty="0" err="1" smtClean="0">
                <a:solidFill>
                  <a:srgbClr val="3333CC"/>
                </a:solidFill>
              </a:rPr>
              <a:t>aciklama</a:t>
            </a:r>
            <a:r>
              <a:rPr lang="tr-TR" dirty="0" smtClean="0">
                <a:solidFill>
                  <a:srgbClr val="3333CC"/>
                </a:solidFill>
              </a:rPr>
              <a:t>’,değişken)</a:t>
            </a:r>
          </a:p>
          <a:p>
            <a:pPr algn="l"/>
            <a:r>
              <a:rPr lang="tr-TR" dirty="0" err="1" smtClean="0">
                <a:solidFill>
                  <a:srgbClr val="3333CC"/>
                </a:solidFill>
              </a:rPr>
              <a:t>fclose</a:t>
            </a:r>
            <a:r>
              <a:rPr lang="tr-TR" dirty="0" smtClean="0">
                <a:solidFill>
                  <a:srgbClr val="3333CC"/>
                </a:solidFill>
              </a:rPr>
              <a:t>(ifade)</a:t>
            </a:r>
            <a:endParaRPr lang="tr-TR" dirty="0">
              <a:solidFill>
                <a:srgbClr val="3333CC"/>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Dosya Yazdırma-Okuma</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111</a:t>
            </a:fld>
            <a:endParaRPr lang="en-US" altLang="en-US"/>
          </a:p>
        </p:txBody>
      </p:sp>
      <p:graphicFrame>
        <p:nvGraphicFramePr>
          <p:cNvPr id="7" name="6 Tablo Yer Tutucusu"/>
          <p:cNvGraphicFramePr>
            <a:graphicFrameLocks noGrp="1"/>
          </p:cNvGraphicFramePr>
          <p:nvPr>
            <p:ph type="tbl" idx="1"/>
          </p:nvPr>
        </p:nvGraphicFramePr>
        <p:xfrm>
          <a:off x="899592" y="2132856"/>
          <a:ext cx="7037642" cy="3032760"/>
        </p:xfrm>
        <a:graphic>
          <a:graphicData uri="http://schemas.openxmlformats.org/drawingml/2006/table">
            <a:tbl>
              <a:tblPr firstRow="1" bandRow="1">
                <a:tableStyleId>{5C22544A-7EE6-4342-B048-85BDC9FD1C3A}</a:tableStyleId>
              </a:tblPr>
              <a:tblGrid>
                <a:gridCol w="585153"/>
                <a:gridCol w="6452489"/>
              </a:tblGrid>
              <a:tr h="370840">
                <a:tc>
                  <a:txBody>
                    <a:bodyPr/>
                    <a:lstStyle/>
                    <a:p>
                      <a:pPr algn="l"/>
                      <a:r>
                        <a:rPr lang="tr-TR" dirty="0" smtClean="0"/>
                        <a:t>Tip</a:t>
                      </a:r>
                      <a:endParaRPr lang="tr-TR" dirty="0"/>
                    </a:p>
                  </a:txBody>
                  <a:tcPr/>
                </a:tc>
                <a:tc>
                  <a:txBody>
                    <a:bodyPr/>
                    <a:lstStyle/>
                    <a:p>
                      <a:pPr algn="l"/>
                      <a:r>
                        <a:rPr lang="tr-TR" dirty="0" smtClean="0"/>
                        <a:t>Açıklama</a:t>
                      </a:r>
                      <a:endParaRPr lang="tr-TR" dirty="0"/>
                    </a:p>
                  </a:txBody>
                  <a:tcPr/>
                </a:tc>
              </a:tr>
              <a:tr h="370840">
                <a:tc>
                  <a:txBody>
                    <a:bodyPr/>
                    <a:lstStyle/>
                    <a:p>
                      <a:pPr algn="ctr"/>
                      <a:r>
                        <a:rPr lang="tr-TR" dirty="0" smtClean="0"/>
                        <a:t>‘r’</a:t>
                      </a:r>
                      <a:endParaRPr lang="tr-TR" dirty="0"/>
                    </a:p>
                  </a:txBody>
                  <a:tcPr/>
                </a:tc>
                <a:tc>
                  <a:txBody>
                    <a:bodyPr/>
                    <a:lstStyle/>
                    <a:p>
                      <a:pPr algn="l"/>
                      <a:r>
                        <a:rPr lang="tr-TR" dirty="0" smtClean="0"/>
                        <a:t>Dosyayı</a:t>
                      </a:r>
                      <a:r>
                        <a:rPr lang="tr-TR" baseline="0" dirty="0" smtClean="0"/>
                        <a:t> sadece okumaya açar. (Yazma işlemine izin vermez)</a:t>
                      </a:r>
                      <a:endParaRPr lang="tr-TR" dirty="0"/>
                    </a:p>
                  </a:txBody>
                  <a:tcPr/>
                </a:tc>
              </a:tr>
              <a:tr h="370840">
                <a:tc>
                  <a:txBody>
                    <a:bodyPr/>
                    <a:lstStyle/>
                    <a:p>
                      <a:pPr algn="ctr"/>
                      <a:r>
                        <a:rPr lang="tr-TR" dirty="0" smtClean="0"/>
                        <a:t>‘r+’</a:t>
                      </a:r>
                      <a:endParaRPr lang="tr-TR" dirty="0"/>
                    </a:p>
                  </a:txBody>
                  <a:tcPr/>
                </a:tc>
                <a:tc>
                  <a:txBody>
                    <a:bodyPr/>
                    <a:lstStyle/>
                    <a:p>
                      <a:pPr algn="l"/>
                      <a:r>
                        <a:rPr lang="tr-TR" dirty="0" smtClean="0"/>
                        <a:t>Dosyayı yazmaya ve okumaya açar.</a:t>
                      </a:r>
                      <a:endParaRPr lang="tr-TR" dirty="0"/>
                    </a:p>
                  </a:txBody>
                  <a:tcPr/>
                </a:tc>
              </a:tr>
              <a:tr h="370840">
                <a:tc>
                  <a:txBody>
                    <a:bodyPr/>
                    <a:lstStyle/>
                    <a:p>
                      <a:pPr algn="ctr"/>
                      <a:r>
                        <a:rPr lang="tr-TR" dirty="0" smtClean="0"/>
                        <a:t>‘w’</a:t>
                      </a:r>
                      <a:endParaRPr lang="tr-TR" dirty="0"/>
                    </a:p>
                  </a:txBody>
                  <a:tcPr/>
                </a:tc>
                <a:tc>
                  <a:txBody>
                    <a:bodyPr/>
                    <a:lstStyle/>
                    <a:p>
                      <a:pPr algn="l"/>
                      <a:r>
                        <a:rPr lang="tr-TR" dirty="0" smtClean="0"/>
                        <a:t>Var olan bir veri dosyası içindeki bilgileri siler, dosya yoksa oluşturur ve dosyayı yazmaya açar.</a:t>
                      </a:r>
                      <a:endParaRPr lang="tr-TR" dirty="0"/>
                    </a:p>
                  </a:txBody>
                  <a:tcPr/>
                </a:tc>
              </a:tr>
              <a:tr h="370840">
                <a:tc>
                  <a:txBody>
                    <a:bodyPr/>
                    <a:lstStyle/>
                    <a:p>
                      <a:pPr algn="ctr"/>
                      <a:r>
                        <a:rPr lang="tr-TR" dirty="0" smtClean="0"/>
                        <a:t>‘w+’</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Var olan bir veri dosyası içindeki bilgileri siler, dosya yoksa oluşturur ve dosyayı okumaya ve yazmaya açar.</a:t>
                      </a:r>
                    </a:p>
                  </a:txBody>
                  <a:tcPr/>
                </a:tc>
              </a:tr>
              <a:tr h="370840">
                <a:tc>
                  <a:txBody>
                    <a:bodyPr/>
                    <a:lstStyle/>
                    <a:p>
                      <a:pPr algn="ctr"/>
                      <a:r>
                        <a:rPr lang="tr-TR" dirty="0" smtClean="0"/>
                        <a:t>‘a’</a:t>
                      </a:r>
                      <a:endParaRPr lang="tr-TR" dirty="0"/>
                    </a:p>
                  </a:txBody>
                  <a:tcPr/>
                </a:tc>
                <a:tc>
                  <a:txBody>
                    <a:bodyPr/>
                    <a:lstStyle/>
                    <a:p>
                      <a:pPr algn="l"/>
                      <a:r>
                        <a:rPr lang="tr-TR" dirty="0" smtClean="0"/>
                        <a:t>Var olan</a:t>
                      </a:r>
                      <a:r>
                        <a:rPr lang="tr-TR" baseline="0" dirty="0" smtClean="0"/>
                        <a:t> bir veri dosyasını yazmak için açar, dosya yoksa oluşturur ve girilecek bilgileri dosya sonuna ekler.</a:t>
                      </a:r>
                      <a:endParaRPr lang="tr-TR" dirty="0"/>
                    </a:p>
                  </a:txBody>
                  <a:tcPr/>
                </a:tc>
              </a:tr>
            </a:tbl>
          </a:graphicData>
        </a:graphic>
      </p:graphicFrame>
      <p:sp>
        <p:nvSpPr>
          <p:cNvPr id="8" name="7 Metin kutusu"/>
          <p:cNvSpPr txBox="1"/>
          <p:nvPr/>
        </p:nvSpPr>
        <p:spPr>
          <a:xfrm>
            <a:off x="1907704" y="1628800"/>
            <a:ext cx="4752528" cy="307777"/>
          </a:xfrm>
          <a:prstGeom prst="rect">
            <a:avLst/>
          </a:prstGeom>
          <a:noFill/>
        </p:spPr>
        <p:txBody>
          <a:bodyPr wrap="square" rtlCol="0">
            <a:spAutoFit/>
          </a:bodyPr>
          <a:lstStyle/>
          <a:p>
            <a:r>
              <a:rPr lang="tr-TR" dirty="0" smtClean="0"/>
              <a:t>Dosya yazdırma ve okumada kullanılan izinler</a:t>
            </a:r>
            <a:endParaRPr lang="tr-TR"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5 Slayt Numarası Yer Tutucusu"/>
          <p:cNvSpPr>
            <a:spLocks noGrp="1"/>
          </p:cNvSpPr>
          <p:nvPr>
            <p:ph type="sldNum" sz="quarter" idx="12"/>
          </p:nvPr>
        </p:nvSpPr>
        <p:spPr/>
        <p:txBody>
          <a:bodyPr/>
          <a:lstStyle/>
          <a:p>
            <a:pPr>
              <a:defRPr/>
            </a:pPr>
            <a:fld id="{030460C8-4552-4DD2-B439-1A58BCA45174}" type="slidenum">
              <a:rPr lang="en-US" altLang="en-US"/>
              <a:pPr>
                <a:defRPr/>
              </a:pPr>
              <a:t>112</a:t>
            </a:fld>
            <a:endParaRPr lang="en-US" altLang="en-US"/>
          </a:p>
        </p:txBody>
      </p:sp>
      <p:sp>
        <p:nvSpPr>
          <p:cNvPr id="69635" name="Rectangle 2"/>
          <p:cNvSpPr>
            <a:spLocks noGrp="1" noChangeArrowheads="1"/>
          </p:cNvSpPr>
          <p:nvPr>
            <p:ph type="title"/>
          </p:nvPr>
        </p:nvSpPr>
        <p:spPr/>
        <p:txBody>
          <a:bodyPr/>
          <a:lstStyle/>
          <a:p>
            <a:pPr eaLnBrk="1" hangingPunct="1"/>
            <a:r>
              <a:rPr lang="tr-TR" dirty="0" smtClean="0"/>
              <a:t>MATLAB/</a:t>
            </a:r>
            <a:r>
              <a:rPr lang="tr-TR" b="0" dirty="0" smtClean="0"/>
              <a:t>Dosya Yazdırma-Okuma</a:t>
            </a:r>
            <a:endParaRPr lang="en-US" b="0" dirty="0" smtClean="0">
              <a:solidFill>
                <a:srgbClr val="3333CC"/>
              </a:solidFill>
            </a:endParaRPr>
          </a:p>
        </p:txBody>
      </p:sp>
      <p:sp>
        <p:nvSpPr>
          <p:cNvPr id="69636"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p:txBody>
      </p:sp>
      <p:sp>
        <p:nvSpPr>
          <p:cNvPr id="69637" name="Rectangle 4"/>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69638" name="Rectangle 5"/>
          <p:cNvSpPr>
            <a:spLocks noChangeArrowheads="1"/>
          </p:cNvSpPr>
          <p:nvPr/>
        </p:nvSpPr>
        <p:spPr bwMode="auto">
          <a:xfrm>
            <a:off x="323850" y="908050"/>
            <a:ext cx="8820150" cy="93662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solidFill>
                  <a:srgbClr val="3333CC"/>
                </a:solidFill>
              </a:rPr>
              <a:t>Örnek:</a:t>
            </a:r>
            <a:r>
              <a:rPr lang="tr-TR" sz="1600" b="0" dirty="0"/>
              <a:t> </a:t>
            </a:r>
            <a:r>
              <a:rPr lang="pt-BR" sz="1600" b="0" dirty="0"/>
              <a:t>a=[3.12356 4.12456 1;5.8463 6.45111 2;4 5 6]</a:t>
            </a:r>
            <a:r>
              <a:rPr lang="pt-BR" sz="1600" dirty="0"/>
              <a:t> </a:t>
            </a:r>
            <a:r>
              <a:rPr lang="tr-TR" sz="1600" dirty="0"/>
              <a:t> </a:t>
            </a:r>
            <a:r>
              <a:rPr lang="tr-TR" sz="1600" b="0" dirty="0"/>
              <a:t>biçiminde verilen bir a matrisini, elemanları virgülden sonra 4 hane olacak biçimde, mat.</a:t>
            </a:r>
            <a:r>
              <a:rPr lang="tr-TR" sz="1600" b="0" dirty="0" err="1"/>
              <a:t>out</a:t>
            </a:r>
            <a:r>
              <a:rPr lang="tr-TR" sz="1600" b="0" dirty="0"/>
              <a:t> dosyasına yazdıran bir program yazınız.</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p:txBody>
      </p:sp>
      <p:sp>
        <p:nvSpPr>
          <p:cNvPr id="69639" name="Rectangle 6"/>
          <p:cNvSpPr>
            <a:spLocks noChangeArrowheads="1"/>
          </p:cNvSpPr>
          <p:nvPr/>
        </p:nvSpPr>
        <p:spPr bwMode="auto">
          <a:xfrm>
            <a:off x="179388" y="620713"/>
            <a:ext cx="8929687" cy="5256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69640" name="Text Box 7"/>
          <p:cNvSpPr txBox="1">
            <a:spLocks noChangeArrowheads="1"/>
          </p:cNvSpPr>
          <p:nvPr/>
        </p:nvSpPr>
        <p:spPr bwMode="auto">
          <a:xfrm>
            <a:off x="2051050" y="1965325"/>
            <a:ext cx="4986338" cy="958850"/>
          </a:xfrm>
          <a:prstGeom prst="rect">
            <a:avLst/>
          </a:prstGeom>
          <a:noFill/>
          <a:ln w="15875" algn="ctr">
            <a:solidFill>
              <a:schemeClr val="tx1"/>
            </a:solidFill>
            <a:miter lim="800000"/>
            <a:headEnd/>
            <a:tailEnd/>
          </a:ln>
        </p:spPr>
        <p:txBody>
          <a:bodyPr wrap="none">
            <a:spAutoFit/>
          </a:bodyPr>
          <a:lstStyle/>
          <a:p>
            <a:pPr algn="l"/>
            <a:r>
              <a:rPr lang="en-US" dirty="0">
                <a:latin typeface="Courier New" pitchFamily="49" charset="0"/>
              </a:rPr>
              <a:t>a=[3.12356 4.12456 1;5.8463 6.45111 2;4 5 6] </a:t>
            </a:r>
          </a:p>
          <a:p>
            <a:pPr algn="l"/>
            <a:r>
              <a:rPr lang="en-US" dirty="0">
                <a:latin typeface="Courier New" pitchFamily="49" charset="0"/>
              </a:rPr>
              <a:t>fid = </a:t>
            </a:r>
            <a:r>
              <a:rPr lang="en-US" dirty="0" err="1">
                <a:latin typeface="Courier New" pitchFamily="49" charset="0"/>
              </a:rPr>
              <a:t>fopen</a:t>
            </a:r>
            <a:r>
              <a:rPr lang="en-US" dirty="0">
                <a:latin typeface="Courier New" pitchFamily="49" charset="0"/>
              </a:rPr>
              <a:t>(</a:t>
            </a:r>
            <a:r>
              <a:rPr lang="en-US" dirty="0">
                <a:solidFill>
                  <a:schemeClr val="tx2"/>
                </a:solidFill>
                <a:latin typeface="Courier New" pitchFamily="49" charset="0"/>
              </a:rPr>
              <a:t>'mat.</a:t>
            </a:r>
            <a:r>
              <a:rPr lang="tr-TR" dirty="0" err="1">
                <a:solidFill>
                  <a:schemeClr val="tx2"/>
                </a:solidFill>
                <a:latin typeface="Courier New" pitchFamily="49" charset="0"/>
              </a:rPr>
              <a:t>out</a:t>
            </a:r>
            <a:r>
              <a:rPr lang="en-US" dirty="0">
                <a:solidFill>
                  <a:schemeClr val="tx2"/>
                </a:solidFill>
                <a:latin typeface="Courier New" pitchFamily="49" charset="0"/>
              </a:rPr>
              <a:t>'</a:t>
            </a:r>
            <a:r>
              <a:rPr lang="en-US" dirty="0">
                <a:latin typeface="Courier New" pitchFamily="49" charset="0"/>
              </a:rPr>
              <a:t>,</a:t>
            </a:r>
            <a:r>
              <a:rPr lang="en-US" dirty="0">
                <a:solidFill>
                  <a:schemeClr val="tx2"/>
                </a:solidFill>
                <a:latin typeface="Courier New" pitchFamily="49" charset="0"/>
              </a:rPr>
              <a:t>'w'</a:t>
            </a:r>
            <a:r>
              <a:rPr lang="en-US" dirty="0">
                <a:latin typeface="Courier New" pitchFamily="49" charset="0"/>
              </a:rPr>
              <a:t>);</a:t>
            </a:r>
          </a:p>
          <a:p>
            <a:pPr algn="l"/>
            <a:r>
              <a:rPr lang="en-US" dirty="0" err="1">
                <a:latin typeface="Courier New" pitchFamily="49" charset="0"/>
              </a:rPr>
              <a:t>fprintf</a:t>
            </a:r>
            <a:r>
              <a:rPr lang="en-US" dirty="0">
                <a:latin typeface="Courier New" pitchFamily="49" charset="0"/>
              </a:rPr>
              <a:t>(fid,</a:t>
            </a:r>
            <a:r>
              <a:rPr lang="en-US" dirty="0">
                <a:solidFill>
                  <a:schemeClr val="tx2"/>
                </a:solidFill>
                <a:latin typeface="Courier New" pitchFamily="49" charset="0"/>
              </a:rPr>
              <a:t>'%1.4f%10.4f%10.4f\</a:t>
            </a:r>
            <a:r>
              <a:rPr lang="en-US" dirty="0" err="1">
                <a:solidFill>
                  <a:schemeClr val="tx2"/>
                </a:solidFill>
                <a:latin typeface="Courier New" pitchFamily="49" charset="0"/>
              </a:rPr>
              <a:t>n</a:t>
            </a:r>
            <a:r>
              <a:rPr lang="en-US" err="1">
                <a:solidFill>
                  <a:schemeClr val="tx2"/>
                </a:solidFill>
                <a:latin typeface="Courier New" pitchFamily="49" charset="0"/>
              </a:rPr>
              <a:t>'</a:t>
            </a:r>
            <a:r>
              <a:rPr lang="en-US" err="1">
                <a:latin typeface="Courier New" pitchFamily="49" charset="0"/>
              </a:rPr>
              <a:t>,</a:t>
            </a:r>
            <a:r>
              <a:rPr lang="en-US" smtClean="0">
                <a:latin typeface="Courier New" pitchFamily="49" charset="0"/>
              </a:rPr>
              <a:t>a);</a:t>
            </a:r>
            <a:endParaRPr lang="en-US" dirty="0">
              <a:latin typeface="Courier New" pitchFamily="49" charset="0"/>
            </a:endParaRPr>
          </a:p>
          <a:p>
            <a:pPr algn="l"/>
            <a:r>
              <a:rPr lang="en-US" dirty="0" err="1">
                <a:latin typeface="Courier New" pitchFamily="49" charset="0"/>
              </a:rPr>
              <a:t>fclose</a:t>
            </a:r>
            <a:r>
              <a:rPr lang="en-US" dirty="0">
                <a:latin typeface="Courier New" pitchFamily="49" charset="0"/>
              </a:rPr>
              <a:t>(fid);</a:t>
            </a:r>
            <a:endParaRPr lang="tr-TR" dirty="0">
              <a:latin typeface="Courier New" pitchFamily="49" charset="0"/>
            </a:endParaRPr>
          </a:p>
        </p:txBody>
      </p:sp>
      <p:sp>
        <p:nvSpPr>
          <p:cNvPr id="69641" name="Rectangle 10"/>
          <p:cNvSpPr>
            <a:spLocks noChangeArrowheads="1"/>
          </p:cNvSpPr>
          <p:nvPr/>
        </p:nvSpPr>
        <p:spPr bwMode="auto">
          <a:xfrm>
            <a:off x="468313" y="3068638"/>
            <a:ext cx="8496300" cy="93662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solidFill>
                  <a:srgbClr val="3333CC"/>
                </a:solidFill>
              </a:rPr>
              <a:t>Örnek: </a:t>
            </a:r>
            <a:r>
              <a:rPr lang="tr-TR" sz="1600" b="0" dirty="0"/>
              <a:t>kenar=1500.123 m ve </a:t>
            </a:r>
            <a:r>
              <a:rPr lang="tr-TR" sz="1600" b="0" dirty="0" err="1"/>
              <a:t>aciklik</a:t>
            </a:r>
            <a:r>
              <a:rPr lang="tr-TR" sz="1600" b="0" dirty="0"/>
              <a:t>=103.3367 </a:t>
            </a:r>
            <a:r>
              <a:rPr lang="tr-TR" sz="1600" b="0" dirty="0" err="1"/>
              <a:t>grad</a:t>
            </a:r>
            <a:r>
              <a:rPr lang="tr-TR" sz="1600" b="0" dirty="0"/>
              <a:t> olan değişkenleri, </a:t>
            </a:r>
            <a:r>
              <a:rPr lang="tr-TR" sz="1600" b="0" dirty="0" err="1"/>
              <a:t>sonuc</a:t>
            </a:r>
            <a:r>
              <a:rPr lang="tr-TR" sz="1600" b="0" dirty="0"/>
              <a:t>.</a:t>
            </a:r>
            <a:r>
              <a:rPr lang="tr-TR" sz="1600" b="0" dirty="0" err="1"/>
              <a:t>out</a:t>
            </a:r>
            <a:r>
              <a:rPr lang="tr-TR" sz="1600" b="0" dirty="0"/>
              <a:t> dosyasına alt alta yazdırınız.</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p:txBody>
      </p:sp>
      <p:sp>
        <p:nvSpPr>
          <p:cNvPr id="69642" name="Text Box 11"/>
          <p:cNvSpPr txBox="1">
            <a:spLocks noChangeArrowheads="1"/>
          </p:cNvSpPr>
          <p:nvPr/>
        </p:nvSpPr>
        <p:spPr bwMode="auto">
          <a:xfrm>
            <a:off x="2195736" y="3933056"/>
            <a:ext cx="3890809" cy="1384995"/>
          </a:xfrm>
          <a:prstGeom prst="rect">
            <a:avLst/>
          </a:prstGeom>
          <a:noFill/>
          <a:ln w="15875" algn="ctr">
            <a:solidFill>
              <a:schemeClr val="tx1"/>
            </a:solidFill>
            <a:miter lim="800000"/>
            <a:headEnd/>
            <a:tailEnd/>
          </a:ln>
        </p:spPr>
        <p:txBody>
          <a:bodyPr wrap="none">
            <a:spAutoFit/>
          </a:bodyPr>
          <a:lstStyle/>
          <a:p>
            <a:pPr algn="l"/>
            <a:r>
              <a:rPr lang="tr-TR" dirty="0" smtClean="0"/>
              <a:t>kenar=1500.123;</a:t>
            </a:r>
          </a:p>
          <a:p>
            <a:pPr algn="l"/>
            <a:r>
              <a:rPr lang="tr-TR" dirty="0" err="1" smtClean="0"/>
              <a:t>aciklik</a:t>
            </a:r>
            <a:r>
              <a:rPr lang="tr-TR" dirty="0" smtClean="0"/>
              <a:t>=103.3367;</a:t>
            </a:r>
          </a:p>
          <a:p>
            <a:pPr algn="l"/>
            <a:r>
              <a:rPr lang="tr-TR" dirty="0" err="1" smtClean="0"/>
              <a:t>fid</a:t>
            </a:r>
            <a:r>
              <a:rPr lang="tr-TR" dirty="0" smtClean="0"/>
              <a:t>=</a:t>
            </a:r>
            <a:r>
              <a:rPr lang="tr-TR" dirty="0" err="1" smtClean="0"/>
              <a:t>fopen</a:t>
            </a:r>
            <a:r>
              <a:rPr lang="tr-TR" dirty="0" smtClean="0"/>
              <a:t>(</a:t>
            </a:r>
            <a:r>
              <a:rPr lang="tr-TR" dirty="0" smtClean="0">
                <a:solidFill>
                  <a:schemeClr val="tx2"/>
                </a:solidFill>
                <a:latin typeface="Courier New" pitchFamily="49" charset="0"/>
              </a:rPr>
              <a:t>'</a:t>
            </a:r>
            <a:r>
              <a:rPr lang="tr-TR" dirty="0" err="1" smtClean="0">
                <a:solidFill>
                  <a:schemeClr val="tx2"/>
                </a:solidFill>
                <a:latin typeface="Courier New" pitchFamily="49" charset="0"/>
              </a:rPr>
              <a:t>sonuc</a:t>
            </a:r>
            <a:r>
              <a:rPr lang="tr-TR" dirty="0" smtClean="0">
                <a:solidFill>
                  <a:schemeClr val="tx2"/>
                </a:solidFill>
                <a:latin typeface="Courier New" pitchFamily="49" charset="0"/>
              </a:rPr>
              <a:t>.</a:t>
            </a:r>
            <a:r>
              <a:rPr lang="tr-TR" dirty="0" err="1" smtClean="0">
                <a:solidFill>
                  <a:schemeClr val="tx2"/>
                </a:solidFill>
                <a:latin typeface="Courier New" pitchFamily="49" charset="0"/>
              </a:rPr>
              <a:t>out</a:t>
            </a:r>
            <a:r>
              <a:rPr lang="tr-TR" dirty="0" smtClean="0">
                <a:solidFill>
                  <a:schemeClr val="tx2"/>
                </a:solidFill>
                <a:latin typeface="Courier New" pitchFamily="49" charset="0"/>
              </a:rPr>
              <a:t>'</a:t>
            </a:r>
            <a:r>
              <a:rPr lang="tr-TR" dirty="0" smtClean="0">
                <a:latin typeface="Courier New" pitchFamily="49" charset="0"/>
              </a:rPr>
              <a:t>,</a:t>
            </a:r>
            <a:r>
              <a:rPr lang="tr-TR" dirty="0" smtClean="0">
                <a:solidFill>
                  <a:schemeClr val="tx2"/>
                </a:solidFill>
                <a:latin typeface="Courier New" pitchFamily="49" charset="0"/>
              </a:rPr>
              <a:t>'w'</a:t>
            </a:r>
            <a:r>
              <a:rPr lang="tr-TR" dirty="0" smtClean="0"/>
              <a:t>);</a:t>
            </a:r>
          </a:p>
          <a:p>
            <a:pPr algn="l"/>
            <a:r>
              <a:rPr lang="tr-TR" dirty="0" err="1" smtClean="0"/>
              <a:t>fprintf</a:t>
            </a:r>
            <a:r>
              <a:rPr lang="tr-TR" dirty="0" smtClean="0"/>
              <a:t>(</a:t>
            </a:r>
            <a:r>
              <a:rPr lang="tr-TR" dirty="0" err="1" smtClean="0"/>
              <a:t>fid</a:t>
            </a:r>
            <a:r>
              <a:rPr lang="tr-TR" dirty="0" smtClean="0"/>
              <a:t>,</a:t>
            </a:r>
            <a:r>
              <a:rPr lang="tr-TR" dirty="0" smtClean="0">
                <a:solidFill>
                  <a:schemeClr val="tx2"/>
                </a:solidFill>
                <a:latin typeface="Courier New" pitchFamily="49" charset="0"/>
              </a:rPr>
              <a:t>'kenar=%1.3f m\n'</a:t>
            </a:r>
            <a:r>
              <a:rPr lang="tr-TR" dirty="0" smtClean="0">
                <a:latin typeface="Courier New" pitchFamily="49" charset="0"/>
              </a:rPr>
              <a:t>,</a:t>
            </a:r>
            <a:r>
              <a:rPr lang="tr-TR" dirty="0" smtClean="0"/>
              <a:t>kenar);</a:t>
            </a:r>
          </a:p>
          <a:p>
            <a:pPr algn="l"/>
            <a:r>
              <a:rPr lang="tr-TR" dirty="0" err="1" smtClean="0"/>
              <a:t>fprintf</a:t>
            </a:r>
            <a:r>
              <a:rPr lang="tr-TR" dirty="0" smtClean="0"/>
              <a:t>(</a:t>
            </a:r>
            <a:r>
              <a:rPr lang="tr-TR" dirty="0" err="1" smtClean="0"/>
              <a:t>fid</a:t>
            </a:r>
            <a:r>
              <a:rPr lang="tr-TR" dirty="0" smtClean="0"/>
              <a:t>,</a:t>
            </a:r>
            <a:r>
              <a:rPr lang="tr-TR" dirty="0" smtClean="0">
                <a:solidFill>
                  <a:schemeClr val="tx2"/>
                </a:solidFill>
                <a:latin typeface="Courier New" pitchFamily="49" charset="0"/>
              </a:rPr>
              <a:t>'</a:t>
            </a:r>
            <a:r>
              <a:rPr lang="tr-TR" dirty="0" err="1" smtClean="0">
                <a:solidFill>
                  <a:schemeClr val="tx2"/>
                </a:solidFill>
                <a:latin typeface="Courier New" pitchFamily="49" charset="0"/>
              </a:rPr>
              <a:t>aciklik</a:t>
            </a:r>
            <a:r>
              <a:rPr lang="tr-TR" dirty="0" smtClean="0">
                <a:solidFill>
                  <a:schemeClr val="tx2"/>
                </a:solidFill>
                <a:latin typeface="Courier New" pitchFamily="49" charset="0"/>
              </a:rPr>
              <a:t>=%1.4f </a:t>
            </a:r>
            <a:r>
              <a:rPr lang="tr-TR" dirty="0" err="1" smtClean="0">
                <a:solidFill>
                  <a:schemeClr val="tx2"/>
                </a:solidFill>
                <a:latin typeface="Courier New" pitchFamily="49" charset="0"/>
              </a:rPr>
              <a:t>grad</a:t>
            </a:r>
            <a:r>
              <a:rPr lang="tr-TR" dirty="0" smtClean="0">
                <a:solidFill>
                  <a:schemeClr val="tx2"/>
                </a:solidFill>
                <a:latin typeface="Courier New" pitchFamily="49" charset="0"/>
              </a:rPr>
              <a:t>'</a:t>
            </a:r>
            <a:r>
              <a:rPr lang="tr-TR" dirty="0" smtClean="0"/>
              <a:t>,</a:t>
            </a:r>
            <a:r>
              <a:rPr lang="tr-TR" dirty="0" err="1" smtClean="0"/>
              <a:t>aciklik</a:t>
            </a:r>
            <a:r>
              <a:rPr lang="tr-TR" dirty="0" smtClean="0"/>
              <a:t>);</a:t>
            </a:r>
          </a:p>
          <a:p>
            <a:pPr algn="l"/>
            <a:r>
              <a:rPr lang="tr-TR" dirty="0" err="1" smtClean="0"/>
              <a:t>fclose</a:t>
            </a:r>
            <a:r>
              <a:rPr lang="tr-TR" dirty="0" smtClean="0"/>
              <a:t>(</a:t>
            </a:r>
            <a:r>
              <a:rPr lang="tr-TR" dirty="0" err="1" smtClean="0"/>
              <a:t>fid</a:t>
            </a:r>
            <a:r>
              <a:rPr lang="tr-TR"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40">
                                            <p:bg/>
                                          </p:spTgt>
                                        </p:tgtEl>
                                        <p:attrNameLst>
                                          <p:attrName>style.visibility</p:attrName>
                                        </p:attrNameLst>
                                      </p:cBhvr>
                                      <p:to>
                                        <p:strVal val="visible"/>
                                      </p:to>
                                    </p:set>
                                    <p:animEffect transition="in" filter="wipe(down)">
                                      <p:cBhvr>
                                        <p:cTn id="7" dur="500"/>
                                        <p:tgtEl>
                                          <p:spTgt spid="69640">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9640">
                                            <p:txEl>
                                              <p:pRg st="0" end="0"/>
                                            </p:txEl>
                                          </p:spTgt>
                                        </p:tgtEl>
                                        <p:attrNameLst>
                                          <p:attrName>style.visibility</p:attrName>
                                        </p:attrNameLst>
                                      </p:cBhvr>
                                      <p:to>
                                        <p:strVal val="visible"/>
                                      </p:to>
                                    </p:set>
                                    <p:animEffect transition="in" filter="wipe(down)">
                                      <p:cBhvr>
                                        <p:cTn id="10" dur="500"/>
                                        <p:tgtEl>
                                          <p:spTgt spid="69640">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9640">
                                            <p:txEl>
                                              <p:pRg st="1" end="1"/>
                                            </p:txEl>
                                          </p:spTgt>
                                        </p:tgtEl>
                                        <p:attrNameLst>
                                          <p:attrName>style.visibility</p:attrName>
                                        </p:attrNameLst>
                                      </p:cBhvr>
                                      <p:to>
                                        <p:strVal val="visible"/>
                                      </p:to>
                                    </p:set>
                                    <p:animEffect transition="in" filter="wipe(down)">
                                      <p:cBhvr>
                                        <p:cTn id="13" dur="500"/>
                                        <p:tgtEl>
                                          <p:spTgt spid="69640">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9640">
                                            <p:txEl>
                                              <p:pRg st="2" end="2"/>
                                            </p:txEl>
                                          </p:spTgt>
                                        </p:tgtEl>
                                        <p:attrNameLst>
                                          <p:attrName>style.visibility</p:attrName>
                                        </p:attrNameLst>
                                      </p:cBhvr>
                                      <p:to>
                                        <p:strVal val="visible"/>
                                      </p:to>
                                    </p:set>
                                    <p:animEffect transition="in" filter="wipe(down)">
                                      <p:cBhvr>
                                        <p:cTn id="16" dur="500"/>
                                        <p:tgtEl>
                                          <p:spTgt spid="69640">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9640">
                                            <p:txEl>
                                              <p:pRg st="3" end="3"/>
                                            </p:txEl>
                                          </p:spTgt>
                                        </p:tgtEl>
                                        <p:attrNameLst>
                                          <p:attrName>style.visibility</p:attrName>
                                        </p:attrNameLst>
                                      </p:cBhvr>
                                      <p:to>
                                        <p:strVal val="visible"/>
                                      </p:to>
                                    </p:set>
                                    <p:animEffect transition="in" filter="wipe(down)">
                                      <p:cBhvr>
                                        <p:cTn id="19" dur="500"/>
                                        <p:tgtEl>
                                          <p:spTgt spid="69640">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9642">
                                            <p:bg/>
                                          </p:spTgt>
                                        </p:tgtEl>
                                        <p:attrNameLst>
                                          <p:attrName>style.visibility</p:attrName>
                                        </p:attrNameLst>
                                      </p:cBhvr>
                                      <p:to>
                                        <p:strVal val="visible"/>
                                      </p:to>
                                    </p:set>
                                    <p:anim calcmode="lin" valueType="num">
                                      <p:cBhvr additive="base">
                                        <p:cTn id="24" dur="500" fill="hold"/>
                                        <p:tgtEl>
                                          <p:spTgt spid="69642">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69642">
                                            <p:bg/>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69642">
                                            <p:txEl>
                                              <p:pRg st="0" end="0"/>
                                            </p:txEl>
                                          </p:spTgt>
                                        </p:tgtEl>
                                        <p:attrNameLst>
                                          <p:attrName>style.visibility</p:attrName>
                                        </p:attrNameLst>
                                      </p:cBhvr>
                                      <p:to>
                                        <p:strVal val="visible"/>
                                      </p:to>
                                    </p:set>
                                    <p:anim calcmode="lin" valueType="num">
                                      <p:cBhvr additive="base">
                                        <p:cTn id="28" dur="500" fill="hold"/>
                                        <p:tgtEl>
                                          <p:spTgt spid="6964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9642">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9642">
                                            <p:txEl>
                                              <p:pRg st="1" end="1"/>
                                            </p:txEl>
                                          </p:spTgt>
                                        </p:tgtEl>
                                        <p:attrNameLst>
                                          <p:attrName>style.visibility</p:attrName>
                                        </p:attrNameLst>
                                      </p:cBhvr>
                                      <p:to>
                                        <p:strVal val="visible"/>
                                      </p:to>
                                    </p:set>
                                    <p:anim calcmode="lin" valueType="num">
                                      <p:cBhvr additive="base">
                                        <p:cTn id="32" dur="500" fill="hold"/>
                                        <p:tgtEl>
                                          <p:spTgt spid="69642">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9642">
                                            <p:txEl>
                                              <p:pRg st="1" end="1"/>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9642">
                                            <p:txEl>
                                              <p:pRg st="2" end="2"/>
                                            </p:txEl>
                                          </p:spTgt>
                                        </p:tgtEl>
                                        <p:attrNameLst>
                                          <p:attrName>style.visibility</p:attrName>
                                        </p:attrNameLst>
                                      </p:cBhvr>
                                      <p:to>
                                        <p:strVal val="visible"/>
                                      </p:to>
                                    </p:set>
                                    <p:anim calcmode="lin" valueType="num">
                                      <p:cBhvr additive="base">
                                        <p:cTn id="36" dur="500" fill="hold"/>
                                        <p:tgtEl>
                                          <p:spTgt spid="69642">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9642">
                                            <p:txEl>
                                              <p:pRg st="2" end="2"/>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9642">
                                            <p:txEl>
                                              <p:pRg st="3" end="3"/>
                                            </p:txEl>
                                          </p:spTgt>
                                        </p:tgtEl>
                                        <p:attrNameLst>
                                          <p:attrName>style.visibility</p:attrName>
                                        </p:attrNameLst>
                                      </p:cBhvr>
                                      <p:to>
                                        <p:strVal val="visible"/>
                                      </p:to>
                                    </p:set>
                                    <p:anim calcmode="lin" valueType="num">
                                      <p:cBhvr additive="base">
                                        <p:cTn id="40" dur="500" fill="hold"/>
                                        <p:tgtEl>
                                          <p:spTgt spid="69642">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642">
                                            <p:txEl>
                                              <p:pRg st="3" end="3"/>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9642">
                                            <p:txEl>
                                              <p:pRg st="4" end="4"/>
                                            </p:txEl>
                                          </p:spTgt>
                                        </p:tgtEl>
                                        <p:attrNameLst>
                                          <p:attrName>style.visibility</p:attrName>
                                        </p:attrNameLst>
                                      </p:cBhvr>
                                      <p:to>
                                        <p:strVal val="visible"/>
                                      </p:to>
                                    </p:set>
                                    <p:anim calcmode="lin" valueType="num">
                                      <p:cBhvr additive="base">
                                        <p:cTn id="44" dur="500" fill="hold"/>
                                        <p:tgtEl>
                                          <p:spTgt spid="6964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9642">
                                            <p:txEl>
                                              <p:pRg st="4" end="4"/>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9642">
                                            <p:txEl>
                                              <p:pRg st="5" end="5"/>
                                            </p:txEl>
                                          </p:spTgt>
                                        </p:tgtEl>
                                        <p:attrNameLst>
                                          <p:attrName>style.visibility</p:attrName>
                                        </p:attrNameLst>
                                      </p:cBhvr>
                                      <p:to>
                                        <p:strVal val="visible"/>
                                      </p:to>
                                    </p:set>
                                    <p:anim calcmode="lin" valueType="num">
                                      <p:cBhvr additive="base">
                                        <p:cTn id="48" dur="500" fill="hold"/>
                                        <p:tgtEl>
                                          <p:spTgt spid="69642">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96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build="allAtOnce" animBg="1"/>
      <p:bldP spid="69642" grpId="0" build="allAtOnce"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Dosya Yazdırma-Okuma</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113</a:t>
            </a:fld>
            <a:endParaRPr lang="en-US" altLang="en-US"/>
          </a:p>
        </p:txBody>
      </p:sp>
      <p:sp>
        <p:nvSpPr>
          <p:cNvPr id="5" name="4 Dikdörtgen"/>
          <p:cNvSpPr/>
          <p:nvPr/>
        </p:nvSpPr>
        <p:spPr>
          <a:xfrm>
            <a:off x="467544" y="2348880"/>
            <a:ext cx="4572000" cy="3539430"/>
          </a:xfrm>
          <a:prstGeom prst="rect">
            <a:avLst/>
          </a:prstGeom>
          <a:ln w="25400">
            <a:solidFill>
              <a:schemeClr val="tx1"/>
            </a:solidFill>
          </a:ln>
        </p:spPr>
        <p:txBody>
          <a:bodyPr>
            <a:spAutoFit/>
          </a:bodyPr>
          <a:lstStyle/>
          <a:p>
            <a:pPr algn="l"/>
            <a:r>
              <a:rPr lang="tr-TR" dirty="0" err="1" smtClean="0"/>
              <a:t>Tbasla</a:t>
            </a:r>
            <a:r>
              <a:rPr lang="tr-TR" dirty="0" smtClean="0"/>
              <a:t>=</a:t>
            </a:r>
            <a:r>
              <a:rPr lang="tr-TR" dirty="0" err="1" smtClean="0"/>
              <a:t>input</a:t>
            </a:r>
            <a:r>
              <a:rPr lang="tr-TR" dirty="0" smtClean="0"/>
              <a:t>('</a:t>
            </a:r>
            <a:r>
              <a:rPr lang="tr-TR" dirty="0" err="1" smtClean="0"/>
              <a:t>Ilk</a:t>
            </a:r>
            <a:r>
              <a:rPr lang="tr-TR" dirty="0" smtClean="0"/>
              <a:t> </a:t>
            </a:r>
            <a:r>
              <a:rPr lang="tr-TR" dirty="0" err="1" smtClean="0"/>
              <a:t>sicaklik</a:t>
            </a:r>
            <a:r>
              <a:rPr lang="tr-TR" dirty="0" smtClean="0"/>
              <a:t> </a:t>
            </a:r>
            <a:r>
              <a:rPr lang="tr-TR" dirty="0" err="1" smtClean="0"/>
              <a:t>degerinin</a:t>
            </a:r>
            <a:r>
              <a:rPr lang="tr-TR" dirty="0" smtClean="0"/>
              <a:t> </a:t>
            </a:r>
            <a:r>
              <a:rPr lang="tr-TR" dirty="0" err="1" smtClean="0"/>
              <a:t>yaziniz</a:t>
            </a:r>
            <a:r>
              <a:rPr lang="tr-TR" dirty="0" smtClean="0"/>
              <a:t>:');</a:t>
            </a:r>
          </a:p>
          <a:p>
            <a:pPr algn="l"/>
            <a:r>
              <a:rPr lang="tr-TR" dirty="0" err="1" smtClean="0"/>
              <a:t>Tson</a:t>
            </a:r>
            <a:r>
              <a:rPr lang="tr-TR" dirty="0" smtClean="0"/>
              <a:t>=</a:t>
            </a:r>
            <a:r>
              <a:rPr lang="tr-TR" dirty="0" err="1" smtClean="0"/>
              <a:t>input</a:t>
            </a:r>
            <a:r>
              <a:rPr lang="tr-TR" dirty="0" smtClean="0"/>
              <a:t>('Son </a:t>
            </a:r>
            <a:r>
              <a:rPr lang="tr-TR" dirty="0" err="1" smtClean="0"/>
              <a:t>sicaklik</a:t>
            </a:r>
            <a:r>
              <a:rPr lang="tr-TR" dirty="0" smtClean="0"/>
              <a:t> </a:t>
            </a:r>
            <a:r>
              <a:rPr lang="tr-TR" dirty="0" err="1" smtClean="0"/>
              <a:t>degerinin</a:t>
            </a:r>
            <a:r>
              <a:rPr lang="tr-TR" dirty="0" smtClean="0"/>
              <a:t> </a:t>
            </a:r>
            <a:r>
              <a:rPr lang="tr-TR" dirty="0" err="1" smtClean="0"/>
              <a:t>yaziniz</a:t>
            </a:r>
            <a:r>
              <a:rPr lang="tr-TR" dirty="0" smtClean="0"/>
              <a:t>:');</a:t>
            </a:r>
          </a:p>
          <a:p>
            <a:pPr algn="l"/>
            <a:r>
              <a:rPr lang="tr-TR" dirty="0" err="1" smtClean="0"/>
              <a:t>nTemp</a:t>
            </a:r>
            <a:r>
              <a:rPr lang="tr-TR" dirty="0" smtClean="0"/>
              <a:t>=</a:t>
            </a:r>
            <a:r>
              <a:rPr lang="tr-TR" dirty="0" err="1" smtClean="0"/>
              <a:t>input</a:t>
            </a:r>
            <a:r>
              <a:rPr lang="tr-TR" dirty="0" smtClean="0"/>
              <a:t>('</a:t>
            </a:r>
            <a:r>
              <a:rPr lang="tr-TR" dirty="0" err="1" smtClean="0"/>
              <a:t>Kac</a:t>
            </a:r>
            <a:r>
              <a:rPr lang="tr-TR" dirty="0" smtClean="0"/>
              <a:t> </a:t>
            </a:r>
            <a:r>
              <a:rPr lang="tr-TR" dirty="0" err="1" smtClean="0"/>
              <a:t>deger</a:t>
            </a:r>
            <a:r>
              <a:rPr lang="tr-TR" dirty="0" smtClean="0"/>
              <a:t> </a:t>
            </a:r>
            <a:r>
              <a:rPr lang="tr-TR" dirty="0" err="1" smtClean="0"/>
              <a:t>istediginizi</a:t>
            </a:r>
            <a:r>
              <a:rPr lang="tr-TR" dirty="0" smtClean="0"/>
              <a:t> giriniz:');</a:t>
            </a:r>
          </a:p>
          <a:p>
            <a:pPr algn="l"/>
            <a:endParaRPr lang="tr-TR" dirty="0" smtClean="0"/>
          </a:p>
          <a:p>
            <a:pPr algn="l"/>
            <a:r>
              <a:rPr lang="tr-TR" dirty="0" smtClean="0"/>
              <a:t>santigrat=</a:t>
            </a:r>
            <a:r>
              <a:rPr lang="tr-TR" dirty="0" err="1" smtClean="0"/>
              <a:t>linspace</a:t>
            </a:r>
            <a:r>
              <a:rPr lang="tr-TR" dirty="0" smtClean="0"/>
              <a:t>(</a:t>
            </a:r>
            <a:r>
              <a:rPr lang="tr-TR" dirty="0" err="1" smtClean="0"/>
              <a:t>Tbasla</a:t>
            </a:r>
            <a:r>
              <a:rPr lang="tr-TR" dirty="0" smtClean="0"/>
              <a:t>,</a:t>
            </a:r>
            <a:r>
              <a:rPr lang="tr-TR" dirty="0" err="1" smtClean="0"/>
              <a:t>Tson</a:t>
            </a:r>
            <a:r>
              <a:rPr lang="tr-TR" dirty="0" smtClean="0"/>
              <a:t>,</a:t>
            </a:r>
            <a:r>
              <a:rPr lang="tr-TR" dirty="0" err="1" smtClean="0"/>
              <a:t>nTemp</a:t>
            </a:r>
            <a:r>
              <a:rPr lang="tr-TR" dirty="0" smtClean="0"/>
              <a:t>);</a:t>
            </a:r>
          </a:p>
          <a:p>
            <a:pPr algn="l"/>
            <a:endParaRPr lang="tr-TR" dirty="0" smtClean="0"/>
          </a:p>
          <a:p>
            <a:pPr algn="l"/>
            <a:r>
              <a:rPr lang="tr-TR" dirty="0" smtClean="0"/>
              <a:t>fahrenhayt=1.8*santigrat+32;</a:t>
            </a:r>
          </a:p>
          <a:p>
            <a:pPr algn="l"/>
            <a:endParaRPr lang="tr-TR" dirty="0" smtClean="0"/>
          </a:p>
          <a:p>
            <a:pPr algn="l"/>
            <a:r>
              <a:rPr lang="tr-TR" dirty="0" err="1" smtClean="0"/>
              <a:t>fid</a:t>
            </a:r>
            <a:r>
              <a:rPr lang="tr-TR" dirty="0" smtClean="0"/>
              <a:t>=</a:t>
            </a:r>
            <a:r>
              <a:rPr lang="tr-TR" dirty="0" err="1" smtClean="0"/>
              <a:t>fopen</a:t>
            </a:r>
            <a:r>
              <a:rPr lang="tr-TR" dirty="0" smtClean="0"/>
              <a:t>('temp.</a:t>
            </a:r>
            <a:r>
              <a:rPr lang="tr-TR" dirty="0" err="1" smtClean="0"/>
              <a:t>txt</a:t>
            </a:r>
            <a:r>
              <a:rPr lang="tr-TR" smtClean="0"/>
              <a:t>','w+');</a:t>
            </a:r>
            <a:endParaRPr lang="tr-TR" dirty="0" smtClean="0"/>
          </a:p>
          <a:p>
            <a:pPr algn="l"/>
            <a:r>
              <a:rPr lang="tr-TR" dirty="0" err="1" smtClean="0"/>
              <a:t>fprintf</a:t>
            </a:r>
            <a:r>
              <a:rPr lang="tr-TR" dirty="0" smtClean="0"/>
              <a:t>(</a:t>
            </a:r>
            <a:r>
              <a:rPr lang="tr-TR" dirty="0" err="1" smtClean="0"/>
              <a:t>fid</a:t>
            </a:r>
            <a:r>
              <a:rPr lang="tr-TR" dirty="0" smtClean="0"/>
              <a:t>,'</a:t>
            </a:r>
            <a:r>
              <a:rPr lang="tr-TR" dirty="0" err="1" smtClean="0"/>
              <a:t>sicaklik</a:t>
            </a:r>
            <a:r>
              <a:rPr lang="tr-TR" dirty="0" smtClean="0"/>
              <a:t> </a:t>
            </a:r>
            <a:r>
              <a:rPr lang="tr-TR" dirty="0" err="1" smtClean="0"/>
              <a:t>donusum</a:t>
            </a:r>
            <a:r>
              <a:rPr lang="tr-TR" dirty="0" smtClean="0"/>
              <a:t> tablosu\n');</a:t>
            </a:r>
          </a:p>
          <a:p>
            <a:pPr algn="l"/>
            <a:r>
              <a:rPr lang="tr-TR" dirty="0" err="1" smtClean="0"/>
              <a:t>fprintf</a:t>
            </a:r>
            <a:r>
              <a:rPr lang="tr-TR" dirty="0" smtClean="0"/>
              <a:t>(</a:t>
            </a:r>
            <a:r>
              <a:rPr lang="tr-TR" dirty="0" err="1" smtClean="0"/>
              <a:t>fid</a:t>
            </a:r>
            <a:r>
              <a:rPr lang="tr-TR" dirty="0" smtClean="0"/>
              <a:t>,'--------------------------\n');</a:t>
            </a:r>
          </a:p>
          <a:p>
            <a:pPr algn="l"/>
            <a:r>
              <a:rPr lang="tr-TR" dirty="0" err="1" smtClean="0"/>
              <a:t>fprintf</a:t>
            </a:r>
            <a:r>
              <a:rPr lang="tr-TR" dirty="0" smtClean="0"/>
              <a:t>(</a:t>
            </a:r>
            <a:r>
              <a:rPr lang="tr-TR" dirty="0" err="1" smtClean="0"/>
              <a:t>fid</a:t>
            </a:r>
            <a:r>
              <a:rPr lang="tr-TR" dirty="0" smtClean="0"/>
              <a:t>,'   santigrat   fahrenhayt\n');</a:t>
            </a:r>
          </a:p>
          <a:p>
            <a:pPr algn="l"/>
            <a:r>
              <a:rPr lang="tr-TR" dirty="0" err="1" smtClean="0"/>
              <a:t>for</a:t>
            </a:r>
            <a:r>
              <a:rPr lang="tr-TR" dirty="0" smtClean="0"/>
              <a:t> k=1:</a:t>
            </a:r>
            <a:r>
              <a:rPr lang="tr-TR" dirty="0" err="1" smtClean="0"/>
              <a:t>nTemp</a:t>
            </a:r>
            <a:endParaRPr lang="tr-TR" dirty="0" smtClean="0"/>
          </a:p>
          <a:p>
            <a:pPr algn="l"/>
            <a:r>
              <a:rPr lang="da-DK" dirty="0" smtClean="0"/>
              <a:t>    fprintf(fid, '%f %f \n', santigrat(k), fahrenhayt(k) );</a:t>
            </a:r>
          </a:p>
          <a:p>
            <a:pPr algn="l"/>
            <a:r>
              <a:rPr lang="tr-TR" dirty="0" err="1" smtClean="0"/>
              <a:t>end</a:t>
            </a:r>
            <a:endParaRPr lang="tr-TR" dirty="0" smtClean="0"/>
          </a:p>
          <a:p>
            <a:pPr algn="l"/>
            <a:r>
              <a:rPr lang="tr-TR" dirty="0" err="1" smtClean="0"/>
              <a:t>fclose</a:t>
            </a:r>
            <a:r>
              <a:rPr lang="tr-TR" dirty="0" smtClean="0"/>
              <a:t>(</a:t>
            </a:r>
            <a:r>
              <a:rPr lang="tr-TR" dirty="0" err="1" smtClean="0"/>
              <a:t>fid</a:t>
            </a:r>
            <a:r>
              <a:rPr lang="tr-TR" dirty="0" smtClean="0"/>
              <a:t>);</a:t>
            </a:r>
          </a:p>
        </p:txBody>
      </p:sp>
      <p:pic>
        <p:nvPicPr>
          <p:cNvPr id="46082" name="Picture 2"/>
          <p:cNvPicPr>
            <a:picLocks noChangeAspect="1" noChangeArrowheads="1"/>
          </p:cNvPicPr>
          <p:nvPr/>
        </p:nvPicPr>
        <p:blipFill>
          <a:blip r:embed="rId2" cstate="print"/>
          <a:srcRect/>
          <a:stretch>
            <a:fillRect/>
          </a:stretch>
        </p:blipFill>
        <p:spPr bwMode="auto">
          <a:xfrm>
            <a:off x="5436096" y="2564904"/>
            <a:ext cx="3171825" cy="2809875"/>
          </a:xfrm>
          <a:prstGeom prst="rect">
            <a:avLst/>
          </a:prstGeom>
          <a:noFill/>
          <a:ln w="9525">
            <a:noFill/>
            <a:miter lim="800000"/>
            <a:headEnd/>
            <a:tailEnd/>
          </a:ln>
        </p:spPr>
      </p:pic>
      <p:sp>
        <p:nvSpPr>
          <p:cNvPr id="7" name="Rectangle 5"/>
          <p:cNvSpPr>
            <a:spLocks noChangeArrowheads="1"/>
          </p:cNvSpPr>
          <p:nvPr/>
        </p:nvSpPr>
        <p:spPr bwMode="auto">
          <a:xfrm>
            <a:off x="323850" y="908050"/>
            <a:ext cx="8820150" cy="93662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3"/>
              </a:buBlip>
            </a:pPr>
            <a:r>
              <a:rPr lang="tr-TR" sz="1600" b="0" dirty="0" smtClean="0"/>
              <a:t>Fahrenhayt ve santigrat değerleri arasında istenilen bir aralıkta dönüşüm yapan ve sonuçları .</a:t>
            </a:r>
            <a:r>
              <a:rPr lang="tr-TR" sz="1600" b="0" dirty="0" err="1" smtClean="0"/>
              <a:t>txt</a:t>
            </a:r>
            <a:r>
              <a:rPr lang="tr-TR" sz="1600" b="0" dirty="0" smtClean="0"/>
              <a:t> dosyasına yazdıran </a:t>
            </a:r>
            <a:r>
              <a:rPr lang="tr-TR" sz="1600" b="0" dirty="0" err="1" smtClean="0"/>
              <a:t>matlab</a:t>
            </a:r>
            <a:r>
              <a:rPr lang="tr-TR" sz="1600" b="0" dirty="0" smtClean="0"/>
              <a:t> kodunu yazınız.</a:t>
            </a:r>
            <a:endParaRPr lang="tr-TR" sz="1600" b="0" dirty="0"/>
          </a:p>
          <a:p>
            <a:pPr marL="342900" indent="-342900" algn="l">
              <a:lnSpc>
                <a:spcPct val="80000"/>
              </a:lnSpc>
              <a:spcBef>
                <a:spcPct val="20000"/>
              </a:spcBef>
              <a:buClr>
                <a:schemeClr val="accent1"/>
              </a:buClr>
              <a:buSzPct val="65000"/>
              <a:buFont typeface="Wingdings" pitchFamily="2" charset="2"/>
              <a:buBlip>
                <a:blip r:embed="rId3"/>
              </a:buBlip>
            </a:pPr>
            <a:endParaRPr lang="tr-TR" sz="1600" b="0" dirty="0"/>
          </a:p>
          <a:p>
            <a:pPr marL="342900" indent="-342900" algn="l">
              <a:lnSpc>
                <a:spcPct val="80000"/>
              </a:lnSpc>
              <a:spcBef>
                <a:spcPct val="20000"/>
              </a:spcBef>
              <a:buClr>
                <a:schemeClr val="accent1"/>
              </a:buClr>
              <a:buSzPct val="65000"/>
              <a:buBlip>
                <a:blip r:embed="rId3"/>
              </a:buBlip>
            </a:pPr>
            <a:r>
              <a:rPr lang="tr-TR" sz="1600" dirty="0" smtClean="0"/>
              <a:t>fahrenhayt=1.8*santigrat+32;</a:t>
            </a:r>
          </a:p>
          <a:p>
            <a:pPr marL="342900" indent="-342900" algn="l">
              <a:lnSpc>
                <a:spcPct val="80000"/>
              </a:lnSpc>
              <a:spcBef>
                <a:spcPct val="20000"/>
              </a:spcBef>
              <a:buClr>
                <a:schemeClr val="accent1"/>
              </a:buClr>
              <a:buSzPct val="65000"/>
              <a:buFont typeface="Wingdings" pitchFamily="2" charset="2"/>
              <a:buBlip>
                <a:blip r:embed="rId3"/>
              </a:buBlip>
            </a:pPr>
            <a:endParaRPr lang="tr-TR" sz="16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6082"/>
                                        </p:tgtEl>
                                        <p:attrNameLst>
                                          <p:attrName>style.visibility</p:attrName>
                                        </p:attrNameLst>
                                      </p:cBhvr>
                                      <p:to>
                                        <p:strVal val="visible"/>
                                      </p:to>
                                    </p:set>
                                    <p:animEffect transition="in" filter="wipe(down)">
                                      <p:cBhvr>
                                        <p:cTn id="10"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Dosya Yazdırma-Okuma</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114</a:t>
            </a:fld>
            <a:endParaRPr lang="en-US" altLang="en-US"/>
          </a:p>
        </p:txBody>
      </p:sp>
      <p:sp>
        <p:nvSpPr>
          <p:cNvPr id="5" name="Rectangle 5"/>
          <p:cNvSpPr>
            <a:spLocks noChangeArrowheads="1"/>
          </p:cNvSpPr>
          <p:nvPr/>
        </p:nvSpPr>
        <p:spPr bwMode="auto">
          <a:xfrm>
            <a:off x="323850" y="908050"/>
            <a:ext cx="8820150" cy="151283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smtClean="0"/>
              <a:t>Veri dosyalarının okunması amacı ile </a:t>
            </a:r>
            <a:r>
              <a:rPr lang="tr-TR" sz="1600" b="0" dirty="0" err="1" smtClean="0">
                <a:solidFill>
                  <a:srgbClr val="3333CC"/>
                </a:solidFill>
              </a:rPr>
              <a:t>fscanf</a:t>
            </a:r>
            <a:r>
              <a:rPr lang="tr-TR" sz="1600" b="0" dirty="0" smtClean="0"/>
              <a:t> fonksiyonu kullanılabilir.</a:t>
            </a: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smtClean="0">
                <a:solidFill>
                  <a:srgbClr val="3333CC"/>
                </a:solidFill>
              </a:rPr>
              <a:t>[dizi,</a:t>
            </a:r>
            <a:r>
              <a:rPr lang="tr-TR" sz="1600" b="0" dirty="0" err="1" smtClean="0">
                <a:solidFill>
                  <a:srgbClr val="3333CC"/>
                </a:solidFill>
              </a:rPr>
              <a:t>sayi</a:t>
            </a:r>
            <a:r>
              <a:rPr lang="tr-TR" sz="1600" b="0" dirty="0" smtClean="0">
                <a:solidFill>
                  <a:srgbClr val="3333CC"/>
                </a:solidFill>
              </a:rPr>
              <a:t>]=</a:t>
            </a:r>
            <a:r>
              <a:rPr lang="tr-TR" sz="1600" b="0" dirty="0" err="1" smtClean="0">
                <a:solidFill>
                  <a:srgbClr val="3333CC"/>
                </a:solidFill>
              </a:rPr>
              <a:t>fscanf</a:t>
            </a:r>
            <a:r>
              <a:rPr lang="tr-TR" sz="1600" b="0" dirty="0" smtClean="0">
                <a:solidFill>
                  <a:srgbClr val="3333CC"/>
                </a:solidFill>
              </a:rPr>
              <a:t>(ifade,’format’,alan) </a:t>
            </a:r>
            <a:r>
              <a:rPr lang="tr-TR" sz="1600" b="0" dirty="0" smtClean="0"/>
              <a:t>şeklinde kullanımı vardır.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smtClean="0"/>
              <a:t>Bir önceki uygulamada mat.</a:t>
            </a:r>
            <a:r>
              <a:rPr lang="tr-TR" sz="1600" b="0" dirty="0" err="1" smtClean="0"/>
              <a:t>out</a:t>
            </a:r>
            <a:r>
              <a:rPr lang="tr-TR" sz="1600" b="0" dirty="0" smtClean="0"/>
              <a:t> dosyasına yazdırdığımız matrisi tekrar </a:t>
            </a:r>
            <a:r>
              <a:rPr lang="tr-TR" sz="1600" b="0" dirty="0" err="1" smtClean="0"/>
              <a:t>Matlab</a:t>
            </a:r>
            <a:r>
              <a:rPr lang="tr-TR" sz="1600" b="0" dirty="0" smtClean="0"/>
              <a:t> ortamında okutalım.</a:t>
            </a: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None/>
            </a:pPr>
            <a:endParaRPr lang="tr-TR" sz="1600" dirty="0">
              <a:latin typeface="Courier New" pitchFamily="49" charset="0"/>
            </a:endParaRPr>
          </a:p>
        </p:txBody>
      </p:sp>
      <p:sp>
        <p:nvSpPr>
          <p:cNvPr id="6" name="5 Dikdörtgen"/>
          <p:cNvSpPr/>
          <p:nvPr/>
        </p:nvSpPr>
        <p:spPr>
          <a:xfrm>
            <a:off x="467544" y="2492896"/>
            <a:ext cx="2664296" cy="523220"/>
          </a:xfrm>
          <a:prstGeom prst="rect">
            <a:avLst/>
          </a:prstGeom>
          <a:ln w="25400">
            <a:solidFill>
              <a:schemeClr val="tx1"/>
            </a:solidFill>
          </a:ln>
        </p:spPr>
        <p:txBody>
          <a:bodyPr wrap="square">
            <a:spAutoFit/>
          </a:bodyPr>
          <a:lstStyle/>
          <a:p>
            <a:pPr algn="l"/>
            <a:r>
              <a:rPr lang="tr-TR" dirty="0" err="1" smtClean="0"/>
              <a:t>fid</a:t>
            </a:r>
            <a:r>
              <a:rPr lang="tr-TR" dirty="0" smtClean="0"/>
              <a:t>=</a:t>
            </a:r>
            <a:r>
              <a:rPr lang="tr-TR" dirty="0" err="1" smtClean="0"/>
              <a:t>fopen</a:t>
            </a:r>
            <a:r>
              <a:rPr lang="tr-TR" dirty="0" smtClean="0"/>
              <a:t>('mat.</a:t>
            </a:r>
            <a:r>
              <a:rPr lang="tr-TR" dirty="0" err="1" smtClean="0"/>
              <a:t>out</a:t>
            </a:r>
            <a:r>
              <a:rPr lang="tr-TR" dirty="0" smtClean="0"/>
              <a:t>','r+');</a:t>
            </a:r>
          </a:p>
          <a:p>
            <a:pPr algn="l"/>
            <a:r>
              <a:rPr lang="tr-TR" dirty="0" smtClean="0"/>
              <a:t>[dizi,</a:t>
            </a:r>
            <a:r>
              <a:rPr lang="tr-TR" dirty="0" err="1" smtClean="0"/>
              <a:t>sayi</a:t>
            </a:r>
            <a:r>
              <a:rPr lang="tr-TR" dirty="0" smtClean="0"/>
              <a:t>]=</a:t>
            </a:r>
            <a:r>
              <a:rPr lang="tr-TR" dirty="0" err="1" smtClean="0"/>
              <a:t>fscanf</a:t>
            </a:r>
            <a:r>
              <a:rPr lang="tr-TR" dirty="0" smtClean="0"/>
              <a:t>(</a:t>
            </a:r>
            <a:r>
              <a:rPr lang="tr-TR" dirty="0" err="1" smtClean="0"/>
              <a:t>fid</a:t>
            </a:r>
            <a:r>
              <a:rPr lang="tr-TR" dirty="0" smtClean="0"/>
              <a:t>,'%f',</a:t>
            </a:r>
            <a:r>
              <a:rPr lang="tr-TR" dirty="0" err="1" smtClean="0"/>
              <a:t>inf</a:t>
            </a:r>
            <a:r>
              <a:rPr lang="tr-TR" dirty="0" smtClean="0"/>
              <a:t>)</a:t>
            </a:r>
          </a:p>
        </p:txBody>
      </p:sp>
      <p:sp>
        <p:nvSpPr>
          <p:cNvPr id="7" name="6 Dikdörtgen"/>
          <p:cNvSpPr/>
          <p:nvPr/>
        </p:nvSpPr>
        <p:spPr>
          <a:xfrm>
            <a:off x="827584" y="3140968"/>
            <a:ext cx="1296144" cy="3046988"/>
          </a:xfrm>
          <a:prstGeom prst="rect">
            <a:avLst/>
          </a:prstGeom>
          <a:ln w="25400">
            <a:solidFill>
              <a:schemeClr val="tx1"/>
            </a:solidFill>
          </a:ln>
        </p:spPr>
        <p:txBody>
          <a:bodyPr wrap="square">
            <a:spAutoFit/>
          </a:bodyPr>
          <a:lstStyle/>
          <a:p>
            <a:pPr algn="l"/>
            <a:r>
              <a:rPr lang="it-IT" sz="1200" dirty="0" smtClean="0"/>
              <a:t>dizi =</a:t>
            </a:r>
          </a:p>
          <a:p>
            <a:pPr algn="l"/>
            <a:endParaRPr lang="it-IT" sz="1200" dirty="0" smtClean="0"/>
          </a:p>
          <a:p>
            <a:pPr algn="l"/>
            <a:r>
              <a:rPr lang="it-IT" sz="1200" dirty="0" smtClean="0"/>
              <a:t>    3.1236</a:t>
            </a:r>
          </a:p>
          <a:p>
            <a:pPr algn="l"/>
            <a:r>
              <a:rPr lang="it-IT" sz="1200" dirty="0" smtClean="0"/>
              <a:t>    5.8463</a:t>
            </a:r>
          </a:p>
          <a:p>
            <a:pPr algn="l"/>
            <a:r>
              <a:rPr lang="it-IT" sz="1200" dirty="0" smtClean="0"/>
              <a:t>    4.0000</a:t>
            </a:r>
          </a:p>
          <a:p>
            <a:pPr algn="l"/>
            <a:r>
              <a:rPr lang="it-IT" sz="1200" dirty="0" smtClean="0"/>
              <a:t>    4.1246</a:t>
            </a:r>
          </a:p>
          <a:p>
            <a:pPr algn="l"/>
            <a:r>
              <a:rPr lang="it-IT" sz="1200" dirty="0" smtClean="0"/>
              <a:t>    6.4511</a:t>
            </a:r>
          </a:p>
          <a:p>
            <a:pPr algn="l"/>
            <a:r>
              <a:rPr lang="it-IT" sz="1200" dirty="0" smtClean="0"/>
              <a:t>    5.0000</a:t>
            </a:r>
          </a:p>
          <a:p>
            <a:pPr algn="l"/>
            <a:r>
              <a:rPr lang="it-IT" sz="1200" dirty="0" smtClean="0"/>
              <a:t>    1.0000</a:t>
            </a:r>
          </a:p>
          <a:p>
            <a:pPr algn="l"/>
            <a:r>
              <a:rPr lang="it-IT" sz="1200" dirty="0" smtClean="0"/>
              <a:t>    2.0000</a:t>
            </a:r>
          </a:p>
          <a:p>
            <a:pPr algn="l"/>
            <a:r>
              <a:rPr lang="it-IT" sz="1200" dirty="0" smtClean="0"/>
              <a:t>    6.0000</a:t>
            </a:r>
          </a:p>
          <a:p>
            <a:pPr algn="l"/>
            <a:endParaRPr lang="it-IT" sz="1200" dirty="0" smtClean="0"/>
          </a:p>
          <a:p>
            <a:pPr algn="l"/>
            <a:endParaRPr lang="it-IT" sz="1200" dirty="0" smtClean="0"/>
          </a:p>
          <a:p>
            <a:pPr algn="l"/>
            <a:r>
              <a:rPr lang="it-IT" sz="1200" dirty="0" smtClean="0"/>
              <a:t>sayi =</a:t>
            </a:r>
          </a:p>
          <a:p>
            <a:pPr algn="l"/>
            <a:endParaRPr lang="it-IT" sz="1200" dirty="0" smtClean="0"/>
          </a:p>
          <a:p>
            <a:pPr algn="l"/>
            <a:r>
              <a:rPr lang="it-IT" sz="1200" dirty="0" smtClean="0"/>
              <a:t>     9</a:t>
            </a:r>
            <a:endParaRPr lang="tr-TR" sz="1200" dirty="0"/>
          </a:p>
        </p:txBody>
      </p:sp>
      <p:sp>
        <p:nvSpPr>
          <p:cNvPr id="8" name="7 Dikdörtgen"/>
          <p:cNvSpPr/>
          <p:nvPr/>
        </p:nvSpPr>
        <p:spPr>
          <a:xfrm>
            <a:off x="5004048" y="2492896"/>
            <a:ext cx="2808312" cy="523220"/>
          </a:xfrm>
          <a:prstGeom prst="rect">
            <a:avLst/>
          </a:prstGeom>
          <a:ln w="25400">
            <a:solidFill>
              <a:schemeClr val="tx1"/>
            </a:solidFill>
          </a:ln>
        </p:spPr>
        <p:txBody>
          <a:bodyPr wrap="square">
            <a:spAutoFit/>
          </a:bodyPr>
          <a:lstStyle/>
          <a:p>
            <a:pPr algn="l"/>
            <a:r>
              <a:rPr lang="tr-TR" dirty="0" err="1" smtClean="0"/>
              <a:t>fid</a:t>
            </a:r>
            <a:r>
              <a:rPr lang="tr-TR" dirty="0" smtClean="0"/>
              <a:t>=</a:t>
            </a:r>
            <a:r>
              <a:rPr lang="tr-TR" dirty="0" err="1" smtClean="0"/>
              <a:t>fopen</a:t>
            </a:r>
            <a:r>
              <a:rPr lang="tr-TR" dirty="0" smtClean="0"/>
              <a:t>('mat.</a:t>
            </a:r>
            <a:r>
              <a:rPr lang="tr-TR" dirty="0" err="1" smtClean="0"/>
              <a:t>out</a:t>
            </a:r>
            <a:r>
              <a:rPr lang="tr-TR" dirty="0" smtClean="0"/>
              <a:t>','r+');</a:t>
            </a:r>
          </a:p>
          <a:p>
            <a:pPr algn="l"/>
            <a:r>
              <a:rPr lang="tr-TR" dirty="0" smtClean="0"/>
              <a:t>[dizi,</a:t>
            </a:r>
            <a:r>
              <a:rPr lang="tr-TR" dirty="0" err="1" smtClean="0"/>
              <a:t>sayi</a:t>
            </a:r>
            <a:r>
              <a:rPr lang="tr-TR" dirty="0" smtClean="0"/>
              <a:t>]=</a:t>
            </a:r>
            <a:r>
              <a:rPr lang="tr-TR" dirty="0" err="1" smtClean="0"/>
              <a:t>fscanf</a:t>
            </a:r>
            <a:r>
              <a:rPr lang="tr-TR" dirty="0" smtClean="0"/>
              <a:t>(</a:t>
            </a:r>
            <a:r>
              <a:rPr lang="tr-TR" dirty="0" err="1" smtClean="0"/>
              <a:t>fid</a:t>
            </a:r>
            <a:r>
              <a:rPr lang="tr-TR" dirty="0" smtClean="0"/>
              <a:t>,'%f',[3 3])</a:t>
            </a:r>
          </a:p>
        </p:txBody>
      </p:sp>
      <p:sp>
        <p:nvSpPr>
          <p:cNvPr id="9" name="8 Dikdörtgen"/>
          <p:cNvSpPr/>
          <p:nvPr/>
        </p:nvSpPr>
        <p:spPr>
          <a:xfrm>
            <a:off x="5004048" y="3429000"/>
            <a:ext cx="3024336" cy="2246769"/>
          </a:xfrm>
          <a:prstGeom prst="rect">
            <a:avLst/>
          </a:prstGeom>
          <a:noFill/>
          <a:ln w="25400">
            <a:solidFill>
              <a:schemeClr val="tx1"/>
            </a:solidFill>
          </a:ln>
        </p:spPr>
        <p:txBody>
          <a:bodyPr wrap="square">
            <a:spAutoFit/>
          </a:bodyPr>
          <a:lstStyle/>
          <a:p>
            <a:pPr algn="l"/>
            <a:r>
              <a:rPr lang="it-IT" dirty="0" smtClean="0"/>
              <a:t>dizi =</a:t>
            </a:r>
          </a:p>
          <a:p>
            <a:pPr algn="l"/>
            <a:endParaRPr lang="it-IT" dirty="0" smtClean="0"/>
          </a:p>
          <a:p>
            <a:pPr algn="l"/>
            <a:r>
              <a:rPr lang="it-IT" dirty="0" smtClean="0"/>
              <a:t>    3.1236    4.1246    1.0000</a:t>
            </a:r>
          </a:p>
          <a:p>
            <a:pPr algn="l"/>
            <a:r>
              <a:rPr lang="it-IT" dirty="0" smtClean="0"/>
              <a:t>    5.8463    6.4511    2.0000</a:t>
            </a:r>
          </a:p>
          <a:p>
            <a:pPr algn="l"/>
            <a:r>
              <a:rPr lang="it-IT" dirty="0" smtClean="0"/>
              <a:t>    4.0000    5.0000    6.0000</a:t>
            </a:r>
          </a:p>
          <a:p>
            <a:pPr algn="l"/>
            <a:endParaRPr lang="it-IT" dirty="0" smtClean="0"/>
          </a:p>
          <a:p>
            <a:pPr algn="l"/>
            <a:endParaRPr lang="it-IT" dirty="0" smtClean="0"/>
          </a:p>
          <a:p>
            <a:pPr algn="l"/>
            <a:r>
              <a:rPr lang="it-IT" dirty="0" smtClean="0"/>
              <a:t>sayi =</a:t>
            </a:r>
          </a:p>
          <a:p>
            <a:pPr algn="l"/>
            <a:endParaRPr lang="it-IT" dirty="0" smtClean="0"/>
          </a:p>
          <a:p>
            <a:pPr algn="l"/>
            <a:r>
              <a:rPr lang="it-IT" dirty="0" smtClean="0"/>
              <a:t>     9</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 calcmode="lin" valueType="num">
                                      <p:cBhvr additive="base">
                                        <p:cTn id="2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 calcmode="lin" valueType="num">
                                      <p:cBhvr additive="base">
                                        <p:cTn id="3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bg/>
                                          </p:spTgt>
                                        </p:tgtEl>
                                        <p:attrNameLst>
                                          <p:attrName>style.visibility</p:attrName>
                                        </p:attrNameLst>
                                      </p:cBhvr>
                                      <p:to>
                                        <p:strVal val="visible"/>
                                      </p:to>
                                    </p:set>
                                    <p:anim calcmode="lin" valueType="num">
                                      <p:cBhvr additive="base">
                                        <p:cTn id="3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8">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 calcmode="lin" valueType="num">
                                      <p:cBhvr additive="base">
                                        <p:cTn id="3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build="allAtOnce"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5 Slayt Numarası Yer Tutucusu"/>
          <p:cNvSpPr>
            <a:spLocks noGrp="1"/>
          </p:cNvSpPr>
          <p:nvPr>
            <p:ph type="sldNum" sz="quarter" idx="12"/>
          </p:nvPr>
        </p:nvSpPr>
        <p:spPr/>
        <p:txBody>
          <a:bodyPr/>
          <a:lstStyle/>
          <a:p>
            <a:pPr>
              <a:defRPr/>
            </a:pPr>
            <a:fld id="{B26F35FC-9637-431F-B9AB-E047C1AF66DA}" type="slidenum">
              <a:rPr lang="en-US" altLang="en-US"/>
              <a:pPr>
                <a:defRPr/>
              </a:pPr>
              <a:t>115</a:t>
            </a:fld>
            <a:endParaRPr lang="en-US" altLang="en-US" dirty="0"/>
          </a:p>
        </p:txBody>
      </p:sp>
      <p:sp>
        <p:nvSpPr>
          <p:cNvPr id="70659" name="Rectangle 2"/>
          <p:cNvSpPr>
            <a:spLocks noGrp="1" noChangeArrowheads="1"/>
          </p:cNvSpPr>
          <p:nvPr>
            <p:ph type="title"/>
          </p:nvPr>
        </p:nvSpPr>
        <p:spPr/>
        <p:txBody>
          <a:bodyPr/>
          <a:lstStyle/>
          <a:p>
            <a:pPr eaLnBrk="1" hangingPunct="1"/>
            <a:r>
              <a:rPr lang="tr-TR" smtClean="0"/>
              <a:t>MATLAB/</a:t>
            </a:r>
            <a:r>
              <a:rPr lang="tr-TR" b="0" smtClean="0"/>
              <a:t>Dosya Yazdırma-Okuma</a:t>
            </a:r>
            <a:endParaRPr lang="en-US" b="0" smtClean="0">
              <a:solidFill>
                <a:srgbClr val="3333CC"/>
              </a:solidFill>
            </a:endParaRPr>
          </a:p>
        </p:txBody>
      </p:sp>
      <p:sp>
        <p:nvSpPr>
          <p:cNvPr id="70660"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p:txBody>
      </p:sp>
      <p:sp>
        <p:nvSpPr>
          <p:cNvPr id="70661" name="Rectangle 4"/>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70662" name="Rectangle 5"/>
          <p:cNvSpPr>
            <a:spLocks noChangeArrowheads="1"/>
          </p:cNvSpPr>
          <p:nvPr/>
        </p:nvSpPr>
        <p:spPr bwMode="auto">
          <a:xfrm>
            <a:off x="323850" y="908050"/>
            <a:ext cx="8820150" cy="93662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err="1"/>
              <a:t>Matlab’de</a:t>
            </a:r>
            <a:r>
              <a:rPr lang="tr-TR" sz="1600" b="0" dirty="0"/>
              <a:t> dosyaların içindeki </a:t>
            </a:r>
            <a:r>
              <a:rPr lang="tr-TR" sz="1600" b="0" dirty="0" smtClean="0"/>
              <a:t>kolon yapısındaki metinlerin </a:t>
            </a:r>
            <a:r>
              <a:rPr lang="tr-TR" sz="1600" b="0" dirty="0"/>
              <a:t>okunması için </a:t>
            </a:r>
            <a:r>
              <a:rPr lang="tr-TR" dirty="0" err="1">
                <a:solidFill>
                  <a:srgbClr val="3333CC"/>
                </a:solidFill>
                <a:latin typeface="Courier New" pitchFamily="49" charset="0"/>
              </a:rPr>
              <a:t>textread</a:t>
            </a:r>
            <a:r>
              <a:rPr lang="tr-TR" sz="1600" b="0" dirty="0"/>
              <a:t> fonksiyonu bulunmaktadır. Örneğin, aşağıda koordinat.</a:t>
            </a:r>
            <a:r>
              <a:rPr lang="tr-TR" sz="1600" b="0" dirty="0" err="1"/>
              <a:t>txt</a:t>
            </a:r>
            <a:r>
              <a:rPr lang="tr-TR" sz="1600" b="0" dirty="0"/>
              <a:t> dosyasındaki verilerin okunması istensin:</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p:txBody>
      </p:sp>
      <p:sp>
        <p:nvSpPr>
          <p:cNvPr id="70663" name="Rectangle 6"/>
          <p:cNvSpPr>
            <a:spLocks noChangeArrowheads="1"/>
          </p:cNvSpPr>
          <p:nvPr/>
        </p:nvSpPr>
        <p:spPr bwMode="auto">
          <a:xfrm>
            <a:off x="214313" y="692150"/>
            <a:ext cx="8929687" cy="5256213"/>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None/>
            </a:pPr>
            <a:endParaRPr lang="tr-TR" sz="1600" b="0"/>
          </a:p>
        </p:txBody>
      </p:sp>
      <p:grpSp>
        <p:nvGrpSpPr>
          <p:cNvPr id="70664" name="Group 37"/>
          <p:cNvGrpSpPr>
            <a:grpSpLocks/>
          </p:cNvGrpSpPr>
          <p:nvPr/>
        </p:nvGrpSpPr>
        <p:grpSpPr bwMode="auto">
          <a:xfrm>
            <a:off x="2079625" y="1844675"/>
            <a:ext cx="4194175" cy="1582738"/>
            <a:chOff x="1310" y="1162"/>
            <a:chExt cx="2642" cy="997"/>
          </a:xfrm>
        </p:grpSpPr>
        <p:sp>
          <p:nvSpPr>
            <p:cNvPr id="70666" name="Text Box 10"/>
            <p:cNvSpPr txBox="1">
              <a:spLocks noChangeArrowheads="1"/>
            </p:cNvSpPr>
            <p:nvPr/>
          </p:nvSpPr>
          <p:spPr bwMode="auto">
            <a:xfrm>
              <a:off x="1894" y="1162"/>
              <a:ext cx="1734" cy="604"/>
            </a:xfrm>
            <a:prstGeom prst="rect">
              <a:avLst/>
            </a:prstGeom>
            <a:noFill/>
            <a:ln w="15875" algn="ctr">
              <a:solidFill>
                <a:schemeClr val="tx1"/>
              </a:solidFill>
              <a:miter lim="800000"/>
              <a:headEnd/>
              <a:tailEnd/>
            </a:ln>
          </p:spPr>
          <p:txBody>
            <a:bodyPr wrap="none">
              <a:spAutoFit/>
            </a:bodyPr>
            <a:lstStyle/>
            <a:p>
              <a:r>
                <a:rPr lang="tr-TR">
                  <a:latin typeface="Courier New" pitchFamily="49" charset="0"/>
                </a:rPr>
                <a:t>P1  1000.1234 1300.23423</a:t>
              </a:r>
            </a:p>
            <a:p>
              <a:r>
                <a:rPr lang="tr-TR">
                  <a:latin typeface="Courier New" pitchFamily="49" charset="0"/>
                </a:rPr>
                <a:t>P2  1300.5673 1450.98563</a:t>
              </a:r>
            </a:p>
            <a:p>
              <a:r>
                <a:rPr lang="tr-TR">
                  <a:latin typeface="Courier New" pitchFamily="49" charset="0"/>
                </a:rPr>
                <a:t>P3  2000.1500 2000.11000</a:t>
              </a:r>
            </a:p>
            <a:p>
              <a:r>
                <a:rPr lang="tr-TR">
                  <a:latin typeface="Courier New" pitchFamily="49" charset="0"/>
                </a:rPr>
                <a:t>P4  3500.3100 1000.12000</a:t>
              </a:r>
            </a:p>
          </p:txBody>
        </p:sp>
        <p:sp>
          <p:nvSpPr>
            <p:cNvPr id="70667" name="Line 12"/>
            <p:cNvSpPr>
              <a:spLocks noChangeShapeType="1"/>
            </p:cNvSpPr>
            <p:nvPr/>
          </p:nvSpPr>
          <p:spPr bwMode="auto">
            <a:xfrm>
              <a:off x="2018" y="1728"/>
              <a:ext cx="0" cy="272"/>
            </a:xfrm>
            <a:prstGeom prst="line">
              <a:avLst/>
            </a:prstGeom>
            <a:noFill/>
            <a:ln w="25400">
              <a:solidFill>
                <a:srgbClr val="FF0000"/>
              </a:solidFill>
              <a:round/>
              <a:headEnd/>
              <a:tailEnd type="triangle" w="med" len="med"/>
            </a:ln>
          </p:spPr>
          <p:txBody>
            <a:bodyPr wrap="none" anchor="ctr"/>
            <a:lstStyle/>
            <a:p>
              <a:endParaRPr lang="tr-TR"/>
            </a:p>
          </p:txBody>
        </p:sp>
        <p:sp>
          <p:nvSpPr>
            <p:cNvPr id="70668" name="Text Box 13"/>
            <p:cNvSpPr txBox="1">
              <a:spLocks noChangeArrowheads="1"/>
            </p:cNvSpPr>
            <p:nvPr/>
          </p:nvSpPr>
          <p:spPr bwMode="auto">
            <a:xfrm>
              <a:off x="1310" y="1966"/>
              <a:ext cx="849" cy="192"/>
            </a:xfrm>
            <a:prstGeom prst="rect">
              <a:avLst/>
            </a:prstGeom>
            <a:noFill/>
            <a:ln w="25400" algn="ctr">
              <a:noFill/>
              <a:miter lim="800000"/>
              <a:headEnd/>
              <a:tailEnd/>
            </a:ln>
          </p:spPr>
          <p:txBody>
            <a:bodyPr wrap="none">
              <a:spAutoFit/>
            </a:bodyPr>
            <a:lstStyle/>
            <a:p>
              <a:r>
                <a:rPr lang="tr-TR"/>
                <a:t>Nokta isimleri</a:t>
              </a:r>
            </a:p>
          </p:txBody>
        </p:sp>
        <p:sp>
          <p:nvSpPr>
            <p:cNvPr id="70669" name="Text Box 14"/>
            <p:cNvSpPr txBox="1">
              <a:spLocks noChangeArrowheads="1"/>
            </p:cNvSpPr>
            <p:nvPr/>
          </p:nvSpPr>
          <p:spPr bwMode="auto">
            <a:xfrm>
              <a:off x="2150" y="1967"/>
              <a:ext cx="885" cy="192"/>
            </a:xfrm>
            <a:prstGeom prst="rect">
              <a:avLst/>
            </a:prstGeom>
            <a:noFill/>
            <a:ln w="25400" algn="ctr">
              <a:noFill/>
              <a:miter lim="800000"/>
              <a:headEnd/>
              <a:tailEnd/>
            </a:ln>
          </p:spPr>
          <p:txBody>
            <a:bodyPr wrap="none">
              <a:spAutoFit/>
            </a:bodyPr>
            <a:lstStyle/>
            <a:p>
              <a:r>
                <a:rPr lang="tr-TR"/>
                <a:t>x koordinatları</a:t>
              </a:r>
            </a:p>
          </p:txBody>
        </p:sp>
        <p:sp>
          <p:nvSpPr>
            <p:cNvPr id="70670" name="Line 15"/>
            <p:cNvSpPr>
              <a:spLocks noChangeShapeType="1"/>
            </p:cNvSpPr>
            <p:nvPr/>
          </p:nvSpPr>
          <p:spPr bwMode="auto">
            <a:xfrm>
              <a:off x="2511" y="1719"/>
              <a:ext cx="0" cy="272"/>
            </a:xfrm>
            <a:prstGeom prst="line">
              <a:avLst/>
            </a:prstGeom>
            <a:noFill/>
            <a:ln w="25400">
              <a:solidFill>
                <a:srgbClr val="FF0000"/>
              </a:solidFill>
              <a:round/>
              <a:headEnd/>
              <a:tailEnd type="triangle" w="med" len="med"/>
            </a:ln>
          </p:spPr>
          <p:txBody>
            <a:bodyPr wrap="none" anchor="ctr"/>
            <a:lstStyle/>
            <a:p>
              <a:endParaRPr lang="tr-TR"/>
            </a:p>
          </p:txBody>
        </p:sp>
        <p:sp>
          <p:nvSpPr>
            <p:cNvPr id="70671" name="Line 16"/>
            <p:cNvSpPr>
              <a:spLocks noChangeShapeType="1"/>
            </p:cNvSpPr>
            <p:nvPr/>
          </p:nvSpPr>
          <p:spPr bwMode="auto">
            <a:xfrm>
              <a:off x="3192" y="1719"/>
              <a:ext cx="0" cy="272"/>
            </a:xfrm>
            <a:prstGeom prst="line">
              <a:avLst/>
            </a:prstGeom>
            <a:noFill/>
            <a:ln w="25400">
              <a:solidFill>
                <a:srgbClr val="FF0000"/>
              </a:solidFill>
              <a:round/>
              <a:headEnd/>
              <a:tailEnd type="triangle" w="med" len="med"/>
            </a:ln>
          </p:spPr>
          <p:txBody>
            <a:bodyPr wrap="none" anchor="ctr"/>
            <a:lstStyle/>
            <a:p>
              <a:endParaRPr lang="tr-TR"/>
            </a:p>
          </p:txBody>
        </p:sp>
        <p:sp>
          <p:nvSpPr>
            <p:cNvPr id="70672" name="Text Box 17"/>
            <p:cNvSpPr txBox="1">
              <a:spLocks noChangeArrowheads="1"/>
            </p:cNvSpPr>
            <p:nvPr/>
          </p:nvSpPr>
          <p:spPr bwMode="auto">
            <a:xfrm>
              <a:off x="3067" y="1963"/>
              <a:ext cx="885" cy="192"/>
            </a:xfrm>
            <a:prstGeom prst="rect">
              <a:avLst/>
            </a:prstGeom>
            <a:noFill/>
            <a:ln w="25400" algn="ctr">
              <a:noFill/>
              <a:miter lim="800000"/>
              <a:headEnd/>
              <a:tailEnd/>
            </a:ln>
          </p:spPr>
          <p:txBody>
            <a:bodyPr wrap="none">
              <a:spAutoFit/>
            </a:bodyPr>
            <a:lstStyle/>
            <a:p>
              <a:r>
                <a:rPr lang="tr-TR"/>
                <a:t>y koordinatları</a:t>
              </a:r>
            </a:p>
          </p:txBody>
        </p:sp>
        <p:sp>
          <p:nvSpPr>
            <p:cNvPr id="70673" name="Line 18"/>
            <p:cNvSpPr>
              <a:spLocks noChangeShapeType="1"/>
            </p:cNvSpPr>
            <p:nvPr/>
          </p:nvSpPr>
          <p:spPr bwMode="auto">
            <a:xfrm>
              <a:off x="1933" y="1718"/>
              <a:ext cx="181" cy="0"/>
            </a:xfrm>
            <a:prstGeom prst="line">
              <a:avLst/>
            </a:prstGeom>
            <a:noFill/>
            <a:ln w="19050">
              <a:solidFill>
                <a:srgbClr val="008080"/>
              </a:solidFill>
              <a:round/>
              <a:headEnd/>
              <a:tailEnd/>
            </a:ln>
          </p:spPr>
          <p:txBody>
            <a:bodyPr wrap="none" anchor="ctr"/>
            <a:lstStyle/>
            <a:p>
              <a:endParaRPr lang="tr-TR"/>
            </a:p>
          </p:txBody>
        </p:sp>
        <p:sp>
          <p:nvSpPr>
            <p:cNvPr id="70674" name="Line 19"/>
            <p:cNvSpPr>
              <a:spLocks noChangeShapeType="1"/>
            </p:cNvSpPr>
            <p:nvPr/>
          </p:nvSpPr>
          <p:spPr bwMode="auto">
            <a:xfrm>
              <a:off x="2224" y="1718"/>
              <a:ext cx="589" cy="0"/>
            </a:xfrm>
            <a:prstGeom prst="line">
              <a:avLst/>
            </a:prstGeom>
            <a:noFill/>
            <a:ln w="19050">
              <a:solidFill>
                <a:srgbClr val="008080"/>
              </a:solidFill>
              <a:round/>
              <a:headEnd/>
              <a:tailEnd/>
            </a:ln>
          </p:spPr>
          <p:txBody>
            <a:bodyPr wrap="none" anchor="ctr"/>
            <a:lstStyle/>
            <a:p>
              <a:endParaRPr lang="tr-TR"/>
            </a:p>
          </p:txBody>
        </p:sp>
        <p:sp>
          <p:nvSpPr>
            <p:cNvPr id="70675" name="Line 20"/>
            <p:cNvSpPr>
              <a:spLocks noChangeShapeType="1"/>
            </p:cNvSpPr>
            <p:nvPr/>
          </p:nvSpPr>
          <p:spPr bwMode="auto">
            <a:xfrm>
              <a:off x="2865" y="1718"/>
              <a:ext cx="705" cy="0"/>
            </a:xfrm>
            <a:prstGeom prst="line">
              <a:avLst/>
            </a:prstGeom>
            <a:noFill/>
            <a:ln w="19050">
              <a:solidFill>
                <a:srgbClr val="008080"/>
              </a:solidFill>
              <a:round/>
              <a:headEnd/>
              <a:tailEnd/>
            </a:ln>
          </p:spPr>
          <p:txBody>
            <a:bodyPr wrap="none" anchor="ctr"/>
            <a:lstStyle/>
            <a:p>
              <a:endParaRPr lang="tr-TR"/>
            </a:p>
          </p:txBody>
        </p:sp>
      </p:grpSp>
      <p:sp>
        <p:nvSpPr>
          <p:cNvPr id="70665" name="Rectangle 22"/>
          <p:cNvSpPr>
            <a:spLocks noChangeArrowheads="1"/>
          </p:cNvSpPr>
          <p:nvPr/>
        </p:nvSpPr>
        <p:spPr bwMode="auto">
          <a:xfrm>
            <a:off x="323850" y="3716338"/>
            <a:ext cx="8820150" cy="165735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Bunun için,</a:t>
            </a:r>
          </a:p>
          <a:p>
            <a:pPr marL="342900" indent="-342900" algn="l">
              <a:lnSpc>
                <a:spcPct val="80000"/>
              </a:lnSpc>
              <a:spcBef>
                <a:spcPct val="20000"/>
              </a:spcBef>
              <a:buClr>
                <a:schemeClr val="accent1"/>
              </a:buClr>
              <a:buSzPct val="65000"/>
              <a:buFont typeface="Wingdings" pitchFamily="2" charset="2"/>
              <a:buNone/>
            </a:pPr>
            <a:r>
              <a:rPr lang="tr-TR" sz="1600" b="0" dirty="0"/>
              <a:t>	</a:t>
            </a:r>
          </a:p>
          <a:p>
            <a:pPr marL="342900" indent="-342900" algn="l">
              <a:lnSpc>
                <a:spcPct val="80000"/>
              </a:lnSpc>
              <a:spcBef>
                <a:spcPct val="20000"/>
              </a:spcBef>
              <a:buClr>
                <a:schemeClr val="accent1"/>
              </a:buClr>
              <a:buSzPct val="65000"/>
              <a:buFont typeface="Wingdings" pitchFamily="2" charset="2"/>
              <a:buNone/>
            </a:pPr>
            <a:r>
              <a:rPr lang="tr-TR" sz="1600" b="0" dirty="0"/>
              <a:t>	</a:t>
            </a:r>
            <a:r>
              <a:rPr lang="tr-TR" dirty="0">
                <a:latin typeface="Courier New" pitchFamily="49" charset="0"/>
              </a:rPr>
              <a:t>[nokta,x,y]=</a:t>
            </a:r>
            <a:r>
              <a:rPr lang="tr-TR" dirty="0" err="1">
                <a:latin typeface="Courier New" pitchFamily="49" charset="0"/>
              </a:rPr>
              <a:t>textread</a:t>
            </a:r>
            <a:r>
              <a:rPr lang="tr-TR" dirty="0">
                <a:latin typeface="Courier New" pitchFamily="49" charset="0"/>
              </a:rPr>
              <a:t>(</a:t>
            </a:r>
            <a:r>
              <a:rPr lang="tr-TR" dirty="0">
                <a:solidFill>
                  <a:schemeClr val="tx2"/>
                </a:solidFill>
                <a:latin typeface="Courier New" pitchFamily="49" charset="0"/>
              </a:rPr>
              <a:t>'koordinat.</a:t>
            </a:r>
            <a:r>
              <a:rPr lang="tr-TR" dirty="0" err="1">
                <a:solidFill>
                  <a:schemeClr val="tx2"/>
                </a:solidFill>
                <a:latin typeface="Courier New" pitchFamily="49" charset="0"/>
              </a:rPr>
              <a:t>txt</a:t>
            </a:r>
            <a:r>
              <a:rPr lang="tr-TR" dirty="0">
                <a:solidFill>
                  <a:schemeClr val="tx2"/>
                </a:solidFill>
                <a:latin typeface="Courier New" pitchFamily="49" charset="0"/>
              </a:rPr>
              <a:t>'</a:t>
            </a:r>
            <a:r>
              <a:rPr lang="tr-TR" dirty="0">
                <a:latin typeface="Courier New" pitchFamily="49" charset="0"/>
              </a:rPr>
              <a:t>,</a:t>
            </a:r>
            <a:r>
              <a:rPr lang="tr-TR" dirty="0">
                <a:solidFill>
                  <a:schemeClr val="tx2"/>
                </a:solidFill>
                <a:latin typeface="Courier New" pitchFamily="49" charset="0"/>
              </a:rPr>
              <a:t>'%s%f%f'</a:t>
            </a:r>
            <a:r>
              <a:rPr lang="tr-TR" dirty="0">
                <a:latin typeface="Courier New" pitchFamily="49" charset="0"/>
              </a:rPr>
              <a:t>)</a:t>
            </a:r>
          </a:p>
          <a:p>
            <a:pPr marL="342900" indent="-342900" algn="l">
              <a:lnSpc>
                <a:spcPct val="80000"/>
              </a:lnSpc>
              <a:spcBef>
                <a:spcPct val="20000"/>
              </a:spcBef>
              <a:buClr>
                <a:schemeClr val="accent1"/>
              </a:buClr>
              <a:buSzPct val="65000"/>
              <a:buFont typeface="Wingdings" pitchFamily="2" charset="2"/>
              <a:buNone/>
            </a:pPr>
            <a:endParaRPr lang="tr-TR"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None/>
            </a:pPr>
            <a:r>
              <a:rPr lang="tr-TR" dirty="0">
                <a:latin typeface="Courier New" pitchFamily="49" charset="0"/>
              </a:rPr>
              <a:t>	</a:t>
            </a:r>
            <a:r>
              <a:rPr lang="tr-TR" sz="1600" b="0" dirty="0"/>
              <a:t>fonksiyonu kullanılır. </a:t>
            </a:r>
            <a:r>
              <a:rPr lang="tr-TR" dirty="0">
                <a:latin typeface="Courier New" pitchFamily="49" charset="0"/>
              </a:rPr>
              <a:t>nokta</a:t>
            </a:r>
            <a:r>
              <a:rPr lang="tr-TR" sz="1600" b="0" dirty="0"/>
              <a:t>, nokta isimlerini içeren bir hücre dizisi; </a:t>
            </a:r>
            <a:r>
              <a:rPr lang="tr-TR" dirty="0">
                <a:latin typeface="Courier New" pitchFamily="49" charset="0"/>
              </a:rPr>
              <a:t>x</a:t>
            </a:r>
            <a:r>
              <a:rPr lang="tr-TR" sz="1600" b="0" dirty="0"/>
              <a:t>, x koordinat vektörü </a:t>
            </a:r>
          </a:p>
          <a:p>
            <a:pPr marL="342900" indent="-342900" algn="l">
              <a:lnSpc>
                <a:spcPct val="80000"/>
              </a:lnSpc>
              <a:spcBef>
                <a:spcPct val="20000"/>
              </a:spcBef>
              <a:buClr>
                <a:schemeClr val="accent1"/>
              </a:buClr>
              <a:buSzPct val="65000"/>
              <a:buFont typeface="Wingdings" pitchFamily="2" charset="2"/>
              <a:buNone/>
            </a:pPr>
            <a:r>
              <a:rPr lang="tr-TR" sz="1600" b="0" dirty="0"/>
              <a:t>	ve </a:t>
            </a:r>
            <a:r>
              <a:rPr lang="tr-TR" dirty="0">
                <a:latin typeface="Courier New" pitchFamily="49" charset="0"/>
              </a:rPr>
              <a:t>y</a:t>
            </a:r>
            <a:r>
              <a:rPr lang="tr-TR" sz="1600" b="0" dirty="0"/>
              <a:t>, y koordinat vektörü olarak atanır.</a:t>
            </a:r>
          </a:p>
          <a:p>
            <a:pPr marL="342900" indent="-342900" algn="l">
              <a:lnSpc>
                <a:spcPct val="80000"/>
              </a:lnSpc>
              <a:spcBef>
                <a:spcPct val="20000"/>
              </a:spcBef>
              <a:buClr>
                <a:schemeClr val="accent1"/>
              </a:buClr>
              <a:buSzPct val="65000"/>
              <a:buFont typeface="Wingdings" pitchFamily="2" charset="2"/>
              <a:buNone/>
            </a:pPr>
            <a:endParaRPr lang="tr-TR" sz="1600"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None/>
            </a:pPr>
            <a:endParaRPr lang="tr-TR"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Blip>
                <a:blip r:embed="rId2"/>
              </a:buBlip>
            </a:pPr>
            <a:endParaRPr lang="tr-TR"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p:txBody>
      </p:sp>
      <p:sp>
        <p:nvSpPr>
          <p:cNvPr id="21" name="20 Dikdörtgen"/>
          <p:cNvSpPr/>
          <p:nvPr/>
        </p:nvSpPr>
        <p:spPr>
          <a:xfrm>
            <a:off x="1907704" y="5733256"/>
            <a:ext cx="5544616" cy="307777"/>
          </a:xfrm>
          <a:prstGeom prst="rect">
            <a:avLst/>
          </a:prstGeom>
        </p:spPr>
        <p:txBody>
          <a:bodyPr wrap="square">
            <a:spAutoFit/>
          </a:bodyPr>
          <a:lstStyle/>
          <a:p>
            <a:r>
              <a:rPr lang="tr-TR" dirty="0" smtClean="0">
                <a:solidFill>
                  <a:srgbClr val="3333CC"/>
                </a:solidFill>
                <a:latin typeface="Courier New" pitchFamily="49" charset="0"/>
              </a:rPr>
              <a:t>[a, b, c,…]=</a:t>
            </a:r>
            <a:r>
              <a:rPr lang="tr-TR" dirty="0" err="1" smtClean="0">
                <a:solidFill>
                  <a:srgbClr val="3333CC"/>
                </a:solidFill>
                <a:latin typeface="Courier New" pitchFamily="49" charset="0"/>
              </a:rPr>
              <a:t>textread</a:t>
            </a:r>
            <a:r>
              <a:rPr lang="tr-TR" dirty="0" smtClean="0">
                <a:solidFill>
                  <a:srgbClr val="3333CC"/>
                </a:solidFill>
                <a:latin typeface="Courier New" pitchFamily="49" charset="0"/>
              </a:rPr>
              <a:t>(‘dosya_adi',’format')</a:t>
            </a:r>
            <a:endParaRPr lang="tr-TR" dirty="0">
              <a:solidFill>
                <a:srgbClr val="3333CC"/>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p:txBody>
          <a:bodyPr/>
          <a:lstStyle/>
          <a:p>
            <a:pPr>
              <a:defRPr/>
            </a:pPr>
            <a:fld id="{0511FC2C-D298-4308-81C3-ECA22C0CA61A}" type="slidenum">
              <a:rPr lang="en-US" altLang="en-US"/>
              <a:pPr>
                <a:defRPr/>
              </a:pPr>
              <a:t>116</a:t>
            </a:fld>
            <a:endParaRPr lang="en-US" altLang="en-US"/>
          </a:p>
        </p:txBody>
      </p:sp>
      <p:sp>
        <p:nvSpPr>
          <p:cNvPr id="71683" name="Rectangle 2"/>
          <p:cNvSpPr>
            <a:spLocks noGrp="1" noChangeArrowheads="1"/>
          </p:cNvSpPr>
          <p:nvPr>
            <p:ph type="title"/>
          </p:nvPr>
        </p:nvSpPr>
        <p:spPr/>
        <p:txBody>
          <a:bodyPr/>
          <a:lstStyle/>
          <a:p>
            <a:pPr eaLnBrk="1" hangingPunct="1"/>
            <a:r>
              <a:rPr lang="tr-TR" dirty="0" smtClean="0"/>
              <a:t>MATLAB/</a:t>
            </a:r>
            <a:r>
              <a:rPr lang="tr-TR" b="0" dirty="0" smtClean="0"/>
              <a:t>Dosya Yazdırma-Okuma</a:t>
            </a:r>
            <a:endParaRPr lang="en-US" b="0" dirty="0" smtClean="0"/>
          </a:p>
        </p:txBody>
      </p:sp>
      <p:sp>
        <p:nvSpPr>
          <p:cNvPr id="71684"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p:txBody>
      </p:sp>
      <p:sp>
        <p:nvSpPr>
          <p:cNvPr id="71685" name="Rectangle 4"/>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71686" name="Rectangle 5"/>
          <p:cNvSpPr>
            <a:spLocks noChangeArrowheads="1"/>
          </p:cNvSpPr>
          <p:nvPr/>
        </p:nvSpPr>
        <p:spPr bwMode="auto">
          <a:xfrm>
            <a:off x="323850" y="908050"/>
            <a:ext cx="8820150" cy="93662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solidFill>
                  <a:srgbClr val="3333CC"/>
                </a:solidFill>
              </a:rPr>
              <a:t>Örnek:</a:t>
            </a:r>
            <a:r>
              <a:rPr lang="tr-TR" sz="1600" b="0" dirty="0"/>
              <a:t> Koordinat dosyası, aşağıdaki gibi olan bir koordinat.</a:t>
            </a:r>
            <a:r>
              <a:rPr lang="tr-TR" sz="1600" b="0" dirty="0" err="1"/>
              <a:t>txt</a:t>
            </a:r>
            <a:r>
              <a:rPr lang="tr-TR" sz="1600" b="0" dirty="0"/>
              <a:t> dosyasından, nokta isimlerini, x ve y koordinatlarını </a:t>
            </a:r>
            <a:r>
              <a:rPr lang="tr-TR" sz="1600" b="0" dirty="0" err="1"/>
              <a:t>textread</a:t>
            </a:r>
            <a:r>
              <a:rPr lang="tr-TR" sz="1600" b="0" dirty="0"/>
              <a:t> fonksiyonu kullanarak uygun değişkenlere atayınız. </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p:txBody>
      </p:sp>
      <p:sp>
        <p:nvSpPr>
          <p:cNvPr id="71687" name="Rectangle 6"/>
          <p:cNvSpPr>
            <a:spLocks noChangeArrowheads="1"/>
          </p:cNvSpPr>
          <p:nvPr/>
        </p:nvSpPr>
        <p:spPr bwMode="auto">
          <a:xfrm>
            <a:off x="214313" y="692150"/>
            <a:ext cx="8929687" cy="5256213"/>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71688" name="Text Box 8"/>
          <p:cNvSpPr txBox="1">
            <a:spLocks noChangeArrowheads="1"/>
          </p:cNvSpPr>
          <p:nvPr/>
        </p:nvSpPr>
        <p:spPr bwMode="auto">
          <a:xfrm>
            <a:off x="3006725" y="1844675"/>
            <a:ext cx="2860675" cy="1384300"/>
          </a:xfrm>
          <a:prstGeom prst="rect">
            <a:avLst/>
          </a:prstGeom>
          <a:noFill/>
          <a:ln w="15875" algn="ctr">
            <a:solidFill>
              <a:schemeClr val="tx1"/>
            </a:solidFill>
            <a:miter lim="800000"/>
            <a:headEnd/>
            <a:tailEnd/>
          </a:ln>
        </p:spPr>
        <p:txBody>
          <a:bodyPr>
            <a:spAutoFit/>
          </a:bodyPr>
          <a:lstStyle/>
          <a:p>
            <a:pPr algn="l"/>
            <a:r>
              <a:rPr lang="tr-TR">
                <a:latin typeface="Courier New" pitchFamily="49" charset="0"/>
              </a:rPr>
              <a:t>Nirengi koordinatları</a:t>
            </a:r>
          </a:p>
          <a:p>
            <a:pPr algn="l"/>
            <a:r>
              <a:rPr lang="tr-TR">
                <a:latin typeface="Courier New" pitchFamily="49" charset="0"/>
              </a:rPr>
              <a:t>NN      x(m)      y(m)</a:t>
            </a:r>
          </a:p>
          <a:p>
            <a:r>
              <a:rPr lang="tr-TR">
                <a:latin typeface="Courier New" pitchFamily="49" charset="0"/>
              </a:rPr>
              <a:t>P1  1000.1234 1300.23423</a:t>
            </a:r>
          </a:p>
          <a:p>
            <a:r>
              <a:rPr lang="tr-TR">
                <a:latin typeface="Courier New" pitchFamily="49" charset="0"/>
              </a:rPr>
              <a:t>P2  1300.5673 1450.98563</a:t>
            </a:r>
          </a:p>
          <a:p>
            <a:r>
              <a:rPr lang="tr-TR">
                <a:latin typeface="Courier New" pitchFamily="49" charset="0"/>
              </a:rPr>
              <a:t>P3  2000.1500 2000.11000</a:t>
            </a:r>
          </a:p>
          <a:p>
            <a:r>
              <a:rPr lang="tr-TR">
                <a:latin typeface="Courier New" pitchFamily="49" charset="0"/>
              </a:rPr>
              <a:t>P4  3500.3100 1000.12000</a:t>
            </a:r>
          </a:p>
        </p:txBody>
      </p:sp>
      <p:sp>
        <p:nvSpPr>
          <p:cNvPr id="71689" name="Rectangle 18"/>
          <p:cNvSpPr>
            <a:spLocks noChangeArrowheads="1"/>
          </p:cNvSpPr>
          <p:nvPr/>
        </p:nvSpPr>
        <p:spPr bwMode="auto">
          <a:xfrm>
            <a:off x="504825" y="3716338"/>
            <a:ext cx="8639175" cy="165735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600" b="0" dirty="0"/>
              <a:t> </a:t>
            </a:r>
          </a:p>
          <a:p>
            <a:pPr marL="342900" indent="-342900" algn="l">
              <a:lnSpc>
                <a:spcPct val="80000"/>
              </a:lnSpc>
              <a:spcBef>
                <a:spcPct val="20000"/>
              </a:spcBef>
              <a:buClr>
                <a:schemeClr val="accent1"/>
              </a:buClr>
              <a:buSzPct val="65000"/>
              <a:buFont typeface="Wingdings" pitchFamily="2" charset="2"/>
              <a:buNone/>
            </a:pPr>
            <a:r>
              <a:rPr lang="tr-TR" sz="1600" b="0" dirty="0"/>
              <a:t>	</a:t>
            </a:r>
            <a:r>
              <a:rPr lang="tr-TR" dirty="0">
                <a:latin typeface="Courier New" pitchFamily="49" charset="0"/>
              </a:rPr>
              <a:t>[nokta,x,y]=</a:t>
            </a:r>
            <a:r>
              <a:rPr lang="tr-TR" dirty="0" err="1">
                <a:latin typeface="Courier New" pitchFamily="49" charset="0"/>
              </a:rPr>
              <a:t>textread</a:t>
            </a:r>
            <a:r>
              <a:rPr lang="tr-TR" dirty="0">
                <a:latin typeface="Courier New" pitchFamily="49" charset="0"/>
              </a:rPr>
              <a:t>(</a:t>
            </a:r>
            <a:r>
              <a:rPr lang="tr-TR" dirty="0">
                <a:solidFill>
                  <a:schemeClr val="tx2"/>
                </a:solidFill>
                <a:latin typeface="Courier New" pitchFamily="49" charset="0"/>
              </a:rPr>
              <a:t>'koordinat.</a:t>
            </a:r>
            <a:r>
              <a:rPr lang="tr-TR" dirty="0" err="1">
                <a:solidFill>
                  <a:schemeClr val="tx2"/>
                </a:solidFill>
                <a:latin typeface="Courier New" pitchFamily="49" charset="0"/>
              </a:rPr>
              <a:t>txt</a:t>
            </a:r>
            <a:r>
              <a:rPr lang="tr-TR" dirty="0">
                <a:solidFill>
                  <a:schemeClr val="tx2"/>
                </a:solidFill>
                <a:latin typeface="Courier New" pitchFamily="49" charset="0"/>
              </a:rPr>
              <a:t>'</a:t>
            </a:r>
            <a:r>
              <a:rPr lang="tr-TR" dirty="0">
                <a:latin typeface="Courier New" pitchFamily="49" charset="0"/>
              </a:rPr>
              <a:t>,</a:t>
            </a:r>
            <a:r>
              <a:rPr lang="tr-TR" dirty="0">
                <a:solidFill>
                  <a:schemeClr val="tx2"/>
                </a:solidFill>
                <a:latin typeface="Courier New" pitchFamily="49" charset="0"/>
              </a:rPr>
              <a:t>'%s%f%f','</a:t>
            </a:r>
            <a:r>
              <a:rPr lang="tr-TR" dirty="0" err="1">
                <a:solidFill>
                  <a:schemeClr val="tx2"/>
                </a:solidFill>
                <a:latin typeface="Courier New" pitchFamily="49" charset="0"/>
              </a:rPr>
              <a:t>headerlines</a:t>
            </a:r>
            <a:r>
              <a:rPr lang="tr-TR" dirty="0">
                <a:solidFill>
                  <a:schemeClr val="tx2"/>
                </a:solidFill>
                <a:latin typeface="Courier New" pitchFamily="49" charset="0"/>
              </a:rPr>
              <a:t>'</a:t>
            </a:r>
            <a:r>
              <a:rPr lang="tr-TR" dirty="0">
                <a:latin typeface="Courier New" pitchFamily="49" charset="0"/>
              </a:rPr>
              <a:t>,2)</a:t>
            </a:r>
          </a:p>
          <a:p>
            <a:pPr marL="342900" indent="-342900" algn="l">
              <a:lnSpc>
                <a:spcPct val="80000"/>
              </a:lnSpc>
              <a:spcBef>
                <a:spcPct val="20000"/>
              </a:spcBef>
              <a:buClr>
                <a:schemeClr val="accent1"/>
              </a:buClr>
              <a:buSzPct val="65000"/>
              <a:buFont typeface="Wingdings" pitchFamily="2" charset="2"/>
              <a:buNone/>
            </a:pPr>
            <a:endParaRPr lang="tr-TR" dirty="0">
              <a:solidFill>
                <a:schemeClr val="tx2"/>
              </a:solidFill>
              <a:latin typeface="Courier New" pitchFamily="49" charset="0"/>
            </a:endParaRPr>
          </a:p>
          <a:p>
            <a:pPr marL="342900" indent="-342900" algn="l">
              <a:lnSpc>
                <a:spcPct val="80000"/>
              </a:lnSpc>
              <a:spcBef>
                <a:spcPct val="20000"/>
              </a:spcBef>
              <a:buClr>
                <a:schemeClr val="accent1"/>
              </a:buClr>
              <a:buSzPct val="65000"/>
              <a:buFont typeface="Wingdings" pitchFamily="2" charset="2"/>
              <a:buNone/>
            </a:pPr>
            <a:r>
              <a:rPr lang="tr-TR" dirty="0">
                <a:solidFill>
                  <a:schemeClr val="tx2"/>
                </a:solidFill>
                <a:latin typeface="Courier New" pitchFamily="49" charset="0"/>
              </a:rPr>
              <a:t>	'</a:t>
            </a:r>
            <a:r>
              <a:rPr lang="tr-TR" dirty="0" err="1">
                <a:solidFill>
                  <a:schemeClr val="tx2"/>
                </a:solidFill>
                <a:latin typeface="Courier New" pitchFamily="49" charset="0"/>
              </a:rPr>
              <a:t>headerlines</a:t>
            </a:r>
            <a:r>
              <a:rPr lang="tr-TR" dirty="0">
                <a:solidFill>
                  <a:schemeClr val="tx2"/>
                </a:solidFill>
                <a:latin typeface="Courier New" pitchFamily="49" charset="0"/>
              </a:rPr>
              <a:t>‘</a:t>
            </a:r>
            <a:r>
              <a:rPr lang="tr-TR" dirty="0"/>
              <a:t> </a:t>
            </a:r>
            <a:r>
              <a:rPr lang="tr-TR" b="0" dirty="0"/>
              <a:t>komutu ve ardından gelen sayı, dosyanın başlangıcından itibaren kaç tane satırın</a:t>
            </a:r>
          </a:p>
          <a:p>
            <a:pPr marL="342900" indent="-342900" algn="l">
              <a:lnSpc>
                <a:spcPct val="80000"/>
              </a:lnSpc>
              <a:spcBef>
                <a:spcPct val="20000"/>
              </a:spcBef>
              <a:buClr>
                <a:schemeClr val="accent1"/>
              </a:buClr>
              <a:buSzPct val="65000"/>
              <a:buFont typeface="Wingdings" pitchFamily="2" charset="2"/>
              <a:buNone/>
            </a:pPr>
            <a:r>
              <a:rPr lang="tr-TR" b="0" dirty="0"/>
              <a:t>	 dikkate alınmayacağını gösterir.</a:t>
            </a:r>
          </a:p>
          <a:p>
            <a:pPr marL="342900" indent="-342900" algn="l">
              <a:lnSpc>
                <a:spcPct val="80000"/>
              </a:lnSpc>
              <a:spcBef>
                <a:spcPct val="20000"/>
              </a:spcBef>
              <a:buClr>
                <a:schemeClr val="accent1"/>
              </a:buClr>
              <a:buSzPct val="65000"/>
              <a:buFont typeface="Wingdings" pitchFamily="2" charset="2"/>
              <a:buNone/>
            </a:pPr>
            <a:endParaRPr lang="tr-TR" b="0" dirty="0"/>
          </a:p>
          <a:p>
            <a:pPr marL="342900" indent="-342900" algn="l">
              <a:lnSpc>
                <a:spcPct val="80000"/>
              </a:lnSpc>
              <a:spcBef>
                <a:spcPct val="20000"/>
              </a:spcBef>
              <a:buClr>
                <a:schemeClr val="accent1"/>
              </a:buClr>
              <a:buSzPct val="65000"/>
              <a:buFont typeface="Wingdings" pitchFamily="2" charset="2"/>
              <a:buNone/>
            </a:pPr>
            <a:r>
              <a:rPr lang="tr-TR" b="0" dirty="0"/>
              <a:t>	 koordinat.</a:t>
            </a:r>
            <a:r>
              <a:rPr lang="tr-TR" b="0" dirty="0" err="1"/>
              <a:t>txt</a:t>
            </a:r>
            <a:r>
              <a:rPr lang="tr-TR" b="0" dirty="0"/>
              <a:t> dosyasında ilk iki satır alınmadan nokta isimleri, x ve y koordinatları okunmuştur.</a:t>
            </a:r>
            <a:endParaRPr lang="tr-TR" b="0"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None/>
            </a:pPr>
            <a:r>
              <a:rPr lang="tr-TR" dirty="0">
                <a:latin typeface="Courier New" pitchFamily="49" charset="0"/>
              </a:rPr>
              <a:t>	</a:t>
            </a:r>
            <a:endParaRPr lang="tr-TR" sz="1600" b="0" dirty="0"/>
          </a:p>
          <a:p>
            <a:pPr marL="342900" indent="-342900" algn="l">
              <a:lnSpc>
                <a:spcPct val="80000"/>
              </a:lnSpc>
              <a:spcBef>
                <a:spcPct val="20000"/>
              </a:spcBef>
              <a:buClr>
                <a:schemeClr val="accent1"/>
              </a:buClr>
              <a:buSzPct val="65000"/>
              <a:buFont typeface="Wingdings" pitchFamily="2" charset="2"/>
              <a:buNone/>
            </a:pPr>
            <a:endParaRPr lang="tr-TR" sz="1600"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None/>
            </a:pPr>
            <a:endParaRPr lang="tr-TR"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Blip>
                <a:blip r:embed="rId2"/>
              </a:buBlip>
            </a:pPr>
            <a:endParaRPr lang="tr-TR"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Dosya Yazdırma-Okuma</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117</a:t>
            </a:fld>
            <a:endParaRPr lang="en-US" altLang="en-US"/>
          </a:p>
        </p:txBody>
      </p:sp>
      <p:sp>
        <p:nvSpPr>
          <p:cNvPr id="40961" name="Rectangle 1"/>
          <p:cNvSpPr>
            <a:spLocks noChangeArrowheads="1"/>
          </p:cNvSpPr>
          <p:nvPr/>
        </p:nvSpPr>
        <p:spPr bwMode="auto">
          <a:xfrm>
            <a:off x="827584" y="1562125"/>
            <a:ext cx="345638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rgbClr val="3333CC"/>
                </a:solidFill>
                <a:effectLst/>
                <a:latin typeface="Arial Unicode MS" pitchFamily="34" charset="-128"/>
                <a:cs typeface="Arial" pitchFamily="34" charset="0"/>
              </a:rPr>
              <a:t>num</a:t>
            </a:r>
            <a:r>
              <a:rPr kumimoji="0" lang="tr-TR" b="0" i="0" u="none" strike="noStrike" cap="none" normalizeH="0" baseline="0" dirty="0" smtClean="0">
                <a:ln>
                  <a:noFill/>
                </a:ln>
                <a:solidFill>
                  <a:srgbClr val="3333CC"/>
                </a:solidFill>
                <a:effectLst/>
                <a:latin typeface="Arial Unicode MS" pitchFamily="34" charset="-128"/>
                <a:cs typeface="Arial" pitchFamily="34" charset="0"/>
              </a:rPr>
              <a:t> = </a:t>
            </a:r>
            <a:r>
              <a:rPr kumimoji="0" lang="tr-TR" b="0" i="0" u="none" strike="noStrike" cap="none" normalizeH="0" baseline="0" dirty="0" err="1" smtClean="0">
                <a:ln>
                  <a:noFill/>
                </a:ln>
                <a:solidFill>
                  <a:srgbClr val="3333CC"/>
                </a:solidFill>
                <a:effectLst/>
                <a:latin typeface="Arial Unicode MS" pitchFamily="34" charset="-128"/>
                <a:cs typeface="Arial" pitchFamily="34" charset="0"/>
              </a:rPr>
              <a:t>xlsread</a:t>
            </a:r>
            <a:r>
              <a:rPr kumimoji="0" lang="tr-TR" b="0" i="0" u="none" strike="noStrike" cap="none" normalizeH="0" baseline="0" dirty="0" smtClean="0">
                <a:ln>
                  <a:noFill/>
                </a:ln>
                <a:solidFill>
                  <a:srgbClr val="3333CC"/>
                </a:solidFill>
                <a:effectLst/>
                <a:latin typeface="Arial Unicode MS" pitchFamily="34" charset="-128"/>
                <a:cs typeface="Arial" pitchFamily="34" charset="0"/>
              </a:rPr>
              <a:t>(‘</a:t>
            </a:r>
            <a:r>
              <a:rPr kumimoji="0" lang="tr-TR" b="0" i="0" u="none" strike="noStrike" cap="none" normalizeH="0" baseline="0" dirty="0" err="1" smtClean="0">
                <a:ln>
                  <a:noFill/>
                </a:ln>
                <a:solidFill>
                  <a:srgbClr val="3333CC"/>
                </a:solidFill>
                <a:effectLst/>
                <a:latin typeface="Arial Unicode MS" pitchFamily="34" charset="-128"/>
                <a:cs typeface="Arial" pitchFamily="34" charset="0"/>
              </a:rPr>
              <a:t>filename</a:t>
            </a:r>
            <a:r>
              <a:rPr kumimoji="0" lang="tr-TR" b="0" i="0" u="none" strike="noStrike" cap="none" normalizeH="0" baseline="0" dirty="0" smtClean="0">
                <a:ln>
                  <a:noFill/>
                </a:ln>
                <a:solidFill>
                  <a:srgbClr val="3333CC"/>
                </a:solidFill>
                <a:effectLst/>
                <a:latin typeface="Arial Unicode MS" pitchFamily="34" charset="-128"/>
                <a:cs typeface="Arial" pitchFamily="34" charset="0"/>
              </a:rPr>
              <a:t>’, </a:t>
            </a:r>
            <a:r>
              <a:rPr kumimoji="0" lang="tr-TR" b="0" i="0" u="none" strike="noStrike" cap="none" normalizeH="0" baseline="0" dirty="0" err="1" smtClean="0">
                <a:ln>
                  <a:noFill/>
                </a:ln>
                <a:solidFill>
                  <a:srgbClr val="3333CC"/>
                </a:solidFill>
                <a:effectLst/>
                <a:latin typeface="Arial Unicode MS" pitchFamily="34" charset="-128"/>
                <a:cs typeface="Arial" pitchFamily="34" charset="0"/>
              </a:rPr>
              <a:t>sheet</a:t>
            </a:r>
            <a:r>
              <a:rPr kumimoji="0" lang="tr-TR" b="0" i="0" u="none" strike="noStrike" cap="none" normalizeH="0" baseline="0" dirty="0" smtClean="0">
                <a:ln>
                  <a:noFill/>
                </a:ln>
                <a:solidFill>
                  <a:srgbClr val="3333CC"/>
                </a:solidFill>
                <a:effectLst/>
                <a:latin typeface="Arial Unicode MS" pitchFamily="34" charset="-128"/>
                <a:cs typeface="Arial" pitchFamily="34" charset="0"/>
              </a:rPr>
              <a:t>, '</a:t>
            </a:r>
            <a:r>
              <a:rPr kumimoji="0" lang="tr-TR" b="0" i="0" u="none" strike="noStrike" cap="none" normalizeH="0" baseline="0" dirty="0" err="1" smtClean="0">
                <a:ln>
                  <a:noFill/>
                </a:ln>
                <a:solidFill>
                  <a:srgbClr val="3333CC"/>
                </a:solidFill>
                <a:effectLst/>
                <a:latin typeface="Arial Unicode MS" pitchFamily="34" charset="-128"/>
                <a:cs typeface="Arial" pitchFamily="34" charset="0"/>
              </a:rPr>
              <a:t>range</a:t>
            </a:r>
            <a:r>
              <a:rPr kumimoji="0" lang="tr-TR" b="0" i="0" u="none" strike="noStrike" cap="none" normalizeH="0" baseline="0" dirty="0" smtClean="0">
                <a:ln>
                  <a:noFill/>
                </a:ln>
                <a:solidFill>
                  <a:srgbClr val="3333CC"/>
                </a:solidFill>
                <a:effectLst/>
                <a:latin typeface="Arial Unicode MS" pitchFamily="34" charset="-128"/>
                <a:cs typeface="Arial" pitchFamily="34" charset="0"/>
              </a:rPr>
              <a:t>')</a:t>
            </a:r>
            <a:r>
              <a:rPr kumimoji="0" lang="tr-TR" b="0" i="0" u="none" strike="noStrike" cap="none" normalizeH="0" baseline="0" dirty="0" smtClean="0">
                <a:ln>
                  <a:noFill/>
                </a:ln>
                <a:solidFill>
                  <a:srgbClr val="3333CC"/>
                </a:solidFill>
                <a:effectLst/>
                <a:latin typeface="Arial" pitchFamily="34" charset="0"/>
                <a:cs typeface="Arial" pitchFamily="34" charset="0"/>
              </a:rPr>
              <a:t> </a:t>
            </a:r>
          </a:p>
        </p:txBody>
      </p:sp>
      <p:sp>
        <p:nvSpPr>
          <p:cNvPr id="6" name="Rectangle 5"/>
          <p:cNvSpPr>
            <a:spLocks noChangeArrowheads="1"/>
          </p:cNvSpPr>
          <p:nvPr/>
        </p:nvSpPr>
        <p:spPr bwMode="auto">
          <a:xfrm>
            <a:off x="323850" y="908051"/>
            <a:ext cx="8568630" cy="64874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smtClean="0"/>
              <a:t>Excel’ den veri okutmak amacıyla </a:t>
            </a:r>
            <a:r>
              <a:rPr lang="tr-TR" sz="1600" b="0" dirty="0" err="1" smtClean="0">
                <a:solidFill>
                  <a:srgbClr val="3333CC"/>
                </a:solidFill>
              </a:rPr>
              <a:t>xlsread</a:t>
            </a:r>
            <a:r>
              <a:rPr lang="tr-TR" sz="1600" b="0" dirty="0" smtClean="0"/>
              <a:t> fonksiyonu kullanılır.</a:t>
            </a: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p:txBody>
      </p:sp>
      <p:sp>
        <p:nvSpPr>
          <p:cNvPr id="8" name="7 Dikdörtgen"/>
          <p:cNvSpPr/>
          <p:nvPr/>
        </p:nvSpPr>
        <p:spPr>
          <a:xfrm>
            <a:off x="5220072" y="2041103"/>
            <a:ext cx="3319883" cy="307777"/>
          </a:xfrm>
          <a:prstGeom prst="rect">
            <a:avLst/>
          </a:prstGeom>
        </p:spPr>
        <p:txBody>
          <a:bodyPr wrap="square">
            <a:spAutoFit/>
          </a:bodyPr>
          <a:lstStyle/>
          <a:p>
            <a:r>
              <a:rPr lang="en-US" dirty="0" smtClean="0"/>
              <a:t>A = </a:t>
            </a:r>
            <a:r>
              <a:rPr lang="en-US" dirty="0" err="1" smtClean="0"/>
              <a:t>xlsread</a:t>
            </a:r>
            <a:r>
              <a:rPr lang="en-US" dirty="0" smtClean="0"/>
              <a:t>('deneme.xlsx', 1, 'C4:D7')</a:t>
            </a:r>
            <a:endParaRPr lang="tr-TR" dirty="0"/>
          </a:p>
        </p:txBody>
      </p:sp>
      <p:pic>
        <p:nvPicPr>
          <p:cNvPr id="40963" name="Picture 3"/>
          <p:cNvPicPr>
            <a:picLocks noChangeAspect="1" noChangeArrowheads="1"/>
          </p:cNvPicPr>
          <p:nvPr/>
        </p:nvPicPr>
        <p:blipFill>
          <a:blip r:embed="rId3" cstate="print"/>
          <a:srcRect/>
          <a:stretch>
            <a:fillRect/>
          </a:stretch>
        </p:blipFill>
        <p:spPr bwMode="auto">
          <a:xfrm>
            <a:off x="467544" y="2060848"/>
            <a:ext cx="4176464" cy="4448504"/>
          </a:xfrm>
          <a:prstGeom prst="rect">
            <a:avLst/>
          </a:prstGeom>
          <a:noFill/>
          <a:ln w="9525">
            <a:noFill/>
            <a:miter lim="800000"/>
            <a:headEnd/>
            <a:tailEnd/>
          </a:ln>
        </p:spPr>
      </p:pic>
      <p:sp>
        <p:nvSpPr>
          <p:cNvPr id="10" name="9 Dikdörtgen"/>
          <p:cNvSpPr/>
          <p:nvPr/>
        </p:nvSpPr>
        <p:spPr>
          <a:xfrm>
            <a:off x="5868144" y="2708920"/>
            <a:ext cx="2016224" cy="1384995"/>
          </a:xfrm>
          <a:prstGeom prst="rect">
            <a:avLst/>
          </a:prstGeom>
          <a:ln w="25400">
            <a:solidFill>
              <a:schemeClr val="tx1"/>
            </a:solidFill>
          </a:ln>
        </p:spPr>
        <p:txBody>
          <a:bodyPr wrap="square">
            <a:spAutoFit/>
          </a:bodyPr>
          <a:lstStyle/>
          <a:p>
            <a:pPr algn="l"/>
            <a:r>
              <a:rPr lang="pt-BR" dirty="0" smtClean="0"/>
              <a:t>A =</a:t>
            </a:r>
          </a:p>
          <a:p>
            <a:pPr algn="l"/>
            <a:endParaRPr lang="pt-BR" dirty="0" smtClean="0"/>
          </a:p>
          <a:p>
            <a:pPr algn="l"/>
            <a:r>
              <a:rPr lang="pt-BR" dirty="0" smtClean="0"/>
              <a:t>     1     6</a:t>
            </a:r>
          </a:p>
          <a:p>
            <a:pPr algn="l"/>
            <a:r>
              <a:rPr lang="pt-BR" dirty="0" smtClean="0"/>
              <a:t>     2     7</a:t>
            </a:r>
          </a:p>
          <a:p>
            <a:pPr algn="l"/>
            <a:r>
              <a:rPr lang="pt-BR" dirty="0" smtClean="0"/>
              <a:t>     3     8</a:t>
            </a:r>
          </a:p>
          <a:p>
            <a:pPr algn="l"/>
            <a:r>
              <a:rPr lang="pt-BR" dirty="0" smtClean="0"/>
              <a:t>     4     9</a:t>
            </a:r>
            <a:endParaRPr lang="tr-T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7B41BDAA-064E-42D1-8B4D-E9608C383BAC}" type="slidenum">
              <a:rPr lang="en-US" altLang="en-US"/>
              <a:pPr>
                <a:defRPr/>
              </a:pPr>
              <a:t>118</a:t>
            </a:fld>
            <a:endParaRPr lang="en-US" altLang="en-US"/>
          </a:p>
        </p:txBody>
      </p:sp>
      <p:sp>
        <p:nvSpPr>
          <p:cNvPr id="72707" name="Rectangle 2"/>
          <p:cNvSpPr>
            <a:spLocks noGrp="1" noChangeArrowheads="1"/>
          </p:cNvSpPr>
          <p:nvPr>
            <p:ph type="title"/>
          </p:nvPr>
        </p:nvSpPr>
        <p:spPr/>
        <p:txBody>
          <a:bodyPr/>
          <a:lstStyle/>
          <a:p>
            <a:pPr eaLnBrk="1" hangingPunct="1"/>
            <a:r>
              <a:rPr lang="tr-TR" sz="2400" smtClean="0"/>
              <a:t>MATLAB/</a:t>
            </a:r>
            <a:r>
              <a:rPr lang="tr-TR" b="0" smtClean="0"/>
              <a:t>Fonksiyon Dosyası Oluşturma</a:t>
            </a:r>
            <a:br>
              <a:rPr lang="tr-TR" b="0" smtClean="0"/>
            </a:br>
            <a:endParaRPr lang="en-US" sz="2400" b="0" smtClean="0"/>
          </a:p>
        </p:txBody>
      </p:sp>
      <p:sp>
        <p:nvSpPr>
          <p:cNvPr id="72708"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p:txBody>
      </p:sp>
      <p:sp>
        <p:nvSpPr>
          <p:cNvPr id="72709" name="Rectangle 4"/>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72710" name="Rectangle 6"/>
          <p:cNvSpPr>
            <a:spLocks noChangeArrowheads="1"/>
          </p:cNvSpPr>
          <p:nvPr/>
        </p:nvSpPr>
        <p:spPr bwMode="auto">
          <a:xfrm>
            <a:off x="323850" y="1268413"/>
            <a:ext cx="8929688" cy="5256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err="1"/>
              <a:t>Matlab</a:t>
            </a:r>
            <a:r>
              <a:rPr lang="tr-TR" sz="1600" b="0" dirty="0"/>
              <a:t> fonksiyonları (örneğin, </a:t>
            </a:r>
            <a:r>
              <a:rPr lang="tr-TR" sz="1600" b="0" dirty="0" err="1"/>
              <a:t>inv</a:t>
            </a:r>
            <a:r>
              <a:rPr lang="tr-TR" sz="1600" b="0" dirty="0"/>
              <a:t>, </a:t>
            </a:r>
            <a:r>
              <a:rPr lang="tr-TR" sz="1600" b="0" dirty="0" err="1"/>
              <a:t>disp</a:t>
            </a:r>
            <a:r>
              <a:rPr lang="tr-TR" sz="1600" b="0" dirty="0"/>
              <a:t>, num2str,</a:t>
            </a:r>
            <a:r>
              <a:rPr lang="tr-TR" sz="1600" b="0" dirty="0" err="1"/>
              <a:t>det</a:t>
            </a:r>
            <a:r>
              <a:rPr lang="tr-TR" sz="1600" b="0" dirty="0"/>
              <a:t>, </a:t>
            </a:r>
            <a:r>
              <a:rPr lang="tr-TR" sz="1600" b="0" dirty="0" err="1"/>
              <a:t>textread</a:t>
            </a:r>
            <a:r>
              <a:rPr lang="tr-TR" sz="1600" b="0" dirty="0"/>
              <a:t>…) kullanıcının bir başka programa gerek duymaksızın temel işlemleri kolayca yapabilmesini sağlar.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Kullanıcılar kendi fonksiyonlarını geliştirebilirler. </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Fonksiyonlar, bir m-dosyası biçiminde saklanır ve bu dosyalara, fonksiyon dosyaları adı verilir.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Fonksiyon oluşturmanın iki önemli getirisi vardır:</a:t>
            </a:r>
          </a:p>
          <a:p>
            <a:pPr marL="342900" indent="-342900" algn="l">
              <a:lnSpc>
                <a:spcPct val="80000"/>
              </a:lnSpc>
              <a:spcBef>
                <a:spcPct val="20000"/>
              </a:spcBef>
              <a:buClr>
                <a:schemeClr val="accent1"/>
              </a:buClr>
              <a:buSzPct val="65000"/>
              <a:buFont typeface="Wingdings" pitchFamily="2" charset="2"/>
              <a:buNone/>
            </a:pPr>
            <a:r>
              <a:rPr lang="tr-TR" dirty="0"/>
              <a:t>	</a:t>
            </a:r>
          </a:p>
          <a:p>
            <a:pPr marL="342900" indent="-342900" algn="l">
              <a:lnSpc>
                <a:spcPct val="80000"/>
              </a:lnSpc>
              <a:spcBef>
                <a:spcPct val="20000"/>
              </a:spcBef>
              <a:buClr>
                <a:schemeClr val="accent1"/>
              </a:buClr>
              <a:buSzPct val="65000"/>
              <a:buFont typeface="Wingdings" pitchFamily="2" charset="2"/>
              <a:buNone/>
            </a:pPr>
            <a:r>
              <a:rPr lang="tr-TR" dirty="0"/>
              <a:t>	Sürekli olarak uygulanan bir işlem için kod tekrarını önler (örneğin, açıklık açısı için yazılmış bir </a:t>
            </a:r>
          </a:p>
          <a:p>
            <a:pPr marL="342900" indent="-342900" algn="l">
              <a:lnSpc>
                <a:spcPct val="80000"/>
              </a:lnSpc>
              <a:spcBef>
                <a:spcPct val="20000"/>
              </a:spcBef>
              <a:buClr>
                <a:schemeClr val="accent1"/>
              </a:buClr>
              <a:buSzPct val="65000"/>
              <a:buFont typeface="Wingdings" pitchFamily="2" charset="2"/>
              <a:buNone/>
            </a:pPr>
            <a:r>
              <a:rPr lang="tr-TR" dirty="0"/>
              <a:t>	fonksiyon </a:t>
            </a:r>
            <a:r>
              <a:rPr lang="tr-TR" dirty="0" err="1">
                <a:latin typeface="Courier New" pitchFamily="49" charset="0"/>
              </a:rPr>
              <a:t>aciklik</a:t>
            </a:r>
            <a:r>
              <a:rPr lang="tr-TR" dirty="0"/>
              <a:t> ise, programın ilgili yerinde “</a:t>
            </a:r>
            <a:r>
              <a:rPr lang="tr-TR" dirty="0" err="1">
                <a:latin typeface="Courier New" pitchFamily="49" charset="0"/>
              </a:rPr>
              <a:t>aciklik</a:t>
            </a:r>
            <a:r>
              <a:rPr lang="tr-TR" dirty="0">
                <a:latin typeface="Courier New" pitchFamily="49" charset="0"/>
              </a:rPr>
              <a:t>(X1,Y1,X2,Y2)</a:t>
            </a:r>
            <a:r>
              <a:rPr lang="tr-TR" dirty="0"/>
              <a:t>” fonksiyonu (1-2) </a:t>
            </a:r>
          </a:p>
          <a:p>
            <a:pPr marL="342900" indent="-342900" algn="l">
              <a:lnSpc>
                <a:spcPct val="80000"/>
              </a:lnSpc>
              <a:spcBef>
                <a:spcPct val="20000"/>
              </a:spcBef>
              <a:buClr>
                <a:schemeClr val="accent1"/>
              </a:buClr>
              <a:buSzPct val="65000"/>
              <a:buFont typeface="Wingdings" pitchFamily="2" charset="2"/>
              <a:buNone/>
            </a:pPr>
            <a:r>
              <a:rPr lang="tr-TR" dirty="0"/>
              <a:t>	veya (2-1) </a:t>
            </a:r>
            <a:r>
              <a:rPr lang="tr-TR" dirty="0" err="1"/>
              <a:t>aciklik</a:t>
            </a:r>
            <a:r>
              <a:rPr lang="tr-TR" dirty="0"/>
              <a:t> </a:t>
            </a:r>
            <a:r>
              <a:rPr lang="tr-TR" dirty="0" err="1"/>
              <a:t>acisini</a:t>
            </a:r>
            <a:r>
              <a:rPr lang="tr-TR" dirty="0"/>
              <a:t> doğrudan üretecektir.</a:t>
            </a:r>
          </a:p>
          <a:p>
            <a:pPr marL="342900" indent="-342900" algn="l">
              <a:lnSpc>
                <a:spcPct val="80000"/>
              </a:lnSpc>
              <a:spcBef>
                <a:spcPct val="20000"/>
              </a:spcBef>
              <a:buClr>
                <a:schemeClr val="accent1"/>
              </a:buClr>
              <a:buSzPct val="65000"/>
              <a:buFont typeface="Wingdings" pitchFamily="2" charset="2"/>
              <a:buNone/>
            </a:pPr>
            <a:endParaRPr lang="tr-TR" dirty="0"/>
          </a:p>
          <a:p>
            <a:pPr marL="342900" indent="-342900" algn="l">
              <a:lnSpc>
                <a:spcPct val="80000"/>
              </a:lnSpc>
              <a:spcBef>
                <a:spcPct val="20000"/>
              </a:spcBef>
              <a:buClr>
                <a:schemeClr val="accent1"/>
              </a:buClr>
              <a:buSzPct val="65000"/>
              <a:buFont typeface="Wingdings" pitchFamily="2" charset="2"/>
              <a:buNone/>
            </a:pPr>
            <a:r>
              <a:rPr lang="tr-TR" dirty="0"/>
              <a:t>	Fonksiyonlarda kullanılan değişkenler yereldir (</a:t>
            </a:r>
            <a:r>
              <a:rPr lang="tr-TR" dirty="0" err="1"/>
              <a:t>local</a:t>
            </a:r>
            <a:r>
              <a:rPr lang="tr-TR" dirty="0"/>
              <a:t> </a:t>
            </a:r>
            <a:r>
              <a:rPr lang="tr-TR" dirty="0" err="1"/>
              <a:t>variables</a:t>
            </a:r>
            <a:r>
              <a:rPr lang="tr-TR" dirty="0"/>
              <a:t>). Yani </a:t>
            </a:r>
            <a:r>
              <a:rPr lang="tr-TR" dirty="0" err="1"/>
              <a:t>workspace</a:t>
            </a:r>
            <a:r>
              <a:rPr lang="tr-TR" dirty="0"/>
              <a:t> içinde diğer </a:t>
            </a:r>
          </a:p>
          <a:p>
            <a:pPr marL="342900" indent="-342900" algn="l">
              <a:lnSpc>
                <a:spcPct val="80000"/>
              </a:lnSpc>
              <a:spcBef>
                <a:spcPct val="20000"/>
              </a:spcBef>
              <a:buClr>
                <a:schemeClr val="accent1"/>
              </a:buClr>
              <a:buSzPct val="65000"/>
              <a:buFont typeface="Wingdings" pitchFamily="2" charset="2"/>
              <a:buNone/>
            </a:pPr>
            <a:r>
              <a:rPr lang="tr-TR" dirty="0"/>
              <a:t>	program türlerinin değişkenleri (global </a:t>
            </a:r>
            <a:r>
              <a:rPr lang="tr-TR" dirty="0" err="1"/>
              <a:t>variables</a:t>
            </a:r>
            <a:r>
              <a:rPr lang="tr-TR" dirty="0"/>
              <a:t>) gibi yer işgal etmezler.</a:t>
            </a:r>
          </a:p>
          <a:p>
            <a:pPr marL="1052513" lvl="2" indent="-381000" algn="l">
              <a:lnSpc>
                <a:spcPct val="80000"/>
              </a:lnSpc>
              <a:spcBef>
                <a:spcPct val="20000"/>
              </a:spcBef>
              <a:buClr>
                <a:schemeClr val="accent1"/>
              </a:buClr>
              <a:buSzPct val="65000"/>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None/>
            </a:pPr>
            <a:endParaRPr lang="tr-TR" sz="1600" b="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a:defRPr/>
            </a:pPr>
            <a:fld id="{A03C64FF-E4C1-41F2-975F-7B81756D8770}" type="slidenum">
              <a:rPr lang="en-US" altLang="en-US"/>
              <a:pPr>
                <a:defRPr/>
              </a:pPr>
              <a:t>119</a:t>
            </a:fld>
            <a:endParaRPr lang="en-US" altLang="en-US"/>
          </a:p>
        </p:txBody>
      </p:sp>
      <p:sp>
        <p:nvSpPr>
          <p:cNvPr id="73731" name="Rectangle 2"/>
          <p:cNvSpPr>
            <a:spLocks noGrp="1" noChangeArrowheads="1"/>
          </p:cNvSpPr>
          <p:nvPr>
            <p:ph type="title"/>
          </p:nvPr>
        </p:nvSpPr>
        <p:spPr/>
        <p:txBody>
          <a:bodyPr/>
          <a:lstStyle/>
          <a:p>
            <a:pPr eaLnBrk="1" hangingPunct="1"/>
            <a:r>
              <a:rPr lang="tr-TR" sz="2400" smtClean="0"/>
              <a:t>MATLAB/</a:t>
            </a:r>
            <a:r>
              <a:rPr lang="tr-TR" b="0" smtClean="0"/>
              <a:t>Fonksiyon Dosyası Oluşturma</a:t>
            </a:r>
            <a:br>
              <a:rPr lang="tr-TR" b="0" smtClean="0"/>
            </a:br>
            <a:endParaRPr lang="en-US" sz="2400" b="0" smtClean="0"/>
          </a:p>
        </p:txBody>
      </p:sp>
      <p:sp>
        <p:nvSpPr>
          <p:cNvPr id="73732"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p:txBody>
      </p:sp>
      <p:sp>
        <p:nvSpPr>
          <p:cNvPr id="73733" name="Rectangle 4"/>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73734" name="Rectangle 5"/>
          <p:cNvSpPr>
            <a:spLocks noChangeArrowheads="1"/>
          </p:cNvSpPr>
          <p:nvPr/>
        </p:nvSpPr>
        <p:spPr bwMode="auto">
          <a:xfrm>
            <a:off x="250825" y="1052513"/>
            <a:ext cx="8929688" cy="5256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a:solidFill>
                  <a:srgbClr val="3333CC"/>
                </a:solidFill>
              </a:rPr>
              <a:t>Örnek:</a:t>
            </a:r>
            <a:r>
              <a:rPr lang="tr-TR" sz="1600" b="0"/>
              <a:t> Koordinatları bilinen iki nokta arasındaki yatay uzunluğu hesaplayan kenar isimli bir fonksiyon oluşturunuz. </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1052513" lvl="2" indent="-381000" algn="l">
              <a:lnSpc>
                <a:spcPct val="80000"/>
              </a:lnSpc>
              <a:spcBef>
                <a:spcPct val="20000"/>
              </a:spcBef>
              <a:buClr>
                <a:schemeClr val="accent1"/>
              </a:buClr>
              <a:buSzPct val="65000"/>
            </a:pPr>
            <a:endParaRPr lang="tr-TR" sz="1600" b="0"/>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None/>
            </a:pPr>
            <a:endParaRPr lang="tr-TR" sz="1600" b="0"/>
          </a:p>
        </p:txBody>
      </p:sp>
      <p:pic>
        <p:nvPicPr>
          <p:cNvPr id="73735" name="Picture 6"/>
          <p:cNvPicPr>
            <a:picLocks noChangeAspect="1" noChangeArrowheads="1"/>
          </p:cNvPicPr>
          <p:nvPr/>
        </p:nvPicPr>
        <p:blipFill>
          <a:blip r:embed="rId3" cstate="print"/>
          <a:srcRect l="20078" t="28059" r="33855" b="35027"/>
          <a:stretch>
            <a:fillRect/>
          </a:stretch>
        </p:blipFill>
        <p:spPr bwMode="auto">
          <a:xfrm>
            <a:off x="611188" y="2060575"/>
            <a:ext cx="5113337" cy="3276600"/>
          </a:xfrm>
          <a:prstGeom prst="rect">
            <a:avLst/>
          </a:prstGeom>
          <a:noFill/>
          <a:ln w="25400" algn="ctr">
            <a:noFill/>
            <a:miter lim="800000"/>
            <a:headEnd/>
            <a:tailEnd/>
          </a:ln>
        </p:spPr>
      </p:pic>
      <p:sp>
        <p:nvSpPr>
          <p:cNvPr id="73736" name="Rectangle 7"/>
          <p:cNvSpPr>
            <a:spLocks noChangeArrowheads="1"/>
          </p:cNvSpPr>
          <p:nvPr/>
        </p:nvSpPr>
        <p:spPr bwMode="auto">
          <a:xfrm>
            <a:off x="5508625" y="2133600"/>
            <a:ext cx="3635375" cy="32400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b="0" dirty="0"/>
              <a:t>Fonksiyonların, biçim olarak, diğer programlardan </a:t>
            </a:r>
            <a:r>
              <a:rPr lang="tr-TR" b="0" u="sng" dirty="0"/>
              <a:t>tek farkı</a:t>
            </a:r>
            <a:r>
              <a:rPr lang="tr-TR" b="0" dirty="0"/>
              <a:t>,</a:t>
            </a:r>
          </a:p>
          <a:p>
            <a:pPr marL="342900" indent="-342900" algn="l">
              <a:lnSpc>
                <a:spcPct val="80000"/>
              </a:lnSpc>
              <a:spcBef>
                <a:spcPct val="20000"/>
              </a:spcBef>
              <a:buClr>
                <a:schemeClr val="accent1"/>
              </a:buClr>
              <a:buSzPct val="65000"/>
              <a:buFont typeface="Wingdings" pitchFamily="2" charset="2"/>
              <a:buNone/>
            </a:pPr>
            <a:r>
              <a:rPr lang="tr-TR" b="0" dirty="0"/>
              <a:t>       </a:t>
            </a:r>
          </a:p>
          <a:p>
            <a:pPr marL="342900" indent="-342900" algn="l">
              <a:lnSpc>
                <a:spcPct val="80000"/>
              </a:lnSpc>
              <a:spcBef>
                <a:spcPct val="20000"/>
              </a:spcBef>
              <a:buClr>
                <a:schemeClr val="accent1"/>
              </a:buClr>
              <a:buSzPct val="65000"/>
              <a:buFont typeface="Wingdings" pitchFamily="2" charset="2"/>
              <a:buNone/>
            </a:pPr>
            <a:r>
              <a:rPr lang="tr-TR" b="0" dirty="0"/>
              <a:t>	</a:t>
            </a:r>
            <a:r>
              <a:rPr lang="tr-TR" sz="1200" dirty="0" err="1">
                <a:solidFill>
                  <a:srgbClr val="3333CC"/>
                </a:solidFill>
                <a:latin typeface="Courier New" pitchFamily="49" charset="0"/>
              </a:rPr>
              <a:t>function</a:t>
            </a:r>
            <a:r>
              <a:rPr lang="tr-TR" sz="1200" dirty="0">
                <a:latin typeface="Courier New" pitchFamily="49" charset="0"/>
              </a:rPr>
              <a:t> </a:t>
            </a:r>
            <a:r>
              <a:rPr lang="tr-TR" sz="1200" dirty="0" err="1">
                <a:latin typeface="Courier New" pitchFamily="49" charset="0"/>
              </a:rPr>
              <a:t>output</a:t>
            </a:r>
            <a:r>
              <a:rPr lang="tr-TR" sz="1200" dirty="0">
                <a:latin typeface="Courier New" pitchFamily="49" charset="0"/>
              </a:rPr>
              <a:t>=</a:t>
            </a:r>
            <a:r>
              <a:rPr lang="tr-TR" sz="1200" dirty="0" err="1">
                <a:latin typeface="Courier New" pitchFamily="49" charset="0"/>
              </a:rPr>
              <a:t>fonk</a:t>
            </a:r>
            <a:r>
              <a:rPr lang="tr-TR" sz="1200" dirty="0">
                <a:latin typeface="Courier New" pitchFamily="49" charset="0"/>
              </a:rPr>
              <a:t>_ismi(</a:t>
            </a:r>
            <a:r>
              <a:rPr lang="tr-TR" sz="1200" dirty="0" err="1">
                <a:latin typeface="Courier New" pitchFamily="49" charset="0"/>
              </a:rPr>
              <a:t>input</a:t>
            </a:r>
            <a:r>
              <a:rPr lang="tr-TR" sz="1200" dirty="0">
                <a:latin typeface="Courier New" pitchFamily="49" charset="0"/>
              </a:rPr>
              <a:t>)</a:t>
            </a:r>
          </a:p>
          <a:p>
            <a:pPr marL="342900" indent="-342900" algn="l">
              <a:lnSpc>
                <a:spcPct val="80000"/>
              </a:lnSpc>
              <a:spcBef>
                <a:spcPct val="20000"/>
              </a:spcBef>
              <a:buClr>
                <a:schemeClr val="accent1"/>
              </a:buClr>
              <a:buSzPct val="65000"/>
              <a:buFont typeface="Wingdings" pitchFamily="2" charset="2"/>
              <a:buNone/>
            </a:pPr>
            <a:r>
              <a:rPr lang="tr-TR" b="0" dirty="0"/>
              <a:t>	</a:t>
            </a:r>
          </a:p>
          <a:p>
            <a:pPr marL="342900" indent="-342900" algn="l">
              <a:lnSpc>
                <a:spcPct val="80000"/>
              </a:lnSpc>
              <a:spcBef>
                <a:spcPct val="20000"/>
              </a:spcBef>
              <a:buClr>
                <a:schemeClr val="accent1"/>
              </a:buClr>
              <a:buSzPct val="65000"/>
              <a:buFont typeface="Wingdings" pitchFamily="2" charset="2"/>
              <a:buNone/>
            </a:pPr>
            <a:r>
              <a:rPr lang="tr-TR" b="0" dirty="0"/>
              <a:t>	ile başlaması ve fonksiyon dosyasının sonunda </a:t>
            </a:r>
            <a:r>
              <a:rPr lang="tr-TR" dirty="0" err="1">
                <a:solidFill>
                  <a:srgbClr val="3333CC"/>
                </a:solidFill>
                <a:latin typeface="Courier New" pitchFamily="49" charset="0"/>
              </a:rPr>
              <a:t>end</a:t>
            </a:r>
            <a:r>
              <a:rPr lang="tr-TR" b="0" dirty="0"/>
              <a:t> ile bitmesidir.</a:t>
            </a:r>
          </a:p>
          <a:p>
            <a:pPr marL="342900" indent="-342900" algn="l">
              <a:lnSpc>
                <a:spcPct val="80000"/>
              </a:lnSpc>
              <a:spcBef>
                <a:spcPct val="20000"/>
              </a:spcBef>
              <a:buClr>
                <a:schemeClr val="accent1"/>
              </a:buClr>
              <a:buSzPct val="65000"/>
              <a:buFont typeface="Wingdings" pitchFamily="2" charset="2"/>
              <a:buNone/>
            </a:pPr>
            <a:endParaRPr lang="tr-TR" b="0" dirty="0"/>
          </a:p>
          <a:p>
            <a:pPr marL="342900" indent="-342900" algn="l">
              <a:lnSpc>
                <a:spcPct val="80000"/>
              </a:lnSpc>
              <a:spcBef>
                <a:spcPct val="20000"/>
              </a:spcBef>
              <a:buClr>
                <a:schemeClr val="accent1"/>
              </a:buClr>
              <a:buSzPct val="65000"/>
              <a:buFont typeface="Wingdings" pitchFamily="2" charset="2"/>
              <a:buBlip>
                <a:blip r:embed="rId2"/>
              </a:buBlip>
            </a:pPr>
            <a:r>
              <a:rPr lang="tr-TR" b="0" dirty="0" err="1"/>
              <a:t>function</a:t>
            </a:r>
            <a:r>
              <a:rPr lang="tr-TR" b="0" dirty="0"/>
              <a:t> komutunun bulunduğu ilk satırdan hemen sonra gelen açıklama (</a:t>
            </a:r>
            <a:r>
              <a:rPr lang="tr-TR" b="0" dirty="0" err="1"/>
              <a:t>comment</a:t>
            </a:r>
            <a:r>
              <a:rPr lang="tr-TR" b="0" dirty="0"/>
              <a:t>) satırları, ilgili fonksiyonun “yardım” metinleridir. </a:t>
            </a:r>
          </a:p>
          <a:p>
            <a:pPr marL="342900" indent="-342900" algn="l">
              <a:lnSpc>
                <a:spcPct val="80000"/>
              </a:lnSpc>
              <a:spcBef>
                <a:spcPct val="20000"/>
              </a:spcBef>
              <a:buClr>
                <a:schemeClr val="accent1"/>
              </a:buClr>
              <a:buSzPct val="65000"/>
              <a:buFont typeface="Wingdings" pitchFamily="2" charset="2"/>
              <a:buBlip>
                <a:blip r:embed="rId2"/>
              </a:buBlip>
            </a:pPr>
            <a:endParaRPr lang="tr-TR" b="0" dirty="0"/>
          </a:p>
          <a:p>
            <a:pPr marL="342900" indent="-342900" algn="l">
              <a:lnSpc>
                <a:spcPct val="80000"/>
              </a:lnSpc>
              <a:spcBef>
                <a:spcPct val="20000"/>
              </a:spcBef>
              <a:buClr>
                <a:schemeClr val="accent1"/>
              </a:buClr>
              <a:buSzPct val="65000"/>
              <a:buFont typeface="Wingdings" pitchFamily="2" charset="2"/>
              <a:buBlip>
                <a:blip r:embed="rId2"/>
              </a:buBlip>
            </a:pPr>
            <a:r>
              <a:rPr lang="tr-TR" b="0" dirty="0">
                <a:solidFill>
                  <a:srgbClr val="FF0000"/>
                </a:solidFill>
              </a:rPr>
              <a:t>Fonksiyon ismiyle, fonksiyon dosyasının ismi </a:t>
            </a:r>
            <a:r>
              <a:rPr lang="tr-TR" b="0" u="sng" dirty="0">
                <a:solidFill>
                  <a:srgbClr val="FF0000"/>
                </a:solidFill>
              </a:rPr>
              <a:t>aynı olmalıdır.</a:t>
            </a:r>
          </a:p>
          <a:p>
            <a:pPr marL="342900" indent="-342900" algn="l">
              <a:lnSpc>
                <a:spcPct val="80000"/>
              </a:lnSpc>
              <a:spcBef>
                <a:spcPct val="20000"/>
              </a:spcBef>
              <a:buClr>
                <a:schemeClr val="accent1"/>
              </a:buClr>
              <a:buSzPct val="65000"/>
              <a:buFont typeface="Wingdings" pitchFamily="2" charset="2"/>
              <a:buBlip>
                <a:blip r:embed="rId2"/>
              </a:buBlip>
            </a:pPr>
            <a:endParaRPr lang="tr-TR" b="0"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ve Değişkenleri isimlendirmek</a:t>
            </a:r>
            <a:endParaRPr lang="tr-TR" b="0" dirty="0"/>
          </a:p>
        </p:txBody>
      </p:sp>
      <p:sp>
        <p:nvSpPr>
          <p:cNvPr id="3" name="2 Metin Yer Tutucusu"/>
          <p:cNvSpPr>
            <a:spLocks noGrp="1"/>
          </p:cNvSpPr>
          <p:nvPr>
            <p:ph type="body" sz="half" idx="1"/>
          </p:nvPr>
        </p:nvSpPr>
        <p:spPr>
          <a:xfrm>
            <a:off x="467544" y="1268760"/>
            <a:ext cx="8075240" cy="4530725"/>
          </a:xfrm>
        </p:spPr>
        <p:txBody>
          <a:bodyPr/>
          <a:lstStyle/>
          <a:p>
            <a:r>
              <a:rPr lang="tr-TR" sz="1600" dirty="0" smtClean="0"/>
              <a:t>Bir değişken oluşturmak için değişkene bir isim verilir, </a:t>
            </a:r>
          </a:p>
          <a:p>
            <a:pPr lvl="1"/>
            <a:r>
              <a:rPr lang="tr-TR" sz="1600" dirty="0" smtClean="0"/>
              <a:t>	&gt;&gt; var = 3.14 </a:t>
            </a:r>
          </a:p>
          <a:p>
            <a:pPr lvl="1"/>
            <a:r>
              <a:rPr lang="tr-TR" sz="1600" dirty="0" smtClean="0"/>
              <a:t>	&gt;&gt; </a:t>
            </a:r>
            <a:r>
              <a:rPr lang="tr-TR" sz="1600" dirty="0" err="1" smtClean="0"/>
              <a:t>string</a:t>
            </a:r>
            <a:r>
              <a:rPr lang="tr-TR" sz="1600" dirty="0" smtClean="0"/>
              <a:t> = ‘selam’ </a:t>
            </a:r>
          </a:p>
          <a:p>
            <a:r>
              <a:rPr lang="tr-TR" sz="1600" dirty="0" smtClean="0"/>
              <a:t>Değişken isimleri </a:t>
            </a:r>
          </a:p>
          <a:p>
            <a:pPr lvl="1"/>
            <a:r>
              <a:rPr lang="tr-TR" sz="1600" dirty="0" smtClean="0"/>
              <a:t>	Birinci karakter mutlaka HARF olmalıdır! İlk karakter sayı olamaz! </a:t>
            </a:r>
          </a:p>
          <a:p>
            <a:pPr lvl="1"/>
            <a:r>
              <a:rPr lang="tr-TR" sz="1600" dirty="0" smtClean="0"/>
              <a:t>	İlk karakterden sonra sayı, harf, _ ve bunların kombinasyonları </a:t>
            </a:r>
          </a:p>
          <a:p>
            <a:pPr lvl="1"/>
            <a:r>
              <a:rPr lang="tr-TR" sz="1600" dirty="0" smtClean="0"/>
              <a:t>	Büyük küçük harfe duyarlı: var ile Var birbirinden farklı </a:t>
            </a:r>
          </a:p>
          <a:p>
            <a:pPr lvl="1"/>
            <a:r>
              <a:rPr lang="tr-TR" sz="1600" dirty="0" smtClean="0"/>
              <a:t>	Değişken isimleri en fazla 63 karakterli olabilir</a:t>
            </a:r>
          </a:p>
          <a:p>
            <a:r>
              <a:rPr lang="tr-TR" sz="1600" dirty="0" smtClean="0"/>
              <a:t>Gömülü değişkenler var. Bunları kullanmak tavsiye edilmez!! </a:t>
            </a:r>
          </a:p>
          <a:p>
            <a:pPr lvl="1"/>
            <a:r>
              <a:rPr lang="tr-TR" sz="1600" dirty="0" smtClean="0"/>
              <a:t>	pi değişkeni 3.1515926… </a:t>
            </a:r>
          </a:p>
          <a:p>
            <a:pPr lvl="1"/>
            <a:r>
              <a:rPr lang="tr-TR" sz="1600" dirty="0" smtClean="0"/>
              <a:t>	</a:t>
            </a:r>
            <a:r>
              <a:rPr lang="tr-TR" sz="1600" dirty="0" err="1" smtClean="0"/>
              <a:t>ans</a:t>
            </a:r>
            <a:r>
              <a:rPr lang="tr-TR" sz="1600" dirty="0" smtClean="0"/>
              <a:t> en son atanan değişkeni gösterir (hesap makinesi gibi) </a:t>
            </a:r>
          </a:p>
          <a:p>
            <a:pPr lvl="1"/>
            <a:r>
              <a:rPr lang="tr-TR" sz="1600" dirty="0" smtClean="0"/>
              <a:t>	</a:t>
            </a:r>
            <a:r>
              <a:rPr lang="tr-TR" sz="1600" dirty="0" err="1" smtClean="0"/>
              <a:t>Inf</a:t>
            </a:r>
            <a:r>
              <a:rPr lang="tr-TR" sz="1600" dirty="0" smtClean="0"/>
              <a:t> ve –</a:t>
            </a:r>
            <a:r>
              <a:rPr lang="tr-TR" sz="1600" dirty="0" err="1" smtClean="0"/>
              <a:t>Inf</a:t>
            </a:r>
            <a:r>
              <a:rPr lang="tr-TR" sz="1600" dirty="0" smtClean="0"/>
              <a:t> pozitif ve negatif sonsuz sayılarıdır</a:t>
            </a:r>
          </a:p>
          <a:p>
            <a:pPr lvl="1"/>
            <a:r>
              <a:rPr lang="tr-TR" sz="1600" dirty="0" smtClean="0"/>
              <a:t>	</a:t>
            </a:r>
            <a:r>
              <a:rPr lang="tr-TR" sz="1600" dirty="0" err="1" smtClean="0"/>
              <a:t>NaN</a:t>
            </a:r>
            <a:r>
              <a:rPr lang="tr-TR" sz="1600" dirty="0" smtClean="0"/>
              <a:t>  ‘Not a </a:t>
            </a:r>
            <a:r>
              <a:rPr lang="tr-TR" sz="1600" dirty="0" err="1" smtClean="0"/>
              <a:t>Number</a:t>
            </a:r>
            <a:r>
              <a:rPr lang="tr-TR" sz="1600" dirty="0" smtClean="0"/>
              <a:t>’ </a:t>
            </a:r>
          </a:p>
          <a:p>
            <a:r>
              <a:rPr lang="tr-TR" sz="1600" dirty="0" smtClean="0"/>
              <a:t>TÜRKÇE karakterler yok! </a:t>
            </a:r>
          </a:p>
          <a:p>
            <a:pPr lvl="1"/>
            <a:r>
              <a:rPr lang="tr-TR" sz="1600" dirty="0" smtClean="0"/>
              <a:t>	ç, ğ, ı, ö, ş, ü, Ç, Ğ, Ġ, Ö, Ş, Ü kullanılmaz </a:t>
            </a:r>
          </a:p>
          <a:p>
            <a:endParaRPr lang="tr-TR" dirty="0" smtClean="0"/>
          </a:p>
          <a:p>
            <a:endParaRPr lang="tr-TR" dirty="0"/>
          </a:p>
        </p:txBody>
      </p:sp>
      <p:sp>
        <p:nvSpPr>
          <p:cNvPr id="5" name="4 Slayt Numarası Yer Tutucusu"/>
          <p:cNvSpPr>
            <a:spLocks noGrp="1"/>
          </p:cNvSpPr>
          <p:nvPr>
            <p:ph type="sldNum" sz="quarter" idx="12"/>
          </p:nvPr>
        </p:nvSpPr>
        <p:spPr/>
        <p:txBody>
          <a:bodyPr/>
          <a:lstStyle/>
          <a:p>
            <a:pPr>
              <a:defRPr/>
            </a:pPr>
            <a:fld id="{C4DDF43D-F3DB-4F7E-9C7F-88284C593AA0}" type="slidenum">
              <a:rPr lang="en-US" altLang="en-US" smtClean="0"/>
              <a:pPr>
                <a:defRPr/>
              </a:pPr>
              <a:t>12</a:t>
            </a:fld>
            <a:endParaRPr lang="en-US" altLang="en-US"/>
          </a:p>
        </p:txBody>
      </p:sp>
      <p:cxnSp>
        <p:nvCxnSpPr>
          <p:cNvPr id="7" name="6 Düz Ok Bağlayıcısı"/>
          <p:cNvCxnSpPr/>
          <p:nvPr/>
        </p:nvCxnSpPr>
        <p:spPr bwMode="auto">
          <a:xfrm>
            <a:off x="1619672" y="4941168"/>
            <a:ext cx="144016" cy="0"/>
          </a:xfrm>
          <a:prstGeom prst="straightConnector1">
            <a:avLst/>
          </a:prstGeom>
          <a:no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a:defRPr/>
            </a:pPr>
            <a:fld id="{4E093697-09E2-408C-A55D-8B7A0D39F749}" type="slidenum">
              <a:rPr lang="en-US" altLang="en-US"/>
              <a:pPr>
                <a:defRPr/>
              </a:pPr>
              <a:t>120</a:t>
            </a:fld>
            <a:endParaRPr lang="en-US" altLang="en-US"/>
          </a:p>
        </p:txBody>
      </p:sp>
      <p:sp>
        <p:nvSpPr>
          <p:cNvPr id="74755" name="Rectangle 2"/>
          <p:cNvSpPr>
            <a:spLocks noGrp="1" noChangeArrowheads="1"/>
          </p:cNvSpPr>
          <p:nvPr>
            <p:ph type="title"/>
          </p:nvPr>
        </p:nvSpPr>
        <p:spPr/>
        <p:txBody>
          <a:bodyPr/>
          <a:lstStyle/>
          <a:p>
            <a:pPr eaLnBrk="1" hangingPunct="1"/>
            <a:r>
              <a:rPr lang="tr-TR" sz="2400" dirty="0" smtClean="0"/>
              <a:t>MATLAB/</a:t>
            </a:r>
            <a:r>
              <a:rPr lang="tr-TR" b="0" dirty="0" smtClean="0"/>
              <a:t>Fonksiyon Dosyası Oluşturma</a:t>
            </a:r>
            <a:br>
              <a:rPr lang="tr-TR" b="0" dirty="0" smtClean="0"/>
            </a:br>
            <a:endParaRPr lang="en-US" sz="2400" b="0" dirty="0" smtClean="0"/>
          </a:p>
        </p:txBody>
      </p:sp>
      <p:sp>
        <p:nvSpPr>
          <p:cNvPr id="74756"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p:txBody>
      </p:sp>
      <p:sp>
        <p:nvSpPr>
          <p:cNvPr id="74757" name="Rectangle 4"/>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74758" name="Rectangle 5"/>
          <p:cNvSpPr>
            <a:spLocks noChangeArrowheads="1"/>
          </p:cNvSpPr>
          <p:nvPr/>
        </p:nvSpPr>
        <p:spPr bwMode="auto">
          <a:xfrm>
            <a:off x="250825" y="1052513"/>
            <a:ext cx="8929688" cy="5256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a:solidFill>
                  <a:srgbClr val="3333CC"/>
                </a:solidFill>
              </a:rPr>
              <a:t>Örnek:</a:t>
            </a:r>
            <a:r>
              <a:rPr lang="tr-TR" sz="1600" b="0"/>
              <a:t> Hem açıklık açısını hem de kenar uzunluğunu üreten </a:t>
            </a:r>
            <a:r>
              <a:rPr lang="tr-TR" sz="1600">
                <a:latin typeface="Courier New" pitchFamily="49" charset="0"/>
              </a:rPr>
              <a:t>aci_kenar</a:t>
            </a:r>
            <a:r>
              <a:rPr lang="tr-TR" sz="1600" b="0"/>
              <a:t> isimli bir fonksiyon oluşturunuz. </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1052513" lvl="2" indent="-381000" algn="l">
              <a:lnSpc>
                <a:spcPct val="80000"/>
              </a:lnSpc>
              <a:spcBef>
                <a:spcPct val="20000"/>
              </a:spcBef>
              <a:buClr>
                <a:schemeClr val="accent1"/>
              </a:buClr>
              <a:buSzPct val="65000"/>
            </a:pPr>
            <a:endParaRPr lang="tr-TR" sz="1600" b="0"/>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74759" name="Rectangle 7"/>
          <p:cNvSpPr>
            <a:spLocks noChangeArrowheads="1"/>
          </p:cNvSpPr>
          <p:nvPr/>
        </p:nvSpPr>
        <p:spPr bwMode="auto">
          <a:xfrm>
            <a:off x="5076825" y="2060575"/>
            <a:ext cx="3887788" cy="32400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b="0"/>
              <a:t>Bir fonksiyonun birden fazla çıktısı olabilir. Bu örnekte a ve S gibi iki çıktı bulunmaktadır. </a:t>
            </a:r>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Blip>
                <a:blip r:embed="rId2"/>
              </a:buBlip>
            </a:pPr>
            <a:r>
              <a:rPr lang="tr-TR" b="0"/>
              <a:t>a, açıklık açısını, S ise kenar uzunluğunu göstermektedir.</a:t>
            </a:r>
          </a:p>
          <a:p>
            <a:pPr marL="342900" indent="-342900" algn="l">
              <a:lnSpc>
                <a:spcPct val="80000"/>
              </a:lnSpc>
              <a:spcBef>
                <a:spcPct val="20000"/>
              </a:spcBef>
              <a:buClr>
                <a:schemeClr val="accent1"/>
              </a:buClr>
              <a:buSzPct val="65000"/>
              <a:buFont typeface="Wingdings" pitchFamily="2" charset="2"/>
              <a:buBlip>
                <a:blip r:embed="rId2"/>
              </a:buBlip>
            </a:pPr>
            <a:endParaRPr lang="tr-TR" b="0"/>
          </a:p>
          <a:p>
            <a:pPr marL="342900" indent="-342900" algn="l">
              <a:lnSpc>
                <a:spcPct val="80000"/>
              </a:lnSpc>
              <a:spcBef>
                <a:spcPct val="20000"/>
              </a:spcBef>
              <a:buClr>
                <a:schemeClr val="accent1"/>
              </a:buClr>
              <a:buSzPct val="65000"/>
              <a:buFont typeface="Wingdings" pitchFamily="2" charset="2"/>
              <a:buBlip>
                <a:blip r:embed="rId2"/>
              </a:buBlip>
            </a:pPr>
            <a:r>
              <a:rPr lang="tr-TR" b="0"/>
              <a:t>aci_kenar(X1,Y1,X2,Y2) komutuyla, ilk output, yani açıklık açısını belirten a değişkeni üretilir.</a:t>
            </a:r>
            <a:endParaRPr lang="tr-TR" b="0" u="sng"/>
          </a:p>
        </p:txBody>
      </p:sp>
      <p:sp>
        <p:nvSpPr>
          <p:cNvPr id="10" name="9 Dikdörtgen"/>
          <p:cNvSpPr/>
          <p:nvPr/>
        </p:nvSpPr>
        <p:spPr>
          <a:xfrm>
            <a:off x="395536" y="1779687"/>
            <a:ext cx="4572000" cy="3970318"/>
          </a:xfrm>
          <a:prstGeom prst="rect">
            <a:avLst/>
          </a:prstGeom>
          <a:ln w="25400">
            <a:solidFill>
              <a:schemeClr val="tx1"/>
            </a:solidFill>
          </a:ln>
        </p:spPr>
        <p:txBody>
          <a:bodyPr>
            <a:spAutoFit/>
          </a:bodyPr>
          <a:lstStyle/>
          <a:p>
            <a:pPr algn="l"/>
            <a:r>
              <a:rPr lang="tr-TR" sz="1200" b="0" dirty="0" err="1" smtClean="0">
                <a:solidFill>
                  <a:srgbClr val="3333CC"/>
                </a:solidFill>
              </a:rPr>
              <a:t>function</a:t>
            </a:r>
            <a:r>
              <a:rPr lang="tr-TR" sz="1200" b="0" dirty="0" smtClean="0">
                <a:solidFill>
                  <a:srgbClr val="3333CC"/>
                </a:solidFill>
              </a:rPr>
              <a:t> [ a,S ] = </a:t>
            </a:r>
            <a:r>
              <a:rPr lang="tr-TR" sz="1200" b="0" dirty="0" err="1" smtClean="0">
                <a:solidFill>
                  <a:srgbClr val="3333CC"/>
                </a:solidFill>
              </a:rPr>
              <a:t>aci</a:t>
            </a:r>
            <a:r>
              <a:rPr lang="tr-TR" sz="1200" b="0" dirty="0" smtClean="0">
                <a:solidFill>
                  <a:srgbClr val="3333CC"/>
                </a:solidFill>
              </a:rPr>
              <a:t>_kenar( X1,Y1,X2,Y2)</a:t>
            </a:r>
          </a:p>
          <a:p>
            <a:pPr algn="l"/>
            <a:r>
              <a:rPr lang="tr-TR" sz="1200" b="0" dirty="0" smtClean="0"/>
              <a:t>%[a,S]=</a:t>
            </a:r>
            <a:r>
              <a:rPr lang="tr-TR" sz="1200" b="0" dirty="0" err="1" smtClean="0"/>
              <a:t>aci</a:t>
            </a:r>
            <a:r>
              <a:rPr lang="tr-TR" sz="1200" b="0" dirty="0" smtClean="0"/>
              <a:t>_kenar(X1,Y1,X2,Y2) fonksiyonu (1-2) </a:t>
            </a:r>
            <a:r>
              <a:rPr lang="tr-TR" sz="1200" b="0" dirty="0" err="1" smtClean="0"/>
              <a:t>açiklik</a:t>
            </a:r>
            <a:r>
              <a:rPr lang="tr-TR" sz="1200" b="0" dirty="0" smtClean="0"/>
              <a:t> </a:t>
            </a:r>
            <a:r>
              <a:rPr lang="tr-TR" sz="1200" b="0" dirty="0" err="1" smtClean="0"/>
              <a:t>açisini</a:t>
            </a:r>
            <a:r>
              <a:rPr lang="tr-TR" sz="1200" b="0" dirty="0" smtClean="0"/>
              <a:t> %(a) </a:t>
            </a:r>
            <a:r>
              <a:rPr lang="es-ES" sz="1200" b="0" dirty="0" smtClean="0"/>
              <a:t>ve 1-2 kenar uzunl</a:t>
            </a:r>
            <a:r>
              <a:rPr lang="tr-TR" sz="1200" b="0" dirty="0" err="1" smtClean="0"/>
              <a:t>ug</a:t>
            </a:r>
            <a:r>
              <a:rPr lang="es-ES" sz="1200" b="0" dirty="0" smtClean="0"/>
              <a:t>unu hesaplar </a:t>
            </a:r>
          </a:p>
          <a:p>
            <a:pPr algn="l"/>
            <a:r>
              <a:rPr lang="tr-TR" sz="1200" b="0" dirty="0" smtClean="0"/>
              <a:t> </a:t>
            </a:r>
          </a:p>
          <a:p>
            <a:pPr algn="l"/>
            <a:r>
              <a:rPr lang="tr-TR" sz="1200" b="0" dirty="0" smtClean="0"/>
              <a:t> DX=X2-X1;DY=Y2-Y1;</a:t>
            </a:r>
          </a:p>
          <a:p>
            <a:pPr algn="l"/>
            <a:r>
              <a:rPr lang="tr-TR" sz="1200" b="0" dirty="0" smtClean="0"/>
              <a:t> </a:t>
            </a:r>
          </a:p>
          <a:p>
            <a:pPr algn="l"/>
            <a:r>
              <a:rPr lang="tr-TR" sz="1200" b="0" dirty="0" err="1" smtClean="0"/>
              <a:t>if</a:t>
            </a:r>
            <a:r>
              <a:rPr lang="tr-TR" sz="1200" b="0" dirty="0" smtClean="0"/>
              <a:t> (DX~=0)&amp;(DY~=0),a=atan(DY/DX);a=a*200/pi;</a:t>
            </a:r>
          </a:p>
          <a:p>
            <a:pPr algn="l"/>
            <a:r>
              <a:rPr lang="tr-TR" sz="1200" b="0" dirty="0" smtClean="0"/>
              <a:t>  </a:t>
            </a:r>
            <a:r>
              <a:rPr lang="tr-TR" sz="1200" b="0" dirty="0" err="1" smtClean="0"/>
              <a:t>if</a:t>
            </a:r>
            <a:r>
              <a:rPr lang="tr-TR" sz="1200" b="0" dirty="0" smtClean="0"/>
              <a:t> (DX&gt;0)&amp;(DY&gt;0),a=a;</a:t>
            </a:r>
            <a:r>
              <a:rPr lang="tr-TR" sz="1200" b="0" dirty="0" err="1" smtClean="0"/>
              <a:t>end</a:t>
            </a:r>
            <a:endParaRPr lang="tr-TR" sz="1200" b="0" dirty="0" smtClean="0"/>
          </a:p>
          <a:p>
            <a:pPr algn="l"/>
            <a:r>
              <a:rPr lang="tr-TR" sz="1200" b="0" dirty="0" smtClean="0"/>
              <a:t>  </a:t>
            </a:r>
            <a:r>
              <a:rPr lang="tr-TR" sz="1200" b="0" dirty="0" err="1" smtClean="0"/>
              <a:t>if</a:t>
            </a:r>
            <a:r>
              <a:rPr lang="tr-TR" sz="1200" b="0" dirty="0" smtClean="0"/>
              <a:t> (DX&lt;0)&amp;(DY&gt;0),a=a+200;</a:t>
            </a:r>
            <a:r>
              <a:rPr lang="tr-TR" sz="1200" b="0" dirty="0" err="1" smtClean="0"/>
              <a:t>end</a:t>
            </a:r>
            <a:endParaRPr lang="tr-TR" sz="1200" b="0" dirty="0" smtClean="0"/>
          </a:p>
          <a:p>
            <a:pPr algn="l"/>
            <a:r>
              <a:rPr lang="tr-TR" sz="1200" b="0" dirty="0" smtClean="0"/>
              <a:t>  </a:t>
            </a:r>
            <a:r>
              <a:rPr lang="tr-TR" sz="1200" b="0" dirty="0" err="1" smtClean="0"/>
              <a:t>if</a:t>
            </a:r>
            <a:r>
              <a:rPr lang="tr-TR" sz="1200" b="0" dirty="0" smtClean="0"/>
              <a:t> (DX&lt;0)&amp;(DY&lt;0),a=a+200;</a:t>
            </a:r>
            <a:r>
              <a:rPr lang="tr-TR" sz="1200" b="0" dirty="0" err="1" smtClean="0"/>
              <a:t>end</a:t>
            </a:r>
            <a:endParaRPr lang="tr-TR" sz="1200" b="0" dirty="0" smtClean="0"/>
          </a:p>
          <a:p>
            <a:pPr algn="l"/>
            <a:r>
              <a:rPr lang="tr-TR" sz="1200" b="0" dirty="0" smtClean="0"/>
              <a:t>  </a:t>
            </a:r>
            <a:r>
              <a:rPr lang="tr-TR" sz="1200" b="0" dirty="0" err="1" smtClean="0"/>
              <a:t>if</a:t>
            </a:r>
            <a:r>
              <a:rPr lang="tr-TR" sz="1200" b="0" dirty="0" smtClean="0"/>
              <a:t> (DX&gt;0)&amp;(DY&lt;0),a=a+400;</a:t>
            </a:r>
            <a:r>
              <a:rPr lang="tr-TR" sz="1200" b="0" dirty="0" err="1" smtClean="0"/>
              <a:t>end</a:t>
            </a:r>
            <a:endParaRPr lang="tr-TR" sz="1200" b="0" dirty="0" smtClean="0"/>
          </a:p>
          <a:p>
            <a:pPr algn="l"/>
            <a:r>
              <a:rPr lang="tr-TR" sz="1200" b="0" dirty="0" err="1" smtClean="0"/>
              <a:t>end</a:t>
            </a:r>
            <a:endParaRPr lang="tr-TR" sz="1200" b="0" dirty="0" smtClean="0"/>
          </a:p>
          <a:p>
            <a:pPr algn="l"/>
            <a:r>
              <a:rPr lang="tr-TR" sz="1200" b="0" dirty="0" smtClean="0"/>
              <a:t> </a:t>
            </a:r>
          </a:p>
          <a:p>
            <a:pPr algn="l"/>
            <a:r>
              <a:rPr lang="en-US" sz="1200" b="0" dirty="0" smtClean="0"/>
              <a:t>if (DX==0)&amp;(DY&gt;0),a=100;end</a:t>
            </a:r>
          </a:p>
          <a:p>
            <a:pPr algn="l"/>
            <a:r>
              <a:rPr lang="en-US" sz="1200" b="0" dirty="0" smtClean="0"/>
              <a:t>if (DX==0)&amp;(DY&lt;0),a=300;end</a:t>
            </a:r>
          </a:p>
          <a:p>
            <a:pPr algn="l"/>
            <a:r>
              <a:rPr lang="en-US" sz="1200" b="0" dirty="0" smtClean="0"/>
              <a:t>if (DX&gt;=0)&amp;(DY==0),a=0;end</a:t>
            </a:r>
          </a:p>
          <a:p>
            <a:pPr algn="l"/>
            <a:r>
              <a:rPr lang="en-US" sz="1200" b="0" dirty="0" smtClean="0"/>
              <a:t>if (DX&lt;0)&amp;(DY==0),a=200;end</a:t>
            </a:r>
          </a:p>
          <a:p>
            <a:pPr algn="l"/>
            <a:r>
              <a:rPr lang="tr-TR" sz="1200" b="0" dirty="0" smtClean="0"/>
              <a:t> </a:t>
            </a:r>
          </a:p>
          <a:p>
            <a:pPr algn="l"/>
            <a:r>
              <a:rPr lang="tr-TR" sz="1200" b="0" dirty="0" smtClean="0"/>
              <a:t>S=</a:t>
            </a:r>
            <a:r>
              <a:rPr lang="tr-TR" sz="1200" b="0" dirty="0" err="1" smtClean="0"/>
              <a:t>sqrt</a:t>
            </a:r>
            <a:r>
              <a:rPr lang="tr-TR" sz="1200" b="0" dirty="0" smtClean="0"/>
              <a:t>(DX^2+DY^2);%kenar</a:t>
            </a:r>
          </a:p>
          <a:p>
            <a:pPr algn="l"/>
            <a:r>
              <a:rPr lang="tr-TR" sz="1200" b="0" dirty="0" smtClean="0"/>
              <a:t>  </a:t>
            </a:r>
          </a:p>
          <a:p>
            <a:pPr algn="l"/>
            <a:r>
              <a:rPr lang="tr-TR" sz="1200" b="0" dirty="0" smtClean="0"/>
              <a:t> </a:t>
            </a:r>
            <a:r>
              <a:rPr lang="tr-TR" sz="1200" b="0" dirty="0" err="1" smtClean="0"/>
              <a:t>end</a:t>
            </a:r>
            <a:endParaRPr lang="tr-TR" sz="1200" b="0" dirty="0"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 Derleyici (</a:t>
            </a:r>
            <a:r>
              <a:rPr lang="tr-TR" dirty="0" err="1" smtClean="0"/>
              <a:t>Compiler</a:t>
            </a:r>
            <a:r>
              <a:rPr lang="tr-TR" dirty="0" smtClean="0"/>
              <a:t>)</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121</a:t>
            </a:fld>
            <a:endParaRPr lang="en-US" altLang="en-US" dirty="0"/>
          </a:p>
        </p:txBody>
      </p:sp>
      <p:sp>
        <p:nvSpPr>
          <p:cNvPr id="5" name="Rectangle 6"/>
          <p:cNvSpPr>
            <a:spLocks noChangeArrowheads="1"/>
          </p:cNvSpPr>
          <p:nvPr/>
        </p:nvSpPr>
        <p:spPr bwMode="auto">
          <a:xfrm>
            <a:off x="323850" y="1268413"/>
            <a:ext cx="8568630" cy="5256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Blip>
                <a:blip r:embed="rId2"/>
              </a:buBlip>
            </a:pPr>
            <a:r>
              <a:rPr lang="tr-TR" sz="1600" b="0" dirty="0" smtClean="0"/>
              <a:t>C, </a:t>
            </a:r>
            <a:r>
              <a:rPr lang="tr-TR" sz="1600" b="0" dirty="0" err="1" smtClean="0"/>
              <a:t>Pascal</a:t>
            </a:r>
            <a:r>
              <a:rPr lang="tr-TR" sz="1600" b="0" dirty="0" smtClean="0"/>
              <a:t>, </a:t>
            </a:r>
            <a:r>
              <a:rPr lang="tr-TR" sz="1600" b="0" dirty="0" err="1" smtClean="0"/>
              <a:t>Basic</a:t>
            </a:r>
            <a:r>
              <a:rPr lang="tr-TR" sz="1600" b="0" dirty="0" smtClean="0"/>
              <a:t> gibi yüksek veya orta düzey dillerde yazılan bir programın çalışabilmesi için önce makine diline çevrilmesi gerekir; bu işleme derleme (</a:t>
            </a:r>
            <a:r>
              <a:rPr lang="tr-TR" sz="1600" b="0" dirty="0" err="1" smtClean="0"/>
              <a:t>compilation</a:t>
            </a:r>
            <a:r>
              <a:rPr lang="tr-TR" sz="1600" b="0" dirty="0" smtClean="0"/>
              <a:t>) denir. Derleme işini yapan programlar da derleyici (</a:t>
            </a:r>
            <a:r>
              <a:rPr lang="tr-TR" sz="1600" b="0" dirty="0" err="1" smtClean="0"/>
              <a:t>compiler</a:t>
            </a:r>
            <a:r>
              <a:rPr lang="tr-TR" sz="1600" b="0" dirty="0" smtClean="0"/>
              <a:t>) olarak adlandırılır. </a:t>
            </a:r>
          </a:p>
          <a:p>
            <a:pPr marL="342900" indent="-342900" algn="l">
              <a:lnSpc>
                <a:spcPct val="80000"/>
              </a:lnSpc>
              <a:spcBef>
                <a:spcPct val="20000"/>
              </a:spcBef>
              <a:buClr>
                <a:schemeClr val="accent1"/>
              </a:buClr>
              <a:buSzPct val="65000"/>
              <a:buBlip>
                <a:blip r:embed="rId2"/>
              </a:buBlip>
            </a:pPr>
            <a:endParaRPr lang="tr-TR" sz="1600" b="0" dirty="0" smtClean="0"/>
          </a:p>
          <a:p>
            <a:pPr marL="342900" indent="-342900" algn="l">
              <a:lnSpc>
                <a:spcPct val="80000"/>
              </a:lnSpc>
              <a:spcBef>
                <a:spcPct val="20000"/>
              </a:spcBef>
              <a:buClr>
                <a:schemeClr val="accent1"/>
              </a:buClr>
              <a:buSzPct val="65000"/>
              <a:buBlip>
                <a:blip r:embed="rId2"/>
              </a:buBlip>
            </a:pPr>
            <a:r>
              <a:rPr lang="tr-TR" sz="1600" b="0" dirty="0" err="1" smtClean="0"/>
              <a:t>MATLAB’de</a:t>
            </a:r>
            <a:r>
              <a:rPr lang="tr-TR" sz="1600" b="0" dirty="0" smtClean="0"/>
              <a:t> sadece m-fonksiyon veya grafik kullanıcı </a:t>
            </a:r>
            <a:r>
              <a:rPr lang="tr-TR" sz="1600" b="0" dirty="0" err="1" smtClean="0"/>
              <a:t>arayüzü</a:t>
            </a:r>
            <a:r>
              <a:rPr lang="tr-TR" sz="1600" b="0" dirty="0" smtClean="0"/>
              <a:t> (GUI) şeklindeki programlar derlenebilmektedir.</a:t>
            </a:r>
          </a:p>
          <a:p>
            <a:pPr marL="342900" indent="-342900" algn="l">
              <a:lnSpc>
                <a:spcPct val="80000"/>
              </a:lnSpc>
              <a:spcBef>
                <a:spcPct val="20000"/>
              </a:spcBef>
              <a:buClr>
                <a:schemeClr val="accent1"/>
              </a:buClr>
              <a:buSzPct val="65000"/>
              <a:buBlip>
                <a:blip r:embed="rId2"/>
              </a:buBlip>
            </a:pPr>
            <a:endParaRPr lang="tr-TR" sz="1600" b="0" dirty="0" smtClean="0"/>
          </a:p>
          <a:p>
            <a:pPr marL="342900" indent="-342900" algn="l">
              <a:lnSpc>
                <a:spcPct val="80000"/>
              </a:lnSpc>
              <a:spcBef>
                <a:spcPct val="20000"/>
              </a:spcBef>
              <a:buClr>
                <a:schemeClr val="accent1"/>
              </a:buClr>
              <a:buSzPct val="65000"/>
              <a:buBlip>
                <a:blip r:embed="rId2"/>
              </a:buBlip>
            </a:pPr>
            <a:r>
              <a:rPr lang="tr-TR" sz="1600" b="0" dirty="0" smtClean="0"/>
              <a:t>MATLAB derleyicisi (</a:t>
            </a:r>
            <a:r>
              <a:rPr lang="tr-TR" sz="1600" b="0" dirty="0" err="1" smtClean="0"/>
              <a:t>mcc</a:t>
            </a:r>
            <a:r>
              <a:rPr lang="tr-TR" sz="1600" b="0" dirty="0" smtClean="0"/>
              <a:t>) ile </a:t>
            </a:r>
            <a:r>
              <a:rPr lang="tr-TR" sz="1600" b="0" dirty="0" err="1" smtClean="0"/>
              <a:t>MATLAB’de</a:t>
            </a:r>
            <a:r>
              <a:rPr lang="tr-TR" sz="1600" b="0" dirty="0" smtClean="0"/>
              <a:t> oluşturulan m-fonksiyon dosyaları C/C++ dosyalarına, .c dosyalar da MATLAB formatına dönüştürülebilir.</a:t>
            </a:r>
          </a:p>
          <a:p>
            <a:pPr marL="342900" indent="-342900" algn="l">
              <a:lnSpc>
                <a:spcPct val="80000"/>
              </a:lnSpc>
              <a:spcBef>
                <a:spcPct val="20000"/>
              </a:spcBef>
              <a:buClr>
                <a:schemeClr val="accent1"/>
              </a:buClr>
              <a:buSzPct val="65000"/>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1052513" lvl="2" indent="-381000" algn="l">
              <a:lnSpc>
                <a:spcPct val="80000"/>
              </a:lnSpc>
              <a:spcBef>
                <a:spcPct val="20000"/>
              </a:spcBef>
              <a:buClr>
                <a:schemeClr val="accent1"/>
              </a:buClr>
              <a:buSzPct val="65000"/>
            </a:pPr>
            <a:endParaRPr lang="tr-TR" sz="1600" b="0" dirty="0"/>
          </a:p>
          <a:p>
            <a:pPr algn="l"/>
            <a:r>
              <a:rPr lang="tr-TR" sz="1600" dirty="0" smtClean="0"/>
              <a:t>&gt;&gt; </a:t>
            </a:r>
            <a:r>
              <a:rPr lang="tr-TR" sz="1600" dirty="0" err="1" smtClean="0">
                <a:solidFill>
                  <a:srgbClr val="3333CC"/>
                </a:solidFill>
              </a:rPr>
              <a:t>mcc</a:t>
            </a:r>
            <a:r>
              <a:rPr lang="tr-TR" sz="1600" dirty="0" smtClean="0">
                <a:solidFill>
                  <a:srgbClr val="3333CC"/>
                </a:solidFill>
              </a:rPr>
              <a:t> –m dosya_adi</a:t>
            </a:r>
          </a:p>
          <a:p>
            <a:pPr algn="l"/>
            <a:r>
              <a:rPr lang="tr-TR" sz="1600" dirty="0" smtClean="0"/>
              <a:t>	</a:t>
            </a:r>
            <a:r>
              <a:rPr lang="tr-TR" sz="1600" b="0" dirty="0" smtClean="0"/>
              <a:t>yazımı ile dosya_adi.m adlı dosya kendi başına çalışabilen dosya_adi.</a:t>
            </a:r>
            <a:r>
              <a:rPr lang="tr-TR" sz="1600" b="0" dirty="0" err="1" smtClean="0"/>
              <a:t>exe</a:t>
            </a:r>
            <a:r>
              <a:rPr lang="tr-TR" sz="1600" b="0" dirty="0" smtClean="0"/>
              <a:t> haline ve C koduna dönüştürülür.</a:t>
            </a:r>
          </a:p>
          <a:p>
            <a:pPr algn="l"/>
            <a:endParaRPr lang="tr-TR" sz="1600" b="0" dirty="0" smtClean="0"/>
          </a:p>
          <a:p>
            <a:pPr algn="l"/>
            <a:r>
              <a:rPr lang="tr-TR" sz="1600" dirty="0" smtClean="0"/>
              <a:t>&gt;&gt; </a:t>
            </a:r>
            <a:r>
              <a:rPr lang="tr-TR" sz="1600" dirty="0" err="1" smtClean="0">
                <a:solidFill>
                  <a:srgbClr val="3333CC"/>
                </a:solidFill>
              </a:rPr>
              <a:t>mcc</a:t>
            </a:r>
            <a:r>
              <a:rPr lang="tr-TR" sz="1600" dirty="0" smtClean="0">
                <a:solidFill>
                  <a:srgbClr val="3333CC"/>
                </a:solidFill>
              </a:rPr>
              <a:t> –p dosya_adi</a:t>
            </a:r>
          </a:p>
          <a:p>
            <a:pPr algn="l"/>
            <a:r>
              <a:rPr lang="tr-TR" sz="1600" dirty="0" smtClean="0"/>
              <a:t>	</a:t>
            </a:r>
            <a:r>
              <a:rPr lang="tr-TR" sz="1600" b="0" dirty="0" smtClean="0"/>
              <a:t>yazımı ile dosya_adi.m adlı dosya kendi başına çalışabilen dosya_adi.</a:t>
            </a:r>
            <a:r>
              <a:rPr lang="tr-TR" sz="1600" b="0" dirty="0" err="1" smtClean="0"/>
              <a:t>exe</a:t>
            </a:r>
            <a:r>
              <a:rPr lang="tr-TR" sz="1600" b="0" dirty="0" smtClean="0"/>
              <a:t> haline ve C++ koduna dönüştürülür.</a:t>
            </a:r>
          </a:p>
          <a:p>
            <a:pPr algn="l"/>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None/>
            </a:pPr>
            <a:endParaRPr lang="tr-TR" sz="1600" b="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 Derleyici (</a:t>
            </a:r>
            <a:r>
              <a:rPr lang="tr-TR" dirty="0" err="1" smtClean="0"/>
              <a:t>Compiler</a:t>
            </a:r>
            <a:r>
              <a:rPr lang="tr-TR" dirty="0" smtClean="0"/>
              <a:t>)</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122</a:t>
            </a:fld>
            <a:endParaRPr lang="en-US" altLang="en-US"/>
          </a:p>
        </p:txBody>
      </p:sp>
      <p:sp>
        <p:nvSpPr>
          <p:cNvPr id="5" name="Rectangle 6"/>
          <p:cNvSpPr>
            <a:spLocks noChangeArrowheads="1"/>
          </p:cNvSpPr>
          <p:nvPr/>
        </p:nvSpPr>
        <p:spPr bwMode="auto">
          <a:xfrm>
            <a:off x="323528" y="908720"/>
            <a:ext cx="8568630" cy="5256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Blip>
                <a:blip r:embed="rId2"/>
              </a:buBlip>
            </a:pPr>
            <a:r>
              <a:rPr lang="tr-TR" sz="1600" b="0" dirty="0" smtClean="0"/>
              <a:t>Klavyeden girilen iki sayının toplamını hesaplayan programın derlenerek .</a:t>
            </a:r>
            <a:r>
              <a:rPr lang="tr-TR" sz="1600" b="0" dirty="0" err="1" smtClean="0"/>
              <a:t>exe</a:t>
            </a:r>
            <a:r>
              <a:rPr lang="tr-TR" sz="1600" b="0" dirty="0" smtClean="0"/>
              <a:t> file haline getirilmesi</a:t>
            </a:r>
          </a:p>
          <a:p>
            <a:pPr marL="342900" indent="-342900" algn="l">
              <a:lnSpc>
                <a:spcPct val="80000"/>
              </a:lnSpc>
              <a:spcBef>
                <a:spcPct val="20000"/>
              </a:spcBef>
              <a:buClr>
                <a:schemeClr val="accent1"/>
              </a:buClr>
              <a:buSzPct val="65000"/>
              <a:buBlip>
                <a:blip r:embed="rId2"/>
              </a:buBlip>
            </a:pPr>
            <a:endParaRPr lang="tr-TR" sz="1600" b="0" dirty="0" smtClean="0"/>
          </a:p>
          <a:p>
            <a:pPr marL="342900" indent="-342900" algn="l">
              <a:lnSpc>
                <a:spcPct val="80000"/>
              </a:lnSpc>
              <a:spcBef>
                <a:spcPct val="20000"/>
              </a:spcBef>
              <a:buClr>
                <a:schemeClr val="accent1"/>
              </a:buClr>
              <a:buSzPct val="65000"/>
              <a:buBlip>
                <a:blip r:embed="rId2"/>
              </a:buBlip>
            </a:pPr>
            <a:endParaRPr lang="tr-TR" sz="1600" b="0" dirty="0" smtClean="0"/>
          </a:p>
          <a:p>
            <a:pPr marL="342900" indent="-342900" algn="l">
              <a:lnSpc>
                <a:spcPct val="80000"/>
              </a:lnSpc>
              <a:spcBef>
                <a:spcPct val="20000"/>
              </a:spcBef>
              <a:buClr>
                <a:schemeClr val="accent1"/>
              </a:buClr>
              <a:buSzPct val="65000"/>
              <a:buBlip>
                <a:blip r:embed="rId2"/>
              </a:buBlip>
            </a:pPr>
            <a:endParaRPr lang="tr-TR" sz="1600" b="0" dirty="0" smtClean="0"/>
          </a:p>
          <a:p>
            <a:pPr marL="342900" indent="-342900" algn="l">
              <a:lnSpc>
                <a:spcPct val="80000"/>
              </a:lnSpc>
              <a:spcBef>
                <a:spcPct val="20000"/>
              </a:spcBef>
              <a:buClr>
                <a:schemeClr val="accent1"/>
              </a:buClr>
              <a:buSzPct val="65000"/>
              <a:buBlip>
                <a:blip r:embed="rId2"/>
              </a:buBlip>
            </a:pPr>
            <a:endParaRPr lang="tr-TR" sz="1600" b="0" dirty="0" smtClean="0"/>
          </a:p>
          <a:p>
            <a:pPr marL="342900" indent="-342900" algn="l">
              <a:lnSpc>
                <a:spcPct val="80000"/>
              </a:lnSpc>
              <a:spcBef>
                <a:spcPct val="20000"/>
              </a:spcBef>
              <a:buClr>
                <a:schemeClr val="accent1"/>
              </a:buClr>
              <a:buSzPct val="65000"/>
              <a:buBlip>
                <a:blip r:embed="rId2"/>
              </a:buBlip>
            </a:pPr>
            <a:endParaRPr lang="tr-TR" sz="1600" b="0" dirty="0" smtClean="0"/>
          </a:p>
          <a:p>
            <a:pPr marL="342900" indent="-342900" algn="l">
              <a:lnSpc>
                <a:spcPct val="80000"/>
              </a:lnSpc>
              <a:spcBef>
                <a:spcPct val="20000"/>
              </a:spcBef>
              <a:buClr>
                <a:schemeClr val="accent1"/>
              </a:buClr>
              <a:buSzPct val="65000"/>
              <a:buBlip>
                <a:blip r:embed="rId2"/>
              </a:buBlip>
            </a:pPr>
            <a:endParaRPr lang="tr-TR" sz="1600" b="0" dirty="0" smtClean="0"/>
          </a:p>
          <a:p>
            <a:pPr marL="342900" indent="-342900" algn="l">
              <a:lnSpc>
                <a:spcPct val="80000"/>
              </a:lnSpc>
              <a:spcBef>
                <a:spcPct val="20000"/>
              </a:spcBef>
              <a:buClr>
                <a:schemeClr val="accent1"/>
              </a:buClr>
              <a:buSzPct val="65000"/>
              <a:buBlip>
                <a:blip r:embed="rId2"/>
              </a:buBlip>
            </a:pPr>
            <a:r>
              <a:rPr lang="tr-TR" sz="1600" b="0" dirty="0" smtClean="0"/>
              <a:t>&gt;&gt;</a:t>
            </a:r>
            <a:r>
              <a:rPr lang="tr-TR" sz="1600" b="0" dirty="0" err="1" smtClean="0">
                <a:solidFill>
                  <a:srgbClr val="3333CC"/>
                </a:solidFill>
              </a:rPr>
              <a:t>mcc</a:t>
            </a:r>
            <a:r>
              <a:rPr lang="tr-TR" sz="1600" b="0" dirty="0" smtClean="0">
                <a:solidFill>
                  <a:srgbClr val="3333CC"/>
                </a:solidFill>
              </a:rPr>
              <a:t> –m toplama </a:t>
            </a:r>
            <a:r>
              <a:rPr lang="tr-TR" sz="1600" b="0" dirty="0" smtClean="0"/>
              <a:t>(komut satırına yazılarak </a:t>
            </a:r>
            <a:r>
              <a:rPr lang="tr-TR" sz="1600" b="0" dirty="0" err="1" smtClean="0"/>
              <a:t>exe</a:t>
            </a:r>
            <a:r>
              <a:rPr lang="tr-TR" sz="1600" b="0" dirty="0" smtClean="0"/>
              <a:t> dosyası oluşturulur)</a:t>
            </a:r>
            <a:endParaRPr lang="tr-TR" sz="1600" b="0" dirty="0" smtClean="0">
              <a:solidFill>
                <a:srgbClr val="3333CC"/>
              </a:solidFill>
            </a:endParaRPr>
          </a:p>
          <a:p>
            <a:pPr marL="342900" indent="-342900" algn="l">
              <a:lnSpc>
                <a:spcPct val="80000"/>
              </a:lnSpc>
              <a:spcBef>
                <a:spcPct val="20000"/>
              </a:spcBef>
              <a:buClr>
                <a:schemeClr val="accent1"/>
              </a:buClr>
              <a:buSzPct val="65000"/>
              <a:buBlip>
                <a:blip r:embed="rId2"/>
              </a:buBlip>
            </a:pPr>
            <a:endParaRPr lang="tr-TR" sz="1600" b="0" dirty="0" smtClean="0"/>
          </a:p>
          <a:p>
            <a:pPr marL="342900" indent="-342900" algn="l">
              <a:lnSpc>
                <a:spcPct val="80000"/>
              </a:lnSpc>
              <a:spcBef>
                <a:spcPct val="20000"/>
              </a:spcBef>
              <a:buClr>
                <a:schemeClr val="accent1"/>
              </a:buClr>
              <a:buSzPct val="65000"/>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1052513" lvl="2" indent="-381000" algn="l">
              <a:lnSpc>
                <a:spcPct val="80000"/>
              </a:lnSpc>
              <a:spcBef>
                <a:spcPct val="20000"/>
              </a:spcBef>
              <a:buClr>
                <a:schemeClr val="accent1"/>
              </a:buClr>
              <a:buSzPct val="65000"/>
            </a:pPr>
            <a:endParaRPr lang="tr-TR" sz="1600" b="0" dirty="0"/>
          </a:p>
          <a:p>
            <a:pPr algn="l"/>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None/>
            </a:pPr>
            <a:endParaRPr lang="tr-TR" sz="1600" b="0" dirty="0"/>
          </a:p>
        </p:txBody>
      </p:sp>
      <p:sp>
        <p:nvSpPr>
          <p:cNvPr id="6" name="5 Dikdörtgen"/>
          <p:cNvSpPr/>
          <p:nvPr/>
        </p:nvSpPr>
        <p:spPr>
          <a:xfrm>
            <a:off x="827584" y="1700808"/>
            <a:ext cx="4572000" cy="1169551"/>
          </a:xfrm>
          <a:prstGeom prst="rect">
            <a:avLst/>
          </a:prstGeom>
        </p:spPr>
        <p:txBody>
          <a:bodyPr>
            <a:spAutoFit/>
          </a:bodyPr>
          <a:lstStyle/>
          <a:p>
            <a:pPr algn="l"/>
            <a:r>
              <a:rPr lang="tr-TR" b="0" dirty="0" smtClean="0"/>
              <a:t>%iki </a:t>
            </a:r>
            <a:r>
              <a:rPr lang="tr-TR" b="0" dirty="0" err="1" smtClean="0"/>
              <a:t>sayinin</a:t>
            </a:r>
            <a:r>
              <a:rPr lang="tr-TR" b="0" dirty="0" smtClean="0"/>
              <a:t> </a:t>
            </a:r>
            <a:r>
              <a:rPr lang="tr-TR" b="0" dirty="0" err="1" smtClean="0"/>
              <a:t>toplamini</a:t>
            </a:r>
            <a:r>
              <a:rPr lang="tr-TR" b="0" dirty="0" smtClean="0"/>
              <a:t> hesaplayan program</a:t>
            </a:r>
          </a:p>
          <a:p>
            <a:pPr algn="l"/>
            <a:r>
              <a:rPr lang="tr-TR" b="0" dirty="0" smtClean="0"/>
              <a:t>a=</a:t>
            </a:r>
            <a:r>
              <a:rPr lang="tr-TR" b="0" dirty="0" err="1" smtClean="0"/>
              <a:t>input</a:t>
            </a:r>
            <a:r>
              <a:rPr lang="tr-TR" b="0" dirty="0" smtClean="0"/>
              <a:t>('birinci </a:t>
            </a:r>
            <a:r>
              <a:rPr lang="tr-TR" b="0" dirty="0" err="1" smtClean="0"/>
              <a:t>sayiyi</a:t>
            </a:r>
            <a:r>
              <a:rPr lang="tr-TR" b="0" dirty="0" smtClean="0"/>
              <a:t> giriniz= ');</a:t>
            </a:r>
          </a:p>
          <a:p>
            <a:pPr algn="l"/>
            <a:r>
              <a:rPr lang="tr-TR" b="0" dirty="0" smtClean="0"/>
              <a:t>b=</a:t>
            </a:r>
            <a:r>
              <a:rPr lang="tr-TR" b="0" dirty="0" err="1" smtClean="0"/>
              <a:t>input</a:t>
            </a:r>
            <a:r>
              <a:rPr lang="tr-TR" b="0" dirty="0" smtClean="0"/>
              <a:t>('ikinci </a:t>
            </a:r>
            <a:r>
              <a:rPr lang="tr-TR" b="0" dirty="0" err="1" smtClean="0"/>
              <a:t>sayiyi</a:t>
            </a:r>
            <a:r>
              <a:rPr lang="tr-TR" b="0" dirty="0" smtClean="0"/>
              <a:t> giriniz= ');</a:t>
            </a:r>
          </a:p>
          <a:p>
            <a:pPr algn="l"/>
            <a:r>
              <a:rPr lang="tr-TR" b="0" dirty="0" smtClean="0"/>
              <a:t>c=a+b;</a:t>
            </a:r>
          </a:p>
          <a:p>
            <a:pPr algn="l"/>
            <a:r>
              <a:rPr lang="tr-TR" b="0" dirty="0" err="1" smtClean="0"/>
              <a:t>fprintf</a:t>
            </a:r>
            <a:r>
              <a:rPr lang="tr-TR" b="0" dirty="0" smtClean="0"/>
              <a:t>('%f ve %f in </a:t>
            </a:r>
            <a:r>
              <a:rPr lang="tr-TR" b="0" dirty="0" err="1" smtClean="0"/>
              <a:t>toplami</a:t>
            </a:r>
            <a:r>
              <a:rPr lang="tr-TR" b="0" dirty="0" smtClean="0"/>
              <a:t> %f </a:t>
            </a:r>
            <a:r>
              <a:rPr lang="tr-TR" b="0" dirty="0" err="1" smtClean="0"/>
              <a:t>dir</a:t>
            </a:r>
            <a:r>
              <a:rPr lang="tr-TR" b="0" dirty="0" smtClean="0"/>
              <a:t>',a,b,c)</a:t>
            </a:r>
          </a:p>
        </p:txBody>
      </p:sp>
      <p:pic>
        <p:nvPicPr>
          <p:cNvPr id="41986" name="Picture 2"/>
          <p:cNvPicPr>
            <a:picLocks noChangeAspect="1" noChangeArrowheads="1"/>
          </p:cNvPicPr>
          <p:nvPr/>
        </p:nvPicPr>
        <p:blipFill>
          <a:blip r:embed="rId3" cstate="print"/>
          <a:srcRect/>
          <a:stretch>
            <a:fillRect/>
          </a:stretch>
        </p:blipFill>
        <p:spPr bwMode="auto">
          <a:xfrm>
            <a:off x="1403648" y="3356992"/>
            <a:ext cx="6534150" cy="3409950"/>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 Derleyici (</a:t>
            </a:r>
            <a:r>
              <a:rPr lang="tr-TR" dirty="0" err="1" smtClean="0"/>
              <a:t>deploytool</a:t>
            </a:r>
            <a:r>
              <a:rPr lang="tr-TR" dirty="0" smtClean="0"/>
              <a:t>)</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123</a:t>
            </a:fld>
            <a:endParaRPr lang="en-US" altLang="en-US"/>
          </a:p>
        </p:txBody>
      </p:sp>
      <p:sp>
        <p:nvSpPr>
          <p:cNvPr id="5" name="Rectangle 6"/>
          <p:cNvSpPr>
            <a:spLocks noChangeArrowheads="1"/>
          </p:cNvSpPr>
          <p:nvPr/>
        </p:nvSpPr>
        <p:spPr bwMode="auto">
          <a:xfrm>
            <a:off x="323850" y="981100"/>
            <a:ext cx="8568630" cy="5256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just">
              <a:lnSpc>
                <a:spcPct val="80000"/>
              </a:lnSpc>
              <a:spcBef>
                <a:spcPct val="20000"/>
              </a:spcBef>
              <a:buClr>
                <a:schemeClr val="accent1"/>
              </a:buClr>
              <a:buSzPct val="65000"/>
              <a:buBlip>
                <a:blip r:embed="rId2"/>
              </a:buBlip>
            </a:pPr>
            <a:r>
              <a:rPr lang="tr-TR" sz="1600" b="0" dirty="0" smtClean="0"/>
              <a:t>Oluşturulan .</a:t>
            </a:r>
            <a:r>
              <a:rPr lang="tr-TR" sz="1600" b="0" dirty="0" err="1" smtClean="0"/>
              <a:t>exe</a:t>
            </a:r>
            <a:r>
              <a:rPr lang="tr-TR" sz="1600" b="0" dirty="0" smtClean="0"/>
              <a:t> dosyasının MATLAB kurulu olmayan bir bilgisayarda çalışabilmesi için </a:t>
            </a:r>
            <a:r>
              <a:rPr lang="tr-TR" sz="1600" b="0" dirty="0" smtClean="0">
                <a:solidFill>
                  <a:srgbClr val="C00000"/>
                </a:solidFill>
              </a:rPr>
              <a:t>MATLAB </a:t>
            </a:r>
            <a:r>
              <a:rPr lang="tr-TR" sz="1600" b="0" dirty="0" err="1" smtClean="0">
                <a:solidFill>
                  <a:srgbClr val="C00000"/>
                </a:solidFill>
              </a:rPr>
              <a:t>Compiler</a:t>
            </a:r>
            <a:r>
              <a:rPr lang="tr-TR" sz="1600" b="0" dirty="0" smtClean="0">
                <a:solidFill>
                  <a:srgbClr val="C00000"/>
                </a:solidFill>
              </a:rPr>
              <a:t> </a:t>
            </a:r>
            <a:r>
              <a:rPr lang="tr-TR" sz="1600" b="0" dirty="0" err="1" smtClean="0">
                <a:solidFill>
                  <a:srgbClr val="C00000"/>
                </a:solidFill>
              </a:rPr>
              <a:t>Runtime</a:t>
            </a:r>
            <a:r>
              <a:rPr lang="tr-TR" sz="1600" b="0" dirty="0" smtClean="0">
                <a:solidFill>
                  <a:srgbClr val="C00000"/>
                </a:solidFill>
              </a:rPr>
              <a:t> (MCR) </a:t>
            </a:r>
            <a:r>
              <a:rPr lang="tr-TR" sz="1600" b="0" dirty="0" smtClean="0"/>
              <a:t>programının kurulması gerekir. MCR farklı MATLAB versiyonları için değişiklik gösterir. </a:t>
            </a:r>
            <a:r>
              <a:rPr lang="tr-TR" sz="1600" b="0" dirty="0" err="1" smtClean="0"/>
              <a:t>exe</a:t>
            </a:r>
            <a:r>
              <a:rPr lang="tr-TR" sz="1600" b="0" dirty="0" smtClean="0"/>
              <a:t> dosyası hangi MATLAB versiyonunda derlendiyse ilgili MCR bilgisayarda kurulmalıdır.  Kullanıcıya .</a:t>
            </a:r>
            <a:r>
              <a:rPr lang="tr-TR" sz="1600" b="0" dirty="0" err="1" smtClean="0"/>
              <a:t>exe</a:t>
            </a:r>
            <a:r>
              <a:rPr lang="tr-TR" sz="1600" b="0" dirty="0" smtClean="0"/>
              <a:t> uzantılı dosyanın çalışabilmesi için gerekli tüm dosyaların verilmesi gerekir. Bu amaçla </a:t>
            </a:r>
            <a:r>
              <a:rPr lang="tr-TR" sz="1600" b="0" dirty="0" err="1" smtClean="0">
                <a:solidFill>
                  <a:srgbClr val="3333CC"/>
                </a:solidFill>
              </a:rPr>
              <a:t>deploytool</a:t>
            </a:r>
            <a:r>
              <a:rPr lang="tr-TR" sz="1600" b="0" dirty="0" smtClean="0"/>
              <a:t> fonksiyonu kullanılabilir.</a:t>
            </a:r>
          </a:p>
          <a:p>
            <a:pPr marL="342900" indent="-342900" algn="l">
              <a:lnSpc>
                <a:spcPct val="80000"/>
              </a:lnSpc>
              <a:spcBef>
                <a:spcPct val="20000"/>
              </a:spcBef>
              <a:buClr>
                <a:schemeClr val="accent1"/>
              </a:buClr>
              <a:buSzPct val="65000"/>
              <a:buBlip>
                <a:blip r:embed="rId2"/>
              </a:buBlip>
            </a:pPr>
            <a:endParaRPr lang="tr-TR" sz="1600" b="0" dirty="0" smtClean="0"/>
          </a:p>
          <a:p>
            <a:pPr algn="l"/>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None/>
            </a:pPr>
            <a:endParaRPr lang="tr-TR" sz="1600" b="0" dirty="0"/>
          </a:p>
        </p:txBody>
      </p:sp>
      <p:pic>
        <p:nvPicPr>
          <p:cNvPr id="43010" name="Picture 2"/>
          <p:cNvPicPr>
            <a:picLocks noChangeAspect="1" noChangeArrowheads="1"/>
          </p:cNvPicPr>
          <p:nvPr/>
        </p:nvPicPr>
        <p:blipFill>
          <a:blip r:embed="rId3" cstate="print"/>
          <a:srcRect/>
          <a:stretch>
            <a:fillRect/>
          </a:stretch>
        </p:blipFill>
        <p:spPr bwMode="auto">
          <a:xfrm>
            <a:off x="1547664" y="2636912"/>
            <a:ext cx="6120680" cy="3840098"/>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 Derleyici (</a:t>
            </a:r>
            <a:r>
              <a:rPr lang="tr-TR" dirty="0" err="1" smtClean="0"/>
              <a:t>deploytool</a:t>
            </a:r>
            <a:r>
              <a:rPr lang="tr-TR" dirty="0" smtClean="0"/>
              <a:t>)</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124</a:t>
            </a:fld>
            <a:endParaRPr lang="en-US" altLang="en-US"/>
          </a:p>
        </p:txBody>
      </p:sp>
      <p:pic>
        <p:nvPicPr>
          <p:cNvPr id="44034" name="Picture 2"/>
          <p:cNvPicPr>
            <a:picLocks noChangeAspect="1" noChangeArrowheads="1"/>
          </p:cNvPicPr>
          <p:nvPr/>
        </p:nvPicPr>
        <p:blipFill>
          <a:blip r:embed="rId2" cstate="print"/>
          <a:srcRect/>
          <a:stretch>
            <a:fillRect/>
          </a:stretch>
        </p:blipFill>
        <p:spPr bwMode="auto">
          <a:xfrm>
            <a:off x="995363" y="1385888"/>
            <a:ext cx="7153275" cy="4086225"/>
          </a:xfrm>
          <a:prstGeom prst="rect">
            <a:avLst/>
          </a:prstGeom>
          <a:noFill/>
          <a:ln w="9525">
            <a:noFill/>
            <a:miter lim="800000"/>
            <a:headEnd/>
            <a:tailEnd/>
          </a:ln>
        </p:spPr>
      </p:pic>
      <p:sp>
        <p:nvSpPr>
          <p:cNvPr id="6" name="5 Oval"/>
          <p:cNvSpPr/>
          <p:nvPr/>
        </p:nvSpPr>
        <p:spPr bwMode="auto">
          <a:xfrm>
            <a:off x="7164288" y="1700808"/>
            <a:ext cx="216024" cy="288032"/>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Arial" charset="0"/>
            </a:endParaRPr>
          </a:p>
        </p:txBody>
      </p:sp>
      <p:cxnSp>
        <p:nvCxnSpPr>
          <p:cNvPr id="8" name="7 Düz Ok Bağlayıcısı"/>
          <p:cNvCxnSpPr>
            <a:stCxn id="6" idx="4"/>
          </p:cNvCxnSpPr>
          <p:nvPr/>
        </p:nvCxnSpPr>
        <p:spPr bwMode="auto">
          <a:xfrm flipH="1">
            <a:off x="7020272" y="1988840"/>
            <a:ext cx="252028" cy="1944216"/>
          </a:xfrm>
          <a:prstGeom prst="straightConnector1">
            <a:avLst/>
          </a:prstGeom>
          <a:noFill/>
          <a:ln w="25400" cap="flat" cmpd="sng" algn="ctr">
            <a:solidFill>
              <a:srgbClr val="FF0000"/>
            </a:solidFill>
            <a:prstDash val="solid"/>
            <a:round/>
            <a:headEnd type="none" w="med" len="med"/>
            <a:tailEnd type="arrow"/>
          </a:ln>
          <a:effectLst/>
        </p:spPr>
      </p:cxnSp>
      <p:sp>
        <p:nvSpPr>
          <p:cNvPr id="9" name="8 Metin kutusu"/>
          <p:cNvSpPr txBox="1"/>
          <p:nvPr/>
        </p:nvSpPr>
        <p:spPr>
          <a:xfrm>
            <a:off x="5508104" y="3933056"/>
            <a:ext cx="3635896" cy="307777"/>
          </a:xfrm>
          <a:prstGeom prst="rect">
            <a:avLst/>
          </a:prstGeom>
          <a:noFill/>
        </p:spPr>
        <p:txBody>
          <a:bodyPr wrap="square" rtlCol="0">
            <a:spAutoFit/>
          </a:bodyPr>
          <a:lstStyle/>
          <a:p>
            <a:pPr algn="l"/>
            <a:r>
              <a:rPr lang="tr-TR" b="0" dirty="0" err="1" smtClean="0"/>
              <a:t>build</a:t>
            </a:r>
            <a:r>
              <a:rPr lang="tr-TR" b="0" dirty="0" smtClean="0"/>
              <a:t> - .</a:t>
            </a:r>
            <a:r>
              <a:rPr lang="tr-TR" b="0" dirty="0" err="1" smtClean="0"/>
              <a:t>exe</a:t>
            </a:r>
            <a:r>
              <a:rPr lang="tr-TR" b="0" dirty="0" smtClean="0"/>
              <a:t> file oluşturulmasını sağlar.</a:t>
            </a:r>
            <a:endParaRPr lang="tr-TR"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 Derleyici (</a:t>
            </a:r>
            <a:r>
              <a:rPr lang="tr-TR" dirty="0" err="1" smtClean="0"/>
              <a:t>deploytool</a:t>
            </a:r>
            <a:r>
              <a:rPr lang="tr-TR" dirty="0" smtClean="0"/>
              <a:t>)</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125</a:t>
            </a:fld>
            <a:endParaRPr lang="en-US" altLang="en-US"/>
          </a:p>
        </p:txBody>
      </p:sp>
      <p:pic>
        <p:nvPicPr>
          <p:cNvPr id="45058" name="Picture 2"/>
          <p:cNvPicPr>
            <a:picLocks noChangeAspect="1" noChangeArrowheads="1"/>
          </p:cNvPicPr>
          <p:nvPr/>
        </p:nvPicPr>
        <p:blipFill>
          <a:blip r:embed="rId2" cstate="print"/>
          <a:srcRect/>
          <a:stretch>
            <a:fillRect/>
          </a:stretch>
        </p:blipFill>
        <p:spPr bwMode="auto">
          <a:xfrm>
            <a:off x="1043608" y="1268760"/>
            <a:ext cx="7038975" cy="2686050"/>
          </a:xfrm>
          <a:prstGeom prst="rect">
            <a:avLst/>
          </a:prstGeom>
          <a:noFill/>
          <a:ln w="9525">
            <a:noFill/>
            <a:miter lim="800000"/>
            <a:headEnd/>
            <a:tailEnd/>
          </a:ln>
        </p:spPr>
      </p:pic>
      <p:sp>
        <p:nvSpPr>
          <p:cNvPr id="6" name="5 Oval"/>
          <p:cNvSpPr/>
          <p:nvPr/>
        </p:nvSpPr>
        <p:spPr bwMode="auto">
          <a:xfrm>
            <a:off x="7380312" y="1537742"/>
            <a:ext cx="216024" cy="288032"/>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Arial" charset="0"/>
            </a:endParaRPr>
          </a:p>
        </p:txBody>
      </p:sp>
      <p:cxnSp>
        <p:nvCxnSpPr>
          <p:cNvPr id="8" name="7 Düz Ok Bağlayıcısı"/>
          <p:cNvCxnSpPr>
            <a:stCxn id="6" idx="4"/>
          </p:cNvCxnSpPr>
          <p:nvPr/>
        </p:nvCxnSpPr>
        <p:spPr bwMode="auto">
          <a:xfrm flipH="1">
            <a:off x="6588224" y="1825774"/>
            <a:ext cx="900100" cy="1099170"/>
          </a:xfrm>
          <a:prstGeom prst="straightConnector1">
            <a:avLst/>
          </a:prstGeom>
          <a:noFill/>
          <a:ln w="25400" cap="flat" cmpd="sng" algn="ctr">
            <a:solidFill>
              <a:srgbClr val="FF0000"/>
            </a:solidFill>
            <a:prstDash val="solid"/>
            <a:round/>
            <a:headEnd type="none" w="med" len="med"/>
            <a:tailEnd type="arrow"/>
          </a:ln>
          <a:effectLst/>
        </p:spPr>
      </p:cxnSp>
      <p:sp>
        <p:nvSpPr>
          <p:cNvPr id="9" name="8 Metin kutusu"/>
          <p:cNvSpPr txBox="1"/>
          <p:nvPr/>
        </p:nvSpPr>
        <p:spPr>
          <a:xfrm>
            <a:off x="4788024" y="2996952"/>
            <a:ext cx="3635896" cy="954107"/>
          </a:xfrm>
          <a:prstGeom prst="rect">
            <a:avLst/>
          </a:prstGeom>
          <a:noFill/>
        </p:spPr>
        <p:txBody>
          <a:bodyPr wrap="square" rtlCol="0">
            <a:spAutoFit/>
          </a:bodyPr>
          <a:lstStyle/>
          <a:p>
            <a:pPr algn="l"/>
            <a:r>
              <a:rPr lang="tr-TR" b="0" dirty="0" err="1" smtClean="0"/>
              <a:t>Package</a:t>
            </a:r>
            <a:r>
              <a:rPr lang="tr-TR" b="0" dirty="0" smtClean="0"/>
              <a:t> – </a:t>
            </a:r>
            <a:r>
              <a:rPr lang="tr-TR" b="0" dirty="0" err="1" smtClean="0"/>
              <a:t>Matlab</a:t>
            </a:r>
            <a:r>
              <a:rPr lang="tr-TR" b="0" dirty="0" smtClean="0"/>
              <a:t> kurulu olmayan bilgisayarda, </a:t>
            </a:r>
            <a:r>
              <a:rPr lang="tr-TR" b="0" dirty="0" err="1" smtClean="0"/>
              <a:t>exe</a:t>
            </a:r>
            <a:r>
              <a:rPr lang="tr-TR" b="0" dirty="0" smtClean="0"/>
              <a:t> uzantılı dosyanın çalıştırılabilmesi için bir paket program hazırlar.</a:t>
            </a:r>
            <a:endParaRPr lang="tr-TR" b="0" dirty="0"/>
          </a:p>
        </p:txBody>
      </p:sp>
      <p:sp>
        <p:nvSpPr>
          <p:cNvPr id="10" name="9 Metin kutusu"/>
          <p:cNvSpPr txBox="1"/>
          <p:nvPr/>
        </p:nvSpPr>
        <p:spPr>
          <a:xfrm>
            <a:off x="611560" y="4725144"/>
            <a:ext cx="7776864" cy="523220"/>
          </a:xfrm>
          <a:prstGeom prst="rect">
            <a:avLst/>
          </a:prstGeom>
          <a:noFill/>
        </p:spPr>
        <p:txBody>
          <a:bodyPr wrap="square" rtlCol="0">
            <a:spAutoFit/>
          </a:bodyPr>
          <a:lstStyle/>
          <a:p>
            <a:pPr algn="l"/>
            <a:r>
              <a:rPr lang="tr-TR" b="0" dirty="0" smtClean="0"/>
              <a:t>Sonuç olarak  </a:t>
            </a:r>
            <a:r>
              <a:rPr lang="tr-TR" b="0" dirty="0" smtClean="0">
                <a:solidFill>
                  <a:srgbClr val="FF0000"/>
                </a:solidFill>
              </a:rPr>
              <a:t>….</a:t>
            </a:r>
            <a:r>
              <a:rPr lang="tr-TR" b="0" dirty="0" err="1" smtClean="0">
                <a:solidFill>
                  <a:srgbClr val="FF0000"/>
                </a:solidFill>
              </a:rPr>
              <a:t>pkg</a:t>
            </a:r>
            <a:r>
              <a:rPr lang="tr-TR" b="0" dirty="0" smtClean="0">
                <a:solidFill>
                  <a:srgbClr val="FF0000"/>
                </a:solidFill>
              </a:rPr>
              <a:t>.</a:t>
            </a:r>
            <a:r>
              <a:rPr lang="tr-TR" b="0" dirty="0" err="1" smtClean="0">
                <a:solidFill>
                  <a:srgbClr val="FF0000"/>
                </a:solidFill>
              </a:rPr>
              <a:t>exe</a:t>
            </a:r>
            <a:r>
              <a:rPr lang="tr-TR" b="0" dirty="0" smtClean="0">
                <a:solidFill>
                  <a:srgbClr val="FF0000"/>
                </a:solidFill>
              </a:rPr>
              <a:t> </a:t>
            </a:r>
            <a:r>
              <a:rPr lang="tr-TR" b="0" dirty="0" smtClean="0"/>
              <a:t>uzantılı bir dosya oluşturulur. Bu dosya çalıştırıldığında bilgisayarda MATLAB’ de derlenen .</a:t>
            </a:r>
            <a:r>
              <a:rPr lang="tr-TR" b="0" dirty="0" err="1" smtClean="0"/>
              <a:t>exe</a:t>
            </a:r>
            <a:r>
              <a:rPr lang="tr-TR" b="0" dirty="0" smtClean="0"/>
              <a:t> uzantılı programın çalıştırılabilmesi için gerekli programı kurar.</a:t>
            </a:r>
            <a:endParaRPr lang="tr-TR"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Uygulama-15</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126</a:t>
            </a:fld>
            <a:endParaRPr lang="en-US" altLang="en-US"/>
          </a:p>
        </p:txBody>
      </p:sp>
      <p:sp>
        <p:nvSpPr>
          <p:cNvPr id="5" name="4 Metin kutusu"/>
          <p:cNvSpPr txBox="1"/>
          <p:nvPr/>
        </p:nvSpPr>
        <p:spPr>
          <a:xfrm>
            <a:off x="467544" y="908720"/>
            <a:ext cx="7776864" cy="954107"/>
          </a:xfrm>
          <a:prstGeom prst="rect">
            <a:avLst/>
          </a:prstGeom>
          <a:noFill/>
        </p:spPr>
        <p:txBody>
          <a:bodyPr wrap="square" rtlCol="0">
            <a:spAutoFit/>
          </a:bodyPr>
          <a:lstStyle/>
          <a:p>
            <a:pPr algn="just"/>
            <a:r>
              <a:rPr lang="tr-TR" b="0" dirty="0" smtClean="0">
                <a:solidFill>
                  <a:srgbClr val="3333CC"/>
                </a:solidFill>
              </a:rPr>
              <a:t>Aşağıda bir kenara ait 15 ölçü kenar.</a:t>
            </a:r>
            <a:r>
              <a:rPr lang="tr-TR" b="0" dirty="0" err="1" smtClean="0">
                <a:solidFill>
                  <a:srgbClr val="3333CC"/>
                </a:solidFill>
              </a:rPr>
              <a:t>txt</a:t>
            </a:r>
            <a:r>
              <a:rPr lang="tr-TR" b="0" dirty="0" smtClean="0">
                <a:solidFill>
                  <a:srgbClr val="3333CC"/>
                </a:solidFill>
              </a:rPr>
              <a:t> dosyasında verilmektedir. Bu ölçülerin ortalamasını, her bir ölçünün ortalamadan farkını (düzeltmeleri), ölçülerin standart sapmasını hesaplayan, |düzeltme|&gt;3*standart sapma olan ölçüleri ölçü kümesinden silen ve geriye kalan ölçüleri </a:t>
            </a:r>
            <a:r>
              <a:rPr lang="tr-TR" b="0" dirty="0" err="1" smtClean="0">
                <a:solidFill>
                  <a:srgbClr val="3333CC"/>
                </a:solidFill>
              </a:rPr>
              <a:t>temizolcu</a:t>
            </a:r>
            <a:r>
              <a:rPr lang="tr-TR" b="0" dirty="0" smtClean="0">
                <a:solidFill>
                  <a:srgbClr val="3333CC"/>
                </a:solidFill>
              </a:rPr>
              <a:t>.</a:t>
            </a:r>
            <a:r>
              <a:rPr lang="tr-TR" b="0" dirty="0" err="1" smtClean="0">
                <a:solidFill>
                  <a:srgbClr val="3333CC"/>
                </a:solidFill>
              </a:rPr>
              <a:t>txt</a:t>
            </a:r>
            <a:r>
              <a:rPr lang="tr-TR" b="0" dirty="0" smtClean="0">
                <a:solidFill>
                  <a:srgbClr val="3333CC"/>
                </a:solidFill>
              </a:rPr>
              <a:t> dosyasına yazdıran </a:t>
            </a:r>
            <a:r>
              <a:rPr lang="tr-TR" b="0" dirty="0" err="1" smtClean="0">
                <a:solidFill>
                  <a:srgbClr val="3333CC"/>
                </a:solidFill>
              </a:rPr>
              <a:t>matlab</a:t>
            </a:r>
            <a:r>
              <a:rPr lang="tr-TR" b="0" dirty="0" smtClean="0">
                <a:solidFill>
                  <a:srgbClr val="3333CC"/>
                </a:solidFill>
              </a:rPr>
              <a:t> kodunu yazınız. </a:t>
            </a:r>
            <a:endParaRPr lang="tr-TR" b="0" dirty="0">
              <a:solidFill>
                <a:srgbClr val="3333CC"/>
              </a:solidFill>
            </a:endParaRPr>
          </a:p>
        </p:txBody>
      </p:sp>
      <p:sp>
        <p:nvSpPr>
          <p:cNvPr id="6" name="5 Dikdörtgen"/>
          <p:cNvSpPr/>
          <p:nvPr/>
        </p:nvSpPr>
        <p:spPr>
          <a:xfrm>
            <a:off x="323528" y="2060848"/>
            <a:ext cx="1080120" cy="3754874"/>
          </a:xfrm>
          <a:prstGeom prst="rect">
            <a:avLst/>
          </a:prstGeom>
        </p:spPr>
        <p:txBody>
          <a:bodyPr wrap="square">
            <a:spAutoFit/>
          </a:bodyPr>
          <a:lstStyle/>
          <a:p>
            <a:r>
              <a:rPr lang="fr-FR" dirty="0" smtClean="0"/>
              <a:t> </a:t>
            </a:r>
            <a:r>
              <a:rPr lang="tr-TR" dirty="0" smtClean="0"/>
              <a:t>    </a:t>
            </a:r>
            <a:r>
              <a:rPr lang="fr-FR" dirty="0" err="1" smtClean="0"/>
              <a:t>Olculer</a:t>
            </a:r>
            <a:endParaRPr lang="fr-FR" dirty="0" smtClean="0"/>
          </a:p>
          <a:p>
            <a:pPr algn="l"/>
            <a:endParaRPr lang="fr-FR" dirty="0" smtClean="0"/>
          </a:p>
          <a:p>
            <a:r>
              <a:rPr lang="tr-TR" dirty="0" smtClean="0"/>
              <a:t>       15.538</a:t>
            </a:r>
          </a:p>
          <a:p>
            <a:r>
              <a:rPr lang="tr-TR" dirty="0" smtClean="0"/>
              <a:t>       16.834</a:t>
            </a:r>
          </a:p>
          <a:p>
            <a:r>
              <a:rPr lang="tr-TR" dirty="0" smtClean="0"/>
              <a:t>       12.741</a:t>
            </a:r>
          </a:p>
          <a:p>
            <a:r>
              <a:rPr lang="tr-TR" dirty="0" smtClean="0"/>
              <a:t>       15.862</a:t>
            </a:r>
          </a:p>
          <a:p>
            <a:r>
              <a:rPr lang="tr-TR" dirty="0" smtClean="0"/>
              <a:t>       15.319</a:t>
            </a:r>
          </a:p>
          <a:p>
            <a:r>
              <a:rPr lang="tr-TR" dirty="0" smtClean="0"/>
              <a:t>       13.692</a:t>
            </a:r>
          </a:p>
          <a:p>
            <a:r>
              <a:rPr lang="tr-TR" dirty="0" smtClean="0"/>
              <a:t>       14.566</a:t>
            </a:r>
          </a:p>
          <a:p>
            <a:r>
              <a:rPr lang="tr-TR" dirty="0" smtClean="0"/>
              <a:t>       15.343</a:t>
            </a:r>
          </a:p>
          <a:p>
            <a:r>
              <a:rPr lang="tr-TR" dirty="0" smtClean="0"/>
              <a:t>       18.578</a:t>
            </a:r>
          </a:p>
          <a:p>
            <a:r>
              <a:rPr lang="tr-TR" dirty="0" smtClean="0"/>
              <a:t>       17.769</a:t>
            </a:r>
          </a:p>
          <a:p>
            <a:r>
              <a:rPr lang="tr-TR" dirty="0" smtClean="0"/>
              <a:t>       13.650</a:t>
            </a:r>
          </a:p>
          <a:p>
            <a:r>
              <a:rPr lang="tr-TR" dirty="0" smtClean="0"/>
              <a:t>       18.035</a:t>
            </a:r>
          </a:p>
          <a:p>
            <a:r>
              <a:rPr lang="tr-TR" dirty="0" smtClean="0"/>
              <a:t>       25.725</a:t>
            </a:r>
          </a:p>
          <a:p>
            <a:r>
              <a:rPr lang="tr-TR" dirty="0" smtClean="0"/>
              <a:t>       14.937</a:t>
            </a:r>
          </a:p>
          <a:p>
            <a:r>
              <a:rPr lang="tr-TR" dirty="0" smtClean="0"/>
              <a:t>       15.715</a:t>
            </a:r>
            <a:endParaRPr lang="tr-TR" dirty="0"/>
          </a:p>
        </p:txBody>
      </p:sp>
      <p:sp>
        <p:nvSpPr>
          <p:cNvPr id="8" name="7 Metin kutusu"/>
          <p:cNvSpPr txBox="1"/>
          <p:nvPr/>
        </p:nvSpPr>
        <p:spPr>
          <a:xfrm>
            <a:off x="3059832" y="2852936"/>
            <a:ext cx="4464496" cy="523220"/>
          </a:xfrm>
          <a:prstGeom prst="rect">
            <a:avLst/>
          </a:prstGeom>
          <a:noFill/>
        </p:spPr>
        <p:txBody>
          <a:bodyPr wrap="square" rtlCol="0">
            <a:spAutoFit/>
          </a:bodyPr>
          <a:lstStyle/>
          <a:p>
            <a:pPr algn="l"/>
            <a:r>
              <a:rPr lang="tr-TR" dirty="0" err="1" smtClean="0"/>
              <a:t>Duzeltme</a:t>
            </a:r>
            <a:r>
              <a:rPr lang="tr-TR" dirty="0" smtClean="0"/>
              <a:t>=ortalama – ölçü</a:t>
            </a:r>
          </a:p>
          <a:p>
            <a:pPr algn="l"/>
            <a:r>
              <a:rPr lang="tr-TR" dirty="0" smtClean="0"/>
              <a:t>Standart sapma=([duzeltme</a:t>
            </a:r>
            <a:r>
              <a:rPr lang="tr-TR" baseline="30000" dirty="0" smtClean="0"/>
              <a:t>2</a:t>
            </a:r>
            <a:r>
              <a:rPr lang="tr-TR" dirty="0" smtClean="0"/>
              <a:t>]/(ölçü </a:t>
            </a:r>
            <a:r>
              <a:rPr lang="tr-TR" dirty="0" err="1" smtClean="0"/>
              <a:t>sayisi</a:t>
            </a:r>
            <a:r>
              <a:rPr lang="tr-TR" dirty="0" smtClean="0"/>
              <a:t>-1))</a:t>
            </a:r>
            <a:r>
              <a:rPr lang="tr-TR" baseline="30000" dirty="0" smtClean="0"/>
              <a:t>(1/2)</a:t>
            </a:r>
            <a:endParaRPr lang="tr-TR"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Uygulama-15</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127</a:t>
            </a:fld>
            <a:endParaRPr lang="en-US" altLang="en-US"/>
          </a:p>
        </p:txBody>
      </p:sp>
      <p:sp>
        <p:nvSpPr>
          <p:cNvPr id="5" name="4 Dikdörtgen"/>
          <p:cNvSpPr/>
          <p:nvPr/>
        </p:nvSpPr>
        <p:spPr>
          <a:xfrm>
            <a:off x="1259632" y="1412776"/>
            <a:ext cx="6912768" cy="4893647"/>
          </a:xfrm>
          <a:prstGeom prst="rect">
            <a:avLst/>
          </a:prstGeom>
          <a:ln w="25400">
            <a:solidFill>
              <a:schemeClr val="tx1"/>
            </a:solidFill>
          </a:ln>
        </p:spPr>
        <p:txBody>
          <a:bodyPr wrap="square">
            <a:spAutoFit/>
          </a:bodyPr>
          <a:lstStyle/>
          <a:p>
            <a:pPr algn="l"/>
            <a:r>
              <a:rPr lang="tr-TR" sz="1200" b="0" dirty="0" err="1" smtClean="0"/>
              <a:t>clear</a:t>
            </a:r>
            <a:endParaRPr lang="tr-TR" sz="1200" b="0" dirty="0" smtClean="0"/>
          </a:p>
          <a:p>
            <a:pPr algn="l"/>
            <a:r>
              <a:rPr lang="tr-TR" sz="1200" b="0" dirty="0" err="1" smtClean="0"/>
              <a:t>clc</a:t>
            </a:r>
            <a:endParaRPr lang="tr-TR" sz="1200" b="0" dirty="0" smtClean="0"/>
          </a:p>
          <a:p>
            <a:pPr algn="l"/>
            <a:r>
              <a:rPr lang="tr-TR" sz="1200" b="0" dirty="0" smtClean="0"/>
              <a:t>a=</a:t>
            </a:r>
            <a:r>
              <a:rPr lang="tr-TR" sz="1200" b="0" dirty="0" err="1" smtClean="0"/>
              <a:t>textread</a:t>
            </a:r>
            <a:r>
              <a:rPr lang="tr-TR" sz="1200" b="0" dirty="0" smtClean="0"/>
              <a:t>('kenar.</a:t>
            </a:r>
            <a:r>
              <a:rPr lang="tr-TR" sz="1200" b="0" dirty="0" err="1" smtClean="0"/>
              <a:t>txt</a:t>
            </a:r>
            <a:r>
              <a:rPr lang="tr-TR" sz="1200" b="0" dirty="0" smtClean="0"/>
              <a:t>','%f','</a:t>
            </a:r>
            <a:r>
              <a:rPr lang="tr-TR" sz="1200" b="0" dirty="0" err="1" smtClean="0"/>
              <a:t>headerlines</a:t>
            </a:r>
            <a:r>
              <a:rPr lang="tr-TR" sz="1200" b="0" dirty="0" smtClean="0"/>
              <a:t>',3); </a:t>
            </a:r>
            <a:r>
              <a:rPr lang="tr-TR" sz="1200" b="0" dirty="0" smtClean="0">
                <a:solidFill>
                  <a:srgbClr val="FF0000"/>
                </a:solidFill>
              </a:rPr>
              <a:t>%</a:t>
            </a:r>
            <a:r>
              <a:rPr lang="tr-TR" sz="1200" b="0" dirty="0" err="1" smtClean="0">
                <a:solidFill>
                  <a:srgbClr val="FF0000"/>
                </a:solidFill>
              </a:rPr>
              <a:t>textread</a:t>
            </a:r>
            <a:r>
              <a:rPr lang="tr-TR" sz="1200" b="0" dirty="0" smtClean="0">
                <a:solidFill>
                  <a:srgbClr val="FF0000"/>
                </a:solidFill>
              </a:rPr>
              <a:t> fonksiyonu ile veriler okutuluyor.</a:t>
            </a:r>
          </a:p>
          <a:p>
            <a:pPr algn="l"/>
            <a:r>
              <a:rPr lang="tr-TR" sz="1200" b="0" dirty="0" smtClean="0"/>
              <a:t>orta=</a:t>
            </a:r>
            <a:r>
              <a:rPr lang="tr-TR" sz="1200" b="0" dirty="0" err="1" smtClean="0"/>
              <a:t>mean</a:t>
            </a:r>
            <a:r>
              <a:rPr lang="tr-TR" sz="1200" b="0" dirty="0" smtClean="0"/>
              <a:t>(a); </a:t>
            </a:r>
            <a:r>
              <a:rPr lang="tr-TR" sz="1200" b="0" dirty="0" smtClean="0">
                <a:solidFill>
                  <a:srgbClr val="FF0000"/>
                </a:solidFill>
              </a:rPr>
              <a:t>%</a:t>
            </a:r>
            <a:r>
              <a:rPr lang="tr-TR" sz="1200" b="0" dirty="0" err="1" smtClean="0">
                <a:solidFill>
                  <a:srgbClr val="FF0000"/>
                </a:solidFill>
              </a:rPr>
              <a:t>mean</a:t>
            </a:r>
            <a:r>
              <a:rPr lang="tr-TR" sz="1200" b="0" dirty="0" smtClean="0">
                <a:solidFill>
                  <a:srgbClr val="FF0000"/>
                </a:solidFill>
              </a:rPr>
              <a:t> fonksiyonu ile ölçülerin </a:t>
            </a:r>
            <a:r>
              <a:rPr lang="tr-TR" sz="1200" b="0" dirty="0" err="1" smtClean="0">
                <a:solidFill>
                  <a:srgbClr val="FF0000"/>
                </a:solidFill>
              </a:rPr>
              <a:t>ortalamasi</a:t>
            </a:r>
            <a:r>
              <a:rPr lang="tr-TR" sz="1200" b="0" dirty="0" smtClean="0">
                <a:solidFill>
                  <a:srgbClr val="FF0000"/>
                </a:solidFill>
              </a:rPr>
              <a:t> bulunuyor.</a:t>
            </a:r>
          </a:p>
          <a:p>
            <a:pPr algn="l"/>
            <a:endParaRPr lang="tr-TR" sz="1200" b="0" dirty="0" smtClean="0">
              <a:solidFill>
                <a:srgbClr val="FF0000"/>
              </a:solidFill>
            </a:endParaRPr>
          </a:p>
          <a:p>
            <a:pPr algn="l"/>
            <a:r>
              <a:rPr lang="tr-TR" sz="1200" b="0" dirty="0" err="1" smtClean="0"/>
              <a:t>for</a:t>
            </a:r>
            <a:r>
              <a:rPr lang="tr-TR" sz="1200" b="0" dirty="0" smtClean="0"/>
              <a:t> i=1:</a:t>
            </a:r>
            <a:r>
              <a:rPr lang="tr-TR" sz="1200" b="0" dirty="0" err="1" smtClean="0"/>
              <a:t>length</a:t>
            </a:r>
            <a:r>
              <a:rPr lang="tr-TR" sz="1200" b="0" dirty="0" smtClean="0"/>
              <a:t>(a)    </a:t>
            </a:r>
            <a:r>
              <a:rPr lang="tr-TR" sz="1200" b="0" dirty="0" smtClean="0">
                <a:solidFill>
                  <a:srgbClr val="FF0000"/>
                </a:solidFill>
              </a:rPr>
              <a:t>% </a:t>
            </a:r>
            <a:r>
              <a:rPr lang="tr-TR" sz="1200" b="0" dirty="0" err="1" smtClean="0">
                <a:solidFill>
                  <a:srgbClr val="FF0000"/>
                </a:solidFill>
              </a:rPr>
              <a:t>for</a:t>
            </a:r>
            <a:r>
              <a:rPr lang="tr-TR" sz="1200" b="0" dirty="0" smtClean="0">
                <a:solidFill>
                  <a:srgbClr val="FF0000"/>
                </a:solidFill>
              </a:rPr>
              <a:t> döngüsüyle </a:t>
            </a:r>
            <a:r>
              <a:rPr lang="tr-TR" sz="1200" b="0" dirty="0" err="1" smtClean="0">
                <a:solidFill>
                  <a:srgbClr val="FF0000"/>
                </a:solidFill>
              </a:rPr>
              <a:t>duzeltmelerin</a:t>
            </a:r>
            <a:r>
              <a:rPr lang="tr-TR" sz="1200" b="0" dirty="0" smtClean="0">
                <a:solidFill>
                  <a:srgbClr val="FF0000"/>
                </a:solidFill>
              </a:rPr>
              <a:t> </a:t>
            </a:r>
            <a:r>
              <a:rPr lang="tr-TR" sz="1200" b="0" dirty="0" err="1" smtClean="0">
                <a:solidFill>
                  <a:srgbClr val="FF0000"/>
                </a:solidFill>
              </a:rPr>
              <a:t>hesaplanmasi</a:t>
            </a:r>
            <a:r>
              <a:rPr lang="tr-TR" sz="1200" b="0" dirty="0" smtClean="0">
                <a:solidFill>
                  <a:srgbClr val="FF0000"/>
                </a:solidFill>
              </a:rPr>
              <a:t> </a:t>
            </a:r>
            <a:r>
              <a:rPr lang="tr-TR" sz="1200" b="0" dirty="0" err="1" smtClean="0">
                <a:solidFill>
                  <a:srgbClr val="FF0000"/>
                </a:solidFill>
              </a:rPr>
              <a:t>yapiliyor</a:t>
            </a:r>
            <a:r>
              <a:rPr lang="tr-TR" sz="1200" b="0" dirty="0" smtClean="0">
                <a:solidFill>
                  <a:srgbClr val="FF0000"/>
                </a:solidFill>
              </a:rPr>
              <a:t>.</a:t>
            </a:r>
          </a:p>
          <a:p>
            <a:pPr algn="l"/>
            <a:r>
              <a:rPr lang="tr-TR" sz="1200" b="0" dirty="0" smtClean="0"/>
              <a:t>    </a:t>
            </a:r>
            <a:r>
              <a:rPr lang="tr-TR" sz="1200" b="0" dirty="0" err="1" smtClean="0"/>
              <a:t>duzeltme</a:t>
            </a:r>
            <a:r>
              <a:rPr lang="tr-TR" sz="1200" b="0" dirty="0" smtClean="0"/>
              <a:t>(i,1)=orta-a(i);</a:t>
            </a:r>
          </a:p>
          <a:p>
            <a:pPr algn="l"/>
            <a:r>
              <a:rPr lang="tr-TR" sz="1200" b="0" dirty="0" err="1" smtClean="0"/>
              <a:t>end</a:t>
            </a:r>
            <a:endParaRPr lang="tr-TR" sz="1200" b="0" dirty="0" smtClean="0"/>
          </a:p>
          <a:p>
            <a:pPr algn="l"/>
            <a:r>
              <a:rPr lang="tr-TR" sz="1200" b="0" dirty="0" err="1" smtClean="0"/>
              <a:t>stan</a:t>
            </a:r>
            <a:r>
              <a:rPr lang="tr-TR" sz="1200" b="0" dirty="0" smtClean="0"/>
              <a:t>=</a:t>
            </a:r>
            <a:r>
              <a:rPr lang="tr-TR" sz="1200" b="0" dirty="0" err="1" smtClean="0"/>
              <a:t>sqrt</a:t>
            </a:r>
            <a:r>
              <a:rPr lang="tr-TR" sz="1200" b="0" dirty="0" smtClean="0"/>
              <a:t>(</a:t>
            </a:r>
            <a:r>
              <a:rPr lang="tr-TR" sz="1200" b="0" dirty="0" err="1" smtClean="0"/>
              <a:t>duzeltme</a:t>
            </a:r>
            <a:r>
              <a:rPr lang="tr-TR" sz="1200" b="0" dirty="0" smtClean="0"/>
              <a:t>'*</a:t>
            </a:r>
            <a:r>
              <a:rPr lang="tr-TR" sz="1200" b="0" dirty="0" err="1" smtClean="0"/>
              <a:t>duzeltme</a:t>
            </a:r>
            <a:r>
              <a:rPr lang="tr-TR" sz="1200" b="0" dirty="0" smtClean="0"/>
              <a:t>/(</a:t>
            </a:r>
            <a:r>
              <a:rPr lang="tr-TR" sz="1200" b="0" dirty="0" err="1" smtClean="0"/>
              <a:t>length</a:t>
            </a:r>
            <a:r>
              <a:rPr lang="tr-TR" sz="1200" b="0" dirty="0" smtClean="0"/>
              <a:t>(a)-1)); </a:t>
            </a:r>
            <a:r>
              <a:rPr lang="tr-TR" sz="1200" b="0" dirty="0" smtClean="0">
                <a:solidFill>
                  <a:srgbClr val="FF0000"/>
                </a:solidFill>
              </a:rPr>
              <a:t>%ölçülerin standart </a:t>
            </a:r>
            <a:r>
              <a:rPr lang="tr-TR" sz="1200" b="0" dirty="0" err="1" smtClean="0">
                <a:solidFill>
                  <a:srgbClr val="FF0000"/>
                </a:solidFill>
              </a:rPr>
              <a:t>sapmasi</a:t>
            </a:r>
            <a:r>
              <a:rPr lang="tr-TR" sz="1200" b="0" dirty="0" smtClean="0">
                <a:solidFill>
                  <a:srgbClr val="FF0000"/>
                </a:solidFill>
              </a:rPr>
              <a:t> </a:t>
            </a:r>
            <a:r>
              <a:rPr lang="tr-TR" sz="1200" b="0" dirty="0" err="1" smtClean="0">
                <a:solidFill>
                  <a:srgbClr val="FF0000"/>
                </a:solidFill>
              </a:rPr>
              <a:t>hesaplaniyor</a:t>
            </a:r>
            <a:r>
              <a:rPr lang="tr-TR" sz="1200" b="0" dirty="0" smtClean="0">
                <a:solidFill>
                  <a:srgbClr val="FF0000"/>
                </a:solidFill>
              </a:rPr>
              <a:t>.</a:t>
            </a:r>
          </a:p>
          <a:p>
            <a:pPr algn="l"/>
            <a:endParaRPr lang="tr-TR" sz="1200" b="0" dirty="0" smtClean="0">
              <a:solidFill>
                <a:srgbClr val="FF0000"/>
              </a:solidFill>
            </a:endParaRPr>
          </a:p>
          <a:p>
            <a:pPr algn="l"/>
            <a:r>
              <a:rPr lang="tr-TR" sz="1200" b="0" dirty="0" smtClean="0"/>
              <a:t>hata=0;</a:t>
            </a:r>
          </a:p>
          <a:p>
            <a:pPr algn="l"/>
            <a:r>
              <a:rPr lang="tr-TR" sz="1200" b="0" dirty="0" err="1" smtClean="0"/>
              <a:t>artim</a:t>
            </a:r>
            <a:r>
              <a:rPr lang="tr-TR" sz="1200" b="0" dirty="0" smtClean="0"/>
              <a:t>=0;</a:t>
            </a:r>
          </a:p>
          <a:p>
            <a:pPr algn="l"/>
            <a:r>
              <a:rPr lang="tr-TR" sz="1200" b="0" dirty="0" err="1" smtClean="0"/>
              <a:t>for</a:t>
            </a:r>
            <a:r>
              <a:rPr lang="tr-TR" sz="1200" b="0" dirty="0" smtClean="0"/>
              <a:t> i=1:</a:t>
            </a:r>
            <a:r>
              <a:rPr lang="tr-TR" sz="1200" b="0" dirty="0" err="1" smtClean="0"/>
              <a:t>length</a:t>
            </a:r>
            <a:r>
              <a:rPr lang="tr-TR" sz="1200" b="0" dirty="0" smtClean="0"/>
              <a:t>(</a:t>
            </a:r>
            <a:r>
              <a:rPr lang="tr-TR" sz="1200" b="0" dirty="0" err="1" smtClean="0"/>
              <a:t>duzeltme</a:t>
            </a:r>
            <a:r>
              <a:rPr lang="tr-TR" sz="1200" b="0" dirty="0" smtClean="0"/>
              <a:t>)  </a:t>
            </a:r>
            <a:r>
              <a:rPr lang="tr-TR" sz="1200" b="0" dirty="0" smtClean="0">
                <a:solidFill>
                  <a:srgbClr val="FF0000"/>
                </a:solidFill>
              </a:rPr>
              <a:t>%</a:t>
            </a:r>
            <a:r>
              <a:rPr lang="tr-TR" sz="1200" b="0" dirty="0" err="1" smtClean="0">
                <a:solidFill>
                  <a:srgbClr val="FF0000"/>
                </a:solidFill>
              </a:rPr>
              <a:t>duzeltmesi</a:t>
            </a:r>
            <a:r>
              <a:rPr lang="tr-TR" sz="1200" b="0" dirty="0" smtClean="0">
                <a:solidFill>
                  <a:srgbClr val="FF0000"/>
                </a:solidFill>
              </a:rPr>
              <a:t> standart </a:t>
            </a:r>
            <a:r>
              <a:rPr lang="tr-TR" sz="1200" b="0" dirty="0" err="1" smtClean="0">
                <a:solidFill>
                  <a:srgbClr val="FF0000"/>
                </a:solidFill>
              </a:rPr>
              <a:t>sapmasindan</a:t>
            </a:r>
            <a:r>
              <a:rPr lang="tr-TR" sz="1200" b="0" dirty="0" smtClean="0">
                <a:solidFill>
                  <a:srgbClr val="FF0000"/>
                </a:solidFill>
              </a:rPr>
              <a:t> büyük ölçüler bulunuyor.</a:t>
            </a:r>
          </a:p>
          <a:p>
            <a:pPr algn="l"/>
            <a:r>
              <a:rPr lang="tr-TR" sz="1200" b="0" dirty="0" smtClean="0"/>
              <a:t>    </a:t>
            </a:r>
            <a:r>
              <a:rPr lang="tr-TR" sz="1200" b="0" dirty="0" err="1" smtClean="0"/>
              <a:t>if</a:t>
            </a:r>
            <a:r>
              <a:rPr lang="tr-TR" sz="1200" b="0" dirty="0" smtClean="0"/>
              <a:t> </a:t>
            </a:r>
            <a:r>
              <a:rPr lang="tr-TR" sz="1200" b="0" dirty="0" err="1" smtClean="0"/>
              <a:t>abs</a:t>
            </a:r>
            <a:r>
              <a:rPr lang="tr-TR" sz="1200" b="0" dirty="0" smtClean="0"/>
              <a:t>(</a:t>
            </a:r>
            <a:r>
              <a:rPr lang="tr-TR" sz="1200" b="0" dirty="0" err="1" smtClean="0"/>
              <a:t>duzeltme</a:t>
            </a:r>
            <a:r>
              <a:rPr lang="tr-TR" sz="1200" b="0" dirty="0" smtClean="0"/>
              <a:t>(i))&gt;3*</a:t>
            </a:r>
            <a:r>
              <a:rPr lang="tr-TR" sz="1200" b="0" dirty="0" err="1" smtClean="0"/>
              <a:t>stan</a:t>
            </a:r>
            <a:endParaRPr lang="tr-TR" sz="1200" b="0" dirty="0" smtClean="0"/>
          </a:p>
          <a:p>
            <a:pPr algn="l"/>
            <a:r>
              <a:rPr lang="tr-TR" sz="1200" b="0" dirty="0" smtClean="0"/>
              <a:t>        </a:t>
            </a:r>
            <a:r>
              <a:rPr lang="tr-TR" sz="1200" b="0" dirty="0" err="1" smtClean="0"/>
              <a:t>artim</a:t>
            </a:r>
            <a:r>
              <a:rPr lang="tr-TR" sz="1200" b="0" dirty="0" smtClean="0"/>
              <a:t>=</a:t>
            </a:r>
            <a:r>
              <a:rPr lang="tr-TR" sz="1200" b="0" dirty="0" err="1" smtClean="0"/>
              <a:t>artim</a:t>
            </a:r>
            <a:r>
              <a:rPr lang="tr-TR" sz="1200" b="0" dirty="0" smtClean="0"/>
              <a:t>+1;</a:t>
            </a:r>
          </a:p>
          <a:p>
            <a:pPr algn="l"/>
            <a:r>
              <a:rPr lang="tr-TR" sz="1200" b="0" dirty="0" smtClean="0"/>
              <a:t>        hata(</a:t>
            </a:r>
            <a:r>
              <a:rPr lang="tr-TR" sz="1200" b="0" dirty="0" err="1" smtClean="0"/>
              <a:t>artim</a:t>
            </a:r>
            <a:r>
              <a:rPr lang="tr-TR" sz="1200" b="0" dirty="0" smtClean="0"/>
              <a:t>)=i;</a:t>
            </a:r>
          </a:p>
          <a:p>
            <a:pPr algn="l"/>
            <a:r>
              <a:rPr lang="tr-TR" sz="1200" b="0" dirty="0" smtClean="0"/>
              <a:t>    </a:t>
            </a:r>
            <a:r>
              <a:rPr lang="tr-TR" sz="1200" b="0" dirty="0" err="1" smtClean="0"/>
              <a:t>end</a:t>
            </a:r>
            <a:endParaRPr lang="tr-TR" sz="1200" b="0" dirty="0" smtClean="0"/>
          </a:p>
          <a:p>
            <a:pPr algn="l"/>
            <a:r>
              <a:rPr lang="tr-TR" sz="1200" b="0" dirty="0" err="1" smtClean="0"/>
              <a:t>end</a:t>
            </a:r>
            <a:endParaRPr lang="tr-TR" sz="1200" b="0" dirty="0" smtClean="0"/>
          </a:p>
          <a:p>
            <a:pPr algn="l"/>
            <a:r>
              <a:rPr lang="tr-TR" sz="1200" b="0" dirty="0" smtClean="0"/>
              <a:t> </a:t>
            </a:r>
          </a:p>
          <a:p>
            <a:pPr algn="l"/>
            <a:r>
              <a:rPr lang="tr-TR" sz="1200" b="0" dirty="0" smtClean="0"/>
              <a:t>hata=</a:t>
            </a:r>
            <a:r>
              <a:rPr lang="tr-TR" sz="1200" b="0" dirty="0" err="1" smtClean="0"/>
              <a:t>sort</a:t>
            </a:r>
            <a:r>
              <a:rPr lang="tr-TR" sz="1200" b="0" dirty="0" smtClean="0"/>
              <a:t>(hata)</a:t>
            </a:r>
          </a:p>
          <a:p>
            <a:pPr algn="l"/>
            <a:r>
              <a:rPr lang="nb-NO" sz="1200" b="0" dirty="0" smtClean="0"/>
              <a:t>for i=1:artim  </a:t>
            </a:r>
            <a:r>
              <a:rPr lang="nb-NO" sz="1200" b="0" dirty="0" smtClean="0">
                <a:solidFill>
                  <a:srgbClr val="FF0000"/>
                </a:solidFill>
              </a:rPr>
              <a:t>% hatali olcu siliniyor.</a:t>
            </a:r>
          </a:p>
          <a:p>
            <a:pPr algn="l"/>
            <a:r>
              <a:rPr lang="tr-TR" sz="1200" b="0" dirty="0" smtClean="0"/>
              <a:t>    a(hata(</a:t>
            </a:r>
            <a:r>
              <a:rPr lang="tr-TR" sz="1200" b="0" dirty="0" err="1" smtClean="0"/>
              <a:t>artim</a:t>
            </a:r>
            <a:r>
              <a:rPr lang="tr-TR" sz="1200" b="0" dirty="0" smtClean="0"/>
              <a:t>+1-i),:)=[];</a:t>
            </a:r>
          </a:p>
          <a:p>
            <a:pPr algn="l"/>
            <a:r>
              <a:rPr lang="tr-TR" sz="1200" b="0" dirty="0" err="1" smtClean="0"/>
              <a:t>end</a:t>
            </a:r>
            <a:endParaRPr lang="tr-TR" sz="1200" b="0" dirty="0" smtClean="0"/>
          </a:p>
          <a:p>
            <a:pPr algn="l"/>
            <a:r>
              <a:rPr lang="tr-TR" sz="1200" b="0" dirty="0" smtClean="0"/>
              <a:t>       veri=</a:t>
            </a:r>
            <a:r>
              <a:rPr lang="tr-TR" sz="1200" b="0" dirty="0" err="1" smtClean="0"/>
              <a:t>fopen</a:t>
            </a:r>
            <a:r>
              <a:rPr lang="tr-TR" sz="1200" b="0" dirty="0" smtClean="0"/>
              <a:t>('temizolcu.</a:t>
            </a:r>
            <a:r>
              <a:rPr lang="tr-TR" sz="1200" b="0" dirty="0" err="1" smtClean="0"/>
              <a:t>txt</a:t>
            </a:r>
            <a:r>
              <a:rPr lang="tr-TR" sz="1200" b="0" smtClean="0"/>
              <a:t>','w+') </a:t>
            </a:r>
            <a:r>
              <a:rPr lang="tr-TR" sz="1200" b="0" dirty="0" smtClean="0">
                <a:solidFill>
                  <a:srgbClr val="FF0000"/>
                </a:solidFill>
              </a:rPr>
              <a:t>% temiz </a:t>
            </a:r>
            <a:r>
              <a:rPr lang="tr-TR" sz="1200" b="0" dirty="0" err="1" smtClean="0">
                <a:solidFill>
                  <a:srgbClr val="FF0000"/>
                </a:solidFill>
              </a:rPr>
              <a:t>olculer</a:t>
            </a:r>
            <a:r>
              <a:rPr lang="tr-TR" sz="1200" b="0" dirty="0" smtClean="0">
                <a:solidFill>
                  <a:srgbClr val="FF0000"/>
                </a:solidFill>
              </a:rPr>
              <a:t> </a:t>
            </a:r>
            <a:r>
              <a:rPr lang="tr-TR" sz="1200" b="0" dirty="0" err="1" smtClean="0">
                <a:solidFill>
                  <a:srgbClr val="FF0000"/>
                </a:solidFill>
              </a:rPr>
              <a:t>yazdiriliyor</a:t>
            </a:r>
            <a:r>
              <a:rPr lang="tr-TR" sz="1200" b="0" dirty="0" smtClean="0">
                <a:solidFill>
                  <a:srgbClr val="FF0000"/>
                </a:solidFill>
              </a:rPr>
              <a:t>.</a:t>
            </a:r>
          </a:p>
          <a:p>
            <a:pPr algn="l"/>
            <a:r>
              <a:rPr lang="tr-TR" sz="1200" b="0" dirty="0" smtClean="0"/>
              <a:t>       </a:t>
            </a:r>
            <a:r>
              <a:rPr lang="tr-TR" sz="1200" b="0" dirty="0" err="1" smtClean="0"/>
              <a:t>fprintf</a:t>
            </a:r>
            <a:r>
              <a:rPr lang="tr-TR" sz="1200" b="0" dirty="0" smtClean="0"/>
              <a:t>(veri,'%1.3f\n',a)</a:t>
            </a:r>
          </a:p>
          <a:p>
            <a:pPr algn="l"/>
            <a:r>
              <a:rPr lang="tr-TR" sz="1200" b="0" dirty="0" smtClean="0"/>
              <a:t>       </a:t>
            </a:r>
            <a:r>
              <a:rPr lang="tr-TR" sz="1200" b="0" dirty="0" err="1" smtClean="0"/>
              <a:t>fclose</a:t>
            </a:r>
            <a:r>
              <a:rPr lang="tr-TR" sz="1200" b="0" dirty="0" smtClean="0"/>
              <a:t>(veri)</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Uygulama-16</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128</a:t>
            </a:fld>
            <a:endParaRPr lang="en-US" altLang="en-US"/>
          </a:p>
        </p:txBody>
      </p:sp>
      <p:sp>
        <p:nvSpPr>
          <p:cNvPr id="5" name="4 Metin kutusu"/>
          <p:cNvSpPr txBox="1"/>
          <p:nvPr/>
        </p:nvSpPr>
        <p:spPr>
          <a:xfrm>
            <a:off x="467544" y="908720"/>
            <a:ext cx="7776864" cy="523220"/>
          </a:xfrm>
          <a:prstGeom prst="rect">
            <a:avLst/>
          </a:prstGeom>
          <a:noFill/>
        </p:spPr>
        <p:txBody>
          <a:bodyPr wrap="square" rtlCol="0">
            <a:spAutoFit/>
          </a:bodyPr>
          <a:lstStyle/>
          <a:p>
            <a:pPr algn="just"/>
            <a:r>
              <a:rPr lang="tr-TR" b="0" dirty="0" smtClean="0">
                <a:solidFill>
                  <a:srgbClr val="3333CC"/>
                </a:solidFill>
              </a:rPr>
              <a:t>Küre üzerinde açı değeri olarak verilen yay değerini uzunluğa çeviren </a:t>
            </a:r>
            <a:r>
              <a:rPr lang="tr-TR" b="0" dirty="0" err="1" smtClean="0">
                <a:solidFill>
                  <a:srgbClr val="3333CC"/>
                </a:solidFill>
              </a:rPr>
              <a:t>matlab</a:t>
            </a:r>
            <a:r>
              <a:rPr lang="tr-TR" b="0" dirty="0" smtClean="0">
                <a:solidFill>
                  <a:srgbClr val="3333CC"/>
                </a:solidFill>
              </a:rPr>
              <a:t> kodunu fonksiyon dosyası şeklinde yazınız. </a:t>
            </a:r>
            <a:endParaRPr lang="tr-TR" b="0" dirty="0">
              <a:solidFill>
                <a:srgbClr val="3333CC"/>
              </a:solidFill>
            </a:endParaRPr>
          </a:p>
        </p:txBody>
      </p:sp>
      <p:sp>
        <p:nvSpPr>
          <p:cNvPr id="6" name="5 Dikdörtgen"/>
          <p:cNvSpPr/>
          <p:nvPr/>
        </p:nvSpPr>
        <p:spPr>
          <a:xfrm>
            <a:off x="2286000" y="2090172"/>
            <a:ext cx="4572000" cy="2677656"/>
          </a:xfrm>
          <a:prstGeom prst="rect">
            <a:avLst/>
          </a:prstGeom>
          <a:ln w="25400">
            <a:solidFill>
              <a:schemeClr val="tx1"/>
            </a:solidFill>
          </a:ln>
        </p:spPr>
        <p:txBody>
          <a:bodyPr>
            <a:spAutoFit/>
          </a:bodyPr>
          <a:lstStyle/>
          <a:p>
            <a:pPr algn="l"/>
            <a:r>
              <a:rPr lang="tr-TR" dirty="0" err="1" smtClean="0"/>
              <a:t>function</a:t>
            </a:r>
            <a:r>
              <a:rPr lang="tr-TR" dirty="0" smtClean="0"/>
              <a:t> [ S] = </a:t>
            </a:r>
            <a:r>
              <a:rPr lang="tr-TR" dirty="0" err="1" smtClean="0"/>
              <a:t>yaykenari</a:t>
            </a:r>
            <a:r>
              <a:rPr lang="tr-TR" dirty="0" smtClean="0"/>
              <a:t>(</a:t>
            </a:r>
            <a:r>
              <a:rPr lang="tr-TR" dirty="0" err="1" smtClean="0"/>
              <a:t>aci</a:t>
            </a:r>
            <a:r>
              <a:rPr lang="tr-TR" dirty="0" smtClean="0"/>
              <a:t>,R,</a:t>
            </a:r>
            <a:r>
              <a:rPr lang="tr-TR" dirty="0" err="1" smtClean="0"/>
              <a:t>ro</a:t>
            </a:r>
            <a:r>
              <a:rPr lang="tr-TR" dirty="0" smtClean="0"/>
              <a:t> )</a:t>
            </a:r>
          </a:p>
          <a:p>
            <a:pPr algn="l"/>
            <a:r>
              <a:rPr lang="pt-BR" dirty="0" smtClean="0">
                <a:solidFill>
                  <a:srgbClr val="00B050"/>
                </a:solidFill>
              </a:rPr>
              <a:t>%[ S] = yaykenari(aci,R,ro ) fonksiyonu acisal olarak </a:t>
            </a:r>
          </a:p>
          <a:p>
            <a:pPr algn="l"/>
            <a:r>
              <a:rPr lang="tr-TR" dirty="0" smtClean="0">
                <a:solidFill>
                  <a:srgbClr val="00B050"/>
                </a:solidFill>
              </a:rPr>
              <a:t>%girilen yay </a:t>
            </a:r>
            <a:r>
              <a:rPr lang="tr-TR" dirty="0" err="1" smtClean="0">
                <a:solidFill>
                  <a:srgbClr val="00B050"/>
                </a:solidFill>
              </a:rPr>
              <a:t>deðerinin</a:t>
            </a:r>
            <a:r>
              <a:rPr lang="tr-TR" dirty="0" smtClean="0">
                <a:solidFill>
                  <a:srgbClr val="00B050"/>
                </a:solidFill>
              </a:rPr>
              <a:t> </a:t>
            </a:r>
            <a:r>
              <a:rPr lang="tr-TR" dirty="0" err="1" smtClean="0">
                <a:solidFill>
                  <a:srgbClr val="00B050"/>
                </a:solidFill>
              </a:rPr>
              <a:t>uzunlugunu</a:t>
            </a:r>
            <a:r>
              <a:rPr lang="tr-TR" dirty="0" smtClean="0">
                <a:solidFill>
                  <a:srgbClr val="00B050"/>
                </a:solidFill>
              </a:rPr>
              <a:t> </a:t>
            </a:r>
            <a:r>
              <a:rPr lang="tr-TR" dirty="0" err="1" smtClean="0">
                <a:solidFill>
                  <a:srgbClr val="00B050"/>
                </a:solidFill>
              </a:rPr>
              <a:t>hesaplamaktadir</a:t>
            </a:r>
            <a:r>
              <a:rPr lang="tr-TR" dirty="0" smtClean="0">
                <a:solidFill>
                  <a:srgbClr val="00B050"/>
                </a:solidFill>
              </a:rPr>
              <a:t>.</a:t>
            </a:r>
          </a:p>
          <a:p>
            <a:pPr algn="l"/>
            <a:r>
              <a:rPr lang="tr-TR" dirty="0" smtClean="0">
                <a:solidFill>
                  <a:srgbClr val="00B050"/>
                </a:solidFill>
              </a:rPr>
              <a:t>%   </a:t>
            </a:r>
            <a:r>
              <a:rPr lang="tr-TR" dirty="0" err="1" smtClean="0">
                <a:solidFill>
                  <a:srgbClr val="00B050"/>
                </a:solidFill>
              </a:rPr>
              <a:t>aci</a:t>
            </a:r>
            <a:r>
              <a:rPr lang="tr-TR" dirty="0" smtClean="0">
                <a:solidFill>
                  <a:srgbClr val="00B050"/>
                </a:solidFill>
              </a:rPr>
              <a:t> ifadesi hesap </a:t>
            </a:r>
            <a:r>
              <a:rPr lang="tr-TR" dirty="0" err="1" smtClean="0">
                <a:solidFill>
                  <a:srgbClr val="00B050"/>
                </a:solidFill>
              </a:rPr>
              <a:t>yapilacak</a:t>
            </a:r>
            <a:r>
              <a:rPr lang="tr-TR" dirty="0" smtClean="0">
                <a:solidFill>
                  <a:srgbClr val="00B050"/>
                </a:solidFill>
              </a:rPr>
              <a:t> </a:t>
            </a:r>
            <a:r>
              <a:rPr lang="tr-TR" dirty="0" err="1" smtClean="0">
                <a:solidFill>
                  <a:srgbClr val="00B050"/>
                </a:solidFill>
              </a:rPr>
              <a:t>aci</a:t>
            </a:r>
            <a:r>
              <a:rPr lang="tr-TR" dirty="0" smtClean="0">
                <a:solidFill>
                  <a:srgbClr val="00B050"/>
                </a:solidFill>
              </a:rPr>
              <a:t> </a:t>
            </a:r>
            <a:r>
              <a:rPr lang="tr-TR" dirty="0" err="1" smtClean="0">
                <a:solidFill>
                  <a:srgbClr val="00B050"/>
                </a:solidFill>
              </a:rPr>
              <a:t>degerini</a:t>
            </a:r>
            <a:r>
              <a:rPr lang="tr-TR" dirty="0" smtClean="0">
                <a:solidFill>
                  <a:srgbClr val="00B050"/>
                </a:solidFill>
              </a:rPr>
              <a:t>, R </a:t>
            </a:r>
            <a:r>
              <a:rPr lang="tr-TR" dirty="0" err="1" smtClean="0">
                <a:solidFill>
                  <a:srgbClr val="00B050"/>
                </a:solidFill>
              </a:rPr>
              <a:t>degeri</a:t>
            </a:r>
            <a:r>
              <a:rPr lang="tr-TR" dirty="0" smtClean="0">
                <a:solidFill>
                  <a:srgbClr val="00B050"/>
                </a:solidFill>
              </a:rPr>
              <a:t> kürenin </a:t>
            </a:r>
            <a:r>
              <a:rPr lang="tr-TR" dirty="0" err="1" smtClean="0">
                <a:solidFill>
                  <a:srgbClr val="00B050"/>
                </a:solidFill>
              </a:rPr>
              <a:t>yaricapini</a:t>
            </a:r>
            <a:r>
              <a:rPr lang="tr-TR" dirty="0" smtClean="0">
                <a:solidFill>
                  <a:srgbClr val="00B050"/>
                </a:solidFill>
              </a:rPr>
              <a:t>,</a:t>
            </a:r>
          </a:p>
          <a:p>
            <a:pPr algn="l"/>
            <a:r>
              <a:rPr lang="it-IT" dirty="0" smtClean="0">
                <a:solidFill>
                  <a:srgbClr val="00B050"/>
                </a:solidFill>
              </a:rPr>
              <a:t>%   ro degeri 180/pi veya 200/pi degerini ifade eder.</a:t>
            </a:r>
          </a:p>
          <a:p>
            <a:pPr algn="l"/>
            <a:r>
              <a:rPr lang="tr-TR" dirty="0" smtClean="0"/>
              <a:t> </a:t>
            </a:r>
          </a:p>
          <a:p>
            <a:pPr algn="l"/>
            <a:r>
              <a:rPr lang="tr-TR" dirty="0" smtClean="0"/>
              <a:t>S=</a:t>
            </a:r>
            <a:r>
              <a:rPr lang="tr-TR" dirty="0" err="1" smtClean="0"/>
              <a:t>aci</a:t>
            </a:r>
            <a:r>
              <a:rPr lang="tr-TR" dirty="0" smtClean="0"/>
              <a:t>/</a:t>
            </a:r>
            <a:r>
              <a:rPr lang="tr-TR" dirty="0" err="1" smtClean="0"/>
              <a:t>ro</a:t>
            </a:r>
            <a:r>
              <a:rPr lang="tr-TR" dirty="0" smtClean="0"/>
              <a:t>*R;</a:t>
            </a:r>
          </a:p>
          <a:p>
            <a:pPr algn="l"/>
            <a:r>
              <a:rPr lang="tr-TR" dirty="0" smtClean="0"/>
              <a:t> </a:t>
            </a:r>
          </a:p>
          <a:p>
            <a:pPr algn="l"/>
            <a:r>
              <a:rPr lang="tr-TR" dirty="0" smtClean="0"/>
              <a:t> </a:t>
            </a:r>
          </a:p>
          <a:p>
            <a:pPr algn="l"/>
            <a:r>
              <a:rPr lang="tr-TR" dirty="0" err="1" smtClean="0"/>
              <a:t>end</a:t>
            </a:r>
            <a:endParaRPr lang="tr-T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down)">
                                      <p:cBhvr>
                                        <p:cTn id="13" dur="500"/>
                                        <p:tgtEl>
                                          <p:spTgt spid="6">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down)">
                                      <p:cBhvr>
                                        <p:cTn id="16" dur="500"/>
                                        <p:tgtEl>
                                          <p:spTgt spid="6">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wipe(down)">
                                      <p:cBhvr>
                                        <p:cTn id="25" dur="500"/>
                                        <p:tgtEl>
                                          <p:spTgt spid="6">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wipe(down)">
                                      <p:cBhvr>
                                        <p:cTn id="28" dur="500"/>
                                        <p:tgtEl>
                                          <p:spTgt spid="6">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down)">
                                      <p:cBhvr>
                                        <p:cTn id="31" dur="500"/>
                                        <p:tgtEl>
                                          <p:spTgt spid="6">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wipe(down)">
                                      <p:cBhvr>
                                        <p:cTn id="34" dur="500"/>
                                        <p:tgtEl>
                                          <p:spTgt spid="6">
                                            <p:txEl>
                                              <p:pRg st="8" end="8"/>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wipe(down)">
                                      <p:cBhvr>
                                        <p:cTn id="3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Uygulama-17</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129</a:t>
            </a:fld>
            <a:endParaRPr lang="en-US" altLang="en-US"/>
          </a:p>
        </p:txBody>
      </p:sp>
      <p:sp>
        <p:nvSpPr>
          <p:cNvPr id="5" name="4 Metin kutusu"/>
          <p:cNvSpPr txBox="1"/>
          <p:nvPr/>
        </p:nvSpPr>
        <p:spPr>
          <a:xfrm>
            <a:off x="467544" y="908720"/>
            <a:ext cx="7776864" cy="523220"/>
          </a:xfrm>
          <a:prstGeom prst="rect">
            <a:avLst/>
          </a:prstGeom>
          <a:noFill/>
        </p:spPr>
        <p:txBody>
          <a:bodyPr wrap="square" rtlCol="0">
            <a:spAutoFit/>
          </a:bodyPr>
          <a:lstStyle/>
          <a:p>
            <a:pPr algn="just"/>
            <a:r>
              <a:rPr lang="tr-TR" b="0" dirty="0" smtClean="0">
                <a:solidFill>
                  <a:srgbClr val="3333CC"/>
                </a:solidFill>
              </a:rPr>
              <a:t>Dik kenarları verilen bir dik üçgende hipotenüsü ve alanı hesaplayan </a:t>
            </a:r>
            <a:r>
              <a:rPr lang="tr-TR" b="0" dirty="0" err="1" smtClean="0">
                <a:solidFill>
                  <a:srgbClr val="3333CC"/>
                </a:solidFill>
              </a:rPr>
              <a:t>matlab</a:t>
            </a:r>
            <a:r>
              <a:rPr lang="tr-TR" b="0" dirty="0" smtClean="0">
                <a:solidFill>
                  <a:srgbClr val="3333CC"/>
                </a:solidFill>
              </a:rPr>
              <a:t> kodunu fonksiyon dosyası şeklinde yazınız. </a:t>
            </a:r>
            <a:endParaRPr lang="tr-TR" b="0" dirty="0">
              <a:solidFill>
                <a:srgbClr val="3333CC"/>
              </a:solidFill>
            </a:endParaRPr>
          </a:p>
        </p:txBody>
      </p:sp>
      <p:sp>
        <p:nvSpPr>
          <p:cNvPr id="6" name="5 Dikdörtgen"/>
          <p:cNvSpPr/>
          <p:nvPr/>
        </p:nvSpPr>
        <p:spPr>
          <a:xfrm>
            <a:off x="539552" y="2204864"/>
            <a:ext cx="6480720" cy="1815882"/>
          </a:xfrm>
          <a:prstGeom prst="rect">
            <a:avLst/>
          </a:prstGeom>
          <a:ln w="25400">
            <a:solidFill>
              <a:schemeClr val="tx1"/>
            </a:solidFill>
          </a:ln>
        </p:spPr>
        <p:txBody>
          <a:bodyPr wrap="square">
            <a:spAutoFit/>
          </a:bodyPr>
          <a:lstStyle/>
          <a:p>
            <a:pPr algn="l"/>
            <a:r>
              <a:rPr lang="tr-TR" dirty="0" err="1" smtClean="0">
                <a:solidFill>
                  <a:srgbClr val="3333CC"/>
                </a:solidFill>
              </a:rPr>
              <a:t>function</a:t>
            </a:r>
            <a:r>
              <a:rPr lang="tr-TR" dirty="0" smtClean="0">
                <a:solidFill>
                  <a:srgbClr val="3333CC"/>
                </a:solidFill>
              </a:rPr>
              <a:t> [ </a:t>
            </a:r>
            <a:r>
              <a:rPr lang="tr-TR" dirty="0" err="1" smtClean="0">
                <a:solidFill>
                  <a:srgbClr val="3333CC"/>
                </a:solidFill>
              </a:rPr>
              <a:t>hipo</a:t>
            </a:r>
            <a:r>
              <a:rPr lang="tr-TR" dirty="0" smtClean="0">
                <a:solidFill>
                  <a:srgbClr val="3333CC"/>
                </a:solidFill>
              </a:rPr>
              <a:t>,alan ] = </a:t>
            </a:r>
            <a:r>
              <a:rPr lang="tr-TR" dirty="0" err="1" smtClean="0">
                <a:solidFill>
                  <a:srgbClr val="3333CC"/>
                </a:solidFill>
              </a:rPr>
              <a:t>hipoalan</a:t>
            </a:r>
            <a:r>
              <a:rPr lang="tr-TR" dirty="0" smtClean="0">
                <a:solidFill>
                  <a:srgbClr val="3333CC"/>
                </a:solidFill>
              </a:rPr>
              <a:t>( a,b )</a:t>
            </a:r>
          </a:p>
          <a:p>
            <a:pPr algn="l"/>
            <a:r>
              <a:rPr lang="tr-TR" dirty="0" smtClean="0"/>
              <a:t>%[ </a:t>
            </a:r>
            <a:r>
              <a:rPr lang="tr-TR" dirty="0" err="1" smtClean="0"/>
              <a:t>hipo</a:t>
            </a:r>
            <a:r>
              <a:rPr lang="tr-TR" dirty="0" smtClean="0"/>
              <a:t>,alan ] = </a:t>
            </a:r>
            <a:r>
              <a:rPr lang="tr-TR" dirty="0" err="1" smtClean="0"/>
              <a:t>hipoalan</a:t>
            </a:r>
            <a:r>
              <a:rPr lang="tr-TR" dirty="0" smtClean="0"/>
              <a:t>( a,b ) fonksiyonu bir dik üçgende dik kenarlar</a:t>
            </a:r>
          </a:p>
          <a:p>
            <a:pPr algn="l"/>
            <a:r>
              <a:rPr lang="es-ES" dirty="0" smtClean="0"/>
              <a:t>%girildi</a:t>
            </a:r>
            <a:r>
              <a:rPr lang="tr-TR" dirty="0" smtClean="0"/>
              <a:t>g</a:t>
            </a:r>
            <a:r>
              <a:rPr lang="es-ES" dirty="0" smtClean="0"/>
              <a:t>inde hipotenüsü ve alan</a:t>
            </a:r>
            <a:r>
              <a:rPr lang="tr-TR" dirty="0" smtClean="0"/>
              <a:t>i</a:t>
            </a:r>
            <a:r>
              <a:rPr lang="es-ES" dirty="0" smtClean="0"/>
              <a:t> hesaplar.</a:t>
            </a:r>
          </a:p>
          <a:p>
            <a:pPr algn="l"/>
            <a:r>
              <a:rPr lang="tr-TR" dirty="0" smtClean="0"/>
              <a:t> </a:t>
            </a:r>
          </a:p>
          <a:p>
            <a:pPr algn="l"/>
            <a:r>
              <a:rPr lang="tr-TR" dirty="0" err="1" smtClean="0"/>
              <a:t>hipo</a:t>
            </a:r>
            <a:r>
              <a:rPr lang="tr-TR" dirty="0" smtClean="0"/>
              <a:t>=</a:t>
            </a:r>
            <a:r>
              <a:rPr lang="tr-TR" dirty="0" err="1" smtClean="0"/>
              <a:t>sqrt</a:t>
            </a:r>
            <a:r>
              <a:rPr lang="tr-TR" dirty="0" smtClean="0"/>
              <a:t>(a^2+b^2);</a:t>
            </a:r>
          </a:p>
          <a:p>
            <a:pPr algn="l"/>
            <a:r>
              <a:rPr lang="tr-TR" dirty="0" smtClean="0"/>
              <a:t>alan=a*b/2;</a:t>
            </a:r>
          </a:p>
          <a:p>
            <a:pPr algn="l"/>
            <a:r>
              <a:rPr lang="tr-TR" dirty="0" smtClean="0"/>
              <a:t> </a:t>
            </a:r>
          </a:p>
          <a:p>
            <a:pPr algn="l"/>
            <a:r>
              <a:rPr lang="tr-TR" dirty="0" smtClean="0"/>
              <a:t> </a:t>
            </a:r>
            <a:r>
              <a:rPr lang="tr-TR" dirty="0" err="1" smtClean="0">
                <a:solidFill>
                  <a:srgbClr val="3333CC"/>
                </a:solidFill>
              </a:rPr>
              <a:t>end</a:t>
            </a:r>
            <a:endParaRPr lang="tr-TR" dirty="0" smtClean="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2000"/>
                                        <p:tgtEl>
                                          <p:spTgt spid="6">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2000"/>
                                        <p:tgtEl>
                                          <p:spTgt spid="6">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E97FABCE-B343-4A8C-A9A8-CE86A85F2DFD}" type="slidenum">
              <a:rPr lang="en-US" altLang="en-US"/>
              <a:pPr>
                <a:defRPr/>
              </a:pPr>
              <a:t>13</a:t>
            </a:fld>
            <a:endParaRPr lang="en-US" altLang="en-US"/>
          </a:p>
        </p:txBody>
      </p:sp>
      <p:sp>
        <p:nvSpPr>
          <p:cNvPr id="13315" name="Rectangle 2"/>
          <p:cNvSpPr>
            <a:spLocks noGrp="1" noChangeArrowheads="1"/>
          </p:cNvSpPr>
          <p:nvPr>
            <p:ph type="title"/>
          </p:nvPr>
        </p:nvSpPr>
        <p:spPr/>
        <p:txBody>
          <a:bodyPr/>
          <a:lstStyle/>
          <a:p>
            <a:pPr eaLnBrk="1" hangingPunct="1"/>
            <a:r>
              <a:rPr lang="tr-TR" smtClean="0"/>
              <a:t>MATLAB/</a:t>
            </a:r>
            <a:r>
              <a:rPr lang="tr-TR" b="0" smtClean="0"/>
              <a:t>Temel Komutlar</a:t>
            </a:r>
            <a:endParaRPr lang="en-US" b="0" smtClean="0"/>
          </a:p>
        </p:txBody>
      </p:sp>
      <p:sp>
        <p:nvSpPr>
          <p:cNvPr id="13316" name="Rectangle 3"/>
          <p:cNvSpPr>
            <a:spLocks noGrp="1" noChangeArrowheads="1"/>
          </p:cNvSpPr>
          <p:nvPr>
            <p:ph type="body" idx="1"/>
          </p:nvPr>
        </p:nvSpPr>
        <p:spPr>
          <a:xfrm>
            <a:off x="412750" y="1208088"/>
            <a:ext cx="8794750" cy="4530725"/>
          </a:xfrm>
        </p:spPr>
        <p:txBody>
          <a:bodyPr/>
          <a:lstStyle/>
          <a:p>
            <a:pPr eaLnBrk="1" hangingPunct="1"/>
            <a:r>
              <a:rPr lang="tr-TR" dirty="0" err="1" smtClean="0">
                <a:solidFill>
                  <a:srgbClr val="3333CC"/>
                </a:solidFill>
                <a:latin typeface="Courier New" pitchFamily="49" charset="0"/>
              </a:rPr>
              <a:t>clc</a:t>
            </a:r>
            <a:r>
              <a:rPr lang="tr-TR" dirty="0" smtClean="0">
                <a:solidFill>
                  <a:srgbClr val="3333CC"/>
                </a:solidFill>
                <a:latin typeface="Courier New" pitchFamily="49" charset="0"/>
              </a:rPr>
              <a:t>		</a:t>
            </a:r>
            <a:r>
              <a:rPr lang="tr-TR" b="0" dirty="0" err="1" smtClean="0"/>
              <a:t>Command</a:t>
            </a:r>
            <a:r>
              <a:rPr lang="tr-TR" b="0" dirty="0" smtClean="0"/>
              <a:t> </a:t>
            </a:r>
            <a:r>
              <a:rPr lang="tr-TR" b="0" dirty="0" err="1" smtClean="0"/>
              <a:t>window’u</a:t>
            </a:r>
            <a:r>
              <a:rPr lang="tr-TR" b="0" dirty="0" smtClean="0"/>
              <a:t> temizler.</a:t>
            </a:r>
          </a:p>
          <a:p>
            <a:pPr eaLnBrk="1" hangingPunct="1"/>
            <a:r>
              <a:rPr lang="tr-TR" dirty="0" err="1" smtClean="0">
                <a:solidFill>
                  <a:srgbClr val="3333CC"/>
                </a:solidFill>
                <a:latin typeface="Courier New" pitchFamily="49" charset="0"/>
              </a:rPr>
              <a:t>clear</a:t>
            </a:r>
            <a:r>
              <a:rPr lang="tr-TR" b="0" dirty="0" smtClean="0"/>
              <a:t>	İlgili oturumda atanmış tüm değişkenleri siler.</a:t>
            </a:r>
          </a:p>
          <a:p>
            <a:pPr eaLnBrk="1" hangingPunct="1"/>
            <a:r>
              <a:rPr lang="tr-TR" dirty="0" err="1" smtClean="0">
                <a:solidFill>
                  <a:srgbClr val="3333CC"/>
                </a:solidFill>
                <a:latin typeface="Courier New" pitchFamily="49" charset="0"/>
              </a:rPr>
              <a:t>clear</a:t>
            </a:r>
            <a:r>
              <a:rPr lang="tr-TR" dirty="0" smtClean="0">
                <a:solidFill>
                  <a:srgbClr val="3333CC"/>
                </a:solidFill>
                <a:latin typeface="Courier New" pitchFamily="49" charset="0"/>
              </a:rPr>
              <a:t> a</a:t>
            </a:r>
            <a:r>
              <a:rPr lang="tr-TR" b="0" dirty="0" smtClean="0"/>
              <a:t> 	Yalnızca “a” değişkenini siler.</a:t>
            </a:r>
          </a:p>
          <a:p>
            <a:pPr eaLnBrk="1" hangingPunct="1"/>
            <a:r>
              <a:rPr lang="tr-TR" dirty="0" err="1" smtClean="0">
                <a:solidFill>
                  <a:srgbClr val="3333CC"/>
                </a:solidFill>
                <a:latin typeface="Courier New" pitchFamily="49" charset="0"/>
              </a:rPr>
              <a:t>demo</a:t>
            </a:r>
            <a:r>
              <a:rPr lang="tr-TR" b="0" dirty="0" smtClean="0"/>
              <a:t>	 	</a:t>
            </a:r>
            <a:r>
              <a:rPr lang="tr-TR" b="0" dirty="0" err="1" smtClean="0"/>
              <a:t>Matlab</a:t>
            </a:r>
            <a:r>
              <a:rPr lang="tr-TR" b="0" dirty="0" smtClean="0"/>
              <a:t> </a:t>
            </a:r>
            <a:r>
              <a:rPr lang="tr-TR" b="0" dirty="0" err="1" smtClean="0"/>
              <a:t>demosunu</a:t>
            </a:r>
            <a:r>
              <a:rPr lang="tr-TR" b="0" dirty="0" smtClean="0"/>
              <a:t> çalıştırır.</a:t>
            </a:r>
          </a:p>
          <a:p>
            <a:pPr eaLnBrk="1" hangingPunct="1"/>
            <a:r>
              <a:rPr lang="tr-TR" dirty="0" err="1" smtClean="0">
                <a:solidFill>
                  <a:srgbClr val="3333CC"/>
                </a:solidFill>
                <a:latin typeface="Courier New" pitchFamily="49" charset="0"/>
              </a:rPr>
              <a:t>date</a:t>
            </a:r>
            <a:r>
              <a:rPr lang="tr-TR" b="0" dirty="0" smtClean="0"/>
              <a:t>	 	Gün-Ay-Yıl’ı görüntüler (Örneğin, 17-</a:t>
            </a:r>
            <a:r>
              <a:rPr lang="tr-TR" b="0" dirty="0" err="1" smtClean="0"/>
              <a:t>Oct</a:t>
            </a:r>
            <a:r>
              <a:rPr lang="tr-TR" b="0" dirty="0" smtClean="0"/>
              <a:t>-2009)</a:t>
            </a:r>
          </a:p>
          <a:p>
            <a:pPr eaLnBrk="1" hangingPunct="1"/>
            <a:r>
              <a:rPr lang="tr-TR" dirty="0" err="1" smtClean="0">
                <a:solidFill>
                  <a:srgbClr val="3333CC"/>
                </a:solidFill>
                <a:latin typeface="Courier New" pitchFamily="49" charset="0"/>
              </a:rPr>
              <a:t>who</a:t>
            </a:r>
            <a:r>
              <a:rPr lang="tr-TR" dirty="0" smtClean="0">
                <a:solidFill>
                  <a:srgbClr val="3333CC"/>
                </a:solidFill>
                <a:latin typeface="Courier New" pitchFamily="49" charset="0"/>
              </a:rPr>
              <a:t>/</a:t>
            </a:r>
            <a:r>
              <a:rPr lang="tr-TR" dirty="0" err="1" smtClean="0">
                <a:solidFill>
                  <a:srgbClr val="3333CC"/>
                </a:solidFill>
                <a:latin typeface="Courier New" pitchFamily="49" charset="0"/>
              </a:rPr>
              <a:t>whos</a:t>
            </a:r>
            <a:r>
              <a:rPr lang="tr-TR" b="0" dirty="0" smtClean="0"/>
              <a:t>	Çalışma alanında hangi değişkenlerin olduğunu/bu değişkenlerin 		yapılarını görüntüler.</a:t>
            </a:r>
          </a:p>
          <a:p>
            <a:pPr eaLnBrk="1" hangingPunct="1"/>
            <a:r>
              <a:rPr lang="tr-TR" dirty="0" err="1" smtClean="0">
                <a:solidFill>
                  <a:srgbClr val="3333CC"/>
                </a:solidFill>
                <a:latin typeface="Courier New" pitchFamily="49" charset="0"/>
              </a:rPr>
              <a:t>exit</a:t>
            </a:r>
            <a:r>
              <a:rPr lang="tr-TR" b="0" dirty="0" smtClean="0"/>
              <a:t> 	</a:t>
            </a:r>
            <a:r>
              <a:rPr lang="tr-TR" b="0" dirty="0" err="1" smtClean="0"/>
              <a:t>Matlab</a:t>
            </a:r>
            <a:r>
              <a:rPr lang="tr-TR" b="0" dirty="0" smtClean="0"/>
              <a:t> oturumundan çıkar.</a:t>
            </a:r>
          </a:p>
          <a:p>
            <a:pPr eaLnBrk="1" hangingPunct="1"/>
            <a:r>
              <a:rPr lang="tr-TR" dirty="0" err="1" smtClean="0">
                <a:solidFill>
                  <a:srgbClr val="3333CC"/>
                </a:solidFill>
                <a:latin typeface="Courier New" pitchFamily="49" charset="0"/>
              </a:rPr>
              <a:t>help</a:t>
            </a:r>
            <a:r>
              <a:rPr lang="tr-TR" b="0" dirty="0" smtClean="0"/>
              <a:t> 	Yardım menüsünü açar.</a:t>
            </a:r>
          </a:p>
          <a:p>
            <a:pPr eaLnBrk="1" hangingPunct="1"/>
            <a:r>
              <a:rPr lang="tr-TR" dirty="0" err="1" smtClean="0">
                <a:solidFill>
                  <a:srgbClr val="3333CC"/>
                </a:solidFill>
                <a:latin typeface="Courier New" pitchFamily="49" charset="0"/>
              </a:rPr>
              <a:t>help</a:t>
            </a:r>
            <a:r>
              <a:rPr lang="tr-TR" dirty="0" smtClean="0">
                <a:solidFill>
                  <a:srgbClr val="3333CC"/>
                </a:solidFill>
                <a:latin typeface="Courier New" pitchFamily="49" charset="0"/>
              </a:rPr>
              <a:t> f_</a:t>
            </a:r>
            <a:r>
              <a:rPr lang="tr-TR" dirty="0" err="1" smtClean="0">
                <a:solidFill>
                  <a:srgbClr val="3333CC"/>
                </a:solidFill>
                <a:latin typeface="Courier New" pitchFamily="49" charset="0"/>
              </a:rPr>
              <a:t>na</a:t>
            </a:r>
            <a:r>
              <a:rPr lang="tr-TR" b="0" dirty="0" smtClean="0"/>
              <a:t> 	f_</a:t>
            </a:r>
            <a:r>
              <a:rPr lang="tr-TR" b="0" dirty="0" err="1" smtClean="0"/>
              <a:t>na</a:t>
            </a:r>
            <a:r>
              <a:rPr lang="tr-TR" b="0" dirty="0" smtClean="0"/>
              <a:t> fonksiyonu hakkında bilgi verir.</a:t>
            </a:r>
          </a:p>
          <a:p>
            <a:pPr eaLnBrk="1" hangingPunct="1"/>
            <a:r>
              <a:rPr lang="tr-TR" dirty="0" err="1" smtClean="0">
                <a:solidFill>
                  <a:srgbClr val="3333CC"/>
                </a:solidFill>
                <a:latin typeface="Courier New" pitchFamily="49" charset="0"/>
              </a:rPr>
              <a:t>save</a:t>
            </a:r>
            <a:r>
              <a:rPr lang="tr-TR" dirty="0" smtClean="0">
                <a:solidFill>
                  <a:srgbClr val="3333CC"/>
                </a:solidFill>
                <a:latin typeface="Courier New" pitchFamily="49" charset="0"/>
              </a:rPr>
              <a:t> d a</a:t>
            </a:r>
            <a:r>
              <a:rPr lang="tr-TR" b="0" dirty="0" smtClean="0"/>
              <a:t> 	a değişkenini d dosya ismiyle </a:t>
            </a:r>
            <a:r>
              <a:rPr lang="tr-TR" dirty="0" smtClean="0">
                <a:solidFill>
                  <a:srgbClr val="3333CC"/>
                </a:solidFill>
              </a:rPr>
              <a:t>mat</a:t>
            </a:r>
            <a:r>
              <a:rPr lang="tr-TR" b="0" dirty="0" smtClean="0"/>
              <a:t> uzantılı olarak kaydeder. </a:t>
            </a:r>
          </a:p>
          <a:p>
            <a:pPr eaLnBrk="1" hangingPunct="1"/>
            <a:r>
              <a:rPr lang="tr-TR" dirty="0" err="1" smtClean="0">
                <a:solidFill>
                  <a:srgbClr val="3333CC"/>
                </a:solidFill>
                <a:latin typeface="Courier New" pitchFamily="49" charset="0"/>
              </a:rPr>
              <a:t>load</a:t>
            </a:r>
            <a:r>
              <a:rPr lang="tr-TR" dirty="0" smtClean="0">
                <a:solidFill>
                  <a:srgbClr val="3333CC"/>
                </a:solidFill>
                <a:latin typeface="Courier New" pitchFamily="49" charset="0"/>
              </a:rPr>
              <a:t> d	</a:t>
            </a:r>
            <a:r>
              <a:rPr lang="tr-TR" b="0" dirty="0" smtClean="0"/>
              <a:t>a değişkenini d dosyasından geri çağırır.</a:t>
            </a:r>
          </a:p>
          <a:p>
            <a:pPr eaLnBrk="1" hangingPunct="1"/>
            <a:endParaRPr lang="tr-TR" b="0" dirty="0" smtClean="0"/>
          </a:p>
          <a:p>
            <a:pPr eaLnBrk="1" hangingPunct="1">
              <a:buFont typeface="Wingdings" pitchFamily="2" charset="2"/>
              <a:buNone/>
            </a:pPr>
            <a:endParaRPr lang="tr-TR" b="0" dirty="0" smtClean="0"/>
          </a:p>
          <a:p>
            <a:pPr eaLnBrk="1" hangingPunct="1"/>
            <a:endParaRPr lang="tr-TR" dirty="0" smtClean="0"/>
          </a:p>
          <a:p>
            <a:pPr eaLnBrk="1" hangingPunct="1"/>
            <a:endParaRPr lang="tr-TR" dirty="0" smtClean="0"/>
          </a:p>
          <a:p>
            <a:pPr eaLnBrk="1" hangingPunct="1"/>
            <a:endParaRPr lang="tr-TR" dirty="0" smtClean="0"/>
          </a:p>
          <a:p>
            <a:pPr eaLnBrk="1" hangingPunct="1"/>
            <a:endParaRPr lang="en-US" dirty="0" smtClean="0"/>
          </a:p>
        </p:txBody>
      </p:sp>
      <p:sp>
        <p:nvSpPr>
          <p:cNvPr id="16388" name="Text Box 4"/>
          <p:cNvSpPr txBox="1">
            <a:spLocks noChangeArrowheads="1"/>
          </p:cNvSpPr>
          <p:nvPr/>
        </p:nvSpPr>
        <p:spPr bwMode="auto">
          <a:xfrm>
            <a:off x="447675" y="5726583"/>
            <a:ext cx="8439150" cy="366713"/>
          </a:xfrm>
          <a:prstGeom prst="rect">
            <a:avLst/>
          </a:prstGeom>
          <a:noFill/>
          <a:ln w="9525">
            <a:noFill/>
            <a:miter lim="800000"/>
            <a:headEnd/>
            <a:tailEnd/>
          </a:ln>
        </p:spPr>
        <p:txBody>
          <a:bodyPr wrap="none">
            <a:spAutoFit/>
          </a:bodyPr>
          <a:lstStyle/>
          <a:p>
            <a:pPr algn="l"/>
            <a:r>
              <a:rPr lang="tr-TR" sz="1800" u="sng" dirty="0" err="1"/>
              <a:t>Save</a:t>
            </a:r>
            <a:r>
              <a:rPr lang="tr-TR" sz="1800" u="sng" dirty="0"/>
              <a:t> ve </a:t>
            </a:r>
            <a:r>
              <a:rPr lang="tr-TR" sz="1800" u="sng" dirty="0" err="1"/>
              <a:t>load</a:t>
            </a:r>
            <a:r>
              <a:rPr lang="tr-TR" sz="1800" u="sng" dirty="0"/>
              <a:t> komutları, </a:t>
            </a:r>
            <a:r>
              <a:rPr lang="tr-TR" sz="1800" u="sng" dirty="0">
                <a:solidFill>
                  <a:schemeClr val="tx2"/>
                </a:solidFill>
              </a:rPr>
              <a:t>matris vb. yapıların kaydedilmesi</a:t>
            </a:r>
            <a:r>
              <a:rPr lang="tr-TR" sz="1800" u="sng" dirty="0"/>
              <a:t> için çok önemlidir.</a:t>
            </a:r>
            <a:endParaRPr lang="en-US" sz="18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Uygulama-18</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130</a:t>
            </a:fld>
            <a:endParaRPr lang="en-US" altLang="en-US"/>
          </a:p>
        </p:txBody>
      </p:sp>
      <p:sp>
        <p:nvSpPr>
          <p:cNvPr id="5" name="4 Metin kutusu"/>
          <p:cNvSpPr txBox="1"/>
          <p:nvPr/>
        </p:nvSpPr>
        <p:spPr>
          <a:xfrm>
            <a:off x="467544" y="908720"/>
            <a:ext cx="7776864" cy="738664"/>
          </a:xfrm>
          <a:prstGeom prst="rect">
            <a:avLst/>
          </a:prstGeom>
          <a:noFill/>
        </p:spPr>
        <p:txBody>
          <a:bodyPr wrap="square" rtlCol="0">
            <a:spAutoFit/>
          </a:bodyPr>
          <a:lstStyle/>
          <a:p>
            <a:pPr algn="just"/>
            <a:r>
              <a:rPr lang="tr-TR" b="0" dirty="0" smtClean="0">
                <a:solidFill>
                  <a:srgbClr val="3333CC"/>
                </a:solidFill>
              </a:rPr>
              <a:t>Bir sınıfta 20 öğrenci ve bu öğrencilerin yaş dağılımlarının 18, 19, 20 olduğu bilinmektedir. Klavyeden giriş yapılarak her bir yaş grubunda kaç öğrenci olduğunu hesaplayan ve bar olarak çizdiren </a:t>
            </a:r>
            <a:r>
              <a:rPr lang="tr-TR" b="0" dirty="0" err="1" smtClean="0">
                <a:solidFill>
                  <a:srgbClr val="3333CC"/>
                </a:solidFill>
              </a:rPr>
              <a:t>matlab</a:t>
            </a:r>
            <a:r>
              <a:rPr lang="tr-TR" b="0" dirty="0" smtClean="0">
                <a:solidFill>
                  <a:srgbClr val="3333CC"/>
                </a:solidFill>
              </a:rPr>
              <a:t> kodunu yazınız.</a:t>
            </a:r>
            <a:endParaRPr lang="tr-TR" b="0" dirty="0">
              <a:solidFill>
                <a:srgbClr val="3333CC"/>
              </a:solidFill>
            </a:endParaRPr>
          </a:p>
        </p:txBody>
      </p:sp>
      <p:sp>
        <p:nvSpPr>
          <p:cNvPr id="6" name="5 Dikdörtgen"/>
          <p:cNvSpPr/>
          <p:nvPr/>
        </p:nvSpPr>
        <p:spPr>
          <a:xfrm>
            <a:off x="1763688" y="1595021"/>
            <a:ext cx="4572000" cy="5047536"/>
          </a:xfrm>
          <a:prstGeom prst="rect">
            <a:avLst/>
          </a:prstGeom>
          <a:ln w="25400">
            <a:solidFill>
              <a:schemeClr val="tx1"/>
            </a:solidFill>
          </a:ln>
        </p:spPr>
        <p:txBody>
          <a:bodyPr wrap="square">
            <a:spAutoFit/>
          </a:bodyPr>
          <a:lstStyle/>
          <a:p>
            <a:pPr algn="l"/>
            <a:r>
              <a:rPr lang="tr-TR" dirty="0" err="1" smtClean="0"/>
              <a:t>clear</a:t>
            </a:r>
            <a:r>
              <a:rPr lang="tr-TR" dirty="0" smtClean="0"/>
              <a:t>, </a:t>
            </a:r>
            <a:r>
              <a:rPr lang="tr-TR" dirty="0" err="1" smtClean="0"/>
              <a:t>clc</a:t>
            </a:r>
            <a:endParaRPr lang="tr-TR" dirty="0" smtClean="0"/>
          </a:p>
          <a:p>
            <a:pPr algn="l"/>
            <a:r>
              <a:rPr lang="tr-TR" dirty="0" smtClean="0"/>
              <a:t>say18=0;say19=0;say20=0;</a:t>
            </a:r>
          </a:p>
          <a:p>
            <a:pPr algn="l"/>
            <a:r>
              <a:rPr lang="tr-TR" dirty="0" err="1" smtClean="0"/>
              <a:t>ogrencisayisi</a:t>
            </a:r>
            <a:r>
              <a:rPr lang="tr-TR" dirty="0" smtClean="0"/>
              <a:t>=20;</a:t>
            </a:r>
          </a:p>
          <a:p>
            <a:pPr algn="l"/>
            <a:r>
              <a:rPr lang="tr-TR" dirty="0" err="1" smtClean="0"/>
              <a:t>sayac</a:t>
            </a:r>
            <a:r>
              <a:rPr lang="tr-TR" dirty="0" smtClean="0"/>
              <a:t>=0;</a:t>
            </a:r>
          </a:p>
          <a:p>
            <a:pPr algn="l"/>
            <a:r>
              <a:rPr lang="tr-TR" dirty="0" err="1" smtClean="0">
                <a:solidFill>
                  <a:srgbClr val="3333CC"/>
                </a:solidFill>
              </a:rPr>
              <a:t>while</a:t>
            </a:r>
            <a:r>
              <a:rPr lang="tr-TR" dirty="0" smtClean="0">
                <a:solidFill>
                  <a:srgbClr val="3333CC"/>
                </a:solidFill>
              </a:rPr>
              <a:t> </a:t>
            </a:r>
            <a:r>
              <a:rPr lang="tr-TR" dirty="0" err="1" smtClean="0">
                <a:solidFill>
                  <a:srgbClr val="3333CC"/>
                </a:solidFill>
              </a:rPr>
              <a:t>sayac</a:t>
            </a:r>
            <a:r>
              <a:rPr lang="tr-TR" dirty="0" smtClean="0">
                <a:solidFill>
                  <a:srgbClr val="3333CC"/>
                </a:solidFill>
              </a:rPr>
              <a:t>&lt;</a:t>
            </a:r>
            <a:r>
              <a:rPr lang="tr-TR" dirty="0" err="1" smtClean="0">
                <a:solidFill>
                  <a:srgbClr val="3333CC"/>
                </a:solidFill>
              </a:rPr>
              <a:t>ogrencisayisi</a:t>
            </a:r>
            <a:endParaRPr lang="tr-TR" dirty="0" smtClean="0">
              <a:solidFill>
                <a:srgbClr val="3333CC"/>
              </a:solidFill>
            </a:endParaRPr>
          </a:p>
          <a:p>
            <a:pPr algn="l"/>
            <a:r>
              <a:rPr lang="tr-TR" dirty="0" smtClean="0"/>
              <a:t>    </a:t>
            </a:r>
            <a:r>
              <a:rPr lang="tr-TR" dirty="0" err="1" smtClean="0"/>
              <a:t>osay</a:t>
            </a:r>
            <a:r>
              <a:rPr lang="tr-TR" dirty="0" smtClean="0"/>
              <a:t>=</a:t>
            </a:r>
            <a:r>
              <a:rPr lang="tr-TR" dirty="0" err="1" smtClean="0"/>
              <a:t>input</a:t>
            </a:r>
            <a:r>
              <a:rPr lang="tr-TR" dirty="0" smtClean="0"/>
              <a:t>('</a:t>
            </a:r>
            <a:r>
              <a:rPr lang="tr-TR" dirty="0" err="1" smtClean="0"/>
              <a:t>ogrenci</a:t>
            </a:r>
            <a:r>
              <a:rPr lang="tr-TR" dirty="0" smtClean="0"/>
              <a:t> </a:t>
            </a:r>
            <a:r>
              <a:rPr lang="tr-TR" dirty="0" err="1" smtClean="0"/>
              <a:t>yasini</a:t>
            </a:r>
            <a:r>
              <a:rPr lang="tr-TR" dirty="0" smtClean="0"/>
              <a:t> giriniz: ');</a:t>
            </a:r>
          </a:p>
          <a:p>
            <a:pPr algn="l"/>
            <a:r>
              <a:rPr lang="tr-TR" dirty="0" smtClean="0"/>
              <a:t>    </a:t>
            </a:r>
            <a:r>
              <a:rPr lang="tr-TR" dirty="0" err="1" smtClean="0"/>
              <a:t>if</a:t>
            </a:r>
            <a:r>
              <a:rPr lang="tr-TR" dirty="0" smtClean="0"/>
              <a:t> </a:t>
            </a:r>
            <a:r>
              <a:rPr lang="tr-TR" dirty="0" err="1" smtClean="0"/>
              <a:t>osay</a:t>
            </a:r>
            <a:r>
              <a:rPr lang="tr-TR" dirty="0" smtClean="0"/>
              <a:t>==18</a:t>
            </a:r>
          </a:p>
          <a:p>
            <a:pPr algn="l"/>
            <a:r>
              <a:rPr lang="tr-TR" dirty="0" smtClean="0"/>
              <a:t>        say18=say18+1;</a:t>
            </a:r>
          </a:p>
          <a:p>
            <a:pPr algn="l"/>
            <a:r>
              <a:rPr lang="tr-TR" dirty="0" smtClean="0"/>
              <a:t>    </a:t>
            </a:r>
            <a:r>
              <a:rPr lang="tr-TR" dirty="0" err="1" smtClean="0"/>
              <a:t>end</a:t>
            </a:r>
            <a:endParaRPr lang="tr-TR" dirty="0" smtClean="0"/>
          </a:p>
          <a:p>
            <a:pPr algn="l"/>
            <a:r>
              <a:rPr lang="tr-TR" dirty="0" smtClean="0"/>
              <a:t>    </a:t>
            </a:r>
            <a:r>
              <a:rPr lang="tr-TR" dirty="0" err="1" smtClean="0"/>
              <a:t>if</a:t>
            </a:r>
            <a:r>
              <a:rPr lang="tr-TR" dirty="0" smtClean="0"/>
              <a:t> </a:t>
            </a:r>
            <a:r>
              <a:rPr lang="tr-TR" dirty="0" err="1" smtClean="0"/>
              <a:t>osay</a:t>
            </a:r>
            <a:r>
              <a:rPr lang="tr-TR" dirty="0" smtClean="0"/>
              <a:t>==19</a:t>
            </a:r>
          </a:p>
          <a:p>
            <a:pPr algn="l"/>
            <a:r>
              <a:rPr lang="tr-TR" dirty="0" smtClean="0"/>
              <a:t>        say19=say19+1;</a:t>
            </a:r>
          </a:p>
          <a:p>
            <a:pPr algn="l"/>
            <a:r>
              <a:rPr lang="tr-TR" dirty="0" smtClean="0"/>
              <a:t>    </a:t>
            </a:r>
            <a:r>
              <a:rPr lang="tr-TR" dirty="0" err="1" smtClean="0"/>
              <a:t>end</a:t>
            </a:r>
            <a:endParaRPr lang="tr-TR" dirty="0" smtClean="0"/>
          </a:p>
          <a:p>
            <a:pPr algn="l"/>
            <a:r>
              <a:rPr lang="tr-TR" dirty="0" smtClean="0"/>
              <a:t>    </a:t>
            </a:r>
            <a:r>
              <a:rPr lang="tr-TR" dirty="0" err="1" smtClean="0"/>
              <a:t>if</a:t>
            </a:r>
            <a:r>
              <a:rPr lang="tr-TR" dirty="0" smtClean="0"/>
              <a:t> </a:t>
            </a:r>
            <a:r>
              <a:rPr lang="tr-TR" dirty="0" err="1" smtClean="0"/>
              <a:t>osay</a:t>
            </a:r>
            <a:r>
              <a:rPr lang="tr-TR" dirty="0" smtClean="0"/>
              <a:t>==20</a:t>
            </a:r>
          </a:p>
          <a:p>
            <a:pPr algn="l"/>
            <a:r>
              <a:rPr lang="tr-TR" dirty="0" smtClean="0"/>
              <a:t>        say20=say20+1;</a:t>
            </a:r>
          </a:p>
          <a:p>
            <a:pPr algn="l"/>
            <a:r>
              <a:rPr lang="tr-TR" dirty="0" smtClean="0"/>
              <a:t>    </a:t>
            </a:r>
            <a:r>
              <a:rPr lang="tr-TR" dirty="0" err="1" smtClean="0"/>
              <a:t>end</a:t>
            </a:r>
            <a:endParaRPr lang="tr-TR" dirty="0" smtClean="0"/>
          </a:p>
          <a:p>
            <a:pPr algn="l"/>
            <a:r>
              <a:rPr lang="tr-TR" dirty="0" smtClean="0"/>
              <a:t>    </a:t>
            </a:r>
            <a:r>
              <a:rPr lang="tr-TR" dirty="0" err="1" smtClean="0"/>
              <a:t>sayac</a:t>
            </a:r>
            <a:r>
              <a:rPr lang="tr-TR" dirty="0" smtClean="0"/>
              <a:t>=</a:t>
            </a:r>
            <a:r>
              <a:rPr lang="tr-TR" dirty="0" err="1" smtClean="0"/>
              <a:t>sayac</a:t>
            </a:r>
            <a:r>
              <a:rPr lang="tr-TR" dirty="0" smtClean="0"/>
              <a:t>+1;</a:t>
            </a:r>
          </a:p>
          <a:p>
            <a:pPr algn="l"/>
            <a:r>
              <a:rPr lang="tr-TR" dirty="0" smtClean="0"/>
              <a:t>    </a:t>
            </a:r>
            <a:r>
              <a:rPr lang="tr-TR" dirty="0" err="1" smtClean="0"/>
              <a:t>disp</a:t>
            </a:r>
            <a:r>
              <a:rPr lang="tr-TR" dirty="0" smtClean="0"/>
              <a:t>([num2str(</a:t>
            </a:r>
            <a:r>
              <a:rPr lang="tr-TR" dirty="0" err="1" smtClean="0"/>
              <a:t>sayac</a:t>
            </a:r>
            <a:r>
              <a:rPr lang="tr-TR" dirty="0" smtClean="0"/>
              <a:t>) '</a:t>
            </a:r>
            <a:r>
              <a:rPr lang="tr-TR" dirty="0" err="1" smtClean="0"/>
              <a:t>ogrenci</a:t>
            </a:r>
            <a:r>
              <a:rPr lang="tr-TR" dirty="0" smtClean="0"/>
              <a:t> </a:t>
            </a:r>
            <a:r>
              <a:rPr lang="tr-TR" dirty="0" err="1" smtClean="0"/>
              <a:t>girisi</a:t>
            </a:r>
            <a:r>
              <a:rPr lang="tr-TR" dirty="0" smtClean="0"/>
              <a:t> </a:t>
            </a:r>
            <a:r>
              <a:rPr lang="tr-TR" dirty="0" err="1" smtClean="0"/>
              <a:t>yapildi</a:t>
            </a:r>
            <a:r>
              <a:rPr lang="tr-TR" dirty="0" smtClean="0"/>
              <a:t>'])</a:t>
            </a:r>
          </a:p>
          <a:p>
            <a:pPr algn="l"/>
            <a:r>
              <a:rPr lang="tr-TR" dirty="0" err="1" smtClean="0">
                <a:solidFill>
                  <a:srgbClr val="3333CC"/>
                </a:solidFill>
              </a:rPr>
              <a:t>end</a:t>
            </a:r>
            <a:endParaRPr lang="tr-TR" dirty="0" smtClean="0">
              <a:solidFill>
                <a:srgbClr val="3333CC"/>
              </a:solidFill>
            </a:endParaRPr>
          </a:p>
          <a:p>
            <a:pPr algn="l"/>
            <a:r>
              <a:rPr lang="tr-TR" dirty="0" smtClean="0"/>
              <a:t> </a:t>
            </a:r>
          </a:p>
          <a:p>
            <a:pPr algn="l"/>
            <a:r>
              <a:rPr lang="en-US" dirty="0" smtClean="0"/>
              <a:t>bar([18 19 20],[say18 say19 say20])</a:t>
            </a:r>
            <a:endParaRPr lang="tr-TR" dirty="0" smtClean="0"/>
          </a:p>
          <a:p>
            <a:pPr algn="l"/>
            <a:r>
              <a:rPr lang="tr-TR" dirty="0" err="1" smtClean="0"/>
              <a:t>xlabel</a:t>
            </a:r>
            <a:r>
              <a:rPr lang="tr-TR" dirty="0" smtClean="0"/>
              <a:t>('</a:t>
            </a:r>
            <a:r>
              <a:rPr lang="tr-TR" dirty="0" err="1" smtClean="0"/>
              <a:t>ogrenci</a:t>
            </a:r>
            <a:r>
              <a:rPr lang="tr-TR" dirty="0" smtClean="0"/>
              <a:t> </a:t>
            </a:r>
            <a:r>
              <a:rPr lang="tr-TR" dirty="0" err="1" smtClean="0"/>
              <a:t>yaslari</a:t>
            </a:r>
            <a:r>
              <a:rPr lang="tr-TR" dirty="0" smtClean="0"/>
              <a:t>')</a:t>
            </a:r>
          </a:p>
          <a:p>
            <a:pPr algn="l"/>
            <a:r>
              <a:rPr lang="tr-TR" dirty="0" err="1" smtClean="0"/>
              <a:t>ylabel</a:t>
            </a:r>
            <a:r>
              <a:rPr lang="tr-TR" dirty="0" smtClean="0"/>
              <a:t>('</a:t>
            </a:r>
            <a:r>
              <a:rPr lang="tr-TR" dirty="0" err="1" smtClean="0"/>
              <a:t>ogrenci</a:t>
            </a:r>
            <a:r>
              <a:rPr lang="tr-TR" dirty="0" smtClean="0"/>
              <a:t> toplam </a:t>
            </a:r>
            <a:r>
              <a:rPr lang="tr-TR" dirty="0" err="1" smtClean="0"/>
              <a:t>sayilari</a:t>
            </a:r>
            <a:r>
              <a:rPr lang="tr-TR" dirty="0" smtClean="0"/>
              <a:t>')</a:t>
            </a:r>
          </a:p>
          <a:p>
            <a:pPr algn="l"/>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2000"/>
                                        <p:tgtEl>
                                          <p:spTgt spid="6">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2000"/>
                                        <p:tgtEl>
                                          <p:spTgt spid="6">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2000"/>
                                        <p:tgtEl>
                                          <p:spTgt spid="6">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2000"/>
                                        <p:tgtEl>
                                          <p:spTgt spid="6">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2000"/>
                                        <p:tgtEl>
                                          <p:spTgt spid="6">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fade">
                                      <p:cBhvr>
                                        <p:cTn id="40" dur="2000"/>
                                        <p:tgtEl>
                                          <p:spTgt spid="6">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fade">
                                      <p:cBhvr>
                                        <p:cTn id="43" dur="2000"/>
                                        <p:tgtEl>
                                          <p:spTgt spid="6">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12" end="12"/>
                                            </p:txEl>
                                          </p:spTgt>
                                        </p:tgtEl>
                                        <p:attrNameLst>
                                          <p:attrName>style.visibility</p:attrName>
                                        </p:attrNameLst>
                                      </p:cBhvr>
                                      <p:to>
                                        <p:strVal val="visible"/>
                                      </p:to>
                                    </p:set>
                                    <p:animEffect transition="in" filter="fade">
                                      <p:cBhvr>
                                        <p:cTn id="46" dur="2000"/>
                                        <p:tgtEl>
                                          <p:spTgt spid="6">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animEffect transition="in" filter="fade">
                                      <p:cBhvr>
                                        <p:cTn id="49" dur="2000"/>
                                        <p:tgtEl>
                                          <p:spTgt spid="6">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14" end="14"/>
                                            </p:txEl>
                                          </p:spTgt>
                                        </p:tgtEl>
                                        <p:attrNameLst>
                                          <p:attrName>style.visibility</p:attrName>
                                        </p:attrNameLst>
                                      </p:cBhvr>
                                      <p:to>
                                        <p:strVal val="visible"/>
                                      </p:to>
                                    </p:set>
                                    <p:animEffect transition="in" filter="fade">
                                      <p:cBhvr>
                                        <p:cTn id="52" dur="2000"/>
                                        <p:tgtEl>
                                          <p:spTgt spid="6">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15" end="15"/>
                                            </p:txEl>
                                          </p:spTgt>
                                        </p:tgtEl>
                                        <p:attrNameLst>
                                          <p:attrName>style.visibility</p:attrName>
                                        </p:attrNameLst>
                                      </p:cBhvr>
                                      <p:to>
                                        <p:strVal val="visible"/>
                                      </p:to>
                                    </p:set>
                                    <p:animEffect transition="in" filter="fade">
                                      <p:cBhvr>
                                        <p:cTn id="55" dur="2000"/>
                                        <p:tgtEl>
                                          <p:spTgt spid="6">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xEl>
                                              <p:pRg st="16" end="16"/>
                                            </p:txEl>
                                          </p:spTgt>
                                        </p:tgtEl>
                                        <p:attrNameLst>
                                          <p:attrName>style.visibility</p:attrName>
                                        </p:attrNameLst>
                                      </p:cBhvr>
                                      <p:to>
                                        <p:strVal val="visible"/>
                                      </p:to>
                                    </p:set>
                                    <p:animEffect transition="in" filter="fade">
                                      <p:cBhvr>
                                        <p:cTn id="58" dur="2000"/>
                                        <p:tgtEl>
                                          <p:spTgt spid="6">
                                            <p:txEl>
                                              <p:pRg st="16" end="1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xEl>
                                              <p:pRg st="17" end="17"/>
                                            </p:txEl>
                                          </p:spTgt>
                                        </p:tgtEl>
                                        <p:attrNameLst>
                                          <p:attrName>style.visibility</p:attrName>
                                        </p:attrNameLst>
                                      </p:cBhvr>
                                      <p:to>
                                        <p:strVal val="visible"/>
                                      </p:to>
                                    </p:set>
                                    <p:animEffect transition="in" filter="fade">
                                      <p:cBhvr>
                                        <p:cTn id="61" dur="2000"/>
                                        <p:tgtEl>
                                          <p:spTgt spid="6">
                                            <p:txEl>
                                              <p:pRg st="17" end="17"/>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xEl>
                                              <p:pRg st="18" end="18"/>
                                            </p:txEl>
                                          </p:spTgt>
                                        </p:tgtEl>
                                        <p:attrNameLst>
                                          <p:attrName>style.visibility</p:attrName>
                                        </p:attrNameLst>
                                      </p:cBhvr>
                                      <p:to>
                                        <p:strVal val="visible"/>
                                      </p:to>
                                    </p:set>
                                    <p:animEffect transition="in" filter="fade">
                                      <p:cBhvr>
                                        <p:cTn id="64" dur="2000"/>
                                        <p:tgtEl>
                                          <p:spTgt spid="6">
                                            <p:txEl>
                                              <p:pRg st="18" end="18"/>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txEl>
                                              <p:pRg st="19" end="19"/>
                                            </p:txEl>
                                          </p:spTgt>
                                        </p:tgtEl>
                                        <p:attrNameLst>
                                          <p:attrName>style.visibility</p:attrName>
                                        </p:attrNameLst>
                                      </p:cBhvr>
                                      <p:to>
                                        <p:strVal val="visible"/>
                                      </p:to>
                                    </p:set>
                                    <p:animEffect transition="in" filter="fade">
                                      <p:cBhvr>
                                        <p:cTn id="67" dur="2000"/>
                                        <p:tgtEl>
                                          <p:spTgt spid="6">
                                            <p:txEl>
                                              <p:pRg st="19" end="19"/>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
                                            <p:txEl>
                                              <p:pRg st="20" end="20"/>
                                            </p:txEl>
                                          </p:spTgt>
                                        </p:tgtEl>
                                        <p:attrNameLst>
                                          <p:attrName>style.visibility</p:attrName>
                                        </p:attrNameLst>
                                      </p:cBhvr>
                                      <p:to>
                                        <p:strVal val="visible"/>
                                      </p:to>
                                    </p:set>
                                    <p:animEffect transition="in" filter="fade">
                                      <p:cBhvr>
                                        <p:cTn id="70" dur="2000"/>
                                        <p:tgtEl>
                                          <p:spTgt spid="6">
                                            <p:txEl>
                                              <p:pRg st="20" end="2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xEl>
                                              <p:pRg st="21" end="21"/>
                                            </p:txEl>
                                          </p:spTgt>
                                        </p:tgtEl>
                                        <p:attrNameLst>
                                          <p:attrName>style.visibility</p:attrName>
                                        </p:attrNameLst>
                                      </p:cBhvr>
                                      <p:to>
                                        <p:strVal val="visible"/>
                                      </p:to>
                                    </p:set>
                                    <p:animEffect transition="in" filter="fade">
                                      <p:cBhvr>
                                        <p:cTn id="73" dur="2000"/>
                                        <p:tgtEl>
                                          <p:spTgt spid="6">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Uygulama-19</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131</a:t>
            </a:fld>
            <a:endParaRPr lang="en-US" altLang="en-US"/>
          </a:p>
        </p:txBody>
      </p:sp>
      <p:sp>
        <p:nvSpPr>
          <p:cNvPr id="5" name="4 Metin kutusu"/>
          <p:cNvSpPr txBox="1"/>
          <p:nvPr/>
        </p:nvSpPr>
        <p:spPr>
          <a:xfrm>
            <a:off x="467544" y="908720"/>
            <a:ext cx="7776864" cy="523220"/>
          </a:xfrm>
          <a:prstGeom prst="rect">
            <a:avLst/>
          </a:prstGeom>
          <a:noFill/>
        </p:spPr>
        <p:txBody>
          <a:bodyPr wrap="square" rtlCol="0">
            <a:spAutoFit/>
          </a:bodyPr>
          <a:lstStyle/>
          <a:p>
            <a:pPr algn="just"/>
            <a:r>
              <a:rPr lang="tr-TR" b="0" dirty="0" smtClean="0">
                <a:solidFill>
                  <a:srgbClr val="3333CC"/>
                </a:solidFill>
              </a:rPr>
              <a:t>İki değişkenli f(x,y) fonksiyonu tanımlanmıştır. Kullanıcıdan x ve y değerlerini isteyerek fonksiyonun alacağı değeri bulan </a:t>
            </a:r>
            <a:r>
              <a:rPr lang="tr-TR" b="0" dirty="0" err="1" smtClean="0">
                <a:solidFill>
                  <a:srgbClr val="3333CC"/>
                </a:solidFill>
              </a:rPr>
              <a:t>matlab</a:t>
            </a:r>
            <a:r>
              <a:rPr lang="tr-TR" b="0" dirty="0" smtClean="0">
                <a:solidFill>
                  <a:srgbClr val="3333CC"/>
                </a:solidFill>
              </a:rPr>
              <a:t> kodunu yazınız.</a:t>
            </a:r>
            <a:endParaRPr lang="tr-TR" b="0" dirty="0">
              <a:solidFill>
                <a:srgbClr val="3333CC"/>
              </a:solidFill>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4096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3528" y="1556792"/>
            <a:ext cx="2038350" cy="1333500"/>
          </a:xfrm>
          <a:prstGeom prst="rect">
            <a:avLst/>
          </a:prstGeom>
          <a:noFill/>
        </p:spPr>
      </p:pic>
      <p:sp>
        <p:nvSpPr>
          <p:cNvPr id="10" name="9 Dikdörtgen"/>
          <p:cNvSpPr/>
          <p:nvPr/>
        </p:nvSpPr>
        <p:spPr>
          <a:xfrm>
            <a:off x="755576" y="2996952"/>
            <a:ext cx="7992888" cy="3108543"/>
          </a:xfrm>
          <a:prstGeom prst="rect">
            <a:avLst/>
          </a:prstGeom>
          <a:ln w="25400">
            <a:solidFill>
              <a:schemeClr val="tx1"/>
            </a:solidFill>
          </a:ln>
        </p:spPr>
        <p:txBody>
          <a:bodyPr wrap="square">
            <a:spAutoFit/>
          </a:bodyPr>
          <a:lstStyle/>
          <a:p>
            <a:pPr algn="l"/>
            <a:r>
              <a:rPr lang="tr-TR" dirty="0" err="1" smtClean="0"/>
              <a:t>clear</a:t>
            </a:r>
            <a:endParaRPr lang="tr-TR" dirty="0" smtClean="0"/>
          </a:p>
          <a:p>
            <a:pPr algn="l"/>
            <a:r>
              <a:rPr lang="tr-TR" dirty="0" err="1" smtClean="0"/>
              <a:t>clc</a:t>
            </a:r>
            <a:endParaRPr lang="tr-TR" dirty="0" smtClean="0"/>
          </a:p>
          <a:p>
            <a:pPr algn="l"/>
            <a:r>
              <a:rPr lang="tr-TR" dirty="0" smtClean="0"/>
              <a:t>x=</a:t>
            </a:r>
            <a:r>
              <a:rPr lang="tr-TR" dirty="0" err="1" smtClean="0"/>
              <a:t>input</a:t>
            </a:r>
            <a:r>
              <a:rPr lang="tr-TR" dirty="0" smtClean="0"/>
              <a:t>('x </a:t>
            </a:r>
            <a:r>
              <a:rPr lang="tr-TR" dirty="0" err="1" smtClean="0"/>
              <a:t>degerini</a:t>
            </a:r>
            <a:r>
              <a:rPr lang="tr-TR" dirty="0" smtClean="0"/>
              <a:t> giriniz= ');</a:t>
            </a:r>
          </a:p>
          <a:p>
            <a:pPr algn="l"/>
            <a:r>
              <a:rPr lang="tr-TR" dirty="0" smtClean="0"/>
              <a:t>y=</a:t>
            </a:r>
            <a:r>
              <a:rPr lang="tr-TR" dirty="0" err="1" smtClean="0"/>
              <a:t>input</a:t>
            </a:r>
            <a:r>
              <a:rPr lang="tr-TR" dirty="0" smtClean="0"/>
              <a:t>(‘y </a:t>
            </a:r>
            <a:r>
              <a:rPr lang="tr-TR" dirty="0" err="1" smtClean="0"/>
              <a:t>degerini</a:t>
            </a:r>
            <a:r>
              <a:rPr lang="tr-TR" dirty="0" smtClean="0"/>
              <a:t> giriniz= ');</a:t>
            </a:r>
          </a:p>
          <a:p>
            <a:pPr algn="l"/>
            <a:r>
              <a:rPr lang="en-US" dirty="0" smtClean="0"/>
              <a:t>if x&gt;=0 &amp; y&gt;=0</a:t>
            </a:r>
          </a:p>
          <a:p>
            <a:pPr algn="l"/>
            <a:r>
              <a:rPr lang="tr-TR" dirty="0" smtClean="0"/>
              <a:t>    f=x/y;</a:t>
            </a:r>
          </a:p>
          <a:p>
            <a:pPr algn="l"/>
            <a:r>
              <a:rPr lang="tr-TR" dirty="0" err="1" smtClean="0"/>
              <a:t>elseif</a:t>
            </a:r>
            <a:r>
              <a:rPr lang="tr-TR" dirty="0" smtClean="0"/>
              <a:t> x&gt;=0 &amp; y&lt;0</a:t>
            </a:r>
          </a:p>
          <a:p>
            <a:pPr algn="l"/>
            <a:r>
              <a:rPr lang="tr-TR" dirty="0" smtClean="0"/>
              <a:t>    f=x/5+y;</a:t>
            </a:r>
          </a:p>
          <a:p>
            <a:pPr algn="l"/>
            <a:r>
              <a:rPr lang="tr-TR" dirty="0" err="1" smtClean="0"/>
              <a:t>elseif</a:t>
            </a:r>
            <a:r>
              <a:rPr lang="tr-TR" dirty="0" smtClean="0"/>
              <a:t> x&lt;0 &amp; y&gt;=0</a:t>
            </a:r>
          </a:p>
          <a:p>
            <a:pPr algn="l"/>
            <a:r>
              <a:rPr lang="tr-TR" dirty="0" smtClean="0"/>
              <a:t>    f=x+y/5;</a:t>
            </a:r>
          </a:p>
          <a:p>
            <a:pPr algn="l"/>
            <a:r>
              <a:rPr lang="tr-TR" dirty="0" err="1" smtClean="0"/>
              <a:t>elseif</a:t>
            </a:r>
            <a:r>
              <a:rPr lang="tr-TR" dirty="0" smtClean="0"/>
              <a:t> x&lt;0 &amp; y&lt;0</a:t>
            </a:r>
          </a:p>
          <a:p>
            <a:pPr algn="l"/>
            <a:r>
              <a:rPr lang="tr-TR" dirty="0" smtClean="0"/>
              <a:t>    f=x/5+y/5;</a:t>
            </a:r>
          </a:p>
          <a:p>
            <a:pPr algn="l"/>
            <a:r>
              <a:rPr lang="tr-TR" dirty="0" err="1" smtClean="0"/>
              <a:t>end</a:t>
            </a:r>
            <a:endParaRPr lang="tr-TR" dirty="0" smtClean="0"/>
          </a:p>
          <a:p>
            <a:pPr algn="l"/>
            <a:r>
              <a:rPr lang="tr-TR" dirty="0" err="1" smtClean="0"/>
              <a:t>fprintf</a:t>
            </a:r>
            <a:r>
              <a:rPr lang="tr-TR" dirty="0" smtClean="0"/>
              <a:t>('%1.4f ve %1.4f </a:t>
            </a:r>
            <a:r>
              <a:rPr lang="tr-TR" dirty="0" err="1" smtClean="0"/>
              <a:t>degerlerine</a:t>
            </a:r>
            <a:r>
              <a:rPr lang="tr-TR" dirty="0" smtClean="0"/>
              <a:t> </a:t>
            </a:r>
            <a:r>
              <a:rPr lang="tr-TR" dirty="0" err="1" smtClean="0"/>
              <a:t>gore</a:t>
            </a:r>
            <a:r>
              <a:rPr lang="tr-TR" dirty="0" smtClean="0"/>
              <a:t> fonksiyon %1.4f </a:t>
            </a:r>
            <a:r>
              <a:rPr lang="tr-TR" dirty="0" err="1" smtClean="0"/>
              <a:t>degerini</a:t>
            </a:r>
            <a:r>
              <a:rPr lang="tr-TR" dirty="0" smtClean="0"/>
              <a:t> </a:t>
            </a:r>
            <a:r>
              <a:rPr lang="tr-TR" dirty="0" err="1" smtClean="0"/>
              <a:t>almaktadir</a:t>
            </a:r>
            <a:r>
              <a:rPr lang="tr-TR" dirty="0" smtClean="0"/>
              <a:t>.\n',x,y,f)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20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2000"/>
                                        <p:tgtEl>
                                          <p:spTgt spid="1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2000"/>
                                        <p:tgtEl>
                                          <p:spTgt spid="10">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2000"/>
                                        <p:tgtEl>
                                          <p:spTgt spid="10">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2000"/>
                                        <p:tgtEl>
                                          <p:spTgt spid="10">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fade">
                                      <p:cBhvr>
                                        <p:cTn id="25" dur="2000"/>
                                        <p:tgtEl>
                                          <p:spTgt spid="10">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2000"/>
                                        <p:tgtEl>
                                          <p:spTgt spid="10">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fade">
                                      <p:cBhvr>
                                        <p:cTn id="31" dur="2000"/>
                                        <p:tgtEl>
                                          <p:spTgt spid="10">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8" end="8"/>
                                            </p:txEl>
                                          </p:spTgt>
                                        </p:tgtEl>
                                        <p:attrNameLst>
                                          <p:attrName>style.visibility</p:attrName>
                                        </p:attrNameLst>
                                      </p:cBhvr>
                                      <p:to>
                                        <p:strVal val="visible"/>
                                      </p:to>
                                    </p:set>
                                    <p:animEffect transition="in" filter="fade">
                                      <p:cBhvr>
                                        <p:cTn id="34" dur="2000"/>
                                        <p:tgtEl>
                                          <p:spTgt spid="10">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fade">
                                      <p:cBhvr>
                                        <p:cTn id="37" dur="2000"/>
                                        <p:tgtEl>
                                          <p:spTgt spid="10">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10" end="10"/>
                                            </p:txEl>
                                          </p:spTgt>
                                        </p:tgtEl>
                                        <p:attrNameLst>
                                          <p:attrName>style.visibility</p:attrName>
                                        </p:attrNameLst>
                                      </p:cBhvr>
                                      <p:to>
                                        <p:strVal val="visible"/>
                                      </p:to>
                                    </p:set>
                                    <p:animEffect transition="in" filter="fade">
                                      <p:cBhvr>
                                        <p:cTn id="40" dur="2000"/>
                                        <p:tgtEl>
                                          <p:spTgt spid="10">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Effect transition="in" filter="fade">
                                      <p:cBhvr>
                                        <p:cTn id="43" dur="2000"/>
                                        <p:tgtEl>
                                          <p:spTgt spid="10">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12" end="12"/>
                                            </p:txEl>
                                          </p:spTgt>
                                        </p:tgtEl>
                                        <p:attrNameLst>
                                          <p:attrName>style.visibility</p:attrName>
                                        </p:attrNameLst>
                                      </p:cBhvr>
                                      <p:to>
                                        <p:strVal val="visible"/>
                                      </p:to>
                                    </p:set>
                                    <p:animEffect transition="in" filter="fade">
                                      <p:cBhvr>
                                        <p:cTn id="46" dur="2000"/>
                                        <p:tgtEl>
                                          <p:spTgt spid="10">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xEl>
                                              <p:pRg st="13" end="13"/>
                                            </p:txEl>
                                          </p:spTgt>
                                        </p:tgtEl>
                                        <p:attrNameLst>
                                          <p:attrName>style.visibility</p:attrName>
                                        </p:attrNameLst>
                                      </p:cBhvr>
                                      <p:to>
                                        <p:strVal val="visible"/>
                                      </p:to>
                                    </p:set>
                                    <p:animEffect transition="in" filter="fade">
                                      <p:cBhvr>
                                        <p:cTn id="49" dur="20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Uygulama-20</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132</a:t>
            </a:fld>
            <a:endParaRPr lang="en-US" altLang="en-US"/>
          </a:p>
        </p:txBody>
      </p:sp>
      <p:sp>
        <p:nvSpPr>
          <p:cNvPr id="5" name="4 Metin kutusu"/>
          <p:cNvSpPr txBox="1"/>
          <p:nvPr/>
        </p:nvSpPr>
        <p:spPr>
          <a:xfrm>
            <a:off x="467544" y="908720"/>
            <a:ext cx="7776864" cy="523220"/>
          </a:xfrm>
          <a:prstGeom prst="rect">
            <a:avLst/>
          </a:prstGeom>
          <a:noFill/>
        </p:spPr>
        <p:txBody>
          <a:bodyPr wrap="square" rtlCol="0">
            <a:spAutoFit/>
          </a:bodyPr>
          <a:lstStyle/>
          <a:p>
            <a:pPr algn="just"/>
            <a:r>
              <a:rPr lang="tr-TR" b="0" dirty="0" smtClean="0">
                <a:solidFill>
                  <a:srgbClr val="3333CC"/>
                </a:solidFill>
              </a:rPr>
              <a:t>matris.</a:t>
            </a:r>
            <a:r>
              <a:rPr lang="tr-TR" b="0" dirty="0" err="1" smtClean="0">
                <a:solidFill>
                  <a:srgbClr val="3333CC"/>
                </a:solidFill>
              </a:rPr>
              <a:t>txt</a:t>
            </a:r>
            <a:r>
              <a:rPr lang="tr-TR" b="0" dirty="0" smtClean="0">
                <a:solidFill>
                  <a:srgbClr val="3333CC"/>
                </a:solidFill>
              </a:rPr>
              <a:t> dosyasında kayıtlı olan matris veya vektörün negatif ve pozitif elemanlarının sayısını veren </a:t>
            </a:r>
            <a:r>
              <a:rPr lang="tr-TR" b="0" dirty="0" err="1" smtClean="0">
                <a:solidFill>
                  <a:srgbClr val="3333CC"/>
                </a:solidFill>
              </a:rPr>
              <a:t>matlab</a:t>
            </a:r>
            <a:r>
              <a:rPr lang="tr-TR" b="0" dirty="0" smtClean="0">
                <a:solidFill>
                  <a:srgbClr val="3333CC"/>
                </a:solidFill>
              </a:rPr>
              <a:t> kodunu yazınız.</a:t>
            </a:r>
            <a:endParaRPr lang="tr-TR" b="0" dirty="0">
              <a:solidFill>
                <a:srgbClr val="3333CC"/>
              </a:solidFill>
            </a:endParaRPr>
          </a:p>
        </p:txBody>
      </p:sp>
      <p:sp>
        <p:nvSpPr>
          <p:cNvPr id="6" name="5 Dikdörtgen"/>
          <p:cNvSpPr/>
          <p:nvPr/>
        </p:nvSpPr>
        <p:spPr>
          <a:xfrm>
            <a:off x="3707904" y="1556792"/>
            <a:ext cx="4572000" cy="3754874"/>
          </a:xfrm>
          <a:prstGeom prst="rect">
            <a:avLst/>
          </a:prstGeom>
          <a:ln w="25400">
            <a:solidFill>
              <a:schemeClr val="tx1"/>
            </a:solidFill>
          </a:ln>
        </p:spPr>
        <p:txBody>
          <a:bodyPr>
            <a:spAutoFit/>
          </a:bodyPr>
          <a:lstStyle/>
          <a:p>
            <a:pPr algn="l"/>
            <a:r>
              <a:rPr lang="tr-TR" dirty="0" err="1" smtClean="0"/>
              <a:t>clear</a:t>
            </a:r>
            <a:endParaRPr lang="tr-TR" dirty="0" smtClean="0"/>
          </a:p>
          <a:p>
            <a:pPr algn="l"/>
            <a:r>
              <a:rPr lang="tr-TR" dirty="0" err="1" smtClean="0"/>
              <a:t>clc</a:t>
            </a:r>
            <a:endParaRPr lang="tr-TR" dirty="0" smtClean="0"/>
          </a:p>
          <a:p>
            <a:pPr algn="l"/>
            <a:r>
              <a:rPr lang="tr-TR" dirty="0" smtClean="0"/>
              <a:t>veri=</a:t>
            </a:r>
            <a:r>
              <a:rPr lang="tr-TR" dirty="0" err="1" smtClean="0"/>
              <a:t>fopen</a:t>
            </a:r>
            <a:r>
              <a:rPr lang="tr-TR" dirty="0" smtClean="0"/>
              <a:t>('matris.</a:t>
            </a:r>
            <a:r>
              <a:rPr lang="tr-TR" dirty="0" err="1" smtClean="0"/>
              <a:t>txt</a:t>
            </a:r>
            <a:r>
              <a:rPr lang="tr-TR" dirty="0" smtClean="0"/>
              <a:t>','r+');</a:t>
            </a:r>
          </a:p>
          <a:p>
            <a:pPr algn="l"/>
            <a:r>
              <a:rPr lang="tr-TR" dirty="0" smtClean="0"/>
              <a:t>a=</a:t>
            </a:r>
            <a:r>
              <a:rPr lang="tr-TR" dirty="0" err="1" smtClean="0"/>
              <a:t>fscanf</a:t>
            </a:r>
            <a:r>
              <a:rPr lang="tr-TR" dirty="0" smtClean="0"/>
              <a:t>(veri,'%f',[3 3]);</a:t>
            </a:r>
          </a:p>
          <a:p>
            <a:pPr algn="l"/>
            <a:r>
              <a:rPr lang="tr-TR" dirty="0" err="1" smtClean="0"/>
              <a:t>fclose</a:t>
            </a:r>
            <a:r>
              <a:rPr lang="tr-TR" dirty="0" smtClean="0"/>
              <a:t>(veri);</a:t>
            </a:r>
          </a:p>
          <a:p>
            <a:pPr algn="l"/>
            <a:r>
              <a:rPr lang="tr-TR" dirty="0" smtClean="0"/>
              <a:t>[</a:t>
            </a:r>
            <a:r>
              <a:rPr lang="tr-TR" dirty="0" err="1" smtClean="0"/>
              <a:t>nsatir</a:t>
            </a:r>
            <a:r>
              <a:rPr lang="tr-TR" dirty="0" smtClean="0"/>
              <a:t> </a:t>
            </a:r>
            <a:r>
              <a:rPr lang="tr-TR" dirty="0" err="1" smtClean="0"/>
              <a:t>nsutun</a:t>
            </a:r>
            <a:r>
              <a:rPr lang="tr-TR" dirty="0" smtClean="0"/>
              <a:t>]=size(a);</a:t>
            </a:r>
          </a:p>
          <a:p>
            <a:pPr algn="l"/>
            <a:r>
              <a:rPr lang="tr-TR" dirty="0" smtClean="0"/>
              <a:t>pozitif=0;</a:t>
            </a:r>
          </a:p>
          <a:p>
            <a:pPr algn="l"/>
            <a:r>
              <a:rPr lang="tr-TR" dirty="0" smtClean="0"/>
              <a:t>negatif=0;</a:t>
            </a:r>
          </a:p>
          <a:p>
            <a:pPr algn="l"/>
            <a:r>
              <a:rPr lang="tr-TR" dirty="0" err="1" smtClean="0">
                <a:solidFill>
                  <a:srgbClr val="3333CC"/>
                </a:solidFill>
              </a:rPr>
              <a:t>for</a:t>
            </a:r>
            <a:r>
              <a:rPr lang="tr-TR" dirty="0" smtClean="0">
                <a:solidFill>
                  <a:srgbClr val="3333CC"/>
                </a:solidFill>
              </a:rPr>
              <a:t> i=1:</a:t>
            </a:r>
            <a:r>
              <a:rPr lang="tr-TR" dirty="0" err="1" smtClean="0">
                <a:solidFill>
                  <a:srgbClr val="3333CC"/>
                </a:solidFill>
              </a:rPr>
              <a:t>nsatir</a:t>
            </a:r>
            <a:endParaRPr lang="tr-TR" dirty="0" smtClean="0">
              <a:solidFill>
                <a:srgbClr val="3333CC"/>
              </a:solidFill>
            </a:endParaRPr>
          </a:p>
          <a:p>
            <a:pPr algn="l"/>
            <a:r>
              <a:rPr lang="tr-TR" dirty="0" smtClean="0">
                <a:solidFill>
                  <a:srgbClr val="3333CC"/>
                </a:solidFill>
              </a:rPr>
              <a:t>    </a:t>
            </a:r>
            <a:r>
              <a:rPr lang="tr-TR" dirty="0" err="1" smtClean="0">
                <a:solidFill>
                  <a:srgbClr val="3333CC"/>
                </a:solidFill>
              </a:rPr>
              <a:t>for</a:t>
            </a:r>
            <a:r>
              <a:rPr lang="tr-TR" dirty="0" smtClean="0">
                <a:solidFill>
                  <a:srgbClr val="3333CC"/>
                </a:solidFill>
              </a:rPr>
              <a:t> j=1:</a:t>
            </a:r>
            <a:r>
              <a:rPr lang="tr-TR" dirty="0" err="1" smtClean="0">
                <a:solidFill>
                  <a:srgbClr val="3333CC"/>
                </a:solidFill>
              </a:rPr>
              <a:t>nsutun</a:t>
            </a:r>
            <a:endParaRPr lang="tr-TR" dirty="0" smtClean="0">
              <a:solidFill>
                <a:srgbClr val="3333CC"/>
              </a:solidFill>
            </a:endParaRPr>
          </a:p>
          <a:p>
            <a:pPr algn="l"/>
            <a:r>
              <a:rPr lang="tr-TR" dirty="0" smtClean="0">
                <a:solidFill>
                  <a:srgbClr val="3333CC"/>
                </a:solidFill>
              </a:rPr>
              <a:t>        </a:t>
            </a:r>
            <a:r>
              <a:rPr lang="tr-TR" dirty="0" err="1" smtClean="0">
                <a:solidFill>
                  <a:srgbClr val="3333CC"/>
                </a:solidFill>
              </a:rPr>
              <a:t>if</a:t>
            </a:r>
            <a:r>
              <a:rPr lang="tr-TR" dirty="0" smtClean="0">
                <a:solidFill>
                  <a:srgbClr val="3333CC"/>
                </a:solidFill>
              </a:rPr>
              <a:t> a(i,j)&lt;0</a:t>
            </a:r>
          </a:p>
          <a:p>
            <a:pPr algn="l"/>
            <a:r>
              <a:rPr lang="tr-TR" dirty="0" smtClean="0"/>
              <a:t>            negatif=negatif+1;</a:t>
            </a:r>
          </a:p>
          <a:p>
            <a:pPr algn="l"/>
            <a:r>
              <a:rPr lang="tr-TR" dirty="0" smtClean="0">
                <a:solidFill>
                  <a:srgbClr val="3333CC"/>
                </a:solidFill>
              </a:rPr>
              <a:t>        else</a:t>
            </a:r>
          </a:p>
          <a:p>
            <a:pPr algn="l"/>
            <a:r>
              <a:rPr lang="tr-TR" dirty="0" smtClean="0"/>
              <a:t>            pozitif=pozitif+1;</a:t>
            </a:r>
          </a:p>
          <a:p>
            <a:pPr algn="l"/>
            <a:r>
              <a:rPr lang="tr-TR" dirty="0" smtClean="0">
                <a:solidFill>
                  <a:srgbClr val="3333CC"/>
                </a:solidFill>
              </a:rPr>
              <a:t>        </a:t>
            </a:r>
            <a:r>
              <a:rPr lang="tr-TR" dirty="0" err="1" smtClean="0">
                <a:solidFill>
                  <a:srgbClr val="3333CC"/>
                </a:solidFill>
              </a:rPr>
              <a:t>end</a:t>
            </a:r>
            <a:endParaRPr lang="tr-TR" dirty="0" smtClean="0">
              <a:solidFill>
                <a:srgbClr val="3333CC"/>
              </a:solidFill>
            </a:endParaRPr>
          </a:p>
          <a:p>
            <a:pPr algn="l"/>
            <a:r>
              <a:rPr lang="tr-TR" dirty="0" smtClean="0">
                <a:solidFill>
                  <a:srgbClr val="3333CC"/>
                </a:solidFill>
              </a:rPr>
              <a:t>    </a:t>
            </a:r>
            <a:r>
              <a:rPr lang="tr-TR" dirty="0" err="1" smtClean="0">
                <a:solidFill>
                  <a:srgbClr val="3333CC"/>
                </a:solidFill>
              </a:rPr>
              <a:t>end</a:t>
            </a:r>
            <a:endParaRPr lang="tr-TR" dirty="0" smtClean="0">
              <a:solidFill>
                <a:srgbClr val="3333CC"/>
              </a:solidFill>
            </a:endParaRPr>
          </a:p>
          <a:p>
            <a:pPr algn="l"/>
            <a:r>
              <a:rPr lang="tr-TR" dirty="0" err="1" smtClean="0">
                <a:solidFill>
                  <a:srgbClr val="3333CC"/>
                </a:solidFill>
              </a:rPr>
              <a:t>end</a:t>
            </a:r>
            <a:endParaRPr lang="tr-TR" dirty="0" smtClean="0">
              <a:solidFill>
                <a:srgbClr val="3333CC"/>
              </a:solidFill>
            </a:endParaRPr>
          </a:p>
        </p:txBody>
      </p:sp>
      <p:pic>
        <p:nvPicPr>
          <p:cNvPr id="151554" name="Picture 2"/>
          <p:cNvPicPr>
            <a:picLocks noChangeAspect="1" noChangeArrowheads="1"/>
          </p:cNvPicPr>
          <p:nvPr/>
        </p:nvPicPr>
        <p:blipFill>
          <a:blip r:embed="rId2" cstate="print"/>
          <a:srcRect/>
          <a:stretch>
            <a:fillRect/>
          </a:stretch>
        </p:blipFill>
        <p:spPr bwMode="auto">
          <a:xfrm>
            <a:off x="755576" y="1700808"/>
            <a:ext cx="1495425" cy="1457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2000"/>
                                        <p:tgtEl>
                                          <p:spTgt spid="6">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2000"/>
                                        <p:tgtEl>
                                          <p:spTgt spid="6">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2000"/>
                                        <p:tgtEl>
                                          <p:spTgt spid="6">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2000"/>
                                        <p:tgtEl>
                                          <p:spTgt spid="6">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Effect transition="in" filter="fade">
                                      <p:cBhvr>
                                        <p:cTn id="37" dur="2000"/>
                                        <p:tgtEl>
                                          <p:spTgt spid="6">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fade">
                                      <p:cBhvr>
                                        <p:cTn id="40" dur="2000"/>
                                        <p:tgtEl>
                                          <p:spTgt spid="6">
                                            <p:txEl>
                                              <p:pRg st="10" end="1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Effect transition="in" filter="fade">
                                      <p:cBhvr>
                                        <p:cTn id="43" dur="2000"/>
                                        <p:tgtEl>
                                          <p:spTgt spid="6">
                                            <p:txEl>
                                              <p:pRg st="11" end="1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12" end="12"/>
                                            </p:txEl>
                                          </p:spTgt>
                                        </p:tgtEl>
                                        <p:attrNameLst>
                                          <p:attrName>style.visibility</p:attrName>
                                        </p:attrNameLst>
                                      </p:cBhvr>
                                      <p:to>
                                        <p:strVal val="visible"/>
                                      </p:to>
                                    </p:set>
                                    <p:animEffect transition="in" filter="fade">
                                      <p:cBhvr>
                                        <p:cTn id="46" dur="2000"/>
                                        <p:tgtEl>
                                          <p:spTgt spid="6">
                                            <p:txEl>
                                              <p:pRg st="12" end="1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13" end="13"/>
                                            </p:txEl>
                                          </p:spTgt>
                                        </p:tgtEl>
                                        <p:attrNameLst>
                                          <p:attrName>style.visibility</p:attrName>
                                        </p:attrNameLst>
                                      </p:cBhvr>
                                      <p:to>
                                        <p:strVal val="visible"/>
                                      </p:to>
                                    </p:set>
                                    <p:animEffect transition="in" filter="fade">
                                      <p:cBhvr>
                                        <p:cTn id="49" dur="2000"/>
                                        <p:tgtEl>
                                          <p:spTgt spid="6">
                                            <p:txEl>
                                              <p:pRg st="13" end="13"/>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14" end="14"/>
                                            </p:txEl>
                                          </p:spTgt>
                                        </p:tgtEl>
                                        <p:attrNameLst>
                                          <p:attrName>style.visibility</p:attrName>
                                        </p:attrNameLst>
                                      </p:cBhvr>
                                      <p:to>
                                        <p:strVal val="visible"/>
                                      </p:to>
                                    </p:set>
                                    <p:animEffect transition="in" filter="fade">
                                      <p:cBhvr>
                                        <p:cTn id="52" dur="2000"/>
                                        <p:tgtEl>
                                          <p:spTgt spid="6">
                                            <p:txEl>
                                              <p:pRg st="14" end="14"/>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15" end="15"/>
                                            </p:txEl>
                                          </p:spTgt>
                                        </p:tgtEl>
                                        <p:attrNameLst>
                                          <p:attrName>style.visibility</p:attrName>
                                        </p:attrNameLst>
                                      </p:cBhvr>
                                      <p:to>
                                        <p:strVal val="visible"/>
                                      </p:to>
                                    </p:set>
                                    <p:animEffect transition="in" filter="fade">
                                      <p:cBhvr>
                                        <p:cTn id="55" dur="2000"/>
                                        <p:tgtEl>
                                          <p:spTgt spid="6">
                                            <p:txEl>
                                              <p:pRg st="15" end="15"/>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xEl>
                                              <p:pRg st="16" end="16"/>
                                            </p:txEl>
                                          </p:spTgt>
                                        </p:tgtEl>
                                        <p:attrNameLst>
                                          <p:attrName>style.visibility</p:attrName>
                                        </p:attrNameLst>
                                      </p:cBhvr>
                                      <p:to>
                                        <p:strVal val="visible"/>
                                      </p:to>
                                    </p:set>
                                    <p:animEffect transition="in" filter="fade">
                                      <p:cBhvr>
                                        <p:cTn id="58" dur="20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Uygulama-21</a:t>
            </a:r>
            <a:endParaRPr lang="tr-TR" dirty="0"/>
          </a:p>
        </p:txBody>
      </p:sp>
      <p:sp>
        <p:nvSpPr>
          <p:cNvPr id="4" name="3 Slayt Numarası Yer Tutucusu"/>
          <p:cNvSpPr>
            <a:spLocks noGrp="1"/>
          </p:cNvSpPr>
          <p:nvPr>
            <p:ph type="sldNum" sz="quarter" idx="12"/>
          </p:nvPr>
        </p:nvSpPr>
        <p:spPr/>
        <p:txBody>
          <a:bodyPr/>
          <a:lstStyle/>
          <a:p>
            <a:pPr>
              <a:defRPr/>
            </a:pPr>
            <a:fld id="{1165F4A7-A165-490A-9516-839E471606DD}" type="slidenum">
              <a:rPr lang="en-US" altLang="en-US" smtClean="0"/>
              <a:pPr>
                <a:defRPr/>
              </a:pPr>
              <a:t>133</a:t>
            </a:fld>
            <a:endParaRPr lang="en-US" altLang="en-US"/>
          </a:p>
        </p:txBody>
      </p:sp>
      <p:sp>
        <p:nvSpPr>
          <p:cNvPr id="5" name="4 Metin kutusu"/>
          <p:cNvSpPr txBox="1"/>
          <p:nvPr/>
        </p:nvSpPr>
        <p:spPr>
          <a:xfrm>
            <a:off x="467544" y="908720"/>
            <a:ext cx="7776864" cy="738664"/>
          </a:xfrm>
          <a:prstGeom prst="rect">
            <a:avLst/>
          </a:prstGeom>
          <a:noFill/>
        </p:spPr>
        <p:txBody>
          <a:bodyPr wrap="square" rtlCol="0">
            <a:spAutoFit/>
          </a:bodyPr>
          <a:lstStyle/>
          <a:p>
            <a:pPr algn="just"/>
            <a:r>
              <a:rPr lang="tr-TR" b="0" dirty="0" smtClean="0">
                <a:solidFill>
                  <a:srgbClr val="3333CC"/>
                </a:solidFill>
              </a:rPr>
              <a:t>Klavyeden girilen bir sinir değerine göre 0’ dan farklı kaç tane ardışık tamsayı değerinin eşit veya daha düşük bir değere ulaşacağını bulan </a:t>
            </a:r>
            <a:r>
              <a:rPr lang="tr-TR" b="0" dirty="0" err="1" smtClean="0">
                <a:solidFill>
                  <a:srgbClr val="3333CC"/>
                </a:solidFill>
              </a:rPr>
              <a:t>matlab</a:t>
            </a:r>
            <a:r>
              <a:rPr lang="tr-TR" b="0" dirty="0" smtClean="0">
                <a:solidFill>
                  <a:srgbClr val="3333CC"/>
                </a:solidFill>
              </a:rPr>
              <a:t> kodunu yazınız. Ayrıca daha düşük bir değere ulaşılıyorsa bu değeri de hesaplayınız.</a:t>
            </a:r>
            <a:endParaRPr lang="tr-TR" b="0" dirty="0">
              <a:solidFill>
                <a:srgbClr val="3333CC"/>
              </a:solidFill>
            </a:endParaRPr>
          </a:p>
        </p:txBody>
      </p:sp>
      <p:sp>
        <p:nvSpPr>
          <p:cNvPr id="6" name="5 Dikdörtgen"/>
          <p:cNvSpPr/>
          <p:nvPr/>
        </p:nvSpPr>
        <p:spPr>
          <a:xfrm>
            <a:off x="683568" y="1772816"/>
            <a:ext cx="8208912" cy="3416320"/>
          </a:xfrm>
          <a:prstGeom prst="rect">
            <a:avLst/>
          </a:prstGeom>
          <a:ln w="25400">
            <a:solidFill>
              <a:schemeClr val="tx1"/>
            </a:solidFill>
          </a:ln>
        </p:spPr>
        <p:txBody>
          <a:bodyPr wrap="square">
            <a:spAutoFit/>
          </a:bodyPr>
          <a:lstStyle/>
          <a:p>
            <a:pPr algn="l"/>
            <a:r>
              <a:rPr lang="tr-TR" sz="1200" dirty="0" err="1" smtClean="0"/>
              <a:t>clear</a:t>
            </a:r>
            <a:endParaRPr lang="tr-TR" sz="1200" dirty="0" smtClean="0"/>
          </a:p>
          <a:p>
            <a:pPr algn="l"/>
            <a:r>
              <a:rPr lang="tr-TR" sz="1200" dirty="0" err="1" smtClean="0"/>
              <a:t>clc</a:t>
            </a:r>
            <a:endParaRPr lang="tr-TR" sz="1200" dirty="0" smtClean="0"/>
          </a:p>
          <a:p>
            <a:pPr algn="l"/>
            <a:r>
              <a:rPr lang="tr-TR" sz="1200" dirty="0" smtClean="0"/>
              <a:t>sinir=</a:t>
            </a:r>
            <a:r>
              <a:rPr lang="tr-TR" sz="1200" dirty="0" err="1" smtClean="0"/>
              <a:t>input</a:t>
            </a:r>
            <a:r>
              <a:rPr lang="tr-TR" sz="1200" dirty="0" smtClean="0"/>
              <a:t>('sinir </a:t>
            </a:r>
            <a:r>
              <a:rPr lang="tr-TR" sz="1200" dirty="0" err="1" smtClean="0"/>
              <a:t>degeri</a:t>
            </a:r>
            <a:r>
              <a:rPr lang="tr-TR" sz="1200" dirty="0" smtClean="0"/>
              <a:t> giriniz= ');</a:t>
            </a:r>
          </a:p>
          <a:p>
            <a:pPr algn="l"/>
            <a:r>
              <a:rPr lang="tr-TR" sz="1200" dirty="0" err="1" smtClean="0"/>
              <a:t>sayac</a:t>
            </a:r>
            <a:r>
              <a:rPr lang="tr-TR" sz="1200" dirty="0" smtClean="0"/>
              <a:t>=0;</a:t>
            </a:r>
          </a:p>
          <a:p>
            <a:pPr algn="l"/>
            <a:r>
              <a:rPr lang="tr-TR" sz="1200" dirty="0" smtClean="0"/>
              <a:t>toplam=0;</a:t>
            </a:r>
          </a:p>
          <a:p>
            <a:pPr algn="l"/>
            <a:r>
              <a:rPr lang="tr-TR" sz="1200" dirty="0" err="1" smtClean="0">
                <a:solidFill>
                  <a:srgbClr val="3333CC"/>
                </a:solidFill>
              </a:rPr>
              <a:t>while</a:t>
            </a:r>
            <a:r>
              <a:rPr lang="tr-TR" sz="1200" dirty="0" smtClean="0">
                <a:solidFill>
                  <a:srgbClr val="3333CC"/>
                </a:solidFill>
              </a:rPr>
              <a:t> toplam &lt;=sinir</a:t>
            </a:r>
          </a:p>
          <a:p>
            <a:pPr algn="l"/>
            <a:r>
              <a:rPr lang="tr-TR" sz="1200" dirty="0" smtClean="0"/>
              <a:t>    </a:t>
            </a:r>
            <a:r>
              <a:rPr lang="tr-TR" sz="1200" dirty="0" err="1" smtClean="0"/>
              <a:t>sayac</a:t>
            </a:r>
            <a:r>
              <a:rPr lang="tr-TR" sz="1200" dirty="0" smtClean="0"/>
              <a:t>=</a:t>
            </a:r>
            <a:r>
              <a:rPr lang="tr-TR" sz="1200" dirty="0" err="1" smtClean="0"/>
              <a:t>sayac</a:t>
            </a:r>
            <a:r>
              <a:rPr lang="tr-TR" sz="1200" dirty="0" smtClean="0"/>
              <a:t>+1;</a:t>
            </a:r>
          </a:p>
          <a:p>
            <a:pPr algn="l"/>
            <a:r>
              <a:rPr lang="tr-TR" sz="1200" dirty="0" smtClean="0"/>
              <a:t>    toplam=toplam+</a:t>
            </a:r>
            <a:r>
              <a:rPr lang="tr-TR" sz="1200" dirty="0" err="1" smtClean="0"/>
              <a:t>sayac</a:t>
            </a:r>
            <a:r>
              <a:rPr lang="tr-TR" sz="1200" dirty="0" smtClean="0"/>
              <a:t>;</a:t>
            </a:r>
          </a:p>
          <a:p>
            <a:pPr algn="l"/>
            <a:r>
              <a:rPr lang="tr-TR" sz="1200" dirty="0" err="1" smtClean="0">
                <a:solidFill>
                  <a:srgbClr val="3333CC"/>
                </a:solidFill>
              </a:rPr>
              <a:t>end</a:t>
            </a:r>
            <a:endParaRPr lang="tr-TR" sz="1200" dirty="0" smtClean="0">
              <a:solidFill>
                <a:srgbClr val="3333CC"/>
              </a:solidFill>
            </a:endParaRPr>
          </a:p>
          <a:p>
            <a:pPr algn="l"/>
            <a:r>
              <a:rPr lang="tr-TR" sz="1200" dirty="0" smtClean="0"/>
              <a:t> </a:t>
            </a:r>
          </a:p>
          <a:p>
            <a:pPr algn="l"/>
            <a:r>
              <a:rPr lang="tr-TR" sz="1200" dirty="0" smtClean="0"/>
              <a:t> </a:t>
            </a:r>
            <a:r>
              <a:rPr lang="tr-TR" sz="1200" dirty="0" err="1" smtClean="0">
                <a:solidFill>
                  <a:srgbClr val="3333CC"/>
                </a:solidFill>
              </a:rPr>
              <a:t>if</a:t>
            </a:r>
            <a:r>
              <a:rPr lang="tr-TR" sz="1200" dirty="0" smtClean="0">
                <a:solidFill>
                  <a:srgbClr val="3333CC"/>
                </a:solidFill>
              </a:rPr>
              <a:t> toplam==sinir</a:t>
            </a:r>
          </a:p>
          <a:p>
            <a:pPr algn="l"/>
            <a:r>
              <a:rPr lang="tr-TR" sz="1200" dirty="0" smtClean="0"/>
              <a:t>    </a:t>
            </a:r>
            <a:r>
              <a:rPr lang="tr-TR" sz="1200" dirty="0" err="1" smtClean="0"/>
              <a:t>ulasilan</a:t>
            </a:r>
            <a:r>
              <a:rPr lang="tr-TR" sz="1200" dirty="0" smtClean="0"/>
              <a:t>=sinir;</a:t>
            </a:r>
          </a:p>
          <a:p>
            <a:pPr algn="l"/>
            <a:r>
              <a:rPr lang="tr-TR" sz="1200" dirty="0" smtClean="0"/>
              <a:t>    </a:t>
            </a:r>
            <a:r>
              <a:rPr lang="tr-TR" sz="1200" dirty="0" err="1" smtClean="0"/>
              <a:t>sonsayac</a:t>
            </a:r>
            <a:r>
              <a:rPr lang="tr-TR" sz="1200" dirty="0" smtClean="0"/>
              <a:t>=</a:t>
            </a:r>
            <a:r>
              <a:rPr lang="tr-TR" sz="1200" dirty="0" err="1" smtClean="0"/>
              <a:t>sayac</a:t>
            </a:r>
            <a:r>
              <a:rPr lang="tr-TR" sz="1200" dirty="0" smtClean="0"/>
              <a:t>-1;</a:t>
            </a:r>
          </a:p>
          <a:p>
            <a:pPr algn="l"/>
            <a:r>
              <a:rPr lang="tr-TR" sz="1200" dirty="0" err="1" smtClean="0">
                <a:solidFill>
                  <a:srgbClr val="3333CC"/>
                </a:solidFill>
              </a:rPr>
              <a:t>elseif</a:t>
            </a:r>
            <a:r>
              <a:rPr lang="tr-TR" sz="1200" dirty="0" smtClean="0">
                <a:solidFill>
                  <a:srgbClr val="3333CC"/>
                </a:solidFill>
              </a:rPr>
              <a:t> toplam&gt;sinir</a:t>
            </a:r>
          </a:p>
          <a:p>
            <a:pPr algn="l"/>
            <a:r>
              <a:rPr lang="tr-TR" sz="1200" dirty="0" smtClean="0"/>
              <a:t>    </a:t>
            </a:r>
            <a:r>
              <a:rPr lang="tr-TR" sz="1200" dirty="0" err="1" smtClean="0"/>
              <a:t>ulasilan</a:t>
            </a:r>
            <a:r>
              <a:rPr lang="tr-TR" sz="1200" dirty="0" smtClean="0"/>
              <a:t>=toplam-</a:t>
            </a:r>
            <a:r>
              <a:rPr lang="tr-TR" sz="1200" dirty="0" err="1" smtClean="0"/>
              <a:t>sayac</a:t>
            </a:r>
            <a:r>
              <a:rPr lang="tr-TR" sz="1200" dirty="0" smtClean="0"/>
              <a:t>;</a:t>
            </a:r>
          </a:p>
          <a:p>
            <a:pPr algn="l"/>
            <a:r>
              <a:rPr lang="tr-TR" sz="1200" dirty="0" smtClean="0"/>
              <a:t>    </a:t>
            </a:r>
            <a:r>
              <a:rPr lang="tr-TR" sz="1200" dirty="0" err="1" smtClean="0"/>
              <a:t>sonsayac</a:t>
            </a:r>
            <a:r>
              <a:rPr lang="tr-TR" sz="1200" dirty="0" smtClean="0"/>
              <a:t>=</a:t>
            </a:r>
            <a:r>
              <a:rPr lang="tr-TR" sz="1200" dirty="0" err="1" smtClean="0"/>
              <a:t>sayac</a:t>
            </a:r>
            <a:r>
              <a:rPr lang="tr-TR" sz="1200" dirty="0" smtClean="0"/>
              <a:t>-1;</a:t>
            </a:r>
          </a:p>
          <a:p>
            <a:pPr algn="l"/>
            <a:r>
              <a:rPr lang="tr-TR" sz="1200" dirty="0" err="1" smtClean="0">
                <a:solidFill>
                  <a:srgbClr val="3333CC"/>
                </a:solidFill>
              </a:rPr>
              <a:t>end</a:t>
            </a:r>
            <a:endParaRPr lang="tr-TR" sz="1200" dirty="0" smtClean="0">
              <a:solidFill>
                <a:srgbClr val="3333CC"/>
              </a:solidFill>
            </a:endParaRPr>
          </a:p>
          <a:p>
            <a:pPr algn="l"/>
            <a:r>
              <a:rPr lang="tr-TR" sz="1200" dirty="0" err="1" smtClean="0"/>
              <a:t>fprintf</a:t>
            </a:r>
            <a:r>
              <a:rPr lang="tr-TR" sz="1200" dirty="0" smtClean="0"/>
              <a:t>('%d </a:t>
            </a:r>
            <a:r>
              <a:rPr lang="tr-TR" sz="1200" dirty="0" err="1" smtClean="0"/>
              <a:t>sayisina</a:t>
            </a:r>
            <a:r>
              <a:rPr lang="tr-TR" sz="1200" dirty="0" smtClean="0"/>
              <a:t> %d adet </a:t>
            </a:r>
            <a:r>
              <a:rPr lang="tr-TR" sz="1200" dirty="0" err="1" smtClean="0"/>
              <a:t>ardisik</a:t>
            </a:r>
            <a:r>
              <a:rPr lang="tr-TR" sz="1200" dirty="0" smtClean="0"/>
              <a:t> </a:t>
            </a:r>
            <a:r>
              <a:rPr lang="tr-TR" sz="1200" dirty="0" err="1" smtClean="0"/>
              <a:t>tamsayinin</a:t>
            </a:r>
            <a:r>
              <a:rPr lang="tr-TR" sz="1200" dirty="0" smtClean="0"/>
              <a:t> </a:t>
            </a:r>
            <a:r>
              <a:rPr lang="tr-TR" sz="1200" dirty="0" err="1" smtClean="0"/>
              <a:t>toplami</a:t>
            </a:r>
            <a:r>
              <a:rPr lang="tr-TR" sz="1200" dirty="0" smtClean="0"/>
              <a:t> sonucunda </a:t>
            </a:r>
            <a:r>
              <a:rPr lang="tr-TR" sz="1200" dirty="0" err="1" smtClean="0"/>
              <a:t>ulasilabilmektedir</a:t>
            </a:r>
            <a:r>
              <a:rPr lang="tr-TR" sz="1200" dirty="0" smtClean="0"/>
              <a:t>\n',</a:t>
            </a:r>
            <a:r>
              <a:rPr lang="tr-TR" sz="1200" dirty="0" err="1" smtClean="0"/>
              <a:t>ulasilan</a:t>
            </a:r>
            <a:r>
              <a:rPr lang="tr-TR" sz="1200" dirty="0" smtClean="0"/>
              <a:t>,</a:t>
            </a:r>
            <a:r>
              <a:rPr lang="tr-TR" sz="1200" dirty="0" err="1" smtClean="0"/>
              <a:t>sonsayac</a:t>
            </a:r>
            <a:r>
              <a:rPr lang="tr-TR" sz="12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6 Slayt Numarası Yer Tutucusu"/>
          <p:cNvSpPr>
            <a:spLocks noGrp="1"/>
          </p:cNvSpPr>
          <p:nvPr>
            <p:ph type="sldNum" sz="quarter" idx="12"/>
          </p:nvPr>
        </p:nvSpPr>
        <p:spPr/>
        <p:txBody>
          <a:bodyPr/>
          <a:lstStyle/>
          <a:p>
            <a:pPr>
              <a:defRPr/>
            </a:pPr>
            <a:fld id="{BDCB781A-277B-4FB0-8142-1F6E986FB263}" type="slidenum">
              <a:rPr lang="en-US" altLang="en-US"/>
              <a:pPr>
                <a:defRPr/>
              </a:pPr>
              <a:t>14</a:t>
            </a:fld>
            <a:endParaRPr lang="en-US" altLang="en-US"/>
          </a:p>
        </p:txBody>
      </p:sp>
      <p:sp>
        <p:nvSpPr>
          <p:cNvPr id="1028" name="Rectangle 2"/>
          <p:cNvSpPr>
            <a:spLocks noGrp="1" noChangeArrowheads="1"/>
          </p:cNvSpPr>
          <p:nvPr>
            <p:ph type="title"/>
          </p:nvPr>
        </p:nvSpPr>
        <p:spPr/>
        <p:txBody>
          <a:bodyPr/>
          <a:lstStyle/>
          <a:p>
            <a:pPr eaLnBrk="1" hangingPunct="1"/>
            <a:r>
              <a:rPr lang="tr-TR" smtClean="0"/>
              <a:t>MATLAB/</a:t>
            </a:r>
            <a:r>
              <a:rPr lang="tr-TR" b="0" smtClean="0"/>
              <a:t>Matrislerin Girilmesi</a:t>
            </a:r>
            <a:endParaRPr lang="en-US" b="0" smtClean="0"/>
          </a:p>
        </p:txBody>
      </p:sp>
      <p:sp>
        <p:nvSpPr>
          <p:cNvPr id="1029" name="Rectangle 5"/>
          <p:cNvSpPr>
            <a:spLocks noGrp="1" noChangeArrowheads="1"/>
          </p:cNvSpPr>
          <p:nvPr>
            <p:ph type="body" sz="half" idx="1"/>
          </p:nvPr>
        </p:nvSpPr>
        <p:spPr>
          <a:xfrm>
            <a:off x="457200" y="1411288"/>
            <a:ext cx="8507413" cy="460375"/>
          </a:xfrm>
        </p:spPr>
        <p:txBody>
          <a:bodyPr/>
          <a:lstStyle/>
          <a:p>
            <a:pPr eaLnBrk="1" hangingPunct="1">
              <a:lnSpc>
                <a:spcPct val="80000"/>
              </a:lnSpc>
            </a:pPr>
            <a:r>
              <a:rPr lang="tr-TR" smtClean="0"/>
              <a:t>Matris ve vektörler [  ] köşeli parantezleri ile tanımlanır.</a:t>
            </a:r>
          </a:p>
          <a:p>
            <a:pPr eaLnBrk="1" hangingPunct="1">
              <a:lnSpc>
                <a:spcPct val="80000"/>
              </a:lnSpc>
            </a:pPr>
            <a:endParaRPr lang="tr-TR" smtClean="0"/>
          </a:p>
          <a:p>
            <a:pPr eaLnBrk="1" hangingPunct="1">
              <a:lnSpc>
                <a:spcPct val="80000"/>
              </a:lnSpc>
            </a:pPr>
            <a:r>
              <a:rPr lang="tr-TR" smtClean="0"/>
              <a:t>Matris ve vektör girmenin 3 farklı yolu vardır:</a:t>
            </a:r>
          </a:p>
          <a:p>
            <a:pPr eaLnBrk="1" hangingPunct="1">
              <a:lnSpc>
                <a:spcPct val="80000"/>
              </a:lnSpc>
              <a:buFont typeface="Wingdings" pitchFamily="2" charset="2"/>
              <a:buNone/>
            </a:pPr>
            <a:endParaRPr lang="en-US" smtClean="0"/>
          </a:p>
        </p:txBody>
      </p:sp>
      <p:sp>
        <p:nvSpPr>
          <p:cNvPr id="1030" name="Rectangle 10"/>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endParaRPr lang="tr-TR"/>
          </a:p>
        </p:txBody>
      </p:sp>
      <p:graphicFrame>
        <p:nvGraphicFramePr>
          <p:cNvPr id="1026" name="Object 9"/>
          <p:cNvGraphicFramePr>
            <a:graphicFrameLocks noChangeAspect="1"/>
          </p:cNvGraphicFramePr>
          <p:nvPr/>
        </p:nvGraphicFramePr>
        <p:xfrm>
          <a:off x="755650" y="3032125"/>
          <a:ext cx="1657350" cy="1044575"/>
        </p:xfrm>
        <a:graphic>
          <a:graphicData uri="http://schemas.openxmlformats.org/presentationml/2006/ole">
            <mc:AlternateContent xmlns:mc="http://schemas.openxmlformats.org/markup-compatibility/2006">
              <mc:Choice xmlns:v="urn:schemas-microsoft-com:vml" Requires="v">
                <p:oleObj spid="_x0000_s1047" name="Denklem" r:id="rId3" imgW="1129810" imgH="710891" progId="Equation.3">
                  <p:embed/>
                </p:oleObj>
              </mc:Choice>
              <mc:Fallback>
                <p:oleObj name="Denklem" r:id="rId3" imgW="1129810" imgH="710891"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032125"/>
                        <a:ext cx="1657350"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Text Box 14"/>
          <p:cNvSpPr txBox="1">
            <a:spLocks noChangeArrowheads="1"/>
          </p:cNvSpPr>
          <p:nvPr/>
        </p:nvSpPr>
        <p:spPr bwMode="auto">
          <a:xfrm>
            <a:off x="808038" y="2439988"/>
            <a:ext cx="1060450" cy="366712"/>
          </a:xfrm>
          <a:prstGeom prst="rect">
            <a:avLst/>
          </a:prstGeom>
          <a:noFill/>
          <a:ln w="9525">
            <a:noFill/>
            <a:miter lim="800000"/>
            <a:headEnd/>
            <a:tailEnd/>
          </a:ln>
        </p:spPr>
        <p:txBody>
          <a:bodyPr wrap="none">
            <a:spAutoFit/>
          </a:bodyPr>
          <a:lstStyle/>
          <a:p>
            <a:pPr algn="l"/>
            <a:r>
              <a:rPr lang="tr-TR" sz="1800" b="0">
                <a:solidFill>
                  <a:srgbClr val="3333CC"/>
                </a:solidFill>
              </a:rPr>
              <a:t>Örneğin:</a:t>
            </a:r>
            <a:endParaRPr lang="en-US" sz="1800" b="0">
              <a:solidFill>
                <a:srgbClr val="3333CC"/>
              </a:solidFill>
            </a:endParaRPr>
          </a:p>
        </p:txBody>
      </p:sp>
      <p:grpSp>
        <p:nvGrpSpPr>
          <p:cNvPr id="2" name="Group 27"/>
          <p:cNvGrpSpPr>
            <a:grpSpLocks/>
          </p:cNvGrpSpPr>
          <p:nvPr/>
        </p:nvGrpSpPr>
        <p:grpSpPr bwMode="auto">
          <a:xfrm>
            <a:off x="2819400" y="2597150"/>
            <a:ext cx="1612900" cy="1550988"/>
            <a:chOff x="1776" y="1636"/>
            <a:chExt cx="1016" cy="977"/>
          </a:xfrm>
        </p:grpSpPr>
        <p:sp>
          <p:nvSpPr>
            <p:cNvPr id="1039" name="Text Box 11"/>
            <p:cNvSpPr txBox="1">
              <a:spLocks noChangeArrowheads="1"/>
            </p:cNvSpPr>
            <p:nvPr/>
          </p:nvSpPr>
          <p:spPr bwMode="auto">
            <a:xfrm>
              <a:off x="1837" y="1888"/>
              <a:ext cx="955" cy="725"/>
            </a:xfrm>
            <a:prstGeom prst="rect">
              <a:avLst/>
            </a:prstGeom>
            <a:noFill/>
            <a:ln w="9525">
              <a:solidFill>
                <a:schemeClr val="tx1"/>
              </a:solidFill>
              <a:miter lim="800000"/>
              <a:headEnd/>
              <a:tailEnd/>
            </a:ln>
          </p:spPr>
          <p:txBody>
            <a:bodyPr/>
            <a:lstStyle/>
            <a:p>
              <a:pPr algn="l"/>
              <a:r>
                <a:rPr lang="pt-BR" sz="1800">
                  <a:latin typeface="Courier New" pitchFamily="49" charset="0"/>
                </a:rPr>
                <a:t>A=[1 3 5</a:t>
              </a:r>
            </a:p>
            <a:p>
              <a:pPr algn="l"/>
              <a:r>
                <a:rPr lang="pt-BR" sz="1800">
                  <a:latin typeface="Courier New" pitchFamily="49" charset="0"/>
                </a:rPr>
                <a:t>7 8 11</a:t>
              </a:r>
            </a:p>
            <a:p>
              <a:pPr algn="l"/>
              <a:r>
                <a:rPr lang="pt-BR" sz="1800">
                  <a:latin typeface="Courier New" pitchFamily="49" charset="0"/>
                </a:rPr>
                <a:t>100 1 4]</a:t>
              </a:r>
              <a:endParaRPr lang="tr-TR" sz="1800">
                <a:latin typeface="Courier New" pitchFamily="49" charset="0"/>
              </a:endParaRPr>
            </a:p>
            <a:p>
              <a:pPr algn="l"/>
              <a:endParaRPr lang="tr-TR" sz="1800" b="0"/>
            </a:p>
            <a:p>
              <a:pPr algn="l"/>
              <a:endParaRPr lang="en-US" sz="1800" b="0"/>
            </a:p>
          </p:txBody>
        </p:sp>
        <p:sp>
          <p:nvSpPr>
            <p:cNvPr id="1040" name="Text Box 23"/>
            <p:cNvSpPr txBox="1">
              <a:spLocks noChangeArrowheads="1"/>
            </p:cNvSpPr>
            <p:nvPr/>
          </p:nvSpPr>
          <p:spPr bwMode="auto">
            <a:xfrm>
              <a:off x="1837" y="1658"/>
              <a:ext cx="680" cy="231"/>
            </a:xfrm>
            <a:prstGeom prst="rect">
              <a:avLst/>
            </a:prstGeom>
            <a:noFill/>
            <a:ln w="9525">
              <a:noFill/>
              <a:miter lim="800000"/>
              <a:headEnd/>
              <a:tailEnd/>
            </a:ln>
          </p:spPr>
          <p:txBody>
            <a:bodyPr>
              <a:spAutoFit/>
            </a:bodyPr>
            <a:lstStyle/>
            <a:p>
              <a:pPr algn="l">
                <a:spcBef>
                  <a:spcPct val="50000"/>
                </a:spcBef>
              </a:pPr>
              <a:endParaRPr lang="tr-TR" sz="1800" b="0"/>
            </a:p>
          </p:txBody>
        </p:sp>
        <p:sp>
          <p:nvSpPr>
            <p:cNvPr id="1041" name="Text Box 24"/>
            <p:cNvSpPr txBox="1">
              <a:spLocks noChangeArrowheads="1"/>
            </p:cNvSpPr>
            <p:nvPr/>
          </p:nvSpPr>
          <p:spPr bwMode="auto">
            <a:xfrm>
              <a:off x="1776" y="1636"/>
              <a:ext cx="420" cy="231"/>
            </a:xfrm>
            <a:prstGeom prst="rect">
              <a:avLst/>
            </a:prstGeom>
            <a:noFill/>
            <a:ln w="9525">
              <a:noFill/>
              <a:miter lim="800000"/>
              <a:headEnd/>
              <a:tailEnd/>
            </a:ln>
          </p:spPr>
          <p:txBody>
            <a:bodyPr wrap="none">
              <a:spAutoFit/>
            </a:bodyPr>
            <a:lstStyle/>
            <a:p>
              <a:pPr algn="l"/>
              <a:r>
                <a:rPr lang="tr-TR" sz="1800" b="0">
                  <a:solidFill>
                    <a:schemeClr val="tx2"/>
                  </a:solidFill>
                </a:rPr>
                <a:t>1.yol</a:t>
              </a:r>
              <a:endParaRPr lang="en-US" sz="1800" b="0">
                <a:solidFill>
                  <a:schemeClr val="tx2"/>
                </a:solidFill>
              </a:endParaRPr>
            </a:p>
          </p:txBody>
        </p:sp>
      </p:grpSp>
      <p:grpSp>
        <p:nvGrpSpPr>
          <p:cNvPr id="3" name="Group 28"/>
          <p:cNvGrpSpPr>
            <a:grpSpLocks/>
          </p:cNvGrpSpPr>
          <p:nvPr/>
        </p:nvGrpSpPr>
        <p:grpSpPr bwMode="auto">
          <a:xfrm>
            <a:off x="4729163" y="2636838"/>
            <a:ext cx="3679825" cy="1285875"/>
            <a:chOff x="2979" y="1661"/>
            <a:chExt cx="2318" cy="810"/>
          </a:xfrm>
        </p:grpSpPr>
        <p:sp>
          <p:nvSpPr>
            <p:cNvPr id="1037" name="Text Box 15"/>
            <p:cNvSpPr txBox="1">
              <a:spLocks noChangeArrowheads="1"/>
            </p:cNvSpPr>
            <p:nvPr/>
          </p:nvSpPr>
          <p:spPr bwMode="auto">
            <a:xfrm>
              <a:off x="3000" y="1888"/>
              <a:ext cx="2297" cy="583"/>
            </a:xfrm>
            <a:prstGeom prst="rect">
              <a:avLst/>
            </a:prstGeom>
            <a:noFill/>
            <a:ln w="9525">
              <a:solidFill>
                <a:schemeClr val="tx1"/>
              </a:solidFill>
              <a:miter lim="800000"/>
              <a:headEnd/>
              <a:tailEnd/>
            </a:ln>
          </p:spPr>
          <p:txBody>
            <a:bodyPr>
              <a:spAutoFit/>
            </a:bodyPr>
            <a:lstStyle/>
            <a:p>
              <a:pPr algn="l"/>
              <a:endParaRPr lang="tr-TR" sz="1800">
                <a:latin typeface="Courier New" pitchFamily="49" charset="0"/>
              </a:endParaRPr>
            </a:p>
            <a:p>
              <a:pPr algn="l"/>
              <a:r>
                <a:rPr lang="pt-BR" sz="1800">
                  <a:latin typeface="Courier New" pitchFamily="49" charset="0"/>
                </a:rPr>
                <a:t>A=[</a:t>
              </a:r>
              <a:r>
                <a:rPr lang="tr-TR" sz="1800">
                  <a:latin typeface="Courier New" pitchFamily="49" charset="0"/>
                </a:rPr>
                <a:t>1 3 5;7 8 11;100 1 4]</a:t>
              </a:r>
            </a:p>
            <a:p>
              <a:pPr algn="l"/>
              <a:endParaRPr lang="en-US" sz="1800" b="0"/>
            </a:p>
          </p:txBody>
        </p:sp>
        <p:sp>
          <p:nvSpPr>
            <p:cNvPr id="1038" name="Text Box 25"/>
            <p:cNvSpPr txBox="1">
              <a:spLocks noChangeArrowheads="1"/>
            </p:cNvSpPr>
            <p:nvPr/>
          </p:nvSpPr>
          <p:spPr bwMode="auto">
            <a:xfrm>
              <a:off x="2979" y="1661"/>
              <a:ext cx="420" cy="231"/>
            </a:xfrm>
            <a:prstGeom prst="rect">
              <a:avLst/>
            </a:prstGeom>
            <a:noFill/>
            <a:ln w="9525">
              <a:noFill/>
              <a:miter lim="800000"/>
              <a:headEnd/>
              <a:tailEnd/>
            </a:ln>
          </p:spPr>
          <p:txBody>
            <a:bodyPr wrap="none">
              <a:spAutoFit/>
            </a:bodyPr>
            <a:lstStyle/>
            <a:p>
              <a:pPr algn="l"/>
              <a:r>
                <a:rPr lang="tr-TR" sz="1800" b="0">
                  <a:solidFill>
                    <a:schemeClr val="tx2"/>
                  </a:solidFill>
                </a:rPr>
                <a:t>2.yol</a:t>
              </a:r>
              <a:endParaRPr lang="en-US" sz="1800" b="0">
                <a:solidFill>
                  <a:schemeClr val="tx2"/>
                </a:solidFill>
              </a:endParaRPr>
            </a:p>
          </p:txBody>
        </p:sp>
      </p:grpSp>
      <p:grpSp>
        <p:nvGrpSpPr>
          <p:cNvPr id="4" name="Group 29"/>
          <p:cNvGrpSpPr>
            <a:grpSpLocks/>
          </p:cNvGrpSpPr>
          <p:nvPr/>
        </p:nvGrpSpPr>
        <p:grpSpPr bwMode="auto">
          <a:xfrm>
            <a:off x="2851150" y="4259263"/>
            <a:ext cx="4473575" cy="1600200"/>
            <a:chOff x="388" y="2659"/>
            <a:chExt cx="2818" cy="1008"/>
          </a:xfrm>
        </p:grpSpPr>
        <p:sp>
          <p:nvSpPr>
            <p:cNvPr id="1035" name="Text Box 22"/>
            <p:cNvSpPr txBox="1">
              <a:spLocks noChangeArrowheads="1"/>
            </p:cNvSpPr>
            <p:nvPr/>
          </p:nvSpPr>
          <p:spPr bwMode="auto">
            <a:xfrm>
              <a:off x="418" y="2911"/>
              <a:ext cx="2788" cy="756"/>
            </a:xfrm>
            <a:prstGeom prst="rect">
              <a:avLst/>
            </a:prstGeom>
            <a:noFill/>
            <a:ln w="9525">
              <a:solidFill>
                <a:schemeClr val="tx1"/>
              </a:solidFill>
              <a:miter lim="800000"/>
              <a:headEnd/>
              <a:tailEnd/>
            </a:ln>
          </p:spPr>
          <p:txBody>
            <a:bodyPr wrap="none">
              <a:spAutoFit/>
            </a:bodyPr>
            <a:lstStyle/>
            <a:p>
              <a:pPr algn="l"/>
              <a:r>
                <a:rPr lang="tr-TR" sz="1800">
                  <a:latin typeface="Courier New" pitchFamily="49" charset="0"/>
                </a:rPr>
                <a:t>A(1,1)=1,   A(1,2)=3, A(1,3)=5</a:t>
              </a:r>
            </a:p>
            <a:p>
              <a:pPr algn="l"/>
              <a:r>
                <a:rPr lang="tr-TR" sz="1800">
                  <a:latin typeface="Courier New" pitchFamily="49" charset="0"/>
                </a:rPr>
                <a:t>A(2,1)=7,   A(2,2)=8, A(2,3)=11</a:t>
              </a:r>
            </a:p>
            <a:p>
              <a:pPr algn="l"/>
              <a:r>
                <a:rPr lang="tr-TR" sz="1800">
                  <a:latin typeface="Courier New" pitchFamily="49" charset="0"/>
                </a:rPr>
                <a:t>A(3,1)=100, A(3,2)=1, A(3,3)=4</a:t>
              </a:r>
            </a:p>
            <a:p>
              <a:pPr algn="l"/>
              <a:endParaRPr lang="en-US" sz="1800">
                <a:latin typeface="Courier New" pitchFamily="49" charset="0"/>
              </a:endParaRPr>
            </a:p>
          </p:txBody>
        </p:sp>
        <p:sp>
          <p:nvSpPr>
            <p:cNvPr id="1036" name="Text Box 26"/>
            <p:cNvSpPr txBox="1">
              <a:spLocks noChangeArrowheads="1"/>
            </p:cNvSpPr>
            <p:nvPr/>
          </p:nvSpPr>
          <p:spPr bwMode="auto">
            <a:xfrm>
              <a:off x="388" y="2659"/>
              <a:ext cx="420" cy="231"/>
            </a:xfrm>
            <a:prstGeom prst="rect">
              <a:avLst/>
            </a:prstGeom>
            <a:noFill/>
            <a:ln w="9525">
              <a:noFill/>
              <a:miter lim="800000"/>
              <a:headEnd/>
              <a:tailEnd/>
            </a:ln>
          </p:spPr>
          <p:txBody>
            <a:bodyPr wrap="none">
              <a:spAutoFit/>
            </a:bodyPr>
            <a:lstStyle/>
            <a:p>
              <a:pPr algn="l"/>
              <a:r>
                <a:rPr lang="tr-TR" sz="1800" b="0">
                  <a:solidFill>
                    <a:schemeClr val="tx2"/>
                  </a:solidFill>
                </a:rPr>
                <a:t>3.yol</a:t>
              </a:r>
              <a:endParaRPr lang="en-US" sz="1800" b="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pPr>
              <a:defRPr/>
            </a:pPr>
            <a:fld id="{68004DFC-4487-4930-B68B-6F87E92A053B}" type="slidenum">
              <a:rPr lang="en-US" altLang="en-US"/>
              <a:pPr>
                <a:defRPr/>
              </a:pPr>
              <a:t>15</a:t>
            </a:fld>
            <a:endParaRPr lang="en-US" altLang="en-US"/>
          </a:p>
        </p:txBody>
      </p:sp>
      <p:sp>
        <p:nvSpPr>
          <p:cNvPr id="15363" name="Rectangle 2"/>
          <p:cNvSpPr>
            <a:spLocks noGrp="1" noChangeArrowheads="1"/>
          </p:cNvSpPr>
          <p:nvPr>
            <p:ph type="title"/>
          </p:nvPr>
        </p:nvSpPr>
        <p:spPr/>
        <p:txBody>
          <a:bodyPr/>
          <a:lstStyle/>
          <a:p>
            <a:pPr eaLnBrk="1" hangingPunct="1"/>
            <a:r>
              <a:rPr lang="tr-TR" smtClean="0"/>
              <a:t>MATLAB/</a:t>
            </a:r>
            <a:r>
              <a:rPr lang="tr-TR" b="0" smtClean="0"/>
              <a:t>Matrislerin Kaydedilmesi</a:t>
            </a:r>
            <a:endParaRPr lang="en-US" b="0" smtClean="0"/>
          </a:p>
        </p:txBody>
      </p:sp>
      <p:sp>
        <p:nvSpPr>
          <p:cNvPr id="15364" name="Rectangle 3"/>
          <p:cNvSpPr>
            <a:spLocks noGrp="1" noChangeArrowheads="1"/>
          </p:cNvSpPr>
          <p:nvPr>
            <p:ph type="body" sz="half" idx="1"/>
          </p:nvPr>
        </p:nvSpPr>
        <p:spPr>
          <a:xfrm>
            <a:off x="457200" y="836613"/>
            <a:ext cx="8507413" cy="460375"/>
          </a:xfrm>
        </p:spPr>
        <p:txBody>
          <a:bodyPr/>
          <a:lstStyle/>
          <a:p>
            <a:pPr eaLnBrk="1" hangingPunct="1">
              <a:lnSpc>
                <a:spcPct val="80000"/>
              </a:lnSpc>
            </a:pPr>
            <a:endParaRPr lang="tr-TR" dirty="0" smtClean="0"/>
          </a:p>
          <a:p>
            <a:pPr eaLnBrk="1" hangingPunct="1">
              <a:lnSpc>
                <a:spcPct val="80000"/>
              </a:lnSpc>
            </a:pPr>
            <a:r>
              <a:rPr lang="tr-TR" dirty="0" smtClean="0"/>
              <a:t>Matris ve vektörler *.mat uzantılı olarak </a:t>
            </a:r>
            <a:r>
              <a:rPr lang="tr-TR" dirty="0" err="1" smtClean="0">
                <a:solidFill>
                  <a:srgbClr val="3333CC"/>
                </a:solidFill>
                <a:latin typeface="Courier New" pitchFamily="49" charset="0"/>
              </a:rPr>
              <a:t>save</a:t>
            </a:r>
            <a:r>
              <a:rPr lang="tr-TR" dirty="0" smtClean="0"/>
              <a:t> komutuyla kaydedilir, </a:t>
            </a:r>
            <a:r>
              <a:rPr lang="tr-TR" dirty="0" err="1" smtClean="0">
                <a:solidFill>
                  <a:srgbClr val="3333CC"/>
                </a:solidFill>
                <a:latin typeface="Courier New" pitchFamily="49" charset="0"/>
              </a:rPr>
              <a:t>load</a:t>
            </a:r>
            <a:r>
              <a:rPr lang="tr-TR" dirty="0" smtClean="0"/>
              <a:t> ile de istenilen yerden geri çağrılır.</a:t>
            </a:r>
          </a:p>
          <a:p>
            <a:pPr eaLnBrk="1" hangingPunct="1">
              <a:lnSpc>
                <a:spcPct val="80000"/>
              </a:lnSpc>
            </a:pPr>
            <a:endParaRPr lang="tr-TR" dirty="0" smtClean="0"/>
          </a:p>
          <a:p>
            <a:pPr eaLnBrk="1" hangingPunct="1">
              <a:lnSpc>
                <a:spcPct val="80000"/>
              </a:lnSpc>
            </a:pPr>
            <a:r>
              <a:rPr lang="tr-TR" dirty="0" smtClean="0"/>
              <a:t>Örneğin, girilmiş bir </a:t>
            </a:r>
            <a:r>
              <a:rPr lang="tr-TR" dirty="0" smtClean="0">
                <a:solidFill>
                  <a:schemeClr val="tx2"/>
                </a:solidFill>
              </a:rPr>
              <a:t>a</a:t>
            </a:r>
            <a:r>
              <a:rPr lang="tr-TR" dirty="0" smtClean="0"/>
              <a:t> matrisini “</a:t>
            </a:r>
            <a:r>
              <a:rPr lang="tr-TR" dirty="0" smtClean="0">
                <a:solidFill>
                  <a:schemeClr val="tx2"/>
                </a:solidFill>
              </a:rPr>
              <a:t>D:\</a:t>
            </a:r>
            <a:r>
              <a:rPr lang="tr-TR" dirty="0" err="1" smtClean="0">
                <a:solidFill>
                  <a:schemeClr val="tx2"/>
                </a:solidFill>
              </a:rPr>
              <a:t>yildiz</a:t>
            </a:r>
            <a:r>
              <a:rPr lang="tr-TR" dirty="0" smtClean="0"/>
              <a:t>” klasörüne “</a:t>
            </a:r>
            <a:r>
              <a:rPr lang="tr-TR" dirty="0" err="1" smtClean="0">
                <a:solidFill>
                  <a:schemeClr val="tx2"/>
                </a:solidFill>
              </a:rPr>
              <a:t>katsayilar</a:t>
            </a:r>
            <a:r>
              <a:rPr lang="tr-TR" dirty="0" smtClean="0">
                <a:solidFill>
                  <a:schemeClr val="tx2"/>
                </a:solidFill>
              </a:rPr>
              <a:t>.mat</a:t>
            </a:r>
            <a:r>
              <a:rPr lang="tr-TR" dirty="0" smtClean="0"/>
              <a:t>” olarak kaydetmek isteyelim: Bunun için aşağıdaki komut dizisi kullanılır;</a:t>
            </a:r>
          </a:p>
          <a:p>
            <a:pPr eaLnBrk="1" hangingPunct="1">
              <a:lnSpc>
                <a:spcPct val="80000"/>
              </a:lnSpc>
              <a:buFont typeface="Wingdings" pitchFamily="2" charset="2"/>
              <a:buNone/>
            </a:pPr>
            <a:endParaRPr lang="tr-TR" dirty="0" smtClean="0"/>
          </a:p>
          <a:p>
            <a:pPr eaLnBrk="1" hangingPunct="1">
              <a:lnSpc>
                <a:spcPct val="80000"/>
              </a:lnSpc>
              <a:buFont typeface="Wingdings" pitchFamily="2" charset="2"/>
              <a:buNone/>
            </a:pPr>
            <a:r>
              <a:rPr lang="tr-TR" dirty="0" smtClean="0"/>
              <a:t>	</a:t>
            </a:r>
            <a:r>
              <a:rPr lang="tr-TR" dirty="0" err="1" smtClean="0">
                <a:latin typeface="Courier New" pitchFamily="49" charset="0"/>
              </a:rPr>
              <a:t>save</a:t>
            </a:r>
            <a:r>
              <a:rPr lang="tr-TR" dirty="0" smtClean="0">
                <a:latin typeface="Courier New" pitchFamily="49" charset="0"/>
              </a:rPr>
              <a:t> D:\yildiz\katsayilar a</a:t>
            </a:r>
          </a:p>
          <a:p>
            <a:pPr eaLnBrk="1" hangingPunct="1">
              <a:lnSpc>
                <a:spcPct val="80000"/>
              </a:lnSpc>
              <a:buFont typeface="Wingdings" pitchFamily="2" charset="2"/>
              <a:buNone/>
            </a:pPr>
            <a:endParaRPr lang="tr-TR" dirty="0" smtClean="0">
              <a:latin typeface="Courier New" pitchFamily="49" charset="0"/>
            </a:endParaRPr>
          </a:p>
          <a:p>
            <a:pPr eaLnBrk="1" hangingPunct="1">
              <a:lnSpc>
                <a:spcPct val="80000"/>
              </a:lnSpc>
            </a:pPr>
            <a:r>
              <a:rPr lang="tr-TR" dirty="0" err="1" smtClean="0"/>
              <a:t>katsayilar</a:t>
            </a:r>
            <a:r>
              <a:rPr lang="tr-TR" dirty="0" smtClean="0"/>
              <a:t>.mat olarak kaydedilen a matrisinin </a:t>
            </a:r>
            <a:r>
              <a:rPr lang="tr-TR" u="sng" dirty="0" smtClean="0"/>
              <a:t>herhangi bir zamanda</a:t>
            </a:r>
            <a:r>
              <a:rPr lang="tr-TR" dirty="0" smtClean="0"/>
              <a:t> geri çağrılması için,</a:t>
            </a:r>
          </a:p>
          <a:p>
            <a:pPr eaLnBrk="1" hangingPunct="1">
              <a:lnSpc>
                <a:spcPct val="80000"/>
              </a:lnSpc>
            </a:pPr>
            <a:endParaRPr lang="tr-TR" dirty="0" smtClean="0"/>
          </a:p>
          <a:p>
            <a:pPr eaLnBrk="1" hangingPunct="1">
              <a:lnSpc>
                <a:spcPct val="80000"/>
              </a:lnSpc>
              <a:buFont typeface="Wingdings" pitchFamily="2" charset="2"/>
              <a:buNone/>
            </a:pPr>
            <a:r>
              <a:rPr lang="tr-TR" dirty="0" smtClean="0"/>
              <a:t>	</a:t>
            </a:r>
            <a:r>
              <a:rPr lang="tr-TR" dirty="0" err="1" smtClean="0">
                <a:latin typeface="Courier New" pitchFamily="49" charset="0"/>
              </a:rPr>
              <a:t>load</a:t>
            </a:r>
            <a:r>
              <a:rPr lang="tr-TR" dirty="0" smtClean="0">
                <a:latin typeface="Courier New" pitchFamily="49" charset="0"/>
              </a:rPr>
              <a:t> D:\yildiz\katsayilar</a:t>
            </a:r>
          </a:p>
          <a:p>
            <a:pPr eaLnBrk="1" hangingPunct="1">
              <a:lnSpc>
                <a:spcPct val="80000"/>
              </a:lnSpc>
              <a:buFont typeface="Wingdings" pitchFamily="2" charset="2"/>
              <a:buNone/>
            </a:pPr>
            <a:endParaRPr lang="tr-TR" dirty="0" smtClean="0">
              <a:latin typeface="Courier New" pitchFamily="49" charset="0"/>
            </a:endParaRPr>
          </a:p>
          <a:p>
            <a:pPr eaLnBrk="1" hangingPunct="1">
              <a:lnSpc>
                <a:spcPct val="80000"/>
              </a:lnSpc>
              <a:buFont typeface="Wingdings" pitchFamily="2" charset="2"/>
              <a:buNone/>
            </a:pPr>
            <a:r>
              <a:rPr lang="tr-TR" dirty="0" smtClean="0"/>
              <a:t>	komut dizisi kullanılır.  Geri çağırma işleminden sonra, ilgili matris a dizisi olarak </a:t>
            </a:r>
            <a:r>
              <a:rPr lang="tr-TR" dirty="0" err="1" smtClean="0"/>
              <a:t>workspace’de</a:t>
            </a:r>
            <a:r>
              <a:rPr lang="tr-TR" dirty="0" smtClean="0"/>
              <a:t> kaydedilir (</a:t>
            </a:r>
            <a:r>
              <a:rPr lang="tr-TR" dirty="0" err="1" smtClean="0"/>
              <a:t>workspace’e</a:t>
            </a:r>
            <a:r>
              <a:rPr lang="tr-TR" dirty="0" smtClean="0"/>
              <a:t> kaydetme işleminin geçici olduğunu hatırlayınız!)</a:t>
            </a:r>
          </a:p>
          <a:p>
            <a:pPr eaLnBrk="1" hangingPunct="1">
              <a:lnSpc>
                <a:spcPct val="80000"/>
              </a:lnSpc>
              <a:buFont typeface="Wingdings" pitchFamily="2" charset="2"/>
              <a:buNone/>
            </a:pPr>
            <a:endParaRPr lang="tr-TR" dirty="0" smtClean="0">
              <a:latin typeface="Courier New" pitchFamily="49" charset="0"/>
            </a:endParaRPr>
          </a:p>
          <a:p>
            <a:pPr eaLnBrk="1" hangingPunct="1">
              <a:lnSpc>
                <a:spcPct val="80000"/>
              </a:lnSpc>
              <a:buFont typeface="Wingdings" pitchFamily="2" charset="2"/>
              <a:buNone/>
            </a:pPr>
            <a:endParaRPr lang="en-US" dirty="0" smtClean="0"/>
          </a:p>
        </p:txBody>
      </p:sp>
      <p:sp>
        <p:nvSpPr>
          <p:cNvPr id="15365" name="Rectangle 4"/>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sp>
        <p:nvSpPr>
          <p:cNvPr id="19468" name="Text Box 12"/>
          <p:cNvSpPr txBox="1">
            <a:spLocks noChangeArrowheads="1"/>
          </p:cNvSpPr>
          <p:nvPr/>
        </p:nvSpPr>
        <p:spPr bwMode="auto">
          <a:xfrm>
            <a:off x="400050" y="5386388"/>
            <a:ext cx="8640763" cy="641350"/>
          </a:xfrm>
          <a:prstGeom prst="rect">
            <a:avLst/>
          </a:prstGeom>
          <a:solidFill>
            <a:schemeClr val="bg1"/>
          </a:solidFill>
          <a:ln w="9525">
            <a:noFill/>
            <a:miter lim="800000"/>
            <a:headEnd/>
            <a:tailEnd/>
          </a:ln>
        </p:spPr>
        <p:txBody>
          <a:bodyPr>
            <a:spAutoFit/>
          </a:bodyPr>
          <a:lstStyle/>
          <a:p>
            <a:pPr algn="l"/>
            <a:r>
              <a:rPr lang="tr-TR" sz="1800" u="sng">
                <a:solidFill>
                  <a:srgbClr val="3333CC"/>
                </a:solidFill>
              </a:rPr>
              <a:t>Yeni bir matrisi katsayilar.mat olarak kaydettiğimizde, önceki matrisi bir daha görme imkanı kalmaz. Yani save </a:t>
            </a:r>
            <a:r>
              <a:rPr lang="tr-TR" sz="1800" u="sng">
                <a:solidFill>
                  <a:schemeClr val="tx2"/>
                </a:solidFill>
              </a:rPr>
              <a:t>overwrite (üzerine yazma)</a:t>
            </a:r>
            <a:r>
              <a:rPr lang="tr-TR" sz="1800" u="sng">
                <a:solidFill>
                  <a:srgbClr val="3333CC"/>
                </a:solidFill>
              </a:rPr>
              <a:t> özelliklidir.</a:t>
            </a:r>
            <a:endParaRPr lang="en-US" sz="1800" u="sng">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 calcmode="lin" valueType="num">
                                      <p:cBhvr additive="base">
                                        <p:cTn id="7" dur="500" fill="hold"/>
                                        <p:tgtEl>
                                          <p:spTgt spid="19468"/>
                                        </p:tgtEl>
                                        <p:attrNameLst>
                                          <p:attrName>ppt_x</p:attrName>
                                        </p:attrNameLst>
                                      </p:cBhvr>
                                      <p:tavLst>
                                        <p:tav tm="0">
                                          <p:val>
                                            <p:strVal val="#ppt_x"/>
                                          </p:val>
                                        </p:tav>
                                        <p:tav tm="100000">
                                          <p:val>
                                            <p:strVal val="#ppt_x"/>
                                          </p:val>
                                        </p:tav>
                                      </p:tavLst>
                                    </p:anim>
                                    <p:anim calcmode="lin" valueType="num">
                                      <p:cBhvr additive="base">
                                        <p:cTn id="8" dur="500" fill="hold"/>
                                        <p:tgtEl>
                                          <p:spTgt spid="194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6 Slayt Numarası Yer Tutucusu"/>
          <p:cNvSpPr>
            <a:spLocks noGrp="1"/>
          </p:cNvSpPr>
          <p:nvPr>
            <p:ph type="sldNum" sz="quarter" idx="12"/>
          </p:nvPr>
        </p:nvSpPr>
        <p:spPr/>
        <p:txBody>
          <a:bodyPr/>
          <a:lstStyle/>
          <a:p>
            <a:pPr>
              <a:defRPr/>
            </a:pPr>
            <a:fld id="{529B1A31-0371-4F63-A532-A3B8D3405BB3}" type="slidenum">
              <a:rPr lang="en-US" altLang="en-US"/>
              <a:pPr>
                <a:defRPr/>
              </a:pPr>
              <a:t>16</a:t>
            </a:fld>
            <a:endParaRPr lang="en-US" altLang="en-US"/>
          </a:p>
        </p:txBody>
      </p:sp>
      <p:sp>
        <p:nvSpPr>
          <p:cNvPr id="16387" name="Rectangle 2"/>
          <p:cNvSpPr>
            <a:spLocks noGrp="1" noChangeArrowheads="1"/>
          </p:cNvSpPr>
          <p:nvPr>
            <p:ph type="title"/>
          </p:nvPr>
        </p:nvSpPr>
        <p:spPr/>
        <p:txBody>
          <a:bodyPr/>
          <a:lstStyle/>
          <a:p>
            <a:pPr eaLnBrk="1" hangingPunct="1"/>
            <a:r>
              <a:rPr lang="tr-TR" smtClean="0"/>
              <a:t>MATLAB/</a:t>
            </a:r>
            <a:r>
              <a:rPr lang="tr-TR" b="0" smtClean="0"/>
              <a:t>Matrislerin Kaydedilmesi</a:t>
            </a:r>
            <a:endParaRPr lang="en-US" b="0" smtClean="0"/>
          </a:p>
        </p:txBody>
      </p:sp>
      <p:sp>
        <p:nvSpPr>
          <p:cNvPr id="16388" name="Rectangle 3"/>
          <p:cNvSpPr>
            <a:spLocks noGrp="1" noChangeArrowheads="1"/>
          </p:cNvSpPr>
          <p:nvPr>
            <p:ph type="body" sz="half" idx="1"/>
          </p:nvPr>
        </p:nvSpPr>
        <p:spPr>
          <a:xfrm>
            <a:off x="457200" y="1052513"/>
            <a:ext cx="8507413" cy="460375"/>
          </a:xfrm>
        </p:spPr>
        <p:txBody>
          <a:bodyPr/>
          <a:lstStyle/>
          <a:p>
            <a:pPr eaLnBrk="1" hangingPunct="1">
              <a:lnSpc>
                <a:spcPct val="80000"/>
              </a:lnSpc>
            </a:pPr>
            <a:endParaRPr lang="tr-TR" smtClean="0"/>
          </a:p>
          <a:p>
            <a:pPr eaLnBrk="1" hangingPunct="1">
              <a:lnSpc>
                <a:spcPct val="80000"/>
              </a:lnSpc>
            </a:pPr>
            <a:r>
              <a:rPr lang="tr-TR" smtClean="0"/>
              <a:t>*.mat uzantılı dosyalar, ayrıca MATLAB’den open files kısa yolundan da geri çağrılabilir:</a:t>
            </a:r>
          </a:p>
          <a:p>
            <a:pPr eaLnBrk="1" hangingPunct="1">
              <a:lnSpc>
                <a:spcPct val="80000"/>
              </a:lnSpc>
              <a:buFont typeface="Wingdings" pitchFamily="2" charset="2"/>
              <a:buNone/>
            </a:pPr>
            <a:endParaRPr lang="tr-TR" smtClean="0">
              <a:latin typeface="Courier New" pitchFamily="49" charset="0"/>
            </a:endParaRPr>
          </a:p>
          <a:p>
            <a:pPr eaLnBrk="1" hangingPunct="1">
              <a:lnSpc>
                <a:spcPct val="80000"/>
              </a:lnSpc>
              <a:buFont typeface="Wingdings" pitchFamily="2" charset="2"/>
              <a:buNone/>
            </a:pPr>
            <a:endParaRPr lang="en-US" smtClean="0"/>
          </a:p>
        </p:txBody>
      </p:sp>
      <p:sp>
        <p:nvSpPr>
          <p:cNvPr id="16389" name="Rectangle 4"/>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pic>
        <p:nvPicPr>
          <p:cNvPr id="16390" name="Picture 11"/>
          <p:cNvPicPr>
            <a:picLocks noGrp="1" noChangeAspect="1" noChangeArrowheads="1"/>
          </p:cNvPicPr>
          <p:nvPr>
            <p:ph sz="half" idx="2"/>
          </p:nvPr>
        </p:nvPicPr>
        <p:blipFill>
          <a:blip r:embed="rId2" cstate="print"/>
          <a:srcRect l="19800" t="13649" r="38419" b="40839"/>
          <a:stretch>
            <a:fillRect/>
          </a:stretch>
        </p:blipFill>
        <p:spPr>
          <a:xfrm>
            <a:off x="2051050" y="1916113"/>
            <a:ext cx="4752975" cy="4141787"/>
          </a:xfrm>
          <a:noFill/>
        </p:spPr>
      </p:pic>
      <p:sp>
        <p:nvSpPr>
          <p:cNvPr id="16391" name="Oval 14"/>
          <p:cNvSpPr>
            <a:spLocks noChangeArrowheads="1"/>
          </p:cNvSpPr>
          <p:nvPr/>
        </p:nvSpPr>
        <p:spPr bwMode="auto">
          <a:xfrm>
            <a:off x="2195513" y="2276475"/>
            <a:ext cx="504825" cy="360363"/>
          </a:xfrm>
          <a:prstGeom prst="ellipse">
            <a:avLst/>
          </a:prstGeom>
          <a:noFill/>
          <a:ln w="25400">
            <a:solidFill>
              <a:srgbClr val="FF0000"/>
            </a:solidFill>
            <a:round/>
            <a:headEnd/>
            <a:tailEnd/>
          </a:ln>
        </p:spPr>
        <p:txBody>
          <a:bodyPr wrap="none" anchor="ctr"/>
          <a:lstStyle/>
          <a:p>
            <a:endParaRPr lang="tr-TR"/>
          </a:p>
        </p:txBody>
      </p:sp>
      <p:sp>
        <p:nvSpPr>
          <p:cNvPr id="16392" name="AutoShape 18"/>
          <p:cNvSpPr>
            <a:spLocks noChangeArrowheads="1"/>
          </p:cNvSpPr>
          <p:nvPr/>
        </p:nvSpPr>
        <p:spPr bwMode="auto">
          <a:xfrm>
            <a:off x="2627313" y="4652963"/>
            <a:ext cx="2376487" cy="431800"/>
          </a:xfrm>
          <a:prstGeom prst="roundRect">
            <a:avLst>
              <a:gd name="adj" fmla="val 16667"/>
            </a:avLst>
          </a:prstGeom>
          <a:noFill/>
          <a:ln w="25400">
            <a:solidFill>
              <a:srgbClr val="FF0000"/>
            </a:solidFill>
            <a:round/>
            <a:headEnd/>
            <a:tailEnd/>
          </a:ln>
        </p:spPr>
        <p:txBody>
          <a:bodyPr wrap="none" anchor="ctr"/>
          <a:lstStyle/>
          <a:p>
            <a:endParaRPr lang="tr-TR"/>
          </a:p>
        </p:txBody>
      </p:sp>
      <p:sp>
        <p:nvSpPr>
          <p:cNvPr id="16393" name="Line 19"/>
          <p:cNvSpPr>
            <a:spLocks noChangeShapeType="1"/>
          </p:cNvSpPr>
          <p:nvPr/>
        </p:nvSpPr>
        <p:spPr bwMode="auto">
          <a:xfrm flipH="1">
            <a:off x="1403350" y="4868863"/>
            <a:ext cx="1223963" cy="0"/>
          </a:xfrm>
          <a:prstGeom prst="line">
            <a:avLst/>
          </a:prstGeom>
          <a:noFill/>
          <a:ln w="25400">
            <a:solidFill>
              <a:schemeClr val="tx1"/>
            </a:solidFill>
            <a:round/>
            <a:headEnd/>
            <a:tailEnd type="triangle" w="med" len="med"/>
          </a:ln>
        </p:spPr>
        <p:txBody>
          <a:bodyPr/>
          <a:lstStyle/>
          <a:p>
            <a:endParaRPr lang="tr-TR"/>
          </a:p>
        </p:txBody>
      </p:sp>
      <p:sp>
        <p:nvSpPr>
          <p:cNvPr id="16394" name="Line 20"/>
          <p:cNvSpPr>
            <a:spLocks noChangeShapeType="1"/>
          </p:cNvSpPr>
          <p:nvPr/>
        </p:nvSpPr>
        <p:spPr bwMode="auto">
          <a:xfrm flipH="1">
            <a:off x="1393825" y="2439988"/>
            <a:ext cx="792163" cy="0"/>
          </a:xfrm>
          <a:prstGeom prst="line">
            <a:avLst/>
          </a:prstGeom>
          <a:noFill/>
          <a:ln w="25400">
            <a:solidFill>
              <a:schemeClr val="tx1"/>
            </a:solidFill>
            <a:round/>
            <a:headEnd/>
            <a:tailEnd type="triangle" w="med" len="med"/>
          </a:ln>
        </p:spPr>
        <p:txBody>
          <a:bodyPr/>
          <a:lstStyle/>
          <a:p>
            <a:endParaRPr lang="tr-TR"/>
          </a:p>
        </p:txBody>
      </p:sp>
      <p:sp>
        <p:nvSpPr>
          <p:cNvPr id="16395" name="Text Box 21"/>
          <p:cNvSpPr txBox="1">
            <a:spLocks noChangeArrowheads="1"/>
          </p:cNvSpPr>
          <p:nvPr/>
        </p:nvSpPr>
        <p:spPr bwMode="auto">
          <a:xfrm>
            <a:off x="250825" y="2205038"/>
            <a:ext cx="1225550" cy="366712"/>
          </a:xfrm>
          <a:prstGeom prst="rect">
            <a:avLst/>
          </a:prstGeom>
          <a:noFill/>
          <a:ln w="9525">
            <a:noFill/>
            <a:miter lim="800000"/>
            <a:headEnd/>
            <a:tailEnd/>
          </a:ln>
        </p:spPr>
        <p:txBody>
          <a:bodyPr>
            <a:spAutoFit/>
          </a:bodyPr>
          <a:lstStyle/>
          <a:p>
            <a:pPr algn="l">
              <a:spcBef>
                <a:spcPct val="50000"/>
              </a:spcBef>
            </a:pPr>
            <a:r>
              <a:rPr lang="tr-TR" sz="1800" b="0"/>
              <a:t>Open files</a:t>
            </a:r>
            <a:endParaRPr lang="en-US" sz="1800" b="0"/>
          </a:p>
        </p:txBody>
      </p:sp>
      <p:sp>
        <p:nvSpPr>
          <p:cNvPr id="16396" name="Text Box 22"/>
          <p:cNvSpPr txBox="1">
            <a:spLocks noChangeArrowheads="1"/>
          </p:cNvSpPr>
          <p:nvPr/>
        </p:nvSpPr>
        <p:spPr bwMode="auto">
          <a:xfrm>
            <a:off x="323850" y="4310063"/>
            <a:ext cx="1225550" cy="1465262"/>
          </a:xfrm>
          <a:prstGeom prst="rect">
            <a:avLst/>
          </a:prstGeom>
          <a:noFill/>
          <a:ln w="9525">
            <a:noFill/>
            <a:miter lim="800000"/>
            <a:headEnd/>
            <a:tailEnd/>
          </a:ln>
        </p:spPr>
        <p:txBody>
          <a:bodyPr>
            <a:spAutoFit/>
          </a:bodyPr>
          <a:lstStyle/>
          <a:p>
            <a:pPr algn="l">
              <a:spcBef>
                <a:spcPct val="50000"/>
              </a:spcBef>
            </a:pPr>
            <a:r>
              <a:rPr lang="tr-TR" sz="1800" b="0"/>
              <a:t>Dosya türünü MAT-files olarak değiştir.</a:t>
            </a:r>
            <a:endParaRPr lang="en-US" sz="1800" b="0"/>
          </a:p>
        </p:txBody>
      </p:sp>
      <p:sp>
        <p:nvSpPr>
          <p:cNvPr id="16397" name="AutoShape 23"/>
          <p:cNvSpPr>
            <a:spLocks noChangeArrowheads="1"/>
          </p:cNvSpPr>
          <p:nvPr/>
        </p:nvSpPr>
        <p:spPr bwMode="auto">
          <a:xfrm>
            <a:off x="4932363" y="4365625"/>
            <a:ext cx="1008062" cy="358775"/>
          </a:xfrm>
          <a:prstGeom prst="roundRect">
            <a:avLst>
              <a:gd name="adj" fmla="val 16667"/>
            </a:avLst>
          </a:prstGeom>
          <a:noFill/>
          <a:ln w="25400">
            <a:solidFill>
              <a:srgbClr val="008000"/>
            </a:solidFill>
            <a:round/>
            <a:headEnd/>
            <a:tailEnd/>
          </a:ln>
        </p:spPr>
        <p:txBody>
          <a:bodyPr wrap="none" anchor="ctr"/>
          <a:lstStyle/>
          <a:p>
            <a:endParaRPr lang="tr-TR"/>
          </a:p>
        </p:txBody>
      </p:sp>
      <p:sp>
        <p:nvSpPr>
          <p:cNvPr id="16398" name="Line 24"/>
          <p:cNvSpPr>
            <a:spLocks noChangeShapeType="1"/>
          </p:cNvSpPr>
          <p:nvPr/>
        </p:nvSpPr>
        <p:spPr bwMode="auto">
          <a:xfrm>
            <a:off x="5940425" y="4508500"/>
            <a:ext cx="1008063" cy="0"/>
          </a:xfrm>
          <a:prstGeom prst="line">
            <a:avLst/>
          </a:prstGeom>
          <a:noFill/>
          <a:ln w="25400">
            <a:solidFill>
              <a:schemeClr val="tx1"/>
            </a:solidFill>
            <a:round/>
            <a:headEnd/>
            <a:tailEnd type="triangle" w="med" len="med"/>
          </a:ln>
        </p:spPr>
        <p:txBody>
          <a:bodyPr/>
          <a:lstStyle/>
          <a:p>
            <a:endParaRPr lang="tr-TR"/>
          </a:p>
        </p:txBody>
      </p:sp>
      <p:sp>
        <p:nvSpPr>
          <p:cNvPr id="16399" name="Text Box 25"/>
          <p:cNvSpPr txBox="1">
            <a:spLocks noChangeArrowheads="1"/>
          </p:cNvSpPr>
          <p:nvPr/>
        </p:nvSpPr>
        <p:spPr bwMode="auto">
          <a:xfrm>
            <a:off x="6948488" y="3933825"/>
            <a:ext cx="1871662" cy="1190625"/>
          </a:xfrm>
          <a:prstGeom prst="rect">
            <a:avLst/>
          </a:prstGeom>
          <a:noFill/>
          <a:ln w="9525">
            <a:noFill/>
            <a:miter lim="800000"/>
            <a:headEnd/>
            <a:tailEnd/>
          </a:ln>
        </p:spPr>
        <p:txBody>
          <a:bodyPr>
            <a:spAutoFit/>
          </a:bodyPr>
          <a:lstStyle/>
          <a:p>
            <a:pPr algn="l">
              <a:spcBef>
                <a:spcPct val="50000"/>
              </a:spcBef>
            </a:pPr>
            <a:r>
              <a:rPr lang="tr-TR" sz="1800" b="0"/>
              <a:t>Dosyadaki değişken workspace’de oluşturulur.</a:t>
            </a:r>
            <a:endParaRPr lang="en-US" sz="1800" b="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6 Slayt Numarası Yer Tutucusu"/>
          <p:cNvSpPr>
            <a:spLocks noGrp="1"/>
          </p:cNvSpPr>
          <p:nvPr>
            <p:ph type="sldNum" sz="quarter" idx="12"/>
          </p:nvPr>
        </p:nvSpPr>
        <p:spPr/>
        <p:txBody>
          <a:bodyPr/>
          <a:lstStyle/>
          <a:p>
            <a:pPr>
              <a:defRPr/>
            </a:pPr>
            <a:fld id="{D3DAC399-89C9-4A22-87E0-8B0623CC1E43}" type="slidenum">
              <a:rPr lang="en-US" altLang="en-US"/>
              <a:pPr>
                <a:defRPr/>
              </a:pPr>
              <a:t>17</a:t>
            </a:fld>
            <a:endParaRPr lang="en-US" altLang="en-US"/>
          </a:p>
        </p:txBody>
      </p:sp>
      <p:sp>
        <p:nvSpPr>
          <p:cNvPr id="18435" name="Rectangle 2"/>
          <p:cNvSpPr>
            <a:spLocks noGrp="1" noChangeArrowheads="1"/>
          </p:cNvSpPr>
          <p:nvPr>
            <p:ph type="title"/>
          </p:nvPr>
        </p:nvSpPr>
        <p:spPr/>
        <p:txBody>
          <a:bodyPr/>
          <a:lstStyle/>
          <a:p>
            <a:pPr eaLnBrk="1" hangingPunct="1"/>
            <a:r>
              <a:rPr lang="tr-TR" smtClean="0"/>
              <a:t>MATLAB/</a:t>
            </a:r>
            <a:r>
              <a:rPr lang="tr-TR" b="0" smtClean="0"/>
              <a:t>Temel lineer cebir komutları</a:t>
            </a:r>
            <a:endParaRPr lang="en-US" b="0" smtClean="0"/>
          </a:p>
        </p:txBody>
      </p:sp>
      <p:sp>
        <p:nvSpPr>
          <p:cNvPr id="18436" name="Rectangle 3"/>
          <p:cNvSpPr>
            <a:spLocks noGrp="1" noChangeArrowheads="1"/>
          </p:cNvSpPr>
          <p:nvPr>
            <p:ph type="body" sz="half" idx="1"/>
          </p:nvPr>
        </p:nvSpPr>
        <p:spPr>
          <a:xfrm>
            <a:off x="457200" y="765175"/>
            <a:ext cx="8507413" cy="460375"/>
          </a:xfrm>
        </p:spPr>
        <p:txBody>
          <a:bodyPr/>
          <a:lstStyle/>
          <a:p>
            <a:pPr eaLnBrk="1" hangingPunct="1">
              <a:lnSpc>
                <a:spcPct val="80000"/>
              </a:lnSpc>
            </a:pPr>
            <a:endParaRPr lang="tr-TR" smtClean="0"/>
          </a:p>
          <a:p>
            <a:pPr eaLnBrk="1" hangingPunct="1">
              <a:lnSpc>
                <a:spcPct val="80000"/>
              </a:lnSpc>
            </a:pPr>
            <a:r>
              <a:rPr lang="tr-TR" smtClean="0">
                <a:solidFill>
                  <a:srgbClr val="3333CC"/>
                </a:solidFill>
                <a:latin typeface="Courier New" pitchFamily="49" charset="0"/>
              </a:rPr>
              <a:t>inv(a)	</a:t>
            </a:r>
            <a:r>
              <a:rPr lang="tr-TR" sz="1600" b="0" smtClean="0"/>
              <a:t>Bir</a:t>
            </a:r>
            <a:r>
              <a:rPr lang="tr-TR" sz="1600" smtClean="0"/>
              <a:t> </a:t>
            </a:r>
            <a:r>
              <a:rPr lang="tr-TR" sz="1600" b="0" smtClean="0"/>
              <a:t>a kare matrisinin tersini (inversini) alır.</a:t>
            </a:r>
          </a:p>
          <a:p>
            <a:pPr eaLnBrk="1" hangingPunct="1">
              <a:lnSpc>
                <a:spcPct val="80000"/>
              </a:lnSpc>
              <a:buFont typeface="Wingdings" pitchFamily="2" charset="2"/>
              <a:buNone/>
            </a:pPr>
            <a:endParaRPr lang="tr-TR" sz="1600" b="0" smtClean="0"/>
          </a:p>
          <a:p>
            <a:pPr eaLnBrk="1" hangingPunct="1">
              <a:lnSpc>
                <a:spcPct val="80000"/>
              </a:lnSpc>
            </a:pPr>
            <a:r>
              <a:rPr lang="tr-TR" smtClean="0">
                <a:solidFill>
                  <a:srgbClr val="3333CC"/>
                </a:solidFill>
                <a:latin typeface="Courier New" pitchFamily="49" charset="0"/>
              </a:rPr>
              <a:t>a’</a:t>
            </a:r>
            <a:r>
              <a:rPr lang="tr-TR" smtClean="0"/>
              <a:t>	    	</a:t>
            </a:r>
            <a:r>
              <a:rPr lang="tr-TR" sz="1600" b="0" smtClean="0"/>
              <a:t>a matrisinin devriğini (transpozesini) alır.</a:t>
            </a:r>
          </a:p>
          <a:p>
            <a:pPr eaLnBrk="1" hangingPunct="1">
              <a:lnSpc>
                <a:spcPct val="80000"/>
              </a:lnSpc>
              <a:buFont typeface="Wingdings" pitchFamily="2" charset="2"/>
              <a:buNone/>
            </a:pPr>
            <a:endParaRPr lang="tr-TR" sz="1600" b="0" smtClean="0"/>
          </a:p>
          <a:p>
            <a:pPr eaLnBrk="1" hangingPunct="1">
              <a:lnSpc>
                <a:spcPct val="80000"/>
              </a:lnSpc>
            </a:pPr>
            <a:r>
              <a:rPr lang="tr-TR" smtClean="0">
                <a:solidFill>
                  <a:srgbClr val="3333CC"/>
                </a:solidFill>
                <a:latin typeface="Courier New" pitchFamily="49" charset="0"/>
              </a:rPr>
              <a:t>det(a)	</a:t>
            </a:r>
            <a:r>
              <a:rPr lang="tr-TR" sz="1600" b="0" smtClean="0"/>
              <a:t>a matrisinin determinantını hesaplar.</a:t>
            </a:r>
          </a:p>
          <a:p>
            <a:pPr eaLnBrk="1" hangingPunct="1">
              <a:lnSpc>
                <a:spcPct val="80000"/>
              </a:lnSpc>
              <a:buFont typeface="Wingdings" pitchFamily="2" charset="2"/>
              <a:buNone/>
            </a:pPr>
            <a:endParaRPr lang="tr-TR" sz="1600" b="0" smtClean="0"/>
          </a:p>
          <a:p>
            <a:pPr eaLnBrk="1" hangingPunct="1">
              <a:lnSpc>
                <a:spcPct val="80000"/>
              </a:lnSpc>
            </a:pPr>
            <a:r>
              <a:rPr lang="tr-TR" smtClean="0">
                <a:solidFill>
                  <a:srgbClr val="3333CC"/>
                </a:solidFill>
                <a:latin typeface="Courier New" pitchFamily="49" charset="0"/>
              </a:rPr>
              <a:t>a+b		</a:t>
            </a:r>
            <a:r>
              <a:rPr lang="tr-TR" sz="1600" b="0" smtClean="0"/>
              <a:t>Boyutları aynı olan a ve b matrisini toplar.</a:t>
            </a:r>
          </a:p>
          <a:p>
            <a:pPr eaLnBrk="1" hangingPunct="1">
              <a:lnSpc>
                <a:spcPct val="80000"/>
              </a:lnSpc>
              <a:buFont typeface="Wingdings" pitchFamily="2" charset="2"/>
              <a:buNone/>
            </a:pPr>
            <a:endParaRPr lang="tr-TR" b="0" smtClean="0"/>
          </a:p>
          <a:p>
            <a:pPr eaLnBrk="1" hangingPunct="1">
              <a:lnSpc>
                <a:spcPct val="80000"/>
              </a:lnSpc>
            </a:pPr>
            <a:r>
              <a:rPr lang="tr-TR" smtClean="0">
                <a:solidFill>
                  <a:srgbClr val="3333CC"/>
                </a:solidFill>
                <a:latin typeface="Courier New" pitchFamily="49" charset="0"/>
              </a:rPr>
              <a:t>a-b</a:t>
            </a:r>
            <a:r>
              <a:rPr lang="tr-TR" smtClean="0"/>
              <a:t>		</a:t>
            </a:r>
            <a:r>
              <a:rPr lang="tr-TR" sz="1600" b="0" smtClean="0"/>
              <a:t>Boyutları aynı olan a ve b matrislerinin farkını alır.</a:t>
            </a:r>
          </a:p>
          <a:p>
            <a:pPr eaLnBrk="1" hangingPunct="1">
              <a:lnSpc>
                <a:spcPct val="80000"/>
              </a:lnSpc>
              <a:buFont typeface="Wingdings" pitchFamily="2" charset="2"/>
              <a:buNone/>
            </a:pPr>
            <a:endParaRPr lang="tr-TR" sz="1600" b="0" smtClean="0"/>
          </a:p>
          <a:p>
            <a:pPr eaLnBrk="1" hangingPunct="1">
              <a:lnSpc>
                <a:spcPct val="80000"/>
              </a:lnSpc>
            </a:pPr>
            <a:r>
              <a:rPr lang="tr-TR" smtClean="0">
                <a:solidFill>
                  <a:srgbClr val="3333CC"/>
                </a:solidFill>
                <a:latin typeface="Courier New" pitchFamily="49" charset="0"/>
              </a:rPr>
              <a:t>a*b</a:t>
            </a:r>
            <a:r>
              <a:rPr lang="tr-TR" smtClean="0"/>
              <a:t>		</a:t>
            </a:r>
            <a:r>
              <a:rPr lang="tr-TR" sz="1600" b="0" smtClean="0"/>
              <a:t>Sütun sayısı m olan a matrisiyle satır sayısı m olan b matrisini çarpar.</a:t>
            </a:r>
          </a:p>
          <a:p>
            <a:pPr eaLnBrk="1" hangingPunct="1">
              <a:lnSpc>
                <a:spcPct val="80000"/>
              </a:lnSpc>
              <a:buFont typeface="Wingdings" pitchFamily="2" charset="2"/>
              <a:buNone/>
            </a:pPr>
            <a:endParaRPr lang="tr-TR" sz="1600" b="0" smtClean="0"/>
          </a:p>
          <a:p>
            <a:pPr eaLnBrk="1" hangingPunct="1">
              <a:lnSpc>
                <a:spcPct val="80000"/>
              </a:lnSpc>
            </a:pPr>
            <a:r>
              <a:rPr lang="tr-TR" smtClean="0">
                <a:solidFill>
                  <a:srgbClr val="3333CC"/>
                </a:solidFill>
                <a:latin typeface="Courier New" pitchFamily="49" charset="0"/>
              </a:rPr>
              <a:t>a/b</a:t>
            </a:r>
            <a:r>
              <a:rPr lang="tr-TR" smtClean="0"/>
              <a:t>	     	</a:t>
            </a:r>
            <a:r>
              <a:rPr lang="tr-TR" sz="1600" b="0" smtClean="0"/>
              <a:t>b düzenli kare bir matrisse (determinantı sıfırdan farklıysa), aynı boyutlu </a:t>
            </a:r>
          </a:p>
          <a:p>
            <a:pPr eaLnBrk="1" hangingPunct="1">
              <a:lnSpc>
                <a:spcPct val="80000"/>
              </a:lnSpc>
              <a:buFont typeface="Wingdings" pitchFamily="2" charset="2"/>
              <a:buNone/>
            </a:pPr>
            <a:r>
              <a:rPr lang="tr-TR" sz="1600" b="0" smtClean="0"/>
              <a:t>			a matrisiyle; </a:t>
            </a:r>
            <a:r>
              <a:rPr lang="tr-TR" sz="1600" smtClean="0">
                <a:solidFill>
                  <a:srgbClr val="3333CC"/>
                </a:solidFill>
                <a:latin typeface="Courier New" pitchFamily="49" charset="0"/>
              </a:rPr>
              <a:t>a*inv(b)</a:t>
            </a:r>
            <a:r>
              <a:rPr lang="tr-TR" sz="1600" b="0" smtClean="0"/>
              <a:t> işlemini yapar.</a:t>
            </a:r>
          </a:p>
          <a:p>
            <a:pPr eaLnBrk="1" hangingPunct="1">
              <a:lnSpc>
                <a:spcPct val="80000"/>
              </a:lnSpc>
              <a:buFont typeface="Wingdings" pitchFamily="2" charset="2"/>
              <a:buNone/>
            </a:pPr>
            <a:endParaRPr lang="tr-TR" sz="1600" b="0" smtClean="0"/>
          </a:p>
          <a:p>
            <a:pPr eaLnBrk="1" hangingPunct="1">
              <a:lnSpc>
                <a:spcPct val="80000"/>
              </a:lnSpc>
            </a:pPr>
            <a:r>
              <a:rPr lang="tr-TR" smtClean="0">
                <a:solidFill>
                  <a:srgbClr val="3333CC"/>
                </a:solidFill>
                <a:latin typeface="Courier New" pitchFamily="49" charset="0"/>
              </a:rPr>
              <a:t>a.*b</a:t>
            </a:r>
            <a:r>
              <a:rPr lang="tr-TR" smtClean="0"/>
              <a:t>     	</a:t>
            </a:r>
            <a:r>
              <a:rPr lang="tr-TR" sz="1600" b="0" smtClean="0"/>
              <a:t>Boyutları aynı olan a ve b matrislerinin elemanlarını karşılıklı olarak </a:t>
            </a:r>
          </a:p>
          <a:p>
            <a:pPr eaLnBrk="1" hangingPunct="1">
              <a:lnSpc>
                <a:spcPct val="80000"/>
              </a:lnSpc>
              <a:buFont typeface="Wingdings" pitchFamily="2" charset="2"/>
              <a:buNone/>
            </a:pPr>
            <a:r>
              <a:rPr lang="tr-TR" sz="1600" b="0" smtClean="0"/>
              <a:t>			çarpar.</a:t>
            </a:r>
          </a:p>
          <a:p>
            <a:pPr eaLnBrk="1" hangingPunct="1">
              <a:lnSpc>
                <a:spcPct val="80000"/>
              </a:lnSpc>
              <a:buFont typeface="Wingdings" pitchFamily="2" charset="2"/>
              <a:buNone/>
            </a:pPr>
            <a:endParaRPr lang="tr-TR" sz="1600" b="0" smtClean="0"/>
          </a:p>
          <a:p>
            <a:pPr eaLnBrk="1" hangingPunct="1">
              <a:lnSpc>
                <a:spcPct val="80000"/>
              </a:lnSpc>
            </a:pPr>
            <a:r>
              <a:rPr lang="tr-TR" smtClean="0">
                <a:solidFill>
                  <a:srgbClr val="3333CC"/>
                </a:solidFill>
                <a:latin typeface="Courier New" pitchFamily="49" charset="0"/>
              </a:rPr>
              <a:t>a./b</a:t>
            </a:r>
            <a:r>
              <a:rPr lang="tr-TR" smtClean="0"/>
              <a:t>     	</a:t>
            </a:r>
            <a:r>
              <a:rPr lang="tr-TR" sz="1600" b="0" smtClean="0"/>
              <a:t>Boyutları aynı olan a ve b matrislerinin elemanlarını karşılıklı oranlar.</a:t>
            </a:r>
          </a:p>
          <a:p>
            <a:pPr eaLnBrk="1" hangingPunct="1">
              <a:lnSpc>
                <a:spcPct val="80000"/>
              </a:lnSpc>
              <a:buFont typeface="Wingdings" pitchFamily="2" charset="2"/>
              <a:buNone/>
            </a:pPr>
            <a:endParaRPr lang="tr-TR" sz="1600" smtClean="0">
              <a:latin typeface="Courier New" pitchFamily="49" charset="0"/>
            </a:endParaRPr>
          </a:p>
          <a:p>
            <a:pPr eaLnBrk="1" hangingPunct="1">
              <a:lnSpc>
                <a:spcPct val="80000"/>
              </a:lnSpc>
              <a:buFont typeface="Wingdings" pitchFamily="2" charset="2"/>
              <a:buNone/>
            </a:pPr>
            <a:endParaRPr lang="en-US" smtClean="0"/>
          </a:p>
        </p:txBody>
      </p:sp>
      <p:sp>
        <p:nvSpPr>
          <p:cNvPr id="18437" name="Rectangle 4"/>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6 Slayt Numarası Yer Tutucusu"/>
          <p:cNvSpPr>
            <a:spLocks noGrp="1"/>
          </p:cNvSpPr>
          <p:nvPr>
            <p:ph type="sldNum" sz="quarter" idx="12"/>
          </p:nvPr>
        </p:nvSpPr>
        <p:spPr/>
        <p:txBody>
          <a:bodyPr/>
          <a:lstStyle/>
          <a:p>
            <a:pPr>
              <a:defRPr/>
            </a:pPr>
            <a:fld id="{BECF5B50-5210-474F-A830-29E0F573AB7E}" type="slidenum">
              <a:rPr lang="en-US" altLang="en-US"/>
              <a:pPr>
                <a:defRPr/>
              </a:pPr>
              <a:t>18</a:t>
            </a:fld>
            <a:endParaRPr lang="en-US" altLang="en-US"/>
          </a:p>
        </p:txBody>
      </p:sp>
      <p:sp>
        <p:nvSpPr>
          <p:cNvPr id="19459" name="Rectangle 2"/>
          <p:cNvSpPr>
            <a:spLocks noGrp="1" noChangeArrowheads="1"/>
          </p:cNvSpPr>
          <p:nvPr>
            <p:ph type="title"/>
          </p:nvPr>
        </p:nvSpPr>
        <p:spPr/>
        <p:txBody>
          <a:bodyPr/>
          <a:lstStyle/>
          <a:p>
            <a:pPr eaLnBrk="1" hangingPunct="1"/>
            <a:r>
              <a:rPr lang="tr-TR" smtClean="0"/>
              <a:t>MATLAB/</a:t>
            </a:r>
            <a:r>
              <a:rPr lang="tr-TR" b="0" smtClean="0"/>
              <a:t>Temel lineer cebir komutları</a:t>
            </a:r>
            <a:endParaRPr lang="en-US" b="0" smtClean="0"/>
          </a:p>
        </p:txBody>
      </p:sp>
      <p:sp>
        <p:nvSpPr>
          <p:cNvPr id="19460" name="Rectangle 3"/>
          <p:cNvSpPr>
            <a:spLocks noGrp="1" noChangeArrowheads="1"/>
          </p:cNvSpPr>
          <p:nvPr>
            <p:ph type="body" sz="half" idx="1"/>
          </p:nvPr>
        </p:nvSpPr>
        <p:spPr>
          <a:xfrm>
            <a:off x="385763" y="952500"/>
            <a:ext cx="8507412" cy="460375"/>
          </a:xfrm>
        </p:spPr>
        <p:txBody>
          <a:bodyPr/>
          <a:lstStyle/>
          <a:p>
            <a:pPr eaLnBrk="1" hangingPunct="1">
              <a:lnSpc>
                <a:spcPct val="80000"/>
              </a:lnSpc>
            </a:pPr>
            <a:endParaRPr lang="tr-TR" smtClean="0"/>
          </a:p>
          <a:p>
            <a:pPr eaLnBrk="1" hangingPunct="1">
              <a:lnSpc>
                <a:spcPct val="80000"/>
              </a:lnSpc>
            </a:pPr>
            <a:r>
              <a:rPr lang="tr-TR" smtClean="0">
                <a:solidFill>
                  <a:srgbClr val="3333CC"/>
                </a:solidFill>
                <a:latin typeface="Courier New" pitchFamily="49" charset="0"/>
              </a:rPr>
              <a:t>trace(a)	</a:t>
            </a:r>
            <a:r>
              <a:rPr lang="tr-TR" sz="1600" b="0" smtClean="0"/>
              <a:t>Bir a matrisinin izini (köşegen elemanlarının toplamını) hesaplar.</a:t>
            </a:r>
          </a:p>
          <a:p>
            <a:pPr eaLnBrk="1" hangingPunct="1">
              <a:lnSpc>
                <a:spcPct val="80000"/>
              </a:lnSpc>
            </a:pPr>
            <a:endParaRPr lang="tr-TR" sz="1600" b="0" smtClean="0"/>
          </a:p>
          <a:p>
            <a:pPr eaLnBrk="1" hangingPunct="1">
              <a:lnSpc>
                <a:spcPct val="80000"/>
              </a:lnSpc>
            </a:pPr>
            <a:r>
              <a:rPr lang="tr-TR" smtClean="0">
                <a:solidFill>
                  <a:srgbClr val="3333CC"/>
                </a:solidFill>
                <a:latin typeface="Courier New" pitchFamily="49" charset="0"/>
              </a:rPr>
              <a:t>diag(a)	</a:t>
            </a:r>
            <a:r>
              <a:rPr lang="tr-TR" sz="1600" b="0" smtClean="0"/>
              <a:t>Bir kare a matrisinin köşegen elemanlarını bir sütun vektöre atar. Ya da </a:t>
            </a:r>
          </a:p>
          <a:p>
            <a:pPr eaLnBrk="1" hangingPunct="1">
              <a:lnSpc>
                <a:spcPct val="80000"/>
              </a:lnSpc>
              <a:buFont typeface="Wingdings" pitchFamily="2" charset="2"/>
              <a:buNone/>
            </a:pPr>
            <a:r>
              <a:rPr lang="tr-TR" sz="1600" b="0" smtClean="0"/>
              <a:t>			a bir vektör ise köşegenleri bu vektörün elemanlarından oluşan bir 			köşegen matris oluşturur.</a:t>
            </a:r>
            <a:r>
              <a:rPr lang="tr-TR" b="0" smtClean="0"/>
              <a:t> </a:t>
            </a:r>
          </a:p>
          <a:p>
            <a:pPr eaLnBrk="1" hangingPunct="1">
              <a:lnSpc>
                <a:spcPct val="80000"/>
              </a:lnSpc>
              <a:buFont typeface="Wingdings" pitchFamily="2" charset="2"/>
              <a:buNone/>
            </a:pPr>
            <a:endParaRPr lang="tr-TR" b="0" smtClean="0"/>
          </a:p>
          <a:p>
            <a:pPr eaLnBrk="1" hangingPunct="1">
              <a:lnSpc>
                <a:spcPct val="80000"/>
              </a:lnSpc>
            </a:pPr>
            <a:r>
              <a:rPr lang="tr-TR" smtClean="0">
                <a:solidFill>
                  <a:srgbClr val="3333CC"/>
                </a:solidFill>
                <a:latin typeface="Courier New" pitchFamily="49" charset="0"/>
              </a:rPr>
              <a:t>sum(a)</a:t>
            </a:r>
            <a:r>
              <a:rPr lang="tr-TR" smtClean="0"/>
              <a:t>	</a:t>
            </a:r>
            <a:r>
              <a:rPr lang="tr-TR" sz="1600" b="0" smtClean="0"/>
              <a:t>a matrisinin her bir sütununun toplamını hesaplar. a bir vektör ise </a:t>
            </a:r>
          </a:p>
          <a:p>
            <a:pPr eaLnBrk="1" hangingPunct="1">
              <a:lnSpc>
                <a:spcPct val="80000"/>
              </a:lnSpc>
              <a:buFont typeface="Wingdings" pitchFamily="2" charset="2"/>
              <a:buNone/>
            </a:pPr>
            <a:r>
              <a:rPr lang="tr-TR" sz="1600" b="0" smtClean="0"/>
              <a:t>			sonuç, vektör elemanlarının toplamı olur. </a:t>
            </a:r>
          </a:p>
          <a:p>
            <a:pPr eaLnBrk="1" hangingPunct="1">
              <a:lnSpc>
                <a:spcPct val="80000"/>
              </a:lnSpc>
            </a:pPr>
            <a:endParaRPr lang="tr-TR" sz="1600" b="0" smtClean="0"/>
          </a:p>
          <a:p>
            <a:pPr eaLnBrk="1" hangingPunct="1">
              <a:lnSpc>
                <a:spcPct val="80000"/>
              </a:lnSpc>
            </a:pPr>
            <a:r>
              <a:rPr lang="tr-TR" smtClean="0">
                <a:solidFill>
                  <a:srgbClr val="3333CC"/>
                </a:solidFill>
                <a:latin typeface="Courier New" pitchFamily="49" charset="0"/>
              </a:rPr>
              <a:t>triu(a)</a:t>
            </a:r>
            <a:r>
              <a:rPr lang="tr-TR" smtClean="0">
                <a:latin typeface="Courier New" pitchFamily="49" charset="0"/>
              </a:rPr>
              <a:t>	</a:t>
            </a:r>
            <a:r>
              <a:rPr lang="tr-TR" sz="1600" b="0" smtClean="0"/>
              <a:t>Bir matrisin üst üçgen matrisini oluşturur.</a:t>
            </a:r>
          </a:p>
          <a:p>
            <a:pPr eaLnBrk="1" hangingPunct="1">
              <a:lnSpc>
                <a:spcPct val="80000"/>
              </a:lnSpc>
            </a:pPr>
            <a:endParaRPr lang="tr-TR" sz="1600" b="0" smtClean="0"/>
          </a:p>
          <a:p>
            <a:pPr eaLnBrk="1" hangingPunct="1">
              <a:lnSpc>
                <a:spcPct val="80000"/>
              </a:lnSpc>
            </a:pPr>
            <a:r>
              <a:rPr lang="tr-TR" smtClean="0">
                <a:solidFill>
                  <a:srgbClr val="3333CC"/>
                </a:solidFill>
                <a:latin typeface="Courier New" pitchFamily="49" charset="0"/>
              </a:rPr>
              <a:t>tril(a)</a:t>
            </a:r>
            <a:r>
              <a:rPr lang="tr-TR" b="0" smtClean="0"/>
              <a:t>	</a:t>
            </a:r>
            <a:r>
              <a:rPr lang="tr-TR" sz="1600" b="0" smtClean="0"/>
              <a:t>Bir matrisin alt üçgen matrisini oluşturur. </a:t>
            </a:r>
          </a:p>
          <a:p>
            <a:pPr eaLnBrk="1" hangingPunct="1">
              <a:lnSpc>
                <a:spcPct val="80000"/>
              </a:lnSpc>
            </a:pPr>
            <a:endParaRPr lang="tr-TR" sz="1600" b="0" smtClean="0"/>
          </a:p>
          <a:p>
            <a:pPr eaLnBrk="1" hangingPunct="1">
              <a:lnSpc>
                <a:spcPct val="80000"/>
              </a:lnSpc>
            </a:pPr>
            <a:r>
              <a:rPr lang="tr-TR" smtClean="0">
                <a:solidFill>
                  <a:srgbClr val="3333CC"/>
                </a:solidFill>
                <a:latin typeface="Courier New" pitchFamily="49" charset="0"/>
              </a:rPr>
              <a:t>zeros(m,n)	</a:t>
            </a:r>
            <a:r>
              <a:rPr lang="tr-TR" sz="1600" b="0" smtClean="0"/>
              <a:t>m</a:t>
            </a:r>
            <a:r>
              <a:rPr lang="tr-TR" sz="1600" b="0" smtClean="0">
                <a:sym typeface="Symbol" pitchFamily="18" charset="2"/>
              </a:rPr>
              <a:t>n boyutlu sıfır matrisi oluşturur.</a:t>
            </a:r>
          </a:p>
          <a:p>
            <a:pPr eaLnBrk="1" hangingPunct="1">
              <a:lnSpc>
                <a:spcPct val="80000"/>
              </a:lnSpc>
            </a:pPr>
            <a:endParaRPr lang="tr-TR" sz="1600" b="0" smtClean="0">
              <a:sym typeface="Symbol" pitchFamily="18" charset="2"/>
            </a:endParaRPr>
          </a:p>
          <a:p>
            <a:pPr eaLnBrk="1" hangingPunct="1">
              <a:lnSpc>
                <a:spcPct val="80000"/>
              </a:lnSpc>
            </a:pPr>
            <a:r>
              <a:rPr lang="tr-TR" smtClean="0">
                <a:solidFill>
                  <a:srgbClr val="3333CC"/>
                </a:solidFill>
                <a:latin typeface="Courier New" pitchFamily="49" charset="0"/>
                <a:sym typeface="Symbol" pitchFamily="18" charset="2"/>
              </a:rPr>
              <a:t>ones(m,n)</a:t>
            </a:r>
            <a:r>
              <a:rPr lang="tr-TR" b="0" smtClean="0">
                <a:sym typeface="Symbol" pitchFamily="18" charset="2"/>
              </a:rPr>
              <a:t>	</a:t>
            </a:r>
            <a:r>
              <a:rPr lang="tr-TR" sz="1600" b="0" smtClean="0"/>
              <a:t>m</a:t>
            </a:r>
            <a:r>
              <a:rPr lang="tr-TR" sz="1600" b="0" smtClean="0">
                <a:sym typeface="Symbol" pitchFamily="18" charset="2"/>
              </a:rPr>
              <a:t>n boyutlu elemanları “1” olan matris oluşturur.</a:t>
            </a:r>
          </a:p>
          <a:p>
            <a:pPr eaLnBrk="1" hangingPunct="1">
              <a:lnSpc>
                <a:spcPct val="80000"/>
              </a:lnSpc>
            </a:pPr>
            <a:endParaRPr lang="tr-TR" sz="1600" b="0" smtClean="0">
              <a:sym typeface="Symbol" pitchFamily="18" charset="2"/>
            </a:endParaRPr>
          </a:p>
          <a:p>
            <a:pPr eaLnBrk="1" hangingPunct="1">
              <a:lnSpc>
                <a:spcPct val="80000"/>
              </a:lnSpc>
            </a:pPr>
            <a:r>
              <a:rPr lang="tr-TR" smtClean="0">
                <a:solidFill>
                  <a:srgbClr val="3333CC"/>
                </a:solidFill>
                <a:latin typeface="Courier New" pitchFamily="49" charset="0"/>
                <a:sym typeface="Symbol" pitchFamily="18" charset="2"/>
              </a:rPr>
              <a:t>eye(m)</a:t>
            </a:r>
            <a:r>
              <a:rPr lang="tr-TR" b="0" smtClean="0">
                <a:sym typeface="Symbol" pitchFamily="18" charset="2"/>
              </a:rPr>
              <a:t>	</a:t>
            </a:r>
            <a:r>
              <a:rPr lang="tr-TR" sz="1600" b="0" smtClean="0"/>
              <a:t>m</a:t>
            </a:r>
            <a:r>
              <a:rPr lang="tr-TR" sz="1600" b="0" smtClean="0">
                <a:sym typeface="Symbol" pitchFamily="18" charset="2"/>
              </a:rPr>
              <a:t>m boyutlu birim matris oluşturur.</a:t>
            </a:r>
            <a:r>
              <a:rPr lang="tr-TR" b="0" smtClean="0">
                <a:sym typeface="Symbol" pitchFamily="18" charset="2"/>
              </a:rPr>
              <a:t> </a:t>
            </a:r>
          </a:p>
          <a:p>
            <a:pPr eaLnBrk="1" hangingPunct="1">
              <a:lnSpc>
                <a:spcPct val="80000"/>
              </a:lnSpc>
              <a:buFont typeface="Wingdings" pitchFamily="2" charset="2"/>
              <a:buNone/>
            </a:pPr>
            <a:endParaRPr lang="en-US" smtClean="0"/>
          </a:p>
        </p:txBody>
      </p:sp>
      <p:sp>
        <p:nvSpPr>
          <p:cNvPr id="19461" name="Rectangle 4"/>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6 Slayt Numarası Yer Tutucusu"/>
          <p:cNvSpPr>
            <a:spLocks noGrp="1"/>
          </p:cNvSpPr>
          <p:nvPr>
            <p:ph type="sldNum" sz="quarter" idx="12"/>
          </p:nvPr>
        </p:nvSpPr>
        <p:spPr/>
        <p:txBody>
          <a:bodyPr/>
          <a:lstStyle/>
          <a:p>
            <a:pPr>
              <a:defRPr/>
            </a:pPr>
            <a:fld id="{2BD21597-2590-4D0A-AD20-380ACC07BFE5}" type="slidenum">
              <a:rPr lang="en-US" altLang="en-US"/>
              <a:pPr>
                <a:defRPr/>
              </a:pPr>
              <a:t>19</a:t>
            </a:fld>
            <a:endParaRPr lang="en-US" altLang="en-US"/>
          </a:p>
        </p:txBody>
      </p:sp>
      <p:sp>
        <p:nvSpPr>
          <p:cNvPr id="20483" name="Rectangle 2"/>
          <p:cNvSpPr>
            <a:spLocks noGrp="1" noChangeArrowheads="1"/>
          </p:cNvSpPr>
          <p:nvPr>
            <p:ph type="title"/>
          </p:nvPr>
        </p:nvSpPr>
        <p:spPr/>
        <p:txBody>
          <a:bodyPr/>
          <a:lstStyle/>
          <a:p>
            <a:pPr eaLnBrk="1" hangingPunct="1"/>
            <a:r>
              <a:rPr lang="tr-TR" smtClean="0"/>
              <a:t>MATLAB/</a:t>
            </a:r>
            <a:r>
              <a:rPr lang="tr-TR" b="0" smtClean="0"/>
              <a:t>Temel matris operatörleri</a:t>
            </a:r>
            <a:endParaRPr lang="en-US" b="0" smtClean="0"/>
          </a:p>
        </p:txBody>
      </p:sp>
      <p:sp>
        <p:nvSpPr>
          <p:cNvPr id="20484" name="Rectangle 3"/>
          <p:cNvSpPr>
            <a:spLocks noGrp="1" noChangeArrowheads="1"/>
          </p:cNvSpPr>
          <p:nvPr>
            <p:ph type="body" sz="half" idx="1"/>
          </p:nvPr>
        </p:nvSpPr>
        <p:spPr>
          <a:xfrm>
            <a:off x="393700" y="742950"/>
            <a:ext cx="8507413" cy="5710386"/>
          </a:xfrm>
        </p:spPr>
        <p:txBody>
          <a:bodyPr/>
          <a:lstStyle/>
          <a:p>
            <a:pPr eaLnBrk="1" hangingPunct="1">
              <a:lnSpc>
                <a:spcPct val="80000"/>
              </a:lnSpc>
            </a:pPr>
            <a:endParaRPr lang="tr-TR" dirty="0" smtClean="0"/>
          </a:p>
          <a:p>
            <a:pPr eaLnBrk="1" hangingPunct="1">
              <a:lnSpc>
                <a:spcPct val="80000"/>
              </a:lnSpc>
            </a:pPr>
            <a:r>
              <a:rPr lang="tr-TR" sz="1600" dirty="0" smtClean="0">
                <a:solidFill>
                  <a:srgbClr val="3333CC"/>
                </a:solidFill>
                <a:latin typeface="Courier New" pitchFamily="49" charset="0"/>
              </a:rPr>
              <a:t>a(:) 		</a:t>
            </a:r>
            <a:r>
              <a:rPr lang="tr-TR" sz="1600" b="0" dirty="0" smtClean="0"/>
              <a:t>a matrisinin sütunlarının </a:t>
            </a:r>
            <a:r>
              <a:rPr lang="tr-TR" sz="1600" b="0" dirty="0" err="1" smtClean="0"/>
              <a:t>ard</a:t>
            </a:r>
            <a:r>
              <a:rPr lang="tr-TR" sz="1600" b="0" dirty="0" smtClean="0"/>
              <a:t> arda dizilmesinden oluşan bir 				sütun vektör oluşturur (</a:t>
            </a:r>
            <a:r>
              <a:rPr lang="tr-TR" sz="1600" b="0" dirty="0" err="1" smtClean="0"/>
              <a:t>vec</a:t>
            </a:r>
            <a:r>
              <a:rPr lang="tr-TR" sz="1600" b="0" dirty="0" smtClean="0"/>
              <a:t> operatörü)</a:t>
            </a:r>
          </a:p>
          <a:p>
            <a:pPr eaLnBrk="1" hangingPunct="1">
              <a:lnSpc>
                <a:spcPct val="80000"/>
              </a:lnSpc>
            </a:pPr>
            <a:endParaRPr lang="tr-TR" sz="1600" b="0" dirty="0" smtClean="0"/>
          </a:p>
          <a:p>
            <a:pPr eaLnBrk="1" hangingPunct="1">
              <a:lnSpc>
                <a:spcPct val="80000"/>
              </a:lnSpc>
            </a:pPr>
            <a:r>
              <a:rPr lang="tr-TR" sz="1600" dirty="0" smtClean="0">
                <a:solidFill>
                  <a:srgbClr val="3333CC"/>
                </a:solidFill>
                <a:latin typeface="Courier New" pitchFamily="49" charset="0"/>
              </a:rPr>
              <a:t>a(:,i)</a:t>
            </a:r>
            <a:r>
              <a:rPr lang="tr-TR" sz="1600" dirty="0" smtClean="0"/>
              <a:t>		</a:t>
            </a:r>
            <a:r>
              <a:rPr lang="tr-TR" sz="1600" b="0" dirty="0" smtClean="0"/>
              <a:t>a matrisinin i. sütununu alır.</a:t>
            </a:r>
          </a:p>
          <a:p>
            <a:pPr eaLnBrk="1" hangingPunct="1">
              <a:lnSpc>
                <a:spcPct val="80000"/>
              </a:lnSpc>
            </a:pPr>
            <a:endParaRPr lang="tr-TR" sz="1600" b="0" dirty="0" smtClean="0"/>
          </a:p>
          <a:p>
            <a:pPr eaLnBrk="1" hangingPunct="1">
              <a:lnSpc>
                <a:spcPct val="80000"/>
              </a:lnSpc>
            </a:pPr>
            <a:r>
              <a:rPr lang="tr-TR" sz="1600" dirty="0" smtClean="0">
                <a:solidFill>
                  <a:srgbClr val="3333CC"/>
                </a:solidFill>
                <a:latin typeface="Courier New" pitchFamily="49" charset="0"/>
              </a:rPr>
              <a:t>a(j,:)</a:t>
            </a:r>
            <a:r>
              <a:rPr lang="tr-TR" sz="1600" dirty="0" smtClean="0"/>
              <a:t>		</a:t>
            </a:r>
            <a:r>
              <a:rPr lang="tr-TR" sz="1600" b="0" dirty="0" smtClean="0"/>
              <a:t>a matrisinin j. satırını alır.</a:t>
            </a:r>
          </a:p>
          <a:p>
            <a:pPr eaLnBrk="1" hangingPunct="1">
              <a:lnSpc>
                <a:spcPct val="80000"/>
              </a:lnSpc>
            </a:pPr>
            <a:endParaRPr lang="tr-TR" sz="1600" b="0" dirty="0" smtClean="0"/>
          </a:p>
          <a:p>
            <a:pPr eaLnBrk="1" hangingPunct="1">
              <a:lnSpc>
                <a:spcPct val="80000"/>
              </a:lnSpc>
            </a:pPr>
            <a:r>
              <a:rPr lang="tr-TR" sz="1600" dirty="0" smtClean="0">
                <a:solidFill>
                  <a:srgbClr val="3333CC"/>
                </a:solidFill>
                <a:latin typeface="Courier New" pitchFamily="49" charset="0"/>
              </a:rPr>
              <a:t>a(:,[i j])		</a:t>
            </a:r>
            <a:r>
              <a:rPr lang="tr-TR" sz="1600" b="0" dirty="0" smtClean="0"/>
              <a:t>a matrisinin i ve j. sütununu alır.</a:t>
            </a:r>
          </a:p>
          <a:p>
            <a:pPr eaLnBrk="1" hangingPunct="1">
              <a:lnSpc>
                <a:spcPct val="80000"/>
              </a:lnSpc>
            </a:pPr>
            <a:endParaRPr lang="tr-TR" sz="1600" b="0" dirty="0" smtClean="0"/>
          </a:p>
          <a:p>
            <a:pPr eaLnBrk="1" hangingPunct="1">
              <a:lnSpc>
                <a:spcPct val="80000"/>
              </a:lnSpc>
            </a:pPr>
            <a:r>
              <a:rPr lang="tr-TR" sz="1600" dirty="0" smtClean="0">
                <a:solidFill>
                  <a:srgbClr val="3333CC"/>
                </a:solidFill>
                <a:latin typeface="Courier New" pitchFamily="49" charset="0"/>
              </a:rPr>
              <a:t>a([i j],:)		</a:t>
            </a:r>
            <a:r>
              <a:rPr lang="tr-TR" sz="1600" b="0" dirty="0" smtClean="0"/>
              <a:t>a matrisinin i ve j. satırını alır.</a:t>
            </a:r>
          </a:p>
          <a:p>
            <a:pPr eaLnBrk="1" hangingPunct="1">
              <a:lnSpc>
                <a:spcPct val="80000"/>
              </a:lnSpc>
            </a:pPr>
            <a:endParaRPr lang="tr-TR" sz="1600" b="0" dirty="0" smtClean="0"/>
          </a:p>
          <a:p>
            <a:pPr eaLnBrk="1" hangingPunct="1">
              <a:lnSpc>
                <a:spcPct val="80000"/>
              </a:lnSpc>
            </a:pPr>
            <a:r>
              <a:rPr lang="tr-TR" sz="1600" dirty="0" smtClean="0">
                <a:solidFill>
                  <a:srgbClr val="3333CC"/>
                </a:solidFill>
                <a:latin typeface="Courier New" pitchFamily="49" charset="0"/>
              </a:rPr>
              <a:t>e=a:b:n</a:t>
            </a:r>
            <a:r>
              <a:rPr lang="tr-TR" sz="1600" b="0" dirty="0" smtClean="0"/>
              <a:t>		a, (a+b),…,n sayılarından oluşan bir satır vektör oluşturur.</a:t>
            </a:r>
          </a:p>
          <a:p>
            <a:pPr eaLnBrk="1" hangingPunct="1">
              <a:lnSpc>
                <a:spcPct val="80000"/>
              </a:lnSpc>
            </a:pPr>
            <a:r>
              <a:rPr lang="tr-TR" sz="1600" dirty="0" smtClean="0">
                <a:solidFill>
                  <a:srgbClr val="3333CC"/>
                </a:solidFill>
                <a:latin typeface="Courier New" pitchFamily="49" charset="0"/>
              </a:rPr>
              <a:t>e=</a:t>
            </a:r>
            <a:r>
              <a:rPr lang="tr-TR" sz="1600" dirty="0" err="1" smtClean="0">
                <a:solidFill>
                  <a:srgbClr val="3333CC"/>
                </a:solidFill>
                <a:latin typeface="Courier New" pitchFamily="49" charset="0"/>
              </a:rPr>
              <a:t>linspace</a:t>
            </a:r>
            <a:r>
              <a:rPr lang="tr-TR" sz="1600" dirty="0" smtClean="0">
                <a:solidFill>
                  <a:srgbClr val="3333CC"/>
                </a:solidFill>
                <a:latin typeface="Courier New" pitchFamily="49" charset="0"/>
              </a:rPr>
              <a:t>(a,n,b) 	</a:t>
            </a:r>
            <a:r>
              <a:rPr lang="tr-TR" sz="1600" b="0" dirty="0" smtClean="0"/>
              <a:t>a ile başlayan, n’ de son bulan eleman sayısı b olan bir satır 				vektörü oluşturur.</a:t>
            </a:r>
          </a:p>
          <a:p>
            <a:pPr eaLnBrk="1" hangingPunct="1">
              <a:lnSpc>
                <a:spcPct val="80000"/>
              </a:lnSpc>
            </a:pPr>
            <a:r>
              <a:rPr lang="tr-TR" sz="1600" dirty="0" smtClean="0">
                <a:solidFill>
                  <a:srgbClr val="3333CC"/>
                </a:solidFill>
                <a:latin typeface="Courier New" pitchFamily="49" charset="0"/>
              </a:rPr>
              <a:t>e=</a:t>
            </a:r>
            <a:r>
              <a:rPr lang="tr-TR" sz="1600" dirty="0" err="1" smtClean="0">
                <a:solidFill>
                  <a:srgbClr val="3333CC"/>
                </a:solidFill>
                <a:latin typeface="Courier New" pitchFamily="49" charset="0"/>
              </a:rPr>
              <a:t>logspace</a:t>
            </a:r>
            <a:r>
              <a:rPr lang="tr-TR" sz="1600" dirty="0" smtClean="0">
                <a:solidFill>
                  <a:srgbClr val="3333CC"/>
                </a:solidFill>
                <a:latin typeface="Courier New" pitchFamily="49" charset="0"/>
              </a:rPr>
              <a:t>(a,n,b) 	</a:t>
            </a:r>
            <a:r>
              <a:rPr lang="tr-TR" sz="1600" dirty="0" smtClean="0">
                <a:latin typeface="Courier New" pitchFamily="49" charset="0"/>
              </a:rPr>
              <a:t>10</a:t>
            </a:r>
            <a:r>
              <a:rPr lang="tr-TR" sz="1600" b="0" baseline="30000" dirty="0" smtClean="0"/>
              <a:t>a</a:t>
            </a:r>
            <a:r>
              <a:rPr lang="tr-TR" sz="1600" b="0" dirty="0" smtClean="0"/>
              <a:t> ile başlayan, 10</a:t>
            </a:r>
            <a:r>
              <a:rPr lang="tr-TR" sz="1600" b="0" baseline="30000" dirty="0" smtClean="0"/>
              <a:t>n</a:t>
            </a:r>
            <a:r>
              <a:rPr lang="tr-TR" sz="1600" b="0" dirty="0" smtClean="0"/>
              <a:t>’ de son bulan eleman sayısı b olan bir 				satır vektörü oluşturur.</a:t>
            </a:r>
          </a:p>
          <a:p>
            <a:pPr eaLnBrk="1" hangingPunct="1">
              <a:lnSpc>
                <a:spcPct val="80000"/>
              </a:lnSpc>
              <a:buFont typeface="Wingdings" pitchFamily="2" charset="2"/>
              <a:buNone/>
            </a:pPr>
            <a:r>
              <a:rPr lang="tr-TR" sz="1600" b="0" dirty="0" smtClean="0"/>
              <a:t>	Örneğin, </a:t>
            </a:r>
          </a:p>
          <a:p>
            <a:pPr eaLnBrk="1" hangingPunct="1">
              <a:lnSpc>
                <a:spcPct val="80000"/>
              </a:lnSpc>
              <a:buFont typeface="Wingdings" pitchFamily="2" charset="2"/>
              <a:buNone/>
            </a:pPr>
            <a:r>
              <a:rPr lang="tr-TR" sz="1600" dirty="0" smtClean="0">
                <a:solidFill>
                  <a:srgbClr val="3333CC"/>
                </a:solidFill>
                <a:latin typeface="Courier New" pitchFamily="49" charset="0"/>
              </a:rPr>
              <a:t>	e=1:1:n</a:t>
            </a:r>
            <a:r>
              <a:rPr lang="tr-TR" sz="1600" b="0" dirty="0" smtClean="0"/>
              <a:t>, 1 ile n arasındaki tam sayılardan oluşan bir vektör.</a:t>
            </a:r>
          </a:p>
          <a:p>
            <a:pPr eaLnBrk="1" hangingPunct="1">
              <a:lnSpc>
                <a:spcPct val="80000"/>
              </a:lnSpc>
              <a:buFont typeface="Wingdings" pitchFamily="2" charset="2"/>
              <a:buNone/>
            </a:pPr>
            <a:r>
              <a:rPr lang="tr-TR" sz="1600" dirty="0" smtClean="0">
                <a:solidFill>
                  <a:srgbClr val="3333CC"/>
                </a:solidFill>
                <a:latin typeface="Courier New" pitchFamily="49" charset="0"/>
              </a:rPr>
              <a:t>	e=2:2:n</a:t>
            </a:r>
            <a:r>
              <a:rPr lang="tr-TR" sz="1600" b="0" dirty="0" smtClean="0"/>
              <a:t>, 1 ile n arasındaki çift sayılardan oluşan bir vektör.</a:t>
            </a:r>
          </a:p>
          <a:p>
            <a:pPr eaLnBrk="1" hangingPunct="1">
              <a:lnSpc>
                <a:spcPct val="80000"/>
              </a:lnSpc>
              <a:buFont typeface="Wingdings" pitchFamily="2" charset="2"/>
              <a:buNone/>
            </a:pPr>
            <a:r>
              <a:rPr lang="tr-TR" sz="1600" dirty="0" smtClean="0">
                <a:solidFill>
                  <a:srgbClr val="3333CC"/>
                </a:solidFill>
                <a:latin typeface="Courier New" pitchFamily="49" charset="0"/>
              </a:rPr>
              <a:t>	e=1:2:n</a:t>
            </a:r>
            <a:r>
              <a:rPr lang="tr-TR" sz="1600" b="0" dirty="0" smtClean="0"/>
              <a:t>, 1 ile n arasındaki tek sayılardan oluşan bir vektör.</a:t>
            </a:r>
          </a:p>
          <a:p>
            <a:pPr eaLnBrk="1" hangingPunct="1">
              <a:lnSpc>
                <a:spcPct val="80000"/>
              </a:lnSpc>
              <a:buFont typeface="Wingdings" pitchFamily="2" charset="2"/>
              <a:buNone/>
            </a:pPr>
            <a:r>
              <a:rPr lang="tr-TR" sz="1600" dirty="0" smtClean="0">
                <a:solidFill>
                  <a:srgbClr val="3333CC"/>
                </a:solidFill>
                <a:latin typeface="Courier New" pitchFamily="49" charset="0"/>
              </a:rPr>
              <a:t>	e=-10:0.1:n</a:t>
            </a:r>
            <a:r>
              <a:rPr lang="tr-TR" sz="1600" b="0" dirty="0" smtClean="0"/>
              <a:t>, -10’dan 0.1 artımla </a:t>
            </a:r>
            <a:r>
              <a:rPr lang="tr-TR" sz="1600" b="0" dirty="0" err="1" smtClean="0"/>
              <a:t>n’ye</a:t>
            </a:r>
            <a:r>
              <a:rPr lang="tr-TR" sz="1600" b="0" dirty="0" smtClean="0"/>
              <a:t> kadar olan sayılardan oluşan bir vektör.</a:t>
            </a:r>
          </a:p>
          <a:p>
            <a:pPr eaLnBrk="1" hangingPunct="1">
              <a:lnSpc>
                <a:spcPct val="80000"/>
              </a:lnSpc>
              <a:buNone/>
            </a:pPr>
            <a:r>
              <a:rPr lang="tr-TR" dirty="0" smtClean="0">
                <a:solidFill>
                  <a:srgbClr val="3333CC"/>
                </a:solidFill>
                <a:latin typeface="Courier New" pitchFamily="49" charset="0"/>
              </a:rPr>
              <a:t>	</a:t>
            </a:r>
            <a:r>
              <a:rPr lang="tr-TR" sz="1600" dirty="0" smtClean="0">
                <a:solidFill>
                  <a:srgbClr val="3333CC"/>
                </a:solidFill>
                <a:latin typeface="Courier New" pitchFamily="49" charset="0"/>
              </a:rPr>
              <a:t>e=</a:t>
            </a:r>
            <a:r>
              <a:rPr lang="tr-TR" sz="1600" dirty="0" err="1" smtClean="0">
                <a:solidFill>
                  <a:srgbClr val="3333CC"/>
                </a:solidFill>
                <a:latin typeface="Courier New" pitchFamily="49" charset="0"/>
              </a:rPr>
              <a:t>linspace</a:t>
            </a:r>
            <a:r>
              <a:rPr lang="tr-TR" sz="1600" dirty="0" smtClean="0">
                <a:solidFill>
                  <a:srgbClr val="3333CC"/>
                </a:solidFill>
                <a:latin typeface="Courier New" pitchFamily="49" charset="0"/>
              </a:rPr>
              <a:t>(0,10,6)</a:t>
            </a:r>
            <a:r>
              <a:rPr lang="tr-TR" sz="1600" b="0" dirty="0" smtClean="0"/>
              <a:t>,</a:t>
            </a:r>
            <a:r>
              <a:rPr lang="tr-TR" sz="1600" dirty="0" smtClean="0">
                <a:solidFill>
                  <a:srgbClr val="3333CC"/>
                </a:solidFill>
                <a:latin typeface="Courier New" pitchFamily="49" charset="0"/>
              </a:rPr>
              <a:t> </a:t>
            </a:r>
            <a:r>
              <a:rPr lang="tr-TR" sz="1600" b="0" dirty="0" smtClean="0"/>
              <a:t>e=[0 2 4 6 8 10]</a:t>
            </a:r>
          </a:p>
          <a:p>
            <a:pPr eaLnBrk="1" hangingPunct="1">
              <a:lnSpc>
                <a:spcPct val="80000"/>
              </a:lnSpc>
              <a:buNone/>
            </a:pPr>
            <a:r>
              <a:rPr lang="tr-TR" sz="1600" dirty="0" smtClean="0">
                <a:solidFill>
                  <a:srgbClr val="3333CC"/>
                </a:solidFill>
                <a:latin typeface="Courier New" pitchFamily="49" charset="0"/>
              </a:rPr>
              <a:t>	e=</a:t>
            </a:r>
            <a:r>
              <a:rPr lang="tr-TR" sz="1600" dirty="0" err="1" smtClean="0">
                <a:solidFill>
                  <a:srgbClr val="3333CC"/>
                </a:solidFill>
                <a:latin typeface="Courier New" pitchFamily="49" charset="0"/>
              </a:rPr>
              <a:t>logspace</a:t>
            </a:r>
            <a:r>
              <a:rPr lang="tr-TR" sz="1600" dirty="0" smtClean="0">
                <a:solidFill>
                  <a:srgbClr val="3333CC"/>
                </a:solidFill>
                <a:latin typeface="Courier New" pitchFamily="49" charset="0"/>
              </a:rPr>
              <a:t>(0,2,3)</a:t>
            </a:r>
            <a:r>
              <a:rPr lang="tr-TR" sz="1600" b="0" dirty="0" smtClean="0"/>
              <a:t>,</a:t>
            </a:r>
            <a:r>
              <a:rPr lang="tr-TR" sz="1600" dirty="0" smtClean="0">
                <a:solidFill>
                  <a:srgbClr val="3333CC"/>
                </a:solidFill>
                <a:latin typeface="Courier New" pitchFamily="49" charset="0"/>
              </a:rPr>
              <a:t> </a:t>
            </a:r>
            <a:r>
              <a:rPr lang="tr-TR" sz="1600" b="0" dirty="0" smtClean="0"/>
              <a:t>e=[1 10 100]</a:t>
            </a:r>
            <a:endParaRPr lang="en-US" sz="1600" b="0" dirty="0" smtClean="0"/>
          </a:p>
        </p:txBody>
      </p:sp>
      <p:sp>
        <p:nvSpPr>
          <p:cNvPr id="20485" name="Rectangle 4"/>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D011F594-6877-4FC0-B1B0-62B2D3DC1B2D}" type="slidenum">
              <a:rPr lang="en-US" altLang="en-US"/>
              <a:pPr>
                <a:defRPr/>
              </a:pPr>
              <a:t>2</a:t>
            </a:fld>
            <a:endParaRPr lang="en-US" altLang="en-US"/>
          </a:p>
        </p:txBody>
      </p:sp>
      <p:sp>
        <p:nvSpPr>
          <p:cNvPr id="6147" name="Rectangle 2"/>
          <p:cNvSpPr>
            <a:spLocks noGrp="1" noChangeArrowheads="1"/>
          </p:cNvSpPr>
          <p:nvPr>
            <p:ph type="title"/>
          </p:nvPr>
        </p:nvSpPr>
        <p:spPr>
          <a:xfrm>
            <a:off x="395288" y="260350"/>
            <a:ext cx="8229600" cy="847725"/>
          </a:xfrm>
        </p:spPr>
        <p:txBody>
          <a:bodyPr/>
          <a:lstStyle/>
          <a:p>
            <a:pPr eaLnBrk="1" hangingPunct="1"/>
            <a:r>
              <a:rPr lang="tr-TR" dirty="0" smtClean="0"/>
              <a:t>Kaynakça</a:t>
            </a:r>
            <a:endParaRPr lang="en-US" dirty="0" smtClean="0">
              <a:solidFill>
                <a:srgbClr val="2115B7"/>
              </a:solidFill>
            </a:endParaRPr>
          </a:p>
        </p:txBody>
      </p:sp>
      <p:sp>
        <p:nvSpPr>
          <p:cNvPr id="6148" name="Text Box 3"/>
          <p:cNvSpPr txBox="1">
            <a:spLocks noChangeArrowheads="1"/>
          </p:cNvSpPr>
          <p:nvPr/>
        </p:nvSpPr>
        <p:spPr bwMode="auto">
          <a:xfrm>
            <a:off x="539750" y="1844675"/>
            <a:ext cx="8459788" cy="4104605"/>
          </a:xfrm>
          <a:prstGeom prst="rect">
            <a:avLst/>
          </a:prstGeom>
          <a:noFill/>
          <a:ln w="9525">
            <a:noFill/>
            <a:miter lim="800000"/>
            <a:headEnd/>
            <a:tailEnd/>
          </a:ln>
        </p:spPr>
        <p:txBody>
          <a:bodyPr/>
          <a:lstStyle/>
          <a:p>
            <a:pPr algn="l">
              <a:lnSpc>
                <a:spcPct val="150000"/>
              </a:lnSpc>
              <a:buFontTx/>
              <a:buBlip>
                <a:blip r:embed="rId2"/>
              </a:buBlip>
            </a:pPr>
            <a:r>
              <a:rPr lang="tr-TR" sz="2000" dirty="0">
                <a:latin typeface="Garamond" pitchFamily="18" charset="0"/>
              </a:rPr>
              <a:t>  	</a:t>
            </a:r>
            <a:r>
              <a:rPr lang="tr-TR" sz="1600" dirty="0">
                <a:latin typeface="Garamond" pitchFamily="18" charset="0"/>
              </a:rPr>
              <a:t>Doğan, U., (2009), Temel Bilgisayar Bilimleri Ders Notları, YTÜ, </a:t>
            </a:r>
            <a:r>
              <a:rPr lang="tr-TR" sz="1600" dirty="0" smtClean="0">
                <a:latin typeface="Garamond" pitchFamily="18" charset="0"/>
              </a:rPr>
              <a:t>Lisans 	Ders 	Notları</a:t>
            </a:r>
            <a:r>
              <a:rPr lang="tr-TR" sz="1600" dirty="0">
                <a:latin typeface="Garamond" pitchFamily="18" charset="0"/>
              </a:rPr>
              <a:t>, İstanbul</a:t>
            </a:r>
            <a:r>
              <a:rPr lang="tr-TR" sz="1600" dirty="0" smtClean="0">
                <a:latin typeface="Garamond" pitchFamily="18" charset="0"/>
              </a:rPr>
              <a:t>.</a:t>
            </a:r>
          </a:p>
          <a:p>
            <a:pPr algn="l">
              <a:lnSpc>
                <a:spcPct val="150000"/>
              </a:lnSpc>
              <a:buBlip>
                <a:blip r:embed="rId2"/>
              </a:buBlip>
            </a:pPr>
            <a:r>
              <a:rPr lang="tr-TR" sz="1600" dirty="0" smtClean="0">
                <a:latin typeface="Garamond" pitchFamily="18" charset="0"/>
              </a:rPr>
              <a:t>                İnan, A., "MATLAB </a:t>
            </a:r>
            <a:r>
              <a:rPr lang="tr-TR" sz="1600" dirty="0" err="1" smtClean="0">
                <a:latin typeface="Garamond" pitchFamily="18" charset="0"/>
              </a:rPr>
              <a:t>Klavuzu</a:t>
            </a:r>
            <a:r>
              <a:rPr lang="tr-TR" sz="1600" dirty="0" smtClean="0">
                <a:latin typeface="Garamond" pitchFamily="18" charset="0"/>
              </a:rPr>
              <a:t>", Papatya Yayınları, İstanbul, 2007. </a:t>
            </a:r>
            <a:endParaRPr lang="tr-TR" sz="1600" dirty="0">
              <a:latin typeface="Garamond" pitchFamily="18" charset="0"/>
            </a:endParaRPr>
          </a:p>
          <a:p>
            <a:pPr algn="l">
              <a:lnSpc>
                <a:spcPct val="150000"/>
              </a:lnSpc>
              <a:buFontTx/>
              <a:buBlip>
                <a:blip r:embed="rId2"/>
              </a:buBlip>
            </a:pPr>
            <a:r>
              <a:rPr lang="tr-TR" sz="1600" dirty="0">
                <a:latin typeface="Garamond" pitchFamily="18" charset="0"/>
              </a:rPr>
              <a:t> 	Demirel, H., (2005), Dengeleme Hesabı, YTÜ, Lisans Ders Notları, </a:t>
            </a:r>
            <a:r>
              <a:rPr lang="tr-TR" sz="1600" dirty="0" smtClean="0">
                <a:latin typeface="Garamond" pitchFamily="18" charset="0"/>
              </a:rPr>
              <a:t>İstanbul.</a:t>
            </a:r>
          </a:p>
          <a:p>
            <a:pPr algn="l">
              <a:lnSpc>
                <a:spcPct val="150000"/>
              </a:lnSpc>
              <a:buBlip>
                <a:blip r:embed="rId2"/>
              </a:buBlip>
            </a:pPr>
            <a:r>
              <a:rPr lang="tr-TR" sz="1600" dirty="0" smtClean="0">
                <a:latin typeface="Garamond" pitchFamily="18" charset="0"/>
              </a:rPr>
              <a:t>               </a:t>
            </a:r>
            <a:r>
              <a:rPr lang="tr-TR" sz="1600" dirty="0" err="1" smtClean="0">
                <a:latin typeface="Garamond" pitchFamily="18" charset="0"/>
              </a:rPr>
              <a:t>Ayten</a:t>
            </a:r>
            <a:r>
              <a:rPr lang="tr-TR" sz="1600" dirty="0" smtClean="0">
                <a:latin typeface="Garamond" pitchFamily="18" charset="0"/>
              </a:rPr>
              <a:t>, U. E., “Algoritma geliştirme ve programlamaya giriş”,   Temel Bilgisayar   	Bilimleri Ders Notları.</a:t>
            </a:r>
          </a:p>
          <a:p>
            <a:pPr algn="l">
              <a:lnSpc>
                <a:spcPct val="150000"/>
              </a:lnSpc>
              <a:buFontTx/>
              <a:buBlip>
                <a:blip r:embed="rId2"/>
              </a:buBlip>
            </a:pPr>
            <a:r>
              <a:rPr lang="tr-TR" sz="1600" dirty="0" smtClean="0">
                <a:latin typeface="Garamond" pitchFamily="18" charset="0"/>
              </a:rPr>
              <a:t>               </a:t>
            </a:r>
            <a:r>
              <a:rPr lang="tr-TR" sz="1600" dirty="0" err="1" smtClean="0">
                <a:latin typeface="Garamond" pitchFamily="18" charset="0"/>
              </a:rPr>
              <a:t>Serbes</a:t>
            </a:r>
            <a:r>
              <a:rPr lang="tr-TR" sz="1600" dirty="0" smtClean="0">
                <a:latin typeface="Garamond" pitchFamily="18" charset="0"/>
              </a:rPr>
              <a:t>, A., “Algoritma geliştirme ve programlamaya giriş”,   Temel Bilgisayar 	Bilimleri Ders Notları.</a:t>
            </a:r>
            <a:endParaRPr lang="tr-TR" sz="1600" dirty="0">
              <a:latin typeface="Garamond" pitchFamily="18" charset="0"/>
            </a:endParaRPr>
          </a:p>
          <a:p>
            <a:pPr algn="l">
              <a:lnSpc>
                <a:spcPct val="150000"/>
              </a:lnSpc>
              <a:buFontTx/>
              <a:buBlip>
                <a:blip r:embed="rId2"/>
              </a:buBlip>
            </a:pPr>
            <a:r>
              <a:rPr lang="tr-TR" sz="1600" dirty="0">
                <a:latin typeface="Garamond" pitchFamily="18" charset="0"/>
              </a:rPr>
              <a:t> 	</a:t>
            </a:r>
            <a:r>
              <a:rPr lang="tr-TR" sz="1600" dirty="0" err="1">
                <a:latin typeface="Garamond" pitchFamily="18" charset="0"/>
              </a:rPr>
              <a:t>Uzunoğlu</a:t>
            </a:r>
            <a:r>
              <a:rPr lang="tr-TR" sz="1600" dirty="0">
                <a:latin typeface="Garamond" pitchFamily="18" charset="0"/>
              </a:rPr>
              <a:t> M., </a:t>
            </a:r>
            <a:r>
              <a:rPr lang="tr-TR" sz="1600" dirty="0" err="1">
                <a:latin typeface="Garamond" pitchFamily="18" charset="0"/>
              </a:rPr>
              <a:t>vd</a:t>
            </a:r>
            <a:r>
              <a:rPr lang="tr-TR" sz="1600" dirty="0">
                <a:latin typeface="Garamond" pitchFamily="18" charset="0"/>
              </a:rPr>
              <a:t>. (2002), </a:t>
            </a:r>
            <a:r>
              <a:rPr lang="tr-TR" sz="1600" dirty="0" err="1">
                <a:latin typeface="Garamond" pitchFamily="18" charset="0"/>
              </a:rPr>
              <a:t>Matlab</a:t>
            </a:r>
            <a:r>
              <a:rPr lang="tr-TR" sz="1600" dirty="0">
                <a:latin typeface="Garamond" pitchFamily="18" charset="0"/>
              </a:rPr>
              <a:t>, Türkmen </a:t>
            </a:r>
            <a:r>
              <a:rPr lang="tr-TR" sz="1600" dirty="0" err="1">
                <a:latin typeface="Garamond" pitchFamily="18" charset="0"/>
              </a:rPr>
              <a:t>Kitabevi</a:t>
            </a:r>
            <a:r>
              <a:rPr lang="tr-TR" sz="1600" dirty="0">
                <a:latin typeface="Garamond" pitchFamily="18" charset="0"/>
              </a:rPr>
              <a:t>, İstanbul.</a:t>
            </a:r>
          </a:p>
          <a:p>
            <a:pPr algn="l">
              <a:lnSpc>
                <a:spcPct val="150000"/>
              </a:lnSpc>
              <a:buFontTx/>
              <a:buBlip>
                <a:blip r:embed="rId2"/>
              </a:buBlip>
            </a:pPr>
            <a:r>
              <a:rPr lang="tr-TR" sz="1600" dirty="0">
                <a:latin typeface="Garamond" pitchFamily="18" charset="0"/>
              </a:rPr>
              <a:t>  	</a:t>
            </a:r>
            <a:r>
              <a:rPr lang="tr-TR" sz="1600" dirty="0">
                <a:solidFill>
                  <a:srgbClr val="2115B7"/>
                </a:solidFill>
                <a:latin typeface="Garamond" pitchFamily="18" charset="0"/>
                <a:hlinkClick r:id="rId3"/>
              </a:rPr>
              <a:t>http://www.</a:t>
            </a:r>
            <a:r>
              <a:rPr lang="tr-TR" sz="1600" dirty="0" err="1">
                <a:solidFill>
                  <a:srgbClr val="2115B7"/>
                </a:solidFill>
                <a:latin typeface="Garamond" pitchFamily="18" charset="0"/>
                <a:hlinkClick r:id="rId3"/>
              </a:rPr>
              <a:t>mathworks</a:t>
            </a:r>
            <a:r>
              <a:rPr lang="tr-TR" sz="1600" dirty="0">
                <a:solidFill>
                  <a:srgbClr val="2115B7"/>
                </a:solidFill>
                <a:latin typeface="Garamond" pitchFamily="18" charset="0"/>
                <a:hlinkClick r:id="rId3"/>
              </a:rPr>
              <a:t>.com/</a:t>
            </a:r>
            <a:r>
              <a:rPr lang="tr-TR" sz="1600" dirty="0" err="1">
                <a:solidFill>
                  <a:srgbClr val="2115B7"/>
                </a:solidFill>
                <a:latin typeface="Garamond" pitchFamily="18" charset="0"/>
                <a:hlinkClick r:id="rId3"/>
              </a:rPr>
              <a:t>matlabcentral</a:t>
            </a:r>
            <a:r>
              <a:rPr lang="tr-TR" sz="1600" dirty="0">
                <a:solidFill>
                  <a:srgbClr val="2115B7"/>
                </a:solidFill>
                <a:latin typeface="Garamond" pitchFamily="18" charset="0"/>
                <a:hlinkClick r:id="rId3"/>
              </a:rPr>
              <a:t>/</a:t>
            </a:r>
            <a:endParaRPr lang="tr-TR" sz="1600" dirty="0">
              <a:solidFill>
                <a:srgbClr val="2115B7"/>
              </a:solidFill>
              <a:latin typeface="Garamond" pitchFamily="18" charset="0"/>
            </a:endParaRPr>
          </a:p>
          <a:p>
            <a:pPr algn="l">
              <a:lnSpc>
                <a:spcPct val="150000"/>
              </a:lnSpc>
              <a:buFontTx/>
              <a:buBlip>
                <a:blip r:embed="rId2"/>
              </a:buBlip>
            </a:pPr>
            <a:r>
              <a:rPr lang="tr-TR" sz="1600" dirty="0">
                <a:solidFill>
                  <a:srgbClr val="2115B7"/>
                </a:solidFill>
                <a:latin typeface="Garamond" pitchFamily="18" charset="0"/>
              </a:rPr>
              <a:t>  	</a:t>
            </a:r>
            <a:r>
              <a:rPr lang="tr-TR" sz="1600" dirty="0">
                <a:latin typeface="Garamond" pitchFamily="18" charset="0"/>
                <a:hlinkClick r:id="rId4"/>
              </a:rPr>
              <a:t>http://www.</a:t>
            </a:r>
            <a:r>
              <a:rPr lang="tr-TR" sz="1600" dirty="0" err="1">
                <a:latin typeface="Garamond" pitchFamily="18" charset="0"/>
                <a:hlinkClick r:id="rId4"/>
              </a:rPr>
              <a:t>mathworks</a:t>
            </a:r>
            <a:r>
              <a:rPr lang="tr-TR" sz="1600" dirty="0">
                <a:latin typeface="Garamond" pitchFamily="18" charset="0"/>
                <a:hlinkClick r:id="rId4"/>
              </a:rPr>
              <a:t>.com/</a:t>
            </a:r>
            <a:r>
              <a:rPr lang="tr-TR" sz="1600" dirty="0" err="1">
                <a:latin typeface="Garamond" pitchFamily="18" charset="0"/>
                <a:hlinkClick r:id="rId4"/>
              </a:rPr>
              <a:t>matlabcentral</a:t>
            </a:r>
            <a:r>
              <a:rPr lang="tr-TR" sz="1600" dirty="0">
                <a:latin typeface="Garamond" pitchFamily="18" charset="0"/>
                <a:hlinkClick r:id="rId4"/>
              </a:rPr>
              <a:t>/</a:t>
            </a:r>
            <a:r>
              <a:rPr lang="tr-TR" sz="1600" dirty="0" err="1">
                <a:latin typeface="Garamond" pitchFamily="18" charset="0"/>
                <a:hlinkClick r:id="rId4"/>
              </a:rPr>
              <a:t>fileexchange</a:t>
            </a:r>
            <a:r>
              <a:rPr lang="tr-TR" sz="1600" dirty="0">
                <a:latin typeface="Garamond" pitchFamily="18" charset="0"/>
                <a:hlinkClick r:id="rId4"/>
              </a:rPr>
              <a:t>/</a:t>
            </a:r>
            <a:endParaRPr lang="tr-TR" sz="1600" dirty="0">
              <a:latin typeface="Garamond" pitchFamily="18" charset="0"/>
            </a:endParaRPr>
          </a:p>
          <a:p>
            <a:pPr algn="l">
              <a:lnSpc>
                <a:spcPct val="150000"/>
              </a:lnSpc>
              <a:buFontTx/>
              <a:buBlip>
                <a:blip r:embed="rId2"/>
              </a:buBlip>
            </a:pPr>
            <a:endParaRPr lang="tr-TR" sz="2000" dirty="0">
              <a:solidFill>
                <a:srgbClr val="2115B7"/>
              </a:solidFill>
              <a:latin typeface="Garamond" pitchFamily="18" charset="0"/>
            </a:endParaRPr>
          </a:p>
          <a:p>
            <a:pPr algn="l">
              <a:lnSpc>
                <a:spcPct val="150000"/>
              </a:lnSpc>
              <a:buFontTx/>
              <a:buBlip>
                <a:blip r:embed="rId2"/>
              </a:buBlip>
            </a:pPr>
            <a:endParaRPr lang="tr-TR" sz="2000" dirty="0">
              <a:latin typeface="Garamond" pitchFamily="18" charset="0"/>
            </a:endParaRPr>
          </a:p>
          <a:p>
            <a:pPr algn="l">
              <a:lnSpc>
                <a:spcPct val="150000"/>
              </a:lnSpc>
              <a:buFontTx/>
              <a:buBlip>
                <a:blip r:embed="rId2"/>
              </a:buBlip>
            </a:pPr>
            <a:endParaRPr lang="tr-TR" sz="2000" dirty="0">
              <a:latin typeface="Garamond" pitchFamily="18" charset="0"/>
            </a:endParaRPr>
          </a:p>
          <a:p>
            <a:pPr algn="l">
              <a:buFontTx/>
              <a:buBlip>
                <a:blip r:embed="rId2"/>
              </a:buBlip>
            </a:pPr>
            <a:endParaRPr lang="tr-TR" sz="2000" dirty="0">
              <a:latin typeface="Garamond" pitchFamily="18" charset="0"/>
            </a:endParaRPr>
          </a:p>
          <a:p>
            <a:pPr algn="l"/>
            <a:endParaRPr lang="tr-TR" sz="2000" dirty="0">
              <a:latin typeface="Garamond"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6 Slayt Numarası Yer Tutucusu"/>
          <p:cNvSpPr>
            <a:spLocks noGrp="1"/>
          </p:cNvSpPr>
          <p:nvPr>
            <p:ph type="sldNum" sz="quarter" idx="12"/>
          </p:nvPr>
        </p:nvSpPr>
        <p:spPr/>
        <p:txBody>
          <a:bodyPr/>
          <a:lstStyle/>
          <a:p>
            <a:pPr>
              <a:defRPr/>
            </a:pPr>
            <a:fld id="{275C7737-F8F6-40D0-BC71-AC37864842B8}" type="slidenum">
              <a:rPr lang="en-US" altLang="en-US"/>
              <a:pPr>
                <a:defRPr/>
              </a:pPr>
              <a:t>20</a:t>
            </a:fld>
            <a:endParaRPr lang="en-US" altLang="en-US"/>
          </a:p>
        </p:txBody>
      </p:sp>
      <p:sp>
        <p:nvSpPr>
          <p:cNvPr id="21507" name="Rectangle 2"/>
          <p:cNvSpPr>
            <a:spLocks noGrp="1" noChangeArrowheads="1"/>
          </p:cNvSpPr>
          <p:nvPr>
            <p:ph type="title"/>
          </p:nvPr>
        </p:nvSpPr>
        <p:spPr/>
        <p:txBody>
          <a:bodyPr/>
          <a:lstStyle/>
          <a:p>
            <a:pPr eaLnBrk="1" hangingPunct="1"/>
            <a:r>
              <a:rPr lang="tr-TR" smtClean="0"/>
              <a:t>MATLAB/</a:t>
            </a:r>
            <a:r>
              <a:rPr lang="tr-TR" b="0" smtClean="0"/>
              <a:t>Temel matris operatörleri</a:t>
            </a:r>
            <a:endParaRPr lang="en-US" b="0" smtClean="0"/>
          </a:p>
        </p:txBody>
      </p:sp>
      <p:sp>
        <p:nvSpPr>
          <p:cNvPr id="21508" name="Rectangle 3"/>
          <p:cNvSpPr>
            <a:spLocks noGrp="1" noChangeArrowheads="1"/>
          </p:cNvSpPr>
          <p:nvPr>
            <p:ph type="body" sz="half" idx="1"/>
          </p:nvPr>
        </p:nvSpPr>
        <p:spPr>
          <a:xfrm>
            <a:off x="241300" y="762000"/>
            <a:ext cx="8507413" cy="460375"/>
          </a:xfrm>
        </p:spPr>
        <p:txBody>
          <a:bodyPr/>
          <a:lstStyle/>
          <a:p>
            <a:pPr eaLnBrk="1" hangingPunct="1">
              <a:lnSpc>
                <a:spcPct val="80000"/>
              </a:lnSpc>
            </a:pPr>
            <a:endParaRPr lang="tr-TR" dirty="0" smtClean="0"/>
          </a:p>
          <a:p>
            <a:pPr eaLnBrk="1" hangingPunct="1">
              <a:lnSpc>
                <a:spcPct val="80000"/>
              </a:lnSpc>
            </a:pPr>
            <a:r>
              <a:rPr lang="tr-TR" dirty="0" err="1" smtClean="0">
                <a:solidFill>
                  <a:srgbClr val="3333CC"/>
                </a:solidFill>
                <a:latin typeface="Courier New" pitchFamily="49" charset="0"/>
              </a:rPr>
              <a:t>length</a:t>
            </a:r>
            <a:r>
              <a:rPr lang="tr-TR" dirty="0" smtClean="0">
                <a:solidFill>
                  <a:srgbClr val="3333CC"/>
                </a:solidFill>
                <a:latin typeface="Courier New" pitchFamily="49" charset="0"/>
              </a:rPr>
              <a:t>(a)	  </a:t>
            </a:r>
            <a:r>
              <a:rPr lang="tr-TR" sz="1600" b="0" dirty="0" smtClean="0"/>
              <a:t>a matrisinin sütun sayısını verir. a bir vektör ise sonuç, a vektörünün </a:t>
            </a:r>
            <a:r>
              <a:rPr lang="tr-TR" sz="1400" b="0" dirty="0" smtClean="0"/>
              <a:t> 		      </a:t>
            </a:r>
            <a:r>
              <a:rPr lang="tr-TR" sz="1600" b="0" dirty="0" smtClean="0"/>
              <a:t>eleman sayısıdır.</a:t>
            </a:r>
          </a:p>
          <a:p>
            <a:pPr eaLnBrk="1" hangingPunct="1">
              <a:lnSpc>
                <a:spcPct val="80000"/>
              </a:lnSpc>
            </a:pPr>
            <a:endParaRPr lang="tr-TR" sz="1600" b="0" dirty="0" smtClean="0"/>
          </a:p>
          <a:p>
            <a:pPr eaLnBrk="1" hangingPunct="1">
              <a:lnSpc>
                <a:spcPct val="80000"/>
              </a:lnSpc>
            </a:pPr>
            <a:r>
              <a:rPr lang="tr-TR" dirty="0" smtClean="0">
                <a:solidFill>
                  <a:srgbClr val="3333CC"/>
                </a:solidFill>
                <a:latin typeface="Courier New" pitchFamily="49" charset="0"/>
              </a:rPr>
              <a:t>[m,n]=size(a)</a:t>
            </a:r>
            <a:r>
              <a:rPr lang="tr-TR" sz="1600" b="0" dirty="0" smtClean="0"/>
              <a:t>a matrisinin satır sayısını (m) ve sütun sayısını (n) verir.</a:t>
            </a:r>
          </a:p>
          <a:p>
            <a:pPr eaLnBrk="1" hangingPunct="1">
              <a:lnSpc>
                <a:spcPct val="80000"/>
              </a:lnSpc>
            </a:pPr>
            <a:endParaRPr lang="tr-TR" sz="1600" b="0" dirty="0" smtClean="0"/>
          </a:p>
          <a:p>
            <a:pPr eaLnBrk="1" hangingPunct="1">
              <a:lnSpc>
                <a:spcPct val="80000"/>
              </a:lnSpc>
            </a:pPr>
            <a:r>
              <a:rPr lang="tr-TR" dirty="0" err="1" smtClean="0">
                <a:solidFill>
                  <a:srgbClr val="3333CC"/>
                </a:solidFill>
                <a:latin typeface="Courier New" pitchFamily="49" charset="0"/>
              </a:rPr>
              <a:t>max</a:t>
            </a:r>
            <a:r>
              <a:rPr lang="tr-TR" dirty="0" smtClean="0">
                <a:solidFill>
                  <a:srgbClr val="3333CC"/>
                </a:solidFill>
                <a:latin typeface="Courier New" pitchFamily="49" charset="0"/>
              </a:rPr>
              <a:t>(a)	  </a:t>
            </a:r>
            <a:r>
              <a:rPr lang="tr-TR" sz="1600" b="0" dirty="0" smtClean="0"/>
              <a:t>Bir a vektörünün en büyük elemanını gösterir.</a:t>
            </a:r>
          </a:p>
          <a:p>
            <a:pPr eaLnBrk="1" hangingPunct="1">
              <a:lnSpc>
                <a:spcPct val="80000"/>
              </a:lnSpc>
            </a:pPr>
            <a:endParaRPr lang="tr-TR" sz="1600" b="0" dirty="0" smtClean="0"/>
          </a:p>
          <a:p>
            <a:pPr eaLnBrk="1" hangingPunct="1">
              <a:lnSpc>
                <a:spcPct val="80000"/>
              </a:lnSpc>
            </a:pPr>
            <a:r>
              <a:rPr lang="tr-TR" dirty="0" err="1" smtClean="0">
                <a:solidFill>
                  <a:srgbClr val="3333CC"/>
                </a:solidFill>
                <a:latin typeface="Courier New" pitchFamily="49" charset="0"/>
              </a:rPr>
              <a:t>min</a:t>
            </a:r>
            <a:r>
              <a:rPr lang="tr-TR" dirty="0" smtClean="0">
                <a:solidFill>
                  <a:srgbClr val="3333CC"/>
                </a:solidFill>
                <a:latin typeface="Courier New" pitchFamily="49" charset="0"/>
              </a:rPr>
              <a:t>(a)	  </a:t>
            </a:r>
            <a:r>
              <a:rPr lang="tr-TR" sz="1600" b="0" dirty="0" smtClean="0"/>
              <a:t>Bir a vektörünün en küçük elemanını gösterir.</a:t>
            </a:r>
          </a:p>
          <a:p>
            <a:pPr eaLnBrk="1" hangingPunct="1">
              <a:lnSpc>
                <a:spcPct val="80000"/>
              </a:lnSpc>
            </a:pPr>
            <a:endParaRPr lang="tr-TR" sz="1600" b="0" dirty="0" smtClean="0"/>
          </a:p>
          <a:p>
            <a:pPr eaLnBrk="1" hangingPunct="1">
              <a:lnSpc>
                <a:spcPct val="80000"/>
              </a:lnSpc>
            </a:pPr>
            <a:r>
              <a:rPr lang="tr-TR" dirty="0" smtClean="0">
                <a:solidFill>
                  <a:srgbClr val="3333CC"/>
                </a:solidFill>
                <a:latin typeface="Courier New" pitchFamily="49" charset="0"/>
              </a:rPr>
              <a:t>[m,i]=</a:t>
            </a:r>
            <a:r>
              <a:rPr lang="tr-TR" dirty="0" err="1" smtClean="0">
                <a:solidFill>
                  <a:srgbClr val="3333CC"/>
                </a:solidFill>
                <a:latin typeface="Courier New" pitchFamily="49" charset="0"/>
              </a:rPr>
              <a:t>max</a:t>
            </a:r>
            <a:r>
              <a:rPr lang="tr-TR" dirty="0" smtClean="0">
                <a:solidFill>
                  <a:srgbClr val="3333CC"/>
                </a:solidFill>
                <a:latin typeface="Courier New" pitchFamily="49" charset="0"/>
              </a:rPr>
              <a:t>(a) </a:t>
            </a:r>
            <a:r>
              <a:rPr lang="tr-TR" sz="1600" b="0" dirty="0" smtClean="0"/>
              <a:t>Bir a sütun vektörünün en büyük elemanını (m) ve bunun satır </a:t>
            </a:r>
          </a:p>
          <a:p>
            <a:pPr eaLnBrk="1" hangingPunct="1">
              <a:lnSpc>
                <a:spcPct val="80000"/>
              </a:lnSpc>
              <a:buFont typeface="Wingdings" pitchFamily="2" charset="2"/>
              <a:buNone/>
            </a:pPr>
            <a:r>
              <a:rPr lang="tr-TR" sz="1600" b="0" dirty="0" smtClean="0"/>
              <a:t>			     numarasını verir.</a:t>
            </a:r>
          </a:p>
          <a:p>
            <a:pPr eaLnBrk="1" hangingPunct="1">
              <a:lnSpc>
                <a:spcPct val="80000"/>
              </a:lnSpc>
              <a:buFont typeface="Wingdings" pitchFamily="2" charset="2"/>
              <a:buNone/>
            </a:pPr>
            <a:endParaRPr lang="tr-TR" sz="1600" b="0" dirty="0" smtClean="0"/>
          </a:p>
          <a:p>
            <a:pPr eaLnBrk="1" hangingPunct="1">
              <a:lnSpc>
                <a:spcPct val="80000"/>
              </a:lnSpc>
            </a:pPr>
            <a:r>
              <a:rPr lang="tr-TR" dirty="0" smtClean="0">
                <a:solidFill>
                  <a:srgbClr val="3333CC"/>
                </a:solidFill>
                <a:latin typeface="Courier New" pitchFamily="49" charset="0"/>
              </a:rPr>
              <a:t>[m,i]=</a:t>
            </a:r>
            <a:r>
              <a:rPr lang="tr-TR" dirty="0" err="1" smtClean="0">
                <a:solidFill>
                  <a:srgbClr val="3333CC"/>
                </a:solidFill>
                <a:latin typeface="Courier New" pitchFamily="49" charset="0"/>
              </a:rPr>
              <a:t>min</a:t>
            </a:r>
            <a:r>
              <a:rPr lang="tr-TR" dirty="0" smtClean="0">
                <a:solidFill>
                  <a:srgbClr val="3333CC"/>
                </a:solidFill>
                <a:latin typeface="Courier New" pitchFamily="49" charset="0"/>
              </a:rPr>
              <a:t>(a) </a:t>
            </a:r>
            <a:r>
              <a:rPr lang="tr-TR" sz="1600" b="0" dirty="0" smtClean="0"/>
              <a:t>Bir a sütun vektörünün en küçük elemanını (m) ve bunun satır</a:t>
            </a:r>
          </a:p>
          <a:p>
            <a:pPr marL="1722438" lvl="4" indent="-381000" eaLnBrk="1" hangingPunct="1">
              <a:lnSpc>
                <a:spcPct val="80000"/>
              </a:lnSpc>
              <a:buFont typeface="Wingdings" pitchFamily="2" charset="2"/>
              <a:buNone/>
            </a:pPr>
            <a:r>
              <a:rPr lang="tr-TR" sz="1600" dirty="0" smtClean="0"/>
              <a:t>		     numarasını verir. </a:t>
            </a:r>
          </a:p>
          <a:p>
            <a:pPr eaLnBrk="1" hangingPunct="1">
              <a:lnSpc>
                <a:spcPct val="80000"/>
              </a:lnSpc>
            </a:pPr>
            <a:endParaRPr lang="tr-TR" sz="1600" b="0" dirty="0" smtClean="0"/>
          </a:p>
          <a:p>
            <a:pPr eaLnBrk="1" hangingPunct="1">
              <a:lnSpc>
                <a:spcPct val="80000"/>
              </a:lnSpc>
            </a:pPr>
            <a:r>
              <a:rPr lang="tr-TR" dirty="0" err="1" smtClean="0">
                <a:solidFill>
                  <a:srgbClr val="3333CC"/>
                </a:solidFill>
                <a:latin typeface="Courier New" pitchFamily="49" charset="0"/>
              </a:rPr>
              <a:t>sort</a:t>
            </a:r>
            <a:r>
              <a:rPr lang="tr-TR" dirty="0" smtClean="0">
                <a:solidFill>
                  <a:srgbClr val="3333CC"/>
                </a:solidFill>
                <a:latin typeface="Courier New" pitchFamily="49" charset="0"/>
              </a:rPr>
              <a:t>(a)</a:t>
            </a:r>
            <a:r>
              <a:rPr lang="tr-TR" b="0" dirty="0" smtClean="0"/>
              <a:t>	     </a:t>
            </a:r>
            <a:r>
              <a:rPr lang="tr-TR" sz="1600" b="0" dirty="0" smtClean="0"/>
              <a:t>Bir a vektörünün elemanlarını küçükten büyüğe sıralar.</a:t>
            </a:r>
          </a:p>
          <a:p>
            <a:pPr eaLnBrk="1" hangingPunct="1">
              <a:lnSpc>
                <a:spcPct val="80000"/>
              </a:lnSpc>
            </a:pPr>
            <a:endParaRPr lang="tr-TR" sz="1600" b="0" dirty="0" smtClean="0"/>
          </a:p>
          <a:p>
            <a:pPr eaLnBrk="1" hangingPunct="1">
              <a:lnSpc>
                <a:spcPct val="80000"/>
              </a:lnSpc>
            </a:pPr>
            <a:r>
              <a:rPr lang="tr-TR" dirty="0" smtClean="0">
                <a:solidFill>
                  <a:srgbClr val="3333CC"/>
                </a:solidFill>
                <a:latin typeface="Courier New" pitchFamily="49" charset="0"/>
              </a:rPr>
              <a:t>a(:,i)=[]	  </a:t>
            </a:r>
            <a:r>
              <a:rPr lang="tr-TR" sz="1600" b="0" dirty="0" err="1" smtClean="0"/>
              <a:t>A’nın</a:t>
            </a:r>
            <a:r>
              <a:rPr lang="tr-TR" sz="1600" b="0" dirty="0" smtClean="0"/>
              <a:t> i. sütununu siler.</a:t>
            </a:r>
          </a:p>
          <a:p>
            <a:pPr eaLnBrk="1" hangingPunct="1">
              <a:lnSpc>
                <a:spcPct val="80000"/>
              </a:lnSpc>
            </a:pPr>
            <a:endParaRPr lang="tr-TR" sz="1600" b="0" dirty="0" smtClean="0"/>
          </a:p>
          <a:p>
            <a:pPr eaLnBrk="1" hangingPunct="1">
              <a:lnSpc>
                <a:spcPct val="80000"/>
              </a:lnSpc>
            </a:pPr>
            <a:r>
              <a:rPr lang="tr-TR" dirty="0" smtClean="0">
                <a:solidFill>
                  <a:srgbClr val="3333CC"/>
                </a:solidFill>
                <a:latin typeface="Courier New" pitchFamily="49" charset="0"/>
              </a:rPr>
              <a:t>a(i,:)=[]	  </a:t>
            </a:r>
            <a:r>
              <a:rPr lang="tr-TR" sz="1600" b="0" dirty="0" err="1" smtClean="0"/>
              <a:t>A’nın</a:t>
            </a:r>
            <a:r>
              <a:rPr lang="tr-TR" sz="1600" b="0" dirty="0" smtClean="0"/>
              <a:t> i. satırını siler.</a:t>
            </a:r>
          </a:p>
          <a:p>
            <a:pPr eaLnBrk="1" hangingPunct="1">
              <a:lnSpc>
                <a:spcPct val="80000"/>
              </a:lnSpc>
            </a:pPr>
            <a:endParaRPr lang="en-US" sz="1600" dirty="0" smtClean="0">
              <a:solidFill>
                <a:srgbClr val="3333CC"/>
              </a:solidFill>
              <a:latin typeface="Courier New" pitchFamily="49" charset="0"/>
            </a:endParaRPr>
          </a:p>
        </p:txBody>
      </p:sp>
      <p:sp>
        <p:nvSpPr>
          <p:cNvPr id="21509" name="Rectangle 4"/>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6 Slayt Numarası Yer Tutucusu"/>
          <p:cNvSpPr>
            <a:spLocks noGrp="1"/>
          </p:cNvSpPr>
          <p:nvPr>
            <p:ph type="sldNum" sz="quarter" idx="12"/>
          </p:nvPr>
        </p:nvSpPr>
        <p:spPr/>
        <p:txBody>
          <a:bodyPr/>
          <a:lstStyle/>
          <a:p>
            <a:pPr>
              <a:defRPr/>
            </a:pPr>
            <a:fld id="{43963B62-A878-4AFC-A33F-FBEDFBB2C015}" type="slidenum">
              <a:rPr lang="en-US" altLang="en-US"/>
              <a:pPr>
                <a:defRPr/>
              </a:pPr>
              <a:t>21</a:t>
            </a:fld>
            <a:endParaRPr lang="en-US" altLang="en-US"/>
          </a:p>
        </p:txBody>
      </p:sp>
      <p:sp>
        <p:nvSpPr>
          <p:cNvPr id="22531" name="Rectangle 2"/>
          <p:cNvSpPr>
            <a:spLocks noGrp="1" noChangeArrowheads="1"/>
          </p:cNvSpPr>
          <p:nvPr>
            <p:ph type="title"/>
          </p:nvPr>
        </p:nvSpPr>
        <p:spPr/>
        <p:txBody>
          <a:bodyPr/>
          <a:lstStyle/>
          <a:p>
            <a:pPr eaLnBrk="1" hangingPunct="1"/>
            <a:r>
              <a:rPr lang="tr-TR" smtClean="0"/>
              <a:t>MATLAB/</a:t>
            </a:r>
            <a:r>
              <a:rPr lang="tr-TR" b="0" smtClean="0"/>
              <a:t>Temel matris operatörleri</a:t>
            </a:r>
            <a:endParaRPr lang="en-US" b="0" smtClean="0"/>
          </a:p>
        </p:txBody>
      </p:sp>
      <p:sp>
        <p:nvSpPr>
          <p:cNvPr id="22532" name="Rectangle 3"/>
          <p:cNvSpPr>
            <a:spLocks noGrp="1" noChangeArrowheads="1"/>
          </p:cNvSpPr>
          <p:nvPr>
            <p:ph type="body" sz="half" idx="1"/>
          </p:nvPr>
        </p:nvSpPr>
        <p:spPr>
          <a:xfrm>
            <a:off x="241300" y="692150"/>
            <a:ext cx="8507413" cy="460375"/>
          </a:xfrm>
        </p:spPr>
        <p:txBody>
          <a:bodyPr/>
          <a:lstStyle/>
          <a:p>
            <a:pPr eaLnBrk="1" hangingPunct="1">
              <a:lnSpc>
                <a:spcPct val="80000"/>
              </a:lnSpc>
            </a:pPr>
            <a:endParaRPr lang="tr-TR" b="0" smtClean="0"/>
          </a:p>
          <a:p>
            <a:pPr eaLnBrk="1" hangingPunct="1">
              <a:lnSpc>
                <a:spcPct val="80000"/>
              </a:lnSpc>
            </a:pPr>
            <a:endParaRPr lang="tr-TR" b="0" smtClean="0"/>
          </a:p>
          <a:p>
            <a:pPr eaLnBrk="1" hangingPunct="1">
              <a:lnSpc>
                <a:spcPct val="80000"/>
              </a:lnSpc>
            </a:pPr>
            <a:r>
              <a:rPr lang="tr-TR" smtClean="0">
                <a:solidFill>
                  <a:srgbClr val="3333CC"/>
                </a:solidFill>
                <a:latin typeface="Courier New" pitchFamily="49" charset="0"/>
              </a:rPr>
              <a:t>sortrows(a,i)</a:t>
            </a:r>
            <a:r>
              <a:rPr lang="tr-TR" b="0" smtClean="0"/>
              <a:t> Bir a matrisinin elemanlarını i.sütuna göre sıralar. </a:t>
            </a:r>
          </a:p>
          <a:p>
            <a:pPr eaLnBrk="1" hangingPunct="1">
              <a:lnSpc>
                <a:spcPct val="80000"/>
              </a:lnSpc>
            </a:pPr>
            <a:endParaRPr lang="tr-TR" b="0" smtClean="0"/>
          </a:p>
          <a:p>
            <a:pPr eaLnBrk="1" hangingPunct="1">
              <a:lnSpc>
                <a:spcPct val="80000"/>
              </a:lnSpc>
              <a:buFont typeface="Wingdings" pitchFamily="2" charset="2"/>
              <a:buNone/>
            </a:pPr>
            <a:r>
              <a:rPr lang="tr-TR" smtClean="0"/>
              <a:t>    Örnek:</a:t>
            </a:r>
            <a:r>
              <a:rPr lang="tr-TR" b="0" smtClean="0"/>
              <a:t> </a:t>
            </a:r>
            <a:endParaRPr lang="en-US" smtClean="0">
              <a:solidFill>
                <a:srgbClr val="3333CC"/>
              </a:solidFill>
              <a:latin typeface="Courier New" pitchFamily="49" charset="0"/>
            </a:endParaRPr>
          </a:p>
        </p:txBody>
      </p:sp>
      <p:sp>
        <p:nvSpPr>
          <p:cNvPr id="22533" name="Rectangle 4"/>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grpSp>
        <p:nvGrpSpPr>
          <p:cNvPr id="22534" name="Group 8"/>
          <p:cNvGrpSpPr>
            <a:grpSpLocks/>
          </p:cNvGrpSpPr>
          <p:nvPr/>
        </p:nvGrpSpPr>
        <p:grpSpPr bwMode="auto">
          <a:xfrm>
            <a:off x="1619250" y="1989138"/>
            <a:ext cx="3478213" cy="4129087"/>
            <a:chOff x="1701" y="1253"/>
            <a:chExt cx="2191" cy="2601"/>
          </a:xfrm>
        </p:grpSpPr>
        <p:sp>
          <p:nvSpPr>
            <p:cNvPr id="22539" name="Text Box 5"/>
            <p:cNvSpPr txBox="1">
              <a:spLocks noChangeArrowheads="1"/>
            </p:cNvSpPr>
            <p:nvPr/>
          </p:nvSpPr>
          <p:spPr bwMode="auto">
            <a:xfrm>
              <a:off x="1701" y="1253"/>
              <a:ext cx="2186" cy="929"/>
            </a:xfrm>
            <a:prstGeom prst="rect">
              <a:avLst/>
            </a:prstGeom>
            <a:noFill/>
            <a:ln w="9525">
              <a:solidFill>
                <a:schemeClr val="tx1"/>
              </a:solidFill>
              <a:miter lim="800000"/>
              <a:headEnd/>
              <a:tailEnd/>
            </a:ln>
          </p:spPr>
          <p:txBody>
            <a:bodyPr wrap="none">
              <a:spAutoFit/>
            </a:bodyPr>
            <a:lstStyle/>
            <a:p>
              <a:pPr algn="l"/>
              <a:r>
                <a:rPr lang="pt-BR" sz="1800">
                  <a:latin typeface="Courier New" pitchFamily="49" charset="0"/>
                </a:rPr>
                <a:t>a =</a:t>
              </a:r>
            </a:p>
            <a:p>
              <a:pPr algn="l"/>
              <a:r>
                <a:rPr lang="pt-BR" sz="1800">
                  <a:latin typeface="Courier New" pitchFamily="49" charset="0"/>
                </a:rPr>
                <a:t>           1        1000</a:t>
              </a:r>
            </a:p>
            <a:p>
              <a:pPr algn="l"/>
              <a:r>
                <a:rPr lang="pt-BR" sz="1800">
                  <a:latin typeface="Courier New" pitchFamily="49" charset="0"/>
                </a:rPr>
                <a:t>           </a:t>
              </a:r>
              <a:r>
                <a:rPr lang="pt-BR" sz="1800">
                  <a:solidFill>
                    <a:schemeClr val="tx2"/>
                  </a:solidFill>
                  <a:latin typeface="Courier New" pitchFamily="49" charset="0"/>
                </a:rPr>
                <a:t>3          10</a:t>
              </a:r>
            </a:p>
            <a:p>
              <a:pPr algn="l"/>
              <a:r>
                <a:rPr lang="pt-BR" sz="1800">
                  <a:latin typeface="Courier New" pitchFamily="49" charset="0"/>
                </a:rPr>
                <a:t>           </a:t>
              </a:r>
              <a:r>
                <a:rPr lang="pt-BR" sz="1800">
                  <a:solidFill>
                    <a:srgbClr val="3333CC"/>
                  </a:solidFill>
                  <a:latin typeface="Courier New" pitchFamily="49" charset="0"/>
                </a:rPr>
                <a:t>2           5</a:t>
              </a:r>
            </a:p>
            <a:p>
              <a:pPr algn="l"/>
              <a:r>
                <a:rPr lang="pt-BR" sz="1800">
                  <a:latin typeface="Courier New" pitchFamily="49" charset="0"/>
                </a:rPr>
                <a:t>           4           1</a:t>
              </a:r>
              <a:endParaRPr lang="en-US" sz="1800">
                <a:latin typeface="Courier New" pitchFamily="49" charset="0"/>
              </a:endParaRPr>
            </a:p>
          </p:txBody>
        </p:sp>
        <p:sp>
          <p:nvSpPr>
            <p:cNvPr id="22540" name="Line 6"/>
            <p:cNvSpPr>
              <a:spLocks noChangeShapeType="1"/>
            </p:cNvSpPr>
            <p:nvPr/>
          </p:nvSpPr>
          <p:spPr bwMode="auto">
            <a:xfrm>
              <a:off x="2744" y="2181"/>
              <a:ext cx="0" cy="227"/>
            </a:xfrm>
            <a:prstGeom prst="line">
              <a:avLst/>
            </a:prstGeom>
            <a:noFill/>
            <a:ln w="22225">
              <a:solidFill>
                <a:schemeClr val="tx1"/>
              </a:solidFill>
              <a:round/>
              <a:headEnd/>
              <a:tailEnd type="triangle" w="lg" len="lg"/>
            </a:ln>
          </p:spPr>
          <p:txBody>
            <a:bodyPr/>
            <a:lstStyle/>
            <a:p>
              <a:endParaRPr lang="tr-TR"/>
            </a:p>
          </p:txBody>
        </p:sp>
        <p:sp>
          <p:nvSpPr>
            <p:cNvPr id="22541" name="Text Box 7"/>
            <p:cNvSpPr txBox="1">
              <a:spLocks noChangeArrowheads="1"/>
            </p:cNvSpPr>
            <p:nvPr/>
          </p:nvSpPr>
          <p:spPr bwMode="auto">
            <a:xfrm>
              <a:off x="1706" y="2406"/>
              <a:ext cx="2186" cy="1448"/>
            </a:xfrm>
            <a:prstGeom prst="rect">
              <a:avLst/>
            </a:prstGeom>
            <a:noFill/>
            <a:ln w="9525">
              <a:solidFill>
                <a:schemeClr val="tx1"/>
              </a:solidFill>
              <a:miter lim="800000"/>
              <a:headEnd/>
              <a:tailEnd/>
            </a:ln>
          </p:spPr>
          <p:txBody>
            <a:bodyPr wrap="none">
              <a:spAutoFit/>
            </a:bodyPr>
            <a:lstStyle/>
            <a:p>
              <a:pPr algn="l"/>
              <a:r>
                <a:rPr lang="fr-FR" sz="1800">
                  <a:latin typeface="Courier New" pitchFamily="49" charset="0"/>
                </a:rPr>
                <a:t>&gt;&gt; sortrows(a,1)</a:t>
              </a:r>
            </a:p>
            <a:p>
              <a:pPr algn="l"/>
              <a:endParaRPr lang="fr-FR" sz="1800">
                <a:latin typeface="Courier New" pitchFamily="49" charset="0"/>
              </a:endParaRPr>
            </a:p>
            <a:p>
              <a:pPr algn="l"/>
              <a:r>
                <a:rPr lang="fr-FR" sz="1800">
                  <a:latin typeface="Courier New" pitchFamily="49" charset="0"/>
                </a:rPr>
                <a:t>ans =</a:t>
              </a:r>
            </a:p>
            <a:p>
              <a:pPr algn="l"/>
              <a:endParaRPr lang="fr-FR" sz="1800">
                <a:latin typeface="Courier New" pitchFamily="49" charset="0"/>
              </a:endParaRPr>
            </a:p>
            <a:p>
              <a:pPr algn="l"/>
              <a:r>
                <a:rPr lang="fr-FR" sz="1800">
                  <a:latin typeface="Courier New" pitchFamily="49" charset="0"/>
                </a:rPr>
                <a:t>           1        1000</a:t>
              </a:r>
            </a:p>
            <a:p>
              <a:pPr algn="l"/>
              <a:r>
                <a:rPr lang="fr-FR" sz="1800">
                  <a:latin typeface="Courier New" pitchFamily="49" charset="0"/>
                </a:rPr>
                <a:t>           </a:t>
              </a:r>
              <a:r>
                <a:rPr lang="fr-FR" sz="1800">
                  <a:solidFill>
                    <a:srgbClr val="3333CC"/>
                  </a:solidFill>
                  <a:latin typeface="Courier New" pitchFamily="49" charset="0"/>
                </a:rPr>
                <a:t>2           5</a:t>
              </a:r>
            </a:p>
            <a:p>
              <a:pPr algn="l"/>
              <a:r>
                <a:rPr lang="fr-FR" sz="1800">
                  <a:latin typeface="Courier New" pitchFamily="49" charset="0"/>
                </a:rPr>
                <a:t>           </a:t>
              </a:r>
              <a:r>
                <a:rPr lang="fr-FR" sz="1800">
                  <a:solidFill>
                    <a:schemeClr val="tx2"/>
                  </a:solidFill>
                  <a:latin typeface="Courier New" pitchFamily="49" charset="0"/>
                </a:rPr>
                <a:t>3          10</a:t>
              </a:r>
            </a:p>
            <a:p>
              <a:pPr algn="l"/>
              <a:r>
                <a:rPr lang="fr-FR" sz="1800">
                  <a:latin typeface="Courier New" pitchFamily="49" charset="0"/>
                </a:rPr>
                <a:t>           4           1</a:t>
              </a:r>
              <a:endParaRPr lang="en-US" sz="1800">
                <a:latin typeface="Courier New" pitchFamily="49" charset="0"/>
              </a:endParaRPr>
            </a:p>
          </p:txBody>
        </p:sp>
      </p:grpSp>
      <p:grpSp>
        <p:nvGrpSpPr>
          <p:cNvPr id="3" name="Group 9"/>
          <p:cNvGrpSpPr>
            <a:grpSpLocks/>
          </p:cNvGrpSpPr>
          <p:nvPr/>
        </p:nvGrpSpPr>
        <p:grpSpPr bwMode="auto">
          <a:xfrm>
            <a:off x="5219700" y="1989138"/>
            <a:ext cx="3478213" cy="4129087"/>
            <a:chOff x="1701" y="1253"/>
            <a:chExt cx="2191" cy="2601"/>
          </a:xfrm>
        </p:grpSpPr>
        <p:sp>
          <p:nvSpPr>
            <p:cNvPr id="22536" name="Text Box 10"/>
            <p:cNvSpPr txBox="1">
              <a:spLocks noChangeArrowheads="1"/>
            </p:cNvSpPr>
            <p:nvPr/>
          </p:nvSpPr>
          <p:spPr bwMode="auto">
            <a:xfrm>
              <a:off x="1701" y="1253"/>
              <a:ext cx="2186" cy="929"/>
            </a:xfrm>
            <a:prstGeom prst="rect">
              <a:avLst/>
            </a:prstGeom>
            <a:noFill/>
            <a:ln w="9525">
              <a:solidFill>
                <a:schemeClr val="tx1"/>
              </a:solidFill>
              <a:miter lim="800000"/>
              <a:headEnd/>
              <a:tailEnd/>
            </a:ln>
          </p:spPr>
          <p:txBody>
            <a:bodyPr wrap="none">
              <a:spAutoFit/>
            </a:bodyPr>
            <a:lstStyle/>
            <a:p>
              <a:pPr algn="l"/>
              <a:r>
                <a:rPr lang="pt-BR" sz="1800">
                  <a:latin typeface="Courier New" pitchFamily="49" charset="0"/>
                </a:rPr>
                <a:t>a =</a:t>
              </a:r>
            </a:p>
            <a:p>
              <a:pPr algn="l"/>
              <a:r>
                <a:rPr lang="pt-BR" sz="1800">
                  <a:latin typeface="Courier New" pitchFamily="49" charset="0"/>
                </a:rPr>
                <a:t>           1        1000</a:t>
              </a:r>
            </a:p>
            <a:p>
              <a:pPr algn="l"/>
              <a:r>
                <a:rPr lang="pt-BR" sz="1800">
                  <a:latin typeface="Courier New" pitchFamily="49" charset="0"/>
                </a:rPr>
                <a:t>           </a:t>
              </a:r>
              <a:r>
                <a:rPr lang="pt-BR" sz="1800">
                  <a:solidFill>
                    <a:schemeClr val="tx2"/>
                  </a:solidFill>
                  <a:latin typeface="Courier New" pitchFamily="49" charset="0"/>
                </a:rPr>
                <a:t>3          10</a:t>
              </a:r>
            </a:p>
            <a:p>
              <a:pPr algn="l"/>
              <a:r>
                <a:rPr lang="pt-BR" sz="1800">
                  <a:latin typeface="Courier New" pitchFamily="49" charset="0"/>
                </a:rPr>
                <a:t>           </a:t>
              </a:r>
              <a:r>
                <a:rPr lang="pt-BR" sz="1800">
                  <a:solidFill>
                    <a:srgbClr val="009900"/>
                  </a:solidFill>
                  <a:latin typeface="Courier New" pitchFamily="49" charset="0"/>
                </a:rPr>
                <a:t>2           5</a:t>
              </a:r>
            </a:p>
            <a:p>
              <a:pPr algn="l"/>
              <a:r>
                <a:rPr lang="pt-BR" sz="1800">
                  <a:latin typeface="Courier New" pitchFamily="49" charset="0"/>
                </a:rPr>
                <a:t>           </a:t>
              </a:r>
              <a:r>
                <a:rPr lang="pt-BR" sz="1800">
                  <a:solidFill>
                    <a:srgbClr val="3333CC"/>
                  </a:solidFill>
                  <a:latin typeface="Courier New" pitchFamily="49" charset="0"/>
                </a:rPr>
                <a:t>4           1</a:t>
              </a:r>
              <a:endParaRPr lang="en-US" sz="1800">
                <a:solidFill>
                  <a:srgbClr val="3333CC"/>
                </a:solidFill>
                <a:latin typeface="Courier New" pitchFamily="49" charset="0"/>
              </a:endParaRPr>
            </a:p>
          </p:txBody>
        </p:sp>
        <p:sp>
          <p:nvSpPr>
            <p:cNvPr id="22537" name="Line 11"/>
            <p:cNvSpPr>
              <a:spLocks noChangeShapeType="1"/>
            </p:cNvSpPr>
            <p:nvPr/>
          </p:nvSpPr>
          <p:spPr bwMode="auto">
            <a:xfrm>
              <a:off x="2744" y="2181"/>
              <a:ext cx="0" cy="227"/>
            </a:xfrm>
            <a:prstGeom prst="line">
              <a:avLst/>
            </a:prstGeom>
            <a:noFill/>
            <a:ln w="22225">
              <a:solidFill>
                <a:schemeClr val="tx1"/>
              </a:solidFill>
              <a:round/>
              <a:headEnd/>
              <a:tailEnd type="triangle" w="lg" len="lg"/>
            </a:ln>
          </p:spPr>
          <p:txBody>
            <a:bodyPr/>
            <a:lstStyle/>
            <a:p>
              <a:endParaRPr lang="tr-TR"/>
            </a:p>
          </p:txBody>
        </p:sp>
        <p:sp>
          <p:nvSpPr>
            <p:cNvPr id="22538" name="Text Box 12"/>
            <p:cNvSpPr txBox="1">
              <a:spLocks noChangeArrowheads="1"/>
            </p:cNvSpPr>
            <p:nvPr/>
          </p:nvSpPr>
          <p:spPr bwMode="auto">
            <a:xfrm>
              <a:off x="1706" y="2406"/>
              <a:ext cx="2186" cy="1448"/>
            </a:xfrm>
            <a:prstGeom prst="rect">
              <a:avLst/>
            </a:prstGeom>
            <a:noFill/>
            <a:ln w="9525">
              <a:solidFill>
                <a:schemeClr val="tx1"/>
              </a:solidFill>
              <a:miter lim="800000"/>
              <a:headEnd/>
              <a:tailEnd/>
            </a:ln>
          </p:spPr>
          <p:txBody>
            <a:bodyPr wrap="none">
              <a:spAutoFit/>
            </a:bodyPr>
            <a:lstStyle/>
            <a:p>
              <a:pPr algn="l"/>
              <a:r>
                <a:rPr lang="fr-FR" sz="1800">
                  <a:latin typeface="Courier New" pitchFamily="49" charset="0"/>
                </a:rPr>
                <a:t>&gt;&gt; sortrows(a,2)</a:t>
              </a:r>
            </a:p>
            <a:p>
              <a:pPr algn="l"/>
              <a:endParaRPr lang="fr-FR" sz="1800">
                <a:latin typeface="Courier New" pitchFamily="49" charset="0"/>
              </a:endParaRPr>
            </a:p>
            <a:p>
              <a:pPr algn="l"/>
              <a:r>
                <a:rPr lang="fr-FR" sz="1800">
                  <a:latin typeface="Courier New" pitchFamily="49" charset="0"/>
                </a:rPr>
                <a:t>ans =</a:t>
              </a:r>
            </a:p>
            <a:p>
              <a:pPr algn="l"/>
              <a:endParaRPr lang="fr-FR" sz="1800">
                <a:latin typeface="Courier New" pitchFamily="49" charset="0"/>
              </a:endParaRPr>
            </a:p>
            <a:p>
              <a:pPr algn="l"/>
              <a:r>
                <a:rPr lang="fr-FR" sz="1800">
                  <a:latin typeface="Courier New" pitchFamily="49" charset="0"/>
                </a:rPr>
                <a:t>           </a:t>
              </a:r>
              <a:r>
                <a:rPr lang="fr-FR" sz="1800">
                  <a:solidFill>
                    <a:srgbClr val="3333CC"/>
                  </a:solidFill>
                  <a:latin typeface="Courier New" pitchFamily="49" charset="0"/>
                </a:rPr>
                <a:t>4           1</a:t>
              </a:r>
            </a:p>
            <a:p>
              <a:pPr algn="l"/>
              <a:r>
                <a:rPr lang="fr-FR" sz="1800">
                  <a:latin typeface="Courier New" pitchFamily="49" charset="0"/>
                </a:rPr>
                <a:t>           </a:t>
              </a:r>
              <a:r>
                <a:rPr lang="fr-FR" sz="1800">
                  <a:solidFill>
                    <a:srgbClr val="009900"/>
                  </a:solidFill>
                  <a:latin typeface="Courier New" pitchFamily="49" charset="0"/>
                </a:rPr>
                <a:t>2           5</a:t>
              </a:r>
            </a:p>
            <a:p>
              <a:pPr algn="l"/>
              <a:r>
                <a:rPr lang="fr-FR" sz="1800">
                  <a:latin typeface="Courier New" pitchFamily="49" charset="0"/>
                </a:rPr>
                <a:t>           </a:t>
              </a:r>
              <a:r>
                <a:rPr lang="fr-FR" sz="1800">
                  <a:solidFill>
                    <a:schemeClr val="tx2"/>
                  </a:solidFill>
                  <a:latin typeface="Courier New" pitchFamily="49" charset="0"/>
                </a:rPr>
                <a:t>3          10</a:t>
              </a:r>
            </a:p>
            <a:p>
              <a:pPr algn="l"/>
              <a:r>
                <a:rPr lang="fr-FR" sz="1800">
                  <a:latin typeface="Courier New" pitchFamily="49" charset="0"/>
                </a:rPr>
                <a:t>           1        1000</a:t>
              </a:r>
              <a:endParaRPr lang="en-US" sz="1800">
                <a:latin typeface="Courier New" pitchFamily="49"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F9FDFF82-0C69-4CC8-92B5-EA345095C6C4}" type="slidenum">
              <a:rPr lang="en-US" altLang="en-US"/>
              <a:pPr>
                <a:defRPr/>
              </a:pPr>
              <a:t>22</a:t>
            </a:fld>
            <a:endParaRPr lang="en-US" altLang="en-US"/>
          </a:p>
        </p:txBody>
      </p:sp>
      <p:sp>
        <p:nvSpPr>
          <p:cNvPr id="2052" name="Rectangle 2"/>
          <p:cNvSpPr>
            <a:spLocks noGrp="1" noChangeArrowheads="1"/>
          </p:cNvSpPr>
          <p:nvPr>
            <p:ph type="title"/>
          </p:nvPr>
        </p:nvSpPr>
        <p:spPr/>
        <p:txBody>
          <a:bodyPr/>
          <a:lstStyle/>
          <a:p>
            <a:pPr eaLnBrk="1" hangingPunct="1"/>
            <a:r>
              <a:rPr lang="tr-TR" smtClean="0"/>
              <a:t>MATLAB/</a:t>
            </a:r>
            <a:r>
              <a:rPr lang="tr-TR" b="0" smtClean="0"/>
              <a:t>Uygulama-1</a:t>
            </a:r>
            <a:endParaRPr lang="en-US" b="0" smtClean="0"/>
          </a:p>
        </p:txBody>
      </p:sp>
      <p:sp>
        <p:nvSpPr>
          <p:cNvPr id="2053" name="Rectangle 4"/>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graphicFrame>
        <p:nvGraphicFramePr>
          <p:cNvPr id="2050" name="Object 6"/>
          <p:cNvGraphicFramePr>
            <a:graphicFrameLocks noGrp="1" noChangeAspect="1"/>
          </p:cNvGraphicFramePr>
          <p:nvPr>
            <p:ph idx="1"/>
          </p:nvPr>
        </p:nvGraphicFramePr>
        <p:xfrm>
          <a:off x="611188" y="1196975"/>
          <a:ext cx="1800225" cy="1133475"/>
        </p:xfrm>
        <a:graphic>
          <a:graphicData uri="http://schemas.openxmlformats.org/presentationml/2006/ole">
            <mc:AlternateContent xmlns:mc="http://schemas.openxmlformats.org/markup-compatibility/2006">
              <mc:Choice xmlns:v="urn:schemas-microsoft-com:vml" Requires="v">
                <p:oleObj spid="_x0000_s2071" name="Denklem" r:id="rId3" imgW="1129810" imgH="710891" progId="Equation.3">
                  <p:embed/>
                </p:oleObj>
              </mc:Choice>
              <mc:Fallback>
                <p:oleObj name="Denklem" r:id="rId3" imgW="1129810" imgH="710891" progId="Equation.3">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96975"/>
                        <a:ext cx="1800225"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 Box 8"/>
          <p:cNvSpPr txBox="1">
            <a:spLocks noChangeArrowheads="1"/>
          </p:cNvSpPr>
          <p:nvPr/>
        </p:nvSpPr>
        <p:spPr bwMode="auto">
          <a:xfrm>
            <a:off x="3059113" y="908050"/>
            <a:ext cx="6051550" cy="4760913"/>
          </a:xfrm>
          <a:prstGeom prst="rect">
            <a:avLst/>
          </a:prstGeom>
          <a:noFill/>
          <a:ln w="9525">
            <a:noFill/>
            <a:miter lim="800000"/>
            <a:headEnd/>
            <a:tailEnd/>
          </a:ln>
        </p:spPr>
        <p:txBody>
          <a:bodyPr>
            <a:spAutoFit/>
          </a:bodyPr>
          <a:lstStyle/>
          <a:p>
            <a:pPr marL="342900" indent="-342900" algn="l"/>
            <a:r>
              <a:rPr lang="tr-TR" sz="1800" b="0" u="sng" dirty="0">
                <a:solidFill>
                  <a:srgbClr val="3333CC"/>
                </a:solidFill>
              </a:rPr>
              <a:t>Aşağıdaki işlemleri </a:t>
            </a:r>
            <a:r>
              <a:rPr lang="tr-TR" sz="1800" b="0" u="sng" dirty="0" err="1">
                <a:solidFill>
                  <a:srgbClr val="3333CC"/>
                </a:solidFill>
              </a:rPr>
              <a:t>command</a:t>
            </a:r>
            <a:r>
              <a:rPr lang="tr-TR" sz="1800" b="0" u="sng" dirty="0">
                <a:solidFill>
                  <a:srgbClr val="3333CC"/>
                </a:solidFill>
              </a:rPr>
              <a:t> </a:t>
            </a:r>
            <a:r>
              <a:rPr lang="tr-TR" sz="1800" b="0" u="sng" dirty="0" err="1">
                <a:solidFill>
                  <a:srgbClr val="3333CC"/>
                </a:solidFill>
              </a:rPr>
              <a:t>window’da</a:t>
            </a:r>
            <a:r>
              <a:rPr lang="tr-TR" sz="1800" b="0" u="sng" dirty="0">
                <a:solidFill>
                  <a:srgbClr val="3333CC"/>
                </a:solidFill>
              </a:rPr>
              <a:t> yapınız.</a:t>
            </a:r>
          </a:p>
          <a:p>
            <a:pPr marL="342900" indent="-342900" algn="l"/>
            <a:endParaRPr lang="tr-TR" sz="1800" b="0" u="sng" dirty="0">
              <a:solidFill>
                <a:srgbClr val="3333CC"/>
              </a:solidFill>
            </a:endParaRPr>
          </a:p>
          <a:p>
            <a:pPr marL="342900" indent="-342900" algn="l">
              <a:buFontTx/>
              <a:buAutoNum type="arabicParenR"/>
            </a:pPr>
            <a:r>
              <a:rPr lang="tr-TR" sz="1800" b="0" dirty="0"/>
              <a:t>A matrisini giriniz.</a:t>
            </a:r>
          </a:p>
          <a:p>
            <a:pPr marL="342900" indent="-342900" algn="l">
              <a:buFontTx/>
              <a:buAutoNum type="arabicParenR"/>
            </a:pPr>
            <a:r>
              <a:rPr lang="tr-TR" sz="1800" b="0" dirty="0"/>
              <a:t>A matrisinin determinantını hesaplayınız.</a:t>
            </a:r>
          </a:p>
          <a:p>
            <a:pPr marL="342900" indent="-342900" algn="l">
              <a:buFontTx/>
              <a:buAutoNum type="arabicParenR"/>
            </a:pPr>
            <a:r>
              <a:rPr lang="tr-TR" sz="1800" b="0" dirty="0"/>
              <a:t>A matrisinin tersini bulunuz. Çıkan sonucu bir B matrisine atayınız.</a:t>
            </a:r>
          </a:p>
          <a:p>
            <a:pPr marL="342900" indent="-342900" algn="l">
              <a:buFontTx/>
              <a:buAutoNum type="arabicParenR"/>
            </a:pPr>
            <a:r>
              <a:rPr lang="tr-TR" sz="1800" b="0" dirty="0"/>
              <a:t>A*B işlemini yapınız. Elde edilen sonucu irdeleyiniz.</a:t>
            </a:r>
          </a:p>
          <a:p>
            <a:pPr marL="342900" indent="-342900" algn="l">
              <a:buFontTx/>
              <a:buAutoNum type="arabicParenR"/>
            </a:pPr>
            <a:r>
              <a:rPr lang="tr-TR" sz="1800" b="0" dirty="0"/>
              <a:t>A matrisinin 1. sütununu a1, 3. sütununu a3 vektörlerine atayınız.</a:t>
            </a:r>
          </a:p>
          <a:p>
            <a:pPr marL="342900" indent="-342900" algn="l">
              <a:buFontTx/>
              <a:buAutoNum type="arabicParenR"/>
            </a:pPr>
            <a:r>
              <a:rPr lang="tr-TR" sz="1800" b="0" dirty="0"/>
              <a:t>Köşegenleri A matrisinin köşegenlerinden oluşan bir C köşegen matrisi oluşturunuz.</a:t>
            </a:r>
          </a:p>
          <a:p>
            <a:pPr marL="342900" indent="-342900" algn="l">
              <a:buFontTx/>
              <a:buAutoNum type="arabicParenR"/>
            </a:pPr>
            <a:r>
              <a:rPr lang="tr-TR" sz="1800" b="0" dirty="0"/>
              <a:t>a1’in devriği ile a3 vektörünü çarpınız.</a:t>
            </a:r>
          </a:p>
          <a:p>
            <a:pPr marL="342900" indent="-342900" algn="l">
              <a:buFontTx/>
              <a:buAutoNum type="arabicParenR"/>
            </a:pPr>
            <a:r>
              <a:rPr lang="tr-TR" sz="1800" b="0" dirty="0"/>
              <a:t>a1 ile a3 vektör elemanlarını karşılıklı çarpınız.</a:t>
            </a:r>
          </a:p>
          <a:p>
            <a:pPr marL="342900" indent="-342900" algn="l">
              <a:buFontTx/>
              <a:buAutoNum type="arabicParenR"/>
            </a:pPr>
            <a:r>
              <a:rPr lang="tr-TR" sz="1800" b="0" dirty="0"/>
              <a:t>A’nın 3. satırını, diğer satır elemanlarını girmeden,     [5 6 7] olarak değiştiriniz.</a:t>
            </a:r>
          </a:p>
          <a:p>
            <a:pPr marL="342900" indent="-342900" algn="l">
              <a:buFontTx/>
              <a:buAutoNum type="arabicParenR"/>
            </a:pPr>
            <a:r>
              <a:rPr lang="tr-TR" sz="1800" b="0" dirty="0"/>
              <a:t>A’nın 1 ve 2. satırlarını siliniz.</a:t>
            </a:r>
          </a:p>
          <a:p>
            <a:pPr marL="342900" indent="-342900" algn="l">
              <a:buFontTx/>
              <a:buAutoNum type="arabicParenR"/>
            </a:pPr>
            <a:endParaRPr lang="en-US" sz="1800" b="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5 Slayt Numarası Yer Tutucusu"/>
          <p:cNvSpPr>
            <a:spLocks noGrp="1"/>
          </p:cNvSpPr>
          <p:nvPr>
            <p:ph type="sldNum" sz="quarter" idx="12"/>
          </p:nvPr>
        </p:nvSpPr>
        <p:spPr/>
        <p:txBody>
          <a:bodyPr/>
          <a:lstStyle/>
          <a:p>
            <a:pPr>
              <a:defRPr/>
            </a:pPr>
            <a:fld id="{4CB8234F-1B3F-4CB8-8F89-A8F0B0ADE845}" type="slidenum">
              <a:rPr lang="en-US" altLang="en-US"/>
              <a:pPr>
                <a:defRPr/>
              </a:pPr>
              <a:t>23</a:t>
            </a:fld>
            <a:endParaRPr lang="en-US" altLang="en-US"/>
          </a:p>
        </p:txBody>
      </p:sp>
      <p:sp>
        <p:nvSpPr>
          <p:cNvPr id="23555" name="Rectangle 2"/>
          <p:cNvSpPr>
            <a:spLocks noGrp="1" noChangeArrowheads="1"/>
          </p:cNvSpPr>
          <p:nvPr>
            <p:ph type="title"/>
          </p:nvPr>
        </p:nvSpPr>
        <p:spPr/>
        <p:txBody>
          <a:bodyPr/>
          <a:lstStyle/>
          <a:p>
            <a:pPr eaLnBrk="1" hangingPunct="1"/>
            <a:r>
              <a:rPr lang="tr-TR" smtClean="0"/>
              <a:t>MATLAB/</a:t>
            </a:r>
            <a:r>
              <a:rPr lang="tr-TR" b="0" smtClean="0"/>
              <a:t>Uygulama-1:Çözüm</a:t>
            </a:r>
            <a:endParaRPr lang="en-US" b="0" smtClean="0"/>
          </a:p>
        </p:txBody>
      </p:sp>
      <p:sp>
        <p:nvSpPr>
          <p:cNvPr id="23556" name="Rectangle 3"/>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sp>
        <p:nvSpPr>
          <p:cNvPr id="23557" name="Text Box 7"/>
          <p:cNvSpPr txBox="1">
            <a:spLocks noChangeArrowheads="1"/>
          </p:cNvSpPr>
          <p:nvPr/>
        </p:nvSpPr>
        <p:spPr bwMode="auto">
          <a:xfrm>
            <a:off x="592138" y="1216025"/>
            <a:ext cx="184150" cy="366713"/>
          </a:xfrm>
          <a:prstGeom prst="rect">
            <a:avLst/>
          </a:prstGeom>
          <a:noFill/>
          <a:ln w="9525">
            <a:noFill/>
            <a:miter lim="800000"/>
            <a:headEnd/>
            <a:tailEnd/>
          </a:ln>
        </p:spPr>
        <p:txBody>
          <a:bodyPr wrap="none">
            <a:spAutoFit/>
          </a:bodyPr>
          <a:lstStyle/>
          <a:p>
            <a:pPr algn="l"/>
            <a:endParaRPr lang="tr-TR" sz="1800" b="0"/>
          </a:p>
        </p:txBody>
      </p:sp>
      <p:sp>
        <p:nvSpPr>
          <p:cNvPr id="23558" name="Text Box 8"/>
          <p:cNvSpPr txBox="1">
            <a:spLocks noChangeArrowheads="1"/>
          </p:cNvSpPr>
          <p:nvPr/>
        </p:nvSpPr>
        <p:spPr bwMode="auto">
          <a:xfrm>
            <a:off x="638175" y="1187450"/>
            <a:ext cx="3763963" cy="4832092"/>
          </a:xfrm>
          <a:prstGeom prst="rect">
            <a:avLst/>
          </a:prstGeom>
          <a:solidFill>
            <a:schemeClr val="bg1"/>
          </a:solidFill>
          <a:ln w="9525">
            <a:solidFill>
              <a:schemeClr val="tx1"/>
            </a:solidFill>
            <a:miter lim="800000"/>
            <a:headEnd/>
            <a:tailEnd/>
          </a:ln>
        </p:spPr>
        <p:txBody>
          <a:bodyPr>
            <a:spAutoFit/>
          </a:bodyPr>
          <a:lstStyle/>
          <a:p>
            <a:pPr algn="l"/>
            <a:r>
              <a:rPr lang="fr-FR" dirty="0">
                <a:latin typeface="Courier New" pitchFamily="49" charset="0"/>
              </a:rPr>
              <a:t>&gt;&gt; A=[1 3 5;7 8 11;100 1 4]</a:t>
            </a:r>
            <a:r>
              <a:rPr lang="tr-TR" dirty="0">
                <a:latin typeface="Courier New" pitchFamily="49" charset="0"/>
              </a:rPr>
              <a:t>;</a:t>
            </a:r>
            <a:endParaRPr lang="fr-FR" dirty="0">
              <a:latin typeface="Courier New" pitchFamily="49" charset="0"/>
            </a:endParaRPr>
          </a:p>
          <a:p>
            <a:pPr algn="l"/>
            <a:r>
              <a:rPr lang="fr-FR" dirty="0">
                <a:latin typeface="Courier New" pitchFamily="49" charset="0"/>
              </a:rPr>
              <a:t>&gt;&gt; </a:t>
            </a:r>
            <a:r>
              <a:rPr lang="fr-FR" dirty="0" err="1">
                <a:latin typeface="Courier New" pitchFamily="49" charset="0"/>
              </a:rPr>
              <a:t>det</a:t>
            </a:r>
            <a:r>
              <a:rPr lang="fr-FR" dirty="0">
                <a:latin typeface="Courier New" pitchFamily="49" charset="0"/>
              </a:rPr>
              <a:t>(A)</a:t>
            </a:r>
            <a:endParaRPr lang="tr-TR" dirty="0">
              <a:latin typeface="Courier New" pitchFamily="49" charset="0"/>
            </a:endParaRPr>
          </a:p>
          <a:p>
            <a:pPr algn="l"/>
            <a:r>
              <a:rPr lang="fr-FR" dirty="0">
                <a:latin typeface="Courier New" pitchFamily="49" charset="0"/>
              </a:rPr>
              <a:t>ans =</a:t>
            </a:r>
          </a:p>
          <a:p>
            <a:pPr algn="l"/>
            <a:r>
              <a:rPr lang="fr-FR" dirty="0">
                <a:latin typeface="Courier New" pitchFamily="49" charset="0"/>
              </a:rPr>
              <a:t>  -728</a:t>
            </a:r>
          </a:p>
          <a:p>
            <a:pPr algn="l"/>
            <a:r>
              <a:rPr lang="fr-FR" dirty="0">
                <a:latin typeface="Courier New" pitchFamily="49" charset="0"/>
              </a:rPr>
              <a:t>&gt;&gt; </a:t>
            </a:r>
            <a:r>
              <a:rPr lang="tr-TR" dirty="0" smtClean="0">
                <a:latin typeface="Courier New" pitchFamily="49" charset="0"/>
              </a:rPr>
              <a:t>B=</a:t>
            </a:r>
            <a:r>
              <a:rPr lang="fr-FR" dirty="0" err="1" smtClean="0">
                <a:latin typeface="Courier New" pitchFamily="49" charset="0"/>
              </a:rPr>
              <a:t>inv</a:t>
            </a:r>
            <a:r>
              <a:rPr lang="fr-FR" dirty="0" smtClean="0">
                <a:latin typeface="Courier New" pitchFamily="49" charset="0"/>
              </a:rPr>
              <a:t>(A</a:t>
            </a:r>
            <a:r>
              <a:rPr lang="fr-FR" dirty="0">
                <a:latin typeface="Courier New" pitchFamily="49" charset="0"/>
              </a:rPr>
              <a:t>)</a:t>
            </a:r>
          </a:p>
          <a:p>
            <a:pPr algn="l"/>
            <a:r>
              <a:rPr lang="tr-TR" dirty="0">
                <a:latin typeface="Courier New" pitchFamily="49" charset="0"/>
              </a:rPr>
              <a:t>B</a:t>
            </a:r>
            <a:r>
              <a:rPr lang="fr-FR" dirty="0" smtClean="0">
                <a:latin typeface="Courier New" pitchFamily="49" charset="0"/>
              </a:rPr>
              <a:t> </a:t>
            </a:r>
            <a:r>
              <a:rPr lang="fr-FR" dirty="0">
                <a:latin typeface="Courier New" pitchFamily="49" charset="0"/>
              </a:rPr>
              <a:t>=</a:t>
            </a:r>
          </a:p>
          <a:p>
            <a:pPr algn="l"/>
            <a:endParaRPr lang="fr-FR" dirty="0">
              <a:latin typeface="Courier New" pitchFamily="49" charset="0"/>
            </a:endParaRPr>
          </a:p>
          <a:p>
            <a:pPr algn="l"/>
            <a:r>
              <a:rPr lang="fr-FR" dirty="0">
                <a:latin typeface="Courier New" pitchFamily="49" charset="0"/>
              </a:rPr>
              <a:t>   -0.0288    0.0096    0.0096</a:t>
            </a:r>
          </a:p>
          <a:p>
            <a:pPr algn="l"/>
            <a:r>
              <a:rPr lang="fr-FR" dirty="0">
                <a:latin typeface="Courier New" pitchFamily="49" charset="0"/>
              </a:rPr>
              <a:t>   -1.4725    0.6813   -0.0330</a:t>
            </a:r>
          </a:p>
          <a:p>
            <a:pPr algn="l"/>
            <a:r>
              <a:rPr lang="fr-FR" dirty="0">
                <a:latin typeface="Courier New" pitchFamily="49" charset="0"/>
              </a:rPr>
              <a:t>    1.0893   -0.4107    0.0179</a:t>
            </a:r>
            <a:endParaRPr lang="tr-TR" dirty="0">
              <a:latin typeface="Courier New" pitchFamily="49" charset="0"/>
            </a:endParaRPr>
          </a:p>
          <a:p>
            <a:pPr algn="l"/>
            <a:r>
              <a:rPr lang="fr-FR" dirty="0" smtClean="0">
                <a:latin typeface="Courier New" pitchFamily="49" charset="0"/>
              </a:rPr>
              <a:t>&gt;&gt; </a:t>
            </a:r>
            <a:r>
              <a:rPr lang="tr-TR" dirty="0">
                <a:latin typeface="Courier New" pitchFamily="49" charset="0"/>
              </a:rPr>
              <a:t>A*B</a:t>
            </a:r>
          </a:p>
          <a:p>
            <a:pPr algn="l"/>
            <a:r>
              <a:rPr lang="fr-FR" dirty="0">
                <a:latin typeface="Courier New" pitchFamily="49" charset="0"/>
              </a:rPr>
              <a:t>ans =</a:t>
            </a:r>
          </a:p>
          <a:p>
            <a:pPr algn="l"/>
            <a:endParaRPr lang="fr-FR" dirty="0">
              <a:latin typeface="Courier New" pitchFamily="49" charset="0"/>
            </a:endParaRPr>
          </a:p>
          <a:p>
            <a:pPr algn="l"/>
            <a:r>
              <a:rPr lang="fr-FR" dirty="0">
                <a:latin typeface="Courier New" pitchFamily="49" charset="0"/>
              </a:rPr>
              <a:t>    1.0000         0    0.0000</a:t>
            </a:r>
          </a:p>
          <a:p>
            <a:pPr algn="l"/>
            <a:r>
              <a:rPr lang="fr-FR" dirty="0">
                <a:latin typeface="Courier New" pitchFamily="49" charset="0"/>
              </a:rPr>
              <a:t>         0    1.0000    0.0000</a:t>
            </a:r>
          </a:p>
          <a:p>
            <a:pPr algn="l"/>
            <a:r>
              <a:rPr lang="fr-FR" dirty="0">
                <a:latin typeface="Courier New" pitchFamily="49" charset="0"/>
              </a:rPr>
              <a:t>         0    0.0000    1.0000</a:t>
            </a:r>
            <a:endParaRPr lang="tr-TR" dirty="0">
              <a:latin typeface="Courier New" pitchFamily="49" charset="0"/>
            </a:endParaRPr>
          </a:p>
          <a:p>
            <a:pPr algn="l"/>
            <a:endParaRPr lang="tr-TR" dirty="0">
              <a:latin typeface="Courier New" pitchFamily="49" charset="0"/>
            </a:endParaRPr>
          </a:p>
          <a:p>
            <a:pPr algn="l"/>
            <a:r>
              <a:rPr lang="tr-TR" dirty="0">
                <a:latin typeface="Courier New" pitchFamily="49" charset="0"/>
              </a:rPr>
              <a:t>&gt;&gt;a1=A(:,1);a3=A(:,3);</a:t>
            </a:r>
          </a:p>
          <a:p>
            <a:pPr algn="l"/>
            <a:r>
              <a:rPr lang="tr-TR" dirty="0">
                <a:latin typeface="Courier New" pitchFamily="49" charset="0"/>
              </a:rPr>
              <a:t>&gt;&gt;C=</a:t>
            </a:r>
            <a:r>
              <a:rPr lang="tr-TR" dirty="0" err="1">
                <a:latin typeface="Courier New" pitchFamily="49" charset="0"/>
              </a:rPr>
              <a:t>diag</a:t>
            </a:r>
            <a:r>
              <a:rPr lang="tr-TR" dirty="0">
                <a:latin typeface="Courier New" pitchFamily="49" charset="0"/>
              </a:rPr>
              <a:t>(</a:t>
            </a:r>
            <a:r>
              <a:rPr lang="tr-TR" dirty="0" err="1">
                <a:latin typeface="Courier New" pitchFamily="49" charset="0"/>
              </a:rPr>
              <a:t>diag</a:t>
            </a:r>
            <a:r>
              <a:rPr lang="tr-TR" dirty="0">
                <a:latin typeface="Courier New" pitchFamily="49" charset="0"/>
              </a:rPr>
              <a:t>(A));</a:t>
            </a:r>
          </a:p>
          <a:p>
            <a:pPr algn="l"/>
            <a:r>
              <a:rPr lang="tr-TR" dirty="0">
                <a:latin typeface="Courier New" pitchFamily="49" charset="0"/>
              </a:rPr>
              <a:t>&gt;&gt;a1’*a3</a:t>
            </a:r>
          </a:p>
          <a:p>
            <a:pPr algn="l"/>
            <a:r>
              <a:rPr lang="tr-TR" dirty="0" err="1">
                <a:latin typeface="Courier New" pitchFamily="49" charset="0"/>
              </a:rPr>
              <a:t>ans</a:t>
            </a:r>
            <a:r>
              <a:rPr lang="tr-TR" dirty="0">
                <a:latin typeface="Courier New" pitchFamily="49" charset="0"/>
              </a:rPr>
              <a:t>=</a:t>
            </a:r>
          </a:p>
          <a:p>
            <a:pPr algn="l"/>
            <a:r>
              <a:rPr lang="tr-TR" dirty="0">
                <a:latin typeface="Courier New" pitchFamily="49" charset="0"/>
              </a:rPr>
              <a:t>   482</a:t>
            </a:r>
            <a:endParaRPr lang="fr-FR" dirty="0">
              <a:latin typeface="Courier New" pitchFamily="49" charset="0"/>
            </a:endParaRPr>
          </a:p>
        </p:txBody>
      </p:sp>
      <p:grpSp>
        <p:nvGrpSpPr>
          <p:cNvPr id="2" name="Group 20"/>
          <p:cNvGrpSpPr>
            <a:grpSpLocks/>
          </p:cNvGrpSpPr>
          <p:nvPr/>
        </p:nvGrpSpPr>
        <p:grpSpPr bwMode="auto">
          <a:xfrm>
            <a:off x="755650" y="3448050"/>
            <a:ext cx="3240088" cy="1484313"/>
            <a:chOff x="476" y="2087"/>
            <a:chExt cx="2041" cy="935"/>
          </a:xfrm>
        </p:grpSpPr>
        <p:sp>
          <p:nvSpPr>
            <p:cNvPr id="23573" name="AutoShape 16"/>
            <p:cNvSpPr>
              <a:spLocks noChangeArrowheads="1"/>
            </p:cNvSpPr>
            <p:nvPr/>
          </p:nvSpPr>
          <p:spPr bwMode="auto">
            <a:xfrm>
              <a:off x="476" y="2432"/>
              <a:ext cx="2041" cy="590"/>
            </a:xfrm>
            <a:prstGeom prst="roundRect">
              <a:avLst>
                <a:gd name="adj" fmla="val 16667"/>
              </a:avLst>
            </a:prstGeom>
            <a:noFill/>
            <a:ln w="25400">
              <a:solidFill>
                <a:srgbClr val="FF0000"/>
              </a:solidFill>
              <a:round/>
              <a:headEnd/>
              <a:tailEnd/>
            </a:ln>
          </p:spPr>
          <p:txBody>
            <a:bodyPr wrap="none" anchor="ctr"/>
            <a:lstStyle/>
            <a:p>
              <a:endParaRPr lang="tr-TR"/>
            </a:p>
          </p:txBody>
        </p:sp>
        <p:sp>
          <p:nvSpPr>
            <p:cNvPr id="23574" name="Line 18"/>
            <p:cNvSpPr>
              <a:spLocks noChangeShapeType="1"/>
            </p:cNvSpPr>
            <p:nvPr/>
          </p:nvSpPr>
          <p:spPr bwMode="auto">
            <a:xfrm flipV="1">
              <a:off x="1837" y="2296"/>
              <a:ext cx="90" cy="136"/>
            </a:xfrm>
            <a:prstGeom prst="line">
              <a:avLst/>
            </a:prstGeom>
            <a:noFill/>
            <a:ln w="25400">
              <a:solidFill>
                <a:srgbClr val="FF0000"/>
              </a:solidFill>
              <a:round/>
              <a:headEnd/>
              <a:tailEnd type="triangle" w="med" len="med"/>
            </a:ln>
          </p:spPr>
          <p:txBody>
            <a:bodyPr wrap="none" anchor="ctr"/>
            <a:lstStyle/>
            <a:p>
              <a:endParaRPr lang="tr-TR"/>
            </a:p>
          </p:txBody>
        </p:sp>
        <p:sp>
          <p:nvSpPr>
            <p:cNvPr id="23575" name="Text Box 19"/>
            <p:cNvSpPr txBox="1">
              <a:spLocks noChangeArrowheads="1"/>
            </p:cNvSpPr>
            <p:nvPr/>
          </p:nvSpPr>
          <p:spPr bwMode="auto">
            <a:xfrm>
              <a:off x="1689" y="2087"/>
              <a:ext cx="706" cy="192"/>
            </a:xfrm>
            <a:prstGeom prst="rect">
              <a:avLst/>
            </a:prstGeom>
            <a:noFill/>
            <a:ln w="25400" algn="ctr">
              <a:noFill/>
              <a:miter lim="800000"/>
              <a:headEnd/>
              <a:tailEnd/>
            </a:ln>
          </p:spPr>
          <p:txBody>
            <a:bodyPr wrap="none">
              <a:spAutoFit/>
            </a:bodyPr>
            <a:lstStyle/>
            <a:p>
              <a:r>
                <a:rPr lang="tr-TR" b="0">
                  <a:solidFill>
                    <a:srgbClr val="3333CC"/>
                  </a:solidFill>
                </a:rPr>
                <a:t>Birim matris</a:t>
              </a:r>
              <a:endParaRPr lang="en-US" b="0">
                <a:solidFill>
                  <a:srgbClr val="3333CC"/>
                </a:solidFill>
              </a:endParaRPr>
            </a:p>
          </p:txBody>
        </p:sp>
      </p:grpSp>
      <p:sp>
        <p:nvSpPr>
          <p:cNvPr id="23560" name="Oval 22"/>
          <p:cNvSpPr>
            <a:spLocks noChangeAspect="1" noChangeArrowheads="1"/>
          </p:cNvSpPr>
          <p:nvPr/>
        </p:nvSpPr>
        <p:spPr bwMode="auto">
          <a:xfrm>
            <a:off x="336550" y="1184275"/>
            <a:ext cx="215900" cy="215900"/>
          </a:xfrm>
          <a:prstGeom prst="ellipse">
            <a:avLst/>
          </a:prstGeom>
          <a:noFill/>
          <a:ln w="25400" algn="ctr">
            <a:solidFill>
              <a:srgbClr val="FF0000"/>
            </a:solidFill>
            <a:round/>
            <a:headEnd/>
            <a:tailEnd/>
          </a:ln>
        </p:spPr>
        <p:txBody>
          <a:bodyPr wrap="none" anchor="ctr"/>
          <a:lstStyle/>
          <a:p>
            <a:r>
              <a:rPr lang="tr-TR"/>
              <a:t>1</a:t>
            </a:r>
            <a:endParaRPr lang="en-US"/>
          </a:p>
        </p:txBody>
      </p:sp>
      <p:sp>
        <p:nvSpPr>
          <p:cNvPr id="23561" name="Oval 23"/>
          <p:cNvSpPr>
            <a:spLocks noChangeAspect="1" noChangeArrowheads="1"/>
          </p:cNvSpPr>
          <p:nvPr/>
        </p:nvSpPr>
        <p:spPr bwMode="auto">
          <a:xfrm>
            <a:off x="331788" y="1438275"/>
            <a:ext cx="215900" cy="215900"/>
          </a:xfrm>
          <a:prstGeom prst="ellipse">
            <a:avLst/>
          </a:prstGeom>
          <a:noFill/>
          <a:ln w="25400" algn="ctr">
            <a:solidFill>
              <a:srgbClr val="FF0000"/>
            </a:solidFill>
            <a:round/>
            <a:headEnd/>
            <a:tailEnd/>
          </a:ln>
        </p:spPr>
        <p:txBody>
          <a:bodyPr wrap="none" anchor="ctr"/>
          <a:lstStyle/>
          <a:p>
            <a:r>
              <a:rPr lang="tr-TR"/>
              <a:t>2</a:t>
            </a:r>
            <a:endParaRPr lang="en-US"/>
          </a:p>
        </p:txBody>
      </p:sp>
      <p:sp>
        <p:nvSpPr>
          <p:cNvPr id="23562" name="Oval 24"/>
          <p:cNvSpPr>
            <a:spLocks noChangeAspect="1" noChangeArrowheads="1"/>
          </p:cNvSpPr>
          <p:nvPr/>
        </p:nvSpPr>
        <p:spPr bwMode="auto">
          <a:xfrm>
            <a:off x="327025" y="2065338"/>
            <a:ext cx="215900" cy="215900"/>
          </a:xfrm>
          <a:prstGeom prst="ellipse">
            <a:avLst/>
          </a:prstGeom>
          <a:noFill/>
          <a:ln w="25400" algn="ctr">
            <a:solidFill>
              <a:srgbClr val="FF0000"/>
            </a:solidFill>
            <a:round/>
            <a:headEnd/>
            <a:tailEnd/>
          </a:ln>
        </p:spPr>
        <p:txBody>
          <a:bodyPr wrap="none" anchor="ctr"/>
          <a:lstStyle/>
          <a:p>
            <a:r>
              <a:rPr lang="tr-TR"/>
              <a:t>3</a:t>
            </a:r>
            <a:endParaRPr lang="en-US"/>
          </a:p>
        </p:txBody>
      </p:sp>
      <p:sp>
        <p:nvSpPr>
          <p:cNvPr id="23563" name="Oval 25"/>
          <p:cNvSpPr>
            <a:spLocks noChangeAspect="1" noChangeArrowheads="1"/>
          </p:cNvSpPr>
          <p:nvPr/>
        </p:nvSpPr>
        <p:spPr bwMode="auto">
          <a:xfrm>
            <a:off x="331788" y="3586163"/>
            <a:ext cx="215900" cy="215900"/>
          </a:xfrm>
          <a:prstGeom prst="ellipse">
            <a:avLst/>
          </a:prstGeom>
          <a:noFill/>
          <a:ln w="25400" algn="ctr">
            <a:solidFill>
              <a:srgbClr val="FF0000"/>
            </a:solidFill>
            <a:round/>
            <a:headEnd/>
            <a:tailEnd/>
          </a:ln>
        </p:spPr>
        <p:txBody>
          <a:bodyPr wrap="none" anchor="ctr"/>
          <a:lstStyle/>
          <a:p>
            <a:r>
              <a:rPr lang="tr-TR"/>
              <a:t>4</a:t>
            </a:r>
            <a:endParaRPr lang="en-US"/>
          </a:p>
        </p:txBody>
      </p:sp>
      <p:sp>
        <p:nvSpPr>
          <p:cNvPr id="23564" name="Oval 26"/>
          <p:cNvSpPr>
            <a:spLocks noChangeAspect="1" noChangeArrowheads="1"/>
          </p:cNvSpPr>
          <p:nvPr/>
        </p:nvSpPr>
        <p:spPr bwMode="auto">
          <a:xfrm>
            <a:off x="344488" y="4995863"/>
            <a:ext cx="215900" cy="215900"/>
          </a:xfrm>
          <a:prstGeom prst="ellipse">
            <a:avLst/>
          </a:prstGeom>
          <a:noFill/>
          <a:ln w="25400" algn="ctr">
            <a:solidFill>
              <a:srgbClr val="FF0000"/>
            </a:solidFill>
            <a:round/>
            <a:headEnd/>
            <a:tailEnd/>
          </a:ln>
        </p:spPr>
        <p:txBody>
          <a:bodyPr wrap="none" anchor="ctr"/>
          <a:lstStyle/>
          <a:p>
            <a:r>
              <a:rPr lang="tr-TR"/>
              <a:t>5</a:t>
            </a:r>
            <a:endParaRPr lang="en-US"/>
          </a:p>
        </p:txBody>
      </p:sp>
      <p:sp>
        <p:nvSpPr>
          <p:cNvPr id="23565" name="Oval 27"/>
          <p:cNvSpPr>
            <a:spLocks noChangeAspect="1" noChangeArrowheads="1"/>
          </p:cNvSpPr>
          <p:nvPr/>
        </p:nvSpPr>
        <p:spPr bwMode="auto">
          <a:xfrm>
            <a:off x="349250" y="5262563"/>
            <a:ext cx="215900" cy="215900"/>
          </a:xfrm>
          <a:prstGeom prst="ellipse">
            <a:avLst/>
          </a:prstGeom>
          <a:noFill/>
          <a:ln w="25400" algn="ctr">
            <a:solidFill>
              <a:srgbClr val="FF0000"/>
            </a:solidFill>
            <a:round/>
            <a:headEnd/>
            <a:tailEnd/>
          </a:ln>
        </p:spPr>
        <p:txBody>
          <a:bodyPr wrap="none" anchor="ctr"/>
          <a:lstStyle/>
          <a:p>
            <a:r>
              <a:rPr lang="tr-TR"/>
              <a:t>6</a:t>
            </a:r>
            <a:endParaRPr lang="en-US"/>
          </a:p>
        </p:txBody>
      </p:sp>
      <p:sp>
        <p:nvSpPr>
          <p:cNvPr id="23566" name="Oval 28"/>
          <p:cNvSpPr>
            <a:spLocks noChangeAspect="1" noChangeArrowheads="1"/>
          </p:cNvSpPr>
          <p:nvPr/>
        </p:nvSpPr>
        <p:spPr bwMode="auto">
          <a:xfrm>
            <a:off x="344488" y="5483225"/>
            <a:ext cx="215900" cy="215900"/>
          </a:xfrm>
          <a:prstGeom prst="ellipse">
            <a:avLst/>
          </a:prstGeom>
          <a:noFill/>
          <a:ln w="25400" algn="ctr">
            <a:solidFill>
              <a:srgbClr val="FF0000"/>
            </a:solidFill>
            <a:round/>
            <a:headEnd/>
            <a:tailEnd/>
          </a:ln>
        </p:spPr>
        <p:txBody>
          <a:bodyPr wrap="none" anchor="ctr"/>
          <a:lstStyle/>
          <a:p>
            <a:r>
              <a:rPr lang="tr-TR"/>
              <a:t>7</a:t>
            </a:r>
            <a:endParaRPr lang="en-US"/>
          </a:p>
        </p:txBody>
      </p:sp>
      <p:grpSp>
        <p:nvGrpSpPr>
          <p:cNvPr id="3" name="Group 32"/>
          <p:cNvGrpSpPr>
            <a:grpSpLocks/>
          </p:cNvGrpSpPr>
          <p:nvPr/>
        </p:nvGrpSpPr>
        <p:grpSpPr bwMode="auto">
          <a:xfrm>
            <a:off x="4630738" y="1157288"/>
            <a:ext cx="4044950" cy="4143375"/>
            <a:chOff x="2917" y="729"/>
            <a:chExt cx="2548" cy="2610"/>
          </a:xfrm>
        </p:grpSpPr>
        <p:sp>
          <p:nvSpPr>
            <p:cNvPr id="23568" name="Text Box 10"/>
            <p:cNvSpPr txBox="1">
              <a:spLocks noChangeArrowheads="1"/>
            </p:cNvSpPr>
            <p:nvPr/>
          </p:nvSpPr>
          <p:spPr bwMode="auto">
            <a:xfrm>
              <a:off x="3094" y="729"/>
              <a:ext cx="2371" cy="2610"/>
            </a:xfrm>
            <a:prstGeom prst="rect">
              <a:avLst/>
            </a:prstGeom>
            <a:solidFill>
              <a:schemeClr val="bg1"/>
            </a:solidFill>
            <a:ln w="9525">
              <a:solidFill>
                <a:schemeClr val="tx1"/>
              </a:solidFill>
              <a:miter lim="800000"/>
              <a:headEnd/>
              <a:tailEnd/>
            </a:ln>
          </p:spPr>
          <p:txBody>
            <a:bodyPr>
              <a:spAutoFit/>
            </a:bodyPr>
            <a:lstStyle/>
            <a:p>
              <a:pPr algn="l"/>
              <a:r>
                <a:rPr lang="fr-FR">
                  <a:latin typeface="Courier New" pitchFamily="49" charset="0"/>
                </a:rPr>
                <a:t>&gt;&gt; </a:t>
              </a:r>
              <a:r>
                <a:rPr lang="tr-TR">
                  <a:latin typeface="Courier New" pitchFamily="49" charset="0"/>
                </a:rPr>
                <a:t>a1.*a3</a:t>
              </a:r>
            </a:p>
            <a:p>
              <a:pPr algn="l"/>
              <a:r>
                <a:rPr lang="tr-TR">
                  <a:latin typeface="Courier New" pitchFamily="49" charset="0"/>
                </a:rPr>
                <a:t>ans=</a:t>
              </a:r>
            </a:p>
            <a:p>
              <a:pPr algn="l"/>
              <a:r>
                <a:rPr lang="tr-TR">
                  <a:latin typeface="Courier New" pitchFamily="49" charset="0"/>
                </a:rPr>
                <a:t>    5</a:t>
              </a:r>
            </a:p>
            <a:p>
              <a:pPr algn="l"/>
              <a:r>
                <a:rPr lang="tr-TR">
                  <a:latin typeface="Courier New" pitchFamily="49" charset="0"/>
                </a:rPr>
                <a:t>   77</a:t>
              </a:r>
            </a:p>
            <a:p>
              <a:pPr algn="l"/>
              <a:r>
                <a:rPr lang="tr-TR">
                  <a:latin typeface="Courier New" pitchFamily="49" charset="0"/>
                </a:rPr>
                <a:t>  400</a:t>
              </a:r>
            </a:p>
            <a:p>
              <a:pPr algn="l"/>
              <a:endParaRPr lang="tr-TR">
                <a:latin typeface="Courier New" pitchFamily="49" charset="0"/>
              </a:endParaRPr>
            </a:p>
            <a:p>
              <a:pPr algn="l"/>
              <a:r>
                <a:rPr lang="tr-TR">
                  <a:latin typeface="Courier New" pitchFamily="49" charset="0"/>
                </a:rPr>
                <a:t>&gt;&gt;A(3,</a:t>
              </a:r>
              <a:r>
                <a:rPr lang="tr-TR">
                  <a:latin typeface="Courier New" pitchFamily="49" charset="0"/>
                  <a:sym typeface="Wingdings" pitchFamily="2" charset="2"/>
                </a:rPr>
                <a:t>:)=[5 6 7]</a:t>
              </a:r>
            </a:p>
            <a:p>
              <a:pPr algn="l"/>
              <a:r>
                <a:rPr lang="pt-BR">
                  <a:latin typeface="Courier New" pitchFamily="49" charset="0"/>
                  <a:sym typeface="Wingdings" pitchFamily="2" charset="2"/>
                </a:rPr>
                <a:t>A =</a:t>
              </a:r>
            </a:p>
            <a:p>
              <a:pPr algn="l"/>
              <a:endParaRPr lang="pt-BR">
                <a:latin typeface="Courier New" pitchFamily="49" charset="0"/>
                <a:sym typeface="Wingdings" pitchFamily="2" charset="2"/>
              </a:endParaRPr>
            </a:p>
            <a:p>
              <a:pPr algn="l"/>
              <a:r>
                <a:rPr lang="pt-BR">
                  <a:latin typeface="Courier New" pitchFamily="49" charset="0"/>
                  <a:sym typeface="Wingdings" pitchFamily="2" charset="2"/>
                </a:rPr>
                <a:t>     1     3     5</a:t>
              </a:r>
            </a:p>
            <a:p>
              <a:pPr algn="l"/>
              <a:r>
                <a:rPr lang="pt-BR">
                  <a:latin typeface="Courier New" pitchFamily="49" charset="0"/>
                  <a:sym typeface="Wingdings" pitchFamily="2" charset="2"/>
                </a:rPr>
                <a:t>     7     8    11</a:t>
              </a:r>
            </a:p>
            <a:p>
              <a:pPr algn="l"/>
              <a:r>
                <a:rPr lang="pt-BR">
                  <a:latin typeface="Courier New" pitchFamily="49" charset="0"/>
                  <a:sym typeface="Wingdings" pitchFamily="2" charset="2"/>
                </a:rPr>
                <a:t>     5     6     7</a:t>
              </a:r>
              <a:endParaRPr lang="tr-TR">
                <a:latin typeface="Courier New" pitchFamily="49" charset="0"/>
                <a:sym typeface="Wingdings" pitchFamily="2" charset="2"/>
              </a:endParaRPr>
            </a:p>
            <a:p>
              <a:pPr algn="l"/>
              <a:endParaRPr lang="pt-BR">
                <a:latin typeface="Courier New" pitchFamily="49" charset="0"/>
                <a:sym typeface="Wingdings" pitchFamily="2" charset="2"/>
              </a:endParaRPr>
            </a:p>
            <a:p>
              <a:pPr algn="l"/>
              <a:r>
                <a:rPr lang="pt-BR">
                  <a:latin typeface="Courier New" pitchFamily="49" charset="0"/>
                  <a:sym typeface="Wingdings" pitchFamily="2" charset="2"/>
                </a:rPr>
                <a:t>&gt;&gt; A([1 2],:)=[]</a:t>
              </a:r>
            </a:p>
            <a:p>
              <a:pPr algn="l"/>
              <a:r>
                <a:rPr lang="pt-BR">
                  <a:latin typeface="Courier New" pitchFamily="49" charset="0"/>
                  <a:sym typeface="Wingdings" pitchFamily="2" charset="2"/>
                </a:rPr>
                <a:t>A =</a:t>
              </a:r>
            </a:p>
            <a:p>
              <a:pPr algn="l"/>
              <a:endParaRPr lang="pt-BR">
                <a:latin typeface="Courier New" pitchFamily="49" charset="0"/>
                <a:sym typeface="Wingdings" pitchFamily="2" charset="2"/>
              </a:endParaRPr>
            </a:p>
            <a:p>
              <a:pPr algn="l"/>
              <a:r>
                <a:rPr lang="tr-TR">
                  <a:latin typeface="Courier New" pitchFamily="49" charset="0"/>
                  <a:sym typeface="Wingdings" pitchFamily="2" charset="2"/>
                </a:rPr>
                <a:t> </a:t>
              </a:r>
              <a:r>
                <a:rPr lang="pt-BR">
                  <a:latin typeface="Courier New" pitchFamily="49" charset="0"/>
                  <a:sym typeface="Wingdings" pitchFamily="2" charset="2"/>
                </a:rPr>
                <a:t>    5     6     7</a:t>
              </a:r>
            </a:p>
            <a:p>
              <a:pPr algn="l"/>
              <a:r>
                <a:rPr lang="pt-BR">
                  <a:latin typeface="Courier New" pitchFamily="49" charset="0"/>
                  <a:sym typeface="Wingdings" pitchFamily="2" charset="2"/>
                </a:rPr>
                <a:t>&gt;&gt;</a:t>
              </a:r>
              <a:r>
                <a:rPr lang="pt-BR" b="0">
                  <a:latin typeface="Courier New" pitchFamily="49" charset="0"/>
                  <a:sym typeface="Wingdings" pitchFamily="2" charset="2"/>
                </a:rPr>
                <a:t> </a:t>
              </a:r>
              <a:endParaRPr lang="tr-TR">
                <a:latin typeface="Courier New" pitchFamily="49" charset="0"/>
              </a:endParaRPr>
            </a:p>
            <a:p>
              <a:pPr algn="l"/>
              <a:endParaRPr lang="tr-TR">
                <a:latin typeface="Courier New" pitchFamily="49" charset="0"/>
              </a:endParaRPr>
            </a:p>
          </p:txBody>
        </p:sp>
        <p:sp>
          <p:nvSpPr>
            <p:cNvPr id="23569" name="AutoShape 21"/>
            <p:cNvSpPr>
              <a:spLocks noChangeArrowheads="1"/>
            </p:cNvSpPr>
            <p:nvPr/>
          </p:nvSpPr>
          <p:spPr bwMode="auto">
            <a:xfrm>
              <a:off x="3374" y="2215"/>
              <a:ext cx="1088" cy="181"/>
            </a:xfrm>
            <a:prstGeom prst="roundRect">
              <a:avLst>
                <a:gd name="adj" fmla="val 16667"/>
              </a:avLst>
            </a:prstGeom>
            <a:noFill/>
            <a:ln w="25400" algn="ctr">
              <a:solidFill>
                <a:srgbClr val="FF0000"/>
              </a:solidFill>
              <a:round/>
              <a:headEnd/>
              <a:tailEnd/>
            </a:ln>
          </p:spPr>
          <p:txBody>
            <a:bodyPr wrap="none" anchor="ctr"/>
            <a:lstStyle/>
            <a:p>
              <a:endParaRPr lang="tr-TR"/>
            </a:p>
          </p:txBody>
        </p:sp>
        <p:sp>
          <p:nvSpPr>
            <p:cNvPr id="23570" name="Oval 29"/>
            <p:cNvSpPr>
              <a:spLocks noChangeAspect="1" noChangeArrowheads="1"/>
            </p:cNvSpPr>
            <p:nvPr/>
          </p:nvSpPr>
          <p:spPr bwMode="auto">
            <a:xfrm>
              <a:off x="2917" y="735"/>
              <a:ext cx="136" cy="136"/>
            </a:xfrm>
            <a:prstGeom prst="ellipse">
              <a:avLst/>
            </a:prstGeom>
            <a:noFill/>
            <a:ln w="25400" algn="ctr">
              <a:solidFill>
                <a:srgbClr val="FF0000"/>
              </a:solidFill>
              <a:round/>
              <a:headEnd/>
              <a:tailEnd/>
            </a:ln>
          </p:spPr>
          <p:txBody>
            <a:bodyPr wrap="none" anchor="ctr"/>
            <a:lstStyle/>
            <a:p>
              <a:r>
                <a:rPr lang="tr-TR"/>
                <a:t>8</a:t>
              </a:r>
              <a:endParaRPr lang="en-US"/>
            </a:p>
          </p:txBody>
        </p:sp>
        <p:sp>
          <p:nvSpPr>
            <p:cNvPr id="23571" name="Oval 30"/>
            <p:cNvSpPr>
              <a:spLocks noChangeAspect="1" noChangeArrowheads="1"/>
            </p:cNvSpPr>
            <p:nvPr/>
          </p:nvSpPr>
          <p:spPr bwMode="auto">
            <a:xfrm>
              <a:off x="2925" y="1554"/>
              <a:ext cx="136" cy="136"/>
            </a:xfrm>
            <a:prstGeom prst="ellipse">
              <a:avLst/>
            </a:prstGeom>
            <a:noFill/>
            <a:ln w="25400" algn="ctr">
              <a:solidFill>
                <a:srgbClr val="FF0000"/>
              </a:solidFill>
              <a:round/>
              <a:headEnd/>
              <a:tailEnd/>
            </a:ln>
          </p:spPr>
          <p:txBody>
            <a:bodyPr wrap="none" anchor="ctr"/>
            <a:lstStyle/>
            <a:p>
              <a:r>
                <a:rPr lang="tr-TR"/>
                <a:t>9</a:t>
              </a:r>
              <a:endParaRPr lang="en-US"/>
            </a:p>
          </p:txBody>
        </p:sp>
        <p:sp>
          <p:nvSpPr>
            <p:cNvPr id="23572" name="Oval 31"/>
            <p:cNvSpPr>
              <a:spLocks noChangeAspect="1" noChangeArrowheads="1"/>
            </p:cNvSpPr>
            <p:nvPr/>
          </p:nvSpPr>
          <p:spPr bwMode="auto">
            <a:xfrm>
              <a:off x="2917" y="2483"/>
              <a:ext cx="136" cy="136"/>
            </a:xfrm>
            <a:prstGeom prst="ellipse">
              <a:avLst/>
            </a:prstGeom>
            <a:noFill/>
            <a:ln w="25400" algn="ctr">
              <a:solidFill>
                <a:srgbClr val="FF0000"/>
              </a:solidFill>
              <a:round/>
              <a:headEnd/>
              <a:tailEnd/>
            </a:ln>
          </p:spPr>
          <p:txBody>
            <a:bodyPr wrap="none" anchor="ctr"/>
            <a:lstStyle/>
            <a:p>
              <a:r>
                <a:rPr lang="tr-TR"/>
                <a:t>10</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55843BB8-14BF-4112-A587-FE4FAF47AA85}" type="slidenum">
              <a:rPr lang="en-US" altLang="en-US"/>
              <a:pPr>
                <a:defRPr/>
              </a:pPr>
              <a:t>24</a:t>
            </a:fld>
            <a:endParaRPr lang="en-US" altLang="en-US"/>
          </a:p>
        </p:txBody>
      </p:sp>
      <p:sp>
        <p:nvSpPr>
          <p:cNvPr id="3076" name="Rectangle 2"/>
          <p:cNvSpPr>
            <a:spLocks noGrp="1" noChangeArrowheads="1"/>
          </p:cNvSpPr>
          <p:nvPr>
            <p:ph type="title"/>
          </p:nvPr>
        </p:nvSpPr>
        <p:spPr/>
        <p:txBody>
          <a:bodyPr/>
          <a:lstStyle/>
          <a:p>
            <a:pPr eaLnBrk="1" hangingPunct="1"/>
            <a:r>
              <a:rPr lang="tr-TR" smtClean="0"/>
              <a:t>MATLAB/</a:t>
            </a:r>
            <a:r>
              <a:rPr lang="tr-TR" b="0" smtClean="0"/>
              <a:t>Uygulama-2</a:t>
            </a:r>
            <a:endParaRPr lang="en-US" b="0" smtClean="0"/>
          </a:p>
        </p:txBody>
      </p:sp>
      <p:sp>
        <p:nvSpPr>
          <p:cNvPr id="3077" name="Rectangle 3"/>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graphicFrame>
        <p:nvGraphicFramePr>
          <p:cNvPr id="3074" name="Object 4"/>
          <p:cNvGraphicFramePr>
            <a:graphicFrameLocks noGrp="1" noChangeAspect="1"/>
          </p:cNvGraphicFramePr>
          <p:nvPr>
            <p:ph idx="1"/>
          </p:nvPr>
        </p:nvGraphicFramePr>
        <p:xfrm>
          <a:off x="701675" y="1196975"/>
          <a:ext cx="1619250" cy="1133475"/>
        </p:xfrm>
        <a:graphic>
          <a:graphicData uri="http://schemas.openxmlformats.org/presentationml/2006/ole">
            <mc:AlternateContent xmlns:mc="http://schemas.openxmlformats.org/markup-compatibility/2006">
              <mc:Choice xmlns:v="urn:schemas-microsoft-com:vml" Requires="v">
                <p:oleObj spid="_x0000_s3095" name="Denklem" r:id="rId3" imgW="1016000" imgH="711200" progId="Equation.3">
                  <p:embed/>
                </p:oleObj>
              </mc:Choice>
              <mc:Fallback>
                <p:oleObj name="Denklem" r:id="rId3" imgW="1016000" imgH="711200" progId="Equation.3">
                  <p:embed/>
                  <p:pic>
                    <p:nvPicPr>
                      <p:cNvPr id="0" name="Picture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1196975"/>
                        <a:ext cx="1619250"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5"/>
          <p:cNvSpPr txBox="1">
            <a:spLocks noChangeArrowheads="1"/>
          </p:cNvSpPr>
          <p:nvPr/>
        </p:nvSpPr>
        <p:spPr bwMode="auto">
          <a:xfrm>
            <a:off x="2843213" y="1089025"/>
            <a:ext cx="6051550" cy="5035550"/>
          </a:xfrm>
          <a:prstGeom prst="rect">
            <a:avLst/>
          </a:prstGeom>
          <a:noFill/>
          <a:ln w="9525">
            <a:noFill/>
            <a:miter lim="800000"/>
            <a:headEnd/>
            <a:tailEnd/>
          </a:ln>
        </p:spPr>
        <p:txBody>
          <a:bodyPr>
            <a:spAutoFit/>
          </a:bodyPr>
          <a:lstStyle/>
          <a:p>
            <a:pPr marL="342900" indent="-342900" algn="l"/>
            <a:r>
              <a:rPr lang="tr-TR" sz="1800" b="0" u="sng">
                <a:solidFill>
                  <a:srgbClr val="3333CC"/>
                </a:solidFill>
              </a:rPr>
              <a:t>Aşağıdaki işlemleri command window’da yapınız.</a:t>
            </a:r>
          </a:p>
          <a:p>
            <a:pPr marL="342900" indent="-342900" algn="l"/>
            <a:endParaRPr lang="tr-TR" sz="1800" b="0" u="sng">
              <a:solidFill>
                <a:srgbClr val="3333CC"/>
              </a:solidFill>
            </a:endParaRPr>
          </a:p>
          <a:p>
            <a:pPr marL="342900" indent="-342900" algn="l">
              <a:buFontTx/>
              <a:buAutoNum type="arabicParenR"/>
            </a:pPr>
            <a:r>
              <a:rPr lang="tr-TR" sz="1800" b="0"/>
              <a:t>B matrisini giriniz.</a:t>
            </a:r>
          </a:p>
          <a:p>
            <a:pPr marL="342900" indent="-342900" algn="l">
              <a:buFontTx/>
              <a:buAutoNum type="arabicParenR"/>
            </a:pPr>
            <a:r>
              <a:rPr lang="tr-TR" sz="1800" b="0"/>
              <a:t>B matrisini mevcut çalışma klasörünüze   </a:t>
            </a:r>
            <a:r>
              <a:rPr lang="tr-TR" sz="1800">
                <a:latin typeface="Courier New" pitchFamily="49" charset="0"/>
              </a:rPr>
              <a:t>katsayilar</a:t>
            </a:r>
            <a:r>
              <a:rPr lang="tr-TR" sz="1800" b="0">
                <a:latin typeface="Courier New" pitchFamily="49" charset="0"/>
              </a:rPr>
              <a:t> </a:t>
            </a:r>
            <a:r>
              <a:rPr lang="tr-TR" sz="1800" b="0"/>
              <a:t>ismiyle kaydediniz.</a:t>
            </a:r>
          </a:p>
          <a:p>
            <a:pPr marL="342900" indent="-342900" algn="l">
              <a:buFontTx/>
              <a:buAutoNum type="arabicParenR"/>
            </a:pPr>
            <a:r>
              <a:rPr lang="tr-TR" sz="1800" b="0"/>
              <a:t>Dosyanın kaydedilip kaydedilmediğini kontrol ediniz. (Open Files penceresinden)</a:t>
            </a:r>
          </a:p>
          <a:p>
            <a:pPr marL="342900" indent="-342900" algn="l">
              <a:buFontTx/>
              <a:buAutoNum type="arabicParenR"/>
            </a:pPr>
            <a:r>
              <a:rPr lang="tr-TR" sz="1800" b="0"/>
              <a:t>MATLAB oturumundaki tüm değişkenleri siliniz (clear)</a:t>
            </a:r>
          </a:p>
          <a:p>
            <a:pPr marL="342900" indent="-342900" algn="l">
              <a:buFontTx/>
              <a:buAutoNum type="arabicParenR"/>
            </a:pPr>
            <a:r>
              <a:rPr lang="tr-TR" sz="1800" b="0"/>
              <a:t>Command window’da yazılmış tüm ifadeleri temizleyiniz. (clc)</a:t>
            </a:r>
          </a:p>
          <a:p>
            <a:pPr marL="342900" indent="-342900" algn="l">
              <a:buFontTx/>
              <a:buAutoNum type="arabicParenR"/>
            </a:pPr>
            <a:r>
              <a:rPr lang="tr-TR" sz="1800" b="0"/>
              <a:t>B*2 işlemini yapınız.</a:t>
            </a:r>
          </a:p>
          <a:p>
            <a:pPr marL="342900" indent="-342900" algn="l">
              <a:buFontTx/>
              <a:buAutoNum type="arabicParenR"/>
            </a:pPr>
            <a:r>
              <a:rPr lang="tr-TR" sz="1800" b="0"/>
              <a:t>B matrisini geri çağırınız.</a:t>
            </a:r>
          </a:p>
          <a:p>
            <a:pPr marL="342900" indent="-342900" algn="l">
              <a:buFontTx/>
              <a:buAutoNum type="arabicParenR"/>
            </a:pPr>
            <a:r>
              <a:rPr lang="tr-TR" sz="1800" b="0"/>
              <a:t>B matrisinin üst ve alt üçgen matrislerini oluşturunuz.</a:t>
            </a:r>
          </a:p>
          <a:p>
            <a:pPr marL="342900" indent="-342900" algn="l">
              <a:buFontTx/>
              <a:buAutoNum type="arabicParenR"/>
            </a:pPr>
            <a:r>
              <a:rPr lang="tr-TR" sz="1800">
                <a:latin typeface="Courier New" pitchFamily="49" charset="0"/>
              </a:rPr>
              <a:t>C=[B zeros(3,2)]</a:t>
            </a:r>
            <a:r>
              <a:rPr lang="tr-TR" sz="1800" b="0"/>
              <a:t> işlemini yapınız.</a:t>
            </a:r>
          </a:p>
          <a:p>
            <a:pPr marL="342900" indent="-342900" algn="l"/>
            <a:endParaRPr lang="tr-TR" sz="1800" b="0">
              <a:latin typeface="Courier New" pitchFamily="49" charset="0"/>
            </a:endParaRPr>
          </a:p>
          <a:p>
            <a:pPr marL="342900" indent="-342900" algn="l">
              <a:buFontTx/>
              <a:buAutoNum type="arabicParenR"/>
            </a:pPr>
            <a:endParaRPr lang="tr-TR" sz="1800" b="0">
              <a:latin typeface="Courier New" pitchFamily="49" charset="0"/>
            </a:endParaRPr>
          </a:p>
          <a:p>
            <a:pPr marL="342900" indent="-342900" algn="l">
              <a:buFontTx/>
              <a:buAutoNum type="arabicParenR"/>
            </a:pPr>
            <a:endParaRPr lang="tr-TR" sz="1800" b="0"/>
          </a:p>
          <a:p>
            <a:pPr marL="342900" indent="-342900" algn="l">
              <a:buFontTx/>
              <a:buAutoNum type="arabicParenR"/>
            </a:pPr>
            <a:endParaRPr lang="en-US" sz="1800" b="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5 Slayt Numarası Yer Tutucusu"/>
          <p:cNvSpPr>
            <a:spLocks noGrp="1"/>
          </p:cNvSpPr>
          <p:nvPr>
            <p:ph type="sldNum" sz="quarter" idx="12"/>
          </p:nvPr>
        </p:nvSpPr>
        <p:spPr/>
        <p:txBody>
          <a:bodyPr/>
          <a:lstStyle/>
          <a:p>
            <a:pPr>
              <a:defRPr/>
            </a:pPr>
            <a:fld id="{F0830CBF-5B51-4F86-A5B9-1813B672AE79}" type="slidenum">
              <a:rPr lang="en-US" altLang="en-US"/>
              <a:pPr>
                <a:defRPr/>
              </a:pPr>
              <a:t>25</a:t>
            </a:fld>
            <a:endParaRPr lang="en-US" altLang="en-US"/>
          </a:p>
        </p:txBody>
      </p:sp>
      <p:grpSp>
        <p:nvGrpSpPr>
          <p:cNvPr id="24579" name="Group 34"/>
          <p:cNvGrpSpPr>
            <a:grpSpLocks/>
          </p:cNvGrpSpPr>
          <p:nvPr/>
        </p:nvGrpSpPr>
        <p:grpSpPr bwMode="auto">
          <a:xfrm>
            <a:off x="331788" y="1184275"/>
            <a:ext cx="4070350" cy="1381125"/>
            <a:chOff x="209" y="746"/>
            <a:chExt cx="2564" cy="870"/>
          </a:xfrm>
        </p:grpSpPr>
        <p:sp>
          <p:nvSpPr>
            <p:cNvPr id="24602" name="Text Box 5"/>
            <p:cNvSpPr txBox="1">
              <a:spLocks noChangeArrowheads="1"/>
            </p:cNvSpPr>
            <p:nvPr/>
          </p:nvSpPr>
          <p:spPr bwMode="auto">
            <a:xfrm>
              <a:off x="402" y="748"/>
              <a:ext cx="2371" cy="868"/>
            </a:xfrm>
            <a:prstGeom prst="rect">
              <a:avLst/>
            </a:prstGeom>
            <a:solidFill>
              <a:schemeClr val="bg1"/>
            </a:solidFill>
            <a:ln w="9525">
              <a:solidFill>
                <a:schemeClr val="tx1"/>
              </a:solidFill>
              <a:miter lim="800000"/>
              <a:headEnd/>
              <a:tailEnd/>
            </a:ln>
          </p:spPr>
          <p:txBody>
            <a:bodyPr>
              <a:spAutoFit/>
            </a:bodyPr>
            <a:lstStyle/>
            <a:p>
              <a:pPr algn="l"/>
              <a:r>
                <a:rPr lang="fr-FR">
                  <a:latin typeface="Courier New" pitchFamily="49" charset="0"/>
                </a:rPr>
                <a:t>&gt;&gt; </a:t>
              </a:r>
              <a:r>
                <a:rPr lang="tr-TR">
                  <a:latin typeface="Courier New" pitchFamily="49" charset="0"/>
                </a:rPr>
                <a:t>B</a:t>
              </a:r>
              <a:r>
                <a:rPr lang="fr-FR">
                  <a:latin typeface="Courier New" pitchFamily="49" charset="0"/>
                </a:rPr>
                <a:t>=[1</a:t>
              </a:r>
              <a:r>
                <a:rPr lang="tr-TR">
                  <a:latin typeface="Courier New" pitchFamily="49" charset="0"/>
                </a:rPr>
                <a:t>0</a:t>
              </a:r>
              <a:r>
                <a:rPr lang="fr-FR">
                  <a:latin typeface="Courier New" pitchFamily="49" charset="0"/>
                </a:rPr>
                <a:t> </a:t>
              </a:r>
              <a:r>
                <a:rPr lang="tr-TR">
                  <a:latin typeface="Courier New" pitchFamily="49" charset="0"/>
                </a:rPr>
                <a:t>5</a:t>
              </a:r>
              <a:r>
                <a:rPr lang="fr-FR">
                  <a:latin typeface="Courier New" pitchFamily="49" charset="0"/>
                </a:rPr>
                <a:t> 5;7</a:t>
              </a:r>
              <a:r>
                <a:rPr lang="tr-TR">
                  <a:latin typeface="Courier New" pitchFamily="49" charset="0"/>
                </a:rPr>
                <a:t>0</a:t>
              </a:r>
              <a:r>
                <a:rPr lang="fr-FR">
                  <a:latin typeface="Courier New" pitchFamily="49" charset="0"/>
                </a:rPr>
                <a:t> 8 </a:t>
              </a:r>
              <a:r>
                <a:rPr lang="tr-TR">
                  <a:latin typeface="Courier New" pitchFamily="49" charset="0"/>
                </a:rPr>
                <a:t>7</a:t>
              </a:r>
              <a:r>
                <a:rPr lang="fr-FR">
                  <a:latin typeface="Courier New" pitchFamily="49" charset="0"/>
                </a:rPr>
                <a:t>;10 1 </a:t>
              </a:r>
              <a:r>
                <a:rPr lang="tr-TR">
                  <a:latin typeface="Courier New" pitchFamily="49" charset="0"/>
                </a:rPr>
                <a:t>3</a:t>
              </a:r>
              <a:r>
                <a:rPr lang="fr-FR">
                  <a:latin typeface="Courier New" pitchFamily="49" charset="0"/>
                </a:rPr>
                <a:t>]</a:t>
              </a:r>
              <a:r>
                <a:rPr lang="tr-TR">
                  <a:latin typeface="Courier New" pitchFamily="49" charset="0"/>
                </a:rPr>
                <a:t>;</a:t>
              </a:r>
              <a:endParaRPr lang="fr-FR">
                <a:latin typeface="Courier New" pitchFamily="49" charset="0"/>
              </a:endParaRPr>
            </a:p>
            <a:p>
              <a:pPr algn="l"/>
              <a:r>
                <a:rPr lang="fr-FR">
                  <a:latin typeface="Courier New" pitchFamily="49" charset="0"/>
                </a:rPr>
                <a:t>&gt;&gt; </a:t>
              </a:r>
              <a:r>
                <a:rPr lang="tr-TR">
                  <a:latin typeface="Courier New" pitchFamily="49" charset="0"/>
                </a:rPr>
                <a:t>save katsayilar B</a:t>
              </a:r>
            </a:p>
            <a:p>
              <a:pPr algn="l"/>
              <a:endParaRPr lang="tr-TR">
                <a:latin typeface="Courier New" pitchFamily="49" charset="0"/>
              </a:endParaRPr>
            </a:p>
            <a:p>
              <a:pPr algn="l"/>
              <a:r>
                <a:rPr lang="fr-FR">
                  <a:latin typeface="Courier New" pitchFamily="49" charset="0"/>
                </a:rPr>
                <a:t>&gt;&gt; </a:t>
              </a:r>
              <a:r>
                <a:rPr lang="tr-TR">
                  <a:latin typeface="Courier New" pitchFamily="49" charset="0"/>
                </a:rPr>
                <a:t>clear</a:t>
              </a:r>
            </a:p>
            <a:p>
              <a:pPr algn="l"/>
              <a:endParaRPr lang="tr-TR">
                <a:latin typeface="Courier New" pitchFamily="49" charset="0"/>
              </a:endParaRPr>
            </a:p>
            <a:p>
              <a:pPr algn="l"/>
              <a:r>
                <a:rPr lang="tr-TR">
                  <a:latin typeface="Courier New" pitchFamily="49" charset="0"/>
                </a:rPr>
                <a:t>&gt;&gt; clc</a:t>
              </a:r>
              <a:endParaRPr lang="fr-FR">
                <a:latin typeface="Courier New" pitchFamily="49" charset="0"/>
              </a:endParaRPr>
            </a:p>
          </p:txBody>
        </p:sp>
        <p:sp>
          <p:nvSpPr>
            <p:cNvPr id="24603" name="Oval 10"/>
            <p:cNvSpPr>
              <a:spLocks noChangeAspect="1" noChangeArrowheads="1"/>
            </p:cNvSpPr>
            <p:nvPr/>
          </p:nvSpPr>
          <p:spPr bwMode="auto">
            <a:xfrm>
              <a:off x="212" y="746"/>
              <a:ext cx="136" cy="136"/>
            </a:xfrm>
            <a:prstGeom prst="ellipse">
              <a:avLst/>
            </a:prstGeom>
            <a:noFill/>
            <a:ln w="25400" algn="ctr">
              <a:solidFill>
                <a:srgbClr val="FF0000"/>
              </a:solidFill>
              <a:round/>
              <a:headEnd/>
              <a:tailEnd/>
            </a:ln>
          </p:spPr>
          <p:txBody>
            <a:bodyPr wrap="none" anchor="ctr"/>
            <a:lstStyle/>
            <a:p>
              <a:r>
                <a:rPr lang="tr-TR"/>
                <a:t>1</a:t>
              </a:r>
              <a:endParaRPr lang="en-US"/>
            </a:p>
          </p:txBody>
        </p:sp>
        <p:sp>
          <p:nvSpPr>
            <p:cNvPr id="24604" name="Oval 11"/>
            <p:cNvSpPr>
              <a:spLocks noChangeAspect="1" noChangeArrowheads="1"/>
            </p:cNvSpPr>
            <p:nvPr/>
          </p:nvSpPr>
          <p:spPr bwMode="auto">
            <a:xfrm>
              <a:off x="209" y="906"/>
              <a:ext cx="136" cy="136"/>
            </a:xfrm>
            <a:prstGeom prst="ellipse">
              <a:avLst/>
            </a:prstGeom>
            <a:noFill/>
            <a:ln w="25400" algn="ctr">
              <a:solidFill>
                <a:srgbClr val="FF0000"/>
              </a:solidFill>
              <a:round/>
              <a:headEnd/>
              <a:tailEnd/>
            </a:ln>
          </p:spPr>
          <p:txBody>
            <a:bodyPr wrap="none" anchor="ctr"/>
            <a:lstStyle/>
            <a:p>
              <a:r>
                <a:rPr lang="tr-TR"/>
                <a:t>2</a:t>
              </a:r>
              <a:endParaRPr lang="en-US"/>
            </a:p>
          </p:txBody>
        </p:sp>
        <p:sp>
          <p:nvSpPr>
            <p:cNvPr id="24605" name="Oval 12"/>
            <p:cNvSpPr>
              <a:spLocks noChangeAspect="1" noChangeArrowheads="1"/>
            </p:cNvSpPr>
            <p:nvPr/>
          </p:nvSpPr>
          <p:spPr bwMode="auto">
            <a:xfrm>
              <a:off x="214" y="1183"/>
              <a:ext cx="136" cy="136"/>
            </a:xfrm>
            <a:prstGeom prst="ellipse">
              <a:avLst/>
            </a:prstGeom>
            <a:noFill/>
            <a:ln w="25400" algn="ctr">
              <a:solidFill>
                <a:srgbClr val="FF0000"/>
              </a:solidFill>
              <a:round/>
              <a:headEnd/>
              <a:tailEnd/>
            </a:ln>
          </p:spPr>
          <p:txBody>
            <a:bodyPr wrap="none" anchor="ctr"/>
            <a:lstStyle/>
            <a:p>
              <a:r>
                <a:rPr lang="tr-TR"/>
                <a:t>4</a:t>
              </a:r>
              <a:endParaRPr lang="en-US"/>
            </a:p>
          </p:txBody>
        </p:sp>
        <p:sp>
          <p:nvSpPr>
            <p:cNvPr id="24606" name="Oval 13"/>
            <p:cNvSpPr>
              <a:spLocks noChangeAspect="1" noChangeArrowheads="1"/>
            </p:cNvSpPr>
            <p:nvPr/>
          </p:nvSpPr>
          <p:spPr bwMode="auto">
            <a:xfrm>
              <a:off x="217" y="1434"/>
              <a:ext cx="136" cy="136"/>
            </a:xfrm>
            <a:prstGeom prst="ellipse">
              <a:avLst/>
            </a:prstGeom>
            <a:noFill/>
            <a:ln w="25400" algn="ctr">
              <a:solidFill>
                <a:srgbClr val="FF0000"/>
              </a:solidFill>
              <a:round/>
              <a:headEnd/>
              <a:tailEnd/>
            </a:ln>
          </p:spPr>
          <p:txBody>
            <a:bodyPr wrap="none" anchor="ctr"/>
            <a:lstStyle/>
            <a:p>
              <a:r>
                <a:rPr lang="tr-TR"/>
                <a:t>5</a:t>
              </a:r>
              <a:endParaRPr lang="en-US"/>
            </a:p>
          </p:txBody>
        </p:sp>
      </p:grpSp>
      <p:grpSp>
        <p:nvGrpSpPr>
          <p:cNvPr id="3" name="Group 37"/>
          <p:cNvGrpSpPr>
            <a:grpSpLocks/>
          </p:cNvGrpSpPr>
          <p:nvPr/>
        </p:nvGrpSpPr>
        <p:grpSpPr bwMode="auto">
          <a:xfrm>
            <a:off x="4630738" y="4146550"/>
            <a:ext cx="4044950" cy="1803400"/>
            <a:chOff x="2917" y="729"/>
            <a:chExt cx="2548" cy="1136"/>
          </a:xfrm>
        </p:grpSpPr>
        <p:sp>
          <p:nvSpPr>
            <p:cNvPr id="24600" name="Text Box 18"/>
            <p:cNvSpPr txBox="1">
              <a:spLocks noChangeArrowheads="1"/>
            </p:cNvSpPr>
            <p:nvPr/>
          </p:nvSpPr>
          <p:spPr bwMode="auto">
            <a:xfrm>
              <a:off x="3094" y="729"/>
              <a:ext cx="2371" cy="1136"/>
            </a:xfrm>
            <a:prstGeom prst="rect">
              <a:avLst/>
            </a:prstGeom>
            <a:solidFill>
              <a:schemeClr val="bg1"/>
            </a:solidFill>
            <a:ln w="9525">
              <a:solidFill>
                <a:schemeClr val="tx1"/>
              </a:solidFill>
              <a:miter lim="800000"/>
              <a:headEnd/>
              <a:tailEnd/>
            </a:ln>
          </p:spPr>
          <p:txBody>
            <a:bodyPr>
              <a:spAutoFit/>
            </a:bodyPr>
            <a:lstStyle/>
            <a:p>
              <a:pPr algn="l"/>
              <a:r>
                <a:rPr lang="fr-FR">
                  <a:latin typeface="Courier New" pitchFamily="49" charset="0"/>
                </a:rPr>
                <a:t>&gt;&gt; </a:t>
              </a:r>
              <a:r>
                <a:rPr lang="tr-TR">
                  <a:latin typeface="Courier New" pitchFamily="49" charset="0"/>
                </a:rPr>
                <a:t>C=[B zeros(3,2)]</a:t>
              </a:r>
              <a:endParaRPr lang="tr-TR" sz="1800"/>
            </a:p>
            <a:p>
              <a:pPr algn="l"/>
              <a:r>
                <a:rPr lang="tr-TR">
                  <a:latin typeface="Courier New" pitchFamily="49" charset="0"/>
                </a:rPr>
                <a:t>C =</a:t>
              </a:r>
            </a:p>
            <a:p>
              <a:pPr algn="l"/>
              <a:endParaRPr lang="tr-TR">
                <a:latin typeface="Courier New" pitchFamily="49" charset="0"/>
              </a:endParaRPr>
            </a:p>
            <a:p>
              <a:pPr algn="l"/>
              <a:r>
                <a:rPr lang="tr-TR">
                  <a:latin typeface="Courier New" pitchFamily="49" charset="0"/>
                </a:rPr>
                <a:t>    10     5     5     0     0</a:t>
              </a:r>
            </a:p>
            <a:p>
              <a:pPr algn="l"/>
              <a:r>
                <a:rPr lang="tr-TR">
                  <a:latin typeface="Courier New" pitchFamily="49" charset="0"/>
                </a:rPr>
                <a:t>    70     8     7     0     0</a:t>
              </a:r>
            </a:p>
            <a:p>
              <a:pPr algn="l"/>
              <a:r>
                <a:rPr lang="tr-TR">
                  <a:latin typeface="Courier New" pitchFamily="49" charset="0"/>
                </a:rPr>
                <a:t>    10     1     3     0     0</a:t>
              </a:r>
            </a:p>
            <a:p>
              <a:pPr algn="l"/>
              <a:endParaRPr lang="tr-TR">
                <a:latin typeface="Courier New" pitchFamily="49" charset="0"/>
              </a:endParaRPr>
            </a:p>
            <a:p>
              <a:pPr algn="l"/>
              <a:endParaRPr lang="tr-TR">
                <a:latin typeface="Courier New" pitchFamily="49" charset="0"/>
              </a:endParaRPr>
            </a:p>
          </p:txBody>
        </p:sp>
        <p:sp>
          <p:nvSpPr>
            <p:cNvPr id="24601" name="Oval 20"/>
            <p:cNvSpPr>
              <a:spLocks noChangeAspect="1" noChangeArrowheads="1"/>
            </p:cNvSpPr>
            <p:nvPr/>
          </p:nvSpPr>
          <p:spPr bwMode="auto">
            <a:xfrm>
              <a:off x="2917" y="735"/>
              <a:ext cx="136" cy="136"/>
            </a:xfrm>
            <a:prstGeom prst="ellipse">
              <a:avLst/>
            </a:prstGeom>
            <a:noFill/>
            <a:ln w="25400" algn="ctr">
              <a:solidFill>
                <a:srgbClr val="FF0000"/>
              </a:solidFill>
              <a:round/>
              <a:headEnd/>
              <a:tailEnd/>
            </a:ln>
          </p:spPr>
          <p:txBody>
            <a:bodyPr wrap="none" anchor="ctr"/>
            <a:lstStyle/>
            <a:p>
              <a:r>
                <a:rPr lang="tr-TR"/>
                <a:t>9</a:t>
              </a:r>
              <a:endParaRPr lang="en-US"/>
            </a:p>
          </p:txBody>
        </p:sp>
      </p:grpSp>
      <p:sp>
        <p:nvSpPr>
          <p:cNvPr id="24581" name="Rectangle 2"/>
          <p:cNvSpPr>
            <a:spLocks noGrp="1" noChangeArrowheads="1"/>
          </p:cNvSpPr>
          <p:nvPr>
            <p:ph type="title"/>
          </p:nvPr>
        </p:nvSpPr>
        <p:spPr/>
        <p:txBody>
          <a:bodyPr/>
          <a:lstStyle/>
          <a:p>
            <a:pPr eaLnBrk="1" hangingPunct="1"/>
            <a:r>
              <a:rPr lang="tr-TR" smtClean="0"/>
              <a:t>MATLAB/</a:t>
            </a:r>
            <a:r>
              <a:rPr lang="tr-TR" b="0" smtClean="0"/>
              <a:t>Uygulama-2:Çözüm</a:t>
            </a:r>
            <a:endParaRPr lang="en-US" b="0" smtClean="0"/>
          </a:p>
        </p:txBody>
      </p:sp>
      <p:sp>
        <p:nvSpPr>
          <p:cNvPr id="24582" name="Rectangle 3"/>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sp>
        <p:nvSpPr>
          <p:cNvPr id="24583" name="Text Box 4"/>
          <p:cNvSpPr txBox="1">
            <a:spLocks noChangeArrowheads="1"/>
          </p:cNvSpPr>
          <p:nvPr/>
        </p:nvSpPr>
        <p:spPr bwMode="auto">
          <a:xfrm>
            <a:off x="592138" y="1216025"/>
            <a:ext cx="184150" cy="366713"/>
          </a:xfrm>
          <a:prstGeom prst="rect">
            <a:avLst/>
          </a:prstGeom>
          <a:noFill/>
          <a:ln w="9525">
            <a:noFill/>
            <a:miter lim="800000"/>
            <a:headEnd/>
            <a:tailEnd/>
          </a:ln>
        </p:spPr>
        <p:txBody>
          <a:bodyPr wrap="none">
            <a:spAutoFit/>
          </a:bodyPr>
          <a:lstStyle/>
          <a:p>
            <a:pPr algn="l"/>
            <a:endParaRPr lang="tr-TR" sz="1800" b="0"/>
          </a:p>
        </p:txBody>
      </p:sp>
      <p:grpSp>
        <p:nvGrpSpPr>
          <p:cNvPr id="4" name="Group 35"/>
          <p:cNvGrpSpPr>
            <a:grpSpLocks/>
          </p:cNvGrpSpPr>
          <p:nvPr/>
        </p:nvGrpSpPr>
        <p:grpSpPr bwMode="auto">
          <a:xfrm>
            <a:off x="336550" y="2763838"/>
            <a:ext cx="4038600" cy="3717925"/>
            <a:chOff x="212" y="1741"/>
            <a:chExt cx="2544" cy="2342"/>
          </a:xfrm>
        </p:grpSpPr>
        <p:sp>
          <p:nvSpPr>
            <p:cNvPr id="24596" name="Oval 14"/>
            <p:cNvSpPr>
              <a:spLocks noChangeAspect="1" noChangeArrowheads="1"/>
            </p:cNvSpPr>
            <p:nvPr/>
          </p:nvSpPr>
          <p:spPr bwMode="auto">
            <a:xfrm>
              <a:off x="217" y="2432"/>
              <a:ext cx="136" cy="136"/>
            </a:xfrm>
            <a:prstGeom prst="ellipse">
              <a:avLst/>
            </a:prstGeom>
            <a:noFill/>
            <a:ln w="25400" algn="ctr">
              <a:solidFill>
                <a:srgbClr val="FF0000"/>
              </a:solidFill>
              <a:round/>
              <a:headEnd/>
              <a:tailEnd/>
            </a:ln>
          </p:spPr>
          <p:txBody>
            <a:bodyPr wrap="none" anchor="ctr"/>
            <a:lstStyle/>
            <a:p>
              <a:r>
                <a:rPr lang="tr-TR"/>
                <a:t>8</a:t>
              </a:r>
              <a:endParaRPr lang="en-US"/>
            </a:p>
          </p:txBody>
        </p:sp>
        <p:sp>
          <p:nvSpPr>
            <p:cNvPr id="24597" name="Oval 15"/>
            <p:cNvSpPr>
              <a:spLocks noChangeAspect="1" noChangeArrowheads="1"/>
            </p:cNvSpPr>
            <p:nvPr/>
          </p:nvSpPr>
          <p:spPr bwMode="auto">
            <a:xfrm>
              <a:off x="212" y="1752"/>
              <a:ext cx="136" cy="136"/>
            </a:xfrm>
            <a:prstGeom prst="ellipse">
              <a:avLst/>
            </a:prstGeom>
            <a:noFill/>
            <a:ln w="25400" algn="ctr">
              <a:solidFill>
                <a:srgbClr val="FF0000"/>
              </a:solidFill>
              <a:round/>
              <a:headEnd/>
              <a:tailEnd/>
            </a:ln>
          </p:spPr>
          <p:txBody>
            <a:bodyPr wrap="none" anchor="ctr"/>
            <a:lstStyle/>
            <a:p>
              <a:r>
                <a:rPr lang="tr-TR"/>
                <a:t>6</a:t>
              </a:r>
              <a:endParaRPr lang="en-US"/>
            </a:p>
          </p:txBody>
        </p:sp>
        <p:sp>
          <p:nvSpPr>
            <p:cNvPr id="24598" name="Oval 16"/>
            <p:cNvSpPr>
              <a:spLocks noChangeAspect="1" noChangeArrowheads="1"/>
            </p:cNvSpPr>
            <p:nvPr/>
          </p:nvSpPr>
          <p:spPr bwMode="auto">
            <a:xfrm>
              <a:off x="212" y="2296"/>
              <a:ext cx="136" cy="136"/>
            </a:xfrm>
            <a:prstGeom prst="ellipse">
              <a:avLst/>
            </a:prstGeom>
            <a:noFill/>
            <a:ln w="25400" algn="ctr">
              <a:solidFill>
                <a:srgbClr val="FF0000"/>
              </a:solidFill>
              <a:round/>
              <a:headEnd/>
              <a:tailEnd/>
            </a:ln>
          </p:spPr>
          <p:txBody>
            <a:bodyPr wrap="none" anchor="ctr"/>
            <a:lstStyle/>
            <a:p>
              <a:r>
                <a:rPr lang="tr-TR"/>
                <a:t>7</a:t>
              </a:r>
              <a:endParaRPr lang="en-US"/>
            </a:p>
          </p:txBody>
        </p:sp>
        <p:sp>
          <p:nvSpPr>
            <p:cNvPr id="24599" name="Text Box 23"/>
            <p:cNvSpPr txBox="1">
              <a:spLocks noChangeArrowheads="1"/>
            </p:cNvSpPr>
            <p:nvPr/>
          </p:nvSpPr>
          <p:spPr bwMode="auto">
            <a:xfrm>
              <a:off x="385" y="1741"/>
              <a:ext cx="2371" cy="2342"/>
            </a:xfrm>
            <a:prstGeom prst="rect">
              <a:avLst/>
            </a:prstGeom>
            <a:solidFill>
              <a:schemeClr val="bg1"/>
            </a:solidFill>
            <a:ln w="9525">
              <a:solidFill>
                <a:schemeClr val="tx1"/>
              </a:solidFill>
              <a:miter lim="800000"/>
              <a:headEnd/>
              <a:tailEnd/>
            </a:ln>
          </p:spPr>
          <p:txBody>
            <a:bodyPr>
              <a:spAutoFit/>
            </a:bodyPr>
            <a:lstStyle/>
            <a:p>
              <a:pPr algn="l"/>
              <a:r>
                <a:rPr lang="fr-FR">
                  <a:latin typeface="Courier New" pitchFamily="49" charset="0"/>
                </a:rPr>
                <a:t>&gt;&gt;</a:t>
              </a:r>
              <a:r>
                <a:rPr lang="tr-TR">
                  <a:latin typeface="Courier New" pitchFamily="49" charset="0"/>
                </a:rPr>
                <a:t> B*2</a:t>
              </a:r>
              <a:endParaRPr lang="fr-FR">
                <a:latin typeface="Courier New" pitchFamily="49" charset="0"/>
              </a:endParaRPr>
            </a:p>
            <a:p>
              <a:pPr algn="l"/>
              <a:r>
                <a:rPr lang="en-US">
                  <a:solidFill>
                    <a:schemeClr val="tx2"/>
                  </a:solidFill>
                  <a:latin typeface="Courier New" pitchFamily="49" charset="0"/>
                </a:rPr>
                <a:t>??? Undefined function or variable 'B'.</a:t>
              </a:r>
              <a:endParaRPr lang="tr-TR">
                <a:solidFill>
                  <a:schemeClr val="tx2"/>
                </a:solidFill>
                <a:latin typeface="Courier New" pitchFamily="49" charset="0"/>
              </a:endParaRPr>
            </a:p>
            <a:p>
              <a:pPr algn="l"/>
              <a:endParaRPr lang="tr-TR">
                <a:solidFill>
                  <a:schemeClr val="tx2"/>
                </a:solidFill>
                <a:latin typeface="Courier New" pitchFamily="49" charset="0"/>
              </a:endParaRPr>
            </a:p>
            <a:p>
              <a:pPr algn="l"/>
              <a:r>
                <a:rPr lang="fr-FR">
                  <a:latin typeface="Courier New" pitchFamily="49" charset="0"/>
                </a:rPr>
                <a:t>&gt;&gt; </a:t>
              </a:r>
              <a:r>
                <a:rPr lang="tr-TR">
                  <a:latin typeface="Courier New" pitchFamily="49" charset="0"/>
                </a:rPr>
                <a:t>load katsayilar</a:t>
              </a:r>
            </a:p>
            <a:p>
              <a:pPr algn="l"/>
              <a:r>
                <a:rPr lang="tr-TR">
                  <a:latin typeface="Courier New" pitchFamily="49" charset="0"/>
                </a:rPr>
                <a:t>&gt;&gt; triu(B)</a:t>
              </a:r>
            </a:p>
            <a:p>
              <a:pPr algn="l"/>
              <a:r>
                <a:rPr lang="fr-FR">
                  <a:latin typeface="Courier New" pitchFamily="49" charset="0"/>
                </a:rPr>
                <a:t>ans =</a:t>
              </a:r>
            </a:p>
            <a:p>
              <a:pPr algn="l"/>
              <a:r>
                <a:rPr lang="fr-FR">
                  <a:latin typeface="Courier New" pitchFamily="49" charset="0"/>
                </a:rPr>
                <a:t>    10     5     5</a:t>
              </a:r>
            </a:p>
            <a:p>
              <a:pPr algn="l"/>
              <a:r>
                <a:rPr lang="fr-FR">
                  <a:latin typeface="Courier New" pitchFamily="49" charset="0"/>
                </a:rPr>
                <a:t>     0     8     7</a:t>
              </a:r>
            </a:p>
            <a:p>
              <a:pPr algn="l"/>
              <a:r>
                <a:rPr lang="fr-FR">
                  <a:latin typeface="Courier New" pitchFamily="49" charset="0"/>
                </a:rPr>
                <a:t>     0     0     3</a:t>
              </a:r>
              <a:endParaRPr lang="tr-TR">
                <a:latin typeface="Courier New" pitchFamily="49" charset="0"/>
              </a:endParaRPr>
            </a:p>
            <a:p>
              <a:pPr algn="l"/>
              <a:r>
                <a:rPr lang="tr-TR">
                  <a:latin typeface="Courier New" pitchFamily="49" charset="0"/>
                </a:rPr>
                <a:t>&gt;&gt;tril(B)</a:t>
              </a:r>
            </a:p>
            <a:p>
              <a:pPr algn="l"/>
              <a:r>
                <a:rPr lang="fr-FR">
                  <a:latin typeface="Courier New" pitchFamily="49" charset="0"/>
                </a:rPr>
                <a:t>ans =</a:t>
              </a:r>
            </a:p>
            <a:p>
              <a:pPr algn="l"/>
              <a:endParaRPr lang="fr-FR">
                <a:latin typeface="Courier New" pitchFamily="49" charset="0"/>
              </a:endParaRPr>
            </a:p>
            <a:p>
              <a:pPr algn="l"/>
              <a:r>
                <a:rPr lang="fr-FR">
                  <a:latin typeface="Courier New" pitchFamily="49" charset="0"/>
                </a:rPr>
                <a:t>    10     0     0</a:t>
              </a:r>
            </a:p>
            <a:p>
              <a:pPr algn="l"/>
              <a:r>
                <a:rPr lang="fr-FR">
                  <a:latin typeface="Courier New" pitchFamily="49" charset="0"/>
                </a:rPr>
                <a:t>    70     8     0</a:t>
              </a:r>
            </a:p>
            <a:p>
              <a:pPr algn="l"/>
              <a:r>
                <a:rPr lang="fr-FR">
                  <a:latin typeface="Courier New" pitchFamily="49" charset="0"/>
                </a:rPr>
                <a:t>    10     1     3</a:t>
              </a:r>
              <a:endParaRPr lang="tr-TR">
                <a:latin typeface="Courier New" pitchFamily="49" charset="0"/>
              </a:endParaRPr>
            </a:p>
            <a:p>
              <a:pPr algn="l"/>
              <a:endParaRPr lang="fr-FR">
                <a:latin typeface="Courier New" pitchFamily="49" charset="0"/>
              </a:endParaRPr>
            </a:p>
          </p:txBody>
        </p:sp>
      </p:grpSp>
      <p:grpSp>
        <p:nvGrpSpPr>
          <p:cNvPr id="5" name="Group 27"/>
          <p:cNvGrpSpPr>
            <a:grpSpLocks/>
          </p:cNvGrpSpPr>
          <p:nvPr/>
        </p:nvGrpSpPr>
        <p:grpSpPr bwMode="auto">
          <a:xfrm>
            <a:off x="5795963" y="4402138"/>
            <a:ext cx="2520950" cy="1152525"/>
            <a:chOff x="3651" y="890"/>
            <a:chExt cx="1588" cy="726"/>
          </a:xfrm>
        </p:grpSpPr>
        <p:sp>
          <p:nvSpPr>
            <p:cNvPr id="24593" name="AutoShape 24"/>
            <p:cNvSpPr>
              <a:spLocks noChangeArrowheads="1"/>
            </p:cNvSpPr>
            <p:nvPr/>
          </p:nvSpPr>
          <p:spPr bwMode="auto">
            <a:xfrm>
              <a:off x="4604" y="1071"/>
              <a:ext cx="635" cy="545"/>
            </a:xfrm>
            <a:prstGeom prst="roundRect">
              <a:avLst>
                <a:gd name="adj" fmla="val 16667"/>
              </a:avLst>
            </a:prstGeom>
            <a:noFill/>
            <a:ln w="25400" algn="ctr">
              <a:solidFill>
                <a:srgbClr val="FF0000"/>
              </a:solidFill>
              <a:round/>
              <a:headEnd/>
              <a:tailEnd/>
            </a:ln>
          </p:spPr>
          <p:txBody>
            <a:bodyPr wrap="none" anchor="ctr"/>
            <a:lstStyle/>
            <a:p>
              <a:endParaRPr lang="tr-TR"/>
            </a:p>
          </p:txBody>
        </p:sp>
        <p:sp>
          <p:nvSpPr>
            <p:cNvPr id="24594" name="Line 25"/>
            <p:cNvSpPr>
              <a:spLocks noChangeShapeType="1"/>
            </p:cNvSpPr>
            <p:nvPr/>
          </p:nvSpPr>
          <p:spPr bwMode="auto">
            <a:xfrm>
              <a:off x="4265" y="914"/>
              <a:ext cx="453" cy="136"/>
            </a:xfrm>
            <a:prstGeom prst="line">
              <a:avLst/>
            </a:prstGeom>
            <a:noFill/>
            <a:ln w="25400">
              <a:solidFill>
                <a:srgbClr val="FF0000"/>
              </a:solidFill>
              <a:round/>
              <a:headEnd/>
              <a:tailEnd type="triangle" w="med" len="med"/>
            </a:ln>
          </p:spPr>
          <p:txBody>
            <a:bodyPr wrap="none" anchor="ctr"/>
            <a:lstStyle/>
            <a:p>
              <a:endParaRPr lang="tr-TR"/>
            </a:p>
          </p:txBody>
        </p:sp>
        <p:sp>
          <p:nvSpPr>
            <p:cNvPr id="24595" name="Line 26"/>
            <p:cNvSpPr>
              <a:spLocks noChangeShapeType="1"/>
            </p:cNvSpPr>
            <p:nvPr/>
          </p:nvSpPr>
          <p:spPr bwMode="auto">
            <a:xfrm>
              <a:off x="3651" y="890"/>
              <a:ext cx="681" cy="0"/>
            </a:xfrm>
            <a:prstGeom prst="line">
              <a:avLst/>
            </a:prstGeom>
            <a:noFill/>
            <a:ln w="25400">
              <a:solidFill>
                <a:srgbClr val="008000"/>
              </a:solidFill>
              <a:round/>
              <a:headEnd/>
              <a:tailEnd/>
            </a:ln>
          </p:spPr>
          <p:txBody>
            <a:bodyPr wrap="none" anchor="ctr"/>
            <a:lstStyle/>
            <a:p>
              <a:endParaRPr lang="tr-TR"/>
            </a:p>
          </p:txBody>
        </p:sp>
      </p:grpSp>
      <p:grpSp>
        <p:nvGrpSpPr>
          <p:cNvPr id="24586" name="Group 42"/>
          <p:cNvGrpSpPr>
            <a:grpSpLocks/>
          </p:cNvGrpSpPr>
          <p:nvPr/>
        </p:nvGrpSpPr>
        <p:grpSpPr bwMode="auto">
          <a:xfrm>
            <a:off x="4618038" y="1100138"/>
            <a:ext cx="3889375" cy="2605087"/>
            <a:chOff x="2909" y="693"/>
            <a:chExt cx="2450" cy="1641"/>
          </a:xfrm>
        </p:grpSpPr>
        <p:pic>
          <p:nvPicPr>
            <p:cNvPr id="24591" name="Picture 39"/>
            <p:cNvPicPr>
              <a:picLocks noChangeAspect="1" noChangeArrowheads="1"/>
            </p:cNvPicPr>
            <p:nvPr/>
          </p:nvPicPr>
          <p:blipFill>
            <a:blip r:embed="rId2" cstate="print"/>
            <a:srcRect l="157" t="4567" r="66809" b="69281"/>
            <a:stretch>
              <a:fillRect/>
            </a:stretch>
          </p:blipFill>
          <p:spPr bwMode="auto">
            <a:xfrm>
              <a:off x="3008" y="845"/>
              <a:ext cx="2351" cy="1489"/>
            </a:xfrm>
            <a:prstGeom prst="rect">
              <a:avLst/>
            </a:prstGeom>
            <a:noFill/>
            <a:ln w="9525">
              <a:noFill/>
              <a:miter lim="800000"/>
              <a:headEnd/>
              <a:tailEnd/>
            </a:ln>
          </p:spPr>
        </p:pic>
        <p:sp>
          <p:nvSpPr>
            <p:cNvPr id="24592" name="Oval 41"/>
            <p:cNvSpPr>
              <a:spLocks noChangeAspect="1" noChangeArrowheads="1"/>
            </p:cNvSpPr>
            <p:nvPr/>
          </p:nvSpPr>
          <p:spPr bwMode="auto">
            <a:xfrm>
              <a:off x="2909" y="693"/>
              <a:ext cx="136" cy="136"/>
            </a:xfrm>
            <a:prstGeom prst="ellipse">
              <a:avLst/>
            </a:prstGeom>
            <a:noFill/>
            <a:ln w="25400" algn="ctr">
              <a:solidFill>
                <a:srgbClr val="FF0000"/>
              </a:solidFill>
              <a:round/>
              <a:headEnd/>
              <a:tailEnd/>
            </a:ln>
          </p:spPr>
          <p:txBody>
            <a:bodyPr wrap="none" anchor="ctr"/>
            <a:lstStyle/>
            <a:p>
              <a:r>
                <a:rPr lang="tr-TR"/>
                <a:t>3</a:t>
              </a:r>
              <a:endParaRPr lang="en-US"/>
            </a:p>
          </p:txBody>
        </p:sp>
      </p:grpSp>
      <p:grpSp>
        <p:nvGrpSpPr>
          <p:cNvPr id="7" name="Group 48"/>
          <p:cNvGrpSpPr>
            <a:grpSpLocks/>
          </p:cNvGrpSpPr>
          <p:nvPr/>
        </p:nvGrpSpPr>
        <p:grpSpPr bwMode="auto">
          <a:xfrm>
            <a:off x="3243263" y="1989138"/>
            <a:ext cx="1112837" cy="1277937"/>
            <a:chOff x="2018" y="1253"/>
            <a:chExt cx="701" cy="805"/>
          </a:xfrm>
        </p:grpSpPr>
        <p:sp>
          <p:nvSpPr>
            <p:cNvPr id="24588" name="Line 43"/>
            <p:cNvSpPr>
              <a:spLocks noChangeShapeType="1"/>
            </p:cNvSpPr>
            <p:nvPr/>
          </p:nvSpPr>
          <p:spPr bwMode="auto">
            <a:xfrm flipH="1">
              <a:off x="2018" y="1253"/>
              <a:ext cx="544" cy="0"/>
            </a:xfrm>
            <a:prstGeom prst="line">
              <a:avLst/>
            </a:prstGeom>
            <a:noFill/>
            <a:ln w="25400">
              <a:solidFill>
                <a:srgbClr val="FF0000"/>
              </a:solidFill>
              <a:round/>
              <a:headEnd/>
              <a:tailEnd type="triangle" w="med" len="med"/>
            </a:ln>
          </p:spPr>
          <p:txBody>
            <a:bodyPr wrap="none" anchor="ctr"/>
            <a:lstStyle/>
            <a:p>
              <a:endParaRPr lang="tr-TR"/>
            </a:p>
          </p:txBody>
        </p:sp>
        <p:sp>
          <p:nvSpPr>
            <p:cNvPr id="24589" name="Line 44"/>
            <p:cNvSpPr>
              <a:spLocks noChangeShapeType="1"/>
            </p:cNvSpPr>
            <p:nvPr/>
          </p:nvSpPr>
          <p:spPr bwMode="auto">
            <a:xfrm>
              <a:off x="2557" y="1253"/>
              <a:ext cx="0" cy="726"/>
            </a:xfrm>
            <a:prstGeom prst="line">
              <a:avLst/>
            </a:prstGeom>
            <a:noFill/>
            <a:ln w="25400">
              <a:solidFill>
                <a:srgbClr val="FF0000"/>
              </a:solidFill>
              <a:round/>
              <a:headEnd/>
              <a:tailEnd/>
            </a:ln>
          </p:spPr>
          <p:txBody>
            <a:bodyPr wrap="none" anchor="ctr"/>
            <a:lstStyle/>
            <a:p>
              <a:endParaRPr lang="tr-TR"/>
            </a:p>
          </p:txBody>
        </p:sp>
        <p:sp>
          <p:nvSpPr>
            <p:cNvPr id="24590" name="Text Box 47"/>
            <p:cNvSpPr txBox="1">
              <a:spLocks noChangeArrowheads="1"/>
            </p:cNvSpPr>
            <p:nvPr/>
          </p:nvSpPr>
          <p:spPr bwMode="auto">
            <a:xfrm>
              <a:off x="2194" y="1866"/>
              <a:ext cx="525" cy="192"/>
            </a:xfrm>
            <a:prstGeom prst="rect">
              <a:avLst/>
            </a:prstGeom>
            <a:solidFill>
              <a:schemeClr val="bg1"/>
            </a:solidFill>
            <a:ln w="25400" algn="ctr">
              <a:noFill/>
              <a:miter lim="800000"/>
              <a:headEnd/>
              <a:tailEnd/>
            </a:ln>
          </p:spPr>
          <p:txBody>
            <a:bodyPr wrap="none">
              <a:spAutoFit/>
            </a:bodyPr>
            <a:lstStyle/>
            <a:p>
              <a:r>
                <a:rPr lang="tr-TR">
                  <a:solidFill>
                    <a:srgbClr val="3333CC"/>
                  </a:solidFill>
                </a:rPr>
                <a:t>Neden?</a:t>
              </a:r>
              <a:endParaRPr lang="en-US">
                <a:solidFill>
                  <a:srgbClr val="3333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Değişkene Değer Atamak</a:t>
            </a:r>
            <a:endParaRPr lang="tr-TR" dirty="0"/>
          </a:p>
        </p:txBody>
      </p:sp>
      <p:sp>
        <p:nvSpPr>
          <p:cNvPr id="3" name="2 İçerik Yer Tutucusu"/>
          <p:cNvSpPr>
            <a:spLocks noGrp="1"/>
          </p:cNvSpPr>
          <p:nvPr>
            <p:ph idx="1"/>
          </p:nvPr>
        </p:nvSpPr>
        <p:spPr>
          <a:xfrm>
            <a:off x="467544" y="1124745"/>
            <a:ext cx="8229600" cy="864096"/>
          </a:xfrm>
        </p:spPr>
        <p:txBody>
          <a:bodyPr/>
          <a:lstStyle/>
          <a:p>
            <a:r>
              <a:rPr lang="tr-TR" b="0" dirty="0" err="1" smtClean="0">
                <a:solidFill>
                  <a:srgbClr val="3333CC"/>
                </a:solidFill>
              </a:rPr>
              <a:t>input</a:t>
            </a:r>
            <a:r>
              <a:rPr lang="tr-TR" b="0" dirty="0" smtClean="0"/>
              <a:t> fonksiyonu klavyeden giriş yapmayı sağlayan bir fonksiyondur.</a:t>
            </a:r>
          </a:p>
          <a:p>
            <a:r>
              <a:rPr lang="tr-TR" b="0" dirty="0" err="1" smtClean="0">
                <a:solidFill>
                  <a:srgbClr val="3333CC"/>
                </a:solidFill>
              </a:rPr>
              <a:t>degisken</a:t>
            </a:r>
            <a:r>
              <a:rPr lang="tr-TR" b="0" dirty="0" smtClean="0">
                <a:solidFill>
                  <a:srgbClr val="3333CC"/>
                </a:solidFill>
              </a:rPr>
              <a:t>=</a:t>
            </a:r>
            <a:r>
              <a:rPr lang="tr-TR" b="0" dirty="0" err="1" smtClean="0">
                <a:solidFill>
                  <a:srgbClr val="3333CC"/>
                </a:solidFill>
              </a:rPr>
              <a:t>input</a:t>
            </a:r>
            <a:r>
              <a:rPr lang="tr-TR" b="0" dirty="0" smtClean="0">
                <a:solidFill>
                  <a:srgbClr val="3333CC"/>
                </a:solidFill>
              </a:rPr>
              <a:t>(‘bir </a:t>
            </a:r>
            <a:r>
              <a:rPr lang="tr-TR" b="0" dirty="0" err="1" smtClean="0">
                <a:solidFill>
                  <a:srgbClr val="3333CC"/>
                </a:solidFill>
              </a:rPr>
              <a:t>deger</a:t>
            </a:r>
            <a:r>
              <a:rPr lang="tr-TR" b="0" dirty="0" smtClean="0">
                <a:solidFill>
                  <a:srgbClr val="3333CC"/>
                </a:solidFill>
              </a:rPr>
              <a:t> giriniz: ‘) </a:t>
            </a:r>
            <a:r>
              <a:rPr lang="tr-TR" b="0" dirty="0" smtClean="0"/>
              <a:t>şeklinde</a:t>
            </a:r>
            <a:r>
              <a:rPr lang="tr-TR" b="0" dirty="0" smtClean="0">
                <a:solidFill>
                  <a:srgbClr val="3333CC"/>
                </a:solidFill>
              </a:rPr>
              <a:t> </a:t>
            </a:r>
            <a:r>
              <a:rPr lang="tr-TR" b="0" dirty="0" smtClean="0"/>
              <a:t>kullanılır.</a:t>
            </a:r>
            <a:endParaRPr lang="tr-TR" b="0"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26</a:t>
            </a:fld>
            <a:endParaRPr lang="en-US" altLang="en-US"/>
          </a:p>
        </p:txBody>
      </p:sp>
      <p:sp>
        <p:nvSpPr>
          <p:cNvPr id="5" name="4 Metin kutusu"/>
          <p:cNvSpPr txBox="1"/>
          <p:nvPr/>
        </p:nvSpPr>
        <p:spPr>
          <a:xfrm>
            <a:off x="467544" y="1972578"/>
            <a:ext cx="3600400" cy="1384995"/>
          </a:xfrm>
          <a:prstGeom prst="rect">
            <a:avLst/>
          </a:prstGeom>
          <a:noFill/>
          <a:ln w="25400">
            <a:solidFill>
              <a:schemeClr val="accent1"/>
            </a:solidFill>
          </a:ln>
        </p:spPr>
        <p:txBody>
          <a:bodyPr wrap="square" rtlCol="0">
            <a:spAutoFit/>
          </a:bodyPr>
          <a:lstStyle/>
          <a:p>
            <a:pPr algn="l"/>
            <a:r>
              <a:rPr lang="tr-TR" dirty="0" smtClean="0"/>
              <a:t>&gt;&gt; a=</a:t>
            </a:r>
            <a:r>
              <a:rPr lang="tr-TR" dirty="0" err="1" smtClean="0">
                <a:solidFill>
                  <a:srgbClr val="3333CC"/>
                </a:solidFill>
              </a:rPr>
              <a:t>input</a:t>
            </a:r>
            <a:r>
              <a:rPr lang="tr-TR" dirty="0" smtClean="0">
                <a:solidFill>
                  <a:srgbClr val="3333CC"/>
                </a:solidFill>
              </a:rPr>
              <a:t>('bir değer giriniz: ')</a:t>
            </a:r>
          </a:p>
          <a:p>
            <a:pPr algn="l"/>
            <a:r>
              <a:rPr lang="tr-TR" dirty="0" smtClean="0"/>
              <a:t>bir değer giriniz: 5</a:t>
            </a:r>
          </a:p>
          <a:p>
            <a:pPr algn="l"/>
            <a:endParaRPr lang="tr-TR" dirty="0" smtClean="0"/>
          </a:p>
          <a:p>
            <a:pPr algn="l"/>
            <a:r>
              <a:rPr lang="tr-TR" dirty="0" smtClean="0"/>
              <a:t>a =</a:t>
            </a:r>
          </a:p>
          <a:p>
            <a:pPr algn="l"/>
            <a:endParaRPr lang="tr-TR" dirty="0" smtClean="0"/>
          </a:p>
          <a:p>
            <a:pPr algn="l"/>
            <a:r>
              <a:rPr lang="tr-TR" dirty="0" smtClean="0"/>
              <a:t>     5</a:t>
            </a:r>
            <a:endParaRPr lang="tr-TR" dirty="0"/>
          </a:p>
        </p:txBody>
      </p:sp>
      <p:sp>
        <p:nvSpPr>
          <p:cNvPr id="6" name="2 İçerik Yer Tutucusu"/>
          <p:cNvSpPr txBox="1">
            <a:spLocks/>
          </p:cNvSpPr>
          <p:nvPr/>
        </p:nvSpPr>
        <p:spPr bwMode="auto">
          <a:xfrm>
            <a:off x="467544" y="3717032"/>
            <a:ext cx="8229600"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Blip>
                <a:blip r:embed="rId2"/>
              </a:buBlip>
              <a:tabLst/>
              <a:defRPr/>
            </a:pPr>
            <a:r>
              <a:rPr lang="tr-TR" sz="1800" b="0" kern="0" noProof="0" dirty="0" smtClean="0">
                <a:latin typeface="+mn-lt"/>
              </a:rPr>
              <a:t>Eğer bir karakter değişken olarak atanmak istiyorsa;</a:t>
            </a:r>
          </a:p>
          <a:p>
            <a:pPr marL="342900" lvl="0" indent="-342900" algn="l" eaLnBrk="0" hangingPunct="0">
              <a:spcBef>
                <a:spcPct val="20000"/>
              </a:spcBef>
              <a:buClr>
                <a:schemeClr val="accent1"/>
              </a:buClr>
              <a:buSzPct val="65000"/>
              <a:buBlip>
                <a:blip r:embed="rId2"/>
              </a:buBlip>
            </a:pPr>
            <a:r>
              <a:rPr lang="tr-TR" sz="1800" b="0" dirty="0" err="1" smtClean="0">
                <a:solidFill>
                  <a:srgbClr val="3333CC"/>
                </a:solidFill>
              </a:rPr>
              <a:t>degisken</a:t>
            </a:r>
            <a:r>
              <a:rPr lang="tr-TR" sz="1800" b="0" dirty="0" smtClean="0">
                <a:solidFill>
                  <a:srgbClr val="3333CC"/>
                </a:solidFill>
              </a:rPr>
              <a:t>=</a:t>
            </a:r>
            <a:r>
              <a:rPr lang="tr-TR" sz="1800" b="0" dirty="0" err="1" smtClean="0">
                <a:solidFill>
                  <a:srgbClr val="3333CC"/>
                </a:solidFill>
              </a:rPr>
              <a:t>input</a:t>
            </a:r>
            <a:r>
              <a:rPr lang="tr-TR" sz="1800" b="0" dirty="0" smtClean="0">
                <a:solidFill>
                  <a:srgbClr val="3333CC"/>
                </a:solidFill>
              </a:rPr>
              <a:t>('bir değer giriniz:', 's' ) </a:t>
            </a:r>
            <a:r>
              <a:rPr lang="tr-TR" sz="1800" b="0" dirty="0" smtClean="0"/>
              <a:t>şeklinde olmalıdır.</a:t>
            </a:r>
            <a:endParaRPr kumimoji="0" lang="tr-TR" sz="1800" b="0" i="0" u="none" strike="noStrike" kern="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Sonuçların Görüntülenmesi</a:t>
            </a:r>
            <a:endParaRPr lang="tr-TR" dirty="0"/>
          </a:p>
        </p:txBody>
      </p:sp>
      <p:sp>
        <p:nvSpPr>
          <p:cNvPr id="3" name="2 İçerik Yer Tutucusu"/>
          <p:cNvSpPr>
            <a:spLocks noGrp="1"/>
          </p:cNvSpPr>
          <p:nvPr>
            <p:ph idx="1"/>
          </p:nvPr>
        </p:nvSpPr>
        <p:spPr>
          <a:xfrm>
            <a:off x="457200" y="1600201"/>
            <a:ext cx="8229600" cy="3701008"/>
          </a:xfrm>
        </p:spPr>
        <p:txBody>
          <a:bodyPr/>
          <a:lstStyle/>
          <a:p>
            <a:r>
              <a:rPr lang="tr-TR" b="0" dirty="0" err="1" smtClean="0"/>
              <a:t>Matlab</a:t>
            </a:r>
            <a:r>
              <a:rPr lang="tr-TR" b="0" dirty="0" smtClean="0"/>
              <a:t> programında bir değişiklik yapılmazsa, ondalıklı sayıları virgülden sonra 4 basamak olarak gösterir.</a:t>
            </a:r>
          </a:p>
          <a:p>
            <a:endParaRPr lang="tr-TR" dirty="0" smtClean="0"/>
          </a:p>
          <a:p>
            <a:r>
              <a:rPr lang="tr-TR" dirty="0" smtClean="0"/>
              <a:t>format </a:t>
            </a:r>
            <a:r>
              <a:rPr lang="tr-TR" dirty="0" err="1" smtClean="0"/>
              <a:t>short</a:t>
            </a:r>
            <a:r>
              <a:rPr lang="tr-TR" dirty="0" smtClean="0"/>
              <a:t> 		</a:t>
            </a:r>
            <a:r>
              <a:rPr lang="tr-TR" sz="1600" dirty="0" smtClean="0"/>
              <a:t>Virgülden sonra 4 basamaklı gösterim</a:t>
            </a:r>
          </a:p>
          <a:p>
            <a:r>
              <a:rPr lang="tr-TR" dirty="0" smtClean="0"/>
              <a:t>format </a:t>
            </a:r>
            <a:r>
              <a:rPr lang="tr-TR" dirty="0" err="1" smtClean="0"/>
              <a:t>long</a:t>
            </a:r>
            <a:r>
              <a:rPr lang="tr-TR" dirty="0" smtClean="0"/>
              <a:t>		</a:t>
            </a:r>
            <a:r>
              <a:rPr lang="tr-TR" sz="1600" dirty="0" smtClean="0"/>
              <a:t>Virgülden sonra 14 basamaklı gösterim</a:t>
            </a:r>
          </a:p>
          <a:p>
            <a:r>
              <a:rPr lang="tr-TR" dirty="0" smtClean="0"/>
              <a:t>format </a:t>
            </a:r>
            <a:r>
              <a:rPr lang="tr-TR" dirty="0" err="1" smtClean="0"/>
              <a:t>short</a:t>
            </a:r>
            <a:r>
              <a:rPr lang="tr-TR" dirty="0" smtClean="0"/>
              <a:t> e	</a:t>
            </a:r>
            <a:r>
              <a:rPr lang="tr-TR" sz="1600" dirty="0" smtClean="0"/>
              <a:t>5 basamaklı üstel gösterim</a:t>
            </a:r>
          </a:p>
          <a:p>
            <a:r>
              <a:rPr lang="tr-TR" dirty="0" smtClean="0"/>
              <a:t>format </a:t>
            </a:r>
            <a:r>
              <a:rPr lang="tr-TR" dirty="0" err="1" smtClean="0"/>
              <a:t>long</a:t>
            </a:r>
            <a:r>
              <a:rPr lang="tr-TR" dirty="0" smtClean="0"/>
              <a:t> e		</a:t>
            </a:r>
            <a:r>
              <a:rPr lang="tr-TR" sz="1600" dirty="0" smtClean="0"/>
              <a:t>Virgülden sonra 15 basamak ve üstel gösterim</a:t>
            </a:r>
          </a:p>
          <a:p>
            <a:r>
              <a:rPr lang="tr-TR" dirty="0" smtClean="0"/>
              <a:t>format </a:t>
            </a:r>
            <a:r>
              <a:rPr lang="tr-TR" dirty="0" err="1" smtClean="0"/>
              <a:t>short</a:t>
            </a:r>
            <a:r>
              <a:rPr lang="tr-TR" dirty="0" smtClean="0"/>
              <a:t> g	</a:t>
            </a:r>
            <a:r>
              <a:rPr lang="tr-TR" sz="1600" dirty="0" smtClean="0"/>
              <a:t>Yuvarlatılmış en uygun gösterim (toplam 5 basamak)</a:t>
            </a:r>
          </a:p>
          <a:p>
            <a:r>
              <a:rPr lang="tr-TR" dirty="0" smtClean="0"/>
              <a:t>format </a:t>
            </a:r>
            <a:r>
              <a:rPr lang="tr-TR" dirty="0" err="1" smtClean="0"/>
              <a:t>long</a:t>
            </a:r>
            <a:r>
              <a:rPr lang="tr-TR" dirty="0" smtClean="0"/>
              <a:t> g		</a:t>
            </a:r>
            <a:r>
              <a:rPr lang="tr-TR" sz="1600" dirty="0" smtClean="0"/>
              <a:t>Yuvarlatılmış en uygun gösterim (toplam 15 basamak)</a:t>
            </a:r>
          </a:p>
          <a:p>
            <a:r>
              <a:rPr lang="tr-TR" dirty="0" smtClean="0"/>
              <a:t>format </a:t>
            </a:r>
            <a:r>
              <a:rPr lang="tr-TR" dirty="0" err="1" smtClean="0"/>
              <a:t>rat</a:t>
            </a:r>
            <a:r>
              <a:rPr lang="tr-TR" dirty="0" smtClean="0"/>
              <a:t>		</a:t>
            </a:r>
            <a:r>
              <a:rPr lang="tr-TR" sz="1600" dirty="0" smtClean="0"/>
              <a:t>İki sayının oranı şeklinde gösterim</a:t>
            </a:r>
          </a:p>
          <a:p>
            <a:endParaRPr lang="tr-TR" dirty="0" smtClean="0"/>
          </a:p>
          <a:p>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27</a:t>
            </a:fld>
            <a:endParaRPr lang="en-US" altLang="en-US"/>
          </a:p>
        </p:txBody>
      </p:sp>
      <p:cxnSp>
        <p:nvCxnSpPr>
          <p:cNvPr id="6" name="5 Düz Ok Bağlayıcısı"/>
          <p:cNvCxnSpPr/>
          <p:nvPr/>
        </p:nvCxnSpPr>
        <p:spPr bwMode="auto">
          <a:xfrm>
            <a:off x="2555776" y="4437112"/>
            <a:ext cx="360040" cy="0"/>
          </a:xfrm>
          <a:prstGeom prst="straightConnector1">
            <a:avLst/>
          </a:prstGeom>
          <a:noFill/>
          <a:ln w="25400" cap="flat" cmpd="sng" algn="ctr">
            <a:solidFill>
              <a:srgbClr val="FF0000"/>
            </a:solidFill>
            <a:prstDash val="solid"/>
            <a:round/>
            <a:headEnd type="none" w="med" len="med"/>
            <a:tailEnd type="arrow"/>
          </a:ln>
          <a:effectLst/>
        </p:spPr>
      </p:cxnSp>
      <p:cxnSp>
        <p:nvCxnSpPr>
          <p:cNvPr id="7" name="6 Düz Ok Bağlayıcısı"/>
          <p:cNvCxnSpPr/>
          <p:nvPr/>
        </p:nvCxnSpPr>
        <p:spPr bwMode="auto">
          <a:xfrm>
            <a:off x="2555776" y="4149080"/>
            <a:ext cx="360040" cy="0"/>
          </a:xfrm>
          <a:prstGeom prst="straightConnector1">
            <a:avLst/>
          </a:prstGeom>
          <a:noFill/>
          <a:ln w="25400" cap="flat" cmpd="sng" algn="ctr">
            <a:solidFill>
              <a:srgbClr val="FF0000"/>
            </a:solidFill>
            <a:prstDash val="solid"/>
            <a:round/>
            <a:headEnd type="none" w="med" len="med"/>
            <a:tailEnd type="arrow"/>
          </a:ln>
          <a:effectLst/>
        </p:spPr>
      </p:cxnSp>
      <p:cxnSp>
        <p:nvCxnSpPr>
          <p:cNvPr id="8" name="7 Düz Ok Bağlayıcısı"/>
          <p:cNvCxnSpPr/>
          <p:nvPr/>
        </p:nvCxnSpPr>
        <p:spPr bwMode="auto">
          <a:xfrm>
            <a:off x="2555776" y="4725144"/>
            <a:ext cx="360040" cy="0"/>
          </a:xfrm>
          <a:prstGeom prst="straightConnector1">
            <a:avLst/>
          </a:prstGeom>
          <a:noFill/>
          <a:ln w="25400" cap="flat" cmpd="sng" algn="ctr">
            <a:solidFill>
              <a:srgbClr val="FF0000"/>
            </a:solidFill>
            <a:prstDash val="solid"/>
            <a:round/>
            <a:headEnd type="none" w="med" len="med"/>
            <a:tailEnd type="arrow"/>
          </a:ln>
          <a:effectLst/>
        </p:spPr>
      </p:cxnSp>
      <p:cxnSp>
        <p:nvCxnSpPr>
          <p:cNvPr id="9" name="8 Düz Ok Bağlayıcısı"/>
          <p:cNvCxnSpPr/>
          <p:nvPr/>
        </p:nvCxnSpPr>
        <p:spPr bwMode="auto">
          <a:xfrm>
            <a:off x="2579018" y="2790453"/>
            <a:ext cx="360040" cy="0"/>
          </a:xfrm>
          <a:prstGeom prst="straightConnector1">
            <a:avLst/>
          </a:prstGeom>
          <a:noFill/>
          <a:ln w="25400" cap="flat" cmpd="sng" algn="ctr">
            <a:solidFill>
              <a:srgbClr val="FF0000"/>
            </a:solidFill>
            <a:prstDash val="solid"/>
            <a:round/>
            <a:headEnd type="none" w="med" len="med"/>
            <a:tailEnd type="arrow"/>
          </a:ln>
          <a:effectLst/>
        </p:spPr>
      </p:cxnSp>
      <p:cxnSp>
        <p:nvCxnSpPr>
          <p:cNvPr id="10" name="9 Düz Ok Bağlayıcısı"/>
          <p:cNvCxnSpPr/>
          <p:nvPr/>
        </p:nvCxnSpPr>
        <p:spPr bwMode="auto">
          <a:xfrm>
            <a:off x="2579018" y="3140968"/>
            <a:ext cx="360040" cy="0"/>
          </a:xfrm>
          <a:prstGeom prst="straightConnector1">
            <a:avLst/>
          </a:prstGeom>
          <a:noFill/>
          <a:ln w="25400" cap="flat" cmpd="sng" algn="ctr">
            <a:solidFill>
              <a:srgbClr val="FF0000"/>
            </a:solidFill>
            <a:prstDash val="solid"/>
            <a:round/>
            <a:headEnd type="none" w="med" len="med"/>
            <a:tailEnd type="arrow"/>
          </a:ln>
          <a:effectLst/>
        </p:spPr>
      </p:cxnSp>
      <p:cxnSp>
        <p:nvCxnSpPr>
          <p:cNvPr id="11" name="10 Düz Ok Bağlayıcısı"/>
          <p:cNvCxnSpPr/>
          <p:nvPr/>
        </p:nvCxnSpPr>
        <p:spPr bwMode="auto">
          <a:xfrm>
            <a:off x="2579018" y="3472433"/>
            <a:ext cx="360040" cy="0"/>
          </a:xfrm>
          <a:prstGeom prst="straightConnector1">
            <a:avLst/>
          </a:prstGeom>
          <a:noFill/>
          <a:ln w="25400" cap="flat" cmpd="sng" algn="ctr">
            <a:solidFill>
              <a:srgbClr val="FF0000"/>
            </a:solidFill>
            <a:prstDash val="solid"/>
            <a:round/>
            <a:headEnd type="none" w="med" len="med"/>
            <a:tailEnd type="arrow"/>
          </a:ln>
          <a:effectLst/>
        </p:spPr>
      </p:cxnSp>
      <p:cxnSp>
        <p:nvCxnSpPr>
          <p:cNvPr id="12" name="11 Düz Ok Bağlayıcısı"/>
          <p:cNvCxnSpPr/>
          <p:nvPr/>
        </p:nvCxnSpPr>
        <p:spPr bwMode="auto">
          <a:xfrm>
            <a:off x="2579018" y="3789040"/>
            <a:ext cx="360040" cy="0"/>
          </a:xfrm>
          <a:prstGeom prst="straightConnector1">
            <a:avLst/>
          </a:prstGeom>
          <a:no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Sonuçların Görüntülenmesi</a:t>
            </a:r>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28</a:t>
            </a:fld>
            <a:endParaRPr lang="en-US" altLang="en-US"/>
          </a:p>
        </p:txBody>
      </p:sp>
      <p:sp>
        <p:nvSpPr>
          <p:cNvPr id="5" name="4 Metin kutusu"/>
          <p:cNvSpPr txBox="1"/>
          <p:nvPr/>
        </p:nvSpPr>
        <p:spPr>
          <a:xfrm>
            <a:off x="467544" y="1196752"/>
            <a:ext cx="3600400" cy="1600438"/>
          </a:xfrm>
          <a:prstGeom prst="rect">
            <a:avLst/>
          </a:prstGeom>
          <a:noFill/>
          <a:ln w="25400">
            <a:solidFill>
              <a:schemeClr val="accent1"/>
            </a:solidFill>
          </a:ln>
        </p:spPr>
        <p:txBody>
          <a:bodyPr wrap="square" rtlCol="0">
            <a:spAutoFit/>
          </a:bodyPr>
          <a:lstStyle/>
          <a:p>
            <a:pPr algn="l"/>
            <a:r>
              <a:rPr lang="en-US" dirty="0" smtClean="0"/>
              <a:t>&gt;&gt; </a:t>
            </a:r>
            <a:r>
              <a:rPr lang="en-US" dirty="0" smtClean="0">
                <a:solidFill>
                  <a:srgbClr val="3333CC"/>
                </a:solidFill>
              </a:rPr>
              <a:t>format short</a:t>
            </a:r>
          </a:p>
          <a:p>
            <a:pPr algn="l"/>
            <a:r>
              <a:rPr lang="en-US" dirty="0" smtClean="0"/>
              <a:t>&gt;&gt; a=10.123000123123123123;</a:t>
            </a:r>
          </a:p>
          <a:p>
            <a:pPr algn="l"/>
            <a:r>
              <a:rPr lang="en-US" dirty="0" smtClean="0"/>
              <a:t>&gt;&gt; a</a:t>
            </a:r>
          </a:p>
          <a:p>
            <a:pPr algn="l"/>
            <a:endParaRPr lang="en-US" dirty="0" smtClean="0"/>
          </a:p>
          <a:p>
            <a:pPr algn="l"/>
            <a:r>
              <a:rPr lang="en-US" dirty="0" smtClean="0"/>
              <a:t>a =</a:t>
            </a:r>
          </a:p>
          <a:p>
            <a:pPr algn="l"/>
            <a:endParaRPr lang="en-US" dirty="0" smtClean="0"/>
          </a:p>
          <a:p>
            <a:pPr algn="l"/>
            <a:r>
              <a:rPr lang="en-US" dirty="0" smtClean="0"/>
              <a:t>   </a:t>
            </a:r>
            <a:r>
              <a:rPr lang="en-US" dirty="0" smtClean="0">
                <a:solidFill>
                  <a:srgbClr val="3333CC"/>
                </a:solidFill>
              </a:rPr>
              <a:t>10.</a:t>
            </a:r>
            <a:r>
              <a:rPr lang="en-US" u="sng" dirty="0" smtClean="0">
                <a:solidFill>
                  <a:srgbClr val="3333CC"/>
                </a:solidFill>
              </a:rPr>
              <a:t>1230</a:t>
            </a:r>
            <a:endParaRPr lang="tr-TR" u="sng" dirty="0">
              <a:solidFill>
                <a:srgbClr val="3333CC"/>
              </a:solidFill>
            </a:endParaRPr>
          </a:p>
        </p:txBody>
      </p:sp>
      <p:sp>
        <p:nvSpPr>
          <p:cNvPr id="6" name="5 Metin kutusu"/>
          <p:cNvSpPr txBox="1"/>
          <p:nvPr/>
        </p:nvSpPr>
        <p:spPr>
          <a:xfrm>
            <a:off x="4788024" y="1221135"/>
            <a:ext cx="3600400" cy="1600438"/>
          </a:xfrm>
          <a:prstGeom prst="rect">
            <a:avLst/>
          </a:prstGeom>
          <a:noFill/>
          <a:ln w="25400">
            <a:solidFill>
              <a:schemeClr val="accent1"/>
            </a:solidFill>
          </a:ln>
        </p:spPr>
        <p:txBody>
          <a:bodyPr wrap="square" rtlCol="0">
            <a:spAutoFit/>
          </a:bodyPr>
          <a:lstStyle/>
          <a:p>
            <a:pPr algn="l"/>
            <a:r>
              <a:rPr lang="en-US" dirty="0" smtClean="0"/>
              <a:t>&gt;&gt; </a:t>
            </a:r>
            <a:r>
              <a:rPr lang="en-US" dirty="0" smtClean="0">
                <a:solidFill>
                  <a:srgbClr val="3333CC"/>
                </a:solidFill>
              </a:rPr>
              <a:t>format long</a:t>
            </a:r>
          </a:p>
          <a:p>
            <a:pPr algn="l"/>
            <a:r>
              <a:rPr lang="en-US" dirty="0" smtClean="0"/>
              <a:t>&gt;&gt; a=10.123000123123123123;</a:t>
            </a:r>
          </a:p>
          <a:p>
            <a:pPr algn="l"/>
            <a:r>
              <a:rPr lang="en-US" dirty="0" smtClean="0"/>
              <a:t>&gt;&gt; a</a:t>
            </a:r>
          </a:p>
          <a:p>
            <a:pPr algn="l"/>
            <a:endParaRPr lang="en-US" dirty="0" smtClean="0"/>
          </a:p>
          <a:p>
            <a:pPr algn="l"/>
            <a:r>
              <a:rPr lang="en-US" dirty="0" smtClean="0"/>
              <a:t>a =</a:t>
            </a:r>
          </a:p>
          <a:p>
            <a:pPr algn="l"/>
            <a:endParaRPr lang="en-US" dirty="0" smtClean="0"/>
          </a:p>
          <a:p>
            <a:pPr algn="l"/>
            <a:r>
              <a:rPr lang="en-US" dirty="0" smtClean="0"/>
              <a:t>  10.</a:t>
            </a:r>
            <a:r>
              <a:rPr lang="en-US" u="sng" dirty="0" smtClean="0">
                <a:solidFill>
                  <a:srgbClr val="3333CC"/>
                </a:solidFill>
              </a:rPr>
              <a:t>123000123123123</a:t>
            </a:r>
            <a:endParaRPr lang="tr-TR" u="sng" dirty="0">
              <a:solidFill>
                <a:srgbClr val="3333CC"/>
              </a:solidFill>
            </a:endParaRPr>
          </a:p>
        </p:txBody>
      </p:sp>
      <p:sp>
        <p:nvSpPr>
          <p:cNvPr id="7" name="6 Metin kutusu"/>
          <p:cNvSpPr txBox="1"/>
          <p:nvPr/>
        </p:nvSpPr>
        <p:spPr>
          <a:xfrm>
            <a:off x="467544" y="2996952"/>
            <a:ext cx="3600400" cy="1600438"/>
          </a:xfrm>
          <a:prstGeom prst="rect">
            <a:avLst/>
          </a:prstGeom>
          <a:noFill/>
          <a:ln w="25400">
            <a:solidFill>
              <a:schemeClr val="accent1"/>
            </a:solidFill>
          </a:ln>
        </p:spPr>
        <p:txBody>
          <a:bodyPr wrap="square" rtlCol="0">
            <a:spAutoFit/>
          </a:bodyPr>
          <a:lstStyle/>
          <a:p>
            <a:pPr algn="l"/>
            <a:r>
              <a:rPr lang="tr-TR" dirty="0" smtClean="0">
                <a:solidFill>
                  <a:srgbClr val="3333CC"/>
                </a:solidFill>
              </a:rPr>
              <a:t>&gt;&gt; format </a:t>
            </a:r>
            <a:r>
              <a:rPr lang="tr-TR" dirty="0" err="1" smtClean="0">
                <a:solidFill>
                  <a:srgbClr val="3333CC"/>
                </a:solidFill>
              </a:rPr>
              <a:t>short</a:t>
            </a:r>
            <a:r>
              <a:rPr lang="tr-TR" dirty="0" smtClean="0">
                <a:solidFill>
                  <a:srgbClr val="3333CC"/>
                </a:solidFill>
              </a:rPr>
              <a:t> e</a:t>
            </a:r>
          </a:p>
          <a:p>
            <a:pPr algn="l"/>
            <a:r>
              <a:rPr lang="tr-TR" dirty="0" smtClean="0"/>
              <a:t>&gt;&gt; a=10.123000123123123123;</a:t>
            </a:r>
          </a:p>
          <a:p>
            <a:pPr algn="l"/>
            <a:r>
              <a:rPr lang="tr-TR" dirty="0" smtClean="0"/>
              <a:t>&gt;&gt; a</a:t>
            </a:r>
          </a:p>
          <a:p>
            <a:pPr algn="l"/>
            <a:endParaRPr lang="tr-TR" dirty="0" smtClean="0"/>
          </a:p>
          <a:p>
            <a:pPr algn="l"/>
            <a:r>
              <a:rPr lang="tr-TR" dirty="0" smtClean="0"/>
              <a:t>a =</a:t>
            </a:r>
          </a:p>
          <a:p>
            <a:pPr algn="l"/>
            <a:endParaRPr lang="tr-TR" dirty="0" smtClean="0"/>
          </a:p>
          <a:p>
            <a:pPr algn="l"/>
            <a:r>
              <a:rPr lang="tr-TR" dirty="0" smtClean="0"/>
              <a:t>  </a:t>
            </a:r>
            <a:r>
              <a:rPr lang="tr-TR" u="sng" dirty="0" smtClean="0">
                <a:solidFill>
                  <a:srgbClr val="3333CC"/>
                </a:solidFill>
              </a:rPr>
              <a:t>1.0123e+001</a:t>
            </a:r>
            <a:endParaRPr lang="tr-TR" u="sng" dirty="0">
              <a:solidFill>
                <a:srgbClr val="3333CC"/>
              </a:solidFill>
            </a:endParaRPr>
          </a:p>
        </p:txBody>
      </p:sp>
      <p:sp>
        <p:nvSpPr>
          <p:cNvPr id="8" name="7 Metin kutusu"/>
          <p:cNvSpPr txBox="1"/>
          <p:nvPr/>
        </p:nvSpPr>
        <p:spPr>
          <a:xfrm>
            <a:off x="4788024" y="2996952"/>
            <a:ext cx="3600400" cy="1600438"/>
          </a:xfrm>
          <a:prstGeom prst="rect">
            <a:avLst/>
          </a:prstGeom>
          <a:noFill/>
          <a:ln w="25400">
            <a:solidFill>
              <a:schemeClr val="accent1"/>
            </a:solidFill>
          </a:ln>
        </p:spPr>
        <p:txBody>
          <a:bodyPr wrap="square" rtlCol="0">
            <a:spAutoFit/>
          </a:bodyPr>
          <a:lstStyle/>
          <a:p>
            <a:pPr algn="l"/>
            <a:r>
              <a:rPr lang="tr-TR" dirty="0" smtClean="0"/>
              <a:t>&gt;&gt; </a:t>
            </a:r>
            <a:r>
              <a:rPr lang="tr-TR" dirty="0" smtClean="0">
                <a:solidFill>
                  <a:srgbClr val="3333CC"/>
                </a:solidFill>
              </a:rPr>
              <a:t>format </a:t>
            </a:r>
            <a:r>
              <a:rPr lang="tr-TR" dirty="0" err="1" smtClean="0">
                <a:solidFill>
                  <a:srgbClr val="3333CC"/>
                </a:solidFill>
              </a:rPr>
              <a:t>long</a:t>
            </a:r>
            <a:r>
              <a:rPr lang="tr-TR" dirty="0" smtClean="0">
                <a:solidFill>
                  <a:srgbClr val="3333CC"/>
                </a:solidFill>
              </a:rPr>
              <a:t> e</a:t>
            </a:r>
          </a:p>
          <a:p>
            <a:pPr algn="l"/>
            <a:r>
              <a:rPr lang="tr-TR" dirty="0" smtClean="0"/>
              <a:t>&gt;&gt; a=10.123000123123123123;</a:t>
            </a:r>
          </a:p>
          <a:p>
            <a:pPr algn="l"/>
            <a:r>
              <a:rPr lang="tr-TR" dirty="0" smtClean="0"/>
              <a:t>&gt;&gt; a</a:t>
            </a:r>
          </a:p>
          <a:p>
            <a:pPr algn="l"/>
            <a:endParaRPr lang="tr-TR" dirty="0" smtClean="0"/>
          </a:p>
          <a:p>
            <a:pPr algn="l"/>
            <a:r>
              <a:rPr lang="tr-TR" dirty="0" smtClean="0"/>
              <a:t>a =</a:t>
            </a:r>
          </a:p>
          <a:p>
            <a:pPr algn="l"/>
            <a:endParaRPr lang="tr-TR" dirty="0" smtClean="0"/>
          </a:p>
          <a:p>
            <a:pPr algn="l"/>
            <a:r>
              <a:rPr lang="tr-TR" dirty="0" smtClean="0"/>
              <a:t>   </a:t>
            </a:r>
            <a:r>
              <a:rPr lang="tr-TR" dirty="0" smtClean="0">
                <a:solidFill>
                  <a:srgbClr val="3333CC"/>
                </a:solidFill>
              </a:rPr>
              <a:t> </a:t>
            </a:r>
            <a:r>
              <a:rPr lang="tr-TR" u="sng" dirty="0" smtClean="0">
                <a:solidFill>
                  <a:srgbClr val="3333CC"/>
                </a:solidFill>
              </a:rPr>
              <a:t>1.012300012312312e+001</a:t>
            </a:r>
            <a:endParaRPr lang="tr-TR" u="sng" dirty="0">
              <a:solidFill>
                <a:srgbClr val="3333CC"/>
              </a:solidFill>
            </a:endParaRPr>
          </a:p>
        </p:txBody>
      </p:sp>
      <p:sp>
        <p:nvSpPr>
          <p:cNvPr id="11" name="10 Metin kutusu"/>
          <p:cNvSpPr txBox="1"/>
          <p:nvPr/>
        </p:nvSpPr>
        <p:spPr>
          <a:xfrm>
            <a:off x="467544" y="4924906"/>
            <a:ext cx="3600400" cy="1600438"/>
          </a:xfrm>
          <a:prstGeom prst="rect">
            <a:avLst/>
          </a:prstGeom>
          <a:noFill/>
          <a:ln w="25400">
            <a:solidFill>
              <a:schemeClr val="accent1"/>
            </a:solidFill>
          </a:ln>
        </p:spPr>
        <p:txBody>
          <a:bodyPr wrap="square" rtlCol="0">
            <a:spAutoFit/>
          </a:bodyPr>
          <a:lstStyle/>
          <a:p>
            <a:pPr algn="l"/>
            <a:r>
              <a:rPr lang="en-US" dirty="0" smtClean="0"/>
              <a:t>&gt;&gt; </a:t>
            </a:r>
            <a:r>
              <a:rPr lang="en-US" dirty="0" smtClean="0">
                <a:solidFill>
                  <a:srgbClr val="3333CC"/>
                </a:solidFill>
              </a:rPr>
              <a:t>format short g</a:t>
            </a:r>
          </a:p>
          <a:p>
            <a:pPr algn="l"/>
            <a:r>
              <a:rPr lang="en-US" dirty="0" smtClean="0"/>
              <a:t>&gt;&gt; a=10.123000123123123123;</a:t>
            </a:r>
          </a:p>
          <a:p>
            <a:pPr algn="l"/>
            <a:r>
              <a:rPr lang="en-US" dirty="0" smtClean="0"/>
              <a:t>&gt;&gt; a</a:t>
            </a:r>
          </a:p>
          <a:p>
            <a:pPr algn="l"/>
            <a:endParaRPr lang="en-US" dirty="0" smtClean="0"/>
          </a:p>
          <a:p>
            <a:pPr algn="l"/>
            <a:r>
              <a:rPr lang="en-US" dirty="0" smtClean="0"/>
              <a:t>a =</a:t>
            </a:r>
          </a:p>
          <a:p>
            <a:pPr algn="l"/>
            <a:endParaRPr lang="en-US" dirty="0" smtClean="0"/>
          </a:p>
          <a:p>
            <a:pPr algn="l"/>
            <a:r>
              <a:rPr lang="en-US" dirty="0" smtClean="0"/>
              <a:t>       </a:t>
            </a:r>
            <a:r>
              <a:rPr lang="en-US" u="sng" dirty="0" smtClean="0">
                <a:solidFill>
                  <a:srgbClr val="3333CC"/>
                </a:solidFill>
              </a:rPr>
              <a:t>10.123</a:t>
            </a:r>
            <a:endParaRPr lang="tr-TR" u="sng" dirty="0">
              <a:solidFill>
                <a:srgbClr val="3333CC"/>
              </a:solidFill>
            </a:endParaRPr>
          </a:p>
        </p:txBody>
      </p:sp>
      <p:sp>
        <p:nvSpPr>
          <p:cNvPr id="12" name="11 Metin kutusu"/>
          <p:cNvSpPr txBox="1"/>
          <p:nvPr/>
        </p:nvSpPr>
        <p:spPr>
          <a:xfrm>
            <a:off x="4788024" y="4924906"/>
            <a:ext cx="3600400" cy="1600438"/>
          </a:xfrm>
          <a:prstGeom prst="rect">
            <a:avLst/>
          </a:prstGeom>
          <a:noFill/>
          <a:ln w="25400">
            <a:solidFill>
              <a:schemeClr val="accent1"/>
            </a:solidFill>
          </a:ln>
        </p:spPr>
        <p:txBody>
          <a:bodyPr wrap="square" rtlCol="0">
            <a:spAutoFit/>
          </a:bodyPr>
          <a:lstStyle/>
          <a:p>
            <a:pPr algn="l"/>
            <a:r>
              <a:rPr lang="en-US" dirty="0" smtClean="0"/>
              <a:t>&gt;&gt; </a:t>
            </a:r>
            <a:r>
              <a:rPr lang="en-US" dirty="0" smtClean="0">
                <a:solidFill>
                  <a:srgbClr val="3333CC"/>
                </a:solidFill>
              </a:rPr>
              <a:t>format long g</a:t>
            </a:r>
          </a:p>
          <a:p>
            <a:pPr algn="l"/>
            <a:r>
              <a:rPr lang="en-US" dirty="0" smtClean="0"/>
              <a:t>&gt;&gt; a=10.123000123123123123;</a:t>
            </a:r>
          </a:p>
          <a:p>
            <a:pPr algn="l"/>
            <a:r>
              <a:rPr lang="en-US" dirty="0" smtClean="0"/>
              <a:t>&gt;&gt; a</a:t>
            </a:r>
          </a:p>
          <a:p>
            <a:pPr algn="l"/>
            <a:endParaRPr lang="en-US" dirty="0" smtClean="0"/>
          </a:p>
          <a:p>
            <a:pPr algn="l"/>
            <a:r>
              <a:rPr lang="en-US" dirty="0" smtClean="0"/>
              <a:t>a =</a:t>
            </a:r>
          </a:p>
          <a:p>
            <a:pPr algn="l"/>
            <a:endParaRPr lang="en-US" dirty="0" smtClean="0"/>
          </a:p>
          <a:p>
            <a:pPr algn="l"/>
            <a:r>
              <a:rPr lang="en-US" dirty="0" smtClean="0"/>
              <a:t>          </a:t>
            </a:r>
            <a:r>
              <a:rPr lang="en-US" u="sng" dirty="0" smtClean="0">
                <a:solidFill>
                  <a:srgbClr val="3333CC"/>
                </a:solidFill>
              </a:rPr>
              <a:t>10.1230001231231</a:t>
            </a:r>
            <a:endParaRPr lang="tr-TR" u="sng" dirty="0">
              <a:solidFill>
                <a:srgbClr val="3333CC"/>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Sonuçların Görüntülenmesi</a:t>
            </a:r>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29</a:t>
            </a:fld>
            <a:endParaRPr lang="en-US" altLang="en-US"/>
          </a:p>
        </p:txBody>
      </p:sp>
      <p:sp>
        <p:nvSpPr>
          <p:cNvPr id="5" name="4 Metin kutusu"/>
          <p:cNvSpPr txBox="1"/>
          <p:nvPr/>
        </p:nvSpPr>
        <p:spPr>
          <a:xfrm>
            <a:off x="467544" y="1196752"/>
            <a:ext cx="3600400" cy="1600438"/>
          </a:xfrm>
          <a:prstGeom prst="rect">
            <a:avLst/>
          </a:prstGeom>
          <a:noFill/>
          <a:ln w="25400">
            <a:solidFill>
              <a:schemeClr val="accent1"/>
            </a:solidFill>
          </a:ln>
        </p:spPr>
        <p:txBody>
          <a:bodyPr wrap="square" rtlCol="0">
            <a:spAutoFit/>
          </a:bodyPr>
          <a:lstStyle/>
          <a:p>
            <a:pPr algn="l"/>
            <a:r>
              <a:rPr lang="en-US" dirty="0" smtClean="0"/>
              <a:t>&gt;&gt; </a:t>
            </a:r>
            <a:r>
              <a:rPr lang="en-US" dirty="0" smtClean="0">
                <a:solidFill>
                  <a:srgbClr val="3333CC"/>
                </a:solidFill>
              </a:rPr>
              <a:t>format rat</a:t>
            </a:r>
          </a:p>
          <a:p>
            <a:pPr algn="l"/>
            <a:r>
              <a:rPr lang="en-US" dirty="0" smtClean="0"/>
              <a:t>&gt;&gt; a=10.123000123123123123;</a:t>
            </a:r>
          </a:p>
          <a:p>
            <a:pPr algn="l"/>
            <a:r>
              <a:rPr lang="en-US" dirty="0" smtClean="0"/>
              <a:t>&gt;&gt; a</a:t>
            </a:r>
          </a:p>
          <a:p>
            <a:pPr algn="l"/>
            <a:endParaRPr lang="en-US" dirty="0" smtClean="0"/>
          </a:p>
          <a:p>
            <a:pPr algn="l"/>
            <a:r>
              <a:rPr lang="en-US" dirty="0" smtClean="0"/>
              <a:t>a =</a:t>
            </a:r>
          </a:p>
          <a:p>
            <a:pPr algn="l"/>
            <a:endParaRPr lang="en-US" dirty="0" smtClean="0"/>
          </a:p>
          <a:p>
            <a:pPr algn="l"/>
            <a:r>
              <a:rPr lang="en-US" dirty="0" smtClean="0"/>
              <a:t>    </a:t>
            </a:r>
            <a:r>
              <a:rPr lang="en-US" u="sng" dirty="0" smtClean="0">
                <a:solidFill>
                  <a:srgbClr val="3333CC"/>
                </a:solidFill>
              </a:rPr>
              <a:t>1893/187 </a:t>
            </a:r>
            <a:endParaRPr lang="tr-TR" u="sng" dirty="0">
              <a:solidFill>
                <a:srgbClr val="3333CC"/>
              </a:solidFill>
            </a:endParaRPr>
          </a:p>
        </p:txBody>
      </p:sp>
      <p:sp>
        <p:nvSpPr>
          <p:cNvPr id="7" name="2 İçerik Yer Tutucusu"/>
          <p:cNvSpPr>
            <a:spLocks noGrp="1"/>
          </p:cNvSpPr>
          <p:nvPr>
            <p:ph idx="1"/>
          </p:nvPr>
        </p:nvSpPr>
        <p:spPr>
          <a:xfrm>
            <a:off x="395536" y="2996952"/>
            <a:ext cx="8229600" cy="1008112"/>
          </a:xfrm>
        </p:spPr>
        <p:txBody>
          <a:bodyPr/>
          <a:lstStyle/>
          <a:p>
            <a:r>
              <a:rPr lang="tr-TR" b="0" dirty="0" smtClean="0"/>
              <a:t>Diğer bir görüntüleme fonksiyonu “</a:t>
            </a:r>
            <a:r>
              <a:rPr lang="tr-TR" b="0" dirty="0" err="1" smtClean="0">
                <a:solidFill>
                  <a:srgbClr val="3333CC"/>
                </a:solidFill>
              </a:rPr>
              <a:t>disp</a:t>
            </a:r>
            <a:r>
              <a:rPr lang="tr-TR" b="0" dirty="0" smtClean="0"/>
              <a:t>” fonksiyonudur. </a:t>
            </a:r>
            <a:r>
              <a:rPr lang="tr-TR" b="0" dirty="0" err="1" smtClean="0"/>
              <a:t>disp</a:t>
            </a:r>
            <a:r>
              <a:rPr lang="tr-TR" b="0" dirty="0" smtClean="0"/>
              <a:t>(x) şeklindedir. Bir dizi veya metni görüntüler. Dizinin değişken adı ekrana yazılmaz. X bir karakter ise metin olarak görüntülenir.</a:t>
            </a:r>
          </a:p>
          <a:p>
            <a:endParaRPr lang="tr-TR" b="0" dirty="0" smtClean="0"/>
          </a:p>
          <a:p>
            <a:endParaRPr lang="tr-TR" dirty="0" smtClean="0"/>
          </a:p>
          <a:p>
            <a:endParaRPr lang="tr-TR" dirty="0"/>
          </a:p>
        </p:txBody>
      </p:sp>
      <p:sp>
        <p:nvSpPr>
          <p:cNvPr id="8" name="Text Box 6"/>
          <p:cNvSpPr txBox="1">
            <a:spLocks noChangeArrowheads="1"/>
          </p:cNvSpPr>
          <p:nvPr/>
        </p:nvSpPr>
        <p:spPr bwMode="auto">
          <a:xfrm>
            <a:off x="2411760" y="3933056"/>
            <a:ext cx="3831530" cy="2631490"/>
          </a:xfrm>
          <a:prstGeom prst="rect">
            <a:avLst/>
          </a:prstGeom>
          <a:noFill/>
          <a:ln w="12700" algn="ctr">
            <a:noFill/>
            <a:miter lim="800000"/>
            <a:headEnd/>
            <a:tailEnd/>
          </a:ln>
          <a:effectLst/>
        </p:spPr>
        <p:txBody>
          <a:bodyPr wrap="square">
            <a:spAutoFit/>
          </a:bodyPr>
          <a:lstStyle/>
          <a:p>
            <a:pPr algn="l"/>
            <a:r>
              <a:rPr lang="nb-NO" sz="1200" b="0" dirty="0"/>
              <a:t>disp('  ')</a:t>
            </a:r>
          </a:p>
          <a:p>
            <a:pPr algn="l"/>
            <a:r>
              <a:rPr lang="nb-NO" sz="1200" b="0" dirty="0"/>
              <a:t>disp('      A-Deg   B-Deg   C-Deg')</a:t>
            </a:r>
          </a:p>
          <a:p>
            <a:pPr algn="l"/>
            <a:r>
              <a:rPr lang="nb-NO" sz="1200" b="0" dirty="0"/>
              <a:t>disp('      =====   =====   =====')</a:t>
            </a:r>
          </a:p>
          <a:p>
            <a:pPr algn="l"/>
            <a:r>
              <a:rPr lang="nb-NO" sz="1200" b="0" dirty="0"/>
              <a:t>disp(rand(4,3))</a:t>
            </a:r>
          </a:p>
          <a:p>
            <a:pPr algn="l"/>
            <a:endParaRPr lang="tr-TR" sz="1200" b="0" dirty="0"/>
          </a:p>
          <a:p>
            <a:pPr algn="l"/>
            <a:r>
              <a:rPr lang="tr-TR" sz="1200" dirty="0"/>
              <a:t>Ekranda görülen; </a:t>
            </a:r>
            <a:r>
              <a:rPr lang="nb-NO" sz="1200" dirty="0"/>
              <a:t> </a:t>
            </a:r>
            <a:endParaRPr lang="tr-TR" sz="1200" dirty="0"/>
          </a:p>
          <a:p>
            <a:pPr algn="l"/>
            <a:r>
              <a:rPr lang="tr-TR" sz="1200" b="0" dirty="0"/>
              <a:t>      </a:t>
            </a:r>
            <a:r>
              <a:rPr lang="nb-NO" sz="1200" b="0" dirty="0"/>
              <a:t>A-Deg   B-Deg   C-Deg</a:t>
            </a:r>
          </a:p>
          <a:p>
            <a:pPr algn="l"/>
            <a:r>
              <a:rPr lang="nb-NO" sz="1200" b="0" dirty="0"/>
              <a:t>      =====   =====   =====</a:t>
            </a:r>
          </a:p>
          <a:p>
            <a:pPr algn="l"/>
            <a:r>
              <a:rPr lang="nb-NO" sz="1200" b="0" dirty="0"/>
              <a:t>    0.1389    0.2722    0.4451</a:t>
            </a:r>
          </a:p>
          <a:p>
            <a:pPr algn="l"/>
            <a:r>
              <a:rPr lang="nb-NO" sz="1200" b="0" dirty="0"/>
              <a:t>    0.2028    0.1988    0.9318</a:t>
            </a:r>
          </a:p>
          <a:p>
            <a:pPr algn="l"/>
            <a:r>
              <a:rPr lang="nb-NO" sz="1200" b="0" dirty="0"/>
              <a:t>    0.1987    0.0153    0.4660</a:t>
            </a:r>
          </a:p>
          <a:p>
            <a:pPr algn="l"/>
            <a:r>
              <a:rPr lang="nb-NO" sz="1200" b="0" dirty="0"/>
              <a:t>    0.6038    0.7468    0.4186</a:t>
            </a:r>
          </a:p>
          <a:p>
            <a:pPr>
              <a:spcBef>
                <a:spcPct val="50000"/>
              </a:spcBef>
            </a:pP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8E2F6D27-CFF9-4CAC-9CCC-AA5128A75BDC}" type="slidenum">
              <a:rPr lang="en-US" altLang="en-US"/>
              <a:pPr>
                <a:defRPr/>
              </a:pPr>
              <a:t>3</a:t>
            </a:fld>
            <a:endParaRPr lang="en-US" altLang="en-US"/>
          </a:p>
        </p:txBody>
      </p:sp>
      <p:sp>
        <p:nvSpPr>
          <p:cNvPr id="7171" name="Rectangle 2"/>
          <p:cNvSpPr>
            <a:spLocks noGrp="1" noChangeArrowheads="1"/>
          </p:cNvSpPr>
          <p:nvPr>
            <p:ph type="title"/>
          </p:nvPr>
        </p:nvSpPr>
        <p:spPr>
          <a:xfrm>
            <a:off x="395288" y="333375"/>
            <a:ext cx="8229600" cy="847725"/>
          </a:xfrm>
        </p:spPr>
        <p:txBody>
          <a:bodyPr/>
          <a:lstStyle/>
          <a:p>
            <a:pPr eaLnBrk="1" hangingPunct="1"/>
            <a:r>
              <a:rPr lang="tr-TR" smtClean="0"/>
              <a:t>MATLAB (</a:t>
            </a:r>
            <a:r>
              <a:rPr lang="tr-TR" b="0" smtClean="0"/>
              <a:t>MAT</a:t>
            </a:r>
            <a:r>
              <a:rPr lang="tr-TR" smtClean="0"/>
              <a:t>rix </a:t>
            </a:r>
            <a:r>
              <a:rPr lang="tr-TR" b="0" smtClean="0"/>
              <a:t>LAB</a:t>
            </a:r>
            <a:r>
              <a:rPr lang="tr-TR" smtClean="0"/>
              <a:t>oratuary)</a:t>
            </a:r>
            <a:endParaRPr lang="en-US" smtClean="0">
              <a:solidFill>
                <a:srgbClr val="2115B7"/>
              </a:solidFill>
            </a:endParaRPr>
          </a:p>
        </p:txBody>
      </p:sp>
      <p:sp>
        <p:nvSpPr>
          <p:cNvPr id="7172" name="Text Box 3"/>
          <p:cNvSpPr txBox="1">
            <a:spLocks noChangeArrowheads="1"/>
          </p:cNvSpPr>
          <p:nvPr/>
        </p:nvSpPr>
        <p:spPr bwMode="auto">
          <a:xfrm>
            <a:off x="468313" y="2273300"/>
            <a:ext cx="8582025" cy="3387725"/>
          </a:xfrm>
          <a:prstGeom prst="rect">
            <a:avLst/>
          </a:prstGeom>
          <a:noFill/>
          <a:ln w="9525">
            <a:noFill/>
            <a:miter lim="800000"/>
            <a:headEnd/>
            <a:tailEnd/>
          </a:ln>
        </p:spPr>
        <p:txBody>
          <a:bodyPr/>
          <a:lstStyle/>
          <a:p>
            <a:pPr algn="l"/>
            <a:r>
              <a:rPr lang="tr-TR" sz="1800">
                <a:solidFill>
                  <a:srgbClr val="2115B7"/>
                </a:solidFill>
              </a:rPr>
              <a:t>MATLAB, </a:t>
            </a:r>
            <a:r>
              <a:rPr lang="tr-TR" sz="1800"/>
              <a:t>yüksek performanslı bir uygulama yazılımı ve bir programlama dilidir.</a:t>
            </a:r>
          </a:p>
          <a:p>
            <a:pPr algn="l">
              <a:buFontTx/>
              <a:buBlip>
                <a:blip r:embed="rId2"/>
              </a:buBlip>
            </a:pPr>
            <a:endParaRPr lang="tr-TR" sz="1800"/>
          </a:p>
          <a:p>
            <a:pPr algn="l">
              <a:buFontTx/>
              <a:buBlip>
                <a:blip r:embed="rId2"/>
              </a:buBlip>
            </a:pPr>
            <a:r>
              <a:rPr lang="tr-TR" sz="1800"/>
              <a:t>  MATLAB’in temelindeki yapı, </a:t>
            </a:r>
            <a:r>
              <a:rPr lang="tr-TR" sz="1800" u="sng"/>
              <a:t>boyutlandırma gerektirmeyen matrislerdir</a:t>
            </a:r>
            <a:r>
              <a:rPr lang="tr-TR" sz="1800"/>
              <a:t>.</a:t>
            </a:r>
          </a:p>
          <a:p>
            <a:pPr algn="l">
              <a:buFontTx/>
              <a:buBlip>
                <a:blip r:embed="rId2"/>
              </a:buBlip>
            </a:pPr>
            <a:endParaRPr lang="tr-TR" sz="1800"/>
          </a:p>
          <a:p>
            <a:pPr algn="l">
              <a:buFontTx/>
              <a:buBlip>
                <a:blip r:embed="rId2"/>
              </a:buBlip>
            </a:pPr>
            <a:r>
              <a:rPr lang="tr-TR" sz="1800"/>
              <a:t>  Yaptığımız tüm girdi ve çıktılar, </a:t>
            </a:r>
            <a:r>
              <a:rPr lang="tr-TR" sz="1800" u="sng"/>
              <a:t>belirteç gerektirmeksizin</a:t>
            </a:r>
            <a:r>
              <a:rPr lang="tr-TR" sz="1800"/>
              <a:t> bir matris tanımlar.</a:t>
            </a:r>
          </a:p>
          <a:p>
            <a:pPr algn="l"/>
            <a:endParaRPr lang="tr-TR" sz="1800"/>
          </a:p>
          <a:p>
            <a:pPr algn="l">
              <a:buFontTx/>
              <a:buBlip>
                <a:blip r:embed="rId2"/>
              </a:buBlip>
            </a:pPr>
            <a:r>
              <a:rPr lang="tr-TR" sz="1800"/>
              <a:t> İlk olarak Fortran dili ile yazılan MATLAB, daha sonra C ile yazılmıştır.</a:t>
            </a:r>
          </a:p>
          <a:p>
            <a:pPr algn="l">
              <a:buFontTx/>
              <a:buBlip>
                <a:blip r:embed="rId2"/>
              </a:buBlip>
            </a:pPr>
            <a:endParaRPr lang="tr-TR" sz="1800"/>
          </a:p>
          <a:p>
            <a:pPr algn="l"/>
            <a:endParaRPr lang="tr-TR" sz="1800"/>
          </a:p>
        </p:txBody>
      </p:sp>
      <p:sp>
        <p:nvSpPr>
          <p:cNvPr id="7173" name="Rectangle 4"/>
          <p:cNvSpPr>
            <a:spLocks noChangeArrowheads="1"/>
          </p:cNvSpPr>
          <p:nvPr/>
        </p:nvSpPr>
        <p:spPr bwMode="auto">
          <a:xfrm>
            <a:off x="250825" y="1341438"/>
            <a:ext cx="5994400" cy="457200"/>
          </a:xfrm>
          <a:prstGeom prst="rect">
            <a:avLst/>
          </a:prstGeom>
          <a:noFill/>
          <a:ln w="9525" algn="ctr">
            <a:noFill/>
            <a:miter lim="800000"/>
            <a:headEnd/>
            <a:tailEnd/>
          </a:ln>
        </p:spPr>
        <p:txBody>
          <a:bodyPr wrap="none">
            <a:spAutoFit/>
          </a:bodyPr>
          <a:lstStyle/>
          <a:p>
            <a:pPr marL="342900" indent="-342900" algn="l">
              <a:spcBef>
                <a:spcPct val="20000"/>
              </a:spcBef>
              <a:buClr>
                <a:schemeClr val="accent1"/>
              </a:buClr>
              <a:buSzPct val="65000"/>
              <a:buFont typeface="Wingdings" pitchFamily="2" charset="2"/>
              <a:buNone/>
            </a:pPr>
            <a:r>
              <a:rPr lang="tr-TR" sz="2400" b="0"/>
              <a:t>  </a:t>
            </a:r>
            <a:r>
              <a:rPr lang="tr-TR" sz="2400" b="0">
                <a:solidFill>
                  <a:srgbClr val="2115B7"/>
                </a:solidFill>
              </a:rPr>
              <a:t>http://www.mathworks.com/matlabcentral/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Sonuçların Görüntülenmesi</a:t>
            </a:r>
            <a:endParaRPr lang="tr-TR" dirty="0"/>
          </a:p>
        </p:txBody>
      </p:sp>
      <p:sp>
        <p:nvSpPr>
          <p:cNvPr id="3" name="2 İçerik Yer Tutucusu"/>
          <p:cNvSpPr>
            <a:spLocks noGrp="1"/>
          </p:cNvSpPr>
          <p:nvPr>
            <p:ph idx="1"/>
          </p:nvPr>
        </p:nvSpPr>
        <p:spPr>
          <a:xfrm>
            <a:off x="467544" y="1052736"/>
            <a:ext cx="8229600" cy="1684784"/>
          </a:xfrm>
        </p:spPr>
        <p:txBody>
          <a:bodyPr/>
          <a:lstStyle/>
          <a:p>
            <a:r>
              <a:rPr lang="tr-TR" b="0" dirty="0" smtClean="0"/>
              <a:t>Hesaplanan sonuçları görüntülemenin diğer bir yolu </a:t>
            </a:r>
            <a:r>
              <a:rPr lang="tr-TR" b="0" dirty="0" err="1" smtClean="0">
                <a:solidFill>
                  <a:srgbClr val="3333CC"/>
                </a:solidFill>
              </a:rPr>
              <a:t>fprintf</a:t>
            </a:r>
            <a:r>
              <a:rPr lang="tr-TR" b="0" i="1" dirty="0" smtClean="0"/>
              <a:t> fonksiyonudur.</a:t>
            </a:r>
          </a:p>
          <a:p>
            <a:r>
              <a:rPr lang="tr-TR" b="0" dirty="0" err="1" smtClean="0">
                <a:solidFill>
                  <a:srgbClr val="3333CC"/>
                </a:solidFill>
              </a:rPr>
              <a:t>fprintf</a:t>
            </a:r>
            <a:r>
              <a:rPr lang="tr-TR" b="0" dirty="0" smtClean="0">
                <a:solidFill>
                  <a:srgbClr val="3333CC"/>
                </a:solidFill>
              </a:rPr>
              <a:t>(format, değer) </a:t>
            </a:r>
            <a:r>
              <a:rPr lang="tr-TR" b="0" dirty="0" smtClean="0"/>
              <a:t>şeklinde kullanılır.</a:t>
            </a:r>
          </a:p>
          <a:p>
            <a:r>
              <a:rPr lang="tr-TR" b="0" dirty="0" smtClean="0">
                <a:solidFill>
                  <a:srgbClr val="3333CC"/>
                </a:solidFill>
              </a:rPr>
              <a:t>format </a:t>
            </a:r>
            <a:r>
              <a:rPr lang="tr-TR" b="0" dirty="0" smtClean="0"/>
              <a:t>– sunulacak bilginin şeklini, bu bilgiye ilişkin açıklamaları ve bu açıklamaların nasıl bir şekilde sunulacağını belirleyen ifadelerden oluşur.</a:t>
            </a:r>
          </a:p>
          <a:p>
            <a:r>
              <a:rPr lang="tr-TR" b="0" dirty="0" smtClean="0">
                <a:solidFill>
                  <a:srgbClr val="3333CC"/>
                </a:solidFill>
              </a:rPr>
              <a:t>değer</a:t>
            </a:r>
            <a:r>
              <a:rPr lang="tr-TR" b="0" dirty="0" smtClean="0"/>
              <a:t> – sunulacak bilgiyi içerir. </a:t>
            </a:r>
            <a:endParaRPr lang="tr-TR" b="0"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30</a:t>
            </a:fld>
            <a:endParaRPr lang="en-US" altLang="en-US"/>
          </a:p>
        </p:txBody>
      </p:sp>
      <p:sp>
        <p:nvSpPr>
          <p:cNvPr id="8" name="7 Dikdörtgen"/>
          <p:cNvSpPr/>
          <p:nvPr/>
        </p:nvSpPr>
        <p:spPr>
          <a:xfrm>
            <a:off x="683568" y="2924944"/>
            <a:ext cx="4572000" cy="738664"/>
          </a:xfrm>
          <a:prstGeom prst="rect">
            <a:avLst/>
          </a:prstGeom>
          <a:noFill/>
          <a:ln w="25400">
            <a:solidFill>
              <a:schemeClr val="accent1"/>
            </a:solidFill>
          </a:ln>
        </p:spPr>
        <p:txBody>
          <a:bodyPr>
            <a:spAutoFit/>
          </a:bodyPr>
          <a:lstStyle/>
          <a:p>
            <a:pPr algn="l"/>
            <a:r>
              <a:rPr lang="tr-TR" dirty="0" smtClean="0"/>
              <a:t>&gt;&gt; x=123.2;</a:t>
            </a:r>
          </a:p>
          <a:p>
            <a:pPr algn="l"/>
            <a:r>
              <a:rPr lang="tr-TR" dirty="0" smtClean="0"/>
              <a:t>&gt;&gt; </a:t>
            </a:r>
            <a:r>
              <a:rPr lang="tr-TR" dirty="0" err="1" smtClean="0">
                <a:solidFill>
                  <a:srgbClr val="3333CC"/>
                </a:solidFill>
              </a:rPr>
              <a:t>fprintf</a:t>
            </a:r>
            <a:r>
              <a:rPr lang="tr-TR" dirty="0" smtClean="0">
                <a:solidFill>
                  <a:srgbClr val="3333CC"/>
                </a:solidFill>
              </a:rPr>
              <a:t>('</a:t>
            </a:r>
            <a:r>
              <a:rPr lang="tr-TR" dirty="0" err="1" smtClean="0">
                <a:solidFill>
                  <a:srgbClr val="3333CC"/>
                </a:solidFill>
              </a:rPr>
              <a:t>Islem</a:t>
            </a:r>
            <a:r>
              <a:rPr lang="tr-TR" dirty="0" smtClean="0">
                <a:solidFill>
                  <a:srgbClr val="3333CC"/>
                </a:solidFill>
              </a:rPr>
              <a:t> sonucu %f </a:t>
            </a:r>
            <a:r>
              <a:rPr lang="tr-TR" dirty="0" err="1" smtClean="0">
                <a:solidFill>
                  <a:srgbClr val="3333CC"/>
                </a:solidFill>
              </a:rPr>
              <a:t>bulunmustur</a:t>
            </a:r>
            <a:r>
              <a:rPr lang="tr-TR" dirty="0" smtClean="0">
                <a:solidFill>
                  <a:srgbClr val="3333CC"/>
                </a:solidFill>
              </a:rPr>
              <a:t>. \n', x)</a:t>
            </a:r>
          </a:p>
          <a:p>
            <a:pPr algn="l"/>
            <a:r>
              <a:rPr lang="tr-TR" dirty="0" err="1" smtClean="0"/>
              <a:t>Islem</a:t>
            </a:r>
            <a:r>
              <a:rPr lang="tr-TR" dirty="0" smtClean="0"/>
              <a:t> sonucu 123.200000 </a:t>
            </a:r>
            <a:r>
              <a:rPr lang="tr-TR" dirty="0" err="1" smtClean="0"/>
              <a:t>bulunmustur</a:t>
            </a:r>
            <a:r>
              <a:rPr lang="tr-TR" dirty="0" smtClean="0"/>
              <a:t>. </a:t>
            </a:r>
            <a:endParaRPr lang="tr-TR" dirty="0"/>
          </a:p>
        </p:txBody>
      </p:sp>
      <p:sp>
        <p:nvSpPr>
          <p:cNvPr id="9" name="8 Dikdörtgen"/>
          <p:cNvSpPr/>
          <p:nvPr/>
        </p:nvSpPr>
        <p:spPr>
          <a:xfrm>
            <a:off x="683568" y="3861048"/>
            <a:ext cx="4572000" cy="738664"/>
          </a:xfrm>
          <a:prstGeom prst="rect">
            <a:avLst/>
          </a:prstGeom>
          <a:noFill/>
          <a:ln w="25400">
            <a:solidFill>
              <a:schemeClr val="accent1"/>
            </a:solidFill>
          </a:ln>
        </p:spPr>
        <p:txBody>
          <a:bodyPr>
            <a:spAutoFit/>
          </a:bodyPr>
          <a:lstStyle/>
          <a:p>
            <a:pPr algn="l"/>
            <a:r>
              <a:rPr lang="tr-TR" dirty="0" smtClean="0"/>
              <a:t>&gt;&gt; x=123.2;</a:t>
            </a:r>
          </a:p>
          <a:p>
            <a:pPr algn="l"/>
            <a:r>
              <a:rPr lang="tr-TR" dirty="0" smtClean="0">
                <a:solidFill>
                  <a:srgbClr val="3333CC"/>
                </a:solidFill>
              </a:rPr>
              <a:t>&gt;&gt; </a:t>
            </a:r>
            <a:r>
              <a:rPr lang="tr-TR" dirty="0" err="1" smtClean="0">
                <a:solidFill>
                  <a:srgbClr val="3333CC"/>
                </a:solidFill>
              </a:rPr>
              <a:t>fprintf</a:t>
            </a:r>
            <a:r>
              <a:rPr lang="tr-TR" dirty="0" smtClean="0">
                <a:solidFill>
                  <a:srgbClr val="3333CC"/>
                </a:solidFill>
              </a:rPr>
              <a:t>('</a:t>
            </a:r>
            <a:r>
              <a:rPr lang="tr-TR" dirty="0" err="1" smtClean="0">
                <a:solidFill>
                  <a:srgbClr val="3333CC"/>
                </a:solidFill>
              </a:rPr>
              <a:t>Islem</a:t>
            </a:r>
            <a:r>
              <a:rPr lang="tr-TR" dirty="0" smtClean="0">
                <a:solidFill>
                  <a:srgbClr val="3333CC"/>
                </a:solidFill>
              </a:rPr>
              <a:t> sonucu = %f \n', x)</a:t>
            </a:r>
          </a:p>
          <a:p>
            <a:pPr algn="l"/>
            <a:r>
              <a:rPr lang="tr-TR" dirty="0" err="1" smtClean="0"/>
              <a:t>Islem</a:t>
            </a:r>
            <a:r>
              <a:rPr lang="tr-TR" dirty="0" smtClean="0"/>
              <a:t> sonucu = 123.200000 </a:t>
            </a:r>
          </a:p>
        </p:txBody>
      </p:sp>
      <p:sp>
        <p:nvSpPr>
          <p:cNvPr id="10" name="2 İçerik Yer Tutucusu"/>
          <p:cNvSpPr txBox="1">
            <a:spLocks/>
          </p:cNvSpPr>
          <p:nvPr/>
        </p:nvSpPr>
        <p:spPr bwMode="auto">
          <a:xfrm>
            <a:off x="467544" y="4768552"/>
            <a:ext cx="8229600" cy="1684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1"/>
              </a:buClr>
              <a:buSzPct val="65000"/>
              <a:buFont typeface="Wingdings" pitchFamily="2" charset="2"/>
              <a:buBlip>
                <a:blip r:embed="rId2"/>
              </a:buBlip>
              <a:tabLst/>
              <a:defRPr/>
            </a:pPr>
            <a:r>
              <a:rPr lang="tr-TR" sz="1800" b="0" kern="0" dirty="0" smtClean="0">
                <a:latin typeface="+mn-lt"/>
              </a:rPr>
              <a:t>‘</a:t>
            </a:r>
            <a:r>
              <a:rPr lang="tr-TR" sz="1800" b="0" kern="0" dirty="0" smtClean="0">
                <a:solidFill>
                  <a:srgbClr val="3333CC"/>
                </a:solidFill>
                <a:latin typeface="+mn-lt"/>
              </a:rPr>
              <a:t>%f</a:t>
            </a:r>
            <a:r>
              <a:rPr lang="tr-TR" sz="1800" b="0" kern="0" dirty="0" smtClean="0">
                <a:latin typeface="+mn-lt"/>
              </a:rPr>
              <a:t>’ – gösterilecek değişken gösterimine ait açıklamanın hangi şekilde gösterileceğini ifade eder. </a:t>
            </a:r>
          </a:p>
          <a:p>
            <a:pPr marL="342900" lvl="0" indent="-342900" algn="l" eaLnBrk="0" hangingPunct="0">
              <a:spcBef>
                <a:spcPct val="20000"/>
              </a:spcBef>
              <a:buClr>
                <a:schemeClr val="accent1"/>
              </a:buClr>
              <a:buSzPct val="65000"/>
              <a:buBlip>
                <a:blip r:embed="rId2"/>
              </a:buBlip>
            </a:pPr>
            <a:r>
              <a:rPr kumimoji="0" lang="tr-TR" sz="1800" b="0" i="0" u="none" strike="noStrike" kern="0" cap="none" spc="0" normalizeH="0" baseline="0" noProof="0" dirty="0" smtClean="0">
                <a:ln>
                  <a:noFill/>
                </a:ln>
                <a:solidFill>
                  <a:schemeClr val="tx1"/>
                </a:solidFill>
                <a:effectLst/>
                <a:uLnTx/>
                <a:uFillTx/>
                <a:latin typeface="+mn-lt"/>
                <a:ea typeface="+mn-ea"/>
                <a:cs typeface="+mn-cs"/>
              </a:rPr>
              <a:t>‘</a:t>
            </a:r>
            <a:r>
              <a:rPr kumimoji="0" lang="tr-TR" sz="1800" b="0" i="0" u="none" strike="noStrike" kern="0" cap="none" spc="0" normalizeH="0" baseline="0" noProof="0" dirty="0" smtClean="0">
                <a:ln>
                  <a:noFill/>
                </a:ln>
                <a:solidFill>
                  <a:srgbClr val="3333CC"/>
                </a:solidFill>
                <a:effectLst/>
                <a:uLnTx/>
                <a:uFillTx/>
                <a:latin typeface="+mn-lt"/>
                <a:ea typeface="+mn-ea"/>
                <a:cs typeface="+mn-cs"/>
              </a:rPr>
              <a:t>\n</a:t>
            </a:r>
            <a:r>
              <a:rPr kumimoji="0" lang="tr-TR" sz="1800" b="0" i="0" u="none" strike="noStrike" kern="0" cap="none" spc="0" normalizeH="0" baseline="0" noProof="0" dirty="0" smtClean="0">
                <a:ln>
                  <a:noFill/>
                </a:ln>
                <a:solidFill>
                  <a:schemeClr val="tx1"/>
                </a:solidFill>
                <a:effectLst/>
                <a:uLnTx/>
                <a:uFillTx/>
                <a:latin typeface="+mn-lt"/>
                <a:ea typeface="+mn-ea"/>
                <a:cs typeface="+mn-cs"/>
              </a:rPr>
              <a:t>’ – komut istem ifadesinin (</a:t>
            </a:r>
            <a:r>
              <a:rPr lang="tr-TR" sz="1800" b="0" dirty="0" smtClean="0"/>
              <a:t>&gt;&gt;) kaç satır boşluktan sonra yazılacağını gösterir.</a:t>
            </a:r>
            <a:endParaRPr kumimoji="0" lang="tr-TR"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Sonuçların Görüntülenmesi</a:t>
            </a:r>
            <a:endParaRPr lang="tr-TR" dirty="0"/>
          </a:p>
        </p:txBody>
      </p:sp>
      <p:sp>
        <p:nvSpPr>
          <p:cNvPr id="3" name="2 İçerik Yer Tutucusu"/>
          <p:cNvSpPr>
            <a:spLocks noGrp="1"/>
          </p:cNvSpPr>
          <p:nvPr>
            <p:ph idx="1"/>
          </p:nvPr>
        </p:nvSpPr>
        <p:spPr>
          <a:xfrm>
            <a:off x="467544" y="2348881"/>
            <a:ext cx="8229600" cy="1584176"/>
          </a:xfrm>
        </p:spPr>
        <p:txBody>
          <a:bodyPr/>
          <a:lstStyle/>
          <a:p>
            <a:r>
              <a:rPr lang="tr-TR" b="0" dirty="0" smtClean="0"/>
              <a:t>‘%’ ile ‘f’ işaretleri arasına ondalık sayılar yazarak, gösterilecek değerin biçimini değiştirmek mümkündür.</a:t>
            </a:r>
            <a:endParaRPr lang="tr-TR" b="0"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31</a:t>
            </a:fld>
            <a:endParaRPr lang="en-US" altLang="en-US"/>
          </a:p>
        </p:txBody>
      </p:sp>
      <p:sp>
        <p:nvSpPr>
          <p:cNvPr id="5" name="4 Dikdörtgen"/>
          <p:cNvSpPr/>
          <p:nvPr/>
        </p:nvSpPr>
        <p:spPr>
          <a:xfrm>
            <a:off x="539552" y="1268760"/>
            <a:ext cx="4572000" cy="738664"/>
          </a:xfrm>
          <a:prstGeom prst="rect">
            <a:avLst/>
          </a:prstGeom>
          <a:noFill/>
          <a:ln w="25400">
            <a:solidFill>
              <a:schemeClr val="accent1"/>
            </a:solidFill>
          </a:ln>
        </p:spPr>
        <p:txBody>
          <a:bodyPr>
            <a:spAutoFit/>
          </a:bodyPr>
          <a:lstStyle/>
          <a:p>
            <a:pPr algn="l"/>
            <a:r>
              <a:rPr lang="tr-TR" dirty="0" smtClean="0"/>
              <a:t>&gt;&gt; x=123.2;</a:t>
            </a:r>
          </a:p>
          <a:p>
            <a:pPr algn="l"/>
            <a:r>
              <a:rPr lang="tr-TR" dirty="0" smtClean="0"/>
              <a:t>&gt;&gt; </a:t>
            </a:r>
            <a:r>
              <a:rPr lang="tr-TR" dirty="0" err="1" smtClean="0">
                <a:solidFill>
                  <a:srgbClr val="3333CC"/>
                </a:solidFill>
              </a:rPr>
              <a:t>fprintf</a:t>
            </a:r>
            <a:r>
              <a:rPr lang="tr-TR" dirty="0" smtClean="0">
                <a:solidFill>
                  <a:srgbClr val="3333CC"/>
                </a:solidFill>
              </a:rPr>
              <a:t>('</a:t>
            </a:r>
            <a:r>
              <a:rPr lang="tr-TR" dirty="0" err="1" smtClean="0">
                <a:solidFill>
                  <a:srgbClr val="3333CC"/>
                </a:solidFill>
              </a:rPr>
              <a:t>Islem</a:t>
            </a:r>
            <a:r>
              <a:rPr lang="tr-TR" dirty="0" smtClean="0">
                <a:solidFill>
                  <a:srgbClr val="3333CC"/>
                </a:solidFill>
              </a:rPr>
              <a:t> sonucu = %5.1f \n', x)</a:t>
            </a:r>
          </a:p>
          <a:p>
            <a:pPr algn="l"/>
            <a:r>
              <a:rPr lang="tr-TR" dirty="0" err="1" smtClean="0"/>
              <a:t>Islem</a:t>
            </a:r>
            <a:r>
              <a:rPr lang="tr-TR" dirty="0" smtClean="0"/>
              <a:t> sonucu = 123.2 </a:t>
            </a:r>
            <a:endParaRPr lang="tr-TR" b="0" dirty="0"/>
          </a:p>
        </p:txBody>
      </p:sp>
      <p:sp>
        <p:nvSpPr>
          <p:cNvPr id="6" name="5 Dikdörtgen"/>
          <p:cNvSpPr/>
          <p:nvPr/>
        </p:nvSpPr>
        <p:spPr>
          <a:xfrm>
            <a:off x="1403648" y="3212976"/>
            <a:ext cx="6588224" cy="523220"/>
          </a:xfrm>
          <a:prstGeom prst="rect">
            <a:avLst/>
          </a:prstGeom>
          <a:noFill/>
          <a:ln w="25400">
            <a:solidFill>
              <a:schemeClr val="accent1"/>
            </a:solidFill>
          </a:ln>
        </p:spPr>
        <p:txBody>
          <a:bodyPr wrap="square">
            <a:spAutoFit/>
          </a:bodyPr>
          <a:lstStyle/>
          <a:p>
            <a:pPr algn="l"/>
            <a:r>
              <a:rPr lang="tr-TR" sz="2800" dirty="0" err="1" smtClean="0"/>
              <a:t>fprintf</a:t>
            </a:r>
            <a:r>
              <a:rPr lang="tr-TR" sz="2800" dirty="0" smtClean="0"/>
              <a:t>('</a:t>
            </a:r>
            <a:r>
              <a:rPr lang="tr-TR" sz="2800" dirty="0" err="1" smtClean="0"/>
              <a:t>Islem</a:t>
            </a:r>
            <a:r>
              <a:rPr lang="tr-TR" sz="2800" dirty="0" smtClean="0"/>
              <a:t> sonucu = %5.1f   \n', x)</a:t>
            </a:r>
          </a:p>
        </p:txBody>
      </p:sp>
      <p:grpSp>
        <p:nvGrpSpPr>
          <p:cNvPr id="16" name="15 Grup"/>
          <p:cNvGrpSpPr/>
          <p:nvPr/>
        </p:nvGrpSpPr>
        <p:grpSpPr>
          <a:xfrm>
            <a:off x="3851920" y="3318891"/>
            <a:ext cx="2150714" cy="1209974"/>
            <a:chOff x="3851920" y="3318891"/>
            <a:chExt cx="2150714" cy="1209974"/>
          </a:xfrm>
        </p:grpSpPr>
        <p:sp>
          <p:nvSpPr>
            <p:cNvPr id="7" name="6 Oval"/>
            <p:cNvSpPr/>
            <p:nvPr/>
          </p:nvSpPr>
          <p:spPr bwMode="auto">
            <a:xfrm>
              <a:off x="5652119" y="3318891"/>
              <a:ext cx="350515" cy="316607"/>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Arial" charset="0"/>
              </a:endParaRPr>
            </a:p>
          </p:txBody>
        </p:sp>
        <p:cxnSp>
          <p:nvCxnSpPr>
            <p:cNvPr id="9" name="8 Düz Ok Bağlayıcısı"/>
            <p:cNvCxnSpPr>
              <a:stCxn id="7" idx="4"/>
            </p:cNvCxnSpPr>
            <p:nvPr/>
          </p:nvCxnSpPr>
          <p:spPr bwMode="auto">
            <a:xfrm flipH="1">
              <a:off x="4932040" y="3635498"/>
              <a:ext cx="895337" cy="441574"/>
            </a:xfrm>
            <a:prstGeom prst="straightConnector1">
              <a:avLst/>
            </a:prstGeom>
            <a:noFill/>
            <a:ln w="25400" cap="flat" cmpd="sng" algn="ctr">
              <a:solidFill>
                <a:srgbClr val="FF0000"/>
              </a:solidFill>
              <a:prstDash val="solid"/>
              <a:round/>
              <a:headEnd type="none" w="med" len="med"/>
              <a:tailEnd type="arrow"/>
            </a:ln>
            <a:effectLst/>
          </p:spPr>
        </p:cxnSp>
        <p:sp>
          <p:nvSpPr>
            <p:cNvPr id="10" name="9 Metin kutusu"/>
            <p:cNvSpPr txBox="1"/>
            <p:nvPr/>
          </p:nvSpPr>
          <p:spPr>
            <a:xfrm>
              <a:off x="3851920" y="4221088"/>
              <a:ext cx="1800200" cy="307777"/>
            </a:xfrm>
            <a:prstGeom prst="rect">
              <a:avLst/>
            </a:prstGeom>
            <a:noFill/>
          </p:spPr>
          <p:txBody>
            <a:bodyPr wrap="square" rtlCol="0">
              <a:spAutoFit/>
            </a:bodyPr>
            <a:lstStyle/>
            <a:p>
              <a:r>
                <a:rPr lang="tr-TR" dirty="0" smtClean="0"/>
                <a:t>Alan genişliği</a:t>
              </a:r>
              <a:endParaRPr lang="tr-TR" dirty="0"/>
            </a:p>
          </p:txBody>
        </p:sp>
      </p:grpSp>
      <p:grpSp>
        <p:nvGrpSpPr>
          <p:cNvPr id="17" name="16 Grup"/>
          <p:cNvGrpSpPr/>
          <p:nvPr/>
        </p:nvGrpSpPr>
        <p:grpSpPr>
          <a:xfrm>
            <a:off x="6055593" y="3625974"/>
            <a:ext cx="1468735" cy="974899"/>
            <a:chOff x="6055593" y="3625974"/>
            <a:chExt cx="1468735" cy="974899"/>
          </a:xfrm>
        </p:grpSpPr>
        <p:cxnSp>
          <p:nvCxnSpPr>
            <p:cNvPr id="12" name="11 Düz Bağlayıcı"/>
            <p:cNvCxnSpPr/>
            <p:nvPr/>
          </p:nvCxnSpPr>
          <p:spPr bwMode="auto">
            <a:xfrm>
              <a:off x="6055593" y="3625974"/>
              <a:ext cx="144016" cy="0"/>
            </a:xfrm>
            <a:prstGeom prst="line">
              <a:avLst/>
            </a:prstGeom>
            <a:noFill/>
            <a:ln w="25400" cap="flat" cmpd="sng" algn="ctr">
              <a:solidFill>
                <a:srgbClr val="FF0000"/>
              </a:solidFill>
              <a:prstDash val="solid"/>
              <a:round/>
              <a:headEnd type="none" w="med" len="med"/>
              <a:tailEnd type="none" w="med" len="med"/>
            </a:ln>
            <a:effectLst/>
          </p:spPr>
        </p:cxnSp>
        <p:cxnSp>
          <p:nvCxnSpPr>
            <p:cNvPr id="14" name="13 Düz Ok Bağlayıcısı"/>
            <p:cNvCxnSpPr/>
            <p:nvPr/>
          </p:nvCxnSpPr>
          <p:spPr bwMode="auto">
            <a:xfrm>
              <a:off x="6228184" y="3645024"/>
              <a:ext cx="504056" cy="504056"/>
            </a:xfrm>
            <a:prstGeom prst="straightConnector1">
              <a:avLst/>
            </a:prstGeom>
            <a:noFill/>
            <a:ln w="25400" cap="flat" cmpd="sng" algn="ctr">
              <a:solidFill>
                <a:srgbClr val="FF0000"/>
              </a:solidFill>
              <a:prstDash val="solid"/>
              <a:round/>
              <a:headEnd type="none" w="med" len="med"/>
              <a:tailEnd type="arrow"/>
            </a:ln>
            <a:effectLst/>
          </p:spPr>
        </p:cxnSp>
        <p:sp>
          <p:nvSpPr>
            <p:cNvPr id="15" name="14 Metin kutusu"/>
            <p:cNvSpPr txBox="1"/>
            <p:nvPr/>
          </p:nvSpPr>
          <p:spPr>
            <a:xfrm>
              <a:off x="6156176" y="4293096"/>
              <a:ext cx="1368152" cy="307777"/>
            </a:xfrm>
            <a:prstGeom prst="rect">
              <a:avLst/>
            </a:prstGeom>
            <a:noFill/>
          </p:spPr>
          <p:txBody>
            <a:bodyPr wrap="square" rtlCol="0">
              <a:spAutoFit/>
            </a:bodyPr>
            <a:lstStyle/>
            <a:p>
              <a:r>
                <a:rPr lang="tr-TR" dirty="0" smtClean="0"/>
                <a:t>Ondalık kısım</a:t>
              </a:r>
              <a:endParaRPr lang="tr-TR" dirty="0"/>
            </a:p>
          </p:txBody>
        </p:sp>
      </p:grpSp>
      <p:sp>
        <p:nvSpPr>
          <p:cNvPr id="18" name="17 Dikdörtgen"/>
          <p:cNvSpPr/>
          <p:nvPr/>
        </p:nvSpPr>
        <p:spPr>
          <a:xfrm>
            <a:off x="539552" y="4994592"/>
            <a:ext cx="4572000" cy="738664"/>
          </a:xfrm>
          <a:prstGeom prst="rect">
            <a:avLst/>
          </a:prstGeom>
          <a:noFill/>
          <a:ln w="25400">
            <a:solidFill>
              <a:schemeClr val="accent1"/>
            </a:solidFill>
          </a:ln>
        </p:spPr>
        <p:txBody>
          <a:bodyPr>
            <a:spAutoFit/>
          </a:bodyPr>
          <a:lstStyle/>
          <a:p>
            <a:pPr algn="l"/>
            <a:r>
              <a:rPr lang="tr-TR" dirty="0" smtClean="0"/>
              <a:t>&gt;&gt; x=123.2;</a:t>
            </a:r>
          </a:p>
          <a:p>
            <a:pPr algn="l"/>
            <a:r>
              <a:rPr lang="tr-TR" dirty="0" smtClean="0"/>
              <a:t>&gt;&gt; </a:t>
            </a:r>
            <a:r>
              <a:rPr lang="tr-TR" dirty="0" err="1" smtClean="0">
                <a:solidFill>
                  <a:srgbClr val="3333CC"/>
                </a:solidFill>
              </a:rPr>
              <a:t>fprintf</a:t>
            </a:r>
            <a:r>
              <a:rPr lang="tr-TR" dirty="0" smtClean="0">
                <a:solidFill>
                  <a:srgbClr val="3333CC"/>
                </a:solidFill>
              </a:rPr>
              <a:t>('</a:t>
            </a:r>
            <a:r>
              <a:rPr lang="tr-TR" dirty="0" err="1" smtClean="0">
                <a:solidFill>
                  <a:srgbClr val="3333CC"/>
                </a:solidFill>
              </a:rPr>
              <a:t>Islem</a:t>
            </a:r>
            <a:r>
              <a:rPr lang="tr-TR" dirty="0" smtClean="0">
                <a:solidFill>
                  <a:srgbClr val="3333CC"/>
                </a:solidFill>
              </a:rPr>
              <a:t> sonucu = %15.1f \n', x)</a:t>
            </a:r>
          </a:p>
          <a:p>
            <a:pPr algn="l"/>
            <a:r>
              <a:rPr lang="tr-TR" dirty="0" err="1" smtClean="0"/>
              <a:t>Islem</a:t>
            </a:r>
            <a:r>
              <a:rPr lang="tr-TR" dirty="0" smtClean="0"/>
              <a:t> sonucu =           123.2</a:t>
            </a:r>
            <a:endParaRPr lang="tr-TR" b="0" dirty="0"/>
          </a:p>
        </p:txBody>
      </p:sp>
      <p:sp>
        <p:nvSpPr>
          <p:cNvPr id="19" name="18 Dikdörtgen"/>
          <p:cNvSpPr/>
          <p:nvPr/>
        </p:nvSpPr>
        <p:spPr>
          <a:xfrm>
            <a:off x="539552" y="5858688"/>
            <a:ext cx="4572000" cy="738664"/>
          </a:xfrm>
          <a:prstGeom prst="rect">
            <a:avLst/>
          </a:prstGeom>
          <a:noFill/>
          <a:ln w="25400">
            <a:solidFill>
              <a:schemeClr val="accent1"/>
            </a:solidFill>
          </a:ln>
        </p:spPr>
        <p:txBody>
          <a:bodyPr>
            <a:spAutoFit/>
          </a:bodyPr>
          <a:lstStyle/>
          <a:p>
            <a:pPr algn="l"/>
            <a:r>
              <a:rPr lang="tr-TR" dirty="0" smtClean="0"/>
              <a:t>&gt;&gt; x=123.2;</a:t>
            </a:r>
          </a:p>
          <a:p>
            <a:pPr algn="l"/>
            <a:r>
              <a:rPr lang="tr-TR" dirty="0" smtClean="0"/>
              <a:t>&gt;&gt; </a:t>
            </a:r>
            <a:r>
              <a:rPr lang="tr-TR" dirty="0" err="1" smtClean="0">
                <a:solidFill>
                  <a:srgbClr val="3333CC"/>
                </a:solidFill>
              </a:rPr>
              <a:t>fprintf</a:t>
            </a:r>
            <a:r>
              <a:rPr lang="tr-TR" dirty="0" smtClean="0">
                <a:solidFill>
                  <a:srgbClr val="3333CC"/>
                </a:solidFill>
              </a:rPr>
              <a:t>('</a:t>
            </a:r>
            <a:r>
              <a:rPr lang="tr-TR" dirty="0" err="1" smtClean="0">
                <a:solidFill>
                  <a:srgbClr val="3333CC"/>
                </a:solidFill>
              </a:rPr>
              <a:t>Islem</a:t>
            </a:r>
            <a:r>
              <a:rPr lang="tr-TR" dirty="0" smtClean="0">
                <a:solidFill>
                  <a:srgbClr val="3333CC"/>
                </a:solidFill>
              </a:rPr>
              <a:t> sonucu = %25.1f \n', x)</a:t>
            </a:r>
          </a:p>
          <a:p>
            <a:pPr algn="l"/>
            <a:r>
              <a:rPr lang="tr-TR" dirty="0" err="1" smtClean="0"/>
              <a:t>Islem</a:t>
            </a:r>
            <a:r>
              <a:rPr lang="tr-TR" dirty="0" smtClean="0"/>
              <a:t> sonucu =                     123.2</a:t>
            </a:r>
            <a:endParaRPr lang="tr-TR"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bg/>
                                          </p:spTgt>
                                        </p:tgtEl>
                                        <p:attrNameLst>
                                          <p:attrName>style.visibility</p:attrName>
                                        </p:attrNameLst>
                                      </p:cBhvr>
                                      <p:to>
                                        <p:strVal val="visible"/>
                                      </p:to>
                                    </p:set>
                                    <p:animEffect transition="in" filter="wipe(down)">
                                      <p:cBhvr>
                                        <p:cTn id="17" dur="500"/>
                                        <p:tgtEl>
                                          <p:spTgt spid="18">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wipe(down)">
                                      <p:cBhvr>
                                        <p:cTn id="20" dur="500"/>
                                        <p:tgtEl>
                                          <p:spTgt spid="18">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wipe(down)">
                                      <p:cBhvr>
                                        <p:cTn id="23" dur="500"/>
                                        <p:tgtEl>
                                          <p:spTgt spid="18">
                                            <p:txEl>
                                              <p:pRg st="1" end="1"/>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wipe(down)">
                                      <p:cBhvr>
                                        <p:cTn id="26" dur="500"/>
                                        <p:tgtEl>
                                          <p:spTgt spid="1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bg/>
                                          </p:spTgt>
                                        </p:tgtEl>
                                        <p:attrNameLst>
                                          <p:attrName>style.visibility</p:attrName>
                                        </p:attrNameLst>
                                      </p:cBhvr>
                                      <p:to>
                                        <p:strVal val="visible"/>
                                      </p:to>
                                    </p:set>
                                    <p:animEffect transition="in" filter="wipe(down)">
                                      <p:cBhvr>
                                        <p:cTn id="31" dur="500"/>
                                        <p:tgtEl>
                                          <p:spTgt spid="19">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wipe(down)">
                                      <p:cBhvr>
                                        <p:cTn id="34" dur="500"/>
                                        <p:tgtEl>
                                          <p:spTgt spid="19">
                                            <p:txEl>
                                              <p:pRg st="0" end="0"/>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xEl>
                                              <p:pRg st="1" end="1"/>
                                            </p:txEl>
                                          </p:spTgt>
                                        </p:tgtEl>
                                        <p:attrNameLst>
                                          <p:attrName>style.visibility</p:attrName>
                                        </p:attrNameLst>
                                      </p:cBhvr>
                                      <p:to>
                                        <p:strVal val="visible"/>
                                      </p:to>
                                    </p:set>
                                    <p:animEffect transition="in" filter="wipe(down)">
                                      <p:cBhvr>
                                        <p:cTn id="37" dur="500"/>
                                        <p:tgtEl>
                                          <p:spTgt spid="19">
                                            <p:txEl>
                                              <p:pRg st="1" end="1"/>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9">
                                            <p:txEl>
                                              <p:pRg st="2" end="2"/>
                                            </p:txEl>
                                          </p:spTgt>
                                        </p:tgtEl>
                                        <p:attrNameLst>
                                          <p:attrName>style.visibility</p:attrName>
                                        </p:attrNameLst>
                                      </p:cBhvr>
                                      <p:to>
                                        <p:strVal val="visible"/>
                                      </p:to>
                                    </p:set>
                                    <p:animEffect transition="in" filter="wipe(down)">
                                      <p:cBhvr>
                                        <p:cTn id="40"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P spid="19"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Sonuçların Görüntülenmesi</a:t>
            </a:r>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32</a:t>
            </a:fld>
            <a:endParaRPr lang="en-US" altLang="en-US"/>
          </a:p>
        </p:txBody>
      </p:sp>
      <p:graphicFrame>
        <p:nvGraphicFramePr>
          <p:cNvPr id="6" name="Group 46"/>
          <p:cNvGraphicFramePr>
            <a:graphicFrameLocks noGrp="1"/>
          </p:cNvGraphicFramePr>
          <p:nvPr>
            <p:ph/>
            <p:extLst>
              <p:ext uri="{D42A27DB-BD31-4B8C-83A1-F6EECF244321}">
                <p14:modId xmlns:p14="http://schemas.microsoft.com/office/powerpoint/2010/main" val="3731972549"/>
              </p:ext>
            </p:extLst>
          </p:nvPr>
        </p:nvGraphicFramePr>
        <p:xfrm>
          <a:off x="1547664" y="1596033"/>
          <a:ext cx="5749925" cy="2584134"/>
        </p:xfrm>
        <a:graphic>
          <a:graphicData uri="http://schemas.openxmlformats.org/drawingml/2006/table">
            <a:tbl>
              <a:tblPr/>
              <a:tblGrid>
                <a:gridCol w="1224136"/>
                <a:gridCol w="4525789"/>
              </a:tblGrid>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2000" b="0" i="1" u="none" strike="noStrike" cap="none" normalizeH="0" baseline="0" dirty="0" smtClean="0">
                          <a:ln>
                            <a:noFill/>
                          </a:ln>
                          <a:solidFill>
                            <a:schemeClr val="tx1"/>
                          </a:solidFill>
                          <a:effectLst/>
                          <a:latin typeface="Arial" charset="0"/>
                        </a:rPr>
                        <a:t>Belirteç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2000" b="0" i="1" u="none" strike="noStrike" cap="none" normalizeH="0" baseline="0" dirty="0" smtClean="0">
                          <a:ln>
                            <a:noFill/>
                          </a:ln>
                          <a:solidFill>
                            <a:schemeClr val="tx1"/>
                          </a:solidFill>
                          <a:effectLst/>
                          <a:latin typeface="Arial" charset="0"/>
                        </a:rPr>
                        <a:t>Tanımı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rgbClr val="3333CC"/>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chemeClr val="tx1"/>
                          </a:solidFill>
                          <a:effectLst/>
                          <a:latin typeface="Arial" charset="0"/>
                        </a:rPr>
                        <a:t>Küçük harf ile üstel gösterim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rgbClr val="3333CC"/>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chemeClr val="tx1"/>
                          </a:solidFill>
                          <a:effectLst/>
                          <a:latin typeface="Arial" charset="0"/>
                        </a:rPr>
                        <a:t>Büyük harf ile üstel gösterim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rgbClr val="3333CC"/>
                          </a:solidFill>
                          <a:effectLst/>
                          <a:latin typeface="Arial"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chemeClr val="tx1"/>
                          </a:solidFill>
                          <a:effectLst/>
                          <a:latin typeface="Arial" charset="0"/>
                        </a:rPr>
                        <a:t>Kayan noktalı gösterim, aksi belirtilmedikçe virgülden sonra 6 basamak gösterir.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rgbClr val="3333CC"/>
                          </a:solidFill>
                          <a:effectLst/>
                          <a:latin typeface="Arial" charset="0"/>
                        </a:rPr>
                        <a: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chemeClr val="tx1"/>
                          </a:solidFill>
                          <a:effectLst/>
                          <a:latin typeface="Arial" charset="0"/>
                        </a:rPr>
                        <a:t>Karakter dizilerini gösterir.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rgbClr val="3333CC"/>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chemeClr val="tx1"/>
                          </a:solidFill>
                          <a:effectLst/>
                          <a:latin typeface="Arial" charset="0"/>
                        </a:rPr>
                        <a:t>Virgüllü sayıları daima 10’un kuvvetiyle gösterir.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6 Metin kutusu"/>
          <p:cNvSpPr txBox="1"/>
          <p:nvPr/>
        </p:nvSpPr>
        <p:spPr>
          <a:xfrm>
            <a:off x="2483768" y="1052736"/>
            <a:ext cx="3168352" cy="461665"/>
          </a:xfrm>
          <a:prstGeom prst="rect">
            <a:avLst/>
          </a:prstGeom>
          <a:noFill/>
        </p:spPr>
        <p:txBody>
          <a:bodyPr wrap="square" rtlCol="0">
            <a:spAutoFit/>
          </a:bodyPr>
          <a:lstStyle/>
          <a:p>
            <a:r>
              <a:rPr lang="tr-TR" sz="2400" dirty="0" err="1" smtClean="0">
                <a:solidFill>
                  <a:srgbClr val="3333CC"/>
                </a:solidFill>
              </a:rPr>
              <a:t>fprintf</a:t>
            </a:r>
            <a:r>
              <a:rPr lang="tr-TR" sz="2400" dirty="0" smtClean="0"/>
              <a:t> için biçimler</a:t>
            </a:r>
            <a:endParaRPr lang="tr-TR"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Sonuçların Görüntülenmesi</a:t>
            </a:r>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33</a:t>
            </a:fld>
            <a:endParaRPr lang="en-US" altLang="en-US"/>
          </a:p>
        </p:txBody>
      </p:sp>
      <p:sp>
        <p:nvSpPr>
          <p:cNvPr id="12" name="11 Dikdörtgen"/>
          <p:cNvSpPr/>
          <p:nvPr/>
        </p:nvSpPr>
        <p:spPr>
          <a:xfrm>
            <a:off x="611560" y="1155601"/>
            <a:ext cx="7056784" cy="830997"/>
          </a:xfrm>
          <a:prstGeom prst="rect">
            <a:avLst/>
          </a:prstGeom>
        </p:spPr>
        <p:txBody>
          <a:bodyPr wrap="square">
            <a:spAutoFit/>
          </a:bodyPr>
          <a:lstStyle/>
          <a:p>
            <a:pPr algn="l"/>
            <a:r>
              <a:rPr lang="tr-TR" sz="1600" b="0" dirty="0" smtClean="0"/>
              <a:t>Bir sonuç </a:t>
            </a:r>
            <a:r>
              <a:rPr lang="tr-TR" sz="1600" b="0" dirty="0" err="1" smtClean="0">
                <a:solidFill>
                  <a:srgbClr val="3333CC"/>
                </a:solidFill>
              </a:rPr>
              <a:t>fprintf</a:t>
            </a:r>
            <a:r>
              <a:rPr lang="tr-TR" sz="1600" b="0" dirty="0" smtClean="0">
                <a:solidFill>
                  <a:srgbClr val="3333CC"/>
                </a:solidFill>
              </a:rPr>
              <a:t> </a:t>
            </a:r>
            <a:r>
              <a:rPr lang="tr-TR" sz="1600" b="0" i="1" dirty="0" smtClean="0"/>
              <a:t>fonksiyonu ile yazıldıktan sonra bir </a:t>
            </a:r>
            <a:r>
              <a:rPr lang="tr-TR" sz="1600" b="0" dirty="0" smtClean="0"/>
              <a:t>diğeri yazılacaksa bunun komut satırının neresine yazılacağı da bu fonksiyonda belirtilebilir. Bunun için kullanılan karakterler:</a:t>
            </a:r>
            <a:endParaRPr lang="tr-TR" sz="1600" b="0" dirty="0"/>
          </a:p>
        </p:txBody>
      </p:sp>
      <p:graphicFrame>
        <p:nvGraphicFramePr>
          <p:cNvPr id="14" name="Group 46"/>
          <p:cNvGraphicFramePr>
            <a:graphicFrameLocks noGrp="1"/>
          </p:cNvGraphicFramePr>
          <p:nvPr>
            <p:ph/>
          </p:nvPr>
        </p:nvGraphicFramePr>
        <p:xfrm>
          <a:off x="1547664" y="2636912"/>
          <a:ext cx="5749925" cy="2006602"/>
        </p:xfrm>
        <a:graphic>
          <a:graphicData uri="http://schemas.openxmlformats.org/drawingml/2006/table">
            <a:tbl>
              <a:tblPr/>
              <a:tblGrid>
                <a:gridCol w="1224136"/>
                <a:gridCol w="4525789"/>
              </a:tblGrid>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2000" b="0" i="1" u="none" strike="noStrike" cap="none" normalizeH="0" baseline="0" dirty="0" smtClean="0">
                          <a:ln>
                            <a:noFill/>
                          </a:ln>
                          <a:solidFill>
                            <a:schemeClr val="tx1"/>
                          </a:solidFill>
                          <a:effectLst/>
                          <a:latin typeface="Arial" charset="0"/>
                        </a:rPr>
                        <a:t>Karakter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2000" b="0" i="1" u="none" strike="noStrike" cap="none" normalizeH="0" baseline="0" dirty="0" smtClean="0">
                          <a:ln>
                            <a:noFill/>
                          </a:ln>
                          <a:solidFill>
                            <a:schemeClr val="tx1"/>
                          </a:solidFill>
                          <a:effectLst/>
                          <a:latin typeface="Arial" charset="0"/>
                        </a:rPr>
                        <a:t>Tanımı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rgbClr val="3333CC"/>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err="1" smtClean="0">
                          <a:ln>
                            <a:noFill/>
                          </a:ln>
                          <a:solidFill>
                            <a:schemeClr val="tx1"/>
                          </a:solidFill>
                          <a:effectLst/>
                          <a:latin typeface="Arial" charset="0"/>
                        </a:rPr>
                        <a:t>backspace</a:t>
                      </a:r>
                      <a:endParaRPr kumimoji="0" lang="tr-TR"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tr-TR" sz="1600" b="0" i="0" u="none" strike="noStrike" cap="none" normalizeH="0" baseline="0" dirty="0" smtClean="0">
                          <a:ln>
                            <a:noFill/>
                          </a:ln>
                          <a:solidFill>
                            <a:srgbClr val="3333CC"/>
                          </a:solidFill>
                          <a:effectLst/>
                          <a:latin typeface="Arial"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chemeClr val="tx1"/>
                          </a:solidFill>
                          <a:effectLst/>
                          <a:latin typeface="Arial" charset="0"/>
                        </a:rPr>
                        <a:t>Yeni satıra gönderir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tr-TR" sz="1600" b="0" i="0" u="none" strike="noStrike" cap="none" normalizeH="0" baseline="0" dirty="0" smtClean="0">
                          <a:ln>
                            <a:noFill/>
                          </a:ln>
                          <a:solidFill>
                            <a:srgbClr val="3333CC"/>
                          </a:solidFill>
                          <a:effectLst/>
                          <a:latin typeface="Arial" charset="0"/>
                        </a:rPr>
                        <a:t>\r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chemeClr val="tx1"/>
                          </a:solidFill>
                          <a:effectLst/>
                          <a:latin typeface="Arial" charset="0"/>
                        </a:rPr>
                        <a:t>Satır başına döndürür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tr-TR" sz="1600" b="0" i="0" u="none" strike="noStrike" cap="none" normalizeH="0" baseline="0" dirty="0" smtClean="0">
                          <a:ln>
                            <a:noFill/>
                          </a:ln>
                          <a:solidFill>
                            <a:srgbClr val="3333CC"/>
                          </a:solidFill>
                          <a:effectLst/>
                          <a:latin typeface="Arial"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smtClean="0">
                          <a:ln>
                            <a:noFill/>
                          </a:ln>
                          <a:solidFill>
                            <a:schemeClr val="tx1"/>
                          </a:solidFill>
                          <a:effectLst/>
                          <a:latin typeface="Arial" charset="0"/>
                        </a:rPr>
                        <a:t>Yatay </a:t>
                      </a:r>
                      <a:r>
                        <a:rPr kumimoji="0" lang="tr-TR" sz="1600" b="0" i="0" u="none" strike="noStrike" cap="none" normalizeH="0" baseline="0" dirty="0" err="1" smtClean="0">
                          <a:ln>
                            <a:noFill/>
                          </a:ln>
                          <a:solidFill>
                            <a:schemeClr val="tx1"/>
                          </a:solidFill>
                          <a:effectLst/>
                          <a:latin typeface="Arial" charset="0"/>
                        </a:rPr>
                        <a:t>Tab</a:t>
                      </a:r>
                      <a:endParaRPr kumimoji="0" lang="tr-TR"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Sonuçların Görüntülenmesi</a:t>
            </a:r>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34</a:t>
            </a:fld>
            <a:endParaRPr lang="en-US" altLang="en-US"/>
          </a:p>
        </p:txBody>
      </p:sp>
      <p:sp>
        <p:nvSpPr>
          <p:cNvPr id="5" name="4 Dikdörtgen"/>
          <p:cNvSpPr/>
          <p:nvPr/>
        </p:nvSpPr>
        <p:spPr>
          <a:xfrm>
            <a:off x="611560" y="1196752"/>
            <a:ext cx="4968552" cy="1169551"/>
          </a:xfrm>
          <a:prstGeom prst="rect">
            <a:avLst/>
          </a:prstGeom>
          <a:noFill/>
          <a:ln w="25400">
            <a:solidFill>
              <a:schemeClr val="accent1"/>
            </a:solidFill>
          </a:ln>
        </p:spPr>
        <p:txBody>
          <a:bodyPr wrap="square">
            <a:spAutoFit/>
          </a:bodyPr>
          <a:lstStyle/>
          <a:p>
            <a:pPr algn="l"/>
            <a:r>
              <a:rPr lang="tr-TR" dirty="0" smtClean="0"/>
              <a:t>&gt;&gt; a=100.25;</a:t>
            </a:r>
          </a:p>
          <a:p>
            <a:pPr algn="l"/>
            <a:r>
              <a:rPr lang="tr-TR" dirty="0" smtClean="0"/>
              <a:t>&gt;&gt; b=255.23;</a:t>
            </a:r>
          </a:p>
          <a:p>
            <a:pPr algn="l"/>
            <a:r>
              <a:rPr lang="tr-TR" dirty="0" smtClean="0"/>
              <a:t>&gt;&gt; </a:t>
            </a:r>
            <a:r>
              <a:rPr lang="tr-TR" dirty="0" err="1" smtClean="0">
                <a:solidFill>
                  <a:srgbClr val="3333CC"/>
                </a:solidFill>
              </a:rPr>
              <a:t>fprintf</a:t>
            </a:r>
            <a:r>
              <a:rPr lang="tr-TR" dirty="0" smtClean="0">
                <a:solidFill>
                  <a:srgbClr val="3333CC"/>
                </a:solidFill>
              </a:rPr>
              <a:t>('a değeri = %5.2f\r ve b değeri = %5.3f \n', a,b)</a:t>
            </a:r>
          </a:p>
          <a:p>
            <a:pPr algn="l"/>
            <a:r>
              <a:rPr lang="tr-TR" dirty="0" smtClean="0"/>
              <a:t>a değeri = 100.25</a:t>
            </a:r>
          </a:p>
          <a:p>
            <a:pPr algn="l"/>
            <a:r>
              <a:rPr lang="tr-TR" dirty="0" smtClean="0"/>
              <a:t> ve b değeri = 255.230 </a:t>
            </a:r>
            <a:endParaRPr lang="tr-TR" b="0" dirty="0"/>
          </a:p>
        </p:txBody>
      </p:sp>
      <p:sp>
        <p:nvSpPr>
          <p:cNvPr id="6" name="5 Dikdörtgen"/>
          <p:cNvSpPr/>
          <p:nvPr/>
        </p:nvSpPr>
        <p:spPr>
          <a:xfrm>
            <a:off x="611560" y="2547481"/>
            <a:ext cx="4968552" cy="954107"/>
          </a:xfrm>
          <a:prstGeom prst="rect">
            <a:avLst/>
          </a:prstGeom>
          <a:noFill/>
          <a:ln w="25400">
            <a:solidFill>
              <a:schemeClr val="accent1"/>
            </a:solidFill>
          </a:ln>
        </p:spPr>
        <p:txBody>
          <a:bodyPr wrap="square">
            <a:spAutoFit/>
          </a:bodyPr>
          <a:lstStyle/>
          <a:p>
            <a:pPr algn="l"/>
            <a:r>
              <a:rPr lang="tr-TR" dirty="0" smtClean="0"/>
              <a:t>&gt;&gt; a=100.25;</a:t>
            </a:r>
          </a:p>
          <a:p>
            <a:pPr algn="l"/>
            <a:r>
              <a:rPr lang="tr-TR" dirty="0" smtClean="0"/>
              <a:t>&gt;&gt; b=255.23;</a:t>
            </a:r>
          </a:p>
          <a:p>
            <a:pPr algn="l"/>
            <a:r>
              <a:rPr lang="tr-TR" dirty="0" smtClean="0">
                <a:solidFill>
                  <a:srgbClr val="3333CC"/>
                </a:solidFill>
              </a:rPr>
              <a:t>&gt;&gt; </a:t>
            </a:r>
            <a:r>
              <a:rPr lang="tr-TR" dirty="0" err="1" smtClean="0">
                <a:solidFill>
                  <a:srgbClr val="3333CC"/>
                </a:solidFill>
              </a:rPr>
              <a:t>fprintf</a:t>
            </a:r>
            <a:r>
              <a:rPr lang="tr-TR" dirty="0" smtClean="0">
                <a:solidFill>
                  <a:srgbClr val="3333CC"/>
                </a:solidFill>
              </a:rPr>
              <a:t>('a değeri = %5.2f\b ve b değeri = %5.3f \n', a,b)</a:t>
            </a:r>
          </a:p>
          <a:p>
            <a:pPr algn="l"/>
            <a:r>
              <a:rPr lang="tr-TR" dirty="0" smtClean="0"/>
              <a:t>a değeri = 100.2 ve b değeri = 255.230 </a:t>
            </a:r>
          </a:p>
        </p:txBody>
      </p:sp>
      <p:sp>
        <p:nvSpPr>
          <p:cNvPr id="7" name="6 Dikdörtgen"/>
          <p:cNvSpPr/>
          <p:nvPr/>
        </p:nvSpPr>
        <p:spPr>
          <a:xfrm>
            <a:off x="611560" y="3699029"/>
            <a:ext cx="4968552" cy="954107"/>
          </a:xfrm>
          <a:prstGeom prst="rect">
            <a:avLst/>
          </a:prstGeom>
          <a:noFill/>
          <a:ln w="25400">
            <a:solidFill>
              <a:schemeClr val="accent1"/>
            </a:solidFill>
          </a:ln>
        </p:spPr>
        <p:txBody>
          <a:bodyPr wrap="square">
            <a:spAutoFit/>
          </a:bodyPr>
          <a:lstStyle/>
          <a:p>
            <a:pPr algn="l"/>
            <a:r>
              <a:rPr lang="tr-TR" dirty="0" smtClean="0"/>
              <a:t>&gt;&gt; a=100.25;</a:t>
            </a:r>
          </a:p>
          <a:p>
            <a:pPr algn="l"/>
            <a:r>
              <a:rPr lang="tr-TR" dirty="0" smtClean="0"/>
              <a:t>&gt;&gt; b=255.23;</a:t>
            </a:r>
          </a:p>
          <a:p>
            <a:pPr algn="l"/>
            <a:r>
              <a:rPr lang="tr-TR" dirty="0" smtClean="0"/>
              <a:t>&gt;&gt;</a:t>
            </a:r>
            <a:r>
              <a:rPr lang="tr-TR" dirty="0" smtClean="0">
                <a:solidFill>
                  <a:srgbClr val="3333CC"/>
                </a:solidFill>
              </a:rPr>
              <a:t> </a:t>
            </a:r>
            <a:r>
              <a:rPr lang="tr-TR" dirty="0" err="1" smtClean="0">
                <a:solidFill>
                  <a:srgbClr val="3333CC"/>
                </a:solidFill>
              </a:rPr>
              <a:t>fprintf</a:t>
            </a:r>
            <a:r>
              <a:rPr lang="tr-TR" dirty="0" smtClean="0">
                <a:solidFill>
                  <a:srgbClr val="3333CC"/>
                </a:solidFill>
              </a:rPr>
              <a:t>('a değeri = %5.2f\t ve b değeri = %5.3f \n', a,b)</a:t>
            </a:r>
          </a:p>
          <a:p>
            <a:pPr algn="l"/>
            <a:r>
              <a:rPr lang="tr-TR" dirty="0" smtClean="0"/>
              <a:t>a değeri = 100.25	 ve b değeri = 255.230 </a:t>
            </a:r>
          </a:p>
        </p:txBody>
      </p:sp>
      <p:sp>
        <p:nvSpPr>
          <p:cNvPr id="9" name="2 İçerik Yer Tutucusu"/>
          <p:cNvSpPr>
            <a:spLocks noGrp="1"/>
          </p:cNvSpPr>
          <p:nvPr>
            <p:ph idx="1"/>
          </p:nvPr>
        </p:nvSpPr>
        <p:spPr>
          <a:xfrm>
            <a:off x="467544" y="4840560"/>
            <a:ext cx="8229600" cy="1684784"/>
          </a:xfrm>
        </p:spPr>
        <p:txBody>
          <a:bodyPr/>
          <a:lstStyle/>
          <a:p>
            <a:r>
              <a:rPr lang="tr-TR" b="0" dirty="0" smtClean="0"/>
              <a:t>Görüntülenecek açıklamalarda tek tırnak(‘), yüzde (%) ve ters bölme (\) işaretleri kullanılmak isteniyorsa, </a:t>
            </a:r>
            <a:r>
              <a:rPr lang="tr-TR" b="0" i="1" dirty="0" smtClean="0">
                <a:solidFill>
                  <a:schemeClr val="tx2"/>
                </a:solidFill>
              </a:rPr>
              <a:t>arada boşluk bırakmadan ikişer adet </a:t>
            </a:r>
            <a:r>
              <a:rPr lang="tr-TR" b="0" dirty="0" smtClean="0"/>
              <a:t>kullanılmalıdır.  </a:t>
            </a:r>
            <a:endParaRPr lang="tr-TR" b="0" dirty="0"/>
          </a:p>
        </p:txBody>
      </p:sp>
      <p:sp>
        <p:nvSpPr>
          <p:cNvPr id="10" name="Text Box 24"/>
          <p:cNvSpPr txBox="1">
            <a:spLocks noChangeArrowheads="1"/>
          </p:cNvSpPr>
          <p:nvPr/>
        </p:nvSpPr>
        <p:spPr bwMode="auto">
          <a:xfrm>
            <a:off x="5796136" y="1412776"/>
            <a:ext cx="2844427" cy="1015663"/>
          </a:xfrm>
          <a:prstGeom prst="rect">
            <a:avLst/>
          </a:prstGeom>
          <a:noFill/>
          <a:ln w="12700" algn="ctr">
            <a:solidFill>
              <a:schemeClr val="tx1"/>
            </a:solidFill>
            <a:miter lim="800000"/>
            <a:headEnd/>
            <a:tailEnd/>
          </a:ln>
        </p:spPr>
        <p:txBody>
          <a:bodyPr wrap="square">
            <a:spAutoFit/>
          </a:bodyPr>
          <a:lstStyle/>
          <a:p>
            <a:pPr algn="l"/>
            <a:r>
              <a:rPr lang="tr-TR" sz="1200" b="0" dirty="0">
                <a:solidFill>
                  <a:srgbClr val="3333CC"/>
                </a:solidFill>
              </a:rPr>
              <a:t>Matris elemanlarının istenilen hanede </a:t>
            </a:r>
          </a:p>
          <a:p>
            <a:pPr algn="l"/>
            <a:r>
              <a:rPr lang="tr-TR" sz="1200" b="0" dirty="0">
                <a:solidFill>
                  <a:srgbClr val="3333CC"/>
                </a:solidFill>
              </a:rPr>
              <a:t>gösterilmesi için,</a:t>
            </a:r>
          </a:p>
          <a:p>
            <a:pPr algn="l"/>
            <a:r>
              <a:rPr lang="tr-TR" sz="1200" b="0" dirty="0" err="1">
                <a:solidFill>
                  <a:schemeClr val="tx2"/>
                </a:solidFill>
              </a:rPr>
              <a:t>printmatrix</a:t>
            </a:r>
            <a:r>
              <a:rPr lang="tr-TR" sz="1200" b="0" dirty="0">
                <a:solidFill>
                  <a:srgbClr val="3333CC"/>
                </a:solidFill>
              </a:rPr>
              <a:t> fonksiyonu oldukça </a:t>
            </a:r>
          </a:p>
          <a:p>
            <a:pPr algn="l"/>
            <a:r>
              <a:rPr lang="tr-TR" sz="1200" b="0" dirty="0">
                <a:solidFill>
                  <a:srgbClr val="3333CC"/>
                </a:solidFill>
              </a:rPr>
              <a:t>kullanılışlıdır (File-</a:t>
            </a:r>
            <a:r>
              <a:rPr lang="tr-TR" sz="1200" b="0" dirty="0" err="1">
                <a:solidFill>
                  <a:srgbClr val="3333CC"/>
                </a:solidFill>
              </a:rPr>
              <a:t>exchange</a:t>
            </a:r>
            <a:r>
              <a:rPr lang="tr-TR" sz="1200" b="0" dirty="0">
                <a:solidFill>
                  <a:srgbClr val="3333CC"/>
                </a:solidFill>
              </a:rPr>
              <a:t> sayfasından </a:t>
            </a:r>
            <a:r>
              <a:rPr lang="tr-TR" sz="1200" b="0" dirty="0" err="1">
                <a:solidFill>
                  <a:srgbClr val="3333CC"/>
                </a:solidFill>
              </a:rPr>
              <a:t>download</a:t>
            </a:r>
            <a:r>
              <a:rPr lang="tr-TR" sz="1200" b="0" dirty="0">
                <a:solidFill>
                  <a:srgbClr val="3333CC"/>
                </a:solidFill>
              </a:rPr>
              <a:t> edilebilir!)</a:t>
            </a:r>
            <a:endParaRPr lang="en-US" sz="1200" b="0"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5 Slayt Numarası Yer Tutucusu"/>
          <p:cNvSpPr>
            <a:spLocks noGrp="1"/>
          </p:cNvSpPr>
          <p:nvPr>
            <p:ph type="sldNum" sz="quarter" idx="12"/>
          </p:nvPr>
        </p:nvSpPr>
        <p:spPr/>
        <p:txBody>
          <a:bodyPr/>
          <a:lstStyle/>
          <a:p>
            <a:pPr>
              <a:defRPr/>
            </a:pPr>
            <a:fld id="{13DCE6D1-FFA7-4A6F-A397-6F65F13D9D35}" type="slidenum">
              <a:rPr lang="en-US" altLang="en-US"/>
              <a:pPr>
                <a:defRPr/>
              </a:pPr>
              <a:t>35</a:t>
            </a:fld>
            <a:endParaRPr lang="en-US" altLang="en-US"/>
          </a:p>
        </p:txBody>
      </p:sp>
      <p:sp>
        <p:nvSpPr>
          <p:cNvPr id="17412" name="Rectangle 11"/>
          <p:cNvSpPr>
            <a:spLocks noGrp="1" noChangeArrowheads="1"/>
          </p:cNvSpPr>
          <p:nvPr>
            <p:ph type="title"/>
          </p:nvPr>
        </p:nvSpPr>
        <p:spPr/>
        <p:txBody>
          <a:bodyPr/>
          <a:lstStyle/>
          <a:p>
            <a:pPr eaLnBrk="1" hangingPunct="1"/>
            <a:r>
              <a:rPr lang="tr-TR" dirty="0" smtClean="0"/>
              <a:t>MATLAB/</a:t>
            </a:r>
            <a:r>
              <a:rPr lang="tr-TR" b="0" dirty="0" smtClean="0"/>
              <a:t>Sonuçların Görüntülenmesi</a:t>
            </a:r>
            <a:endParaRPr lang="en-US" b="0" dirty="0" smtClean="0"/>
          </a:p>
        </p:txBody>
      </p:sp>
      <p:sp>
        <p:nvSpPr>
          <p:cNvPr id="28" name="2 İçerik Yer Tutucusu"/>
          <p:cNvSpPr>
            <a:spLocks noGrp="1"/>
          </p:cNvSpPr>
          <p:nvPr>
            <p:ph idx="1"/>
          </p:nvPr>
        </p:nvSpPr>
        <p:spPr>
          <a:xfrm>
            <a:off x="467544" y="1124744"/>
            <a:ext cx="8229600" cy="1152128"/>
          </a:xfrm>
        </p:spPr>
        <p:txBody>
          <a:bodyPr/>
          <a:lstStyle/>
          <a:p>
            <a:r>
              <a:rPr lang="tr-TR" b="0" dirty="0" smtClean="0"/>
              <a:t>Hesaplanan sonuçları </a:t>
            </a:r>
            <a:r>
              <a:rPr lang="tr-TR" b="0" dirty="0" err="1" smtClean="0"/>
              <a:t>string</a:t>
            </a:r>
            <a:r>
              <a:rPr lang="tr-TR" b="0" dirty="0" smtClean="0"/>
              <a:t> olarak bir değişkene atamak için </a:t>
            </a:r>
            <a:r>
              <a:rPr lang="tr-TR" b="0" dirty="0" err="1" smtClean="0">
                <a:solidFill>
                  <a:srgbClr val="3333CC"/>
                </a:solidFill>
              </a:rPr>
              <a:t>sprintf</a:t>
            </a:r>
            <a:r>
              <a:rPr lang="tr-TR" b="0" dirty="0" smtClean="0"/>
              <a:t> komutu kullanılır.</a:t>
            </a:r>
          </a:p>
          <a:p>
            <a:r>
              <a:rPr lang="tr-TR" b="0" dirty="0" smtClean="0">
                <a:solidFill>
                  <a:srgbClr val="3333CC"/>
                </a:solidFill>
              </a:rPr>
              <a:t>değişken=</a:t>
            </a:r>
            <a:r>
              <a:rPr lang="tr-TR" b="0" dirty="0" err="1" smtClean="0">
                <a:solidFill>
                  <a:srgbClr val="3333CC"/>
                </a:solidFill>
              </a:rPr>
              <a:t>sprintf</a:t>
            </a:r>
            <a:r>
              <a:rPr lang="tr-TR" b="0" dirty="0" smtClean="0">
                <a:solidFill>
                  <a:srgbClr val="3333CC"/>
                </a:solidFill>
              </a:rPr>
              <a:t>(format, değer) </a:t>
            </a:r>
            <a:r>
              <a:rPr lang="tr-TR" b="0" dirty="0" smtClean="0"/>
              <a:t>şeklinde kullanılır.</a:t>
            </a:r>
          </a:p>
          <a:p>
            <a:endParaRPr lang="tr-TR" b="0" dirty="0" smtClean="0"/>
          </a:p>
        </p:txBody>
      </p:sp>
      <p:sp>
        <p:nvSpPr>
          <p:cNvPr id="29" name="28 Dikdörtgen"/>
          <p:cNvSpPr/>
          <p:nvPr/>
        </p:nvSpPr>
        <p:spPr>
          <a:xfrm>
            <a:off x="755576" y="2492896"/>
            <a:ext cx="4968552" cy="1384995"/>
          </a:xfrm>
          <a:prstGeom prst="rect">
            <a:avLst/>
          </a:prstGeom>
          <a:noFill/>
          <a:ln w="25400">
            <a:solidFill>
              <a:schemeClr val="accent1"/>
            </a:solidFill>
          </a:ln>
        </p:spPr>
        <p:txBody>
          <a:bodyPr wrap="square">
            <a:spAutoFit/>
          </a:bodyPr>
          <a:lstStyle/>
          <a:p>
            <a:pPr algn="l"/>
            <a:r>
              <a:rPr lang="it-IT" dirty="0" smtClean="0"/>
              <a:t>&gt;&gt; a=100.25;</a:t>
            </a:r>
          </a:p>
          <a:p>
            <a:pPr algn="l"/>
            <a:r>
              <a:rPr lang="it-IT" dirty="0" smtClean="0"/>
              <a:t>&gt;&gt; </a:t>
            </a:r>
            <a:r>
              <a:rPr lang="it-IT" dirty="0" smtClean="0">
                <a:solidFill>
                  <a:srgbClr val="3333CC"/>
                </a:solidFill>
              </a:rPr>
              <a:t>sonuc=sprintf('a degeri = %5.2f',a)</a:t>
            </a:r>
          </a:p>
          <a:p>
            <a:pPr algn="l"/>
            <a:endParaRPr lang="it-IT" dirty="0" smtClean="0"/>
          </a:p>
          <a:p>
            <a:pPr algn="l"/>
            <a:r>
              <a:rPr lang="it-IT" dirty="0" smtClean="0"/>
              <a:t>sonuc =</a:t>
            </a:r>
          </a:p>
          <a:p>
            <a:pPr algn="l"/>
            <a:endParaRPr lang="it-IT" dirty="0" smtClean="0"/>
          </a:p>
          <a:p>
            <a:pPr algn="l"/>
            <a:r>
              <a:rPr lang="it-IT" dirty="0" smtClean="0"/>
              <a:t>a degeri = 100.25</a:t>
            </a:r>
            <a:endParaRPr lang="tr-TR" dirty="0" smtClean="0"/>
          </a:p>
        </p:txBody>
      </p:sp>
      <p:sp>
        <p:nvSpPr>
          <p:cNvPr id="30" name="29 Dikdörtgen"/>
          <p:cNvSpPr/>
          <p:nvPr/>
        </p:nvSpPr>
        <p:spPr>
          <a:xfrm>
            <a:off x="755576" y="4132237"/>
            <a:ext cx="4968552" cy="1384995"/>
          </a:xfrm>
          <a:prstGeom prst="rect">
            <a:avLst/>
          </a:prstGeom>
          <a:noFill/>
          <a:ln w="25400">
            <a:solidFill>
              <a:schemeClr val="accent1"/>
            </a:solidFill>
          </a:ln>
        </p:spPr>
        <p:txBody>
          <a:bodyPr wrap="square">
            <a:spAutoFit/>
          </a:bodyPr>
          <a:lstStyle/>
          <a:p>
            <a:pPr algn="l"/>
            <a:r>
              <a:rPr lang="it-IT" dirty="0" smtClean="0"/>
              <a:t>&gt;&gt; a=100.25;</a:t>
            </a:r>
          </a:p>
          <a:p>
            <a:pPr algn="l"/>
            <a:r>
              <a:rPr lang="it-IT" dirty="0" smtClean="0"/>
              <a:t>&gt;&gt; </a:t>
            </a:r>
            <a:r>
              <a:rPr lang="it-IT" dirty="0" smtClean="0">
                <a:solidFill>
                  <a:srgbClr val="3333CC"/>
                </a:solidFill>
              </a:rPr>
              <a:t>sonuc=</a:t>
            </a:r>
            <a:r>
              <a:rPr lang="tr-TR" dirty="0" smtClean="0">
                <a:solidFill>
                  <a:srgbClr val="3333CC"/>
                </a:solidFill>
              </a:rPr>
              <a:t>f</a:t>
            </a:r>
            <a:r>
              <a:rPr lang="it-IT" dirty="0" smtClean="0">
                <a:solidFill>
                  <a:srgbClr val="3333CC"/>
                </a:solidFill>
              </a:rPr>
              <a:t>printf('a degeri = %5.2f',a)</a:t>
            </a:r>
          </a:p>
          <a:p>
            <a:pPr algn="l"/>
            <a:r>
              <a:rPr lang="it-IT" dirty="0" smtClean="0"/>
              <a:t>a degeri = 100.25</a:t>
            </a:r>
          </a:p>
          <a:p>
            <a:pPr algn="l"/>
            <a:r>
              <a:rPr lang="it-IT" dirty="0" smtClean="0"/>
              <a:t>sonuc =</a:t>
            </a:r>
          </a:p>
          <a:p>
            <a:pPr algn="l"/>
            <a:endParaRPr lang="it-IT" dirty="0" smtClean="0"/>
          </a:p>
          <a:p>
            <a:pPr algn="l"/>
            <a:r>
              <a:rPr lang="it-IT" dirty="0" smtClean="0"/>
              <a:t>    17</a:t>
            </a:r>
            <a:endParaRPr lang="tr-TR" dirty="0" smtClean="0"/>
          </a:p>
        </p:txBody>
      </p:sp>
      <p:grpSp>
        <p:nvGrpSpPr>
          <p:cNvPr id="35" name="34 Grup"/>
          <p:cNvGrpSpPr/>
          <p:nvPr/>
        </p:nvGrpSpPr>
        <p:grpSpPr>
          <a:xfrm>
            <a:off x="971600" y="5229200"/>
            <a:ext cx="6552728" cy="883841"/>
            <a:chOff x="971600" y="5229200"/>
            <a:chExt cx="6552728" cy="883841"/>
          </a:xfrm>
        </p:grpSpPr>
        <p:sp>
          <p:nvSpPr>
            <p:cNvPr id="31" name="30 Oval"/>
            <p:cNvSpPr/>
            <p:nvPr/>
          </p:nvSpPr>
          <p:spPr bwMode="auto">
            <a:xfrm>
              <a:off x="971600" y="5229200"/>
              <a:ext cx="360040" cy="288032"/>
            </a:xfrm>
            <a:prstGeom prst="ellipse">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Arial" charset="0"/>
              </a:endParaRPr>
            </a:p>
          </p:txBody>
        </p:sp>
        <p:cxnSp>
          <p:nvCxnSpPr>
            <p:cNvPr id="33" name="32 Düz Ok Bağlayıcısı"/>
            <p:cNvCxnSpPr>
              <a:stCxn id="31" idx="6"/>
            </p:cNvCxnSpPr>
            <p:nvPr/>
          </p:nvCxnSpPr>
          <p:spPr bwMode="auto">
            <a:xfrm>
              <a:off x="1331640" y="5373216"/>
              <a:ext cx="720080" cy="576064"/>
            </a:xfrm>
            <a:prstGeom prst="straightConnector1">
              <a:avLst/>
            </a:prstGeom>
            <a:noFill/>
            <a:ln w="25400" cap="flat" cmpd="sng" algn="ctr">
              <a:solidFill>
                <a:srgbClr val="FF0000"/>
              </a:solidFill>
              <a:prstDash val="solid"/>
              <a:round/>
              <a:headEnd type="none" w="med" len="med"/>
              <a:tailEnd type="arrow"/>
            </a:ln>
            <a:effectLst/>
          </p:spPr>
        </p:cxnSp>
        <p:sp>
          <p:nvSpPr>
            <p:cNvPr id="34" name="33 Metin kutusu"/>
            <p:cNvSpPr txBox="1"/>
            <p:nvPr/>
          </p:nvSpPr>
          <p:spPr>
            <a:xfrm>
              <a:off x="2123728" y="5805264"/>
              <a:ext cx="5400600" cy="307777"/>
            </a:xfrm>
            <a:prstGeom prst="rect">
              <a:avLst/>
            </a:prstGeom>
            <a:noFill/>
          </p:spPr>
          <p:txBody>
            <a:bodyPr wrap="square" rtlCol="0">
              <a:spAutoFit/>
            </a:bodyPr>
            <a:lstStyle/>
            <a:p>
              <a:r>
                <a:rPr lang="tr-TR" dirty="0" smtClean="0">
                  <a:solidFill>
                    <a:srgbClr val="FF0000"/>
                  </a:solidFill>
                </a:rPr>
                <a:t>Gösterilen ifadenin kaç karakterden oluştuğunu ifade eder</a:t>
              </a:r>
              <a:endParaRPr lang="tr-TR"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Effect transition="in" filter="fade">
                                      <p:cBhvr>
                                        <p:cTn id="7" dur="2000"/>
                                        <p:tgtEl>
                                          <p:spTgt spid="3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xEl>
                                              <p:pRg st="0" end="0"/>
                                            </p:txEl>
                                          </p:spTgt>
                                        </p:tgtEl>
                                        <p:attrNameLst>
                                          <p:attrName>style.visibility</p:attrName>
                                        </p:attrNameLst>
                                      </p:cBhvr>
                                      <p:to>
                                        <p:strVal val="visible"/>
                                      </p:to>
                                    </p:set>
                                    <p:animEffect transition="in" filter="fade">
                                      <p:cBhvr>
                                        <p:cTn id="10" dur="2000"/>
                                        <p:tgtEl>
                                          <p:spTgt spid="3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animEffect transition="in" filter="fade">
                                      <p:cBhvr>
                                        <p:cTn id="13" dur="2000"/>
                                        <p:tgtEl>
                                          <p:spTgt spid="3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xEl>
                                              <p:pRg st="2" end="2"/>
                                            </p:txEl>
                                          </p:spTgt>
                                        </p:tgtEl>
                                        <p:attrNameLst>
                                          <p:attrName>style.visibility</p:attrName>
                                        </p:attrNameLst>
                                      </p:cBhvr>
                                      <p:to>
                                        <p:strVal val="visible"/>
                                      </p:to>
                                    </p:set>
                                    <p:animEffect transition="in" filter="fade">
                                      <p:cBhvr>
                                        <p:cTn id="16" dur="2000"/>
                                        <p:tgtEl>
                                          <p:spTgt spid="30">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Effect transition="in" filter="fade">
                                      <p:cBhvr>
                                        <p:cTn id="19" dur="2000"/>
                                        <p:tgtEl>
                                          <p:spTgt spid="30">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xEl>
                                              <p:pRg st="5" end="5"/>
                                            </p:txEl>
                                          </p:spTgt>
                                        </p:tgtEl>
                                        <p:attrNameLst>
                                          <p:attrName>style.visibility</p:attrName>
                                        </p:attrNameLst>
                                      </p:cBhvr>
                                      <p:to>
                                        <p:strVal val="visible"/>
                                      </p:to>
                                    </p:set>
                                    <p:animEffect transition="in" filter="fade">
                                      <p:cBhvr>
                                        <p:cTn id="22" dur="2000"/>
                                        <p:tgtEl>
                                          <p:spTgt spid="3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Sonuçların Görüntülenmesi</a:t>
            </a:r>
            <a:endParaRPr lang="tr-TR" dirty="0"/>
          </a:p>
        </p:txBody>
      </p:sp>
      <p:sp>
        <p:nvSpPr>
          <p:cNvPr id="3" name="2 İçerik Yer Tutucusu"/>
          <p:cNvSpPr>
            <a:spLocks noGrp="1"/>
          </p:cNvSpPr>
          <p:nvPr>
            <p:ph idx="1"/>
          </p:nvPr>
        </p:nvSpPr>
        <p:spPr>
          <a:xfrm>
            <a:off x="467544" y="1124745"/>
            <a:ext cx="8229600" cy="1152128"/>
          </a:xfrm>
        </p:spPr>
        <p:txBody>
          <a:bodyPr/>
          <a:lstStyle/>
          <a:p>
            <a:r>
              <a:rPr lang="tr-TR" b="0" dirty="0" smtClean="0"/>
              <a:t>Değişkendeki karakter dizisini sayısal bir değere dönüşümü için </a:t>
            </a:r>
            <a:r>
              <a:rPr lang="tr-TR" b="0" dirty="0" err="1" smtClean="0">
                <a:solidFill>
                  <a:srgbClr val="3333CC"/>
                </a:solidFill>
              </a:rPr>
              <a:t>sscanf</a:t>
            </a:r>
            <a:r>
              <a:rPr lang="tr-TR" b="0" dirty="0" smtClean="0">
                <a:solidFill>
                  <a:srgbClr val="3333CC"/>
                </a:solidFill>
              </a:rPr>
              <a:t> </a:t>
            </a:r>
            <a:r>
              <a:rPr lang="tr-TR" b="0" dirty="0" smtClean="0"/>
              <a:t>komutu kullanılır.</a:t>
            </a:r>
          </a:p>
          <a:p>
            <a:r>
              <a:rPr lang="tr-TR" b="0" dirty="0" smtClean="0">
                <a:solidFill>
                  <a:srgbClr val="3333CC"/>
                </a:solidFill>
              </a:rPr>
              <a:t>değişken=</a:t>
            </a:r>
            <a:r>
              <a:rPr lang="tr-TR" b="0" dirty="0" err="1" smtClean="0">
                <a:solidFill>
                  <a:srgbClr val="3333CC"/>
                </a:solidFill>
              </a:rPr>
              <a:t>sscanf</a:t>
            </a:r>
            <a:r>
              <a:rPr lang="tr-TR" b="0" dirty="0" smtClean="0">
                <a:solidFill>
                  <a:srgbClr val="3333CC"/>
                </a:solidFill>
              </a:rPr>
              <a:t>(karakter dizisi, biçim) </a:t>
            </a:r>
            <a:r>
              <a:rPr lang="tr-TR" b="0" dirty="0" smtClean="0"/>
              <a:t>şeklinde kullanılır.</a:t>
            </a:r>
            <a:r>
              <a:rPr lang="tr-TR" b="0" dirty="0" smtClean="0">
                <a:solidFill>
                  <a:srgbClr val="3333CC"/>
                </a:solidFill>
              </a:rPr>
              <a:t>  </a:t>
            </a:r>
            <a:endParaRPr lang="tr-TR" dirty="0" smtClean="0"/>
          </a:p>
          <a:p>
            <a:endParaRPr lang="tr-TR" b="0"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36</a:t>
            </a:fld>
            <a:endParaRPr lang="en-US" altLang="en-US"/>
          </a:p>
        </p:txBody>
      </p:sp>
      <p:sp>
        <p:nvSpPr>
          <p:cNvPr id="6" name="5 Dikdörtgen"/>
          <p:cNvSpPr/>
          <p:nvPr/>
        </p:nvSpPr>
        <p:spPr>
          <a:xfrm>
            <a:off x="755576" y="2564904"/>
            <a:ext cx="4968552" cy="1384995"/>
          </a:xfrm>
          <a:prstGeom prst="rect">
            <a:avLst/>
          </a:prstGeom>
          <a:noFill/>
          <a:ln w="25400">
            <a:solidFill>
              <a:schemeClr val="accent1"/>
            </a:solidFill>
          </a:ln>
        </p:spPr>
        <p:txBody>
          <a:bodyPr wrap="square">
            <a:spAutoFit/>
          </a:bodyPr>
          <a:lstStyle/>
          <a:p>
            <a:pPr algn="l"/>
            <a:r>
              <a:rPr lang="pt-BR" dirty="0" smtClean="0"/>
              <a:t>&gt;&gt; a='1.728';</a:t>
            </a:r>
          </a:p>
          <a:p>
            <a:pPr algn="l"/>
            <a:r>
              <a:rPr lang="pt-BR" dirty="0" smtClean="0"/>
              <a:t>&gt;&gt; </a:t>
            </a:r>
            <a:r>
              <a:rPr lang="pt-BR" dirty="0" smtClean="0">
                <a:solidFill>
                  <a:srgbClr val="3333CC"/>
                </a:solidFill>
              </a:rPr>
              <a:t>b=sscanf(a,'%f')</a:t>
            </a:r>
          </a:p>
          <a:p>
            <a:pPr algn="l"/>
            <a:endParaRPr lang="pt-BR" dirty="0" smtClean="0"/>
          </a:p>
          <a:p>
            <a:pPr algn="l"/>
            <a:r>
              <a:rPr lang="pt-BR" dirty="0" smtClean="0"/>
              <a:t>b =</a:t>
            </a:r>
          </a:p>
          <a:p>
            <a:pPr algn="l"/>
            <a:endParaRPr lang="pt-BR" dirty="0" smtClean="0"/>
          </a:p>
          <a:p>
            <a:pPr algn="l"/>
            <a:r>
              <a:rPr lang="pt-BR" dirty="0" smtClean="0"/>
              <a:t>    1.7280</a:t>
            </a:r>
            <a:endParaRPr lang="tr-TR"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p:txBody>
          <a:bodyPr/>
          <a:lstStyle/>
          <a:p>
            <a:pPr>
              <a:defRPr/>
            </a:pPr>
            <a:fld id="{2D8CD8EA-31FB-43CB-8356-AB0D20CAAB65}" type="slidenum">
              <a:rPr lang="en-US" altLang="en-US"/>
              <a:pPr>
                <a:defRPr/>
              </a:pPr>
              <a:t>37</a:t>
            </a:fld>
            <a:endParaRPr lang="en-US" altLang="en-US"/>
          </a:p>
        </p:txBody>
      </p:sp>
      <p:sp>
        <p:nvSpPr>
          <p:cNvPr id="25603" name="Rectangle 2"/>
          <p:cNvSpPr>
            <a:spLocks noGrp="1" noChangeArrowheads="1"/>
          </p:cNvSpPr>
          <p:nvPr>
            <p:ph type="title"/>
          </p:nvPr>
        </p:nvSpPr>
        <p:spPr/>
        <p:txBody>
          <a:bodyPr/>
          <a:lstStyle/>
          <a:p>
            <a:pPr eaLnBrk="1" hangingPunct="1"/>
            <a:r>
              <a:rPr lang="tr-TR" dirty="0" smtClean="0"/>
              <a:t>MATLAB/</a:t>
            </a:r>
            <a:r>
              <a:rPr lang="tr-TR" b="0" dirty="0" smtClean="0"/>
              <a:t>Diziler (</a:t>
            </a:r>
            <a:r>
              <a:rPr lang="tr-TR" b="0" dirty="0" err="1" smtClean="0"/>
              <a:t>Arrays</a:t>
            </a:r>
            <a:r>
              <a:rPr lang="tr-TR" b="0" dirty="0" smtClean="0"/>
              <a:t>)</a:t>
            </a:r>
            <a:endParaRPr lang="en-US" b="0" dirty="0" smtClean="0"/>
          </a:p>
        </p:txBody>
      </p:sp>
      <p:sp>
        <p:nvSpPr>
          <p:cNvPr id="25604" name="Rectangle 3"/>
          <p:cNvSpPr>
            <a:spLocks noGrp="1" noChangeArrowheads="1"/>
          </p:cNvSpPr>
          <p:nvPr>
            <p:ph type="body" idx="1"/>
          </p:nvPr>
        </p:nvSpPr>
        <p:spPr>
          <a:xfrm>
            <a:off x="457200" y="1600200"/>
            <a:ext cx="8229600" cy="892175"/>
          </a:xfrm>
        </p:spPr>
        <p:txBody>
          <a:bodyPr/>
          <a:lstStyle/>
          <a:p>
            <a:pPr eaLnBrk="1" hangingPunct="1">
              <a:lnSpc>
                <a:spcPct val="80000"/>
              </a:lnSpc>
            </a:pPr>
            <a:r>
              <a:rPr lang="tr-TR" smtClean="0">
                <a:solidFill>
                  <a:srgbClr val="3333CC"/>
                </a:solidFill>
              </a:rPr>
              <a:t>Sayılar</a:t>
            </a:r>
            <a:r>
              <a:rPr lang="tr-TR" smtClean="0"/>
              <a:t>		: Sayı dizileri 		(</a:t>
            </a:r>
            <a:r>
              <a:rPr lang="tr-TR" smtClean="0">
                <a:latin typeface="Courier New" pitchFamily="49" charset="0"/>
              </a:rPr>
              <a:t>numeric array</a:t>
            </a:r>
            <a:r>
              <a:rPr lang="tr-TR" smtClean="0"/>
              <a:t>)</a:t>
            </a:r>
          </a:p>
          <a:p>
            <a:pPr eaLnBrk="1" hangingPunct="1">
              <a:lnSpc>
                <a:spcPct val="80000"/>
              </a:lnSpc>
            </a:pPr>
            <a:r>
              <a:rPr lang="tr-TR" smtClean="0">
                <a:solidFill>
                  <a:srgbClr val="3333CC"/>
                </a:solidFill>
              </a:rPr>
              <a:t>Karakterler</a:t>
            </a:r>
            <a:r>
              <a:rPr lang="tr-TR" smtClean="0"/>
              <a:t>		: Karakter dizileri 	(</a:t>
            </a:r>
            <a:r>
              <a:rPr lang="tr-TR" smtClean="0">
                <a:latin typeface="Courier New" pitchFamily="49" charset="0"/>
              </a:rPr>
              <a:t>character array</a:t>
            </a:r>
            <a:r>
              <a:rPr lang="tr-TR" smtClean="0"/>
              <a:t>)</a:t>
            </a:r>
            <a:endParaRPr lang="tr-TR" smtClean="0">
              <a:latin typeface="Courier New" pitchFamily="49" charset="0"/>
            </a:endParaRPr>
          </a:p>
          <a:p>
            <a:pPr eaLnBrk="1" hangingPunct="1">
              <a:lnSpc>
                <a:spcPct val="80000"/>
              </a:lnSpc>
              <a:buFont typeface="Wingdings" pitchFamily="2" charset="2"/>
              <a:buNone/>
            </a:pPr>
            <a:endParaRPr lang="tr-TR" smtClean="0">
              <a:latin typeface="Courier New" pitchFamily="49" charset="0"/>
            </a:endParaRPr>
          </a:p>
          <a:p>
            <a:pPr eaLnBrk="1" hangingPunct="1">
              <a:lnSpc>
                <a:spcPct val="80000"/>
              </a:lnSpc>
              <a:buFont typeface="Wingdings" pitchFamily="2" charset="2"/>
              <a:buNone/>
            </a:pPr>
            <a:r>
              <a:rPr lang="tr-TR" smtClean="0">
                <a:solidFill>
                  <a:srgbClr val="3333CC"/>
                </a:solidFill>
              </a:rPr>
              <a:t>	</a:t>
            </a:r>
            <a:endParaRPr lang="tr-TR" smtClean="0">
              <a:solidFill>
                <a:srgbClr val="3333CC"/>
              </a:solidFill>
              <a:latin typeface="Courier New" pitchFamily="49" charset="0"/>
            </a:endParaRPr>
          </a:p>
        </p:txBody>
      </p:sp>
      <p:sp>
        <p:nvSpPr>
          <p:cNvPr id="39940" name="Rectangle 4"/>
          <p:cNvSpPr>
            <a:spLocks noChangeArrowheads="1"/>
          </p:cNvSpPr>
          <p:nvPr/>
        </p:nvSpPr>
        <p:spPr bwMode="auto">
          <a:xfrm>
            <a:off x="468313" y="2276475"/>
            <a:ext cx="8353425" cy="2589213"/>
          </a:xfrm>
          <a:prstGeom prst="rect">
            <a:avLst/>
          </a:prstGeom>
          <a:noFill/>
          <a:ln w="25400" algn="ctr">
            <a:solidFill>
              <a:schemeClr val="tx1"/>
            </a:solidFill>
            <a:miter lim="800000"/>
            <a:headEnd/>
            <a:tailEnd/>
          </a:ln>
        </p:spPr>
        <p:txBody>
          <a:bodyPr>
            <a:spAutoFit/>
          </a:bodyPr>
          <a:lstStyle/>
          <a:p>
            <a:pPr algn="l"/>
            <a:r>
              <a:rPr lang="tr-TR" sz="1800">
                <a:solidFill>
                  <a:srgbClr val="3333CC"/>
                </a:solidFill>
                <a:latin typeface="Courier New" pitchFamily="49" charset="0"/>
              </a:rPr>
              <a:t>Örnek:</a:t>
            </a:r>
          </a:p>
          <a:p>
            <a:pPr algn="l"/>
            <a:r>
              <a:rPr lang="tr-TR" sz="1800">
                <a:solidFill>
                  <a:srgbClr val="3333CC"/>
                </a:solidFill>
                <a:latin typeface="Courier New" pitchFamily="49" charset="0"/>
              </a:rPr>
              <a:t>	</a:t>
            </a:r>
            <a:r>
              <a:rPr lang="tr-TR" sz="1800">
                <a:latin typeface="Courier New" pitchFamily="49" charset="0"/>
              </a:rPr>
              <a:t>c=1999 				(numeric array)</a:t>
            </a:r>
          </a:p>
          <a:p>
            <a:pPr algn="l"/>
            <a:r>
              <a:rPr lang="tr-TR" sz="1800">
                <a:latin typeface="Courier New" pitchFamily="49" charset="0"/>
              </a:rPr>
              <a:t>	d=</a:t>
            </a:r>
            <a:r>
              <a:rPr lang="en-US" sz="1800">
                <a:solidFill>
                  <a:schemeClr val="tx2"/>
                </a:solidFill>
                <a:latin typeface="Courier New" pitchFamily="49" charset="0"/>
              </a:rPr>
              <a:t>'</a:t>
            </a:r>
            <a:r>
              <a:rPr lang="tr-TR" sz="1800">
                <a:solidFill>
                  <a:schemeClr val="tx2"/>
                </a:solidFill>
                <a:latin typeface="Courier New" pitchFamily="49" charset="0"/>
              </a:rPr>
              <a:t>Yildiz Teknik Universitesi</a:t>
            </a:r>
            <a:r>
              <a:rPr lang="en-US" sz="1800">
                <a:solidFill>
                  <a:schemeClr val="tx2"/>
                </a:solidFill>
                <a:latin typeface="Courier New" pitchFamily="49" charset="0"/>
              </a:rPr>
              <a:t>'</a:t>
            </a:r>
            <a:r>
              <a:rPr lang="tr-TR" sz="1800">
                <a:solidFill>
                  <a:schemeClr val="tx2"/>
                </a:solidFill>
                <a:latin typeface="Courier New" pitchFamily="49" charset="0"/>
              </a:rPr>
              <a:t> 	</a:t>
            </a:r>
            <a:r>
              <a:rPr lang="tr-TR" sz="1800">
                <a:latin typeface="Courier New" pitchFamily="49" charset="0"/>
              </a:rPr>
              <a:t>(character array)</a:t>
            </a:r>
          </a:p>
          <a:p>
            <a:pPr algn="l"/>
            <a:r>
              <a:rPr lang="tr-TR" sz="1800">
                <a:latin typeface="Courier New" pitchFamily="49" charset="0"/>
              </a:rPr>
              <a:t>	f=[1999 2000] 			(numeric, matrix)</a:t>
            </a:r>
          </a:p>
          <a:p>
            <a:pPr algn="l"/>
            <a:r>
              <a:rPr lang="tr-TR" sz="1800">
                <a:latin typeface="Courier New" pitchFamily="49" charset="0"/>
              </a:rPr>
              <a:t>	g=[d </a:t>
            </a:r>
            <a:r>
              <a:rPr lang="en-US" sz="1800">
                <a:solidFill>
                  <a:schemeClr val="tx2"/>
                </a:solidFill>
                <a:latin typeface="Courier New" pitchFamily="49" charset="0"/>
              </a:rPr>
              <a:t>'</a:t>
            </a:r>
            <a:r>
              <a:rPr lang="tr-TR" sz="1800">
                <a:solidFill>
                  <a:schemeClr val="tx2"/>
                </a:solidFill>
                <a:latin typeface="Courier New" pitchFamily="49" charset="0"/>
              </a:rPr>
              <a:t> Insaat Fakultesi</a:t>
            </a:r>
            <a:r>
              <a:rPr lang="en-US" sz="1800">
                <a:solidFill>
                  <a:schemeClr val="tx2"/>
                </a:solidFill>
                <a:latin typeface="Courier New" pitchFamily="49" charset="0"/>
              </a:rPr>
              <a:t>'</a:t>
            </a:r>
            <a:r>
              <a:rPr lang="tr-TR" sz="1800">
                <a:latin typeface="Courier New" pitchFamily="49" charset="0"/>
              </a:rPr>
              <a:t>] 		(character, matrix)</a:t>
            </a:r>
          </a:p>
          <a:p>
            <a:pPr algn="l"/>
            <a:endParaRPr lang="tr-TR" sz="1800">
              <a:latin typeface="Courier New" pitchFamily="49" charset="0"/>
            </a:endParaRPr>
          </a:p>
          <a:p>
            <a:r>
              <a:rPr lang="tr-TR" sz="1800" u="sng"/>
              <a:t>Not: Numeric ile character dizileri bir matriste bir arada bulunamaz! Yani, bir matris hem sayı hem de bir kelimeyi aynı anda içeremez!</a:t>
            </a:r>
          </a:p>
          <a:p>
            <a:endParaRPr lang="tr-TR" sz="1800" u="sng"/>
          </a:p>
        </p:txBody>
      </p:sp>
      <p:sp>
        <p:nvSpPr>
          <p:cNvPr id="39941" name="Rectangle 5"/>
          <p:cNvSpPr>
            <a:spLocks noChangeArrowheads="1"/>
          </p:cNvSpPr>
          <p:nvPr/>
        </p:nvSpPr>
        <p:spPr bwMode="auto">
          <a:xfrm>
            <a:off x="468313" y="5084763"/>
            <a:ext cx="8229600" cy="8921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800">
                <a:solidFill>
                  <a:srgbClr val="3333CC"/>
                </a:solidFill>
              </a:rPr>
              <a:t>Hücreler</a:t>
            </a:r>
            <a:r>
              <a:rPr lang="tr-TR" sz="1800"/>
              <a:t>		: Hücre dizileri 		(</a:t>
            </a:r>
            <a:r>
              <a:rPr lang="tr-TR" sz="1800">
                <a:latin typeface="Courier New" pitchFamily="49" charset="0"/>
              </a:rPr>
              <a:t>cell array</a:t>
            </a:r>
            <a:r>
              <a:rPr lang="tr-TR" sz="1800"/>
              <a:t>)</a:t>
            </a:r>
          </a:p>
          <a:p>
            <a:pPr marL="342900" indent="-342900" algn="l">
              <a:lnSpc>
                <a:spcPct val="80000"/>
              </a:lnSpc>
              <a:spcBef>
                <a:spcPct val="20000"/>
              </a:spcBef>
              <a:buClr>
                <a:schemeClr val="accent1"/>
              </a:buClr>
              <a:buSzPct val="65000"/>
              <a:buFont typeface="Wingdings" pitchFamily="2" charset="2"/>
              <a:buBlip>
                <a:blip r:embed="rId2"/>
              </a:buBlip>
            </a:pPr>
            <a:r>
              <a:rPr lang="tr-TR" sz="1800">
                <a:solidFill>
                  <a:srgbClr val="3333CC"/>
                </a:solidFill>
              </a:rPr>
              <a:t>Yapılar</a:t>
            </a:r>
            <a:r>
              <a:rPr lang="tr-TR" sz="1800"/>
              <a:t>		: Yapı dizileri 		(</a:t>
            </a:r>
            <a:r>
              <a:rPr lang="tr-TR" sz="1800">
                <a:latin typeface="Courier New" pitchFamily="49" charset="0"/>
              </a:rPr>
              <a:t>structure array</a:t>
            </a:r>
            <a:r>
              <a:rPr lang="tr-TR" sz="1800"/>
              <a:t>)</a:t>
            </a:r>
            <a:endParaRPr lang="tr-TR" sz="1800">
              <a:latin typeface="Courier New" pitchFamily="49" charset="0"/>
            </a:endParaRPr>
          </a:p>
          <a:p>
            <a:pPr marL="342900" indent="-342900" algn="l">
              <a:lnSpc>
                <a:spcPct val="80000"/>
              </a:lnSpc>
              <a:spcBef>
                <a:spcPct val="20000"/>
              </a:spcBef>
              <a:buClr>
                <a:schemeClr val="accent1"/>
              </a:buClr>
              <a:buSzPct val="65000"/>
              <a:buFont typeface="Wingdings" pitchFamily="2" charset="2"/>
              <a:buNone/>
            </a:pPr>
            <a:endParaRPr lang="tr-TR" sz="1800">
              <a:latin typeface="Courier New" pitchFamily="49" charset="0"/>
            </a:endParaRPr>
          </a:p>
          <a:p>
            <a:pPr marL="342900" indent="-342900" algn="l">
              <a:lnSpc>
                <a:spcPct val="80000"/>
              </a:lnSpc>
              <a:spcBef>
                <a:spcPct val="20000"/>
              </a:spcBef>
              <a:buClr>
                <a:schemeClr val="accent1"/>
              </a:buClr>
              <a:buSzPct val="65000"/>
              <a:buFont typeface="Wingdings" pitchFamily="2" charset="2"/>
              <a:buNone/>
            </a:pPr>
            <a:r>
              <a:rPr lang="tr-TR" sz="1800">
                <a:solidFill>
                  <a:srgbClr val="3333CC"/>
                </a:solidFill>
              </a:rPr>
              <a:t>	</a:t>
            </a:r>
            <a:endParaRPr lang="tr-TR" sz="1800">
              <a:solidFill>
                <a:srgbClr val="3333CC"/>
              </a:solidFill>
              <a:latin typeface="Courier New" pitchFamily="49" charset="0"/>
            </a:endParaRPr>
          </a:p>
        </p:txBody>
      </p:sp>
      <p:grpSp>
        <p:nvGrpSpPr>
          <p:cNvPr id="2" name="Group 11"/>
          <p:cNvGrpSpPr>
            <a:grpSpLocks/>
          </p:cNvGrpSpPr>
          <p:nvPr/>
        </p:nvGrpSpPr>
        <p:grpSpPr bwMode="auto">
          <a:xfrm>
            <a:off x="1331913" y="2865438"/>
            <a:ext cx="4319587" cy="850900"/>
            <a:chOff x="839" y="1805"/>
            <a:chExt cx="2721" cy="536"/>
          </a:xfrm>
        </p:grpSpPr>
        <p:sp>
          <p:nvSpPr>
            <p:cNvPr id="25608" name="Line 6"/>
            <p:cNvSpPr>
              <a:spLocks noChangeShapeType="1"/>
            </p:cNvSpPr>
            <p:nvPr/>
          </p:nvSpPr>
          <p:spPr bwMode="auto">
            <a:xfrm>
              <a:off x="1202" y="2341"/>
              <a:ext cx="90" cy="0"/>
            </a:xfrm>
            <a:prstGeom prst="line">
              <a:avLst/>
            </a:prstGeom>
            <a:noFill/>
            <a:ln w="25400">
              <a:solidFill>
                <a:srgbClr val="008000"/>
              </a:solidFill>
              <a:round/>
              <a:headEnd/>
              <a:tailEnd/>
            </a:ln>
          </p:spPr>
          <p:txBody>
            <a:bodyPr wrap="none" anchor="ctr"/>
            <a:lstStyle/>
            <a:p>
              <a:endParaRPr lang="tr-TR"/>
            </a:p>
          </p:txBody>
        </p:sp>
        <p:sp>
          <p:nvSpPr>
            <p:cNvPr id="25609" name="AutoShape 10"/>
            <p:cNvSpPr>
              <a:spLocks noChangeArrowheads="1"/>
            </p:cNvSpPr>
            <p:nvPr/>
          </p:nvSpPr>
          <p:spPr bwMode="auto">
            <a:xfrm>
              <a:off x="839" y="1805"/>
              <a:ext cx="2721" cy="179"/>
            </a:xfrm>
            <a:prstGeom prst="roundRect">
              <a:avLst>
                <a:gd name="adj" fmla="val 16667"/>
              </a:avLst>
            </a:prstGeom>
            <a:noFill/>
            <a:ln w="25400" algn="ctr">
              <a:solidFill>
                <a:srgbClr val="008000"/>
              </a:solidFill>
              <a:round/>
              <a:headEnd/>
              <a:tailEnd/>
            </a:ln>
          </p:spPr>
          <p:txBody>
            <a:bodyPr wrap="none" anchor="ct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ox(in)">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9941"/>
                                        </p:tgtEl>
                                        <p:attrNameLst>
                                          <p:attrName>style.visibility</p:attrName>
                                        </p:attrNameLst>
                                      </p:cBhvr>
                                      <p:to>
                                        <p:strVal val="visible"/>
                                      </p:to>
                                    </p:set>
                                    <p:animEffect transition="in" filter="box(in)">
                                      <p:cBhvr>
                                        <p:cTn id="17"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(Karakter Dizileri)</a:t>
            </a:r>
            <a:endParaRPr lang="tr-TR" dirty="0"/>
          </a:p>
        </p:txBody>
      </p:sp>
      <p:sp>
        <p:nvSpPr>
          <p:cNvPr id="3" name="2 İçerik Yer Tutucusu"/>
          <p:cNvSpPr>
            <a:spLocks noGrp="1"/>
          </p:cNvSpPr>
          <p:nvPr>
            <p:ph idx="1"/>
          </p:nvPr>
        </p:nvSpPr>
        <p:spPr/>
        <p:txBody>
          <a:bodyPr/>
          <a:lstStyle/>
          <a:p>
            <a:r>
              <a:rPr lang="tr-TR" b="0" dirty="0" smtClean="0"/>
              <a:t>Karakterler dizisi veya yalnızca </a:t>
            </a:r>
            <a:r>
              <a:rPr lang="tr-TR" b="0" dirty="0" err="1" smtClean="0"/>
              <a:t>karekter</a:t>
            </a:r>
            <a:r>
              <a:rPr lang="tr-TR" b="0" dirty="0" smtClean="0"/>
              <a:t>/sözcük (</a:t>
            </a:r>
            <a:r>
              <a:rPr lang="tr-TR" b="0" dirty="0" err="1" smtClean="0"/>
              <a:t>string</a:t>
            </a:r>
            <a:r>
              <a:rPr lang="tr-TR" b="0" dirty="0" smtClean="0"/>
              <a:t>), </a:t>
            </a:r>
            <a:r>
              <a:rPr lang="tr-TR" b="0" dirty="0" smtClean="0">
                <a:solidFill>
                  <a:srgbClr val="FF0000"/>
                </a:solidFill>
              </a:rPr>
              <a:t>iki tek tırnak arasındaki ifade edilen</a:t>
            </a:r>
            <a:r>
              <a:rPr lang="tr-TR" b="0" dirty="0" smtClean="0"/>
              <a:t>, gerçekte ASCII kod tablosunda sayısal kodlarla belirtilen ilk 127 karakterden oluşan karakter dizileridir (</a:t>
            </a:r>
            <a:r>
              <a:rPr lang="tr-TR" b="0" dirty="0" err="1" smtClean="0"/>
              <a:t>char</a:t>
            </a:r>
            <a:r>
              <a:rPr lang="tr-TR" b="0" dirty="0" smtClean="0"/>
              <a:t> </a:t>
            </a:r>
            <a:r>
              <a:rPr lang="tr-TR" b="0" dirty="0" err="1" smtClean="0"/>
              <a:t>array</a:t>
            </a:r>
            <a:r>
              <a:rPr lang="tr-TR" b="0" dirty="0" smtClean="0"/>
              <a:t>). Karakter uzunluğu, dizideki karakter sayısıdır. Her bir karakter bellekte 1 </a:t>
            </a:r>
            <a:r>
              <a:rPr lang="tr-TR" b="0" dirty="0" err="1" smtClean="0"/>
              <a:t>byte</a:t>
            </a:r>
            <a:r>
              <a:rPr lang="tr-TR" b="0" dirty="0" smtClean="0"/>
              <a:t> (8 bit) yer kaplar. </a:t>
            </a:r>
          </a:p>
          <a:p>
            <a:endParaRPr lang="tr-TR" dirty="0" smtClean="0"/>
          </a:p>
          <a:p>
            <a:endParaRPr lang="tr-TR" dirty="0" smtClean="0"/>
          </a:p>
          <a:p>
            <a:endParaRPr lang="tr-TR" dirty="0" smtClean="0"/>
          </a:p>
          <a:p>
            <a:endParaRPr lang="tr-TR" dirty="0" smtClean="0"/>
          </a:p>
          <a:p>
            <a:r>
              <a:rPr lang="tr-TR" b="0" dirty="0" smtClean="0"/>
              <a:t>Burada verilen ders değişkeninde her bir harf ASCII kod tablosundaki sayısal bir koda sahiptir.</a:t>
            </a:r>
          </a:p>
          <a:p>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38</a:t>
            </a:fld>
            <a:endParaRPr lang="en-US" altLang="en-US" dirty="0"/>
          </a:p>
        </p:txBody>
      </p:sp>
      <p:sp>
        <p:nvSpPr>
          <p:cNvPr id="5" name="4 Dikdörtgen"/>
          <p:cNvSpPr/>
          <p:nvPr/>
        </p:nvSpPr>
        <p:spPr>
          <a:xfrm>
            <a:off x="755576" y="3196133"/>
            <a:ext cx="4968552" cy="1169551"/>
          </a:xfrm>
          <a:prstGeom prst="rect">
            <a:avLst/>
          </a:prstGeom>
          <a:noFill/>
          <a:ln w="25400">
            <a:solidFill>
              <a:schemeClr val="accent1"/>
            </a:solidFill>
          </a:ln>
        </p:spPr>
        <p:txBody>
          <a:bodyPr wrap="square">
            <a:spAutoFit/>
          </a:bodyPr>
          <a:lstStyle/>
          <a:p>
            <a:pPr algn="l"/>
            <a:r>
              <a:rPr lang="pt-BR" dirty="0" smtClean="0"/>
              <a:t>&gt;&gt; ders='bilgisayar bilimleri'</a:t>
            </a:r>
          </a:p>
          <a:p>
            <a:pPr algn="l"/>
            <a:endParaRPr lang="pt-BR" dirty="0" smtClean="0"/>
          </a:p>
          <a:p>
            <a:pPr algn="l"/>
            <a:r>
              <a:rPr lang="pt-BR" dirty="0" smtClean="0"/>
              <a:t>ders =</a:t>
            </a:r>
          </a:p>
          <a:p>
            <a:pPr algn="l"/>
            <a:endParaRPr lang="pt-BR" dirty="0" smtClean="0"/>
          </a:p>
          <a:p>
            <a:pPr algn="l"/>
            <a:r>
              <a:rPr lang="pt-BR" dirty="0" smtClean="0"/>
              <a:t>bilgisayar bilimleri</a:t>
            </a:r>
            <a:endParaRPr lang="tr-TR" dirty="0" smtClean="0"/>
          </a:p>
        </p:txBody>
      </p:sp>
      <p:sp>
        <p:nvSpPr>
          <p:cNvPr id="6" name="5 Dikdörtgen"/>
          <p:cNvSpPr/>
          <p:nvPr/>
        </p:nvSpPr>
        <p:spPr>
          <a:xfrm>
            <a:off x="755576" y="5139769"/>
            <a:ext cx="7920880" cy="1169551"/>
          </a:xfrm>
          <a:prstGeom prst="rect">
            <a:avLst/>
          </a:prstGeom>
          <a:noFill/>
          <a:ln w="25400">
            <a:solidFill>
              <a:schemeClr val="accent1"/>
            </a:solidFill>
          </a:ln>
        </p:spPr>
        <p:txBody>
          <a:bodyPr wrap="square">
            <a:spAutoFit/>
          </a:bodyPr>
          <a:lstStyle/>
          <a:p>
            <a:pPr algn="l"/>
            <a:r>
              <a:rPr lang="da-DK" dirty="0" smtClean="0"/>
              <a:t>&gt;&gt; kod=double(ders)</a:t>
            </a:r>
          </a:p>
          <a:p>
            <a:pPr algn="l"/>
            <a:endParaRPr lang="da-DK" dirty="0" smtClean="0"/>
          </a:p>
          <a:p>
            <a:pPr algn="l"/>
            <a:r>
              <a:rPr lang="da-DK" dirty="0" smtClean="0"/>
              <a:t>kod =</a:t>
            </a:r>
          </a:p>
          <a:p>
            <a:pPr algn="l"/>
            <a:endParaRPr lang="da-DK" dirty="0" smtClean="0"/>
          </a:p>
          <a:p>
            <a:pPr algn="l"/>
            <a:r>
              <a:rPr lang="da-DK" dirty="0" smtClean="0"/>
              <a:t>    </a:t>
            </a:r>
            <a:r>
              <a:rPr lang="da-DK" sz="1100" dirty="0" smtClean="0"/>
              <a:t>98   105   108   103   105   115    97   121    97   114    32    98   105   108   105   109   108   101   114   105</a:t>
            </a:r>
            <a:endParaRPr lang="tr-TR" sz="11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(Karakter Dizileri)</a:t>
            </a:r>
            <a:endParaRPr lang="tr-TR" dirty="0"/>
          </a:p>
        </p:txBody>
      </p:sp>
      <p:sp>
        <p:nvSpPr>
          <p:cNvPr id="3" name="2 İçerik Yer Tutucusu"/>
          <p:cNvSpPr>
            <a:spLocks noGrp="1"/>
          </p:cNvSpPr>
          <p:nvPr>
            <p:ph idx="1"/>
          </p:nvPr>
        </p:nvSpPr>
        <p:spPr/>
        <p:txBody>
          <a:bodyPr/>
          <a:lstStyle/>
          <a:p>
            <a:r>
              <a:rPr lang="tr-TR" b="0" dirty="0" smtClean="0"/>
              <a:t>Tam tersi olarak ASCII karşılığı verilen bir dizinin karakter karşılığını bulmak için </a:t>
            </a:r>
            <a:r>
              <a:rPr lang="tr-TR" b="0" dirty="0" err="1" smtClean="0">
                <a:solidFill>
                  <a:srgbClr val="3333CC"/>
                </a:solidFill>
              </a:rPr>
              <a:t>char</a:t>
            </a:r>
            <a:r>
              <a:rPr lang="tr-TR" b="0" dirty="0" smtClean="0"/>
              <a:t> fonksiyonu kullanılır.</a:t>
            </a:r>
          </a:p>
          <a:p>
            <a:endParaRPr lang="tr-TR" b="0" dirty="0" smtClean="0"/>
          </a:p>
          <a:p>
            <a:endParaRPr lang="tr-TR" b="0" dirty="0" smtClean="0"/>
          </a:p>
          <a:p>
            <a:endParaRPr lang="tr-TR" b="0" dirty="0" smtClean="0"/>
          </a:p>
          <a:p>
            <a:endParaRPr lang="tr-TR" b="0" dirty="0" smtClean="0"/>
          </a:p>
          <a:p>
            <a:endParaRPr lang="tr-TR" b="0" dirty="0" smtClean="0"/>
          </a:p>
          <a:p>
            <a:r>
              <a:rPr lang="tr-TR" b="0" dirty="0" smtClean="0"/>
              <a:t>Çok Boyutlu Dizi Gösterimleri</a:t>
            </a:r>
          </a:p>
          <a:p>
            <a:endParaRPr lang="tr-TR" b="0" dirty="0" smtClean="0"/>
          </a:p>
          <a:p>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39</a:t>
            </a:fld>
            <a:endParaRPr lang="en-US" altLang="en-US"/>
          </a:p>
        </p:txBody>
      </p:sp>
      <p:sp>
        <p:nvSpPr>
          <p:cNvPr id="5" name="4 Dikdörtgen"/>
          <p:cNvSpPr/>
          <p:nvPr/>
        </p:nvSpPr>
        <p:spPr>
          <a:xfrm>
            <a:off x="755576" y="2348880"/>
            <a:ext cx="4968552" cy="1169551"/>
          </a:xfrm>
          <a:prstGeom prst="rect">
            <a:avLst/>
          </a:prstGeom>
          <a:noFill/>
          <a:ln w="25400">
            <a:solidFill>
              <a:schemeClr val="accent1"/>
            </a:solidFill>
          </a:ln>
        </p:spPr>
        <p:txBody>
          <a:bodyPr wrap="square">
            <a:spAutoFit/>
          </a:bodyPr>
          <a:lstStyle/>
          <a:p>
            <a:pPr algn="l"/>
            <a:r>
              <a:rPr lang="pt-BR" dirty="0" smtClean="0"/>
              <a:t>&gt;&gt; char(kod)</a:t>
            </a:r>
          </a:p>
          <a:p>
            <a:pPr algn="l"/>
            <a:endParaRPr lang="pt-BR" dirty="0" smtClean="0"/>
          </a:p>
          <a:p>
            <a:pPr algn="l"/>
            <a:r>
              <a:rPr lang="pt-BR" dirty="0" smtClean="0"/>
              <a:t>ans =</a:t>
            </a:r>
          </a:p>
          <a:p>
            <a:pPr algn="l"/>
            <a:endParaRPr lang="pt-BR" dirty="0" smtClean="0"/>
          </a:p>
          <a:p>
            <a:pPr algn="l"/>
            <a:r>
              <a:rPr lang="pt-BR" dirty="0" smtClean="0"/>
              <a:t>bilgisayar bilimleri</a:t>
            </a:r>
            <a:endParaRPr lang="tr-TR" dirty="0" smtClean="0"/>
          </a:p>
        </p:txBody>
      </p:sp>
      <p:sp>
        <p:nvSpPr>
          <p:cNvPr id="6" name="5 Dikdörtgen"/>
          <p:cNvSpPr/>
          <p:nvPr/>
        </p:nvSpPr>
        <p:spPr>
          <a:xfrm>
            <a:off x="755576" y="4419689"/>
            <a:ext cx="4968552" cy="1384995"/>
          </a:xfrm>
          <a:prstGeom prst="rect">
            <a:avLst/>
          </a:prstGeom>
          <a:noFill/>
          <a:ln w="25400">
            <a:solidFill>
              <a:schemeClr val="accent1"/>
            </a:solidFill>
          </a:ln>
        </p:spPr>
        <p:txBody>
          <a:bodyPr wrap="square">
            <a:spAutoFit/>
          </a:bodyPr>
          <a:lstStyle/>
          <a:p>
            <a:pPr algn="l"/>
            <a:r>
              <a:rPr lang="da-DK" dirty="0" smtClean="0"/>
              <a:t>&gt;&gt; x='1001';</a:t>
            </a:r>
          </a:p>
          <a:p>
            <a:pPr algn="l"/>
            <a:r>
              <a:rPr lang="da-DK" dirty="0" smtClean="0"/>
              <a:t>&gt;&gt; a=[ders,' ders kodu ',x]</a:t>
            </a:r>
          </a:p>
          <a:p>
            <a:pPr algn="l"/>
            <a:endParaRPr lang="da-DK" dirty="0" smtClean="0"/>
          </a:p>
          <a:p>
            <a:pPr algn="l"/>
            <a:r>
              <a:rPr lang="da-DK" dirty="0" smtClean="0"/>
              <a:t>a =</a:t>
            </a:r>
          </a:p>
          <a:p>
            <a:pPr algn="l"/>
            <a:endParaRPr lang="da-DK" dirty="0" smtClean="0"/>
          </a:p>
          <a:p>
            <a:pPr algn="l"/>
            <a:r>
              <a:rPr lang="da-DK" dirty="0" smtClean="0"/>
              <a:t>bilgisayar bilimleri ders kodu 1001</a:t>
            </a:r>
            <a:endParaRPr lang="tr-T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7327906C-C3AB-40F4-952A-C6022FA6965D}" type="slidenum">
              <a:rPr lang="en-US" altLang="en-US"/>
              <a:pPr>
                <a:defRPr/>
              </a:pPr>
              <a:t>4</a:t>
            </a:fld>
            <a:endParaRPr lang="en-US" altLang="en-US"/>
          </a:p>
        </p:txBody>
      </p:sp>
      <p:sp>
        <p:nvSpPr>
          <p:cNvPr id="8195" name="Rectangle 2"/>
          <p:cNvSpPr>
            <a:spLocks noGrp="1" noChangeArrowheads="1"/>
          </p:cNvSpPr>
          <p:nvPr>
            <p:ph type="title"/>
          </p:nvPr>
        </p:nvSpPr>
        <p:spPr/>
        <p:txBody>
          <a:bodyPr/>
          <a:lstStyle/>
          <a:p>
            <a:pPr eaLnBrk="1" hangingPunct="1"/>
            <a:r>
              <a:rPr lang="tr-TR" smtClean="0"/>
              <a:t>MATLAB (</a:t>
            </a:r>
            <a:r>
              <a:rPr lang="tr-TR" b="0" smtClean="0"/>
              <a:t>MAT</a:t>
            </a:r>
            <a:r>
              <a:rPr lang="tr-TR" smtClean="0"/>
              <a:t>rix </a:t>
            </a:r>
            <a:r>
              <a:rPr lang="tr-TR" b="0" smtClean="0"/>
              <a:t>LAB</a:t>
            </a:r>
            <a:r>
              <a:rPr lang="tr-TR" smtClean="0"/>
              <a:t>oratuary)</a:t>
            </a:r>
          </a:p>
        </p:txBody>
      </p:sp>
      <p:sp>
        <p:nvSpPr>
          <p:cNvPr id="8196" name="Rectangle 3"/>
          <p:cNvSpPr>
            <a:spLocks noGrp="1" noChangeArrowheads="1"/>
          </p:cNvSpPr>
          <p:nvPr>
            <p:ph type="body" idx="1"/>
          </p:nvPr>
        </p:nvSpPr>
        <p:spPr/>
        <p:txBody>
          <a:bodyPr/>
          <a:lstStyle/>
          <a:p>
            <a:pPr eaLnBrk="1" hangingPunct="1"/>
            <a:endParaRPr lang="tr-TR" smtClean="0"/>
          </a:p>
          <a:p>
            <a:pPr eaLnBrk="1" hangingPunct="1"/>
            <a:endParaRPr lang="tr-TR" smtClean="0"/>
          </a:p>
          <a:p>
            <a:pPr eaLnBrk="1" hangingPunct="1"/>
            <a:r>
              <a:rPr lang="tr-TR" smtClean="0"/>
              <a:t>Matlab’de hazır programlar vardır. Bu programlara </a:t>
            </a:r>
            <a:r>
              <a:rPr lang="tr-TR" smtClean="0">
                <a:solidFill>
                  <a:srgbClr val="3333CC"/>
                </a:solidFill>
              </a:rPr>
              <a:t>fonksiyon</a:t>
            </a:r>
            <a:r>
              <a:rPr lang="tr-TR" smtClean="0"/>
              <a:t> adı verilir.</a:t>
            </a:r>
          </a:p>
          <a:p>
            <a:pPr eaLnBrk="1" hangingPunct="1"/>
            <a:r>
              <a:rPr lang="tr-TR" smtClean="0"/>
              <a:t>Matlab fonksiyonlarının kullanımı, matematikteki y=f(x) fonksiyonunun kullanımıyla özdeştir.</a:t>
            </a:r>
          </a:p>
          <a:p>
            <a:pPr eaLnBrk="1" hangingPunct="1"/>
            <a:r>
              <a:rPr lang="tr-TR" smtClean="0"/>
              <a:t>Örneğin, a=</a:t>
            </a:r>
            <a:r>
              <a:rPr lang="tr-TR" smtClean="0">
                <a:solidFill>
                  <a:srgbClr val="3333CC"/>
                </a:solidFill>
              </a:rPr>
              <a:t>sin</a:t>
            </a:r>
            <a:r>
              <a:rPr lang="tr-TR" smtClean="0"/>
              <a:t>(x) fonksiyonunda, </a:t>
            </a:r>
            <a:r>
              <a:rPr lang="tr-TR" smtClean="0">
                <a:solidFill>
                  <a:srgbClr val="3333CC"/>
                </a:solidFill>
              </a:rPr>
              <a:t>sin </a:t>
            </a:r>
            <a:r>
              <a:rPr lang="tr-TR" smtClean="0"/>
              <a:t>fonksiyonu, x açısının (input-girdi) değerini hesaplar; kullanıcı bu değeri, örneğin, bir a değişkenine atar. a değeri </a:t>
            </a:r>
            <a:r>
              <a:rPr lang="tr-TR" smtClean="0">
                <a:solidFill>
                  <a:srgbClr val="3333CC"/>
                </a:solidFill>
              </a:rPr>
              <a:t>sin</a:t>
            </a:r>
            <a:r>
              <a:rPr lang="tr-TR" smtClean="0"/>
              <a:t> fonksiyonunun bir çıktısıdır (output).</a:t>
            </a:r>
          </a:p>
          <a:p>
            <a:pPr eaLnBrk="1" hangingPunct="1">
              <a:buFont typeface="Wingdings" pitchFamily="2" charset="2"/>
              <a:buNone/>
            </a:pPr>
            <a:endParaRPr lang="tr-TR" smtClean="0">
              <a:solidFill>
                <a:srgbClr val="3333CC"/>
              </a:solidFill>
            </a:endParaRPr>
          </a:p>
          <a:p>
            <a:pPr eaLnBrk="1" hangingPunct="1"/>
            <a:endParaRPr lang="tr-TR"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(Karakter Dizileri)</a:t>
            </a:r>
            <a:endParaRPr lang="tr-TR" dirty="0"/>
          </a:p>
        </p:txBody>
      </p:sp>
      <p:sp>
        <p:nvSpPr>
          <p:cNvPr id="3" name="2 İçerik Yer Tutucusu"/>
          <p:cNvSpPr>
            <a:spLocks noGrp="1"/>
          </p:cNvSpPr>
          <p:nvPr>
            <p:ph idx="1"/>
          </p:nvPr>
        </p:nvSpPr>
        <p:spPr/>
        <p:txBody>
          <a:bodyPr/>
          <a:lstStyle/>
          <a:p>
            <a:r>
              <a:rPr lang="tr-TR" sz="2400" b="0" dirty="0" smtClean="0"/>
              <a:t>Karakter dizilerinin karşılaştırılması</a:t>
            </a:r>
          </a:p>
          <a:p>
            <a:pPr lvl="1">
              <a:spcBef>
                <a:spcPct val="50000"/>
              </a:spcBef>
              <a:buFont typeface="Arial" pitchFamily="34" charset="0"/>
              <a:buChar char="•"/>
            </a:pPr>
            <a:r>
              <a:rPr lang="tr-TR" dirty="0" smtClean="0"/>
              <a:t>	</a:t>
            </a:r>
            <a:r>
              <a:rPr lang="tr-TR" dirty="0" err="1" smtClean="0">
                <a:solidFill>
                  <a:srgbClr val="3333CC"/>
                </a:solidFill>
              </a:rPr>
              <a:t>strcmp</a:t>
            </a:r>
            <a:r>
              <a:rPr lang="tr-TR" dirty="0" smtClean="0"/>
              <a:t>: İki dizinin aynı olup olmadığını belirler.</a:t>
            </a:r>
          </a:p>
          <a:p>
            <a:pPr lvl="1">
              <a:spcBef>
                <a:spcPct val="50000"/>
              </a:spcBef>
              <a:buFont typeface="Arial" pitchFamily="34" charset="0"/>
              <a:buChar char="•"/>
            </a:pPr>
            <a:r>
              <a:rPr lang="tr-TR" dirty="0" smtClean="0"/>
              <a:t>	</a:t>
            </a:r>
            <a:r>
              <a:rPr lang="tr-TR" dirty="0" err="1" smtClean="0">
                <a:solidFill>
                  <a:srgbClr val="3333CC"/>
                </a:solidFill>
              </a:rPr>
              <a:t>strcmpi</a:t>
            </a:r>
            <a:r>
              <a:rPr lang="tr-TR" dirty="0" smtClean="0"/>
              <a:t>: iki dizinin harf durumu (büyük harf-küçük harf) dikkate alınmadan aynı olup olmadığını belirler.</a:t>
            </a:r>
          </a:p>
          <a:p>
            <a:pPr lvl="1">
              <a:spcBef>
                <a:spcPct val="50000"/>
              </a:spcBef>
              <a:buFont typeface="Arial" pitchFamily="34" charset="0"/>
              <a:buChar char="•"/>
            </a:pPr>
            <a:r>
              <a:rPr lang="tr-TR" dirty="0" smtClean="0"/>
              <a:t>	</a:t>
            </a:r>
            <a:r>
              <a:rPr lang="tr-TR" dirty="0" err="1" smtClean="0">
                <a:solidFill>
                  <a:srgbClr val="3333CC"/>
                </a:solidFill>
              </a:rPr>
              <a:t>strncmp</a:t>
            </a:r>
            <a:r>
              <a:rPr lang="tr-TR" dirty="0" smtClean="0"/>
              <a:t>: iki dizinin ilk n karakterinin aynı olup olmadığını belirler.</a:t>
            </a:r>
          </a:p>
          <a:p>
            <a:pPr lvl="1">
              <a:spcBef>
                <a:spcPct val="50000"/>
              </a:spcBef>
              <a:buFont typeface="Arial" pitchFamily="34" charset="0"/>
              <a:buChar char="•"/>
            </a:pPr>
            <a:r>
              <a:rPr lang="tr-TR" dirty="0" smtClean="0"/>
              <a:t>	</a:t>
            </a:r>
            <a:r>
              <a:rPr lang="tr-TR" dirty="0" err="1" smtClean="0">
                <a:solidFill>
                  <a:srgbClr val="3333CC"/>
                </a:solidFill>
              </a:rPr>
              <a:t>strncmpi</a:t>
            </a:r>
            <a:r>
              <a:rPr lang="tr-TR" dirty="0" smtClean="0"/>
              <a:t>: ilk dizinin harf durumu (büyük harf-küçük harf) dikkate alınmadan ilk n karakterinin aynı olup olmadığını belirler. </a:t>
            </a:r>
          </a:p>
          <a:p>
            <a:endParaRPr lang="tr-TR" b="0"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40</a:t>
            </a:fld>
            <a:endParaRPr lang="en-US"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(Karakter Dizileri)</a:t>
            </a:r>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41</a:t>
            </a:fld>
            <a:endParaRPr lang="en-US" altLang="en-US"/>
          </a:p>
        </p:txBody>
      </p:sp>
      <p:sp>
        <p:nvSpPr>
          <p:cNvPr id="5" name="4 Dikdörtgen"/>
          <p:cNvSpPr/>
          <p:nvPr/>
        </p:nvSpPr>
        <p:spPr>
          <a:xfrm>
            <a:off x="395536" y="980728"/>
            <a:ext cx="2016224" cy="4401205"/>
          </a:xfrm>
          <a:prstGeom prst="rect">
            <a:avLst/>
          </a:prstGeom>
          <a:noFill/>
          <a:ln w="25400">
            <a:solidFill>
              <a:schemeClr val="accent1"/>
            </a:solidFill>
          </a:ln>
        </p:spPr>
        <p:txBody>
          <a:bodyPr wrap="square">
            <a:spAutoFit/>
          </a:bodyPr>
          <a:lstStyle/>
          <a:p>
            <a:pPr algn="l"/>
            <a:r>
              <a:rPr lang="pt-BR" dirty="0" smtClean="0"/>
              <a:t>&gt;&gt; a='matematik';</a:t>
            </a:r>
          </a:p>
          <a:p>
            <a:pPr algn="l"/>
            <a:r>
              <a:rPr lang="pt-BR" dirty="0" smtClean="0"/>
              <a:t>&gt;&gt; b='mathematik';</a:t>
            </a:r>
          </a:p>
          <a:p>
            <a:pPr algn="l"/>
            <a:r>
              <a:rPr lang="pt-BR" dirty="0" smtClean="0"/>
              <a:t>&gt;&gt; c='MaTematiK';</a:t>
            </a:r>
          </a:p>
          <a:p>
            <a:pPr algn="l"/>
            <a:r>
              <a:rPr lang="pt-BR" dirty="0" smtClean="0"/>
              <a:t>&gt;&gt; e='matematik';</a:t>
            </a:r>
          </a:p>
          <a:p>
            <a:pPr algn="l"/>
            <a:r>
              <a:rPr lang="pt-BR" dirty="0" smtClean="0"/>
              <a:t>&gt;&gt; </a:t>
            </a:r>
            <a:r>
              <a:rPr lang="pt-BR" dirty="0" smtClean="0">
                <a:solidFill>
                  <a:srgbClr val="3333CC"/>
                </a:solidFill>
              </a:rPr>
              <a:t>x=strcmp(a,b)</a:t>
            </a:r>
          </a:p>
          <a:p>
            <a:pPr algn="l"/>
            <a:endParaRPr lang="pt-BR" dirty="0" smtClean="0"/>
          </a:p>
          <a:p>
            <a:pPr algn="l"/>
            <a:r>
              <a:rPr lang="pt-BR" dirty="0" smtClean="0"/>
              <a:t>x =</a:t>
            </a:r>
          </a:p>
          <a:p>
            <a:pPr algn="l"/>
            <a:endParaRPr lang="pt-BR" dirty="0" smtClean="0"/>
          </a:p>
          <a:p>
            <a:pPr algn="l"/>
            <a:r>
              <a:rPr lang="pt-BR" dirty="0" smtClean="0"/>
              <a:t>     0</a:t>
            </a:r>
          </a:p>
          <a:p>
            <a:pPr algn="l"/>
            <a:endParaRPr lang="pt-BR" dirty="0" smtClean="0"/>
          </a:p>
          <a:p>
            <a:pPr algn="l"/>
            <a:r>
              <a:rPr lang="pt-BR" dirty="0" smtClean="0"/>
              <a:t>&gt;&gt; </a:t>
            </a:r>
            <a:r>
              <a:rPr lang="pt-BR" dirty="0" smtClean="0">
                <a:solidFill>
                  <a:srgbClr val="3333CC"/>
                </a:solidFill>
              </a:rPr>
              <a:t>x=strcmp(a,e)</a:t>
            </a:r>
          </a:p>
          <a:p>
            <a:pPr algn="l"/>
            <a:endParaRPr lang="pt-BR" dirty="0" smtClean="0"/>
          </a:p>
          <a:p>
            <a:pPr algn="l"/>
            <a:r>
              <a:rPr lang="pt-BR" dirty="0" smtClean="0"/>
              <a:t>x =</a:t>
            </a:r>
          </a:p>
          <a:p>
            <a:pPr algn="l"/>
            <a:endParaRPr lang="pt-BR" dirty="0" smtClean="0"/>
          </a:p>
          <a:p>
            <a:pPr algn="l"/>
            <a:r>
              <a:rPr lang="pt-BR" dirty="0" smtClean="0"/>
              <a:t>     1</a:t>
            </a:r>
            <a:endParaRPr lang="tr-TR" dirty="0" smtClean="0"/>
          </a:p>
          <a:p>
            <a:pPr algn="l"/>
            <a:r>
              <a:rPr lang="tr-TR" dirty="0" smtClean="0"/>
              <a:t>&gt;&gt; </a:t>
            </a:r>
            <a:r>
              <a:rPr lang="tr-TR" dirty="0" smtClean="0">
                <a:solidFill>
                  <a:srgbClr val="3333CC"/>
                </a:solidFill>
              </a:rPr>
              <a:t>x=</a:t>
            </a:r>
            <a:r>
              <a:rPr lang="tr-TR" dirty="0" err="1" smtClean="0">
                <a:solidFill>
                  <a:srgbClr val="3333CC"/>
                </a:solidFill>
              </a:rPr>
              <a:t>strcmp</a:t>
            </a:r>
            <a:r>
              <a:rPr lang="tr-TR" dirty="0" smtClean="0">
                <a:solidFill>
                  <a:srgbClr val="3333CC"/>
                </a:solidFill>
              </a:rPr>
              <a:t>(a,c)</a:t>
            </a:r>
          </a:p>
          <a:p>
            <a:pPr algn="l"/>
            <a:endParaRPr lang="tr-TR" dirty="0" smtClean="0"/>
          </a:p>
          <a:p>
            <a:pPr algn="l"/>
            <a:r>
              <a:rPr lang="tr-TR" dirty="0" smtClean="0"/>
              <a:t>x =</a:t>
            </a:r>
          </a:p>
          <a:p>
            <a:pPr algn="l"/>
            <a:endParaRPr lang="tr-TR" dirty="0" smtClean="0"/>
          </a:p>
          <a:p>
            <a:pPr algn="l"/>
            <a:r>
              <a:rPr lang="tr-TR" dirty="0" smtClean="0"/>
              <a:t>     0</a:t>
            </a:r>
          </a:p>
        </p:txBody>
      </p:sp>
      <p:sp>
        <p:nvSpPr>
          <p:cNvPr id="6" name="5 Dikdörtgen"/>
          <p:cNvSpPr/>
          <p:nvPr/>
        </p:nvSpPr>
        <p:spPr>
          <a:xfrm>
            <a:off x="2589684" y="980728"/>
            <a:ext cx="2016224" cy="3323987"/>
          </a:xfrm>
          <a:prstGeom prst="rect">
            <a:avLst/>
          </a:prstGeom>
          <a:noFill/>
          <a:ln w="25400">
            <a:solidFill>
              <a:schemeClr val="accent1"/>
            </a:solidFill>
          </a:ln>
        </p:spPr>
        <p:txBody>
          <a:bodyPr wrap="square">
            <a:spAutoFit/>
          </a:bodyPr>
          <a:lstStyle/>
          <a:p>
            <a:pPr algn="l"/>
            <a:r>
              <a:rPr lang="pt-BR" dirty="0" smtClean="0"/>
              <a:t>&gt;&gt; a='matematik';</a:t>
            </a:r>
          </a:p>
          <a:p>
            <a:pPr algn="l"/>
            <a:r>
              <a:rPr lang="pt-BR" dirty="0" smtClean="0"/>
              <a:t>&gt;&gt; b='mathematik';</a:t>
            </a:r>
          </a:p>
          <a:p>
            <a:pPr algn="l"/>
            <a:r>
              <a:rPr lang="pt-BR" dirty="0" smtClean="0"/>
              <a:t>&gt;&gt; c='MaTematiK';</a:t>
            </a:r>
          </a:p>
          <a:p>
            <a:pPr algn="l"/>
            <a:r>
              <a:rPr lang="pt-BR" dirty="0" smtClean="0"/>
              <a:t>&gt;&gt; e='matematik';</a:t>
            </a:r>
            <a:endParaRPr lang="tr-TR" dirty="0" smtClean="0"/>
          </a:p>
          <a:p>
            <a:pPr algn="l"/>
            <a:r>
              <a:rPr lang="it-IT" dirty="0" smtClean="0">
                <a:solidFill>
                  <a:srgbClr val="3333CC"/>
                </a:solidFill>
              </a:rPr>
              <a:t>&gt;&gt; x=strcmpi(a,b)</a:t>
            </a:r>
          </a:p>
          <a:p>
            <a:pPr algn="l"/>
            <a:endParaRPr lang="it-IT" dirty="0" smtClean="0"/>
          </a:p>
          <a:p>
            <a:pPr algn="l"/>
            <a:r>
              <a:rPr lang="it-IT" dirty="0" smtClean="0"/>
              <a:t>x =</a:t>
            </a:r>
          </a:p>
          <a:p>
            <a:pPr algn="l"/>
            <a:endParaRPr lang="it-IT" dirty="0" smtClean="0"/>
          </a:p>
          <a:p>
            <a:pPr algn="l"/>
            <a:r>
              <a:rPr lang="it-IT" dirty="0" smtClean="0"/>
              <a:t>     0</a:t>
            </a:r>
          </a:p>
          <a:p>
            <a:pPr algn="l"/>
            <a:endParaRPr lang="it-IT" dirty="0" smtClean="0"/>
          </a:p>
          <a:p>
            <a:pPr algn="l"/>
            <a:r>
              <a:rPr lang="it-IT" dirty="0" smtClean="0">
                <a:solidFill>
                  <a:srgbClr val="3333CC"/>
                </a:solidFill>
              </a:rPr>
              <a:t>&gt;&gt; x=strcmpi(a,c)</a:t>
            </a:r>
          </a:p>
          <a:p>
            <a:pPr algn="l"/>
            <a:endParaRPr lang="it-IT" dirty="0" smtClean="0"/>
          </a:p>
          <a:p>
            <a:pPr algn="l"/>
            <a:r>
              <a:rPr lang="it-IT" dirty="0" smtClean="0"/>
              <a:t>x =</a:t>
            </a:r>
          </a:p>
          <a:p>
            <a:pPr algn="l"/>
            <a:endParaRPr lang="it-IT" dirty="0" smtClean="0"/>
          </a:p>
          <a:p>
            <a:pPr algn="l"/>
            <a:r>
              <a:rPr lang="it-IT" dirty="0" smtClean="0"/>
              <a:t>     1</a:t>
            </a:r>
            <a:endParaRPr lang="pt-BR" dirty="0" smtClean="0"/>
          </a:p>
        </p:txBody>
      </p:sp>
      <p:sp>
        <p:nvSpPr>
          <p:cNvPr id="7" name="6 Dikdörtgen"/>
          <p:cNvSpPr/>
          <p:nvPr/>
        </p:nvSpPr>
        <p:spPr>
          <a:xfrm>
            <a:off x="4821932" y="980728"/>
            <a:ext cx="2016224" cy="4401205"/>
          </a:xfrm>
          <a:prstGeom prst="rect">
            <a:avLst/>
          </a:prstGeom>
          <a:noFill/>
          <a:ln w="25400">
            <a:solidFill>
              <a:schemeClr val="accent1"/>
            </a:solidFill>
          </a:ln>
        </p:spPr>
        <p:txBody>
          <a:bodyPr wrap="square">
            <a:spAutoFit/>
          </a:bodyPr>
          <a:lstStyle/>
          <a:p>
            <a:pPr algn="l"/>
            <a:r>
              <a:rPr lang="pt-BR" dirty="0" smtClean="0"/>
              <a:t>&gt;&gt; a='matematik';</a:t>
            </a:r>
          </a:p>
          <a:p>
            <a:pPr algn="l"/>
            <a:r>
              <a:rPr lang="pt-BR" dirty="0" smtClean="0"/>
              <a:t>&gt;&gt; b='mathematik';</a:t>
            </a:r>
          </a:p>
          <a:p>
            <a:pPr algn="l"/>
            <a:r>
              <a:rPr lang="pt-BR" dirty="0" smtClean="0"/>
              <a:t>&gt;&gt; c='MaTematiK';</a:t>
            </a:r>
          </a:p>
          <a:p>
            <a:pPr algn="l"/>
            <a:r>
              <a:rPr lang="pt-BR" dirty="0" smtClean="0"/>
              <a:t>&gt;&gt; e='matematik';</a:t>
            </a:r>
            <a:endParaRPr lang="tr-TR" dirty="0" smtClean="0"/>
          </a:p>
          <a:p>
            <a:pPr algn="l"/>
            <a:r>
              <a:rPr lang="en-US" dirty="0" smtClean="0">
                <a:solidFill>
                  <a:srgbClr val="3333CC"/>
                </a:solidFill>
              </a:rPr>
              <a:t>&gt;&gt; x=</a:t>
            </a:r>
            <a:r>
              <a:rPr lang="en-US" dirty="0" err="1" smtClean="0">
                <a:solidFill>
                  <a:srgbClr val="3333CC"/>
                </a:solidFill>
              </a:rPr>
              <a:t>strncmp</a:t>
            </a:r>
            <a:r>
              <a:rPr lang="en-US" dirty="0" smtClean="0">
                <a:solidFill>
                  <a:srgbClr val="3333CC"/>
                </a:solidFill>
              </a:rPr>
              <a:t>(a,b,4)</a:t>
            </a:r>
          </a:p>
          <a:p>
            <a:pPr algn="l"/>
            <a:endParaRPr lang="en-US" dirty="0" smtClean="0"/>
          </a:p>
          <a:p>
            <a:pPr algn="l"/>
            <a:r>
              <a:rPr lang="en-US" dirty="0" smtClean="0"/>
              <a:t>x =</a:t>
            </a:r>
          </a:p>
          <a:p>
            <a:pPr algn="l"/>
            <a:endParaRPr lang="en-US" dirty="0" smtClean="0"/>
          </a:p>
          <a:p>
            <a:pPr algn="l"/>
            <a:r>
              <a:rPr lang="en-US" dirty="0" smtClean="0"/>
              <a:t>     0</a:t>
            </a:r>
          </a:p>
          <a:p>
            <a:pPr algn="l"/>
            <a:endParaRPr lang="en-US" dirty="0" smtClean="0"/>
          </a:p>
          <a:p>
            <a:pPr algn="l"/>
            <a:r>
              <a:rPr lang="en-US" dirty="0" smtClean="0">
                <a:solidFill>
                  <a:srgbClr val="3333CC"/>
                </a:solidFill>
              </a:rPr>
              <a:t>&gt;&gt; x=</a:t>
            </a:r>
            <a:r>
              <a:rPr lang="en-US" dirty="0" err="1" smtClean="0">
                <a:solidFill>
                  <a:srgbClr val="3333CC"/>
                </a:solidFill>
              </a:rPr>
              <a:t>strncmp</a:t>
            </a:r>
            <a:r>
              <a:rPr lang="en-US" dirty="0" smtClean="0">
                <a:solidFill>
                  <a:srgbClr val="3333CC"/>
                </a:solidFill>
              </a:rPr>
              <a:t>(a,b,2)</a:t>
            </a:r>
          </a:p>
          <a:p>
            <a:pPr algn="l"/>
            <a:endParaRPr lang="en-US" dirty="0" smtClean="0"/>
          </a:p>
          <a:p>
            <a:pPr algn="l"/>
            <a:r>
              <a:rPr lang="en-US" dirty="0" smtClean="0"/>
              <a:t>x =</a:t>
            </a:r>
          </a:p>
          <a:p>
            <a:pPr algn="l"/>
            <a:endParaRPr lang="en-US" dirty="0" smtClean="0"/>
          </a:p>
          <a:p>
            <a:pPr algn="l"/>
            <a:r>
              <a:rPr lang="en-US" dirty="0" smtClean="0"/>
              <a:t>     1</a:t>
            </a:r>
            <a:endParaRPr lang="tr-TR" dirty="0" smtClean="0"/>
          </a:p>
          <a:p>
            <a:pPr algn="l"/>
            <a:r>
              <a:rPr lang="pt-BR" dirty="0" smtClean="0"/>
              <a:t>&gt;&gt; </a:t>
            </a:r>
            <a:r>
              <a:rPr lang="pt-BR" dirty="0" smtClean="0">
                <a:solidFill>
                  <a:srgbClr val="3333CC"/>
                </a:solidFill>
              </a:rPr>
              <a:t>x=strncmp(a,c,1)</a:t>
            </a:r>
          </a:p>
          <a:p>
            <a:pPr algn="l"/>
            <a:endParaRPr lang="pt-BR" dirty="0" smtClean="0"/>
          </a:p>
          <a:p>
            <a:pPr algn="l"/>
            <a:r>
              <a:rPr lang="pt-BR" dirty="0" smtClean="0"/>
              <a:t>x =</a:t>
            </a:r>
          </a:p>
          <a:p>
            <a:pPr algn="l"/>
            <a:endParaRPr lang="pt-BR" dirty="0" smtClean="0"/>
          </a:p>
          <a:p>
            <a:pPr algn="l"/>
            <a:r>
              <a:rPr lang="pt-BR" dirty="0" smtClean="0"/>
              <a:t>     0</a:t>
            </a:r>
          </a:p>
        </p:txBody>
      </p:sp>
      <p:sp>
        <p:nvSpPr>
          <p:cNvPr id="8" name="7 Dikdörtgen"/>
          <p:cNvSpPr/>
          <p:nvPr/>
        </p:nvSpPr>
        <p:spPr>
          <a:xfrm>
            <a:off x="7020272" y="980728"/>
            <a:ext cx="2016224" cy="2031325"/>
          </a:xfrm>
          <a:prstGeom prst="rect">
            <a:avLst/>
          </a:prstGeom>
          <a:noFill/>
          <a:ln w="25400">
            <a:solidFill>
              <a:schemeClr val="accent1"/>
            </a:solidFill>
          </a:ln>
        </p:spPr>
        <p:txBody>
          <a:bodyPr wrap="square">
            <a:spAutoFit/>
          </a:bodyPr>
          <a:lstStyle/>
          <a:p>
            <a:pPr algn="l"/>
            <a:r>
              <a:rPr lang="pt-BR" dirty="0" smtClean="0"/>
              <a:t>&gt;&gt; a='matematik';</a:t>
            </a:r>
          </a:p>
          <a:p>
            <a:pPr algn="l"/>
            <a:r>
              <a:rPr lang="pt-BR" dirty="0" smtClean="0"/>
              <a:t>&gt;&gt; b='mathematik';</a:t>
            </a:r>
          </a:p>
          <a:p>
            <a:pPr algn="l"/>
            <a:r>
              <a:rPr lang="pt-BR" dirty="0" smtClean="0"/>
              <a:t>&gt;&gt; c='MaTematiK';</a:t>
            </a:r>
          </a:p>
          <a:p>
            <a:pPr algn="l"/>
            <a:r>
              <a:rPr lang="pt-BR" dirty="0" smtClean="0"/>
              <a:t>&gt;&gt; e='matematik';</a:t>
            </a:r>
            <a:endParaRPr lang="tr-TR" dirty="0" smtClean="0"/>
          </a:p>
          <a:p>
            <a:pPr algn="l"/>
            <a:r>
              <a:rPr lang="tr-TR" dirty="0" smtClean="0"/>
              <a:t>&gt;&gt; </a:t>
            </a:r>
            <a:r>
              <a:rPr lang="tr-TR" dirty="0" smtClean="0">
                <a:solidFill>
                  <a:srgbClr val="3333CC"/>
                </a:solidFill>
              </a:rPr>
              <a:t>x=</a:t>
            </a:r>
            <a:r>
              <a:rPr lang="tr-TR" dirty="0" err="1" smtClean="0">
                <a:solidFill>
                  <a:srgbClr val="3333CC"/>
                </a:solidFill>
              </a:rPr>
              <a:t>strncmpi</a:t>
            </a:r>
            <a:r>
              <a:rPr lang="tr-TR" dirty="0" smtClean="0">
                <a:solidFill>
                  <a:srgbClr val="3333CC"/>
                </a:solidFill>
              </a:rPr>
              <a:t>(a,c,1)</a:t>
            </a:r>
          </a:p>
          <a:p>
            <a:pPr algn="l"/>
            <a:endParaRPr lang="tr-TR" dirty="0" smtClean="0"/>
          </a:p>
          <a:p>
            <a:pPr algn="l"/>
            <a:r>
              <a:rPr lang="tr-TR" dirty="0" smtClean="0"/>
              <a:t>x =</a:t>
            </a:r>
          </a:p>
          <a:p>
            <a:pPr algn="l"/>
            <a:endParaRPr lang="tr-TR" dirty="0" smtClean="0"/>
          </a:p>
          <a:p>
            <a:pPr algn="l"/>
            <a:r>
              <a:rPr lang="tr-TR" dirty="0" smtClean="0"/>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down)">
                                      <p:cBhvr>
                                        <p:cTn id="16" dur="500"/>
                                        <p:tgtEl>
                                          <p:spTgt spid="5">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00"/>
                                        <p:tgtEl>
                                          <p:spTgt spid="5">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500"/>
                                        <p:tgtEl>
                                          <p:spTgt spid="5">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wipe(down)">
                                      <p:cBhvr>
                                        <p:cTn id="28" dur="500"/>
                                        <p:tgtEl>
                                          <p:spTgt spid="5">
                                            <p:txEl>
                                              <p:pRg st="8" end="8"/>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Effect transition="in" filter="wipe(down)">
                                      <p:cBhvr>
                                        <p:cTn id="31" dur="500"/>
                                        <p:tgtEl>
                                          <p:spTgt spid="5">
                                            <p:txEl>
                                              <p:pRg st="10" end="10"/>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txEl>
                                              <p:pRg st="12" end="12"/>
                                            </p:txEl>
                                          </p:spTgt>
                                        </p:tgtEl>
                                        <p:attrNameLst>
                                          <p:attrName>style.visibility</p:attrName>
                                        </p:attrNameLst>
                                      </p:cBhvr>
                                      <p:to>
                                        <p:strVal val="visible"/>
                                      </p:to>
                                    </p:set>
                                    <p:animEffect transition="in" filter="wipe(down)">
                                      <p:cBhvr>
                                        <p:cTn id="34" dur="500"/>
                                        <p:tgtEl>
                                          <p:spTgt spid="5">
                                            <p:txEl>
                                              <p:pRg st="12" end="12"/>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animEffect transition="in" filter="wipe(down)">
                                      <p:cBhvr>
                                        <p:cTn id="37" dur="500"/>
                                        <p:tgtEl>
                                          <p:spTgt spid="5">
                                            <p:txEl>
                                              <p:pRg st="14" end="14"/>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xEl>
                                              <p:pRg st="15" end="15"/>
                                            </p:txEl>
                                          </p:spTgt>
                                        </p:tgtEl>
                                        <p:attrNameLst>
                                          <p:attrName>style.visibility</p:attrName>
                                        </p:attrNameLst>
                                      </p:cBhvr>
                                      <p:to>
                                        <p:strVal val="visible"/>
                                      </p:to>
                                    </p:set>
                                    <p:animEffect transition="in" filter="wipe(down)">
                                      <p:cBhvr>
                                        <p:cTn id="40" dur="500"/>
                                        <p:tgtEl>
                                          <p:spTgt spid="5">
                                            <p:txEl>
                                              <p:pRg st="15" end="15"/>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xEl>
                                              <p:pRg st="17" end="17"/>
                                            </p:txEl>
                                          </p:spTgt>
                                        </p:tgtEl>
                                        <p:attrNameLst>
                                          <p:attrName>style.visibility</p:attrName>
                                        </p:attrNameLst>
                                      </p:cBhvr>
                                      <p:to>
                                        <p:strVal val="visible"/>
                                      </p:to>
                                    </p:set>
                                    <p:animEffect transition="in" filter="wipe(down)">
                                      <p:cBhvr>
                                        <p:cTn id="43" dur="500"/>
                                        <p:tgtEl>
                                          <p:spTgt spid="5">
                                            <p:txEl>
                                              <p:pRg st="17" end="17"/>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
                                            <p:txEl>
                                              <p:pRg st="19" end="19"/>
                                            </p:txEl>
                                          </p:spTgt>
                                        </p:tgtEl>
                                        <p:attrNameLst>
                                          <p:attrName>style.visibility</p:attrName>
                                        </p:attrNameLst>
                                      </p:cBhvr>
                                      <p:to>
                                        <p:strVal val="visible"/>
                                      </p:to>
                                    </p:set>
                                    <p:animEffect transition="in" filter="wipe(down)">
                                      <p:cBhvr>
                                        <p:cTn id="46" dur="500"/>
                                        <p:tgtEl>
                                          <p:spTgt spid="5">
                                            <p:txEl>
                                              <p:pRg st="19" end="1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
                                            <p:bg/>
                                          </p:spTgt>
                                        </p:tgtEl>
                                        <p:attrNameLst>
                                          <p:attrName>style.visibility</p:attrName>
                                        </p:attrNameLst>
                                      </p:cBhvr>
                                      <p:to>
                                        <p:strVal val="visible"/>
                                      </p:to>
                                    </p:set>
                                    <p:animEffect transition="in" filter="wipe(down)">
                                      <p:cBhvr>
                                        <p:cTn id="51" dur="500"/>
                                        <p:tgtEl>
                                          <p:spTgt spid="6">
                                            <p:bg/>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wipe(down)">
                                      <p:cBhvr>
                                        <p:cTn id="54" dur="500"/>
                                        <p:tgtEl>
                                          <p:spTgt spid="6">
                                            <p:txEl>
                                              <p:pRg st="0" end="0"/>
                                            </p:tx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down)">
                                      <p:cBhvr>
                                        <p:cTn id="57" dur="500"/>
                                        <p:tgtEl>
                                          <p:spTgt spid="6">
                                            <p:txEl>
                                              <p:pRg st="1" end="1"/>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
                                            <p:txEl>
                                              <p:pRg st="2" end="2"/>
                                            </p:txEl>
                                          </p:spTgt>
                                        </p:tgtEl>
                                        <p:attrNameLst>
                                          <p:attrName>style.visibility</p:attrName>
                                        </p:attrNameLst>
                                      </p:cBhvr>
                                      <p:to>
                                        <p:strVal val="visible"/>
                                      </p:to>
                                    </p:set>
                                    <p:animEffect transition="in" filter="wipe(down)">
                                      <p:cBhvr>
                                        <p:cTn id="60" dur="500"/>
                                        <p:tgtEl>
                                          <p:spTgt spid="6">
                                            <p:txEl>
                                              <p:pRg st="2" end="2"/>
                                            </p:tx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Effect transition="in" filter="wipe(down)">
                                      <p:cBhvr>
                                        <p:cTn id="63" dur="500"/>
                                        <p:tgtEl>
                                          <p:spTgt spid="6">
                                            <p:txEl>
                                              <p:pRg st="3" end="3"/>
                                            </p:tx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6">
                                            <p:txEl>
                                              <p:pRg st="4" end="4"/>
                                            </p:txEl>
                                          </p:spTgt>
                                        </p:tgtEl>
                                        <p:attrNameLst>
                                          <p:attrName>style.visibility</p:attrName>
                                        </p:attrNameLst>
                                      </p:cBhvr>
                                      <p:to>
                                        <p:strVal val="visible"/>
                                      </p:to>
                                    </p:set>
                                    <p:animEffect transition="in" filter="wipe(down)">
                                      <p:cBhvr>
                                        <p:cTn id="66" dur="500"/>
                                        <p:tgtEl>
                                          <p:spTgt spid="6">
                                            <p:txEl>
                                              <p:pRg st="4" end="4"/>
                                            </p:txEl>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6">
                                            <p:txEl>
                                              <p:pRg st="6" end="6"/>
                                            </p:txEl>
                                          </p:spTgt>
                                        </p:tgtEl>
                                        <p:attrNameLst>
                                          <p:attrName>style.visibility</p:attrName>
                                        </p:attrNameLst>
                                      </p:cBhvr>
                                      <p:to>
                                        <p:strVal val="visible"/>
                                      </p:to>
                                    </p:set>
                                    <p:animEffect transition="in" filter="wipe(down)">
                                      <p:cBhvr>
                                        <p:cTn id="69" dur="500"/>
                                        <p:tgtEl>
                                          <p:spTgt spid="6">
                                            <p:txEl>
                                              <p:pRg st="6" end="6"/>
                                            </p:txEl>
                                          </p:spTgt>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6">
                                            <p:txEl>
                                              <p:pRg st="8" end="8"/>
                                            </p:txEl>
                                          </p:spTgt>
                                        </p:tgtEl>
                                        <p:attrNameLst>
                                          <p:attrName>style.visibility</p:attrName>
                                        </p:attrNameLst>
                                      </p:cBhvr>
                                      <p:to>
                                        <p:strVal val="visible"/>
                                      </p:to>
                                    </p:set>
                                    <p:animEffect transition="in" filter="wipe(down)">
                                      <p:cBhvr>
                                        <p:cTn id="72" dur="500"/>
                                        <p:tgtEl>
                                          <p:spTgt spid="6">
                                            <p:txEl>
                                              <p:pRg st="8" end="8"/>
                                            </p:txEl>
                                          </p:spTgt>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6">
                                            <p:txEl>
                                              <p:pRg st="10" end="10"/>
                                            </p:txEl>
                                          </p:spTgt>
                                        </p:tgtEl>
                                        <p:attrNameLst>
                                          <p:attrName>style.visibility</p:attrName>
                                        </p:attrNameLst>
                                      </p:cBhvr>
                                      <p:to>
                                        <p:strVal val="visible"/>
                                      </p:to>
                                    </p:set>
                                    <p:animEffect transition="in" filter="wipe(down)">
                                      <p:cBhvr>
                                        <p:cTn id="75" dur="500"/>
                                        <p:tgtEl>
                                          <p:spTgt spid="6">
                                            <p:txEl>
                                              <p:pRg st="10" end="10"/>
                                            </p:txEl>
                                          </p:spTgt>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6">
                                            <p:txEl>
                                              <p:pRg st="12" end="12"/>
                                            </p:txEl>
                                          </p:spTgt>
                                        </p:tgtEl>
                                        <p:attrNameLst>
                                          <p:attrName>style.visibility</p:attrName>
                                        </p:attrNameLst>
                                      </p:cBhvr>
                                      <p:to>
                                        <p:strVal val="visible"/>
                                      </p:to>
                                    </p:set>
                                    <p:animEffect transition="in" filter="wipe(down)">
                                      <p:cBhvr>
                                        <p:cTn id="78" dur="500"/>
                                        <p:tgtEl>
                                          <p:spTgt spid="6">
                                            <p:txEl>
                                              <p:pRg st="12" end="12"/>
                                            </p:txEl>
                                          </p:spTgt>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6">
                                            <p:txEl>
                                              <p:pRg st="14" end="14"/>
                                            </p:txEl>
                                          </p:spTgt>
                                        </p:tgtEl>
                                        <p:attrNameLst>
                                          <p:attrName>style.visibility</p:attrName>
                                        </p:attrNameLst>
                                      </p:cBhvr>
                                      <p:to>
                                        <p:strVal val="visible"/>
                                      </p:to>
                                    </p:set>
                                    <p:animEffect transition="in" filter="wipe(down)">
                                      <p:cBhvr>
                                        <p:cTn id="81" dur="500"/>
                                        <p:tgtEl>
                                          <p:spTgt spid="6">
                                            <p:txEl>
                                              <p:pRg st="14" end="1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7">
                                            <p:bg/>
                                          </p:spTgt>
                                        </p:tgtEl>
                                        <p:attrNameLst>
                                          <p:attrName>style.visibility</p:attrName>
                                        </p:attrNameLst>
                                      </p:cBhvr>
                                      <p:to>
                                        <p:strVal val="visible"/>
                                      </p:to>
                                    </p:set>
                                    <p:animEffect transition="in" filter="wipe(down)">
                                      <p:cBhvr>
                                        <p:cTn id="86" dur="500"/>
                                        <p:tgtEl>
                                          <p:spTgt spid="7">
                                            <p:bg/>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7">
                                            <p:txEl>
                                              <p:pRg st="0" end="0"/>
                                            </p:txEl>
                                          </p:spTgt>
                                        </p:tgtEl>
                                        <p:attrNameLst>
                                          <p:attrName>style.visibility</p:attrName>
                                        </p:attrNameLst>
                                      </p:cBhvr>
                                      <p:to>
                                        <p:strVal val="visible"/>
                                      </p:to>
                                    </p:set>
                                    <p:animEffect transition="in" filter="wipe(down)">
                                      <p:cBhvr>
                                        <p:cTn id="89" dur="500"/>
                                        <p:tgtEl>
                                          <p:spTgt spid="7">
                                            <p:txEl>
                                              <p:pRg st="0" end="0"/>
                                            </p:txEl>
                                          </p:spTgt>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7">
                                            <p:txEl>
                                              <p:pRg st="1" end="1"/>
                                            </p:txEl>
                                          </p:spTgt>
                                        </p:tgtEl>
                                        <p:attrNameLst>
                                          <p:attrName>style.visibility</p:attrName>
                                        </p:attrNameLst>
                                      </p:cBhvr>
                                      <p:to>
                                        <p:strVal val="visible"/>
                                      </p:to>
                                    </p:set>
                                    <p:animEffect transition="in" filter="wipe(down)">
                                      <p:cBhvr>
                                        <p:cTn id="92" dur="500"/>
                                        <p:tgtEl>
                                          <p:spTgt spid="7">
                                            <p:txEl>
                                              <p:pRg st="1" end="1"/>
                                            </p:txEl>
                                          </p:spTgt>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
                                            <p:txEl>
                                              <p:pRg st="2" end="2"/>
                                            </p:txEl>
                                          </p:spTgt>
                                        </p:tgtEl>
                                        <p:attrNameLst>
                                          <p:attrName>style.visibility</p:attrName>
                                        </p:attrNameLst>
                                      </p:cBhvr>
                                      <p:to>
                                        <p:strVal val="visible"/>
                                      </p:to>
                                    </p:set>
                                    <p:animEffect transition="in" filter="wipe(down)">
                                      <p:cBhvr>
                                        <p:cTn id="95" dur="500"/>
                                        <p:tgtEl>
                                          <p:spTgt spid="7">
                                            <p:txEl>
                                              <p:pRg st="2" end="2"/>
                                            </p:txEl>
                                          </p:spTgt>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7">
                                            <p:txEl>
                                              <p:pRg st="3" end="3"/>
                                            </p:txEl>
                                          </p:spTgt>
                                        </p:tgtEl>
                                        <p:attrNameLst>
                                          <p:attrName>style.visibility</p:attrName>
                                        </p:attrNameLst>
                                      </p:cBhvr>
                                      <p:to>
                                        <p:strVal val="visible"/>
                                      </p:to>
                                    </p:set>
                                    <p:animEffect transition="in" filter="wipe(down)">
                                      <p:cBhvr>
                                        <p:cTn id="98" dur="500"/>
                                        <p:tgtEl>
                                          <p:spTgt spid="7">
                                            <p:txEl>
                                              <p:pRg st="3" end="3"/>
                                            </p:txEl>
                                          </p:spTgt>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7">
                                            <p:txEl>
                                              <p:pRg st="4" end="4"/>
                                            </p:txEl>
                                          </p:spTgt>
                                        </p:tgtEl>
                                        <p:attrNameLst>
                                          <p:attrName>style.visibility</p:attrName>
                                        </p:attrNameLst>
                                      </p:cBhvr>
                                      <p:to>
                                        <p:strVal val="visible"/>
                                      </p:to>
                                    </p:set>
                                    <p:animEffect transition="in" filter="wipe(down)">
                                      <p:cBhvr>
                                        <p:cTn id="101" dur="500"/>
                                        <p:tgtEl>
                                          <p:spTgt spid="7">
                                            <p:txEl>
                                              <p:pRg st="4" end="4"/>
                                            </p:txEl>
                                          </p:spTgt>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7">
                                            <p:txEl>
                                              <p:pRg st="6" end="6"/>
                                            </p:txEl>
                                          </p:spTgt>
                                        </p:tgtEl>
                                        <p:attrNameLst>
                                          <p:attrName>style.visibility</p:attrName>
                                        </p:attrNameLst>
                                      </p:cBhvr>
                                      <p:to>
                                        <p:strVal val="visible"/>
                                      </p:to>
                                    </p:set>
                                    <p:animEffect transition="in" filter="wipe(down)">
                                      <p:cBhvr>
                                        <p:cTn id="104" dur="500"/>
                                        <p:tgtEl>
                                          <p:spTgt spid="7">
                                            <p:txEl>
                                              <p:pRg st="6" end="6"/>
                                            </p:txEl>
                                          </p:spTgt>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7">
                                            <p:txEl>
                                              <p:pRg st="8" end="8"/>
                                            </p:txEl>
                                          </p:spTgt>
                                        </p:tgtEl>
                                        <p:attrNameLst>
                                          <p:attrName>style.visibility</p:attrName>
                                        </p:attrNameLst>
                                      </p:cBhvr>
                                      <p:to>
                                        <p:strVal val="visible"/>
                                      </p:to>
                                    </p:set>
                                    <p:animEffect transition="in" filter="wipe(down)">
                                      <p:cBhvr>
                                        <p:cTn id="107" dur="500"/>
                                        <p:tgtEl>
                                          <p:spTgt spid="7">
                                            <p:txEl>
                                              <p:pRg st="8" end="8"/>
                                            </p:txEl>
                                          </p:spTgt>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7">
                                            <p:txEl>
                                              <p:pRg st="10" end="10"/>
                                            </p:txEl>
                                          </p:spTgt>
                                        </p:tgtEl>
                                        <p:attrNameLst>
                                          <p:attrName>style.visibility</p:attrName>
                                        </p:attrNameLst>
                                      </p:cBhvr>
                                      <p:to>
                                        <p:strVal val="visible"/>
                                      </p:to>
                                    </p:set>
                                    <p:animEffect transition="in" filter="wipe(down)">
                                      <p:cBhvr>
                                        <p:cTn id="110" dur="500"/>
                                        <p:tgtEl>
                                          <p:spTgt spid="7">
                                            <p:txEl>
                                              <p:pRg st="10" end="10"/>
                                            </p:txEl>
                                          </p:spTgt>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7">
                                            <p:txEl>
                                              <p:pRg st="12" end="12"/>
                                            </p:txEl>
                                          </p:spTgt>
                                        </p:tgtEl>
                                        <p:attrNameLst>
                                          <p:attrName>style.visibility</p:attrName>
                                        </p:attrNameLst>
                                      </p:cBhvr>
                                      <p:to>
                                        <p:strVal val="visible"/>
                                      </p:to>
                                    </p:set>
                                    <p:animEffect transition="in" filter="wipe(down)">
                                      <p:cBhvr>
                                        <p:cTn id="113" dur="500"/>
                                        <p:tgtEl>
                                          <p:spTgt spid="7">
                                            <p:txEl>
                                              <p:pRg st="12" end="12"/>
                                            </p:txEl>
                                          </p:spTgt>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7">
                                            <p:txEl>
                                              <p:pRg st="14" end="14"/>
                                            </p:txEl>
                                          </p:spTgt>
                                        </p:tgtEl>
                                        <p:attrNameLst>
                                          <p:attrName>style.visibility</p:attrName>
                                        </p:attrNameLst>
                                      </p:cBhvr>
                                      <p:to>
                                        <p:strVal val="visible"/>
                                      </p:to>
                                    </p:set>
                                    <p:animEffect transition="in" filter="wipe(down)">
                                      <p:cBhvr>
                                        <p:cTn id="116" dur="500"/>
                                        <p:tgtEl>
                                          <p:spTgt spid="7">
                                            <p:txEl>
                                              <p:pRg st="14" end="14"/>
                                            </p:txEl>
                                          </p:spTgt>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7">
                                            <p:txEl>
                                              <p:pRg st="15" end="15"/>
                                            </p:txEl>
                                          </p:spTgt>
                                        </p:tgtEl>
                                        <p:attrNameLst>
                                          <p:attrName>style.visibility</p:attrName>
                                        </p:attrNameLst>
                                      </p:cBhvr>
                                      <p:to>
                                        <p:strVal val="visible"/>
                                      </p:to>
                                    </p:set>
                                    <p:animEffect transition="in" filter="wipe(down)">
                                      <p:cBhvr>
                                        <p:cTn id="119" dur="500"/>
                                        <p:tgtEl>
                                          <p:spTgt spid="7">
                                            <p:txEl>
                                              <p:pRg st="15" end="15"/>
                                            </p:txEl>
                                          </p:spTgt>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7">
                                            <p:txEl>
                                              <p:pRg st="17" end="17"/>
                                            </p:txEl>
                                          </p:spTgt>
                                        </p:tgtEl>
                                        <p:attrNameLst>
                                          <p:attrName>style.visibility</p:attrName>
                                        </p:attrNameLst>
                                      </p:cBhvr>
                                      <p:to>
                                        <p:strVal val="visible"/>
                                      </p:to>
                                    </p:set>
                                    <p:animEffect transition="in" filter="wipe(down)">
                                      <p:cBhvr>
                                        <p:cTn id="122" dur="500"/>
                                        <p:tgtEl>
                                          <p:spTgt spid="7">
                                            <p:txEl>
                                              <p:pRg st="17" end="17"/>
                                            </p:txEl>
                                          </p:spTgt>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7">
                                            <p:txEl>
                                              <p:pRg st="19" end="19"/>
                                            </p:txEl>
                                          </p:spTgt>
                                        </p:tgtEl>
                                        <p:attrNameLst>
                                          <p:attrName>style.visibility</p:attrName>
                                        </p:attrNameLst>
                                      </p:cBhvr>
                                      <p:to>
                                        <p:strVal val="visible"/>
                                      </p:to>
                                    </p:set>
                                    <p:animEffect transition="in" filter="wipe(down)">
                                      <p:cBhvr>
                                        <p:cTn id="125" dur="500"/>
                                        <p:tgtEl>
                                          <p:spTgt spid="7">
                                            <p:txEl>
                                              <p:pRg st="19" end="19"/>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8">
                                            <p:bg/>
                                          </p:spTgt>
                                        </p:tgtEl>
                                        <p:attrNameLst>
                                          <p:attrName>style.visibility</p:attrName>
                                        </p:attrNameLst>
                                      </p:cBhvr>
                                      <p:to>
                                        <p:strVal val="visible"/>
                                      </p:to>
                                    </p:set>
                                    <p:animEffect transition="in" filter="fade">
                                      <p:cBhvr>
                                        <p:cTn id="130" dur="2000"/>
                                        <p:tgtEl>
                                          <p:spTgt spid="8">
                                            <p:bg/>
                                          </p:spTgt>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8">
                                            <p:txEl>
                                              <p:pRg st="0" end="0"/>
                                            </p:txEl>
                                          </p:spTgt>
                                        </p:tgtEl>
                                        <p:attrNameLst>
                                          <p:attrName>style.visibility</p:attrName>
                                        </p:attrNameLst>
                                      </p:cBhvr>
                                      <p:to>
                                        <p:strVal val="visible"/>
                                      </p:to>
                                    </p:set>
                                    <p:animEffect transition="in" filter="fade">
                                      <p:cBhvr>
                                        <p:cTn id="133" dur="2000"/>
                                        <p:tgtEl>
                                          <p:spTgt spid="8">
                                            <p:txEl>
                                              <p:pRg st="0" end="0"/>
                                            </p:txEl>
                                          </p:spTgt>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8">
                                            <p:txEl>
                                              <p:pRg st="1" end="1"/>
                                            </p:txEl>
                                          </p:spTgt>
                                        </p:tgtEl>
                                        <p:attrNameLst>
                                          <p:attrName>style.visibility</p:attrName>
                                        </p:attrNameLst>
                                      </p:cBhvr>
                                      <p:to>
                                        <p:strVal val="visible"/>
                                      </p:to>
                                    </p:set>
                                    <p:animEffect transition="in" filter="fade">
                                      <p:cBhvr>
                                        <p:cTn id="136" dur="2000"/>
                                        <p:tgtEl>
                                          <p:spTgt spid="8">
                                            <p:txEl>
                                              <p:pRg st="1" end="1"/>
                                            </p:txEl>
                                          </p:spTgt>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8">
                                            <p:txEl>
                                              <p:pRg st="2" end="2"/>
                                            </p:txEl>
                                          </p:spTgt>
                                        </p:tgtEl>
                                        <p:attrNameLst>
                                          <p:attrName>style.visibility</p:attrName>
                                        </p:attrNameLst>
                                      </p:cBhvr>
                                      <p:to>
                                        <p:strVal val="visible"/>
                                      </p:to>
                                    </p:set>
                                    <p:animEffect transition="in" filter="fade">
                                      <p:cBhvr>
                                        <p:cTn id="139" dur="2000"/>
                                        <p:tgtEl>
                                          <p:spTgt spid="8">
                                            <p:txEl>
                                              <p:pRg st="2" end="2"/>
                                            </p:txEl>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8">
                                            <p:txEl>
                                              <p:pRg st="3" end="3"/>
                                            </p:txEl>
                                          </p:spTgt>
                                        </p:tgtEl>
                                        <p:attrNameLst>
                                          <p:attrName>style.visibility</p:attrName>
                                        </p:attrNameLst>
                                      </p:cBhvr>
                                      <p:to>
                                        <p:strVal val="visible"/>
                                      </p:to>
                                    </p:set>
                                    <p:animEffect transition="in" filter="fade">
                                      <p:cBhvr>
                                        <p:cTn id="142" dur="2000"/>
                                        <p:tgtEl>
                                          <p:spTgt spid="8">
                                            <p:txEl>
                                              <p:pRg st="3" end="3"/>
                                            </p:txEl>
                                          </p:spTgt>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8">
                                            <p:txEl>
                                              <p:pRg st="4" end="4"/>
                                            </p:txEl>
                                          </p:spTgt>
                                        </p:tgtEl>
                                        <p:attrNameLst>
                                          <p:attrName>style.visibility</p:attrName>
                                        </p:attrNameLst>
                                      </p:cBhvr>
                                      <p:to>
                                        <p:strVal val="visible"/>
                                      </p:to>
                                    </p:set>
                                    <p:animEffect transition="in" filter="fade">
                                      <p:cBhvr>
                                        <p:cTn id="145" dur="2000"/>
                                        <p:tgtEl>
                                          <p:spTgt spid="8">
                                            <p:txEl>
                                              <p:pRg st="4" end="4"/>
                                            </p:txEl>
                                          </p:spTgt>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8">
                                            <p:txEl>
                                              <p:pRg st="6" end="6"/>
                                            </p:txEl>
                                          </p:spTgt>
                                        </p:tgtEl>
                                        <p:attrNameLst>
                                          <p:attrName>style.visibility</p:attrName>
                                        </p:attrNameLst>
                                      </p:cBhvr>
                                      <p:to>
                                        <p:strVal val="visible"/>
                                      </p:to>
                                    </p:set>
                                    <p:animEffect transition="in" filter="fade">
                                      <p:cBhvr>
                                        <p:cTn id="148" dur="2000"/>
                                        <p:tgtEl>
                                          <p:spTgt spid="8">
                                            <p:txEl>
                                              <p:pRg st="6" end="6"/>
                                            </p:txEl>
                                          </p:spTgt>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8">
                                            <p:txEl>
                                              <p:pRg st="8" end="8"/>
                                            </p:txEl>
                                          </p:spTgt>
                                        </p:tgtEl>
                                        <p:attrNameLst>
                                          <p:attrName>style.visibility</p:attrName>
                                        </p:attrNameLst>
                                      </p:cBhvr>
                                      <p:to>
                                        <p:strVal val="visible"/>
                                      </p:to>
                                    </p:set>
                                    <p:animEffect transition="in" filter="fade">
                                      <p:cBhvr>
                                        <p:cTn id="151"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animBg="1"/>
      <p:bldP spid="7" grpId="0" build="allAtOnce" animBg="1"/>
      <p:bldP spid="8"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(Karakter Dizileri)</a:t>
            </a:r>
            <a:endParaRPr lang="tr-TR" dirty="0"/>
          </a:p>
        </p:txBody>
      </p:sp>
      <p:sp>
        <p:nvSpPr>
          <p:cNvPr id="3" name="2 İçerik Yer Tutucusu"/>
          <p:cNvSpPr>
            <a:spLocks noGrp="1"/>
          </p:cNvSpPr>
          <p:nvPr>
            <p:ph idx="1"/>
          </p:nvPr>
        </p:nvSpPr>
        <p:spPr/>
        <p:txBody>
          <a:bodyPr/>
          <a:lstStyle/>
          <a:p>
            <a:r>
              <a:rPr lang="tr-TR" u="sng" dirty="0" smtClean="0"/>
              <a:t>Dizilerin tek tek karşılaştırılması</a:t>
            </a:r>
            <a:r>
              <a:rPr lang="tr-TR" b="0" dirty="0" smtClean="0"/>
              <a:t>: Karakter dizileri aynı boyutlu veya bir elemandan oluşması koşuluyla karakter eşitlik karşılaştırılması için ilişkisel operatörler (&gt;, &gt;=,&lt;, &lt;=, ==, ~=) kullanılabilir.</a:t>
            </a:r>
          </a:p>
          <a:p>
            <a:endParaRPr lang="tr-TR" b="0" dirty="0" smtClean="0"/>
          </a:p>
          <a:p>
            <a:endParaRPr lang="tr-TR" b="0" dirty="0" smtClean="0"/>
          </a:p>
          <a:p>
            <a:endParaRPr lang="tr-TR" b="0" dirty="0" smtClean="0"/>
          </a:p>
          <a:p>
            <a:endParaRPr lang="tr-TR" b="0" dirty="0" smtClean="0"/>
          </a:p>
          <a:p>
            <a:r>
              <a:rPr lang="tr-TR" u="sng" dirty="0" smtClean="0"/>
              <a:t>Büyük-Küçük Harf Dönüşümleri:</a:t>
            </a:r>
          </a:p>
          <a:p>
            <a:pPr lvl="1">
              <a:spcBef>
                <a:spcPct val="50000"/>
              </a:spcBef>
              <a:buFont typeface="Arial" pitchFamily="34" charset="0"/>
              <a:buChar char="•"/>
            </a:pPr>
            <a:r>
              <a:rPr lang="tr-TR" b="0" dirty="0" err="1" smtClean="0">
                <a:solidFill>
                  <a:srgbClr val="3333CC"/>
                </a:solidFill>
              </a:rPr>
              <a:t>upper</a:t>
            </a:r>
            <a:r>
              <a:rPr lang="tr-TR" dirty="0" smtClean="0"/>
              <a:t>: </a:t>
            </a:r>
            <a:r>
              <a:rPr lang="tr-TR" b="0" dirty="0" smtClean="0"/>
              <a:t>Dizideki tüm harfleri büyük harfe dönüştürür.</a:t>
            </a:r>
          </a:p>
          <a:p>
            <a:pPr lvl="1">
              <a:spcBef>
                <a:spcPct val="50000"/>
              </a:spcBef>
              <a:buFont typeface="Arial" pitchFamily="34" charset="0"/>
              <a:buChar char="•"/>
            </a:pPr>
            <a:r>
              <a:rPr lang="tr-TR" b="0" dirty="0" err="1" smtClean="0">
                <a:solidFill>
                  <a:srgbClr val="3333CC"/>
                </a:solidFill>
              </a:rPr>
              <a:t>lower</a:t>
            </a:r>
            <a:r>
              <a:rPr lang="tr-TR" dirty="0" smtClean="0"/>
              <a:t>: </a:t>
            </a:r>
            <a:r>
              <a:rPr lang="tr-TR" b="0" dirty="0" smtClean="0"/>
              <a:t>Dizideki tüm harfleri küçük harfe dönüştürür.</a:t>
            </a:r>
          </a:p>
          <a:p>
            <a:endParaRPr lang="tr-TR" u="sng" dirty="0" smtClean="0"/>
          </a:p>
          <a:p>
            <a:endParaRPr lang="tr-TR" b="0" dirty="0" smtClean="0"/>
          </a:p>
          <a:p>
            <a:endParaRPr lang="tr-TR" b="0" dirty="0" smtClean="0"/>
          </a:p>
          <a:p>
            <a:endParaRPr lang="tr-TR" b="0" dirty="0" smtClean="0"/>
          </a:p>
          <a:p>
            <a:endParaRPr lang="tr-TR" b="0" dirty="0" smtClean="0"/>
          </a:p>
          <a:p>
            <a:endParaRPr lang="tr-TR" b="0" dirty="0" smtClean="0"/>
          </a:p>
          <a:p>
            <a:endParaRPr lang="tr-TR" b="0" dirty="0" smtClean="0"/>
          </a:p>
          <a:p>
            <a:pPr>
              <a:buNone/>
            </a:pPr>
            <a:endParaRPr lang="tr-TR" b="0" dirty="0" smtClean="0"/>
          </a:p>
          <a:p>
            <a:endParaRPr lang="tr-TR" b="0"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42</a:t>
            </a:fld>
            <a:endParaRPr lang="en-US" altLang="en-US" dirty="0"/>
          </a:p>
        </p:txBody>
      </p:sp>
      <p:sp>
        <p:nvSpPr>
          <p:cNvPr id="5" name="4 Dikdörtgen"/>
          <p:cNvSpPr/>
          <p:nvPr/>
        </p:nvSpPr>
        <p:spPr>
          <a:xfrm>
            <a:off x="971600" y="2636912"/>
            <a:ext cx="4968552" cy="1169551"/>
          </a:xfrm>
          <a:prstGeom prst="rect">
            <a:avLst/>
          </a:prstGeom>
          <a:noFill/>
          <a:ln w="25400">
            <a:solidFill>
              <a:schemeClr val="accent1"/>
            </a:solidFill>
          </a:ln>
        </p:spPr>
        <p:txBody>
          <a:bodyPr wrap="square">
            <a:spAutoFit/>
          </a:bodyPr>
          <a:lstStyle/>
          <a:p>
            <a:pPr algn="l"/>
            <a:r>
              <a:rPr lang="es-ES" dirty="0" smtClean="0"/>
              <a:t>&gt;&gt; x='matlab';</a:t>
            </a:r>
          </a:p>
          <a:p>
            <a:pPr algn="l"/>
            <a:r>
              <a:rPr lang="es-ES" dirty="0" smtClean="0"/>
              <a:t>&gt;&gt; y='matema';</a:t>
            </a:r>
          </a:p>
          <a:p>
            <a:pPr algn="l"/>
            <a:r>
              <a:rPr lang="es-ES" dirty="0" smtClean="0"/>
              <a:t>&gt;&gt; x==y</a:t>
            </a:r>
          </a:p>
          <a:p>
            <a:pPr algn="l"/>
            <a:r>
              <a:rPr lang="es-ES" dirty="0" smtClean="0"/>
              <a:t>ans =</a:t>
            </a:r>
          </a:p>
          <a:p>
            <a:pPr algn="l"/>
            <a:r>
              <a:rPr lang="es-ES" dirty="0" smtClean="0"/>
              <a:t>     1     1     1     0     0     0</a:t>
            </a:r>
            <a:endParaRPr lang="tr-TR" dirty="0"/>
          </a:p>
        </p:txBody>
      </p:sp>
      <p:sp>
        <p:nvSpPr>
          <p:cNvPr id="6" name="5 Dikdörtgen"/>
          <p:cNvSpPr/>
          <p:nvPr/>
        </p:nvSpPr>
        <p:spPr>
          <a:xfrm>
            <a:off x="971600" y="5301208"/>
            <a:ext cx="2664296" cy="1169551"/>
          </a:xfrm>
          <a:prstGeom prst="rect">
            <a:avLst/>
          </a:prstGeom>
          <a:noFill/>
          <a:ln w="25400">
            <a:solidFill>
              <a:schemeClr val="accent1"/>
            </a:solidFill>
          </a:ln>
        </p:spPr>
        <p:txBody>
          <a:bodyPr wrap="square">
            <a:spAutoFit/>
          </a:bodyPr>
          <a:lstStyle/>
          <a:p>
            <a:pPr algn="l"/>
            <a:r>
              <a:rPr lang="es-ES" dirty="0" smtClean="0"/>
              <a:t>&gt;&gt; </a:t>
            </a:r>
            <a:r>
              <a:rPr lang="es-ES" dirty="0" smtClean="0">
                <a:solidFill>
                  <a:srgbClr val="3333CC"/>
                </a:solidFill>
              </a:rPr>
              <a:t>upper('matLab')</a:t>
            </a:r>
          </a:p>
          <a:p>
            <a:pPr algn="l"/>
            <a:endParaRPr lang="es-ES" dirty="0" smtClean="0"/>
          </a:p>
          <a:p>
            <a:pPr algn="l"/>
            <a:r>
              <a:rPr lang="es-ES" dirty="0" smtClean="0"/>
              <a:t>ans =</a:t>
            </a:r>
          </a:p>
          <a:p>
            <a:pPr algn="l"/>
            <a:endParaRPr lang="es-ES" dirty="0" smtClean="0"/>
          </a:p>
          <a:p>
            <a:pPr algn="l"/>
            <a:r>
              <a:rPr lang="es-ES" dirty="0" smtClean="0"/>
              <a:t>MATLAB</a:t>
            </a:r>
            <a:endParaRPr lang="tr-TR" dirty="0"/>
          </a:p>
        </p:txBody>
      </p:sp>
      <p:sp>
        <p:nvSpPr>
          <p:cNvPr id="7" name="6 Dikdörtgen"/>
          <p:cNvSpPr/>
          <p:nvPr/>
        </p:nvSpPr>
        <p:spPr>
          <a:xfrm>
            <a:off x="4067944" y="5301208"/>
            <a:ext cx="2664296" cy="1169551"/>
          </a:xfrm>
          <a:prstGeom prst="rect">
            <a:avLst/>
          </a:prstGeom>
          <a:noFill/>
          <a:ln w="25400">
            <a:solidFill>
              <a:schemeClr val="accent1"/>
            </a:solidFill>
          </a:ln>
        </p:spPr>
        <p:txBody>
          <a:bodyPr wrap="square">
            <a:spAutoFit/>
          </a:bodyPr>
          <a:lstStyle/>
          <a:p>
            <a:pPr algn="l"/>
            <a:r>
              <a:rPr lang="es-ES" dirty="0" smtClean="0"/>
              <a:t>&gt;&gt; </a:t>
            </a:r>
            <a:r>
              <a:rPr lang="es-ES" dirty="0" smtClean="0">
                <a:solidFill>
                  <a:srgbClr val="3333CC"/>
                </a:solidFill>
              </a:rPr>
              <a:t>lower('MATlAB')</a:t>
            </a:r>
          </a:p>
          <a:p>
            <a:pPr algn="l"/>
            <a:endParaRPr lang="es-ES" dirty="0" smtClean="0"/>
          </a:p>
          <a:p>
            <a:pPr algn="l"/>
            <a:r>
              <a:rPr lang="es-ES" dirty="0" smtClean="0"/>
              <a:t>ans =</a:t>
            </a:r>
          </a:p>
          <a:p>
            <a:pPr algn="l"/>
            <a:endParaRPr lang="es-ES" dirty="0" smtClean="0"/>
          </a:p>
          <a:p>
            <a:pPr algn="l"/>
            <a:r>
              <a:rPr lang="es-ES" dirty="0" smtClean="0"/>
              <a:t>matlab</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(Karakter Dizileri)</a:t>
            </a:r>
            <a:endParaRPr lang="tr-TR" dirty="0"/>
          </a:p>
        </p:txBody>
      </p:sp>
      <p:sp>
        <p:nvSpPr>
          <p:cNvPr id="3" name="2 İçerik Yer Tutucusu"/>
          <p:cNvSpPr>
            <a:spLocks noGrp="1"/>
          </p:cNvSpPr>
          <p:nvPr>
            <p:ph idx="1"/>
          </p:nvPr>
        </p:nvSpPr>
        <p:spPr>
          <a:xfrm>
            <a:off x="457200" y="1600201"/>
            <a:ext cx="8229600" cy="1756792"/>
          </a:xfrm>
        </p:spPr>
        <p:txBody>
          <a:bodyPr/>
          <a:lstStyle/>
          <a:p>
            <a:r>
              <a:rPr lang="tr-TR" b="0" dirty="0" err="1" smtClean="0">
                <a:solidFill>
                  <a:srgbClr val="3333CC"/>
                </a:solidFill>
              </a:rPr>
              <a:t>isletter</a:t>
            </a:r>
            <a:r>
              <a:rPr lang="tr-TR" b="0" dirty="0" smtClean="0"/>
              <a:t>  fonksiyonu karakter dizilerini oluşturan elemanların bir harf mi yoksa bir rakam mı veya bir boşluk mu olduğunu sorgular.</a:t>
            </a:r>
          </a:p>
          <a:p>
            <a:r>
              <a:rPr lang="tr-TR" b="0" dirty="0" err="1" smtClean="0">
                <a:solidFill>
                  <a:srgbClr val="3333CC"/>
                </a:solidFill>
              </a:rPr>
              <a:t>isspace</a:t>
            </a:r>
            <a:r>
              <a:rPr lang="tr-TR" b="0" dirty="0" smtClean="0"/>
              <a:t> fonksiyonu karakter dizilerini oluşturan elemanların boşluk karakteri olup olmadığını denetler.</a:t>
            </a:r>
          </a:p>
          <a:p>
            <a:r>
              <a:rPr lang="tr-TR" b="0" dirty="0" err="1" smtClean="0">
                <a:solidFill>
                  <a:srgbClr val="3333CC"/>
                </a:solidFill>
              </a:rPr>
              <a:t>ischar</a:t>
            </a:r>
            <a:r>
              <a:rPr lang="tr-TR" b="0" dirty="0" smtClean="0"/>
              <a:t> fonksiyonu dizinin bir karakter dizisi olup olmadığını sorgular.</a:t>
            </a:r>
            <a:endParaRPr lang="tr-TR" b="0"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43</a:t>
            </a:fld>
            <a:endParaRPr lang="en-US" altLang="en-US"/>
          </a:p>
        </p:txBody>
      </p:sp>
      <p:sp>
        <p:nvSpPr>
          <p:cNvPr id="5" name="4 Dikdörtgen"/>
          <p:cNvSpPr/>
          <p:nvPr/>
        </p:nvSpPr>
        <p:spPr>
          <a:xfrm>
            <a:off x="971600" y="3276600"/>
            <a:ext cx="4968552" cy="3308598"/>
          </a:xfrm>
          <a:prstGeom prst="rect">
            <a:avLst/>
          </a:prstGeom>
          <a:noFill/>
          <a:ln w="25400">
            <a:solidFill>
              <a:schemeClr val="accent1"/>
            </a:solidFill>
          </a:ln>
        </p:spPr>
        <p:txBody>
          <a:bodyPr wrap="square">
            <a:spAutoFit/>
          </a:bodyPr>
          <a:lstStyle/>
          <a:p>
            <a:pPr algn="l"/>
            <a:r>
              <a:rPr lang="fr-FR" sz="1100" dirty="0" smtClean="0"/>
              <a:t>&gt;&gt; ders='TBB GN 16';</a:t>
            </a:r>
            <a:r>
              <a:rPr lang="tr-TR" sz="1100" dirty="0" smtClean="0"/>
              <a:t>ders1=20;</a:t>
            </a:r>
            <a:endParaRPr lang="fr-FR" sz="1100" dirty="0" smtClean="0"/>
          </a:p>
          <a:p>
            <a:pPr algn="l"/>
            <a:r>
              <a:rPr lang="fr-FR" sz="1100" dirty="0" smtClean="0"/>
              <a:t>&gt;&gt; </a:t>
            </a:r>
            <a:r>
              <a:rPr lang="fr-FR" sz="1100" dirty="0" err="1" smtClean="0"/>
              <a:t>isletter</a:t>
            </a:r>
            <a:r>
              <a:rPr lang="fr-FR" sz="1100" dirty="0" smtClean="0"/>
              <a:t>(ders)</a:t>
            </a:r>
          </a:p>
          <a:p>
            <a:pPr algn="l"/>
            <a:r>
              <a:rPr lang="fr-FR" sz="1100" dirty="0" smtClean="0"/>
              <a:t>ans =</a:t>
            </a:r>
          </a:p>
          <a:p>
            <a:pPr algn="l"/>
            <a:endParaRPr lang="fr-FR" sz="1100" dirty="0" smtClean="0"/>
          </a:p>
          <a:p>
            <a:pPr algn="l"/>
            <a:r>
              <a:rPr lang="fr-FR" sz="1100" dirty="0" smtClean="0"/>
              <a:t>     1     1     1     0     1     1     0     0     0</a:t>
            </a:r>
          </a:p>
          <a:p>
            <a:pPr algn="l"/>
            <a:endParaRPr lang="fr-FR" sz="1100" dirty="0" smtClean="0"/>
          </a:p>
          <a:p>
            <a:pPr algn="l"/>
            <a:r>
              <a:rPr lang="fr-FR" sz="1100" dirty="0" smtClean="0"/>
              <a:t>&gt;&gt; </a:t>
            </a:r>
            <a:r>
              <a:rPr lang="fr-FR" sz="1100" dirty="0" err="1" smtClean="0"/>
              <a:t>isspace</a:t>
            </a:r>
            <a:r>
              <a:rPr lang="fr-FR" sz="1100" dirty="0" smtClean="0"/>
              <a:t>(ders)</a:t>
            </a:r>
          </a:p>
          <a:p>
            <a:pPr algn="l"/>
            <a:r>
              <a:rPr lang="fr-FR" sz="1100" dirty="0" smtClean="0"/>
              <a:t>ans =</a:t>
            </a:r>
          </a:p>
          <a:p>
            <a:pPr algn="l"/>
            <a:endParaRPr lang="fr-FR" sz="1100" dirty="0" smtClean="0"/>
          </a:p>
          <a:p>
            <a:pPr algn="l"/>
            <a:r>
              <a:rPr lang="fr-FR" sz="1100" dirty="0" smtClean="0"/>
              <a:t>     0     0     0     1     0     0     1     0     0</a:t>
            </a:r>
          </a:p>
          <a:p>
            <a:pPr algn="l"/>
            <a:endParaRPr lang="fr-FR" sz="1100" dirty="0" smtClean="0"/>
          </a:p>
          <a:p>
            <a:pPr algn="l"/>
            <a:r>
              <a:rPr lang="fr-FR" sz="1100" dirty="0" smtClean="0"/>
              <a:t>&gt;&gt; </a:t>
            </a:r>
            <a:r>
              <a:rPr lang="fr-FR" sz="1100" dirty="0" err="1" smtClean="0"/>
              <a:t>ischar</a:t>
            </a:r>
            <a:r>
              <a:rPr lang="fr-FR" sz="1100" dirty="0" smtClean="0"/>
              <a:t>(ders)</a:t>
            </a:r>
          </a:p>
          <a:p>
            <a:pPr algn="l"/>
            <a:r>
              <a:rPr lang="fr-FR" sz="1100" dirty="0" smtClean="0"/>
              <a:t>ans =</a:t>
            </a:r>
          </a:p>
          <a:p>
            <a:pPr algn="l"/>
            <a:endParaRPr lang="fr-FR" sz="1100" dirty="0" smtClean="0"/>
          </a:p>
          <a:p>
            <a:pPr algn="l"/>
            <a:r>
              <a:rPr lang="fr-FR" sz="1100" dirty="0" smtClean="0"/>
              <a:t>     1</a:t>
            </a:r>
            <a:endParaRPr lang="tr-TR" sz="1100" dirty="0" smtClean="0"/>
          </a:p>
          <a:p>
            <a:pPr algn="l"/>
            <a:r>
              <a:rPr lang="tr-TR" sz="1100" dirty="0" smtClean="0"/>
              <a:t>&gt;&gt; </a:t>
            </a:r>
            <a:r>
              <a:rPr lang="tr-TR" sz="1100" dirty="0" err="1" smtClean="0"/>
              <a:t>ischar</a:t>
            </a:r>
            <a:r>
              <a:rPr lang="tr-TR" sz="1100" dirty="0" smtClean="0"/>
              <a:t>(ders1)</a:t>
            </a:r>
          </a:p>
          <a:p>
            <a:pPr algn="l"/>
            <a:r>
              <a:rPr lang="tr-TR" sz="1100" dirty="0" err="1" smtClean="0"/>
              <a:t>ans</a:t>
            </a:r>
            <a:r>
              <a:rPr lang="tr-TR" sz="1100" dirty="0" smtClean="0"/>
              <a:t> =</a:t>
            </a:r>
          </a:p>
          <a:p>
            <a:pPr algn="l"/>
            <a:endParaRPr lang="tr-TR" sz="1100" dirty="0" smtClean="0"/>
          </a:p>
          <a:p>
            <a:pPr algn="l"/>
            <a:r>
              <a:rPr lang="tr-TR" sz="1100" dirty="0" smtClean="0"/>
              <a:t>     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5 Slayt Numarası Yer Tutucusu"/>
          <p:cNvSpPr>
            <a:spLocks noGrp="1"/>
          </p:cNvSpPr>
          <p:nvPr>
            <p:ph type="sldNum" sz="quarter" idx="12"/>
          </p:nvPr>
        </p:nvSpPr>
        <p:spPr/>
        <p:txBody>
          <a:bodyPr/>
          <a:lstStyle/>
          <a:p>
            <a:pPr>
              <a:defRPr/>
            </a:pPr>
            <a:fld id="{977FAEAD-C549-4743-9190-2F93E62E05DE}" type="slidenum">
              <a:rPr lang="en-US" altLang="en-US"/>
              <a:pPr>
                <a:defRPr/>
              </a:pPr>
              <a:t>44</a:t>
            </a:fld>
            <a:endParaRPr lang="en-US" altLang="en-US"/>
          </a:p>
        </p:txBody>
      </p:sp>
      <p:sp>
        <p:nvSpPr>
          <p:cNvPr id="26627" name="Rectangle 2"/>
          <p:cNvSpPr>
            <a:spLocks noGrp="1" noChangeArrowheads="1"/>
          </p:cNvSpPr>
          <p:nvPr>
            <p:ph type="title"/>
          </p:nvPr>
        </p:nvSpPr>
        <p:spPr/>
        <p:txBody>
          <a:bodyPr/>
          <a:lstStyle/>
          <a:p>
            <a:pPr eaLnBrk="1" hangingPunct="1"/>
            <a:r>
              <a:rPr lang="tr-TR" dirty="0" smtClean="0"/>
              <a:t>MATLAB/</a:t>
            </a:r>
            <a:r>
              <a:rPr lang="tr-TR" b="0" dirty="0" smtClean="0"/>
              <a:t>Diziler (Hücre Dizileri)</a:t>
            </a:r>
            <a:endParaRPr lang="en-US" b="0" dirty="0" smtClean="0"/>
          </a:p>
        </p:txBody>
      </p:sp>
      <p:sp>
        <p:nvSpPr>
          <p:cNvPr id="26628" name="Rectangle 3"/>
          <p:cNvSpPr>
            <a:spLocks noGrp="1" noChangeArrowheads="1"/>
          </p:cNvSpPr>
          <p:nvPr>
            <p:ph type="body" idx="1"/>
          </p:nvPr>
        </p:nvSpPr>
        <p:spPr>
          <a:xfrm>
            <a:off x="323850" y="1052513"/>
            <a:ext cx="8820150" cy="2376487"/>
          </a:xfrm>
        </p:spPr>
        <p:txBody>
          <a:bodyPr/>
          <a:lstStyle/>
          <a:p>
            <a:pPr eaLnBrk="1" hangingPunct="1">
              <a:lnSpc>
                <a:spcPct val="80000"/>
              </a:lnSpc>
            </a:pPr>
            <a:r>
              <a:rPr lang="tr-TR" sz="1600" dirty="0" smtClean="0">
                <a:solidFill>
                  <a:srgbClr val="3333CC"/>
                </a:solidFill>
              </a:rPr>
              <a:t>Hücre Dizileri (</a:t>
            </a:r>
            <a:r>
              <a:rPr lang="tr-TR" sz="1600" dirty="0" err="1" smtClean="0">
                <a:solidFill>
                  <a:srgbClr val="3333CC"/>
                </a:solidFill>
              </a:rPr>
              <a:t>Cell</a:t>
            </a:r>
            <a:r>
              <a:rPr lang="tr-TR" sz="1600" dirty="0" smtClean="0">
                <a:solidFill>
                  <a:srgbClr val="3333CC"/>
                </a:solidFill>
              </a:rPr>
              <a:t> </a:t>
            </a:r>
            <a:r>
              <a:rPr lang="tr-TR" sz="1600" dirty="0" err="1" smtClean="0">
                <a:solidFill>
                  <a:srgbClr val="3333CC"/>
                </a:solidFill>
              </a:rPr>
              <a:t>arrays</a:t>
            </a:r>
            <a:r>
              <a:rPr lang="tr-TR" sz="1600" dirty="0" smtClean="0">
                <a:solidFill>
                  <a:srgbClr val="3333CC"/>
                </a:solidFill>
              </a:rPr>
              <a:t>) {  } ile tanımlanır.</a:t>
            </a:r>
            <a:r>
              <a:rPr lang="tr-TR" sz="1600" dirty="0" smtClean="0"/>
              <a:t> Böylesi bir dizi, farklı matrisleri </a:t>
            </a:r>
          </a:p>
          <a:p>
            <a:pPr eaLnBrk="1" hangingPunct="1">
              <a:lnSpc>
                <a:spcPct val="80000"/>
              </a:lnSpc>
              <a:buFont typeface="Wingdings" pitchFamily="2" charset="2"/>
              <a:buNone/>
            </a:pPr>
            <a:r>
              <a:rPr lang="tr-TR" sz="1600" dirty="0" smtClean="0"/>
              <a:t>	aynı isim altında tutmak ve işlemek için kullanılmaktadır.</a:t>
            </a:r>
          </a:p>
          <a:p>
            <a:pPr eaLnBrk="1" hangingPunct="1">
              <a:lnSpc>
                <a:spcPct val="80000"/>
              </a:lnSpc>
            </a:pPr>
            <a:endParaRPr lang="tr-TR" sz="1600" dirty="0" smtClean="0"/>
          </a:p>
          <a:p>
            <a:pPr eaLnBrk="1" hangingPunct="1">
              <a:lnSpc>
                <a:spcPct val="80000"/>
              </a:lnSpc>
              <a:buFont typeface="Wingdings" pitchFamily="2" charset="2"/>
              <a:buNone/>
            </a:pPr>
            <a:r>
              <a:rPr lang="tr-TR" sz="1600" dirty="0" smtClean="0"/>
              <a:t>	Örneğin, </a:t>
            </a:r>
          </a:p>
          <a:p>
            <a:pPr eaLnBrk="1" hangingPunct="1">
              <a:lnSpc>
                <a:spcPct val="80000"/>
              </a:lnSpc>
              <a:buFont typeface="Wingdings" pitchFamily="2" charset="2"/>
              <a:buNone/>
            </a:pPr>
            <a:endParaRPr lang="tr-TR" sz="1600" dirty="0" smtClean="0"/>
          </a:p>
          <a:p>
            <a:pPr eaLnBrk="1" hangingPunct="1">
              <a:lnSpc>
                <a:spcPct val="80000"/>
              </a:lnSpc>
              <a:buFont typeface="Wingdings" pitchFamily="2" charset="2"/>
              <a:buNone/>
            </a:pPr>
            <a:r>
              <a:rPr lang="tr-TR" sz="1600" dirty="0" smtClean="0">
                <a:latin typeface="Courier New" pitchFamily="49" charset="0"/>
              </a:rPr>
              <a:t>	C{1}=[1 2;3 5],C{2}=[4 4 4 4];C{3}=[(</a:t>
            </a:r>
            <a:r>
              <a:rPr lang="tr-TR" sz="1600" dirty="0" smtClean="0">
                <a:solidFill>
                  <a:schemeClr val="tx2"/>
                </a:solidFill>
                <a:latin typeface="Courier New" pitchFamily="49" charset="0"/>
              </a:rPr>
              <a:t>'</a:t>
            </a:r>
            <a:r>
              <a:rPr lang="tr-TR" sz="1600" dirty="0" err="1" smtClean="0">
                <a:solidFill>
                  <a:schemeClr val="tx2"/>
                </a:solidFill>
                <a:latin typeface="Courier New" pitchFamily="49" charset="0"/>
              </a:rPr>
              <a:t>yildiz</a:t>
            </a:r>
            <a:r>
              <a:rPr lang="tr-TR" sz="1600" dirty="0" smtClean="0">
                <a:solidFill>
                  <a:schemeClr val="tx2"/>
                </a:solidFill>
                <a:latin typeface="Courier New" pitchFamily="49" charset="0"/>
              </a:rPr>
              <a:t> teknik'</a:t>
            </a:r>
            <a:r>
              <a:rPr lang="tr-TR" sz="1600" dirty="0" smtClean="0">
                <a:latin typeface="Courier New" pitchFamily="49" charset="0"/>
              </a:rPr>
              <a:t>),(</a:t>
            </a:r>
            <a:r>
              <a:rPr lang="tr-TR" sz="1600" dirty="0" smtClean="0">
                <a:solidFill>
                  <a:schemeClr val="tx2"/>
                </a:solidFill>
                <a:latin typeface="Courier New" pitchFamily="49" charset="0"/>
              </a:rPr>
              <a:t>' </a:t>
            </a:r>
            <a:r>
              <a:rPr lang="tr-TR" sz="1600" dirty="0" err="1" smtClean="0">
                <a:solidFill>
                  <a:schemeClr val="tx2"/>
                </a:solidFill>
                <a:latin typeface="Courier New" pitchFamily="49" charset="0"/>
              </a:rPr>
              <a:t>insaat</a:t>
            </a:r>
            <a:r>
              <a:rPr lang="tr-TR" sz="1600" dirty="0" smtClean="0">
                <a:solidFill>
                  <a:schemeClr val="tx2"/>
                </a:solidFill>
                <a:latin typeface="Courier New" pitchFamily="49" charset="0"/>
              </a:rPr>
              <a:t>'</a:t>
            </a:r>
            <a:r>
              <a:rPr lang="tr-TR" sz="1600" dirty="0" smtClean="0">
                <a:latin typeface="Courier New" pitchFamily="49" charset="0"/>
              </a:rPr>
              <a:t>)];</a:t>
            </a:r>
          </a:p>
          <a:p>
            <a:pPr eaLnBrk="1" hangingPunct="1">
              <a:lnSpc>
                <a:spcPct val="80000"/>
              </a:lnSpc>
              <a:buFont typeface="Wingdings" pitchFamily="2" charset="2"/>
              <a:buNone/>
            </a:pPr>
            <a:endParaRPr lang="tr-TR" sz="1600" dirty="0" smtClean="0">
              <a:latin typeface="Courier New" pitchFamily="49" charset="0"/>
            </a:endParaRPr>
          </a:p>
          <a:p>
            <a:pPr eaLnBrk="1" hangingPunct="1">
              <a:lnSpc>
                <a:spcPct val="80000"/>
              </a:lnSpc>
              <a:buFont typeface="Wingdings" pitchFamily="2" charset="2"/>
              <a:buNone/>
            </a:pPr>
            <a:r>
              <a:rPr lang="tr-TR" sz="1600" dirty="0" smtClean="0"/>
              <a:t>	girildiğinde, C bir hücre dizisi olur. Bu hücre geri çağrıldığında,</a:t>
            </a:r>
          </a:p>
          <a:p>
            <a:pPr eaLnBrk="1" hangingPunct="1">
              <a:lnSpc>
                <a:spcPct val="80000"/>
              </a:lnSpc>
              <a:buFont typeface="Wingdings" pitchFamily="2" charset="2"/>
              <a:buNone/>
            </a:pPr>
            <a:endParaRPr lang="tr-TR" sz="1600" dirty="0" smtClean="0">
              <a:latin typeface="Courier New" pitchFamily="49" charset="0"/>
            </a:endParaRPr>
          </a:p>
          <a:p>
            <a:pPr eaLnBrk="1" hangingPunct="1">
              <a:lnSpc>
                <a:spcPct val="80000"/>
              </a:lnSpc>
              <a:buFont typeface="Wingdings" pitchFamily="2" charset="2"/>
              <a:buNone/>
            </a:pPr>
            <a:endParaRPr lang="tr-TR" sz="1600" dirty="0" smtClean="0">
              <a:solidFill>
                <a:srgbClr val="3333CC"/>
              </a:solidFill>
              <a:latin typeface="Courier New" pitchFamily="49" charset="0"/>
            </a:endParaRPr>
          </a:p>
        </p:txBody>
      </p:sp>
      <p:sp>
        <p:nvSpPr>
          <p:cNvPr id="37894" name="Rectangle 6"/>
          <p:cNvSpPr>
            <a:spLocks noChangeArrowheads="1"/>
          </p:cNvSpPr>
          <p:nvPr/>
        </p:nvSpPr>
        <p:spPr bwMode="auto">
          <a:xfrm>
            <a:off x="971550" y="3357563"/>
            <a:ext cx="7416800" cy="915987"/>
          </a:xfrm>
          <a:prstGeom prst="rect">
            <a:avLst/>
          </a:prstGeom>
          <a:noFill/>
          <a:ln w="25400" algn="ctr">
            <a:noFill/>
            <a:miter lim="800000"/>
            <a:headEnd/>
            <a:tailEnd/>
          </a:ln>
        </p:spPr>
        <p:txBody>
          <a:bodyPr>
            <a:spAutoFit/>
          </a:bodyPr>
          <a:lstStyle/>
          <a:p>
            <a:pPr algn="l"/>
            <a:r>
              <a:rPr lang="fr-FR" sz="1800">
                <a:latin typeface="Courier New" pitchFamily="49" charset="0"/>
              </a:rPr>
              <a:t>C = </a:t>
            </a:r>
          </a:p>
          <a:p>
            <a:pPr algn="l"/>
            <a:r>
              <a:rPr lang="tr-TR" sz="1800">
                <a:latin typeface="Courier New" pitchFamily="49" charset="0"/>
              </a:rPr>
              <a:t> </a:t>
            </a:r>
          </a:p>
          <a:p>
            <a:pPr algn="l"/>
            <a:r>
              <a:rPr lang="tr-TR" sz="1800">
                <a:latin typeface="Courier New" pitchFamily="49" charset="0"/>
              </a:rPr>
              <a:t>	</a:t>
            </a:r>
            <a:r>
              <a:rPr lang="fr-FR" sz="1800">
                <a:latin typeface="Courier New" pitchFamily="49" charset="0"/>
              </a:rPr>
              <a:t>[2x2 double]    [1x4 double]    [1x20 char]</a:t>
            </a:r>
            <a:endParaRPr lang="tr-TR" sz="1800">
              <a:latin typeface="Courier New" pitchFamily="49" charset="0"/>
            </a:endParaRPr>
          </a:p>
        </p:txBody>
      </p:sp>
      <p:grpSp>
        <p:nvGrpSpPr>
          <p:cNvPr id="2" name="Group 19"/>
          <p:cNvGrpSpPr>
            <a:grpSpLocks/>
          </p:cNvGrpSpPr>
          <p:nvPr/>
        </p:nvGrpSpPr>
        <p:grpSpPr bwMode="auto">
          <a:xfrm>
            <a:off x="1692275" y="3703638"/>
            <a:ext cx="6335713" cy="2224087"/>
            <a:chOff x="1066" y="2333"/>
            <a:chExt cx="3991" cy="1401"/>
          </a:xfrm>
        </p:grpSpPr>
        <p:grpSp>
          <p:nvGrpSpPr>
            <p:cNvPr id="26631" name="Group 17"/>
            <p:cNvGrpSpPr>
              <a:grpSpLocks/>
            </p:cNvGrpSpPr>
            <p:nvPr/>
          </p:nvGrpSpPr>
          <p:grpSpPr bwMode="auto">
            <a:xfrm>
              <a:off x="1066" y="2333"/>
              <a:ext cx="3991" cy="1023"/>
              <a:chOff x="1066" y="2333"/>
              <a:chExt cx="3991" cy="1023"/>
            </a:xfrm>
          </p:grpSpPr>
          <p:sp>
            <p:nvSpPr>
              <p:cNvPr id="26633" name="Text Box 9"/>
              <p:cNvSpPr txBox="1">
                <a:spLocks noChangeArrowheads="1"/>
              </p:cNvSpPr>
              <p:nvPr/>
            </p:nvSpPr>
            <p:spPr bwMode="auto">
              <a:xfrm>
                <a:off x="1285" y="3125"/>
                <a:ext cx="900" cy="231"/>
              </a:xfrm>
              <a:prstGeom prst="rect">
                <a:avLst/>
              </a:prstGeom>
              <a:noFill/>
              <a:ln w="25400" algn="ctr">
                <a:noFill/>
                <a:miter lim="800000"/>
                <a:headEnd/>
                <a:tailEnd/>
              </a:ln>
            </p:spPr>
            <p:txBody>
              <a:bodyPr wrap="none">
                <a:spAutoFit/>
              </a:bodyPr>
              <a:lstStyle/>
              <a:p>
                <a:r>
                  <a:rPr lang="tr-TR" sz="1800" b="0">
                    <a:solidFill>
                      <a:srgbClr val="3333CC"/>
                    </a:solidFill>
                  </a:rPr>
                  <a:t>C{1} hücresi</a:t>
                </a:r>
                <a:endParaRPr lang="en-US" sz="1800" b="0">
                  <a:solidFill>
                    <a:srgbClr val="3333CC"/>
                  </a:solidFill>
                </a:endParaRPr>
              </a:p>
            </p:txBody>
          </p:sp>
          <p:grpSp>
            <p:nvGrpSpPr>
              <p:cNvPr id="26634" name="Group 16"/>
              <p:cNvGrpSpPr>
                <a:grpSpLocks/>
              </p:cNvGrpSpPr>
              <p:nvPr/>
            </p:nvGrpSpPr>
            <p:grpSpPr bwMode="auto">
              <a:xfrm>
                <a:off x="1066" y="2333"/>
                <a:ext cx="3991" cy="1019"/>
                <a:chOff x="1066" y="2333"/>
                <a:chExt cx="3991" cy="1019"/>
              </a:xfrm>
            </p:grpSpPr>
            <p:sp>
              <p:nvSpPr>
                <p:cNvPr id="26635" name="AutoShape 7"/>
                <p:cNvSpPr>
                  <a:spLocks noChangeArrowheads="1"/>
                </p:cNvSpPr>
                <p:nvPr/>
              </p:nvSpPr>
              <p:spPr bwMode="auto">
                <a:xfrm>
                  <a:off x="1066" y="2341"/>
                  <a:ext cx="1406" cy="499"/>
                </a:xfrm>
                <a:prstGeom prst="roundRect">
                  <a:avLst>
                    <a:gd name="adj" fmla="val 16667"/>
                  </a:avLst>
                </a:prstGeom>
                <a:noFill/>
                <a:ln w="25400" algn="ctr">
                  <a:solidFill>
                    <a:srgbClr val="FF0000"/>
                  </a:solidFill>
                  <a:round/>
                  <a:headEnd/>
                  <a:tailEnd/>
                </a:ln>
              </p:spPr>
              <p:txBody>
                <a:bodyPr wrap="none" anchor="ctr"/>
                <a:lstStyle/>
                <a:p>
                  <a:endParaRPr lang="tr-TR"/>
                </a:p>
              </p:txBody>
            </p:sp>
            <p:sp>
              <p:nvSpPr>
                <p:cNvPr id="26636" name="Line 8"/>
                <p:cNvSpPr>
                  <a:spLocks noChangeShapeType="1"/>
                </p:cNvSpPr>
                <p:nvPr/>
              </p:nvSpPr>
              <p:spPr bwMode="auto">
                <a:xfrm>
                  <a:off x="1746" y="2840"/>
                  <a:ext cx="0" cy="227"/>
                </a:xfrm>
                <a:prstGeom prst="line">
                  <a:avLst/>
                </a:prstGeom>
                <a:noFill/>
                <a:ln w="25400">
                  <a:solidFill>
                    <a:srgbClr val="FF0000"/>
                  </a:solidFill>
                  <a:round/>
                  <a:headEnd/>
                  <a:tailEnd type="triangle" w="med" len="med"/>
                </a:ln>
              </p:spPr>
              <p:txBody>
                <a:bodyPr wrap="none" anchor="ctr"/>
                <a:lstStyle/>
                <a:p>
                  <a:endParaRPr lang="tr-TR"/>
                </a:p>
              </p:txBody>
            </p:sp>
            <p:sp>
              <p:nvSpPr>
                <p:cNvPr id="26637" name="AutoShape 10"/>
                <p:cNvSpPr>
                  <a:spLocks noChangeArrowheads="1"/>
                </p:cNvSpPr>
                <p:nvPr/>
              </p:nvSpPr>
              <p:spPr bwMode="auto">
                <a:xfrm>
                  <a:off x="2531" y="2333"/>
                  <a:ext cx="1318" cy="499"/>
                </a:xfrm>
                <a:prstGeom prst="roundRect">
                  <a:avLst>
                    <a:gd name="adj" fmla="val 16667"/>
                  </a:avLst>
                </a:prstGeom>
                <a:noFill/>
                <a:ln w="25400" algn="ctr">
                  <a:solidFill>
                    <a:srgbClr val="FF0000"/>
                  </a:solidFill>
                  <a:round/>
                  <a:headEnd/>
                  <a:tailEnd/>
                </a:ln>
              </p:spPr>
              <p:txBody>
                <a:bodyPr wrap="none" anchor="ctr"/>
                <a:lstStyle/>
                <a:p>
                  <a:endParaRPr lang="tr-TR"/>
                </a:p>
              </p:txBody>
            </p:sp>
            <p:sp>
              <p:nvSpPr>
                <p:cNvPr id="26638" name="Line 11"/>
                <p:cNvSpPr>
                  <a:spLocks noChangeShapeType="1"/>
                </p:cNvSpPr>
                <p:nvPr/>
              </p:nvSpPr>
              <p:spPr bwMode="auto">
                <a:xfrm>
                  <a:off x="3168" y="2846"/>
                  <a:ext cx="0" cy="227"/>
                </a:xfrm>
                <a:prstGeom prst="line">
                  <a:avLst/>
                </a:prstGeom>
                <a:noFill/>
                <a:ln w="25400">
                  <a:solidFill>
                    <a:srgbClr val="FF0000"/>
                  </a:solidFill>
                  <a:round/>
                  <a:headEnd/>
                  <a:tailEnd type="triangle" w="med" len="med"/>
                </a:ln>
              </p:spPr>
              <p:txBody>
                <a:bodyPr wrap="none" anchor="ctr"/>
                <a:lstStyle/>
                <a:p>
                  <a:endParaRPr lang="tr-TR"/>
                </a:p>
              </p:txBody>
            </p:sp>
            <p:sp>
              <p:nvSpPr>
                <p:cNvPr id="26639" name="Text Box 12"/>
                <p:cNvSpPr txBox="1">
                  <a:spLocks noChangeArrowheads="1"/>
                </p:cNvSpPr>
                <p:nvPr/>
              </p:nvSpPr>
              <p:spPr bwMode="auto">
                <a:xfrm>
                  <a:off x="2731" y="3118"/>
                  <a:ext cx="900" cy="231"/>
                </a:xfrm>
                <a:prstGeom prst="rect">
                  <a:avLst/>
                </a:prstGeom>
                <a:noFill/>
                <a:ln w="25400" algn="ctr">
                  <a:noFill/>
                  <a:miter lim="800000"/>
                  <a:headEnd/>
                  <a:tailEnd/>
                </a:ln>
              </p:spPr>
              <p:txBody>
                <a:bodyPr wrap="none">
                  <a:spAutoFit/>
                </a:bodyPr>
                <a:lstStyle/>
                <a:p>
                  <a:r>
                    <a:rPr lang="tr-TR" sz="1800" b="0">
                      <a:solidFill>
                        <a:srgbClr val="3333CC"/>
                      </a:solidFill>
                    </a:rPr>
                    <a:t>C{2} hücresi</a:t>
                  </a:r>
                  <a:endParaRPr lang="en-US" sz="1800" b="0">
                    <a:solidFill>
                      <a:srgbClr val="3333CC"/>
                    </a:solidFill>
                  </a:endParaRPr>
                </a:p>
              </p:txBody>
            </p:sp>
            <p:sp>
              <p:nvSpPr>
                <p:cNvPr id="26640" name="Text Box 13"/>
                <p:cNvSpPr txBox="1">
                  <a:spLocks noChangeArrowheads="1"/>
                </p:cNvSpPr>
                <p:nvPr/>
              </p:nvSpPr>
              <p:spPr bwMode="auto">
                <a:xfrm>
                  <a:off x="4050" y="3121"/>
                  <a:ext cx="900" cy="231"/>
                </a:xfrm>
                <a:prstGeom prst="rect">
                  <a:avLst/>
                </a:prstGeom>
                <a:noFill/>
                <a:ln w="25400" algn="ctr">
                  <a:noFill/>
                  <a:miter lim="800000"/>
                  <a:headEnd/>
                  <a:tailEnd/>
                </a:ln>
              </p:spPr>
              <p:txBody>
                <a:bodyPr wrap="none">
                  <a:spAutoFit/>
                </a:bodyPr>
                <a:lstStyle/>
                <a:p>
                  <a:r>
                    <a:rPr lang="tr-TR" sz="1800" b="0">
                      <a:solidFill>
                        <a:srgbClr val="3333CC"/>
                      </a:solidFill>
                    </a:rPr>
                    <a:t>C{3} hücresi</a:t>
                  </a:r>
                  <a:endParaRPr lang="en-US" sz="1800" b="0">
                    <a:solidFill>
                      <a:srgbClr val="3333CC"/>
                    </a:solidFill>
                  </a:endParaRPr>
                </a:p>
              </p:txBody>
            </p:sp>
            <p:sp>
              <p:nvSpPr>
                <p:cNvPr id="26641" name="AutoShape 14"/>
                <p:cNvSpPr>
                  <a:spLocks noChangeArrowheads="1"/>
                </p:cNvSpPr>
                <p:nvPr/>
              </p:nvSpPr>
              <p:spPr bwMode="auto">
                <a:xfrm>
                  <a:off x="3923" y="2333"/>
                  <a:ext cx="1134" cy="513"/>
                </a:xfrm>
                <a:prstGeom prst="roundRect">
                  <a:avLst>
                    <a:gd name="adj" fmla="val 16667"/>
                  </a:avLst>
                </a:prstGeom>
                <a:noFill/>
                <a:ln w="25400" algn="ctr">
                  <a:solidFill>
                    <a:srgbClr val="FF0000"/>
                  </a:solidFill>
                  <a:round/>
                  <a:headEnd/>
                  <a:tailEnd/>
                </a:ln>
              </p:spPr>
              <p:txBody>
                <a:bodyPr wrap="none" anchor="ctr"/>
                <a:lstStyle/>
                <a:p>
                  <a:endParaRPr lang="tr-TR"/>
                </a:p>
              </p:txBody>
            </p:sp>
            <p:sp>
              <p:nvSpPr>
                <p:cNvPr id="26642" name="Line 15"/>
                <p:cNvSpPr>
                  <a:spLocks noChangeShapeType="1"/>
                </p:cNvSpPr>
                <p:nvPr/>
              </p:nvSpPr>
              <p:spPr bwMode="auto">
                <a:xfrm>
                  <a:off x="4505" y="2838"/>
                  <a:ext cx="0" cy="227"/>
                </a:xfrm>
                <a:prstGeom prst="line">
                  <a:avLst/>
                </a:prstGeom>
                <a:noFill/>
                <a:ln w="25400">
                  <a:solidFill>
                    <a:srgbClr val="FF0000"/>
                  </a:solidFill>
                  <a:round/>
                  <a:headEnd/>
                  <a:tailEnd type="triangle" w="med" len="med"/>
                </a:ln>
              </p:spPr>
              <p:txBody>
                <a:bodyPr wrap="none" anchor="ctr"/>
                <a:lstStyle/>
                <a:p>
                  <a:endParaRPr lang="tr-TR"/>
                </a:p>
              </p:txBody>
            </p:sp>
          </p:grpSp>
        </p:grpSp>
        <p:sp>
          <p:nvSpPr>
            <p:cNvPr id="26632" name="Text Box 18"/>
            <p:cNvSpPr txBox="1">
              <a:spLocks noChangeArrowheads="1"/>
            </p:cNvSpPr>
            <p:nvPr/>
          </p:nvSpPr>
          <p:spPr bwMode="auto">
            <a:xfrm>
              <a:off x="1885" y="3503"/>
              <a:ext cx="1964" cy="231"/>
            </a:xfrm>
            <a:prstGeom prst="rect">
              <a:avLst/>
            </a:prstGeom>
            <a:noFill/>
            <a:ln w="25400" algn="ctr">
              <a:noFill/>
              <a:miter lim="800000"/>
              <a:headEnd/>
              <a:tailEnd/>
            </a:ln>
          </p:spPr>
          <p:txBody>
            <a:bodyPr wrap="none">
              <a:spAutoFit/>
            </a:bodyPr>
            <a:lstStyle/>
            <a:p>
              <a:r>
                <a:rPr lang="tr-TR" sz="1800" b="0" u="sng"/>
                <a:t>Her bir hücre ayrı ayrı işlenir.</a:t>
              </a:r>
              <a:endParaRPr lang="en-US" sz="1800" b="0" u="sng"/>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box(in)">
                                      <p:cBhvr>
                                        <p:cTn id="7" dur="500"/>
                                        <p:tgtEl>
                                          <p:spTgt spid="378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8A07EEE2-594C-4204-A887-A34466C48092}" type="slidenum">
              <a:rPr lang="en-US" altLang="en-US"/>
              <a:pPr>
                <a:defRPr/>
              </a:pPr>
              <a:t>45</a:t>
            </a:fld>
            <a:endParaRPr lang="en-US" altLang="en-US"/>
          </a:p>
        </p:txBody>
      </p:sp>
      <p:sp>
        <p:nvSpPr>
          <p:cNvPr id="27651" name="Rectangle 2"/>
          <p:cNvSpPr>
            <a:spLocks noGrp="1" noChangeArrowheads="1"/>
          </p:cNvSpPr>
          <p:nvPr>
            <p:ph type="title"/>
          </p:nvPr>
        </p:nvSpPr>
        <p:spPr/>
        <p:txBody>
          <a:bodyPr/>
          <a:lstStyle/>
          <a:p>
            <a:pPr eaLnBrk="1" hangingPunct="1"/>
            <a:r>
              <a:rPr lang="tr-TR" dirty="0" smtClean="0"/>
              <a:t>MATLAB/</a:t>
            </a:r>
            <a:r>
              <a:rPr lang="tr-TR" b="0" dirty="0" smtClean="0"/>
              <a:t>Diziler (Hücre Dizileri)</a:t>
            </a:r>
            <a:endParaRPr lang="en-US" b="0" dirty="0" smtClean="0"/>
          </a:p>
        </p:txBody>
      </p:sp>
      <p:sp>
        <p:nvSpPr>
          <p:cNvPr id="27652" name="Rectangle 3"/>
          <p:cNvSpPr>
            <a:spLocks noGrp="1" noChangeArrowheads="1"/>
          </p:cNvSpPr>
          <p:nvPr>
            <p:ph type="body" idx="1"/>
          </p:nvPr>
        </p:nvSpPr>
        <p:spPr>
          <a:xfrm>
            <a:off x="457200" y="1052513"/>
            <a:ext cx="8507413" cy="2376487"/>
          </a:xfrm>
        </p:spPr>
        <p:txBody>
          <a:bodyPr/>
          <a:lstStyle/>
          <a:p>
            <a:pPr eaLnBrk="1" hangingPunct="1">
              <a:lnSpc>
                <a:spcPct val="80000"/>
              </a:lnSpc>
            </a:pPr>
            <a:r>
              <a:rPr lang="tr-TR" sz="1600" dirty="0" smtClean="0">
                <a:solidFill>
                  <a:srgbClr val="3333CC"/>
                </a:solidFill>
                <a:latin typeface="Courier New" pitchFamily="49" charset="0"/>
              </a:rPr>
              <a:t>C=</a:t>
            </a:r>
            <a:r>
              <a:rPr lang="tr-TR" sz="1600" dirty="0" err="1" smtClean="0">
                <a:solidFill>
                  <a:srgbClr val="3333CC"/>
                </a:solidFill>
                <a:latin typeface="Courier New" pitchFamily="49" charset="0"/>
              </a:rPr>
              <a:t>cell</a:t>
            </a:r>
            <a:r>
              <a:rPr lang="tr-TR" sz="1600" dirty="0" smtClean="0">
                <a:solidFill>
                  <a:srgbClr val="3333CC"/>
                </a:solidFill>
                <a:latin typeface="Courier New" pitchFamily="49" charset="0"/>
              </a:rPr>
              <a:t>(n)</a:t>
            </a:r>
            <a:r>
              <a:rPr lang="tr-TR" sz="1600" dirty="0" smtClean="0">
                <a:solidFill>
                  <a:srgbClr val="3333CC"/>
                </a:solidFill>
              </a:rPr>
              <a:t> </a:t>
            </a:r>
            <a:r>
              <a:rPr lang="tr-TR" sz="1600" dirty="0" smtClean="0"/>
              <a:t>n</a:t>
            </a:r>
            <a:r>
              <a:rPr lang="tr-TR" sz="1600" dirty="0" smtClean="0">
                <a:sym typeface="Symbol" pitchFamily="18" charset="2"/>
              </a:rPr>
              <a:t>n hücreden oluşan boş bir hücreyi </a:t>
            </a:r>
            <a:r>
              <a:rPr lang="tr-TR" sz="1600" dirty="0" err="1" smtClean="0">
                <a:sym typeface="Symbol" pitchFamily="18" charset="2"/>
              </a:rPr>
              <a:t>C’ye</a:t>
            </a:r>
            <a:r>
              <a:rPr lang="tr-TR" sz="1600" dirty="0" smtClean="0">
                <a:sym typeface="Symbol" pitchFamily="18" charset="2"/>
              </a:rPr>
              <a:t> atar. Örneğin n=2 için</a:t>
            </a:r>
          </a:p>
          <a:p>
            <a:pPr eaLnBrk="1" hangingPunct="1">
              <a:lnSpc>
                <a:spcPct val="80000"/>
              </a:lnSpc>
            </a:pPr>
            <a:endParaRPr lang="tr-TR" sz="1600" dirty="0" smtClean="0">
              <a:sym typeface="Symbol" pitchFamily="18" charset="2"/>
            </a:endParaRPr>
          </a:p>
          <a:p>
            <a:pPr eaLnBrk="1" hangingPunct="1">
              <a:lnSpc>
                <a:spcPct val="80000"/>
              </a:lnSpc>
              <a:buFont typeface="Wingdings" pitchFamily="2" charset="2"/>
              <a:buNone/>
            </a:pPr>
            <a:r>
              <a:rPr lang="tr-TR" sz="1600" dirty="0" smtClean="0">
                <a:latin typeface="Courier New" pitchFamily="49" charset="0"/>
                <a:sym typeface="Symbol" pitchFamily="18" charset="2"/>
              </a:rPr>
              <a:t>	&gt;&gt; C=</a:t>
            </a:r>
            <a:r>
              <a:rPr lang="tr-TR" sz="1600" dirty="0" err="1" smtClean="0">
                <a:latin typeface="Courier New" pitchFamily="49" charset="0"/>
                <a:sym typeface="Symbol" pitchFamily="18" charset="2"/>
              </a:rPr>
              <a:t>cell</a:t>
            </a:r>
            <a:r>
              <a:rPr lang="tr-TR" sz="1600" dirty="0" smtClean="0">
                <a:latin typeface="Courier New" pitchFamily="49" charset="0"/>
                <a:sym typeface="Symbol" pitchFamily="18" charset="2"/>
              </a:rPr>
              <a:t>(2)</a:t>
            </a:r>
          </a:p>
          <a:p>
            <a:pPr eaLnBrk="1" hangingPunct="1">
              <a:lnSpc>
                <a:spcPct val="80000"/>
              </a:lnSpc>
            </a:pPr>
            <a:endParaRPr lang="tr-TR" sz="1600" dirty="0" smtClean="0">
              <a:latin typeface="Courier New" pitchFamily="49" charset="0"/>
              <a:sym typeface="Symbol" pitchFamily="18" charset="2"/>
            </a:endParaRPr>
          </a:p>
          <a:p>
            <a:pPr eaLnBrk="1" hangingPunct="1">
              <a:lnSpc>
                <a:spcPct val="80000"/>
              </a:lnSpc>
              <a:buFont typeface="Wingdings" pitchFamily="2" charset="2"/>
              <a:buNone/>
            </a:pPr>
            <a:r>
              <a:rPr lang="tr-TR" sz="1600" dirty="0" smtClean="0">
                <a:latin typeface="Courier New" pitchFamily="49" charset="0"/>
                <a:sym typeface="Symbol" pitchFamily="18" charset="2"/>
              </a:rPr>
              <a:t>	C = </a:t>
            </a:r>
          </a:p>
          <a:p>
            <a:pPr eaLnBrk="1" hangingPunct="1">
              <a:lnSpc>
                <a:spcPct val="80000"/>
              </a:lnSpc>
            </a:pPr>
            <a:endParaRPr lang="tr-TR" sz="1600" dirty="0" smtClean="0">
              <a:latin typeface="Courier New" pitchFamily="49" charset="0"/>
              <a:sym typeface="Symbol" pitchFamily="18" charset="2"/>
            </a:endParaRPr>
          </a:p>
          <a:p>
            <a:pPr eaLnBrk="1" hangingPunct="1">
              <a:lnSpc>
                <a:spcPct val="80000"/>
              </a:lnSpc>
              <a:buFont typeface="Wingdings" pitchFamily="2" charset="2"/>
              <a:buNone/>
            </a:pPr>
            <a:r>
              <a:rPr lang="tr-TR" sz="1600" dirty="0" smtClean="0">
                <a:latin typeface="Courier New" pitchFamily="49" charset="0"/>
                <a:sym typeface="Symbol" pitchFamily="18" charset="2"/>
              </a:rPr>
              <a:t>     []     []</a:t>
            </a:r>
          </a:p>
          <a:p>
            <a:pPr eaLnBrk="1" hangingPunct="1">
              <a:lnSpc>
                <a:spcPct val="80000"/>
              </a:lnSpc>
              <a:buFont typeface="Wingdings" pitchFamily="2" charset="2"/>
              <a:buNone/>
            </a:pPr>
            <a:r>
              <a:rPr lang="tr-TR" sz="1600" dirty="0" smtClean="0">
                <a:latin typeface="Courier New" pitchFamily="49" charset="0"/>
                <a:sym typeface="Symbol" pitchFamily="18" charset="2"/>
              </a:rPr>
              <a:t>     []     []</a:t>
            </a:r>
          </a:p>
          <a:p>
            <a:pPr eaLnBrk="1" hangingPunct="1">
              <a:lnSpc>
                <a:spcPct val="80000"/>
              </a:lnSpc>
              <a:buFont typeface="Wingdings" pitchFamily="2" charset="2"/>
              <a:buNone/>
            </a:pPr>
            <a:endParaRPr lang="tr-TR" sz="1600" dirty="0" smtClean="0">
              <a:latin typeface="Courier New" pitchFamily="49" charset="0"/>
              <a:sym typeface="Symbol" pitchFamily="18" charset="2"/>
            </a:endParaRPr>
          </a:p>
          <a:p>
            <a:pPr eaLnBrk="1" hangingPunct="1">
              <a:lnSpc>
                <a:spcPct val="80000"/>
              </a:lnSpc>
              <a:buFont typeface="Wingdings" pitchFamily="2" charset="2"/>
              <a:buNone/>
            </a:pPr>
            <a:r>
              <a:rPr lang="tr-TR" sz="1600" dirty="0" smtClean="0">
                <a:sym typeface="Symbol" pitchFamily="18" charset="2"/>
              </a:rPr>
              <a:t>	hücresi oluşturulur.</a:t>
            </a:r>
          </a:p>
          <a:p>
            <a:pPr eaLnBrk="1" hangingPunct="1">
              <a:lnSpc>
                <a:spcPct val="80000"/>
              </a:lnSpc>
              <a:buFont typeface="Wingdings" pitchFamily="2" charset="2"/>
              <a:buNone/>
            </a:pPr>
            <a:endParaRPr lang="tr-TR" sz="1600" dirty="0" smtClean="0">
              <a:sym typeface="Symbol" pitchFamily="18" charset="2"/>
            </a:endParaRPr>
          </a:p>
          <a:p>
            <a:pPr eaLnBrk="1" hangingPunct="1">
              <a:lnSpc>
                <a:spcPct val="80000"/>
              </a:lnSpc>
            </a:pPr>
            <a:r>
              <a:rPr lang="tr-TR" sz="1600" dirty="0" smtClean="0">
                <a:sym typeface="Symbol" pitchFamily="18" charset="2"/>
              </a:rPr>
              <a:t>Bir hücrenin içine istenilen sayıda yeni hücreler eklemek mümkündür; Örneğin, </a:t>
            </a:r>
          </a:p>
          <a:p>
            <a:pPr eaLnBrk="1" hangingPunct="1">
              <a:lnSpc>
                <a:spcPct val="80000"/>
              </a:lnSpc>
              <a:buFont typeface="Wingdings" pitchFamily="2" charset="2"/>
              <a:buNone/>
            </a:pPr>
            <a:r>
              <a:rPr lang="tr-TR" sz="1600" dirty="0" smtClean="0">
                <a:latin typeface="Courier New" pitchFamily="49" charset="0"/>
                <a:sym typeface="Symbol" pitchFamily="18" charset="2"/>
              </a:rPr>
              <a:t>	C{1}{1}=[2 3]</a:t>
            </a:r>
            <a:r>
              <a:rPr lang="tr-TR" sz="1600" dirty="0" smtClean="0">
                <a:sym typeface="Symbol" pitchFamily="18" charset="2"/>
              </a:rPr>
              <a:t> ile C aşağıdaki biçimde değişir;</a:t>
            </a:r>
          </a:p>
          <a:p>
            <a:pPr eaLnBrk="1" hangingPunct="1">
              <a:lnSpc>
                <a:spcPct val="80000"/>
              </a:lnSpc>
              <a:buFont typeface="Wingdings" pitchFamily="2" charset="2"/>
              <a:buNone/>
            </a:pPr>
            <a:endParaRPr lang="tr-TR" sz="1600" dirty="0" smtClean="0">
              <a:sym typeface="Symbol" pitchFamily="18" charset="2"/>
            </a:endParaRPr>
          </a:p>
          <a:p>
            <a:pPr eaLnBrk="1" hangingPunct="1">
              <a:lnSpc>
                <a:spcPct val="80000"/>
              </a:lnSpc>
              <a:buFont typeface="Wingdings" pitchFamily="2" charset="2"/>
              <a:buNone/>
            </a:pPr>
            <a:r>
              <a:rPr lang="tr-TR" sz="1600" dirty="0" smtClean="0">
                <a:latin typeface="Courier New" pitchFamily="49" charset="0"/>
                <a:sym typeface="Symbol" pitchFamily="18" charset="2"/>
              </a:rPr>
              <a:t>	C = </a:t>
            </a:r>
          </a:p>
          <a:p>
            <a:pPr eaLnBrk="1" hangingPunct="1">
              <a:lnSpc>
                <a:spcPct val="80000"/>
              </a:lnSpc>
            </a:pPr>
            <a:endParaRPr lang="tr-TR" sz="1600" dirty="0" smtClean="0">
              <a:latin typeface="Courier New" pitchFamily="49" charset="0"/>
              <a:sym typeface="Symbol" pitchFamily="18" charset="2"/>
            </a:endParaRPr>
          </a:p>
          <a:p>
            <a:pPr eaLnBrk="1" hangingPunct="1">
              <a:lnSpc>
                <a:spcPct val="80000"/>
              </a:lnSpc>
              <a:buFont typeface="Wingdings" pitchFamily="2" charset="2"/>
              <a:buNone/>
            </a:pPr>
            <a:r>
              <a:rPr lang="tr-TR" sz="1600" dirty="0" smtClean="0">
                <a:latin typeface="Courier New" pitchFamily="49" charset="0"/>
                <a:sym typeface="Symbol" pitchFamily="18" charset="2"/>
              </a:rPr>
              <a:t>    {1x1 </a:t>
            </a:r>
            <a:r>
              <a:rPr lang="tr-TR" sz="1600" dirty="0" err="1" smtClean="0">
                <a:latin typeface="Courier New" pitchFamily="49" charset="0"/>
                <a:sym typeface="Symbol" pitchFamily="18" charset="2"/>
              </a:rPr>
              <a:t>cell</a:t>
            </a:r>
            <a:r>
              <a:rPr lang="tr-TR" sz="1600" dirty="0" smtClean="0">
                <a:latin typeface="Courier New" pitchFamily="49" charset="0"/>
                <a:sym typeface="Symbol" pitchFamily="18" charset="2"/>
              </a:rPr>
              <a:t>}     []</a:t>
            </a:r>
          </a:p>
          <a:p>
            <a:pPr eaLnBrk="1" hangingPunct="1">
              <a:lnSpc>
                <a:spcPct val="80000"/>
              </a:lnSpc>
              <a:buFont typeface="Wingdings" pitchFamily="2" charset="2"/>
              <a:buNone/>
            </a:pPr>
            <a:r>
              <a:rPr lang="tr-TR" sz="1600" dirty="0" smtClean="0">
                <a:latin typeface="Courier New" pitchFamily="49" charset="0"/>
                <a:sym typeface="Symbol" pitchFamily="18" charset="2"/>
              </a:rPr>
              <a:t>		[]  	    []</a:t>
            </a:r>
          </a:p>
          <a:p>
            <a:pPr eaLnBrk="1" hangingPunct="1">
              <a:lnSpc>
                <a:spcPct val="80000"/>
              </a:lnSpc>
              <a:buFont typeface="Wingdings" pitchFamily="2" charset="2"/>
              <a:buNone/>
            </a:pPr>
            <a:endParaRPr lang="tr-TR" dirty="0" smtClean="0">
              <a:sym typeface="Symbol" pitchFamily="18" charset="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5 Slayt Numarası Yer Tutucusu"/>
          <p:cNvSpPr>
            <a:spLocks noGrp="1"/>
          </p:cNvSpPr>
          <p:nvPr>
            <p:ph type="sldNum" sz="quarter" idx="12"/>
          </p:nvPr>
        </p:nvSpPr>
        <p:spPr/>
        <p:txBody>
          <a:bodyPr/>
          <a:lstStyle/>
          <a:p>
            <a:pPr>
              <a:defRPr/>
            </a:pPr>
            <a:fld id="{EBDF1817-7640-4219-9265-72880A7F23B8}" type="slidenum">
              <a:rPr lang="en-US" altLang="en-US"/>
              <a:pPr>
                <a:defRPr/>
              </a:pPr>
              <a:t>46</a:t>
            </a:fld>
            <a:endParaRPr lang="en-US" altLang="en-US"/>
          </a:p>
        </p:txBody>
      </p:sp>
      <p:sp>
        <p:nvSpPr>
          <p:cNvPr id="28675" name="Rectangle 2"/>
          <p:cNvSpPr>
            <a:spLocks noGrp="1" noChangeArrowheads="1"/>
          </p:cNvSpPr>
          <p:nvPr>
            <p:ph type="title"/>
          </p:nvPr>
        </p:nvSpPr>
        <p:spPr/>
        <p:txBody>
          <a:bodyPr/>
          <a:lstStyle/>
          <a:p>
            <a:pPr eaLnBrk="1" hangingPunct="1"/>
            <a:r>
              <a:rPr lang="tr-TR" dirty="0" smtClean="0"/>
              <a:t>MATLAB/</a:t>
            </a:r>
            <a:r>
              <a:rPr lang="tr-TR" b="0" dirty="0" smtClean="0"/>
              <a:t>Diziler (Hücre Dizileri)</a:t>
            </a:r>
            <a:endParaRPr lang="en-US" b="0" dirty="0" smtClean="0"/>
          </a:p>
        </p:txBody>
      </p:sp>
      <p:grpSp>
        <p:nvGrpSpPr>
          <p:cNvPr id="28676" name="Group 30"/>
          <p:cNvGrpSpPr>
            <a:grpSpLocks/>
          </p:cNvGrpSpPr>
          <p:nvPr/>
        </p:nvGrpSpPr>
        <p:grpSpPr bwMode="auto">
          <a:xfrm>
            <a:off x="1619250" y="1700213"/>
            <a:ext cx="935038" cy="3303587"/>
            <a:chOff x="1354" y="1162"/>
            <a:chExt cx="589" cy="2081"/>
          </a:xfrm>
        </p:grpSpPr>
        <p:sp>
          <p:nvSpPr>
            <p:cNvPr id="28699" name="Oval 17"/>
            <p:cNvSpPr>
              <a:spLocks noChangeArrowheads="1"/>
            </p:cNvSpPr>
            <p:nvPr/>
          </p:nvSpPr>
          <p:spPr bwMode="auto">
            <a:xfrm>
              <a:off x="1354" y="1162"/>
              <a:ext cx="576" cy="576"/>
            </a:xfrm>
            <a:prstGeom prst="ellipse">
              <a:avLst/>
            </a:prstGeom>
            <a:noFill/>
            <a:ln w="25400" algn="ctr">
              <a:solidFill>
                <a:srgbClr val="FF0000"/>
              </a:solidFill>
              <a:round/>
              <a:headEnd/>
              <a:tailEnd/>
            </a:ln>
          </p:spPr>
          <p:txBody>
            <a:bodyPr wrap="none" anchor="ctr"/>
            <a:lstStyle/>
            <a:p>
              <a:r>
                <a:rPr lang="tr-TR" sz="1800" b="0"/>
                <a:t>C{1,1}</a:t>
              </a:r>
              <a:endParaRPr lang="en-US" sz="1800" b="0"/>
            </a:p>
          </p:txBody>
        </p:sp>
        <p:sp>
          <p:nvSpPr>
            <p:cNvPr id="28700" name="Oval 18"/>
            <p:cNvSpPr>
              <a:spLocks noChangeArrowheads="1"/>
            </p:cNvSpPr>
            <p:nvPr/>
          </p:nvSpPr>
          <p:spPr bwMode="auto">
            <a:xfrm>
              <a:off x="1362" y="1909"/>
              <a:ext cx="576" cy="576"/>
            </a:xfrm>
            <a:prstGeom prst="ellipse">
              <a:avLst/>
            </a:prstGeom>
            <a:noFill/>
            <a:ln w="25400" algn="ctr">
              <a:solidFill>
                <a:srgbClr val="FF0000"/>
              </a:solidFill>
              <a:round/>
              <a:headEnd/>
              <a:tailEnd/>
            </a:ln>
          </p:spPr>
          <p:txBody>
            <a:bodyPr wrap="none" anchor="ctr"/>
            <a:lstStyle/>
            <a:p>
              <a:r>
                <a:rPr lang="tr-TR" sz="1800" b="0"/>
                <a:t>C{2,1}</a:t>
              </a:r>
              <a:endParaRPr lang="en-US" sz="1800" b="0"/>
            </a:p>
          </p:txBody>
        </p:sp>
        <p:sp>
          <p:nvSpPr>
            <p:cNvPr id="28701" name="Oval 19"/>
            <p:cNvSpPr>
              <a:spLocks noChangeArrowheads="1"/>
            </p:cNvSpPr>
            <p:nvPr/>
          </p:nvSpPr>
          <p:spPr bwMode="auto">
            <a:xfrm>
              <a:off x="1367" y="2667"/>
              <a:ext cx="576" cy="576"/>
            </a:xfrm>
            <a:prstGeom prst="ellipse">
              <a:avLst/>
            </a:prstGeom>
            <a:noFill/>
            <a:ln w="25400" algn="ctr">
              <a:solidFill>
                <a:srgbClr val="FF0000"/>
              </a:solidFill>
              <a:round/>
              <a:headEnd/>
              <a:tailEnd/>
            </a:ln>
          </p:spPr>
          <p:txBody>
            <a:bodyPr wrap="none" anchor="ctr"/>
            <a:lstStyle/>
            <a:p>
              <a:r>
                <a:rPr lang="tr-TR" sz="1800" b="0"/>
                <a:t>C{3,1}</a:t>
              </a:r>
              <a:endParaRPr lang="en-US" sz="1800" b="0"/>
            </a:p>
          </p:txBody>
        </p:sp>
      </p:grpSp>
      <p:sp>
        <p:nvSpPr>
          <p:cNvPr id="28677" name="AutoShape 26"/>
          <p:cNvSpPr>
            <a:spLocks noChangeArrowheads="1"/>
          </p:cNvSpPr>
          <p:nvPr/>
        </p:nvSpPr>
        <p:spPr bwMode="auto">
          <a:xfrm>
            <a:off x="1042988" y="1341438"/>
            <a:ext cx="3313112" cy="4175125"/>
          </a:xfrm>
          <a:prstGeom prst="roundRect">
            <a:avLst>
              <a:gd name="adj" fmla="val 16667"/>
            </a:avLst>
          </a:prstGeom>
          <a:noFill/>
          <a:ln w="25400" algn="ctr">
            <a:solidFill>
              <a:srgbClr val="3333CC"/>
            </a:solidFill>
            <a:round/>
            <a:headEnd/>
            <a:tailEnd/>
          </a:ln>
        </p:spPr>
        <p:txBody>
          <a:bodyPr wrap="none" anchor="ctr"/>
          <a:lstStyle/>
          <a:p>
            <a:endParaRPr lang="tr-TR"/>
          </a:p>
        </p:txBody>
      </p:sp>
      <p:grpSp>
        <p:nvGrpSpPr>
          <p:cNvPr id="28678" name="Group 31"/>
          <p:cNvGrpSpPr>
            <a:grpSpLocks/>
          </p:cNvGrpSpPr>
          <p:nvPr/>
        </p:nvGrpSpPr>
        <p:grpSpPr bwMode="auto">
          <a:xfrm>
            <a:off x="2916238" y="1700213"/>
            <a:ext cx="935037" cy="3303587"/>
            <a:chOff x="1354" y="1162"/>
            <a:chExt cx="589" cy="2081"/>
          </a:xfrm>
        </p:grpSpPr>
        <p:sp>
          <p:nvSpPr>
            <p:cNvPr id="28696" name="Oval 32"/>
            <p:cNvSpPr>
              <a:spLocks noChangeArrowheads="1"/>
            </p:cNvSpPr>
            <p:nvPr/>
          </p:nvSpPr>
          <p:spPr bwMode="auto">
            <a:xfrm>
              <a:off x="1354" y="1162"/>
              <a:ext cx="576" cy="576"/>
            </a:xfrm>
            <a:prstGeom prst="ellipse">
              <a:avLst/>
            </a:prstGeom>
            <a:noFill/>
            <a:ln w="25400" algn="ctr">
              <a:solidFill>
                <a:srgbClr val="FF0000"/>
              </a:solidFill>
              <a:round/>
              <a:headEnd/>
              <a:tailEnd/>
            </a:ln>
          </p:spPr>
          <p:txBody>
            <a:bodyPr wrap="none" anchor="ctr"/>
            <a:lstStyle/>
            <a:p>
              <a:r>
                <a:rPr lang="tr-TR" sz="1800" b="0"/>
                <a:t>C{1,2}</a:t>
              </a:r>
              <a:endParaRPr lang="en-US" sz="1800" b="0"/>
            </a:p>
          </p:txBody>
        </p:sp>
        <p:sp>
          <p:nvSpPr>
            <p:cNvPr id="28697" name="Oval 33"/>
            <p:cNvSpPr>
              <a:spLocks noChangeArrowheads="1"/>
            </p:cNvSpPr>
            <p:nvPr/>
          </p:nvSpPr>
          <p:spPr bwMode="auto">
            <a:xfrm>
              <a:off x="1362" y="1909"/>
              <a:ext cx="576" cy="576"/>
            </a:xfrm>
            <a:prstGeom prst="ellipse">
              <a:avLst/>
            </a:prstGeom>
            <a:noFill/>
            <a:ln w="25400" algn="ctr">
              <a:solidFill>
                <a:srgbClr val="FF0000"/>
              </a:solidFill>
              <a:round/>
              <a:headEnd/>
              <a:tailEnd/>
            </a:ln>
          </p:spPr>
          <p:txBody>
            <a:bodyPr wrap="none" anchor="ctr"/>
            <a:lstStyle/>
            <a:p>
              <a:r>
                <a:rPr lang="tr-TR" sz="1800" b="0"/>
                <a:t>C{2,2}</a:t>
              </a:r>
              <a:endParaRPr lang="en-US" sz="1800" b="0"/>
            </a:p>
          </p:txBody>
        </p:sp>
        <p:sp>
          <p:nvSpPr>
            <p:cNvPr id="28698" name="Oval 34"/>
            <p:cNvSpPr>
              <a:spLocks noChangeArrowheads="1"/>
            </p:cNvSpPr>
            <p:nvPr/>
          </p:nvSpPr>
          <p:spPr bwMode="auto">
            <a:xfrm>
              <a:off x="1367" y="2667"/>
              <a:ext cx="576" cy="576"/>
            </a:xfrm>
            <a:prstGeom prst="ellipse">
              <a:avLst/>
            </a:prstGeom>
            <a:noFill/>
            <a:ln w="25400" algn="ctr">
              <a:solidFill>
                <a:srgbClr val="FF0000"/>
              </a:solidFill>
              <a:round/>
              <a:headEnd/>
              <a:tailEnd/>
            </a:ln>
          </p:spPr>
          <p:txBody>
            <a:bodyPr wrap="none" anchor="ctr"/>
            <a:lstStyle/>
            <a:p>
              <a:r>
                <a:rPr lang="tr-TR" sz="1800" b="0"/>
                <a:t>C{3,2}</a:t>
              </a:r>
              <a:endParaRPr lang="en-US" sz="1800" b="0"/>
            </a:p>
          </p:txBody>
        </p:sp>
      </p:grpSp>
      <p:sp>
        <p:nvSpPr>
          <p:cNvPr id="28679" name="Text Box 35"/>
          <p:cNvSpPr txBox="1">
            <a:spLocks noChangeArrowheads="1"/>
          </p:cNvSpPr>
          <p:nvPr/>
        </p:nvSpPr>
        <p:spPr bwMode="auto">
          <a:xfrm>
            <a:off x="1577975" y="981075"/>
            <a:ext cx="2095500" cy="366713"/>
          </a:xfrm>
          <a:prstGeom prst="rect">
            <a:avLst/>
          </a:prstGeom>
          <a:noFill/>
          <a:ln w="25400" algn="ctr">
            <a:noFill/>
            <a:miter lim="800000"/>
            <a:headEnd/>
            <a:tailEnd/>
          </a:ln>
        </p:spPr>
        <p:txBody>
          <a:bodyPr wrap="none">
            <a:spAutoFit/>
          </a:bodyPr>
          <a:lstStyle/>
          <a:p>
            <a:r>
              <a:rPr lang="tr-TR" sz="1800" b="0"/>
              <a:t>C=cell(3,2) hücresi</a:t>
            </a:r>
            <a:endParaRPr lang="en-US" sz="1800" b="0"/>
          </a:p>
        </p:txBody>
      </p:sp>
      <p:grpSp>
        <p:nvGrpSpPr>
          <p:cNvPr id="4" name="Group 43"/>
          <p:cNvGrpSpPr>
            <a:grpSpLocks/>
          </p:cNvGrpSpPr>
          <p:nvPr/>
        </p:nvGrpSpPr>
        <p:grpSpPr bwMode="auto">
          <a:xfrm>
            <a:off x="3851275" y="1158875"/>
            <a:ext cx="4722813" cy="3935413"/>
            <a:chOff x="2426" y="730"/>
            <a:chExt cx="2975" cy="2479"/>
          </a:xfrm>
        </p:grpSpPr>
        <p:sp>
          <p:nvSpPr>
            <p:cNvPr id="28689" name="Oval 36"/>
            <p:cNvSpPr>
              <a:spLocks noChangeArrowheads="1"/>
            </p:cNvSpPr>
            <p:nvPr/>
          </p:nvSpPr>
          <p:spPr bwMode="auto">
            <a:xfrm>
              <a:off x="3270" y="986"/>
              <a:ext cx="2131" cy="2223"/>
            </a:xfrm>
            <a:prstGeom prst="ellipse">
              <a:avLst/>
            </a:prstGeom>
            <a:noFill/>
            <a:ln w="25400" algn="ctr">
              <a:solidFill>
                <a:srgbClr val="FF0000"/>
              </a:solidFill>
              <a:round/>
              <a:headEnd/>
              <a:tailEnd/>
            </a:ln>
          </p:spPr>
          <p:txBody>
            <a:bodyPr wrap="none" anchor="ctr"/>
            <a:lstStyle/>
            <a:p>
              <a:endParaRPr lang="tr-TR"/>
            </a:p>
          </p:txBody>
        </p:sp>
        <p:sp>
          <p:nvSpPr>
            <p:cNvPr id="28690" name="Line 37"/>
            <p:cNvSpPr>
              <a:spLocks noChangeShapeType="1"/>
            </p:cNvSpPr>
            <p:nvPr/>
          </p:nvSpPr>
          <p:spPr bwMode="auto">
            <a:xfrm>
              <a:off x="2426" y="1434"/>
              <a:ext cx="998" cy="0"/>
            </a:xfrm>
            <a:prstGeom prst="line">
              <a:avLst/>
            </a:prstGeom>
            <a:noFill/>
            <a:ln w="25400">
              <a:solidFill>
                <a:srgbClr val="008000"/>
              </a:solidFill>
              <a:round/>
              <a:headEnd/>
              <a:tailEnd type="triangle" w="med" len="med"/>
            </a:ln>
          </p:spPr>
          <p:txBody>
            <a:bodyPr wrap="none" anchor="ctr"/>
            <a:lstStyle/>
            <a:p>
              <a:endParaRPr lang="tr-TR"/>
            </a:p>
          </p:txBody>
        </p:sp>
        <p:sp>
          <p:nvSpPr>
            <p:cNvPr id="28691" name="Oval 38"/>
            <p:cNvSpPr>
              <a:spLocks noChangeArrowheads="1"/>
            </p:cNvSpPr>
            <p:nvPr/>
          </p:nvSpPr>
          <p:spPr bwMode="auto">
            <a:xfrm>
              <a:off x="3696" y="1434"/>
              <a:ext cx="576" cy="576"/>
            </a:xfrm>
            <a:prstGeom prst="ellipse">
              <a:avLst/>
            </a:prstGeom>
            <a:noFill/>
            <a:ln w="25400" algn="ctr">
              <a:solidFill>
                <a:srgbClr val="008000"/>
              </a:solidFill>
              <a:round/>
              <a:headEnd/>
              <a:tailEnd/>
            </a:ln>
          </p:spPr>
          <p:txBody>
            <a:bodyPr wrap="none" anchor="ctr"/>
            <a:lstStyle/>
            <a:p>
              <a:r>
                <a:rPr lang="tr-TR"/>
                <a:t>C{1,2}{1,1}</a:t>
              </a:r>
              <a:endParaRPr lang="en-US"/>
            </a:p>
          </p:txBody>
        </p:sp>
        <p:sp>
          <p:nvSpPr>
            <p:cNvPr id="28692" name="Oval 39"/>
            <p:cNvSpPr>
              <a:spLocks noChangeArrowheads="1"/>
            </p:cNvSpPr>
            <p:nvPr/>
          </p:nvSpPr>
          <p:spPr bwMode="auto">
            <a:xfrm>
              <a:off x="4382" y="1418"/>
              <a:ext cx="576" cy="576"/>
            </a:xfrm>
            <a:prstGeom prst="ellipse">
              <a:avLst/>
            </a:prstGeom>
            <a:noFill/>
            <a:ln w="25400" algn="ctr">
              <a:solidFill>
                <a:srgbClr val="008000"/>
              </a:solidFill>
              <a:round/>
              <a:headEnd/>
              <a:tailEnd/>
            </a:ln>
          </p:spPr>
          <p:txBody>
            <a:bodyPr wrap="none" anchor="ctr"/>
            <a:lstStyle/>
            <a:p>
              <a:r>
                <a:rPr lang="tr-TR"/>
                <a:t>C{1,2}{1,2}</a:t>
              </a:r>
              <a:endParaRPr lang="en-US"/>
            </a:p>
          </p:txBody>
        </p:sp>
        <p:sp>
          <p:nvSpPr>
            <p:cNvPr id="28693" name="Oval 40"/>
            <p:cNvSpPr>
              <a:spLocks noChangeArrowheads="1"/>
            </p:cNvSpPr>
            <p:nvPr/>
          </p:nvSpPr>
          <p:spPr bwMode="auto">
            <a:xfrm>
              <a:off x="3726" y="2093"/>
              <a:ext cx="576" cy="576"/>
            </a:xfrm>
            <a:prstGeom prst="ellipse">
              <a:avLst/>
            </a:prstGeom>
            <a:noFill/>
            <a:ln w="25400" algn="ctr">
              <a:solidFill>
                <a:srgbClr val="008000"/>
              </a:solidFill>
              <a:round/>
              <a:headEnd/>
              <a:tailEnd/>
            </a:ln>
          </p:spPr>
          <p:txBody>
            <a:bodyPr wrap="none" anchor="ctr"/>
            <a:lstStyle/>
            <a:p>
              <a:r>
                <a:rPr lang="tr-TR"/>
                <a:t>C{1,2}{2,1}</a:t>
              </a:r>
              <a:endParaRPr lang="en-US"/>
            </a:p>
          </p:txBody>
        </p:sp>
        <p:sp>
          <p:nvSpPr>
            <p:cNvPr id="28694" name="Oval 41"/>
            <p:cNvSpPr>
              <a:spLocks noChangeArrowheads="1"/>
            </p:cNvSpPr>
            <p:nvPr/>
          </p:nvSpPr>
          <p:spPr bwMode="auto">
            <a:xfrm>
              <a:off x="4401" y="2118"/>
              <a:ext cx="576" cy="576"/>
            </a:xfrm>
            <a:prstGeom prst="ellipse">
              <a:avLst/>
            </a:prstGeom>
            <a:noFill/>
            <a:ln w="25400" algn="ctr">
              <a:solidFill>
                <a:srgbClr val="008000"/>
              </a:solidFill>
              <a:round/>
              <a:headEnd/>
              <a:tailEnd/>
            </a:ln>
          </p:spPr>
          <p:txBody>
            <a:bodyPr wrap="none" anchor="ctr"/>
            <a:lstStyle/>
            <a:p>
              <a:r>
                <a:rPr lang="tr-TR"/>
                <a:t>C{1,2}{2,2}</a:t>
              </a:r>
              <a:endParaRPr lang="en-US"/>
            </a:p>
          </p:txBody>
        </p:sp>
        <p:sp>
          <p:nvSpPr>
            <p:cNvPr id="28695" name="Text Box 42"/>
            <p:cNvSpPr txBox="1">
              <a:spLocks noChangeArrowheads="1"/>
            </p:cNvSpPr>
            <p:nvPr/>
          </p:nvSpPr>
          <p:spPr bwMode="auto">
            <a:xfrm>
              <a:off x="3814" y="730"/>
              <a:ext cx="1020" cy="231"/>
            </a:xfrm>
            <a:prstGeom prst="rect">
              <a:avLst/>
            </a:prstGeom>
            <a:noFill/>
            <a:ln w="25400" algn="ctr">
              <a:noFill/>
              <a:miter lim="800000"/>
              <a:headEnd/>
              <a:tailEnd/>
            </a:ln>
          </p:spPr>
          <p:txBody>
            <a:bodyPr wrap="none">
              <a:spAutoFit/>
            </a:bodyPr>
            <a:lstStyle/>
            <a:p>
              <a:r>
                <a:rPr lang="tr-TR" sz="1800" b="0"/>
                <a:t>C{1,2} hücresi</a:t>
              </a:r>
              <a:endParaRPr lang="en-US" sz="1800" b="0"/>
            </a:p>
          </p:txBody>
        </p:sp>
      </p:grpSp>
      <p:grpSp>
        <p:nvGrpSpPr>
          <p:cNvPr id="5" name="Group 52"/>
          <p:cNvGrpSpPr>
            <a:grpSpLocks/>
          </p:cNvGrpSpPr>
          <p:nvPr/>
        </p:nvGrpSpPr>
        <p:grpSpPr bwMode="auto">
          <a:xfrm>
            <a:off x="4714875" y="4279900"/>
            <a:ext cx="4249738" cy="2540000"/>
            <a:chOff x="2970" y="2696"/>
            <a:chExt cx="2677" cy="1600"/>
          </a:xfrm>
        </p:grpSpPr>
        <p:grpSp>
          <p:nvGrpSpPr>
            <p:cNvPr id="28682" name="Group 50"/>
            <p:cNvGrpSpPr>
              <a:grpSpLocks/>
            </p:cNvGrpSpPr>
            <p:nvPr/>
          </p:nvGrpSpPr>
          <p:grpSpPr bwMode="auto">
            <a:xfrm>
              <a:off x="2970" y="2696"/>
              <a:ext cx="2640" cy="1600"/>
              <a:chOff x="2970" y="2696"/>
              <a:chExt cx="2640" cy="1600"/>
            </a:xfrm>
          </p:grpSpPr>
          <p:grpSp>
            <p:nvGrpSpPr>
              <p:cNvPr id="28684" name="Group 48"/>
              <p:cNvGrpSpPr>
                <a:grpSpLocks/>
              </p:cNvGrpSpPr>
              <p:nvPr/>
            </p:nvGrpSpPr>
            <p:grpSpPr bwMode="auto">
              <a:xfrm>
                <a:off x="2970" y="2696"/>
                <a:ext cx="2239" cy="1600"/>
                <a:chOff x="2970" y="2696"/>
                <a:chExt cx="2239" cy="1600"/>
              </a:xfrm>
            </p:grpSpPr>
            <p:sp>
              <p:nvSpPr>
                <p:cNvPr id="28686" name="Line 44"/>
                <p:cNvSpPr>
                  <a:spLocks noChangeShapeType="1"/>
                </p:cNvSpPr>
                <p:nvPr/>
              </p:nvSpPr>
              <p:spPr bwMode="auto">
                <a:xfrm>
                  <a:off x="4689" y="2696"/>
                  <a:ext cx="2" cy="672"/>
                </a:xfrm>
                <a:prstGeom prst="line">
                  <a:avLst/>
                </a:prstGeom>
                <a:noFill/>
                <a:ln w="25400">
                  <a:solidFill>
                    <a:srgbClr val="993366"/>
                  </a:solidFill>
                  <a:round/>
                  <a:headEnd/>
                  <a:tailEnd type="triangle" w="lg" len="lg"/>
                </a:ln>
              </p:spPr>
              <p:txBody>
                <a:bodyPr wrap="none" anchor="ctr"/>
                <a:lstStyle/>
                <a:p>
                  <a:endParaRPr lang="tr-TR"/>
                </a:p>
              </p:txBody>
            </p:sp>
            <p:sp>
              <p:nvSpPr>
                <p:cNvPr id="28687" name="Oval 45"/>
                <p:cNvSpPr>
                  <a:spLocks noChangeArrowheads="1"/>
                </p:cNvSpPr>
                <p:nvPr/>
              </p:nvSpPr>
              <p:spPr bwMode="auto">
                <a:xfrm>
                  <a:off x="4211" y="3361"/>
                  <a:ext cx="998" cy="935"/>
                </a:xfrm>
                <a:prstGeom prst="ellipse">
                  <a:avLst/>
                </a:prstGeom>
                <a:solidFill>
                  <a:schemeClr val="bg1"/>
                </a:solidFill>
                <a:ln w="25400" algn="ctr">
                  <a:solidFill>
                    <a:srgbClr val="008000"/>
                  </a:solidFill>
                  <a:round/>
                  <a:headEnd/>
                  <a:tailEnd/>
                </a:ln>
              </p:spPr>
              <p:txBody>
                <a:bodyPr wrap="none" anchor="ctr"/>
                <a:lstStyle/>
                <a:p>
                  <a:endParaRPr lang="tr-TR"/>
                </a:p>
              </p:txBody>
            </p:sp>
            <p:sp>
              <p:nvSpPr>
                <p:cNvPr id="28688" name="Text Box 46"/>
                <p:cNvSpPr txBox="1">
                  <a:spLocks noChangeArrowheads="1"/>
                </p:cNvSpPr>
                <p:nvPr/>
              </p:nvSpPr>
              <p:spPr bwMode="auto">
                <a:xfrm>
                  <a:off x="2970" y="3527"/>
                  <a:ext cx="1255" cy="212"/>
                </a:xfrm>
                <a:prstGeom prst="rect">
                  <a:avLst/>
                </a:prstGeom>
                <a:noFill/>
                <a:ln w="25400" algn="ctr">
                  <a:noFill/>
                  <a:miter lim="800000"/>
                  <a:headEnd/>
                  <a:tailEnd/>
                </a:ln>
              </p:spPr>
              <p:txBody>
                <a:bodyPr wrap="none">
                  <a:spAutoFit/>
                </a:bodyPr>
                <a:lstStyle/>
                <a:p>
                  <a:r>
                    <a:rPr lang="tr-TR" sz="1600"/>
                    <a:t>C{1,2}{2,2} hücresi</a:t>
                  </a:r>
                  <a:endParaRPr lang="en-US" sz="1600"/>
                </a:p>
              </p:txBody>
            </p:sp>
          </p:grpSp>
          <p:sp>
            <p:nvSpPr>
              <p:cNvPr id="28685" name="Line 49"/>
              <p:cNvSpPr>
                <a:spLocks noChangeShapeType="1"/>
              </p:cNvSpPr>
              <p:nvPr/>
            </p:nvSpPr>
            <p:spPr bwMode="auto">
              <a:xfrm>
                <a:off x="5111" y="3537"/>
                <a:ext cx="499" cy="0"/>
              </a:xfrm>
              <a:prstGeom prst="line">
                <a:avLst/>
              </a:prstGeom>
              <a:noFill/>
              <a:ln w="25400">
                <a:solidFill>
                  <a:srgbClr val="3366FF"/>
                </a:solidFill>
                <a:round/>
                <a:headEnd/>
                <a:tailEnd type="triangle" w="med" len="med"/>
              </a:ln>
            </p:spPr>
            <p:txBody>
              <a:bodyPr wrap="none" anchor="ctr"/>
              <a:lstStyle/>
              <a:p>
                <a:endParaRPr lang="tr-TR"/>
              </a:p>
            </p:txBody>
          </p:sp>
        </p:grpSp>
        <p:sp>
          <p:nvSpPr>
            <p:cNvPr id="28683" name="Text Box 51"/>
            <p:cNvSpPr txBox="1">
              <a:spLocks noChangeArrowheads="1"/>
            </p:cNvSpPr>
            <p:nvPr/>
          </p:nvSpPr>
          <p:spPr bwMode="auto">
            <a:xfrm>
              <a:off x="5089" y="3203"/>
              <a:ext cx="558" cy="288"/>
            </a:xfrm>
            <a:prstGeom prst="rect">
              <a:avLst/>
            </a:prstGeom>
            <a:noFill/>
            <a:ln w="25400" algn="ctr">
              <a:noFill/>
              <a:miter lim="800000"/>
              <a:headEnd/>
              <a:tailEnd/>
            </a:ln>
          </p:spPr>
          <p:txBody>
            <a:bodyPr wrap="none">
              <a:spAutoFit/>
            </a:bodyPr>
            <a:lstStyle/>
            <a:p>
              <a:r>
                <a:rPr lang="tr-TR" sz="1200"/>
                <a:t>Yeni alt </a:t>
              </a:r>
            </a:p>
            <a:p>
              <a:r>
                <a:rPr lang="tr-TR" sz="1200"/>
                <a:t>hücre(ler)</a:t>
              </a:r>
              <a:endParaRPr lang="en-US" sz="1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a:defRPr/>
            </a:pPr>
            <a:fld id="{A6A5F9CF-4417-4588-AF09-BC3900EFEC4D}" type="slidenum">
              <a:rPr lang="en-US" altLang="en-US"/>
              <a:pPr>
                <a:defRPr/>
              </a:pPr>
              <a:t>47</a:t>
            </a:fld>
            <a:endParaRPr lang="en-US" altLang="en-US"/>
          </a:p>
        </p:txBody>
      </p:sp>
      <p:sp>
        <p:nvSpPr>
          <p:cNvPr id="29699" name="Rectangle 2"/>
          <p:cNvSpPr>
            <a:spLocks noGrp="1" noChangeArrowheads="1"/>
          </p:cNvSpPr>
          <p:nvPr>
            <p:ph type="title"/>
          </p:nvPr>
        </p:nvSpPr>
        <p:spPr/>
        <p:txBody>
          <a:bodyPr/>
          <a:lstStyle/>
          <a:p>
            <a:pPr eaLnBrk="1" hangingPunct="1"/>
            <a:r>
              <a:rPr lang="tr-TR" dirty="0" smtClean="0"/>
              <a:t>MATLAB/</a:t>
            </a:r>
            <a:r>
              <a:rPr lang="tr-TR" b="0" dirty="0" smtClean="0"/>
              <a:t>Diziler (Yapı Dizileri)</a:t>
            </a:r>
            <a:endParaRPr lang="en-US" b="0" dirty="0" smtClean="0"/>
          </a:p>
        </p:txBody>
      </p:sp>
      <p:sp>
        <p:nvSpPr>
          <p:cNvPr id="29700" name="Rectangle 3"/>
          <p:cNvSpPr>
            <a:spLocks noGrp="1" noChangeArrowheads="1"/>
          </p:cNvSpPr>
          <p:nvPr>
            <p:ph type="body" idx="1"/>
          </p:nvPr>
        </p:nvSpPr>
        <p:spPr>
          <a:xfrm>
            <a:off x="395288" y="908050"/>
            <a:ext cx="8229600" cy="3384550"/>
          </a:xfrm>
        </p:spPr>
        <p:txBody>
          <a:bodyPr/>
          <a:lstStyle/>
          <a:p>
            <a:pPr eaLnBrk="1" hangingPunct="1"/>
            <a:r>
              <a:rPr lang="tr-TR" sz="1600" dirty="0" smtClean="0">
                <a:solidFill>
                  <a:srgbClr val="3333CC"/>
                </a:solidFill>
              </a:rPr>
              <a:t>Yapı dizileri (</a:t>
            </a:r>
            <a:r>
              <a:rPr lang="tr-TR" sz="1600" dirty="0" err="1" smtClean="0">
                <a:solidFill>
                  <a:srgbClr val="3333CC"/>
                </a:solidFill>
              </a:rPr>
              <a:t>Structure</a:t>
            </a:r>
            <a:r>
              <a:rPr lang="tr-TR" sz="1600" dirty="0" smtClean="0">
                <a:solidFill>
                  <a:srgbClr val="3333CC"/>
                </a:solidFill>
              </a:rPr>
              <a:t> </a:t>
            </a:r>
            <a:r>
              <a:rPr lang="tr-TR" sz="1600" dirty="0" err="1" smtClean="0">
                <a:solidFill>
                  <a:srgbClr val="3333CC"/>
                </a:solidFill>
              </a:rPr>
              <a:t>arrays</a:t>
            </a:r>
            <a:r>
              <a:rPr lang="tr-TR" sz="1600" dirty="0" smtClean="0">
                <a:solidFill>
                  <a:srgbClr val="3333CC"/>
                </a:solidFill>
              </a:rPr>
              <a:t>)</a:t>
            </a:r>
            <a:r>
              <a:rPr lang="tr-TR" sz="1600" dirty="0" smtClean="0"/>
              <a:t>, veri tabanları için oldukça kullanılışlı bir dizi türüdür.</a:t>
            </a:r>
          </a:p>
          <a:p>
            <a:pPr eaLnBrk="1" hangingPunct="1">
              <a:buFont typeface="Wingdings" pitchFamily="2" charset="2"/>
              <a:buNone/>
            </a:pPr>
            <a:r>
              <a:rPr lang="tr-TR" sz="1600" dirty="0" smtClean="0">
                <a:latin typeface="Courier New" pitchFamily="49" charset="0"/>
              </a:rPr>
              <a:t>	</a:t>
            </a:r>
          </a:p>
          <a:p>
            <a:pPr eaLnBrk="1" hangingPunct="1">
              <a:buFont typeface="Wingdings" pitchFamily="2" charset="2"/>
              <a:buNone/>
            </a:pPr>
            <a:r>
              <a:rPr lang="tr-TR" sz="1600" dirty="0" smtClean="0">
                <a:latin typeface="Courier New" pitchFamily="49" charset="0"/>
              </a:rPr>
              <a:t>	A.name=</a:t>
            </a:r>
            <a:r>
              <a:rPr lang="en-US" sz="1600" dirty="0" smtClean="0">
                <a:latin typeface="Courier New" pitchFamily="49" charset="0"/>
              </a:rPr>
              <a:t>‘</a:t>
            </a:r>
            <a:r>
              <a:rPr lang="tr-TR" sz="1600" dirty="0" smtClean="0">
                <a:latin typeface="Courier New" pitchFamily="49" charset="0"/>
              </a:rPr>
              <a:t>Bahattin</a:t>
            </a:r>
            <a:r>
              <a:rPr lang="en-US" sz="1600" dirty="0" smtClean="0">
                <a:latin typeface="Courier New" pitchFamily="49" charset="0"/>
              </a:rPr>
              <a:t>'</a:t>
            </a:r>
            <a:r>
              <a:rPr lang="tr-TR" sz="1600" dirty="0" smtClean="0">
                <a:latin typeface="Courier New" pitchFamily="49" charset="0"/>
              </a:rPr>
              <a:t>;</a:t>
            </a:r>
          </a:p>
          <a:p>
            <a:pPr eaLnBrk="1" hangingPunct="1">
              <a:buFont typeface="Wingdings" pitchFamily="2" charset="2"/>
              <a:buNone/>
            </a:pPr>
            <a:r>
              <a:rPr lang="tr-TR" sz="1600" dirty="0" smtClean="0">
                <a:latin typeface="Courier New" pitchFamily="49" charset="0"/>
              </a:rPr>
              <a:t>	A.</a:t>
            </a:r>
            <a:r>
              <a:rPr lang="tr-TR" sz="1600" dirty="0" err="1" smtClean="0">
                <a:latin typeface="Courier New" pitchFamily="49" charset="0"/>
              </a:rPr>
              <a:t>sname</a:t>
            </a:r>
            <a:r>
              <a:rPr lang="tr-TR" sz="1600" dirty="0" smtClean="0">
                <a:latin typeface="Courier New" pitchFamily="49" charset="0"/>
              </a:rPr>
              <a:t>=</a:t>
            </a:r>
            <a:r>
              <a:rPr lang="en-US" sz="1600" dirty="0" smtClean="0">
                <a:latin typeface="Courier New" pitchFamily="49" charset="0"/>
              </a:rPr>
              <a:t>‘</a:t>
            </a:r>
            <a:r>
              <a:rPr lang="tr-TR" sz="1600" dirty="0" smtClean="0">
                <a:latin typeface="Courier New" pitchFamily="49" charset="0"/>
              </a:rPr>
              <a:t>Erdogan</a:t>
            </a:r>
            <a:r>
              <a:rPr lang="en-US" sz="1600" dirty="0" smtClean="0">
                <a:latin typeface="Courier New" pitchFamily="49" charset="0"/>
              </a:rPr>
              <a:t>'</a:t>
            </a:r>
            <a:r>
              <a:rPr lang="tr-TR" sz="1600" dirty="0" smtClean="0">
                <a:latin typeface="Courier New" pitchFamily="49" charset="0"/>
              </a:rPr>
              <a:t>;</a:t>
            </a:r>
          </a:p>
          <a:p>
            <a:pPr eaLnBrk="1" hangingPunct="1">
              <a:buFont typeface="Wingdings" pitchFamily="2" charset="2"/>
              <a:buNone/>
            </a:pPr>
            <a:r>
              <a:rPr lang="tr-TR" sz="1600" dirty="0" smtClean="0">
                <a:latin typeface="Courier New" pitchFamily="49" charset="0"/>
              </a:rPr>
              <a:t>	A.</a:t>
            </a:r>
            <a:r>
              <a:rPr lang="tr-TR" sz="1600" dirty="0" err="1" smtClean="0">
                <a:latin typeface="Courier New" pitchFamily="49" charset="0"/>
              </a:rPr>
              <a:t>univ</a:t>
            </a:r>
            <a:r>
              <a:rPr lang="tr-TR" sz="1600" dirty="0" smtClean="0">
                <a:latin typeface="Courier New" pitchFamily="49" charset="0"/>
              </a:rPr>
              <a:t>=</a:t>
            </a:r>
            <a:r>
              <a:rPr lang="en-US" sz="1600" dirty="0" smtClean="0">
                <a:latin typeface="Courier New" pitchFamily="49" charset="0"/>
              </a:rPr>
              <a:t>'</a:t>
            </a:r>
            <a:r>
              <a:rPr lang="tr-TR" sz="1600" dirty="0" smtClean="0">
                <a:latin typeface="Courier New" pitchFamily="49" charset="0"/>
              </a:rPr>
              <a:t>YTU</a:t>
            </a:r>
            <a:r>
              <a:rPr lang="en-US" sz="1600" dirty="0" smtClean="0">
                <a:latin typeface="Courier New" pitchFamily="49" charset="0"/>
              </a:rPr>
              <a:t>'</a:t>
            </a:r>
            <a:r>
              <a:rPr lang="tr-TR" sz="1600" dirty="0" smtClean="0">
                <a:latin typeface="Courier New" pitchFamily="49" charset="0"/>
              </a:rPr>
              <a:t>;</a:t>
            </a:r>
          </a:p>
          <a:p>
            <a:pPr eaLnBrk="1" hangingPunct="1">
              <a:buFont typeface="Wingdings" pitchFamily="2" charset="2"/>
              <a:buNone/>
            </a:pPr>
            <a:r>
              <a:rPr lang="tr-TR" sz="1600" dirty="0" smtClean="0">
                <a:latin typeface="Courier New" pitchFamily="49" charset="0"/>
              </a:rPr>
              <a:t>	A.</a:t>
            </a:r>
            <a:r>
              <a:rPr lang="tr-TR" sz="1600" dirty="0" err="1" smtClean="0">
                <a:latin typeface="Courier New" pitchFamily="49" charset="0"/>
              </a:rPr>
              <a:t>city</a:t>
            </a:r>
            <a:r>
              <a:rPr lang="tr-TR" sz="1600" dirty="0" smtClean="0">
                <a:latin typeface="Courier New" pitchFamily="49" charset="0"/>
              </a:rPr>
              <a:t>=</a:t>
            </a:r>
            <a:r>
              <a:rPr lang="en-US" sz="1600" dirty="0" smtClean="0">
                <a:latin typeface="Courier New" pitchFamily="49" charset="0"/>
              </a:rPr>
              <a:t>'</a:t>
            </a:r>
            <a:r>
              <a:rPr lang="tr-TR" sz="1600" dirty="0" smtClean="0">
                <a:latin typeface="Courier New" pitchFamily="49" charset="0"/>
              </a:rPr>
              <a:t>Istanbul</a:t>
            </a:r>
            <a:r>
              <a:rPr lang="en-US" sz="1600" dirty="0" smtClean="0">
                <a:latin typeface="Courier New" pitchFamily="49" charset="0"/>
              </a:rPr>
              <a:t>'</a:t>
            </a:r>
            <a:r>
              <a:rPr lang="tr-TR" sz="1600" dirty="0" smtClean="0">
                <a:latin typeface="Courier New" pitchFamily="49" charset="0"/>
              </a:rPr>
              <a:t>;</a:t>
            </a:r>
          </a:p>
          <a:p>
            <a:pPr eaLnBrk="1" hangingPunct="1">
              <a:buFont typeface="Wingdings" pitchFamily="2" charset="2"/>
              <a:buNone/>
            </a:pPr>
            <a:r>
              <a:rPr lang="tr-TR" sz="1600" dirty="0" smtClean="0">
                <a:latin typeface="Courier New" pitchFamily="49" charset="0"/>
              </a:rPr>
              <a:t>	A.</a:t>
            </a:r>
            <a:r>
              <a:rPr lang="tr-TR" sz="1600" dirty="0" err="1" smtClean="0">
                <a:latin typeface="Courier New" pitchFamily="49" charset="0"/>
              </a:rPr>
              <a:t>email</a:t>
            </a:r>
            <a:r>
              <a:rPr lang="tr-TR" sz="1600" dirty="0" smtClean="0">
                <a:latin typeface="Courier New" pitchFamily="49" charset="0"/>
              </a:rPr>
              <a:t>=</a:t>
            </a:r>
            <a:r>
              <a:rPr lang="en-US" sz="1600" dirty="0" smtClean="0">
                <a:latin typeface="Courier New" pitchFamily="49" charset="0"/>
              </a:rPr>
              <a:t>‘</a:t>
            </a:r>
            <a:r>
              <a:rPr lang="tr-TR" sz="1600" dirty="0" smtClean="0">
                <a:latin typeface="Courier New" pitchFamily="49" charset="0"/>
              </a:rPr>
              <a:t>berdogan@yildiz.edu.tr</a:t>
            </a:r>
            <a:r>
              <a:rPr lang="en-US" sz="1600" dirty="0" smtClean="0">
                <a:latin typeface="Courier New" pitchFamily="49" charset="0"/>
              </a:rPr>
              <a:t>'</a:t>
            </a:r>
            <a:r>
              <a:rPr lang="tr-TR" sz="1600" dirty="0" smtClean="0">
                <a:latin typeface="Courier New" pitchFamily="49" charset="0"/>
              </a:rPr>
              <a:t>;</a:t>
            </a:r>
          </a:p>
          <a:p>
            <a:pPr eaLnBrk="1" hangingPunct="1">
              <a:buFont typeface="Wingdings" pitchFamily="2" charset="2"/>
              <a:buNone/>
            </a:pPr>
            <a:r>
              <a:rPr lang="tr-TR" sz="1600" dirty="0" smtClean="0">
                <a:latin typeface="Courier New" pitchFamily="49" charset="0"/>
              </a:rPr>
              <a:t>	A.</a:t>
            </a:r>
            <a:r>
              <a:rPr lang="tr-TR" sz="1600" dirty="0" err="1" smtClean="0">
                <a:latin typeface="Courier New" pitchFamily="49" charset="0"/>
              </a:rPr>
              <a:t>year</a:t>
            </a:r>
            <a:r>
              <a:rPr lang="tr-TR" sz="1600" dirty="0" smtClean="0">
                <a:latin typeface="Courier New" pitchFamily="49" charset="0"/>
              </a:rPr>
              <a:t>=2012;</a:t>
            </a:r>
          </a:p>
          <a:p>
            <a:pPr eaLnBrk="1" hangingPunct="1">
              <a:buFont typeface="Wingdings" pitchFamily="2" charset="2"/>
              <a:buNone/>
            </a:pPr>
            <a:r>
              <a:rPr lang="tr-TR" sz="1600" dirty="0" smtClean="0">
                <a:latin typeface="Courier New" pitchFamily="49" charset="0"/>
              </a:rPr>
              <a:t>	</a:t>
            </a:r>
          </a:p>
          <a:p>
            <a:pPr eaLnBrk="1" hangingPunct="1">
              <a:buFont typeface="Wingdings" pitchFamily="2" charset="2"/>
              <a:buNone/>
            </a:pPr>
            <a:r>
              <a:rPr lang="tr-TR" sz="1600" dirty="0" smtClean="0">
                <a:latin typeface="Courier New" pitchFamily="49" charset="0"/>
              </a:rPr>
              <a:t>	</a:t>
            </a:r>
            <a:r>
              <a:rPr lang="tr-TR" sz="1600" dirty="0" smtClean="0"/>
              <a:t>ile A, bir </a:t>
            </a:r>
            <a:r>
              <a:rPr lang="tr-TR" sz="1600" dirty="0" err="1" smtClean="0"/>
              <a:t>structure</a:t>
            </a:r>
            <a:r>
              <a:rPr lang="tr-TR" sz="1600" dirty="0" smtClean="0"/>
              <a:t> </a:t>
            </a:r>
            <a:r>
              <a:rPr lang="tr-TR" sz="1600" dirty="0" err="1" smtClean="0"/>
              <a:t>array</a:t>
            </a:r>
            <a:r>
              <a:rPr lang="tr-TR" sz="1600" dirty="0" smtClean="0"/>
              <a:t> olur</a:t>
            </a:r>
            <a:r>
              <a:rPr lang="tr-TR" sz="2000" dirty="0" smtClean="0"/>
              <a:t>. </a:t>
            </a:r>
          </a:p>
        </p:txBody>
      </p:sp>
      <p:grpSp>
        <p:nvGrpSpPr>
          <p:cNvPr id="2" name="Group 8"/>
          <p:cNvGrpSpPr>
            <a:grpSpLocks/>
          </p:cNvGrpSpPr>
          <p:nvPr/>
        </p:nvGrpSpPr>
        <p:grpSpPr bwMode="auto">
          <a:xfrm>
            <a:off x="4716464" y="1308100"/>
            <a:ext cx="4427538" cy="2905125"/>
            <a:chOff x="2971" y="850"/>
            <a:chExt cx="2789" cy="1830"/>
          </a:xfrm>
        </p:grpSpPr>
        <p:sp>
          <p:nvSpPr>
            <p:cNvPr id="29703" name="Rectangle 6"/>
            <p:cNvSpPr>
              <a:spLocks noChangeArrowheads="1"/>
            </p:cNvSpPr>
            <p:nvPr/>
          </p:nvSpPr>
          <p:spPr bwMode="auto">
            <a:xfrm>
              <a:off x="2971" y="1071"/>
              <a:ext cx="2789" cy="1609"/>
            </a:xfrm>
            <a:prstGeom prst="rect">
              <a:avLst/>
            </a:prstGeom>
            <a:noFill/>
            <a:ln w="25400" algn="ctr">
              <a:solidFill>
                <a:srgbClr val="000000"/>
              </a:solidFill>
              <a:miter lim="800000"/>
              <a:headEnd/>
              <a:tailEnd/>
            </a:ln>
          </p:spPr>
          <p:txBody>
            <a:bodyPr wrap="square">
              <a:spAutoFit/>
            </a:bodyPr>
            <a:lstStyle/>
            <a:p>
              <a:pPr algn="l"/>
              <a:r>
                <a:rPr lang="tr-TR" sz="1600" dirty="0">
                  <a:latin typeface="Courier New" pitchFamily="49" charset="0"/>
                </a:rPr>
                <a:t>&gt;&gt;A</a:t>
              </a:r>
            </a:p>
            <a:p>
              <a:pPr algn="l"/>
              <a:endParaRPr lang="tr-TR" sz="1600" dirty="0">
                <a:latin typeface="Courier New" pitchFamily="49" charset="0"/>
              </a:endParaRPr>
            </a:p>
            <a:p>
              <a:pPr algn="l"/>
              <a:r>
                <a:rPr lang="tr-TR" sz="1600" dirty="0">
                  <a:latin typeface="Courier New" pitchFamily="49" charset="0"/>
                </a:rPr>
                <a:t>A = </a:t>
              </a:r>
            </a:p>
            <a:p>
              <a:pPr algn="l"/>
              <a:r>
                <a:rPr lang="tr-TR" sz="1600" dirty="0">
                  <a:latin typeface="Courier New" pitchFamily="49" charset="0"/>
                </a:rPr>
                <a:t>     name: </a:t>
              </a:r>
              <a:r>
                <a:rPr lang="tr-TR" sz="1600" dirty="0" smtClean="0">
                  <a:latin typeface="Courier New" pitchFamily="49" charset="0"/>
                </a:rPr>
                <a:t>‘Bahattin'</a:t>
              </a:r>
              <a:endParaRPr lang="tr-TR" sz="1600" dirty="0">
                <a:latin typeface="Courier New" pitchFamily="49" charset="0"/>
              </a:endParaRPr>
            </a:p>
            <a:p>
              <a:pPr algn="l"/>
              <a:r>
                <a:rPr lang="tr-TR" sz="1600" dirty="0">
                  <a:latin typeface="Courier New" pitchFamily="49" charset="0"/>
                </a:rPr>
                <a:t>    </a:t>
              </a:r>
              <a:r>
                <a:rPr lang="tr-TR" sz="1600" dirty="0" err="1">
                  <a:latin typeface="Courier New" pitchFamily="49" charset="0"/>
                </a:rPr>
                <a:t>sname</a:t>
              </a:r>
              <a:r>
                <a:rPr lang="tr-TR" sz="1600" dirty="0">
                  <a:latin typeface="Courier New" pitchFamily="49" charset="0"/>
                </a:rPr>
                <a:t>: </a:t>
              </a:r>
              <a:r>
                <a:rPr lang="tr-TR" sz="1600" dirty="0" smtClean="0">
                  <a:latin typeface="Courier New" pitchFamily="49" charset="0"/>
                </a:rPr>
                <a:t>‘Erdogan'</a:t>
              </a:r>
              <a:endParaRPr lang="tr-TR" sz="1600" dirty="0">
                <a:latin typeface="Courier New" pitchFamily="49" charset="0"/>
              </a:endParaRPr>
            </a:p>
            <a:p>
              <a:pPr algn="l"/>
              <a:r>
                <a:rPr lang="tr-TR" sz="1600" dirty="0">
                  <a:latin typeface="Courier New" pitchFamily="49" charset="0"/>
                </a:rPr>
                <a:t>     </a:t>
              </a:r>
              <a:r>
                <a:rPr lang="tr-TR" sz="1600" dirty="0" err="1">
                  <a:latin typeface="Courier New" pitchFamily="49" charset="0"/>
                </a:rPr>
                <a:t>univ</a:t>
              </a:r>
              <a:r>
                <a:rPr lang="tr-TR" sz="1600" dirty="0">
                  <a:latin typeface="Courier New" pitchFamily="49" charset="0"/>
                </a:rPr>
                <a:t>: 'YTU'</a:t>
              </a:r>
            </a:p>
            <a:p>
              <a:pPr algn="l"/>
              <a:r>
                <a:rPr lang="tr-TR" sz="1600" dirty="0">
                  <a:latin typeface="Courier New" pitchFamily="49" charset="0"/>
                </a:rPr>
                <a:t>     </a:t>
              </a:r>
              <a:r>
                <a:rPr lang="tr-TR" sz="1600" dirty="0" err="1">
                  <a:latin typeface="Courier New" pitchFamily="49" charset="0"/>
                </a:rPr>
                <a:t>city</a:t>
              </a:r>
              <a:r>
                <a:rPr lang="tr-TR" sz="1600" dirty="0">
                  <a:latin typeface="Courier New" pitchFamily="49" charset="0"/>
                </a:rPr>
                <a:t>: 'Istanbul'</a:t>
              </a:r>
            </a:p>
            <a:p>
              <a:pPr algn="l"/>
              <a:r>
                <a:rPr lang="tr-TR" sz="1600" dirty="0">
                  <a:latin typeface="Courier New" pitchFamily="49" charset="0"/>
                </a:rPr>
                <a:t>    </a:t>
              </a:r>
              <a:r>
                <a:rPr lang="tr-TR" sz="1600" dirty="0" err="1">
                  <a:latin typeface="Courier New" pitchFamily="49" charset="0"/>
                </a:rPr>
                <a:t>email</a:t>
              </a:r>
              <a:r>
                <a:rPr lang="tr-TR" sz="1600" dirty="0">
                  <a:latin typeface="Courier New" pitchFamily="49" charset="0"/>
                </a:rPr>
                <a:t>: </a:t>
              </a:r>
              <a:r>
                <a:rPr lang="tr-TR" sz="1600" dirty="0" smtClean="0">
                  <a:latin typeface="Courier New" pitchFamily="49" charset="0"/>
                </a:rPr>
                <a:t>‘</a:t>
              </a:r>
              <a:r>
                <a:rPr lang="tr-TR" dirty="0" err="1" smtClean="0">
                  <a:latin typeface="Courier New" pitchFamily="49" charset="0"/>
                </a:rPr>
                <a:t>berdogan</a:t>
              </a:r>
              <a:r>
                <a:rPr lang="tr-TR" dirty="0" smtClean="0">
                  <a:latin typeface="Courier New" pitchFamily="49" charset="0"/>
                </a:rPr>
                <a:t>@</a:t>
              </a:r>
              <a:r>
                <a:rPr lang="tr-TR" dirty="0" err="1" smtClean="0">
                  <a:latin typeface="Courier New" pitchFamily="49" charset="0"/>
                </a:rPr>
                <a:t>yildiz</a:t>
              </a:r>
              <a:r>
                <a:rPr lang="tr-TR" dirty="0" smtClean="0">
                  <a:latin typeface="Courier New" pitchFamily="49" charset="0"/>
                </a:rPr>
                <a:t>.edu.tr</a:t>
              </a:r>
              <a:r>
                <a:rPr lang="tr-TR" sz="1600" dirty="0">
                  <a:latin typeface="Courier New" pitchFamily="49" charset="0"/>
                </a:rPr>
                <a:t>'</a:t>
              </a:r>
            </a:p>
            <a:p>
              <a:pPr algn="l"/>
              <a:r>
                <a:rPr lang="tr-TR" sz="1600" dirty="0">
                  <a:latin typeface="Courier New" pitchFamily="49" charset="0"/>
                </a:rPr>
                <a:t>     </a:t>
              </a:r>
              <a:r>
                <a:rPr lang="tr-TR" sz="1600" dirty="0" err="1">
                  <a:latin typeface="Courier New" pitchFamily="49" charset="0"/>
                </a:rPr>
                <a:t>year</a:t>
              </a:r>
              <a:r>
                <a:rPr lang="tr-TR" sz="1600" dirty="0">
                  <a:latin typeface="Courier New" pitchFamily="49" charset="0"/>
                </a:rPr>
                <a:t>: </a:t>
              </a:r>
              <a:r>
                <a:rPr lang="tr-TR" sz="1600" dirty="0" smtClean="0">
                  <a:latin typeface="Courier New" pitchFamily="49" charset="0"/>
                </a:rPr>
                <a:t>2012</a:t>
              </a:r>
              <a:endParaRPr lang="tr-TR" sz="1600" dirty="0">
                <a:latin typeface="Courier New" pitchFamily="49" charset="0"/>
              </a:endParaRPr>
            </a:p>
            <a:p>
              <a:pPr algn="l"/>
              <a:r>
                <a:rPr lang="tr-TR" sz="1600" dirty="0">
                  <a:latin typeface="Courier New" pitchFamily="49" charset="0"/>
                </a:rPr>
                <a:t>	</a:t>
              </a:r>
            </a:p>
          </p:txBody>
        </p:sp>
        <p:sp>
          <p:nvSpPr>
            <p:cNvPr id="29704" name="Text Box 7"/>
            <p:cNvSpPr txBox="1">
              <a:spLocks noChangeArrowheads="1"/>
            </p:cNvSpPr>
            <p:nvPr/>
          </p:nvSpPr>
          <p:spPr bwMode="auto">
            <a:xfrm>
              <a:off x="2971" y="850"/>
              <a:ext cx="2676" cy="212"/>
            </a:xfrm>
            <a:prstGeom prst="rect">
              <a:avLst/>
            </a:prstGeom>
            <a:noFill/>
            <a:ln w="25400" algn="ctr">
              <a:noFill/>
              <a:miter lim="800000"/>
              <a:headEnd/>
              <a:tailEnd/>
            </a:ln>
          </p:spPr>
          <p:txBody>
            <a:bodyPr>
              <a:spAutoFit/>
            </a:bodyPr>
            <a:lstStyle/>
            <a:p>
              <a:pPr>
                <a:spcBef>
                  <a:spcPct val="50000"/>
                </a:spcBef>
              </a:pPr>
              <a:r>
                <a:rPr lang="tr-TR" sz="1600">
                  <a:solidFill>
                    <a:srgbClr val="3333CC"/>
                  </a:solidFill>
                </a:rPr>
                <a:t>A yapı dizisi çağrıldığında,</a:t>
              </a:r>
              <a:endParaRPr lang="en-US" sz="1600">
                <a:solidFill>
                  <a:srgbClr val="3333CC"/>
                </a:solidFill>
              </a:endParaRPr>
            </a:p>
          </p:txBody>
        </p:sp>
      </p:grpSp>
      <p:sp>
        <p:nvSpPr>
          <p:cNvPr id="15369" name="Text Box 9"/>
          <p:cNvSpPr txBox="1">
            <a:spLocks noChangeArrowheads="1"/>
          </p:cNvSpPr>
          <p:nvPr/>
        </p:nvSpPr>
        <p:spPr bwMode="auto">
          <a:xfrm>
            <a:off x="755650" y="4941888"/>
            <a:ext cx="7626350" cy="590550"/>
          </a:xfrm>
          <a:prstGeom prst="rect">
            <a:avLst/>
          </a:prstGeom>
          <a:noFill/>
          <a:ln w="9525" algn="ctr">
            <a:solidFill>
              <a:schemeClr val="tx1"/>
            </a:solidFill>
            <a:miter lim="800000"/>
            <a:headEnd/>
            <a:tailEnd/>
          </a:ln>
        </p:spPr>
        <p:txBody>
          <a:bodyPr>
            <a:spAutoFit/>
          </a:bodyPr>
          <a:lstStyle/>
          <a:p>
            <a:pPr algn="l"/>
            <a:r>
              <a:rPr lang="tr-TR" sz="1600">
                <a:solidFill>
                  <a:srgbClr val="3333CC"/>
                </a:solidFill>
              </a:rPr>
              <a:t>Hücre ve yapı dizileri, mat uzantılı dosyalar olarak, daha önce açıklanan </a:t>
            </a:r>
            <a:r>
              <a:rPr lang="tr-TR" sz="1600" u="sng">
                <a:solidFill>
                  <a:srgbClr val="3333CC"/>
                </a:solidFill>
              </a:rPr>
              <a:t>save</a:t>
            </a:r>
            <a:r>
              <a:rPr lang="tr-TR" sz="1600">
                <a:solidFill>
                  <a:srgbClr val="3333CC"/>
                </a:solidFill>
              </a:rPr>
              <a:t> komutuyla kaydedilip, </a:t>
            </a:r>
            <a:r>
              <a:rPr lang="tr-TR" sz="1600" u="sng">
                <a:solidFill>
                  <a:srgbClr val="3333CC"/>
                </a:solidFill>
              </a:rPr>
              <a:t>load </a:t>
            </a:r>
            <a:r>
              <a:rPr lang="tr-TR" sz="1600">
                <a:solidFill>
                  <a:srgbClr val="3333CC"/>
                </a:solidFill>
              </a:rPr>
              <a:t>komutuyla geri çağrılabilir. </a:t>
            </a:r>
            <a:endParaRPr lang="en-US" sz="160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box(in)">
                                      <p:cBhvr>
                                        <p:cTn id="12"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ABE666B4-DD8D-4897-9E18-4F1241F4E92D}" type="slidenum">
              <a:rPr lang="en-US" altLang="en-US"/>
              <a:pPr>
                <a:defRPr/>
              </a:pPr>
              <a:t>48</a:t>
            </a:fld>
            <a:endParaRPr lang="en-US" altLang="en-US"/>
          </a:p>
        </p:txBody>
      </p:sp>
      <p:sp>
        <p:nvSpPr>
          <p:cNvPr id="30723" name="Rectangle 2"/>
          <p:cNvSpPr>
            <a:spLocks noGrp="1" noChangeArrowheads="1"/>
          </p:cNvSpPr>
          <p:nvPr>
            <p:ph type="title"/>
          </p:nvPr>
        </p:nvSpPr>
        <p:spPr/>
        <p:txBody>
          <a:bodyPr/>
          <a:lstStyle/>
          <a:p>
            <a:pPr eaLnBrk="1" hangingPunct="1"/>
            <a:r>
              <a:rPr lang="tr-TR" dirty="0" smtClean="0"/>
              <a:t>MATLAB/</a:t>
            </a:r>
            <a:r>
              <a:rPr lang="tr-TR" b="0" dirty="0" smtClean="0"/>
              <a:t>Diziler arasında dönüşümler</a:t>
            </a:r>
            <a:endParaRPr lang="en-US" b="0" dirty="0" smtClean="0"/>
          </a:p>
        </p:txBody>
      </p:sp>
      <p:sp>
        <p:nvSpPr>
          <p:cNvPr id="30725" name="Rectangle 7"/>
          <p:cNvSpPr>
            <a:spLocks noChangeArrowheads="1"/>
          </p:cNvSpPr>
          <p:nvPr/>
        </p:nvSpPr>
        <p:spPr bwMode="auto">
          <a:xfrm>
            <a:off x="323850" y="1052513"/>
            <a:ext cx="8569325" cy="56165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pPr>
            <a:endParaRPr lang="tr-TR" sz="1600" dirty="0">
              <a:solidFill>
                <a:srgbClr val="3333CC"/>
              </a:solidFill>
              <a:latin typeface="Courier New" pitchFamily="49" charset="0"/>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dirty="0">
                <a:solidFill>
                  <a:srgbClr val="3333CC"/>
                </a:solidFill>
                <a:latin typeface="Courier New" pitchFamily="49" charset="0"/>
              </a:rPr>
              <a:t>num2str(a)	</a:t>
            </a:r>
            <a:r>
              <a:rPr lang="tr-TR" sz="1600" b="0" dirty="0"/>
              <a:t>Bir a sayısını bir karaktere atama (</a:t>
            </a:r>
            <a:r>
              <a:rPr lang="tr-TR" sz="1600" b="0" dirty="0" err="1"/>
              <a:t>From</a:t>
            </a:r>
            <a:r>
              <a:rPr lang="tr-TR" sz="1600" b="0" dirty="0"/>
              <a:t> </a:t>
            </a:r>
            <a:r>
              <a:rPr lang="tr-TR" sz="1600" dirty="0" err="1">
                <a:solidFill>
                  <a:srgbClr val="3333CC"/>
                </a:solidFill>
              </a:rPr>
              <a:t>num</a:t>
            </a:r>
            <a:r>
              <a:rPr lang="tr-TR" sz="1600" b="0" dirty="0" err="1"/>
              <a:t>eric</a:t>
            </a:r>
            <a:r>
              <a:rPr lang="tr-TR" sz="1600" b="0" dirty="0"/>
              <a:t> </a:t>
            </a:r>
            <a:r>
              <a:rPr lang="tr-TR" sz="1600" b="0" dirty="0" err="1"/>
              <a:t>to</a:t>
            </a:r>
            <a:r>
              <a:rPr lang="tr-TR" sz="1600" b="0" dirty="0"/>
              <a:t> (</a:t>
            </a:r>
            <a:r>
              <a:rPr lang="tr-TR" sz="1600" dirty="0">
                <a:solidFill>
                  <a:srgbClr val="3333CC"/>
                </a:solidFill>
              </a:rPr>
              <a:t>2</a:t>
            </a:r>
            <a:r>
              <a:rPr lang="tr-TR" sz="1600" b="0" dirty="0"/>
              <a:t>) </a:t>
            </a:r>
            <a:r>
              <a:rPr lang="tr-TR" sz="1600" dirty="0" err="1">
                <a:solidFill>
                  <a:srgbClr val="3333CC"/>
                </a:solidFill>
              </a:rPr>
              <a:t>str</a:t>
            </a:r>
            <a:r>
              <a:rPr lang="tr-TR" sz="1600" b="0" dirty="0" err="1"/>
              <a:t>ing</a:t>
            </a:r>
            <a:r>
              <a:rPr lang="tr-TR" sz="1600" b="0" dirty="0" smtClean="0"/>
              <a:t>)</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smtClean="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None/>
            </a:pPr>
            <a:r>
              <a:rPr lang="tr-TR" sz="1600" b="0" dirty="0"/>
              <a:t>	</a:t>
            </a:r>
            <a:endParaRPr lang="tr-TR" sz="1600" b="0" dirty="0" smtClean="0"/>
          </a:p>
          <a:p>
            <a:pPr marL="342900" indent="-342900" algn="l">
              <a:lnSpc>
                <a:spcPct val="80000"/>
              </a:lnSpc>
              <a:spcBef>
                <a:spcPct val="20000"/>
              </a:spcBef>
              <a:buClr>
                <a:schemeClr val="accent1"/>
              </a:buClr>
              <a:buSzPct val="65000"/>
              <a:buFont typeface="Wingdings" pitchFamily="2" charset="2"/>
              <a:buNone/>
            </a:pPr>
            <a:endParaRPr lang="tr-TR" sz="1600" b="0" dirty="0" smtClean="0"/>
          </a:p>
          <a:p>
            <a:pPr marL="342900" indent="-342900" algn="l">
              <a:lnSpc>
                <a:spcPct val="80000"/>
              </a:lnSpc>
              <a:spcBef>
                <a:spcPct val="20000"/>
              </a:spcBef>
              <a:buClr>
                <a:schemeClr val="accent1"/>
              </a:buClr>
              <a:buSzPct val="65000"/>
              <a:buFont typeface="Wingdings" pitchFamily="2" charset="2"/>
              <a:buNone/>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dirty="0">
                <a:solidFill>
                  <a:srgbClr val="3333CC"/>
                </a:solidFill>
                <a:latin typeface="Courier New" pitchFamily="49" charset="0"/>
              </a:rPr>
              <a:t>str2num(a)	</a:t>
            </a:r>
            <a:r>
              <a:rPr lang="tr-TR" sz="1600" b="0" dirty="0"/>
              <a:t>Karakter olan bir a sayısını sayı değerine atama</a:t>
            </a:r>
            <a:r>
              <a:rPr lang="tr-TR" sz="1600" dirty="0"/>
              <a:t> </a:t>
            </a: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p:txBody>
      </p:sp>
      <p:sp>
        <p:nvSpPr>
          <p:cNvPr id="7" name="6 Dikdörtgen"/>
          <p:cNvSpPr/>
          <p:nvPr/>
        </p:nvSpPr>
        <p:spPr>
          <a:xfrm>
            <a:off x="971600" y="1732037"/>
            <a:ext cx="4968552" cy="2031325"/>
          </a:xfrm>
          <a:prstGeom prst="rect">
            <a:avLst/>
          </a:prstGeom>
          <a:noFill/>
          <a:ln w="25400">
            <a:solidFill>
              <a:schemeClr val="accent1"/>
            </a:solidFill>
          </a:ln>
        </p:spPr>
        <p:txBody>
          <a:bodyPr wrap="square">
            <a:spAutoFit/>
          </a:bodyPr>
          <a:lstStyle/>
          <a:p>
            <a:pPr algn="l"/>
            <a:r>
              <a:rPr lang="es-ES" dirty="0" smtClean="0"/>
              <a:t>&gt;&gt; a=10;</a:t>
            </a:r>
          </a:p>
          <a:p>
            <a:pPr algn="l"/>
            <a:r>
              <a:rPr lang="es-ES" dirty="0" smtClean="0"/>
              <a:t>&gt;&gt; sonuc=num2str(a)</a:t>
            </a:r>
          </a:p>
          <a:p>
            <a:pPr algn="l"/>
            <a:r>
              <a:rPr lang="es-ES" dirty="0" smtClean="0"/>
              <a:t>sonuc =</a:t>
            </a:r>
          </a:p>
          <a:p>
            <a:pPr algn="l"/>
            <a:r>
              <a:rPr lang="es-ES" dirty="0" smtClean="0"/>
              <a:t>10</a:t>
            </a:r>
          </a:p>
          <a:p>
            <a:pPr algn="l"/>
            <a:endParaRPr lang="es-ES" dirty="0" smtClean="0"/>
          </a:p>
          <a:p>
            <a:pPr algn="l"/>
            <a:r>
              <a:rPr lang="es-ES" dirty="0" smtClean="0"/>
              <a:t>&gt;&gt; ischar(sonuc)</a:t>
            </a:r>
          </a:p>
          <a:p>
            <a:pPr algn="l"/>
            <a:r>
              <a:rPr lang="es-ES" dirty="0" smtClean="0"/>
              <a:t>ans =</a:t>
            </a:r>
          </a:p>
          <a:p>
            <a:pPr algn="l"/>
            <a:endParaRPr lang="es-ES" dirty="0" smtClean="0"/>
          </a:p>
          <a:p>
            <a:pPr algn="l"/>
            <a:r>
              <a:rPr lang="es-ES" dirty="0" smtClean="0"/>
              <a:t>     1</a:t>
            </a:r>
            <a:endParaRPr lang="tr-TR" dirty="0"/>
          </a:p>
        </p:txBody>
      </p:sp>
      <p:sp>
        <p:nvSpPr>
          <p:cNvPr id="9" name="8 Dikdörtgen"/>
          <p:cNvSpPr/>
          <p:nvPr/>
        </p:nvSpPr>
        <p:spPr>
          <a:xfrm>
            <a:off x="981125" y="4404568"/>
            <a:ext cx="4968552" cy="2031325"/>
          </a:xfrm>
          <a:prstGeom prst="rect">
            <a:avLst/>
          </a:prstGeom>
          <a:noFill/>
          <a:ln w="25400">
            <a:solidFill>
              <a:schemeClr val="accent1"/>
            </a:solidFill>
          </a:ln>
        </p:spPr>
        <p:txBody>
          <a:bodyPr wrap="square">
            <a:spAutoFit/>
          </a:bodyPr>
          <a:lstStyle/>
          <a:p>
            <a:pPr algn="l"/>
            <a:r>
              <a:rPr lang="es-ES" dirty="0" smtClean="0"/>
              <a:t>&gt;&gt; deger=str2num(sonuc)</a:t>
            </a:r>
          </a:p>
          <a:p>
            <a:pPr algn="l"/>
            <a:r>
              <a:rPr lang="es-ES" dirty="0" smtClean="0"/>
              <a:t>deger =</a:t>
            </a:r>
          </a:p>
          <a:p>
            <a:pPr algn="l"/>
            <a:r>
              <a:rPr lang="es-ES" dirty="0" smtClean="0"/>
              <a:t>    10</a:t>
            </a:r>
          </a:p>
          <a:p>
            <a:pPr algn="l"/>
            <a:endParaRPr lang="es-ES" dirty="0" smtClean="0"/>
          </a:p>
          <a:p>
            <a:pPr algn="l"/>
            <a:r>
              <a:rPr lang="es-ES" dirty="0" smtClean="0"/>
              <a:t>&gt;&gt; isnumeric(deger)</a:t>
            </a:r>
          </a:p>
          <a:p>
            <a:pPr algn="l"/>
            <a:endParaRPr lang="es-ES" dirty="0" smtClean="0"/>
          </a:p>
          <a:p>
            <a:pPr algn="l"/>
            <a:r>
              <a:rPr lang="es-ES" dirty="0" smtClean="0"/>
              <a:t>ans =</a:t>
            </a:r>
          </a:p>
          <a:p>
            <a:pPr algn="l"/>
            <a:endParaRPr lang="es-ES" dirty="0" smtClean="0"/>
          </a:p>
          <a:p>
            <a:pPr algn="l"/>
            <a:r>
              <a:rPr lang="es-ES" dirty="0" smtClean="0"/>
              <a:t>     1</a:t>
            </a:r>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arasında dönüşümler</a:t>
            </a:r>
            <a:endParaRPr lang="tr-TR" dirty="0"/>
          </a:p>
        </p:txBody>
      </p:sp>
      <p:sp>
        <p:nvSpPr>
          <p:cNvPr id="3" name="2 İçerik Yer Tutucusu"/>
          <p:cNvSpPr>
            <a:spLocks noGrp="1"/>
          </p:cNvSpPr>
          <p:nvPr>
            <p:ph idx="1"/>
          </p:nvPr>
        </p:nvSpPr>
        <p:spPr>
          <a:xfrm>
            <a:off x="539552" y="1052736"/>
            <a:ext cx="8229600" cy="4530725"/>
          </a:xfrm>
        </p:spPr>
        <p:txBody>
          <a:bodyPr/>
          <a:lstStyle/>
          <a:p>
            <a:pPr>
              <a:lnSpc>
                <a:spcPct val="80000"/>
              </a:lnSpc>
            </a:pPr>
            <a:r>
              <a:rPr lang="tr-TR" dirty="0" smtClean="0">
                <a:solidFill>
                  <a:srgbClr val="3333CC"/>
                </a:solidFill>
                <a:latin typeface="Courier New" pitchFamily="49" charset="0"/>
              </a:rPr>
              <a:t>mat2str(a)</a:t>
            </a:r>
            <a:r>
              <a:rPr lang="tr-TR" b="0" dirty="0" smtClean="0"/>
              <a:t>	Bir a matrisini bir karakter dizisine atama</a:t>
            </a:r>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r>
              <a:rPr lang="tr-TR" dirty="0" smtClean="0">
                <a:solidFill>
                  <a:srgbClr val="3333CC"/>
                </a:solidFill>
                <a:latin typeface="Courier New" pitchFamily="49" charset="0"/>
              </a:rPr>
              <a:t>int2str(a)</a:t>
            </a:r>
            <a:r>
              <a:rPr lang="tr-TR" b="0" dirty="0" smtClean="0"/>
              <a:t>	Bir a tam sayısını bir karaktere atama</a:t>
            </a:r>
          </a:p>
          <a:p>
            <a:pPr>
              <a:lnSpc>
                <a:spcPct val="80000"/>
              </a:lnSpc>
            </a:pPr>
            <a:endParaRPr lang="tr-TR" b="0" dirty="0" smtClean="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49</a:t>
            </a:fld>
            <a:endParaRPr lang="en-US" altLang="en-US" dirty="0"/>
          </a:p>
        </p:txBody>
      </p:sp>
      <p:sp>
        <p:nvSpPr>
          <p:cNvPr id="5" name="4 Dikdörtgen"/>
          <p:cNvSpPr/>
          <p:nvPr/>
        </p:nvSpPr>
        <p:spPr>
          <a:xfrm>
            <a:off x="971600" y="1408187"/>
            <a:ext cx="7488832" cy="2677656"/>
          </a:xfrm>
          <a:prstGeom prst="rect">
            <a:avLst/>
          </a:prstGeom>
          <a:noFill/>
          <a:ln w="25400">
            <a:solidFill>
              <a:schemeClr val="accent1"/>
            </a:solidFill>
          </a:ln>
        </p:spPr>
        <p:txBody>
          <a:bodyPr wrap="square">
            <a:spAutoFit/>
          </a:bodyPr>
          <a:lstStyle/>
          <a:p>
            <a:pPr algn="l"/>
            <a:r>
              <a:rPr lang="es-ES" dirty="0" smtClean="0"/>
              <a:t>&gt;&gt; sonuc=mat2str(rand(2))</a:t>
            </a:r>
          </a:p>
          <a:p>
            <a:pPr algn="l"/>
            <a:r>
              <a:rPr lang="es-ES" dirty="0" smtClean="0"/>
              <a:t>sonuc =</a:t>
            </a:r>
            <a:endParaRPr lang="tr-TR" dirty="0" smtClean="0"/>
          </a:p>
          <a:p>
            <a:pPr algn="l"/>
            <a:endParaRPr lang="es-ES" dirty="0" smtClean="0"/>
          </a:p>
          <a:p>
            <a:pPr algn="l"/>
            <a:r>
              <a:rPr lang="es-ES" dirty="0" smtClean="0"/>
              <a:t>[0.162611735194631 0.498364051982143;0.118997681558377 0.959743958516081]</a:t>
            </a:r>
          </a:p>
          <a:p>
            <a:pPr algn="l"/>
            <a:r>
              <a:rPr lang="es-ES" dirty="0" smtClean="0"/>
              <a:t>&gt;&gt; ischar(sonuc)</a:t>
            </a:r>
          </a:p>
          <a:p>
            <a:pPr algn="l"/>
            <a:r>
              <a:rPr lang="es-ES" dirty="0" smtClean="0"/>
              <a:t>ans =</a:t>
            </a:r>
          </a:p>
          <a:p>
            <a:pPr algn="l"/>
            <a:r>
              <a:rPr lang="es-ES" dirty="0" smtClean="0"/>
              <a:t>     1</a:t>
            </a:r>
          </a:p>
          <a:p>
            <a:pPr algn="l"/>
            <a:endParaRPr lang="es-ES" dirty="0" smtClean="0"/>
          </a:p>
          <a:p>
            <a:pPr algn="l"/>
            <a:r>
              <a:rPr lang="es-ES" dirty="0" smtClean="0"/>
              <a:t>&gt;&gt; isnumeric(sonuc)</a:t>
            </a:r>
          </a:p>
          <a:p>
            <a:pPr algn="l"/>
            <a:r>
              <a:rPr lang="es-ES" dirty="0" smtClean="0"/>
              <a:t>ans =</a:t>
            </a:r>
          </a:p>
          <a:p>
            <a:pPr algn="l"/>
            <a:endParaRPr lang="es-ES" dirty="0" smtClean="0"/>
          </a:p>
          <a:p>
            <a:pPr algn="l"/>
            <a:r>
              <a:rPr lang="es-ES" dirty="0" smtClean="0"/>
              <a:t>     0</a:t>
            </a:r>
            <a:endParaRPr lang="tr-TR" dirty="0"/>
          </a:p>
        </p:txBody>
      </p:sp>
      <p:sp>
        <p:nvSpPr>
          <p:cNvPr id="6" name="5 Dikdörtgen"/>
          <p:cNvSpPr/>
          <p:nvPr/>
        </p:nvSpPr>
        <p:spPr>
          <a:xfrm>
            <a:off x="971600" y="4711784"/>
            <a:ext cx="7488832" cy="1384995"/>
          </a:xfrm>
          <a:prstGeom prst="rect">
            <a:avLst/>
          </a:prstGeom>
          <a:noFill/>
          <a:ln w="25400">
            <a:solidFill>
              <a:schemeClr val="accent1"/>
            </a:solidFill>
          </a:ln>
        </p:spPr>
        <p:txBody>
          <a:bodyPr wrap="square">
            <a:spAutoFit/>
          </a:bodyPr>
          <a:lstStyle/>
          <a:p>
            <a:pPr algn="l"/>
            <a:r>
              <a:rPr lang="es-ES" dirty="0" smtClean="0"/>
              <a:t>&gt;&gt; a=100.254;</a:t>
            </a:r>
          </a:p>
          <a:p>
            <a:pPr algn="l"/>
            <a:r>
              <a:rPr lang="es-ES" dirty="0" smtClean="0"/>
              <a:t>&gt;&gt; sonuc=int2str(a)</a:t>
            </a:r>
          </a:p>
          <a:p>
            <a:pPr algn="l"/>
            <a:endParaRPr lang="es-ES" dirty="0" smtClean="0"/>
          </a:p>
          <a:p>
            <a:pPr algn="l"/>
            <a:r>
              <a:rPr lang="es-ES" dirty="0" smtClean="0"/>
              <a:t>sonuc =</a:t>
            </a:r>
          </a:p>
          <a:p>
            <a:pPr algn="l"/>
            <a:endParaRPr lang="es-ES" dirty="0" smtClean="0"/>
          </a:p>
          <a:p>
            <a:pPr algn="l"/>
            <a:r>
              <a:rPr lang="es-ES" dirty="0" smtClean="0"/>
              <a:t>100</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008F490F-AA07-4B7B-8BEB-CDB87F99677B}" type="slidenum">
              <a:rPr lang="en-US" altLang="en-US"/>
              <a:pPr>
                <a:defRPr/>
              </a:pPr>
              <a:t>5</a:t>
            </a:fld>
            <a:endParaRPr lang="en-US" altLang="en-US"/>
          </a:p>
        </p:txBody>
      </p:sp>
      <p:sp>
        <p:nvSpPr>
          <p:cNvPr id="9219" name="Rectangle 2"/>
          <p:cNvSpPr>
            <a:spLocks noGrp="1" noChangeArrowheads="1"/>
          </p:cNvSpPr>
          <p:nvPr>
            <p:ph type="title"/>
          </p:nvPr>
        </p:nvSpPr>
        <p:spPr>
          <a:xfrm>
            <a:off x="395288" y="260350"/>
            <a:ext cx="8229600" cy="847725"/>
          </a:xfrm>
        </p:spPr>
        <p:txBody>
          <a:bodyPr/>
          <a:lstStyle/>
          <a:p>
            <a:pPr eaLnBrk="1" hangingPunct="1"/>
            <a:r>
              <a:rPr lang="tr-TR" smtClean="0"/>
              <a:t>MATLAB (</a:t>
            </a:r>
            <a:r>
              <a:rPr lang="tr-TR" b="0" smtClean="0"/>
              <a:t>MAT</a:t>
            </a:r>
            <a:r>
              <a:rPr lang="tr-TR" smtClean="0"/>
              <a:t>rix </a:t>
            </a:r>
            <a:r>
              <a:rPr lang="tr-TR" b="0" smtClean="0"/>
              <a:t>LAB</a:t>
            </a:r>
            <a:r>
              <a:rPr lang="tr-TR" smtClean="0"/>
              <a:t>oratuary)</a:t>
            </a:r>
            <a:endParaRPr lang="en-US" smtClean="0">
              <a:solidFill>
                <a:srgbClr val="2115B7"/>
              </a:solidFill>
            </a:endParaRPr>
          </a:p>
        </p:txBody>
      </p:sp>
      <p:sp>
        <p:nvSpPr>
          <p:cNvPr id="9220" name="Text Box 3"/>
          <p:cNvSpPr txBox="1">
            <a:spLocks noChangeArrowheads="1"/>
          </p:cNvSpPr>
          <p:nvPr/>
        </p:nvSpPr>
        <p:spPr bwMode="auto">
          <a:xfrm>
            <a:off x="468313" y="1700213"/>
            <a:ext cx="8582025" cy="3387725"/>
          </a:xfrm>
          <a:prstGeom prst="rect">
            <a:avLst/>
          </a:prstGeom>
          <a:noFill/>
          <a:ln w="9525">
            <a:noFill/>
            <a:miter lim="800000"/>
            <a:headEnd/>
            <a:tailEnd/>
          </a:ln>
        </p:spPr>
        <p:txBody>
          <a:bodyPr/>
          <a:lstStyle/>
          <a:p>
            <a:pPr algn="l">
              <a:buFontTx/>
              <a:buBlip>
                <a:blip r:embed="rId2"/>
              </a:buBlip>
            </a:pPr>
            <a:r>
              <a:rPr lang="tr-TR" sz="1800" dirty="0"/>
              <a:t>  Kullanım kolaylığı,</a:t>
            </a:r>
          </a:p>
          <a:p>
            <a:pPr algn="l">
              <a:buFontTx/>
              <a:buBlip>
                <a:blip r:embed="rId2"/>
              </a:buBlip>
            </a:pPr>
            <a:endParaRPr lang="tr-TR" sz="1800" dirty="0"/>
          </a:p>
          <a:p>
            <a:pPr algn="l">
              <a:buFontTx/>
              <a:buBlip>
                <a:blip r:embed="rId2"/>
              </a:buBlip>
            </a:pPr>
            <a:r>
              <a:rPr lang="tr-TR" sz="1800" dirty="0"/>
              <a:t>  İşletim sistemi uyumluluğu,</a:t>
            </a:r>
          </a:p>
          <a:p>
            <a:pPr algn="l">
              <a:buFontTx/>
              <a:buBlip>
                <a:blip r:embed="rId2"/>
              </a:buBlip>
            </a:pPr>
            <a:endParaRPr lang="tr-TR" sz="1800" dirty="0"/>
          </a:p>
          <a:p>
            <a:pPr algn="l">
              <a:buFontTx/>
              <a:buBlip>
                <a:blip r:embed="rId2"/>
              </a:buBlip>
            </a:pPr>
            <a:r>
              <a:rPr lang="tr-TR" sz="1800" dirty="0"/>
              <a:t>  Sayısal analiz işlemlerindeki kolaylıklar,</a:t>
            </a:r>
          </a:p>
          <a:p>
            <a:pPr algn="l">
              <a:buFontTx/>
              <a:buBlip>
                <a:blip r:embed="rId2"/>
              </a:buBlip>
            </a:pPr>
            <a:endParaRPr lang="tr-TR" sz="1800" dirty="0"/>
          </a:p>
          <a:p>
            <a:pPr algn="l">
              <a:buFontTx/>
              <a:buBlip>
                <a:blip r:embed="rId2"/>
              </a:buBlip>
            </a:pPr>
            <a:r>
              <a:rPr lang="tr-TR" sz="1800" dirty="0"/>
              <a:t>  Hazır fonksiyonlar (</a:t>
            </a:r>
            <a:r>
              <a:rPr lang="tr-TR" sz="1800" u="sng" dirty="0" err="1"/>
              <a:t>function</a:t>
            </a:r>
            <a:r>
              <a:rPr lang="tr-TR" sz="1800" u="sng" dirty="0"/>
              <a:t> </a:t>
            </a:r>
            <a:r>
              <a:rPr lang="tr-TR" sz="1800" u="sng" dirty="0" err="1"/>
              <a:t>files</a:t>
            </a:r>
            <a:r>
              <a:rPr lang="tr-TR" sz="1800" dirty="0"/>
              <a:t>),</a:t>
            </a:r>
          </a:p>
          <a:p>
            <a:pPr algn="l">
              <a:buFontTx/>
              <a:buBlip>
                <a:blip r:embed="rId2"/>
              </a:buBlip>
            </a:pPr>
            <a:endParaRPr lang="tr-TR" sz="1800" dirty="0"/>
          </a:p>
          <a:p>
            <a:pPr algn="l">
              <a:buFontTx/>
              <a:buBlip>
                <a:blip r:embed="rId2"/>
              </a:buBlip>
            </a:pPr>
            <a:r>
              <a:rPr lang="tr-TR" sz="1800" dirty="0"/>
              <a:t>  Görüntüleme (</a:t>
            </a:r>
            <a:r>
              <a:rPr lang="tr-TR" sz="1800" dirty="0" err="1"/>
              <a:t>visualization</a:t>
            </a:r>
            <a:r>
              <a:rPr lang="tr-TR" sz="1800" dirty="0"/>
              <a:t>) kolaylığı (grafik çizim),</a:t>
            </a:r>
          </a:p>
          <a:p>
            <a:pPr algn="l">
              <a:buFontTx/>
              <a:buBlip>
                <a:blip r:embed="rId2"/>
              </a:buBlip>
            </a:pPr>
            <a:endParaRPr lang="tr-TR" sz="1800" dirty="0"/>
          </a:p>
          <a:p>
            <a:pPr algn="l">
              <a:buFontTx/>
              <a:buBlip>
                <a:blip r:embed="rId2"/>
              </a:buBlip>
            </a:pPr>
            <a:r>
              <a:rPr lang="tr-TR" sz="1800" dirty="0"/>
              <a:t>  GUI geliştirme kolaylığı,</a:t>
            </a:r>
          </a:p>
          <a:p>
            <a:pPr algn="l">
              <a:buFontTx/>
              <a:buBlip>
                <a:blip r:embed="rId2"/>
              </a:buBlip>
            </a:pPr>
            <a:endParaRPr lang="tr-TR" sz="1800" dirty="0"/>
          </a:p>
          <a:p>
            <a:pPr algn="l">
              <a:buFontTx/>
              <a:buBlip>
                <a:blip r:embed="rId2"/>
              </a:buBlip>
            </a:pPr>
            <a:r>
              <a:rPr lang="tr-TR" sz="1800" dirty="0">
                <a:solidFill>
                  <a:srgbClr val="2115B7"/>
                </a:solidFill>
              </a:rPr>
              <a:t>  </a:t>
            </a:r>
            <a:r>
              <a:rPr lang="tr-TR" sz="1800" dirty="0"/>
              <a:t>MATLAB derleyicisi (</a:t>
            </a:r>
            <a:r>
              <a:rPr lang="tr-TR" sz="1800" dirty="0" err="1"/>
              <a:t>exe</a:t>
            </a:r>
            <a:r>
              <a:rPr lang="tr-TR" sz="1800" dirty="0"/>
              <a:t>: </a:t>
            </a:r>
            <a:r>
              <a:rPr lang="tr-TR" sz="1800" dirty="0" err="1"/>
              <a:t>executable</a:t>
            </a:r>
            <a:r>
              <a:rPr lang="tr-TR" sz="1800" dirty="0"/>
              <a:t> dosya ile win32 uygulamaları),</a:t>
            </a:r>
          </a:p>
          <a:p>
            <a:pPr algn="l">
              <a:buFontTx/>
              <a:buBlip>
                <a:blip r:embed="rId2"/>
              </a:buBlip>
            </a:pPr>
            <a:endParaRPr lang="tr-TR" sz="1800" dirty="0"/>
          </a:p>
          <a:p>
            <a:pPr algn="l">
              <a:buFontTx/>
              <a:buBlip>
                <a:blip r:embed="rId2"/>
              </a:buBlip>
            </a:pPr>
            <a:r>
              <a:rPr lang="tr-TR" sz="1800" dirty="0"/>
              <a:t>  </a:t>
            </a:r>
            <a:r>
              <a:rPr lang="tr-TR" sz="1800" dirty="0" err="1"/>
              <a:t>Toolboxes</a:t>
            </a:r>
            <a:r>
              <a:rPr lang="tr-TR" sz="1800" dirty="0"/>
              <a:t> (</a:t>
            </a:r>
            <a:r>
              <a:rPr lang="tr-TR" sz="1800" u="sng" dirty="0"/>
              <a:t>Araç kutuları</a:t>
            </a:r>
            <a:r>
              <a:rPr lang="tr-TR" sz="1800" dirty="0"/>
              <a:t>) :hazır programlar!</a:t>
            </a:r>
          </a:p>
          <a:p>
            <a:pPr algn="l">
              <a:buFontTx/>
              <a:buBlip>
                <a:blip r:embed="rId2"/>
              </a:buBlip>
            </a:pPr>
            <a:endParaRPr lang="tr-TR" sz="1800" dirty="0"/>
          </a:p>
          <a:p>
            <a:pPr algn="l">
              <a:buFontTx/>
              <a:buBlip>
                <a:blip r:embed="rId2"/>
              </a:buBlip>
            </a:pPr>
            <a:endParaRPr lang="tr-TR" sz="1800" dirty="0"/>
          </a:p>
          <a:p>
            <a:pPr algn="l"/>
            <a:endParaRPr lang="tr-TR" sz="1800" dirty="0"/>
          </a:p>
        </p:txBody>
      </p:sp>
      <p:sp>
        <p:nvSpPr>
          <p:cNvPr id="9221" name="Rectangle 4"/>
          <p:cNvSpPr>
            <a:spLocks noChangeArrowheads="1"/>
          </p:cNvSpPr>
          <p:nvPr/>
        </p:nvSpPr>
        <p:spPr bwMode="auto">
          <a:xfrm>
            <a:off x="395288" y="1100138"/>
            <a:ext cx="1454150" cy="396875"/>
          </a:xfrm>
          <a:prstGeom prst="rect">
            <a:avLst/>
          </a:prstGeom>
          <a:noFill/>
          <a:ln w="9525" algn="ctr">
            <a:noFill/>
            <a:miter lim="800000"/>
            <a:headEnd/>
            <a:tailEnd/>
          </a:ln>
        </p:spPr>
        <p:txBody>
          <a:bodyPr wrap="none">
            <a:spAutoFit/>
          </a:bodyPr>
          <a:lstStyle/>
          <a:p>
            <a:pPr marL="342900" indent="-342900" algn="l">
              <a:spcBef>
                <a:spcPct val="20000"/>
              </a:spcBef>
              <a:buClr>
                <a:schemeClr val="accent1"/>
              </a:buClr>
              <a:buSzPct val="65000"/>
              <a:buFont typeface="Wingdings" pitchFamily="2" charset="2"/>
              <a:buNone/>
            </a:pPr>
            <a:r>
              <a:rPr lang="tr-TR" sz="2000" b="0" u="sng">
                <a:solidFill>
                  <a:srgbClr val="2115B7"/>
                </a:solidFill>
              </a:rPr>
              <a:t>Avantajları:</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arasında dönüşümler</a:t>
            </a:r>
            <a:endParaRPr lang="tr-TR" dirty="0"/>
          </a:p>
        </p:txBody>
      </p:sp>
      <p:sp>
        <p:nvSpPr>
          <p:cNvPr id="3" name="2 İçerik Yer Tutucusu"/>
          <p:cNvSpPr>
            <a:spLocks noGrp="1"/>
          </p:cNvSpPr>
          <p:nvPr>
            <p:ph idx="1"/>
          </p:nvPr>
        </p:nvSpPr>
        <p:spPr>
          <a:xfrm>
            <a:off x="395536" y="980728"/>
            <a:ext cx="8229600" cy="4530725"/>
          </a:xfrm>
        </p:spPr>
        <p:txBody>
          <a:bodyPr/>
          <a:lstStyle/>
          <a:p>
            <a:pPr>
              <a:lnSpc>
                <a:spcPct val="80000"/>
              </a:lnSpc>
            </a:pPr>
            <a:r>
              <a:rPr lang="tr-TR" dirty="0" err="1" smtClean="0">
                <a:solidFill>
                  <a:srgbClr val="3333CC"/>
                </a:solidFill>
                <a:latin typeface="Courier New" pitchFamily="49" charset="0"/>
              </a:rPr>
              <a:t>char</a:t>
            </a:r>
            <a:r>
              <a:rPr lang="tr-TR" dirty="0" smtClean="0">
                <a:solidFill>
                  <a:srgbClr val="3333CC"/>
                </a:solidFill>
                <a:latin typeface="Courier New" pitchFamily="49" charset="0"/>
              </a:rPr>
              <a:t>(a)</a:t>
            </a:r>
            <a:r>
              <a:rPr lang="tr-TR" b="0" dirty="0" smtClean="0"/>
              <a:t>	Bir a hücresini  bir karakter dizisine atama</a:t>
            </a:r>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50</a:t>
            </a:fld>
            <a:endParaRPr lang="en-US" altLang="en-US"/>
          </a:p>
        </p:txBody>
      </p:sp>
      <p:sp>
        <p:nvSpPr>
          <p:cNvPr id="5" name="4 Dikdörtgen"/>
          <p:cNvSpPr/>
          <p:nvPr/>
        </p:nvSpPr>
        <p:spPr>
          <a:xfrm>
            <a:off x="971600" y="1408187"/>
            <a:ext cx="7488832" cy="4401205"/>
          </a:xfrm>
          <a:prstGeom prst="rect">
            <a:avLst/>
          </a:prstGeom>
          <a:noFill/>
          <a:ln w="25400">
            <a:solidFill>
              <a:schemeClr val="accent1"/>
            </a:solidFill>
          </a:ln>
        </p:spPr>
        <p:txBody>
          <a:bodyPr wrap="square">
            <a:spAutoFit/>
          </a:bodyPr>
          <a:lstStyle/>
          <a:p>
            <a:pPr algn="l"/>
            <a:r>
              <a:rPr lang="es-ES" dirty="0" smtClean="0"/>
              <a:t>&gt;&gt; sonuc{1,1}='3';</a:t>
            </a:r>
          </a:p>
          <a:p>
            <a:pPr algn="l"/>
            <a:r>
              <a:rPr lang="es-ES" dirty="0" smtClean="0"/>
              <a:t>&gt;&gt; sonuc{1,2}='4';</a:t>
            </a:r>
          </a:p>
          <a:p>
            <a:pPr algn="l"/>
            <a:r>
              <a:rPr lang="es-ES" dirty="0" smtClean="0"/>
              <a:t>&gt;&gt; sonuc{2,1}='5';</a:t>
            </a:r>
          </a:p>
          <a:p>
            <a:pPr algn="l"/>
            <a:r>
              <a:rPr lang="es-ES" dirty="0" smtClean="0"/>
              <a:t>&gt;&gt; sonuc{2,2}=['7' '5';'7' '8'];</a:t>
            </a:r>
          </a:p>
          <a:p>
            <a:pPr algn="l"/>
            <a:r>
              <a:rPr lang="es-ES" dirty="0" smtClean="0"/>
              <a:t>&gt;&gt; sonuc</a:t>
            </a:r>
          </a:p>
          <a:p>
            <a:pPr algn="l"/>
            <a:endParaRPr lang="es-ES" dirty="0" smtClean="0"/>
          </a:p>
          <a:p>
            <a:pPr algn="l"/>
            <a:r>
              <a:rPr lang="es-ES" dirty="0" smtClean="0"/>
              <a:t>sonuc = </a:t>
            </a:r>
          </a:p>
          <a:p>
            <a:pPr algn="l"/>
            <a:endParaRPr lang="es-ES" dirty="0" smtClean="0"/>
          </a:p>
          <a:p>
            <a:pPr algn="l"/>
            <a:r>
              <a:rPr lang="es-ES" dirty="0" smtClean="0"/>
              <a:t>    '3'    '4'       </a:t>
            </a:r>
          </a:p>
          <a:p>
            <a:pPr algn="l"/>
            <a:r>
              <a:rPr lang="es-ES" dirty="0" smtClean="0"/>
              <a:t>    '5'    [2x2 char]</a:t>
            </a:r>
          </a:p>
          <a:p>
            <a:pPr algn="l"/>
            <a:endParaRPr lang="es-ES" dirty="0" smtClean="0"/>
          </a:p>
          <a:p>
            <a:pPr algn="l"/>
            <a:r>
              <a:rPr lang="es-ES" dirty="0" smtClean="0"/>
              <a:t>&gt;&gt; arama=char(sonuc)</a:t>
            </a:r>
          </a:p>
          <a:p>
            <a:pPr algn="l"/>
            <a:endParaRPr lang="es-ES" dirty="0" smtClean="0"/>
          </a:p>
          <a:p>
            <a:pPr algn="l"/>
            <a:r>
              <a:rPr lang="es-ES" dirty="0" smtClean="0"/>
              <a:t>arama =</a:t>
            </a:r>
          </a:p>
          <a:p>
            <a:pPr algn="l"/>
            <a:endParaRPr lang="es-ES" dirty="0" smtClean="0"/>
          </a:p>
          <a:p>
            <a:pPr algn="l"/>
            <a:r>
              <a:rPr lang="es-ES" dirty="0" smtClean="0"/>
              <a:t>3 </a:t>
            </a:r>
          </a:p>
          <a:p>
            <a:pPr algn="l"/>
            <a:r>
              <a:rPr lang="es-ES" dirty="0" smtClean="0"/>
              <a:t>5 </a:t>
            </a:r>
          </a:p>
          <a:p>
            <a:pPr algn="l"/>
            <a:r>
              <a:rPr lang="es-ES" dirty="0" smtClean="0"/>
              <a:t>4 </a:t>
            </a:r>
          </a:p>
          <a:p>
            <a:pPr algn="l"/>
            <a:r>
              <a:rPr lang="es-ES" dirty="0" smtClean="0"/>
              <a:t>75</a:t>
            </a:r>
          </a:p>
          <a:p>
            <a:pPr algn="l"/>
            <a:r>
              <a:rPr lang="es-ES" dirty="0" smtClean="0"/>
              <a:t>78</a:t>
            </a:r>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Diziler arasında dönüşümler</a:t>
            </a:r>
            <a:endParaRPr lang="tr-TR" dirty="0"/>
          </a:p>
        </p:txBody>
      </p:sp>
      <p:sp>
        <p:nvSpPr>
          <p:cNvPr id="3" name="2 İçerik Yer Tutucusu"/>
          <p:cNvSpPr>
            <a:spLocks noGrp="1"/>
          </p:cNvSpPr>
          <p:nvPr>
            <p:ph idx="1"/>
          </p:nvPr>
        </p:nvSpPr>
        <p:spPr>
          <a:xfrm>
            <a:off x="467544" y="1052736"/>
            <a:ext cx="8229600" cy="4530725"/>
          </a:xfrm>
        </p:spPr>
        <p:txBody>
          <a:bodyPr/>
          <a:lstStyle/>
          <a:p>
            <a:pPr>
              <a:lnSpc>
                <a:spcPct val="80000"/>
              </a:lnSpc>
            </a:pPr>
            <a:r>
              <a:rPr lang="tr-TR" dirty="0" err="1" smtClean="0">
                <a:solidFill>
                  <a:srgbClr val="3333CC"/>
                </a:solidFill>
                <a:latin typeface="Courier New" pitchFamily="49" charset="0"/>
              </a:rPr>
              <a:t>cellstr</a:t>
            </a:r>
            <a:r>
              <a:rPr lang="tr-TR" dirty="0" smtClean="0">
                <a:solidFill>
                  <a:srgbClr val="3333CC"/>
                </a:solidFill>
                <a:latin typeface="Courier New" pitchFamily="49" charset="0"/>
              </a:rPr>
              <a:t>(a)	</a:t>
            </a:r>
            <a:r>
              <a:rPr lang="tr-TR" b="0" dirty="0" smtClean="0"/>
              <a:t>Bir a karakterini bir hücre dizisine atama</a:t>
            </a:r>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endParaRPr lang="tr-TR" b="0" dirty="0" smtClean="0"/>
          </a:p>
          <a:p>
            <a:pPr>
              <a:lnSpc>
                <a:spcPct val="80000"/>
              </a:lnSpc>
            </a:pPr>
            <a:r>
              <a:rPr lang="tr-TR" dirty="0" smtClean="0">
                <a:solidFill>
                  <a:srgbClr val="3333CC"/>
                </a:solidFill>
                <a:latin typeface="Courier New" pitchFamily="49" charset="0"/>
              </a:rPr>
              <a:t>num2cell(a) </a:t>
            </a:r>
            <a:r>
              <a:rPr lang="tr-TR" b="0" dirty="0" smtClean="0"/>
              <a:t>Bir a sayısını bir hücre dizisine atama</a:t>
            </a:r>
            <a:endParaRPr lang="tr-TR" dirty="0" smtClean="0"/>
          </a:p>
          <a:p>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51</a:t>
            </a:fld>
            <a:endParaRPr lang="en-US" altLang="en-US"/>
          </a:p>
        </p:txBody>
      </p:sp>
      <p:sp>
        <p:nvSpPr>
          <p:cNvPr id="5" name="4 Dikdörtgen"/>
          <p:cNvSpPr/>
          <p:nvPr/>
        </p:nvSpPr>
        <p:spPr>
          <a:xfrm>
            <a:off x="971600" y="1408187"/>
            <a:ext cx="7488832" cy="2031325"/>
          </a:xfrm>
          <a:prstGeom prst="rect">
            <a:avLst/>
          </a:prstGeom>
          <a:noFill/>
          <a:ln w="25400">
            <a:solidFill>
              <a:schemeClr val="accent1"/>
            </a:solidFill>
          </a:ln>
        </p:spPr>
        <p:txBody>
          <a:bodyPr wrap="square">
            <a:spAutoFit/>
          </a:bodyPr>
          <a:lstStyle/>
          <a:p>
            <a:pPr algn="l"/>
            <a:r>
              <a:rPr lang="de-DE" dirty="0" smtClean="0"/>
              <a:t>&gt;&gt; </a:t>
            </a:r>
            <a:r>
              <a:rPr lang="de-DE" dirty="0" err="1" smtClean="0"/>
              <a:t>deneme</a:t>
            </a:r>
            <a:r>
              <a:rPr lang="de-DE" dirty="0" smtClean="0"/>
              <a:t>=</a:t>
            </a:r>
            <a:r>
              <a:rPr lang="de-DE" dirty="0" err="1" smtClean="0"/>
              <a:t>cellstr</a:t>
            </a:r>
            <a:r>
              <a:rPr lang="de-DE" dirty="0" smtClean="0"/>
              <a:t>(</a:t>
            </a:r>
            <a:r>
              <a:rPr lang="de-DE" dirty="0" err="1" smtClean="0"/>
              <a:t>arama</a:t>
            </a:r>
            <a:r>
              <a:rPr lang="de-DE" dirty="0" smtClean="0"/>
              <a:t>)</a:t>
            </a:r>
          </a:p>
          <a:p>
            <a:pPr algn="l"/>
            <a:endParaRPr lang="de-DE" dirty="0" smtClean="0"/>
          </a:p>
          <a:p>
            <a:pPr algn="l"/>
            <a:r>
              <a:rPr lang="de-DE" dirty="0" err="1" smtClean="0"/>
              <a:t>deneme</a:t>
            </a:r>
            <a:r>
              <a:rPr lang="de-DE" dirty="0" smtClean="0"/>
              <a:t> = </a:t>
            </a:r>
          </a:p>
          <a:p>
            <a:pPr algn="l"/>
            <a:endParaRPr lang="de-DE" dirty="0" smtClean="0"/>
          </a:p>
          <a:p>
            <a:pPr algn="l"/>
            <a:r>
              <a:rPr lang="de-DE" dirty="0" smtClean="0"/>
              <a:t>    '3'</a:t>
            </a:r>
          </a:p>
          <a:p>
            <a:pPr algn="l"/>
            <a:r>
              <a:rPr lang="de-DE" dirty="0" smtClean="0"/>
              <a:t>    '5'</a:t>
            </a:r>
          </a:p>
          <a:p>
            <a:pPr algn="l"/>
            <a:r>
              <a:rPr lang="de-DE" dirty="0" smtClean="0"/>
              <a:t>    '4'</a:t>
            </a:r>
          </a:p>
          <a:p>
            <a:pPr algn="l"/>
            <a:r>
              <a:rPr lang="de-DE" dirty="0" smtClean="0"/>
              <a:t>    '75'</a:t>
            </a:r>
          </a:p>
          <a:p>
            <a:pPr algn="l"/>
            <a:r>
              <a:rPr lang="de-DE" dirty="0" smtClean="0"/>
              <a:t>    '78'</a:t>
            </a:r>
            <a:endParaRPr lang="tr-TR" dirty="0"/>
          </a:p>
        </p:txBody>
      </p:sp>
      <p:sp>
        <p:nvSpPr>
          <p:cNvPr id="6" name="5 Dikdörtgen"/>
          <p:cNvSpPr/>
          <p:nvPr/>
        </p:nvSpPr>
        <p:spPr>
          <a:xfrm>
            <a:off x="971600" y="4061971"/>
            <a:ext cx="7488832" cy="1384995"/>
          </a:xfrm>
          <a:prstGeom prst="rect">
            <a:avLst/>
          </a:prstGeom>
          <a:noFill/>
          <a:ln w="25400">
            <a:solidFill>
              <a:schemeClr val="accent1"/>
            </a:solidFill>
          </a:ln>
        </p:spPr>
        <p:txBody>
          <a:bodyPr wrap="square">
            <a:spAutoFit/>
          </a:bodyPr>
          <a:lstStyle/>
          <a:p>
            <a:pPr algn="l"/>
            <a:r>
              <a:rPr lang="de-DE" dirty="0" smtClean="0"/>
              <a:t>&gt;&gt; a=2;</a:t>
            </a:r>
          </a:p>
          <a:p>
            <a:pPr algn="l"/>
            <a:r>
              <a:rPr lang="de-DE" dirty="0" smtClean="0"/>
              <a:t>&gt;&gt; </a:t>
            </a:r>
            <a:r>
              <a:rPr lang="de-DE" dirty="0" err="1" smtClean="0"/>
              <a:t>deneme</a:t>
            </a:r>
            <a:r>
              <a:rPr lang="de-DE" dirty="0" smtClean="0"/>
              <a:t>=num2cell(a)</a:t>
            </a:r>
          </a:p>
          <a:p>
            <a:pPr algn="l"/>
            <a:endParaRPr lang="de-DE" dirty="0" smtClean="0"/>
          </a:p>
          <a:p>
            <a:pPr algn="l"/>
            <a:r>
              <a:rPr lang="de-DE" dirty="0" err="1" smtClean="0"/>
              <a:t>deneme</a:t>
            </a:r>
            <a:r>
              <a:rPr lang="de-DE" dirty="0" smtClean="0"/>
              <a:t> = </a:t>
            </a:r>
          </a:p>
          <a:p>
            <a:pPr algn="l"/>
            <a:endParaRPr lang="de-DE" dirty="0" smtClean="0"/>
          </a:p>
          <a:p>
            <a:pPr algn="l"/>
            <a:r>
              <a:rPr lang="de-DE" dirty="0" smtClean="0"/>
              <a:t>    [2]</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5 Slayt Numarası Yer Tutucusu"/>
          <p:cNvSpPr>
            <a:spLocks noGrp="1"/>
          </p:cNvSpPr>
          <p:nvPr>
            <p:ph type="sldNum" sz="quarter" idx="12"/>
          </p:nvPr>
        </p:nvSpPr>
        <p:spPr/>
        <p:txBody>
          <a:bodyPr/>
          <a:lstStyle/>
          <a:p>
            <a:pPr>
              <a:defRPr/>
            </a:pPr>
            <a:fld id="{18195B0A-282C-4D43-98E0-08D7E86143B9}" type="slidenum">
              <a:rPr lang="en-US" altLang="en-US"/>
              <a:pPr>
                <a:defRPr/>
              </a:pPr>
              <a:t>52</a:t>
            </a:fld>
            <a:endParaRPr lang="en-US" altLang="en-US"/>
          </a:p>
        </p:txBody>
      </p:sp>
      <p:sp>
        <p:nvSpPr>
          <p:cNvPr id="31747" name="Rectangle 2"/>
          <p:cNvSpPr>
            <a:spLocks noGrp="1" noChangeArrowheads="1"/>
          </p:cNvSpPr>
          <p:nvPr>
            <p:ph type="title"/>
          </p:nvPr>
        </p:nvSpPr>
        <p:spPr/>
        <p:txBody>
          <a:bodyPr/>
          <a:lstStyle/>
          <a:p>
            <a:pPr eaLnBrk="1" hangingPunct="1"/>
            <a:r>
              <a:rPr lang="tr-TR" dirty="0" smtClean="0"/>
              <a:t>MATLAB/</a:t>
            </a:r>
            <a:r>
              <a:rPr lang="tr-TR" b="0" dirty="0" smtClean="0"/>
              <a:t>Diziler arasında dönüşümler</a:t>
            </a:r>
            <a:endParaRPr lang="en-US" b="0" dirty="0" smtClean="0"/>
          </a:p>
        </p:txBody>
      </p:sp>
      <p:sp>
        <p:nvSpPr>
          <p:cNvPr id="31748" name="Rectangle 3"/>
          <p:cNvSpPr>
            <a:spLocks noGrp="1" noChangeArrowheads="1"/>
          </p:cNvSpPr>
          <p:nvPr>
            <p:ph type="body" idx="1"/>
          </p:nvPr>
        </p:nvSpPr>
        <p:spPr>
          <a:xfrm>
            <a:off x="395288" y="908050"/>
            <a:ext cx="8353425" cy="3384550"/>
          </a:xfrm>
        </p:spPr>
        <p:txBody>
          <a:bodyPr/>
          <a:lstStyle/>
          <a:p>
            <a:pPr eaLnBrk="1" hangingPunct="1"/>
            <a:endParaRPr lang="tr-TR" smtClean="0">
              <a:latin typeface="Courier New" pitchFamily="49" charset="0"/>
            </a:endParaRPr>
          </a:p>
          <a:p>
            <a:pPr eaLnBrk="1" hangingPunct="1">
              <a:buFont typeface="Wingdings" pitchFamily="2" charset="2"/>
              <a:buNone/>
            </a:pPr>
            <a:r>
              <a:rPr lang="tr-TR" smtClean="0">
                <a:latin typeface="Courier New" pitchFamily="49" charset="0"/>
              </a:rPr>
              <a:t>	</a:t>
            </a:r>
          </a:p>
        </p:txBody>
      </p:sp>
      <p:sp>
        <p:nvSpPr>
          <p:cNvPr id="31749" name="Rectangle 4"/>
          <p:cNvSpPr>
            <a:spLocks noChangeArrowheads="1"/>
          </p:cNvSpPr>
          <p:nvPr/>
        </p:nvSpPr>
        <p:spPr bwMode="auto">
          <a:xfrm>
            <a:off x="323850" y="1052513"/>
            <a:ext cx="8569325" cy="2376487"/>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800" dirty="0">
              <a:solidFill>
                <a:srgbClr val="3333CC"/>
              </a:solidFill>
              <a:latin typeface="Courier New" pitchFamily="49" charset="0"/>
            </a:endParaRPr>
          </a:p>
          <a:p>
            <a:pPr marL="342900" indent="-342900" algn="l">
              <a:lnSpc>
                <a:spcPct val="80000"/>
              </a:lnSpc>
              <a:spcBef>
                <a:spcPct val="20000"/>
              </a:spcBef>
              <a:buClr>
                <a:schemeClr val="accent1"/>
              </a:buClr>
              <a:buSzPct val="65000"/>
              <a:buFont typeface="Wingdings" pitchFamily="2" charset="2"/>
              <a:buBlip>
                <a:blip r:embed="rId2"/>
              </a:buBlip>
            </a:pPr>
            <a:r>
              <a:rPr lang="tr-TR" sz="1800" dirty="0">
                <a:solidFill>
                  <a:srgbClr val="3333CC"/>
                </a:solidFill>
              </a:rPr>
              <a:t>Örnek:</a:t>
            </a:r>
            <a:r>
              <a:rPr lang="tr-TR" sz="1800" dirty="0"/>
              <a:t> </a:t>
            </a:r>
            <a:r>
              <a:rPr lang="tr-TR" sz="1600" dirty="0"/>
              <a:t>Bir işlem sonucunda a=10.234 elde edilsin. </a:t>
            </a:r>
            <a:r>
              <a:rPr lang="tr-TR" sz="1600" dirty="0">
                <a:solidFill>
                  <a:srgbClr val="3333CC"/>
                </a:solidFill>
              </a:rPr>
              <a:t>“Elde edilen </a:t>
            </a:r>
            <a:r>
              <a:rPr lang="tr-TR" sz="1600" dirty="0" err="1">
                <a:solidFill>
                  <a:srgbClr val="3333CC"/>
                </a:solidFill>
              </a:rPr>
              <a:t>sonuc</a:t>
            </a:r>
            <a:r>
              <a:rPr lang="tr-TR" sz="1600" dirty="0">
                <a:solidFill>
                  <a:srgbClr val="3333CC"/>
                </a:solidFill>
              </a:rPr>
              <a:t>=10.234”</a:t>
            </a:r>
            <a:r>
              <a:rPr lang="tr-TR" sz="1600" dirty="0"/>
              <a:t> </a:t>
            </a:r>
          </a:p>
          <a:p>
            <a:pPr marL="342900" indent="-342900" algn="l">
              <a:lnSpc>
                <a:spcPct val="80000"/>
              </a:lnSpc>
              <a:spcBef>
                <a:spcPct val="20000"/>
              </a:spcBef>
              <a:buClr>
                <a:schemeClr val="accent1"/>
              </a:buClr>
              <a:buSzPct val="65000"/>
              <a:buFont typeface="Wingdings" pitchFamily="2" charset="2"/>
              <a:buNone/>
            </a:pPr>
            <a:r>
              <a:rPr lang="tr-TR" sz="1600" b="0" dirty="0"/>
              <a:t>	</a:t>
            </a:r>
            <a:r>
              <a:rPr lang="tr-TR" sz="1600" dirty="0"/>
              <a:t>karakterini görüntülemek için,</a:t>
            </a:r>
          </a:p>
          <a:p>
            <a:pPr marL="342900" indent="-342900" algn="l">
              <a:lnSpc>
                <a:spcPct val="80000"/>
              </a:lnSpc>
              <a:spcBef>
                <a:spcPct val="20000"/>
              </a:spcBef>
              <a:buClr>
                <a:schemeClr val="accent1"/>
              </a:buClr>
              <a:buSzPct val="65000"/>
              <a:buFont typeface="Wingdings" pitchFamily="2" charset="2"/>
              <a:buNone/>
            </a:pPr>
            <a:endParaRPr lang="tr-TR" sz="1600" dirty="0"/>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en-US" sz="1600" dirty="0">
                <a:solidFill>
                  <a:schemeClr val="tx2"/>
                </a:solidFill>
                <a:latin typeface="Courier New" pitchFamily="49" charset="0"/>
              </a:rPr>
              <a:t>'</a:t>
            </a:r>
            <a:r>
              <a:rPr lang="tr-TR" sz="1600" dirty="0">
                <a:solidFill>
                  <a:schemeClr val="tx2"/>
                </a:solidFill>
                <a:latin typeface="Courier New" pitchFamily="49" charset="0"/>
              </a:rPr>
              <a:t>Elde edilen </a:t>
            </a:r>
            <a:r>
              <a:rPr lang="tr-TR" sz="1600" dirty="0" err="1">
                <a:solidFill>
                  <a:schemeClr val="tx2"/>
                </a:solidFill>
                <a:latin typeface="Courier New" pitchFamily="49" charset="0"/>
              </a:rPr>
              <a:t>sonuc</a:t>
            </a:r>
            <a:r>
              <a:rPr lang="tr-TR" sz="1600" dirty="0">
                <a:solidFill>
                  <a:schemeClr val="tx2"/>
                </a:solidFill>
                <a:latin typeface="Courier New" pitchFamily="49" charset="0"/>
              </a:rPr>
              <a:t>=</a:t>
            </a:r>
            <a:r>
              <a:rPr lang="en-US" sz="1600" dirty="0">
                <a:solidFill>
                  <a:schemeClr val="tx2"/>
                </a:solidFill>
                <a:latin typeface="Courier New" pitchFamily="49" charset="0"/>
              </a:rPr>
              <a:t>'</a:t>
            </a:r>
            <a:r>
              <a:rPr lang="tr-TR" sz="1600" dirty="0">
                <a:solidFill>
                  <a:schemeClr val="tx2"/>
                </a:solidFill>
                <a:latin typeface="Courier New" pitchFamily="49" charset="0"/>
              </a:rPr>
              <a:t> </a:t>
            </a:r>
            <a:r>
              <a:rPr lang="tr-TR" sz="1600" dirty="0">
                <a:latin typeface="Courier New" pitchFamily="49" charset="0"/>
              </a:rPr>
              <a:t>num2str(a)]</a:t>
            </a:r>
          </a:p>
          <a:p>
            <a:pPr marL="342900" indent="-342900" algn="l">
              <a:lnSpc>
                <a:spcPct val="80000"/>
              </a:lnSpc>
              <a:spcBef>
                <a:spcPct val="20000"/>
              </a:spcBef>
              <a:buClr>
                <a:schemeClr val="accent1"/>
              </a:buClr>
              <a:buSzPct val="65000"/>
              <a:buFont typeface="Wingdings" pitchFamily="2" charset="2"/>
              <a:buNone/>
            </a:pPr>
            <a:endParaRPr lang="tr-TR" sz="1600" b="0"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None/>
            </a:pPr>
            <a:r>
              <a:rPr lang="tr-TR" sz="1600" b="0" dirty="0">
                <a:latin typeface="Courier New" pitchFamily="49" charset="0"/>
              </a:rPr>
              <a:t>	</a:t>
            </a:r>
          </a:p>
          <a:p>
            <a:pPr marL="342900" indent="-342900" algn="l">
              <a:lnSpc>
                <a:spcPct val="80000"/>
              </a:lnSpc>
              <a:spcBef>
                <a:spcPct val="20000"/>
              </a:spcBef>
              <a:buClr>
                <a:schemeClr val="accent1"/>
              </a:buClr>
              <a:buSzPct val="65000"/>
              <a:buFont typeface="Wingdings" pitchFamily="2" charset="2"/>
              <a:buNone/>
            </a:pPr>
            <a:r>
              <a:rPr lang="tr-TR" sz="1600" b="0" dirty="0">
                <a:latin typeface="Courier New" pitchFamily="49" charset="0"/>
              </a:rPr>
              <a:t>	</a:t>
            </a:r>
            <a:r>
              <a:rPr lang="tr-TR" sz="1600" dirty="0"/>
              <a:t>yapısı </a:t>
            </a:r>
            <a:r>
              <a:rPr lang="tr-TR" sz="1600" dirty="0" smtClean="0"/>
              <a:t>düşünülebilir. </a:t>
            </a:r>
            <a:endParaRPr lang="tr-TR" sz="1600" dirty="0"/>
          </a:p>
        </p:txBody>
      </p:sp>
      <p:grpSp>
        <p:nvGrpSpPr>
          <p:cNvPr id="2" name="Group 5"/>
          <p:cNvGrpSpPr>
            <a:grpSpLocks/>
          </p:cNvGrpSpPr>
          <p:nvPr/>
        </p:nvGrpSpPr>
        <p:grpSpPr bwMode="auto">
          <a:xfrm>
            <a:off x="984250" y="1878013"/>
            <a:ext cx="7666038" cy="579437"/>
            <a:chOff x="636" y="1344"/>
            <a:chExt cx="4829" cy="365"/>
          </a:xfrm>
        </p:grpSpPr>
        <p:sp>
          <p:nvSpPr>
            <p:cNvPr id="31766" name="Line 6"/>
            <p:cNvSpPr>
              <a:spLocks noChangeShapeType="1"/>
            </p:cNvSpPr>
            <p:nvPr/>
          </p:nvSpPr>
          <p:spPr bwMode="auto">
            <a:xfrm>
              <a:off x="636" y="1709"/>
              <a:ext cx="1406" cy="0"/>
            </a:xfrm>
            <a:prstGeom prst="line">
              <a:avLst/>
            </a:prstGeom>
            <a:noFill/>
            <a:ln w="25400">
              <a:solidFill>
                <a:srgbClr val="008000"/>
              </a:solidFill>
              <a:round/>
              <a:headEnd/>
              <a:tailEnd/>
            </a:ln>
          </p:spPr>
          <p:txBody>
            <a:bodyPr wrap="none" anchor="ctr"/>
            <a:lstStyle/>
            <a:p>
              <a:endParaRPr lang="tr-TR"/>
            </a:p>
          </p:txBody>
        </p:sp>
        <p:sp>
          <p:nvSpPr>
            <p:cNvPr id="31767" name="Line 7"/>
            <p:cNvSpPr>
              <a:spLocks noChangeShapeType="1"/>
            </p:cNvSpPr>
            <p:nvPr/>
          </p:nvSpPr>
          <p:spPr bwMode="auto">
            <a:xfrm>
              <a:off x="2192" y="1706"/>
              <a:ext cx="725" cy="0"/>
            </a:xfrm>
            <a:prstGeom prst="line">
              <a:avLst/>
            </a:prstGeom>
            <a:noFill/>
            <a:ln w="25400">
              <a:solidFill>
                <a:srgbClr val="008000"/>
              </a:solidFill>
              <a:round/>
              <a:headEnd/>
              <a:tailEnd/>
            </a:ln>
          </p:spPr>
          <p:txBody>
            <a:bodyPr wrap="none" anchor="ctr"/>
            <a:lstStyle/>
            <a:p>
              <a:endParaRPr lang="tr-TR"/>
            </a:p>
          </p:txBody>
        </p:sp>
        <p:sp>
          <p:nvSpPr>
            <p:cNvPr id="31768" name="Line 8"/>
            <p:cNvSpPr>
              <a:spLocks noChangeShapeType="1"/>
            </p:cNvSpPr>
            <p:nvPr/>
          </p:nvSpPr>
          <p:spPr bwMode="auto">
            <a:xfrm flipV="1">
              <a:off x="2925" y="1525"/>
              <a:ext cx="862" cy="181"/>
            </a:xfrm>
            <a:prstGeom prst="line">
              <a:avLst/>
            </a:prstGeom>
            <a:noFill/>
            <a:ln w="25400">
              <a:solidFill>
                <a:srgbClr val="FF0000"/>
              </a:solidFill>
              <a:round/>
              <a:headEnd/>
              <a:tailEnd type="triangle" w="med" len="med"/>
            </a:ln>
          </p:spPr>
          <p:txBody>
            <a:bodyPr wrap="none" anchor="ctr"/>
            <a:lstStyle/>
            <a:p>
              <a:endParaRPr lang="tr-TR"/>
            </a:p>
          </p:txBody>
        </p:sp>
        <p:sp>
          <p:nvSpPr>
            <p:cNvPr id="31769" name="Text Box 9"/>
            <p:cNvSpPr txBox="1">
              <a:spLocks noChangeArrowheads="1"/>
            </p:cNvSpPr>
            <p:nvPr/>
          </p:nvSpPr>
          <p:spPr bwMode="auto">
            <a:xfrm>
              <a:off x="3716" y="1344"/>
              <a:ext cx="1749" cy="192"/>
            </a:xfrm>
            <a:prstGeom prst="rect">
              <a:avLst/>
            </a:prstGeom>
            <a:noFill/>
            <a:ln w="25400" algn="ctr">
              <a:noFill/>
              <a:miter lim="800000"/>
              <a:headEnd/>
              <a:tailEnd/>
            </a:ln>
          </p:spPr>
          <p:txBody>
            <a:bodyPr wrap="none">
              <a:spAutoFit/>
            </a:bodyPr>
            <a:lstStyle/>
            <a:p>
              <a:r>
                <a:rPr lang="tr-TR"/>
                <a:t>Her iki ifade karakter olmalıdır!</a:t>
              </a:r>
              <a:endParaRPr lang="en-US"/>
            </a:p>
          </p:txBody>
        </p:sp>
      </p:grpSp>
      <p:sp>
        <p:nvSpPr>
          <p:cNvPr id="49162" name="Rectangle 10"/>
          <p:cNvSpPr>
            <a:spLocks noChangeArrowheads="1"/>
          </p:cNvSpPr>
          <p:nvPr/>
        </p:nvSpPr>
        <p:spPr bwMode="auto">
          <a:xfrm>
            <a:off x="395288" y="3716338"/>
            <a:ext cx="8569325" cy="2376487"/>
          </a:xfrm>
          <a:prstGeom prst="rect">
            <a:avLst/>
          </a:prstGeom>
          <a:noFill/>
          <a:ln w="9525">
            <a:noFill/>
            <a:miter lim="800000"/>
            <a:headEnd/>
            <a:tailEnd/>
          </a:ln>
        </p:spPr>
        <p:txBody>
          <a:bodyPr/>
          <a:lstStyle/>
          <a:p>
            <a:pPr marL="342900" indent="-342900" algn="l">
              <a:spcBef>
                <a:spcPct val="20000"/>
              </a:spcBef>
              <a:buClr>
                <a:schemeClr val="accent1"/>
              </a:buClr>
              <a:buSzPct val="65000"/>
              <a:buFont typeface="Wingdings" pitchFamily="2" charset="2"/>
              <a:buBlip>
                <a:blip r:embed="rId2"/>
              </a:buBlip>
            </a:pPr>
            <a:r>
              <a:rPr lang="tr-TR" sz="1600" dirty="0"/>
              <a:t>Bunun daha gelişmiş biçimi, </a:t>
            </a:r>
            <a:r>
              <a:rPr lang="tr-TR" sz="1600" dirty="0" err="1"/>
              <a:t>fprintf</a:t>
            </a:r>
            <a:r>
              <a:rPr lang="tr-TR" sz="1600" dirty="0"/>
              <a:t> ile sağlanır:</a:t>
            </a:r>
          </a:p>
          <a:p>
            <a:pPr marL="342900" indent="-342900" algn="l">
              <a:spcBef>
                <a:spcPct val="20000"/>
              </a:spcBef>
              <a:buClr>
                <a:schemeClr val="accent1"/>
              </a:buClr>
              <a:buSzPct val="65000"/>
              <a:buFont typeface="Wingdings" pitchFamily="2" charset="2"/>
              <a:buNone/>
            </a:pPr>
            <a:endParaRPr lang="tr-TR" sz="1600" b="0" dirty="0"/>
          </a:p>
          <a:p>
            <a:pPr marL="342900" indent="-342900" algn="l">
              <a:spcBef>
                <a:spcPct val="20000"/>
              </a:spcBef>
              <a:buClr>
                <a:schemeClr val="accent1"/>
              </a:buClr>
              <a:buSzPct val="65000"/>
              <a:buFont typeface="Wingdings" pitchFamily="2" charset="2"/>
              <a:buNone/>
            </a:pPr>
            <a:r>
              <a:rPr lang="tr-TR" sz="1600" dirty="0"/>
              <a:t>		</a:t>
            </a:r>
            <a:endParaRPr lang="tr-TR" sz="1600"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dirty="0" err="1" smtClean="0"/>
              <a:t>fprintf</a:t>
            </a:r>
            <a:r>
              <a:rPr lang="tr-TR" sz="1600" dirty="0" smtClean="0"/>
              <a:t>('Elde edilen </a:t>
            </a:r>
            <a:r>
              <a:rPr lang="tr-TR" sz="1600" dirty="0" err="1" smtClean="0"/>
              <a:t>sonuc</a:t>
            </a:r>
            <a:r>
              <a:rPr lang="tr-TR" sz="1600" dirty="0" smtClean="0"/>
              <a:t>= %6.3f \n',a)</a:t>
            </a:r>
            <a:endParaRPr lang="tr-TR" sz="1600" dirty="0"/>
          </a:p>
          <a:p>
            <a:pPr marL="342900" indent="-342900" algn="l">
              <a:lnSpc>
                <a:spcPct val="80000"/>
              </a:lnSpc>
              <a:spcBef>
                <a:spcPct val="20000"/>
              </a:spcBef>
              <a:buClr>
                <a:schemeClr val="accent1"/>
              </a:buClr>
              <a:buSzPct val="65000"/>
              <a:buFont typeface="Wingdings" pitchFamily="2" charset="2"/>
              <a:buNone/>
            </a:pPr>
            <a:endParaRPr lang="tr-TR" sz="1800" dirty="0">
              <a:solidFill>
                <a:srgbClr val="3333CC"/>
              </a:solidFill>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62"/>
                                        </p:tgtEl>
                                        <p:attrNameLst>
                                          <p:attrName>style.visibility</p:attrName>
                                        </p:attrNameLst>
                                      </p:cBhvr>
                                      <p:to>
                                        <p:strVal val="visible"/>
                                      </p:to>
                                    </p:set>
                                    <p:animEffect transition="in" filter="box(in)">
                                      <p:cBhvr>
                                        <p:cTn id="12" dur="500"/>
                                        <p:tgtEl>
                                          <p:spTgt spid="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Trigonometrik Fonksiyonlar</a:t>
            </a:r>
            <a:endParaRPr lang="tr-TR" dirty="0"/>
          </a:p>
        </p:txBody>
      </p:sp>
      <p:sp>
        <p:nvSpPr>
          <p:cNvPr id="3" name="2 İçerik Yer Tutucusu"/>
          <p:cNvSpPr>
            <a:spLocks noGrp="1"/>
          </p:cNvSpPr>
          <p:nvPr>
            <p:ph idx="1"/>
          </p:nvPr>
        </p:nvSpPr>
        <p:spPr>
          <a:xfrm>
            <a:off x="467544" y="1124745"/>
            <a:ext cx="8229600" cy="4104456"/>
          </a:xfrm>
        </p:spPr>
        <p:txBody>
          <a:bodyPr/>
          <a:lstStyle/>
          <a:p>
            <a:r>
              <a:rPr lang="tr-TR" dirty="0" smtClean="0">
                <a:solidFill>
                  <a:srgbClr val="3333CC"/>
                </a:solidFill>
              </a:rPr>
              <a:t>sin(x)</a:t>
            </a:r>
            <a:r>
              <a:rPr lang="tr-TR" dirty="0" smtClean="0"/>
              <a:t>	x açısının sinüsünü verir.</a:t>
            </a:r>
          </a:p>
          <a:p>
            <a:r>
              <a:rPr lang="tr-TR" dirty="0" smtClean="0">
                <a:solidFill>
                  <a:srgbClr val="3333CC"/>
                </a:solidFill>
              </a:rPr>
              <a:t>asin(x)</a:t>
            </a:r>
            <a:r>
              <a:rPr lang="tr-TR" dirty="0" smtClean="0"/>
              <a:t>	sinüsü x olan açıyı verir.</a:t>
            </a:r>
          </a:p>
          <a:p>
            <a:r>
              <a:rPr lang="tr-TR" dirty="0" err="1" smtClean="0">
                <a:solidFill>
                  <a:srgbClr val="3333CC"/>
                </a:solidFill>
              </a:rPr>
              <a:t>cos</a:t>
            </a:r>
            <a:r>
              <a:rPr lang="tr-TR" dirty="0" smtClean="0">
                <a:solidFill>
                  <a:srgbClr val="3333CC"/>
                </a:solidFill>
              </a:rPr>
              <a:t>(x)</a:t>
            </a:r>
            <a:r>
              <a:rPr lang="tr-TR" dirty="0" smtClean="0"/>
              <a:t>	x açısının kosinüsünü verir.</a:t>
            </a:r>
          </a:p>
          <a:p>
            <a:r>
              <a:rPr lang="tr-TR" dirty="0" err="1" smtClean="0">
                <a:solidFill>
                  <a:srgbClr val="3333CC"/>
                </a:solidFill>
              </a:rPr>
              <a:t>acos</a:t>
            </a:r>
            <a:r>
              <a:rPr lang="tr-TR" dirty="0" smtClean="0">
                <a:solidFill>
                  <a:srgbClr val="3333CC"/>
                </a:solidFill>
              </a:rPr>
              <a:t>(x)</a:t>
            </a:r>
            <a:r>
              <a:rPr lang="tr-TR" dirty="0" smtClean="0"/>
              <a:t>	kosinüsü x olan açıyı verir.</a:t>
            </a:r>
          </a:p>
          <a:p>
            <a:r>
              <a:rPr lang="tr-TR" dirty="0" smtClean="0">
                <a:solidFill>
                  <a:srgbClr val="3333CC"/>
                </a:solidFill>
              </a:rPr>
              <a:t>tan(x)</a:t>
            </a:r>
            <a:r>
              <a:rPr lang="tr-TR" dirty="0" smtClean="0"/>
              <a:t>	x açısının tanjantını verir.</a:t>
            </a:r>
          </a:p>
          <a:p>
            <a:r>
              <a:rPr lang="tr-TR" dirty="0" smtClean="0">
                <a:solidFill>
                  <a:srgbClr val="3333CC"/>
                </a:solidFill>
              </a:rPr>
              <a:t>atan(x)</a:t>
            </a:r>
            <a:r>
              <a:rPr lang="tr-TR" dirty="0" smtClean="0"/>
              <a:t>	tanjantı x olan açıyı verir.</a:t>
            </a:r>
          </a:p>
          <a:p>
            <a:r>
              <a:rPr lang="tr-TR" dirty="0" err="1" smtClean="0">
                <a:solidFill>
                  <a:srgbClr val="3333CC"/>
                </a:solidFill>
              </a:rPr>
              <a:t>cot</a:t>
            </a:r>
            <a:r>
              <a:rPr lang="tr-TR" dirty="0" smtClean="0">
                <a:solidFill>
                  <a:srgbClr val="3333CC"/>
                </a:solidFill>
              </a:rPr>
              <a:t>(x)</a:t>
            </a:r>
            <a:r>
              <a:rPr lang="tr-TR" dirty="0" smtClean="0"/>
              <a:t>	x açısının </a:t>
            </a:r>
            <a:r>
              <a:rPr lang="tr-TR" dirty="0" err="1" smtClean="0"/>
              <a:t>kotanjantını</a:t>
            </a:r>
            <a:r>
              <a:rPr lang="tr-TR" dirty="0" smtClean="0"/>
              <a:t> verir.</a:t>
            </a:r>
          </a:p>
          <a:p>
            <a:r>
              <a:rPr lang="tr-TR" dirty="0" err="1" smtClean="0">
                <a:solidFill>
                  <a:srgbClr val="3333CC"/>
                </a:solidFill>
              </a:rPr>
              <a:t>acot</a:t>
            </a:r>
            <a:r>
              <a:rPr lang="tr-TR" dirty="0" smtClean="0">
                <a:solidFill>
                  <a:srgbClr val="3333CC"/>
                </a:solidFill>
              </a:rPr>
              <a:t>(x)</a:t>
            </a:r>
            <a:r>
              <a:rPr lang="tr-TR" dirty="0" smtClean="0"/>
              <a:t>	</a:t>
            </a:r>
            <a:r>
              <a:rPr lang="tr-TR" dirty="0" err="1" smtClean="0"/>
              <a:t>kotanjantı</a:t>
            </a:r>
            <a:r>
              <a:rPr lang="tr-TR" dirty="0" smtClean="0"/>
              <a:t> x olan açıyı verir.</a:t>
            </a:r>
          </a:p>
          <a:p>
            <a:r>
              <a:rPr lang="tr-TR" dirty="0" err="1" smtClean="0">
                <a:solidFill>
                  <a:srgbClr val="3333CC"/>
                </a:solidFill>
              </a:rPr>
              <a:t>sec</a:t>
            </a:r>
            <a:r>
              <a:rPr lang="tr-TR" dirty="0" smtClean="0">
                <a:solidFill>
                  <a:srgbClr val="3333CC"/>
                </a:solidFill>
              </a:rPr>
              <a:t>(x)</a:t>
            </a:r>
            <a:r>
              <a:rPr lang="tr-TR" dirty="0" smtClean="0"/>
              <a:t>	x açısının sekantını verir.</a:t>
            </a:r>
          </a:p>
          <a:p>
            <a:r>
              <a:rPr lang="tr-TR" dirty="0" err="1" smtClean="0">
                <a:solidFill>
                  <a:srgbClr val="3333CC"/>
                </a:solidFill>
              </a:rPr>
              <a:t>asec</a:t>
            </a:r>
            <a:r>
              <a:rPr lang="tr-TR" dirty="0" smtClean="0">
                <a:solidFill>
                  <a:srgbClr val="3333CC"/>
                </a:solidFill>
              </a:rPr>
              <a:t>(x)</a:t>
            </a:r>
            <a:r>
              <a:rPr lang="tr-TR" dirty="0" smtClean="0"/>
              <a:t>	sekantı x olan açıyı verir.</a:t>
            </a:r>
          </a:p>
          <a:p>
            <a:r>
              <a:rPr lang="tr-TR" dirty="0" err="1" smtClean="0">
                <a:solidFill>
                  <a:srgbClr val="3333CC"/>
                </a:solidFill>
              </a:rPr>
              <a:t>csc</a:t>
            </a:r>
            <a:r>
              <a:rPr lang="tr-TR" dirty="0" smtClean="0">
                <a:solidFill>
                  <a:srgbClr val="3333CC"/>
                </a:solidFill>
              </a:rPr>
              <a:t>(x)</a:t>
            </a:r>
            <a:r>
              <a:rPr lang="tr-TR" dirty="0" smtClean="0"/>
              <a:t>	x açısının </a:t>
            </a:r>
            <a:r>
              <a:rPr lang="tr-TR" dirty="0" err="1" smtClean="0"/>
              <a:t>kosekantını</a:t>
            </a:r>
            <a:r>
              <a:rPr lang="tr-TR" dirty="0" smtClean="0"/>
              <a:t> verir.</a:t>
            </a:r>
          </a:p>
          <a:p>
            <a:r>
              <a:rPr lang="tr-TR" dirty="0" err="1" smtClean="0">
                <a:solidFill>
                  <a:srgbClr val="3333CC"/>
                </a:solidFill>
              </a:rPr>
              <a:t>acsc</a:t>
            </a:r>
            <a:r>
              <a:rPr lang="tr-TR" dirty="0" smtClean="0">
                <a:solidFill>
                  <a:srgbClr val="3333CC"/>
                </a:solidFill>
              </a:rPr>
              <a:t>(x)</a:t>
            </a:r>
            <a:r>
              <a:rPr lang="tr-TR" dirty="0" smtClean="0"/>
              <a:t>	</a:t>
            </a:r>
            <a:r>
              <a:rPr lang="tr-TR" dirty="0" err="1" smtClean="0"/>
              <a:t>kosekantı</a:t>
            </a:r>
            <a:r>
              <a:rPr lang="tr-TR" dirty="0" smtClean="0"/>
              <a:t> x olan açıyı verir.</a:t>
            </a:r>
          </a:p>
          <a:p>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53</a:t>
            </a:fld>
            <a:endParaRPr lang="en-US" altLang="en-US"/>
          </a:p>
        </p:txBody>
      </p:sp>
      <p:sp>
        <p:nvSpPr>
          <p:cNvPr id="5" name="4 Metin kutusu"/>
          <p:cNvSpPr txBox="1"/>
          <p:nvPr/>
        </p:nvSpPr>
        <p:spPr>
          <a:xfrm>
            <a:off x="395536" y="5445224"/>
            <a:ext cx="8136904" cy="307777"/>
          </a:xfrm>
          <a:prstGeom prst="rect">
            <a:avLst/>
          </a:prstGeom>
          <a:noFill/>
        </p:spPr>
        <p:txBody>
          <a:bodyPr wrap="square" rtlCol="0">
            <a:spAutoFit/>
          </a:bodyPr>
          <a:lstStyle/>
          <a:p>
            <a:r>
              <a:rPr lang="tr-TR" dirty="0" smtClean="0">
                <a:solidFill>
                  <a:srgbClr val="FF0000"/>
                </a:solidFill>
              </a:rPr>
              <a:t>MATLAB’ da trigonometrik fonksiyonlar için tanımlı açı değerleri radyan cinsinden olmalıdır.</a:t>
            </a:r>
            <a:endParaRPr lang="tr-T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57C8271C-2C5B-4860-A254-B3E14C61EEAF}" type="slidenum">
              <a:rPr lang="en-US" altLang="en-US"/>
              <a:pPr>
                <a:defRPr/>
              </a:pPr>
              <a:t>54</a:t>
            </a:fld>
            <a:endParaRPr lang="en-US" altLang="en-US"/>
          </a:p>
        </p:txBody>
      </p:sp>
      <p:sp>
        <p:nvSpPr>
          <p:cNvPr id="32771" name="Rectangle 2"/>
          <p:cNvSpPr>
            <a:spLocks noGrp="1" noChangeArrowheads="1"/>
          </p:cNvSpPr>
          <p:nvPr>
            <p:ph type="title"/>
          </p:nvPr>
        </p:nvSpPr>
        <p:spPr/>
        <p:txBody>
          <a:bodyPr/>
          <a:lstStyle/>
          <a:p>
            <a:pPr eaLnBrk="1" hangingPunct="1"/>
            <a:r>
              <a:rPr lang="tr-TR" smtClean="0"/>
              <a:t>MATLAB/</a:t>
            </a:r>
            <a:r>
              <a:rPr lang="tr-TR" b="0" smtClean="0"/>
              <a:t>Uygulama-3</a:t>
            </a:r>
            <a:endParaRPr lang="en-US" b="0" smtClean="0"/>
          </a:p>
        </p:txBody>
      </p:sp>
      <p:sp>
        <p:nvSpPr>
          <p:cNvPr id="32772" name="Rectangle 3"/>
          <p:cNvSpPr>
            <a:spLocks noGrp="1" noChangeArrowheads="1"/>
          </p:cNvSpPr>
          <p:nvPr>
            <p:ph type="body" idx="1"/>
          </p:nvPr>
        </p:nvSpPr>
        <p:spPr>
          <a:xfrm>
            <a:off x="395288" y="908050"/>
            <a:ext cx="8353425" cy="3384550"/>
          </a:xfrm>
        </p:spPr>
        <p:txBody>
          <a:bodyPr/>
          <a:lstStyle/>
          <a:p>
            <a:pPr eaLnBrk="1" hangingPunct="1"/>
            <a:endParaRPr lang="tr-TR" smtClean="0">
              <a:latin typeface="Courier New" pitchFamily="49" charset="0"/>
            </a:endParaRPr>
          </a:p>
          <a:p>
            <a:pPr eaLnBrk="1" hangingPunct="1">
              <a:buFont typeface="Wingdings" pitchFamily="2" charset="2"/>
              <a:buNone/>
            </a:pPr>
            <a:r>
              <a:rPr lang="tr-TR" smtClean="0">
                <a:latin typeface="Courier New" pitchFamily="49" charset="0"/>
              </a:rPr>
              <a:t>	</a:t>
            </a:r>
          </a:p>
        </p:txBody>
      </p:sp>
      <p:sp>
        <p:nvSpPr>
          <p:cNvPr id="32773" name="Rectangle 4"/>
          <p:cNvSpPr>
            <a:spLocks noChangeArrowheads="1"/>
          </p:cNvSpPr>
          <p:nvPr/>
        </p:nvSpPr>
        <p:spPr bwMode="auto">
          <a:xfrm>
            <a:off x="250825" y="765175"/>
            <a:ext cx="8642350" cy="4176713"/>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800" dirty="0"/>
          </a:p>
          <a:p>
            <a:pPr marL="342900" indent="-342900" algn="l"/>
            <a:r>
              <a:rPr lang="tr-TR" sz="1600" u="sng" dirty="0">
                <a:solidFill>
                  <a:srgbClr val="3333CC"/>
                </a:solidFill>
              </a:rPr>
              <a:t>Aşağıdaki işlemleri </a:t>
            </a:r>
            <a:r>
              <a:rPr lang="tr-TR" sz="1600" u="sng" dirty="0" err="1">
                <a:solidFill>
                  <a:srgbClr val="3333CC"/>
                </a:solidFill>
              </a:rPr>
              <a:t>command</a:t>
            </a:r>
            <a:r>
              <a:rPr lang="tr-TR" sz="1600" u="sng" dirty="0">
                <a:solidFill>
                  <a:srgbClr val="3333CC"/>
                </a:solidFill>
              </a:rPr>
              <a:t> </a:t>
            </a:r>
            <a:r>
              <a:rPr lang="tr-TR" sz="1600" u="sng" dirty="0" err="1">
                <a:solidFill>
                  <a:srgbClr val="3333CC"/>
                </a:solidFill>
              </a:rPr>
              <a:t>window’da</a:t>
            </a:r>
            <a:r>
              <a:rPr lang="tr-TR" sz="1600" u="sng" dirty="0">
                <a:solidFill>
                  <a:srgbClr val="3333CC"/>
                </a:solidFill>
              </a:rPr>
              <a:t> yapınız.</a:t>
            </a:r>
          </a:p>
          <a:p>
            <a:pPr marL="342900" indent="-342900" algn="l"/>
            <a:endParaRPr lang="tr-TR" sz="1600" u="sng" dirty="0">
              <a:solidFill>
                <a:srgbClr val="3333CC"/>
              </a:solidFill>
            </a:endParaRPr>
          </a:p>
          <a:p>
            <a:pPr marL="342900" indent="-342900" algn="l">
              <a:buFontTx/>
              <a:buAutoNum type="arabicPeriod"/>
            </a:pPr>
            <a:r>
              <a:rPr lang="tr-TR" sz="1800" b="0" dirty="0" err="1"/>
              <a:t>fprintf</a:t>
            </a:r>
            <a:r>
              <a:rPr lang="tr-TR" sz="1800" b="0" dirty="0"/>
              <a:t> fonksiyonunu kullanarak, a=10.45623 sayısını 3 haneye kadar yazdırınız.</a:t>
            </a:r>
          </a:p>
          <a:p>
            <a:pPr marL="342900" indent="-342900" algn="l">
              <a:buFontTx/>
              <a:buAutoNum type="arabicPeriod"/>
            </a:pPr>
            <a:r>
              <a:rPr lang="tr-TR" sz="1800" b="0" dirty="0"/>
              <a:t>[‘</a:t>
            </a:r>
            <a:r>
              <a:rPr lang="tr-TR" sz="1800" b="0" dirty="0" err="1"/>
              <a:t>sayinin</a:t>
            </a:r>
            <a:r>
              <a:rPr lang="tr-TR" sz="1800" b="0" dirty="0"/>
              <a:t> </a:t>
            </a:r>
            <a:r>
              <a:rPr lang="tr-TR" sz="1800" b="0" dirty="0" err="1"/>
              <a:t>degeri</a:t>
            </a:r>
            <a:r>
              <a:rPr lang="tr-TR" sz="1800" b="0" dirty="0"/>
              <a:t>=‘ a] ifadesini, a virgülden sonra 2 hane olacak biçimde yazdırınız.</a:t>
            </a:r>
          </a:p>
          <a:p>
            <a:pPr marL="342900" indent="-342900" algn="l">
              <a:buFontTx/>
              <a:buAutoNum type="arabicPeriod"/>
            </a:pPr>
            <a:r>
              <a:rPr lang="tr-TR" sz="1800" b="0" dirty="0"/>
              <a:t>Yukarıdaki ifadeyi bir b değişkenine atayınız (</a:t>
            </a:r>
            <a:r>
              <a:rPr lang="tr-TR" sz="1800" b="0" dirty="0" err="1"/>
              <a:t>sprintf</a:t>
            </a:r>
            <a:r>
              <a:rPr lang="tr-TR" sz="1800" b="0" dirty="0"/>
              <a:t> ile)</a:t>
            </a:r>
          </a:p>
          <a:p>
            <a:pPr marL="342900" indent="-342900" algn="l">
              <a:buFontTx/>
              <a:buAutoNum type="arabicPeriod"/>
            </a:pPr>
            <a:r>
              <a:rPr lang="tr-TR" sz="1800" b="0" dirty="0" err="1"/>
              <a:t>b’nin</a:t>
            </a:r>
            <a:r>
              <a:rPr lang="tr-TR" sz="1800" b="0" dirty="0"/>
              <a:t> bir karakter dizisi olup olmadığını denetleyiniz.</a:t>
            </a:r>
          </a:p>
          <a:p>
            <a:pPr marL="342900" indent="-342900" algn="l">
              <a:buFontTx/>
              <a:buAutoNum type="arabicPeriod"/>
            </a:pPr>
            <a:r>
              <a:rPr lang="tr-TR" sz="1800" b="0" dirty="0"/>
              <a:t>a değerini önünde 5 karakter boşluk kalacak biçimde 2 haneye kadar yazdırınız.</a:t>
            </a:r>
          </a:p>
          <a:p>
            <a:pPr marL="342900" indent="-342900" algn="l">
              <a:buFontTx/>
              <a:buAutoNum type="arabicPeriod"/>
            </a:pPr>
            <a:r>
              <a:rPr lang="tr-TR" sz="1800" b="0" dirty="0"/>
              <a:t>a değişkenini </a:t>
            </a:r>
            <a:r>
              <a:rPr lang="tr-TR" sz="1800" b="0" dirty="0" err="1"/>
              <a:t>msgbox</a:t>
            </a:r>
            <a:r>
              <a:rPr lang="tr-TR" sz="1800" b="0" dirty="0"/>
              <a:t>(a,’</a:t>
            </a:r>
            <a:r>
              <a:rPr lang="tr-TR" sz="1800" b="0" dirty="0" err="1"/>
              <a:t>sonuc</a:t>
            </a:r>
            <a:r>
              <a:rPr lang="tr-TR" sz="1800" b="0" dirty="0"/>
              <a:t>’) ifadesiyle bir </a:t>
            </a:r>
            <a:r>
              <a:rPr lang="tr-TR" sz="1800" b="0" dirty="0" err="1"/>
              <a:t>GUI’ye</a:t>
            </a:r>
            <a:r>
              <a:rPr lang="tr-TR" sz="1800" b="0" dirty="0"/>
              <a:t> yazdırınız.</a:t>
            </a:r>
          </a:p>
          <a:p>
            <a:pPr marL="342900" indent="-342900" algn="l">
              <a:buFontTx/>
              <a:buAutoNum type="arabicPeriod"/>
            </a:pPr>
            <a:r>
              <a:rPr lang="tr-TR" sz="1800" b="0" dirty="0"/>
              <a:t>b değişkenini </a:t>
            </a:r>
            <a:r>
              <a:rPr lang="tr-TR" sz="1800" b="0" dirty="0" err="1"/>
              <a:t>msgbox</a:t>
            </a:r>
            <a:r>
              <a:rPr lang="tr-TR" sz="1800" b="0" dirty="0"/>
              <a:t>(b,’</a:t>
            </a:r>
            <a:r>
              <a:rPr lang="tr-TR" sz="1800" b="0" dirty="0" err="1"/>
              <a:t>sonuc</a:t>
            </a:r>
            <a:r>
              <a:rPr lang="tr-TR" sz="1800" b="0" dirty="0"/>
              <a:t>’) ifadesiyle bir </a:t>
            </a:r>
            <a:r>
              <a:rPr lang="tr-TR" sz="1800" b="0" dirty="0" err="1"/>
              <a:t>GUI’ye</a:t>
            </a:r>
            <a:r>
              <a:rPr lang="tr-TR" sz="1800" b="0" dirty="0"/>
              <a:t> yazdırınız.</a:t>
            </a:r>
          </a:p>
          <a:p>
            <a:pPr marL="342900" indent="-342900" algn="l">
              <a:buFontTx/>
              <a:buAutoNum type="arabicPeriod"/>
            </a:pPr>
            <a:r>
              <a:rPr lang="tr-TR" sz="1800" b="0" dirty="0" err="1"/>
              <a:t>a’nın</a:t>
            </a:r>
            <a:r>
              <a:rPr lang="tr-TR" sz="1800" b="0" dirty="0"/>
              <a:t> </a:t>
            </a:r>
            <a:r>
              <a:rPr lang="tr-TR" sz="1800" b="0" dirty="0" err="1"/>
              <a:t>karakökünü</a:t>
            </a:r>
            <a:r>
              <a:rPr lang="tr-TR" sz="1800" b="0" dirty="0"/>
              <a:t> c değerine atayınız. b ve [‘</a:t>
            </a:r>
            <a:r>
              <a:rPr lang="tr-TR" sz="1800" b="0" dirty="0" err="1"/>
              <a:t>sayinin</a:t>
            </a:r>
            <a:r>
              <a:rPr lang="tr-TR" sz="1800" b="0" dirty="0"/>
              <a:t> </a:t>
            </a:r>
            <a:r>
              <a:rPr lang="tr-TR" sz="1800" b="0" dirty="0" err="1"/>
              <a:t>karakoku</a:t>
            </a:r>
            <a:r>
              <a:rPr lang="tr-TR" sz="1800" b="0" dirty="0"/>
              <a:t>’, c] ifadesi alt alta olacak biçimde (c, virgülden sonra 5 hane gösterilecek) </a:t>
            </a:r>
            <a:r>
              <a:rPr lang="tr-TR" sz="1800" b="0" dirty="0" err="1"/>
              <a:t>msgbox</a:t>
            </a:r>
            <a:r>
              <a:rPr lang="tr-TR" sz="1800" b="0" dirty="0"/>
              <a:t> içinde yazdırınız.</a:t>
            </a:r>
          </a:p>
          <a:p>
            <a:pPr marL="342900" indent="-342900" algn="l"/>
            <a:endParaRPr lang="tr-TR" sz="1600" b="0" dirty="0"/>
          </a:p>
          <a:p>
            <a:pPr marL="342900" indent="-342900" algn="l">
              <a:buFontTx/>
              <a:buAutoNum type="arabicPeriod"/>
            </a:pPr>
            <a:endParaRPr lang="tr-TR" sz="1600" b="0" dirty="0"/>
          </a:p>
          <a:p>
            <a:pPr marL="342900" indent="-342900" algn="l"/>
            <a:endParaRPr lang="tr-TR" sz="1600" b="0" dirty="0"/>
          </a:p>
        </p:txBody>
      </p:sp>
      <p:sp>
        <p:nvSpPr>
          <p:cNvPr id="7" name="6 Metin kutusu"/>
          <p:cNvSpPr txBox="1"/>
          <p:nvPr/>
        </p:nvSpPr>
        <p:spPr>
          <a:xfrm>
            <a:off x="323528" y="5013176"/>
            <a:ext cx="8496944" cy="307777"/>
          </a:xfrm>
          <a:prstGeom prst="rect">
            <a:avLst/>
          </a:prstGeom>
          <a:noFill/>
        </p:spPr>
        <p:txBody>
          <a:bodyPr wrap="square" rtlCol="0">
            <a:spAutoFit/>
          </a:bodyPr>
          <a:lstStyle/>
          <a:p>
            <a:pPr algn="l"/>
            <a:r>
              <a:rPr lang="tr-TR" dirty="0" err="1" smtClean="0">
                <a:solidFill>
                  <a:srgbClr val="3333CC"/>
                </a:solidFill>
              </a:rPr>
              <a:t>msgbox</a:t>
            </a:r>
            <a:r>
              <a:rPr lang="tr-TR" dirty="0" smtClean="0">
                <a:solidFill>
                  <a:srgbClr val="3333CC"/>
                </a:solidFill>
              </a:rPr>
              <a:t>(mesaj,başlık)	</a:t>
            </a:r>
            <a:r>
              <a:rPr lang="tr-TR" sz="1200" dirty="0" smtClean="0"/>
              <a:t>mesaj karakter dizisi, karakter matrisi veya hücre dizisi şeklinde olmalıdır.</a:t>
            </a:r>
            <a:endParaRPr lang="tr-TR" sz="1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5 Slayt Numarası Yer Tutucusu"/>
          <p:cNvSpPr>
            <a:spLocks noGrp="1"/>
          </p:cNvSpPr>
          <p:nvPr>
            <p:ph type="sldNum" sz="quarter" idx="12"/>
          </p:nvPr>
        </p:nvSpPr>
        <p:spPr/>
        <p:txBody>
          <a:bodyPr/>
          <a:lstStyle/>
          <a:p>
            <a:pPr>
              <a:defRPr/>
            </a:pPr>
            <a:fld id="{6FCDFFC9-0EE0-4119-B083-9B20E5761EE3}" type="slidenum">
              <a:rPr lang="en-US" altLang="en-US"/>
              <a:pPr>
                <a:defRPr/>
              </a:pPr>
              <a:t>55</a:t>
            </a:fld>
            <a:endParaRPr lang="en-US" altLang="en-US"/>
          </a:p>
        </p:txBody>
      </p:sp>
      <p:grpSp>
        <p:nvGrpSpPr>
          <p:cNvPr id="2" name="Group 40"/>
          <p:cNvGrpSpPr>
            <a:grpSpLocks/>
          </p:cNvGrpSpPr>
          <p:nvPr/>
        </p:nvGrpSpPr>
        <p:grpSpPr bwMode="auto">
          <a:xfrm>
            <a:off x="4465638" y="1039813"/>
            <a:ext cx="4354512" cy="3597275"/>
            <a:chOff x="2813" y="655"/>
            <a:chExt cx="2743" cy="2266"/>
          </a:xfrm>
        </p:grpSpPr>
        <p:sp>
          <p:nvSpPr>
            <p:cNvPr id="33822" name="Text Box 21"/>
            <p:cNvSpPr txBox="1">
              <a:spLocks noChangeArrowheads="1"/>
            </p:cNvSpPr>
            <p:nvPr/>
          </p:nvSpPr>
          <p:spPr bwMode="auto">
            <a:xfrm>
              <a:off x="2965" y="655"/>
              <a:ext cx="2591" cy="2266"/>
            </a:xfrm>
            <a:prstGeom prst="rect">
              <a:avLst/>
            </a:prstGeom>
            <a:solidFill>
              <a:schemeClr val="bg1"/>
            </a:solidFill>
            <a:ln w="9525">
              <a:solidFill>
                <a:schemeClr val="tx1"/>
              </a:solidFill>
              <a:miter lim="800000"/>
              <a:headEnd/>
              <a:tailEnd/>
            </a:ln>
          </p:spPr>
          <p:txBody>
            <a:bodyPr>
              <a:spAutoFit/>
            </a:bodyPr>
            <a:lstStyle/>
            <a:p>
              <a:pPr algn="l"/>
              <a:r>
                <a:rPr lang="fr-FR" dirty="0">
                  <a:latin typeface="Courier New" pitchFamily="49" charset="0"/>
                </a:rPr>
                <a:t>&gt;&gt; </a:t>
              </a:r>
              <a:r>
                <a:rPr lang="tr-TR" dirty="0" err="1">
                  <a:latin typeface="Courier New" pitchFamily="49" charset="0"/>
                </a:rPr>
                <a:t>msgbox</a:t>
              </a:r>
              <a:r>
                <a:rPr lang="tr-TR" dirty="0">
                  <a:latin typeface="Courier New" pitchFamily="49" charset="0"/>
                </a:rPr>
                <a:t>(b,’</a:t>
              </a:r>
              <a:r>
                <a:rPr lang="tr-TR" dirty="0" err="1">
                  <a:latin typeface="Courier New" pitchFamily="49" charset="0"/>
                </a:rPr>
                <a:t>sonuc</a:t>
              </a:r>
              <a:r>
                <a:rPr lang="tr-TR" dirty="0">
                  <a:latin typeface="Courier New" pitchFamily="49" charset="0"/>
                </a:rPr>
                <a:t>’)</a:t>
              </a:r>
              <a:endParaRPr lang="fr-FR" dirty="0">
                <a:latin typeface="Courier New" pitchFamily="49" charset="0"/>
              </a:endParaRPr>
            </a:p>
            <a:p>
              <a:pPr algn="l"/>
              <a:r>
                <a:rPr lang="fr-FR" dirty="0">
                  <a:latin typeface="Courier New" pitchFamily="49" charset="0"/>
                </a:rPr>
                <a:t>&gt;&gt;</a:t>
              </a:r>
              <a:endParaRPr lang="tr-TR" dirty="0">
                <a:latin typeface="Courier New" pitchFamily="49" charset="0"/>
              </a:endParaRPr>
            </a:p>
            <a:p>
              <a:pPr algn="l"/>
              <a:r>
                <a:rPr lang="tr-TR" dirty="0">
                  <a:latin typeface="Courier New" pitchFamily="49" charset="0"/>
                </a:rPr>
                <a:t>&gt;&gt;c=</a:t>
              </a:r>
              <a:r>
                <a:rPr lang="tr-TR" dirty="0" err="1">
                  <a:latin typeface="Courier New" pitchFamily="49" charset="0"/>
                </a:rPr>
                <a:t>sqrt</a:t>
              </a:r>
              <a:r>
                <a:rPr lang="tr-TR" dirty="0">
                  <a:latin typeface="Courier New" pitchFamily="49" charset="0"/>
                </a:rPr>
                <a:t>(a)</a:t>
              </a:r>
              <a:endParaRPr lang="tr-TR" dirty="0"/>
            </a:p>
            <a:p>
              <a:pPr algn="l"/>
              <a:r>
                <a:rPr lang="tr-TR" dirty="0">
                  <a:latin typeface="Courier New" pitchFamily="49" charset="0"/>
                </a:rPr>
                <a:t>c =</a:t>
              </a:r>
            </a:p>
            <a:p>
              <a:pPr algn="l"/>
              <a:endParaRPr lang="tr-TR" dirty="0">
                <a:latin typeface="Courier New" pitchFamily="49" charset="0"/>
              </a:endParaRPr>
            </a:p>
            <a:p>
              <a:pPr algn="l"/>
              <a:r>
                <a:rPr lang="tr-TR" dirty="0">
                  <a:latin typeface="Courier New" pitchFamily="49" charset="0"/>
                </a:rPr>
                <a:t>    3.2336</a:t>
              </a:r>
            </a:p>
            <a:p>
              <a:pPr algn="l"/>
              <a:r>
                <a:rPr lang="tr-TR" dirty="0">
                  <a:latin typeface="Courier New" pitchFamily="49" charset="0"/>
                </a:rPr>
                <a:t>&gt;&gt;b1=</a:t>
              </a:r>
              <a:r>
                <a:rPr lang="tr-TR" dirty="0" err="1">
                  <a:latin typeface="Courier New" pitchFamily="49" charset="0"/>
                </a:rPr>
                <a:t>sprintf</a:t>
              </a:r>
              <a:r>
                <a:rPr lang="tr-TR" dirty="0" smtClean="0">
                  <a:latin typeface="Courier New" pitchFamily="49" charset="0"/>
                </a:rPr>
                <a:t>(‘</a:t>
              </a:r>
              <a:r>
                <a:rPr lang="tr-TR" dirty="0" err="1" smtClean="0">
                  <a:latin typeface="Courier New" pitchFamily="49" charset="0"/>
                </a:rPr>
                <a:t>sayinin</a:t>
              </a:r>
              <a:r>
                <a:rPr lang="tr-TR" dirty="0" smtClean="0">
                  <a:latin typeface="Courier New" pitchFamily="49" charset="0"/>
                </a:rPr>
                <a:t> </a:t>
              </a:r>
              <a:r>
                <a:rPr lang="tr-TR" dirty="0" err="1" smtClean="0">
                  <a:latin typeface="Courier New" pitchFamily="49" charset="0"/>
                </a:rPr>
                <a:t>karakoku</a:t>
              </a:r>
              <a:r>
                <a:rPr lang="tr-TR" dirty="0" smtClean="0">
                  <a:latin typeface="Courier New" pitchFamily="49" charset="0"/>
                </a:rPr>
                <a:t>=%1.5f‘,</a:t>
              </a:r>
              <a:r>
                <a:rPr lang="tr-TR" dirty="0">
                  <a:latin typeface="Courier New" pitchFamily="49" charset="0"/>
                </a:rPr>
                <a:t>c);</a:t>
              </a:r>
            </a:p>
            <a:p>
              <a:pPr algn="l"/>
              <a:r>
                <a:rPr lang="tr-TR" dirty="0">
                  <a:latin typeface="Courier New" pitchFamily="49" charset="0"/>
                </a:rPr>
                <a:t>&gt;&gt;g=</a:t>
              </a:r>
              <a:r>
                <a:rPr lang="tr-TR" dirty="0" err="1">
                  <a:latin typeface="Courier New" pitchFamily="49" charset="0"/>
                </a:rPr>
                <a:t>char</a:t>
              </a:r>
              <a:r>
                <a:rPr lang="tr-TR" dirty="0">
                  <a:latin typeface="Courier New" pitchFamily="49" charset="0"/>
                </a:rPr>
                <a:t>(b,b1);</a:t>
              </a:r>
            </a:p>
            <a:p>
              <a:pPr algn="l"/>
              <a:r>
                <a:rPr lang="tr-TR" dirty="0">
                  <a:latin typeface="Courier New" pitchFamily="49" charset="0"/>
                </a:rPr>
                <a:t>&gt;&gt;</a:t>
              </a:r>
              <a:r>
                <a:rPr lang="tr-TR" dirty="0" err="1">
                  <a:latin typeface="Courier New" pitchFamily="49" charset="0"/>
                </a:rPr>
                <a:t>msgbox</a:t>
              </a:r>
              <a:r>
                <a:rPr lang="tr-TR" dirty="0">
                  <a:latin typeface="Courier New" pitchFamily="49" charset="0"/>
                </a:rPr>
                <a:t>(g,’</a:t>
              </a:r>
              <a:r>
                <a:rPr lang="tr-TR" dirty="0" err="1">
                  <a:latin typeface="Courier New" pitchFamily="49" charset="0"/>
                </a:rPr>
                <a:t>sonuc</a:t>
              </a:r>
              <a:r>
                <a:rPr lang="tr-TR" dirty="0">
                  <a:latin typeface="Courier New" pitchFamily="49" charset="0"/>
                </a:rPr>
                <a:t>’)</a:t>
              </a:r>
            </a:p>
            <a:p>
              <a:pPr algn="l"/>
              <a:endParaRPr lang="tr-TR" dirty="0">
                <a:latin typeface="Courier New" pitchFamily="49" charset="0"/>
              </a:endParaRPr>
            </a:p>
            <a:p>
              <a:pPr algn="l"/>
              <a:endParaRPr lang="tr-TR" dirty="0">
                <a:latin typeface="Courier New" pitchFamily="49" charset="0"/>
              </a:endParaRPr>
            </a:p>
            <a:p>
              <a:pPr algn="l"/>
              <a:endParaRPr lang="tr-TR" dirty="0">
                <a:latin typeface="Courier New" pitchFamily="49" charset="0"/>
              </a:endParaRPr>
            </a:p>
            <a:p>
              <a:pPr algn="l"/>
              <a:endParaRPr lang="tr-TR" dirty="0">
                <a:latin typeface="Courier New" pitchFamily="49" charset="0"/>
              </a:endParaRPr>
            </a:p>
            <a:p>
              <a:pPr algn="l"/>
              <a:endParaRPr lang="tr-TR" dirty="0">
                <a:latin typeface="Courier New" pitchFamily="49" charset="0"/>
              </a:endParaRPr>
            </a:p>
            <a:p>
              <a:pPr algn="l"/>
              <a:endParaRPr lang="tr-TR" dirty="0">
                <a:latin typeface="Courier New" pitchFamily="49" charset="0"/>
              </a:endParaRPr>
            </a:p>
          </p:txBody>
        </p:sp>
        <p:sp>
          <p:nvSpPr>
            <p:cNvPr id="33823" name="Oval 17"/>
            <p:cNvSpPr>
              <a:spLocks noChangeAspect="1" noChangeArrowheads="1"/>
            </p:cNvSpPr>
            <p:nvPr/>
          </p:nvSpPr>
          <p:spPr bwMode="auto">
            <a:xfrm>
              <a:off x="2813" y="687"/>
              <a:ext cx="136" cy="136"/>
            </a:xfrm>
            <a:prstGeom prst="ellipse">
              <a:avLst/>
            </a:prstGeom>
            <a:noFill/>
            <a:ln w="25400" algn="ctr">
              <a:solidFill>
                <a:srgbClr val="FF0000"/>
              </a:solidFill>
              <a:round/>
              <a:headEnd/>
              <a:tailEnd/>
            </a:ln>
          </p:spPr>
          <p:txBody>
            <a:bodyPr wrap="none" anchor="ctr"/>
            <a:lstStyle/>
            <a:p>
              <a:r>
                <a:rPr lang="tr-TR"/>
                <a:t>7</a:t>
              </a:r>
              <a:endParaRPr lang="en-US"/>
            </a:p>
          </p:txBody>
        </p:sp>
        <p:sp>
          <p:nvSpPr>
            <p:cNvPr id="33824" name="Oval 38"/>
            <p:cNvSpPr>
              <a:spLocks noChangeAspect="1" noChangeArrowheads="1"/>
            </p:cNvSpPr>
            <p:nvPr/>
          </p:nvSpPr>
          <p:spPr bwMode="auto">
            <a:xfrm>
              <a:off x="2819" y="935"/>
              <a:ext cx="136" cy="136"/>
            </a:xfrm>
            <a:prstGeom prst="ellipse">
              <a:avLst/>
            </a:prstGeom>
            <a:noFill/>
            <a:ln w="25400" algn="ctr">
              <a:solidFill>
                <a:srgbClr val="FF0000"/>
              </a:solidFill>
              <a:round/>
              <a:headEnd/>
              <a:tailEnd/>
            </a:ln>
          </p:spPr>
          <p:txBody>
            <a:bodyPr wrap="none" anchor="ctr"/>
            <a:lstStyle/>
            <a:p>
              <a:r>
                <a:rPr lang="tr-TR"/>
                <a:t>8</a:t>
              </a:r>
              <a:endParaRPr lang="en-US"/>
            </a:p>
          </p:txBody>
        </p:sp>
      </p:grpSp>
      <p:sp>
        <p:nvSpPr>
          <p:cNvPr id="33796" name="Rectangle 2"/>
          <p:cNvSpPr>
            <a:spLocks noGrp="1" noChangeArrowheads="1"/>
          </p:cNvSpPr>
          <p:nvPr>
            <p:ph type="title"/>
          </p:nvPr>
        </p:nvSpPr>
        <p:spPr/>
        <p:txBody>
          <a:bodyPr/>
          <a:lstStyle/>
          <a:p>
            <a:pPr eaLnBrk="1" hangingPunct="1"/>
            <a:r>
              <a:rPr lang="tr-TR" smtClean="0"/>
              <a:t>MATLAB/</a:t>
            </a:r>
            <a:r>
              <a:rPr lang="tr-TR" b="0" smtClean="0"/>
              <a:t>Uygulama-3:Çözüm</a:t>
            </a:r>
            <a:endParaRPr lang="en-US" b="0" smtClean="0"/>
          </a:p>
        </p:txBody>
      </p:sp>
      <p:sp>
        <p:nvSpPr>
          <p:cNvPr id="33797" name="Text Box 5"/>
          <p:cNvSpPr txBox="1">
            <a:spLocks noChangeArrowheads="1"/>
          </p:cNvSpPr>
          <p:nvPr/>
        </p:nvSpPr>
        <p:spPr bwMode="auto">
          <a:xfrm>
            <a:off x="511175" y="1049338"/>
            <a:ext cx="184150" cy="366712"/>
          </a:xfrm>
          <a:prstGeom prst="rect">
            <a:avLst/>
          </a:prstGeom>
          <a:noFill/>
          <a:ln w="9525">
            <a:noFill/>
            <a:miter lim="800000"/>
            <a:headEnd/>
            <a:tailEnd/>
          </a:ln>
        </p:spPr>
        <p:txBody>
          <a:bodyPr wrap="none">
            <a:spAutoFit/>
          </a:bodyPr>
          <a:lstStyle/>
          <a:p>
            <a:pPr algn="l"/>
            <a:endParaRPr lang="tr-TR" sz="1800" b="0"/>
          </a:p>
        </p:txBody>
      </p:sp>
      <p:sp>
        <p:nvSpPr>
          <p:cNvPr id="33798" name="Text Box 6"/>
          <p:cNvSpPr txBox="1">
            <a:spLocks noChangeArrowheads="1"/>
          </p:cNvSpPr>
          <p:nvPr/>
        </p:nvSpPr>
        <p:spPr bwMode="auto">
          <a:xfrm>
            <a:off x="557213" y="1020763"/>
            <a:ext cx="3862387" cy="3970318"/>
          </a:xfrm>
          <a:prstGeom prst="rect">
            <a:avLst/>
          </a:prstGeom>
          <a:solidFill>
            <a:schemeClr val="bg1"/>
          </a:solidFill>
          <a:ln w="9525">
            <a:solidFill>
              <a:schemeClr val="tx1"/>
            </a:solidFill>
            <a:miter lim="800000"/>
            <a:headEnd/>
            <a:tailEnd/>
          </a:ln>
        </p:spPr>
        <p:txBody>
          <a:bodyPr>
            <a:spAutoFit/>
          </a:bodyPr>
          <a:lstStyle/>
          <a:p>
            <a:pPr algn="l"/>
            <a:r>
              <a:rPr lang="fr-FR" dirty="0">
                <a:latin typeface="Courier New" pitchFamily="49" charset="0"/>
              </a:rPr>
              <a:t>&gt;&gt; </a:t>
            </a:r>
            <a:r>
              <a:rPr lang="tr-TR" dirty="0">
                <a:latin typeface="Courier New" pitchFamily="49" charset="0"/>
              </a:rPr>
              <a:t>a=10.45623;</a:t>
            </a:r>
            <a:r>
              <a:rPr lang="tr-TR" dirty="0" err="1">
                <a:latin typeface="Courier New" pitchFamily="49" charset="0"/>
              </a:rPr>
              <a:t>fprintf</a:t>
            </a:r>
            <a:r>
              <a:rPr lang="tr-TR" dirty="0">
                <a:latin typeface="Courier New" pitchFamily="49" charset="0"/>
              </a:rPr>
              <a:t>(‘%1.3f’,a)</a:t>
            </a:r>
          </a:p>
          <a:p>
            <a:pPr algn="l"/>
            <a:r>
              <a:rPr lang="fr-FR" dirty="0">
                <a:latin typeface="Courier New" pitchFamily="49" charset="0"/>
              </a:rPr>
              <a:t>10.456</a:t>
            </a:r>
          </a:p>
          <a:p>
            <a:pPr algn="l"/>
            <a:r>
              <a:rPr lang="fr-FR" dirty="0">
                <a:latin typeface="Courier New" pitchFamily="49" charset="0"/>
              </a:rPr>
              <a:t>&gt;&gt;</a:t>
            </a:r>
            <a:endParaRPr lang="tr-TR" dirty="0">
              <a:latin typeface="Courier New" pitchFamily="49" charset="0"/>
            </a:endParaRPr>
          </a:p>
          <a:p>
            <a:pPr algn="l"/>
            <a:r>
              <a:rPr lang="tr-TR" dirty="0">
                <a:latin typeface="Courier New" pitchFamily="49" charset="0"/>
              </a:rPr>
              <a:t>&gt;&gt;</a:t>
            </a:r>
            <a:r>
              <a:rPr lang="en-US" dirty="0" err="1">
                <a:latin typeface="Courier New" pitchFamily="49" charset="0"/>
              </a:rPr>
              <a:t>fprintf</a:t>
            </a:r>
            <a:r>
              <a:rPr lang="en-US" dirty="0" smtClean="0">
                <a:latin typeface="Courier New" pitchFamily="49" charset="0"/>
              </a:rPr>
              <a:t>('</a:t>
            </a:r>
            <a:r>
              <a:rPr lang="en-US" dirty="0" err="1" smtClean="0">
                <a:latin typeface="Courier New" pitchFamily="49" charset="0"/>
              </a:rPr>
              <a:t>sayinin</a:t>
            </a:r>
            <a:r>
              <a:rPr lang="tr-TR" dirty="0" smtClean="0">
                <a:latin typeface="Courier New" pitchFamily="49" charset="0"/>
              </a:rPr>
              <a:t> </a:t>
            </a:r>
            <a:r>
              <a:rPr lang="en-US" dirty="0" err="1" smtClean="0">
                <a:latin typeface="Courier New" pitchFamily="49" charset="0"/>
              </a:rPr>
              <a:t>degeri</a:t>
            </a:r>
            <a:r>
              <a:rPr lang="en-US" dirty="0" smtClean="0">
                <a:latin typeface="Courier New" pitchFamily="49" charset="0"/>
              </a:rPr>
              <a:t>=</a:t>
            </a:r>
            <a:r>
              <a:rPr lang="tr-TR" dirty="0" smtClean="0">
                <a:latin typeface="Courier New" pitchFamily="49" charset="0"/>
              </a:rPr>
              <a:t>%1.2f</a:t>
            </a:r>
            <a:r>
              <a:rPr lang="en-US" dirty="0" smtClean="0">
                <a:latin typeface="Courier New" pitchFamily="49" charset="0"/>
              </a:rPr>
              <a:t>',</a:t>
            </a:r>
            <a:r>
              <a:rPr lang="en-US" dirty="0">
                <a:latin typeface="Courier New" pitchFamily="49" charset="0"/>
              </a:rPr>
              <a:t>a)</a:t>
            </a:r>
            <a:endParaRPr lang="tr-TR" dirty="0">
              <a:latin typeface="Courier New" pitchFamily="49" charset="0"/>
            </a:endParaRPr>
          </a:p>
          <a:p>
            <a:pPr algn="l"/>
            <a:r>
              <a:rPr lang="tr-TR" dirty="0" err="1">
                <a:latin typeface="Courier New" pitchFamily="49" charset="0"/>
              </a:rPr>
              <a:t>sayinin</a:t>
            </a:r>
            <a:r>
              <a:rPr lang="tr-TR" dirty="0">
                <a:latin typeface="Courier New" pitchFamily="49" charset="0"/>
              </a:rPr>
              <a:t> </a:t>
            </a:r>
            <a:r>
              <a:rPr lang="tr-TR" dirty="0" err="1">
                <a:latin typeface="Courier New" pitchFamily="49" charset="0"/>
              </a:rPr>
              <a:t>degeri</a:t>
            </a:r>
            <a:r>
              <a:rPr lang="tr-TR" dirty="0">
                <a:latin typeface="Courier New" pitchFamily="49" charset="0"/>
              </a:rPr>
              <a:t>=10.46</a:t>
            </a:r>
          </a:p>
          <a:p>
            <a:pPr algn="l"/>
            <a:r>
              <a:rPr lang="tr-TR" dirty="0">
                <a:latin typeface="Courier New" pitchFamily="49" charset="0"/>
              </a:rPr>
              <a:t>&gt;&gt;</a:t>
            </a:r>
          </a:p>
          <a:p>
            <a:pPr algn="l"/>
            <a:r>
              <a:rPr lang="tr-TR" dirty="0">
                <a:latin typeface="Courier New" pitchFamily="49" charset="0"/>
              </a:rPr>
              <a:t>&gt;&gt;b=</a:t>
            </a:r>
            <a:r>
              <a:rPr lang="tr-TR" dirty="0" err="1">
                <a:latin typeface="Courier New" pitchFamily="49" charset="0"/>
              </a:rPr>
              <a:t>sprintf</a:t>
            </a:r>
            <a:r>
              <a:rPr lang="tr-TR" dirty="0" smtClean="0">
                <a:latin typeface="Courier New" pitchFamily="49" charset="0"/>
              </a:rPr>
              <a:t>(</a:t>
            </a:r>
            <a:r>
              <a:rPr lang="en-US" dirty="0" smtClean="0">
                <a:latin typeface="Courier New" pitchFamily="49" charset="0"/>
              </a:rPr>
              <a:t>'</a:t>
            </a:r>
            <a:r>
              <a:rPr lang="en-US" dirty="0" err="1" smtClean="0">
                <a:latin typeface="Courier New" pitchFamily="49" charset="0"/>
              </a:rPr>
              <a:t>sayinin</a:t>
            </a:r>
            <a:r>
              <a:rPr lang="en-US" dirty="0" smtClean="0">
                <a:latin typeface="Courier New" pitchFamily="49" charset="0"/>
              </a:rPr>
              <a:t> </a:t>
            </a:r>
            <a:r>
              <a:rPr lang="en-US" dirty="0" err="1">
                <a:latin typeface="Courier New" pitchFamily="49" charset="0"/>
              </a:rPr>
              <a:t>degeri</a:t>
            </a:r>
            <a:r>
              <a:rPr lang="en-US" dirty="0" smtClean="0">
                <a:latin typeface="Courier New" pitchFamily="49" charset="0"/>
              </a:rPr>
              <a:t>=</a:t>
            </a:r>
            <a:r>
              <a:rPr lang="tr-TR" dirty="0" smtClean="0">
                <a:latin typeface="Courier New" pitchFamily="49" charset="0"/>
              </a:rPr>
              <a:t> %1.2f</a:t>
            </a:r>
            <a:r>
              <a:rPr lang="en-US" dirty="0" smtClean="0">
                <a:latin typeface="Courier New" pitchFamily="49" charset="0"/>
              </a:rPr>
              <a:t>',</a:t>
            </a:r>
            <a:r>
              <a:rPr lang="en-US" dirty="0">
                <a:latin typeface="Courier New" pitchFamily="49" charset="0"/>
              </a:rPr>
              <a:t>a)</a:t>
            </a:r>
            <a:endParaRPr lang="tr-TR" dirty="0">
              <a:latin typeface="Courier New" pitchFamily="49" charset="0"/>
            </a:endParaRPr>
          </a:p>
          <a:p>
            <a:pPr algn="l"/>
            <a:r>
              <a:rPr lang="tr-TR" dirty="0">
                <a:latin typeface="Courier New" pitchFamily="49" charset="0"/>
              </a:rPr>
              <a:t>b =</a:t>
            </a:r>
          </a:p>
          <a:p>
            <a:pPr algn="l"/>
            <a:r>
              <a:rPr lang="tr-TR" dirty="0" err="1">
                <a:latin typeface="Courier New" pitchFamily="49" charset="0"/>
              </a:rPr>
              <a:t>sayinin</a:t>
            </a:r>
            <a:r>
              <a:rPr lang="tr-TR" dirty="0">
                <a:latin typeface="Courier New" pitchFamily="49" charset="0"/>
              </a:rPr>
              <a:t> </a:t>
            </a:r>
            <a:r>
              <a:rPr lang="tr-TR" dirty="0" err="1">
                <a:latin typeface="Courier New" pitchFamily="49" charset="0"/>
              </a:rPr>
              <a:t>degeri</a:t>
            </a:r>
            <a:r>
              <a:rPr lang="tr-TR" dirty="0">
                <a:latin typeface="Courier New" pitchFamily="49" charset="0"/>
              </a:rPr>
              <a:t>=10.46</a:t>
            </a:r>
          </a:p>
          <a:p>
            <a:pPr algn="l"/>
            <a:endParaRPr lang="tr-TR" dirty="0">
              <a:latin typeface="Courier New" pitchFamily="49" charset="0"/>
            </a:endParaRPr>
          </a:p>
          <a:p>
            <a:pPr algn="l"/>
            <a:r>
              <a:rPr lang="tr-TR" dirty="0">
                <a:latin typeface="Courier New" pitchFamily="49" charset="0"/>
              </a:rPr>
              <a:t>&gt;&gt;</a:t>
            </a:r>
            <a:r>
              <a:rPr lang="tr-TR" dirty="0" err="1">
                <a:latin typeface="Courier New" pitchFamily="49" charset="0"/>
              </a:rPr>
              <a:t>ischar</a:t>
            </a:r>
            <a:r>
              <a:rPr lang="tr-TR" dirty="0">
                <a:latin typeface="Courier New" pitchFamily="49" charset="0"/>
              </a:rPr>
              <a:t>(b)</a:t>
            </a:r>
          </a:p>
          <a:p>
            <a:pPr algn="l"/>
            <a:r>
              <a:rPr lang="tr-TR" dirty="0" err="1">
                <a:latin typeface="Courier New" pitchFamily="49" charset="0"/>
              </a:rPr>
              <a:t>ans</a:t>
            </a:r>
            <a:r>
              <a:rPr lang="tr-TR" dirty="0">
                <a:latin typeface="Courier New" pitchFamily="49" charset="0"/>
              </a:rPr>
              <a:t>=</a:t>
            </a:r>
          </a:p>
          <a:p>
            <a:pPr algn="l"/>
            <a:r>
              <a:rPr lang="tr-TR" dirty="0">
                <a:latin typeface="Courier New" pitchFamily="49" charset="0"/>
              </a:rPr>
              <a:t>    1</a:t>
            </a:r>
          </a:p>
          <a:p>
            <a:pPr algn="l"/>
            <a:r>
              <a:rPr lang="tr-TR" dirty="0">
                <a:latin typeface="Courier New" pitchFamily="49" charset="0"/>
              </a:rPr>
              <a:t>&gt;&gt;</a:t>
            </a:r>
            <a:r>
              <a:rPr lang="tr-TR" dirty="0" err="1">
                <a:latin typeface="Courier New" pitchFamily="49" charset="0"/>
              </a:rPr>
              <a:t>fprintf</a:t>
            </a:r>
            <a:r>
              <a:rPr lang="tr-TR" dirty="0">
                <a:latin typeface="Courier New" pitchFamily="49" charset="0"/>
              </a:rPr>
              <a:t>(‘%10.2f’,a)</a:t>
            </a:r>
          </a:p>
          <a:p>
            <a:pPr algn="l"/>
            <a:r>
              <a:rPr lang="tr-TR" dirty="0">
                <a:latin typeface="Courier New" pitchFamily="49" charset="0"/>
              </a:rPr>
              <a:t>     10.46</a:t>
            </a:r>
          </a:p>
          <a:p>
            <a:pPr algn="l"/>
            <a:r>
              <a:rPr lang="tr-TR" dirty="0">
                <a:latin typeface="Courier New" pitchFamily="49" charset="0"/>
              </a:rPr>
              <a:t>&gt;&gt;</a:t>
            </a:r>
            <a:r>
              <a:rPr lang="tr-TR" dirty="0" err="1">
                <a:latin typeface="Courier New" pitchFamily="49" charset="0"/>
              </a:rPr>
              <a:t>msgbox</a:t>
            </a:r>
            <a:r>
              <a:rPr lang="tr-TR" dirty="0">
                <a:latin typeface="Courier New" pitchFamily="49" charset="0"/>
              </a:rPr>
              <a:t>(num2str(a),’</a:t>
            </a:r>
            <a:r>
              <a:rPr lang="tr-TR" dirty="0" err="1">
                <a:latin typeface="Courier New" pitchFamily="49" charset="0"/>
              </a:rPr>
              <a:t>sonuc</a:t>
            </a:r>
            <a:r>
              <a:rPr lang="tr-TR" dirty="0">
                <a:latin typeface="Courier New" pitchFamily="49" charset="0"/>
              </a:rPr>
              <a:t>’)</a:t>
            </a:r>
          </a:p>
        </p:txBody>
      </p:sp>
      <p:sp>
        <p:nvSpPr>
          <p:cNvPr id="33799" name="Oval 11"/>
          <p:cNvSpPr>
            <a:spLocks noChangeAspect="1" noChangeArrowheads="1"/>
          </p:cNvSpPr>
          <p:nvPr/>
        </p:nvSpPr>
        <p:spPr bwMode="auto">
          <a:xfrm>
            <a:off x="255588" y="1042988"/>
            <a:ext cx="215900" cy="215900"/>
          </a:xfrm>
          <a:prstGeom prst="ellipse">
            <a:avLst/>
          </a:prstGeom>
          <a:noFill/>
          <a:ln w="25400" algn="ctr">
            <a:solidFill>
              <a:srgbClr val="FF0000"/>
            </a:solidFill>
            <a:round/>
            <a:headEnd/>
            <a:tailEnd/>
          </a:ln>
        </p:spPr>
        <p:txBody>
          <a:bodyPr wrap="none" anchor="ctr"/>
          <a:lstStyle/>
          <a:p>
            <a:r>
              <a:rPr lang="tr-TR"/>
              <a:t>1</a:t>
            </a:r>
            <a:endParaRPr lang="en-US"/>
          </a:p>
        </p:txBody>
      </p:sp>
      <p:sp>
        <p:nvSpPr>
          <p:cNvPr id="33800" name="Oval 12"/>
          <p:cNvSpPr>
            <a:spLocks noChangeAspect="1" noChangeArrowheads="1"/>
          </p:cNvSpPr>
          <p:nvPr/>
        </p:nvSpPr>
        <p:spPr bwMode="auto">
          <a:xfrm>
            <a:off x="250825" y="1695450"/>
            <a:ext cx="215900" cy="215900"/>
          </a:xfrm>
          <a:prstGeom prst="ellipse">
            <a:avLst/>
          </a:prstGeom>
          <a:noFill/>
          <a:ln w="25400" algn="ctr">
            <a:solidFill>
              <a:srgbClr val="FF0000"/>
            </a:solidFill>
            <a:round/>
            <a:headEnd/>
            <a:tailEnd/>
          </a:ln>
        </p:spPr>
        <p:txBody>
          <a:bodyPr wrap="none" anchor="ctr"/>
          <a:lstStyle/>
          <a:p>
            <a:r>
              <a:rPr lang="tr-TR"/>
              <a:t>2</a:t>
            </a:r>
            <a:endParaRPr lang="en-US"/>
          </a:p>
        </p:txBody>
      </p:sp>
      <p:sp>
        <p:nvSpPr>
          <p:cNvPr id="33801" name="Oval 13"/>
          <p:cNvSpPr>
            <a:spLocks noChangeAspect="1" noChangeArrowheads="1"/>
          </p:cNvSpPr>
          <p:nvPr/>
        </p:nvSpPr>
        <p:spPr bwMode="auto">
          <a:xfrm>
            <a:off x="255588" y="2312988"/>
            <a:ext cx="215900" cy="215900"/>
          </a:xfrm>
          <a:prstGeom prst="ellipse">
            <a:avLst/>
          </a:prstGeom>
          <a:noFill/>
          <a:ln w="25400" algn="ctr">
            <a:solidFill>
              <a:srgbClr val="FF0000"/>
            </a:solidFill>
            <a:round/>
            <a:headEnd/>
            <a:tailEnd/>
          </a:ln>
        </p:spPr>
        <p:txBody>
          <a:bodyPr wrap="none" anchor="ctr"/>
          <a:lstStyle/>
          <a:p>
            <a:r>
              <a:rPr lang="tr-TR"/>
              <a:t>3</a:t>
            </a:r>
            <a:endParaRPr lang="en-US"/>
          </a:p>
        </p:txBody>
      </p:sp>
      <p:sp>
        <p:nvSpPr>
          <p:cNvPr id="33802" name="Oval 14"/>
          <p:cNvSpPr>
            <a:spLocks noChangeAspect="1" noChangeArrowheads="1"/>
          </p:cNvSpPr>
          <p:nvPr/>
        </p:nvSpPr>
        <p:spPr bwMode="auto">
          <a:xfrm>
            <a:off x="263525" y="3178175"/>
            <a:ext cx="215900" cy="215900"/>
          </a:xfrm>
          <a:prstGeom prst="ellipse">
            <a:avLst/>
          </a:prstGeom>
          <a:noFill/>
          <a:ln w="25400" algn="ctr">
            <a:solidFill>
              <a:srgbClr val="FF0000"/>
            </a:solidFill>
            <a:round/>
            <a:headEnd/>
            <a:tailEnd/>
          </a:ln>
        </p:spPr>
        <p:txBody>
          <a:bodyPr wrap="none" anchor="ctr"/>
          <a:lstStyle/>
          <a:p>
            <a:r>
              <a:rPr lang="tr-TR"/>
              <a:t>4</a:t>
            </a:r>
            <a:endParaRPr lang="en-US"/>
          </a:p>
        </p:txBody>
      </p:sp>
      <p:sp>
        <p:nvSpPr>
          <p:cNvPr id="33803" name="Oval 15"/>
          <p:cNvSpPr>
            <a:spLocks noChangeAspect="1" noChangeArrowheads="1"/>
          </p:cNvSpPr>
          <p:nvPr/>
        </p:nvSpPr>
        <p:spPr bwMode="auto">
          <a:xfrm>
            <a:off x="263525" y="3805238"/>
            <a:ext cx="215900" cy="215900"/>
          </a:xfrm>
          <a:prstGeom prst="ellipse">
            <a:avLst/>
          </a:prstGeom>
          <a:noFill/>
          <a:ln w="25400" algn="ctr">
            <a:solidFill>
              <a:srgbClr val="FF0000"/>
            </a:solidFill>
            <a:round/>
            <a:headEnd/>
            <a:tailEnd/>
          </a:ln>
        </p:spPr>
        <p:txBody>
          <a:bodyPr wrap="none" anchor="ctr"/>
          <a:lstStyle/>
          <a:p>
            <a:r>
              <a:rPr lang="tr-TR"/>
              <a:t>5</a:t>
            </a:r>
            <a:endParaRPr lang="en-US"/>
          </a:p>
        </p:txBody>
      </p:sp>
      <p:sp>
        <p:nvSpPr>
          <p:cNvPr id="33804" name="Oval 16"/>
          <p:cNvSpPr>
            <a:spLocks noChangeAspect="1" noChangeArrowheads="1"/>
          </p:cNvSpPr>
          <p:nvPr/>
        </p:nvSpPr>
        <p:spPr bwMode="auto">
          <a:xfrm>
            <a:off x="255588" y="4270375"/>
            <a:ext cx="215900" cy="215900"/>
          </a:xfrm>
          <a:prstGeom prst="ellipse">
            <a:avLst/>
          </a:prstGeom>
          <a:noFill/>
          <a:ln w="25400" algn="ctr">
            <a:solidFill>
              <a:srgbClr val="FF0000"/>
            </a:solidFill>
            <a:round/>
            <a:headEnd/>
            <a:tailEnd/>
          </a:ln>
        </p:spPr>
        <p:txBody>
          <a:bodyPr wrap="none" anchor="ctr"/>
          <a:lstStyle/>
          <a:p>
            <a:r>
              <a:rPr lang="tr-TR"/>
              <a:t>6</a:t>
            </a:r>
            <a:endParaRPr lang="en-US"/>
          </a:p>
        </p:txBody>
      </p:sp>
      <p:grpSp>
        <p:nvGrpSpPr>
          <p:cNvPr id="3" name="Group 25"/>
          <p:cNvGrpSpPr>
            <a:grpSpLocks/>
          </p:cNvGrpSpPr>
          <p:nvPr/>
        </p:nvGrpSpPr>
        <p:grpSpPr bwMode="auto">
          <a:xfrm>
            <a:off x="776288" y="4992688"/>
            <a:ext cx="2952750" cy="1295400"/>
            <a:chOff x="521" y="3113"/>
            <a:chExt cx="1860" cy="816"/>
          </a:xfrm>
        </p:grpSpPr>
        <p:pic>
          <p:nvPicPr>
            <p:cNvPr id="33819" name="Picture 18"/>
            <p:cNvPicPr>
              <a:picLocks noChangeAspect="1" noChangeArrowheads="1"/>
            </p:cNvPicPr>
            <p:nvPr/>
          </p:nvPicPr>
          <p:blipFill>
            <a:blip r:embed="rId2" cstate="print"/>
            <a:srcRect l="48438" t="55794" r="37917" b="33528"/>
            <a:stretch>
              <a:fillRect/>
            </a:stretch>
          </p:blipFill>
          <p:spPr bwMode="auto">
            <a:xfrm>
              <a:off x="1247" y="3219"/>
              <a:ext cx="1134" cy="710"/>
            </a:xfrm>
            <a:prstGeom prst="rect">
              <a:avLst/>
            </a:prstGeom>
            <a:noFill/>
            <a:ln w="9525">
              <a:noFill/>
              <a:miter lim="800000"/>
              <a:headEnd/>
              <a:tailEnd/>
            </a:ln>
          </p:spPr>
        </p:pic>
        <p:sp>
          <p:nvSpPr>
            <p:cNvPr id="33820" name="Line 23"/>
            <p:cNvSpPr>
              <a:spLocks noChangeShapeType="1"/>
            </p:cNvSpPr>
            <p:nvPr/>
          </p:nvSpPr>
          <p:spPr bwMode="auto">
            <a:xfrm>
              <a:off x="521" y="3113"/>
              <a:ext cx="1815" cy="0"/>
            </a:xfrm>
            <a:prstGeom prst="line">
              <a:avLst/>
            </a:prstGeom>
            <a:noFill/>
            <a:ln w="25400">
              <a:solidFill>
                <a:srgbClr val="FF0000"/>
              </a:solidFill>
              <a:round/>
              <a:headEnd/>
              <a:tailEnd/>
            </a:ln>
          </p:spPr>
          <p:txBody>
            <a:bodyPr wrap="none" anchor="ctr"/>
            <a:lstStyle/>
            <a:p>
              <a:endParaRPr lang="tr-TR"/>
            </a:p>
          </p:txBody>
        </p:sp>
        <p:sp>
          <p:nvSpPr>
            <p:cNvPr id="33821" name="Line 24"/>
            <p:cNvSpPr>
              <a:spLocks noChangeShapeType="1"/>
            </p:cNvSpPr>
            <p:nvPr/>
          </p:nvSpPr>
          <p:spPr bwMode="auto">
            <a:xfrm>
              <a:off x="1020" y="3113"/>
              <a:ext cx="227" cy="272"/>
            </a:xfrm>
            <a:prstGeom prst="line">
              <a:avLst/>
            </a:prstGeom>
            <a:noFill/>
            <a:ln w="25400">
              <a:solidFill>
                <a:srgbClr val="FF0000"/>
              </a:solidFill>
              <a:round/>
              <a:headEnd/>
              <a:tailEnd type="triangle" w="med" len="med"/>
            </a:ln>
          </p:spPr>
          <p:txBody>
            <a:bodyPr wrap="none" anchor="ctr"/>
            <a:lstStyle/>
            <a:p>
              <a:endParaRPr lang="tr-TR"/>
            </a:p>
          </p:txBody>
        </p:sp>
      </p:grpSp>
      <p:grpSp>
        <p:nvGrpSpPr>
          <p:cNvPr id="4" name="Group 30"/>
          <p:cNvGrpSpPr>
            <a:grpSpLocks/>
          </p:cNvGrpSpPr>
          <p:nvPr/>
        </p:nvGrpSpPr>
        <p:grpSpPr bwMode="auto">
          <a:xfrm>
            <a:off x="1933575" y="3644900"/>
            <a:ext cx="2246313" cy="936625"/>
            <a:chOff x="1218" y="2296"/>
            <a:chExt cx="1415" cy="590"/>
          </a:xfrm>
        </p:grpSpPr>
        <p:sp>
          <p:nvSpPr>
            <p:cNvPr id="33816" name="Rectangle 26"/>
            <p:cNvSpPr>
              <a:spLocks noChangeArrowheads="1"/>
            </p:cNvSpPr>
            <p:nvPr/>
          </p:nvSpPr>
          <p:spPr bwMode="auto">
            <a:xfrm>
              <a:off x="1218" y="2659"/>
              <a:ext cx="141" cy="227"/>
            </a:xfrm>
            <a:prstGeom prst="rect">
              <a:avLst/>
            </a:prstGeom>
            <a:noFill/>
            <a:ln w="15875" algn="ctr">
              <a:solidFill>
                <a:srgbClr val="FF0000"/>
              </a:solidFill>
              <a:miter lim="800000"/>
              <a:headEnd/>
              <a:tailEnd/>
            </a:ln>
          </p:spPr>
          <p:txBody>
            <a:bodyPr wrap="none" anchor="ctr"/>
            <a:lstStyle/>
            <a:p>
              <a:endParaRPr lang="tr-TR"/>
            </a:p>
          </p:txBody>
        </p:sp>
        <p:sp>
          <p:nvSpPr>
            <p:cNvPr id="33817" name="Line 27"/>
            <p:cNvSpPr>
              <a:spLocks noChangeShapeType="1"/>
            </p:cNvSpPr>
            <p:nvPr/>
          </p:nvSpPr>
          <p:spPr bwMode="auto">
            <a:xfrm flipV="1">
              <a:off x="1352" y="2478"/>
              <a:ext cx="349" cy="178"/>
            </a:xfrm>
            <a:prstGeom prst="line">
              <a:avLst/>
            </a:prstGeom>
            <a:noFill/>
            <a:ln w="15875">
              <a:solidFill>
                <a:srgbClr val="FF0000"/>
              </a:solidFill>
              <a:round/>
              <a:headEnd/>
              <a:tailEnd type="triangle" w="med" len="med"/>
            </a:ln>
          </p:spPr>
          <p:txBody>
            <a:bodyPr wrap="none" anchor="ctr"/>
            <a:lstStyle/>
            <a:p>
              <a:endParaRPr lang="tr-TR"/>
            </a:p>
          </p:txBody>
        </p:sp>
        <p:sp>
          <p:nvSpPr>
            <p:cNvPr id="33818" name="Text Box 28"/>
            <p:cNvSpPr txBox="1">
              <a:spLocks noChangeArrowheads="1"/>
            </p:cNvSpPr>
            <p:nvPr/>
          </p:nvSpPr>
          <p:spPr bwMode="auto">
            <a:xfrm>
              <a:off x="1652" y="2296"/>
              <a:ext cx="981" cy="173"/>
            </a:xfrm>
            <a:prstGeom prst="rect">
              <a:avLst/>
            </a:prstGeom>
            <a:noFill/>
            <a:ln w="25400" algn="ctr">
              <a:noFill/>
              <a:miter lim="800000"/>
              <a:headEnd/>
              <a:tailEnd/>
            </a:ln>
          </p:spPr>
          <p:txBody>
            <a:bodyPr wrap="none">
              <a:spAutoFit/>
            </a:bodyPr>
            <a:lstStyle/>
            <a:p>
              <a:r>
                <a:rPr lang="tr-TR" sz="1200" b="0">
                  <a:solidFill>
                    <a:srgbClr val="3333CC"/>
                  </a:solidFill>
                </a:rPr>
                <a:t>5 boşluk+5 karakter</a:t>
              </a:r>
              <a:r>
                <a:rPr lang="tr-TR" sz="1200" b="0"/>
                <a:t> </a:t>
              </a:r>
            </a:p>
          </p:txBody>
        </p:sp>
      </p:grpSp>
      <p:grpSp>
        <p:nvGrpSpPr>
          <p:cNvPr id="5" name="Group 34"/>
          <p:cNvGrpSpPr>
            <a:grpSpLocks/>
          </p:cNvGrpSpPr>
          <p:nvPr/>
        </p:nvGrpSpPr>
        <p:grpSpPr bwMode="auto">
          <a:xfrm>
            <a:off x="4991101" y="993775"/>
            <a:ext cx="4140200" cy="1038225"/>
            <a:chOff x="3144" y="626"/>
            <a:chExt cx="2608" cy="654"/>
          </a:xfrm>
        </p:grpSpPr>
        <p:pic>
          <p:nvPicPr>
            <p:cNvPr id="33812" name="Picture 20"/>
            <p:cNvPicPr>
              <a:picLocks noChangeAspect="1" noChangeArrowheads="1"/>
            </p:cNvPicPr>
            <p:nvPr/>
          </p:nvPicPr>
          <p:blipFill>
            <a:blip r:embed="rId3" cstate="print">
              <a:clrChange>
                <a:clrFrom>
                  <a:srgbClr val="A8A7BF"/>
                </a:clrFrom>
                <a:clrTo>
                  <a:srgbClr val="A8A7BF">
                    <a:alpha val="0"/>
                  </a:srgbClr>
                </a:clrTo>
              </a:clrChange>
            </a:blip>
            <a:srcRect l="43256" t="28256" r="43307" b="61850"/>
            <a:stretch>
              <a:fillRect/>
            </a:stretch>
          </p:blipFill>
          <p:spPr bwMode="auto">
            <a:xfrm>
              <a:off x="4641" y="626"/>
              <a:ext cx="1111" cy="654"/>
            </a:xfrm>
            <a:prstGeom prst="rect">
              <a:avLst/>
            </a:prstGeom>
            <a:noFill/>
            <a:ln w="9525">
              <a:noFill/>
              <a:miter lim="800000"/>
              <a:headEnd/>
              <a:tailEnd/>
            </a:ln>
          </p:spPr>
        </p:pic>
        <p:sp>
          <p:nvSpPr>
            <p:cNvPr id="33813" name="Line 31"/>
            <p:cNvSpPr>
              <a:spLocks noChangeShapeType="1"/>
            </p:cNvSpPr>
            <p:nvPr/>
          </p:nvSpPr>
          <p:spPr bwMode="auto">
            <a:xfrm>
              <a:off x="3144" y="807"/>
              <a:ext cx="1180" cy="0"/>
            </a:xfrm>
            <a:prstGeom prst="line">
              <a:avLst/>
            </a:prstGeom>
            <a:noFill/>
            <a:ln w="25400">
              <a:solidFill>
                <a:srgbClr val="FF0000"/>
              </a:solidFill>
              <a:round/>
              <a:headEnd/>
              <a:tailEnd/>
            </a:ln>
          </p:spPr>
          <p:txBody>
            <a:bodyPr wrap="none" anchor="ctr"/>
            <a:lstStyle/>
            <a:p>
              <a:endParaRPr lang="tr-TR"/>
            </a:p>
          </p:txBody>
        </p:sp>
        <p:sp>
          <p:nvSpPr>
            <p:cNvPr id="33814" name="Line 32"/>
            <p:cNvSpPr>
              <a:spLocks noChangeShapeType="1"/>
            </p:cNvSpPr>
            <p:nvPr/>
          </p:nvSpPr>
          <p:spPr bwMode="auto">
            <a:xfrm>
              <a:off x="4332" y="807"/>
              <a:ext cx="272" cy="0"/>
            </a:xfrm>
            <a:prstGeom prst="line">
              <a:avLst/>
            </a:prstGeom>
            <a:noFill/>
            <a:ln w="25400">
              <a:solidFill>
                <a:srgbClr val="FF0000"/>
              </a:solidFill>
              <a:round/>
              <a:headEnd/>
              <a:tailEnd type="triangle" w="med" len="med"/>
            </a:ln>
          </p:spPr>
          <p:txBody>
            <a:bodyPr wrap="none" anchor="ctr"/>
            <a:lstStyle/>
            <a:p>
              <a:endParaRPr lang="tr-TR"/>
            </a:p>
          </p:txBody>
        </p:sp>
      </p:grpSp>
      <p:grpSp>
        <p:nvGrpSpPr>
          <p:cNvPr id="6" name="Group 37"/>
          <p:cNvGrpSpPr>
            <a:grpSpLocks/>
          </p:cNvGrpSpPr>
          <p:nvPr/>
        </p:nvGrpSpPr>
        <p:grpSpPr bwMode="auto">
          <a:xfrm>
            <a:off x="5003800" y="2781300"/>
            <a:ext cx="4105275" cy="1339850"/>
            <a:chOff x="3152" y="1752"/>
            <a:chExt cx="2586" cy="844"/>
          </a:xfrm>
        </p:grpSpPr>
        <p:sp>
          <p:nvSpPr>
            <p:cNvPr id="33810" name="Line 35"/>
            <p:cNvSpPr>
              <a:spLocks noChangeShapeType="1"/>
            </p:cNvSpPr>
            <p:nvPr/>
          </p:nvSpPr>
          <p:spPr bwMode="auto">
            <a:xfrm>
              <a:off x="3152" y="2069"/>
              <a:ext cx="1361" cy="0"/>
            </a:xfrm>
            <a:prstGeom prst="line">
              <a:avLst/>
            </a:prstGeom>
            <a:noFill/>
            <a:ln w="25400">
              <a:solidFill>
                <a:srgbClr val="FF0000"/>
              </a:solidFill>
              <a:round/>
              <a:headEnd/>
              <a:tailEnd type="triangle" w="med" len="med"/>
            </a:ln>
          </p:spPr>
          <p:txBody>
            <a:bodyPr wrap="none" anchor="ctr"/>
            <a:lstStyle/>
            <a:p>
              <a:endParaRPr lang="tr-TR"/>
            </a:p>
          </p:txBody>
        </p:sp>
        <p:pic>
          <p:nvPicPr>
            <p:cNvPr id="33811" name="Picture 36"/>
            <p:cNvPicPr>
              <a:picLocks noChangeAspect="1" noChangeArrowheads="1"/>
            </p:cNvPicPr>
            <p:nvPr/>
          </p:nvPicPr>
          <p:blipFill>
            <a:blip r:embed="rId4" cstate="print"/>
            <a:srcRect l="43246" t="27386" r="43129" b="60689"/>
            <a:stretch>
              <a:fillRect/>
            </a:stretch>
          </p:blipFill>
          <p:spPr bwMode="auto">
            <a:xfrm>
              <a:off x="4532" y="1752"/>
              <a:ext cx="1206" cy="844"/>
            </a:xfrm>
            <a:prstGeom prst="rect">
              <a:avLst/>
            </a:prstGeom>
            <a:noFill/>
            <a:ln w="25400" algn="ctr">
              <a:noFill/>
              <a:miter lim="800000"/>
              <a:headEnd/>
              <a:tailEnd/>
            </a:ln>
          </p:spPr>
        </p:pic>
      </p:grpSp>
      <p:sp>
        <p:nvSpPr>
          <p:cNvPr id="50215" name="Rectangle 39"/>
          <p:cNvSpPr>
            <a:spLocks noChangeArrowheads="1"/>
          </p:cNvSpPr>
          <p:nvPr/>
        </p:nvSpPr>
        <p:spPr bwMode="auto">
          <a:xfrm>
            <a:off x="5029200" y="4221163"/>
            <a:ext cx="3600450" cy="1809750"/>
          </a:xfrm>
          <a:prstGeom prst="rect">
            <a:avLst/>
          </a:prstGeom>
          <a:solidFill>
            <a:schemeClr val="bg1"/>
          </a:solidFill>
          <a:ln w="15875" algn="ctr">
            <a:solidFill>
              <a:schemeClr val="tx1"/>
            </a:solidFill>
            <a:miter lim="800000"/>
            <a:headEnd/>
            <a:tailEnd/>
          </a:ln>
        </p:spPr>
        <p:txBody>
          <a:bodyPr>
            <a:spAutoFit/>
          </a:bodyPr>
          <a:lstStyle/>
          <a:p>
            <a:pPr algn="l"/>
            <a:r>
              <a:rPr lang="tr-TR">
                <a:solidFill>
                  <a:srgbClr val="3333CC"/>
                </a:solidFill>
              </a:rPr>
              <a:t>Not: b ve b1 karakter dizilerini alt alta yazdırmanın bir diğer yolu, bunları bir hücre dizisi altında düşünmektir;</a:t>
            </a:r>
          </a:p>
          <a:p>
            <a:pPr algn="l"/>
            <a:endParaRPr lang="tr-TR">
              <a:solidFill>
                <a:srgbClr val="3333CC"/>
              </a:solidFill>
            </a:endParaRPr>
          </a:p>
          <a:p>
            <a:pPr algn="l"/>
            <a:r>
              <a:rPr lang="tr-TR">
                <a:latin typeface="Courier New" pitchFamily="49" charset="0"/>
              </a:rPr>
              <a:t>G=cell(2,1);G{1}=b;G{2}=b1;</a:t>
            </a:r>
          </a:p>
          <a:p>
            <a:pPr algn="l"/>
            <a:r>
              <a:rPr lang="tr-TR">
                <a:latin typeface="Courier New" pitchFamily="49" charset="0"/>
              </a:rPr>
              <a:t>msgbox(G,’sonuc’)</a:t>
            </a:r>
          </a:p>
          <a:p>
            <a:pPr algn="l"/>
            <a:endParaRPr lang="tr-TR">
              <a:latin typeface="Courier New" pitchFamily="49" charset="0"/>
            </a:endParaRPr>
          </a:p>
          <a:p>
            <a:pPr algn="l"/>
            <a:r>
              <a:rPr lang="tr-TR">
                <a:solidFill>
                  <a:srgbClr val="3333CC"/>
                </a:solidFill>
              </a:rPr>
              <a:t>benzer sonucu üretir.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0215"/>
                                        </p:tgtEl>
                                        <p:attrNameLst>
                                          <p:attrName>style.visibility</p:attrName>
                                        </p:attrNameLst>
                                      </p:cBhvr>
                                      <p:to>
                                        <p:strVal val="visible"/>
                                      </p:to>
                                    </p:set>
                                    <p:animEffect transition="in" filter="box(in)">
                                      <p:cBhvr>
                                        <p:cTn id="32" dur="500"/>
                                        <p:tgtEl>
                                          <p:spTgt spid="50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9DF710E8-6CDE-4CA0-A269-94989E2CBAF3}" type="slidenum">
              <a:rPr lang="en-US" altLang="en-US"/>
              <a:pPr>
                <a:defRPr/>
              </a:pPr>
              <a:t>56</a:t>
            </a:fld>
            <a:endParaRPr lang="en-US" altLang="en-US"/>
          </a:p>
        </p:txBody>
      </p:sp>
      <p:sp>
        <p:nvSpPr>
          <p:cNvPr id="34819" name="Rectangle 2"/>
          <p:cNvSpPr>
            <a:spLocks noGrp="1" noChangeArrowheads="1"/>
          </p:cNvSpPr>
          <p:nvPr>
            <p:ph type="title"/>
          </p:nvPr>
        </p:nvSpPr>
        <p:spPr/>
        <p:txBody>
          <a:bodyPr/>
          <a:lstStyle/>
          <a:p>
            <a:pPr eaLnBrk="1" hangingPunct="1"/>
            <a:r>
              <a:rPr lang="tr-TR" smtClean="0"/>
              <a:t>MATLAB/</a:t>
            </a:r>
            <a:r>
              <a:rPr lang="tr-TR" b="0" smtClean="0"/>
              <a:t>Uygulama-4</a:t>
            </a:r>
            <a:endParaRPr lang="en-US" b="0" smtClean="0"/>
          </a:p>
        </p:txBody>
      </p:sp>
      <p:sp>
        <p:nvSpPr>
          <p:cNvPr id="34820" name="Rectangle 3"/>
          <p:cNvSpPr>
            <a:spLocks noGrp="1" noChangeArrowheads="1"/>
          </p:cNvSpPr>
          <p:nvPr>
            <p:ph type="body" idx="1"/>
          </p:nvPr>
        </p:nvSpPr>
        <p:spPr>
          <a:xfrm>
            <a:off x="395288" y="908050"/>
            <a:ext cx="8353425" cy="3384550"/>
          </a:xfrm>
        </p:spPr>
        <p:txBody>
          <a:bodyPr/>
          <a:lstStyle/>
          <a:p>
            <a:pPr eaLnBrk="1" hangingPunct="1"/>
            <a:endParaRPr lang="tr-TR" smtClean="0">
              <a:latin typeface="Courier New" pitchFamily="49" charset="0"/>
            </a:endParaRPr>
          </a:p>
          <a:p>
            <a:pPr eaLnBrk="1" hangingPunct="1">
              <a:buFont typeface="Wingdings" pitchFamily="2" charset="2"/>
              <a:buNone/>
            </a:pPr>
            <a:r>
              <a:rPr lang="tr-TR" smtClean="0">
                <a:latin typeface="Courier New" pitchFamily="49" charset="0"/>
              </a:rPr>
              <a:t>	</a:t>
            </a:r>
          </a:p>
        </p:txBody>
      </p:sp>
      <p:sp>
        <p:nvSpPr>
          <p:cNvPr id="34821" name="Rectangle 4"/>
          <p:cNvSpPr>
            <a:spLocks noChangeArrowheads="1"/>
          </p:cNvSpPr>
          <p:nvPr/>
        </p:nvSpPr>
        <p:spPr bwMode="auto">
          <a:xfrm>
            <a:off x="250825" y="1844675"/>
            <a:ext cx="8642350" cy="4176713"/>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800"/>
          </a:p>
          <a:p>
            <a:pPr marL="342900" indent="-342900" algn="l"/>
            <a:r>
              <a:rPr lang="tr-TR" sz="1600" u="sng">
                <a:solidFill>
                  <a:srgbClr val="3333CC"/>
                </a:solidFill>
              </a:rPr>
              <a:t>Aşağıdaki işlemleri command window’da yapınız.</a:t>
            </a:r>
          </a:p>
          <a:p>
            <a:pPr marL="342900" indent="-342900" algn="l"/>
            <a:endParaRPr lang="tr-TR" sz="1600" u="sng">
              <a:solidFill>
                <a:srgbClr val="3333CC"/>
              </a:solidFill>
            </a:endParaRPr>
          </a:p>
          <a:p>
            <a:pPr marL="342900" indent="-342900" algn="l">
              <a:buFontTx/>
              <a:buAutoNum type="arabicPeriod"/>
            </a:pPr>
            <a:endParaRPr lang="tr-TR" sz="1600" b="0"/>
          </a:p>
          <a:p>
            <a:pPr marL="342900" indent="-342900" algn="l">
              <a:buFontTx/>
              <a:buAutoNum type="arabicPeriod"/>
            </a:pPr>
            <a:r>
              <a:rPr lang="tr-TR" sz="1600" b="0"/>
              <a:t>Sonraki işlemlerde kullanılacak bir a sayı değerini, inputdlg fonksiyonu ile girdiren komutu yazınız.</a:t>
            </a:r>
          </a:p>
          <a:p>
            <a:pPr marL="342900" indent="-342900" algn="l">
              <a:buFontTx/>
              <a:buAutoNum type="arabicPeriod"/>
            </a:pPr>
            <a:r>
              <a:rPr lang="tr-TR" sz="1600" b="0"/>
              <a:t>a değerinin bir sayı olup olmadığını irdeleyiniz.</a:t>
            </a:r>
          </a:p>
          <a:p>
            <a:pPr marL="342900" indent="-342900" algn="l">
              <a:buFontTx/>
              <a:buAutoNum type="arabicPeriod"/>
            </a:pPr>
            <a:r>
              <a:rPr lang="tr-TR" sz="1600" b="0"/>
              <a:t>a*2 işlemini yapınız. Bu işlemin neden sonuç vermediğini irdeleyiniz.</a:t>
            </a:r>
          </a:p>
          <a:p>
            <a:pPr marL="342900" indent="-342900" algn="l">
              <a:buFontTx/>
              <a:buAutoNum type="arabicPeriod"/>
            </a:pPr>
            <a:r>
              <a:rPr lang="tr-TR" sz="1600" b="0"/>
              <a:t>a değerini, gerekli ise, sayı dizisine dönüştürünüz.</a:t>
            </a:r>
          </a:p>
          <a:p>
            <a:pPr marL="342900" indent="-342900" algn="l"/>
            <a:endParaRPr lang="tr-TR" sz="1600" b="0"/>
          </a:p>
        </p:txBody>
      </p:sp>
      <p:sp>
        <p:nvSpPr>
          <p:cNvPr id="7" name="6 Metin kutusu"/>
          <p:cNvSpPr txBox="1"/>
          <p:nvPr/>
        </p:nvSpPr>
        <p:spPr>
          <a:xfrm>
            <a:off x="323528" y="5013176"/>
            <a:ext cx="8496944" cy="307777"/>
          </a:xfrm>
          <a:prstGeom prst="rect">
            <a:avLst/>
          </a:prstGeom>
          <a:noFill/>
        </p:spPr>
        <p:txBody>
          <a:bodyPr wrap="square" rtlCol="0">
            <a:spAutoFit/>
          </a:bodyPr>
          <a:lstStyle/>
          <a:p>
            <a:pPr algn="l"/>
            <a:r>
              <a:rPr lang="tr-TR" dirty="0" err="1" smtClean="0">
                <a:solidFill>
                  <a:srgbClr val="3333CC"/>
                </a:solidFill>
              </a:rPr>
              <a:t>inputdlg</a:t>
            </a:r>
            <a:r>
              <a:rPr lang="tr-TR" dirty="0" smtClean="0">
                <a:solidFill>
                  <a:srgbClr val="3333CC"/>
                </a:solidFill>
              </a:rPr>
              <a:t>(‘ifade’,’başlık’)	</a:t>
            </a:r>
            <a:endParaRPr lang="tr-TR" sz="1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5 Slayt Numarası Yer Tutucusu"/>
          <p:cNvSpPr>
            <a:spLocks noGrp="1"/>
          </p:cNvSpPr>
          <p:nvPr>
            <p:ph type="sldNum" sz="quarter" idx="12"/>
          </p:nvPr>
        </p:nvSpPr>
        <p:spPr/>
        <p:txBody>
          <a:bodyPr/>
          <a:lstStyle/>
          <a:p>
            <a:pPr>
              <a:defRPr/>
            </a:pPr>
            <a:fld id="{E4602495-4E21-4CB4-B770-6EC4A5CEEABD}" type="slidenum">
              <a:rPr lang="en-US" altLang="en-US"/>
              <a:pPr>
                <a:defRPr/>
              </a:pPr>
              <a:t>57</a:t>
            </a:fld>
            <a:endParaRPr lang="en-US" altLang="en-US"/>
          </a:p>
        </p:txBody>
      </p:sp>
      <p:grpSp>
        <p:nvGrpSpPr>
          <p:cNvPr id="35843" name="Group 37"/>
          <p:cNvGrpSpPr>
            <a:grpSpLocks/>
          </p:cNvGrpSpPr>
          <p:nvPr/>
        </p:nvGrpSpPr>
        <p:grpSpPr bwMode="auto">
          <a:xfrm>
            <a:off x="1344613" y="1168400"/>
            <a:ext cx="6756400" cy="5051425"/>
            <a:chOff x="212" y="746"/>
            <a:chExt cx="4256" cy="3182"/>
          </a:xfrm>
        </p:grpSpPr>
        <p:sp>
          <p:nvSpPr>
            <p:cNvPr id="35850" name="Text Box 3"/>
            <p:cNvSpPr txBox="1">
              <a:spLocks noChangeArrowheads="1"/>
            </p:cNvSpPr>
            <p:nvPr/>
          </p:nvSpPr>
          <p:spPr bwMode="auto">
            <a:xfrm>
              <a:off x="402" y="748"/>
              <a:ext cx="4066" cy="3180"/>
            </a:xfrm>
            <a:prstGeom prst="rect">
              <a:avLst/>
            </a:prstGeom>
            <a:solidFill>
              <a:schemeClr val="bg1"/>
            </a:solidFill>
            <a:ln w="9525">
              <a:solidFill>
                <a:schemeClr val="tx1"/>
              </a:solidFill>
              <a:miter lim="800000"/>
              <a:headEnd/>
              <a:tailEnd/>
            </a:ln>
          </p:spPr>
          <p:txBody>
            <a:bodyPr>
              <a:spAutoFit/>
            </a:bodyPr>
            <a:lstStyle/>
            <a:p>
              <a:pPr algn="l"/>
              <a:endParaRPr lang="tr-TR" dirty="0">
                <a:latin typeface="Courier New" pitchFamily="49" charset="0"/>
              </a:endParaRPr>
            </a:p>
            <a:p>
              <a:pPr algn="l"/>
              <a:r>
                <a:rPr lang="fr-FR" dirty="0">
                  <a:latin typeface="Courier New" pitchFamily="49" charset="0"/>
                </a:rPr>
                <a:t>&gt;&gt; </a:t>
              </a:r>
              <a:r>
                <a:rPr lang="tr-TR" dirty="0">
                  <a:latin typeface="Courier New" pitchFamily="49" charset="0"/>
                </a:rPr>
                <a:t>a=</a:t>
              </a:r>
              <a:r>
                <a:rPr lang="tr-TR" dirty="0" err="1">
                  <a:latin typeface="Courier New" pitchFamily="49" charset="0"/>
                </a:rPr>
                <a:t>inputdlg</a:t>
              </a:r>
              <a:r>
                <a:rPr lang="tr-TR" dirty="0">
                  <a:latin typeface="Courier New" pitchFamily="49" charset="0"/>
                </a:rPr>
                <a:t>(‘Bir </a:t>
              </a:r>
              <a:r>
                <a:rPr lang="tr-TR" dirty="0" err="1">
                  <a:latin typeface="Courier New" pitchFamily="49" charset="0"/>
                </a:rPr>
                <a:t>sayi</a:t>
              </a:r>
              <a:r>
                <a:rPr lang="tr-TR" dirty="0">
                  <a:latin typeface="Courier New" pitchFamily="49" charset="0"/>
                </a:rPr>
                <a:t> giriniz’,</a:t>
              </a:r>
              <a:r>
                <a:rPr lang="tr-TR" dirty="0" smtClean="0">
                  <a:latin typeface="Courier New" pitchFamily="49" charset="0"/>
                </a:rPr>
                <a:t>’YTU-2012’)</a:t>
              </a:r>
              <a:endParaRPr lang="tr-TR" dirty="0">
                <a:latin typeface="Courier New" pitchFamily="49" charset="0"/>
              </a:endParaRPr>
            </a:p>
            <a:p>
              <a:pPr algn="l"/>
              <a:endParaRPr lang="tr-TR" dirty="0">
                <a:latin typeface="Courier New" pitchFamily="49" charset="0"/>
              </a:endParaRPr>
            </a:p>
            <a:p>
              <a:pPr algn="l"/>
              <a:endParaRPr lang="tr-TR" dirty="0">
                <a:latin typeface="Courier New" pitchFamily="49" charset="0"/>
              </a:endParaRPr>
            </a:p>
            <a:p>
              <a:pPr algn="l"/>
              <a:endParaRPr lang="tr-TR" dirty="0">
                <a:latin typeface="Courier New" pitchFamily="49" charset="0"/>
              </a:endParaRPr>
            </a:p>
            <a:p>
              <a:pPr algn="l"/>
              <a:endParaRPr lang="tr-TR" dirty="0">
                <a:latin typeface="Courier New" pitchFamily="49" charset="0"/>
              </a:endParaRPr>
            </a:p>
            <a:p>
              <a:pPr algn="l"/>
              <a:endParaRPr lang="tr-TR" dirty="0">
                <a:latin typeface="Courier New" pitchFamily="49" charset="0"/>
              </a:endParaRPr>
            </a:p>
            <a:p>
              <a:pPr algn="l"/>
              <a:endParaRPr lang="tr-TR" dirty="0">
                <a:latin typeface="Courier New" pitchFamily="49" charset="0"/>
              </a:endParaRPr>
            </a:p>
            <a:p>
              <a:pPr algn="l"/>
              <a:endParaRPr lang="fr-FR" dirty="0">
                <a:latin typeface="Courier New" pitchFamily="49" charset="0"/>
              </a:endParaRPr>
            </a:p>
            <a:p>
              <a:pPr algn="l"/>
              <a:r>
                <a:rPr lang="tr-TR" dirty="0">
                  <a:latin typeface="Courier New" pitchFamily="49" charset="0"/>
                </a:rPr>
                <a:t>a = </a:t>
              </a:r>
            </a:p>
            <a:p>
              <a:pPr algn="l"/>
              <a:endParaRPr lang="tr-TR" dirty="0">
                <a:latin typeface="Courier New" pitchFamily="49" charset="0"/>
              </a:endParaRPr>
            </a:p>
            <a:p>
              <a:pPr algn="l"/>
              <a:r>
                <a:rPr lang="tr-TR" dirty="0">
                  <a:latin typeface="Courier New" pitchFamily="49" charset="0"/>
                </a:rPr>
                <a:t>    '150.123135465'</a:t>
              </a:r>
            </a:p>
            <a:p>
              <a:pPr algn="l"/>
              <a:r>
                <a:rPr lang="fr-FR" dirty="0">
                  <a:latin typeface="Courier New" pitchFamily="49" charset="0"/>
                </a:rPr>
                <a:t>&gt;&gt;</a:t>
              </a:r>
              <a:r>
                <a:rPr lang="tr-TR" dirty="0" err="1">
                  <a:latin typeface="Courier New" pitchFamily="49" charset="0"/>
                </a:rPr>
                <a:t>isnumeric</a:t>
              </a:r>
              <a:r>
                <a:rPr lang="tr-TR" dirty="0">
                  <a:latin typeface="Courier New" pitchFamily="49" charset="0"/>
                </a:rPr>
                <a:t>(a)</a:t>
              </a:r>
            </a:p>
            <a:p>
              <a:pPr algn="l"/>
              <a:r>
                <a:rPr lang="tr-TR" dirty="0" err="1">
                  <a:latin typeface="Courier New" pitchFamily="49" charset="0"/>
                </a:rPr>
                <a:t>ans</a:t>
              </a:r>
              <a:r>
                <a:rPr lang="tr-TR" dirty="0">
                  <a:latin typeface="Courier New" pitchFamily="49" charset="0"/>
                </a:rPr>
                <a:t> =</a:t>
              </a:r>
            </a:p>
            <a:p>
              <a:pPr algn="l"/>
              <a:r>
                <a:rPr lang="tr-TR" dirty="0">
                  <a:latin typeface="Courier New" pitchFamily="49" charset="0"/>
                </a:rPr>
                <a:t>     0</a:t>
              </a:r>
            </a:p>
            <a:p>
              <a:pPr algn="l"/>
              <a:r>
                <a:rPr lang="tr-TR" dirty="0">
                  <a:latin typeface="Courier New" pitchFamily="49" charset="0"/>
                </a:rPr>
                <a:t>&gt;&gt;a*2</a:t>
              </a:r>
            </a:p>
            <a:p>
              <a:pPr algn="l"/>
              <a:r>
                <a:rPr lang="tr-TR" dirty="0">
                  <a:latin typeface="Courier New" pitchFamily="49" charset="0"/>
                </a:rPr>
                <a:t>&gt;&gt;</a:t>
              </a:r>
              <a:r>
                <a:rPr lang="en-US" dirty="0">
                  <a:solidFill>
                    <a:schemeClr val="tx2"/>
                  </a:solidFill>
                  <a:latin typeface="Courier New" pitchFamily="49" charset="0"/>
                </a:rPr>
                <a:t>?? Error using ==&gt; *</a:t>
              </a:r>
            </a:p>
            <a:p>
              <a:pPr algn="l"/>
              <a:r>
                <a:rPr lang="en-US" dirty="0">
                  <a:solidFill>
                    <a:schemeClr val="tx2"/>
                  </a:solidFill>
                  <a:latin typeface="Courier New" pitchFamily="49" charset="0"/>
                </a:rPr>
                <a:t>Function '*' is not defined for values of class 'cell'.</a:t>
              </a:r>
              <a:endParaRPr lang="tr-TR" dirty="0">
                <a:solidFill>
                  <a:schemeClr val="tx2"/>
                </a:solidFill>
                <a:latin typeface="Courier New" pitchFamily="49" charset="0"/>
              </a:endParaRPr>
            </a:p>
            <a:p>
              <a:pPr algn="l"/>
              <a:r>
                <a:rPr lang="tr-TR" dirty="0">
                  <a:latin typeface="Courier New" pitchFamily="49" charset="0"/>
                </a:rPr>
                <a:t>&gt;&gt;a=str2num(</a:t>
              </a:r>
              <a:r>
                <a:rPr lang="tr-TR" dirty="0" err="1">
                  <a:latin typeface="Courier New" pitchFamily="49" charset="0"/>
                </a:rPr>
                <a:t>char</a:t>
              </a:r>
              <a:r>
                <a:rPr lang="tr-TR" dirty="0">
                  <a:latin typeface="Courier New" pitchFamily="49" charset="0"/>
                </a:rPr>
                <a:t>(a))</a:t>
              </a:r>
            </a:p>
            <a:p>
              <a:pPr algn="l"/>
              <a:r>
                <a:rPr lang="tr-TR" dirty="0">
                  <a:latin typeface="Courier New" pitchFamily="49" charset="0"/>
                </a:rPr>
                <a:t>&gt;&gt;</a:t>
              </a:r>
            </a:p>
            <a:p>
              <a:pPr algn="l"/>
              <a:r>
                <a:rPr lang="tr-TR" dirty="0">
                  <a:latin typeface="Courier New" pitchFamily="49" charset="0"/>
                </a:rPr>
                <a:t>a =</a:t>
              </a:r>
            </a:p>
            <a:p>
              <a:pPr algn="l"/>
              <a:endParaRPr lang="tr-TR" dirty="0">
                <a:latin typeface="Courier New" pitchFamily="49" charset="0"/>
              </a:endParaRPr>
            </a:p>
            <a:p>
              <a:pPr algn="l"/>
              <a:r>
                <a:rPr lang="tr-TR" dirty="0">
                  <a:latin typeface="Courier New" pitchFamily="49" charset="0"/>
                </a:rPr>
                <a:t>  150.1231</a:t>
              </a:r>
              <a:endParaRPr lang="fr-FR" dirty="0">
                <a:latin typeface="Courier New" pitchFamily="49" charset="0"/>
              </a:endParaRPr>
            </a:p>
          </p:txBody>
        </p:sp>
        <p:sp>
          <p:nvSpPr>
            <p:cNvPr id="35851" name="Oval 4"/>
            <p:cNvSpPr>
              <a:spLocks noChangeAspect="1" noChangeArrowheads="1"/>
            </p:cNvSpPr>
            <p:nvPr/>
          </p:nvSpPr>
          <p:spPr bwMode="auto">
            <a:xfrm>
              <a:off x="212" y="746"/>
              <a:ext cx="136" cy="136"/>
            </a:xfrm>
            <a:prstGeom prst="ellipse">
              <a:avLst/>
            </a:prstGeom>
            <a:noFill/>
            <a:ln w="25400" algn="ctr">
              <a:solidFill>
                <a:srgbClr val="FF0000"/>
              </a:solidFill>
              <a:round/>
              <a:headEnd/>
              <a:tailEnd/>
            </a:ln>
          </p:spPr>
          <p:txBody>
            <a:bodyPr wrap="none" anchor="ctr"/>
            <a:lstStyle/>
            <a:p>
              <a:r>
                <a:rPr lang="tr-TR"/>
                <a:t>1</a:t>
              </a:r>
              <a:endParaRPr lang="en-US"/>
            </a:p>
          </p:txBody>
        </p:sp>
        <p:sp>
          <p:nvSpPr>
            <p:cNvPr id="35852" name="Oval 5"/>
            <p:cNvSpPr>
              <a:spLocks noChangeAspect="1" noChangeArrowheads="1"/>
            </p:cNvSpPr>
            <p:nvPr/>
          </p:nvSpPr>
          <p:spPr bwMode="auto">
            <a:xfrm>
              <a:off x="212" y="2373"/>
              <a:ext cx="136" cy="136"/>
            </a:xfrm>
            <a:prstGeom prst="ellipse">
              <a:avLst/>
            </a:prstGeom>
            <a:noFill/>
            <a:ln w="25400" algn="ctr">
              <a:solidFill>
                <a:srgbClr val="FF0000"/>
              </a:solidFill>
              <a:round/>
              <a:headEnd/>
              <a:tailEnd/>
            </a:ln>
          </p:spPr>
          <p:txBody>
            <a:bodyPr wrap="none" anchor="ctr"/>
            <a:lstStyle/>
            <a:p>
              <a:r>
                <a:rPr lang="tr-TR"/>
                <a:t>2</a:t>
              </a:r>
              <a:endParaRPr lang="en-US"/>
            </a:p>
          </p:txBody>
        </p:sp>
        <p:sp>
          <p:nvSpPr>
            <p:cNvPr id="35853" name="Oval 6"/>
            <p:cNvSpPr>
              <a:spLocks noChangeAspect="1" noChangeArrowheads="1"/>
            </p:cNvSpPr>
            <p:nvPr/>
          </p:nvSpPr>
          <p:spPr bwMode="auto">
            <a:xfrm>
              <a:off x="212" y="2795"/>
              <a:ext cx="136" cy="136"/>
            </a:xfrm>
            <a:prstGeom prst="ellipse">
              <a:avLst/>
            </a:prstGeom>
            <a:noFill/>
            <a:ln w="25400" algn="ctr">
              <a:solidFill>
                <a:srgbClr val="FF0000"/>
              </a:solidFill>
              <a:round/>
              <a:headEnd/>
              <a:tailEnd/>
            </a:ln>
          </p:spPr>
          <p:txBody>
            <a:bodyPr wrap="none" anchor="ctr"/>
            <a:lstStyle/>
            <a:p>
              <a:r>
                <a:rPr lang="tr-TR"/>
                <a:t>3</a:t>
              </a:r>
              <a:endParaRPr lang="en-US"/>
            </a:p>
          </p:txBody>
        </p:sp>
        <p:sp>
          <p:nvSpPr>
            <p:cNvPr id="35854" name="Oval 7"/>
            <p:cNvSpPr>
              <a:spLocks noChangeAspect="1" noChangeArrowheads="1"/>
            </p:cNvSpPr>
            <p:nvPr/>
          </p:nvSpPr>
          <p:spPr bwMode="auto">
            <a:xfrm>
              <a:off x="220" y="3166"/>
              <a:ext cx="136" cy="136"/>
            </a:xfrm>
            <a:prstGeom prst="ellipse">
              <a:avLst/>
            </a:prstGeom>
            <a:noFill/>
            <a:ln w="25400" algn="ctr">
              <a:solidFill>
                <a:srgbClr val="FF0000"/>
              </a:solidFill>
              <a:round/>
              <a:headEnd/>
              <a:tailEnd/>
            </a:ln>
          </p:spPr>
          <p:txBody>
            <a:bodyPr wrap="none" anchor="ctr"/>
            <a:lstStyle/>
            <a:p>
              <a:r>
                <a:rPr lang="tr-TR"/>
                <a:t>4</a:t>
              </a:r>
              <a:endParaRPr lang="en-US"/>
            </a:p>
          </p:txBody>
        </p:sp>
        <p:sp>
          <p:nvSpPr>
            <p:cNvPr id="35855" name="AutoShape 32"/>
            <p:cNvSpPr>
              <a:spLocks noChangeArrowheads="1"/>
            </p:cNvSpPr>
            <p:nvPr/>
          </p:nvSpPr>
          <p:spPr bwMode="auto">
            <a:xfrm>
              <a:off x="788" y="799"/>
              <a:ext cx="2812" cy="272"/>
            </a:xfrm>
            <a:prstGeom prst="roundRect">
              <a:avLst>
                <a:gd name="adj" fmla="val 16667"/>
              </a:avLst>
            </a:prstGeom>
            <a:noFill/>
            <a:ln w="12700" algn="ctr">
              <a:solidFill>
                <a:srgbClr val="FF0000"/>
              </a:solidFill>
              <a:round/>
              <a:headEnd/>
              <a:tailEnd/>
            </a:ln>
          </p:spPr>
          <p:txBody>
            <a:bodyPr wrap="none" anchor="ctr"/>
            <a:lstStyle/>
            <a:p>
              <a:endParaRPr lang="tr-TR"/>
            </a:p>
          </p:txBody>
        </p:sp>
        <p:sp>
          <p:nvSpPr>
            <p:cNvPr id="35856" name="Line 33"/>
            <p:cNvSpPr>
              <a:spLocks noChangeShapeType="1"/>
            </p:cNvSpPr>
            <p:nvPr/>
          </p:nvSpPr>
          <p:spPr bwMode="auto">
            <a:xfrm>
              <a:off x="2149" y="1071"/>
              <a:ext cx="0" cy="90"/>
            </a:xfrm>
            <a:prstGeom prst="line">
              <a:avLst/>
            </a:prstGeom>
            <a:noFill/>
            <a:ln w="25400">
              <a:solidFill>
                <a:srgbClr val="FF0000"/>
              </a:solidFill>
              <a:round/>
              <a:headEnd/>
              <a:tailEnd type="triangle" w="med" len="med"/>
            </a:ln>
          </p:spPr>
          <p:txBody>
            <a:bodyPr wrap="none" anchor="ctr"/>
            <a:lstStyle/>
            <a:p>
              <a:endParaRPr lang="tr-TR"/>
            </a:p>
          </p:txBody>
        </p:sp>
        <p:pic>
          <p:nvPicPr>
            <p:cNvPr id="35857" name="Picture 35"/>
            <p:cNvPicPr>
              <a:picLocks noChangeAspect="1" noChangeArrowheads="1"/>
            </p:cNvPicPr>
            <p:nvPr/>
          </p:nvPicPr>
          <p:blipFill>
            <a:blip r:embed="rId2" cstate="print"/>
            <a:srcRect l="34076" t="43213" r="34270" b="45627"/>
            <a:stretch>
              <a:fillRect/>
            </a:stretch>
          </p:blipFill>
          <p:spPr bwMode="auto">
            <a:xfrm>
              <a:off x="833" y="1161"/>
              <a:ext cx="2676" cy="755"/>
            </a:xfrm>
            <a:prstGeom prst="rect">
              <a:avLst/>
            </a:prstGeom>
            <a:noFill/>
            <a:ln w="25400" algn="ctr">
              <a:noFill/>
              <a:miter lim="800000"/>
              <a:headEnd/>
              <a:tailEnd/>
            </a:ln>
          </p:spPr>
        </p:pic>
      </p:grpSp>
      <p:sp>
        <p:nvSpPr>
          <p:cNvPr id="35844" name="Rectangle 11"/>
          <p:cNvSpPr>
            <a:spLocks noGrp="1" noChangeArrowheads="1"/>
          </p:cNvSpPr>
          <p:nvPr>
            <p:ph type="title"/>
          </p:nvPr>
        </p:nvSpPr>
        <p:spPr/>
        <p:txBody>
          <a:bodyPr/>
          <a:lstStyle/>
          <a:p>
            <a:pPr eaLnBrk="1" hangingPunct="1"/>
            <a:r>
              <a:rPr lang="tr-TR" smtClean="0"/>
              <a:t>MATLAB/</a:t>
            </a:r>
            <a:r>
              <a:rPr lang="tr-TR" b="0" smtClean="0"/>
              <a:t>Uygulama-4:Çözüm</a:t>
            </a:r>
            <a:endParaRPr lang="en-US" b="0" smtClean="0"/>
          </a:p>
        </p:txBody>
      </p:sp>
      <p:sp>
        <p:nvSpPr>
          <p:cNvPr id="35845" name="Rectangle 12"/>
          <p:cNvSpPr>
            <a:spLocks noChangeArrowheads="1"/>
          </p:cNvSpPr>
          <p:nvPr/>
        </p:nvSpPr>
        <p:spPr bwMode="auto">
          <a:xfrm>
            <a:off x="3995738" y="5013325"/>
            <a:ext cx="9144000" cy="0"/>
          </a:xfrm>
          <a:prstGeom prst="rect">
            <a:avLst/>
          </a:prstGeom>
          <a:noFill/>
          <a:ln w="9525">
            <a:noFill/>
            <a:miter lim="800000"/>
            <a:headEnd/>
            <a:tailEnd/>
          </a:ln>
        </p:spPr>
        <p:txBody>
          <a:bodyPr wrap="none" anchor="ctr">
            <a:spAutoFit/>
          </a:bodyPr>
          <a:lstStyle/>
          <a:p>
            <a:endParaRPr lang="tr-TR"/>
          </a:p>
        </p:txBody>
      </p:sp>
      <p:grpSp>
        <p:nvGrpSpPr>
          <p:cNvPr id="3" name="Group 44"/>
          <p:cNvGrpSpPr>
            <a:grpSpLocks/>
          </p:cNvGrpSpPr>
          <p:nvPr/>
        </p:nvGrpSpPr>
        <p:grpSpPr bwMode="auto">
          <a:xfrm>
            <a:off x="1692275" y="3357563"/>
            <a:ext cx="6246813" cy="1955800"/>
            <a:chOff x="1066" y="2115"/>
            <a:chExt cx="3935" cy="1232"/>
          </a:xfrm>
        </p:grpSpPr>
        <p:sp>
          <p:nvSpPr>
            <p:cNvPr id="35847" name="AutoShape 38"/>
            <p:cNvSpPr>
              <a:spLocks noChangeArrowheads="1"/>
            </p:cNvSpPr>
            <p:nvPr/>
          </p:nvSpPr>
          <p:spPr bwMode="auto">
            <a:xfrm>
              <a:off x="1066" y="2750"/>
              <a:ext cx="3764" cy="597"/>
            </a:xfrm>
            <a:prstGeom prst="roundRect">
              <a:avLst>
                <a:gd name="adj" fmla="val 16667"/>
              </a:avLst>
            </a:prstGeom>
            <a:noFill/>
            <a:ln w="15875" algn="ctr">
              <a:solidFill>
                <a:srgbClr val="0000FF"/>
              </a:solidFill>
              <a:round/>
              <a:headEnd/>
              <a:tailEnd/>
            </a:ln>
          </p:spPr>
          <p:txBody>
            <a:bodyPr wrap="none" anchor="ctr"/>
            <a:lstStyle/>
            <a:p>
              <a:endParaRPr lang="tr-TR"/>
            </a:p>
          </p:txBody>
        </p:sp>
        <p:sp>
          <p:nvSpPr>
            <p:cNvPr id="35848" name="Line 39"/>
            <p:cNvSpPr>
              <a:spLocks noChangeShapeType="1"/>
            </p:cNvSpPr>
            <p:nvPr/>
          </p:nvSpPr>
          <p:spPr bwMode="auto">
            <a:xfrm flipV="1">
              <a:off x="2925" y="2542"/>
              <a:ext cx="273" cy="200"/>
            </a:xfrm>
            <a:prstGeom prst="line">
              <a:avLst/>
            </a:prstGeom>
            <a:noFill/>
            <a:ln w="19050">
              <a:solidFill>
                <a:srgbClr val="0000FF"/>
              </a:solidFill>
              <a:round/>
              <a:headEnd/>
              <a:tailEnd type="triangle" w="med" len="med"/>
            </a:ln>
          </p:spPr>
          <p:txBody>
            <a:bodyPr wrap="none" anchor="ctr"/>
            <a:lstStyle/>
            <a:p>
              <a:endParaRPr lang="tr-TR"/>
            </a:p>
          </p:txBody>
        </p:sp>
        <p:sp>
          <p:nvSpPr>
            <p:cNvPr id="35849" name="Text Box 40"/>
            <p:cNvSpPr txBox="1">
              <a:spLocks noChangeArrowheads="1"/>
            </p:cNvSpPr>
            <p:nvPr/>
          </p:nvSpPr>
          <p:spPr bwMode="auto">
            <a:xfrm>
              <a:off x="2744" y="2115"/>
              <a:ext cx="2257" cy="460"/>
            </a:xfrm>
            <a:prstGeom prst="rect">
              <a:avLst/>
            </a:prstGeom>
            <a:noFill/>
            <a:ln w="25400" algn="ctr">
              <a:noFill/>
              <a:miter lim="800000"/>
              <a:headEnd/>
              <a:tailEnd/>
            </a:ln>
          </p:spPr>
          <p:txBody>
            <a:bodyPr wrap="none">
              <a:spAutoFit/>
            </a:bodyPr>
            <a:lstStyle/>
            <a:p>
              <a:pPr algn="l"/>
              <a:r>
                <a:rPr lang="tr-TR" b="0">
                  <a:solidFill>
                    <a:srgbClr val="3333CC"/>
                  </a:solidFill>
                </a:rPr>
                <a:t>inputdlg ile karakter hücre dizisi oluşturulur.</a:t>
              </a:r>
            </a:p>
            <a:p>
              <a:pPr algn="l"/>
              <a:r>
                <a:rPr lang="tr-TR" b="0">
                  <a:solidFill>
                    <a:srgbClr val="3333CC"/>
                  </a:solidFill>
                </a:rPr>
                <a:t>Bu nedenle, girilen verinin sayı yapılması </a:t>
              </a:r>
            </a:p>
            <a:p>
              <a:pPr algn="l"/>
              <a:r>
                <a:rPr lang="tr-TR" b="0">
                  <a:solidFill>
                    <a:srgbClr val="3333CC"/>
                  </a:solidFill>
                </a:rPr>
                <a:t>gerekir.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FE7349F9-99FE-44A8-9B2E-DE9CF1D3D467}" type="slidenum">
              <a:rPr lang="en-US" altLang="en-US"/>
              <a:pPr>
                <a:defRPr/>
              </a:pPr>
              <a:t>58</a:t>
            </a:fld>
            <a:endParaRPr lang="en-US" altLang="en-US"/>
          </a:p>
        </p:txBody>
      </p:sp>
      <p:sp>
        <p:nvSpPr>
          <p:cNvPr id="36867" name="Rectangle 2"/>
          <p:cNvSpPr>
            <a:spLocks noGrp="1" noChangeArrowheads="1"/>
          </p:cNvSpPr>
          <p:nvPr>
            <p:ph type="title"/>
          </p:nvPr>
        </p:nvSpPr>
        <p:spPr/>
        <p:txBody>
          <a:bodyPr/>
          <a:lstStyle/>
          <a:p>
            <a:pPr eaLnBrk="1" hangingPunct="1"/>
            <a:r>
              <a:rPr lang="tr-TR" smtClean="0"/>
              <a:t>MATLAB/</a:t>
            </a:r>
            <a:r>
              <a:rPr lang="tr-TR" b="0" smtClean="0"/>
              <a:t>Programı Dallandıran İfadeler</a:t>
            </a:r>
            <a:endParaRPr lang="en-US" b="0" smtClean="0"/>
          </a:p>
        </p:txBody>
      </p:sp>
      <p:sp>
        <p:nvSpPr>
          <p:cNvPr id="36868" name="Rectangle 3"/>
          <p:cNvSpPr>
            <a:spLocks noGrp="1" noChangeArrowheads="1"/>
          </p:cNvSpPr>
          <p:nvPr>
            <p:ph type="body" idx="1"/>
          </p:nvPr>
        </p:nvSpPr>
        <p:spPr>
          <a:xfrm>
            <a:off x="395288" y="1484313"/>
            <a:ext cx="8229600" cy="4530725"/>
          </a:xfrm>
        </p:spPr>
        <p:txBody>
          <a:bodyPr/>
          <a:lstStyle/>
          <a:p>
            <a:pPr eaLnBrk="1" hangingPunct="1"/>
            <a:r>
              <a:rPr lang="tr-TR" dirty="0" smtClean="0">
                <a:solidFill>
                  <a:srgbClr val="3333CC"/>
                </a:solidFill>
              </a:rPr>
              <a:t>Dal yapıları</a:t>
            </a:r>
            <a:r>
              <a:rPr lang="tr-TR" dirty="0" smtClean="0"/>
              <a:t>, program kodlarından istenilenleri seçen ve onları işleten, istenilen kodları ise değerlendirme dışı bırakabilen MATLAB ifadeleridir.</a:t>
            </a:r>
          </a:p>
          <a:p>
            <a:pPr eaLnBrk="1" hangingPunct="1"/>
            <a:endParaRPr lang="tr-TR" dirty="0" smtClean="0"/>
          </a:p>
          <a:p>
            <a:pPr eaLnBrk="1" hangingPunct="1"/>
            <a:r>
              <a:rPr lang="tr-TR" dirty="0" err="1" smtClean="0">
                <a:solidFill>
                  <a:srgbClr val="3333CC"/>
                </a:solidFill>
                <a:latin typeface="Courier New" pitchFamily="49" charset="0"/>
              </a:rPr>
              <a:t>if</a:t>
            </a:r>
            <a:r>
              <a:rPr lang="tr-TR" dirty="0" smtClean="0">
                <a:solidFill>
                  <a:srgbClr val="3333CC"/>
                </a:solidFill>
                <a:latin typeface="Courier New" pitchFamily="49" charset="0"/>
              </a:rPr>
              <a:t> </a:t>
            </a:r>
            <a:r>
              <a:rPr lang="tr-TR" dirty="0" smtClean="0"/>
              <a:t> </a:t>
            </a:r>
          </a:p>
          <a:p>
            <a:pPr eaLnBrk="1" hangingPunct="1"/>
            <a:r>
              <a:rPr lang="tr-TR" dirty="0" err="1" smtClean="0">
                <a:solidFill>
                  <a:srgbClr val="3333CC"/>
                </a:solidFill>
                <a:latin typeface="Courier New" pitchFamily="49" charset="0"/>
              </a:rPr>
              <a:t>Switch</a:t>
            </a:r>
            <a:r>
              <a:rPr lang="tr-TR" dirty="0" smtClean="0">
                <a:solidFill>
                  <a:srgbClr val="3333CC"/>
                </a:solidFill>
                <a:latin typeface="Courier New" pitchFamily="49" charset="0"/>
              </a:rPr>
              <a:t>, </a:t>
            </a:r>
            <a:r>
              <a:rPr lang="tr-TR" dirty="0" err="1" smtClean="0">
                <a:solidFill>
                  <a:srgbClr val="3333CC"/>
                </a:solidFill>
                <a:latin typeface="Courier New" pitchFamily="49" charset="0"/>
              </a:rPr>
              <a:t>case</a:t>
            </a:r>
            <a:r>
              <a:rPr lang="tr-TR" dirty="0" smtClean="0">
                <a:solidFill>
                  <a:srgbClr val="3333CC"/>
                </a:solidFill>
                <a:latin typeface="Courier New" pitchFamily="49" charset="0"/>
              </a:rPr>
              <a:t> </a:t>
            </a:r>
          </a:p>
          <a:p>
            <a:pPr eaLnBrk="1" hangingPunct="1"/>
            <a:r>
              <a:rPr lang="tr-TR" dirty="0" err="1" smtClean="0">
                <a:solidFill>
                  <a:srgbClr val="3333CC"/>
                </a:solidFill>
                <a:latin typeface="Courier New" pitchFamily="49" charset="0"/>
              </a:rPr>
              <a:t>try</a:t>
            </a:r>
            <a:r>
              <a:rPr lang="tr-TR" dirty="0" smtClean="0">
                <a:solidFill>
                  <a:srgbClr val="3333CC"/>
                </a:solidFill>
                <a:latin typeface="Courier New" pitchFamily="49" charset="0"/>
              </a:rPr>
              <a:t>/</a:t>
            </a:r>
            <a:r>
              <a:rPr lang="tr-TR" dirty="0" err="1" smtClean="0">
                <a:solidFill>
                  <a:srgbClr val="3333CC"/>
                </a:solidFill>
                <a:latin typeface="Courier New" pitchFamily="49" charset="0"/>
              </a:rPr>
              <a:t>catch</a:t>
            </a:r>
            <a:r>
              <a:rPr lang="tr-TR" dirty="0" smtClean="0"/>
              <a:t> </a:t>
            </a:r>
          </a:p>
          <a:p>
            <a:pPr eaLnBrk="1" hangingPunct="1"/>
            <a:endParaRPr lang="tr-TR" dirty="0" smtClean="0"/>
          </a:p>
          <a:p>
            <a:pPr eaLnBrk="1" hangingPunct="1">
              <a:buFont typeface="Wingdings" pitchFamily="2" charset="2"/>
              <a:buNone/>
            </a:pPr>
            <a:r>
              <a:rPr lang="tr-TR" dirty="0" smtClean="0"/>
              <a:t>	yapıları ile oluşturulur. Bu bölümde </a:t>
            </a:r>
            <a:r>
              <a:rPr lang="tr-TR" dirty="0" err="1" smtClean="0"/>
              <a:t>try</a:t>
            </a:r>
            <a:r>
              <a:rPr lang="tr-TR" dirty="0" smtClean="0"/>
              <a:t>/</a:t>
            </a:r>
            <a:r>
              <a:rPr lang="tr-TR" dirty="0" err="1" smtClean="0"/>
              <a:t>catch</a:t>
            </a:r>
            <a:r>
              <a:rPr lang="tr-TR" dirty="0" smtClean="0"/>
              <a:t> yapısına değinilmeyecektir.</a:t>
            </a: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5 Slayt Numarası Yer Tutucusu"/>
          <p:cNvSpPr>
            <a:spLocks noGrp="1"/>
          </p:cNvSpPr>
          <p:nvPr>
            <p:ph type="sldNum" sz="quarter" idx="12"/>
          </p:nvPr>
        </p:nvSpPr>
        <p:spPr/>
        <p:txBody>
          <a:bodyPr/>
          <a:lstStyle/>
          <a:p>
            <a:pPr>
              <a:defRPr/>
            </a:pPr>
            <a:fld id="{F017F49F-09AD-4BDD-8D29-64CBBFA609E3}" type="slidenum">
              <a:rPr lang="en-US" altLang="en-US"/>
              <a:pPr>
                <a:defRPr/>
              </a:pPr>
              <a:t>59</a:t>
            </a:fld>
            <a:endParaRPr lang="en-US" altLang="en-US"/>
          </a:p>
        </p:txBody>
      </p:sp>
      <p:sp>
        <p:nvSpPr>
          <p:cNvPr id="37891" name="Rectangle 2"/>
          <p:cNvSpPr>
            <a:spLocks noGrp="1" noChangeArrowheads="1"/>
          </p:cNvSpPr>
          <p:nvPr>
            <p:ph type="title"/>
          </p:nvPr>
        </p:nvSpPr>
        <p:spPr/>
        <p:txBody>
          <a:bodyPr/>
          <a:lstStyle/>
          <a:p>
            <a:pPr eaLnBrk="1" hangingPunct="1"/>
            <a:r>
              <a:rPr lang="tr-TR" dirty="0" smtClean="0"/>
              <a:t>MATLAB/</a:t>
            </a:r>
            <a:r>
              <a:rPr lang="tr-TR" b="0" dirty="0" err="1" smtClean="0">
                <a:solidFill>
                  <a:srgbClr val="3333CC"/>
                </a:solidFill>
              </a:rPr>
              <a:t>if</a:t>
            </a:r>
            <a:r>
              <a:rPr lang="tr-TR" b="0" dirty="0" smtClean="0">
                <a:solidFill>
                  <a:srgbClr val="3333CC"/>
                </a:solidFill>
              </a:rPr>
              <a:t>,</a:t>
            </a:r>
            <a:r>
              <a:rPr lang="tr-TR" b="0" dirty="0" err="1" smtClean="0">
                <a:solidFill>
                  <a:srgbClr val="3333CC"/>
                </a:solidFill>
              </a:rPr>
              <a:t>end</a:t>
            </a:r>
            <a:r>
              <a:rPr lang="tr-TR" b="0" dirty="0" smtClean="0">
                <a:solidFill>
                  <a:srgbClr val="3333CC"/>
                </a:solidFill>
              </a:rPr>
              <a:t> </a:t>
            </a:r>
            <a:r>
              <a:rPr lang="tr-TR" b="0" dirty="0" smtClean="0"/>
              <a:t>yapısı</a:t>
            </a:r>
            <a:endParaRPr lang="en-US" b="0" dirty="0" smtClean="0"/>
          </a:p>
        </p:txBody>
      </p:sp>
      <p:sp>
        <p:nvSpPr>
          <p:cNvPr id="37892" name="Rectangle 3"/>
          <p:cNvSpPr>
            <a:spLocks noGrp="1" noChangeArrowheads="1"/>
          </p:cNvSpPr>
          <p:nvPr>
            <p:ph type="body" idx="1"/>
          </p:nvPr>
        </p:nvSpPr>
        <p:spPr>
          <a:xfrm>
            <a:off x="395288" y="1052513"/>
            <a:ext cx="8229600" cy="4530725"/>
          </a:xfrm>
        </p:spPr>
        <p:txBody>
          <a:bodyPr/>
          <a:lstStyle/>
          <a:p>
            <a:pPr eaLnBrk="1" hangingPunct="1">
              <a:lnSpc>
                <a:spcPct val="90000"/>
              </a:lnSpc>
            </a:pPr>
            <a:r>
              <a:rPr lang="tr-TR" sz="1400" dirty="0" err="1" smtClean="0">
                <a:solidFill>
                  <a:srgbClr val="3333CC"/>
                </a:solidFill>
                <a:latin typeface="Courier New" pitchFamily="49" charset="0"/>
              </a:rPr>
              <a:t>if</a:t>
            </a:r>
            <a:r>
              <a:rPr lang="tr-TR" sz="1400" dirty="0" smtClean="0"/>
              <a:t> </a:t>
            </a:r>
            <a:r>
              <a:rPr lang="tr-TR" sz="1400" b="0" dirty="0" smtClean="0"/>
              <a:t>(eğer) yapısı bir koşulun gerçekleşmesi durumunda bir işlemi yaptırmak için sıklıkla kullanılır. Bu ifade,</a:t>
            </a:r>
          </a:p>
          <a:p>
            <a:pPr eaLnBrk="1" hangingPunct="1">
              <a:lnSpc>
                <a:spcPct val="90000"/>
              </a:lnSpc>
              <a:buFont typeface="Wingdings" pitchFamily="2" charset="2"/>
              <a:buNone/>
            </a:pPr>
            <a:endParaRPr lang="tr-TR" sz="1400" b="0" dirty="0" smtClean="0"/>
          </a:p>
          <a:p>
            <a:pPr eaLnBrk="1" hangingPunct="1">
              <a:lnSpc>
                <a:spcPct val="90000"/>
              </a:lnSpc>
              <a:buFont typeface="Wingdings" pitchFamily="2" charset="2"/>
              <a:buNone/>
            </a:pPr>
            <a:r>
              <a:rPr lang="tr-TR" sz="1400" dirty="0" smtClean="0"/>
              <a:t>		</a:t>
            </a:r>
            <a:r>
              <a:rPr lang="tr-TR" sz="1400" dirty="0" err="1" smtClean="0">
                <a:solidFill>
                  <a:srgbClr val="3333CC"/>
                </a:solidFill>
                <a:latin typeface="Courier New" pitchFamily="49" charset="0"/>
              </a:rPr>
              <a:t>if</a:t>
            </a:r>
            <a:r>
              <a:rPr lang="tr-TR" sz="1400" dirty="0" smtClean="0">
                <a:latin typeface="Courier New" pitchFamily="49" charset="0"/>
              </a:rPr>
              <a:t> koşul     </a:t>
            </a:r>
          </a:p>
          <a:p>
            <a:pPr eaLnBrk="1" hangingPunct="1">
              <a:lnSpc>
                <a:spcPct val="90000"/>
              </a:lnSpc>
              <a:buFont typeface="Wingdings" pitchFamily="2" charset="2"/>
              <a:buNone/>
            </a:pPr>
            <a:r>
              <a:rPr lang="tr-TR" sz="1400" dirty="0" smtClean="0">
                <a:latin typeface="Courier New" pitchFamily="49" charset="0"/>
              </a:rPr>
              <a:t>		   işlem</a:t>
            </a:r>
          </a:p>
          <a:p>
            <a:pPr eaLnBrk="1" hangingPunct="1">
              <a:lnSpc>
                <a:spcPct val="90000"/>
              </a:lnSpc>
              <a:buFont typeface="Wingdings" pitchFamily="2" charset="2"/>
              <a:buNone/>
            </a:pPr>
            <a:r>
              <a:rPr lang="tr-TR" sz="1400" dirty="0" smtClean="0"/>
              <a:t>		</a:t>
            </a:r>
            <a:r>
              <a:rPr lang="tr-TR" sz="1400" dirty="0" err="1" smtClean="0">
                <a:solidFill>
                  <a:srgbClr val="3333CC"/>
                </a:solidFill>
                <a:latin typeface="Courier New" pitchFamily="49" charset="0"/>
              </a:rPr>
              <a:t>end</a:t>
            </a:r>
            <a:endParaRPr lang="tr-TR" sz="1400" dirty="0" smtClean="0">
              <a:solidFill>
                <a:srgbClr val="3333CC"/>
              </a:solidFill>
              <a:latin typeface="Courier New" pitchFamily="49" charset="0"/>
            </a:endParaRPr>
          </a:p>
          <a:p>
            <a:pPr eaLnBrk="1" hangingPunct="1">
              <a:lnSpc>
                <a:spcPct val="90000"/>
              </a:lnSpc>
              <a:buFont typeface="Wingdings" pitchFamily="2" charset="2"/>
              <a:buNone/>
            </a:pPr>
            <a:r>
              <a:rPr lang="tr-TR" sz="1400" dirty="0" smtClean="0">
                <a:solidFill>
                  <a:srgbClr val="3333CC"/>
                </a:solidFill>
                <a:latin typeface="Courier New" pitchFamily="49" charset="0"/>
              </a:rPr>
              <a:t>	</a:t>
            </a:r>
          </a:p>
          <a:p>
            <a:pPr eaLnBrk="1" hangingPunct="1">
              <a:lnSpc>
                <a:spcPct val="90000"/>
              </a:lnSpc>
              <a:buFont typeface="Wingdings" pitchFamily="2" charset="2"/>
              <a:buNone/>
            </a:pPr>
            <a:r>
              <a:rPr lang="tr-TR" sz="1400" dirty="0" smtClean="0">
                <a:solidFill>
                  <a:srgbClr val="3333CC"/>
                </a:solidFill>
                <a:latin typeface="Courier New" pitchFamily="49" charset="0"/>
              </a:rPr>
              <a:t>	</a:t>
            </a:r>
          </a:p>
          <a:p>
            <a:pPr eaLnBrk="1" hangingPunct="1">
              <a:lnSpc>
                <a:spcPct val="90000"/>
              </a:lnSpc>
              <a:buFont typeface="Wingdings" pitchFamily="2" charset="2"/>
              <a:buNone/>
            </a:pPr>
            <a:endParaRPr lang="tr-TR" sz="1400" b="0" dirty="0" smtClean="0">
              <a:solidFill>
                <a:srgbClr val="3333CC"/>
              </a:solidFill>
              <a:latin typeface="Courier New" pitchFamily="49" charset="0"/>
            </a:endParaRPr>
          </a:p>
          <a:p>
            <a:pPr eaLnBrk="1" hangingPunct="1">
              <a:lnSpc>
                <a:spcPct val="90000"/>
              </a:lnSpc>
              <a:buFont typeface="Wingdings" pitchFamily="2" charset="2"/>
              <a:buNone/>
            </a:pPr>
            <a:r>
              <a:rPr lang="tr-TR" sz="1400" b="0" dirty="0" smtClean="0"/>
              <a:t>biçimlerindedir. </a:t>
            </a:r>
          </a:p>
          <a:p>
            <a:pPr eaLnBrk="1" hangingPunct="1">
              <a:lnSpc>
                <a:spcPct val="90000"/>
              </a:lnSpc>
              <a:buFont typeface="Wingdings" pitchFamily="2" charset="2"/>
              <a:buNone/>
            </a:pPr>
            <a:endParaRPr lang="tr-TR" sz="1400" b="0" dirty="0" smtClean="0"/>
          </a:p>
          <a:p>
            <a:pPr eaLnBrk="1" hangingPunct="1">
              <a:lnSpc>
                <a:spcPct val="90000"/>
              </a:lnSpc>
              <a:buFont typeface="Wingdings" pitchFamily="2" charset="2"/>
              <a:buNone/>
            </a:pPr>
            <a:r>
              <a:rPr lang="tr-TR" sz="1400" b="0" dirty="0" smtClean="0"/>
              <a:t>	</a:t>
            </a:r>
            <a:r>
              <a:rPr lang="tr-TR" sz="1400" dirty="0" smtClean="0">
                <a:solidFill>
                  <a:srgbClr val="3333CC"/>
                </a:solidFill>
              </a:rPr>
              <a:t>Örnek</a:t>
            </a:r>
            <a:r>
              <a:rPr lang="tr-TR" sz="1400" dirty="0" smtClean="0"/>
              <a:t>:</a:t>
            </a:r>
            <a:r>
              <a:rPr lang="tr-TR" sz="1400" b="0" dirty="0" smtClean="0"/>
              <a:t> Girilen bir sayının negatif olması durumunda, sayıyı doğal logaritmasıyla değiştiren bir kod düşünelim:</a:t>
            </a:r>
          </a:p>
          <a:p>
            <a:pPr eaLnBrk="1" hangingPunct="1">
              <a:lnSpc>
                <a:spcPct val="90000"/>
              </a:lnSpc>
              <a:buFont typeface="Wingdings" pitchFamily="2" charset="2"/>
              <a:buNone/>
            </a:pPr>
            <a:endParaRPr lang="tr-TR" sz="1400" b="0" dirty="0" smtClean="0"/>
          </a:p>
          <a:p>
            <a:pPr eaLnBrk="1" hangingPunct="1">
              <a:lnSpc>
                <a:spcPct val="90000"/>
              </a:lnSpc>
              <a:buFont typeface="Wingdings" pitchFamily="2" charset="2"/>
              <a:buNone/>
            </a:pPr>
            <a:r>
              <a:rPr lang="tr-TR" sz="1400" b="0" dirty="0" smtClean="0"/>
              <a:t>	</a:t>
            </a:r>
            <a:r>
              <a:rPr lang="tr-TR" sz="1400" dirty="0" smtClean="0">
                <a:latin typeface="Courier New" pitchFamily="49" charset="0"/>
              </a:rPr>
              <a:t>a=</a:t>
            </a:r>
            <a:r>
              <a:rPr lang="tr-TR" sz="1400" dirty="0" err="1" smtClean="0">
                <a:latin typeface="Courier New" pitchFamily="49" charset="0"/>
              </a:rPr>
              <a:t>input</a:t>
            </a:r>
            <a:r>
              <a:rPr lang="tr-TR" sz="1400" dirty="0" smtClean="0">
                <a:latin typeface="Courier New" pitchFamily="49" charset="0"/>
              </a:rPr>
              <a:t>(</a:t>
            </a:r>
            <a:r>
              <a:rPr lang="en-US" sz="1400" dirty="0" smtClean="0">
                <a:solidFill>
                  <a:schemeClr val="tx2"/>
                </a:solidFill>
                <a:latin typeface="Courier New" pitchFamily="49" charset="0"/>
              </a:rPr>
              <a:t>'</a:t>
            </a:r>
            <a:r>
              <a:rPr lang="tr-TR" sz="1400" dirty="0" smtClean="0">
                <a:solidFill>
                  <a:schemeClr val="tx2"/>
                </a:solidFill>
                <a:latin typeface="Courier New" pitchFamily="49" charset="0"/>
              </a:rPr>
              <a:t> bir </a:t>
            </a:r>
            <a:r>
              <a:rPr lang="tr-TR" sz="1400" dirty="0" err="1" smtClean="0">
                <a:solidFill>
                  <a:schemeClr val="tx2"/>
                </a:solidFill>
                <a:latin typeface="Courier New" pitchFamily="49" charset="0"/>
              </a:rPr>
              <a:t>sayi</a:t>
            </a:r>
            <a:r>
              <a:rPr lang="tr-TR" sz="1400" dirty="0" smtClean="0">
                <a:solidFill>
                  <a:schemeClr val="tx2"/>
                </a:solidFill>
                <a:latin typeface="Courier New" pitchFamily="49" charset="0"/>
              </a:rPr>
              <a:t> giriniz= </a:t>
            </a:r>
            <a:r>
              <a:rPr lang="en-US" sz="1400" dirty="0" smtClean="0">
                <a:solidFill>
                  <a:schemeClr val="tx2"/>
                </a:solidFill>
                <a:latin typeface="Courier New" pitchFamily="49" charset="0"/>
              </a:rPr>
              <a:t>'</a:t>
            </a:r>
            <a:r>
              <a:rPr lang="tr-TR" sz="1400" dirty="0" smtClean="0">
                <a:latin typeface="Courier New" pitchFamily="49" charset="0"/>
              </a:rPr>
              <a:t>);</a:t>
            </a:r>
          </a:p>
          <a:p>
            <a:pPr eaLnBrk="1" hangingPunct="1">
              <a:lnSpc>
                <a:spcPct val="90000"/>
              </a:lnSpc>
              <a:buFont typeface="Wingdings" pitchFamily="2" charset="2"/>
              <a:buNone/>
            </a:pPr>
            <a:r>
              <a:rPr lang="tr-TR" sz="1400" dirty="0" smtClean="0">
                <a:latin typeface="Courier New" pitchFamily="49" charset="0"/>
              </a:rPr>
              <a:t>	</a:t>
            </a:r>
            <a:r>
              <a:rPr lang="tr-TR" sz="1400" dirty="0" err="1" smtClean="0">
                <a:solidFill>
                  <a:srgbClr val="3333CC"/>
                </a:solidFill>
                <a:latin typeface="Courier New" pitchFamily="49" charset="0"/>
              </a:rPr>
              <a:t>if</a:t>
            </a:r>
            <a:r>
              <a:rPr lang="tr-TR" sz="1400" dirty="0" smtClean="0">
                <a:latin typeface="Courier New" pitchFamily="49" charset="0"/>
              </a:rPr>
              <a:t> a&lt;0</a:t>
            </a:r>
          </a:p>
          <a:p>
            <a:pPr eaLnBrk="1" hangingPunct="1">
              <a:lnSpc>
                <a:spcPct val="90000"/>
              </a:lnSpc>
              <a:buFont typeface="Wingdings" pitchFamily="2" charset="2"/>
              <a:buNone/>
            </a:pPr>
            <a:r>
              <a:rPr lang="tr-TR" sz="1400" dirty="0" smtClean="0">
                <a:latin typeface="Courier New" pitchFamily="49" charset="0"/>
              </a:rPr>
              <a:t>	   a=</a:t>
            </a:r>
            <a:r>
              <a:rPr lang="tr-TR" sz="1400" dirty="0" err="1" smtClean="0">
                <a:latin typeface="Courier New" pitchFamily="49" charset="0"/>
              </a:rPr>
              <a:t>log</a:t>
            </a:r>
            <a:r>
              <a:rPr lang="tr-TR" sz="1400" dirty="0" smtClean="0">
                <a:latin typeface="Courier New" pitchFamily="49" charset="0"/>
              </a:rPr>
              <a:t>(a);</a:t>
            </a:r>
          </a:p>
          <a:p>
            <a:pPr eaLnBrk="1" hangingPunct="1">
              <a:lnSpc>
                <a:spcPct val="90000"/>
              </a:lnSpc>
              <a:buFont typeface="Wingdings" pitchFamily="2" charset="2"/>
              <a:buNone/>
            </a:pPr>
            <a:r>
              <a:rPr lang="tr-TR" sz="1400" dirty="0" smtClean="0">
                <a:latin typeface="Courier New" pitchFamily="49" charset="0"/>
              </a:rPr>
              <a:t>	</a:t>
            </a:r>
            <a:r>
              <a:rPr lang="tr-TR" sz="1400" dirty="0" smtClean="0">
                <a:solidFill>
                  <a:srgbClr val="3333CC"/>
                </a:solidFill>
                <a:latin typeface="Courier New" pitchFamily="49" charset="0"/>
              </a:rPr>
              <a:t>else</a:t>
            </a:r>
          </a:p>
          <a:p>
            <a:pPr eaLnBrk="1" hangingPunct="1">
              <a:lnSpc>
                <a:spcPct val="90000"/>
              </a:lnSpc>
              <a:buFont typeface="Wingdings" pitchFamily="2" charset="2"/>
              <a:buNone/>
            </a:pPr>
            <a:r>
              <a:rPr lang="tr-TR" sz="1400" dirty="0" smtClean="0">
                <a:latin typeface="Courier New" pitchFamily="49" charset="0"/>
              </a:rPr>
              <a:t>	a=a;</a:t>
            </a:r>
          </a:p>
          <a:p>
            <a:pPr eaLnBrk="1" hangingPunct="1">
              <a:lnSpc>
                <a:spcPct val="90000"/>
              </a:lnSpc>
              <a:buFont typeface="Wingdings" pitchFamily="2" charset="2"/>
              <a:buNone/>
            </a:pPr>
            <a:r>
              <a:rPr lang="tr-TR" sz="1400" dirty="0" smtClean="0">
                <a:latin typeface="Courier New" pitchFamily="49" charset="0"/>
              </a:rPr>
              <a:t>	</a:t>
            </a:r>
            <a:r>
              <a:rPr lang="tr-TR" sz="1400" dirty="0" err="1" smtClean="0">
                <a:solidFill>
                  <a:srgbClr val="3333CC"/>
                </a:solidFill>
                <a:latin typeface="Courier New" pitchFamily="49" charset="0"/>
              </a:rPr>
              <a:t>end</a:t>
            </a:r>
            <a:endParaRPr lang="tr-TR" sz="1400" dirty="0" smtClean="0">
              <a:solidFill>
                <a:srgbClr val="3333CC"/>
              </a:solidFill>
              <a:latin typeface="Courier New" pitchFamily="49" charset="0"/>
            </a:endParaRPr>
          </a:p>
          <a:p>
            <a:pPr eaLnBrk="1" hangingPunct="1">
              <a:lnSpc>
                <a:spcPct val="90000"/>
              </a:lnSpc>
              <a:buFont typeface="Wingdings" pitchFamily="2" charset="2"/>
              <a:buNone/>
            </a:pPr>
            <a:r>
              <a:rPr lang="tr-TR" sz="1400" dirty="0" smtClean="0">
                <a:solidFill>
                  <a:srgbClr val="3333CC"/>
                </a:solidFill>
                <a:latin typeface="Courier New" pitchFamily="49" charset="0"/>
              </a:rPr>
              <a:t>	</a:t>
            </a:r>
            <a:r>
              <a:rPr lang="tr-TR" sz="1400" dirty="0" smtClean="0">
                <a:latin typeface="Courier New" pitchFamily="49" charset="0"/>
              </a:rPr>
              <a:t>a</a:t>
            </a:r>
            <a:endParaRPr lang="en-US" sz="1400" dirty="0" smtClean="0">
              <a:latin typeface="Courier New" pitchFamily="49" charset="0"/>
            </a:endParaRPr>
          </a:p>
        </p:txBody>
      </p:sp>
      <p:grpSp>
        <p:nvGrpSpPr>
          <p:cNvPr id="2" name="Group 12"/>
          <p:cNvGrpSpPr>
            <a:grpSpLocks/>
          </p:cNvGrpSpPr>
          <p:nvPr/>
        </p:nvGrpSpPr>
        <p:grpSpPr bwMode="auto">
          <a:xfrm>
            <a:off x="755650" y="4724400"/>
            <a:ext cx="4392613" cy="942975"/>
            <a:chOff x="476" y="3022"/>
            <a:chExt cx="2767" cy="594"/>
          </a:xfrm>
        </p:grpSpPr>
        <p:sp>
          <p:nvSpPr>
            <p:cNvPr id="37899" name="AutoShape 5"/>
            <p:cNvSpPr>
              <a:spLocks noChangeArrowheads="1"/>
            </p:cNvSpPr>
            <p:nvPr/>
          </p:nvSpPr>
          <p:spPr bwMode="auto">
            <a:xfrm>
              <a:off x="476" y="3158"/>
              <a:ext cx="448" cy="177"/>
            </a:xfrm>
            <a:prstGeom prst="roundRect">
              <a:avLst>
                <a:gd name="adj" fmla="val 16667"/>
              </a:avLst>
            </a:prstGeom>
            <a:noFill/>
            <a:ln w="15875" algn="ctr">
              <a:solidFill>
                <a:srgbClr val="0000FF"/>
              </a:solidFill>
              <a:round/>
              <a:headEnd/>
              <a:tailEnd/>
            </a:ln>
          </p:spPr>
          <p:txBody>
            <a:bodyPr wrap="none" anchor="ctr"/>
            <a:lstStyle/>
            <a:p>
              <a:endParaRPr lang="tr-TR"/>
            </a:p>
          </p:txBody>
        </p:sp>
        <p:sp>
          <p:nvSpPr>
            <p:cNvPr id="37900" name="Line 6"/>
            <p:cNvSpPr>
              <a:spLocks noChangeShapeType="1"/>
            </p:cNvSpPr>
            <p:nvPr/>
          </p:nvSpPr>
          <p:spPr bwMode="auto">
            <a:xfrm>
              <a:off x="930" y="3249"/>
              <a:ext cx="1043" cy="0"/>
            </a:xfrm>
            <a:prstGeom prst="line">
              <a:avLst/>
            </a:prstGeom>
            <a:noFill/>
            <a:ln w="25400">
              <a:solidFill>
                <a:srgbClr val="FF0000"/>
              </a:solidFill>
              <a:round/>
              <a:headEnd/>
              <a:tailEnd type="triangle" w="med" len="med"/>
            </a:ln>
          </p:spPr>
          <p:txBody>
            <a:bodyPr wrap="none" anchor="ctr"/>
            <a:lstStyle/>
            <a:p>
              <a:endParaRPr lang="tr-TR"/>
            </a:p>
          </p:txBody>
        </p:sp>
        <p:sp>
          <p:nvSpPr>
            <p:cNvPr id="37901" name="Text Box 7"/>
            <p:cNvSpPr txBox="1">
              <a:spLocks noChangeArrowheads="1"/>
            </p:cNvSpPr>
            <p:nvPr/>
          </p:nvSpPr>
          <p:spPr bwMode="auto">
            <a:xfrm>
              <a:off x="1973" y="3022"/>
              <a:ext cx="1270" cy="594"/>
            </a:xfrm>
            <a:prstGeom prst="rect">
              <a:avLst/>
            </a:prstGeom>
            <a:noFill/>
            <a:ln w="25400" algn="ctr">
              <a:noFill/>
              <a:miter lim="800000"/>
              <a:headEnd/>
              <a:tailEnd/>
            </a:ln>
          </p:spPr>
          <p:txBody>
            <a:bodyPr>
              <a:spAutoFit/>
            </a:bodyPr>
            <a:lstStyle/>
            <a:p>
              <a:pPr algn="l"/>
              <a:r>
                <a:rPr lang="tr-TR"/>
                <a:t>“</a:t>
              </a:r>
              <a:r>
                <a:rPr lang="tr-TR">
                  <a:solidFill>
                    <a:srgbClr val="3333CC"/>
                  </a:solidFill>
                </a:rPr>
                <a:t>Diğer durumda</a:t>
              </a:r>
              <a:r>
                <a:rPr lang="tr-TR"/>
                <a:t>” </a:t>
              </a:r>
            </a:p>
            <a:p>
              <a:pPr algn="l"/>
              <a:r>
                <a:rPr lang="tr-TR"/>
                <a:t>anlamındadır: Burada, a&gt;0 koşulunu temsil eder.</a:t>
              </a:r>
            </a:p>
          </p:txBody>
        </p:sp>
      </p:grpSp>
      <p:grpSp>
        <p:nvGrpSpPr>
          <p:cNvPr id="3" name="Group 15"/>
          <p:cNvGrpSpPr>
            <a:grpSpLocks/>
          </p:cNvGrpSpPr>
          <p:nvPr/>
        </p:nvGrpSpPr>
        <p:grpSpPr bwMode="auto">
          <a:xfrm>
            <a:off x="4932363" y="3787775"/>
            <a:ext cx="4054475" cy="2360613"/>
            <a:chOff x="3107" y="2386"/>
            <a:chExt cx="2554" cy="1487"/>
          </a:xfrm>
        </p:grpSpPr>
        <p:grpSp>
          <p:nvGrpSpPr>
            <p:cNvPr id="37895" name="Group 13"/>
            <p:cNvGrpSpPr>
              <a:grpSpLocks/>
            </p:cNvGrpSpPr>
            <p:nvPr/>
          </p:nvGrpSpPr>
          <p:grpSpPr bwMode="auto">
            <a:xfrm>
              <a:off x="3107" y="2593"/>
              <a:ext cx="2554" cy="1280"/>
              <a:chOff x="3107" y="2593"/>
              <a:chExt cx="2554" cy="1280"/>
            </a:xfrm>
          </p:grpSpPr>
          <p:sp>
            <p:nvSpPr>
              <p:cNvPr id="37897" name="AutoShape 10"/>
              <p:cNvSpPr>
                <a:spLocks/>
              </p:cNvSpPr>
              <p:nvPr/>
            </p:nvSpPr>
            <p:spPr bwMode="auto">
              <a:xfrm>
                <a:off x="3107" y="2614"/>
                <a:ext cx="363" cy="1224"/>
              </a:xfrm>
              <a:prstGeom prst="rightBrace">
                <a:avLst>
                  <a:gd name="adj1" fmla="val 28099"/>
                  <a:gd name="adj2" fmla="val 50000"/>
                </a:avLst>
              </a:prstGeom>
              <a:noFill/>
              <a:ln w="25400">
                <a:solidFill>
                  <a:srgbClr val="FF0000"/>
                </a:solidFill>
                <a:round/>
                <a:headEnd/>
                <a:tailEnd/>
              </a:ln>
            </p:spPr>
            <p:txBody>
              <a:bodyPr wrap="none" anchor="ctr"/>
              <a:lstStyle/>
              <a:p>
                <a:endParaRPr lang="tr-TR"/>
              </a:p>
            </p:txBody>
          </p:sp>
          <p:sp>
            <p:nvSpPr>
              <p:cNvPr id="37898" name="Text Box 11"/>
              <p:cNvSpPr txBox="1">
                <a:spLocks noChangeArrowheads="1"/>
              </p:cNvSpPr>
              <p:nvPr/>
            </p:nvSpPr>
            <p:spPr bwMode="auto">
              <a:xfrm>
                <a:off x="3488" y="2593"/>
                <a:ext cx="2173" cy="1280"/>
              </a:xfrm>
              <a:prstGeom prst="rect">
                <a:avLst/>
              </a:prstGeom>
              <a:noFill/>
              <a:ln w="25400" algn="ctr">
                <a:solidFill>
                  <a:schemeClr val="tx1"/>
                </a:solidFill>
                <a:miter lim="800000"/>
                <a:headEnd/>
                <a:tailEnd/>
              </a:ln>
            </p:spPr>
            <p:txBody>
              <a:bodyPr wrap="none">
                <a:spAutoFit/>
              </a:bodyPr>
              <a:lstStyle/>
              <a:p>
                <a:pPr algn="l"/>
                <a:r>
                  <a:rPr lang="tr-TR">
                    <a:latin typeface="Courier New" pitchFamily="49" charset="0"/>
                  </a:rPr>
                  <a:t>a=input(</a:t>
                </a:r>
                <a:r>
                  <a:rPr lang="en-US">
                    <a:solidFill>
                      <a:schemeClr val="tx2"/>
                    </a:solidFill>
                    <a:latin typeface="Courier New" pitchFamily="49" charset="0"/>
                  </a:rPr>
                  <a:t>'</a:t>
                </a:r>
                <a:r>
                  <a:rPr lang="tr-TR"/>
                  <a:t> </a:t>
                </a:r>
                <a:r>
                  <a:rPr lang="tr-TR">
                    <a:solidFill>
                      <a:schemeClr val="tx2"/>
                    </a:solidFill>
                    <a:latin typeface="Courier New" pitchFamily="49" charset="0"/>
                  </a:rPr>
                  <a:t>bir sayi giriniz= </a:t>
                </a:r>
                <a:r>
                  <a:rPr lang="en-US">
                    <a:solidFill>
                      <a:schemeClr val="tx2"/>
                    </a:solidFill>
                    <a:latin typeface="Courier New" pitchFamily="49" charset="0"/>
                  </a:rPr>
                  <a:t>'</a:t>
                </a:r>
                <a:r>
                  <a:rPr lang="tr-TR">
                    <a:latin typeface="Courier New" pitchFamily="49" charset="0"/>
                  </a:rPr>
                  <a:t>);</a:t>
                </a:r>
              </a:p>
              <a:p>
                <a:pPr algn="l"/>
                <a:r>
                  <a:rPr lang="tr-TR">
                    <a:solidFill>
                      <a:srgbClr val="3333CC"/>
                    </a:solidFill>
                    <a:latin typeface="Courier New" pitchFamily="49" charset="0"/>
                  </a:rPr>
                  <a:t>if</a:t>
                </a:r>
                <a:r>
                  <a:rPr lang="tr-TR">
                    <a:latin typeface="Courier New" pitchFamily="49" charset="0"/>
                  </a:rPr>
                  <a:t> a&lt;0</a:t>
                </a:r>
              </a:p>
              <a:p>
                <a:pPr algn="l"/>
                <a:r>
                  <a:rPr lang="tr-TR">
                    <a:latin typeface="Courier New" pitchFamily="49" charset="0"/>
                  </a:rPr>
                  <a:t>   a=log(a);</a:t>
                </a:r>
              </a:p>
              <a:p>
                <a:pPr algn="l"/>
                <a:r>
                  <a:rPr lang="tr-TR">
                    <a:solidFill>
                      <a:srgbClr val="3333CC"/>
                    </a:solidFill>
                    <a:latin typeface="Courier New" pitchFamily="49" charset="0"/>
                  </a:rPr>
                  <a:t>end</a:t>
                </a:r>
              </a:p>
              <a:p>
                <a:pPr algn="l"/>
                <a:r>
                  <a:rPr lang="tr-TR">
                    <a:solidFill>
                      <a:srgbClr val="3333CC"/>
                    </a:solidFill>
                    <a:latin typeface="Courier New" pitchFamily="49" charset="0"/>
                  </a:rPr>
                  <a:t>if </a:t>
                </a:r>
                <a:r>
                  <a:rPr lang="tr-TR">
                    <a:latin typeface="Courier New" pitchFamily="49" charset="0"/>
                  </a:rPr>
                  <a:t>a&gt;0</a:t>
                </a:r>
              </a:p>
              <a:p>
                <a:pPr algn="l"/>
                <a:r>
                  <a:rPr lang="tr-TR">
                    <a:latin typeface="Courier New" pitchFamily="49" charset="0"/>
                  </a:rPr>
                  <a:t>   a=a;</a:t>
                </a:r>
              </a:p>
              <a:p>
                <a:pPr algn="l"/>
                <a:r>
                  <a:rPr lang="tr-TR">
                    <a:solidFill>
                      <a:srgbClr val="3333CC"/>
                    </a:solidFill>
                    <a:latin typeface="Courier New" pitchFamily="49" charset="0"/>
                  </a:rPr>
                  <a:t>end</a:t>
                </a:r>
              </a:p>
              <a:p>
                <a:pPr algn="l"/>
                <a:r>
                  <a:rPr lang="tr-TR">
                    <a:latin typeface="Courier New" pitchFamily="49" charset="0"/>
                  </a:rPr>
                  <a:t>a</a:t>
                </a:r>
                <a:endParaRPr lang="en-US">
                  <a:latin typeface="Courier New" pitchFamily="49" charset="0"/>
                </a:endParaRPr>
              </a:p>
              <a:p>
                <a:pPr algn="l"/>
                <a:endParaRPr lang="tr-TR">
                  <a:latin typeface="Courier New" pitchFamily="49" charset="0"/>
                </a:endParaRPr>
              </a:p>
            </p:txBody>
          </p:sp>
        </p:grpSp>
        <p:sp>
          <p:nvSpPr>
            <p:cNvPr id="37896" name="Text Box 14"/>
            <p:cNvSpPr txBox="1">
              <a:spLocks noChangeArrowheads="1"/>
            </p:cNvSpPr>
            <p:nvPr/>
          </p:nvSpPr>
          <p:spPr bwMode="auto">
            <a:xfrm>
              <a:off x="3433" y="2386"/>
              <a:ext cx="1555" cy="192"/>
            </a:xfrm>
            <a:prstGeom prst="rect">
              <a:avLst/>
            </a:prstGeom>
            <a:noFill/>
            <a:ln w="25400" algn="ctr">
              <a:noFill/>
              <a:miter lim="800000"/>
              <a:headEnd/>
              <a:tailEnd/>
            </a:ln>
          </p:spPr>
          <p:txBody>
            <a:bodyPr wrap="none">
              <a:spAutoFit/>
            </a:bodyPr>
            <a:lstStyle/>
            <a:p>
              <a:r>
                <a:rPr lang="tr-TR">
                  <a:solidFill>
                    <a:srgbClr val="3333CC"/>
                  </a:solidFill>
                </a:rPr>
                <a:t>Else yapısı kullanılmasaydı</a:t>
              </a:r>
            </a:p>
          </p:txBody>
        </p:sp>
      </p:grpSp>
      <p:sp>
        <p:nvSpPr>
          <p:cNvPr id="15" name="14 Metin kutusu"/>
          <p:cNvSpPr txBox="1"/>
          <p:nvPr/>
        </p:nvSpPr>
        <p:spPr>
          <a:xfrm>
            <a:off x="2915816" y="1700808"/>
            <a:ext cx="1656184" cy="1061829"/>
          </a:xfrm>
          <a:prstGeom prst="rect">
            <a:avLst/>
          </a:prstGeom>
          <a:noFill/>
        </p:spPr>
        <p:txBody>
          <a:bodyPr wrap="square" rtlCol="0">
            <a:spAutoFit/>
          </a:bodyPr>
          <a:lstStyle/>
          <a:p>
            <a:pPr eaLnBrk="1" hangingPunct="1">
              <a:lnSpc>
                <a:spcPct val="90000"/>
              </a:lnSpc>
              <a:buFont typeface="Wingdings" pitchFamily="2" charset="2"/>
              <a:buNone/>
            </a:pPr>
            <a:r>
              <a:rPr lang="tr-TR" dirty="0" err="1" smtClean="0">
                <a:solidFill>
                  <a:srgbClr val="3333CC"/>
                </a:solidFill>
                <a:latin typeface="Courier New" pitchFamily="49" charset="0"/>
              </a:rPr>
              <a:t>if</a:t>
            </a:r>
            <a:r>
              <a:rPr lang="tr-TR" dirty="0" smtClean="0">
                <a:latin typeface="Courier New" pitchFamily="49" charset="0"/>
              </a:rPr>
              <a:t> koşul</a:t>
            </a:r>
          </a:p>
          <a:p>
            <a:pPr eaLnBrk="1" hangingPunct="1">
              <a:lnSpc>
                <a:spcPct val="90000"/>
              </a:lnSpc>
              <a:buFont typeface="Wingdings" pitchFamily="2" charset="2"/>
              <a:buNone/>
            </a:pPr>
            <a:r>
              <a:rPr lang="tr-TR" dirty="0" smtClean="0">
                <a:latin typeface="Courier New" pitchFamily="49" charset="0"/>
              </a:rPr>
              <a:t>  işlem</a:t>
            </a:r>
          </a:p>
          <a:p>
            <a:pPr algn="l" eaLnBrk="1" hangingPunct="1">
              <a:lnSpc>
                <a:spcPct val="90000"/>
              </a:lnSpc>
              <a:buFont typeface="Wingdings" pitchFamily="2" charset="2"/>
              <a:buNone/>
            </a:pPr>
            <a:r>
              <a:rPr lang="tr-TR" dirty="0" smtClean="0">
                <a:solidFill>
                  <a:srgbClr val="3333CC"/>
                </a:solidFill>
                <a:latin typeface="Courier New" pitchFamily="49" charset="0"/>
              </a:rPr>
              <a:t>   else</a:t>
            </a:r>
          </a:p>
          <a:p>
            <a:pPr eaLnBrk="1" hangingPunct="1">
              <a:lnSpc>
                <a:spcPct val="90000"/>
              </a:lnSpc>
              <a:buFont typeface="Wingdings" pitchFamily="2" charset="2"/>
              <a:buNone/>
            </a:pPr>
            <a:r>
              <a:rPr lang="tr-TR" dirty="0" smtClean="0">
                <a:latin typeface="Courier New" pitchFamily="49" charset="0"/>
              </a:rPr>
              <a:t>   işlem</a:t>
            </a:r>
            <a:r>
              <a:rPr lang="tr-TR" dirty="0" smtClean="0"/>
              <a:t>	</a:t>
            </a:r>
          </a:p>
          <a:p>
            <a:pPr algn="l" eaLnBrk="1" hangingPunct="1">
              <a:lnSpc>
                <a:spcPct val="90000"/>
              </a:lnSpc>
              <a:buFont typeface="Wingdings" pitchFamily="2" charset="2"/>
              <a:buNone/>
            </a:pPr>
            <a:r>
              <a:rPr lang="tr-TR" dirty="0" smtClean="0">
                <a:solidFill>
                  <a:srgbClr val="3333CC"/>
                </a:solidFill>
                <a:latin typeface="Courier New" pitchFamily="49" charset="0"/>
              </a:rPr>
              <a:t>   </a:t>
            </a:r>
            <a:r>
              <a:rPr lang="tr-TR" dirty="0" err="1" smtClean="0">
                <a:solidFill>
                  <a:srgbClr val="3333CC"/>
                </a:solidFill>
                <a:latin typeface="Courier New" pitchFamily="49" charset="0"/>
              </a:rPr>
              <a:t>end</a:t>
            </a:r>
            <a:endParaRPr lang="tr-TR" dirty="0" smtClean="0">
              <a:solidFill>
                <a:srgbClr val="3333CC"/>
              </a:solidFill>
              <a:latin typeface="Courier New" pitchFamily="49" charset="0"/>
            </a:endParaRPr>
          </a:p>
        </p:txBody>
      </p:sp>
      <p:sp>
        <p:nvSpPr>
          <p:cNvPr id="16" name="15 Metin kutusu"/>
          <p:cNvSpPr txBox="1"/>
          <p:nvPr/>
        </p:nvSpPr>
        <p:spPr>
          <a:xfrm>
            <a:off x="4644008" y="1700808"/>
            <a:ext cx="1656184" cy="1449628"/>
          </a:xfrm>
          <a:prstGeom prst="rect">
            <a:avLst/>
          </a:prstGeom>
          <a:noFill/>
        </p:spPr>
        <p:txBody>
          <a:bodyPr wrap="square" rtlCol="0">
            <a:spAutoFit/>
          </a:bodyPr>
          <a:lstStyle/>
          <a:p>
            <a:pPr eaLnBrk="1" hangingPunct="1">
              <a:lnSpc>
                <a:spcPct val="90000"/>
              </a:lnSpc>
              <a:buFont typeface="Wingdings" pitchFamily="2" charset="2"/>
              <a:buNone/>
            </a:pPr>
            <a:r>
              <a:rPr lang="tr-TR" dirty="0" err="1" smtClean="0">
                <a:solidFill>
                  <a:srgbClr val="3333CC"/>
                </a:solidFill>
                <a:latin typeface="Courier New" pitchFamily="49" charset="0"/>
              </a:rPr>
              <a:t>if</a:t>
            </a:r>
            <a:r>
              <a:rPr lang="tr-TR" dirty="0" smtClean="0">
                <a:latin typeface="Courier New" pitchFamily="49" charset="0"/>
              </a:rPr>
              <a:t> koşul</a:t>
            </a:r>
          </a:p>
          <a:p>
            <a:pPr eaLnBrk="1" hangingPunct="1">
              <a:lnSpc>
                <a:spcPct val="90000"/>
              </a:lnSpc>
              <a:buFont typeface="Wingdings" pitchFamily="2" charset="2"/>
              <a:buNone/>
            </a:pPr>
            <a:r>
              <a:rPr lang="tr-TR" dirty="0" smtClean="0">
                <a:latin typeface="Courier New" pitchFamily="49" charset="0"/>
              </a:rPr>
              <a:t>  işlem</a:t>
            </a:r>
          </a:p>
          <a:p>
            <a:pPr algn="l" eaLnBrk="1" hangingPunct="1">
              <a:lnSpc>
                <a:spcPct val="90000"/>
              </a:lnSpc>
              <a:buFont typeface="Wingdings" pitchFamily="2" charset="2"/>
              <a:buNone/>
            </a:pPr>
            <a:r>
              <a:rPr lang="tr-TR" dirty="0" smtClean="0">
                <a:solidFill>
                  <a:srgbClr val="3333CC"/>
                </a:solidFill>
                <a:latin typeface="Courier New" pitchFamily="49" charset="0"/>
              </a:rPr>
              <a:t>   </a:t>
            </a:r>
            <a:r>
              <a:rPr lang="tr-TR" dirty="0" err="1" smtClean="0">
                <a:solidFill>
                  <a:srgbClr val="3333CC"/>
                </a:solidFill>
                <a:latin typeface="Courier New" pitchFamily="49" charset="0"/>
              </a:rPr>
              <a:t>elseif</a:t>
            </a:r>
            <a:endParaRPr lang="tr-TR" dirty="0" smtClean="0">
              <a:solidFill>
                <a:srgbClr val="3333CC"/>
              </a:solidFill>
              <a:latin typeface="Courier New" pitchFamily="49" charset="0"/>
            </a:endParaRPr>
          </a:p>
          <a:p>
            <a:pPr eaLnBrk="1" hangingPunct="1">
              <a:lnSpc>
                <a:spcPct val="90000"/>
              </a:lnSpc>
              <a:buFont typeface="Wingdings" pitchFamily="2" charset="2"/>
              <a:buNone/>
            </a:pPr>
            <a:r>
              <a:rPr lang="tr-TR" dirty="0" smtClean="0">
                <a:latin typeface="Courier New" pitchFamily="49" charset="0"/>
              </a:rPr>
              <a:t>   işlem</a:t>
            </a:r>
          </a:p>
          <a:p>
            <a:pPr algn="l" eaLnBrk="1" hangingPunct="1">
              <a:lnSpc>
                <a:spcPct val="90000"/>
              </a:lnSpc>
              <a:buFont typeface="Wingdings" pitchFamily="2" charset="2"/>
              <a:buNone/>
            </a:pPr>
            <a:r>
              <a:rPr lang="tr-TR" dirty="0" smtClean="0">
                <a:solidFill>
                  <a:srgbClr val="3333CC"/>
                </a:solidFill>
                <a:latin typeface="Courier New" pitchFamily="49" charset="0"/>
              </a:rPr>
              <a:t>   else</a:t>
            </a:r>
          </a:p>
          <a:p>
            <a:pPr algn="l" eaLnBrk="1" hangingPunct="1">
              <a:lnSpc>
                <a:spcPct val="90000"/>
              </a:lnSpc>
              <a:buFont typeface="Wingdings" pitchFamily="2" charset="2"/>
              <a:buNone/>
            </a:pPr>
            <a:r>
              <a:rPr lang="tr-TR" dirty="0" smtClean="0">
                <a:latin typeface="Courier New" pitchFamily="49" charset="0"/>
              </a:rPr>
              <a:t>      işlem</a:t>
            </a:r>
            <a:endParaRPr lang="tr-TR" dirty="0" smtClean="0"/>
          </a:p>
          <a:p>
            <a:pPr algn="l" eaLnBrk="1" hangingPunct="1">
              <a:lnSpc>
                <a:spcPct val="90000"/>
              </a:lnSpc>
              <a:buFont typeface="Wingdings" pitchFamily="2" charset="2"/>
              <a:buNone/>
            </a:pPr>
            <a:r>
              <a:rPr lang="tr-TR" dirty="0" smtClean="0">
                <a:solidFill>
                  <a:srgbClr val="3333CC"/>
                </a:solidFill>
                <a:latin typeface="Courier New" pitchFamily="49" charset="0"/>
              </a:rPr>
              <a:t>   </a:t>
            </a:r>
            <a:r>
              <a:rPr lang="tr-TR" dirty="0" err="1" smtClean="0">
                <a:solidFill>
                  <a:srgbClr val="3333CC"/>
                </a:solidFill>
                <a:latin typeface="Courier New" pitchFamily="49" charset="0"/>
              </a:rPr>
              <a:t>end</a:t>
            </a:r>
            <a:endParaRPr lang="tr-TR" dirty="0" smtClean="0">
              <a:solidFill>
                <a:srgbClr val="3333CC"/>
              </a:solidFill>
              <a:latin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5 Slayt Numarası Yer Tutucusu"/>
          <p:cNvSpPr>
            <a:spLocks noGrp="1"/>
          </p:cNvSpPr>
          <p:nvPr>
            <p:ph type="sldNum" sz="quarter" idx="12"/>
          </p:nvPr>
        </p:nvSpPr>
        <p:spPr/>
        <p:txBody>
          <a:bodyPr/>
          <a:lstStyle/>
          <a:p>
            <a:pPr>
              <a:defRPr/>
            </a:pPr>
            <a:fld id="{88F336E1-8114-4920-A704-4477BA031DA7}" type="slidenum">
              <a:rPr lang="en-US" altLang="en-US"/>
              <a:pPr>
                <a:defRPr/>
              </a:pPr>
              <a:t>6</a:t>
            </a:fld>
            <a:endParaRPr lang="en-US" altLang="en-US"/>
          </a:p>
        </p:txBody>
      </p:sp>
      <p:sp>
        <p:nvSpPr>
          <p:cNvPr id="10243" name="Rectangle 2"/>
          <p:cNvSpPr>
            <a:spLocks noGrp="1" noChangeArrowheads="1"/>
          </p:cNvSpPr>
          <p:nvPr>
            <p:ph type="title"/>
          </p:nvPr>
        </p:nvSpPr>
        <p:spPr>
          <a:xfrm>
            <a:off x="395288" y="260350"/>
            <a:ext cx="8229600" cy="847725"/>
          </a:xfrm>
        </p:spPr>
        <p:txBody>
          <a:bodyPr/>
          <a:lstStyle/>
          <a:p>
            <a:pPr eaLnBrk="1" hangingPunct="1"/>
            <a:r>
              <a:rPr lang="tr-TR" smtClean="0"/>
              <a:t>MATLAB/</a:t>
            </a:r>
            <a:r>
              <a:rPr lang="tr-TR" b="0" smtClean="0"/>
              <a:t>Command window (komut penceresi)</a:t>
            </a:r>
            <a:endParaRPr lang="en-US" b="0" smtClean="0">
              <a:solidFill>
                <a:srgbClr val="2115B7"/>
              </a:solidFill>
            </a:endParaRPr>
          </a:p>
        </p:txBody>
      </p:sp>
      <p:pic>
        <p:nvPicPr>
          <p:cNvPr id="10244" name="Picture 3"/>
          <p:cNvPicPr>
            <a:picLocks noChangeAspect="1" noChangeArrowheads="1"/>
          </p:cNvPicPr>
          <p:nvPr/>
        </p:nvPicPr>
        <p:blipFill>
          <a:blip r:embed="rId2" cstate="print"/>
          <a:srcRect l="15105" t="16016" r="9688" b="8838"/>
          <a:stretch>
            <a:fillRect/>
          </a:stretch>
        </p:blipFill>
        <p:spPr bwMode="auto">
          <a:xfrm>
            <a:off x="539750" y="1014413"/>
            <a:ext cx="5724525" cy="4575175"/>
          </a:xfrm>
          <a:prstGeom prst="rect">
            <a:avLst/>
          </a:prstGeom>
          <a:noFill/>
          <a:ln w="9525" algn="ctr">
            <a:noFill/>
            <a:miter lim="800000"/>
            <a:headEnd/>
            <a:tailEnd/>
          </a:ln>
        </p:spPr>
      </p:pic>
      <p:grpSp>
        <p:nvGrpSpPr>
          <p:cNvPr id="2" name="Group 4"/>
          <p:cNvGrpSpPr>
            <a:grpSpLocks/>
          </p:cNvGrpSpPr>
          <p:nvPr/>
        </p:nvGrpSpPr>
        <p:grpSpPr bwMode="auto">
          <a:xfrm>
            <a:off x="1908175" y="1154113"/>
            <a:ext cx="6848475" cy="762000"/>
            <a:chOff x="1247" y="705"/>
            <a:chExt cx="4314" cy="480"/>
          </a:xfrm>
        </p:grpSpPr>
        <p:sp>
          <p:nvSpPr>
            <p:cNvPr id="10255" name="AutoShape 5"/>
            <p:cNvSpPr>
              <a:spLocks noChangeArrowheads="1"/>
            </p:cNvSpPr>
            <p:nvPr/>
          </p:nvSpPr>
          <p:spPr bwMode="auto">
            <a:xfrm>
              <a:off x="1247" y="709"/>
              <a:ext cx="1633" cy="226"/>
            </a:xfrm>
            <a:prstGeom prst="roundRect">
              <a:avLst>
                <a:gd name="adj" fmla="val 16667"/>
              </a:avLst>
            </a:prstGeom>
            <a:noFill/>
            <a:ln w="19050" algn="ctr">
              <a:solidFill>
                <a:srgbClr val="FF0000"/>
              </a:solidFill>
              <a:round/>
              <a:headEnd/>
              <a:tailEnd/>
            </a:ln>
          </p:spPr>
          <p:txBody>
            <a:bodyPr wrap="none" anchor="ctr"/>
            <a:lstStyle/>
            <a:p>
              <a:endParaRPr lang="tr-TR"/>
            </a:p>
          </p:txBody>
        </p:sp>
        <p:sp>
          <p:nvSpPr>
            <p:cNvPr id="10256" name="Line 6"/>
            <p:cNvSpPr>
              <a:spLocks noChangeShapeType="1"/>
            </p:cNvSpPr>
            <p:nvPr/>
          </p:nvSpPr>
          <p:spPr bwMode="auto">
            <a:xfrm>
              <a:off x="2880" y="799"/>
              <a:ext cx="1406" cy="0"/>
            </a:xfrm>
            <a:prstGeom prst="line">
              <a:avLst/>
            </a:prstGeom>
            <a:noFill/>
            <a:ln w="19050">
              <a:solidFill>
                <a:srgbClr val="FF0000"/>
              </a:solidFill>
              <a:round/>
              <a:headEnd/>
              <a:tailEnd type="triangle" w="med" len="med"/>
            </a:ln>
          </p:spPr>
          <p:txBody>
            <a:bodyPr/>
            <a:lstStyle/>
            <a:p>
              <a:endParaRPr lang="tr-TR"/>
            </a:p>
          </p:txBody>
        </p:sp>
        <p:sp>
          <p:nvSpPr>
            <p:cNvPr id="10257" name="Text Box 7"/>
            <p:cNvSpPr txBox="1">
              <a:spLocks noChangeArrowheads="1"/>
            </p:cNvSpPr>
            <p:nvPr/>
          </p:nvSpPr>
          <p:spPr bwMode="auto">
            <a:xfrm>
              <a:off x="4228" y="705"/>
              <a:ext cx="1333" cy="480"/>
            </a:xfrm>
            <a:prstGeom prst="rect">
              <a:avLst/>
            </a:prstGeom>
            <a:noFill/>
            <a:ln w="9525" algn="ctr">
              <a:noFill/>
              <a:miter lim="800000"/>
              <a:headEnd/>
              <a:tailEnd/>
            </a:ln>
          </p:spPr>
          <p:txBody>
            <a:bodyPr wrap="none">
              <a:spAutoFit/>
            </a:bodyPr>
            <a:lstStyle/>
            <a:p>
              <a:pPr marL="342900" indent="-342900" algn="l">
                <a:spcBef>
                  <a:spcPct val="20000"/>
                </a:spcBef>
                <a:buClr>
                  <a:schemeClr val="accent1"/>
                </a:buClr>
                <a:buSzPct val="65000"/>
                <a:buFont typeface="Wingdings" pitchFamily="2" charset="2"/>
                <a:buNone/>
              </a:pPr>
              <a:r>
                <a:rPr lang="tr-TR" sz="2000" b="0">
                  <a:solidFill>
                    <a:srgbClr val="2115B7"/>
                  </a:solidFill>
                </a:rPr>
                <a:t>Current directory</a:t>
              </a:r>
            </a:p>
            <a:p>
              <a:pPr marL="342900" indent="-342900" algn="l">
                <a:spcBef>
                  <a:spcPct val="20000"/>
                </a:spcBef>
                <a:buClr>
                  <a:schemeClr val="accent1"/>
                </a:buClr>
                <a:buSzPct val="65000"/>
                <a:buFont typeface="Wingdings" pitchFamily="2" charset="2"/>
                <a:buNone/>
              </a:pPr>
              <a:r>
                <a:rPr lang="tr-TR" sz="2000" b="0">
                  <a:solidFill>
                    <a:srgbClr val="2115B7"/>
                  </a:solidFill>
                </a:rPr>
                <a:t>(çalışma klasörü)</a:t>
              </a:r>
            </a:p>
          </p:txBody>
        </p:sp>
      </p:grpSp>
      <p:grpSp>
        <p:nvGrpSpPr>
          <p:cNvPr id="3" name="Group 8"/>
          <p:cNvGrpSpPr>
            <a:grpSpLocks/>
          </p:cNvGrpSpPr>
          <p:nvPr/>
        </p:nvGrpSpPr>
        <p:grpSpPr bwMode="auto">
          <a:xfrm>
            <a:off x="755650" y="1989138"/>
            <a:ext cx="3798888" cy="1604962"/>
            <a:chOff x="476" y="1253"/>
            <a:chExt cx="2393" cy="1011"/>
          </a:xfrm>
        </p:grpSpPr>
        <p:sp>
          <p:nvSpPr>
            <p:cNvPr id="10253" name="Line 9"/>
            <p:cNvSpPr>
              <a:spLocks noChangeShapeType="1"/>
            </p:cNvSpPr>
            <p:nvPr/>
          </p:nvSpPr>
          <p:spPr bwMode="auto">
            <a:xfrm>
              <a:off x="476" y="1253"/>
              <a:ext cx="363" cy="544"/>
            </a:xfrm>
            <a:prstGeom prst="line">
              <a:avLst/>
            </a:prstGeom>
            <a:noFill/>
            <a:ln w="22225">
              <a:solidFill>
                <a:srgbClr val="FF0000"/>
              </a:solidFill>
              <a:round/>
              <a:headEnd/>
              <a:tailEnd type="triangle" w="med" len="med"/>
            </a:ln>
          </p:spPr>
          <p:txBody>
            <a:bodyPr/>
            <a:lstStyle/>
            <a:p>
              <a:endParaRPr lang="tr-TR"/>
            </a:p>
          </p:txBody>
        </p:sp>
        <p:sp>
          <p:nvSpPr>
            <p:cNvPr id="10254" name="Text Box 10"/>
            <p:cNvSpPr txBox="1">
              <a:spLocks noChangeArrowheads="1"/>
            </p:cNvSpPr>
            <p:nvPr/>
          </p:nvSpPr>
          <p:spPr bwMode="auto">
            <a:xfrm>
              <a:off x="848" y="1644"/>
              <a:ext cx="2021" cy="620"/>
            </a:xfrm>
            <a:prstGeom prst="rect">
              <a:avLst/>
            </a:prstGeom>
            <a:noFill/>
            <a:ln w="9525" algn="ctr">
              <a:noFill/>
              <a:miter lim="800000"/>
              <a:headEnd/>
              <a:tailEnd/>
            </a:ln>
          </p:spPr>
          <p:txBody>
            <a:bodyPr wrap="none">
              <a:spAutoFit/>
            </a:bodyPr>
            <a:lstStyle/>
            <a:p>
              <a:pPr marL="342900" indent="-342900" algn="l">
                <a:spcBef>
                  <a:spcPct val="20000"/>
                </a:spcBef>
                <a:buClr>
                  <a:schemeClr val="accent1"/>
                </a:buClr>
                <a:buSzPct val="65000"/>
                <a:buFont typeface="Wingdings" pitchFamily="2" charset="2"/>
                <a:buNone/>
              </a:pPr>
              <a:r>
                <a:rPr lang="tr-TR" sz="2000" b="0" u="sng">
                  <a:solidFill>
                    <a:srgbClr val="2115B7"/>
                  </a:solidFill>
                </a:rPr>
                <a:t>Dinamik komut satırı</a:t>
              </a:r>
            </a:p>
            <a:p>
              <a:pPr marL="342900" indent="-342900" algn="l">
                <a:spcBef>
                  <a:spcPct val="20000"/>
                </a:spcBef>
                <a:buClr>
                  <a:schemeClr val="accent1"/>
                </a:buClr>
                <a:buSzPct val="65000"/>
                <a:buFont typeface="Wingdings" pitchFamily="2" charset="2"/>
                <a:buBlip>
                  <a:blip r:embed="rId3"/>
                </a:buBlip>
              </a:pPr>
              <a:r>
                <a:rPr lang="tr-TR" sz="1600" b="0"/>
                <a:t>Her türlü mat. işlem,</a:t>
              </a:r>
            </a:p>
            <a:p>
              <a:pPr marL="342900" indent="-342900" algn="l">
                <a:spcBef>
                  <a:spcPct val="20000"/>
                </a:spcBef>
                <a:buClr>
                  <a:schemeClr val="accent1"/>
                </a:buClr>
                <a:buSzPct val="65000"/>
                <a:buFont typeface="Wingdings" pitchFamily="2" charset="2"/>
                <a:buBlip>
                  <a:blip r:embed="rId3"/>
                </a:buBlip>
              </a:pPr>
              <a:r>
                <a:rPr lang="tr-TR" sz="1600" b="0"/>
                <a:t>Demo, program çalıştırma vb.</a:t>
              </a:r>
            </a:p>
          </p:txBody>
        </p:sp>
      </p:grpSp>
      <p:grpSp>
        <p:nvGrpSpPr>
          <p:cNvPr id="10247" name="Group 21"/>
          <p:cNvGrpSpPr>
            <a:grpSpLocks/>
          </p:cNvGrpSpPr>
          <p:nvPr/>
        </p:nvGrpSpPr>
        <p:grpSpPr bwMode="auto">
          <a:xfrm>
            <a:off x="685800" y="1404938"/>
            <a:ext cx="8201025" cy="4535487"/>
            <a:chOff x="432" y="885"/>
            <a:chExt cx="5166" cy="2857"/>
          </a:xfrm>
        </p:grpSpPr>
        <p:grpSp>
          <p:nvGrpSpPr>
            <p:cNvPr id="10248" name="Group 19"/>
            <p:cNvGrpSpPr>
              <a:grpSpLocks/>
            </p:cNvGrpSpPr>
            <p:nvPr/>
          </p:nvGrpSpPr>
          <p:grpSpPr bwMode="auto">
            <a:xfrm>
              <a:off x="432" y="885"/>
              <a:ext cx="5166" cy="2857"/>
              <a:chOff x="413" y="881"/>
              <a:chExt cx="5185" cy="2861"/>
            </a:xfrm>
          </p:grpSpPr>
          <p:sp>
            <p:nvSpPr>
              <p:cNvPr id="10250" name="Line 13"/>
              <p:cNvSpPr>
                <a:spLocks noChangeShapeType="1"/>
              </p:cNvSpPr>
              <p:nvPr/>
            </p:nvSpPr>
            <p:spPr bwMode="auto">
              <a:xfrm>
                <a:off x="413" y="881"/>
                <a:ext cx="2871" cy="875"/>
              </a:xfrm>
              <a:prstGeom prst="line">
                <a:avLst/>
              </a:prstGeom>
              <a:noFill/>
              <a:ln w="19050">
                <a:solidFill>
                  <a:srgbClr val="0000FF"/>
                </a:solidFill>
                <a:round/>
                <a:headEnd/>
                <a:tailEnd type="triangle" w="lg" len="lg"/>
              </a:ln>
            </p:spPr>
            <p:txBody>
              <a:bodyPr/>
              <a:lstStyle/>
              <a:p>
                <a:endParaRPr lang="tr-TR"/>
              </a:p>
            </p:txBody>
          </p:sp>
          <p:pic>
            <p:nvPicPr>
              <p:cNvPr id="10251" name="Picture 14"/>
              <p:cNvPicPr>
                <a:picLocks noChangeAspect="1" noChangeArrowheads="1"/>
              </p:cNvPicPr>
              <p:nvPr/>
            </p:nvPicPr>
            <p:blipFill>
              <a:blip r:embed="rId4" cstate="print"/>
              <a:srcRect l="29153" t="29814" r="19368" b="24907"/>
              <a:stretch>
                <a:fillRect/>
              </a:stretch>
            </p:blipFill>
            <p:spPr bwMode="auto">
              <a:xfrm>
                <a:off x="2831" y="1795"/>
                <a:ext cx="2767" cy="1947"/>
              </a:xfrm>
              <a:prstGeom prst="rect">
                <a:avLst/>
              </a:prstGeom>
              <a:noFill/>
              <a:ln w="9525" algn="ctr">
                <a:noFill/>
                <a:miter lim="800000"/>
                <a:headEnd/>
                <a:tailEnd/>
              </a:ln>
            </p:spPr>
          </p:pic>
          <p:sp>
            <p:nvSpPr>
              <p:cNvPr id="10252" name="Text Box 15"/>
              <p:cNvSpPr txBox="1">
                <a:spLocks noChangeArrowheads="1"/>
              </p:cNvSpPr>
              <p:nvPr/>
            </p:nvSpPr>
            <p:spPr bwMode="auto">
              <a:xfrm>
                <a:off x="3732" y="2142"/>
                <a:ext cx="1044" cy="250"/>
              </a:xfrm>
              <a:prstGeom prst="rect">
                <a:avLst/>
              </a:prstGeom>
              <a:noFill/>
              <a:ln w="9525" algn="ctr">
                <a:noFill/>
                <a:miter lim="800000"/>
                <a:headEnd/>
                <a:tailEnd/>
              </a:ln>
            </p:spPr>
            <p:txBody>
              <a:bodyPr wrap="none">
                <a:spAutoFit/>
              </a:bodyPr>
              <a:lstStyle/>
              <a:p>
                <a:pPr marL="342900" indent="-342900" algn="l">
                  <a:spcBef>
                    <a:spcPct val="20000"/>
                  </a:spcBef>
                  <a:buClr>
                    <a:schemeClr val="accent1"/>
                  </a:buClr>
                  <a:buSzPct val="65000"/>
                  <a:buFont typeface="Wingdings" pitchFamily="2" charset="2"/>
                  <a:buNone/>
                </a:pPr>
                <a:r>
                  <a:rPr lang="tr-TR" sz="2000" b="0">
                    <a:solidFill>
                      <a:srgbClr val="2115B7"/>
                    </a:solidFill>
                  </a:rPr>
                  <a:t>M-file editörü</a:t>
                </a:r>
              </a:p>
            </p:txBody>
          </p:sp>
        </p:grpSp>
        <p:sp>
          <p:nvSpPr>
            <p:cNvPr id="10249" name="Text Box 16"/>
            <p:cNvSpPr txBox="1">
              <a:spLocks noChangeArrowheads="1"/>
            </p:cNvSpPr>
            <p:nvPr/>
          </p:nvSpPr>
          <p:spPr bwMode="auto">
            <a:xfrm>
              <a:off x="3342" y="2399"/>
              <a:ext cx="1924" cy="231"/>
            </a:xfrm>
            <a:prstGeom prst="rect">
              <a:avLst/>
            </a:prstGeom>
            <a:noFill/>
            <a:ln w="9525" algn="ctr">
              <a:noFill/>
              <a:miter lim="800000"/>
              <a:headEnd/>
              <a:tailEnd/>
            </a:ln>
          </p:spPr>
          <p:txBody>
            <a:bodyPr wrap="none">
              <a:spAutoFit/>
            </a:bodyPr>
            <a:lstStyle/>
            <a:p>
              <a:pPr marL="342900" indent="-342900" algn="l">
                <a:spcBef>
                  <a:spcPct val="20000"/>
                </a:spcBef>
                <a:buClr>
                  <a:schemeClr val="accent1"/>
                </a:buClr>
                <a:buSzPct val="65000"/>
                <a:buFont typeface="Wingdings" pitchFamily="2" charset="2"/>
                <a:buNone/>
              </a:pPr>
              <a:r>
                <a:rPr lang="tr-TR" sz="1800" b="0">
                  <a:solidFill>
                    <a:schemeClr val="tx2"/>
                  </a:solidFill>
                </a:rPr>
                <a:t>Programların yazıldığı editör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a:defRPr/>
            </a:pPr>
            <a:fld id="{AC0EC175-459D-403B-8FA4-6FCCCA68135D}" type="slidenum">
              <a:rPr lang="en-US" altLang="en-US"/>
              <a:pPr>
                <a:defRPr/>
              </a:pPr>
              <a:t>60</a:t>
            </a:fld>
            <a:endParaRPr lang="en-US" altLang="en-US"/>
          </a:p>
        </p:txBody>
      </p:sp>
      <p:sp>
        <p:nvSpPr>
          <p:cNvPr id="38915" name="Rectangle 2"/>
          <p:cNvSpPr>
            <a:spLocks noGrp="1" noChangeArrowheads="1"/>
          </p:cNvSpPr>
          <p:nvPr>
            <p:ph type="title"/>
          </p:nvPr>
        </p:nvSpPr>
        <p:spPr/>
        <p:txBody>
          <a:bodyPr/>
          <a:lstStyle/>
          <a:p>
            <a:pPr eaLnBrk="1" hangingPunct="1"/>
            <a:r>
              <a:rPr lang="tr-TR" smtClean="0"/>
              <a:t>MATLAB/</a:t>
            </a:r>
            <a:r>
              <a:rPr lang="tr-TR" b="0" smtClean="0">
                <a:solidFill>
                  <a:srgbClr val="3333CC"/>
                </a:solidFill>
              </a:rPr>
              <a:t>switch,case</a:t>
            </a:r>
            <a:r>
              <a:rPr lang="tr-TR" b="0" smtClean="0"/>
              <a:t> yapısı</a:t>
            </a:r>
            <a:endParaRPr lang="en-US" b="0" smtClean="0"/>
          </a:p>
        </p:txBody>
      </p:sp>
      <p:sp>
        <p:nvSpPr>
          <p:cNvPr id="38916" name="Rectangle 3"/>
          <p:cNvSpPr>
            <a:spLocks noGrp="1" noChangeArrowheads="1"/>
          </p:cNvSpPr>
          <p:nvPr>
            <p:ph type="body" idx="1"/>
          </p:nvPr>
        </p:nvSpPr>
        <p:spPr>
          <a:xfrm>
            <a:off x="288925" y="765175"/>
            <a:ext cx="8229600" cy="4530725"/>
          </a:xfrm>
        </p:spPr>
        <p:txBody>
          <a:bodyPr/>
          <a:lstStyle/>
          <a:p>
            <a:pPr eaLnBrk="1" hangingPunct="1">
              <a:lnSpc>
                <a:spcPct val="80000"/>
              </a:lnSpc>
            </a:pPr>
            <a:r>
              <a:rPr lang="tr-TR" sz="1600" dirty="0" err="1" smtClean="0">
                <a:solidFill>
                  <a:srgbClr val="3333CC"/>
                </a:solidFill>
                <a:latin typeface="Courier New" pitchFamily="49" charset="0"/>
              </a:rPr>
              <a:t>switch</a:t>
            </a:r>
            <a:r>
              <a:rPr lang="tr-TR" sz="1600" dirty="0" smtClean="0"/>
              <a:t> </a:t>
            </a:r>
            <a:r>
              <a:rPr lang="tr-TR" sz="1600" b="0" dirty="0" smtClean="0"/>
              <a:t>(değiştir) </a:t>
            </a:r>
            <a:r>
              <a:rPr lang="tr-TR" sz="1600" b="0" dirty="0" err="1" smtClean="0"/>
              <a:t>if</a:t>
            </a:r>
            <a:r>
              <a:rPr lang="tr-TR" sz="1600" b="0" dirty="0" smtClean="0"/>
              <a:t> yapısına benzer. Burada daha çok sözel olarak belirtilen durumlara göre yönlendirme işlemi yapılır. Bu yapının kullanımı </a:t>
            </a:r>
            <a:r>
              <a:rPr lang="tr-TR" sz="1600" dirty="0" err="1" smtClean="0">
                <a:solidFill>
                  <a:srgbClr val="3333CC"/>
                </a:solidFill>
                <a:latin typeface="Courier New" pitchFamily="49" charset="0"/>
              </a:rPr>
              <a:t>case</a:t>
            </a:r>
            <a:r>
              <a:rPr lang="tr-TR" sz="1600" b="0" dirty="0" smtClean="0"/>
              <a:t> ile aşağıdaki gibidir; </a:t>
            </a:r>
          </a:p>
          <a:p>
            <a:pPr eaLnBrk="1" hangingPunct="1">
              <a:lnSpc>
                <a:spcPct val="80000"/>
              </a:lnSpc>
              <a:buFont typeface="Wingdings" pitchFamily="2" charset="2"/>
              <a:buNone/>
            </a:pPr>
            <a:r>
              <a:rPr lang="tr-TR" sz="1600" dirty="0" smtClean="0"/>
              <a:t>	</a:t>
            </a:r>
            <a:r>
              <a:rPr lang="tr-TR" sz="1600" dirty="0" smtClean="0">
                <a:latin typeface="Courier New" pitchFamily="49" charset="0"/>
              </a:rPr>
              <a:t>	</a:t>
            </a:r>
            <a:r>
              <a:rPr lang="tr-TR" sz="1600" dirty="0" err="1" smtClean="0">
                <a:solidFill>
                  <a:srgbClr val="3333CC"/>
                </a:solidFill>
                <a:latin typeface="Courier New" pitchFamily="49" charset="0"/>
              </a:rPr>
              <a:t>switch</a:t>
            </a:r>
            <a:r>
              <a:rPr lang="tr-TR" sz="1600" dirty="0" smtClean="0">
                <a:latin typeface="Courier New" pitchFamily="49" charset="0"/>
              </a:rPr>
              <a:t> durum</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solidFill>
                  <a:srgbClr val="3333CC"/>
                </a:solidFill>
                <a:latin typeface="Courier New" pitchFamily="49" charset="0"/>
              </a:rPr>
              <a:t>case</a:t>
            </a:r>
            <a:r>
              <a:rPr lang="tr-TR" sz="1600" dirty="0" smtClean="0">
                <a:latin typeface="Courier New" pitchFamily="49" charset="0"/>
              </a:rPr>
              <a:t> durum1</a:t>
            </a:r>
          </a:p>
          <a:p>
            <a:pPr eaLnBrk="1" hangingPunct="1">
              <a:lnSpc>
                <a:spcPct val="80000"/>
              </a:lnSpc>
              <a:buFont typeface="Wingdings" pitchFamily="2" charset="2"/>
              <a:buNone/>
            </a:pPr>
            <a:r>
              <a:rPr lang="tr-TR" sz="1600" dirty="0" smtClean="0">
                <a:latin typeface="Courier New" pitchFamily="49" charset="0"/>
              </a:rPr>
              <a:t>		         işlem1</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solidFill>
                  <a:srgbClr val="3333CC"/>
                </a:solidFill>
                <a:latin typeface="Courier New" pitchFamily="49" charset="0"/>
              </a:rPr>
              <a:t>case</a:t>
            </a:r>
            <a:r>
              <a:rPr lang="tr-TR" sz="1600" dirty="0" smtClean="0">
                <a:latin typeface="Courier New" pitchFamily="49" charset="0"/>
              </a:rPr>
              <a:t> durum2</a:t>
            </a:r>
          </a:p>
          <a:p>
            <a:pPr eaLnBrk="1" hangingPunct="1">
              <a:lnSpc>
                <a:spcPct val="80000"/>
              </a:lnSpc>
              <a:buFont typeface="Wingdings" pitchFamily="2" charset="2"/>
              <a:buNone/>
            </a:pPr>
            <a:r>
              <a:rPr lang="tr-TR" sz="1600" dirty="0" smtClean="0">
                <a:latin typeface="Courier New" pitchFamily="49" charset="0"/>
              </a:rPr>
              <a:t>		         işlem2</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solidFill>
                  <a:srgbClr val="3333CC"/>
                </a:solidFill>
                <a:latin typeface="Courier New" pitchFamily="49" charset="0"/>
              </a:rPr>
              <a:t>otherwise</a:t>
            </a:r>
            <a:endParaRPr lang="tr-TR" sz="1600" dirty="0" smtClean="0">
              <a:solidFill>
                <a:srgbClr val="3333CC"/>
              </a:solidFill>
              <a:latin typeface="Courier New" pitchFamily="49" charset="0"/>
            </a:endParaRPr>
          </a:p>
          <a:p>
            <a:pPr eaLnBrk="1" hangingPunct="1">
              <a:lnSpc>
                <a:spcPct val="80000"/>
              </a:lnSpc>
              <a:buFont typeface="Wingdings" pitchFamily="2" charset="2"/>
              <a:buNone/>
            </a:pPr>
            <a:r>
              <a:rPr lang="tr-TR" sz="1600" dirty="0" smtClean="0">
                <a:latin typeface="Courier New" pitchFamily="49" charset="0"/>
              </a:rPr>
              <a:t>		         işlem3</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solidFill>
                  <a:srgbClr val="3333CC"/>
                </a:solidFill>
                <a:latin typeface="Courier New" pitchFamily="49" charset="0"/>
              </a:rPr>
              <a:t>end</a:t>
            </a:r>
            <a:endParaRPr lang="tr-TR" sz="1600" dirty="0" smtClean="0">
              <a:solidFill>
                <a:srgbClr val="3333CC"/>
              </a:solidFill>
              <a:latin typeface="Courier New" pitchFamily="49" charset="0"/>
            </a:endParaRPr>
          </a:p>
          <a:p>
            <a:pPr eaLnBrk="1" hangingPunct="1">
              <a:lnSpc>
                <a:spcPct val="80000"/>
              </a:lnSpc>
              <a:buFont typeface="Wingdings" pitchFamily="2" charset="2"/>
              <a:buNone/>
            </a:pPr>
            <a:endParaRPr lang="tr-TR" sz="1600" b="0" dirty="0" smtClean="0"/>
          </a:p>
          <a:p>
            <a:pPr eaLnBrk="1" hangingPunct="1">
              <a:lnSpc>
                <a:spcPct val="80000"/>
              </a:lnSpc>
              <a:buFont typeface="Wingdings" pitchFamily="2" charset="2"/>
              <a:buNone/>
            </a:pPr>
            <a:r>
              <a:rPr lang="tr-TR" sz="1600" b="0" dirty="0" smtClean="0">
                <a:solidFill>
                  <a:srgbClr val="3333CC"/>
                </a:solidFill>
              </a:rPr>
              <a:t>	</a:t>
            </a:r>
            <a:r>
              <a:rPr lang="tr-TR" sz="1600" dirty="0" smtClean="0">
                <a:solidFill>
                  <a:srgbClr val="3333CC"/>
                </a:solidFill>
              </a:rPr>
              <a:t>Örnek:</a:t>
            </a:r>
            <a:r>
              <a:rPr lang="tr-TR" sz="1600" b="0" dirty="0" smtClean="0"/>
              <a:t> </a:t>
            </a:r>
            <a:r>
              <a:rPr lang="tr-TR" sz="1600" b="0" dirty="0" err="1" smtClean="0"/>
              <a:t>gun</a:t>
            </a:r>
            <a:r>
              <a:rPr lang="tr-TR" sz="1600" b="0" dirty="0" smtClean="0"/>
              <a:t> </a:t>
            </a:r>
            <a:r>
              <a:rPr lang="tr-TR" sz="1600" b="0" dirty="0" err="1" smtClean="0"/>
              <a:t>degiskeninin</a:t>
            </a:r>
            <a:r>
              <a:rPr lang="tr-TR" sz="1600" b="0" dirty="0" smtClean="0"/>
              <a:t>, is </a:t>
            </a:r>
            <a:r>
              <a:rPr lang="tr-TR" sz="1600" b="0" dirty="0" err="1" smtClean="0"/>
              <a:t>gunu</a:t>
            </a:r>
            <a:r>
              <a:rPr lang="tr-TR" sz="1600" b="0" dirty="0" smtClean="0"/>
              <a:t> olup olmadığına karar vermek için aşağıdaki kodlar düşünülür;</a:t>
            </a:r>
          </a:p>
          <a:p>
            <a:pPr eaLnBrk="1" hangingPunct="1">
              <a:lnSpc>
                <a:spcPct val="80000"/>
              </a:lnSpc>
              <a:buFont typeface="Wingdings" pitchFamily="2" charset="2"/>
              <a:buNone/>
            </a:pPr>
            <a:r>
              <a:rPr lang="tr-TR" sz="1600" b="0" dirty="0" smtClean="0"/>
              <a:t>      </a:t>
            </a:r>
            <a:r>
              <a:rPr lang="tr-TR" sz="1600" dirty="0" err="1" smtClean="0">
                <a:latin typeface="Courier New" pitchFamily="49" charset="0"/>
              </a:rPr>
              <a:t>clear</a:t>
            </a:r>
            <a:r>
              <a:rPr lang="tr-TR" sz="1600" dirty="0" smtClean="0">
                <a:latin typeface="Courier New" pitchFamily="49" charset="0"/>
              </a:rPr>
              <a:t>,</a:t>
            </a:r>
            <a:r>
              <a:rPr lang="tr-TR" sz="1600" dirty="0" err="1" smtClean="0">
                <a:latin typeface="Courier New" pitchFamily="49" charset="0"/>
              </a:rPr>
              <a:t>clc</a:t>
            </a:r>
            <a:endParaRPr lang="tr-TR" sz="1600" dirty="0" smtClean="0">
              <a:latin typeface="Courier New" pitchFamily="49" charset="0"/>
            </a:endParaRPr>
          </a:p>
          <a:p>
            <a:pPr eaLnBrk="1" hangingPunct="1">
              <a:lnSpc>
                <a:spcPct val="80000"/>
              </a:lnSpc>
              <a:buFont typeface="Wingdings" pitchFamily="2" charset="2"/>
              <a:buNone/>
            </a:pPr>
            <a:r>
              <a:rPr lang="tr-TR" sz="1600" b="0" dirty="0" smtClean="0"/>
              <a:t>   	</a:t>
            </a:r>
            <a:r>
              <a:rPr lang="tr-TR" sz="1600" dirty="0" err="1" smtClean="0">
                <a:latin typeface="Courier New" pitchFamily="49" charset="0"/>
              </a:rPr>
              <a:t>gun</a:t>
            </a:r>
            <a:r>
              <a:rPr lang="tr-TR" sz="1600" dirty="0" smtClean="0">
                <a:latin typeface="Courier New" pitchFamily="49" charset="0"/>
              </a:rPr>
              <a:t>=</a:t>
            </a:r>
            <a:r>
              <a:rPr lang="tr-TR" sz="1600" dirty="0" err="1" smtClean="0">
                <a:latin typeface="Courier New" pitchFamily="49" charset="0"/>
              </a:rPr>
              <a:t>input</a:t>
            </a:r>
            <a:r>
              <a:rPr lang="tr-TR" sz="1600" dirty="0" smtClean="0">
                <a:latin typeface="Courier New" pitchFamily="49" charset="0"/>
              </a:rPr>
              <a:t>(</a:t>
            </a:r>
            <a:r>
              <a:rPr lang="en-US" sz="1600" dirty="0" smtClean="0">
                <a:solidFill>
                  <a:schemeClr val="tx2"/>
                </a:solidFill>
                <a:latin typeface="Courier New" pitchFamily="49" charset="0"/>
              </a:rPr>
              <a:t>'</a:t>
            </a:r>
            <a:r>
              <a:rPr lang="tr-TR" sz="1600" dirty="0" smtClean="0">
                <a:solidFill>
                  <a:schemeClr val="tx2"/>
                </a:solidFill>
                <a:latin typeface="Courier New" pitchFamily="49" charset="0"/>
              </a:rPr>
              <a:t>hangi </a:t>
            </a:r>
            <a:r>
              <a:rPr lang="tr-TR" sz="1600" dirty="0" err="1" smtClean="0">
                <a:solidFill>
                  <a:schemeClr val="tx2"/>
                </a:solidFill>
                <a:latin typeface="Courier New" pitchFamily="49" charset="0"/>
              </a:rPr>
              <a:t>gun</a:t>
            </a:r>
            <a:r>
              <a:rPr lang="tr-TR" sz="1600" dirty="0" smtClean="0">
                <a:solidFill>
                  <a:schemeClr val="tx2"/>
                </a:solidFill>
                <a:latin typeface="Courier New" pitchFamily="49" charset="0"/>
              </a:rPr>
              <a:t>=</a:t>
            </a:r>
            <a:r>
              <a:rPr lang="en-US" sz="1600" dirty="0" smtClean="0">
                <a:solidFill>
                  <a:schemeClr val="tx2"/>
                </a:solidFill>
                <a:latin typeface="Courier New" pitchFamily="49" charset="0"/>
              </a:rPr>
              <a:t>'</a:t>
            </a:r>
            <a:r>
              <a:rPr lang="tr-TR" sz="1600" dirty="0" smtClean="0">
                <a:latin typeface="Courier New" pitchFamily="49" charset="0"/>
              </a:rPr>
              <a:t>, </a:t>
            </a:r>
            <a:r>
              <a:rPr lang="en-US" sz="1600" dirty="0" smtClean="0">
                <a:solidFill>
                  <a:schemeClr val="tx2"/>
                </a:solidFill>
                <a:latin typeface="Courier New" pitchFamily="49" charset="0"/>
              </a:rPr>
              <a:t>'</a:t>
            </a:r>
            <a:r>
              <a:rPr lang="tr-TR" sz="1600" dirty="0" smtClean="0">
                <a:solidFill>
                  <a:schemeClr val="tx2"/>
                </a:solidFill>
                <a:latin typeface="Courier New" pitchFamily="49" charset="0"/>
              </a:rPr>
              <a:t>s</a:t>
            </a:r>
            <a:r>
              <a:rPr lang="en-US" sz="1600" dirty="0" smtClean="0">
                <a:solidFill>
                  <a:schemeClr val="tx2"/>
                </a:solidFill>
                <a:latin typeface="Courier New" pitchFamily="49" charset="0"/>
              </a:rPr>
              <a:t>'</a:t>
            </a:r>
            <a:r>
              <a:rPr lang="tr-TR" sz="1600" dirty="0" smtClean="0">
                <a:latin typeface="Courier New" pitchFamily="49" charset="0"/>
              </a:rPr>
              <a:t>);</a:t>
            </a:r>
          </a:p>
          <a:p>
            <a:pPr eaLnBrk="1" hangingPunct="1">
              <a:lnSpc>
                <a:spcPct val="80000"/>
              </a:lnSpc>
              <a:buFont typeface="Wingdings" pitchFamily="2" charset="2"/>
              <a:buNone/>
            </a:pPr>
            <a:r>
              <a:rPr lang="tr-TR" sz="1600" b="0" dirty="0" smtClean="0"/>
              <a:t>   	</a:t>
            </a:r>
            <a:r>
              <a:rPr lang="tr-TR" sz="1600" dirty="0" err="1" smtClean="0">
                <a:solidFill>
                  <a:srgbClr val="3333CC"/>
                </a:solidFill>
                <a:latin typeface="Courier New" pitchFamily="49" charset="0"/>
              </a:rPr>
              <a:t>switch</a:t>
            </a:r>
            <a:r>
              <a:rPr lang="tr-TR" sz="1600" dirty="0" smtClean="0">
                <a:latin typeface="Courier New" pitchFamily="49" charset="0"/>
              </a:rPr>
              <a:t> </a:t>
            </a:r>
            <a:r>
              <a:rPr lang="tr-TR" sz="1600" dirty="0" err="1" smtClean="0">
                <a:latin typeface="Courier New" pitchFamily="49" charset="0"/>
              </a:rPr>
              <a:t>lower</a:t>
            </a:r>
            <a:r>
              <a:rPr lang="tr-TR" sz="1600" dirty="0" smtClean="0">
                <a:latin typeface="Courier New" pitchFamily="49" charset="0"/>
              </a:rPr>
              <a:t>(</a:t>
            </a:r>
            <a:r>
              <a:rPr lang="tr-TR" sz="1600" dirty="0" err="1" smtClean="0">
                <a:latin typeface="Courier New" pitchFamily="49" charset="0"/>
              </a:rPr>
              <a:t>gun</a:t>
            </a:r>
            <a:r>
              <a:rPr lang="tr-TR" sz="1600" dirty="0" smtClean="0">
                <a:latin typeface="Courier New" pitchFamily="49" charset="0"/>
              </a:rPr>
              <a:t>)</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solidFill>
                  <a:srgbClr val="3333CC"/>
                </a:solidFill>
                <a:latin typeface="Courier New" pitchFamily="49" charset="0"/>
              </a:rPr>
              <a:t>case</a:t>
            </a:r>
            <a:r>
              <a:rPr lang="tr-TR" sz="1600" dirty="0" smtClean="0">
                <a:solidFill>
                  <a:srgbClr val="3333CC"/>
                </a:solidFill>
                <a:latin typeface="Courier New" pitchFamily="49" charset="0"/>
              </a:rPr>
              <a:t> </a:t>
            </a:r>
            <a:r>
              <a:rPr lang="tr-TR" sz="1600" dirty="0" smtClean="0">
                <a:latin typeface="Courier New" pitchFamily="49" charset="0"/>
              </a:rPr>
              <a:t>{</a:t>
            </a:r>
            <a:r>
              <a:rPr lang="en-US" sz="1600" dirty="0" smtClean="0">
                <a:solidFill>
                  <a:schemeClr val="tx2"/>
                </a:solidFill>
                <a:latin typeface="Courier New" pitchFamily="49" charset="0"/>
              </a:rPr>
              <a:t>'</a:t>
            </a:r>
            <a:r>
              <a:rPr lang="tr-TR" sz="1600" dirty="0" smtClean="0">
                <a:solidFill>
                  <a:schemeClr val="tx2"/>
                </a:solidFill>
                <a:latin typeface="Courier New" pitchFamily="49" charset="0"/>
              </a:rPr>
              <a:t>pazartesi</a:t>
            </a:r>
            <a:r>
              <a:rPr lang="en-US" sz="1600" dirty="0" smtClean="0">
                <a:solidFill>
                  <a:schemeClr val="tx2"/>
                </a:solidFill>
                <a:latin typeface="Courier New" pitchFamily="49" charset="0"/>
              </a:rPr>
              <a:t>'</a:t>
            </a:r>
            <a:r>
              <a:rPr lang="tr-TR" sz="1600" dirty="0" smtClean="0">
                <a:latin typeface="Courier New" pitchFamily="49" charset="0"/>
              </a:rPr>
              <a:t>, </a:t>
            </a:r>
            <a:r>
              <a:rPr lang="en-US" sz="1600" dirty="0" smtClean="0">
                <a:solidFill>
                  <a:schemeClr val="tx2"/>
                </a:solidFill>
                <a:latin typeface="Courier New" pitchFamily="49" charset="0"/>
              </a:rPr>
              <a:t>'</a:t>
            </a:r>
            <a:r>
              <a:rPr lang="tr-TR" sz="1600" dirty="0" err="1" smtClean="0">
                <a:solidFill>
                  <a:schemeClr val="tx2"/>
                </a:solidFill>
                <a:latin typeface="Courier New" pitchFamily="49" charset="0"/>
              </a:rPr>
              <a:t>sali</a:t>
            </a:r>
            <a:r>
              <a:rPr lang="en-US" sz="1600" dirty="0" smtClean="0">
                <a:solidFill>
                  <a:schemeClr val="tx2"/>
                </a:solidFill>
                <a:latin typeface="Courier New" pitchFamily="49" charset="0"/>
              </a:rPr>
              <a:t>'</a:t>
            </a:r>
            <a:r>
              <a:rPr lang="tr-TR" sz="1600" dirty="0" smtClean="0">
                <a:latin typeface="Courier New" pitchFamily="49" charset="0"/>
              </a:rPr>
              <a:t>,</a:t>
            </a:r>
            <a:r>
              <a:rPr lang="en-US" sz="1600" dirty="0" smtClean="0">
                <a:solidFill>
                  <a:schemeClr val="tx2"/>
                </a:solidFill>
                <a:latin typeface="Courier New" pitchFamily="49" charset="0"/>
              </a:rPr>
              <a:t>'</a:t>
            </a:r>
            <a:r>
              <a:rPr lang="tr-TR" sz="1600" dirty="0" err="1" smtClean="0">
                <a:solidFill>
                  <a:schemeClr val="tx2"/>
                </a:solidFill>
                <a:latin typeface="Courier New" pitchFamily="49" charset="0"/>
              </a:rPr>
              <a:t>carsamba</a:t>
            </a:r>
            <a:r>
              <a:rPr lang="en-US" sz="1600" dirty="0" smtClean="0">
                <a:solidFill>
                  <a:schemeClr val="tx2"/>
                </a:solidFill>
                <a:latin typeface="Courier New" pitchFamily="49" charset="0"/>
              </a:rPr>
              <a:t>'</a:t>
            </a:r>
            <a:r>
              <a:rPr lang="tr-TR" sz="1600" dirty="0" smtClean="0">
                <a:latin typeface="Courier New" pitchFamily="49" charset="0"/>
              </a:rPr>
              <a:t>,</a:t>
            </a:r>
            <a:r>
              <a:rPr lang="en-US" sz="1600" dirty="0" smtClean="0">
                <a:solidFill>
                  <a:schemeClr val="tx2"/>
                </a:solidFill>
                <a:latin typeface="Courier New" pitchFamily="49" charset="0"/>
              </a:rPr>
              <a:t>'</a:t>
            </a:r>
            <a:r>
              <a:rPr lang="tr-TR" sz="1600" dirty="0" err="1" smtClean="0">
                <a:solidFill>
                  <a:schemeClr val="tx2"/>
                </a:solidFill>
                <a:latin typeface="Courier New" pitchFamily="49" charset="0"/>
              </a:rPr>
              <a:t>persembe</a:t>
            </a:r>
            <a:r>
              <a:rPr lang="en-US" sz="1600" dirty="0" smtClean="0">
                <a:solidFill>
                  <a:schemeClr val="tx2"/>
                </a:solidFill>
                <a:latin typeface="Courier New" pitchFamily="49" charset="0"/>
              </a:rPr>
              <a:t>'</a:t>
            </a:r>
            <a:r>
              <a:rPr lang="tr-TR" sz="1600" dirty="0" smtClean="0">
                <a:latin typeface="Courier New" pitchFamily="49" charset="0"/>
              </a:rPr>
              <a:t>,</a:t>
            </a:r>
            <a:r>
              <a:rPr lang="en-US" sz="1600" dirty="0" smtClean="0">
                <a:solidFill>
                  <a:schemeClr val="tx2"/>
                </a:solidFill>
                <a:latin typeface="Courier New" pitchFamily="49" charset="0"/>
              </a:rPr>
              <a:t>'</a:t>
            </a:r>
            <a:r>
              <a:rPr lang="tr-TR" sz="1600" dirty="0" smtClean="0">
                <a:solidFill>
                  <a:schemeClr val="tx2"/>
                </a:solidFill>
                <a:latin typeface="Courier New" pitchFamily="49" charset="0"/>
              </a:rPr>
              <a:t>cuma</a:t>
            </a:r>
            <a:r>
              <a:rPr lang="en-US" sz="1600" dirty="0" smtClean="0">
                <a:solidFill>
                  <a:schemeClr val="tx2"/>
                </a:solidFill>
                <a:latin typeface="Courier New" pitchFamily="49" charset="0"/>
              </a:rPr>
              <a:t>'</a:t>
            </a:r>
            <a:r>
              <a:rPr lang="tr-TR" sz="1600" dirty="0" smtClean="0">
                <a:latin typeface="Courier New" pitchFamily="49" charset="0"/>
              </a:rPr>
              <a:t>}</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latin typeface="Courier New" pitchFamily="49" charset="0"/>
              </a:rPr>
              <a:t>disp</a:t>
            </a:r>
            <a:r>
              <a:rPr lang="tr-TR" sz="1600" dirty="0" smtClean="0">
                <a:latin typeface="Courier New" pitchFamily="49" charset="0"/>
              </a:rPr>
              <a:t>(</a:t>
            </a:r>
            <a:r>
              <a:rPr lang="en-US" sz="1600" dirty="0" smtClean="0">
                <a:solidFill>
                  <a:schemeClr val="tx2"/>
                </a:solidFill>
                <a:latin typeface="Courier New" pitchFamily="49" charset="0"/>
              </a:rPr>
              <a:t>'</a:t>
            </a:r>
            <a:r>
              <a:rPr lang="tr-TR" sz="1600" dirty="0" smtClean="0">
                <a:solidFill>
                  <a:schemeClr val="tx2"/>
                </a:solidFill>
                <a:latin typeface="Courier New" pitchFamily="49" charset="0"/>
              </a:rPr>
              <a:t>iş günü</a:t>
            </a:r>
            <a:r>
              <a:rPr lang="en-US" sz="1600" dirty="0" smtClean="0">
                <a:solidFill>
                  <a:schemeClr val="tx2"/>
                </a:solidFill>
                <a:latin typeface="Courier New" pitchFamily="49" charset="0"/>
              </a:rPr>
              <a:t>'</a:t>
            </a:r>
            <a:r>
              <a:rPr lang="tr-TR" sz="1600" dirty="0" smtClean="0">
                <a:latin typeface="Courier New" pitchFamily="49" charset="0"/>
              </a:rPr>
              <a:t>)		         </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solidFill>
                  <a:srgbClr val="3333CC"/>
                </a:solidFill>
                <a:latin typeface="Courier New" pitchFamily="49" charset="0"/>
              </a:rPr>
              <a:t>case</a:t>
            </a:r>
            <a:r>
              <a:rPr lang="tr-TR" sz="1600" dirty="0" smtClean="0">
                <a:latin typeface="Courier New" pitchFamily="49" charset="0"/>
              </a:rPr>
              <a:t> {</a:t>
            </a:r>
            <a:r>
              <a:rPr lang="en-US" sz="1600" dirty="0" smtClean="0">
                <a:solidFill>
                  <a:schemeClr val="tx2"/>
                </a:solidFill>
                <a:latin typeface="Courier New" pitchFamily="49" charset="0"/>
              </a:rPr>
              <a:t>'</a:t>
            </a:r>
            <a:r>
              <a:rPr lang="tr-TR" sz="1600" dirty="0" smtClean="0">
                <a:solidFill>
                  <a:schemeClr val="tx2"/>
                </a:solidFill>
                <a:latin typeface="Courier New" pitchFamily="49" charset="0"/>
              </a:rPr>
              <a:t>cumartesi</a:t>
            </a:r>
            <a:r>
              <a:rPr lang="en-US" sz="1600" dirty="0" smtClean="0">
                <a:solidFill>
                  <a:schemeClr val="tx2"/>
                </a:solidFill>
                <a:latin typeface="Courier New" pitchFamily="49" charset="0"/>
              </a:rPr>
              <a:t>'</a:t>
            </a:r>
            <a:r>
              <a:rPr lang="tr-TR" sz="1600" dirty="0" smtClean="0">
                <a:latin typeface="Courier New" pitchFamily="49" charset="0"/>
              </a:rPr>
              <a:t>,</a:t>
            </a:r>
            <a:r>
              <a:rPr lang="en-US" sz="1600" dirty="0" smtClean="0">
                <a:solidFill>
                  <a:schemeClr val="tx2"/>
                </a:solidFill>
                <a:latin typeface="Courier New" pitchFamily="49" charset="0"/>
              </a:rPr>
              <a:t>'</a:t>
            </a:r>
            <a:r>
              <a:rPr lang="tr-TR" sz="1600" dirty="0" smtClean="0">
                <a:solidFill>
                  <a:schemeClr val="tx2"/>
                </a:solidFill>
                <a:latin typeface="Courier New" pitchFamily="49" charset="0"/>
              </a:rPr>
              <a:t>pazar</a:t>
            </a:r>
            <a:r>
              <a:rPr lang="en-US" sz="1600" dirty="0" smtClean="0">
                <a:solidFill>
                  <a:schemeClr val="tx2"/>
                </a:solidFill>
                <a:latin typeface="Courier New" pitchFamily="49" charset="0"/>
              </a:rPr>
              <a:t>'</a:t>
            </a:r>
            <a:r>
              <a:rPr lang="tr-TR" sz="1600" dirty="0" smtClean="0">
                <a:latin typeface="Courier New" pitchFamily="49" charset="0"/>
              </a:rPr>
              <a:t>}</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latin typeface="Courier New" pitchFamily="49" charset="0"/>
              </a:rPr>
              <a:t>disp</a:t>
            </a:r>
            <a:r>
              <a:rPr lang="tr-TR" sz="1600" dirty="0" smtClean="0">
                <a:latin typeface="Courier New" pitchFamily="49" charset="0"/>
              </a:rPr>
              <a:t>(</a:t>
            </a:r>
            <a:r>
              <a:rPr lang="en-US" sz="1600" dirty="0" smtClean="0">
                <a:solidFill>
                  <a:schemeClr val="tx2"/>
                </a:solidFill>
                <a:latin typeface="Courier New" pitchFamily="49" charset="0"/>
              </a:rPr>
              <a:t>'</a:t>
            </a:r>
            <a:r>
              <a:rPr lang="tr-TR" sz="1600" dirty="0" smtClean="0">
                <a:solidFill>
                  <a:schemeClr val="tx2"/>
                </a:solidFill>
                <a:latin typeface="Courier New" pitchFamily="49" charset="0"/>
              </a:rPr>
              <a:t>TATİL!</a:t>
            </a:r>
            <a:r>
              <a:rPr lang="en-US" sz="1600" dirty="0" smtClean="0">
                <a:solidFill>
                  <a:schemeClr val="tx2"/>
                </a:solidFill>
                <a:latin typeface="Courier New" pitchFamily="49" charset="0"/>
              </a:rPr>
              <a:t>'</a:t>
            </a:r>
            <a:r>
              <a:rPr lang="tr-TR" sz="1600" dirty="0" smtClean="0">
                <a:latin typeface="Courier New" pitchFamily="49" charset="0"/>
              </a:rPr>
              <a:t>)</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solidFill>
                  <a:srgbClr val="3333CC"/>
                </a:solidFill>
                <a:latin typeface="Courier New" pitchFamily="49" charset="0"/>
              </a:rPr>
              <a:t>end</a:t>
            </a:r>
            <a:endParaRPr lang="en-US" sz="1600" dirty="0" smtClean="0">
              <a:solidFill>
                <a:srgbClr val="3333CC"/>
              </a:solidFill>
              <a:latin typeface="Courier New" pitchFamily="49" charset="0"/>
            </a:endParaRPr>
          </a:p>
        </p:txBody>
      </p:sp>
      <p:grpSp>
        <p:nvGrpSpPr>
          <p:cNvPr id="2" name="Group 12"/>
          <p:cNvGrpSpPr>
            <a:grpSpLocks/>
          </p:cNvGrpSpPr>
          <p:nvPr/>
        </p:nvGrpSpPr>
        <p:grpSpPr bwMode="auto">
          <a:xfrm>
            <a:off x="1712913" y="2624138"/>
            <a:ext cx="4176712" cy="576262"/>
            <a:chOff x="1156" y="1818"/>
            <a:chExt cx="2631" cy="363"/>
          </a:xfrm>
        </p:grpSpPr>
        <p:sp>
          <p:nvSpPr>
            <p:cNvPr id="38918" name="AutoShape 9"/>
            <p:cNvSpPr>
              <a:spLocks noChangeArrowheads="1"/>
            </p:cNvSpPr>
            <p:nvPr/>
          </p:nvSpPr>
          <p:spPr bwMode="auto">
            <a:xfrm>
              <a:off x="1156" y="1818"/>
              <a:ext cx="953" cy="363"/>
            </a:xfrm>
            <a:prstGeom prst="roundRect">
              <a:avLst>
                <a:gd name="adj" fmla="val 16667"/>
              </a:avLst>
            </a:prstGeom>
            <a:noFill/>
            <a:ln w="25400" algn="ctr">
              <a:solidFill>
                <a:srgbClr val="FF0000"/>
              </a:solidFill>
              <a:round/>
              <a:headEnd/>
              <a:tailEnd/>
            </a:ln>
          </p:spPr>
          <p:txBody>
            <a:bodyPr wrap="none" anchor="ctr"/>
            <a:lstStyle/>
            <a:p>
              <a:endParaRPr lang="tr-TR"/>
            </a:p>
          </p:txBody>
        </p:sp>
        <p:sp>
          <p:nvSpPr>
            <p:cNvPr id="38919" name="Line 10"/>
            <p:cNvSpPr>
              <a:spLocks noChangeShapeType="1"/>
            </p:cNvSpPr>
            <p:nvPr/>
          </p:nvSpPr>
          <p:spPr bwMode="auto">
            <a:xfrm>
              <a:off x="2109" y="1979"/>
              <a:ext cx="272" cy="0"/>
            </a:xfrm>
            <a:prstGeom prst="line">
              <a:avLst/>
            </a:prstGeom>
            <a:noFill/>
            <a:ln w="25400">
              <a:solidFill>
                <a:srgbClr val="FF0000"/>
              </a:solidFill>
              <a:round/>
              <a:headEnd/>
              <a:tailEnd type="triangle" w="med" len="med"/>
            </a:ln>
          </p:spPr>
          <p:txBody>
            <a:bodyPr wrap="none" anchor="ctr"/>
            <a:lstStyle/>
            <a:p>
              <a:endParaRPr lang="tr-TR"/>
            </a:p>
          </p:txBody>
        </p:sp>
        <p:sp>
          <p:nvSpPr>
            <p:cNvPr id="38920" name="Text Box 11"/>
            <p:cNvSpPr txBox="1">
              <a:spLocks noChangeArrowheads="1"/>
            </p:cNvSpPr>
            <p:nvPr/>
          </p:nvSpPr>
          <p:spPr bwMode="auto">
            <a:xfrm>
              <a:off x="2362" y="1877"/>
              <a:ext cx="1425" cy="192"/>
            </a:xfrm>
            <a:prstGeom prst="rect">
              <a:avLst/>
            </a:prstGeom>
            <a:noFill/>
            <a:ln w="25400" algn="ctr">
              <a:noFill/>
              <a:miter lim="800000"/>
              <a:headEnd/>
              <a:tailEnd/>
            </a:ln>
          </p:spPr>
          <p:txBody>
            <a:bodyPr wrap="none">
              <a:spAutoFit/>
            </a:bodyPr>
            <a:lstStyle/>
            <a:p>
              <a:r>
                <a:rPr lang="tr-TR"/>
                <a:t>Kullanımı kişiye bağlıdır.</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6 Slayt Numarası Yer Tutucusu"/>
          <p:cNvSpPr>
            <a:spLocks noGrp="1"/>
          </p:cNvSpPr>
          <p:nvPr>
            <p:ph type="sldNum" sz="quarter" idx="12"/>
          </p:nvPr>
        </p:nvSpPr>
        <p:spPr/>
        <p:txBody>
          <a:bodyPr/>
          <a:lstStyle/>
          <a:p>
            <a:pPr>
              <a:defRPr/>
            </a:pPr>
            <a:fld id="{1121BDF3-89BF-40B6-B041-8DFF5E315B1A}" type="slidenum">
              <a:rPr lang="en-US" altLang="en-US"/>
              <a:pPr>
                <a:defRPr/>
              </a:pPr>
              <a:t>61</a:t>
            </a:fld>
            <a:endParaRPr lang="en-US" altLang="en-US"/>
          </a:p>
        </p:txBody>
      </p:sp>
      <p:sp>
        <p:nvSpPr>
          <p:cNvPr id="39939" name="Rectangle 2"/>
          <p:cNvSpPr>
            <a:spLocks noGrp="1" noChangeArrowheads="1"/>
          </p:cNvSpPr>
          <p:nvPr>
            <p:ph type="title"/>
          </p:nvPr>
        </p:nvSpPr>
        <p:spPr/>
        <p:txBody>
          <a:bodyPr/>
          <a:lstStyle/>
          <a:p>
            <a:pPr eaLnBrk="1" hangingPunct="1"/>
            <a:r>
              <a:rPr lang="tr-TR" smtClean="0"/>
              <a:t>MATLAB/</a:t>
            </a:r>
            <a:r>
              <a:rPr lang="tr-TR" b="0" smtClean="0">
                <a:solidFill>
                  <a:srgbClr val="3333CC"/>
                </a:solidFill>
              </a:rPr>
              <a:t>switch,case</a:t>
            </a:r>
            <a:r>
              <a:rPr lang="tr-TR" b="0" smtClean="0"/>
              <a:t> yapısı</a:t>
            </a:r>
            <a:endParaRPr lang="en-US" b="0" smtClean="0"/>
          </a:p>
        </p:txBody>
      </p:sp>
      <p:sp>
        <p:nvSpPr>
          <p:cNvPr id="39940" name="Rectangle 8"/>
          <p:cNvSpPr>
            <a:spLocks noGrp="1" noChangeArrowheads="1"/>
          </p:cNvSpPr>
          <p:nvPr>
            <p:ph type="body" sz="half" idx="1"/>
          </p:nvPr>
        </p:nvSpPr>
        <p:spPr>
          <a:xfrm>
            <a:off x="323850" y="1196975"/>
            <a:ext cx="8280598" cy="2592065"/>
          </a:xfrm>
        </p:spPr>
        <p:txBody>
          <a:bodyPr/>
          <a:lstStyle/>
          <a:p>
            <a:pPr eaLnBrk="1" hangingPunct="1"/>
            <a:r>
              <a:rPr lang="tr-TR" sz="1200" dirty="0" smtClean="0"/>
              <a:t>Kullanıcı tarafından girilen bir a=10.2424542 değişkeninin virgülden sonra  2’mi  3 hane mi yazdırılacağını sorgulayan bir </a:t>
            </a:r>
            <a:r>
              <a:rPr lang="tr-TR" sz="1200" dirty="0" err="1" smtClean="0"/>
              <a:t>questdlg</a:t>
            </a:r>
            <a:r>
              <a:rPr lang="tr-TR" sz="1200" dirty="0" smtClean="0"/>
              <a:t> </a:t>
            </a:r>
            <a:r>
              <a:rPr lang="tr-TR" sz="1200" dirty="0" err="1" smtClean="0"/>
              <a:t>GUI’sini</a:t>
            </a:r>
            <a:r>
              <a:rPr lang="tr-TR" sz="1200" dirty="0" smtClean="0"/>
              <a:t> düşünelim:</a:t>
            </a:r>
          </a:p>
          <a:p>
            <a:pPr eaLnBrk="1" hangingPunct="1"/>
            <a:endParaRPr lang="tr-TR" sz="1200" dirty="0" smtClean="0"/>
          </a:p>
          <a:p>
            <a:pPr eaLnBrk="1" hangingPunct="1">
              <a:buFont typeface="Wingdings" pitchFamily="2" charset="2"/>
              <a:buNone/>
            </a:pPr>
            <a:r>
              <a:rPr lang="tr-TR" sz="1200" dirty="0" smtClean="0"/>
              <a:t>	</a:t>
            </a:r>
            <a:r>
              <a:rPr lang="tr-TR" sz="1200" dirty="0" smtClean="0">
                <a:latin typeface="Courier New" pitchFamily="49" charset="0"/>
              </a:rPr>
              <a:t>a=10.2424542;</a:t>
            </a:r>
          </a:p>
          <a:p>
            <a:pPr eaLnBrk="1" hangingPunct="1">
              <a:buFont typeface="Wingdings" pitchFamily="2" charset="2"/>
              <a:buNone/>
            </a:pPr>
            <a:r>
              <a:rPr lang="tr-TR" sz="1200" dirty="0" smtClean="0">
                <a:latin typeface="Courier New" pitchFamily="49" charset="0"/>
              </a:rPr>
              <a:t>	</a:t>
            </a:r>
            <a:r>
              <a:rPr lang="tr-TR" sz="1100" dirty="0" smtClean="0">
                <a:latin typeface="Courier New" pitchFamily="49" charset="0"/>
              </a:rPr>
              <a:t>buton=</a:t>
            </a:r>
            <a:r>
              <a:rPr lang="tr-TR" sz="1100" dirty="0" err="1" smtClean="0">
                <a:latin typeface="Courier New" pitchFamily="49" charset="0"/>
              </a:rPr>
              <a:t>questdlg</a:t>
            </a:r>
            <a:r>
              <a:rPr lang="tr-TR" sz="1100" dirty="0" smtClean="0">
                <a:latin typeface="Courier New" pitchFamily="49" charset="0"/>
              </a:rPr>
              <a:t>(</a:t>
            </a:r>
            <a:r>
              <a:rPr lang="tr-TR" sz="1100" dirty="0" smtClean="0">
                <a:solidFill>
                  <a:schemeClr val="tx2"/>
                </a:solidFill>
                <a:latin typeface="Courier New" pitchFamily="49" charset="0"/>
              </a:rPr>
              <a:t>'Virgülden sonra kaç</a:t>
            </a:r>
            <a:r>
              <a:rPr lang="tr-TR" sz="1100" dirty="0" smtClean="0">
                <a:solidFill>
                  <a:srgbClr val="3333CC"/>
                </a:solidFill>
                <a:latin typeface="Courier New" pitchFamily="49" charset="0"/>
              </a:rPr>
              <a:t> </a:t>
            </a:r>
            <a:r>
              <a:rPr lang="tr-TR" sz="1100" dirty="0" smtClean="0">
                <a:solidFill>
                  <a:schemeClr val="tx2"/>
                </a:solidFill>
                <a:latin typeface="Courier New" pitchFamily="49" charset="0"/>
              </a:rPr>
              <a:t>hane verilsin?'</a:t>
            </a:r>
            <a:r>
              <a:rPr lang="tr-TR" sz="1100" dirty="0" smtClean="0">
                <a:latin typeface="Courier New" pitchFamily="49" charset="0"/>
              </a:rPr>
              <a:t>,</a:t>
            </a:r>
            <a:r>
              <a:rPr lang="tr-TR" sz="1100" dirty="0" smtClean="0">
                <a:solidFill>
                  <a:schemeClr val="tx2"/>
                </a:solidFill>
                <a:latin typeface="Courier New" pitchFamily="49" charset="0"/>
              </a:rPr>
              <a:t>'</a:t>
            </a:r>
            <a:r>
              <a:rPr lang="tr-TR" sz="1100" dirty="0" err="1" smtClean="0">
                <a:solidFill>
                  <a:schemeClr val="tx2"/>
                </a:solidFill>
                <a:latin typeface="Courier New" pitchFamily="49" charset="0"/>
              </a:rPr>
              <a:t>Sonuc</a:t>
            </a:r>
            <a:r>
              <a:rPr lang="tr-TR" sz="1100" dirty="0" smtClean="0">
                <a:solidFill>
                  <a:schemeClr val="tx2"/>
                </a:solidFill>
                <a:latin typeface="Courier New" pitchFamily="49" charset="0"/>
              </a:rPr>
              <a:t>‘</a:t>
            </a:r>
            <a:r>
              <a:rPr lang="tr-TR" sz="1100" dirty="0" smtClean="0">
                <a:latin typeface="Courier New" pitchFamily="49" charset="0"/>
              </a:rPr>
              <a:t>,</a:t>
            </a:r>
            <a:r>
              <a:rPr lang="tr-TR" sz="1100" dirty="0" smtClean="0">
                <a:solidFill>
                  <a:schemeClr val="tx2"/>
                </a:solidFill>
                <a:latin typeface="Courier New" pitchFamily="49" charset="0"/>
              </a:rPr>
              <a:t>'2 hane'</a:t>
            </a:r>
            <a:r>
              <a:rPr lang="tr-TR" sz="1100" dirty="0" smtClean="0">
                <a:latin typeface="Courier New" pitchFamily="49" charset="0"/>
              </a:rPr>
              <a:t>, </a:t>
            </a:r>
            <a:r>
              <a:rPr lang="tr-TR" sz="1100" dirty="0" smtClean="0">
                <a:solidFill>
                  <a:schemeClr val="tx2"/>
                </a:solidFill>
                <a:latin typeface="Courier New" pitchFamily="49" charset="0"/>
              </a:rPr>
              <a:t>'3</a:t>
            </a:r>
            <a:r>
              <a:rPr lang="tr-TR" sz="1100" dirty="0" smtClean="0">
                <a:latin typeface="Courier New" pitchFamily="49" charset="0"/>
              </a:rPr>
              <a:t> </a:t>
            </a:r>
            <a:r>
              <a:rPr lang="tr-TR" sz="1100" dirty="0" smtClean="0">
                <a:solidFill>
                  <a:schemeClr val="tx2"/>
                </a:solidFill>
                <a:latin typeface="Courier New" pitchFamily="49" charset="0"/>
              </a:rPr>
              <a:t>hane'</a:t>
            </a:r>
            <a:r>
              <a:rPr lang="tr-TR" sz="1100" dirty="0" smtClean="0">
                <a:latin typeface="Courier New" pitchFamily="49" charset="0"/>
              </a:rPr>
              <a:t>,</a:t>
            </a:r>
            <a:r>
              <a:rPr lang="tr-TR" sz="1100" dirty="0" smtClean="0">
                <a:solidFill>
                  <a:schemeClr val="tx2"/>
                </a:solidFill>
                <a:latin typeface="Courier New" pitchFamily="49" charset="0"/>
              </a:rPr>
              <a:t>'3 hane'</a:t>
            </a:r>
            <a:r>
              <a:rPr lang="tr-TR" sz="1100" dirty="0" smtClean="0">
                <a:latin typeface="Courier New" pitchFamily="49" charset="0"/>
              </a:rPr>
              <a:t>);</a:t>
            </a:r>
          </a:p>
          <a:p>
            <a:pPr eaLnBrk="1" hangingPunct="1">
              <a:buFont typeface="Wingdings" pitchFamily="2" charset="2"/>
              <a:buNone/>
            </a:pPr>
            <a:r>
              <a:rPr lang="tr-TR" sz="1200" dirty="0" smtClean="0">
                <a:latin typeface="Courier New" pitchFamily="49" charset="0"/>
              </a:rPr>
              <a:t>	</a:t>
            </a:r>
            <a:r>
              <a:rPr lang="tr-TR" sz="1200" dirty="0" err="1" smtClean="0">
                <a:solidFill>
                  <a:srgbClr val="3333CC"/>
                </a:solidFill>
                <a:latin typeface="Courier New" pitchFamily="49" charset="0"/>
              </a:rPr>
              <a:t>switch</a:t>
            </a:r>
            <a:r>
              <a:rPr lang="tr-TR" sz="1200" dirty="0" smtClean="0">
                <a:latin typeface="Courier New" pitchFamily="49" charset="0"/>
              </a:rPr>
              <a:t> buton</a:t>
            </a:r>
          </a:p>
          <a:p>
            <a:pPr eaLnBrk="1" hangingPunct="1">
              <a:buFont typeface="Wingdings" pitchFamily="2" charset="2"/>
              <a:buNone/>
            </a:pPr>
            <a:r>
              <a:rPr lang="tr-TR" sz="1200" dirty="0" smtClean="0">
                <a:latin typeface="Courier New" pitchFamily="49" charset="0"/>
              </a:rPr>
              <a:t>		</a:t>
            </a:r>
            <a:r>
              <a:rPr lang="tr-TR" sz="1200" dirty="0" err="1" smtClean="0">
                <a:solidFill>
                  <a:srgbClr val="3333CC"/>
                </a:solidFill>
                <a:latin typeface="Courier New" pitchFamily="49" charset="0"/>
              </a:rPr>
              <a:t>case</a:t>
            </a:r>
            <a:r>
              <a:rPr lang="tr-TR" sz="1200" dirty="0" smtClean="0">
                <a:latin typeface="Courier New" pitchFamily="49" charset="0"/>
              </a:rPr>
              <a:t> {</a:t>
            </a:r>
            <a:r>
              <a:rPr lang="tr-TR" sz="1200" dirty="0" smtClean="0">
                <a:solidFill>
                  <a:schemeClr val="tx2"/>
                </a:solidFill>
                <a:latin typeface="Courier New" pitchFamily="49" charset="0"/>
              </a:rPr>
              <a:t>'2 hane'</a:t>
            </a:r>
            <a:r>
              <a:rPr lang="tr-TR" sz="1200" dirty="0" smtClean="0">
                <a:latin typeface="Courier New" pitchFamily="49" charset="0"/>
              </a:rPr>
              <a:t>}</a:t>
            </a:r>
          </a:p>
          <a:p>
            <a:pPr eaLnBrk="1" hangingPunct="1">
              <a:buFont typeface="Wingdings" pitchFamily="2" charset="2"/>
              <a:buNone/>
            </a:pPr>
            <a:r>
              <a:rPr lang="tr-TR" sz="1200" dirty="0" smtClean="0">
                <a:latin typeface="Courier New" pitchFamily="49" charset="0"/>
              </a:rPr>
              <a:t>		</a:t>
            </a:r>
            <a:r>
              <a:rPr lang="tr-TR" sz="1200" dirty="0" err="1" smtClean="0">
                <a:latin typeface="Courier New" pitchFamily="49" charset="0"/>
              </a:rPr>
              <a:t>fprintf</a:t>
            </a:r>
            <a:r>
              <a:rPr lang="tr-TR" sz="1200" dirty="0" smtClean="0">
                <a:latin typeface="Courier New" pitchFamily="49" charset="0"/>
              </a:rPr>
              <a:t>(</a:t>
            </a:r>
            <a:r>
              <a:rPr lang="tr-TR" sz="1200" dirty="0" smtClean="0">
                <a:solidFill>
                  <a:schemeClr val="tx2"/>
                </a:solidFill>
                <a:latin typeface="Courier New" pitchFamily="49" charset="0"/>
              </a:rPr>
              <a:t>'%1.2f'</a:t>
            </a:r>
            <a:r>
              <a:rPr lang="tr-TR" sz="1200" dirty="0" smtClean="0">
                <a:latin typeface="Courier New" pitchFamily="49" charset="0"/>
              </a:rPr>
              <a:t>,a)</a:t>
            </a:r>
          </a:p>
          <a:p>
            <a:pPr eaLnBrk="1" hangingPunct="1">
              <a:buFont typeface="Wingdings" pitchFamily="2" charset="2"/>
              <a:buNone/>
            </a:pPr>
            <a:r>
              <a:rPr lang="tr-TR" sz="1200" dirty="0" smtClean="0">
                <a:latin typeface="Courier New" pitchFamily="49" charset="0"/>
              </a:rPr>
              <a:t>		</a:t>
            </a:r>
            <a:r>
              <a:rPr lang="tr-TR" sz="1200" dirty="0" err="1" smtClean="0">
                <a:solidFill>
                  <a:srgbClr val="3333CC"/>
                </a:solidFill>
                <a:latin typeface="Courier New" pitchFamily="49" charset="0"/>
              </a:rPr>
              <a:t>case</a:t>
            </a:r>
            <a:r>
              <a:rPr lang="tr-TR" sz="1200" dirty="0" smtClean="0">
                <a:latin typeface="Courier New" pitchFamily="49" charset="0"/>
              </a:rPr>
              <a:t> {</a:t>
            </a:r>
            <a:r>
              <a:rPr lang="tr-TR" sz="1200" dirty="0" smtClean="0">
                <a:solidFill>
                  <a:schemeClr val="tx2"/>
                </a:solidFill>
                <a:latin typeface="Courier New" pitchFamily="49" charset="0"/>
              </a:rPr>
              <a:t>'3 hane'</a:t>
            </a:r>
            <a:r>
              <a:rPr lang="tr-TR" sz="1200" dirty="0" smtClean="0">
                <a:latin typeface="Courier New" pitchFamily="49" charset="0"/>
              </a:rPr>
              <a:t>}</a:t>
            </a:r>
          </a:p>
          <a:p>
            <a:pPr eaLnBrk="1" hangingPunct="1">
              <a:buFont typeface="Wingdings" pitchFamily="2" charset="2"/>
              <a:buNone/>
            </a:pPr>
            <a:r>
              <a:rPr lang="tr-TR" sz="1200" dirty="0" smtClean="0">
                <a:latin typeface="Courier New" pitchFamily="49" charset="0"/>
              </a:rPr>
              <a:t>		</a:t>
            </a:r>
            <a:r>
              <a:rPr lang="tr-TR" sz="1200" dirty="0" err="1" smtClean="0">
                <a:latin typeface="Courier New" pitchFamily="49" charset="0"/>
              </a:rPr>
              <a:t>fprintf</a:t>
            </a:r>
            <a:r>
              <a:rPr lang="tr-TR" sz="1200" dirty="0" smtClean="0">
                <a:latin typeface="Courier New" pitchFamily="49" charset="0"/>
              </a:rPr>
              <a:t>(</a:t>
            </a:r>
            <a:r>
              <a:rPr lang="tr-TR" sz="1200" dirty="0" smtClean="0">
                <a:solidFill>
                  <a:schemeClr val="tx2"/>
                </a:solidFill>
                <a:latin typeface="Courier New" pitchFamily="49" charset="0"/>
              </a:rPr>
              <a:t>'%1.3f'</a:t>
            </a:r>
            <a:r>
              <a:rPr lang="tr-TR" sz="1200" dirty="0" smtClean="0">
                <a:latin typeface="Courier New" pitchFamily="49" charset="0"/>
              </a:rPr>
              <a:t>,a), </a:t>
            </a:r>
            <a:r>
              <a:rPr lang="tr-TR" sz="1200" dirty="0" err="1" smtClean="0">
                <a:solidFill>
                  <a:srgbClr val="3333CC"/>
                </a:solidFill>
                <a:latin typeface="Courier New" pitchFamily="49" charset="0"/>
              </a:rPr>
              <a:t>end</a:t>
            </a:r>
            <a:endParaRPr lang="tr-TR" sz="1200" dirty="0" smtClean="0">
              <a:solidFill>
                <a:srgbClr val="3333CC"/>
              </a:solidFill>
              <a:latin typeface="Courier New" pitchFamily="49" charset="0"/>
            </a:endParaRPr>
          </a:p>
          <a:p>
            <a:pPr eaLnBrk="1" hangingPunct="1">
              <a:buFont typeface="Wingdings" pitchFamily="2" charset="2"/>
              <a:buNone/>
            </a:pPr>
            <a:r>
              <a:rPr lang="tr-TR" sz="1200" dirty="0" smtClean="0"/>
              <a:t>			   </a:t>
            </a:r>
            <a:endParaRPr lang="en-US" sz="1200" dirty="0" smtClean="0"/>
          </a:p>
        </p:txBody>
      </p:sp>
      <p:sp>
        <p:nvSpPr>
          <p:cNvPr id="55309" name="Text Box 13"/>
          <p:cNvSpPr txBox="1">
            <a:spLocks noChangeArrowheads="1"/>
          </p:cNvSpPr>
          <p:nvPr/>
        </p:nvSpPr>
        <p:spPr bwMode="auto">
          <a:xfrm>
            <a:off x="4499992" y="4149080"/>
            <a:ext cx="3724275" cy="1181100"/>
          </a:xfrm>
          <a:prstGeom prst="rect">
            <a:avLst/>
          </a:prstGeom>
          <a:noFill/>
          <a:ln w="25400" algn="ctr">
            <a:solidFill>
              <a:schemeClr val="tx1"/>
            </a:solidFill>
            <a:miter lim="800000"/>
            <a:headEnd/>
            <a:tailEnd/>
          </a:ln>
        </p:spPr>
        <p:txBody>
          <a:bodyPr wrap="none">
            <a:spAutoFit/>
          </a:bodyPr>
          <a:lstStyle/>
          <a:p>
            <a:pPr algn="l"/>
            <a:r>
              <a:rPr lang="tr-TR" b="0" dirty="0"/>
              <a:t> “2 hane” düğmesinin tıklanması durumunda,</a:t>
            </a:r>
          </a:p>
          <a:p>
            <a:pPr algn="l"/>
            <a:endParaRPr lang="tr-TR" b="0" dirty="0"/>
          </a:p>
          <a:p>
            <a:pPr algn="l"/>
            <a:r>
              <a:rPr lang="tr-TR" dirty="0">
                <a:latin typeface="Courier New" pitchFamily="49" charset="0"/>
              </a:rPr>
              <a:t> 10.24</a:t>
            </a:r>
          </a:p>
          <a:p>
            <a:pPr algn="l"/>
            <a:endParaRPr lang="tr-TR" dirty="0">
              <a:latin typeface="Courier New" pitchFamily="49" charset="0"/>
            </a:endParaRPr>
          </a:p>
          <a:p>
            <a:pPr algn="l"/>
            <a:r>
              <a:rPr lang="tr-TR" b="0" dirty="0"/>
              <a:t> sonucu görüntülenir.</a:t>
            </a:r>
            <a:r>
              <a:rPr lang="tr-TR" b="0" dirty="0">
                <a:latin typeface="Courier New" pitchFamily="49" charset="0"/>
              </a:rPr>
              <a:t> </a:t>
            </a:r>
            <a:endParaRPr lang="en-US" b="0" dirty="0">
              <a:latin typeface="Courier New" pitchFamily="49" charset="0"/>
            </a:endParaRPr>
          </a:p>
        </p:txBody>
      </p:sp>
      <p:grpSp>
        <p:nvGrpSpPr>
          <p:cNvPr id="39943" name="Group 15"/>
          <p:cNvGrpSpPr>
            <a:grpSpLocks/>
          </p:cNvGrpSpPr>
          <p:nvPr/>
        </p:nvGrpSpPr>
        <p:grpSpPr bwMode="auto">
          <a:xfrm>
            <a:off x="1114475" y="3644454"/>
            <a:ext cx="3097213" cy="1839913"/>
            <a:chOff x="3061" y="1092"/>
            <a:chExt cx="1951" cy="1159"/>
          </a:xfrm>
        </p:grpSpPr>
        <p:pic>
          <p:nvPicPr>
            <p:cNvPr id="39945" name="Picture 9"/>
            <p:cNvPicPr>
              <a:picLocks noChangeAspect="1" noChangeArrowheads="1"/>
            </p:cNvPicPr>
            <p:nvPr/>
          </p:nvPicPr>
          <p:blipFill>
            <a:blip r:embed="rId2" cstate="print"/>
            <a:srcRect l="39842" t="24066" r="37421" b="61812"/>
            <a:stretch>
              <a:fillRect/>
            </a:stretch>
          </p:blipFill>
          <p:spPr bwMode="auto">
            <a:xfrm>
              <a:off x="3061" y="1282"/>
              <a:ext cx="1951" cy="969"/>
            </a:xfrm>
            <a:prstGeom prst="rect">
              <a:avLst/>
            </a:prstGeom>
            <a:noFill/>
            <a:ln w="9525">
              <a:noFill/>
              <a:miter lim="800000"/>
              <a:headEnd/>
              <a:tailEnd/>
            </a:ln>
          </p:spPr>
        </p:pic>
        <p:sp>
          <p:nvSpPr>
            <p:cNvPr id="39946" name="AutoShape 11"/>
            <p:cNvSpPr>
              <a:spLocks/>
            </p:cNvSpPr>
            <p:nvPr/>
          </p:nvSpPr>
          <p:spPr bwMode="auto">
            <a:xfrm rot="5400000">
              <a:off x="3856" y="661"/>
              <a:ext cx="227" cy="1089"/>
            </a:xfrm>
            <a:prstGeom prst="rightBrace">
              <a:avLst>
                <a:gd name="adj1" fmla="val 30188"/>
                <a:gd name="adj2" fmla="val 50000"/>
              </a:avLst>
            </a:prstGeom>
            <a:noFill/>
            <a:ln w="25400">
              <a:solidFill>
                <a:srgbClr val="FF0000"/>
              </a:solidFill>
              <a:round/>
              <a:headEnd/>
              <a:tailEnd/>
            </a:ln>
          </p:spPr>
          <p:txBody>
            <a:bodyPr wrap="none" anchor="ctr"/>
            <a:lstStyle/>
            <a:p>
              <a:endParaRPr lang="tr-TR"/>
            </a:p>
          </p:txBody>
        </p:sp>
      </p:grpSp>
      <p:sp>
        <p:nvSpPr>
          <p:cNvPr id="12" name="11 Dikdörtgen"/>
          <p:cNvSpPr/>
          <p:nvPr/>
        </p:nvSpPr>
        <p:spPr>
          <a:xfrm>
            <a:off x="971600" y="6093296"/>
            <a:ext cx="6336704" cy="307777"/>
          </a:xfrm>
          <a:prstGeom prst="rect">
            <a:avLst/>
          </a:prstGeom>
        </p:spPr>
        <p:txBody>
          <a:bodyPr wrap="square">
            <a:spAutoFit/>
          </a:bodyPr>
          <a:lstStyle/>
          <a:p>
            <a:r>
              <a:rPr lang="tr-TR" dirty="0" err="1" smtClean="0">
                <a:solidFill>
                  <a:srgbClr val="3333CC"/>
                </a:solidFill>
              </a:rPr>
              <a:t>butonadı</a:t>
            </a:r>
            <a:r>
              <a:rPr lang="tr-TR" dirty="0" smtClean="0">
                <a:solidFill>
                  <a:srgbClr val="3333CC"/>
                </a:solidFill>
              </a:rPr>
              <a:t> = </a:t>
            </a:r>
            <a:r>
              <a:rPr lang="tr-TR" dirty="0" err="1" smtClean="0">
                <a:solidFill>
                  <a:srgbClr val="3333CC"/>
                </a:solidFill>
              </a:rPr>
              <a:t>questdlg</a:t>
            </a:r>
            <a:r>
              <a:rPr lang="tr-TR" dirty="0" smtClean="0">
                <a:solidFill>
                  <a:srgbClr val="3333CC"/>
                </a:solidFill>
              </a:rPr>
              <a:t>(soru, başlık, btn1, btn2, seçenek);</a:t>
            </a:r>
            <a:endParaRPr lang="tr-TR"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309"/>
                                        </p:tgtEl>
                                        <p:attrNameLst>
                                          <p:attrName>style.visibility</p:attrName>
                                        </p:attrNameLst>
                                      </p:cBhvr>
                                      <p:to>
                                        <p:strVal val="visible"/>
                                      </p:to>
                                    </p:set>
                                    <p:animEffect transition="in" filter="wipe(down)">
                                      <p:cBhvr>
                                        <p:cTn id="7" dur="500"/>
                                        <p:tgtEl>
                                          <p:spTgt spid="55309"/>
                                        </p:tgtEl>
                                      </p:cBhvr>
                                    </p:animEffect>
                                  </p:childTnLst>
                                </p:cTn>
                              </p:par>
                              <p:par>
                                <p:cTn id="8" presetID="22" presetClass="entr" presetSubtype="4" fill="hold" nodeType="withEffect">
                                  <p:stCondLst>
                                    <p:cond delay="0"/>
                                  </p:stCondLst>
                                  <p:childTnLst>
                                    <p:set>
                                      <p:cBhvr>
                                        <p:cTn id="9" dur="1" fill="hold">
                                          <p:stCondLst>
                                            <p:cond delay="0"/>
                                          </p:stCondLst>
                                        </p:cTn>
                                        <p:tgtEl>
                                          <p:spTgt spid="39943"/>
                                        </p:tgtEl>
                                        <p:attrNameLst>
                                          <p:attrName>style.visibility</p:attrName>
                                        </p:attrNameLst>
                                      </p:cBhvr>
                                      <p:to>
                                        <p:strVal val="visible"/>
                                      </p:to>
                                    </p:set>
                                    <p:animEffect transition="in" filter="wipe(down)">
                                      <p:cBhvr>
                                        <p:cTn id="10"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9"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CBBA693A-833E-4D6B-98B0-692DEAA856F5}" type="slidenum">
              <a:rPr lang="en-US" altLang="en-US"/>
              <a:pPr>
                <a:defRPr/>
              </a:pPr>
              <a:t>62</a:t>
            </a:fld>
            <a:endParaRPr lang="en-US" altLang="en-US"/>
          </a:p>
        </p:txBody>
      </p:sp>
      <p:sp>
        <p:nvSpPr>
          <p:cNvPr id="45059" name="Rectangle 2"/>
          <p:cNvSpPr>
            <a:spLocks noGrp="1" noChangeArrowheads="1"/>
          </p:cNvSpPr>
          <p:nvPr>
            <p:ph type="title"/>
          </p:nvPr>
        </p:nvSpPr>
        <p:spPr/>
        <p:txBody>
          <a:bodyPr/>
          <a:lstStyle/>
          <a:p>
            <a:pPr eaLnBrk="1" hangingPunct="1"/>
            <a:r>
              <a:rPr lang="tr-TR" dirty="0" smtClean="0"/>
              <a:t>MATLAB/</a:t>
            </a:r>
            <a:r>
              <a:rPr lang="tr-TR" b="0" dirty="0" err="1" smtClean="0">
                <a:solidFill>
                  <a:srgbClr val="3333CC"/>
                </a:solidFill>
              </a:rPr>
              <a:t>for</a:t>
            </a:r>
            <a:r>
              <a:rPr lang="tr-TR" b="0" dirty="0" smtClean="0">
                <a:solidFill>
                  <a:srgbClr val="3333CC"/>
                </a:solidFill>
              </a:rPr>
              <a:t>,</a:t>
            </a:r>
            <a:r>
              <a:rPr lang="tr-TR" b="0" dirty="0" err="1" smtClean="0">
                <a:solidFill>
                  <a:srgbClr val="3333CC"/>
                </a:solidFill>
              </a:rPr>
              <a:t>end</a:t>
            </a:r>
            <a:r>
              <a:rPr lang="tr-TR" b="0" dirty="0" smtClean="0">
                <a:solidFill>
                  <a:srgbClr val="3333CC"/>
                </a:solidFill>
              </a:rPr>
              <a:t> </a:t>
            </a:r>
            <a:r>
              <a:rPr lang="tr-TR" b="0" dirty="0" smtClean="0"/>
              <a:t>döngüsü</a:t>
            </a:r>
            <a:endParaRPr lang="en-US" b="0" dirty="0" smtClean="0"/>
          </a:p>
        </p:txBody>
      </p:sp>
      <p:sp>
        <p:nvSpPr>
          <p:cNvPr id="45060" name="Rectangle 3"/>
          <p:cNvSpPr>
            <a:spLocks noGrp="1" noChangeArrowheads="1"/>
          </p:cNvSpPr>
          <p:nvPr>
            <p:ph type="body" idx="1"/>
          </p:nvPr>
        </p:nvSpPr>
        <p:spPr>
          <a:xfrm>
            <a:off x="395288" y="1052513"/>
            <a:ext cx="8229600" cy="4530725"/>
          </a:xfrm>
        </p:spPr>
        <p:txBody>
          <a:bodyPr/>
          <a:lstStyle/>
          <a:p>
            <a:pPr eaLnBrk="1" hangingPunct="1">
              <a:lnSpc>
                <a:spcPct val="80000"/>
              </a:lnSpc>
            </a:pPr>
            <a:r>
              <a:rPr lang="tr-TR" sz="1600" dirty="0" err="1" smtClean="0">
                <a:solidFill>
                  <a:srgbClr val="3333CC"/>
                </a:solidFill>
              </a:rPr>
              <a:t>for</a:t>
            </a:r>
            <a:r>
              <a:rPr lang="tr-TR" sz="1600" dirty="0" smtClean="0">
                <a:solidFill>
                  <a:srgbClr val="3333CC"/>
                </a:solidFill>
              </a:rPr>
              <a:t>,</a:t>
            </a:r>
            <a:r>
              <a:rPr lang="tr-TR" sz="1600" dirty="0" err="1" smtClean="0">
                <a:solidFill>
                  <a:srgbClr val="3333CC"/>
                </a:solidFill>
              </a:rPr>
              <a:t>end</a:t>
            </a:r>
            <a:r>
              <a:rPr lang="tr-TR" sz="1600" dirty="0" smtClean="0"/>
              <a:t> </a:t>
            </a:r>
            <a:r>
              <a:rPr lang="tr-TR" sz="1600" b="0" dirty="0" smtClean="0"/>
              <a:t>döngüsü bir işlemin birden daha fazla sayıda yaptırılmasında kullanılır. (Örneğin, kök bulma problemlerinde kullanılan </a:t>
            </a:r>
            <a:r>
              <a:rPr lang="tr-TR" sz="1600" b="0" dirty="0" err="1" smtClean="0"/>
              <a:t>iterasyon</a:t>
            </a:r>
            <a:r>
              <a:rPr lang="tr-TR" sz="1600" b="0" dirty="0" smtClean="0"/>
              <a:t> çözümleri). Kullanımı, </a:t>
            </a:r>
          </a:p>
          <a:p>
            <a:pPr eaLnBrk="1" hangingPunct="1">
              <a:lnSpc>
                <a:spcPct val="80000"/>
              </a:lnSpc>
              <a:buFont typeface="Wingdings" pitchFamily="2" charset="2"/>
              <a:buNone/>
            </a:pPr>
            <a:endParaRPr lang="tr-TR" sz="1600" b="0" dirty="0" smtClean="0"/>
          </a:p>
          <a:p>
            <a:pPr eaLnBrk="1" hangingPunct="1">
              <a:lnSpc>
                <a:spcPct val="80000"/>
              </a:lnSpc>
              <a:buFont typeface="Wingdings" pitchFamily="2" charset="2"/>
              <a:buNone/>
            </a:pPr>
            <a:r>
              <a:rPr lang="tr-TR" sz="1600" dirty="0" smtClean="0"/>
              <a:t>		</a:t>
            </a:r>
            <a:r>
              <a:rPr lang="tr-TR" sz="1600" dirty="0" err="1" smtClean="0">
                <a:solidFill>
                  <a:srgbClr val="3333CC"/>
                </a:solidFill>
                <a:latin typeface="Courier New" pitchFamily="49" charset="0"/>
              </a:rPr>
              <a:t>for</a:t>
            </a:r>
            <a:r>
              <a:rPr lang="tr-TR" sz="1600" dirty="0" smtClean="0">
                <a:solidFill>
                  <a:srgbClr val="3333CC"/>
                </a:solidFill>
                <a:latin typeface="Courier New" pitchFamily="49" charset="0"/>
              </a:rPr>
              <a:t> </a:t>
            </a:r>
            <a:r>
              <a:rPr lang="tr-TR" sz="1600" dirty="0" smtClean="0">
                <a:latin typeface="Courier New" pitchFamily="49" charset="0"/>
              </a:rPr>
              <a:t>i=1:n</a:t>
            </a:r>
            <a:r>
              <a:rPr lang="tr-TR" sz="1600" dirty="0" smtClean="0">
                <a:solidFill>
                  <a:srgbClr val="3333CC"/>
                </a:solidFill>
                <a:latin typeface="Courier New" pitchFamily="49" charset="0"/>
              </a:rPr>
              <a:t>    </a:t>
            </a:r>
            <a:r>
              <a:rPr lang="tr-TR" sz="1600" dirty="0" smtClean="0">
                <a:latin typeface="Courier New" pitchFamily="49" charset="0"/>
              </a:rPr>
              <a:t>(i</a:t>
            </a:r>
            <a:r>
              <a:rPr lang="tr-TR" sz="1600" dirty="0" smtClean="0">
                <a:latin typeface="Courier New" pitchFamily="49" charset="0"/>
                <a:sym typeface="Symbol" pitchFamily="18" charset="2"/>
              </a:rPr>
              <a:t>Tam sayı (</a:t>
            </a:r>
            <a:r>
              <a:rPr lang="tr-TR" sz="1600" dirty="0" err="1" smtClean="0">
                <a:latin typeface="Courier New" pitchFamily="49" charset="0"/>
                <a:sym typeface="Symbol" pitchFamily="18" charset="2"/>
              </a:rPr>
              <a:t>integer</a:t>
            </a:r>
            <a:r>
              <a:rPr lang="tr-TR" sz="1600" dirty="0" smtClean="0">
                <a:latin typeface="Courier New" pitchFamily="49" charset="0"/>
                <a:sym typeface="Symbol" pitchFamily="18" charset="2"/>
              </a:rPr>
              <a:t>))</a:t>
            </a:r>
          </a:p>
          <a:p>
            <a:pPr eaLnBrk="1" hangingPunct="1">
              <a:lnSpc>
                <a:spcPct val="80000"/>
              </a:lnSpc>
              <a:buFont typeface="Wingdings" pitchFamily="2" charset="2"/>
              <a:buNone/>
            </a:pPr>
            <a:r>
              <a:rPr lang="tr-TR" sz="1600" dirty="0" smtClean="0">
                <a:latin typeface="Courier New" pitchFamily="49" charset="0"/>
              </a:rPr>
              <a:t>		   işlem</a:t>
            </a:r>
          </a:p>
          <a:p>
            <a:pPr eaLnBrk="1" hangingPunct="1">
              <a:lnSpc>
                <a:spcPct val="80000"/>
              </a:lnSpc>
              <a:buFont typeface="Wingdings" pitchFamily="2" charset="2"/>
              <a:buNone/>
            </a:pPr>
            <a:r>
              <a:rPr lang="tr-TR" sz="1600" dirty="0" smtClean="0"/>
              <a:t>		</a:t>
            </a:r>
            <a:r>
              <a:rPr lang="tr-TR" sz="1600" dirty="0" err="1" smtClean="0">
                <a:solidFill>
                  <a:srgbClr val="3333CC"/>
                </a:solidFill>
                <a:latin typeface="Courier New" pitchFamily="49" charset="0"/>
              </a:rPr>
              <a:t>end</a:t>
            </a:r>
            <a:endParaRPr lang="tr-TR" sz="1600" dirty="0" smtClean="0">
              <a:solidFill>
                <a:srgbClr val="3333CC"/>
              </a:solidFill>
              <a:latin typeface="Courier New" pitchFamily="49" charset="0"/>
            </a:endParaRPr>
          </a:p>
          <a:p>
            <a:pPr eaLnBrk="1" hangingPunct="1">
              <a:lnSpc>
                <a:spcPct val="80000"/>
              </a:lnSpc>
              <a:buFont typeface="Wingdings" pitchFamily="2" charset="2"/>
              <a:buNone/>
            </a:pPr>
            <a:r>
              <a:rPr lang="tr-TR" sz="1600" dirty="0" smtClean="0">
                <a:solidFill>
                  <a:srgbClr val="3333CC"/>
                </a:solidFill>
                <a:latin typeface="Courier New" pitchFamily="49" charset="0"/>
              </a:rPr>
              <a:t>	</a:t>
            </a:r>
          </a:p>
          <a:p>
            <a:pPr eaLnBrk="1" hangingPunct="1">
              <a:lnSpc>
                <a:spcPct val="80000"/>
              </a:lnSpc>
              <a:buFont typeface="Wingdings" pitchFamily="2" charset="2"/>
              <a:buNone/>
            </a:pPr>
            <a:r>
              <a:rPr lang="tr-TR" sz="1600" dirty="0" smtClean="0">
                <a:solidFill>
                  <a:srgbClr val="3333CC"/>
                </a:solidFill>
                <a:latin typeface="Courier New" pitchFamily="49" charset="0"/>
              </a:rPr>
              <a:t>	</a:t>
            </a:r>
            <a:r>
              <a:rPr lang="tr-TR" sz="1600" b="0" dirty="0" smtClean="0"/>
              <a:t>biçimindedir. </a:t>
            </a:r>
          </a:p>
          <a:p>
            <a:pPr eaLnBrk="1" hangingPunct="1">
              <a:lnSpc>
                <a:spcPct val="80000"/>
              </a:lnSpc>
              <a:buFont typeface="Wingdings" pitchFamily="2" charset="2"/>
              <a:buNone/>
            </a:pPr>
            <a:endParaRPr lang="tr-TR" sz="1600" b="0" dirty="0" smtClean="0"/>
          </a:p>
          <a:p>
            <a:pPr eaLnBrk="1" hangingPunct="1">
              <a:lnSpc>
                <a:spcPct val="80000"/>
              </a:lnSpc>
              <a:buFont typeface="Wingdings" pitchFamily="2" charset="2"/>
              <a:buNone/>
            </a:pPr>
            <a:r>
              <a:rPr lang="tr-TR" sz="1600" b="0" dirty="0" smtClean="0"/>
              <a:t>	</a:t>
            </a:r>
            <a:r>
              <a:rPr lang="tr-TR" sz="1600" dirty="0" smtClean="0">
                <a:solidFill>
                  <a:srgbClr val="3333CC"/>
                </a:solidFill>
              </a:rPr>
              <a:t>Örnek</a:t>
            </a:r>
            <a:r>
              <a:rPr lang="tr-TR" sz="1600" dirty="0" smtClean="0"/>
              <a:t>:</a:t>
            </a:r>
            <a:r>
              <a:rPr lang="tr-TR" sz="1600" b="0" dirty="0" smtClean="0"/>
              <a:t> 1’den </a:t>
            </a:r>
            <a:r>
              <a:rPr lang="tr-TR" sz="1600" b="0" dirty="0" err="1" smtClean="0"/>
              <a:t>N’ye</a:t>
            </a:r>
            <a:r>
              <a:rPr lang="tr-TR" sz="1600" b="0" dirty="0" smtClean="0"/>
              <a:t> kadar olan sayıların toplamını yapan bir program düşünelim.</a:t>
            </a:r>
          </a:p>
          <a:p>
            <a:pPr eaLnBrk="1" hangingPunct="1">
              <a:lnSpc>
                <a:spcPct val="80000"/>
              </a:lnSpc>
              <a:buFont typeface="Wingdings" pitchFamily="2" charset="2"/>
              <a:buNone/>
            </a:pPr>
            <a:endParaRPr lang="tr-TR" sz="1600" b="0" dirty="0" smtClean="0"/>
          </a:p>
          <a:p>
            <a:pPr eaLnBrk="1" hangingPunct="1">
              <a:lnSpc>
                <a:spcPct val="80000"/>
              </a:lnSpc>
              <a:buFont typeface="Wingdings" pitchFamily="2" charset="2"/>
              <a:buNone/>
            </a:pPr>
            <a:r>
              <a:rPr lang="tr-TR" sz="1600" b="0" dirty="0" smtClean="0"/>
              <a:t>      	</a:t>
            </a:r>
            <a:r>
              <a:rPr lang="tr-TR" sz="1600" dirty="0" err="1" smtClean="0">
                <a:latin typeface="Courier New" pitchFamily="49" charset="0"/>
              </a:rPr>
              <a:t>clear</a:t>
            </a:r>
            <a:r>
              <a:rPr lang="tr-TR" sz="1600" dirty="0" smtClean="0">
                <a:latin typeface="Courier New" pitchFamily="49" charset="0"/>
              </a:rPr>
              <a:t>,</a:t>
            </a:r>
            <a:r>
              <a:rPr lang="tr-TR" sz="1600" dirty="0" err="1" smtClean="0">
                <a:latin typeface="Courier New" pitchFamily="49" charset="0"/>
              </a:rPr>
              <a:t>clc</a:t>
            </a:r>
            <a:endParaRPr lang="tr-TR" sz="1600" dirty="0" smtClean="0">
              <a:latin typeface="Courier New" pitchFamily="49" charset="0"/>
            </a:endParaRPr>
          </a:p>
          <a:p>
            <a:pPr eaLnBrk="1" hangingPunct="1">
              <a:lnSpc>
                <a:spcPct val="80000"/>
              </a:lnSpc>
              <a:buFont typeface="Wingdings" pitchFamily="2" charset="2"/>
              <a:buNone/>
            </a:pPr>
            <a:r>
              <a:rPr lang="tr-TR" sz="1600" b="0" dirty="0" smtClean="0"/>
              <a:t>		</a:t>
            </a:r>
            <a:r>
              <a:rPr lang="tr-TR" sz="1600" dirty="0" smtClean="0">
                <a:latin typeface="Courier New" pitchFamily="49" charset="0"/>
              </a:rPr>
              <a:t>N=</a:t>
            </a:r>
            <a:r>
              <a:rPr lang="tr-TR" sz="1600" dirty="0" err="1" smtClean="0">
                <a:latin typeface="Courier New" pitchFamily="49" charset="0"/>
              </a:rPr>
              <a:t>input</a:t>
            </a:r>
            <a:r>
              <a:rPr lang="tr-TR" sz="1600" dirty="0" smtClean="0">
                <a:latin typeface="Courier New" pitchFamily="49" charset="0"/>
              </a:rPr>
              <a:t>(</a:t>
            </a:r>
            <a:r>
              <a:rPr lang="tr-TR" sz="1600" dirty="0" smtClean="0">
                <a:solidFill>
                  <a:schemeClr val="tx2"/>
                </a:solidFill>
                <a:latin typeface="Courier New" pitchFamily="49" charset="0"/>
              </a:rPr>
              <a:t>'bir </a:t>
            </a:r>
            <a:r>
              <a:rPr lang="tr-TR" sz="1600" dirty="0" err="1" smtClean="0">
                <a:solidFill>
                  <a:schemeClr val="tx2"/>
                </a:solidFill>
                <a:latin typeface="Courier New" pitchFamily="49" charset="0"/>
              </a:rPr>
              <a:t>sayi</a:t>
            </a:r>
            <a:r>
              <a:rPr lang="tr-TR" sz="1600" dirty="0" smtClean="0">
                <a:solidFill>
                  <a:schemeClr val="tx2"/>
                </a:solidFill>
                <a:latin typeface="Courier New" pitchFamily="49" charset="0"/>
              </a:rPr>
              <a:t> giriniz='</a:t>
            </a:r>
            <a:r>
              <a:rPr lang="tr-TR" sz="1600" dirty="0" smtClean="0">
                <a:latin typeface="Courier New" pitchFamily="49" charset="0"/>
              </a:rPr>
              <a:t>);</a:t>
            </a:r>
          </a:p>
          <a:p>
            <a:pPr eaLnBrk="1" hangingPunct="1">
              <a:lnSpc>
                <a:spcPct val="80000"/>
              </a:lnSpc>
              <a:buFont typeface="Wingdings" pitchFamily="2" charset="2"/>
              <a:buNone/>
            </a:pPr>
            <a:r>
              <a:rPr lang="tr-TR" sz="1600" dirty="0" smtClean="0">
                <a:latin typeface="Courier New" pitchFamily="49" charset="0"/>
              </a:rPr>
              <a:t>		say=0; </a:t>
            </a:r>
            <a:r>
              <a:rPr lang="tr-TR" sz="1600" dirty="0" smtClean="0">
                <a:solidFill>
                  <a:srgbClr val="009900"/>
                </a:solidFill>
                <a:latin typeface="Courier New" pitchFamily="49" charset="0"/>
              </a:rPr>
              <a:t>%sayaç</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solidFill>
                  <a:srgbClr val="3333CC"/>
                </a:solidFill>
                <a:latin typeface="Courier New" pitchFamily="49" charset="0"/>
              </a:rPr>
              <a:t>for</a:t>
            </a:r>
            <a:r>
              <a:rPr lang="tr-TR" sz="1600" dirty="0" smtClean="0">
                <a:solidFill>
                  <a:srgbClr val="3333CC"/>
                </a:solidFill>
                <a:latin typeface="Courier New" pitchFamily="49" charset="0"/>
              </a:rPr>
              <a:t> </a:t>
            </a:r>
            <a:r>
              <a:rPr lang="tr-TR" sz="1600" dirty="0" smtClean="0">
                <a:latin typeface="Courier New" pitchFamily="49" charset="0"/>
              </a:rPr>
              <a:t>i=1:N</a:t>
            </a:r>
          </a:p>
          <a:p>
            <a:pPr eaLnBrk="1" hangingPunct="1">
              <a:lnSpc>
                <a:spcPct val="80000"/>
              </a:lnSpc>
              <a:buFont typeface="Wingdings" pitchFamily="2" charset="2"/>
              <a:buNone/>
            </a:pPr>
            <a:r>
              <a:rPr lang="tr-TR" sz="1600" dirty="0" smtClean="0">
                <a:latin typeface="Courier New" pitchFamily="49" charset="0"/>
              </a:rPr>
              <a:t>		    say=say+i; </a:t>
            </a:r>
            <a:r>
              <a:rPr lang="tr-TR" sz="1600" dirty="0" smtClean="0">
                <a:solidFill>
                  <a:srgbClr val="009900"/>
                </a:solidFill>
                <a:latin typeface="Courier New" pitchFamily="49" charset="0"/>
              </a:rPr>
              <a:t>%birikimli (kümülatif toplam)</a:t>
            </a:r>
            <a:endParaRPr lang="tr-TR" sz="1600" dirty="0" smtClean="0">
              <a:latin typeface="Courier New" pitchFamily="49" charset="0"/>
            </a:endParaRP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solidFill>
                  <a:srgbClr val="3333CC"/>
                </a:solidFill>
                <a:latin typeface="Courier New" pitchFamily="49" charset="0"/>
              </a:rPr>
              <a:t>end</a:t>
            </a:r>
            <a:endParaRPr lang="tr-TR" sz="1600" dirty="0" smtClean="0">
              <a:solidFill>
                <a:srgbClr val="3333CC"/>
              </a:solidFill>
              <a:latin typeface="Courier New" pitchFamily="49" charset="0"/>
            </a:endParaRPr>
          </a:p>
          <a:p>
            <a:pPr eaLnBrk="1" hangingPunct="1">
              <a:lnSpc>
                <a:spcPct val="80000"/>
              </a:lnSpc>
              <a:buFont typeface="Wingdings" pitchFamily="2" charset="2"/>
              <a:buNone/>
            </a:pPr>
            <a:r>
              <a:rPr lang="tr-TR" sz="1600" dirty="0" smtClean="0">
                <a:latin typeface="Courier New" pitchFamily="49" charset="0"/>
              </a:rPr>
              <a:t>		say</a:t>
            </a:r>
            <a:endParaRPr lang="en-US" sz="1600" dirty="0" smtClean="0">
              <a:latin typeface="Courier New" pitchFamily="49"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p:txBody>
          <a:bodyPr/>
          <a:lstStyle/>
          <a:p>
            <a:pPr>
              <a:defRPr/>
            </a:pPr>
            <a:fld id="{4D8E7CDD-F54A-451F-B139-0BC59E4E31C3}" type="slidenum">
              <a:rPr lang="en-US" altLang="en-US"/>
              <a:pPr>
                <a:defRPr/>
              </a:pPr>
              <a:t>63</a:t>
            </a:fld>
            <a:endParaRPr lang="en-US" altLang="en-US"/>
          </a:p>
        </p:txBody>
      </p:sp>
      <p:sp>
        <p:nvSpPr>
          <p:cNvPr id="46083" name="Rectangle 2"/>
          <p:cNvSpPr>
            <a:spLocks noGrp="1" noChangeArrowheads="1"/>
          </p:cNvSpPr>
          <p:nvPr>
            <p:ph type="title"/>
          </p:nvPr>
        </p:nvSpPr>
        <p:spPr/>
        <p:txBody>
          <a:bodyPr/>
          <a:lstStyle/>
          <a:p>
            <a:pPr eaLnBrk="1" hangingPunct="1"/>
            <a:r>
              <a:rPr lang="tr-TR" dirty="0" smtClean="0"/>
              <a:t>MATLAB/</a:t>
            </a:r>
            <a:r>
              <a:rPr lang="tr-TR" b="0" dirty="0" err="1" smtClean="0">
                <a:solidFill>
                  <a:srgbClr val="3333CC"/>
                </a:solidFill>
              </a:rPr>
              <a:t>while</a:t>
            </a:r>
            <a:r>
              <a:rPr lang="tr-TR" b="0" dirty="0" smtClean="0">
                <a:solidFill>
                  <a:srgbClr val="3333CC"/>
                </a:solidFill>
              </a:rPr>
              <a:t>,</a:t>
            </a:r>
            <a:r>
              <a:rPr lang="tr-TR" b="0" dirty="0" err="1" smtClean="0">
                <a:solidFill>
                  <a:srgbClr val="3333CC"/>
                </a:solidFill>
              </a:rPr>
              <a:t>end</a:t>
            </a:r>
            <a:r>
              <a:rPr lang="tr-TR" b="0" dirty="0" smtClean="0">
                <a:solidFill>
                  <a:srgbClr val="3333CC"/>
                </a:solidFill>
              </a:rPr>
              <a:t> </a:t>
            </a:r>
            <a:r>
              <a:rPr lang="tr-TR" b="0" dirty="0" smtClean="0"/>
              <a:t>döngüsü</a:t>
            </a:r>
            <a:endParaRPr lang="en-US" b="0" dirty="0" smtClean="0"/>
          </a:p>
        </p:txBody>
      </p:sp>
      <p:sp>
        <p:nvSpPr>
          <p:cNvPr id="46084" name="Rectangle 3"/>
          <p:cNvSpPr>
            <a:spLocks noGrp="1" noChangeArrowheads="1"/>
          </p:cNvSpPr>
          <p:nvPr>
            <p:ph type="body" idx="1"/>
          </p:nvPr>
        </p:nvSpPr>
        <p:spPr>
          <a:xfrm>
            <a:off x="395288" y="1052513"/>
            <a:ext cx="8229600" cy="4530725"/>
          </a:xfrm>
        </p:spPr>
        <p:txBody>
          <a:bodyPr/>
          <a:lstStyle/>
          <a:p>
            <a:pPr eaLnBrk="1" hangingPunct="1">
              <a:lnSpc>
                <a:spcPct val="80000"/>
              </a:lnSpc>
            </a:pPr>
            <a:r>
              <a:rPr lang="tr-TR" sz="1600" b="0" dirty="0" err="1" smtClean="0">
                <a:solidFill>
                  <a:srgbClr val="3333CC"/>
                </a:solidFill>
              </a:rPr>
              <a:t>while</a:t>
            </a:r>
            <a:r>
              <a:rPr lang="tr-TR" sz="1600" b="0" dirty="0" smtClean="0">
                <a:solidFill>
                  <a:srgbClr val="3333CC"/>
                </a:solidFill>
              </a:rPr>
              <a:t>,</a:t>
            </a:r>
            <a:r>
              <a:rPr lang="tr-TR" sz="1600" b="0" dirty="0" err="1" smtClean="0">
                <a:solidFill>
                  <a:srgbClr val="3333CC"/>
                </a:solidFill>
              </a:rPr>
              <a:t>end</a:t>
            </a:r>
            <a:r>
              <a:rPr lang="tr-TR" sz="1600" b="0" dirty="0" smtClean="0"/>
              <a:t> döngüsü, belirli bir durumun gerçekleşmesi durumunda bir işlemin birden daha fazla sayıda yaptırılmasında kullanılır. </a:t>
            </a:r>
          </a:p>
          <a:p>
            <a:pPr eaLnBrk="1" hangingPunct="1">
              <a:lnSpc>
                <a:spcPct val="80000"/>
              </a:lnSpc>
              <a:buFont typeface="Wingdings" pitchFamily="2" charset="2"/>
              <a:buNone/>
            </a:pPr>
            <a:endParaRPr lang="tr-TR" sz="1600" b="0" dirty="0" smtClean="0"/>
          </a:p>
          <a:p>
            <a:pPr eaLnBrk="1" hangingPunct="1">
              <a:lnSpc>
                <a:spcPct val="80000"/>
              </a:lnSpc>
              <a:buFont typeface="Wingdings" pitchFamily="2" charset="2"/>
              <a:buNone/>
            </a:pPr>
            <a:r>
              <a:rPr lang="tr-TR" sz="1600" b="0" dirty="0" smtClean="0"/>
              <a:t>                </a:t>
            </a:r>
            <a:r>
              <a:rPr lang="tr-TR" sz="1600" dirty="0" smtClean="0">
                <a:latin typeface="Courier New" pitchFamily="49" charset="0"/>
              </a:rPr>
              <a:t>done=0;</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solidFill>
                  <a:srgbClr val="3333CC"/>
                </a:solidFill>
                <a:latin typeface="Courier New" pitchFamily="49" charset="0"/>
              </a:rPr>
              <a:t>while</a:t>
            </a:r>
            <a:r>
              <a:rPr lang="tr-TR" sz="1600" dirty="0" smtClean="0">
                <a:solidFill>
                  <a:srgbClr val="3333CC"/>
                </a:solidFill>
                <a:latin typeface="Courier New" pitchFamily="49" charset="0"/>
              </a:rPr>
              <a:t> </a:t>
            </a:r>
            <a:r>
              <a:rPr lang="tr-TR" sz="1600" dirty="0" smtClean="0">
                <a:latin typeface="Courier New" pitchFamily="49" charset="0"/>
              </a:rPr>
              <a:t>done==0</a:t>
            </a:r>
            <a:endParaRPr lang="tr-TR" sz="1600" dirty="0" smtClean="0">
              <a:latin typeface="Courier New" pitchFamily="49" charset="0"/>
              <a:sym typeface="Symbol" pitchFamily="18" charset="2"/>
            </a:endParaRPr>
          </a:p>
          <a:p>
            <a:pPr eaLnBrk="1" hangingPunct="1">
              <a:lnSpc>
                <a:spcPct val="80000"/>
              </a:lnSpc>
              <a:buFont typeface="Wingdings" pitchFamily="2" charset="2"/>
              <a:buNone/>
            </a:pPr>
            <a:r>
              <a:rPr lang="tr-TR" sz="1600" dirty="0" smtClean="0">
                <a:latin typeface="Courier New" pitchFamily="49" charset="0"/>
              </a:rPr>
              <a:t>		   işlem</a:t>
            </a:r>
          </a:p>
          <a:p>
            <a:pPr eaLnBrk="1" hangingPunct="1">
              <a:lnSpc>
                <a:spcPct val="80000"/>
              </a:lnSpc>
              <a:buFont typeface="Wingdings" pitchFamily="2" charset="2"/>
              <a:buNone/>
            </a:pPr>
            <a:r>
              <a:rPr lang="tr-TR" sz="1600" dirty="0" smtClean="0">
                <a:latin typeface="Courier New" pitchFamily="49" charset="0"/>
              </a:rPr>
              <a:t>		</a:t>
            </a:r>
            <a:r>
              <a:rPr lang="tr-TR" sz="1600" dirty="0" err="1" smtClean="0">
                <a:solidFill>
                  <a:srgbClr val="3333CC"/>
                </a:solidFill>
                <a:latin typeface="Courier New" pitchFamily="49" charset="0"/>
              </a:rPr>
              <a:t>end</a:t>
            </a:r>
            <a:endParaRPr lang="tr-TR" sz="1600" dirty="0" smtClean="0">
              <a:solidFill>
                <a:srgbClr val="3333CC"/>
              </a:solidFill>
              <a:latin typeface="Courier New" pitchFamily="49" charset="0"/>
            </a:endParaRPr>
          </a:p>
          <a:p>
            <a:pPr eaLnBrk="1" hangingPunct="1">
              <a:lnSpc>
                <a:spcPct val="80000"/>
              </a:lnSpc>
              <a:buFont typeface="Wingdings" pitchFamily="2" charset="2"/>
              <a:buNone/>
            </a:pPr>
            <a:r>
              <a:rPr lang="tr-TR" sz="1600" b="0" dirty="0" smtClean="0">
                <a:solidFill>
                  <a:srgbClr val="3333CC"/>
                </a:solidFill>
                <a:latin typeface="Courier New" pitchFamily="49" charset="0"/>
              </a:rPr>
              <a:t>	</a:t>
            </a:r>
            <a:endParaRPr lang="tr-TR" sz="1600" b="0" dirty="0" smtClean="0"/>
          </a:p>
          <a:p>
            <a:pPr eaLnBrk="1" hangingPunct="1">
              <a:lnSpc>
                <a:spcPct val="80000"/>
              </a:lnSpc>
              <a:buFont typeface="Wingdings" pitchFamily="2" charset="2"/>
              <a:buNone/>
            </a:pPr>
            <a:r>
              <a:rPr lang="tr-TR" sz="1600" b="0" dirty="0" smtClean="0"/>
              <a:t>	</a:t>
            </a:r>
            <a:r>
              <a:rPr lang="tr-TR" sz="1600" b="0" dirty="0" smtClean="0">
                <a:solidFill>
                  <a:srgbClr val="3333CC"/>
                </a:solidFill>
              </a:rPr>
              <a:t>Örnek</a:t>
            </a:r>
            <a:r>
              <a:rPr lang="tr-TR" sz="1600" b="0" dirty="0" smtClean="0"/>
              <a:t>: 1’den </a:t>
            </a:r>
            <a:r>
              <a:rPr lang="tr-TR" sz="1600" b="0" dirty="0" err="1" smtClean="0"/>
              <a:t>N’ye</a:t>
            </a:r>
            <a:r>
              <a:rPr lang="tr-TR" sz="1600" b="0" dirty="0" smtClean="0"/>
              <a:t> kadar olan sayıların toplamını </a:t>
            </a:r>
            <a:r>
              <a:rPr lang="tr-TR" sz="1600" b="0" dirty="0" err="1" smtClean="0"/>
              <a:t>while</a:t>
            </a:r>
            <a:r>
              <a:rPr lang="tr-TR" sz="1600" b="0" dirty="0" smtClean="0"/>
              <a:t>,</a:t>
            </a:r>
            <a:r>
              <a:rPr lang="tr-TR" sz="1600" b="0" dirty="0" err="1" smtClean="0"/>
              <a:t>end</a:t>
            </a:r>
            <a:r>
              <a:rPr lang="tr-TR" sz="1600" b="0" dirty="0" smtClean="0"/>
              <a:t> döngüsü ile yapan bir program düşünelim.</a:t>
            </a:r>
          </a:p>
          <a:p>
            <a:pPr eaLnBrk="1" hangingPunct="1">
              <a:lnSpc>
                <a:spcPct val="80000"/>
              </a:lnSpc>
              <a:buFont typeface="Wingdings" pitchFamily="2" charset="2"/>
              <a:buNone/>
            </a:pPr>
            <a:r>
              <a:rPr lang="tr-TR" sz="1600" b="0" dirty="0" smtClean="0"/>
              <a:t>      	</a:t>
            </a:r>
            <a:r>
              <a:rPr lang="tr-TR" sz="1400" dirty="0" err="1" smtClean="0">
                <a:latin typeface="Courier New" pitchFamily="49" charset="0"/>
              </a:rPr>
              <a:t>clear</a:t>
            </a:r>
            <a:r>
              <a:rPr lang="tr-TR" sz="1400" dirty="0" smtClean="0">
                <a:latin typeface="Courier New" pitchFamily="49" charset="0"/>
              </a:rPr>
              <a:t>,</a:t>
            </a:r>
            <a:r>
              <a:rPr lang="tr-TR" sz="1400" dirty="0" err="1" smtClean="0">
                <a:latin typeface="Courier New" pitchFamily="49" charset="0"/>
              </a:rPr>
              <a:t>clc</a:t>
            </a:r>
            <a:endParaRPr lang="tr-TR" sz="1400" dirty="0" smtClean="0">
              <a:latin typeface="Courier New" pitchFamily="49" charset="0"/>
            </a:endParaRPr>
          </a:p>
          <a:p>
            <a:pPr eaLnBrk="1" hangingPunct="1">
              <a:lnSpc>
                <a:spcPct val="80000"/>
              </a:lnSpc>
              <a:buFont typeface="Wingdings" pitchFamily="2" charset="2"/>
              <a:buNone/>
            </a:pPr>
            <a:r>
              <a:rPr lang="tr-TR" sz="1400" dirty="0" smtClean="0"/>
              <a:t>		</a:t>
            </a:r>
            <a:r>
              <a:rPr lang="tr-TR" sz="1400" dirty="0" smtClean="0">
                <a:latin typeface="Courier New" pitchFamily="49" charset="0"/>
              </a:rPr>
              <a:t>N=</a:t>
            </a:r>
            <a:r>
              <a:rPr lang="tr-TR" sz="1400" dirty="0" err="1" smtClean="0">
                <a:latin typeface="Courier New" pitchFamily="49" charset="0"/>
              </a:rPr>
              <a:t>input</a:t>
            </a:r>
            <a:r>
              <a:rPr lang="tr-TR" sz="1400" dirty="0" smtClean="0">
                <a:latin typeface="Courier New" pitchFamily="49" charset="0"/>
              </a:rPr>
              <a:t>(</a:t>
            </a:r>
            <a:r>
              <a:rPr lang="tr-TR" sz="1400" dirty="0" smtClean="0">
                <a:solidFill>
                  <a:schemeClr val="tx2"/>
                </a:solidFill>
                <a:latin typeface="Courier New" pitchFamily="49" charset="0"/>
              </a:rPr>
              <a:t>'bir </a:t>
            </a:r>
            <a:r>
              <a:rPr lang="tr-TR" sz="1400" dirty="0" err="1" smtClean="0">
                <a:solidFill>
                  <a:schemeClr val="tx2"/>
                </a:solidFill>
                <a:latin typeface="Courier New" pitchFamily="49" charset="0"/>
              </a:rPr>
              <a:t>sayi</a:t>
            </a:r>
            <a:r>
              <a:rPr lang="tr-TR" sz="1400" dirty="0" smtClean="0">
                <a:solidFill>
                  <a:schemeClr val="tx2"/>
                </a:solidFill>
                <a:latin typeface="Courier New" pitchFamily="49" charset="0"/>
              </a:rPr>
              <a:t> giriniz='</a:t>
            </a:r>
            <a:r>
              <a:rPr lang="tr-TR" sz="1400" dirty="0" smtClean="0">
                <a:latin typeface="Courier New" pitchFamily="49" charset="0"/>
              </a:rPr>
              <a:t>);</a:t>
            </a:r>
          </a:p>
          <a:p>
            <a:pPr eaLnBrk="1" hangingPunct="1">
              <a:lnSpc>
                <a:spcPct val="80000"/>
              </a:lnSpc>
              <a:buFont typeface="Wingdings" pitchFamily="2" charset="2"/>
              <a:buNone/>
            </a:pPr>
            <a:r>
              <a:rPr lang="tr-TR" sz="1400" dirty="0" smtClean="0">
                <a:latin typeface="Courier New" pitchFamily="49" charset="0"/>
              </a:rPr>
              <a:t>		say=0; i=0;done=0;</a:t>
            </a:r>
            <a:endParaRPr lang="tr-TR" sz="1400" dirty="0" smtClean="0">
              <a:solidFill>
                <a:srgbClr val="009900"/>
              </a:solidFill>
              <a:latin typeface="Courier New" pitchFamily="49" charset="0"/>
            </a:endParaRPr>
          </a:p>
          <a:p>
            <a:pPr eaLnBrk="1" hangingPunct="1">
              <a:lnSpc>
                <a:spcPct val="80000"/>
              </a:lnSpc>
              <a:buFont typeface="Wingdings" pitchFamily="2" charset="2"/>
              <a:buNone/>
            </a:pPr>
            <a:r>
              <a:rPr lang="tr-TR" sz="1400" dirty="0" smtClean="0">
                <a:latin typeface="Courier New" pitchFamily="49" charset="0"/>
              </a:rPr>
              <a:t>		</a:t>
            </a:r>
            <a:r>
              <a:rPr lang="tr-TR" sz="1400" dirty="0" err="1" smtClean="0">
                <a:solidFill>
                  <a:srgbClr val="3333CC"/>
                </a:solidFill>
                <a:latin typeface="Courier New" pitchFamily="49" charset="0"/>
              </a:rPr>
              <a:t>while</a:t>
            </a:r>
            <a:r>
              <a:rPr lang="tr-TR" sz="1400" dirty="0" smtClean="0">
                <a:solidFill>
                  <a:srgbClr val="3333CC"/>
                </a:solidFill>
                <a:latin typeface="Courier New" pitchFamily="49" charset="0"/>
              </a:rPr>
              <a:t> </a:t>
            </a:r>
            <a:r>
              <a:rPr lang="tr-TR" sz="1400" dirty="0" smtClean="0">
                <a:latin typeface="Courier New" pitchFamily="49" charset="0"/>
              </a:rPr>
              <a:t>done==0</a:t>
            </a:r>
          </a:p>
          <a:p>
            <a:pPr eaLnBrk="1" hangingPunct="1">
              <a:lnSpc>
                <a:spcPct val="80000"/>
              </a:lnSpc>
              <a:buFont typeface="Wingdings" pitchFamily="2" charset="2"/>
              <a:buNone/>
            </a:pPr>
            <a:r>
              <a:rPr lang="tr-TR" sz="1400" dirty="0" smtClean="0">
                <a:latin typeface="Courier New" pitchFamily="49" charset="0"/>
              </a:rPr>
              <a:t>		    i=i+1;  </a:t>
            </a:r>
            <a:r>
              <a:rPr lang="tr-TR" sz="1200" dirty="0" smtClean="0">
                <a:solidFill>
                  <a:srgbClr val="009900"/>
                </a:solidFill>
                <a:latin typeface="Courier New" pitchFamily="49" charset="0"/>
              </a:rPr>
              <a:t>%bir önceki örnekte </a:t>
            </a:r>
            <a:r>
              <a:rPr lang="tr-TR" sz="1200" dirty="0" err="1" smtClean="0">
                <a:solidFill>
                  <a:srgbClr val="009900"/>
                </a:solidFill>
                <a:latin typeface="Courier New" pitchFamily="49" charset="0"/>
              </a:rPr>
              <a:t>for</a:t>
            </a:r>
            <a:r>
              <a:rPr lang="tr-TR" sz="1200" dirty="0" smtClean="0">
                <a:solidFill>
                  <a:srgbClr val="009900"/>
                </a:solidFill>
                <a:latin typeface="Courier New" pitchFamily="49" charset="0"/>
              </a:rPr>
              <a:t>,</a:t>
            </a:r>
            <a:r>
              <a:rPr lang="tr-TR" sz="1200" dirty="0" err="1" smtClean="0">
                <a:solidFill>
                  <a:srgbClr val="009900"/>
                </a:solidFill>
                <a:latin typeface="Courier New" pitchFamily="49" charset="0"/>
              </a:rPr>
              <a:t>end</a:t>
            </a:r>
            <a:r>
              <a:rPr lang="tr-TR" sz="1200" dirty="0" smtClean="0">
                <a:solidFill>
                  <a:srgbClr val="009900"/>
                </a:solidFill>
                <a:latin typeface="Courier New" pitchFamily="49" charset="0"/>
              </a:rPr>
              <a:t> döngüsündeki “i” ye karşılık gelir.</a:t>
            </a:r>
          </a:p>
          <a:p>
            <a:pPr eaLnBrk="1" hangingPunct="1">
              <a:lnSpc>
                <a:spcPct val="80000"/>
              </a:lnSpc>
              <a:buFont typeface="Wingdings" pitchFamily="2" charset="2"/>
              <a:buNone/>
            </a:pPr>
            <a:r>
              <a:rPr lang="tr-TR" sz="1400" dirty="0" smtClean="0">
                <a:latin typeface="Courier New" pitchFamily="49" charset="0"/>
              </a:rPr>
              <a:t>		    </a:t>
            </a:r>
            <a:r>
              <a:rPr lang="tr-TR" sz="1400" dirty="0" err="1" smtClean="0">
                <a:solidFill>
                  <a:srgbClr val="3333CC"/>
                </a:solidFill>
                <a:latin typeface="Courier New" pitchFamily="49" charset="0"/>
              </a:rPr>
              <a:t>if</a:t>
            </a:r>
            <a:r>
              <a:rPr lang="tr-TR" sz="1400" dirty="0" smtClean="0">
                <a:latin typeface="Courier New" pitchFamily="49" charset="0"/>
              </a:rPr>
              <a:t> i==N</a:t>
            </a:r>
          </a:p>
          <a:p>
            <a:pPr eaLnBrk="1" hangingPunct="1">
              <a:lnSpc>
                <a:spcPct val="80000"/>
              </a:lnSpc>
              <a:buFont typeface="Wingdings" pitchFamily="2" charset="2"/>
              <a:buNone/>
            </a:pPr>
            <a:r>
              <a:rPr lang="tr-TR" sz="1400" dirty="0" smtClean="0">
                <a:latin typeface="Courier New" pitchFamily="49" charset="0"/>
              </a:rPr>
              <a:t>		    done=1;</a:t>
            </a:r>
          </a:p>
          <a:p>
            <a:pPr eaLnBrk="1" hangingPunct="1">
              <a:lnSpc>
                <a:spcPct val="80000"/>
              </a:lnSpc>
              <a:buFont typeface="Wingdings" pitchFamily="2" charset="2"/>
              <a:buNone/>
            </a:pPr>
            <a:r>
              <a:rPr lang="tr-TR" sz="1400" dirty="0" smtClean="0">
                <a:latin typeface="Courier New" pitchFamily="49" charset="0"/>
              </a:rPr>
              <a:t>		    </a:t>
            </a:r>
            <a:r>
              <a:rPr lang="tr-TR" sz="1400" dirty="0" err="1" smtClean="0">
                <a:solidFill>
                  <a:srgbClr val="3333CC"/>
                </a:solidFill>
                <a:latin typeface="Courier New" pitchFamily="49" charset="0"/>
              </a:rPr>
              <a:t>end</a:t>
            </a:r>
            <a:endParaRPr lang="tr-TR" sz="1400" dirty="0" smtClean="0">
              <a:solidFill>
                <a:srgbClr val="3333CC"/>
              </a:solidFill>
              <a:latin typeface="Courier New" pitchFamily="49" charset="0"/>
            </a:endParaRPr>
          </a:p>
          <a:p>
            <a:pPr eaLnBrk="1" hangingPunct="1">
              <a:lnSpc>
                <a:spcPct val="80000"/>
              </a:lnSpc>
              <a:buFont typeface="Wingdings" pitchFamily="2" charset="2"/>
              <a:buNone/>
            </a:pPr>
            <a:r>
              <a:rPr lang="tr-TR" sz="1400" dirty="0" smtClean="0">
                <a:latin typeface="Courier New" pitchFamily="49" charset="0"/>
              </a:rPr>
              <a:t>		say=say+i;</a:t>
            </a:r>
            <a:endParaRPr lang="tr-TR" sz="1400" dirty="0" smtClean="0">
              <a:solidFill>
                <a:srgbClr val="3333CC"/>
              </a:solidFill>
              <a:latin typeface="Courier New" pitchFamily="49" charset="0"/>
            </a:endParaRPr>
          </a:p>
          <a:p>
            <a:pPr eaLnBrk="1" hangingPunct="1">
              <a:lnSpc>
                <a:spcPct val="80000"/>
              </a:lnSpc>
              <a:buFont typeface="Wingdings" pitchFamily="2" charset="2"/>
              <a:buNone/>
            </a:pPr>
            <a:r>
              <a:rPr lang="tr-TR" sz="1400" dirty="0" smtClean="0">
                <a:latin typeface="Courier New" pitchFamily="49" charset="0"/>
              </a:rPr>
              <a:t>		</a:t>
            </a:r>
            <a:r>
              <a:rPr lang="tr-TR" sz="1400" dirty="0" err="1" smtClean="0">
                <a:solidFill>
                  <a:srgbClr val="3333CC"/>
                </a:solidFill>
                <a:latin typeface="Courier New" pitchFamily="49" charset="0"/>
              </a:rPr>
              <a:t>end</a:t>
            </a:r>
            <a:endParaRPr lang="tr-TR" sz="1400" dirty="0" smtClean="0">
              <a:solidFill>
                <a:srgbClr val="3333CC"/>
              </a:solidFill>
              <a:latin typeface="Courier New" pitchFamily="49" charset="0"/>
            </a:endParaRPr>
          </a:p>
          <a:p>
            <a:pPr eaLnBrk="1" hangingPunct="1">
              <a:lnSpc>
                <a:spcPct val="80000"/>
              </a:lnSpc>
              <a:buFont typeface="Wingdings" pitchFamily="2" charset="2"/>
              <a:buNone/>
            </a:pPr>
            <a:r>
              <a:rPr lang="tr-TR" sz="1400" dirty="0" smtClean="0">
                <a:latin typeface="Courier New" pitchFamily="49" charset="0"/>
              </a:rPr>
              <a:t>		say</a:t>
            </a:r>
            <a:endParaRPr lang="en-US" sz="1400" dirty="0" smtClean="0">
              <a:latin typeface="Courier New" pitchFamily="49" charset="0"/>
            </a:endParaRPr>
          </a:p>
        </p:txBody>
      </p:sp>
      <p:sp>
        <p:nvSpPr>
          <p:cNvPr id="46085" name="Line 4"/>
          <p:cNvSpPr>
            <a:spLocks noChangeShapeType="1"/>
          </p:cNvSpPr>
          <p:nvPr/>
        </p:nvSpPr>
        <p:spPr bwMode="auto">
          <a:xfrm>
            <a:off x="3059113" y="2133600"/>
            <a:ext cx="720725" cy="0"/>
          </a:xfrm>
          <a:prstGeom prst="line">
            <a:avLst/>
          </a:prstGeom>
          <a:noFill/>
          <a:ln w="25400">
            <a:solidFill>
              <a:srgbClr val="FF0000"/>
            </a:solidFill>
            <a:round/>
            <a:headEnd/>
            <a:tailEnd type="triangle" w="med" len="med"/>
          </a:ln>
        </p:spPr>
        <p:txBody>
          <a:bodyPr wrap="none" anchor="ctr"/>
          <a:lstStyle/>
          <a:p>
            <a:endParaRPr lang="tr-TR"/>
          </a:p>
        </p:txBody>
      </p:sp>
      <p:sp>
        <p:nvSpPr>
          <p:cNvPr id="46086" name="Text Box 5"/>
          <p:cNvSpPr txBox="1">
            <a:spLocks noChangeArrowheads="1"/>
          </p:cNvSpPr>
          <p:nvPr/>
        </p:nvSpPr>
        <p:spPr bwMode="auto">
          <a:xfrm>
            <a:off x="3779838" y="1720850"/>
            <a:ext cx="4681537" cy="830997"/>
          </a:xfrm>
          <a:prstGeom prst="rect">
            <a:avLst/>
          </a:prstGeom>
          <a:noFill/>
          <a:ln w="15875" algn="ctr">
            <a:solidFill>
              <a:schemeClr val="tx1"/>
            </a:solidFill>
            <a:miter lim="800000"/>
            <a:headEnd/>
            <a:tailEnd/>
          </a:ln>
        </p:spPr>
        <p:txBody>
          <a:bodyPr>
            <a:spAutoFit/>
          </a:bodyPr>
          <a:lstStyle/>
          <a:p>
            <a:pPr marL="342900" indent="-342900" algn="l">
              <a:buFontTx/>
              <a:buAutoNum type="arabicPeriod"/>
            </a:pPr>
            <a:r>
              <a:rPr lang="tr-TR" sz="1200" b="0" dirty="0"/>
              <a:t>Buradaki, </a:t>
            </a:r>
            <a:r>
              <a:rPr lang="tr-TR" sz="1200" b="0" dirty="0" err="1"/>
              <a:t>while</a:t>
            </a:r>
            <a:r>
              <a:rPr lang="tr-TR" sz="1200" b="0" dirty="0"/>
              <a:t>,</a:t>
            </a:r>
            <a:r>
              <a:rPr lang="tr-TR" sz="1200" b="0" dirty="0" err="1"/>
              <a:t>end</a:t>
            </a:r>
            <a:r>
              <a:rPr lang="tr-TR" sz="1200" b="0" dirty="0"/>
              <a:t> döngüsü, done değişkeni ancak ve ancak 0 olduğu zaman çalışacaktır.</a:t>
            </a:r>
          </a:p>
          <a:p>
            <a:pPr marL="342900" indent="-342900" algn="l">
              <a:buFontTx/>
              <a:buAutoNum type="arabicPeriod"/>
            </a:pPr>
            <a:r>
              <a:rPr lang="tr-TR" sz="1200" b="0" dirty="0"/>
              <a:t>Bir önceki satırda, done değişkeni 0 olarak atanmış olduğu için </a:t>
            </a:r>
            <a:r>
              <a:rPr lang="tr-TR" sz="1200" b="0" dirty="0" err="1"/>
              <a:t>while</a:t>
            </a:r>
            <a:r>
              <a:rPr lang="tr-TR" sz="1200" b="0" dirty="0"/>
              <a:t>,</a:t>
            </a:r>
            <a:r>
              <a:rPr lang="tr-TR" sz="1200" b="0" dirty="0" err="1"/>
              <a:t>end</a:t>
            </a:r>
            <a:r>
              <a:rPr lang="tr-TR" sz="1200" b="0" dirty="0"/>
              <a:t> döngüsü çalışır</a:t>
            </a:r>
            <a:r>
              <a:rPr lang="tr-TR" sz="1200" b="0" dirty="0" smtClean="0"/>
              <a:t>.</a:t>
            </a:r>
            <a:endParaRPr lang="tr-TR" sz="1200" b="0" dirty="0"/>
          </a:p>
        </p:txBody>
      </p:sp>
      <p:sp>
        <p:nvSpPr>
          <p:cNvPr id="46087" name="Rectangle 6"/>
          <p:cNvSpPr>
            <a:spLocks noChangeArrowheads="1"/>
          </p:cNvSpPr>
          <p:nvPr/>
        </p:nvSpPr>
        <p:spPr bwMode="auto">
          <a:xfrm>
            <a:off x="1701800" y="4489450"/>
            <a:ext cx="1008063" cy="649288"/>
          </a:xfrm>
          <a:prstGeom prst="rect">
            <a:avLst/>
          </a:prstGeom>
          <a:noFill/>
          <a:ln w="25400" algn="ctr">
            <a:solidFill>
              <a:srgbClr val="FF0000"/>
            </a:solidFill>
            <a:miter lim="800000"/>
            <a:headEnd/>
            <a:tailEnd/>
          </a:ln>
        </p:spPr>
        <p:txBody>
          <a:bodyPr wrap="none" anchor="ctr"/>
          <a:lstStyle/>
          <a:p>
            <a:endParaRPr lang="tr-TR"/>
          </a:p>
        </p:txBody>
      </p:sp>
      <p:sp>
        <p:nvSpPr>
          <p:cNvPr id="46088" name="Line 7"/>
          <p:cNvSpPr>
            <a:spLocks noChangeShapeType="1"/>
          </p:cNvSpPr>
          <p:nvPr/>
        </p:nvSpPr>
        <p:spPr bwMode="auto">
          <a:xfrm>
            <a:off x="2700338" y="4797425"/>
            <a:ext cx="358775" cy="0"/>
          </a:xfrm>
          <a:prstGeom prst="line">
            <a:avLst/>
          </a:prstGeom>
          <a:noFill/>
          <a:ln w="25400">
            <a:solidFill>
              <a:srgbClr val="FF0000"/>
            </a:solidFill>
            <a:round/>
            <a:headEnd/>
            <a:tailEnd type="triangle" w="med" len="med"/>
          </a:ln>
        </p:spPr>
        <p:txBody>
          <a:bodyPr wrap="none" anchor="ctr"/>
          <a:lstStyle/>
          <a:p>
            <a:endParaRPr lang="tr-TR"/>
          </a:p>
        </p:txBody>
      </p:sp>
      <p:sp>
        <p:nvSpPr>
          <p:cNvPr id="46089" name="Text Box 8"/>
          <p:cNvSpPr txBox="1">
            <a:spLocks noChangeArrowheads="1"/>
          </p:cNvSpPr>
          <p:nvPr/>
        </p:nvSpPr>
        <p:spPr bwMode="auto">
          <a:xfrm>
            <a:off x="3132138" y="4581525"/>
            <a:ext cx="5040312" cy="1079500"/>
          </a:xfrm>
          <a:prstGeom prst="rect">
            <a:avLst/>
          </a:prstGeom>
          <a:noFill/>
          <a:ln w="15875" algn="ctr">
            <a:solidFill>
              <a:schemeClr val="tx1"/>
            </a:solidFill>
            <a:miter lim="800000"/>
            <a:headEnd/>
            <a:tailEnd/>
          </a:ln>
        </p:spPr>
        <p:txBody>
          <a:bodyPr/>
          <a:lstStyle/>
          <a:p>
            <a:pPr algn="l"/>
            <a:r>
              <a:rPr lang="tr-TR" sz="1200" b="0"/>
              <a:t>i, son sayıya (N’ye) ulaştığında, done değişkenine 0’dan farklı bir sayı atanır.  Böylece, while’ın olduğu satıra gelindiğinde, done “0” olmadığı için while, end döngüsü çalışmaz (döngü sonlanır). Program, bu döngünün end satırının hemen altındaki satırdan işleme devam eder (burada, say değişkeni command window’da yazdırılır.).</a:t>
            </a:r>
            <a:endParaRPr lang="en-US" b="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err="1" smtClean="0"/>
              <a:t>return</a:t>
            </a:r>
            <a:r>
              <a:rPr lang="tr-TR" b="0" dirty="0" smtClean="0"/>
              <a:t> ve break</a:t>
            </a:r>
            <a:r>
              <a:rPr lang="tr-TR" dirty="0" smtClean="0"/>
              <a:t> </a:t>
            </a:r>
            <a:endParaRPr lang="tr-TR" dirty="0"/>
          </a:p>
        </p:txBody>
      </p:sp>
      <p:sp>
        <p:nvSpPr>
          <p:cNvPr id="3" name="2 İçerik Yer Tutucusu"/>
          <p:cNvSpPr>
            <a:spLocks noGrp="1"/>
          </p:cNvSpPr>
          <p:nvPr>
            <p:ph idx="1"/>
          </p:nvPr>
        </p:nvSpPr>
        <p:spPr>
          <a:xfrm>
            <a:off x="1897360" y="1600200"/>
            <a:ext cx="2314600" cy="2332856"/>
          </a:xfrm>
          <a:ln>
            <a:solidFill>
              <a:schemeClr val="tx1"/>
            </a:solidFill>
          </a:ln>
        </p:spPr>
        <p:txBody>
          <a:bodyPr/>
          <a:lstStyle/>
          <a:p>
            <a:pPr eaLnBrk="1" hangingPunct="1">
              <a:lnSpc>
                <a:spcPct val="80000"/>
              </a:lnSpc>
              <a:buNone/>
            </a:pPr>
            <a:r>
              <a:rPr lang="tr-TR" dirty="0" err="1" smtClean="0">
                <a:solidFill>
                  <a:srgbClr val="3333CC"/>
                </a:solidFill>
                <a:latin typeface="Courier New" pitchFamily="49" charset="0"/>
              </a:rPr>
              <a:t>for</a:t>
            </a:r>
            <a:r>
              <a:rPr lang="tr-TR" dirty="0" smtClean="0">
                <a:solidFill>
                  <a:srgbClr val="3333CC"/>
                </a:solidFill>
                <a:latin typeface="Courier New" pitchFamily="49" charset="0"/>
              </a:rPr>
              <a:t> </a:t>
            </a:r>
            <a:r>
              <a:rPr lang="tr-TR" dirty="0" smtClean="0">
                <a:latin typeface="Courier New" pitchFamily="49" charset="0"/>
              </a:rPr>
              <a:t>i=1:n</a:t>
            </a:r>
            <a:endParaRPr lang="tr-TR" dirty="0" smtClean="0">
              <a:latin typeface="Courier New" pitchFamily="49" charset="0"/>
              <a:sym typeface="Symbol" pitchFamily="18" charset="2"/>
            </a:endParaRPr>
          </a:p>
          <a:p>
            <a:pPr eaLnBrk="1" hangingPunct="1">
              <a:lnSpc>
                <a:spcPct val="80000"/>
              </a:lnSpc>
              <a:buNone/>
            </a:pPr>
            <a:r>
              <a:rPr lang="tr-TR" dirty="0" smtClean="0">
                <a:latin typeface="Courier New" pitchFamily="49" charset="0"/>
              </a:rPr>
              <a:t>    işlem</a:t>
            </a:r>
          </a:p>
          <a:p>
            <a:pPr eaLnBrk="1" hangingPunct="1">
              <a:lnSpc>
                <a:spcPct val="80000"/>
              </a:lnSpc>
              <a:buNone/>
            </a:pPr>
            <a:r>
              <a:rPr lang="tr-TR" dirty="0" err="1" smtClean="0">
                <a:solidFill>
                  <a:srgbClr val="3333CC"/>
                </a:solidFill>
                <a:latin typeface="Courier New" pitchFamily="49" charset="0"/>
              </a:rPr>
              <a:t>if</a:t>
            </a:r>
            <a:r>
              <a:rPr lang="tr-TR" dirty="0" smtClean="0">
                <a:latin typeface="Courier New" pitchFamily="49" charset="0"/>
              </a:rPr>
              <a:t> koşul</a:t>
            </a:r>
          </a:p>
          <a:p>
            <a:pPr eaLnBrk="1" hangingPunct="1">
              <a:lnSpc>
                <a:spcPct val="80000"/>
              </a:lnSpc>
              <a:buNone/>
            </a:pPr>
            <a:r>
              <a:rPr lang="tr-TR" dirty="0" smtClean="0">
                <a:solidFill>
                  <a:srgbClr val="3333CC"/>
                </a:solidFill>
                <a:latin typeface="Courier New" pitchFamily="49" charset="0"/>
              </a:rPr>
              <a:t>   break;</a:t>
            </a:r>
          </a:p>
          <a:p>
            <a:pPr eaLnBrk="1" hangingPunct="1">
              <a:lnSpc>
                <a:spcPct val="80000"/>
              </a:lnSpc>
              <a:buNone/>
            </a:pPr>
            <a:r>
              <a:rPr lang="tr-TR" dirty="0" err="1" smtClean="0">
                <a:solidFill>
                  <a:srgbClr val="3333CC"/>
                </a:solidFill>
                <a:latin typeface="Courier New" pitchFamily="49" charset="0"/>
              </a:rPr>
              <a:t>end</a:t>
            </a:r>
            <a:endParaRPr lang="tr-TR" dirty="0" smtClean="0">
              <a:solidFill>
                <a:srgbClr val="3333CC"/>
              </a:solidFill>
              <a:latin typeface="Courier New" pitchFamily="49" charset="0"/>
            </a:endParaRPr>
          </a:p>
          <a:p>
            <a:pPr eaLnBrk="1" hangingPunct="1">
              <a:lnSpc>
                <a:spcPct val="80000"/>
              </a:lnSpc>
              <a:buNone/>
            </a:pPr>
            <a:r>
              <a:rPr lang="tr-TR" dirty="0" err="1" smtClean="0">
                <a:solidFill>
                  <a:srgbClr val="3333CC"/>
                </a:solidFill>
                <a:latin typeface="Courier New" pitchFamily="49" charset="0"/>
              </a:rPr>
              <a:t>end</a:t>
            </a:r>
            <a:endParaRPr lang="tr-TR" dirty="0" smtClean="0">
              <a:solidFill>
                <a:srgbClr val="3333CC"/>
              </a:solidFill>
              <a:latin typeface="Courier New" pitchFamily="49" charset="0"/>
            </a:endParaRPr>
          </a:p>
          <a:p>
            <a:pPr eaLnBrk="1" hangingPunct="1">
              <a:lnSpc>
                <a:spcPct val="80000"/>
              </a:lnSpc>
              <a:buNone/>
            </a:pPr>
            <a:r>
              <a:rPr lang="tr-TR" dirty="0" smtClean="0">
                <a:latin typeface="Courier New" pitchFamily="49" charset="0"/>
              </a:rPr>
              <a:t>işlem</a:t>
            </a:r>
          </a:p>
          <a:p>
            <a:endParaRPr lang="tr-TR" dirty="0" smtClean="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64</a:t>
            </a:fld>
            <a:endParaRPr lang="en-US" altLang="en-US"/>
          </a:p>
        </p:txBody>
      </p:sp>
      <p:sp>
        <p:nvSpPr>
          <p:cNvPr id="5" name="2 İçerik Yer Tutucusu"/>
          <p:cNvSpPr txBox="1">
            <a:spLocks/>
          </p:cNvSpPr>
          <p:nvPr/>
        </p:nvSpPr>
        <p:spPr bwMode="auto">
          <a:xfrm>
            <a:off x="4777680" y="1600200"/>
            <a:ext cx="2314600" cy="2332856"/>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80000"/>
              </a:lnSpc>
              <a:buFont typeface="Wingdings" pitchFamily="2" charset="2"/>
              <a:buNone/>
            </a:pPr>
            <a:r>
              <a:rPr lang="tr-TR" sz="1800" b="0" dirty="0" smtClean="0"/>
              <a:t> </a:t>
            </a:r>
            <a:r>
              <a:rPr lang="tr-TR" sz="1800" dirty="0" smtClean="0">
                <a:latin typeface="Courier New" pitchFamily="49" charset="0"/>
              </a:rPr>
              <a:t>done=0;</a:t>
            </a:r>
          </a:p>
          <a:p>
            <a:pPr algn="l" eaLnBrk="1" hangingPunct="1">
              <a:lnSpc>
                <a:spcPct val="80000"/>
              </a:lnSpc>
              <a:buFont typeface="Wingdings" pitchFamily="2" charset="2"/>
              <a:buNone/>
            </a:pPr>
            <a:r>
              <a:rPr lang="tr-TR" sz="1800" dirty="0" err="1" smtClean="0">
                <a:solidFill>
                  <a:srgbClr val="3333CC"/>
                </a:solidFill>
                <a:latin typeface="Courier New" pitchFamily="49" charset="0"/>
              </a:rPr>
              <a:t>while</a:t>
            </a:r>
            <a:r>
              <a:rPr lang="tr-TR" sz="1800" dirty="0" smtClean="0">
                <a:solidFill>
                  <a:srgbClr val="3333CC"/>
                </a:solidFill>
                <a:latin typeface="Courier New" pitchFamily="49" charset="0"/>
              </a:rPr>
              <a:t> </a:t>
            </a:r>
            <a:r>
              <a:rPr lang="tr-TR" sz="1800" dirty="0" smtClean="0">
                <a:latin typeface="Courier New" pitchFamily="49" charset="0"/>
              </a:rPr>
              <a:t>done==0</a:t>
            </a:r>
            <a:endParaRPr lang="tr-TR" sz="1800" dirty="0" smtClean="0">
              <a:latin typeface="Courier New" pitchFamily="49" charset="0"/>
              <a:sym typeface="Symbol" pitchFamily="18" charset="2"/>
            </a:endParaRPr>
          </a:p>
          <a:p>
            <a:pPr algn="l" eaLnBrk="1" hangingPunct="1">
              <a:lnSpc>
                <a:spcPct val="80000"/>
              </a:lnSpc>
              <a:buFont typeface="Wingdings" pitchFamily="2" charset="2"/>
              <a:buNone/>
            </a:pPr>
            <a:r>
              <a:rPr lang="tr-TR" sz="1800" dirty="0" smtClean="0">
                <a:latin typeface="Courier New" pitchFamily="49" charset="0"/>
              </a:rPr>
              <a:t>		        	işlem</a:t>
            </a:r>
          </a:p>
          <a:p>
            <a:pPr algn="l" eaLnBrk="1" hangingPunct="1">
              <a:lnSpc>
                <a:spcPct val="80000"/>
              </a:lnSpc>
              <a:buFont typeface="Wingdings" pitchFamily="2" charset="2"/>
              <a:buNone/>
            </a:pPr>
            <a:endParaRPr lang="tr-TR" sz="1800" dirty="0" smtClean="0">
              <a:latin typeface="Courier New" pitchFamily="49" charset="0"/>
            </a:endParaRPr>
          </a:p>
          <a:p>
            <a:pPr algn="l" eaLnBrk="1" hangingPunct="1">
              <a:lnSpc>
                <a:spcPct val="80000"/>
              </a:lnSpc>
              <a:buFont typeface="Wingdings" pitchFamily="2" charset="2"/>
              <a:buNone/>
            </a:pPr>
            <a:r>
              <a:rPr lang="tr-TR" sz="1800" dirty="0" err="1" smtClean="0">
                <a:solidFill>
                  <a:srgbClr val="3333CC"/>
                </a:solidFill>
                <a:latin typeface="Courier New" pitchFamily="49" charset="0"/>
              </a:rPr>
              <a:t>if</a:t>
            </a:r>
            <a:r>
              <a:rPr lang="tr-TR" sz="1800" dirty="0" smtClean="0">
                <a:latin typeface="Courier New" pitchFamily="49" charset="0"/>
              </a:rPr>
              <a:t> koşul</a:t>
            </a:r>
          </a:p>
          <a:p>
            <a:pPr algn="l" eaLnBrk="1" hangingPunct="1">
              <a:lnSpc>
                <a:spcPct val="80000"/>
              </a:lnSpc>
              <a:buFont typeface="Wingdings" pitchFamily="2" charset="2"/>
              <a:buNone/>
            </a:pPr>
            <a:r>
              <a:rPr lang="tr-TR" sz="1800" dirty="0" smtClean="0">
                <a:solidFill>
                  <a:srgbClr val="3333CC"/>
                </a:solidFill>
                <a:latin typeface="Courier New" pitchFamily="49" charset="0"/>
              </a:rPr>
              <a:t>   break;</a:t>
            </a:r>
          </a:p>
          <a:p>
            <a:pPr algn="l" eaLnBrk="1" hangingPunct="1">
              <a:lnSpc>
                <a:spcPct val="80000"/>
              </a:lnSpc>
              <a:buFont typeface="Wingdings" pitchFamily="2" charset="2"/>
              <a:buNone/>
            </a:pPr>
            <a:r>
              <a:rPr lang="tr-TR" sz="1800" dirty="0" err="1" smtClean="0">
                <a:solidFill>
                  <a:srgbClr val="3333CC"/>
                </a:solidFill>
                <a:latin typeface="Courier New" pitchFamily="49" charset="0"/>
              </a:rPr>
              <a:t>end</a:t>
            </a:r>
            <a:endParaRPr lang="tr-TR" sz="1800" dirty="0" smtClean="0">
              <a:solidFill>
                <a:srgbClr val="3333CC"/>
              </a:solidFill>
              <a:latin typeface="Courier New" pitchFamily="49" charset="0"/>
            </a:endParaRPr>
          </a:p>
          <a:p>
            <a:pPr algn="l" eaLnBrk="1" hangingPunct="1">
              <a:lnSpc>
                <a:spcPct val="80000"/>
              </a:lnSpc>
              <a:buFont typeface="Wingdings" pitchFamily="2" charset="2"/>
              <a:buNone/>
            </a:pPr>
            <a:r>
              <a:rPr lang="tr-TR" sz="1800" dirty="0" err="1" smtClean="0">
                <a:solidFill>
                  <a:srgbClr val="3333CC"/>
                </a:solidFill>
                <a:latin typeface="Courier New" pitchFamily="49" charset="0"/>
              </a:rPr>
              <a:t>end</a:t>
            </a:r>
            <a:endParaRPr lang="tr-TR" sz="1800" dirty="0" smtClean="0">
              <a:solidFill>
                <a:srgbClr val="3333CC"/>
              </a:solidFill>
              <a:latin typeface="Courier New" pitchFamily="49" charset="0"/>
            </a:endParaRPr>
          </a:p>
          <a:p>
            <a:pPr algn="l" eaLnBrk="1" hangingPunct="1">
              <a:lnSpc>
                <a:spcPct val="80000"/>
              </a:lnSpc>
              <a:buFont typeface="Wingdings" pitchFamily="2" charset="2"/>
              <a:buNone/>
            </a:pPr>
            <a:r>
              <a:rPr kumimoji="0" lang="tr-TR" sz="1800" b="1" i="0" u="none" strike="noStrike" kern="0" cap="none" spc="0" normalizeH="0" baseline="0" noProof="0" dirty="0" smtClean="0">
                <a:ln>
                  <a:noFill/>
                </a:ln>
                <a:effectLst/>
                <a:uLnTx/>
                <a:uFillTx/>
                <a:latin typeface="Courier New" pitchFamily="49" charset="0"/>
                <a:ea typeface="+mn-ea"/>
                <a:cs typeface="+mn-cs"/>
              </a:rPr>
              <a:t>işlem</a:t>
            </a:r>
            <a:endParaRPr kumimoji="0" lang="tr-TR" sz="1800" b="1" i="0" u="none" strike="noStrike" kern="0" cap="none" spc="0" normalizeH="0" baseline="0" noProof="0" dirty="0" smtClean="0">
              <a:ln>
                <a:noFill/>
              </a:ln>
              <a:effectLst/>
              <a:uLnTx/>
              <a:uFillTx/>
              <a:latin typeface="+mn-lt"/>
              <a:ea typeface="+mn-ea"/>
              <a:cs typeface="+mn-cs"/>
            </a:endParaRPr>
          </a:p>
        </p:txBody>
      </p:sp>
      <p:cxnSp>
        <p:nvCxnSpPr>
          <p:cNvPr id="9" name="8 Düz Bağlayıcı"/>
          <p:cNvCxnSpPr/>
          <p:nvPr/>
        </p:nvCxnSpPr>
        <p:spPr bwMode="auto">
          <a:xfrm>
            <a:off x="3347864" y="2564904"/>
            <a:ext cx="288032" cy="0"/>
          </a:xfrm>
          <a:prstGeom prst="line">
            <a:avLst/>
          </a:prstGeom>
          <a:noFill/>
          <a:ln w="25400" cap="flat" cmpd="sng" algn="ctr">
            <a:solidFill>
              <a:srgbClr val="FF0000"/>
            </a:solidFill>
            <a:prstDash val="solid"/>
            <a:round/>
            <a:headEnd type="none" w="med" len="med"/>
            <a:tailEnd type="none" w="med" len="med"/>
          </a:ln>
          <a:effectLst/>
        </p:spPr>
      </p:cxnSp>
      <p:cxnSp>
        <p:nvCxnSpPr>
          <p:cNvPr id="11" name="10 Düz Bağlayıcı"/>
          <p:cNvCxnSpPr/>
          <p:nvPr/>
        </p:nvCxnSpPr>
        <p:spPr bwMode="auto">
          <a:xfrm>
            <a:off x="3635896" y="2564904"/>
            <a:ext cx="0" cy="864096"/>
          </a:xfrm>
          <a:prstGeom prst="line">
            <a:avLst/>
          </a:prstGeom>
          <a:noFill/>
          <a:ln w="25400" cap="flat" cmpd="sng" algn="ctr">
            <a:solidFill>
              <a:srgbClr val="FF0000"/>
            </a:solidFill>
            <a:prstDash val="solid"/>
            <a:round/>
            <a:headEnd type="none" w="med" len="med"/>
            <a:tailEnd type="none" w="med" len="med"/>
          </a:ln>
          <a:effectLst/>
        </p:spPr>
      </p:cxnSp>
      <p:cxnSp>
        <p:nvCxnSpPr>
          <p:cNvPr id="13" name="12 Düz Ok Bağlayıcısı"/>
          <p:cNvCxnSpPr/>
          <p:nvPr/>
        </p:nvCxnSpPr>
        <p:spPr bwMode="auto">
          <a:xfrm flipH="1">
            <a:off x="2843808" y="3429000"/>
            <a:ext cx="792088" cy="0"/>
          </a:xfrm>
          <a:prstGeom prst="straightConnector1">
            <a:avLst/>
          </a:prstGeom>
          <a:noFill/>
          <a:ln w="25400" cap="flat" cmpd="sng" algn="ctr">
            <a:solidFill>
              <a:srgbClr val="FF0000"/>
            </a:solidFill>
            <a:prstDash val="solid"/>
            <a:round/>
            <a:headEnd type="none" w="med" len="med"/>
            <a:tailEnd type="arrow"/>
          </a:ln>
          <a:effectLst/>
        </p:spPr>
      </p:cxnSp>
      <p:cxnSp>
        <p:nvCxnSpPr>
          <p:cNvPr id="14" name="13 Düz Bağlayıcı"/>
          <p:cNvCxnSpPr/>
          <p:nvPr/>
        </p:nvCxnSpPr>
        <p:spPr bwMode="auto">
          <a:xfrm>
            <a:off x="6156176" y="3077344"/>
            <a:ext cx="288032" cy="0"/>
          </a:xfrm>
          <a:prstGeom prst="line">
            <a:avLst/>
          </a:prstGeom>
          <a:noFill/>
          <a:ln w="25400" cap="flat" cmpd="sng" algn="ctr">
            <a:solidFill>
              <a:srgbClr val="FF0000"/>
            </a:solidFill>
            <a:prstDash val="solid"/>
            <a:round/>
            <a:headEnd type="none" w="med" len="med"/>
            <a:tailEnd type="none" w="med" len="med"/>
          </a:ln>
          <a:effectLst/>
        </p:spPr>
      </p:cxnSp>
      <p:cxnSp>
        <p:nvCxnSpPr>
          <p:cNvPr id="16" name="15 Düz Ok Bağlayıcısı"/>
          <p:cNvCxnSpPr/>
          <p:nvPr/>
        </p:nvCxnSpPr>
        <p:spPr bwMode="auto">
          <a:xfrm flipH="1">
            <a:off x="5652120" y="3789040"/>
            <a:ext cx="792088" cy="0"/>
          </a:xfrm>
          <a:prstGeom prst="straightConnector1">
            <a:avLst/>
          </a:prstGeom>
          <a:noFill/>
          <a:ln w="25400" cap="flat" cmpd="sng" algn="ctr">
            <a:solidFill>
              <a:srgbClr val="FF0000"/>
            </a:solidFill>
            <a:prstDash val="solid"/>
            <a:round/>
            <a:headEnd type="none" w="med" len="med"/>
            <a:tailEnd type="arrow"/>
          </a:ln>
          <a:effectLst/>
        </p:spPr>
      </p:cxnSp>
      <p:cxnSp>
        <p:nvCxnSpPr>
          <p:cNvPr id="18" name="17 Düz Bağlayıcı"/>
          <p:cNvCxnSpPr/>
          <p:nvPr/>
        </p:nvCxnSpPr>
        <p:spPr bwMode="auto">
          <a:xfrm>
            <a:off x="6444208" y="3068960"/>
            <a:ext cx="0" cy="720080"/>
          </a:xfrm>
          <a:prstGeom prst="line">
            <a:avLst/>
          </a:prstGeom>
          <a:noFill/>
          <a:ln w="25400" cap="flat" cmpd="sng" algn="ctr">
            <a:solidFill>
              <a:srgbClr val="FF0000"/>
            </a:solidFill>
            <a:prstDash val="solid"/>
            <a:round/>
            <a:headEnd type="none" w="med" len="med"/>
            <a:tailEnd type="none" w="med" len="med"/>
          </a:ln>
          <a:effectLst/>
        </p:spPr>
      </p:cxnSp>
      <p:sp>
        <p:nvSpPr>
          <p:cNvPr id="21" name="Rectangle 3"/>
          <p:cNvSpPr txBox="1">
            <a:spLocks noChangeArrowheads="1"/>
          </p:cNvSpPr>
          <p:nvPr/>
        </p:nvSpPr>
        <p:spPr bwMode="auto">
          <a:xfrm>
            <a:off x="395288" y="4941168"/>
            <a:ext cx="8229600" cy="1073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Blip>
                <a:blip r:embed="rId2"/>
              </a:buBlip>
              <a:tabLst/>
              <a:defRPr/>
            </a:pPr>
            <a:endParaRPr kumimoji="0" lang="tr-TR" sz="1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Blip>
                <a:blip r:embed="rId2"/>
              </a:buBlip>
              <a:tabLst/>
              <a:defRPr/>
            </a:pPr>
            <a:endParaRPr kumimoji="0" lang="tr-TR" sz="1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tr-TR" sz="1800" b="1" i="0" u="none" strike="noStrike" kern="0" cap="none" spc="0" normalizeH="0" baseline="0" noProof="0" dirty="0" smtClean="0">
                <a:ln>
                  <a:noFill/>
                </a:ln>
                <a:solidFill>
                  <a:schemeClr val="tx1"/>
                </a:solidFill>
                <a:effectLst/>
                <a:uLnTx/>
                <a:uFillTx/>
                <a:latin typeface="+mn-lt"/>
                <a:ea typeface="+mn-ea"/>
                <a:cs typeface="+mn-cs"/>
              </a:rPr>
              <a:t>	</a:t>
            </a: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22" name="Rectangle 3"/>
          <p:cNvSpPr txBox="1">
            <a:spLocks noChangeArrowheads="1"/>
          </p:cNvSpPr>
          <p:nvPr/>
        </p:nvSpPr>
        <p:spPr bwMode="auto">
          <a:xfrm>
            <a:off x="323528" y="4221089"/>
            <a:ext cx="82296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Blip>
                <a:blip r:embed="rId2"/>
              </a:buBlip>
              <a:tabLst/>
              <a:defRPr/>
            </a:pPr>
            <a:r>
              <a:rPr lang="tr-TR" sz="1800" kern="0" dirty="0" smtClean="0">
                <a:solidFill>
                  <a:srgbClr val="3333CC"/>
                </a:solidFill>
                <a:latin typeface="+mn-lt"/>
              </a:rPr>
              <a:t>b</a:t>
            </a:r>
            <a:r>
              <a:rPr kumimoji="0" lang="tr-TR" sz="1800" b="1" i="0" u="none" strike="noStrike" kern="0" cap="none" spc="0" normalizeH="0" baseline="0" noProof="0" dirty="0" err="1" smtClean="0">
                <a:ln>
                  <a:noFill/>
                </a:ln>
                <a:solidFill>
                  <a:srgbClr val="3333CC"/>
                </a:solidFill>
                <a:effectLst/>
                <a:uLnTx/>
                <a:uFillTx/>
                <a:latin typeface="+mn-lt"/>
                <a:ea typeface="+mn-ea"/>
                <a:cs typeface="+mn-cs"/>
              </a:rPr>
              <a:t>reak</a:t>
            </a:r>
            <a:r>
              <a:rPr kumimoji="0" lang="tr-TR" sz="1800" b="1" i="0" u="none" strike="noStrike" kern="0" cap="none" spc="0" normalizeH="0" baseline="0" noProof="0" dirty="0" smtClean="0">
                <a:ln>
                  <a:noFill/>
                </a:ln>
                <a:solidFill>
                  <a:srgbClr val="3333CC"/>
                </a:solidFill>
                <a:effectLst/>
                <a:uLnTx/>
                <a:uFillTx/>
                <a:latin typeface="+mn-lt"/>
                <a:ea typeface="+mn-ea"/>
                <a:cs typeface="+mn-cs"/>
              </a:rPr>
              <a:t> </a:t>
            </a:r>
            <a:r>
              <a:rPr kumimoji="0" lang="tr-TR" sz="1800" b="1" i="0" u="none" strike="noStrike" kern="0" cap="none" spc="0" normalizeH="0" baseline="0" noProof="0" dirty="0" smtClean="0">
                <a:ln>
                  <a:noFill/>
                </a:ln>
                <a:effectLst/>
                <a:uLnTx/>
                <a:uFillTx/>
                <a:latin typeface="+mn-lt"/>
                <a:ea typeface="+mn-ea"/>
                <a:cs typeface="+mn-cs"/>
              </a:rPr>
              <a:t>komutu döngüleri</a:t>
            </a:r>
            <a:r>
              <a:rPr kumimoji="0" lang="tr-TR" sz="1800" b="1" i="0" u="none" strike="noStrike" kern="0" cap="none" spc="0" normalizeH="0" noProof="0" dirty="0" smtClean="0">
                <a:ln>
                  <a:noFill/>
                </a:ln>
                <a:effectLst/>
                <a:uLnTx/>
                <a:uFillTx/>
                <a:latin typeface="+mn-lt"/>
                <a:ea typeface="+mn-ea"/>
                <a:cs typeface="+mn-cs"/>
              </a:rPr>
              <a:t> sonlandırır.</a:t>
            </a:r>
            <a:endParaRPr kumimoji="0" lang="tr-TR" sz="1800" b="1"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Blip>
                <a:blip r:embed="rId2"/>
              </a:buBlip>
              <a:tabLst/>
              <a:defRPr/>
            </a:pPr>
            <a:endParaRPr kumimoji="0" lang="tr-TR" sz="18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err="1" smtClean="0"/>
              <a:t>return</a:t>
            </a:r>
            <a:r>
              <a:rPr lang="tr-TR" b="0" dirty="0" smtClean="0"/>
              <a:t> ve break</a:t>
            </a:r>
            <a:r>
              <a:rPr lang="tr-TR" dirty="0" smtClean="0"/>
              <a:t> </a:t>
            </a:r>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65</a:t>
            </a:fld>
            <a:endParaRPr lang="en-US" altLang="en-US"/>
          </a:p>
        </p:txBody>
      </p:sp>
      <p:sp>
        <p:nvSpPr>
          <p:cNvPr id="5" name="2 İçerik Yer Tutucusu"/>
          <p:cNvSpPr>
            <a:spLocks noGrp="1"/>
          </p:cNvSpPr>
          <p:nvPr>
            <p:ph idx="1"/>
          </p:nvPr>
        </p:nvSpPr>
        <p:spPr>
          <a:xfrm>
            <a:off x="1043608" y="1600200"/>
            <a:ext cx="3168352" cy="2332856"/>
          </a:xfrm>
          <a:ln>
            <a:solidFill>
              <a:schemeClr val="tx1"/>
            </a:solidFill>
          </a:ln>
        </p:spPr>
        <p:txBody>
          <a:bodyPr/>
          <a:lstStyle/>
          <a:p>
            <a:pPr eaLnBrk="1" hangingPunct="1">
              <a:lnSpc>
                <a:spcPct val="80000"/>
              </a:lnSpc>
              <a:buNone/>
            </a:pPr>
            <a:r>
              <a:rPr lang="tr-TR" dirty="0" err="1" smtClean="0">
                <a:solidFill>
                  <a:srgbClr val="3333CC"/>
                </a:solidFill>
                <a:latin typeface="Courier New" pitchFamily="49" charset="0"/>
              </a:rPr>
              <a:t>for</a:t>
            </a:r>
            <a:r>
              <a:rPr lang="tr-TR" dirty="0" smtClean="0">
                <a:solidFill>
                  <a:srgbClr val="3333CC"/>
                </a:solidFill>
                <a:latin typeface="Courier New" pitchFamily="49" charset="0"/>
              </a:rPr>
              <a:t> </a:t>
            </a:r>
            <a:r>
              <a:rPr lang="tr-TR" dirty="0" smtClean="0">
                <a:latin typeface="Courier New" pitchFamily="49" charset="0"/>
              </a:rPr>
              <a:t>i=1:n</a:t>
            </a:r>
            <a:endParaRPr lang="tr-TR" dirty="0" smtClean="0">
              <a:latin typeface="Courier New" pitchFamily="49" charset="0"/>
              <a:sym typeface="Symbol" pitchFamily="18" charset="2"/>
            </a:endParaRPr>
          </a:p>
          <a:p>
            <a:pPr eaLnBrk="1" hangingPunct="1">
              <a:lnSpc>
                <a:spcPct val="80000"/>
              </a:lnSpc>
              <a:buNone/>
            </a:pPr>
            <a:r>
              <a:rPr lang="tr-TR" dirty="0" smtClean="0">
                <a:latin typeface="Courier New" pitchFamily="49" charset="0"/>
              </a:rPr>
              <a:t>    işlem</a:t>
            </a:r>
          </a:p>
          <a:p>
            <a:pPr eaLnBrk="1" hangingPunct="1">
              <a:lnSpc>
                <a:spcPct val="80000"/>
              </a:lnSpc>
              <a:buNone/>
            </a:pPr>
            <a:r>
              <a:rPr lang="tr-TR" dirty="0" err="1" smtClean="0">
                <a:solidFill>
                  <a:srgbClr val="3333CC"/>
                </a:solidFill>
                <a:latin typeface="Courier New" pitchFamily="49" charset="0"/>
              </a:rPr>
              <a:t>if</a:t>
            </a:r>
            <a:r>
              <a:rPr lang="tr-TR" dirty="0" smtClean="0">
                <a:latin typeface="Courier New" pitchFamily="49" charset="0"/>
              </a:rPr>
              <a:t> koşul</a:t>
            </a:r>
          </a:p>
          <a:p>
            <a:pPr eaLnBrk="1" hangingPunct="1">
              <a:lnSpc>
                <a:spcPct val="80000"/>
              </a:lnSpc>
              <a:buNone/>
            </a:pPr>
            <a:r>
              <a:rPr lang="tr-TR" dirty="0" smtClean="0">
                <a:solidFill>
                  <a:srgbClr val="3333CC"/>
                </a:solidFill>
                <a:latin typeface="Courier New" pitchFamily="49" charset="0"/>
              </a:rPr>
              <a:t>   </a:t>
            </a:r>
            <a:r>
              <a:rPr lang="tr-TR" dirty="0" err="1" smtClean="0">
                <a:solidFill>
                  <a:srgbClr val="3333CC"/>
                </a:solidFill>
                <a:latin typeface="Courier New" pitchFamily="49" charset="0"/>
              </a:rPr>
              <a:t>return</a:t>
            </a:r>
            <a:r>
              <a:rPr lang="tr-TR" dirty="0" smtClean="0">
                <a:solidFill>
                  <a:srgbClr val="3333CC"/>
                </a:solidFill>
                <a:latin typeface="Courier New" pitchFamily="49" charset="0"/>
              </a:rPr>
              <a:t>;</a:t>
            </a:r>
          </a:p>
          <a:p>
            <a:pPr eaLnBrk="1" hangingPunct="1">
              <a:lnSpc>
                <a:spcPct val="80000"/>
              </a:lnSpc>
              <a:buNone/>
            </a:pPr>
            <a:r>
              <a:rPr lang="tr-TR" dirty="0" err="1" smtClean="0">
                <a:solidFill>
                  <a:srgbClr val="3333CC"/>
                </a:solidFill>
                <a:latin typeface="Courier New" pitchFamily="49" charset="0"/>
              </a:rPr>
              <a:t>end</a:t>
            </a:r>
            <a:endParaRPr lang="tr-TR" dirty="0" smtClean="0">
              <a:solidFill>
                <a:srgbClr val="3333CC"/>
              </a:solidFill>
              <a:latin typeface="Courier New" pitchFamily="49" charset="0"/>
            </a:endParaRPr>
          </a:p>
          <a:p>
            <a:pPr eaLnBrk="1" hangingPunct="1">
              <a:lnSpc>
                <a:spcPct val="80000"/>
              </a:lnSpc>
              <a:buNone/>
            </a:pPr>
            <a:r>
              <a:rPr lang="tr-TR" dirty="0" err="1" smtClean="0">
                <a:solidFill>
                  <a:srgbClr val="3333CC"/>
                </a:solidFill>
                <a:latin typeface="Courier New" pitchFamily="49" charset="0"/>
              </a:rPr>
              <a:t>end</a:t>
            </a:r>
            <a:endParaRPr lang="tr-TR" dirty="0" smtClean="0">
              <a:solidFill>
                <a:srgbClr val="3333CC"/>
              </a:solidFill>
              <a:latin typeface="Courier New" pitchFamily="49" charset="0"/>
            </a:endParaRPr>
          </a:p>
          <a:p>
            <a:pPr eaLnBrk="1" hangingPunct="1">
              <a:lnSpc>
                <a:spcPct val="80000"/>
              </a:lnSpc>
              <a:buNone/>
            </a:pPr>
            <a:r>
              <a:rPr lang="tr-TR" dirty="0" smtClean="0">
                <a:solidFill>
                  <a:srgbClr val="FF0000"/>
                </a:solidFill>
                <a:latin typeface="Courier New" pitchFamily="49" charset="0"/>
              </a:rPr>
              <a:t>program biter</a:t>
            </a:r>
          </a:p>
          <a:p>
            <a:endParaRPr lang="tr-TR" dirty="0" smtClean="0"/>
          </a:p>
        </p:txBody>
      </p:sp>
      <p:sp>
        <p:nvSpPr>
          <p:cNvPr id="6" name="2 İçerik Yer Tutucusu"/>
          <p:cNvSpPr txBox="1">
            <a:spLocks/>
          </p:cNvSpPr>
          <p:nvPr/>
        </p:nvSpPr>
        <p:spPr bwMode="auto">
          <a:xfrm>
            <a:off x="4788024" y="1600200"/>
            <a:ext cx="2952328" cy="2332856"/>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80000"/>
              </a:lnSpc>
              <a:buFont typeface="Wingdings" pitchFamily="2" charset="2"/>
              <a:buNone/>
            </a:pPr>
            <a:r>
              <a:rPr lang="tr-TR" sz="1800" b="0" dirty="0" smtClean="0"/>
              <a:t> </a:t>
            </a:r>
            <a:r>
              <a:rPr lang="tr-TR" sz="1800" dirty="0" smtClean="0">
                <a:latin typeface="Courier New" pitchFamily="49" charset="0"/>
              </a:rPr>
              <a:t>done=0;</a:t>
            </a:r>
          </a:p>
          <a:p>
            <a:pPr algn="l" eaLnBrk="1" hangingPunct="1">
              <a:lnSpc>
                <a:spcPct val="80000"/>
              </a:lnSpc>
              <a:buFont typeface="Wingdings" pitchFamily="2" charset="2"/>
              <a:buNone/>
            </a:pPr>
            <a:r>
              <a:rPr lang="tr-TR" sz="1800" dirty="0" err="1" smtClean="0">
                <a:solidFill>
                  <a:srgbClr val="3333CC"/>
                </a:solidFill>
                <a:latin typeface="Courier New" pitchFamily="49" charset="0"/>
              </a:rPr>
              <a:t>while</a:t>
            </a:r>
            <a:r>
              <a:rPr lang="tr-TR" sz="1800" dirty="0" smtClean="0">
                <a:solidFill>
                  <a:srgbClr val="3333CC"/>
                </a:solidFill>
                <a:latin typeface="Courier New" pitchFamily="49" charset="0"/>
              </a:rPr>
              <a:t> </a:t>
            </a:r>
            <a:r>
              <a:rPr lang="tr-TR" sz="1800" dirty="0" smtClean="0">
                <a:latin typeface="Courier New" pitchFamily="49" charset="0"/>
              </a:rPr>
              <a:t>done==0</a:t>
            </a:r>
            <a:endParaRPr lang="tr-TR" sz="1800" dirty="0" smtClean="0">
              <a:latin typeface="Courier New" pitchFamily="49" charset="0"/>
              <a:sym typeface="Symbol" pitchFamily="18" charset="2"/>
            </a:endParaRPr>
          </a:p>
          <a:p>
            <a:pPr algn="l" eaLnBrk="1" hangingPunct="1">
              <a:lnSpc>
                <a:spcPct val="80000"/>
              </a:lnSpc>
              <a:buFont typeface="Wingdings" pitchFamily="2" charset="2"/>
              <a:buNone/>
            </a:pPr>
            <a:r>
              <a:rPr lang="tr-TR" sz="1800" dirty="0" smtClean="0">
                <a:latin typeface="Courier New" pitchFamily="49" charset="0"/>
              </a:rPr>
              <a:t>		        	işlem</a:t>
            </a:r>
          </a:p>
          <a:p>
            <a:pPr algn="l" eaLnBrk="1" hangingPunct="1">
              <a:lnSpc>
                <a:spcPct val="80000"/>
              </a:lnSpc>
              <a:buFont typeface="Wingdings" pitchFamily="2" charset="2"/>
              <a:buNone/>
            </a:pPr>
            <a:endParaRPr lang="tr-TR" sz="1800" dirty="0" smtClean="0">
              <a:latin typeface="Courier New" pitchFamily="49" charset="0"/>
            </a:endParaRPr>
          </a:p>
          <a:p>
            <a:pPr algn="l" eaLnBrk="1" hangingPunct="1">
              <a:lnSpc>
                <a:spcPct val="80000"/>
              </a:lnSpc>
              <a:buFont typeface="Wingdings" pitchFamily="2" charset="2"/>
              <a:buNone/>
            </a:pPr>
            <a:r>
              <a:rPr lang="tr-TR" sz="1800" dirty="0" err="1" smtClean="0">
                <a:solidFill>
                  <a:srgbClr val="3333CC"/>
                </a:solidFill>
                <a:latin typeface="Courier New" pitchFamily="49" charset="0"/>
              </a:rPr>
              <a:t>if</a:t>
            </a:r>
            <a:r>
              <a:rPr lang="tr-TR" sz="1800" dirty="0" smtClean="0">
                <a:latin typeface="Courier New" pitchFamily="49" charset="0"/>
              </a:rPr>
              <a:t> koşul</a:t>
            </a:r>
          </a:p>
          <a:p>
            <a:pPr algn="l" eaLnBrk="1" hangingPunct="1">
              <a:lnSpc>
                <a:spcPct val="80000"/>
              </a:lnSpc>
              <a:buFont typeface="Wingdings" pitchFamily="2" charset="2"/>
              <a:buNone/>
            </a:pPr>
            <a:r>
              <a:rPr lang="tr-TR" sz="1800" dirty="0" smtClean="0">
                <a:solidFill>
                  <a:srgbClr val="3333CC"/>
                </a:solidFill>
                <a:latin typeface="Courier New" pitchFamily="49" charset="0"/>
              </a:rPr>
              <a:t>   </a:t>
            </a:r>
            <a:r>
              <a:rPr lang="tr-TR" sz="1800" dirty="0" err="1" smtClean="0">
                <a:solidFill>
                  <a:srgbClr val="3333CC"/>
                </a:solidFill>
                <a:latin typeface="Courier New" pitchFamily="49" charset="0"/>
              </a:rPr>
              <a:t>return</a:t>
            </a:r>
            <a:r>
              <a:rPr lang="tr-TR" sz="1800" dirty="0" smtClean="0">
                <a:solidFill>
                  <a:srgbClr val="3333CC"/>
                </a:solidFill>
                <a:latin typeface="Courier New" pitchFamily="49" charset="0"/>
              </a:rPr>
              <a:t>;</a:t>
            </a:r>
          </a:p>
          <a:p>
            <a:pPr algn="l" eaLnBrk="1" hangingPunct="1">
              <a:lnSpc>
                <a:spcPct val="80000"/>
              </a:lnSpc>
              <a:buFont typeface="Wingdings" pitchFamily="2" charset="2"/>
              <a:buNone/>
            </a:pPr>
            <a:r>
              <a:rPr lang="tr-TR" sz="1800" dirty="0" err="1" smtClean="0">
                <a:solidFill>
                  <a:srgbClr val="3333CC"/>
                </a:solidFill>
                <a:latin typeface="Courier New" pitchFamily="49" charset="0"/>
              </a:rPr>
              <a:t>end</a:t>
            </a:r>
            <a:endParaRPr lang="tr-TR" sz="1800" dirty="0" smtClean="0">
              <a:solidFill>
                <a:srgbClr val="3333CC"/>
              </a:solidFill>
              <a:latin typeface="Courier New" pitchFamily="49" charset="0"/>
            </a:endParaRPr>
          </a:p>
          <a:p>
            <a:pPr algn="l" eaLnBrk="1" hangingPunct="1">
              <a:lnSpc>
                <a:spcPct val="80000"/>
              </a:lnSpc>
              <a:buFont typeface="Wingdings" pitchFamily="2" charset="2"/>
              <a:buNone/>
            </a:pPr>
            <a:r>
              <a:rPr lang="tr-TR" sz="1800" dirty="0" err="1" smtClean="0">
                <a:solidFill>
                  <a:srgbClr val="3333CC"/>
                </a:solidFill>
                <a:latin typeface="Courier New" pitchFamily="49" charset="0"/>
              </a:rPr>
              <a:t>end</a:t>
            </a:r>
            <a:endParaRPr lang="tr-TR" sz="1800" dirty="0" smtClean="0">
              <a:solidFill>
                <a:srgbClr val="3333CC"/>
              </a:solidFill>
              <a:latin typeface="Courier New" pitchFamily="49" charset="0"/>
            </a:endParaRPr>
          </a:p>
          <a:p>
            <a:pPr algn="l" eaLnBrk="1" hangingPunct="1">
              <a:lnSpc>
                <a:spcPct val="80000"/>
              </a:lnSpc>
              <a:buFont typeface="Wingdings" pitchFamily="2" charset="2"/>
              <a:buNone/>
            </a:pPr>
            <a:r>
              <a:rPr lang="tr-TR" sz="1800" dirty="0" smtClean="0">
                <a:solidFill>
                  <a:srgbClr val="FF0000"/>
                </a:solidFill>
                <a:latin typeface="Courier New" pitchFamily="49" charset="0"/>
              </a:rPr>
              <a:t>program biter</a:t>
            </a:r>
          </a:p>
        </p:txBody>
      </p:sp>
      <p:cxnSp>
        <p:nvCxnSpPr>
          <p:cNvPr id="7" name="6 Düz Bağlayıcı"/>
          <p:cNvCxnSpPr/>
          <p:nvPr/>
        </p:nvCxnSpPr>
        <p:spPr bwMode="auto">
          <a:xfrm>
            <a:off x="2627784" y="2564904"/>
            <a:ext cx="1162472" cy="0"/>
          </a:xfrm>
          <a:prstGeom prst="line">
            <a:avLst/>
          </a:prstGeom>
          <a:noFill/>
          <a:ln w="25400" cap="flat" cmpd="sng" algn="ctr">
            <a:solidFill>
              <a:srgbClr val="FF0000"/>
            </a:solidFill>
            <a:prstDash val="solid"/>
            <a:round/>
            <a:headEnd type="none" w="med" len="med"/>
            <a:tailEnd type="none" w="med" len="med"/>
          </a:ln>
          <a:effectLst/>
        </p:spPr>
      </p:cxnSp>
      <p:cxnSp>
        <p:nvCxnSpPr>
          <p:cNvPr id="8" name="7 Düz Bağlayıcı"/>
          <p:cNvCxnSpPr/>
          <p:nvPr/>
        </p:nvCxnSpPr>
        <p:spPr bwMode="auto">
          <a:xfrm>
            <a:off x="3790256" y="2564904"/>
            <a:ext cx="0" cy="864096"/>
          </a:xfrm>
          <a:prstGeom prst="line">
            <a:avLst/>
          </a:prstGeom>
          <a:noFill/>
          <a:ln w="25400" cap="flat" cmpd="sng" algn="ctr">
            <a:solidFill>
              <a:srgbClr val="FF0000"/>
            </a:solidFill>
            <a:prstDash val="solid"/>
            <a:round/>
            <a:headEnd type="none" w="med" len="med"/>
            <a:tailEnd type="none" w="med" len="med"/>
          </a:ln>
          <a:effectLst/>
        </p:spPr>
      </p:cxnSp>
      <p:cxnSp>
        <p:nvCxnSpPr>
          <p:cNvPr id="9" name="8 Düz Ok Bağlayıcısı"/>
          <p:cNvCxnSpPr/>
          <p:nvPr/>
        </p:nvCxnSpPr>
        <p:spPr bwMode="auto">
          <a:xfrm flipH="1">
            <a:off x="2998168" y="3429000"/>
            <a:ext cx="792088" cy="0"/>
          </a:xfrm>
          <a:prstGeom prst="straightConnector1">
            <a:avLst/>
          </a:prstGeom>
          <a:noFill/>
          <a:ln w="25400" cap="flat" cmpd="sng" algn="ctr">
            <a:solidFill>
              <a:srgbClr val="FF0000"/>
            </a:solidFill>
            <a:prstDash val="solid"/>
            <a:round/>
            <a:headEnd type="none" w="med" len="med"/>
            <a:tailEnd type="arrow"/>
          </a:ln>
          <a:effectLst/>
        </p:spPr>
      </p:cxnSp>
      <p:cxnSp>
        <p:nvCxnSpPr>
          <p:cNvPr id="11" name="10 Düz Ok Bağlayıcısı"/>
          <p:cNvCxnSpPr/>
          <p:nvPr/>
        </p:nvCxnSpPr>
        <p:spPr bwMode="auto">
          <a:xfrm flipH="1">
            <a:off x="6804248" y="3717032"/>
            <a:ext cx="792088" cy="0"/>
          </a:xfrm>
          <a:prstGeom prst="straightConnector1">
            <a:avLst/>
          </a:prstGeom>
          <a:noFill/>
          <a:ln w="25400" cap="flat" cmpd="sng" algn="ctr">
            <a:solidFill>
              <a:srgbClr val="FF0000"/>
            </a:solidFill>
            <a:prstDash val="solid"/>
            <a:round/>
            <a:headEnd type="none" w="med" len="med"/>
            <a:tailEnd type="arrow"/>
          </a:ln>
          <a:effectLst/>
        </p:spPr>
      </p:cxnSp>
      <p:cxnSp>
        <p:nvCxnSpPr>
          <p:cNvPr id="12" name="11 Düz Bağlayıcı"/>
          <p:cNvCxnSpPr/>
          <p:nvPr/>
        </p:nvCxnSpPr>
        <p:spPr bwMode="auto">
          <a:xfrm>
            <a:off x="7596336" y="2996952"/>
            <a:ext cx="0" cy="720080"/>
          </a:xfrm>
          <a:prstGeom prst="line">
            <a:avLst/>
          </a:prstGeom>
          <a:noFill/>
          <a:ln w="25400" cap="flat" cmpd="sng" algn="ctr">
            <a:solidFill>
              <a:srgbClr val="FF0000"/>
            </a:solidFill>
            <a:prstDash val="solid"/>
            <a:round/>
            <a:headEnd type="none" w="med" len="med"/>
            <a:tailEnd type="none" w="med" len="med"/>
          </a:ln>
          <a:effectLst/>
        </p:spPr>
      </p:cxnSp>
      <p:cxnSp>
        <p:nvCxnSpPr>
          <p:cNvPr id="16" name="15 Düz Bağlayıcı"/>
          <p:cNvCxnSpPr/>
          <p:nvPr/>
        </p:nvCxnSpPr>
        <p:spPr bwMode="auto">
          <a:xfrm>
            <a:off x="6433864" y="2996952"/>
            <a:ext cx="1162472" cy="0"/>
          </a:xfrm>
          <a:prstGeom prst="line">
            <a:avLst/>
          </a:prstGeom>
          <a:noFill/>
          <a:ln w="25400" cap="flat" cmpd="sng" algn="ctr">
            <a:solidFill>
              <a:srgbClr val="FF0000"/>
            </a:solidFill>
            <a:prstDash val="solid"/>
            <a:round/>
            <a:headEnd type="none" w="med" len="med"/>
            <a:tailEnd type="none" w="med" len="med"/>
          </a:ln>
          <a:effectLst/>
        </p:spPr>
      </p:cxnSp>
      <p:sp>
        <p:nvSpPr>
          <p:cNvPr id="17" name="Rectangle 3"/>
          <p:cNvSpPr txBox="1">
            <a:spLocks noChangeArrowheads="1"/>
          </p:cNvSpPr>
          <p:nvPr/>
        </p:nvSpPr>
        <p:spPr bwMode="auto">
          <a:xfrm>
            <a:off x="323528" y="4221089"/>
            <a:ext cx="822960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Blip>
                <a:blip r:embed="rId2"/>
              </a:buBlip>
              <a:tabLst/>
              <a:defRPr/>
            </a:pPr>
            <a:r>
              <a:rPr lang="tr-TR" sz="1800" kern="0" noProof="0" dirty="0" err="1" smtClean="0">
                <a:solidFill>
                  <a:srgbClr val="3333CC"/>
                </a:solidFill>
                <a:latin typeface="+mn-lt"/>
              </a:rPr>
              <a:t>return</a:t>
            </a:r>
            <a:r>
              <a:rPr kumimoji="0" lang="tr-TR" sz="1800" b="1" i="0" u="none" strike="noStrike" kern="0" cap="none" spc="0" normalizeH="0" baseline="0" noProof="0" dirty="0" smtClean="0">
                <a:ln>
                  <a:noFill/>
                </a:ln>
                <a:solidFill>
                  <a:srgbClr val="3333CC"/>
                </a:solidFill>
                <a:effectLst/>
                <a:uLnTx/>
                <a:uFillTx/>
                <a:latin typeface="+mn-lt"/>
                <a:ea typeface="+mn-ea"/>
                <a:cs typeface="+mn-cs"/>
              </a:rPr>
              <a:t> </a:t>
            </a:r>
            <a:r>
              <a:rPr kumimoji="0" lang="tr-TR" sz="1800" b="1" i="0" u="none" strike="noStrike" kern="0" cap="none" spc="0" normalizeH="0" baseline="0" noProof="0" dirty="0" smtClean="0">
                <a:ln>
                  <a:noFill/>
                </a:ln>
                <a:effectLst/>
                <a:uLnTx/>
                <a:uFillTx/>
                <a:latin typeface="+mn-lt"/>
                <a:ea typeface="+mn-ea"/>
                <a:cs typeface="+mn-cs"/>
              </a:rPr>
              <a:t>komutu programı</a:t>
            </a:r>
            <a:r>
              <a:rPr kumimoji="0" lang="tr-TR" sz="1800" b="1" i="0" u="none" strike="noStrike" kern="0" cap="none" spc="0" normalizeH="0" noProof="0" dirty="0" smtClean="0">
                <a:ln>
                  <a:noFill/>
                </a:ln>
                <a:effectLst/>
                <a:uLnTx/>
                <a:uFillTx/>
                <a:latin typeface="+mn-lt"/>
                <a:ea typeface="+mn-ea"/>
                <a:cs typeface="+mn-cs"/>
              </a:rPr>
              <a:t> sonlandırır.</a:t>
            </a:r>
            <a:endParaRPr kumimoji="0" lang="tr-TR" sz="1800" b="1"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Blip>
                <a:blip r:embed="rId2"/>
              </a:buBlip>
              <a:tabLst/>
              <a:defRPr/>
            </a:pPr>
            <a:endParaRPr kumimoji="0" lang="tr-TR" sz="18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Uygulama-5</a:t>
            </a:r>
            <a:endParaRPr lang="tr-TR" dirty="0"/>
          </a:p>
        </p:txBody>
      </p:sp>
      <p:sp>
        <p:nvSpPr>
          <p:cNvPr id="3" name="2 İçerik Yer Tutucusu"/>
          <p:cNvSpPr>
            <a:spLocks noGrp="1"/>
          </p:cNvSpPr>
          <p:nvPr>
            <p:ph idx="1"/>
          </p:nvPr>
        </p:nvSpPr>
        <p:spPr>
          <a:xfrm>
            <a:off x="467544" y="1052737"/>
            <a:ext cx="8229600" cy="1152128"/>
          </a:xfrm>
        </p:spPr>
        <p:txBody>
          <a:bodyPr/>
          <a:lstStyle/>
          <a:p>
            <a:r>
              <a:rPr lang="tr-TR" b="0" dirty="0" smtClean="0"/>
              <a:t>Klavyeden girilen iki sayının toplamının bulunması ve ekrana virgülden sonra 3 hane olarak “toplam işleminin sonucu … bulunmuştur” şeklinde yazdırılması.</a:t>
            </a:r>
            <a:endParaRPr lang="tr-TR" b="0"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66</a:t>
            </a:fld>
            <a:endParaRPr lang="en-US" altLang="en-US"/>
          </a:p>
        </p:txBody>
      </p:sp>
      <p:sp>
        <p:nvSpPr>
          <p:cNvPr id="5" name="4 Dikdörtgen"/>
          <p:cNvSpPr/>
          <p:nvPr/>
        </p:nvSpPr>
        <p:spPr>
          <a:xfrm>
            <a:off x="611560" y="2620650"/>
            <a:ext cx="5166320" cy="1600438"/>
          </a:xfrm>
          <a:prstGeom prst="rect">
            <a:avLst/>
          </a:prstGeom>
          <a:ln w="25400">
            <a:solidFill>
              <a:schemeClr val="tx1"/>
            </a:solidFill>
          </a:ln>
        </p:spPr>
        <p:txBody>
          <a:bodyPr wrap="square">
            <a:spAutoFit/>
          </a:bodyPr>
          <a:lstStyle/>
          <a:p>
            <a:pPr algn="l"/>
            <a:r>
              <a:rPr lang="tr-TR" b="0" dirty="0" err="1" smtClean="0"/>
              <a:t>clear</a:t>
            </a:r>
            <a:endParaRPr lang="tr-TR" b="0" dirty="0" smtClean="0"/>
          </a:p>
          <a:p>
            <a:pPr algn="l"/>
            <a:r>
              <a:rPr lang="tr-TR" b="0" dirty="0" err="1" smtClean="0"/>
              <a:t>clc</a:t>
            </a:r>
            <a:endParaRPr lang="tr-TR" b="0" dirty="0" smtClean="0"/>
          </a:p>
          <a:p>
            <a:pPr algn="l"/>
            <a:r>
              <a:rPr lang="tr-TR" b="0" dirty="0" smtClean="0"/>
              <a:t>% iki </a:t>
            </a:r>
            <a:r>
              <a:rPr lang="tr-TR" b="0" dirty="0" err="1" smtClean="0"/>
              <a:t>sayinin</a:t>
            </a:r>
            <a:r>
              <a:rPr lang="tr-TR" b="0" dirty="0" smtClean="0"/>
              <a:t> </a:t>
            </a:r>
            <a:r>
              <a:rPr lang="tr-TR" b="0" dirty="0" err="1" smtClean="0"/>
              <a:t>toplaminin</a:t>
            </a:r>
            <a:r>
              <a:rPr lang="tr-TR" b="0" dirty="0" smtClean="0"/>
              <a:t> </a:t>
            </a:r>
            <a:r>
              <a:rPr lang="tr-TR" b="0" dirty="0" err="1" smtClean="0"/>
              <a:t>bulunmasi</a:t>
            </a:r>
            <a:r>
              <a:rPr lang="tr-TR" b="0" dirty="0" smtClean="0"/>
              <a:t>.</a:t>
            </a:r>
          </a:p>
          <a:p>
            <a:pPr algn="l"/>
            <a:r>
              <a:rPr lang="tr-TR" b="0" dirty="0" smtClean="0"/>
              <a:t>A=</a:t>
            </a:r>
            <a:r>
              <a:rPr lang="tr-TR" b="0" dirty="0" err="1" smtClean="0"/>
              <a:t>input</a:t>
            </a:r>
            <a:r>
              <a:rPr lang="tr-TR" b="0" dirty="0" smtClean="0"/>
              <a:t>('birinci </a:t>
            </a:r>
            <a:r>
              <a:rPr lang="tr-TR" b="0" dirty="0" err="1" smtClean="0"/>
              <a:t>sayiyi</a:t>
            </a:r>
            <a:r>
              <a:rPr lang="tr-TR" b="0" dirty="0" smtClean="0"/>
              <a:t> giriniz= ');</a:t>
            </a:r>
          </a:p>
          <a:p>
            <a:pPr algn="l"/>
            <a:r>
              <a:rPr lang="tr-TR" b="0" dirty="0" smtClean="0"/>
              <a:t>B=</a:t>
            </a:r>
            <a:r>
              <a:rPr lang="tr-TR" b="0" dirty="0" err="1" smtClean="0"/>
              <a:t>input</a:t>
            </a:r>
            <a:r>
              <a:rPr lang="tr-TR" b="0" dirty="0" smtClean="0"/>
              <a:t>('ikinci </a:t>
            </a:r>
            <a:r>
              <a:rPr lang="tr-TR" b="0" dirty="0" err="1" smtClean="0"/>
              <a:t>sayiyi</a:t>
            </a:r>
            <a:r>
              <a:rPr lang="tr-TR" b="0" dirty="0" smtClean="0"/>
              <a:t> giriniz= ');</a:t>
            </a:r>
          </a:p>
          <a:p>
            <a:pPr algn="l"/>
            <a:r>
              <a:rPr lang="tr-TR" b="0" dirty="0" smtClean="0"/>
              <a:t>toplam=A+B;</a:t>
            </a:r>
          </a:p>
          <a:p>
            <a:pPr algn="l"/>
            <a:r>
              <a:rPr lang="tr-TR" b="0" dirty="0" err="1" smtClean="0"/>
              <a:t>fprintf</a:t>
            </a:r>
            <a:r>
              <a:rPr lang="tr-TR" b="0" dirty="0" smtClean="0"/>
              <a:t>('toplam </a:t>
            </a:r>
            <a:r>
              <a:rPr lang="tr-TR" b="0" dirty="0" err="1" smtClean="0"/>
              <a:t>isleminin</a:t>
            </a:r>
            <a:r>
              <a:rPr lang="tr-TR" b="0" dirty="0" smtClean="0"/>
              <a:t> sonucu %1.3f </a:t>
            </a:r>
            <a:r>
              <a:rPr lang="tr-TR" b="0" dirty="0" err="1" smtClean="0"/>
              <a:t>bulunmustur</a:t>
            </a:r>
            <a:r>
              <a:rPr lang="tr-TR" b="0" dirty="0" smtClean="0"/>
              <a:t> \n',toplam)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2000"/>
                                        <p:tgtEl>
                                          <p:spTgt spid="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Uygulama-6</a:t>
            </a:r>
            <a:endParaRPr lang="tr-TR" dirty="0"/>
          </a:p>
        </p:txBody>
      </p:sp>
      <p:sp>
        <p:nvSpPr>
          <p:cNvPr id="3" name="2 İçerik Yer Tutucusu"/>
          <p:cNvSpPr>
            <a:spLocks noGrp="1"/>
          </p:cNvSpPr>
          <p:nvPr>
            <p:ph idx="1"/>
          </p:nvPr>
        </p:nvSpPr>
        <p:spPr>
          <a:xfrm>
            <a:off x="457200" y="1600201"/>
            <a:ext cx="8229600" cy="1180728"/>
          </a:xfrm>
        </p:spPr>
        <p:txBody>
          <a:bodyPr/>
          <a:lstStyle/>
          <a:p>
            <a:r>
              <a:rPr lang="tr-TR" b="0" dirty="0" smtClean="0"/>
              <a:t>Klavyeden girilen N sayısına göre faktöriyel değerini hesaplanması ve virgülden sonra 3 hane olarak “işlem sonucu … bulunmuştur” şeklinde yazdırılması.</a:t>
            </a:r>
          </a:p>
          <a:p>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67</a:t>
            </a:fld>
            <a:endParaRPr lang="en-US" altLang="en-US"/>
          </a:p>
        </p:txBody>
      </p:sp>
      <p:sp>
        <p:nvSpPr>
          <p:cNvPr id="5" name="4 Dikdörtgen"/>
          <p:cNvSpPr/>
          <p:nvPr/>
        </p:nvSpPr>
        <p:spPr>
          <a:xfrm>
            <a:off x="1043608" y="3068960"/>
            <a:ext cx="4572000" cy="1815882"/>
          </a:xfrm>
          <a:prstGeom prst="rect">
            <a:avLst/>
          </a:prstGeom>
          <a:ln w="25400">
            <a:solidFill>
              <a:schemeClr val="tx1"/>
            </a:solidFill>
          </a:ln>
        </p:spPr>
        <p:txBody>
          <a:bodyPr>
            <a:spAutoFit/>
          </a:bodyPr>
          <a:lstStyle/>
          <a:p>
            <a:pPr algn="l"/>
            <a:r>
              <a:rPr lang="tr-TR" b="0" dirty="0" err="1" smtClean="0"/>
              <a:t>clear</a:t>
            </a:r>
            <a:r>
              <a:rPr lang="tr-TR" b="0" dirty="0" smtClean="0"/>
              <a:t>,</a:t>
            </a:r>
            <a:r>
              <a:rPr lang="tr-TR" b="0" dirty="0" err="1" smtClean="0"/>
              <a:t>clc</a:t>
            </a:r>
            <a:endParaRPr lang="tr-TR" b="0" dirty="0" smtClean="0"/>
          </a:p>
          <a:p>
            <a:pPr algn="l"/>
            <a:r>
              <a:rPr lang="tr-TR" b="0" dirty="0" smtClean="0"/>
              <a:t>        N=</a:t>
            </a:r>
            <a:r>
              <a:rPr lang="tr-TR" b="0" dirty="0" err="1" smtClean="0"/>
              <a:t>input</a:t>
            </a:r>
            <a:r>
              <a:rPr lang="tr-TR" b="0" dirty="0" smtClean="0"/>
              <a:t>('bir </a:t>
            </a:r>
            <a:r>
              <a:rPr lang="tr-TR" b="0" dirty="0" err="1" smtClean="0"/>
              <a:t>sayi</a:t>
            </a:r>
            <a:r>
              <a:rPr lang="tr-TR" b="0" dirty="0" smtClean="0"/>
              <a:t> giriniz=');</a:t>
            </a:r>
          </a:p>
          <a:p>
            <a:pPr algn="l"/>
            <a:r>
              <a:rPr lang="tr-TR" b="0" dirty="0" smtClean="0"/>
              <a:t>        </a:t>
            </a:r>
            <a:r>
              <a:rPr lang="tr-TR" b="0" dirty="0" err="1" smtClean="0"/>
              <a:t>faktoriyel</a:t>
            </a:r>
            <a:r>
              <a:rPr lang="tr-TR" b="0" dirty="0" smtClean="0"/>
              <a:t>=1; %</a:t>
            </a:r>
            <a:r>
              <a:rPr lang="tr-TR" b="0" dirty="0" err="1" smtClean="0"/>
              <a:t>sayac</a:t>
            </a:r>
            <a:endParaRPr lang="tr-TR" b="0" dirty="0" smtClean="0"/>
          </a:p>
          <a:p>
            <a:pPr algn="l"/>
            <a:r>
              <a:rPr lang="tr-TR" b="0" dirty="0" smtClean="0"/>
              <a:t>        </a:t>
            </a:r>
            <a:r>
              <a:rPr lang="tr-TR" b="0" dirty="0" err="1" smtClean="0"/>
              <a:t>for</a:t>
            </a:r>
            <a:r>
              <a:rPr lang="tr-TR" b="0" dirty="0" smtClean="0"/>
              <a:t> i=1:N</a:t>
            </a:r>
          </a:p>
          <a:p>
            <a:pPr algn="l"/>
            <a:r>
              <a:rPr lang="tr-TR" b="0" dirty="0" smtClean="0"/>
              <a:t>            </a:t>
            </a:r>
            <a:r>
              <a:rPr lang="tr-TR" b="0" dirty="0" err="1" smtClean="0"/>
              <a:t>faktoriyel</a:t>
            </a:r>
            <a:r>
              <a:rPr lang="tr-TR" b="0" dirty="0" smtClean="0"/>
              <a:t>=</a:t>
            </a:r>
            <a:r>
              <a:rPr lang="tr-TR" b="0" dirty="0" err="1" smtClean="0"/>
              <a:t>faktoriyel</a:t>
            </a:r>
            <a:r>
              <a:rPr lang="tr-TR" b="0" dirty="0" smtClean="0"/>
              <a:t>*i; </a:t>
            </a:r>
          </a:p>
          <a:p>
            <a:pPr algn="l"/>
            <a:r>
              <a:rPr lang="tr-TR" b="0" dirty="0" smtClean="0"/>
              <a:t>        </a:t>
            </a:r>
            <a:r>
              <a:rPr lang="tr-TR" b="0" dirty="0" err="1" smtClean="0"/>
              <a:t>end</a:t>
            </a:r>
            <a:endParaRPr lang="tr-TR" b="0" dirty="0" smtClean="0"/>
          </a:p>
          <a:p>
            <a:pPr algn="l"/>
            <a:r>
              <a:rPr lang="tr-TR" b="0" dirty="0" smtClean="0"/>
              <a:t>        </a:t>
            </a:r>
            <a:r>
              <a:rPr lang="tr-TR" b="0" dirty="0" err="1" smtClean="0"/>
              <a:t>faktoriyel</a:t>
            </a:r>
            <a:endParaRPr lang="tr-TR" b="0" dirty="0" smtClean="0"/>
          </a:p>
          <a:p>
            <a:pPr algn="l"/>
            <a:r>
              <a:rPr lang="tr-TR" b="0" dirty="0" err="1" smtClean="0"/>
              <a:t>fprintf</a:t>
            </a:r>
            <a:r>
              <a:rPr lang="tr-TR" b="0" dirty="0" smtClean="0"/>
              <a:t>('işlem sonucu %1.3f bulunmuştur \n',</a:t>
            </a:r>
            <a:r>
              <a:rPr lang="tr-TR" b="0" dirty="0" err="1" smtClean="0"/>
              <a:t>faktoriyel</a:t>
            </a:r>
            <a:r>
              <a:rPr lang="tr-TR" b="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Uygulama-7</a:t>
            </a:r>
            <a:endParaRPr lang="tr-TR" dirty="0"/>
          </a:p>
        </p:txBody>
      </p:sp>
      <p:sp>
        <p:nvSpPr>
          <p:cNvPr id="3" name="2 İçerik Yer Tutucusu"/>
          <p:cNvSpPr>
            <a:spLocks noGrp="1"/>
          </p:cNvSpPr>
          <p:nvPr>
            <p:ph idx="1"/>
          </p:nvPr>
        </p:nvSpPr>
        <p:spPr>
          <a:xfrm>
            <a:off x="467544" y="1052737"/>
            <a:ext cx="8229600" cy="1944216"/>
          </a:xfrm>
        </p:spPr>
        <p:txBody>
          <a:bodyPr/>
          <a:lstStyle/>
          <a:p>
            <a:r>
              <a:rPr lang="tr-TR" sz="1400" b="0" dirty="0" smtClean="0"/>
              <a:t>Klavyeden girilen N sayısına göre; </a:t>
            </a:r>
          </a:p>
          <a:p>
            <a:pPr lvl="1">
              <a:buFont typeface="Arial" pitchFamily="34" charset="0"/>
              <a:buChar char="•"/>
            </a:pPr>
            <a:r>
              <a:rPr lang="tr-TR" sz="1400" b="0" dirty="0" smtClean="0"/>
              <a:t>1’ den N’ e kadar tamsayıların toplamı</a:t>
            </a:r>
          </a:p>
          <a:p>
            <a:pPr lvl="1">
              <a:buFont typeface="Arial" pitchFamily="34" charset="0"/>
              <a:buChar char="•"/>
            </a:pPr>
            <a:r>
              <a:rPr lang="tr-TR" sz="1400" b="0" dirty="0" smtClean="0"/>
              <a:t>1’ den N’ e kadar tek tamsayıların toplamı</a:t>
            </a:r>
          </a:p>
          <a:p>
            <a:pPr lvl="1">
              <a:buFont typeface="Arial" pitchFamily="34" charset="0"/>
              <a:buChar char="•"/>
            </a:pPr>
            <a:r>
              <a:rPr lang="tr-TR" sz="1400" b="0" dirty="0" smtClean="0"/>
              <a:t>1’ den N’ e kadar çift tamsayıların toplamını veren programı yazınız.</a:t>
            </a:r>
            <a:endParaRPr lang="tr-TR" sz="1400" b="0"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68</a:t>
            </a:fld>
            <a:endParaRPr lang="en-US" altLang="en-US"/>
          </a:p>
        </p:txBody>
      </p:sp>
      <p:sp>
        <p:nvSpPr>
          <p:cNvPr id="5" name="4 Dikdörtgen"/>
          <p:cNvSpPr/>
          <p:nvPr/>
        </p:nvSpPr>
        <p:spPr>
          <a:xfrm>
            <a:off x="683568" y="2432323"/>
            <a:ext cx="6984776" cy="3785652"/>
          </a:xfrm>
          <a:prstGeom prst="rect">
            <a:avLst/>
          </a:prstGeom>
          <a:ln w="25400">
            <a:solidFill>
              <a:schemeClr val="tx1"/>
            </a:solidFill>
          </a:ln>
        </p:spPr>
        <p:txBody>
          <a:bodyPr wrap="square">
            <a:spAutoFit/>
          </a:bodyPr>
          <a:lstStyle/>
          <a:p>
            <a:pPr algn="l"/>
            <a:r>
              <a:rPr lang="tr-TR" sz="1200" b="0" dirty="0" err="1" smtClean="0"/>
              <a:t>clear</a:t>
            </a:r>
            <a:endParaRPr lang="tr-TR" sz="1200" b="0" dirty="0" smtClean="0"/>
          </a:p>
          <a:p>
            <a:pPr algn="l"/>
            <a:r>
              <a:rPr lang="tr-TR" sz="1200" b="0" dirty="0" err="1" smtClean="0"/>
              <a:t>clc</a:t>
            </a:r>
            <a:endParaRPr lang="tr-TR" sz="1200" b="0" dirty="0" smtClean="0"/>
          </a:p>
          <a:p>
            <a:pPr algn="l"/>
            <a:r>
              <a:rPr lang="sv-SE" sz="1200" b="0" dirty="0" smtClean="0"/>
              <a:t>% 1’ den N’ e kadar tamsayilarin toplami (T1)</a:t>
            </a:r>
          </a:p>
          <a:p>
            <a:pPr algn="l"/>
            <a:r>
              <a:rPr lang="tr-TR" sz="1200" b="0" dirty="0" smtClean="0"/>
              <a:t>% 1’ den N’ e kadar tek </a:t>
            </a:r>
            <a:r>
              <a:rPr lang="tr-TR" sz="1200" b="0" dirty="0" err="1" smtClean="0"/>
              <a:t>tamsayilarin</a:t>
            </a:r>
            <a:r>
              <a:rPr lang="tr-TR" sz="1200" b="0" dirty="0" smtClean="0"/>
              <a:t> </a:t>
            </a:r>
            <a:r>
              <a:rPr lang="tr-TR" sz="1200" b="0" dirty="0" err="1" smtClean="0"/>
              <a:t>toplami</a:t>
            </a:r>
            <a:r>
              <a:rPr lang="tr-TR" sz="1200" b="0" dirty="0" smtClean="0"/>
              <a:t> (T2)</a:t>
            </a:r>
          </a:p>
          <a:p>
            <a:pPr algn="l"/>
            <a:r>
              <a:rPr lang="tr-TR" sz="1200" b="0" dirty="0" smtClean="0"/>
              <a:t>% 1’ den N’ e kadar </a:t>
            </a:r>
            <a:r>
              <a:rPr lang="tr-TR" sz="1200" b="0" dirty="0" err="1" smtClean="0"/>
              <a:t>cift</a:t>
            </a:r>
            <a:r>
              <a:rPr lang="tr-TR" sz="1200" b="0" dirty="0" smtClean="0"/>
              <a:t> </a:t>
            </a:r>
            <a:r>
              <a:rPr lang="tr-TR" sz="1200" b="0" dirty="0" err="1" smtClean="0"/>
              <a:t>tamsayilarin</a:t>
            </a:r>
            <a:r>
              <a:rPr lang="tr-TR" sz="1200" b="0" dirty="0" smtClean="0"/>
              <a:t> </a:t>
            </a:r>
            <a:r>
              <a:rPr lang="tr-TR" sz="1200" b="0" dirty="0" err="1" smtClean="0"/>
              <a:t>toplamini</a:t>
            </a:r>
            <a:r>
              <a:rPr lang="tr-TR" sz="1200" b="0" dirty="0" smtClean="0"/>
              <a:t> veren </a:t>
            </a:r>
            <a:r>
              <a:rPr lang="tr-TR" sz="1200" b="0" dirty="0" err="1" smtClean="0"/>
              <a:t>programi</a:t>
            </a:r>
            <a:r>
              <a:rPr lang="tr-TR" sz="1200" b="0" dirty="0" smtClean="0"/>
              <a:t> </a:t>
            </a:r>
            <a:r>
              <a:rPr lang="tr-TR" sz="1200" b="0" dirty="0" err="1" smtClean="0"/>
              <a:t>yaziniz</a:t>
            </a:r>
            <a:r>
              <a:rPr lang="tr-TR" sz="1200" b="0" dirty="0" smtClean="0"/>
              <a:t>.(T3)</a:t>
            </a:r>
          </a:p>
          <a:p>
            <a:pPr algn="l"/>
            <a:r>
              <a:rPr lang="tr-TR" sz="1200" b="0" dirty="0" smtClean="0"/>
              <a:t> </a:t>
            </a:r>
          </a:p>
          <a:p>
            <a:pPr algn="l"/>
            <a:r>
              <a:rPr lang="pt-BR" sz="1200" b="0" dirty="0" smtClean="0"/>
              <a:t>N=input('N sinir deðerini giriniz= ');</a:t>
            </a:r>
          </a:p>
          <a:p>
            <a:pPr algn="l"/>
            <a:r>
              <a:rPr lang="tr-TR" sz="1200" b="0" dirty="0" smtClean="0"/>
              <a:t>T1=0;T2=0;T3=0;</a:t>
            </a:r>
          </a:p>
          <a:p>
            <a:pPr algn="l"/>
            <a:r>
              <a:rPr lang="tr-TR" sz="1200" b="0" dirty="0" err="1" smtClean="0">
                <a:solidFill>
                  <a:srgbClr val="FF0000"/>
                </a:solidFill>
              </a:rPr>
              <a:t>for</a:t>
            </a:r>
            <a:r>
              <a:rPr lang="tr-TR" sz="1200" b="0" dirty="0" smtClean="0">
                <a:solidFill>
                  <a:srgbClr val="FF0000"/>
                </a:solidFill>
              </a:rPr>
              <a:t> i=1:N</a:t>
            </a:r>
          </a:p>
          <a:p>
            <a:pPr algn="l"/>
            <a:r>
              <a:rPr lang="tr-TR" sz="1200" b="0" dirty="0" smtClean="0">
                <a:solidFill>
                  <a:srgbClr val="FF0000"/>
                </a:solidFill>
              </a:rPr>
              <a:t>    T1=T1+i;</a:t>
            </a:r>
          </a:p>
          <a:p>
            <a:pPr algn="l"/>
            <a:r>
              <a:rPr lang="tr-TR" sz="1200" b="0" dirty="0" err="1" smtClean="0">
                <a:solidFill>
                  <a:srgbClr val="FF0000"/>
                </a:solidFill>
              </a:rPr>
              <a:t>end</a:t>
            </a:r>
            <a:endParaRPr lang="tr-TR" sz="1200" b="0" dirty="0" smtClean="0">
              <a:solidFill>
                <a:srgbClr val="FF0000"/>
              </a:solidFill>
            </a:endParaRPr>
          </a:p>
          <a:p>
            <a:pPr algn="l"/>
            <a:r>
              <a:rPr lang="tr-TR" sz="1200" b="0" dirty="0" err="1" smtClean="0">
                <a:solidFill>
                  <a:srgbClr val="FF0000"/>
                </a:solidFill>
              </a:rPr>
              <a:t>for</a:t>
            </a:r>
            <a:r>
              <a:rPr lang="tr-TR" sz="1200" b="0" dirty="0" smtClean="0">
                <a:solidFill>
                  <a:srgbClr val="FF0000"/>
                </a:solidFill>
              </a:rPr>
              <a:t> j=1:2:N</a:t>
            </a:r>
          </a:p>
          <a:p>
            <a:pPr algn="l"/>
            <a:r>
              <a:rPr lang="tr-TR" sz="1200" b="0" dirty="0" smtClean="0">
                <a:solidFill>
                  <a:srgbClr val="FF0000"/>
                </a:solidFill>
              </a:rPr>
              <a:t>    T2=T2+j;</a:t>
            </a:r>
          </a:p>
          <a:p>
            <a:pPr algn="l"/>
            <a:r>
              <a:rPr lang="tr-TR" sz="1200" b="0" dirty="0" err="1" smtClean="0">
                <a:solidFill>
                  <a:srgbClr val="FF0000"/>
                </a:solidFill>
              </a:rPr>
              <a:t>end</a:t>
            </a:r>
            <a:endParaRPr lang="tr-TR" sz="1200" b="0" dirty="0" smtClean="0">
              <a:solidFill>
                <a:srgbClr val="FF0000"/>
              </a:solidFill>
            </a:endParaRPr>
          </a:p>
          <a:p>
            <a:pPr algn="l"/>
            <a:r>
              <a:rPr lang="tr-TR" sz="1200" b="0" dirty="0" err="1" smtClean="0">
                <a:solidFill>
                  <a:srgbClr val="FF0000"/>
                </a:solidFill>
              </a:rPr>
              <a:t>for</a:t>
            </a:r>
            <a:r>
              <a:rPr lang="tr-TR" sz="1200" b="0" dirty="0" smtClean="0">
                <a:solidFill>
                  <a:srgbClr val="FF0000"/>
                </a:solidFill>
              </a:rPr>
              <a:t> k=2:2:N</a:t>
            </a:r>
          </a:p>
          <a:p>
            <a:pPr algn="l"/>
            <a:r>
              <a:rPr lang="tr-TR" sz="1200" b="0" dirty="0" smtClean="0">
                <a:solidFill>
                  <a:srgbClr val="FF0000"/>
                </a:solidFill>
              </a:rPr>
              <a:t>    T3=T3+k;</a:t>
            </a:r>
          </a:p>
          <a:p>
            <a:pPr algn="l"/>
            <a:r>
              <a:rPr lang="tr-TR" sz="1200" b="0" dirty="0" err="1" smtClean="0">
                <a:solidFill>
                  <a:srgbClr val="FF0000"/>
                </a:solidFill>
              </a:rPr>
              <a:t>end</a:t>
            </a:r>
            <a:endParaRPr lang="tr-TR" sz="1200" b="0" dirty="0" smtClean="0">
              <a:solidFill>
                <a:srgbClr val="FF0000"/>
              </a:solidFill>
            </a:endParaRPr>
          </a:p>
          <a:p>
            <a:pPr algn="l"/>
            <a:r>
              <a:rPr lang="tr-TR" sz="1200" b="0" dirty="0" err="1" smtClean="0"/>
              <a:t>fprintf</a:t>
            </a:r>
            <a:r>
              <a:rPr lang="tr-TR" sz="1200" b="0" dirty="0" smtClean="0"/>
              <a:t>('1 den %d e kadar </a:t>
            </a:r>
            <a:r>
              <a:rPr lang="tr-TR" sz="1200" b="0" dirty="0" err="1" smtClean="0"/>
              <a:t>tamsayilarin</a:t>
            </a:r>
            <a:r>
              <a:rPr lang="tr-TR" sz="1200" b="0" dirty="0" smtClean="0"/>
              <a:t> </a:t>
            </a:r>
            <a:r>
              <a:rPr lang="tr-TR" sz="1200" b="0" dirty="0" err="1" smtClean="0"/>
              <a:t>toplami</a:t>
            </a:r>
            <a:r>
              <a:rPr lang="tr-TR" sz="1200" b="0" dirty="0" smtClean="0"/>
              <a:t>= %d \n',N,T1)</a:t>
            </a:r>
          </a:p>
          <a:p>
            <a:pPr algn="l"/>
            <a:r>
              <a:rPr lang="tr-TR" sz="1200" b="0" dirty="0" err="1" smtClean="0"/>
              <a:t>fprintf</a:t>
            </a:r>
            <a:r>
              <a:rPr lang="tr-TR" sz="1200" b="0" dirty="0" smtClean="0"/>
              <a:t>('1 den %d e kadar tek </a:t>
            </a:r>
            <a:r>
              <a:rPr lang="tr-TR" sz="1200" b="0" dirty="0" err="1" smtClean="0"/>
              <a:t>tamsayilarin</a:t>
            </a:r>
            <a:r>
              <a:rPr lang="tr-TR" sz="1200" b="0" dirty="0" smtClean="0"/>
              <a:t> </a:t>
            </a:r>
            <a:r>
              <a:rPr lang="tr-TR" sz="1200" b="0" dirty="0" err="1" smtClean="0"/>
              <a:t>toplami</a:t>
            </a:r>
            <a:r>
              <a:rPr lang="tr-TR" sz="1200" b="0" dirty="0" smtClean="0"/>
              <a:t>= %d \n',N,T2)</a:t>
            </a:r>
          </a:p>
          <a:p>
            <a:pPr algn="l"/>
            <a:r>
              <a:rPr lang="tr-TR" sz="1200" b="0" dirty="0" err="1" smtClean="0"/>
              <a:t>fprintf</a:t>
            </a:r>
            <a:r>
              <a:rPr lang="tr-TR" sz="1200" b="0" dirty="0" smtClean="0"/>
              <a:t>('1 den %d e kadar çift </a:t>
            </a:r>
            <a:r>
              <a:rPr lang="tr-TR" sz="1200" b="0" dirty="0" err="1" smtClean="0"/>
              <a:t>tamsayilarin</a:t>
            </a:r>
            <a:r>
              <a:rPr lang="tr-TR" sz="1200" b="0" dirty="0" smtClean="0"/>
              <a:t> </a:t>
            </a:r>
            <a:r>
              <a:rPr lang="tr-TR" sz="1200" b="0" dirty="0" err="1" smtClean="0"/>
              <a:t>toplami</a:t>
            </a:r>
            <a:r>
              <a:rPr lang="tr-TR" sz="1200" b="0" dirty="0" smtClean="0"/>
              <a:t>= %d \n',N,T3)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down)">
                                      <p:cBhvr>
                                        <p:cTn id="16" dur="500"/>
                                        <p:tgtEl>
                                          <p:spTgt spid="5">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00"/>
                                        <p:tgtEl>
                                          <p:spTgt spid="5">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down)">
                                      <p:cBhvr>
                                        <p:cTn id="25" dur="500"/>
                                        <p:tgtEl>
                                          <p:spTgt spid="5">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down)">
                                      <p:cBhvr>
                                        <p:cTn id="28" dur="500"/>
                                        <p:tgtEl>
                                          <p:spTgt spid="5">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wipe(down)">
                                      <p:cBhvr>
                                        <p:cTn id="31" dur="500"/>
                                        <p:tgtEl>
                                          <p:spTgt spid="5">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wipe(down)">
                                      <p:cBhvr>
                                        <p:cTn id="34" dur="500"/>
                                        <p:tgtEl>
                                          <p:spTgt spid="5">
                                            <p:txEl>
                                              <p:pRg st="8" end="8"/>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wipe(down)">
                                      <p:cBhvr>
                                        <p:cTn id="37" dur="500"/>
                                        <p:tgtEl>
                                          <p:spTgt spid="5">
                                            <p:txEl>
                                              <p:pRg st="9" end="9"/>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wipe(down)">
                                      <p:cBhvr>
                                        <p:cTn id="40" dur="500"/>
                                        <p:tgtEl>
                                          <p:spTgt spid="5">
                                            <p:txEl>
                                              <p:pRg st="10" end="10"/>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animEffect transition="in" filter="wipe(down)">
                                      <p:cBhvr>
                                        <p:cTn id="43" dur="500"/>
                                        <p:tgtEl>
                                          <p:spTgt spid="5">
                                            <p:txEl>
                                              <p:pRg st="11" end="11"/>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5">
                                            <p:txEl>
                                              <p:pRg st="12" end="12"/>
                                            </p:txEl>
                                          </p:spTgt>
                                        </p:tgtEl>
                                        <p:attrNameLst>
                                          <p:attrName>style.visibility</p:attrName>
                                        </p:attrNameLst>
                                      </p:cBhvr>
                                      <p:to>
                                        <p:strVal val="visible"/>
                                      </p:to>
                                    </p:set>
                                    <p:animEffect transition="in" filter="wipe(down)">
                                      <p:cBhvr>
                                        <p:cTn id="46" dur="500"/>
                                        <p:tgtEl>
                                          <p:spTgt spid="5">
                                            <p:txEl>
                                              <p:pRg st="12" end="12"/>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
                                            <p:txEl>
                                              <p:pRg st="13" end="13"/>
                                            </p:txEl>
                                          </p:spTgt>
                                        </p:tgtEl>
                                        <p:attrNameLst>
                                          <p:attrName>style.visibility</p:attrName>
                                        </p:attrNameLst>
                                      </p:cBhvr>
                                      <p:to>
                                        <p:strVal val="visible"/>
                                      </p:to>
                                    </p:set>
                                    <p:animEffect transition="in" filter="wipe(down)">
                                      <p:cBhvr>
                                        <p:cTn id="49" dur="500"/>
                                        <p:tgtEl>
                                          <p:spTgt spid="5">
                                            <p:txEl>
                                              <p:pRg st="13" end="13"/>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txEl>
                                              <p:pRg st="14" end="14"/>
                                            </p:txEl>
                                          </p:spTgt>
                                        </p:tgtEl>
                                        <p:attrNameLst>
                                          <p:attrName>style.visibility</p:attrName>
                                        </p:attrNameLst>
                                      </p:cBhvr>
                                      <p:to>
                                        <p:strVal val="visible"/>
                                      </p:to>
                                    </p:set>
                                    <p:animEffect transition="in" filter="wipe(down)">
                                      <p:cBhvr>
                                        <p:cTn id="52" dur="500"/>
                                        <p:tgtEl>
                                          <p:spTgt spid="5">
                                            <p:txEl>
                                              <p:pRg st="14" end="14"/>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
                                            <p:txEl>
                                              <p:pRg st="15" end="15"/>
                                            </p:txEl>
                                          </p:spTgt>
                                        </p:tgtEl>
                                        <p:attrNameLst>
                                          <p:attrName>style.visibility</p:attrName>
                                        </p:attrNameLst>
                                      </p:cBhvr>
                                      <p:to>
                                        <p:strVal val="visible"/>
                                      </p:to>
                                    </p:set>
                                    <p:animEffect transition="in" filter="wipe(down)">
                                      <p:cBhvr>
                                        <p:cTn id="55" dur="500"/>
                                        <p:tgtEl>
                                          <p:spTgt spid="5">
                                            <p:txEl>
                                              <p:pRg st="15" end="15"/>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
                                            <p:txEl>
                                              <p:pRg st="16" end="16"/>
                                            </p:txEl>
                                          </p:spTgt>
                                        </p:tgtEl>
                                        <p:attrNameLst>
                                          <p:attrName>style.visibility</p:attrName>
                                        </p:attrNameLst>
                                      </p:cBhvr>
                                      <p:to>
                                        <p:strVal val="visible"/>
                                      </p:to>
                                    </p:set>
                                    <p:animEffect transition="in" filter="wipe(down)">
                                      <p:cBhvr>
                                        <p:cTn id="58" dur="500"/>
                                        <p:tgtEl>
                                          <p:spTgt spid="5">
                                            <p:txEl>
                                              <p:pRg st="16" end="16"/>
                                            </p:tx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
                                            <p:txEl>
                                              <p:pRg st="17" end="17"/>
                                            </p:txEl>
                                          </p:spTgt>
                                        </p:tgtEl>
                                        <p:attrNameLst>
                                          <p:attrName>style.visibility</p:attrName>
                                        </p:attrNameLst>
                                      </p:cBhvr>
                                      <p:to>
                                        <p:strVal val="visible"/>
                                      </p:to>
                                    </p:set>
                                    <p:animEffect transition="in" filter="wipe(down)">
                                      <p:cBhvr>
                                        <p:cTn id="61" dur="500"/>
                                        <p:tgtEl>
                                          <p:spTgt spid="5">
                                            <p:txEl>
                                              <p:pRg st="17" end="17"/>
                                            </p:tx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
                                            <p:txEl>
                                              <p:pRg st="18" end="18"/>
                                            </p:txEl>
                                          </p:spTgt>
                                        </p:tgtEl>
                                        <p:attrNameLst>
                                          <p:attrName>style.visibility</p:attrName>
                                        </p:attrNameLst>
                                      </p:cBhvr>
                                      <p:to>
                                        <p:strVal val="visible"/>
                                      </p:to>
                                    </p:set>
                                    <p:animEffect transition="in" filter="wipe(down)">
                                      <p:cBhvr>
                                        <p:cTn id="64" dur="500"/>
                                        <p:tgtEl>
                                          <p:spTgt spid="5">
                                            <p:txEl>
                                              <p:pRg st="18" end="18"/>
                                            </p:tx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
                                            <p:txEl>
                                              <p:pRg st="19" end="19"/>
                                            </p:txEl>
                                          </p:spTgt>
                                        </p:tgtEl>
                                        <p:attrNameLst>
                                          <p:attrName>style.visibility</p:attrName>
                                        </p:attrNameLst>
                                      </p:cBhvr>
                                      <p:to>
                                        <p:strVal val="visible"/>
                                      </p:to>
                                    </p:set>
                                    <p:animEffect transition="in" filter="wipe(down)">
                                      <p:cBhvr>
                                        <p:cTn id="67" dur="500"/>
                                        <p:tgtEl>
                                          <p:spTgt spid="5">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Uygulama-8</a:t>
            </a:r>
            <a:endParaRPr lang="tr-TR" dirty="0"/>
          </a:p>
        </p:txBody>
      </p:sp>
      <p:sp>
        <p:nvSpPr>
          <p:cNvPr id="3" name="2 İçerik Yer Tutucusu"/>
          <p:cNvSpPr>
            <a:spLocks noGrp="1"/>
          </p:cNvSpPr>
          <p:nvPr>
            <p:ph idx="1"/>
          </p:nvPr>
        </p:nvSpPr>
        <p:spPr>
          <a:xfrm>
            <a:off x="457200" y="981076"/>
            <a:ext cx="8229600" cy="1108720"/>
          </a:xfrm>
        </p:spPr>
        <p:txBody>
          <a:bodyPr/>
          <a:lstStyle/>
          <a:p>
            <a:r>
              <a:rPr lang="tr-TR" dirty="0" smtClean="0"/>
              <a:t>Bir metin içinde kaç tane “a” harfi olduğunu bulan programın yazılması.</a:t>
            </a:r>
          </a:p>
          <a:p>
            <a:r>
              <a:rPr lang="tr-TR" dirty="0" smtClean="0">
                <a:solidFill>
                  <a:srgbClr val="FF0000"/>
                </a:solidFill>
              </a:rPr>
              <a:t>a=metin </a:t>
            </a:r>
            <a:r>
              <a:rPr lang="tr-TR" dirty="0" err="1" smtClean="0">
                <a:solidFill>
                  <a:srgbClr val="FF0000"/>
                </a:solidFill>
              </a:rPr>
              <a:t>icerisinde</a:t>
            </a:r>
            <a:r>
              <a:rPr lang="tr-TR" dirty="0" smtClean="0">
                <a:solidFill>
                  <a:srgbClr val="FF0000"/>
                </a:solidFill>
              </a:rPr>
              <a:t> </a:t>
            </a:r>
            <a:r>
              <a:rPr lang="tr-TR" dirty="0" err="1" smtClean="0">
                <a:solidFill>
                  <a:srgbClr val="FF0000"/>
                </a:solidFill>
              </a:rPr>
              <a:t>kac</a:t>
            </a:r>
            <a:r>
              <a:rPr lang="tr-TR" dirty="0" smtClean="0">
                <a:solidFill>
                  <a:srgbClr val="FF0000"/>
                </a:solidFill>
              </a:rPr>
              <a:t> tane a var</a:t>
            </a:r>
          </a:p>
          <a:p>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69</a:t>
            </a:fld>
            <a:endParaRPr lang="en-US" altLang="en-US"/>
          </a:p>
        </p:txBody>
      </p:sp>
      <p:sp>
        <p:nvSpPr>
          <p:cNvPr id="5" name="4 Dikdörtgen"/>
          <p:cNvSpPr/>
          <p:nvPr/>
        </p:nvSpPr>
        <p:spPr>
          <a:xfrm>
            <a:off x="755576" y="3068960"/>
            <a:ext cx="4572000" cy="2246769"/>
          </a:xfrm>
          <a:prstGeom prst="rect">
            <a:avLst/>
          </a:prstGeom>
          <a:ln w="15875">
            <a:solidFill>
              <a:schemeClr val="tx1"/>
            </a:solidFill>
          </a:ln>
        </p:spPr>
        <p:txBody>
          <a:bodyPr>
            <a:spAutoFit/>
          </a:bodyPr>
          <a:lstStyle/>
          <a:p>
            <a:pPr algn="l"/>
            <a:r>
              <a:rPr lang="tr-TR" dirty="0" err="1" smtClean="0"/>
              <a:t>clear</a:t>
            </a:r>
            <a:endParaRPr lang="tr-TR" dirty="0" smtClean="0"/>
          </a:p>
          <a:p>
            <a:pPr algn="l"/>
            <a:r>
              <a:rPr lang="tr-TR" dirty="0" err="1" smtClean="0"/>
              <a:t>clc</a:t>
            </a:r>
            <a:endParaRPr lang="tr-TR" dirty="0" smtClean="0"/>
          </a:p>
          <a:p>
            <a:pPr algn="l"/>
            <a:r>
              <a:rPr lang="it-IT" dirty="0" smtClean="0"/>
              <a:t>a='metin icerisinde kac tane a var';</a:t>
            </a:r>
          </a:p>
          <a:p>
            <a:pPr algn="l"/>
            <a:r>
              <a:rPr lang="tr-TR" dirty="0" smtClean="0"/>
              <a:t>s=0;</a:t>
            </a:r>
          </a:p>
          <a:p>
            <a:pPr algn="l"/>
            <a:r>
              <a:rPr lang="tr-TR" dirty="0" err="1" smtClean="0"/>
              <a:t>for</a:t>
            </a:r>
            <a:r>
              <a:rPr lang="tr-TR" dirty="0" smtClean="0"/>
              <a:t> i=1:1:</a:t>
            </a:r>
            <a:r>
              <a:rPr lang="tr-TR" dirty="0" err="1" smtClean="0"/>
              <a:t>length</a:t>
            </a:r>
            <a:r>
              <a:rPr lang="tr-TR" dirty="0" smtClean="0"/>
              <a:t>(a)</a:t>
            </a:r>
          </a:p>
          <a:p>
            <a:pPr algn="l"/>
            <a:r>
              <a:rPr lang="tr-TR" dirty="0" smtClean="0"/>
              <a:t>    </a:t>
            </a:r>
            <a:r>
              <a:rPr lang="tr-TR" dirty="0" err="1" smtClean="0"/>
              <a:t>if</a:t>
            </a:r>
            <a:r>
              <a:rPr lang="tr-TR" dirty="0" smtClean="0"/>
              <a:t> a(i)=='a'</a:t>
            </a:r>
          </a:p>
          <a:p>
            <a:pPr algn="l"/>
            <a:r>
              <a:rPr lang="tr-TR" dirty="0" smtClean="0"/>
              <a:t>        s=s+1;</a:t>
            </a:r>
          </a:p>
          <a:p>
            <a:pPr algn="l"/>
            <a:r>
              <a:rPr lang="tr-TR" dirty="0" smtClean="0"/>
              <a:t>    </a:t>
            </a:r>
            <a:r>
              <a:rPr lang="tr-TR" dirty="0" err="1" smtClean="0"/>
              <a:t>end</a:t>
            </a:r>
            <a:endParaRPr lang="tr-TR" dirty="0" smtClean="0"/>
          </a:p>
          <a:p>
            <a:pPr algn="l"/>
            <a:r>
              <a:rPr lang="tr-TR" dirty="0" err="1" smtClean="0"/>
              <a:t>end</a:t>
            </a:r>
            <a:endParaRPr lang="tr-TR" dirty="0" smtClean="0"/>
          </a:p>
          <a:p>
            <a:pPr algn="l"/>
            <a:r>
              <a:rPr lang="tr-TR" dirty="0" smtClean="0"/>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0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2000"/>
                                        <p:tgtEl>
                                          <p:spTgt spid="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2000"/>
                                        <p:tgtEl>
                                          <p:spTgt spid="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2000"/>
                                        <p:tgtEl>
                                          <p:spTgt spid="5">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2000"/>
                                        <p:tgtEl>
                                          <p:spTgt spid="5">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5 Slayt Numarası Yer Tutucusu"/>
          <p:cNvSpPr>
            <a:spLocks noGrp="1"/>
          </p:cNvSpPr>
          <p:nvPr>
            <p:ph type="sldNum" sz="quarter" idx="12"/>
          </p:nvPr>
        </p:nvSpPr>
        <p:spPr/>
        <p:txBody>
          <a:bodyPr/>
          <a:lstStyle/>
          <a:p>
            <a:pPr>
              <a:defRPr/>
            </a:pPr>
            <a:fld id="{22696017-0CDF-439D-8096-B8B701BB1E25}" type="slidenum">
              <a:rPr lang="en-US" altLang="en-US"/>
              <a:pPr>
                <a:defRPr/>
              </a:pPr>
              <a:t>7</a:t>
            </a:fld>
            <a:endParaRPr lang="en-US" altLang="en-US"/>
          </a:p>
        </p:txBody>
      </p:sp>
      <p:sp>
        <p:nvSpPr>
          <p:cNvPr id="11267" name="Rectangle 2"/>
          <p:cNvSpPr>
            <a:spLocks noGrp="1" noChangeArrowheads="1"/>
          </p:cNvSpPr>
          <p:nvPr>
            <p:ph type="title"/>
          </p:nvPr>
        </p:nvSpPr>
        <p:spPr>
          <a:xfrm>
            <a:off x="457200" y="300038"/>
            <a:ext cx="8229600" cy="847725"/>
          </a:xfrm>
        </p:spPr>
        <p:txBody>
          <a:bodyPr/>
          <a:lstStyle/>
          <a:p>
            <a:pPr eaLnBrk="1" hangingPunct="1"/>
            <a:r>
              <a:rPr lang="tr-TR" smtClean="0"/>
              <a:t>MATLAB/</a:t>
            </a:r>
            <a:r>
              <a:rPr lang="tr-TR" b="0" smtClean="0"/>
              <a:t>Workspace (İş alanı)</a:t>
            </a:r>
            <a:endParaRPr lang="en-US" b="0" smtClean="0">
              <a:solidFill>
                <a:srgbClr val="2115B7"/>
              </a:solidFill>
            </a:endParaRPr>
          </a:p>
        </p:txBody>
      </p:sp>
      <p:pic>
        <p:nvPicPr>
          <p:cNvPr id="11268" name="Picture 3"/>
          <p:cNvPicPr>
            <a:picLocks noChangeAspect="1" noChangeArrowheads="1"/>
          </p:cNvPicPr>
          <p:nvPr/>
        </p:nvPicPr>
        <p:blipFill>
          <a:blip r:embed="rId2" cstate="print"/>
          <a:srcRect l="15392" t="16470" r="10210" b="9407"/>
          <a:stretch>
            <a:fillRect/>
          </a:stretch>
        </p:blipFill>
        <p:spPr bwMode="auto">
          <a:xfrm>
            <a:off x="2032000" y="1090613"/>
            <a:ext cx="6067425" cy="4837112"/>
          </a:xfrm>
          <a:prstGeom prst="rect">
            <a:avLst/>
          </a:prstGeom>
          <a:noFill/>
          <a:ln w="9525" algn="ctr">
            <a:noFill/>
            <a:miter lim="800000"/>
            <a:headEnd/>
            <a:tailEnd/>
          </a:ln>
        </p:spPr>
      </p:pic>
      <p:grpSp>
        <p:nvGrpSpPr>
          <p:cNvPr id="11269" name="Group 4"/>
          <p:cNvGrpSpPr>
            <a:grpSpLocks/>
          </p:cNvGrpSpPr>
          <p:nvPr/>
        </p:nvGrpSpPr>
        <p:grpSpPr bwMode="auto">
          <a:xfrm>
            <a:off x="285750" y="3240088"/>
            <a:ext cx="2198688" cy="762000"/>
            <a:chOff x="180" y="2041"/>
            <a:chExt cx="1385" cy="480"/>
          </a:xfrm>
        </p:grpSpPr>
        <p:sp>
          <p:nvSpPr>
            <p:cNvPr id="11278" name="Line 5"/>
            <p:cNvSpPr>
              <a:spLocks noChangeShapeType="1"/>
            </p:cNvSpPr>
            <p:nvPr/>
          </p:nvSpPr>
          <p:spPr bwMode="auto">
            <a:xfrm flipH="1">
              <a:off x="930" y="2296"/>
              <a:ext cx="635" cy="0"/>
            </a:xfrm>
            <a:prstGeom prst="line">
              <a:avLst/>
            </a:prstGeom>
            <a:noFill/>
            <a:ln w="19050">
              <a:solidFill>
                <a:srgbClr val="FF0000"/>
              </a:solidFill>
              <a:round/>
              <a:headEnd/>
              <a:tailEnd type="triangle" w="med" len="med"/>
            </a:ln>
          </p:spPr>
          <p:txBody>
            <a:bodyPr/>
            <a:lstStyle/>
            <a:p>
              <a:endParaRPr lang="tr-TR"/>
            </a:p>
          </p:txBody>
        </p:sp>
        <p:sp>
          <p:nvSpPr>
            <p:cNvPr id="11279" name="Text Box 6"/>
            <p:cNvSpPr txBox="1">
              <a:spLocks noChangeArrowheads="1"/>
            </p:cNvSpPr>
            <p:nvPr/>
          </p:nvSpPr>
          <p:spPr bwMode="auto">
            <a:xfrm>
              <a:off x="180" y="2041"/>
              <a:ext cx="960" cy="480"/>
            </a:xfrm>
            <a:prstGeom prst="rect">
              <a:avLst/>
            </a:prstGeom>
            <a:noFill/>
            <a:ln w="9525" algn="ctr">
              <a:noFill/>
              <a:miter lim="800000"/>
              <a:headEnd/>
              <a:tailEnd/>
            </a:ln>
          </p:spPr>
          <p:txBody>
            <a:bodyPr wrap="none">
              <a:spAutoFit/>
            </a:bodyPr>
            <a:lstStyle/>
            <a:p>
              <a:pPr marL="342900" indent="-342900" algn="l">
                <a:spcBef>
                  <a:spcPct val="20000"/>
                </a:spcBef>
                <a:buClr>
                  <a:schemeClr val="accent1"/>
                </a:buClr>
                <a:buSzPct val="65000"/>
                <a:buFont typeface="Wingdings" pitchFamily="2" charset="2"/>
                <a:buNone/>
              </a:pPr>
              <a:r>
                <a:rPr lang="tr-TR" sz="2000" b="0">
                  <a:solidFill>
                    <a:srgbClr val="2115B7"/>
                  </a:solidFill>
                </a:rPr>
                <a:t>Workspace </a:t>
              </a:r>
            </a:p>
            <a:p>
              <a:pPr marL="342900" indent="-342900" algn="l">
                <a:spcBef>
                  <a:spcPct val="20000"/>
                </a:spcBef>
                <a:buClr>
                  <a:schemeClr val="accent1"/>
                </a:buClr>
                <a:buSzPct val="65000"/>
                <a:buFont typeface="Wingdings" pitchFamily="2" charset="2"/>
                <a:buNone/>
              </a:pPr>
              <a:r>
                <a:rPr lang="tr-TR" sz="2000" b="0">
                  <a:solidFill>
                    <a:srgbClr val="2115B7"/>
                  </a:solidFill>
                </a:rPr>
                <a:t>penceresi</a:t>
              </a:r>
            </a:p>
          </p:txBody>
        </p:sp>
      </p:grpSp>
      <p:grpSp>
        <p:nvGrpSpPr>
          <p:cNvPr id="11270" name="Group 7"/>
          <p:cNvGrpSpPr>
            <a:grpSpLocks/>
          </p:cNvGrpSpPr>
          <p:nvPr/>
        </p:nvGrpSpPr>
        <p:grpSpPr bwMode="auto">
          <a:xfrm>
            <a:off x="407988" y="1846263"/>
            <a:ext cx="1665287" cy="696912"/>
            <a:chOff x="257" y="1163"/>
            <a:chExt cx="1049" cy="439"/>
          </a:xfrm>
        </p:grpSpPr>
        <p:sp>
          <p:nvSpPr>
            <p:cNvPr id="11276" name="Line 8"/>
            <p:cNvSpPr>
              <a:spLocks noChangeShapeType="1"/>
            </p:cNvSpPr>
            <p:nvPr/>
          </p:nvSpPr>
          <p:spPr bwMode="auto">
            <a:xfrm flipH="1">
              <a:off x="852" y="1328"/>
              <a:ext cx="454" cy="0"/>
            </a:xfrm>
            <a:prstGeom prst="line">
              <a:avLst/>
            </a:prstGeom>
            <a:noFill/>
            <a:ln w="19050">
              <a:solidFill>
                <a:srgbClr val="FF0000"/>
              </a:solidFill>
              <a:round/>
              <a:headEnd/>
              <a:tailEnd type="triangle" w="med" len="med"/>
            </a:ln>
          </p:spPr>
          <p:txBody>
            <a:bodyPr/>
            <a:lstStyle/>
            <a:p>
              <a:endParaRPr lang="tr-TR"/>
            </a:p>
          </p:txBody>
        </p:sp>
        <p:sp>
          <p:nvSpPr>
            <p:cNvPr id="11277" name="Text Box 9"/>
            <p:cNvSpPr txBox="1">
              <a:spLocks noChangeArrowheads="1"/>
            </p:cNvSpPr>
            <p:nvPr/>
          </p:nvSpPr>
          <p:spPr bwMode="auto">
            <a:xfrm>
              <a:off x="257" y="1163"/>
              <a:ext cx="692" cy="439"/>
            </a:xfrm>
            <a:prstGeom prst="rect">
              <a:avLst/>
            </a:prstGeom>
            <a:noFill/>
            <a:ln w="9525" algn="ctr">
              <a:noFill/>
              <a:miter lim="800000"/>
              <a:headEnd/>
              <a:tailEnd/>
            </a:ln>
          </p:spPr>
          <p:txBody>
            <a:bodyPr wrap="none">
              <a:spAutoFit/>
            </a:bodyPr>
            <a:lstStyle/>
            <a:p>
              <a:pPr marL="342900" indent="-342900" algn="l">
                <a:spcBef>
                  <a:spcPct val="20000"/>
                </a:spcBef>
                <a:buClr>
                  <a:schemeClr val="accent1"/>
                </a:buClr>
                <a:buSzPct val="65000"/>
                <a:buFont typeface="Wingdings" pitchFamily="2" charset="2"/>
                <a:buNone/>
              </a:pPr>
              <a:r>
                <a:rPr lang="tr-TR" sz="1800" b="0" u="sng">
                  <a:solidFill>
                    <a:srgbClr val="2115B7"/>
                  </a:solidFill>
                </a:rPr>
                <a:t>Atanan</a:t>
              </a:r>
              <a:r>
                <a:rPr lang="tr-TR" sz="1800" b="0">
                  <a:solidFill>
                    <a:srgbClr val="2115B7"/>
                  </a:solidFill>
                </a:rPr>
                <a:t> </a:t>
              </a:r>
            </a:p>
            <a:p>
              <a:pPr marL="342900" indent="-342900" algn="l">
                <a:spcBef>
                  <a:spcPct val="20000"/>
                </a:spcBef>
                <a:buClr>
                  <a:schemeClr val="accent1"/>
                </a:buClr>
                <a:buSzPct val="65000"/>
                <a:buFont typeface="Wingdings" pitchFamily="2" charset="2"/>
                <a:buNone/>
              </a:pPr>
              <a:r>
                <a:rPr lang="tr-TR" sz="1800" b="0">
                  <a:solidFill>
                    <a:srgbClr val="2115B7"/>
                  </a:solidFill>
                </a:rPr>
                <a:t>değişken</a:t>
              </a:r>
            </a:p>
          </p:txBody>
        </p:sp>
      </p:grpSp>
      <p:grpSp>
        <p:nvGrpSpPr>
          <p:cNvPr id="11271" name="Group 10"/>
          <p:cNvGrpSpPr>
            <a:grpSpLocks/>
          </p:cNvGrpSpPr>
          <p:nvPr/>
        </p:nvGrpSpPr>
        <p:grpSpPr bwMode="auto">
          <a:xfrm>
            <a:off x="3348038" y="1628775"/>
            <a:ext cx="5400675" cy="1252538"/>
            <a:chOff x="2109" y="1026"/>
            <a:chExt cx="3402" cy="789"/>
          </a:xfrm>
        </p:grpSpPr>
        <p:sp>
          <p:nvSpPr>
            <p:cNvPr id="11273" name="Oval 11"/>
            <p:cNvSpPr>
              <a:spLocks noChangeArrowheads="1"/>
            </p:cNvSpPr>
            <p:nvPr/>
          </p:nvSpPr>
          <p:spPr bwMode="auto">
            <a:xfrm>
              <a:off x="2109" y="1026"/>
              <a:ext cx="499" cy="136"/>
            </a:xfrm>
            <a:prstGeom prst="ellipse">
              <a:avLst/>
            </a:prstGeom>
            <a:noFill/>
            <a:ln w="15875" algn="ctr">
              <a:solidFill>
                <a:srgbClr val="0000FF"/>
              </a:solidFill>
              <a:round/>
              <a:headEnd/>
              <a:tailEnd/>
            </a:ln>
          </p:spPr>
          <p:txBody>
            <a:bodyPr wrap="none" anchor="ctr"/>
            <a:lstStyle/>
            <a:p>
              <a:endParaRPr lang="tr-TR"/>
            </a:p>
          </p:txBody>
        </p:sp>
        <p:sp>
          <p:nvSpPr>
            <p:cNvPr id="11274" name="Line 12"/>
            <p:cNvSpPr>
              <a:spLocks noChangeShapeType="1"/>
            </p:cNvSpPr>
            <p:nvPr/>
          </p:nvSpPr>
          <p:spPr bwMode="auto">
            <a:xfrm>
              <a:off x="2608" y="1101"/>
              <a:ext cx="862" cy="379"/>
            </a:xfrm>
            <a:prstGeom prst="line">
              <a:avLst/>
            </a:prstGeom>
            <a:noFill/>
            <a:ln w="15875">
              <a:solidFill>
                <a:srgbClr val="0000FF"/>
              </a:solidFill>
              <a:round/>
              <a:headEnd/>
              <a:tailEnd type="triangle" w="med" len="med"/>
            </a:ln>
          </p:spPr>
          <p:txBody>
            <a:bodyPr/>
            <a:lstStyle/>
            <a:p>
              <a:endParaRPr lang="tr-TR"/>
            </a:p>
          </p:txBody>
        </p:sp>
        <p:sp>
          <p:nvSpPr>
            <p:cNvPr id="11275" name="Text Box 13"/>
            <p:cNvSpPr txBox="1">
              <a:spLocks noChangeArrowheads="1"/>
            </p:cNvSpPr>
            <p:nvPr/>
          </p:nvSpPr>
          <p:spPr bwMode="auto">
            <a:xfrm>
              <a:off x="3443" y="1376"/>
              <a:ext cx="2068" cy="439"/>
            </a:xfrm>
            <a:prstGeom prst="rect">
              <a:avLst/>
            </a:prstGeom>
            <a:noFill/>
            <a:ln w="9525" algn="ctr">
              <a:noFill/>
              <a:miter lim="800000"/>
              <a:headEnd/>
              <a:tailEnd/>
            </a:ln>
          </p:spPr>
          <p:txBody>
            <a:bodyPr>
              <a:spAutoFit/>
            </a:bodyPr>
            <a:lstStyle/>
            <a:p>
              <a:pPr marL="342900" indent="-342900" algn="l">
                <a:spcBef>
                  <a:spcPct val="20000"/>
                </a:spcBef>
                <a:buClr>
                  <a:schemeClr val="accent1"/>
                </a:buClr>
                <a:buSzPct val="65000"/>
                <a:buFont typeface="Wingdings" pitchFamily="2" charset="2"/>
                <a:buNone/>
              </a:pPr>
              <a:r>
                <a:rPr lang="tr-TR" sz="1800" b="0" u="sng">
                  <a:solidFill>
                    <a:schemeClr val="tx2"/>
                  </a:solidFill>
                </a:rPr>
                <a:t>Workspace penceresini </a:t>
              </a:r>
            </a:p>
            <a:p>
              <a:pPr marL="342900" indent="-342900" algn="l">
                <a:spcBef>
                  <a:spcPct val="20000"/>
                </a:spcBef>
                <a:buClr>
                  <a:schemeClr val="accent1"/>
                </a:buClr>
                <a:buSzPct val="65000"/>
                <a:buFont typeface="Wingdings" pitchFamily="2" charset="2"/>
                <a:buNone/>
              </a:pPr>
              <a:r>
                <a:rPr lang="tr-TR" sz="1800" b="0" u="sng">
                  <a:solidFill>
                    <a:schemeClr val="tx2"/>
                  </a:solidFill>
                </a:rPr>
                <a:t>açmanın “komut” yolu</a:t>
              </a:r>
              <a:endParaRPr lang="tr-TR" sz="1800" b="0">
                <a:solidFill>
                  <a:schemeClr val="tx2"/>
                </a:solidFill>
              </a:endParaRPr>
            </a:p>
          </p:txBody>
        </p:sp>
      </p:grpSp>
      <p:sp>
        <p:nvSpPr>
          <p:cNvPr id="11272" name="Text Box 14"/>
          <p:cNvSpPr txBox="1">
            <a:spLocks noChangeArrowheads="1"/>
          </p:cNvSpPr>
          <p:nvPr/>
        </p:nvSpPr>
        <p:spPr bwMode="auto">
          <a:xfrm>
            <a:off x="3492500" y="3500438"/>
            <a:ext cx="4464050" cy="576262"/>
          </a:xfrm>
          <a:prstGeom prst="rect">
            <a:avLst/>
          </a:prstGeom>
          <a:noFill/>
          <a:ln w="9525" algn="ctr">
            <a:noFill/>
            <a:miter lim="800000"/>
            <a:headEnd/>
            <a:tailEnd/>
          </a:ln>
        </p:spPr>
        <p:txBody>
          <a:bodyPr>
            <a:spAutoFit/>
          </a:bodyPr>
          <a:lstStyle/>
          <a:p>
            <a:pPr marL="342900" indent="-342900" algn="l">
              <a:lnSpc>
                <a:spcPct val="45000"/>
              </a:lnSpc>
              <a:spcBef>
                <a:spcPct val="50000"/>
              </a:spcBef>
              <a:buClr>
                <a:schemeClr val="accent1"/>
              </a:buClr>
              <a:buSzPct val="65000"/>
              <a:buFont typeface="Wingdings" pitchFamily="2" charset="2"/>
              <a:buNone/>
            </a:pPr>
            <a:r>
              <a:rPr lang="tr-TR" sz="2000" b="0">
                <a:solidFill>
                  <a:srgbClr val="2115B7"/>
                </a:solidFill>
              </a:rPr>
              <a:t>Workspace, ilgili oturumda kullanılan</a:t>
            </a:r>
          </a:p>
          <a:p>
            <a:pPr marL="342900" indent="-342900" algn="l">
              <a:lnSpc>
                <a:spcPct val="45000"/>
              </a:lnSpc>
              <a:spcBef>
                <a:spcPct val="50000"/>
              </a:spcBef>
              <a:buClr>
                <a:schemeClr val="accent1"/>
              </a:buClr>
              <a:buSzPct val="65000"/>
              <a:buFont typeface="Wingdings" pitchFamily="2" charset="2"/>
              <a:buNone/>
            </a:pPr>
            <a:r>
              <a:rPr lang="tr-TR" sz="2000" b="0">
                <a:solidFill>
                  <a:srgbClr val="2115B7"/>
                </a:solidFill>
              </a:rPr>
              <a:t>tüm değişkenlerin tutulduğu alandır.</a:t>
            </a:r>
            <a:r>
              <a:rPr lang="tr-TR" sz="2400" b="0"/>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Uygulama-9</a:t>
            </a:r>
            <a:endParaRPr lang="tr-TR" dirty="0"/>
          </a:p>
        </p:txBody>
      </p:sp>
      <p:sp>
        <p:nvSpPr>
          <p:cNvPr id="3" name="2 İçerik Yer Tutucusu"/>
          <p:cNvSpPr>
            <a:spLocks noGrp="1"/>
          </p:cNvSpPr>
          <p:nvPr>
            <p:ph idx="1"/>
          </p:nvPr>
        </p:nvSpPr>
        <p:spPr>
          <a:xfrm>
            <a:off x="467544" y="1196752"/>
            <a:ext cx="8229600" cy="748680"/>
          </a:xfrm>
        </p:spPr>
        <p:txBody>
          <a:bodyPr/>
          <a:lstStyle/>
          <a:p>
            <a:r>
              <a:rPr lang="tr-TR" b="0" dirty="0" err="1" smtClean="0"/>
              <a:t>input</a:t>
            </a:r>
            <a:r>
              <a:rPr lang="tr-TR" b="0" dirty="0" smtClean="0"/>
              <a:t> fonksiyonu ve </a:t>
            </a:r>
            <a:r>
              <a:rPr lang="tr-TR" b="0" dirty="0" err="1" smtClean="0"/>
              <a:t>for</a:t>
            </a:r>
            <a:r>
              <a:rPr lang="tr-TR" b="0" dirty="0" smtClean="0"/>
              <a:t> </a:t>
            </a:r>
            <a:r>
              <a:rPr lang="tr-TR" b="0" dirty="0" err="1" smtClean="0"/>
              <a:t>end</a:t>
            </a:r>
            <a:r>
              <a:rPr lang="tr-TR" b="0" dirty="0" smtClean="0"/>
              <a:t> döngüsü kullanılarak A matrisi elemanlarını oluşturunuz.</a:t>
            </a:r>
            <a:endParaRPr lang="tr-TR" b="0"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70</a:t>
            </a:fld>
            <a:endParaRPr lang="en-US" altLang="en-US"/>
          </a:p>
        </p:txBody>
      </p:sp>
      <p:sp>
        <p:nvSpPr>
          <p:cNvPr id="5" name="4 Dikdörtgen"/>
          <p:cNvSpPr/>
          <p:nvPr/>
        </p:nvSpPr>
        <p:spPr>
          <a:xfrm>
            <a:off x="971600" y="2060848"/>
            <a:ext cx="4572000" cy="2462213"/>
          </a:xfrm>
          <a:prstGeom prst="rect">
            <a:avLst/>
          </a:prstGeom>
          <a:ln w="25400">
            <a:solidFill>
              <a:schemeClr val="tx1"/>
            </a:solidFill>
          </a:ln>
        </p:spPr>
        <p:txBody>
          <a:bodyPr>
            <a:spAutoFit/>
          </a:bodyPr>
          <a:lstStyle/>
          <a:p>
            <a:pPr algn="l"/>
            <a:r>
              <a:rPr lang="tr-TR" b="0" dirty="0" err="1" smtClean="0"/>
              <a:t>clear</a:t>
            </a:r>
            <a:endParaRPr lang="tr-TR" b="0" dirty="0" smtClean="0"/>
          </a:p>
          <a:p>
            <a:pPr algn="l"/>
            <a:r>
              <a:rPr lang="tr-TR" b="0" dirty="0" err="1" smtClean="0"/>
              <a:t>clc</a:t>
            </a:r>
            <a:endParaRPr lang="tr-TR" b="0" dirty="0" smtClean="0"/>
          </a:p>
          <a:p>
            <a:pPr algn="l"/>
            <a:r>
              <a:rPr lang="tr-TR" b="0" dirty="0" smtClean="0"/>
              <a:t>m=</a:t>
            </a:r>
            <a:r>
              <a:rPr lang="tr-TR" b="0" dirty="0" err="1" smtClean="0"/>
              <a:t>input</a:t>
            </a:r>
            <a:r>
              <a:rPr lang="tr-TR" b="0" dirty="0" smtClean="0"/>
              <a:t>('A matrisinin satir </a:t>
            </a:r>
            <a:r>
              <a:rPr lang="tr-TR" b="0" dirty="0" err="1" smtClean="0"/>
              <a:t>sayisini</a:t>
            </a:r>
            <a:r>
              <a:rPr lang="tr-TR" b="0" dirty="0" smtClean="0"/>
              <a:t> giriniz= ');</a:t>
            </a:r>
          </a:p>
          <a:p>
            <a:pPr algn="l"/>
            <a:r>
              <a:rPr lang="tr-TR" b="0" dirty="0" smtClean="0"/>
              <a:t>n=</a:t>
            </a:r>
            <a:r>
              <a:rPr lang="tr-TR" b="0" dirty="0" err="1" smtClean="0"/>
              <a:t>input</a:t>
            </a:r>
            <a:r>
              <a:rPr lang="tr-TR" b="0" dirty="0" smtClean="0"/>
              <a:t>('A matrisinin </a:t>
            </a:r>
            <a:r>
              <a:rPr lang="tr-TR" b="0" dirty="0" err="1" smtClean="0"/>
              <a:t>sutun</a:t>
            </a:r>
            <a:r>
              <a:rPr lang="tr-TR" b="0" dirty="0" smtClean="0"/>
              <a:t> </a:t>
            </a:r>
            <a:r>
              <a:rPr lang="tr-TR" b="0" dirty="0" err="1" smtClean="0"/>
              <a:t>sayisini</a:t>
            </a:r>
            <a:r>
              <a:rPr lang="tr-TR" b="0" dirty="0" smtClean="0"/>
              <a:t> giriniz= ');</a:t>
            </a:r>
          </a:p>
          <a:p>
            <a:pPr algn="l"/>
            <a:r>
              <a:rPr lang="tr-TR" b="0" dirty="0" err="1" smtClean="0"/>
              <a:t>for</a:t>
            </a:r>
            <a:r>
              <a:rPr lang="tr-TR" b="0" dirty="0" smtClean="0"/>
              <a:t> i=1:m</a:t>
            </a:r>
          </a:p>
          <a:p>
            <a:pPr algn="l"/>
            <a:r>
              <a:rPr lang="tr-TR" b="0" dirty="0" smtClean="0"/>
              <a:t>    </a:t>
            </a:r>
            <a:r>
              <a:rPr lang="tr-TR" b="0" dirty="0" err="1" smtClean="0"/>
              <a:t>for</a:t>
            </a:r>
            <a:r>
              <a:rPr lang="tr-TR" b="0" dirty="0" smtClean="0"/>
              <a:t> j=1:n</a:t>
            </a:r>
          </a:p>
          <a:p>
            <a:pPr algn="l"/>
            <a:r>
              <a:rPr lang="it-IT" b="0" dirty="0" smtClean="0"/>
              <a:t>        fprintf('A matrisinin %d,%d.ci elemanini giriniz:',i,j)</a:t>
            </a:r>
          </a:p>
          <a:p>
            <a:pPr algn="l"/>
            <a:r>
              <a:rPr lang="tr-TR" b="0" dirty="0" smtClean="0"/>
              <a:t>        A(i,j)=</a:t>
            </a:r>
            <a:r>
              <a:rPr lang="tr-TR" b="0" dirty="0" err="1" smtClean="0"/>
              <a:t>input</a:t>
            </a:r>
            <a:r>
              <a:rPr lang="tr-TR" b="0" dirty="0" smtClean="0"/>
              <a:t>('');</a:t>
            </a:r>
          </a:p>
          <a:p>
            <a:pPr algn="l"/>
            <a:r>
              <a:rPr lang="tr-TR" b="0" dirty="0" smtClean="0"/>
              <a:t>    </a:t>
            </a:r>
            <a:r>
              <a:rPr lang="tr-TR" b="0" dirty="0" err="1" smtClean="0"/>
              <a:t>end</a:t>
            </a:r>
            <a:endParaRPr lang="tr-TR" b="0" dirty="0" smtClean="0"/>
          </a:p>
          <a:p>
            <a:pPr algn="l"/>
            <a:r>
              <a:rPr lang="tr-TR" b="0" dirty="0" err="1" smtClean="0"/>
              <a:t>end</a:t>
            </a:r>
            <a:endParaRPr lang="tr-TR" b="0" dirty="0" smtClean="0"/>
          </a:p>
          <a:p>
            <a:pPr algn="l"/>
            <a:r>
              <a:rPr lang="tr-TR" b="0" dirty="0" smtClean="0"/>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a:defRPr/>
            </a:pPr>
            <a:fld id="{2CA43B3F-07D4-4890-A7E6-76C2B22E43AD}" type="slidenum">
              <a:rPr lang="en-US" altLang="en-US"/>
              <a:pPr>
                <a:defRPr/>
              </a:pPr>
              <a:t>71</a:t>
            </a:fld>
            <a:endParaRPr lang="en-US" altLang="en-US"/>
          </a:p>
        </p:txBody>
      </p:sp>
      <p:sp>
        <p:nvSpPr>
          <p:cNvPr id="40963" name="Rectangle 2"/>
          <p:cNvSpPr>
            <a:spLocks noGrp="1" noChangeArrowheads="1"/>
          </p:cNvSpPr>
          <p:nvPr>
            <p:ph type="title"/>
          </p:nvPr>
        </p:nvSpPr>
        <p:spPr/>
        <p:txBody>
          <a:bodyPr/>
          <a:lstStyle/>
          <a:p>
            <a:pPr eaLnBrk="1" hangingPunct="1"/>
            <a:r>
              <a:rPr lang="tr-TR" dirty="0" smtClean="0"/>
              <a:t>MATLAB/</a:t>
            </a:r>
            <a:r>
              <a:rPr lang="tr-TR" b="0" dirty="0" smtClean="0"/>
              <a:t>Uygulama-10</a:t>
            </a:r>
            <a:endParaRPr lang="en-US" b="0" dirty="0" smtClean="0"/>
          </a:p>
        </p:txBody>
      </p:sp>
      <p:sp>
        <p:nvSpPr>
          <p:cNvPr id="40964" name="Rectangle 3"/>
          <p:cNvSpPr>
            <a:spLocks noGrp="1" noChangeArrowheads="1"/>
          </p:cNvSpPr>
          <p:nvPr>
            <p:ph type="body" idx="1"/>
          </p:nvPr>
        </p:nvSpPr>
        <p:spPr>
          <a:xfrm>
            <a:off x="395288" y="908050"/>
            <a:ext cx="8353425" cy="3384550"/>
          </a:xfrm>
        </p:spPr>
        <p:txBody>
          <a:bodyPr/>
          <a:lstStyle/>
          <a:p>
            <a:pPr eaLnBrk="1" hangingPunct="1"/>
            <a:endParaRPr lang="tr-TR" smtClean="0">
              <a:latin typeface="Courier New" pitchFamily="49" charset="0"/>
            </a:endParaRPr>
          </a:p>
          <a:p>
            <a:pPr eaLnBrk="1" hangingPunct="1">
              <a:buFont typeface="Wingdings" pitchFamily="2" charset="2"/>
              <a:buNone/>
            </a:pPr>
            <a:r>
              <a:rPr lang="tr-TR" smtClean="0">
                <a:latin typeface="Courier New" pitchFamily="49" charset="0"/>
              </a:rPr>
              <a:t>	</a:t>
            </a:r>
          </a:p>
        </p:txBody>
      </p:sp>
      <p:sp>
        <p:nvSpPr>
          <p:cNvPr id="40965" name="Rectangle 4"/>
          <p:cNvSpPr>
            <a:spLocks noChangeArrowheads="1"/>
          </p:cNvSpPr>
          <p:nvPr/>
        </p:nvSpPr>
        <p:spPr bwMode="auto">
          <a:xfrm>
            <a:off x="395288" y="836613"/>
            <a:ext cx="8355012" cy="10795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800"/>
          </a:p>
          <a:p>
            <a:pPr marL="342900" indent="-342900" algn="l"/>
            <a:r>
              <a:rPr lang="tr-TR" sz="1600" u="sng">
                <a:solidFill>
                  <a:srgbClr val="3333CC"/>
                </a:solidFill>
              </a:rPr>
              <a:t>1 ve 2. noktanın X ve Y koordinatlarının girilmesinden sonra, (1-2) açıklıklık açısının </a:t>
            </a:r>
          </a:p>
          <a:p>
            <a:pPr marL="342900" indent="-342900" algn="l"/>
            <a:r>
              <a:rPr lang="tr-TR" sz="1600" u="sng">
                <a:solidFill>
                  <a:srgbClr val="3333CC"/>
                </a:solidFill>
              </a:rPr>
              <a:t>kaçıncı bölgeye düştüğünü belirleyen, ilgili bölgeyi bir msgbox kutusunda yazdıran </a:t>
            </a:r>
          </a:p>
          <a:p>
            <a:pPr marL="342900" indent="-342900" algn="l"/>
            <a:r>
              <a:rPr lang="tr-TR" sz="1600" u="sng">
                <a:solidFill>
                  <a:srgbClr val="3333CC"/>
                </a:solidFill>
              </a:rPr>
              <a:t>bir program yazınız.</a:t>
            </a:r>
          </a:p>
          <a:p>
            <a:pPr marL="342900" indent="-342900" algn="l"/>
            <a:endParaRPr lang="tr-TR" sz="1600" u="sng">
              <a:solidFill>
                <a:srgbClr val="3333CC"/>
              </a:solidFill>
            </a:endParaRPr>
          </a:p>
          <a:p>
            <a:pPr marL="342900" indent="-342900" algn="l">
              <a:buFontTx/>
              <a:buChar char="•"/>
            </a:pPr>
            <a:endParaRPr lang="tr-TR" sz="1600" b="0"/>
          </a:p>
          <a:p>
            <a:pPr marL="342900" indent="-342900" algn="l"/>
            <a:endParaRPr lang="tr-TR" sz="1600" u="sng">
              <a:solidFill>
                <a:srgbClr val="3333CC"/>
              </a:solidFill>
            </a:endParaRPr>
          </a:p>
          <a:p>
            <a:pPr marL="342900" indent="-342900" algn="l">
              <a:buFontTx/>
              <a:buAutoNum type="arabicPeriod"/>
            </a:pPr>
            <a:endParaRPr lang="tr-TR" sz="1600" b="0"/>
          </a:p>
        </p:txBody>
      </p:sp>
      <p:grpSp>
        <p:nvGrpSpPr>
          <p:cNvPr id="2" name="Group 7"/>
          <p:cNvGrpSpPr>
            <a:grpSpLocks/>
          </p:cNvGrpSpPr>
          <p:nvPr/>
        </p:nvGrpSpPr>
        <p:grpSpPr bwMode="auto">
          <a:xfrm>
            <a:off x="468313" y="1965325"/>
            <a:ext cx="7777162" cy="4127500"/>
            <a:chOff x="295" y="1238"/>
            <a:chExt cx="4899" cy="2600"/>
          </a:xfrm>
        </p:grpSpPr>
        <p:sp>
          <p:nvSpPr>
            <p:cNvPr id="40967" name="Text Box 5"/>
            <p:cNvSpPr txBox="1">
              <a:spLocks noChangeArrowheads="1"/>
            </p:cNvSpPr>
            <p:nvPr/>
          </p:nvSpPr>
          <p:spPr bwMode="auto">
            <a:xfrm>
              <a:off x="839" y="1238"/>
              <a:ext cx="4355" cy="2600"/>
            </a:xfrm>
            <a:prstGeom prst="rect">
              <a:avLst/>
            </a:prstGeom>
            <a:noFill/>
            <a:ln w="19050" algn="ctr">
              <a:solidFill>
                <a:schemeClr val="tx1"/>
              </a:solidFill>
              <a:miter lim="800000"/>
              <a:headEnd/>
              <a:tailEnd/>
            </a:ln>
          </p:spPr>
          <p:txBody>
            <a:bodyPr>
              <a:spAutoFit/>
            </a:bodyPr>
            <a:lstStyle/>
            <a:p>
              <a:pPr algn="l"/>
              <a:r>
                <a:rPr lang="en-US" sz="1200" dirty="0">
                  <a:latin typeface="Courier New" pitchFamily="49" charset="0"/>
                </a:rPr>
                <a:t>clear</a:t>
              </a:r>
            </a:p>
            <a:p>
              <a:pPr algn="l"/>
              <a:r>
                <a:rPr lang="en-US" sz="1200" dirty="0" err="1">
                  <a:latin typeface="Courier New" pitchFamily="49" charset="0"/>
                </a:rPr>
                <a:t>clc</a:t>
              </a:r>
              <a:endParaRPr lang="en-US" sz="1200" dirty="0">
                <a:latin typeface="Courier New" pitchFamily="49" charset="0"/>
              </a:endParaRPr>
            </a:p>
            <a:p>
              <a:pPr algn="l"/>
              <a:r>
                <a:rPr lang="en-US" sz="1200" dirty="0">
                  <a:latin typeface="Courier New" pitchFamily="49" charset="0"/>
                </a:rPr>
                <a:t>X1=input(</a:t>
              </a:r>
              <a:r>
                <a:rPr lang="en-US" sz="1200" dirty="0">
                  <a:solidFill>
                    <a:schemeClr val="tx2"/>
                  </a:solidFill>
                  <a:latin typeface="Courier New" pitchFamily="49" charset="0"/>
                </a:rPr>
                <a:t>'</a:t>
              </a:r>
              <a:r>
                <a:rPr lang="tr-TR" sz="1200" dirty="0">
                  <a:solidFill>
                    <a:schemeClr val="tx2"/>
                  </a:solidFill>
                  <a:latin typeface="Courier New" pitchFamily="49" charset="0"/>
                </a:rPr>
                <a:t>X1</a:t>
              </a:r>
              <a:r>
                <a:rPr lang="en-US" sz="1200" dirty="0">
                  <a:solidFill>
                    <a:schemeClr val="tx2"/>
                  </a:solidFill>
                  <a:latin typeface="Courier New" pitchFamily="49" charset="0"/>
                </a:rPr>
                <a:t>='</a:t>
              </a:r>
              <a:r>
                <a:rPr lang="en-US" sz="1200" dirty="0">
                  <a:latin typeface="Courier New" pitchFamily="49" charset="0"/>
                </a:rPr>
                <a:t>);Y1=input(</a:t>
              </a:r>
              <a:r>
                <a:rPr lang="en-US" sz="1200" dirty="0">
                  <a:solidFill>
                    <a:schemeClr val="tx2"/>
                  </a:solidFill>
                  <a:latin typeface="Courier New" pitchFamily="49" charset="0"/>
                </a:rPr>
                <a:t>'</a:t>
              </a:r>
              <a:r>
                <a:rPr lang="tr-TR" sz="1200" dirty="0">
                  <a:solidFill>
                    <a:schemeClr val="tx2"/>
                  </a:solidFill>
                  <a:latin typeface="Courier New" pitchFamily="49" charset="0"/>
                </a:rPr>
                <a:t>Y1</a:t>
              </a:r>
              <a:r>
                <a:rPr lang="en-US" sz="1200" dirty="0">
                  <a:solidFill>
                    <a:schemeClr val="tx2"/>
                  </a:solidFill>
                  <a:latin typeface="Courier New" pitchFamily="49" charset="0"/>
                </a:rPr>
                <a:t>='</a:t>
              </a:r>
              <a:r>
                <a:rPr lang="en-US" sz="1200" dirty="0">
                  <a:latin typeface="Courier New" pitchFamily="49" charset="0"/>
                </a:rPr>
                <a:t>);</a:t>
              </a:r>
            </a:p>
            <a:p>
              <a:pPr algn="l"/>
              <a:r>
                <a:rPr lang="en-US" sz="1200" dirty="0">
                  <a:latin typeface="Courier New" pitchFamily="49" charset="0"/>
                </a:rPr>
                <a:t>X2=input(</a:t>
              </a:r>
              <a:r>
                <a:rPr lang="en-US" sz="1200" dirty="0">
                  <a:solidFill>
                    <a:schemeClr val="tx2"/>
                  </a:solidFill>
                  <a:latin typeface="Courier New" pitchFamily="49" charset="0"/>
                </a:rPr>
                <a:t>'</a:t>
              </a:r>
              <a:r>
                <a:rPr lang="tr-TR" sz="1200" dirty="0">
                  <a:solidFill>
                    <a:schemeClr val="tx2"/>
                  </a:solidFill>
                  <a:latin typeface="Courier New" pitchFamily="49" charset="0"/>
                </a:rPr>
                <a:t>X2</a:t>
              </a:r>
              <a:r>
                <a:rPr lang="en-US" sz="1200" dirty="0">
                  <a:solidFill>
                    <a:schemeClr val="tx2"/>
                  </a:solidFill>
                  <a:latin typeface="Courier New" pitchFamily="49" charset="0"/>
                </a:rPr>
                <a:t>='</a:t>
              </a:r>
              <a:r>
                <a:rPr lang="en-US" sz="1200" dirty="0">
                  <a:latin typeface="Courier New" pitchFamily="49" charset="0"/>
                </a:rPr>
                <a:t>);Y2=input(</a:t>
              </a:r>
              <a:r>
                <a:rPr lang="en-US" sz="1200" dirty="0">
                  <a:solidFill>
                    <a:schemeClr val="tx2"/>
                  </a:solidFill>
                  <a:latin typeface="Courier New" pitchFamily="49" charset="0"/>
                </a:rPr>
                <a:t>'</a:t>
              </a:r>
              <a:r>
                <a:rPr lang="tr-TR" sz="1200" dirty="0">
                  <a:solidFill>
                    <a:schemeClr val="tx2"/>
                  </a:solidFill>
                  <a:latin typeface="Courier New" pitchFamily="49" charset="0"/>
                </a:rPr>
                <a:t>Y2</a:t>
              </a:r>
              <a:r>
                <a:rPr lang="en-US" sz="1200" dirty="0">
                  <a:solidFill>
                    <a:schemeClr val="tx2"/>
                  </a:solidFill>
                  <a:latin typeface="Courier New" pitchFamily="49" charset="0"/>
                </a:rPr>
                <a:t>='</a:t>
              </a:r>
              <a:r>
                <a:rPr lang="en-US" sz="1200" dirty="0">
                  <a:latin typeface="Courier New" pitchFamily="49" charset="0"/>
                </a:rPr>
                <a:t>);</a:t>
              </a:r>
            </a:p>
            <a:p>
              <a:pPr algn="l"/>
              <a:r>
                <a:rPr lang="en-US" sz="1200" dirty="0">
                  <a:latin typeface="Courier New" pitchFamily="49" charset="0"/>
                </a:rPr>
                <a:t>DX=X2-X1;DY=Y2-Y1;</a:t>
              </a:r>
            </a:p>
            <a:p>
              <a:pPr algn="l"/>
              <a:r>
                <a:rPr lang="en-US" sz="1200" dirty="0">
                  <a:solidFill>
                    <a:srgbClr val="3333CC"/>
                  </a:solidFill>
                  <a:latin typeface="Courier New" pitchFamily="49" charset="0"/>
                </a:rPr>
                <a:t>if</a:t>
              </a:r>
              <a:r>
                <a:rPr lang="en-US" sz="1200" dirty="0">
                  <a:latin typeface="Courier New" pitchFamily="49" charset="0"/>
                </a:rPr>
                <a:t> (DX&gt;0) &amp; (DY&gt;0)</a:t>
              </a:r>
            </a:p>
            <a:p>
              <a:pPr algn="l"/>
              <a:r>
                <a:rPr lang="en-US" sz="1200" dirty="0">
                  <a:latin typeface="Courier New" pitchFamily="49" charset="0"/>
                </a:rPr>
                <a:t>    a</a:t>
              </a:r>
              <a:r>
                <a:rPr lang="en-US" sz="1200" dirty="0" smtClean="0">
                  <a:latin typeface="Courier New" pitchFamily="49" charset="0"/>
                </a:rPr>
                <a:t>=</a:t>
              </a:r>
              <a:r>
                <a:rPr lang="en-US" sz="1200" dirty="0" smtClean="0">
                  <a:solidFill>
                    <a:schemeClr val="tx2"/>
                  </a:solidFill>
                  <a:latin typeface="Courier New" pitchFamily="49" charset="0"/>
                </a:rPr>
                <a:t>'</a:t>
              </a:r>
              <a:r>
                <a:rPr lang="en-US" sz="1200" dirty="0" err="1" smtClean="0">
                  <a:solidFill>
                    <a:schemeClr val="tx2"/>
                  </a:solidFill>
                  <a:latin typeface="Courier New" pitchFamily="49" charset="0"/>
                </a:rPr>
                <a:t>Aci</a:t>
              </a:r>
              <a:r>
                <a:rPr lang="en-US" sz="1200" dirty="0" smtClean="0">
                  <a:solidFill>
                    <a:schemeClr val="tx2"/>
                  </a:solidFill>
                  <a:latin typeface="Courier New" pitchFamily="49" charset="0"/>
                </a:rPr>
                <a:t> </a:t>
              </a:r>
              <a:r>
                <a:rPr lang="en-US" sz="1200" dirty="0">
                  <a:solidFill>
                    <a:schemeClr val="tx2"/>
                  </a:solidFill>
                  <a:latin typeface="Courier New" pitchFamily="49" charset="0"/>
                </a:rPr>
                <a:t>1. </a:t>
              </a:r>
              <a:r>
                <a:rPr lang="en-US" sz="1200" dirty="0" err="1">
                  <a:solidFill>
                    <a:schemeClr val="tx2"/>
                  </a:solidFill>
                  <a:latin typeface="Courier New" pitchFamily="49" charset="0"/>
                </a:rPr>
                <a:t>bolgede</a:t>
              </a:r>
              <a:r>
                <a:rPr lang="en-US" sz="1200" dirty="0" smtClean="0">
                  <a:solidFill>
                    <a:schemeClr val="tx2"/>
                  </a:solidFill>
                  <a:latin typeface="Courier New" pitchFamily="49" charset="0"/>
                </a:rPr>
                <a:t>'</a:t>
              </a:r>
              <a:r>
                <a:rPr lang="en-US" sz="1200" dirty="0" smtClean="0">
                  <a:latin typeface="Courier New" pitchFamily="49" charset="0"/>
                </a:rPr>
                <a:t>;</a:t>
              </a:r>
              <a:endParaRPr lang="en-US" sz="1200" dirty="0">
                <a:latin typeface="Courier New" pitchFamily="49" charset="0"/>
              </a:endParaRPr>
            </a:p>
            <a:p>
              <a:pPr algn="l"/>
              <a:r>
                <a:rPr lang="en-US" sz="1200" dirty="0">
                  <a:solidFill>
                    <a:srgbClr val="3333CC"/>
                  </a:solidFill>
                  <a:latin typeface="Courier New" pitchFamily="49" charset="0"/>
                </a:rPr>
                <a:t>end</a:t>
              </a:r>
            </a:p>
            <a:p>
              <a:pPr algn="l"/>
              <a:endParaRPr lang="en-US" sz="1200" dirty="0">
                <a:solidFill>
                  <a:srgbClr val="3333CC"/>
                </a:solidFill>
                <a:latin typeface="Courier New" pitchFamily="49" charset="0"/>
              </a:endParaRPr>
            </a:p>
            <a:p>
              <a:pPr algn="l"/>
              <a:r>
                <a:rPr lang="en-US" sz="1200" dirty="0">
                  <a:solidFill>
                    <a:srgbClr val="3333CC"/>
                  </a:solidFill>
                  <a:latin typeface="Courier New" pitchFamily="49" charset="0"/>
                </a:rPr>
                <a:t>if</a:t>
              </a:r>
              <a:r>
                <a:rPr lang="en-US" sz="1200" dirty="0">
                  <a:latin typeface="Courier New" pitchFamily="49" charset="0"/>
                </a:rPr>
                <a:t> (DX&lt;0) &amp; (DY&gt;0)</a:t>
              </a:r>
            </a:p>
            <a:p>
              <a:pPr algn="l"/>
              <a:r>
                <a:rPr lang="en-US" sz="1200" dirty="0">
                  <a:latin typeface="Courier New" pitchFamily="49" charset="0"/>
                </a:rPr>
                <a:t>    a</a:t>
              </a:r>
              <a:r>
                <a:rPr lang="en-US" sz="1200" dirty="0" smtClean="0">
                  <a:latin typeface="Courier New" pitchFamily="49" charset="0"/>
                </a:rPr>
                <a:t>=</a:t>
              </a:r>
              <a:r>
                <a:rPr lang="en-US" sz="1200" dirty="0" smtClean="0">
                  <a:solidFill>
                    <a:schemeClr val="tx2"/>
                  </a:solidFill>
                  <a:latin typeface="Courier New" pitchFamily="49" charset="0"/>
                </a:rPr>
                <a:t>'</a:t>
              </a:r>
              <a:r>
                <a:rPr lang="en-US" sz="1200" dirty="0" err="1" smtClean="0">
                  <a:solidFill>
                    <a:schemeClr val="tx2"/>
                  </a:solidFill>
                  <a:latin typeface="Courier New" pitchFamily="49" charset="0"/>
                </a:rPr>
                <a:t>Aci</a:t>
              </a:r>
              <a:r>
                <a:rPr lang="en-US" sz="1200" dirty="0" smtClean="0">
                  <a:solidFill>
                    <a:schemeClr val="tx2"/>
                  </a:solidFill>
                  <a:latin typeface="Courier New" pitchFamily="49" charset="0"/>
                </a:rPr>
                <a:t> </a:t>
              </a:r>
              <a:r>
                <a:rPr lang="en-US" sz="1200" dirty="0">
                  <a:solidFill>
                    <a:schemeClr val="tx2"/>
                  </a:solidFill>
                  <a:latin typeface="Courier New" pitchFamily="49" charset="0"/>
                </a:rPr>
                <a:t>2.bolgede</a:t>
              </a:r>
              <a:r>
                <a:rPr lang="en-US" sz="1200" dirty="0" smtClean="0">
                  <a:solidFill>
                    <a:schemeClr val="tx2"/>
                  </a:solidFill>
                  <a:latin typeface="Courier New" pitchFamily="49" charset="0"/>
                </a:rPr>
                <a:t>'</a:t>
              </a:r>
              <a:r>
                <a:rPr lang="en-US" sz="1200" dirty="0" smtClean="0">
                  <a:latin typeface="Courier New" pitchFamily="49" charset="0"/>
                </a:rPr>
                <a:t>;</a:t>
              </a:r>
              <a:endParaRPr lang="en-US" sz="1200" dirty="0">
                <a:latin typeface="Courier New" pitchFamily="49" charset="0"/>
              </a:endParaRPr>
            </a:p>
            <a:p>
              <a:pPr algn="l"/>
              <a:r>
                <a:rPr lang="en-US" sz="1200" dirty="0">
                  <a:solidFill>
                    <a:srgbClr val="3333CC"/>
                  </a:solidFill>
                  <a:latin typeface="Courier New" pitchFamily="49" charset="0"/>
                </a:rPr>
                <a:t>end</a:t>
              </a:r>
            </a:p>
            <a:p>
              <a:pPr algn="l"/>
              <a:endParaRPr lang="en-US" sz="1200" dirty="0">
                <a:latin typeface="Courier New" pitchFamily="49" charset="0"/>
              </a:endParaRPr>
            </a:p>
            <a:p>
              <a:pPr algn="l"/>
              <a:r>
                <a:rPr lang="en-US" sz="1200" dirty="0">
                  <a:solidFill>
                    <a:srgbClr val="3333CC"/>
                  </a:solidFill>
                  <a:latin typeface="Courier New" pitchFamily="49" charset="0"/>
                </a:rPr>
                <a:t>if </a:t>
              </a:r>
              <a:r>
                <a:rPr lang="en-US" sz="1200" dirty="0">
                  <a:latin typeface="Courier New" pitchFamily="49" charset="0"/>
                </a:rPr>
                <a:t>(DX&lt;0) &amp; (DY&lt;0)</a:t>
              </a:r>
            </a:p>
            <a:p>
              <a:pPr algn="l"/>
              <a:r>
                <a:rPr lang="en-US" sz="1200" dirty="0">
                  <a:latin typeface="Courier New" pitchFamily="49" charset="0"/>
                </a:rPr>
                <a:t>    a</a:t>
              </a:r>
              <a:r>
                <a:rPr lang="en-US" sz="1200" dirty="0" smtClean="0">
                  <a:latin typeface="Courier New" pitchFamily="49" charset="0"/>
                </a:rPr>
                <a:t>=</a:t>
              </a:r>
              <a:r>
                <a:rPr lang="en-US" sz="1200" dirty="0" smtClean="0">
                  <a:solidFill>
                    <a:schemeClr val="tx2"/>
                  </a:solidFill>
                  <a:latin typeface="Courier New" pitchFamily="49" charset="0"/>
                </a:rPr>
                <a:t>'</a:t>
              </a:r>
              <a:r>
                <a:rPr lang="en-US" sz="1200" dirty="0" err="1" smtClean="0">
                  <a:solidFill>
                    <a:schemeClr val="tx2"/>
                  </a:solidFill>
                  <a:latin typeface="Courier New" pitchFamily="49" charset="0"/>
                </a:rPr>
                <a:t>Aci</a:t>
              </a:r>
              <a:r>
                <a:rPr lang="en-US" sz="1200" dirty="0" smtClean="0">
                  <a:solidFill>
                    <a:schemeClr val="tx2"/>
                  </a:solidFill>
                  <a:latin typeface="Courier New" pitchFamily="49" charset="0"/>
                </a:rPr>
                <a:t> </a:t>
              </a:r>
              <a:r>
                <a:rPr lang="en-US" sz="1200" dirty="0">
                  <a:solidFill>
                    <a:schemeClr val="tx2"/>
                  </a:solidFill>
                  <a:latin typeface="Courier New" pitchFamily="49" charset="0"/>
                </a:rPr>
                <a:t>3.bolgede</a:t>
              </a:r>
              <a:r>
                <a:rPr lang="en-US" sz="1200" dirty="0" smtClean="0">
                  <a:solidFill>
                    <a:schemeClr val="tx2"/>
                  </a:solidFill>
                  <a:latin typeface="Courier New" pitchFamily="49" charset="0"/>
                </a:rPr>
                <a:t>'</a:t>
              </a:r>
              <a:r>
                <a:rPr lang="en-US" sz="1200" dirty="0" smtClean="0">
                  <a:latin typeface="Courier New" pitchFamily="49" charset="0"/>
                </a:rPr>
                <a:t>;</a:t>
              </a:r>
              <a:endParaRPr lang="en-US" sz="1200" dirty="0">
                <a:latin typeface="Courier New" pitchFamily="49" charset="0"/>
              </a:endParaRPr>
            </a:p>
            <a:p>
              <a:pPr algn="l"/>
              <a:r>
                <a:rPr lang="en-US" sz="1200" dirty="0">
                  <a:solidFill>
                    <a:srgbClr val="3333CC"/>
                  </a:solidFill>
                  <a:latin typeface="Courier New" pitchFamily="49" charset="0"/>
                </a:rPr>
                <a:t>end</a:t>
              </a:r>
            </a:p>
            <a:p>
              <a:pPr algn="l"/>
              <a:endParaRPr lang="en-US" sz="1200" dirty="0">
                <a:solidFill>
                  <a:srgbClr val="3333CC"/>
                </a:solidFill>
                <a:latin typeface="Courier New" pitchFamily="49" charset="0"/>
              </a:endParaRPr>
            </a:p>
            <a:p>
              <a:pPr algn="l"/>
              <a:r>
                <a:rPr lang="en-US" sz="1200" dirty="0">
                  <a:solidFill>
                    <a:srgbClr val="3333CC"/>
                  </a:solidFill>
                  <a:latin typeface="Courier New" pitchFamily="49" charset="0"/>
                </a:rPr>
                <a:t>if</a:t>
              </a:r>
              <a:r>
                <a:rPr lang="en-US" sz="1200" dirty="0">
                  <a:latin typeface="Courier New" pitchFamily="49" charset="0"/>
                </a:rPr>
                <a:t> (DX&gt;0) &amp; (DY&lt;0)</a:t>
              </a:r>
            </a:p>
            <a:p>
              <a:pPr algn="l"/>
              <a:r>
                <a:rPr lang="en-US" sz="1200" dirty="0">
                  <a:latin typeface="Courier New" pitchFamily="49" charset="0"/>
                </a:rPr>
                <a:t>    a</a:t>
              </a:r>
              <a:r>
                <a:rPr lang="en-US" sz="1200" dirty="0" smtClean="0">
                  <a:latin typeface="Courier New" pitchFamily="49" charset="0"/>
                </a:rPr>
                <a:t>=</a:t>
              </a:r>
              <a:r>
                <a:rPr lang="en-US" sz="1200" dirty="0" smtClean="0">
                  <a:solidFill>
                    <a:schemeClr val="tx2"/>
                  </a:solidFill>
                  <a:latin typeface="Courier New" pitchFamily="49" charset="0"/>
                </a:rPr>
                <a:t>'</a:t>
              </a:r>
              <a:r>
                <a:rPr lang="en-US" sz="1200" dirty="0" err="1" smtClean="0">
                  <a:solidFill>
                    <a:schemeClr val="tx2"/>
                  </a:solidFill>
                  <a:latin typeface="Courier New" pitchFamily="49" charset="0"/>
                </a:rPr>
                <a:t>Aci</a:t>
              </a:r>
              <a:r>
                <a:rPr lang="en-US" sz="1200" dirty="0" smtClean="0">
                  <a:solidFill>
                    <a:schemeClr val="tx2"/>
                  </a:solidFill>
                  <a:latin typeface="Courier New" pitchFamily="49" charset="0"/>
                </a:rPr>
                <a:t> </a:t>
              </a:r>
              <a:r>
                <a:rPr lang="en-US" sz="1200" dirty="0">
                  <a:solidFill>
                    <a:schemeClr val="tx2"/>
                  </a:solidFill>
                  <a:latin typeface="Courier New" pitchFamily="49" charset="0"/>
                </a:rPr>
                <a:t>4.bolgede</a:t>
              </a:r>
              <a:r>
                <a:rPr lang="en-US" sz="1200" dirty="0" smtClean="0">
                  <a:solidFill>
                    <a:schemeClr val="tx2"/>
                  </a:solidFill>
                  <a:latin typeface="Courier New" pitchFamily="49" charset="0"/>
                </a:rPr>
                <a:t>'</a:t>
              </a:r>
              <a:r>
                <a:rPr lang="en-US" sz="1200" dirty="0" smtClean="0">
                  <a:latin typeface="Courier New" pitchFamily="49" charset="0"/>
                </a:rPr>
                <a:t>;</a:t>
              </a:r>
              <a:endParaRPr lang="en-US" sz="1200" dirty="0">
                <a:latin typeface="Courier New" pitchFamily="49" charset="0"/>
              </a:endParaRPr>
            </a:p>
            <a:p>
              <a:pPr algn="l"/>
              <a:r>
                <a:rPr lang="en-US" sz="1200" dirty="0">
                  <a:solidFill>
                    <a:srgbClr val="3333CC"/>
                  </a:solidFill>
                  <a:latin typeface="Courier New" pitchFamily="49" charset="0"/>
                </a:rPr>
                <a:t>end</a:t>
              </a:r>
            </a:p>
            <a:p>
              <a:pPr algn="l"/>
              <a:endParaRPr lang="en-US" sz="1200" dirty="0">
                <a:latin typeface="Courier New" pitchFamily="49" charset="0"/>
              </a:endParaRPr>
            </a:p>
            <a:p>
              <a:pPr algn="l"/>
              <a:r>
                <a:rPr lang="en-US" sz="1200" dirty="0" err="1">
                  <a:latin typeface="Courier New" pitchFamily="49" charset="0"/>
                </a:rPr>
                <a:t>msgbox</a:t>
              </a:r>
              <a:r>
                <a:rPr lang="en-US" sz="1200" dirty="0">
                  <a:latin typeface="Courier New" pitchFamily="49" charset="0"/>
                </a:rPr>
                <a:t>(</a:t>
              </a:r>
              <a:r>
                <a:rPr lang="en-US" sz="1200" dirty="0" err="1">
                  <a:latin typeface="Courier New" pitchFamily="49" charset="0"/>
                </a:rPr>
                <a:t>a,</a:t>
              </a:r>
              <a:r>
                <a:rPr lang="en-US" sz="1200" dirty="0" err="1">
                  <a:solidFill>
                    <a:schemeClr val="tx2"/>
                  </a:solidFill>
                  <a:latin typeface="Courier New" pitchFamily="49" charset="0"/>
                </a:rPr>
                <a:t>'Bolge</a:t>
              </a:r>
              <a:r>
                <a:rPr lang="en-US" sz="1200" dirty="0">
                  <a:solidFill>
                    <a:schemeClr val="tx2"/>
                  </a:solidFill>
                  <a:latin typeface="Courier New" pitchFamily="49" charset="0"/>
                </a:rPr>
                <a:t>?'</a:t>
              </a:r>
              <a:r>
                <a:rPr lang="en-US" sz="1200" dirty="0">
                  <a:latin typeface="Courier New" pitchFamily="49" charset="0"/>
                </a:rPr>
                <a:t>)</a:t>
              </a:r>
            </a:p>
          </p:txBody>
        </p:sp>
        <p:sp>
          <p:nvSpPr>
            <p:cNvPr id="40968" name="Text Box 6"/>
            <p:cNvSpPr txBox="1">
              <a:spLocks noChangeArrowheads="1"/>
            </p:cNvSpPr>
            <p:nvPr/>
          </p:nvSpPr>
          <p:spPr bwMode="auto">
            <a:xfrm>
              <a:off x="295" y="1298"/>
              <a:ext cx="489" cy="192"/>
            </a:xfrm>
            <a:prstGeom prst="rect">
              <a:avLst/>
            </a:prstGeom>
            <a:noFill/>
            <a:ln w="25400" algn="ctr">
              <a:noFill/>
              <a:miter lim="800000"/>
              <a:headEnd/>
              <a:tailEnd/>
            </a:ln>
          </p:spPr>
          <p:txBody>
            <a:bodyPr wrap="none">
              <a:spAutoFit/>
            </a:bodyPr>
            <a:lstStyle/>
            <a:p>
              <a:r>
                <a:rPr lang="tr-TR">
                  <a:solidFill>
                    <a:srgbClr val="3333CC"/>
                  </a:solidFill>
                </a:rPr>
                <a:t>Çözüm</a:t>
              </a:r>
              <a:endParaRPr lang="en-US">
                <a:solidFill>
                  <a:srgbClr val="3333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5 Slayt Numarası Yer Tutucusu"/>
          <p:cNvSpPr>
            <a:spLocks noGrp="1"/>
          </p:cNvSpPr>
          <p:nvPr>
            <p:ph type="sldNum" sz="quarter" idx="12"/>
          </p:nvPr>
        </p:nvSpPr>
        <p:spPr/>
        <p:txBody>
          <a:bodyPr/>
          <a:lstStyle/>
          <a:p>
            <a:pPr>
              <a:defRPr/>
            </a:pPr>
            <a:fld id="{CF2F7545-6AC1-4BB4-B0EC-49B55AA3205C}" type="slidenum">
              <a:rPr lang="en-US" altLang="en-US"/>
              <a:pPr>
                <a:defRPr/>
              </a:pPr>
              <a:t>72</a:t>
            </a:fld>
            <a:endParaRPr lang="en-US" altLang="en-US"/>
          </a:p>
        </p:txBody>
      </p:sp>
      <p:sp>
        <p:nvSpPr>
          <p:cNvPr id="41987" name="Rectangle 2"/>
          <p:cNvSpPr>
            <a:spLocks noGrp="1" noChangeArrowheads="1"/>
          </p:cNvSpPr>
          <p:nvPr>
            <p:ph type="title"/>
          </p:nvPr>
        </p:nvSpPr>
        <p:spPr/>
        <p:txBody>
          <a:bodyPr/>
          <a:lstStyle/>
          <a:p>
            <a:pPr eaLnBrk="1" hangingPunct="1"/>
            <a:r>
              <a:rPr lang="tr-TR" dirty="0" smtClean="0"/>
              <a:t>MATLAB/</a:t>
            </a:r>
            <a:r>
              <a:rPr lang="tr-TR" b="0" dirty="0" smtClean="0"/>
              <a:t>Uygulama-11</a:t>
            </a:r>
            <a:endParaRPr lang="en-US" b="0" dirty="0" smtClean="0"/>
          </a:p>
        </p:txBody>
      </p:sp>
      <p:sp>
        <p:nvSpPr>
          <p:cNvPr id="41988" name="Rectangle 3"/>
          <p:cNvSpPr>
            <a:spLocks noGrp="1" noChangeArrowheads="1"/>
          </p:cNvSpPr>
          <p:nvPr>
            <p:ph type="body" idx="1"/>
          </p:nvPr>
        </p:nvSpPr>
        <p:spPr>
          <a:xfrm>
            <a:off x="395288" y="908050"/>
            <a:ext cx="8353425" cy="3384550"/>
          </a:xfrm>
        </p:spPr>
        <p:txBody>
          <a:bodyPr/>
          <a:lstStyle/>
          <a:p>
            <a:pPr eaLnBrk="1" hangingPunct="1"/>
            <a:endParaRPr lang="tr-TR" dirty="0" smtClean="0">
              <a:latin typeface="Courier New" pitchFamily="49" charset="0"/>
            </a:endParaRPr>
          </a:p>
          <a:p>
            <a:pPr eaLnBrk="1" hangingPunct="1">
              <a:buFont typeface="Wingdings" pitchFamily="2" charset="2"/>
              <a:buNone/>
            </a:pPr>
            <a:r>
              <a:rPr lang="tr-TR" dirty="0" smtClean="0">
                <a:latin typeface="Courier New" pitchFamily="49" charset="0"/>
              </a:rPr>
              <a:t>	</a:t>
            </a:r>
          </a:p>
        </p:txBody>
      </p:sp>
      <p:sp>
        <p:nvSpPr>
          <p:cNvPr id="41989" name="Rectangle 4"/>
          <p:cNvSpPr>
            <a:spLocks noChangeArrowheads="1"/>
          </p:cNvSpPr>
          <p:nvPr/>
        </p:nvSpPr>
        <p:spPr bwMode="auto">
          <a:xfrm>
            <a:off x="323850" y="693738"/>
            <a:ext cx="8355013" cy="10795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800"/>
          </a:p>
          <a:p>
            <a:pPr marL="342900" indent="-342900" algn="l"/>
            <a:r>
              <a:rPr lang="tr-TR" sz="1600" u="sng">
                <a:solidFill>
                  <a:srgbClr val="3333CC"/>
                </a:solidFill>
              </a:rPr>
              <a:t>1 ve 2. noktanın X ve Y koordinatlarının girilmesinden sonra, (1-2) </a:t>
            </a:r>
          </a:p>
          <a:p>
            <a:pPr marL="342900" indent="-342900" algn="l"/>
            <a:r>
              <a:rPr lang="tr-TR" sz="1600" u="sng">
                <a:solidFill>
                  <a:srgbClr val="3333CC"/>
                </a:solidFill>
              </a:rPr>
              <a:t>açıklıklık açısını hesaplayan bir program yazınız.</a:t>
            </a:r>
          </a:p>
          <a:p>
            <a:pPr marL="342900" indent="-342900" algn="l"/>
            <a:endParaRPr lang="tr-TR" sz="1600" u="sng">
              <a:solidFill>
                <a:srgbClr val="3333CC"/>
              </a:solidFill>
            </a:endParaRPr>
          </a:p>
          <a:p>
            <a:pPr marL="342900" indent="-342900" algn="l">
              <a:buFontTx/>
              <a:buChar char="•"/>
            </a:pPr>
            <a:endParaRPr lang="tr-TR" sz="1600" b="0"/>
          </a:p>
          <a:p>
            <a:pPr marL="342900" indent="-342900" algn="l"/>
            <a:endParaRPr lang="tr-TR" sz="1600" u="sng">
              <a:solidFill>
                <a:srgbClr val="3333CC"/>
              </a:solidFill>
            </a:endParaRPr>
          </a:p>
          <a:p>
            <a:pPr marL="342900" indent="-342900" algn="l">
              <a:buFontTx/>
              <a:buAutoNum type="arabicPeriod"/>
            </a:pPr>
            <a:endParaRPr lang="tr-TR" sz="1600" b="0"/>
          </a:p>
        </p:txBody>
      </p:sp>
      <p:grpSp>
        <p:nvGrpSpPr>
          <p:cNvPr id="41990" name="Group 12"/>
          <p:cNvGrpSpPr>
            <a:grpSpLocks/>
          </p:cNvGrpSpPr>
          <p:nvPr/>
        </p:nvGrpSpPr>
        <p:grpSpPr bwMode="auto">
          <a:xfrm>
            <a:off x="468313" y="1768476"/>
            <a:ext cx="7888287" cy="4127500"/>
            <a:chOff x="295" y="796"/>
            <a:chExt cx="4969" cy="2600"/>
          </a:xfrm>
        </p:grpSpPr>
        <p:grpSp>
          <p:nvGrpSpPr>
            <p:cNvPr id="41993" name="Group 5"/>
            <p:cNvGrpSpPr>
              <a:grpSpLocks/>
            </p:cNvGrpSpPr>
            <p:nvPr/>
          </p:nvGrpSpPr>
          <p:grpSpPr bwMode="auto">
            <a:xfrm>
              <a:off x="295" y="796"/>
              <a:ext cx="4969" cy="2600"/>
              <a:chOff x="295" y="1235"/>
              <a:chExt cx="4969" cy="2600"/>
            </a:xfrm>
          </p:grpSpPr>
          <p:sp>
            <p:nvSpPr>
              <p:cNvPr id="41998" name="Text Box 6"/>
              <p:cNvSpPr txBox="1">
                <a:spLocks noChangeArrowheads="1"/>
              </p:cNvSpPr>
              <p:nvPr/>
            </p:nvSpPr>
            <p:spPr bwMode="auto">
              <a:xfrm>
                <a:off x="909" y="1235"/>
                <a:ext cx="4355" cy="2600"/>
              </a:xfrm>
              <a:prstGeom prst="rect">
                <a:avLst/>
              </a:prstGeom>
              <a:noFill/>
              <a:ln w="19050" algn="ctr">
                <a:solidFill>
                  <a:schemeClr val="tx1"/>
                </a:solidFill>
                <a:miter lim="800000"/>
                <a:headEnd/>
                <a:tailEnd/>
              </a:ln>
            </p:spPr>
            <p:txBody>
              <a:bodyPr>
                <a:spAutoFit/>
              </a:bodyPr>
              <a:lstStyle/>
              <a:p>
                <a:pPr algn="l"/>
                <a:r>
                  <a:rPr lang="en-US" sz="1200" dirty="0">
                    <a:latin typeface="Courier New" pitchFamily="49" charset="0"/>
                  </a:rPr>
                  <a:t>clear</a:t>
                </a:r>
              </a:p>
              <a:p>
                <a:pPr algn="l"/>
                <a:r>
                  <a:rPr lang="en-US" sz="1200" dirty="0" err="1">
                    <a:latin typeface="Courier New" pitchFamily="49" charset="0"/>
                  </a:rPr>
                  <a:t>clc</a:t>
                </a:r>
                <a:endParaRPr lang="en-US" sz="1200" dirty="0">
                  <a:latin typeface="Courier New" pitchFamily="49" charset="0"/>
                </a:endParaRPr>
              </a:p>
              <a:p>
                <a:pPr algn="l"/>
                <a:r>
                  <a:rPr lang="en-US" sz="1200" dirty="0">
                    <a:latin typeface="Courier New" pitchFamily="49" charset="0"/>
                  </a:rPr>
                  <a:t>X1=input(</a:t>
                </a:r>
                <a:r>
                  <a:rPr lang="en-US" sz="1200" dirty="0">
                    <a:solidFill>
                      <a:schemeClr val="tx2"/>
                    </a:solidFill>
                    <a:latin typeface="Courier New" pitchFamily="49" charset="0"/>
                  </a:rPr>
                  <a:t>'X1='</a:t>
                </a:r>
                <a:r>
                  <a:rPr lang="en-US" sz="1200" dirty="0">
                    <a:latin typeface="Courier New" pitchFamily="49" charset="0"/>
                  </a:rPr>
                  <a:t>);Y1=input(</a:t>
                </a:r>
                <a:r>
                  <a:rPr lang="en-US" sz="1200" dirty="0">
                    <a:solidFill>
                      <a:schemeClr val="tx2"/>
                    </a:solidFill>
                    <a:latin typeface="Courier New" pitchFamily="49" charset="0"/>
                  </a:rPr>
                  <a:t>'Y1='</a:t>
                </a:r>
                <a:r>
                  <a:rPr lang="en-US" sz="1200" dirty="0">
                    <a:latin typeface="Courier New" pitchFamily="49" charset="0"/>
                  </a:rPr>
                  <a:t>);</a:t>
                </a:r>
              </a:p>
              <a:p>
                <a:pPr algn="l"/>
                <a:r>
                  <a:rPr lang="en-US" sz="1200" dirty="0">
                    <a:latin typeface="Courier New" pitchFamily="49" charset="0"/>
                  </a:rPr>
                  <a:t>X2=input(</a:t>
                </a:r>
                <a:r>
                  <a:rPr lang="en-US" sz="1200" dirty="0">
                    <a:solidFill>
                      <a:schemeClr val="tx2"/>
                    </a:solidFill>
                    <a:latin typeface="Courier New" pitchFamily="49" charset="0"/>
                  </a:rPr>
                  <a:t>'X2='</a:t>
                </a:r>
                <a:r>
                  <a:rPr lang="en-US" sz="1200" dirty="0">
                    <a:latin typeface="Courier New" pitchFamily="49" charset="0"/>
                  </a:rPr>
                  <a:t>);Y2=input(</a:t>
                </a:r>
                <a:r>
                  <a:rPr lang="en-US" sz="1200" dirty="0">
                    <a:solidFill>
                      <a:schemeClr val="tx2"/>
                    </a:solidFill>
                    <a:latin typeface="Courier New" pitchFamily="49" charset="0"/>
                  </a:rPr>
                  <a:t>'Y2='</a:t>
                </a:r>
                <a:r>
                  <a:rPr lang="en-US" sz="1200" dirty="0">
                    <a:latin typeface="Courier New" pitchFamily="49" charset="0"/>
                  </a:rPr>
                  <a:t>);</a:t>
                </a:r>
              </a:p>
              <a:p>
                <a:pPr algn="l"/>
                <a:r>
                  <a:rPr lang="en-US" sz="1200" dirty="0">
                    <a:latin typeface="Courier New" pitchFamily="49" charset="0"/>
                  </a:rPr>
                  <a:t>DX=X2-X1;DY=Y2-Y1;</a:t>
                </a:r>
              </a:p>
              <a:p>
                <a:pPr algn="l"/>
                <a:endParaRPr lang="en-US" sz="1200" dirty="0">
                  <a:latin typeface="Courier New" pitchFamily="49" charset="0"/>
                </a:endParaRPr>
              </a:p>
              <a:p>
                <a:pPr algn="l"/>
                <a:r>
                  <a:rPr lang="en-US" sz="1200" dirty="0">
                    <a:solidFill>
                      <a:srgbClr val="3333CC"/>
                    </a:solidFill>
                    <a:latin typeface="Courier New" pitchFamily="49" charset="0"/>
                  </a:rPr>
                  <a:t>if</a:t>
                </a:r>
                <a:r>
                  <a:rPr lang="en-US" sz="1200" dirty="0">
                    <a:latin typeface="Courier New" pitchFamily="49" charset="0"/>
                  </a:rPr>
                  <a:t> (DX~=0)&amp;(DY~=0),a=</a:t>
                </a:r>
                <a:r>
                  <a:rPr lang="en-US" sz="1200" dirty="0" err="1">
                    <a:latin typeface="Courier New" pitchFamily="49" charset="0"/>
                  </a:rPr>
                  <a:t>atan</a:t>
                </a:r>
                <a:r>
                  <a:rPr lang="en-US" sz="1200" dirty="0">
                    <a:latin typeface="Courier New" pitchFamily="49" charset="0"/>
                  </a:rPr>
                  <a:t>(DY/DX);a=a*200/pi;</a:t>
                </a:r>
              </a:p>
              <a:p>
                <a:pPr algn="l"/>
                <a:r>
                  <a:rPr lang="en-US" sz="1200" dirty="0">
                    <a:latin typeface="Courier New" pitchFamily="49" charset="0"/>
                  </a:rPr>
                  <a:t>  </a:t>
                </a:r>
                <a:r>
                  <a:rPr lang="en-US" sz="1200" dirty="0">
                    <a:solidFill>
                      <a:srgbClr val="3333CC"/>
                    </a:solidFill>
                    <a:latin typeface="Courier New" pitchFamily="49" charset="0"/>
                  </a:rPr>
                  <a:t>if</a:t>
                </a:r>
                <a:r>
                  <a:rPr lang="en-US" sz="1200" dirty="0">
                    <a:latin typeface="Courier New" pitchFamily="49" charset="0"/>
                  </a:rPr>
                  <a:t> (DX&gt;0)&amp;(DY&gt;0),a=</a:t>
                </a:r>
                <a:r>
                  <a:rPr lang="en-US" sz="1200" dirty="0" err="1">
                    <a:latin typeface="Courier New" pitchFamily="49" charset="0"/>
                  </a:rPr>
                  <a:t>a;</a:t>
                </a:r>
                <a:r>
                  <a:rPr lang="en-US" sz="1200" dirty="0" err="1">
                    <a:solidFill>
                      <a:srgbClr val="3333CC"/>
                    </a:solidFill>
                    <a:latin typeface="Courier New" pitchFamily="49" charset="0"/>
                  </a:rPr>
                  <a:t>end</a:t>
                </a:r>
                <a:endParaRPr lang="en-US" sz="1200" dirty="0">
                  <a:solidFill>
                    <a:srgbClr val="3333CC"/>
                  </a:solidFill>
                  <a:latin typeface="Courier New" pitchFamily="49" charset="0"/>
                </a:endParaRPr>
              </a:p>
              <a:p>
                <a:pPr algn="l"/>
                <a:r>
                  <a:rPr lang="en-US" sz="1200" dirty="0">
                    <a:latin typeface="Courier New" pitchFamily="49" charset="0"/>
                  </a:rPr>
                  <a:t>  </a:t>
                </a:r>
                <a:r>
                  <a:rPr lang="en-US" sz="1200" dirty="0">
                    <a:solidFill>
                      <a:srgbClr val="3333CC"/>
                    </a:solidFill>
                    <a:latin typeface="Courier New" pitchFamily="49" charset="0"/>
                  </a:rPr>
                  <a:t>if</a:t>
                </a:r>
                <a:r>
                  <a:rPr lang="en-US" sz="1200" dirty="0">
                    <a:latin typeface="Courier New" pitchFamily="49" charset="0"/>
                  </a:rPr>
                  <a:t> (DX&lt;0)&amp;(DY&gt;0),a=a+200;</a:t>
                </a:r>
                <a:r>
                  <a:rPr lang="en-US" sz="1200" dirty="0">
                    <a:solidFill>
                      <a:srgbClr val="3333CC"/>
                    </a:solidFill>
                    <a:latin typeface="Courier New" pitchFamily="49" charset="0"/>
                  </a:rPr>
                  <a:t>end</a:t>
                </a:r>
              </a:p>
              <a:p>
                <a:pPr algn="l"/>
                <a:r>
                  <a:rPr lang="en-US" sz="1200" dirty="0">
                    <a:latin typeface="Courier New" pitchFamily="49" charset="0"/>
                  </a:rPr>
                  <a:t>  </a:t>
                </a:r>
                <a:r>
                  <a:rPr lang="en-US" sz="1200" dirty="0">
                    <a:solidFill>
                      <a:srgbClr val="3333CC"/>
                    </a:solidFill>
                    <a:latin typeface="Courier New" pitchFamily="49" charset="0"/>
                  </a:rPr>
                  <a:t>if</a:t>
                </a:r>
                <a:r>
                  <a:rPr lang="en-US" sz="1200" dirty="0">
                    <a:latin typeface="Courier New" pitchFamily="49" charset="0"/>
                  </a:rPr>
                  <a:t> (DX&lt;0)&amp;(DY&lt;0),a=a+200;</a:t>
                </a:r>
                <a:r>
                  <a:rPr lang="en-US" sz="1200" dirty="0">
                    <a:solidFill>
                      <a:srgbClr val="3333CC"/>
                    </a:solidFill>
                    <a:latin typeface="Courier New" pitchFamily="49" charset="0"/>
                  </a:rPr>
                  <a:t>end</a:t>
                </a:r>
              </a:p>
              <a:p>
                <a:pPr algn="l"/>
                <a:r>
                  <a:rPr lang="en-US" sz="1200" dirty="0">
                    <a:latin typeface="Courier New" pitchFamily="49" charset="0"/>
                  </a:rPr>
                  <a:t>  </a:t>
                </a:r>
                <a:r>
                  <a:rPr lang="en-US" sz="1200" dirty="0">
                    <a:solidFill>
                      <a:srgbClr val="3333CC"/>
                    </a:solidFill>
                    <a:latin typeface="Courier New" pitchFamily="49" charset="0"/>
                  </a:rPr>
                  <a:t>if</a:t>
                </a:r>
                <a:r>
                  <a:rPr lang="en-US" sz="1200" dirty="0">
                    <a:latin typeface="Courier New" pitchFamily="49" charset="0"/>
                  </a:rPr>
                  <a:t> (DX&gt;0)&amp;(DY&lt;0),a=a+400;</a:t>
                </a:r>
                <a:r>
                  <a:rPr lang="en-US" sz="1200" dirty="0">
                    <a:solidFill>
                      <a:srgbClr val="3333CC"/>
                    </a:solidFill>
                    <a:latin typeface="Courier New" pitchFamily="49" charset="0"/>
                  </a:rPr>
                  <a:t>end</a:t>
                </a:r>
              </a:p>
              <a:p>
                <a:pPr algn="l"/>
                <a:r>
                  <a:rPr lang="en-US" sz="1200" dirty="0">
                    <a:solidFill>
                      <a:srgbClr val="3333CC"/>
                    </a:solidFill>
                    <a:latin typeface="Courier New" pitchFamily="49" charset="0"/>
                  </a:rPr>
                  <a:t>end</a:t>
                </a:r>
              </a:p>
              <a:p>
                <a:pPr algn="l"/>
                <a:endParaRPr lang="en-US" sz="1200" dirty="0">
                  <a:latin typeface="Courier New" pitchFamily="49" charset="0"/>
                </a:endParaRPr>
              </a:p>
              <a:p>
                <a:pPr algn="l"/>
                <a:r>
                  <a:rPr lang="en-US" sz="1200" dirty="0">
                    <a:solidFill>
                      <a:srgbClr val="3333CC"/>
                    </a:solidFill>
                    <a:latin typeface="Courier New" pitchFamily="49" charset="0"/>
                  </a:rPr>
                  <a:t>if</a:t>
                </a:r>
                <a:r>
                  <a:rPr lang="en-US" sz="1200" dirty="0">
                    <a:latin typeface="Courier New" pitchFamily="49" charset="0"/>
                  </a:rPr>
                  <a:t> (DX==0)&amp;(DY&gt;0),a=100;</a:t>
                </a:r>
                <a:r>
                  <a:rPr lang="en-US" sz="1200" dirty="0">
                    <a:solidFill>
                      <a:srgbClr val="3333CC"/>
                    </a:solidFill>
                    <a:latin typeface="Courier New" pitchFamily="49" charset="0"/>
                  </a:rPr>
                  <a:t>end</a:t>
                </a:r>
              </a:p>
              <a:p>
                <a:pPr algn="l"/>
                <a:r>
                  <a:rPr lang="en-US" sz="1200" dirty="0">
                    <a:solidFill>
                      <a:srgbClr val="3333CC"/>
                    </a:solidFill>
                    <a:latin typeface="Courier New" pitchFamily="49" charset="0"/>
                  </a:rPr>
                  <a:t>if</a:t>
                </a:r>
                <a:r>
                  <a:rPr lang="en-US" sz="1200" dirty="0">
                    <a:latin typeface="Courier New" pitchFamily="49" charset="0"/>
                  </a:rPr>
                  <a:t> (DX==0)&amp;(DY&lt;0),a=300;</a:t>
                </a:r>
                <a:r>
                  <a:rPr lang="en-US" sz="1200" dirty="0">
                    <a:solidFill>
                      <a:srgbClr val="3333CC"/>
                    </a:solidFill>
                    <a:latin typeface="Courier New" pitchFamily="49" charset="0"/>
                  </a:rPr>
                  <a:t>end</a:t>
                </a:r>
              </a:p>
              <a:p>
                <a:pPr algn="l"/>
                <a:r>
                  <a:rPr lang="en-US" sz="1200" dirty="0">
                    <a:solidFill>
                      <a:srgbClr val="3333CC"/>
                    </a:solidFill>
                    <a:latin typeface="Courier New" pitchFamily="49" charset="0"/>
                  </a:rPr>
                  <a:t>if</a:t>
                </a:r>
                <a:r>
                  <a:rPr lang="en-US" sz="1200" dirty="0">
                    <a:latin typeface="Courier New" pitchFamily="49" charset="0"/>
                  </a:rPr>
                  <a:t> (DX&gt;=0)&amp;(DY==0),a=0;</a:t>
                </a:r>
                <a:r>
                  <a:rPr lang="en-US" sz="1200" dirty="0">
                    <a:solidFill>
                      <a:srgbClr val="3333CC"/>
                    </a:solidFill>
                    <a:latin typeface="Courier New" pitchFamily="49" charset="0"/>
                  </a:rPr>
                  <a:t>end</a:t>
                </a:r>
              </a:p>
              <a:p>
                <a:pPr algn="l"/>
                <a:r>
                  <a:rPr lang="en-US" sz="1200" dirty="0">
                    <a:solidFill>
                      <a:srgbClr val="3333CC"/>
                    </a:solidFill>
                    <a:latin typeface="Courier New" pitchFamily="49" charset="0"/>
                  </a:rPr>
                  <a:t>if</a:t>
                </a:r>
                <a:r>
                  <a:rPr lang="en-US" sz="1200" dirty="0">
                    <a:latin typeface="Courier New" pitchFamily="49" charset="0"/>
                  </a:rPr>
                  <a:t> (DX&lt;0)&amp;(DY==0),a=200;</a:t>
                </a:r>
                <a:r>
                  <a:rPr lang="en-US" sz="1200" dirty="0">
                    <a:solidFill>
                      <a:srgbClr val="3333CC"/>
                    </a:solidFill>
                    <a:latin typeface="Courier New" pitchFamily="49" charset="0"/>
                  </a:rPr>
                  <a:t>end</a:t>
                </a:r>
                <a:endParaRPr lang="tr-TR" sz="1200" dirty="0">
                  <a:solidFill>
                    <a:srgbClr val="3333CC"/>
                  </a:solidFill>
                  <a:latin typeface="Courier New" pitchFamily="49" charset="0"/>
                </a:endParaRPr>
              </a:p>
              <a:p>
                <a:pPr algn="l"/>
                <a:r>
                  <a:rPr lang="tr-TR" sz="1200" dirty="0">
                    <a:latin typeface="Courier New" pitchFamily="49" charset="0"/>
                  </a:rPr>
                  <a:t>a</a:t>
                </a:r>
                <a:endParaRPr lang="tr-TR" sz="1200" dirty="0">
                  <a:solidFill>
                    <a:srgbClr val="3333CC"/>
                  </a:solidFill>
                  <a:latin typeface="Courier New" pitchFamily="49" charset="0"/>
                </a:endParaRPr>
              </a:p>
              <a:p>
                <a:pPr algn="l"/>
                <a:r>
                  <a:rPr lang="tr-TR" sz="1200" dirty="0">
                    <a:solidFill>
                      <a:srgbClr val="009900"/>
                    </a:solidFill>
                    <a:latin typeface="Courier New" pitchFamily="49" charset="0"/>
                  </a:rPr>
                  <a:t>%veya </a:t>
                </a:r>
                <a:r>
                  <a:rPr lang="tr-TR" sz="1200" dirty="0" err="1">
                    <a:solidFill>
                      <a:srgbClr val="009900"/>
                    </a:solidFill>
                    <a:latin typeface="Courier New" pitchFamily="49" charset="0"/>
                  </a:rPr>
                  <a:t>output</a:t>
                </a:r>
                <a:r>
                  <a:rPr lang="tr-TR" sz="1200" dirty="0">
                    <a:solidFill>
                      <a:srgbClr val="009900"/>
                    </a:solidFill>
                    <a:latin typeface="Courier New" pitchFamily="49" charset="0"/>
                  </a:rPr>
                  <a:t> a, aşağıdaki biçimde yazdırılabilir.</a:t>
                </a:r>
                <a:endParaRPr lang="tr-TR" sz="1200" dirty="0">
                  <a:solidFill>
                    <a:srgbClr val="3333CC"/>
                  </a:solidFill>
                  <a:latin typeface="Courier New" pitchFamily="49" charset="0"/>
                </a:endParaRPr>
              </a:p>
              <a:p>
                <a:pPr algn="l"/>
                <a:r>
                  <a:rPr lang="pt-BR" sz="1200" dirty="0">
                    <a:latin typeface="Courier New" pitchFamily="49" charset="0"/>
                  </a:rPr>
                  <a:t>fprintf</a:t>
                </a:r>
                <a:r>
                  <a:rPr lang="pt-BR" sz="1200" dirty="0" smtClean="0">
                    <a:latin typeface="Courier New" pitchFamily="49" charset="0"/>
                  </a:rPr>
                  <a:t>(</a:t>
                </a:r>
                <a:r>
                  <a:rPr lang="pt-BR" sz="1200" dirty="0" smtClean="0">
                    <a:solidFill>
                      <a:schemeClr val="tx2"/>
                    </a:solidFill>
                    <a:latin typeface="Courier New" pitchFamily="49" charset="0"/>
                  </a:rPr>
                  <a:t>'(</a:t>
                </a:r>
                <a:r>
                  <a:rPr lang="pt-BR" sz="1200" dirty="0">
                    <a:solidFill>
                      <a:schemeClr val="tx2"/>
                    </a:solidFill>
                    <a:latin typeface="Courier New" pitchFamily="49" charset="0"/>
                  </a:rPr>
                  <a:t>1-2) aciklik acisi</a:t>
                </a:r>
                <a:r>
                  <a:rPr lang="pt-BR" sz="1200" dirty="0" smtClean="0">
                    <a:solidFill>
                      <a:schemeClr val="tx2"/>
                    </a:solidFill>
                    <a:latin typeface="Courier New" pitchFamily="49" charset="0"/>
                  </a:rPr>
                  <a:t>=</a:t>
                </a:r>
                <a:r>
                  <a:rPr lang="tr-TR" sz="1200" dirty="0" smtClean="0">
                    <a:solidFill>
                      <a:schemeClr val="tx2"/>
                    </a:solidFill>
                    <a:latin typeface="Courier New" pitchFamily="49" charset="0"/>
                  </a:rPr>
                  <a:t> </a:t>
                </a:r>
                <a:r>
                  <a:rPr lang="pt-BR" sz="1200" dirty="0" smtClean="0">
                    <a:solidFill>
                      <a:schemeClr val="tx2"/>
                    </a:solidFill>
                    <a:latin typeface="Courier New" pitchFamily="49" charset="0"/>
                  </a:rPr>
                  <a:t>%1.5f</a:t>
                </a:r>
                <a:r>
                  <a:rPr lang="tr-TR" sz="1200" dirty="0" smtClean="0">
                    <a:solidFill>
                      <a:schemeClr val="tx2"/>
                    </a:solidFill>
                    <a:latin typeface="Courier New" pitchFamily="49" charset="0"/>
                  </a:rPr>
                  <a:t> </a:t>
                </a:r>
                <a:r>
                  <a:rPr lang="tr-TR" sz="1200" dirty="0" err="1" smtClean="0">
                    <a:solidFill>
                      <a:schemeClr val="tx2"/>
                    </a:solidFill>
                    <a:latin typeface="Courier New" pitchFamily="49" charset="0"/>
                  </a:rPr>
                  <a:t>grad</a:t>
                </a:r>
                <a:r>
                  <a:rPr lang="tr-TR" sz="1200" dirty="0" smtClean="0">
                    <a:solidFill>
                      <a:schemeClr val="tx2"/>
                    </a:solidFill>
                    <a:latin typeface="Courier New" pitchFamily="49" charset="0"/>
                  </a:rPr>
                  <a:t> \n</a:t>
                </a:r>
                <a:r>
                  <a:rPr lang="pt-BR" sz="1200" dirty="0" smtClean="0">
                    <a:solidFill>
                      <a:schemeClr val="tx2"/>
                    </a:solidFill>
                    <a:latin typeface="Courier New" pitchFamily="49" charset="0"/>
                  </a:rPr>
                  <a:t>'</a:t>
                </a:r>
                <a:r>
                  <a:rPr lang="pt-BR" sz="1200" dirty="0" smtClean="0">
                    <a:latin typeface="Courier New" pitchFamily="49" charset="0"/>
                  </a:rPr>
                  <a:t>,a)</a:t>
                </a:r>
                <a:endParaRPr lang="tr-TR" sz="1200" dirty="0">
                  <a:latin typeface="Courier New" pitchFamily="49" charset="0"/>
                </a:endParaRPr>
              </a:p>
              <a:p>
                <a:pPr algn="l"/>
                <a:endParaRPr lang="tr-TR" sz="1200" dirty="0">
                  <a:solidFill>
                    <a:srgbClr val="009900"/>
                  </a:solidFill>
                  <a:latin typeface="Courier New" pitchFamily="49" charset="0"/>
                </a:endParaRPr>
              </a:p>
              <a:p>
                <a:pPr algn="l"/>
                <a:endParaRPr lang="en-US" sz="1200" dirty="0">
                  <a:latin typeface="Courier New" pitchFamily="49" charset="0"/>
                </a:endParaRPr>
              </a:p>
            </p:txBody>
          </p:sp>
          <p:sp>
            <p:nvSpPr>
              <p:cNvPr id="41999" name="Text Box 7"/>
              <p:cNvSpPr txBox="1">
                <a:spLocks noChangeArrowheads="1"/>
              </p:cNvSpPr>
              <p:nvPr/>
            </p:nvSpPr>
            <p:spPr bwMode="auto">
              <a:xfrm>
                <a:off x="295" y="1298"/>
                <a:ext cx="489" cy="192"/>
              </a:xfrm>
              <a:prstGeom prst="rect">
                <a:avLst/>
              </a:prstGeom>
              <a:noFill/>
              <a:ln w="25400" algn="ctr">
                <a:noFill/>
                <a:miter lim="800000"/>
                <a:headEnd/>
                <a:tailEnd/>
              </a:ln>
            </p:spPr>
            <p:txBody>
              <a:bodyPr wrap="none">
                <a:spAutoFit/>
              </a:bodyPr>
              <a:lstStyle/>
              <a:p>
                <a:r>
                  <a:rPr lang="tr-TR">
                    <a:solidFill>
                      <a:srgbClr val="3333CC"/>
                    </a:solidFill>
                  </a:rPr>
                  <a:t>Çözüm</a:t>
                </a:r>
                <a:endParaRPr lang="en-US">
                  <a:solidFill>
                    <a:srgbClr val="3333CC"/>
                  </a:solidFill>
                </a:endParaRPr>
              </a:p>
            </p:txBody>
          </p:sp>
        </p:grpSp>
        <p:grpSp>
          <p:nvGrpSpPr>
            <p:cNvPr id="41994" name="Group 11"/>
            <p:cNvGrpSpPr>
              <a:grpSpLocks/>
            </p:cNvGrpSpPr>
            <p:nvPr/>
          </p:nvGrpSpPr>
          <p:grpSpPr bwMode="auto">
            <a:xfrm>
              <a:off x="649" y="1570"/>
              <a:ext cx="235" cy="590"/>
              <a:chOff x="649" y="1570"/>
              <a:chExt cx="235" cy="590"/>
            </a:xfrm>
          </p:grpSpPr>
          <p:sp>
            <p:nvSpPr>
              <p:cNvPr id="41995" name="Line 8"/>
              <p:cNvSpPr>
                <a:spLocks noChangeShapeType="1"/>
              </p:cNvSpPr>
              <p:nvPr/>
            </p:nvSpPr>
            <p:spPr bwMode="auto">
              <a:xfrm>
                <a:off x="657" y="1570"/>
                <a:ext cx="227" cy="0"/>
              </a:xfrm>
              <a:prstGeom prst="line">
                <a:avLst/>
              </a:prstGeom>
              <a:noFill/>
              <a:ln w="25400">
                <a:solidFill>
                  <a:srgbClr val="FF0000"/>
                </a:solidFill>
                <a:round/>
                <a:headEnd/>
                <a:tailEnd type="triangle" w="med" len="med"/>
              </a:ln>
            </p:spPr>
            <p:txBody>
              <a:bodyPr wrap="none" anchor="ctr"/>
              <a:lstStyle/>
              <a:p>
                <a:endParaRPr lang="tr-TR"/>
              </a:p>
            </p:txBody>
          </p:sp>
          <p:sp>
            <p:nvSpPr>
              <p:cNvPr id="41996" name="Line 9"/>
              <p:cNvSpPr>
                <a:spLocks noChangeShapeType="1"/>
              </p:cNvSpPr>
              <p:nvPr/>
            </p:nvSpPr>
            <p:spPr bwMode="auto">
              <a:xfrm>
                <a:off x="657" y="1570"/>
                <a:ext cx="0" cy="590"/>
              </a:xfrm>
              <a:prstGeom prst="line">
                <a:avLst/>
              </a:prstGeom>
              <a:noFill/>
              <a:ln w="25400">
                <a:solidFill>
                  <a:srgbClr val="FF0000"/>
                </a:solidFill>
                <a:round/>
                <a:headEnd/>
                <a:tailEnd/>
              </a:ln>
            </p:spPr>
            <p:txBody>
              <a:bodyPr wrap="none" anchor="ctr"/>
              <a:lstStyle/>
              <a:p>
                <a:endParaRPr lang="tr-TR"/>
              </a:p>
            </p:txBody>
          </p:sp>
          <p:sp>
            <p:nvSpPr>
              <p:cNvPr id="41997" name="Line 10"/>
              <p:cNvSpPr>
                <a:spLocks noChangeShapeType="1"/>
              </p:cNvSpPr>
              <p:nvPr/>
            </p:nvSpPr>
            <p:spPr bwMode="auto">
              <a:xfrm>
                <a:off x="649" y="2154"/>
                <a:ext cx="227" cy="0"/>
              </a:xfrm>
              <a:prstGeom prst="line">
                <a:avLst/>
              </a:prstGeom>
              <a:noFill/>
              <a:ln w="25400">
                <a:solidFill>
                  <a:srgbClr val="FF0000"/>
                </a:solidFill>
                <a:round/>
                <a:headEnd/>
                <a:tailEnd type="triangle" w="med" len="med"/>
              </a:ln>
            </p:spPr>
            <p:txBody>
              <a:bodyPr wrap="none" anchor="ctr"/>
              <a:lstStyle/>
              <a:p>
                <a:endParaRPr lang="tr-TR"/>
              </a:p>
            </p:txBody>
          </p:sp>
        </p:grpSp>
      </p:grpSp>
      <p:sp>
        <p:nvSpPr>
          <p:cNvPr id="41991" name="Text Box 13"/>
          <p:cNvSpPr txBox="1">
            <a:spLocks noChangeArrowheads="1"/>
          </p:cNvSpPr>
          <p:nvPr/>
        </p:nvSpPr>
        <p:spPr bwMode="auto">
          <a:xfrm>
            <a:off x="111125" y="3378200"/>
            <a:ext cx="862013" cy="274638"/>
          </a:xfrm>
          <a:prstGeom prst="rect">
            <a:avLst/>
          </a:prstGeom>
          <a:noFill/>
          <a:ln w="25400" algn="ctr">
            <a:noFill/>
            <a:miter lim="800000"/>
            <a:headEnd/>
            <a:tailEnd/>
          </a:ln>
        </p:spPr>
        <p:txBody>
          <a:bodyPr wrap="none">
            <a:spAutoFit/>
          </a:bodyPr>
          <a:lstStyle/>
          <a:p>
            <a:r>
              <a:rPr lang="tr-TR" sz="1200"/>
              <a:t>Dış koşul</a:t>
            </a:r>
          </a:p>
        </p:txBody>
      </p:sp>
      <p:sp>
        <p:nvSpPr>
          <p:cNvPr id="41992" name="Text Box 14"/>
          <p:cNvSpPr txBox="1">
            <a:spLocks noChangeArrowheads="1"/>
          </p:cNvSpPr>
          <p:nvPr/>
        </p:nvSpPr>
        <p:spPr bwMode="auto">
          <a:xfrm>
            <a:off x="1258888" y="4941888"/>
            <a:ext cx="184150" cy="304800"/>
          </a:xfrm>
          <a:prstGeom prst="rect">
            <a:avLst/>
          </a:prstGeom>
          <a:noFill/>
          <a:ln w="25400" algn="ctr">
            <a:noFill/>
            <a:miter lim="800000"/>
            <a:headEnd/>
            <a:tailEnd/>
          </a:ln>
        </p:spPr>
        <p:txBody>
          <a:bodyPr wrap="none">
            <a:spAutoFit/>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fade">
                                      <p:cBhvr>
                                        <p:cTn id="7" dur="2000"/>
                                        <p:tgtEl>
                                          <p:spTgt spid="419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91"/>
                                        </p:tgtEl>
                                        <p:attrNameLst>
                                          <p:attrName>style.visibility</p:attrName>
                                        </p:attrNameLst>
                                      </p:cBhvr>
                                      <p:to>
                                        <p:strVal val="visible"/>
                                      </p:to>
                                    </p:set>
                                    <p:animEffect transition="in" filter="fade">
                                      <p:cBhvr>
                                        <p:cTn id="10" dur="20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5 Slayt Numarası Yer Tutucusu"/>
          <p:cNvSpPr>
            <a:spLocks noGrp="1"/>
          </p:cNvSpPr>
          <p:nvPr>
            <p:ph type="sldNum" sz="quarter" idx="12"/>
          </p:nvPr>
        </p:nvSpPr>
        <p:spPr/>
        <p:txBody>
          <a:bodyPr/>
          <a:lstStyle/>
          <a:p>
            <a:pPr>
              <a:defRPr/>
            </a:pPr>
            <a:fld id="{2E67EBF0-33F2-45C9-B142-BFA45410F20C}" type="slidenum">
              <a:rPr lang="en-US" altLang="en-US"/>
              <a:pPr>
                <a:defRPr/>
              </a:pPr>
              <a:t>73</a:t>
            </a:fld>
            <a:endParaRPr lang="en-US" altLang="en-US"/>
          </a:p>
        </p:txBody>
      </p:sp>
      <p:sp>
        <p:nvSpPr>
          <p:cNvPr id="43011" name="Rectangle 2"/>
          <p:cNvSpPr>
            <a:spLocks noGrp="1" noChangeArrowheads="1"/>
          </p:cNvSpPr>
          <p:nvPr>
            <p:ph type="title"/>
          </p:nvPr>
        </p:nvSpPr>
        <p:spPr/>
        <p:txBody>
          <a:bodyPr/>
          <a:lstStyle/>
          <a:p>
            <a:pPr eaLnBrk="1" hangingPunct="1"/>
            <a:r>
              <a:rPr lang="tr-TR" dirty="0" smtClean="0"/>
              <a:t>MATLAB/</a:t>
            </a:r>
            <a:r>
              <a:rPr lang="tr-TR" b="0" dirty="0" smtClean="0"/>
              <a:t>Uygulama-12</a:t>
            </a:r>
            <a:endParaRPr lang="en-US" b="0" dirty="0" smtClean="0"/>
          </a:p>
        </p:txBody>
      </p:sp>
      <p:sp>
        <p:nvSpPr>
          <p:cNvPr id="43012" name="Rectangle 3"/>
          <p:cNvSpPr>
            <a:spLocks noGrp="1" noChangeArrowheads="1"/>
          </p:cNvSpPr>
          <p:nvPr>
            <p:ph type="body" idx="1"/>
          </p:nvPr>
        </p:nvSpPr>
        <p:spPr>
          <a:xfrm>
            <a:off x="395288" y="908050"/>
            <a:ext cx="8353425" cy="3384550"/>
          </a:xfrm>
        </p:spPr>
        <p:txBody>
          <a:bodyPr/>
          <a:lstStyle/>
          <a:p>
            <a:pPr eaLnBrk="1" hangingPunct="1"/>
            <a:endParaRPr lang="tr-TR" dirty="0" smtClean="0">
              <a:latin typeface="Courier New" pitchFamily="49" charset="0"/>
            </a:endParaRPr>
          </a:p>
          <a:p>
            <a:pPr eaLnBrk="1" hangingPunct="1">
              <a:buFont typeface="Wingdings" pitchFamily="2" charset="2"/>
              <a:buNone/>
            </a:pPr>
            <a:r>
              <a:rPr lang="tr-TR" dirty="0" smtClean="0">
                <a:latin typeface="Courier New" pitchFamily="49" charset="0"/>
              </a:rPr>
              <a:t>	</a:t>
            </a:r>
          </a:p>
        </p:txBody>
      </p:sp>
      <p:sp>
        <p:nvSpPr>
          <p:cNvPr id="43013" name="Rectangle 4"/>
          <p:cNvSpPr>
            <a:spLocks noChangeArrowheads="1"/>
          </p:cNvSpPr>
          <p:nvPr/>
        </p:nvSpPr>
        <p:spPr bwMode="auto">
          <a:xfrm>
            <a:off x="323850" y="693738"/>
            <a:ext cx="8355013" cy="10795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800"/>
          </a:p>
          <a:p>
            <a:pPr marL="342900" indent="-342900" algn="l"/>
            <a:r>
              <a:rPr lang="tr-TR" sz="1600" u="sng">
                <a:solidFill>
                  <a:srgbClr val="3333CC"/>
                </a:solidFill>
              </a:rPr>
              <a:t>1 ve 2. noktanın X ve Y koordinatlarının girilmesinden sonra, (1-2) </a:t>
            </a:r>
          </a:p>
          <a:p>
            <a:pPr marL="342900" indent="-342900" algn="l"/>
            <a:r>
              <a:rPr lang="tr-TR" sz="1600" u="sng">
                <a:solidFill>
                  <a:srgbClr val="3333CC"/>
                </a:solidFill>
              </a:rPr>
              <a:t>açıklıklık açısını ve (1-2) kenar uzunluğunu hesaplayan bir program yazınız.</a:t>
            </a:r>
          </a:p>
          <a:p>
            <a:pPr marL="342900" indent="-342900" algn="l"/>
            <a:endParaRPr lang="tr-TR" sz="1600" u="sng">
              <a:solidFill>
                <a:srgbClr val="3333CC"/>
              </a:solidFill>
            </a:endParaRPr>
          </a:p>
          <a:p>
            <a:pPr marL="342900" indent="-342900" algn="l">
              <a:buFontTx/>
              <a:buChar char="•"/>
            </a:pPr>
            <a:endParaRPr lang="tr-TR" sz="1600" b="0"/>
          </a:p>
          <a:p>
            <a:pPr marL="342900" indent="-342900" algn="l"/>
            <a:endParaRPr lang="tr-TR" sz="1600" u="sng">
              <a:solidFill>
                <a:srgbClr val="3333CC"/>
              </a:solidFill>
            </a:endParaRPr>
          </a:p>
          <a:p>
            <a:pPr marL="342900" indent="-342900" algn="l">
              <a:buFontTx/>
              <a:buAutoNum type="arabicPeriod"/>
            </a:pPr>
            <a:endParaRPr lang="tr-TR" sz="1600" b="0"/>
          </a:p>
        </p:txBody>
      </p:sp>
      <p:grpSp>
        <p:nvGrpSpPr>
          <p:cNvPr id="43014" name="Group 17"/>
          <p:cNvGrpSpPr>
            <a:grpSpLocks/>
          </p:cNvGrpSpPr>
          <p:nvPr/>
        </p:nvGrpSpPr>
        <p:grpSpPr bwMode="auto">
          <a:xfrm>
            <a:off x="17462" y="1484313"/>
            <a:ext cx="8134351" cy="4492625"/>
            <a:chOff x="70" y="1117"/>
            <a:chExt cx="5124" cy="2830"/>
          </a:xfrm>
        </p:grpSpPr>
        <p:grpSp>
          <p:nvGrpSpPr>
            <p:cNvPr id="43018" name="Group 5"/>
            <p:cNvGrpSpPr>
              <a:grpSpLocks/>
            </p:cNvGrpSpPr>
            <p:nvPr/>
          </p:nvGrpSpPr>
          <p:grpSpPr bwMode="auto">
            <a:xfrm>
              <a:off x="295" y="1117"/>
              <a:ext cx="4899" cy="2830"/>
              <a:chOff x="295" y="799"/>
              <a:chExt cx="4899" cy="2830"/>
            </a:xfrm>
          </p:grpSpPr>
          <p:grpSp>
            <p:nvGrpSpPr>
              <p:cNvPr id="43023" name="Group 6"/>
              <p:cNvGrpSpPr>
                <a:grpSpLocks/>
              </p:cNvGrpSpPr>
              <p:nvPr/>
            </p:nvGrpSpPr>
            <p:grpSpPr bwMode="auto">
              <a:xfrm>
                <a:off x="295" y="799"/>
                <a:ext cx="4899" cy="2830"/>
                <a:chOff x="295" y="1238"/>
                <a:chExt cx="4899" cy="2830"/>
              </a:xfrm>
            </p:grpSpPr>
            <p:sp>
              <p:nvSpPr>
                <p:cNvPr id="43028" name="Text Box 7"/>
                <p:cNvSpPr txBox="1">
                  <a:spLocks noChangeArrowheads="1"/>
                </p:cNvSpPr>
                <p:nvPr/>
              </p:nvSpPr>
              <p:spPr bwMode="auto">
                <a:xfrm>
                  <a:off x="839" y="1238"/>
                  <a:ext cx="4355" cy="2830"/>
                </a:xfrm>
                <a:prstGeom prst="rect">
                  <a:avLst/>
                </a:prstGeom>
                <a:noFill/>
                <a:ln w="19050" algn="ctr">
                  <a:solidFill>
                    <a:schemeClr val="tx1"/>
                  </a:solidFill>
                  <a:miter lim="800000"/>
                  <a:headEnd/>
                  <a:tailEnd/>
                </a:ln>
              </p:spPr>
              <p:txBody>
                <a:bodyPr>
                  <a:spAutoFit/>
                </a:bodyPr>
                <a:lstStyle/>
                <a:p>
                  <a:pPr algn="l"/>
                  <a:r>
                    <a:rPr lang="en-US" sz="1200" dirty="0">
                      <a:latin typeface="Courier New" pitchFamily="49" charset="0"/>
                    </a:rPr>
                    <a:t>clear</a:t>
                  </a:r>
                </a:p>
                <a:p>
                  <a:pPr algn="l"/>
                  <a:r>
                    <a:rPr lang="en-US" sz="1200" dirty="0" err="1">
                      <a:latin typeface="Courier New" pitchFamily="49" charset="0"/>
                    </a:rPr>
                    <a:t>clc</a:t>
                  </a:r>
                  <a:endParaRPr lang="en-US" sz="1200" dirty="0">
                    <a:latin typeface="Courier New" pitchFamily="49" charset="0"/>
                  </a:endParaRPr>
                </a:p>
                <a:p>
                  <a:pPr algn="l"/>
                  <a:r>
                    <a:rPr lang="en-US" sz="1200" dirty="0">
                      <a:latin typeface="Courier New" pitchFamily="49" charset="0"/>
                    </a:rPr>
                    <a:t>X1=input(</a:t>
                  </a:r>
                  <a:r>
                    <a:rPr lang="en-US" sz="1200" dirty="0">
                      <a:solidFill>
                        <a:schemeClr val="tx2"/>
                      </a:solidFill>
                      <a:latin typeface="Courier New" pitchFamily="49" charset="0"/>
                    </a:rPr>
                    <a:t>'X1='</a:t>
                  </a:r>
                  <a:r>
                    <a:rPr lang="en-US" sz="1200" dirty="0">
                      <a:latin typeface="Courier New" pitchFamily="49" charset="0"/>
                    </a:rPr>
                    <a:t>);Y1=input(</a:t>
                  </a:r>
                  <a:r>
                    <a:rPr lang="en-US" sz="1200" dirty="0">
                      <a:solidFill>
                        <a:schemeClr val="tx2"/>
                      </a:solidFill>
                      <a:latin typeface="Courier New" pitchFamily="49" charset="0"/>
                    </a:rPr>
                    <a:t>'Y1='</a:t>
                  </a:r>
                  <a:r>
                    <a:rPr lang="en-US" sz="1200" dirty="0">
                      <a:latin typeface="Courier New" pitchFamily="49" charset="0"/>
                    </a:rPr>
                    <a:t>);</a:t>
                  </a:r>
                </a:p>
                <a:p>
                  <a:pPr algn="l"/>
                  <a:r>
                    <a:rPr lang="en-US" sz="1200" dirty="0">
                      <a:latin typeface="Courier New" pitchFamily="49" charset="0"/>
                    </a:rPr>
                    <a:t>X2=input(</a:t>
                  </a:r>
                  <a:r>
                    <a:rPr lang="en-US" sz="1200" dirty="0">
                      <a:solidFill>
                        <a:schemeClr val="tx2"/>
                      </a:solidFill>
                      <a:latin typeface="Courier New" pitchFamily="49" charset="0"/>
                    </a:rPr>
                    <a:t>'X2='</a:t>
                  </a:r>
                  <a:r>
                    <a:rPr lang="en-US" sz="1200" dirty="0">
                      <a:latin typeface="Courier New" pitchFamily="49" charset="0"/>
                    </a:rPr>
                    <a:t>);Y2=input(</a:t>
                  </a:r>
                  <a:r>
                    <a:rPr lang="en-US" sz="1200" dirty="0">
                      <a:solidFill>
                        <a:schemeClr val="tx2"/>
                      </a:solidFill>
                      <a:latin typeface="Courier New" pitchFamily="49" charset="0"/>
                    </a:rPr>
                    <a:t>'Y2='</a:t>
                  </a:r>
                  <a:r>
                    <a:rPr lang="en-US" sz="1200" dirty="0">
                      <a:latin typeface="Courier New" pitchFamily="49" charset="0"/>
                    </a:rPr>
                    <a:t>);</a:t>
                  </a:r>
                </a:p>
                <a:p>
                  <a:pPr algn="l"/>
                  <a:r>
                    <a:rPr lang="en-US" sz="1200" dirty="0">
                      <a:latin typeface="Courier New" pitchFamily="49" charset="0"/>
                    </a:rPr>
                    <a:t>DX=X2-X1;DY=Y2-Y1;</a:t>
                  </a:r>
                </a:p>
                <a:p>
                  <a:pPr algn="l"/>
                  <a:endParaRPr lang="en-US" sz="1200" dirty="0">
                    <a:latin typeface="Courier New" pitchFamily="49" charset="0"/>
                  </a:endParaRPr>
                </a:p>
                <a:p>
                  <a:pPr algn="l"/>
                  <a:r>
                    <a:rPr lang="en-US" sz="1200" dirty="0">
                      <a:solidFill>
                        <a:srgbClr val="3333CC"/>
                      </a:solidFill>
                      <a:latin typeface="Courier New" pitchFamily="49" charset="0"/>
                    </a:rPr>
                    <a:t>if</a:t>
                  </a:r>
                  <a:r>
                    <a:rPr lang="en-US" sz="1200" dirty="0">
                      <a:latin typeface="Courier New" pitchFamily="49" charset="0"/>
                    </a:rPr>
                    <a:t> (DX~=0)&amp;(DY~=0),a=</a:t>
                  </a:r>
                  <a:r>
                    <a:rPr lang="en-US" sz="1200" dirty="0" err="1">
                      <a:latin typeface="Courier New" pitchFamily="49" charset="0"/>
                    </a:rPr>
                    <a:t>atan</a:t>
                  </a:r>
                  <a:r>
                    <a:rPr lang="en-US" sz="1200" dirty="0">
                      <a:latin typeface="Courier New" pitchFamily="49" charset="0"/>
                    </a:rPr>
                    <a:t>(DY/DX);a=a*200/pi;</a:t>
                  </a:r>
                </a:p>
                <a:p>
                  <a:pPr algn="l"/>
                  <a:r>
                    <a:rPr lang="en-US" sz="1200" dirty="0">
                      <a:latin typeface="Courier New" pitchFamily="49" charset="0"/>
                    </a:rPr>
                    <a:t>  </a:t>
                  </a:r>
                  <a:r>
                    <a:rPr lang="en-US" sz="1200" dirty="0">
                      <a:solidFill>
                        <a:srgbClr val="3333CC"/>
                      </a:solidFill>
                      <a:latin typeface="Courier New" pitchFamily="49" charset="0"/>
                    </a:rPr>
                    <a:t>if</a:t>
                  </a:r>
                  <a:r>
                    <a:rPr lang="en-US" sz="1200" dirty="0">
                      <a:latin typeface="Courier New" pitchFamily="49" charset="0"/>
                    </a:rPr>
                    <a:t> (DX&gt;0)&amp;(DY&gt;0),a=</a:t>
                  </a:r>
                  <a:r>
                    <a:rPr lang="en-US" sz="1200" dirty="0" err="1">
                      <a:latin typeface="Courier New" pitchFamily="49" charset="0"/>
                    </a:rPr>
                    <a:t>a;</a:t>
                  </a:r>
                  <a:r>
                    <a:rPr lang="en-US" sz="1200" dirty="0" err="1">
                      <a:solidFill>
                        <a:srgbClr val="3333CC"/>
                      </a:solidFill>
                      <a:latin typeface="Courier New" pitchFamily="49" charset="0"/>
                    </a:rPr>
                    <a:t>end</a:t>
                  </a:r>
                  <a:endParaRPr lang="en-US" sz="1200" dirty="0">
                    <a:solidFill>
                      <a:srgbClr val="3333CC"/>
                    </a:solidFill>
                    <a:latin typeface="Courier New" pitchFamily="49" charset="0"/>
                  </a:endParaRPr>
                </a:p>
                <a:p>
                  <a:pPr algn="l"/>
                  <a:r>
                    <a:rPr lang="en-US" sz="1200" dirty="0">
                      <a:latin typeface="Courier New" pitchFamily="49" charset="0"/>
                    </a:rPr>
                    <a:t>  </a:t>
                  </a:r>
                  <a:r>
                    <a:rPr lang="en-US" sz="1200" dirty="0">
                      <a:solidFill>
                        <a:srgbClr val="3333CC"/>
                      </a:solidFill>
                      <a:latin typeface="Courier New" pitchFamily="49" charset="0"/>
                    </a:rPr>
                    <a:t>if</a:t>
                  </a:r>
                  <a:r>
                    <a:rPr lang="en-US" sz="1200" dirty="0">
                      <a:latin typeface="Courier New" pitchFamily="49" charset="0"/>
                    </a:rPr>
                    <a:t> (DX&lt;0)&amp;(DY&gt;0),a=a+200;</a:t>
                  </a:r>
                  <a:r>
                    <a:rPr lang="en-US" sz="1200" dirty="0">
                      <a:solidFill>
                        <a:srgbClr val="3333CC"/>
                      </a:solidFill>
                      <a:latin typeface="Courier New" pitchFamily="49" charset="0"/>
                    </a:rPr>
                    <a:t>end</a:t>
                  </a:r>
                </a:p>
                <a:p>
                  <a:pPr algn="l"/>
                  <a:r>
                    <a:rPr lang="en-US" sz="1200" dirty="0">
                      <a:latin typeface="Courier New" pitchFamily="49" charset="0"/>
                    </a:rPr>
                    <a:t>  </a:t>
                  </a:r>
                  <a:r>
                    <a:rPr lang="en-US" sz="1200" dirty="0">
                      <a:solidFill>
                        <a:srgbClr val="3333CC"/>
                      </a:solidFill>
                      <a:latin typeface="Courier New" pitchFamily="49" charset="0"/>
                    </a:rPr>
                    <a:t>if</a:t>
                  </a:r>
                  <a:r>
                    <a:rPr lang="en-US" sz="1200" dirty="0">
                      <a:latin typeface="Courier New" pitchFamily="49" charset="0"/>
                    </a:rPr>
                    <a:t> (DX&lt;0)&amp;(DY&lt;0),a=a+200;</a:t>
                  </a:r>
                  <a:r>
                    <a:rPr lang="en-US" sz="1200" dirty="0">
                      <a:solidFill>
                        <a:srgbClr val="3333CC"/>
                      </a:solidFill>
                      <a:latin typeface="Courier New" pitchFamily="49" charset="0"/>
                    </a:rPr>
                    <a:t>end</a:t>
                  </a:r>
                </a:p>
                <a:p>
                  <a:pPr algn="l"/>
                  <a:r>
                    <a:rPr lang="en-US" sz="1200" dirty="0">
                      <a:latin typeface="Courier New" pitchFamily="49" charset="0"/>
                    </a:rPr>
                    <a:t>  </a:t>
                  </a:r>
                  <a:r>
                    <a:rPr lang="en-US" sz="1200" dirty="0">
                      <a:solidFill>
                        <a:srgbClr val="3333CC"/>
                      </a:solidFill>
                      <a:latin typeface="Courier New" pitchFamily="49" charset="0"/>
                    </a:rPr>
                    <a:t>if</a:t>
                  </a:r>
                  <a:r>
                    <a:rPr lang="en-US" sz="1200" dirty="0">
                      <a:latin typeface="Courier New" pitchFamily="49" charset="0"/>
                    </a:rPr>
                    <a:t> (DX&gt;0)&amp;(DY&lt;0),a=a+400;</a:t>
                  </a:r>
                  <a:r>
                    <a:rPr lang="en-US" sz="1200" dirty="0">
                      <a:solidFill>
                        <a:srgbClr val="3333CC"/>
                      </a:solidFill>
                      <a:latin typeface="Courier New" pitchFamily="49" charset="0"/>
                    </a:rPr>
                    <a:t>end</a:t>
                  </a:r>
                </a:p>
                <a:p>
                  <a:pPr algn="l"/>
                  <a:r>
                    <a:rPr lang="en-US" sz="1200" dirty="0">
                      <a:solidFill>
                        <a:srgbClr val="3333CC"/>
                      </a:solidFill>
                      <a:latin typeface="Courier New" pitchFamily="49" charset="0"/>
                    </a:rPr>
                    <a:t>end</a:t>
                  </a:r>
                </a:p>
                <a:p>
                  <a:pPr algn="l"/>
                  <a:endParaRPr lang="en-US" sz="1200" dirty="0">
                    <a:latin typeface="Courier New" pitchFamily="49" charset="0"/>
                  </a:endParaRPr>
                </a:p>
                <a:p>
                  <a:pPr algn="l"/>
                  <a:r>
                    <a:rPr lang="en-US" sz="1200" dirty="0">
                      <a:solidFill>
                        <a:srgbClr val="3333CC"/>
                      </a:solidFill>
                      <a:latin typeface="Courier New" pitchFamily="49" charset="0"/>
                    </a:rPr>
                    <a:t>if</a:t>
                  </a:r>
                  <a:r>
                    <a:rPr lang="en-US" sz="1200" dirty="0">
                      <a:latin typeface="Courier New" pitchFamily="49" charset="0"/>
                    </a:rPr>
                    <a:t> (DX==0)&amp;(DY&gt;0),a=100;</a:t>
                  </a:r>
                  <a:r>
                    <a:rPr lang="en-US" sz="1200" dirty="0">
                      <a:solidFill>
                        <a:srgbClr val="3333CC"/>
                      </a:solidFill>
                      <a:latin typeface="Courier New" pitchFamily="49" charset="0"/>
                    </a:rPr>
                    <a:t>end</a:t>
                  </a:r>
                </a:p>
                <a:p>
                  <a:pPr algn="l"/>
                  <a:r>
                    <a:rPr lang="en-US" sz="1200" dirty="0">
                      <a:solidFill>
                        <a:srgbClr val="3333CC"/>
                      </a:solidFill>
                      <a:latin typeface="Courier New" pitchFamily="49" charset="0"/>
                    </a:rPr>
                    <a:t>if</a:t>
                  </a:r>
                  <a:r>
                    <a:rPr lang="en-US" sz="1200" dirty="0">
                      <a:latin typeface="Courier New" pitchFamily="49" charset="0"/>
                    </a:rPr>
                    <a:t> (DX==0)&amp;(DY&lt;0),a=300;</a:t>
                  </a:r>
                  <a:r>
                    <a:rPr lang="en-US" sz="1200" dirty="0">
                      <a:solidFill>
                        <a:srgbClr val="3333CC"/>
                      </a:solidFill>
                      <a:latin typeface="Courier New" pitchFamily="49" charset="0"/>
                    </a:rPr>
                    <a:t>end</a:t>
                  </a:r>
                </a:p>
                <a:p>
                  <a:pPr algn="l"/>
                  <a:r>
                    <a:rPr lang="en-US" sz="1200" dirty="0">
                      <a:solidFill>
                        <a:srgbClr val="3333CC"/>
                      </a:solidFill>
                      <a:latin typeface="Courier New" pitchFamily="49" charset="0"/>
                    </a:rPr>
                    <a:t>if</a:t>
                  </a:r>
                  <a:r>
                    <a:rPr lang="en-US" sz="1200" dirty="0">
                      <a:latin typeface="Courier New" pitchFamily="49" charset="0"/>
                    </a:rPr>
                    <a:t> (DX&gt;=0)&amp;(DY==0),a=0;</a:t>
                  </a:r>
                  <a:r>
                    <a:rPr lang="en-US" sz="1200" dirty="0">
                      <a:solidFill>
                        <a:srgbClr val="3333CC"/>
                      </a:solidFill>
                      <a:latin typeface="Courier New" pitchFamily="49" charset="0"/>
                    </a:rPr>
                    <a:t>end</a:t>
                  </a:r>
                </a:p>
                <a:p>
                  <a:pPr algn="l"/>
                  <a:r>
                    <a:rPr lang="en-US" sz="1200" dirty="0">
                      <a:solidFill>
                        <a:srgbClr val="3333CC"/>
                      </a:solidFill>
                      <a:latin typeface="Courier New" pitchFamily="49" charset="0"/>
                    </a:rPr>
                    <a:t>if</a:t>
                  </a:r>
                  <a:r>
                    <a:rPr lang="en-US" sz="1200" dirty="0">
                      <a:latin typeface="Courier New" pitchFamily="49" charset="0"/>
                    </a:rPr>
                    <a:t> (DX&lt;0)&amp;(DY==0),a=200;</a:t>
                  </a:r>
                  <a:r>
                    <a:rPr lang="en-US" sz="1200" dirty="0">
                      <a:solidFill>
                        <a:srgbClr val="3333CC"/>
                      </a:solidFill>
                      <a:latin typeface="Courier New" pitchFamily="49" charset="0"/>
                    </a:rPr>
                    <a:t>end</a:t>
                  </a:r>
                </a:p>
                <a:p>
                  <a:pPr algn="l"/>
                  <a:endParaRPr lang="en-US" sz="1200" dirty="0">
                    <a:latin typeface="Courier New" pitchFamily="49" charset="0"/>
                  </a:endParaRPr>
                </a:p>
                <a:p>
                  <a:pPr algn="l"/>
                  <a:r>
                    <a:rPr lang="en-US" sz="1200" dirty="0">
                      <a:latin typeface="Courier New" pitchFamily="49" charset="0"/>
                    </a:rPr>
                    <a:t>S=</a:t>
                  </a:r>
                  <a:r>
                    <a:rPr lang="en-US" sz="1200" dirty="0" err="1">
                      <a:latin typeface="Courier New" pitchFamily="49" charset="0"/>
                    </a:rPr>
                    <a:t>sqrt</a:t>
                  </a:r>
                  <a:r>
                    <a:rPr lang="en-US" sz="1200" dirty="0">
                      <a:latin typeface="Courier New" pitchFamily="49" charset="0"/>
                    </a:rPr>
                    <a:t>(DX^2+DY^2);</a:t>
                  </a:r>
                  <a:r>
                    <a:rPr lang="en-US" sz="1200" dirty="0">
                      <a:solidFill>
                        <a:srgbClr val="009900"/>
                      </a:solidFill>
                      <a:latin typeface="Courier New" pitchFamily="49" charset="0"/>
                    </a:rPr>
                    <a:t>%</a:t>
                  </a:r>
                  <a:r>
                    <a:rPr lang="en-US" sz="1200" dirty="0" err="1">
                      <a:solidFill>
                        <a:srgbClr val="009900"/>
                      </a:solidFill>
                      <a:latin typeface="Courier New" pitchFamily="49" charset="0"/>
                    </a:rPr>
                    <a:t>kenar</a:t>
                  </a:r>
                  <a:endParaRPr lang="en-US" sz="1200" dirty="0">
                    <a:solidFill>
                      <a:srgbClr val="009900"/>
                    </a:solidFill>
                    <a:latin typeface="Courier New" pitchFamily="49" charset="0"/>
                  </a:endParaRPr>
                </a:p>
                <a:p>
                  <a:pPr algn="l"/>
                  <a:endParaRPr lang="en-US" sz="1200" dirty="0">
                    <a:latin typeface="Courier New" pitchFamily="49" charset="0"/>
                  </a:endParaRPr>
                </a:p>
                <a:p>
                  <a:pPr algn="l"/>
                  <a:r>
                    <a:rPr lang="en-US" sz="1200" dirty="0" err="1">
                      <a:latin typeface="Courier New" pitchFamily="49" charset="0"/>
                    </a:rPr>
                    <a:t>fprintf</a:t>
                  </a:r>
                  <a:r>
                    <a:rPr lang="en-US" sz="1200" dirty="0" smtClean="0">
                      <a:latin typeface="Courier New" pitchFamily="49" charset="0"/>
                    </a:rPr>
                    <a:t>(</a:t>
                  </a:r>
                  <a:r>
                    <a:rPr lang="en-US" sz="1200" dirty="0" smtClean="0">
                      <a:solidFill>
                        <a:schemeClr val="tx2"/>
                      </a:solidFill>
                      <a:latin typeface="Courier New" pitchFamily="49" charset="0"/>
                    </a:rPr>
                    <a:t>'(</a:t>
                  </a:r>
                  <a:r>
                    <a:rPr lang="en-US" sz="1200" dirty="0">
                      <a:solidFill>
                        <a:schemeClr val="tx2"/>
                      </a:solidFill>
                      <a:latin typeface="Courier New" pitchFamily="49" charset="0"/>
                    </a:rPr>
                    <a:t>1-2) </a:t>
                  </a:r>
                  <a:r>
                    <a:rPr lang="en-US" sz="1200" dirty="0" err="1">
                      <a:solidFill>
                        <a:schemeClr val="tx2"/>
                      </a:solidFill>
                      <a:latin typeface="Courier New" pitchFamily="49" charset="0"/>
                    </a:rPr>
                    <a:t>aciklik</a:t>
                  </a:r>
                  <a:r>
                    <a:rPr lang="en-US" sz="1200" dirty="0">
                      <a:solidFill>
                        <a:schemeClr val="tx2"/>
                      </a:solidFill>
                      <a:latin typeface="Courier New" pitchFamily="49" charset="0"/>
                    </a:rPr>
                    <a:t> </a:t>
                  </a:r>
                  <a:r>
                    <a:rPr lang="en-US" sz="1200" dirty="0" err="1">
                      <a:solidFill>
                        <a:schemeClr val="tx2"/>
                      </a:solidFill>
                      <a:latin typeface="Courier New" pitchFamily="49" charset="0"/>
                    </a:rPr>
                    <a:t>acisi</a:t>
                  </a:r>
                  <a:r>
                    <a:rPr lang="en-US" sz="1200" dirty="0" smtClean="0">
                      <a:solidFill>
                        <a:schemeClr val="tx2"/>
                      </a:solidFill>
                      <a:latin typeface="Courier New" pitchFamily="49" charset="0"/>
                    </a:rPr>
                    <a:t>=</a:t>
                  </a:r>
                  <a:r>
                    <a:rPr lang="tr-TR" sz="1200" dirty="0" smtClean="0">
                      <a:solidFill>
                        <a:schemeClr val="tx2"/>
                      </a:solidFill>
                      <a:latin typeface="Courier New" pitchFamily="49" charset="0"/>
                    </a:rPr>
                    <a:t> </a:t>
                  </a:r>
                  <a:r>
                    <a:rPr lang="pt-BR" sz="1200" dirty="0" smtClean="0">
                      <a:solidFill>
                        <a:schemeClr val="tx2"/>
                      </a:solidFill>
                      <a:latin typeface="Courier New" pitchFamily="49" charset="0"/>
                    </a:rPr>
                    <a:t>%1.5f</a:t>
                  </a:r>
                  <a:r>
                    <a:rPr lang="tr-TR" sz="1200" dirty="0" smtClean="0">
                      <a:solidFill>
                        <a:schemeClr val="tx2"/>
                      </a:solidFill>
                      <a:latin typeface="Courier New" pitchFamily="49" charset="0"/>
                    </a:rPr>
                    <a:t> </a:t>
                  </a:r>
                  <a:r>
                    <a:rPr lang="tr-TR" sz="1200" dirty="0" err="1" smtClean="0">
                      <a:solidFill>
                        <a:schemeClr val="tx2"/>
                      </a:solidFill>
                      <a:latin typeface="Courier New" pitchFamily="49" charset="0"/>
                    </a:rPr>
                    <a:t>grad</a:t>
                  </a:r>
                  <a:r>
                    <a:rPr lang="tr-TR" sz="1200" dirty="0" smtClean="0">
                      <a:solidFill>
                        <a:schemeClr val="tx2"/>
                      </a:solidFill>
                      <a:latin typeface="Courier New" pitchFamily="49" charset="0"/>
                    </a:rPr>
                    <a:t> \n’ </a:t>
                  </a:r>
                  <a:r>
                    <a:rPr lang="en-US" sz="1200" dirty="0" smtClean="0">
                      <a:latin typeface="Courier New" pitchFamily="49" charset="0"/>
                    </a:rPr>
                    <a:t>,a)</a:t>
                  </a:r>
                  <a:endParaRPr lang="en-US" sz="1200" dirty="0">
                    <a:latin typeface="Courier New" pitchFamily="49" charset="0"/>
                  </a:endParaRPr>
                </a:p>
                <a:p>
                  <a:pPr algn="l"/>
                  <a:r>
                    <a:rPr lang="tr-TR" sz="1200" dirty="0" err="1" smtClean="0">
                      <a:latin typeface="Courier New" pitchFamily="49" charset="0"/>
                    </a:rPr>
                    <a:t>f</a:t>
                  </a:r>
                  <a:r>
                    <a:rPr lang="en-US" sz="1200" dirty="0" err="1" smtClean="0">
                      <a:latin typeface="Courier New" pitchFamily="49" charset="0"/>
                    </a:rPr>
                    <a:t>printf</a:t>
                  </a:r>
                  <a:r>
                    <a:rPr lang="en-US" sz="1200" dirty="0" smtClean="0">
                      <a:latin typeface="Courier New" pitchFamily="49" charset="0"/>
                    </a:rPr>
                    <a:t>(</a:t>
                  </a:r>
                  <a:r>
                    <a:rPr lang="en-US" sz="1200" dirty="0" smtClean="0">
                      <a:solidFill>
                        <a:schemeClr val="tx2"/>
                      </a:solidFill>
                      <a:latin typeface="Courier New" pitchFamily="49" charset="0"/>
                    </a:rPr>
                    <a:t>'(</a:t>
                  </a:r>
                  <a:r>
                    <a:rPr lang="en-US" sz="1200" dirty="0">
                      <a:solidFill>
                        <a:schemeClr val="tx2"/>
                      </a:solidFill>
                      <a:latin typeface="Courier New" pitchFamily="49" charset="0"/>
                    </a:rPr>
                    <a:t>1-2) </a:t>
                  </a:r>
                  <a:r>
                    <a:rPr lang="en-US" sz="1200" dirty="0" err="1">
                      <a:solidFill>
                        <a:schemeClr val="tx2"/>
                      </a:solidFill>
                      <a:latin typeface="Courier New" pitchFamily="49" charset="0"/>
                    </a:rPr>
                    <a:t>kenar</a:t>
                  </a:r>
                  <a:r>
                    <a:rPr lang="en-US" sz="1200" dirty="0">
                      <a:solidFill>
                        <a:schemeClr val="tx2"/>
                      </a:solidFill>
                      <a:latin typeface="Courier New" pitchFamily="49" charset="0"/>
                    </a:rPr>
                    <a:t> </a:t>
                  </a:r>
                  <a:r>
                    <a:rPr lang="en-US" sz="1200" dirty="0" err="1">
                      <a:solidFill>
                        <a:schemeClr val="tx2"/>
                      </a:solidFill>
                      <a:latin typeface="Courier New" pitchFamily="49" charset="0"/>
                    </a:rPr>
                    <a:t>uzunlugu</a:t>
                  </a:r>
                  <a:r>
                    <a:rPr lang="en-US" sz="1200" dirty="0" smtClean="0">
                      <a:solidFill>
                        <a:schemeClr val="tx2"/>
                      </a:solidFill>
                      <a:latin typeface="Courier New" pitchFamily="49" charset="0"/>
                    </a:rPr>
                    <a:t>=</a:t>
                  </a:r>
                  <a:r>
                    <a:rPr lang="tr-TR" sz="1200" dirty="0" smtClean="0">
                      <a:solidFill>
                        <a:schemeClr val="tx2"/>
                      </a:solidFill>
                      <a:latin typeface="Courier New" pitchFamily="49" charset="0"/>
                    </a:rPr>
                    <a:t> </a:t>
                  </a:r>
                  <a:r>
                    <a:rPr lang="pt-BR" sz="1200" dirty="0" smtClean="0">
                      <a:solidFill>
                        <a:schemeClr val="tx2"/>
                      </a:solidFill>
                      <a:latin typeface="Courier New" pitchFamily="49" charset="0"/>
                    </a:rPr>
                    <a:t>%1.</a:t>
                  </a:r>
                  <a:r>
                    <a:rPr lang="tr-TR" sz="1200" dirty="0" smtClean="0">
                      <a:solidFill>
                        <a:schemeClr val="tx2"/>
                      </a:solidFill>
                      <a:latin typeface="Courier New" pitchFamily="49" charset="0"/>
                    </a:rPr>
                    <a:t>3</a:t>
                  </a:r>
                  <a:r>
                    <a:rPr lang="pt-BR" sz="1200" dirty="0" smtClean="0">
                      <a:solidFill>
                        <a:schemeClr val="tx2"/>
                      </a:solidFill>
                      <a:latin typeface="Courier New" pitchFamily="49" charset="0"/>
                    </a:rPr>
                    <a:t>f</a:t>
                  </a:r>
                  <a:r>
                    <a:rPr lang="tr-TR" sz="1200" dirty="0" smtClean="0">
                      <a:solidFill>
                        <a:schemeClr val="tx2"/>
                      </a:solidFill>
                      <a:latin typeface="Courier New" pitchFamily="49" charset="0"/>
                    </a:rPr>
                    <a:t> m</a:t>
                  </a:r>
                  <a:r>
                    <a:rPr lang="en-US" sz="1200" dirty="0" smtClean="0">
                      <a:solidFill>
                        <a:schemeClr val="tx2"/>
                      </a:solidFill>
                      <a:latin typeface="Courier New" pitchFamily="49" charset="0"/>
                    </a:rPr>
                    <a:t>'</a:t>
                  </a:r>
                  <a:r>
                    <a:rPr lang="en-US" sz="1200" dirty="0" smtClean="0">
                      <a:latin typeface="Courier New" pitchFamily="49" charset="0"/>
                    </a:rPr>
                    <a:t>,S)</a:t>
                  </a:r>
                  <a:endParaRPr lang="tr-TR" sz="1200" dirty="0">
                    <a:latin typeface="Courier New" pitchFamily="49" charset="0"/>
                  </a:endParaRPr>
                </a:p>
                <a:p>
                  <a:pPr algn="l"/>
                  <a:endParaRPr lang="en-US" sz="1200" dirty="0">
                    <a:latin typeface="Courier New" pitchFamily="49" charset="0"/>
                  </a:endParaRPr>
                </a:p>
              </p:txBody>
            </p:sp>
            <p:sp>
              <p:nvSpPr>
                <p:cNvPr id="43029" name="Text Box 8"/>
                <p:cNvSpPr txBox="1">
                  <a:spLocks noChangeArrowheads="1"/>
                </p:cNvSpPr>
                <p:nvPr/>
              </p:nvSpPr>
              <p:spPr bwMode="auto">
                <a:xfrm>
                  <a:off x="295" y="1298"/>
                  <a:ext cx="489" cy="192"/>
                </a:xfrm>
                <a:prstGeom prst="rect">
                  <a:avLst/>
                </a:prstGeom>
                <a:noFill/>
                <a:ln w="25400" algn="ctr">
                  <a:noFill/>
                  <a:miter lim="800000"/>
                  <a:headEnd/>
                  <a:tailEnd/>
                </a:ln>
              </p:spPr>
              <p:txBody>
                <a:bodyPr wrap="none">
                  <a:spAutoFit/>
                </a:bodyPr>
                <a:lstStyle/>
                <a:p>
                  <a:r>
                    <a:rPr lang="tr-TR" dirty="0">
                      <a:solidFill>
                        <a:srgbClr val="3333CC"/>
                      </a:solidFill>
                    </a:rPr>
                    <a:t>Çözüm</a:t>
                  </a:r>
                  <a:endParaRPr lang="en-US" dirty="0">
                    <a:solidFill>
                      <a:srgbClr val="3333CC"/>
                    </a:solidFill>
                  </a:endParaRPr>
                </a:p>
              </p:txBody>
            </p:sp>
          </p:grpSp>
          <p:grpSp>
            <p:nvGrpSpPr>
              <p:cNvPr id="43024" name="Group 9"/>
              <p:cNvGrpSpPr>
                <a:grpSpLocks/>
              </p:cNvGrpSpPr>
              <p:nvPr/>
            </p:nvGrpSpPr>
            <p:grpSpPr bwMode="auto">
              <a:xfrm>
                <a:off x="649" y="1570"/>
                <a:ext cx="235" cy="590"/>
                <a:chOff x="649" y="1570"/>
                <a:chExt cx="235" cy="590"/>
              </a:xfrm>
            </p:grpSpPr>
            <p:sp>
              <p:nvSpPr>
                <p:cNvPr id="43025" name="Line 10"/>
                <p:cNvSpPr>
                  <a:spLocks noChangeShapeType="1"/>
                </p:cNvSpPr>
                <p:nvPr/>
              </p:nvSpPr>
              <p:spPr bwMode="auto">
                <a:xfrm>
                  <a:off x="657" y="1570"/>
                  <a:ext cx="227" cy="0"/>
                </a:xfrm>
                <a:prstGeom prst="line">
                  <a:avLst/>
                </a:prstGeom>
                <a:noFill/>
                <a:ln w="25400">
                  <a:solidFill>
                    <a:srgbClr val="FF0000"/>
                  </a:solidFill>
                  <a:round/>
                  <a:headEnd/>
                  <a:tailEnd type="triangle" w="med" len="med"/>
                </a:ln>
              </p:spPr>
              <p:txBody>
                <a:bodyPr wrap="none" anchor="ctr"/>
                <a:lstStyle/>
                <a:p>
                  <a:endParaRPr lang="tr-TR"/>
                </a:p>
              </p:txBody>
            </p:sp>
            <p:sp>
              <p:nvSpPr>
                <p:cNvPr id="43026" name="Line 11"/>
                <p:cNvSpPr>
                  <a:spLocks noChangeShapeType="1"/>
                </p:cNvSpPr>
                <p:nvPr/>
              </p:nvSpPr>
              <p:spPr bwMode="auto">
                <a:xfrm>
                  <a:off x="657" y="1570"/>
                  <a:ext cx="0" cy="590"/>
                </a:xfrm>
                <a:prstGeom prst="line">
                  <a:avLst/>
                </a:prstGeom>
                <a:noFill/>
                <a:ln w="25400">
                  <a:solidFill>
                    <a:srgbClr val="FF0000"/>
                  </a:solidFill>
                  <a:round/>
                  <a:headEnd/>
                  <a:tailEnd/>
                </a:ln>
              </p:spPr>
              <p:txBody>
                <a:bodyPr wrap="none" anchor="ctr"/>
                <a:lstStyle/>
                <a:p>
                  <a:endParaRPr lang="tr-TR"/>
                </a:p>
              </p:txBody>
            </p:sp>
            <p:sp>
              <p:nvSpPr>
                <p:cNvPr id="43027" name="Line 12"/>
                <p:cNvSpPr>
                  <a:spLocks noChangeShapeType="1"/>
                </p:cNvSpPr>
                <p:nvPr/>
              </p:nvSpPr>
              <p:spPr bwMode="auto">
                <a:xfrm>
                  <a:off x="649" y="2154"/>
                  <a:ext cx="227" cy="0"/>
                </a:xfrm>
                <a:prstGeom prst="line">
                  <a:avLst/>
                </a:prstGeom>
                <a:noFill/>
                <a:ln w="25400">
                  <a:solidFill>
                    <a:srgbClr val="FF0000"/>
                  </a:solidFill>
                  <a:round/>
                  <a:headEnd/>
                  <a:tailEnd type="triangle" w="med" len="med"/>
                </a:ln>
              </p:spPr>
              <p:txBody>
                <a:bodyPr wrap="none" anchor="ctr"/>
                <a:lstStyle/>
                <a:p>
                  <a:endParaRPr lang="tr-TR"/>
                </a:p>
              </p:txBody>
            </p:sp>
          </p:grpSp>
        </p:grpSp>
        <p:sp>
          <p:nvSpPr>
            <p:cNvPr id="43019" name="Text Box 13"/>
            <p:cNvSpPr txBox="1">
              <a:spLocks noChangeArrowheads="1"/>
            </p:cNvSpPr>
            <p:nvPr/>
          </p:nvSpPr>
          <p:spPr bwMode="auto">
            <a:xfrm>
              <a:off x="70" y="2128"/>
              <a:ext cx="543" cy="173"/>
            </a:xfrm>
            <a:prstGeom prst="rect">
              <a:avLst/>
            </a:prstGeom>
            <a:noFill/>
            <a:ln w="25400" algn="ctr">
              <a:noFill/>
              <a:miter lim="800000"/>
              <a:headEnd/>
              <a:tailEnd/>
            </a:ln>
          </p:spPr>
          <p:txBody>
            <a:bodyPr wrap="none">
              <a:spAutoFit/>
            </a:bodyPr>
            <a:lstStyle/>
            <a:p>
              <a:r>
                <a:rPr lang="tr-TR" sz="1200" dirty="0"/>
                <a:t>Dış koşul</a:t>
              </a:r>
            </a:p>
          </p:txBody>
        </p:sp>
        <p:sp>
          <p:nvSpPr>
            <p:cNvPr id="43020" name="Text Box 14"/>
            <p:cNvSpPr txBox="1">
              <a:spLocks noChangeArrowheads="1"/>
            </p:cNvSpPr>
            <p:nvPr/>
          </p:nvSpPr>
          <p:spPr bwMode="auto">
            <a:xfrm>
              <a:off x="793" y="3113"/>
              <a:ext cx="116" cy="192"/>
            </a:xfrm>
            <a:prstGeom prst="rect">
              <a:avLst/>
            </a:prstGeom>
            <a:noFill/>
            <a:ln w="25400" algn="ctr">
              <a:noFill/>
              <a:miter lim="800000"/>
              <a:headEnd/>
              <a:tailEnd/>
            </a:ln>
          </p:spPr>
          <p:txBody>
            <a:bodyPr wrap="none">
              <a:spAutoFit/>
            </a:bodyPr>
            <a:lstStyle/>
            <a:p>
              <a:endParaRPr lang="tr-TR"/>
            </a:p>
          </p:txBody>
        </p:sp>
      </p:grpSp>
      <p:sp>
        <p:nvSpPr>
          <p:cNvPr id="43015" name="Rectangle 18"/>
          <p:cNvSpPr>
            <a:spLocks noChangeArrowheads="1"/>
          </p:cNvSpPr>
          <p:nvPr/>
        </p:nvSpPr>
        <p:spPr bwMode="auto">
          <a:xfrm>
            <a:off x="1287463" y="5138738"/>
            <a:ext cx="5113337" cy="647700"/>
          </a:xfrm>
          <a:prstGeom prst="rect">
            <a:avLst/>
          </a:prstGeom>
          <a:noFill/>
          <a:ln w="25400" algn="ctr">
            <a:solidFill>
              <a:srgbClr val="0000FF"/>
            </a:solidFill>
            <a:miter lim="800000"/>
            <a:headEnd/>
            <a:tailEnd/>
          </a:ln>
        </p:spPr>
        <p:txBody>
          <a:bodyPr wrap="none" anchor="ctr"/>
          <a:lstStyle/>
          <a:p>
            <a:endParaRPr lang="tr-TR"/>
          </a:p>
        </p:txBody>
      </p:sp>
      <p:sp>
        <p:nvSpPr>
          <p:cNvPr id="43016" name="Line 22"/>
          <p:cNvSpPr>
            <a:spLocks noChangeShapeType="1"/>
          </p:cNvSpPr>
          <p:nvPr/>
        </p:nvSpPr>
        <p:spPr bwMode="auto">
          <a:xfrm flipV="1">
            <a:off x="4500563" y="4221163"/>
            <a:ext cx="1008062" cy="936625"/>
          </a:xfrm>
          <a:prstGeom prst="line">
            <a:avLst/>
          </a:prstGeom>
          <a:noFill/>
          <a:ln w="25400">
            <a:solidFill>
              <a:srgbClr val="FF0000"/>
            </a:solidFill>
            <a:round/>
            <a:headEnd/>
            <a:tailEnd type="triangle" w="med" len="med"/>
          </a:ln>
        </p:spPr>
        <p:txBody>
          <a:bodyPr wrap="none" anchor="ctr"/>
          <a:lstStyle/>
          <a:p>
            <a:endParaRPr lang="tr-TR"/>
          </a:p>
        </p:txBody>
      </p:sp>
      <p:sp>
        <p:nvSpPr>
          <p:cNvPr id="43017" name="Text Box 23"/>
          <p:cNvSpPr txBox="1">
            <a:spLocks noChangeArrowheads="1"/>
          </p:cNvSpPr>
          <p:nvPr/>
        </p:nvSpPr>
        <p:spPr bwMode="auto">
          <a:xfrm>
            <a:off x="4897438" y="3667125"/>
            <a:ext cx="2778125" cy="457200"/>
          </a:xfrm>
          <a:prstGeom prst="rect">
            <a:avLst/>
          </a:prstGeom>
          <a:noFill/>
          <a:ln w="25400" algn="ctr">
            <a:noFill/>
            <a:miter lim="800000"/>
            <a:headEnd/>
            <a:tailEnd/>
          </a:ln>
        </p:spPr>
        <p:txBody>
          <a:bodyPr wrap="none">
            <a:spAutoFit/>
          </a:bodyPr>
          <a:lstStyle/>
          <a:p>
            <a:r>
              <a:rPr lang="tr-TR" sz="1200"/>
              <a:t>Sonuçları, ayrıca sprintf fonksiyonu</a:t>
            </a:r>
          </a:p>
          <a:p>
            <a:r>
              <a:rPr lang="tr-TR" sz="1200"/>
              <a:t>ile bir msgbox’a alt alta yazdırınız.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012">
                                            <p:txEl>
                                              <p:pRg st="1" end="1"/>
                                            </p:txEl>
                                          </p:spTgt>
                                        </p:tgtEl>
                                        <p:attrNameLst>
                                          <p:attrName>style.visibility</p:attrName>
                                        </p:attrNameLst>
                                      </p:cBhvr>
                                      <p:to>
                                        <p:strVal val="visible"/>
                                      </p:to>
                                    </p:set>
                                    <p:animEffect transition="in" filter="wipe(down)">
                                      <p:cBhvr>
                                        <p:cTn id="10" dur="500"/>
                                        <p:tgtEl>
                                          <p:spTgt spid="4301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3014"/>
                                        </p:tgtEl>
                                        <p:attrNameLst>
                                          <p:attrName>style.visibility</p:attrName>
                                        </p:attrNameLst>
                                      </p:cBhvr>
                                      <p:to>
                                        <p:strVal val="visible"/>
                                      </p:to>
                                    </p:set>
                                    <p:animEffect transition="in" filter="wipe(down)">
                                      <p:cBhvr>
                                        <p:cTn id="13" dur="500"/>
                                        <p:tgtEl>
                                          <p:spTgt spid="430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3015"/>
                                        </p:tgtEl>
                                        <p:attrNameLst>
                                          <p:attrName>style.visibility</p:attrName>
                                        </p:attrNameLst>
                                      </p:cBhvr>
                                      <p:to>
                                        <p:strVal val="visible"/>
                                      </p:to>
                                    </p:set>
                                    <p:animEffect transition="in" filter="wipe(down)">
                                      <p:cBhvr>
                                        <p:cTn id="16" dur="500"/>
                                        <p:tgtEl>
                                          <p:spTgt spid="430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3016"/>
                                        </p:tgtEl>
                                        <p:attrNameLst>
                                          <p:attrName>style.visibility</p:attrName>
                                        </p:attrNameLst>
                                      </p:cBhvr>
                                      <p:to>
                                        <p:strVal val="visible"/>
                                      </p:to>
                                    </p:set>
                                    <p:animEffect transition="in" filter="wipe(down)">
                                      <p:cBhvr>
                                        <p:cTn id="19" dur="500"/>
                                        <p:tgtEl>
                                          <p:spTgt spid="430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3017"/>
                                        </p:tgtEl>
                                        <p:attrNameLst>
                                          <p:attrName>style.visibility</p:attrName>
                                        </p:attrNameLst>
                                      </p:cBhvr>
                                      <p:to>
                                        <p:strVal val="visible"/>
                                      </p:to>
                                    </p:set>
                                    <p:animEffect transition="in" filter="wipe(down)">
                                      <p:cBhvr>
                                        <p:cTn id="22" dur="500"/>
                                        <p:tgtEl>
                                          <p:spTgt spid="43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3012" grpId="0" build="p"/>
      <p:bldP spid="43015" grpId="0" animBg="1"/>
      <p:bldP spid="43016" grpId="0" animBg="1"/>
      <p:bldP spid="43017"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5 Slayt Numarası Yer Tutucusu"/>
          <p:cNvSpPr>
            <a:spLocks noGrp="1"/>
          </p:cNvSpPr>
          <p:nvPr>
            <p:ph type="sldNum" sz="quarter" idx="12"/>
          </p:nvPr>
        </p:nvSpPr>
        <p:spPr/>
        <p:txBody>
          <a:bodyPr/>
          <a:lstStyle/>
          <a:p>
            <a:pPr>
              <a:defRPr/>
            </a:pPr>
            <a:fld id="{9D9D34F2-A9BF-47B2-978F-D71B5BAD860C}" type="slidenum">
              <a:rPr lang="en-US" altLang="en-US"/>
              <a:pPr>
                <a:defRPr/>
              </a:pPr>
              <a:t>74</a:t>
            </a:fld>
            <a:endParaRPr lang="en-US" altLang="en-US"/>
          </a:p>
        </p:txBody>
      </p:sp>
      <p:sp>
        <p:nvSpPr>
          <p:cNvPr id="44035" name="Rectangle 2"/>
          <p:cNvSpPr>
            <a:spLocks noGrp="1" noChangeArrowheads="1"/>
          </p:cNvSpPr>
          <p:nvPr>
            <p:ph type="title"/>
          </p:nvPr>
        </p:nvSpPr>
        <p:spPr/>
        <p:txBody>
          <a:bodyPr/>
          <a:lstStyle/>
          <a:p>
            <a:pPr eaLnBrk="1" hangingPunct="1"/>
            <a:r>
              <a:rPr lang="tr-TR" dirty="0" smtClean="0"/>
              <a:t>MATLAB/</a:t>
            </a:r>
            <a:r>
              <a:rPr lang="tr-TR" b="0" dirty="0" smtClean="0"/>
              <a:t>Uygulama-13</a:t>
            </a:r>
            <a:endParaRPr lang="en-US" b="0" dirty="0" smtClean="0"/>
          </a:p>
        </p:txBody>
      </p:sp>
      <p:sp>
        <p:nvSpPr>
          <p:cNvPr id="44036" name="Rectangle 3"/>
          <p:cNvSpPr>
            <a:spLocks noGrp="1" noChangeArrowheads="1"/>
          </p:cNvSpPr>
          <p:nvPr>
            <p:ph type="body" idx="1"/>
          </p:nvPr>
        </p:nvSpPr>
        <p:spPr>
          <a:xfrm>
            <a:off x="395288" y="908050"/>
            <a:ext cx="8353425" cy="3384550"/>
          </a:xfrm>
        </p:spPr>
        <p:txBody>
          <a:bodyPr/>
          <a:lstStyle/>
          <a:p>
            <a:pPr eaLnBrk="1" hangingPunct="1"/>
            <a:endParaRPr lang="tr-TR" dirty="0" smtClean="0">
              <a:latin typeface="Courier New" pitchFamily="49" charset="0"/>
            </a:endParaRPr>
          </a:p>
          <a:p>
            <a:pPr eaLnBrk="1" hangingPunct="1">
              <a:buFont typeface="Wingdings" pitchFamily="2" charset="2"/>
              <a:buNone/>
            </a:pPr>
            <a:r>
              <a:rPr lang="tr-TR" dirty="0" smtClean="0">
                <a:latin typeface="Courier New" pitchFamily="49" charset="0"/>
              </a:rPr>
              <a:t>	</a:t>
            </a:r>
          </a:p>
        </p:txBody>
      </p:sp>
      <p:sp>
        <p:nvSpPr>
          <p:cNvPr id="44037" name="Rectangle 4"/>
          <p:cNvSpPr>
            <a:spLocks noChangeArrowheads="1"/>
          </p:cNvSpPr>
          <p:nvPr/>
        </p:nvSpPr>
        <p:spPr bwMode="auto">
          <a:xfrm>
            <a:off x="323850" y="693738"/>
            <a:ext cx="8355013" cy="10795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u="sng">
                <a:solidFill>
                  <a:srgbClr val="3333CC"/>
                </a:solidFill>
              </a:rPr>
              <a:t>Kullanıcıyı,1’i seçmesi durumunda YTÜ web sayfasina, 2’yi seçmesi durumunda istediğiniz bir web sayfasina yönlendiren bir menü programı yazınız.</a:t>
            </a:r>
          </a:p>
          <a:p>
            <a:pPr marL="342900" indent="-342900" algn="l"/>
            <a:endParaRPr lang="tr-TR" sz="1600" u="sng">
              <a:solidFill>
                <a:srgbClr val="3333CC"/>
              </a:solidFill>
            </a:endParaRPr>
          </a:p>
          <a:p>
            <a:pPr marL="342900" indent="-342900" algn="l">
              <a:buFontTx/>
              <a:buChar char="•"/>
            </a:pPr>
            <a:endParaRPr lang="tr-TR" sz="1600" b="0"/>
          </a:p>
          <a:p>
            <a:pPr marL="342900" indent="-342900" algn="l"/>
            <a:endParaRPr lang="tr-TR" sz="1600" u="sng">
              <a:solidFill>
                <a:srgbClr val="3333CC"/>
              </a:solidFill>
            </a:endParaRPr>
          </a:p>
          <a:p>
            <a:pPr marL="342900" indent="-342900" algn="l">
              <a:buFontTx/>
              <a:buAutoNum type="arabicPeriod"/>
            </a:pPr>
            <a:endParaRPr lang="tr-TR" sz="1600" b="0"/>
          </a:p>
        </p:txBody>
      </p:sp>
      <p:grpSp>
        <p:nvGrpSpPr>
          <p:cNvPr id="44038" name="Group 20"/>
          <p:cNvGrpSpPr>
            <a:grpSpLocks/>
          </p:cNvGrpSpPr>
          <p:nvPr/>
        </p:nvGrpSpPr>
        <p:grpSpPr bwMode="auto">
          <a:xfrm>
            <a:off x="374650" y="1989138"/>
            <a:ext cx="7777163" cy="3416300"/>
            <a:chOff x="236" y="1253"/>
            <a:chExt cx="4899" cy="2152"/>
          </a:xfrm>
        </p:grpSpPr>
        <p:sp>
          <p:nvSpPr>
            <p:cNvPr id="44041" name="Text Box 8"/>
            <p:cNvSpPr txBox="1">
              <a:spLocks noChangeArrowheads="1"/>
            </p:cNvSpPr>
            <p:nvPr/>
          </p:nvSpPr>
          <p:spPr bwMode="auto">
            <a:xfrm>
              <a:off x="780" y="1253"/>
              <a:ext cx="4355" cy="2152"/>
            </a:xfrm>
            <a:prstGeom prst="rect">
              <a:avLst/>
            </a:prstGeom>
            <a:noFill/>
            <a:ln w="19050" algn="ctr">
              <a:solidFill>
                <a:schemeClr val="tx1"/>
              </a:solidFill>
              <a:miter lim="800000"/>
              <a:headEnd/>
              <a:tailEnd/>
            </a:ln>
          </p:spPr>
          <p:txBody>
            <a:bodyPr>
              <a:spAutoFit/>
            </a:bodyPr>
            <a:lstStyle/>
            <a:p>
              <a:pPr algn="l"/>
              <a:r>
                <a:rPr lang="en-US" sz="1200" dirty="0">
                  <a:latin typeface="Courier New" pitchFamily="49" charset="0"/>
                </a:rPr>
                <a:t>clear</a:t>
              </a:r>
            </a:p>
            <a:p>
              <a:pPr algn="l"/>
              <a:r>
                <a:rPr lang="en-US" sz="1200" dirty="0" err="1">
                  <a:latin typeface="Courier New" pitchFamily="49" charset="0"/>
                </a:rPr>
                <a:t>clc</a:t>
              </a:r>
              <a:endParaRPr lang="en-US" sz="1200" dirty="0">
                <a:latin typeface="Courier New" pitchFamily="49" charset="0"/>
              </a:endParaRPr>
            </a:p>
            <a:p>
              <a:pPr algn="l"/>
              <a:r>
                <a:rPr lang="en-US" sz="1200" dirty="0" err="1">
                  <a:latin typeface="Courier New" pitchFamily="49" charset="0"/>
                </a:rPr>
                <a:t>disp</a:t>
              </a:r>
              <a:r>
                <a:rPr lang="en-US" sz="1200" dirty="0">
                  <a:latin typeface="Courier New" pitchFamily="49" charset="0"/>
                </a:rPr>
                <a:t>(</a:t>
              </a:r>
              <a:r>
                <a:rPr lang="en-US" sz="1200" dirty="0">
                  <a:solidFill>
                    <a:schemeClr val="tx2"/>
                  </a:solidFill>
                  <a:latin typeface="Courier New" pitchFamily="49" charset="0"/>
                </a:rPr>
                <a:t>'[1]...YTU </a:t>
              </a:r>
              <a:r>
                <a:rPr lang="tr-TR" sz="1200" dirty="0">
                  <a:solidFill>
                    <a:schemeClr val="tx2"/>
                  </a:solidFill>
                  <a:latin typeface="Courier New" pitchFamily="49" charset="0"/>
                </a:rPr>
                <a:t>web</a:t>
              </a:r>
              <a:r>
                <a:rPr lang="en-US" sz="1200" dirty="0">
                  <a:solidFill>
                    <a:schemeClr val="tx2"/>
                  </a:solidFill>
                  <a:latin typeface="Courier New" pitchFamily="49" charset="0"/>
                </a:rPr>
                <a:t> </a:t>
              </a:r>
              <a:r>
                <a:rPr lang="en-US" sz="1200" dirty="0" err="1">
                  <a:solidFill>
                    <a:schemeClr val="tx2"/>
                  </a:solidFill>
                  <a:latin typeface="Courier New" pitchFamily="49" charset="0"/>
                </a:rPr>
                <a:t>sayfasi</a:t>
              </a:r>
              <a:r>
                <a:rPr lang="en-US" sz="1200" dirty="0">
                  <a:solidFill>
                    <a:schemeClr val="tx2"/>
                  </a:solidFill>
                  <a:latin typeface="Courier New" pitchFamily="49" charset="0"/>
                </a:rPr>
                <a:t>'</a:t>
              </a:r>
              <a:r>
                <a:rPr lang="en-US" sz="1200" dirty="0">
                  <a:latin typeface="Courier New" pitchFamily="49" charset="0"/>
                </a:rPr>
                <a:t>)</a:t>
              </a:r>
            </a:p>
            <a:p>
              <a:pPr algn="l"/>
              <a:r>
                <a:rPr lang="en-US" sz="1200" dirty="0" err="1">
                  <a:latin typeface="Courier New" pitchFamily="49" charset="0"/>
                </a:rPr>
                <a:t>disp</a:t>
              </a:r>
              <a:r>
                <a:rPr lang="en-US" sz="1200" dirty="0">
                  <a:latin typeface="Courier New" pitchFamily="49" charset="0"/>
                </a:rPr>
                <a:t>(</a:t>
              </a:r>
              <a:r>
                <a:rPr lang="en-US" sz="1200" dirty="0">
                  <a:solidFill>
                    <a:schemeClr val="tx2"/>
                  </a:solidFill>
                  <a:latin typeface="Courier New" pitchFamily="49" charset="0"/>
                </a:rPr>
                <a:t>'[2</a:t>
              </a:r>
              <a:r>
                <a:rPr lang="en-US" sz="1200" dirty="0" smtClean="0">
                  <a:solidFill>
                    <a:schemeClr val="tx2"/>
                  </a:solidFill>
                  <a:latin typeface="Courier New" pitchFamily="49" charset="0"/>
                </a:rPr>
                <a:t>]…</a:t>
              </a:r>
              <a:r>
                <a:rPr lang="tr-TR" sz="1200" dirty="0" err="1" smtClean="0">
                  <a:solidFill>
                    <a:schemeClr val="tx2"/>
                  </a:solidFill>
                  <a:latin typeface="Courier New" pitchFamily="49" charset="0"/>
                </a:rPr>
                <a:t>Bahattin</a:t>
              </a:r>
              <a:r>
                <a:rPr lang="tr-TR" sz="1200" dirty="0" smtClean="0">
                  <a:solidFill>
                    <a:schemeClr val="tx2"/>
                  </a:solidFill>
                  <a:latin typeface="Courier New" pitchFamily="49" charset="0"/>
                </a:rPr>
                <a:t> </a:t>
              </a:r>
              <a:r>
                <a:rPr lang="tr-TR" sz="1200" dirty="0" err="1" smtClean="0">
                  <a:solidFill>
                    <a:schemeClr val="tx2"/>
                  </a:solidFill>
                  <a:latin typeface="Courier New" pitchFamily="49" charset="0"/>
                </a:rPr>
                <a:t>Erdogan</a:t>
              </a:r>
              <a:r>
                <a:rPr lang="en-US" sz="1200" dirty="0" smtClean="0">
                  <a:solidFill>
                    <a:schemeClr val="tx2"/>
                  </a:solidFill>
                  <a:latin typeface="Courier New" pitchFamily="49" charset="0"/>
                </a:rPr>
                <a:t> </a:t>
              </a:r>
              <a:r>
                <a:rPr lang="tr-TR" sz="1200" dirty="0">
                  <a:solidFill>
                    <a:schemeClr val="tx2"/>
                  </a:solidFill>
                  <a:latin typeface="Courier New" pitchFamily="49" charset="0"/>
                </a:rPr>
                <a:t>web</a:t>
              </a:r>
              <a:r>
                <a:rPr lang="en-US" sz="1200" dirty="0">
                  <a:solidFill>
                    <a:schemeClr val="tx2"/>
                  </a:solidFill>
                  <a:latin typeface="Courier New" pitchFamily="49" charset="0"/>
                </a:rPr>
                <a:t> </a:t>
              </a:r>
              <a:r>
                <a:rPr lang="en-US" sz="1200" dirty="0" err="1">
                  <a:solidFill>
                    <a:schemeClr val="tx2"/>
                  </a:solidFill>
                  <a:latin typeface="Courier New" pitchFamily="49" charset="0"/>
                </a:rPr>
                <a:t>sayfasi</a:t>
              </a:r>
              <a:r>
                <a:rPr lang="en-US" sz="1200" dirty="0">
                  <a:solidFill>
                    <a:schemeClr val="tx2"/>
                  </a:solidFill>
                  <a:latin typeface="Courier New" pitchFamily="49" charset="0"/>
                </a:rPr>
                <a:t>'</a:t>
              </a:r>
              <a:r>
                <a:rPr lang="en-US" sz="1200" dirty="0">
                  <a:latin typeface="Courier New" pitchFamily="49" charset="0"/>
                </a:rPr>
                <a:t>)</a:t>
              </a:r>
            </a:p>
            <a:p>
              <a:pPr algn="l"/>
              <a:r>
                <a:rPr lang="en-US" sz="1200" dirty="0">
                  <a:latin typeface="Courier New" pitchFamily="49" charset="0"/>
                </a:rPr>
                <a:t>a=input(</a:t>
              </a:r>
              <a:r>
                <a:rPr lang="en-US" sz="1200" dirty="0">
                  <a:solidFill>
                    <a:schemeClr val="tx2"/>
                  </a:solidFill>
                  <a:latin typeface="Courier New" pitchFamily="49" charset="0"/>
                </a:rPr>
                <a:t>'&lt;Selection&gt;='</a:t>
              </a:r>
              <a:r>
                <a:rPr lang="en-US" sz="1200" dirty="0">
                  <a:latin typeface="Courier New" pitchFamily="49" charset="0"/>
                </a:rPr>
                <a:t>);</a:t>
              </a:r>
              <a:endParaRPr lang="tr-TR" sz="1200" dirty="0">
                <a:latin typeface="Courier New" pitchFamily="49" charset="0"/>
              </a:endParaRPr>
            </a:p>
            <a:p>
              <a:pPr algn="l"/>
              <a:endParaRPr lang="en-US" sz="1200" dirty="0">
                <a:latin typeface="Courier New" pitchFamily="49" charset="0"/>
              </a:endParaRPr>
            </a:p>
            <a:p>
              <a:pPr algn="l"/>
              <a:r>
                <a:rPr lang="tr-TR" sz="1200" dirty="0" err="1" smtClean="0">
                  <a:solidFill>
                    <a:srgbClr val="3333CC"/>
                  </a:solidFill>
                  <a:latin typeface="Courier New" pitchFamily="49" charset="0"/>
                </a:rPr>
                <a:t>while</a:t>
              </a:r>
              <a:r>
                <a:rPr lang="en-US" sz="1200" dirty="0" smtClean="0">
                  <a:latin typeface="Courier New" pitchFamily="49" charset="0"/>
                </a:rPr>
                <a:t> </a:t>
              </a:r>
              <a:r>
                <a:rPr lang="en-US" sz="1200" dirty="0">
                  <a:latin typeface="Courier New" pitchFamily="49" charset="0"/>
                </a:rPr>
                <a:t>(a&gt;2)|(a&lt;=0)</a:t>
              </a:r>
            </a:p>
            <a:p>
              <a:pPr algn="l"/>
              <a:r>
                <a:rPr lang="en-US" sz="1200" dirty="0">
                  <a:latin typeface="Courier New" pitchFamily="49" charset="0"/>
                </a:rPr>
                <a:t>    </a:t>
              </a:r>
              <a:r>
                <a:rPr lang="en-US" sz="1200" dirty="0" smtClean="0">
                  <a:latin typeface="Courier New" pitchFamily="49" charset="0"/>
                </a:rPr>
                <a:t>a=input(</a:t>
              </a:r>
              <a:r>
                <a:rPr lang="en-US" sz="1200" dirty="0" smtClean="0">
                  <a:solidFill>
                    <a:schemeClr val="tx2"/>
                  </a:solidFill>
                  <a:latin typeface="Courier New" pitchFamily="49" charset="0"/>
                </a:rPr>
                <a:t>‘</a:t>
              </a:r>
              <a:r>
                <a:rPr lang="tr-TR" sz="1200" dirty="0" smtClean="0">
                  <a:solidFill>
                    <a:schemeClr val="tx2"/>
                  </a:solidFill>
                  <a:latin typeface="Courier New" pitchFamily="49" charset="0"/>
                </a:rPr>
                <a:t>lütfen seçim numarasını doğru giriniz</a:t>
              </a:r>
              <a:r>
                <a:rPr lang="en-US" sz="1200" dirty="0" smtClean="0">
                  <a:solidFill>
                    <a:schemeClr val="tx2"/>
                  </a:solidFill>
                  <a:latin typeface="Courier New" pitchFamily="49" charset="0"/>
                </a:rPr>
                <a:t>'</a:t>
              </a:r>
              <a:r>
                <a:rPr lang="en-US" sz="1200" dirty="0" smtClean="0">
                  <a:latin typeface="Courier New" pitchFamily="49" charset="0"/>
                </a:rPr>
                <a:t>);</a:t>
              </a:r>
              <a:endParaRPr lang="tr-TR" sz="1200" dirty="0" smtClean="0">
                <a:latin typeface="Courier New" pitchFamily="49" charset="0"/>
              </a:endParaRPr>
            </a:p>
            <a:p>
              <a:pPr algn="l"/>
              <a:r>
                <a:rPr lang="tr-TR" sz="1200" dirty="0" err="1" smtClean="0">
                  <a:solidFill>
                    <a:srgbClr val="3333CC"/>
                  </a:solidFill>
                  <a:latin typeface="Courier New" pitchFamily="49" charset="0"/>
                </a:rPr>
                <a:t>end</a:t>
              </a:r>
              <a:r>
                <a:rPr lang="tr-TR" sz="1200" dirty="0">
                  <a:latin typeface="Courier New" pitchFamily="49" charset="0"/>
                </a:rPr>
                <a:t>		</a:t>
              </a:r>
              <a:endParaRPr lang="tr-TR" sz="1200" dirty="0">
                <a:solidFill>
                  <a:srgbClr val="009900"/>
                </a:solidFill>
                <a:latin typeface="Courier New" pitchFamily="49" charset="0"/>
              </a:endParaRPr>
            </a:p>
            <a:p>
              <a:pPr algn="l"/>
              <a:r>
                <a:rPr lang="tr-TR" sz="1200" dirty="0">
                  <a:latin typeface="Courier New" pitchFamily="49" charset="0"/>
                </a:rPr>
                <a:t>		 	</a:t>
              </a:r>
              <a:endParaRPr lang="en-US" sz="1200" dirty="0">
                <a:latin typeface="Courier New" pitchFamily="49" charset="0"/>
              </a:endParaRPr>
            </a:p>
            <a:p>
              <a:pPr algn="l"/>
              <a:endParaRPr lang="en-US" sz="1200" dirty="0">
                <a:latin typeface="Courier New" pitchFamily="49" charset="0"/>
              </a:endParaRPr>
            </a:p>
            <a:p>
              <a:pPr algn="l"/>
              <a:r>
                <a:rPr lang="en-US" sz="1200" dirty="0">
                  <a:solidFill>
                    <a:srgbClr val="3333CC"/>
                  </a:solidFill>
                  <a:latin typeface="Courier New" pitchFamily="49" charset="0"/>
                </a:rPr>
                <a:t>if</a:t>
              </a:r>
              <a:r>
                <a:rPr lang="en-US" sz="1200" dirty="0">
                  <a:latin typeface="Courier New" pitchFamily="49" charset="0"/>
                </a:rPr>
                <a:t> a==1</a:t>
              </a:r>
            </a:p>
            <a:p>
              <a:pPr algn="l"/>
              <a:r>
                <a:rPr lang="en-US" sz="1200" dirty="0">
                  <a:latin typeface="Courier New" pitchFamily="49" charset="0"/>
                </a:rPr>
                <a:t>    web www.yildiz.edu.tr -browser</a:t>
              </a:r>
            </a:p>
            <a:p>
              <a:pPr algn="l"/>
              <a:r>
                <a:rPr lang="en-US" sz="1200" dirty="0">
                  <a:solidFill>
                    <a:srgbClr val="3333CC"/>
                  </a:solidFill>
                  <a:latin typeface="Courier New" pitchFamily="49" charset="0"/>
                </a:rPr>
                <a:t>end</a:t>
              </a:r>
            </a:p>
            <a:p>
              <a:pPr algn="l"/>
              <a:r>
                <a:rPr lang="en-US" sz="1200" dirty="0">
                  <a:solidFill>
                    <a:srgbClr val="3333CC"/>
                  </a:solidFill>
                  <a:latin typeface="Courier New" pitchFamily="49" charset="0"/>
                </a:rPr>
                <a:t>if</a:t>
              </a:r>
              <a:r>
                <a:rPr lang="en-US" sz="1200" dirty="0">
                  <a:latin typeface="Courier New" pitchFamily="49" charset="0"/>
                </a:rPr>
                <a:t> a==2</a:t>
              </a:r>
            </a:p>
            <a:p>
              <a:pPr algn="l"/>
              <a:r>
                <a:rPr lang="en-US" sz="1200" dirty="0">
                  <a:latin typeface="Courier New" pitchFamily="49" charset="0"/>
                </a:rPr>
                <a:t>    web www.yildiz.edu.tr</a:t>
              </a:r>
              <a:r>
                <a:rPr lang="en-US" sz="1200" dirty="0" smtClean="0">
                  <a:latin typeface="Courier New" pitchFamily="49" charset="0"/>
                </a:rPr>
                <a:t>/~</a:t>
              </a:r>
              <a:r>
                <a:rPr lang="tr-TR" sz="1200" dirty="0" err="1" smtClean="0">
                  <a:latin typeface="Courier New" pitchFamily="49" charset="0"/>
                </a:rPr>
                <a:t>berdogan</a:t>
              </a:r>
              <a:r>
                <a:rPr lang="en-US" sz="1200" dirty="0" smtClean="0">
                  <a:latin typeface="Courier New" pitchFamily="49" charset="0"/>
                </a:rPr>
                <a:t> </a:t>
              </a:r>
              <a:r>
                <a:rPr lang="en-US" sz="1200" dirty="0">
                  <a:latin typeface="Courier New" pitchFamily="49" charset="0"/>
                </a:rPr>
                <a:t>-browser</a:t>
              </a:r>
            </a:p>
            <a:p>
              <a:pPr algn="l"/>
              <a:r>
                <a:rPr lang="en-US" sz="1200" dirty="0">
                  <a:solidFill>
                    <a:srgbClr val="3333CC"/>
                  </a:solidFill>
                  <a:latin typeface="Courier New" pitchFamily="49" charset="0"/>
                </a:rPr>
                <a:t>end</a:t>
              </a:r>
              <a:endParaRPr lang="tr-TR" sz="1200" dirty="0">
                <a:solidFill>
                  <a:srgbClr val="3333CC"/>
                </a:solidFill>
                <a:latin typeface="Courier New" pitchFamily="49" charset="0"/>
              </a:endParaRPr>
            </a:p>
            <a:p>
              <a:pPr algn="l"/>
              <a:endParaRPr lang="en-US" sz="1200" dirty="0">
                <a:latin typeface="Courier New" pitchFamily="49" charset="0"/>
              </a:endParaRPr>
            </a:p>
          </p:txBody>
        </p:sp>
        <p:sp>
          <p:nvSpPr>
            <p:cNvPr id="44042" name="Text Box 9"/>
            <p:cNvSpPr txBox="1">
              <a:spLocks noChangeArrowheads="1"/>
            </p:cNvSpPr>
            <p:nvPr/>
          </p:nvSpPr>
          <p:spPr bwMode="auto">
            <a:xfrm>
              <a:off x="236" y="1313"/>
              <a:ext cx="489" cy="192"/>
            </a:xfrm>
            <a:prstGeom prst="rect">
              <a:avLst/>
            </a:prstGeom>
            <a:noFill/>
            <a:ln w="25400" algn="ctr">
              <a:noFill/>
              <a:miter lim="800000"/>
              <a:headEnd/>
              <a:tailEnd/>
            </a:ln>
          </p:spPr>
          <p:txBody>
            <a:bodyPr wrap="none">
              <a:spAutoFit/>
            </a:bodyPr>
            <a:lstStyle/>
            <a:p>
              <a:r>
                <a:rPr lang="tr-TR">
                  <a:solidFill>
                    <a:srgbClr val="3333CC"/>
                  </a:solidFill>
                </a:rPr>
                <a:t>Çözüm</a:t>
              </a:r>
              <a:endParaRPr lang="en-US">
                <a:solidFill>
                  <a:srgbClr val="3333CC"/>
                </a:solidFill>
              </a:endParaRPr>
            </a:p>
          </p:txBody>
        </p:sp>
      </p:grpSp>
      <p:sp>
        <p:nvSpPr>
          <p:cNvPr id="44039" name="Text Box 15"/>
          <p:cNvSpPr txBox="1">
            <a:spLocks noChangeArrowheads="1"/>
          </p:cNvSpPr>
          <p:nvPr/>
        </p:nvSpPr>
        <p:spPr bwMode="auto">
          <a:xfrm>
            <a:off x="1165225" y="4652963"/>
            <a:ext cx="184150" cy="304800"/>
          </a:xfrm>
          <a:prstGeom prst="rect">
            <a:avLst/>
          </a:prstGeom>
          <a:noFill/>
          <a:ln w="25400" algn="ctr">
            <a:noFill/>
            <a:miter lim="800000"/>
            <a:headEnd/>
            <a:tailEnd/>
          </a:ln>
        </p:spPr>
        <p:txBody>
          <a:bodyPr wrap="none">
            <a:spAutoFit/>
          </a:bodyPr>
          <a:lstStyle/>
          <a:p>
            <a:endParaRPr lang="tr-TR"/>
          </a:p>
        </p:txBody>
      </p:sp>
      <p:sp>
        <p:nvSpPr>
          <p:cNvPr id="44040" name="AutoShape 19"/>
          <p:cNvSpPr>
            <a:spLocks noChangeArrowheads="1"/>
          </p:cNvSpPr>
          <p:nvPr/>
        </p:nvSpPr>
        <p:spPr bwMode="auto">
          <a:xfrm>
            <a:off x="1287463" y="3087688"/>
            <a:ext cx="5300761" cy="720725"/>
          </a:xfrm>
          <a:prstGeom prst="flowChartAlternateProcess">
            <a:avLst/>
          </a:prstGeom>
          <a:noFill/>
          <a:ln w="25400" algn="ctr">
            <a:solidFill>
              <a:srgbClr val="FF0000"/>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6 Slayt Numarası Yer Tutucusu"/>
          <p:cNvSpPr>
            <a:spLocks noGrp="1"/>
          </p:cNvSpPr>
          <p:nvPr>
            <p:ph type="sldNum" sz="quarter" idx="12"/>
          </p:nvPr>
        </p:nvSpPr>
        <p:spPr/>
        <p:txBody>
          <a:bodyPr/>
          <a:lstStyle/>
          <a:p>
            <a:pPr>
              <a:defRPr/>
            </a:pPr>
            <a:fld id="{4444B476-6DA8-4DF8-A2F6-A88DE847C0DF}" type="slidenum">
              <a:rPr lang="en-US" altLang="en-US"/>
              <a:pPr>
                <a:defRPr/>
              </a:pPr>
              <a:t>75</a:t>
            </a:fld>
            <a:endParaRPr lang="en-US" altLang="en-US"/>
          </a:p>
        </p:txBody>
      </p:sp>
      <p:sp>
        <p:nvSpPr>
          <p:cNvPr id="47107" name="Rectangle 2"/>
          <p:cNvSpPr>
            <a:spLocks noGrp="1" noChangeArrowheads="1"/>
          </p:cNvSpPr>
          <p:nvPr>
            <p:ph type="title"/>
          </p:nvPr>
        </p:nvSpPr>
        <p:spPr/>
        <p:txBody>
          <a:bodyPr/>
          <a:lstStyle/>
          <a:p>
            <a:pPr eaLnBrk="1" hangingPunct="1"/>
            <a:r>
              <a:rPr lang="tr-TR" dirty="0" smtClean="0"/>
              <a:t>MATLAB/</a:t>
            </a:r>
            <a:r>
              <a:rPr lang="tr-TR" b="0" dirty="0" smtClean="0"/>
              <a:t>Uygulama-14</a:t>
            </a:r>
            <a:endParaRPr lang="en-US" b="0" dirty="0" smtClean="0"/>
          </a:p>
        </p:txBody>
      </p:sp>
      <p:sp>
        <p:nvSpPr>
          <p:cNvPr id="47108" name="Rectangle 3"/>
          <p:cNvSpPr>
            <a:spLocks noGrp="1" noChangeArrowheads="1"/>
          </p:cNvSpPr>
          <p:nvPr>
            <p:ph type="body" sz="half" idx="1"/>
          </p:nvPr>
        </p:nvSpPr>
        <p:spPr/>
        <p:txBody>
          <a:bodyPr/>
          <a:lstStyle/>
          <a:p>
            <a:pPr eaLnBrk="1" hangingPunct="1"/>
            <a:endParaRPr lang="tr-TR" sz="1600" smtClean="0">
              <a:latin typeface="Courier New" pitchFamily="49" charset="0"/>
            </a:endParaRPr>
          </a:p>
          <a:p>
            <a:pPr eaLnBrk="1" hangingPunct="1">
              <a:buFont typeface="Wingdings" pitchFamily="2" charset="2"/>
              <a:buNone/>
            </a:pPr>
            <a:r>
              <a:rPr lang="tr-TR" sz="1600" smtClean="0">
                <a:latin typeface="Courier New" pitchFamily="49" charset="0"/>
              </a:rPr>
              <a:t>	</a:t>
            </a:r>
          </a:p>
        </p:txBody>
      </p:sp>
      <p:sp>
        <p:nvSpPr>
          <p:cNvPr id="47109" name="Rectangle 4"/>
          <p:cNvSpPr>
            <a:spLocks noChangeArrowheads="1"/>
          </p:cNvSpPr>
          <p:nvPr/>
        </p:nvSpPr>
        <p:spPr bwMode="auto">
          <a:xfrm>
            <a:off x="323850" y="476250"/>
            <a:ext cx="8712200" cy="10795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800"/>
          </a:p>
          <a:p>
            <a:pPr marL="342900" indent="-342900" algn="l"/>
            <a:r>
              <a:rPr lang="tr-TR" u="sng">
                <a:solidFill>
                  <a:srgbClr val="3333CC"/>
                </a:solidFill>
              </a:rPr>
              <a:t>n sayıda ölçünün tek tek düzeltmesi ve standart sapması girildiğinde ilgili ölçünün </a:t>
            </a:r>
          </a:p>
          <a:p>
            <a:pPr marL="342900" indent="-342900" algn="l"/>
            <a:r>
              <a:rPr lang="tr-TR" u="sng">
                <a:solidFill>
                  <a:srgbClr val="3333CC"/>
                </a:solidFill>
              </a:rPr>
              <a:t>kaba hatalı olup olmadığını belirleyen, kaba hatalı ölçüleri (varsa) yazdıran bir program oluşturunuz.</a:t>
            </a:r>
          </a:p>
          <a:p>
            <a:pPr marL="342900" indent="-342900" algn="l"/>
            <a:endParaRPr lang="tr-TR" u="sng">
              <a:solidFill>
                <a:srgbClr val="3333CC"/>
              </a:solidFill>
            </a:endParaRPr>
          </a:p>
          <a:p>
            <a:pPr marL="342900" indent="-342900" algn="l">
              <a:buFontTx/>
              <a:buChar char="•"/>
            </a:pPr>
            <a:endParaRPr lang="tr-TR" sz="1600" b="0"/>
          </a:p>
          <a:p>
            <a:pPr marL="342900" indent="-342900" algn="l"/>
            <a:endParaRPr lang="tr-TR" sz="1600" u="sng">
              <a:solidFill>
                <a:srgbClr val="3333CC"/>
              </a:solidFill>
            </a:endParaRPr>
          </a:p>
          <a:p>
            <a:pPr marL="342900" indent="-342900" algn="l">
              <a:buFontTx/>
              <a:buAutoNum type="arabicPeriod"/>
            </a:pPr>
            <a:endParaRPr lang="tr-TR" sz="1600" b="0"/>
          </a:p>
        </p:txBody>
      </p:sp>
      <p:sp>
        <p:nvSpPr>
          <p:cNvPr id="47110" name="Text Box 14"/>
          <p:cNvSpPr txBox="1">
            <a:spLocks noChangeArrowheads="1"/>
          </p:cNvSpPr>
          <p:nvPr/>
        </p:nvSpPr>
        <p:spPr bwMode="auto">
          <a:xfrm>
            <a:off x="1258888" y="4941888"/>
            <a:ext cx="184150" cy="304800"/>
          </a:xfrm>
          <a:prstGeom prst="rect">
            <a:avLst/>
          </a:prstGeom>
          <a:noFill/>
          <a:ln w="25400" algn="ctr">
            <a:noFill/>
            <a:miter lim="800000"/>
            <a:headEnd/>
            <a:tailEnd/>
          </a:ln>
        </p:spPr>
        <p:txBody>
          <a:bodyPr wrap="none">
            <a:spAutoFit/>
          </a:bodyPr>
          <a:lstStyle/>
          <a:p>
            <a:endParaRPr lang="tr-TR"/>
          </a:p>
        </p:txBody>
      </p:sp>
      <p:sp>
        <p:nvSpPr>
          <p:cNvPr id="47111" name="Text Box 17"/>
          <p:cNvSpPr txBox="1">
            <a:spLocks noChangeArrowheads="1"/>
          </p:cNvSpPr>
          <p:nvPr/>
        </p:nvSpPr>
        <p:spPr bwMode="auto">
          <a:xfrm>
            <a:off x="1116013" y="1557338"/>
            <a:ext cx="776287" cy="304800"/>
          </a:xfrm>
          <a:prstGeom prst="rect">
            <a:avLst/>
          </a:prstGeom>
          <a:noFill/>
          <a:ln w="25400" algn="ctr">
            <a:noFill/>
            <a:miter lim="800000"/>
            <a:headEnd/>
            <a:tailEnd/>
          </a:ln>
        </p:spPr>
        <p:txBody>
          <a:bodyPr wrap="none">
            <a:spAutoFit/>
          </a:bodyPr>
          <a:lstStyle/>
          <a:p>
            <a:r>
              <a:rPr lang="tr-TR">
                <a:solidFill>
                  <a:srgbClr val="3333CC"/>
                </a:solidFill>
              </a:rPr>
              <a:t>Çözüm</a:t>
            </a:r>
            <a:endParaRPr lang="en-US">
              <a:solidFill>
                <a:srgbClr val="3333CC"/>
              </a:solidFill>
            </a:endParaRPr>
          </a:p>
        </p:txBody>
      </p:sp>
      <p:sp>
        <p:nvSpPr>
          <p:cNvPr id="47112" name="Text Box 21"/>
          <p:cNvSpPr txBox="1">
            <a:spLocks noChangeArrowheads="1"/>
          </p:cNvSpPr>
          <p:nvPr/>
        </p:nvSpPr>
        <p:spPr bwMode="auto">
          <a:xfrm>
            <a:off x="2346325" y="1528763"/>
            <a:ext cx="4530725" cy="4492625"/>
          </a:xfrm>
          <a:prstGeom prst="rect">
            <a:avLst/>
          </a:prstGeom>
          <a:noFill/>
          <a:ln w="19050" algn="ctr">
            <a:solidFill>
              <a:schemeClr val="tx1"/>
            </a:solidFill>
            <a:miter lim="800000"/>
            <a:headEnd/>
            <a:tailEnd/>
          </a:ln>
        </p:spPr>
        <p:txBody>
          <a:bodyPr wrap="none">
            <a:spAutoFit/>
          </a:bodyPr>
          <a:lstStyle/>
          <a:p>
            <a:pPr algn="l"/>
            <a:r>
              <a:rPr lang="tr-TR" sz="1200" dirty="0" err="1">
                <a:latin typeface="Courier New" pitchFamily="49" charset="0"/>
              </a:rPr>
              <a:t>clear</a:t>
            </a:r>
            <a:r>
              <a:rPr lang="tr-TR" sz="1200" dirty="0">
                <a:latin typeface="Courier New" pitchFamily="49" charset="0"/>
              </a:rPr>
              <a:t>,</a:t>
            </a:r>
            <a:r>
              <a:rPr lang="tr-TR" sz="1200" dirty="0" err="1">
                <a:latin typeface="Courier New" pitchFamily="49" charset="0"/>
              </a:rPr>
              <a:t>clc</a:t>
            </a:r>
            <a:endParaRPr lang="tr-TR" sz="1200" dirty="0">
              <a:latin typeface="Courier New" pitchFamily="49" charset="0"/>
            </a:endParaRPr>
          </a:p>
          <a:p>
            <a:pPr algn="l"/>
            <a:r>
              <a:rPr lang="tr-TR" sz="1200" dirty="0">
                <a:latin typeface="Courier New" pitchFamily="49" charset="0"/>
              </a:rPr>
              <a:t>n=</a:t>
            </a:r>
            <a:r>
              <a:rPr lang="tr-TR" sz="1200" dirty="0" err="1">
                <a:latin typeface="Courier New" pitchFamily="49" charset="0"/>
              </a:rPr>
              <a:t>input</a:t>
            </a:r>
            <a:r>
              <a:rPr lang="tr-TR" sz="1200" dirty="0">
                <a:latin typeface="Courier New" pitchFamily="49" charset="0"/>
              </a:rPr>
              <a:t>(</a:t>
            </a:r>
            <a:r>
              <a:rPr lang="tr-TR" sz="1200" dirty="0">
                <a:solidFill>
                  <a:schemeClr val="tx2"/>
                </a:solidFill>
                <a:latin typeface="Courier New" pitchFamily="49" charset="0"/>
              </a:rPr>
              <a:t>'olcu </a:t>
            </a:r>
            <a:r>
              <a:rPr lang="tr-TR" sz="1200" dirty="0" err="1">
                <a:solidFill>
                  <a:schemeClr val="tx2"/>
                </a:solidFill>
                <a:latin typeface="Courier New" pitchFamily="49" charset="0"/>
              </a:rPr>
              <a:t>sayisi</a:t>
            </a:r>
            <a:r>
              <a:rPr lang="tr-TR" sz="1200" dirty="0">
                <a:solidFill>
                  <a:schemeClr val="tx2"/>
                </a:solidFill>
                <a:latin typeface="Courier New" pitchFamily="49" charset="0"/>
              </a:rPr>
              <a:t>='</a:t>
            </a:r>
            <a:r>
              <a:rPr lang="tr-TR" sz="1200" dirty="0">
                <a:latin typeface="Courier New" pitchFamily="49" charset="0"/>
              </a:rPr>
              <a:t>);say=0;</a:t>
            </a:r>
          </a:p>
          <a:p>
            <a:pPr algn="l"/>
            <a:r>
              <a:rPr lang="tr-TR" sz="1200" dirty="0" err="1">
                <a:latin typeface="Courier New" pitchFamily="49" charset="0"/>
              </a:rPr>
              <a:t>for</a:t>
            </a:r>
            <a:r>
              <a:rPr lang="tr-TR" sz="1200" dirty="0">
                <a:latin typeface="Courier New" pitchFamily="49" charset="0"/>
              </a:rPr>
              <a:t> i=1:n</a:t>
            </a:r>
          </a:p>
          <a:p>
            <a:pPr algn="l"/>
            <a:r>
              <a:rPr lang="tr-TR" sz="1200" dirty="0">
                <a:latin typeface="Courier New" pitchFamily="49" charset="0"/>
              </a:rPr>
              <a:t>    v=</a:t>
            </a:r>
            <a:r>
              <a:rPr lang="tr-TR" sz="1200" dirty="0" err="1">
                <a:latin typeface="Courier New" pitchFamily="49" charset="0"/>
              </a:rPr>
              <a:t>input</a:t>
            </a:r>
            <a:r>
              <a:rPr lang="tr-TR" sz="1200" dirty="0">
                <a:latin typeface="Courier New" pitchFamily="49" charset="0"/>
              </a:rPr>
              <a:t>(</a:t>
            </a:r>
            <a:r>
              <a:rPr lang="tr-TR" sz="1200" dirty="0">
                <a:solidFill>
                  <a:schemeClr val="tx2"/>
                </a:solidFill>
                <a:latin typeface="Courier New" pitchFamily="49" charset="0"/>
              </a:rPr>
              <a:t>'</a:t>
            </a:r>
            <a:r>
              <a:rPr lang="tr-TR" sz="1200" dirty="0" err="1">
                <a:solidFill>
                  <a:schemeClr val="tx2"/>
                </a:solidFill>
                <a:latin typeface="Courier New" pitchFamily="49" charset="0"/>
              </a:rPr>
              <a:t>duzeltme</a:t>
            </a:r>
            <a:r>
              <a:rPr lang="tr-TR" sz="1200" dirty="0">
                <a:solidFill>
                  <a:schemeClr val="tx2"/>
                </a:solidFill>
                <a:latin typeface="Courier New" pitchFamily="49" charset="0"/>
              </a:rPr>
              <a:t>='</a:t>
            </a:r>
            <a:r>
              <a:rPr lang="tr-TR" sz="1200" dirty="0">
                <a:latin typeface="Courier New" pitchFamily="49" charset="0"/>
              </a:rPr>
              <a:t>);</a:t>
            </a:r>
          </a:p>
          <a:p>
            <a:pPr algn="l"/>
            <a:r>
              <a:rPr lang="tr-TR" sz="1200" dirty="0">
                <a:latin typeface="Courier New" pitchFamily="49" charset="0"/>
              </a:rPr>
              <a:t>    s=</a:t>
            </a:r>
            <a:r>
              <a:rPr lang="tr-TR" sz="1200" dirty="0" err="1">
                <a:latin typeface="Courier New" pitchFamily="49" charset="0"/>
              </a:rPr>
              <a:t>input</a:t>
            </a:r>
            <a:r>
              <a:rPr lang="tr-TR" sz="1200" dirty="0">
                <a:latin typeface="Courier New" pitchFamily="49" charset="0"/>
              </a:rPr>
              <a:t>(</a:t>
            </a:r>
            <a:r>
              <a:rPr lang="tr-TR" sz="1200" dirty="0">
                <a:solidFill>
                  <a:schemeClr val="tx2"/>
                </a:solidFill>
                <a:latin typeface="Courier New" pitchFamily="49" charset="0"/>
              </a:rPr>
              <a:t>'standart sapma='</a:t>
            </a:r>
            <a:r>
              <a:rPr lang="tr-TR" sz="1200" dirty="0">
                <a:latin typeface="Courier New" pitchFamily="49" charset="0"/>
              </a:rPr>
              <a:t>);</a:t>
            </a:r>
          </a:p>
          <a:p>
            <a:pPr algn="l"/>
            <a:r>
              <a:rPr lang="tr-TR" sz="1200" dirty="0">
                <a:latin typeface="Courier New" pitchFamily="49" charset="0"/>
              </a:rPr>
              <a:t>    </a:t>
            </a:r>
            <a:r>
              <a:rPr lang="tr-TR" sz="1200" dirty="0" err="1">
                <a:latin typeface="Courier New" pitchFamily="49" charset="0"/>
              </a:rPr>
              <a:t>if</a:t>
            </a:r>
            <a:r>
              <a:rPr lang="tr-TR" sz="1200" dirty="0">
                <a:latin typeface="Courier New" pitchFamily="49" charset="0"/>
              </a:rPr>
              <a:t> </a:t>
            </a:r>
            <a:r>
              <a:rPr lang="tr-TR" sz="1200" dirty="0" err="1">
                <a:latin typeface="Courier New" pitchFamily="49" charset="0"/>
              </a:rPr>
              <a:t>abs</a:t>
            </a:r>
            <a:r>
              <a:rPr lang="tr-TR" sz="1200" dirty="0">
                <a:latin typeface="Courier New" pitchFamily="49" charset="0"/>
              </a:rPr>
              <a:t>(v)&gt;=(3*s)</a:t>
            </a:r>
          </a:p>
          <a:p>
            <a:pPr algn="l"/>
            <a:r>
              <a:rPr lang="tr-TR" sz="1200" dirty="0">
                <a:latin typeface="Courier New" pitchFamily="49" charset="0"/>
              </a:rPr>
              <a:t>        </a:t>
            </a:r>
            <a:r>
              <a:rPr lang="tr-TR" sz="1200" dirty="0" err="1">
                <a:latin typeface="Courier New" pitchFamily="49" charset="0"/>
              </a:rPr>
              <a:t>disp</a:t>
            </a:r>
            <a:r>
              <a:rPr lang="tr-TR" sz="1200" dirty="0">
                <a:latin typeface="Courier New" pitchFamily="49" charset="0"/>
              </a:rPr>
              <a:t>(</a:t>
            </a:r>
            <a:r>
              <a:rPr lang="tr-TR" sz="1200" dirty="0">
                <a:solidFill>
                  <a:schemeClr val="tx2"/>
                </a:solidFill>
                <a:latin typeface="Courier New" pitchFamily="49" charset="0"/>
              </a:rPr>
              <a:t>'--------------------------'</a:t>
            </a:r>
            <a:r>
              <a:rPr lang="tr-TR" sz="1200" dirty="0">
                <a:latin typeface="Courier New" pitchFamily="49" charset="0"/>
              </a:rPr>
              <a:t>)</a:t>
            </a:r>
          </a:p>
          <a:p>
            <a:pPr algn="l"/>
            <a:r>
              <a:rPr lang="tr-TR" sz="1200" dirty="0">
                <a:latin typeface="Courier New" pitchFamily="49" charset="0"/>
              </a:rPr>
              <a:t>        </a:t>
            </a:r>
            <a:r>
              <a:rPr lang="tr-TR" sz="1200" dirty="0" err="1">
                <a:latin typeface="Courier New" pitchFamily="49" charset="0"/>
              </a:rPr>
              <a:t>disp</a:t>
            </a:r>
            <a:r>
              <a:rPr lang="tr-TR" sz="1200" dirty="0">
                <a:latin typeface="Courier New" pitchFamily="49" charset="0"/>
              </a:rPr>
              <a:t>([int2str(i) </a:t>
            </a:r>
            <a:r>
              <a:rPr lang="tr-TR" sz="1200" dirty="0">
                <a:solidFill>
                  <a:schemeClr val="tx2"/>
                </a:solidFill>
                <a:latin typeface="Courier New" pitchFamily="49" charset="0"/>
              </a:rPr>
              <a:t>'. olcu kaba </a:t>
            </a:r>
            <a:r>
              <a:rPr lang="tr-TR" sz="1200" dirty="0" err="1">
                <a:solidFill>
                  <a:schemeClr val="tx2"/>
                </a:solidFill>
                <a:latin typeface="Courier New" pitchFamily="49" charset="0"/>
              </a:rPr>
              <a:t>hatali</a:t>
            </a:r>
            <a:r>
              <a:rPr lang="tr-TR" sz="1200" dirty="0">
                <a:solidFill>
                  <a:schemeClr val="tx2"/>
                </a:solidFill>
                <a:latin typeface="Courier New" pitchFamily="49" charset="0"/>
              </a:rPr>
              <a:t>'</a:t>
            </a:r>
            <a:r>
              <a:rPr lang="tr-TR" sz="1200" dirty="0">
                <a:latin typeface="Courier New" pitchFamily="49" charset="0"/>
              </a:rPr>
              <a:t>])</a:t>
            </a:r>
          </a:p>
          <a:p>
            <a:pPr algn="l"/>
            <a:r>
              <a:rPr lang="tr-TR" sz="1200" dirty="0">
                <a:latin typeface="Courier New" pitchFamily="49" charset="0"/>
              </a:rPr>
              <a:t>        </a:t>
            </a:r>
            <a:r>
              <a:rPr lang="tr-TR" sz="1200" dirty="0" err="1">
                <a:latin typeface="Courier New" pitchFamily="49" charset="0"/>
              </a:rPr>
              <a:t>disp</a:t>
            </a:r>
            <a:r>
              <a:rPr lang="tr-TR" sz="1200" dirty="0">
                <a:latin typeface="Courier New" pitchFamily="49" charset="0"/>
              </a:rPr>
              <a:t>(</a:t>
            </a:r>
            <a:r>
              <a:rPr lang="tr-TR" sz="1200" dirty="0">
                <a:solidFill>
                  <a:schemeClr val="tx2"/>
                </a:solidFill>
                <a:latin typeface="Courier New" pitchFamily="49" charset="0"/>
              </a:rPr>
              <a:t>'--------------------------'</a:t>
            </a:r>
            <a:r>
              <a:rPr lang="tr-TR" sz="1200" dirty="0">
                <a:latin typeface="Courier New" pitchFamily="49" charset="0"/>
              </a:rPr>
              <a:t>)</a:t>
            </a:r>
          </a:p>
          <a:p>
            <a:pPr algn="l"/>
            <a:r>
              <a:rPr lang="tr-TR" sz="1200" dirty="0">
                <a:latin typeface="Courier New" pitchFamily="49" charset="0"/>
              </a:rPr>
              <a:t>        say=say+1;KH(say,1)=i;</a:t>
            </a:r>
          </a:p>
          <a:p>
            <a:pPr algn="l"/>
            <a:r>
              <a:rPr lang="tr-TR" sz="1200" dirty="0">
                <a:latin typeface="Courier New" pitchFamily="49" charset="0"/>
              </a:rPr>
              <a:t>    </a:t>
            </a:r>
            <a:r>
              <a:rPr lang="tr-TR" sz="1200" dirty="0" err="1">
                <a:latin typeface="Courier New" pitchFamily="49" charset="0"/>
              </a:rPr>
              <a:t>end</a:t>
            </a:r>
            <a:endParaRPr lang="tr-TR" sz="1200" dirty="0">
              <a:latin typeface="Courier New" pitchFamily="49" charset="0"/>
            </a:endParaRPr>
          </a:p>
          <a:p>
            <a:pPr algn="l"/>
            <a:r>
              <a:rPr lang="tr-TR" sz="1200" dirty="0">
                <a:latin typeface="Courier New" pitchFamily="49" charset="0"/>
              </a:rPr>
              <a:t>    </a:t>
            </a:r>
            <a:r>
              <a:rPr lang="tr-TR" sz="1200" dirty="0" err="1">
                <a:latin typeface="Courier New" pitchFamily="49" charset="0"/>
              </a:rPr>
              <a:t>if</a:t>
            </a:r>
            <a:r>
              <a:rPr lang="tr-TR" sz="1200" dirty="0">
                <a:latin typeface="Courier New" pitchFamily="49" charset="0"/>
              </a:rPr>
              <a:t> </a:t>
            </a:r>
            <a:r>
              <a:rPr lang="tr-TR" sz="1200" dirty="0" err="1">
                <a:latin typeface="Courier New" pitchFamily="49" charset="0"/>
              </a:rPr>
              <a:t>abs</a:t>
            </a:r>
            <a:r>
              <a:rPr lang="tr-TR" sz="1200" dirty="0">
                <a:latin typeface="Courier New" pitchFamily="49" charset="0"/>
              </a:rPr>
              <a:t>(v)&lt;(3*s)</a:t>
            </a:r>
          </a:p>
          <a:p>
            <a:pPr algn="l"/>
            <a:r>
              <a:rPr lang="tr-TR" sz="1200" dirty="0">
                <a:latin typeface="Courier New" pitchFamily="49" charset="0"/>
              </a:rPr>
              <a:t>        </a:t>
            </a:r>
            <a:r>
              <a:rPr lang="tr-TR" sz="1200" dirty="0" err="1">
                <a:latin typeface="Courier New" pitchFamily="49" charset="0"/>
              </a:rPr>
              <a:t>disp</a:t>
            </a:r>
            <a:r>
              <a:rPr lang="tr-TR" sz="1200" dirty="0">
                <a:latin typeface="Courier New" pitchFamily="49" charset="0"/>
              </a:rPr>
              <a:t>(</a:t>
            </a:r>
            <a:r>
              <a:rPr lang="tr-TR" sz="1200" dirty="0">
                <a:solidFill>
                  <a:schemeClr val="tx2"/>
                </a:solidFill>
                <a:latin typeface="Courier New" pitchFamily="49" charset="0"/>
              </a:rPr>
              <a:t>'--------------------------'</a:t>
            </a:r>
            <a:r>
              <a:rPr lang="tr-TR" sz="1200" dirty="0">
                <a:latin typeface="Courier New" pitchFamily="49" charset="0"/>
              </a:rPr>
              <a:t>)</a:t>
            </a:r>
          </a:p>
          <a:p>
            <a:pPr algn="l"/>
            <a:r>
              <a:rPr lang="tr-TR" sz="1200" dirty="0">
                <a:latin typeface="Courier New" pitchFamily="49" charset="0"/>
              </a:rPr>
              <a:t>        </a:t>
            </a:r>
            <a:r>
              <a:rPr lang="tr-TR" sz="1200" dirty="0" err="1">
                <a:latin typeface="Courier New" pitchFamily="49" charset="0"/>
              </a:rPr>
              <a:t>disp</a:t>
            </a:r>
            <a:r>
              <a:rPr lang="tr-TR" sz="1200" dirty="0">
                <a:latin typeface="Courier New" pitchFamily="49" charset="0"/>
              </a:rPr>
              <a:t>([int2str(i) '. olcu normal'])</a:t>
            </a:r>
          </a:p>
          <a:p>
            <a:pPr algn="l"/>
            <a:r>
              <a:rPr lang="tr-TR" sz="1200" dirty="0">
                <a:latin typeface="Courier New" pitchFamily="49" charset="0"/>
              </a:rPr>
              <a:t>        </a:t>
            </a:r>
            <a:r>
              <a:rPr lang="tr-TR" sz="1200" dirty="0" err="1">
                <a:latin typeface="Courier New" pitchFamily="49" charset="0"/>
              </a:rPr>
              <a:t>disp</a:t>
            </a:r>
            <a:r>
              <a:rPr lang="tr-TR" sz="1200" dirty="0">
                <a:latin typeface="Courier New" pitchFamily="49" charset="0"/>
              </a:rPr>
              <a:t>(</a:t>
            </a:r>
            <a:r>
              <a:rPr lang="tr-TR" sz="1200" dirty="0">
                <a:solidFill>
                  <a:schemeClr val="tx2"/>
                </a:solidFill>
                <a:latin typeface="Courier New" pitchFamily="49" charset="0"/>
              </a:rPr>
              <a:t>'--------------------------'</a:t>
            </a:r>
            <a:r>
              <a:rPr lang="tr-TR" sz="1200" dirty="0">
                <a:latin typeface="Courier New" pitchFamily="49" charset="0"/>
              </a:rPr>
              <a:t>)</a:t>
            </a:r>
          </a:p>
          <a:p>
            <a:pPr algn="l"/>
            <a:r>
              <a:rPr lang="tr-TR" sz="1200" dirty="0">
                <a:latin typeface="Courier New" pitchFamily="49" charset="0"/>
              </a:rPr>
              <a:t>    </a:t>
            </a:r>
            <a:r>
              <a:rPr lang="tr-TR" sz="1200" dirty="0" err="1">
                <a:latin typeface="Courier New" pitchFamily="49" charset="0"/>
              </a:rPr>
              <a:t>end</a:t>
            </a:r>
            <a:endParaRPr lang="tr-TR" sz="1200" dirty="0">
              <a:latin typeface="Courier New" pitchFamily="49" charset="0"/>
            </a:endParaRPr>
          </a:p>
          <a:p>
            <a:pPr algn="l"/>
            <a:r>
              <a:rPr lang="tr-TR" sz="1200" dirty="0" err="1">
                <a:latin typeface="Courier New" pitchFamily="49" charset="0"/>
              </a:rPr>
              <a:t>end</a:t>
            </a:r>
            <a:endParaRPr lang="tr-TR" sz="1200" dirty="0">
              <a:latin typeface="Courier New" pitchFamily="49" charset="0"/>
            </a:endParaRPr>
          </a:p>
          <a:p>
            <a:pPr algn="l"/>
            <a:r>
              <a:rPr lang="tr-TR" sz="1200" dirty="0" err="1">
                <a:latin typeface="Courier New" pitchFamily="49" charset="0"/>
              </a:rPr>
              <a:t>if</a:t>
            </a:r>
            <a:r>
              <a:rPr lang="tr-TR" sz="1200" dirty="0">
                <a:latin typeface="Courier New" pitchFamily="49" charset="0"/>
              </a:rPr>
              <a:t> say==0</a:t>
            </a:r>
          </a:p>
          <a:p>
            <a:pPr algn="l"/>
            <a:r>
              <a:rPr lang="tr-TR" sz="1200" dirty="0">
                <a:latin typeface="Courier New" pitchFamily="49" charset="0"/>
              </a:rPr>
              <a:t>    </a:t>
            </a:r>
            <a:r>
              <a:rPr lang="tr-TR" sz="1200" dirty="0" err="1">
                <a:latin typeface="Courier New" pitchFamily="49" charset="0"/>
              </a:rPr>
              <a:t>disp</a:t>
            </a:r>
            <a:r>
              <a:rPr lang="tr-TR" sz="1200" dirty="0">
                <a:latin typeface="Courier New" pitchFamily="49" charset="0"/>
              </a:rPr>
              <a:t>(</a:t>
            </a:r>
            <a:r>
              <a:rPr lang="tr-TR" sz="1200" dirty="0">
                <a:solidFill>
                  <a:schemeClr val="tx2"/>
                </a:solidFill>
                <a:latin typeface="Courier New" pitchFamily="49" charset="0"/>
              </a:rPr>
              <a:t>'Kaba </a:t>
            </a:r>
            <a:r>
              <a:rPr lang="tr-TR" sz="1200" dirty="0" err="1">
                <a:solidFill>
                  <a:schemeClr val="tx2"/>
                </a:solidFill>
                <a:latin typeface="Courier New" pitchFamily="49" charset="0"/>
              </a:rPr>
              <a:t>hatali</a:t>
            </a:r>
            <a:r>
              <a:rPr lang="tr-TR" sz="1200" dirty="0">
                <a:solidFill>
                  <a:schemeClr val="tx2"/>
                </a:solidFill>
                <a:latin typeface="Courier New" pitchFamily="49" charset="0"/>
              </a:rPr>
              <a:t> olcu yok'</a:t>
            </a:r>
            <a:r>
              <a:rPr lang="tr-TR" sz="1200" dirty="0">
                <a:latin typeface="Courier New" pitchFamily="49" charset="0"/>
              </a:rPr>
              <a:t>)</a:t>
            </a:r>
          </a:p>
          <a:p>
            <a:pPr algn="l"/>
            <a:r>
              <a:rPr lang="tr-TR" sz="1200" dirty="0" err="1">
                <a:latin typeface="Courier New" pitchFamily="49" charset="0"/>
              </a:rPr>
              <a:t>end</a:t>
            </a:r>
            <a:endParaRPr lang="tr-TR" sz="1200" dirty="0">
              <a:latin typeface="Courier New" pitchFamily="49" charset="0"/>
            </a:endParaRPr>
          </a:p>
          <a:p>
            <a:pPr algn="l"/>
            <a:r>
              <a:rPr lang="tr-TR" sz="1200" dirty="0" err="1">
                <a:latin typeface="Courier New" pitchFamily="49" charset="0"/>
              </a:rPr>
              <a:t>if</a:t>
            </a:r>
            <a:r>
              <a:rPr lang="tr-TR" sz="1200" dirty="0">
                <a:latin typeface="Courier New" pitchFamily="49" charset="0"/>
              </a:rPr>
              <a:t> say&gt;0</a:t>
            </a:r>
          </a:p>
          <a:p>
            <a:pPr algn="l"/>
            <a:r>
              <a:rPr lang="tr-TR" sz="1200" dirty="0">
                <a:latin typeface="Courier New" pitchFamily="49" charset="0"/>
              </a:rPr>
              <a:t>    </a:t>
            </a:r>
            <a:r>
              <a:rPr lang="tr-TR" sz="1200" dirty="0" err="1">
                <a:latin typeface="Courier New" pitchFamily="49" charset="0"/>
              </a:rPr>
              <a:t>disp</a:t>
            </a:r>
            <a:r>
              <a:rPr lang="tr-TR" sz="1200" dirty="0">
                <a:latin typeface="Courier New" pitchFamily="49" charset="0"/>
              </a:rPr>
              <a:t>(</a:t>
            </a:r>
            <a:r>
              <a:rPr lang="tr-TR" sz="1200" dirty="0">
                <a:solidFill>
                  <a:schemeClr val="tx2"/>
                </a:solidFill>
                <a:latin typeface="Courier New" pitchFamily="49" charset="0"/>
              </a:rPr>
              <a:t>'Kaba </a:t>
            </a:r>
            <a:r>
              <a:rPr lang="tr-TR" sz="1200" dirty="0" err="1">
                <a:solidFill>
                  <a:schemeClr val="tx2"/>
                </a:solidFill>
                <a:latin typeface="Courier New" pitchFamily="49" charset="0"/>
              </a:rPr>
              <a:t>hatali</a:t>
            </a:r>
            <a:r>
              <a:rPr lang="tr-TR" sz="1200" dirty="0">
                <a:solidFill>
                  <a:schemeClr val="tx2"/>
                </a:solidFill>
                <a:latin typeface="Courier New" pitchFamily="49" charset="0"/>
              </a:rPr>
              <a:t> olan </a:t>
            </a:r>
            <a:r>
              <a:rPr lang="tr-TR" sz="1200" dirty="0" err="1">
                <a:solidFill>
                  <a:schemeClr val="tx2"/>
                </a:solidFill>
                <a:latin typeface="Courier New" pitchFamily="49" charset="0"/>
              </a:rPr>
              <a:t>olculer</a:t>
            </a:r>
            <a:r>
              <a:rPr lang="tr-TR" sz="1200" dirty="0">
                <a:solidFill>
                  <a:schemeClr val="tx2"/>
                </a:solidFill>
                <a:latin typeface="Courier New" pitchFamily="49" charset="0"/>
              </a:rPr>
              <a:t>'</a:t>
            </a:r>
            <a:r>
              <a:rPr lang="tr-TR" sz="1200" dirty="0">
                <a:latin typeface="Courier New" pitchFamily="49" charset="0"/>
              </a:rPr>
              <a:t>)</a:t>
            </a:r>
          </a:p>
          <a:p>
            <a:pPr algn="l"/>
            <a:r>
              <a:rPr lang="tr-TR" sz="1200" dirty="0">
                <a:latin typeface="Courier New" pitchFamily="49" charset="0"/>
              </a:rPr>
              <a:t>    KH</a:t>
            </a:r>
          </a:p>
          <a:p>
            <a:pPr algn="l"/>
            <a:r>
              <a:rPr lang="tr-TR" sz="1200" dirty="0" err="1">
                <a:latin typeface="Courier New" pitchFamily="49" charset="0"/>
              </a:rPr>
              <a:t>end</a:t>
            </a:r>
            <a:endParaRPr lang="tr-TR" sz="1200" dirty="0">
              <a:latin typeface="Courier New" pitchFamily="49"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6 Slayt Numarası Yer Tutucusu"/>
          <p:cNvSpPr>
            <a:spLocks noGrp="1"/>
          </p:cNvSpPr>
          <p:nvPr>
            <p:ph type="sldNum" sz="quarter" idx="12"/>
          </p:nvPr>
        </p:nvSpPr>
        <p:spPr/>
        <p:txBody>
          <a:bodyPr/>
          <a:lstStyle/>
          <a:p>
            <a:pPr>
              <a:defRPr/>
            </a:pPr>
            <a:fld id="{5343B4D6-C4AB-4029-9655-8E80F97F927B}" type="slidenum">
              <a:rPr lang="en-US" altLang="en-US"/>
              <a:pPr>
                <a:defRPr/>
              </a:pPr>
              <a:t>76</a:t>
            </a:fld>
            <a:endParaRPr lang="en-US" altLang="en-US"/>
          </a:p>
        </p:txBody>
      </p:sp>
      <p:sp>
        <p:nvSpPr>
          <p:cNvPr id="48131" name="Rectangle 2"/>
          <p:cNvSpPr>
            <a:spLocks noGrp="1" noChangeArrowheads="1"/>
          </p:cNvSpPr>
          <p:nvPr>
            <p:ph type="title"/>
          </p:nvPr>
        </p:nvSpPr>
        <p:spPr/>
        <p:txBody>
          <a:bodyPr/>
          <a:lstStyle/>
          <a:p>
            <a:pPr eaLnBrk="1" hangingPunct="1"/>
            <a:r>
              <a:rPr lang="tr-TR" smtClean="0"/>
              <a:t>MATLAB/</a:t>
            </a:r>
            <a:r>
              <a:rPr lang="tr-TR" b="0" smtClean="0"/>
              <a:t>Grafik</a:t>
            </a:r>
            <a:endParaRPr lang="en-US" b="0" smtClean="0"/>
          </a:p>
        </p:txBody>
      </p:sp>
      <p:grpSp>
        <p:nvGrpSpPr>
          <p:cNvPr id="48132" name="Group 21"/>
          <p:cNvGrpSpPr>
            <a:grpSpLocks/>
          </p:cNvGrpSpPr>
          <p:nvPr/>
        </p:nvGrpSpPr>
        <p:grpSpPr bwMode="auto">
          <a:xfrm>
            <a:off x="395288" y="2312988"/>
            <a:ext cx="7980362" cy="3708400"/>
            <a:chOff x="249" y="1253"/>
            <a:chExt cx="5027" cy="2336"/>
          </a:xfrm>
        </p:grpSpPr>
        <p:pic>
          <p:nvPicPr>
            <p:cNvPr id="48134" name="Picture 5"/>
            <p:cNvPicPr>
              <a:picLocks noChangeAspect="1" noChangeArrowheads="1"/>
            </p:cNvPicPr>
            <p:nvPr/>
          </p:nvPicPr>
          <p:blipFill>
            <a:blip r:embed="rId2" cstate="print"/>
            <a:srcRect l="27066" t="14296" r="25049" b="34058"/>
            <a:stretch>
              <a:fillRect/>
            </a:stretch>
          </p:blipFill>
          <p:spPr bwMode="auto">
            <a:xfrm>
              <a:off x="249" y="1480"/>
              <a:ext cx="2637" cy="2109"/>
            </a:xfrm>
            <a:prstGeom prst="rect">
              <a:avLst/>
            </a:prstGeom>
            <a:noFill/>
            <a:ln w="9525">
              <a:noFill/>
              <a:miter lim="800000"/>
              <a:headEnd/>
              <a:tailEnd/>
            </a:ln>
          </p:spPr>
        </p:pic>
        <p:pic>
          <p:nvPicPr>
            <p:cNvPr id="48135" name="Picture 10"/>
            <p:cNvPicPr>
              <a:picLocks noChangeAspect="1" noChangeArrowheads="1"/>
            </p:cNvPicPr>
            <p:nvPr/>
          </p:nvPicPr>
          <p:blipFill>
            <a:blip r:embed="rId3" cstate="print"/>
            <a:srcRect l="27753" t="983" r="26534" b="41475"/>
            <a:stretch>
              <a:fillRect/>
            </a:stretch>
          </p:blipFill>
          <p:spPr bwMode="auto">
            <a:xfrm>
              <a:off x="2925" y="1507"/>
              <a:ext cx="2351" cy="2041"/>
            </a:xfrm>
            <a:prstGeom prst="rect">
              <a:avLst/>
            </a:prstGeom>
            <a:noFill/>
            <a:ln w="9525">
              <a:noFill/>
              <a:miter lim="800000"/>
              <a:headEnd/>
              <a:tailEnd/>
            </a:ln>
          </p:spPr>
        </p:pic>
        <p:sp>
          <p:nvSpPr>
            <p:cNvPr id="48136" name="Text Box 12"/>
            <p:cNvSpPr txBox="1">
              <a:spLocks noChangeArrowheads="1"/>
            </p:cNvSpPr>
            <p:nvPr/>
          </p:nvSpPr>
          <p:spPr bwMode="auto">
            <a:xfrm>
              <a:off x="1292" y="3113"/>
              <a:ext cx="600" cy="192"/>
            </a:xfrm>
            <a:prstGeom prst="rect">
              <a:avLst/>
            </a:prstGeom>
            <a:noFill/>
            <a:ln w="25400" algn="ctr">
              <a:noFill/>
              <a:miter lim="800000"/>
              <a:headEnd/>
              <a:tailEnd/>
            </a:ln>
          </p:spPr>
          <p:txBody>
            <a:bodyPr wrap="none">
              <a:spAutoFit/>
            </a:bodyPr>
            <a:lstStyle/>
            <a:p>
              <a:r>
                <a:rPr lang="tr-TR"/>
                <a:t>Apsis (X)</a:t>
              </a:r>
              <a:endParaRPr lang="en-US"/>
            </a:p>
          </p:txBody>
        </p:sp>
        <p:sp>
          <p:nvSpPr>
            <p:cNvPr id="48137" name="Text Box 13"/>
            <p:cNvSpPr txBox="1">
              <a:spLocks noChangeArrowheads="1"/>
            </p:cNvSpPr>
            <p:nvPr/>
          </p:nvSpPr>
          <p:spPr bwMode="auto">
            <a:xfrm rot="-5400000">
              <a:off x="452" y="2444"/>
              <a:ext cx="693" cy="192"/>
            </a:xfrm>
            <a:prstGeom prst="rect">
              <a:avLst/>
            </a:prstGeom>
            <a:noFill/>
            <a:ln w="25400" algn="ctr">
              <a:noFill/>
              <a:miter lim="800000"/>
              <a:headEnd/>
              <a:tailEnd/>
            </a:ln>
          </p:spPr>
          <p:txBody>
            <a:bodyPr wrap="none">
              <a:spAutoFit/>
            </a:bodyPr>
            <a:lstStyle/>
            <a:p>
              <a:r>
                <a:rPr lang="tr-TR"/>
                <a:t>Ordinat (Y)</a:t>
              </a:r>
              <a:endParaRPr lang="en-US"/>
            </a:p>
          </p:txBody>
        </p:sp>
        <p:sp>
          <p:nvSpPr>
            <p:cNvPr id="48138" name="Text Box 16"/>
            <p:cNvSpPr txBox="1">
              <a:spLocks noChangeArrowheads="1"/>
            </p:cNvSpPr>
            <p:nvPr/>
          </p:nvSpPr>
          <p:spPr bwMode="auto">
            <a:xfrm>
              <a:off x="4322" y="3294"/>
              <a:ext cx="191" cy="192"/>
            </a:xfrm>
            <a:prstGeom prst="rect">
              <a:avLst/>
            </a:prstGeom>
            <a:noFill/>
            <a:ln w="25400" algn="ctr">
              <a:noFill/>
              <a:miter lim="800000"/>
              <a:headEnd/>
              <a:tailEnd/>
            </a:ln>
          </p:spPr>
          <p:txBody>
            <a:bodyPr wrap="none">
              <a:spAutoFit/>
            </a:bodyPr>
            <a:lstStyle/>
            <a:p>
              <a:r>
                <a:rPr lang="tr-TR"/>
                <a:t>X</a:t>
              </a:r>
              <a:endParaRPr lang="en-US"/>
            </a:p>
          </p:txBody>
        </p:sp>
        <p:sp>
          <p:nvSpPr>
            <p:cNvPr id="48139" name="Text Box 17"/>
            <p:cNvSpPr txBox="1">
              <a:spLocks noChangeArrowheads="1"/>
            </p:cNvSpPr>
            <p:nvPr/>
          </p:nvSpPr>
          <p:spPr bwMode="auto">
            <a:xfrm>
              <a:off x="3265" y="3113"/>
              <a:ext cx="191" cy="192"/>
            </a:xfrm>
            <a:prstGeom prst="rect">
              <a:avLst/>
            </a:prstGeom>
            <a:noFill/>
            <a:ln w="25400" algn="ctr">
              <a:noFill/>
              <a:miter lim="800000"/>
              <a:headEnd/>
              <a:tailEnd/>
            </a:ln>
          </p:spPr>
          <p:txBody>
            <a:bodyPr wrap="none">
              <a:spAutoFit/>
            </a:bodyPr>
            <a:lstStyle/>
            <a:p>
              <a:r>
                <a:rPr lang="tr-TR"/>
                <a:t>Y</a:t>
              </a:r>
              <a:endParaRPr lang="en-US"/>
            </a:p>
          </p:txBody>
        </p:sp>
        <p:sp>
          <p:nvSpPr>
            <p:cNvPr id="48140" name="Text Box 18"/>
            <p:cNvSpPr txBox="1">
              <a:spLocks noChangeArrowheads="1"/>
            </p:cNvSpPr>
            <p:nvPr/>
          </p:nvSpPr>
          <p:spPr bwMode="auto">
            <a:xfrm>
              <a:off x="2968" y="2376"/>
              <a:ext cx="184" cy="192"/>
            </a:xfrm>
            <a:prstGeom prst="rect">
              <a:avLst/>
            </a:prstGeom>
            <a:noFill/>
            <a:ln w="25400" algn="ctr">
              <a:noFill/>
              <a:miter lim="800000"/>
              <a:headEnd/>
              <a:tailEnd/>
            </a:ln>
          </p:spPr>
          <p:txBody>
            <a:bodyPr wrap="none">
              <a:spAutoFit/>
            </a:bodyPr>
            <a:lstStyle/>
            <a:p>
              <a:r>
                <a:rPr lang="tr-TR"/>
                <a:t>Z</a:t>
              </a:r>
              <a:endParaRPr lang="en-US"/>
            </a:p>
          </p:txBody>
        </p:sp>
        <p:sp>
          <p:nvSpPr>
            <p:cNvPr id="48141" name="Text Box 19"/>
            <p:cNvSpPr txBox="1">
              <a:spLocks noChangeArrowheads="1"/>
            </p:cNvSpPr>
            <p:nvPr/>
          </p:nvSpPr>
          <p:spPr bwMode="auto">
            <a:xfrm>
              <a:off x="764" y="1253"/>
              <a:ext cx="1673" cy="192"/>
            </a:xfrm>
            <a:prstGeom prst="rect">
              <a:avLst/>
            </a:prstGeom>
            <a:noFill/>
            <a:ln w="25400" algn="ctr">
              <a:noFill/>
              <a:miter lim="800000"/>
              <a:headEnd/>
              <a:tailEnd/>
            </a:ln>
          </p:spPr>
          <p:txBody>
            <a:bodyPr wrap="none">
              <a:spAutoFit/>
            </a:bodyPr>
            <a:lstStyle/>
            <a:p>
              <a:r>
                <a:rPr lang="tr-TR">
                  <a:solidFill>
                    <a:srgbClr val="3333CC"/>
                  </a:solidFill>
                </a:rPr>
                <a:t>İki Boyutlu Koordinat Sistemi</a:t>
              </a:r>
              <a:endParaRPr lang="en-US">
                <a:solidFill>
                  <a:srgbClr val="3333CC"/>
                </a:solidFill>
              </a:endParaRPr>
            </a:p>
          </p:txBody>
        </p:sp>
        <p:sp>
          <p:nvSpPr>
            <p:cNvPr id="48142" name="Text Box 20"/>
            <p:cNvSpPr txBox="1">
              <a:spLocks noChangeArrowheads="1"/>
            </p:cNvSpPr>
            <p:nvPr/>
          </p:nvSpPr>
          <p:spPr bwMode="auto">
            <a:xfrm>
              <a:off x="3243" y="1253"/>
              <a:ext cx="1692" cy="192"/>
            </a:xfrm>
            <a:prstGeom prst="rect">
              <a:avLst/>
            </a:prstGeom>
            <a:noFill/>
            <a:ln w="25400" algn="ctr">
              <a:noFill/>
              <a:miter lim="800000"/>
              <a:headEnd/>
              <a:tailEnd/>
            </a:ln>
          </p:spPr>
          <p:txBody>
            <a:bodyPr wrap="none">
              <a:spAutoFit/>
            </a:bodyPr>
            <a:lstStyle/>
            <a:p>
              <a:r>
                <a:rPr lang="tr-TR">
                  <a:solidFill>
                    <a:srgbClr val="3333CC"/>
                  </a:solidFill>
                </a:rPr>
                <a:t>Üç Boyutlu Koordinat Sistemi</a:t>
              </a:r>
              <a:endParaRPr lang="en-US">
                <a:solidFill>
                  <a:srgbClr val="3333CC"/>
                </a:solidFill>
              </a:endParaRPr>
            </a:p>
          </p:txBody>
        </p:sp>
      </p:grpSp>
      <p:sp>
        <p:nvSpPr>
          <p:cNvPr id="48133" name="Rectangle 22"/>
          <p:cNvSpPr>
            <a:spLocks noChangeArrowheads="1"/>
          </p:cNvSpPr>
          <p:nvPr/>
        </p:nvSpPr>
        <p:spPr bwMode="auto">
          <a:xfrm>
            <a:off x="323850" y="693738"/>
            <a:ext cx="8355013" cy="10795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4"/>
              </a:buBlip>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4"/>
              </a:buBlip>
            </a:pPr>
            <a:r>
              <a:rPr lang="tr-TR" sz="1600" dirty="0" err="1"/>
              <a:t>Matlab’de</a:t>
            </a:r>
            <a:r>
              <a:rPr lang="tr-TR" sz="1600" dirty="0"/>
              <a:t> grafikler “</a:t>
            </a:r>
            <a:r>
              <a:rPr lang="tr-TR" sz="1600" dirty="0" err="1"/>
              <a:t>figure</a:t>
            </a:r>
            <a:r>
              <a:rPr lang="tr-TR" sz="1600" dirty="0"/>
              <a:t>” penceresinde çizdirilir.</a:t>
            </a:r>
          </a:p>
          <a:p>
            <a:pPr marL="342900" indent="-342900" algn="l">
              <a:lnSpc>
                <a:spcPct val="80000"/>
              </a:lnSpc>
              <a:spcBef>
                <a:spcPct val="20000"/>
              </a:spcBef>
              <a:buClr>
                <a:schemeClr val="accent1"/>
              </a:buClr>
              <a:buSzPct val="65000"/>
              <a:buFont typeface="Wingdings" pitchFamily="2" charset="2"/>
              <a:buNone/>
            </a:pPr>
            <a:endParaRPr lang="tr-TR" sz="1600" dirty="0"/>
          </a:p>
          <a:p>
            <a:pPr marL="342900" indent="-342900" algn="l">
              <a:lnSpc>
                <a:spcPct val="80000"/>
              </a:lnSpc>
              <a:spcBef>
                <a:spcPct val="20000"/>
              </a:spcBef>
              <a:buClr>
                <a:schemeClr val="accent1"/>
              </a:buClr>
              <a:buSzPct val="65000"/>
              <a:buFont typeface="Wingdings" pitchFamily="2" charset="2"/>
              <a:buBlip>
                <a:blip r:embed="rId4"/>
              </a:buBlip>
            </a:pPr>
            <a:r>
              <a:rPr lang="tr-TR" sz="1600" dirty="0"/>
              <a:t>İki ve üç boyutlu çizim yanı sıra, kutupsal koordinat sisteminde de çizim olanağı bulunur (bak., polar).</a:t>
            </a:r>
            <a:endParaRPr lang="tr-TR" sz="1600" u="sng" dirty="0">
              <a:solidFill>
                <a:srgbClr val="3333CC"/>
              </a:solidFill>
            </a:endParaRPr>
          </a:p>
          <a:p>
            <a:pPr marL="342900" indent="-342900" algn="l">
              <a:buFontTx/>
              <a:buAutoNum type="arabicPeriod"/>
            </a:pPr>
            <a:endParaRPr lang="tr-TR" sz="1600" b="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5 Slayt Numarası Yer Tutucusu"/>
          <p:cNvSpPr>
            <a:spLocks noGrp="1"/>
          </p:cNvSpPr>
          <p:nvPr>
            <p:ph type="sldNum" sz="quarter" idx="12"/>
          </p:nvPr>
        </p:nvSpPr>
        <p:spPr/>
        <p:txBody>
          <a:bodyPr/>
          <a:lstStyle/>
          <a:p>
            <a:pPr>
              <a:defRPr/>
            </a:pPr>
            <a:fld id="{E4171F73-1940-4BF8-B4AF-711C19FD729B}" type="slidenum">
              <a:rPr lang="en-US" altLang="en-US"/>
              <a:pPr>
                <a:defRPr/>
              </a:pPr>
              <a:t>77</a:t>
            </a:fld>
            <a:endParaRPr lang="en-US" altLang="en-US"/>
          </a:p>
        </p:txBody>
      </p:sp>
      <p:sp>
        <p:nvSpPr>
          <p:cNvPr id="49155" name="Rectangle 2"/>
          <p:cNvSpPr>
            <a:spLocks noGrp="1" noChangeArrowheads="1"/>
          </p:cNvSpPr>
          <p:nvPr>
            <p:ph type="title"/>
          </p:nvPr>
        </p:nvSpPr>
        <p:spPr/>
        <p:txBody>
          <a:bodyPr/>
          <a:lstStyle/>
          <a:p>
            <a:pPr eaLnBrk="1" hangingPunct="1"/>
            <a:r>
              <a:rPr lang="tr-TR" smtClean="0"/>
              <a:t>MATLAB/</a:t>
            </a:r>
            <a:r>
              <a:rPr lang="tr-TR" b="0" smtClean="0"/>
              <a:t>Grafik</a:t>
            </a:r>
            <a:endParaRPr lang="en-US" b="0" smtClean="0"/>
          </a:p>
        </p:txBody>
      </p:sp>
      <p:sp>
        <p:nvSpPr>
          <p:cNvPr id="49156" name="Rectangle 13"/>
          <p:cNvSpPr>
            <a:spLocks noChangeArrowheads="1"/>
          </p:cNvSpPr>
          <p:nvPr/>
        </p:nvSpPr>
        <p:spPr bwMode="auto">
          <a:xfrm>
            <a:off x="323850" y="693738"/>
            <a:ext cx="8355013" cy="10795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dirty="0" err="1"/>
              <a:t>Matlab’de</a:t>
            </a:r>
            <a:r>
              <a:rPr lang="tr-TR" sz="1600" dirty="0"/>
              <a:t> en temel çizim fonksiyonu </a:t>
            </a:r>
            <a:r>
              <a:rPr lang="tr-TR" sz="1600" dirty="0" err="1">
                <a:solidFill>
                  <a:srgbClr val="3333CC"/>
                </a:solidFill>
              </a:rPr>
              <a:t>plot</a:t>
            </a:r>
            <a:r>
              <a:rPr lang="tr-TR" sz="1600" dirty="0" err="1"/>
              <a:t>’dur</a:t>
            </a:r>
            <a:r>
              <a:rPr lang="tr-TR" sz="1600" dirty="0"/>
              <a:t>.</a:t>
            </a:r>
          </a:p>
          <a:p>
            <a:pPr marL="342900" indent="-342900" algn="l">
              <a:lnSpc>
                <a:spcPct val="80000"/>
              </a:lnSpc>
              <a:spcBef>
                <a:spcPct val="20000"/>
              </a:spcBef>
              <a:buClr>
                <a:schemeClr val="accent1"/>
              </a:buClr>
              <a:buSzPct val="65000"/>
              <a:buFont typeface="Wingdings" pitchFamily="2" charset="2"/>
              <a:buNone/>
            </a:pPr>
            <a:endParaRPr lang="tr-TR" sz="1600" dirty="0"/>
          </a:p>
          <a:p>
            <a:pPr marL="342900" indent="-342900" algn="l">
              <a:lnSpc>
                <a:spcPct val="80000"/>
              </a:lnSpc>
              <a:spcBef>
                <a:spcPct val="20000"/>
              </a:spcBef>
              <a:buClr>
                <a:schemeClr val="accent1"/>
              </a:buClr>
              <a:buSzPct val="65000"/>
              <a:buFont typeface="Wingdings" pitchFamily="2" charset="2"/>
              <a:buBlip>
                <a:blip r:embed="rId2"/>
              </a:buBlip>
            </a:pPr>
            <a:r>
              <a:rPr lang="tr-TR" sz="1600" dirty="0"/>
              <a:t>Örneğin, x=0:0.1:5 olan bir dizi vektör elemanlarına karşılık, y=x.^3+x.^2 fonksiyon değerleri hesaplatılsın. </a:t>
            </a:r>
          </a:p>
          <a:p>
            <a:pPr marL="342900" indent="-342900" algn="l">
              <a:lnSpc>
                <a:spcPct val="80000"/>
              </a:lnSpc>
              <a:spcBef>
                <a:spcPct val="20000"/>
              </a:spcBef>
              <a:buClr>
                <a:schemeClr val="accent1"/>
              </a:buClr>
              <a:buSzPct val="65000"/>
              <a:buFont typeface="Wingdings" pitchFamily="2" charset="2"/>
              <a:buBlip>
                <a:blip r:embed="rId2"/>
              </a:buBlip>
            </a:pPr>
            <a:r>
              <a:rPr lang="tr-TR" sz="1600" dirty="0" err="1"/>
              <a:t>plot</a:t>
            </a:r>
            <a:r>
              <a:rPr lang="tr-TR" sz="1600" dirty="0"/>
              <a:t>(x,y) ile aşağıdaki grafik çizdirilir.</a:t>
            </a:r>
          </a:p>
          <a:p>
            <a:pPr marL="342900" indent="-342900" algn="l">
              <a:buFontTx/>
              <a:buAutoNum type="arabicPeriod"/>
            </a:pPr>
            <a:endParaRPr lang="tr-TR" sz="1600" b="0" dirty="0"/>
          </a:p>
        </p:txBody>
      </p:sp>
      <p:sp>
        <p:nvSpPr>
          <p:cNvPr id="49157" name="Rectangle 17"/>
          <p:cNvSpPr>
            <a:spLocks noChangeArrowheads="1"/>
          </p:cNvSpPr>
          <p:nvPr/>
        </p:nvSpPr>
        <p:spPr bwMode="auto">
          <a:xfrm>
            <a:off x="4859338" y="2276475"/>
            <a:ext cx="4140200" cy="38893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a:t>Çizilen grafiğin üzerinde birçok değişiklik yapmak mümkündür.</a:t>
            </a:r>
          </a:p>
          <a:p>
            <a:pPr marL="342900" indent="-342900" algn="l">
              <a:lnSpc>
                <a:spcPct val="80000"/>
              </a:lnSpc>
              <a:spcBef>
                <a:spcPct val="20000"/>
              </a:spcBef>
              <a:buClr>
                <a:schemeClr val="accent1"/>
              </a:buClr>
              <a:buSzPct val="65000"/>
              <a:buFont typeface="Wingdings" pitchFamily="2" charset="2"/>
              <a:buNone/>
            </a:pPr>
            <a:endParaRPr lang="tr-TR"/>
          </a:p>
          <a:p>
            <a:pPr marL="342900" indent="-342900" algn="l">
              <a:lnSpc>
                <a:spcPct val="80000"/>
              </a:lnSpc>
              <a:spcBef>
                <a:spcPct val="20000"/>
              </a:spcBef>
              <a:buClr>
                <a:schemeClr val="accent1"/>
              </a:buClr>
              <a:buSzPct val="65000"/>
              <a:buFont typeface="Wingdings" pitchFamily="2" charset="2"/>
              <a:buBlip>
                <a:blip r:embed="rId2"/>
              </a:buBlip>
            </a:pPr>
            <a:r>
              <a:rPr lang="tr-TR"/>
              <a:t>Bunun için “</a:t>
            </a:r>
            <a:r>
              <a:rPr lang="tr-TR">
                <a:solidFill>
                  <a:schemeClr val="tx2"/>
                </a:solidFill>
              </a:rPr>
              <a:t>Edit plot</a:t>
            </a:r>
            <a:r>
              <a:rPr lang="tr-TR"/>
              <a:t>” düğmesi tıklanır.</a:t>
            </a:r>
          </a:p>
          <a:p>
            <a:pPr marL="342900" indent="-342900" algn="l">
              <a:lnSpc>
                <a:spcPct val="80000"/>
              </a:lnSpc>
              <a:spcBef>
                <a:spcPct val="20000"/>
              </a:spcBef>
              <a:buClr>
                <a:schemeClr val="accent1"/>
              </a:buClr>
              <a:buSzPct val="65000"/>
              <a:buFont typeface="Wingdings" pitchFamily="2" charset="2"/>
              <a:buNone/>
            </a:pPr>
            <a:endParaRPr lang="tr-TR"/>
          </a:p>
          <a:p>
            <a:pPr marL="342900" indent="-342900" algn="l">
              <a:lnSpc>
                <a:spcPct val="80000"/>
              </a:lnSpc>
              <a:spcBef>
                <a:spcPct val="20000"/>
              </a:spcBef>
              <a:buClr>
                <a:schemeClr val="accent1"/>
              </a:buClr>
              <a:buSzPct val="65000"/>
              <a:buFont typeface="Wingdings" pitchFamily="2" charset="2"/>
              <a:buBlip>
                <a:blip r:embed="rId2"/>
              </a:buBlip>
            </a:pPr>
            <a:r>
              <a:rPr lang="tr-TR"/>
              <a:t>İlgili nesne (çizdirilen eğri, eksenler vb.) iki kez tıklanarak beliren “</a:t>
            </a:r>
            <a:r>
              <a:rPr lang="tr-TR">
                <a:solidFill>
                  <a:srgbClr val="009900"/>
                </a:solidFill>
              </a:rPr>
              <a:t>Property Editor</a:t>
            </a:r>
            <a:r>
              <a:rPr lang="tr-TR"/>
              <a:t>” penceresinden istenilen değişiklikler yapılabilir.</a:t>
            </a:r>
          </a:p>
          <a:p>
            <a:pPr marL="342900" indent="-342900" algn="l">
              <a:lnSpc>
                <a:spcPct val="80000"/>
              </a:lnSpc>
              <a:spcBef>
                <a:spcPct val="20000"/>
              </a:spcBef>
              <a:buClr>
                <a:schemeClr val="accent1"/>
              </a:buClr>
              <a:buSzPct val="65000"/>
              <a:buFont typeface="Wingdings" pitchFamily="2" charset="2"/>
              <a:buBlip>
                <a:blip r:embed="rId2"/>
              </a:buBlip>
            </a:pPr>
            <a:endParaRPr lang="tr-TR"/>
          </a:p>
          <a:p>
            <a:pPr marL="342900" indent="-342900" algn="l">
              <a:lnSpc>
                <a:spcPct val="80000"/>
              </a:lnSpc>
              <a:spcBef>
                <a:spcPct val="20000"/>
              </a:spcBef>
              <a:buClr>
                <a:schemeClr val="accent1"/>
              </a:buClr>
              <a:buSzPct val="65000"/>
              <a:buFont typeface="Wingdings" pitchFamily="2" charset="2"/>
              <a:buBlip>
                <a:blip r:embed="rId2"/>
              </a:buBlip>
            </a:pPr>
            <a:r>
              <a:rPr lang="tr-TR"/>
              <a:t>Property Editor penceresinden yapılan her türlü değişikliği, </a:t>
            </a:r>
            <a:r>
              <a:rPr lang="tr-TR" u="sng"/>
              <a:t>komut</a:t>
            </a:r>
            <a:r>
              <a:rPr lang="tr-TR"/>
              <a:t> olarak yaptırmak mümkündür. </a:t>
            </a:r>
          </a:p>
          <a:p>
            <a:pPr marL="342900" indent="-342900" algn="l">
              <a:lnSpc>
                <a:spcPct val="80000"/>
              </a:lnSpc>
              <a:spcBef>
                <a:spcPct val="20000"/>
              </a:spcBef>
              <a:buClr>
                <a:schemeClr val="accent1"/>
              </a:buClr>
              <a:buSzPct val="65000"/>
              <a:buFont typeface="Wingdings" pitchFamily="2" charset="2"/>
              <a:buNone/>
            </a:pPr>
            <a:endParaRPr lang="tr-TR"/>
          </a:p>
          <a:p>
            <a:pPr marL="342900" indent="-342900" algn="l">
              <a:lnSpc>
                <a:spcPct val="80000"/>
              </a:lnSpc>
              <a:spcBef>
                <a:spcPct val="20000"/>
              </a:spcBef>
              <a:buClr>
                <a:schemeClr val="accent1"/>
              </a:buClr>
              <a:buSzPct val="65000"/>
              <a:buFont typeface="Wingdings" pitchFamily="2" charset="2"/>
              <a:buNone/>
            </a:pPr>
            <a:r>
              <a:rPr lang="tr-TR"/>
              <a:t>	Örneğin, </a:t>
            </a:r>
            <a:r>
              <a:rPr lang="tr-TR">
                <a:latin typeface="Courier New" pitchFamily="49" charset="0"/>
              </a:rPr>
              <a:t>plot(x,y,</a:t>
            </a:r>
            <a:r>
              <a:rPr lang="tr-TR">
                <a:solidFill>
                  <a:schemeClr val="tx2"/>
                </a:solidFill>
                <a:latin typeface="Courier New" pitchFamily="49" charset="0"/>
              </a:rPr>
              <a:t>'-o'</a:t>
            </a:r>
            <a:r>
              <a:rPr lang="tr-TR">
                <a:latin typeface="Courier New" pitchFamily="49" charset="0"/>
              </a:rPr>
              <a:t>) </a:t>
            </a:r>
            <a:r>
              <a:rPr lang="tr-TR"/>
              <a:t>hem ardışık noktaları şekildeki gibi birleştirir, hem de x,y nokta çiftlerini grafik üzerinde bir “o” sembolü ile işaretler.</a:t>
            </a:r>
            <a:endParaRPr lang="tr-TR" sz="1600"/>
          </a:p>
          <a:p>
            <a:pPr marL="342900" indent="-342900" algn="l">
              <a:buFontTx/>
              <a:buAutoNum type="arabicPeriod"/>
            </a:pPr>
            <a:endParaRPr lang="tr-TR" sz="1600" b="0"/>
          </a:p>
        </p:txBody>
      </p:sp>
      <p:pic>
        <p:nvPicPr>
          <p:cNvPr id="49158" name="Picture 14"/>
          <p:cNvPicPr>
            <a:picLocks noGrp="1" noChangeAspect="1" noChangeArrowheads="1"/>
          </p:cNvPicPr>
          <p:nvPr>
            <p:ph idx="1"/>
          </p:nvPr>
        </p:nvPicPr>
        <p:blipFill>
          <a:blip r:embed="rId3" cstate="print"/>
          <a:srcRect l="38219" t="18010" r="17821" b="32515"/>
          <a:stretch>
            <a:fillRect/>
          </a:stretch>
        </p:blipFill>
        <p:spPr>
          <a:xfrm>
            <a:off x="684213" y="2470150"/>
            <a:ext cx="4105275" cy="3695700"/>
          </a:xfrm>
          <a:noFill/>
        </p:spPr>
      </p:pic>
      <p:sp>
        <p:nvSpPr>
          <p:cNvPr id="49159" name="AutoShape 18"/>
          <p:cNvSpPr>
            <a:spLocks noChangeArrowheads="1"/>
          </p:cNvSpPr>
          <p:nvPr/>
        </p:nvSpPr>
        <p:spPr bwMode="auto">
          <a:xfrm>
            <a:off x="1458913" y="2830513"/>
            <a:ext cx="287337" cy="287337"/>
          </a:xfrm>
          <a:prstGeom prst="roundRect">
            <a:avLst>
              <a:gd name="adj" fmla="val 16667"/>
            </a:avLst>
          </a:prstGeom>
          <a:noFill/>
          <a:ln w="25400" algn="ctr">
            <a:solidFill>
              <a:srgbClr val="FF0000"/>
            </a:solidFill>
            <a:round/>
            <a:headEnd/>
            <a:tailEnd/>
          </a:ln>
        </p:spPr>
        <p:txBody>
          <a:bodyPr wrap="none" anchor="ctr"/>
          <a:lstStyle/>
          <a:p>
            <a:endParaRPr lang="tr-TR"/>
          </a:p>
        </p:txBody>
      </p:sp>
      <p:sp>
        <p:nvSpPr>
          <p:cNvPr id="49160" name="Line 22"/>
          <p:cNvSpPr>
            <a:spLocks noChangeShapeType="1"/>
          </p:cNvSpPr>
          <p:nvPr/>
        </p:nvSpPr>
        <p:spPr bwMode="auto">
          <a:xfrm flipV="1">
            <a:off x="1693863" y="2398713"/>
            <a:ext cx="0" cy="431800"/>
          </a:xfrm>
          <a:prstGeom prst="line">
            <a:avLst/>
          </a:prstGeom>
          <a:noFill/>
          <a:ln w="25400">
            <a:solidFill>
              <a:srgbClr val="FF0000"/>
            </a:solidFill>
            <a:round/>
            <a:headEnd/>
            <a:tailEnd type="triangle" w="med" len="med"/>
          </a:ln>
        </p:spPr>
        <p:txBody>
          <a:bodyPr wrap="none" anchor="ctr"/>
          <a:lstStyle/>
          <a:p>
            <a:endParaRPr lang="tr-TR"/>
          </a:p>
        </p:txBody>
      </p:sp>
      <p:sp>
        <p:nvSpPr>
          <p:cNvPr id="49161" name="Text Box 23"/>
          <p:cNvSpPr txBox="1">
            <a:spLocks noChangeArrowheads="1"/>
          </p:cNvSpPr>
          <p:nvPr/>
        </p:nvSpPr>
        <p:spPr bwMode="auto">
          <a:xfrm>
            <a:off x="1323975" y="2133600"/>
            <a:ext cx="892175" cy="304800"/>
          </a:xfrm>
          <a:prstGeom prst="rect">
            <a:avLst/>
          </a:prstGeom>
          <a:noFill/>
          <a:ln w="25400" algn="ctr">
            <a:noFill/>
            <a:miter lim="800000"/>
            <a:headEnd/>
            <a:tailEnd/>
          </a:ln>
        </p:spPr>
        <p:txBody>
          <a:bodyPr wrap="none">
            <a:spAutoFit/>
          </a:bodyPr>
          <a:lstStyle/>
          <a:p>
            <a:r>
              <a:rPr lang="tr-TR">
                <a:solidFill>
                  <a:schemeClr val="tx2"/>
                </a:solidFill>
              </a:rPr>
              <a:t>Edit plot</a:t>
            </a:r>
            <a:endParaRPr lang="en-US">
              <a:solidFill>
                <a:schemeClr val="tx2"/>
              </a:solidFill>
            </a:endParaRPr>
          </a:p>
        </p:txBody>
      </p:sp>
      <p:sp>
        <p:nvSpPr>
          <p:cNvPr id="49162" name="Line 25"/>
          <p:cNvSpPr>
            <a:spLocks noChangeShapeType="1"/>
          </p:cNvSpPr>
          <p:nvPr/>
        </p:nvSpPr>
        <p:spPr bwMode="auto">
          <a:xfrm>
            <a:off x="7524750" y="5949950"/>
            <a:ext cx="1439863" cy="0"/>
          </a:xfrm>
          <a:prstGeom prst="line">
            <a:avLst/>
          </a:prstGeom>
          <a:noFill/>
          <a:ln w="25400">
            <a:solidFill>
              <a:srgbClr val="FF0000"/>
            </a:solidFill>
            <a:round/>
            <a:headEnd/>
            <a:tailEnd type="triangle" w="lg" len="lg"/>
          </a:ln>
        </p:spPr>
        <p:txBody>
          <a:bodyPr wrap="none" anchor="ctr"/>
          <a:lstStyle/>
          <a:p>
            <a:endParaRPr lang="tr-T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6 Slayt Numarası Yer Tutucusu"/>
          <p:cNvSpPr>
            <a:spLocks noGrp="1"/>
          </p:cNvSpPr>
          <p:nvPr>
            <p:ph type="sldNum" sz="quarter" idx="12"/>
          </p:nvPr>
        </p:nvSpPr>
        <p:spPr/>
        <p:txBody>
          <a:bodyPr/>
          <a:lstStyle/>
          <a:p>
            <a:pPr>
              <a:defRPr/>
            </a:pPr>
            <a:fld id="{C4A09DE3-74F8-4135-B9E6-B245EB466BF6}" type="slidenum">
              <a:rPr lang="en-US" altLang="en-US"/>
              <a:pPr>
                <a:defRPr/>
              </a:pPr>
              <a:t>78</a:t>
            </a:fld>
            <a:endParaRPr lang="en-US" altLang="en-US"/>
          </a:p>
        </p:txBody>
      </p:sp>
      <p:sp>
        <p:nvSpPr>
          <p:cNvPr id="50179" name="Rectangle 2"/>
          <p:cNvSpPr>
            <a:spLocks noGrp="1" noChangeArrowheads="1"/>
          </p:cNvSpPr>
          <p:nvPr>
            <p:ph type="title"/>
          </p:nvPr>
        </p:nvSpPr>
        <p:spPr/>
        <p:txBody>
          <a:bodyPr/>
          <a:lstStyle/>
          <a:p>
            <a:pPr eaLnBrk="1" hangingPunct="1"/>
            <a:r>
              <a:rPr lang="tr-TR" dirty="0" smtClean="0"/>
              <a:t>MATLAB/</a:t>
            </a:r>
            <a:r>
              <a:rPr lang="tr-TR" b="0" dirty="0" smtClean="0"/>
              <a:t>Grafik</a:t>
            </a:r>
            <a:endParaRPr lang="en-US" b="0" dirty="0" smtClean="0"/>
          </a:p>
        </p:txBody>
      </p:sp>
      <p:sp>
        <p:nvSpPr>
          <p:cNvPr id="50180" name="Rectangle 3"/>
          <p:cNvSpPr>
            <a:spLocks noChangeArrowheads="1"/>
          </p:cNvSpPr>
          <p:nvPr/>
        </p:nvSpPr>
        <p:spPr bwMode="auto">
          <a:xfrm>
            <a:off x="323850" y="693738"/>
            <a:ext cx="8355013" cy="10795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a:latin typeface="Courier New" pitchFamily="49" charset="0"/>
              </a:rPr>
              <a:t>plot(x,y,</a:t>
            </a:r>
            <a:r>
              <a:rPr lang="tr-TR" sz="1600">
                <a:solidFill>
                  <a:schemeClr val="tx2"/>
                </a:solidFill>
                <a:latin typeface="Courier New" pitchFamily="49" charset="0"/>
              </a:rPr>
              <a:t>'-o'</a:t>
            </a:r>
            <a:r>
              <a:rPr lang="tr-TR" sz="1600">
                <a:latin typeface="Courier New" pitchFamily="49" charset="0"/>
              </a:rPr>
              <a:t>) </a:t>
            </a:r>
            <a:r>
              <a:rPr lang="tr-TR" sz="1600"/>
              <a:t>ile ilgili grafik aşağıdaki gibi olur. </a:t>
            </a:r>
            <a:endParaRPr lang="tr-TR" sz="1600" b="0"/>
          </a:p>
        </p:txBody>
      </p:sp>
      <p:sp>
        <p:nvSpPr>
          <p:cNvPr id="50181" name="Rectangle 4"/>
          <p:cNvSpPr>
            <a:spLocks noChangeArrowheads="1"/>
          </p:cNvSpPr>
          <p:nvPr/>
        </p:nvSpPr>
        <p:spPr bwMode="auto">
          <a:xfrm>
            <a:off x="4859338" y="1484313"/>
            <a:ext cx="4140200" cy="38893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a:p>
          <a:p>
            <a:pPr marL="342900" indent="-342900" algn="l">
              <a:lnSpc>
                <a:spcPct val="80000"/>
              </a:lnSpc>
              <a:spcBef>
                <a:spcPct val="20000"/>
              </a:spcBef>
              <a:buClr>
                <a:schemeClr val="accent1"/>
              </a:buClr>
              <a:buSzPct val="65000"/>
              <a:buFont typeface="Wingdings" pitchFamily="2" charset="2"/>
              <a:buNone/>
            </a:pPr>
            <a:endParaRPr lang="tr-TR" sz="1600" b="0"/>
          </a:p>
        </p:txBody>
      </p:sp>
      <p:pic>
        <p:nvPicPr>
          <p:cNvPr id="50182" name="Picture 9"/>
          <p:cNvPicPr>
            <a:picLocks noGrp="1" noChangeAspect="1" noChangeArrowheads="1"/>
          </p:cNvPicPr>
          <p:nvPr>
            <p:ph sz="half" idx="2"/>
          </p:nvPr>
        </p:nvPicPr>
        <p:blipFill>
          <a:blip r:embed="rId3" cstate="print"/>
          <a:srcRect/>
          <a:stretch>
            <a:fillRect/>
          </a:stretch>
        </p:blipFill>
        <p:spPr>
          <a:xfrm>
            <a:off x="677863" y="1628775"/>
            <a:ext cx="4038600" cy="3028950"/>
          </a:xfrm>
          <a:noFill/>
        </p:spPr>
      </p:pic>
      <p:sp>
        <p:nvSpPr>
          <p:cNvPr id="50183" name="Rectangle 12"/>
          <p:cNvSpPr>
            <a:spLocks noChangeArrowheads="1"/>
          </p:cNvSpPr>
          <p:nvPr/>
        </p:nvSpPr>
        <p:spPr bwMode="auto">
          <a:xfrm>
            <a:off x="4859338" y="1700213"/>
            <a:ext cx="4140200" cy="38893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600" dirty="0">
                <a:solidFill>
                  <a:srgbClr val="3333CC"/>
                </a:solidFill>
              </a:rPr>
              <a:t>Aşağıdaki ifadelerle çizimi tekrarlayınız:</a:t>
            </a:r>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plot</a:t>
            </a:r>
            <a:r>
              <a:rPr lang="tr-TR" sz="1600" dirty="0">
                <a:latin typeface="Courier New" pitchFamily="49" charset="0"/>
              </a:rPr>
              <a:t>(x,y,</a:t>
            </a:r>
            <a:r>
              <a:rPr lang="tr-TR" sz="1600" dirty="0">
                <a:solidFill>
                  <a:schemeClr val="tx2"/>
                </a:solidFill>
                <a:latin typeface="Courier New" pitchFamily="49" charset="0"/>
              </a:rPr>
              <a:t>'-o'</a:t>
            </a:r>
            <a:r>
              <a:rPr lang="tr-TR" sz="1600" dirty="0">
                <a:latin typeface="Courier New" pitchFamily="49" charset="0"/>
              </a:rPr>
              <a:t>)</a:t>
            </a:r>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plot</a:t>
            </a:r>
            <a:r>
              <a:rPr lang="tr-TR" sz="1600" dirty="0">
                <a:latin typeface="Courier New" pitchFamily="49" charset="0"/>
              </a:rPr>
              <a:t>(x,y,</a:t>
            </a:r>
            <a:r>
              <a:rPr lang="tr-TR" sz="1600" dirty="0">
                <a:solidFill>
                  <a:schemeClr val="tx2"/>
                </a:solidFill>
                <a:latin typeface="Courier New" pitchFamily="49" charset="0"/>
              </a:rPr>
              <a:t>'-*'</a:t>
            </a:r>
            <a:r>
              <a:rPr lang="tr-TR" sz="1600" dirty="0">
                <a:latin typeface="Courier New" pitchFamily="49" charset="0"/>
              </a:rPr>
              <a:t>)</a:t>
            </a:r>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plot</a:t>
            </a:r>
            <a:r>
              <a:rPr lang="tr-TR" sz="1600" dirty="0">
                <a:latin typeface="Courier New" pitchFamily="49" charset="0"/>
              </a:rPr>
              <a:t>(x,y,</a:t>
            </a:r>
            <a:r>
              <a:rPr lang="tr-TR" sz="1600" dirty="0">
                <a:solidFill>
                  <a:schemeClr val="tx2"/>
                </a:solidFill>
                <a:latin typeface="Courier New" pitchFamily="49" charset="0"/>
              </a:rPr>
              <a:t>'-+'</a:t>
            </a:r>
            <a:r>
              <a:rPr lang="tr-TR" sz="1600" dirty="0">
                <a:latin typeface="Courier New" pitchFamily="49" charset="0"/>
              </a:rPr>
              <a:t>)</a:t>
            </a:r>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plot</a:t>
            </a:r>
            <a:r>
              <a:rPr lang="tr-TR" sz="1600" dirty="0">
                <a:latin typeface="Courier New" pitchFamily="49" charset="0"/>
              </a:rPr>
              <a:t>(x,y,</a:t>
            </a:r>
            <a:r>
              <a:rPr lang="tr-TR" sz="1600" dirty="0">
                <a:solidFill>
                  <a:schemeClr val="tx2"/>
                </a:solidFill>
                <a:latin typeface="Courier New" pitchFamily="49" charset="0"/>
              </a:rPr>
              <a:t>'-^'</a:t>
            </a:r>
            <a:r>
              <a:rPr lang="tr-TR" sz="1600" dirty="0">
                <a:latin typeface="Courier New" pitchFamily="49" charset="0"/>
              </a:rPr>
              <a:t>)</a:t>
            </a:r>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plot</a:t>
            </a:r>
            <a:r>
              <a:rPr lang="tr-TR" sz="1600" dirty="0">
                <a:latin typeface="Courier New" pitchFamily="49" charset="0"/>
              </a:rPr>
              <a:t>(x,y,</a:t>
            </a:r>
            <a:r>
              <a:rPr lang="tr-TR" sz="1600" dirty="0">
                <a:solidFill>
                  <a:schemeClr val="tx2"/>
                </a:solidFill>
                <a:latin typeface="Courier New" pitchFamily="49" charset="0"/>
              </a:rPr>
              <a:t>'-.'</a:t>
            </a:r>
            <a:r>
              <a:rPr lang="tr-TR" sz="1600" dirty="0">
                <a:latin typeface="Courier New" pitchFamily="49" charset="0"/>
              </a:rPr>
              <a:t>)</a:t>
            </a:r>
          </a:p>
          <a:p>
            <a:pPr marL="342900" indent="-342900" algn="l">
              <a:lnSpc>
                <a:spcPct val="80000"/>
              </a:lnSpc>
              <a:spcBef>
                <a:spcPct val="20000"/>
              </a:spcBef>
              <a:buClr>
                <a:schemeClr val="accent1"/>
              </a:buClr>
              <a:buSzPct val="65000"/>
              <a:buFont typeface="Wingdings" pitchFamily="2" charset="2"/>
              <a:buNone/>
            </a:pPr>
            <a:endParaRPr lang="tr-TR" sz="1600"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dirty="0"/>
              <a:t>Sözü edilen grafik üzerindeki o,*,+ gibi sembollere </a:t>
            </a:r>
            <a:r>
              <a:rPr lang="tr-TR" sz="1600" u="sng" dirty="0"/>
              <a:t>marker</a:t>
            </a:r>
            <a:r>
              <a:rPr lang="tr-TR" sz="1600" dirty="0"/>
              <a:t> denir. </a:t>
            </a:r>
          </a:p>
          <a:p>
            <a:pPr marL="342900" indent="-342900" algn="l">
              <a:lnSpc>
                <a:spcPct val="80000"/>
              </a:lnSpc>
              <a:spcBef>
                <a:spcPct val="20000"/>
              </a:spcBef>
              <a:buClr>
                <a:schemeClr val="accent1"/>
              </a:buClr>
              <a:buSzPct val="65000"/>
              <a:buFont typeface="Wingdings" pitchFamily="2" charset="2"/>
              <a:buBlip>
                <a:blip r:embed="rId2"/>
              </a:buBlip>
            </a:pPr>
            <a:endParaRPr lang="tr-TR" sz="1600" dirty="0"/>
          </a:p>
          <a:p>
            <a:pPr marL="342900" indent="-342900" algn="l">
              <a:lnSpc>
                <a:spcPct val="80000"/>
              </a:lnSpc>
              <a:spcBef>
                <a:spcPct val="20000"/>
              </a:spcBef>
              <a:buClr>
                <a:schemeClr val="accent1"/>
              </a:buClr>
              <a:buSzPct val="65000"/>
              <a:buFont typeface="Wingdings" pitchFamily="2" charset="2"/>
              <a:buBlip>
                <a:blip r:embed="rId2"/>
              </a:buBlip>
            </a:pPr>
            <a:r>
              <a:rPr lang="tr-TR" sz="1600" dirty="0" err="1"/>
              <a:t>plot</a:t>
            </a:r>
            <a:r>
              <a:rPr lang="tr-TR" sz="1600" dirty="0"/>
              <a:t> fonksiyonu ile ilgili eğrinin rengini değiştirmek de mümkündür:</a:t>
            </a:r>
          </a:p>
          <a:p>
            <a:pPr marL="342900" indent="-342900" algn="l">
              <a:lnSpc>
                <a:spcPct val="80000"/>
              </a:lnSpc>
              <a:spcBef>
                <a:spcPct val="20000"/>
              </a:spcBef>
              <a:buClr>
                <a:schemeClr val="accent1"/>
              </a:buClr>
              <a:buSzPct val="65000"/>
              <a:buFont typeface="Wingdings" pitchFamily="2" charset="2"/>
              <a:buNone/>
            </a:pPr>
            <a:r>
              <a:rPr lang="tr-TR" sz="1600" dirty="0"/>
              <a:t>	</a:t>
            </a:r>
            <a:r>
              <a:rPr lang="tr-TR" sz="1600" dirty="0" err="1">
                <a:latin typeface="Courier New" pitchFamily="49" charset="0"/>
              </a:rPr>
              <a:t>plot</a:t>
            </a:r>
            <a:r>
              <a:rPr lang="tr-TR" sz="1600" dirty="0">
                <a:latin typeface="Courier New" pitchFamily="49" charset="0"/>
              </a:rPr>
              <a:t>(x,y,</a:t>
            </a:r>
            <a:r>
              <a:rPr lang="tr-TR" sz="1600" dirty="0">
                <a:solidFill>
                  <a:schemeClr val="tx2"/>
                </a:solidFill>
                <a:latin typeface="Courier New" pitchFamily="49" charset="0"/>
              </a:rPr>
              <a:t>'r'</a:t>
            </a:r>
            <a:r>
              <a:rPr lang="tr-TR" sz="1600" dirty="0">
                <a:latin typeface="Courier New" pitchFamily="49" charset="0"/>
              </a:rPr>
              <a:t>) </a:t>
            </a:r>
            <a:r>
              <a:rPr lang="tr-TR" sz="1600" dirty="0"/>
              <a:t>kırmızı (</a:t>
            </a:r>
            <a:r>
              <a:rPr lang="tr-TR" sz="1600" dirty="0" err="1">
                <a:solidFill>
                  <a:schemeClr val="tx2"/>
                </a:solidFill>
              </a:rPr>
              <a:t>r</a:t>
            </a:r>
            <a:r>
              <a:rPr lang="tr-TR" sz="1600" dirty="0" err="1"/>
              <a:t>ed</a:t>
            </a:r>
            <a:r>
              <a:rPr lang="tr-TR" sz="1600" dirty="0"/>
              <a:t>)</a:t>
            </a:r>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plot</a:t>
            </a:r>
            <a:r>
              <a:rPr lang="tr-TR" sz="1600" dirty="0">
                <a:latin typeface="Courier New" pitchFamily="49" charset="0"/>
              </a:rPr>
              <a:t>(x,y,</a:t>
            </a:r>
            <a:r>
              <a:rPr lang="tr-TR" sz="1600" dirty="0">
                <a:solidFill>
                  <a:schemeClr val="tx2"/>
                </a:solidFill>
                <a:latin typeface="Courier New" pitchFamily="49" charset="0"/>
              </a:rPr>
              <a:t>'k'</a:t>
            </a:r>
            <a:r>
              <a:rPr lang="tr-TR" sz="1600" dirty="0">
                <a:latin typeface="Courier New" pitchFamily="49" charset="0"/>
              </a:rPr>
              <a:t>) </a:t>
            </a:r>
            <a:r>
              <a:rPr lang="tr-TR" sz="1600" dirty="0"/>
              <a:t>siyah</a:t>
            </a:r>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plot</a:t>
            </a:r>
            <a:r>
              <a:rPr lang="tr-TR" sz="1600" dirty="0">
                <a:latin typeface="Courier New" pitchFamily="49" charset="0"/>
              </a:rPr>
              <a:t>(x,y,</a:t>
            </a:r>
            <a:r>
              <a:rPr lang="tr-TR" sz="1600" dirty="0">
                <a:solidFill>
                  <a:schemeClr val="tx2"/>
                </a:solidFill>
                <a:latin typeface="Courier New" pitchFamily="49" charset="0"/>
              </a:rPr>
              <a:t>'b'</a:t>
            </a:r>
            <a:r>
              <a:rPr lang="tr-TR" sz="1600" dirty="0">
                <a:latin typeface="Courier New" pitchFamily="49" charset="0"/>
              </a:rPr>
              <a:t>) </a:t>
            </a:r>
            <a:r>
              <a:rPr lang="tr-TR" sz="1600" dirty="0"/>
              <a:t>mavi (</a:t>
            </a:r>
            <a:r>
              <a:rPr lang="tr-TR" sz="1600" dirty="0" err="1">
                <a:solidFill>
                  <a:schemeClr val="tx2"/>
                </a:solidFill>
              </a:rPr>
              <a:t>b</a:t>
            </a:r>
            <a:r>
              <a:rPr lang="tr-TR" sz="1600" dirty="0" err="1"/>
              <a:t>lue</a:t>
            </a:r>
            <a:r>
              <a:rPr lang="tr-TR" sz="1600" dirty="0"/>
              <a:t>)</a:t>
            </a:r>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plot</a:t>
            </a:r>
            <a:r>
              <a:rPr lang="tr-TR" sz="1600" dirty="0">
                <a:latin typeface="Courier New" pitchFamily="49" charset="0"/>
              </a:rPr>
              <a:t>(x,y,</a:t>
            </a:r>
            <a:r>
              <a:rPr lang="tr-TR" sz="1600" dirty="0">
                <a:solidFill>
                  <a:schemeClr val="tx2"/>
                </a:solidFill>
                <a:latin typeface="Courier New" pitchFamily="49" charset="0"/>
              </a:rPr>
              <a:t>'g'</a:t>
            </a:r>
            <a:r>
              <a:rPr lang="tr-TR" sz="1600" dirty="0">
                <a:latin typeface="Courier New" pitchFamily="49" charset="0"/>
              </a:rPr>
              <a:t>) </a:t>
            </a:r>
            <a:r>
              <a:rPr lang="tr-TR" sz="1600" dirty="0"/>
              <a:t>yeşil (</a:t>
            </a:r>
            <a:r>
              <a:rPr lang="tr-TR" sz="1600" dirty="0" err="1">
                <a:solidFill>
                  <a:schemeClr val="tx2"/>
                </a:solidFill>
              </a:rPr>
              <a:t>g</a:t>
            </a:r>
            <a:r>
              <a:rPr lang="tr-TR" sz="1600" dirty="0" err="1"/>
              <a:t>reen</a:t>
            </a:r>
            <a:r>
              <a:rPr lang="tr-TR" sz="1600" dirty="0"/>
              <a:t>)</a:t>
            </a:r>
            <a:r>
              <a:rPr lang="tr-TR" sz="1600" dirty="0">
                <a:latin typeface="Courier New" pitchFamily="49" charset="0"/>
              </a:rPr>
              <a:t> </a:t>
            </a:r>
            <a:endParaRPr lang="tr-TR" sz="160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Grafik</a:t>
            </a:r>
            <a:endParaRPr lang="tr-TR" dirty="0"/>
          </a:p>
        </p:txBody>
      </p:sp>
      <p:sp>
        <p:nvSpPr>
          <p:cNvPr id="5" name="4 Slayt Numarası Yer Tutucusu"/>
          <p:cNvSpPr>
            <a:spLocks noGrp="1"/>
          </p:cNvSpPr>
          <p:nvPr>
            <p:ph type="sldNum" sz="quarter" idx="12"/>
          </p:nvPr>
        </p:nvSpPr>
        <p:spPr/>
        <p:txBody>
          <a:bodyPr/>
          <a:lstStyle/>
          <a:p>
            <a:pPr>
              <a:defRPr/>
            </a:pPr>
            <a:fld id="{D7DB548B-3755-4386-BD0D-91FBE1C6DA3F}" type="slidenum">
              <a:rPr lang="en-US" altLang="en-US" smtClean="0"/>
              <a:pPr>
                <a:defRPr/>
              </a:pPr>
              <a:t>79</a:t>
            </a:fld>
            <a:endParaRPr lang="en-US" altLang="en-US"/>
          </a:p>
        </p:txBody>
      </p:sp>
      <p:sp>
        <p:nvSpPr>
          <p:cNvPr id="6" name="Rectangle 3"/>
          <p:cNvSpPr>
            <a:spLocks noChangeArrowheads="1"/>
          </p:cNvSpPr>
          <p:nvPr/>
        </p:nvSpPr>
        <p:spPr bwMode="auto">
          <a:xfrm>
            <a:off x="323850" y="741363"/>
            <a:ext cx="8335963" cy="1895549"/>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dirty="0">
              <a:solidFill>
                <a:srgbClr val="3333CC"/>
              </a:solidFill>
            </a:endParaRPr>
          </a:p>
        </p:txBody>
      </p:sp>
      <p:sp>
        <p:nvSpPr>
          <p:cNvPr id="7" name="Rectangle 3"/>
          <p:cNvSpPr>
            <a:spLocks noChangeArrowheads="1"/>
          </p:cNvSpPr>
          <p:nvPr/>
        </p:nvSpPr>
        <p:spPr bwMode="auto">
          <a:xfrm>
            <a:off x="251520" y="1053877"/>
            <a:ext cx="8355013" cy="2903661"/>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600" dirty="0" smtClean="0"/>
              <a:t>Grafik çizimlerinde grafik için başlık oluşturmak, x-y eksen takımlarını isimlendirmek ihtiyaçları duyabiliriz. Bu durumlarda sırası ile “</a:t>
            </a:r>
            <a:r>
              <a:rPr lang="tr-TR" sz="1600" dirty="0" err="1" smtClean="0">
                <a:solidFill>
                  <a:srgbClr val="3333CC"/>
                </a:solidFill>
              </a:rPr>
              <a:t>title</a:t>
            </a:r>
            <a:r>
              <a:rPr lang="tr-TR" sz="1600" dirty="0" smtClean="0"/>
              <a:t>”, “</a:t>
            </a:r>
            <a:r>
              <a:rPr lang="tr-TR" sz="1600" dirty="0" err="1" smtClean="0">
                <a:solidFill>
                  <a:srgbClr val="3333CC"/>
                </a:solidFill>
              </a:rPr>
              <a:t>xlabel</a:t>
            </a:r>
            <a:r>
              <a:rPr lang="tr-TR" sz="1600" dirty="0" smtClean="0"/>
              <a:t>” ve “</a:t>
            </a:r>
            <a:r>
              <a:rPr lang="tr-TR" sz="1600" dirty="0" err="1" smtClean="0">
                <a:solidFill>
                  <a:srgbClr val="3333CC"/>
                </a:solidFill>
              </a:rPr>
              <a:t>ylabel</a:t>
            </a:r>
            <a:r>
              <a:rPr lang="tr-TR" sz="1600" dirty="0" smtClean="0"/>
              <a:t>” fonksiyonları kullanılır.</a:t>
            </a:r>
            <a:endParaRPr lang="tr-TR" sz="1600" dirty="0"/>
          </a:p>
        </p:txBody>
      </p:sp>
      <p:sp>
        <p:nvSpPr>
          <p:cNvPr id="8" name="7 Dikdörtgen"/>
          <p:cNvSpPr/>
          <p:nvPr/>
        </p:nvSpPr>
        <p:spPr>
          <a:xfrm>
            <a:off x="251520" y="2348880"/>
            <a:ext cx="4572000" cy="1384995"/>
          </a:xfrm>
          <a:prstGeom prst="rect">
            <a:avLst/>
          </a:prstGeom>
        </p:spPr>
        <p:txBody>
          <a:bodyPr>
            <a:spAutoFit/>
          </a:bodyPr>
          <a:lstStyle/>
          <a:p>
            <a:pPr algn="l"/>
            <a:r>
              <a:rPr lang="tr-TR" dirty="0" smtClean="0"/>
              <a:t>&gt;&gt; x=[0:0.1:5];</a:t>
            </a:r>
          </a:p>
          <a:p>
            <a:pPr algn="l"/>
            <a:r>
              <a:rPr lang="tr-TR" dirty="0" smtClean="0"/>
              <a:t>&gt;&gt; y=x.^3+x.^2;</a:t>
            </a:r>
          </a:p>
          <a:p>
            <a:pPr algn="l"/>
            <a:r>
              <a:rPr lang="tr-TR" dirty="0" smtClean="0"/>
              <a:t>&gt;&gt; </a:t>
            </a:r>
            <a:r>
              <a:rPr lang="tr-TR" dirty="0" err="1" smtClean="0"/>
              <a:t>plot</a:t>
            </a:r>
            <a:r>
              <a:rPr lang="tr-TR" dirty="0" smtClean="0"/>
              <a:t>(x,y)</a:t>
            </a:r>
          </a:p>
          <a:p>
            <a:pPr algn="l"/>
            <a:r>
              <a:rPr lang="tr-TR" dirty="0" smtClean="0"/>
              <a:t>&gt;&gt; </a:t>
            </a:r>
            <a:r>
              <a:rPr lang="tr-TR" dirty="0" err="1" smtClean="0"/>
              <a:t>title</a:t>
            </a:r>
            <a:r>
              <a:rPr lang="tr-TR" dirty="0" smtClean="0"/>
              <a:t>('x.^3+x.^2 fonksiyonu grafiği')</a:t>
            </a:r>
          </a:p>
          <a:p>
            <a:pPr algn="l"/>
            <a:r>
              <a:rPr lang="tr-TR" dirty="0" smtClean="0"/>
              <a:t>&gt;&gt; </a:t>
            </a:r>
            <a:r>
              <a:rPr lang="tr-TR" dirty="0" err="1" smtClean="0"/>
              <a:t>xlabel</a:t>
            </a:r>
            <a:r>
              <a:rPr lang="tr-TR" dirty="0" smtClean="0"/>
              <a:t>('x ekseni’)</a:t>
            </a:r>
          </a:p>
          <a:p>
            <a:pPr algn="l"/>
            <a:r>
              <a:rPr lang="tr-TR" dirty="0" smtClean="0"/>
              <a:t>&gt;&gt; </a:t>
            </a:r>
            <a:r>
              <a:rPr lang="tr-TR" dirty="0" err="1" smtClean="0"/>
              <a:t>ylabel</a:t>
            </a:r>
            <a:r>
              <a:rPr lang="tr-TR" dirty="0" smtClean="0"/>
              <a:t>('y ekseni')</a:t>
            </a:r>
            <a:endParaRPr lang="tr-TR" dirty="0"/>
          </a:p>
        </p:txBody>
      </p:sp>
      <p:pic>
        <p:nvPicPr>
          <p:cNvPr id="40964" name="Picture 4"/>
          <p:cNvPicPr>
            <a:picLocks noChangeAspect="1" noChangeArrowheads="1"/>
          </p:cNvPicPr>
          <p:nvPr/>
        </p:nvPicPr>
        <p:blipFill>
          <a:blip r:embed="rId3" cstate="print"/>
          <a:srcRect/>
          <a:stretch>
            <a:fillRect/>
          </a:stretch>
        </p:blipFill>
        <p:spPr bwMode="auto">
          <a:xfrm>
            <a:off x="4139952" y="1916832"/>
            <a:ext cx="4320480" cy="3240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5 Slayt Numarası Yer Tutucusu"/>
          <p:cNvSpPr>
            <a:spLocks noGrp="1"/>
          </p:cNvSpPr>
          <p:nvPr>
            <p:ph type="sldNum" sz="quarter" idx="12"/>
          </p:nvPr>
        </p:nvSpPr>
        <p:spPr/>
        <p:txBody>
          <a:bodyPr/>
          <a:lstStyle/>
          <a:p>
            <a:pPr>
              <a:defRPr/>
            </a:pPr>
            <a:fld id="{62B506B0-7AA4-4EAD-ABFF-8D7E4208BFCD}" type="slidenum">
              <a:rPr lang="en-US" altLang="en-US"/>
              <a:pPr>
                <a:defRPr/>
              </a:pPr>
              <a:t>8</a:t>
            </a:fld>
            <a:endParaRPr lang="en-US" altLang="en-US"/>
          </a:p>
        </p:txBody>
      </p:sp>
      <p:sp>
        <p:nvSpPr>
          <p:cNvPr id="12291" name="Rectangle 2"/>
          <p:cNvSpPr>
            <a:spLocks noGrp="1" noChangeArrowheads="1"/>
          </p:cNvSpPr>
          <p:nvPr>
            <p:ph type="title"/>
          </p:nvPr>
        </p:nvSpPr>
        <p:spPr>
          <a:xfrm>
            <a:off x="384175" y="200025"/>
            <a:ext cx="8229600" cy="847725"/>
          </a:xfrm>
        </p:spPr>
        <p:txBody>
          <a:bodyPr/>
          <a:lstStyle/>
          <a:p>
            <a:pPr eaLnBrk="1" hangingPunct="1"/>
            <a:r>
              <a:rPr lang="tr-TR" dirty="0" smtClean="0"/>
              <a:t>MATLAB/</a:t>
            </a:r>
            <a:r>
              <a:rPr lang="tr-TR" b="0" dirty="0" err="1" smtClean="0"/>
              <a:t>Array</a:t>
            </a:r>
            <a:r>
              <a:rPr lang="tr-TR" b="0" dirty="0" smtClean="0"/>
              <a:t> </a:t>
            </a:r>
            <a:r>
              <a:rPr lang="tr-TR" b="0" dirty="0" err="1" smtClean="0"/>
              <a:t>Editor</a:t>
            </a:r>
            <a:r>
              <a:rPr lang="tr-TR" b="0" dirty="0" smtClean="0"/>
              <a:t> (Dizi editörü)</a:t>
            </a:r>
            <a:endParaRPr lang="en-US" b="0" dirty="0" smtClean="0">
              <a:solidFill>
                <a:srgbClr val="2115B7"/>
              </a:solidFill>
            </a:endParaRPr>
          </a:p>
        </p:txBody>
      </p:sp>
      <p:pic>
        <p:nvPicPr>
          <p:cNvPr id="12292" name="Picture 3"/>
          <p:cNvPicPr>
            <a:picLocks noChangeAspect="1" noChangeArrowheads="1"/>
          </p:cNvPicPr>
          <p:nvPr/>
        </p:nvPicPr>
        <p:blipFill>
          <a:blip r:embed="rId2" cstate="print"/>
          <a:srcRect l="29503" t="26546" r="23593" b="34180"/>
          <a:stretch>
            <a:fillRect/>
          </a:stretch>
        </p:blipFill>
        <p:spPr bwMode="auto">
          <a:xfrm>
            <a:off x="3905250" y="1844675"/>
            <a:ext cx="4802188" cy="3216275"/>
          </a:xfrm>
          <a:prstGeom prst="rect">
            <a:avLst/>
          </a:prstGeom>
          <a:noFill/>
          <a:ln w="9525" algn="ctr">
            <a:noFill/>
            <a:miter lim="800000"/>
            <a:headEnd/>
            <a:tailEnd/>
          </a:ln>
        </p:spPr>
      </p:pic>
      <p:sp>
        <p:nvSpPr>
          <p:cNvPr id="12293" name="Text Box 4"/>
          <p:cNvSpPr txBox="1">
            <a:spLocks noChangeArrowheads="1"/>
          </p:cNvSpPr>
          <p:nvPr/>
        </p:nvSpPr>
        <p:spPr bwMode="auto">
          <a:xfrm>
            <a:off x="433388" y="1120775"/>
            <a:ext cx="6697662" cy="762000"/>
          </a:xfrm>
          <a:prstGeom prst="rect">
            <a:avLst/>
          </a:prstGeom>
          <a:noFill/>
          <a:ln w="9525" algn="ctr">
            <a:noFill/>
            <a:miter lim="800000"/>
            <a:headEnd/>
            <a:tailEnd/>
          </a:ln>
        </p:spPr>
        <p:txBody>
          <a:bodyPr>
            <a:spAutoFit/>
          </a:bodyPr>
          <a:lstStyle/>
          <a:p>
            <a:pPr marL="342900" indent="-342900" algn="l">
              <a:spcBef>
                <a:spcPct val="20000"/>
              </a:spcBef>
              <a:buClr>
                <a:schemeClr val="accent1"/>
              </a:buClr>
              <a:buSzPct val="65000"/>
              <a:buFont typeface="Wingdings" pitchFamily="2" charset="2"/>
              <a:buNone/>
            </a:pPr>
            <a:r>
              <a:rPr lang="tr-TR" sz="2000" b="0"/>
              <a:t>Matris, vektör ve sayılar için excel özelliğindeki editördür.</a:t>
            </a:r>
          </a:p>
          <a:p>
            <a:pPr marL="342900" indent="-342900" algn="l">
              <a:spcBef>
                <a:spcPct val="20000"/>
              </a:spcBef>
              <a:buClr>
                <a:schemeClr val="accent1"/>
              </a:buClr>
              <a:buSzPct val="65000"/>
              <a:buFont typeface="Wingdings" pitchFamily="2" charset="2"/>
              <a:buNone/>
            </a:pPr>
            <a:endParaRPr lang="tr-TR" sz="2000" b="0"/>
          </a:p>
        </p:txBody>
      </p:sp>
      <p:sp>
        <p:nvSpPr>
          <p:cNvPr id="12294" name="Text Box 5"/>
          <p:cNvSpPr txBox="1">
            <a:spLocks noChangeArrowheads="1"/>
          </p:cNvSpPr>
          <p:nvPr/>
        </p:nvSpPr>
        <p:spPr bwMode="auto">
          <a:xfrm>
            <a:off x="250825" y="2041525"/>
            <a:ext cx="3692525" cy="2654300"/>
          </a:xfrm>
          <a:prstGeom prst="rect">
            <a:avLst/>
          </a:prstGeom>
          <a:noFill/>
          <a:ln w="9525" algn="ctr">
            <a:noFill/>
            <a:miter lim="800000"/>
            <a:headEnd/>
            <a:tailEnd/>
          </a:ln>
        </p:spPr>
        <p:txBody>
          <a:bodyPr>
            <a:spAutoFit/>
          </a:bodyPr>
          <a:lstStyle/>
          <a:p>
            <a:pPr marL="342900" indent="-342900" algn="l">
              <a:spcBef>
                <a:spcPct val="20000"/>
              </a:spcBef>
              <a:buClr>
                <a:schemeClr val="accent1"/>
              </a:buClr>
              <a:buSzPct val="65000"/>
              <a:buFont typeface="Wingdings" pitchFamily="2" charset="2"/>
              <a:buNone/>
            </a:pPr>
            <a:r>
              <a:rPr lang="tr-TR" sz="2000" b="0" u="sng">
                <a:solidFill>
                  <a:srgbClr val="2115B7"/>
                </a:solidFill>
              </a:rPr>
              <a:t>İki farklı biçimde görüntülenir:</a:t>
            </a:r>
          </a:p>
          <a:p>
            <a:pPr marL="342900" indent="-342900" algn="l">
              <a:spcBef>
                <a:spcPct val="20000"/>
              </a:spcBef>
              <a:buClr>
                <a:schemeClr val="accent1"/>
              </a:buClr>
              <a:buSzPct val="65000"/>
              <a:buFont typeface="Wingdings" pitchFamily="2" charset="2"/>
              <a:buNone/>
            </a:pPr>
            <a:endParaRPr lang="tr-TR" sz="2000" b="0" u="sng">
              <a:solidFill>
                <a:srgbClr val="2115B7"/>
              </a:solidFill>
            </a:endParaRPr>
          </a:p>
          <a:p>
            <a:pPr marL="342900" indent="-342900" algn="l">
              <a:spcBef>
                <a:spcPct val="20000"/>
              </a:spcBef>
              <a:buClr>
                <a:schemeClr val="accent1"/>
              </a:buClr>
              <a:buSzPct val="65000"/>
              <a:buFont typeface="Wingdings" pitchFamily="2" charset="2"/>
              <a:buBlip>
                <a:blip r:embed="rId3"/>
              </a:buBlip>
            </a:pPr>
            <a:r>
              <a:rPr lang="tr-TR" sz="1800" b="0">
                <a:latin typeface="Courier New" pitchFamily="49" charset="0"/>
              </a:rPr>
              <a:t>&gt;&gt;</a:t>
            </a:r>
            <a:r>
              <a:rPr lang="tr-TR" sz="1800">
                <a:latin typeface="Courier New" pitchFamily="49" charset="0"/>
              </a:rPr>
              <a:t>open(</a:t>
            </a:r>
            <a:r>
              <a:rPr lang="en-US" sz="1800">
                <a:latin typeface="Courier New" pitchFamily="49" charset="0"/>
              </a:rPr>
              <a:t>'</a:t>
            </a:r>
            <a:r>
              <a:rPr lang="tr-TR" sz="1800">
                <a:latin typeface="Courier New" pitchFamily="49" charset="0"/>
              </a:rPr>
              <a:t>a</a:t>
            </a:r>
            <a:r>
              <a:rPr lang="en-US" sz="1800">
                <a:latin typeface="Courier New" pitchFamily="49" charset="0"/>
              </a:rPr>
              <a:t>'</a:t>
            </a:r>
            <a:r>
              <a:rPr lang="tr-TR" sz="1800">
                <a:latin typeface="Courier New" pitchFamily="49" charset="0"/>
              </a:rPr>
              <a:t>)</a:t>
            </a:r>
          </a:p>
          <a:p>
            <a:pPr marL="342900" indent="-342900" algn="l">
              <a:spcBef>
                <a:spcPct val="20000"/>
              </a:spcBef>
              <a:buClr>
                <a:schemeClr val="accent1"/>
              </a:buClr>
              <a:buSzPct val="65000"/>
              <a:buFont typeface="Wingdings" pitchFamily="2" charset="2"/>
              <a:buBlip>
                <a:blip r:embed="rId4"/>
              </a:buBlip>
            </a:pPr>
            <a:r>
              <a:rPr lang="tr-TR" sz="1600" b="0"/>
              <a:t>workspace penceresinde ilgili değişken iki kez tıklanır.</a:t>
            </a:r>
            <a:endParaRPr lang="tr-TR" sz="1600">
              <a:latin typeface="Courier New" pitchFamily="49" charset="0"/>
            </a:endParaRPr>
          </a:p>
          <a:p>
            <a:pPr marL="342900" indent="-342900" algn="l">
              <a:spcBef>
                <a:spcPct val="20000"/>
              </a:spcBef>
              <a:buClr>
                <a:schemeClr val="accent1"/>
              </a:buClr>
              <a:buSzPct val="65000"/>
              <a:buFont typeface="Wingdings" pitchFamily="2" charset="2"/>
              <a:buBlip>
                <a:blip r:embed="rId3"/>
              </a:buBlip>
            </a:pPr>
            <a:endParaRPr lang="tr-TR" sz="1600">
              <a:latin typeface="Courier New" pitchFamily="49" charset="0"/>
            </a:endParaRPr>
          </a:p>
          <a:p>
            <a:pPr marL="342900" indent="-342900" algn="l">
              <a:spcBef>
                <a:spcPct val="20000"/>
              </a:spcBef>
              <a:buClr>
                <a:schemeClr val="accent1"/>
              </a:buClr>
              <a:buSzPct val="65000"/>
              <a:buFont typeface="Wingdings" pitchFamily="2" charset="2"/>
              <a:buNone/>
            </a:pPr>
            <a:endParaRPr lang="tr-TR" sz="2000"/>
          </a:p>
          <a:p>
            <a:pPr marL="342900" indent="-342900" algn="l">
              <a:spcBef>
                <a:spcPct val="20000"/>
              </a:spcBef>
              <a:buClr>
                <a:schemeClr val="accent1"/>
              </a:buClr>
              <a:buSzPct val="65000"/>
              <a:buFont typeface="Wingdings" pitchFamily="2" charset="2"/>
              <a:buAutoNum type="arabicParenR"/>
            </a:pPr>
            <a:endParaRPr lang="tr-TR" sz="2000">
              <a:latin typeface="Courier New" pitchFamily="49" charset="0"/>
            </a:endParaRPr>
          </a:p>
        </p:txBody>
      </p:sp>
      <p:grpSp>
        <p:nvGrpSpPr>
          <p:cNvPr id="12295" name="Group 6"/>
          <p:cNvGrpSpPr>
            <a:grpSpLocks/>
          </p:cNvGrpSpPr>
          <p:nvPr/>
        </p:nvGrpSpPr>
        <p:grpSpPr bwMode="auto">
          <a:xfrm>
            <a:off x="4787900" y="2060575"/>
            <a:ext cx="4356100" cy="2143125"/>
            <a:chOff x="3016" y="1298"/>
            <a:chExt cx="2744" cy="1350"/>
          </a:xfrm>
        </p:grpSpPr>
        <p:sp>
          <p:nvSpPr>
            <p:cNvPr id="12296" name="Oval 7"/>
            <p:cNvSpPr>
              <a:spLocks noChangeArrowheads="1"/>
            </p:cNvSpPr>
            <p:nvPr/>
          </p:nvSpPr>
          <p:spPr bwMode="auto">
            <a:xfrm>
              <a:off x="3833" y="1298"/>
              <a:ext cx="953" cy="362"/>
            </a:xfrm>
            <a:prstGeom prst="ellipse">
              <a:avLst/>
            </a:prstGeom>
            <a:noFill/>
            <a:ln w="9525" algn="ctr">
              <a:solidFill>
                <a:srgbClr val="FF0000"/>
              </a:solidFill>
              <a:round/>
              <a:headEnd/>
              <a:tailEnd/>
            </a:ln>
          </p:spPr>
          <p:txBody>
            <a:bodyPr wrap="none" anchor="ctr"/>
            <a:lstStyle/>
            <a:p>
              <a:endParaRPr lang="tr-TR"/>
            </a:p>
          </p:txBody>
        </p:sp>
        <p:grpSp>
          <p:nvGrpSpPr>
            <p:cNvPr id="12297" name="Group 8"/>
            <p:cNvGrpSpPr>
              <a:grpSpLocks/>
            </p:cNvGrpSpPr>
            <p:nvPr/>
          </p:nvGrpSpPr>
          <p:grpSpPr bwMode="auto">
            <a:xfrm>
              <a:off x="3016" y="1669"/>
              <a:ext cx="2744" cy="979"/>
              <a:chOff x="3016" y="1669"/>
              <a:chExt cx="2744" cy="979"/>
            </a:xfrm>
          </p:grpSpPr>
          <p:sp>
            <p:nvSpPr>
              <p:cNvPr id="12298" name="Line 9"/>
              <p:cNvSpPr>
                <a:spLocks noChangeShapeType="1"/>
              </p:cNvSpPr>
              <p:nvPr/>
            </p:nvSpPr>
            <p:spPr bwMode="auto">
              <a:xfrm>
                <a:off x="4305" y="1669"/>
                <a:ext cx="0" cy="408"/>
              </a:xfrm>
              <a:prstGeom prst="line">
                <a:avLst/>
              </a:prstGeom>
              <a:noFill/>
              <a:ln w="9525">
                <a:solidFill>
                  <a:srgbClr val="FF0000"/>
                </a:solidFill>
                <a:round/>
                <a:headEnd/>
                <a:tailEnd type="triangle" w="med" len="lg"/>
              </a:ln>
            </p:spPr>
            <p:txBody>
              <a:bodyPr/>
              <a:lstStyle/>
              <a:p>
                <a:endParaRPr lang="tr-TR"/>
              </a:p>
            </p:txBody>
          </p:sp>
          <p:sp>
            <p:nvSpPr>
              <p:cNvPr id="12299" name="Text Box 10"/>
              <p:cNvSpPr txBox="1">
                <a:spLocks noChangeArrowheads="1"/>
              </p:cNvSpPr>
              <p:nvPr/>
            </p:nvSpPr>
            <p:spPr bwMode="auto">
              <a:xfrm>
                <a:off x="3016" y="2205"/>
                <a:ext cx="2744" cy="443"/>
              </a:xfrm>
              <a:prstGeom prst="rect">
                <a:avLst/>
              </a:prstGeom>
              <a:noFill/>
              <a:ln w="9525" algn="ctr">
                <a:noFill/>
                <a:miter lim="800000"/>
                <a:headEnd/>
                <a:tailEnd/>
              </a:ln>
            </p:spPr>
            <p:txBody>
              <a:bodyPr>
                <a:spAutoFit/>
              </a:bodyPr>
              <a:lstStyle/>
              <a:p>
                <a:pPr marL="342900" indent="-342900" algn="l">
                  <a:spcBef>
                    <a:spcPct val="50000"/>
                  </a:spcBef>
                  <a:buClr>
                    <a:schemeClr val="accent1"/>
                  </a:buClr>
                  <a:buSzPct val="65000"/>
                  <a:buFont typeface="Wingdings" pitchFamily="2" charset="2"/>
                  <a:buNone/>
                </a:pPr>
                <a:r>
                  <a:rPr lang="tr-TR" sz="1600"/>
                  <a:t>Daha önce atanan bir değişkenin</a:t>
                </a:r>
              </a:p>
              <a:p>
                <a:pPr marL="342900" indent="-342900" algn="l">
                  <a:spcBef>
                    <a:spcPct val="50000"/>
                  </a:spcBef>
                  <a:buClr>
                    <a:schemeClr val="accent1"/>
                  </a:buClr>
                  <a:buSzPct val="65000"/>
                  <a:buFont typeface="Wingdings" pitchFamily="2" charset="2"/>
                  <a:buNone/>
                </a:pPr>
                <a:r>
                  <a:rPr lang="tr-TR" sz="1600"/>
                  <a:t>boyutları istenildiği gibi değiştirilebilir!</a:t>
                </a:r>
              </a:p>
            </p:txBody>
          </p:sp>
        </p:gr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Grafik</a:t>
            </a:r>
            <a:endParaRPr lang="tr-TR" dirty="0"/>
          </a:p>
        </p:txBody>
      </p:sp>
      <p:sp>
        <p:nvSpPr>
          <p:cNvPr id="4" name="3 İçerik Yer Tutucusu"/>
          <p:cNvSpPr>
            <a:spLocks noGrp="1"/>
          </p:cNvSpPr>
          <p:nvPr>
            <p:ph sz="half" idx="2"/>
          </p:nvPr>
        </p:nvSpPr>
        <p:spPr>
          <a:xfrm>
            <a:off x="467544" y="1124745"/>
            <a:ext cx="8147248" cy="648072"/>
          </a:xfrm>
        </p:spPr>
        <p:txBody>
          <a:bodyPr/>
          <a:lstStyle/>
          <a:p>
            <a:r>
              <a:rPr lang="tr-TR" sz="1600" dirty="0" err="1" smtClean="0"/>
              <a:t>Matlab</a:t>
            </a:r>
            <a:r>
              <a:rPr lang="tr-TR" sz="1600" dirty="0" smtClean="0"/>
              <a:t>’ da bazı durumlarda değişkenin ve fonksiyonun sadece ilgilenilen aralıklarda değişiminin çizilmesi istenebilir.</a:t>
            </a:r>
            <a:endParaRPr lang="tr-TR" sz="1600" dirty="0"/>
          </a:p>
        </p:txBody>
      </p:sp>
      <p:sp>
        <p:nvSpPr>
          <p:cNvPr id="5" name="4 Slayt Numarası Yer Tutucusu"/>
          <p:cNvSpPr>
            <a:spLocks noGrp="1"/>
          </p:cNvSpPr>
          <p:nvPr>
            <p:ph type="sldNum" sz="quarter" idx="12"/>
          </p:nvPr>
        </p:nvSpPr>
        <p:spPr/>
        <p:txBody>
          <a:bodyPr/>
          <a:lstStyle/>
          <a:p>
            <a:pPr>
              <a:defRPr/>
            </a:pPr>
            <a:fld id="{D7DB548B-3755-4386-BD0D-91FBE1C6DA3F}" type="slidenum">
              <a:rPr lang="en-US" altLang="en-US" smtClean="0"/>
              <a:pPr>
                <a:defRPr/>
              </a:pPr>
              <a:t>80</a:t>
            </a:fld>
            <a:endParaRPr lang="en-US" altLang="en-US"/>
          </a:p>
        </p:txBody>
      </p:sp>
      <p:graphicFrame>
        <p:nvGraphicFramePr>
          <p:cNvPr id="6" name="Group 46"/>
          <p:cNvGraphicFramePr>
            <a:graphicFrameLocks noGrp="1"/>
          </p:cNvGraphicFramePr>
          <p:nvPr>
            <p:ph/>
          </p:nvPr>
        </p:nvGraphicFramePr>
        <p:xfrm>
          <a:off x="683568" y="2132856"/>
          <a:ext cx="7533196" cy="3041334"/>
        </p:xfrm>
        <a:graphic>
          <a:graphicData uri="http://schemas.openxmlformats.org/drawingml/2006/table">
            <a:tbl>
              <a:tblPr/>
              <a:tblGrid>
                <a:gridCol w="2873693"/>
                <a:gridCol w="4659503"/>
              </a:tblGrid>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2000" b="0" i="1" u="none" strike="noStrike" cap="none" normalizeH="0" baseline="0" dirty="0" smtClean="0">
                          <a:ln>
                            <a:noFill/>
                          </a:ln>
                          <a:solidFill>
                            <a:schemeClr val="tx1"/>
                          </a:solidFill>
                          <a:effectLst/>
                          <a:latin typeface="Arial" charset="0"/>
                        </a:rPr>
                        <a:t>Fonksiyon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2000" b="0" i="1" u="none" strike="noStrike" cap="none" normalizeH="0" baseline="0" dirty="0" smtClean="0">
                          <a:ln>
                            <a:noFill/>
                          </a:ln>
                          <a:solidFill>
                            <a:schemeClr val="tx1"/>
                          </a:solidFill>
                          <a:effectLst/>
                          <a:latin typeface="Arial" charset="0"/>
                        </a:rPr>
                        <a:t>Tanımı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err="1" smtClean="0">
                          <a:ln>
                            <a:noFill/>
                          </a:ln>
                          <a:solidFill>
                            <a:srgbClr val="3333CC"/>
                          </a:solidFill>
                          <a:effectLst/>
                          <a:latin typeface="Arial" charset="0"/>
                        </a:rPr>
                        <a:t>axis</a:t>
                      </a:r>
                      <a:r>
                        <a:rPr kumimoji="0" lang="tr-TR" sz="1600" b="0" i="0" u="none" strike="noStrike" cap="none" normalizeH="0" baseline="0" dirty="0" smtClean="0">
                          <a:ln>
                            <a:noFill/>
                          </a:ln>
                          <a:solidFill>
                            <a:srgbClr val="3333CC"/>
                          </a:solidFill>
                          <a:effectLst/>
                          <a:latin typeface="Arial" charset="0"/>
                        </a:rPr>
                        <a:t>([</a:t>
                      </a:r>
                      <a:r>
                        <a:rPr kumimoji="0" lang="tr-TR" sz="1600" b="0" i="0" u="none" strike="noStrike" cap="none" normalizeH="0" baseline="0" dirty="0" err="1" smtClean="0">
                          <a:ln>
                            <a:noFill/>
                          </a:ln>
                          <a:solidFill>
                            <a:srgbClr val="3333CC"/>
                          </a:solidFill>
                          <a:effectLst/>
                          <a:latin typeface="Arial" charset="0"/>
                        </a:rPr>
                        <a:t>xmin</a:t>
                      </a:r>
                      <a:r>
                        <a:rPr kumimoji="0" lang="tr-TR" sz="1600" b="0" i="0" u="none" strike="noStrike" cap="none" normalizeH="0" baseline="0" dirty="0" smtClean="0">
                          <a:ln>
                            <a:noFill/>
                          </a:ln>
                          <a:solidFill>
                            <a:srgbClr val="3333CC"/>
                          </a:solidFill>
                          <a:effectLst/>
                          <a:latin typeface="Arial" charset="0"/>
                        </a:rPr>
                        <a:t> </a:t>
                      </a:r>
                      <a:r>
                        <a:rPr kumimoji="0" lang="tr-TR" sz="1600" b="0" i="0" u="none" strike="noStrike" cap="none" normalizeH="0" baseline="0" dirty="0" err="1" smtClean="0">
                          <a:ln>
                            <a:noFill/>
                          </a:ln>
                          <a:solidFill>
                            <a:srgbClr val="3333CC"/>
                          </a:solidFill>
                          <a:effectLst/>
                          <a:latin typeface="Arial" charset="0"/>
                        </a:rPr>
                        <a:t>xmax</a:t>
                      </a:r>
                      <a:r>
                        <a:rPr kumimoji="0" lang="tr-TR" sz="1600" b="0" i="0" u="none" strike="noStrike" cap="none" normalizeH="0" baseline="0" dirty="0" smtClean="0">
                          <a:ln>
                            <a:noFill/>
                          </a:ln>
                          <a:solidFill>
                            <a:srgbClr val="3333CC"/>
                          </a:solidFill>
                          <a:effectLst/>
                          <a:latin typeface="Arial" charset="0"/>
                        </a:rPr>
                        <a:t> </a:t>
                      </a:r>
                      <a:r>
                        <a:rPr kumimoji="0" lang="tr-TR" sz="1600" b="0" i="0" u="none" strike="noStrike" cap="none" normalizeH="0" baseline="0" dirty="0" err="1" smtClean="0">
                          <a:ln>
                            <a:noFill/>
                          </a:ln>
                          <a:solidFill>
                            <a:srgbClr val="3333CC"/>
                          </a:solidFill>
                          <a:effectLst/>
                          <a:latin typeface="Arial" charset="0"/>
                        </a:rPr>
                        <a:t>ymin</a:t>
                      </a:r>
                      <a:r>
                        <a:rPr kumimoji="0" lang="tr-TR" sz="1600" b="0" i="0" u="none" strike="noStrike" cap="none" normalizeH="0" baseline="0" dirty="0" smtClean="0">
                          <a:ln>
                            <a:noFill/>
                          </a:ln>
                          <a:solidFill>
                            <a:srgbClr val="3333CC"/>
                          </a:solidFill>
                          <a:effectLst/>
                          <a:latin typeface="Arial" charset="0"/>
                        </a:rPr>
                        <a:t> </a:t>
                      </a:r>
                      <a:r>
                        <a:rPr kumimoji="0" lang="tr-TR" sz="1600" b="0" i="0" u="none" strike="noStrike" cap="none" normalizeH="0" baseline="0" dirty="0" err="1" smtClean="0">
                          <a:ln>
                            <a:noFill/>
                          </a:ln>
                          <a:solidFill>
                            <a:srgbClr val="3333CC"/>
                          </a:solidFill>
                          <a:effectLst/>
                          <a:latin typeface="Arial" charset="0"/>
                        </a:rPr>
                        <a:t>ymax</a:t>
                      </a:r>
                      <a:r>
                        <a:rPr kumimoji="0" lang="tr-TR" sz="1600" b="0" i="0" u="none" strike="noStrike" cap="none" normalizeH="0" baseline="0" dirty="0" smtClean="0">
                          <a:ln>
                            <a:noFill/>
                          </a:ln>
                          <a:solidFill>
                            <a:srgbClr val="3333CC"/>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0" i="0" u="none" strike="noStrike" cap="none" normalizeH="0" baseline="0" dirty="0" smtClean="0">
                          <a:ln>
                            <a:noFill/>
                          </a:ln>
                          <a:solidFill>
                            <a:schemeClr val="tx1"/>
                          </a:solidFill>
                          <a:effectLst/>
                          <a:latin typeface="Arial" charset="0"/>
                        </a:rPr>
                        <a:t>Eksen takımını verilere göre yeniden yapılandırır.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err="1" smtClean="0">
                          <a:ln>
                            <a:noFill/>
                          </a:ln>
                          <a:solidFill>
                            <a:srgbClr val="3333CC"/>
                          </a:solidFill>
                          <a:effectLst/>
                          <a:latin typeface="Arial" charset="0"/>
                        </a:rPr>
                        <a:t>axis</a:t>
                      </a:r>
                      <a:r>
                        <a:rPr kumimoji="0" lang="tr-TR" sz="1600" b="0" i="0" u="none" strike="noStrike" cap="none" normalizeH="0" baseline="0" dirty="0" smtClean="0">
                          <a:ln>
                            <a:noFill/>
                          </a:ln>
                          <a:solidFill>
                            <a:srgbClr val="3333CC"/>
                          </a:solidFill>
                          <a:effectLst/>
                          <a:latin typeface="Arial" charset="0"/>
                        </a:rPr>
                        <a:t> </a:t>
                      </a:r>
                      <a:r>
                        <a:rPr kumimoji="0" lang="tr-TR" sz="1600" b="0" i="0" u="none" strike="noStrike" cap="none" normalizeH="0" baseline="0" dirty="0" err="1" smtClean="0">
                          <a:ln>
                            <a:noFill/>
                          </a:ln>
                          <a:solidFill>
                            <a:srgbClr val="3333CC"/>
                          </a:solidFill>
                          <a:effectLst/>
                          <a:latin typeface="Arial" charset="0"/>
                        </a:rPr>
                        <a:t>equal</a:t>
                      </a:r>
                      <a:endParaRPr kumimoji="0" lang="tr-TR" sz="1600" b="0" i="0" u="none" strike="noStrike" cap="none" normalizeH="0" baseline="0" dirty="0" smtClean="0">
                        <a:ln>
                          <a:noFill/>
                        </a:ln>
                        <a:solidFill>
                          <a:srgbClr val="3333CC"/>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0" i="0" u="none" strike="noStrike" cap="none" normalizeH="0" baseline="0" dirty="0" smtClean="0">
                          <a:ln>
                            <a:noFill/>
                          </a:ln>
                          <a:solidFill>
                            <a:schemeClr val="tx1"/>
                          </a:solidFill>
                          <a:effectLst/>
                          <a:latin typeface="Arial" charset="0"/>
                        </a:rPr>
                        <a:t>Eksen takımlarını eşit ölçekli ve artımlı yapılandırır.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err="1" smtClean="0">
                          <a:ln>
                            <a:noFill/>
                          </a:ln>
                          <a:solidFill>
                            <a:srgbClr val="3333CC"/>
                          </a:solidFill>
                          <a:effectLst/>
                          <a:latin typeface="Arial" charset="0"/>
                        </a:rPr>
                        <a:t>axis</a:t>
                      </a:r>
                      <a:r>
                        <a:rPr kumimoji="0" lang="tr-TR" sz="1600" b="0" i="0" u="none" strike="noStrike" cap="none" normalizeH="0" baseline="0" dirty="0" smtClean="0">
                          <a:ln>
                            <a:noFill/>
                          </a:ln>
                          <a:solidFill>
                            <a:srgbClr val="3333CC"/>
                          </a:solidFill>
                          <a:effectLst/>
                          <a:latin typeface="Arial" charset="0"/>
                        </a:rPr>
                        <a:t> </a:t>
                      </a:r>
                      <a:r>
                        <a:rPr kumimoji="0" lang="tr-TR" sz="1600" b="0" i="0" u="none" strike="noStrike" cap="none" normalizeH="0" baseline="0" dirty="0" err="1" smtClean="0">
                          <a:ln>
                            <a:noFill/>
                          </a:ln>
                          <a:solidFill>
                            <a:srgbClr val="3333CC"/>
                          </a:solidFill>
                          <a:effectLst/>
                          <a:latin typeface="Arial" charset="0"/>
                        </a:rPr>
                        <a:t>square</a:t>
                      </a:r>
                      <a:endParaRPr kumimoji="0" lang="tr-TR" sz="1600" b="0" i="0" u="none" strike="noStrike" cap="none" normalizeH="0" baseline="0" dirty="0" smtClean="0">
                        <a:ln>
                          <a:noFill/>
                        </a:ln>
                        <a:solidFill>
                          <a:srgbClr val="3333CC"/>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tr-TR" sz="1400" b="0" i="0" u="none" strike="noStrike" cap="none" normalizeH="0" baseline="0" dirty="0" smtClean="0">
                          <a:ln>
                            <a:noFill/>
                          </a:ln>
                          <a:solidFill>
                            <a:schemeClr val="tx1"/>
                          </a:solidFill>
                          <a:effectLst/>
                          <a:latin typeface="Arial" charset="0"/>
                        </a:rPr>
                        <a:t>Eksen takımlarını eşit uzunlukta kare olarak yapılandırır.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600" b="0" i="0" u="none" strike="noStrike" cap="none" normalizeH="0" baseline="0" dirty="0" err="1" smtClean="0">
                          <a:ln>
                            <a:noFill/>
                          </a:ln>
                          <a:solidFill>
                            <a:srgbClr val="3333CC"/>
                          </a:solidFill>
                          <a:effectLst/>
                          <a:latin typeface="Arial" charset="0"/>
                        </a:rPr>
                        <a:t>axis</a:t>
                      </a:r>
                      <a:r>
                        <a:rPr kumimoji="0" lang="tr-TR" sz="1600" b="0" i="0" u="none" strike="noStrike" cap="none" normalizeH="0" baseline="0" dirty="0" smtClean="0">
                          <a:ln>
                            <a:noFill/>
                          </a:ln>
                          <a:solidFill>
                            <a:srgbClr val="3333CC"/>
                          </a:solidFill>
                          <a:effectLst/>
                          <a:latin typeface="Arial" charset="0"/>
                        </a:rPr>
                        <a:t> 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0" i="0" u="none" strike="noStrike" cap="none" normalizeH="0" baseline="0" dirty="0" err="1" smtClean="0">
                          <a:ln>
                            <a:noFill/>
                          </a:ln>
                          <a:solidFill>
                            <a:schemeClr val="tx1"/>
                          </a:solidFill>
                          <a:effectLst/>
                          <a:latin typeface="Arial" charset="0"/>
                        </a:rPr>
                        <a:t>axis</a:t>
                      </a:r>
                      <a:r>
                        <a:rPr kumimoji="0" lang="tr-TR" sz="1400" b="0" i="0" u="none" strike="noStrike" cap="none" normalizeH="0" baseline="0" dirty="0" smtClean="0">
                          <a:ln>
                            <a:noFill/>
                          </a:ln>
                          <a:solidFill>
                            <a:schemeClr val="tx1"/>
                          </a:solidFill>
                          <a:effectLst/>
                          <a:latin typeface="Arial" charset="0"/>
                        </a:rPr>
                        <a:t> </a:t>
                      </a:r>
                      <a:r>
                        <a:rPr kumimoji="0" lang="tr-TR" sz="1400" b="0" i="0" u="none" strike="noStrike" cap="none" normalizeH="0" baseline="0" dirty="0" err="1" smtClean="0">
                          <a:ln>
                            <a:noFill/>
                          </a:ln>
                          <a:solidFill>
                            <a:schemeClr val="tx1"/>
                          </a:solidFill>
                          <a:effectLst/>
                          <a:latin typeface="Arial" charset="0"/>
                        </a:rPr>
                        <a:t>equal</a:t>
                      </a:r>
                      <a:r>
                        <a:rPr kumimoji="0" lang="tr-TR" sz="1400" b="0" i="0" u="none" strike="noStrike" cap="none" normalizeH="0" baseline="0" dirty="0" smtClean="0">
                          <a:ln>
                            <a:noFill/>
                          </a:ln>
                          <a:solidFill>
                            <a:schemeClr val="tx1"/>
                          </a:solidFill>
                          <a:effectLst/>
                          <a:latin typeface="Arial" charset="0"/>
                        </a:rPr>
                        <a:t> ve </a:t>
                      </a:r>
                      <a:r>
                        <a:rPr kumimoji="0" lang="tr-TR" sz="1400" b="0" i="0" u="none" strike="noStrike" cap="none" normalizeH="0" baseline="0" dirty="0" err="1" smtClean="0">
                          <a:ln>
                            <a:noFill/>
                          </a:ln>
                          <a:solidFill>
                            <a:schemeClr val="tx1"/>
                          </a:solidFill>
                          <a:effectLst/>
                          <a:latin typeface="Arial" charset="0"/>
                        </a:rPr>
                        <a:t>axis</a:t>
                      </a:r>
                      <a:r>
                        <a:rPr kumimoji="0" lang="tr-TR" sz="1400" b="0" i="0" u="none" strike="noStrike" cap="none" normalizeH="0" baseline="0" dirty="0" smtClean="0">
                          <a:ln>
                            <a:noFill/>
                          </a:ln>
                          <a:solidFill>
                            <a:schemeClr val="tx1"/>
                          </a:solidFill>
                          <a:effectLst/>
                          <a:latin typeface="Arial" charset="0"/>
                        </a:rPr>
                        <a:t> </a:t>
                      </a:r>
                      <a:r>
                        <a:rPr kumimoji="0" lang="tr-TR" sz="1400" b="0" i="0" u="none" strike="noStrike" cap="none" normalizeH="0" baseline="0" dirty="0" err="1" smtClean="0">
                          <a:ln>
                            <a:noFill/>
                          </a:ln>
                          <a:solidFill>
                            <a:schemeClr val="tx1"/>
                          </a:solidFill>
                          <a:effectLst/>
                          <a:latin typeface="Arial" charset="0"/>
                        </a:rPr>
                        <a:t>square</a:t>
                      </a:r>
                      <a:r>
                        <a:rPr kumimoji="0" lang="tr-TR" sz="1400" b="0" i="0" u="none" strike="noStrike" cap="none" normalizeH="0" baseline="0" dirty="0" smtClean="0">
                          <a:ln>
                            <a:noFill/>
                          </a:ln>
                          <a:solidFill>
                            <a:schemeClr val="tx1"/>
                          </a:solidFill>
                          <a:effectLst/>
                          <a:latin typeface="Arial" charset="0"/>
                        </a:rPr>
                        <a:t> fonksiyonlarının etkilerini kaldırır.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tr-TR" sz="1600" b="0" i="0" u="none" strike="noStrike" cap="none" normalizeH="0" baseline="0" dirty="0" err="1" smtClean="0">
                          <a:ln>
                            <a:noFill/>
                          </a:ln>
                          <a:solidFill>
                            <a:srgbClr val="3333CC"/>
                          </a:solidFill>
                          <a:effectLst/>
                          <a:latin typeface="Arial" charset="0"/>
                        </a:rPr>
                        <a:t>axis</a:t>
                      </a:r>
                      <a:r>
                        <a:rPr kumimoji="0" lang="tr-TR" sz="1600" b="0" i="0" u="none" strike="noStrike" cap="none" normalizeH="0" baseline="0" dirty="0" smtClean="0">
                          <a:ln>
                            <a:noFill/>
                          </a:ln>
                          <a:solidFill>
                            <a:srgbClr val="3333CC"/>
                          </a:solidFill>
                          <a:effectLst/>
                          <a:latin typeface="Arial" charset="0"/>
                        </a:rPr>
                        <a:t> </a:t>
                      </a:r>
                      <a:r>
                        <a:rPr kumimoji="0" lang="tr-TR" sz="1600" b="0" i="0" u="none" strike="noStrike" cap="none" normalizeH="0" baseline="0" dirty="0" err="1" smtClean="0">
                          <a:ln>
                            <a:noFill/>
                          </a:ln>
                          <a:solidFill>
                            <a:srgbClr val="3333CC"/>
                          </a:solidFill>
                          <a:effectLst/>
                          <a:latin typeface="Arial" charset="0"/>
                        </a:rPr>
                        <a:t>off</a:t>
                      </a:r>
                      <a:endParaRPr kumimoji="0" lang="tr-TR" sz="1600" b="0" i="0" u="none" strike="noStrike" cap="none" normalizeH="0" baseline="0" dirty="0" smtClean="0">
                        <a:ln>
                          <a:noFill/>
                        </a:ln>
                        <a:solidFill>
                          <a:srgbClr val="3333CC"/>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0" i="0" u="none" strike="noStrike" cap="none" normalizeH="0" baseline="0" dirty="0" smtClean="0">
                          <a:ln>
                            <a:noFill/>
                          </a:ln>
                          <a:solidFill>
                            <a:schemeClr val="tx1"/>
                          </a:solidFill>
                          <a:effectLst/>
                          <a:latin typeface="Arial" charset="0"/>
                        </a:rPr>
                        <a:t>Eksen takımlarını, etiketlerini ve eksen üzerindeki sayıları kaldırır.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tr-TR" sz="1600" b="0" i="0" u="none" strike="noStrike" cap="none" normalizeH="0" baseline="0" dirty="0" err="1" smtClean="0">
                          <a:ln>
                            <a:noFill/>
                          </a:ln>
                          <a:solidFill>
                            <a:srgbClr val="3333CC"/>
                          </a:solidFill>
                          <a:effectLst/>
                          <a:latin typeface="Arial" charset="0"/>
                        </a:rPr>
                        <a:t>axis</a:t>
                      </a:r>
                      <a:r>
                        <a:rPr kumimoji="0" lang="tr-TR" sz="1600" b="0" i="0" u="none" strike="noStrike" cap="none" normalizeH="0" baseline="0" dirty="0" smtClean="0">
                          <a:ln>
                            <a:noFill/>
                          </a:ln>
                          <a:solidFill>
                            <a:srgbClr val="3333CC"/>
                          </a:solidFill>
                          <a:effectLst/>
                          <a:latin typeface="Arial" charset="0"/>
                        </a:rPr>
                        <a:t> 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tr-TR" sz="1400" b="0" i="0" u="none" strike="noStrike" cap="none" normalizeH="0" baseline="0" dirty="0" smtClean="0">
                          <a:ln>
                            <a:noFill/>
                          </a:ln>
                          <a:solidFill>
                            <a:schemeClr val="tx1"/>
                          </a:solidFill>
                          <a:effectLst/>
                          <a:latin typeface="Arial" charset="0"/>
                        </a:rPr>
                        <a:t>Eksen takımlarını ve diğer özellikleri geri getirir.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569787EB-788E-4CE1-98E6-C6171ACE0915}" type="slidenum">
              <a:rPr lang="en-US" altLang="en-US"/>
              <a:pPr>
                <a:defRPr/>
              </a:pPr>
              <a:t>81</a:t>
            </a:fld>
            <a:endParaRPr lang="en-US" altLang="en-US"/>
          </a:p>
        </p:txBody>
      </p:sp>
      <p:sp>
        <p:nvSpPr>
          <p:cNvPr id="51203" name="Rectangle 2"/>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Kaydetme ve kopyalama</a:t>
            </a:r>
            <a:endParaRPr lang="en-US" b="0" smtClean="0">
              <a:solidFill>
                <a:srgbClr val="3333CC"/>
              </a:solidFill>
            </a:endParaRPr>
          </a:p>
        </p:txBody>
      </p:sp>
      <p:sp>
        <p:nvSpPr>
          <p:cNvPr id="51204"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Çizilen grafikleri kaydetmek için </a:t>
            </a:r>
            <a:r>
              <a:rPr lang="tr-TR" sz="1600" b="0" dirty="0" err="1"/>
              <a:t>Figure</a:t>
            </a:r>
            <a:r>
              <a:rPr lang="tr-TR" sz="1600" b="0" dirty="0"/>
              <a:t> penceresindeki “File” menüsünden “</a:t>
            </a:r>
            <a:r>
              <a:rPr lang="tr-TR" sz="1600" b="0" dirty="0" err="1"/>
              <a:t>Save</a:t>
            </a:r>
            <a:r>
              <a:rPr lang="tr-TR" sz="1600" b="0" dirty="0"/>
              <a:t>” veya “</a:t>
            </a:r>
            <a:r>
              <a:rPr lang="tr-TR" sz="1600" b="0" dirty="0" err="1"/>
              <a:t>Save</a:t>
            </a:r>
            <a:r>
              <a:rPr lang="tr-TR" sz="1600" b="0" dirty="0"/>
              <a:t> As” seçenekleri seçilir. Grafikler, “</a:t>
            </a:r>
            <a:r>
              <a:rPr lang="tr-TR" sz="1600" b="0" dirty="0" err="1"/>
              <a:t>fig</a:t>
            </a:r>
            <a:r>
              <a:rPr lang="tr-TR" sz="1600" b="0" dirty="0"/>
              <a:t>” uzantılı dosyalar olarak ilgili klasöre kaydedilirler.</a:t>
            </a:r>
          </a:p>
          <a:p>
            <a:pPr marL="342900" indent="-342900" algn="l">
              <a:lnSpc>
                <a:spcPct val="80000"/>
              </a:lnSpc>
              <a:spcBef>
                <a:spcPct val="20000"/>
              </a:spcBef>
              <a:buClr>
                <a:schemeClr val="accent1"/>
              </a:buClr>
              <a:buSzPct val="65000"/>
              <a:buFont typeface="Wingdings" pitchFamily="2" charset="2"/>
              <a:buNone/>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Çizilen grafiklerin başka bir ortama aktarılmaları için, “</a:t>
            </a:r>
            <a:r>
              <a:rPr lang="tr-TR" sz="1600" b="0" dirty="0" err="1"/>
              <a:t>Edit</a:t>
            </a:r>
            <a:r>
              <a:rPr lang="tr-TR" sz="1600" b="0" dirty="0"/>
              <a:t>” menüsünün altındaki “</a:t>
            </a:r>
            <a:r>
              <a:rPr lang="tr-TR" sz="1600" b="0" dirty="0" err="1"/>
              <a:t>Copy</a:t>
            </a:r>
            <a:r>
              <a:rPr lang="tr-TR" sz="1600" b="0" dirty="0"/>
              <a:t> </a:t>
            </a:r>
            <a:r>
              <a:rPr lang="tr-TR" sz="1600" b="0" dirty="0" err="1"/>
              <a:t>Figure</a:t>
            </a:r>
            <a:r>
              <a:rPr lang="tr-TR" sz="1600" b="0" dirty="0"/>
              <a:t>” seçeneği seçilir. (Not: Kopyalamanın arka plan rengini ayarlamak için “</a:t>
            </a:r>
            <a:r>
              <a:rPr lang="tr-TR" sz="1600" b="0" dirty="0" err="1"/>
              <a:t>Copy</a:t>
            </a:r>
            <a:r>
              <a:rPr lang="tr-TR" sz="1600" b="0" dirty="0"/>
              <a:t> </a:t>
            </a:r>
            <a:r>
              <a:rPr lang="tr-TR" sz="1600" b="0" dirty="0" err="1"/>
              <a:t>Options</a:t>
            </a:r>
            <a:r>
              <a:rPr lang="tr-TR" sz="1600" b="0" dirty="0"/>
              <a:t>” seçeneğine bakınız.)</a:t>
            </a:r>
          </a:p>
        </p:txBody>
      </p:sp>
      <p:pic>
        <p:nvPicPr>
          <p:cNvPr id="51205" name="Picture 4"/>
          <p:cNvPicPr>
            <a:picLocks noGrp="1" noChangeAspect="1" noChangeArrowheads="1"/>
          </p:cNvPicPr>
          <p:nvPr>
            <p:ph idx="1"/>
          </p:nvPr>
        </p:nvPicPr>
        <p:blipFill>
          <a:blip r:embed="rId3" cstate="print"/>
          <a:srcRect l="27771" t="1051" r="26869" b="49930"/>
          <a:stretch>
            <a:fillRect/>
          </a:stretch>
        </p:blipFill>
        <p:spPr>
          <a:xfrm>
            <a:off x="2781300" y="2579688"/>
            <a:ext cx="3733800" cy="3225800"/>
          </a:xfr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5 Slayt Numarası Yer Tutucusu"/>
          <p:cNvSpPr>
            <a:spLocks noGrp="1"/>
          </p:cNvSpPr>
          <p:nvPr>
            <p:ph type="sldNum" sz="quarter" idx="12"/>
          </p:nvPr>
        </p:nvSpPr>
        <p:spPr/>
        <p:txBody>
          <a:bodyPr/>
          <a:lstStyle/>
          <a:p>
            <a:pPr>
              <a:defRPr/>
            </a:pPr>
            <a:fld id="{39226DAE-547C-4A06-BA1D-AA98A7D3B716}" type="slidenum">
              <a:rPr lang="en-US" altLang="en-US"/>
              <a:pPr>
                <a:defRPr/>
              </a:pPr>
              <a:t>82</a:t>
            </a:fld>
            <a:endParaRPr lang="en-US" altLang="en-US" dirty="0"/>
          </a:p>
        </p:txBody>
      </p:sp>
      <p:sp>
        <p:nvSpPr>
          <p:cNvPr id="52227" name="Rectangle 2"/>
          <p:cNvSpPr>
            <a:spLocks noGrp="1" noChangeArrowheads="1"/>
          </p:cNvSpPr>
          <p:nvPr>
            <p:ph type="title"/>
          </p:nvPr>
        </p:nvSpPr>
        <p:spPr/>
        <p:txBody>
          <a:bodyPr/>
          <a:lstStyle/>
          <a:p>
            <a:pPr eaLnBrk="1" hangingPunct="1"/>
            <a:r>
              <a:rPr lang="tr-TR" sz="2400" dirty="0" smtClean="0"/>
              <a:t>MATLAB/</a:t>
            </a:r>
            <a:r>
              <a:rPr lang="tr-TR" sz="2400" b="0" dirty="0" smtClean="0"/>
              <a:t>Grafik-</a:t>
            </a:r>
            <a:r>
              <a:rPr lang="tr-TR" sz="2400" b="0" dirty="0" smtClean="0">
                <a:solidFill>
                  <a:srgbClr val="3333CC"/>
                </a:solidFill>
              </a:rPr>
              <a:t>Aynı eksen takımına farklı grafikler çizdirme</a:t>
            </a:r>
            <a:endParaRPr lang="en-US" sz="2400" b="0" dirty="0" smtClean="0">
              <a:solidFill>
                <a:srgbClr val="3333CC"/>
              </a:solidFill>
            </a:endParaRPr>
          </a:p>
        </p:txBody>
      </p:sp>
      <p:sp>
        <p:nvSpPr>
          <p:cNvPr id="52228" name="Rectangle 3"/>
          <p:cNvSpPr>
            <a:spLocks noChangeArrowheads="1"/>
          </p:cNvSpPr>
          <p:nvPr/>
        </p:nvSpPr>
        <p:spPr bwMode="auto">
          <a:xfrm>
            <a:off x="304800" y="741363"/>
            <a:ext cx="8355013" cy="10795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dirty="0"/>
              <a:t>Aynı eksen takımına farklı grafikleri çizdirmek için </a:t>
            </a:r>
            <a:r>
              <a:rPr lang="tr-TR" sz="1600" dirty="0" err="1">
                <a:solidFill>
                  <a:srgbClr val="3333CC"/>
                </a:solidFill>
              </a:rPr>
              <a:t>hold</a:t>
            </a:r>
            <a:r>
              <a:rPr lang="tr-TR" sz="1600" dirty="0">
                <a:solidFill>
                  <a:srgbClr val="3333CC"/>
                </a:solidFill>
              </a:rPr>
              <a:t> on</a:t>
            </a:r>
            <a:r>
              <a:rPr lang="tr-TR" sz="1600" dirty="0"/>
              <a:t> ve </a:t>
            </a:r>
            <a:r>
              <a:rPr lang="tr-TR" sz="1600" dirty="0" err="1">
                <a:solidFill>
                  <a:srgbClr val="3333CC"/>
                </a:solidFill>
              </a:rPr>
              <a:t>hold</a:t>
            </a:r>
            <a:r>
              <a:rPr lang="tr-TR" sz="1600" dirty="0">
                <a:solidFill>
                  <a:srgbClr val="3333CC"/>
                </a:solidFill>
              </a:rPr>
              <a:t> </a:t>
            </a:r>
            <a:r>
              <a:rPr lang="tr-TR" sz="1600" dirty="0" err="1">
                <a:solidFill>
                  <a:srgbClr val="3333CC"/>
                </a:solidFill>
              </a:rPr>
              <a:t>off</a:t>
            </a:r>
            <a:r>
              <a:rPr lang="tr-TR" sz="1600" dirty="0"/>
              <a:t> komutları kullanılır. Bu iki komut arasına yazılan her türlü grafiğin çizimi aynı eksen takımında gösterilir. </a:t>
            </a:r>
          </a:p>
          <a:p>
            <a:pPr marL="342900" indent="-342900" algn="l">
              <a:lnSpc>
                <a:spcPct val="80000"/>
              </a:lnSpc>
              <a:spcBef>
                <a:spcPct val="20000"/>
              </a:spcBef>
              <a:buClr>
                <a:schemeClr val="accent1"/>
              </a:buClr>
              <a:buSzPct val="65000"/>
              <a:buFont typeface="Wingdings" pitchFamily="2" charset="2"/>
              <a:buBlip>
                <a:blip r:embed="rId2"/>
              </a:buBlip>
            </a:pPr>
            <a:endParaRPr lang="tr-TR" sz="1600" dirty="0"/>
          </a:p>
          <a:p>
            <a:pPr marL="342900" indent="-342900" algn="l">
              <a:lnSpc>
                <a:spcPct val="80000"/>
              </a:lnSpc>
              <a:spcBef>
                <a:spcPct val="20000"/>
              </a:spcBef>
              <a:buClr>
                <a:schemeClr val="accent1"/>
              </a:buClr>
              <a:buSzPct val="65000"/>
              <a:buFont typeface="Wingdings" pitchFamily="2" charset="2"/>
              <a:buBlip>
                <a:blip r:embed="rId2"/>
              </a:buBlip>
            </a:pPr>
            <a:r>
              <a:rPr lang="tr-TR" sz="1600" dirty="0"/>
              <a:t>Örneğin, </a:t>
            </a:r>
            <a:r>
              <a:rPr lang="tr-TR" sz="1600" dirty="0">
                <a:latin typeface="Courier New" pitchFamily="49" charset="0"/>
              </a:rPr>
              <a:t>ya=[1;1.2;2.4;4.5]</a:t>
            </a:r>
            <a:r>
              <a:rPr lang="tr-TR" sz="1600" dirty="0"/>
              <a:t> ve </a:t>
            </a:r>
            <a:r>
              <a:rPr lang="tr-TR" sz="1600" dirty="0" err="1">
                <a:latin typeface="Courier New" pitchFamily="49" charset="0"/>
              </a:rPr>
              <a:t>yb</a:t>
            </a:r>
            <a:r>
              <a:rPr lang="tr-TR" sz="1600" dirty="0">
                <a:latin typeface="Courier New" pitchFamily="49" charset="0"/>
              </a:rPr>
              <a:t>=[0.5;0.8;1.8;0]</a:t>
            </a:r>
            <a:r>
              <a:rPr lang="tr-TR" sz="1600" dirty="0"/>
              <a:t> vektörleri ile ifade edilen iki farklı ölçü grubunu </a:t>
            </a:r>
            <a:r>
              <a:rPr lang="tr-TR" sz="1600" dirty="0">
                <a:latin typeface="Courier New" pitchFamily="49" charset="0"/>
              </a:rPr>
              <a:t>x=[1;2;3;4]</a:t>
            </a:r>
            <a:r>
              <a:rPr lang="tr-TR" sz="1600" dirty="0"/>
              <a:t> vektörüne göre aynı eksen takımında çizdirmek için aşağıdaki komutları yazmak yeterlidir: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dirty="0"/>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hold</a:t>
            </a:r>
            <a:r>
              <a:rPr lang="tr-TR" sz="1600" dirty="0">
                <a:latin typeface="Courier New" pitchFamily="49" charset="0"/>
              </a:rPr>
              <a:t> on, </a:t>
            </a:r>
            <a:r>
              <a:rPr lang="tr-TR" sz="1600" dirty="0" err="1">
                <a:latin typeface="Courier New" pitchFamily="49" charset="0"/>
              </a:rPr>
              <a:t>plot</a:t>
            </a:r>
            <a:r>
              <a:rPr lang="tr-TR" sz="1600" dirty="0">
                <a:latin typeface="Courier New" pitchFamily="49" charset="0"/>
              </a:rPr>
              <a:t>(ya), </a:t>
            </a:r>
            <a:r>
              <a:rPr lang="tr-TR" sz="1600" dirty="0" err="1">
                <a:latin typeface="Courier New" pitchFamily="49" charset="0"/>
              </a:rPr>
              <a:t>plot</a:t>
            </a:r>
            <a:r>
              <a:rPr lang="tr-TR" sz="1600" dirty="0">
                <a:latin typeface="Courier New" pitchFamily="49" charset="0"/>
              </a:rPr>
              <a:t>(</a:t>
            </a:r>
            <a:r>
              <a:rPr lang="tr-TR" sz="1600" dirty="0" err="1">
                <a:latin typeface="Courier New" pitchFamily="49" charset="0"/>
              </a:rPr>
              <a:t>yb</a:t>
            </a:r>
            <a:r>
              <a:rPr lang="tr-TR" sz="1600" dirty="0">
                <a:latin typeface="Courier New" pitchFamily="49" charset="0"/>
              </a:rPr>
              <a:t>,</a:t>
            </a:r>
            <a:r>
              <a:rPr lang="tr-TR" sz="1600" dirty="0">
                <a:solidFill>
                  <a:schemeClr val="tx2"/>
                </a:solidFill>
                <a:latin typeface="Courier New" pitchFamily="49" charset="0"/>
              </a:rPr>
              <a:t>'r'</a:t>
            </a:r>
            <a:r>
              <a:rPr lang="tr-TR" sz="1600" dirty="0">
                <a:latin typeface="Courier New" pitchFamily="49" charset="0"/>
              </a:rPr>
              <a:t>),</a:t>
            </a:r>
            <a:r>
              <a:rPr lang="tr-TR" sz="1600" dirty="0" err="1">
                <a:latin typeface="Courier New" pitchFamily="49" charset="0"/>
              </a:rPr>
              <a:t>hold</a:t>
            </a:r>
            <a:r>
              <a:rPr lang="tr-TR" sz="1600" dirty="0">
                <a:latin typeface="Courier New" pitchFamily="49" charset="0"/>
              </a:rPr>
              <a:t> </a:t>
            </a:r>
            <a:r>
              <a:rPr lang="tr-TR" sz="1600" dirty="0" err="1">
                <a:latin typeface="Courier New" pitchFamily="49" charset="0"/>
              </a:rPr>
              <a:t>off</a:t>
            </a:r>
            <a:r>
              <a:rPr lang="tr-TR" sz="1600" dirty="0"/>
              <a:t>  </a:t>
            </a:r>
          </a:p>
        </p:txBody>
      </p:sp>
      <p:grpSp>
        <p:nvGrpSpPr>
          <p:cNvPr id="52229" name="Group 15"/>
          <p:cNvGrpSpPr>
            <a:grpSpLocks/>
          </p:cNvGrpSpPr>
          <p:nvPr/>
        </p:nvGrpSpPr>
        <p:grpSpPr bwMode="auto">
          <a:xfrm>
            <a:off x="5507038" y="2852738"/>
            <a:ext cx="3313112" cy="2305050"/>
            <a:chOff x="3469" y="1797"/>
            <a:chExt cx="2087" cy="1452"/>
          </a:xfrm>
        </p:grpSpPr>
        <p:sp>
          <p:nvSpPr>
            <p:cNvPr id="52231" name="Rectangle 12"/>
            <p:cNvSpPr>
              <a:spLocks noChangeArrowheads="1"/>
            </p:cNvSpPr>
            <p:nvPr/>
          </p:nvSpPr>
          <p:spPr bwMode="auto">
            <a:xfrm>
              <a:off x="3469" y="2024"/>
              <a:ext cx="2087" cy="122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r>
                <a:rPr lang="tr-TR" sz="1600" u="sng">
                  <a:solidFill>
                    <a:schemeClr val="tx2"/>
                  </a:solidFill>
                </a:rPr>
                <a:t>Not:</a:t>
              </a:r>
              <a:r>
                <a:rPr lang="tr-TR" sz="1600"/>
                <a:t> </a:t>
              </a:r>
              <a:r>
                <a:rPr lang="tr-TR" sz="1600" b="0"/>
                <a:t>Eğer x ekseni, bu örnekte</a:t>
              </a:r>
            </a:p>
            <a:p>
              <a:pPr marL="342900" indent="-342900" algn="l">
                <a:lnSpc>
                  <a:spcPct val="80000"/>
                </a:lnSpc>
                <a:spcBef>
                  <a:spcPct val="20000"/>
                </a:spcBef>
                <a:buClr>
                  <a:schemeClr val="accent1"/>
                </a:buClr>
                <a:buSzPct val="65000"/>
                <a:buFont typeface="Wingdings" pitchFamily="2" charset="2"/>
                <a:buNone/>
              </a:pPr>
              <a:r>
                <a:rPr lang="tr-TR" sz="1600" b="0"/>
                <a:t>olduğu gibi, y değerlerinin indisini,</a:t>
              </a:r>
            </a:p>
            <a:p>
              <a:pPr marL="342900" indent="-342900" algn="l">
                <a:lnSpc>
                  <a:spcPct val="80000"/>
                </a:lnSpc>
                <a:spcBef>
                  <a:spcPct val="20000"/>
                </a:spcBef>
                <a:buClr>
                  <a:schemeClr val="accent1"/>
                </a:buClr>
                <a:buSzPct val="65000"/>
                <a:buFont typeface="Wingdings" pitchFamily="2" charset="2"/>
                <a:buNone/>
              </a:pPr>
              <a:r>
                <a:rPr lang="tr-TR" sz="1600" b="0"/>
                <a:t>yani kaçıncı değer olduğunu,</a:t>
              </a:r>
            </a:p>
            <a:p>
              <a:pPr marL="342900" indent="-342900" algn="l">
                <a:lnSpc>
                  <a:spcPct val="80000"/>
                </a:lnSpc>
                <a:spcBef>
                  <a:spcPct val="20000"/>
                </a:spcBef>
                <a:buClr>
                  <a:schemeClr val="accent1"/>
                </a:buClr>
                <a:buSzPct val="65000"/>
                <a:buFont typeface="Wingdings" pitchFamily="2" charset="2"/>
                <a:buNone/>
              </a:pPr>
              <a:r>
                <a:rPr lang="tr-TR" sz="1600" b="0"/>
                <a:t>gösteriyorsa, plot fonksiyonunda</a:t>
              </a:r>
            </a:p>
            <a:p>
              <a:pPr marL="342900" indent="-342900" algn="l">
                <a:lnSpc>
                  <a:spcPct val="80000"/>
                </a:lnSpc>
                <a:spcBef>
                  <a:spcPct val="20000"/>
                </a:spcBef>
                <a:buClr>
                  <a:schemeClr val="accent1"/>
                </a:buClr>
                <a:buSzPct val="65000"/>
                <a:buFont typeface="Wingdings" pitchFamily="2" charset="2"/>
                <a:buNone/>
              </a:pPr>
              <a:r>
                <a:rPr lang="tr-TR" sz="1600" b="0"/>
                <a:t>x’in yeniden belirtilmesine gerek</a:t>
              </a:r>
            </a:p>
            <a:p>
              <a:pPr marL="342900" indent="-342900" algn="l">
                <a:lnSpc>
                  <a:spcPct val="80000"/>
                </a:lnSpc>
                <a:spcBef>
                  <a:spcPct val="20000"/>
                </a:spcBef>
                <a:buClr>
                  <a:schemeClr val="accent1"/>
                </a:buClr>
                <a:buSzPct val="65000"/>
                <a:buFont typeface="Wingdings" pitchFamily="2" charset="2"/>
                <a:buNone/>
              </a:pPr>
              <a:r>
                <a:rPr lang="tr-TR" sz="1600" b="0"/>
                <a:t>yoktur.</a:t>
              </a:r>
            </a:p>
          </p:txBody>
        </p:sp>
        <p:sp>
          <p:nvSpPr>
            <p:cNvPr id="52232" name="Line 13"/>
            <p:cNvSpPr>
              <a:spLocks noChangeShapeType="1"/>
            </p:cNvSpPr>
            <p:nvPr/>
          </p:nvSpPr>
          <p:spPr bwMode="auto">
            <a:xfrm>
              <a:off x="3651" y="1797"/>
              <a:ext cx="907" cy="0"/>
            </a:xfrm>
            <a:prstGeom prst="line">
              <a:avLst/>
            </a:prstGeom>
            <a:noFill/>
            <a:ln w="25400">
              <a:solidFill>
                <a:srgbClr val="FF0000"/>
              </a:solidFill>
              <a:round/>
              <a:headEnd/>
              <a:tailEnd/>
            </a:ln>
          </p:spPr>
          <p:txBody>
            <a:bodyPr wrap="none" anchor="ctr"/>
            <a:lstStyle/>
            <a:p>
              <a:endParaRPr lang="tr-TR"/>
            </a:p>
          </p:txBody>
        </p:sp>
        <p:sp>
          <p:nvSpPr>
            <p:cNvPr id="52233" name="Line 14"/>
            <p:cNvSpPr>
              <a:spLocks noChangeShapeType="1"/>
            </p:cNvSpPr>
            <p:nvPr/>
          </p:nvSpPr>
          <p:spPr bwMode="auto">
            <a:xfrm>
              <a:off x="4558" y="1797"/>
              <a:ext cx="0" cy="182"/>
            </a:xfrm>
            <a:prstGeom prst="line">
              <a:avLst/>
            </a:prstGeom>
            <a:noFill/>
            <a:ln w="25400">
              <a:solidFill>
                <a:srgbClr val="FF0000"/>
              </a:solidFill>
              <a:round/>
              <a:headEnd/>
              <a:tailEnd type="triangle" w="med" len="med"/>
            </a:ln>
          </p:spPr>
          <p:txBody>
            <a:bodyPr wrap="none" anchor="ctr"/>
            <a:lstStyle/>
            <a:p>
              <a:endParaRPr lang="tr-TR"/>
            </a:p>
          </p:txBody>
        </p:sp>
      </p:grpSp>
      <p:pic>
        <p:nvPicPr>
          <p:cNvPr id="52230" name="Picture 17"/>
          <p:cNvPicPr>
            <a:picLocks noGrp="1" noChangeAspect="1" noChangeArrowheads="1"/>
          </p:cNvPicPr>
          <p:nvPr>
            <p:ph idx="1"/>
          </p:nvPr>
        </p:nvPicPr>
        <p:blipFill>
          <a:blip r:embed="rId3" cstate="print"/>
          <a:srcRect l="8983" r="6468"/>
          <a:stretch>
            <a:fillRect/>
          </a:stretch>
        </p:blipFill>
        <p:spPr>
          <a:xfrm>
            <a:off x="611188" y="3141663"/>
            <a:ext cx="4751387" cy="2924175"/>
          </a:xfrm>
          <a:noFill/>
        </p:spPr>
      </p:pic>
      <p:sp>
        <p:nvSpPr>
          <p:cNvPr id="11" name="10 Metin kutusu"/>
          <p:cNvSpPr txBox="1"/>
          <p:nvPr/>
        </p:nvSpPr>
        <p:spPr>
          <a:xfrm>
            <a:off x="5796136" y="5124425"/>
            <a:ext cx="2736304" cy="738664"/>
          </a:xfrm>
          <a:prstGeom prst="rect">
            <a:avLst/>
          </a:prstGeom>
          <a:noFill/>
        </p:spPr>
        <p:txBody>
          <a:bodyPr wrap="square" rtlCol="0">
            <a:spAutoFit/>
          </a:bodyPr>
          <a:lstStyle/>
          <a:p>
            <a:pPr algn="l"/>
            <a:r>
              <a:rPr lang="tr-TR" dirty="0" smtClean="0"/>
              <a:t>Alternatif olarak </a:t>
            </a:r>
            <a:r>
              <a:rPr lang="tr-TR" dirty="0" err="1" smtClean="0">
                <a:solidFill>
                  <a:srgbClr val="3333CC"/>
                </a:solidFill>
              </a:rPr>
              <a:t>plot</a:t>
            </a:r>
            <a:r>
              <a:rPr lang="tr-TR" dirty="0" smtClean="0">
                <a:solidFill>
                  <a:srgbClr val="3333CC"/>
                </a:solidFill>
              </a:rPr>
              <a:t>(x,ya,x,</a:t>
            </a:r>
            <a:r>
              <a:rPr lang="tr-TR" dirty="0" err="1" smtClean="0">
                <a:solidFill>
                  <a:srgbClr val="3333CC"/>
                </a:solidFill>
              </a:rPr>
              <a:t>yb</a:t>
            </a:r>
            <a:r>
              <a:rPr lang="tr-TR" dirty="0" smtClean="0">
                <a:solidFill>
                  <a:srgbClr val="3333CC"/>
                </a:solidFill>
              </a:rPr>
              <a:t>) </a:t>
            </a:r>
            <a:r>
              <a:rPr lang="tr-TR" dirty="0" smtClean="0"/>
              <a:t>veya</a:t>
            </a:r>
            <a:r>
              <a:rPr lang="tr-TR" dirty="0" smtClean="0">
                <a:solidFill>
                  <a:srgbClr val="3333CC"/>
                </a:solidFill>
              </a:rPr>
              <a:t> </a:t>
            </a:r>
            <a:r>
              <a:rPr lang="tr-TR" dirty="0" err="1" smtClean="0">
                <a:solidFill>
                  <a:srgbClr val="3333CC"/>
                </a:solidFill>
              </a:rPr>
              <a:t>plotyy</a:t>
            </a:r>
            <a:r>
              <a:rPr lang="tr-TR" dirty="0" smtClean="0">
                <a:solidFill>
                  <a:srgbClr val="3333CC"/>
                </a:solidFill>
              </a:rPr>
              <a:t>(x,ya,x,</a:t>
            </a:r>
            <a:r>
              <a:rPr lang="tr-TR" dirty="0" err="1" smtClean="0">
                <a:solidFill>
                  <a:srgbClr val="3333CC"/>
                </a:solidFill>
              </a:rPr>
              <a:t>yb</a:t>
            </a:r>
            <a:r>
              <a:rPr lang="tr-TR" dirty="0" smtClean="0">
                <a:solidFill>
                  <a:srgbClr val="3333CC"/>
                </a:solidFill>
              </a:rPr>
              <a:t>) </a:t>
            </a:r>
            <a:r>
              <a:rPr lang="tr-TR" dirty="0" smtClean="0"/>
              <a:t>kullanılabilir.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Grafik-</a:t>
            </a:r>
            <a:r>
              <a:rPr lang="tr-TR" b="0" dirty="0" smtClean="0">
                <a:solidFill>
                  <a:srgbClr val="3333CC"/>
                </a:solidFill>
              </a:rPr>
              <a:t>Çoklu Grafiklerin Oluşturulması</a:t>
            </a:r>
            <a:endParaRPr lang="tr-TR" dirty="0"/>
          </a:p>
        </p:txBody>
      </p:sp>
      <p:sp>
        <p:nvSpPr>
          <p:cNvPr id="3" name="2 İçerik Yer Tutucusu"/>
          <p:cNvSpPr>
            <a:spLocks noGrp="1"/>
          </p:cNvSpPr>
          <p:nvPr>
            <p:ph idx="1"/>
          </p:nvPr>
        </p:nvSpPr>
        <p:spPr>
          <a:xfrm>
            <a:off x="395536" y="908720"/>
            <a:ext cx="8229600" cy="748680"/>
          </a:xfrm>
        </p:spPr>
        <p:txBody>
          <a:bodyPr/>
          <a:lstStyle/>
          <a:p>
            <a:r>
              <a:rPr lang="tr-TR" dirty="0" err="1" smtClean="0">
                <a:solidFill>
                  <a:srgbClr val="3333CC"/>
                </a:solidFill>
              </a:rPr>
              <a:t>figure</a:t>
            </a:r>
            <a:r>
              <a:rPr lang="tr-TR" dirty="0" smtClean="0"/>
              <a:t> fonksiyonu farklı verilere ait grafiklerin farklı pencerelerde gösterilmesine olanak sağlar. </a:t>
            </a:r>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83</a:t>
            </a:fld>
            <a:endParaRPr lang="en-US" altLang="en-US"/>
          </a:p>
        </p:txBody>
      </p:sp>
      <p:pic>
        <p:nvPicPr>
          <p:cNvPr id="41986" name="Picture 2"/>
          <p:cNvPicPr>
            <a:picLocks noChangeAspect="1" noChangeArrowheads="1"/>
          </p:cNvPicPr>
          <p:nvPr/>
        </p:nvPicPr>
        <p:blipFill>
          <a:blip r:embed="rId2" cstate="print"/>
          <a:srcRect/>
          <a:stretch>
            <a:fillRect/>
          </a:stretch>
        </p:blipFill>
        <p:spPr bwMode="auto">
          <a:xfrm>
            <a:off x="467544" y="3284984"/>
            <a:ext cx="4128459" cy="3096344"/>
          </a:xfrm>
          <a:prstGeom prst="rect">
            <a:avLst/>
          </a:prstGeom>
          <a:noFill/>
          <a:ln w="9525">
            <a:noFill/>
            <a:miter lim="800000"/>
            <a:headEnd/>
            <a:tailEnd/>
          </a:ln>
          <a:effectLst/>
        </p:spPr>
      </p:pic>
      <p:pic>
        <p:nvPicPr>
          <p:cNvPr id="41987" name="Picture 3"/>
          <p:cNvPicPr>
            <a:picLocks noChangeAspect="1" noChangeArrowheads="1"/>
          </p:cNvPicPr>
          <p:nvPr/>
        </p:nvPicPr>
        <p:blipFill>
          <a:blip r:embed="rId3" cstate="print"/>
          <a:srcRect/>
          <a:stretch>
            <a:fillRect/>
          </a:stretch>
        </p:blipFill>
        <p:spPr bwMode="auto">
          <a:xfrm>
            <a:off x="4499992" y="3284984"/>
            <a:ext cx="4320480" cy="3240360"/>
          </a:xfrm>
          <a:prstGeom prst="rect">
            <a:avLst/>
          </a:prstGeom>
          <a:noFill/>
          <a:ln w="9525">
            <a:noFill/>
            <a:miter lim="800000"/>
            <a:headEnd/>
            <a:tailEnd/>
          </a:ln>
          <a:effectLst/>
        </p:spPr>
      </p:pic>
      <p:sp>
        <p:nvSpPr>
          <p:cNvPr id="7" name="6 Dikdörtgen"/>
          <p:cNvSpPr/>
          <p:nvPr/>
        </p:nvSpPr>
        <p:spPr>
          <a:xfrm>
            <a:off x="1043608" y="1628800"/>
            <a:ext cx="4572000" cy="1600438"/>
          </a:xfrm>
          <a:prstGeom prst="rect">
            <a:avLst/>
          </a:prstGeom>
        </p:spPr>
        <p:txBody>
          <a:bodyPr>
            <a:spAutoFit/>
          </a:bodyPr>
          <a:lstStyle/>
          <a:p>
            <a:pPr algn="l"/>
            <a:r>
              <a:rPr lang="tr-TR" dirty="0" smtClean="0"/>
              <a:t>x=[0:0.1:5];</a:t>
            </a:r>
          </a:p>
          <a:p>
            <a:pPr algn="l"/>
            <a:r>
              <a:rPr lang="tr-TR" dirty="0" smtClean="0"/>
              <a:t>y1=x.^3+x.^2;</a:t>
            </a:r>
          </a:p>
          <a:p>
            <a:pPr algn="l"/>
            <a:r>
              <a:rPr lang="tr-TR" dirty="0" smtClean="0"/>
              <a:t>y2=x.^4+x.^2;</a:t>
            </a:r>
          </a:p>
          <a:p>
            <a:pPr algn="l"/>
            <a:r>
              <a:rPr lang="tr-TR" dirty="0" err="1" smtClean="0">
                <a:solidFill>
                  <a:srgbClr val="3333CC"/>
                </a:solidFill>
              </a:rPr>
              <a:t>figure</a:t>
            </a:r>
            <a:r>
              <a:rPr lang="tr-TR" dirty="0" smtClean="0">
                <a:solidFill>
                  <a:srgbClr val="3333CC"/>
                </a:solidFill>
              </a:rPr>
              <a:t>(1)</a:t>
            </a:r>
          </a:p>
          <a:p>
            <a:pPr algn="l"/>
            <a:r>
              <a:rPr lang="tr-TR" dirty="0" err="1" smtClean="0"/>
              <a:t>plot</a:t>
            </a:r>
            <a:r>
              <a:rPr lang="tr-TR" dirty="0" smtClean="0"/>
              <a:t>(x,y1)</a:t>
            </a:r>
          </a:p>
          <a:p>
            <a:pPr algn="l"/>
            <a:r>
              <a:rPr lang="tr-TR" dirty="0" err="1" smtClean="0">
                <a:solidFill>
                  <a:srgbClr val="3333CC"/>
                </a:solidFill>
              </a:rPr>
              <a:t>figure</a:t>
            </a:r>
            <a:r>
              <a:rPr lang="tr-TR" dirty="0" smtClean="0">
                <a:solidFill>
                  <a:srgbClr val="3333CC"/>
                </a:solidFill>
              </a:rPr>
              <a:t>(2)</a:t>
            </a:r>
          </a:p>
          <a:p>
            <a:pPr algn="l"/>
            <a:r>
              <a:rPr lang="tr-TR" dirty="0" err="1" smtClean="0"/>
              <a:t>plot</a:t>
            </a:r>
            <a:r>
              <a:rPr lang="tr-TR" smtClean="0"/>
              <a:t>(x,y2,</a:t>
            </a:r>
            <a:r>
              <a:rPr lang="tr-TR" dirty="0" smtClean="0"/>
              <a:t>'r')</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Grafik-</a:t>
            </a:r>
            <a:r>
              <a:rPr lang="tr-TR" b="0" dirty="0" smtClean="0">
                <a:solidFill>
                  <a:srgbClr val="3333CC"/>
                </a:solidFill>
              </a:rPr>
              <a:t>Alt Grafiklerin Oluşturulması</a:t>
            </a:r>
            <a:endParaRPr lang="tr-TR" dirty="0"/>
          </a:p>
        </p:txBody>
      </p:sp>
      <p:sp>
        <p:nvSpPr>
          <p:cNvPr id="3" name="2 İçerik Yer Tutucusu"/>
          <p:cNvSpPr>
            <a:spLocks noGrp="1"/>
          </p:cNvSpPr>
          <p:nvPr>
            <p:ph idx="1"/>
          </p:nvPr>
        </p:nvSpPr>
        <p:spPr>
          <a:xfrm>
            <a:off x="467544" y="908721"/>
            <a:ext cx="8229600" cy="1296144"/>
          </a:xfrm>
        </p:spPr>
        <p:txBody>
          <a:bodyPr/>
          <a:lstStyle/>
          <a:p>
            <a:pPr algn="just"/>
            <a:r>
              <a:rPr lang="tr-TR" sz="1600" dirty="0" err="1" smtClean="0"/>
              <a:t>Matlab</a:t>
            </a:r>
            <a:r>
              <a:rPr lang="tr-TR" sz="1600" dirty="0" smtClean="0"/>
              <a:t>’ da aynı grafik penceresinde birden fazla grafiğe yer vermek </a:t>
            </a:r>
            <a:r>
              <a:rPr lang="tr-TR" sz="1600" dirty="0" err="1" smtClean="0">
                <a:solidFill>
                  <a:srgbClr val="3333CC"/>
                </a:solidFill>
              </a:rPr>
              <a:t>subplot</a:t>
            </a:r>
            <a:r>
              <a:rPr lang="tr-TR" sz="1600" dirty="0" smtClean="0">
                <a:solidFill>
                  <a:srgbClr val="3333CC"/>
                </a:solidFill>
              </a:rPr>
              <a:t> </a:t>
            </a:r>
            <a:r>
              <a:rPr lang="tr-TR" sz="1600" dirty="0" smtClean="0"/>
              <a:t>fonksiyonu sayesinde mümkün olmaktadır. Genel kullanımı </a:t>
            </a:r>
            <a:r>
              <a:rPr lang="tr-TR" sz="1600" dirty="0" err="1" smtClean="0">
                <a:solidFill>
                  <a:srgbClr val="3333CC"/>
                </a:solidFill>
              </a:rPr>
              <a:t>subplot</a:t>
            </a:r>
            <a:r>
              <a:rPr lang="tr-TR" sz="1600" dirty="0" smtClean="0">
                <a:solidFill>
                  <a:srgbClr val="3333CC"/>
                </a:solidFill>
              </a:rPr>
              <a:t>(a,b,c) </a:t>
            </a:r>
            <a:r>
              <a:rPr lang="tr-TR" sz="1600" dirty="0" smtClean="0"/>
              <a:t>şeklindedir. Bu durumda grafik penceresi </a:t>
            </a:r>
            <a:r>
              <a:rPr lang="tr-TR" sz="1600" dirty="0" err="1" smtClean="0">
                <a:solidFill>
                  <a:srgbClr val="FF0000"/>
                </a:solidFill>
              </a:rPr>
              <a:t>axb</a:t>
            </a:r>
            <a:r>
              <a:rPr lang="tr-TR" sz="1600" dirty="0" smtClean="0"/>
              <a:t> boyutunda yapılandırılır; </a:t>
            </a:r>
            <a:r>
              <a:rPr lang="tr-TR" sz="1600" dirty="0" smtClean="0">
                <a:solidFill>
                  <a:srgbClr val="FF0000"/>
                </a:solidFill>
              </a:rPr>
              <a:t>c</a:t>
            </a:r>
            <a:r>
              <a:rPr lang="tr-TR" sz="1600" dirty="0" smtClean="0"/>
              <a:t> ise grafik komutlarının işletileceği alt pencere numarasıdır.</a:t>
            </a:r>
            <a:endParaRPr lang="tr-TR" sz="1600"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84</a:t>
            </a:fld>
            <a:endParaRPr lang="en-US" altLang="en-US"/>
          </a:p>
        </p:txBody>
      </p:sp>
      <p:sp>
        <p:nvSpPr>
          <p:cNvPr id="5" name="4 Dikdörtgen"/>
          <p:cNvSpPr/>
          <p:nvPr/>
        </p:nvSpPr>
        <p:spPr>
          <a:xfrm>
            <a:off x="2267744" y="2284487"/>
            <a:ext cx="4572000" cy="3754874"/>
          </a:xfrm>
          <a:prstGeom prst="rect">
            <a:avLst/>
          </a:prstGeom>
        </p:spPr>
        <p:txBody>
          <a:bodyPr>
            <a:spAutoFit/>
          </a:bodyPr>
          <a:lstStyle/>
          <a:p>
            <a:pPr algn="l"/>
            <a:r>
              <a:rPr lang="tr-TR" dirty="0" smtClean="0"/>
              <a:t>x=[0:0.1:5];</a:t>
            </a:r>
          </a:p>
          <a:p>
            <a:pPr algn="l"/>
            <a:r>
              <a:rPr lang="tr-TR" dirty="0" smtClean="0"/>
              <a:t>y1=x.^3+x.^2;</a:t>
            </a:r>
          </a:p>
          <a:p>
            <a:pPr algn="l"/>
            <a:r>
              <a:rPr lang="tr-TR" dirty="0" smtClean="0"/>
              <a:t>y2=x.^4+x.^2;</a:t>
            </a:r>
          </a:p>
          <a:p>
            <a:pPr algn="l"/>
            <a:r>
              <a:rPr lang="tr-TR" dirty="0" smtClean="0"/>
              <a:t>y3=x.^4+x.^3;</a:t>
            </a:r>
          </a:p>
          <a:p>
            <a:pPr algn="l"/>
            <a:r>
              <a:rPr lang="tr-TR" dirty="0" smtClean="0"/>
              <a:t>y4=x.^5+x.^2;</a:t>
            </a:r>
          </a:p>
          <a:p>
            <a:pPr algn="l"/>
            <a:r>
              <a:rPr lang="tr-TR" dirty="0" err="1" smtClean="0">
                <a:solidFill>
                  <a:srgbClr val="3333CC"/>
                </a:solidFill>
              </a:rPr>
              <a:t>subplot</a:t>
            </a:r>
            <a:r>
              <a:rPr lang="tr-TR" dirty="0" smtClean="0">
                <a:solidFill>
                  <a:srgbClr val="3333CC"/>
                </a:solidFill>
              </a:rPr>
              <a:t>(2,2,1)</a:t>
            </a:r>
          </a:p>
          <a:p>
            <a:pPr algn="l"/>
            <a:r>
              <a:rPr lang="tr-TR" dirty="0" err="1" smtClean="0"/>
              <a:t>plot</a:t>
            </a:r>
            <a:r>
              <a:rPr lang="tr-TR" dirty="0" smtClean="0"/>
              <a:t>(x,y1)</a:t>
            </a:r>
          </a:p>
          <a:p>
            <a:pPr algn="l"/>
            <a:r>
              <a:rPr lang="en-US" dirty="0" smtClean="0"/>
              <a:t>title('y1=x.^3+x.^2','fontsize',14)</a:t>
            </a:r>
          </a:p>
          <a:p>
            <a:pPr algn="l"/>
            <a:r>
              <a:rPr lang="tr-TR" dirty="0" err="1" smtClean="0">
                <a:solidFill>
                  <a:srgbClr val="3333CC"/>
                </a:solidFill>
              </a:rPr>
              <a:t>subplot</a:t>
            </a:r>
            <a:r>
              <a:rPr lang="tr-TR" dirty="0" smtClean="0">
                <a:solidFill>
                  <a:srgbClr val="3333CC"/>
                </a:solidFill>
              </a:rPr>
              <a:t>(2,2,2)</a:t>
            </a:r>
          </a:p>
          <a:p>
            <a:pPr algn="l"/>
            <a:r>
              <a:rPr lang="tr-TR" dirty="0" err="1" smtClean="0"/>
              <a:t>plot</a:t>
            </a:r>
            <a:r>
              <a:rPr lang="tr-TR" dirty="0" smtClean="0"/>
              <a:t>(x,y2)</a:t>
            </a:r>
          </a:p>
          <a:p>
            <a:pPr algn="l"/>
            <a:r>
              <a:rPr lang="en-US" dirty="0" smtClean="0"/>
              <a:t>title('y2=x.^4+x.^2','fontsize',14)</a:t>
            </a:r>
          </a:p>
          <a:p>
            <a:pPr algn="l"/>
            <a:r>
              <a:rPr lang="tr-TR" dirty="0" err="1" smtClean="0">
                <a:solidFill>
                  <a:srgbClr val="3333CC"/>
                </a:solidFill>
              </a:rPr>
              <a:t>subplot</a:t>
            </a:r>
            <a:r>
              <a:rPr lang="tr-TR" dirty="0" smtClean="0">
                <a:solidFill>
                  <a:srgbClr val="3333CC"/>
                </a:solidFill>
              </a:rPr>
              <a:t>(2,2,3)</a:t>
            </a:r>
          </a:p>
          <a:p>
            <a:pPr algn="l"/>
            <a:r>
              <a:rPr lang="tr-TR" dirty="0" err="1" smtClean="0"/>
              <a:t>plot</a:t>
            </a:r>
            <a:r>
              <a:rPr lang="tr-TR" dirty="0" smtClean="0"/>
              <a:t>(x,y3)</a:t>
            </a:r>
          </a:p>
          <a:p>
            <a:pPr algn="l"/>
            <a:r>
              <a:rPr lang="en-US" dirty="0" smtClean="0"/>
              <a:t>title('y3=x.^4+x.^3','fontsize',14)</a:t>
            </a:r>
          </a:p>
          <a:p>
            <a:pPr algn="l"/>
            <a:r>
              <a:rPr lang="tr-TR" dirty="0" err="1" smtClean="0">
                <a:solidFill>
                  <a:srgbClr val="3333CC"/>
                </a:solidFill>
              </a:rPr>
              <a:t>subplot</a:t>
            </a:r>
            <a:r>
              <a:rPr lang="tr-TR" dirty="0" smtClean="0">
                <a:solidFill>
                  <a:srgbClr val="3333CC"/>
                </a:solidFill>
              </a:rPr>
              <a:t>(2,2,4)</a:t>
            </a:r>
          </a:p>
          <a:p>
            <a:pPr algn="l"/>
            <a:r>
              <a:rPr lang="tr-TR" dirty="0" err="1" smtClean="0"/>
              <a:t>plot</a:t>
            </a:r>
            <a:r>
              <a:rPr lang="tr-TR" dirty="0" smtClean="0"/>
              <a:t>(x,y4)</a:t>
            </a:r>
          </a:p>
          <a:p>
            <a:pPr algn="l"/>
            <a:r>
              <a:rPr lang="en-US" dirty="0" smtClean="0"/>
              <a:t>title('y4=x.^5+x.^2','fontsize',14)</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Grafik-</a:t>
            </a:r>
            <a:r>
              <a:rPr lang="tr-TR" b="0" dirty="0" smtClean="0">
                <a:solidFill>
                  <a:srgbClr val="3333CC"/>
                </a:solidFill>
              </a:rPr>
              <a:t>Alt Grafiklerin Oluşturulması</a:t>
            </a:r>
            <a:endParaRPr lang="tr-TR" dirty="0"/>
          </a:p>
        </p:txBody>
      </p:sp>
      <p:sp>
        <p:nvSpPr>
          <p:cNvPr id="4" name="3 Slayt Numarası Yer Tutucusu"/>
          <p:cNvSpPr>
            <a:spLocks noGrp="1"/>
          </p:cNvSpPr>
          <p:nvPr>
            <p:ph type="sldNum" sz="quarter" idx="12"/>
          </p:nvPr>
        </p:nvSpPr>
        <p:spPr/>
        <p:txBody>
          <a:bodyPr/>
          <a:lstStyle/>
          <a:p>
            <a:pPr>
              <a:defRPr/>
            </a:pPr>
            <a:fld id="{FD7DE5B5-51FF-4FEB-BD11-9FAF4A98A057}" type="slidenum">
              <a:rPr lang="en-US" altLang="en-US" smtClean="0"/>
              <a:pPr>
                <a:defRPr/>
              </a:pPr>
              <a:t>85</a:t>
            </a:fld>
            <a:endParaRPr lang="en-US" altLang="en-US" dirty="0"/>
          </a:p>
        </p:txBody>
      </p:sp>
      <p:pic>
        <p:nvPicPr>
          <p:cNvPr id="43010" name="Picture 2"/>
          <p:cNvPicPr>
            <a:picLocks noChangeAspect="1" noChangeArrowheads="1"/>
          </p:cNvPicPr>
          <p:nvPr/>
        </p:nvPicPr>
        <p:blipFill>
          <a:blip r:embed="rId2" cstate="print"/>
          <a:srcRect/>
          <a:stretch>
            <a:fillRect/>
          </a:stretch>
        </p:blipFill>
        <p:spPr bwMode="auto">
          <a:xfrm>
            <a:off x="1905000" y="1428750"/>
            <a:ext cx="53340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a:defRPr/>
            </a:pPr>
            <a:fld id="{3B2F36DC-CB4B-4455-9A37-9B16D120EA70}" type="slidenum">
              <a:rPr lang="en-US" altLang="en-US"/>
              <a:pPr>
                <a:defRPr/>
              </a:pPr>
              <a:t>86</a:t>
            </a:fld>
            <a:endParaRPr lang="en-US" altLang="en-US"/>
          </a:p>
        </p:txBody>
      </p:sp>
      <p:sp>
        <p:nvSpPr>
          <p:cNvPr id="53251" name="Rectangle 2"/>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Grafik yoluyla bilgi üretme</a:t>
            </a:r>
            <a:endParaRPr lang="en-US" b="0" smtClean="0">
              <a:solidFill>
                <a:srgbClr val="3333CC"/>
              </a:solidFill>
            </a:endParaRPr>
          </a:p>
        </p:txBody>
      </p:sp>
      <p:sp>
        <p:nvSpPr>
          <p:cNvPr id="53252" name="Rectangle 3"/>
          <p:cNvSpPr>
            <a:spLocks noChangeArrowheads="1"/>
          </p:cNvSpPr>
          <p:nvPr/>
        </p:nvSpPr>
        <p:spPr bwMode="auto">
          <a:xfrm>
            <a:off x="250825" y="549275"/>
            <a:ext cx="8569325" cy="21590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None/>
            </a:pPr>
            <a:r>
              <a:rPr lang="tr-TR" sz="1600" dirty="0">
                <a:solidFill>
                  <a:srgbClr val="3333CC"/>
                </a:solidFill>
              </a:rPr>
              <a:t>Örnek:</a:t>
            </a:r>
            <a:r>
              <a:rPr lang="tr-TR" sz="1600" dirty="0"/>
              <a:t> </a:t>
            </a:r>
            <a:r>
              <a:rPr lang="tr-TR" sz="1600" dirty="0">
                <a:latin typeface="Courier New" pitchFamily="49" charset="0"/>
              </a:rPr>
              <a:t>ya=</a:t>
            </a:r>
            <a:r>
              <a:rPr lang="tr-TR" sz="1600" dirty="0" err="1">
                <a:latin typeface="Courier New" pitchFamily="49" charset="0"/>
              </a:rPr>
              <a:t>randn</a:t>
            </a:r>
            <a:r>
              <a:rPr lang="tr-TR" sz="1600" dirty="0">
                <a:latin typeface="Courier New" pitchFamily="49" charset="0"/>
              </a:rPr>
              <a:t>(1000,1)</a:t>
            </a:r>
            <a:r>
              <a:rPr lang="tr-TR" sz="1600" b="0" dirty="0"/>
              <a:t> ve </a:t>
            </a:r>
            <a:r>
              <a:rPr lang="tr-TR" sz="1600" dirty="0" err="1">
                <a:latin typeface="Courier New" pitchFamily="49" charset="0"/>
              </a:rPr>
              <a:t>yb</a:t>
            </a:r>
            <a:r>
              <a:rPr lang="tr-TR" sz="1600" dirty="0">
                <a:latin typeface="Courier New" pitchFamily="49" charset="0"/>
              </a:rPr>
              <a:t>=</a:t>
            </a:r>
            <a:r>
              <a:rPr lang="tr-TR" sz="1600" dirty="0" err="1">
                <a:latin typeface="Courier New" pitchFamily="49" charset="0"/>
              </a:rPr>
              <a:t>randn</a:t>
            </a:r>
            <a:r>
              <a:rPr lang="tr-TR" sz="1600" dirty="0">
                <a:latin typeface="Courier New" pitchFamily="49" charset="0"/>
              </a:rPr>
              <a:t>(1000,1)*3</a:t>
            </a:r>
            <a:r>
              <a:rPr lang="tr-TR" sz="1600" b="0" dirty="0"/>
              <a:t> biçiminde iki ölçü grubu </a:t>
            </a:r>
          </a:p>
          <a:p>
            <a:pPr marL="342900" indent="-342900" algn="l">
              <a:lnSpc>
                <a:spcPct val="80000"/>
              </a:lnSpc>
              <a:spcBef>
                <a:spcPct val="20000"/>
              </a:spcBef>
              <a:buClr>
                <a:schemeClr val="accent1"/>
              </a:buClr>
              <a:buSzPct val="65000"/>
              <a:buFont typeface="Wingdings" pitchFamily="2" charset="2"/>
              <a:buNone/>
            </a:pPr>
            <a:r>
              <a:rPr lang="tr-TR" sz="1600" b="0" dirty="0"/>
              <a:t>oluşturalım. (</a:t>
            </a:r>
            <a:r>
              <a:rPr lang="tr-TR" sz="1600" dirty="0" err="1">
                <a:latin typeface="Courier New" pitchFamily="49" charset="0"/>
              </a:rPr>
              <a:t>randn</a:t>
            </a:r>
            <a:r>
              <a:rPr lang="tr-TR" sz="1600" b="0" dirty="0"/>
              <a:t> fonksiyonu, beklenen değeri 0, standart sapması 1 olan normal</a:t>
            </a:r>
          </a:p>
          <a:p>
            <a:pPr marL="342900" indent="-342900" algn="l">
              <a:lnSpc>
                <a:spcPct val="80000"/>
              </a:lnSpc>
              <a:spcBef>
                <a:spcPct val="20000"/>
              </a:spcBef>
              <a:buClr>
                <a:schemeClr val="accent1"/>
              </a:buClr>
              <a:buSzPct val="65000"/>
              <a:buFont typeface="Wingdings" pitchFamily="2" charset="2"/>
              <a:buNone/>
            </a:pPr>
            <a:r>
              <a:rPr lang="tr-TR" sz="1600" b="0" dirty="0"/>
              <a:t>dağılmış sayı üretir). </a:t>
            </a:r>
            <a:r>
              <a:rPr lang="tr-TR" sz="1600" b="0" dirty="0" err="1"/>
              <a:t>ya’nın</a:t>
            </a:r>
            <a:r>
              <a:rPr lang="tr-TR" sz="1600" b="0" dirty="0"/>
              <a:t> standart sapması 1, </a:t>
            </a:r>
            <a:r>
              <a:rPr lang="tr-TR" sz="1600" b="0" dirty="0" err="1"/>
              <a:t>yb’nin</a:t>
            </a:r>
            <a:r>
              <a:rPr lang="tr-TR" sz="1600" b="0" dirty="0"/>
              <a:t> standart sapması ise 3’tür.</a:t>
            </a:r>
          </a:p>
          <a:p>
            <a:pPr marL="342900" indent="-342900" algn="l">
              <a:lnSpc>
                <a:spcPct val="80000"/>
              </a:lnSpc>
              <a:spcBef>
                <a:spcPct val="20000"/>
              </a:spcBef>
              <a:buClr>
                <a:schemeClr val="accent1"/>
              </a:buClr>
              <a:buSzPct val="65000"/>
              <a:buFont typeface="Wingdings" pitchFamily="2" charset="2"/>
              <a:buNone/>
            </a:pPr>
            <a:endParaRPr lang="tr-TR" sz="1600" b="0" dirty="0"/>
          </a:p>
          <a:p>
            <a:pPr marL="342900" indent="-342900" algn="l">
              <a:lnSpc>
                <a:spcPct val="80000"/>
              </a:lnSpc>
              <a:spcBef>
                <a:spcPct val="20000"/>
              </a:spcBef>
              <a:buClr>
                <a:schemeClr val="accent1"/>
              </a:buClr>
              <a:buSzPct val="65000"/>
              <a:buFont typeface="Wingdings" pitchFamily="2" charset="2"/>
              <a:buNone/>
            </a:pPr>
            <a:r>
              <a:rPr lang="tr-TR" sz="1600" b="0" dirty="0"/>
              <a:t>Bu ölçülerin, a ve b kaynaklarından elde edildiğini ve de standart sapmalarını </a:t>
            </a:r>
          </a:p>
          <a:p>
            <a:pPr marL="342900" indent="-342900" algn="l">
              <a:lnSpc>
                <a:spcPct val="80000"/>
              </a:lnSpc>
              <a:spcBef>
                <a:spcPct val="20000"/>
              </a:spcBef>
              <a:buClr>
                <a:schemeClr val="accent1"/>
              </a:buClr>
              <a:buSzPct val="65000"/>
              <a:buFont typeface="Wingdings" pitchFamily="2" charset="2"/>
              <a:buNone/>
            </a:pPr>
            <a:r>
              <a:rPr lang="tr-TR" sz="1600" b="0" u="sng" dirty="0"/>
              <a:t>bilmediğimizi</a:t>
            </a:r>
            <a:r>
              <a:rPr lang="tr-TR" sz="1600" b="0" dirty="0"/>
              <a:t> düşünelim. Hangi ölçü grubunun daha kaliteli olduğunu (standart sapmasının </a:t>
            </a:r>
          </a:p>
          <a:p>
            <a:pPr marL="342900" indent="-342900" algn="l">
              <a:lnSpc>
                <a:spcPct val="80000"/>
              </a:lnSpc>
              <a:spcBef>
                <a:spcPct val="20000"/>
              </a:spcBef>
              <a:buClr>
                <a:schemeClr val="accent1"/>
              </a:buClr>
              <a:buSzPct val="65000"/>
              <a:buFont typeface="Wingdings" pitchFamily="2" charset="2"/>
              <a:buNone/>
            </a:pPr>
            <a:r>
              <a:rPr lang="tr-TR" sz="1600" b="0" dirty="0"/>
              <a:t>düşük olduğunu) grafik üzerinden görebilmek için, bir önceki örnekteki </a:t>
            </a:r>
            <a:r>
              <a:rPr lang="tr-TR" sz="1600" b="0" dirty="0" err="1"/>
              <a:t>hold</a:t>
            </a:r>
            <a:r>
              <a:rPr lang="tr-TR" sz="1600" b="0" dirty="0"/>
              <a:t> on/</a:t>
            </a:r>
            <a:r>
              <a:rPr lang="tr-TR" sz="1600" b="0" dirty="0" err="1"/>
              <a:t>hold</a:t>
            </a:r>
            <a:r>
              <a:rPr lang="tr-TR" sz="1600" b="0" dirty="0"/>
              <a:t> </a:t>
            </a:r>
            <a:r>
              <a:rPr lang="tr-TR" sz="1600" b="0" dirty="0" err="1"/>
              <a:t>off</a:t>
            </a:r>
            <a:r>
              <a:rPr lang="tr-TR" sz="1600" b="0" dirty="0"/>
              <a:t> </a:t>
            </a:r>
          </a:p>
          <a:p>
            <a:pPr marL="342900" indent="-342900" algn="l">
              <a:lnSpc>
                <a:spcPct val="80000"/>
              </a:lnSpc>
              <a:spcBef>
                <a:spcPct val="20000"/>
              </a:spcBef>
              <a:buClr>
                <a:schemeClr val="accent1"/>
              </a:buClr>
              <a:buSzPct val="65000"/>
              <a:buFont typeface="Wingdings" pitchFamily="2" charset="2"/>
              <a:buNone/>
            </a:pPr>
            <a:r>
              <a:rPr lang="tr-TR" sz="1600" b="0" dirty="0"/>
              <a:t>komutlarını kullanarak bunları çizdirmek yeterli olacaktır:</a:t>
            </a:r>
          </a:p>
          <a:p>
            <a:pPr marL="342900" indent="-342900" algn="l">
              <a:lnSpc>
                <a:spcPct val="80000"/>
              </a:lnSpc>
              <a:spcBef>
                <a:spcPct val="20000"/>
              </a:spcBef>
              <a:buClr>
                <a:schemeClr val="accent1"/>
              </a:buClr>
              <a:buSzPct val="65000"/>
              <a:buFont typeface="Wingdings" pitchFamily="2" charset="2"/>
              <a:buNone/>
            </a:pPr>
            <a:endParaRPr lang="tr-TR" sz="1600" b="0" dirty="0"/>
          </a:p>
          <a:p>
            <a:pPr marL="342900" indent="-342900" algn="l">
              <a:lnSpc>
                <a:spcPct val="80000"/>
              </a:lnSpc>
              <a:spcBef>
                <a:spcPct val="20000"/>
              </a:spcBef>
              <a:buClr>
                <a:schemeClr val="accent1"/>
              </a:buClr>
              <a:buSzPct val="65000"/>
              <a:buFont typeface="Wingdings" pitchFamily="2" charset="2"/>
              <a:buNone/>
            </a:pPr>
            <a:r>
              <a:rPr lang="tr-TR" sz="1600" dirty="0" err="1">
                <a:latin typeface="Courier New" pitchFamily="49" charset="0"/>
              </a:rPr>
              <a:t>hold</a:t>
            </a:r>
            <a:r>
              <a:rPr lang="tr-TR" sz="1600" dirty="0">
                <a:latin typeface="Courier New" pitchFamily="49" charset="0"/>
              </a:rPr>
              <a:t> on, </a:t>
            </a:r>
            <a:r>
              <a:rPr lang="tr-TR" sz="1600" dirty="0" err="1">
                <a:latin typeface="Courier New" pitchFamily="49" charset="0"/>
              </a:rPr>
              <a:t>plot</a:t>
            </a:r>
            <a:r>
              <a:rPr lang="tr-TR" sz="1600" dirty="0">
                <a:latin typeface="Courier New" pitchFamily="49" charset="0"/>
              </a:rPr>
              <a:t>(ya), </a:t>
            </a:r>
            <a:r>
              <a:rPr lang="tr-TR" sz="1600" dirty="0" err="1">
                <a:latin typeface="Courier New" pitchFamily="49" charset="0"/>
              </a:rPr>
              <a:t>plot</a:t>
            </a:r>
            <a:r>
              <a:rPr lang="tr-TR" sz="1600" dirty="0">
                <a:latin typeface="Courier New" pitchFamily="49" charset="0"/>
              </a:rPr>
              <a:t>(</a:t>
            </a:r>
            <a:r>
              <a:rPr lang="tr-TR" sz="1600" dirty="0" err="1">
                <a:latin typeface="Courier New" pitchFamily="49" charset="0"/>
              </a:rPr>
              <a:t>yb</a:t>
            </a:r>
            <a:r>
              <a:rPr lang="tr-TR" sz="1600" dirty="0">
                <a:latin typeface="Courier New" pitchFamily="49" charset="0"/>
              </a:rPr>
              <a:t>,</a:t>
            </a:r>
            <a:r>
              <a:rPr lang="tr-TR" sz="1600" dirty="0">
                <a:solidFill>
                  <a:schemeClr val="tx2"/>
                </a:solidFill>
                <a:latin typeface="Courier New" pitchFamily="49" charset="0"/>
              </a:rPr>
              <a:t>'r'</a:t>
            </a:r>
            <a:r>
              <a:rPr lang="tr-TR" sz="1600" dirty="0">
                <a:latin typeface="Courier New" pitchFamily="49" charset="0"/>
              </a:rPr>
              <a:t>),</a:t>
            </a:r>
            <a:r>
              <a:rPr lang="tr-TR" sz="1600" dirty="0" err="1">
                <a:latin typeface="Courier New" pitchFamily="49" charset="0"/>
              </a:rPr>
              <a:t>hold</a:t>
            </a:r>
            <a:r>
              <a:rPr lang="tr-TR" sz="1600" dirty="0">
                <a:latin typeface="Courier New" pitchFamily="49" charset="0"/>
              </a:rPr>
              <a:t> </a:t>
            </a:r>
            <a:r>
              <a:rPr lang="tr-TR" sz="1600" dirty="0" err="1">
                <a:latin typeface="Courier New" pitchFamily="49" charset="0"/>
              </a:rPr>
              <a:t>off</a:t>
            </a:r>
            <a:r>
              <a:rPr lang="tr-TR" sz="1600" dirty="0"/>
              <a:t>  </a:t>
            </a:r>
          </a:p>
        </p:txBody>
      </p:sp>
      <p:pic>
        <p:nvPicPr>
          <p:cNvPr id="53253" name="Picture 16"/>
          <p:cNvPicPr>
            <a:picLocks noGrp="1" noChangeAspect="1" noChangeArrowheads="1"/>
          </p:cNvPicPr>
          <p:nvPr>
            <p:ph idx="1"/>
          </p:nvPr>
        </p:nvPicPr>
        <p:blipFill>
          <a:blip r:embed="rId3" cstate="print"/>
          <a:srcRect l="10493" r="7253"/>
          <a:stretch>
            <a:fillRect/>
          </a:stretch>
        </p:blipFill>
        <p:spPr>
          <a:xfrm>
            <a:off x="250825" y="3357563"/>
            <a:ext cx="6121400" cy="2212975"/>
          </a:xfrm>
          <a:noFill/>
        </p:spPr>
      </p:pic>
      <p:sp>
        <p:nvSpPr>
          <p:cNvPr id="53254" name="Rectangle 19"/>
          <p:cNvSpPr>
            <a:spLocks noChangeArrowheads="1"/>
          </p:cNvSpPr>
          <p:nvPr/>
        </p:nvSpPr>
        <p:spPr bwMode="auto">
          <a:xfrm>
            <a:off x="5940425" y="3430588"/>
            <a:ext cx="3203575" cy="23749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r>
              <a:rPr lang="tr-TR" sz="1600" b="0"/>
              <a:t> 	Böylece, kırmızı ile gösterilmiş </a:t>
            </a:r>
            <a:r>
              <a:rPr lang="tr-TR" sz="1600">
                <a:latin typeface="Courier New" pitchFamily="49" charset="0"/>
              </a:rPr>
              <a:t>yb</a:t>
            </a:r>
            <a:r>
              <a:rPr lang="tr-TR" sz="1600" b="0"/>
              <a:t> ölçülerinin sıfırdan daha çok saptıkları, dolayısıyla standart sapmasının daha yüksek olduğu bilgisi grafik üzerinden kolaylıkla okunabilmektedir. </a:t>
            </a:r>
          </a:p>
        </p:txBody>
      </p:sp>
      <p:sp>
        <p:nvSpPr>
          <p:cNvPr id="53255" name="Rectangle 20"/>
          <p:cNvSpPr>
            <a:spLocks noChangeArrowheads="1"/>
          </p:cNvSpPr>
          <p:nvPr/>
        </p:nvSpPr>
        <p:spPr bwMode="auto">
          <a:xfrm>
            <a:off x="395288" y="5445125"/>
            <a:ext cx="8355012" cy="1079500"/>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b="0" u="sng">
                <a:solidFill>
                  <a:schemeClr val="tx2"/>
                </a:solidFill>
              </a:rPr>
              <a:t>Not:</a:t>
            </a:r>
            <a:r>
              <a:rPr lang="tr-TR" b="0"/>
              <a:t> </a:t>
            </a:r>
            <a:r>
              <a:rPr lang="tr-TR">
                <a:latin typeface="Courier New" pitchFamily="49" charset="0"/>
              </a:rPr>
              <a:t>sqrt(yb’*yb/999)</a:t>
            </a:r>
            <a:r>
              <a:rPr lang="tr-TR" b="0"/>
              <a:t> işlemi, </a:t>
            </a:r>
            <a:r>
              <a:rPr lang="tr-TR">
                <a:latin typeface="Courier New" pitchFamily="49" charset="0"/>
              </a:rPr>
              <a:t>ya</a:t>
            </a:r>
            <a:r>
              <a:rPr lang="tr-TR" b="0"/>
              <a:t>’nın </a:t>
            </a:r>
            <a:r>
              <a:rPr lang="tr-TR" b="0" i="1"/>
              <a:t>deneysel</a:t>
            </a:r>
            <a:r>
              <a:rPr lang="tr-TR" b="0"/>
              <a:t> standart sapmasını verecektir (bkz. İstatistik Ders Notları). Bu değerin “3” </a:t>
            </a:r>
            <a:r>
              <a:rPr lang="tr-TR" b="0" i="1"/>
              <a:t>kuramsal</a:t>
            </a:r>
            <a:r>
              <a:rPr lang="tr-TR" b="0"/>
              <a:t> standart sapma değerine yakın olacağına dikkat ediniz.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a:defRPr/>
            </a:pPr>
            <a:fld id="{D305C0D3-B43A-4D6B-81C3-750455F2FACE}" type="slidenum">
              <a:rPr lang="en-US" altLang="en-US"/>
              <a:pPr>
                <a:defRPr/>
              </a:pPr>
              <a:t>87</a:t>
            </a:fld>
            <a:endParaRPr lang="en-US" altLang="en-US"/>
          </a:p>
        </p:txBody>
      </p:sp>
      <p:sp>
        <p:nvSpPr>
          <p:cNvPr id="54275" name="Rectangle 2"/>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Grafik yoluyla bilgi üretme</a:t>
            </a:r>
            <a:endParaRPr lang="en-US" b="0" smtClean="0">
              <a:solidFill>
                <a:srgbClr val="3333CC"/>
              </a:solidFill>
            </a:endParaRPr>
          </a:p>
        </p:txBody>
      </p:sp>
      <p:sp>
        <p:nvSpPr>
          <p:cNvPr id="54276"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a:t>Bir önceki örnekte kullanılan ya ve yb ölçülerinin birbirleriyle nasıl bir ilişkide olduğunu görmek için,  </a:t>
            </a:r>
          </a:p>
          <a:p>
            <a:pPr marL="342900" indent="-342900" algn="l">
              <a:lnSpc>
                <a:spcPct val="80000"/>
              </a:lnSpc>
              <a:spcBef>
                <a:spcPct val="20000"/>
              </a:spcBef>
              <a:buClr>
                <a:schemeClr val="accent1"/>
              </a:buClr>
              <a:buSzPct val="65000"/>
              <a:buFont typeface="Wingdings" pitchFamily="2" charset="2"/>
              <a:buNone/>
            </a:pPr>
            <a:endParaRPr lang="tr-TR" sz="1600" b="0"/>
          </a:p>
          <a:p>
            <a:pPr marL="342900" indent="-342900" algn="l">
              <a:lnSpc>
                <a:spcPct val="80000"/>
              </a:lnSpc>
              <a:spcBef>
                <a:spcPct val="20000"/>
              </a:spcBef>
              <a:buClr>
                <a:schemeClr val="accent1"/>
              </a:buClr>
              <a:buSzPct val="65000"/>
              <a:buFont typeface="Wingdings" pitchFamily="2" charset="2"/>
              <a:buNone/>
            </a:pPr>
            <a:r>
              <a:rPr lang="tr-TR" sz="1600"/>
              <a:t>	 </a:t>
            </a:r>
            <a:r>
              <a:rPr lang="tr-TR" sz="1600">
                <a:latin typeface="Courier New" pitchFamily="49" charset="0"/>
              </a:rPr>
              <a:t>plot(ya,yb,</a:t>
            </a:r>
            <a:r>
              <a:rPr lang="tr-TR" sz="1600">
                <a:solidFill>
                  <a:schemeClr val="tx2"/>
                </a:solidFill>
                <a:latin typeface="Courier New" pitchFamily="49" charset="0"/>
              </a:rPr>
              <a:t>'.'</a:t>
            </a:r>
            <a:r>
              <a:rPr lang="tr-TR" sz="1600">
                <a:latin typeface="Courier New" pitchFamily="49" charset="0"/>
              </a:rPr>
              <a:t>)</a:t>
            </a:r>
            <a:endParaRPr lang="tr-TR" sz="1600"/>
          </a:p>
          <a:p>
            <a:pPr marL="342900" indent="-342900" algn="l">
              <a:lnSpc>
                <a:spcPct val="80000"/>
              </a:lnSpc>
              <a:spcBef>
                <a:spcPct val="20000"/>
              </a:spcBef>
              <a:buClr>
                <a:schemeClr val="accent1"/>
              </a:buClr>
              <a:buSzPct val="65000"/>
              <a:buFont typeface="Wingdings" pitchFamily="2" charset="2"/>
              <a:buNone/>
            </a:pPr>
            <a:r>
              <a:rPr lang="tr-TR" sz="1600" b="0"/>
              <a:t>	</a:t>
            </a:r>
          </a:p>
          <a:p>
            <a:pPr marL="342900" indent="-342900" algn="l">
              <a:lnSpc>
                <a:spcPct val="80000"/>
              </a:lnSpc>
              <a:spcBef>
                <a:spcPct val="20000"/>
              </a:spcBef>
              <a:buClr>
                <a:schemeClr val="accent1"/>
              </a:buClr>
              <a:buSzPct val="65000"/>
              <a:buFont typeface="Wingdings" pitchFamily="2" charset="2"/>
              <a:buNone/>
            </a:pPr>
            <a:r>
              <a:rPr lang="tr-TR" sz="1600" b="0"/>
              <a:t>	komutunu kullanmak yeterlidir. </a:t>
            </a:r>
          </a:p>
        </p:txBody>
      </p:sp>
      <p:pic>
        <p:nvPicPr>
          <p:cNvPr id="54277" name="Picture 4"/>
          <p:cNvPicPr>
            <a:picLocks noGrp="1" noChangeAspect="1" noChangeArrowheads="1"/>
          </p:cNvPicPr>
          <p:nvPr>
            <p:ph idx="1"/>
          </p:nvPr>
        </p:nvPicPr>
        <p:blipFill>
          <a:blip r:embed="rId3" cstate="print"/>
          <a:srcRect t="4265" r="2585"/>
          <a:stretch>
            <a:fillRect/>
          </a:stretch>
        </p:blipFill>
        <p:spPr>
          <a:xfrm>
            <a:off x="684213" y="2492375"/>
            <a:ext cx="4967287" cy="3563938"/>
          </a:xfrm>
          <a:noFill/>
        </p:spPr>
      </p:pic>
      <p:sp>
        <p:nvSpPr>
          <p:cNvPr id="54278" name="Rectangle 7"/>
          <p:cNvSpPr>
            <a:spLocks noChangeArrowheads="1"/>
          </p:cNvSpPr>
          <p:nvPr/>
        </p:nvSpPr>
        <p:spPr bwMode="auto">
          <a:xfrm>
            <a:off x="5508625" y="2349500"/>
            <a:ext cx="3384550" cy="3097213"/>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a:t>İlgili grafikten, ya ve yb ölçüleri arasında anlamlı bir ilişki (korelasyon) olmadığı bilgisi hemen türetilebilir. Çünkü beklenen değerleri 0 olan bu iki gruba ilişkin ölçü çiftleri, 0 merkezinde düzgün olarak (daire biçiminde) dağılmışlardır. </a:t>
            </a:r>
          </a:p>
          <a:p>
            <a:pPr marL="342900" indent="-342900" algn="l">
              <a:lnSpc>
                <a:spcPct val="80000"/>
              </a:lnSpc>
              <a:spcBef>
                <a:spcPct val="20000"/>
              </a:spcBef>
              <a:buClr>
                <a:schemeClr val="accent1"/>
              </a:buClr>
              <a:buSzPct val="65000"/>
              <a:buFont typeface="Wingdings" pitchFamily="2" charset="2"/>
              <a:buBlip>
                <a:blip r:embed="rId2"/>
              </a:buBlip>
            </a:pPr>
            <a:r>
              <a:rPr lang="tr-TR" sz="1600" b="0"/>
              <a:t>İki ölçü grubu arasında korelasyon olabilmesi için, bu nokta bulutunun bir doğru etrafında gözlenmesi gerekir. </a:t>
            </a:r>
          </a:p>
        </p:txBody>
      </p:sp>
      <p:sp>
        <p:nvSpPr>
          <p:cNvPr id="54279" name="Line 8"/>
          <p:cNvSpPr>
            <a:spLocks noChangeShapeType="1"/>
          </p:cNvSpPr>
          <p:nvPr/>
        </p:nvSpPr>
        <p:spPr bwMode="auto">
          <a:xfrm>
            <a:off x="7235825" y="5516563"/>
            <a:ext cx="1439863" cy="0"/>
          </a:xfrm>
          <a:prstGeom prst="line">
            <a:avLst/>
          </a:prstGeom>
          <a:noFill/>
          <a:ln w="25400">
            <a:solidFill>
              <a:srgbClr val="FF0000"/>
            </a:solidFill>
            <a:round/>
            <a:headEnd/>
            <a:tailEnd type="triangle" w="lg" len="lg"/>
          </a:ln>
        </p:spPr>
        <p:txBody>
          <a:bodyPr wrap="none" anchor="ctr"/>
          <a:lstStyle/>
          <a:p>
            <a:endParaRPr lang="tr-T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pPr>
              <a:defRPr/>
            </a:pPr>
            <a:fld id="{95225B2F-2C5E-4E58-99E4-A8497B6B111D}" type="slidenum">
              <a:rPr lang="en-US" altLang="en-US"/>
              <a:pPr>
                <a:defRPr/>
              </a:pPr>
              <a:t>88</a:t>
            </a:fld>
            <a:endParaRPr lang="en-US" altLang="en-US"/>
          </a:p>
        </p:txBody>
      </p:sp>
      <p:sp>
        <p:nvSpPr>
          <p:cNvPr id="55299" name="Rectangle 2"/>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Grafik yoluyla bilgi üretme</a:t>
            </a:r>
            <a:endParaRPr lang="en-US" b="0" smtClean="0">
              <a:solidFill>
                <a:srgbClr val="3333CC"/>
              </a:solidFill>
            </a:endParaRPr>
          </a:p>
        </p:txBody>
      </p:sp>
      <p:sp>
        <p:nvSpPr>
          <p:cNvPr id="55300"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a:t>Bir önceki örnekte kullanılan </a:t>
            </a:r>
            <a:r>
              <a:rPr lang="tr-TR" sz="1600">
                <a:latin typeface="Courier New" pitchFamily="49" charset="0"/>
              </a:rPr>
              <a:t>yb</a:t>
            </a:r>
            <a:r>
              <a:rPr lang="tr-TR" sz="1600" b="0"/>
              <a:t> ölçülerini, </a:t>
            </a:r>
            <a:r>
              <a:rPr lang="tr-TR" sz="1600">
                <a:latin typeface="Courier New" pitchFamily="49" charset="0"/>
              </a:rPr>
              <a:t>yb=2+3*ya+randn(1000,1)*1</a:t>
            </a:r>
            <a:r>
              <a:rPr lang="tr-TR" sz="1600" b="0"/>
              <a:t>, biçiminde </a:t>
            </a:r>
            <a:r>
              <a:rPr lang="tr-TR" sz="1600" u="sng">
                <a:latin typeface="Courier New" pitchFamily="49" charset="0"/>
              </a:rPr>
              <a:t>ya</a:t>
            </a:r>
            <a:r>
              <a:rPr lang="tr-TR" sz="1600" b="0" u="sng"/>
              <a:t> ölçülerine bağlı olarak</a:t>
            </a:r>
            <a:r>
              <a:rPr lang="tr-TR" sz="1600" b="0"/>
              <a:t> üretelim. Bu durumda, </a:t>
            </a:r>
          </a:p>
          <a:p>
            <a:pPr marL="342900" indent="-342900" algn="l">
              <a:lnSpc>
                <a:spcPct val="80000"/>
              </a:lnSpc>
              <a:spcBef>
                <a:spcPct val="20000"/>
              </a:spcBef>
              <a:buClr>
                <a:schemeClr val="accent1"/>
              </a:buClr>
              <a:buSzPct val="65000"/>
              <a:buFont typeface="Wingdings" pitchFamily="2" charset="2"/>
              <a:buNone/>
            </a:pPr>
            <a:endParaRPr lang="tr-TR" sz="1600" b="0"/>
          </a:p>
          <a:p>
            <a:pPr marL="342900" indent="-342900" algn="l">
              <a:lnSpc>
                <a:spcPct val="80000"/>
              </a:lnSpc>
              <a:spcBef>
                <a:spcPct val="20000"/>
              </a:spcBef>
              <a:buClr>
                <a:schemeClr val="accent1"/>
              </a:buClr>
              <a:buSzPct val="65000"/>
              <a:buFont typeface="Wingdings" pitchFamily="2" charset="2"/>
              <a:buNone/>
            </a:pPr>
            <a:r>
              <a:rPr lang="tr-TR" sz="1600"/>
              <a:t>	 </a:t>
            </a:r>
            <a:r>
              <a:rPr lang="tr-TR" sz="1600">
                <a:latin typeface="Courier New" pitchFamily="49" charset="0"/>
              </a:rPr>
              <a:t>plot(ya,yb,</a:t>
            </a:r>
            <a:r>
              <a:rPr lang="tr-TR" sz="1600">
                <a:solidFill>
                  <a:schemeClr val="tx2"/>
                </a:solidFill>
                <a:latin typeface="Courier New" pitchFamily="49" charset="0"/>
              </a:rPr>
              <a:t>'.'</a:t>
            </a:r>
            <a:r>
              <a:rPr lang="tr-TR" sz="1600">
                <a:latin typeface="Courier New" pitchFamily="49" charset="0"/>
              </a:rPr>
              <a:t>)</a:t>
            </a:r>
            <a:endParaRPr lang="tr-TR" sz="1600"/>
          </a:p>
          <a:p>
            <a:pPr marL="342900" indent="-342900" algn="l">
              <a:lnSpc>
                <a:spcPct val="80000"/>
              </a:lnSpc>
              <a:spcBef>
                <a:spcPct val="20000"/>
              </a:spcBef>
              <a:buClr>
                <a:schemeClr val="accent1"/>
              </a:buClr>
              <a:buSzPct val="65000"/>
              <a:buFont typeface="Wingdings" pitchFamily="2" charset="2"/>
              <a:buNone/>
            </a:pPr>
            <a:r>
              <a:rPr lang="tr-TR" sz="1600" b="0"/>
              <a:t>	</a:t>
            </a:r>
          </a:p>
          <a:p>
            <a:pPr marL="342900" indent="-342900" algn="l">
              <a:lnSpc>
                <a:spcPct val="80000"/>
              </a:lnSpc>
              <a:spcBef>
                <a:spcPct val="20000"/>
              </a:spcBef>
              <a:buClr>
                <a:schemeClr val="accent1"/>
              </a:buClr>
              <a:buSzPct val="65000"/>
              <a:buFont typeface="Wingdings" pitchFamily="2" charset="2"/>
              <a:buNone/>
            </a:pPr>
            <a:r>
              <a:rPr lang="tr-TR" sz="1600" b="0"/>
              <a:t>	ile oluşturulan grafikten ya ve yb ölçüleri arasındaki korelasyonun varlığı hemen görülecektir.</a:t>
            </a:r>
          </a:p>
        </p:txBody>
      </p:sp>
      <p:pic>
        <p:nvPicPr>
          <p:cNvPr id="55301" name="Picture 8"/>
          <p:cNvPicPr>
            <a:picLocks noGrp="1" noChangeAspect="1" noChangeArrowheads="1"/>
          </p:cNvPicPr>
          <p:nvPr>
            <p:ph idx="1"/>
          </p:nvPr>
        </p:nvPicPr>
        <p:blipFill>
          <a:blip r:embed="rId3" cstate="print"/>
          <a:srcRect l="2866" t="3780" r="5701"/>
          <a:stretch>
            <a:fillRect/>
          </a:stretch>
        </p:blipFill>
        <p:spPr>
          <a:xfrm>
            <a:off x="2195513" y="2528888"/>
            <a:ext cx="4608512" cy="3636962"/>
          </a:xfr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a:defRPr/>
            </a:pPr>
            <a:fld id="{FC6DE3C9-FBE7-44CC-B9A9-11E8687EDDD8}" type="slidenum">
              <a:rPr lang="en-US" altLang="en-US"/>
              <a:pPr>
                <a:defRPr/>
              </a:pPr>
              <a:t>89</a:t>
            </a:fld>
            <a:endParaRPr lang="en-US" altLang="en-US"/>
          </a:p>
        </p:txBody>
      </p:sp>
      <p:sp>
        <p:nvSpPr>
          <p:cNvPr id="56323" name="Rectangle 2"/>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Grafik yoluyla bilgi üretme</a:t>
            </a:r>
            <a:endParaRPr lang="en-US" b="0" smtClean="0">
              <a:solidFill>
                <a:srgbClr val="3333CC"/>
              </a:solidFill>
            </a:endParaRPr>
          </a:p>
        </p:txBody>
      </p:sp>
      <p:sp>
        <p:nvSpPr>
          <p:cNvPr id="56324" name="Rectangle 3"/>
          <p:cNvSpPr>
            <a:spLocks noChangeArrowheads="1"/>
          </p:cNvSpPr>
          <p:nvPr/>
        </p:nvSpPr>
        <p:spPr bwMode="auto">
          <a:xfrm>
            <a:off x="250825" y="549275"/>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a:t>Mühendislik uygulamalarında en çok karşılaşılan problemlerden biri de F(x)=0 biçimindeki bir denklemin ilgili aralıktaki kökünü (fonksiyonu sıfır yapan x değerini) bulmaktır. Sayısal analizde kullanılan Newton-Raphson gibi yöntemlerde kökün yaklaşık değerine ihtiyaç vardır. Bu yaklaşık değeri bulmak için </a:t>
            </a:r>
            <a:r>
              <a:rPr lang="tr-TR" sz="1600" u="sng"/>
              <a:t>grafik çizimi</a:t>
            </a:r>
            <a:r>
              <a:rPr lang="tr-TR" sz="1600" b="0"/>
              <a:t> oldukça kullanışlı olmaktadır. Örneğin, </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Blip>
                <a:blip r:embed="rId2"/>
              </a:buBlip>
            </a:pPr>
            <a:r>
              <a:rPr lang="tr-TR" sz="1600" b="0"/>
              <a:t>F(x)=x</a:t>
            </a:r>
            <a:r>
              <a:rPr lang="tr-TR" sz="1600" b="0" baseline="30000"/>
              <a:t>3</a:t>
            </a:r>
            <a:r>
              <a:rPr lang="tr-TR" sz="1600" b="0"/>
              <a:t>+x</a:t>
            </a:r>
            <a:r>
              <a:rPr lang="tr-TR" sz="1600" b="0" baseline="30000"/>
              <a:t>2</a:t>
            </a:r>
            <a:r>
              <a:rPr lang="tr-TR" sz="1600" b="0"/>
              <a:t>-5=0 gibi bir denklemin -2 ile 2 arasındaki yaklaşık kökünü bulmak için,</a:t>
            </a:r>
          </a:p>
          <a:p>
            <a:pPr marL="342900" indent="-342900" algn="l">
              <a:lnSpc>
                <a:spcPct val="80000"/>
              </a:lnSpc>
              <a:spcBef>
                <a:spcPct val="20000"/>
              </a:spcBef>
              <a:buClr>
                <a:schemeClr val="accent1"/>
              </a:buClr>
              <a:buSzPct val="65000"/>
              <a:buFont typeface="Wingdings" pitchFamily="2" charset="2"/>
              <a:buNone/>
            </a:pPr>
            <a:r>
              <a:rPr lang="tr-TR" sz="1600" b="0"/>
              <a:t>	</a:t>
            </a:r>
            <a:r>
              <a:rPr lang="tr-TR" sz="1600">
                <a:latin typeface="Courier New" pitchFamily="49" charset="0"/>
              </a:rPr>
              <a:t>x=-2:0.1:2</a:t>
            </a:r>
            <a:r>
              <a:rPr lang="tr-TR" sz="1600" b="0"/>
              <a:t> biçiminde x değerleri ve </a:t>
            </a:r>
            <a:r>
              <a:rPr lang="tr-TR" sz="1600">
                <a:latin typeface="Courier New" pitchFamily="49" charset="0"/>
              </a:rPr>
              <a:t>y=x.^3+x.^2-5</a:t>
            </a:r>
            <a:r>
              <a:rPr lang="tr-TR" sz="1600" b="0"/>
              <a:t> ile de bu x’lere karşılık y değerleri üretilir. </a:t>
            </a:r>
          </a:p>
          <a:p>
            <a:pPr marL="342900" indent="-342900" algn="l">
              <a:lnSpc>
                <a:spcPct val="80000"/>
              </a:lnSpc>
              <a:spcBef>
                <a:spcPct val="20000"/>
              </a:spcBef>
              <a:buClr>
                <a:schemeClr val="accent1"/>
              </a:buClr>
              <a:buSzPct val="65000"/>
              <a:buFont typeface="Wingdings" pitchFamily="2" charset="2"/>
              <a:buNone/>
            </a:pPr>
            <a:endParaRPr lang="tr-TR" sz="1600" b="0"/>
          </a:p>
          <a:p>
            <a:pPr marL="342900" indent="-342900" algn="l">
              <a:lnSpc>
                <a:spcPct val="80000"/>
              </a:lnSpc>
              <a:spcBef>
                <a:spcPct val="20000"/>
              </a:spcBef>
              <a:buClr>
                <a:schemeClr val="accent1"/>
              </a:buClr>
              <a:buSzPct val="65000"/>
              <a:buFont typeface="Wingdings" pitchFamily="2" charset="2"/>
              <a:buNone/>
            </a:pPr>
            <a:r>
              <a:rPr lang="tr-TR" sz="1600" b="0"/>
              <a:t>	</a:t>
            </a:r>
            <a:r>
              <a:rPr lang="tr-TR" sz="1600">
                <a:latin typeface="Courier New" pitchFamily="49" charset="0"/>
              </a:rPr>
              <a:t>plot(x,y),grid on</a:t>
            </a:r>
          </a:p>
          <a:p>
            <a:pPr marL="342900" indent="-342900" algn="l">
              <a:lnSpc>
                <a:spcPct val="80000"/>
              </a:lnSpc>
              <a:spcBef>
                <a:spcPct val="20000"/>
              </a:spcBef>
              <a:buClr>
                <a:schemeClr val="accent1"/>
              </a:buClr>
              <a:buSzPct val="65000"/>
              <a:buFont typeface="Wingdings" pitchFamily="2" charset="2"/>
              <a:buNone/>
            </a:pPr>
            <a:endParaRPr lang="tr-TR" sz="1600">
              <a:latin typeface="Courier New" pitchFamily="49" charset="0"/>
            </a:endParaRPr>
          </a:p>
          <a:p>
            <a:pPr marL="342900" indent="-342900" algn="l">
              <a:lnSpc>
                <a:spcPct val="80000"/>
              </a:lnSpc>
              <a:spcBef>
                <a:spcPct val="20000"/>
              </a:spcBef>
              <a:buClr>
                <a:schemeClr val="accent1"/>
              </a:buClr>
              <a:buSzPct val="65000"/>
              <a:buFont typeface="Wingdings" pitchFamily="2" charset="2"/>
              <a:buNone/>
            </a:pPr>
            <a:r>
              <a:rPr lang="tr-TR" sz="1600">
                <a:latin typeface="Courier New" pitchFamily="49" charset="0"/>
              </a:rPr>
              <a:t>	</a:t>
            </a:r>
            <a:r>
              <a:rPr lang="tr-TR" sz="1600" b="0"/>
              <a:t>komutlarıyla aşağıdaki grafik çizdirilir.(</a:t>
            </a:r>
            <a:r>
              <a:rPr lang="tr-TR" sz="1600">
                <a:latin typeface="Courier New" pitchFamily="49" charset="0"/>
              </a:rPr>
              <a:t>grid on</a:t>
            </a:r>
            <a:r>
              <a:rPr lang="tr-TR" sz="1600" b="0"/>
              <a:t> komutu şekildeki grid ağını çizer)</a:t>
            </a:r>
          </a:p>
        </p:txBody>
      </p:sp>
      <p:pic>
        <p:nvPicPr>
          <p:cNvPr id="56325" name="Picture 6"/>
          <p:cNvPicPr>
            <a:picLocks noGrp="1" noChangeAspect="1" noChangeArrowheads="1"/>
          </p:cNvPicPr>
          <p:nvPr>
            <p:ph idx="1"/>
          </p:nvPr>
        </p:nvPicPr>
        <p:blipFill>
          <a:blip r:embed="rId3" cstate="print"/>
          <a:srcRect/>
          <a:stretch>
            <a:fillRect/>
          </a:stretch>
        </p:blipFill>
        <p:spPr>
          <a:xfrm>
            <a:off x="34925" y="3789363"/>
            <a:ext cx="6059488" cy="2695575"/>
          </a:xfrm>
          <a:noFill/>
        </p:spPr>
      </p:pic>
      <p:sp>
        <p:nvSpPr>
          <p:cNvPr id="56326" name="Rectangle 10"/>
          <p:cNvSpPr>
            <a:spLocks noChangeArrowheads="1"/>
          </p:cNvSpPr>
          <p:nvPr/>
        </p:nvSpPr>
        <p:spPr bwMode="auto">
          <a:xfrm>
            <a:off x="5580063" y="3716338"/>
            <a:ext cx="3384550" cy="3097212"/>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b="0"/>
              <a:t>y=0 doğrusunun eğriyi kestiği noktadan, x eksenine hayali bir dik inilirse, bu dikin gösterdiği x değeri, F(x) denklemini sağlayan kök olacaktır. Buradan kökün yaklaşık değerinin 1.4 olduğu sonucuna kolaylıkla ulaşılır.</a:t>
            </a:r>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Blip>
                <a:blip r:embed="rId2"/>
              </a:buBlip>
            </a:pPr>
            <a:r>
              <a:rPr lang="tr-TR" b="0" u="sng">
                <a:solidFill>
                  <a:schemeClr val="tx2"/>
                </a:solidFill>
              </a:rPr>
              <a:t>Not:</a:t>
            </a:r>
            <a:r>
              <a:rPr lang="tr-TR" b="0"/>
              <a:t> </a:t>
            </a:r>
            <a:r>
              <a:rPr lang="tr-TR" b="0" i="1"/>
              <a:t>Figure penceresindeki büyütme özelliği ile, ilgili kesişim noktasına zoom yapılarak, yaklaşık kök daha hassas biçimde belirlenir.</a:t>
            </a:r>
          </a:p>
        </p:txBody>
      </p:sp>
      <p:sp>
        <p:nvSpPr>
          <p:cNvPr id="56327" name="Text Box 11"/>
          <p:cNvSpPr txBox="1">
            <a:spLocks noChangeArrowheads="1"/>
          </p:cNvSpPr>
          <p:nvPr/>
        </p:nvSpPr>
        <p:spPr bwMode="auto">
          <a:xfrm>
            <a:off x="2916238" y="5191125"/>
            <a:ext cx="1414462" cy="304800"/>
          </a:xfrm>
          <a:prstGeom prst="rect">
            <a:avLst/>
          </a:prstGeom>
          <a:noFill/>
          <a:ln w="25400" algn="ctr">
            <a:noFill/>
            <a:miter lim="800000"/>
            <a:headEnd/>
            <a:tailEnd/>
          </a:ln>
        </p:spPr>
        <p:txBody>
          <a:bodyPr wrap="none">
            <a:spAutoFit/>
          </a:bodyPr>
          <a:lstStyle/>
          <a:p>
            <a:r>
              <a:rPr lang="tr-TR" b="0"/>
              <a:t>y=x</a:t>
            </a:r>
            <a:r>
              <a:rPr lang="tr-TR" b="0" baseline="30000"/>
              <a:t>3</a:t>
            </a:r>
            <a:r>
              <a:rPr lang="tr-TR" b="0"/>
              <a:t>+x</a:t>
            </a:r>
            <a:r>
              <a:rPr lang="tr-TR" b="0" baseline="30000"/>
              <a:t>2</a:t>
            </a:r>
            <a:r>
              <a:rPr lang="tr-TR" b="0"/>
              <a:t>-5 eğrisi</a:t>
            </a:r>
            <a:endParaRPr lang="en-US" b="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665A3288-8AC0-41A3-A891-ECBACD3C2EB7}" type="slidenum">
              <a:rPr lang="en-US" altLang="en-US"/>
              <a:pPr>
                <a:defRPr/>
              </a:pPr>
              <a:t>9</a:t>
            </a:fld>
            <a:endParaRPr lang="en-US" altLang="en-US"/>
          </a:p>
        </p:txBody>
      </p:sp>
      <p:sp>
        <p:nvSpPr>
          <p:cNvPr id="14339" name="Rectangle 2"/>
          <p:cNvSpPr>
            <a:spLocks noGrp="1" noChangeArrowheads="1"/>
          </p:cNvSpPr>
          <p:nvPr>
            <p:ph type="title"/>
          </p:nvPr>
        </p:nvSpPr>
        <p:spPr/>
        <p:txBody>
          <a:bodyPr/>
          <a:lstStyle/>
          <a:p>
            <a:pPr eaLnBrk="1" hangingPunct="1"/>
            <a:r>
              <a:rPr lang="tr-TR" dirty="0" smtClean="0"/>
              <a:t>MATLAB/</a:t>
            </a:r>
            <a:r>
              <a:rPr lang="tr-TR" b="0" dirty="0" smtClean="0"/>
              <a:t>Temel dosya türleri</a:t>
            </a:r>
            <a:endParaRPr lang="en-US" b="0" dirty="0" smtClean="0"/>
          </a:p>
        </p:txBody>
      </p:sp>
      <p:sp>
        <p:nvSpPr>
          <p:cNvPr id="14340" name="Rectangle 3"/>
          <p:cNvSpPr>
            <a:spLocks noGrp="1" noChangeArrowheads="1"/>
          </p:cNvSpPr>
          <p:nvPr>
            <p:ph type="body" idx="1"/>
          </p:nvPr>
        </p:nvSpPr>
        <p:spPr>
          <a:xfrm>
            <a:off x="468313" y="1773238"/>
            <a:ext cx="8739187" cy="3168650"/>
          </a:xfrm>
        </p:spPr>
        <p:txBody>
          <a:bodyPr/>
          <a:lstStyle/>
          <a:p>
            <a:pPr eaLnBrk="1" hangingPunct="1"/>
            <a:r>
              <a:rPr lang="tr-TR" smtClean="0">
                <a:solidFill>
                  <a:srgbClr val="3333CC"/>
                </a:solidFill>
                <a:latin typeface="Courier New" pitchFamily="49" charset="0"/>
              </a:rPr>
              <a:t>*.m		</a:t>
            </a:r>
            <a:r>
              <a:rPr lang="tr-TR" b="0" smtClean="0"/>
              <a:t>MATLAB program dosyaları</a:t>
            </a:r>
          </a:p>
          <a:p>
            <a:pPr eaLnBrk="1" hangingPunct="1">
              <a:buFont typeface="Wingdings" pitchFamily="2" charset="2"/>
              <a:buNone/>
            </a:pPr>
            <a:r>
              <a:rPr lang="tr-TR" b="0" smtClean="0"/>
              <a:t> </a:t>
            </a:r>
            <a:endParaRPr lang="tr-TR" smtClean="0">
              <a:solidFill>
                <a:srgbClr val="3333CC"/>
              </a:solidFill>
              <a:latin typeface="Courier New" pitchFamily="49" charset="0"/>
            </a:endParaRPr>
          </a:p>
          <a:p>
            <a:pPr eaLnBrk="1" hangingPunct="1"/>
            <a:r>
              <a:rPr lang="tr-TR" smtClean="0">
                <a:solidFill>
                  <a:srgbClr val="3333CC"/>
                </a:solidFill>
                <a:latin typeface="Courier New" pitchFamily="49" charset="0"/>
              </a:rPr>
              <a:t>*.fig</a:t>
            </a:r>
            <a:r>
              <a:rPr lang="tr-TR" b="0" smtClean="0"/>
              <a:t>	Grafik dosyaları ve GUI’lerin grafik parçaları</a:t>
            </a:r>
          </a:p>
          <a:p>
            <a:pPr eaLnBrk="1" hangingPunct="1">
              <a:buFont typeface="Wingdings" pitchFamily="2" charset="2"/>
              <a:buNone/>
            </a:pPr>
            <a:endParaRPr lang="tr-TR" b="0" smtClean="0"/>
          </a:p>
          <a:p>
            <a:pPr eaLnBrk="1" hangingPunct="1"/>
            <a:r>
              <a:rPr lang="tr-TR" smtClean="0">
                <a:solidFill>
                  <a:srgbClr val="3333CC"/>
                </a:solidFill>
                <a:latin typeface="Courier New" pitchFamily="49" charset="0"/>
              </a:rPr>
              <a:t>*.mat</a:t>
            </a:r>
            <a:r>
              <a:rPr lang="tr-TR" b="0" smtClean="0"/>
              <a:t> 	Değişken ve matris dosyaları</a:t>
            </a:r>
          </a:p>
          <a:p>
            <a:pPr eaLnBrk="1" hangingPunct="1">
              <a:buFont typeface="Wingdings" pitchFamily="2" charset="2"/>
              <a:buNone/>
            </a:pPr>
            <a:endParaRPr lang="tr-TR" b="0" smtClean="0"/>
          </a:p>
          <a:p>
            <a:pPr eaLnBrk="1" hangingPunct="1"/>
            <a:r>
              <a:rPr lang="tr-TR" smtClean="0">
                <a:solidFill>
                  <a:srgbClr val="3333CC"/>
                </a:solidFill>
                <a:latin typeface="Courier New" pitchFamily="49" charset="0"/>
              </a:rPr>
              <a:t>*.p</a:t>
            </a:r>
            <a:r>
              <a:rPr lang="tr-TR" b="0" smtClean="0"/>
              <a:t>	 	pre-parsed pseudo-code dosyaları (bu dosyaların içeriği görüntülenemez ancak program olarak çağrılabilir, yani MATLAB’de çalıştırılabilir!)</a:t>
            </a:r>
          </a:p>
          <a:p>
            <a:pPr eaLnBrk="1" hangingPunct="1">
              <a:buFont typeface="Wingdings" pitchFamily="2" charset="2"/>
              <a:buNone/>
            </a:pPr>
            <a:endParaRPr lang="tr-TR" b="0" smtClean="0"/>
          </a:p>
          <a:p>
            <a:pPr eaLnBrk="1" hangingPunct="1"/>
            <a:endParaRPr lang="tr-TR" smtClean="0"/>
          </a:p>
          <a:p>
            <a:pPr eaLnBrk="1" hangingPunct="1"/>
            <a:endParaRPr lang="tr-TR" smtClean="0"/>
          </a:p>
          <a:p>
            <a:pPr eaLnBrk="1" hangingPunct="1"/>
            <a:endParaRPr lang="tr-TR" smtClean="0"/>
          </a:p>
          <a:p>
            <a:pPr eaLnBrk="1" hangingPunct="1"/>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pPr>
              <a:defRPr/>
            </a:pPr>
            <a:fld id="{8CFB21A7-82C6-42A5-90B7-18406635378D}" type="slidenum">
              <a:rPr lang="en-US" altLang="en-US"/>
              <a:pPr>
                <a:defRPr/>
              </a:pPr>
              <a:t>90</a:t>
            </a:fld>
            <a:endParaRPr lang="en-US" altLang="en-US"/>
          </a:p>
        </p:txBody>
      </p:sp>
      <p:sp>
        <p:nvSpPr>
          <p:cNvPr id="57347" name="Rectangle 2"/>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Basic Fitting Tool </a:t>
            </a:r>
            <a:endParaRPr lang="en-US" b="0" smtClean="0">
              <a:solidFill>
                <a:srgbClr val="3333CC"/>
              </a:solidFill>
            </a:endParaRPr>
          </a:p>
        </p:txBody>
      </p:sp>
      <p:sp>
        <p:nvSpPr>
          <p:cNvPr id="57348" name="Rectangle 3"/>
          <p:cNvSpPr>
            <a:spLocks noChangeArrowheads="1"/>
          </p:cNvSpPr>
          <p:nvPr/>
        </p:nvSpPr>
        <p:spPr bwMode="auto">
          <a:xfrm>
            <a:off x="250825" y="1125538"/>
            <a:ext cx="8335963" cy="4967287"/>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Bir mühendis, bir olayı gözler ve gözlem sonucunda elde ettiği ölçüler yoluyla olayı matematiksel eşitliklerle açıklamaya çalışır. Böylesi eşitliklere, kısaca “</a:t>
            </a:r>
            <a:r>
              <a:rPr lang="tr-TR" sz="1600" b="0" dirty="0">
                <a:solidFill>
                  <a:srgbClr val="C00000"/>
                </a:solidFill>
              </a:rPr>
              <a:t>model</a:t>
            </a:r>
            <a:r>
              <a:rPr lang="tr-TR" sz="1600" b="0" dirty="0"/>
              <a:t>” adı verilir. </a:t>
            </a: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err="1"/>
              <a:t>Figure</a:t>
            </a:r>
            <a:r>
              <a:rPr lang="tr-TR" sz="1600" b="0" dirty="0"/>
              <a:t> penceresinde yer alan “</a:t>
            </a:r>
            <a:r>
              <a:rPr lang="tr-TR" sz="1600" b="0" dirty="0" err="1"/>
              <a:t>Tools</a:t>
            </a:r>
            <a:r>
              <a:rPr lang="tr-TR" sz="1600" b="0" dirty="0"/>
              <a:t>” menüsü içindeki “</a:t>
            </a:r>
            <a:r>
              <a:rPr lang="tr-TR" sz="1600" b="0" dirty="0" err="1"/>
              <a:t>Basic</a:t>
            </a:r>
            <a:r>
              <a:rPr lang="tr-TR" sz="1600" b="0" dirty="0"/>
              <a:t> </a:t>
            </a:r>
            <a:r>
              <a:rPr lang="tr-TR" sz="1600" b="0" dirty="0" err="1"/>
              <a:t>Fitting</a:t>
            </a:r>
            <a:r>
              <a:rPr lang="tr-TR" sz="1600" b="0" dirty="0"/>
              <a:t>” seçeneği grafik üzerindeki x ve bunlara karşılık gelen y değerlerini kullanarak, bunlara </a:t>
            </a:r>
            <a:r>
              <a:rPr lang="tr-TR" sz="1600" u="sng" dirty="0"/>
              <a:t>en iyi uyan</a:t>
            </a:r>
            <a:r>
              <a:rPr lang="tr-TR" sz="1600" b="0" dirty="0"/>
              <a:t> y=f(x) </a:t>
            </a:r>
            <a:r>
              <a:rPr lang="tr-TR" sz="1600" b="0" dirty="0" err="1"/>
              <a:t>polinomunu</a:t>
            </a:r>
            <a:r>
              <a:rPr lang="tr-TR" sz="1600" b="0" dirty="0"/>
              <a:t> tanımlar. Böylece oldukça pratik bir biçimde model oluşturulur.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Burada hatırlatılması gereken iki nokta vardır:</a:t>
            </a:r>
          </a:p>
          <a:p>
            <a:pPr marL="342900" indent="-342900" algn="l">
              <a:lnSpc>
                <a:spcPct val="80000"/>
              </a:lnSpc>
              <a:spcBef>
                <a:spcPct val="20000"/>
              </a:spcBef>
              <a:buClr>
                <a:schemeClr val="accent1"/>
              </a:buClr>
              <a:buSzPct val="65000"/>
              <a:buFont typeface="Wingdings" pitchFamily="2" charset="2"/>
              <a:buNone/>
            </a:pPr>
            <a:r>
              <a:rPr lang="tr-TR" sz="1600" b="0" dirty="0"/>
              <a:t> </a:t>
            </a:r>
          </a:p>
          <a:p>
            <a:pPr marL="342900" indent="-342900" algn="l">
              <a:lnSpc>
                <a:spcPct val="80000"/>
              </a:lnSpc>
              <a:spcBef>
                <a:spcPct val="20000"/>
              </a:spcBef>
              <a:buClr>
                <a:schemeClr val="accent1"/>
              </a:buClr>
              <a:buSzPct val="65000"/>
              <a:buFont typeface="Wingdings" pitchFamily="2" charset="2"/>
              <a:buNone/>
            </a:pPr>
            <a:r>
              <a:rPr lang="tr-TR" sz="1600" b="0" dirty="0"/>
              <a:t>	</a:t>
            </a:r>
            <a:r>
              <a:rPr lang="tr-TR" sz="1600" b="0" dirty="0">
                <a:solidFill>
                  <a:schemeClr val="tx2"/>
                </a:solidFill>
              </a:rPr>
              <a:t>(1)</a:t>
            </a:r>
            <a:r>
              <a:rPr lang="tr-TR" sz="1600" b="0" dirty="0"/>
              <a:t> Eğer nokta çifti (x,y) sayısı uydurulan </a:t>
            </a:r>
            <a:r>
              <a:rPr lang="tr-TR" sz="1600" b="0" dirty="0" err="1"/>
              <a:t>polinomun</a:t>
            </a:r>
            <a:r>
              <a:rPr lang="tr-TR" sz="1600" b="0" dirty="0"/>
              <a:t> bilinmeyen sayısına eşitse, bulunan fonksiyon bir </a:t>
            </a:r>
            <a:r>
              <a:rPr lang="tr-TR" sz="1600" b="0" dirty="0" err="1"/>
              <a:t>enterpolasyon</a:t>
            </a:r>
            <a:r>
              <a:rPr lang="tr-TR" sz="1600" b="0" dirty="0"/>
              <a:t> </a:t>
            </a:r>
            <a:r>
              <a:rPr lang="tr-TR" sz="1600" b="0" dirty="0" err="1"/>
              <a:t>polinomudur</a:t>
            </a:r>
            <a:r>
              <a:rPr lang="tr-TR" sz="1600" b="0" dirty="0"/>
              <a:t>.</a:t>
            </a:r>
          </a:p>
          <a:p>
            <a:pPr marL="342900" indent="-342900" algn="l">
              <a:lnSpc>
                <a:spcPct val="80000"/>
              </a:lnSpc>
              <a:spcBef>
                <a:spcPct val="20000"/>
              </a:spcBef>
              <a:buClr>
                <a:schemeClr val="accent1"/>
              </a:buClr>
              <a:buSzPct val="65000"/>
              <a:buFont typeface="Wingdings" pitchFamily="2" charset="2"/>
              <a:buNone/>
            </a:pPr>
            <a:endParaRPr lang="tr-TR" sz="1600" b="0" dirty="0"/>
          </a:p>
          <a:p>
            <a:pPr marL="342900" indent="-342900" algn="l">
              <a:lnSpc>
                <a:spcPct val="80000"/>
              </a:lnSpc>
              <a:spcBef>
                <a:spcPct val="20000"/>
              </a:spcBef>
              <a:buClr>
                <a:schemeClr val="accent1"/>
              </a:buClr>
              <a:buSzPct val="65000"/>
              <a:buFont typeface="Wingdings" pitchFamily="2" charset="2"/>
              <a:buNone/>
            </a:pPr>
            <a:r>
              <a:rPr lang="tr-TR" sz="1600" b="0" dirty="0"/>
              <a:t>	(</a:t>
            </a:r>
            <a:r>
              <a:rPr lang="tr-TR" b="0" u="sng" dirty="0">
                <a:solidFill>
                  <a:schemeClr val="tx2"/>
                </a:solidFill>
              </a:rPr>
              <a:t>Not:</a:t>
            </a:r>
            <a:r>
              <a:rPr lang="tr-TR" b="0" dirty="0"/>
              <a:t> n. dereceden bir </a:t>
            </a:r>
            <a:r>
              <a:rPr lang="tr-TR" b="0" dirty="0" err="1"/>
              <a:t>polinomun</a:t>
            </a:r>
            <a:r>
              <a:rPr lang="tr-TR" b="0" dirty="0"/>
              <a:t> n+1 adet bilinmeyeni olduğunu hatırlayınız: Örneğin 4. </a:t>
            </a:r>
          </a:p>
          <a:p>
            <a:pPr marL="342900" indent="-342900" algn="l">
              <a:lnSpc>
                <a:spcPct val="80000"/>
              </a:lnSpc>
              <a:spcBef>
                <a:spcPct val="20000"/>
              </a:spcBef>
              <a:buClr>
                <a:schemeClr val="accent1"/>
              </a:buClr>
              <a:buSzPct val="65000"/>
              <a:buFont typeface="Wingdings" pitchFamily="2" charset="2"/>
              <a:buNone/>
            </a:pPr>
            <a:r>
              <a:rPr lang="tr-TR" b="0" dirty="0"/>
              <a:t>	dereceden bir </a:t>
            </a:r>
            <a:r>
              <a:rPr lang="tr-TR" b="0" dirty="0" err="1"/>
              <a:t>polinom</a:t>
            </a:r>
            <a:r>
              <a:rPr lang="tr-TR" b="0" dirty="0"/>
              <a:t>; y=ax</a:t>
            </a:r>
            <a:r>
              <a:rPr lang="tr-TR" b="0" baseline="30000" dirty="0"/>
              <a:t>4</a:t>
            </a:r>
            <a:r>
              <a:rPr lang="tr-TR" b="0" dirty="0"/>
              <a:t>+bx</a:t>
            </a:r>
            <a:r>
              <a:rPr lang="tr-TR" b="0" baseline="30000" dirty="0"/>
              <a:t>3</a:t>
            </a:r>
            <a:r>
              <a:rPr lang="tr-TR" b="0" dirty="0"/>
              <a:t>+cx</a:t>
            </a:r>
            <a:r>
              <a:rPr lang="tr-TR" b="0" baseline="30000" dirty="0"/>
              <a:t>2</a:t>
            </a:r>
            <a:r>
              <a:rPr lang="tr-TR" b="0" dirty="0"/>
              <a:t>+</a:t>
            </a:r>
            <a:r>
              <a:rPr lang="tr-TR" b="0" dirty="0" err="1"/>
              <a:t>dx</a:t>
            </a:r>
            <a:r>
              <a:rPr lang="tr-TR" b="0" dirty="0"/>
              <a:t>+e </a:t>
            </a:r>
            <a:r>
              <a:rPr lang="tr-TR" b="0" dirty="0" err="1"/>
              <a:t>dir</a:t>
            </a:r>
            <a:r>
              <a:rPr lang="tr-TR" b="0" dirty="0"/>
              <a:t> ve bilinmeyen sayısı 5’dir</a:t>
            </a:r>
            <a:r>
              <a:rPr lang="tr-TR" sz="1600" b="0" dirty="0"/>
              <a:t>)</a:t>
            </a:r>
          </a:p>
          <a:p>
            <a:pPr marL="342900" indent="-342900" algn="l">
              <a:lnSpc>
                <a:spcPct val="80000"/>
              </a:lnSpc>
              <a:spcBef>
                <a:spcPct val="20000"/>
              </a:spcBef>
              <a:buClr>
                <a:schemeClr val="accent1"/>
              </a:buClr>
              <a:buSzPct val="65000"/>
              <a:buFont typeface="Wingdings" pitchFamily="2" charset="2"/>
              <a:buNone/>
            </a:pPr>
            <a:endParaRPr lang="tr-TR" sz="1600" b="0" dirty="0"/>
          </a:p>
          <a:p>
            <a:pPr marL="342900" indent="-342900" algn="l">
              <a:lnSpc>
                <a:spcPct val="80000"/>
              </a:lnSpc>
              <a:spcBef>
                <a:spcPct val="20000"/>
              </a:spcBef>
              <a:buClr>
                <a:schemeClr val="accent1"/>
              </a:buClr>
              <a:buSzPct val="65000"/>
              <a:buFont typeface="Wingdings" pitchFamily="2" charset="2"/>
              <a:buNone/>
            </a:pPr>
            <a:r>
              <a:rPr lang="tr-TR" sz="1600" b="0" dirty="0"/>
              <a:t>	</a:t>
            </a:r>
            <a:r>
              <a:rPr lang="tr-TR" sz="1600" b="0" dirty="0">
                <a:solidFill>
                  <a:schemeClr val="tx2"/>
                </a:solidFill>
              </a:rPr>
              <a:t>(2)</a:t>
            </a:r>
            <a:r>
              <a:rPr lang="tr-TR" sz="1600" b="0" dirty="0"/>
              <a:t> Eğer nokta çifti sayısı, uydurulan </a:t>
            </a:r>
            <a:r>
              <a:rPr lang="tr-TR" sz="1600" b="0" dirty="0" err="1"/>
              <a:t>polinomun</a:t>
            </a:r>
            <a:r>
              <a:rPr lang="tr-TR" sz="1600" b="0" dirty="0"/>
              <a:t> bilinmeyen sayısından fazlaysa en uygun </a:t>
            </a:r>
            <a:r>
              <a:rPr lang="tr-TR" sz="1600" b="0" dirty="0" err="1"/>
              <a:t>polinom</a:t>
            </a:r>
            <a:r>
              <a:rPr lang="tr-TR" sz="1600" b="0" dirty="0"/>
              <a:t> bir “</a:t>
            </a:r>
            <a:r>
              <a:rPr lang="tr-TR" sz="1600" b="0" i="1" dirty="0"/>
              <a:t>en küçük kareler</a:t>
            </a:r>
            <a:r>
              <a:rPr lang="tr-TR" sz="1600" b="0" dirty="0"/>
              <a:t>” kestirim yöntemi sonucudur. y değerleri hatalı büyüklüklerse (yani ölçü ise), </a:t>
            </a:r>
            <a:r>
              <a:rPr lang="tr-TR" sz="1600" b="0" dirty="0" err="1"/>
              <a:t>basic</a:t>
            </a:r>
            <a:r>
              <a:rPr lang="tr-TR" sz="1600" b="0" dirty="0"/>
              <a:t> </a:t>
            </a:r>
            <a:r>
              <a:rPr lang="tr-TR" sz="1600" b="0" dirty="0" err="1"/>
              <a:t>fitting</a:t>
            </a:r>
            <a:r>
              <a:rPr lang="tr-TR" sz="1600" b="0" dirty="0"/>
              <a:t> ile uydurulacak </a:t>
            </a:r>
            <a:r>
              <a:rPr lang="tr-TR" sz="1600" b="0" dirty="0" err="1"/>
              <a:t>polinomun</a:t>
            </a:r>
            <a:r>
              <a:rPr lang="tr-TR" sz="1600" b="0" dirty="0"/>
              <a:t> bilinmeyen sayısı her zaman ölçü sayısından küçük olmalıdır!</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6 Slayt Numarası Yer Tutucusu"/>
          <p:cNvSpPr>
            <a:spLocks noGrp="1"/>
          </p:cNvSpPr>
          <p:nvPr>
            <p:ph type="sldNum" sz="quarter" idx="12"/>
          </p:nvPr>
        </p:nvSpPr>
        <p:spPr/>
        <p:txBody>
          <a:bodyPr/>
          <a:lstStyle/>
          <a:p>
            <a:pPr>
              <a:defRPr/>
            </a:pPr>
            <a:fld id="{F834CEFE-B8A3-450F-8074-155F3F22AD55}" type="slidenum">
              <a:rPr lang="en-US" altLang="en-US"/>
              <a:pPr>
                <a:defRPr/>
              </a:pPr>
              <a:t>91</a:t>
            </a:fld>
            <a:endParaRPr lang="en-US" altLang="en-US"/>
          </a:p>
        </p:txBody>
      </p:sp>
      <p:sp>
        <p:nvSpPr>
          <p:cNvPr id="58371" name="Rectangle 2"/>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Basic Fitting Tool </a:t>
            </a:r>
            <a:endParaRPr lang="en-US" b="0" smtClean="0">
              <a:solidFill>
                <a:srgbClr val="3333CC"/>
              </a:solidFill>
            </a:endParaRPr>
          </a:p>
        </p:txBody>
      </p:sp>
      <p:graphicFrame>
        <p:nvGraphicFramePr>
          <p:cNvPr id="89138" name="Group 50"/>
          <p:cNvGraphicFramePr>
            <a:graphicFrameLocks noGrp="1"/>
          </p:cNvGraphicFramePr>
          <p:nvPr>
            <p:ph sz="half" idx="1"/>
          </p:nvPr>
        </p:nvGraphicFramePr>
        <p:xfrm>
          <a:off x="2771775" y="1628775"/>
          <a:ext cx="3167063" cy="676276"/>
        </p:xfrm>
        <a:graphic>
          <a:graphicData uri="http://schemas.openxmlformats.org/drawingml/2006/table">
            <a:tbl>
              <a:tblPr/>
              <a:tblGrid>
                <a:gridCol w="633413"/>
                <a:gridCol w="633412"/>
                <a:gridCol w="633413"/>
                <a:gridCol w="633412"/>
                <a:gridCol w="633413"/>
              </a:tblGrid>
              <a:tr h="3381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f</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10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15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20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t</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2.57</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2.23</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2.13</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2.09</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92" name="Rectangle 3"/>
          <p:cNvSpPr>
            <a:spLocks noChangeArrowheads="1"/>
          </p:cNvSpPr>
          <p:nvPr/>
        </p:nvSpPr>
        <p:spPr bwMode="auto">
          <a:xfrm>
            <a:off x="107950" y="620713"/>
            <a:ext cx="8335963" cy="7905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r>
              <a:rPr lang="tr-TR" sz="1600">
                <a:solidFill>
                  <a:srgbClr val="3333CC"/>
                </a:solidFill>
              </a:rPr>
              <a:t>	Örnek:</a:t>
            </a:r>
            <a:r>
              <a:rPr lang="tr-TR" sz="1600" b="0"/>
              <a:t> </a:t>
            </a:r>
            <a:r>
              <a:rPr lang="tr-TR" b="0"/>
              <a:t>Aşağıdaki tabloda f= 5, 10, 15 ve 20 değerlerine karşılık t-dağılımının </a:t>
            </a:r>
            <a:r>
              <a:rPr lang="tr-TR" b="0">
                <a:sym typeface="Symbol" pitchFamily="18" charset="2"/>
              </a:rPr>
              <a:t>=%5 güven </a:t>
            </a:r>
          </a:p>
          <a:p>
            <a:pPr marL="342900" indent="-342900" algn="l">
              <a:lnSpc>
                <a:spcPct val="80000"/>
              </a:lnSpc>
              <a:spcBef>
                <a:spcPct val="20000"/>
              </a:spcBef>
              <a:buClr>
                <a:schemeClr val="accent1"/>
              </a:buClr>
              <a:buSzPct val="65000"/>
              <a:buFont typeface="Wingdings" pitchFamily="2" charset="2"/>
              <a:buNone/>
            </a:pPr>
            <a:r>
              <a:rPr lang="tr-TR" b="0">
                <a:sym typeface="Symbol" pitchFamily="18" charset="2"/>
              </a:rPr>
              <a:t>	sınırları (t, değerleri) verilmektedir. t=af</a:t>
            </a:r>
            <a:r>
              <a:rPr lang="tr-TR" b="0" baseline="30000">
                <a:sym typeface="Symbol" pitchFamily="18" charset="2"/>
              </a:rPr>
              <a:t>3</a:t>
            </a:r>
            <a:r>
              <a:rPr lang="tr-TR" b="0">
                <a:sym typeface="Symbol" pitchFamily="18" charset="2"/>
              </a:rPr>
              <a:t>+bf</a:t>
            </a:r>
            <a:r>
              <a:rPr lang="tr-TR" b="0" baseline="30000">
                <a:sym typeface="Symbol" pitchFamily="18" charset="2"/>
              </a:rPr>
              <a:t>2</a:t>
            </a:r>
            <a:r>
              <a:rPr lang="tr-TR" b="0">
                <a:sym typeface="Symbol" pitchFamily="18" charset="2"/>
              </a:rPr>
              <a:t>+cf+d polinomunu “basic fitting” özelliğini kullanarak </a:t>
            </a:r>
          </a:p>
          <a:p>
            <a:pPr marL="342900" indent="-342900" algn="l">
              <a:lnSpc>
                <a:spcPct val="80000"/>
              </a:lnSpc>
              <a:spcBef>
                <a:spcPct val="20000"/>
              </a:spcBef>
              <a:buClr>
                <a:schemeClr val="accent1"/>
              </a:buClr>
              <a:buSzPct val="65000"/>
              <a:buFont typeface="Wingdings" pitchFamily="2" charset="2"/>
              <a:buNone/>
            </a:pPr>
            <a:r>
              <a:rPr lang="tr-TR" b="0">
                <a:sym typeface="Symbol" pitchFamily="18" charset="2"/>
              </a:rPr>
              <a:t>	belirleyiniz. f=9 için t=2.26 olduğuna göre elde edilen enterpolasyon polinomun doğruluğunu test ediniz.</a:t>
            </a:r>
          </a:p>
          <a:p>
            <a:pPr marL="342900" indent="-342900" algn="l">
              <a:lnSpc>
                <a:spcPct val="80000"/>
              </a:lnSpc>
              <a:spcBef>
                <a:spcPct val="20000"/>
              </a:spcBef>
              <a:buClr>
                <a:schemeClr val="accent1"/>
              </a:buClr>
              <a:buSzPct val="65000"/>
              <a:buFont typeface="Wingdings" pitchFamily="2" charset="2"/>
              <a:buNone/>
            </a:pPr>
            <a:endParaRPr lang="tr-TR" b="0"/>
          </a:p>
        </p:txBody>
      </p:sp>
      <p:sp>
        <p:nvSpPr>
          <p:cNvPr id="58393" name="Rectangle 51"/>
          <p:cNvSpPr>
            <a:spLocks noChangeArrowheads="1"/>
          </p:cNvSpPr>
          <p:nvPr/>
        </p:nvSpPr>
        <p:spPr bwMode="auto">
          <a:xfrm>
            <a:off x="395288" y="2205038"/>
            <a:ext cx="8335962" cy="3887787"/>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r>
              <a:rPr lang="tr-TR" sz="1600">
                <a:solidFill>
                  <a:srgbClr val="3333CC"/>
                </a:solidFill>
              </a:rPr>
              <a:t>Çözüm: </a:t>
            </a:r>
            <a:r>
              <a:rPr lang="tr-TR">
                <a:latin typeface="Courier New" pitchFamily="49" charset="0"/>
              </a:rPr>
              <a:t>x=[5;10;15;20]</a:t>
            </a:r>
            <a:r>
              <a:rPr lang="tr-TR" b="0"/>
              <a:t> ve </a:t>
            </a:r>
            <a:r>
              <a:rPr lang="tr-TR">
                <a:latin typeface="Courier New" pitchFamily="49" charset="0"/>
              </a:rPr>
              <a:t>y=[2.57;2.23;2.13;2.09]</a:t>
            </a:r>
            <a:r>
              <a:rPr lang="tr-TR" b="0"/>
              <a:t> olsun. </a:t>
            </a:r>
            <a:r>
              <a:rPr lang="tr-TR">
                <a:latin typeface="Courier New" pitchFamily="49" charset="0"/>
              </a:rPr>
              <a:t>plot(x,y)</a:t>
            </a:r>
            <a:r>
              <a:rPr lang="tr-TR" b="0"/>
              <a:t> ile ilgili eğri çizilir. </a:t>
            </a:r>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p:txBody>
      </p:sp>
      <p:pic>
        <p:nvPicPr>
          <p:cNvPr id="58394" name="Picture 58"/>
          <p:cNvPicPr>
            <a:picLocks noGrp="1" noChangeAspect="1" noChangeArrowheads="1"/>
          </p:cNvPicPr>
          <p:nvPr>
            <p:ph sz="half" idx="2"/>
          </p:nvPr>
        </p:nvPicPr>
        <p:blipFill>
          <a:blip r:embed="rId3" cstate="print"/>
          <a:srcRect l="26395" t="11563" r="10423" b="36369"/>
          <a:stretch>
            <a:fillRect/>
          </a:stretch>
        </p:blipFill>
        <p:spPr>
          <a:xfrm>
            <a:off x="395288" y="2708275"/>
            <a:ext cx="5545137" cy="3859213"/>
          </a:xfrm>
          <a:noFill/>
        </p:spPr>
      </p:pic>
      <p:sp>
        <p:nvSpPr>
          <p:cNvPr id="58395" name="Rectangle 60"/>
          <p:cNvSpPr>
            <a:spLocks noChangeArrowheads="1"/>
          </p:cNvSpPr>
          <p:nvPr/>
        </p:nvSpPr>
        <p:spPr bwMode="auto">
          <a:xfrm>
            <a:off x="5435600" y="2852738"/>
            <a:ext cx="2952750" cy="2376487"/>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b="0"/>
          </a:p>
        </p:txBody>
      </p:sp>
      <p:sp>
        <p:nvSpPr>
          <p:cNvPr id="58396" name="Rectangle 61"/>
          <p:cNvSpPr>
            <a:spLocks noChangeArrowheads="1"/>
          </p:cNvSpPr>
          <p:nvPr/>
        </p:nvSpPr>
        <p:spPr bwMode="auto">
          <a:xfrm>
            <a:off x="5940425" y="2852738"/>
            <a:ext cx="3168650" cy="3240087"/>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b="0"/>
              <a:t>Figure penceresindeki “Tools” menüsünden, “Basic Fitting” seçeneği seçilir.</a:t>
            </a:r>
          </a:p>
          <a:p>
            <a:pPr marL="342900" indent="-342900" algn="l">
              <a:lnSpc>
                <a:spcPct val="80000"/>
              </a:lnSpc>
              <a:spcBef>
                <a:spcPct val="20000"/>
              </a:spcBef>
              <a:buClr>
                <a:schemeClr val="accent1"/>
              </a:buClr>
              <a:buSzPct val="65000"/>
              <a:buFont typeface="Wingdings" pitchFamily="2" charset="2"/>
              <a:buBlip>
                <a:blip r:embed="rId2"/>
              </a:buBlip>
            </a:pPr>
            <a:r>
              <a:rPr lang="tr-TR" b="0"/>
              <a:t>Açılan, “Basic Fitting” penceresinden ilgili polinom (burada, cubic, yani 3.derece) ve ardından, “show equations” seçeneği işaretlenir.</a:t>
            </a:r>
          </a:p>
          <a:p>
            <a:pPr marL="342900" indent="-342900" algn="l">
              <a:lnSpc>
                <a:spcPct val="80000"/>
              </a:lnSpc>
              <a:spcBef>
                <a:spcPct val="20000"/>
              </a:spcBef>
              <a:buClr>
                <a:schemeClr val="accent1"/>
              </a:buClr>
              <a:buSzPct val="65000"/>
              <a:buFont typeface="Wingdings" pitchFamily="2" charset="2"/>
              <a:buBlip>
                <a:blip r:embed="rId2"/>
              </a:buBlip>
            </a:pPr>
            <a:r>
              <a:rPr lang="tr-TR" b="0"/>
              <a:t>Şekil üzerinde gösterilen f(x) eşitliği, bize enterpolasyon polinomunu vermektedir.</a:t>
            </a:r>
          </a:p>
          <a:p>
            <a:pPr marL="342900" indent="-342900" algn="l">
              <a:lnSpc>
                <a:spcPct val="80000"/>
              </a:lnSpc>
              <a:spcBef>
                <a:spcPct val="20000"/>
              </a:spcBef>
              <a:buClr>
                <a:schemeClr val="accent1"/>
              </a:buClr>
              <a:buSzPct val="65000"/>
              <a:buFont typeface="Wingdings" pitchFamily="2" charset="2"/>
              <a:buBlip>
                <a:blip r:embed="rId2"/>
              </a:buBlip>
            </a:pPr>
            <a:r>
              <a:rPr lang="tr-TR" b="0"/>
              <a:t>Bu denklemde, x=9 girilirse, y=2.24 değeri elde edilir. f=9 için t=2.26 olduğu bilindiğine göre, enterpolasyon polinomumuzun doğruluğu-</a:t>
            </a:r>
            <a:r>
              <a:rPr lang="tr-TR" b="0" i="1"/>
              <a:t>bu aralık için</a:t>
            </a:r>
            <a:r>
              <a:rPr lang="tr-TR" b="0"/>
              <a:t>-%2’dir.</a:t>
            </a:r>
          </a:p>
          <a:p>
            <a:pPr marL="342900" indent="-342900" algn="l">
              <a:lnSpc>
                <a:spcPct val="80000"/>
              </a:lnSpc>
              <a:spcBef>
                <a:spcPct val="20000"/>
              </a:spcBef>
              <a:buClr>
                <a:schemeClr val="accent1"/>
              </a:buClr>
              <a:buSzPct val="65000"/>
              <a:buFont typeface="Wingdings" pitchFamily="2" charset="2"/>
              <a:buBlip>
                <a:blip r:embed="rId2"/>
              </a:buBlip>
            </a:pPr>
            <a:endParaRPr lang="tr-TR" b="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6 Slayt Numarası Yer Tutucusu"/>
          <p:cNvSpPr>
            <a:spLocks noGrp="1"/>
          </p:cNvSpPr>
          <p:nvPr>
            <p:ph type="sldNum" sz="quarter" idx="12"/>
          </p:nvPr>
        </p:nvSpPr>
        <p:spPr/>
        <p:txBody>
          <a:bodyPr/>
          <a:lstStyle/>
          <a:p>
            <a:pPr>
              <a:defRPr/>
            </a:pPr>
            <a:fld id="{A416EB95-1E5A-4962-B139-68D75C5A845E}" type="slidenum">
              <a:rPr lang="en-US" altLang="en-US"/>
              <a:pPr>
                <a:defRPr/>
              </a:pPr>
              <a:t>92</a:t>
            </a:fld>
            <a:endParaRPr lang="en-US" altLang="en-US"/>
          </a:p>
        </p:txBody>
      </p:sp>
      <p:sp>
        <p:nvSpPr>
          <p:cNvPr id="59395" name="Rectangle 2"/>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Basic Fitting Tool </a:t>
            </a:r>
            <a:endParaRPr lang="en-US" b="0" smtClean="0">
              <a:solidFill>
                <a:srgbClr val="3333CC"/>
              </a:solidFill>
            </a:endParaRPr>
          </a:p>
        </p:txBody>
      </p:sp>
      <p:graphicFrame>
        <p:nvGraphicFramePr>
          <p:cNvPr id="98396" name="Group 92"/>
          <p:cNvGraphicFramePr>
            <a:graphicFrameLocks noGrp="1"/>
          </p:cNvGraphicFramePr>
          <p:nvPr>
            <p:ph sz="half" idx="1"/>
          </p:nvPr>
        </p:nvGraphicFramePr>
        <p:xfrm>
          <a:off x="2195513" y="1412875"/>
          <a:ext cx="4608512" cy="676276"/>
        </p:xfrm>
        <a:graphic>
          <a:graphicData uri="http://schemas.openxmlformats.org/drawingml/2006/table">
            <a:tbl>
              <a:tblPr/>
              <a:tblGrid>
                <a:gridCol w="657225"/>
                <a:gridCol w="660400"/>
                <a:gridCol w="658812"/>
                <a:gridCol w="655638"/>
                <a:gridCol w="658812"/>
                <a:gridCol w="660400"/>
                <a:gridCol w="657225"/>
              </a:tblGrid>
              <a:tr h="3381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x</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1</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2</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3</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4</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y</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10.06</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9.36</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16.69</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22.28</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25.44</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27.75</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22" name="Rectangle 23"/>
          <p:cNvSpPr>
            <a:spLocks noChangeArrowheads="1"/>
          </p:cNvSpPr>
          <p:nvPr/>
        </p:nvSpPr>
        <p:spPr bwMode="auto">
          <a:xfrm>
            <a:off x="-36513" y="620713"/>
            <a:ext cx="7975601" cy="7905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r>
              <a:rPr lang="tr-TR" sz="1600">
                <a:solidFill>
                  <a:srgbClr val="3333CC"/>
                </a:solidFill>
              </a:rPr>
              <a:t>	Örnek: </a:t>
            </a:r>
            <a:r>
              <a:rPr lang="tr-TR" b="0"/>
              <a:t>Aşağıdaki tabloda, x zamanlarına karşılık y ölçüleri elde edilmiştir. Ölçülere en iyi uyan y=a+bx doğrusunu belirleyiniz (En küçük kareler kestirim yöntemi) </a:t>
            </a:r>
          </a:p>
        </p:txBody>
      </p:sp>
      <p:sp>
        <p:nvSpPr>
          <p:cNvPr id="59423" name="Rectangle 24"/>
          <p:cNvSpPr>
            <a:spLocks noChangeArrowheads="1"/>
          </p:cNvSpPr>
          <p:nvPr/>
        </p:nvSpPr>
        <p:spPr bwMode="auto">
          <a:xfrm>
            <a:off x="395288" y="2205038"/>
            <a:ext cx="8335962" cy="93662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r>
              <a:rPr lang="tr-TR" sz="1600">
                <a:solidFill>
                  <a:srgbClr val="3333CC"/>
                </a:solidFill>
              </a:rPr>
              <a:t>Çözüm: </a:t>
            </a:r>
            <a:r>
              <a:rPr lang="tr-TR" b="0"/>
              <a:t>Tablodaki değerler x ve y vektörlerine atanır. </a:t>
            </a:r>
            <a:r>
              <a:rPr lang="tr-TR">
                <a:latin typeface="Courier New" pitchFamily="49" charset="0"/>
              </a:rPr>
              <a:t>plot(x,y,</a:t>
            </a:r>
            <a:r>
              <a:rPr lang="tr-TR">
                <a:solidFill>
                  <a:schemeClr val="tx2"/>
                </a:solidFill>
                <a:latin typeface="Courier New" pitchFamily="49" charset="0"/>
              </a:rPr>
              <a:t>'o'</a:t>
            </a:r>
            <a:r>
              <a:rPr lang="tr-TR">
                <a:latin typeface="Courier New" pitchFamily="49" charset="0"/>
              </a:rPr>
              <a:t>)</a:t>
            </a:r>
            <a:r>
              <a:rPr lang="tr-TR" b="0"/>
              <a:t>ile ilgili eğri çizilir.</a:t>
            </a:r>
          </a:p>
          <a:p>
            <a:pPr marL="342900" indent="-342900" algn="l">
              <a:lnSpc>
                <a:spcPct val="80000"/>
              </a:lnSpc>
              <a:spcBef>
                <a:spcPct val="20000"/>
              </a:spcBef>
              <a:buClr>
                <a:schemeClr val="accent1"/>
              </a:buClr>
              <a:buSzPct val="65000"/>
              <a:buFont typeface="Wingdings" pitchFamily="2" charset="2"/>
              <a:buNone/>
            </a:pPr>
            <a:r>
              <a:rPr lang="tr-TR" b="0"/>
              <a:t>Basic Fitting penceresinde, “linear”, “show equation”, “plot residuals”  seçenekleri işaretlendiğinde, </a:t>
            </a:r>
          </a:p>
          <a:p>
            <a:pPr marL="342900" indent="-342900" algn="l">
              <a:lnSpc>
                <a:spcPct val="80000"/>
              </a:lnSpc>
              <a:spcBef>
                <a:spcPct val="20000"/>
              </a:spcBef>
              <a:buClr>
                <a:schemeClr val="accent1"/>
              </a:buClr>
              <a:buSzPct val="65000"/>
              <a:buFont typeface="Wingdings" pitchFamily="2" charset="2"/>
              <a:buNone/>
            </a:pPr>
            <a:r>
              <a:rPr lang="tr-TR" b="0"/>
              <a:t>aşağıdaki grafik oluşturulur.</a:t>
            </a:r>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a:p>
            <a:pPr marL="342900" indent="-342900" algn="l">
              <a:lnSpc>
                <a:spcPct val="80000"/>
              </a:lnSpc>
              <a:spcBef>
                <a:spcPct val="20000"/>
              </a:spcBef>
              <a:buClr>
                <a:schemeClr val="accent1"/>
              </a:buClr>
              <a:buSzPct val="65000"/>
              <a:buFont typeface="Wingdings" pitchFamily="2" charset="2"/>
              <a:buNone/>
            </a:pPr>
            <a:endParaRPr lang="tr-TR" b="0"/>
          </a:p>
        </p:txBody>
      </p:sp>
      <p:sp>
        <p:nvSpPr>
          <p:cNvPr id="59424" name="Rectangle 26"/>
          <p:cNvSpPr>
            <a:spLocks noChangeArrowheads="1"/>
          </p:cNvSpPr>
          <p:nvPr/>
        </p:nvSpPr>
        <p:spPr bwMode="auto">
          <a:xfrm>
            <a:off x="5435600" y="2852738"/>
            <a:ext cx="2952750" cy="2376487"/>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b="0"/>
          </a:p>
        </p:txBody>
      </p:sp>
      <p:pic>
        <p:nvPicPr>
          <p:cNvPr id="59425" name="Picture 89"/>
          <p:cNvPicPr>
            <a:picLocks noGrp="1" noChangeAspect="1" noChangeArrowheads="1"/>
          </p:cNvPicPr>
          <p:nvPr>
            <p:ph sz="half" idx="2"/>
          </p:nvPr>
        </p:nvPicPr>
        <p:blipFill>
          <a:blip r:embed="rId3" cstate="print"/>
          <a:srcRect l="8203" t="4385" r="4915" b="6024"/>
          <a:stretch>
            <a:fillRect/>
          </a:stretch>
        </p:blipFill>
        <p:spPr>
          <a:xfrm>
            <a:off x="2916238" y="3141663"/>
            <a:ext cx="3816350" cy="2951162"/>
          </a:xfrm>
          <a:noFill/>
        </p:spPr>
      </p:pic>
      <p:sp>
        <p:nvSpPr>
          <p:cNvPr id="59426" name="Line 94"/>
          <p:cNvSpPr>
            <a:spLocks noChangeShapeType="1"/>
          </p:cNvSpPr>
          <p:nvPr/>
        </p:nvSpPr>
        <p:spPr bwMode="auto">
          <a:xfrm>
            <a:off x="6227763" y="5084763"/>
            <a:ext cx="576262" cy="0"/>
          </a:xfrm>
          <a:prstGeom prst="line">
            <a:avLst/>
          </a:prstGeom>
          <a:noFill/>
          <a:ln w="25400">
            <a:solidFill>
              <a:srgbClr val="FF0000"/>
            </a:solidFill>
            <a:round/>
            <a:headEnd/>
            <a:tailEnd type="triangle" w="med" len="med"/>
          </a:ln>
        </p:spPr>
        <p:txBody>
          <a:bodyPr wrap="none" anchor="ctr"/>
          <a:lstStyle/>
          <a:p>
            <a:endParaRPr lang="tr-TR"/>
          </a:p>
        </p:txBody>
      </p:sp>
      <p:sp>
        <p:nvSpPr>
          <p:cNvPr id="59427" name="Text Box 95"/>
          <p:cNvSpPr txBox="1">
            <a:spLocks noChangeArrowheads="1"/>
          </p:cNvSpPr>
          <p:nvPr/>
        </p:nvSpPr>
        <p:spPr bwMode="auto">
          <a:xfrm>
            <a:off x="6804025" y="4581525"/>
            <a:ext cx="2232025" cy="942975"/>
          </a:xfrm>
          <a:prstGeom prst="rect">
            <a:avLst/>
          </a:prstGeom>
          <a:noFill/>
          <a:ln w="25400" algn="ctr">
            <a:noFill/>
            <a:miter lim="800000"/>
            <a:headEnd/>
            <a:tailEnd/>
          </a:ln>
        </p:spPr>
        <p:txBody>
          <a:bodyPr>
            <a:spAutoFit/>
          </a:bodyPr>
          <a:lstStyle/>
          <a:p>
            <a:pPr algn="l"/>
            <a:r>
              <a:rPr lang="tr-TR" b="0"/>
              <a:t>Ölçülerin, belirlenen doğru denkleminden</a:t>
            </a:r>
          </a:p>
          <a:p>
            <a:pPr algn="l"/>
            <a:r>
              <a:rPr lang="tr-TR" b="0"/>
              <a:t>sapmasını (düzeltmeleri-residuals) gösterir.</a:t>
            </a:r>
            <a:endParaRPr lang="en-US" b="0"/>
          </a:p>
        </p:txBody>
      </p:sp>
      <p:sp>
        <p:nvSpPr>
          <p:cNvPr id="59428" name="AutoShape 96"/>
          <p:cNvSpPr>
            <a:spLocks noChangeArrowheads="1"/>
          </p:cNvSpPr>
          <p:nvPr/>
        </p:nvSpPr>
        <p:spPr bwMode="auto">
          <a:xfrm>
            <a:off x="3232150" y="3357563"/>
            <a:ext cx="792163" cy="287337"/>
          </a:xfrm>
          <a:prstGeom prst="roundRect">
            <a:avLst>
              <a:gd name="adj" fmla="val 16667"/>
            </a:avLst>
          </a:prstGeom>
          <a:noFill/>
          <a:ln w="15875" algn="ctr">
            <a:solidFill>
              <a:srgbClr val="993366"/>
            </a:solidFill>
            <a:round/>
            <a:headEnd/>
            <a:tailEnd/>
          </a:ln>
        </p:spPr>
        <p:txBody>
          <a:bodyPr wrap="none" anchor="ctr"/>
          <a:lstStyle/>
          <a:p>
            <a:endParaRPr lang="tr-TR"/>
          </a:p>
        </p:txBody>
      </p:sp>
      <p:sp>
        <p:nvSpPr>
          <p:cNvPr id="59429" name="Line 97"/>
          <p:cNvSpPr>
            <a:spLocks noChangeShapeType="1"/>
          </p:cNvSpPr>
          <p:nvPr/>
        </p:nvSpPr>
        <p:spPr bwMode="auto">
          <a:xfrm flipH="1">
            <a:off x="2266950" y="3548063"/>
            <a:ext cx="936625" cy="0"/>
          </a:xfrm>
          <a:prstGeom prst="line">
            <a:avLst/>
          </a:prstGeom>
          <a:noFill/>
          <a:ln w="15875">
            <a:solidFill>
              <a:srgbClr val="990033"/>
            </a:solidFill>
            <a:round/>
            <a:headEnd/>
            <a:tailEnd type="triangle" w="med" len="med"/>
          </a:ln>
        </p:spPr>
        <p:txBody>
          <a:bodyPr wrap="none" anchor="ctr"/>
          <a:lstStyle/>
          <a:p>
            <a:endParaRPr lang="tr-TR"/>
          </a:p>
        </p:txBody>
      </p:sp>
      <p:sp>
        <p:nvSpPr>
          <p:cNvPr id="59430" name="Text Box 98"/>
          <p:cNvSpPr txBox="1">
            <a:spLocks noChangeArrowheads="1"/>
          </p:cNvSpPr>
          <p:nvPr/>
        </p:nvSpPr>
        <p:spPr bwMode="auto">
          <a:xfrm>
            <a:off x="755650" y="3205163"/>
            <a:ext cx="2016125" cy="1217612"/>
          </a:xfrm>
          <a:prstGeom prst="rect">
            <a:avLst/>
          </a:prstGeom>
          <a:noFill/>
          <a:ln w="25400" algn="ctr">
            <a:noFill/>
            <a:miter lim="800000"/>
            <a:headEnd/>
            <a:tailEnd/>
          </a:ln>
        </p:spPr>
        <p:txBody>
          <a:bodyPr>
            <a:spAutoFit/>
          </a:bodyPr>
          <a:lstStyle/>
          <a:p>
            <a:pPr algn="l"/>
            <a:r>
              <a:rPr lang="tr-TR" b="0"/>
              <a:t>En küçük kareler </a:t>
            </a:r>
          </a:p>
          <a:p>
            <a:pPr algn="l"/>
            <a:r>
              <a:rPr lang="tr-TR" b="0"/>
              <a:t>yöntemine göre belirlenen </a:t>
            </a:r>
          </a:p>
          <a:p>
            <a:pPr algn="l"/>
            <a:r>
              <a:rPr lang="tr-TR" b="0"/>
              <a:t>en uygun doğru denklemi (</a:t>
            </a:r>
            <a:r>
              <a:rPr lang="tr-TR" b="0" i="1"/>
              <a:t>model</a:t>
            </a:r>
            <a:r>
              <a:rPr lang="tr-TR" b="0"/>
              <a:t>)</a:t>
            </a:r>
            <a:r>
              <a:rPr lang="tr-TR" sz="1800" baseline="30000"/>
              <a:t>*</a:t>
            </a:r>
            <a:endParaRPr lang="en-US" sz="1800"/>
          </a:p>
        </p:txBody>
      </p:sp>
      <p:sp>
        <p:nvSpPr>
          <p:cNvPr id="59431" name="Text Box 99"/>
          <p:cNvSpPr txBox="1">
            <a:spLocks noChangeArrowheads="1"/>
          </p:cNvSpPr>
          <p:nvPr/>
        </p:nvSpPr>
        <p:spPr bwMode="auto">
          <a:xfrm>
            <a:off x="584200" y="5567363"/>
            <a:ext cx="2439988" cy="457200"/>
          </a:xfrm>
          <a:prstGeom prst="rect">
            <a:avLst/>
          </a:prstGeom>
          <a:noFill/>
          <a:ln w="25400" algn="ctr">
            <a:noFill/>
            <a:miter lim="800000"/>
            <a:headEnd/>
            <a:tailEnd/>
          </a:ln>
        </p:spPr>
        <p:txBody>
          <a:bodyPr wrap="none">
            <a:spAutoFit/>
          </a:bodyPr>
          <a:lstStyle/>
          <a:p>
            <a:pPr algn="l"/>
            <a:r>
              <a:rPr lang="tr-TR" i="1"/>
              <a:t>*</a:t>
            </a:r>
            <a:r>
              <a:rPr lang="tr-TR" sz="1000" b="0" i="1"/>
              <a:t> Demirel H (2005), Dengeleme Hesabı </a:t>
            </a:r>
          </a:p>
          <a:p>
            <a:pPr algn="l"/>
            <a:r>
              <a:rPr lang="tr-TR" sz="1000" b="0" i="1"/>
              <a:t>Ders Notları, YTÜ, İstanbul</a:t>
            </a:r>
            <a:endParaRPr lang="en-US" sz="1000" b="0" i="1"/>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6 Slayt Numarası Yer Tutucusu"/>
          <p:cNvSpPr>
            <a:spLocks noGrp="1"/>
          </p:cNvSpPr>
          <p:nvPr>
            <p:ph type="sldNum" sz="quarter" idx="12"/>
          </p:nvPr>
        </p:nvSpPr>
        <p:spPr/>
        <p:txBody>
          <a:bodyPr/>
          <a:lstStyle/>
          <a:p>
            <a:pPr>
              <a:defRPr/>
            </a:pPr>
            <a:fld id="{CE8FEB02-4345-43D1-AA16-7AB6FAA4A81D}" type="slidenum">
              <a:rPr lang="en-US" altLang="en-US"/>
              <a:pPr>
                <a:defRPr/>
              </a:pPr>
              <a:t>93</a:t>
            </a:fld>
            <a:endParaRPr lang="en-US" altLang="en-US"/>
          </a:p>
        </p:txBody>
      </p:sp>
      <p:sp>
        <p:nvSpPr>
          <p:cNvPr id="60419" name="Rectangle 2"/>
          <p:cNvSpPr>
            <a:spLocks noGrp="1" noChangeArrowheads="1"/>
          </p:cNvSpPr>
          <p:nvPr>
            <p:ph type="title"/>
          </p:nvPr>
        </p:nvSpPr>
        <p:spPr/>
        <p:txBody>
          <a:bodyPr/>
          <a:lstStyle/>
          <a:p>
            <a:pPr eaLnBrk="1" hangingPunct="1"/>
            <a:r>
              <a:rPr lang="tr-TR" dirty="0" smtClean="0"/>
              <a:t>MATLAB/</a:t>
            </a:r>
            <a:r>
              <a:rPr lang="tr-TR" b="0" dirty="0" smtClean="0"/>
              <a:t>Grafik-</a:t>
            </a:r>
            <a:r>
              <a:rPr lang="tr-TR" b="0" dirty="0" smtClean="0">
                <a:solidFill>
                  <a:srgbClr val="3333CC"/>
                </a:solidFill>
              </a:rPr>
              <a:t>Çubuk (bar) ve </a:t>
            </a:r>
            <a:r>
              <a:rPr lang="tr-TR" b="0" dirty="0" err="1" smtClean="0">
                <a:solidFill>
                  <a:srgbClr val="3333CC"/>
                </a:solidFill>
              </a:rPr>
              <a:t>stem</a:t>
            </a:r>
            <a:r>
              <a:rPr lang="tr-TR" b="0" dirty="0" smtClean="0">
                <a:solidFill>
                  <a:srgbClr val="3333CC"/>
                </a:solidFill>
              </a:rPr>
              <a:t> grafiği</a:t>
            </a:r>
            <a:endParaRPr lang="en-US" b="0" dirty="0" smtClean="0">
              <a:solidFill>
                <a:srgbClr val="3333CC"/>
              </a:solidFill>
            </a:endParaRPr>
          </a:p>
        </p:txBody>
      </p:sp>
      <p:sp>
        <p:nvSpPr>
          <p:cNvPr id="60420"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err="1"/>
              <a:t>Matlab’de</a:t>
            </a:r>
            <a:r>
              <a:rPr lang="tr-TR" sz="1600" b="0" dirty="0"/>
              <a:t> farklı gösterimlere göre çizim yapmak mümkündür. Bunlardan ikisi bar(…) ve </a:t>
            </a:r>
            <a:r>
              <a:rPr lang="tr-TR" sz="1600" b="0" dirty="0" err="1"/>
              <a:t>stem</a:t>
            </a:r>
            <a:r>
              <a:rPr lang="tr-TR" sz="1600" b="0" dirty="0"/>
              <a:t>(…) çizim fonksiyonlarıdır. </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solidFill>
                  <a:srgbClr val="3333CC"/>
                </a:solidFill>
              </a:rPr>
              <a:t>Örnek:</a:t>
            </a:r>
            <a:r>
              <a:rPr lang="tr-TR" sz="1600" b="0" dirty="0"/>
              <a:t> </a:t>
            </a:r>
            <a:r>
              <a:rPr lang="tr-TR" dirty="0">
                <a:latin typeface="Courier New" pitchFamily="49" charset="0"/>
              </a:rPr>
              <a:t>x=[5;10;100;20;2]</a:t>
            </a:r>
            <a:r>
              <a:rPr lang="tr-TR" sz="1600" b="0" dirty="0"/>
              <a:t> vektör elemanlarının bar ve </a:t>
            </a:r>
            <a:r>
              <a:rPr lang="tr-TR" sz="1600" b="0" dirty="0" err="1"/>
              <a:t>stem</a:t>
            </a:r>
            <a:r>
              <a:rPr lang="tr-TR" sz="1600" b="0" dirty="0"/>
              <a:t> grafik olarak göstermek isteyelim. </a:t>
            </a:r>
            <a:r>
              <a:rPr lang="tr-TR" dirty="0">
                <a:latin typeface="Courier New" pitchFamily="49" charset="0"/>
              </a:rPr>
              <a:t>bar(x)</a:t>
            </a:r>
            <a:r>
              <a:rPr lang="tr-TR" sz="1600" b="0" dirty="0"/>
              <a:t> ve </a:t>
            </a:r>
            <a:r>
              <a:rPr lang="tr-TR" dirty="0" err="1">
                <a:latin typeface="Courier New" pitchFamily="49" charset="0"/>
              </a:rPr>
              <a:t>stem</a:t>
            </a:r>
            <a:r>
              <a:rPr lang="tr-TR" dirty="0">
                <a:latin typeface="Courier New" pitchFamily="49" charset="0"/>
              </a:rPr>
              <a:t>(x)</a:t>
            </a:r>
            <a:r>
              <a:rPr lang="tr-TR" sz="1600" b="0" dirty="0"/>
              <a:t> aşağıdaki grafikleri çizdirecektir.</a:t>
            </a:r>
          </a:p>
        </p:txBody>
      </p:sp>
      <p:grpSp>
        <p:nvGrpSpPr>
          <p:cNvPr id="60421" name="Group 12"/>
          <p:cNvGrpSpPr>
            <a:grpSpLocks/>
          </p:cNvGrpSpPr>
          <p:nvPr/>
        </p:nvGrpSpPr>
        <p:grpSpPr bwMode="auto">
          <a:xfrm>
            <a:off x="457200" y="2630488"/>
            <a:ext cx="8008938" cy="3175000"/>
            <a:chOff x="288" y="1657"/>
            <a:chExt cx="5045" cy="2000"/>
          </a:xfrm>
        </p:grpSpPr>
        <p:pic>
          <p:nvPicPr>
            <p:cNvPr id="60422" name="Picture 6"/>
            <p:cNvPicPr>
              <a:picLocks noChangeAspect="1" noChangeArrowheads="1"/>
            </p:cNvPicPr>
            <p:nvPr/>
          </p:nvPicPr>
          <p:blipFill>
            <a:blip r:embed="rId3" cstate="print"/>
            <a:srcRect/>
            <a:stretch>
              <a:fillRect/>
            </a:stretch>
          </p:blipFill>
          <p:spPr bwMode="auto">
            <a:xfrm>
              <a:off x="288" y="1749"/>
              <a:ext cx="2544" cy="1908"/>
            </a:xfrm>
            <a:prstGeom prst="rect">
              <a:avLst/>
            </a:prstGeom>
            <a:noFill/>
            <a:ln w="9525">
              <a:noFill/>
              <a:miter lim="800000"/>
              <a:headEnd/>
              <a:tailEnd/>
            </a:ln>
          </p:spPr>
        </p:pic>
        <p:pic>
          <p:nvPicPr>
            <p:cNvPr id="60423" name="Picture 8"/>
            <p:cNvPicPr>
              <a:picLocks noChangeAspect="1" noChangeArrowheads="1"/>
            </p:cNvPicPr>
            <p:nvPr/>
          </p:nvPicPr>
          <p:blipFill>
            <a:blip r:embed="rId4" cstate="print"/>
            <a:srcRect/>
            <a:stretch>
              <a:fillRect/>
            </a:stretch>
          </p:blipFill>
          <p:spPr bwMode="auto">
            <a:xfrm>
              <a:off x="2789" y="1748"/>
              <a:ext cx="2544" cy="1908"/>
            </a:xfrm>
            <a:prstGeom prst="rect">
              <a:avLst/>
            </a:prstGeom>
            <a:noFill/>
            <a:ln w="9525">
              <a:noFill/>
              <a:miter lim="800000"/>
              <a:headEnd/>
              <a:tailEnd/>
            </a:ln>
          </p:spPr>
        </p:pic>
        <p:sp>
          <p:nvSpPr>
            <p:cNvPr id="60424" name="Text Box 10"/>
            <p:cNvSpPr txBox="1">
              <a:spLocks noChangeArrowheads="1"/>
            </p:cNvSpPr>
            <p:nvPr/>
          </p:nvSpPr>
          <p:spPr bwMode="auto">
            <a:xfrm>
              <a:off x="1292" y="1657"/>
              <a:ext cx="675" cy="192"/>
            </a:xfrm>
            <a:prstGeom prst="rect">
              <a:avLst/>
            </a:prstGeom>
            <a:noFill/>
            <a:ln w="25400" algn="ctr">
              <a:noFill/>
              <a:miter lim="800000"/>
              <a:headEnd/>
              <a:tailEnd/>
            </a:ln>
          </p:spPr>
          <p:txBody>
            <a:bodyPr wrap="none">
              <a:spAutoFit/>
            </a:bodyPr>
            <a:lstStyle/>
            <a:p>
              <a:r>
                <a:rPr lang="tr-TR"/>
                <a:t>Bar grafiği</a:t>
              </a:r>
              <a:endParaRPr lang="en-US"/>
            </a:p>
          </p:txBody>
        </p:sp>
        <p:sp>
          <p:nvSpPr>
            <p:cNvPr id="60425" name="Text Box 11"/>
            <p:cNvSpPr txBox="1">
              <a:spLocks noChangeArrowheads="1"/>
            </p:cNvSpPr>
            <p:nvPr/>
          </p:nvSpPr>
          <p:spPr bwMode="auto">
            <a:xfrm>
              <a:off x="3696" y="1657"/>
              <a:ext cx="762" cy="192"/>
            </a:xfrm>
            <a:prstGeom prst="rect">
              <a:avLst/>
            </a:prstGeom>
            <a:noFill/>
            <a:ln w="25400" algn="ctr">
              <a:noFill/>
              <a:miter lim="800000"/>
              <a:headEnd/>
              <a:tailEnd/>
            </a:ln>
          </p:spPr>
          <p:txBody>
            <a:bodyPr wrap="none">
              <a:spAutoFit/>
            </a:bodyPr>
            <a:lstStyle/>
            <a:p>
              <a:r>
                <a:rPr lang="tr-TR"/>
                <a:t>Stem grafiği</a:t>
              </a:r>
              <a:endParaRPr lang="en-US"/>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Grafik-</a:t>
            </a:r>
            <a:r>
              <a:rPr lang="tr-TR" b="0" dirty="0" err="1" smtClean="0">
                <a:solidFill>
                  <a:srgbClr val="3333CC"/>
                </a:solidFill>
              </a:rPr>
              <a:t>pie</a:t>
            </a:r>
            <a:r>
              <a:rPr lang="tr-TR" b="0" dirty="0" smtClean="0">
                <a:solidFill>
                  <a:srgbClr val="3333CC"/>
                </a:solidFill>
              </a:rPr>
              <a:t> fonksiyonu</a:t>
            </a:r>
            <a:endParaRPr lang="tr-TR" dirty="0"/>
          </a:p>
        </p:txBody>
      </p:sp>
      <p:sp>
        <p:nvSpPr>
          <p:cNvPr id="3" name="2 İçerik Yer Tutucusu"/>
          <p:cNvSpPr>
            <a:spLocks noGrp="1"/>
          </p:cNvSpPr>
          <p:nvPr>
            <p:ph sz="half" idx="1"/>
          </p:nvPr>
        </p:nvSpPr>
        <p:spPr>
          <a:xfrm>
            <a:off x="457200" y="1038225"/>
            <a:ext cx="8003232" cy="446559"/>
          </a:xfrm>
        </p:spPr>
        <p:txBody>
          <a:bodyPr/>
          <a:lstStyle/>
          <a:p>
            <a:r>
              <a:rPr lang="tr-TR" sz="1600" dirty="0" err="1" smtClean="0">
                <a:solidFill>
                  <a:srgbClr val="3333CC"/>
                </a:solidFill>
              </a:rPr>
              <a:t>pie</a:t>
            </a:r>
            <a:r>
              <a:rPr lang="tr-TR" sz="1600" dirty="0" smtClean="0">
                <a:solidFill>
                  <a:srgbClr val="3333CC"/>
                </a:solidFill>
              </a:rPr>
              <a:t>([dizi elemanları]) </a:t>
            </a:r>
            <a:r>
              <a:rPr lang="tr-TR" sz="1600" dirty="0" smtClean="0"/>
              <a:t>fonksiyonu dairesel grafikler oluşturmak için kullanılır.</a:t>
            </a:r>
            <a:endParaRPr lang="tr-TR" sz="1600" dirty="0"/>
          </a:p>
        </p:txBody>
      </p:sp>
      <p:sp>
        <p:nvSpPr>
          <p:cNvPr id="5" name="4 Slayt Numarası Yer Tutucusu"/>
          <p:cNvSpPr>
            <a:spLocks noGrp="1"/>
          </p:cNvSpPr>
          <p:nvPr>
            <p:ph type="sldNum" sz="quarter" idx="12"/>
          </p:nvPr>
        </p:nvSpPr>
        <p:spPr/>
        <p:txBody>
          <a:bodyPr/>
          <a:lstStyle/>
          <a:p>
            <a:pPr>
              <a:defRPr/>
            </a:pPr>
            <a:fld id="{D7DB548B-3755-4386-BD0D-91FBE1C6DA3F}" type="slidenum">
              <a:rPr lang="en-US" altLang="en-US" smtClean="0"/>
              <a:pPr>
                <a:defRPr/>
              </a:pPr>
              <a:t>94</a:t>
            </a:fld>
            <a:endParaRPr lang="en-US" altLang="en-US"/>
          </a:p>
        </p:txBody>
      </p:sp>
      <p:sp>
        <p:nvSpPr>
          <p:cNvPr id="6" name="5 Dikdörtgen"/>
          <p:cNvSpPr/>
          <p:nvPr/>
        </p:nvSpPr>
        <p:spPr>
          <a:xfrm>
            <a:off x="539552" y="1772816"/>
            <a:ext cx="4572000" cy="523220"/>
          </a:xfrm>
          <a:prstGeom prst="rect">
            <a:avLst/>
          </a:prstGeom>
        </p:spPr>
        <p:txBody>
          <a:bodyPr>
            <a:spAutoFit/>
          </a:bodyPr>
          <a:lstStyle/>
          <a:p>
            <a:pPr algn="l"/>
            <a:r>
              <a:rPr lang="pt-BR" dirty="0" smtClean="0"/>
              <a:t>a=[5 4 8 9];</a:t>
            </a:r>
          </a:p>
          <a:p>
            <a:pPr algn="l"/>
            <a:r>
              <a:rPr lang="tr-TR" dirty="0" err="1" smtClean="0"/>
              <a:t>pie</a:t>
            </a:r>
            <a:r>
              <a:rPr lang="tr-TR" dirty="0" smtClean="0"/>
              <a:t>(a)</a:t>
            </a:r>
          </a:p>
        </p:txBody>
      </p:sp>
      <p:pic>
        <p:nvPicPr>
          <p:cNvPr id="44034" name="Picture 2"/>
          <p:cNvPicPr>
            <a:picLocks noChangeAspect="1" noChangeArrowheads="1"/>
          </p:cNvPicPr>
          <p:nvPr/>
        </p:nvPicPr>
        <p:blipFill>
          <a:blip r:embed="rId2" cstate="print"/>
          <a:srcRect/>
          <a:stretch>
            <a:fillRect/>
          </a:stretch>
        </p:blipFill>
        <p:spPr bwMode="auto">
          <a:xfrm>
            <a:off x="1905000" y="1428750"/>
            <a:ext cx="53340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Grafik-</a:t>
            </a:r>
            <a:r>
              <a:rPr lang="tr-TR" b="0" dirty="0" err="1" smtClean="0">
                <a:solidFill>
                  <a:srgbClr val="3333CC"/>
                </a:solidFill>
              </a:rPr>
              <a:t>pie</a:t>
            </a:r>
            <a:r>
              <a:rPr lang="tr-TR" b="0" dirty="0" smtClean="0">
                <a:solidFill>
                  <a:srgbClr val="3333CC"/>
                </a:solidFill>
              </a:rPr>
              <a:t> fonksiyonu</a:t>
            </a:r>
            <a:endParaRPr lang="tr-TR" dirty="0"/>
          </a:p>
        </p:txBody>
      </p:sp>
      <p:sp>
        <p:nvSpPr>
          <p:cNvPr id="5" name="4 Slayt Numarası Yer Tutucusu"/>
          <p:cNvSpPr>
            <a:spLocks noGrp="1"/>
          </p:cNvSpPr>
          <p:nvPr>
            <p:ph type="sldNum" sz="quarter" idx="12"/>
          </p:nvPr>
        </p:nvSpPr>
        <p:spPr/>
        <p:txBody>
          <a:bodyPr/>
          <a:lstStyle/>
          <a:p>
            <a:pPr>
              <a:defRPr/>
            </a:pPr>
            <a:fld id="{D7DB548B-3755-4386-BD0D-91FBE1C6DA3F}" type="slidenum">
              <a:rPr lang="en-US" altLang="en-US" smtClean="0"/>
              <a:pPr>
                <a:defRPr/>
              </a:pPr>
              <a:t>95</a:t>
            </a:fld>
            <a:endParaRPr lang="en-US" altLang="en-US"/>
          </a:p>
        </p:txBody>
      </p:sp>
      <p:sp>
        <p:nvSpPr>
          <p:cNvPr id="6" name="Rectangle 3"/>
          <p:cNvSpPr>
            <a:spLocks noChangeArrowheads="1"/>
          </p:cNvSpPr>
          <p:nvPr/>
        </p:nvSpPr>
        <p:spPr bwMode="auto">
          <a:xfrm>
            <a:off x="323850" y="741363"/>
            <a:ext cx="8335963" cy="815429"/>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smtClean="0"/>
              <a:t>Sınıflara göre öğrenci sayıları verildiğine göre, bu değerlerin yüzdelik dağılımlarını bir grafik üzerinde gösterelim.</a:t>
            </a: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endParaRPr lang="tr-TR" sz="1600" b="0" dirty="0"/>
          </a:p>
        </p:txBody>
      </p:sp>
      <p:sp>
        <p:nvSpPr>
          <p:cNvPr id="7" name="6 Dikdörtgen"/>
          <p:cNvSpPr/>
          <p:nvPr/>
        </p:nvSpPr>
        <p:spPr>
          <a:xfrm>
            <a:off x="539552" y="1700808"/>
            <a:ext cx="4572000" cy="1169551"/>
          </a:xfrm>
          <a:prstGeom prst="rect">
            <a:avLst/>
          </a:prstGeom>
          <a:ln w="25400">
            <a:solidFill>
              <a:schemeClr val="tx1"/>
            </a:solidFill>
          </a:ln>
        </p:spPr>
        <p:txBody>
          <a:bodyPr>
            <a:spAutoFit/>
          </a:bodyPr>
          <a:lstStyle/>
          <a:p>
            <a:pPr algn="l"/>
            <a:r>
              <a:rPr lang="tr-TR" dirty="0" err="1" smtClean="0"/>
              <a:t>clear</a:t>
            </a:r>
            <a:endParaRPr lang="tr-TR" dirty="0" smtClean="0"/>
          </a:p>
          <a:p>
            <a:pPr algn="l"/>
            <a:r>
              <a:rPr lang="tr-TR" dirty="0" err="1" smtClean="0"/>
              <a:t>clc</a:t>
            </a:r>
            <a:endParaRPr lang="tr-TR" dirty="0" smtClean="0"/>
          </a:p>
          <a:p>
            <a:pPr algn="l"/>
            <a:r>
              <a:rPr lang="pt-BR" dirty="0" smtClean="0"/>
              <a:t>a=[250</a:t>
            </a:r>
            <a:r>
              <a:rPr lang="tr-TR" dirty="0" smtClean="0"/>
              <a:t>,</a:t>
            </a:r>
            <a:r>
              <a:rPr lang="pt-BR" dirty="0" smtClean="0"/>
              <a:t> 225</a:t>
            </a:r>
            <a:r>
              <a:rPr lang="tr-TR" dirty="0" smtClean="0"/>
              <a:t>,</a:t>
            </a:r>
            <a:r>
              <a:rPr lang="pt-BR" dirty="0" smtClean="0"/>
              <a:t> 400</a:t>
            </a:r>
            <a:r>
              <a:rPr lang="tr-TR" dirty="0" smtClean="0"/>
              <a:t>,</a:t>
            </a:r>
            <a:r>
              <a:rPr lang="pt-BR" dirty="0" smtClean="0"/>
              <a:t> 212</a:t>
            </a:r>
            <a:r>
              <a:rPr lang="tr-TR" dirty="0" smtClean="0"/>
              <a:t>,</a:t>
            </a:r>
            <a:r>
              <a:rPr lang="pt-BR" dirty="0" smtClean="0"/>
              <a:t> 225];</a:t>
            </a:r>
          </a:p>
          <a:p>
            <a:pPr algn="l"/>
            <a:r>
              <a:rPr lang="tr-TR" dirty="0" smtClean="0"/>
              <a:t>b={'</a:t>
            </a:r>
            <a:r>
              <a:rPr lang="tr-TR" dirty="0" err="1" smtClean="0"/>
              <a:t>hazirlik</a:t>
            </a:r>
            <a:r>
              <a:rPr lang="tr-TR" dirty="0" smtClean="0"/>
              <a:t>','1.</a:t>
            </a:r>
            <a:r>
              <a:rPr lang="tr-TR" dirty="0" err="1" smtClean="0"/>
              <a:t>sinif</a:t>
            </a:r>
            <a:r>
              <a:rPr lang="tr-TR" dirty="0" smtClean="0"/>
              <a:t>', '2.</a:t>
            </a:r>
            <a:r>
              <a:rPr lang="tr-TR" dirty="0" err="1" smtClean="0"/>
              <a:t>sinif</a:t>
            </a:r>
            <a:r>
              <a:rPr lang="tr-TR" dirty="0" smtClean="0"/>
              <a:t>','3.</a:t>
            </a:r>
            <a:r>
              <a:rPr lang="tr-TR" dirty="0" err="1" smtClean="0"/>
              <a:t>sinif</a:t>
            </a:r>
            <a:r>
              <a:rPr lang="tr-TR" dirty="0" smtClean="0"/>
              <a:t>','4.</a:t>
            </a:r>
            <a:r>
              <a:rPr lang="tr-TR" dirty="0" err="1" smtClean="0"/>
              <a:t>sinif</a:t>
            </a:r>
            <a:r>
              <a:rPr lang="tr-TR" dirty="0" smtClean="0"/>
              <a:t>'};</a:t>
            </a:r>
          </a:p>
          <a:p>
            <a:pPr algn="l"/>
            <a:r>
              <a:rPr lang="tr-TR" dirty="0" err="1" smtClean="0"/>
              <a:t>pie</a:t>
            </a:r>
            <a:r>
              <a:rPr lang="tr-TR" dirty="0" smtClean="0"/>
              <a:t>(a,b)</a:t>
            </a:r>
          </a:p>
        </p:txBody>
      </p:sp>
      <p:pic>
        <p:nvPicPr>
          <p:cNvPr id="45058" name="Picture 2"/>
          <p:cNvPicPr>
            <a:picLocks noChangeAspect="1" noChangeArrowheads="1"/>
          </p:cNvPicPr>
          <p:nvPr/>
        </p:nvPicPr>
        <p:blipFill>
          <a:blip r:embed="rId3" cstate="print"/>
          <a:srcRect/>
          <a:stretch>
            <a:fillRect/>
          </a:stretch>
        </p:blipFill>
        <p:spPr bwMode="auto">
          <a:xfrm>
            <a:off x="3275856" y="2708920"/>
            <a:ext cx="53340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MATLAB/</a:t>
            </a:r>
            <a:r>
              <a:rPr lang="tr-TR" b="0" dirty="0" smtClean="0"/>
              <a:t>Grafik-</a:t>
            </a:r>
            <a:r>
              <a:rPr lang="tr-TR" b="0" dirty="0" err="1" smtClean="0">
                <a:solidFill>
                  <a:srgbClr val="3333CC"/>
                </a:solidFill>
              </a:rPr>
              <a:t>pie</a:t>
            </a:r>
            <a:r>
              <a:rPr lang="tr-TR" b="0" dirty="0" smtClean="0">
                <a:solidFill>
                  <a:srgbClr val="3333CC"/>
                </a:solidFill>
              </a:rPr>
              <a:t> fonksiyonu</a:t>
            </a:r>
            <a:endParaRPr lang="tr-TR" dirty="0"/>
          </a:p>
        </p:txBody>
      </p:sp>
      <p:sp>
        <p:nvSpPr>
          <p:cNvPr id="5" name="4 Slayt Numarası Yer Tutucusu"/>
          <p:cNvSpPr>
            <a:spLocks noGrp="1"/>
          </p:cNvSpPr>
          <p:nvPr>
            <p:ph type="sldNum" sz="quarter" idx="12"/>
          </p:nvPr>
        </p:nvSpPr>
        <p:spPr/>
        <p:txBody>
          <a:bodyPr/>
          <a:lstStyle/>
          <a:p>
            <a:pPr>
              <a:defRPr/>
            </a:pPr>
            <a:fld id="{D7DB548B-3755-4386-BD0D-91FBE1C6DA3F}" type="slidenum">
              <a:rPr lang="en-US" altLang="en-US" smtClean="0"/>
              <a:pPr>
                <a:defRPr/>
              </a:pPr>
              <a:t>96</a:t>
            </a:fld>
            <a:endParaRPr lang="en-US" altLang="en-US"/>
          </a:p>
        </p:txBody>
      </p:sp>
      <p:sp>
        <p:nvSpPr>
          <p:cNvPr id="7" name="6 Dikdörtgen"/>
          <p:cNvSpPr/>
          <p:nvPr/>
        </p:nvSpPr>
        <p:spPr>
          <a:xfrm>
            <a:off x="467544" y="1124744"/>
            <a:ext cx="4572000" cy="1169551"/>
          </a:xfrm>
          <a:prstGeom prst="rect">
            <a:avLst/>
          </a:prstGeom>
        </p:spPr>
        <p:txBody>
          <a:bodyPr>
            <a:spAutoFit/>
          </a:bodyPr>
          <a:lstStyle/>
          <a:p>
            <a:pPr algn="l"/>
            <a:r>
              <a:rPr lang="tr-TR" dirty="0" err="1" smtClean="0"/>
              <a:t>clear</a:t>
            </a:r>
            <a:endParaRPr lang="tr-TR" dirty="0" smtClean="0"/>
          </a:p>
          <a:p>
            <a:pPr algn="l"/>
            <a:r>
              <a:rPr lang="tr-TR" dirty="0" err="1" smtClean="0"/>
              <a:t>clc</a:t>
            </a:r>
            <a:endParaRPr lang="tr-TR" dirty="0" smtClean="0"/>
          </a:p>
          <a:p>
            <a:pPr algn="l"/>
            <a:r>
              <a:rPr lang="pt-BR" dirty="0" smtClean="0"/>
              <a:t>a=[250, 225, 400, 212, 225];</a:t>
            </a:r>
          </a:p>
          <a:p>
            <a:pPr algn="l"/>
            <a:r>
              <a:rPr lang="tr-TR" dirty="0" err="1" smtClean="0"/>
              <a:t>pie</a:t>
            </a:r>
            <a:r>
              <a:rPr lang="tr-TR" dirty="0" smtClean="0"/>
              <a:t>(a)</a:t>
            </a:r>
          </a:p>
          <a:p>
            <a:pPr algn="l"/>
            <a:r>
              <a:rPr lang="tr-TR" dirty="0" err="1" smtClean="0"/>
              <a:t>legend</a:t>
            </a:r>
            <a:r>
              <a:rPr lang="tr-TR" dirty="0" smtClean="0"/>
              <a:t>('</a:t>
            </a:r>
            <a:r>
              <a:rPr lang="tr-TR" dirty="0" err="1" smtClean="0"/>
              <a:t>hazirlik</a:t>
            </a:r>
            <a:r>
              <a:rPr lang="tr-TR" dirty="0" smtClean="0"/>
              <a:t>','1.</a:t>
            </a:r>
            <a:r>
              <a:rPr lang="tr-TR" dirty="0" err="1" smtClean="0"/>
              <a:t>sinif</a:t>
            </a:r>
            <a:r>
              <a:rPr lang="tr-TR" dirty="0" smtClean="0"/>
              <a:t>', '2.</a:t>
            </a:r>
            <a:r>
              <a:rPr lang="tr-TR" dirty="0" err="1" smtClean="0"/>
              <a:t>sinif</a:t>
            </a:r>
            <a:r>
              <a:rPr lang="tr-TR" dirty="0" smtClean="0"/>
              <a:t>','3.</a:t>
            </a:r>
            <a:r>
              <a:rPr lang="tr-TR" dirty="0" err="1" smtClean="0"/>
              <a:t>sinif</a:t>
            </a:r>
            <a:r>
              <a:rPr lang="tr-TR" dirty="0" smtClean="0"/>
              <a:t>','4.</a:t>
            </a:r>
            <a:r>
              <a:rPr lang="tr-TR" dirty="0" err="1" smtClean="0"/>
              <a:t>sinif</a:t>
            </a:r>
            <a:r>
              <a:rPr lang="tr-TR" dirty="0" smtClean="0"/>
              <a:t>');</a:t>
            </a:r>
          </a:p>
        </p:txBody>
      </p:sp>
      <p:pic>
        <p:nvPicPr>
          <p:cNvPr id="46082" name="Picture 2"/>
          <p:cNvPicPr>
            <a:picLocks noChangeAspect="1" noChangeArrowheads="1"/>
          </p:cNvPicPr>
          <p:nvPr/>
        </p:nvPicPr>
        <p:blipFill>
          <a:blip r:embed="rId2" cstate="print"/>
          <a:srcRect/>
          <a:stretch>
            <a:fillRect/>
          </a:stretch>
        </p:blipFill>
        <p:spPr bwMode="auto">
          <a:xfrm>
            <a:off x="2915816" y="2420888"/>
            <a:ext cx="5334000"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5 Slayt Numarası Yer Tutucusu"/>
          <p:cNvSpPr>
            <a:spLocks noGrp="1"/>
          </p:cNvSpPr>
          <p:nvPr>
            <p:ph type="sldNum" sz="quarter" idx="12"/>
          </p:nvPr>
        </p:nvSpPr>
        <p:spPr/>
        <p:txBody>
          <a:bodyPr/>
          <a:lstStyle/>
          <a:p>
            <a:pPr>
              <a:defRPr/>
            </a:pPr>
            <a:fld id="{0B037295-7AF7-4F60-A125-05E618C2AEB2}" type="slidenum">
              <a:rPr lang="en-US" altLang="en-US"/>
              <a:pPr>
                <a:defRPr/>
              </a:pPr>
              <a:t>97</a:t>
            </a:fld>
            <a:endParaRPr lang="en-US" altLang="en-US"/>
          </a:p>
        </p:txBody>
      </p:sp>
      <p:sp>
        <p:nvSpPr>
          <p:cNvPr id="61443" name="Rectangle 2"/>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Histogram</a:t>
            </a:r>
            <a:endParaRPr lang="en-US" b="0" smtClean="0">
              <a:solidFill>
                <a:srgbClr val="3333CC"/>
              </a:solidFill>
            </a:endParaRPr>
          </a:p>
        </p:txBody>
      </p:sp>
      <p:sp>
        <p:nvSpPr>
          <p:cNvPr id="61444" name="Rectangle 4"/>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600" b="0"/>
              <a:t>Ölçülerin hangi istatistiksel dağılıma uyduğunu görebilmek için, frekans (sıklık) değerleri hesaplanır ve histogram grafikleri çizilir. </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Blip>
                <a:blip r:embed="rId2"/>
              </a:buBlip>
            </a:pPr>
            <a:r>
              <a:rPr lang="tr-TR" sz="1600" b="0"/>
              <a:t>Elimizde, aynı dağılımda olduğu bilinen bir x ölçü vektörü varsa, hist(x) fonksiyonu otomatik olarak bir histogram grafiği çizer.</a:t>
            </a: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a:p>
            <a:pPr marL="342900" indent="-342900" algn="l">
              <a:lnSpc>
                <a:spcPct val="80000"/>
              </a:lnSpc>
              <a:spcBef>
                <a:spcPct val="20000"/>
              </a:spcBef>
              <a:buClr>
                <a:schemeClr val="accent1"/>
              </a:buClr>
              <a:buSzPct val="65000"/>
              <a:buFont typeface="Wingdings" pitchFamily="2" charset="2"/>
              <a:buBlip>
                <a:blip r:embed="rId2"/>
              </a:buBlip>
            </a:pPr>
            <a:r>
              <a:rPr lang="tr-TR" sz="1600" b="0"/>
              <a:t>Örneğin, </a:t>
            </a:r>
            <a:r>
              <a:rPr lang="tr-TR" sz="1600">
                <a:latin typeface="Courier New" pitchFamily="49" charset="0"/>
              </a:rPr>
              <a:t>x=randn(100,1)*3</a:t>
            </a:r>
            <a:r>
              <a:rPr lang="tr-TR" sz="1600" b="0"/>
              <a:t> biçiminde normal dağılmış bir ölçü grubu üretelim. </a:t>
            </a:r>
            <a:r>
              <a:rPr lang="tr-TR" sz="1600">
                <a:latin typeface="Courier New" pitchFamily="49" charset="0"/>
              </a:rPr>
              <a:t>hist(x)</a:t>
            </a:r>
            <a:r>
              <a:rPr lang="tr-TR" sz="1600" b="0"/>
              <a:t> ile aşağıdaki histogram grafiği oluşturulur (Her bir barın üst noktası birleştirildiğinde oluşan eğrinin bir normal dağılım eğrisi veya diğer adıyla çan eğrisi biçiminde olduğu görülecektir.)</a:t>
            </a:r>
          </a:p>
        </p:txBody>
      </p:sp>
      <p:grpSp>
        <p:nvGrpSpPr>
          <p:cNvPr id="61445" name="Group 18"/>
          <p:cNvGrpSpPr>
            <a:grpSpLocks/>
          </p:cNvGrpSpPr>
          <p:nvPr/>
        </p:nvGrpSpPr>
        <p:grpSpPr bwMode="auto">
          <a:xfrm>
            <a:off x="1817688" y="2960688"/>
            <a:ext cx="4841875" cy="3348037"/>
            <a:chOff x="1054" y="1661"/>
            <a:chExt cx="3233" cy="2246"/>
          </a:xfrm>
        </p:grpSpPr>
        <p:pic>
          <p:nvPicPr>
            <p:cNvPr id="61446" name="Picture 13"/>
            <p:cNvPicPr>
              <a:picLocks noChangeAspect="1" noChangeArrowheads="1"/>
            </p:cNvPicPr>
            <p:nvPr/>
          </p:nvPicPr>
          <p:blipFill>
            <a:blip r:embed="rId3" cstate="print"/>
            <a:srcRect t="5878"/>
            <a:stretch>
              <a:fillRect/>
            </a:stretch>
          </p:blipFill>
          <p:spPr bwMode="auto">
            <a:xfrm>
              <a:off x="1202" y="1661"/>
              <a:ext cx="3085" cy="2178"/>
            </a:xfrm>
            <a:prstGeom prst="rect">
              <a:avLst/>
            </a:prstGeom>
            <a:noFill/>
            <a:ln w="9525">
              <a:noFill/>
              <a:miter lim="800000"/>
              <a:headEnd/>
              <a:tailEnd/>
            </a:ln>
          </p:spPr>
        </p:pic>
        <p:sp>
          <p:nvSpPr>
            <p:cNvPr id="61447" name="Text Box 15"/>
            <p:cNvSpPr txBox="1">
              <a:spLocks noChangeArrowheads="1"/>
            </p:cNvSpPr>
            <p:nvPr/>
          </p:nvSpPr>
          <p:spPr bwMode="auto">
            <a:xfrm>
              <a:off x="1054" y="2432"/>
              <a:ext cx="433" cy="205"/>
            </a:xfrm>
            <a:prstGeom prst="rect">
              <a:avLst/>
            </a:prstGeom>
            <a:noFill/>
            <a:ln w="25400" algn="ctr">
              <a:noFill/>
              <a:miter lim="800000"/>
              <a:headEnd/>
              <a:tailEnd/>
            </a:ln>
          </p:spPr>
          <p:txBody>
            <a:bodyPr wrap="none">
              <a:spAutoFit/>
            </a:bodyPr>
            <a:lstStyle/>
            <a:p>
              <a:r>
                <a:rPr lang="tr-TR"/>
                <a:t>Sıklık</a:t>
              </a:r>
              <a:endParaRPr lang="en-US"/>
            </a:p>
          </p:txBody>
        </p:sp>
        <p:sp>
          <p:nvSpPr>
            <p:cNvPr id="61448" name="Text Box 16"/>
            <p:cNvSpPr txBox="1">
              <a:spLocks noChangeArrowheads="1"/>
            </p:cNvSpPr>
            <p:nvPr/>
          </p:nvSpPr>
          <p:spPr bwMode="auto">
            <a:xfrm>
              <a:off x="2717" y="3702"/>
              <a:ext cx="189" cy="205"/>
            </a:xfrm>
            <a:prstGeom prst="rect">
              <a:avLst/>
            </a:prstGeom>
            <a:noFill/>
            <a:ln w="25400" algn="ctr">
              <a:noFill/>
              <a:miter lim="800000"/>
              <a:headEnd/>
              <a:tailEnd/>
            </a:ln>
          </p:spPr>
          <p:txBody>
            <a:bodyPr wrap="none">
              <a:spAutoFit/>
            </a:bodyPr>
            <a:lstStyle/>
            <a:p>
              <a:r>
                <a:rPr lang="tr-TR"/>
                <a:t>x</a:t>
              </a:r>
              <a:endParaRPr lang="en-US"/>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5 Slayt Numarası Yer Tutucusu"/>
          <p:cNvSpPr>
            <a:spLocks noGrp="1"/>
          </p:cNvSpPr>
          <p:nvPr>
            <p:ph type="sldNum" sz="quarter" idx="12"/>
          </p:nvPr>
        </p:nvSpPr>
        <p:spPr/>
        <p:txBody>
          <a:bodyPr/>
          <a:lstStyle/>
          <a:p>
            <a:pPr>
              <a:defRPr/>
            </a:pPr>
            <a:fld id="{B3396AE1-D2F0-49C7-8575-88D3BCCB440E}" type="slidenum">
              <a:rPr lang="en-US" altLang="en-US"/>
              <a:pPr>
                <a:defRPr/>
              </a:pPr>
              <a:t>98</a:t>
            </a:fld>
            <a:endParaRPr lang="en-US" altLang="en-US"/>
          </a:p>
        </p:txBody>
      </p:sp>
      <p:sp>
        <p:nvSpPr>
          <p:cNvPr id="62467" name="Rectangle 2"/>
          <p:cNvSpPr>
            <a:spLocks noGrp="1" noChangeArrowheads="1"/>
          </p:cNvSpPr>
          <p:nvPr>
            <p:ph type="title"/>
          </p:nvPr>
        </p:nvSpPr>
        <p:spPr/>
        <p:txBody>
          <a:bodyPr/>
          <a:lstStyle/>
          <a:p>
            <a:pPr eaLnBrk="1" hangingPunct="1"/>
            <a:r>
              <a:rPr lang="tr-TR" smtClean="0"/>
              <a:t>MATLAB/</a:t>
            </a:r>
            <a:r>
              <a:rPr lang="tr-TR" b="0" smtClean="0"/>
              <a:t>Grafik-</a:t>
            </a:r>
            <a:r>
              <a:rPr lang="tr-TR" b="0" smtClean="0">
                <a:solidFill>
                  <a:srgbClr val="3333CC"/>
                </a:solidFill>
              </a:rPr>
              <a:t>Vektör çizimi</a:t>
            </a:r>
            <a:endParaRPr lang="en-US" b="0" smtClean="0">
              <a:solidFill>
                <a:srgbClr val="3333CC"/>
              </a:solidFill>
            </a:endParaRPr>
          </a:p>
        </p:txBody>
      </p:sp>
      <p:sp>
        <p:nvSpPr>
          <p:cNvPr id="62468"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endParaRPr lang="tr-TR" sz="1600" b="0"/>
          </a:p>
        </p:txBody>
      </p:sp>
      <p:sp>
        <p:nvSpPr>
          <p:cNvPr id="62469" name="Rectangle 5"/>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r>
              <a:rPr lang="tr-TR" sz="1600" b="0" dirty="0"/>
              <a:t>x ve y koordinat değerlerine sahip bir noktanın </a:t>
            </a:r>
            <a:r>
              <a:rPr lang="tr-TR" sz="1600" b="0" dirty="0" err="1"/>
              <a:t>dx</a:t>
            </a:r>
            <a:r>
              <a:rPr lang="tr-TR" sz="1600" b="0" dirty="0"/>
              <a:t> ve </a:t>
            </a:r>
            <a:r>
              <a:rPr lang="tr-TR" sz="1600" b="0" dirty="0" err="1"/>
              <a:t>dy</a:t>
            </a:r>
            <a:r>
              <a:rPr lang="tr-TR" sz="1600" b="0" dirty="0"/>
              <a:t> kadar yer değiştirdiği düşünülsün. Bu noktadaki (</a:t>
            </a:r>
            <a:r>
              <a:rPr lang="tr-TR" sz="1600" b="0" dirty="0" err="1"/>
              <a:t>dx</a:t>
            </a:r>
            <a:r>
              <a:rPr lang="tr-TR" sz="1600" b="0" dirty="0"/>
              <a:t>,</a:t>
            </a:r>
            <a:r>
              <a:rPr lang="tr-TR" sz="1600" b="0" dirty="0" err="1"/>
              <a:t>dy</a:t>
            </a:r>
            <a:r>
              <a:rPr lang="tr-TR" sz="1600" b="0" dirty="0"/>
              <a:t>) vektörünü çizdirmek istediğimizde, </a:t>
            </a:r>
            <a:r>
              <a:rPr lang="tr-TR" sz="1600" b="0" dirty="0" err="1">
                <a:solidFill>
                  <a:srgbClr val="3333CC"/>
                </a:solidFill>
              </a:rPr>
              <a:t>quiver</a:t>
            </a:r>
            <a:r>
              <a:rPr lang="tr-TR" sz="1600" b="0" dirty="0"/>
              <a:t> fonksiyonu kullanılır.</a:t>
            </a:r>
          </a:p>
          <a:p>
            <a:pPr marL="342900" indent="-342900" algn="l">
              <a:lnSpc>
                <a:spcPct val="80000"/>
              </a:lnSpc>
              <a:spcBef>
                <a:spcPct val="20000"/>
              </a:spcBef>
              <a:buClr>
                <a:schemeClr val="accent1"/>
              </a:buClr>
              <a:buSzPct val="65000"/>
              <a:buFont typeface="Wingdings" pitchFamily="2" charset="2"/>
              <a:buNone/>
            </a:pPr>
            <a:endParaRPr lang="tr-TR" sz="1600" b="0" dirty="0"/>
          </a:p>
          <a:p>
            <a:pPr marL="342900" indent="-342900" algn="l">
              <a:lnSpc>
                <a:spcPct val="80000"/>
              </a:lnSpc>
              <a:spcBef>
                <a:spcPct val="20000"/>
              </a:spcBef>
              <a:buClr>
                <a:schemeClr val="accent1"/>
              </a:buClr>
              <a:buSzPct val="65000"/>
              <a:buFont typeface="Wingdings" pitchFamily="2" charset="2"/>
              <a:buBlip>
                <a:blip r:embed="rId2"/>
              </a:buBlip>
            </a:pPr>
            <a:r>
              <a:rPr lang="tr-TR" sz="1600" b="0" dirty="0"/>
              <a:t>Örneğin, bir jeodezik dik koordinat sisteminde iki noktanın koordinatları </a:t>
            </a:r>
            <a:r>
              <a:rPr lang="tr-TR" dirty="0">
                <a:latin typeface="Courier New" pitchFamily="49" charset="0"/>
              </a:rPr>
              <a:t>x=[1000;2000],</a:t>
            </a:r>
            <a:r>
              <a:rPr lang="tr-TR" sz="1600" b="0" dirty="0"/>
              <a:t> </a:t>
            </a:r>
            <a:r>
              <a:rPr lang="tr-TR" dirty="0">
                <a:latin typeface="Courier New" pitchFamily="49" charset="0"/>
              </a:rPr>
              <a:t>y=[5000;1000]</a:t>
            </a:r>
            <a:r>
              <a:rPr lang="tr-TR" sz="1600" b="0" dirty="0"/>
              <a:t> vektörleri,  bu noktadaki değişimler ise </a:t>
            </a:r>
            <a:r>
              <a:rPr lang="tr-TR" dirty="0" err="1">
                <a:latin typeface="Courier New" pitchFamily="49" charset="0"/>
              </a:rPr>
              <a:t>dx</a:t>
            </a:r>
            <a:r>
              <a:rPr lang="tr-TR" dirty="0">
                <a:latin typeface="Courier New" pitchFamily="49" charset="0"/>
              </a:rPr>
              <a:t>=[1;2]</a:t>
            </a:r>
            <a:r>
              <a:rPr lang="tr-TR" sz="1600" b="0" dirty="0"/>
              <a:t> ve </a:t>
            </a:r>
            <a:r>
              <a:rPr lang="tr-TR" dirty="0" err="1">
                <a:latin typeface="Courier New" pitchFamily="49" charset="0"/>
              </a:rPr>
              <a:t>dy</a:t>
            </a:r>
            <a:r>
              <a:rPr lang="tr-TR" dirty="0">
                <a:latin typeface="Courier New" pitchFamily="49" charset="0"/>
              </a:rPr>
              <a:t>=[-0.5;0.8]</a:t>
            </a:r>
            <a:r>
              <a:rPr lang="tr-TR" sz="1600" b="0" dirty="0"/>
              <a:t> ile tanımlansın.  </a:t>
            </a:r>
          </a:p>
          <a:p>
            <a:pPr marL="342900" indent="-342900" algn="l">
              <a:lnSpc>
                <a:spcPct val="80000"/>
              </a:lnSpc>
              <a:spcBef>
                <a:spcPct val="20000"/>
              </a:spcBef>
              <a:buClr>
                <a:schemeClr val="accent1"/>
              </a:buClr>
              <a:buSzPct val="65000"/>
              <a:buFont typeface="Wingdings" pitchFamily="2" charset="2"/>
              <a:buNone/>
            </a:pPr>
            <a:r>
              <a:rPr lang="tr-TR" sz="1600" b="0" dirty="0"/>
              <a:t>	</a:t>
            </a:r>
          </a:p>
          <a:p>
            <a:pPr marL="342900" indent="-342900" algn="l">
              <a:lnSpc>
                <a:spcPct val="80000"/>
              </a:lnSpc>
              <a:spcBef>
                <a:spcPct val="20000"/>
              </a:spcBef>
              <a:buClr>
                <a:schemeClr val="accent1"/>
              </a:buClr>
              <a:buSzPct val="65000"/>
              <a:buFont typeface="Wingdings" pitchFamily="2" charset="2"/>
              <a:buNone/>
            </a:pPr>
            <a:r>
              <a:rPr lang="tr-TR" sz="1600" b="0" dirty="0"/>
              <a:t>	</a:t>
            </a:r>
            <a:r>
              <a:rPr lang="tr-TR" dirty="0" err="1">
                <a:latin typeface="Courier New" pitchFamily="49" charset="0"/>
              </a:rPr>
              <a:t>quiver</a:t>
            </a:r>
            <a:r>
              <a:rPr lang="tr-TR" dirty="0">
                <a:latin typeface="Courier New" pitchFamily="49" charset="0"/>
              </a:rPr>
              <a:t>(y,x,</a:t>
            </a:r>
            <a:r>
              <a:rPr lang="tr-TR" dirty="0" err="1">
                <a:latin typeface="Courier New" pitchFamily="49" charset="0"/>
              </a:rPr>
              <a:t>dy</a:t>
            </a:r>
            <a:r>
              <a:rPr lang="tr-TR" dirty="0">
                <a:latin typeface="Courier New" pitchFamily="49" charset="0"/>
              </a:rPr>
              <a:t>,</a:t>
            </a:r>
            <a:r>
              <a:rPr lang="tr-TR" dirty="0" err="1">
                <a:latin typeface="Courier New" pitchFamily="49" charset="0"/>
              </a:rPr>
              <a:t>dx</a:t>
            </a:r>
            <a:r>
              <a:rPr lang="tr-TR" dirty="0">
                <a:latin typeface="Courier New" pitchFamily="49" charset="0"/>
              </a:rPr>
              <a:t>)</a:t>
            </a:r>
            <a:r>
              <a:rPr lang="tr-TR" sz="1600" b="0" dirty="0"/>
              <a:t>   </a:t>
            </a:r>
            <a:r>
              <a:rPr lang="tr-TR" sz="1200" b="0" dirty="0"/>
              <a:t>(</a:t>
            </a:r>
            <a:r>
              <a:rPr lang="tr-TR" sz="1200" u="sng" dirty="0">
                <a:solidFill>
                  <a:srgbClr val="990033"/>
                </a:solidFill>
              </a:rPr>
              <a:t>Not:</a:t>
            </a:r>
            <a:r>
              <a:rPr lang="tr-TR" sz="1200" b="0" dirty="0">
                <a:solidFill>
                  <a:srgbClr val="990033"/>
                </a:solidFill>
              </a:rPr>
              <a:t> </a:t>
            </a:r>
            <a:r>
              <a:rPr lang="tr-TR" sz="1200" dirty="0">
                <a:solidFill>
                  <a:srgbClr val="3333CC"/>
                </a:solidFill>
              </a:rPr>
              <a:t>Bir jeodezik dik koordinat sisteminde x ve </a:t>
            </a:r>
            <a:r>
              <a:rPr lang="tr-TR" sz="1200" dirty="0" err="1">
                <a:solidFill>
                  <a:srgbClr val="3333CC"/>
                </a:solidFill>
              </a:rPr>
              <a:t>y’nin</a:t>
            </a:r>
            <a:r>
              <a:rPr lang="tr-TR" sz="1200" dirty="0">
                <a:solidFill>
                  <a:srgbClr val="3333CC"/>
                </a:solidFill>
              </a:rPr>
              <a:t> yer değiştirdiğini hatırlayınız!</a:t>
            </a:r>
            <a:r>
              <a:rPr lang="tr-TR" sz="1200" b="0" dirty="0">
                <a:solidFill>
                  <a:srgbClr val="3333CC"/>
                </a:solidFill>
              </a:rPr>
              <a:t>)</a:t>
            </a:r>
            <a:endParaRPr lang="tr-TR" sz="1200" b="0" u="sng" dirty="0">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200" b="0" dirty="0"/>
          </a:p>
          <a:p>
            <a:pPr marL="342900" indent="-342900" algn="l">
              <a:lnSpc>
                <a:spcPct val="80000"/>
              </a:lnSpc>
              <a:spcBef>
                <a:spcPct val="20000"/>
              </a:spcBef>
              <a:buClr>
                <a:schemeClr val="accent1"/>
              </a:buClr>
              <a:buSzPct val="65000"/>
              <a:buFont typeface="Wingdings" pitchFamily="2" charset="2"/>
              <a:buNone/>
            </a:pPr>
            <a:r>
              <a:rPr lang="tr-TR" sz="1600" b="0" dirty="0"/>
              <a:t>	komutu ile bir jeodezik dik koordinat sisteminde vektör çizimi gerçekleştirilir.</a:t>
            </a:r>
          </a:p>
          <a:p>
            <a:pPr marL="342900" indent="-342900" algn="l">
              <a:lnSpc>
                <a:spcPct val="80000"/>
              </a:lnSpc>
              <a:spcBef>
                <a:spcPct val="20000"/>
              </a:spcBef>
              <a:buClr>
                <a:schemeClr val="accent1"/>
              </a:buClr>
              <a:buSzPct val="65000"/>
              <a:buFont typeface="Wingdings" pitchFamily="2" charset="2"/>
              <a:buNone/>
            </a:pPr>
            <a:endParaRPr lang="tr-TR" sz="1600" b="0" dirty="0"/>
          </a:p>
        </p:txBody>
      </p:sp>
      <p:pic>
        <p:nvPicPr>
          <p:cNvPr id="62470" name="Picture 7"/>
          <p:cNvPicPr>
            <a:picLocks noGrp="1" noChangeAspect="1" noChangeArrowheads="1"/>
          </p:cNvPicPr>
          <p:nvPr>
            <p:ph idx="1"/>
          </p:nvPr>
        </p:nvPicPr>
        <p:blipFill>
          <a:blip r:embed="rId3" cstate="print"/>
          <a:srcRect t="4645"/>
          <a:stretch>
            <a:fillRect/>
          </a:stretch>
        </p:blipFill>
        <p:spPr>
          <a:xfrm>
            <a:off x="2339975" y="3213100"/>
            <a:ext cx="3889375" cy="2903538"/>
          </a:xfrm>
          <a:noFill/>
        </p:spPr>
      </p:pic>
      <p:sp>
        <p:nvSpPr>
          <p:cNvPr id="62471" name="Rectangle 9"/>
          <p:cNvSpPr>
            <a:spLocks noChangeArrowheads="1"/>
          </p:cNvSpPr>
          <p:nvPr/>
        </p:nvSpPr>
        <p:spPr bwMode="auto">
          <a:xfrm>
            <a:off x="5867400" y="3068638"/>
            <a:ext cx="3168650" cy="3240087"/>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2"/>
              </a:buBlip>
            </a:pPr>
            <a:endParaRPr lang="tr-TR"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2"/>
              </a:buBlip>
            </a:pPr>
            <a:r>
              <a:rPr lang="tr-TR" b="0"/>
              <a:t>Vektörleri ölçeklendirmek için, s ölçek faktörü quiver fonksiyonuna beşinci bir değişken olarak eklenmelidir;</a:t>
            </a:r>
          </a:p>
          <a:p>
            <a:pPr marL="342900" indent="-342900" algn="l">
              <a:lnSpc>
                <a:spcPct val="80000"/>
              </a:lnSpc>
              <a:spcBef>
                <a:spcPct val="20000"/>
              </a:spcBef>
              <a:buClr>
                <a:schemeClr val="accent1"/>
              </a:buClr>
              <a:buSzPct val="65000"/>
              <a:buFont typeface="Wingdings" pitchFamily="2" charset="2"/>
              <a:buNone/>
            </a:pPr>
            <a:endParaRPr lang="tr-TR" sz="1200" b="0"/>
          </a:p>
          <a:p>
            <a:pPr marL="342900" indent="-342900" algn="l">
              <a:lnSpc>
                <a:spcPct val="80000"/>
              </a:lnSpc>
              <a:spcBef>
                <a:spcPct val="20000"/>
              </a:spcBef>
              <a:buClr>
                <a:schemeClr val="accent1"/>
              </a:buClr>
              <a:buSzPct val="65000"/>
              <a:buFont typeface="Wingdings" pitchFamily="2" charset="2"/>
              <a:buNone/>
            </a:pPr>
            <a:r>
              <a:rPr lang="tr-TR" sz="1200" b="0">
                <a:latin typeface="Courier New" pitchFamily="49" charset="0"/>
              </a:rPr>
              <a:t>	</a:t>
            </a:r>
            <a:r>
              <a:rPr lang="tr-TR">
                <a:latin typeface="Courier New" pitchFamily="49" charset="0"/>
              </a:rPr>
              <a:t>quiver(y,x,dy,dx,s)</a:t>
            </a:r>
            <a:endParaRPr lang="tr-T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5 Slayt Numarası Yer Tutucusu"/>
          <p:cNvSpPr>
            <a:spLocks noGrp="1"/>
          </p:cNvSpPr>
          <p:nvPr>
            <p:ph type="sldNum" sz="quarter" idx="12"/>
          </p:nvPr>
        </p:nvSpPr>
        <p:spPr/>
        <p:txBody>
          <a:bodyPr/>
          <a:lstStyle/>
          <a:p>
            <a:pPr>
              <a:defRPr/>
            </a:pPr>
            <a:fld id="{CF490BF8-511C-4806-8870-230B315A844D}" type="slidenum">
              <a:rPr lang="en-US" altLang="en-US"/>
              <a:pPr>
                <a:defRPr/>
              </a:pPr>
              <a:t>99</a:t>
            </a:fld>
            <a:endParaRPr lang="en-US" altLang="en-US"/>
          </a:p>
        </p:txBody>
      </p:sp>
      <p:pic>
        <p:nvPicPr>
          <p:cNvPr id="63491" name="Picture 56"/>
          <p:cNvPicPr>
            <a:picLocks noChangeAspect="1" noChangeArrowheads="1"/>
          </p:cNvPicPr>
          <p:nvPr/>
        </p:nvPicPr>
        <p:blipFill>
          <a:blip r:embed="rId2" cstate="print"/>
          <a:srcRect/>
          <a:stretch>
            <a:fillRect/>
          </a:stretch>
        </p:blipFill>
        <p:spPr bwMode="auto">
          <a:xfrm>
            <a:off x="4187825" y="2649538"/>
            <a:ext cx="4705350" cy="3371850"/>
          </a:xfrm>
          <a:prstGeom prst="rect">
            <a:avLst/>
          </a:prstGeom>
          <a:noFill/>
          <a:ln w="25400" algn="ctr">
            <a:noFill/>
            <a:miter lim="800000"/>
            <a:headEnd/>
            <a:tailEnd/>
          </a:ln>
        </p:spPr>
      </p:pic>
      <p:sp>
        <p:nvSpPr>
          <p:cNvPr id="63492" name="Rectangle 2"/>
          <p:cNvSpPr>
            <a:spLocks noGrp="1" noChangeArrowheads="1"/>
          </p:cNvSpPr>
          <p:nvPr>
            <p:ph type="title"/>
          </p:nvPr>
        </p:nvSpPr>
        <p:spPr/>
        <p:txBody>
          <a:bodyPr/>
          <a:lstStyle/>
          <a:p>
            <a:pPr eaLnBrk="1" hangingPunct="1"/>
            <a:r>
              <a:rPr lang="tr-TR" dirty="0" smtClean="0"/>
              <a:t>MATLAB/</a:t>
            </a:r>
            <a:r>
              <a:rPr lang="tr-TR" b="0" dirty="0" smtClean="0"/>
              <a:t>Grafik-</a:t>
            </a:r>
            <a:r>
              <a:rPr lang="tr-TR" b="0" dirty="0" smtClean="0">
                <a:solidFill>
                  <a:srgbClr val="3333CC"/>
                </a:solidFill>
              </a:rPr>
              <a:t>Kanava Çizimi</a:t>
            </a:r>
            <a:endParaRPr lang="en-US" b="0" dirty="0" smtClean="0">
              <a:solidFill>
                <a:srgbClr val="3333CC"/>
              </a:solidFill>
            </a:endParaRPr>
          </a:p>
        </p:txBody>
      </p:sp>
      <p:sp>
        <p:nvSpPr>
          <p:cNvPr id="63493" name="Rectangle 3"/>
          <p:cNvSpPr>
            <a:spLocks noChangeArrowheads="1"/>
          </p:cNvSpPr>
          <p:nvPr/>
        </p:nvSpPr>
        <p:spPr bwMode="auto">
          <a:xfrm>
            <a:off x="323850" y="741363"/>
            <a:ext cx="8335963" cy="146367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3"/>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3"/>
              </a:buBlip>
            </a:pPr>
            <a:endParaRPr lang="tr-TR" sz="1600" b="0"/>
          </a:p>
        </p:txBody>
      </p:sp>
      <p:sp>
        <p:nvSpPr>
          <p:cNvPr id="63494" name="Rectangle 4"/>
          <p:cNvSpPr>
            <a:spLocks noChangeArrowheads="1"/>
          </p:cNvSpPr>
          <p:nvPr/>
        </p:nvSpPr>
        <p:spPr bwMode="auto">
          <a:xfrm>
            <a:off x="179388" y="908050"/>
            <a:ext cx="8785225" cy="28082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3"/>
              </a:buBlip>
            </a:pPr>
            <a:endParaRPr lang="tr-TR" sz="1600" u="sng">
              <a:solidFill>
                <a:srgbClr val="3333CC"/>
              </a:solidFill>
            </a:endParaRPr>
          </a:p>
          <a:p>
            <a:pPr marL="342900" indent="-342900" algn="l">
              <a:lnSpc>
                <a:spcPct val="80000"/>
              </a:lnSpc>
              <a:spcBef>
                <a:spcPct val="20000"/>
              </a:spcBef>
              <a:buClr>
                <a:schemeClr val="accent1"/>
              </a:buClr>
              <a:buSzPct val="65000"/>
              <a:buFont typeface="Wingdings" pitchFamily="2" charset="2"/>
              <a:buNone/>
            </a:pPr>
            <a:endParaRPr lang="tr-TR" sz="1600" b="0"/>
          </a:p>
        </p:txBody>
      </p:sp>
      <p:sp>
        <p:nvSpPr>
          <p:cNvPr id="63495" name="Rectangle 7"/>
          <p:cNvSpPr>
            <a:spLocks noChangeArrowheads="1"/>
          </p:cNvSpPr>
          <p:nvPr/>
        </p:nvSpPr>
        <p:spPr bwMode="auto">
          <a:xfrm>
            <a:off x="358775" y="908050"/>
            <a:ext cx="8785225" cy="865188"/>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None/>
            </a:pPr>
            <a:endParaRPr lang="tr-TR" sz="1600" u="sng" dirty="0">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3"/>
              </a:buBlip>
            </a:pPr>
            <a:r>
              <a:rPr lang="tr-TR" sz="1600" b="0" dirty="0"/>
              <a:t>Bir jeodezik dik koordinat sistemindeki x ve y koordinatları verilen jeodezik noktaları, nokta sembolleri üçgen olacak biçimde çizdiriniz.</a:t>
            </a:r>
          </a:p>
          <a:p>
            <a:pPr marL="342900" indent="-342900" algn="l">
              <a:lnSpc>
                <a:spcPct val="80000"/>
              </a:lnSpc>
              <a:spcBef>
                <a:spcPct val="20000"/>
              </a:spcBef>
              <a:buClr>
                <a:schemeClr val="accent1"/>
              </a:buClr>
              <a:buSzPct val="65000"/>
              <a:buFont typeface="Wingdings" pitchFamily="2" charset="2"/>
              <a:buBlip>
                <a:blip r:embed="rId3"/>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3"/>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3"/>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3"/>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3"/>
              </a:buBlip>
            </a:pPr>
            <a:endParaRPr lang="tr-TR" sz="1600" b="0" dirty="0"/>
          </a:p>
          <a:p>
            <a:pPr marL="342900" indent="-342900" algn="l">
              <a:lnSpc>
                <a:spcPct val="80000"/>
              </a:lnSpc>
              <a:spcBef>
                <a:spcPct val="20000"/>
              </a:spcBef>
              <a:buClr>
                <a:schemeClr val="accent1"/>
              </a:buClr>
              <a:buSzPct val="65000"/>
              <a:buFont typeface="Wingdings" pitchFamily="2" charset="2"/>
              <a:buBlip>
                <a:blip r:embed="rId3"/>
              </a:buBlip>
            </a:pPr>
            <a:endParaRPr lang="tr-TR" sz="1600" b="0" dirty="0"/>
          </a:p>
          <a:p>
            <a:pPr marL="342900" indent="-342900" algn="l">
              <a:lnSpc>
                <a:spcPct val="80000"/>
              </a:lnSpc>
              <a:spcBef>
                <a:spcPct val="20000"/>
              </a:spcBef>
              <a:buClr>
                <a:schemeClr val="accent1"/>
              </a:buClr>
              <a:buSzPct val="65000"/>
              <a:buFont typeface="Wingdings" pitchFamily="2" charset="2"/>
              <a:buNone/>
            </a:pPr>
            <a:endParaRPr lang="tr-TR" sz="1600" b="0" dirty="0"/>
          </a:p>
          <a:p>
            <a:pPr marL="342900" indent="-342900" algn="l">
              <a:lnSpc>
                <a:spcPct val="80000"/>
              </a:lnSpc>
              <a:spcBef>
                <a:spcPct val="20000"/>
              </a:spcBef>
              <a:buClr>
                <a:schemeClr val="accent1"/>
              </a:buClr>
              <a:buSzPct val="65000"/>
              <a:buFont typeface="Wingdings" pitchFamily="2" charset="2"/>
              <a:buNone/>
            </a:pPr>
            <a:r>
              <a:rPr lang="tr-TR" sz="1600" b="0" dirty="0">
                <a:latin typeface="Courier New" pitchFamily="49" charset="0"/>
              </a:rPr>
              <a:t>	</a:t>
            </a:r>
            <a:r>
              <a:rPr lang="es-ES" sz="1600" dirty="0">
                <a:latin typeface="Courier New" pitchFamily="49" charset="0"/>
              </a:rPr>
              <a:t>plot(y,x,</a:t>
            </a:r>
            <a:r>
              <a:rPr lang="es-ES" sz="1600" dirty="0">
                <a:solidFill>
                  <a:schemeClr val="tx2"/>
                </a:solidFill>
                <a:latin typeface="Courier New" pitchFamily="49" charset="0"/>
              </a:rPr>
              <a:t>'^'</a:t>
            </a:r>
            <a:r>
              <a:rPr lang="es-ES" sz="1600" dirty="0">
                <a:latin typeface="Courier New" pitchFamily="49" charset="0"/>
              </a:rPr>
              <a:t>)</a:t>
            </a:r>
            <a:endParaRPr lang="tr-TR" sz="1600" dirty="0">
              <a:latin typeface="Courier New" pitchFamily="49" charset="0"/>
            </a:endParaRPr>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es-ES" sz="1600" dirty="0">
                <a:latin typeface="Courier New" pitchFamily="49" charset="0"/>
              </a:rPr>
              <a:t>axis([200 </a:t>
            </a:r>
            <a:r>
              <a:rPr lang="tr-TR" sz="1600" dirty="0">
                <a:latin typeface="Courier New" pitchFamily="49" charset="0"/>
              </a:rPr>
              <a:t>1700</a:t>
            </a:r>
            <a:r>
              <a:rPr lang="es-ES" sz="1600" dirty="0">
                <a:latin typeface="Courier New" pitchFamily="49" charset="0"/>
              </a:rPr>
              <a:t> 200 1500]</a:t>
            </a:r>
            <a:r>
              <a:rPr lang="tr-TR" sz="1600" dirty="0">
                <a:latin typeface="Courier New" pitchFamily="49" charset="0"/>
              </a:rPr>
              <a:t>)</a:t>
            </a:r>
          </a:p>
          <a:p>
            <a:pPr marL="342900" indent="-342900" algn="l">
              <a:lnSpc>
                <a:spcPct val="80000"/>
              </a:lnSpc>
              <a:spcBef>
                <a:spcPct val="20000"/>
              </a:spcBef>
              <a:buClr>
                <a:schemeClr val="accent1"/>
              </a:buClr>
              <a:buSzPct val="65000"/>
              <a:buFont typeface="Wingdings" pitchFamily="2" charset="2"/>
              <a:buNone/>
            </a:pPr>
            <a:r>
              <a:rPr lang="tr-TR" sz="1600" dirty="0">
                <a:latin typeface="Courier New" pitchFamily="49" charset="0"/>
              </a:rPr>
              <a:t>	</a:t>
            </a:r>
            <a:r>
              <a:rPr lang="tr-TR" sz="1600" dirty="0" err="1">
                <a:latin typeface="Courier New" pitchFamily="49" charset="0"/>
              </a:rPr>
              <a:t>axis</a:t>
            </a:r>
            <a:r>
              <a:rPr lang="tr-TR" sz="1600" dirty="0">
                <a:latin typeface="Courier New" pitchFamily="49" charset="0"/>
              </a:rPr>
              <a:t> </a:t>
            </a:r>
            <a:r>
              <a:rPr lang="tr-TR" sz="1600" dirty="0" err="1">
                <a:latin typeface="Courier New" pitchFamily="49" charset="0"/>
              </a:rPr>
              <a:t>equal</a:t>
            </a:r>
            <a:endParaRPr lang="tr-TR" sz="1600" dirty="0">
              <a:latin typeface="Courier New" pitchFamily="49" charset="0"/>
            </a:endParaRPr>
          </a:p>
        </p:txBody>
      </p:sp>
      <p:graphicFrame>
        <p:nvGraphicFramePr>
          <p:cNvPr id="106534" name="Group 38"/>
          <p:cNvGraphicFramePr>
            <a:graphicFrameLocks noGrp="1"/>
          </p:cNvGraphicFramePr>
          <p:nvPr>
            <p:ph idx="1"/>
          </p:nvPr>
        </p:nvGraphicFramePr>
        <p:xfrm>
          <a:off x="2555875" y="1871663"/>
          <a:ext cx="4176713" cy="914400"/>
        </p:xfrm>
        <a:graphic>
          <a:graphicData uri="http://schemas.openxmlformats.org/drawingml/2006/table">
            <a:tbl>
              <a:tblPr/>
              <a:tblGrid>
                <a:gridCol w="835025"/>
                <a:gridCol w="835025"/>
                <a:gridCol w="836613"/>
                <a:gridCol w="835025"/>
                <a:gridCol w="835025"/>
              </a:tblGrid>
              <a:tr h="2635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Nokta </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P1</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P2</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P3</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P4</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x (m)</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500.00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550.00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1000.00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1200.00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5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y (m)</a:t>
                      </a:r>
                      <a:endParaRPr kumimoji="0" lang="en-US" sz="1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500.00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750.00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1500.00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400" b="0" i="0" u="none" strike="noStrike" cap="none" normalizeH="0" baseline="0" smtClean="0">
                          <a:ln>
                            <a:noFill/>
                          </a:ln>
                          <a:solidFill>
                            <a:schemeClr val="tx1"/>
                          </a:solidFill>
                          <a:effectLst/>
                          <a:latin typeface="Arial" charset="0"/>
                        </a:rPr>
                        <a:t>800.00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522" name="Rectangle 50"/>
          <p:cNvSpPr>
            <a:spLocks noChangeArrowheads="1"/>
          </p:cNvSpPr>
          <p:nvPr/>
        </p:nvSpPr>
        <p:spPr bwMode="auto">
          <a:xfrm>
            <a:off x="468313" y="3030538"/>
            <a:ext cx="3598862" cy="1262062"/>
          </a:xfrm>
          <a:prstGeom prst="rect">
            <a:avLst/>
          </a:prstGeom>
          <a:noFill/>
          <a:ln w="25400" algn="ctr">
            <a:solidFill>
              <a:schemeClr val="tx1"/>
            </a:solidFill>
            <a:miter lim="800000"/>
            <a:headEnd/>
            <a:tailEnd/>
          </a:ln>
        </p:spPr>
        <p:txBody>
          <a:bodyPr wrap="none" anchor="ctr"/>
          <a:lstStyle/>
          <a:p>
            <a:endParaRPr lang="tr-TR"/>
          </a:p>
        </p:txBody>
      </p:sp>
      <p:sp>
        <p:nvSpPr>
          <p:cNvPr id="63523" name="Line 51"/>
          <p:cNvSpPr>
            <a:spLocks noChangeShapeType="1"/>
          </p:cNvSpPr>
          <p:nvPr/>
        </p:nvSpPr>
        <p:spPr bwMode="auto">
          <a:xfrm>
            <a:off x="4076700" y="3716338"/>
            <a:ext cx="288925" cy="0"/>
          </a:xfrm>
          <a:prstGeom prst="line">
            <a:avLst/>
          </a:prstGeom>
          <a:noFill/>
          <a:ln w="25400">
            <a:solidFill>
              <a:schemeClr val="tx1"/>
            </a:solidFill>
            <a:round/>
            <a:headEnd/>
            <a:tailEnd type="triangle" w="med" len="med"/>
          </a:ln>
        </p:spPr>
        <p:txBody>
          <a:bodyPr wrap="none" anchor="ctr"/>
          <a:lstStyle/>
          <a:p>
            <a:endParaRPr lang="tr-TR"/>
          </a:p>
        </p:txBody>
      </p:sp>
      <p:sp>
        <p:nvSpPr>
          <p:cNvPr id="63524" name="Rectangle 55"/>
          <p:cNvSpPr>
            <a:spLocks noChangeArrowheads="1"/>
          </p:cNvSpPr>
          <p:nvPr/>
        </p:nvSpPr>
        <p:spPr bwMode="auto">
          <a:xfrm>
            <a:off x="468313" y="4221163"/>
            <a:ext cx="3168650" cy="1800225"/>
          </a:xfrm>
          <a:prstGeom prst="rect">
            <a:avLst/>
          </a:prstGeom>
          <a:noFill/>
          <a:ln w="9525">
            <a:noFill/>
            <a:miter lim="800000"/>
            <a:headEnd/>
            <a:tailEnd/>
          </a:ln>
        </p:spPr>
        <p:txBody>
          <a:bodyPr/>
          <a:lstStyle/>
          <a:p>
            <a:pPr marL="342900" indent="-342900" algn="l">
              <a:lnSpc>
                <a:spcPct val="80000"/>
              </a:lnSpc>
              <a:spcBef>
                <a:spcPct val="20000"/>
              </a:spcBef>
              <a:buClr>
                <a:schemeClr val="accent1"/>
              </a:buClr>
              <a:buSzPct val="65000"/>
              <a:buFont typeface="Wingdings" pitchFamily="2" charset="2"/>
              <a:buBlip>
                <a:blip r:embed="rId3"/>
              </a:buBlip>
            </a:pPr>
            <a:endParaRPr lang="tr-TR" u="sng">
              <a:solidFill>
                <a:srgbClr val="3333CC"/>
              </a:solidFill>
            </a:endParaRPr>
          </a:p>
          <a:p>
            <a:pPr marL="342900" indent="-342900" algn="l">
              <a:lnSpc>
                <a:spcPct val="80000"/>
              </a:lnSpc>
              <a:spcBef>
                <a:spcPct val="20000"/>
              </a:spcBef>
              <a:buClr>
                <a:schemeClr val="accent1"/>
              </a:buClr>
              <a:buSzPct val="65000"/>
              <a:buFont typeface="Wingdings" pitchFamily="2" charset="2"/>
              <a:buBlip>
                <a:blip r:embed="rId3"/>
              </a:buBlip>
            </a:pPr>
            <a:r>
              <a:rPr lang="tr-TR" sz="1200">
                <a:latin typeface="Courier New" pitchFamily="49" charset="0"/>
              </a:rPr>
              <a:t>axis([Xmin Xmax Ymin Ymax])</a:t>
            </a:r>
            <a:r>
              <a:rPr lang="tr-TR" b="0"/>
              <a:t> fonksiyonu, eksenlerin en küçük ve en büyük değerlerini ayarlar, </a:t>
            </a:r>
          </a:p>
          <a:p>
            <a:pPr marL="342900" indent="-342900" algn="l">
              <a:lnSpc>
                <a:spcPct val="80000"/>
              </a:lnSpc>
              <a:spcBef>
                <a:spcPct val="20000"/>
              </a:spcBef>
              <a:buClr>
                <a:schemeClr val="accent1"/>
              </a:buClr>
              <a:buSzPct val="65000"/>
              <a:buFont typeface="Wingdings" pitchFamily="2" charset="2"/>
              <a:buBlip>
                <a:blip r:embed="rId3"/>
              </a:buBlip>
            </a:pPr>
            <a:endParaRPr lang="tr-TR" b="0"/>
          </a:p>
          <a:p>
            <a:pPr marL="342900" indent="-342900" algn="l">
              <a:lnSpc>
                <a:spcPct val="80000"/>
              </a:lnSpc>
              <a:spcBef>
                <a:spcPct val="20000"/>
              </a:spcBef>
              <a:buClr>
                <a:schemeClr val="accent1"/>
              </a:buClr>
              <a:buSzPct val="65000"/>
              <a:buFont typeface="Wingdings" pitchFamily="2" charset="2"/>
              <a:buBlip>
                <a:blip r:embed="rId3"/>
              </a:buBlip>
            </a:pPr>
            <a:r>
              <a:rPr lang="tr-TR">
                <a:latin typeface="Courier New" pitchFamily="49" charset="0"/>
              </a:rPr>
              <a:t>axis equal</a:t>
            </a:r>
            <a:r>
              <a:rPr lang="tr-TR" b="0"/>
              <a:t> ise x ve y eksenlerindeki ölçek faktörünü (büyüme ve küçülme oranlarını) eşitler.</a:t>
            </a:r>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enar Çizgili">
  <a:themeElements>
    <a:clrScheme name="Kenar Çizgili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Kenar Çizgili">
      <a:majorFont>
        <a:latin typeface="Garamond"/>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Kenar Çizgili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Kenar Çizgili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Kenar Çizgili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Kenar Çizgili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Kenar Çizgili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Kenar Çizgili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Kenar Çizgili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6266</TotalTime>
  <Words>9483</Words>
  <Application>Microsoft Office PowerPoint</Application>
  <PresentationFormat>On-screen Show (4:3)</PresentationFormat>
  <Paragraphs>2508</Paragraphs>
  <Slides>133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133</vt:i4>
      </vt:variant>
    </vt:vector>
  </HeadingPairs>
  <TitlesOfParts>
    <vt:vector size="142" baseType="lpstr">
      <vt:lpstr>Arial Unicode MS</vt:lpstr>
      <vt:lpstr>Arial</vt:lpstr>
      <vt:lpstr>Bookman Old Style</vt:lpstr>
      <vt:lpstr>Courier New</vt:lpstr>
      <vt:lpstr>Garamond</vt:lpstr>
      <vt:lpstr>Symbol</vt:lpstr>
      <vt:lpstr>Wingdings</vt:lpstr>
      <vt:lpstr>Kenar Çizgili</vt:lpstr>
      <vt:lpstr>Denklem</vt:lpstr>
      <vt:lpstr>İçindekiler</vt:lpstr>
      <vt:lpstr>Kaynakça</vt:lpstr>
      <vt:lpstr>MATLAB (MATrix LABoratuary)</vt:lpstr>
      <vt:lpstr>MATLAB (MATrix LABoratuary)</vt:lpstr>
      <vt:lpstr>MATLAB (MATrix LABoratuary)</vt:lpstr>
      <vt:lpstr>MATLAB/Command window (komut penceresi)</vt:lpstr>
      <vt:lpstr>MATLAB/Workspace (İş alanı)</vt:lpstr>
      <vt:lpstr>MATLAB/Array Editor (Dizi editörü)</vt:lpstr>
      <vt:lpstr>MATLAB/Temel dosya türleri</vt:lpstr>
      <vt:lpstr>MATLAB/Diziler ve Değişkenler</vt:lpstr>
      <vt:lpstr>MATLAB/Diziler ve Değişkenler</vt:lpstr>
      <vt:lpstr>MATLAB/Diziler ve Değişkenleri isimlendirmek</vt:lpstr>
      <vt:lpstr>MATLAB/Temel Komutlar</vt:lpstr>
      <vt:lpstr>MATLAB/Matrislerin Girilmesi</vt:lpstr>
      <vt:lpstr>MATLAB/Matrislerin Kaydedilmesi</vt:lpstr>
      <vt:lpstr>MATLAB/Matrislerin Kaydedilmesi</vt:lpstr>
      <vt:lpstr>MATLAB/Temel lineer cebir komutları</vt:lpstr>
      <vt:lpstr>MATLAB/Temel lineer cebir komutları</vt:lpstr>
      <vt:lpstr>MATLAB/Temel matris operatörleri</vt:lpstr>
      <vt:lpstr>MATLAB/Temel matris operatörleri</vt:lpstr>
      <vt:lpstr>MATLAB/Temel matris operatörleri</vt:lpstr>
      <vt:lpstr>MATLAB/Uygulama-1</vt:lpstr>
      <vt:lpstr>MATLAB/Uygulama-1:Çözüm</vt:lpstr>
      <vt:lpstr>MATLAB/Uygulama-2</vt:lpstr>
      <vt:lpstr>MATLAB/Uygulama-2:Çözüm</vt:lpstr>
      <vt:lpstr>MATLAB/Değişkene Değer Atamak</vt:lpstr>
      <vt:lpstr>MATLAB/Sonuçların Görüntülenmesi</vt:lpstr>
      <vt:lpstr>MATLAB/Sonuçların Görüntülenmesi</vt:lpstr>
      <vt:lpstr>MATLAB/Sonuçların Görüntülenmesi</vt:lpstr>
      <vt:lpstr>MATLAB/Sonuçların Görüntülenmesi</vt:lpstr>
      <vt:lpstr>MATLAB/Sonuçların Görüntülenmesi</vt:lpstr>
      <vt:lpstr>MATLAB/Sonuçların Görüntülenmesi</vt:lpstr>
      <vt:lpstr>MATLAB/Sonuçların Görüntülenmesi</vt:lpstr>
      <vt:lpstr>MATLAB/Sonuçların Görüntülenmesi</vt:lpstr>
      <vt:lpstr>MATLAB/Sonuçların Görüntülenmesi</vt:lpstr>
      <vt:lpstr>MATLAB/Sonuçların Görüntülenmesi</vt:lpstr>
      <vt:lpstr>MATLAB/Diziler (Arrays)</vt:lpstr>
      <vt:lpstr>MATLAB/Diziler (Karakter Dizileri)</vt:lpstr>
      <vt:lpstr>MATLAB/Diziler (Karakter Dizileri)</vt:lpstr>
      <vt:lpstr>MATLAB/Diziler (Karakter Dizileri)</vt:lpstr>
      <vt:lpstr>MATLAB/Diziler (Karakter Dizileri)</vt:lpstr>
      <vt:lpstr>MATLAB/Diziler (Karakter Dizileri)</vt:lpstr>
      <vt:lpstr>MATLAB/Diziler (Karakter Dizileri)</vt:lpstr>
      <vt:lpstr>MATLAB/Diziler (Hücre Dizileri)</vt:lpstr>
      <vt:lpstr>MATLAB/Diziler (Hücre Dizileri)</vt:lpstr>
      <vt:lpstr>MATLAB/Diziler (Hücre Dizileri)</vt:lpstr>
      <vt:lpstr>MATLAB/Diziler (Yapı Dizileri)</vt:lpstr>
      <vt:lpstr>MATLAB/Diziler arasında dönüşümler</vt:lpstr>
      <vt:lpstr>MATLAB/Diziler arasında dönüşümler</vt:lpstr>
      <vt:lpstr>MATLAB/Diziler arasında dönüşümler</vt:lpstr>
      <vt:lpstr>MATLAB/Diziler arasında dönüşümler</vt:lpstr>
      <vt:lpstr>MATLAB/Diziler arasında dönüşümler</vt:lpstr>
      <vt:lpstr>MATLAB/Trigonometrik Fonksiyonlar</vt:lpstr>
      <vt:lpstr>MATLAB/Uygulama-3</vt:lpstr>
      <vt:lpstr>MATLAB/Uygulama-3:Çözüm</vt:lpstr>
      <vt:lpstr>MATLAB/Uygulama-4</vt:lpstr>
      <vt:lpstr>MATLAB/Uygulama-4:Çözüm</vt:lpstr>
      <vt:lpstr>MATLAB/Programı Dallandıran İfadeler</vt:lpstr>
      <vt:lpstr>MATLAB/if,end yapısı</vt:lpstr>
      <vt:lpstr>MATLAB/switch,case yapısı</vt:lpstr>
      <vt:lpstr>MATLAB/switch,case yapısı</vt:lpstr>
      <vt:lpstr>MATLAB/for,end döngüsü</vt:lpstr>
      <vt:lpstr>MATLAB/while,end döngüsü</vt:lpstr>
      <vt:lpstr>MATLAB/return ve break </vt:lpstr>
      <vt:lpstr>MATLAB/return ve break </vt:lpstr>
      <vt:lpstr>MATLAB/Uygulama-5</vt:lpstr>
      <vt:lpstr>MATLAB/Uygulama-6</vt:lpstr>
      <vt:lpstr>MATLAB/Uygulama-7</vt:lpstr>
      <vt:lpstr>MATLAB/Uygulama-8</vt:lpstr>
      <vt:lpstr>MATLAB/Uygulama-9</vt:lpstr>
      <vt:lpstr>MATLAB/Uygulama-10</vt:lpstr>
      <vt:lpstr>MATLAB/Uygulama-11</vt:lpstr>
      <vt:lpstr>MATLAB/Uygulama-12</vt:lpstr>
      <vt:lpstr>MATLAB/Uygulama-13</vt:lpstr>
      <vt:lpstr>MATLAB/Uygulama-14</vt:lpstr>
      <vt:lpstr>MATLAB/Grafik</vt:lpstr>
      <vt:lpstr>MATLAB/Grafik</vt:lpstr>
      <vt:lpstr>MATLAB/Grafik</vt:lpstr>
      <vt:lpstr>MATLAB/Grafik</vt:lpstr>
      <vt:lpstr>MATLAB/Grafik</vt:lpstr>
      <vt:lpstr>MATLAB/Grafik-Kaydetme ve kopyalama</vt:lpstr>
      <vt:lpstr>MATLAB/Grafik-Aynı eksen takımına farklı grafikler çizdirme</vt:lpstr>
      <vt:lpstr>MATLAB/Grafik-Çoklu Grafiklerin Oluşturulması</vt:lpstr>
      <vt:lpstr>MATLAB/Grafik-Alt Grafiklerin Oluşturulması</vt:lpstr>
      <vt:lpstr>MATLAB/Grafik-Alt Grafiklerin Oluşturulması</vt:lpstr>
      <vt:lpstr>MATLAB/Grafik-Grafik yoluyla bilgi üretme</vt:lpstr>
      <vt:lpstr>MATLAB/Grafik-Grafik yoluyla bilgi üretme</vt:lpstr>
      <vt:lpstr>MATLAB/Grafik-Grafik yoluyla bilgi üretme</vt:lpstr>
      <vt:lpstr>MATLAB/Grafik-Grafik yoluyla bilgi üretme</vt:lpstr>
      <vt:lpstr>MATLAB/Grafik-Basic Fitting Tool </vt:lpstr>
      <vt:lpstr>MATLAB/Grafik-Basic Fitting Tool </vt:lpstr>
      <vt:lpstr>MATLAB/Grafik-Basic Fitting Tool </vt:lpstr>
      <vt:lpstr>MATLAB/Grafik-Çubuk (bar) ve stem grafiği</vt:lpstr>
      <vt:lpstr>MATLAB/Grafik-pie fonksiyonu</vt:lpstr>
      <vt:lpstr>MATLAB/Grafik-pie fonksiyonu</vt:lpstr>
      <vt:lpstr>MATLAB/Grafik-pie fonksiyonu</vt:lpstr>
      <vt:lpstr>MATLAB/Grafik-Histogram</vt:lpstr>
      <vt:lpstr>MATLAB/Grafik-Vektör çizimi</vt:lpstr>
      <vt:lpstr>MATLAB/Grafik-Kanava Çizimi</vt:lpstr>
      <vt:lpstr>MATLAB/Grafik-Line Fonksiyonu</vt:lpstr>
      <vt:lpstr>MATLAB/Grafik-Patch Fonksiyonu</vt:lpstr>
      <vt:lpstr>MATLAB/Grafik-fplot Fonksiyonu</vt:lpstr>
      <vt:lpstr>MATLAB/3B Grafik-plot3 fonksiyonu</vt:lpstr>
      <vt:lpstr>MATLAB/3B Grafik- meshgrid ve mesh fonksiyonları</vt:lpstr>
      <vt:lpstr>MATLAB/3B Grafik- surf fonksiyonu</vt:lpstr>
      <vt:lpstr>MATLAB/3B Grafik- contour fonksiyonu</vt:lpstr>
      <vt:lpstr>MATLAB/Grafik-İnterpolasyon</vt:lpstr>
      <vt:lpstr>MATLAB/Grafik-İnterpolasyon</vt:lpstr>
      <vt:lpstr>MATLAB/Dosya Yazdırma-Okuma</vt:lpstr>
      <vt:lpstr>MATLAB/Dosya Yazdırma-Okuma</vt:lpstr>
      <vt:lpstr>MATLAB/Dosya Yazdırma-Okuma</vt:lpstr>
      <vt:lpstr>MATLAB/Dosya Yazdırma-Okuma</vt:lpstr>
      <vt:lpstr>MATLAB/Dosya Yazdırma-Okuma</vt:lpstr>
      <vt:lpstr>MATLAB/Dosya Yazdırma-Okuma</vt:lpstr>
      <vt:lpstr>MATLAB/Dosya Yazdırma-Okuma</vt:lpstr>
      <vt:lpstr>MATLAB/Dosya Yazdırma-Okuma</vt:lpstr>
      <vt:lpstr>MATLAB/Dosya Yazdırma-Okuma</vt:lpstr>
      <vt:lpstr>MATLAB/Fonksiyon Dosyası Oluşturma </vt:lpstr>
      <vt:lpstr>MATLAB/Fonksiyon Dosyası Oluşturma </vt:lpstr>
      <vt:lpstr>MATLAB/Fonksiyon Dosyası Oluşturma </vt:lpstr>
      <vt:lpstr>MATLAB/ Derleyici (Compiler)</vt:lpstr>
      <vt:lpstr>MATLAB/ Derleyici (Compiler)</vt:lpstr>
      <vt:lpstr>MATLAB/ Derleyici (deploytool)</vt:lpstr>
      <vt:lpstr>MATLAB/ Derleyici (deploytool)</vt:lpstr>
      <vt:lpstr>MATLAB/ Derleyici (deploytool)</vt:lpstr>
      <vt:lpstr>MATLAB/Uygulama-15</vt:lpstr>
      <vt:lpstr>MATLAB/Uygulama-15</vt:lpstr>
      <vt:lpstr>MATLAB/Uygulama-16</vt:lpstr>
      <vt:lpstr>MATLAB/Uygulama-17</vt:lpstr>
      <vt:lpstr>MATLAB/Uygulama-18</vt:lpstr>
      <vt:lpstr>MATLAB/Uygulama-19</vt:lpstr>
      <vt:lpstr>MATLAB/Uygulama-20</vt:lpstr>
      <vt:lpstr>MATLAB/Uygulama-21</vt:lpstr>
    </vt:vector>
  </TitlesOfParts>
  <Company>Aydin Family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MATLAB (MATrix LABoratuary)</dc:title>
  <dc:creator>Cuneyt Aydin</dc:creator>
  <cp:lastModifiedBy>MehmetALKAN</cp:lastModifiedBy>
  <cp:revision>431</cp:revision>
  <dcterms:created xsi:type="dcterms:W3CDTF">2009-10-17T06:50:14Z</dcterms:created>
  <dcterms:modified xsi:type="dcterms:W3CDTF">2014-03-18T09:03:01Z</dcterms:modified>
</cp:coreProperties>
</file>