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300" r:id="rId2"/>
    <p:sldId id="308" r:id="rId3"/>
    <p:sldId id="332"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10" r:id="rId22"/>
    <p:sldId id="303" r:id="rId23"/>
    <p:sldId id="331" r:id="rId24"/>
    <p:sldId id="304" r:id="rId25"/>
    <p:sldId id="305" r:id="rId26"/>
    <p:sldId id="307"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1518" y="-3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D99A38-3F87-4212-9BDD-317402161B49}" type="datetimeFigureOut">
              <a:rPr lang="tr-TR" smtClean="0"/>
              <a:t>20.10.2018</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713184-02F2-4A12-A5CD-EC7A736178BD}" type="slidenum">
              <a:rPr lang="tr-TR" smtClean="0"/>
              <a:t>‹#›</a:t>
            </a:fld>
            <a:endParaRPr lang="tr-TR"/>
          </a:p>
        </p:txBody>
      </p:sp>
    </p:spTree>
    <p:extLst>
      <p:ext uri="{BB962C8B-B14F-4D97-AF65-F5344CB8AC3E}">
        <p14:creationId xmlns:p14="http://schemas.microsoft.com/office/powerpoint/2010/main" val="24463539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9194E-3CC4-4872-A188-8049E54EEE35}" type="datetimeFigureOut">
              <a:rPr lang="tr-TR" smtClean="0"/>
              <a:t>20.10.2018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9BCD96-144C-4DEA-B47B-2859C8133ED2}" type="slidenum">
              <a:rPr lang="tr-TR" smtClean="0"/>
              <a:t>‹#›</a:t>
            </a:fld>
            <a:endParaRPr lang="tr-TR"/>
          </a:p>
        </p:txBody>
      </p:sp>
    </p:spTree>
    <p:extLst>
      <p:ext uri="{BB962C8B-B14F-4D97-AF65-F5344CB8AC3E}">
        <p14:creationId xmlns:p14="http://schemas.microsoft.com/office/powerpoint/2010/main" val="122466045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71DAC94-1273-4EB7-8997-64EC1B5D738D}" type="datetime1">
              <a:rPr lang="tr-TR" smtClean="0"/>
              <a:t>20.10.2018</a:t>
            </a:fld>
            <a:endParaRPr lang="tr-TR"/>
          </a:p>
        </p:txBody>
      </p:sp>
      <p:sp>
        <p:nvSpPr>
          <p:cNvPr id="5" name="Altbilgi Yer Tutucusu 4"/>
          <p:cNvSpPr>
            <a:spLocks noGrp="1"/>
          </p:cNvSpPr>
          <p:nvPr>
            <p:ph type="ftr" sz="quarter" idx="11"/>
          </p:nvPr>
        </p:nvSpPr>
        <p:spPr/>
        <p:txBody>
          <a:bodyPr/>
          <a:lstStyle/>
          <a:p>
            <a:r>
              <a:rPr lang="tr-TR" smtClean="0"/>
              <a:t>HRT3221- BİLİMSEL ARAŞTIRMAYA GİRİŞ</a:t>
            </a:r>
            <a:endParaRPr lang="tr-TR"/>
          </a:p>
        </p:txBody>
      </p:sp>
      <p:sp>
        <p:nvSpPr>
          <p:cNvPr id="6" name="Slayt Numarası Yer Tutucusu 5"/>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565838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60B9B2-4A19-43A4-9BD7-2056993B37E1}" type="datetime1">
              <a:rPr lang="tr-TR" smtClean="0"/>
              <a:t>20.10.2018</a:t>
            </a:fld>
            <a:endParaRPr lang="tr-TR"/>
          </a:p>
        </p:txBody>
      </p:sp>
      <p:sp>
        <p:nvSpPr>
          <p:cNvPr id="5" name="Altbilgi Yer Tutucusu 4"/>
          <p:cNvSpPr>
            <a:spLocks noGrp="1"/>
          </p:cNvSpPr>
          <p:nvPr>
            <p:ph type="ftr" sz="quarter" idx="11"/>
          </p:nvPr>
        </p:nvSpPr>
        <p:spPr/>
        <p:txBody>
          <a:bodyPr/>
          <a:lstStyle/>
          <a:p>
            <a:r>
              <a:rPr lang="tr-TR" smtClean="0"/>
              <a:t>HRT3221- BİLİMSEL ARAŞTIRMAYA GİRİŞ</a:t>
            </a:r>
            <a:endParaRPr lang="tr-TR"/>
          </a:p>
        </p:txBody>
      </p:sp>
      <p:sp>
        <p:nvSpPr>
          <p:cNvPr id="6" name="Slayt Numarası Yer Tutucusu 5"/>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40775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F4B9682-9A25-4E9D-8736-DAE88CF1E10B}" type="datetime1">
              <a:rPr lang="tr-TR" smtClean="0"/>
              <a:t>20.10.2018</a:t>
            </a:fld>
            <a:endParaRPr lang="tr-TR"/>
          </a:p>
        </p:txBody>
      </p:sp>
      <p:sp>
        <p:nvSpPr>
          <p:cNvPr id="5" name="Altbilgi Yer Tutucusu 4"/>
          <p:cNvSpPr>
            <a:spLocks noGrp="1"/>
          </p:cNvSpPr>
          <p:nvPr>
            <p:ph type="ftr" sz="quarter" idx="11"/>
          </p:nvPr>
        </p:nvSpPr>
        <p:spPr/>
        <p:txBody>
          <a:bodyPr/>
          <a:lstStyle/>
          <a:p>
            <a:r>
              <a:rPr lang="tr-TR" smtClean="0"/>
              <a:t>HRT3221- BİLİMSEL ARAŞTIRMAYA GİRİŞ</a:t>
            </a:r>
            <a:endParaRPr lang="tr-TR"/>
          </a:p>
        </p:txBody>
      </p:sp>
      <p:sp>
        <p:nvSpPr>
          <p:cNvPr id="6" name="Slayt Numarası Yer Tutucusu 5"/>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349168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1EBE655-AE67-414C-8E9F-6CCAEB104E46}" type="datetime1">
              <a:rPr lang="tr-TR" smtClean="0"/>
              <a:t>20.10.2018</a:t>
            </a:fld>
            <a:endParaRPr lang="tr-TR"/>
          </a:p>
        </p:txBody>
      </p:sp>
      <p:sp>
        <p:nvSpPr>
          <p:cNvPr id="5" name="Altbilgi Yer Tutucusu 4"/>
          <p:cNvSpPr>
            <a:spLocks noGrp="1"/>
          </p:cNvSpPr>
          <p:nvPr>
            <p:ph type="ftr" sz="quarter" idx="11"/>
          </p:nvPr>
        </p:nvSpPr>
        <p:spPr/>
        <p:txBody>
          <a:bodyPr/>
          <a:lstStyle/>
          <a:p>
            <a:r>
              <a:rPr lang="tr-TR" smtClean="0"/>
              <a:t>HRT3221- BİLİMSEL ARAŞTIRMAYA GİRİŞ</a:t>
            </a:r>
            <a:endParaRPr lang="tr-TR"/>
          </a:p>
        </p:txBody>
      </p:sp>
      <p:sp>
        <p:nvSpPr>
          <p:cNvPr id="6" name="Slayt Numarası Yer Tutucusu 5"/>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2830524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656B153-F8AE-41C9-AB73-E98772E09B8B}" type="datetime1">
              <a:rPr lang="tr-TR" smtClean="0"/>
              <a:t>20.10.2018</a:t>
            </a:fld>
            <a:endParaRPr lang="tr-TR"/>
          </a:p>
        </p:txBody>
      </p:sp>
      <p:sp>
        <p:nvSpPr>
          <p:cNvPr id="5" name="Altbilgi Yer Tutucusu 4"/>
          <p:cNvSpPr>
            <a:spLocks noGrp="1"/>
          </p:cNvSpPr>
          <p:nvPr>
            <p:ph type="ftr" sz="quarter" idx="11"/>
          </p:nvPr>
        </p:nvSpPr>
        <p:spPr/>
        <p:txBody>
          <a:bodyPr/>
          <a:lstStyle/>
          <a:p>
            <a:r>
              <a:rPr lang="tr-TR" smtClean="0"/>
              <a:t>HRT3221- BİLİMSEL ARAŞTIRMAYA GİRİŞ</a:t>
            </a:r>
            <a:endParaRPr lang="tr-TR"/>
          </a:p>
        </p:txBody>
      </p:sp>
      <p:sp>
        <p:nvSpPr>
          <p:cNvPr id="6" name="Slayt Numarası Yer Tutucusu 5"/>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429005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729E299-17E3-43B0-857C-138596B4FFF6}" type="datetime1">
              <a:rPr lang="tr-TR" smtClean="0"/>
              <a:t>20.10.2018</a:t>
            </a:fld>
            <a:endParaRPr lang="tr-TR"/>
          </a:p>
        </p:txBody>
      </p:sp>
      <p:sp>
        <p:nvSpPr>
          <p:cNvPr id="6" name="Altbilgi Yer Tutucusu 5"/>
          <p:cNvSpPr>
            <a:spLocks noGrp="1"/>
          </p:cNvSpPr>
          <p:nvPr>
            <p:ph type="ftr" sz="quarter" idx="11"/>
          </p:nvPr>
        </p:nvSpPr>
        <p:spPr/>
        <p:txBody>
          <a:bodyPr/>
          <a:lstStyle/>
          <a:p>
            <a:r>
              <a:rPr lang="tr-TR" smtClean="0"/>
              <a:t>HRT3221- BİLİMSEL ARAŞTIRMAYA GİRİŞ</a:t>
            </a:r>
            <a:endParaRPr lang="tr-TR"/>
          </a:p>
        </p:txBody>
      </p:sp>
      <p:sp>
        <p:nvSpPr>
          <p:cNvPr id="7" name="Slayt Numarası Yer Tutucusu 6"/>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23300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1EDB7DA-D22F-4B77-8DF4-49068412035E}" type="datetime1">
              <a:rPr lang="tr-TR" smtClean="0"/>
              <a:t>20.10.2018</a:t>
            </a:fld>
            <a:endParaRPr lang="tr-TR"/>
          </a:p>
        </p:txBody>
      </p:sp>
      <p:sp>
        <p:nvSpPr>
          <p:cNvPr id="8" name="Altbilgi Yer Tutucusu 7"/>
          <p:cNvSpPr>
            <a:spLocks noGrp="1"/>
          </p:cNvSpPr>
          <p:nvPr>
            <p:ph type="ftr" sz="quarter" idx="11"/>
          </p:nvPr>
        </p:nvSpPr>
        <p:spPr/>
        <p:txBody>
          <a:bodyPr/>
          <a:lstStyle/>
          <a:p>
            <a:r>
              <a:rPr lang="tr-TR" smtClean="0"/>
              <a:t>HRT3221- BİLİMSEL ARAŞTIRMAYA GİRİŞ</a:t>
            </a:r>
            <a:endParaRPr lang="tr-TR"/>
          </a:p>
        </p:txBody>
      </p:sp>
      <p:sp>
        <p:nvSpPr>
          <p:cNvPr id="9" name="Slayt Numarası Yer Tutucusu 8"/>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201187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0C6C6C8-4C15-44CE-B91C-3A520BA1622B}" type="datetime1">
              <a:rPr lang="tr-TR" smtClean="0"/>
              <a:t>20.10.2018</a:t>
            </a:fld>
            <a:endParaRPr lang="tr-TR"/>
          </a:p>
        </p:txBody>
      </p:sp>
      <p:sp>
        <p:nvSpPr>
          <p:cNvPr id="4" name="Altbilgi Yer Tutucusu 3"/>
          <p:cNvSpPr>
            <a:spLocks noGrp="1"/>
          </p:cNvSpPr>
          <p:nvPr>
            <p:ph type="ftr" sz="quarter" idx="11"/>
          </p:nvPr>
        </p:nvSpPr>
        <p:spPr/>
        <p:txBody>
          <a:bodyPr/>
          <a:lstStyle/>
          <a:p>
            <a:r>
              <a:rPr lang="tr-TR" smtClean="0"/>
              <a:t>HRT3221- BİLİMSEL ARAŞTIRMAYA GİRİŞ</a:t>
            </a:r>
            <a:endParaRPr lang="tr-TR"/>
          </a:p>
        </p:txBody>
      </p:sp>
      <p:sp>
        <p:nvSpPr>
          <p:cNvPr id="5" name="Slayt Numarası Yer Tutucusu 4"/>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250599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6327557-5BD8-4EA0-A26D-6A0BF1605EBA}" type="datetime1">
              <a:rPr lang="tr-TR" smtClean="0"/>
              <a:t>20.10.2018</a:t>
            </a:fld>
            <a:endParaRPr lang="tr-TR"/>
          </a:p>
        </p:txBody>
      </p:sp>
      <p:sp>
        <p:nvSpPr>
          <p:cNvPr id="3" name="Altbilgi Yer Tutucusu 2"/>
          <p:cNvSpPr>
            <a:spLocks noGrp="1"/>
          </p:cNvSpPr>
          <p:nvPr>
            <p:ph type="ftr" sz="quarter" idx="11"/>
          </p:nvPr>
        </p:nvSpPr>
        <p:spPr/>
        <p:txBody>
          <a:bodyPr/>
          <a:lstStyle/>
          <a:p>
            <a:r>
              <a:rPr lang="tr-TR" smtClean="0"/>
              <a:t>HRT3221- BİLİMSEL ARAŞTIRMAYA GİRİŞ</a:t>
            </a:r>
            <a:endParaRPr lang="tr-TR"/>
          </a:p>
        </p:txBody>
      </p:sp>
      <p:sp>
        <p:nvSpPr>
          <p:cNvPr id="4" name="Slayt Numarası Yer Tutucusu 3"/>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38532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9A20A90-C110-4882-8940-DDCFC35D06E7}" type="datetime1">
              <a:rPr lang="tr-TR" smtClean="0"/>
              <a:t>20.10.2018</a:t>
            </a:fld>
            <a:endParaRPr lang="tr-TR"/>
          </a:p>
        </p:txBody>
      </p:sp>
      <p:sp>
        <p:nvSpPr>
          <p:cNvPr id="6" name="Altbilgi Yer Tutucusu 5"/>
          <p:cNvSpPr>
            <a:spLocks noGrp="1"/>
          </p:cNvSpPr>
          <p:nvPr>
            <p:ph type="ftr" sz="quarter" idx="11"/>
          </p:nvPr>
        </p:nvSpPr>
        <p:spPr/>
        <p:txBody>
          <a:bodyPr/>
          <a:lstStyle/>
          <a:p>
            <a:r>
              <a:rPr lang="tr-TR" smtClean="0"/>
              <a:t>HRT3221- BİLİMSEL ARAŞTIRMAYA GİRİŞ</a:t>
            </a:r>
            <a:endParaRPr lang="tr-TR"/>
          </a:p>
        </p:txBody>
      </p:sp>
      <p:sp>
        <p:nvSpPr>
          <p:cNvPr id="7" name="Slayt Numarası Yer Tutucusu 6"/>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91310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68372CE-694F-46C9-A19F-BD83FE7EFF18}" type="datetime1">
              <a:rPr lang="tr-TR" smtClean="0"/>
              <a:t>20.10.2018</a:t>
            </a:fld>
            <a:endParaRPr lang="tr-TR"/>
          </a:p>
        </p:txBody>
      </p:sp>
      <p:sp>
        <p:nvSpPr>
          <p:cNvPr id="6" name="Altbilgi Yer Tutucusu 5"/>
          <p:cNvSpPr>
            <a:spLocks noGrp="1"/>
          </p:cNvSpPr>
          <p:nvPr>
            <p:ph type="ftr" sz="quarter" idx="11"/>
          </p:nvPr>
        </p:nvSpPr>
        <p:spPr/>
        <p:txBody>
          <a:bodyPr/>
          <a:lstStyle/>
          <a:p>
            <a:r>
              <a:rPr lang="tr-TR" smtClean="0"/>
              <a:t>HRT3221- BİLİMSEL ARAŞTIRMAYA GİRİŞ</a:t>
            </a:r>
            <a:endParaRPr lang="tr-TR"/>
          </a:p>
        </p:txBody>
      </p:sp>
      <p:sp>
        <p:nvSpPr>
          <p:cNvPr id="7" name="Slayt Numarası Yer Tutucusu 6"/>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1839123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C782D-C857-4BD5-BFB3-DBD74B95AD5D}" type="datetime1">
              <a:rPr lang="tr-TR" smtClean="0"/>
              <a:t>20.10.2018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HRT3221- BİLİMSEL ARAŞTIRMAYA GİRİŞ</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3C653-512B-460C-882C-EACABC0C2AED}" type="slidenum">
              <a:rPr lang="tr-TR" smtClean="0"/>
              <a:t>‹#›</a:t>
            </a:fld>
            <a:endParaRPr lang="tr-TR"/>
          </a:p>
        </p:txBody>
      </p:sp>
    </p:spTree>
    <p:extLst>
      <p:ext uri="{BB962C8B-B14F-4D97-AF65-F5344CB8AC3E}">
        <p14:creationId xmlns:p14="http://schemas.microsoft.com/office/powerpoint/2010/main" val="4096072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20981"/>
            <a:ext cx="8640960" cy="6087218"/>
          </a:xfrm>
        </p:spPr>
        <p:txBody>
          <a:bodyPr>
            <a:noAutofit/>
          </a:bodyPr>
          <a:lstStyle/>
          <a:p>
            <a:pPr marL="0" indent="0" algn="ctr" fontAlgn="base">
              <a:buNone/>
            </a:pPr>
            <a:endParaRPr lang="tr-TR" sz="2800" b="1" dirty="0" smtClean="0">
              <a:latin typeface="Times New Roman" pitchFamily="18" charset="0"/>
              <a:cs typeface="Times New Roman" pitchFamily="18" charset="0"/>
            </a:endParaRPr>
          </a:p>
          <a:p>
            <a:pPr marL="0" indent="0" algn="ctr" fontAlgn="base">
              <a:buNone/>
            </a:pPr>
            <a:endParaRPr lang="tr-TR" sz="2800" b="1" dirty="0">
              <a:latin typeface="Times New Roman" pitchFamily="18" charset="0"/>
              <a:cs typeface="Times New Roman" pitchFamily="18" charset="0"/>
            </a:endParaRPr>
          </a:p>
          <a:p>
            <a:pPr marL="0" indent="0" algn="ctr" fontAlgn="base">
              <a:buNone/>
            </a:pPr>
            <a:endParaRPr lang="tr-TR" sz="2800" b="1" dirty="0" smtClean="0">
              <a:latin typeface="Times New Roman" pitchFamily="18" charset="0"/>
              <a:cs typeface="Times New Roman" pitchFamily="18" charset="0"/>
            </a:endParaRPr>
          </a:p>
          <a:p>
            <a:pPr marL="0" indent="0" algn="ctr" fontAlgn="base">
              <a:buNone/>
            </a:pPr>
            <a:endParaRPr lang="tr-TR" sz="2800" b="1" dirty="0">
              <a:latin typeface="Times New Roman" pitchFamily="18" charset="0"/>
              <a:cs typeface="Times New Roman" pitchFamily="18" charset="0"/>
            </a:endParaRPr>
          </a:p>
          <a:p>
            <a:pPr marL="0" indent="0" algn="ctr" fontAlgn="base">
              <a:buNone/>
            </a:pPr>
            <a:r>
              <a:rPr lang="tr-TR" sz="4000" b="1" dirty="0" smtClean="0">
                <a:solidFill>
                  <a:srgbClr val="FF0000"/>
                </a:solidFill>
                <a:latin typeface="Times New Roman" pitchFamily="18" charset="0"/>
                <a:cs typeface="Times New Roman" pitchFamily="18" charset="0"/>
              </a:rPr>
              <a:t>BİLİMSEL ARAŞTIRMALARDA </a:t>
            </a:r>
          </a:p>
          <a:p>
            <a:pPr marL="0" indent="0" algn="ctr" fontAlgn="base">
              <a:buNone/>
            </a:pPr>
            <a:r>
              <a:rPr lang="tr-TR" sz="4000" b="1" dirty="0" smtClean="0">
                <a:solidFill>
                  <a:srgbClr val="FF0000"/>
                </a:solidFill>
                <a:latin typeface="Times New Roman" pitchFamily="18" charset="0"/>
                <a:cs typeface="Times New Roman" pitchFamily="18" charset="0"/>
              </a:rPr>
              <a:t>VERİYE </a:t>
            </a:r>
          </a:p>
          <a:p>
            <a:pPr marL="0" indent="0" algn="ctr" fontAlgn="base">
              <a:buNone/>
            </a:pPr>
            <a:r>
              <a:rPr lang="tr-TR" sz="4000" b="1" dirty="0" smtClean="0">
                <a:solidFill>
                  <a:srgbClr val="FF0000"/>
                </a:solidFill>
                <a:latin typeface="Times New Roman" pitchFamily="18" charset="0"/>
                <a:cs typeface="Times New Roman" pitchFamily="18" charset="0"/>
              </a:rPr>
              <a:t>ULAŞIM YOLLARI </a:t>
            </a:r>
            <a:r>
              <a:rPr lang="tr-TR" sz="2800" b="1" dirty="0">
                <a:solidFill>
                  <a:srgbClr val="FF0000"/>
                </a:solidFill>
                <a:latin typeface="Times New Roman" pitchFamily="18" charset="0"/>
                <a:cs typeface="Times New Roman" pitchFamily="18" charset="0"/>
              </a:rPr>
              <a:t/>
            </a:r>
            <a:br>
              <a:rPr lang="tr-TR" sz="2800" b="1" dirty="0">
                <a:solidFill>
                  <a:srgbClr val="FF0000"/>
                </a:solidFill>
                <a:latin typeface="Times New Roman" pitchFamily="18" charset="0"/>
                <a:cs typeface="Times New Roman" pitchFamily="18" charset="0"/>
              </a:rPr>
            </a:br>
            <a:r>
              <a:rPr lang="tr-TR" sz="2800" b="1" dirty="0" smtClean="0">
                <a:solidFill>
                  <a:srgbClr val="FF0000"/>
                </a:solidFill>
                <a:latin typeface="Times New Roman" pitchFamily="18" charset="0"/>
                <a:cs typeface="Times New Roman" pitchFamily="18" charset="0"/>
              </a:rPr>
              <a:t> </a:t>
            </a: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Tree>
    <p:extLst>
      <p:ext uri="{BB962C8B-B14F-4D97-AF65-F5344CB8AC3E}">
        <p14:creationId xmlns:p14="http://schemas.microsoft.com/office/powerpoint/2010/main" val="583632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404664"/>
            <a:ext cx="8640960" cy="5976664"/>
          </a:xfrm>
        </p:spPr>
        <p:txBody>
          <a:bodyPr>
            <a:noAutofit/>
          </a:bodyPr>
          <a:lstStyle/>
          <a:p>
            <a:pPr marL="0" indent="0" algn="just">
              <a:buNone/>
            </a:pPr>
            <a:r>
              <a:rPr lang="tr-TR" sz="2000" b="1" dirty="0">
                <a:solidFill>
                  <a:srgbClr val="FF0000"/>
                </a:solidFill>
                <a:latin typeface="Times New Roman" pitchFamily="18" charset="0"/>
                <a:cs typeface="Times New Roman" pitchFamily="18" charset="0"/>
              </a:rPr>
              <a:t>Verileri yapısına göre 3 gruba ayırabiliriz</a:t>
            </a:r>
            <a:r>
              <a:rPr lang="tr-TR" sz="2000" b="1" dirty="0" smtClean="0">
                <a:solidFill>
                  <a:srgbClr val="FF0000"/>
                </a:solidFill>
                <a:latin typeface="Times New Roman" pitchFamily="18" charset="0"/>
                <a:cs typeface="Times New Roman" pitchFamily="18" charset="0"/>
              </a:rPr>
              <a:t>:</a:t>
            </a:r>
          </a:p>
          <a:p>
            <a:pPr marL="0" indent="0" algn="just">
              <a:buNone/>
            </a:pPr>
            <a:endParaRPr lang="tr-TR" sz="2000"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Yapılandırılmamış (</a:t>
            </a:r>
            <a:r>
              <a:rPr lang="tr-TR" sz="2000" b="1" dirty="0" err="1">
                <a:latin typeface="Times New Roman" pitchFamily="18" charset="0"/>
                <a:cs typeface="Times New Roman" pitchFamily="18" charset="0"/>
              </a:rPr>
              <a:t>Unstructured</a:t>
            </a:r>
            <a:r>
              <a:rPr lang="tr-TR" sz="2000" b="1" dirty="0">
                <a:latin typeface="Times New Roman" pitchFamily="18" charset="0"/>
                <a:cs typeface="Times New Roman" pitchFamily="18" charset="0"/>
              </a:rPr>
              <a:t>):</a:t>
            </a:r>
            <a:r>
              <a:rPr lang="tr-TR" sz="2000" dirty="0">
                <a:latin typeface="Times New Roman" pitchFamily="18" charset="0"/>
                <a:cs typeface="Times New Roman" pitchFamily="18" charset="0"/>
              </a:rPr>
              <a:t> Resim, düz metin, video, ses gibi serbest yapıda olan verilerdir. Kendi içinde bir takım standartları olsa da geleneksel yöntemlerle yakalamak, tutmak, işlemek ve değer üretmek pek mümkün değildir</a:t>
            </a:r>
            <a:r>
              <a:rPr lang="tr-TR" sz="2000" dirty="0" smtClean="0">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b="1" dirty="0">
                <a:solidFill>
                  <a:srgbClr val="00B050"/>
                </a:solidFill>
                <a:latin typeface="Times New Roman" pitchFamily="18" charset="0"/>
                <a:cs typeface="Times New Roman" pitchFamily="18" charset="0"/>
              </a:rPr>
              <a:t>Yarı Yapılandırılmış (Semi </a:t>
            </a:r>
            <a:r>
              <a:rPr lang="tr-TR" sz="2000" b="1" dirty="0" err="1">
                <a:solidFill>
                  <a:srgbClr val="00B050"/>
                </a:solidFill>
                <a:latin typeface="Times New Roman" pitchFamily="18" charset="0"/>
                <a:cs typeface="Times New Roman" pitchFamily="18" charset="0"/>
              </a:rPr>
              <a:t>Structured</a:t>
            </a:r>
            <a:r>
              <a:rPr lang="tr-TR" sz="2000" b="1" dirty="0">
                <a:solidFill>
                  <a:srgbClr val="00B050"/>
                </a:solidFill>
                <a:latin typeface="Times New Roman" pitchFamily="18" charset="0"/>
                <a:cs typeface="Times New Roman" pitchFamily="18" charset="0"/>
              </a:rPr>
              <a:t>):</a:t>
            </a:r>
            <a:r>
              <a:rPr lang="tr-TR" sz="2000" dirty="0">
                <a:solidFill>
                  <a:srgbClr val="00B050"/>
                </a:solidFill>
                <a:latin typeface="Times New Roman" pitchFamily="18" charset="0"/>
                <a:cs typeface="Times New Roman" pitchFamily="18" charset="0"/>
              </a:rPr>
              <a:t> </a:t>
            </a:r>
            <a:r>
              <a:rPr lang="tr-TR" sz="2000" dirty="0" err="1">
                <a:solidFill>
                  <a:srgbClr val="00B050"/>
                </a:solidFill>
                <a:latin typeface="Times New Roman" pitchFamily="18" charset="0"/>
                <a:cs typeface="Times New Roman" pitchFamily="18" charset="0"/>
              </a:rPr>
              <a:t>csv</a:t>
            </a:r>
            <a:r>
              <a:rPr lang="tr-TR" sz="2000" dirty="0">
                <a:solidFill>
                  <a:srgbClr val="00B050"/>
                </a:solidFill>
                <a:latin typeface="Times New Roman" pitchFamily="18" charset="0"/>
                <a:cs typeface="Times New Roman" pitchFamily="18" charset="0"/>
              </a:rPr>
              <a:t>, </a:t>
            </a:r>
            <a:r>
              <a:rPr lang="tr-TR" sz="2000" dirty="0" err="1">
                <a:solidFill>
                  <a:srgbClr val="00B050"/>
                </a:solidFill>
                <a:latin typeface="Times New Roman" pitchFamily="18" charset="0"/>
                <a:cs typeface="Times New Roman" pitchFamily="18" charset="0"/>
              </a:rPr>
              <a:t>xml</a:t>
            </a:r>
            <a:r>
              <a:rPr lang="tr-TR" sz="2000" dirty="0">
                <a:solidFill>
                  <a:srgbClr val="00B050"/>
                </a:solidFill>
                <a:latin typeface="Times New Roman" pitchFamily="18" charset="0"/>
                <a:cs typeface="Times New Roman" pitchFamily="18" charset="0"/>
              </a:rPr>
              <a:t>, </a:t>
            </a:r>
            <a:r>
              <a:rPr lang="tr-TR" sz="2000" dirty="0" err="1">
                <a:solidFill>
                  <a:srgbClr val="00B050"/>
                </a:solidFill>
                <a:latin typeface="Times New Roman" pitchFamily="18" charset="0"/>
                <a:cs typeface="Times New Roman" pitchFamily="18" charset="0"/>
              </a:rPr>
              <a:t>json</a:t>
            </a:r>
            <a:r>
              <a:rPr lang="tr-TR" sz="2000" dirty="0">
                <a:solidFill>
                  <a:srgbClr val="00B050"/>
                </a:solidFill>
                <a:latin typeface="Times New Roman" pitchFamily="18" charset="0"/>
                <a:cs typeface="Times New Roman" pitchFamily="18" charset="0"/>
              </a:rPr>
              <a:t>, </a:t>
            </a:r>
            <a:r>
              <a:rPr lang="tr-TR" sz="2000" dirty="0" err="1">
                <a:solidFill>
                  <a:srgbClr val="00B050"/>
                </a:solidFill>
                <a:latin typeface="Times New Roman" pitchFamily="18" charset="0"/>
                <a:cs typeface="Times New Roman" pitchFamily="18" charset="0"/>
              </a:rPr>
              <a:t>yaml</a:t>
            </a:r>
            <a:r>
              <a:rPr lang="tr-TR" sz="2000" dirty="0">
                <a:solidFill>
                  <a:srgbClr val="00B050"/>
                </a:solidFill>
                <a:latin typeface="Times New Roman" pitchFamily="18" charset="0"/>
                <a:cs typeface="Times New Roman" pitchFamily="18" charset="0"/>
              </a:rPr>
              <a:t> gibi belli kurallara uyan kısmen serbest yapıdaki verilerdir. Her bir kayıt aynı genel kurala uysa da bir birinden farklı tipte ve derinlikte olabilir</a:t>
            </a:r>
            <a:r>
              <a:rPr lang="tr-TR" sz="2000" dirty="0" smtClean="0">
                <a:solidFill>
                  <a:srgbClr val="00B050"/>
                </a:solidFill>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Yapılandırılmış (</a:t>
            </a:r>
            <a:r>
              <a:rPr lang="tr-TR" sz="2000" b="1" dirty="0" err="1">
                <a:latin typeface="Times New Roman" pitchFamily="18" charset="0"/>
                <a:cs typeface="Times New Roman" pitchFamily="18" charset="0"/>
              </a:rPr>
              <a:t>Structured</a:t>
            </a:r>
            <a:r>
              <a:rPr lang="tr-TR" sz="2000" b="1" dirty="0">
                <a:latin typeface="Times New Roman" pitchFamily="18" charset="0"/>
                <a:cs typeface="Times New Roman" pitchFamily="18" charset="0"/>
              </a:rPr>
              <a:t>):</a:t>
            </a:r>
            <a:r>
              <a:rPr lang="tr-TR" sz="2000" dirty="0">
                <a:latin typeface="Times New Roman" pitchFamily="18" charset="0"/>
                <a:cs typeface="Times New Roman" pitchFamily="18" charset="0"/>
              </a:rPr>
              <a:t> Tablo yapısında tutulabilen verilerdir. Veri satır ve sütunların </a:t>
            </a:r>
            <a:r>
              <a:rPr lang="tr-TR" sz="2000" dirty="0" err="1">
                <a:latin typeface="Times New Roman" pitchFamily="18" charset="0"/>
                <a:cs typeface="Times New Roman" pitchFamily="18" charset="0"/>
              </a:rPr>
              <a:t>kesişimlerinde</a:t>
            </a:r>
            <a:r>
              <a:rPr lang="tr-TR" sz="2000" dirty="0">
                <a:latin typeface="Times New Roman" pitchFamily="18" charset="0"/>
                <a:cs typeface="Times New Roman" pitchFamily="18" charset="0"/>
              </a:rPr>
              <a:t> tutulur. Her satırda aynı sırada ve aynı tipte kolonlar yer alır. Bildiğimiz tablo mantığı yani. Hemen yeri gelmişken söyleyeyim. Bir araştırmaya göre şirketlerin kendisi hakkında ulaşabileceği verilerin sadece %20'si bu yapıdadır. Günümüzün trend konusu, geriye kalan %80 '</a:t>
            </a:r>
            <a:r>
              <a:rPr lang="tr-TR" sz="2000" dirty="0" err="1">
                <a:latin typeface="Times New Roman" pitchFamily="18" charset="0"/>
                <a:cs typeface="Times New Roman" pitchFamily="18" charset="0"/>
              </a:rPr>
              <a:t>lik</a:t>
            </a:r>
            <a:r>
              <a:rPr lang="tr-TR" sz="2000" dirty="0">
                <a:latin typeface="Times New Roman" pitchFamily="18" charset="0"/>
                <a:cs typeface="Times New Roman" pitchFamily="18" charset="0"/>
              </a:rPr>
              <a:t> dilimden, yani yukarıdaki ilk iki türdeki yapıdan değer üretmektir. </a:t>
            </a: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10</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Tree>
    <p:extLst>
      <p:ext uri="{BB962C8B-B14F-4D97-AF65-F5344CB8AC3E}">
        <p14:creationId xmlns:p14="http://schemas.microsoft.com/office/powerpoint/2010/main" val="743459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404664"/>
            <a:ext cx="8640960" cy="504056"/>
          </a:xfrm>
        </p:spPr>
        <p:txBody>
          <a:bodyPr>
            <a:noAutofit/>
          </a:bodyPr>
          <a:lstStyle/>
          <a:p>
            <a:pPr marL="0" indent="0" algn="just">
              <a:buNone/>
            </a:pPr>
            <a:r>
              <a:rPr lang="tr-TR" sz="2800" b="1" dirty="0" smtClean="0">
                <a:solidFill>
                  <a:srgbClr val="FF0000"/>
                </a:solidFill>
                <a:latin typeface="Times New Roman" pitchFamily="18" charset="0"/>
                <a:cs typeface="Times New Roman" pitchFamily="18" charset="0"/>
              </a:rPr>
              <a:t>VERİ TOPLAMA YÖNTEMLERİ </a:t>
            </a:r>
          </a:p>
          <a:p>
            <a:pPr marL="0" indent="0" algn="just">
              <a:buNone/>
            </a:pP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11</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611389"/>
            <a:ext cx="8640960" cy="36626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200" b="1" dirty="0" smtClean="0">
                <a:latin typeface="Times New Roman" pitchFamily="18" charset="0"/>
                <a:cs typeface="Times New Roman" pitchFamily="18" charset="0"/>
              </a:rPr>
              <a:t>1- Anket Yöntemi</a:t>
            </a:r>
          </a:p>
          <a:p>
            <a:pPr marL="0" indent="0">
              <a:buNone/>
            </a:pPr>
            <a:endParaRPr lang="tr-TR" sz="2200" b="1" dirty="0">
              <a:latin typeface="Times New Roman" pitchFamily="18" charset="0"/>
              <a:cs typeface="Times New Roman" pitchFamily="18" charset="0"/>
            </a:endParaRPr>
          </a:p>
          <a:p>
            <a:pPr marL="0" indent="0">
              <a:buNone/>
            </a:pPr>
            <a:r>
              <a:rPr lang="tr-TR" sz="2200" b="1" dirty="0" smtClean="0">
                <a:latin typeface="Times New Roman" pitchFamily="18" charset="0"/>
                <a:cs typeface="Times New Roman" pitchFamily="18" charset="0"/>
              </a:rPr>
              <a:t>2- Gözlem Yöntemi</a:t>
            </a:r>
          </a:p>
          <a:p>
            <a:pPr marL="0" indent="0">
              <a:buNone/>
            </a:pPr>
            <a:r>
              <a:rPr lang="tr-TR" sz="2200" b="1" dirty="0" smtClean="0">
                <a:latin typeface="Times New Roman" pitchFamily="18" charset="0"/>
                <a:cs typeface="Times New Roman" pitchFamily="18" charset="0"/>
              </a:rPr>
              <a:t> </a:t>
            </a:r>
            <a:endParaRPr lang="tr-TR" sz="2200" b="1" dirty="0">
              <a:latin typeface="Times New Roman" pitchFamily="18" charset="0"/>
              <a:cs typeface="Times New Roman" pitchFamily="18" charset="0"/>
            </a:endParaRPr>
          </a:p>
          <a:p>
            <a:pPr marL="0" indent="0">
              <a:buNone/>
            </a:pPr>
            <a:r>
              <a:rPr lang="tr-TR" sz="2200" b="1" dirty="0" smtClean="0">
                <a:latin typeface="Times New Roman" pitchFamily="18" charset="0"/>
                <a:cs typeface="Times New Roman" pitchFamily="18" charset="0"/>
              </a:rPr>
              <a:t>3- Görüşme Yöntemi</a:t>
            </a:r>
          </a:p>
          <a:p>
            <a:pPr marL="0" indent="0">
              <a:buNone/>
            </a:pPr>
            <a:endParaRPr lang="tr-TR" sz="2200" b="1" dirty="0">
              <a:latin typeface="Times New Roman" pitchFamily="18" charset="0"/>
              <a:cs typeface="Times New Roman" pitchFamily="18" charset="0"/>
            </a:endParaRPr>
          </a:p>
          <a:p>
            <a:pPr marL="0" indent="0">
              <a:buNone/>
            </a:pPr>
            <a:r>
              <a:rPr lang="tr-TR" sz="2200" b="1" dirty="0" smtClean="0">
                <a:latin typeface="Times New Roman" pitchFamily="18" charset="0"/>
                <a:cs typeface="Times New Roman" pitchFamily="18" charset="0"/>
              </a:rPr>
              <a:t>4- Deney Yöntemi</a:t>
            </a:r>
          </a:p>
          <a:p>
            <a:pPr marL="0" indent="0">
              <a:buNone/>
            </a:pPr>
            <a:endParaRPr lang="tr-TR" sz="2200" b="1" dirty="0">
              <a:latin typeface="Times New Roman" pitchFamily="18" charset="0"/>
              <a:cs typeface="Times New Roman" pitchFamily="18" charset="0"/>
            </a:endParaRPr>
          </a:p>
          <a:p>
            <a:pPr marL="0" indent="0">
              <a:buNone/>
            </a:pPr>
            <a:r>
              <a:rPr lang="tr-TR" sz="2200" b="1" dirty="0" smtClean="0">
                <a:latin typeface="Times New Roman" pitchFamily="18" charset="0"/>
                <a:cs typeface="Times New Roman" pitchFamily="18" charset="0"/>
              </a:rPr>
              <a:t>5- Tarama </a:t>
            </a:r>
            <a:r>
              <a:rPr lang="tr-TR" sz="2200" b="1" dirty="0">
                <a:latin typeface="Times New Roman" pitchFamily="18" charset="0"/>
                <a:cs typeface="Times New Roman" pitchFamily="18" charset="0"/>
              </a:rPr>
              <a:t>Yöntemi</a:t>
            </a:r>
          </a:p>
          <a:p>
            <a:pPr marL="0" indent="0" algn="just">
              <a:buFont typeface="Arial" pitchFamily="34" charset="0"/>
              <a:buNone/>
            </a:pPr>
            <a:endParaRPr lang="tr-TR" sz="2200" b="1" dirty="0">
              <a:latin typeface="Times New Roman" pitchFamily="18" charset="0"/>
              <a:cs typeface="Times New Roman" pitchFamily="18" charset="0"/>
            </a:endParaRPr>
          </a:p>
        </p:txBody>
      </p:sp>
      <p:pic>
        <p:nvPicPr>
          <p:cNvPr id="4098" name="Picture 2" descr="veri toplama yöntemleri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2559" y="3789040"/>
            <a:ext cx="6259592" cy="295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052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404664"/>
            <a:ext cx="8640960" cy="504056"/>
          </a:xfrm>
        </p:spPr>
        <p:txBody>
          <a:bodyPr>
            <a:noAutofit/>
          </a:bodyPr>
          <a:lstStyle/>
          <a:p>
            <a:pPr marL="0" indent="0" algn="just">
              <a:buNone/>
            </a:pPr>
            <a:r>
              <a:rPr lang="tr-TR" sz="2800" b="1" dirty="0" smtClean="0">
                <a:solidFill>
                  <a:srgbClr val="FF0000"/>
                </a:solidFill>
                <a:latin typeface="Times New Roman" pitchFamily="18" charset="0"/>
                <a:cs typeface="Times New Roman" pitchFamily="18" charset="0"/>
              </a:rPr>
              <a:t>VERİ TOPLAMA YÖNTEMLERİ </a:t>
            </a:r>
          </a:p>
          <a:p>
            <a:pPr marL="0" indent="0" algn="just">
              <a:buNone/>
            </a:pP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12</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latin typeface="Times New Roman" pitchFamily="18" charset="0"/>
                <a:cs typeface="Times New Roman" pitchFamily="18" charset="0"/>
              </a:rPr>
              <a:t>1-Anket </a:t>
            </a:r>
            <a:r>
              <a:rPr lang="tr-TR" sz="2400" b="1" dirty="0" smtClean="0">
                <a:latin typeface="Times New Roman" pitchFamily="18" charset="0"/>
                <a:cs typeface="Times New Roman" pitchFamily="18" charset="0"/>
              </a:rPr>
              <a:t>Yöntemi:</a:t>
            </a:r>
          </a:p>
          <a:p>
            <a:pPr algn="just"/>
            <a:r>
              <a:rPr lang="tr-TR" sz="2200" dirty="0">
                <a:latin typeface="Times New Roman" pitchFamily="18" charset="0"/>
                <a:cs typeface="Times New Roman" pitchFamily="18" charset="0"/>
              </a:rPr>
              <a:t>Araştırmacı tarafından oluşturulan, bilgi alınacak kişilere doğrudan doğruya okuyup cevaplandıracakları soruların hazırlanması ile yapılan bilgi edinme, veri toplama yöntemidir. Bu yöntem daha çok </a:t>
            </a:r>
            <a:r>
              <a:rPr lang="tr-TR" sz="2200" b="1" i="1" u="sng" dirty="0">
                <a:latin typeface="Times New Roman" pitchFamily="18" charset="0"/>
                <a:cs typeface="Times New Roman" pitchFamily="18" charset="0"/>
              </a:rPr>
              <a:t>sosyal içerikli araştırmalarda</a:t>
            </a:r>
            <a:r>
              <a:rPr lang="tr-TR" sz="2200" dirty="0">
                <a:latin typeface="Times New Roman" pitchFamily="18" charset="0"/>
                <a:cs typeface="Times New Roman" pitchFamily="18" charset="0"/>
              </a:rPr>
              <a:t> kullanılmaktadır. İstatistik ilkelerine uygun yapılırsa, belirli ölçüde güven verebilen bir örneklemden hareketle ana kütle hakkında genelleme yapılabilir</a:t>
            </a:r>
            <a:r>
              <a:rPr lang="tr-TR" sz="2200" dirty="0" smtClean="0">
                <a:latin typeface="Times New Roman" pitchFamily="18" charset="0"/>
                <a:cs typeface="Times New Roman" pitchFamily="18" charset="0"/>
              </a:rPr>
              <a:t>.</a:t>
            </a:r>
          </a:p>
          <a:p>
            <a:pPr marL="0" indent="0" algn="just">
              <a:buNone/>
            </a:pPr>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Belli bir konuda tespit edilmiş hipoteze ya da sorulara bağlı olarak, bir evren ya da örneklemi oluşturan kaynak kişilere sorular yöneltmek suretiyle sistemli veri toplama tekniğidir. Açık uçlu, kapalı uçlu ve alternatif sorular olmak üzere üç çeşit anket sorusu vardır.</a:t>
            </a:r>
          </a:p>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100706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404664"/>
            <a:ext cx="8640960" cy="504056"/>
          </a:xfrm>
        </p:spPr>
        <p:txBody>
          <a:bodyPr>
            <a:noAutofit/>
          </a:bodyPr>
          <a:lstStyle/>
          <a:p>
            <a:pPr marL="0" indent="0" algn="just">
              <a:buNone/>
            </a:pPr>
            <a:r>
              <a:rPr lang="tr-TR" sz="2800" b="1" dirty="0" smtClean="0">
                <a:solidFill>
                  <a:srgbClr val="FF0000"/>
                </a:solidFill>
                <a:latin typeface="Times New Roman" pitchFamily="18" charset="0"/>
                <a:cs typeface="Times New Roman" pitchFamily="18" charset="0"/>
              </a:rPr>
              <a:t>VERİ TOPLAMA YÖNTEMLERİ </a:t>
            </a:r>
          </a:p>
          <a:p>
            <a:pPr marL="0" indent="0" algn="just">
              <a:buNone/>
            </a:pP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13</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
        <p:nvSpPr>
          <p:cNvPr id="2" name="Dikdörtgen 1"/>
          <p:cNvSpPr/>
          <p:nvPr/>
        </p:nvSpPr>
        <p:spPr>
          <a:xfrm>
            <a:off x="395536" y="1202410"/>
            <a:ext cx="8280920" cy="4493538"/>
          </a:xfrm>
          <a:prstGeom prst="rect">
            <a:avLst/>
          </a:prstGeom>
        </p:spPr>
        <p:txBody>
          <a:bodyPr wrap="square">
            <a:spAutoFit/>
          </a:bodyPr>
          <a:lstStyle/>
          <a:p>
            <a:pPr algn="just"/>
            <a:r>
              <a:rPr lang="tr-TR" sz="2200" dirty="0">
                <a:latin typeface="Times New Roman" pitchFamily="18" charset="0"/>
                <a:cs typeface="Times New Roman" pitchFamily="18" charset="0"/>
              </a:rPr>
              <a:t>Kaynak kişilere sorulan sorular dört çeşittir</a:t>
            </a:r>
            <a:r>
              <a:rPr lang="tr-TR" sz="2200" dirty="0" smtClean="0">
                <a:latin typeface="Times New Roman" pitchFamily="18" charset="0"/>
                <a:cs typeface="Times New Roman" pitchFamily="18" charset="0"/>
              </a:rPr>
              <a:t>;</a:t>
            </a:r>
          </a:p>
          <a:p>
            <a:pPr algn="just"/>
            <a:endParaRPr lang="tr-TR" sz="2200" dirty="0">
              <a:latin typeface="Times New Roman" pitchFamily="18" charset="0"/>
              <a:cs typeface="Times New Roman" pitchFamily="18" charset="0"/>
            </a:endParaRPr>
          </a:p>
          <a:p>
            <a:pPr algn="just"/>
            <a:r>
              <a:rPr lang="tr-TR" sz="2200" b="1" dirty="0" smtClean="0">
                <a:latin typeface="Times New Roman" pitchFamily="18" charset="0"/>
                <a:cs typeface="Times New Roman" pitchFamily="18" charset="0"/>
              </a:rPr>
              <a:t>a) </a:t>
            </a:r>
            <a:r>
              <a:rPr lang="tr-TR" sz="2200" dirty="0" smtClean="0">
                <a:latin typeface="Times New Roman" pitchFamily="18" charset="0"/>
                <a:cs typeface="Times New Roman" pitchFamily="18" charset="0"/>
              </a:rPr>
              <a:t>Olgusal </a:t>
            </a:r>
            <a:r>
              <a:rPr lang="tr-TR" sz="2200" dirty="0">
                <a:latin typeface="Times New Roman" pitchFamily="18" charset="0"/>
                <a:cs typeface="Times New Roman" pitchFamily="18" charset="0"/>
              </a:rPr>
              <a:t>sorular; Kaynak kişilerin yaş, eğitim durumu, gelir düzeyi, medeni durumu, cinsiyeti, doğum yeri, dini, mesleği ile ilgili sorulardır</a:t>
            </a:r>
            <a:r>
              <a:rPr lang="tr-TR" sz="2200" dirty="0" smtClean="0">
                <a:latin typeface="Times New Roman" pitchFamily="18" charset="0"/>
                <a:cs typeface="Times New Roman" pitchFamily="18" charset="0"/>
              </a:rPr>
              <a:t>.</a:t>
            </a:r>
          </a:p>
          <a:p>
            <a:pPr algn="just"/>
            <a:endParaRPr lang="tr-TR" sz="2200" dirty="0">
              <a:latin typeface="Times New Roman" pitchFamily="18" charset="0"/>
              <a:cs typeface="Times New Roman" pitchFamily="18" charset="0"/>
            </a:endParaRPr>
          </a:p>
          <a:p>
            <a:pPr algn="just"/>
            <a:r>
              <a:rPr lang="tr-TR" sz="2200" b="1" dirty="0" smtClean="0">
                <a:latin typeface="Times New Roman" pitchFamily="18" charset="0"/>
                <a:cs typeface="Times New Roman" pitchFamily="18" charset="0"/>
              </a:rPr>
              <a:t>b) </a:t>
            </a:r>
            <a:r>
              <a:rPr lang="tr-TR" sz="2200" dirty="0" smtClean="0">
                <a:latin typeface="Times New Roman" pitchFamily="18" charset="0"/>
                <a:cs typeface="Times New Roman" pitchFamily="18" charset="0"/>
              </a:rPr>
              <a:t>Davranış </a:t>
            </a:r>
            <a:r>
              <a:rPr lang="tr-TR" sz="2200" dirty="0">
                <a:latin typeface="Times New Roman" pitchFamily="18" charset="0"/>
                <a:cs typeface="Times New Roman" pitchFamily="18" charset="0"/>
              </a:rPr>
              <a:t>soruları; Kaynak kişilerin şahsi ve sosyal etkinlikleri, yapıp etmeleri ile ilgili </a:t>
            </a:r>
            <a:r>
              <a:rPr lang="tr-TR" sz="2200" dirty="0" smtClean="0">
                <a:latin typeface="Times New Roman" pitchFamily="18" charset="0"/>
                <a:cs typeface="Times New Roman" pitchFamily="18" charset="0"/>
              </a:rPr>
              <a:t>sorulardır</a:t>
            </a:r>
          </a:p>
          <a:p>
            <a:pPr algn="just"/>
            <a:endParaRPr lang="tr-TR" sz="2200" dirty="0">
              <a:latin typeface="Times New Roman" pitchFamily="18" charset="0"/>
              <a:cs typeface="Times New Roman" pitchFamily="18" charset="0"/>
            </a:endParaRPr>
          </a:p>
          <a:p>
            <a:pPr algn="just"/>
            <a:r>
              <a:rPr lang="tr-TR" sz="2200" b="1" dirty="0" smtClean="0">
                <a:latin typeface="Times New Roman" pitchFamily="18" charset="0"/>
                <a:cs typeface="Times New Roman" pitchFamily="18" charset="0"/>
              </a:rPr>
              <a:t>c) </a:t>
            </a:r>
            <a:r>
              <a:rPr lang="tr-TR" sz="2200" dirty="0" smtClean="0">
                <a:latin typeface="Times New Roman" pitchFamily="18" charset="0"/>
                <a:cs typeface="Times New Roman" pitchFamily="18" charset="0"/>
              </a:rPr>
              <a:t>Tutum</a:t>
            </a:r>
            <a:r>
              <a:rPr lang="tr-TR" sz="2200" dirty="0">
                <a:latin typeface="Times New Roman" pitchFamily="18" charset="0"/>
                <a:cs typeface="Times New Roman" pitchFamily="18" charset="0"/>
              </a:rPr>
              <a:t>, inanç ve kanaat soruları; Bir kimsenin belli bir konuda ne düşündüğünü, ne hissettiğini tespit etmeye yönelik sorulardır</a:t>
            </a:r>
            <a:r>
              <a:rPr lang="tr-TR" sz="2200" dirty="0" smtClean="0">
                <a:latin typeface="Times New Roman" pitchFamily="18" charset="0"/>
                <a:cs typeface="Times New Roman" pitchFamily="18" charset="0"/>
              </a:rPr>
              <a:t>.</a:t>
            </a:r>
          </a:p>
          <a:p>
            <a:pPr algn="just"/>
            <a:endParaRPr lang="tr-TR" sz="2200" dirty="0">
              <a:latin typeface="Times New Roman" pitchFamily="18" charset="0"/>
              <a:cs typeface="Times New Roman" pitchFamily="18" charset="0"/>
            </a:endParaRPr>
          </a:p>
          <a:p>
            <a:pPr algn="just"/>
            <a:r>
              <a:rPr lang="tr-TR" sz="2200" b="1" dirty="0" smtClean="0">
                <a:latin typeface="Times New Roman" pitchFamily="18" charset="0"/>
                <a:cs typeface="Times New Roman" pitchFamily="18" charset="0"/>
              </a:rPr>
              <a:t>d) </a:t>
            </a:r>
            <a:r>
              <a:rPr lang="tr-TR" sz="2200" dirty="0" smtClean="0">
                <a:latin typeface="Times New Roman" pitchFamily="18" charset="0"/>
                <a:cs typeface="Times New Roman" pitchFamily="18" charset="0"/>
              </a:rPr>
              <a:t>Bilgi </a:t>
            </a:r>
            <a:r>
              <a:rPr lang="tr-TR" sz="2200" dirty="0">
                <a:latin typeface="Times New Roman" pitchFamily="18" charset="0"/>
                <a:cs typeface="Times New Roman" pitchFamily="18" charset="0"/>
              </a:rPr>
              <a:t>soruları; Kaynak kişinin belli bir konuda ne bildiği, ne ölçüde bildiği, bu bilgileri hangi kaynaktan öğrendiği yönelik sorulardır.</a:t>
            </a:r>
          </a:p>
        </p:txBody>
      </p:sp>
    </p:spTree>
    <p:extLst>
      <p:ext uri="{BB962C8B-B14F-4D97-AF65-F5344CB8AC3E}">
        <p14:creationId xmlns:p14="http://schemas.microsoft.com/office/powerpoint/2010/main" val="770643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14</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
        <p:nvSpPr>
          <p:cNvPr id="2" name="Dikdörtgen 1"/>
          <p:cNvSpPr/>
          <p:nvPr/>
        </p:nvSpPr>
        <p:spPr>
          <a:xfrm>
            <a:off x="402440" y="188640"/>
            <a:ext cx="8280920" cy="3754874"/>
          </a:xfrm>
          <a:prstGeom prst="rect">
            <a:avLst/>
          </a:prstGeom>
        </p:spPr>
        <p:txBody>
          <a:bodyPr wrap="square">
            <a:spAutoFit/>
          </a:bodyPr>
          <a:lstStyle/>
          <a:p>
            <a:pPr algn="just"/>
            <a:endParaRPr lang="tr-TR" sz="2400" dirty="0">
              <a:latin typeface="Times New Roman" pitchFamily="18" charset="0"/>
              <a:cs typeface="Times New Roman" pitchFamily="18" charset="0"/>
            </a:endParaRPr>
          </a:p>
          <a:p>
            <a:pPr lvl="0" algn="just"/>
            <a:r>
              <a:rPr lang="tr-TR" sz="2400" b="1" i="1" dirty="0">
                <a:latin typeface="Times New Roman" pitchFamily="18" charset="0"/>
                <a:cs typeface="Times New Roman" pitchFamily="18" charset="0"/>
              </a:rPr>
              <a:t>Açık uçlu </a:t>
            </a:r>
            <a:r>
              <a:rPr lang="tr-TR" sz="2400" b="1" i="1" dirty="0" smtClean="0">
                <a:latin typeface="Times New Roman" pitchFamily="18" charset="0"/>
                <a:cs typeface="Times New Roman" pitchFamily="18" charset="0"/>
              </a:rPr>
              <a:t>sorular:</a:t>
            </a:r>
          </a:p>
          <a:p>
            <a:pPr lvl="0" algn="just"/>
            <a:endParaRPr lang="tr-TR" sz="2400" b="1" i="1" dirty="0">
              <a:latin typeface="Times New Roman" pitchFamily="18" charset="0"/>
              <a:cs typeface="Times New Roman" pitchFamily="18" charset="0"/>
            </a:endParaRPr>
          </a:p>
          <a:p>
            <a:pPr algn="just"/>
            <a:r>
              <a:rPr lang="tr-TR" sz="2400" dirty="0">
                <a:latin typeface="Times New Roman" pitchFamily="18" charset="0"/>
                <a:cs typeface="Times New Roman" pitchFamily="18" charset="0"/>
              </a:rPr>
              <a:t>Harita </a:t>
            </a:r>
            <a:r>
              <a:rPr lang="tr-TR" sz="2400" dirty="0" smtClean="0">
                <a:latin typeface="Times New Roman" pitchFamily="18" charset="0"/>
                <a:cs typeface="Times New Roman" pitchFamily="18" charset="0"/>
              </a:rPr>
              <a:t>Mühendislerinin iş bulabilme potansiyelleri hakkında ne düşünüyorsunuz?</a:t>
            </a:r>
          </a:p>
          <a:p>
            <a:pPr algn="just"/>
            <a:endParaRPr lang="tr-TR" sz="2400" dirty="0">
              <a:latin typeface="Times New Roman" pitchFamily="18" charset="0"/>
              <a:cs typeface="Times New Roman" pitchFamily="18" charset="0"/>
            </a:endParaRPr>
          </a:p>
          <a:p>
            <a:pPr lvl="0" algn="just"/>
            <a:r>
              <a:rPr lang="tr-TR" sz="2400" b="1" i="1" dirty="0">
                <a:latin typeface="Times New Roman" pitchFamily="18" charset="0"/>
                <a:cs typeface="Times New Roman" pitchFamily="18" charset="0"/>
              </a:rPr>
              <a:t>Kapalı uçlu </a:t>
            </a:r>
            <a:r>
              <a:rPr lang="tr-TR" sz="2400" b="1" i="1" dirty="0" smtClean="0">
                <a:latin typeface="Times New Roman" pitchFamily="18" charset="0"/>
                <a:cs typeface="Times New Roman" pitchFamily="18" charset="0"/>
              </a:rPr>
              <a:t>sorular:</a:t>
            </a:r>
          </a:p>
          <a:p>
            <a:pPr lvl="0" algn="just"/>
            <a:endParaRPr lang="tr-TR" sz="2400" b="1" i="1" dirty="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Yaşınız?      </a:t>
            </a:r>
            <a:r>
              <a:rPr lang="tr-TR" sz="2400" dirty="0">
                <a:latin typeface="Times New Roman" pitchFamily="18" charset="0"/>
                <a:cs typeface="Times New Roman" pitchFamily="18" charset="0"/>
              </a:rPr>
              <a:t>⃝ 25 ve </a:t>
            </a:r>
            <a:r>
              <a:rPr lang="tr-TR" sz="2400" dirty="0" smtClean="0">
                <a:latin typeface="Times New Roman" pitchFamily="18" charset="0"/>
                <a:cs typeface="Times New Roman" pitchFamily="18" charset="0"/>
              </a:rPr>
              <a:t>altı      </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26-30        </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31-35       </a:t>
            </a:r>
            <a:r>
              <a:rPr lang="tr-TR" sz="2400" dirty="0">
                <a:latin typeface="Times New Roman" pitchFamily="18" charset="0"/>
                <a:cs typeface="Times New Roman" pitchFamily="18" charset="0"/>
              </a:rPr>
              <a:t>⃝ 35 ve üzeri</a:t>
            </a:r>
          </a:p>
          <a:p>
            <a:pPr algn="just"/>
            <a:endParaRPr lang="tr-TR" sz="2200" dirty="0">
              <a:latin typeface="Times New Roman" pitchFamily="18" charset="0"/>
              <a:cs typeface="Times New Roman" pitchFamily="18" charset="0"/>
            </a:endParaRPr>
          </a:p>
        </p:txBody>
      </p:sp>
      <p:pic>
        <p:nvPicPr>
          <p:cNvPr id="5122" name="Picture 2" descr="açık uçlu sor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85" y="3672637"/>
            <a:ext cx="4172957" cy="29113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apalı uçlu soru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6774" y="3717032"/>
            <a:ext cx="1886433"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30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15</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
        <p:nvSpPr>
          <p:cNvPr id="2" name="Dikdörtgen 1"/>
          <p:cNvSpPr/>
          <p:nvPr/>
        </p:nvSpPr>
        <p:spPr>
          <a:xfrm>
            <a:off x="258424" y="534203"/>
            <a:ext cx="8568952" cy="5539978"/>
          </a:xfrm>
          <a:prstGeom prst="rect">
            <a:avLst/>
          </a:prstGeom>
        </p:spPr>
        <p:txBody>
          <a:bodyPr wrap="square">
            <a:spAutoFit/>
          </a:bodyPr>
          <a:lstStyle/>
          <a:p>
            <a:pPr algn="just"/>
            <a:r>
              <a:rPr lang="tr-TR" sz="2200" b="1" u="sng" dirty="0">
                <a:solidFill>
                  <a:srgbClr val="FF0000"/>
                </a:solidFill>
                <a:latin typeface="Times New Roman" pitchFamily="18" charset="0"/>
                <a:cs typeface="Times New Roman" pitchFamily="18" charset="0"/>
              </a:rPr>
              <a:t>Anketlerde çoğunlukla kullanılan dokuz tip soru </a:t>
            </a:r>
            <a:r>
              <a:rPr lang="tr-TR" sz="2200" b="1" u="sng" dirty="0" smtClean="0">
                <a:solidFill>
                  <a:srgbClr val="FF0000"/>
                </a:solidFill>
                <a:latin typeface="Times New Roman" pitchFamily="18" charset="0"/>
                <a:cs typeface="Times New Roman" pitchFamily="18" charset="0"/>
              </a:rPr>
              <a:t>vardır </a:t>
            </a:r>
            <a:r>
              <a:rPr lang="tr-TR" sz="2200" b="1" u="sng" dirty="0">
                <a:solidFill>
                  <a:srgbClr val="FF0000"/>
                </a:solidFill>
                <a:latin typeface="Times New Roman" pitchFamily="18" charset="0"/>
                <a:cs typeface="Times New Roman" pitchFamily="18" charset="0"/>
              </a:rPr>
              <a:t>(</a:t>
            </a:r>
            <a:r>
              <a:rPr lang="tr-TR" sz="2200" b="1" u="sng" dirty="0" err="1">
                <a:solidFill>
                  <a:srgbClr val="FF0000"/>
                </a:solidFill>
                <a:latin typeface="Times New Roman" pitchFamily="18" charset="0"/>
                <a:cs typeface="Times New Roman" pitchFamily="18" charset="0"/>
              </a:rPr>
              <a:t>Sözbilir</a:t>
            </a:r>
            <a:r>
              <a:rPr lang="tr-TR" sz="2200" b="1" u="sng" dirty="0">
                <a:solidFill>
                  <a:srgbClr val="FF0000"/>
                </a:solidFill>
                <a:latin typeface="Times New Roman" pitchFamily="18" charset="0"/>
                <a:cs typeface="Times New Roman" pitchFamily="18" charset="0"/>
              </a:rPr>
              <a:t>, 2009</a:t>
            </a:r>
            <a:r>
              <a:rPr lang="tr-TR" sz="2200" b="1" u="sng" dirty="0" smtClean="0">
                <a:solidFill>
                  <a:srgbClr val="FF0000"/>
                </a:solidFill>
                <a:latin typeface="Times New Roman" pitchFamily="18" charset="0"/>
                <a:cs typeface="Times New Roman" pitchFamily="18" charset="0"/>
              </a:rPr>
              <a:t>):</a:t>
            </a:r>
            <a:endParaRPr lang="tr-TR" sz="2200" b="1" u="sng" dirty="0">
              <a:solidFill>
                <a:srgbClr val="FF0000"/>
              </a:solidFill>
              <a:latin typeface="Times New Roman" pitchFamily="18" charset="0"/>
              <a:cs typeface="Times New Roman" pitchFamily="18" charset="0"/>
            </a:endParaRPr>
          </a:p>
          <a:p>
            <a:pPr algn="just"/>
            <a:endParaRPr lang="tr-TR" sz="2200" dirty="0">
              <a:latin typeface="Times New Roman" pitchFamily="18" charset="0"/>
              <a:cs typeface="Times New Roman" pitchFamily="18" charset="0"/>
            </a:endParaRPr>
          </a:p>
          <a:p>
            <a:pPr marL="342900" lvl="0" indent="-342900">
              <a:buFont typeface="Wingdings" pitchFamily="2" charset="2"/>
              <a:buChar char="v"/>
            </a:pPr>
            <a:r>
              <a:rPr lang="tr-TR" b="1" dirty="0">
                <a:latin typeface="Times New Roman" pitchFamily="18" charset="0"/>
                <a:cs typeface="Times New Roman" pitchFamily="18" charset="0"/>
              </a:rPr>
              <a:t>İfade </a:t>
            </a:r>
            <a:r>
              <a:rPr lang="tr-TR" b="1" dirty="0" smtClean="0">
                <a:latin typeface="Times New Roman" pitchFamily="18" charset="0"/>
                <a:cs typeface="Times New Roman" pitchFamily="18" charset="0"/>
              </a:rPr>
              <a:t>etme</a:t>
            </a:r>
          </a:p>
          <a:p>
            <a:pPr marL="342900" lvl="0" indent="-342900">
              <a:buFont typeface="Wingdings" pitchFamily="2" charset="2"/>
              <a:buChar char="v"/>
            </a:pPr>
            <a:endParaRPr lang="tr-TR" b="1" dirty="0" smtClean="0">
              <a:latin typeface="Times New Roman" pitchFamily="18" charset="0"/>
              <a:cs typeface="Times New Roman" pitchFamily="18" charset="0"/>
            </a:endParaRPr>
          </a:p>
          <a:p>
            <a:pPr marL="342900" lvl="0" indent="-342900">
              <a:buFont typeface="Wingdings" pitchFamily="2" charset="2"/>
              <a:buChar char="v"/>
            </a:pPr>
            <a:r>
              <a:rPr lang="tr-TR" b="1" dirty="0" smtClean="0">
                <a:solidFill>
                  <a:srgbClr val="00B050"/>
                </a:solidFill>
                <a:latin typeface="Times New Roman" pitchFamily="18" charset="0"/>
                <a:cs typeface="Times New Roman" pitchFamily="18" charset="0"/>
              </a:rPr>
              <a:t>Liste yaptırma</a:t>
            </a:r>
          </a:p>
          <a:p>
            <a:pPr marL="342900" lvl="0" indent="-342900">
              <a:buFont typeface="Wingdings" pitchFamily="2" charset="2"/>
              <a:buChar char="v"/>
            </a:pPr>
            <a:endParaRPr lang="tr-TR" b="1" dirty="0" smtClean="0">
              <a:latin typeface="Times New Roman" pitchFamily="18" charset="0"/>
              <a:cs typeface="Times New Roman" pitchFamily="18" charset="0"/>
            </a:endParaRPr>
          </a:p>
          <a:p>
            <a:pPr marL="342900" lvl="0" indent="-342900">
              <a:buFont typeface="Wingdings" pitchFamily="2" charset="2"/>
              <a:buChar char="v"/>
            </a:pPr>
            <a:r>
              <a:rPr lang="tr-TR" b="1" dirty="0" smtClean="0">
                <a:solidFill>
                  <a:srgbClr val="00B050"/>
                </a:solidFill>
                <a:latin typeface="Times New Roman" pitchFamily="18" charset="0"/>
                <a:cs typeface="Times New Roman" pitchFamily="18" charset="0"/>
              </a:rPr>
              <a:t>Evet/Hayır </a:t>
            </a:r>
            <a:r>
              <a:rPr lang="tr-TR" b="1" dirty="0">
                <a:solidFill>
                  <a:srgbClr val="00B050"/>
                </a:solidFill>
                <a:latin typeface="Times New Roman" pitchFamily="18" charset="0"/>
                <a:cs typeface="Times New Roman" pitchFamily="18" charset="0"/>
              </a:rPr>
              <a:t>şeklinde cevaplanabilecek </a:t>
            </a:r>
            <a:r>
              <a:rPr lang="tr-TR" b="1" dirty="0" smtClean="0">
                <a:solidFill>
                  <a:srgbClr val="00B050"/>
                </a:solidFill>
                <a:latin typeface="Times New Roman" pitchFamily="18" charset="0"/>
                <a:cs typeface="Times New Roman" pitchFamily="18" charset="0"/>
              </a:rPr>
              <a:t>sorular</a:t>
            </a:r>
          </a:p>
          <a:p>
            <a:pPr marL="342900" lvl="0" indent="-342900">
              <a:buFont typeface="Wingdings" pitchFamily="2" charset="2"/>
              <a:buChar char="v"/>
            </a:pPr>
            <a:endParaRPr lang="tr-TR" b="1" dirty="0">
              <a:latin typeface="Times New Roman" pitchFamily="18" charset="0"/>
              <a:cs typeface="Times New Roman" pitchFamily="18" charset="0"/>
            </a:endParaRPr>
          </a:p>
          <a:p>
            <a:pPr marL="342900" lvl="0" indent="-342900">
              <a:buFont typeface="Wingdings" pitchFamily="2" charset="2"/>
              <a:buChar char="v"/>
            </a:pPr>
            <a:r>
              <a:rPr lang="tr-TR" b="1" dirty="0" smtClean="0">
                <a:latin typeface="Times New Roman" pitchFamily="18" charset="0"/>
                <a:cs typeface="Times New Roman" pitchFamily="18" charset="0"/>
              </a:rPr>
              <a:t>(</a:t>
            </a:r>
            <a:r>
              <a:rPr lang="tr-TR" b="1" dirty="0" err="1" smtClean="0">
                <a:latin typeface="Times New Roman" pitchFamily="18" charset="0"/>
                <a:cs typeface="Times New Roman" pitchFamily="18" charset="0"/>
              </a:rPr>
              <a:t>Thurstone</a:t>
            </a:r>
            <a:r>
              <a:rPr lang="tr-TR" b="1" dirty="0" smtClean="0">
                <a:latin typeface="Times New Roman" pitchFamily="18" charset="0"/>
                <a:cs typeface="Times New Roman" pitchFamily="18" charset="0"/>
              </a:rPr>
              <a:t> </a:t>
            </a:r>
            <a:r>
              <a:rPr lang="tr-TR" b="1" dirty="0">
                <a:latin typeface="Times New Roman" pitchFamily="18" charset="0"/>
                <a:cs typeface="Times New Roman" pitchFamily="18" charset="0"/>
              </a:rPr>
              <a:t>Ölçeği) Bir ifadeye Katılıyorum/Katılmıyorum tipi </a:t>
            </a:r>
            <a:r>
              <a:rPr lang="tr-TR" b="1" dirty="0" smtClean="0">
                <a:latin typeface="Times New Roman" pitchFamily="18" charset="0"/>
                <a:cs typeface="Times New Roman" pitchFamily="18" charset="0"/>
              </a:rPr>
              <a:t>sorular</a:t>
            </a:r>
          </a:p>
          <a:p>
            <a:pPr marL="342900" lvl="0" indent="-342900">
              <a:buFont typeface="Wingdings" pitchFamily="2" charset="2"/>
              <a:buChar char="v"/>
            </a:pPr>
            <a:endParaRPr lang="tr-TR" b="1" dirty="0" smtClean="0">
              <a:latin typeface="Times New Roman" pitchFamily="18" charset="0"/>
              <a:cs typeface="Times New Roman" pitchFamily="18" charset="0"/>
            </a:endParaRPr>
          </a:p>
          <a:p>
            <a:pPr marL="342900" lvl="0" indent="-342900">
              <a:buFont typeface="Wingdings" pitchFamily="2" charset="2"/>
              <a:buChar char="v"/>
            </a:pPr>
            <a:r>
              <a:rPr lang="tr-TR" b="1" dirty="0" smtClean="0">
                <a:latin typeface="Times New Roman" pitchFamily="18" charset="0"/>
                <a:cs typeface="Times New Roman" pitchFamily="18" charset="0"/>
              </a:rPr>
              <a:t>Listeden </a:t>
            </a:r>
            <a:r>
              <a:rPr lang="tr-TR" b="1" dirty="0">
                <a:latin typeface="Times New Roman" pitchFamily="18" charset="0"/>
                <a:cs typeface="Times New Roman" pitchFamily="18" charset="0"/>
              </a:rPr>
              <a:t>seçim yapılan tipte </a:t>
            </a:r>
            <a:r>
              <a:rPr lang="tr-TR" b="1" dirty="0" smtClean="0">
                <a:latin typeface="Times New Roman" pitchFamily="18" charset="0"/>
                <a:cs typeface="Times New Roman" pitchFamily="18" charset="0"/>
              </a:rPr>
              <a:t>sorular</a:t>
            </a:r>
          </a:p>
          <a:p>
            <a:pPr marL="342900" lvl="0" indent="-342900">
              <a:buFont typeface="Wingdings" pitchFamily="2" charset="2"/>
              <a:buChar char="v"/>
            </a:pPr>
            <a:endParaRPr lang="tr-TR" b="1" dirty="0" smtClean="0">
              <a:latin typeface="Times New Roman" pitchFamily="18" charset="0"/>
              <a:cs typeface="Times New Roman" pitchFamily="18" charset="0"/>
            </a:endParaRPr>
          </a:p>
          <a:p>
            <a:pPr marL="342900" lvl="0" indent="-342900">
              <a:buFont typeface="Wingdings" pitchFamily="2" charset="2"/>
              <a:buChar char="v"/>
            </a:pPr>
            <a:r>
              <a:rPr lang="tr-TR" b="1" dirty="0" smtClean="0">
                <a:solidFill>
                  <a:srgbClr val="00B050"/>
                </a:solidFill>
                <a:latin typeface="Times New Roman" pitchFamily="18" charset="0"/>
                <a:cs typeface="Times New Roman" pitchFamily="18" charset="0"/>
              </a:rPr>
              <a:t>Sıralama </a:t>
            </a:r>
            <a:r>
              <a:rPr lang="tr-TR" b="1" dirty="0">
                <a:solidFill>
                  <a:srgbClr val="00B050"/>
                </a:solidFill>
                <a:latin typeface="Times New Roman" pitchFamily="18" charset="0"/>
                <a:cs typeface="Times New Roman" pitchFamily="18" charset="0"/>
              </a:rPr>
              <a:t>yaptırma tipi </a:t>
            </a:r>
            <a:r>
              <a:rPr lang="tr-TR" b="1" dirty="0" smtClean="0">
                <a:solidFill>
                  <a:srgbClr val="00B050"/>
                </a:solidFill>
                <a:latin typeface="Times New Roman" pitchFamily="18" charset="0"/>
                <a:cs typeface="Times New Roman" pitchFamily="18" charset="0"/>
              </a:rPr>
              <a:t>sorular</a:t>
            </a:r>
          </a:p>
          <a:p>
            <a:pPr marL="342900" lvl="0" indent="-342900">
              <a:buFont typeface="Wingdings" pitchFamily="2" charset="2"/>
              <a:buChar char="v"/>
            </a:pPr>
            <a:endParaRPr lang="tr-TR" b="1" dirty="0" smtClean="0">
              <a:solidFill>
                <a:srgbClr val="00B050"/>
              </a:solidFill>
              <a:latin typeface="Times New Roman" pitchFamily="18" charset="0"/>
              <a:cs typeface="Times New Roman" pitchFamily="18" charset="0"/>
            </a:endParaRPr>
          </a:p>
          <a:p>
            <a:pPr marL="342900" lvl="0" indent="-342900">
              <a:buFont typeface="Wingdings" pitchFamily="2" charset="2"/>
              <a:buChar char="v"/>
            </a:pPr>
            <a:r>
              <a:rPr lang="tr-TR" b="1" dirty="0" smtClean="0">
                <a:solidFill>
                  <a:srgbClr val="00B050"/>
                </a:solidFill>
                <a:latin typeface="Times New Roman" pitchFamily="18" charset="0"/>
                <a:cs typeface="Times New Roman" pitchFamily="18" charset="0"/>
              </a:rPr>
              <a:t>Bir </a:t>
            </a:r>
            <a:r>
              <a:rPr lang="tr-TR" b="1" dirty="0">
                <a:solidFill>
                  <a:srgbClr val="00B050"/>
                </a:solidFill>
                <a:latin typeface="Times New Roman" pitchFamily="18" charset="0"/>
                <a:cs typeface="Times New Roman" pitchFamily="18" charset="0"/>
              </a:rPr>
              <a:t>ifadeye katılma düzeyini belirleyen sorular </a:t>
            </a:r>
            <a:r>
              <a:rPr lang="tr-TR" b="1" dirty="0" smtClean="0">
                <a:solidFill>
                  <a:srgbClr val="00B050"/>
                </a:solidFill>
                <a:latin typeface="Times New Roman" pitchFamily="18" charset="0"/>
                <a:cs typeface="Times New Roman" pitchFamily="18" charset="0"/>
              </a:rPr>
              <a:t>(</a:t>
            </a:r>
            <a:r>
              <a:rPr lang="tr-TR" b="1" dirty="0" err="1" smtClean="0">
                <a:solidFill>
                  <a:srgbClr val="00B050"/>
                </a:solidFill>
                <a:latin typeface="Times New Roman" pitchFamily="18" charset="0"/>
                <a:cs typeface="Times New Roman" pitchFamily="18" charset="0"/>
              </a:rPr>
              <a:t>Likert</a:t>
            </a:r>
            <a:r>
              <a:rPr lang="tr-TR" b="1" dirty="0" smtClean="0">
                <a:solidFill>
                  <a:srgbClr val="00B050"/>
                </a:solidFill>
                <a:latin typeface="Times New Roman" pitchFamily="18" charset="0"/>
                <a:cs typeface="Times New Roman" pitchFamily="18" charset="0"/>
              </a:rPr>
              <a:t> Ölçeği)</a:t>
            </a:r>
          </a:p>
          <a:p>
            <a:pPr marL="342900" lvl="0" indent="-342900">
              <a:buFont typeface="Wingdings" pitchFamily="2" charset="2"/>
              <a:buChar char="v"/>
            </a:pPr>
            <a:endParaRPr lang="tr-TR" b="1" dirty="0" smtClean="0">
              <a:latin typeface="Times New Roman" pitchFamily="18" charset="0"/>
              <a:cs typeface="Times New Roman" pitchFamily="18" charset="0"/>
            </a:endParaRPr>
          </a:p>
          <a:p>
            <a:pPr marL="342900" lvl="0" indent="-342900">
              <a:buFont typeface="Wingdings" pitchFamily="2" charset="2"/>
              <a:buChar char="v"/>
            </a:pPr>
            <a:r>
              <a:rPr lang="tr-TR" b="1" dirty="0" smtClean="0">
                <a:latin typeface="Times New Roman" pitchFamily="18" charset="0"/>
                <a:cs typeface="Times New Roman" pitchFamily="18" charset="0"/>
              </a:rPr>
              <a:t>Seçenekleri </a:t>
            </a:r>
            <a:r>
              <a:rPr lang="tr-TR" b="1" dirty="0">
                <a:latin typeface="Times New Roman" pitchFamily="18" charset="0"/>
                <a:cs typeface="Times New Roman" pitchFamily="18" charset="0"/>
              </a:rPr>
              <a:t>puanlandırma tipi </a:t>
            </a:r>
            <a:r>
              <a:rPr lang="tr-TR" b="1" dirty="0" smtClean="0">
                <a:latin typeface="Times New Roman" pitchFamily="18" charset="0"/>
                <a:cs typeface="Times New Roman" pitchFamily="18" charset="0"/>
              </a:rPr>
              <a:t>sorular</a:t>
            </a:r>
          </a:p>
          <a:p>
            <a:pPr lvl="0"/>
            <a:endParaRPr lang="tr-TR"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37850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404664"/>
            <a:ext cx="8640960" cy="504056"/>
          </a:xfrm>
        </p:spPr>
        <p:txBody>
          <a:bodyPr>
            <a:noAutofit/>
          </a:bodyPr>
          <a:lstStyle/>
          <a:p>
            <a:pPr marL="0" indent="0" algn="just">
              <a:buNone/>
            </a:pPr>
            <a:r>
              <a:rPr lang="tr-TR" sz="2800" b="1" dirty="0" smtClean="0">
                <a:solidFill>
                  <a:srgbClr val="FF0000"/>
                </a:solidFill>
                <a:latin typeface="Times New Roman" pitchFamily="18" charset="0"/>
                <a:cs typeface="Times New Roman" pitchFamily="18" charset="0"/>
              </a:rPr>
              <a:t>VERİ TOPLAMA YÖNTEMLERİ </a:t>
            </a:r>
          </a:p>
          <a:p>
            <a:pPr marL="0" indent="0" algn="just">
              <a:buNone/>
            </a:pP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16</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
        <p:nvSpPr>
          <p:cNvPr id="2" name="Dikdörtgen 1"/>
          <p:cNvSpPr/>
          <p:nvPr/>
        </p:nvSpPr>
        <p:spPr>
          <a:xfrm>
            <a:off x="258424" y="994666"/>
            <a:ext cx="8568952" cy="4247317"/>
          </a:xfrm>
          <a:prstGeom prst="rect">
            <a:avLst/>
          </a:prstGeom>
        </p:spPr>
        <p:txBody>
          <a:bodyPr wrap="square">
            <a:spAutoFit/>
          </a:bodyPr>
          <a:lstStyle/>
          <a:p>
            <a:pPr algn="just"/>
            <a:r>
              <a:rPr lang="tr-TR" sz="2200" b="1" dirty="0" smtClean="0">
                <a:solidFill>
                  <a:srgbClr val="FF0000"/>
                </a:solidFill>
                <a:latin typeface="Times New Roman" pitchFamily="18" charset="0"/>
                <a:cs typeface="Times New Roman" pitchFamily="18" charset="0"/>
              </a:rPr>
              <a:t>2- Gözlem Yöntemi:</a:t>
            </a:r>
          </a:p>
          <a:p>
            <a:pPr algn="just"/>
            <a:endParaRPr lang="tr-TR" sz="2200" b="1"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Önceden belirlenmiş ve bir amaç için yapılan, soru sorma ve cevaplama tarzına dayalı karşılıklı ve etkileşimli bir iletişim sürecidir. </a:t>
            </a:r>
            <a:endParaRPr lang="tr-TR" sz="2200" dirty="0" smtClean="0">
              <a:latin typeface="Times New Roman" pitchFamily="18" charset="0"/>
              <a:cs typeface="Times New Roman" pitchFamily="18" charset="0"/>
            </a:endParaRPr>
          </a:p>
          <a:p>
            <a:pPr algn="just"/>
            <a:endParaRPr lang="tr-TR" sz="2200" dirty="0">
              <a:latin typeface="Times New Roman" pitchFamily="18" charset="0"/>
              <a:cs typeface="Times New Roman" pitchFamily="18" charset="0"/>
            </a:endParaRPr>
          </a:p>
          <a:p>
            <a:pPr algn="just"/>
            <a:r>
              <a:rPr lang="tr-TR" sz="2000" b="1" i="1" dirty="0" smtClean="0">
                <a:solidFill>
                  <a:srgbClr val="FF0000"/>
                </a:solidFill>
                <a:latin typeface="Times New Roman" pitchFamily="18" charset="0"/>
                <a:cs typeface="Times New Roman" pitchFamily="18" charset="0"/>
              </a:rPr>
              <a:t>a) Sohbet </a:t>
            </a:r>
            <a:r>
              <a:rPr lang="tr-TR" sz="2000" b="1" i="1" dirty="0">
                <a:solidFill>
                  <a:srgbClr val="FF0000"/>
                </a:solidFill>
                <a:latin typeface="Times New Roman" pitchFamily="18" charset="0"/>
                <a:cs typeface="Times New Roman" pitchFamily="18" charset="0"/>
              </a:rPr>
              <a:t>Tarzı </a:t>
            </a:r>
            <a:r>
              <a:rPr lang="tr-TR" sz="2000" b="1" i="1" dirty="0" smtClean="0">
                <a:solidFill>
                  <a:srgbClr val="FF0000"/>
                </a:solidFill>
                <a:latin typeface="Times New Roman" pitchFamily="18" charset="0"/>
                <a:cs typeface="Times New Roman" pitchFamily="18" charset="0"/>
              </a:rPr>
              <a:t>Görüşme</a:t>
            </a:r>
            <a:r>
              <a:rPr lang="tr-TR" sz="2000" i="1" dirty="0">
                <a:solidFill>
                  <a:srgbClr val="FF0000"/>
                </a:solidFill>
                <a:latin typeface="Times New Roman" pitchFamily="18" charset="0"/>
                <a:cs typeface="Times New Roman" pitchFamily="18" charset="0"/>
              </a:rPr>
              <a:t>:</a:t>
            </a:r>
            <a:r>
              <a:rPr lang="tr-TR" sz="2000" i="1" dirty="0" smtClean="0">
                <a:solidFill>
                  <a:srgbClr val="FF0000"/>
                </a:solidFill>
                <a:latin typeface="Times New Roman" pitchFamily="18" charset="0"/>
                <a:cs typeface="Times New Roman" pitchFamily="18" charset="0"/>
              </a:rPr>
              <a:t> </a:t>
            </a:r>
            <a:r>
              <a:rPr lang="tr-TR" sz="2000" dirty="0">
                <a:latin typeface="Times New Roman" pitchFamily="18" charset="0"/>
                <a:cs typeface="Times New Roman" pitchFamily="18" charset="0"/>
              </a:rPr>
              <a:t>Bu usul, araştırmacının gözlem amacıyla doğrudan ortama katıldığı alan araştırmalarında kullanılır</a:t>
            </a:r>
            <a:r>
              <a:rPr lang="tr-TR" sz="2000" dirty="0" smtClean="0">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Sorular, önceden hazırlanmaz, tabi halinde sohbet havasında sorulur</a:t>
            </a:r>
            <a:r>
              <a:rPr lang="tr-TR" sz="2000" dirty="0" smtClean="0">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Sorular konuşmanın anlık akışı içinde kendiliğinden gelişir</a:t>
            </a:r>
            <a:r>
              <a:rPr lang="tr-TR" sz="2000" dirty="0" smtClean="0">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Görüşme soruları görüşme sırasında açılan konulara göre değiştirilir</a:t>
            </a:r>
            <a:r>
              <a:rPr lang="tr-TR" sz="2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352586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17</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
        <p:nvSpPr>
          <p:cNvPr id="2" name="Dikdörtgen 1"/>
          <p:cNvSpPr/>
          <p:nvPr/>
        </p:nvSpPr>
        <p:spPr>
          <a:xfrm>
            <a:off x="222420" y="593025"/>
            <a:ext cx="8568952" cy="5970865"/>
          </a:xfrm>
          <a:prstGeom prst="rect">
            <a:avLst/>
          </a:prstGeom>
        </p:spPr>
        <p:txBody>
          <a:bodyPr wrap="square">
            <a:spAutoFit/>
          </a:bodyPr>
          <a:lstStyle/>
          <a:p>
            <a:pPr algn="just"/>
            <a:r>
              <a:rPr lang="tr-TR" sz="2000" b="1" i="1" dirty="0" smtClean="0">
                <a:solidFill>
                  <a:srgbClr val="FF0000"/>
                </a:solidFill>
                <a:latin typeface="Times New Roman" pitchFamily="18" charset="0"/>
                <a:cs typeface="Times New Roman" pitchFamily="18" charset="0"/>
              </a:rPr>
              <a:t>b) Görüşme Formu</a:t>
            </a:r>
            <a:r>
              <a:rPr lang="tr-TR" sz="2000" i="1" dirty="0" smtClean="0">
                <a:solidFill>
                  <a:srgbClr val="FF0000"/>
                </a:solidFill>
                <a:latin typeface="Times New Roman" pitchFamily="18" charset="0"/>
                <a:cs typeface="Times New Roman" pitchFamily="18" charset="0"/>
              </a:rPr>
              <a:t>: </a:t>
            </a:r>
            <a:r>
              <a:rPr lang="tr-TR" sz="2000" dirty="0">
                <a:latin typeface="Times New Roman" pitchFamily="18" charset="0"/>
                <a:cs typeface="Times New Roman" pitchFamily="18" charset="0"/>
              </a:rPr>
              <a:t>Bu usul, araştırma problemi ile ilgili tüm boyutların ve soruların kapsanmasını güvence altına almak için geliştirilmiş bir yöntemdir</a:t>
            </a:r>
            <a:r>
              <a:rPr lang="tr-TR" sz="2000" dirty="0" smtClean="0">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b="1" dirty="0">
                <a:solidFill>
                  <a:srgbClr val="002060"/>
                </a:solidFill>
                <a:latin typeface="Times New Roman" pitchFamily="18" charset="0"/>
                <a:cs typeface="Times New Roman" pitchFamily="18" charset="0"/>
              </a:rPr>
              <a:t>Görüşmeci önceden hazırladığı konu veya alanlara sadık kalarak, hem önceden hazırlanmış soruları sorma, hem de sorular konusunda daha ayrıntılı bilgi alma amacıyla ek sorular sorma hürriyetine sahiptir</a:t>
            </a:r>
            <a:r>
              <a:rPr lang="tr-TR" sz="2000" b="1" dirty="0" smtClean="0">
                <a:solidFill>
                  <a:srgbClr val="002060"/>
                </a:solidFill>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b="1" dirty="0">
                <a:solidFill>
                  <a:srgbClr val="00B050"/>
                </a:solidFill>
                <a:latin typeface="Times New Roman" pitchFamily="18" charset="0"/>
                <a:cs typeface="Times New Roman" pitchFamily="18" charset="0"/>
              </a:rPr>
              <a:t>Görüşmeci, görüşme sırasında soruların cümle yapısını ve sırasını değiştirebilir, bazı konuların ayrıntısına girebilir</a:t>
            </a:r>
            <a:r>
              <a:rPr lang="tr-TR" sz="2000" b="1" dirty="0" smtClean="0">
                <a:solidFill>
                  <a:srgbClr val="00B050"/>
                </a:solidFill>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b="1" i="1" dirty="0" smtClean="0">
                <a:solidFill>
                  <a:srgbClr val="FF0000"/>
                </a:solidFill>
                <a:latin typeface="Times New Roman" pitchFamily="18" charset="0"/>
                <a:cs typeface="Times New Roman" pitchFamily="18" charset="0"/>
              </a:rPr>
              <a:t>c) Standartlaştırılmış </a:t>
            </a:r>
            <a:r>
              <a:rPr lang="tr-TR" sz="2000" b="1" i="1" dirty="0">
                <a:solidFill>
                  <a:srgbClr val="FF0000"/>
                </a:solidFill>
                <a:latin typeface="Times New Roman" pitchFamily="18" charset="0"/>
                <a:cs typeface="Times New Roman" pitchFamily="18" charset="0"/>
              </a:rPr>
              <a:t>Açık Uçlu </a:t>
            </a:r>
            <a:r>
              <a:rPr lang="tr-TR" sz="2000" b="1" i="1" dirty="0" smtClean="0">
                <a:solidFill>
                  <a:srgbClr val="FF0000"/>
                </a:solidFill>
                <a:latin typeface="Times New Roman" pitchFamily="18" charset="0"/>
                <a:cs typeface="Times New Roman" pitchFamily="18" charset="0"/>
              </a:rPr>
              <a:t>Görüşme</a:t>
            </a:r>
            <a:r>
              <a:rPr lang="tr-TR" sz="2000" i="1" dirty="0" smtClean="0">
                <a:solidFill>
                  <a:srgbClr val="FF0000"/>
                </a:solidFill>
                <a:latin typeface="Times New Roman" pitchFamily="18" charset="0"/>
                <a:cs typeface="Times New Roman" pitchFamily="18" charset="0"/>
              </a:rPr>
              <a:t>: </a:t>
            </a:r>
            <a:r>
              <a:rPr lang="tr-TR" sz="2000" dirty="0">
                <a:latin typeface="Times New Roman" pitchFamily="18" charset="0"/>
                <a:cs typeface="Times New Roman" pitchFamily="18" charset="0"/>
              </a:rPr>
              <a:t>Bu usul, dikkatlice yazılmış ve belirli bir sıraya konmuş bir dizi sorudan oluşur ve her görüşülen bireye bu sorular aynı tarzda ve sırada sorulur</a:t>
            </a:r>
            <a:r>
              <a:rPr lang="tr-TR" sz="2000" dirty="0" smtClean="0">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b="1" dirty="0">
                <a:solidFill>
                  <a:srgbClr val="002060"/>
                </a:solidFill>
                <a:latin typeface="Times New Roman" pitchFamily="18" charset="0"/>
                <a:cs typeface="Times New Roman" pitchFamily="18" charset="0"/>
              </a:rPr>
              <a:t>Bu görüşmede, görüşülen kişinin bireysel farklılıkları dikkate alınmaz</a:t>
            </a:r>
            <a:r>
              <a:rPr lang="tr-TR" sz="2000" b="1" dirty="0" smtClean="0">
                <a:solidFill>
                  <a:srgbClr val="002060"/>
                </a:solidFill>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b="1" dirty="0">
                <a:solidFill>
                  <a:srgbClr val="00B050"/>
                </a:solidFill>
                <a:latin typeface="Times New Roman" pitchFamily="18" charset="0"/>
                <a:cs typeface="Times New Roman" pitchFamily="18" charset="0"/>
              </a:rPr>
              <a:t>Önceki görüşme usullerindeki esneklik bu usulde yoktur. Görüşme sistematik olarak yapılır.</a:t>
            </a:r>
          </a:p>
          <a:p>
            <a:pPr algn="just"/>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1841663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18</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
        <p:nvSpPr>
          <p:cNvPr id="2" name="Dikdörtgen 1"/>
          <p:cNvSpPr/>
          <p:nvPr/>
        </p:nvSpPr>
        <p:spPr>
          <a:xfrm>
            <a:off x="222420" y="260648"/>
            <a:ext cx="8568952" cy="3693319"/>
          </a:xfrm>
          <a:prstGeom prst="rect">
            <a:avLst/>
          </a:prstGeom>
        </p:spPr>
        <p:txBody>
          <a:bodyPr wrap="square">
            <a:spAutoFit/>
          </a:bodyPr>
          <a:lstStyle/>
          <a:p>
            <a:pPr algn="just"/>
            <a:r>
              <a:rPr lang="tr-TR" sz="2800" b="1" dirty="0" smtClean="0">
                <a:solidFill>
                  <a:srgbClr val="FF0000"/>
                </a:solidFill>
                <a:latin typeface="Times New Roman" pitchFamily="18" charset="0"/>
                <a:cs typeface="Times New Roman" pitchFamily="18" charset="0"/>
              </a:rPr>
              <a:t>3- Görüşme Yöntemi:</a:t>
            </a:r>
          </a:p>
          <a:p>
            <a:pPr algn="just"/>
            <a:endParaRPr lang="tr-TR" sz="2400" b="1"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Bir araştırma objesi hakkında iki türlü gözlemle bilgi elde </a:t>
            </a:r>
            <a:r>
              <a:rPr lang="tr-TR" sz="2000" dirty="0" smtClean="0">
                <a:latin typeface="Times New Roman" pitchFamily="18" charset="0"/>
                <a:cs typeface="Times New Roman" pitchFamily="18" charset="0"/>
              </a:rPr>
              <a:t>edilir.</a:t>
            </a:r>
          </a:p>
          <a:p>
            <a:pPr algn="just"/>
            <a:endParaRPr lang="tr-TR" sz="2000" dirty="0">
              <a:latin typeface="Times New Roman" pitchFamily="18" charset="0"/>
              <a:cs typeface="Times New Roman" pitchFamily="18" charset="0"/>
            </a:endParaRPr>
          </a:p>
          <a:p>
            <a:pPr marL="457200" indent="-457200" algn="just">
              <a:buAutoNum type="alphaLcParenR"/>
            </a:pPr>
            <a:r>
              <a:rPr lang="tr-TR" sz="2000" b="1" i="1" dirty="0" smtClean="0">
                <a:solidFill>
                  <a:srgbClr val="FF0000"/>
                </a:solidFill>
                <a:latin typeface="Times New Roman" pitchFamily="18" charset="0"/>
                <a:cs typeface="Times New Roman" pitchFamily="18" charset="0"/>
              </a:rPr>
              <a:t>Gelişigüzel gözlem</a:t>
            </a:r>
            <a:r>
              <a:rPr lang="tr-TR" sz="2000" i="1" dirty="0" smtClean="0">
                <a:solidFill>
                  <a:srgbClr val="FF0000"/>
                </a:solidFill>
                <a:latin typeface="Times New Roman" pitchFamily="18" charset="0"/>
                <a:cs typeface="Times New Roman" pitchFamily="18" charset="0"/>
              </a:rPr>
              <a:t>: </a:t>
            </a:r>
            <a:r>
              <a:rPr lang="tr-TR" sz="2000" dirty="0">
                <a:latin typeface="Times New Roman" pitchFamily="18" charset="0"/>
                <a:cs typeface="Times New Roman" pitchFamily="18" charset="0"/>
              </a:rPr>
              <a:t>Objeyi tanımak için önceden belirlenmiş bir amaç, bir plan mevcut olmadığı gibi, bilgiler tesadüfî ilişkilerden elde edilir</a:t>
            </a:r>
            <a:r>
              <a:rPr lang="tr-TR" sz="2000" dirty="0" smtClean="0">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b="1" i="1" dirty="0">
                <a:latin typeface="Times New Roman" pitchFamily="18" charset="0"/>
                <a:cs typeface="Times New Roman" pitchFamily="18" charset="0"/>
              </a:rPr>
              <a:t>b</a:t>
            </a:r>
            <a:r>
              <a:rPr lang="tr-TR" sz="2000" b="1" i="1" dirty="0" smtClean="0">
                <a:latin typeface="Times New Roman" pitchFamily="18" charset="0"/>
                <a:cs typeface="Times New Roman" pitchFamily="18" charset="0"/>
              </a:rPr>
              <a:t>)  </a:t>
            </a:r>
            <a:r>
              <a:rPr lang="tr-TR" sz="2000" b="1" i="1" dirty="0" smtClean="0">
                <a:solidFill>
                  <a:srgbClr val="FF0000"/>
                </a:solidFill>
                <a:latin typeface="Times New Roman" pitchFamily="18" charset="0"/>
                <a:cs typeface="Times New Roman" pitchFamily="18" charset="0"/>
              </a:rPr>
              <a:t>Sistemli gözlem</a:t>
            </a:r>
            <a:r>
              <a:rPr lang="tr-TR" sz="2000" i="1" dirty="0" smtClean="0">
                <a:solidFill>
                  <a:srgbClr val="FF0000"/>
                </a:solidFill>
                <a:latin typeface="Times New Roman" pitchFamily="18" charset="0"/>
                <a:cs typeface="Times New Roman" pitchFamily="18" charset="0"/>
              </a:rPr>
              <a:t>: </a:t>
            </a:r>
            <a:r>
              <a:rPr lang="tr-TR" sz="2000" dirty="0">
                <a:latin typeface="Times New Roman" pitchFamily="18" charset="0"/>
                <a:cs typeface="Times New Roman" pitchFamily="18" charset="0"/>
              </a:rPr>
              <a:t>Önceden belirlenmiş bir amaç ve plan mevcuttur. Aynı zamanda ölçme (anket, istatistik) sonuçlarından yararlanılarak da gözlem yapılabilir.</a:t>
            </a:r>
          </a:p>
          <a:p>
            <a:pPr algn="just"/>
            <a:endParaRPr lang="tr-TR" sz="2200" dirty="0">
              <a:latin typeface="Times New Roman" pitchFamily="18" charset="0"/>
              <a:cs typeface="Times New Roman" pitchFamily="18" charset="0"/>
            </a:endParaRPr>
          </a:p>
        </p:txBody>
      </p:sp>
      <p:pic>
        <p:nvPicPr>
          <p:cNvPr id="6146" name="Picture 2" descr="veri toplamada görü&amp;scedil;me yöntem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458" y="3356992"/>
            <a:ext cx="4782966" cy="315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832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19</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
        <p:nvSpPr>
          <p:cNvPr id="2" name="Dikdörtgen 1"/>
          <p:cNvSpPr/>
          <p:nvPr/>
        </p:nvSpPr>
        <p:spPr>
          <a:xfrm>
            <a:off x="197605" y="188640"/>
            <a:ext cx="8568952" cy="5262979"/>
          </a:xfrm>
          <a:prstGeom prst="rect">
            <a:avLst/>
          </a:prstGeom>
        </p:spPr>
        <p:txBody>
          <a:bodyPr wrap="square">
            <a:spAutoFit/>
          </a:bodyPr>
          <a:lstStyle/>
          <a:p>
            <a:pPr algn="just"/>
            <a:r>
              <a:rPr lang="tr-TR" sz="2800" b="1" dirty="0" smtClean="0">
                <a:solidFill>
                  <a:srgbClr val="FF0000"/>
                </a:solidFill>
                <a:latin typeface="Times New Roman" pitchFamily="18" charset="0"/>
                <a:cs typeface="Times New Roman" pitchFamily="18" charset="0"/>
              </a:rPr>
              <a:t>4- Deney Yöntemi:</a:t>
            </a:r>
          </a:p>
          <a:p>
            <a:pPr algn="just"/>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a:p>
            <a:pPr algn="just"/>
            <a:r>
              <a:rPr lang="tr-TR" sz="2200" b="1" dirty="0">
                <a:solidFill>
                  <a:srgbClr val="002060"/>
                </a:solidFill>
                <a:latin typeface="Times New Roman" pitchFamily="18" charset="0"/>
                <a:cs typeface="Times New Roman" pitchFamily="18" charset="0"/>
              </a:rPr>
              <a:t>Bir araştırma konusuna ilişkin veri elde etmek amacı ile</a:t>
            </a:r>
            <a:r>
              <a:rPr lang="tr-TR" sz="2200" b="1" dirty="0" smtClean="0">
                <a:solidFill>
                  <a:srgbClr val="002060"/>
                </a:solidFill>
                <a:latin typeface="Times New Roman" pitchFamily="18" charset="0"/>
                <a:cs typeface="Times New Roman" pitchFamily="18" charset="0"/>
              </a:rPr>
              <a:t>;</a:t>
            </a:r>
          </a:p>
          <a:p>
            <a:pPr algn="just"/>
            <a:endParaRPr lang="tr-TR" sz="2200" dirty="0" smtClean="0">
              <a:latin typeface="Times New Roman" pitchFamily="18" charset="0"/>
              <a:cs typeface="Times New Roman" pitchFamily="18" charset="0"/>
            </a:endParaRPr>
          </a:p>
          <a:p>
            <a:pPr marL="342900" indent="-342900" algn="just">
              <a:buFont typeface="Arial" pitchFamily="34" charset="0"/>
              <a:buChar char="•"/>
            </a:pPr>
            <a:r>
              <a:rPr lang="tr-TR" sz="2200" dirty="0" smtClean="0">
                <a:solidFill>
                  <a:srgbClr val="00B050"/>
                </a:solidFill>
                <a:latin typeface="Times New Roman" pitchFamily="18" charset="0"/>
                <a:cs typeface="Times New Roman" pitchFamily="18" charset="0"/>
              </a:rPr>
              <a:t>Araştırıcının </a:t>
            </a:r>
            <a:r>
              <a:rPr lang="tr-TR" sz="2200" dirty="0">
                <a:solidFill>
                  <a:srgbClr val="00B050"/>
                </a:solidFill>
                <a:latin typeface="Times New Roman" pitchFamily="18" charset="0"/>
                <a:cs typeface="Times New Roman" pitchFamily="18" charset="0"/>
              </a:rPr>
              <a:t>kontrolünde Neden-sonuç ilişkilerini belirlemeye dönük Toplanmak istenen verilerin üretilmesi çalışmalarıdır. </a:t>
            </a:r>
            <a:endParaRPr lang="tr-TR" sz="2200" dirty="0" smtClean="0">
              <a:solidFill>
                <a:srgbClr val="00B050"/>
              </a:solidFill>
              <a:latin typeface="Times New Roman" pitchFamily="18" charset="0"/>
              <a:cs typeface="Times New Roman" pitchFamily="18" charset="0"/>
            </a:endParaRPr>
          </a:p>
          <a:p>
            <a:pPr marL="342900" indent="-342900" algn="just">
              <a:buFont typeface="Arial" pitchFamily="34" charset="0"/>
              <a:buChar char="•"/>
            </a:pPr>
            <a:endParaRPr lang="tr-TR" sz="2200" dirty="0" smtClean="0">
              <a:latin typeface="Times New Roman" pitchFamily="18" charset="0"/>
              <a:cs typeface="Times New Roman" pitchFamily="18" charset="0"/>
            </a:endParaRPr>
          </a:p>
          <a:p>
            <a:pPr marL="342900" indent="-342900" algn="just">
              <a:buFont typeface="Arial" pitchFamily="34" charset="0"/>
              <a:buChar char="•"/>
            </a:pPr>
            <a:r>
              <a:rPr lang="tr-TR" sz="2200" dirty="0" smtClean="0">
                <a:latin typeface="Times New Roman" pitchFamily="18" charset="0"/>
                <a:cs typeface="Times New Roman" pitchFamily="18" charset="0"/>
              </a:rPr>
              <a:t>Deneysel </a:t>
            </a:r>
            <a:r>
              <a:rPr lang="tr-TR" sz="2200" dirty="0">
                <a:latin typeface="Times New Roman" pitchFamily="18" charset="0"/>
                <a:cs typeface="Times New Roman" pitchFamily="18" charset="0"/>
              </a:rPr>
              <a:t>araştırmada araştırmacı, bir araştırma ortamı oluşturmaktadır</a:t>
            </a:r>
            <a:r>
              <a:rPr lang="tr-TR" sz="2200" dirty="0" smtClean="0">
                <a:latin typeface="Times New Roman" pitchFamily="18" charset="0"/>
                <a:cs typeface="Times New Roman" pitchFamily="18" charset="0"/>
              </a:rPr>
              <a:t>.</a:t>
            </a:r>
          </a:p>
          <a:p>
            <a:pPr algn="just"/>
            <a:r>
              <a:rPr lang="tr-TR" sz="2200" dirty="0" smtClean="0">
                <a:latin typeface="Times New Roman" pitchFamily="18" charset="0"/>
                <a:cs typeface="Times New Roman" pitchFamily="18" charset="0"/>
              </a:rPr>
              <a:t> </a:t>
            </a:r>
          </a:p>
          <a:p>
            <a:pPr marL="342900" indent="-342900" algn="just">
              <a:buFont typeface="Arial" pitchFamily="34" charset="0"/>
              <a:buChar char="•"/>
            </a:pPr>
            <a:r>
              <a:rPr lang="tr-TR" sz="2200" dirty="0" smtClean="0">
                <a:latin typeface="Times New Roman" pitchFamily="18" charset="0"/>
                <a:cs typeface="Times New Roman" pitchFamily="18" charset="0"/>
              </a:rPr>
              <a:t>Bu </a:t>
            </a:r>
            <a:r>
              <a:rPr lang="tr-TR" sz="2200" dirty="0">
                <a:latin typeface="Times New Roman" pitchFamily="18" charset="0"/>
                <a:cs typeface="Times New Roman" pitchFamily="18" charset="0"/>
              </a:rPr>
              <a:t>çoğu kez yapay bir ortamdır. </a:t>
            </a:r>
            <a:endParaRPr lang="tr-TR" sz="2200" dirty="0" smtClean="0">
              <a:latin typeface="Times New Roman" pitchFamily="18" charset="0"/>
              <a:cs typeface="Times New Roman" pitchFamily="18" charset="0"/>
            </a:endParaRPr>
          </a:p>
          <a:p>
            <a:pPr marL="342900" indent="-342900" algn="just">
              <a:buFont typeface="Arial" pitchFamily="34" charset="0"/>
              <a:buChar char="•"/>
            </a:pPr>
            <a:endParaRPr lang="tr-TR" sz="2200" dirty="0" smtClean="0">
              <a:latin typeface="Times New Roman" pitchFamily="18" charset="0"/>
              <a:cs typeface="Times New Roman" pitchFamily="18" charset="0"/>
            </a:endParaRPr>
          </a:p>
          <a:p>
            <a:pPr marL="342900" indent="-342900" algn="just">
              <a:buFont typeface="Arial" pitchFamily="34" charset="0"/>
              <a:buChar char="•"/>
            </a:pPr>
            <a:r>
              <a:rPr lang="tr-TR" sz="2200" dirty="0" smtClean="0">
                <a:latin typeface="Times New Roman" pitchFamily="18" charset="0"/>
                <a:cs typeface="Times New Roman" pitchFamily="18" charset="0"/>
              </a:rPr>
              <a:t>Oluşturulan </a:t>
            </a:r>
            <a:r>
              <a:rPr lang="tr-TR" sz="2200" dirty="0">
                <a:latin typeface="Times New Roman" pitchFamily="18" charset="0"/>
                <a:cs typeface="Times New Roman" pitchFamily="18" charset="0"/>
              </a:rPr>
              <a:t>bu ortam içinde araştırmacı, ilgili olduğu olay, değişken ve etkenleri ayarlamak, değiştirmek, ortadan kaldırmak gibi yollarla istediği duruma getirmekte, yani kontrol etmektedir.</a:t>
            </a:r>
          </a:p>
          <a:p>
            <a:pPr algn="just"/>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3737855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20981"/>
            <a:ext cx="8640960" cy="6087218"/>
          </a:xfrm>
        </p:spPr>
        <p:txBody>
          <a:bodyPr>
            <a:noAutofit/>
          </a:bodyPr>
          <a:lstStyle/>
          <a:p>
            <a:pPr marL="0" indent="0" algn="ctr" fontAlgn="base">
              <a:buNone/>
            </a:pPr>
            <a:endParaRPr lang="tr-TR" sz="2800" b="1" dirty="0" smtClean="0">
              <a:latin typeface="Times New Roman" pitchFamily="18" charset="0"/>
              <a:cs typeface="Times New Roman" pitchFamily="18" charset="0"/>
            </a:endParaRPr>
          </a:p>
          <a:p>
            <a:pPr marL="0" indent="0" algn="ctr" fontAlgn="base">
              <a:buNone/>
            </a:pPr>
            <a:endParaRPr lang="tr-TR" sz="2800" b="1" dirty="0">
              <a:latin typeface="Times New Roman" pitchFamily="18" charset="0"/>
              <a:cs typeface="Times New Roman" pitchFamily="18" charset="0"/>
            </a:endParaRPr>
          </a:p>
          <a:p>
            <a:pPr marL="0" indent="0" algn="ctr" fontAlgn="base">
              <a:buNone/>
            </a:pPr>
            <a:endParaRPr lang="tr-TR" sz="2800" b="1" dirty="0" smtClean="0">
              <a:latin typeface="Times New Roman" pitchFamily="18" charset="0"/>
              <a:cs typeface="Times New Roman" pitchFamily="18" charset="0"/>
            </a:endParaRPr>
          </a:p>
          <a:p>
            <a:pPr marL="0" indent="0" algn="ctr" fontAlgn="base">
              <a:buNone/>
            </a:pPr>
            <a:endParaRPr lang="tr-TR" sz="28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2</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2" name="Dikdörtgen 1"/>
          <p:cNvSpPr/>
          <p:nvPr/>
        </p:nvSpPr>
        <p:spPr>
          <a:xfrm>
            <a:off x="5580112" y="1487681"/>
            <a:ext cx="3563888" cy="4893647"/>
          </a:xfrm>
          <a:prstGeom prst="rect">
            <a:avLst/>
          </a:prstGeom>
        </p:spPr>
        <p:txBody>
          <a:bodyPr wrap="square">
            <a:spAutoFit/>
          </a:bodyPr>
          <a:lstStyle/>
          <a:p>
            <a:pPr algn="ctr"/>
            <a:r>
              <a:rPr lang="tr-TR" sz="2400" b="1" dirty="0" smtClean="0"/>
              <a:t>Bilimsel </a:t>
            </a:r>
            <a:r>
              <a:rPr lang="tr-TR" sz="2400" b="1" dirty="0"/>
              <a:t>araştırmalar ya kuramsal bir katkı ya da pratikte karşılaşılan bir soruna çözüm aramak amacı ile yapılır. </a:t>
            </a:r>
            <a:endParaRPr lang="tr-TR" sz="2400" b="1" dirty="0"/>
          </a:p>
          <a:p>
            <a:pPr algn="ctr"/>
            <a:r>
              <a:rPr lang="tr-TR" sz="2400" b="1" dirty="0" smtClean="0"/>
              <a:t>Bilimsel </a:t>
            </a:r>
            <a:r>
              <a:rPr lang="tr-TR" sz="2400" b="1" dirty="0"/>
              <a:t>araştırmayı diğer bilgi edinme yöntemlerinden(deneyim, sezgi, fal vb.) farklı yapan şey, bilginin sistematik bir şekilde elde edilmesini sağlayan bilimsel araştırma sürecidir. </a:t>
            </a:r>
            <a:endParaRPr lang="tr-TR" sz="2400" b="1" dirty="0" smtClean="0"/>
          </a:p>
        </p:txBody>
      </p:sp>
      <p:pic>
        <p:nvPicPr>
          <p:cNvPr id="1026" name="Picture 2" descr="bilimsel ara&amp;scedil;tırma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 y="1285488"/>
            <a:ext cx="5743575" cy="54483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86233" y="260648"/>
            <a:ext cx="8562231" cy="584775"/>
          </a:xfrm>
          <a:prstGeom prst="rect">
            <a:avLst/>
          </a:prstGeom>
        </p:spPr>
        <p:txBody>
          <a:bodyPr wrap="square">
            <a:spAutoFit/>
          </a:bodyPr>
          <a:lstStyle/>
          <a:p>
            <a:pPr algn="ctr"/>
            <a:r>
              <a:rPr lang="tr-TR" sz="3200" b="1" dirty="0">
                <a:solidFill>
                  <a:srgbClr val="FF0000"/>
                </a:solidFill>
              </a:rPr>
              <a:t>BİLİMSEL ARAŞTIRMA SÜRECİ  </a:t>
            </a:r>
          </a:p>
        </p:txBody>
      </p:sp>
    </p:spTree>
    <p:extLst>
      <p:ext uri="{BB962C8B-B14F-4D97-AF65-F5344CB8AC3E}">
        <p14:creationId xmlns:p14="http://schemas.microsoft.com/office/powerpoint/2010/main" val="1047598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20</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
        <p:nvSpPr>
          <p:cNvPr id="2" name="Dikdörtgen 1"/>
          <p:cNvSpPr/>
          <p:nvPr/>
        </p:nvSpPr>
        <p:spPr>
          <a:xfrm>
            <a:off x="222420" y="260648"/>
            <a:ext cx="8568952" cy="4001095"/>
          </a:xfrm>
          <a:prstGeom prst="rect">
            <a:avLst/>
          </a:prstGeom>
        </p:spPr>
        <p:txBody>
          <a:bodyPr wrap="square">
            <a:spAutoFit/>
          </a:bodyPr>
          <a:lstStyle/>
          <a:p>
            <a:r>
              <a:rPr lang="tr-TR" sz="2800" b="1" dirty="0" smtClean="0">
                <a:solidFill>
                  <a:srgbClr val="FF0000"/>
                </a:solidFill>
                <a:latin typeface="Times New Roman" pitchFamily="18" charset="0"/>
                <a:cs typeface="Times New Roman" pitchFamily="18" charset="0"/>
              </a:rPr>
              <a:t>5- Tarama Yöntemi:</a:t>
            </a:r>
          </a:p>
          <a:p>
            <a:endParaRPr lang="tr-TR" sz="2400" b="1" dirty="0">
              <a:latin typeface="Times New Roman" pitchFamily="18" charset="0"/>
              <a:cs typeface="Times New Roman" pitchFamily="18" charset="0"/>
            </a:endParaRPr>
          </a:p>
          <a:p>
            <a:pPr marL="342900" indent="-342900" algn="just">
              <a:buFont typeface="Wingdings" pitchFamily="2" charset="2"/>
              <a:buChar char="q"/>
            </a:pPr>
            <a:r>
              <a:rPr lang="tr-TR" sz="2000" dirty="0">
                <a:latin typeface="Times New Roman" pitchFamily="18" charset="0"/>
                <a:cs typeface="Times New Roman" pitchFamily="18" charset="0"/>
              </a:rPr>
              <a:t>Araştırmacının konusuyla ilgili mevcut kaynakların incelenmesi yoluyla veri elde etme yöntemidir. </a:t>
            </a:r>
            <a:endParaRPr lang="tr-TR" sz="2000" dirty="0" smtClean="0">
              <a:latin typeface="Times New Roman" pitchFamily="18" charset="0"/>
              <a:cs typeface="Times New Roman" pitchFamily="18" charset="0"/>
            </a:endParaRPr>
          </a:p>
          <a:p>
            <a:pPr marL="342900" indent="-342900" algn="just">
              <a:buFont typeface="Wingdings" pitchFamily="2" charset="2"/>
              <a:buChar char="q"/>
            </a:pPr>
            <a:endParaRPr lang="tr-TR" sz="2000" dirty="0" smtClean="0">
              <a:latin typeface="Times New Roman" pitchFamily="18" charset="0"/>
              <a:cs typeface="Times New Roman" pitchFamily="18" charset="0"/>
            </a:endParaRPr>
          </a:p>
          <a:p>
            <a:pPr marL="342900" indent="-342900" algn="just">
              <a:buFont typeface="Wingdings" pitchFamily="2" charset="2"/>
              <a:buChar char="q"/>
            </a:pPr>
            <a:r>
              <a:rPr lang="tr-TR" sz="2000" b="1" dirty="0" smtClean="0">
                <a:solidFill>
                  <a:srgbClr val="00B050"/>
                </a:solidFill>
                <a:latin typeface="Times New Roman" pitchFamily="18" charset="0"/>
                <a:cs typeface="Times New Roman" pitchFamily="18" charset="0"/>
              </a:rPr>
              <a:t>Kaynaklar </a:t>
            </a:r>
            <a:r>
              <a:rPr lang="tr-TR" sz="2000" b="1" dirty="0">
                <a:solidFill>
                  <a:srgbClr val="00B050"/>
                </a:solidFill>
                <a:latin typeface="Times New Roman" pitchFamily="18" charset="0"/>
                <a:cs typeface="Times New Roman" pitchFamily="18" charset="0"/>
              </a:rPr>
              <a:t>denince akla ilk etapta yazılı eserler gelmelidir. </a:t>
            </a:r>
            <a:endParaRPr lang="tr-TR" sz="2000" b="1" dirty="0" smtClean="0">
              <a:solidFill>
                <a:srgbClr val="00B050"/>
              </a:solidFill>
              <a:latin typeface="Times New Roman" pitchFamily="18" charset="0"/>
              <a:cs typeface="Times New Roman" pitchFamily="18" charset="0"/>
            </a:endParaRPr>
          </a:p>
          <a:p>
            <a:pPr marL="342900" indent="-342900" algn="just">
              <a:buFont typeface="Wingdings" pitchFamily="2" charset="2"/>
              <a:buChar char="q"/>
            </a:pPr>
            <a:endParaRPr lang="tr-TR" sz="2000" dirty="0">
              <a:latin typeface="Times New Roman" pitchFamily="18" charset="0"/>
              <a:cs typeface="Times New Roman" pitchFamily="18" charset="0"/>
            </a:endParaRPr>
          </a:p>
          <a:p>
            <a:pPr marL="342900" indent="-342900" algn="just">
              <a:buFont typeface="Wingdings" pitchFamily="2" charset="2"/>
              <a:buChar char="q"/>
            </a:pPr>
            <a:r>
              <a:rPr lang="tr-TR" sz="2000" dirty="0" smtClean="0">
                <a:latin typeface="Times New Roman" pitchFamily="18" charset="0"/>
                <a:cs typeface="Times New Roman" pitchFamily="18" charset="0"/>
              </a:rPr>
              <a:t>Bunlar</a:t>
            </a:r>
            <a:r>
              <a:rPr lang="tr-TR" sz="2000" dirty="0">
                <a:latin typeface="Times New Roman" pitchFamily="18" charset="0"/>
                <a:cs typeface="Times New Roman" pitchFamily="18" charset="0"/>
              </a:rPr>
              <a:t>; kitap, makale, gazete, belge, tutanak, anı, biyografi vb.dir. </a:t>
            </a:r>
            <a:endParaRPr lang="tr-TR" sz="2000" dirty="0" smtClean="0">
              <a:latin typeface="Times New Roman" pitchFamily="18" charset="0"/>
              <a:cs typeface="Times New Roman" pitchFamily="18" charset="0"/>
            </a:endParaRPr>
          </a:p>
          <a:p>
            <a:pPr marL="342900" indent="-342900" algn="just">
              <a:buFont typeface="Wingdings" pitchFamily="2" charset="2"/>
              <a:buChar char="q"/>
            </a:pPr>
            <a:endParaRPr lang="tr-TR" sz="2000" dirty="0" smtClean="0">
              <a:latin typeface="Times New Roman" pitchFamily="18" charset="0"/>
              <a:cs typeface="Times New Roman" pitchFamily="18" charset="0"/>
            </a:endParaRPr>
          </a:p>
          <a:p>
            <a:pPr marL="342900" indent="-342900" algn="just">
              <a:buFont typeface="Wingdings" pitchFamily="2" charset="2"/>
              <a:buChar char="q"/>
            </a:pPr>
            <a:r>
              <a:rPr lang="tr-TR" sz="2000" b="1" dirty="0" smtClean="0">
                <a:solidFill>
                  <a:srgbClr val="00B050"/>
                </a:solidFill>
                <a:latin typeface="Times New Roman" pitchFamily="18" charset="0"/>
                <a:cs typeface="Times New Roman" pitchFamily="18" charset="0"/>
              </a:rPr>
              <a:t>Tarama </a:t>
            </a:r>
            <a:r>
              <a:rPr lang="tr-TR" sz="2000" b="1" dirty="0">
                <a:solidFill>
                  <a:srgbClr val="00B050"/>
                </a:solidFill>
                <a:latin typeface="Times New Roman" pitchFamily="18" charset="0"/>
                <a:cs typeface="Times New Roman" pitchFamily="18" charset="0"/>
              </a:rPr>
              <a:t>yöntemi belli bir amaca dönük olarak kaynakları bulma, okuma, not alma ve değerlendirme işlemlerini kapsar.</a:t>
            </a:r>
          </a:p>
          <a:p>
            <a:pPr algn="just"/>
            <a:endParaRPr lang="tr-TR"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1074798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20981"/>
            <a:ext cx="8640960" cy="6087218"/>
          </a:xfrm>
        </p:spPr>
        <p:txBody>
          <a:bodyPr>
            <a:noAutofit/>
          </a:bodyPr>
          <a:lstStyle/>
          <a:p>
            <a:pPr marL="0" indent="0" algn="ctr" fontAlgn="base">
              <a:buNone/>
            </a:pPr>
            <a:endParaRPr lang="tr-TR" sz="2800" b="1" dirty="0" smtClean="0">
              <a:latin typeface="Times New Roman" pitchFamily="18" charset="0"/>
              <a:cs typeface="Times New Roman" pitchFamily="18" charset="0"/>
            </a:endParaRPr>
          </a:p>
          <a:p>
            <a:pPr marL="0" indent="0" algn="ctr" fontAlgn="base">
              <a:buNone/>
            </a:pPr>
            <a:endParaRPr lang="tr-TR" sz="2800" b="1" dirty="0">
              <a:latin typeface="Times New Roman" pitchFamily="18" charset="0"/>
              <a:cs typeface="Times New Roman" pitchFamily="18" charset="0"/>
            </a:endParaRPr>
          </a:p>
          <a:p>
            <a:pPr marL="0" indent="0" algn="ctr" fontAlgn="base">
              <a:buNone/>
            </a:pPr>
            <a:endParaRPr lang="tr-TR" sz="2800" b="1" dirty="0" smtClean="0">
              <a:latin typeface="Times New Roman" pitchFamily="18" charset="0"/>
              <a:cs typeface="Times New Roman" pitchFamily="18" charset="0"/>
            </a:endParaRPr>
          </a:p>
          <a:p>
            <a:pPr marL="0" indent="0" algn="ctr" fontAlgn="base">
              <a:buNone/>
            </a:pPr>
            <a:endParaRPr lang="tr-TR" sz="28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21</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17" t="28147" r="28167" b="19852"/>
          <a:stretch/>
        </p:blipFill>
        <p:spPr bwMode="auto">
          <a:xfrm>
            <a:off x="467816" y="548680"/>
            <a:ext cx="7848600" cy="534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342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641096"/>
            <a:ext cx="8640960" cy="2952328"/>
          </a:xfrm>
        </p:spPr>
        <p:txBody>
          <a:bodyPr>
            <a:noAutofit/>
          </a:bodyPr>
          <a:lstStyle/>
          <a:p>
            <a:pPr marL="0" indent="0" algn="just" fontAlgn="base">
              <a:buNone/>
            </a:pPr>
            <a:r>
              <a:rPr lang="tr-TR" sz="2400" b="1" dirty="0">
                <a:solidFill>
                  <a:srgbClr val="00B050"/>
                </a:solidFill>
                <a:latin typeface="Times New Roman" pitchFamily="18" charset="0"/>
                <a:cs typeface="Times New Roman" pitchFamily="18" charset="0"/>
              </a:rPr>
              <a:t>Bilimsel alanda, bir bilim dalının çeşitli konularında kitap, dergi, makale gibi çeşitli biçimlerde verilmiş yapıtların tamamını dile getirir (Çolak, 2012). </a:t>
            </a:r>
          </a:p>
          <a:p>
            <a:pPr marL="0" indent="0" algn="just" fontAlgn="base">
              <a:buNone/>
            </a:pPr>
            <a:endParaRPr lang="tr-TR" sz="2400" dirty="0" smtClean="0">
              <a:latin typeface="Times New Roman" pitchFamily="18" charset="0"/>
              <a:cs typeface="Times New Roman" pitchFamily="18" charset="0"/>
            </a:endParaRPr>
          </a:p>
          <a:p>
            <a:pPr marL="0" indent="0" algn="just" fontAlgn="base">
              <a:buNone/>
            </a:pPr>
            <a:r>
              <a:rPr lang="tr-TR" sz="2400" dirty="0" smtClean="0">
                <a:latin typeface="Times New Roman" pitchFamily="18" charset="0"/>
                <a:cs typeface="Times New Roman" pitchFamily="18" charset="0"/>
              </a:rPr>
              <a:t>Var </a:t>
            </a:r>
            <a:r>
              <a:rPr lang="tr-TR" sz="2400" dirty="0">
                <a:latin typeface="Times New Roman" pitchFamily="18" charset="0"/>
                <a:cs typeface="Times New Roman" pitchFamily="18" charset="0"/>
              </a:rPr>
              <a:t>olan kaynak ve belgeleri inceleyerek veri </a:t>
            </a:r>
            <a:r>
              <a:rPr lang="tr-TR" sz="2400" dirty="0" smtClean="0">
                <a:latin typeface="Times New Roman" pitchFamily="18" charset="0"/>
                <a:cs typeface="Times New Roman" pitchFamily="18" charset="0"/>
              </a:rPr>
              <a:t>toplamaya </a:t>
            </a:r>
            <a:r>
              <a:rPr lang="tr-TR" sz="2400" b="1" i="1" dirty="0" smtClean="0">
                <a:latin typeface="Times New Roman" pitchFamily="18" charset="0"/>
                <a:cs typeface="Times New Roman" pitchFamily="18" charset="0"/>
              </a:rPr>
              <a:t>literatür</a:t>
            </a:r>
            <a:r>
              <a:rPr lang="tr-TR" sz="2400" b="1" i="1" dirty="0">
                <a:latin typeface="Times New Roman" pitchFamily="18" charset="0"/>
                <a:cs typeface="Times New Roman" pitchFamily="18" charset="0"/>
              </a:rPr>
              <a:t> </a:t>
            </a:r>
            <a:r>
              <a:rPr lang="tr-TR" sz="2400" b="1" i="1" dirty="0" smtClean="0">
                <a:latin typeface="Times New Roman" pitchFamily="18" charset="0"/>
                <a:cs typeface="Times New Roman" pitchFamily="18" charset="0"/>
              </a:rPr>
              <a:t>tarama </a:t>
            </a:r>
            <a:r>
              <a:rPr lang="tr-TR" sz="2400" dirty="0">
                <a:latin typeface="Times New Roman" pitchFamily="18" charset="0"/>
                <a:cs typeface="Times New Roman" pitchFamily="18" charset="0"/>
              </a:rPr>
              <a:t>denir</a:t>
            </a:r>
            <a:r>
              <a:rPr lang="tr-TR" sz="2400" dirty="0" smtClean="0">
                <a:latin typeface="Times New Roman" pitchFamily="18" charset="0"/>
                <a:cs typeface="Times New Roman" pitchFamily="18" charset="0"/>
              </a:rPr>
              <a:t>.</a:t>
            </a: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22</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2" name="Dikdörtgen 1"/>
          <p:cNvSpPr/>
          <p:nvPr/>
        </p:nvSpPr>
        <p:spPr>
          <a:xfrm>
            <a:off x="323528" y="72008"/>
            <a:ext cx="8424936" cy="584775"/>
          </a:xfrm>
          <a:prstGeom prst="rect">
            <a:avLst/>
          </a:prstGeom>
        </p:spPr>
        <p:txBody>
          <a:bodyPr wrap="square">
            <a:spAutoFit/>
          </a:bodyPr>
          <a:lstStyle/>
          <a:p>
            <a:pPr algn="ctr"/>
            <a:r>
              <a:rPr lang="tr-TR" sz="3200" b="1" dirty="0" smtClean="0">
                <a:solidFill>
                  <a:srgbClr val="FF0000"/>
                </a:solidFill>
                <a:latin typeface="Times New Roman" pitchFamily="18" charset="0"/>
                <a:cs typeface="Times New Roman" pitchFamily="18" charset="0"/>
              </a:rPr>
              <a:t>Literatür nedir??</a:t>
            </a:r>
            <a:endParaRPr lang="tr-TR" sz="3200" b="1" dirty="0">
              <a:solidFill>
                <a:srgbClr val="FF0000"/>
              </a:solidFill>
              <a:latin typeface="Times New Roman" pitchFamily="18" charset="0"/>
              <a:cs typeface="Times New Roman" pitchFamily="18" charset="0"/>
            </a:endParaRPr>
          </a:p>
        </p:txBody>
      </p:sp>
      <p:pic>
        <p:nvPicPr>
          <p:cNvPr id="7170" name="Picture 2" descr="literatür taramas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3758" y="2780928"/>
            <a:ext cx="4133259" cy="25922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iteratür tarama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14995"/>
            <a:ext cx="4464496" cy="215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40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1210444"/>
            <a:ext cx="8640960" cy="4464496"/>
          </a:xfrm>
        </p:spPr>
        <p:txBody>
          <a:bodyPr>
            <a:noAutofit/>
          </a:bodyPr>
          <a:lstStyle/>
          <a:p>
            <a:pPr marL="0" indent="0" algn="just" fontAlgn="base">
              <a:buNone/>
            </a:pPr>
            <a:r>
              <a:rPr lang="tr-TR" sz="2400" b="1" dirty="0" smtClean="0">
                <a:solidFill>
                  <a:srgbClr val="002060"/>
                </a:solidFill>
                <a:latin typeface="Times New Roman" pitchFamily="18" charset="0"/>
                <a:cs typeface="Times New Roman" pitchFamily="18" charset="0"/>
              </a:rPr>
              <a:t>Literatür </a:t>
            </a:r>
            <a:r>
              <a:rPr lang="tr-TR" sz="2400" b="1" dirty="0">
                <a:solidFill>
                  <a:srgbClr val="002060"/>
                </a:solidFill>
                <a:latin typeface="Times New Roman" pitchFamily="18" charset="0"/>
                <a:cs typeface="Times New Roman" pitchFamily="18" charset="0"/>
              </a:rPr>
              <a:t>taraması </a:t>
            </a:r>
            <a:r>
              <a:rPr lang="tr-TR" sz="2400" b="1" dirty="0" smtClean="0">
                <a:solidFill>
                  <a:srgbClr val="002060"/>
                </a:solidFill>
                <a:latin typeface="Times New Roman" pitchFamily="18" charset="0"/>
                <a:cs typeface="Times New Roman" pitchFamily="18" charset="0"/>
              </a:rPr>
              <a:t>araştırmacının ;</a:t>
            </a:r>
            <a:endParaRPr lang="tr-TR" sz="2400" b="1" dirty="0" smtClean="0">
              <a:solidFill>
                <a:srgbClr val="002060"/>
              </a:solidFill>
              <a:latin typeface="Times New Roman" pitchFamily="18" charset="0"/>
              <a:cs typeface="Times New Roman" pitchFamily="18" charset="0"/>
            </a:endParaRPr>
          </a:p>
          <a:p>
            <a:pPr marL="0" indent="0" algn="just" fontAlgn="base">
              <a:buNone/>
            </a:pPr>
            <a:endParaRPr lang="tr-TR" sz="2400" dirty="0" smtClean="0">
              <a:latin typeface="Times New Roman" pitchFamily="18" charset="0"/>
              <a:cs typeface="Times New Roman" pitchFamily="18" charset="0"/>
            </a:endParaRPr>
          </a:p>
          <a:p>
            <a:pPr algn="just" fontAlgn="base">
              <a:buFont typeface="Wingdings" pitchFamily="2" charset="2"/>
              <a:buChar char="ü"/>
            </a:pPr>
            <a:r>
              <a:rPr lang="tr-TR" sz="2400" dirty="0" smtClean="0">
                <a:latin typeface="Times New Roman" pitchFamily="18" charset="0"/>
                <a:cs typeface="Times New Roman" pitchFamily="18" charset="0"/>
              </a:rPr>
              <a:t>Probleminin </a:t>
            </a:r>
            <a:r>
              <a:rPr lang="tr-TR" sz="2400" dirty="0">
                <a:latin typeface="Times New Roman" pitchFamily="18" charset="0"/>
                <a:cs typeface="Times New Roman" pitchFamily="18" charset="0"/>
              </a:rPr>
              <a:t>kuramsal temellerini </a:t>
            </a:r>
            <a:r>
              <a:rPr lang="tr-TR" sz="2400" dirty="0" smtClean="0">
                <a:latin typeface="Times New Roman" pitchFamily="18" charset="0"/>
                <a:cs typeface="Times New Roman" pitchFamily="18" charset="0"/>
              </a:rPr>
              <a:t>oluşturmasını,</a:t>
            </a:r>
          </a:p>
          <a:p>
            <a:pPr algn="just" fontAlgn="base">
              <a:buFont typeface="Wingdings" pitchFamily="2" charset="2"/>
              <a:buChar char="ü"/>
            </a:pPr>
            <a:endParaRPr lang="tr-TR" sz="2400" dirty="0">
              <a:latin typeface="Times New Roman" pitchFamily="18" charset="0"/>
              <a:cs typeface="Times New Roman" pitchFamily="18" charset="0"/>
            </a:endParaRPr>
          </a:p>
          <a:p>
            <a:pPr algn="just" fontAlgn="base">
              <a:buFont typeface="Wingdings" pitchFamily="2" charset="2"/>
              <a:buChar char="ü"/>
            </a:pPr>
            <a:r>
              <a:rPr lang="tr-TR" sz="2400" dirty="0" smtClean="0">
                <a:solidFill>
                  <a:srgbClr val="00B050"/>
                </a:solidFill>
                <a:latin typeface="Times New Roman" pitchFamily="18" charset="0"/>
                <a:cs typeface="Times New Roman" pitchFamily="18" charset="0"/>
              </a:rPr>
              <a:t>Problemine </a:t>
            </a:r>
            <a:r>
              <a:rPr lang="tr-TR" sz="2400" dirty="0">
                <a:solidFill>
                  <a:srgbClr val="00B050"/>
                </a:solidFill>
                <a:latin typeface="Times New Roman" pitchFamily="18" charset="0"/>
                <a:cs typeface="Times New Roman" pitchFamily="18" charset="0"/>
              </a:rPr>
              <a:t>ilişkin bilgilere ve </a:t>
            </a:r>
            <a:r>
              <a:rPr lang="tr-TR" sz="2400" dirty="0" smtClean="0">
                <a:solidFill>
                  <a:srgbClr val="00B050"/>
                </a:solidFill>
                <a:latin typeface="Times New Roman" pitchFamily="18" charset="0"/>
                <a:cs typeface="Times New Roman" pitchFamily="18" charset="0"/>
              </a:rPr>
              <a:t>benzer araştırmalara ulaşmasını,</a:t>
            </a:r>
          </a:p>
          <a:p>
            <a:pPr algn="just" fontAlgn="base">
              <a:buFont typeface="Wingdings" pitchFamily="2" charset="2"/>
              <a:buChar char="ü"/>
            </a:pPr>
            <a:endParaRPr lang="tr-TR" sz="2400" dirty="0">
              <a:latin typeface="Times New Roman" pitchFamily="18" charset="0"/>
              <a:cs typeface="Times New Roman" pitchFamily="18" charset="0"/>
            </a:endParaRPr>
          </a:p>
          <a:p>
            <a:pPr algn="just" fontAlgn="base">
              <a:buFont typeface="Wingdings" pitchFamily="2" charset="2"/>
              <a:buChar char="ü"/>
            </a:pPr>
            <a:r>
              <a:rPr lang="tr-TR" sz="2400" dirty="0" smtClean="0">
                <a:solidFill>
                  <a:srgbClr val="FF0000"/>
                </a:solidFill>
                <a:latin typeface="Times New Roman" pitchFamily="18" charset="0"/>
                <a:cs typeface="Times New Roman" pitchFamily="18" charset="0"/>
              </a:rPr>
              <a:t>Diğer </a:t>
            </a:r>
            <a:r>
              <a:rPr lang="tr-TR" sz="2400" dirty="0">
                <a:solidFill>
                  <a:srgbClr val="FF0000"/>
                </a:solidFill>
                <a:latin typeface="Times New Roman" pitchFamily="18" charset="0"/>
                <a:cs typeface="Times New Roman" pitchFamily="18" charset="0"/>
              </a:rPr>
              <a:t>araştırmaların sonucunu görmesini </a:t>
            </a:r>
            <a:r>
              <a:rPr lang="tr-TR" sz="2400" dirty="0" smtClean="0">
                <a:solidFill>
                  <a:srgbClr val="FF0000"/>
                </a:solidFill>
                <a:latin typeface="Times New Roman" pitchFamily="18" charset="0"/>
                <a:cs typeface="Times New Roman" pitchFamily="18" charset="0"/>
              </a:rPr>
              <a:t>ve değerlendirmesini </a:t>
            </a:r>
          </a:p>
          <a:p>
            <a:pPr marL="0" indent="0" algn="just" fontAlgn="base">
              <a:buNone/>
            </a:pPr>
            <a:endParaRPr lang="tr-TR" sz="2400" dirty="0">
              <a:solidFill>
                <a:srgbClr val="FF0000"/>
              </a:solidFill>
              <a:latin typeface="Times New Roman" pitchFamily="18" charset="0"/>
              <a:cs typeface="Times New Roman" pitchFamily="18" charset="0"/>
            </a:endParaRPr>
          </a:p>
          <a:p>
            <a:pPr marL="0" indent="0" algn="just" fontAlgn="base">
              <a:buNone/>
            </a:pPr>
            <a:r>
              <a:rPr lang="tr-TR" sz="2400" dirty="0" smtClean="0">
                <a:solidFill>
                  <a:srgbClr val="FF0000"/>
                </a:solidFill>
                <a:latin typeface="Times New Roman" pitchFamily="18" charset="0"/>
                <a:cs typeface="Times New Roman" pitchFamily="18" charset="0"/>
              </a:rPr>
              <a:t>sağlar.</a:t>
            </a:r>
          </a:p>
          <a:p>
            <a:pPr marL="0" indent="0" algn="just" fontAlgn="base">
              <a:buNone/>
            </a:pPr>
            <a:endParaRPr lang="tr-TR" sz="2400"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23</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2" name="Dikdörtgen 1"/>
          <p:cNvSpPr/>
          <p:nvPr/>
        </p:nvSpPr>
        <p:spPr>
          <a:xfrm>
            <a:off x="323528" y="332656"/>
            <a:ext cx="4795495" cy="646331"/>
          </a:xfrm>
          <a:prstGeom prst="rect">
            <a:avLst/>
          </a:prstGeom>
        </p:spPr>
        <p:txBody>
          <a:bodyPr wrap="square">
            <a:spAutoFit/>
          </a:bodyPr>
          <a:lstStyle/>
          <a:p>
            <a:r>
              <a:rPr lang="tr-TR" sz="3600" b="1" dirty="0">
                <a:solidFill>
                  <a:srgbClr val="FF0000"/>
                </a:solidFill>
                <a:latin typeface="Times New Roman" pitchFamily="18" charset="0"/>
                <a:cs typeface="Times New Roman" pitchFamily="18" charset="0"/>
              </a:rPr>
              <a:t>Literatür </a:t>
            </a:r>
            <a:r>
              <a:rPr lang="tr-TR" sz="3600" b="1" dirty="0" smtClean="0">
                <a:solidFill>
                  <a:srgbClr val="FF0000"/>
                </a:solidFill>
                <a:latin typeface="Times New Roman" pitchFamily="18" charset="0"/>
                <a:cs typeface="Times New Roman" pitchFamily="18" charset="0"/>
              </a:rPr>
              <a:t>Taraması ??</a:t>
            </a:r>
            <a:endParaRPr lang="tr-TR"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51163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20981"/>
            <a:ext cx="8640960" cy="3036011"/>
          </a:xfrm>
        </p:spPr>
        <p:txBody>
          <a:bodyPr>
            <a:noAutofit/>
          </a:bodyPr>
          <a:lstStyle/>
          <a:p>
            <a:pPr marL="0" indent="0" algn="just" fontAlgn="base">
              <a:buNone/>
            </a:pPr>
            <a:r>
              <a:rPr lang="tr-TR" sz="2000" i="1" u="sng" dirty="0" smtClean="0">
                <a:latin typeface="Times New Roman" pitchFamily="18" charset="0"/>
                <a:cs typeface="Times New Roman" pitchFamily="18" charset="0"/>
              </a:rPr>
              <a:t>Literatür taramasından sonra araştırmacı:</a:t>
            </a:r>
          </a:p>
          <a:p>
            <a:pPr marL="0" indent="0" algn="just" fontAlgn="base">
              <a:buNone/>
            </a:pPr>
            <a:r>
              <a:rPr lang="tr-TR" sz="2000" dirty="0" smtClean="0">
                <a:latin typeface="Times New Roman" pitchFamily="18" charset="0"/>
                <a:cs typeface="Times New Roman" pitchFamily="18" charset="0"/>
              </a:rPr>
              <a:t>-- Problemini yeniden şekillendirebilir.</a:t>
            </a:r>
            <a:endParaRPr lang="tr-TR" sz="2000" dirty="0">
              <a:latin typeface="Times New Roman" pitchFamily="18" charset="0"/>
              <a:cs typeface="Times New Roman" pitchFamily="18" charset="0"/>
            </a:endParaRPr>
          </a:p>
          <a:p>
            <a:pPr marL="0" indent="0" algn="just" fontAlgn="base">
              <a:buNone/>
            </a:pPr>
            <a:r>
              <a:rPr lang="tr-TR" sz="2000" dirty="0" smtClean="0">
                <a:latin typeface="Times New Roman" pitchFamily="18" charset="0"/>
                <a:cs typeface="Times New Roman" pitchFamily="18" charset="0"/>
              </a:rPr>
              <a:t>-- Düzeltebilir.</a:t>
            </a:r>
          </a:p>
          <a:p>
            <a:pPr marL="0" indent="0" algn="just" fontAlgn="base">
              <a:buNone/>
            </a:pPr>
            <a:r>
              <a:rPr lang="tr-TR" sz="2000" dirty="0" smtClean="0">
                <a:latin typeface="Times New Roman" pitchFamily="18" charset="0"/>
                <a:cs typeface="Times New Roman" pitchFamily="18" charset="0"/>
              </a:rPr>
              <a:t>-- Değiştirebilir.</a:t>
            </a:r>
            <a:endParaRPr lang="tr-TR" sz="2000" dirty="0">
              <a:latin typeface="Times New Roman" pitchFamily="18" charset="0"/>
              <a:cs typeface="Times New Roman" pitchFamily="18" charset="0"/>
            </a:endParaRPr>
          </a:p>
          <a:p>
            <a:pPr marL="0" indent="0" algn="just" fontAlgn="base">
              <a:buNone/>
            </a:pPr>
            <a:endParaRPr lang="tr-TR" sz="2000" dirty="0" smtClean="0">
              <a:latin typeface="Times New Roman" pitchFamily="18" charset="0"/>
              <a:cs typeface="Times New Roman" pitchFamily="18" charset="0"/>
            </a:endParaRPr>
          </a:p>
          <a:p>
            <a:pPr marL="0" indent="0" algn="just" fontAlgn="base">
              <a:buNone/>
            </a:pPr>
            <a:r>
              <a:rPr lang="tr-TR" sz="2000" dirty="0">
                <a:latin typeface="Times New Roman" pitchFamily="18" charset="0"/>
                <a:cs typeface="Times New Roman" pitchFamily="18" charset="0"/>
              </a:rPr>
              <a:t/>
            </a:r>
            <a:br>
              <a:rPr lang="tr-TR" sz="2000" dirty="0">
                <a:latin typeface="Times New Roman" pitchFamily="18" charset="0"/>
                <a:cs typeface="Times New Roman" pitchFamily="18" charset="0"/>
              </a:rPr>
            </a:br>
            <a:r>
              <a:rPr lang="tr-TR" sz="2000" dirty="0">
                <a:latin typeface="Times New Roman" pitchFamily="18" charset="0"/>
                <a:cs typeface="Times New Roman" pitchFamily="18" charset="0"/>
              </a:rPr>
              <a:t>Literatür </a:t>
            </a:r>
            <a:r>
              <a:rPr lang="tr-TR" sz="2000" dirty="0" smtClean="0">
                <a:latin typeface="Times New Roman" pitchFamily="18" charset="0"/>
                <a:cs typeface="Times New Roman" pitchFamily="18" charset="0"/>
              </a:rPr>
              <a:t>taraması</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problem durumunun ve problem cümlesinin oluşturulmasında önemli bir</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rol </a:t>
            </a:r>
            <a:r>
              <a:rPr lang="tr-TR" sz="2000" dirty="0">
                <a:latin typeface="Times New Roman" pitchFamily="18" charset="0"/>
                <a:cs typeface="Times New Roman" pitchFamily="18" charset="0"/>
              </a:rPr>
              <a:t>oynar</a:t>
            </a:r>
            <a:r>
              <a:rPr lang="tr-TR" sz="2000" dirty="0" smtClean="0">
                <a:latin typeface="Times New Roman" pitchFamily="18" charset="0"/>
                <a:cs typeface="Times New Roman" pitchFamily="18" charset="0"/>
              </a:rPr>
              <a:t>.</a:t>
            </a:r>
          </a:p>
          <a:p>
            <a:pPr marL="0" indent="0" algn="just" fontAlgn="base">
              <a:buNone/>
            </a:pP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
            </a:r>
            <a:br>
              <a:rPr lang="tr-TR" sz="2000" dirty="0">
                <a:latin typeface="Times New Roman" pitchFamily="18" charset="0"/>
                <a:cs typeface="Times New Roman" pitchFamily="18" charset="0"/>
              </a:rPr>
            </a:br>
            <a:endParaRPr lang="tr-TR" sz="2000" b="1"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24</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2" name="Metin kutusu 1"/>
          <p:cNvSpPr txBox="1"/>
          <p:nvPr/>
        </p:nvSpPr>
        <p:spPr>
          <a:xfrm>
            <a:off x="1763688" y="4571836"/>
            <a:ext cx="4536504" cy="369332"/>
          </a:xfrm>
          <a:prstGeom prst="rect">
            <a:avLst/>
          </a:prstGeom>
          <a:noFill/>
        </p:spPr>
        <p:txBody>
          <a:bodyPr wrap="square" rtlCol="0">
            <a:spAutoFit/>
          </a:bodyPr>
          <a:lstStyle/>
          <a:p>
            <a:r>
              <a:rPr lang="tr-TR" dirty="0" smtClean="0">
                <a:solidFill>
                  <a:srgbClr val="FF0000"/>
                </a:solidFill>
                <a:latin typeface="Times New Roman" pitchFamily="18" charset="0"/>
                <a:cs typeface="Times New Roman" pitchFamily="18" charset="0"/>
              </a:rPr>
              <a:t>Google araması literatür taraması değildir..</a:t>
            </a:r>
            <a:endParaRPr lang="tr-TR" dirty="0">
              <a:solidFill>
                <a:srgbClr val="FF0000"/>
              </a:solidFill>
              <a:latin typeface="Times New Roman" pitchFamily="18" charset="0"/>
              <a:cs typeface="Times New Roman" pitchFamily="18" charset="0"/>
            </a:endParaRPr>
          </a:p>
        </p:txBody>
      </p:sp>
      <p:pic>
        <p:nvPicPr>
          <p:cNvPr id="8" name="Resim 7"/>
          <p:cNvPicPr/>
          <p:nvPr/>
        </p:nvPicPr>
        <p:blipFill rotWithShape="1">
          <a:blip r:embed="rId2"/>
          <a:srcRect l="32450" t="19706" r="32616" b="57337"/>
          <a:stretch/>
        </p:blipFill>
        <p:spPr bwMode="auto">
          <a:xfrm>
            <a:off x="2699792" y="3717032"/>
            <a:ext cx="2009775" cy="7429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8859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20981"/>
            <a:ext cx="8640960" cy="4908219"/>
          </a:xfrm>
        </p:spPr>
        <p:txBody>
          <a:bodyPr>
            <a:noAutofit/>
          </a:bodyPr>
          <a:lstStyle/>
          <a:p>
            <a:pPr marL="0" indent="0" algn="ctr" fontAlgn="base">
              <a:buNone/>
            </a:pPr>
            <a:endParaRPr lang="tr-TR" sz="2000" b="1" dirty="0" smtClean="0">
              <a:latin typeface="Times New Roman" pitchFamily="18" charset="0"/>
              <a:cs typeface="Times New Roman" pitchFamily="18" charset="0"/>
            </a:endParaRPr>
          </a:p>
          <a:p>
            <a:pPr marL="0" indent="0" algn="just" fontAlgn="base">
              <a:buNone/>
            </a:pPr>
            <a:r>
              <a:rPr lang="tr-TR" sz="2000" dirty="0">
                <a:latin typeface="Times New Roman" pitchFamily="18" charset="0"/>
                <a:cs typeface="Times New Roman" pitchFamily="18" charset="0"/>
              </a:rPr>
              <a:t>Literatür </a:t>
            </a:r>
            <a:r>
              <a:rPr lang="tr-TR" sz="2000" dirty="0" smtClean="0">
                <a:latin typeface="Times New Roman" pitchFamily="18" charset="0"/>
                <a:cs typeface="Times New Roman" pitchFamily="18" charset="0"/>
              </a:rPr>
              <a:t>taraması</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araştırmanın başından sonuna</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kadar </a:t>
            </a:r>
            <a:r>
              <a:rPr lang="tr-TR" sz="2000" dirty="0">
                <a:latin typeface="Times New Roman" pitchFamily="18" charset="0"/>
                <a:cs typeface="Times New Roman" pitchFamily="18" charset="0"/>
              </a:rPr>
              <a:t>devam eden bir </a:t>
            </a:r>
            <a:r>
              <a:rPr lang="tr-TR" sz="2000" dirty="0" smtClean="0">
                <a:latin typeface="Times New Roman" pitchFamily="18" charset="0"/>
                <a:cs typeface="Times New Roman" pitchFamily="18" charset="0"/>
              </a:rPr>
              <a:t>süreçtir.</a:t>
            </a:r>
          </a:p>
          <a:p>
            <a:pPr marL="0" indent="0" algn="just" fontAlgn="base">
              <a:buNone/>
            </a:pPr>
            <a:endParaRPr lang="tr-TR" sz="2000" dirty="0" smtClean="0">
              <a:latin typeface="Times New Roman" pitchFamily="18" charset="0"/>
              <a:cs typeface="Times New Roman" pitchFamily="18" charset="0"/>
            </a:endParaRPr>
          </a:p>
          <a:p>
            <a:pPr marL="0" indent="0" algn="just" fontAlgn="base">
              <a:buNone/>
            </a:pPr>
            <a:r>
              <a:rPr lang="tr-TR" sz="2000" b="1" i="1" u="sng" dirty="0" smtClean="0">
                <a:latin typeface="Times New Roman" pitchFamily="18" charset="0"/>
                <a:cs typeface="Times New Roman" pitchFamily="18" charset="0"/>
              </a:rPr>
              <a:t>Literatür taraması;</a:t>
            </a:r>
          </a:p>
          <a:p>
            <a:pPr marL="0" indent="0" algn="just" fontAlgn="base">
              <a:buNone/>
            </a:pPr>
            <a:endParaRPr lang="tr-TR" sz="2000" dirty="0">
              <a:latin typeface="Times New Roman" pitchFamily="18" charset="0"/>
              <a:cs typeface="Times New Roman" pitchFamily="18" charset="0"/>
            </a:endParaRPr>
          </a:p>
          <a:p>
            <a:pPr algn="just" fontAlgn="base">
              <a:buFont typeface="Courier New" pitchFamily="49" charset="0"/>
              <a:buChar char="o"/>
            </a:pPr>
            <a:r>
              <a:rPr lang="tr-TR" sz="2000" dirty="0" smtClean="0">
                <a:latin typeface="Times New Roman" pitchFamily="18" charset="0"/>
                <a:cs typeface="Times New Roman" pitchFamily="18" charset="0"/>
              </a:rPr>
              <a:t>Araştırmacının problemini tanımlamasına</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yardımcı olur.</a:t>
            </a:r>
          </a:p>
          <a:p>
            <a:pPr algn="just" fontAlgn="base">
              <a:buFont typeface="Courier New" pitchFamily="49" charset="0"/>
              <a:buChar char="o"/>
            </a:pPr>
            <a:r>
              <a:rPr lang="tr-TR" sz="2000" dirty="0" smtClean="0">
                <a:latin typeface="Times New Roman" pitchFamily="18" charset="0"/>
                <a:cs typeface="Times New Roman" pitchFamily="18" charset="0"/>
              </a:rPr>
              <a:t>Araştırmasının yöntemini oluşturmasına,</a:t>
            </a:r>
          </a:p>
          <a:p>
            <a:pPr algn="just" fontAlgn="base">
              <a:buFont typeface="Courier New" pitchFamily="49" charset="0"/>
              <a:buChar char="o"/>
            </a:pPr>
            <a:r>
              <a:rPr lang="tr-TR" sz="2000" dirty="0" smtClean="0">
                <a:latin typeface="Times New Roman" pitchFamily="18" charset="0"/>
                <a:cs typeface="Times New Roman" pitchFamily="18" charset="0"/>
              </a:rPr>
              <a:t>Elde </a:t>
            </a:r>
            <a:r>
              <a:rPr lang="tr-TR" sz="2000" dirty="0">
                <a:latin typeface="Times New Roman" pitchFamily="18" charset="0"/>
                <a:cs typeface="Times New Roman" pitchFamily="18" charset="0"/>
              </a:rPr>
              <a:t>ettiği </a:t>
            </a:r>
            <a:r>
              <a:rPr lang="tr-TR" sz="2000" dirty="0" smtClean="0">
                <a:latin typeface="Times New Roman" pitchFamily="18" charset="0"/>
                <a:cs typeface="Times New Roman" pitchFamily="18" charset="0"/>
              </a:rPr>
              <a:t>bulguları yorumlamasına,</a:t>
            </a:r>
          </a:p>
          <a:p>
            <a:pPr algn="just" fontAlgn="base">
              <a:buFont typeface="Courier New" pitchFamily="49" charset="0"/>
              <a:buChar char="o"/>
            </a:pPr>
            <a:r>
              <a:rPr lang="tr-TR" sz="2000" dirty="0" smtClean="0">
                <a:latin typeface="Times New Roman" pitchFamily="18" charset="0"/>
                <a:cs typeface="Times New Roman" pitchFamily="18" charset="0"/>
              </a:rPr>
              <a:t>Ulaştığı sonuçları kuramsal temellere dayalı olarak tartışmasına,</a:t>
            </a:r>
          </a:p>
          <a:p>
            <a:pPr algn="just" fontAlgn="base">
              <a:buFont typeface="Courier New" pitchFamily="49" charset="0"/>
              <a:buChar char="o"/>
            </a:pPr>
            <a:r>
              <a:rPr lang="tr-TR" sz="2000" dirty="0" smtClean="0">
                <a:latin typeface="Times New Roman" pitchFamily="18" charset="0"/>
                <a:cs typeface="Times New Roman" pitchFamily="18" charset="0"/>
              </a:rPr>
              <a:t>Getireceği önerilere,</a:t>
            </a:r>
          </a:p>
          <a:p>
            <a:pPr marL="0" indent="0" algn="just" fontAlgn="base">
              <a:buNone/>
            </a:pPr>
            <a:endParaRPr lang="tr-TR" sz="2000" dirty="0">
              <a:latin typeface="Times New Roman" pitchFamily="18" charset="0"/>
              <a:cs typeface="Times New Roman" pitchFamily="18" charset="0"/>
            </a:endParaRPr>
          </a:p>
          <a:p>
            <a:pPr marL="0" indent="0" algn="just" fontAlgn="base">
              <a:buNone/>
            </a:pPr>
            <a:r>
              <a:rPr lang="tr-TR" sz="2000" dirty="0" smtClean="0">
                <a:latin typeface="Times New Roman" pitchFamily="18" charset="0"/>
                <a:cs typeface="Times New Roman" pitchFamily="18" charset="0"/>
              </a:rPr>
              <a:t>katkıda bulunur…</a:t>
            </a: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25</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Tree>
    <p:extLst>
      <p:ext uri="{BB962C8B-B14F-4D97-AF65-F5344CB8AC3E}">
        <p14:creationId xmlns:p14="http://schemas.microsoft.com/office/powerpoint/2010/main" val="1995811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281" y="188641"/>
            <a:ext cx="8640960" cy="2736304"/>
          </a:xfrm>
        </p:spPr>
        <p:txBody>
          <a:bodyPr>
            <a:noAutofit/>
          </a:bodyPr>
          <a:lstStyle/>
          <a:p>
            <a:pPr marL="0" indent="0" algn="ctr" fontAlgn="base">
              <a:buNone/>
            </a:pPr>
            <a:r>
              <a:rPr lang="tr-TR" sz="2800" b="1" dirty="0" smtClean="0">
                <a:solidFill>
                  <a:srgbClr val="FF0000"/>
                </a:solidFill>
                <a:latin typeface="Times New Roman" pitchFamily="18" charset="0"/>
                <a:cs typeface="Times New Roman" pitchFamily="18" charset="0"/>
              </a:rPr>
              <a:t>Kaynaklara Erişim</a:t>
            </a:r>
          </a:p>
          <a:p>
            <a:pPr marL="0" indent="0" algn="just" fontAlgn="base">
              <a:buNone/>
            </a:pPr>
            <a:r>
              <a:rPr lang="tr-TR" sz="2200" dirty="0" smtClean="0">
                <a:latin typeface="Times New Roman" pitchFamily="18" charset="0"/>
                <a:cs typeface="Times New Roman" pitchFamily="18" charset="0"/>
              </a:rPr>
              <a:t>• </a:t>
            </a:r>
            <a:r>
              <a:rPr lang="tr-TR" sz="2200" b="1" dirty="0" smtClean="0">
                <a:solidFill>
                  <a:srgbClr val="00B050"/>
                </a:solidFill>
                <a:latin typeface="Times New Roman" pitchFamily="18" charset="0"/>
                <a:cs typeface="Times New Roman" pitchFamily="18" charset="0"/>
              </a:rPr>
              <a:t>Kütüphane </a:t>
            </a:r>
            <a:r>
              <a:rPr lang="tr-TR" sz="2200" b="1" dirty="0">
                <a:solidFill>
                  <a:srgbClr val="00B050"/>
                </a:solidFill>
                <a:latin typeface="Times New Roman" pitchFamily="18" charset="0"/>
                <a:cs typeface="Times New Roman" pitchFamily="18" charset="0"/>
              </a:rPr>
              <a:t>Katalog </a:t>
            </a:r>
            <a:r>
              <a:rPr lang="tr-TR" sz="2200" b="1" dirty="0" smtClean="0">
                <a:solidFill>
                  <a:srgbClr val="00B050"/>
                </a:solidFill>
                <a:latin typeface="Times New Roman" pitchFamily="18" charset="0"/>
                <a:cs typeface="Times New Roman" pitchFamily="18" charset="0"/>
              </a:rPr>
              <a:t>Taraması</a:t>
            </a:r>
          </a:p>
          <a:p>
            <a:pPr marL="0" indent="0" algn="just" fontAlgn="base">
              <a:buNone/>
            </a:pPr>
            <a:r>
              <a:rPr lang="tr-TR" sz="2200" b="1" dirty="0" smtClean="0">
                <a:latin typeface="Times New Roman" pitchFamily="18" charset="0"/>
                <a:cs typeface="Times New Roman" pitchFamily="18" charset="0"/>
              </a:rPr>
              <a:t>• Bilimsel </a:t>
            </a:r>
            <a:r>
              <a:rPr lang="tr-TR" sz="2200" b="1" dirty="0">
                <a:latin typeface="Times New Roman" pitchFamily="18" charset="0"/>
                <a:cs typeface="Times New Roman" pitchFamily="18" charset="0"/>
              </a:rPr>
              <a:t>Dergi </a:t>
            </a:r>
            <a:r>
              <a:rPr lang="tr-TR" sz="2200" b="1" dirty="0" smtClean="0">
                <a:latin typeface="Times New Roman" pitchFamily="18" charset="0"/>
                <a:cs typeface="Times New Roman" pitchFamily="18" charset="0"/>
              </a:rPr>
              <a:t>İndekslerinin </a:t>
            </a:r>
            <a:r>
              <a:rPr lang="tr-TR" sz="2200" b="1" dirty="0">
                <a:latin typeface="Times New Roman" pitchFamily="18" charset="0"/>
                <a:cs typeface="Times New Roman" pitchFamily="18" charset="0"/>
              </a:rPr>
              <a:t>ve </a:t>
            </a:r>
            <a:r>
              <a:rPr lang="tr-TR" sz="2200" b="1" dirty="0" smtClean="0">
                <a:latin typeface="Times New Roman" pitchFamily="18" charset="0"/>
                <a:cs typeface="Times New Roman" pitchFamily="18" charset="0"/>
              </a:rPr>
              <a:t>Veri Tabanlarının Kullanılması</a:t>
            </a:r>
          </a:p>
          <a:p>
            <a:pPr marL="0" indent="0" algn="just" fontAlgn="base">
              <a:buNone/>
            </a:pPr>
            <a:r>
              <a:rPr lang="tr-TR" sz="2200" b="1" dirty="0" smtClean="0">
                <a:latin typeface="Times New Roman" pitchFamily="18" charset="0"/>
                <a:cs typeface="Times New Roman" pitchFamily="18" charset="0"/>
              </a:rPr>
              <a:t>• </a:t>
            </a:r>
            <a:r>
              <a:rPr lang="tr-TR" sz="2200" b="1" dirty="0" smtClean="0">
                <a:solidFill>
                  <a:srgbClr val="002060"/>
                </a:solidFill>
                <a:latin typeface="Times New Roman" pitchFamily="18" charset="0"/>
                <a:cs typeface="Times New Roman" pitchFamily="18" charset="0"/>
              </a:rPr>
              <a:t>Tarama Motorlarının Kullanılması</a:t>
            </a:r>
          </a:p>
          <a:p>
            <a:pPr marL="0" indent="0" algn="just" fontAlgn="base">
              <a:buNone/>
            </a:pPr>
            <a:r>
              <a:rPr lang="tr-TR" sz="2200" b="1" dirty="0" smtClean="0">
                <a:latin typeface="Times New Roman" pitchFamily="18" charset="0"/>
                <a:cs typeface="Times New Roman" pitchFamily="18" charset="0"/>
              </a:rPr>
              <a:t>• </a:t>
            </a:r>
            <a:r>
              <a:rPr lang="tr-TR" sz="2200" b="1" dirty="0" smtClean="0">
                <a:solidFill>
                  <a:srgbClr val="FF0000"/>
                </a:solidFill>
                <a:latin typeface="Times New Roman" pitchFamily="18" charset="0"/>
                <a:cs typeface="Times New Roman" pitchFamily="18" charset="0"/>
              </a:rPr>
              <a:t>Yıllıklar aracılığı </a:t>
            </a:r>
            <a:r>
              <a:rPr lang="tr-TR" sz="2200" b="1" dirty="0">
                <a:solidFill>
                  <a:srgbClr val="FF0000"/>
                </a:solidFill>
                <a:latin typeface="Times New Roman" pitchFamily="18" charset="0"/>
                <a:cs typeface="Times New Roman" pitchFamily="18" charset="0"/>
              </a:rPr>
              <a:t>ile </a:t>
            </a:r>
            <a:r>
              <a:rPr lang="tr-TR" sz="2200" b="1" dirty="0" smtClean="0">
                <a:solidFill>
                  <a:srgbClr val="FF0000"/>
                </a:solidFill>
                <a:latin typeface="Times New Roman" pitchFamily="18" charset="0"/>
                <a:cs typeface="Times New Roman" pitchFamily="18" charset="0"/>
              </a:rPr>
              <a:t>kaynaklara erişim</a:t>
            </a:r>
          </a:p>
          <a:p>
            <a:pPr marL="0" indent="0" algn="just" fontAlgn="base">
              <a:buNone/>
            </a:pPr>
            <a:r>
              <a:rPr lang="tr-TR" sz="2200" b="1" dirty="0" smtClean="0">
                <a:latin typeface="Times New Roman" pitchFamily="18" charset="0"/>
                <a:cs typeface="Times New Roman" pitchFamily="18" charset="0"/>
              </a:rPr>
              <a:t>• </a:t>
            </a:r>
            <a:r>
              <a:rPr lang="tr-TR" sz="2200" b="1" dirty="0" smtClean="0">
                <a:solidFill>
                  <a:srgbClr val="00B050"/>
                </a:solidFill>
                <a:latin typeface="Times New Roman" pitchFamily="18" charset="0"/>
                <a:cs typeface="Times New Roman" pitchFamily="18" charset="0"/>
              </a:rPr>
              <a:t>İlgili araştırmalar aracılığı </a:t>
            </a:r>
            <a:r>
              <a:rPr lang="tr-TR" sz="2200" b="1" dirty="0">
                <a:solidFill>
                  <a:srgbClr val="00B050"/>
                </a:solidFill>
                <a:latin typeface="Times New Roman" pitchFamily="18" charset="0"/>
                <a:cs typeface="Times New Roman" pitchFamily="18" charset="0"/>
              </a:rPr>
              <a:t>ile </a:t>
            </a:r>
            <a:r>
              <a:rPr lang="tr-TR" sz="2200" b="1" dirty="0" smtClean="0">
                <a:solidFill>
                  <a:srgbClr val="00B050"/>
                </a:solidFill>
                <a:latin typeface="Times New Roman" pitchFamily="18" charset="0"/>
                <a:cs typeface="Times New Roman" pitchFamily="18" charset="0"/>
              </a:rPr>
              <a:t>kaynaklara erişim</a:t>
            </a: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26</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pic>
        <p:nvPicPr>
          <p:cNvPr id="8194" name="Picture 2" descr="literatür tarama + kaynaklara eri&amp;scedil;im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992" y="2725085"/>
            <a:ext cx="5145457" cy="385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056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20981"/>
            <a:ext cx="8640960" cy="6087218"/>
          </a:xfrm>
        </p:spPr>
        <p:txBody>
          <a:bodyPr>
            <a:noAutofit/>
          </a:bodyPr>
          <a:lstStyle/>
          <a:p>
            <a:pPr marL="0" indent="0" algn="ctr" fontAlgn="base">
              <a:buNone/>
            </a:pPr>
            <a:endParaRPr lang="tr-TR" sz="2800" b="1" dirty="0" smtClean="0">
              <a:latin typeface="Times New Roman" pitchFamily="18" charset="0"/>
              <a:cs typeface="Times New Roman" pitchFamily="18" charset="0"/>
            </a:endParaRPr>
          </a:p>
          <a:p>
            <a:pPr marL="0" indent="0" algn="ctr" fontAlgn="base">
              <a:buNone/>
            </a:pPr>
            <a:endParaRPr lang="tr-TR" sz="2800" b="1" dirty="0">
              <a:latin typeface="Times New Roman" pitchFamily="18" charset="0"/>
              <a:cs typeface="Times New Roman" pitchFamily="18" charset="0"/>
            </a:endParaRPr>
          </a:p>
          <a:p>
            <a:pPr marL="0" indent="0" algn="ctr" fontAlgn="base">
              <a:buNone/>
            </a:pPr>
            <a:endParaRPr lang="tr-TR" sz="2800" b="1" dirty="0" smtClean="0">
              <a:latin typeface="Times New Roman" pitchFamily="18" charset="0"/>
              <a:cs typeface="Times New Roman" pitchFamily="18" charset="0"/>
            </a:endParaRPr>
          </a:p>
          <a:p>
            <a:pPr marL="0" indent="0" algn="ctr" fontAlgn="base">
              <a:buNone/>
            </a:pPr>
            <a:endParaRPr lang="tr-TR" sz="28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3</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2" name="Dikdörtgen 1"/>
          <p:cNvSpPr/>
          <p:nvPr/>
        </p:nvSpPr>
        <p:spPr>
          <a:xfrm>
            <a:off x="395536" y="283145"/>
            <a:ext cx="8064896" cy="5016758"/>
          </a:xfrm>
          <a:prstGeom prst="rect">
            <a:avLst/>
          </a:prstGeom>
        </p:spPr>
        <p:txBody>
          <a:bodyPr wrap="square">
            <a:spAutoFit/>
          </a:bodyPr>
          <a:lstStyle/>
          <a:p>
            <a:pPr algn="ctr"/>
            <a:r>
              <a:rPr lang="tr-TR" sz="3200" b="1" dirty="0">
                <a:solidFill>
                  <a:srgbClr val="FF0000"/>
                </a:solidFill>
              </a:rPr>
              <a:t>BİLİMSEL ARAŞTIRMA SÜRECİ </a:t>
            </a:r>
            <a:r>
              <a:rPr lang="tr-TR" sz="3200" b="1" dirty="0" smtClean="0">
                <a:solidFill>
                  <a:srgbClr val="FF0000"/>
                </a:solidFill>
              </a:rPr>
              <a:t> </a:t>
            </a:r>
          </a:p>
          <a:p>
            <a:r>
              <a:rPr lang="tr-TR" sz="2000" b="1" dirty="0" smtClean="0"/>
              <a:t> </a:t>
            </a:r>
            <a:r>
              <a:rPr lang="tr-TR" sz="2400" b="1" dirty="0"/>
              <a:t>Bu sürecin başlıca aşamaları şunlardır: </a:t>
            </a:r>
            <a:endParaRPr lang="tr-TR" sz="2400" b="1" dirty="0" smtClean="0"/>
          </a:p>
          <a:p>
            <a:r>
              <a:rPr lang="tr-TR" sz="2400" b="1" dirty="0" smtClean="0">
                <a:solidFill>
                  <a:srgbClr val="00B050"/>
                </a:solidFill>
              </a:rPr>
              <a:t>1.Araştırma </a:t>
            </a:r>
            <a:r>
              <a:rPr lang="tr-TR" sz="2400" b="1" dirty="0">
                <a:solidFill>
                  <a:srgbClr val="00B050"/>
                </a:solidFill>
              </a:rPr>
              <a:t>konusunun(probleminin) seçimi ve araştırma önerisinin hazırlanması </a:t>
            </a:r>
            <a:endParaRPr lang="tr-TR" sz="2400" b="1" dirty="0" smtClean="0">
              <a:solidFill>
                <a:srgbClr val="00B050"/>
              </a:solidFill>
            </a:endParaRPr>
          </a:p>
          <a:p>
            <a:r>
              <a:rPr lang="tr-TR" sz="2400" b="1" dirty="0" smtClean="0"/>
              <a:t>2.Literatür </a:t>
            </a:r>
            <a:r>
              <a:rPr lang="tr-TR" sz="2400" b="1" dirty="0"/>
              <a:t>taramasının yapılması (Eleştirel kaynak incelemesinin yapılması) </a:t>
            </a:r>
            <a:endParaRPr lang="tr-TR" sz="2400" b="1" dirty="0" smtClean="0"/>
          </a:p>
          <a:p>
            <a:r>
              <a:rPr lang="tr-TR" sz="2400" b="1" dirty="0" smtClean="0">
                <a:solidFill>
                  <a:srgbClr val="00B050"/>
                </a:solidFill>
              </a:rPr>
              <a:t>3.Araştırma </a:t>
            </a:r>
            <a:r>
              <a:rPr lang="tr-TR" sz="2400" b="1" dirty="0">
                <a:solidFill>
                  <a:srgbClr val="00B050"/>
                </a:solidFill>
              </a:rPr>
              <a:t>hipotez/hipotezlerinin belirlenmesi </a:t>
            </a:r>
            <a:endParaRPr lang="tr-TR" sz="2400" b="1" dirty="0" smtClean="0">
              <a:solidFill>
                <a:srgbClr val="00B050"/>
              </a:solidFill>
            </a:endParaRPr>
          </a:p>
          <a:p>
            <a:r>
              <a:rPr lang="tr-TR" sz="2400" b="1" dirty="0" smtClean="0"/>
              <a:t>4.Araştırmaya </a:t>
            </a:r>
            <a:r>
              <a:rPr lang="tr-TR" sz="2400" b="1" dirty="0"/>
              <a:t>konu olan </a:t>
            </a:r>
            <a:r>
              <a:rPr lang="tr-TR" sz="2400" b="1" dirty="0" err="1"/>
              <a:t>anakütlenin</a:t>
            </a:r>
            <a:r>
              <a:rPr lang="tr-TR" sz="2400" b="1" dirty="0"/>
              <a:t> ve örneklemin belirlenmesi </a:t>
            </a:r>
            <a:endParaRPr lang="tr-TR" sz="2400" b="1" dirty="0" smtClean="0"/>
          </a:p>
          <a:p>
            <a:r>
              <a:rPr lang="tr-TR" sz="2400" b="1" dirty="0" smtClean="0">
                <a:solidFill>
                  <a:srgbClr val="00B050"/>
                </a:solidFill>
              </a:rPr>
              <a:t>5.Araştırma </a:t>
            </a:r>
            <a:r>
              <a:rPr lang="tr-TR" sz="2400" b="1" dirty="0">
                <a:solidFill>
                  <a:srgbClr val="00B050"/>
                </a:solidFill>
              </a:rPr>
              <a:t>hipotezlerinin test edilmesini sağlayacak verilerin toplanması </a:t>
            </a:r>
            <a:endParaRPr lang="tr-TR" sz="2400" b="1" dirty="0" smtClean="0">
              <a:solidFill>
                <a:srgbClr val="00B050"/>
              </a:solidFill>
            </a:endParaRPr>
          </a:p>
          <a:p>
            <a:r>
              <a:rPr lang="tr-TR" sz="2400" b="1" dirty="0" smtClean="0"/>
              <a:t>6.Verilerin </a:t>
            </a:r>
            <a:r>
              <a:rPr lang="tr-TR" sz="2400" b="1" dirty="0"/>
              <a:t>analiz edilmesi ve bulguların yorumlanması </a:t>
            </a:r>
            <a:endParaRPr lang="tr-TR" sz="2400" b="1" dirty="0" smtClean="0"/>
          </a:p>
          <a:p>
            <a:r>
              <a:rPr lang="tr-TR" sz="2400" b="1" dirty="0" smtClean="0">
                <a:solidFill>
                  <a:srgbClr val="00B050"/>
                </a:solidFill>
              </a:rPr>
              <a:t>7.Araştırmanın </a:t>
            </a:r>
            <a:r>
              <a:rPr lang="tr-TR" sz="2400" b="1" dirty="0">
                <a:solidFill>
                  <a:srgbClr val="00B050"/>
                </a:solidFill>
              </a:rPr>
              <a:t>raporlanması. </a:t>
            </a:r>
          </a:p>
        </p:txBody>
      </p:sp>
    </p:spTree>
    <p:extLst>
      <p:ext uri="{BB962C8B-B14F-4D97-AF65-F5344CB8AC3E}">
        <p14:creationId xmlns:p14="http://schemas.microsoft.com/office/powerpoint/2010/main" val="1044330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052735"/>
            <a:ext cx="8640960" cy="5355463"/>
          </a:xfrm>
        </p:spPr>
        <p:txBody>
          <a:bodyPr>
            <a:noAutofit/>
          </a:bodyPr>
          <a:lstStyle/>
          <a:p>
            <a:pPr marL="0" indent="0" algn="just" fontAlgn="base">
              <a:buNone/>
            </a:pPr>
            <a:r>
              <a:rPr lang="tr-TR" sz="2000" dirty="0" smtClean="0">
                <a:latin typeface="Times New Roman" pitchFamily="18" charset="0"/>
                <a:cs typeface="Times New Roman" pitchFamily="18" charset="0"/>
              </a:rPr>
              <a:t>Sayılar</a:t>
            </a:r>
            <a:r>
              <a:rPr lang="tr-TR" sz="2000" dirty="0">
                <a:latin typeface="Times New Roman" pitchFamily="18" charset="0"/>
                <a:cs typeface="Times New Roman" pitchFamily="18" charset="0"/>
              </a:rPr>
              <a:t>, kelimeler, ölçümler, gözlemler veya kısaca bir şeyi tanımlayan olgulardır</a:t>
            </a:r>
            <a:r>
              <a:rPr lang="tr-TR" sz="2000" dirty="0" smtClean="0">
                <a:latin typeface="Times New Roman" pitchFamily="18" charset="0"/>
                <a:cs typeface="Times New Roman" pitchFamily="18" charset="0"/>
              </a:rPr>
              <a:t>.</a:t>
            </a:r>
          </a:p>
          <a:p>
            <a:endParaRPr lang="tr-TR" sz="2000" dirty="0">
              <a:latin typeface="Times New Roman" pitchFamily="18" charset="0"/>
              <a:cs typeface="Times New Roman" pitchFamily="18" charset="0"/>
            </a:endParaRPr>
          </a:p>
          <a:p>
            <a:pPr marL="0" indent="0">
              <a:buNone/>
            </a:pPr>
            <a:r>
              <a:rPr lang="tr-TR" sz="2000" b="1" dirty="0" smtClean="0">
                <a:solidFill>
                  <a:srgbClr val="FF0000"/>
                </a:solidFill>
                <a:latin typeface="Times New Roman" pitchFamily="18" charset="0"/>
                <a:cs typeface="Times New Roman" pitchFamily="18" charset="0"/>
              </a:rPr>
              <a:t>VERİ TÜRLERİ </a:t>
            </a:r>
          </a:p>
          <a:p>
            <a:pPr marL="0" indent="0">
              <a:buNone/>
            </a:pPr>
            <a:endParaRPr lang="tr-TR" sz="2000" dirty="0">
              <a:latin typeface="Times New Roman" pitchFamily="18" charset="0"/>
              <a:cs typeface="Times New Roman" pitchFamily="18" charset="0"/>
            </a:endParaRPr>
          </a:p>
          <a:p>
            <a:pPr marL="0" indent="0">
              <a:buNone/>
            </a:pPr>
            <a:r>
              <a:rPr lang="tr-TR" sz="2000" b="1" u="sng" dirty="0" smtClean="0">
                <a:solidFill>
                  <a:srgbClr val="FF0000"/>
                </a:solidFill>
                <a:latin typeface="Times New Roman" pitchFamily="18" charset="0"/>
                <a:cs typeface="Times New Roman" pitchFamily="18" charset="0"/>
              </a:rPr>
              <a:t>Olgusal Veriler:</a:t>
            </a:r>
            <a:r>
              <a:rPr lang="tr-TR" sz="2000" dirty="0" smtClean="0">
                <a:solidFill>
                  <a:srgbClr val="FF0000"/>
                </a:solidFill>
                <a:latin typeface="Times New Roman" pitchFamily="18" charset="0"/>
                <a:cs typeface="Times New Roman" pitchFamily="18" charset="0"/>
              </a:rPr>
              <a:t> </a:t>
            </a:r>
            <a:r>
              <a:rPr lang="tr-TR" sz="2000" dirty="0">
                <a:latin typeface="Times New Roman" pitchFamily="18" charset="0"/>
                <a:cs typeface="Times New Roman" pitchFamily="18" charset="0"/>
              </a:rPr>
              <a:t>Kişisel yargılardan (inançlar, kültürler, yaşantılar, gelenek, göreneklerden…) bağımsız olarak var olan, herkesin üzerinde anlaşabildiği türden gözlenebilir ölçütleri olan gerçeklerdir. </a:t>
            </a:r>
          </a:p>
          <a:p>
            <a:endParaRPr lang="tr-TR" sz="2000" dirty="0">
              <a:latin typeface="Times New Roman" pitchFamily="18" charset="0"/>
              <a:cs typeface="Times New Roman" pitchFamily="18" charset="0"/>
            </a:endParaRPr>
          </a:p>
          <a:p>
            <a:pPr marL="0" indent="0">
              <a:buNone/>
            </a:pPr>
            <a:r>
              <a:rPr lang="tr-TR" sz="2000" b="1" u="sng" dirty="0" smtClean="0">
                <a:solidFill>
                  <a:srgbClr val="FF0000"/>
                </a:solidFill>
                <a:latin typeface="Times New Roman" pitchFamily="18" charset="0"/>
                <a:cs typeface="Times New Roman" pitchFamily="18" charset="0"/>
              </a:rPr>
              <a:t>Yargısal Veriler:</a:t>
            </a:r>
            <a:r>
              <a:rPr lang="tr-TR" sz="2000" b="1" dirty="0" smtClean="0">
                <a:solidFill>
                  <a:srgbClr val="FF0000"/>
                </a:solidFill>
                <a:latin typeface="Times New Roman" pitchFamily="18" charset="0"/>
                <a:cs typeface="Times New Roman" pitchFamily="18" charset="0"/>
              </a:rPr>
              <a:t> </a:t>
            </a:r>
            <a:r>
              <a:rPr lang="tr-TR" sz="2000" dirty="0" smtClean="0">
                <a:latin typeface="Times New Roman" pitchFamily="18" charset="0"/>
                <a:cs typeface="Times New Roman" pitchFamily="18" charset="0"/>
              </a:rPr>
              <a:t>Araştırmacının </a:t>
            </a:r>
            <a:r>
              <a:rPr lang="tr-TR" sz="2000" dirty="0">
                <a:latin typeface="Times New Roman" pitchFamily="18" charset="0"/>
                <a:cs typeface="Times New Roman" pitchFamily="18" charset="0"/>
              </a:rPr>
              <a:t>yorumu ile veri niteliği kazanan, öznel yargılarla tanımlanabilen verilerdir</a:t>
            </a:r>
            <a:r>
              <a:rPr lang="tr-TR" sz="2000" dirty="0" smtClean="0">
                <a:latin typeface="Times New Roman" pitchFamily="18" charset="0"/>
                <a:cs typeface="Times New Roman" pitchFamily="18" charset="0"/>
              </a:rPr>
              <a:t>.</a:t>
            </a:r>
          </a:p>
          <a:p>
            <a:pPr marL="0" indent="0">
              <a:buNone/>
            </a:pPr>
            <a:r>
              <a:rPr lang="tr-TR" sz="2000" dirty="0">
                <a:latin typeface="Times New Roman" pitchFamily="18" charset="0"/>
                <a:cs typeface="Times New Roman" pitchFamily="18" charset="0"/>
              </a:rPr>
              <a:t>Olgusal nitelikte olmayan tüm verilere yargısal veri denir. Bu veriler öznel olup ayrıca yorumu gerektirirler. </a:t>
            </a:r>
          </a:p>
          <a:p>
            <a:pPr marL="0" indent="0">
              <a:buNone/>
            </a:pPr>
            <a:r>
              <a:rPr lang="tr-TR" sz="2000" dirty="0" smtClean="0">
                <a:latin typeface="Times New Roman" pitchFamily="18" charset="0"/>
                <a:cs typeface="Times New Roman" pitchFamily="18" charset="0"/>
              </a:rPr>
              <a:t>Sosyal </a:t>
            </a:r>
            <a:r>
              <a:rPr lang="tr-TR" sz="2000" dirty="0">
                <a:latin typeface="Times New Roman" pitchFamily="18" charset="0"/>
                <a:cs typeface="Times New Roman" pitchFamily="18" charset="0"/>
              </a:rPr>
              <a:t>araştırmalarda sosyal davranışlara ait değerlendirmeler de bu veri türüne örnek olabilir. </a:t>
            </a:r>
          </a:p>
          <a:p>
            <a:pPr marL="0" indent="0">
              <a:buNone/>
            </a:pPr>
            <a:endParaRPr lang="tr-TR" sz="2000" dirty="0">
              <a:latin typeface="Times New Roman" pitchFamily="18" charset="0"/>
              <a:cs typeface="Times New Roman" pitchFamily="18" charset="0"/>
            </a:endParaRPr>
          </a:p>
          <a:p>
            <a:pPr marL="0" indent="0" algn="just" fontAlgn="base">
              <a:buNone/>
            </a:pPr>
            <a:endParaRPr lang="tr-TR" sz="2000" b="1" dirty="0">
              <a:latin typeface="Times New Roman" pitchFamily="18" charset="0"/>
              <a:cs typeface="Times New Roman" pitchFamily="18" charset="0"/>
            </a:endParaRPr>
          </a:p>
          <a:p>
            <a:pPr marL="0" indent="0" algn="just">
              <a:buNone/>
            </a:pPr>
            <a:endParaRPr lang="tr-TR" sz="2000" dirty="0">
              <a:latin typeface="Times New Roman" pitchFamily="18" charset="0"/>
              <a:cs typeface="Times New Roman" pitchFamily="18" charset="0"/>
            </a:endParaRPr>
          </a:p>
          <a:p>
            <a:pPr marL="0" indent="0" algn="just" fontAlgn="base">
              <a:buNone/>
            </a:pP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4</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2" name="Dikdörtgen 1"/>
          <p:cNvSpPr/>
          <p:nvPr/>
        </p:nvSpPr>
        <p:spPr>
          <a:xfrm>
            <a:off x="395536" y="283145"/>
            <a:ext cx="8064896" cy="646331"/>
          </a:xfrm>
          <a:prstGeom prst="rect">
            <a:avLst/>
          </a:prstGeom>
        </p:spPr>
        <p:txBody>
          <a:bodyPr wrap="square">
            <a:spAutoFit/>
          </a:bodyPr>
          <a:lstStyle/>
          <a:p>
            <a:r>
              <a:rPr lang="tr-TR" sz="3600" b="1" dirty="0" smtClean="0">
                <a:solidFill>
                  <a:srgbClr val="FF0000"/>
                </a:solidFill>
                <a:latin typeface="Times New Roman" pitchFamily="18" charset="0"/>
                <a:cs typeface="Times New Roman" pitchFamily="18" charset="0"/>
              </a:rPr>
              <a:t>Veri nedir???</a:t>
            </a:r>
            <a:endParaRPr lang="tr-TR"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5393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188640"/>
            <a:ext cx="8640960" cy="6192688"/>
          </a:xfrm>
        </p:spPr>
        <p:txBody>
          <a:bodyPr>
            <a:noAutofit/>
          </a:bodyPr>
          <a:lstStyle/>
          <a:p>
            <a:pPr marL="0" indent="0" algn="just">
              <a:buNone/>
            </a:pPr>
            <a:r>
              <a:rPr lang="tr-TR" sz="2400" b="1" dirty="0">
                <a:solidFill>
                  <a:srgbClr val="FF0000"/>
                </a:solidFill>
                <a:latin typeface="Times New Roman" pitchFamily="18" charset="0"/>
                <a:cs typeface="Times New Roman" pitchFamily="18" charset="0"/>
              </a:rPr>
              <a:t>Veriler </a:t>
            </a:r>
            <a:r>
              <a:rPr lang="tr-TR" sz="2400" b="1" dirty="0" smtClean="0">
                <a:solidFill>
                  <a:srgbClr val="FF0000"/>
                </a:solidFill>
                <a:latin typeface="Times New Roman" pitchFamily="18" charset="0"/>
                <a:cs typeface="Times New Roman" pitchFamily="18" charset="0"/>
              </a:rPr>
              <a:t>ölçüm türüne </a:t>
            </a:r>
            <a:r>
              <a:rPr lang="tr-TR" sz="2400" b="1" dirty="0">
                <a:solidFill>
                  <a:srgbClr val="FF0000"/>
                </a:solidFill>
                <a:latin typeface="Times New Roman" pitchFamily="18" charset="0"/>
                <a:cs typeface="Times New Roman" pitchFamily="18" charset="0"/>
              </a:rPr>
              <a:t>göre iki ana başlık altında toplanır. </a:t>
            </a:r>
          </a:p>
          <a:p>
            <a:pPr marL="0" indent="0" algn="just">
              <a:buNone/>
            </a:pPr>
            <a:endParaRPr lang="tr-TR" sz="2000" b="1" dirty="0" smtClean="0">
              <a:latin typeface="Times New Roman" pitchFamily="18" charset="0"/>
              <a:cs typeface="Times New Roman" pitchFamily="18" charset="0"/>
            </a:endParaRPr>
          </a:p>
          <a:p>
            <a:pPr marL="0" indent="0" algn="just">
              <a:buNone/>
            </a:pPr>
            <a:r>
              <a:rPr lang="tr-TR" sz="2000" b="1" dirty="0" smtClean="0">
                <a:latin typeface="Times New Roman" pitchFamily="18" charset="0"/>
                <a:cs typeface="Times New Roman" pitchFamily="18" charset="0"/>
              </a:rPr>
              <a:t>1</a:t>
            </a:r>
            <a:r>
              <a:rPr lang="tr-TR" sz="2000" b="1" dirty="0">
                <a:latin typeface="Times New Roman" pitchFamily="18" charset="0"/>
                <a:cs typeface="Times New Roman" pitchFamily="18" charset="0"/>
              </a:rPr>
              <a:t>. Nicel (</a:t>
            </a:r>
            <a:r>
              <a:rPr lang="tr-TR" sz="2000" b="1" dirty="0" err="1">
                <a:latin typeface="Times New Roman" pitchFamily="18" charset="0"/>
                <a:cs typeface="Times New Roman" pitchFamily="18" charset="0"/>
              </a:rPr>
              <a:t>Quantitative</a:t>
            </a:r>
            <a:r>
              <a:rPr lang="tr-TR" sz="2000" b="1" dirty="0">
                <a:latin typeface="Times New Roman" pitchFamily="18" charset="0"/>
                <a:cs typeface="Times New Roman" pitchFamily="18" charset="0"/>
              </a:rPr>
              <a:t>):</a:t>
            </a:r>
            <a:r>
              <a:rPr lang="tr-TR" sz="2000" dirty="0">
                <a:latin typeface="Times New Roman" pitchFamily="18" charset="0"/>
                <a:cs typeface="Times New Roman" pitchFamily="18" charset="0"/>
              </a:rPr>
              <a:t> Bir şeyi </a:t>
            </a:r>
            <a:r>
              <a:rPr lang="tr-TR" sz="2000" b="1" dirty="0">
                <a:latin typeface="Times New Roman" pitchFamily="18" charset="0"/>
                <a:cs typeface="Times New Roman" pitchFamily="18" charset="0"/>
              </a:rPr>
              <a:t>saymak </a:t>
            </a:r>
            <a:r>
              <a:rPr lang="tr-TR" sz="2000" dirty="0">
                <a:latin typeface="Times New Roman" pitchFamily="18" charset="0"/>
                <a:cs typeface="Times New Roman" pitchFamily="18" charset="0"/>
              </a:rPr>
              <a:t>ve </a:t>
            </a:r>
            <a:r>
              <a:rPr lang="tr-TR" sz="2000" b="1" dirty="0">
                <a:latin typeface="Times New Roman" pitchFamily="18" charset="0"/>
                <a:cs typeface="Times New Roman" pitchFamily="18" charset="0"/>
              </a:rPr>
              <a:t>ölçmek </a:t>
            </a:r>
            <a:r>
              <a:rPr lang="tr-TR" sz="2000" dirty="0">
                <a:latin typeface="Times New Roman" pitchFamily="18" charset="0"/>
                <a:cs typeface="Times New Roman" pitchFamily="18" charset="0"/>
              </a:rPr>
              <a:t>için kullanılan bilgidir. </a:t>
            </a:r>
          </a:p>
          <a:p>
            <a:pPr algn="just"/>
            <a:r>
              <a:rPr lang="tr-TR" sz="2000" dirty="0">
                <a:latin typeface="Times New Roman" pitchFamily="18" charset="0"/>
                <a:cs typeface="Times New Roman" pitchFamily="18" charset="0"/>
              </a:rPr>
              <a:t>Bu türden bilgiler genelde tabloda tutulabilen bir yapıda olur. </a:t>
            </a:r>
          </a:p>
          <a:p>
            <a:pPr algn="just"/>
            <a:r>
              <a:rPr lang="tr-TR" sz="2000" dirty="0">
                <a:latin typeface="Times New Roman" pitchFamily="18" charset="0"/>
                <a:cs typeface="Times New Roman" pitchFamily="18" charset="0"/>
              </a:rPr>
              <a:t>Bir deneyin sayılabilir, ölçülebilir özelliğini veren verilerdir.</a:t>
            </a:r>
          </a:p>
          <a:p>
            <a:pPr algn="just"/>
            <a:r>
              <a:rPr lang="tr-TR" sz="2000" dirty="0">
                <a:latin typeface="Times New Roman" pitchFamily="18" charset="0"/>
                <a:cs typeface="Times New Roman" pitchFamily="18" charset="0"/>
              </a:rPr>
              <a:t>Sayılardan oluşur. </a:t>
            </a:r>
          </a:p>
          <a:p>
            <a:pPr marL="0" indent="0" algn="just">
              <a:buNone/>
            </a:pPr>
            <a:endParaRPr lang="tr-TR" sz="2000" b="1" dirty="0" smtClean="0">
              <a:latin typeface="Times New Roman" pitchFamily="18" charset="0"/>
              <a:cs typeface="Times New Roman" pitchFamily="18" charset="0"/>
            </a:endParaRPr>
          </a:p>
          <a:p>
            <a:pPr marL="0" indent="0" algn="just">
              <a:buNone/>
            </a:pPr>
            <a:r>
              <a:rPr lang="tr-TR" sz="2000" b="1" dirty="0" smtClean="0">
                <a:latin typeface="Times New Roman" pitchFamily="18" charset="0"/>
                <a:cs typeface="Times New Roman" pitchFamily="18" charset="0"/>
              </a:rPr>
              <a:t>--</a:t>
            </a:r>
            <a:r>
              <a:rPr lang="tr-TR" sz="2000" b="1" dirty="0">
                <a:latin typeface="Times New Roman" pitchFamily="18" charset="0"/>
                <a:cs typeface="Times New Roman" pitchFamily="18" charset="0"/>
              </a:rPr>
              <a:t>Kesikli (</a:t>
            </a:r>
            <a:r>
              <a:rPr lang="tr-TR" sz="2000" b="1" dirty="0" err="1">
                <a:latin typeface="Times New Roman" pitchFamily="18" charset="0"/>
                <a:cs typeface="Times New Roman" pitchFamily="18" charset="0"/>
              </a:rPr>
              <a:t>Discrete</a:t>
            </a:r>
            <a:r>
              <a:rPr lang="tr-TR" sz="2000" b="1" dirty="0">
                <a:latin typeface="Times New Roman" pitchFamily="18" charset="0"/>
                <a:cs typeface="Times New Roman" pitchFamily="18" charset="0"/>
              </a:rPr>
              <a:t>):</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Sayılabilen</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sayılması </a:t>
            </a:r>
            <a:r>
              <a:rPr lang="tr-TR" sz="2000" dirty="0">
                <a:latin typeface="Times New Roman" pitchFamily="18" charset="0"/>
                <a:cs typeface="Times New Roman" pitchFamily="18" charset="0"/>
              </a:rPr>
              <a:t>mantıklı taneli olan şeyler hakkındaki veriler bu gruba girer.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Ara </a:t>
            </a:r>
            <a:r>
              <a:rPr lang="tr-TR" sz="2000" dirty="0">
                <a:latin typeface="Times New Roman" pitchFamily="18" charset="0"/>
                <a:cs typeface="Times New Roman" pitchFamily="18" charset="0"/>
              </a:rPr>
              <a:t>değerler yoktur.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Sayılarak </a:t>
            </a:r>
            <a:r>
              <a:rPr lang="tr-TR" sz="2000" dirty="0">
                <a:latin typeface="Times New Roman" pitchFamily="18" charset="0"/>
                <a:cs typeface="Times New Roman" pitchFamily="18" charset="0"/>
              </a:rPr>
              <a:t>elde edilen ve tam sayılı değerlerdir. Nüfus, öğrenci sayısı, hane halkı sayısı... </a:t>
            </a:r>
          </a:p>
          <a:p>
            <a:pPr marL="0" indent="0" algn="just">
              <a:buNone/>
            </a:pPr>
            <a:endParaRPr lang="tr-TR" sz="2000" dirty="0">
              <a:latin typeface="Times New Roman" pitchFamily="18" charset="0"/>
              <a:cs typeface="Times New Roman" pitchFamily="18" charset="0"/>
            </a:endParaRPr>
          </a:p>
          <a:p>
            <a:pPr marL="0" indent="0" algn="just">
              <a:buNone/>
            </a:pPr>
            <a:r>
              <a:rPr lang="tr-TR" sz="2000" b="1" dirty="0">
                <a:latin typeface="Times New Roman" pitchFamily="18" charset="0"/>
                <a:cs typeface="Times New Roman" pitchFamily="18" charset="0"/>
              </a:rPr>
              <a:t>--Sürekli (</a:t>
            </a:r>
            <a:r>
              <a:rPr lang="tr-TR" sz="2000" b="1" dirty="0" err="1">
                <a:latin typeface="Times New Roman" pitchFamily="18" charset="0"/>
                <a:cs typeface="Times New Roman" pitchFamily="18" charset="0"/>
              </a:rPr>
              <a:t>Continuous</a:t>
            </a:r>
            <a:r>
              <a:rPr lang="tr-TR" sz="2000" b="1" dirty="0">
                <a:latin typeface="Times New Roman" pitchFamily="18" charset="0"/>
                <a:cs typeface="Times New Roman" pitchFamily="18" charset="0"/>
              </a:rPr>
              <a:t>):</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Ölçülebilen</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ölçülmesi </a:t>
            </a:r>
            <a:r>
              <a:rPr lang="tr-TR" sz="2000" dirty="0">
                <a:latin typeface="Times New Roman" pitchFamily="18" charset="0"/>
                <a:cs typeface="Times New Roman" pitchFamily="18" charset="0"/>
              </a:rPr>
              <a:t>mantıklı olan şeyler hakkındaki veriler bu gruba girer.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Ara </a:t>
            </a:r>
            <a:r>
              <a:rPr lang="tr-TR" sz="2000" dirty="0">
                <a:latin typeface="Times New Roman" pitchFamily="18" charset="0"/>
                <a:cs typeface="Times New Roman" pitchFamily="18" charset="0"/>
              </a:rPr>
              <a:t>değerlerin tümü mantıklıdır. </a:t>
            </a:r>
            <a:endParaRPr lang="tr-TR" sz="2000" dirty="0" smtClean="0">
              <a:latin typeface="Times New Roman" pitchFamily="18" charset="0"/>
              <a:cs typeface="Times New Roman" pitchFamily="18" charset="0"/>
            </a:endParaRPr>
          </a:p>
          <a:p>
            <a:pPr algn="just"/>
            <a:r>
              <a:rPr lang="tr-TR" sz="2000" dirty="0" err="1" smtClean="0">
                <a:latin typeface="Times New Roman" pitchFamily="18" charset="0"/>
                <a:cs typeface="Times New Roman" pitchFamily="18" charset="0"/>
              </a:rPr>
              <a:t>Ondalıklı</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değerler alabilen verilerdir. Boy uzunluğu, kilo vs..</a:t>
            </a:r>
          </a:p>
          <a:p>
            <a:pPr marL="0" indent="0" algn="just" fontAlgn="base">
              <a:buNone/>
            </a:pP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5</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Tree>
    <p:extLst>
      <p:ext uri="{BB962C8B-B14F-4D97-AF65-F5344CB8AC3E}">
        <p14:creationId xmlns:p14="http://schemas.microsoft.com/office/powerpoint/2010/main" val="3129697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007" y="563104"/>
            <a:ext cx="8640960" cy="5832648"/>
          </a:xfrm>
        </p:spPr>
        <p:txBody>
          <a:bodyPr>
            <a:noAutofit/>
          </a:bodyPr>
          <a:lstStyle/>
          <a:p>
            <a:pPr marL="0" indent="0" algn="just">
              <a:buNone/>
            </a:pPr>
            <a:r>
              <a:rPr lang="tr-TR" sz="2400" b="1" dirty="0" smtClean="0">
                <a:solidFill>
                  <a:srgbClr val="FF0000"/>
                </a:solidFill>
                <a:latin typeface="Times New Roman" pitchFamily="18" charset="0"/>
                <a:cs typeface="Times New Roman" pitchFamily="18" charset="0"/>
              </a:rPr>
              <a:t>2. Nitel </a:t>
            </a:r>
            <a:r>
              <a:rPr lang="tr-TR" sz="2400" b="1" dirty="0">
                <a:solidFill>
                  <a:srgbClr val="FF0000"/>
                </a:solidFill>
                <a:latin typeface="Times New Roman" pitchFamily="18" charset="0"/>
                <a:cs typeface="Times New Roman" pitchFamily="18" charset="0"/>
              </a:rPr>
              <a:t>veriler </a:t>
            </a:r>
            <a:r>
              <a:rPr lang="tr-TR" sz="2400" b="1" dirty="0" smtClean="0">
                <a:solidFill>
                  <a:srgbClr val="FF0000"/>
                </a:solidFill>
                <a:latin typeface="Times New Roman" pitchFamily="18" charset="0"/>
                <a:cs typeface="Times New Roman" pitchFamily="18" charset="0"/>
              </a:rPr>
              <a:t>(</a:t>
            </a:r>
            <a:r>
              <a:rPr lang="tr-TR" sz="2400" b="1" dirty="0" err="1" smtClean="0">
                <a:solidFill>
                  <a:srgbClr val="FF0000"/>
                </a:solidFill>
                <a:latin typeface="Times New Roman" pitchFamily="18" charset="0"/>
                <a:cs typeface="Times New Roman" pitchFamily="18" charset="0"/>
              </a:rPr>
              <a:t>Qualitative</a:t>
            </a:r>
            <a:r>
              <a:rPr lang="tr-TR" sz="2400" b="1" dirty="0" smtClean="0">
                <a:solidFill>
                  <a:srgbClr val="FF0000"/>
                </a:solidFill>
                <a:latin typeface="Times New Roman" pitchFamily="18" charset="0"/>
                <a:cs typeface="Times New Roman" pitchFamily="18" charset="0"/>
              </a:rPr>
              <a:t> </a:t>
            </a:r>
            <a:r>
              <a:rPr lang="tr-TR" sz="2400" b="1" dirty="0">
                <a:solidFill>
                  <a:srgbClr val="FF0000"/>
                </a:solidFill>
                <a:latin typeface="Times New Roman" pitchFamily="18" charset="0"/>
                <a:cs typeface="Times New Roman" pitchFamily="18" charset="0"/>
              </a:rPr>
              <a:t>data</a:t>
            </a:r>
            <a:r>
              <a:rPr lang="tr-TR" sz="2400" b="1" dirty="0" smtClean="0">
                <a:solidFill>
                  <a:srgbClr val="FF0000"/>
                </a:solidFill>
                <a:latin typeface="Times New Roman" pitchFamily="18" charset="0"/>
                <a:cs typeface="Times New Roman" pitchFamily="18" charset="0"/>
              </a:rPr>
              <a:t>):</a:t>
            </a:r>
          </a:p>
          <a:p>
            <a:pPr marL="0" indent="0" algn="just">
              <a:buNone/>
            </a:pPr>
            <a:endParaRPr lang="tr-TR" sz="2000" b="1" dirty="0" smtClean="0">
              <a:latin typeface="Times New Roman" pitchFamily="18" charset="0"/>
              <a:cs typeface="Times New Roman" pitchFamily="18" charset="0"/>
            </a:endParaRPr>
          </a:p>
          <a:p>
            <a:pPr algn="just"/>
            <a:r>
              <a:rPr lang="tr-TR" sz="2000" dirty="0" err="1" smtClean="0">
                <a:latin typeface="Times New Roman" pitchFamily="18" charset="0"/>
                <a:cs typeface="Times New Roman" pitchFamily="18" charset="0"/>
              </a:rPr>
              <a:t>Birşeyi</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tanımlamak</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açıklamak </a:t>
            </a:r>
            <a:r>
              <a:rPr lang="tr-TR" sz="2000" dirty="0">
                <a:latin typeface="Times New Roman" pitchFamily="18" charset="0"/>
                <a:cs typeface="Times New Roman" pitchFamily="18" charset="0"/>
              </a:rPr>
              <a:t>için kullanılan bilgidir. </a:t>
            </a:r>
            <a:endParaRPr lang="tr-TR" sz="2000" dirty="0" smtClean="0">
              <a:latin typeface="Times New Roman" pitchFamily="18" charset="0"/>
              <a:cs typeface="Times New Roman" pitchFamily="18" charset="0"/>
            </a:endParaRPr>
          </a:p>
          <a:p>
            <a:pPr algn="just"/>
            <a:r>
              <a:rPr lang="tr-TR" sz="2000" dirty="0" smtClean="0">
                <a:solidFill>
                  <a:srgbClr val="00B050"/>
                </a:solidFill>
                <a:latin typeface="Times New Roman" pitchFamily="18" charset="0"/>
                <a:cs typeface="Times New Roman" pitchFamily="18" charset="0"/>
              </a:rPr>
              <a:t>Bu </a:t>
            </a:r>
            <a:r>
              <a:rPr lang="tr-TR" sz="2000" dirty="0">
                <a:solidFill>
                  <a:srgbClr val="00B050"/>
                </a:solidFill>
                <a:latin typeface="Times New Roman" pitchFamily="18" charset="0"/>
                <a:cs typeface="Times New Roman" pitchFamily="18" charset="0"/>
              </a:rPr>
              <a:t>türden bilgiler daha çok tabloda tutulabilen kurallı </a:t>
            </a:r>
            <a:endParaRPr lang="tr-TR" sz="2000" dirty="0" smtClean="0">
              <a:solidFill>
                <a:srgbClr val="00B050"/>
              </a:solidFill>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bir </a:t>
            </a:r>
            <a:r>
              <a:rPr lang="tr-TR" sz="2000" dirty="0">
                <a:latin typeface="Times New Roman" pitchFamily="18" charset="0"/>
                <a:cs typeface="Times New Roman" pitchFamily="18" charset="0"/>
              </a:rPr>
              <a:t>yapıda değil de çeşitli biçimlerde tutulabilen </a:t>
            </a:r>
            <a:r>
              <a:rPr lang="tr-TR" sz="2000" b="1" dirty="0">
                <a:latin typeface="Times New Roman" pitchFamily="18" charset="0"/>
                <a:cs typeface="Times New Roman" pitchFamily="18" charset="0"/>
              </a:rPr>
              <a:t>serbest yapıda </a:t>
            </a:r>
            <a:r>
              <a:rPr lang="tr-TR" sz="2000" dirty="0">
                <a:latin typeface="Times New Roman" pitchFamily="18" charset="0"/>
                <a:cs typeface="Times New Roman" pitchFamily="18" charset="0"/>
              </a:rPr>
              <a:t>olur. </a:t>
            </a:r>
            <a:endParaRPr lang="tr-TR" sz="2000" dirty="0" smtClean="0">
              <a:latin typeface="Times New Roman" pitchFamily="18" charset="0"/>
              <a:cs typeface="Times New Roman" pitchFamily="18" charset="0"/>
            </a:endParaRPr>
          </a:p>
          <a:p>
            <a:pPr algn="just"/>
            <a:r>
              <a:rPr lang="tr-TR" sz="2000" dirty="0" smtClean="0">
                <a:solidFill>
                  <a:srgbClr val="00B050"/>
                </a:solidFill>
                <a:latin typeface="Times New Roman" pitchFamily="18" charset="0"/>
                <a:cs typeface="Times New Roman" pitchFamily="18" charset="0"/>
              </a:rPr>
              <a:t>İlgili </a:t>
            </a:r>
            <a:r>
              <a:rPr lang="tr-TR" sz="2000" dirty="0">
                <a:solidFill>
                  <a:srgbClr val="00B050"/>
                </a:solidFill>
                <a:latin typeface="Times New Roman" pitchFamily="18" charset="0"/>
                <a:cs typeface="Times New Roman" pitchFamily="18" charset="0"/>
              </a:rPr>
              <a:t>konudaki gözlemler, dokümanlar, röportajlar vs. kaynakları oluşturur. </a:t>
            </a:r>
            <a:endParaRPr lang="tr-TR" sz="2000" dirty="0" smtClean="0">
              <a:solidFill>
                <a:srgbClr val="00B050"/>
              </a:solidFill>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Kategorilerden </a:t>
            </a:r>
            <a:r>
              <a:rPr lang="tr-TR" sz="2000" dirty="0">
                <a:latin typeface="Times New Roman" pitchFamily="18" charset="0"/>
                <a:cs typeface="Times New Roman" pitchFamily="18" charset="0"/>
              </a:rPr>
              <a:t>oluşur.</a:t>
            </a:r>
          </a:p>
          <a:p>
            <a:pPr marL="0" indent="0" algn="just">
              <a:buNone/>
            </a:pPr>
            <a:endParaRPr lang="tr-TR" sz="2000" dirty="0" smtClean="0">
              <a:latin typeface="Times New Roman" pitchFamily="18" charset="0"/>
              <a:cs typeface="Times New Roman" pitchFamily="18" charset="0"/>
            </a:endParaRPr>
          </a:p>
          <a:p>
            <a:pPr algn="just">
              <a:buFont typeface="Wingdings" pitchFamily="2" charset="2"/>
              <a:buChar char="ü"/>
            </a:pPr>
            <a:r>
              <a:rPr lang="tr-TR" sz="2000" b="1" u="sng" dirty="0" err="1" smtClean="0">
                <a:solidFill>
                  <a:srgbClr val="0070C0"/>
                </a:solidFill>
                <a:latin typeface="Times New Roman" pitchFamily="18" charset="0"/>
                <a:cs typeface="Times New Roman" pitchFamily="18" charset="0"/>
              </a:rPr>
              <a:t>Sınıflayıcı</a:t>
            </a:r>
            <a:r>
              <a:rPr lang="tr-TR" sz="2000" b="1" u="sng" dirty="0" smtClean="0">
                <a:solidFill>
                  <a:srgbClr val="0070C0"/>
                </a:solidFill>
                <a:latin typeface="Times New Roman" pitchFamily="18" charset="0"/>
                <a:cs typeface="Times New Roman" pitchFamily="18" charset="0"/>
              </a:rPr>
              <a:t> </a:t>
            </a:r>
            <a:r>
              <a:rPr lang="tr-TR" sz="2000" b="1" u="sng" dirty="0">
                <a:solidFill>
                  <a:srgbClr val="0070C0"/>
                </a:solidFill>
                <a:latin typeface="Times New Roman" pitchFamily="18" charset="0"/>
                <a:cs typeface="Times New Roman" pitchFamily="18" charset="0"/>
              </a:rPr>
              <a:t>veri (nominal data</a:t>
            </a:r>
            <a:r>
              <a:rPr lang="tr-TR" sz="2000" b="1" u="sng" dirty="0" smtClean="0">
                <a:solidFill>
                  <a:srgbClr val="0070C0"/>
                </a:solidFill>
                <a:latin typeface="Times New Roman" pitchFamily="18" charset="0"/>
                <a:cs typeface="Times New Roman" pitchFamily="18" charset="0"/>
              </a:rPr>
              <a:t>)</a:t>
            </a:r>
            <a:r>
              <a:rPr lang="tr-TR" sz="2000" b="1" dirty="0" smtClean="0">
                <a:solidFill>
                  <a:srgbClr val="0070C0"/>
                </a:solidFill>
                <a:latin typeface="Times New Roman" pitchFamily="18" charset="0"/>
                <a:cs typeface="Times New Roman" pitchFamily="18" charset="0"/>
              </a:rPr>
              <a:t>: </a:t>
            </a:r>
            <a:r>
              <a:rPr lang="tr-TR" sz="2000" b="1" dirty="0">
                <a:solidFill>
                  <a:srgbClr val="0070C0"/>
                </a:solidFill>
                <a:latin typeface="Times New Roman" pitchFamily="18" charset="0"/>
                <a:cs typeface="Times New Roman" pitchFamily="18" charset="0"/>
              </a:rPr>
              <a:t>Birbirinden bağımsız isim bildiren, kod ve numara ile gösterilebilen, sınıflara ayrılan verilerdir. Ülkeler, Taşıtlar: kara, hava ve deniz </a:t>
            </a:r>
            <a:r>
              <a:rPr lang="tr-TR" sz="2000" b="1" dirty="0" smtClean="0">
                <a:solidFill>
                  <a:srgbClr val="0070C0"/>
                </a:solidFill>
                <a:latin typeface="Times New Roman" pitchFamily="18" charset="0"/>
                <a:cs typeface="Times New Roman" pitchFamily="18" charset="0"/>
              </a:rPr>
              <a:t>taşıtları…</a:t>
            </a:r>
          </a:p>
          <a:p>
            <a:pPr algn="just">
              <a:buFont typeface="Wingdings" pitchFamily="2" charset="2"/>
              <a:buChar char="ü"/>
            </a:pPr>
            <a:endParaRPr lang="tr-TR" sz="2000" b="1" dirty="0" smtClean="0">
              <a:solidFill>
                <a:srgbClr val="0070C0"/>
              </a:solidFill>
              <a:latin typeface="Times New Roman" pitchFamily="18" charset="0"/>
              <a:cs typeface="Times New Roman" pitchFamily="18" charset="0"/>
            </a:endParaRPr>
          </a:p>
          <a:p>
            <a:pPr algn="just">
              <a:buFont typeface="Wingdings" pitchFamily="2" charset="2"/>
              <a:buChar char="ü"/>
            </a:pPr>
            <a:r>
              <a:rPr lang="tr-TR" sz="2000" b="1" u="sng" dirty="0" smtClean="0">
                <a:solidFill>
                  <a:srgbClr val="FF0000"/>
                </a:solidFill>
                <a:latin typeface="Times New Roman" pitchFamily="18" charset="0"/>
                <a:cs typeface="Times New Roman" pitchFamily="18" charset="0"/>
              </a:rPr>
              <a:t>Sıralayıcı </a:t>
            </a:r>
            <a:r>
              <a:rPr lang="tr-TR" sz="2000" b="1" u="sng" dirty="0">
                <a:solidFill>
                  <a:srgbClr val="FF0000"/>
                </a:solidFill>
                <a:latin typeface="Times New Roman" pitchFamily="18" charset="0"/>
                <a:cs typeface="Times New Roman" pitchFamily="18" charset="0"/>
              </a:rPr>
              <a:t>veri (</a:t>
            </a:r>
            <a:r>
              <a:rPr lang="tr-TR" sz="2000" b="1" u="sng" dirty="0" err="1">
                <a:solidFill>
                  <a:srgbClr val="FF0000"/>
                </a:solidFill>
                <a:latin typeface="Times New Roman" pitchFamily="18" charset="0"/>
                <a:cs typeface="Times New Roman" pitchFamily="18" charset="0"/>
              </a:rPr>
              <a:t>ordinal</a:t>
            </a:r>
            <a:r>
              <a:rPr lang="tr-TR" sz="2000" b="1" u="sng" dirty="0">
                <a:solidFill>
                  <a:srgbClr val="FF0000"/>
                </a:solidFill>
                <a:latin typeface="Times New Roman" pitchFamily="18" charset="0"/>
                <a:cs typeface="Times New Roman" pitchFamily="18" charset="0"/>
              </a:rPr>
              <a:t> data</a:t>
            </a:r>
            <a:r>
              <a:rPr lang="tr-TR" sz="2000" b="1" u="sng" dirty="0" smtClean="0">
                <a:solidFill>
                  <a:srgbClr val="FF0000"/>
                </a:solidFill>
                <a:latin typeface="Times New Roman" pitchFamily="18" charset="0"/>
                <a:cs typeface="Times New Roman" pitchFamily="18" charset="0"/>
              </a:rPr>
              <a:t>)</a:t>
            </a:r>
            <a:r>
              <a:rPr lang="tr-TR" sz="2000" b="1" dirty="0" smtClean="0">
                <a:solidFill>
                  <a:srgbClr val="FF0000"/>
                </a:solidFill>
                <a:latin typeface="Times New Roman" pitchFamily="18" charset="0"/>
                <a:cs typeface="Times New Roman" pitchFamily="18" charset="0"/>
              </a:rPr>
              <a:t>: </a:t>
            </a:r>
            <a:r>
              <a:rPr lang="tr-TR" sz="2000" b="1" dirty="0">
                <a:solidFill>
                  <a:srgbClr val="FF0000"/>
                </a:solidFill>
                <a:latin typeface="Times New Roman" pitchFamily="18" charset="0"/>
                <a:cs typeface="Times New Roman" pitchFamily="18" charset="0"/>
              </a:rPr>
              <a:t>Belirli bir miktar belirtmeyen, bir sıra ya da dereceye göre elde edilen verilerdir. Öğrencilerin başarı durumu: pekiyi, iyi, orta…</a:t>
            </a:r>
          </a:p>
          <a:p>
            <a:pPr marL="0" indent="0" algn="just" fontAlgn="base">
              <a:buNone/>
            </a:pP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6</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pic>
        <p:nvPicPr>
          <p:cNvPr id="2050" name="Picture 2" descr="nitel veri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2250"/>
            <a:ext cx="2051720" cy="189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80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548680"/>
            <a:ext cx="8640960" cy="3744416"/>
          </a:xfrm>
        </p:spPr>
        <p:txBody>
          <a:bodyPr>
            <a:noAutofit/>
          </a:bodyPr>
          <a:lstStyle/>
          <a:p>
            <a:pPr marL="0" indent="0">
              <a:buNone/>
            </a:pPr>
            <a:r>
              <a:rPr lang="tr-TR" sz="2400" b="1" dirty="0">
                <a:solidFill>
                  <a:srgbClr val="FF0000"/>
                </a:solidFill>
                <a:latin typeface="Times New Roman" pitchFamily="18" charset="0"/>
                <a:cs typeface="Times New Roman" pitchFamily="18" charset="0"/>
              </a:rPr>
              <a:t>Veriler kayıt </a:t>
            </a:r>
            <a:r>
              <a:rPr lang="tr-TR" sz="2400" b="1" dirty="0" err="1">
                <a:solidFill>
                  <a:srgbClr val="FF0000"/>
                </a:solidFill>
                <a:latin typeface="Times New Roman" pitchFamily="18" charset="0"/>
                <a:cs typeface="Times New Roman" pitchFamily="18" charset="0"/>
              </a:rPr>
              <a:t>türüne</a:t>
            </a:r>
            <a:r>
              <a:rPr lang="tr-TR" sz="2400" b="1" dirty="0">
                <a:solidFill>
                  <a:srgbClr val="FF0000"/>
                </a:solidFill>
                <a:latin typeface="Times New Roman" pitchFamily="18" charset="0"/>
                <a:cs typeface="Times New Roman" pitchFamily="18" charset="0"/>
              </a:rPr>
              <a:t> göre ise </a:t>
            </a:r>
            <a:r>
              <a:rPr lang="tr-TR" sz="2400" b="1" dirty="0" err="1">
                <a:solidFill>
                  <a:srgbClr val="FF0000"/>
                </a:solidFill>
                <a:latin typeface="Times New Roman" pitchFamily="18" charset="0"/>
                <a:cs typeface="Times New Roman" pitchFamily="18" charset="0"/>
              </a:rPr>
              <a:t>üç</a:t>
            </a:r>
            <a:r>
              <a:rPr lang="tr-TR" sz="2400" b="1" dirty="0">
                <a:solidFill>
                  <a:srgbClr val="FF0000"/>
                </a:solidFill>
                <a:latin typeface="Times New Roman" pitchFamily="18" charset="0"/>
                <a:cs typeface="Times New Roman" pitchFamily="18" charset="0"/>
              </a:rPr>
              <a:t> başlık altında toplanır. </a:t>
            </a:r>
            <a:endParaRPr lang="tr-TR" sz="2400" b="1" dirty="0" smtClean="0">
              <a:solidFill>
                <a:srgbClr val="FF0000"/>
              </a:solidFill>
              <a:latin typeface="Times New Roman" pitchFamily="18" charset="0"/>
              <a:cs typeface="Times New Roman" pitchFamily="18" charset="0"/>
            </a:endParaRPr>
          </a:p>
          <a:p>
            <a:pPr marL="0" indent="0">
              <a:buNone/>
            </a:pPr>
            <a:endParaRPr lang="tr-TR" sz="2000" dirty="0">
              <a:latin typeface="Times New Roman" pitchFamily="18" charset="0"/>
              <a:cs typeface="Times New Roman" pitchFamily="18" charset="0"/>
            </a:endParaRPr>
          </a:p>
          <a:p>
            <a:pPr marL="0" indent="0">
              <a:buNone/>
            </a:pPr>
            <a:r>
              <a:rPr lang="tr-TR" sz="2000" b="1" dirty="0" smtClean="0">
                <a:latin typeface="Times New Roman" pitchFamily="18" charset="0"/>
                <a:cs typeface="Times New Roman" pitchFamily="18" charset="0"/>
              </a:rPr>
              <a:t>1.</a:t>
            </a:r>
            <a:r>
              <a:rPr lang="tr-TR" sz="2000" dirty="0" smtClean="0">
                <a:latin typeface="Times New Roman" pitchFamily="18" charset="0"/>
                <a:cs typeface="Times New Roman" pitchFamily="18" charset="0"/>
              </a:rPr>
              <a:t> </a:t>
            </a:r>
            <a:r>
              <a:rPr lang="tr-TR" sz="2000" u="sng" dirty="0" smtClean="0">
                <a:latin typeface="Times New Roman" pitchFamily="18" charset="0"/>
                <a:cs typeface="Times New Roman" pitchFamily="18" charset="0"/>
              </a:rPr>
              <a:t>Kesit </a:t>
            </a:r>
            <a:r>
              <a:rPr lang="tr-TR" sz="2000" u="sng" dirty="0">
                <a:latin typeface="Times New Roman" pitchFamily="18" charset="0"/>
                <a:cs typeface="Times New Roman" pitchFamily="18" charset="0"/>
              </a:rPr>
              <a:t>veriler (Cross-</a:t>
            </a:r>
            <a:r>
              <a:rPr lang="tr-TR" sz="2000" u="sng" dirty="0" err="1">
                <a:latin typeface="Times New Roman" pitchFamily="18" charset="0"/>
                <a:cs typeface="Times New Roman" pitchFamily="18" charset="0"/>
              </a:rPr>
              <a:t>section</a:t>
            </a:r>
            <a:r>
              <a:rPr lang="tr-TR" sz="2000" u="sng" dirty="0">
                <a:latin typeface="Times New Roman" pitchFamily="18" charset="0"/>
                <a:cs typeface="Times New Roman" pitchFamily="18" charset="0"/>
              </a:rPr>
              <a:t> data):</a:t>
            </a:r>
            <a:r>
              <a:rPr lang="tr-TR" sz="2000" dirty="0">
                <a:latin typeface="Times New Roman" pitchFamily="18" charset="0"/>
                <a:cs typeface="Times New Roman" pitchFamily="18" charset="0"/>
              </a:rPr>
              <a:t> herhangi bir değişkenin belirli bir anda veya belirli bir zaman aralığı içinde farklı birimlerden toplanmış verileridir.  </a:t>
            </a:r>
            <a:endParaRPr lang="tr-TR" sz="2000" dirty="0" smtClean="0">
              <a:latin typeface="Times New Roman" pitchFamily="18" charset="0"/>
              <a:cs typeface="Times New Roman" pitchFamily="18" charset="0"/>
            </a:endParaRPr>
          </a:p>
          <a:p>
            <a:pPr marL="0" indent="0">
              <a:buNone/>
            </a:pPr>
            <a:endParaRPr lang="tr-TR" sz="2000" dirty="0">
              <a:latin typeface="Times New Roman" pitchFamily="18" charset="0"/>
              <a:cs typeface="Times New Roman" pitchFamily="18" charset="0"/>
            </a:endParaRPr>
          </a:p>
          <a:p>
            <a:pPr marL="0" indent="0">
              <a:buNone/>
            </a:pPr>
            <a:r>
              <a:rPr lang="tr-TR" sz="2000" b="1" dirty="0" smtClean="0">
                <a:solidFill>
                  <a:srgbClr val="00B050"/>
                </a:solidFill>
                <a:latin typeface="Times New Roman" pitchFamily="18" charset="0"/>
                <a:cs typeface="Times New Roman" pitchFamily="18" charset="0"/>
              </a:rPr>
              <a:t>2</a:t>
            </a:r>
            <a:r>
              <a:rPr lang="tr-TR" sz="2000" b="1" dirty="0">
                <a:solidFill>
                  <a:srgbClr val="00B050"/>
                </a:solidFill>
                <a:latin typeface="Times New Roman" pitchFamily="18" charset="0"/>
                <a:cs typeface="Times New Roman" pitchFamily="18" charset="0"/>
              </a:rPr>
              <a:t>. </a:t>
            </a:r>
            <a:r>
              <a:rPr lang="tr-TR" sz="2000" b="1" u="sng" dirty="0">
                <a:solidFill>
                  <a:srgbClr val="00B050"/>
                </a:solidFill>
                <a:latin typeface="Times New Roman" pitchFamily="18" charset="0"/>
                <a:cs typeface="Times New Roman" pitchFamily="18" charset="0"/>
              </a:rPr>
              <a:t>Zaman Serisi verileri (Time </a:t>
            </a:r>
            <a:r>
              <a:rPr lang="tr-TR" sz="2000" b="1" u="sng" dirty="0" err="1">
                <a:solidFill>
                  <a:srgbClr val="00B050"/>
                </a:solidFill>
                <a:latin typeface="Times New Roman" pitchFamily="18" charset="0"/>
                <a:cs typeface="Times New Roman" pitchFamily="18" charset="0"/>
              </a:rPr>
              <a:t>series</a:t>
            </a:r>
            <a:r>
              <a:rPr lang="tr-TR" sz="2000" b="1" u="sng" dirty="0">
                <a:solidFill>
                  <a:srgbClr val="00B050"/>
                </a:solidFill>
                <a:latin typeface="Times New Roman" pitchFamily="18" charset="0"/>
                <a:cs typeface="Times New Roman" pitchFamily="18" charset="0"/>
              </a:rPr>
              <a:t> data</a:t>
            </a:r>
            <a:r>
              <a:rPr lang="tr-TR" sz="2000" b="1" u="sng" dirty="0" smtClean="0">
                <a:solidFill>
                  <a:srgbClr val="00B050"/>
                </a:solidFill>
                <a:latin typeface="Times New Roman" pitchFamily="18" charset="0"/>
                <a:cs typeface="Times New Roman" pitchFamily="18" charset="0"/>
              </a:rPr>
              <a:t>):</a:t>
            </a:r>
            <a:r>
              <a:rPr lang="tr-TR" sz="2000" b="1" dirty="0" smtClean="0">
                <a:solidFill>
                  <a:srgbClr val="00B050"/>
                </a:solidFill>
                <a:latin typeface="Times New Roman" pitchFamily="18" charset="0"/>
                <a:cs typeface="Times New Roman" pitchFamily="18" charset="0"/>
              </a:rPr>
              <a:t> </a:t>
            </a:r>
            <a:r>
              <a:rPr lang="tr-TR" sz="2000" b="1" dirty="0">
                <a:solidFill>
                  <a:srgbClr val="00B050"/>
                </a:solidFill>
                <a:latin typeface="Times New Roman" pitchFamily="18" charset="0"/>
                <a:cs typeface="Times New Roman" pitchFamily="18" charset="0"/>
              </a:rPr>
              <a:t>herhangi bir değişkenin saat, </a:t>
            </a:r>
            <a:r>
              <a:rPr lang="tr-TR" sz="2000" b="1" dirty="0" err="1">
                <a:solidFill>
                  <a:srgbClr val="00B050"/>
                </a:solidFill>
                <a:latin typeface="Times New Roman" pitchFamily="18" charset="0"/>
                <a:cs typeface="Times New Roman" pitchFamily="18" charset="0"/>
              </a:rPr>
              <a:t>gün</a:t>
            </a:r>
            <a:r>
              <a:rPr lang="tr-TR" sz="2000" b="1" dirty="0">
                <a:solidFill>
                  <a:srgbClr val="00B050"/>
                </a:solidFill>
                <a:latin typeface="Times New Roman" pitchFamily="18" charset="0"/>
                <a:cs typeface="Times New Roman" pitchFamily="18" charset="0"/>
              </a:rPr>
              <a:t>, hafta, ay ve yıl gibi bir zaman birimine göre toplanan verileridir. </a:t>
            </a:r>
            <a:endParaRPr lang="tr-TR" sz="2000" b="1" dirty="0" smtClean="0">
              <a:solidFill>
                <a:srgbClr val="00B050"/>
              </a:solidFill>
              <a:latin typeface="Times New Roman" pitchFamily="18" charset="0"/>
              <a:cs typeface="Times New Roman" pitchFamily="18" charset="0"/>
            </a:endParaRPr>
          </a:p>
          <a:p>
            <a:pPr marL="0" indent="0">
              <a:buNone/>
            </a:pPr>
            <a:endParaRPr lang="tr-TR" sz="2000" dirty="0">
              <a:latin typeface="Times New Roman" pitchFamily="18" charset="0"/>
              <a:cs typeface="Times New Roman" pitchFamily="18" charset="0"/>
            </a:endParaRPr>
          </a:p>
          <a:p>
            <a:pPr marL="0" indent="0">
              <a:buNone/>
            </a:pPr>
            <a:r>
              <a:rPr lang="tr-TR" sz="2000" b="1" dirty="0" smtClean="0">
                <a:latin typeface="Times New Roman" pitchFamily="18" charset="0"/>
                <a:cs typeface="Times New Roman" pitchFamily="18" charset="0"/>
              </a:rPr>
              <a:t>3</a:t>
            </a:r>
            <a:r>
              <a:rPr lang="tr-TR" sz="2000" b="1" dirty="0">
                <a:latin typeface="Times New Roman" pitchFamily="18" charset="0"/>
                <a:cs typeface="Times New Roman" pitchFamily="18" charset="0"/>
              </a:rPr>
              <a:t>. </a:t>
            </a:r>
            <a:r>
              <a:rPr lang="tr-TR" sz="2000" u="sng" dirty="0">
                <a:latin typeface="Times New Roman" pitchFamily="18" charset="0"/>
                <a:cs typeface="Times New Roman" pitchFamily="18" charset="0"/>
              </a:rPr>
              <a:t>Panel veriler (panel data</a:t>
            </a:r>
            <a:r>
              <a:rPr lang="tr-TR" sz="2000" u="sng" dirty="0" smtClean="0">
                <a:latin typeface="Times New Roman" pitchFamily="18" charset="0"/>
                <a:cs typeface="Times New Roman" pitchFamily="18" charset="0"/>
              </a:rPr>
              <a:t>):</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aynı kesitlerin zaman üzerinde gözlenmesi ile toplanan verilerdir.</a:t>
            </a:r>
          </a:p>
          <a:p>
            <a:pPr marL="0" indent="0" algn="just" fontAlgn="base">
              <a:buNone/>
            </a:pP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7</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pic>
        <p:nvPicPr>
          <p:cNvPr id="3074" name="Picture 2" descr="&amp;Idot;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033299"/>
            <a:ext cx="3641132" cy="269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507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404664"/>
            <a:ext cx="8640960" cy="5976664"/>
          </a:xfrm>
        </p:spPr>
        <p:txBody>
          <a:bodyPr>
            <a:noAutofit/>
          </a:bodyPr>
          <a:lstStyle/>
          <a:p>
            <a:pPr marL="0" indent="0" algn="just">
              <a:buNone/>
            </a:pPr>
            <a:r>
              <a:rPr lang="tr-TR" sz="2400" b="1" dirty="0">
                <a:solidFill>
                  <a:srgbClr val="FF0000"/>
                </a:solidFill>
                <a:latin typeface="Times New Roman" pitchFamily="18" charset="0"/>
                <a:cs typeface="Times New Roman" pitchFamily="18" charset="0"/>
              </a:rPr>
              <a:t>Verileri hareketine göre 2 gruba ayırabiliriz</a:t>
            </a:r>
            <a:r>
              <a:rPr lang="tr-TR" sz="2400" b="1" dirty="0" smtClean="0">
                <a:solidFill>
                  <a:srgbClr val="FF0000"/>
                </a:solidFill>
                <a:latin typeface="Times New Roman" pitchFamily="18" charset="0"/>
                <a:cs typeface="Times New Roman" pitchFamily="18" charset="0"/>
              </a:rPr>
              <a:t>:</a:t>
            </a:r>
          </a:p>
          <a:p>
            <a:pPr marL="0" indent="0" algn="just">
              <a:buNone/>
            </a:pPr>
            <a:endParaRPr lang="tr-TR" sz="2000" dirty="0">
              <a:latin typeface="Times New Roman" pitchFamily="18" charset="0"/>
              <a:cs typeface="Times New Roman" pitchFamily="18" charset="0"/>
            </a:endParaRPr>
          </a:p>
          <a:p>
            <a:pPr marL="0" indent="0" algn="just">
              <a:buNone/>
            </a:pPr>
            <a:r>
              <a:rPr lang="tr-TR" sz="2000" b="1" dirty="0">
                <a:latin typeface="Times New Roman" pitchFamily="18" charset="0"/>
                <a:cs typeface="Times New Roman" pitchFamily="18" charset="0"/>
              </a:rPr>
              <a:t>Yığın Veri (</a:t>
            </a:r>
            <a:r>
              <a:rPr lang="tr-TR" sz="2000" b="1" dirty="0" err="1">
                <a:latin typeface="Times New Roman" pitchFamily="18" charset="0"/>
                <a:cs typeface="Times New Roman" pitchFamily="18" charset="0"/>
              </a:rPr>
              <a:t>Batch</a:t>
            </a:r>
            <a:r>
              <a:rPr lang="tr-TR" sz="2000" b="1" dirty="0">
                <a:latin typeface="Times New Roman" pitchFamily="18" charset="0"/>
                <a:cs typeface="Times New Roman" pitchFamily="18" charset="0"/>
              </a:rPr>
              <a:t> Data):</a:t>
            </a:r>
            <a:r>
              <a:rPr lang="tr-TR" sz="2000" dirty="0">
                <a:latin typeface="Times New Roman" pitchFamily="18" charset="0"/>
                <a:cs typeface="Times New Roman" pitchFamily="18" charset="0"/>
              </a:rPr>
              <a:t> Bu türden veriler ile çalışmak görece daha kolaydır. </a:t>
            </a:r>
            <a:endParaRPr lang="tr-TR" sz="2000" dirty="0" smtClean="0">
              <a:latin typeface="Times New Roman" pitchFamily="18" charset="0"/>
              <a:cs typeface="Times New Roman" pitchFamily="18" charset="0"/>
            </a:endParaRPr>
          </a:p>
          <a:p>
            <a:pPr marL="0" indent="0" algn="just">
              <a:buNone/>
            </a:pP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Genelde </a:t>
            </a:r>
            <a:r>
              <a:rPr lang="tr-TR" sz="2000" dirty="0">
                <a:latin typeface="Times New Roman" pitchFamily="18" charset="0"/>
                <a:cs typeface="Times New Roman" pitchFamily="18" charset="0"/>
              </a:rPr>
              <a:t>konu hakkındaki tüm veri bir arada bulunur.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veri kümesi belli bir zaman diliminde bir araya getirilmiştir ve bir bütün olarak analiz edilir.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Geleneksel </a:t>
            </a:r>
            <a:r>
              <a:rPr lang="tr-TR" sz="2000" dirty="0">
                <a:latin typeface="Times New Roman" pitchFamily="18" charset="0"/>
                <a:cs typeface="Times New Roman" pitchFamily="18" charset="0"/>
              </a:rPr>
              <a:t>veri tabanlarındaki veriler bu kapsamda değerlendirilir.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Örneğin, rapor </a:t>
            </a:r>
            <a:r>
              <a:rPr lang="tr-TR" sz="2000" dirty="0">
                <a:latin typeface="Times New Roman" pitchFamily="18" charset="0"/>
                <a:cs typeface="Times New Roman" pitchFamily="18" charset="0"/>
              </a:rPr>
              <a:t>yapmak için hazırladığınız tablolardaki veriler bir yığın halindedir.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Durağandır.</a:t>
            </a:r>
            <a:endParaRPr lang="tr-TR" sz="2000"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8</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Tree>
    <p:extLst>
      <p:ext uri="{BB962C8B-B14F-4D97-AF65-F5344CB8AC3E}">
        <p14:creationId xmlns:p14="http://schemas.microsoft.com/office/powerpoint/2010/main" val="3438633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620688"/>
            <a:ext cx="8640960" cy="5760640"/>
          </a:xfrm>
        </p:spPr>
        <p:txBody>
          <a:bodyPr>
            <a:noAutofit/>
          </a:bodyPr>
          <a:lstStyle/>
          <a:p>
            <a:pPr marL="0" indent="0" algn="just">
              <a:buNone/>
            </a:pPr>
            <a:r>
              <a:rPr lang="tr-TR" sz="2000" b="1" dirty="0">
                <a:latin typeface="Times New Roman" pitchFamily="18" charset="0"/>
                <a:cs typeface="Times New Roman" pitchFamily="18" charset="0"/>
              </a:rPr>
              <a:t>Akan Veri (</a:t>
            </a:r>
            <a:r>
              <a:rPr lang="tr-TR" sz="2000" b="1" dirty="0" err="1">
                <a:latin typeface="Times New Roman" pitchFamily="18" charset="0"/>
                <a:cs typeface="Times New Roman" pitchFamily="18" charset="0"/>
              </a:rPr>
              <a:t>Stream</a:t>
            </a:r>
            <a:r>
              <a:rPr lang="tr-TR" sz="2000" b="1" dirty="0">
                <a:latin typeface="Times New Roman" pitchFamily="18" charset="0"/>
                <a:cs typeface="Times New Roman" pitchFamily="18" charset="0"/>
              </a:rPr>
              <a:t> Data):</a:t>
            </a:r>
            <a:r>
              <a:rPr lang="tr-TR" sz="2000" dirty="0">
                <a:latin typeface="Times New Roman" pitchFamily="18" charset="0"/>
                <a:cs typeface="Times New Roman" pitchFamily="18" charset="0"/>
              </a:rPr>
              <a:t> Bu türden veriler ile çalışmak görece daha karmaşıktır</a:t>
            </a:r>
            <a:r>
              <a:rPr lang="tr-TR" sz="2000" dirty="0" smtClean="0">
                <a:latin typeface="Times New Roman" pitchFamily="18" charset="0"/>
                <a:cs typeface="Times New Roman" pitchFamily="18" charset="0"/>
              </a:rPr>
              <a:t>.</a:t>
            </a:r>
          </a:p>
          <a:p>
            <a:pPr marL="0" indent="0" algn="just">
              <a:buNone/>
            </a:pPr>
            <a:r>
              <a:rPr lang="tr-TR" sz="2000" dirty="0" smtClean="0">
                <a:latin typeface="Times New Roman" pitchFamily="18" charset="0"/>
                <a:cs typeface="Times New Roman" pitchFamily="18" charset="0"/>
              </a:rPr>
              <a:t> </a:t>
            </a:r>
          </a:p>
          <a:p>
            <a:pPr algn="just"/>
            <a:r>
              <a:rPr lang="tr-TR" sz="2000" dirty="0" smtClean="0">
                <a:latin typeface="Times New Roman" pitchFamily="18" charset="0"/>
                <a:cs typeface="Times New Roman" pitchFamily="18" charset="0"/>
              </a:rPr>
              <a:t>Verileri </a:t>
            </a:r>
            <a:r>
              <a:rPr lang="tr-TR" sz="2000" dirty="0">
                <a:latin typeface="Times New Roman" pitchFamily="18" charset="0"/>
                <a:cs typeface="Times New Roman" pitchFamily="18" charset="0"/>
              </a:rPr>
              <a:t>yakalamak ve analiz etmek için özel teknik ve araçlar gerekmektedir.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Geleneksel </a:t>
            </a:r>
            <a:r>
              <a:rPr lang="tr-TR" sz="2000" dirty="0">
                <a:latin typeface="Times New Roman" pitchFamily="18" charset="0"/>
                <a:cs typeface="Times New Roman" pitchFamily="18" charset="0"/>
              </a:rPr>
              <a:t>yöntemlerin dışına çıkmak gerekir.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Kaynaktan </a:t>
            </a:r>
            <a:r>
              <a:rPr lang="tr-TR" sz="2000" dirty="0">
                <a:latin typeface="Times New Roman" pitchFamily="18" charset="0"/>
                <a:cs typeface="Times New Roman" pitchFamily="18" charset="0"/>
              </a:rPr>
              <a:t>parça parça ve neredeyse sürekli olarak üretilir.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Analiz </a:t>
            </a:r>
            <a:r>
              <a:rPr lang="tr-TR" sz="2000" dirty="0">
                <a:latin typeface="Times New Roman" pitchFamily="18" charset="0"/>
                <a:cs typeface="Times New Roman" pitchFamily="18" charset="0"/>
              </a:rPr>
              <a:t>genelde gerçek zamanlı olarak yapılır.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Örneğin, </a:t>
            </a:r>
            <a:r>
              <a:rPr lang="tr-TR" sz="2000" dirty="0">
                <a:latin typeface="Times New Roman" pitchFamily="18" charset="0"/>
                <a:cs typeface="Times New Roman" pitchFamily="18" charset="0"/>
              </a:rPr>
              <a:t>bir binadaki sıcaklık </a:t>
            </a:r>
            <a:r>
              <a:rPr lang="tr-TR" sz="2000" dirty="0" err="1">
                <a:latin typeface="Times New Roman" pitchFamily="18" charset="0"/>
                <a:cs typeface="Times New Roman" pitchFamily="18" charset="0"/>
              </a:rPr>
              <a:t>sensörlerinden</a:t>
            </a:r>
            <a:r>
              <a:rPr lang="tr-TR" sz="2000" dirty="0">
                <a:latin typeface="Times New Roman" pitchFamily="18" charset="0"/>
                <a:cs typeface="Times New Roman" pitchFamily="18" charset="0"/>
              </a:rPr>
              <a:t> gelen veriler bu türden verilerdir.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Durağan </a:t>
            </a:r>
            <a:r>
              <a:rPr lang="tr-TR" sz="2000" dirty="0">
                <a:latin typeface="Times New Roman" pitchFamily="18" charset="0"/>
                <a:cs typeface="Times New Roman" pitchFamily="18" charset="0"/>
              </a:rPr>
              <a:t>değildir.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Hareket </a:t>
            </a:r>
            <a:r>
              <a:rPr lang="tr-TR" sz="2000" dirty="0">
                <a:latin typeface="Times New Roman" pitchFamily="18" charset="0"/>
                <a:cs typeface="Times New Roman" pitchFamily="18" charset="0"/>
              </a:rPr>
              <a:t>halindedir.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Bazen </a:t>
            </a:r>
            <a:r>
              <a:rPr lang="tr-TR" sz="2000" dirty="0">
                <a:latin typeface="Times New Roman" pitchFamily="18" charset="0"/>
                <a:cs typeface="Times New Roman" pitchFamily="18" charset="0"/>
              </a:rPr>
              <a:t>geleneksel yöntemlerle yakalanamayacak kadar da hızlı akar.</a:t>
            </a:r>
          </a:p>
          <a:p>
            <a:pPr marL="0" indent="0" algn="just" fontAlgn="base">
              <a:buNone/>
            </a:pP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9</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Tree>
    <p:extLst>
      <p:ext uri="{BB962C8B-B14F-4D97-AF65-F5344CB8AC3E}">
        <p14:creationId xmlns:p14="http://schemas.microsoft.com/office/powerpoint/2010/main" val="2717430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1327</TotalTime>
  <Words>1311</Words>
  <Application>Microsoft Office PowerPoint</Application>
  <PresentationFormat>Ekran Gösterisi (4:3)</PresentationFormat>
  <Paragraphs>296</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BİLİMSEL ARAŞTIRMAYA GİRİŞ  (HRT 3221) 2018-2019 GÜZ</dc:title>
  <dc:creator>Windows Kullanıcısı</dc:creator>
  <cp:lastModifiedBy>ronaldinho424</cp:lastModifiedBy>
  <cp:revision>116</cp:revision>
  <dcterms:created xsi:type="dcterms:W3CDTF">2018-09-26T11:19:14Z</dcterms:created>
  <dcterms:modified xsi:type="dcterms:W3CDTF">2018-10-20T11:47:51Z</dcterms:modified>
</cp:coreProperties>
</file>