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269" r:id="rId5"/>
    <p:sldId id="271" r:id="rId6"/>
    <p:sldId id="273" r:id="rId7"/>
    <p:sldId id="274" r:id="rId8"/>
    <p:sldId id="275" r:id="rId9"/>
    <p:sldId id="279" r:id="rId10"/>
    <p:sldId id="281" r:id="rId11"/>
    <p:sldId id="282" r:id="rId12"/>
    <p:sldId id="283" r:id="rId13"/>
    <p:sldId id="284"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D99A38-3F87-4212-9BDD-317402161B49}" type="datetimeFigureOut">
              <a:rPr lang="tr-TR" smtClean="0"/>
              <a:t>8.10.2018</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713184-02F2-4A12-A5CD-EC7A736178BD}" type="slidenum">
              <a:rPr lang="tr-TR" smtClean="0"/>
              <a:t>‹#›</a:t>
            </a:fld>
            <a:endParaRPr lang="tr-TR"/>
          </a:p>
        </p:txBody>
      </p:sp>
    </p:spTree>
    <p:extLst>
      <p:ext uri="{BB962C8B-B14F-4D97-AF65-F5344CB8AC3E}">
        <p14:creationId xmlns:p14="http://schemas.microsoft.com/office/powerpoint/2010/main" val="244635391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9194E-3CC4-4872-A188-8049E54EEE35}" type="datetimeFigureOut">
              <a:rPr lang="tr-TR" smtClean="0"/>
              <a:t>8.10.2018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BCD96-144C-4DEA-B47B-2859C8133ED2}" type="slidenum">
              <a:rPr lang="tr-TR" smtClean="0"/>
              <a:t>‹#›</a:t>
            </a:fld>
            <a:endParaRPr lang="tr-TR"/>
          </a:p>
        </p:txBody>
      </p:sp>
    </p:spTree>
    <p:extLst>
      <p:ext uri="{BB962C8B-B14F-4D97-AF65-F5344CB8AC3E}">
        <p14:creationId xmlns:p14="http://schemas.microsoft.com/office/powerpoint/2010/main" val="122466045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71DAC94-1273-4EB7-8997-64EC1B5D738D}" type="datetime1">
              <a:rPr lang="tr-TR" smtClean="0"/>
              <a:t>8.10.2018</a:t>
            </a:fld>
            <a:endParaRPr lang="tr-TR"/>
          </a:p>
        </p:txBody>
      </p:sp>
      <p:sp>
        <p:nvSpPr>
          <p:cNvPr id="5" name="Altbilgi Yer Tutucusu 4"/>
          <p:cNvSpPr>
            <a:spLocks noGrp="1"/>
          </p:cNvSpPr>
          <p:nvPr>
            <p:ph type="ftr" sz="quarter" idx="11"/>
          </p:nvPr>
        </p:nvSpPr>
        <p:spPr/>
        <p:txBody>
          <a:bodyPr/>
          <a:lstStyle/>
          <a:p>
            <a:r>
              <a:rPr lang="tr-TR" smtClean="0"/>
              <a:t>HRT3221- BİLİMSEL ARAŞTIRMAYA GİRİŞ</a:t>
            </a:r>
            <a:endParaRPr lang="tr-TR"/>
          </a:p>
        </p:txBody>
      </p:sp>
      <p:sp>
        <p:nvSpPr>
          <p:cNvPr id="6" name="Slayt Numarası Yer Tutucusu 5"/>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565838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60B9B2-4A19-43A4-9BD7-2056993B37E1}" type="datetime1">
              <a:rPr lang="tr-TR" smtClean="0"/>
              <a:t>8.10.2018</a:t>
            </a:fld>
            <a:endParaRPr lang="tr-TR"/>
          </a:p>
        </p:txBody>
      </p:sp>
      <p:sp>
        <p:nvSpPr>
          <p:cNvPr id="5" name="Altbilgi Yer Tutucusu 4"/>
          <p:cNvSpPr>
            <a:spLocks noGrp="1"/>
          </p:cNvSpPr>
          <p:nvPr>
            <p:ph type="ftr" sz="quarter" idx="11"/>
          </p:nvPr>
        </p:nvSpPr>
        <p:spPr/>
        <p:txBody>
          <a:bodyPr/>
          <a:lstStyle/>
          <a:p>
            <a:r>
              <a:rPr lang="tr-TR" smtClean="0"/>
              <a:t>HRT3221- BİLİMSEL ARAŞTIRMAYA GİRİŞ</a:t>
            </a:r>
            <a:endParaRPr lang="tr-TR"/>
          </a:p>
        </p:txBody>
      </p:sp>
      <p:sp>
        <p:nvSpPr>
          <p:cNvPr id="6" name="Slayt Numarası Yer Tutucusu 5"/>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40775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4B9682-9A25-4E9D-8736-DAE88CF1E10B}" type="datetime1">
              <a:rPr lang="tr-TR" smtClean="0"/>
              <a:t>8.10.2018</a:t>
            </a:fld>
            <a:endParaRPr lang="tr-TR"/>
          </a:p>
        </p:txBody>
      </p:sp>
      <p:sp>
        <p:nvSpPr>
          <p:cNvPr id="5" name="Altbilgi Yer Tutucusu 4"/>
          <p:cNvSpPr>
            <a:spLocks noGrp="1"/>
          </p:cNvSpPr>
          <p:nvPr>
            <p:ph type="ftr" sz="quarter" idx="11"/>
          </p:nvPr>
        </p:nvSpPr>
        <p:spPr/>
        <p:txBody>
          <a:bodyPr/>
          <a:lstStyle/>
          <a:p>
            <a:r>
              <a:rPr lang="tr-TR" smtClean="0"/>
              <a:t>HRT3221- BİLİMSEL ARAŞTIRMAYA GİRİŞ</a:t>
            </a:r>
            <a:endParaRPr lang="tr-TR"/>
          </a:p>
        </p:txBody>
      </p:sp>
      <p:sp>
        <p:nvSpPr>
          <p:cNvPr id="6" name="Slayt Numarası Yer Tutucusu 5"/>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349168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1EBE655-AE67-414C-8E9F-6CCAEB104E46}" type="datetime1">
              <a:rPr lang="tr-TR" smtClean="0"/>
              <a:t>8.10.2018</a:t>
            </a:fld>
            <a:endParaRPr lang="tr-TR"/>
          </a:p>
        </p:txBody>
      </p:sp>
      <p:sp>
        <p:nvSpPr>
          <p:cNvPr id="5" name="Altbilgi Yer Tutucusu 4"/>
          <p:cNvSpPr>
            <a:spLocks noGrp="1"/>
          </p:cNvSpPr>
          <p:nvPr>
            <p:ph type="ftr" sz="quarter" idx="11"/>
          </p:nvPr>
        </p:nvSpPr>
        <p:spPr/>
        <p:txBody>
          <a:bodyPr/>
          <a:lstStyle/>
          <a:p>
            <a:r>
              <a:rPr lang="tr-TR" smtClean="0"/>
              <a:t>HRT3221- BİLİMSEL ARAŞTIRMAYA GİRİŞ</a:t>
            </a:r>
            <a:endParaRPr lang="tr-TR"/>
          </a:p>
        </p:txBody>
      </p:sp>
      <p:sp>
        <p:nvSpPr>
          <p:cNvPr id="6" name="Slayt Numarası Yer Tutucusu 5"/>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2830524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56B153-F8AE-41C9-AB73-E98772E09B8B}" type="datetime1">
              <a:rPr lang="tr-TR" smtClean="0"/>
              <a:t>8.10.2018</a:t>
            </a:fld>
            <a:endParaRPr lang="tr-TR"/>
          </a:p>
        </p:txBody>
      </p:sp>
      <p:sp>
        <p:nvSpPr>
          <p:cNvPr id="5" name="Altbilgi Yer Tutucusu 4"/>
          <p:cNvSpPr>
            <a:spLocks noGrp="1"/>
          </p:cNvSpPr>
          <p:nvPr>
            <p:ph type="ftr" sz="quarter" idx="11"/>
          </p:nvPr>
        </p:nvSpPr>
        <p:spPr/>
        <p:txBody>
          <a:bodyPr/>
          <a:lstStyle/>
          <a:p>
            <a:r>
              <a:rPr lang="tr-TR" smtClean="0"/>
              <a:t>HRT3221- BİLİMSEL ARAŞTIRMAYA GİRİŞ</a:t>
            </a:r>
            <a:endParaRPr lang="tr-TR"/>
          </a:p>
        </p:txBody>
      </p:sp>
      <p:sp>
        <p:nvSpPr>
          <p:cNvPr id="6" name="Slayt Numarası Yer Tutucusu 5"/>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429005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729E299-17E3-43B0-857C-138596B4FFF6}" type="datetime1">
              <a:rPr lang="tr-TR" smtClean="0"/>
              <a:t>8.10.2018</a:t>
            </a:fld>
            <a:endParaRPr lang="tr-TR"/>
          </a:p>
        </p:txBody>
      </p:sp>
      <p:sp>
        <p:nvSpPr>
          <p:cNvPr id="6" name="Altbilgi Yer Tutucusu 5"/>
          <p:cNvSpPr>
            <a:spLocks noGrp="1"/>
          </p:cNvSpPr>
          <p:nvPr>
            <p:ph type="ftr" sz="quarter" idx="11"/>
          </p:nvPr>
        </p:nvSpPr>
        <p:spPr/>
        <p:txBody>
          <a:bodyPr/>
          <a:lstStyle/>
          <a:p>
            <a:r>
              <a:rPr lang="tr-TR" smtClean="0"/>
              <a:t>HRT3221- BİLİMSEL ARAŞTIRMAYA GİRİŞ</a:t>
            </a:r>
            <a:endParaRPr lang="tr-TR"/>
          </a:p>
        </p:txBody>
      </p:sp>
      <p:sp>
        <p:nvSpPr>
          <p:cNvPr id="7" name="Slayt Numarası Yer Tutucusu 6"/>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23300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EDB7DA-D22F-4B77-8DF4-49068412035E}" type="datetime1">
              <a:rPr lang="tr-TR" smtClean="0"/>
              <a:t>8.10.2018</a:t>
            </a:fld>
            <a:endParaRPr lang="tr-TR"/>
          </a:p>
        </p:txBody>
      </p:sp>
      <p:sp>
        <p:nvSpPr>
          <p:cNvPr id="8" name="Altbilgi Yer Tutucusu 7"/>
          <p:cNvSpPr>
            <a:spLocks noGrp="1"/>
          </p:cNvSpPr>
          <p:nvPr>
            <p:ph type="ftr" sz="quarter" idx="11"/>
          </p:nvPr>
        </p:nvSpPr>
        <p:spPr/>
        <p:txBody>
          <a:bodyPr/>
          <a:lstStyle/>
          <a:p>
            <a:r>
              <a:rPr lang="tr-TR" smtClean="0"/>
              <a:t>HRT3221- BİLİMSEL ARAŞTIRMAYA GİRİŞ</a:t>
            </a:r>
            <a:endParaRPr lang="tr-TR"/>
          </a:p>
        </p:txBody>
      </p:sp>
      <p:sp>
        <p:nvSpPr>
          <p:cNvPr id="9" name="Slayt Numarası Yer Tutucusu 8"/>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201187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C6C6C8-4C15-44CE-B91C-3A520BA1622B}" type="datetime1">
              <a:rPr lang="tr-TR" smtClean="0"/>
              <a:t>8.10.2018</a:t>
            </a:fld>
            <a:endParaRPr lang="tr-TR"/>
          </a:p>
        </p:txBody>
      </p:sp>
      <p:sp>
        <p:nvSpPr>
          <p:cNvPr id="4" name="Altbilgi Yer Tutucusu 3"/>
          <p:cNvSpPr>
            <a:spLocks noGrp="1"/>
          </p:cNvSpPr>
          <p:nvPr>
            <p:ph type="ftr" sz="quarter" idx="11"/>
          </p:nvPr>
        </p:nvSpPr>
        <p:spPr/>
        <p:txBody>
          <a:bodyPr/>
          <a:lstStyle/>
          <a:p>
            <a:r>
              <a:rPr lang="tr-TR" smtClean="0"/>
              <a:t>HRT3221- BİLİMSEL ARAŞTIRMAYA GİRİŞ</a:t>
            </a:r>
            <a:endParaRPr lang="tr-TR"/>
          </a:p>
        </p:txBody>
      </p:sp>
      <p:sp>
        <p:nvSpPr>
          <p:cNvPr id="5" name="Slayt Numarası Yer Tutucusu 4"/>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250599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327557-5BD8-4EA0-A26D-6A0BF1605EBA}" type="datetime1">
              <a:rPr lang="tr-TR" smtClean="0"/>
              <a:t>8.10.2018</a:t>
            </a:fld>
            <a:endParaRPr lang="tr-TR"/>
          </a:p>
        </p:txBody>
      </p:sp>
      <p:sp>
        <p:nvSpPr>
          <p:cNvPr id="3" name="Altbilgi Yer Tutucusu 2"/>
          <p:cNvSpPr>
            <a:spLocks noGrp="1"/>
          </p:cNvSpPr>
          <p:nvPr>
            <p:ph type="ftr" sz="quarter" idx="11"/>
          </p:nvPr>
        </p:nvSpPr>
        <p:spPr/>
        <p:txBody>
          <a:bodyPr/>
          <a:lstStyle/>
          <a:p>
            <a:r>
              <a:rPr lang="tr-TR" smtClean="0"/>
              <a:t>HRT3221- BİLİMSEL ARAŞTIRMAYA GİRİŞ</a:t>
            </a:r>
            <a:endParaRPr lang="tr-TR"/>
          </a:p>
        </p:txBody>
      </p:sp>
      <p:sp>
        <p:nvSpPr>
          <p:cNvPr id="4" name="Slayt Numarası Yer Tutucusu 3"/>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3853212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9A20A90-C110-4882-8940-DDCFC35D06E7}" type="datetime1">
              <a:rPr lang="tr-TR" smtClean="0"/>
              <a:t>8.10.2018</a:t>
            </a:fld>
            <a:endParaRPr lang="tr-TR"/>
          </a:p>
        </p:txBody>
      </p:sp>
      <p:sp>
        <p:nvSpPr>
          <p:cNvPr id="6" name="Altbilgi Yer Tutucusu 5"/>
          <p:cNvSpPr>
            <a:spLocks noGrp="1"/>
          </p:cNvSpPr>
          <p:nvPr>
            <p:ph type="ftr" sz="quarter" idx="11"/>
          </p:nvPr>
        </p:nvSpPr>
        <p:spPr/>
        <p:txBody>
          <a:bodyPr/>
          <a:lstStyle/>
          <a:p>
            <a:r>
              <a:rPr lang="tr-TR" smtClean="0"/>
              <a:t>HRT3221- BİLİMSEL ARAŞTIRMAYA GİRİŞ</a:t>
            </a:r>
            <a:endParaRPr lang="tr-TR"/>
          </a:p>
        </p:txBody>
      </p:sp>
      <p:sp>
        <p:nvSpPr>
          <p:cNvPr id="7" name="Slayt Numarası Yer Tutucusu 6"/>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913103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8372CE-694F-46C9-A19F-BD83FE7EFF18}" type="datetime1">
              <a:rPr lang="tr-TR" smtClean="0"/>
              <a:t>8.10.2018</a:t>
            </a:fld>
            <a:endParaRPr lang="tr-TR"/>
          </a:p>
        </p:txBody>
      </p:sp>
      <p:sp>
        <p:nvSpPr>
          <p:cNvPr id="6" name="Altbilgi Yer Tutucusu 5"/>
          <p:cNvSpPr>
            <a:spLocks noGrp="1"/>
          </p:cNvSpPr>
          <p:nvPr>
            <p:ph type="ftr" sz="quarter" idx="11"/>
          </p:nvPr>
        </p:nvSpPr>
        <p:spPr/>
        <p:txBody>
          <a:bodyPr/>
          <a:lstStyle/>
          <a:p>
            <a:r>
              <a:rPr lang="tr-TR" smtClean="0"/>
              <a:t>HRT3221- BİLİMSEL ARAŞTIRMAYA GİRİŞ</a:t>
            </a:r>
            <a:endParaRPr lang="tr-TR"/>
          </a:p>
        </p:txBody>
      </p:sp>
      <p:sp>
        <p:nvSpPr>
          <p:cNvPr id="7" name="Slayt Numarası Yer Tutucusu 6"/>
          <p:cNvSpPr>
            <a:spLocks noGrp="1"/>
          </p:cNvSpPr>
          <p:nvPr>
            <p:ph type="sldNum" sz="quarter" idx="12"/>
          </p:nvPr>
        </p:nvSpPr>
        <p:spPr/>
        <p:txBody>
          <a:bodyPr/>
          <a:lstStyle/>
          <a:p>
            <a:fld id="{0C93C653-512B-460C-882C-EACABC0C2AED}" type="slidenum">
              <a:rPr lang="tr-TR" smtClean="0"/>
              <a:t>‹#›</a:t>
            </a:fld>
            <a:endParaRPr lang="tr-TR"/>
          </a:p>
        </p:txBody>
      </p:sp>
    </p:spTree>
    <p:extLst>
      <p:ext uri="{BB962C8B-B14F-4D97-AF65-F5344CB8AC3E}">
        <p14:creationId xmlns:p14="http://schemas.microsoft.com/office/powerpoint/2010/main" val="1839123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C782D-C857-4BD5-BFB3-DBD74B95AD5D}" type="datetime1">
              <a:rPr lang="tr-TR" smtClean="0"/>
              <a:t>8.10.2018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HRT3221- BİLİMSEL ARAŞTIRMAYA GİRİŞ</a:t>
            </a: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3C653-512B-460C-882C-EACABC0C2AED}" type="slidenum">
              <a:rPr lang="tr-TR" smtClean="0"/>
              <a:t>‹#›</a:t>
            </a:fld>
            <a:endParaRPr lang="tr-TR"/>
          </a:p>
        </p:txBody>
      </p:sp>
    </p:spTree>
    <p:extLst>
      <p:ext uri="{BB962C8B-B14F-4D97-AF65-F5344CB8AC3E}">
        <p14:creationId xmlns:p14="http://schemas.microsoft.com/office/powerpoint/2010/main" val="4096072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836712"/>
            <a:ext cx="7772400" cy="2664296"/>
          </a:xfrm>
        </p:spPr>
        <p:txBody>
          <a:bodyPr>
            <a:normAutofit fontScale="90000"/>
          </a:bodyPr>
          <a:lstStyle/>
          <a:p>
            <a:pPr algn="l"/>
            <a:r>
              <a:rPr lang="tr-TR" b="1" dirty="0" smtClean="0">
                <a:latin typeface="Times New Roman" pitchFamily="18" charset="0"/>
                <a:cs typeface="Times New Roman" pitchFamily="18" charset="0"/>
              </a:rPr>
              <a:t>BİLİMSEL ARAŞTIRMAYA GİRİŞ</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
            </a:r>
            <a:br>
              <a:rPr lang="tr-TR" b="1" dirty="0" smtClean="0">
                <a:latin typeface="Times New Roman" pitchFamily="18" charset="0"/>
                <a:cs typeface="Times New Roman" pitchFamily="18" charset="0"/>
              </a:rPr>
            </a:br>
            <a:r>
              <a:rPr lang="tr-TR" sz="2700" b="1" dirty="0" smtClean="0">
                <a:latin typeface="Times New Roman" pitchFamily="18" charset="0"/>
                <a:cs typeface="Times New Roman" pitchFamily="18" charset="0"/>
              </a:rPr>
              <a:t>(HRT 3221) 2018-2019 GÜZ</a:t>
            </a:r>
            <a:r>
              <a:rPr lang="tr-TR" dirty="0" smtClean="0"/>
              <a:t/>
            </a:r>
            <a:br>
              <a:rPr lang="tr-TR" dirty="0" smtClean="0"/>
            </a:br>
            <a:endParaRPr lang="tr-TR" b="1" dirty="0">
              <a:latin typeface="Times New Roman" pitchFamily="18" charset="0"/>
              <a:cs typeface="Times New Roman" pitchFamily="18" charset="0"/>
            </a:endParaRP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636403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7416824" cy="4752528"/>
          </a:xfrm>
        </p:spPr>
        <p:txBody>
          <a:bodyPr>
            <a:noAutofit/>
          </a:bodyPr>
          <a:lstStyle/>
          <a:p>
            <a:pPr marL="0" indent="0" algn="just" fontAlgn="base">
              <a:buNone/>
            </a:pPr>
            <a:r>
              <a:rPr lang="tr-TR" sz="2800" b="1" u="sng" dirty="0" smtClean="0">
                <a:latin typeface="Times New Roman" pitchFamily="18" charset="0"/>
                <a:cs typeface="Times New Roman" pitchFamily="18" charset="0"/>
              </a:rPr>
              <a:t>Nitel </a:t>
            </a:r>
            <a:r>
              <a:rPr lang="tr-TR" sz="2800" b="1" u="sng" dirty="0">
                <a:latin typeface="Times New Roman" pitchFamily="18" charset="0"/>
                <a:cs typeface="Times New Roman" pitchFamily="18" charset="0"/>
              </a:rPr>
              <a:t>araştırma </a:t>
            </a:r>
            <a:r>
              <a:rPr lang="tr-TR" sz="2800" b="1" u="sng" dirty="0" smtClean="0">
                <a:latin typeface="Times New Roman" pitchFamily="18" charset="0"/>
                <a:cs typeface="Times New Roman" pitchFamily="18" charset="0"/>
              </a:rPr>
              <a:t>soruları:</a:t>
            </a:r>
          </a:p>
          <a:p>
            <a:pPr marL="0" indent="0" algn="just" fontAlgn="base">
              <a:buNone/>
            </a:pPr>
            <a:endParaRPr lang="tr-TR" sz="2000" b="1" u="sng" dirty="0" smtClean="0">
              <a:latin typeface="Times New Roman" pitchFamily="18" charset="0"/>
              <a:cs typeface="Times New Roman" pitchFamily="18" charset="0"/>
            </a:endParaRPr>
          </a:p>
          <a:p>
            <a:pPr marL="0" indent="0" algn="just" fontAlgn="base">
              <a:buNone/>
            </a:pPr>
            <a:endParaRPr lang="tr-TR" sz="2000" b="1" u="sng" dirty="0" smtClean="0">
              <a:latin typeface="Times New Roman" pitchFamily="18" charset="0"/>
              <a:cs typeface="Times New Roman" pitchFamily="18" charset="0"/>
            </a:endParaRPr>
          </a:p>
          <a:p>
            <a:pPr marL="0" indent="0" fontAlgn="base">
              <a:buNone/>
            </a:pPr>
            <a:r>
              <a:rPr lang="tr-TR" sz="2000" dirty="0" smtClean="0">
                <a:latin typeface="Times New Roman" pitchFamily="18" charset="0"/>
                <a:cs typeface="Times New Roman" pitchFamily="18" charset="0"/>
              </a:rPr>
              <a:t>1. Ne </a:t>
            </a:r>
            <a:r>
              <a:rPr lang="tr-TR" sz="2000" dirty="0">
                <a:latin typeface="Times New Roman" pitchFamily="18" charset="0"/>
                <a:cs typeface="Times New Roman" pitchFamily="18" charset="0"/>
              </a:rPr>
              <a:t>kadar? </a:t>
            </a:r>
            <a:endParaRPr lang="tr-TR" sz="2000" dirty="0" smtClean="0">
              <a:latin typeface="Times New Roman" pitchFamily="18" charset="0"/>
              <a:cs typeface="Times New Roman" pitchFamily="18" charset="0"/>
            </a:endParaRPr>
          </a:p>
          <a:p>
            <a:pPr marL="0" indent="0" fontAlgn="base">
              <a:buNone/>
            </a:pPr>
            <a:endParaRPr lang="tr-TR" sz="2000" dirty="0" smtClean="0">
              <a:latin typeface="Times New Roman" pitchFamily="18" charset="0"/>
              <a:cs typeface="Times New Roman" pitchFamily="18" charset="0"/>
            </a:endParaRPr>
          </a:p>
          <a:p>
            <a:pPr marL="0" indent="0" fontAlgn="base">
              <a:buNone/>
            </a:pPr>
            <a:r>
              <a:rPr lang="tr-TR" sz="2000" dirty="0" smtClean="0">
                <a:latin typeface="Times New Roman" pitchFamily="18" charset="0"/>
                <a:cs typeface="Times New Roman" pitchFamily="18" charset="0"/>
              </a:rPr>
              <a:t>2. Ne miktarda</a:t>
            </a:r>
            <a:r>
              <a:rPr lang="tr-TR" sz="2000" dirty="0">
                <a:latin typeface="Times New Roman" pitchFamily="18" charset="0"/>
                <a:cs typeface="Times New Roman" pitchFamily="18" charset="0"/>
              </a:rPr>
              <a:t>? </a:t>
            </a:r>
            <a:endParaRPr lang="tr-TR" sz="2000" dirty="0" smtClean="0">
              <a:latin typeface="Times New Roman" pitchFamily="18" charset="0"/>
              <a:cs typeface="Times New Roman" pitchFamily="18" charset="0"/>
            </a:endParaRPr>
          </a:p>
          <a:p>
            <a:pPr marL="0" indent="0" fontAlgn="base">
              <a:buNone/>
            </a:pPr>
            <a:endParaRPr lang="tr-TR" sz="2000" dirty="0">
              <a:latin typeface="Times New Roman" pitchFamily="18" charset="0"/>
              <a:cs typeface="Times New Roman" pitchFamily="18" charset="0"/>
            </a:endParaRPr>
          </a:p>
          <a:p>
            <a:pPr marL="0" indent="0" fontAlgn="base">
              <a:buNone/>
            </a:pPr>
            <a:r>
              <a:rPr lang="tr-TR" sz="2000" dirty="0" smtClean="0">
                <a:latin typeface="Times New Roman" pitchFamily="18" charset="0"/>
                <a:cs typeface="Times New Roman" pitchFamily="18" charset="0"/>
              </a:rPr>
              <a:t>3. Ne </a:t>
            </a:r>
            <a:r>
              <a:rPr lang="tr-TR" sz="2000" dirty="0">
                <a:latin typeface="Times New Roman" pitchFamily="18" charset="0"/>
                <a:cs typeface="Times New Roman" pitchFamily="18" charset="0"/>
              </a:rPr>
              <a:t>kadar </a:t>
            </a:r>
            <a:r>
              <a:rPr lang="tr-TR" sz="2000" dirty="0" smtClean="0">
                <a:latin typeface="Times New Roman" pitchFamily="18" charset="0"/>
                <a:cs typeface="Times New Roman" pitchFamily="18" charset="0"/>
              </a:rPr>
              <a:t>sık?</a:t>
            </a:r>
          </a:p>
          <a:p>
            <a:pPr marL="0" indent="0" fontAlgn="base">
              <a:buNone/>
            </a:pPr>
            <a:endParaRPr lang="tr-TR" sz="2000" dirty="0" smtClean="0">
              <a:latin typeface="Times New Roman" pitchFamily="18" charset="0"/>
              <a:cs typeface="Times New Roman" pitchFamily="18" charset="0"/>
            </a:endParaRPr>
          </a:p>
          <a:p>
            <a:pPr marL="0" indent="0" fontAlgn="base">
              <a:buNone/>
            </a:pPr>
            <a:r>
              <a:rPr lang="tr-TR" sz="2000" dirty="0" smtClean="0">
                <a:latin typeface="Times New Roman" pitchFamily="18" charset="0"/>
                <a:cs typeface="Times New Roman" pitchFamily="18" charset="0"/>
              </a:rPr>
              <a:t>4. Ne kadar yaygın</a:t>
            </a:r>
            <a:r>
              <a:rPr lang="tr-TR" sz="2000" dirty="0">
                <a:latin typeface="Times New Roman" pitchFamily="18" charset="0"/>
                <a:cs typeface="Times New Roman" pitchFamily="18" charset="0"/>
              </a:rPr>
              <a:t>? </a:t>
            </a:r>
            <a:br>
              <a:rPr lang="tr-TR" sz="2000" dirty="0">
                <a:latin typeface="Times New Roman" pitchFamily="18" charset="0"/>
                <a:cs typeface="Times New Roman" pitchFamily="18" charset="0"/>
              </a:rPr>
            </a:br>
            <a:endParaRPr lang="tr-TR" sz="2000" dirty="0">
              <a:latin typeface="Times New Roman" pitchFamily="18" charset="0"/>
              <a:cs typeface="Times New Roman" pitchFamily="18" charset="0"/>
            </a:endParaRPr>
          </a:p>
          <a:p>
            <a:pPr marL="0" indent="0" algn="just" fontAlgn="base">
              <a:buNone/>
            </a:pPr>
            <a:endParaRPr lang="tr-TR" sz="2000" dirty="0" smtClean="0">
              <a:latin typeface="Times New Roman" pitchFamily="18" charset="0"/>
              <a:cs typeface="Times New Roman" pitchFamily="18" charset="0"/>
            </a:endParaRP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10</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0441582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60648"/>
            <a:ext cx="7992888" cy="5976664"/>
          </a:xfrm>
        </p:spPr>
        <p:txBody>
          <a:bodyPr>
            <a:noAutofit/>
          </a:bodyPr>
          <a:lstStyle/>
          <a:p>
            <a:pPr marL="0" indent="0" algn="just" fontAlgn="base">
              <a:buNone/>
            </a:pPr>
            <a:endParaRPr lang="tr-TR" sz="2400" b="1" u="sng" dirty="0" smtClean="0">
              <a:latin typeface="Times New Roman" pitchFamily="18" charset="0"/>
              <a:cs typeface="Times New Roman" pitchFamily="18" charset="0"/>
            </a:endParaRPr>
          </a:p>
          <a:p>
            <a:pPr marL="0" indent="0" algn="just" fontAlgn="base">
              <a:buNone/>
            </a:pPr>
            <a:r>
              <a:rPr lang="tr-TR" sz="2400" b="1" u="sng" dirty="0" smtClean="0">
                <a:latin typeface="Times New Roman" pitchFamily="18" charset="0"/>
                <a:cs typeface="Times New Roman" pitchFamily="18" charset="0"/>
              </a:rPr>
              <a:t>Nitel Araştırmanın Özellikleri:</a:t>
            </a:r>
          </a:p>
          <a:p>
            <a:pPr marL="0" indent="0" algn="just" fontAlgn="base">
              <a:buNone/>
            </a:pPr>
            <a:endParaRPr lang="tr-TR" sz="1800" b="1" u="sng" dirty="0" smtClean="0">
              <a:latin typeface="Times New Roman" pitchFamily="18" charset="0"/>
              <a:cs typeface="Times New Roman" pitchFamily="18" charset="0"/>
            </a:endParaRPr>
          </a:p>
          <a:p>
            <a:pPr marL="0" indent="0" algn="just" fontAlgn="base">
              <a:buNone/>
            </a:pPr>
            <a:endParaRPr lang="tr-TR" sz="1800" b="1" u="sng" dirty="0" smtClean="0">
              <a:latin typeface="Times New Roman" pitchFamily="18" charset="0"/>
              <a:cs typeface="Times New Roman" pitchFamily="18" charset="0"/>
            </a:endParaRPr>
          </a:p>
          <a:p>
            <a:pPr marL="0" indent="0" algn="just" fontAlgn="base">
              <a:buNone/>
            </a:pPr>
            <a:r>
              <a:rPr lang="tr-TR" sz="1800" b="1" dirty="0">
                <a:latin typeface="Times New Roman" pitchFamily="18" charset="0"/>
                <a:cs typeface="Times New Roman" pitchFamily="18" charset="0"/>
              </a:rPr>
              <a:t>1-</a:t>
            </a:r>
            <a:r>
              <a:rPr lang="tr-TR" sz="1800" dirty="0">
                <a:latin typeface="Times New Roman" pitchFamily="18" charset="0"/>
                <a:cs typeface="Times New Roman" pitchFamily="18" charset="0"/>
              </a:rPr>
              <a:t>Nitel araştırmada, araştırılan kişilerin bakış açısıyla araştırılan olay, olgu, norm ve değerler incelenmeye çalışılır.  </a:t>
            </a:r>
            <a:endParaRPr lang="tr-TR" sz="1800" dirty="0" smtClean="0">
              <a:latin typeface="Times New Roman" pitchFamily="18" charset="0"/>
              <a:cs typeface="Times New Roman" pitchFamily="18" charset="0"/>
            </a:endParaRPr>
          </a:p>
          <a:p>
            <a:pPr marL="0" indent="0" algn="just" fontAlgn="base">
              <a:buNone/>
            </a:pPr>
            <a:endParaRPr lang="tr-TR" sz="1800" dirty="0" smtClean="0">
              <a:latin typeface="Times New Roman" pitchFamily="18" charset="0"/>
              <a:cs typeface="Times New Roman" pitchFamily="18" charset="0"/>
            </a:endParaRPr>
          </a:p>
          <a:p>
            <a:pPr marL="0" indent="0" algn="just" fontAlgn="base">
              <a:buNone/>
            </a:pPr>
            <a:r>
              <a:rPr lang="tr-TR" sz="1800" b="1" dirty="0" smtClean="0">
                <a:latin typeface="Times New Roman" pitchFamily="18" charset="0"/>
                <a:cs typeface="Times New Roman" pitchFamily="18" charset="0"/>
              </a:rPr>
              <a:t>2-</a:t>
            </a:r>
            <a:r>
              <a:rPr lang="tr-TR" sz="1800" dirty="0" smtClean="0">
                <a:latin typeface="Times New Roman" pitchFamily="18" charset="0"/>
                <a:cs typeface="Times New Roman" pitchFamily="18" charset="0"/>
              </a:rPr>
              <a:t>Nitel </a:t>
            </a:r>
            <a:r>
              <a:rPr lang="tr-TR" sz="1800" dirty="0">
                <a:latin typeface="Times New Roman" pitchFamily="18" charset="0"/>
                <a:cs typeface="Times New Roman" pitchFamily="18" charset="0"/>
              </a:rPr>
              <a:t>araştırmada, araştırma yapılan kişilerin yaşadıkları veya sosyal olayın geçtiği ortamların tanımı </a:t>
            </a:r>
            <a:r>
              <a:rPr lang="tr-TR" sz="1800" dirty="0" smtClean="0">
                <a:latin typeface="Times New Roman" pitchFamily="18" charset="0"/>
                <a:cs typeface="Times New Roman" pitchFamily="18" charset="0"/>
              </a:rPr>
              <a:t>yapılır.</a:t>
            </a:r>
          </a:p>
          <a:p>
            <a:pPr marL="0" indent="0" algn="just" fontAlgn="base">
              <a:buNone/>
            </a:pPr>
            <a:endParaRPr lang="tr-TR" sz="1800" dirty="0" smtClean="0">
              <a:latin typeface="Times New Roman" pitchFamily="18" charset="0"/>
              <a:cs typeface="Times New Roman" pitchFamily="18" charset="0"/>
            </a:endParaRPr>
          </a:p>
          <a:p>
            <a:pPr marL="0" indent="0" algn="just" fontAlgn="base">
              <a:buNone/>
            </a:pPr>
            <a:r>
              <a:rPr lang="tr-TR" sz="1800" b="1" dirty="0" smtClean="0">
                <a:latin typeface="Times New Roman" pitchFamily="18" charset="0"/>
                <a:cs typeface="Times New Roman" pitchFamily="18" charset="0"/>
              </a:rPr>
              <a:t>3-</a:t>
            </a:r>
            <a:r>
              <a:rPr lang="tr-TR" sz="1800" dirty="0" smtClean="0">
                <a:latin typeface="Times New Roman" pitchFamily="18" charset="0"/>
                <a:cs typeface="Times New Roman" pitchFamily="18" charset="0"/>
              </a:rPr>
              <a:t>Nitel </a:t>
            </a:r>
            <a:r>
              <a:rPr lang="tr-TR" sz="1800" dirty="0">
                <a:latin typeface="Times New Roman" pitchFamily="18" charset="0"/>
                <a:cs typeface="Times New Roman" pitchFamily="18" charset="0"/>
              </a:rPr>
              <a:t>araştırmada, araştırılan kişilerin tutum ve davranışları, uygulamaları, değerleri ve düşünceleri, sosyal ve tarihî durumları içerisinde incelenir</a:t>
            </a:r>
            <a:r>
              <a:rPr lang="tr-TR" sz="1800" dirty="0" smtClean="0">
                <a:latin typeface="Times New Roman" pitchFamily="18" charset="0"/>
                <a:cs typeface="Times New Roman" pitchFamily="18" charset="0"/>
              </a:rPr>
              <a:t>.</a:t>
            </a:r>
          </a:p>
          <a:p>
            <a:pPr marL="0" indent="0" algn="just" fontAlgn="base">
              <a:buNone/>
            </a:pPr>
            <a:endParaRPr lang="tr-TR" sz="1800" dirty="0">
              <a:latin typeface="Times New Roman" pitchFamily="18" charset="0"/>
              <a:cs typeface="Times New Roman" pitchFamily="18" charset="0"/>
            </a:endParaRPr>
          </a:p>
          <a:p>
            <a:pPr marL="0" indent="0" algn="just" fontAlgn="base">
              <a:buNone/>
            </a:pPr>
            <a:r>
              <a:rPr lang="tr-TR" sz="1800" b="1" dirty="0">
                <a:latin typeface="Times New Roman" pitchFamily="18" charset="0"/>
                <a:cs typeface="Times New Roman" pitchFamily="18" charset="0"/>
              </a:rPr>
              <a:t>4-</a:t>
            </a:r>
            <a:r>
              <a:rPr lang="tr-TR" sz="1800" dirty="0">
                <a:latin typeface="Times New Roman" pitchFamily="18" charset="0"/>
                <a:cs typeface="Times New Roman" pitchFamily="18" charset="0"/>
              </a:rPr>
              <a:t>Nitel araştırmada, araştırmanın yalnızca sonuçlarına odaklanılmaz, statik (durağan) sonuçlarından ziyade süreç anlamaya çalışılır. </a:t>
            </a:r>
            <a:endParaRPr lang="tr-TR" sz="1800" dirty="0" smtClean="0">
              <a:latin typeface="Times New Roman" pitchFamily="18" charset="0"/>
              <a:cs typeface="Times New Roman" pitchFamily="18" charset="0"/>
            </a:endParaRP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11</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5307083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7992888" cy="4248472"/>
          </a:xfrm>
        </p:spPr>
        <p:txBody>
          <a:bodyPr>
            <a:noAutofit/>
          </a:bodyPr>
          <a:lstStyle/>
          <a:p>
            <a:pPr marL="0" indent="0" algn="just" fontAlgn="base">
              <a:buNone/>
            </a:pPr>
            <a:r>
              <a:rPr lang="tr-TR" sz="2800" b="1" u="sng" dirty="0" smtClean="0">
                <a:latin typeface="Times New Roman" pitchFamily="18" charset="0"/>
                <a:cs typeface="Times New Roman" pitchFamily="18" charset="0"/>
              </a:rPr>
              <a:t>Nitel Araştırmanın Özellikleri:</a:t>
            </a:r>
          </a:p>
          <a:p>
            <a:pPr marL="0" indent="0" algn="just" fontAlgn="base">
              <a:buNone/>
            </a:pPr>
            <a:endParaRPr lang="tr-TR" sz="2000" b="1" u="sng" dirty="0" smtClean="0">
              <a:latin typeface="Times New Roman" pitchFamily="18" charset="0"/>
              <a:cs typeface="Times New Roman" pitchFamily="18" charset="0"/>
            </a:endParaRPr>
          </a:p>
          <a:p>
            <a:pPr marL="0" indent="0" fontAlgn="base">
              <a:buNone/>
            </a:pP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endParaRPr lang="tr-TR" sz="2000" dirty="0">
              <a:latin typeface="Times New Roman" pitchFamily="18" charset="0"/>
              <a:cs typeface="Times New Roman" pitchFamily="18" charset="0"/>
            </a:endParaRPr>
          </a:p>
          <a:p>
            <a:pPr marL="0" indent="0" algn="just" fontAlgn="base">
              <a:buNone/>
            </a:pPr>
            <a:endParaRPr lang="tr-TR" sz="2000" dirty="0" smtClean="0">
              <a:latin typeface="Times New Roman" pitchFamily="18" charset="0"/>
              <a:cs typeface="Times New Roman" pitchFamily="18" charset="0"/>
            </a:endParaRP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12</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2" name="Dikdörtgen 1"/>
          <p:cNvSpPr/>
          <p:nvPr/>
        </p:nvSpPr>
        <p:spPr>
          <a:xfrm>
            <a:off x="467544" y="1412776"/>
            <a:ext cx="7920880" cy="3139321"/>
          </a:xfrm>
          <a:prstGeom prst="rect">
            <a:avLst/>
          </a:prstGeom>
        </p:spPr>
        <p:txBody>
          <a:bodyPr wrap="square">
            <a:spAutoFit/>
          </a:bodyPr>
          <a:lstStyle/>
          <a:p>
            <a:pPr algn="just" fontAlgn="base"/>
            <a:r>
              <a:rPr lang="tr-TR" b="1" dirty="0">
                <a:latin typeface="Times New Roman" pitchFamily="18" charset="0"/>
                <a:cs typeface="Times New Roman" pitchFamily="18" charset="0"/>
              </a:rPr>
              <a:t>5-</a:t>
            </a:r>
            <a:r>
              <a:rPr lang="tr-TR" dirty="0">
                <a:latin typeface="Times New Roman" pitchFamily="18" charset="0"/>
                <a:cs typeface="Times New Roman" pitchFamily="18" charset="0"/>
              </a:rPr>
              <a:t>Nitel araştırmada, araştırma yapılan konu üzerinde daha önceden detaylı bir şekilde hazırlanmış araştırma aracı oluşturmak yerine, açık ve yapılandırılmamış bir strateji </a:t>
            </a:r>
            <a:r>
              <a:rPr lang="tr-TR" dirty="0" smtClean="0">
                <a:latin typeface="Times New Roman" pitchFamily="18" charset="0"/>
                <a:cs typeface="Times New Roman" pitchFamily="18" charset="0"/>
              </a:rPr>
              <a:t>uygulanır </a:t>
            </a:r>
            <a:r>
              <a:rPr lang="tr-TR" dirty="0">
                <a:latin typeface="Times New Roman" pitchFamily="18" charset="0"/>
                <a:cs typeface="Times New Roman" pitchFamily="18" charset="0"/>
              </a:rPr>
              <a:t>(Çetin, 2016</a:t>
            </a:r>
            <a:r>
              <a:rPr lang="tr-TR" dirty="0" smtClean="0">
                <a:latin typeface="Times New Roman" pitchFamily="18" charset="0"/>
                <a:cs typeface="Times New Roman" pitchFamily="18" charset="0"/>
              </a:rPr>
              <a:t>).</a:t>
            </a:r>
          </a:p>
          <a:p>
            <a:pPr algn="just" fontAlgn="base"/>
            <a:endParaRPr lang="tr-TR" dirty="0">
              <a:latin typeface="Times New Roman" pitchFamily="18" charset="0"/>
              <a:cs typeface="Times New Roman" pitchFamily="18" charset="0"/>
            </a:endParaRPr>
          </a:p>
          <a:p>
            <a:pPr algn="just" fontAlgn="base"/>
            <a:r>
              <a:rPr lang="tr-TR" b="1" dirty="0">
                <a:latin typeface="Times New Roman" pitchFamily="18" charset="0"/>
                <a:cs typeface="Times New Roman" pitchFamily="18" charset="0"/>
              </a:rPr>
              <a:t>6-</a:t>
            </a:r>
            <a:r>
              <a:rPr lang="tr-TR" dirty="0">
                <a:latin typeface="Times New Roman" pitchFamily="18" charset="0"/>
                <a:cs typeface="Times New Roman" pitchFamily="18" charset="0"/>
              </a:rPr>
              <a:t>Nitel araştırmada, elde edilen verilerin sistemli ve planlı bir şekilde incelenmesi sonucunda, tümevarım yöntemiyle, kuram üretme veya oluşturma yoluna gidilir. (Ekiz, 2003; Yıldırım ve Şimşek, 2000</a:t>
            </a:r>
            <a:r>
              <a:rPr lang="tr-TR" dirty="0" smtClean="0">
                <a:latin typeface="Times New Roman" pitchFamily="18" charset="0"/>
                <a:cs typeface="Times New Roman" pitchFamily="18" charset="0"/>
              </a:rPr>
              <a:t>).</a:t>
            </a:r>
          </a:p>
          <a:p>
            <a:pPr algn="just" fontAlgn="base"/>
            <a:endParaRPr lang="tr-TR" dirty="0">
              <a:latin typeface="Times New Roman" pitchFamily="18" charset="0"/>
              <a:cs typeface="Times New Roman" pitchFamily="18" charset="0"/>
            </a:endParaRPr>
          </a:p>
          <a:p>
            <a:pPr algn="just" fontAlgn="base"/>
            <a:r>
              <a:rPr lang="tr-TR" b="1" dirty="0">
                <a:latin typeface="Times New Roman" pitchFamily="18" charset="0"/>
                <a:cs typeface="Times New Roman" pitchFamily="18" charset="0"/>
              </a:rPr>
              <a:t>7-</a:t>
            </a:r>
            <a:r>
              <a:rPr lang="tr-TR" dirty="0">
                <a:latin typeface="Times New Roman" pitchFamily="18" charset="0"/>
                <a:cs typeface="Times New Roman" pitchFamily="18" charset="0"/>
              </a:rPr>
              <a:t>Nitel araştırmada, ana veri toplama vasıtası insandır. Bunun için </a:t>
            </a:r>
            <a:r>
              <a:rPr lang="tr-TR" u="sng" dirty="0">
                <a:latin typeface="Times New Roman" pitchFamily="18" charset="0"/>
                <a:cs typeface="Times New Roman" pitchFamily="18" charset="0"/>
              </a:rPr>
              <a:t>nitel yöntem yalnızca insan bilimlerinde veya sosyal bilimlerde kullanılabilmektedir</a:t>
            </a:r>
            <a:r>
              <a:rPr lang="tr-TR" dirty="0">
                <a:latin typeface="Times New Roman" pitchFamily="18" charset="0"/>
                <a:cs typeface="Times New Roman" pitchFamily="18" charset="0"/>
              </a:rPr>
              <a:t>. Bugünkü yapısıyla doğa bilimlerine uygulanması mümkün görülmemektedir.</a:t>
            </a: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869402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7992888" cy="4752528"/>
          </a:xfrm>
        </p:spPr>
        <p:txBody>
          <a:bodyPr>
            <a:noAutofit/>
          </a:bodyPr>
          <a:lstStyle/>
          <a:p>
            <a:pPr marL="0" indent="0" algn="just" fontAlgn="base">
              <a:buNone/>
            </a:pPr>
            <a:r>
              <a:rPr lang="tr-TR" sz="2800" b="1" u="sng" dirty="0">
                <a:latin typeface="Times New Roman" pitchFamily="18" charset="0"/>
                <a:cs typeface="Times New Roman" pitchFamily="18" charset="0"/>
              </a:rPr>
              <a:t>Nitel araştırma ile yapılan araştırma çeşitleri</a:t>
            </a:r>
            <a:endParaRPr lang="tr-TR" sz="2000" b="1" u="sng" dirty="0" smtClean="0">
              <a:latin typeface="Times New Roman" pitchFamily="18" charset="0"/>
              <a:cs typeface="Times New Roman" pitchFamily="18" charset="0"/>
            </a:endParaRPr>
          </a:p>
          <a:p>
            <a:pPr marL="0" indent="0" fontAlgn="base">
              <a:buNone/>
            </a:pPr>
            <a:endParaRPr lang="tr-TR" sz="2000" dirty="0" smtClean="0"/>
          </a:p>
          <a:p>
            <a:pPr marL="0" indent="0" fontAlgn="base">
              <a:buNone/>
            </a:pPr>
            <a:r>
              <a:rPr lang="tr-TR" sz="1800" dirty="0">
                <a:latin typeface="Times New Roman" pitchFamily="18" charset="0"/>
                <a:cs typeface="Times New Roman" pitchFamily="18" charset="0"/>
              </a:rPr>
              <a:t>Nitel araştırma yaklaşımı ile yapılabilecek araştırmalar Uzuner (</a:t>
            </a:r>
            <a:r>
              <a:rPr lang="tr-TR" sz="1800" dirty="0" smtClean="0">
                <a:latin typeface="Times New Roman" pitchFamily="18" charset="0"/>
                <a:cs typeface="Times New Roman" pitchFamily="18" charset="0"/>
              </a:rPr>
              <a:t>1999) tarafından </a:t>
            </a:r>
            <a:r>
              <a:rPr lang="tr-TR" sz="1800" dirty="0">
                <a:latin typeface="Times New Roman" pitchFamily="18" charset="0"/>
                <a:cs typeface="Times New Roman" pitchFamily="18" charset="0"/>
              </a:rPr>
              <a:t>üç gruba ayrılmıştır</a:t>
            </a:r>
            <a:r>
              <a:rPr lang="tr-TR" sz="1800" dirty="0" smtClean="0">
                <a:latin typeface="Times New Roman" pitchFamily="18" charset="0"/>
                <a:cs typeface="Times New Roman" pitchFamily="18" charset="0"/>
              </a:rPr>
              <a:t>;</a:t>
            </a:r>
          </a:p>
          <a:p>
            <a:pPr marL="0" indent="0" fontAlgn="base">
              <a:buNone/>
            </a:pPr>
            <a:endParaRPr lang="tr-TR" sz="1800" dirty="0" smtClean="0">
              <a:latin typeface="Times New Roman" pitchFamily="18" charset="0"/>
              <a:cs typeface="Times New Roman" pitchFamily="18" charset="0"/>
            </a:endParaRPr>
          </a:p>
          <a:p>
            <a:pPr marL="0" indent="0" fontAlgn="base">
              <a:buNone/>
            </a:pPr>
            <a:r>
              <a:rPr lang="tr-TR" sz="1800" b="1" dirty="0">
                <a:latin typeface="Times New Roman" pitchFamily="18" charset="0"/>
                <a:cs typeface="Times New Roman" pitchFamily="18" charset="0"/>
              </a:rPr>
              <a:t>1-Vaka araştırması</a:t>
            </a:r>
            <a:r>
              <a:rPr lang="tr-TR" sz="1800" dirty="0">
                <a:latin typeface="Times New Roman" pitchFamily="18" charset="0"/>
                <a:cs typeface="Times New Roman" pitchFamily="18" charset="0"/>
              </a:rPr>
              <a:t>; Vaka araştırması, bir ortamın, tek bir kişinin, tek bir tür dokümanın veya olayın ayrıntılı olarak incelenmesidir. </a:t>
            </a:r>
            <a:endParaRPr lang="tr-TR" sz="1800" dirty="0" smtClean="0">
              <a:latin typeface="Times New Roman" pitchFamily="18" charset="0"/>
              <a:cs typeface="Times New Roman" pitchFamily="18" charset="0"/>
            </a:endParaRPr>
          </a:p>
          <a:p>
            <a:pPr marL="0" indent="0" fontAlgn="base">
              <a:buNone/>
            </a:pPr>
            <a:endParaRPr lang="tr-TR" sz="1800" dirty="0" smtClean="0">
              <a:latin typeface="Times New Roman" pitchFamily="18" charset="0"/>
              <a:cs typeface="Times New Roman" pitchFamily="18" charset="0"/>
            </a:endParaRPr>
          </a:p>
          <a:p>
            <a:pPr marL="0" indent="0" fontAlgn="base">
              <a:buNone/>
            </a:pPr>
            <a:r>
              <a:rPr lang="tr-TR" sz="1800" b="1" dirty="0" smtClean="0">
                <a:latin typeface="Times New Roman" pitchFamily="18" charset="0"/>
                <a:cs typeface="Times New Roman" pitchFamily="18" charset="0"/>
              </a:rPr>
              <a:t>2-Çok </a:t>
            </a:r>
            <a:r>
              <a:rPr lang="tr-TR" sz="1800" b="1" dirty="0">
                <a:latin typeface="Times New Roman" pitchFamily="18" charset="0"/>
                <a:cs typeface="Times New Roman" pitchFamily="18" charset="0"/>
              </a:rPr>
              <a:t>sahalı araştırmalar</a:t>
            </a:r>
            <a:r>
              <a:rPr lang="tr-TR" sz="1800" dirty="0">
                <a:latin typeface="Times New Roman" pitchFamily="18" charset="0"/>
                <a:cs typeface="Times New Roman" pitchFamily="18" charset="0"/>
              </a:rPr>
              <a:t>; Çok sayıda saha ve katılan üzerinden bir kuram geliştirmeye yönelik çalışmalardır</a:t>
            </a:r>
            <a:r>
              <a:rPr lang="tr-TR" sz="1800" dirty="0" smtClean="0">
                <a:latin typeface="Times New Roman" pitchFamily="18" charset="0"/>
                <a:cs typeface="Times New Roman" pitchFamily="18" charset="0"/>
              </a:rPr>
              <a:t>.</a:t>
            </a:r>
          </a:p>
          <a:p>
            <a:pPr marL="0" indent="0" fontAlgn="base">
              <a:buNone/>
            </a:pPr>
            <a:endParaRPr lang="tr-TR" sz="1800" dirty="0">
              <a:latin typeface="Times New Roman" pitchFamily="18" charset="0"/>
              <a:cs typeface="Times New Roman" pitchFamily="18" charset="0"/>
            </a:endParaRPr>
          </a:p>
          <a:p>
            <a:pPr marL="0" indent="0" fontAlgn="base">
              <a:buNone/>
            </a:pPr>
            <a:r>
              <a:rPr lang="tr-TR" sz="1800" b="1" dirty="0">
                <a:latin typeface="Times New Roman" pitchFamily="18" charset="0"/>
                <a:cs typeface="Times New Roman" pitchFamily="18" charset="0"/>
              </a:rPr>
              <a:t>3-Uygulamalı nitel araştırmalar</a:t>
            </a:r>
            <a:r>
              <a:rPr lang="tr-TR" sz="1800" dirty="0">
                <a:latin typeface="Times New Roman" pitchFamily="18" charset="0"/>
                <a:cs typeface="Times New Roman" pitchFamily="18" charset="0"/>
              </a:rPr>
              <a:t>; Belli bir durum, ortam ve kanunlarda değişiklik yaratmak için gerçekleştirilen araştırmalardır.</a:t>
            </a: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r>
              <a:rPr lang="tr-TR" sz="2000" dirty="0">
                <a:latin typeface="Times New Roman" pitchFamily="18" charset="0"/>
                <a:cs typeface="Times New Roman" pitchFamily="18" charset="0"/>
              </a:rPr>
              <a:t/>
            </a:r>
            <a:br>
              <a:rPr lang="tr-TR" sz="2000" dirty="0">
                <a:latin typeface="Times New Roman" pitchFamily="18" charset="0"/>
                <a:cs typeface="Times New Roman" pitchFamily="18" charset="0"/>
              </a:rPr>
            </a:br>
            <a:endParaRPr lang="tr-TR" sz="2000" dirty="0">
              <a:latin typeface="Times New Roman" pitchFamily="18" charset="0"/>
              <a:cs typeface="Times New Roman" pitchFamily="18" charset="0"/>
            </a:endParaRPr>
          </a:p>
          <a:p>
            <a:pPr marL="0" indent="0" algn="just" fontAlgn="base">
              <a:buNone/>
            </a:pPr>
            <a:endParaRPr lang="tr-TR" sz="2000" dirty="0" smtClean="0">
              <a:latin typeface="Times New Roman" pitchFamily="18" charset="0"/>
              <a:cs typeface="Times New Roman" pitchFamily="18" charset="0"/>
            </a:endParaRP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13</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77805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fontAlgn="base"/>
            <a:r>
              <a:rPr lang="tr-TR" sz="3200" b="1" dirty="0" smtClean="0">
                <a:latin typeface="Times New Roman" pitchFamily="18" charset="0"/>
                <a:cs typeface="Times New Roman" pitchFamily="18" charset="0"/>
              </a:rPr>
              <a:t>Araştırma nedir?</a:t>
            </a:r>
            <a:endParaRPr lang="tr-TR" sz="3200" dirty="0">
              <a:latin typeface="Times New Roman" pitchFamily="18" charset="0"/>
              <a:cs typeface="Times New Roman" pitchFamily="18" charset="0"/>
            </a:endParaRPr>
          </a:p>
        </p:txBody>
      </p:sp>
      <p:sp>
        <p:nvSpPr>
          <p:cNvPr id="3" name="İçerik Yer Tutucusu 2"/>
          <p:cNvSpPr>
            <a:spLocks noGrp="1"/>
          </p:cNvSpPr>
          <p:nvPr>
            <p:ph idx="1"/>
          </p:nvPr>
        </p:nvSpPr>
        <p:spPr>
          <a:xfrm>
            <a:off x="467544" y="1412776"/>
            <a:ext cx="8229600" cy="4536504"/>
          </a:xfrm>
        </p:spPr>
        <p:txBody>
          <a:bodyPr>
            <a:noAutofit/>
          </a:bodyPr>
          <a:lstStyle/>
          <a:p>
            <a:pPr fontAlgn="base"/>
            <a:r>
              <a:rPr lang="tr-TR" sz="2000" dirty="0">
                <a:latin typeface="Times New Roman" pitchFamily="18" charset="0"/>
                <a:cs typeface="Times New Roman" pitchFamily="18" charset="0"/>
              </a:rPr>
              <a:t>Kişinin yaşadığı toplumu ve çevreyi tanımak ve karşılaştığı sorunlara çözüm yolları bulmak için giriştiği sistematik çabadır.</a:t>
            </a:r>
          </a:p>
          <a:p>
            <a:pPr fontAlgn="base"/>
            <a:r>
              <a:rPr lang="tr-TR" sz="2000" dirty="0">
                <a:latin typeface="Times New Roman" pitchFamily="18" charset="0"/>
                <a:cs typeface="Times New Roman" pitchFamily="18" charset="0"/>
              </a:rPr>
              <a:t>Bilginin bulunması, geliştirilmesi ve gerçeğe uygun olup olmadığının kontrol edilmesi için </a:t>
            </a:r>
            <a:r>
              <a:rPr lang="tr-TR" sz="2000" dirty="0" smtClean="0">
                <a:latin typeface="Times New Roman" pitchFamily="18" charset="0"/>
                <a:cs typeface="Times New Roman" pitchFamily="18" charset="0"/>
              </a:rPr>
              <a:t>harcanan </a:t>
            </a:r>
            <a:r>
              <a:rPr lang="tr-TR" sz="2000" dirty="0">
                <a:latin typeface="Times New Roman" pitchFamily="18" charset="0"/>
                <a:cs typeface="Times New Roman" pitchFamily="18" charset="0"/>
              </a:rPr>
              <a:t>çabadır.</a:t>
            </a:r>
          </a:p>
          <a:p>
            <a:pPr fontAlgn="base"/>
            <a:r>
              <a:rPr lang="tr-TR" sz="2000" dirty="0">
                <a:latin typeface="Times New Roman" pitchFamily="18" charset="0"/>
                <a:cs typeface="Times New Roman" pitchFamily="18" charset="0"/>
              </a:rPr>
              <a:t>Belli amaçlarla ve sistemli süreçler yoluyla veri toplama ve toplanan verilerin </a:t>
            </a:r>
            <a:r>
              <a:rPr lang="tr-TR" sz="2000" dirty="0" smtClean="0">
                <a:latin typeface="Times New Roman" pitchFamily="18" charset="0"/>
                <a:cs typeface="Times New Roman" pitchFamily="18" charset="0"/>
              </a:rPr>
              <a:t>analizidir.</a:t>
            </a:r>
          </a:p>
          <a:p>
            <a:pPr marL="0" indent="0" fontAlgn="base">
              <a:buNone/>
            </a:pPr>
            <a:endParaRPr lang="tr-TR" sz="2000" dirty="0">
              <a:latin typeface="Times New Roman" pitchFamily="18" charset="0"/>
              <a:cs typeface="Times New Roman" pitchFamily="18" charset="0"/>
            </a:endParaRPr>
          </a:p>
          <a:p>
            <a:pPr marL="0" indent="0" fontAlgn="base">
              <a:buNone/>
            </a:pPr>
            <a:r>
              <a:rPr lang="tr-TR" sz="2000" b="1" dirty="0">
                <a:latin typeface="Times New Roman" pitchFamily="18" charset="0"/>
                <a:cs typeface="Times New Roman" pitchFamily="18" charset="0"/>
              </a:rPr>
              <a:t>Araştırma çeşitleri</a:t>
            </a:r>
            <a:endParaRPr lang="tr-TR" sz="2000" dirty="0">
              <a:latin typeface="Times New Roman" pitchFamily="18" charset="0"/>
              <a:cs typeface="Times New Roman" pitchFamily="18" charset="0"/>
            </a:endParaRPr>
          </a:p>
          <a:p>
            <a:pPr marL="0" indent="0" fontAlgn="base">
              <a:buNone/>
            </a:pPr>
            <a:r>
              <a:rPr lang="tr-TR" sz="2000" dirty="0" smtClean="0">
                <a:latin typeface="Times New Roman" pitchFamily="18" charset="0"/>
                <a:cs typeface="Times New Roman" pitchFamily="18" charset="0"/>
              </a:rPr>
              <a:t>Özelliklerine </a:t>
            </a:r>
            <a:r>
              <a:rPr lang="tr-TR" sz="2000" dirty="0">
                <a:latin typeface="Times New Roman" pitchFamily="18" charset="0"/>
                <a:cs typeface="Times New Roman" pitchFamily="18" charset="0"/>
              </a:rPr>
              <a:t>göre araştırmalar çeşitli gruplara ayrılabilir. Bunlar;</a:t>
            </a:r>
          </a:p>
          <a:p>
            <a:pPr marL="0" indent="0" fontAlgn="base">
              <a:buNone/>
            </a:pPr>
            <a:r>
              <a:rPr lang="tr-TR" sz="2000" dirty="0">
                <a:latin typeface="Times New Roman" pitchFamily="18" charset="0"/>
                <a:cs typeface="Times New Roman" pitchFamily="18" charset="0"/>
              </a:rPr>
              <a:t>1-</a:t>
            </a:r>
            <a:r>
              <a:rPr lang="tr-TR" sz="2000" u="sng" dirty="0">
                <a:latin typeface="Times New Roman" pitchFamily="18" charset="0"/>
                <a:cs typeface="Times New Roman" pitchFamily="18" charset="0"/>
              </a:rPr>
              <a:t>Amaçları açısından</a:t>
            </a:r>
            <a:r>
              <a:rPr lang="tr-TR" sz="2000" dirty="0">
                <a:latin typeface="Times New Roman" pitchFamily="18" charset="0"/>
                <a:cs typeface="Times New Roman" pitchFamily="18" charset="0"/>
              </a:rPr>
              <a:t>; temel ve uygulamalı, eylem, tarihsel, </a:t>
            </a:r>
            <a:r>
              <a:rPr lang="tr-TR" sz="2000" dirty="0" err="1">
                <a:latin typeface="Times New Roman" pitchFamily="18" charset="0"/>
                <a:cs typeface="Times New Roman" pitchFamily="18" charset="0"/>
              </a:rPr>
              <a:t>betimsel</a:t>
            </a:r>
            <a:endParaRPr lang="tr-TR" sz="2000" dirty="0">
              <a:latin typeface="Times New Roman" pitchFamily="18" charset="0"/>
              <a:cs typeface="Times New Roman" pitchFamily="18" charset="0"/>
            </a:endParaRPr>
          </a:p>
          <a:p>
            <a:pPr marL="0" indent="0" fontAlgn="base">
              <a:buNone/>
            </a:pPr>
            <a:r>
              <a:rPr lang="tr-TR" sz="2000" dirty="0">
                <a:latin typeface="Times New Roman" pitchFamily="18" charset="0"/>
                <a:cs typeface="Times New Roman" pitchFamily="18" charset="0"/>
              </a:rPr>
              <a:t>2-</a:t>
            </a:r>
            <a:r>
              <a:rPr lang="tr-TR" sz="2000" u="sng" dirty="0">
                <a:latin typeface="Times New Roman" pitchFamily="18" charset="0"/>
                <a:cs typeface="Times New Roman" pitchFamily="18" charset="0"/>
              </a:rPr>
              <a:t>Yürütüldükleri ortam açısından</a:t>
            </a:r>
            <a:r>
              <a:rPr lang="tr-TR" sz="2000" dirty="0">
                <a:latin typeface="Times New Roman" pitchFamily="18" charset="0"/>
                <a:cs typeface="Times New Roman" pitchFamily="18" charset="0"/>
              </a:rPr>
              <a:t>; kitap, </a:t>
            </a:r>
            <a:r>
              <a:rPr lang="tr-TR" sz="2000" dirty="0" smtClean="0">
                <a:latin typeface="Times New Roman" pitchFamily="18" charset="0"/>
                <a:cs typeface="Times New Roman" pitchFamily="18" charset="0"/>
              </a:rPr>
              <a:t>laboratuvar </a:t>
            </a:r>
            <a:r>
              <a:rPr lang="tr-TR" sz="2000" dirty="0">
                <a:latin typeface="Times New Roman" pitchFamily="18" charset="0"/>
                <a:cs typeface="Times New Roman" pitchFamily="18" charset="0"/>
              </a:rPr>
              <a:t>ve doğal çevre</a:t>
            </a:r>
          </a:p>
          <a:p>
            <a:pPr marL="0" indent="0" fontAlgn="base">
              <a:buNone/>
            </a:pPr>
            <a:r>
              <a:rPr lang="tr-TR" sz="2000" dirty="0">
                <a:latin typeface="Times New Roman" pitchFamily="18" charset="0"/>
                <a:cs typeface="Times New Roman" pitchFamily="18" charset="0"/>
              </a:rPr>
              <a:t>3-</a:t>
            </a:r>
            <a:r>
              <a:rPr lang="tr-TR" sz="2000" u="sng" dirty="0">
                <a:latin typeface="Times New Roman" pitchFamily="18" charset="0"/>
                <a:cs typeface="Times New Roman" pitchFamily="18" charset="0"/>
              </a:rPr>
              <a:t>Yöntemleri açısından</a:t>
            </a:r>
            <a:r>
              <a:rPr lang="tr-TR" sz="2000" dirty="0">
                <a:latin typeface="Times New Roman" pitchFamily="18" charset="0"/>
                <a:cs typeface="Times New Roman" pitchFamily="18" charset="0"/>
              </a:rPr>
              <a:t>; deneysel, durum belirleyici, istatistik, alan</a:t>
            </a:r>
          </a:p>
          <a:p>
            <a:pPr marL="0" indent="0" fontAlgn="base">
              <a:buNone/>
            </a:pPr>
            <a:endParaRPr lang="tr-TR" sz="2000" dirty="0">
              <a:latin typeface="Times New Roman" pitchFamily="18" charset="0"/>
              <a:cs typeface="Times New Roman" pitchFamily="18" charset="0"/>
            </a:endParaRP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2</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3776094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4624"/>
            <a:ext cx="8229600" cy="1143000"/>
          </a:xfrm>
        </p:spPr>
        <p:txBody>
          <a:bodyPr>
            <a:normAutofit/>
          </a:bodyPr>
          <a:lstStyle/>
          <a:p>
            <a:pPr algn="l" fontAlgn="base"/>
            <a:r>
              <a:rPr lang="tr-TR" sz="3200" b="1" dirty="0" smtClean="0">
                <a:latin typeface="Times New Roman" pitchFamily="18" charset="0"/>
                <a:cs typeface="Times New Roman" pitchFamily="18" charset="0"/>
              </a:rPr>
              <a:t>Araştırma nasıl yapılır??</a:t>
            </a:r>
            <a:endParaRPr lang="tr-TR" sz="3200" dirty="0">
              <a:latin typeface="Times New Roman" pitchFamily="18" charset="0"/>
              <a:cs typeface="Times New Roman" pitchFamily="18" charset="0"/>
            </a:endParaRP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3</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4" name="Yuvarlatılmış Dikdörtgen 3"/>
          <p:cNvSpPr/>
          <p:nvPr/>
        </p:nvSpPr>
        <p:spPr>
          <a:xfrm>
            <a:off x="882107" y="2960077"/>
            <a:ext cx="1656184"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Metin kutusu 6"/>
          <p:cNvSpPr txBox="1"/>
          <p:nvPr/>
        </p:nvSpPr>
        <p:spPr>
          <a:xfrm>
            <a:off x="990119" y="2989694"/>
            <a:ext cx="1440160" cy="923330"/>
          </a:xfrm>
          <a:prstGeom prst="rect">
            <a:avLst/>
          </a:prstGeom>
          <a:noFill/>
        </p:spPr>
        <p:txBody>
          <a:bodyPr wrap="square" rtlCol="0">
            <a:spAutoFit/>
          </a:bodyPr>
          <a:lstStyle/>
          <a:p>
            <a:r>
              <a:rPr lang="tr-TR" dirty="0" smtClean="0">
                <a:latin typeface="Times New Roman" pitchFamily="18" charset="0"/>
                <a:cs typeface="Times New Roman" pitchFamily="18" charset="0"/>
              </a:rPr>
              <a:t>Araştırma konusunun belirlenmesi</a:t>
            </a:r>
            <a:endParaRPr lang="tr-TR" dirty="0">
              <a:latin typeface="Times New Roman" pitchFamily="18" charset="0"/>
              <a:cs typeface="Times New Roman" pitchFamily="18" charset="0"/>
            </a:endParaRPr>
          </a:p>
        </p:txBody>
      </p:sp>
      <p:sp>
        <p:nvSpPr>
          <p:cNvPr id="8" name="Yuvarlatılmış Dikdörtgen 7"/>
          <p:cNvSpPr/>
          <p:nvPr/>
        </p:nvSpPr>
        <p:spPr>
          <a:xfrm>
            <a:off x="2843808" y="1641040"/>
            <a:ext cx="1287996"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p:cNvSpPr txBox="1"/>
          <p:nvPr/>
        </p:nvSpPr>
        <p:spPr>
          <a:xfrm>
            <a:off x="2968346" y="1821930"/>
            <a:ext cx="1091450" cy="646331"/>
          </a:xfrm>
          <a:prstGeom prst="rect">
            <a:avLst/>
          </a:prstGeom>
          <a:noFill/>
        </p:spPr>
        <p:txBody>
          <a:bodyPr wrap="square" rtlCol="0">
            <a:spAutoFit/>
          </a:bodyPr>
          <a:lstStyle/>
          <a:p>
            <a:r>
              <a:rPr lang="tr-TR" dirty="0" smtClean="0">
                <a:latin typeface="Times New Roman" pitchFamily="18" charset="0"/>
                <a:cs typeface="Times New Roman" pitchFamily="18" charset="0"/>
              </a:rPr>
              <a:t>Literatür taraması</a:t>
            </a:r>
            <a:endParaRPr lang="tr-TR" dirty="0">
              <a:latin typeface="Times New Roman" pitchFamily="18" charset="0"/>
              <a:cs typeface="Times New Roman" pitchFamily="18" charset="0"/>
            </a:endParaRPr>
          </a:p>
        </p:txBody>
      </p:sp>
      <p:sp>
        <p:nvSpPr>
          <p:cNvPr id="10" name="Yuvarlatılmış Dikdörtgen 9"/>
          <p:cNvSpPr/>
          <p:nvPr/>
        </p:nvSpPr>
        <p:spPr>
          <a:xfrm>
            <a:off x="4701309" y="1625067"/>
            <a:ext cx="1656184"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p:cNvSpPr txBox="1"/>
          <p:nvPr/>
        </p:nvSpPr>
        <p:spPr>
          <a:xfrm>
            <a:off x="4809321" y="1667458"/>
            <a:ext cx="1620180" cy="923330"/>
          </a:xfrm>
          <a:prstGeom prst="rect">
            <a:avLst/>
          </a:prstGeom>
          <a:noFill/>
        </p:spPr>
        <p:txBody>
          <a:bodyPr wrap="square" rtlCol="0">
            <a:spAutoFit/>
          </a:bodyPr>
          <a:lstStyle/>
          <a:p>
            <a:r>
              <a:rPr lang="tr-TR" dirty="0" smtClean="0">
                <a:latin typeface="Times New Roman" pitchFamily="18" charset="0"/>
                <a:cs typeface="Times New Roman" pitchFamily="18" charset="0"/>
              </a:rPr>
              <a:t>Araştırma yöntemlerinin belirlenmesi</a:t>
            </a:r>
            <a:endParaRPr lang="tr-TR" dirty="0">
              <a:latin typeface="Times New Roman" pitchFamily="18" charset="0"/>
              <a:cs typeface="Times New Roman" pitchFamily="18" charset="0"/>
            </a:endParaRPr>
          </a:p>
        </p:txBody>
      </p:sp>
      <p:sp>
        <p:nvSpPr>
          <p:cNvPr id="12" name="Yuvarlatılmış Dikdörtgen 11"/>
          <p:cNvSpPr/>
          <p:nvPr/>
        </p:nvSpPr>
        <p:spPr>
          <a:xfrm>
            <a:off x="6552220" y="2848290"/>
            <a:ext cx="1368152"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12"/>
          <p:cNvSpPr txBox="1"/>
          <p:nvPr/>
        </p:nvSpPr>
        <p:spPr>
          <a:xfrm>
            <a:off x="6660232" y="2890681"/>
            <a:ext cx="1440160" cy="646331"/>
          </a:xfrm>
          <a:prstGeom prst="rect">
            <a:avLst/>
          </a:prstGeom>
          <a:noFill/>
        </p:spPr>
        <p:txBody>
          <a:bodyPr wrap="square" rtlCol="0">
            <a:spAutoFit/>
          </a:bodyPr>
          <a:lstStyle/>
          <a:p>
            <a:r>
              <a:rPr lang="tr-TR" dirty="0" smtClean="0">
                <a:latin typeface="Times New Roman" pitchFamily="18" charset="0"/>
                <a:cs typeface="Times New Roman" pitchFamily="18" charset="0"/>
              </a:rPr>
              <a:t>Verilerin toplanması</a:t>
            </a:r>
            <a:endParaRPr lang="tr-TR" dirty="0">
              <a:latin typeface="Times New Roman" pitchFamily="18" charset="0"/>
              <a:cs typeface="Times New Roman" pitchFamily="18" charset="0"/>
            </a:endParaRPr>
          </a:p>
        </p:txBody>
      </p:sp>
      <p:sp>
        <p:nvSpPr>
          <p:cNvPr id="14" name="Yuvarlatılmış Dikdörtgen 13"/>
          <p:cNvSpPr/>
          <p:nvPr/>
        </p:nvSpPr>
        <p:spPr>
          <a:xfrm>
            <a:off x="5971342" y="4671720"/>
            <a:ext cx="1293379" cy="68872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kutusu 14"/>
          <p:cNvSpPr txBox="1"/>
          <p:nvPr/>
        </p:nvSpPr>
        <p:spPr>
          <a:xfrm>
            <a:off x="6079354" y="4714111"/>
            <a:ext cx="1113359" cy="646331"/>
          </a:xfrm>
          <a:prstGeom prst="rect">
            <a:avLst/>
          </a:prstGeom>
          <a:noFill/>
        </p:spPr>
        <p:txBody>
          <a:bodyPr wrap="square" rtlCol="0">
            <a:spAutoFit/>
          </a:bodyPr>
          <a:lstStyle/>
          <a:p>
            <a:r>
              <a:rPr lang="tr-TR" dirty="0" smtClean="0">
                <a:latin typeface="Times New Roman" pitchFamily="18" charset="0"/>
                <a:cs typeface="Times New Roman" pitchFamily="18" charset="0"/>
              </a:rPr>
              <a:t>Verilerin analizi</a:t>
            </a:r>
            <a:endParaRPr lang="tr-TR" dirty="0">
              <a:latin typeface="Times New Roman" pitchFamily="18" charset="0"/>
              <a:cs typeface="Times New Roman" pitchFamily="18" charset="0"/>
            </a:endParaRPr>
          </a:p>
        </p:txBody>
      </p:sp>
      <p:sp>
        <p:nvSpPr>
          <p:cNvPr id="16" name="Yuvarlatılmış Dikdörtgen 15"/>
          <p:cNvSpPr/>
          <p:nvPr/>
        </p:nvSpPr>
        <p:spPr>
          <a:xfrm>
            <a:off x="3873217" y="4973690"/>
            <a:ext cx="1395398" cy="7311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Metin kutusu 16"/>
          <p:cNvSpPr txBox="1"/>
          <p:nvPr/>
        </p:nvSpPr>
        <p:spPr>
          <a:xfrm>
            <a:off x="3981229" y="5016081"/>
            <a:ext cx="1440160" cy="646331"/>
          </a:xfrm>
          <a:prstGeom prst="rect">
            <a:avLst/>
          </a:prstGeom>
          <a:noFill/>
        </p:spPr>
        <p:txBody>
          <a:bodyPr wrap="square" rtlCol="0">
            <a:spAutoFit/>
          </a:bodyPr>
          <a:lstStyle/>
          <a:p>
            <a:r>
              <a:rPr lang="tr-TR" dirty="0" smtClean="0">
                <a:latin typeface="Times New Roman" pitchFamily="18" charset="0"/>
                <a:cs typeface="Times New Roman" pitchFamily="18" charset="0"/>
              </a:rPr>
              <a:t>Bulguların irdelenmesi</a:t>
            </a:r>
            <a:endParaRPr lang="tr-TR" dirty="0">
              <a:latin typeface="Times New Roman" pitchFamily="18" charset="0"/>
              <a:cs typeface="Times New Roman" pitchFamily="18" charset="0"/>
            </a:endParaRPr>
          </a:p>
        </p:txBody>
      </p:sp>
      <p:sp>
        <p:nvSpPr>
          <p:cNvPr id="18" name="Yuvarlatılmış Dikdörtgen 17"/>
          <p:cNvSpPr/>
          <p:nvPr/>
        </p:nvSpPr>
        <p:spPr>
          <a:xfrm>
            <a:off x="1479984" y="4533220"/>
            <a:ext cx="1656184"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9" name="Metin kutusu 18"/>
          <p:cNvSpPr txBox="1"/>
          <p:nvPr/>
        </p:nvSpPr>
        <p:spPr>
          <a:xfrm>
            <a:off x="1587996" y="4575611"/>
            <a:ext cx="1440160" cy="923330"/>
          </a:xfrm>
          <a:prstGeom prst="rect">
            <a:avLst/>
          </a:prstGeom>
          <a:noFill/>
        </p:spPr>
        <p:txBody>
          <a:bodyPr wrap="square" rtlCol="0">
            <a:spAutoFit/>
          </a:bodyPr>
          <a:lstStyle/>
          <a:p>
            <a:r>
              <a:rPr lang="tr-TR" dirty="0" smtClean="0">
                <a:latin typeface="Times New Roman" pitchFamily="18" charset="0"/>
                <a:cs typeface="Times New Roman" pitchFamily="18" charset="0"/>
              </a:rPr>
              <a:t>Sonuçların raporlanması ve sunulması</a:t>
            </a:r>
            <a:endParaRPr lang="tr-TR" dirty="0">
              <a:latin typeface="Times New Roman" pitchFamily="18" charset="0"/>
              <a:cs typeface="Times New Roman" pitchFamily="18" charset="0"/>
            </a:endParaRPr>
          </a:p>
        </p:txBody>
      </p:sp>
      <p:sp>
        <p:nvSpPr>
          <p:cNvPr id="21" name="Sağ Ok 20"/>
          <p:cNvSpPr/>
          <p:nvPr/>
        </p:nvSpPr>
        <p:spPr>
          <a:xfrm rot="19499907">
            <a:off x="1498089" y="2312409"/>
            <a:ext cx="1058307" cy="2592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Sağ Ok 21"/>
          <p:cNvSpPr/>
          <p:nvPr/>
        </p:nvSpPr>
        <p:spPr>
          <a:xfrm>
            <a:off x="4213044" y="2032332"/>
            <a:ext cx="357872" cy="1725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Sağ Ok 22"/>
          <p:cNvSpPr/>
          <p:nvPr/>
        </p:nvSpPr>
        <p:spPr>
          <a:xfrm rot="3016820">
            <a:off x="6372805" y="2290159"/>
            <a:ext cx="835220" cy="244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Sağ Ok 24"/>
          <p:cNvSpPr/>
          <p:nvPr/>
        </p:nvSpPr>
        <p:spPr>
          <a:xfrm rot="7339096">
            <a:off x="6520519" y="4085117"/>
            <a:ext cx="835220" cy="244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Sağ Ok 25"/>
          <p:cNvSpPr/>
          <p:nvPr/>
        </p:nvSpPr>
        <p:spPr>
          <a:xfrm rot="8970304">
            <a:off x="5309892" y="5003764"/>
            <a:ext cx="602027" cy="244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Sağ Ok 26"/>
          <p:cNvSpPr/>
          <p:nvPr/>
        </p:nvSpPr>
        <p:spPr>
          <a:xfrm rot="12815104">
            <a:off x="3189728" y="5063373"/>
            <a:ext cx="602027" cy="244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Sağ Ok 28"/>
          <p:cNvSpPr/>
          <p:nvPr/>
        </p:nvSpPr>
        <p:spPr>
          <a:xfrm rot="15442005">
            <a:off x="1858421" y="4147355"/>
            <a:ext cx="487439" cy="2445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Yuvarlatılmış Dikdörtgen 27"/>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506587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84"/>
            <a:ext cx="8229600" cy="1143000"/>
          </a:xfrm>
        </p:spPr>
        <p:txBody>
          <a:bodyPr>
            <a:normAutofit/>
          </a:bodyPr>
          <a:lstStyle/>
          <a:p>
            <a:pPr algn="l" fontAlgn="base"/>
            <a:r>
              <a:rPr lang="tr-TR" sz="3200" b="1" dirty="0" smtClean="0">
                <a:latin typeface="Times New Roman" pitchFamily="18" charset="0"/>
                <a:cs typeface="Times New Roman" pitchFamily="18" charset="0"/>
              </a:rPr>
              <a:t>Hipotez (Varsayım, Önerme)</a:t>
            </a:r>
            <a:endParaRPr lang="tr-TR" sz="3200" dirty="0">
              <a:latin typeface="Times New Roman" pitchFamily="18" charset="0"/>
              <a:cs typeface="Times New Roman" pitchFamily="18" charset="0"/>
            </a:endParaRPr>
          </a:p>
        </p:txBody>
      </p:sp>
      <p:sp>
        <p:nvSpPr>
          <p:cNvPr id="3" name="İçerik Yer Tutucusu 2"/>
          <p:cNvSpPr>
            <a:spLocks noGrp="1"/>
          </p:cNvSpPr>
          <p:nvPr>
            <p:ph idx="1"/>
          </p:nvPr>
        </p:nvSpPr>
        <p:spPr>
          <a:xfrm>
            <a:off x="467544" y="1479700"/>
            <a:ext cx="8229600" cy="4685604"/>
          </a:xfrm>
        </p:spPr>
        <p:txBody>
          <a:bodyPr>
            <a:noAutofit/>
          </a:bodyPr>
          <a:lstStyle/>
          <a:p>
            <a:pPr algn="just" fontAlgn="base">
              <a:buFont typeface="Wingdings" pitchFamily="2" charset="2"/>
              <a:buChar char="q"/>
            </a:pPr>
            <a:r>
              <a:rPr lang="tr-TR" sz="2000" dirty="0">
                <a:latin typeface="Times New Roman" pitchFamily="18" charset="0"/>
                <a:cs typeface="Times New Roman" pitchFamily="18" charset="0"/>
              </a:rPr>
              <a:t>Hipotez kavramının kökeni, eski </a:t>
            </a:r>
            <a:r>
              <a:rPr lang="tr-TR" sz="2000" dirty="0" err="1">
                <a:latin typeface="Times New Roman" pitchFamily="18" charset="0"/>
                <a:cs typeface="Times New Roman" pitchFamily="18" charset="0"/>
              </a:rPr>
              <a:t>Yunanca’da</a:t>
            </a:r>
            <a:r>
              <a:rPr lang="tr-TR" sz="2000" dirty="0">
                <a:latin typeface="Times New Roman" pitchFamily="18" charset="0"/>
                <a:cs typeface="Times New Roman" pitchFamily="18" charset="0"/>
              </a:rPr>
              <a:t> “önermek” anlamına gelen “</a:t>
            </a:r>
            <a:r>
              <a:rPr lang="tr-TR" sz="2000" dirty="0" err="1">
                <a:latin typeface="Times New Roman" pitchFamily="18" charset="0"/>
                <a:cs typeface="Times New Roman" pitchFamily="18" charset="0"/>
              </a:rPr>
              <a:t>hipotithenai</a:t>
            </a:r>
            <a:r>
              <a:rPr lang="tr-TR" sz="2000" dirty="0">
                <a:latin typeface="Times New Roman" pitchFamily="18" charset="0"/>
                <a:cs typeface="Times New Roman" pitchFamily="18" charset="0"/>
              </a:rPr>
              <a:t>” kelimesinden gelmektedir. </a:t>
            </a:r>
            <a:endParaRPr lang="tr-TR" sz="2000" dirty="0" smtClean="0">
              <a:latin typeface="Times New Roman" pitchFamily="18" charset="0"/>
              <a:cs typeface="Times New Roman" pitchFamily="18" charset="0"/>
            </a:endParaRPr>
          </a:p>
          <a:p>
            <a:pPr algn="just" fontAlgn="base">
              <a:buFont typeface="Wingdings" pitchFamily="2" charset="2"/>
              <a:buChar char="q"/>
            </a:pPr>
            <a:endParaRPr lang="tr-TR" sz="2000" dirty="0" smtClean="0">
              <a:latin typeface="Times New Roman" pitchFamily="18" charset="0"/>
              <a:cs typeface="Times New Roman" pitchFamily="18" charset="0"/>
            </a:endParaRPr>
          </a:p>
          <a:p>
            <a:pPr algn="just" fontAlgn="base">
              <a:buFont typeface="Wingdings" pitchFamily="2" charset="2"/>
              <a:buChar char="q"/>
            </a:pPr>
            <a:r>
              <a:rPr lang="tr-TR" sz="2000" dirty="0">
                <a:latin typeface="Times New Roman" pitchFamily="18" charset="0"/>
                <a:cs typeface="Times New Roman" pitchFamily="18" charset="0"/>
              </a:rPr>
              <a:t>Henüz doğruluğu ispatlanmamış temel </a:t>
            </a:r>
            <a:r>
              <a:rPr lang="tr-TR" sz="2000" dirty="0" smtClean="0">
                <a:latin typeface="Times New Roman" pitchFamily="18" charset="0"/>
                <a:cs typeface="Times New Roman" pitchFamily="18" charset="0"/>
              </a:rPr>
              <a:t>varsayımlardır.</a:t>
            </a:r>
          </a:p>
          <a:p>
            <a:pPr algn="just" fontAlgn="base">
              <a:buFont typeface="Wingdings" pitchFamily="2" charset="2"/>
              <a:buChar char="q"/>
            </a:pPr>
            <a:endParaRPr lang="tr-TR" sz="2000" dirty="0">
              <a:latin typeface="Times New Roman" pitchFamily="18" charset="0"/>
              <a:cs typeface="Times New Roman" pitchFamily="18" charset="0"/>
            </a:endParaRPr>
          </a:p>
          <a:p>
            <a:pPr algn="just" fontAlgn="base">
              <a:buFont typeface="Wingdings" pitchFamily="2" charset="2"/>
              <a:buChar char="q"/>
            </a:pPr>
            <a:r>
              <a:rPr lang="tr-TR" sz="2000" dirty="0" smtClean="0">
                <a:latin typeface="Times New Roman" pitchFamily="18" charset="0"/>
                <a:cs typeface="Times New Roman" pitchFamily="18" charset="0"/>
              </a:rPr>
              <a:t>Hipotezler</a:t>
            </a:r>
            <a:r>
              <a:rPr lang="tr-TR" sz="2000" dirty="0">
                <a:latin typeface="Times New Roman" pitchFamily="18" charset="0"/>
                <a:cs typeface="Times New Roman" pitchFamily="18" charset="0"/>
              </a:rPr>
              <a:t>, ortaya konan problemle ilişkili olarak yanıtı aranacak sorulardır</a:t>
            </a:r>
            <a:r>
              <a:rPr lang="tr-TR" sz="2000" dirty="0" smtClean="0">
                <a:latin typeface="Times New Roman" pitchFamily="18" charset="0"/>
                <a:cs typeface="Times New Roman" pitchFamily="18" charset="0"/>
              </a:rPr>
              <a:t>.</a:t>
            </a:r>
          </a:p>
          <a:p>
            <a:pPr algn="just" fontAlgn="base">
              <a:buFont typeface="Wingdings" pitchFamily="2" charset="2"/>
              <a:buChar char="q"/>
            </a:pPr>
            <a:endParaRPr lang="tr-TR" sz="2000" dirty="0">
              <a:latin typeface="Times New Roman" pitchFamily="18" charset="0"/>
              <a:cs typeface="Times New Roman" pitchFamily="18" charset="0"/>
            </a:endParaRPr>
          </a:p>
          <a:p>
            <a:pPr algn="just" fontAlgn="base">
              <a:buFont typeface="Wingdings" pitchFamily="2" charset="2"/>
              <a:buChar char="q"/>
            </a:pPr>
            <a:r>
              <a:rPr lang="tr-TR" sz="2000" u="sng" dirty="0" smtClean="0">
                <a:latin typeface="Times New Roman" pitchFamily="18" charset="0"/>
                <a:cs typeface="Times New Roman" pitchFamily="18" charset="0"/>
              </a:rPr>
              <a:t>Sıfır hipotezi </a:t>
            </a:r>
            <a:r>
              <a:rPr lang="tr-TR" sz="2000" u="sng" dirty="0">
                <a:latin typeface="Times New Roman" pitchFamily="18" charset="0"/>
                <a:cs typeface="Times New Roman" pitchFamily="18" charset="0"/>
              </a:rPr>
              <a:t>(H</a:t>
            </a:r>
            <a:r>
              <a:rPr lang="tr-TR" sz="1050" u="sng" dirty="0">
                <a:latin typeface="Times New Roman" pitchFamily="18" charset="0"/>
                <a:cs typeface="Times New Roman" pitchFamily="18" charset="0"/>
              </a:rPr>
              <a:t>0</a:t>
            </a:r>
            <a:r>
              <a:rPr lang="tr-TR" sz="2000" u="sng" dirty="0">
                <a:latin typeface="Times New Roman" pitchFamily="18" charset="0"/>
                <a:cs typeface="Times New Roman" pitchFamily="18" charset="0"/>
              </a:rPr>
              <a:t>)</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(istatistiksel hipotez, tarafsızlık </a:t>
            </a:r>
            <a:r>
              <a:rPr lang="tr-TR" sz="2000" dirty="0">
                <a:latin typeface="Times New Roman" pitchFamily="18" charset="0"/>
                <a:cs typeface="Times New Roman" pitchFamily="18" charset="0"/>
              </a:rPr>
              <a:t>hipotezi, farksızlık </a:t>
            </a:r>
            <a:r>
              <a:rPr lang="tr-TR" sz="2000" dirty="0" smtClean="0">
                <a:latin typeface="Times New Roman" pitchFamily="18" charset="0"/>
                <a:cs typeface="Times New Roman" pitchFamily="18" charset="0"/>
              </a:rPr>
              <a:t>hipotezi) </a:t>
            </a:r>
            <a:r>
              <a:rPr lang="tr-TR" sz="2000" dirty="0">
                <a:latin typeface="Times New Roman" pitchFamily="18" charset="0"/>
                <a:cs typeface="Times New Roman" pitchFamily="18" charset="0"/>
              </a:rPr>
              <a:t>Bu kavrama göre varsayılan değişkenler arasında farklılık yoktur. </a:t>
            </a:r>
            <a:endParaRPr lang="tr-TR" sz="2000" dirty="0" smtClean="0">
              <a:latin typeface="Times New Roman" pitchFamily="18" charset="0"/>
              <a:cs typeface="Times New Roman" pitchFamily="18" charset="0"/>
            </a:endParaRPr>
          </a:p>
          <a:p>
            <a:pPr marL="0" indent="0" algn="just" fontAlgn="base">
              <a:buNone/>
            </a:pPr>
            <a:endParaRPr lang="tr-TR" sz="2000" dirty="0" smtClean="0">
              <a:latin typeface="Times New Roman" pitchFamily="18" charset="0"/>
              <a:cs typeface="Times New Roman" pitchFamily="18" charset="0"/>
            </a:endParaRPr>
          </a:p>
          <a:p>
            <a:pPr algn="just" fontAlgn="base">
              <a:buFont typeface="Wingdings" pitchFamily="2" charset="2"/>
              <a:buChar char="q"/>
            </a:pPr>
            <a:r>
              <a:rPr lang="tr-TR" sz="2000" u="sng" dirty="0" smtClean="0">
                <a:latin typeface="Times New Roman" pitchFamily="18" charset="0"/>
                <a:cs typeface="Times New Roman" pitchFamily="18" charset="0"/>
              </a:rPr>
              <a:t>Karşıt (Alternatif) Hipotez (</a:t>
            </a:r>
            <a:r>
              <a:rPr lang="tr-TR" sz="2000" u="sng" dirty="0" err="1" smtClean="0">
                <a:latin typeface="Times New Roman" pitchFamily="18" charset="0"/>
                <a:cs typeface="Times New Roman" pitchFamily="18" charset="0"/>
              </a:rPr>
              <a:t>H</a:t>
            </a:r>
            <a:r>
              <a:rPr lang="tr-TR" sz="1050" u="sng" dirty="0" err="1" smtClean="0">
                <a:latin typeface="Times New Roman" pitchFamily="18" charset="0"/>
                <a:cs typeface="Times New Roman" pitchFamily="18" charset="0"/>
              </a:rPr>
              <a:t>k</a:t>
            </a:r>
            <a:r>
              <a:rPr lang="tr-TR" sz="2000" u="sng"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H</a:t>
            </a:r>
            <a:r>
              <a:rPr lang="tr-TR" sz="1050" dirty="0" smtClean="0">
                <a:latin typeface="Times New Roman" pitchFamily="18" charset="0"/>
                <a:cs typeface="Times New Roman" pitchFamily="18" charset="0"/>
              </a:rPr>
              <a:t>0 </a:t>
            </a:r>
            <a:r>
              <a:rPr lang="tr-TR" sz="2000" dirty="0" smtClean="0">
                <a:latin typeface="Times New Roman" pitchFamily="18" charset="0"/>
                <a:cs typeface="Times New Roman" pitchFamily="18" charset="0"/>
              </a:rPr>
              <a:t>hipotezinin karşıtıdır.</a:t>
            </a:r>
          </a:p>
          <a:p>
            <a:pPr marL="0" indent="0" algn="just" fontAlgn="base">
              <a:buNone/>
            </a:pPr>
            <a:endParaRPr lang="tr-TR" sz="2000" dirty="0" smtClean="0">
              <a:latin typeface="Times New Roman" pitchFamily="18" charset="0"/>
              <a:cs typeface="Times New Roman" pitchFamily="18" charset="0"/>
            </a:endParaRP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4</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185175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fontAlgn="base"/>
            <a:r>
              <a:rPr lang="tr-TR" sz="3200" b="1" dirty="0">
                <a:latin typeface="Times New Roman" pitchFamily="18" charset="0"/>
                <a:cs typeface="Times New Roman" pitchFamily="18" charset="0"/>
              </a:rPr>
              <a:t>Hipotezin Başlıca Özellikleri</a:t>
            </a:r>
          </a:p>
        </p:txBody>
      </p:sp>
      <p:sp>
        <p:nvSpPr>
          <p:cNvPr id="3" name="İçerik Yer Tutucusu 2"/>
          <p:cNvSpPr>
            <a:spLocks noGrp="1"/>
          </p:cNvSpPr>
          <p:nvPr>
            <p:ph idx="1"/>
          </p:nvPr>
        </p:nvSpPr>
        <p:spPr>
          <a:xfrm>
            <a:off x="467544" y="1772816"/>
            <a:ext cx="8229600" cy="3744415"/>
          </a:xfrm>
        </p:spPr>
        <p:txBody>
          <a:bodyPr>
            <a:noAutofit/>
          </a:bodyPr>
          <a:lstStyle/>
          <a:p>
            <a:pPr algn="just" fontAlgn="base">
              <a:buFont typeface="Wingdings" pitchFamily="2" charset="2"/>
              <a:buChar char="ü"/>
            </a:pPr>
            <a:r>
              <a:rPr lang="tr-TR" sz="2000" dirty="0" smtClean="0">
                <a:latin typeface="Times New Roman" pitchFamily="18" charset="0"/>
                <a:cs typeface="Times New Roman" pitchFamily="18" charset="0"/>
              </a:rPr>
              <a:t>Eldeki </a:t>
            </a:r>
            <a:r>
              <a:rPr lang="tr-TR" sz="2000" dirty="0">
                <a:latin typeface="Times New Roman" pitchFamily="18" charset="0"/>
                <a:cs typeface="Times New Roman" pitchFamily="18" charset="0"/>
              </a:rPr>
              <a:t>bütün verilere uygun olmalı ve onları </a:t>
            </a:r>
            <a:r>
              <a:rPr lang="tr-TR" sz="2000" dirty="0" smtClean="0">
                <a:latin typeface="Times New Roman" pitchFamily="18" charset="0"/>
                <a:cs typeface="Times New Roman" pitchFamily="18" charset="0"/>
              </a:rPr>
              <a:t>açıklamalıdır.</a:t>
            </a:r>
          </a:p>
          <a:p>
            <a:pPr marL="0" indent="0" algn="just" fontAlgn="base">
              <a:buNone/>
            </a:pPr>
            <a:endParaRPr lang="tr-TR" sz="2000" dirty="0" smtClean="0">
              <a:latin typeface="Times New Roman" pitchFamily="18" charset="0"/>
              <a:cs typeface="Times New Roman" pitchFamily="18" charset="0"/>
            </a:endParaRPr>
          </a:p>
          <a:p>
            <a:pPr algn="just" fontAlgn="base">
              <a:buFont typeface="Wingdings" pitchFamily="2" charset="2"/>
              <a:buChar char="ü"/>
            </a:pPr>
            <a:r>
              <a:rPr lang="tr-TR" sz="2000" dirty="0" smtClean="0">
                <a:latin typeface="Times New Roman" pitchFamily="18" charset="0"/>
                <a:cs typeface="Times New Roman" pitchFamily="18" charset="0"/>
              </a:rPr>
              <a:t>Yeni </a:t>
            </a:r>
            <a:r>
              <a:rPr lang="tr-TR" sz="2000" dirty="0">
                <a:latin typeface="Times New Roman" pitchFamily="18" charset="0"/>
                <a:cs typeface="Times New Roman" pitchFamily="18" charset="0"/>
              </a:rPr>
              <a:t>gerçeklerin tahminine olanak </a:t>
            </a:r>
            <a:r>
              <a:rPr lang="tr-TR" sz="2000" dirty="0" smtClean="0">
                <a:latin typeface="Times New Roman" pitchFamily="18" charset="0"/>
                <a:cs typeface="Times New Roman" pitchFamily="18" charset="0"/>
              </a:rPr>
              <a:t>sağlamalıdır.</a:t>
            </a:r>
          </a:p>
          <a:p>
            <a:pPr marL="0" indent="0" algn="just" fontAlgn="base">
              <a:buNone/>
            </a:pPr>
            <a:endParaRPr lang="tr-TR" sz="2000" dirty="0" smtClean="0">
              <a:latin typeface="Times New Roman" pitchFamily="18" charset="0"/>
              <a:cs typeface="Times New Roman" pitchFamily="18" charset="0"/>
            </a:endParaRPr>
          </a:p>
          <a:p>
            <a:pPr algn="just" fontAlgn="base">
              <a:buFont typeface="Wingdings" pitchFamily="2" charset="2"/>
              <a:buChar char="ü"/>
            </a:pPr>
            <a:r>
              <a:rPr lang="tr-TR" sz="2000" dirty="0" smtClean="0">
                <a:latin typeface="Times New Roman" pitchFamily="18" charset="0"/>
                <a:cs typeface="Times New Roman" pitchFamily="18" charset="0"/>
              </a:rPr>
              <a:t>Probleme </a:t>
            </a:r>
            <a:r>
              <a:rPr lang="tr-TR" sz="2000" dirty="0">
                <a:latin typeface="Times New Roman" pitchFamily="18" charset="0"/>
                <a:cs typeface="Times New Roman" pitchFamily="18" charset="0"/>
              </a:rPr>
              <a:t>çözüm </a:t>
            </a:r>
            <a:r>
              <a:rPr lang="tr-TR" sz="2000" dirty="0" smtClean="0">
                <a:latin typeface="Times New Roman" pitchFamily="18" charset="0"/>
                <a:cs typeface="Times New Roman" pitchFamily="18" charset="0"/>
              </a:rPr>
              <a:t>önermelidir.</a:t>
            </a:r>
          </a:p>
          <a:p>
            <a:pPr marL="0" indent="0" algn="just" fontAlgn="base">
              <a:buNone/>
            </a:pPr>
            <a:endParaRPr lang="tr-TR" sz="2000" dirty="0" smtClean="0">
              <a:latin typeface="Times New Roman" pitchFamily="18" charset="0"/>
              <a:cs typeface="Times New Roman" pitchFamily="18" charset="0"/>
            </a:endParaRPr>
          </a:p>
          <a:p>
            <a:pPr algn="just" fontAlgn="base">
              <a:buFont typeface="Wingdings" pitchFamily="2" charset="2"/>
              <a:buChar char="ü"/>
            </a:pPr>
            <a:r>
              <a:rPr lang="tr-TR" sz="2000" dirty="0" smtClean="0">
                <a:latin typeface="Times New Roman" pitchFamily="18" charset="0"/>
                <a:cs typeface="Times New Roman" pitchFamily="18" charset="0"/>
              </a:rPr>
              <a:t>Deney </a:t>
            </a:r>
            <a:r>
              <a:rPr lang="tr-TR" sz="2000" dirty="0">
                <a:latin typeface="Times New Roman" pitchFamily="18" charset="0"/>
                <a:cs typeface="Times New Roman" pitchFamily="18" charset="0"/>
              </a:rPr>
              <a:t>ve gözlemlere açık </a:t>
            </a:r>
            <a:r>
              <a:rPr lang="tr-TR" sz="2000" dirty="0" smtClean="0">
                <a:latin typeface="Times New Roman" pitchFamily="18" charset="0"/>
                <a:cs typeface="Times New Roman" pitchFamily="18" charset="0"/>
              </a:rPr>
              <a:t>olmalıdır.</a:t>
            </a:r>
          </a:p>
          <a:p>
            <a:pPr marL="0" indent="0" algn="just" fontAlgn="base">
              <a:buNone/>
            </a:pPr>
            <a:endParaRPr lang="tr-TR" sz="2000" dirty="0" smtClean="0">
              <a:latin typeface="Times New Roman" pitchFamily="18" charset="0"/>
              <a:cs typeface="Times New Roman" pitchFamily="18" charset="0"/>
            </a:endParaRPr>
          </a:p>
          <a:p>
            <a:pPr algn="just" fontAlgn="base">
              <a:buFont typeface="Wingdings" pitchFamily="2" charset="2"/>
              <a:buChar char="ü"/>
            </a:pPr>
            <a:r>
              <a:rPr lang="tr-TR" sz="2000" dirty="0" smtClean="0">
                <a:latin typeface="Times New Roman" pitchFamily="18" charset="0"/>
                <a:cs typeface="Times New Roman" pitchFamily="18" charset="0"/>
              </a:rPr>
              <a:t>Yeni </a:t>
            </a:r>
            <a:r>
              <a:rPr lang="tr-TR" sz="2000" dirty="0">
                <a:latin typeface="Times New Roman" pitchFamily="18" charset="0"/>
                <a:cs typeface="Times New Roman" pitchFamily="18" charset="0"/>
              </a:rPr>
              <a:t>deney ve gözlemlerle denenebilir olmalıdır.</a:t>
            </a: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5</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77220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fontAlgn="base"/>
            <a:r>
              <a:rPr lang="tr-TR" sz="3200" b="1" dirty="0">
                <a:latin typeface="Times New Roman" pitchFamily="18" charset="0"/>
                <a:cs typeface="Times New Roman" pitchFamily="18" charset="0"/>
              </a:rPr>
              <a:t>Hipotezin Muhtemel Üç Sonucu</a:t>
            </a:r>
          </a:p>
        </p:txBody>
      </p:sp>
      <p:sp>
        <p:nvSpPr>
          <p:cNvPr id="3" name="İçerik Yer Tutucusu 2"/>
          <p:cNvSpPr>
            <a:spLocks noGrp="1"/>
          </p:cNvSpPr>
          <p:nvPr>
            <p:ph idx="1"/>
          </p:nvPr>
        </p:nvSpPr>
        <p:spPr>
          <a:xfrm>
            <a:off x="467544" y="1772816"/>
            <a:ext cx="8229600" cy="3744415"/>
          </a:xfrm>
        </p:spPr>
        <p:txBody>
          <a:bodyPr>
            <a:noAutofit/>
          </a:bodyPr>
          <a:lstStyle/>
          <a:p>
            <a:pPr marL="514350" indent="-514350" algn="just" fontAlgn="base">
              <a:buFont typeface="+mj-lt"/>
              <a:buAutoNum type="romanUcPeriod"/>
            </a:pPr>
            <a:r>
              <a:rPr lang="tr-TR" sz="2000" dirty="0" smtClean="0">
                <a:latin typeface="Times New Roman" pitchFamily="18" charset="0"/>
                <a:cs typeface="Times New Roman" pitchFamily="18" charset="0"/>
              </a:rPr>
              <a:t>Doğrudan </a:t>
            </a:r>
            <a:r>
              <a:rPr lang="tr-TR" sz="2000" dirty="0">
                <a:latin typeface="Times New Roman" pitchFamily="18" charset="0"/>
                <a:cs typeface="Times New Roman" pitchFamily="18" charset="0"/>
              </a:rPr>
              <a:t>kanıtlanıp doğrudan geçerli haline gelebilir bir hipotez gözlem ve deneylerle doğrulanırsa teori değil </a:t>
            </a:r>
            <a:r>
              <a:rPr lang="tr-TR" sz="2000" dirty="0" smtClean="0">
                <a:latin typeface="Times New Roman" pitchFamily="18" charset="0"/>
                <a:cs typeface="Times New Roman" pitchFamily="18" charset="0"/>
              </a:rPr>
              <a:t>gerçektir.</a:t>
            </a:r>
          </a:p>
          <a:p>
            <a:pPr marL="514350" indent="-514350" algn="just" fontAlgn="base">
              <a:buFont typeface="+mj-lt"/>
              <a:buAutoNum type="romanUcPeriod"/>
            </a:pPr>
            <a:endParaRPr lang="tr-TR" sz="2000" dirty="0" smtClean="0">
              <a:latin typeface="Times New Roman" pitchFamily="18" charset="0"/>
              <a:cs typeface="Times New Roman" pitchFamily="18" charset="0"/>
            </a:endParaRPr>
          </a:p>
          <a:p>
            <a:pPr marL="514350" indent="-514350" algn="just" fontAlgn="base">
              <a:buFont typeface="+mj-lt"/>
              <a:buAutoNum type="romanUcPeriod"/>
            </a:pPr>
            <a:r>
              <a:rPr lang="tr-TR" sz="2000" dirty="0" smtClean="0">
                <a:latin typeface="Times New Roman" pitchFamily="18" charset="0"/>
                <a:cs typeface="Times New Roman" pitchFamily="18" charset="0"/>
              </a:rPr>
              <a:t>Yeni </a:t>
            </a:r>
            <a:r>
              <a:rPr lang="tr-TR" sz="2000" dirty="0">
                <a:latin typeface="Times New Roman" pitchFamily="18" charset="0"/>
                <a:cs typeface="Times New Roman" pitchFamily="18" charset="0"/>
              </a:rPr>
              <a:t>gerçeklerle desteklenerek teori veya kanun haline </a:t>
            </a:r>
            <a:r>
              <a:rPr lang="tr-TR" sz="2000" dirty="0" smtClean="0">
                <a:latin typeface="Times New Roman" pitchFamily="18" charset="0"/>
                <a:cs typeface="Times New Roman" pitchFamily="18" charset="0"/>
              </a:rPr>
              <a:t>gelebilir.</a:t>
            </a:r>
          </a:p>
          <a:p>
            <a:pPr marL="514350" indent="-514350" algn="just" fontAlgn="base">
              <a:buFont typeface="+mj-lt"/>
              <a:buAutoNum type="romanUcPeriod"/>
            </a:pPr>
            <a:endParaRPr lang="tr-TR" sz="2000" dirty="0">
              <a:latin typeface="Times New Roman" pitchFamily="18" charset="0"/>
              <a:cs typeface="Times New Roman" pitchFamily="18" charset="0"/>
            </a:endParaRPr>
          </a:p>
          <a:p>
            <a:pPr marL="514350" indent="-514350" algn="just" fontAlgn="base">
              <a:buFont typeface="+mj-lt"/>
              <a:buAutoNum type="romanUcPeriod"/>
            </a:pPr>
            <a:r>
              <a:rPr lang="tr-TR" sz="2000" dirty="0" smtClean="0">
                <a:latin typeface="Times New Roman" pitchFamily="18" charset="0"/>
                <a:cs typeface="Times New Roman" pitchFamily="18" charset="0"/>
              </a:rPr>
              <a:t>Çürütülüp </a:t>
            </a:r>
            <a:r>
              <a:rPr lang="tr-TR" sz="2000" dirty="0">
                <a:latin typeface="Times New Roman" pitchFamily="18" charset="0"/>
                <a:cs typeface="Times New Roman" pitchFamily="18" charset="0"/>
              </a:rPr>
              <a:t>terk edilir.</a:t>
            </a: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6</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966151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fontAlgn="base"/>
            <a:r>
              <a:rPr lang="tr-TR" sz="3200" b="1" dirty="0">
                <a:latin typeface="Times New Roman" pitchFamily="18" charset="0"/>
                <a:cs typeface="Times New Roman" pitchFamily="18" charset="0"/>
              </a:rPr>
              <a:t>Gözlem</a:t>
            </a:r>
          </a:p>
        </p:txBody>
      </p:sp>
      <p:sp>
        <p:nvSpPr>
          <p:cNvPr id="3" name="İçerik Yer Tutucusu 2"/>
          <p:cNvSpPr>
            <a:spLocks noGrp="1"/>
          </p:cNvSpPr>
          <p:nvPr>
            <p:ph idx="1"/>
          </p:nvPr>
        </p:nvSpPr>
        <p:spPr>
          <a:xfrm>
            <a:off x="467544" y="1268760"/>
            <a:ext cx="8229600" cy="4968552"/>
          </a:xfrm>
        </p:spPr>
        <p:txBody>
          <a:bodyPr>
            <a:noAutofit/>
          </a:bodyPr>
          <a:lstStyle/>
          <a:p>
            <a:pPr marL="0" indent="0" algn="just" fontAlgn="base">
              <a:buNone/>
            </a:pPr>
            <a:r>
              <a:rPr lang="tr-TR" sz="2000" dirty="0" smtClean="0">
                <a:latin typeface="Times New Roman" pitchFamily="18" charset="0"/>
                <a:cs typeface="Times New Roman" pitchFamily="18" charset="0"/>
              </a:rPr>
              <a:t>Gözlem; </a:t>
            </a:r>
            <a:r>
              <a:rPr lang="tr-TR" sz="2000" dirty="0">
                <a:latin typeface="Times New Roman" pitchFamily="18" charset="0"/>
                <a:cs typeface="Times New Roman" pitchFamily="18" charset="0"/>
              </a:rPr>
              <a:t>belli bir kimse, yer, olay, nesne, durum ve şarta ait bilgi toplamak için belirli hedeflere yöneltilmiş bir bakış ve dinleyiştir</a:t>
            </a:r>
            <a:r>
              <a:rPr lang="tr-TR" sz="2000" dirty="0" smtClean="0">
                <a:latin typeface="Times New Roman" pitchFamily="18" charset="0"/>
                <a:cs typeface="Times New Roman" pitchFamily="18" charset="0"/>
              </a:rPr>
              <a:t>.</a:t>
            </a:r>
          </a:p>
          <a:p>
            <a:pPr marL="0" indent="0" algn="just" fontAlgn="base">
              <a:buNone/>
            </a:pPr>
            <a:endParaRPr lang="tr-TR" sz="2000" dirty="0" smtClean="0">
              <a:latin typeface="Times New Roman" pitchFamily="18" charset="0"/>
              <a:cs typeface="Times New Roman" pitchFamily="18" charset="0"/>
            </a:endParaRPr>
          </a:p>
          <a:p>
            <a:pPr marL="0" indent="0" algn="just" fontAlgn="base">
              <a:buNone/>
            </a:pPr>
            <a:r>
              <a:rPr lang="tr-TR" sz="2000" dirty="0" smtClean="0">
                <a:latin typeface="Times New Roman" pitchFamily="18" charset="0"/>
                <a:cs typeface="Times New Roman" pitchFamily="18" charset="0"/>
              </a:rPr>
              <a:t>Araştırmalarda </a:t>
            </a:r>
            <a:r>
              <a:rPr lang="tr-TR" sz="2000" dirty="0">
                <a:latin typeface="Times New Roman" pitchFamily="18" charset="0"/>
                <a:cs typeface="Times New Roman" pitchFamily="18" charset="0"/>
              </a:rPr>
              <a:t>başlangıç aşamasında, ilk hipotezi oluşturmada keşif amaçlı </a:t>
            </a:r>
            <a:r>
              <a:rPr lang="tr-TR" sz="2000" dirty="0" smtClean="0">
                <a:latin typeface="Times New Roman" pitchFamily="18" charset="0"/>
                <a:cs typeface="Times New Roman" pitchFamily="18" charset="0"/>
              </a:rPr>
              <a:t>kullanılabilir.</a:t>
            </a:r>
          </a:p>
          <a:p>
            <a:pPr marL="0" indent="0" algn="just" fontAlgn="base">
              <a:buNone/>
            </a:pPr>
            <a:endParaRPr lang="tr-TR" sz="2000" dirty="0" smtClean="0">
              <a:latin typeface="Times New Roman" pitchFamily="18" charset="0"/>
              <a:cs typeface="Times New Roman" pitchFamily="18" charset="0"/>
            </a:endParaRPr>
          </a:p>
          <a:p>
            <a:pPr marL="0" indent="0" algn="just" fontAlgn="base">
              <a:buNone/>
            </a:pPr>
            <a:r>
              <a:rPr lang="tr-TR" sz="2000" dirty="0" smtClean="0">
                <a:latin typeface="Times New Roman" pitchFamily="18" charset="0"/>
                <a:cs typeface="Times New Roman" pitchFamily="18" charset="0"/>
              </a:rPr>
              <a:t>Diğer </a:t>
            </a:r>
            <a:r>
              <a:rPr lang="tr-TR" sz="2000" dirty="0">
                <a:latin typeface="Times New Roman" pitchFamily="18" charset="0"/>
                <a:cs typeface="Times New Roman" pitchFamily="18" charset="0"/>
              </a:rPr>
              <a:t>elde edilmiş bilgilerin desteklenmesinde ve/veya tamamlanmasında </a:t>
            </a:r>
            <a:r>
              <a:rPr lang="tr-TR" sz="2000" dirty="0" smtClean="0">
                <a:latin typeface="Times New Roman" pitchFamily="18" charset="0"/>
                <a:cs typeface="Times New Roman" pitchFamily="18" charset="0"/>
              </a:rPr>
              <a:t>yararlanılabilir.</a:t>
            </a:r>
          </a:p>
          <a:p>
            <a:pPr marL="0" indent="0" algn="just" fontAlgn="base">
              <a:buNone/>
            </a:pPr>
            <a:endParaRPr lang="tr-TR" sz="2000" dirty="0">
              <a:latin typeface="Times New Roman" pitchFamily="18" charset="0"/>
              <a:cs typeface="Times New Roman" pitchFamily="18" charset="0"/>
            </a:endParaRPr>
          </a:p>
          <a:p>
            <a:pPr marL="0" indent="0" algn="just" fontAlgn="base">
              <a:buNone/>
            </a:pPr>
            <a:r>
              <a:rPr lang="tr-TR" sz="2000" b="1" u="sng" dirty="0">
                <a:latin typeface="Times New Roman" pitchFamily="18" charset="0"/>
                <a:cs typeface="Times New Roman" pitchFamily="18" charset="0"/>
              </a:rPr>
              <a:t>Nitel gözlem</a:t>
            </a:r>
            <a:r>
              <a:rPr lang="tr-TR" sz="2000" dirty="0">
                <a:latin typeface="Times New Roman" pitchFamily="18" charset="0"/>
                <a:cs typeface="Times New Roman" pitchFamily="18" charset="0"/>
              </a:rPr>
              <a:t>: Sadece duyu organlarıyla yapılır. Yanılma payı yoktur. Sonuç kesindir. </a:t>
            </a:r>
            <a:endParaRPr lang="tr-TR" sz="2000" dirty="0" smtClean="0">
              <a:latin typeface="Times New Roman" pitchFamily="18" charset="0"/>
              <a:cs typeface="Times New Roman" pitchFamily="18" charset="0"/>
            </a:endParaRPr>
          </a:p>
          <a:p>
            <a:pPr marL="0" indent="0" algn="just" fontAlgn="base">
              <a:buNone/>
            </a:pPr>
            <a:endParaRPr lang="tr-TR" sz="2000" dirty="0">
              <a:latin typeface="Times New Roman" pitchFamily="18" charset="0"/>
              <a:cs typeface="Times New Roman" pitchFamily="18" charset="0"/>
            </a:endParaRPr>
          </a:p>
          <a:p>
            <a:pPr marL="0" indent="0" algn="just" fontAlgn="base">
              <a:buNone/>
            </a:pPr>
            <a:r>
              <a:rPr lang="tr-TR" sz="2000" b="1" u="sng" dirty="0" smtClean="0">
                <a:latin typeface="Times New Roman" pitchFamily="18" charset="0"/>
                <a:cs typeface="Times New Roman" pitchFamily="18" charset="0"/>
              </a:rPr>
              <a:t>Nicel </a:t>
            </a:r>
            <a:r>
              <a:rPr lang="tr-TR" sz="2000" b="1" u="sng" dirty="0">
                <a:latin typeface="Times New Roman" pitchFamily="18" charset="0"/>
                <a:cs typeface="Times New Roman" pitchFamily="18" charset="0"/>
              </a:rPr>
              <a:t>gözlem</a:t>
            </a:r>
            <a:r>
              <a:rPr lang="tr-TR" sz="2000" dirty="0">
                <a:latin typeface="Times New Roman" pitchFamily="18" charset="0"/>
                <a:cs typeface="Times New Roman" pitchFamily="18" charset="0"/>
              </a:rPr>
              <a:t>: Ölçü aletleriyle yapılır (Örnek, terazi ile ağırlığın belirlenmesi).</a:t>
            </a: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7</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332990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12776"/>
            <a:ext cx="8229600" cy="1143000"/>
          </a:xfrm>
        </p:spPr>
        <p:txBody>
          <a:bodyPr>
            <a:normAutofit/>
          </a:bodyPr>
          <a:lstStyle/>
          <a:p>
            <a:pPr fontAlgn="base"/>
            <a:r>
              <a:rPr lang="tr-TR" sz="3200" b="1" u="sng" dirty="0">
                <a:latin typeface="Times New Roman" pitchFamily="18" charset="0"/>
                <a:cs typeface="Times New Roman" pitchFamily="18" charset="0"/>
              </a:rPr>
              <a:t>Bilimsel Araştırma Yaklaşımları</a:t>
            </a:r>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8</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cxnSp>
        <p:nvCxnSpPr>
          <p:cNvPr id="15" name="Düz Ok Bağlayıcısı 14"/>
          <p:cNvCxnSpPr/>
          <p:nvPr/>
        </p:nvCxnSpPr>
        <p:spPr>
          <a:xfrm flipH="1">
            <a:off x="2411760" y="2550914"/>
            <a:ext cx="1008112" cy="7920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a:off x="5220072" y="2555776"/>
            <a:ext cx="1080120" cy="85923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 name="Metin kutusu 18"/>
          <p:cNvSpPr txBox="1"/>
          <p:nvPr/>
        </p:nvSpPr>
        <p:spPr>
          <a:xfrm>
            <a:off x="611560" y="3605192"/>
            <a:ext cx="3456383" cy="646331"/>
          </a:xfrm>
          <a:prstGeom prst="rect">
            <a:avLst/>
          </a:prstGeom>
          <a:noFill/>
        </p:spPr>
        <p:txBody>
          <a:bodyPr wrap="square" rtlCol="0">
            <a:spAutoFit/>
          </a:bodyPr>
          <a:lstStyle/>
          <a:p>
            <a:r>
              <a:rPr lang="tr-TR" dirty="0" smtClean="0">
                <a:latin typeface="Times New Roman" pitchFamily="18" charset="0"/>
                <a:cs typeface="Times New Roman" pitchFamily="18" charset="0"/>
              </a:rPr>
              <a:t>Niceliksel (Kantitatif) Araştırma</a:t>
            </a:r>
          </a:p>
          <a:p>
            <a:r>
              <a:rPr lang="tr-TR" dirty="0" smtClean="0">
                <a:latin typeface="Times New Roman" pitchFamily="18" charset="0"/>
                <a:cs typeface="Times New Roman" pitchFamily="18" charset="0"/>
              </a:rPr>
              <a:t>(</a:t>
            </a:r>
            <a:r>
              <a:rPr lang="tr-TR" dirty="0" err="1">
                <a:latin typeface="Times New Roman" pitchFamily="18" charset="0"/>
                <a:cs typeface="Times New Roman" pitchFamily="18" charset="0"/>
              </a:rPr>
              <a:t>Quantitative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Research</a:t>
            </a:r>
            <a:r>
              <a:rPr lang="tr-TR" dirty="0">
                <a:latin typeface="Times New Roman" pitchFamily="18" charset="0"/>
                <a:cs typeface="Times New Roman" pitchFamily="18" charset="0"/>
              </a:rPr>
              <a:t>): </a:t>
            </a:r>
          </a:p>
        </p:txBody>
      </p:sp>
      <p:sp>
        <p:nvSpPr>
          <p:cNvPr id="20" name="Metin kutusu 19"/>
          <p:cNvSpPr txBox="1"/>
          <p:nvPr/>
        </p:nvSpPr>
        <p:spPr>
          <a:xfrm>
            <a:off x="5760132" y="3559026"/>
            <a:ext cx="2304256" cy="646331"/>
          </a:xfrm>
          <a:prstGeom prst="rect">
            <a:avLst/>
          </a:prstGeom>
          <a:noFill/>
        </p:spPr>
        <p:txBody>
          <a:bodyPr wrap="square" rtlCol="0">
            <a:spAutoFit/>
          </a:bodyPr>
          <a:lstStyle/>
          <a:p>
            <a:r>
              <a:rPr lang="tr-TR" dirty="0" smtClean="0">
                <a:latin typeface="Times New Roman" pitchFamily="18" charset="0"/>
                <a:cs typeface="Times New Roman" pitchFamily="18" charset="0"/>
              </a:rPr>
              <a:t>Niteliksel Araştırma</a:t>
            </a:r>
          </a:p>
          <a:p>
            <a:r>
              <a:rPr lang="tr-TR" dirty="0" smtClean="0">
                <a:latin typeface="Times New Roman" pitchFamily="18" charset="0"/>
                <a:cs typeface="Times New Roman" pitchFamily="18" charset="0"/>
              </a:rPr>
              <a:t>(</a:t>
            </a:r>
            <a:r>
              <a:rPr lang="tr-TR" dirty="0" err="1" smtClean="0">
                <a:latin typeface="Times New Roman" pitchFamily="18" charset="0"/>
                <a:cs typeface="Times New Roman" pitchFamily="18" charset="0"/>
              </a:rPr>
              <a:t>Qualitative</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Research</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
        <p:nvSpPr>
          <p:cNvPr id="9" name="Yuvarlatılmış Dikdörtgen 8"/>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2932478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3200" b="1" u="sng" dirty="0" smtClean="0">
                <a:latin typeface="Times New Roman" pitchFamily="18" charset="0"/>
                <a:cs typeface="Times New Roman" pitchFamily="18" charset="0"/>
              </a:rPr>
              <a:t>Niteliksel Araştırma</a:t>
            </a:r>
            <a:endParaRPr lang="tr-TR" sz="3200" b="1" u="sng" dirty="0">
              <a:latin typeface="Times New Roman" pitchFamily="18" charset="0"/>
              <a:cs typeface="Times New Roman" pitchFamily="18" charset="0"/>
            </a:endParaRPr>
          </a:p>
        </p:txBody>
      </p:sp>
      <p:sp>
        <p:nvSpPr>
          <p:cNvPr id="3" name="İçerik Yer Tutucusu 2"/>
          <p:cNvSpPr>
            <a:spLocks noGrp="1"/>
          </p:cNvSpPr>
          <p:nvPr>
            <p:ph idx="1"/>
          </p:nvPr>
        </p:nvSpPr>
        <p:spPr>
          <a:xfrm>
            <a:off x="467544" y="1772816"/>
            <a:ext cx="8229600" cy="3744415"/>
          </a:xfrm>
        </p:spPr>
        <p:txBody>
          <a:bodyPr>
            <a:noAutofit/>
          </a:bodyPr>
          <a:lstStyle/>
          <a:p>
            <a:pPr algn="just" fontAlgn="base">
              <a:buFont typeface="Wingdings" pitchFamily="2" charset="2"/>
              <a:buChar char="ü"/>
            </a:pPr>
            <a:r>
              <a:rPr lang="tr-TR" sz="2000" dirty="0">
                <a:latin typeface="Times New Roman" pitchFamily="18" charset="0"/>
                <a:cs typeface="Times New Roman" pitchFamily="18" charset="0"/>
              </a:rPr>
              <a:t>Nitel araştırma, gözlem, görüşme ve doküman analizi gibi nitel veri toplama yöntemlerinin kullanıldığı, algıların ve olayların doğal ortamda gerçekçi ve bütüncül bir biçimde ortaya konmasına yönelik bir sürecin izlendiği araştırma türüdür (Arslan, 2012</a:t>
            </a:r>
            <a:r>
              <a:rPr lang="tr-TR" sz="2000" dirty="0" smtClean="0">
                <a:latin typeface="Times New Roman" pitchFamily="18" charset="0"/>
                <a:cs typeface="Times New Roman" pitchFamily="18" charset="0"/>
              </a:rPr>
              <a:t>).</a:t>
            </a:r>
          </a:p>
          <a:p>
            <a:pPr algn="just" fontAlgn="base">
              <a:buFont typeface="Wingdings" pitchFamily="2" charset="2"/>
              <a:buChar char="ü"/>
            </a:pPr>
            <a:endParaRPr lang="tr-TR" sz="2000" dirty="0">
              <a:latin typeface="Times New Roman" pitchFamily="18" charset="0"/>
              <a:cs typeface="Times New Roman" pitchFamily="18" charset="0"/>
            </a:endParaRPr>
          </a:p>
          <a:p>
            <a:pPr algn="just" fontAlgn="base">
              <a:buFont typeface="Wingdings" pitchFamily="2" charset="2"/>
              <a:buChar char="q"/>
            </a:pPr>
            <a:r>
              <a:rPr lang="tr-TR" sz="2000" dirty="0">
                <a:latin typeface="Times New Roman" pitchFamily="18" charset="0"/>
                <a:cs typeface="Times New Roman" pitchFamily="18" charset="0"/>
              </a:rPr>
              <a:t>Nitel araştırma bir olayı doğal ortamı ve doğal oluşumu içinde tasvir eder. </a:t>
            </a:r>
          </a:p>
          <a:p>
            <a:pPr algn="just" fontAlgn="base">
              <a:buFont typeface="Wingdings" pitchFamily="2" charset="2"/>
              <a:buChar char="q"/>
            </a:pPr>
            <a:endParaRPr lang="tr-TR" sz="2000" dirty="0">
              <a:latin typeface="Times New Roman" pitchFamily="18" charset="0"/>
              <a:cs typeface="Times New Roman" pitchFamily="18" charset="0"/>
            </a:endParaRPr>
          </a:p>
          <a:p>
            <a:pPr algn="just" fontAlgn="base">
              <a:buFont typeface="Wingdings" pitchFamily="2" charset="2"/>
              <a:buChar char="q"/>
            </a:pPr>
            <a:r>
              <a:rPr lang="tr-TR" sz="2000" dirty="0">
                <a:latin typeface="Times New Roman" pitchFamily="18" charset="0"/>
                <a:cs typeface="Times New Roman" pitchFamily="18" charset="0"/>
              </a:rPr>
              <a:t>Nitel araştırma bir durumu ilişki bağlantıları içinde anlamaya çalışır (</a:t>
            </a:r>
            <a:r>
              <a:rPr lang="tr-TR" sz="2000" dirty="0" err="1">
                <a:latin typeface="Times New Roman" pitchFamily="18" charset="0"/>
                <a:cs typeface="Times New Roman" pitchFamily="18" charset="0"/>
              </a:rPr>
              <a:t>holistic</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perspective</a:t>
            </a:r>
            <a:r>
              <a:rPr lang="tr-TR" sz="2000" dirty="0">
                <a:latin typeface="Times New Roman" pitchFamily="18" charset="0"/>
                <a:cs typeface="Times New Roman" pitchFamily="18" charset="0"/>
              </a:rPr>
              <a:t>). </a:t>
            </a:r>
          </a:p>
          <a:p>
            <a:pPr algn="just" fontAlgn="base">
              <a:buFont typeface="Wingdings" pitchFamily="2" charset="2"/>
              <a:buChar char="q"/>
            </a:pPr>
            <a:endParaRPr lang="tr-TR" sz="2000" dirty="0">
              <a:latin typeface="Times New Roman" pitchFamily="18" charset="0"/>
              <a:cs typeface="Times New Roman" pitchFamily="18" charset="0"/>
            </a:endParaRPr>
          </a:p>
          <a:p>
            <a:pPr algn="just" fontAlgn="base">
              <a:buFont typeface="Wingdings" pitchFamily="2" charset="2"/>
              <a:buChar char="q"/>
            </a:pPr>
            <a:r>
              <a:rPr lang="tr-TR" sz="2000" dirty="0">
                <a:latin typeface="Times New Roman" pitchFamily="18" charset="0"/>
                <a:cs typeface="Times New Roman" pitchFamily="18" charset="0"/>
              </a:rPr>
              <a:t>Bir olayı etkileyen değişkenleri kendisi ortaya çıkarır (Hasan </a:t>
            </a:r>
            <a:r>
              <a:rPr lang="tr-TR" sz="2000" dirty="0" err="1">
                <a:latin typeface="Times New Roman" pitchFamily="18" charset="0"/>
                <a:cs typeface="Times New Roman" pitchFamily="18" charset="0"/>
              </a:rPr>
              <a:t>Bozgeyikli</a:t>
            </a:r>
            <a:r>
              <a:rPr lang="tr-TR" sz="2000" dirty="0" smtClean="0">
                <a:latin typeface="Times New Roman" pitchFamily="18" charset="0"/>
                <a:cs typeface="Times New Roman" pitchFamily="18" charset="0"/>
              </a:rPr>
              <a:t>).</a:t>
            </a:r>
          </a:p>
          <a:p>
            <a:pPr algn="just" fontAlgn="base">
              <a:buFont typeface="Wingdings" pitchFamily="2" charset="2"/>
              <a:buChar char="q"/>
            </a:pPr>
            <a:endParaRPr lang="tr-TR" sz="2000" dirty="0" smtClean="0">
              <a:latin typeface="Times New Roman" pitchFamily="18" charset="0"/>
              <a:cs typeface="Times New Roman" pitchFamily="18" charset="0"/>
            </a:endParaRPr>
          </a:p>
          <a:p>
            <a:pPr algn="just" fontAlgn="base">
              <a:buFont typeface="Wingdings" pitchFamily="2" charset="2"/>
              <a:buChar char="ü"/>
            </a:pPr>
            <a:endParaRPr lang="tr-TR" sz="2000" dirty="0" smtClean="0"/>
          </a:p>
        </p:txBody>
      </p:sp>
      <p:sp>
        <p:nvSpPr>
          <p:cNvPr id="5" name="Slayt Numarası Yer Tutucusu 4"/>
          <p:cNvSpPr>
            <a:spLocks noGrp="1"/>
          </p:cNvSpPr>
          <p:nvPr>
            <p:ph type="sldNum" sz="quarter" idx="12"/>
          </p:nvPr>
        </p:nvSpPr>
        <p:spPr/>
        <p:txBody>
          <a:bodyPr/>
          <a:lstStyle/>
          <a:p>
            <a:fld id="{0C93C653-512B-460C-882C-EACABC0C2AED}" type="slidenum">
              <a:rPr lang="tr-TR" smtClean="0">
                <a:latin typeface="Times New Roman" pitchFamily="18" charset="0"/>
                <a:cs typeface="Times New Roman" pitchFamily="18" charset="0"/>
              </a:rPr>
              <a:t>9</a:t>
            </a:fld>
            <a:endParaRPr lang="tr-TR" dirty="0">
              <a:latin typeface="Times New Roman" pitchFamily="18" charset="0"/>
              <a:cs typeface="Times New Roman" pitchFamily="18" charset="0"/>
            </a:endParaRPr>
          </a:p>
        </p:txBody>
      </p:sp>
      <p:sp>
        <p:nvSpPr>
          <p:cNvPr id="6" name="Altbilgi Yer Tutucusu 3"/>
          <p:cNvSpPr txBox="1">
            <a:spLocks/>
          </p:cNvSpPr>
          <p:nvPr/>
        </p:nvSpPr>
        <p:spPr>
          <a:xfrm>
            <a:off x="0" y="6381328"/>
            <a:ext cx="3175992" cy="365125"/>
          </a:xfrm>
          <a:prstGeom prst="rect">
            <a:avLst/>
          </a:prstGeom>
        </p:spPr>
        <p:txBody>
          <a:bodyPr vert="horz" lIns="91440" tIns="45720" rIns="91440" bIns="45720" rtlCol="0" anchor="ctr"/>
          <a:lstStyle>
            <a:defPPr>
              <a:defRPr lang="tr-T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tr-TR" dirty="0" smtClean="0">
                <a:latin typeface="Times New Roman" pitchFamily="18" charset="0"/>
                <a:cs typeface="Times New Roman" pitchFamily="18" charset="0"/>
              </a:rPr>
              <a:t>HRT3221- BİLİMSEL ARAŞTIRMAYA GİRİŞ</a:t>
            </a:r>
            <a:endParaRPr lang="tr-TR" dirty="0">
              <a:latin typeface="Times New Roman" pitchFamily="18" charset="0"/>
              <a:cs typeface="Times New Roman" pitchFamily="18" charset="0"/>
            </a:endParaRPr>
          </a:p>
        </p:txBody>
      </p:sp>
      <p:sp>
        <p:nvSpPr>
          <p:cNvPr id="7" name="Yuvarlatılmış Dikdörtgen 6"/>
          <p:cNvSpPr/>
          <p:nvPr/>
        </p:nvSpPr>
        <p:spPr>
          <a:xfrm>
            <a:off x="72007" y="72008"/>
            <a:ext cx="9000985" cy="6741368"/>
          </a:xfrm>
          <a:prstGeom prst="roundRect">
            <a:avLst>
              <a:gd name="adj" fmla="val 165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ln>
                <a:solidFill>
                  <a:schemeClr val="tx1"/>
                </a:solidFill>
              </a:ln>
              <a:noFill/>
            </a:endParaRPr>
          </a:p>
        </p:txBody>
      </p:sp>
    </p:spTree>
    <p:extLst>
      <p:ext uri="{BB962C8B-B14F-4D97-AF65-F5344CB8AC3E}">
        <p14:creationId xmlns:p14="http://schemas.microsoft.com/office/powerpoint/2010/main" val="1012764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2118</TotalTime>
  <Words>683</Words>
  <Application>Microsoft Office PowerPoint</Application>
  <PresentationFormat>Ekran Gösterisi (4:3)</PresentationFormat>
  <Paragraphs>130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Ofis Teması</vt:lpstr>
      <vt:lpstr>BİLİMSEL ARAŞTIRMAYA GİRİŞ  (HRT 3221) 2018-2019 GÜZ </vt:lpstr>
      <vt:lpstr>Araştırma nedir?</vt:lpstr>
      <vt:lpstr>Araştırma nasıl yapılır??</vt:lpstr>
      <vt:lpstr>Hipotez (Varsayım, Önerme)</vt:lpstr>
      <vt:lpstr>Hipotezin Başlıca Özellikleri</vt:lpstr>
      <vt:lpstr>Hipotezin Muhtemel Üç Sonucu</vt:lpstr>
      <vt:lpstr>Gözlem</vt:lpstr>
      <vt:lpstr>Bilimsel Araştırma Yaklaşımları</vt:lpstr>
      <vt:lpstr>Niteliksel Araştırma</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ARAŞTIRMAYA GİRİŞ  (HRT 3221) 2018-2019 GÜZ</dc:title>
  <dc:creator>Windows Kullanıcısı</dc:creator>
  <cp:lastModifiedBy>ronaldinho424</cp:lastModifiedBy>
  <cp:revision>73</cp:revision>
  <dcterms:created xsi:type="dcterms:W3CDTF">2018-09-26T11:19:14Z</dcterms:created>
  <dcterms:modified xsi:type="dcterms:W3CDTF">2018-10-09T13:19:00Z</dcterms:modified>
</cp:coreProperties>
</file>