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7E7B2-5DEB-41C8-8889-994DB3ACA8B7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1BA2B-6E0E-4CE6-A01F-FF15FBCC9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49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BCD96-144C-4DEA-B47B-2859C8133ED2}" type="slidenum">
              <a:rPr lang="tr-TR" smtClean="0"/>
              <a:t>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96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5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1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56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21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69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08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0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08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55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92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29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1BC2-5E7E-4B5D-9BCF-B3520E10B456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E0246-BFD0-4A3D-9A2F-35EEBC4DB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05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2664296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BİLİMSEL ARAŞTIRMAYA GİRİŞ</a:t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700" b="1" dirty="0" smtClean="0">
                <a:latin typeface="Times New Roman" pitchFamily="18" charset="0"/>
                <a:cs typeface="Times New Roman" pitchFamily="18" charset="0"/>
              </a:rPr>
              <a:t>(HRT 3221) 2018-2019 GÜZ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91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BİLİMSEL ARAŞTIRMAYA GİRİŞ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381328"/>
            <a:ext cx="3175992" cy="365125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2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17936" y="1340768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tr-TR" b="1" u="sng" dirty="0" smtClean="0">
                <a:effectLst/>
                <a:latin typeface="Times New Roman" pitchFamily="18" charset="0"/>
                <a:cs typeface="Times New Roman" pitchFamily="18" charset="0"/>
              </a:rPr>
              <a:t>Dersin Amacı:</a:t>
            </a:r>
          </a:p>
          <a:p>
            <a:pPr algn="just" fontAlgn="t"/>
            <a:r>
              <a:rPr lang="tr-TR" b="0" dirty="0" smtClean="0">
                <a:effectLst/>
                <a:latin typeface="Times New Roman" pitchFamily="18" charset="0"/>
                <a:cs typeface="Times New Roman" pitchFamily="18" charset="0"/>
              </a:rPr>
              <a:t>Öğrenci bilimin tanımını ve bilimsel araştırma yöntemlerini öğrenir ve bunun mesleki bir konuda prototip uygulamasını yapar.</a:t>
            </a:r>
          </a:p>
          <a:p>
            <a:pPr algn="just" fontAlgn="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tr-TR" b="1" u="sng" dirty="0" smtClean="0">
                <a:effectLst/>
                <a:latin typeface="Times New Roman" pitchFamily="18" charset="0"/>
                <a:cs typeface="Times New Roman" pitchFamily="18" charset="0"/>
              </a:rPr>
              <a:t>Dersin İçeriği: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tr-TR" b="0" dirty="0" smtClean="0">
                <a:effectLst/>
                <a:latin typeface="Times New Roman" pitchFamily="18" charset="0"/>
                <a:cs typeface="Times New Roman" pitchFamily="18" charset="0"/>
              </a:rPr>
              <a:t>Bilimin tanımı; Araştırma ve rutin çalışma; Bilimsel araştırma yöntemleri; Bilimsel verinin toplanması, analizi ve yorumlanması; Metodoloji; Hipotez testi; Literatür taraması; Bilginin sunumu</a:t>
            </a:r>
          </a:p>
          <a:p>
            <a:pPr algn="just" fontAlgn="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Ders Kitabı/Malzemesi:</a:t>
            </a:r>
            <a:endParaRPr lang="tr-TR" b="0" u="sng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Arial"/>
              <a:buChar char="•"/>
            </a:pPr>
            <a:r>
              <a:rPr lang="tr-TR" b="0" dirty="0" smtClean="0">
                <a:effectLst/>
                <a:latin typeface="Times New Roman" pitchFamily="18" charset="0"/>
                <a:cs typeface="Times New Roman" pitchFamily="18" charset="0"/>
              </a:rPr>
              <a:t>Arslan, R., Ökten A., 1994, Araştırma Yöntemleri, YTÜ Mimarlık Fakültesi Baskı İşliği, İstanbul.</a:t>
            </a:r>
          </a:p>
          <a:p>
            <a:pPr fontAlgn="base">
              <a:buFont typeface="Arial"/>
              <a:buChar char="•"/>
            </a:pPr>
            <a:r>
              <a:rPr lang="tr-TR" b="0" dirty="0" err="1" smtClean="0">
                <a:effectLst/>
                <a:latin typeface="Times New Roman" pitchFamily="18" charset="0"/>
                <a:cs typeface="Times New Roman" pitchFamily="18" charset="0"/>
              </a:rPr>
              <a:t>Karasar</a:t>
            </a:r>
            <a:r>
              <a:rPr lang="tr-TR" b="0" dirty="0" smtClean="0">
                <a:effectLst/>
                <a:latin typeface="Times New Roman" pitchFamily="18" charset="0"/>
                <a:cs typeface="Times New Roman" pitchFamily="18" charset="0"/>
              </a:rPr>
              <a:t>, N., 1994, Bilimsel Araştırma Yöntemi, 3A Araştırma Eğitim Danışmanlık Ltd., Ankara.</a:t>
            </a:r>
          </a:p>
          <a:p>
            <a:pPr fontAlgn="base">
              <a:buFont typeface="Arial"/>
              <a:buChar char="•"/>
            </a:pPr>
            <a:r>
              <a:rPr lang="tr-TR" b="0" dirty="0" smtClean="0">
                <a:effectLst/>
                <a:latin typeface="Times New Roman" pitchFamily="18" charset="0"/>
                <a:cs typeface="Times New Roman" pitchFamily="18" charset="0"/>
              </a:rPr>
              <a:t>Aksan, D., Erzan, A., </a:t>
            </a:r>
            <a:r>
              <a:rPr lang="tr-TR" b="0" dirty="0" err="1" smtClean="0">
                <a:effectLst/>
                <a:latin typeface="Times New Roman" pitchFamily="18" charset="0"/>
                <a:cs typeface="Times New Roman" pitchFamily="18" charset="0"/>
              </a:rPr>
              <a:t>Güriz</a:t>
            </a:r>
            <a:r>
              <a:rPr lang="tr-TR" b="0" dirty="0" smtClean="0">
                <a:effectLst/>
                <a:latin typeface="Times New Roman" pitchFamily="18" charset="0"/>
                <a:cs typeface="Times New Roman" pitchFamily="18" charset="0"/>
              </a:rPr>
              <a:t>, A., Öztürk, O., 2002, Bilimsel Araştırmada Etik ve Sorunları, TÜBA Yayınları, TÜBİTAK Matbaası, Ankara.</a:t>
            </a:r>
          </a:p>
          <a:p>
            <a:pPr algn="just" fontAlgn="t"/>
            <a:endParaRPr lang="tr-TR" b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endParaRPr lang="tr-TR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BİLİMSEL ARAŞTIRMAYA 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tr-TR" sz="3400" b="1" u="sng" dirty="0">
                <a:latin typeface="Times New Roman" pitchFamily="18" charset="0"/>
                <a:cs typeface="Times New Roman" pitchFamily="18" charset="0"/>
              </a:rPr>
              <a:t>Ders Öğrenim </a:t>
            </a:r>
            <a:r>
              <a:rPr lang="tr-TR" sz="3400" b="1" u="sng" dirty="0" smtClean="0">
                <a:latin typeface="Times New Roman" pitchFamily="18" charset="0"/>
                <a:cs typeface="Times New Roman" pitchFamily="18" charset="0"/>
              </a:rPr>
              <a:t>Çıktıları</a:t>
            </a:r>
          </a:p>
          <a:p>
            <a:pPr marL="0" indent="0" fontAlgn="base">
              <a:buNone/>
            </a:pPr>
            <a:endParaRPr lang="tr-TR" sz="3400" b="1" u="sng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dirty="0">
                <a:latin typeface="Times New Roman" pitchFamily="18" charset="0"/>
                <a:cs typeface="Times New Roman" pitchFamily="18" charset="0"/>
              </a:rPr>
              <a:t>Öğrenciler bilimin tanımını yapar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dirty="0">
                <a:latin typeface="Times New Roman" pitchFamily="18" charset="0"/>
                <a:cs typeface="Times New Roman" pitchFamily="18" charset="0"/>
              </a:rPr>
              <a:t>Öğrenciler Harita mühendisliği ve çevre branşlardaki bilimsel çalışmaları anlatır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dirty="0">
                <a:latin typeface="Times New Roman" pitchFamily="18" charset="0"/>
                <a:cs typeface="Times New Roman" pitchFamily="18" charset="0"/>
              </a:rPr>
              <a:t>Öğrenciler bilimsel çalışmada literatür taramasının ve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atıfın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nasıl yapıldığını anlatır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dirty="0">
                <a:latin typeface="Times New Roman" pitchFamily="18" charset="0"/>
                <a:cs typeface="Times New Roman" pitchFamily="18" charset="0"/>
              </a:rPr>
              <a:t>Öğrenciler bilimsel araştırmada gözlem yapmanın önemini anlatır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Öğrenciler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bilimsel çalışmada hipotezin önemini anlatır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dirty="0">
                <a:latin typeface="Times New Roman" pitchFamily="18" charset="0"/>
                <a:cs typeface="Times New Roman" pitchFamily="18" charset="0"/>
              </a:rPr>
              <a:t>Öğrenciler bilimsel çalışmada elde edilen bulguların yorumu ve sunumunu anlatır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dirty="0">
                <a:latin typeface="Times New Roman" pitchFamily="18" charset="0"/>
                <a:cs typeface="Times New Roman" pitchFamily="18" charset="0"/>
              </a:rPr>
              <a:t>Öğrenciler danışmanın verdiği bilimsel araştırmayı hazırlar ve sunar.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3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Bilgi nedir?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ü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Kişilerin öğrenme, araştırma veya gözlem yolu ile çaba sarf ederek elde ettiği olguları ifade eder. 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Öğrenme, araştırma veya gözlem yolu ile edinilen gerçeklerdir.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Bir yargılamada bulunabilmek için bilinmesi gereken unsurların her birine verilen isimdir. 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Bilgi; insanın zihinsel faaliyetleri sonucunda elde ettiği ürünlerdir. </a:t>
            </a:r>
            <a:endParaRPr lang="tr-TR" sz="3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4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Bilim nedir?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Autofit/>
          </a:bodyPr>
          <a:lstStyle/>
          <a:p>
            <a:pPr fontAlgn="base"/>
            <a:r>
              <a:rPr lang="tr-TR" sz="1700" dirty="0">
                <a:latin typeface="Times New Roman" pitchFamily="18" charset="0"/>
                <a:cs typeface="Times New Roman" pitchFamily="18" charset="0"/>
              </a:rPr>
              <a:t>Bilim sistematik gözlemler ve temel süreçler yardımıyla yeni bilgilerin ortaya çıkmasını sağlar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endParaRPr lang="tr-TR" sz="17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sz="1700" u="sng" dirty="0">
                <a:latin typeface="Times New Roman" pitchFamily="18" charset="0"/>
                <a:cs typeface="Times New Roman" pitchFamily="18" charset="0"/>
              </a:rPr>
              <a:t>Fen bilimciler bilimi</a:t>
            </a:r>
            <a:r>
              <a:rPr lang="tr-TR" sz="1700" dirty="0">
                <a:latin typeface="Times New Roman" pitchFamily="18" charset="0"/>
                <a:cs typeface="Times New Roman" pitchFamily="18" charset="0"/>
              </a:rPr>
              <a:t>; “hipotezlerin denenmesi için geliştirilen yöntem veya araştırma yolu; bilginin tabiatını düşünme, mevcut bilgi birikimini anlama ve yeni bilgi üretme süreci”</a:t>
            </a:r>
          </a:p>
          <a:p>
            <a:pPr fontAlgn="base"/>
            <a:r>
              <a:rPr lang="tr-TR" sz="1700" u="sng" dirty="0">
                <a:latin typeface="Times New Roman" pitchFamily="18" charset="0"/>
                <a:cs typeface="Times New Roman" pitchFamily="18" charset="0"/>
              </a:rPr>
              <a:t>Felsefeciler bilimi</a:t>
            </a:r>
            <a:r>
              <a:rPr lang="tr-TR" sz="1700" dirty="0">
                <a:latin typeface="Times New Roman" pitchFamily="18" charset="0"/>
                <a:cs typeface="Times New Roman" pitchFamily="18" charset="0"/>
              </a:rPr>
              <a:t>; “bilginin doğruluğunun sorgulanması yöntemi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fontAlgn="base"/>
            <a:endParaRPr lang="tr-TR" sz="17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Geçerliliği kabul edilmiş sistemli bilgiler bütünü</a:t>
            </a:r>
          </a:p>
          <a:p>
            <a:pPr marL="0" indent="0" fontAlgn="base">
              <a:buNone/>
            </a:pPr>
            <a:endParaRPr lang="tr-TR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Çevreyi anlama ve açıklama gayretlerinin tamamı</a:t>
            </a:r>
          </a:p>
          <a:p>
            <a:pPr marL="0" indent="0" fontAlgn="base">
              <a:buNone/>
            </a:pPr>
            <a:endParaRPr lang="tr-TR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Olayların ve nesnelerin oluşum, yapı ve gelişimindeki kanunları açıklamaya çalışan, olguları, mantıki düşünceyi temel alan, tarihi nitelikte bilgi düzeni</a:t>
            </a:r>
          </a:p>
          <a:p>
            <a:pPr marL="0" indent="0" fontAlgn="base">
              <a:buNone/>
            </a:pPr>
            <a:endParaRPr lang="tr-TR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Evrenin bir bölümünü konu olarak seçen, deneysel yöntemlere ve gerçekliğe dayanarak yasalar çıkarmaya çalışan düzenli bilgi</a:t>
            </a:r>
            <a:endParaRPr lang="tr-TR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5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Genel anlamda bilim;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Tabiatta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meydana gelen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olayların; neden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niçinlerini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birbirleriyle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olan bağlantılarını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bulma; onları genelleştirme, kuramsallaştırma ve bu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kuramsal bilgi yardımı ile sonradan meydana gelecek olayların nasıl ve ne zaman meydana geleceğini tespit etmektir.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6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Bilimin Temel Nitelikleri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Evrenseldir				 • Uygunluk ve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çelişkisizliktir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Objektiftir				 • Birikimdir. 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Gerçeği ifade eder		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Fonksiyoneldir 				</a:t>
            </a:r>
          </a:p>
          <a:p>
            <a:pPr marL="0" indent="0" algn="just" fontAlgn="base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Mantıksaldır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Nesneldir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Seçicidir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Gözlemsel ve deneyseldir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Doğrulanabilir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Sistemlidir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Gerekircidir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Niteliktir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Değişime açıktır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Temel kabullere dayanır</a:t>
            </a:r>
          </a:p>
          <a:p>
            <a:pPr marL="0" indent="0" algn="just" fontAlgn="base"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• Olguları bol gerçek bir dünya vardır ve bu dünya araştırılabilir durumdadır. 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7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Bilimin özellikleri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1-Objektiflik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; Ön yargılardan uzak, kişisel düşüncelerin üstünde, duyguların etkisi dışındadır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2-Tutarlılık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; Ulaşılan sonuçların çelişkili olmaması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3-Doğruluk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; Yazılanların gerçeğe uygun olması, ölçü, kural ve ilkelere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uygunluk</a:t>
            </a:r>
          </a:p>
          <a:p>
            <a:pPr marL="0" indent="0" fontAlgn="base">
              <a:buNone/>
            </a:pP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4-Eleştiri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; Bilginin temellerini ve doğruluk durumunu inceleme, sınama,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yargılama</a:t>
            </a:r>
          </a:p>
          <a:p>
            <a:pPr marL="0" indent="0" fontAlgn="base">
              <a:buNone/>
            </a:pP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5-Genellik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; Verilerden hareketle olaylara ve sonuçlara dayanarak genel yargılamalara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varma</a:t>
            </a:r>
          </a:p>
          <a:p>
            <a:pPr marL="0" indent="0" fontAlgn="base">
              <a:buNone/>
            </a:pP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6-Öngörü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; Bir sonrakini veya ondan sonrakini bilme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hali</a:t>
            </a:r>
          </a:p>
          <a:p>
            <a:pPr marL="0" indent="0" fontAlgn="base">
              <a:buNone/>
            </a:pP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7-Toplumsal Gereklilik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; Toplumun ihtiyaçları, sorunlarını çözme veya amaca ulaşılması için bireyleri sürükleyen ve yön veren gereklilikler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8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Bilimsel bilgi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584176"/>
          </a:xfrm>
        </p:spPr>
        <p:txBody>
          <a:bodyPr>
            <a:noAutofit/>
          </a:bodyPr>
          <a:lstStyle/>
          <a:p>
            <a:pPr fontAlgn="base">
              <a:buFont typeface="+mj-lt"/>
              <a:buAutoNum type="arabicPeriod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Tarafsızlık ilkesi</a:t>
            </a:r>
          </a:p>
          <a:p>
            <a:pPr fontAlgn="base">
              <a:buFont typeface="+mj-lt"/>
              <a:buAutoNum type="arabicPeriod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Doğru ölçü</a:t>
            </a:r>
          </a:p>
          <a:p>
            <a:pPr fontAlgn="base">
              <a:buFont typeface="+mj-lt"/>
              <a:buAutoNum type="arabicPeriod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Kanıtlama niteliği</a:t>
            </a:r>
          </a:p>
          <a:p>
            <a:pPr fontAlgn="base">
              <a:buFont typeface="+mj-lt"/>
              <a:buAutoNum type="arabicPeriod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Genelleme özelliği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C653-512B-460C-882C-EACABC0C2AED}" type="slidenum">
              <a:rPr lang="tr-TR" smtClean="0">
                <a:latin typeface="Times New Roman" pitchFamily="18" charset="0"/>
                <a:cs typeface="Times New Roman" pitchFamily="18" charset="0"/>
              </a:rPr>
              <a:t>9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tbilgi Yer Tutucusu 3"/>
          <p:cNvSpPr txBox="1">
            <a:spLocks/>
          </p:cNvSpPr>
          <p:nvPr/>
        </p:nvSpPr>
        <p:spPr>
          <a:xfrm>
            <a:off x="0" y="6381328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>
                <a:latin typeface="Times New Roman" pitchFamily="18" charset="0"/>
                <a:cs typeface="Times New Roman" pitchFamily="18" charset="0"/>
              </a:rPr>
              <a:t>HRT3221- BİLİMSEL ARAŞTIRMAYA 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Ekran Gösterisi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BİLİMSEL ARAŞTIRMAYA GİRİŞ  (HRT 3221) 2018-2019 GÜZ </vt:lpstr>
      <vt:lpstr>BİLİMSEL ARAŞTIRMAYA GİRİŞ</vt:lpstr>
      <vt:lpstr>BİLİMSEL ARAŞTIRMAYA GİRİŞ</vt:lpstr>
      <vt:lpstr>Bilgi nedir?</vt:lpstr>
      <vt:lpstr>Bilim nedir?</vt:lpstr>
      <vt:lpstr>Genel anlamda bilim;</vt:lpstr>
      <vt:lpstr>Bilimin Temel Nitelikleri</vt:lpstr>
      <vt:lpstr>Bilimin özellikleri</vt:lpstr>
      <vt:lpstr>Bilimsel bilgi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ARAŞTIRMAYA GİRİŞ  (HRT 3221) 2018-2019 GÜZ </dc:title>
  <dc:creator>Windows Kullanıcısı</dc:creator>
  <cp:lastModifiedBy>Windows Kullanıcısı</cp:lastModifiedBy>
  <cp:revision>1</cp:revision>
  <dcterms:created xsi:type="dcterms:W3CDTF">2018-09-28T11:22:31Z</dcterms:created>
  <dcterms:modified xsi:type="dcterms:W3CDTF">2018-09-28T11:22:53Z</dcterms:modified>
</cp:coreProperties>
</file>