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handoutMasterIdLst>
    <p:handoutMasterId r:id="rId60"/>
  </p:handoutMasterIdLst>
  <p:sldIdLst>
    <p:sldId id="704" r:id="rId2"/>
    <p:sldId id="707" r:id="rId3"/>
    <p:sldId id="702" r:id="rId4"/>
    <p:sldId id="706" r:id="rId5"/>
    <p:sldId id="266" r:id="rId6"/>
    <p:sldId id="268" r:id="rId7"/>
    <p:sldId id="273" r:id="rId8"/>
    <p:sldId id="760" r:id="rId9"/>
    <p:sldId id="819" r:id="rId10"/>
    <p:sldId id="812" r:id="rId11"/>
    <p:sldId id="813" r:id="rId12"/>
    <p:sldId id="762" r:id="rId13"/>
    <p:sldId id="763" r:id="rId14"/>
    <p:sldId id="764" r:id="rId15"/>
    <p:sldId id="795" r:id="rId16"/>
    <p:sldId id="794" r:id="rId17"/>
    <p:sldId id="272" r:id="rId18"/>
    <p:sldId id="271" r:id="rId19"/>
    <p:sldId id="814" r:id="rId20"/>
    <p:sldId id="815" r:id="rId21"/>
    <p:sldId id="816" r:id="rId22"/>
    <p:sldId id="769" r:id="rId23"/>
    <p:sldId id="765" r:id="rId24"/>
    <p:sldId id="766" r:id="rId25"/>
    <p:sldId id="767" r:id="rId26"/>
    <p:sldId id="770" r:id="rId27"/>
    <p:sldId id="772" r:id="rId28"/>
    <p:sldId id="773" r:id="rId29"/>
    <p:sldId id="774" r:id="rId30"/>
    <p:sldId id="775" r:id="rId31"/>
    <p:sldId id="779" r:id="rId32"/>
    <p:sldId id="818" r:id="rId33"/>
    <p:sldId id="791" r:id="rId34"/>
    <p:sldId id="792"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8" r:id="rId54"/>
    <p:sldId id="379" r:id="rId55"/>
    <p:sldId id="380" r:id="rId56"/>
    <p:sldId id="381" r:id="rId57"/>
    <p:sldId id="382" r:id="rId58"/>
  </p:sldIdLst>
  <p:sldSz cx="9144000" cy="6858000" type="screen4x3"/>
  <p:notesSz cx="7099300" cy="102346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ullah" initials="A" lastIdx="1" clrIdx="0">
    <p:extLst>
      <p:ext uri="{19B8F6BF-5375-455C-9EA6-DF929625EA0E}">
        <p15:presenceInfo xmlns:p15="http://schemas.microsoft.com/office/powerpoint/2012/main" userId="Abdull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6" autoAdjust="0"/>
    <p:restoredTop sz="94660"/>
  </p:normalViewPr>
  <p:slideViewPr>
    <p:cSldViewPr>
      <p:cViewPr varScale="1">
        <p:scale>
          <a:sx n="74" d="100"/>
          <a:sy n="74" d="100"/>
        </p:scale>
        <p:origin x="11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0"/>
            <a:ext cx="3076575" cy="51117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4021139" y="0"/>
            <a:ext cx="3076575" cy="511176"/>
          </a:xfrm>
          <a:prstGeom prst="rect">
            <a:avLst/>
          </a:prstGeom>
        </p:spPr>
        <p:txBody>
          <a:bodyPr vert="horz" lIns="91440" tIns="45720" rIns="91440" bIns="45720" rtlCol="0"/>
          <a:lstStyle>
            <a:lvl1pPr algn="r">
              <a:defRPr sz="1200"/>
            </a:lvl1pPr>
          </a:lstStyle>
          <a:p>
            <a:fld id="{78CB3BC7-B320-46DB-9AF5-2CDD83BB5A2F}" type="datetimeFigureOut">
              <a:rPr lang="tr-TR" smtClean="0"/>
              <a:pPr/>
              <a:t>10.05.2016</a:t>
            </a:fld>
            <a:endParaRPr lang="tr-TR"/>
          </a:p>
        </p:txBody>
      </p:sp>
      <p:sp>
        <p:nvSpPr>
          <p:cNvPr id="4" name="Altbilgi Yer Tutucusu 3"/>
          <p:cNvSpPr>
            <a:spLocks noGrp="1"/>
          </p:cNvSpPr>
          <p:nvPr>
            <p:ph type="ftr" sz="quarter" idx="2"/>
          </p:nvPr>
        </p:nvSpPr>
        <p:spPr>
          <a:xfrm>
            <a:off x="1" y="9721850"/>
            <a:ext cx="3076575" cy="511176"/>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4021139" y="9721850"/>
            <a:ext cx="3076575" cy="511176"/>
          </a:xfrm>
          <a:prstGeom prst="rect">
            <a:avLst/>
          </a:prstGeom>
        </p:spPr>
        <p:txBody>
          <a:bodyPr vert="horz" lIns="91440" tIns="45720" rIns="91440" bIns="45720" rtlCol="0" anchor="b"/>
          <a:lstStyle>
            <a:lvl1pPr algn="r">
              <a:defRPr sz="1200"/>
            </a:lvl1pPr>
          </a:lstStyle>
          <a:p>
            <a:fld id="{6A96914D-B2A6-4215-A72A-8F30178119E7}" type="slidenum">
              <a:rPr lang="tr-TR" smtClean="0"/>
              <a:pPr/>
              <a:t>‹#›</a:t>
            </a:fld>
            <a:endParaRPr lang="tr-TR"/>
          </a:p>
        </p:txBody>
      </p:sp>
    </p:spTree>
    <p:extLst>
      <p:ext uri="{BB962C8B-B14F-4D97-AF65-F5344CB8AC3E}">
        <p14:creationId xmlns:p14="http://schemas.microsoft.com/office/powerpoint/2010/main" val="1879015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2"/>
            <a:ext cx="3076363" cy="511731"/>
          </a:xfrm>
          <a:prstGeom prst="rect">
            <a:avLst/>
          </a:prstGeom>
        </p:spPr>
        <p:txBody>
          <a:bodyPr vert="horz" lIns="99048" tIns="49524" rIns="99048" bIns="49524" rtlCol="0"/>
          <a:lstStyle>
            <a:lvl1pPr algn="l">
              <a:defRPr sz="1300"/>
            </a:lvl1pPr>
          </a:lstStyle>
          <a:p>
            <a:endParaRPr lang="tr-TR"/>
          </a:p>
        </p:txBody>
      </p:sp>
      <p:sp>
        <p:nvSpPr>
          <p:cNvPr id="3" name="Veri Yer Tutucusu 2"/>
          <p:cNvSpPr>
            <a:spLocks noGrp="1"/>
          </p:cNvSpPr>
          <p:nvPr>
            <p:ph type="dt" idx="1"/>
          </p:nvPr>
        </p:nvSpPr>
        <p:spPr>
          <a:xfrm>
            <a:off x="4021295" y="2"/>
            <a:ext cx="3076363" cy="511731"/>
          </a:xfrm>
          <a:prstGeom prst="rect">
            <a:avLst/>
          </a:prstGeom>
        </p:spPr>
        <p:txBody>
          <a:bodyPr vert="horz" lIns="99048" tIns="49524" rIns="99048" bIns="49524" rtlCol="0"/>
          <a:lstStyle>
            <a:lvl1pPr algn="r">
              <a:defRPr sz="1300"/>
            </a:lvl1pPr>
          </a:lstStyle>
          <a:p>
            <a:fld id="{69962AE3-05EB-4D23-9548-139119886AF8}" type="datetimeFigureOut">
              <a:rPr lang="tr-TR" smtClean="0"/>
              <a:pPr/>
              <a:t>10.05.2016</a:t>
            </a:fld>
            <a:endParaRPr lang="tr-TR"/>
          </a:p>
        </p:txBody>
      </p:sp>
      <p:sp>
        <p:nvSpPr>
          <p:cNvPr id="4" name="Slayt Görüntüsü Yer Tutucusu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tr-TR"/>
          </a:p>
        </p:txBody>
      </p:sp>
      <p:sp>
        <p:nvSpPr>
          <p:cNvPr id="5" name="Not Yer Tutucusu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9721108"/>
            <a:ext cx="3076363" cy="511731"/>
          </a:xfrm>
          <a:prstGeom prst="rect">
            <a:avLst/>
          </a:prstGeom>
        </p:spPr>
        <p:txBody>
          <a:bodyPr vert="horz" lIns="99048" tIns="49524" rIns="99048" bIns="49524" rtlCol="0" anchor="b"/>
          <a:lstStyle>
            <a:lvl1pPr algn="l">
              <a:defRPr sz="1300"/>
            </a:lvl1pPr>
          </a:lstStyle>
          <a:p>
            <a:endParaRPr lang="tr-TR"/>
          </a:p>
        </p:txBody>
      </p:sp>
      <p:sp>
        <p:nvSpPr>
          <p:cNvPr id="7" name="Slayt Numarası Yer Tutucusu 6"/>
          <p:cNvSpPr>
            <a:spLocks noGrp="1"/>
          </p:cNvSpPr>
          <p:nvPr>
            <p:ph type="sldNum" sz="quarter" idx="5"/>
          </p:nvPr>
        </p:nvSpPr>
        <p:spPr>
          <a:xfrm>
            <a:off x="4021295" y="9721108"/>
            <a:ext cx="3076363" cy="511731"/>
          </a:xfrm>
          <a:prstGeom prst="rect">
            <a:avLst/>
          </a:prstGeom>
        </p:spPr>
        <p:txBody>
          <a:bodyPr vert="horz" lIns="99048" tIns="49524" rIns="99048" bIns="49524" rtlCol="0" anchor="b"/>
          <a:lstStyle>
            <a:lvl1pPr algn="r">
              <a:defRPr sz="1300"/>
            </a:lvl1pPr>
          </a:lstStyle>
          <a:p>
            <a:fld id="{D6E1F885-D0A4-4ECB-885A-C95D2A758A22}" type="slidenum">
              <a:rPr lang="tr-TR" smtClean="0"/>
              <a:pPr/>
              <a:t>‹#›</a:t>
            </a:fld>
            <a:endParaRPr lang="tr-TR"/>
          </a:p>
        </p:txBody>
      </p:sp>
    </p:spTree>
    <p:extLst>
      <p:ext uri="{BB962C8B-B14F-4D97-AF65-F5344CB8AC3E}">
        <p14:creationId xmlns:p14="http://schemas.microsoft.com/office/powerpoint/2010/main" val="42544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1</a:t>
            </a:fld>
            <a:endParaRPr lang="tr-TR"/>
          </a:p>
        </p:txBody>
      </p:sp>
    </p:spTree>
    <p:extLst>
      <p:ext uri="{BB962C8B-B14F-4D97-AF65-F5344CB8AC3E}">
        <p14:creationId xmlns:p14="http://schemas.microsoft.com/office/powerpoint/2010/main" val="401504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10</a:t>
            </a:fld>
            <a:endParaRPr lang="tr-TR"/>
          </a:p>
        </p:txBody>
      </p:sp>
    </p:spTree>
    <p:extLst>
      <p:ext uri="{BB962C8B-B14F-4D97-AF65-F5344CB8AC3E}">
        <p14:creationId xmlns:p14="http://schemas.microsoft.com/office/powerpoint/2010/main" val="307744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12</a:t>
            </a:fld>
            <a:endParaRPr lang="tr-TR"/>
          </a:p>
        </p:txBody>
      </p:sp>
    </p:spTree>
    <p:extLst>
      <p:ext uri="{BB962C8B-B14F-4D97-AF65-F5344CB8AC3E}">
        <p14:creationId xmlns:p14="http://schemas.microsoft.com/office/powerpoint/2010/main" val="3147653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13</a:t>
            </a:fld>
            <a:endParaRPr lang="tr-TR"/>
          </a:p>
        </p:txBody>
      </p:sp>
    </p:spTree>
    <p:extLst>
      <p:ext uri="{BB962C8B-B14F-4D97-AF65-F5344CB8AC3E}">
        <p14:creationId xmlns:p14="http://schemas.microsoft.com/office/powerpoint/2010/main" val="3289385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14</a:t>
            </a:fld>
            <a:endParaRPr lang="tr-TR"/>
          </a:p>
        </p:txBody>
      </p:sp>
    </p:spTree>
    <p:extLst>
      <p:ext uri="{BB962C8B-B14F-4D97-AF65-F5344CB8AC3E}">
        <p14:creationId xmlns:p14="http://schemas.microsoft.com/office/powerpoint/2010/main" val="3178683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15</a:t>
            </a:fld>
            <a:endParaRPr lang="tr-TR"/>
          </a:p>
        </p:txBody>
      </p:sp>
    </p:spTree>
    <p:extLst>
      <p:ext uri="{BB962C8B-B14F-4D97-AF65-F5344CB8AC3E}">
        <p14:creationId xmlns:p14="http://schemas.microsoft.com/office/powerpoint/2010/main" val="1701249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16</a:t>
            </a:fld>
            <a:endParaRPr lang="tr-TR"/>
          </a:p>
        </p:txBody>
      </p:sp>
    </p:spTree>
    <p:extLst>
      <p:ext uri="{BB962C8B-B14F-4D97-AF65-F5344CB8AC3E}">
        <p14:creationId xmlns:p14="http://schemas.microsoft.com/office/powerpoint/2010/main" val="1833600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17</a:t>
            </a:fld>
            <a:endParaRPr lang="tr-TR"/>
          </a:p>
        </p:txBody>
      </p:sp>
    </p:spTree>
    <p:extLst>
      <p:ext uri="{BB962C8B-B14F-4D97-AF65-F5344CB8AC3E}">
        <p14:creationId xmlns:p14="http://schemas.microsoft.com/office/powerpoint/2010/main" val="171409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18</a:t>
            </a:fld>
            <a:endParaRPr lang="tr-TR"/>
          </a:p>
        </p:txBody>
      </p:sp>
    </p:spTree>
    <p:extLst>
      <p:ext uri="{BB962C8B-B14F-4D97-AF65-F5344CB8AC3E}">
        <p14:creationId xmlns:p14="http://schemas.microsoft.com/office/powerpoint/2010/main" val="171409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19</a:t>
            </a:fld>
            <a:endParaRPr lang="tr-TR"/>
          </a:p>
        </p:txBody>
      </p:sp>
    </p:spTree>
    <p:extLst>
      <p:ext uri="{BB962C8B-B14F-4D97-AF65-F5344CB8AC3E}">
        <p14:creationId xmlns:p14="http://schemas.microsoft.com/office/powerpoint/2010/main" val="2914003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20</a:t>
            </a:fld>
            <a:endParaRPr lang="tr-TR"/>
          </a:p>
        </p:txBody>
      </p:sp>
    </p:spTree>
    <p:extLst>
      <p:ext uri="{BB962C8B-B14F-4D97-AF65-F5344CB8AC3E}">
        <p14:creationId xmlns:p14="http://schemas.microsoft.com/office/powerpoint/2010/main" val="2486986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t>2</a:t>
            </a:fld>
            <a:endParaRPr lang="tr-TR"/>
          </a:p>
        </p:txBody>
      </p:sp>
    </p:spTree>
    <p:extLst>
      <p:ext uri="{BB962C8B-B14F-4D97-AF65-F5344CB8AC3E}">
        <p14:creationId xmlns:p14="http://schemas.microsoft.com/office/powerpoint/2010/main" val="1555729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21</a:t>
            </a:fld>
            <a:endParaRPr lang="tr-TR"/>
          </a:p>
        </p:txBody>
      </p:sp>
    </p:spTree>
    <p:extLst>
      <p:ext uri="{BB962C8B-B14F-4D97-AF65-F5344CB8AC3E}">
        <p14:creationId xmlns:p14="http://schemas.microsoft.com/office/powerpoint/2010/main" val="2346638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22</a:t>
            </a:fld>
            <a:endParaRPr lang="tr-TR"/>
          </a:p>
        </p:txBody>
      </p:sp>
    </p:spTree>
    <p:extLst>
      <p:ext uri="{BB962C8B-B14F-4D97-AF65-F5344CB8AC3E}">
        <p14:creationId xmlns:p14="http://schemas.microsoft.com/office/powerpoint/2010/main" val="29181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23</a:t>
            </a:fld>
            <a:endParaRPr lang="tr-TR"/>
          </a:p>
        </p:txBody>
      </p:sp>
    </p:spTree>
    <p:extLst>
      <p:ext uri="{BB962C8B-B14F-4D97-AF65-F5344CB8AC3E}">
        <p14:creationId xmlns:p14="http://schemas.microsoft.com/office/powerpoint/2010/main" val="2360928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24</a:t>
            </a:fld>
            <a:endParaRPr lang="tr-TR"/>
          </a:p>
        </p:txBody>
      </p:sp>
    </p:spTree>
    <p:extLst>
      <p:ext uri="{BB962C8B-B14F-4D97-AF65-F5344CB8AC3E}">
        <p14:creationId xmlns:p14="http://schemas.microsoft.com/office/powerpoint/2010/main" val="2455179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25</a:t>
            </a:fld>
            <a:endParaRPr lang="tr-TR"/>
          </a:p>
        </p:txBody>
      </p:sp>
    </p:spTree>
    <p:extLst>
      <p:ext uri="{BB962C8B-B14F-4D97-AF65-F5344CB8AC3E}">
        <p14:creationId xmlns:p14="http://schemas.microsoft.com/office/powerpoint/2010/main" val="467540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26</a:t>
            </a:fld>
            <a:endParaRPr lang="tr-TR"/>
          </a:p>
        </p:txBody>
      </p:sp>
    </p:spTree>
    <p:extLst>
      <p:ext uri="{BB962C8B-B14F-4D97-AF65-F5344CB8AC3E}">
        <p14:creationId xmlns:p14="http://schemas.microsoft.com/office/powerpoint/2010/main" val="1834029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27</a:t>
            </a:fld>
            <a:endParaRPr lang="tr-TR"/>
          </a:p>
        </p:txBody>
      </p:sp>
    </p:spTree>
    <p:extLst>
      <p:ext uri="{BB962C8B-B14F-4D97-AF65-F5344CB8AC3E}">
        <p14:creationId xmlns:p14="http://schemas.microsoft.com/office/powerpoint/2010/main" val="3257144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28</a:t>
            </a:fld>
            <a:endParaRPr lang="tr-TR"/>
          </a:p>
        </p:txBody>
      </p:sp>
    </p:spTree>
    <p:extLst>
      <p:ext uri="{BB962C8B-B14F-4D97-AF65-F5344CB8AC3E}">
        <p14:creationId xmlns:p14="http://schemas.microsoft.com/office/powerpoint/2010/main" val="1742548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29</a:t>
            </a:fld>
            <a:endParaRPr lang="tr-TR"/>
          </a:p>
        </p:txBody>
      </p:sp>
    </p:spTree>
    <p:extLst>
      <p:ext uri="{BB962C8B-B14F-4D97-AF65-F5344CB8AC3E}">
        <p14:creationId xmlns:p14="http://schemas.microsoft.com/office/powerpoint/2010/main" val="2691413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30</a:t>
            </a:fld>
            <a:endParaRPr lang="tr-TR"/>
          </a:p>
        </p:txBody>
      </p:sp>
    </p:spTree>
    <p:extLst>
      <p:ext uri="{BB962C8B-B14F-4D97-AF65-F5344CB8AC3E}">
        <p14:creationId xmlns:p14="http://schemas.microsoft.com/office/powerpoint/2010/main" val="3245373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3</a:t>
            </a:fld>
            <a:endParaRPr lang="tr-TR"/>
          </a:p>
        </p:txBody>
      </p:sp>
    </p:spTree>
    <p:extLst>
      <p:ext uri="{BB962C8B-B14F-4D97-AF65-F5344CB8AC3E}">
        <p14:creationId xmlns:p14="http://schemas.microsoft.com/office/powerpoint/2010/main" val="19494412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31</a:t>
            </a:fld>
            <a:endParaRPr lang="tr-TR"/>
          </a:p>
        </p:txBody>
      </p:sp>
    </p:spTree>
    <p:extLst>
      <p:ext uri="{BB962C8B-B14F-4D97-AF65-F5344CB8AC3E}">
        <p14:creationId xmlns:p14="http://schemas.microsoft.com/office/powerpoint/2010/main" val="777647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32</a:t>
            </a:fld>
            <a:endParaRPr lang="tr-TR"/>
          </a:p>
        </p:txBody>
      </p:sp>
    </p:spTree>
    <p:extLst>
      <p:ext uri="{BB962C8B-B14F-4D97-AF65-F5344CB8AC3E}">
        <p14:creationId xmlns:p14="http://schemas.microsoft.com/office/powerpoint/2010/main" val="2302701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33</a:t>
            </a:fld>
            <a:endParaRPr lang="tr-TR"/>
          </a:p>
        </p:txBody>
      </p:sp>
    </p:spTree>
    <p:extLst>
      <p:ext uri="{BB962C8B-B14F-4D97-AF65-F5344CB8AC3E}">
        <p14:creationId xmlns:p14="http://schemas.microsoft.com/office/powerpoint/2010/main" val="13752304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34</a:t>
            </a:fld>
            <a:endParaRPr lang="tr-TR"/>
          </a:p>
        </p:txBody>
      </p:sp>
    </p:spTree>
    <p:extLst>
      <p:ext uri="{BB962C8B-B14F-4D97-AF65-F5344CB8AC3E}">
        <p14:creationId xmlns:p14="http://schemas.microsoft.com/office/powerpoint/2010/main" val="402602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4</a:t>
            </a:fld>
            <a:endParaRPr lang="tr-TR"/>
          </a:p>
        </p:txBody>
      </p:sp>
    </p:spTree>
    <p:extLst>
      <p:ext uri="{BB962C8B-B14F-4D97-AF65-F5344CB8AC3E}">
        <p14:creationId xmlns:p14="http://schemas.microsoft.com/office/powerpoint/2010/main" val="390113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5</a:t>
            </a:fld>
            <a:endParaRPr lang="tr-TR"/>
          </a:p>
        </p:txBody>
      </p:sp>
    </p:spTree>
    <p:extLst>
      <p:ext uri="{BB962C8B-B14F-4D97-AF65-F5344CB8AC3E}">
        <p14:creationId xmlns:p14="http://schemas.microsoft.com/office/powerpoint/2010/main" val="171409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6</a:t>
            </a:fld>
            <a:endParaRPr lang="tr-TR"/>
          </a:p>
        </p:txBody>
      </p:sp>
    </p:spTree>
    <p:extLst>
      <p:ext uri="{BB962C8B-B14F-4D97-AF65-F5344CB8AC3E}">
        <p14:creationId xmlns:p14="http://schemas.microsoft.com/office/powerpoint/2010/main" val="17140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7</a:t>
            </a:fld>
            <a:endParaRPr lang="tr-TR"/>
          </a:p>
        </p:txBody>
      </p:sp>
    </p:spTree>
    <p:extLst>
      <p:ext uri="{BB962C8B-B14F-4D97-AF65-F5344CB8AC3E}">
        <p14:creationId xmlns:p14="http://schemas.microsoft.com/office/powerpoint/2010/main" val="171409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8</a:t>
            </a:fld>
            <a:endParaRPr lang="tr-TR"/>
          </a:p>
        </p:txBody>
      </p:sp>
    </p:spTree>
    <p:extLst>
      <p:ext uri="{BB962C8B-B14F-4D97-AF65-F5344CB8AC3E}">
        <p14:creationId xmlns:p14="http://schemas.microsoft.com/office/powerpoint/2010/main" val="482060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6E1F885-D0A4-4ECB-885A-C95D2A758A22}" type="slidenum">
              <a:rPr lang="tr-TR" smtClean="0"/>
              <a:pPr/>
              <a:t>9</a:t>
            </a:fld>
            <a:endParaRPr lang="tr-TR"/>
          </a:p>
        </p:txBody>
      </p:sp>
    </p:spTree>
    <p:extLst>
      <p:ext uri="{BB962C8B-B14F-4D97-AF65-F5344CB8AC3E}">
        <p14:creationId xmlns:p14="http://schemas.microsoft.com/office/powerpoint/2010/main" val="286534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30278151-47C0-4650-A23D-F7A67730D3BC}" type="datetime1">
              <a:rPr lang="tr-TR" smtClean="0">
                <a:solidFill>
                  <a:prstClr val="black">
                    <a:tint val="75000"/>
                  </a:prstClr>
                </a:solidFill>
              </a:rPr>
              <a:pPr>
                <a:defRPr/>
              </a:pPr>
              <a:t>10.05.2016</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FE12A43A-1B13-49B3-B539-814E206F4B5D}"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1650731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88D6C4E7-C422-4A07-8105-5D6F8E08963A}" type="datetime1">
              <a:rPr lang="tr-TR" smtClean="0">
                <a:solidFill>
                  <a:prstClr val="black">
                    <a:tint val="75000"/>
                  </a:prstClr>
                </a:solidFill>
              </a:rPr>
              <a:pPr>
                <a:defRPr/>
              </a:pPr>
              <a:t>10.05.2016</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DFE28230-217E-47F7-96D1-A2A2038365D2}"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89748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F226CBD7-F547-49A1-960B-B49C465ECE60}" type="datetime1">
              <a:rPr lang="tr-TR" smtClean="0">
                <a:solidFill>
                  <a:prstClr val="black">
                    <a:tint val="75000"/>
                  </a:prstClr>
                </a:solidFill>
              </a:rPr>
              <a:pPr>
                <a:defRPr/>
              </a:pPr>
              <a:t>10.05.2016</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8ABD6AA-0C5B-4E12-94E4-DB8CF9276146}"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30414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sz="2000"/>
            </a:lvl1pPr>
          </a:lstStyle>
          <a:p>
            <a:r>
              <a:rPr lang="tr-TR" dirty="0" smtClean="0"/>
              <a:t>Asıl başlık stili için tıklatın</a:t>
            </a:r>
            <a:endParaRPr lang="tr-TR" dirty="0"/>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D161E8D-2D2D-4097-96BA-255CFA73B703}" type="datetime1">
              <a:rPr lang="tr-TR" smtClean="0">
                <a:solidFill>
                  <a:prstClr val="black">
                    <a:tint val="75000"/>
                  </a:prstClr>
                </a:solidFill>
              </a:rPr>
              <a:pPr>
                <a:defRPr/>
              </a:pPr>
              <a:t>10.05.2016</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9D7F5794-A0F9-49E3-B2F0-51A0DD7B743A}"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563311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9B55483-C1D8-492D-90B2-9948880CFA4A}" type="datetime1">
              <a:rPr lang="tr-TR" smtClean="0">
                <a:solidFill>
                  <a:prstClr val="black">
                    <a:tint val="75000"/>
                  </a:prstClr>
                </a:solidFill>
              </a:rPr>
              <a:pPr>
                <a:defRPr/>
              </a:pPr>
              <a:t>10.05.2016</a:t>
            </a:fld>
            <a:endParaRPr lang="tr-TR" dirty="0">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0A81AA1A-0A33-4DC6-86C0-75215C4C5AAD}"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33462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AB892D13-E62C-443F-9DB6-E82B96FAFF52}" type="datetime1">
              <a:rPr lang="tr-TR" smtClean="0">
                <a:solidFill>
                  <a:prstClr val="black">
                    <a:tint val="75000"/>
                  </a:prstClr>
                </a:solidFill>
              </a:rPr>
              <a:pPr>
                <a:defRPr/>
              </a:pPr>
              <a:t>10.05.2016</a:t>
            </a:fld>
            <a:endParaRPr lang="tr-TR"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64A15319-02DA-48D0-B5E3-8F4661C76A0F}"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44988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EA9845B4-BE25-44AE-AFE1-DDA145F7D14B}" type="datetime1">
              <a:rPr lang="tr-TR" smtClean="0">
                <a:solidFill>
                  <a:prstClr val="black">
                    <a:tint val="75000"/>
                  </a:prstClr>
                </a:solidFill>
              </a:rPr>
              <a:pPr>
                <a:defRPr/>
              </a:pPr>
              <a:t>10.05.2016</a:t>
            </a:fld>
            <a:endParaRPr lang="tr-TR" dirty="0">
              <a:solidFill>
                <a:prstClr val="black">
                  <a:tint val="75000"/>
                </a:prstClr>
              </a:solidFill>
            </a:endParaRPr>
          </a:p>
        </p:txBody>
      </p:sp>
      <p:sp>
        <p:nvSpPr>
          <p:cNvPr id="8"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9" name="5 Slayt Numarası Yer Tutucusu"/>
          <p:cNvSpPr>
            <a:spLocks noGrp="1"/>
          </p:cNvSpPr>
          <p:nvPr>
            <p:ph type="sldNum" sz="quarter" idx="12"/>
          </p:nvPr>
        </p:nvSpPr>
        <p:spPr/>
        <p:txBody>
          <a:bodyPr/>
          <a:lstStyle>
            <a:lvl1pPr>
              <a:defRPr/>
            </a:lvl1pPr>
          </a:lstStyle>
          <a:p>
            <a:pPr>
              <a:defRPr/>
            </a:pPr>
            <a:fld id="{E54E3956-48B2-4AE3-89BA-F907E66A1729}"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400345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0B935F01-5CA4-4774-A1F7-2FB2E0547981}" type="datetime1">
              <a:rPr lang="tr-TR" smtClean="0">
                <a:solidFill>
                  <a:prstClr val="black">
                    <a:tint val="75000"/>
                  </a:prstClr>
                </a:solidFill>
              </a:rPr>
              <a:pPr>
                <a:defRPr/>
              </a:pPr>
              <a:t>10.05.2016</a:t>
            </a:fld>
            <a:endParaRPr lang="tr-TR" dirty="0">
              <a:solidFill>
                <a:prstClr val="black">
                  <a:tint val="75000"/>
                </a:prstClr>
              </a:solidFill>
            </a:endParaRPr>
          </a:p>
        </p:txBody>
      </p:sp>
      <p:sp>
        <p:nvSpPr>
          <p:cNvPr id="4"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5" name="5 Slayt Numarası Yer Tutucusu"/>
          <p:cNvSpPr>
            <a:spLocks noGrp="1"/>
          </p:cNvSpPr>
          <p:nvPr>
            <p:ph type="sldNum" sz="quarter" idx="12"/>
          </p:nvPr>
        </p:nvSpPr>
        <p:spPr/>
        <p:txBody>
          <a:bodyPr/>
          <a:lstStyle>
            <a:lvl1pPr>
              <a:defRPr/>
            </a:lvl1pPr>
          </a:lstStyle>
          <a:p>
            <a:pPr>
              <a:defRPr/>
            </a:pPr>
            <a:fld id="{81500348-1090-4D7A-AB55-13A3FF3F9E03}"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540586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A20BBCEE-CF03-485F-A642-0CD626BB3C29}" type="datetime1">
              <a:rPr lang="tr-TR" smtClean="0">
                <a:solidFill>
                  <a:prstClr val="black">
                    <a:tint val="75000"/>
                  </a:prstClr>
                </a:solidFill>
              </a:rPr>
              <a:pPr>
                <a:defRPr/>
              </a:pPr>
              <a:t>10.05.2016</a:t>
            </a:fld>
            <a:endParaRPr lang="tr-TR" dirty="0">
              <a:solidFill>
                <a:prstClr val="black">
                  <a:tint val="75000"/>
                </a:prstClr>
              </a:solidFill>
            </a:endParaRPr>
          </a:p>
        </p:txBody>
      </p:sp>
      <p:sp>
        <p:nvSpPr>
          <p:cNvPr id="3"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4" name="5 Slayt Numarası Yer Tutucusu"/>
          <p:cNvSpPr>
            <a:spLocks noGrp="1"/>
          </p:cNvSpPr>
          <p:nvPr>
            <p:ph type="sldNum" sz="quarter" idx="12"/>
          </p:nvPr>
        </p:nvSpPr>
        <p:spPr/>
        <p:txBody>
          <a:bodyPr/>
          <a:lstStyle>
            <a:lvl1pPr>
              <a:defRPr/>
            </a:lvl1pPr>
          </a:lstStyle>
          <a:p>
            <a:pPr>
              <a:defRPr/>
            </a:pPr>
            <a:fld id="{AD36043D-2694-4217-B7F2-238DE10F4B7B}"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3051241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B0CC3A49-4929-4372-978E-B93B0DBABCEF}" type="datetime1">
              <a:rPr lang="tr-TR" smtClean="0">
                <a:solidFill>
                  <a:prstClr val="black">
                    <a:tint val="75000"/>
                  </a:prstClr>
                </a:solidFill>
              </a:rPr>
              <a:pPr>
                <a:defRPr/>
              </a:pPr>
              <a:t>10.05.2016</a:t>
            </a:fld>
            <a:endParaRPr lang="tr-TR"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D8698890-E7A5-4EC7-8CD0-E119B9DC1382}"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348864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dirty="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5CB5D093-560E-40B0-A55D-668BCE034720}" type="datetime1">
              <a:rPr lang="tr-TR" smtClean="0">
                <a:solidFill>
                  <a:prstClr val="black">
                    <a:tint val="75000"/>
                  </a:prstClr>
                </a:solidFill>
              </a:rPr>
              <a:pPr>
                <a:defRPr/>
              </a:pPr>
              <a:t>10.05.2016</a:t>
            </a:fld>
            <a:endParaRPr lang="tr-TR" dirty="0">
              <a:solidFill>
                <a:prstClr val="black">
                  <a:tint val="75000"/>
                </a:prstClr>
              </a:solidFill>
            </a:endParaRPr>
          </a:p>
        </p:txBody>
      </p:sp>
      <p:sp>
        <p:nvSpPr>
          <p:cNvPr id="6"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7" name="5 Slayt Numarası Yer Tutucusu"/>
          <p:cNvSpPr>
            <a:spLocks noGrp="1"/>
          </p:cNvSpPr>
          <p:nvPr>
            <p:ph type="sldNum" sz="quarter" idx="12"/>
          </p:nvPr>
        </p:nvSpPr>
        <p:spPr/>
        <p:txBody>
          <a:bodyPr/>
          <a:lstStyle>
            <a:lvl1pPr>
              <a:defRPr/>
            </a:lvl1pPr>
          </a:lstStyle>
          <a:p>
            <a:pPr>
              <a:defRPr/>
            </a:pPr>
            <a:fld id="{6D6062CC-3D12-415D-A15E-A9AADEC7EAF6}"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2934941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E727AB1-52F8-44AE-A18B-31117D7968E4}" type="datetime1">
              <a:rPr lang="tr-TR" smtClean="0">
                <a:solidFill>
                  <a:prstClr val="black">
                    <a:tint val="75000"/>
                  </a:prstClr>
                </a:solidFill>
              </a:rPr>
              <a:pPr>
                <a:defRPr/>
              </a:pPr>
              <a:t>10.05.2016</a:t>
            </a:fld>
            <a:endParaRPr lang="tr-TR" dirty="0">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560FA16-7AE9-4D2C-9910-366D96004C6F}" type="slidenum">
              <a:rPr lang="tr-TR">
                <a:solidFill>
                  <a:prstClr val="black">
                    <a:tint val="75000"/>
                  </a:prstClr>
                </a:solidFill>
              </a:rPr>
              <a:pPr>
                <a:defRPr/>
              </a:pPr>
              <a:t>‹#›</a:t>
            </a:fld>
            <a:endParaRPr lang="tr-TR" dirty="0">
              <a:solidFill>
                <a:prstClr val="black">
                  <a:tint val="75000"/>
                </a:prstClr>
              </a:solidFill>
            </a:endParaRPr>
          </a:p>
        </p:txBody>
      </p:sp>
    </p:spTree>
    <p:extLst>
      <p:ext uri="{BB962C8B-B14F-4D97-AF65-F5344CB8AC3E}">
        <p14:creationId xmlns:p14="http://schemas.microsoft.com/office/powerpoint/2010/main" val="1027716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package" Target="../embeddings/Microsoft_PowerPoint_Slide2.sldx"/><Relationship Id="rId3" Type="http://schemas.openxmlformats.org/officeDocument/2006/relationships/image" Target="../media/image35.pn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3.emf"/><Relationship Id="rId5" Type="http://schemas.openxmlformats.org/officeDocument/2006/relationships/package" Target="../embeddings/Microsoft_PowerPoint_Slide1.sldx"/><Relationship Id="rId4" Type="http://schemas.openxmlformats.org/officeDocument/2006/relationships/oleObject" Target="../embeddings/oleObject1.bin"/><Relationship Id="rId9" Type="http://schemas.openxmlformats.org/officeDocument/2006/relationships/image" Target="../media/image34.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tr-TR" sz="2400" dirty="0" smtClean="0">
                <a:solidFill>
                  <a:srgbClr val="FF0000"/>
                </a:solidFill>
              </a:rPr>
              <a:t>Land </a:t>
            </a:r>
            <a:r>
              <a:rPr lang="tr-TR" sz="2400" dirty="0" err="1" smtClean="0">
                <a:solidFill>
                  <a:srgbClr val="FF0000"/>
                </a:solidFill>
              </a:rPr>
              <a:t>management</a:t>
            </a:r>
            <a:r>
              <a:rPr lang="tr-TR" sz="2400" dirty="0" smtClean="0">
                <a:solidFill>
                  <a:srgbClr val="FF0000"/>
                </a:solidFill>
              </a:rPr>
              <a:t> </a:t>
            </a:r>
            <a:r>
              <a:rPr lang="tr-TR" sz="2400" dirty="0" err="1" smtClean="0">
                <a:solidFill>
                  <a:srgbClr val="FF0000"/>
                </a:solidFill>
              </a:rPr>
              <a:t>vs</a:t>
            </a:r>
            <a:r>
              <a:rPr lang="tr-TR" sz="2400" dirty="0" smtClean="0">
                <a:solidFill>
                  <a:srgbClr val="FF0000"/>
                </a:solidFill>
              </a:rPr>
              <a:t> </a:t>
            </a:r>
            <a:r>
              <a:rPr lang="tr-TR" sz="2400" dirty="0" err="1" smtClean="0">
                <a:solidFill>
                  <a:srgbClr val="FF0000"/>
                </a:solidFill>
              </a:rPr>
              <a:t>land</a:t>
            </a:r>
            <a:r>
              <a:rPr lang="tr-TR" sz="2400" dirty="0" smtClean="0">
                <a:solidFill>
                  <a:srgbClr val="FF0000"/>
                </a:solidFill>
              </a:rPr>
              <a:t> </a:t>
            </a:r>
            <a:r>
              <a:rPr lang="tr-TR" sz="2400" dirty="0" err="1" smtClean="0">
                <a:solidFill>
                  <a:srgbClr val="FF0000"/>
                </a:solidFill>
              </a:rPr>
              <a:t>administration</a:t>
            </a:r>
            <a:endParaRPr lang="tr-TR" sz="2400" dirty="0" smtClean="0"/>
          </a:p>
        </p:txBody>
      </p:sp>
      <p:sp>
        <p:nvSpPr>
          <p:cNvPr id="21507" name="2 İçerik Yer Tutucusu"/>
          <p:cNvSpPr>
            <a:spLocks noGrp="1"/>
          </p:cNvSpPr>
          <p:nvPr>
            <p:ph idx="1"/>
          </p:nvPr>
        </p:nvSpPr>
        <p:spPr/>
        <p:txBody>
          <a:bodyPr/>
          <a:lstStyle/>
          <a:p>
            <a:pPr marL="0" indent="0" eaLnBrk="1" hangingPunct="1">
              <a:spcBef>
                <a:spcPts val="600"/>
              </a:spcBef>
              <a:spcAft>
                <a:spcPts val="600"/>
              </a:spcAft>
              <a:buFontTx/>
              <a:buNone/>
              <a:defRPr/>
            </a:pPr>
            <a:r>
              <a:rPr lang="tr-TR" sz="1600" b="1" dirty="0"/>
              <a:t>Arazi yönetimi (</a:t>
            </a:r>
            <a:r>
              <a:rPr lang="tr-TR" sz="1600" b="1" dirty="0" err="1"/>
              <a:t>land</a:t>
            </a:r>
            <a:r>
              <a:rPr lang="tr-TR" sz="1600" b="1" dirty="0"/>
              <a:t> </a:t>
            </a:r>
            <a:r>
              <a:rPr lang="tr-TR" sz="1600" b="1" dirty="0" err="1"/>
              <a:t>management</a:t>
            </a:r>
            <a:r>
              <a:rPr lang="tr-TR" sz="1600" b="1" dirty="0"/>
              <a:t>): </a:t>
            </a:r>
            <a:r>
              <a:rPr lang="tr-TR" sz="1600" dirty="0"/>
              <a:t>Arazinin hem ekonomik hem de çevresel açılardan sürdürülebilir kalkınmaya yönelik yönetimiyle ilgili eylemlerin tümü (FIG ve UN, 1999).  </a:t>
            </a:r>
          </a:p>
          <a:p>
            <a:pPr marL="0" indent="0" eaLnBrk="1" hangingPunct="1">
              <a:spcBef>
                <a:spcPts val="600"/>
              </a:spcBef>
              <a:spcAft>
                <a:spcPts val="600"/>
              </a:spcAft>
              <a:buFontTx/>
              <a:buNone/>
              <a:defRPr/>
            </a:pPr>
            <a:r>
              <a:rPr lang="tr-TR" sz="1600" b="1" dirty="0">
                <a:solidFill>
                  <a:srgbClr val="FF0000"/>
                </a:solidFill>
              </a:rPr>
              <a:t>Kapsam</a:t>
            </a:r>
          </a:p>
          <a:p>
            <a:pPr marL="0" indent="0" eaLnBrk="1" hangingPunct="1">
              <a:spcBef>
                <a:spcPts val="600"/>
              </a:spcBef>
              <a:spcAft>
                <a:spcPts val="600"/>
              </a:spcAft>
              <a:buFontTx/>
              <a:buNone/>
              <a:defRPr/>
            </a:pPr>
            <a:r>
              <a:rPr lang="tr-TR" sz="1600" dirty="0"/>
              <a:t>Arazi kullanım politikalarının oluşturulması, arazi düzenlemeleri, değerleme ve vergilendirme, altyapı hizmetlerinin yönetimi, orman ve tarım alanları </a:t>
            </a:r>
            <a:r>
              <a:rPr lang="tr-TR" sz="1600" dirty="0" err="1"/>
              <a:t>vb</a:t>
            </a:r>
            <a:r>
              <a:rPr lang="tr-TR" sz="1600" dirty="0"/>
              <a:t> doğal kaynakların yönetimi, arazinin en iyi kullanımıyla ilgili aktivitelerin izlenmesi. </a:t>
            </a:r>
          </a:p>
          <a:p>
            <a:pPr marL="0" indent="0" eaLnBrk="1" hangingPunct="1">
              <a:spcBef>
                <a:spcPts val="600"/>
              </a:spcBef>
              <a:spcAft>
                <a:spcPts val="600"/>
              </a:spcAft>
              <a:buFontTx/>
              <a:buNone/>
              <a:defRPr/>
            </a:pPr>
            <a:r>
              <a:rPr lang="tr-TR" sz="1600" dirty="0"/>
              <a:t>LM, arazinin bir arazi politikasına uygun biçimde kullanımına yönelik kamu ve özel sektör kuruluşları tarafından yürütülen </a:t>
            </a:r>
            <a:r>
              <a:rPr lang="tr-TR" sz="1600" b="1" dirty="0">
                <a:solidFill>
                  <a:srgbClr val="FF0000"/>
                </a:solidFill>
              </a:rPr>
              <a:t>tüm aktiviteleri </a:t>
            </a:r>
            <a:r>
              <a:rPr lang="tr-TR" sz="1600" dirty="0"/>
              <a:t>içerir. </a:t>
            </a: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1</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725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10</a:t>
            </a:fld>
            <a:endParaRPr lang="tr-TR" dirty="0">
              <a:solidFill>
                <a:prstClr val="black">
                  <a:tint val="75000"/>
                </a:prstClr>
              </a:solidFill>
            </a:endParaRPr>
          </a:p>
        </p:txBody>
      </p: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457200" y="1190799"/>
            <a:ext cx="7967839" cy="4952826"/>
          </a:xfrm>
          <a:prstGeom prst="rect">
            <a:avLst/>
          </a:prstGeom>
        </p:spPr>
      </p:pic>
    </p:spTree>
    <p:extLst>
      <p:ext uri="{BB962C8B-B14F-4D97-AF65-F5344CB8AC3E}">
        <p14:creationId xmlns:p14="http://schemas.microsoft.com/office/powerpoint/2010/main" val="2938840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11</a:t>
            </a:fld>
            <a:endParaRPr lang="tr-TR"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457200" y="2067943"/>
            <a:ext cx="8094144" cy="4173314"/>
          </a:xfrm>
          <a:prstGeom prst="rect">
            <a:avLst/>
          </a:prstGeom>
        </p:spPr>
      </p:pic>
    </p:spTree>
    <p:extLst>
      <p:ext uri="{BB962C8B-B14F-4D97-AF65-F5344CB8AC3E}">
        <p14:creationId xmlns:p14="http://schemas.microsoft.com/office/powerpoint/2010/main" val="20540316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Classes</a:t>
            </a:r>
            <a:r>
              <a:rPr lang="tr-TR" sz="2400" dirty="0">
                <a:solidFill>
                  <a:srgbClr val="FF0000"/>
                </a:solidFill>
              </a:rPr>
              <a:t> </a:t>
            </a:r>
            <a:r>
              <a:rPr lang="tr-TR" sz="2400" dirty="0" err="1">
                <a:solidFill>
                  <a:srgbClr val="FF0000"/>
                </a:solidFill>
              </a:rPr>
              <a:t>and</a:t>
            </a:r>
            <a:r>
              <a:rPr lang="tr-TR" sz="2400" dirty="0">
                <a:solidFill>
                  <a:srgbClr val="FF0000"/>
                </a:solidFill>
              </a:rPr>
              <a:t> </a:t>
            </a:r>
            <a:r>
              <a:rPr lang="tr-TR" sz="2400" dirty="0" err="1">
                <a:solidFill>
                  <a:srgbClr val="FF0000"/>
                </a:solidFill>
              </a:rPr>
              <a:t>Attributes</a:t>
            </a:r>
            <a:endParaRPr lang="tr-TR" sz="2400" dirty="0" smtClean="0"/>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12</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228184" y="6243638"/>
            <a:ext cx="1931298" cy="369332"/>
          </a:xfrm>
          <a:prstGeom prst="rect">
            <a:avLst/>
          </a:prstGeom>
        </p:spPr>
        <p:txBody>
          <a:bodyPr wrap="none">
            <a:spAutoFit/>
          </a:bodyPr>
          <a:lstStyle/>
          <a:p>
            <a:r>
              <a:rPr lang="tr-TR" dirty="0"/>
              <a:t>P. H. </a:t>
            </a:r>
            <a:r>
              <a:rPr lang="tr-TR" dirty="0" err="1" smtClean="0"/>
              <a:t>Schmitt</a:t>
            </a:r>
            <a:r>
              <a:rPr lang="tr-TR" dirty="0" smtClean="0"/>
              <a:t>, 2003</a:t>
            </a:r>
            <a:endParaRPr lang="tr-TR"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33460"/>
            <a:ext cx="8229600" cy="4059443"/>
          </a:xfrm>
        </p:spPr>
      </p:pic>
    </p:spTree>
    <p:extLst>
      <p:ext uri="{BB962C8B-B14F-4D97-AF65-F5344CB8AC3E}">
        <p14:creationId xmlns:p14="http://schemas.microsoft.com/office/powerpoint/2010/main" val="2777103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Classes</a:t>
            </a:r>
            <a:r>
              <a:rPr lang="tr-TR" sz="2400" dirty="0">
                <a:solidFill>
                  <a:srgbClr val="FF0000"/>
                </a:solidFill>
              </a:rPr>
              <a:t> </a:t>
            </a:r>
            <a:r>
              <a:rPr lang="tr-TR" sz="2400" dirty="0" err="1">
                <a:solidFill>
                  <a:srgbClr val="FF0000"/>
                </a:solidFill>
              </a:rPr>
              <a:t>and</a:t>
            </a:r>
            <a:r>
              <a:rPr lang="tr-TR" sz="2400" dirty="0">
                <a:solidFill>
                  <a:srgbClr val="FF0000"/>
                </a:solidFill>
              </a:rPr>
              <a:t> </a:t>
            </a:r>
            <a:r>
              <a:rPr lang="tr-TR" sz="2400" dirty="0" err="1">
                <a:solidFill>
                  <a:srgbClr val="FF0000"/>
                </a:solidFill>
              </a:rPr>
              <a:t>Attributes</a:t>
            </a:r>
            <a:endParaRPr lang="tr-TR" sz="2400" dirty="0" smtClean="0"/>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13</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228184" y="6243638"/>
            <a:ext cx="1931298" cy="369332"/>
          </a:xfrm>
          <a:prstGeom prst="rect">
            <a:avLst/>
          </a:prstGeom>
        </p:spPr>
        <p:txBody>
          <a:bodyPr wrap="none">
            <a:spAutoFit/>
          </a:bodyPr>
          <a:lstStyle/>
          <a:p>
            <a:r>
              <a:rPr lang="tr-TR" dirty="0"/>
              <a:t>P. H. </a:t>
            </a:r>
            <a:r>
              <a:rPr lang="tr-TR" dirty="0" err="1" smtClean="0"/>
              <a:t>Schmitt</a:t>
            </a:r>
            <a:r>
              <a:rPr lang="tr-TR" dirty="0" smtClean="0"/>
              <a:t>, 2003</a:t>
            </a:r>
            <a:endParaRPr lang="tr-TR" dirty="0"/>
          </a:p>
        </p:txBody>
      </p:sp>
      <p:sp>
        <p:nvSpPr>
          <p:cNvPr id="3" name="Content Placeholder 2"/>
          <p:cNvSpPr>
            <a:spLocks noGrp="1"/>
          </p:cNvSpPr>
          <p:nvPr>
            <p:ph idx="1"/>
          </p:nvPr>
        </p:nvSpPr>
        <p:spPr/>
        <p:txBody>
          <a:bodyPr/>
          <a:lstStyle/>
          <a:p>
            <a:endParaRPr lang="tr-TR"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2024599"/>
            <a:ext cx="8183117" cy="3677163"/>
          </a:xfrm>
          <a:prstGeom prst="rect">
            <a:avLst/>
          </a:prstGeom>
        </p:spPr>
      </p:pic>
    </p:spTree>
    <p:extLst>
      <p:ext uri="{BB962C8B-B14F-4D97-AF65-F5344CB8AC3E}">
        <p14:creationId xmlns:p14="http://schemas.microsoft.com/office/powerpoint/2010/main" val="1881077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a:t>
            </a:r>
            <a:r>
              <a:rPr lang="tr-TR" sz="2400" dirty="0" smtClean="0">
                <a:solidFill>
                  <a:srgbClr val="0070C0"/>
                </a:solidFill>
              </a:rPr>
              <a:t>– </a:t>
            </a:r>
            <a:r>
              <a:rPr lang="tr-TR" sz="2400" dirty="0" smtClean="0">
                <a:solidFill>
                  <a:srgbClr val="FF0000"/>
                </a:solidFill>
              </a:rPr>
              <a:t>Data </a:t>
            </a:r>
            <a:r>
              <a:rPr lang="tr-TR" sz="2400" dirty="0" err="1" smtClean="0">
                <a:solidFill>
                  <a:srgbClr val="FF0000"/>
                </a:solidFill>
              </a:rPr>
              <a:t>types</a:t>
            </a:r>
            <a:endParaRPr lang="tr-TR" sz="2400" dirty="0" smtClean="0"/>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14</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fontAlgn="ctr"/>
            <a:r>
              <a:rPr lang="en-US" sz="2000" b="1" dirty="0" err="1"/>
              <a:t>int</a:t>
            </a:r>
            <a:r>
              <a:rPr lang="en-US" sz="2000" dirty="0"/>
              <a:t> : An integer (</a:t>
            </a:r>
            <a:r>
              <a:rPr lang="en-US" sz="2000" dirty="0" err="1"/>
              <a:t>eg</a:t>
            </a:r>
            <a:r>
              <a:rPr lang="en-US" sz="2000" dirty="0"/>
              <a:t>, 3).</a:t>
            </a:r>
            <a:br>
              <a:rPr lang="en-US" sz="2000" dirty="0"/>
            </a:br>
            <a:r>
              <a:rPr lang="en-US" sz="2000" dirty="0"/>
              <a:t>Can be a whole number between -2147483648 and 2147483647</a:t>
            </a:r>
          </a:p>
          <a:p>
            <a:pPr fontAlgn="ctr"/>
            <a:r>
              <a:rPr lang="en-US" sz="2000" b="1" dirty="0"/>
              <a:t>float</a:t>
            </a:r>
            <a:r>
              <a:rPr lang="en-US" sz="2000" dirty="0"/>
              <a:t> : A fractional (floating point) number (</a:t>
            </a:r>
            <a:r>
              <a:rPr lang="en-US" sz="2000" dirty="0" err="1"/>
              <a:t>eg</a:t>
            </a:r>
            <a:r>
              <a:rPr lang="en-US" sz="2000" dirty="0"/>
              <a:t>, 3.25907).</a:t>
            </a:r>
            <a:br>
              <a:rPr lang="en-US" sz="2000" dirty="0"/>
            </a:br>
            <a:r>
              <a:rPr lang="en-US" sz="2000" dirty="0"/>
              <a:t>Can be a number between roughly 1.5 x 10^45 to 3.4 10^38, in floating point format.</a:t>
            </a:r>
          </a:p>
          <a:p>
            <a:pPr fontAlgn="ctr"/>
            <a:r>
              <a:rPr lang="en-US" sz="2000" b="1" dirty="0"/>
              <a:t>String</a:t>
            </a:r>
            <a:r>
              <a:rPr lang="en-US" sz="2000" dirty="0"/>
              <a:t> : A sequence of characters </a:t>
            </a:r>
            <a:endParaRPr lang="tr-TR" sz="2000" dirty="0" smtClean="0"/>
          </a:p>
          <a:p>
            <a:pPr marL="0" indent="0" fontAlgn="ctr">
              <a:buNone/>
            </a:pPr>
            <a:r>
              <a:rPr lang="tr-TR" sz="2000" dirty="0" smtClean="0"/>
              <a:t>      </a:t>
            </a:r>
            <a:r>
              <a:rPr lang="en-US" sz="2000" dirty="0" smtClean="0"/>
              <a:t>(</a:t>
            </a:r>
            <a:r>
              <a:rPr lang="en-US" sz="2000" dirty="0" err="1"/>
              <a:t>eg</a:t>
            </a:r>
            <a:r>
              <a:rPr lang="en-US" sz="2000" dirty="0"/>
              <a:t>, "Hello User 6555")</a:t>
            </a:r>
            <a:br>
              <a:rPr lang="en-US" sz="2000" dirty="0"/>
            </a:br>
            <a:r>
              <a:rPr lang="tr-TR" sz="2000" dirty="0" smtClean="0"/>
              <a:t>      </a:t>
            </a:r>
            <a:r>
              <a:rPr lang="en-US" sz="2000" dirty="0" smtClean="0"/>
              <a:t>(</a:t>
            </a:r>
            <a:r>
              <a:rPr lang="en-US" sz="2000" dirty="0"/>
              <a:t>no specified maximum </a:t>
            </a:r>
            <a:r>
              <a:rPr lang="en-US" sz="2000" dirty="0" smtClean="0"/>
              <a:t>length)</a:t>
            </a:r>
            <a:endParaRPr lang="en-US" sz="2000" dirty="0"/>
          </a:p>
          <a:p>
            <a:pPr fontAlgn="ctr"/>
            <a:r>
              <a:rPr lang="en-US" sz="2000" b="1" dirty="0" err="1"/>
              <a:t>boolean</a:t>
            </a:r>
            <a:r>
              <a:rPr lang="en-US" sz="2000" dirty="0"/>
              <a:t> : A true/false value.</a:t>
            </a:r>
            <a:br>
              <a:rPr lang="en-US" sz="2000" dirty="0"/>
            </a:br>
            <a:r>
              <a:rPr lang="en-US" sz="2000" dirty="0"/>
              <a:t>Can only contain either the value </a:t>
            </a:r>
            <a:r>
              <a:rPr lang="en-US" sz="2000" b="1" dirty="0"/>
              <a:t>true</a:t>
            </a:r>
            <a:r>
              <a:rPr lang="en-US" sz="2000" dirty="0"/>
              <a:t> or </a:t>
            </a:r>
            <a:r>
              <a:rPr lang="en-US" sz="2000" b="1" dirty="0"/>
              <a:t>false</a:t>
            </a:r>
            <a:r>
              <a:rPr lang="en-US" sz="2000" dirty="0"/>
              <a:t>.</a:t>
            </a:r>
          </a:p>
          <a:p>
            <a:endParaRPr lang="tr-TR" sz="2000" dirty="0"/>
          </a:p>
        </p:txBody>
      </p:sp>
      <p:pic>
        <p:nvPicPr>
          <p:cNvPr id="8" name="Content Placeholder 4"/>
          <p:cNvPicPr>
            <a:picLocks noChangeAspect="1"/>
          </p:cNvPicPr>
          <p:nvPr/>
        </p:nvPicPr>
        <p:blipFill>
          <a:blip r:embed="rId3"/>
          <a:stretch>
            <a:fillRect/>
          </a:stretch>
        </p:blipFill>
        <p:spPr bwMode="auto">
          <a:xfrm>
            <a:off x="5862908" y="3122682"/>
            <a:ext cx="1609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7620000" y="3122682"/>
            <a:ext cx="1238250" cy="2419350"/>
          </a:xfrm>
          <a:prstGeom prst="rect">
            <a:avLst/>
          </a:prstGeom>
        </p:spPr>
      </p:pic>
    </p:spTree>
    <p:extLst>
      <p:ext uri="{BB962C8B-B14F-4D97-AF65-F5344CB8AC3E}">
        <p14:creationId xmlns:p14="http://schemas.microsoft.com/office/powerpoint/2010/main" val="2033222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smtClean="0"/>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15</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8619"/>
            <a:ext cx="8170695" cy="4331765"/>
          </a:xfrm>
        </p:spPr>
      </p:pic>
    </p:spTree>
    <p:extLst>
      <p:ext uri="{BB962C8B-B14F-4D97-AF65-F5344CB8AC3E}">
        <p14:creationId xmlns:p14="http://schemas.microsoft.com/office/powerpoint/2010/main" val="13168646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a:t>
            </a:r>
            <a:r>
              <a:rPr lang="tr-TR" sz="2400" dirty="0" smtClean="0">
                <a:solidFill>
                  <a:srgbClr val="0070C0"/>
                </a:solidFill>
              </a:rPr>
              <a:t>– </a:t>
            </a:r>
            <a:r>
              <a:rPr lang="tr-TR" sz="2400" dirty="0" smtClean="0">
                <a:solidFill>
                  <a:srgbClr val="FF0000"/>
                </a:solidFill>
              </a:rPr>
              <a:t>Data </a:t>
            </a:r>
            <a:r>
              <a:rPr lang="tr-TR" sz="2400" dirty="0" err="1" smtClean="0">
                <a:solidFill>
                  <a:srgbClr val="FF0000"/>
                </a:solidFill>
              </a:rPr>
              <a:t>types</a:t>
            </a:r>
            <a:endParaRPr lang="tr-TR" sz="2400" dirty="0" smtClean="0"/>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16</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fontAlgn="ctr"/>
            <a:r>
              <a:rPr lang="en-US" sz="2000" b="1" dirty="0" err="1"/>
              <a:t>int</a:t>
            </a:r>
            <a:r>
              <a:rPr lang="en-US" sz="2000" dirty="0"/>
              <a:t> : An integer (</a:t>
            </a:r>
            <a:r>
              <a:rPr lang="en-US" sz="2000" dirty="0" err="1"/>
              <a:t>eg</a:t>
            </a:r>
            <a:r>
              <a:rPr lang="en-US" sz="2000" dirty="0"/>
              <a:t>, 3).</a:t>
            </a:r>
            <a:br>
              <a:rPr lang="en-US" sz="2000" dirty="0"/>
            </a:br>
            <a:r>
              <a:rPr lang="en-US" sz="2000" dirty="0"/>
              <a:t>Can be a whole number between -2147483648 and 2147483647</a:t>
            </a:r>
          </a:p>
          <a:p>
            <a:pPr fontAlgn="ctr"/>
            <a:r>
              <a:rPr lang="en-US" sz="2000" b="1" dirty="0"/>
              <a:t>float</a:t>
            </a:r>
            <a:r>
              <a:rPr lang="en-US" sz="2000" dirty="0"/>
              <a:t> : A fractional (floating point) number (</a:t>
            </a:r>
            <a:r>
              <a:rPr lang="en-US" sz="2000" dirty="0" err="1"/>
              <a:t>eg</a:t>
            </a:r>
            <a:r>
              <a:rPr lang="en-US" sz="2000" dirty="0"/>
              <a:t>, 3.25907).</a:t>
            </a:r>
            <a:br>
              <a:rPr lang="en-US" sz="2000" dirty="0"/>
            </a:br>
            <a:r>
              <a:rPr lang="en-US" sz="2000" dirty="0"/>
              <a:t>Can be a number between roughly 1.5 x 10^45 to 3.4 10^38, in floating point format.</a:t>
            </a:r>
          </a:p>
          <a:p>
            <a:pPr fontAlgn="ctr"/>
            <a:r>
              <a:rPr lang="en-US" sz="2000" b="1" dirty="0"/>
              <a:t>String</a:t>
            </a:r>
            <a:r>
              <a:rPr lang="en-US" sz="2000" dirty="0"/>
              <a:t> : A sequence of characters </a:t>
            </a:r>
            <a:endParaRPr lang="tr-TR" sz="2000" dirty="0" smtClean="0"/>
          </a:p>
          <a:p>
            <a:pPr marL="0" indent="0" fontAlgn="ctr">
              <a:buNone/>
            </a:pPr>
            <a:r>
              <a:rPr lang="tr-TR" sz="2000" dirty="0" smtClean="0"/>
              <a:t>      </a:t>
            </a:r>
            <a:r>
              <a:rPr lang="en-US" sz="2000" dirty="0" smtClean="0"/>
              <a:t>(</a:t>
            </a:r>
            <a:r>
              <a:rPr lang="en-US" sz="2000" dirty="0" err="1"/>
              <a:t>eg</a:t>
            </a:r>
            <a:r>
              <a:rPr lang="en-US" sz="2000" dirty="0"/>
              <a:t>, "Hello User 6555")</a:t>
            </a:r>
            <a:br>
              <a:rPr lang="en-US" sz="2000" dirty="0"/>
            </a:br>
            <a:r>
              <a:rPr lang="tr-TR" sz="2000" dirty="0" smtClean="0"/>
              <a:t>      </a:t>
            </a:r>
            <a:r>
              <a:rPr lang="en-US" sz="2000" dirty="0" smtClean="0"/>
              <a:t>(</a:t>
            </a:r>
            <a:r>
              <a:rPr lang="en-US" sz="2000" dirty="0"/>
              <a:t>no specified maximum </a:t>
            </a:r>
            <a:r>
              <a:rPr lang="en-US" sz="2000" dirty="0" smtClean="0"/>
              <a:t>length)</a:t>
            </a:r>
            <a:endParaRPr lang="en-US" sz="2000" dirty="0"/>
          </a:p>
          <a:p>
            <a:pPr fontAlgn="ctr"/>
            <a:r>
              <a:rPr lang="en-US" sz="2000" b="1" dirty="0" err="1"/>
              <a:t>boolean</a:t>
            </a:r>
            <a:r>
              <a:rPr lang="en-US" sz="2000" dirty="0"/>
              <a:t> : A true/false value.</a:t>
            </a:r>
            <a:br>
              <a:rPr lang="en-US" sz="2000" dirty="0"/>
            </a:br>
            <a:r>
              <a:rPr lang="en-US" sz="2000" dirty="0"/>
              <a:t>Can only contain either the value </a:t>
            </a:r>
            <a:r>
              <a:rPr lang="en-US" sz="2000" b="1" dirty="0"/>
              <a:t>true</a:t>
            </a:r>
            <a:r>
              <a:rPr lang="en-US" sz="2000" dirty="0"/>
              <a:t> or </a:t>
            </a:r>
            <a:r>
              <a:rPr lang="en-US" sz="2000" b="1" dirty="0"/>
              <a:t>false</a:t>
            </a:r>
            <a:r>
              <a:rPr lang="en-US" sz="2000" dirty="0"/>
              <a:t>.</a:t>
            </a:r>
          </a:p>
          <a:p>
            <a:endParaRPr lang="tr-TR" sz="2000" dirty="0"/>
          </a:p>
        </p:txBody>
      </p:sp>
      <p:pic>
        <p:nvPicPr>
          <p:cNvPr id="8" name="Content Placeholder 4"/>
          <p:cNvPicPr>
            <a:picLocks noChangeAspect="1"/>
          </p:cNvPicPr>
          <p:nvPr/>
        </p:nvPicPr>
        <p:blipFill>
          <a:blip r:embed="rId3"/>
          <a:stretch>
            <a:fillRect/>
          </a:stretch>
        </p:blipFill>
        <p:spPr bwMode="auto">
          <a:xfrm>
            <a:off x="5862908" y="3122682"/>
            <a:ext cx="16097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a:stretch>
            <a:fillRect/>
          </a:stretch>
        </p:blipFill>
        <p:spPr>
          <a:xfrm>
            <a:off x="7620000" y="3122682"/>
            <a:ext cx="1238250" cy="2419350"/>
          </a:xfrm>
          <a:prstGeom prst="rect">
            <a:avLst/>
          </a:prstGeom>
        </p:spPr>
      </p:pic>
    </p:spTree>
    <p:extLst>
      <p:ext uri="{BB962C8B-B14F-4D97-AF65-F5344CB8AC3E}">
        <p14:creationId xmlns:p14="http://schemas.microsoft.com/office/powerpoint/2010/main" val="1856978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a:t>
            </a:r>
            <a:endParaRPr lang="tr-TR" sz="2400" dirty="0" smtClean="0"/>
          </a:p>
        </p:txBody>
      </p:sp>
      <p:sp>
        <p:nvSpPr>
          <p:cNvPr id="21507" name="2 İçerik Yer Tutucusu"/>
          <p:cNvSpPr>
            <a:spLocks noGrp="1"/>
          </p:cNvSpPr>
          <p:nvPr>
            <p:ph idx="1"/>
          </p:nvPr>
        </p:nvSpPr>
        <p:spPr/>
        <p:txBody>
          <a:bodyPr/>
          <a:lstStyle/>
          <a:p>
            <a:pPr>
              <a:buNone/>
            </a:pPr>
            <a:r>
              <a:rPr lang="tr-TR" sz="1600" dirty="0" smtClean="0"/>
              <a:t>	UML sınıf gösterimi üç parçaya bölünmüş bir dikdörtgendir. En üstte sınıf adı, ikinci bölümde sınıfın öznitelikleri, üçüncü bölümde ise yöntemleri bulunur. Sınıflar arasındaki ilişkiler, </a:t>
            </a:r>
            <a:r>
              <a:rPr lang="tr-TR" sz="1600" i="1" dirty="0" smtClean="0"/>
              <a:t>bağıntı (association), genelleştirme (generalization), birleştirme (aggregation) ya da kompoziyon (composition) biçiminde kurulur.</a:t>
            </a:r>
          </a:p>
          <a:p>
            <a:pPr>
              <a:buNone/>
            </a:pPr>
            <a:endParaRPr lang="tr-TR" sz="1600" i="1" dirty="0" smtClean="0"/>
          </a:p>
          <a:p>
            <a:pPr>
              <a:buNone/>
            </a:pPr>
            <a:r>
              <a:rPr lang="tr-TR" sz="1600" i="1" dirty="0" smtClean="0"/>
              <a:t>	</a:t>
            </a:r>
            <a:r>
              <a:rPr lang="tr-TR" sz="1600" dirty="0" smtClean="0"/>
              <a:t>Bir bağıntı, sınıflar arasındaki iki yönlü anlamsal bağlantıdır. Yani sınıflar arasındaki bir bağıntı, bağıntılı sınıfın nesneleri arasında bir ilişki olduğu anlamını taşır. Bağlı olan nesnelerin sayısı bağıntının </a:t>
            </a:r>
            <a:r>
              <a:rPr lang="tr-TR" sz="1600" i="1" dirty="0" smtClean="0"/>
              <a:t>çoklusallığına (multiplicity) bağlıdır (Quatrani, 1999). </a:t>
            </a:r>
            <a:r>
              <a:rPr lang="tr-TR" sz="1600" dirty="0" smtClean="0"/>
              <a:t>Çoklusallık terimi sınıflardaki nesne katılımının gösterilmesi için kullanılır, örneğin tam olarak 1, sıfır ya da bir (0..1), sıfır ya da daha çok (0..*), bir ya da daha çok (1..*) ve sayısal olarak belirli (m..n).</a:t>
            </a:r>
          </a:p>
          <a:p>
            <a:pPr>
              <a:buNone/>
            </a:pPr>
            <a:endParaRPr lang="tr-TR" sz="1600" i="1" dirty="0" smtClean="0"/>
          </a:p>
          <a:p>
            <a:pPr>
              <a:buNone/>
            </a:pPr>
            <a:endParaRPr lang="tr-TR" sz="1600" i="1" dirty="0" smtClean="0"/>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17</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745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a:t>
            </a:r>
            <a:endParaRPr lang="tr-TR" sz="2400" dirty="0" smtClean="0"/>
          </a:p>
        </p:txBody>
      </p:sp>
      <p:sp>
        <p:nvSpPr>
          <p:cNvPr id="21507" name="2 İçerik Yer Tutucusu"/>
          <p:cNvSpPr>
            <a:spLocks noGrp="1"/>
          </p:cNvSpPr>
          <p:nvPr>
            <p:ph idx="1"/>
          </p:nvPr>
        </p:nvSpPr>
        <p:spPr/>
        <p:txBody>
          <a:bodyPr/>
          <a:lstStyle/>
          <a:p>
            <a:pPr>
              <a:buNone/>
            </a:pPr>
            <a:r>
              <a:rPr lang="tr-TR" sz="1600" dirty="0" smtClean="0"/>
              <a:t>	Birleştirme, parça-bütün ilişkisini veren özel bir tür ilişkidir; </a:t>
            </a:r>
            <a:r>
              <a:rPr lang="tr-TR" sz="1600" i="1" dirty="0" smtClean="0"/>
              <a:t>bir parçasıdır ilişkisi olarak da </a:t>
            </a:r>
            <a:r>
              <a:rPr lang="tr-TR" sz="1600" dirty="0" smtClean="0"/>
              <a:t>bilinir (Quatrani, 1999). İçi boş bir eşkanar dörtgen olan ucuyla bütüne bağlı bir düz çizgiyle gösterilir. </a:t>
            </a:r>
          </a:p>
          <a:p>
            <a:pPr>
              <a:buNone/>
            </a:pPr>
            <a:r>
              <a:rPr lang="tr-TR" sz="1600" dirty="0"/>
              <a:t>	</a:t>
            </a:r>
            <a:r>
              <a:rPr lang="tr-TR" sz="1600" dirty="0" smtClean="0"/>
              <a:t>Kompozisyon ise, birleştirmeden daha güçlü bir parça-bütün ilişkisi sunar; içi dolu eşkanar dörtgen olan ucuyla bütüne bağlı bir düz çizgidir. Kompozisyonda parçalar öteki nesnelerle paylaşılmaz. Parçanın yaşam süresi tamamıyla bütünün yaşam süresine bağlıdır. Paylaşılabilen ve yaşam süresi bütünün yaşam süresine bağlı olmayan parça-bütün ilişkilerinde birleştirme ilişkisinden; paylaşılamayan ve yaşam süresi bütünün yaşam süresine bağlı olan parça-bütün ilişkilerinde kompozisyon ilişkisinden yararlanılır (Chonoles ve Schardt, 2003). </a:t>
            </a:r>
          </a:p>
          <a:p>
            <a:pPr>
              <a:buNone/>
            </a:pPr>
            <a:r>
              <a:rPr lang="tr-TR" sz="1600" dirty="0"/>
              <a:t>	</a:t>
            </a:r>
            <a:r>
              <a:rPr lang="tr-TR" sz="1600" dirty="0" smtClean="0"/>
              <a:t>Genelleştirme genel bir şey ile (üst sınıf ya da ana sınıf) daha belirli bir şey (alt sınıf ya da çocuk sınıf) arasındaki ilişkidir. Genelleştirmede alt sınıf, ana sınıfın özelliklerini, özniteliklerini ve yöntemlerini alır. Yani, üst sınıfların bağıntıları ve tüm nitelikleri alt sınıflara kalıt bırakılır (</a:t>
            </a:r>
            <a:r>
              <a:rPr lang="tr-TR" sz="1600" i="1" dirty="0" smtClean="0"/>
              <a:t>inherited). Alt sınıf, ana sınıfın özniteliklerine ve </a:t>
            </a:r>
            <a:r>
              <a:rPr lang="tr-TR" sz="1600" dirty="0" smtClean="0"/>
              <a:t>yöntemlerine ek olarak ayrı özniteliklere ve yöntemlere de sahip olabilir (Booch vd., 1998).</a:t>
            </a: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18</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745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marL="0" indent="0">
              <a:buNone/>
            </a:pPr>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19</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1012935" y="1626552"/>
            <a:ext cx="7189567" cy="4225608"/>
          </a:xfrm>
          <a:prstGeom prst="rect">
            <a:avLst/>
          </a:prstGeom>
        </p:spPr>
      </p:pic>
    </p:spTree>
    <p:extLst>
      <p:ext uri="{BB962C8B-B14F-4D97-AF65-F5344CB8AC3E}">
        <p14:creationId xmlns:p14="http://schemas.microsoft.com/office/powerpoint/2010/main" val="3773027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2</a:t>
            </a:fld>
            <a:endParaRPr lang="tr-TR" dirty="0">
              <a:solidFill>
                <a:prstClr val="black">
                  <a:tint val="75000"/>
                </a:prstClr>
              </a:solidFill>
            </a:endParaRPr>
          </a:p>
        </p:txBody>
      </p:sp>
      <p:pic>
        <p:nvPicPr>
          <p:cNvPr id="7" name="4 İçerik Yer Tutucusu" descr="Arazi yönetimi.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59" y="119355"/>
            <a:ext cx="9083441" cy="6439130"/>
          </a:xfrm>
          <a:prstGeom prst="rect">
            <a:avLst/>
          </a:prstGeom>
          <a:noFill/>
          <a:ln w="190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8387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marL="0" indent="0">
              <a:buNone/>
            </a:pPr>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20</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755576" y="1681219"/>
            <a:ext cx="7272808" cy="4281375"/>
          </a:xfrm>
          <a:prstGeom prst="rect">
            <a:avLst/>
          </a:prstGeom>
        </p:spPr>
      </p:pic>
    </p:spTree>
    <p:extLst>
      <p:ext uri="{BB962C8B-B14F-4D97-AF65-F5344CB8AC3E}">
        <p14:creationId xmlns:p14="http://schemas.microsoft.com/office/powerpoint/2010/main" val="20415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21</a:t>
            </a:fld>
            <a:endParaRPr lang="tr-TR" dirty="0">
              <a:solidFill>
                <a:prstClr val="black">
                  <a:tint val="75000"/>
                </a:prstClr>
              </a:solidFill>
            </a:endParaRPr>
          </a:p>
        </p:txBody>
      </p:sp>
      <p:cxnSp>
        <p:nvCxnSpPr>
          <p:cNvPr id="4" name="3 Düz Bağlayıcı"/>
          <p:cNvCxnSpPr/>
          <p:nvPr/>
        </p:nvCxnSpPr>
        <p:spPr>
          <a:xfrm>
            <a:off x="500063" y="141763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r>
              <a:rPr lang="tr-TR" dirty="0" err="1" smtClean="0"/>
              <a:t>Multiplicity-Cardinality</a:t>
            </a:r>
            <a:r>
              <a:rPr lang="tr-TR" dirty="0" smtClean="0"/>
              <a:t>: </a:t>
            </a:r>
            <a:r>
              <a:rPr lang="tr-TR" sz="2000" dirty="0" smtClean="0"/>
              <a:t>N</a:t>
            </a:r>
            <a:r>
              <a:rPr lang="en-US" sz="2000" dirty="0" smtClean="0"/>
              <a:t>umber </a:t>
            </a:r>
            <a:r>
              <a:rPr lang="en-US" sz="2000" dirty="0"/>
              <a:t>of instances of a class that may be associated with a class at the other end of the association. </a:t>
            </a:r>
            <a:endParaRPr lang="tr-TR" sz="2000" dirty="0" smtClean="0"/>
          </a:p>
          <a:p>
            <a:endParaRPr lang="tr-TR" sz="2000" dirty="0"/>
          </a:p>
          <a:p>
            <a:r>
              <a:rPr lang="tr-TR" sz="2000" dirty="0" err="1"/>
              <a:t>Possible</a:t>
            </a:r>
            <a:r>
              <a:rPr lang="tr-TR" sz="2000" dirty="0"/>
              <a:t> </a:t>
            </a:r>
            <a:r>
              <a:rPr lang="tr-TR" sz="2000" dirty="0" err="1"/>
              <a:t>values</a:t>
            </a:r>
            <a:r>
              <a:rPr lang="tr-TR" sz="2000" dirty="0"/>
              <a:t>: </a:t>
            </a:r>
          </a:p>
          <a:p>
            <a:r>
              <a:rPr lang="fr-FR" sz="2000" dirty="0"/>
              <a:t>•</a:t>
            </a:r>
            <a:r>
              <a:rPr lang="fr-FR" sz="2000" i="1" dirty="0" err="1"/>
              <a:t>Fixed</a:t>
            </a:r>
            <a:r>
              <a:rPr lang="fr-FR" sz="2000" dirty="0"/>
              <a:t>: ‘1’, ‘2’, ‘n’, etc. </a:t>
            </a:r>
          </a:p>
          <a:p>
            <a:r>
              <a:rPr lang="tr-TR" sz="2000" dirty="0"/>
              <a:t>•</a:t>
            </a:r>
            <a:r>
              <a:rPr lang="tr-TR" sz="2000" i="1" dirty="0" err="1"/>
              <a:t>Any</a:t>
            </a:r>
            <a:r>
              <a:rPr lang="tr-TR" sz="2000" dirty="0"/>
              <a:t>: ‘*’ </a:t>
            </a:r>
          </a:p>
          <a:p>
            <a:r>
              <a:rPr lang="tr-TR" sz="2000" dirty="0"/>
              <a:t>•</a:t>
            </a:r>
            <a:r>
              <a:rPr lang="tr-TR" sz="2000" i="1" dirty="0" err="1"/>
              <a:t>Several</a:t>
            </a:r>
            <a:r>
              <a:rPr lang="tr-TR" sz="2000" dirty="0"/>
              <a:t>: ‘0,1’, ‘0,2,4’ </a:t>
            </a:r>
          </a:p>
          <a:p>
            <a:r>
              <a:rPr lang="en-US" sz="2000" dirty="0"/>
              <a:t>•</a:t>
            </a:r>
            <a:r>
              <a:rPr lang="en-US" sz="2000" i="1" dirty="0"/>
              <a:t>Within an interval</a:t>
            </a:r>
            <a:r>
              <a:rPr lang="en-US" sz="2000" dirty="0"/>
              <a:t>: ‘0..1’, ‘0..*’, ‘1..*’, etc. </a:t>
            </a:r>
          </a:p>
          <a:p>
            <a:endParaRPr lang="tr-TR" sz="2000" dirty="0"/>
          </a:p>
        </p:txBody>
      </p:sp>
    </p:spTree>
    <p:extLst>
      <p:ext uri="{BB962C8B-B14F-4D97-AF65-F5344CB8AC3E}">
        <p14:creationId xmlns:p14="http://schemas.microsoft.com/office/powerpoint/2010/main" val="13246349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marL="0" indent="0">
              <a:buNone/>
            </a:pPr>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22</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r>
              <a:rPr lang="tr-TR" dirty="0" err="1" smtClean="0"/>
              <a:t>Association</a:t>
            </a:r>
            <a:endParaRPr lang="tr-TR" dirty="0"/>
          </a:p>
          <a:p>
            <a:endParaRPr lang="tr-TR"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79" y="2780928"/>
            <a:ext cx="7827713" cy="2332836"/>
          </a:xfrm>
          <a:prstGeom prst="rect">
            <a:avLst/>
          </a:prstGeom>
        </p:spPr>
      </p:pic>
    </p:spTree>
    <p:extLst>
      <p:ext uri="{BB962C8B-B14F-4D97-AF65-F5344CB8AC3E}">
        <p14:creationId xmlns:p14="http://schemas.microsoft.com/office/powerpoint/2010/main" val="376209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marL="0" indent="0">
              <a:buNone/>
            </a:pPr>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smtClean="0">
                <a:solidFill>
                  <a:srgbClr val="FF0000"/>
                </a:solidFill>
              </a:rPr>
              <a:t>Relationships</a:t>
            </a:r>
            <a:endParaRPr lang="tr-TR" sz="24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23</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r>
              <a:rPr lang="tr-TR" dirty="0" err="1" smtClean="0"/>
              <a:t>Inheritance</a:t>
            </a:r>
            <a:r>
              <a:rPr lang="tr-TR" dirty="0" smtClean="0"/>
              <a:t> / </a:t>
            </a:r>
            <a:r>
              <a:rPr lang="tr-TR" dirty="0" err="1" smtClean="0"/>
              <a:t>generalisation</a:t>
            </a:r>
            <a:r>
              <a:rPr lang="tr-TR" dirty="0" smtClean="0"/>
              <a:t>: </a:t>
            </a:r>
            <a:r>
              <a:rPr lang="en-US" sz="2000" dirty="0"/>
              <a:t>taxonomic relationship between a more general element and a more specific element</a:t>
            </a:r>
            <a:r>
              <a:rPr lang="en-US" sz="2000" dirty="0" smtClean="0"/>
              <a:t>.</a:t>
            </a:r>
            <a:endParaRPr lang="tr-TR" sz="2000" dirty="0" smtClean="0"/>
          </a:p>
          <a:p>
            <a:endParaRPr lang="tr-TR" sz="2000" dirty="0"/>
          </a:p>
          <a:p>
            <a:endParaRPr lang="tr-TR" sz="2000" dirty="0"/>
          </a:p>
        </p:txBody>
      </p:sp>
      <p:pic>
        <p:nvPicPr>
          <p:cNvPr id="7" name="Picture 6"/>
          <p:cNvPicPr>
            <a:picLocks noChangeAspect="1"/>
          </p:cNvPicPr>
          <p:nvPr/>
        </p:nvPicPr>
        <p:blipFill>
          <a:blip r:embed="rId3"/>
          <a:stretch>
            <a:fillRect/>
          </a:stretch>
        </p:blipFill>
        <p:spPr>
          <a:xfrm>
            <a:off x="457200" y="2527975"/>
            <a:ext cx="8048625" cy="3429000"/>
          </a:xfrm>
          <a:prstGeom prst="rect">
            <a:avLst/>
          </a:prstGeom>
        </p:spPr>
      </p:pic>
      <p:sp>
        <p:nvSpPr>
          <p:cNvPr id="8" name="Rectangle 7"/>
          <p:cNvSpPr/>
          <p:nvPr/>
        </p:nvSpPr>
        <p:spPr>
          <a:xfrm>
            <a:off x="7096363" y="6356350"/>
            <a:ext cx="1047274" cy="369332"/>
          </a:xfrm>
          <a:prstGeom prst="rect">
            <a:avLst/>
          </a:prstGeom>
        </p:spPr>
        <p:txBody>
          <a:bodyPr wrap="none">
            <a:spAutoFit/>
          </a:bodyPr>
          <a:lstStyle/>
          <a:p>
            <a:r>
              <a:rPr lang="tr-TR" dirty="0" err="1" smtClean="0"/>
              <a:t>Smespire</a:t>
            </a:r>
            <a:endParaRPr lang="tr-TR" dirty="0"/>
          </a:p>
        </p:txBody>
      </p:sp>
    </p:spTree>
    <p:extLst>
      <p:ext uri="{BB962C8B-B14F-4D97-AF65-F5344CB8AC3E}">
        <p14:creationId xmlns:p14="http://schemas.microsoft.com/office/powerpoint/2010/main" val="2531760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marL="0" indent="0">
              <a:buNone/>
            </a:pPr>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24</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r>
              <a:rPr lang="tr-TR" dirty="0" err="1" smtClean="0"/>
              <a:t>Inheritance</a:t>
            </a:r>
            <a:r>
              <a:rPr lang="tr-TR" dirty="0" smtClean="0"/>
              <a:t> / </a:t>
            </a:r>
            <a:r>
              <a:rPr lang="tr-TR" dirty="0" err="1" smtClean="0"/>
              <a:t>generalisation</a:t>
            </a:r>
            <a:endParaRPr lang="tr-TR" dirty="0" smtClean="0"/>
          </a:p>
          <a:p>
            <a:endParaRPr lang="tr-TR" sz="2000" dirty="0"/>
          </a:p>
          <a:p>
            <a:endParaRPr lang="tr-TR" sz="2000" dirty="0"/>
          </a:p>
        </p:txBody>
      </p:sp>
      <p:pic>
        <p:nvPicPr>
          <p:cNvPr id="6" name="Picture 5"/>
          <p:cNvPicPr>
            <a:picLocks noChangeAspect="1"/>
          </p:cNvPicPr>
          <p:nvPr/>
        </p:nvPicPr>
        <p:blipFill>
          <a:blip r:embed="rId3"/>
          <a:stretch>
            <a:fillRect/>
          </a:stretch>
        </p:blipFill>
        <p:spPr>
          <a:xfrm>
            <a:off x="683568" y="2120469"/>
            <a:ext cx="6459438" cy="3810432"/>
          </a:xfrm>
          <a:prstGeom prst="rect">
            <a:avLst/>
          </a:prstGeom>
        </p:spPr>
      </p:pic>
      <p:pic>
        <p:nvPicPr>
          <p:cNvPr id="8" name="Picture 7"/>
          <p:cNvPicPr>
            <a:picLocks noChangeAspect="1"/>
          </p:cNvPicPr>
          <p:nvPr/>
        </p:nvPicPr>
        <p:blipFill>
          <a:blip r:embed="rId4"/>
          <a:stretch>
            <a:fillRect/>
          </a:stretch>
        </p:blipFill>
        <p:spPr>
          <a:xfrm>
            <a:off x="6526251" y="6292002"/>
            <a:ext cx="1152244" cy="493819"/>
          </a:xfrm>
          <a:prstGeom prst="rect">
            <a:avLst/>
          </a:prstGeom>
        </p:spPr>
      </p:pic>
    </p:spTree>
    <p:extLst>
      <p:ext uri="{BB962C8B-B14F-4D97-AF65-F5344CB8AC3E}">
        <p14:creationId xmlns:p14="http://schemas.microsoft.com/office/powerpoint/2010/main" val="631539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marL="0" indent="0">
              <a:buNone/>
            </a:pPr>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25</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r>
              <a:rPr lang="tr-TR" dirty="0" err="1" smtClean="0"/>
              <a:t>Inheritance</a:t>
            </a:r>
            <a:r>
              <a:rPr lang="tr-TR" dirty="0" smtClean="0"/>
              <a:t> / </a:t>
            </a:r>
            <a:r>
              <a:rPr lang="tr-TR" dirty="0" err="1" smtClean="0"/>
              <a:t>generalisation</a:t>
            </a:r>
            <a:endParaRPr lang="tr-TR" dirty="0" smtClean="0"/>
          </a:p>
          <a:p>
            <a:endParaRPr lang="tr-TR" sz="2000" dirty="0"/>
          </a:p>
          <a:p>
            <a:endParaRPr lang="tr-TR" sz="20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114783"/>
            <a:ext cx="7859222" cy="4020111"/>
          </a:xfrm>
          <a:prstGeom prst="rect">
            <a:avLst/>
          </a:prstGeom>
        </p:spPr>
      </p:pic>
    </p:spTree>
    <p:extLst>
      <p:ext uri="{BB962C8B-B14F-4D97-AF65-F5344CB8AC3E}">
        <p14:creationId xmlns:p14="http://schemas.microsoft.com/office/powerpoint/2010/main" val="42356799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26</a:t>
            </a:fld>
            <a:endParaRPr lang="tr-TR" dirty="0">
              <a:solidFill>
                <a:prstClr val="black">
                  <a:tint val="75000"/>
                </a:prstClr>
              </a:solidFill>
            </a:endParaRPr>
          </a:p>
        </p:txBody>
      </p:sp>
      <p:cxnSp>
        <p:nvCxnSpPr>
          <p:cNvPr id="4" name="3 Düz Bağlayıcı"/>
          <p:cNvCxnSpPr/>
          <p:nvPr/>
        </p:nvCxnSpPr>
        <p:spPr>
          <a:xfrm>
            <a:off x="500063" y="141763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Grp="1" noChangeAspect="1"/>
          </p:cNvPicPr>
          <p:nvPr>
            <p:ph idx="1"/>
          </p:nvPr>
        </p:nvPicPr>
        <p:blipFill>
          <a:blip r:embed="rId3"/>
          <a:stretch>
            <a:fillRect/>
          </a:stretch>
        </p:blipFill>
        <p:spPr>
          <a:xfrm>
            <a:off x="1021037" y="1600200"/>
            <a:ext cx="7101925" cy="4525963"/>
          </a:xfrm>
          <a:prstGeom prst="rect">
            <a:avLst/>
          </a:prstGeom>
        </p:spPr>
      </p:pic>
    </p:spTree>
    <p:extLst>
      <p:ext uri="{BB962C8B-B14F-4D97-AF65-F5344CB8AC3E}">
        <p14:creationId xmlns:p14="http://schemas.microsoft.com/office/powerpoint/2010/main" val="4612770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27</a:t>
            </a:fld>
            <a:endParaRPr lang="tr-TR" dirty="0">
              <a:solidFill>
                <a:prstClr val="black">
                  <a:tint val="75000"/>
                </a:prstClr>
              </a:solidFill>
            </a:endParaRPr>
          </a:p>
        </p:txBody>
      </p:sp>
      <p:cxnSp>
        <p:nvCxnSpPr>
          <p:cNvPr id="4" name="3 Düz Bağlayıcı"/>
          <p:cNvCxnSpPr/>
          <p:nvPr/>
        </p:nvCxnSpPr>
        <p:spPr>
          <a:xfrm>
            <a:off x="500063" y="141763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1073830" y="1586865"/>
            <a:ext cx="6576325" cy="4344036"/>
          </a:xfrm>
          <a:prstGeom prst="rect">
            <a:avLst/>
          </a:prstGeom>
        </p:spPr>
      </p:pic>
    </p:spTree>
    <p:extLst>
      <p:ext uri="{BB962C8B-B14F-4D97-AF65-F5344CB8AC3E}">
        <p14:creationId xmlns:p14="http://schemas.microsoft.com/office/powerpoint/2010/main" val="3132933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28</a:t>
            </a:fld>
            <a:endParaRPr lang="tr-TR" dirty="0">
              <a:solidFill>
                <a:prstClr val="black">
                  <a:tint val="75000"/>
                </a:prstClr>
              </a:solidFill>
            </a:endParaRPr>
          </a:p>
        </p:txBody>
      </p:sp>
      <p:cxnSp>
        <p:nvCxnSpPr>
          <p:cNvPr id="4" name="3 Düz Bağlayıcı"/>
          <p:cNvCxnSpPr/>
          <p:nvPr/>
        </p:nvCxnSpPr>
        <p:spPr>
          <a:xfrm>
            <a:off x="500063" y="141763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r>
              <a:rPr lang="tr-TR" dirty="0" err="1" smtClean="0"/>
              <a:t>Composition</a:t>
            </a:r>
            <a:endParaRPr lang="tr-TR" dirty="0" smtClean="0"/>
          </a:p>
          <a:p>
            <a:endParaRPr lang="tr-TR"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2708920"/>
            <a:ext cx="7730302" cy="2612456"/>
          </a:xfrm>
          <a:prstGeom prst="rect">
            <a:avLst/>
          </a:prstGeom>
        </p:spPr>
      </p:pic>
    </p:spTree>
    <p:extLst>
      <p:ext uri="{BB962C8B-B14F-4D97-AF65-F5344CB8AC3E}">
        <p14:creationId xmlns:p14="http://schemas.microsoft.com/office/powerpoint/2010/main" val="4236604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29</a:t>
            </a:fld>
            <a:endParaRPr lang="tr-TR" dirty="0">
              <a:solidFill>
                <a:prstClr val="black">
                  <a:tint val="75000"/>
                </a:prstClr>
              </a:solidFill>
            </a:endParaRPr>
          </a:p>
        </p:txBody>
      </p:sp>
      <p:cxnSp>
        <p:nvCxnSpPr>
          <p:cNvPr id="4" name="3 Düz Bağlayıcı"/>
          <p:cNvCxnSpPr/>
          <p:nvPr/>
        </p:nvCxnSpPr>
        <p:spPr>
          <a:xfrm>
            <a:off x="500063" y="141763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r>
              <a:rPr lang="tr-TR" dirty="0" err="1" smtClean="0"/>
              <a:t>Aggregation</a:t>
            </a:r>
            <a:r>
              <a:rPr lang="tr-TR" dirty="0" smtClean="0"/>
              <a:t> - </a:t>
            </a:r>
            <a:r>
              <a:rPr lang="tr-TR" dirty="0" err="1" smtClean="0"/>
              <a:t>Composition</a:t>
            </a:r>
            <a:endParaRPr lang="tr-TR" dirty="0" smtClean="0"/>
          </a:p>
          <a:p>
            <a:endParaRPr lang="tr-TR"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63" y="2204864"/>
            <a:ext cx="7776864" cy="3812539"/>
          </a:xfrm>
          <a:prstGeom prst="rect">
            <a:avLst/>
          </a:prstGeom>
        </p:spPr>
      </p:pic>
    </p:spTree>
    <p:extLst>
      <p:ext uri="{BB962C8B-B14F-4D97-AF65-F5344CB8AC3E}">
        <p14:creationId xmlns:p14="http://schemas.microsoft.com/office/powerpoint/2010/main" val="40608032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tr-TR" sz="2400" dirty="0" smtClean="0">
                <a:solidFill>
                  <a:srgbClr val="FF0000"/>
                </a:solidFill>
              </a:rPr>
              <a:t>Land </a:t>
            </a:r>
            <a:r>
              <a:rPr lang="tr-TR" sz="2400" dirty="0" err="1" smtClean="0">
                <a:solidFill>
                  <a:srgbClr val="FF0000"/>
                </a:solidFill>
              </a:rPr>
              <a:t>management</a:t>
            </a:r>
            <a:r>
              <a:rPr lang="tr-TR" sz="2400" dirty="0" smtClean="0">
                <a:solidFill>
                  <a:srgbClr val="FF0000"/>
                </a:solidFill>
              </a:rPr>
              <a:t> </a:t>
            </a:r>
            <a:r>
              <a:rPr lang="tr-TR" sz="2400" dirty="0" err="1" smtClean="0">
                <a:solidFill>
                  <a:srgbClr val="FF0000"/>
                </a:solidFill>
              </a:rPr>
              <a:t>vs</a:t>
            </a:r>
            <a:r>
              <a:rPr lang="tr-TR" sz="2400" dirty="0" smtClean="0">
                <a:solidFill>
                  <a:srgbClr val="FF0000"/>
                </a:solidFill>
              </a:rPr>
              <a:t> </a:t>
            </a:r>
            <a:r>
              <a:rPr lang="tr-TR" sz="2400" dirty="0" err="1" smtClean="0">
                <a:solidFill>
                  <a:srgbClr val="FF0000"/>
                </a:solidFill>
              </a:rPr>
              <a:t>land</a:t>
            </a:r>
            <a:r>
              <a:rPr lang="tr-TR" sz="2400" dirty="0" smtClean="0">
                <a:solidFill>
                  <a:srgbClr val="FF0000"/>
                </a:solidFill>
              </a:rPr>
              <a:t> </a:t>
            </a:r>
            <a:r>
              <a:rPr lang="tr-TR" sz="2400" dirty="0" err="1" smtClean="0">
                <a:solidFill>
                  <a:srgbClr val="FF0000"/>
                </a:solidFill>
              </a:rPr>
              <a:t>administration</a:t>
            </a:r>
            <a:endParaRPr lang="tr-TR" sz="2400" dirty="0" smtClean="0"/>
          </a:p>
        </p:txBody>
      </p:sp>
      <p:sp>
        <p:nvSpPr>
          <p:cNvPr id="21507" name="2 İçerik Yer Tutucusu"/>
          <p:cNvSpPr>
            <a:spLocks noGrp="1"/>
          </p:cNvSpPr>
          <p:nvPr>
            <p:ph idx="1"/>
          </p:nvPr>
        </p:nvSpPr>
        <p:spPr/>
        <p:txBody>
          <a:bodyPr/>
          <a:lstStyle/>
          <a:p>
            <a:pPr marL="0" indent="0" eaLnBrk="1" hangingPunct="1">
              <a:spcBef>
                <a:spcPts val="600"/>
              </a:spcBef>
              <a:spcAft>
                <a:spcPts val="600"/>
              </a:spcAft>
              <a:buFontTx/>
              <a:buNone/>
              <a:defRPr/>
            </a:pPr>
            <a:r>
              <a:rPr lang="tr-TR" sz="1600" b="1" dirty="0" smtClean="0"/>
              <a:t>Arazi </a:t>
            </a:r>
            <a:r>
              <a:rPr lang="tr-TR" sz="1600" b="1" dirty="0"/>
              <a:t>yönetimi (</a:t>
            </a:r>
            <a:r>
              <a:rPr lang="tr-TR" sz="1600" b="1" dirty="0" err="1"/>
              <a:t>land</a:t>
            </a:r>
            <a:r>
              <a:rPr lang="tr-TR" sz="1600" b="1" dirty="0"/>
              <a:t> </a:t>
            </a:r>
            <a:r>
              <a:rPr lang="tr-TR" sz="1600" b="1" dirty="0" err="1"/>
              <a:t>administration</a:t>
            </a:r>
            <a:r>
              <a:rPr lang="tr-TR" sz="1600" b="1" dirty="0"/>
              <a:t>): </a:t>
            </a:r>
            <a:r>
              <a:rPr lang="tr-TR" sz="1600" u="sng" dirty="0"/>
              <a:t>Arazi ve araziye bağlı kaynakların</a:t>
            </a:r>
            <a:r>
              <a:rPr lang="tr-TR" sz="1600" dirty="0"/>
              <a:t> mülkiyetine, değerine ve kullanımına ilişkin </a:t>
            </a:r>
            <a:r>
              <a:rPr lang="tr-TR" sz="1600" u="sng" dirty="0"/>
              <a:t>bilgileri</a:t>
            </a:r>
            <a:r>
              <a:rPr lang="tr-TR" sz="1600" dirty="0"/>
              <a:t> </a:t>
            </a:r>
            <a:r>
              <a:rPr lang="tr-TR" sz="1600" dirty="0" smtClean="0"/>
              <a:t>elde etme, kaydetme </a:t>
            </a:r>
            <a:r>
              <a:rPr lang="tr-TR" sz="1600" dirty="0"/>
              <a:t>ve yayımlama süreçleri. </a:t>
            </a:r>
            <a:endParaRPr lang="tr-TR" sz="1600" dirty="0" smtClean="0"/>
          </a:p>
          <a:p>
            <a:pPr marL="0" indent="0" eaLnBrk="1" hangingPunct="1">
              <a:spcBef>
                <a:spcPts val="600"/>
              </a:spcBef>
              <a:spcAft>
                <a:spcPts val="600"/>
              </a:spcAft>
              <a:buFontTx/>
              <a:buNone/>
              <a:defRPr/>
            </a:pPr>
            <a:r>
              <a:rPr lang="tr-TR" sz="1600" i="1" dirty="0" err="1" smtClean="0"/>
              <a:t>The</a:t>
            </a:r>
            <a:r>
              <a:rPr lang="tr-TR" sz="1600" i="1" dirty="0" smtClean="0"/>
              <a:t> </a:t>
            </a:r>
            <a:r>
              <a:rPr lang="tr-TR" sz="1600" i="1" dirty="0" err="1"/>
              <a:t>term</a:t>
            </a:r>
            <a:r>
              <a:rPr lang="tr-TR" sz="1600" i="1" dirty="0"/>
              <a:t> of </a:t>
            </a:r>
            <a:r>
              <a:rPr lang="tr-TR" sz="1600" i="1" dirty="0" err="1"/>
              <a:t>land</a:t>
            </a:r>
            <a:r>
              <a:rPr lang="tr-TR" sz="1600" i="1" dirty="0"/>
              <a:t> </a:t>
            </a:r>
            <a:r>
              <a:rPr lang="tr-TR" sz="1600" i="1" dirty="0" err="1"/>
              <a:t>administration</a:t>
            </a:r>
            <a:r>
              <a:rPr lang="tr-TR" sz="1600" i="1" dirty="0"/>
              <a:t> </a:t>
            </a:r>
            <a:r>
              <a:rPr lang="tr-TR" sz="1600" i="1" dirty="0" err="1"/>
              <a:t>refers</a:t>
            </a:r>
            <a:r>
              <a:rPr lang="tr-TR" sz="1600" i="1" dirty="0"/>
              <a:t> </a:t>
            </a:r>
            <a:r>
              <a:rPr lang="en-US" sz="1600" i="1" dirty="0"/>
              <a:t>to the processes of </a:t>
            </a:r>
            <a:r>
              <a:rPr lang="tr-TR" sz="1600" i="1" dirty="0" err="1" smtClean="0"/>
              <a:t>determining</a:t>
            </a:r>
            <a:r>
              <a:rPr lang="tr-TR" sz="1600" i="1" dirty="0" smtClean="0"/>
              <a:t>, </a:t>
            </a:r>
            <a:r>
              <a:rPr lang="en-US" sz="1600" i="1" dirty="0" smtClean="0"/>
              <a:t>recording </a:t>
            </a:r>
            <a:r>
              <a:rPr lang="en-US" sz="1600" i="1" dirty="0"/>
              <a:t>and disseminating information about the ownership, value and use of land and its associated </a:t>
            </a:r>
            <a:r>
              <a:rPr lang="en-US" sz="1600" i="1" dirty="0" smtClean="0"/>
              <a:t>resources</a:t>
            </a:r>
            <a:r>
              <a:rPr lang="tr-TR" sz="1600" i="1" dirty="0" smtClean="0"/>
              <a:t> (UNECE </a:t>
            </a:r>
            <a:r>
              <a:rPr lang="tr-TR" sz="1600" i="1" dirty="0"/>
              <a:t>1996</a:t>
            </a:r>
            <a:r>
              <a:rPr lang="tr-TR" sz="1600" dirty="0"/>
              <a:t>)</a:t>
            </a:r>
            <a:r>
              <a:rPr lang="en-US" sz="1600" dirty="0"/>
              <a:t>. </a:t>
            </a:r>
            <a:endParaRPr lang="tr-TR" sz="1600" dirty="0"/>
          </a:p>
          <a:p>
            <a:pPr marL="0" indent="0" eaLnBrk="1" hangingPunct="1">
              <a:spcBef>
                <a:spcPts val="600"/>
              </a:spcBef>
              <a:spcAft>
                <a:spcPts val="600"/>
              </a:spcAft>
              <a:buFontTx/>
              <a:buNone/>
              <a:defRPr/>
            </a:pPr>
            <a:r>
              <a:rPr lang="tr-TR" sz="1600" b="1" dirty="0">
                <a:solidFill>
                  <a:srgbClr val="FF0000"/>
                </a:solidFill>
              </a:rPr>
              <a:t>Kapsam</a:t>
            </a:r>
          </a:p>
          <a:p>
            <a:pPr marL="0" indent="0" eaLnBrk="1" hangingPunct="1">
              <a:spcBef>
                <a:spcPts val="600"/>
              </a:spcBef>
              <a:spcAft>
                <a:spcPts val="600"/>
              </a:spcAft>
              <a:buFontTx/>
              <a:buNone/>
              <a:defRPr/>
            </a:pPr>
            <a:r>
              <a:rPr lang="tr-TR" sz="1600" dirty="0"/>
              <a:t>Land </a:t>
            </a:r>
            <a:r>
              <a:rPr lang="tr-TR" sz="1600" dirty="0" err="1"/>
              <a:t>administration</a:t>
            </a:r>
            <a:r>
              <a:rPr lang="tr-TR" sz="1600" dirty="0"/>
              <a:t>; taşınmazlarla ilgili farklı kuruluşların sorumluluğunda olan </a:t>
            </a:r>
            <a:r>
              <a:rPr lang="tr-TR" sz="1600" b="1" dirty="0">
                <a:solidFill>
                  <a:srgbClr val="FF0000"/>
                </a:solidFill>
              </a:rPr>
              <a:t>kamu sicillerinin </a:t>
            </a:r>
            <a:r>
              <a:rPr lang="tr-TR" sz="1600" b="1" dirty="0"/>
              <a:t>(mülkiyet, değer ve kullanım bilgilerinin) </a:t>
            </a:r>
            <a:r>
              <a:rPr lang="tr-TR" sz="1600" b="1" dirty="0">
                <a:solidFill>
                  <a:srgbClr val="FF0000"/>
                </a:solidFill>
              </a:rPr>
              <a:t>yönetimini</a:t>
            </a:r>
            <a:r>
              <a:rPr lang="tr-TR" sz="1600" dirty="0">
                <a:solidFill>
                  <a:srgbClr val="FF0000"/>
                </a:solidFill>
              </a:rPr>
              <a:t> </a:t>
            </a:r>
            <a:r>
              <a:rPr lang="tr-TR" sz="1600" dirty="0"/>
              <a:t>ifade eder. </a:t>
            </a:r>
          </a:p>
          <a:p>
            <a:pPr marL="0" indent="0" eaLnBrk="1" hangingPunct="1">
              <a:spcBef>
                <a:spcPts val="600"/>
              </a:spcBef>
              <a:spcAft>
                <a:spcPts val="600"/>
              </a:spcAft>
              <a:buFontTx/>
              <a:buNone/>
              <a:defRPr/>
            </a:pPr>
            <a:r>
              <a:rPr lang="tr-TR" sz="1600" dirty="0"/>
              <a:t>Land </a:t>
            </a:r>
            <a:r>
              <a:rPr lang="tr-TR" sz="1600" dirty="0" err="1"/>
              <a:t>administration</a:t>
            </a:r>
            <a:r>
              <a:rPr lang="tr-TR" sz="1600" dirty="0"/>
              <a:t> teriminin </a:t>
            </a:r>
            <a:r>
              <a:rPr lang="tr-TR" sz="1600" b="1" u="sng" dirty="0"/>
              <a:t>özü</a:t>
            </a:r>
            <a:r>
              <a:rPr lang="tr-TR" sz="1600" dirty="0"/>
              <a:t> </a:t>
            </a:r>
            <a:r>
              <a:rPr lang="tr-TR" sz="1600" b="1" dirty="0" err="1"/>
              <a:t>kadastral</a:t>
            </a:r>
            <a:r>
              <a:rPr lang="tr-TR" sz="1600" b="1" dirty="0"/>
              <a:t> sistemdir </a:t>
            </a:r>
            <a:r>
              <a:rPr lang="tr-TR" sz="1600" dirty="0"/>
              <a:t>(kadastro + tapu sicili). </a:t>
            </a:r>
            <a:r>
              <a:rPr lang="tr-TR" sz="1600" dirty="0" err="1"/>
              <a:t>Kadastral</a:t>
            </a:r>
            <a:r>
              <a:rPr lang="tr-TR" sz="1600" dirty="0"/>
              <a:t> sistem, taşınmazlarla ilgili diğer </a:t>
            </a:r>
            <a:r>
              <a:rPr lang="tr-TR" sz="1600" b="1" dirty="0"/>
              <a:t>kamu sicilleri </a:t>
            </a:r>
            <a:r>
              <a:rPr lang="tr-TR" sz="1600" dirty="0"/>
              <a:t>ile desteklenir. </a:t>
            </a: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3</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72818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a:solidFill>
                <a:srgbClr val="FF0000"/>
              </a:solidFill>
            </a:endParaRP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30</a:t>
            </a:fld>
            <a:endParaRPr lang="tr-TR" dirty="0">
              <a:solidFill>
                <a:prstClr val="black">
                  <a:tint val="75000"/>
                </a:prstClr>
              </a:solidFill>
            </a:endParaRPr>
          </a:p>
        </p:txBody>
      </p:sp>
      <p:cxnSp>
        <p:nvCxnSpPr>
          <p:cNvPr id="4" name="3 Düz Bağlayıcı"/>
          <p:cNvCxnSpPr/>
          <p:nvPr/>
        </p:nvCxnSpPr>
        <p:spPr>
          <a:xfrm>
            <a:off x="500063" y="141763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3"/>
          <a:stretch>
            <a:fillRect/>
          </a:stretch>
        </p:blipFill>
        <p:spPr>
          <a:xfrm>
            <a:off x="657223" y="1813769"/>
            <a:ext cx="8058152" cy="4117132"/>
          </a:xfrm>
          <a:prstGeom prst="rect">
            <a:avLst/>
          </a:prstGeom>
        </p:spPr>
      </p:pic>
    </p:spTree>
    <p:extLst>
      <p:ext uri="{BB962C8B-B14F-4D97-AF65-F5344CB8AC3E}">
        <p14:creationId xmlns:p14="http://schemas.microsoft.com/office/powerpoint/2010/main" val="32204470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a:solidFill>
                  <a:srgbClr val="FF0000"/>
                </a:solidFill>
              </a:rPr>
              <a:t>Relationships</a:t>
            </a:r>
            <a:endParaRPr lang="tr-TR" sz="2400" dirty="0" smtClean="0"/>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31</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r>
              <a:rPr lang="tr-TR" dirty="0" err="1" smtClean="0"/>
              <a:t>Constraints</a:t>
            </a:r>
            <a:r>
              <a:rPr lang="tr-TR" dirty="0" smtClean="0"/>
              <a:t>: </a:t>
            </a:r>
            <a:r>
              <a:rPr lang="en-US" sz="2000" dirty="0"/>
              <a:t>condition or restriction to </a:t>
            </a:r>
            <a:r>
              <a:rPr lang="en-US" sz="2000" dirty="0" smtClean="0"/>
              <a:t>satisfy</a:t>
            </a:r>
            <a:r>
              <a:rPr lang="tr-TR" dirty="0" smtClean="0"/>
              <a:t>.</a:t>
            </a:r>
          </a:p>
          <a:p>
            <a:endParaRPr lang="tr-TR" dirty="0"/>
          </a:p>
          <a:p>
            <a:pPr marL="0" indent="0">
              <a:buNone/>
            </a:pPr>
            <a:r>
              <a:rPr lang="en-US" sz="2400" dirty="0"/>
              <a:t>•Can be represented in {…} or in a note </a:t>
            </a:r>
            <a:endParaRPr lang="en-US" sz="2400" dirty="0" smtClean="0"/>
          </a:p>
          <a:p>
            <a:pPr marL="0" indent="0">
              <a:buNone/>
            </a:pPr>
            <a:r>
              <a:rPr lang="en-US" sz="2400" dirty="0" smtClean="0"/>
              <a:t>•In natural language, or OCL (when possible) </a:t>
            </a:r>
          </a:p>
          <a:p>
            <a:pPr marL="0" indent="0">
              <a:buNone/>
            </a:pPr>
            <a:r>
              <a:rPr lang="tr-TR" sz="2400" dirty="0" smtClean="0"/>
              <a:t>•</a:t>
            </a:r>
            <a:r>
              <a:rPr lang="tr-TR" sz="2400" dirty="0"/>
              <a:t>OCL = Object </a:t>
            </a:r>
            <a:r>
              <a:rPr lang="tr-TR" sz="2400" dirty="0" err="1"/>
              <a:t>Constraint</a:t>
            </a:r>
            <a:r>
              <a:rPr lang="tr-TR" sz="2400" dirty="0"/>
              <a:t> Language </a:t>
            </a:r>
          </a:p>
          <a:p>
            <a:endParaRPr lang="tr-TR" dirty="0"/>
          </a:p>
        </p:txBody>
      </p:sp>
    </p:spTree>
    <p:extLst>
      <p:ext uri="{BB962C8B-B14F-4D97-AF65-F5344CB8AC3E}">
        <p14:creationId xmlns:p14="http://schemas.microsoft.com/office/powerpoint/2010/main" val="3237971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 - </a:t>
            </a:r>
            <a:r>
              <a:rPr lang="tr-TR" sz="2400" dirty="0" err="1" smtClean="0">
                <a:solidFill>
                  <a:srgbClr val="FF0000"/>
                </a:solidFill>
              </a:rPr>
              <a:t>Constraints</a:t>
            </a:r>
            <a:endParaRPr lang="tr-TR" sz="2400" dirty="0" smtClean="0"/>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32</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899592" y="1733873"/>
            <a:ext cx="7092597" cy="4303390"/>
          </a:xfrm>
          <a:prstGeom prst="rect">
            <a:avLst/>
          </a:prstGeom>
        </p:spPr>
      </p:pic>
    </p:spTree>
    <p:extLst>
      <p:ext uri="{BB962C8B-B14F-4D97-AF65-F5344CB8AC3E}">
        <p14:creationId xmlns:p14="http://schemas.microsoft.com/office/powerpoint/2010/main" val="18424732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a:t>
            </a:r>
            <a:r>
              <a:rPr lang="tr-TR" sz="2400" dirty="0" smtClean="0">
                <a:solidFill>
                  <a:srgbClr val="0070C0"/>
                </a:solidFill>
              </a:rPr>
              <a:t>diyagramı – </a:t>
            </a:r>
            <a:r>
              <a:rPr lang="tr-TR" sz="2400" dirty="0" err="1" smtClean="0">
                <a:solidFill>
                  <a:srgbClr val="FF0000"/>
                </a:solidFill>
              </a:rPr>
              <a:t>Stereotypes</a:t>
            </a:r>
            <a:endParaRPr lang="tr-TR" sz="2400" dirty="0" smtClean="0"/>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33</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457200" y="1811306"/>
            <a:ext cx="5424105" cy="4119595"/>
          </a:xfrm>
          <a:prstGeom prst="rect">
            <a:avLst/>
          </a:prstGeom>
        </p:spPr>
      </p:pic>
    </p:spTree>
    <p:extLst>
      <p:ext uri="{BB962C8B-B14F-4D97-AF65-F5344CB8AC3E}">
        <p14:creationId xmlns:p14="http://schemas.microsoft.com/office/powerpoint/2010/main" val="2596393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a:t>
            </a:r>
            <a:r>
              <a:rPr lang="tr-TR" sz="2400" dirty="0" smtClean="0">
                <a:solidFill>
                  <a:srgbClr val="0070C0"/>
                </a:solidFill>
              </a:rPr>
              <a:t>diyagramı – </a:t>
            </a:r>
            <a:r>
              <a:rPr lang="tr-TR" sz="2400" dirty="0" err="1" smtClean="0">
                <a:solidFill>
                  <a:srgbClr val="FF0000"/>
                </a:solidFill>
              </a:rPr>
              <a:t>Stereotypes</a:t>
            </a:r>
            <a:endParaRPr lang="tr-TR" sz="2400" dirty="0" smtClean="0"/>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34</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stretch>
            <a:fillRect/>
          </a:stretch>
        </p:blipFill>
        <p:spPr>
          <a:xfrm>
            <a:off x="611560" y="1844824"/>
            <a:ext cx="6490892" cy="3500313"/>
          </a:xfrm>
          <a:prstGeom prst="rect">
            <a:avLst/>
          </a:prstGeom>
        </p:spPr>
      </p:pic>
    </p:spTree>
    <p:extLst>
      <p:ext uri="{BB962C8B-B14F-4D97-AF65-F5344CB8AC3E}">
        <p14:creationId xmlns:p14="http://schemas.microsoft.com/office/powerpoint/2010/main" val="19865278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Başlık"/>
          <p:cNvSpPr>
            <a:spLocks noGrp="1"/>
          </p:cNvSpPr>
          <p:nvPr>
            <p:ph type="title"/>
          </p:nvPr>
        </p:nvSpPr>
        <p:spPr/>
        <p:txBody>
          <a:bodyPr/>
          <a:lstStyle/>
          <a:p>
            <a:pPr algn="l"/>
            <a:r>
              <a:rPr lang="tr-TR" sz="2400" dirty="0">
                <a:solidFill>
                  <a:srgbClr val="FF0000"/>
                </a:solidFill>
              </a:rPr>
              <a:t>Land parcel identification system</a:t>
            </a:r>
            <a:endParaRPr lang="tr-TR" sz="2200" dirty="0" smtClean="0"/>
          </a:p>
        </p:txBody>
      </p:sp>
      <p:sp>
        <p:nvSpPr>
          <p:cNvPr id="5123" name="2 İçerik Yer Tutucusu"/>
          <p:cNvSpPr>
            <a:spLocks noGrp="1"/>
          </p:cNvSpPr>
          <p:nvPr>
            <p:ph idx="1"/>
          </p:nvPr>
        </p:nvSpPr>
        <p:spPr/>
        <p:txBody>
          <a:bodyPr>
            <a:normAutofit lnSpcReduction="10000"/>
          </a:bodyPr>
          <a:lstStyle/>
          <a:p>
            <a:pPr>
              <a:spcBef>
                <a:spcPts val="600"/>
              </a:spcBef>
              <a:spcAft>
                <a:spcPts val="600"/>
              </a:spcAft>
              <a:buFont typeface="Arial" charset="0"/>
              <a:buNone/>
            </a:pPr>
            <a:r>
              <a:rPr lang="tr-TR" sz="1600" b="1" dirty="0" smtClean="0"/>
              <a:t>	Ortak tarım politikası </a:t>
            </a:r>
          </a:p>
          <a:p>
            <a:pPr>
              <a:spcBef>
                <a:spcPts val="600"/>
              </a:spcBef>
              <a:spcAft>
                <a:spcPts val="600"/>
              </a:spcAft>
              <a:buFont typeface="Arial" charset="0"/>
              <a:buNone/>
            </a:pPr>
            <a:r>
              <a:rPr lang="tr-TR" sz="1600" dirty="0" smtClean="0"/>
              <a:t>	</a:t>
            </a:r>
            <a:r>
              <a:rPr lang="en-US" sz="1600" dirty="0" smtClean="0"/>
              <a:t>1 </a:t>
            </a:r>
            <a:r>
              <a:rPr lang="en-US" sz="1600" dirty="0" err="1"/>
              <a:t>Ocak</a:t>
            </a:r>
            <a:r>
              <a:rPr lang="en-US" sz="1600" dirty="0"/>
              <a:t> 1998’de </a:t>
            </a:r>
            <a:r>
              <a:rPr lang="en-US" sz="1600" dirty="0" err="1"/>
              <a:t>yururluğe</a:t>
            </a:r>
            <a:r>
              <a:rPr lang="en-US" sz="1600" dirty="0"/>
              <a:t> </a:t>
            </a:r>
            <a:r>
              <a:rPr lang="en-US" sz="1600" dirty="0" err="1"/>
              <a:t>giren</a:t>
            </a:r>
            <a:r>
              <a:rPr lang="en-US" sz="1600" dirty="0"/>
              <a:t> Roma </a:t>
            </a:r>
            <a:r>
              <a:rPr lang="en-US" sz="1600" dirty="0" err="1"/>
              <a:t>Antlaşması</a:t>
            </a:r>
            <a:r>
              <a:rPr lang="en-US" sz="1600" dirty="0"/>
              <a:t> </a:t>
            </a:r>
            <a:r>
              <a:rPr lang="en-US" sz="1600" dirty="0" err="1"/>
              <a:t>tarım</a:t>
            </a:r>
            <a:r>
              <a:rPr lang="en-US" sz="1600" dirty="0"/>
              <a:t> </a:t>
            </a:r>
            <a:r>
              <a:rPr lang="en-US" sz="1600" dirty="0" err="1"/>
              <a:t>urunlerinin</a:t>
            </a:r>
            <a:r>
              <a:rPr lang="en-US" sz="1600" dirty="0"/>
              <a:t> </a:t>
            </a:r>
            <a:r>
              <a:rPr lang="en-US" sz="1600" dirty="0" err="1"/>
              <a:t>serbest</a:t>
            </a:r>
            <a:r>
              <a:rPr lang="en-US" sz="1600" dirty="0"/>
              <a:t> </a:t>
            </a:r>
            <a:r>
              <a:rPr lang="en-US" sz="1600" dirty="0" err="1"/>
              <a:t>dolaşımının</a:t>
            </a:r>
            <a:r>
              <a:rPr lang="en-US" sz="1600" dirty="0"/>
              <a:t> “</a:t>
            </a:r>
            <a:r>
              <a:rPr lang="en-US" sz="1600" dirty="0" err="1"/>
              <a:t>ortak</a:t>
            </a:r>
            <a:r>
              <a:rPr lang="en-US" sz="1600" dirty="0"/>
              <a:t> </a:t>
            </a:r>
            <a:r>
              <a:rPr lang="en-US" sz="1600" dirty="0" err="1"/>
              <a:t>tarım</a:t>
            </a:r>
            <a:r>
              <a:rPr lang="en-US" sz="1600" dirty="0"/>
              <a:t> </a:t>
            </a:r>
            <a:r>
              <a:rPr lang="en-US" sz="1600" dirty="0" err="1"/>
              <a:t>politikası</a:t>
            </a:r>
            <a:r>
              <a:rPr lang="en-US" sz="1600" dirty="0"/>
              <a:t>”</a:t>
            </a:r>
            <a:r>
              <a:rPr lang="tr-TR" sz="1600" dirty="0"/>
              <a:t> </a:t>
            </a:r>
            <a:r>
              <a:rPr lang="en-US" sz="1600" dirty="0"/>
              <a:t>(OTP) </a:t>
            </a:r>
            <a:r>
              <a:rPr lang="en-US" sz="1600" dirty="0" err="1"/>
              <a:t>yoluyla</a:t>
            </a:r>
            <a:r>
              <a:rPr lang="en-US" sz="1600" dirty="0"/>
              <a:t> </a:t>
            </a:r>
            <a:r>
              <a:rPr lang="en-US" sz="1600" dirty="0" err="1"/>
              <a:t>gercekleştirilmesini</a:t>
            </a:r>
            <a:r>
              <a:rPr lang="en-US" sz="1600" dirty="0"/>
              <a:t> </a:t>
            </a:r>
            <a:r>
              <a:rPr lang="en-US" sz="1600" dirty="0" err="1" smtClean="0"/>
              <a:t>ongormuştur</a:t>
            </a:r>
            <a:r>
              <a:rPr lang="tr-TR" sz="1600" dirty="0" smtClean="0"/>
              <a:t>. </a:t>
            </a:r>
            <a:r>
              <a:rPr lang="en-US" sz="1600" dirty="0" smtClean="0"/>
              <a:t>OTP</a:t>
            </a:r>
            <a:r>
              <a:rPr lang="tr-TR" sz="1600" dirty="0"/>
              <a:t>, AB’ye </a:t>
            </a:r>
            <a:r>
              <a:rPr lang="en-US" sz="1600" dirty="0" err="1"/>
              <a:t>uye</a:t>
            </a:r>
            <a:r>
              <a:rPr lang="en-US" sz="1600" dirty="0"/>
              <a:t> </a:t>
            </a:r>
            <a:r>
              <a:rPr lang="en-US" sz="1600" dirty="0" err="1"/>
              <a:t>ulkelerin</a:t>
            </a:r>
            <a:r>
              <a:rPr lang="en-US" sz="1600" dirty="0"/>
              <a:t> </a:t>
            </a:r>
            <a:r>
              <a:rPr lang="en-US" sz="1600" dirty="0" err="1"/>
              <a:t>tarım</a:t>
            </a:r>
            <a:r>
              <a:rPr lang="en-US" sz="1600" dirty="0"/>
              <a:t> </a:t>
            </a:r>
            <a:r>
              <a:rPr lang="en-US" sz="1600" dirty="0" err="1"/>
              <a:t>piyasalarının</a:t>
            </a:r>
            <a:r>
              <a:rPr lang="en-US" sz="1600" dirty="0"/>
              <a:t> </a:t>
            </a:r>
            <a:r>
              <a:rPr lang="en-US" sz="1600" dirty="0" err="1"/>
              <a:t>duzenlenmesi</a:t>
            </a:r>
            <a:r>
              <a:rPr lang="en-US" sz="1600" dirty="0"/>
              <a:t> </a:t>
            </a:r>
            <a:r>
              <a:rPr lang="en-US" sz="1600" dirty="0" err="1"/>
              <a:t>ve</a:t>
            </a:r>
            <a:r>
              <a:rPr lang="en-US" sz="1600" dirty="0"/>
              <a:t> </a:t>
            </a:r>
            <a:r>
              <a:rPr lang="en-US" sz="1600" dirty="0" err="1"/>
              <a:t>tarımın</a:t>
            </a:r>
            <a:r>
              <a:rPr lang="en-US" sz="1600" dirty="0"/>
              <a:t> </a:t>
            </a:r>
            <a:r>
              <a:rPr lang="en-US" sz="1600" dirty="0" err="1"/>
              <a:t>gelişmesi</a:t>
            </a:r>
            <a:r>
              <a:rPr lang="en-US" sz="1600" dirty="0"/>
              <a:t> </a:t>
            </a:r>
            <a:r>
              <a:rPr lang="en-US" sz="1600" dirty="0" err="1"/>
              <a:t>icin</a:t>
            </a:r>
            <a:r>
              <a:rPr lang="en-US" sz="1600" dirty="0"/>
              <a:t> </a:t>
            </a:r>
            <a:r>
              <a:rPr lang="en-US" sz="1600" dirty="0" err="1"/>
              <a:t>izlenecek</a:t>
            </a:r>
            <a:r>
              <a:rPr lang="en-US" sz="1600" dirty="0"/>
              <a:t> </a:t>
            </a:r>
            <a:r>
              <a:rPr lang="en-US" sz="1600" dirty="0" err="1"/>
              <a:t>politikaları</a:t>
            </a:r>
            <a:r>
              <a:rPr lang="en-US" sz="1600" dirty="0"/>
              <a:t> </a:t>
            </a:r>
            <a:r>
              <a:rPr lang="en-US" sz="1600" dirty="0" err="1"/>
              <a:t>kapsar</a:t>
            </a:r>
            <a:r>
              <a:rPr lang="en-US" sz="1600" dirty="0"/>
              <a:t>.</a:t>
            </a:r>
            <a:endParaRPr lang="tr-TR" sz="1600" dirty="0"/>
          </a:p>
          <a:p>
            <a:pPr>
              <a:spcBef>
                <a:spcPts val="600"/>
              </a:spcBef>
              <a:spcAft>
                <a:spcPts val="600"/>
              </a:spcAft>
              <a:buFont typeface="Arial" charset="0"/>
              <a:buNone/>
            </a:pPr>
            <a:r>
              <a:rPr lang="tr-TR" sz="1600" dirty="0"/>
              <a:t>	AB Ortak Tarım Politikası tarım kesiminde yaşayanların ve çiftçilikle uğraşanların düzenli ve diğer sektörlere göre dengeli bir gelir elde edilmesini sağlayan bir politikadır.</a:t>
            </a:r>
            <a:r>
              <a:rPr lang="en-US" sz="1600" dirty="0"/>
              <a:t> </a:t>
            </a:r>
            <a:endParaRPr lang="tr-TR" sz="1600" dirty="0"/>
          </a:p>
          <a:p>
            <a:pPr>
              <a:spcBef>
                <a:spcPts val="600"/>
              </a:spcBef>
              <a:spcAft>
                <a:spcPts val="600"/>
              </a:spcAft>
              <a:buFont typeface="Arial" charset="0"/>
              <a:buNone/>
            </a:pPr>
            <a:r>
              <a:rPr lang="tr-TR" sz="1600" dirty="0"/>
              <a:t>	</a:t>
            </a:r>
            <a:r>
              <a:rPr lang="en-US" sz="1600" dirty="0"/>
              <a:t>AB </a:t>
            </a:r>
            <a:r>
              <a:rPr lang="en-US" sz="1600" dirty="0" err="1"/>
              <a:t>ulkelerinin</a:t>
            </a:r>
            <a:r>
              <a:rPr lang="en-US" sz="1600" dirty="0"/>
              <a:t> </a:t>
            </a:r>
            <a:r>
              <a:rPr lang="en-US" sz="1600" dirty="0" err="1"/>
              <a:t>tarım</a:t>
            </a:r>
            <a:r>
              <a:rPr lang="en-US" sz="1600" dirty="0"/>
              <a:t> </a:t>
            </a:r>
            <a:r>
              <a:rPr lang="en-US" sz="1600" dirty="0" err="1"/>
              <a:t>politikalarını</a:t>
            </a:r>
            <a:r>
              <a:rPr lang="en-US" sz="1600" dirty="0"/>
              <a:t> </a:t>
            </a:r>
            <a:r>
              <a:rPr lang="en-US" sz="1600" dirty="0" err="1"/>
              <a:t>politik</a:t>
            </a:r>
            <a:r>
              <a:rPr lang="en-US" sz="1600" dirty="0"/>
              <a:t> </a:t>
            </a:r>
            <a:r>
              <a:rPr lang="en-US" sz="1600" dirty="0" err="1"/>
              <a:t>ve</a:t>
            </a:r>
            <a:r>
              <a:rPr lang="en-US" sz="1600" dirty="0"/>
              <a:t> </a:t>
            </a:r>
            <a:r>
              <a:rPr lang="en-US" sz="1600" dirty="0" err="1"/>
              <a:t>ekonomik</a:t>
            </a:r>
            <a:r>
              <a:rPr lang="en-US" sz="1600" dirty="0"/>
              <a:t> </a:t>
            </a:r>
            <a:r>
              <a:rPr lang="en-US" sz="1600" dirty="0" err="1"/>
              <a:t>anlamda</a:t>
            </a:r>
            <a:r>
              <a:rPr lang="en-US" sz="1600" dirty="0"/>
              <a:t> </a:t>
            </a:r>
            <a:r>
              <a:rPr lang="en-US" sz="1600" dirty="0" err="1"/>
              <a:t>butunleştirir</a:t>
            </a:r>
            <a:r>
              <a:rPr lang="en-US" sz="1600" dirty="0"/>
              <a:t>. </a:t>
            </a:r>
            <a:r>
              <a:rPr lang="en-US" sz="1600" dirty="0" err="1"/>
              <a:t>Başka</a:t>
            </a:r>
            <a:r>
              <a:rPr lang="tr-TR" sz="1600" dirty="0"/>
              <a:t> </a:t>
            </a:r>
            <a:r>
              <a:rPr lang="en-US" sz="1600" dirty="0" err="1"/>
              <a:t>bir</a:t>
            </a:r>
            <a:r>
              <a:rPr lang="en-US" sz="1600" dirty="0"/>
              <a:t> </a:t>
            </a:r>
            <a:r>
              <a:rPr lang="en-US" sz="1600" dirty="0" err="1"/>
              <a:t>deyişle</a:t>
            </a:r>
            <a:r>
              <a:rPr lang="en-US" sz="1600" dirty="0"/>
              <a:t>, </a:t>
            </a:r>
            <a:r>
              <a:rPr lang="en-US" sz="1600" dirty="0" err="1"/>
              <a:t>uye</a:t>
            </a:r>
            <a:r>
              <a:rPr lang="en-US" sz="1600" dirty="0"/>
              <a:t> </a:t>
            </a:r>
            <a:r>
              <a:rPr lang="en-US" sz="1600" dirty="0" err="1"/>
              <a:t>ulkelerin</a:t>
            </a:r>
            <a:r>
              <a:rPr lang="en-US" sz="1600" dirty="0"/>
              <a:t> </a:t>
            </a:r>
            <a:r>
              <a:rPr lang="en-US" sz="1600" dirty="0" err="1"/>
              <a:t>tarım</a:t>
            </a:r>
            <a:r>
              <a:rPr lang="en-US" sz="1600" dirty="0"/>
              <a:t> </a:t>
            </a:r>
            <a:r>
              <a:rPr lang="en-US" sz="1600" dirty="0" err="1"/>
              <a:t>politikalarının</a:t>
            </a:r>
            <a:r>
              <a:rPr lang="en-US" sz="1600" dirty="0"/>
              <a:t> </a:t>
            </a:r>
            <a:r>
              <a:rPr lang="en-US" sz="1600" dirty="0" err="1"/>
              <a:t>ortak</a:t>
            </a:r>
            <a:r>
              <a:rPr lang="en-US" sz="1600" dirty="0"/>
              <a:t> </a:t>
            </a:r>
            <a:r>
              <a:rPr lang="en-US" sz="1600" dirty="0" err="1"/>
              <a:t>bir</a:t>
            </a:r>
            <a:r>
              <a:rPr lang="en-US" sz="1600" dirty="0"/>
              <a:t> </a:t>
            </a:r>
            <a:r>
              <a:rPr lang="en-US" sz="1600" dirty="0" err="1"/>
              <a:t>cercevede</a:t>
            </a:r>
            <a:r>
              <a:rPr lang="en-US" sz="1600" dirty="0"/>
              <a:t> </a:t>
            </a:r>
            <a:r>
              <a:rPr lang="en-US" sz="1600" dirty="0" err="1"/>
              <a:t>yurutulmesini</a:t>
            </a:r>
            <a:r>
              <a:rPr lang="en-US" sz="1600" dirty="0"/>
              <a:t> </a:t>
            </a:r>
            <a:r>
              <a:rPr lang="en-US" sz="1600" dirty="0" err="1"/>
              <a:t>sağlar</a:t>
            </a:r>
            <a:r>
              <a:rPr lang="en-US" sz="1600" dirty="0"/>
              <a:t>.</a:t>
            </a:r>
          </a:p>
          <a:p>
            <a:pPr>
              <a:spcBef>
                <a:spcPts val="600"/>
              </a:spcBef>
              <a:spcAft>
                <a:spcPts val="600"/>
              </a:spcAft>
              <a:buFont typeface="Arial" charset="0"/>
              <a:buNone/>
            </a:pPr>
            <a:r>
              <a:rPr lang="tr-TR" sz="1600" b="1" dirty="0" smtClean="0"/>
              <a:t>	OTP’nin amaçları</a:t>
            </a:r>
            <a:endParaRPr lang="tr-TR" sz="1600" b="1" dirty="0"/>
          </a:p>
          <a:p>
            <a:pPr>
              <a:spcBef>
                <a:spcPts val="600"/>
              </a:spcBef>
              <a:spcAft>
                <a:spcPts val="600"/>
              </a:spcAft>
              <a:buFont typeface="Arial" charset="0"/>
              <a:buNone/>
            </a:pPr>
            <a:r>
              <a:rPr lang="tr-TR" sz="1600" dirty="0" smtClean="0"/>
              <a:t>	</a:t>
            </a:r>
            <a:r>
              <a:rPr lang="en-US" sz="1600" dirty="0" err="1" smtClean="0"/>
              <a:t>Teknik</a:t>
            </a:r>
            <a:r>
              <a:rPr lang="en-US" sz="1600" dirty="0" smtClean="0"/>
              <a:t> </a:t>
            </a:r>
            <a:r>
              <a:rPr lang="en-US" sz="1600" dirty="0" err="1" smtClean="0"/>
              <a:t>ilerlemeyi</a:t>
            </a:r>
            <a:r>
              <a:rPr lang="en-US" sz="1600" dirty="0" smtClean="0"/>
              <a:t> </a:t>
            </a:r>
            <a:r>
              <a:rPr lang="en-US" sz="1600" dirty="0" err="1" smtClean="0"/>
              <a:t>geliştirip</a:t>
            </a:r>
            <a:r>
              <a:rPr lang="en-US" sz="1600" dirty="0" smtClean="0"/>
              <a:t> </a:t>
            </a:r>
            <a:r>
              <a:rPr lang="en-US" sz="1600" dirty="0" err="1" smtClean="0"/>
              <a:t>yaygınlaştırarak</a:t>
            </a:r>
            <a:r>
              <a:rPr lang="en-US" sz="1600" dirty="0" smtClean="0"/>
              <a:t>, </a:t>
            </a:r>
            <a:r>
              <a:rPr lang="en-US" sz="1600" dirty="0" err="1" smtClean="0"/>
              <a:t>tarımsal</a:t>
            </a:r>
            <a:r>
              <a:rPr lang="en-US" sz="1600" dirty="0" smtClean="0"/>
              <a:t> </a:t>
            </a:r>
            <a:r>
              <a:rPr lang="en-US" sz="1600" dirty="0" err="1" smtClean="0"/>
              <a:t>üretimde</a:t>
            </a:r>
            <a:r>
              <a:rPr lang="en-US" sz="1600" dirty="0" smtClean="0"/>
              <a:t> </a:t>
            </a:r>
            <a:r>
              <a:rPr lang="en-US" sz="1600" dirty="0" err="1" smtClean="0"/>
              <a:t>akılcı</a:t>
            </a:r>
            <a:r>
              <a:rPr lang="en-US" sz="1600" dirty="0" smtClean="0"/>
              <a:t> </a:t>
            </a:r>
            <a:r>
              <a:rPr lang="en-US" sz="1600" dirty="0" err="1" smtClean="0"/>
              <a:t>bir</a:t>
            </a:r>
            <a:r>
              <a:rPr lang="en-US" sz="1600" dirty="0" smtClean="0"/>
              <a:t> </a:t>
            </a:r>
            <a:r>
              <a:rPr lang="en-US" sz="1600" dirty="0" err="1" smtClean="0"/>
              <a:t>gelişme</a:t>
            </a:r>
            <a:r>
              <a:rPr lang="tr-TR" sz="1600" dirty="0" smtClean="0"/>
              <a:t> </a:t>
            </a:r>
            <a:r>
              <a:rPr lang="en-US" sz="1600" dirty="0" err="1" smtClean="0"/>
              <a:t>sağlayarak</a:t>
            </a:r>
            <a:r>
              <a:rPr lang="en-US" sz="1600" dirty="0" smtClean="0"/>
              <a:t> </a:t>
            </a:r>
            <a:r>
              <a:rPr lang="en-US" sz="1600" dirty="0" err="1" smtClean="0"/>
              <a:t>ve</a:t>
            </a:r>
            <a:r>
              <a:rPr lang="en-US" sz="1600" dirty="0" smtClean="0"/>
              <a:t> </a:t>
            </a:r>
            <a:r>
              <a:rPr lang="en-US" sz="1600" dirty="0" err="1" smtClean="0"/>
              <a:t>üretim</a:t>
            </a:r>
            <a:r>
              <a:rPr lang="en-US" sz="1600" dirty="0" smtClean="0"/>
              <a:t> </a:t>
            </a:r>
            <a:r>
              <a:rPr lang="en-US" sz="1600" dirty="0" err="1" smtClean="0"/>
              <a:t>faktörlerinde</a:t>
            </a:r>
            <a:r>
              <a:rPr lang="tr-TR" sz="1600" dirty="0" smtClean="0"/>
              <a:t> </a:t>
            </a:r>
            <a:r>
              <a:rPr lang="en-US" sz="1600" dirty="0" smtClean="0"/>
              <a:t>en </a:t>
            </a:r>
            <a:r>
              <a:rPr lang="en-US" sz="1600" dirty="0" err="1" smtClean="0"/>
              <a:t>uygun</a:t>
            </a:r>
            <a:r>
              <a:rPr lang="en-US" sz="1600" dirty="0" smtClean="0"/>
              <a:t> </a:t>
            </a:r>
            <a:r>
              <a:rPr lang="en-US" sz="1600" dirty="0" err="1" smtClean="0"/>
              <a:t>kullanımı</a:t>
            </a:r>
            <a:r>
              <a:rPr lang="tr-TR" sz="1600" dirty="0" smtClean="0"/>
              <a:t> </a:t>
            </a:r>
            <a:r>
              <a:rPr lang="en-US" sz="1600" dirty="0" err="1" smtClean="0"/>
              <a:t>gerçekleştirecek</a:t>
            </a:r>
            <a:r>
              <a:rPr lang="en-US" sz="1600" dirty="0" smtClean="0"/>
              <a:t> </a:t>
            </a:r>
            <a:r>
              <a:rPr lang="en-US" sz="1600" dirty="0" err="1" smtClean="0"/>
              <a:t>tarımsal</a:t>
            </a:r>
            <a:r>
              <a:rPr lang="en-US" sz="1600" dirty="0" smtClean="0"/>
              <a:t> </a:t>
            </a:r>
            <a:r>
              <a:rPr lang="en-US" sz="1600" dirty="0" err="1" smtClean="0"/>
              <a:t>verimliliği</a:t>
            </a:r>
            <a:r>
              <a:rPr lang="en-US" sz="1600" dirty="0" smtClean="0"/>
              <a:t> </a:t>
            </a:r>
            <a:r>
              <a:rPr lang="en-US" sz="1600" dirty="0" err="1" smtClean="0"/>
              <a:t>artırmak</a:t>
            </a:r>
            <a:r>
              <a:rPr lang="tr-TR" sz="1600" dirty="0" smtClean="0"/>
              <a:t>.</a:t>
            </a:r>
            <a:endParaRPr lang="en-US" sz="1600" dirty="0" smtClean="0"/>
          </a:p>
          <a:p>
            <a:pPr>
              <a:spcBef>
                <a:spcPts val="600"/>
              </a:spcBef>
              <a:spcAft>
                <a:spcPts val="600"/>
              </a:spcAft>
              <a:buFont typeface="Arial" charset="0"/>
              <a:buNone/>
            </a:pPr>
            <a:r>
              <a:rPr lang="tr-TR" sz="1600" dirty="0" smtClean="0"/>
              <a:t>	</a:t>
            </a:r>
            <a:r>
              <a:rPr lang="en-US" sz="1600" dirty="0" err="1" smtClean="0"/>
              <a:t>Tarımda</a:t>
            </a:r>
            <a:r>
              <a:rPr lang="en-US" sz="1600" dirty="0" smtClean="0"/>
              <a:t> </a:t>
            </a:r>
            <a:r>
              <a:rPr lang="en-US" sz="1600" dirty="0" err="1" smtClean="0"/>
              <a:t>çalışanların</a:t>
            </a:r>
            <a:r>
              <a:rPr lang="en-US" sz="1600" dirty="0" smtClean="0"/>
              <a:t> </a:t>
            </a:r>
            <a:r>
              <a:rPr lang="en-US" sz="1600" dirty="0" err="1" smtClean="0"/>
              <a:t>gelirlerini</a:t>
            </a:r>
            <a:r>
              <a:rPr lang="en-US" sz="1600" dirty="0" smtClean="0"/>
              <a:t> </a:t>
            </a:r>
            <a:r>
              <a:rPr lang="en-US" sz="1600" dirty="0" err="1" smtClean="0"/>
              <a:t>artırarak</a:t>
            </a:r>
            <a:r>
              <a:rPr lang="en-US" sz="1600" dirty="0" smtClean="0"/>
              <a:t> </a:t>
            </a:r>
            <a:r>
              <a:rPr lang="en-US" sz="1600" dirty="0" err="1" smtClean="0"/>
              <a:t>tarım</a:t>
            </a:r>
            <a:r>
              <a:rPr lang="en-US" sz="1600" dirty="0" smtClean="0"/>
              <a:t> </a:t>
            </a:r>
            <a:r>
              <a:rPr lang="en-US" sz="1600" dirty="0" err="1" smtClean="0"/>
              <a:t>kesimine</a:t>
            </a:r>
            <a:r>
              <a:rPr lang="en-US" sz="1600" dirty="0" smtClean="0"/>
              <a:t> </a:t>
            </a:r>
            <a:r>
              <a:rPr lang="en-US" sz="1600" dirty="0" err="1" smtClean="0"/>
              <a:t>daha</a:t>
            </a:r>
            <a:r>
              <a:rPr lang="en-US" sz="1600" dirty="0" smtClean="0"/>
              <a:t> </a:t>
            </a:r>
            <a:r>
              <a:rPr lang="en-US" sz="1600" dirty="0" err="1" smtClean="0"/>
              <a:t>iyi</a:t>
            </a:r>
            <a:r>
              <a:rPr lang="en-US" sz="1600" dirty="0" smtClean="0"/>
              <a:t> </a:t>
            </a:r>
            <a:r>
              <a:rPr lang="en-US" sz="1600" dirty="0" err="1" smtClean="0"/>
              <a:t>bir</a:t>
            </a:r>
            <a:r>
              <a:rPr lang="en-US" sz="1600" dirty="0" smtClean="0"/>
              <a:t> </a:t>
            </a:r>
            <a:r>
              <a:rPr lang="en-US" sz="1600" dirty="0" err="1" smtClean="0"/>
              <a:t>yaşam</a:t>
            </a:r>
            <a:r>
              <a:rPr lang="en-US" sz="1600" dirty="0" smtClean="0"/>
              <a:t> </a:t>
            </a:r>
            <a:r>
              <a:rPr lang="en-US" sz="1600" dirty="0" err="1" smtClean="0"/>
              <a:t>düzeyi</a:t>
            </a:r>
            <a:r>
              <a:rPr lang="tr-TR" sz="1600" dirty="0" smtClean="0"/>
              <a:t> </a:t>
            </a:r>
            <a:r>
              <a:rPr lang="en-US" sz="1600" dirty="0" err="1" smtClean="0"/>
              <a:t>sağlamak</a:t>
            </a:r>
            <a:r>
              <a:rPr lang="tr-TR" sz="1600" dirty="0" smtClean="0"/>
              <a:t>.</a:t>
            </a:r>
            <a:endParaRPr lang="en-US" sz="1600" dirty="0" smtClean="0"/>
          </a:p>
          <a:p>
            <a:pPr>
              <a:spcBef>
                <a:spcPts val="600"/>
              </a:spcBef>
              <a:spcAft>
                <a:spcPts val="600"/>
              </a:spcAft>
              <a:buFont typeface="Arial" charset="0"/>
              <a:buNone/>
            </a:pPr>
            <a:r>
              <a:rPr lang="tr-TR" sz="1600" dirty="0" smtClean="0"/>
              <a:t>	Ürün arzında devamlılığı sağlamak.</a:t>
            </a:r>
            <a:endParaRPr lang="en-US" sz="1600" dirty="0" smtClean="0"/>
          </a:p>
          <a:p>
            <a:pPr>
              <a:spcBef>
                <a:spcPts val="600"/>
              </a:spcBef>
              <a:spcAft>
                <a:spcPts val="600"/>
              </a:spcAft>
              <a:buFont typeface="Arial" charset="0"/>
              <a:buNone/>
            </a:pPr>
            <a:r>
              <a:rPr lang="tr-TR" sz="1600" dirty="0" smtClean="0"/>
              <a:t>	</a:t>
            </a:r>
            <a:r>
              <a:rPr lang="en-US" sz="1600" dirty="0" err="1" smtClean="0"/>
              <a:t>Tüketicilere</a:t>
            </a:r>
            <a:r>
              <a:rPr lang="en-US" sz="1600" dirty="0" smtClean="0"/>
              <a:t> </a:t>
            </a:r>
            <a:r>
              <a:rPr lang="en-US" sz="1600" dirty="0" err="1" smtClean="0"/>
              <a:t>uygun</a:t>
            </a:r>
            <a:r>
              <a:rPr lang="en-US" sz="1600" dirty="0" smtClean="0"/>
              <a:t> </a:t>
            </a:r>
            <a:r>
              <a:rPr lang="en-US" sz="1600" dirty="0" err="1" smtClean="0"/>
              <a:t>fiyattan</a:t>
            </a:r>
            <a:r>
              <a:rPr lang="en-US" sz="1600" dirty="0" smtClean="0"/>
              <a:t> </a:t>
            </a:r>
            <a:r>
              <a:rPr lang="en-US" sz="1600" dirty="0" err="1" smtClean="0"/>
              <a:t>tarımsal</a:t>
            </a:r>
            <a:r>
              <a:rPr lang="en-US" sz="1600" dirty="0" smtClean="0"/>
              <a:t> </a:t>
            </a:r>
            <a:r>
              <a:rPr lang="en-US" sz="1600" dirty="0" err="1" smtClean="0"/>
              <a:t>urun</a:t>
            </a:r>
            <a:r>
              <a:rPr lang="en-US" sz="1600" dirty="0" smtClean="0"/>
              <a:t> </a:t>
            </a:r>
            <a:r>
              <a:rPr lang="en-US" sz="1600" dirty="0" err="1" smtClean="0"/>
              <a:t>sağlanması</a:t>
            </a:r>
            <a:r>
              <a:rPr lang="tr-TR" sz="1600" dirty="0" smtClean="0"/>
              <a:t>.</a:t>
            </a: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38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sp>
        <p:nvSpPr>
          <p:cNvPr id="7171" name="2 İçerik Yer Tutucusu"/>
          <p:cNvSpPr>
            <a:spLocks noGrp="1"/>
          </p:cNvSpPr>
          <p:nvPr>
            <p:ph idx="1"/>
          </p:nvPr>
        </p:nvSpPr>
        <p:spPr/>
        <p:txBody>
          <a:bodyPr/>
          <a:lstStyle/>
          <a:p>
            <a:pPr>
              <a:spcBef>
                <a:spcPts val="600"/>
              </a:spcBef>
              <a:spcAft>
                <a:spcPts val="600"/>
              </a:spcAft>
              <a:buFont typeface="Arial" charset="0"/>
              <a:buNone/>
            </a:pPr>
            <a:r>
              <a:rPr lang="tr-TR" sz="1600" dirty="0" smtClean="0"/>
              <a:t>	T</a:t>
            </a:r>
            <a:r>
              <a:rPr lang="en-US" sz="1600" dirty="0" err="1" smtClean="0"/>
              <a:t>arımsal</a:t>
            </a:r>
            <a:r>
              <a:rPr lang="en-US" sz="1600" dirty="0" smtClean="0"/>
              <a:t> </a:t>
            </a:r>
            <a:r>
              <a:rPr lang="en-US" sz="1600" dirty="0" err="1" smtClean="0"/>
              <a:t>üretim</a:t>
            </a:r>
            <a:r>
              <a:rPr lang="en-US" sz="1600" dirty="0" smtClean="0"/>
              <a:t> </a:t>
            </a:r>
            <a:r>
              <a:rPr lang="en-US" sz="1600" dirty="0" err="1" smtClean="0"/>
              <a:t>giderlerine</a:t>
            </a:r>
            <a:r>
              <a:rPr lang="en-US" sz="1600" dirty="0" smtClean="0"/>
              <a:t> </a:t>
            </a:r>
            <a:r>
              <a:rPr lang="en-US" sz="1600" dirty="0" err="1" smtClean="0"/>
              <a:t>katkı</a:t>
            </a:r>
            <a:r>
              <a:rPr lang="en-US" sz="1600" dirty="0" smtClean="0"/>
              <a:t> </a:t>
            </a:r>
            <a:r>
              <a:rPr lang="en-US" sz="1600" dirty="0" err="1" smtClean="0"/>
              <a:t>sağlamak</a:t>
            </a:r>
            <a:r>
              <a:rPr lang="en-US" sz="1600" dirty="0" smtClean="0"/>
              <a:t> </a:t>
            </a:r>
            <a:r>
              <a:rPr lang="en-US" sz="1600" dirty="0" err="1" smtClean="0"/>
              <a:t>için</a:t>
            </a:r>
            <a:r>
              <a:rPr lang="en-US" sz="1600" dirty="0" smtClean="0"/>
              <a:t> </a:t>
            </a:r>
            <a:r>
              <a:rPr lang="en-US" sz="1600" dirty="0" err="1" smtClean="0"/>
              <a:t>yapılan</a:t>
            </a:r>
            <a:r>
              <a:rPr lang="en-US" sz="1600" dirty="0" smtClean="0"/>
              <a:t> </a:t>
            </a:r>
            <a:r>
              <a:rPr lang="en-US" sz="1600" dirty="0" err="1" smtClean="0"/>
              <a:t>tarımsal</a:t>
            </a:r>
            <a:r>
              <a:rPr lang="en-US" sz="1600" dirty="0" smtClean="0"/>
              <a:t> </a:t>
            </a:r>
            <a:r>
              <a:rPr lang="en-US" sz="1600" dirty="0" err="1" smtClean="0"/>
              <a:t>desteklerin</a:t>
            </a:r>
            <a:r>
              <a:rPr lang="en-US" sz="1600" dirty="0" smtClean="0"/>
              <a:t> </a:t>
            </a:r>
            <a:r>
              <a:rPr lang="en-US" sz="1600" dirty="0" err="1" smtClean="0"/>
              <a:t>doğru</a:t>
            </a:r>
            <a:r>
              <a:rPr lang="en-US" sz="1600" dirty="0" smtClean="0"/>
              <a:t> </a:t>
            </a:r>
            <a:r>
              <a:rPr lang="en-US" sz="1600" dirty="0" err="1" smtClean="0"/>
              <a:t>kişilere</a:t>
            </a:r>
            <a:r>
              <a:rPr lang="en-US" sz="1600" dirty="0" smtClean="0"/>
              <a:t>, </a:t>
            </a:r>
            <a:r>
              <a:rPr lang="en-US" sz="1600" dirty="0" err="1" smtClean="0"/>
              <a:t>doğru</a:t>
            </a:r>
            <a:r>
              <a:rPr lang="en-US" sz="1600" dirty="0" smtClean="0"/>
              <a:t> </a:t>
            </a:r>
            <a:r>
              <a:rPr lang="en-US" sz="1600" dirty="0" err="1" smtClean="0"/>
              <a:t>miktarlarda</a:t>
            </a:r>
            <a:r>
              <a:rPr lang="en-US" sz="1600" dirty="0" smtClean="0"/>
              <a:t>, </a:t>
            </a:r>
            <a:r>
              <a:rPr lang="en-US" sz="1600" dirty="0" err="1" smtClean="0"/>
              <a:t>mükerrer</a:t>
            </a:r>
            <a:r>
              <a:rPr lang="en-US" sz="1600" dirty="0" smtClean="0"/>
              <a:t> </a:t>
            </a:r>
            <a:r>
              <a:rPr lang="en-US" sz="1600" dirty="0" err="1" smtClean="0"/>
              <a:t>ödeme</a:t>
            </a:r>
            <a:r>
              <a:rPr lang="en-US" sz="1600" dirty="0" smtClean="0"/>
              <a:t> </a:t>
            </a:r>
            <a:r>
              <a:rPr lang="en-US" sz="1600" dirty="0" err="1" smtClean="0"/>
              <a:t>olmadan</a:t>
            </a:r>
            <a:r>
              <a:rPr lang="en-US" sz="1600" dirty="0" smtClean="0"/>
              <a:t>, </a:t>
            </a:r>
            <a:r>
              <a:rPr lang="en-US" sz="1600" dirty="0" err="1" smtClean="0"/>
              <a:t>usulüne</a:t>
            </a:r>
            <a:r>
              <a:rPr lang="en-US" sz="1600" dirty="0" smtClean="0"/>
              <a:t> </a:t>
            </a:r>
            <a:r>
              <a:rPr lang="en-US" sz="1600" dirty="0" err="1" smtClean="0"/>
              <a:t>uygun</a:t>
            </a:r>
            <a:r>
              <a:rPr lang="en-US" sz="1600" dirty="0" smtClean="0"/>
              <a:t> </a:t>
            </a:r>
            <a:r>
              <a:rPr lang="en-US" sz="1600" dirty="0" err="1" smtClean="0"/>
              <a:t>olarak</a:t>
            </a:r>
            <a:r>
              <a:rPr lang="en-US" sz="1600" dirty="0" smtClean="0"/>
              <a:t> </a:t>
            </a:r>
            <a:r>
              <a:rPr lang="en-US" sz="1600" dirty="0" err="1" smtClean="0"/>
              <a:t>verilip</a:t>
            </a:r>
            <a:r>
              <a:rPr lang="en-US" sz="1600" dirty="0" smtClean="0"/>
              <a:t> </a:t>
            </a:r>
            <a:r>
              <a:rPr lang="en-US" sz="1600" dirty="0" err="1" smtClean="0"/>
              <a:t>verilmediği</a:t>
            </a:r>
            <a:r>
              <a:rPr lang="tr-TR" sz="1600" dirty="0" smtClean="0"/>
              <a:t>nin belirlenmesi önemlidir. </a:t>
            </a:r>
            <a:r>
              <a:rPr lang="en-US" sz="1600" dirty="0" err="1" smtClean="0"/>
              <a:t>Bunun</a:t>
            </a:r>
            <a:r>
              <a:rPr lang="en-US" sz="1600" dirty="0" smtClean="0"/>
              <a:t> </a:t>
            </a:r>
            <a:r>
              <a:rPr lang="en-US" sz="1600" dirty="0" err="1" smtClean="0"/>
              <a:t>yanı</a:t>
            </a:r>
            <a:r>
              <a:rPr lang="en-US" sz="1600" dirty="0" smtClean="0"/>
              <a:t> </a:t>
            </a:r>
            <a:r>
              <a:rPr lang="en-US" sz="1600" dirty="0" err="1" smtClean="0"/>
              <a:t>sıra</a:t>
            </a:r>
            <a:r>
              <a:rPr lang="tr-TR" sz="1600" dirty="0" smtClean="0"/>
              <a:t>, </a:t>
            </a:r>
            <a:r>
              <a:rPr lang="en-US" sz="1600" dirty="0" err="1" smtClean="0"/>
              <a:t>tarımsal</a:t>
            </a:r>
            <a:r>
              <a:rPr lang="en-US" sz="1600" dirty="0" smtClean="0"/>
              <a:t> </a:t>
            </a:r>
            <a:r>
              <a:rPr lang="en-US" sz="1600" dirty="0" err="1" smtClean="0"/>
              <a:t>üretim</a:t>
            </a:r>
            <a:r>
              <a:rPr lang="en-US" sz="1600" dirty="0" smtClean="0"/>
              <a:t> </a:t>
            </a:r>
            <a:r>
              <a:rPr lang="en-US" sz="1600" dirty="0" err="1" smtClean="0"/>
              <a:t>ortamı</a:t>
            </a:r>
            <a:r>
              <a:rPr lang="en-US" sz="1600" dirty="0" smtClean="0"/>
              <a:t> </a:t>
            </a:r>
            <a:r>
              <a:rPr lang="en-US" sz="1600" dirty="0" err="1" smtClean="0"/>
              <a:t>olan</a:t>
            </a:r>
            <a:r>
              <a:rPr lang="en-US" sz="1600" dirty="0" smtClean="0"/>
              <a:t> </a:t>
            </a:r>
            <a:r>
              <a:rPr lang="en-US" sz="1600" dirty="0" err="1" smtClean="0"/>
              <a:t>arazilerin</a:t>
            </a:r>
            <a:r>
              <a:rPr lang="en-US" sz="1600" dirty="0" smtClean="0"/>
              <a:t> </a:t>
            </a:r>
            <a:r>
              <a:rPr lang="en-US" sz="1600" dirty="0" err="1" smtClean="0"/>
              <a:t>nitelikleri</a:t>
            </a:r>
            <a:r>
              <a:rPr lang="en-US" sz="1600" dirty="0" smtClean="0"/>
              <a:t> </a:t>
            </a:r>
            <a:r>
              <a:rPr lang="en-US" sz="1600" dirty="0" err="1" smtClean="0"/>
              <a:t>ile</a:t>
            </a:r>
            <a:r>
              <a:rPr lang="en-US" sz="1600" dirty="0" smtClean="0"/>
              <a:t> </a:t>
            </a:r>
            <a:r>
              <a:rPr lang="en-US" sz="1600" dirty="0" err="1" smtClean="0"/>
              <a:t>birlikte</a:t>
            </a:r>
            <a:r>
              <a:rPr lang="en-US" sz="1600" dirty="0" smtClean="0"/>
              <a:t>; </a:t>
            </a:r>
            <a:r>
              <a:rPr lang="en-US" sz="1600" dirty="0" err="1" smtClean="0"/>
              <a:t>mevcut</a:t>
            </a:r>
            <a:r>
              <a:rPr lang="en-US" sz="1600" dirty="0" smtClean="0"/>
              <a:t> </a:t>
            </a:r>
            <a:r>
              <a:rPr lang="en-US" sz="1600" dirty="0" err="1" smtClean="0"/>
              <a:t>ve</a:t>
            </a:r>
            <a:r>
              <a:rPr lang="en-US" sz="1600" dirty="0" smtClean="0"/>
              <a:t> </a:t>
            </a:r>
            <a:r>
              <a:rPr lang="en-US" sz="1600" dirty="0" err="1" smtClean="0"/>
              <a:t>potansiyel</a:t>
            </a:r>
            <a:r>
              <a:rPr lang="en-US" sz="1600" dirty="0" smtClean="0"/>
              <a:t> </a:t>
            </a:r>
            <a:r>
              <a:rPr lang="en-US" sz="1600" dirty="0" err="1" smtClean="0"/>
              <a:t>kullanım</a:t>
            </a:r>
            <a:r>
              <a:rPr lang="en-US" sz="1600" dirty="0" smtClean="0"/>
              <a:t> </a:t>
            </a:r>
            <a:r>
              <a:rPr lang="en-US" sz="1600" dirty="0" err="1" smtClean="0"/>
              <a:t>durumunun</a:t>
            </a:r>
            <a:r>
              <a:rPr lang="en-US" sz="1600" dirty="0" smtClean="0"/>
              <a:t> </a:t>
            </a:r>
            <a:r>
              <a:rPr lang="en-US" sz="1600" dirty="0" err="1" smtClean="0"/>
              <a:t>belirlenmesi</a:t>
            </a:r>
            <a:r>
              <a:rPr lang="en-US" sz="1600" dirty="0" smtClean="0"/>
              <a:t> de </a:t>
            </a:r>
            <a:r>
              <a:rPr lang="en-US" sz="1600" dirty="0" err="1" smtClean="0"/>
              <a:t>doğru</a:t>
            </a:r>
            <a:r>
              <a:rPr lang="en-US" sz="1600" dirty="0" smtClean="0"/>
              <a:t> </a:t>
            </a:r>
            <a:r>
              <a:rPr lang="en-US" sz="1600" dirty="0" err="1" smtClean="0"/>
              <a:t>bir</a:t>
            </a:r>
            <a:r>
              <a:rPr lang="en-US" sz="1600" dirty="0" smtClean="0"/>
              <a:t> </a:t>
            </a:r>
            <a:r>
              <a:rPr lang="en-US" sz="1600" dirty="0" err="1" smtClean="0"/>
              <a:t>ödeme</a:t>
            </a:r>
            <a:r>
              <a:rPr lang="en-US" sz="1600" dirty="0" smtClean="0"/>
              <a:t> </a:t>
            </a:r>
            <a:r>
              <a:rPr lang="en-US" sz="1600" dirty="0" err="1" smtClean="0"/>
              <a:t>için</a:t>
            </a:r>
            <a:r>
              <a:rPr lang="en-US" sz="1600" dirty="0" smtClean="0"/>
              <a:t> </a:t>
            </a:r>
            <a:r>
              <a:rPr lang="tr-TR" sz="1600" dirty="0" smtClean="0"/>
              <a:t>önem taşır.</a:t>
            </a:r>
          </a:p>
          <a:p>
            <a:pPr>
              <a:spcBef>
                <a:spcPts val="600"/>
              </a:spcBef>
              <a:spcAft>
                <a:spcPts val="600"/>
              </a:spcAft>
              <a:buFont typeface="Arial" charset="0"/>
              <a:buNone/>
            </a:pPr>
            <a:r>
              <a:rPr lang="tr-TR" sz="1600" dirty="0" smtClean="0"/>
              <a:t>	</a:t>
            </a:r>
            <a:r>
              <a:rPr lang="en-US" sz="1600" dirty="0" smtClean="0"/>
              <a:t>Bu </a:t>
            </a:r>
            <a:r>
              <a:rPr lang="tr-TR" sz="1600" dirty="0" smtClean="0"/>
              <a:t>nedenle </a:t>
            </a:r>
            <a:r>
              <a:rPr lang="en-US" sz="1600" dirty="0" err="1" smtClean="0"/>
              <a:t>Avrupa</a:t>
            </a:r>
            <a:r>
              <a:rPr lang="en-US" sz="1600" dirty="0" smtClean="0"/>
              <a:t> </a:t>
            </a:r>
            <a:r>
              <a:rPr lang="en-US" sz="1600" dirty="0" err="1" smtClean="0"/>
              <a:t>Birliği</a:t>
            </a:r>
            <a:r>
              <a:rPr lang="en-US" sz="1600" dirty="0" smtClean="0"/>
              <a:t>, </a:t>
            </a:r>
            <a:r>
              <a:rPr lang="en-US" sz="1600" dirty="0" err="1" smtClean="0"/>
              <a:t>desteklemeleri</a:t>
            </a:r>
            <a:r>
              <a:rPr lang="en-US" sz="1600" dirty="0" smtClean="0"/>
              <a:t> </a:t>
            </a:r>
            <a:r>
              <a:rPr lang="en-US" sz="1600" dirty="0" err="1" smtClean="0"/>
              <a:t>verirken</a:t>
            </a:r>
            <a:r>
              <a:rPr lang="en-US" sz="1600" dirty="0" smtClean="0"/>
              <a:t> </a:t>
            </a:r>
            <a:r>
              <a:rPr lang="en-US" sz="1600" dirty="0" err="1" smtClean="0"/>
              <a:t>desteklemelere</a:t>
            </a:r>
            <a:r>
              <a:rPr lang="en-US" sz="1600" dirty="0" smtClean="0"/>
              <a:t> </a:t>
            </a:r>
            <a:r>
              <a:rPr lang="en-US" sz="1600" dirty="0" err="1" smtClean="0"/>
              <a:t>konu</a:t>
            </a:r>
            <a:r>
              <a:rPr lang="en-US" sz="1600" dirty="0" smtClean="0"/>
              <a:t> </a:t>
            </a:r>
            <a:r>
              <a:rPr lang="en-US" sz="1600" dirty="0" err="1" smtClean="0"/>
              <a:t>tarımsal</a:t>
            </a:r>
            <a:r>
              <a:rPr lang="en-US" sz="1600" dirty="0" smtClean="0"/>
              <a:t> </a:t>
            </a:r>
            <a:r>
              <a:rPr lang="en-US" sz="1600" dirty="0" err="1" smtClean="0"/>
              <a:t>arazileri</a:t>
            </a:r>
            <a:r>
              <a:rPr lang="en-US" sz="1600" dirty="0" smtClean="0"/>
              <a:t> </a:t>
            </a:r>
            <a:r>
              <a:rPr lang="en-US" sz="1600" dirty="0" err="1" smtClean="0"/>
              <a:t>belirlemeyi</a:t>
            </a:r>
            <a:r>
              <a:rPr lang="en-US" sz="1600" dirty="0" smtClean="0"/>
              <a:t> </a:t>
            </a:r>
            <a:r>
              <a:rPr lang="en-US" sz="1600" dirty="0" err="1" smtClean="0"/>
              <a:t>ve</a:t>
            </a:r>
            <a:r>
              <a:rPr lang="en-US" sz="1600" dirty="0" smtClean="0"/>
              <a:t> </a:t>
            </a:r>
            <a:r>
              <a:rPr lang="en-US" sz="1600" dirty="0" err="1" smtClean="0"/>
              <a:t>kontrolü</a:t>
            </a:r>
            <a:r>
              <a:rPr lang="tr-TR" sz="1600" dirty="0" smtClean="0"/>
              <a:t>nü </a:t>
            </a:r>
            <a:r>
              <a:rPr lang="en-US" sz="1600" dirty="0" err="1" smtClean="0"/>
              <a:t>sağlayan</a:t>
            </a:r>
            <a:r>
              <a:rPr lang="en-US" sz="1600" dirty="0" smtClean="0"/>
              <a:t> </a:t>
            </a:r>
            <a:r>
              <a:rPr lang="en-US" sz="1600" b="1" dirty="0" smtClean="0">
                <a:solidFill>
                  <a:srgbClr val="FF0000"/>
                </a:solidFill>
              </a:rPr>
              <a:t>“</a:t>
            </a:r>
            <a:r>
              <a:rPr lang="en-US" sz="1600" b="1" dirty="0" err="1" smtClean="0">
                <a:solidFill>
                  <a:srgbClr val="FF0000"/>
                </a:solidFill>
              </a:rPr>
              <a:t>Entegre</a:t>
            </a:r>
            <a:r>
              <a:rPr lang="en-US" sz="1600" b="1" dirty="0" smtClean="0">
                <a:solidFill>
                  <a:srgbClr val="FF0000"/>
                </a:solidFill>
              </a:rPr>
              <a:t> </a:t>
            </a:r>
            <a:r>
              <a:rPr lang="en-US" sz="1600" b="1" dirty="0" err="1" smtClean="0">
                <a:solidFill>
                  <a:srgbClr val="FF0000"/>
                </a:solidFill>
              </a:rPr>
              <a:t>İdare</a:t>
            </a:r>
            <a:r>
              <a:rPr lang="en-US" sz="1600" b="1" dirty="0" smtClean="0">
                <a:solidFill>
                  <a:srgbClr val="FF0000"/>
                </a:solidFill>
              </a:rPr>
              <a:t> </a:t>
            </a:r>
            <a:r>
              <a:rPr lang="en-US" sz="1600" b="1" dirty="0" err="1" smtClean="0">
                <a:solidFill>
                  <a:srgbClr val="FF0000"/>
                </a:solidFill>
              </a:rPr>
              <a:t>ve</a:t>
            </a:r>
            <a:r>
              <a:rPr lang="en-US" sz="1600" b="1" dirty="0" smtClean="0">
                <a:solidFill>
                  <a:srgbClr val="FF0000"/>
                </a:solidFill>
              </a:rPr>
              <a:t> </a:t>
            </a:r>
            <a:r>
              <a:rPr lang="en-US" sz="1600" b="1" dirty="0" err="1" smtClean="0">
                <a:solidFill>
                  <a:srgbClr val="FF0000"/>
                </a:solidFill>
              </a:rPr>
              <a:t>Kontrol</a:t>
            </a:r>
            <a:r>
              <a:rPr lang="en-US" sz="1600" b="1" dirty="0" smtClean="0">
                <a:solidFill>
                  <a:srgbClr val="FF0000"/>
                </a:solidFill>
              </a:rPr>
              <a:t> </a:t>
            </a:r>
            <a:r>
              <a:rPr lang="en-US" sz="1600" b="1" dirty="0" err="1" smtClean="0">
                <a:solidFill>
                  <a:srgbClr val="FF0000"/>
                </a:solidFill>
              </a:rPr>
              <a:t>Sistemi</a:t>
            </a:r>
            <a:r>
              <a:rPr lang="en-US" sz="1600" b="1" dirty="0" smtClean="0">
                <a:solidFill>
                  <a:srgbClr val="FF0000"/>
                </a:solidFill>
              </a:rPr>
              <a:t>”</a:t>
            </a:r>
            <a:r>
              <a:rPr lang="tr-TR" sz="1600" b="1" dirty="0" smtClean="0">
                <a:solidFill>
                  <a:srgbClr val="FF0000"/>
                </a:solidFill>
              </a:rPr>
              <a:t>ni</a:t>
            </a:r>
            <a:r>
              <a:rPr lang="en-US" sz="1600" dirty="0" smtClean="0"/>
              <a:t> (IACS-Integrated Administration and Control System- “IACS”)</a:t>
            </a:r>
            <a:r>
              <a:rPr lang="tr-TR" sz="1600" dirty="0" smtClean="0"/>
              <a:t> kurmuştur.</a:t>
            </a:r>
          </a:p>
          <a:p>
            <a:pPr>
              <a:spcBef>
                <a:spcPts val="600"/>
              </a:spcBef>
              <a:spcAft>
                <a:spcPts val="600"/>
              </a:spcAft>
              <a:buFont typeface="Arial" charset="0"/>
              <a:buNone/>
            </a:pPr>
            <a:r>
              <a:rPr lang="tr-TR" sz="1600" dirty="0" smtClean="0"/>
              <a:t>	Entegre İdare ve Kontrol Sistemi’nin (IACS) amacı, OTP’de yer alan ekilebilir ürünler ve canlı hayvan destek planları kapsamındaki destek başvuruları ve beyanlarda olabilecek hata ve sahtekarlıkları önlemek, mükerrer ödemeleri engellemek, destek ödemelerini adil ve doğru bir şekilde dağıtabilmektir. </a:t>
            </a:r>
          </a:p>
          <a:p>
            <a:pPr>
              <a:spcBef>
                <a:spcPts val="600"/>
              </a:spcBef>
              <a:spcAft>
                <a:spcPts val="600"/>
              </a:spcAft>
              <a:buFont typeface="Arial" charset="0"/>
              <a:buNone/>
            </a:pPr>
            <a:r>
              <a:rPr lang="tr-TR" sz="1600" dirty="0" smtClean="0"/>
              <a:t>	Sistemi kısaca, çiftçi destek başvurularının ve ödemelerinin idaresi ve kontrolü için geliştirilmiş bir entegre sistem olarak tanımlamak mümkündür. </a:t>
            </a:r>
          </a:p>
          <a:p>
            <a:pPr>
              <a:spcBef>
                <a:spcPts val="600"/>
              </a:spcBef>
              <a:spcAft>
                <a:spcPts val="600"/>
              </a:spcAft>
              <a:buFont typeface="Arial" charset="0"/>
              <a:buNone/>
            </a:pPr>
            <a:endParaRPr lang="tr-TR" sz="1600" dirty="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2801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sp>
        <p:nvSpPr>
          <p:cNvPr id="8195" name="2 İçerik Yer Tutucusu"/>
          <p:cNvSpPr>
            <a:spLocks noGrp="1"/>
          </p:cNvSpPr>
          <p:nvPr>
            <p:ph idx="1"/>
          </p:nvPr>
        </p:nvSpPr>
        <p:spPr/>
        <p:txBody>
          <a:bodyPr/>
          <a:lstStyle/>
          <a:p>
            <a:pPr>
              <a:spcBef>
                <a:spcPts val="600"/>
              </a:spcBef>
              <a:spcAft>
                <a:spcPts val="600"/>
              </a:spcAft>
              <a:buFont typeface="Arial" charset="0"/>
              <a:buNone/>
            </a:pPr>
            <a:r>
              <a:rPr lang="tr-TR" sz="1600" dirty="0" smtClean="0"/>
              <a:t>	</a:t>
            </a:r>
            <a:r>
              <a:rPr lang="en-US" sz="1600" dirty="0" err="1" smtClean="0"/>
              <a:t>Entegre</a:t>
            </a:r>
            <a:r>
              <a:rPr lang="en-US" sz="1600" dirty="0" smtClean="0"/>
              <a:t> </a:t>
            </a:r>
            <a:r>
              <a:rPr lang="en-US" sz="1600" dirty="0" err="1" smtClean="0"/>
              <a:t>İdare</a:t>
            </a:r>
            <a:r>
              <a:rPr lang="en-US" sz="1600" dirty="0" smtClean="0"/>
              <a:t> </a:t>
            </a:r>
            <a:r>
              <a:rPr lang="en-US" sz="1600" dirty="0" err="1" smtClean="0"/>
              <a:t>ve</a:t>
            </a:r>
            <a:r>
              <a:rPr lang="en-US" sz="1600" dirty="0" smtClean="0"/>
              <a:t> </a:t>
            </a:r>
            <a:r>
              <a:rPr lang="en-US" sz="1600" dirty="0" err="1" smtClean="0"/>
              <a:t>Kontrol</a:t>
            </a:r>
            <a:r>
              <a:rPr lang="en-US" sz="1600" dirty="0" smtClean="0"/>
              <a:t> </a:t>
            </a:r>
            <a:r>
              <a:rPr lang="en-US" sz="1600" dirty="0" err="1" smtClean="0"/>
              <a:t>Sistem</a:t>
            </a:r>
            <a:r>
              <a:rPr lang="tr-TR" sz="1600" dirty="0" smtClean="0"/>
              <a:t>lerinin kurulmasına ilişkin kurallar, AB Konseyinin </a:t>
            </a:r>
            <a:r>
              <a:rPr lang="en-US" sz="1600" dirty="0" smtClean="0"/>
              <a:t>1782/2003 </a:t>
            </a:r>
            <a:r>
              <a:rPr lang="en-US" sz="1600" dirty="0" err="1" smtClean="0"/>
              <a:t>sayılı</a:t>
            </a:r>
            <a:r>
              <a:rPr lang="en-US" sz="1600" dirty="0" smtClean="0"/>
              <a:t> </a:t>
            </a:r>
            <a:r>
              <a:rPr lang="tr-TR" sz="1600" dirty="0" smtClean="0"/>
              <a:t>tüzüğü ile düzenlenmiştir.</a:t>
            </a:r>
            <a:r>
              <a:rPr lang="en-US" sz="1600" dirty="0" smtClean="0"/>
              <a:t> </a:t>
            </a:r>
            <a:r>
              <a:rPr lang="tr-TR" sz="1600" dirty="0" smtClean="0"/>
              <a:t>B</a:t>
            </a:r>
            <a:r>
              <a:rPr lang="en-US" sz="1600" dirty="0" smtClean="0"/>
              <a:t>u </a:t>
            </a:r>
            <a:r>
              <a:rPr lang="en-US" sz="1600" dirty="0" err="1" smtClean="0"/>
              <a:t>tüzük</a:t>
            </a:r>
            <a:r>
              <a:rPr lang="en-US" sz="1600" dirty="0" smtClean="0"/>
              <a:t> </a:t>
            </a:r>
            <a:r>
              <a:rPr lang="en-US" sz="1600" dirty="0" err="1" smtClean="0"/>
              <a:t>uyarınca</a:t>
            </a:r>
            <a:r>
              <a:rPr lang="en-US" sz="1600" dirty="0" smtClean="0"/>
              <a:t>, her </a:t>
            </a:r>
            <a:r>
              <a:rPr lang="en-US" sz="1600" dirty="0" err="1" smtClean="0"/>
              <a:t>bir</a:t>
            </a:r>
            <a:r>
              <a:rPr lang="en-US" sz="1600" dirty="0" smtClean="0"/>
              <a:t> </a:t>
            </a:r>
            <a:r>
              <a:rPr lang="en-US" sz="1600" dirty="0" err="1" smtClean="0"/>
              <a:t>üye</a:t>
            </a:r>
            <a:r>
              <a:rPr lang="en-US" sz="1600" dirty="0" smtClean="0"/>
              <a:t> </a:t>
            </a:r>
            <a:r>
              <a:rPr lang="en-US" sz="1600" dirty="0" err="1" smtClean="0"/>
              <a:t>ülkenin</a:t>
            </a:r>
            <a:r>
              <a:rPr lang="en-US" sz="1600" dirty="0" smtClean="0"/>
              <a:t> </a:t>
            </a:r>
            <a:r>
              <a:rPr lang="en-US" sz="1600" dirty="0" err="1" smtClean="0"/>
              <a:t>bir</a:t>
            </a:r>
            <a:r>
              <a:rPr lang="en-US" sz="1600" dirty="0" smtClean="0"/>
              <a:t> </a:t>
            </a:r>
            <a:r>
              <a:rPr lang="en-US" sz="1600" dirty="0" err="1" smtClean="0"/>
              <a:t>Entegre</a:t>
            </a:r>
            <a:r>
              <a:rPr lang="en-US" sz="1600" dirty="0" smtClean="0"/>
              <a:t> </a:t>
            </a:r>
            <a:r>
              <a:rPr lang="en-US" sz="1600" dirty="0" err="1" smtClean="0"/>
              <a:t>İdare</a:t>
            </a:r>
            <a:r>
              <a:rPr lang="en-US" sz="1600" dirty="0" smtClean="0"/>
              <a:t> </a:t>
            </a:r>
            <a:r>
              <a:rPr lang="en-US" sz="1600" dirty="0" err="1" smtClean="0"/>
              <a:t>ve</a:t>
            </a:r>
            <a:r>
              <a:rPr lang="en-US" sz="1600" dirty="0" smtClean="0"/>
              <a:t> </a:t>
            </a:r>
            <a:r>
              <a:rPr lang="en-US" sz="1600" dirty="0" err="1" smtClean="0"/>
              <a:t>Kontrol</a:t>
            </a:r>
            <a:r>
              <a:rPr lang="en-US" sz="1600" dirty="0" smtClean="0"/>
              <a:t> </a:t>
            </a:r>
            <a:r>
              <a:rPr lang="en-US" sz="1600" dirty="0" err="1" smtClean="0"/>
              <a:t>Sistemi</a:t>
            </a:r>
            <a:r>
              <a:rPr lang="en-US" sz="1600" dirty="0" smtClean="0"/>
              <a:t> </a:t>
            </a:r>
            <a:r>
              <a:rPr lang="en-US" sz="1600" dirty="0" err="1" smtClean="0"/>
              <a:t>kurması</a:t>
            </a:r>
            <a:r>
              <a:rPr lang="en-US" sz="1600" dirty="0" smtClean="0"/>
              <a:t> </a:t>
            </a:r>
            <a:r>
              <a:rPr lang="en-US" sz="1600" dirty="0" err="1" smtClean="0"/>
              <a:t>zorunludur</a:t>
            </a:r>
            <a:r>
              <a:rPr lang="en-US" sz="1600" dirty="0" smtClean="0"/>
              <a:t>.</a:t>
            </a:r>
            <a:r>
              <a:rPr lang="tr-TR" sz="1600" dirty="0" smtClean="0"/>
              <a:t> </a:t>
            </a:r>
            <a:r>
              <a:rPr lang="en-US" sz="1600" dirty="0" err="1" smtClean="0"/>
              <a:t>Entegre</a:t>
            </a:r>
            <a:r>
              <a:rPr lang="en-US" sz="1600" dirty="0" smtClean="0"/>
              <a:t> </a:t>
            </a:r>
            <a:r>
              <a:rPr lang="en-US" sz="1600" dirty="0" err="1" smtClean="0"/>
              <a:t>İdare</a:t>
            </a:r>
            <a:r>
              <a:rPr lang="en-US" sz="1600" dirty="0" smtClean="0"/>
              <a:t> </a:t>
            </a:r>
            <a:r>
              <a:rPr lang="en-US" sz="1600" dirty="0" err="1" smtClean="0"/>
              <a:t>ve</a:t>
            </a:r>
            <a:r>
              <a:rPr lang="en-US" sz="1600" dirty="0" smtClean="0"/>
              <a:t> </a:t>
            </a:r>
            <a:r>
              <a:rPr lang="en-US" sz="1600" dirty="0" err="1" smtClean="0"/>
              <a:t>Kontrol</a:t>
            </a:r>
            <a:r>
              <a:rPr lang="en-US" sz="1600" dirty="0" smtClean="0"/>
              <a:t> </a:t>
            </a:r>
            <a:r>
              <a:rPr lang="en-US" sz="1600" dirty="0" err="1" smtClean="0"/>
              <a:t>Sistem</a:t>
            </a:r>
            <a:r>
              <a:rPr lang="tr-TR" sz="1600" dirty="0" smtClean="0"/>
              <a:t>leri aşağıdaki bileşenlerden oluşur: </a:t>
            </a:r>
          </a:p>
          <a:p>
            <a:pPr>
              <a:spcBef>
                <a:spcPts val="600"/>
              </a:spcBef>
              <a:spcAft>
                <a:spcPts val="600"/>
              </a:spcAft>
              <a:buFont typeface="Arial" charset="0"/>
              <a:buNone/>
            </a:pPr>
            <a:r>
              <a:rPr lang="tr-TR" sz="1600" b="1" dirty="0" smtClean="0"/>
              <a:t>	</a:t>
            </a:r>
            <a:r>
              <a:rPr lang="en-US" sz="1600" b="1" dirty="0" smtClean="0"/>
              <a:t>A- </a:t>
            </a:r>
            <a:r>
              <a:rPr lang="en-US" sz="1600" b="1" dirty="0" err="1" smtClean="0"/>
              <a:t>Entegre</a:t>
            </a:r>
            <a:r>
              <a:rPr lang="en-US" sz="1600" b="1" dirty="0" smtClean="0"/>
              <a:t> </a:t>
            </a:r>
            <a:r>
              <a:rPr lang="en-US" sz="1600" b="1" dirty="0" err="1" smtClean="0"/>
              <a:t>Sistem</a:t>
            </a:r>
            <a:endParaRPr lang="tr-TR" sz="1600" b="1" dirty="0" smtClean="0"/>
          </a:p>
          <a:p>
            <a:pPr>
              <a:spcBef>
                <a:spcPts val="600"/>
              </a:spcBef>
              <a:spcAft>
                <a:spcPts val="600"/>
              </a:spcAft>
              <a:buFont typeface="Arial" charset="0"/>
              <a:buNone/>
            </a:pPr>
            <a:r>
              <a:rPr lang="tr-TR" sz="1600" dirty="0" smtClean="0"/>
              <a:t>	</a:t>
            </a:r>
            <a:r>
              <a:rPr lang="en-US" sz="1600" dirty="0" smtClean="0"/>
              <a:t>1. </a:t>
            </a:r>
            <a:r>
              <a:rPr lang="en-US" sz="1600" dirty="0" err="1" smtClean="0"/>
              <a:t>Bilgisayar</a:t>
            </a:r>
            <a:r>
              <a:rPr lang="en-US" sz="1600" dirty="0" smtClean="0"/>
              <a:t> </a:t>
            </a:r>
            <a:r>
              <a:rPr lang="en-US" sz="1600" dirty="0" err="1" smtClean="0"/>
              <a:t>destekli</a:t>
            </a:r>
            <a:r>
              <a:rPr lang="en-US" sz="1600" dirty="0" smtClean="0"/>
              <a:t> </a:t>
            </a:r>
            <a:r>
              <a:rPr lang="en-US" sz="1600" dirty="0" err="1" smtClean="0"/>
              <a:t>veri</a:t>
            </a:r>
            <a:r>
              <a:rPr lang="en-US" sz="1600" dirty="0" smtClean="0"/>
              <a:t> </a:t>
            </a:r>
            <a:r>
              <a:rPr lang="en-US" sz="1600" dirty="0" err="1" smtClean="0"/>
              <a:t>tabanı</a:t>
            </a:r>
            <a:r>
              <a:rPr lang="tr-TR" sz="1600" dirty="0" smtClean="0"/>
              <a:t> </a:t>
            </a:r>
            <a:r>
              <a:rPr lang="tr-TR" sz="1600" b="1" dirty="0" smtClean="0">
                <a:solidFill>
                  <a:srgbClr val="FF0000"/>
                </a:solidFill>
              </a:rPr>
              <a:t>(TR = Çiftçi Kayıt Sistemi ile Tarımsal İşletme Kayıt Sistemi)</a:t>
            </a:r>
          </a:p>
          <a:p>
            <a:pPr>
              <a:spcBef>
                <a:spcPts val="600"/>
              </a:spcBef>
              <a:spcAft>
                <a:spcPts val="600"/>
              </a:spcAft>
              <a:buFont typeface="Arial" charset="0"/>
              <a:buNone/>
            </a:pPr>
            <a:r>
              <a:rPr lang="tr-TR" sz="1600" dirty="0" smtClean="0"/>
              <a:t>	</a:t>
            </a:r>
            <a:r>
              <a:rPr lang="en-US" sz="1600" dirty="0" smtClean="0"/>
              <a:t>2. </a:t>
            </a:r>
            <a:r>
              <a:rPr lang="tr-TR" sz="1600" dirty="0" smtClean="0"/>
              <a:t>Arazi Parseli Tanımlama Sistemi </a:t>
            </a:r>
            <a:r>
              <a:rPr lang="en-US" sz="1600" dirty="0" smtClean="0"/>
              <a:t>(LPIS)</a:t>
            </a:r>
            <a:endParaRPr lang="tr-TR" sz="1600" dirty="0" smtClean="0"/>
          </a:p>
          <a:p>
            <a:pPr>
              <a:spcBef>
                <a:spcPts val="600"/>
              </a:spcBef>
              <a:spcAft>
                <a:spcPts val="600"/>
              </a:spcAft>
              <a:buFont typeface="Arial" charset="0"/>
              <a:buNone/>
            </a:pPr>
            <a:r>
              <a:rPr lang="tr-TR" sz="1600" dirty="0" smtClean="0"/>
              <a:t>	</a:t>
            </a:r>
            <a:r>
              <a:rPr lang="en-US" sz="1600" dirty="0" smtClean="0"/>
              <a:t>3. </a:t>
            </a:r>
            <a:r>
              <a:rPr lang="en-US" sz="1600" dirty="0" err="1" smtClean="0"/>
              <a:t>Ödeme</a:t>
            </a:r>
            <a:r>
              <a:rPr lang="en-US" sz="1600" dirty="0" smtClean="0"/>
              <a:t> </a:t>
            </a:r>
            <a:r>
              <a:rPr lang="en-US" sz="1600" dirty="0" err="1" smtClean="0"/>
              <a:t>haklarının</a:t>
            </a:r>
            <a:r>
              <a:rPr lang="en-US" sz="1600" dirty="0" smtClean="0"/>
              <a:t> </a:t>
            </a:r>
            <a:r>
              <a:rPr lang="en-US" sz="1600" dirty="0" err="1" smtClean="0"/>
              <a:t>tanımlanması</a:t>
            </a:r>
            <a:r>
              <a:rPr lang="en-US" sz="1600" dirty="0" smtClean="0"/>
              <a:t> </a:t>
            </a:r>
            <a:r>
              <a:rPr lang="en-US" sz="1600" dirty="0" err="1" smtClean="0"/>
              <a:t>ve</a:t>
            </a:r>
            <a:r>
              <a:rPr lang="en-US" sz="1600" dirty="0" smtClean="0"/>
              <a:t> </a:t>
            </a:r>
            <a:r>
              <a:rPr lang="en-US" sz="1600" dirty="0" err="1" smtClean="0"/>
              <a:t>kaydına</a:t>
            </a:r>
            <a:r>
              <a:rPr lang="en-US" sz="1600" dirty="0" smtClean="0"/>
              <a:t> </a:t>
            </a:r>
            <a:r>
              <a:rPr lang="en-US" sz="1600" dirty="0" err="1" smtClean="0"/>
              <a:t>yönelik</a:t>
            </a:r>
            <a:r>
              <a:rPr lang="en-US" sz="1600" dirty="0" smtClean="0"/>
              <a:t> </a:t>
            </a:r>
            <a:r>
              <a:rPr lang="en-US" sz="1600" dirty="0" err="1" smtClean="0"/>
              <a:t>sistem</a:t>
            </a:r>
            <a:endParaRPr lang="tr-TR" sz="1600" dirty="0" smtClean="0"/>
          </a:p>
          <a:p>
            <a:pPr>
              <a:spcBef>
                <a:spcPts val="600"/>
              </a:spcBef>
              <a:spcAft>
                <a:spcPts val="600"/>
              </a:spcAft>
              <a:buFont typeface="Arial" charset="0"/>
              <a:buNone/>
            </a:pPr>
            <a:r>
              <a:rPr lang="tr-TR" sz="1600" dirty="0" smtClean="0"/>
              <a:t>	</a:t>
            </a:r>
            <a:r>
              <a:rPr lang="en-US" sz="1600" dirty="0" smtClean="0"/>
              <a:t>4. </a:t>
            </a:r>
            <a:r>
              <a:rPr lang="en-US" sz="1600" dirty="0" err="1" smtClean="0"/>
              <a:t>Destek</a:t>
            </a:r>
            <a:r>
              <a:rPr lang="en-US" sz="1600" dirty="0" smtClean="0"/>
              <a:t> </a:t>
            </a:r>
            <a:r>
              <a:rPr lang="en-US" sz="1600" dirty="0" err="1" smtClean="0"/>
              <a:t>başvuruları</a:t>
            </a:r>
            <a:r>
              <a:rPr lang="en-US" sz="1600" dirty="0" smtClean="0"/>
              <a:t> </a:t>
            </a:r>
            <a:endParaRPr lang="tr-TR" sz="1600" dirty="0" smtClean="0"/>
          </a:p>
          <a:p>
            <a:pPr>
              <a:spcBef>
                <a:spcPts val="600"/>
              </a:spcBef>
              <a:spcAft>
                <a:spcPts val="600"/>
              </a:spcAft>
              <a:buFont typeface="Arial" charset="0"/>
              <a:buNone/>
            </a:pPr>
            <a:r>
              <a:rPr lang="tr-TR" sz="1600" dirty="0" smtClean="0"/>
              <a:t>	</a:t>
            </a:r>
            <a:r>
              <a:rPr lang="en-US" sz="1600" dirty="0" smtClean="0"/>
              <a:t>5. </a:t>
            </a:r>
            <a:r>
              <a:rPr lang="en-US" sz="1600" dirty="0" err="1" smtClean="0"/>
              <a:t>Entegre</a:t>
            </a:r>
            <a:r>
              <a:rPr lang="en-US" sz="1600" dirty="0" smtClean="0"/>
              <a:t> </a:t>
            </a:r>
            <a:r>
              <a:rPr lang="en-US" sz="1600" dirty="0" err="1" smtClean="0"/>
              <a:t>kontrol</a:t>
            </a:r>
            <a:r>
              <a:rPr lang="en-US" sz="1600" dirty="0" smtClean="0"/>
              <a:t> </a:t>
            </a:r>
            <a:r>
              <a:rPr lang="en-US" sz="1600" dirty="0" err="1" smtClean="0"/>
              <a:t>sistemi</a:t>
            </a:r>
            <a:r>
              <a:rPr lang="en-US" sz="1600" dirty="0" smtClean="0"/>
              <a:t> </a:t>
            </a:r>
            <a:endParaRPr lang="tr-TR" sz="1600" dirty="0" smtClean="0"/>
          </a:p>
          <a:p>
            <a:pPr>
              <a:spcBef>
                <a:spcPts val="600"/>
              </a:spcBef>
              <a:spcAft>
                <a:spcPts val="600"/>
              </a:spcAft>
              <a:buFont typeface="Arial" charset="0"/>
              <a:buNone/>
            </a:pPr>
            <a:r>
              <a:rPr lang="tr-TR" sz="1600" dirty="0" smtClean="0"/>
              <a:t>	</a:t>
            </a:r>
            <a:r>
              <a:rPr lang="en-US" sz="1600" dirty="0" smtClean="0"/>
              <a:t>6. </a:t>
            </a:r>
            <a:r>
              <a:rPr lang="en-US" sz="1600" dirty="0" err="1" smtClean="0"/>
              <a:t>Destek</a:t>
            </a:r>
            <a:r>
              <a:rPr lang="en-US" sz="1600" dirty="0" smtClean="0"/>
              <a:t> </a:t>
            </a:r>
            <a:r>
              <a:rPr lang="en-US" sz="1600" dirty="0" err="1" smtClean="0"/>
              <a:t>başvurusunda</a:t>
            </a:r>
            <a:r>
              <a:rPr lang="en-US" sz="1600" dirty="0" smtClean="0"/>
              <a:t> </a:t>
            </a:r>
            <a:r>
              <a:rPr lang="en-US" sz="1600" dirty="0" err="1" smtClean="0"/>
              <a:t>bulunan</a:t>
            </a:r>
            <a:r>
              <a:rPr lang="en-US" sz="1600" dirty="0" smtClean="0"/>
              <a:t> her </a:t>
            </a:r>
            <a:r>
              <a:rPr lang="en-US" sz="1600" dirty="0" err="1" smtClean="0"/>
              <a:t>bir</a:t>
            </a:r>
            <a:r>
              <a:rPr lang="en-US" sz="1600" dirty="0" smtClean="0"/>
              <a:t> </a:t>
            </a:r>
            <a:r>
              <a:rPr lang="en-US" sz="1600" dirty="0" err="1" smtClean="0"/>
              <a:t>çiftçinin</a:t>
            </a:r>
            <a:r>
              <a:rPr lang="en-US" sz="1600" dirty="0" smtClean="0"/>
              <a:t> </a:t>
            </a:r>
            <a:r>
              <a:rPr lang="en-US" sz="1600" dirty="0" err="1" smtClean="0"/>
              <a:t>kimliğinin</a:t>
            </a:r>
            <a:r>
              <a:rPr lang="en-US" sz="1600" dirty="0" smtClean="0"/>
              <a:t> </a:t>
            </a:r>
            <a:r>
              <a:rPr lang="en-US" sz="1600" dirty="0" err="1" smtClean="0"/>
              <a:t>kaydedilmesi</a:t>
            </a:r>
            <a:r>
              <a:rPr lang="en-US" sz="1600" dirty="0" smtClean="0"/>
              <a:t> </a:t>
            </a:r>
            <a:r>
              <a:rPr lang="en-US" sz="1600" dirty="0" err="1" smtClean="0"/>
              <a:t>için</a:t>
            </a:r>
            <a:r>
              <a:rPr lang="en-US" sz="1600" dirty="0" smtClean="0"/>
              <a:t> </a:t>
            </a:r>
            <a:r>
              <a:rPr lang="en-US" sz="1600" dirty="0" err="1" smtClean="0"/>
              <a:t>tek</a:t>
            </a:r>
            <a:r>
              <a:rPr lang="en-US" sz="1600" dirty="0" smtClean="0"/>
              <a:t> </a:t>
            </a:r>
            <a:r>
              <a:rPr lang="en-US" sz="1600" dirty="0" err="1" smtClean="0"/>
              <a:t>bir</a:t>
            </a:r>
            <a:r>
              <a:rPr lang="en-US" sz="1600" dirty="0" smtClean="0"/>
              <a:t> </a:t>
            </a:r>
            <a:r>
              <a:rPr lang="en-US" sz="1600" dirty="0" err="1" smtClean="0"/>
              <a:t>sistem</a:t>
            </a:r>
            <a:r>
              <a:rPr lang="en-US" sz="1600" dirty="0" smtClean="0"/>
              <a:t> </a:t>
            </a:r>
            <a:endParaRPr lang="tr-TR" sz="1600" dirty="0" smtClean="0"/>
          </a:p>
          <a:p>
            <a:pPr>
              <a:spcBef>
                <a:spcPts val="600"/>
              </a:spcBef>
              <a:spcAft>
                <a:spcPts val="600"/>
              </a:spcAft>
              <a:buFont typeface="Arial" charset="0"/>
              <a:buNone/>
            </a:pPr>
            <a:r>
              <a:rPr lang="tr-TR" sz="1600" b="1" dirty="0" smtClean="0"/>
              <a:t>	</a:t>
            </a:r>
            <a:r>
              <a:rPr lang="en-US" sz="1600" b="1" dirty="0" smtClean="0"/>
              <a:t>B- </a:t>
            </a:r>
            <a:r>
              <a:rPr lang="en-US" sz="1600" b="1" dirty="0" err="1" smtClean="0"/>
              <a:t>Hayvan</a:t>
            </a:r>
            <a:r>
              <a:rPr lang="en-US" sz="1600" b="1" dirty="0" smtClean="0"/>
              <a:t> </a:t>
            </a:r>
            <a:r>
              <a:rPr lang="en-US" sz="1600" b="1" dirty="0" err="1" smtClean="0"/>
              <a:t>Kimlik</a:t>
            </a:r>
            <a:r>
              <a:rPr lang="en-US" sz="1600" b="1" dirty="0" smtClean="0"/>
              <a:t> </a:t>
            </a:r>
            <a:r>
              <a:rPr lang="en-US" sz="1600" b="1" dirty="0" err="1" smtClean="0"/>
              <a:t>ve</a:t>
            </a:r>
            <a:r>
              <a:rPr lang="en-US" sz="1600" b="1" dirty="0" smtClean="0"/>
              <a:t> </a:t>
            </a:r>
            <a:r>
              <a:rPr lang="en-US" sz="1600" b="1" dirty="0" err="1" smtClean="0"/>
              <a:t>Kayıt</a:t>
            </a:r>
            <a:r>
              <a:rPr lang="en-US" sz="1600" b="1" dirty="0" smtClean="0"/>
              <a:t> </a:t>
            </a:r>
            <a:r>
              <a:rPr lang="en-US" sz="1600" b="1" dirty="0" err="1" smtClean="0"/>
              <a:t>Sistemi</a:t>
            </a:r>
            <a:r>
              <a:rPr lang="en-US" sz="1600" b="1" dirty="0" smtClean="0"/>
              <a:t> </a:t>
            </a:r>
            <a:endParaRPr lang="tr-TR" sz="1600" b="1" dirty="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434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sp>
        <p:nvSpPr>
          <p:cNvPr id="10243" name="2 İçerik Yer Tutucusu"/>
          <p:cNvSpPr>
            <a:spLocks noGrp="1"/>
          </p:cNvSpPr>
          <p:nvPr>
            <p:ph idx="1"/>
          </p:nvPr>
        </p:nvSpPr>
        <p:spPr/>
        <p:txBody>
          <a:bodyPr/>
          <a:lstStyle/>
          <a:p>
            <a:pPr>
              <a:spcBef>
                <a:spcPts val="600"/>
              </a:spcBef>
              <a:spcAft>
                <a:spcPts val="600"/>
              </a:spcAft>
              <a:buFont typeface="Arial" charset="0"/>
              <a:buNone/>
            </a:pPr>
            <a:r>
              <a:rPr lang="tr-TR" sz="1600" b="1" dirty="0" smtClean="0"/>
              <a:t>	2. Arazi Parsel Tanımlama Sistemi </a:t>
            </a:r>
            <a:r>
              <a:rPr lang="en-US" sz="1600" b="1" dirty="0" smtClean="0"/>
              <a:t>(LPIS) </a:t>
            </a:r>
            <a:endParaRPr lang="tr-TR" sz="1600" b="1" dirty="0" smtClean="0"/>
          </a:p>
          <a:p>
            <a:pPr>
              <a:spcBef>
                <a:spcPts val="600"/>
              </a:spcBef>
              <a:spcAft>
                <a:spcPts val="600"/>
              </a:spcAft>
              <a:buFont typeface="Arial" charset="0"/>
              <a:buNone/>
            </a:pPr>
            <a:r>
              <a:rPr lang="tr-TR" sz="1600" b="1" dirty="0" smtClean="0"/>
              <a:t>	</a:t>
            </a:r>
            <a:r>
              <a:rPr lang="en-US" sz="1600" dirty="0" smtClean="0"/>
              <a:t>1782/2003 </a:t>
            </a:r>
            <a:r>
              <a:rPr lang="en-US" sz="1600" dirty="0" err="1" smtClean="0"/>
              <a:t>sayılı</a:t>
            </a:r>
            <a:r>
              <a:rPr lang="en-US" sz="1600" dirty="0" smtClean="0"/>
              <a:t> </a:t>
            </a:r>
            <a:r>
              <a:rPr lang="tr-TR" sz="1600" dirty="0" smtClean="0"/>
              <a:t>t</a:t>
            </a:r>
            <a:r>
              <a:rPr lang="en-US" sz="1600" dirty="0" err="1" smtClean="0"/>
              <a:t>üzü</a:t>
            </a:r>
            <a:r>
              <a:rPr lang="tr-TR" sz="1600" dirty="0" smtClean="0"/>
              <a:t>k; </a:t>
            </a:r>
            <a:r>
              <a:rPr lang="en-US" sz="1600" dirty="0" err="1" smtClean="0"/>
              <a:t>haritalar</a:t>
            </a:r>
            <a:r>
              <a:rPr lang="en-US" sz="1600" dirty="0" smtClean="0"/>
              <a:t>, </a:t>
            </a:r>
            <a:r>
              <a:rPr lang="en-US" sz="1600" dirty="0" err="1" smtClean="0"/>
              <a:t>arazi</a:t>
            </a:r>
            <a:r>
              <a:rPr lang="en-US" sz="1600" dirty="0" smtClean="0"/>
              <a:t> </a:t>
            </a:r>
            <a:r>
              <a:rPr lang="en-US" sz="1600" dirty="0" err="1" smtClean="0"/>
              <a:t>kayıt</a:t>
            </a:r>
            <a:r>
              <a:rPr lang="en-US" sz="1600" dirty="0" smtClean="0"/>
              <a:t> </a:t>
            </a:r>
            <a:r>
              <a:rPr lang="en-US" sz="1600" dirty="0" err="1" smtClean="0"/>
              <a:t>dokümanları</a:t>
            </a:r>
            <a:r>
              <a:rPr lang="en-US" sz="1600" dirty="0" smtClean="0"/>
              <a:t> </a:t>
            </a:r>
            <a:r>
              <a:rPr lang="en-US" sz="1600" dirty="0" err="1" smtClean="0"/>
              <a:t>veya</a:t>
            </a:r>
            <a:r>
              <a:rPr lang="en-US" sz="1600" dirty="0" smtClean="0"/>
              <a:t> </a:t>
            </a:r>
            <a:r>
              <a:rPr lang="en-US" sz="1600" dirty="0" err="1" smtClean="0"/>
              <a:t>diğer</a:t>
            </a:r>
            <a:r>
              <a:rPr lang="en-US" sz="1600" dirty="0" smtClean="0"/>
              <a:t> </a:t>
            </a:r>
            <a:r>
              <a:rPr lang="en-US" sz="1600" dirty="0" err="1" smtClean="0"/>
              <a:t>kartografik</a:t>
            </a:r>
            <a:r>
              <a:rPr lang="en-US" sz="1600" dirty="0" smtClean="0"/>
              <a:t> </a:t>
            </a:r>
            <a:r>
              <a:rPr lang="en-US" sz="1600" dirty="0" err="1" smtClean="0"/>
              <a:t>referanslar</a:t>
            </a:r>
            <a:r>
              <a:rPr lang="en-US" sz="1600" dirty="0" smtClean="0"/>
              <a:t> </a:t>
            </a:r>
            <a:r>
              <a:rPr lang="en-US" sz="1600" dirty="0" err="1" smtClean="0"/>
              <a:t>temel</a:t>
            </a:r>
            <a:r>
              <a:rPr lang="tr-TR" sz="1600" dirty="0" smtClean="0"/>
              <a:t> alınarak </a:t>
            </a:r>
            <a:r>
              <a:rPr lang="en-US" sz="1600" b="1" dirty="0" err="1" smtClean="0"/>
              <a:t>tarımsal</a:t>
            </a:r>
            <a:r>
              <a:rPr lang="en-US" sz="1600" b="1" dirty="0" smtClean="0"/>
              <a:t> </a:t>
            </a:r>
            <a:r>
              <a:rPr lang="en-US" sz="1600" b="1" dirty="0" err="1" smtClean="0"/>
              <a:t>parseller</a:t>
            </a:r>
            <a:r>
              <a:rPr lang="en-US" sz="1600" b="1" dirty="0" smtClean="0"/>
              <a:t> </a:t>
            </a:r>
            <a:r>
              <a:rPr lang="en-US" sz="1600" b="1" dirty="0" err="1" smtClean="0"/>
              <a:t>için</a:t>
            </a:r>
            <a:r>
              <a:rPr lang="en-US" sz="1600" b="1" dirty="0" smtClean="0"/>
              <a:t> </a:t>
            </a:r>
            <a:r>
              <a:rPr lang="tr-TR" sz="1600" b="1" dirty="0" smtClean="0"/>
              <a:t>bir </a:t>
            </a:r>
            <a:r>
              <a:rPr lang="en-US" sz="1600" b="1" dirty="0" err="1" smtClean="0"/>
              <a:t>tanımlama</a:t>
            </a:r>
            <a:r>
              <a:rPr lang="en-US" sz="1600" b="1" dirty="0" smtClean="0"/>
              <a:t> </a:t>
            </a:r>
            <a:r>
              <a:rPr lang="en-US" sz="1600" b="1" dirty="0" err="1" smtClean="0"/>
              <a:t>sisteminin</a:t>
            </a:r>
            <a:r>
              <a:rPr lang="tr-TR" sz="1600" b="1" dirty="0" smtClean="0"/>
              <a:t> </a:t>
            </a:r>
            <a:r>
              <a:rPr lang="tr-TR" sz="1600" dirty="0" smtClean="0"/>
              <a:t>kurulmasını öngörmektedir. Arazi Parsel Tanımlama Sistemleri (Land Parcel Identification System - LPIS), Entegre İdare ve Kontrol Sisteminin konumsal bileşenini sağlamaktadır.</a:t>
            </a:r>
          </a:p>
          <a:p>
            <a:pPr>
              <a:spcBef>
                <a:spcPts val="600"/>
              </a:spcBef>
              <a:spcAft>
                <a:spcPts val="600"/>
              </a:spcAft>
              <a:buFont typeface="Arial" charset="0"/>
              <a:buNone/>
            </a:pPr>
            <a:r>
              <a:rPr lang="tr-TR" sz="1600" dirty="0" smtClean="0"/>
              <a:t>	</a:t>
            </a:r>
            <a:r>
              <a:rPr lang="en-US" sz="1600" dirty="0" err="1" smtClean="0"/>
              <a:t>Arazi</a:t>
            </a:r>
            <a:r>
              <a:rPr lang="en-US" sz="1600" dirty="0" smtClean="0"/>
              <a:t> </a:t>
            </a:r>
            <a:r>
              <a:rPr lang="en-US" sz="1600" dirty="0" err="1" smtClean="0"/>
              <a:t>Parsel</a:t>
            </a:r>
            <a:r>
              <a:rPr lang="en-US" sz="1600" dirty="0" smtClean="0"/>
              <a:t> </a:t>
            </a:r>
            <a:r>
              <a:rPr lang="en-US" sz="1600" dirty="0" err="1" smtClean="0"/>
              <a:t>Tanımlama</a:t>
            </a:r>
            <a:r>
              <a:rPr lang="en-US" sz="1600" dirty="0" smtClean="0"/>
              <a:t> </a:t>
            </a:r>
            <a:r>
              <a:rPr lang="en-US" sz="1600" dirty="0" err="1" smtClean="0"/>
              <a:t>Sistemi</a:t>
            </a:r>
            <a:r>
              <a:rPr lang="en-US" sz="1600" dirty="0" smtClean="0"/>
              <a:t>, </a:t>
            </a:r>
            <a:r>
              <a:rPr lang="en-US" sz="1600" dirty="0" err="1" smtClean="0"/>
              <a:t>yüksek</a:t>
            </a:r>
            <a:r>
              <a:rPr lang="en-US" sz="1600" dirty="0" smtClean="0"/>
              <a:t> </a:t>
            </a:r>
            <a:r>
              <a:rPr lang="en-US" sz="1600" dirty="0" err="1" smtClean="0"/>
              <a:t>bir</a:t>
            </a:r>
            <a:r>
              <a:rPr lang="en-US" sz="1600" dirty="0" smtClean="0"/>
              <a:t> </a:t>
            </a:r>
            <a:r>
              <a:rPr lang="en-US" sz="1600" dirty="0" err="1" smtClean="0"/>
              <a:t>doğruluk</a:t>
            </a:r>
            <a:r>
              <a:rPr lang="en-US" sz="1600" dirty="0" smtClean="0"/>
              <a:t> </a:t>
            </a:r>
            <a:r>
              <a:rPr lang="en-US" sz="1600" dirty="0" err="1" smtClean="0"/>
              <a:t>derecesine</a:t>
            </a:r>
            <a:r>
              <a:rPr lang="en-US" sz="1600" dirty="0" smtClean="0"/>
              <a:t> </a:t>
            </a:r>
            <a:r>
              <a:rPr lang="en-US" sz="1600" dirty="0" err="1" smtClean="0"/>
              <a:t>sahip</a:t>
            </a:r>
            <a:r>
              <a:rPr lang="en-US" sz="1600" dirty="0" smtClean="0"/>
              <a:t> </a:t>
            </a:r>
            <a:r>
              <a:rPr lang="tr-TR" sz="1600" dirty="0" smtClean="0"/>
              <a:t>haritalar ile </a:t>
            </a:r>
            <a:r>
              <a:rPr lang="en-US" sz="1600" dirty="0" err="1" smtClean="0"/>
              <a:t>coğrafi</a:t>
            </a:r>
            <a:r>
              <a:rPr lang="en-US" sz="1600" dirty="0" smtClean="0"/>
              <a:t> </a:t>
            </a:r>
            <a:r>
              <a:rPr lang="en-US" sz="1600" dirty="0" err="1" smtClean="0"/>
              <a:t>bilgi</a:t>
            </a:r>
            <a:r>
              <a:rPr lang="en-US" sz="1600" dirty="0" smtClean="0"/>
              <a:t> </a:t>
            </a:r>
            <a:r>
              <a:rPr lang="en-US" sz="1600" dirty="0" err="1" smtClean="0"/>
              <a:t>sistemi</a:t>
            </a:r>
            <a:r>
              <a:rPr lang="en-US" sz="1600" dirty="0" smtClean="0"/>
              <a:t> </a:t>
            </a:r>
            <a:r>
              <a:rPr lang="en-US" sz="1600" dirty="0" err="1" smtClean="0"/>
              <a:t>uygulamasına</a:t>
            </a:r>
            <a:r>
              <a:rPr lang="en-US" sz="1600" dirty="0" smtClean="0"/>
              <a:t> </a:t>
            </a:r>
            <a:r>
              <a:rPr lang="en-US" sz="1600" dirty="0" err="1" smtClean="0"/>
              <a:t>dayanmaktadır</a:t>
            </a:r>
            <a:r>
              <a:rPr lang="en-US" sz="1600" dirty="0" smtClean="0"/>
              <a:t>. </a:t>
            </a:r>
            <a:r>
              <a:rPr lang="tr-TR" sz="1600" dirty="0" smtClean="0"/>
              <a:t>Ortofoto veya ortogörüntülere dayanan bu sistemler, çiftçiler tarafından beyan edilen tarımsal parseller için konumsal referans olarak kullanılmaktadır. </a:t>
            </a:r>
          </a:p>
          <a:p>
            <a:pPr>
              <a:spcBef>
                <a:spcPts val="600"/>
              </a:spcBef>
              <a:spcAft>
                <a:spcPts val="600"/>
              </a:spcAft>
              <a:buFont typeface="Arial" charset="0"/>
              <a:buNone/>
            </a:pPr>
            <a:r>
              <a:rPr lang="tr-TR" sz="1600" b="1" dirty="0" smtClean="0"/>
              <a:t>	</a:t>
            </a:r>
            <a:endParaRPr lang="tr-TR" sz="1600" dirty="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31405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sp>
        <p:nvSpPr>
          <p:cNvPr id="11267" name="2 İçerik Yer Tutucusu"/>
          <p:cNvSpPr>
            <a:spLocks noGrp="1"/>
          </p:cNvSpPr>
          <p:nvPr>
            <p:ph idx="1"/>
          </p:nvPr>
        </p:nvSpPr>
        <p:spPr/>
        <p:txBody>
          <a:bodyPr>
            <a:normAutofit fontScale="92500" lnSpcReduction="10000"/>
          </a:bodyPr>
          <a:lstStyle/>
          <a:p>
            <a:pPr>
              <a:spcBef>
                <a:spcPts val="600"/>
              </a:spcBef>
              <a:spcAft>
                <a:spcPts val="600"/>
              </a:spcAft>
              <a:buFont typeface="Arial" charset="0"/>
              <a:buNone/>
            </a:pPr>
            <a:r>
              <a:rPr lang="tr-TR" sz="1600" b="1" dirty="0" smtClean="0"/>
              <a:t> 	Parsel tanımları</a:t>
            </a:r>
            <a:endParaRPr lang="en-US" sz="1600" b="1" dirty="0" smtClean="0"/>
          </a:p>
          <a:p>
            <a:pPr>
              <a:spcBef>
                <a:spcPts val="600"/>
              </a:spcBef>
              <a:spcAft>
                <a:spcPts val="600"/>
              </a:spcAft>
              <a:buFont typeface="Arial" charset="0"/>
              <a:buNone/>
            </a:pPr>
            <a:r>
              <a:rPr lang="tr-TR" sz="1600" dirty="0" smtClean="0"/>
              <a:t>	Entegre İdare ve Kontrol Sistemlerinde iki temel parsel vardır:</a:t>
            </a:r>
          </a:p>
          <a:p>
            <a:pPr>
              <a:spcBef>
                <a:spcPts val="600"/>
              </a:spcBef>
              <a:spcAft>
                <a:spcPts val="600"/>
              </a:spcAft>
              <a:buFont typeface="Arial" charset="0"/>
              <a:buNone/>
            </a:pPr>
            <a:r>
              <a:rPr lang="tr-TR" sz="1600" dirty="0" smtClean="0"/>
              <a:t>	</a:t>
            </a:r>
            <a:r>
              <a:rPr lang="tr-TR" sz="1600" b="1" dirty="0" smtClean="0"/>
              <a:t>1. Beyan edilen parsel: </a:t>
            </a:r>
            <a:r>
              <a:rPr lang="tr-TR" sz="1600" dirty="0" smtClean="0"/>
              <a:t>Her yıl değişme ihtimali olan ve çiftçiler tarafından  beyan edilen parsel </a:t>
            </a:r>
            <a:endParaRPr lang="en-US" sz="1600" dirty="0" smtClean="0"/>
          </a:p>
          <a:p>
            <a:pPr>
              <a:spcBef>
                <a:spcPts val="600"/>
              </a:spcBef>
              <a:spcAft>
                <a:spcPts val="600"/>
              </a:spcAft>
              <a:buFont typeface="Arial" charset="0"/>
              <a:buNone/>
            </a:pPr>
            <a:r>
              <a:rPr lang="tr-TR" sz="1600" b="1" dirty="0" smtClean="0"/>
              <a:t>	2. Referans parsel: </a:t>
            </a:r>
            <a:r>
              <a:rPr lang="tr-TR" sz="1600" dirty="0" smtClean="0"/>
              <a:t> Tarım yapılan parseli tanımlamak için çiftçiler ve kontrol amacıyla idare tarafından kullanılan parsel </a:t>
            </a:r>
          </a:p>
          <a:p>
            <a:pPr>
              <a:spcBef>
                <a:spcPts val="600"/>
              </a:spcBef>
              <a:spcAft>
                <a:spcPts val="600"/>
              </a:spcAft>
              <a:buFont typeface="Arial" charset="0"/>
              <a:buNone/>
            </a:pPr>
            <a:r>
              <a:rPr lang="tr-TR" sz="1600" b="1" dirty="0" smtClean="0"/>
              <a:t>	</a:t>
            </a:r>
          </a:p>
          <a:p>
            <a:pPr>
              <a:spcBef>
                <a:spcPts val="600"/>
              </a:spcBef>
              <a:spcAft>
                <a:spcPts val="600"/>
              </a:spcAft>
              <a:buFont typeface="Arial" charset="0"/>
              <a:buNone/>
            </a:pPr>
            <a:r>
              <a:rPr lang="tr-TR" sz="1600" b="1" dirty="0" smtClean="0"/>
              <a:t>	Referans parsel türleri</a:t>
            </a:r>
          </a:p>
          <a:p>
            <a:pPr>
              <a:spcBef>
                <a:spcPts val="600"/>
              </a:spcBef>
              <a:spcAft>
                <a:spcPts val="600"/>
              </a:spcAft>
              <a:buFont typeface="Arial" charset="0"/>
              <a:buNone/>
            </a:pPr>
            <a:r>
              <a:rPr lang="tr-TR" sz="1600" dirty="0" smtClean="0"/>
              <a:t>	a. </a:t>
            </a:r>
            <a:r>
              <a:rPr lang="da-DK" sz="1600" dirty="0" smtClean="0"/>
              <a:t>Kadastro parseli </a:t>
            </a:r>
          </a:p>
          <a:p>
            <a:pPr>
              <a:spcBef>
                <a:spcPts val="600"/>
              </a:spcBef>
              <a:spcAft>
                <a:spcPts val="600"/>
              </a:spcAft>
              <a:buFont typeface="Arial" charset="0"/>
              <a:buNone/>
            </a:pPr>
            <a:r>
              <a:rPr lang="tr-TR" sz="1600" dirty="0" smtClean="0"/>
              <a:t>	b. </a:t>
            </a:r>
            <a:r>
              <a:rPr lang="da-DK" sz="1600" dirty="0" smtClean="0"/>
              <a:t>Tarımsal parsel</a:t>
            </a:r>
            <a:endParaRPr lang="tr-TR" sz="1600" dirty="0" smtClean="0"/>
          </a:p>
          <a:p>
            <a:pPr>
              <a:spcBef>
                <a:spcPts val="600"/>
              </a:spcBef>
              <a:spcAft>
                <a:spcPts val="600"/>
              </a:spcAft>
              <a:buFont typeface="Arial" charset="0"/>
              <a:buNone/>
            </a:pPr>
            <a:r>
              <a:rPr lang="tr-TR" sz="1600" dirty="0" smtClean="0"/>
              <a:t>	c. </a:t>
            </a:r>
            <a:r>
              <a:rPr lang="da-DK" sz="1600" dirty="0" smtClean="0"/>
              <a:t>Çiftçi bloku </a:t>
            </a:r>
          </a:p>
          <a:p>
            <a:pPr>
              <a:spcBef>
                <a:spcPts val="600"/>
              </a:spcBef>
              <a:spcAft>
                <a:spcPts val="600"/>
              </a:spcAft>
              <a:buFont typeface="Arial" charset="0"/>
              <a:buNone/>
            </a:pPr>
            <a:r>
              <a:rPr lang="tr-TR" sz="1600" dirty="0" smtClean="0"/>
              <a:t>	d. </a:t>
            </a:r>
            <a:r>
              <a:rPr lang="da-DK" sz="1600" dirty="0" smtClean="0"/>
              <a:t>Fiziksel blok </a:t>
            </a:r>
          </a:p>
          <a:p>
            <a:pPr>
              <a:spcBef>
                <a:spcPts val="600"/>
              </a:spcBef>
              <a:spcAft>
                <a:spcPts val="600"/>
              </a:spcAft>
              <a:buFont typeface="Arial" charset="0"/>
              <a:buNone/>
            </a:pPr>
            <a:endParaRPr lang="tr-TR" sz="1600" dirty="0" smtClean="0"/>
          </a:p>
          <a:p>
            <a:pPr>
              <a:spcBef>
                <a:spcPts val="600"/>
              </a:spcBef>
              <a:spcAft>
                <a:spcPts val="600"/>
              </a:spcAft>
              <a:buFont typeface="Arial" charset="0"/>
              <a:buNone/>
            </a:pPr>
            <a:r>
              <a:rPr lang="tr-TR" sz="1600" dirty="0" smtClean="0"/>
              <a:t>	   </a:t>
            </a:r>
            <a:endParaRPr lang="en-US" sz="1600" dirty="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751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tr-TR" sz="2400" dirty="0" err="1" smtClean="0">
                <a:solidFill>
                  <a:srgbClr val="FF0000"/>
                </a:solidFill>
              </a:rPr>
              <a:t>Konumsal</a:t>
            </a:r>
            <a:r>
              <a:rPr lang="tr-TR" sz="2400" dirty="0" smtClean="0">
                <a:solidFill>
                  <a:srgbClr val="FF0000"/>
                </a:solidFill>
              </a:rPr>
              <a:t> veri altyapıları</a:t>
            </a:r>
            <a:endParaRPr lang="tr-TR" sz="2400" dirty="0" smtClean="0"/>
          </a:p>
        </p:txBody>
      </p:sp>
      <p:sp>
        <p:nvSpPr>
          <p:cNvPr id="21507" name="2 İçerik Yer Tutucusu"/>
          <p:cNvSpPr>
            <a:spLocks noGrp="1"/>
          </p:cNvSpPr>
          <p:nvPr>
            <p:ph idx="1"/>
          </p:nvPr>
        </p:nvSpPr>
        <p:spPr/>
        <p:txBody>
          <a:bodyPr/>
          <a:lstStyle/>
          <a:p>
            <a:pPr marL="0" indent="0">
              <a:buNone/>
            </a:pPr>
            <a:r>
              <a:rPr lang="en-US" sz="1600" dirty="0" smtClean="0"/>
              <a:t>S</a:t>
            </a:r>
            <a:r>
              <a:rPr lang="tr-TR" sz="1600" dirty="0" err="1" smtClean="0"/>
              <a:t>patial</a:t>
            </a:r>
            <a:r>
              <a:rPr lang="tr-TR" sz="1600" dirty="0" smtClean="0"/>
              <a:t> </a:t>
            </a:r>
            <a:r>
              <a:rPr lang="en-US" sz="1600" dirty="0" smtClean="0"/>
              <a:t>D</a:t>
            </a:r>
            <a:r>
              <a:rPr lang="tr-TR" sz="1600" dirty="0" smtClean="0"/>
              <a:t>ata </a:t>
            </a:r>
            <a:r>
              <a:rPr lang="en-US" sz="1600" dirty="0" smtClean="0"/>
              <a:t>I</a:t>
            </a:r>
            <a:r>
              <a:rPr lang="tr-TR" sz="1600" dirty="0" err="1" smtClean="0"/>
              <a:t>nfrastructure</a:t>
            </a:r>
            <a:r>
              <a:rPr lang="en-US" sz="1600" dirty="0" smtClean="0"/>
              <a:t> </a:t>
            </a:r>
            <a:r>
              <a:rPr lang="en-US" sz="1600" dirty="0"/>
              <a:t>is the technology, policies, standards, and human resources necessary to acquire, process, store, distribute, and improve </a:t>
            </a:r>
            <a:r>
              <a:rPr lang="en-US" sz="1600" dirty="0" err="1"/>
              <a:t>utilisation</a:t>
            </a:r>
            <a:r>
              <a:rPr lang="en-US" sz="1600" dirty="0"/>
              <a:t> of spatial data. It facilitates the discovery, access, use and exchange of </a:t>
            </a:r>
            <a:r>
              <a:rPr lang="en-US" sz="1600" b="1" dirty="0"/>
              <a:t>spatially referenced </a:t>
            </a:r>
            <a:r>
              <a:rPr lang="en-US" sz="1600" dirty="0" smtClean="0"/>
              <a:t>information</a:t>
            </a:r>
            <a:r>
              <a:rPr lang="tr-TR" sz="1600" dirty="0" smtClean="0"/>
              <a:t>.</a:t>
            </a:r>
          </a:p>
          <a:p>
            <a:pPr marL="0" indent="0">
              <a:buNone/>
            </a:pPr>
            <a:endParaRPr lang="tr-TR" sz="1600" dirty="0" smtClean="0"/>
          </a:p>
          <a:p>
            <a:pPr marL="0" indent="0">
              <a:buNone/>
            </a:pPr>
            <a:r>
              <a:rPr lang="en-US" sz="1600" dirty="0"/>
              <a:t>S</a:t>
            </a:r>
            <a:r>
              <a:rPr lang="tr-TR" sz="1600" dirty="0" err="1"/>
              <a:t>patial</a:t>
            </a:r>
            <a:r>
              <a:rPr lang="tr-TR" sz="1600" dirty="0"/>
              <a:t> </a:t>
            </a:r>
            <a:r>
              <a:rPr lang="en-US" sz="1600" dirty="0"/>
              <a:t>D</a:t>
            </a:r>
            <a:r>
              <a:rPr lang="tr-TR" sz="1600" dirty="0"/>
              <a:t>ata </a:t>
            </a:r>
            <a:r>
              <a:rPr lang="en-US" sz="1600" dirty="0"/>
              <a:t>I</a:t>
            </a:r>
            <a:r>
              <a:rPr lang="tr-TR" sz="1600" dirty="0" err="1"/>
              <a:t>nfrastructure</a:t>
            </a:r>
            <a:endParaRPr lang="en-US" sz="1600" dirty="0"/>
          </a:p>
          <a:p>
            <a:r>
              <a:rPr lang="en-US" sz="1600" dirty="0" smtClean="0"/>
              <a:t>Integrates </a:t>
            </a:r>
            <a:r>
              <a:rPr lang="en-US" sz="1600" dirty="0"/>
              <a:t>spatial data across multiple departments and serves entire organization</a:t>
            </a:r>
          </a:p>
          <a:p>
            <a:r>
              <a:rPr lang="en-US" sz="1600" dirty="0" smtClean="0"/>
              <a:t>Allows </a:t>
            </a:r>
            <a:r>
              <a:rPr lang="en-US" sz="1600" dirty="0"/>
              <a:t>connection to anyone who needs access to spatial information</a:t>
            </a:r>
          </a:p>
          <a:p>
            <a:r>
              <a:rPr lang="en-US" sz="1600" dirty="0" smtClean="0"/>
              <a:t>Eliminates </a:t>
            </a:r>
            <a:r>
              <a:rPr lang="en-US" sz="1600" dirty="0"/>
              <a:t>data duplication by collecting data once and using many times</a:t>
            </a:r>
          </a:p>
          <a:p>
            <a:r>
              <a:rPr lang="en-US" sz="1600" dirty="0" smtClean="0"/>
              <a:t>Reduces </a:t>
            </a:r>
            <a:r>
              <a:rPr lang="en-US" sz="1600" dirty="0"/>
              <a:t>data maintenance </a:t>
            </a:r>
            <a:r>
              <a:rPr lang="en-US" sz="1600" dirty="0" smtClean="0"/>
              <a:t>time</a:t>
            </a:r>
            <a:endParaRPr lang="en-US" sz="1600" dirty="0"/>
          </a:p>
          <a:p>
            <a:r>
              <a:rPr lang="en-US" sz="1600" dirty="0" smtClean="0"/>
              <a:t>Enforces </a:t>
            </a:r>
            <a:r>
              <a:rPr lang="en-US" sz="1600" dirty="0"/>
              <a:t>data security</a:t>
            </a:r>
          </a:p>
          <a:p>
            <a:pPr marL="0" indent="0" eaLnBrk="1" hangingPunct="1">
              <a:spcBef>
                <a:spcPts val="600"/>
              </a:spcBef>
              <a:spcAft>
                <a:spcPts val="600"/>
              </a:spcAft>
              <a:buFontTx/>
              <a:buNone/>
              <a:defRPr/>
            </a:pPr>
            <a:endParaRPr lang="tr-TR" sz="1600" dirty="0"/>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4</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stretch>
            <a:fillRect/>
          </a:stretch>
        </p:blipFill>
        <p:spPr>
          <a:xfrm>
            <a:off x="971600" y="4725144"/>
            <a:ext cx="6840760" cy="1303262"/>
          </a:xfrm>
          <a:prstGeom prst="rect">
            <a:avLst/>
          </a:prstGeom>
        </p:spPr>
      </p:pic>
    </p:spTree>
    <p:extLst>
      <p:ext uri="{BB962C8B-B14F-4D97-AF65-F5344CB8AC3E}">
        <p14:creationId xmlns:p14="http://schemas.microsoft.com/office/powerpoint/2010/main" val="4107334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sp>
        <p:nvSpPr>
          <p:cNvPr id="12291" name="2 İçerik Yer Tutucusu"/>
          <p:cNvSpPr>
            <a:spLocks noGrp="1"/>
          </p:cNvSpPr>
          <p:nvPr>
            <p:ph idx="1"/>
          </p:nvPr>
        </p:nvSpPr>
        <p:spPr/>
        <p:txBody>
          <a:bodyPr/>
          <a:lstStyle/>
          <a:p>
            <a:pPr>
              <a:spcBef>
                <a:spcPts val="600"/>
              </a:spcBef>
              <a:spcAft>
                <a:spcPts val="600"/>
              </a:spcAft>
              <a:buFont typeface="Arial" charset="0"/>
              <a:buNone/>
            </a:pPr>
            <a:r>
              <a:rPr lang="tr-TR" sz="1600" dirty="0" smtClean="0"/>
              <a:t>	Bu üç referans parsel tanımına ilişkin detaylar şu şekilde ifade edilebilir:</a:t>
            </a:r>
            <a:endParaRPr lang="en-US" sz="1600" dirty="0" smtClean="0"/>
          </a:p>
          <a:p>
            <a:pPr>
              <a:spcBef>
                <a:spcPts val="600"/>
              </a:spcBef>
              <a:spcAft>
                <a:spcPts val="600"/>
              </a:spcAft>
              <a:buFont typeface="Arial" charset="0"/>
              <a:buNone/>
            </a:pPr>
            <a:r>
              <a:rPr lang="tr-TR" sz="1600" dirty="0" smtClean="0"/>
              <a:t>	</a:t>
            </a:r>
            <a:r>
              <a:rPr lang="tr-TR" sz="1600" b="1" dirty="0" smtClean="0"/>
              <a:t>Tarımsal parsel: </a:t>
            </a:r>
            <a:r>
              <a:rPr lang="tr-TR" sz="1600" dirty="0" smtClean="0">
                <a:solidFill>
                  <a:srgbClr val="FF0000"/>
                </a:solidFill>
              </a:rPr>
              <a:t>Tek bir çiftçinin kullanımında olan ve tek çeşit tarımsal üretim </a:t>
            </a:r>
            <a:r>
              <a:rPr lang="tr-TR" sz="1600" dirty="0" smtClean="0"/>
              <a:t>yapılan arazi parçası olarak tanımlanmaktadır . Orto ürünler üzerinden görsel yorumlamayla, gerektiğinde çiftçilerin beyanlarından da yararlanılarak sınırlandırılmaktadır.</a:t>
            </a:r>
            <a:endParaRPr lang="en-US" sz="1600" dirty="0" smtClean="0"/>
          </a:p>
          <a:p>
            <a:pPr>
              <a:spcBef>
                <a:spcPts val="600"/>
              </a:spcBef>
              <a:spcAft>
                <a:spcPts val="600"/>
              </a:spcAft>
              <a:buFont typeface="Arial" charset="0"/>
              <a:buNone/>
            </a:pPr>
            <a:r>
              <a:rPr lang="tr-TR" sz="1600" dirty="0" smtClean="0"/>
              <a:t> 	</a:t>
            </a:r>
            <a:r>
              <a:rPr lang="tr-TR" sz="1600" b="1" dirty="0" smtClean="0"/>
              <a:t>Çiftçi bloğu: </a:t>
            </a:r>
            <a:r>
              <a:rPr lang="tr-TR" sz="1600" dirty="0" smtClean="0">
                <a:solidFill>
                  <a:srgbClr val="FF0000"/>
                </a:solidFill>
              </a:rPr>
              <a:t>Tek bir çiftçinin kullanımında olan ve içerisinde çeşitli tarımsal üretim </a:t>
            </a:r>
            <a:r>
              <a:rPr lang="tr-TR" sz="1600" dirty="0" smtClean="0"/>
              <a:t>yapılan alanların bulunduğu arazi parçasıdır. Çiftçi bloklarının sınırlandırılmasında da orto ürünler ve çiftçi beyanları kullanılmaktadır. Bu yöntemin tarımsal parsel tanımlamasına göre üstünlüğü, sınırlarının daha durağan olmasıdır.</a:t>
            </a:r>
          </a:p>
          <a:p>
            <a:pPr>
              <a:spcBef>
                <a:spcPts val="600"/>
              </a:spcBef>
              <a:spcAft>
                <a:spcPts val="600"/>
              </a:spcAft>
              <a:buFont typeface="Arial" charset="0"/>
              <a:buNone/>
            </a:pPr>
            <a:r>
              <a:rPr lang="tr-TR" sz="1600" b="1" dirty="0" smtClean="0"/>
              <a:t>	Fiziksel blok:</a:t>
            </a:r>
            <a:r>
              <a:rPr lang="tr-TR" sz="1600" dirty="0" smtClean="0"/>
              <a:t> </a:t>
            </a:r>
            <a:r>
              <a:rPr lang="tr-TR" sz="1600" dirty="0" smtClean="0">
                <a:solidFill>
                  <a:srgbClr val="FF0000"/>
                </a:solidFill>
              </a:rPr>
              <a:t>Birden çok çiftçi tarafından kullanılma olasılığı olan ve içerisinde çeşitli tarımsal üretim</a:t>
            </a:r>
            <a:r>
              <a:rPr lang="tr-TR" sz="1600" dirty="0" smtClean="0"/>
              <a:t> yapılan doğal veya yapay eşiklerle çevrilmiş ve sınırları zamanla değişmeyecek nitelikte olan arazi parçasıdır. B</a:t>
            </a:r>
            <a:r>
              <a:rPr lang="en-US" sz="1600" dirty="0" err="1" smtClean="0"/>
              <a:t>ir</a:t>
            </a:r>
            <a:r>
              <a:rPr lang="en-US" sz="1600" dirty="0" smtClean="0"/>
              <a:t> </a:t>
            </a:r>
            <a:r>
              <a:rPr lang="en-US" sz="1600" dirty="0" err="1" smtClean="0"/>
              <a:t>veya</a:t>
            </a:r>
            <a:r>
              <a:rPr lang="en-US" sz="1600" dirty="0" smtClean="0"/>
              <a:t> </a:t>
            </a:r>
            <a:r>
              <a:rPr lang="en-US" sz="1600" dirty="0" err="1" smtClean="0"/>
              <a:t>daha</a:t>
            </a:r>
            <a:r>
              <a:rPr lang="en-US" sz="1600" dirty="0" smtClean="0"/>
              <a:t> </a:t>
            </a:r>
            <a:r>
              <a:rPr lang="en-US" sz="1600" dirty="0" err="1" smtClean="0"/>
              <a:t>fazla</a:t>
            </a:r>
            <a:r>
              <a:rPr lang="en-US" sz="1600" dirty="0" smtClean="0"/>
              <a:t> </a:t>
            </a:r>
            <a:r>
              <a:rPr lang="en-US" sz="1600" dirty="0" err="1" smtClean="0"/>
              <a:t>ciftcinin</a:t>
            </a:r>
            <a:r>
              <a:rPr lang="en-US" sz="1600" dirty="0" smtClean="0"/>
              <a:t> </a:t>
            </a:r>
            <a:r>
              <a:rPr lang="en-US" sz="1600" dirty="0" err="1" smtClean="0"/>
              <a:t>ektiği</a:t>
            </a:r>
            <a:r>
              <a:rPr lang="en-US" sz="1600" dirty="0" smtClean="0"/>
              <a:t> </a:t>
            </a:r>
            <a:r>
              <a:rPr lang="en-US" sz="1600" dirty="0" err="1" smtClean="0"/>
              <a:t>ve</a:t>
            </a:r>
            <a:r>
              <a:rPr lang="en-US" sz="1600" dirty="0" smtClean="0"/>
              <a:t> </a:t>
            </a:r>
            <a:r>
              <a:rPr lang="en-US" sz="1600" dirty="0" err="1" smtClean="0"/>
              <a:t>devamlı</a:t>
            </a:r>
            <a:r>
              <a:rPr lang="en-US" sz="1600" dirty="0" smtClean="0"/>
              <a:t> </a:t>
            </a:r>
            <a:r>
              <a:rPr lang="en-US" sz="1600" dirty="0" err="1" smtClean="0"/>
              <a:t>sınırlarla</a:t>
            </a:r>
            <a:r>
              <a:rPr lang="en-US" sz="1600" dirty="0" smtClean="0"/>
              <a:t> </a:t>
            </a:r>
            <a:r>
              <a:rPr lang="en-US" sz="1600" dirty="0" err="1" smtClean="0"/>
              <a:t>gosterilen</a:t>
            </a:r>
            <a:r>
              <a:rPr lang="en-US" sz="1600" dirty="0" smtClean="0"/>
              <a:t> </a:t>
            </a:r>
            <a:r>
              <a:rPr lang="en-US" sz="1600" dirty="0" err="1" smtClean="0"/>
              <a:t>komşu</a:t>
            </a:r>
            <a:r>
              <a:rPr lang="en-US" sz="1600" dirty="0" smtClean="0"/>
              <a:t> </a:t>
            </a:r>
            <a:r>
              <a:rPr lang="en-US" sz="1600" dirty="0" err="1" smtClean="0"/>
              <a:t>tarımsal</a:t>
            </a:r>
            <a:r>
              <a:rPr lang="en-US" sz="1600" dirty="0" smtClean="0"/>
              <a:t> </a:t>
            </a:r>
            <a:r>
              <a:rPr lang="en-US" sz="1600" dirty="0" err="1" smtClean="0"/>
              <a:t>parsellerin</a:t>
            </a:r>
            <a:r>
              <a:rPr lang="tr-TR" sz="1600" dirty="0" smtClean="0"/>
              <a:t> </a:t>
            </a:r>
            <a:r>
              <a:rPr lang="en-US" sz="1600" dirty="0" err="1" smtClean="0"/>
              <a:t>tek</a:t>
            </a:r>
            <a:r>
              <a:rPr lang="en-US" sz="1600" dirty="0" smtClean="0"/>
              <a:t> </a:t>
            </a:r>
            <a:r>
              <a:rPr lang="en-US" sz="1600" dirty="0" err="1" smtClean="0"/>
              <a:t>numara</a:t>
            </a:r>
            <a:r>
              <a:rPr lang="en-US" sz="1600" dirty="0" smtClean="0"/>
              <a:t> </a:t>
            </a:r>
            <a:r>
              <a:rPr lang="en-US" sz="1600" dirty="0" err="1" smtClean="0"/>
              <a:t>altında</a:t>
            </a:r>
            <a:r>
              <a:rPr lang="en-US" sz="1600" dirty="0" smtClean="0"/>
              <a:t> </a:t>
            </a:r>
            <a:r>
              <a:rPr lang="en-US" sz="1600" dirty="0" err="1" smtClean="0"/>
              <a:t>gruplandırılmasıyla</a:t>
            </a:r>
            <a:r>
              <a:rPr lang="en-US" sz="1600" dirty="0" smtClean="0"/>
              <a:t> </a:t>
            </a:r>
            <a:r>
              <a:rPr lang="en-US" sz="1600" dirty="0" err="1" smtClean="0"/>
              <a:t>oluşurlar</a:t>
            </a:r>
            <a:r>
              <a:rPr lang="en-US" sz="1600" dirty="0" smtClean="0"/>
              <a:t>. </a:t>
            </a:r>
            <a:r>
              <a:rPr lang="tr-TR" sz="1600" dirty="0" smtClean="0"/>
              <a:t>Fiziksel blok sisteminin sınırlarının değişmemesi, tarımsal parsel ve çiftçi bloğu sistemine göre avantajlı yanı olarak görülmektedir. Diğer taraftan sistem içerisinde birden çok çiftçinin ve çeşitli tarımsal aktivitenin yer alması, sistemin saydamlık açısından bir dezavantajı olarak görülmektedir.</a:t>
            </a: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9528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33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8575" y="1628775"/>
            <a:ext cx="6618288" cy="428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741493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43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163" y="1598613"/>
            <a:ext cx="6361112"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667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5365" name="Picture 2"/>
          <p:cNvPicPr>
            <a:picLocks noChangeAspect="1" noChangeArrowheads="1"/>
          </p:cNvPicPr>
          <p:nvPr/>
        </p:nvPicPr>
        <p:blipFill>
          <a:blip r:embed="rId2">
            <a:extLst>
              <a:ext uri="{28A0092B-C50C-407E-A947-70E740481C1C}">
                <a14:useLocalDpi xmlns:a14="http://schemas.microsoft.com/office/drawing/2010/main" val="0"/>
              </a:ext>
            </a:extLst>
          </a:blip>
          <a:srcRect b="38329"/>
          <a:stretch>
            <a:fillRect/>
          </a:stretch>
        </p:blipFill>
        <p:spPr bwMode="auto">
          <a:xfrm>
            <a:off x="1427163" y="1598613"/>
            <a:ext cx="638492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163" y="2143125"/>
            <a:ext cx="6240462" cy="267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63150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b="38329"/>
          <a:stretch>
            <a:fillRect/>
          </a:stretch>
        </p:blipFill>
        <p:spPr bwMode="auto">
          <a:xfrm>
            <a:off x="1427163" y="1598613"/>
            <a:ext cx="6361112" cy="269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133600"/>
            <a:ext cx="6335712"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0616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Başlık"/>
          <p:cNvSpPr>
            <a:spLocks noGrp="1"/>
          </p:cNvSpPr>
          <p:nvPr>
            <p:ph type="title"/>
          </p:nvPr>
        </p:nvSpPr>
        <p:spPr/>
        <p:txBody>
          <a:bodyPr/>
          <a:lstStyle/>
          <a:p>
            <a:pPr algn="l" eaLnBrk="1" hangingPunct="1"/>
            <a:r>
              <a:rPr lang="tr-TR" sz="2400" smtClean="0">
                <a:solidFill>
                  <a:srgbClr val="FF0000"/>
                </a:solidFill>
              </a:rPr>
              <a:t>Tarımsal bilgi sistemleri</a:t>
            </a:r>
            <a:br>
              <a:rPr lang="tr-TR" sz="2400" smtClean="0">
                <a:solidFill>
                  <a:srgbClr val="FF0000"/>
                </a:solidFill>
              </a:rPr>
            </a:br>
            <a:r>
              <a:rPr lang="tr-TR" sz="2400" smtClean="0">
                <a:solidFill>
                  <a:srgbClr val="0070C0"/>
                </a:solidFill>
              </a:rPr>
              <a:t>LPIS</a:t>
            </a:r>
            <a:endParaRPr lang="tr-TR" sz="240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17413" name="Picture 2"/>
          <p:cNvPicPr>
            <a:picLocks noChangeAspect="1" noChangeArrowheads="1"/>
          </p:cNvPicPr>
          <p:nvPr/>
        </p:nvPicPr>
        <p:blipFill>
          <a:blip r:embed="rId3">
            <a:extLst>
              <a:ext uri="{28A0092B-C50C-407E-A947-70E740481C1C}">
                <a14:useLocalDpi xmlns:a14="http://schemas.microsoft.com/office/drawing/2010/main" val="0"/>
              </a:ext>
            </a:extLst>
          </a:blip>
          <a:srcRect t="12125"/>
          <a:stretch>
            <a:fillRect/>
          </a:stretch>
        </p:blipFill>
        <p:spPr bwMode="auto">
          <a:xfrm>
            <a:off x="0" y="23813"/>
            <a:ext cx="5211763"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7414" name="Nesne 2"/>
          <p:cNvGraphicFramePr>
            <a:graphicFrameLocks noChangeAspect="1"/>
          </p:cNvGraphicFramePr>
          <p:nvPr/>
        </p:nvGraphicFramePr>
        <p:xfrm>
          <a:off x="4391025" y="0"/>
          <a:ext cx="4789488" cy="3671888"/>
        </p:xfrm>
        <a:graphic>
          <a:graphicData uri="http://schemas.openxmlformats.org/presentationml/2006/ole">
            <mc:AlternateContent xmlns:mc="http://schemas.openxmlformats.org/markup-compatibility/2006">
              <mc:Choice xmlns:v="urn:schemas-microsoft-com:vml" Requires="v">
                <p:oleObj spid="_x0000_s2258" name="Slayt" r:id="rId5" imgW="4570547" imgH="3427412" progId="PowerPoint.Slide.12">
                  <p:embed/>
                </p:oleObj>
              </mc:Choice>
              <mc:Fallback>
                <p:oleObj name="Slayt" r:id="rId5" imgW="4570547" imgH="3427412" progId="PowerPoint.Slide.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1025" y="0"/>
                        <a:ext cx="4789488"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15" name="Nesne 5"/>
          <p:cNvGraphicFramePr>
            <a:graphicFrameLocks noChangeAspect="1"/>
          </p:cNvGraphicFramePr>
          <p:nvPr/>
        </p:nvGraphicFramePr>
        <p:xfrm>
          <a:off x="1908175" y="3068638"/>
          <a:ext cx="4572000" cy="3429000"/>
        </p:xfrm>
        <a:graphic>
          <a:graphicData uri="http://schemas.openxmlformats.org/presentationml/2006/ole">
            <mc:AlternateContent xmlns:mc="http://schemas.openxmlformats.org/markup-compatibility/2006">
              <mc:Choice xmlns:v="urn:schemas-microsoft-com:vml" Requires="v">
                <p:oleObj spid="_x0000_s2259" name="Slayt" r:id="rId8" imgW="4570547" imgH="3427412" progId="PowerPoint.Slide.12">
                  <p:embed/>
                </p:oleObj>
              </mc:Choice>
              <mc:Fallback>
                <p:oleObj name="Slayt" r:id="rId8" imgW="4570547" imgH="3427412" progId="PowerPoint.Slide.1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8175" y="3068638"/>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548181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sp>
        <p:nvSpPr>
          <p:cNvPr id="18435" name="2 İçerik Yer Tutucusu"/>
          <p:cNvSpPr>
            <a:spLocks noGrp="1"/>
          </p:cNvSpPr>
          <p:nvPr>
            <p:ph idx="1"/>
          </p:nvPr>
        </p:nvSpPr>
        <p:spPr/>
        <p:txBody>
          <a:bodyPr/>
          <a:lstStyle/>
          <a:p>
            <a:pPr>
              <a:spcBef>
                <a:spcPts val="600"/>
              </a:spcBef>
              <a:spcAft>
                <a:spcPts val="600"/>
              </a:spcAft>
              <a:buFont typeface="Arial" charset="0"/>
              <a:buNone/>
            </a:pPr>
            <a:r>
              <a:rPr lang="tr-TR" sz="1600" b="1" smtClean="0"/>
              <a:t>	LPIS’lerin kurulumunda kullanılan yöntemler</a:t>
            </a:r>
            <a:endParaRPr lang="en-US" sz="1600" b="1" smtClean="0"/>
          </a:p>
          <a:p>
            <a:pPr>
              <a:spcBef>
                <a:spcPts val="600"/>
              </a:spcBef>
              <a:spcAft>
                <a:spcPts val="600"/>
              </a:spcAft>
              <a:buFont typeface="Arial" charset="0"/>
              <a:buNone/>
            </a:pPr>
            <a:r>
              <a:rPr lang="tr-TR" sz="1600" smtClean="0"/>
              <a:t>	LPIS’lerin kurulumunda, parsellerin sınırlandırılmasında kullanılan temel veri kaynaklarına göre üç temel yöntem vardır. Bunlar, temel veri kaynağı olarak (i) </a:t>
            </a:r>
            <a:r>
              <a:rPr lang="tr-TR" sz="1600" b="1" smtClean="0"/>
              <a:t>kadastro verilerine</a:t>
            </a:r>
            <a:r>
              <a:rPr lang="tr-TR" sz="1600" smtClean="0"/>
              <a:t>, (ii) </a:t>
            </a:r>
            <a:r>
              <a:rPr lang="tr-TR" sz="1600" b="1" smtClean="0"/>
              <a:t>büyük ölçekli topoğrafik haritalara</a:t>
            </a:r>
            <a:r>
              <a:rPr lang="tr-TR" sz="1600" smtClean="0"/>
              <a:t> ve (iii) </a:t>
            </a:r>
            <a:r>
              <a:rPr lang="tr-TR" sz="1600" b="1" smtClean="0"/>
              <a:t>orto ürünlere</a:t>
            </a:r>
            <a:r>
              <a:rPr lang="tr-TR" sz="1600" smtClean="0"/>
              <a:t> (ortofoto, ortogörüntü) dayalı LPIS’lerdir. </a:t>
            </a: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5031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sp>
        <p:nvSpPr>
          <p:cNvPr id="19459" name="2 İçerik Yer Tutucusu"/>
          <p:cNvSpPr>
            <a:spLocks noGrp="1"/>
          </p:cNvSpPr>
          <p:nvPr>
            <p:ph idx="1"/>
          </p:nvPr>
        </p:nvSpPr>
        <p:spPr/>
        <p:txBody>
          <a:bodyPr/>
          <a:lstStyle/>
          <a:p>
            <a:pPr>
              <a:spcBef>
                <a:spcPts val="600"/>
              </a:spcBef>
              <a:spcAft>
                <a:spcPts val="600"/>
              </a:spcAft>
              <a:buFont typeface="Arial" charset="0"/>
              <a:buNone/>
            </a:pPr>
            <a:r>
              <a:rPr lang="tr-TR" sz="1600" b="1" smtClean="0"/>
              <a:t>	a. Kadastro verilerine dayalı sistemler: </a:t>
            </a:r>
            <a:r>
              <a:rPr lang="tr-TR" sz="1600" smtClean="0"/>
              <a:t>LPIS’ler kadastro kayıtlarına benzer envanterlerdir ve tarımsal destekleme amacıyla kullanılmaktadırlar. Ancak, LPIS için “tarımsal parsel”, tek bir çiftçi tarafından kullanılan tek çeşit ürünle kaplı bir arazi anlamına gelmekteyken, kadastro sistemlerinde “parsel”, bir kişiye veya birden çok kişiye ait bir arazi parçası anlamına gelir. Yani, LPIS sadece araziyi kullanan “çiftçilerle” ilgiliyken, kadastro sistemleri “arazi sahipleriyle” ilgilidir. </a:t>
            </a:r>
          </a:p>
          <a:p>
            <a:pPr>
              <a:spcBef>
                <a:spcPts val="600"/>
              </a:spcBef>
              <a:spcAft>
                <a:spcPts val="600"/>
              </a:spcAft>
              <a:buFont typeface="Arial" charset="0"/>
              <a:buNone/>
            </a:pPr>
            <a:r>
              <a:rPr lang="tr-TR" sz="1600" smtClean="0"/>
              <a:t>	</a:t>
            </a:r>
            <a:r>
              <a:rPr lang="en-US" sz="1600" smtClean="0"/>
              <a:t>Kadastro </a:t>
            </a:r>
            <a:r>
              <a:rPr lang="tr-TR" sz="1600" smtClean="0"/>
              <a:t>verilerine d</a:t>
            </a:r>
            <a:r>
              <a:rPr lang="en-US" sz="1600" smtClean="0"/>
              <a:t>ayalı </a:t>
            </a:r>
            <a:r>
              <a:rPr lang="tr-TR" sz="1600" smtClean="0"/>
              <a:t>s</a:t>
            </a:r>
            <a:r>
              <a:rPr lang="en-US" sz="1600" smtClean="0"/>
              <a:t>istemlerde, </a:t>
            </a:r>
            <a:r>
              <a:rPr lang="tr-TR" sz="1600" smtClean="0"/>
              <a:t>b</a:t>
            </a:r>
            <a:r>
              <a:rPr lang="en-US" sz="1600" smtClean="0"/>
              <a:t>azı durumlarda,</a:t>
            </a:r>
            <a:r>
              <a:rPr lang="tr-TR" sz="1600" smtClean="0"/>
              <a:t> kadastral parseller </a:t>
            </a:r>
            <a:r>
              <a:rPr lang="en-US" sz="1600" smtClean="0"/>
              <a:t>farklı urunleri tanımlayacak şekilde bolumlendirilirler.</a:t>
            </a:r>
          </a:p>
          <a:p>
            <a:pPr>
              <a:spcBef>
                <a:spcPts val="600"/>
              </a:spcBef>
              <a:spcAft>
                <a:spcPts val="600"/>
              </a:spcAft>
              <a:buFont typeface="Arial" charset="0"/>
              <a:buNone/>
            </a:pPr>
            <a:r>
              <a:rPr lang="tr-TR" sz="1600" smtClean="0"/>
              <a:t>	Bu yöntemi AB ülkelerinden İspanya tamamen benimsemiştir. Diğer ülkelerden bazılarında ise kısmi uygulamalar olmuştur. Birçok yeni AB üyesi doğu Avrupa ülkesinde ise kadastro ile LPIS aynı anda kurulmuştur. Modern kadastro sistemine sahip ülkelerde dahi, LPIS kurulumunda kadastro verilerininin temel referans olmadığı alternatif çözümler benimsenmiştir.  Bu ülkelerde kadastro verileri ancak LPIS’lerin kurulumunda yardımcı olarak kullanılabilmiştir.</a:t>
            </a:r>
          </a:p>
          <a:p>
            <a:pPr>
              <a:spcBef>
                <a:spcPts val="600"/>
              </a:spcBef>
              <a:spcAft>
                <a:spcPts val="600"/>
              </a:spcAft>
              <a:buFont typeface="Arial" charset="0"/>
              <a:buNone/>
            </a:pPr>
            <a:r>
              <a:rPr lang="tr-TR" sz="1600" smtClean="0"/>
              <a:t>	</a:t>
            </a:r>
            <a:r>
              <a:rPr lang="en-US" sz="1600" b="1" smtClean="0">
                <a:solidFill>
                  <a:srgbClr val="FF0000"/>
                </a:solidFill>
              </a:rPr>
              <a:t>Bu yöntemde</a:t>
            </a:r>
            <a:r>
              <a:rPr lang="tr-TR" sz="1600" b="1" smtClean="0">
                <a:solidFill>
                  <a:srgbClr val="FF0000"/>
                </a:solidFill>
              </a:rPr>
              <a:t>, </a:t>
            </a:r>
            <a:r>
              <a:rPr lang="en-US" sz="1600" b="1" smtClean="0">
                <a:solidFill>
                  <a:srgbClr val="FF0000"/>
                </a:solidFill>
              </a:rPr>
              <a:t>“</a:t>
            </a:r>
            <a:r>
              <a:rPr lang="tr-TR" sz="1600" b="1" smtClean="0">
                <a:solidFill>
                  <a:srgbClr val="FF0000"/>
                </a:solidFill>
              </a:rPr>
              <a:t>kadastra parsel</a:t>
            </a:r>
            <a:r>
              <a:rPr lang="en-US" sz="1600" b="1" smtClean="0">
                <a:solidFill>
                  <a:srgbClr val="FF0000"/>
                </a:solidFill>
              </a:rPr>
              <a:t>” </a:t>
            </a:r>
            <a:r>
              <a:rPr lang="tr-TR" sz="1600" b="1" smtClean="0">
                <a:solidFill>
                  <a:srgbClr val="FF0000"/>
                </a:solidFill>
              </a:rPr>
              <a:t>referans parsel olarak kullanılmaktadır.</a:t>
            </a: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70584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sp>
        <p:nvSpPr>
          <p:cNvPr id="20483" name="2 İçerik Yer Tutucusu"/>
          <p:cNvSpPr>
            <a:spLocks noGrp="1"/>
          </p:cNvSpPr>
          <p:nvPr>
            <p:ph idx="1"/>
          </p:nvPr>
        </p:nvSpPr>
        <p:spPr/>
        <p:txBody>
          <a:bodyPr/>
          <a:lstStyle/>
          <a:p>
            <a:pPr>
              <a:spcBef>
                <a:spcPts val="600"/>
              </a:spcBef>
              <a:spcAft>
                <a:spcPts val="600"/>
              </a:spcAft>
              <a:buFont typeface="Arial" charset="0"/>
              <a:buNone/>
            </a:pPr>
            <a:r>
              <a:rPr lang="tr-TR" sz="1600" b="1" smtClean="0"/>
              <a:t>	b. Büyük ölçekli topoğrafik haritalara dayalı sistemler</a:t>
            </a:r>
            <a:endParaRPr lang="en-US" sz="1600" b="1" smtClean="0"/>
          </a:p>
          <a:p>
            <a:pPr>
              <a:spcBef>
                <a:spcPts val="600"/>
              </a:spcBef>
              <a:spcAft>
                <a:spcPts val="600"/>
              </a:spcAft>
              <a:buFont typeface="Arial" charset="0"/>
              <a:buNone/>
            </a:pPr>
            <a:r>
              <a:rPr lang="tr-TR" sz="1600" smtClean="0"/>
              <a:t>	LPIS’lerin oluşturulmasında bazı ülkeler geleneksel büyük ölçekli (1/5.000–1/10.000) topoğrafik harita altlıklarını kullanmayı tercih etmişlerdir. Bu altlıklardan referans parsellerin belirlenmesi işleminde, haritalar üzerinde işaretlenmiş doğal (akarsular, şevler, bitki örtüsü vb.) veya yapay (çit, yol, kanal vb.) nesneler kullanılmıştır. </a:t>
            </a:r>
          </a:p>
          <a:p>
            <a:pPr>
              <a:spcBef>
                <a:spcPts val="600"/>
              </a:spcBef>
              <a:spcAft>
                <a:spcPts val="600"/>
              </a:spcAft>
              <a:buFont typeface="Arial" charset="0"/>
              <a:buNone/>
            </a:pPr>
            <a:r>
              <a:rPr lang="tr-TR" sz="1600" smtClean="0"/>
              <a:t>	Bu sınırlandırma çiftçi beyanlarından bağımsız olarak yönetimler tarafından yapılmıştır. Referans parseller tek anlamlı kod numaralarıyla temsil edilirler. Sınırlandırmada doğal veya yapay değişmez özellikteki nesnelerin kullanımı ile verilen kod numaralarının değişiminin en az seviyeye indirilmesi ve referans parsellerin güncelleme işleminin basitleştirilmesi amaçlanmıştır. Bu yöntem, daha çok kadastro sistemlerinde “genel sınır” kavramını benimsemiş ülkelerde uygulanmaktadır. </a:t>
            </a:r>
          </a:p>
          <a:p>
            <a:pPr>
              <a:spcBef>
                <a:spcPts val="600"/>
              </a:spcBef>
              <a:spcAft>
                <a:spcPts val="600"/>
              </a:spcAft>
              <a:buFont typeface="Arial" charset="0"/>
              <a:buNone/>
            </a:pPr>
            <a:r>
              <a:rPr lang="tr-TR" sz="1600" b="1" smtClean="0"/>
              <a:t>	</a:t>
            </a:r>
            <a:r>
              <a:rPr lang="en-US" sz="1600" b="1" smtClean="0">
                <a:solidFill>
                  <a:srgbClr val="FF0000"/>
                </a:solidFill>
              </a:rPr>
              <a:t>Bu yöntemde</a:t>
            </a:r>
            <a:r>
              <a:rPr lang="tr-TR" sz="1600" b="1" smtClean="0">
                <a:solidFill>
                  <a:srgbClr val="FF0000"/>
                </a:solidFill>
              </a:rPr>
              <a:t>, </a:t>
            </a:r>
            <a:r>
              <a:rPr lang="en-US" sz="1600" b="1" smtClean="0">
                <a:solidFill>
                  <a:srgbClr val="FF0000"/>
                </a:solidFill>
              </a:rPr>
              <a:t>“fiziksel blok” </a:t>
            </a:r>
            <a:r>
              <a:rPr lang="tr-TR" sz="1600" b="1" smtClean="0">
                <a:solidFill>
                  <a:srgbClr val="FF0000"/>
                </a:solidFill>
              </a:rPr>
              <a:t>referans parsel olarak kullanılmaktadır.</a:t>
            </a:r>
          </a:p>
          <a:p>
            <a:endParaRPr lang="en-US" sz="160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9905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sp>
        <p:nvSpPr>
          <p:cNvPr id="21507" name="2 İçerik Yer Tutucusu"/>
          <p:cNvSpPr>
            <a:spLocks noGrp="1"/>
          </p:cNvSpPr>
          <p:nvPr>
            <p:ph idx="1"/>
          </p:nvPr>
        </p:nvSpPr>
        <p:spPr/>
        <p:txBody>
          <a:bodyPr/>
          <a:lstStyle/>
          <a:p>
            <a:pPr>
              <a:spcBef>
                <a:spcPts val="600"/>
              </a:spcBef>
              <a:spcAft>
                <a:spcPts val="600"/>
              </a:spcAft>
              <a:buFont typeface="Arial" charset="0"/>
              <a:buNone/>
            </a:pPr>
            <a:r>
              <a:rPr lang="tr-TR" sz="1600" b="1" smtClean="0"/>
              <a:t>	c. Orto ürünlere dayalı sistemler</a:t>
            </a:r>
            <a:endParaRPr lang="en-US" sz="1600" b="1" smtClean="0"/>
          </a:p>
          <a:p>
            <a:pPr>
              <a:spcBef>
                <a:spcPts val="600"/>
              </a:spcBef>
              <a:spcAft>
                <a:spcPts val="600"/>
              </a:spcAft>
              <a:buFont typeface="Arial" charset="0"/>
              <a:buNone/>
            </a:pPr>
            <a:r>
              <a:rPr lang="tr-TR" sz="1600" smtClean="0"/>
              <a:t> 	</a:t>
            </a:r>
            <a:r>
              <a:rPr lang="en-US" sz="1600" smtClean="0"/>
              <a:t>Referans parsellerin, kadastro sistemleri veya geleneksel topoğrafik haritalara dayandırılmadan, yönetimler tarafından çiftçilerin beyanlarına başvurularak veya resen yapmış oldukları sınırlandırma çalışmalarıyla belirlenmesidir.</a:t>
            </a:r>
            <a:endParaRPr lang="tr-TR" sz="1600" smtClean="0"/>
          </a:p>
          <a:p>
            <a:pPr>
              <a:spcBef>
                <a:spcPts val="600"/>
              </a:spcBef>
              <a:spcAft>
                <a:spcPts val="600"/>
              </a:spcAft>
              <a:buFont typeface="Arial" charset="0"/>
              <a:buNone/>
            </a:pPr>
            <a:r>
              <a:rPr lang="tr-TR" sz="1600" smtClean="0"/>
              <a:t>	</a:t>
            </a:r>
            <a:r>
              <a:rPr lang="en-US" sz="1600" smtClean="0"/>
              <a:t>Bu yöntemde temel referans olarak orto fotolar veya orto görüntüler (orto ürünler) </a:t>
            </a:r>
            <a:r>
              <a:rPr lang="tr-TR" sz="1600" smtClean="0"/>
              <a:t>kullanılır</a:t>
            </a:r>
            <a:r>
              <a:rPr lang="en-US" sz="1600" smtClean="0"/>
              <a:t>. Geleneksel kadastro sistemine sahip olmayan ülkeler için en uygun yöntem olarak kabul edilmektedir. Doğu Avrupa ülkelerinde yaygın olarak kullanılmaktadır. </a:t>
            </a:r>
            <a:endParaRPr lang="tr-TR" sz="1600" smtClean="0"/>
          </a:p>
          <a:p>
            <a:pPr>
              <a:spcBef>
                <a:spcPts val="600"/>
              </a:spcBef>
              <a:spcAft>
                <a:spcPts val="600"/>
              </a:spcAft>
              <a:buFont typeface="Arial" charset="0"/>
              <a:buNone/>
            </a:pPr>
            <a:r>
              <a:rPr lang="tr-TR" sz="1600" b="1" smtClean="0"/>
              <a:t>	</a:t>
            </a:r>
            <a:r>
              <a:rPr lang="en-US" sz="1600" b="1" smtClean="0">
                <a:solidFill>
                  <a:srgbClr val="FF0000"/>
                </a:solidFill>
              </a:rPr>
              <a:t>Bu yöntemde</a:t>
            </a:r>
            <a:r>
              <a:rPr lang="tr-TR" sz="1600" b="1" smtClean="0">
                <a:solidFill>
                  <a:srgbClr val="FF0000"/>
                </a:solidFill>
              </a:rPr>
              <a:t>, </a:t>
            </a:r>
            <a:r>
              <a:rPr lang="en-US" sz="1600" b="1" smtClean="0">
                <a:solidFill>
                  <a:srgbClr val="FF0000"/>
                </a:solidFill>
              </a:rPr>
              <a:t>“tarımsal parsel”, “çiftçi bloğu” ve “fiziksel blok” </a:t>
            </a:r>
            <a:r>
              <a:rPr lang="tr-TR" sz="1600" b="1" smtClean="0">
                <a:solidFill>
                  <a:srgbClr val="FF0000"/>
                </a:solidFill>
              </a:rPr>
              <a:t>referans parsel olarak kullanılmaktadır.</a:t>
            </a:r>
          </a:p>
          <a:p>
            <a:endParaRPr lang="en-US" sz="160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338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a:t>
            </a:r>
            <a:r>
              <a:rPr lang="en-US" sz="2400" dirty="0" smtClean="0">
                <a:solidFill>
                  <a:srgbClr val="FF0000"/>
                </a:solidFill>
              </a:rPr>
              <a:t>Language</a:t>
            </a:r>
            <a:r>
              <a:rPr lang="tr-TR" sz="2400" dirty="0" smtClean="0">
                <a:solidFill>
                  <a:srgbClr val="FF0000"/>
                </a:solidFill>
              </a:rPr>
              <a:t>(UML)</a:t>
            </a:r>
            <a:r>
              <a:rPr lang="tr-TR" sz="2400" dirty="0">
                <a:solidFill>
                  <a:srgbClr val="FF0000"/>
                </a:solidFill>
              </a:rPr>
              <a:t/>
            </a:r>
            <a:br>
              <a:rPr lang="tr-TR" sz="2400" dirty="0">
                <a:solidFill>
                  <a:srgbClr val="FF0000"/>
                </a:solidFill>
              </a:rPr>
            </a:br>
            <a:r>
              <a:rPr lang="tr-TR" sz="2400" dirty="0">
                <a:solidFill>
                  <a:srgbClr val="0070C0"/>
                </a:solidFill>
              </a:rPr>
              <a:t>Kullanım durumu diyagramı</a:t>
            </a:r>
            <a:endParaRPr lang="tr-TR" sz="2400" dirty="0" smtClean="0"/>
          </a:p>
        </p:txBody>
      </p:sp>
      <p:sp>
        <p:nvSpPr>
          <p:cNvPr id="21507" name="2 İçerik Yer Tutucusu"/>
          <p:cNvSpPr>
            <a:spLocks noGrp="1"/>
          </p:cNvSpPr>
          <p:nvPr>
            <p:ph idx="1"/>
          </p:nvPr>
        </p:nvSpPr>
        <p:spPr/>
        <p:txBody>
          <a:bodyPr/>
          <a:lstStyle/>
          <a:p>
            <a:pPr>
              <a:buNone/>
            </a:pPr>
            <a:r>
              <a:rPr lang="tr-TR" sz="1600" dirty="0" smtClean="0"/>
              <a:t>	Aktörler </a:t>
            </a:r>
            <a:r>
              <a:rPr lang="tr-TR" sz="1600" dirty="0"/>
              <a:t>ile </a:t>
            </a:r>
            <a:r>
              <a:rPr lang="tr-TR" sz="1600" dirty="0" smtClean="0"/>
              <a:t>vakalar arasında </a:t>
            </a:r>
            <a:r>
              <a:rPr lang="tr-TR" sz="1600" i="1" dirty="0"/>
              <a:t>bağıntı (</a:t>
            </a:r>
            <a:r>
              <a:rPr lang="tr-TR" sz="1600" i="1" dirty="0" err="1"/>
              <a:t>association</a:t>
            </a:r>
            <a:r>
              <a:rPr lang="tr-TR" sz="1600" i="1" dirty="0"/>
              <a:t>), içerir (</a:t>
            </a:r>
            <a:r>
              <a:rPr lang="tr-TR" sz="1600" i="1" dirty="0" err="1"/>
              <a:t>includes</a:t>
            </a:r>
            <a:r>
              <a:rPr lang="tr-TR" sz="1600" i="1" dirty="0"/>
              <a:t>), genelleştirme </a:t>
            </a:r>
            <a:r>
              <a:rPr lang="tr-TR" sz="1600" dirty="0"/>
              <a:t>(</a:t>
            </a:r>
            <a:r>
              <a:rPr lang="tr-TR" sz="1600" dirty="0" err="1"/>
              <a:t>generalization</a:t>
            </a:r>
            <a:r>
              <a:rPr lang="tr-TR" sz="1600" dirty="0"/>
              <a:t>), </a:t>
            </a:r>
            <a:r>
              <a:rPr lang="tr-TR" sz="1600" i="1" dirty="0"/>
              <a:t>genişletir (</a:t>
            </a:r>
            <a:r>
              <a:rPr lang="tr-TR" sz="1600" i="1" dirty="0" err="1"/>
              <a:t>extends</a:t>
            </a:r>
            <a:r>
              <a:rPr lang="tr-TR" sz="1600" i="1" dirty="0"/>
              <a:t>) ve kullanır (</a:t>
            </a:r>
            <a:r>
              <a:rPr lang="tr-TR" sz="1600" i="1" dirty="0" err="1"/>
              <a:t>uses</a:t>
            </a:r>
            <a:r>
              <a:rPr lang="tr-TR" sz="1600" i="1" dirty="0"/>
              <a:t>) gibi ilişkiler bulunmaktadır.</a:t>
            </a:r>
            <a:endParaRPr lang="tr-TR" sz="1600" dirty="0"/>
          </a:p>
          <a:p>
            <a:pPr>
              <a:buNone/>
            </a:pPr>
            <a:r>
              <a:rPr lang="tr-TR" sz="1600" dirty="0" smtClean="0"/>
              <a:t>	Bağıntılar, bir aktörün vaka ile etkileşimini gösterir; düz çizgilerle aktörlerin etkileşimde bulunduğu vakayı bağlar. </a:t>
            </a:r>
          </a:p>
          <a:p>
            <a:pPr>
              <a:buNone/>
            </a:pPr>
            <a:r>
              <a:rPr lang="tr-TR" sz="1600" dirty="0"/>
              <a:t>	</a:t>
            </a:r>
            <a:r>
              <a:rPr lang="tr-TR" sz="1600" dirty="0" smtClean="0"/>
              <a:t>İçerir ilişkisi, bir vakanın içerdiği diğer vakaları gösterir. Vakalar arasında kesikli çizgiler üzerine &lt;&lt;include&gt;&gt; yazılarak belirtilir. </a:t>
            </a:r>
          </a:p>
          <a:p>
            <a:pPr>
              <a:buNone/>
            </a:pPr>
            <a:r>
              <a:rPr lang="tr-TR" sz="1600" dirty="0"/>
              <a:t>	</a:t>
            </a:r>
            <a:r>
              <a:rPr lang="tr-TR" sz="1600" dirty="0" smtClean="0"/>
              <a:t>Ana vakadan türetilen alt vakalar ise genelleştirmeyle yapılır. Gösterimi, başındaki kapalı bir ok ile ana vakayı gösteren düz bir çizgidir. </a:t>
            </a:r>
          </a:p>
          <a:p>
            <a:pPr>
              <a:buNone/>
            </a:pPr>
            <a:r>
              <a:rPr lang="tr-TR" sz="1600" dirty="0"/>
              <a:t>	</a:t>
            </a:r>
            <a:r>
              <a:rPr lang="tr-TR" sz="1600" dirty="0" smtClean="0"/>
              <a:t>Genişletir ise, bir ana vakanın, yeni bir vaka ile genişletilmesini sağlar. Kesikli çizgiler üzerine &lt;&lt;extends&gt;&gt; yazılarak gösterilir. </a:t>
            </a:r>
          </a:p>
          <a:p>
            <a:pPr>
              <a:buNone/>
            </a:pPr>
            <a:r>
              <a:rPr lang="tr-TR" sz="1600" dirty="0"/>
              <a:t>	</a:t>
            </a:r>
            <a:r>
              <a:rPr lang="tr-TR" sz="1600" dirty="0" smtClean="0"/>
              <a:t>Kullanır ilişkisi ise bir vakanın görevini tamamlamak için bir başka vakaya gereksinim duyduğu koşulda kullanılır. Gösterimi genelleştirme gibidir, ama çizgisinin üzerine &lt;&lt;uses&gt;&gt; yazılır. İki ya da daha çok vakada yinelemeden kaçınmak için içerir ilişkisinin; normal tutumun değişik bir biçimini açıklamak üzere genelleştirme ilişkisinin kullanılması önerilmektedir (Fowler ve Scott, 2003). </a:t>
            </a:r>
          </a:p>
          <a:p>
            <a:pPr>
              <a:buNone/>
            </a:pPr>
            <a:r>
              <a:rPr lang="tr-TR" sz="1600" dirty="0"/>
              <a:t>	</a:t>
            </a:r>
            <a:r>
              <a:rPr lang="tr-TR" sz="1600" dirty="0" smtClean="0"/>
              <a:t>Vaka çizimlerinde, sistemin kapsamını belirlemek üzere vakaları içerecek bir dikdörtgenle sistem sınırları tanımlanabilir. </a:t>
            </a:r>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5</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745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sp>
        <p:nvSpPr>
          <p:cNvPr id="22531" name="2 İçerik Yer Tutucusu"/>
          <p:cNvSpPr>
            <a:spLocks noGrp="1"/>
          </p:cNvSpPr>
          <p:nvPr>
            <p:ph idx="1"/>
          </p:nvPr>
        </p:nvSpPr>
        <p:spPr/>
        <p:txBody>
          <a:bodyPr/>
          <a:lstStyle/>
          <a:p>
            <a:pPr>
              <a:spcBef>
                <a:spcPts val="600"/>
              </a:spcBef>
              <a:spcAft>
                <a:spcPts val="600"/>
              </a:spcAft>
              <a:buFont typeface="Arial" charset="0"/>
              <a:buNone/>
            </a:pPr>
            <a:r>
              <a:rPr lang="tr-TR" sz="1600" smtClean="0"/>
              <a:t>	LPIS’in ilk olusturulmasında, üye ülkelerin çogunda bilgisayar destekli görüntü yorumlama tekniklerinden yararlanılmıstır. Bunun yanı sıra bir operatör yardımıyla çiftçi ile görüsülerek ekran üzerinden ya da ekilen blogun çıktısı üzerinde parsellerin çizilmesi metodolojisinden de faydalanılmıstır. Almanya, Çek Cumhuriyeti ve Bulgaristan gibi bazı ülkeler, operatörler tarafından çizilen parselleri onaylamak üzere ek alan ölçümleri yapmaktadırlar. </a:t>
            </a:r>
          </a:p>
          <a:p>
            <a:pPr>
              <a:spcBef>
                <a:spcPts val="600"/>
              </a:spcBef>
              <a:spcAft>
                <a:spcPts val="600"/>
              </a:spcAft>
              <a:buFont typeface="Arial" charset="0"/>
              <a:buNone/>
            </a:pPr>
            <a:r>
              <a:rPr lang="tr-TR" sz="1600" smtClean="0"/>
              <a:t>	İtalya, Birlesik Krallıklar, İspanya, Danimarka ve Polonya gibi bazı ülkeler ise LPIS’in olusturulması için kadastral haritalar, arazi dagılım planları, topografik haritalar gibi diger veri setlerini kullanmaktadırlar.</a:t>
            </a:r>
          </a:p>
          <a:p>
            <a:pPr>
              <a:spcBef>
                <a:spcPts val="600"/>
              </a:spcBef>
              <a:spcAft>
                <a:spcPts val="600"/>
              </a:spcAft>
              <a:buFont typeface="Arial" charset="0"/>
              <a:buNone/>
            </a:pPr>
            <a:r>
              <a:rPr lang="tr-TR" sz="1600" smtClean="0"/>
              <a:t>	Yunanistan, Polonya, Romanya ve Bulgaristan gibi bazı üye ülkelerde ise hava fotograflarının yedeklenerek LPIS olusturulmasına yönelik çok yüksek çözünürlüklü (VHR) uydu verilerinin kullanımı çesitli nedenlerle gecikmistir. Sınır ve uçus kısıtlamalarının oldugu bölgelerde VHR verilerinin kullanımının uygun oldugu düsünülmektedir.</a:t>
            </a:r>
            <a:endParaRPr lang="en-US" sz="160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0722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p:cNvSpPr>
            <a:spLocks noGrp="1"/>
          </p:cNvSpPr>
          <p:nvPr>
            <p:ph type="title"/>
          </p:nvPr>
        </p:nvSpPr>
        <p:spPr/>
        <p:txBody>
          <a:bodyPr/>
          <a:lstStyle/>
          <a:p>
            <a:pPr algn="l"/>
            <a:r>
              <a:rPr lang="tr-TR" sz="2400" dirty="0">
                <a:solidFill>
                  <a:srgbClr val="FF0000"/>
                </a:solidFill>
              </a:rPr>
              <a:t>Land parcel identification system</a:t>
            </a:r>
            <a:endParaRPr lang="tr-TR" sz="2400" dirty="0" smtClean="0"/>
          </a:p>
        </p:txBody>
      </p:sp>
      <p:sp>
        <p:nvSpPr>
          <p:cNvPr id="23555" name="2 İçerik Yer Tutucusu"/>
          <p:cNvSpPr>
            <a:spLocks noGrp="1"/>
          </p:cNvSpPr>
          <p:nvPr>
            <p:ph idx="1"/>
          </p:nvPr>
        </p:nvSpPr>
        <p:spPr>
          <a:xfrm>
            <a:off x="457200" y="1600200"/>
            <a:ext cx="4151313" cy="4525963"/>
          </a:xfrm>
        </p:spPr>
        <p:txBody>
          <a:bodyPr/>
          <a:lstStyle/>
          <a:p>
            <a:pPr>
              <a:spcBef>
                <a:spcPts val="600"/>
              </a:spcBef>
              <a:spcAft>
                <a:spcPts val="600"/>
              </a:spcAft>
              <a:buFont typeface="Arial" charset="0"/>
              <a:buNone/>
            </a:pPr>
            <a:r>
              <a:rPr lang="tr-TR" sz="1600" b="1" smtClean="0"/>
              <a:t>	</a:t>
            </a:r>
            <a:r>
              <a:rPr lang="tr-TR" sz="1600" smtClean="0"/>
              <a:t>AB üye devletlerinde en çok kullanılan referans parsel türü fiziksel blok’tur. Fiziksel blok, zamanla değişmemesi ve kolay güncellenebilir olduğundan en genel referans türüdür. </a:t>
            </a:r>
          </a:p>
          <a:p>
            <a:pPr>
              <a:spcBef>
                <a:spcPts val="600"/>
              </a:spcBef>
              <a:spcAft>
                <a:spcPts val="600"/>
              </a:spcAft>
              <a:buFont typeface="Arial" charset="0"/>
              <a:buNone/>
            </a:pPr>
            <a:r>
              <a:rPr lang="tr-TR" sz="1600" smtClean="0"/>
              <a:t>	Üye ülkeler ayrıca, referans parsel olarak tarım parseli ya da çiftçi bloğu kullanmaktadırlar. Polonya, İspanya, İtalya ve Almanya’daki bazı federal eyaletler referans olarak kadastro parseli kullanılmaktadır. </a:t>
            </a:r>
          </a:p>
          <a:p>
            <a:pPr>
              <a:spcBef>
                <a:spcPts val="600"/>
              </a:spcBef>
              <a:spcAft>
                <a:spcPts val="600"/>
              </a:spcAft>
              <a:buFont typeface="Arial" charset="0"/>
              <a:buNone/>
            </a:pPr>
            <a:r>
              <a:rPr lang="tr-TR" sz="1600" smtClean="0"/>
              <a:t>	Referans parsel seçimi genel olarak ülkelerin arazi yönetimindeki tarihsel gelişmeye bağlıdır. Bu seçim IACS sisteminin geliştirilmesi ve LPIS’in ilk olarak oluşturulması safhasında önem taşır. </a:t>
            </a:r>
          </a:p>
          <a:p>
            <a:pPr>
              <a:spcBef>
                <a:spcPts val="600"/>
              </a:spcBef>
              <a:spcAft>
                <a:spcPts val="600"/>
              </a:spcAft>
              <a:buFont typeface="Arial" charset="0"/>
              <a:buNone/>
            </a:pPr>
            <a:endParaRPr lang="en-US" sz="160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3558" name="Rectangle 1"/>
          <p:cNvSpPr>
            <a:spLocks noChangeArrowheads="1"/>
          </p:cNvSpPr>
          <p:nvPr/>
        </p:nvSpPr>
        <p:spPr bwMode="auto">
          <a:xfrm>
            <a:off x="2171700" y="2146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pic>
        <p:nvPicPr>
          <p:cNvPr id="23559" name="Picture 2"/>
          <p:cNvPicPr>
            <a:picLocks noChangeAspect="1" noChangeArrowheads="1"/>
          </p:cNvPicPr>
          <p:nvPr/>
        </p:nvPicPr>
        <p:blipFill>
          <a:blip r:embed="rId2">
            <a:extLst>
              <a:ext uri="{28A0092B-C50C-407E-A947-70E740481C1C}">
                <a14:useLocalDpi xmlns:a14="http://schemas.microsoft.com/office/drawing/2010/main" val="0"/>
              </a:ext>
            </a:extLst>
          </a:blip>
          <a:srcRect t="9889" b="5193"/>
          <a:stretch>
            <a:fillRect/>
          </a:stretch>
        </p:blipFill>
        <p:spPr bwMode="auto">
          <a:xfrm>
            <a:off x="4572000" y="1700213"/>
            <a:ext cx="4321175"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00092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pPr algn="l"/>
            <a:r>
              <a:rPr lang="tr-TR" sz="2000" dirty="0">
                <a:solidFill>
                  <a:srgbClr val="FF0000"/>
                </a:solidFill>
              </a:rPr>
              <a:t>Land parcel identification system</a:t>
            </a:r>
            <a:endParaRPr lang="tr-TR" sz="2200" dirty="0" smtClean="0"/>
          </a:p>
        </p:txBody>
      </p:sp>
      <p:sp>
        <p:nvSpPr>
          <p:cNvPr id="24579" name="2 İçerik Yer Tutucusu"/>
          <p:cNvSpPr>
            <a:spLocks noGrp="1"/>
          </p:cNvSpPr>
          <p:nvPr>
            <p:ph idx="1"/>
          </p:nvPr>
        </p:nvSpPr>
        <p:spPr>
          <a:xfrm>
            <a:off x="457200" y="1600200"/>
            <a:ext cx="4151313" cy="4525963"/>
          </a:xfrm>
        </p:spPr>
        <p:txBody>
          <a:bodyPr/>
          <a:lstStyle/>
          <a:p>
            <a:pPr>
              <a:spcBef>
                <a:spcPts val="600"/>
              </a:spcBef>
              <a:spcAft>
                <a:spcPts val="600"/>
              </a:spcAft>
              <a:buFont typeface="Arial" charset="0"/>
              <a:buNone/>
            </a:pPr>
            <a:r>
              <a:rPr lang="tr-TR" sz="1600" smtClean="0"/>
              <a:t>	</a:t>
            </a:r>
            <a:r>
              <a:rPr lang="en-US" sz="1600" smtClean="0"/>
              <a:t>LPIS olusturulması ve güncellestirilmesi amacıyla kullanılacak kartografik veri için</a:t>
            </a:r>
            <a:r>
              <a:rPr lang="tr-TR" sz="1600" smtClean="0"/>
              <a:t> </a:t>
            </a:r>
            <a:r>
              <a:rPr lang="en-US" sz="1600" smtClean="0"/>
              <a:t>minimum ölçek 1 metre çözünürlüge sahip orto görüntüye denk gelen 1: 10</a:t>
            </a:r>
            <a:r>
              <a:rPr lang="tr-TR" sz="1600" smtClean="0"/>
              <a:t>.</a:t>
            </a:r>
            <a:r>
              <a:rPr lang="en-US" sz="1600" smtClean="0"/>
              <a:t>000’dir.</a:t>
            </a:r>
            <a:r>
              <a:rPr lang="tr-TR" sz="1600" smtClean="0"/>
              <a:t> </a:t>
            </a:r>
            <a:r>
              <a:rPr lang="en-US" sz="1600" smtClean="0"/>
              <a:t>Bununla birlikte LPIS’te kullanılan orto görüntülerin çogundaki örnek yer uzaklıgı</a:t>
            </a:r>
            <a:r>
              <a:rPr lang="tr-TR" sz="1600" smtClean="0"/>
              <a:t> </a:t>
            </a:r>
            <a:r>
              <a:rPr lang="en-US" sz="1600" smtClean="0"/>
              <a:t>(Ground Sampling Distance- GSD) 50 cm’dir. Üye ülkelerin yarısında GSD 40–60 cm</a:t>
            </a:r>
            <a:r>
              <a:rPr lang="tr-TR" sz="1600" smtClean="0"/>
              <a:t> </a:t>
            </a:r>
            <a:r>
              <a:rPr lang="en-US" sz="1600" smtClean="0"/>
              <a:t>aralıgındadır. </a:t>
            </a:r>
            <a:endParaRPr lang="tr-TR" sz="1600" smtClean="0"/>
          </a:p>
          <a:p>
            <a:pPr>
              <a:spcBef>
                <a:spcPts val="600"/>
              </a:spcBef>
              <a:spcAft>
                <a:spcPts val="600"/>
              </a:spcAft>
              <a:buFont typeface="Arial" charset="0"/>
              <a:buNone/>
            </a:pPr>
            <a:r>
              <a:rPr lang="tr-TR" sz="1600" smtClean="0"/>
              <a:t>	</a:t>
            </a:r>
            <a:r>
              <a:rPr lang="en-US" sz="1600" smtClean="0"/>
              <a:t>Üye ülkelerin %50’sinden fazlası renkli orto görüntü alımını tamamlamıs olup </a:t>
            </a:r>
            <a:r>
              <a:rPr lang="tr-TR" sz="1600" smtClean="0"/>
              <a:t>İ</a:t>
            </a:r>
            <a:r>
              <a:rPr lang="en-US" sz="1600" smtClean="0"/>
              <a:t>sveç ve</a:t>
            </a:r>
            <a:r>
              <a:rPr lang="tr-TR" sz="1600" smtClean="0"/>
              <a:t> </a:t>
            </a:r>
            <a:r>
              <a:rPr lang="en-US" sz="1600" smtClean="0"/>
              <a:t>Yunanistan siyah-beyaz orto görüntü kullanmaktadırlar. %25’i ise siyah-beyaz ve renkli</a:t>
            </a:r>
            <a:r>
              <a:rPr lang="tr-TR" sz="1600" smtClean="0"/>
              <a:t> </a:t>
            </a:r>
            <a:r>
              <a:rPr lang="en-US" sz="1600" smtClean="0"/>
              <a:t>görüntüleri karısık olarak kullanmaktadırlar. Finlandiya ise bunların yanı sıra ayrıca</a:t>
            </a:r>
            <a:r>
              <a:rPr lang="tr-TR" sz="1600" smtClean="0"/>
              <a:t> </a:t>
            </a:r>
            <a:r>
              <a:rPr lang="en-US" sz="1600" smtClean="0"/>
              <a:t>kızıl ötesi kullanmaktadır.</a:t>
            </a:r>
          </a:p>
          <a:p>
            <a:pPr>
              <a:spcBef>
                <a:spcPts val="600"/>
              </a:spcBef>
              <a:spcAft>
                <a:spcPts val="600"/>
              </a:spcAft>
              <a:buFont typeface="Arial" charset="0"/>
              <a:buNone/>
            </a:pPr>
            <a:endParaRPr lang="en-US" sz="160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582" name="Rectangle 1"/>
          <p:cNvSpPr>
            <a:spLocks noChangeArrowheads="1"/>
          </p:cNvSpPr>
          <p:nvPr/>
        </p:nvSpPr>
        <p:spPr bwMode="auto">
          <a:xfrm>
            <a:off x="2171700" y="2146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pic>
        <p:nvPicPr>
          <p:cNvPr id="245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6925" y="1628775"/>
            <a:ext cx="421322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87038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Başlık"/>
          <p:cNvSpPr>
            <a:spLocks noGrp="1"/>
          </p:cNvSpPr>
          <p:nvPr>
            <p:ph type="title"/>
          </p:nvPr>
        </p:nvSpPr>
        <p:spPr/>
        <p:txBody>
          <a:bodyPr/>
          <a:lstStyle/>
          <a:p>
            <a:pPr algn="l"/>
            <a:r>
              <a:rPr lang="tr-TR" sz="2000" dirty="0">
                <a:solidFill>
                  <a:srgbClr val="FF0000"/>
                </a:solidFill>
              </a:rPr>
              <a:t>Land parcel identification </a:t>
            </a:r>
            <a:r>
              <a:rPr lang="tr-TR" sz="2000" dirty="0" smtClean="0">
                <a:solidFill>
                  <a:srgbClr val="FF0000"/>
                </a:solidFill>
              </a:rPr>
              <a:t>system</a:t>
            </a:r>
            <a:br>
              <a:rPr lang="tr-TR" sz="2000" dirty="0" smtClean="0">
                <a:solidFill>
                  <a:srgbClr val="FF0000"/>
                </a:solidFill>
              </a:rPr>
            </a:br>
            <a:r>
              <a:rPr lang="tr-TR" sz="2200" dirty="0" smtClean="0">
                <a:solidFill>
                  <a:srgbClr val="FF0000"/>
                </a:solidFill>
              </a:rPr>
              <a:t>LPIS data model</a:t>
            </a:r>
            <a:endParaRPr lang="tr-TR" sz="2200" dirty="0" smtClean="0"/>
          </a:p>
        </p:txBody>
      </p:sp>
      <p:sp>
        <p:nvSpPr>
          <p:cNvPr id="26627" name="2 İçerik Yer Tutucusu"/>
          <p:cNvSpPr>
            <a:spLocks noGrp="1"/>
          </p:cNvSpPr>
          <p:nvPr>
            <p:ph idx="1"/>
          </p:nvPr>
        </p:nvSpPr>
        <p:spPr/>
        <p:txBody>
          <a:bodyPr/>
          <a:lstStyle/>
          <a:p>
            <a:pPr>
              <a:spcBef>
                <a:spcPts val="600"/>
              </a:spcBef>
              <a:spcAft>
                <a:spcPts val="600"/>
              </a:spcAft>
              <a:buFont typeface="Arial" charset="0"/>
              <a:buNone/>
            </a:pPr>
            <a:r>
              <a:rPr lang="tr-TR" sz="1600" b="1" smtClean="0"/>
              <a:t>	</a:t>
            </a:r>
            <a:endParaRPr lang="en-US" sz="160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6630" name="Rectangle 1"/>
          <p:cNvSpPr>
            <a:spLocks noChangeArrowheads="1"/>
          </p:cNvSpPr>
          <p:nvPr/>
        </p:nvSpPr>
        <p:spPr bwMode="auto">
          <a:xfrm>
            <a:off x="2171700" y="2146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pic>
        <p:nvPicPr>
          <p:cNvPr id="26631" name="Picture 8"/>
          <p:cNvPicPr>
            <a:picLocks noChangeAspect="1" noChangeArrowheads="1"/>
          </p:cNvPicPr>
          <p:nvPr/>
        </p:nvPicPr>
        <p:blipFill>
          <a:blip r:embed="rId2">
            <a:extLst>
              <a:ext uri="{28A0092B-C50C-407E-A947-70E740481C1C}">
                <a14:useLocalDpi xmlns:a14="http://schemas.microsoft.com/office/drawing/2010/main" val="0"/>
              </a:ext>
            </a:extLst>
          </a:blip>
          <a:srcRect b="2365"/>
          <a:stretch>
            <a:fillRect/>
          </a:stretch>
        </p:blipFill>
        <p:spPr bwMode="auto">
          <a:xfrm>
            <a:off x="592138" y="1700213"/>
            <a:ext cx="8031162" cy="4078287"/>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680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p:cNvSpPr>
            <a:spLocks noGrp="1"/>
          </p:cNvSpPr>
          <p:nvPr>
            <p:ph type="title"/>
          </p:nvPr>
        </p:nvSpPr>
        <p:spPr/>
        <p:txBody>
          <a:bodyPr/>
          <a:lstStyle/>
          <a:p>
            <a:pPr algn="l"/>
            <a:r>
              <a:rPr lang="tr-TR" sz="2000" dirty="0">
                <a:solidFill>
                  <a:srgbClr val="FF0000"/>
                </a:solidFill>
              </a:rPr>
              <a:t>Land parcel identification </a:t>
            </a:r>
            <a:r>
              <a:rPr lang="tr-TR" sz="2000" dirty="0" smtClean="0">
                <a:solidFill>
                  <a:srgbClr val="FF0000"/>
                </a:solidFill>
              </a:rPr>
              <a:t>system</a:t>
            </a:r>
            <a:br>
              <a:rPr lang="tr-TR" sz="2000" dirty="0" smtClean="0">
                <a:solidFill>
                  <a:srgbClr val="FF0000"/>
                </a:solidFill>
              </a:rPr>
            </a:br>
            <a:r>
              <a:rPr lang="tr-TR" sz="2200" dirty="0" smtClean="0">
                <a:solidFill>
                  <a:srgbClr val="FF0000"/>
                </a:solidFill>
              </a:rPr>
              <a:t>LPIS data model</a:t>
            </a:r>
            <a:endParaRPr lang="tr-TR" sz="2200" dirty="0" smtClean="0"/>
          </a:p>
        </p:txBody>
      </p:sp>
      <p:sp>
        <p:nvSpPr>
          <p:cNvPr id="27651" name="2 İçerik Yer Tutucusu"/>
          <p:cNvSpPr>
            <a:spLocks noGrp="1"/>
          </p:cNvSpPr>
          <p:nvPr>
            <p:ph idx="1"/>
          </p:nvPr>
        </p:nvSpPr>
        <p:spPr/>
        <p:txBody>
          <a:bodyPr/>
          <a:lstStyle/>
          <a:p>
            <a:pPr>
              <a:spcBef>
                <a:spcPts val="600"/>
              </a:spcBef>
              <a:spcAft>
                <a:spcPts val="600"/>
              </a:spcAft>
              <a:buFont typeface="Arial" charset="0"/>
              <a:buNone/>
            </a:pPr>
            <a:r>
              <a:rPr lang="tr-TR" sz="1600" b="1" smtClean="0"/>
              <a:t>	</a:t>
            </a:r>
            <a:endParaRPr lang="en-US" sz="160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7654" name="Rectangle 1"/>
          <p:cNvSpPr>
            <a:spLocks noChangeArrowheads="1"/>
          </p:cNvSpPr>
          <p:nvPr/>
        </p:nvSpPr>
        <p:spPr bwMode="auto">
          <a:xfrm>
            <a:off x="2171700" y="2146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pic>
        <p:nvPicPr>
          <p:cNvPr id="276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1557338"/>
            <a:ext cx="6345237"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0236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p:txBody>
          <a:bodyPr/>
          <a:lstStyle/>
          <a:p>
            <a:pPr algn="l"/>
            <a:r>
              <a:rPr lang="tr-TR" sz="2000" dirty="0">
                <a:solidFill>
                  <a:srgbClr val="FF0000"/>
                </a:solidFill>
              </a:rPr>
              <a:t>Land parcel identification </a:t>
            </a:r>
            <a:r>
              <a:rPr lang="tr-TR" sz="2000" dirty="0" smtClean="0">
                <a:solidFill>
                  <a:srgbClr val="FF0000"/>
                </a:solidFill>
              </a:rPr>
              <a:t>system</a:t>
            </a:r>
            <a:br>
              <a:rPr lang="tr-TR" sz="2000" dirty="0" smtClean="0">
                <a:solidFill>
                  <a:srgbClr val="FF0000"/>
                </a:solidFill>
              </a:rPr>
            </a:br>
            <a:r>
              <a:rPr lang="tr-TR" sz="2200" dirty="0" smtClean="0">
                <a:solidFill>
                  <a:srgbClr val="FF0000"/>
                </a:solidFill>
              </a:rPr>
              <a:t>LPIS data model</a:t>
            </a:r>
            <a:endParaRPr lang="tr-TR" sz="2200" dirty="0" smtClean="0"/>
          </a:p>
        </p:txBody>
      </p:sp>
      <p:sp>
        <p:nvSpPr>
          <p:cNvPr id="28675" name="2 İçerik Yer Tutucusu"/>
          <p:cNvSpPr>
            <a:spLocks noGrp="1"/>
          </p:cNvSpPr>
          <p:nvPr>
            <p:ph idx="1"/>
          </p:nvPr>
        </p:nvSpPr>
        <p:spPr/>
        <p:txBody>
          <a:bodyPr/>
          <a:lstStyle/>
          <a:p>
            <a:pPr>
              <a:spcBef>
                <a:spcPts val="600"/>
              </a:spcBef>
              <a:spcAft>
                <a:spcPts val="600"/>
              </a:spcAft>
              <a:buFont typeface="Arial" charset="0"/>
              <a:buNone/>
            </a:pPr>
            <a:r>
              <a:rPr lang="tr-TR" sz="1600" b="1" smtClean="0"/>
              <a:t>	</a:t>
            </a:r>
            <a:endParaRPr lang="en-US" sz="1600" smtClean="0"/>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8678" name="Rectangle 1"/>
          <p:cNvSpPr>
            <a:spLocks noChangeArrowheads="1"/>
          </p:cNvSpPr>
          <p:nvPr/>
        </p:nvSpPr>
        <p:spPr bwMode="auto">
          <a:xfrm>
            <a:off x="2171700" y="21463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en-US"/>
          </a:p>
        </p:txBody>
      </p:sp>
      <p:pic>
        <p:nvPicPr>
          <p:cNvPr id="286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631950"/>
            <a:ext cx="8578850" cy="388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41354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LADM-LPIS integration</a:t>
            </a:r>
            <a:endParaRPr lang="tr-TR"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341727"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288061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LADM-LPIS integration</a:t>
            </a:r>
            <a:endParaRPr lang="tr-TR"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7718918" cy="5013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0336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smtClean="0">
                <a:solidFill>
                  <a:srgbClr val="0070C0"/>
                </a:solidFill>
              </a:rPr>
              <a:t>Sınıf </a:t>
            </a:r>
            <a:r>
              <a:rPr lang="tr-TR" sz="2400" dirty="0">
                <a:solidFill>
                  <a:srgbClr val="0070C0"/>
                </a:solidFill>
              </a:rPr>
              <a:t>diyagramı</a:t>
            </a:r>
            <a:endParaRPr lang="tr-TR" sz="2400" dirty="0" smtClean="0"/>
          </a:p>
        </p:txBody>
      </p:sp>
      <p:sp>
        <p:nvSpPr>
          <p:cNvPr id="21507" name="2 İçerik Yer Tutucusu"/>
          <p:cNvSpPr>
            <a:spLocks noGrp="1"/>
          </p:cNvSpPr>
          <p:nvPr>
            <p:ph idx="1"/>
          </p:nvPr>
        </p:nvSpPr>
        <p:spPr/>
        <p:txBody>
          <a:bodyPr/>
          <a:lstStyle/>
          <a:p>
            <a:pPr eaLnBrk="1" hangingPunct="1">
              <a:spcBef>
                <a:spcPts val="600"/>
              </a:spcBef>
              <a:spcAft>
                <a:spcPts val="600"/>
              </a:spcAft>
              <a:buFont typeface="Arial" charset="0"/>
              <a:buNone/>
            </a:pPr>
            <a:r>
              <a:rPr lang="tr-TR" sz="1600" dirty="0" smtClean="0"/>
              <a:t>	Sınıf çizimleri bir dizi sınıf, arayüz ve işbirlikleri ile bunların ilişkilerini gösterir. </a:t>
            </a:r>
          </a:p>
          <a:p>
            <a:pPr eaLnBrk="1" hangingPunct="1">
              <a:spcBef>
                <a:spcPts val="600"/>
              </a:spcBef>
              <a:spcAft>
                <a:spcPts val="600"/>
              </a:spcAft>
              <a:buNone/>
            </a:pPr>
            <a:r>
              <a:rPr lang="tr-TR" sz="1600" dirty="0"/>
              <a:t>	</a:t>
            </a:r>
            <a:r>
              <a:rPr lang="tr-TR" sz="1600" dirty="0" smtClean="0"/>
              <a:t>Sınıf, aynı özniteliklere, yöntemlere, ilişkilere ve anlamsallıklara sahip bir dizi nesnenin bir betimlemesidir. </a:t>
            </a:r>
            <a:r>
              <a:rPr lang="tr-TR" sz="1600" dirty="0"/>
              <a:t>Benzer yapılardaki, davranışlardaki ve anlamlardaki türlü nesneler bir sınıf içinde gruplandırılabilir. Başka bir deyişle, sınıf bir nesne ailesidir. Örneğin taşınmaz sınıfı, vergi yükümlüsü sınıfı vb. Her sınıf yalnızca bir ya da daha çok nesne için bir şablon olabilir (</a:t>
            </a:r>
            <a:r>
              <a:rPr lang="tr-TR" sz="1600" dirty="0" err="1"/>
              <a:t>Chonoles</a:t>
            </a:r>
            <a:r>
              <a:rPr lang="tr-TR" sz="1600" dirty="0"/>
              <a:t> ve </a:t>
            </a:r>
            <a:r>
              <a:rPr lang="tr-TR" sz="1600" dirty="0" err="1"/>
              <a:t>Schardt</a:t>
            </a:r>
            <a:r>
              <a:rPr lang="tr-TR" sz="1600" dirty="0"/>
              <a:t>, 2003). </a:t>
            </a:r>
            <a:endParaRPr lang="tr-TR" sz="1600" dirty="0" smtClean="0"/>
          </a:p>
          <a:p>
            <a:pPr eaLnBrk="1" hangingPunct="1">
              <a:spcBef>
                <a:spcPts val="600"/>
              </a:spcBef>
              <a:spcAft>
                <a:spcPts val="600"/>
              </a:spcAft>
              <a:buFont typeface="Arial" charset="0"/>
              <a:buNone/>
            </a:pPr>
            <a:r>
              <a:rPr lang="tr-TR" sz="1600" dirty="0"/>
              <a:t>	</a:t>
            </a:r>
            <a:r>
              <a:rPr lang="tr-TR" sz="1600" dirty="0" smtClean="0"/>
              <a:t>Sınıf çizimleri nesne yönelimli sistem modellemede en sık görülen çizimlerdendir ve sistemin durağan tasarımını canlandırır (Booch vd., 1998). </a:t>
            </a:r>
          </a:p>
          <a:p>
            <a:pPr eaLnBrk="1" hangingPunct="1">
              <a:spcBef>
                <a:spcPts val="600"/>
              </a:spcBef>
              <a:spcAft>
                <a:spcPts val="600"/>
              </a:spcAft>
              <a:buFont typeface="Arial" charset="0"/>
              <a:buNone/>
            </a:pPr>
            <a:r>
              <a:rPr lang="tr-TR" sz="1600" dirty="0" smtClean="0"/>
              <a:t>	Sınıf çizimi kimin neyle etkileştiğini göstermekle birlikte, etkileşimin zamanını ve etkileşimin sonucunda ne olduğunu göstermez (Sayenju, 2004).</a:t>
            </a:r>
          </a:p>
          <a:p>
            <a:pPr eaLnBrk="1" hangingPunct="1">
              <a:spcBef>
                <a:spcPts val="600"/>
              </a:spcBef>
              <a:spcAft>
                <a:spcPts val="600"/>
              </a:spcAft>
              <a:buFont typeface="Arial" charset="0"/>
              <a:buNone/>
            </a:pPr>
            <a:endParaRPr lang="tr-TR" sz="1600" dirty="0" smtClean="0"/>
          </a:p>
        </p:txBody>
      </p:sp>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6</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74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p:txBody>
          <a:bodyPr/>
          <a:lstStyle/>
          <a:p>
            <a:pPr eaLnBrk="1" hangingPunct="1"/>
            <a:r>
              <a:rPr lang="en-US" sz="2400" dirty="0">
                <a:solidFill>
                  <a:srgbClr val="FF0000"/>
                </a:solidFill>
              </a:rPr>
              <a:t>Unified Modeling Language</a:t>
            </a:r>
            <a:r>
              <a:rPr lang="tr-TR" sz="2400" dirty="0">
                <a:solidFill>
                  <a:srgbClr val="FF0000"/>
                </a:solidFill>
              </a:rPr>
              <a:t/>
            </a:r>
            <a:br>
              <a:rPr lang="tr-TR" sz="2400" dirty="0">
                <a:solidFill>
                  <a:srgbClr val="FF0000"/>
                </a:solidFill>
              </a:rPr>
            </a:br>
            <a:r>
              <a:rPr lang="tr-TR" sz="2400" dirty="0">
                <a:solidFill>
                  <a:srgbClr val="0070C0"/>
                </a:solidFill>
              </a:rPr>
              <a:t>Sınıf diyagramı</a:t>
            </a:r>
            <a:endParaRPr lang="tr-TR" sz="2400" dirty="0" smtClean="0"/>
          </a:p>
        </p:txBody>
      </p:sp>
      <p:pic>
        <p:nvPicPr>
          <p:cNvPr id="2050" name="Picture 2"/>
          <p:cNvPicPr>
            <a:picLocks noGrp="1" noChangeAspect="1" noChangeArrowheads="1"/>
          </p:cNvPicPr>
          <p:nvPr>
            <p:ph idx="1"/>
          </p:nvPr>
        </p:nvPicPr>
        <p:blipFill>
          <a:blip r:embed="rId3"/>
          <a:srcRect/>
          <a:stretch>
            <a:fillRect/>
          </a:stretch>
        </p:blipFill>
        <p:spPr bwMode="auto">
          <a:xfrm>
            <a:off x="928662" y="1571612"/>
            <a:ext cx="7126474" cy="4525963"/>
          </a:xfrm>
          <a:prstGeom prst="rect">
            <a:avLst/>
          </a:prstGeom>
          <a:noFill/>
          <a:ln w="9525">
            <a:noFill/>
            <a:miter lim="800000"/>
            <a:headEnd/>
            <a:tailEnd/>
          </a:ln>
          <a:effectLst/>
        </p:spPr>
      </p:pic>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7</a:t>
            </a:fld>
            <a:endParaRPr lang="tr-TR" dirty="0">
              <a:solidFill>
                <a:prstClr val="black">
                  <a:tint val="75000"/>
                </a:prstClr>
              </a:solidFill>
            </a:endParaRPr>
          </a:p>
        </p:txBody>
      </p:sp>
      <p:cxnSp>
        <p:nvCxnSpPr>
          <p:cNvPr id="4" name="3 Düz Bağlayıcı"/>
          <p:cNvCxnSpPr/>
          <p:nvPr/>
        </p:nvCxnSpPr>
        <p:spPr>
          <a:xfrm>
            <a:off x="500063" y="1500188"/>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574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8</a:t>
            </a:fld>
            <a:endParaRPr lang="tr-TR" dirty="0">
              <a:solidFill>
                <a:prstClr val="black">
                  <a:tint val="75000"/>
                </a:prstClr>
              </a:solidFill>
            </a:endParaRPr>
          </a:p>
        </p:txBody>
      </p: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1110" y="3309453"/>
            <a:ext cx="6213912" cy="2387225"/>
          </a:xfrm>
        </p:spPr>
      </p:pic>
      <p:sp>
        <p:nvSpPr>
          <p:cNvPr id="7" name="Rectangle 6"/>
          <p:cNvSpPr/>
          <p:nvPr/>
        </p:nvSpPr>
        <p:spPr>
          <a:xfrm>
            <a:off x="7092280" y="5691742"/>
            <a:ext cx="1931298" cy="369332"/>
          </a:xfrm>
          <a:prstGeom prst="rect">
            <a:avLst/>
          </a:prstGeom>
        </p:spPr>
        <p:txBody>
          <a:bodyPr wrap="none">
            <a:spAutoFit/>
          </a:bodyPr>
          <a:lstStyle/>
          <a:p>
            <a:r>
              <a:rPr lang="tr-TR" dirty="0"/>
              <a:t>P. H. </a:t>
            </a:r>
            <a:r>
              <a:rPr lang="tr-TR" dirty="0" err="1" smtClean="0"/>
              <a:t>Schmitt</a:t>
            </a:r>
            <a:r>
              <a:rPr lang="tr-TR" dirty="0" smtClean="0"/>
              <a:t>, 2003</a:t>
            </a:r>
            <a:endParaRPr lang="tr-TR" dirty="0"/>
          </a:p>
        </p:txBody>
      </p:sp>
      <p:pic>
        <p:nvPicPr>
          <p:cNvPr id="8" name="Picture 7"/>
          <p:cNvPicPr>
            <a:picLocks noChangeAspect="1"/>
          </p:cNvPicPr>
          <p:nvPr/>
        </p:nvPicPr>
        <p:blipFill>
          <a:blip r:embed="rId4"/>
          <a:stretch>
            <a:fillRect/>
          </a:stretch>
        </p:blipFill>
        <p:spPr>
          <a:xfrm>
            <a:off x="4580246" y="403865"/>
            <a:ext cx="4520623" cy="2458641"/>
          </a:xfrm>
          <a:prstGeom prst="rect">
            <a:avLst/>
          </a:prstGeom>
        </p:spPr>
      </p:pic>
    </p:spTree>
    <p:extLst>
      <p:ext uri="{BB962C8B-B14F-4D97-AF65-F5344CB8AC3E}">
        <p14:creationId xmlns:p14="http://schemas.microsoft.com/office/powerpoint/2010/main" val="3125546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a:defRPr/>
            </a:pPr>
            <a:fld id="{9D7F5794-A0F9-49E3-B2F0-51A0DD7B743A}" type="slidenum">
              <a:rPr lang="tr-TR" smtClean="0">
                <a:solidFill>
                  <a:prstClr val="black">
                    <a:tint val="75000"/>
                  </a:prstClr>
                </a:solidFill>
              </a:rPr>
              <a:pPr>
                <a:defRPr/>
              </a:pPr>
              <a:t>9</a:t>
            </a:fld>
            <a:endParaRPr lang="tr-TR" dirty="0">
              <a:solidFill>
                <a:prstClr val="black">
                  <a:tint val="75000"/>
                </a:prstClr>
              </a:solidFill>
            </a:endParaRPr>
          </a:p>
        </p:txBody>
      </p:sp>
      <p:cxnSp>
        <p:nvCxnSpPr>
          <p:cNvPr id="5" name="4 Düz Bağlayıcı"/>
          <p:cNvCxnSpPr/>
          <p:nvPr/>
        </p:nvCxnSpPr>
        <p:spPr>
          <a:xfrm>
            <a:off x="500063" y="6143625"/>
            <a:ext cx="821531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64180" y="943373"/>
            <a:ext cx="8682612" cy="4987528"/>
          </a:xfrm>
          <a:prstGeom prst="rect">
            <a:avLst/>
          </a:prstGeom>
        </p:spPr>
      </p:pic>
    </p:spTree>
    <p:extLst>
      <p:ext uri="{BB962C8B-B14F-4D97-AF65-F5344CB8AC3E}">
        <p14:creationId xmlns:p14="http://schemas.microsoft.com/office/powerpoint/2010/main" val="620838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4643</TotalTime>
  <Words>689</Words>
  <Application>Microsoft Office PowerPoint</Application>
  <PresentationFormat>On-screen Show (4:3)</PresentationFormat>
  <Paragraphs>252</Paragraphs>
  <Slides>57</Slides>
  <Notes>33</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61" baseType="lpstr">
      <vt:lpstr>Arial</vt:lpstr>
      <vt:lpstr>Calibri</vt:lpstr>
      <vt:lpstr>1_Ofis Teması</vt:lpstr>
      <vt:lpstr>Slayt</vt:lpstr>
      <vt:lpstr>Land management vs land administration</vt:lpstr>
      <vt:lpstr>PowerPoint Presentation</vt:lpstr>
      <vt:lpstr>Land management vs land administration</vt:lpstr>
      <vt:lpstr>Konumsal veri altyapıları</vt:lpstr>
      <vt:lpstr>Unified Modeling Language(UML) Kullanım durumu diyagramı</vt:lpstr>
      <vt:lpstr>Unified Modeling Language Sınıf diyagramı</vt:lpstr>
      <vt:lpstr>Unified Modeling Language Sınıf diyagramı</vt:lpstr>
      <vt:lpstr>PowerPoint Presentation</vt:lpstr>
      <vt:lpstr>PowerPoint Presentation</vt:lpstr>
      <vt:lpstr>PowerPoint Presentation</vt:lpstr>
      <vt:lpstr>PowerPoint Presentation</vt:lpstr>
      <vt:lpstr>Unified Modeling Language Sınıf diyagramı - Classes and Attributes</vt:lpstr>
      <vt:lpstr>Unified Modeling Language Sınıf diyagramı - Classes and Attributes</vt:lpstr>
      <vt:lpstr>Unified Modeling Language Sınıf diyagramı – Data types</vt:lpstr>
      <vt:lpstr>Unified Modeling Language Sınıf diyagramı - Relationships</vt:lpstr>
      <vt:lpstr>Unified Modeling Language Sınıf diyagramı – Data types</vt:lpstr>
      <vt:lpstr>Unified Modeling Language Sınıf diyagramı</vt:lpstr>
      <vt:lpstr>Unified Modeling Language Sınıf diyagramı</vt:lpstr>
      <vt:lpstr>Unified Modeling Language Sınıf diyagramı - Relationships</vt:lpstr>
      <vt:lpstr>Unified Modeling Language Sınıf diyagramı - Relationships</vt:lpstr>
      <vt:lpstr>Unified Modeling Language Sınıf diyagramı - Relationships</vt:lpstr>
      <vt:lpstr>Unified Modeling Language Sınıf diyagramı - Relationships</vt:lpstr>
      <vt:lpstr>Unified Modeling Language Sınıf diyagramı - Relationships</vt:lpstr>
      <vt:lpstr>Unified Modeling Language Sınıf diyagramı - Relationships</vt:lpstr>
      <vt:lpstr>Unified Modeling Language Sınıf diyagramı - Relationships</vt:lpstr>
      <vt:lpstr>Unified Modeling Language Sınıf diyagramı - Relationships</vt:lpstr>
      <vt:lpstr>Unified Modeling Language Sınıf diyagramı - Relationships</vt:lpstr>
      <vt:lpstr>Unified Modeling Language Sınıf diyagramı - Relationships</vt:lpstr>
      <vt:lpstr>Unified Modeling Language Sınıf diyagramı - Relationships</vt:lpstr>
      <vt:lpstr>Unified Modeling Language Sınıf diyagramı - Relationships</vt:lpstr>
      <vt:lpstr>Unified Modeling Language Sınıf diyagramı - Relationships</vt:lpstr>
      <vt:lpstr>Unified Modeling Language Sınıf diyagramı - Constraints</vt:lpstr>
      <vt:lpstr>Unified Modeling Language Sınıf diyagramı – Stereotypes</vt:lpstr>
      <vt:lpstr>Unified Modeling Language Sınıf diyagramı – Stereotypes</vt:lpstr>
      <vt:lpstr>Land parcel identification system</vt:lpstr>
      <vt:lpstr>Land parcel identification system</vt:lpstr>
      <vt:lpstr>Land parcel identification system</vt:lpstr>
      <vt:lpstr>Land parcel identification system</vt:lpstr>
      <vt:lpstr>Land parcel identification system</vt:lpstr>
      <vt:lpstr>Land parcel identification system</vt:lpstr>
      <vt:lpstr>Land parcel identification system</vt:lpstr>
      <vt:lpstr>Land parcel identification system</vt:lpstr>
      <vt:lpstr>Land parcel identification system</vt:lpstr>
      <vt:lpstr>Land parcel identification system</vt:lpstr>
      <vt:lpstr>Tarımsal bilgi sistemleri LPIS</vt:lpstr>
      <vt:lpstr>Land parcel identification system</vt:lpstr>
      <vt:lpstr>Land parcel identification system</vt:lpstr>
      <vt:lpstr>Land parcel identification system</vt:lpstr>
      <vt:lpstr>Land parcel identification system</vt:lpstr>
      <vt:lpstr>Land parcel identification system</vt:lpstr>
      <vt:lpstr>Land parcel identification system</vt:lpstr>
      <vt:lpstr>Land parcel identification system</vt:lpstr>
      <vt:lpstr>Land parcel identification system LPIS data model</vt:lpstr>
      <vt:lpstr>Land parcel identification system LPIS data model</vt:lpstr>
      <vt:lpstr>Land parcel identification system LPIS data model</vt:lpstr>
      <vt:lpstr>LADM-LPIS integration</vt:lpstr>
      <vt:lpstr>LADM-LPIS integration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Taşınmaz hukuku 1. giriş    yrd. doç. dr. volkan çağdaş volkan@yildiz.edu.tr</dc:title>
  <dc:creator>cagdas</dc:creator>
  <cp:lastModifiedBy>Mehmet ALKAN</cp:lastModifiedBy>
  <cp:revision>236</cp:revision>
  <cp:lastPrinted>2011-02-18T14:11:07Z</cp:lastPrinted>
  <dcterms:created xsi:type="dcterms:W3CDTF">2011-02-17T14:21:53Z</dcterms:created>
  <dcterms:modified xsi:type="dcterms:W3CDTF">2016-05-10T12:44:04Z</dcterms:modified>
</cp:coreProperties>
</file>