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385" r:id="rId2"/>
    <p:sldId id="386" r:id="rId3"/>
    <p:sldId id="387" r:id="rId4"/>
    <p:sldId id="389" r:id="rId5"/>
    <p:sldId id="397" r:id="rId6"/>
    <p:sldId id="390" r:id="rId7"/>
    <p:sldId id="391" r:id="rId8"/>
    <p:sldId id="392" r:id="rId9"/>
    <p:sldId id="394" r:id="rId10"/>
    <p:sldId id="395" r:id="rId11"/>
    <p:sldId id="396" r:id="rId12"/>
    <p:sldId id="398" r:id="rId13"/>
    <p:sldId id="399" r:id="rId14"/>
    <p:sldId id="400" r:id="rId15"/>
    <p:sldId id="824" r:id="rId16"/>
    <p:sldId id="839" r:id="rId17"/>
    <p:sldId id="655" r:id="rId18"/>
    <p:sldId id="402" r:id="rId19"/>
    <p:sldId id="828" r:id="rId20"/>
    <p:sldId id="829" r:id="rId21"/>
    <p:sldId id="833" r:id="rId22"/>
    <p:sldId id="830" r:id="rId23"/>
    <p:sldId id="832" r:id="rId24"/>
    <p:sldId id="831" r:id="rId25"/>
    <p:sldId id="403" r:id="rId26"/>
    <p:sldId id="834" r:id="rId27"/>
    <p:sldId id="405" r:id="rId28"/>
    <p:sldId id="406" r:id="rId29"/>
    <p:sldId id="835" r:id="rId30"/>
    <p:sldId id="836" r:id="rId31"/>
    <p:sldId id="837" r:id="rId32"/>
    <p:sldId id="838" r:id="rId33"/>
    <p:sldId id="840" r:id="rId34"/>
    <p:sldId id="841" r:id="rId35"/>
    <p:sldId id="842" r:id="rId36"/>
    <p:sldId id="843" r:id="rId37"/>
    <p:sldId id="845" r:id="rId38"/>
    <p:sldId id="844" r:id="rId39"/>
    <p:sldId id="846" r:id="rId40"/>
    <p:sldId id="847" r:id="rId41"/>
    <p:sldId id="848" r:id="rId42"/>
    <p:sldId id="849" r:id="rId43"/>
    <p:sldId id="851" r:id="rId44"/>
    <p:sldId id="852" r:id="rId45"/>
    <p:sldId id="886" r:id="rId46"/>
    <p:sldId id="889" r:id="rId47"/>
    <p:sldId id="890" r:id="rId48"/>
    <p:sldId id="895" r:id="rId49"/>
    <p:sldId id="912" r:id="rId50"/>
    <p:sldId id="914" r:id="rId51"/>
    <p:sldId id="918" r:id="rId52"/>
    <p:sldId id="916" r:id="rId53"/>
    <p:sldId id="917" r:id="rId54"/>
    <p:sldId id="896" r:id="rId55"/>
    <p:sldId id="919" r:id="rId56"/>
    <p:sldId id="898" r:id="rId57"/>
    <p:sldId id="899" r:id="rId58"/>
    <p:sldId id="900" r:id="rId59"/>
    <p:sldId id="901" r:id="rId60"/>
    <p:sldId id="902" r:id="rId61"/>
    <p:sldId id="903" r:id="rId62"/>
    <p:sldId id="904" r:id="rId63"/>
    <p:sldId id="905" r:id="rId64"/>
    <p:sldId id="906" r:id="rId65"/>
  </p:sldIdLst>
  <p:sldSz cx="9144000" cy="6858000" type="screen4x3"/>
  <p:notesSz cx="7099300"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lah" initials="A" lastIdx="1" clrIdx="0">
    <p:extLst>
      <p:ext uri="{19B8F6BF-5375-455C-9EA6-DF929625EA0E}">
        <p15:presenceInfo xmlns:p15="http://schemas.microsoft.com/office/powerpoint/2012/main" userId="Abdull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p:cViewPr varScale="1">
        <p:scale>
          <a:sx n="74" d="100"/>
          <a:sy n="74" d="100"/>
        </p:scale>
        <p:origin x="112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3076575" cy="51117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4021139" y="0"/>
            <a:ext cx="3076575" cy="511176"/>
          </a:xfrm>
          <a:prstGeom prst="rect">
            <a:avLst/>
          </a:prstGeom>
        </p:spPr>
        <p:txBody>
          <a:bodyPr vert="horz" lIns="91440" tIns="45720" rIns="91440" bIns="45720" rtlCol="0"/>
          <a:lstStyle>
            <a:lvl1pPr algn="r">
              <a:defRPr sz="1200"/>
            </a:lvl1pPr>
          </a:lstStyle>
          <a:p>
            <a:fld id="{78CB3BC7-B320-46DB-9AF5-2CDD83BB5A2F}" type="datetimeFigureOut">
              <a:rPr lang="tr-TR" smtClean="0"/>
              <a:pPr/>
              <a:t>10.05.2016</a:t>
            </a:fld>
            <a:endParaRPr lang="tr-TR"/>
          </a:p>
        </p:txBody>
      </p:sp>
      <p:sp>
        <p:nvSpPr>
          <p:cNvPr id="4" name="Altbilgi Yer Tutucusu 3"/>
          <p:cNvSpPr>
            <a:spLocks noGrp="1"/>
          </p:cNvSpPr>
          <p:nvPr>
            <p:ph type="ftr" sz="quarter" idx="2"/>
          </p:nvPr>
        </p:nvSpPr>
        <p:spPr>
          <a:xfrm>
            <a:off x="1" y="9721850"/>
            <a:ext cx="3076575" cy="511176"/>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4021139" y="9721850"/>
            <a:ext cx="3076575" cy="511176"/>
          </a:xfrm>
          <a:prstGeom prst="rect">
            <a:avLst/>
          </a:prstGeom>
        </p:spPr>
        <p:txBody>
          <a:bodyPr vert="horz" lIns="91440" tIns="45720" rIns="91440" bIns="45720" rtlCol="0" anchor="b"/>
          <a:lstStyle>
            <a:lvl1pPr algn="r">
              <a:defRPr sz="1200"/>
            </a:lvl1pPr>
          </a:lstStyle>
          <a:p>
            <a:fld id="{6A96914D-B2A6-4215-A72A-8F30178119E7}" type="slidenum">
              <a:rPr lang="tr-TR" smtClean="0"/>
              <a:pPr/>
              <a:t>‹#›</a:t>
            </a:fld>
            <a:endParaRPr lang="tr-TR"/>
          </a:p>
        </p:txBody>
      </p:sp>
    </p:spTree>
    <p:extLst>
      <p:ext uri="{BB962C8B-B14F-4D97-AF65-F5344CB8AC3E}">
        <p14:creationId xmlns:p14="http://schemas.microsoft.com/office/powerpoint/2010/main" val="1879015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2"/>
            <a:ext cx="3076363" cy="511731"/>
          </a:xfrm>
          <a:prstGeom prst="rect">
            <a:avLst/>
          </a:prstGeom>
        </p:spPr>
        <p:txBody>
          <a:bodyPr vert="horz" lIns="99048" tIns="49524" rIns="99048" bIns="49524" rtlCol="0"/>
          <a:lstStyle>
            <a:lvl1pPr algn="l">
              <a:defRPr sz="1300"/>
            </a:lvl1pPr>
          </a:lstStyle>
          <a:p>
            <a:endParaRPr lang="tr-TR"/>
          </a:p>
        </p:txBody>
      </p:sp>
      <p:sp>
        <p:nvSpPr>
          <p:cNvPr id="3" name="Veri Yer Tutucusu 2"/>
          <p:cNvSpPr>
            <a:spLocks noGrp="1"/>
          </p:cNvSpPr>
          <p:nvPr>
            <p:ph type="dt" idx="1"/>
          </p:nvPr>
        </p:nvSpPr>
        <p:spPr>
          <a:xfrm>
            <a:off x="4021295" y="2"/>
            <a:ext cx="3076363" cy="511731"/>
          </a:xfrm>
          <a:prstGeom prst="rect">
            <a:avLst/>
          </a:prstGeom>
        </p:spPr>
        <p:txBody>
          <a:bodyPr vert="horz" lIns="99048" tIns="49524" rIns="99048" bIns="49524" rtlCol="0"/>
          <a:lstStyle>
            <a:lvl1pPr algn="r">
              <a:defRPr sz="1300"/>
            </a:lvl1pPr>
          </a:lstStyle>
          <a:p>
            <a:fld id="{69962AE3-05EB-4D23-9548-139119886AF8}" type="datetimeFigureOut">
              <a:rPr lang="tr-TR" smtClean="0"/>
              <a:pPr/>
              <a:t>10.05.2016</a:t>
            </a:fld>
            <a:endParaRPr lang="tr-TR"/>
          </a:p>
        </p:txBody>
      </p:sp>
      <p:sp>
        <p:nvSpPr>
          <p:cNvPr id="4" name="Slayt Görüntüsü Yer Tutucusu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tr-TR"/>
          </a:p>
        </p:txBody>
      </p:sp>
      <p:sp>
        <p:nvSpPr>
          <p:cNvPr id="5" name="Not Yer Tutucusu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9721108"/>
            <a:ext cx="3076363" cy="511731"/>
          </a:xfrm>
          <a:prstGeom prst="rect">
            <a:avLst/>
          </a:prstGeom>
        </p:spPr>
        <p:txBody>
          <a:bodyPr vert="horz" lIns="99048" tIns="49524" rIns="99048" bIns="49524" rtlCol="0" anchor="b"/>
          <a:lstStyle>
            <a:lvl1pPr algn="l">
              <a:defRPr sz="1300"/>
            </a:lvl1pPr>
          </a:lstStyle>
          <a:p>
            <a:endParaRPr lang="tr-TR"/>
          </a:p>
        </p:txBody>
      </p:sp>
      <p:sp>
        <p:nvSpPr>
          <p:cNvPr id="7" name="Slayt Numarası Yer Tutucusu 6"/>
          <p:cNvSpPr>
            <a:spLocks noGrp="1"/>
          </p:cNvSpPr>
          <p:nvPr>
            <p:ph type="sldNum" sz="quarter" idx="5"/>
          </p:nvPr>
        </p:nvSpPr>
        <p:spPr>
          <a:xfrm>
            <a:off x="4021295" y="9721108"/>
            <a:ext cx="3076363" cy="511731"/>
          </a:xfrm>
          <a:prstGeom prst="rect">
            <a:avLst/>
          </a:prstGeom>
        </p:spPr>
        <p:txBody>
          <a:bodyPr vert="horz" lIns="99048" tIns="49524" rIns="99048" bIns="49524" rtlCol="0" anchor="b"/>
          <a:lstStyle>
            <a:lvl1pPr algn="r">
              <a:defRPr sz="1300"/>
            </a:lvl1pPr>
          </a:lstStyle>
          <a:p>
            <a:fld id="{D6E1F885-D0A4-4ECB-885A-C95D2A758A22}" type="slidenum">
              <a:rPr lang="tr-TR" smtClean="0"/>
              <a:pPr/>
              <a:t>‹#›</a:t>
            </a:fld>
            <a:endParaRPr lang="tr-TR"/>
          </a:p>
        </p:txBody>
      </p:sp>
    </p:spTree>
    <p:extLst>
      <p:ext uri="{BB962C8B-B14F-4D97-AF65-F5344CB8AC3E}">
        <p14:creationId xmlns:p14="http://schemas.microsoft.com/office/powerpoint/2010/main" val="42544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a:t>
            </a:fld>
            <a:endParaRPr lang="tr-TR"/>
          </a:p>
        </p:txBody>
      </p:sp>
    </p:spTree>
    <p:extLst>
      <p:ext uri="{BB962C8B-B14F-4D97-AF65-F5344CB8AC3E}">
        <p14:creationId xmlns:p14="http://schemas.microsoft.com/office/powerpoint/2010/main" val="3434413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10</a:t>
            </a:fld>
            <a:endParaRPr lang="tr-TR"/>
          </a:p>
        </p:txBody>
      </p:sp>
    </p:spTree>
    <p:extLst>
      <p:ext uri="{BB962C8B-B14F-4D97-AF65-F5344CB8AC3E}">
        <p14:creationId xmlns:p14="http://schemas.microsoft.com/office/powerpoint/2010/main" val="375965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11</a:t>
            </a:fld>
            <a:endParaRPr lang="tr-TR"/>
          </a:p>
        </p:txBody>
      </p:sp>
    </p:spTree>
    <p:extLst>
      <p:ext uri="{BB962C8B-B14F-4D97-AF65-F5344CB8AC3E}">
        <p14:creationId xmlns:p14="http://schemas.microsoft.com/office/powerpoint/2010/main" val="946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12</a:t>
            </a:fld>
            <a:endParaRPr lang="tr-TR"/>
          </a:p>
        </p:txBody>
      </p:sp>
    </p:spTree>
    <p:extLst>
      <p:ext uri="{BB962C8B-B14F-4D97-AF65-F5344CB8AC3E}">
        <p14:creationId xmlns:p14="http://schemas.microsoft.com/office/powerpoint/2010/main" val="183636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13</a:t>
            </a:fld>
            <a:endParaRPr lang="tr-TR"/>
          </a:p>
        </p:txBody>
      </p:sp>
    </p:spTree>
    <p:extLst>
      <p:ext uri="{BB962C8B-B14F-4D97-AF65-F5344CB8AC3E}">
        <p14:creationId xmlns:p14="http://schemas.microsoft.com/office/powerpoint/2010/main" val="314441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14</a:t>
            </a:fld>
            <a:endParaRPr lang="tr-TR"/>
          </a:p>
        </p:txBody>
      </p:sp>
    </p:spTree>
    <p:extLst>
      <p:ext uri="{BB962C8B-B14F-4D97-AF65-F5344CB8AC3E}">
        <p14:creationId xmlns:p14="http://schemas.microsoft.com/office/powerpoint/2010/main" val="3331594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15</a:t>
            </a:fld>
            <a:endParaRPr lang="tr-TR"/>
          </a:p>
        </p:txBody>
      </p:sp>
    </p:spTree>
    <p:extLst>
      <p:ext uri="{BB962C8B-B14F-4D97-AF65-F5344CB8AC3E}">
        <p14:creationId xmlns:p14="http://schemas.microsoft.com/office/powerpoint/2010/main" val="160434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18</a:t>
            </a:fld>
            <a:endParaRPr lang="tr-TR"/>
          </a:p>
        </p:txBody>
      </p:sp>
    </p:spTree>
    <p:extLst>
      <p:ext uri="{BB962C8B-B14F-4D97-AF65-F5344CB8AC3E}">
        <p14:creationId xmlns:p14="http://schemas.microsoft.com/office/powerpoint/2010/main" val="289129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25</a:t>
            </a:fld>
            <a:endParaRPr lang="tr-TR"/>
          </a:p>
        </p:txBody>
      </p:sp>
    </p:spTree>
    <p:extLst>
      <p:ext uri="{BB962C8B-B14F-4D97-AF65-F5344CB8AC3E}">
        <p14:creationId xmlns:p14="http://schemas.microsoft.com/office/powerpoint/2010/main" val="3479259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26</a:t>
            </a:fld>
            <a:endParaRPr lang="tr-TR"/>
          </a:p>
        </p:txBody>
      </p:sp>
    </p:spTree>
    <p:extLst>
      <p:ext uri="{BB962C8B-B14F-4D97-AF65-F5344CB8AC3E}">
        <p14:creationId xmlns:p14="http://schemas.microsoft.com/office/powerpoint/2010/main" val="2613799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27</a:t>
            </a:fld>
            <a:endParaRPr lang="tr-TR"/>
          </a:p>
        </p:txBody>
      </p:sp>
    </p:spTree>
    <p:extLst>
      <p:ext uri="{BB962C8B-B14F-4D97-AF65-F5344CB8AC3E}">
        <p14:creationId xmlns:p14="http://schemas.microsoft.com/office/powerpoint/2010/main" val="298293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2</a:t>
            </a:fld>
            <a:endParaRPr lang="tr-TR"/>
          </a:p>
        </p:txBody>
      </p:sp>
    </p:spTree>
    <p:extLst>
      <p:ext uri="{BB962C8B-B14F-4D97-AF65-F5344CB8AC3E}">
        <p14:creationId xmlns:p14="http://schemas.microsoft.com/office/powerpoint/2010/main" val="3827296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28</a:t>
            </a:fld>
            <a:endParaRPr lang="tr-TR"/>
          </a:p>
        </p:txBody>
      </p:sp>
    </p:spTree>
    <p:extLst>
      <p:ext uri="{BB962C8B-B14F-4D97-AF65-F5344CB8AC3E}">
        <p14:creationId xmlns:p14="http://schemas.microsoft.com/office/powerpoint/2010/main" val="185652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3</a:t>
            </a:fld>
            <a:endParaRPr lang="tr-TR"/>
          </a:p>
        </p:txBody>
      </p:sp>
    </p:spTree>
    <p:extLst>
      <p:ext uri="{BB962C8B-B14F-4D97-AF65-F5344CB8AC3E}">
        <p14:creationId xmlns:p14="http://schemas.microsoft.com/office/powerpoint/2010/main" val="327052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4</a:t>
            </a:fld>
            <a:endParaRPr lang="tr-TR"/>
          </a:p>
        </p:txBody>
      </p:sp>
    </p:spTree>
    <p:extLst>
      <p:ext uri="{BB962C8B-B14F-4D97-AF65-F5344CB8AC3E}">
        <p14:creationId xmlns:p14="http://schemas.microsoft.com/office/powerpoint/2010/main" val="166044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5</a:t>
            </a:fld>
            <a:endParaRPr lang="tr-TR"/>
          </a:p>
        </p:txBody>
      </p:sp>
    </p:spTree>
    <p:extLst>
      <p:ext uri="{BB962C8B-B14F-4D97-AF65-F5344CB8AC3E}">
        <p14:creationId xmlns:p14="http://schemas.microsoft.com/office/powerpoint/2010/main" val="383534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6</a:t>
            </a:fld>
            <a:endParaRPr lang="tr-TR"/>
          </a:p>
        </p:txBody>
      </p:sp>
    </p:spTree>
    <p:extLst>
      <p:ext uri="{BB962C8B-B14F-4D97-AF65-F5344CB8AC3E}">
        <p14:creationId xmlns:p14="http://schemas.microsoft.com/office/powerpoint/2010/main" val="79248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7</a:t>
            </a:fld>
            <a:endParaRPr lang="tr-TR"/>
          </a:p>
        </p:txBody>
      </p:sp>
    </p:spTree>
    <p:extLst>
      <p:ext uri="{BB962C8B-B14F-4D97-AF65-F5344CB8AC3E}">
        <p14:creationId xmlns:p14="http://schemas.microsoft.com/office/powerpoint/2010/main" val="20204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8</a:t>
            </a:fld>
            <a:endParaRPr lang="tr-TR"/>
          </a:p>
        </p:txBody>
      </p:sp>
    </p:spTree>
    <p:extLst>
      <p:ext uri="{BB962C8B-B14F-4D97-AF65-F5344CB8AC3E}">
        <p14:creationId xmlns:p14="http://schemas.microsoft.com/office/powerpoint/2010/main" val="7884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6E1F885-D0A4-4ECB-885A-C95D2A758A22}" type="slidenum">
              <a:rPr lang="tr-TR" smtClean="0"/>
              <a:t>9</a:t>
            </a:fld>
            <a:endParaRPr lang="tr-TR"/>
          </a:p>
        </p:txBody>
      </p:sp>
    </p:spTree>
    <p:extLst>
      <p:ext uri="{BB962C8B-B14F-4D97-AF65-F5344CB8AC3E}">
        <p14:creationId xmlns:p14="http://schemas.microsoft.com/office/powerpoint/2010/main" val="152581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30278151-47C0-4650-A23D-F7A67730D3BC}"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E12A43A-1B13-49B3-B539-814E206F4B5D}"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65073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88D6C4E7-C422-4A07-8105-5D6F8E08963A}"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DFE28230-217E-47F7-96D1-A2A2038365D2}"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89748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F226CBD7-F547-49A1-960B-B49C465ECE60}"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98ABD6AA-0C5B-4E12-94E4-DB8CF9276146}"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30414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lgn="l">
              <a:defRPr sz="2000"/>
            </a:lvl1pPr>
          </a:lstStyle>
          <a:p>
            <a:r>
              <a:rPr lang="tr-TR" dirty="0" smtClean="0"/>
              <a:t>Asıl başlık stili için tıklatın</a:t>
            </a:r>
            <a:endParaRPr lang="tr-TR" dirty="0"/>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D161E8D-2D2D-4097-96BA-255CFA73B703}"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9D7F5794-A0F9-49E3-B2F0-51A0DD7B743A}"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56331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F9B55483-C1D8-492D-90B2-9948880CFA4A}"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A81AA1A-0A33-4DC6-86C0-75215C4C5AAD}"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33462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AB892D13-E62C-443F-9DB6-E82B96FAFF52}"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64A15319-02DA-48D0-B5E3-8F4661C76A0F}"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44988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A9845B4-BE25-44AE-AFE1-DDA145F7D14B}"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E54E3956-48B2-4AE3-89BA-F907E66A1729}"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00345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0B935F01-5CA4-4774-A1F7-2FB2E0547981}"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81500348-1090-4D7A-AB55-13A3FF3F9E03}"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54058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A20BBCEE-CF03-485F-A642-0CD626BB3C29}"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AD36043D-2694-4217-B7F2-238DE10F4B7B}"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05124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B0CC3A49-4929-4372-978E-B93B0DBABCEF}"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698890-E7A5-4EC7-8CD0-E119B9DC1382}"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34886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5CB5D093-560E-40B0-A55D-668BCE034720}"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6D6062CC-3D12-415D-A15E-A9AADEC7EAF6}"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93494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E727AB1-52F8-44AE-A18B-31117D7968E4}" type="datetime1">
              <a:rPr lang="tr-TR" smtClean="0">
                <a:solidFill>
                  <a:prstClr val="black">
                    <a:tint val="75000"/>
                  </a:prstClr>
                </a:solidFill>
              </a:rPr>
              <a:pPr>
                <a:defRPr/>
              </a:pPr>
              <a:t>10.05.2016</a:t>
            </a:fld>
            <a:endParaRPr lang="tr-TR" dirty="0">
              <a:solidFill>
                <a:prstClr val="black">
                  <a:tint val="75000"/>
                </a:prstClr>
              </a:solidFill>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560FA16-7AE9-4D2C-9910-366D96004C6F}" type="slidenum">
              <a:rPr lang="tr-TR">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027716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ata.gov.uk/location/inspir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inspire.jrc.ec.europa.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nspire.jrc.ec.europa.eu/index.cfm/pageid/2/list/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geonames.org/export/codes.html"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www.geonames.org/export/#dump" TargetMode="External"/><Relationship Id="rId4" Type="http://schemas.openxmlformats.org/officeDocument/2006/relationships/hyperlink" Target="http://www.geonames.org/export/#w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endParaRPr lang="tr-TR" sz="2400" dirty="0" smtClean="0"/>
          </a:p>
        </p:txBody>
      </p:sp>
      <p:sp>
        <p:nvSpPr>
          <p:cNvPr id="21507" name="2 İçerik Yer Tutucusu"/>
          <p:cNvSpPr>
            <a:spLocks noGrp="1"/>
          </p:cNvSpPr>
          <p:nvPr>
            <p:ph idx="1"/>
          </p:nvPr>
        </p:nvSpPr>
        <p:spPr/>
        <p:txBody>
          <a:bodyPr/>
          <a:lstStyle/>
          <a:p>
            <a:pPr marL="0" indent="0" eaLnBrk="1" hangingPunct="1">
              <a:spcBef>
                <a:spcPts val="600"/>
              </a:spcBef>
              <a:spcAft>
                <a:spcPts val="600"/>
              </a:spcAft>
              <a:buNone/>
            </a:pPr>
            <a:r>
              <a:rPr lang="en-GB" sz="1600" dirty="0" smtClean="0"/>
              <a:t>European </a:t>
            </a:r>
            <a:r>
              <a:rPr lang="en-GB" sz="1600" dirty="0"/>
              <a:t>Directive 2007/2/EC is known as 'INSPIRE'. INSPIRE establishes an infrastructure </a:t>
            </a:r>
            <a:r>
              <a:rPr lang="en-GB" sz="1600" dirty="0" smtClean="0"/>
              <a:t>for</a:t>
            </a:r>
            <a:r>
              <a:rPr lang="tr-TR" sz="1600" dirty="0" smtClean="0"/>
              <a:t> </a:t>
            </a:r>
            <a:r>
              <a:rPr lang="en-GB" sz="1600" dirty="0" smtClean="0"/>
              <a:t>spatial </a:t>
            </a:r>
            <a:r>
              <a:rPr lang="en-GB" sz="1600" dirty="0"/>
              <a:t>information in the European </a:t>
            </a:r>
            <a:r>
              <a:rPr lang="en-GB" sz="1600" dirty="0" smtClean="0"/>
              <a:t>Union.</a:t>
            </a:r>
          </a:p>
          <a:p>
            <a:pPr marL="0" indent="0">
              <a:buNone/>
            </a:pPr>
            <a:r>
              <a:rPr lang="en-GB" sz="1600" dirty="0" smtClean="0"/>
              <a:t>The </a:t>
            </a:r>
            <a:r>
              <a:rPr lang="en-GB" sz="1600" dirty="0"/>
              <a:t>aim of INSPIRE is to facilitate better environmental policy across the EU. This will be </a:t>
            </a:r>
            <a:r>
              <a:rPr lang="en-GB" sz="1600" dirty="0" err="1" smtClean="0"/>
              <a:t>chieved</a:t>
            </a:r>
            <a:r>
              <a:rPr lang="en-GB" sz="1600" dirty="0" smtClean="0"/>
              <a:t> </a:t>
            </a:r>
            <a:r>
              <a:rPr lang="en-GB" sz="1600" dirty="0"/>
              <a:t>by:</a:t>
            </a:r>
          </a:p>
          <a:p>
            <a:r>
              <a:rPr lang="en-GB" sz="1600" dirty="0"/>
              <a:t>improving the joining up of and access to existing spatial data across the European Union at a local, regional, national and international level;</a:t>
            </a:r>
          </a:p>
          <a:p>
            <a:r>
              <a:rPr lang="en-GB" sz="1600" dirty="0"/>
              <a:t>facilitating improvements in the sharing of spatial data between public authorities;</a:t>
            </a:r>
          </a:p>
          <a:p>
            <a:r>
              <a:rPr lang="en-GB" sz="1600" dirty="0"/>
              <a:t>and improving public access to spatial data.</a:t>
            </a:r>
          </a:p>
          <a:p>
            <a:pPr eaLnBrk="1" hangingPunct="1">
              <a:spcBef>
                <a:spcPts val="600"/>
              </a:spcBef>
              <a:spcAft>
                <a:spcPts val="600"/>
              </a:spcAft>
              <a:buNone/>
            </a:pPr>
            <a:endParaRPr lang="tr-TR" sz="16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11560" y="6356350"/>
            <a:ext cx="3315331" cy="253916"/>
          </a:xfrm>
          <a:prstGeom prst="rect">
            <a:avLst/>
          </a:prstGeom>
          <a:noFill/>
        </p:spPr>
        <p:txBody>
          <a:bodyPr wrap="none" rtlCol="0">
            <a:spAutoFit/>
          </a:bodyPr>
          <a:lstStyle/>
          <a:p>
            <a:r>
              <a:rPr lang="en-GB" sz="1050" dirty="0">
                <a:hlinkClick r:id="rId3"/>
              </a:rPr>
              <a:t>http://</a:t>
            </a:r>
            <a:r>
              <a:rPr lang="en-GB" sz="1050" dirty="0" smtClean="0">
                <a:hlinkClick r:id="rId3"/>
              </a:rPr>
              <a:t>data.gov.uk/location/inspire</a:t>
            </a:r>
            <a:r>
              <a:rPr lang="en-GB" sz="1050" dirty="0" smtClean="0"/>
              <a:t> </a:t>
            </a:r>
            <a:r>
              <a:rPr lang="en-GB" sz="1050" dirty="0" err="1" smtClean="0"/>
              <a:t>adresinden</a:t>
            </a:r>
            <a:r>
              <a:rPr lang="en-GB" sz="1050" dirty="0" smtClean="0"/>
              <a:t> </a:t>
            </a:r>
            <a:r>
              <a:rPr lang="en-GB" sz="1050" dirty="0" err="1" smtClean="0"/>
              <a:t>alınmıştır</a:t>
            </a:r>
            <a:r>
              <a:rPr lang="en-GB" sz="1050" dirty="0" smtClean="0"/>
              <a:t>.</a:t>
            </a:r>
            <a:endParaRPr lang="en-GB" sz="1050" dirty="0"/>
          </a:p>
        </p:txBody>
      </p:sp>
    </p:spTree>
    <p:extLst>
      <p:ext uri="{BB962C8B-B14F-4D97-AF65-F5344CB8AC3E}">
        <p14:creationId xmlns:p14="http://schemas.microsoft.com/office/powerpoint/2010/main" val="3191821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marL="0" indent="0">
              <a:spcBef>
                <a:spcPts val="600"/>
              </a:spcBef>
              <a:spcAft>
                <a:spcPts val="600"/>
              </a:spcAft>
              <a:buNone/>
            </a:pPr>
            <a:r>
              <a:rPr lang="en-US" sz="1600" b="1" dirty="0" smtClean="0">
                <a:solidFill>
                  <a:srgbClr val="FF0000"/>
                </a:solidFill>
              </a:rPr>
              <a:t>Feature </a:t>
            </a:r>
            <a:r>
              <a:rPr lang="en-US" sz="1600" b="1" dirty="0">
                <a:solidFill>
                  <a:srgbClr val="FF0000"/>
                </a:solidFill>
              </a:rPr>
              <a:t>type </a:t>
            </a:r>
            <a:r>
              <a:rPr lang="en-US" sz="1600" b="1" dirty="0" err="1">
                <a:solidFill>
                  <a:srgbClr val="FF0000"/>
                </a:solidFill>
              </a:rPr>
              <a:t>CadastralBoundary</a:t>
            </a:r>
            <a:r>
              <a:rPr lang="en-US" sz="1600" b="1" dirty="0">
                <a:solidFill>
                  <a:srgbClr val="FF0000"/>
                </a:solidFill>
              </a:rPr>
              <a:t> (auxiliary</a:t>
            </a:r>
            <a:r>
              <a:rPr lang="en-US" sz="1600" b="1" dirty="0" smtClean="0">
                <a:solidFill>
                  <a:srgbClr val="FF0000"/>
                </a:solidFill>
              </a:rPr>
              <a:t>):</a:t>
            </a:r>
          </a:p>
          <a:p>
            <a:pPr marL="0" indent="0">
              <a:spcBef>
                <a:spcPts val="600"/>
              </a:spcBef>
              <a:spcAft>
                <a:spcPts val="600"/>
              </a:spcAft>
              <a:buNone/>
            </a:pPr>
            <a:r>
              <a:rPr lang="en-US" sz="1600" dirty="0" smtClean="0"/>
              <a:t>In </a:t>
            </a:r>
            <a:r>
              <a:rPr lang="en-US" sz="1600" dirty="0"/>
              <a:t>the INSPIRE context, cadastral boundaries are to be made available by Member States where</a:t>
            </a:r>
            <a:r>
              <a:rPr lang="tr-TR" sz="1600" dirty="0"/>
              <a:t> </a:t>
            </a:r>
            <a:r>
              <a:rPr lang="en-US" sz="1600" dirty="0"/>
              <a:t>absolute positional accuracy information is recorded for the cadastral boundary.</a:t>
            </a:r>
          </a:p>
          <a:p>
            <a:pPr marL="0" indent="0">
              <a:spcBef>
                <a:spcPts val="600"/>
              </a:spcBef>
              <a:spcAft>
                <a:spcPts val="600"/>
              </a:spcAft>
              <a:buNone/>
            </a:pPr>
            <a:r>
              <a:rPr lang="en-US" sz="1600" dirty="0"/>
              <a:t>Cadastral boundaries have the following additional attributes:</a:t>
            </a:r>
          </a:p>
          <a:p>
            <a:pPr marL="0" indent="0">
              <a:spcBef>
                <a:spcPts val="600"/>
              </a:spcBef>
              <a:spcAft>
                <a:spcPts val="600"/>
              </a:spcAft>
              <a:buNone/>
            </a:pPr>
            <a:r>
              <a:rPr lang="en-US" sz="1600" dirty="0" smtClean="0"/>
              <a:t>- </a:t>
            </a:r>
            <a:r>
              <a:rPr lang="en-US" sz="1600" dirty="0"/>
              <a:t>a geometry</a:t>
            </a:r>
          </a:p>
          <a:p>
            <a:pPr marL="0" indent="0">
              <a:spcBef>
                <a:spcPts val="600"/>
              </a:spcBef>
              <a:spcAft>
                <a:spcPts val="600"/>
              </a:spcAft>
              <a:buNone/>
            </a:pPr>
            <a:r>
              <a:rPr lang="en-US" sz="1600" dirty="0" smtClean="0"/>
              <a:t>- </a:t>
            </a:r>
            <a:r>
              <a:rPr lang="en-US" sz="1600" dirty="0"/>
              <a:t>metadata attribute: estimated accuracy</a:t>
            </a:r>
          </a:p>
          <a:p>
            <a:pPr eaLnBrk="1" hangingPunct="1">
              <a:spcBef>
                <a:spcPts val="600"/>
              </a:spcBef>
              <a:spcAft>
                <a:spcPts val="600"/>
              </a:spcAft>
              <a:buFont typeface="Arial" charset="0"/>
              <a:buNone/>
            </a:pP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10</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232495" y="3213670"/>
            <a:ext cx="2447931" cy="2847404"/>
          </a:xfrm>
          <a:prstGeom prst="rect">
            <a:avLst/>
          </a:prstGeom>
        </p:spPr>
      </p:pic>
    </p:spTree>
    <p:extLst>
      <p:ext uri="{BB962C8B-B14F-4D97-AF65-F5344CB8AC3E}">
        <p14:creationId xmlns:p14="http://schemas.microsoft.com/office/powerpoint/2010/main" val="445219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marL="0" indent="0">
              <a:spcBef>
                <a:spcPts val="600"/>
              </a:spcBef>
              <a:spcAft>
                <a:spcPts val="600"/>
              </a:spcAft>
              <a:buNone/>
            </a:pPr>
            <a:r>
              <a:rPr lang="en-US" sz="1600" b="1" dirty="0">
                <a:solidFill>
                  <a:srgbClr val="FF0000"/>
                </a:solidFill>
              </a:rPr>
              <a:t>Feature type </a:t>
            </a:r>
            <a:r>
              <a:rPr lang="en-US" sz="1600" b="1" dirty="0" err="1">
                <a:solidFill>
                  <a:srgbClr val="FF0000"/>
                </a:solidFill>
              </a:rPr>
              <a:t>BasicPropertyUnit</a:t>
            </a:r>
            <a:r>
              <a:rPr lang="en-US" sz="1600" b="1" dirty="0">
                <a:solidFill>
                  <a:srgbClr val="FF0000"/>
                </a:solidFill>
              </a:rPr>
              <a:t> (auxiliary)</a:t>
            </a:r>
          </a:p>
          <a:p>
            <a:pPr marL="0" indent="0">
              <a:spcBef>
                <a:spcPts val="600"/>
              </a:spcBef>
              <a:spcAft>
                <a:spcPts val="600"/>
              </a:spcAft>
              <a:buNone/>
            </a:pPr>
            <a:r>
              <a:rPr lang="en-US" sz="1600" dirty="0"/>
              <a:t>Basic property units are the basic units of ownership that are recorded in the land books, land</a:t>
            </a:r>
            <a:r>
              <a:rPr lang="tr-TR" sz="1600" dirty="0"/>
              <a:t> </a:t>
            </a:r>
            <a:r>
              <a:rPr lang="en-US" sz="1600" dirty="0"/>
              <a:t>registers or equivalent. They are defined by unique ownership and homogeneous real property rights,</a:t>
            </a:r>
            <a:r>
              <a:rPr lang="tr-TR" sz="1600" dirty="0"/>
              <a:t> </a:t>
            </a:r>
            <a:r>
              <a:rPr lang="en-US" sz="1600" dirty="0"/>
              <a:t>and may consist of one or more adjacent or geographically separate parcels. In the INSPIRE context,</a:t>
            </a:r>
            <a:r>
              <a:rPr lang="tr-TR" sz="1600" dirty="0"/>
              <a:t> </a:t>
            </a:r>
            <a:r>
              <a:rPr lang="en-US" sz="1600" dirty="0"/>
              <a:t>basic property units are to be used by countries where unique cadastral references are given only for</a:t>
            </a:r>
            <a:r>
              <a:rPr lang="tr-TR" sz="1600" dirty="0"/>
              <a:t> </a:t>
            </a:r>
            <a:r>
              <a:rPr lang="en-US" sz="1600" dirty="0"/>
              <a:t>basic property units and not for parcels. Basic Property units allow these countries to provide</a:t>
            </a:r>
            <a:r>
              <a:rPr lang="tr-TR" sz="1600" dirty="0"/>
              <a:t> </a:t>
            </a:r>
            <a:r>
              <a:rPr lang="en-US" sz="1600" dirty="0"/>
              <a:t>information about area or about temporal validity in the cadastral register.</a:t>
            </a:r>
            <a:r>
              <a:rPr lang="tr-TR" sz="1600" dirty="0"/>
              <a:t> </a:t>
            </a:r>
            <a:r>
              <a:rPr lang="en-US" sz="1600" dirty="0"/>
              <a:t>Basic property units have the following additional attributes:</a:t>
            </a:r>
          </a:p>
          <a:p>
            <a:pPr>
              <a:spcBef>
                <a:spcPts val="600"/>
              </a:spcBef>
              <a:spcAft>
                <a:spcPts val="600"/>
              </a:spcAft>
            </a:pPr>
            <a:r>
              <a:rPr lang="en-US" sz="1600" dirty="0" smtClean="0"/>
              <a:t>a </a:t>
            </a:r>
            <a:r>
              <a:rPr lang="en-US" sz="1600" dirty="0"/>
              <a:t>national cadastral reference</a:t>
            </a:r>
          </a:p>
          <a:p>
            <a:pPr>
              <a:spcBef>
                <a:spcPts val="600"/>
              </a:spcBef>
              <a:spcAft>
                <a:spcPts val="600"/>
              </a:spcAft>
            </a:pPr>
            <a:r>
              <a:rPr lang="en-US" sz="1600" dirty="0" smtClean="0"/>
              <a:t>an </a:t>
            </a:r>
            <a:r>
              <a:rPr lang="en-US" sz="1600" dirty="0"/>
              <a:t>area value</a:t>
            </a:r>
            <a:endParaRPr lang="tr-TR" sz="1600" dirty="0"/>
          </a:p>
          <a:p>
            <a:pPr>
              <a:spcBef>
                <a:spcPts val="600"/>
              </a:spcBef>
              <a:spcAft>
                <a:spcPts val="600"/>
              </a:spcAft>
            </a:pPr>
            <a:r>
              <a:rPr lang="en-US" sz="1600" dirty="0" smtClean="0"/>
              <a:t>In </a:t>
            </a:r>
            <a:r>
              <a:rPr lang="en-US" sz="1600" dirty="0"/>
              <a:t>countries as Norway and Finland the basic </a:t>
            </a:r>
            <a:r>
              <a:rPr lang="en-US" sz="1600" dirty="0" smtClean="0"/>
              <a:t>unit</a:t>
            </a:r>
          </a:p>
          <a:p>
            <a:pPr marL="0" indent="0">
              <a:spcBef>
                <a:spcPts val="600"/>
              </a:spcBef>
              <a:spcAft>
                <a:spcPts val="600"/>
              </a:spcAft>
              <a:buNone/>
            </a:pPr>
            <a:r>
              <a:rPr lang="en-US" sz="1600" dirty="0" smtClean="0"/>
              <a:t> </a:t>
            </a:r>
            <a:r>
              <a:rPr lang="en-US" sz="1600" dirty="0"/>
              <a:t>in registration is basic property </a:t>
            </a:r>
            <a:r>
              <a:rPr lang="en-US" sz="1600" dirty="0" smtClean="0"/>
              <a:t>unit</a:t>
            </a: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11</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940152" y="3761200"/>
            <a:ext cx="2446849" cy="2356371"/>
          </a:xfrm>
          <a:prstGeom prst="rect">
            <a:avLst/>
          </a:prstGeom>
        </p:spPr>
      </p:pic>
    </p:spTree>
    <p:extLst>
      <p:ext uri="{BB962C8B-B14F-4D97-AF65-F5344CB8AC3E}">
        <p14:creationId xmlns:p14="http://schemas.microsoft.com/office/powerpoint/2010/main" val="682341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0070C0"/>
                </a:solidFill>
              </a:rPr>
              <a:t>INSPIRE cadastral parcel and LADM</a:t>
            </a:r>
            <a:endParaRPr lang="tr-TR" sz="2400" dirty="0" smtClean="0"/>
          </a:p>
        </p:txBody>
      </p:sp>
      <p:sp>
        <p:nvSpPr>
          <p:cNvPr id="21507" name="2 İçerik Yer Tutucusu"/>
          <p:cNvSpPr>
            <a:spLocks noGrp="1"/>
          </p:cNvSpPr>
          <p:nvPr>
            <p:ph idx="1"/>
          </p:nvPr>
        </p:nvSpPr>
        <p:spPr/>
        <p:txBody>
          <a:bodyPr/>
          <a:lstStyle/>
          <a:p>
            <a:pPr marL="0" indent="0">
              <a:buNone/>
            </a:pPr>
            <a:r>
              <a:rPr lang="en-GB" sz="1600" dirty="0" smtClean="0"/>
              <a:t>INSPIRE </a:t>
            </a:r>
            <a:r>
              <a:rPr lang="en-GB" sz="1600" dirty="0"/>
              <a:t>cadastral parcels </a:t>
            </a:r>
            <a:r>
              <a:rPr lang="en-GB" sz="1600" dirty="0" smtClean="0"/>
              <a:t>model can </a:t>
            </a:r>
            <a:r>
              <a:rPr lang="en-GB" sz="1600" dirty="0"/>
              <a:t>be derived from the LADM. In INSPIRE context four classes are relevant:</a:t>
            </a:r>
          </a:p>
          <a:p>
            <a:pPr marL="0" indent="0">
              <a:buNone/>
            </a:pPr>
            <a:r>
              <a:rPr lang="pt-BR" sz="1600" dirty="0"/>
              <a:t>− LA_Parcel as basis for CadastralParcel,</a:t>
            </a:r>
          </a:p>
          <a:p>
            <a:pPr marL="0" indent="0">
              <a:buNone/>
            </a:pPr>
            <a:r>
              <a:rPr lang="en-GB" sz="1600" dirty="0"/>
              <a:t>− </a:t>
            </a:r>
            <a:r>
              <a:rPr lang="en-GB" sz="1600" dirty="0" err="1"/>
              <a:t>LA_LAUnit</a:t>
            </a:r>
            <a:r>
              <a:rPr lang="en-GB" sz="1600" dirty="0"/>
              <a:t> as basis for </a:t>
            </a:r>
            <a:r>
              <a:rPr lang="en-GB" sz="1600" dirty="0" err="1"/>
              <a:t>BasicPropertyUnit</a:t>
            </a:r>
            <a:r>
              <a:rPr lang="en-GB" sz="1600" dirty="0"/>
              <a:t>,</a:t>
            </a:r>
          </a:p>
          <a:p>
            <a:pPr marL="0" indent="0">
              <a:buNone/>
            </a:pPr>
            <a:r>
              <a:rPr lang="en-GB" sz="1600" dirty="0"/>
              <a:t>− </a:t>
            </a:r>
            <a:r>
              <a:rPr lang="en-GB" sz="1600" dirty="0" err="1"/>
              <a:t>LA_FaceString</a:t>
            </a:r>
            <a:r>
              <a:rPr lang="en-GB" sz="1600" dirty="0"/>
              <a:t> as basis for </a:t>
            </a:r>
            <a:r>
              <a:rPr lang="en-GB" sz="1600" dirty="0" err="1"/>
              <a:t>CadastralBoundary</a:t>
            </a:r>
            <a:r>
              <a:rPr lang="en-GB" sz="1600" dirty="0"/>
              <a:t>,</a:t>
            </a:r>
          </a:p>
          <a:p>
            <a:pPr marL="0" indent="0">
              <a:buNone/>
            </a:pPr>
            <a:r>
              <a:rPr lang="en-GB" sz="1600" dirty="0"/>
              <a:t>− </a:t>
            </a:r>
            <a:r>
              <a:rPr lang="en-GB" sz="1600" dirty="0" err="1"/>
              <a:t>LA_SpatialUnitSet</a:t>
            </a:r>
            <a:r>
              <a:rPr lang="en-GB" sz="1600" dirty="0"/>
              <a:t> as basis for </a:t>
            </a:r>
            <a:r>
              <a:rPr lang="en-GB" sz="1600" dirty="0" err="1"/>
              <a:t>CadastralZoning</a:t>
            </a:r>
            <a:r>
              <a:rPr lang="en-GB" sz="1600" dirty="0"/>
              <a:t>.</a:t>
            </a:r>
          </a:p>
          <a:p>
            <a:pPr marL="0" indent="0">
              <a:buNone/>
            </a:pPr>
            <a:endParaRPr lang="en-GB" sz="1600" dirty="0" smtClean="0"/>
          </a:p>
          <a:p>
            <a:pPr marL="0" indent="0">
              <a:buNone/>
            </a:pPr>
            <a:r>
              <a:rPr lang="en-GB" sz="1600" dirty="0" smtClean="0"/>
              <a:t>The </a:t>
            </a:r>
            <a:r>
              <a:rPr lang="en-GB" sz="1600" dirty="0"/>
              <a:t>LADM attributes inherited by INSPIRE can have a more specific data type or cardinality in</a:t>
            </a:r>
          </a:p>
          <a:p>
            <a:pPr marL="0" indent="0">
              <a:buNone/>
            </a:pPr>
            <a:r>
              <a:rPr lang="en-GB" sz="1600" dirty="0"/>
              <a:t>INSPIRE (compared to LADM</a:t>
            </a:r>
            <a:r>
              <a:rPr lang="en-GB" sz="1600" dirty="0" smtClean="0"/>
              <a:t>).</a:t>
            </a: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12</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427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0070C0"/>
                </a:solidFill>
              </a:rPr>
              <a:t>INSPIRE cadastral </a:t>
            </a:r>
            <a:r>
              <a:rPr lang="en-GB" sz="2400" dirty="0">
                <a:solidFill>
                  <a:srgbClr val="0070C0"/>
                </a:solidFill>
              </a:rPr>
              <a:t>parcel and LADM</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Font typeface="Arial" charset="0"/>
              <a:buNone/>
            </a:pPr>
            <a:r>
              <a:rPr lang="tr-TR" sz="1600" dirty="0" smtClean="0">
                <a:solidFill>
                  <a:srgbClr val="FF0000"/>
                </a:solidFill>
              </a:rPr>
              <a:t>	</a:t>
            </a: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13</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11560" y="1591368"/>
            <a:ext cx="4896544" cy="5218777"/>
          </a:xfrm>
          <a:prstGeom prst="rect">
            <a:avLst/>
          </a:prstGeom>
        </p:spPr>
      </p:pic>
    </p:spTree>
    <p:extLst>
      <p:ext uri="{BB962C8B-B14F-4D97-AF65-F5344CB8AC3E}">
        <p14:creationId xmlns:p14="http://schemas.microsoft.com/office/powerpoint/2010/main" val="1010949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0070C0"/>
                </a:solidFill>
              </a:rPr>
              <a:t>INSPIRE </a:t>
            </a:r>
            <a:r>
              <a:rPr lang="en-GB" sz="2400" dirty="0">
                <a:solidFill>
                  <a:srgbClr val="0070C0"/>
                </a:solidFill>
              </a:rPr>
              <a:t>cadastral parcel and LADM</a:t>
            </a:r>
            <a:endParaRPr lang="tr-TR" sz="2400" dirty="0" smtClean="0"/>
          </a:p>
        </p:txBody>
      </p:sp>
      <p:sp>
        <p:nvSpPr>
          <p:cNvPr id="21507" name="2 İçerik Yer Tutucusu"/>
          <p:cNvSpPr>
            <a:spLocks noGrp="1"/>
          </p:cNvSpPr>
          <p:nvPr>
            <p:ph idx="1"/>
          </p:nvPr>
        </p:nvSpPr>
        <p:spPr/>
        <p:txBody>
          <a:bodyPr/>
          <a:lstStyle/>
          <a:p>
            <a:pPr marL="0" indent="0">
              <a:buNone/>
            </a:pPr>
            <a:r>
              <a:rPr lang="tr-TR" sz="1600" b="1" dirty="0" err="1">
                <a:solidFill>
                  <a:srgbClr val="FF0000"/>
                </a:solidFill>
              </a:rPr>
              <a:t>nationalCadastralReference</a:t>
            </a:r>
            <a:endParaRPr lang="tr-TR" sz="1600" b="1" dirty="0">
              <a:solidFill>
                <a:srgbClr val="FF0000"/>
              </a:solidFill>
            </a:endParaRPr>
          </a:p>
          <a:p>
            <a:pPr marL="0" indent="0">
              <a:buNone/>
            </a:pPr>
            <a:r>
              <a:rPr lang="en-US" sz="1600" dirty="0"/>
              <a:t>Every country has different cadastral references with different structure, which carries different</a:t>
            </a:r>
            <a:r>
              <a:rPr lang="tr-TR" sz="1600" dirty="0"/>
              <a:t> </a:t>
            </a:r>
            <a:r>
              <a:rPr lang="en-US" sz="1600" dirty="0"/>
              <a:t>meanings: sometimes a hierarchical cadastral division is stored in the cadastral reference, sometimes</a:t>
            </a:r>
            <a:r>
              <a:rPr lang="tr-TR" sz="1600" dirty="0"/>
              <a:t> </a:t>
            </a:r>
            <a:r>
              <a:rPr lang="en-US" sz="1600" dirty="0"/>
              <a:t>some lineage can be observed etc…</a:t>
            </a:r>
          </a:p>
          <a:p>
            <a:pPr marL="0" indent="0">
              <a:buNone/>
            </a:pPr>
            <a:r>
              <a:rPr lang="tr-TR" sz="1600" dirty="0"/>
              <a:t>EXAMPLES</a:t>
            </a:r>
          </a:p>
          <a:p>
            <a:r>
              <a:rPr lang="en-US" sz="1600" dirty="0" smtClean="0"/>
              <a:t>Austria</a:t>
            </a:r>
            <a:r>
              <a:rPr lang="en-US" sz="1600" dirty="0"/>
              <a:t>: 30133-123/45, behind the / is the result of dividing an (earlier) parcel</a:t>
            </a:r>
          </a:p>
          <a:p>
            <a:r>
              <a:rPr lang="en-US" sz="1600" dirty="0" smtClean="0"/>
              <a:t>Belgium</a:t>
            </a:r>
            <a:r>
              <a:rPr lang="en-US" sz="1600" dirty="0"/>
              <a:t>: 92001A0999_02R999, cadastral division key (5d), section (1l), root (4d), </a:t>
            </a:r>
            <a:r>
              <a:rPr lang="en-US" sz="1600" dirty="0" err="1"/>
              <a:t>bis</a:t>
            </a:r>
            <a:r>
              <a:rPr lang="en-US" sz="1600" dirty="0"/>
              <a:t> </a:t>
            </a:r>
            <a:r>
              <a:rPr lang="en-US" sz="1600" dirty="0" smtClean="0"/>
              <a:t>	(‘_’+</a:t>
            </a:r>
            <a:r>
              <a:rPr lang="en-US" sz="1600" dirty="0"/>
              <a:t>2d),</a:t>
            </a:r>
            <a:r>
              <a:rPr lang="tr-TR" sz="1600" dirty="0"/>
              <a:t> </a:t>
            </a:r>
            <a:r>
              <a:rPr lang="en-US" sz="1600" dirty="0" smtClean="0"/>
              <a:t>alphanumeric </a:t>
            </a:r>
            <a:r>
              <a:rPr lang="en-US" sz="1600" dirty="0"/>
              <a:t>(1l or ‘ ’), numeric (</a:t>
            </a:r>
            <a:r>
              <a:rPr lang="en-US" sz="1600" dirty="0" smtClean="0"/>
              <a:t>3d)</a:t>
            </a:r>
            <a:endParaRPr lang="tr-TR" sz="1600" dirty="0"/>
          </a:p>
          <a:p>
            <a:r>
              <a:rPr lang="pt-BR" sz="1600" dirty="0" smtClean="0"/>
              <a:t>Denmark</a:t>
            </a:r>
            <a:r>
              <a:rPr lang="pt-BR" sz="1600" dirty="0"/>
              <a:t>: 590151,157h, cadastral district (max 7d), parcel id (max 4d+3L)</a:t>
            </a:r>
            <a:endParaRPr lang="tr-TR" sz="1600" dirty="0"/>
          </a:p>
          <a:p>
            <a:r>
              <a:rPr lang="en-US" sz="1600" dirty="0" smtClean="0"/>
              <a:t>Finland</a:t>
            </a:r>
            <a:r>
              <a:rPr lang="en-US" sz="1600" dirty="0"/>
              <a:t>: 09140300020017, municipality number (3d), cadastral division number (3d), </a:t>
            </a:r>
            <a:r>
              <a:rPr lang="en-US" sz="1600" dirty="0" smtClean="0"/>
              <a:t>	group</a:t>
            </a:r>
            <a:r>
              <a:rPr lang="tr-TR" sz="1600" dirty="0" smtClean="0"/>
              <a:t> </a:t>
            </a:r>
            <a:r>
              <a:rPr lang="en-US" sz="1600" dirty="0" smtClean="0"/>
              <a:t>number </a:t>
            </a:r>
            <a:r>
              <a:rPr lang="en-US" sz="1600" dirty="0"/>
              <a:t>(4d) and sequence number (4d)</a:t>
            </a:r>
            <a:endParaRPr lang="tr-TR" sz="1600" dirty="0"/>
          </a:p>
          <a:p>
            <a:r>
              <a:rPr lang="tr-TR" sz="1600" dirty="0" err="1" smtClean="0"/>
              <a:t>Spain</a:t>
            </a:r>
            <a:r>
              <a:rPr lang="tr-TR" sz="1600" dirty="0"/>
              <a:t>: </a:t>
            </a:r>
            <a:r>
              <a:rPr lang="tr-TR" sz="1600" dirty="0" err="1"/>
              <a:t>two</a:t>
            </a:r>
            <a:r>
              <a:rPr lang="tr-TR" sz="1600" dirty="0"/>
              <a:t> </a:t>
            </a:r>
            <a:r>
              <a:rPr lang="tr-TR" sz="1600" dirty="0" err="1"/>
              <a:t>options</a:t>
            </a:r>
            <a:r>
              <a:rPr lang="tr-TR" sz="1600" dirty="0"/>
              <a:t>:</a:t>
            </a:r>
          </a:p>
          <a:p>
            <a:r>
              <a:rPr lang="en-US" sz="1600" dirty="0" smtClean="0"/>
              <a:t>urban</a:t>
            </a:r>
            <a:r>
              <a:rPr lang="en-US" sz="1600" dirty="0"/>
              <a:t>: 9872023 VH5797S 0001 WX, estate/parcel (7d), sheet (7c), flat/unit (4d</a:t>
            </a:r>
            <a:r>
              <a:rPr lang="en-US" sz="1600" dirty="0" smtClean="0"/>
              <a:t>), control </a:t>
            </a:r>
            <a:r>
              <a:rPr lang="en-US" sz="1600" dirty="0"/>
              <a:t>(2l)</a:t>
            </a:r>
            <a:endParaRPr lang="tr-TR" sz="1600" dirty="0"/>
          </a:p>
          <a:p>
            <a:r>
              <a:rPr lang="tr-TR" sz="1600" dirty="0" err="1" smtClean="0"/>
              <a:t>rural</a:t>
            </a:r>
            <a:r>
              <a:rPr lang="tr-TR" sz="1600" dirty="0"/>
              <a:t>: 13 077 A 018 00039 0000 FP, </a:t>
            </a:r>
            <a:r>
              <a:rPr lang="tr-TR" sz="1600" dirty="0" err="1"/>
              <a:t>province</a:t>
            </a:r>
            <a:r>
              <a:rPr lang="tr-TR" sz="1600" dirty="0"/>
              <a:t> (2d), </a:t>
            </a:r>
            <a:r>
              <a:rPr lang="tr-TR" sz="1600" dirty="0" err="1"/>
              <a:t>municipality</a:t>
            </a:r>
            <a:r>
              <a:rPr lang="tr-TR" sz="1600" dirty="0"/>
              <a:t> (3d), </a:t>
            </a:r>
            <a:r>
              <a:rPr lang="tr-TR" sz="1600" dirty="0" err="1"/>
              <a:t>sector</a:t>
            </a:r>
            <a:r>
              <a:rPr lang="tr-TR" sz="1600" dirty="0"/>
              <a:t> (1l), </a:t>
            </a:r>
            <a:r>
              <a:rPr lang="tr-TR" sz="1600" dirty="0" err="1"/>
              <a:t>polygon</a:t>
            </a:r>
            <a:r>
              <a:rPr lang="tr-TR" sz="1600" dirty="0"/>
              <a:t> (3d</a:t>
            </a:r>
            <a:r>
              <a:rPr lang="tr-TR" sz="1600" dirty="0" smtClean="0"/>
              <a:t>),</a:t>
            </a:r>
            <a:r>
              <a:rPr lang="en-GB" sz="1600" dirty="0" smtClean="0"/>
              <a:t> </a:t>
            </a:r>
            <a:r>
              <a:rPr lang="tr-TR" sz="1600" dirty="0" err="1" smtClean="0"/>
              <a:t>parcel</a:t>
            </a:r>
            <a:r>
              <a:rPr lang="tr-TR" sz="1600" dirty="0" smtClean="0"/>
              <a:t> </a:t>
            </a:r>
            <a:r>
              <a:rPr lang="tr-TR" sz="1600" dirty="0"/>
              <a:t>(5d), </a:t>
            </a:r>
            <a:r>
              <a:rPr lang="tr-TR" sz="1600" dirty="0" err="1"/>
              <a:t>sub-parcel</a:t>
            </a:r>
            <a:r>
              <a:rPr lang="tr-TR" sz="1600" dirty="0"/>
              <a:t> (4d), </a:t>
            </a:r>
            <a:r>
              <a:rPr lang="tr-TR" sz="1600" dirty="0" err="1"/>
              <a:t>control</a:t>
            </a:r>
            <a:r>
              <a:rPr lang="tr-TR" sz="1600" dirty="0"/>
              <a:t> (2l)</a:t>
            </a:r>
          </a:p>
          <a:p>
            <a:r>
              <a:rPr lang="tr-TR" sz="1600" dirty="0" err="1" smtClean="0"/>
              <a:t>The</a:t>
            </a:r>
            <a:r>
              <a:rPr lang="tr-TR" sz="1600" dirty="0" smtClean="0"/>
              <a:t> </a:t>
            </a:r>
            <a:r>
              <a:rPr lang="tr-TR" sz="1600" dirty="0" err="1"/>
              <a:t>Netherlands</a:t>
            </a:r>
            <a:r>
              <a:rPr lang="tr-TR" sz="1600" dirty="0"/>
              <a:t>: APD00 F 2345, </a:t>
            </a:r>
            <a:r>
              <a:rPr lang="tr-TR" sz="1600" dirty="0" err="1"/>
              <a:t>municipality</a:t>
            </a:r>
            <a:r>
              <a:rPr lang="tr-TR" sz="1600" dirty="0"/>
              <a:t> (3l+2d), </a:t>
            </a:r>
            <a:r>
              <a:rPr lang="tr-TR" sz="1600" dirty="0" err="1"/>
              <a:t>section</a:t>
            </a:r>
            <a:r>
              <a:rPr lang="tr-TR" sz="1600" dirty="0"/>
              <a:t> (2l), </a:t>
            </a:r>
            <a:r>
              <a:rPr lang="tr-TR" sz="1600" dirty="0" err="1"/>
              <a:t>parcel</a:t>
            </a:r>
            <a:r>
              <a:rPr lang="tr-TR" sz="1600" dirty="0"/>
              <a:t> (5d)</a:t>
            </a:r>
          </a:p>
          <a:p>
            <a:pPr marL="0" indent="0">
              <a:buNone/>
            </a:pPr>
            <a:r>
              <a:rPr lang="tr-TR" sz="1600" dirty="0"/>
              <a:t>	− ....</a:t>
            </a:r>
            <a:endParaRPr lang="en-US" sz="1600" dirty="0"/>
          </a:p>
          <a:p>
            <a:pPr eaLnBrk="1" hangingPunct="1">
              <a:spcBef>
                <a:spcPts val="600"/>
              </a:spcBef>
              <a:spcAft>
                <a:spcPts val="600"/>
              </a:spcAft>
              <a:buFont typeface="Arial" charset="0"/>
              <a:buNone/>
            </a:pPr>
            <a:r>
              <a:rPr lang="tr-TR" sz="1600" dirty="0" smtClean="0">
                <a:solidFill>
                  <a:srgbClr val="FF0000"/>
                </a:solidFill>
              </a:rPr>
              <a:t>	</a:t>
            </a: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14</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91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Building</a:t>
            </a:r>
            <a:endParaRPr lang="tr-TR" sz="2400" dirty="0" smtClean="0"/>
          </a:p>
        </p:txBody>
      </p:sp>
      <p:sp>
        <p:nvSpPr>
          <p:cNvPr id="21507" name="2 İçerik Yer Tutucusu"/>
          <p:cNvSpPr>
            <a:spLocks noGrp="1"/>
          </p:cNvSpPr>
          <p:nvPr>
            <p:ph idx="1"/>
          </p:nvPr>
        </p:nvSpPr>
        <p:spPr/>
        <p:txBody>
          <a:bodyPr/>
          <a:lstStyle/>
          <a:p>
            <a:pPr marL="0" indent="0">
              <a:spcBef>
                <a:spcPts val="600"/>
              </a:spcBef>
              <a:spcAft>
                <a:spcPts val="600"/>
              </a:spcAft>
              <a:buNone/>
            </a:pPr>
            <a:r>
              <a:rPr lang="en-US" sz="1400" dirty="0"/>
              <a:t>The </a:t>
            </a:r>
            <a:r>
              <a:rPr lang="en-US" sz="1400" b="1" dirty="0"/>
              <a:t>normative core profile</a:t>
            </a:r>
            <a:r>
              <a:rPr lang="tr-TR" sz="1400" b="1" dirty="0"/>
              <a:t> </a:t>
            </a:r>
            <a:r>
              <a:rPr lang="en-US" sz="1400" dirty="0"/>
              <a:t>contain </a:t>
            </a:r>
            <a:r>
              <a:rPr lang="en-US" sz="1400" dirty="0" smtClean="0"/>
              <a:t>feature</a:t>
            </a:r>
            <a:r>
              <a:rPr lang="tr-TR" sz="1400" dirty="0" smtClean="0"/>
              <a:t> </a:t>
            </a:r>
            <a:r>
              <a:rPr lang="en-US" sz="1400" dirty="0"/>
              <a:t>types </a:t>
            </a:r>
            <a:r>
              <a:rPr lang="en-US" sz="1400" b="1" dirty="0"/>
              <a:t>building</a:t>
            </a:r>
            <a:r>
              <a:rPr lang="en-US" sz="1400" dirty="0"/>
              <a:t> and </a:t>
            </a:r>
            <a:r>
              <a:rPr lang="en-US" sz="1400" b="1" dirty="0"/>
              <a:t>building part </a:t>
            </a:r>
            <a:r>
              <a:rPr lang="en-US" sz="1400" dirty="0"/>
              <a:t>and </a:t>
            </a:r>
            <a:r>
              <a:rPr lang="en-US" sz="1400" b="1" dirty="0"/>
              <a:t>a limited set of attributes </a:t>
            </a:r>
            <a:r>
              <a:rPr lang="en-US" sz="1400" dirty="0"/>
              <a:t>mainly related to temporal aspects</a:t>
            </a:r>
            <a:r>
              <a:rPr lang="tr-TR" sz="1400" dirty="0"/>
              <a:t> </a:t>
            </a:r>
            <a:r>
              <a:rPr lang="en-US" sz="1400" dirty="0"/>
              <a:t>(construction, renovation and demolition dates), physical information (height, number of floors, elevation)</a:t>
            </a:r>
            <a:r>
              <a:rPr lang="tr-TR" sz="1400" dirty="0"/>
              <a:t> </a:t>
            </a:r>
            <a:r>
              <a:rPr lang="en-US" sz="1400" dirty="0"/>
              <a:t>and the classification of buildings according to their physical aspect and current use.</a:t>
            </a:r>
            <a:r>
              <a:rPr lang="tr-TR" sz="1400" dirty="0"/>
              <a:t> </a:t>
            </a:r>
            <a:r>
              <a:rPr lang="tr-TR" sz="1400" b="1" dirty="0" err="1">
                <a:solidFill>
                  <a:srgbClr val="FF0000"/>
                </a:solidFill>
              </a:rPr>
              <a:t>Core</a:t>
            </a:r>
            <a:r>
              <a:rPr lang="tr-TR" sz="1400" b="1" dirty="0">
                <a:solidFill>
                  <a:srgbClr val="FF0000"/>
                </a:solidFill>
              </a:rPr>
              <a:t> profile </a:t>
            </a:r>
            <a:r>
              <a:rPr lang="tr-TR" sz="1400" b="1" dirty="0" err="1">
                <a:solidFill>
                  <a:srgbClr val="FF0000"/>
                </a:solidFill>
              </a:rPr>
              <a:t>includes</a:t>
            </a:r>
            <a:r>
              <a:rPr lang="tr-TR" sz="1400" b="1" dirty="0">
                <a:solidFill>
                  <a:srgbClr val="FF0000"/>
                </a:solidFill>
              </a:rPr>
              <a:t> </a:t>
            </a:r>
            <a:r>
              <a:rPr lang="tr-TR" sz="1400" b="1" dirty="0" err="1">
                <a:solidFill>
                  <a:srgbClr val="FF0000"/>
                </a:solidFill>
              </a:rPr>
              <a:t>two</a:t>
            </a:r>
            <a:r>
              <a:rPr lang="tr-TR" sz="1400" b="1" dirty="0">
                <a:solidFill>
                  <a:srgbClr val="FF0000"/>
                </a:solidFill>
              </a:rPr>
              <a:t> </a:t>
            </a:r>
            <a:r>
              <a:rPr lang="tr-TR" sz="1400" b="1" dirty="0" err="1">
                <a:solidFill>
                  <a:srgbClr val="FF0000"/>
                </a:solidFill>
              </a:rPr>
              <a:t>schemas</a:t>
            </a:r>
            <a:r>
              <a:rPr lang="tr-TR" sz="1400" b="1" dirty="0">
                <a:solidFill>
                  <a:srgbClr val="FF0000"/>
                </a:solidFill>
              </a:rPr>
              <a:t> </a:t>
            </a:r>
            <a:r>
              <a:rPr lang="tr-TR" sz="1400" b="1" dirty="0" err="1">
                <a:solidFill>
                  <a:srgbClr val="FF0000"/>
                </a:solidFill>
              </a:rPr>
              <a:t>for</a:t>
            </a:r>
            <a:r>
              <a:rPr lang="tr-TR" sz="1400" b="1" dirty="0">
                <a:solidFill>
                  <a:srgbClr val="FF0000"/>
                </a:solidFill>
              </a:rPr>
              <a:t> </a:t>
            </a:r>
            <a:r>
              <a:rPr lang="tr-TR" sz="1400" b="1" dirty="0" err="1">
                <a:solidFill>
                  <a:srgbClr val="FF0000"/>
                </a:solidFill>
              </a:rPr>
              <a:t>different</a:t>
            </a:r>
            <a:r>
              <a:rPr lang="tr-TR" sz="1400" b="1" dirty="0">
                <a:solidFill>
                  <a:srgbClr val="FF0000"/>
                </a:solidFill>
              </a:rPr>
              <a:t> </a:t>
            </a:r>
            <a:r>
              <a:rPr lang="tr-TR" sz="1400" b="1" dirty="0" err="1">
                <a:solidFill>
                  <a:srgbClr val="FF0000"/>
                </a:solidFill>
              </a:rPr>
              <a:t>geometries</a:t>
            </a:r>
            <a:r>
              <a:rPr lang="tr-TR" sz="1400" b="1" dirty="0">
                <a:solidFill>
                  <a:srgbClr val="FF0000"/>
                </a:solidFill>
              </a:rPr>
              <a:t>:</a:t>
            </a:r>
            <a:endParaRPr lang="en-US" sz="1400" b="1" dirty="0">
              <a:solidFill>
                <a:srgbClr val="FF0000"/>
              </a:solidFill>
            </a:endParaRPr>
          </a:p>
          <a:p>
            <a:pPr marL="0" indent="0">
              <a:spcBef>
                <a:spcPts val="600"/>
              </a:spcBef>
              <a:spcAft>
                <a:spcPts val="600"/>
              </a:spcAft>
              <a:buNone/>
            </a:pPr>
            <a:r>
              <a:rPr lang="en-US" sz="1400" dirty="0" smtClean="0"/>
              <a:t>The </a:t>
            </a:r>
            <a:r>
              <a:rPr lang="en-US" sz="1400" b="1" dirty="0" smtClean="0"/>
              <a:t>Buildings2D </a:t>
            </a:r>
            <a:r>
              <a:rPr lang="en-US" sz="1400" dirty="0" smtClean="0"/>
              <a:t>profile includes various geometrical representations of buildings as 2D data.</a:t>
            </a:r>
            <a:r>
              <a:rPr lang="tr-TR" sz="1400" dirty="0" smtClean="0"/>
              <a:t> </a:t>
            </a:r>
            <a:r>
              <a:rPr lang="en-US" sz="1400" dirty="0" smtClean="0"/>
              <a:t>The </a:t>
            </a:r>
            <a:r>
              <a:rPr lang="en-US" sz="1400" b="1" dirty="0" smtClean="0"/>
              <a:t>Buildings3D </a:t>
            </a:r>
            <a:r>
              <a:rPr lang="en-US" sz="1400" dirty="0" smtClean="0"/>
              <a:t>profile has same semantic content as the Buildings2D profile and allows the geometric representation of buildings in </a:t>
            </a:r>
            <a:r>
              <a:rPr lang="tr-TR" sz="1400" dirty="0" smtClean="0"/>
              <a:t>3D</a:t>
            </a:r>
            <a:r>
              <a:rPr lang="en-US" sz="1400" dirty="0" smtClean="0"/>
              <a:t>.</a:t>
            </a:r>
            <a:endParaRPr lang="tr-TR" sz="1400" dirty="0" smtClean="0"/>
          </a:p>
          <a:p>
            <a:pPr marL="0" indent="0">
              <a:spcBef>
                <a:spcPts val="600"/>
              </a:spcBef>
              <a:spcAft>
                <a:spcPts val="600"/>
              </a:spcAft>
              <a:buNone/>
            </a:pPr>
            <a:r>
              <a:rPr lang="en-US" sz="1400" dirty="0" smtClean="0"/>
              <a:t>The </a:t>
            </a:r>
            <a:r>
              <a:rPr lang="en-US" sz="1400" dirty="0"/>
              <a:t>extended profiles contain the recommendations to provide more detailed information about </a:t>
            </a:r>
            <a:r>
              <a:rPr lang="en-US" sz="1400" dirty="0" smtClean="0"/>
              <a:t>buildings</a:t>
            </a:r>
            <a:r>
              <a:rPr lang="en-US" sz="1400" dirty="0"/>
              <a:t>. In addition to building and building part, the main features represented are other constructions</a:t>
            </a:r>
            <a:r>
              <a:rPr lang="en-US" sz="1400" dirty="0" smtClean="0"/>
              <a:t>,</a:t>
            </a:r>
            <a:r>
              <a:rPr lang="tr-TR" sz="1400" dirty="0" smtClean="0"/>
              <a:t>  </a:t>
            </a:r>
            <a:r>
              <a:rPr lang="en-US" sz="1400" dirty="0" smtClean="0"/>
              <a:t>building </a:t>
            </a:r>
            <a:r>
              <a:rPr lang="en-US" sz="1400" dirty="0"/>
              <a:t>units and </a:t>
            </a:r>
            <a:r>
              <a:rPr lang="en-US" sz="1400" dirty="0" smtClean="0"/>
              <a:t>installations.</a:t>
            </a:r>
            <a:r>
              <a:rPr lang="tr-TR" sz="1400" dirty="0"/>
              <a:t> </a:t>
            </a:r>
            <a:r>
              <a:rPr lang="tr-TR" sz="1400" b="1" dirty="0" err="1" smtClean="0">
                <a:solidFill>
                  <a:srgbClr val="FF0000"/>
                </a:solidFill>
              </a:rPr>
              <a:t>The</a:t>
            </a:r>
            <a:r>
              <a:rPr lang="tr-TR" sz="1400" b="1" dirty="0" smtClean="0">
                <a:solidFill>
                  <a:srgbClr val="FF0000"/>
                </a:solidFill>
              </a:rPr>
              <a:t> </a:t>
            </a:r>
            <a:r>
              <a:rPr lang="en-US" sz="1400" b="1" dirty="0">
                <a:solidFill>
                  <a:srgbClr val="FF0000"/>
                </a:solidFill>
              </a:rPr>
              <a:t>informative extended </a:t>
            </a:r>
            <a:r>
              <a:rPr lang="en-US" sz="1400" b="1" dirty="0" smtClean="0">
                <a:solidFill>
                  <a:srgbClr val="FF0000"/>
                </a:solidFill>
              </a:rPr>
              <a:t>profile</a:t>
            </a:r>
            <a:r>
              <a:rPr lang="tr-TR" sz="1400" b="1" dirty="0" smtClean="0">
                <a:solidFill>
                  <a:srgbClr val="FF0000"/>
                </a:solidFill>
              </a:rPr>
              <a:t> </a:t>
            </a:r>
            <a:r>
              <a:rPr lang="tr-TR" sz="1400" b="1" dirty="0" err="1" smtClean="0">
                <a:solidFill>
                  <a:srgbClr val="FF0000"/>
                </a:solidFill>
              </a:rPr>
              <a:t>includes</a:t>
            </a:r>
            <a:r>
              <a:rPr lang="tr-TR" sz="1400" b="1" dirty="0" smtClean="0">
                <a:solidFill>
                  <a:srgbClr val="FF0000"/>
                </a:solidFill>
              </a:rPr>
              <a:t> </a:t>
            </a:r>
            <a:r>
              <a:rPr lang="tr-TR" sz="1400" b="1" dirty="0" err="1">
                <a:solidFill>
                  <a:srgbClr val="FF0000"/>
                </a:solidFill>
              </a:rPr>
              <a:t>two</a:t>
            </a:r>
            <a:r>
              <a:rPr lang="tr-TR" sz="1400" b="1" dirty="0">
                <a:solidFill>
                  <a:srgbClr val="FF0000"/>
                </a:solidFill>
              </a:rPr>
              <a:t> </a:t>
            </a:r>
            <a:r>
              <a:rPr lang="tr-TR" sz="1400" b="1" dirty="0" err="1">
                <a:solidFill>
                  <a:srgbClr val="FF0000"/>
                </a:solidFill>
              </a:rPr>
              <a:t>schemas</a:t>
            </a:r>
            <a:r>
              <a:rPr lang="tr-TR" sz="1400" b="1" dirty="0">
                <a:solidFill>
                  <a:srgbClr val="FF0000"/>
                </a:solidFill>
              </a:rPr>
              <a:t> </a:t>
            </a:r>
            <a:r>
              <a:rPr lang="tr-TR" sz="1400" b="1" dirty="0" err="1">
                <a:solidFill>
                  <a:srgbClr val="FF0000"/>
                </a:solidFill>
              </a:rPr>
              <a:t>for</a:t>
            </a:r>
            <a:r>
              <a:rPr lang="tr-TR" sz="1400" b="1" dirty="0">
                <a:solidFill>
                  <a:srgbClr val="FF0000"/>
                </a:solidFill>
              </a:rPr>
              <a:t> </a:t>
            </a:r>
            <a:r>
              <a:rPr lang="tr-TR" sz="1400" b="1" dirty="0" err="1">
                <a:solidFill>
                  <a:srgbClr val="FF0000"/>
                </a:solidFill>
              </a:rPr>
              <a:t>different</a:t>
            </a:r>
            <a:r>
              <a:rPr lang="tr-TR" sz="1400" b="1" dirty="0">
                <a:solidFill>
                  <a:srgbClr val="FF0000"/>
                </a:solidFill>
              </a:rPr>
              <a:t> </a:t>
            </a:r>
            <a:r>
              <a:rPr lang="tr-TR" sz="1400" b="1" dirty="0" err="1">
                <a:solidFill>
                  <a:srgbClr val="FF0000"/>
                </a:solidFill>
              </a:rPr>
              <a:t>geometries</a:t>
            </a:r>
            <a:r>
              <a:rPr lang="tr-TR" sz="1400" b="1" dirty="0">
                <a:solidFill>
                  <a:srgbClr val="FF0000"/>
                </a:solidFill>
              </a:rPr>
              <a:t>:</a:t>
            </a:r>
            <a:endParaRPr lang="en-US" sz="1400" b="1" dirty="0">
              <a:solidFill>
                <a:srgbClr val="FF0000"/>
              </a:solidFill>
            </a:endParaRPr>
          </a:p>
          <a:p>
            <a:pPr marL="0" indent="0">
              <a:spcBef>
                <a:spcPts val="600"/>
              </a:spcBef>
              <a:spcAft>
                <a:spcPts val="600"/>
              </a:spcAft>
              <a:buNone/>
            </a:pPr>
            <a:r>
              <a:rPr lang="en-US" sz="1400" dirty="0" smtClean="0"/>
              <a:t>The </a:t>
            </a:r>
            <a:r>
              <a:rPr lang="en-US" sz="1400" b="1" dirty="0"/>
              <a:t>BuildingsExtended2D profile </a:t>
            </a:r>
            <a:r>
              <a:rPr lang="en-US" sz="1400" dirty="0"/>
              <a:t>is a semantic extension of Buildings2D </a:t>
            </a:r>
            <a:r>
              <a:rPr lang="en-US" sz="1400" dirty="0" smtClean="0"/>
              <a:t>with</a:t>
            </a:r>
            <a:r>
              <a:rPr lang="tr-TR" sz="1400" dirty="0" smtClean="0"/>
              <a:t> </a:t>
            </a:r>
            <a:r>
              <a:rPr lang="en-US" sz="1400" dirty="0" smtClean="0"/>
              <a:t>additional </a:t>
            </a:r>
            <a:r>
              <a:rPr lang="en-US" sz="1400" dirty="0"/>
              <a:t>thematic attributes </a:t>
            </a:r>
            <a:r>
              <a:rPr lang="en-US" sz="1400" dirty="0" smtClean="0"/>
              <a:t>(material of construction, official area or </a:t>
            </a:r>
            <a:r>
              <a:rPr lang="en-US" sz="1400" dirty="0"/>
              <a:t>value, connection </a:t>
            </a:r>
            <a:r>
              <a:rPr lang="en-US" sz="1400" dirty="0" smtClean="0"/>
              <a:t>to</a:t>
            </a:r>
            <a:r>
              <a:rPr lang="tr-TR" sz="1400" dirty="0" smtClean="0"/>
              <a:t> </a:t>
            </a:r>
            <a:r>
              <a:rPr lang="en-US" sz="1400" dirty="0" smtClean="0"/>
              <a:t>utility </a:t>
            </a:r>
            <a:r>
              <a:rPr lang="en-US" sz="1400" dirty="0"/>
              <a:t>networks…), classes (building units, installations, other </a:t>
            </a:r>
            <a:r>
              <a:rPr lang="en-US" sz="1400" dirty="0" smtClean="0"/>
              <a:t>constructions</a:t>
            </a:r>
            <a:r>
              <a:rPr lang="en-US" sz="1400" dirty="0"/>
              <a:t>) and references </a:t>
            </a:r>
            <a:r>
              <a:rPr lang="en-US" sz="1400" dirty="0" smtClean="0"/>
              <a:t>to</a:t>
            </a:r>
            <a:r>
              <a:rPr lang="tr-TR" sz="1400" dirty="0" smtClean="0"/>
              <a:t> </a:t>
            </a:r>
            <a:r>
              <a:rPr lang="en-US" sz="1400" dirty="0" smtClean="0"/>
              <a:t>other </a:t>
            </a:r>
            <a:r>
              <a:rPr lang="en-US" sz="1400" dirty="0"/>
              <a:t>data (like cadastral data and addresses</a:t>
            </a:r>
            <a:r>
              <a:rPr lang="en-US" sz="1400" dirty="0" smtClean="0"/>
              <a:t>).</a:t>
            </a:r>
            <a:r>
              <a:rPr lang="tr-TR" sz="1400" dirty="0" smtClean="0"/>
              <a:t> </a:t>
            </a:r>
            <a:r>
              <a:rPr lang="en-US" sz="1400" dirty="0" smtClean="0"/>
              <a:t>The </a:t>
            </a:r>
            <a:r>
              <a:rPr lang="en-US" sz="1400" b="1" dirty="0"/>
              <a:t>BuildingsExtended3D </a:t>
            </a:r>
            <a:r>
              <a:rPr lang="en-US" sz="1400" dirty="0"/>
              <a:t>profile is an extension of the Buildings3D profile for rich </a:t>
            </a:r>
            <a:r>
              <a:rPr lang="en-US" sz="1400" dirty="0" smtClean="0"/>
              <a:t>3D</a:t>
            </a:r>
            <a:r>
              <a:rPr lang="tr-TR" sz="1400" dirty="0" smtClean="0"/>
              <a:t> </a:t>
            </a:r>
            <a:r>
              <a:rPr lang="en-US" sz="1400" dirty="0" smtClean="0"/>
              <a:t>representations </a:t>
            </a:r>
            <a:r>
              <a:rPr lang="en-US" sz="1400" dirty="0"/>
              <a:t>at different levels of details. It includes </a:t>
            </a:r>
            <a:r>
              <a:rPr lang="en-US" sz="1400" dirty="0" smtClean="0"/>
              <a:t>many</a:t>
            </a:r>
            <a:r>
              <a:rPr lang="tr-TR" sz="1400" dirty="0" smtClean="0"/>
              <a:t> </a:t>
            </a:r>
            <a:r>
              <a:rPr lang="en-US" sz="1400" dirty="0" smtClean="0"/>
              <a:t>building </a:t>
            </a:r>
            <a:r>
              <a:rPr lang="en-US" sz="1400" dirty="0"/>
              <a:t>components, such as the building boundaries (wall, roof …), the openings (doors </a:t>
            </a:r>
            <a:r>
              <a:rPr lang="en-US" sz="1400" dirty="0" smtClean="0"/>
              <a:t>–</a:t>
            </a:r>
            <a:r>
              <a:rPr lang="tr-TR" sz="1400" dirty="0" smtClean="0"/>
              <a:t> </a:t>
            </a:r>
            <a:r>
              <a:rPr lang="en-US" sz="1400" dirty="0" smtClean="0"/>
              <a:t>windows</a:t>
            </a:r>
            <a:r>
              <a:rPr lang="en-US" sz="1400" dirty="0"/>
              <a:t>) and building interior (rooms, internal installations) and the </a:t>
            </a:r>
            <a:r>
              <a:rPr lang="en-US" sz="1400" dirty="0" smtClean="0"/>
              <a:t>textures. </a:t>
            </a:r>
            <a:endParaRPr lang="tr-TR" sz="14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15</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51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18677" t="13361" r="18677" b="-1"/>
          <a:stretch/>
        </p:blipFill>
        <p:spPr>
          <a:xfrm>
            <a:off x="323528" y="299407"/>
            <a:ext cx="8136904" cy="6330097"/>
          </a:xfrm>
          <a:prstGeom prst="rect">
            <a:avLst/>
          </a:prstGeom>
        </p:spPr>
      </p:pic>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16</a:t>
            </a:fld>
            <a:endParaRPr lang="tr-TR" dirty="0">
              <a:solidFill>
                <a:prstClr val="black">
                  <a:tint val="75000"/>
                </a:prstClr>
              </a:solidFill>
            </a:endParaRPr>
          </a:p>
        </p:txBody>
      </p:sp>
    </p:spTree>
    <p:extLst>
      <p:ext uri="{BB962C8B-B14F-4D97-AF65-F5344CB8AC3E}">
        <p14:creationId xmlns:p14="http://schemas.microsoft.com/office/powerpoint/2010/main" val="996834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17</a:t>
            </a:fld>
            <a:endParaRPr lang="tr-TR" dirty="0">
              <a:solidFill>
                <a:prstClr val="black">
                  <a:tint val="75000"/>
                </a:prstClr>
              </a:solidFill>
            </a:endParaRPr>
          </a:p>
        </p:txBody>
      </p:sp>
      <p:sp>
        <p:nvSpPr>
          <p:cNvPr id="3" name="Rectangle 2"/>
          <p:cNvSpPr/>
          <p:nvPr/>
        </p:nvSpPr>
        <p:spPr>
          <a:xfrm>
            <a:off x="4860032" y="404664"/>
            <a:ext cx="4032684" cy="3416320"/>
          </a:xfrm>
          <a:prstGeom prst="rect">
            <a:avLst/>
          </a:prstGeom>
        </p:spPr>
        <p:txBody>
          <a:bodyPr wrap="square">
            <a:spAutoFit/>
          </a:bodyPr>
          <a:lstStyle/>
          <a:p>
            <a:pPr>
              <a:spcBef>
                <a:spcPts val="600"/>
              </a:spcBef>
              <a:spcAft>
                <a:spcPts val="600"/>
              </a:spcAft>
            </a:pPr>
            <a:r>
              <a:rPr lang="en-US" sz="1400" b="1" dirty="0">
                <a:solidFill>
                  <a:srgbClr val="FF0000"/>
                </a:solidFill>
                <a:latin typeface="Helvetica" panose="020B0604020202020204" pitchFamily="34" charset="0"/>
              </a:rPr>
              <a:t>Base </a:t>
            </a:r>
            <a:r>
              <a:rPr lang="tr-TR" sz="1400" b="1" dirty="0" smtClean="0">
                <a:solidFill>
                  <a:srgbClr val="FF0000"/>
                </a:solidFill>
                <a:latin typeface="Helvetica" panose="020B0604020202020204" pitchFamily="34" charset="0"/>
              </a:rPr>
              <a:t>(</a:t>
            </a:r>
            <a:r>
              <a:rPr lang="tr-TR" sz="1400" b="1" dirty="0" err="1" smtClean="0">
                <a:solidFill>
                  <a:srgbClr val="FF0000"/>
                </a:solidFill>
                <a:latin typeface="Helvetica" panose="020B0604020202020204" pitchFamily="34" charset="0"/>
              </a:rPr>
              <a:t>core</a:t>
            </a:r>
            <a:r>
              <a:rPr lang="tr-TR" sz="1400" b="1" dirty="0" smtClean="0">
                <a:solidFill>
                  <a:srgbClr val="FF0000"/>
                </a:solidFill>
                <a:latin typeface="Helvetica" panose="020B0604020202020204" pitchFamily="34" charset="0"/>
              </a:rPr>
              <a:t>) </a:t>
            </a:r>
            <a:r>
              <a:rPr lang="en-US" sz="1400" b="1" dirty="0" smtClean="0">
                <a:solidFill>
                  <a:srgbClr val="FF0000"/>
                </a:solidFill>
                <a:latin typeface="Helvetica" panose="020B0604020202020204" pitchFamily="34" charset="0"/>
              </a:rPr>
              <a:t>application </a:t>
            </a:r>
            <a:r>
              <a:rPr lang="en-US" sz="1400" b="1" dirty="0">
                <a:solidFill>
                  <a:srgbClr val="FF0000"/>
                </a:solidFill>
                <a:latin typeface="Helvetica" panose="020B0604020202020204" pitchFamily="34" charset="0"/>
              </a:rPr>
              <a:t>schema</a:t>
            </a:r>
            <a:r>
              <a:rPr lang="en-US" sz="1400" dirty="0">
                <a:solidFill>
                  <a:srgbClr val="FF0000"/>
                </a:solidFill>
                <a:latin typeface="Helvetica" panose="020B0604020202020204" pitchFamily="34" charset="0"/>
              </a:rPr>
              <a:t> </a:t>
            </a:r>
            <a:r>
              <a:rPr lang="en-US" sz="1400" dirty="0">
                <a:latin typeface="Helvetica" panose="020B0604020202020204" pitchFamily="34" charset="0"/>
              </a:rPr>
              <a:t>includes 2 abstract feature types: </a:t>
            </a:r>
            <a:endParaRPr lang="tr-TR" sz="1400" dirty="0" smtClean="0">
              <a:latin typeface="Helvetica" panose="020B0604020202020204" pitchFamily="34" charset="0"/>
            </a:endParaRPr>
          </a:p>
          <a:p>
            <a:pPr marL="228600" indent="-228600">
              <a:spcBef>
                <a:spcPts val="600"/>
              </a:spcBef>
              <a:spcAft>
                <a:spcPts val="600"/>
              </a:spcAft>
              <a:buFont typeface="+mj-lt"/>
              <a:buAutoNum type="arabicPeriod"/>
            </a:pPr>
            <a:r>
              <a:rPr lang="en-US" sz="1400" b="1" dirty="0" err="1">
                <a:latin typeface="Helvetica" panose="020B0604020202020204" pitchFamily="34" charset="0"/>
              </a:rPr>
              <a:t>AbstractConstruction</a:t>
            </a:r>
            <a:r>
              <a:rPr lang="en-US" sz="1400" dirty="0">
                <a:latin typeface="Helvetica" panose="020B0604020202020204" pitchFamily="34" charset="0"/>
              </a:rPr>
              <a:t> is an abstract feature type grouping the semantic properties of</a:t>
            </a:r>
            <a:r>
              <a:rPr lang="tr-TR" sz="1400" dirty="0">
                <a:latin typeface="Helvetica" panose="020B0604020202020204" pitchFamily="34" charset="0"/>
              </a:rPr>
              <a:t> </a:t>
            </a:r>
            <a:r>
              <a:rPr lang="en-US" sz="1400" dirty="0">
                <a:latin typeface="Helvetica" panose="020B0604020202020204" pitchFamily="34" charset="0"/>
              </a:rPr>
              <a:t>buildings, building parts and of some optional feature types that may be added to core</a:t>
            </a:r>
            <a:r>
              <a:rPr lang="tr-TR" sz="1400" dirty="0">
                <a:latin typeface="Helvetica" panose="020B0604020202020204" pitchFamily="34" charset="0"/>
              </a:rPr>
              <a:t> </a:t>
            </a:r>
            <a:r>
              <a:rPr lang="en-US" sz="1400" dirty="0">
                <a:latin typeface="Helvetica" panose="020B0604020202020204" pitchFamily="34" charset="0"/>
              </a:rPr>
              <a:t>profiles, in order to provide more information about theme Buildings. The optional feature</a:t>
            </a:r>
            <a:r>
              <a:rPr lang="tr-TR" sz="1400" dirty="0">
                <a:latin typeface="Helvetica" panose="020B0604020202020204" pitchFamily="34" charset="0"/>
              </a:rPr>
              <a:t> </a:t>
            </a:r>
            <a:r>
              <a:rPr lang="en-US" sz="1400" dirty="0">
                <a:latin typeface="Helvetica" panose="020B0604020202020204" pitchFamily="34" charset="0"/>
              </a:rPr>
              <a:t>types are described in extended application schemas.</a:t>
            </a:r>
            <a:endParaRPr lang="en-US" sz="1400" dirty="0"/>
          </a:p>
          <a:p>
            <a:pPr marL="228600" indent="-228600">
              <a:spcBef>
                <a:spcPts val="600"/>
              </a:spcBef>
              <a:spcAft>
                <a:spcPts val="600"/>
              </a:spcAft>
              <a:buFont typeface="+mj-lt"/>
              <a:buAutoNum type="arabicPeriod"/>
            </a:pPr>
            <a:r>
              <a:rPr lang="en-US" sz="1400" b="1" dirty="0" err="1" smtClean="0">
                <a:latin typeface="Helvetica" panose="020B0604020202020204" pitchFamily="34" charset="0"/>
              </a:rPr>
              <a:t>AbstractBuilding</a:t>
            </a:r>
            <a:r>
              <a:rPr lang="en-US" sz="1400" dirty="0" smtClean="0">
                <a:latin typeface="Helvetica" panose="020B0604020202020204" pitchFamily="34" charset="0"/>
              </a:rPr>
              <a:t> </a:t>
            </a:r>
            <a:r>
              <a:rPr lang="en-US" sz="1400" dirty="0">
                <a:latin typeface="Helvetica" panose="020B0604020202020204" pitchFamily="34" charset="0"/>
              </a:rPr>
              <a:t>is an abstract feature type grouping the common properties </a:t>
            </a:r>
            <a:r>
              <a:rPr lang="en-US" sz="1400" dirty="0" smtClean="0">
                <a:latin typeface="Helvetica" panose="020B0604020202020204" pitchFamily="34" charset="0"/>
              </a:rPr>
              <a:t>of</a:t>
            </a:r>
            <a:r>
              <a:rPr lang="tr-TR" sz="1400" dirty="0" smtClean="0">
                <a:latin typeface="Helvetica" panose="020B0604020202020204" pitchFamily="34" charset="0"/>
              </a:rPr>
              <a:t> </a:t>
            </a:r>
            <a:r>
              <a:rPr lang="en-US" sz="1400" dirty="0" err="1" smtClean="0">
                <a:latin typeface="Helvetica" panose="020B0604020202020204" pitchFamily="34" charset="0"/>
              </a:rPr>
              <a:t>instanciable</a:t>
            </a:r>
            <a:r>
              <a:rPr lang="en-US" sz="1400" dirty="0" smtClean="0">
                <a:latin typeface="Helvetica" panose="020B0604020202020204" pitchFamily="34" charset="0"/>
              </a:rPr>
              <a:t> </a:t>
            </a:r>
            <a:r>
              <a:rPr lang="en-US" sz="1400" dirty="0">
                <a:latin typeface="Helvetica" panose="020B0604020202020204" pitchFamily="34" charset="0"/>
              </a:rPr>
              <a:t>feature types Building and </a:t>
            </a:r>
            <a:r>
              <a:rPr lang="en-US" sz="1400" dirty="0" err="1" smtClean="0">
                <a:latin typeface="Helvetica" panose="020B0604020202020204" pitchFamily="34" charset="0"/>
              </a:rPr>
              <a:t>BuildingPart</a:t>
            </a:r>
            <a:endParaRPr lang="tr-TR" sz="1400" dirty="0" smtClean="0">
              <a:latin typeface="Helvetica" panose="020B0604020202020204" pitchFamily="34" charset="0"/>
            </a:endParaRPr>
          </a:p>
        </p:txBody>
      </p:sp>
      <p:pic>
        <p:nvPicPr>
          <p:cNvPr id="8" name="Picture 7"/>
          <p:cNvPicPr>
            <a:picLocks noChangeAspect="1"/>
          </p:cNvPicPr>
          <p:nvPr/>
        </p:nvPicPr>
        <p:blipFill rotWithShape="1">
          <a:blip r:embed="rId2"/>
          <a:srcRect l="40163" t="15400" r="33070" b="15301"/>
          <a:stretch/>
        </p:blipFill>
        <p:spPr>
          <a:xfrm>
            <a:off x="4689" y="181620"/>
            <a:ext cx="4351288" cy="6336704"/>
          </a:xfrm>
          <a:prstGeom prst="rect">
            <a:avLst/>
          </a:prstGeom>
        </p:spPr>
      </p:pic>
    </p:spTree>
    <p:extLst>
      <p:ext uri="{BB962C8B-B14F-4D97-AF65-F5344CB8AC3E}">
        <p14:creationId xmlns:p14="http://schemas.microsoft.com/office/powerpoint/2010/main" val="560414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Building</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None/>
            </a:pPr>
            <a:r>
              <a:rPr lang="tr-TR" sz="1600" dirty="0" smtClean="0"/>
              <a:t>	</a:t>
            </a:r>
            <a:r>
              <a:rPr lang="en-US" sz="1600" b="1" dirty="0"/>
              <a:t>Buildings</a:t>
            </a:r>
            <a:r>
              <a:rPr lang="en-US" sz="1600" dirty="0"/>
              <a:t> are enclosed constructions above and/or underground which are intended or used for </a:t>
            </a:r>
            <a:r>
              <a:rPr lang="en-US" sz="1600" dirty="0" smtClean="0"/>
              <a:t>the</a:t>
            </a:r>
            <a:r>
              <a:rPr lang="tr-TR" sz="1600" dirty="0" smtClean="0"/>
              <a:t> </a:t>
            </a:r>
            <a:r>
              <a:rPr lang="en-US" sz="1600" dirty="0" smtClean="0"/>
              <a:t>shelter </a:t>
            </a:r>
            <a:r>
              <a:rPr lang="en-US" sz="1600" dirty="0"/>
              <a:t>of humans, animals, things or the production of economic goods and that refer to any </a:t>
            </a:r>
            <a:r>
              <a:rPr lang="en-US" sz="1600" dirty="0" smtClean="0"/>
              <a:t>structure</a:t>
            </a:r>
            <a:r>
              <a:rPr lang="tr-TR" sz="1600" dirty="0" smtClean="0"/>
              <a:t> </a:t>
            </a:r>
            <a:r>
              <a:rPr lang="en-US" sz="1600" dirty="0" smtClean="0"/>
              <a:t>permanently </a:t>
            </a:r>
            <a:r>
              <a:rPr lang="en-US" sz="1600" dirty="0"/>
              <a:t>constructed or erected on its </a:t>
            </a:r>
            <a:r>
              <a:rPr lang="en-US" sz="1600" dirty="0" smtClean="0"/>
              <a:t>site</a:t>
            </a:r>
            <a:r>
              <a:rPr lang="tr-TR" sz="1600" dirty="0" smtClean="0"/>
              <a:t>. </a:t>
            </a:r>
          </a:p>
          <a:p>
            <a:pPr eaLnBrk="1" hangingPunct="1">
              <a:spcBef>
                <a:spcPts val="600"/>
              </a:spcBef>
              <a:spcAft>
                <a:spcPts val="600"/>
              </a:spcAft>
              <a:buNone/>
            </a:pPr>
            <a:r>
              <a:rPr lang="tr-TR" sz="1600" dirty="0"/>
              <a:t>	</a:t>
            </a:r>
            <a:r>
              <a:rPr lang="en-GB" sz="1600" dirty="0" smtClean="0"/>
              <a:t>According to a </a:t>
            </a:r>
            <a:r>
              <a:rPr lang="en-GB" sz="1600" dirty="0" err="1" smtClean="0"/>
              <a:t>a</a:t>
            </a:r>
            <a:r>
              <a:rPr lang="en-GB" sz="1600" dirty="0" smtClean="0"/>
              <a:t> </a:t>
            </a:r>
            <a:r>
              <a:rPr lang="en-GB" sz="1600" dirty="0" err="1" smtClean="0"/>
              <a:t>CityGML</a:t>
            </a:r>
            <a:r>
              <a:rPr lang="en-GB" sz="1600" dirty="0" smtClean="0"/>
              <a:t> concept, a complex building may be considered as an aggregation of </a:t>
            </a:r>
            <a:r>
              <a:rPr lang="en-GB" sz="1600" b="1" dirty="0" err="1" smtClean="0"/>
              <a:t>BuildingParts</a:t>
            </a:r>
            <a:r>
              <a:rPr lang="tr-TR" sz="1600" b="1" dirty="0" smtClean="0"/>
              <a:t>.</a:t>
            </a:r>
            <a:endParaRPr lang="en-GB" sz="1600" dirty="0" smtClean="0"/>
          </a:p>
          <a:p>
            <a:pPr eaLnBrk="1" hangingPunct="1">
              <a:spcBef>
                <a:spcPts val="600"/>
              </a:spcBef>
              <a:spcAft>
                <a:spcPts val="600"/>
              </a:spcAft>
              <a:buNone/>
            </a:pP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18</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755576" y="3030414"/>
            <a:ext cx="4396237" cy="3325936"/>
          </a:xfrm>
          <a:prstGeom prst="rect">
            <a:avLst/>
          </a:prstGeom>
        </p:spPr>
      </p:pic>
      <p:sp>
        <p:nvSpPr>
          <p:cNvPr id="5" name="Rectangle 4"/>
          <p:cNvSpPr/>
          <p:nvPr/>
        </p:nvSpPr>
        <p:spPr>
          <a:xfrm>
            <a:off x="5724128" y="2996952"/>
            <a:ext cx="3096344" cy="2400657"/>
          </a:xfrm>
          <a:prstGeom prst="rect">
            <a:avLst/>
          </a:prstGeom>
        </p:spPr>
        <p:txBody>
          <a:bodyPr wrap="square">
            <a:spAutoFit/>
          </a:bodyPr>
          <a:lstStyle/>
          <a:p>
            <a:pPr>
              <a:spcBef>
                <a:spcPts val="600"/>
              </a:spcBef>
              <a:spcAft>
                <a:spcPts val="600"/>
              </a:spcAft>
            </a:pPr>
            <a:r>
              <a:rPr lang="en-US" sz="1400" b="1" dirty="0">
                <a:latin typeface="Helvetica" panose="020B0604020202020204" pitchFamily="34" charset="0"/>
              </a:rPr>
              <a:t>A </a:t>
            </a:r>
            <a:r>
              <a:rPr lang="en-US" sz="1400" b="1" dirty="0" err="1">
                <a:latin typeface="Helvetica" panose="020B0604020202020204" pitchFamily="34" charset="0"/>
              </a:rPr>
              <a:t>BuildingPart</a:t>
            </a:r>
            <a:r>
              <a:rPr lang="en-US" sz="1400" b="1" dirty="0">
                <a:latin typeface="Helvetica" panose="020B0604020202020204" pitchFamily="34" charset="0"/>
              </a:rPr>
              <a:t> </a:t>
            </a:r>
            <a:r>
              <a:rPr lang="en-US" sz="1400" dirty="0">
                <a:latin typeface="Helvetica" panose="020B0604020202020204" pitchFamily="34" charset="0"/>
              </a:rPr>
              <a:t>is a sub-division of a Building that might have been considered as a building and that </a:t>
            </a:r>
            <a:r>
              <a:rPr lang="en-US" sz="1400" dirty="0" smtClean="0">
                <a:latin typeface="Helvetica" panose="020B0604020202020204" pitchFamily="34" charset="0"/>
              </a:rPr>
              <a:t>is</a:t>
            </a:r>
            <a:r>
              <a:rPr lang="tr-TR" sz="1400" dirty="0" smtClean="0">
                <a:latin typeface="Helvetica" panose="020B0604020202020204" pitchFamily="34" charset="0"/>
              </a:rPr>
              <a:t> </a:t>
            </a:r>
            <a:r>
              <a:rPr lang="en-US" sz="1400" dirty="0" smtClean="0">
                <a:latin typeface="Helvetica" panose="020B0604020202020204" pitchFamily="34" charset="0"/>
              </a:rPr>
              <a:t>homogeneous </a:t>
            </a:r>
            <a:r>
              <a:rPr lang="en-US" sz="1400" dirty="0">
                <a:latin typeface="Helvetica" panose="020B0604020202020204" pitchFamily="34" charset="0"/>
              </a:rPr>
              <a:t>related to </a:t>
            </a:r>
            <a:r>
              <a:rPr lang="en-US" sz="1400" dirty="0">
                <a:solidFill>
                  <a:srgbClr val="FF0000"/>
                </a:solidFill>
                <a:latin typeface="Helvetica" panose="020B0604020202020204" pitchFamily="34" charset="0"/>
              </a:rPr>
              <a:t>its physical, functional or </a:t>
            </a:r>
            <a:r>
              <a:rPr lang="en-US" sz="1400" dirty="0" smtClean="0">
                <a:solidFill>
                  <a:srgbClr val="FF0000"/>
                </a:solidFill>
                <a:latin typeface="Helvetica" panose="020B0604020202020204" pitchFamily="34" charset="0"/>
              </a:rPr>
              <a:t>temporal </a:t>
            </a:r>
            <a:r>
              <a:rPr lang="en-US" sz="1400" dirty="0">
                <a:solidFill>
                  <a:srgbClr val="FF0000"/>
                </a:solidFill>
                <a:latin typeface="Helvetica" panose="020B0604020202020204" pitchFamily="34" charset="0"/>
              </a:rPr>
              <a:t>aspects</a:t>
            </a:r>
            <a:r>
              <a:rPr lang="en-US" sz="1400" dirty="0">
                <a:latin typeface="Helvetica" panose="020B0604020202020204" pitchFamily="34" charset="0"/>
              </a:rPr>
              <a:t>. </a:t>
            </a:r>
            <a:endParaRPr lang="tr-TR" sz="1400" dirty="0" smtClean="0">
              <a:latin typeface="Helvetica" panose="020B0604020202020204" pitchFamily="34" charset="0"/>
            </a:endParaRPr>
          </a:p>
          <a:p>
            <a:pPr>
              <a:spcBef>
                <a:spcPts val="600"/>
              </a:spcBef>
              <a:spcAft>
                <a:spcPts val="600"/>
              </a:spcAft>
            </a:pPr>
            <a:r>
              <a:rPr lang="en-US" sz="1400" b="1" dirty="0" smtClean="0">
                <a:latin typeface="Helvetica" panose="020B0604020202020204" pitchFamily="34" charset="0"/>
              </a:rPr>
              <a:t>It </a:t>
            </a:r>
            <a:r>
              <a:rPr lang="en-US" sz="1400" b="1" dirty="0">
                <a:latin typeface="Helvetica" panose="020B0604020202020204" pitchFamily="34" charset="0"/>
              </a:rPr>
              <a:t>is up to each data producer </a:t>
            </a:r>
            <a:r>
              <a:rPr lang="en-US" sz="1400" b="1" dirty="0" smtClean="0">
                <a:latin typeface="Helvetica" panose="020B0604020202020204" pitchFamily="34" charset="0"/>
              </a:rPr>
              <a:t>to</a:t>
            </a:r>
            <a:r>
              <a:rPr lang="tr-TR" sz="1400" b="1" dirty="0" smtClean="0">
                <a:latin typeface="Helvetica" panose="020B0604020202020204" pitchFamily="34" charset="0"/>
              </a:rPr>
              <a:t> </a:t>
            </a:r>
            <a:r>
              <a:rPr lang="en-US" sz="1400" b="1" dirty="0" smtClean="0">
                <a:latin typeface="Helvetica" panose="020B0604020202020204" pitchFamily="34" charset="0"/>
              </a:rPr>
              <a:t>define </a:t>
            </a:r>
            <a:r>
              <a:rPr lang="en-US" sz="1400" b="1" dirty="0">
                <a:latin typeface="Helvetica" panose="020B0604020202020204" pitchFamily="34" charset="0"/>
              </a:rPr>
              <a:t>what is considered as a Building and what is considered as a </a:t>
            </a:r>
            <a:r>
              <a:rPr lang="en-US" sz="1400" b="1" dirty="0" err="1">
                <a:latin typeface="Helvetica" panose="020B0604020202020204" pitchFamily="34" charset="0"/>
              </a:rPr>
              <a:t>BuildingPart</a:t>
            </a:r>
            <a:r>
              <a:rPr lang="en-US" sz="1400" b="1" dirty="0">
                <a:latin typeface="Helvetica" panose="020B0604020202020204" pitchFamily="34" charset="0"/>
              </a:rPr>
              <a:t> (if this concept </a:t>
            </a:r>
            <a:r>
              <a:rPr lang="en-US" sz="1400" b="1" dirty="0" smtClean="0">
                <a:latin typeface="Helvetica" panose="020B0604020202020204" pitchFamily="34" charset="0"/>
              </a:rPr>
              <a:t>is</a:t>
            </a:r>
            <a:r>
              <a:rPr lang="tr-TR" sz="1400" b="1" dirty="0" smtClean="0">
                <a:latin typeface="Helvetica" panose="020B0604020202020204" pitchFamily="34" charset="0"/>
              </a:rPr>
              <a:t> </a:t>
            </a:r>
            <a:r>
              <a:rPr lang="en-US" sz="1400" b="1" dirty="0" smtClean="0">
                <a:latin typeface="Helvetica" panose="020B0604020202020204" pitchFamily="34" charset="0"/>
              </a:rPr>
              <a:t>used</a:t>
            </a:r>
            <a:r>
              <a:rPr lang="en-US" sz="1400" b="1" dirty="0">
                <a:latin typeface="Helvetica" panose="020B0604020202020204" pitchFamily="34" charset="0"/>
              </a:rPr>
              <a:t>)</a:t>
            </a:r>
            <a:endParaRPr lang="en-US" sz="1400" b="1" dirty="0"/>
          </a:p>
        </p:txBody>
      </p:sp>
    </p:spTree>
    <p:extLst>
      <p:ext uri="{BB962C8B-B14F-4D97-AF65-F5344CB8AC3E}">
        <p14:creationId xmlns:p14="http://schemas.microsoft.com/office/powerpoint/2010/main" val="305531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19</a:t>
            </a:fld>
            <a:endParaRPr lang="tr-TR" dirty="0">
              <a:solidFill>
                <a:prstClr val="black">
                  <a:tint val="75000"/>
                </a:prstClr>
              </a:solidFill>
            </a:endParaRPr>
          </a:p>
        </p:txBody>
      </p:sp>
      <p:sp>
        <p:nvSpPr>
          <p:cNvPr id="3" name="Rectangle 2"/>
          <p:cNvSpPr/>
          <p:nvPr/>
        </p:nvSpPr>
        <p:spPr>
          <a:xfrm>
            <a:off x="4499992" y="125662"/>
            <a:ext cx="4536740" cy="2769989"/>
          </a:xfrm>
          <a:prstGeom prst="rect">
            <a:avLst/>
          </a:prstGeom>
        </p:spPr>
        <p:txBody>
          <a:bodyPr wrap="square">
            <a:spAutoFit/>
          </a:bodyPr>
          <a:lstStyle/>
          <a:p>
            <a:pPr>
              <a:spcBef>
                <a:spcPts val="600"/>
              </a:spcBef>
              <a:spcAft>
                <a:spcPts val="600"/>
              </a:spcAft>
            </a:pPr>
            <a:r>
              <a:rPr lang="en-US" sz="1400" dirty="0"/>
              <a:t>A building or a construction may have several values of attribute </a:t>
            </a:r>
            <a:r>
              <a:rPr lang="en-US" sz="1400" b="1" dirty="0">
                <a:solidFill>
                  <a:srgbClr val="FF0000"/>
                </a:solidFill>
              </a:rPr>
              <a:t>elevation</a:t>
            </a:r>
            <a:r>
              <a:rPr lang="en-US" sz="1400" dirty="0"/>
              <a:t>:</a:t>
            </a:r>
          </a:p>
          <a:p>
            <a:pPr marL="285750" indent="-285750">
              <a:spcBef>
                <a:spcPts val="600"/>
              </a:spcBef>
              <a:spcAft>
                <a:spcPts val="600"/>
              </a:spcAft>
              <a:buFont typeface="Arial" panose="020B0604020202020204" pitchFamily="34" charset="0"/>
              <a:buChar char="•"/>
            </a:pPr>
            <a:r>
              <a:rPr lang="en-US" sz="1400" dirty="0" smtClean="0"/>
              <a:t>the </a:t>
            </a:r>
            <a:r>
              <a:rPr lang="en-US" sz="1400" dirty="0"/>
              <a:t>elevation may be measured </a:t>
            </a:r>
            <a:r>
              <a:rPr lang="en-US" sz="1400" dirty="0" smtClean="0"/>
              <a:t>at</a:t>
            </a:r>
            <a:r>
              <a:rPr lang="tr-TR" sz="1400" dirty="0" smtClean="0"/>
              <a:t> </a:t>
            </a:r>
            <a:r>
              <a:rPr lang="en-US" sz="1400" dirty="0" smtClean="0"/>
              <a:t>different </a:t>
            </a:r>
            <a:r>
              <a:rPr lang="en-US" sz="1400" dirty="0"/>
              <a:t>levels of the building; this must be documented </a:t>
            </a:r>
            <a:r>
              <a:rPr lang="en-US" sz="1400" dirty="0" smtClean="0"/>
              <a:t>with</a:t>
            </a:r>
            <a:r>
              <a:rPr lang="tr-TR" sz="1400" dirty="0" smtClean="0"/>
              <a:t> </a:t>
            </a:r>
            <a:r>
              <a:rPr lang="en-US" sz="1400" dirty="0" smtClean="0"/>
              <a:t>attribute </a:t>
            </a:r>
            <a:r>
              <a:rPr lang="en-US" sz="1400" b="1" dirty="0" err="1"/>
              <a:t>elevationReference</a:t>
            </a:r>
            <a:r>
              <a:rPr lang="en-US" sz="1400" dirty="0"/>
              <a:t>, using the possible values given in the code </a:t>
            </a:r>
            <a:r>
              <a:rPr lang="en-US" sz="1400" dirty="0" smtClean="0"/>
              <a:t>list</a:t>
            </a:r>
            <a:r>
              <a:rPr lang="tr-TR" sz="1400" dirty="0" smtClean="0"/>
              <a:t> </a:t>
            </a:r>
            <a:r>
              <a:rPr lang="en-US" sz="1400" b="1" dirty="0" err="1" smtClean="0"/>
              <a:t>ElevationReferenceValue</a:t>
            </a:r>
            <a:endParaRPr lang="tr-TR" sz="1400" b="1" dirty="0" smtClean="0"/>
          </a:p>
          <a:p>
            <a:pPr marL="285750" indent="-285750">
              <a:spcBef>
                <a:spcPts val="600"/>
              </a:spcBef>
              <a:spcAft>
                <a:spcPts val="600"/>
              </a:spcAft>
              <a:buFont typeface="Arial" panose="020B0604020202020204" pitchFamily="34" charset="0"/>
              <a:buChar char="•"/>
            </a:pPr>
            <a:r>
              <a:rPr lang="en-US" sz="1400" dirty="0" smtClean="0"/>
              <a:t>the </a:t>
            </a:r>
            <a:r>
              <a:rPr lang="en-US" sz="1400" dirty="0"/>
              <a:t>elevation may be given in various vertical reference systems; this has to be </a:t>
            </a:r>
            <a:r>
              <a:rPr lang="en-US" sz="1400" dirty="0" smtClean="0"/>
              <a:t>documented</a:t>
            </a:r>
            <a:r>
              <a:rPr lang="tr-TR" sz="1400" dirty="0" smtClean="0"/>
              <a:t> </a:t>
            </a:r>
            <a:r>
              <a:rPr lang="en-US" sz="1400" dirty="0" smtClean="0"/>
              <a:t>through </a:t>
            </a:r>
            <a:r>
              <a:rPr lang="en-US" sz="1400" dirty="0"/>
              <a:t>the </a:t>
            </a:r>
            <a:r>
              <a:rPr lang="en-US" sz="1400" b="1" dirty="0" err="1"/>
              <a:t>DirectPosition</a:t>
            </a:r>
            <a:r>
              <a:rPr lang="en-US" sz="1400" dirty="0"/>
              <a:t> that contains both the elevation value itself and the </a:t>
            </a:r>
            <a:r>
              <a:rPr lang="en-US" sz="1400" dirty="0" smtClean="0"/>
              <a:t>Coordinate</a:t>
            </a:r>
            <a:r>
              <a:rPr lang="tr-TR" sz="1400" dirty="0" smtClean="0"/>
              <a:t> </a:t>
            </a:r>
            <a:r>
              <a:rPr lang="en-US" sz="1400" dirty="0" smtClean="0"/>
              <a:t>Reference </a:t>
            </a:r>
            <a:r>
              <a:rPr lang="en-US" sz="1400" dirty="0"/>
              <a:t>System to which this value refers.</a:t>
            </a:r>
          </a:p>
        </p:txBody>
      </p:sp>
      <p:pic>
        <p:nvPicPr>
          <p:cNvPr id="8" name="Picture 7"/>
          <p:cNvPicPr>
            <a:picLocks noChangeAspect="1"/>
          </p:cNvPicPr>
          <p:nvPr/>
        </p:nvPicPr>
        <p:blipFill rotWithShape="1">
          <a:blip r:embed="rId2"/>
          <a:srcRect l="40163" t="15400" r="33070" b="57822"/>
          <a:stretch/>
        </p:blipFill>
        <p:spPr>
          <a:xfrm>
            <a:off x="4689" y="181620"/>
            <a:ext cx="3979356" cy="2239268"/>
          </a:xfrm>
          <a:prstGeom prst="rect">
            <a:avLst/>
          </a:prstGeom>
        </p:spPr>
      </p:pic>
      <p:pic>
        <p:nvPicPr>
          <p:cNvPr id="2" name="Picture 1"/>
          <p:cNvPicPr>
            <a:picLocks noChangeAspect="1"/>
          </p:cNvPicPr>
          <p:nvPr/>
        </p:nvPicPr>
        <p:blipFill rotWithShape="1">
          <a:blip r:embed="rId3"/>
          <a:srcRect l="42912" t="24801" r="33069" b="62600"/>
          <a:stretch/>
        </p:blipFill>
        <p:spPr>
          <a:xfrm>
            <a:off x="539552" y="2708920"/>
            <a:ext cx="3240360" cy="956172"/>
          </a:xfrm>
          <a:prstGeom prst="rect">
            <a:avLst/>
          </a:prstGeom>
        </p:spPr>
      </p:pic>
      <p:pic>
        <p:nvPicPr>
          <p:cNvPr id="5" name="Picture 4"/>
          <p:cNvPicPr>
            <a:picLocks noChangeAspect="1"/>
          </p:cNvPicPr>
          <p:nvPr/>
        </p:nvPicPr>
        <p:blipFill rotWithShape="1">
          <a:blip r:embed="rId4"/>
          <a:srcRect l="33856" t="54200" r="24013" b="18501"/>
          <a:stretch/>
        </p:blipFill>
        <p:spPr>
          <a:xfrm>
            <a:off x="317934" y="4444360"/>
            <a:ext cx="6247470" cy="2277115"/>
          </a:xfrm>
          <a:prstGeom prst="rect">
            <a:avLst/>
          </a:prstGeom>
        </p:spPr>
      </p:pic>
      <p:pic>
        <p:nvPicPr>
          <p:cNvPr id="7" name="Picture 6"/>
          <p:cNvPicPr>
            <a:picLocks noChangeAspect="1"/>
          </p:cNvPicPr>
          <p:nvPr/>
        </p:nvPicPr>
        <p:blipFill rotWithShape="1">
          <a:blip r:embed="rId5"/>
          <a:srcRect l="47619"/>
          <a:stretch/>
        </p:blipFill>
        <p:spPr>
          <a:xfrm>
            <a:off x="5837720" y="2895651"/>
            <a:ext cx="3168352" cy="2622367"/>
          </a:xfrm>
          <a:prstGeom prst="rect">
            <a:avLst/>
          </a:prstGeom>
        </p:spPr>
      </p:pic>
    </p:spTree>
    <p:extLst>
      <p:ext uri="{BB962C8B-B14F-4D97-AF65-F5344CB8AC3E}">
        <p14:creationId xmlns:p14="http://schemas.microsoft.com/office/powerpoint/2010/main" val="3609054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endParaRPr lang="tr-TR" sz="2400" dirty="0" smtClean="0"/>
          </a:p>
        </p:txBody>
      </p:sp>
      <p:sp>
        <p:nvSpPr>
          <p:cNvPr id="21507" name="2 İçerik Yer Tutucusu"/>
          <p:cNvSpPr>
            <a:spLocks noGrp="1"/>
          </p:cNvSpPr>
          <p:nvPr>
            <p:ph idx="1"/>
          </p:nvPr>
        </p:nvSpPr>
        <p:spPr/>
        <p:txBody>
          <a:bodyPr/>
          <a:lstStyle/>
          <a:p>
            <a:pPr marL="0" indent="0">
              <a:buNone/>
            </a:pPr>
            <a:r>
              <a:rPr lang="en-GB" sz="1400" b="1" dirty="0" smtClean="0"/>
              <a:t>What </a:t>
            </a:r>
            <a:r>
              <a:rPr lang="en-GB" sz="1400" b="1" dirty="0"/>
              <a:t>is the INSPIRE Directive?</a:t>
            </a:r>
          </a:p>
          <a:p>
            <a:r>
              <a:rPr lang="en-GB" sz="1400" dirty="0"/>
              <a:t>The INSPIRE directive came into force on 15 May 2007 and will be implemented in various stages, with full implementation required by 2019.</a:t>
            </a:r>
          </a:p>
          <a:p>
            <a:r>
              <a:rPr lang="en-GB" sz="1400" dirty="0"/>
              <a:t>The INSPIRE directive aims to create a European Union (EU) spatial data infrastructure. This will enable the sharing of environmental spatial information among public sector organisations and better facilitate public access to spatial information across Europe.</a:t>
            </a:r>
          </a:p>
          <a:p>
            <a:r>
              <a:rPr lang="en-GB" sz="1400" dirty="0"/>
              <a:t>A European Spatial Data Infrastructure will assist in policy-making across boundaries. Therefore the spatial information considered under the directive is extensive and includes a great variety of topical and technical themes.</a:t>
            </a:r>
          </a:p>
          <a:p>
            <a:pPr marL="0" indent="0">
              <a:buNone/>
            </a:pPr>
            <a:r>
              <a:rPr lang="en-GB" sz="1400" b="1" dirty="0" smtClean="0"/>
              <a:t>INSPIRE </a:t>
            </a:r>
            <a:r>
              <a:rPr lang="en-GB" sz="1400" b="1" dirty="0"/>
              <a:t>is based on a number of common principles:</a:t>
            </a:r>
          </a:p>
          <a:p>
            <a:r>
              <a:rPr lang="en-GB" sz="1400" dirty="0"/>
              <a:t>Data should be collected only once and kept where it can be maintained most effectively.</a:t>
            </a:r>
          </a:p>
          <a:p>
            <a:r>
              <a:rPr lang="en-GB" sz="1400" dirty="0"/>
              <a:t>It should be possible to combine seamless spatial information from different sources across Europe and share it with many users and applications.</a:t>
            </a:r>
          </a:p>
          <a:p>
            <a:r>
              <a:rPr lang="en-GB" sz="1400" dirty="0"/>
              <a:t>It should be possible for information collected at one level/scale to be shared with all levels/scales; detailed for thorough investigations, general for strategic purposes.</a:t>
            </a:r>
          </a:p>
          <a:p>
            <a:r>
              <a:rPr lang="en-GB" sz="1400" dirty="0"/>
              <a:t>Geographic information needed for good governance at all levels should be readily and transparently available.</a:t>
            </a:r>
          </a:p>
          <a:p>
            <a:r>
              <a:rPr lang="en-GB" sz="1400" dirty="0"/>
              <a:t>Easy to find what geographic information is available, how it can be used to meet a particular need, and under which conditions it can be acquired and used.</a:t>
            </a:r>
          </a:p>
          <a:p>
            <a:pPr eaLnBrk="1" hangingPunct="1">
              <a:spcBef>
                <a:spcPts val="600"/>
              </a:spcBef>
              <a:spcAft>
                <a:spcPts val="600"/>
              </a:spcAft>
              <a:buNone/>
            </a:pPr>
            <a:endParaRPr lang="tr-TR" sz="14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11560" y="6356350"/>
            <a:ext cx="3058851" cy="253916"/>
          </a:xfrm>
          <a:prstGeom prst="rect">
            <a:avLst/>
          </a:prstGeom>
          <a:noFill/>
        </p:spPr>
        <p:txBody>
          <a:bodyPr wrap="none" rtlCol="0">
            <a:spAutoFit/>
          </a:bodyPr>
          <a:lstStyle/>
          <a:p>
            <a:r>
              <a:rPr lang="en-GB" sz="1050" dirty="0">
                <a:hlinkClick r:id="rId3"/>
              </a:rPr>
              <a:t>http://</a:t>
            </a:r>
            <a:r>
              <a:rPr lang="en-GB" sz="1050" dirty="0" smtClean="0">
                <a:hlinkClick r:id="rId3"/>
              </a:rPr>
              <a:t>inspire.jrc.ec.europa.eu</a:t>
            </a:r>
            <a:r>
              <a:rPr lang="en-GB" sz="1050" dirty="0" smtClean="0"/>
              <a:t> </a:t>
            </a:r>
            <a:r>
              <a:rPr lang="en-GB" sz="1050" dirty="0" err="1" smtClean="0"/>
              <a:t>adresinden</a:t>
            </a:r>
            <a:r>
              <a:rPr lang="en-GB" sz="1050" dirty="0" smtClean="0"/>
              <a:t> </a:t>
            </a:r>
            <a:r>
              <a:rPr lang="en-GB" sz="1050" dirty="0" err="1" smtClean="0"/>
              <a:t>alınmıştır</a:t>
            </a:r>
            <a:r>
              <a:rPr lang="en-GB" sz="1050" dirty="0" smtClean="0"/>
              <a:t>.</a:t>
            </a:r>
            <a:endParaRPr lang="en-GB" sz="1050" dirty="0"/>
          </a:p>
        </p:txBody>
      </p:sp>
    </p:spTree>
    <p:extLst>
      <p:ext uri="{BB962C8B-B14F-4D97-AF65-F5344CB8AC3E}">
        <p14:creationId xmlns:p14="http://schemas.microsoft.com/office/powerpoint/2010/main" val="1906783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20</a:t>
            </a:fld>
            <a:endParaRPr lang="tr-TR" dirty="0">
              <a:solidFill>
                <a:prstClr val="black">
                  <a:tint val="75000"/>
                </a:prstClr>
              </a:solidFill>
            </a:endParaRPr>
          </a:p>
        </p:txBody>
      </p:sp>
      <p:sp>
        <p:nvSpPr>
          <p:cNvPr id="3" name="Rectangle 2"/>
          <p:cNvSpPr/>
          <p:nvPr/>
        </p:nvSpPr>
        <p:spPr>
          <a:xfrm>
            <a:off x="4499992" y="125662"/>
            <a:ext cx="4536740" cy="1754326"/>
          </a:xfrm>
          <a:prstGeom prst="rect">
            <a:avLst/>
          </a:prstGeom>
        </p:spPr>
        <p:txBody>
          <a:bodyPr wrap="square">
            <a:spAutoFit/>
          </a:bodyPr>
          <a:lstStyle/>
          <a:p>
            <a:pPr>
              <a:spcBef>
                <a:spcPts val="600"/>
              </a:spcBef>
              <a:spcAft>
                <a:spcPts val="600"/>
              </a:spcAft>
            </a:pPr>
            <a:r>
              <a:rPr lang="en-US" sz="1400" dirty="0"/>
              <a:t>A construction of a building may have several values for the attribute </a:t>
            </a:r>
            <a:r>
              <a:rPr lang="tr-TR" sz="1400" b="1" dirty="0" smtClean="0"/>
              <a:t>h</a:t>
            </a:r>
            <a:r>
              <a:rPr lang="en-US" sz="1400" b="1" dirty="0" err="1" smtClean="0"/>
              <a:t>eightAboveGround</a:t>
            </a:r>
            <a:r>
              <a:rPr lang="en-US" sz="1400" dirty="0"/>
              <a:t>, </a:t>
            </a:r>
            <a:r>
              <a:rPr lang="en-US" sz="1400" dirty="0" smtClean="0"/>
              <a:t>according</a:t>
            </a:r>
            <a:r>
              <a:rPr lang="tr-TR" sz="1400" dirty="0" smtClean="0"/>
              <a:t> </a:t>
            </a:r>
            <a:r>
              <a:rPr lang="en-US" sz="1400" dirty="0" smtClean="0"/>
              <a:t>to </a:t>
            </a:r>
            <a:r>
              <a:rPr lang="en-US" sz="1400" dirty="0"/>
              <a:t>the levels that were chosen to compute it. </a:t>
            </a:r>
            <a:endParaRPr lang="tr-TR" sz="1400" dirty="0" smtClean="0"/>
          </a:p>
          <a:p>
            <a:pPr>
              <a:spcBef>
                <a:spcPts val="600"/>
              </a:spcBef>
              <a:spcAft>
                <a:spcPts val="600"/>
              </a:spcAft>
            </a:pPr>
            <a:r>
              <a:rPr lang="en-US" sz="1400" dirty="0" smtClean="0"/>
              <a:t>The </a:t>
            </a:r>
            <a:r>
              <a:rPr lang="tr-TR" sz="1400" b="1" dirty="0" smtClean="0"/>
              <a:t>H</a:t>
            </a:r>
            <a:r>
              <a:rPr lang="en-US" sz="1400" b="1" dirty="0" err="1" smtClean="0"/>
              <a:t>eightAboveGround</a:t>
            </a:r>
            <a:r>
              <a:rPr lang="en-US" sz="1400" dirty="0" smtClean="0"/>
              <a:t> </a:t>
            </a:r>
            <a:r>
              <a:rPr lang="en-US" sz="1400" dirty="0"/>
              <a:t>of a construction or building </a:t>
            </a:r>
            <a:r>
              <a:rPr lang="en-US" sz="1400" dirty="0" smtClean="0"/>
              <a:t>is</a:t>
            </a:r>
            <a:r>
              <a:rPr lang="tr-TR" sz="1400" dirty="0" smtClean="0"/>
              <a:t> </a:t>
            </a:r>
            <a:r>
              <a:rPr lang="en-US" sz="1400" dirty="0" smtClean="0"/>
              <a:t>generally </a:t>
            </a:r>
            <a:r>
              <a:rPr lang="en-US" sz="1400" dirty="0"/>
              <a:t>computed as the difference between an elevation measured at a high reference and </a:t>
            </a:r>
            <a:r>
              <a:rPr lang="en-US" sz="1400" dirty="0" smtClean="0"/>
              <a:t>the</a:t>
            </a:r>
            <a:r>
              <a:rPr lang="tr-TR" sz="1400" dirty="0" smtClean="0"/>
              <a:t> </a:t>
            </a:r>
            <a:r>
              <a:rPr lang="en-US" sz="1400" dirty="0" smtClean="0"/>
              <a:t>elevation </a:t>
            </a:r>
            <a:r>
              <a:rPr lang="en-US" sz="1400" dirty="0"/>
              <a:t>measured at a low reference.</a:t>
            </a:r>
          </a:p>
        </p:txBody>
      </p:sp>
      <p:pic>
        <p:nvPicPr>
          <p:cNvPr id="8" name="Picture 7"/>
          <p:cNvPicPr>
            <a:picLocks noChangeAspect="1"/>
          </p:cNvPicPr>
          <p:nvPr/>
        </p:nvPicPr>
        <p:blipFill rotWithShape="1">
          <a:blip r:embed="rId2"/>
          <a:srcRect l="40163" t="15400" r="33070" b="57822"/>
          <a:stretch/>
        </p:blipFill>
        <p:spPr>
          <a:xfrm>
            <a:off x="4689" y="181620"/>
            <a:ext cx="3979356" cy="2239268"/>
          </a:xfrm>
          <a:prstGeom prst="rect">
            <a:avLst/>
          </a:prstGeom>
        </p:spPr>
      </p:pic>
      <p:pic>
        <p:nvPicPr>
          <p:cNvPr id="6" name="Picture 5"/>
          <p:cNvPicPr>
            <a:picLocks noChangeAspect="1"/>
          </p:cNvPicPr>
          <p:nvPr/>
        </p:nvPicPr>
        <p:blipFill rotWithShape="1">
          <a:blip r:embed="rId3"/>
          <a:srcRect l="46063" t="25500" r="37006" b="56300"/>
          <a:stretch/>
        </p:blipFill>
        <p:spPr>
          <a:xfrm>
            <a:off x="539552" y="2564904"/>
            <a:ext cx="3096344" cy="1872208"/>
          </a:xfrm>
          <a:prstGeom prst="rect">
            <a:avLst/>
          </a:prstGeom>
        </p:spPr>
      </p:pic>
      <p:pic>
        <p:nvPicPr>
          <p:cNvPr id="9" name="Picture 8"/>
          <p:cNvPicPr>
            <a:picLocks noChangeAspect="1"/>
          </p:cNvPicPr>
          <p:nvPr/>
        </p:nvPicPr>
        <p:blipFill rotWithShape="1">
          <a:blip r:embed="rId4"/>
          <a:srcRect l="33856" t="54200" r="24013" b="18501"/>
          <a:stretch/>
        </p:blipFill>
        <p:spPr>
          <a:xfrm>
            <a:off x="305731" y="4581128"/>
            <a:ext cx="5875296" cy="2141463"/>
          </a:xfrm>
          <a:prstGeom prst="rect">
            <a:avLst/>
          </a:prstGeom>
        </p:spPr>
      </p:pic>
      <p:pic>
        <p:nvPicPr>
          <p:cNvPr id="10" name="Picture 9"/>
          <p:cNvPicPr>
            <a:picLocks noChangeAspect="1"/>
          </p:cNvPicPr>
          <p:nvPr/>
        </p:nvPicPr>
        <p:blipFill rotWithShape="1">
          <a:blip r:embed="rId5"/>
          <a:srcRect l="47619"/>
          <a:stretch/>
        </p:blipFill>
        <p:spPr>
          <a:xfrm>
            <a:off x="5436096" y="2276872"/>
            <a:ext cx="3168352" cy="2622367"/>
          </a:xfrm>
          <a:prstGeom prst="rect">
            <a:avLst/>
          </a:prstGeom>
        </p:spPr>
      </p:pic>
    </p:spTree>
    <p:extLst>
      <p:ext uri="{BB962C8B-B14F-4D97-AF65-F5344CB8AC3E}">
        <p14:creationId xmlns:p14="http://schemas.microsoft.com/office/powerpoint/2010/main" val="787933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21</a:t>
            </a:fld>
            <a:endParaRPr lang="tr-TR" dirty="0">
              <a:solidFill>
                <a:prstClr val="black">
                  <a:tint val="75000"/>
                </a:prstClr>
              </a:solidFill>
            </a:endParaRPr>
          </a:p>
        </p:txBody>
      </p:sp>
      <p:sp>
        <p:nvSpPr>
          <p:cNvPr id="3" name="Rectangle 2"/>
          <p:cNvSpPr/>
          <p:nvPr/>
        </p:nvSpPr>
        <p:spPr>
          <a:xfrm>
            <a:off x="5148064" y="125662"/>
            <a:ext cx="3888668" cy="4154984"/>
          </a:xfrm>
          <a:prstGeom prst="rect">
            <a:avLst/>
          </a:prstGeom>
        </p:spPr>
        <p:txBody>
          <a:bodyPr wrap="square">
            <a:spAutoFit/>
          </a:bodyPr>
          <a:lstStyle/>
          <a:p>
            <a:pPr>
              <a:spcBef>
                <a:spcPts val="600"/>
              </a:spcBef>
              <a:spcAft>
                <a:spcPts val="600"/>
              </a:spcAft>
            </a:pPr>
            <a:r>
              <a:rPr lang="en-US" sz="1600" i="1" dirty="0">
                <a:solidFill>
                  <a:srgbClr val="FF0000"/>
                </a:solidFill>
              </a:rPr>
              <a:t>Attribute </a:t>
            </a:r>
            <a:r>
              <a:rPr lang="en-US" sz="1600" i="1" dirty="0" err="1" smtClean="0">
                <a:solidFill>
                  <a:srgbClr val="FF0000"/>
                </a:solidFill>
              </a:rPr>
              <a:t>externalReference</a:t>
            </a:r>
            <a:endParaRPr lang="tr-TR" sz="1600" i="1" dirty="0" smtClean="0">
              <a:solidFill>
                <a:srgbClr val="FF0000"/>
              </a:solidFill>
            </a:endParaRPr>
          </a:p>
          <a:p>
            <a:pPr>
              <a:spcBef>
                <a:spcPts val="600"/>
              </a:spcBef>
              <a:spcAft>
                <a:spcPts val="600"/>
              </a:spcAft>
            </a:pPr>
            <a:endParaRPr lang="tr-TR" sz="1600" i="1" dirty="0"/>
          </a:p>
          <a:p>
            <a:pPr>
              <a:spcBef>
                <a:spcPts val="600"/>
              </a:spcBef>
              <a:spcAft>
                <a:spcPts val="600"/>
              </a:spcAft>
            </a:pPr>
            <a:r>
              <a:rPr lang="en-US" sz="1600" dirty="0" smtClean="0"/>
              <a:t>This attribute aims to ensure the link to other information systems, for instance:</a:t>
            </a:r>
          </a:p>
          <a:p>
            <a:pPr marL="285750" indent="-285750">
              <a:spcBef>
                <a:spcPts val="600"/>
              </a:spcBef>
              <a:spcAft>
                <a:spcPts val="600"/>
              </a:spcAft>
              <a:buFont typeface="Arial" panose="020B0604020202020204" pitchFamily="34" charset="0"/>
              <a:buChar char="•"/>
            </a:pPr>
            <a:r>
              <a:rPr lang="en-US" sz="1600" dirty="0" smtClean="0"/>
              <a:t>another spatial data set including building data; in this case, the external reference contributes to</a:t>
            </a:r>
            <a:r>
              <a:rPr lang="tr-TR" sz="1600" dirty="0" smtClean="0"/>
              <a:t> </a:t>
            </a:r>
            <a:r>
              <a:rPr lang="en-US" sz="1600" dirty="0" smtClean="0"/>
              <a:t>ensure consistency between different views or different levels of detail on same real-world objects,</a:t>
            </a:r>
            <a:r>
              <a:rPr lang="tr-TR" sz="1600" dirty="0" smtClean="0"/>
              <a:t> </a:t>
            </a:r>
            <a:r>
              <a:rPr lang="en-US" sz="1600" dirty="0" smtClean="0"/>
              <a:t>that is an explicit requirement of the INSPIRE Directive</a:t>
            </a:r>
            <a:endParaRPr lang="tr-TR" sz="1600" dirty="0" smtClean="0"/>
          </a:p>
          <a:p>
            <a:pPr marL="285750" indent="-285750">
              <a:spcBef>
                <a:spcPts val="600"/>
              </a:spcBef>
              <a:spcAft>
                <a:spcPts val="600"/>
              </a:spcAft>
              <a:buFont typeface="Arial" panose="020B0604020202020204" pitchFamily="34" charset="0"/>
              <a:buChar char="•"/>
            </a:pPr>
            <a:r>
              <a:rPr lang="en-US" sz="1600" dirty="0" smtClean="0"/>
              <a:t>the </a:t>
            </a:r>
            <a:r>
              <a:rPr lang="en-US" sz="1600" dirty="0"/>
              <a:t>cadastral register where information about owner, tenant, criteria of valuation (heating, toilet</a:t>
            </a:r>
            <a:r>
              <a:rPr lang="en-US" sz="1600" dirty="0" smtClean="0"/>
              <a:t>,</a:t>
            </a:r>
            <a:r>
              <a:rPr lang="tr-TR" sz="1600" dirty="0" smtClean="0"/>
              <a:t> </a:t>
            </a:r>
            <a:r>
              <a:rPr lang="en-US" sz="1600" dirty="0" smtClean="0"/>
              <a:t>…) </a:t>
            </a:r>
            <a:r>
              <a:rPr lang="en-US" sz="1600" dirty="0"/>
              <a:t>may be found.</a:t>
            </a:r>
          </a:p>
        </p:txBody>
      </p:sp>
      <p:pic>
        <p:nvPicPr>
          <p:cNvPr id="8" name="Picture 7"/>
          <p:cNvPicPr>
            <a:picLocks noChangeAspect="1"/>
          </p:cNvPicPr>
          <p:nvPr/>
        </p:nvPicPr>
        <p:blipFill rotWithShape="1">
          <a:blip r:embed="rId2"/>
          <a:srcRect l="40163" t="15400" r="33070" b="57822"/>
          <a:stretch/>
        </p:blipFill>
        <p:spPr>
          <a:xfrm>
            <a:off x="4688" y="181620"/>
            <a:ext cx="4875103" cy="2743324"/>
          </a:xfrm>
          <a:prstGeom prst="rect">
            <a:avLst/>
          </a:prstGeom>
        </p:spPr>
      </p:pic>
      <p:pic>
        <p:nvPicPr>
          <p:cNvPr id="2" name="Picture 1"/>
          <p:cNvPicPr>
            <a:picLocks noChangeAspect="1"/>
          </p:cNvPicPr>
          <p:nvPr/>
        </p:nvPicPr>
        <p:blipFill>
          <a:blip r:embed="rId3"/>
          <a:stretch>
            <a:fillRect/>
          </a:stretch>
        </p:blipFill>
        <p:spPr>
          <a:xfrm>
            <a:off x="451957" y="3284984"/>
            <a:ext cx="4427834" cy="2016224"/>
          </a:xfrm>
          <a:prstGeom prst="rect">
            <a:avLst/>
          </a:prstGeom>
        </p:spPr>
      </p:pic>
    </p:spTree>
    <p:extLst>
      <p:ext uri="{BB962C8B-B14F-4D97-AF65-F5344CB8AC3E}">
        <p14:creationId xmlns:p14="http://schemas.microsoft.com/office/powerpoint/2010/main" val="1624102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22</a:t>
            </a:fld>
            <a:endParaRPr lang="tr-TR" dirty="0">
              <a:solidFill>
                <a:prstClr val="black">
                  <a:tint val="75000"/>
                </a:prstClr>
              </a:solidFill>
            </a:endParaRPr>
          </a:p>
        </p:txBody>
      </p:sp>
      <p:sp>
        <p:nvSpPr>
          <p:cNvPr id="3" name="Rectangle 2"/>
          <p:cNvSpPr/>
          <p:nvPr/>
        </p:nvSpPr>
        <p:spPr>
          <a:xfrm>
            <a:off x="4499992" y="125662"/>
            <a:ext cx="4536740" cy="5232202"/>
          </a:xfrm>
          <a:prstGeom prst="rect">
            <a:avLst/>
          </a:prstGeom>
        </p:spPr>
        <p:txBody>
          <a:bodyPr wrap="square">
            <a:spAutoFit/>
          </a:bodyPr>
          <a:lstStyle/>
          <a:p>
            <a:pPr>
              <a:spcBef>
                <a:spcPts val="600"/>
              </a:spcBef>
              <a:spcAft>
                <a:spcPts val="600"/>
              </a:spcAft>
            </a:pPr>
            <a:r>
              <a:rPr lang="en-US" sz="1600" b="1" dirty="0"/>
              <a:t>Classification of buildings</a:t>
            </a:r>
          </a:p>
          <a:p>
            <a:pPr>
              <a:spcBef>
                <a:spcPts val="600"/>
              </a:spcBef>
              <a:spcAft>
                <a:spcPts val="600"/>
              </a:spcAft>
            </a:pPr>
            <a:r>
              <a:rPr lang="en-US" sz="1600" dirty="0"/>
              <a:t>The classification of buildings has to be done using two attributes</a:t>
            </a:r>
            <a:r>
              <a:rPr lang="en-US" sz="1600" dirty="0" smtClean="0"/>
              <a:t>:</a:t>
            </a:r>
            <a:endParaRPr lang="tr-TR" sz="1600" dirty="0"/>
          </a:p>
          <a:p>
            <a:pPr marL="285750" indent="-285750">
              <a:spcBef>
                <a:spcPts val="600"/>
              </a:spcBef>
              <a:spcAft>
                <a:spcPts val="600"/>
              </a:spcAft>
              <a:buFont typeface="Arial" panose="020B0604020202020204" pitchFamily="34" charset="0"/>
              <a:buChar char="•"/>
            </a:pPr>
            <a:r>
              <a:rPr lang="en-US" sz="1600" dirty="0" smtClean="0"/>
              <a:t>the </a:t>
            </a:r>
            <a:r>
              <a:rPr lang="en-US" sz="1600" dirty="0"/>
              <a:t>attribute </a:t>
            </a:r>
            <a:r>
              <a:rPr lang="en-US" sz="1600" b="1" dirty="0" err="1"/>
              <a:t>currentUse</a:t>
            </a:r>
            <a:r>
              <a:rPr lang="en-US" sz="1600" dirty="0"/>
              <a:t> that focuses on the activity hosted by the building; this attribute aims </a:t>
            </a:r>
            <a:r>
              <a:rPr lang="en-US" sz="1600" dirty="0" smtClean="0"/>
              <a:t>to</a:t>
            </a:r>
            <a:r>
              <a:rPr lang="tr-TR" sz="1600" dirty="0" smtClean="0"/>
              <a:t> </a:t>
            </a:r>
            <a:r>
              <a:rPr lang="en-US" sz="1600" dirty="0" smtClean="0"/>
              <a:t>fulfil </a:t>
            </a:r>
            <a:r>
              <a:rPr lang="en-US" sz="1600" dirty="0"/>
              <a:t>management requirements, such as computation of population or spatial planning ; </a:t>
            </a:r>
            <a:r>
              <a:rPr lang="en-US" sz="1600" dirty="0" smtClean="0"/>
              <a:t>this</a:t>
            </a:r>
            <a:r>
              <a:rPr lang="tr-TR" sz="1600" dirty="0" smtClean="0"/>
              <a:t> </a:t>
            </a:r>
            <a:r>
              <a:rPr lang="en-US" sz="1600" dirty="0" smtClean="0"/>
              <a:t>classification </a:t>
            </a:r>
            <a:r>
              <a:rPr lang="en-US" sz="1600" dirty="0"/>
              <a:t>aims to be exhaustive for the functional buildings hosting human </a:t>
            </a:r>
            <a:r>
              <a:rPr lang="en-US" sz="1600" dirty="0" smtClean="0"/>
              <a:t>activities</a:t>
            </a:r>
            <a:endParaRPr lang="tr-TR" sz="1600" dirty="0" smtClean="0"/>
          </a:p>
          <a:p>
            <a:pPr marL="285750" indent="-285750">
              <a:spcBef>
                <a:spcPts val="600"/>
              </a:spcBef>
              <a:spcAft>
                <a:spcPts val="600"/>
              </a:spcAft>
              <a:buFont typeface="Arial" panose="020B0604020202020204" pitchFamily="34" charset="0"/>
              <a:buChar char="•"/>
            </a:pPr>
            <a:r>
              <a:rPr lang="en-US" sz="1600" dirty="0" smtClean="0"/>
              <a:t>the </a:t>
            </a:r>
            <a:r>
              <a:rPr lang="en-US" sz="1600" dirty="0"/>
              <a:t>attribute </a:t>
            </a:r>
            <a:r>
              <a:rPr lang="en-US" sz="1600" b="1" dirty="0" err="1"/>
              <a:t>buildingNature</a:t>
            </a:r>
            <a:r>
              <a:rPr lang="en-US" sz="1600" dirty="0"/>
              <a:t> that focuses on the physical aspect of the building; however, </a:t>
            </a:r>
            <a:r>
              <a:rPr lang="en-US" sz="1600" dirty="0" smtClean="0"/>
              <a:t>this</a:t>
            </a:r>
            <a:r>
              <a:rPr lang="tr-TR" sz="1600" dirty="0" smtClean="0"/>
              <a:t> </a:t>
            </a:r>
            <a:r>
              <a:rPr lang="en-US" sz="1600" dirty="0" smtClean="0"/>
              <a:t>physical </a:t>
            </a:r>
            <a:r>
              <a:rPr lang="en-US" sz="1600" dirty="0"/>
              <a:t>aspect is often expressed as a function (e.g. stadium, silo, windmill); this </a:t>
            </a:r>
            <a:r>
              <a:rPr lang="en-US" sz="1600" dirty="0" smtClean="0"/>
              <a:t>attribute</a:t>
            </a:r>
            <a:r>
              <a:rPr lang="tr-TR" sz="1600" dirty="0" smtClean="0"/>
              <a:t> </a:t>
            </a:r>
            <a:r>
              <a:rPr lang="en-US" sz="1600" dirty="0" smtClean="0"/>
              <a:t>aims </a:t>
            </a:r>
            <a:r>
              <a:rPr lang="en-US" sz="1600" dirty="0"/>
              <a:t>to fulfil mainly mapping purposes and addresses only specific, noticeable </a:t>
            </a:r>
            <a:r>
              <a:rPr lang="en-US" sz="1600" dirty="0" smtClean="0"/>
              <a:t>buildings. This</a:t>
            </a:r>
            <a:r>
              <a:rPr lang="tr-TR" sz="1600" dirty="0" smtClean="0"/>
              <a:t> </a:t>
            </a:r>
            <a:r>
              <a:rPr lang="en-US" sz="1600" dirty="0" smtClean="0"/>
              <a:t>is </a:t>
            </a:r>
            <a:r>
              <a:rPr lang="en-US" sz="1600" dirty="0"/>
              <a:t>a rather short and simple list of possible values, with focus on two international use cases</a:t>
            </a:r>
            <a:r>
              <a:rPr lang="en-US" sz="1600" dirty="0" smtClean="0"/>
              <a:t>:</a:t>
            </a:r>
            <a:r>
              <a:rPr lang="tr-TR" sz="1600" dirty="0" smtClean="0"/>
              <a:t> </a:t>
            </a:r>
            <a:r>
              <a:rPr lang="en-US" sz="1600" dirty="0" smtClean="0"/>
              <a:t>air </a:t>
            </a:r>
            <a:r>
              <a:rPr lang="en-US" sz="1600" dirty="0"/>
              <a:t>flights where buildings may be obstacles and marine navigation where buildings may </a:t>
            </a:r>
            <a:r>
              <a:rPr lang="en-US" sz="1600" dirty="0" smtClean="0"/>
              <a:t>be</a:t>
            </a:r>
            <a:r>
              <a:rPr lang="tr-TR" sz="1600" dirty="0" smtClean="0"/>
              <a:t> </a:t>
            </a:r>
            <a:r>
              <a:rPr lang="en-US" sz="1600" dirty="0" smtClean="0"/>
              <a:t>landmarks</a:t>
            </a:r>
            <a:endParaRPr lang="en-US" sz="1600" dirty="0"/>
          </a:p>
        </p:txBody>
      </p:sp>
      <p:pic>
        <p:nvPicPr>
          <p:cNvPr id="10" name="Picture 9"/>
          <p:cNvPicPr>
            <a:picLocks noChangeAspect="1"/>
          </p:cNvPicPr>
          <p:nvPr/>
        </p:nvPicPr>
        <p:blipFill rotWithShape="1">
          <a:blip r:embed="rId2"/>
          <a:srcRect l="40163" t="15400" r="33070" b="15301"/>
          <a:stretch/>
        </p:blipFill>
        <p:spPr>
          <a:xfrm>
            <a:off x="4689" y="181620"/>
            <a:ext cx="4108876" cy="5983684"/>
          </a:xfrm>
          <a:prstGeom prst="rect">
            <a:avLst/>
          </a:prstGeom>
        </p:spPr>
      </p:pic>
    </p:spTree>
    <p:extLst>
      <p:ext uri="{BB962C8B-B14F-4D97-AF65-F5344CB8AC3E}">
        <p14:creationId xmlns:p14="http://schemas.microsoft.com/office/powerpoint/2010/main" val="3790012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085184"/>
            <a:ext cx="8229600" cy="1040979"/>
          </a:xfrm>
        </p:spPr>
        <p:txBody>
          <a:bodyPr/>
          <a:lstStyle/>
          <a:p>
            <a:r>
              <a:rPr lang="en-US" sz="1800" dirty="0"/>
              <a:t>The code list for attribute </a:t>
            </a:r>
            <a:r>
              <a:rPr lang="en-US" sz="1800" dirty="0" err="1"/>
              <a:t>currentUse</a:t>
            </a:r>
            <a:r>
              <a:rPr lang="en-US" sz="1800" dirty="0"/>
              <a:t> may also be extended by Member States, but only by </a:t>
            </a:r>
            <a:r>
              <a:rPr lang="en-US" sz="1800" dirty="0" smtClean="0"/>
              <a:t>providing</a:t>
            </a:r>
            <a:r>
              <a:rPr lang="tr-TR" sz="1800" dirty="0" smtClean="0"/>
              <a:t> </a:t>
            </a:r>
            <a:r>
              <a:rPr lang="en-US" sz="1800" dirty="0" smtClean="0"/>
              <a:t>more </a:t>
            </a:r>
            <a:r>
              <a:rPr lang="en-US" sz="1800" dirty="0"/>
              <a:t>detailed values, under the hierarchical structure of the INSPIRE code list.</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23</a:t>
            </a:fld>
            <a:endParaRPr lang="tr-TR" dirty="0">
              <a:solidFill>
                <a:prstClr val="black">
                  <a:tint val="75000"/>
                </a:prstClr>
              </a:solidFill>
            </a:endParaRPr>
          </a:p>
        </p:txBody>
      </p:sp>
      <p:pic>
        <p:nvPicPr>
          <p:cNvPr id="5" name="Picture 4"/>
          <p:cNvPicPr>
            <a:picLocks noChangeAspect="1"/>
          </p:cNvPicPr>
          <p:nvPr/>
        </p:nvPicPr>
        <p:blipFill rotWithShape="1">
          <a:blip r:embed="rId2"/>
          <a:srcRect l="22831" t="17801" r="29131" b="42299"/>
          <a:stretch/>
        </p:blipFill>
        <p:spPr>
          <a:xfrm>
            <a:off x="669911" y="1196752"/>
            <a:ext cx="6981236" cy="3261725"/>
          </a:xfrm>
          <a:prstGeom prst="rect">
            <a:avLst/>
          </a:prstGeom>
        </p:spPr>
      </p:pic>
    </p:spTree>
    <p:extLst>
      <p:ext uri="{BB962C8B-B14F-4D97-AF65-F5344CB8AC3E}">
        <p14:creationId xmlns:p14="http://schemas.microsoft.com/office/powerpoint/2010/main" val="1459266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30311" t="24498" r="40156" b="11862"/>
          <a:stretch/>
        </p:blipFill>
        <p:spPr>
          <a:xfrm>
            <a:off x="251520" y="835513"/>
            <a:ext cx="4968552" cy="6022487"/>
          </a:xfrm>
          <a:prstGeom prst="rect">
            <a:avLst/>
          </a:prstGeom>
        </p:spPr>
      </p:pic>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24</a:t>
            </a:fld>
            <a:endParaRPr lang="tr-TR" dirty="0">
              <a:solidFill>
                <a:prstClr val="black">
                  <a:tint val="75000"/>
                </a:prstClr>
              </a:solidFill>
            </a:endParaRPr>
          </a:p>
        </p:txBody>
      </p:sp>
    </p:spTree>
    <p:extLst>
      <p:ext uri="{BB962C8B-B14F-4D97-AF65-F5344CB8AC3E}">
        <p14:creationId xmlns:p14="http://schemas.microsoft.com/office/powerpoint/2010/main" val="95904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Building</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None/>
            </a:pPr>
            <a:r>
              <a:rPr lang="en-GB" sz="1600" dirty="0" smtClean="0">
                <a:solidFill>
                  <a:srgbClr val="FF0000"/>
                </a:solidFill>
              </a:rPr>
              <a:t>	</a:t>
            </a:r>
            <a:r>
              <a:rPr lang="en-GB" sz="1600" dirty="0" smtClean="0"/>
              <a:t>A </a:t>
            </a:r>
            <a:r>
              <a:rPr lang="en-GB" sz="1600" b="1" dirty="0" err="1"/>
              <a:t>BuildingPart</a:t>
            </a:r>
            <a:r>
              <a:rPr lang="en-GB" sz="1600" dirty="0"/>
              <a:t> is a sub-division of a Building that is homogeneous related to its physical, functional </a:t>
            </a:r>
            <a:r>
              <a:rPr lang="en-GB" sz="1600" dirty="0" smtClean="0"/>
              <a:t>or </a:t>
            </a:r>
            <a:r>
              <a:rPr lang="en-GB" sz="1600" dirty="0"/>
              <a:t>temporal aspects. It is up to each data producer to define what is considered as a Building and </a:t>
            </a:r>
            <a:r>
              <a:rPr lang="en-GB" sz="1600" dirty="0" smtClean="0"/>
              <a:t>what </a:t>
            </a:r>
            <a:r>
              <a:rPr lang="en-GB" sz="1600" dirty="0"/>
              <a:t>is considered as a </a:t>
            </a:r>
            <a:r>
              <a:rPr lang="en-GB" sz="1600" dirty="0" err="1"/>
              <a:t>BuildingPart</a:t>
            </a:r>
            <a:r>
              <a:rPr lang="en-GB" sz="1600" dirty="0"/>
              <a:t> (if this concept is used). This information has to be provided </a:t>
            </a:r>
            <a:r>
              <a:rPr lang="en-GB" sz="1600" dirty="0" smtClean="0"/>
              <a:t>as</a:t>
            </a:r>
            <a:r>
              <a:rPr lang="en-GB" sz="1600" dirty="0"/>
              <a:t> metadata. Buildings and </a:t>
            </a:r>
            <a:r>
              <a:rPr lang="en-GB" sz="1600" dirty="0" err="1"/>
              <a:t>BuildingParts</a:t>
            </a:r>
            <a:r>
              <a:rPr lang="en-GB" sz="1600" dirty="0"/>
              <a:t> share the same set of properties that are factorised in the </a:t>
            </a:r>
            <a:r>
              <a:rPr lang="en-GB" sz="1600" dirty="0" smtClean="0"/>
              <a:t>feature </a:t>
            </a:r>
            <a:r>
              <a:rPr lang="en-GB" sz="1600" dirty="0"/>
              <a:t>type </a:t>
            </a:r>
            <a:r>
              <a:rPr lang="en-GB" sz="1600" b="1" dirty="0" err="1"/>
              <a:t>AbstractBuilding</a:t>
            </a:r>
            <a:r>
              <a:rPr lang="en-GB" sz="1600" dirty="0"/>
              <a:t>.</a:t>
            </a: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25</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634729" y="2948571"/>
            <a:ext cx="4925175" cy="3094020"/>
          </a:xfrm>
          <a:prstGeom prst="rect">
            <a:avLst/>
          </a:prstGeom>
        </p:spPr>
      </p:pic>
    </p:spTree>
    <p:extLst>
      <p:ext uri="{BB962C8B-B14F-4D97-AF65-F5344CB8AC3E}">
        <p14:creationId xmlns:p14="http://schemas.microsoft.com/office/powerpoint/2010/main" val="1505871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2 İçerik Yer Tutucusu"/>
          <p:cNvSpPr>
            <a:spLocks noGrp="1"/>
          </p:cNvSpPr>
          <p:nvPr>
            <p:ph idx="1"/>
          </p:nvPr>
        </p:nvSpPr>
        <p:spPr>
          <a:xfrm>
            <a:off x="683568" y="736440"/>
            <a:ext cx="4355976" cy="1280033"/>
          </a:xfrm>
        </p:spPr>
        <p:txBody>
          <a:bodyPr/>
          <a:lstStyle/>
          <a:p>
            <a:r>
              <a:rPr lang="en-US" sz="1600" b="1" dirty="0" smtClean="0"/>
              <a:t>2D data</a:t>
            </a:r>
            <a:r>
              <a:rPr lang="tr-TR" sz="1600" b="1" dirty="0" smtClean="0"/>
              <a:t>:  </a:t>
            </a:r>
            <a:r>
              <a:rPr lang="en-US" sz="1600" dirty="0" smtClean="0"/>
              <a:t>geometry of features is represented in a two-dimensional space</a:t>
            </a:r>
            <a:r>
              <a:rPr lang="tr-TR" sz="1600" dirty="0" smtClean="0"/>
              <a:t>. </a:t>
            </a:r>
            <a:r>
              <a:rPr lang="en-US" sz="1600" dirty="0" smtClean="0"/>
              <a:t>In other words, the geometry of 2D data is given using (X,Y) coordinates.</a:t>
            </a:r>
            <a:endParaRPr lang="tr-TR" sz="16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26</a:t>
            </a:fld>
            <a:endParaRPr lang="tr-TR" dirty="0">
              <a:solidFill>
                <a:prstClr val="black">
                  <a:tint val="75000"/>
                </a:prstClr>
              </a:solidFill>
            </a:endParaRPr>
          </a:p>
        </p:txBody>
      </p:sp>
      <p:pic>
        <p:nvPicPr>
          <p:cNvPr id="8" name="Picture 7"/>
          <p:cNvPicPr>
            <a:picLocks noChangeAspect="1"/>
          </p:cNvPicPr>
          <p:nvPr/>
        </p:nvPicPr>
        <p:blipFill rotWithShape="1">
          <a:blip r:embed="rId3"/>
          <a:srcRect l="35291" t="8400" r="20858" b="42601"/>
          <a:stretch/>
        </p:blipFill>
        <p:spPr>
          <a:xfrm>
            <a:off x="5220072" y="35318"/>
            <a:ext cx="3923928" cy="2466288"/>
          </a:xfrm>
          <a:prstGeom prst="rect">
            <a:avLst/>
          </a:prstGeom>
        </p:spPr>
      </p:pic>
      <p:pic>
        <p:nvPicPr>
          <p:cNvPr id="9" name="Picture 8"/>
          <p:cNvPicPr>
            <a:picLocks noChangeAspect="1"/>
          </p:cNvPicPr>
          <p:nvPr/>
        </p:nvPicPr>
        <p:blipFill rotWithShape="1">
          <a:blip r:embed="rId4"/>
          <a:srcRect l="37058" t="39500" r="26375" b="35300"/>
          <a:stretch/>
        </p:blipFill>
        <p:spPr>
          <a:xfrm>
            <a:off x="5220071" y="2972086"/>
            <a:ext cx="3894609" cy="1509702"/>
          </a:xfrm>
          <a:prstGeom prst="rect">
            <a:avLst/>
          </a:prstGeom>
        </p:spPr>
      </p:pic>
      <p:sp>
        <p:nvSpPr>
          <p:cNvPr id="6" name="Rectangle 5"/>
          <p:cNvSpPr/>
          <p:nvPr/>
        </p:nvSpPr>
        <p:spPr>
          <a:xfrm>
            <a:off x="1115616" y="2927497"/>
            <a:ext cx="3835152" cy="1077218"/>
          </a:xfrm>
          <a:prstGeom prst="rect">
            <a:avLst/>
          </a:prstGeom>
        </p:spPr>
        <p:txBody>
          <a:bodyPr wrap="square">
            <a:spAutoFit/>
          </a:bodyPr>
          <a:lstStyle/>
          <a:p>
            <a:r>
              <a:rPr lang="en-US" sz="1600" b="1" dirty="0"/>
              <a:t>2.5D data</a:t>
            </a:r>
            <a:r>
              <a:rPr lang="tr-TR" sz="1600" b="1" dirty="0"/>
              <a:t>: </a:t>
            </a:r>
            <a:r>
              <a:rPr lang="en-US" sz="1600" dirty="0"/>
              <a:t>geometry of features is represented in a three-dimensional space with the constraint that, for each</a:t>
            </a:r>
            <a:r>
              <a:rPr lang="tr-TR" sz="1600" dirty="0"/>
              <a:t> </a:t>
            </a:r>
            <a:r>
              <a:rPr lang="en-US" sz="1600" dirty="0"/>
              <a:t>(X,Y) position, there is only one Z.</a:t>
            </a:r>
            <a:endParaRPr lang="tr-TR" sz="1600" dirty="0"/>
          </a:p>
        </p:txBody>
      </p:sp>
      <p:pic>
        <p:nvPicPr>
          <p:cNvPr id="11" name="Picture 10"/>
          <p:cNvPicPr>
            <a:picLocks noChangeAspect="1"/>
          </p:cNvPicPr>
          <p:nvPr/>
        </p:nvPicPr>
        <p:blipFill rotWithShape="1">
          <a:blip r:embed="rId5"/>
          <a:srcRect l="40579" t="39500" r="33463" b="33900"/>
          <a:stretch/>
        </p:blipFill>
        <p:spPr>
          <a:xfrm>
            <a:off x="5580112" y="4797152"/>
            <a:ext cx="3441204" cy="1983484"/>
          </a:xfrm>
          <a:prstGeom prst="rect">
            <a:avLst/>
          </a:prstGeom>
        </p:spPr>
      </p:pic>
      <p:sp>
        <p:nvSpPr>
          <p:cNvPr id="7" name="Rectangle 6"/>
          <p:cNvSpPr/>
          <p:nvPr/>
        </p:nvSpPr>
        <p:spPr>
          <a:xfrm>
            <a:off x="1008112" y="4976279"/>
            <a:ext cx="4572000" cy="1077218"/>
          </a:xfrm>
          <a:prstGeom prst="rect">
            <a:avLst/>
          </a:prstGeom>
        </p:spPr>
        <p:txBody>
          <a:bodyPr>
            <a:spAutoFit/>
          </a:bodyPr>
          <a:lstStyle/>
          <a:p>
            <a:r>
              <a:rPr lang="tr-TR" sz="1600" b="1" dirty="0"/>
              <a:t>3D data: </a:t>
            </a:r>
            <a:r>
              <a:rPr lang="en-US" sz="1600" dirty="0"/>
              <a:t>geometry of features is represented in a three-dimensional space.</a:t>
            </a:r>
            <a:r>
              <a:rPr lang="tr-TR" sz="1600" dirty="0"/>
              <a:t> </a:t>
            </a:r>
            <a:r>
              <a:rPr lang="en-US" sz="1600" dirty="0"/>
              <a:t>In other words, the geometry of 2D data is given using (X,Y,Z) coordinates without any</a:t>
            </a:r>
            <a:r>
              <a:rPr lang="tr-TR" sz="1600" dirty="0"/>
              <a:t> </a:t>
            </a:r>
            <a:r>
              <a:rPr lang="en-US" sz="1600" dirty="0"/>
              <a:t>constraints.</a:t>
            </a:r>
            <a:endParaRPr lang="tr-TR" sz="1600" dirty="0"/>
          </a:p>
        </p:txBody>
      </p:sp>
    </p:spTree>
    <p:extLst>
      <p:ext uri="{BB962C8B-B14F-4D97-AF65-F5344CB8AC3E}">
        <p14:creationId xmlns:p14="http://schemas.microsoft.com/office/powerpoint/2010/main" val="20348194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Building</a:t>
            </a:r>
            <a:endParaRPr lang="tr-TR" sz="2400" dirty="0" smtClean="0"/>
          </a:p>
        </p:txBody>
      </p:sp>
      <p:sp>
        <p:nvSpPr>
          <p:cNvPr id="21507" name="2 İçerik Yer Tutucusu"/>
          <p:cNvSpPr>
            <a:spLocks noGrp="1"/>
          </p:cNvSpPr>
          <p:nvPr>
            <p:ph idx="1"/>
          </p:nvPr>
        </p:nvSpPr>
        <p:spPr/>
        <p:txBody>
          <a:bodyPr/>
          <a:lstStyle/>
          <a:p>
            <a:pPr marL="0" indent="0" eaLnBrk="1" hangingPunct="1">
              <a:spcBef>
                <a:spcPts val="600"/>
              </a:spcBef>
              <a:spcAft>
                <a:spcPts val="600"/>
              </a:spcAft>
              <a:buNone/>
            </a:pPr>
            <a:r>
              <a:rPr lang="en-GB" sz="1600" dirty="0" smtClean="0"/>
              <a:t>The </a:t>
            </a:r>
            <a:r>
              <a:rPr lang="en-GB" sz="1600" dirty="0"/>
              <a:t>INSPIRE model is quite flexible as it allows the geometry of a building to be </a:t>
            </a:r>
            <a:r>
              <a:rPr lang="en-GB" sz="1600" dirty="0" smtClean="0"/>
              <a:t>represented in different </a:t>
            </a:r>
            <a:r>
              <a:rPr lang="en-GB" sz="1600" dirty="0"/>
              <a:t>ways. </a:t>
            </a: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27</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755576" y="2125277"/>
            <a:ext cx="7420034" cy="3256335"/>
          </a:xfrm>
          <a:prstGeom prst="rect">
            <a:avLst/>
          </a:prstGeom>
        </p:spPr>
      </p:pic>
    </p:spTree>
    <p:extLst>
      <p:ext uri="{BB962C8B-B14F-4D97-AF65-F5344CB8AC3E}">
        <p14:creationId xmlns:p14="http://schemas.microsoft.com/office/powerpoint/2010/main" val="228026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Building</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None/>
            </a:pPr>
            <a:r>
              <a:rPr lang="en-GB" sz="1600" dirty="0" smtClean="0"/>
              <a:t>A </a:t>
            </a:r>
            <a:r>
              <a:rPr lang="en-GB" sz="1600" dirty="0"/>
              <a:t>building is a 3D object represented in this profile by 2D or 2,5 D data: </a:t>
            </a:r>
            <a:endParaRPr lang="en-GB" sz="1600" dirty="0" smtClean="0"/>
          </a:p>
          <a:p>
            <a:pPr eaLnBrk="1" hangingPunct="1">
              <a:spcBef>
                <a:spcPts val="600"/>
              </a:spcBef>
              <a:spcAft>
                <a:spcPts val="600"/>
              </a:spcAft>
              <a:buNone/>
            </a:pPr>
            <a:r>
              <a:rPr lang="en-GB" sz="1600" dirty="0" smtClean="0"/>
              <a:t>− the place where (X,Y) coordinates were captured has to be documented using the attribute </a:t>
            </a:r>
            <a:r>
              <a:rPr lang="en-GB" sz="1600" dirty="0" err="1" smtClean="0"/>
              <a:t>horizontalGeometryReference</a:t>
            </a:r>
            <a:r>
              <a:rPr lang="en-GB" sz="1600" dirty="0"/>
              <a:t>; </a:t>
            </a:r>
          </a:p>
          <a:p>
            <a:pPr eaLnBrk="1" hangingPunct="1">
              <a:spcBef>
                <a:spcPts val="600"/>
              </a:spcBef>
              <a:spcAft>
                <a:spcPts val="600"/>
              </a:spcAft>
              <a:buNone/>
            </a:pPr>
            <a:r>
              <a:rPr lang="en-GB" sz="1600" dirty="0"/>
              <a:t>− the place where Z coordinate was captured must be documented by attribute </a:t>
            </a:r>
            <a:r>
              <a:rPr lang="en-GB" sz="1600" dirty="0" err="1" smtClean="0"/>
              <a:t>VerticalGeometryReference</a:t>
            </a:r>
            <a:r>
              <a:rPr lang="en-GB" sz="1600" dirty="0" smtClean="0"/>
              <a:t>.</a:t>
            </a:r>
          </a:p>
          <a:p>
            <a:pPr eaLnBrk="1" hangingPunct="1">
              <a:spcBef>
                <a:spcPts val="600"/>
              </a:spcBef>
              <a:spcAft>
                <a:spcPts val="600"/>
              </a:spcAft>
              <a:buNone/>
            </a:pPr>
            <a:endParaRPr lang="en-GB" sz="1600" dirty="0"/>
          </a:p>
          <a:p>
            <a:pPr eaLnBrk="1" hangingPunct="1">
              <a:spcBef>
                <a:spcPts val="600"/>
              </a:spcBef>
              <a:spcAft>
                <a:spcPts val="600"/>
              </a:spcAft>
              <a:buNone/>
            </a:pP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28</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00063" y="3184713"/>
            <a:ext cx="7018933" cy="2746188"/>
          </a:xfrm>
          <a:prstGeom prst="rect">
            <a:avLst/>
          </a:prstGeom>
        </p:spPr>
      </p:pic>
    </p:spTree>
    <p:extLst>
      <p:ext uri="{BB962C8B-B14F-4D97-AF65-F5344CB8AC3E}">
        <p14:creationId xmlns:p14="http://schemas.microsoft.com/office/powerpoint/2010/main" val="1477772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25662"/>
            <a:ext cx="6120680" cy="6123694"/>
          </a:xfrm>
          <a:prstGeom prst="rect">
            <a:avLst/>
          </a:prstGeom>
        </p:spPr>
      </p:pic>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29</a:t>
            </a:fld>
            <a:endParaRPr lang="tr-TR" dirty="0">
              <a:solidFill>
                <a:prstClr val="black">
                  <a:tint val="75000"/>
                </a:prstClr>
              </a:solidFill>
            </a:endParaRPr>
          </a:p>
        </p:txBody>
      </p:sp>
      <p:sp>
        <p:nvSpPr>
          <p:cNvPr id="3" name="Rectangle 2"/>
          <p:cNvSpPr/>
          <p:nvPr/>
        </p:nvSpPr>
        <p:spPr>
          <a:xfrm>
            <a:off x="6084168" y="125662"/>
            <a:ext cx="2952564" cy="2554545"/>
          </a:xfrm>
          <a:prstGeom prst="rect">
            <a:avLst/>
          </a:prstGeom>
        </p:spPr>
        <p:txBody>
          <a:bodyPr wrap="square">
            <a:spAutoFit/>
          </a:bodyPr>
          <a:lstStyle/>
          <a:p>
            <a:r>
              <a:rPr lang="en-US" sz="1600" dirty="0"/>
              <a:t>The </a:t>
            </a:r>
            <a:r>
              <a:rPr lang="en-US" sz="1600" b="1" dirty="0"/>
              <a:t>Buildings 2D application </a:t>
            </a:r>
            <a:r>
              <a:rPr lang="en-US" sz="1600" dirty="0"/>
              <a:t>schema inherits of the semantics of </a:t>
            </a:r>
            <a:r>
              <a:rPr lang="en-US" sz="1600" b="1" dirty="0">
                <a:solidFill>
                  <a:srgbClr val="FF0000"/>
                </a:solidFill>
              </a:rPr>
              <a:t>Buildings base application </a:t>
            </a:r>
            <a:r>
              <a:rPr lang="en-US" sz="1600" b="1" dirty="0" smtClean="0">
                <a:solidFill>
                  <a:srgbClr val="FF0000"/>
                </a:solidFill>
              </a:rPr>
              <a:t>schema</a:t>
            </a:r>
            <a:r>
              <a:rPr lang="tr-TR" sz="1600" dirty="0" smtClean="0">
                <a:solidFill>
                  <a:srgbClr val="FF0000"/>
                </a:solidFill>
              </a:rPr>
              <a:t> </a:t>
            </a:r>
            <a:r>
              <a:rPr lang="en-US" sz="1600" dirty="0" smtClean="0"/>
              <a:t>and </a:t>
            </a:r>
            <a:r>
              <a:rPr lang="en-US" sz="1600" dirty="0"/>
              <a:t>defines the geometric representation of buildings and building parts, using the data </a:t>
            </a:r>
            <a:r>
              <a:rPr lang="en-US" sz="1600" dirty="0" smtClean="0"/>
              <a:t>type</a:t>
            </a:r>
            <a:r>
              <a:rPr lang="tr-TR" sz="1600" dirty="0" smtClean="0"/>
              <a:t> </a:t>
            </a:r>
            <a:r>
              <a:rPr lang="en-US" sz="1600" dirty="0" smtClean="0"/>
              <a:t>BuildingGeometry2D</a:t>
            </a:r>
            <a:r>
              <a:rPr lang="en-US" sz="1600" dirty="0"/>
              <a:t>, also defined in the Buildings Base application schema.</a:t>
            </a:r>
          </a:p>
        </p:txBody>
      </p:sp>
    </p:spTree>
    <p:extLst>
      <p:ext uri="{BB962C8B-B14F-4D97-AF65-F5344CB8AC3E}">
        <p14:creationId xmlns:p14="http://schemas.microsoft.com/office/powerpoint/2010/main" val="2893466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endParaRPr lang="tr-TR" sz="2400" dirty="0" smtClean="0"/>
          </a:p>
        </p:txBody>
      </p:sp>
      <p:sp>
        <p:nvSpPr>
          <p:cNvPr id="21507" name="2 İçerik Yer Tutucusu"/>
          <p:cNvSpPr>
            <a:spLocks noGrp="1"/>
          </p:cNvSpPr>
          <p:nvPr>
            <p:ph idx="1"/>
          </p:nvPr>
        </p:nvSpPr>
        <p:spPr/>
        <p:txBody>
          <a:bodyPr/>
          <a:lstStyle/>
          <a:p>
            <a:pPr marL="0" indent="0" eaLnBrk="1" hangingPunct="1">
              <a:spcBef>
                <a:spcPts val="600"/>
              </a:spcBef>
              <a:spcAft>
                <a:spcPts val="600"/>
              </a:spcAft>
              <a:buNone/>
            </a:pPr>
            <a:r>
              <a:rPr lang="en-GB" sz="1600" dirty="0" smtClean="0"/>
              <a:t>Under </a:t>
            </a:r>
            <a:r>
              <a:rPr lang="en-GB" sz="1600" dirty="0"/>
              <a:t>INSPIRE Member States must make available in a consistent format spatial datasets which come within the scope of the Directive and also create network services for accessing the datasets. Datasets in scope of INSPIRE are ones which come under one or more of the </a:t>
            </a:r>
            <a:r>
              <a:rPr lang="en-GB" sz="1600" dirty="0">
                <a:hlinkClick r:id="rId3"/>
              </a:rPr>
              <a:t>34 environmental themes</a:t>
            </a:r>
            <a:r>
              <a:rPr lang="en-GB" sz="1600" dirty="0"/>
              <a:t> set out in the Directive Annexes. </a:t>
            </a:r>
            <a:endParaRPr lang="en-GB" sz="1600" dirty="0">
              <a:solidFill>
                <a:srgbClr val="FF0000"/>
              </a:solidFill>
            </a:endParaRPr>
          </a:p>
          <a:p>
            <a:pPr eaLnBrk="1" hangingPunct="1">
              <a:spcBef>
                <a:spcPts val="600"/>
              </a:spcBef>
              <a:spcAft>
                <a:spcPts val="600"/>
              </a:spcAft>
              <a:buNone/>
            </a:pPr>
            <a:endParaRPr lang="en-GB" sz="1600" dirty="0" smtClean="0">
              <a:solidFill>
                <a:srgbClr val="FF0000"/>
              </a:solidFill>
            </a:endParaRPr>
          </a:p>
          <a:p>
            <a:pPr eaLnBrk="1" hangingPunct="1">
              <a:spcBef>
                <a:spcPts val="600"/>
              </a:spcBef>
              <a:spcAft>
                <a:spcPts val="600"/>
              </a:spcAft>
              <a:buNone/>
            </a:pPr>
            <a:endParaRPr lang="tr-TR" sz="16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500063" y="2780928"/>
            <a:ext cx="8166547" cy="3280146"/>
          </a:xfrm>
          <a:prstGeom prst="rect">
            <a:avLst/>
          </a:prstGeom>
        </p:spPr>
      </p:pic>
      <p:sp>
        <p:nvSpPr>
          <p:cNvPr id="7" name="TextBox 6"/>
          <p:cNvSpPr txBox="1"/>
          <p:nvPr/>
        </p:nvSpPr>
        <p:spPr>
          <a:xfrm>
            <a:off x="611560" y="6380736"/>
            <a:ext cx="3190297" cy="246221"/>
          </a:xfrm>
          <a:prstGeom prst="rect">
            <a:avLst/>
          </a:prstGeom>
          <a:noFill/>
        </p:spPr>
        <p:txBody>
          <a:bodyPr wrap="none" rtlCol="0">
            <a:spAutoFit/>
          </a:bodyPr>
          <a:lstStyle/>
          <a:p>
            <a:r>
              <a:rPr lang="en-GB" sz="1000" dirty="0">
                <a:hlinkClick r:id="rId3"/>
              </a:rPr>
              <a:t>http://</a:t>
            </a:r>
            <a:r>
              <a:rPr lang="en-GB" sz="1000" dirty="0" smtClean="0">
                <a:hlinkClick r:id="rId3"/>
              </a:rPr>
              <a:t>inspire.jrc.ec.europa.eu/index.cfm/pageid/2/list/7</a:t>
            </a:r>
            <a:r>
              <a:rPr lang="en-GB" sz="1000" dirty="0" smtClean="0"/>
              <a:t> </a:t>
            </a:r>
            <a:endParaRPr lang="en-GB" sz="1000" dirty="0"/>
          </a:p>
        </p:txBody>
      </p:sp>
    </p:spTree>
    <p:extLst>
      <p:ext uri="{BB962C8B-B14F-4D97-AF65-F5344CB8AC3E}">
        <p14:creationId xmlns:p14="http://schemas.microsoft.com/office/powerpoint/2010/main" val="80955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6769" t="54200" r="37794" b="17801"/>
          <a:stretch/>
        </p:blipFill>
        <p:spPr>
          <a:xfrm>
            <a:off x="4499992" y="4820079"/>
            <a:ext cx="4536740" cy="2016329"/>
          </a:xfrm>
          <a:prstGeom prst="rect">
            <a:avLst/>
          </a:prstGeom>
        </p:spPr>
      </p:pic>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30</a:t>
            </a:fld>
            <a:endParaRPr lang="tr-TR" dirty="0">
              <a:solidFill>
                <a:prstClr val="black">
                  <a:tint val="75000"/>
                </a:prstClr>
              </a:solidFill>
            </a:endParaRPr>
          </a:p>
        </p:txBody>
      </p:sp>
      <p:sp>
        <p:nvSpPr>
          <p:cNvPr id="3" name="Rectangle 2"/>
          <p:cNvSpPr/>
          <p:nvPr/>
        </p:nvSpPr>
        <p:spPr>
          <a:xfrm>
            <a:off x="5113666" y="125662"/>
            <a:ext cx="3923066" cy="2554545"/>
          </a:xfrm>
          <a:prstGeom prst="rect">
            <a:avLst/>
          </a:prstGeom>
        </p:spPr>
        <p:txBody>
          <a:bodyPr wrap="square">
            <a:spAutoFit/>
          </a:bodyPr>
          <a:lstStyle/>
          <a:p>
            <a:r>
              <a:rPr lang="en-US" sz="1600" dirty="0"/>
              <a:t>The </a:t>
            </a:r>
            <a:r>
              <a:rPr lang="en-US" sz="1600" b="1" dirty="0"/>
              <a:t>Buildings 3D application schema </a:t>
            </a:r>
            <a:r>
              <a:rPr lang="en-US" sz="1600" dirty="0"/>
              <a:t>inherits of the semantics of </a:t>
            </a:r>
            <a:r>
              <a:rPr lang="en-US" sz="1600" b="1" dirty="0">
                <a:solidFill>
                  <a:srgbClr val="FF0000"/>
                </a:solidFill>
              </a:rPr>
              <a:t>Buildings base application schema</a:t>
            </a:r>
            <a:r>
              <a:rPr lang="tr-TR" sz="1600" dirty="0">
                <a:solidFill>
                  <a:srgbClr val="FF0000"/>
                </a:solidFill>
              </a:rPr>
              <a:t> </a:t>
            </a:r>
            <a:r>
              <a:rPr lang="en-US" sz="1600" dirty="0" smtClean="0"/>
              <a:t>and </a:t>
            </a:r>
            <a:r>
              <a:rPr lang="en-US" sz="1600" dirty="0"/>
              <a:t>defines the geometric representation of buildings and building parts:</a:t>
            </a:r>
          </a:p>
          <a:p>
            <a:pPr marL="285750" indent="-285750">
              <a:buFont typeface="Arial" panose="020B0604020202020204" pitchFamily="34" charset="0"/>
              <a:buChar char="•"/>
            </a:pPr>
            <a:r>
              <a:rPr lang="en-US" sz="1600" dirty="0" smtClean="0"/>
              <a:t>The </a:t>
            </a:r>
            <a:r>
              <a:rPr lang="en-US" sz="1600" dirty="0"/>
              <a:t>3D representation has to be provided, using any of the </a:t>
            </a:r>
            <a:r>
              <a:rPr lang="en-US" sz="1600" dirty="0" err="1"/>
              <a:t>LoD</a:t>
            </a:r>
            <a:r>
              <a:rPr lang="en-US" sz="1600" dirty="0"/>
              <a:t> of City GML</a:t>
            </a:r>
          </a:p>
          <a:p>
            <a:pPr marL="285750" indent="-285750">
              <a:buFont typeface="Arial" panose="020B0604020202020204" pitchFamily="34" charset="0"/>
              <a:buChar char="•"/>
            </a:pPr>
            <a:r>
              <a:rPr lang="en-US" sz="1600" dirty="0" smtClean="0"/>
              <a:t>A </a:t>
            </a:r>
            <a:r>
              <a:rPr lang="en-US" sz="1600" dirty="0"/>
              <a:t>2D (or 2,5D) representation is allowed by the voidable attribute </a:t>
            </a:r>
            <a:r>
              <a:rPr lang="en-US" sz="1600" dirty="0" smtClean="0"/>
              <a:t>geometry2D</a:t>
            </a:r>
            <a:endParaRPr lang="en-US" sz="1600" dirty="0"/>
          </a:p>
        </p:txBody>
      </p:sp>
      <p:pic>
        <p:nvPicPr>
          <p:cNvPr id="5" name="Picture 4"/>
          <p:cNvPicPr>
            <a:picLocks noChangeAspect="1"/>
          </p:cNvPicPr>
          <p:nvPr/>
        </p:nvPicPr>
        <p:blipFill>
          <a:blip r:embed="rId3"/>
          <a:stretch>
            <a:fillRect/>
          </a:stretch>
        </p:blipFill>
        <p:spPr>
          <a:xfrm>
            <a:off x="107504" y="11039"/>
            <a:ext cx="5006162" cy="5074146"/>
          </a:xfrm>
          <a:prstGeom prst="rect">
            <a:avLst/>
          </a:prstGeom>
        </p:spPr>
      </p:pic>
    </p:spTree>
    <p:extLst>
      <p:ext uri="{BB962C8B-B14F-4D97-AF65-F5344CB8AC3E}">
        <p14:creationId xmlns:p14="http://schemas.microsoft.com/office/powerpoint/2010/main" val="1000831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31</a:t>
            </a:fld>
            <a:endParaRPr lang="tr-TR" dirty="0">
              <a:solidFill>
                <a:prstClr val="black">
                  <a:tint val="75000"/>
                </a:prstClr>
              </a:solidFill>
            </a:endParaRPr>
          </a:p>
        </p:txBody>
      </p:sp>
      <p:sp>
        <p:nvSpPr>
          <p:cNvPr id="3" name="Rectangle 2"/>
          <p:cNvSpPr/>
          <p:nvPr/>
        </p:nvSpPr>
        <p:spPr>
          <a:xfrm>
            <a:off x="179512" y="125662"/>
            <a:ext cx="8857220" cy="2123658"/>
          </a:xfrm>
          <a:prstGeom prst="rect">
            <a:avLst/>
          </a:prstGeom>
        </p:spPr>
        <p:txBody>
          <a:bodyPr wrap="square">
            <a:spAutoFit/>
          </a:bodyPr>
          <a:lstStyle/>
          <a:p>
            <a:pPr>
              <a:spcBef>
                <a:spcPts val="600"/>
              </a:spcBef>
              <a:spcAft>
                <a:spcPts val="600"/>
              </a:spcAft>
            </a:pPr>
            <a:r>
              <a:rPr lang="en-US" sz="1600" dirty="0"/>
              <a:t>Buildings and building parts may be represented using any of the four levels of detail of City GML:</a:t>
            </a:r>
          </a:p>
          <a:p>
            <a:pPr marL="342900" indent="-342900">
              <a:spcBef>
                <a:spcPts val="600"/>
              </a:spcBef>
              <a:spcAft>
                <a:spcPts val="600"/>
              </a:spcAft>
              <a:buFont typeface="+mj-lt"/>
              <a:buAutoNum type="arabicPeriod"/>
            </a:pPr>
            <a:r>
              <a:rPr lang="en-US" sz="1600" b="1" dirty="0" smtClean="0">
                <a:solidFill>
                  <a:srgbClr val="FF0000"/>
                </a:solidFill>
              </a:rPr>
              <a:t>in LoD1</a:t>
            </a:r>
            <a:r>
              <a:rPr lang="tr-TR" sz="1600" b="1" dirty="0" smtClean="0">
                <a:solidFill>
                  <a:srgbClr val="FF0000"/>
                </a:solidFill>
              </a:rPr>
              <a:t> (</a:t>
            </a:r>
            <a:r>
              <a:rPr lang="tr-TR" sz="1600" b="1" dirty="0" err="1" smtClean="0">
                <a:solidFill>
                  <a:srgbClr val="FF0000"/>
                </a:solidFill>
              </a:rPr>
              <a:t>block</a:t>
            </a:r>
            <a:r>
              <a:rPr lang="tr-TR" sz="1600" b="1" dirty="0" smtClean="0">
                <a:solidFill>
                  <a:srgbClr val="FF0000"/>
                </a:solidFill>
              </a:rPr>
              <a:t> model)</a:t>
            </a:r>
            <a:r>
              <a:rPr lang="en-US" sz="1600" dirty="0" smtClean="0"/>
              <a:t>, </a:t>
            </a:r>
            <a:r>
              <a:rPr lang="en-US" sz="1600" dirty="0"/>
              <a:t>a Building (or </a:t>
            </a:r>
            <a:r>
              <a:rPr lang="en-US" sz="1600" dirty="0" err="1"/>
              <a:t>BuildingPart</a:t>
            </a:r>
            <a:r>
              <a:rPr lang="en-US" sz="1600" dirty="0"/>
              <a:t>) is represented in a generalized way as </a:t>
            </a:r>
            <a:r>
              <a:rPr lang="en-US" sz="1600" dirty="0" smtClean="0"/>
              <a:t>right</a:t>
            </a:r>
            <a:r>
              <a:rPr lang="tr-TR" sz="1600" dirty="0" smtClean="0"/>
              <a:t> </a:t>
            </a:r>
            <a:r>
              <a:rPr lang="en-US" sz="1600" dirty="0" smtClean="0"/>
              <a:t>prism </a:t>
            </a:r>
            <a:r>
              <a:rPr lang="en-US" sz="1600" dirty="0"/>
              <a:t>with vertical walls and horizontal ‘roofs’. </a:t>
            </a:r>
            <a:r>
              <a:rPr lang="tr-TR" sz="1600" b="1" dirty="0" smtClean="0">
                <a:solidFill>
                  <a:srgbClr val="FF0000"/>
                </a:solidFill>
              </a:rPr>
              <a:t>I</a:t>
            </a:r>
            <a:r>
              <a:rPr lang="en-US" sz="1600" b="1" dirty="0" smtClean="0">
                <a:solidFill>
                  <a:srgbClr val="FF0000"/>
                </a:solidFill>
              </a:rPr>
              <a:t>n </a:t>
            </a:r>
            <a:r>
              <a:rPr lang="en-US" sz="1600" b="1" dirty="0">
                <a:solidFill>
                  <a:srgbClr val="FF0000"/>
                </a:solidFill>
              </a:rPr>
              <a:t>LoD2</a:t>
            </a:r>
            <a:r>
              <a:rPr lang="en-US" sz="1600" dirty="0"/>
              <a:t>, a Building or </a:t>
            </a:r>
            <a:r>
              <a:rPr lang="en-US" sz="1600" dirty="0" err="1"/>
              <a:t>BuildingPart</a:t>
            </a:r>
            <a:r>
              <a:rPr lang="en-US" sz="1600" dirty="0"/>
              <a:t> is represented by a </a:t>
            </a:r>
            <a:r>
              <a:rPr lang="en-US" sz="1600" dirty="0" err="1"/>
              <a:t>generalised</a:t>
            </a:r>
            <a:r>
              <a:rPr lang="en-US" sz="1600" dirty="0"/>
              <a:t> way with </a:t>
            </a:r>
            <a:r>
              <a:rPr lang="en-US" sz="1600" dirty="0" smtClean="0"/>
              <a:t>vertical</a:t>
            </a:r>
            <a:r>
              <a:rPr lang="tr-TR" sz="1600" dirty="0" smtClean="0"/>
              <a:t> </a:t>
            </a:r>
            <a:r>
              <a:rPr lang="en-US" sz="1600" dirty="0" smtClean="0"/>
              <a:t>lateral </a:t>
            </a:r>
            <a:r>
              <a:rPr lang="en-US" sz="1600" dirty="0"/>
              <a:t>surfaces and a prototypical roof or cover </a:t>
            </a:r>
            <a:r>
              <a:rPr lang="en-US" sz="1600" dirty="0" smtClean="0"/>
              <a:t>shape</a:t>
            </a:r>
            <a:r>
              <a:rPr lang="tr-TR" sz="1600" dirty="0" smtClean="0"/>
              <a:t> </a:t>
            </a:r>
          </a:p>
          <a:p>
            <a:pPr marL="342900" indent="-342900">
              <a:spcBef>
                <a:spcPts val="600"/>
              </a:spcBef>
              <a:spcAft>
                <a:spcPts val="600"/>
              </a:spcAft>
              <a:buFont typeface="+mj-lt"/>
              <a:buAutoNum type="arabicPeriod"/>
            </a:pPr>
            <a:r>
              <a:rPr lang="tr-TR" sz="1600" dirty="0" smtClean="0"/>
              <a:t>I</a:t>
            </a:r>
            <a:r>
              <a:rPr lang="en-US" sz="1600" dirty="0" smtClean="0"/>
              <a:t>nLod3 </a:t>
            </a:r>
            <a:r>
              <a:rPr lang="en-US" sz="1600" dirty="0"/>
              <a:t>and LoD4, a Building or </a:t>
            </a:r>
            <a:r>
              <a:rPr lang="en-US" sz="1600" dirty="0" err="1"/>
              <a:t>BuildingPart</a:t>
            </a:r>
            <a:r>
              <a:rPr lang="en-US" sz="1600" dirty="0"/>
              <a:t> is represented by its real detailed </a:t>
            </a:r>
            <a:r>
              <a:rPr lang="en-US" sz="1600" dirty="0" smtClean="0"/>
              <a:t>shape</a:t>
            </a:r>
            <a:r>
              <a:rPr lang="tr-TR" sz="1600" dirty="0" smtClean="0"/>
              <a:t> </a:t>
            </a:r>
            <a:r>
              <a:rPr lang="en-US" sz="1600" dirty="0" smtClean="0"/>
              <a:t>for </a:t>
            </a:r>
            <a:r>
              <a:rPr lang="en-US" sz="1600" dirty="0"/>
              <a:t>lateral faces (including protrusions, facade elements, and window recesses) </a:t>
            </a:r>
            <a:r>
              <a:rPr lang="en-US" sz="1600" dirty="0" smtClean="0"/>
              <a:t>as</a:t>
            </a:r>
            <a:r>
              <a:rPr lang="tr-TR" sz="1600" dirty="0" smtClean="0"/>
              <a:t> </a:t>
            </a:r>
            <a:r>
              <a:rPr lang="en-US" sz="1600" dirty="0" smtClean="0"/>
              <a:t>well </a:t>
            </a:r>
            <a:r>
              <a:rPr lang="en-US" sz="1600" dirty="0"/>
              <a:t>as of the roof (including dormers, chimneys)</a:t>
            </a:r>
          </a:p>
        </p:txBody>
      </p:sp>
      <p:pic>
        <p:nvPicPr>
          <p:cNvPr id="5" name="Picture 4"/>
          <p:cNvPicPr>
            <a:picLocks noChangeAspect="1"/>
          </p:cNvPicPr>
          <p:nvPr/>
        </p:nvPicPr>
        <p:blipFill rotWithShape="1">
          <a:blip r:embed="rId2"/>
          <a:srcRect l="31100" t="61200" r="20075" b="11501"/>
          <a:stretch/>
        </p:blipFill>
        <p:spPr>
          <a:xfrm>
            <a:off x="114366" y="2996952"/>
            <a:ext cx="8928992" cy="2808312"/>
          </a:xfrm>
          <a:prstGeom prst="rect">
            <a:avLst/>
          </a:prstGeom>
        </p:spPr>
      </p:pic>
    </p:spTree>
    <p:extLst>
      <p:ext uri="{BB962C8B-B14F-4D97-AF65-F5344CB8AC3E}">
        <p14:creationId xmlns:p14="http://schemas.microsoft.com/office/powerpoint/2010/main" val="1380521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32</a:t>
            </a:fld>
            <a:endParaRPr lang="tr-TR" dirty="0">
              <a:solidFill>
                <a:prstClr val="black">
                  <a:tint val="75000"/>
                </a:prstClr>
              </a:solidFill>
            </a:endParaRPr>
          </a:p>
        </p:txBody>
      </p:sp>
      <p:sp>
        <p:nvSpPr>
          <p:cNvPr id="3" name="Rectangle 2"/>
          <p:cNvSpPr/>
          <p:nvPr/>
        </p:nvSpPr>
        <p:spPr>
          <a:xfrm>
            <a:off x="179512" y="125662"/>
            <a:ext cx="8857220" cy="2554545"/>
          </a:xfrm>
          <a:prstGeom prst="rect">
            <a:avLst/>
          </a:prstGeom>
        </p:spPr>
        <p:txBody>
          <a:bodyPr wrap="square">
            <a:spAutoFit/>
          </a:bodyPr>
          <a:lstStyle/>
          <a:p>
            <a:r>
              <a:rPr lang="en-US" sz="1600" dirty="0"/>
              <a:t>This means that it is possible, for instance:</a:t>
            </a:r>
          </a:p>
          <a:p>
            <a:pPr marL="285750" indent="-285750">
              <a:buFont typeface="Arial" panose="020B0604020202020204" pitchFamily="34" charset="0"/>
              <a:buChar char="•"/>
            </a:pPr>
            <a:r>
              <a:rPr lang="en-US" sz="1600" dirty="0" smtClean="0"/>
              <a:t>to </a:t>
            </a:r>
            <a:r>
              <a:rPr lang="en-US" sz="1600" dirty="0"/>
              <a:t>choose one </a:t>
            </a:r>
            <a:r>
              <a:rPr lang="en-US" sz="1600" dirty="0" err="1"/>
              <a:t>LoD</a:t>
            </a:r>
            <a:r>
              <a:rPr lang="en-US" sz="1600" dirty="0"/>
              <a:t> and to use it for all buildings in the data </a:t>
            </a:r>
            <a:r>
              <a:rPr lang="en-US" sz="1600" dirty="0" smtClean="0"/>
              <a:t>set</a:t>
            </a:r>
            <a:endParaRPr lang="tr-TR" sz="1600" dirty="0" smtClean="0"/>
          </a:p>
          <a:p>
            <a:pPr marL="285750" indent="-285750">
              <a:buFont typeface="Arial" panose="020B0604020202020204" pitchFamily="34" charset="0"/>
              <a:buChar char="•"/>
            </a:pPr>
            <a:r>
              <a:rPr lang="en-US" sz="1600" dirty="0" smtClean="0"/>
              <a:t>to </a:t>
            </a:r>
            <a:r>
              <a:rPr lang="en-US" sz="1600" dirty="0"/>
              <a:t>use, in same data set, LoD1 for some buildings, LoD2 for some others and LoD3 </a:t>
            </a:r>
            <a:r>
              <a:rPr lang="en-US" sz="1600" dirty="0" smtClean="0"/>
              <a:t>or</a:t>
            </a:r>
            <a:r>
              <a:rPr lang="tr-TR" sz="1600" dirty="0" smtClean="0"/>
              <a:t> </a:t>
            </a:r>
            <a:r>
              <a:rPr lang="en-US" sz="1600" dirty="0" smtClean="0"/>
              <a:t>LoD4 </a:t>
            </a:r>
            <a:r>
              <a:rPr lang="en-US" sz="1600" dirty="0"/>
              <a:t>for the last </a:t>
            </a:r>
            <a:r>
              <a:rPr lang="en-US" sz="1600" dirty="0" smtClean="0"/>
              <a:t>ones.</a:t>
            </a:r>
            <a:endParaRPr lang="tr-TR" sz="1600" dirty="0" smtClean="0"/>
          </a:p>
          <a:p>
            <a:pPr marL="285750" indent="-285750">
              <a:buFont typeface="Arial" panose="020B0604020202020204" pitchFamily="34" charset="0"/>
              <a:buChar char="•"/>
            </a:pPr>
            <a:r>
              <a:rPr lang="tr-TR" sz="1600" dirty="0" err="1" smtClean="0"/>
              <a:t>To</a:t>
            </a:r>
            <a:r>
              <a:rPr lang="tr-TR" sz="1600" dirty="0" smtClean="0"/>
              <a:t> </a:t>
            </a:r>
            <a:r>
              <a:rPr lang="en-US" sz="1600" dirty="0" smtClean="0"/>
              <a:t>have</a:t>
            </a:r>
            <a:r>
              <a:rPr lang="en-US" sz="1600" dirty="0"/>
              <a:t>, in same data set, several representations for the same building (e.g. one in </a:t>
            </a:r>
            <a:r>
              <a:rPr lang="en-US" sz="1600" dirty="0" err="1" smtClean="0"/>
              <a:t>LoD</a:t>
            </a:r>
            <a:r>
              <a:rPr lang="tr-TR" sz="1600" dirty="0" smtClean="0"/>
              <a:t>2 </a:t>
            </a:r>
            <a:r>
              <a:rPr lang="en-US" sz="1600" dirty="0" smtClean="0"/>
              <a:t>and </a:t>
            </a:r>
            <a:r>
              <a:rPr lang="en-US" sz="1600" dirty="0"/>
              <a:t>one in LoD3)</a:t>
            </a:r>
          </a:p>
          <a:p>
            <a:endParaRPr lang="tr-TR" sz="1600" dirty="0" smtClean="0"/>
          </a:p>
          <a:p>
            <a:r>
              <a:rPr lang="en-US" sz="1600" dirty="0" smtClean="0"/>
              <a:t>Typically, in many existing data, ordinary buildings are represented using LoD1 or LoD2 whereas</a:t>
            </a:r>
            <a:r>
              <a:rPr lang="tr-TR" sz="1600" dirty="0" smtClean="0"/>
              <a:t> </a:t>
            </a:r>
            <a:r>
              <a:rPr lang="en-US" sz="1600" dirty="0" smtClean="0"/>
              <a:t>noticeable buildings or buildings in a project area will be represented with more details (LoD2, LoD3 or</a:t>
            </a:r>
          </a:p>
          <a:p>
            <a:r>
              <a:rPr lang="en-US" sz="1600" dirty="0" smtClean="0"/>
              <a:t>even </a:t>
            </a:r>
            <a:r>
              <a:rPr lang="en-US" sz="1600" dirty="0"/>
              <a:t>LoD4).</a:t>
            </a:r>
          </a:p>
        </p:txBody>
      </p:sp>
      <p:pic>
        <p:nvPicPr>
          <p:cNvPr id="6" name="Picture 5"/>
          <p:cNvPicPr>
            <a:picLocks noChangeAspect="1"/>
          </p:cNvPicPr>
          <p:nvPr/>
        </p:nvPicPr>
        <p:blipFill rotWithShape="1">
          <a:blip r:embed="rId2"/>
          <a:srcRect l="16531" t="26901" r="32282" b="14300"/>
          <a:stretch/>
        </p:blipFill>
        <p:spPr>
          <a:xfrm>
            <a:off x="1187624" y="2564904"/>
            <a:ext cx="6264696" cy="4047957"/>
          </a:xfrm>
          <a:prstGeom prst="rect">
            <a:avLst/>
          </a:prstGeom>
        </p:spPr>
      </p:pic>
    </p:spTree>
    <p:extLst>
      <p:ext uri="{BB962C8B-B14F-4D97-AF65-F5344CB8AC3E}">
        <p14:creationId xmlns:p14="http://schemas.microsoft.com/office/powerpoint/2010/main" val="1801557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33</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23528" y="188640"/>
            <a:ext cx="5947400" cy="6408712"/>
          </a:xfrm>
          <a:prstGeom prst="rect">
            <a:avLst/>
          </a:prstGeom>
        </p:spPr>
      </p:pic>
      <p:sp>
        <p:nvSpPr>
          <p:cNvPr id="6" name="Rectangle 5"/>
          <p:cNvSpPr/>
          <p:nvPr/>
        </p:nvSpPr>
        <p:spPr>
          <a:xfrm>
            <a:off x="6553199" y="188640"/>
            <a:ext cx="2604891" cy="1815882"/>
          </a:xfrm>
          <a:prstGeom prst="rect">
            <a:avLst/>
          </a:prstGeom>
        </p:spPr>
        <p:txBody>
          <a:bodyPr wrap="square">
            <a:spAutoFit/>
          </a:bodyPr>
          <a:lstStyle/>
          <a:p>
            <a:r>
              <a:rPr lang="en-US" sz="1400" b="1" dirty="0">
                <a:solidFill>
                  <a:srgbClr val="FF0000"/>
                </a:solidFill>
                <a:latin typeface="Helvetica" panose="020B0604020202020204" pitchFamily="34" charset="0"/>
              </a:rPr>
              <a:t>Buildings Base Extended </a:t>
            </a:r>
            <a:r>
              <a:rPr lang="en-US" sz="1400" dirty="0">
                <a:latin typeface="Helvetica" panose="020B0604020202020204" pitchFamily="34" charset="0"/>
              </a:rPr>
              <a:t>is an abstract application schema describing the additional semantics that is</a:t>
            </a:r>
          </a:p>
          <a:p>
            <a:r>
              <a:rPr lang="en-US" sz="1400" dirty="0">
                <a:latin typeface="Helvetica" panose="020B0604020202020204" pitchFamily="34" charset="0"/>
              </a:rPr>
              <a:t>common to </a:t>
            </a:r>
            <a:r>
              <a:rPr lang="en-US" sz="1400" dirty="0" err="1" smtClean="0">
                <a:latin typeface="Helvetica" panose="020B0604020202020204" pitchFamily="34" charset="0"/>
              </a:rPr>
              <a:t>instanciable</a:t>
            </a:r>
            <a:r>
              <a:rPr lang="tr-TR" sz="1400" dirty="0" smtClean="0">
                <a:latin typeface="Helvetica" panose="020B0604020202020204" pitchFamily="34" charset="0"/>
              </a:rPr>
              <a:t> </a:t>
            </a:r>
            <a:r>
              <a:rPr lang="en-US" sz="1400" dirty="0" smtClean="0">
                <a:latin typeface="Helvetica" panose="020B0604020202020204" pitchFamily="34" charset="0"/>
              </a:rPr>
              <a:t>application </a:t>
            </a:r>
            <a:r>
              <a:rPr lang="en-US" sz="1400" dirty="0">
                <a:latin typeface="Helvetica" panose="020B0604020202020204" pitchFamily="34" charset="0"/>
              </a:rPr>
              <a:t>schemas Buildings Extended2D and Buildings Extended3D.</a:t>
            </a:r>
            <a:endParaRPr lang="en-US" sz="1400" dirty="0"/>
          </a:p>
        </p:txBody>
      </p:sp>
    </p:spTree>
    <p:extLst>
      <p:ext uri="{BB962C8B-B14F-4D97-AF65-F5344CB8AC3E}">
        <p14:creationId xmlns:p14="http://schemas.microsoft.com/office/powerpoint/2010/main" val="2031564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34</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23528" y="188640"/>
            <a:ext cx="5011853" cy="5400600"/>
          </a:xfrm>
          <a:prstGeom prst="rect">
            <a:avLst/>
          </a:prstGeom>
        </p:spPr>
      </p:pic>
      <p:sp>
        <p:nvSpPr>
          <p:cNvPr id="6" name="Rectangle 5"/>
          <p:cNvSpPr/>
          <p:nvPr/>
        </p:nvSpPr>
        <p:spPr>
          <a:xfrm>
            <a:off x="5335381" y="188640"/>
            <a:ext cx="3822710" cy="4431983"/>
          </a:xfrm>
          <a:prstGeom prst="rect">
            <a:avLst/>
          </a:prstGeom>
        </p:spPr>
        <p:txBody>
          <a:bodyPr wrap="square">
            <a:spAutoFit/>
          </a:bodyPr>
          <a:lstStyle/>
          <a:p>
            <a:pPr>
              <a:spcBef>
                <a:spcPts val="600"/>
              </a:spcBef>
              <a:spcAft>
                <a:spcPts val="600"/>
              </a:spcAft>
            </a:pPr>
            <a:r>
              <a:rPr lang="en-US" sz="1400" b="1" dirty="0">
                <a:solidFill>
                  <a:srgbClr val="FF0000"/>
                </a:solidFill>
                <a:latin typeface="Helvetica" panose="020B0604020202020204" pitchFamily="34" charset="0"/>
              </a:rPr>
              <a:t>Buildings Base Extended </a:t>
            </a:r>
            <a:r>
              <a:rPr lang="en-US" sz="1400" dirty="0" smtClean="0"/>
              <a:t>contains </a:t>
            </a:r>
            <a:r>
              <a:rPr lang="en-US" sz="1400" dirty="0"/>
              <a:t>mainly 3 new feature types</a:t>
            </a:r>
            <a:r>
              <a:rPr lang="en-US" sz="1400" dirty="0" smtClean="0"/>
              <a:t>:</a:t>
            </a:r>
            <a:endParaRPr lang="tr-TR" sz="1400" dirty="0" smtClean="0"/>
          </a:p>
          <a:p>
            <a:pPr marL="342900" indent="-342900">
              <a:spcBef>
                <a:spcPts val="600"/>
              </a:spcBef>
              <a:spcAft>
                <a:spcPts val="600"/>
              </a:spcAft>
              <a:buFont typeface="+mj-lt"/>
              <a:buAutoNum type="arabicPeriod"/>
            </a:pPr>
            <a:r>
              <a:rPr lang="en-US" sz="1400" b="1" dirty="0" err="1"/>
              <a:t>OtherConstructions</a:t>
            </a:r>
            <a:r>
              <a:rPr lang="en-US" sz="1400" dirty="0"/>
              <a:t> are self-standing constructions that are generally not considered as buildings</a:t>
            </a:r>
            <a:r>
              <a:rPr lang="en-US" sz="1400" dirty="0" smtClean="0"/>
              <a:t>.</a:t>
            </a:r>
            <a:r>
              <a:rPr lang="tr-TR" sz="1400" dirty="0" smtClean="0"/>
              <a:t> </a:t>
            </a:r>
            <a:r>
              <a:rPr lang="en-US" sz="1400" dirty="0" smtClean="0"/>
              <a:t>This </a:t>
            </a:r>
            <a:r>
              <a:rPr lang="en-US" sz="1400" dirty="0"/>
              <a:t>extended profile includes the most significant constructions that are necessary to </a:t>
            </a:r>
            <a:r>
              <a:rPr lang="en-US" sz="1400" dirty="0" smtClean="0"/>
              <a:t>describe</a:t>
            </a:r>
            <a:r>
              <a:rPr lang="tr-TR" sz="1400" dirty="0" smtClean="0"/>
              <a:t> </a:t>
            </a:r>
            <a:r>
              <a:rPr lang="en-US" sz="1400" dirty="0" smtClean="0"/>
              <a:t>landscape </a:t>
            </a:r>
            <a:r>
              <a:rPr lang="en-US" sz="1400" dirty="0"/>
              <a:t>and to fulfil use cases such as safety or spatial </a:t>
            </a:r>
            <a:r>
              <a:rPr lang="en-US" sz="1400" dirty="0" smtClean="0"/>
              <a:t>planning.</a:t>
            </a:r>
            <a:endParaRPr lang="tr-TR" sz="1400" dirty="0"/>
          </a:p>
          <a:p>
            <a:pPr marL="342900" indent="-342900">
              <a:spcBef>
                <a:spcPts val="600"/>
              </a:spcBef>
              <a:spcAft>
                <a:spcPts val="600"/>
              </a:spcAft>
              <a:buFont typeface="+mj-lt"/>
              <a:buAutoNum type="arabicPeriod"/>
            </a:pPr>
            <a:r>
              <a:rPr lang="en-US" sz="1400" b="1" dirty="0" smtClean="0"/>
              <a:t>Installations</a:t>
            </a:r>
            <a:r>
              <a:rPr lang="en-US" sz="1400" dirty="0" smtClean="0"/>
              <a:t> </a:t>
            </a:r>
            <a:r>
              <a:rPr lang="en-US" sz="1400" dirty="0"/>
              <a:t>are constructions, generally of small size that are attached to a Building (or </a:t>
            </a:r>
            <a:r>
              <a:rPr lang="en-US" sz="1400" dirty="0" smtClean="0"/>
              <a:t>a</a:t>
            </a:r>
            <a:r>
              <a:rPr lang="tr-TR" sz="1400" dirty="0" smtClean="0"/>
              <a:t> </a:t>
            </a:r>
            <a:r>
              <a:rPr lang="en-US" sz="1400" dirty="0" err="1" smtClean="0"/>
              <a:t>BuildingPart</a:t>
            </a:r>
            <a:r>
              <a:rPr lang="en-US" sz="1400" dirty="0" smtClean="0"/>
              <a:t>).</a:t>
            </a:r>
            <a:endParaRPr lang="tr-TR" sz="1400" dirty="0" smtClean="0"/>
          </a:p>
          <a:p>
            <a:pPr marL="342900" indent="-342900">
              <a:spcBef>
                <a:spcPts val="600"/>
              </a:spcBef>
              <a:spcAft>
                <a:spcPts val="600"/>
              </a:spcAft>
              <a:buFont typeface="+mj-lt"/>
              <a:buAutoNum type="arabicPeriod"/>
            </a:pPr>
            <a:r>
              <a:rPr lang="en-US" sz="1400" b="1" dirty="0" err="1" smtClean="0"/>
              <a:t>BuildingUnits</a:t>
            </a:r>
            <a:r>
              <a:rPr lang="en-US" sz="1400" dirty="0" smtClean="0"/>
              <a:t> </a:t>
            </a:r>
            <a:r>
              <a:rPr lang="en-US" sz="1400" dirty="0"/>
              <a:t>are subdivisions of Building with their own lockable access from the outside or from </a:t>
            </a:r>
            <a:r>
              <a:rPr lang="en-US" sz="1400" dirty="0" smtClean="0"/>
              <a:t>a</a:t>
            </a:r>
            <a:r>
              <a:rPr lang="tr-TR" sz="1400" dirty="0" smtClean="0"/>
              <a:t> </a:t>
            </a:r>
            <a:r>
              <a:rPr lang="en-US" sz="1400" dirty="0" smtClean="0"/>
              <a:t>common </a:t>
            </a:r>
            <a:r>
              <a:rPr lang="en-US" sz="1400" dirty="0"/>
              <a:t>area (i.e. not from another </a:t>
            </a:r>
            <a:r>
              <a:rPr lang="en-US" sz="1400" dirty="0" err="1"/>
              <a:t>BuildingUnit</a:t>
            </a:r>
            <a:r>
              <a:rPr lang="en-US" sz="1400" dirty="0"/>
              <a:t>), which are atomic, functionally independent, </a:t>
            </a:r>
            <a:r>
              <a:rPr lang="en-US" sz="1400" dirty="0" smtClean="0"/>
              <a:t>and</a:t>
            </a:r>
            <a:r>
              <a:rPr lang="tr-TR" sz="1400" dirty="0" smtClean="0"/>
              <a:t> </a:t>
            </a:r>
            <a:r>
              <a:rPr lang="en-US" sz="1400" dirty="0" smtClean="0"/>
              <a:t>may </a:t>
            </a:r>
            <a:r>
              <a:rPr lang="en-US" sz="1400" dirty="0"/>
              <a:t>be separately sold, rented out, inherited, etc.</a:t>
            </a:r>
          </a:p>
        </p:txBody>
      </p:sp>
    </p:spTree>
    <p:extLst>
      <p:ext uri="{BB962C8B-B14F-4D97-AF65-F5344CB8AC3E}">
        <p14:creationId xmlns:p14="http://schemas.microsoft.com/office/powerpoint/2010/main" val="1547396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35</a:t>
            </a:fld>
            <a:endParaRPr lang="tr-TR" dirty="0">
              <a:solidFill>
                <a:prstClr val="black">
                  <a:tint val="75000"/>
                </a:prstClr>
              </a:solidFill>
            </a:endParaRPr>
          </a:p>
        </p:txBody>
      </p:sp>
      <p:sp>
        <p:nvSpPr>
          <p:cNvPr id="6" name="Rectangle 5"/>
          <p:cNvSpPr/>
          <p:nvPr/>
        </p:nvSpPr>
        <p:spPr>
          <a:xfrm>
            <a:off x="323528" y="188640"/>
            <a:ext cx="8834563" cy="523220"/>
          </a:xfrm>
          <a:prstGeom prst="rect">
            <a:avLst/>
          </a:prstGeom>
        </p:spPr>
        <p:txBody>
          <a:bodyPr wrap="square">
            <a:spAutoFit/>
          </a:bodyPr>
          <a:lstStyle/>
          <a:p>
            <a:pPr>
              <a:spcBef>
                <a:spcPts val="600"/>
              </a:spcBef>
              <a:spcAft>
                <a:spcPts val="600"/>
              </a:spcAft>
            </a:pPr>
            <a:r>
              <a:rPr lang="en-US" sz="1400" b="1" dirty="0">
                <a:latin typeface="Helvetica" panose="020B0604020202020204" pitchFamily="34" charset="0"/>
              </a:rPr>
              <a:t>Other constructions </a:t>
            </a:r>
            <a:r>
              <a:rPr lang="en-US" sz="1400" dirty="0">
                <a:latin typeface="Helvetica" panose="020B0604020202020204" pitchFamily="34" charset="0"/>
              </a:rPr>
              <a:t>inherit of the attributes of </a:t>
            </a:r>
            <a:r>
              <a:rPr lang="en-US" sz="1400" dirty="0" err="1">
                <a:latin typeface="Helvetica" panose="020B0604020202020204" pitchFamily="34" charset="0"/>
              </a:rPr>
              <a:t>AbstractConstruction</a:t>
            </a:r>
            <a:r>
              <a:rPr lang="en-US" sz="1400" dirty="0">
                <a:latin typeface="Helvetica" panose="020B0604020202020204" pitchFamily="34" charset="0"/>
              </a:rPr>
              <a:t> (from &lt;</a:t>
            </a:r>
            <a:r>
              <a:rPr lang="en-US" sz="1400" dirty="0" err="1">
                <a:latin typeface="Helvetica" panose="020B0604020202020204" pitchFamily="34" charset="0"/>
              </a:rPr>
              <a:t>BuildingsBase</a:t>
            </a:r>
            <a:r>
              <a:rPr lang="en-US" sz="1400" dirty="0">
                <a:latin typeface="Helvetica" panose="020B0604020202020204" pitchFamily="34" charset="0"/>
              </a:rPr>
              <a:t>&gt; ) and </a:t>
            </a:r>
            <a:r>
              <a:rPr lang="en-US" sz="1400" dirty="0" smtClean="0">
                <a:latin typeface="Helvetica" panose="020B0604020202020204" pitchFamily="34" charset="0"/>
              </a:rPr>
              <a:t>are</a:t>
            </a:r>
            <a:r>
              <a:rPr lang="tr-TR" sz="1400" dirty="0" smtClean="0">
                <a:latin typeface="Helvetica" panose="020B0604020202020204" pitchFamily="34" charset="0"/>
              </a:rPr>
              <a:t> </a:t>
            </a:r>
            <a:r>
              <a:rPr lang="en-US" sz="1400" dirty="0" smtClean="0">
                <a:latin typeface="Helvetica" panose="020B0604020202020204" pitchFamily="34" charset="0"/>
              </a:rPr>
              <a:t>mainly </a:t>
            </a:r>
            <a:r>
              <a:rPr lang="en-US" sz="1400" dirty="0">
                <a:latin typeface="Helvetica" panose="020B0604020202020204" pitchFamily="34" charset="0"/>
              </a:rPr>
              <a:t>described by their nature, that may take following values:</a:t>
            </a:r>
            <a:endParaRPr lang="en-US" sz="1400" dirty="0"/>
          </a:p>
        </p:txBody>
      </p:sp>
      <p:pic>
        <p:nvPicPr>
          <p:cNvPr id="2" name="Picture 1"/>
          <p:cNvPicPr>
            <a:picLocks noChangeAspect="1"/>
          </p:cNvPicPr>
          <p:nvPr/>
        </p:nvPicPr>
        <p:blipFill>
          <a:blip r:embed="rId2"/>
          <a:stretch>
            <a:fillRect/>
          </a:stretch>
        </p:blipFill>
        <p:spPr>
          <a:xfrm>
            <a:off x="323528" y="926058"/>
            <a:ext cx="7118984" cy="5608042"/>
          </a:xfrm>
          <a:prstGeom prst="rect">
            <a:avLst/>
          </a:prstGeom>
        </p:spPr>
      </p:pic>
    </p:spTree>
    <p:extLst>
      <p:ext uri="{BB962C8B-B14F-4D97-AF65-F5344CB8AC3E}">
        <p14:creationId xmlns:p14="http://schemas.microsoft.com/office/powerpoint/2010/main" val="2524913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36</a:t>
            </a:fld>
            <a:endParaRPr lang="tr-TR" dirty="0">
              <a:solidFill>
                <a:prstClr val="black">
                  <a:tint val="75000"/>
                </a:prstClr>
              </a:solidFill>
            </a:endParaRPr>
          </a:p>
        </p:txBody>
      </p:sp>
      <p:sp>
        <p:nvSpPr>
          <p:cNvPr id="6" name="Rectangle 5"/>
          <p:cNvSpPr/>
          <p:nvPr/>
        </p:nvSpPr>
        <p:spPr>
          <a:xfrm>
            <a:off x="323528" y="188640"/>
            <a:ext cx="8834563" cy="523220"/>
          </a:xfrm>
          <a:prstGeom prst="rect">
            <a:avLst/>
          </a:prstGeom>
        </p:spPr>
        <p:txBody>
          <a:bodyPr wrap="square">
            <a:spAutoFit/>
          </a:bodyPr>
          <a:lstStyle/>
          <a:p>
            <a:pPr>
              <a:spcBef>
                <a:spcPts val="600"/>
              </a:spcBef>
              <a:spcAft>
                <a:spcPts val="600"/>
              </a:spcAft>
            </a:pPr>
            <a:r>
              <a:rPr lang="en-US" sz="1400" b="1" dirty="0">
                <a:latin typeface="Helvetica" panose="020B0604020202020204" pitchFamily="34" charset="0"/>
              </a:rPr>
              <a:t>Installations</a:t>
            </a:r>
            <a:r>
              <a:rPr lang="en-US" sz="1400" dirty="0">
                <a:latin typeface="Helvetica" panose="020B0604020202020204" pitchFamily="34" charset="0"/>
              </a:rPr>
              <a:t> inherit of the attributes of </a:t>
            </a:r>
            <a:r>
              <a:rPr lang="en-US" sz="1400" dirty="0" err="1">
                <a:latin typeface="Helvetica" panose="020B0604020202020204" pitchFamily="34" charset="0"/>
              </a:rPr>
              <a:t>AbstractConstruction</a:t>
            </a:r>
            <a:r>
              <a:rPr lang="en-US" sz="1400" dirty="0">
                <a:latin typeface="Helvetica" panose="020B0604020202020204" pitchFamily="34" charset="0"/>
              </a:rPr>
              <a:t> (from &lt;</a:t>
            </a:r>
            <a:r>
              <a:rPr lang="en-US" sz="1400" dirty="0" err="1">
                <a:latin typeface="Helvetica" panose="020B0604020202020204" pitchFamily="34" charset="0"/>
              </a:rPr>
              <a:t>BuildingsBase</a:t>
            </a:r>
            <a:r>
              <a:rPr lang="en-US" sz="1400" dirty="0">
                <a:latin typeface="Helvetica" panose="020B0604020202020204" pitchFamily="34" charset="0"/>
              </a:rPr>
              <a:t>&gt; ) and are </a:t>
            </a:r>
            <a:r>
              <a:rPr lang="en-US" sz="1400" dirty="0" smtClean="0">
                <a:latin typeface="Helvetica" panose="020B0604020202020204" pitchFamily="34" charset="0"/>
              </a:rPr>
              <a:t>mainly</a:t>
            </a:r>
            <a:r>
              <a:rPr lang="tr-TR" sz="1400" dirty="0" smtClean="0">
                <a:latin typeface="Helvetica" panose="020B0604020202020204" pitchFamily="34" charset="0"/>
              </a:rPr>
              <a:t> </a:t>
            </a:r>
            <a:r>
              <a:rPr lang="en-US" sz="1400" dirty="0" smtClean="0">
                <a:latin typeface="Helvetica" panose="020B0604020202020204" pitchFamily="34" charset="0"/>
              </a:rPr>
              <a:t>described </a:t>
            </a:r>
            <a:r>
              <a:rPr lang="en-US" sz="1400" dirty="0">
                <a:latin typeface="Helvetica" panose="020B0604020202020204" pitchFamily="34" charset="0"/>
              </a:rPr>
              <a:t>by their nature, that may take the following values.</a:t>
            </a:r>
            <a:endParaRPr lang="en-US" sz="1400" dirty="0"/>
          </a:p>
        </p:txBody>
      </p:sp>
      <p:pic>
        <p:nvPicPr>
          <p:cNvPr id="3" name="Picture 2"/>
          <p:cNvPicPr>
            <a:picLocks noChangeAspect="1"/>
          </p:cNvPicPr>
          <p:nvPr/>
        </p:nvPicPr>
        <p:blipFill>
          <a:blip r:embed="rId2"/>
          <a:stretch>
            <a:fillRect/>
          </a:stretch>
        </p:blipFill>
        <p:spPr>
          <a:xfrm>
            <a:off x="122588" y="836711"/>
            <a:ext cx="6179104" cy="5897215"/>
          </a:xfrm>
          <a:prstGeom prst="rect">
            <a:avLst/>
          </a:prstGeom>
        </p:spPr>
      </p:pic>
    </p:spTree>
    <p:extLst>
      <p:ext uri="{BB962C8B-B14F-4D97-AF65-F5344CB8AC3E}">
        <p14:creationId xmlns:p14="http://schemas.microsoft.com/office/powerpoint/2010/main" val="3049911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37</a:t>
            </a:fld>
            <a:endParaRPr lang="tr-TR" dirty="0">
              <a:solidFill>
                <a:prstClr val="black">
                  <a:tint val="75000"/>
                </a:prstClr>
              </a:solidFill>
            </a:endParaRPr>
          </a:p>
        </p:txBody>
      </p:sp>
      <p:sp>
        <p:nvSpPr>
          <p:cNvPr id="6" name="Rectangle 5"/>
          <p:cNvSpPr/>
          <p:nvPr/>
        </p:nvSpPr>
        <p:spPr>
          <a:xfrm>
            <a:off x="323528" y="188640"/>
            <a:ext cx="8834563" cy="1323439"/>
          </a:xfrm>
          <a:prstGeom prst="rect">
            <a:avLst/>
          </a:prstGeom>
        </p:spPr>
        <p:txBody>
          <a:bodyPr wrap="square">
            <a:spAutoFit/>
          </a:bodyPr>
          <a:lstStyle/>
          <a:p>
            <a:pPr>
              <a:spcBef>
                <a:spcPts val="600"/>
              </a:spcBef>
              <a:spcAft>
                <a:spcPts val="600"/>
              </a:spcAft>
            </a:pPr>
            <a:r>
              <a:rPr lang="tr-TR" sz="1400" b="1" dirty="0" smtClean="0">
                <a:latin typeface="Helvetica" panose="020B0604020202020204" pitchFamily="34" charset="0"/>
              </a:rPr>
              <a:t>New </a:t>
            </a:r>
            <a:r>
              <a:rPr lang="tr-TR" sz="1400" b="1" dirty="0" err="1" smtClean="0">
                <a:latin typeface="Helvetica" panose="020B0604020202020204" pitchFamily="34" charset="0"/>
              </a:rPr>
              <a:t>properties</a:t>
            </a:r>
            <a:endParaRPr lang="tr-TR" sz="1400" b="1" dirty="0" smtClean="0">
              <a:latin typeface="Helvetica" panose="020B0604020202020204" pitchFamily="34" charset="0"/>
            </a:endParaRPr>
          </a:p>
          <a:p>
            <a:pPr>
              <a:spcBef>
                <a:spcPts val="600"/>
              </a:spcBef>
              <a:spcAft>
                <a:spcPts val="600"/>
              </a:spcAft>
            </a:pPr>
            <a:r>
              <a:rPr lang="en-US" sz="1400" dirty="0"/>
              <a:t>The additional properties that are common to </a:t>
            </a:r>
            <a:r>
              <a:rPr lang="en-US" sz="1400" b="1" dirty="0"/>
              <a:t>buildings</a:t>
            </a:r>
            <a:r>
              <a:rPr lang="en-US" sz="1400" dirty="0"/>
              <a:t>, </a:t>
            </a:r>
            <a:r>
              <a:rPr lang="en-US" sz="1400" b="1" dirty="0"/>
              <a:t>building parts</a:t>
            </a:r>
            <a:r>
              <a:rPr lang="en-US" sz="1400" dirty="0"/>
              <a:t> and </a:t>
            </a:r>
            <a:r>
              <a:rPr lang="en-US" sz="1400" b="1" dirty="0"/>
              <a:t>building units </a:t>
            </a:r>
            <a:r>
              <a:rPr lang="en-US" sz="1400" dirty="0" smtClean="0"/>
              <a:t>are</a:t>
            </a:r>
            <a:r>
              <a:rPr lang="tr-TR" sz="1400" dirty="0" smtClean="0"/>
              <a:t> </a:t>
            </a:r>
            <a:r>
              <a:rPr lang="en-US" sz="1400" dirty="0" smtClean="0"/>
              <a:t>grouped </a:t>
            </a:r>
            <a:r>
              <a:rPr lang="en-US" sz="1400" dirty="0"/>
              <a:t>in feature type </a:t>
            </a:r>
            <a:r>
              <a:rPr lang="en-US" sz="1400" b="1" dirty="0" err="1">
                <a:solidFill>
                  <a:srgbClr val="FF0000"/>
                </a:solidFill>
              </a:rPr>
              <a:t>BuildingAndBuildingUnitInfo</a:t>
            </a:r>
            <a:r>
              <a:rPr lang="en-US" sz="1400" dirty="0"/>
              <a:t>. These common attributes are mainly </a:t>
            </a:r>
            <a:r>
              <a:rPr lang="en-US" sz="1400" dirty="0" smtClean="0"/>
              <a:t>related</a:t>
            </a:r>
            <a:r>
              <a:rPr lang="tr-TR" sz="1400" dirty="0" smtClean="0"/>
              <a:t> </a:t>
            </a:r>
            <a:r>
              <a:rPr lang="en-US" sz="1400" dirty="0" smtClean="0"/>
              <a:t>to </a:t>
            </a:r>
            <a:r>
              <a:rPr lang="en-US" sz="1400" dirty="0"/>
              <a:t>official information. In addition to the common </a:t>
            </a:r>
            <a:r>
              <a:rPr lang="en-US" sz="1400" dirty="0" smtClean="0"/>
              <a:t>attributes,</a:t>
            </a:r>
            <a:r>
              <a:rPr lang="tr-TR" sz="1400" dirty="0" smtClean="0"/>
              <a:t> </a:t>
            </a:r>
            <a:r>
              <a:rPr lang="en-US" sz="1400" dirty="0" err="1" smtClean="0"/>
              <a:t>BuildingAndBuildingUnitInfo</a:t>
            </a:r>
            <a:r>
              <a:rPr lang="en-US" sz="1400" dirty="0" smtClean="0"/>
              <a:t> </a:t>
            </a:r>
            <a:r>
              <a:rPr lang="en-US" sz="1400" dirty="0"/>
              <a:t>has associations to feature types Address and Cadastral Parcels </a:t>
            </a:r>
            <a:r>
              <a:rPr lang="en-US" sz="1400" dirty="0" smtClean="0"/>
              <a:t>that</a:t>
            </a:r>
            <a:r>
              <a:rPr lang="tr-TR" sz="1400" dirty="0" smtClean="0"/>
              <a:t> </a:t>
            </a:r>
            <a:r>
              <a:rPr lang="en-US" sz="1400" dirty="0" smtClean="0"/>
              <a:t>are </a:t>
            </a:r>
            <a:r>
              <a:rPr lang="en-US" sz="1400" dirty="0"/>
              <a:t>in annex I themes.</a:t>
            </a:r>
          </a:p>
        </p:txBody>
      </p:sp>
      <p:pic>
        <p:nvPicPr>
          <p:cNvPr id="5" name="Picture 4"/>
          <p:cNvPicPr>
            <a:picLocks noChangeAspect="1"/>
          </p:cNvPicPr>
          <p:nvPr/>
        </p:nvPicPr>
        <p:blipFill>
          <a:blip r:embed="rId2"/>
          <a:stretch>
            <a:fillRect/>
          </a:stretch>
        </p:blipFill>
        <p:spPr>
          <a:xfrm>
            <a:off x="467544" y="1525151"/>
            <a:ext cx="6605654" cy="3505944"/>
          </a:xfrm>
          <a:prstGeom prst="rect">
            <a:avLst/>
          </a:prstGeom>
        </p:spPr>
      </p:pic>
    </p:spTree>
    <p:extLst>
      <p:ext uri="{BB962C8B-B14F-4D97-AF65-F5344CB8AC3E}">
        <p14:creationId xmlns:p14="http://schemas.microsoft.com/office/powerpoint/2010/main" val="3478690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38</a:t>
            </a:fld>
            <a:endParaRPr lang="tr-TR" dirty="0">
              <a:solidFill>
                <a:prstClr val="black">
                  <a:tint val="75000"/>
                </a:prstClr>
              </a:solidFill>
            </a:endParaRPr>
          </a:p>
        </p:txBody>
      </p:sp>
      <p:sp>
        <p:nvSpPr>
          <p:cNvPr id="6" name="Rectangle 5"/>
          <p:cNvSpPr/>
          <p:nvPr/>
        </p:nvSpPr>
        <p:spPr>
          <a:xfrm>
            <a:off x="323528" y="188640"/>
            <a:ext cx="8834563" cy="892552"/>
          </a:xfrm>
          <a:prstGeom prst="rect">
            <a:avLst/>
          </a:prstGeom>
        </p:spPr>
        <p:txBody>
          <a:bodyPr wrap="square">
            <a:spAutoFit/>
          </a:bodyPr>
          <a:lstStyle/>
          <a:p>
            <a:pPr>
              <a:spcBef>
                <a:spcPts val="600"/>
              </a:spcBef>
              <a:spcAft>
                <a:spcPts val="600"/>
              </a:spcAft>
            </a:pPr>
            <a:r>
              <a:rPr lang="tr-TR" sz="1400" b="1" dirty="0" smtClean="0">
                <a:latin typeface="Helvetica" panose="020B0604020202020204" pitchFamily="34" charset="0"/>
              </a:rPr>
              <a:t>New </a:t>
            </a:r>
            <a:r>
              <a:rPr lang="tr-TR" sz="1400" b="1" dirty="0" err="1" smtClean="0">
                <a:latin typeface="Helvetica" panose="020B0604020202020204" pitchFamily="34" charset="0"/>
              </a:rPr>
              <a:t>properties</a:t>
            </a:r>
            <a:endParaRPr lang="tr-TR" sz="1400" b="1" dirty="0" smtClean="0">
              <a:latin typeface="Helvetica" panose="020B0604020202020204" pitchFamily="34" charset="0"/>
            </a:endParaRPr>
          </a:p>
          <a:p>
            <a:pPr>
              <a:spcBef>
                <a:spcPts val="600"/>
              </a:spcBef>
              <a:spcAft>
                <a:spcPts val="600"/>
              </a:spcAft>
            </a:pPr>
            <a:r>
              <a:rPr lang="en-US" sz="1400" dirty="0"/>
              <a:t>The additional properties that are specific to </a:t>
            </a:r>
            <a:r>
              <a:rPr lang="en-US" sz="1400" b="1" dirty="0"/>
              <a:t>buildings</a:t>
            </a:r>
            <a:r>
              <a:rPr lang="en-US" sz="1400" dirty="0"/>
              <a:t> and </a:t>
            </a:r>
            <a:r>
              <a:rPr lang="en-US" sz="1400" b="1" dirty="0"/>
              <a:t>building parts</a:t>
            </a:r>
            <a:r>
              <a:rPr lang="en-US" sz="1400" dirty="0"/>
              <a:t> are grouped in </a:t>
            </a:r>
            <a:r>
              <a:rPr lang="en-US" sz="1400" dirty="0" smtClean="0"/>
              <a:t>feature</a:t>
            </a:r>
            <a:r>
              <a:rPr lang="tr-TR" sz="1400" dirty="0" smtClean="0"/>
              <a:t> </a:t>
            </a:r>
            <a:r>
              <a:rPr lang="en-US" sz="1400" dirty="0" smtClean="0"/>
              <a:t>type </a:t>
            </a:r>
            <a:r>
              <a:rPr lang="en-US" sz="1400" b="1" dirty="0" err="1">
                <a:solidFill>
                  <a:srgbClr val="FF0000"/>
                </a:solidFill>
              </a:rPr>
              <a:t>BuildingInfo</a:t>
            </a:r>
            <a:r>
              <a:rPr lang="en-US" sz="1400" dirty="0"/>
              <a:t>. These attributes address the physical description with more details than </a:t>
            </a:r>
            <a:r>
              <a:rPr lang="en-US" sz="1400" dirty="0" smtClean="0"/>
              <a:t>in</a:t>
            </a:r>
            <a:r>
              <a:rPr lang="tr-TR" sz="1400" dirty="0" smtClean="0"/>
              <a:t> </a:t>
            </a:r>
            <a:r>
              <a:rPr lang="en-US" sz="1400" dirty="0" smtClean="0"/>
              <a:t>the </a:t>
            </a:r>
            <a:r>
              <a:rPr lang="en-US" sz="1400" dirty="0"/>
              <a:t>&lt;Buildings Base&gt; application schema</a:t>
            </a:r>
            <a:r>
              <a:rPr lang="en-US" sz="1400" dirty="0" smtClean="0"/>
              <a:t>.</a:t>
            </a:r>
            <a:r>
              <a:rPr lang="tr-TR" sz="1400" dirty="0" smtClean="0"/>
              <a:t> </a:t>
            </a:r>
            <a:endParaRPr lang="en-US" sz="1400" dirty="0"/>
          </a:p>
        </p:txBody>
      </p:sp>
      <p:pic>
        <p:nvPicPr>
          <p:cNvPr id="7" name="Picture 6"/>
          <p:cNvPicPr>
            <a:picLocks noChangeAspect="1"/>
          </p:cNvPicPr>
          <p:nvPr/>
        </p:nvPicPr>
        <p:blipFill>
          <a:blip r:embed="rId2"/>
          <a:stretch>
            <a:fillRect/>
          </a:stretch>
        </p:blipFill>
        <p:spPr>
          <a:xfrm>
            <a:off x="281512" y="1422400"/>
            <a:ext cx="8580976" cy="4013200"/>
          </a:xfrm>
          <a:prstGeom prst="rect">
            <a:avLst/>
          </a:prstGeom>
        </p:spPr>
      </p:pic>
    </p:spTree>
    <p:extLst>
      <p:ext uri="{BB962C8B-B14F-4D97-AF65-F5344CB8AC3E}">
        <p14:creationId xmlns:p14="http://schemas.microsoft.com/office/powerpoint/2010/main" val="1601661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39</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19301" y="404664"/>
            <a:ext cx="6233899" cy="1898606"/>
          </a:xfrm>
          <a:prstGeom prst="rect">
            <a:avLst/>
          </a:prstGeom>
        </p:spPr>
      </p:pic>
      <p:pic>
        <p:nvPicPr>
          <p:cNvPr id="6" name="Picture 5"/>
          <p:cNvPicPr>
            <a:picLocks noChangeAspect="1"/>
          </p:cNvPicPr>
          <p:nvPr/>
        </p:nvPicPr>
        <p:blipFill>
          <a:blip r:embed="rId3"/>
          <a:stretch>
            <a:fillRect/>
          </a:stretch>
        </p:blipFill>
        <p:spPr>
          <a:xfrm>
            <a:off x="179962" y="2205894"/>
            <a:ext cx="6373238" cy="3934556"/>
          </a:xfrm>
          <a:prstGeom prst="rect">
            <a:avLst/>
          </a:prstGeom>
        </p:spPr>
      </p:pic>
    </p:spTree>
    <p:extLst>
      <p:ext uri="{BB962C8B-B14F-4D97-AF65-F5344CB8AC3E}">
        <p14:creationId xmlns:p14="http://schemas.microsoft.com/office/powerpoint/2010/main" val="1827755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parcel</a:t>
            </a:r>
            <a:endParaRPr lang="tr-TR" sz="2400" dirty="0" smtClean="0"/>
          </a:p>
        </p:txBody>
      </p:sp>
      <p:sp>
        <p:nvSpPr>
          <p:cNvPr id="21507" name="2 İçerik Yer Tutucusu"/>
          <p:cNvSpPr>
            <a:spLocks noGrp="1"/>
          </p:cNvSpPr>
          <p:nvPr>
            <p:ph idx="1"/>
          </p:nvPr>
        </p:nvSpPr>
        <p:spPr/>
        <p:txBody>
          <a:bodyPr/>
          <a:lstStyle/>
          <a:p>
            <a:pPr marL="0" indent="0" eaLnBrk="1" hangingPunct="1">
              <a:spcBef>
                <a:spcPts val="600"/>
              </a:spcBef>
              <a:spcAft>
                <a:spcPts val="600"/>
              </a:spcAft>
              <a:buFont typeface="Arial" charset="0"/>
              <a:buNone/>
            </a:pPr>
            <a:r>
              <a:rPr lang="en-US" sz="1600" b="1" dirty="0" smtClean="0"/>
              <a:t>The </a:t>
            </a:r>
            <a:r>
              <a:rPr lang="en-US" sz="1600" b="1" dirty="0"/>
              <a:t>INSPIRE Directive focuses on the geographical part of cadastral data.</a:t>
            </a:r>
            <a:r>
              <a:rPr lang="tr-TR" sz="1600" b="1" dirty="0"/>
              <a:t> </a:t>
            </a:r>
            <a:r>
              <a:rPr lang="en-US" sz="1600" dirty="0"/>
              <a:t>In the INSPIRE context, cadastral parcels will be mainly used as locators for geo-information in</a:t>
            </a:r>
            <a:r>
              <a:rPr lang="tr-TR" sz="1600" dirty="0"/>
              <a:t> </a:t>
            </a:r>
            <a:r>
              <a:rPr lang="en-US" sz="1600" dirty="0"/>
              <a:t>general, including environmental data.</a:t>
            </a:r>
          </a:p>
          <a:p>
            <a:pPr>
              <a:spcBef>
                <a:spcPts val="600"/>
              </a:spcBef>
              <a:spcAft>
                <a:spcPts val="600"/>
              </a:spcAft>
            </a:pPr>
            <a:r>
              <a:rPr lang="en-US" sz="1600" b="1" dirty="0">
                <a:solidFill>
                  <a:srgbClr val="FF0000"/>
                </a:solidFill>
              </a:rPr>
              <a:t>Cadastral parcels are considered in the INSPIRE scope if they are available as vector data.</a:t>
            </a:r>
          </a:p>
          <a:p>
            <a:pPr>
              <a:spcBef>
                <a:spcPts val="600"/>
              </a:spcBef>
              <a:spcAft>
                <a:spcPts val="600"/>
              </a:spcAft>
            </a:pPr>
            <a:r>
              <a:rPr lang="en-US" sz="1600" dirty="0">
                <a:solidFill>
                  <a:srgbClr val="FF0000"/>
                </a:solidFill>
              </a:rPr>
              <a:t>Rights and owners are out of the INSPIRE scope.</a:t>
            </a:r>
          </a:p>
          <a:p>
            <a:pPr>
              <a:spcBef>
                <a:spcPts val="600"/>
              </a:spcBef>
              <a:spcAft>
                <a:spcPts val="600"/>
              </a:spcAft>
            </a:pPr>
            <a:r>
              <a:rPr lang="en-US" sz="1600" dirty="0">
                <a:solidFill>
                  <a:srgbClr val="FF0000"/>
                </a:solidFill>
              </a:rPr>
              <a:t>Buildings, land use, addresses are considered in other INSPIRE themes.</a:t>
            </a:r>
          </a:p>
          <a:p>
            <a:pPr marL="0" indent="0">
              <a:spcBef>
                <a:spcPts val="600"/>
              </a:spcBef>
              <a:spcAft>
                <a:spcPts val="600"/>
              </a:spcAft>
              <a:buNone/>
            </a:pPr>
            <a:r>
              <a:rPr lang="en-US" sz="1600" b="1" dirty="0"/>
              <a:t>The current version of ISO 19152 Land Administration Domain Model (LADM) and of the INSPIRE</a:t>
            </a:r>
            <a:r>
              <a:rPr lang="tr-TR" sz="1600" b="1" dirty="0"/>
              <a:t> </a:t>
            </a:r>
            <a:r>
              <a:rPr lang="en-US" sz="1600" b="1" dirty="0"/>
              <a:t>cadastral parcels model are compatible. The LADM provides a wider context for the INSPIRE</a:t>
            </a:r>
            <a:r>
              <a:rPr lang="tr-TR" sz="1600" b="1" dirty="0"/>
              <a:t> </a:t>
            </a:r>
            <a:r>
              <a:rPr lang="en-US" sz="1600" b="1" dirty="0"/>
              <a:t>cadastral parcels. It includes other spatial object types, such as rights and ownership, which are</a:t>
            </a:r>
            <a:r>
              <a:rPr lang="tr-TR" sz="1600" b="1" dirty="0"/>
              <a:t> </a:t>
            </a:r>
            <a:r>
              <a:rPr lang="en-US" sz="1600" b="1" dirty="0"/>
              <a:t>outside the direct scope of INSPIRE</a:t>
            </a:r>
            <a:r>
              <a:rPr lang="en-US" sz="1600" b="1" dirty="0" smtClean="0"/>
              <a:t>.</a:t>
            </a:r>
            <a:endParaRPr lang="tr-TR" sz="1600" b="1" dirty="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6130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40</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03799" y="146049"/>
            <a:ext cx="8936401" cy="6565901"/>
          </a:xfrm>
          <a:prstGeom prst="rect">
            <a:avLst/>
          </a:prstGeom>
        </p:spPr>
      </p:pic>
    </p:spTree>
    <p:extLst>
      <p:ext uri="{BB962C8B-B14F-4D97-AF65-F5344CB8AC3E}">
        <p14:creationId xmlns:p14="http://schemas.microsoft.com/office/powerpoint/2010/main" val="13756575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41</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79512" y="117153"/>
            <a:ext cx="8248102" cy="6599386"/>
          </a:xfrm>
          <a:prstGeom prst="rect">
            <a:avLst/>
          </a:prstGeom>
        </p:spPr>
      </p:pic>
    </p:spTree>
    <p:extLst>
      <p:ext uri="{BB962C8B-B14F-4D97-AF65-F5344CB8AC3E}">
        <p14:creationId xmlns:p14="http://schemas.microsoft.com/office/powerpoint/2010/main" val="19925185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42</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32230" y="92076"/>
            <a:ext cx="8885626" cy="965200"/>
          </a:xfrm>
          <a:prstGeom prst="rect">
            <a:avLst/>
          </a:prstGeom>
        </p:spPr>
      </p:pic>
      <p:pic>
        <p:nvPicPr>
          <p:cNvPr id="6" name="Picture 5"/>
          <p:cNvPicPr>
            <a:picLocks noChangeAspect="1"/>
          </p:cNvPicPr>
          <p:nvPr/>
        </p:nvPicPr>
        <p:blipFill>
          <a:blip r:embed="rId3"/>
          <a:stretch>
            <a:fillRect/>
          </a:stretch>
        </p:blipFill>
        <p:spPr>
          <a:xfrm>
            <a:off x="323528" y="1122189"/>
            <a:ext cx="5815843" cy="5599286"/>
          </a:xfrm>
          <a:prstGeom prst="rect">
            <a:avLst/>
          </a:prstGeom>
        </p:spPr>
      </p:pic>
    </p:spTree>
    <p:extLst>
      <p:ext uri="{BB962C8B-B14F-4D97-AF65-F5344CB8AC3E}">
        <p14:creationId xmlns:p14="http://schemas.microsoft.com/office/powerpoint/2010/main" val="3109416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43</a:t>
            </a:fld>
            <a:endParaRPr lang="tr-TR" dirty="0">
              <a:solidFill>
                <a:prstClr val="black">
                  <a:tint val="75000"/>
                </a:prstClr>
              </a:solidFill>
            </a:endParaRPr>
          </a:p>
        </p:txBody>
      </p:sp>
      <p:sp>
        <p:nvSpPr>
          <p:cNvPr id="6" name="Rectangle 5"/>
          <p:cNvSpPr/>
          <p:nvPr/>
        </p:nvSpPr>
        <p:spPr>
          <a:xfrm>
            <a:off x="323528" y="188640"/>
            <a:ext cx="8834563" cy="1692771"/>
          </a:xfrm>
          <a:prstGeom prst="rect">
            <a:avLst/>
          </a:prstGeom>
        </p:spPr>
        <p:txBody>
          <a:bodyPr wrap="square">
            <a:spAutoFit/>
          </a:bodyPr>
          <a:lstStyle/>
          <a:p>
            <a:pPr>
              <a:spcBef>
                <a:spcPts val="600"/>
              </a:spcBef>
              <a:spcAft>
                <a:spcPts val="600"/>
              </a:spcAft>
            </a:pPr>
            <a:r>
              <a:rPr lang="tr-TR" sz="1400" b="1" dirty="0" smtClean="0">
                <a:latin typeface="Helvetica" panose="020B0604020202020204" pitchFamily="34" charset="0"/>
              </a:rPr>
              <a:t>New </a:t>
            </a:r>
            <a:r>
              <a:rPr lang="tr-TR" sz="1400" b="1" dirty="0" err="1" smtClean="0">
                <a:latin typeface="Helvetica" panose="020B0604020202020204" pitchFamily="34" charset="0"/>
              </a:rPr>
              <a:t>properties</a:t>
            </a:r>
            <a:endParaRPr lang="tr-TR" sz="1400" b="1" dirty="0" smtClean="0">
              <a:latin typeface="Helvetica" panose="020B0604020202020204" pitchFamily="34" charset="0"/>
            </a:endParaRPr>
          </a:p>
          <a:p>
            <a:pPr>
              <a:spcBef>
                <a:spcPts val="600"/>
              </a:spcBef>
              <a:spcAft>
                <a:spcPts val="600"/>
              </a:spcAft>
            </a:pPr>
            <a:r>
              <a:rPr lang="en-US" sz="1400" b="1" dirty="0">
                <a:solidFill>
                  <a:srgbClr val="FF0000"/>
                </a:solidFill>
              </a:rPr>
              <a:t>Attribute Document</a:t>
            </a:r>
          </a:p>
          <a:p>
            <a:pPr>
              <a:spcBef>
                <a:spcPts val="600"/>
              </a:spcBef>
              <a:spcAft>
                <a:spcPts val="600"/>
              </a:spcAft>
            </a:pPr>
            <a:r>
              <a:rPr lang="en-US" sz="1400" dirty="0"/>
              <a:t>The INSPIRE model allows the possibility to link documents to a building or a building part or a floor </a:t>
            </a:r>
            <a:r>
              <a:rPr lang="en-US" sz="1400" dirty="0" smtClean="0"/>
              <a:t>or</a:t>
            </a:r>
            <a:r>
              <a:rPr lang="tr-TR" sz="1400" dirty="0" smtClean="0"/>
              <a:t> </a:t>
            </a:r>
            <a:r>
              <a:rPr lang="en-US" sz="1400" dirty="0" smtClean="0"/>
              <a:t>a </a:t>
            </a:r>
            <a:r>
              <a:rPr lang="en-US" sz="1400" dirty="0"/>
              <a:t>building unit; various documents may be concerned, such as images, sketches, building permits</a:t>
            </a:r>
            <a:r>
              <a:rPr lang="en-US" sz="1400" dirty="0" smtClean="0"/>
              <a:t>,</a:t>
            </a:r>
            <a:r>
              <a:rPr lang="tr-TR" sz="1400" dirty="0" smtClean="0"/>
              <a:t> </a:t>
            </a:r>
            <a:r>
              <a:rPr lang="en-US" sz="1400" dirty="0" smtClean="0"/>
              <a:t>emergency plans. </a:t>
            </a:r>
            <a:r>
              <a:rPr lang="en-US" sz="1400" dirty="0"/>
              <a:t>The attribute Document is defined as a data type with the link to the place </a:t>
            </a:r>
            <a:r>
              <a:rPr lang="en-US" sz="1400" dirty="0" smtClean="0"/>
              <a:t>the</a:t>
            </a:r>
            <a:r>
              <a:rPr lang="tr-TR" sz="1400" dirty="0" smtClean="0"/>
              <a:t> </a:t>
            </a:r>
            <a:r>
              <a:rPr lang="en-US" sz="1400" dirty="0" smtClean="0"/>
              <a:t>document </a:t>
            </a:r>
            <a:r>
              <a:rPr lang="en-US" sz="1400" dirty="0"/>
              <a:t>may be found and with a simple set of metadata elements.</a:t>
            </a:r>
          </a:p>
        </p:txBody>
      </p:sp>
      <p:pic>
        <p:nvPicPr>
          <p:cNvPr id="2" name="Picture 1"/>
          <p:cNvPicPr>
            <a:picLocks noChangeAspect="1"/>
          </p:cNvPicPr>
          <p:nvPr/>
        </p:nvPicPr>
        <p:blipFill>
          <a:blip r:embed="rId2"/>
          <a:stretch>
            <a:fillRect/>
          </a:stretch>
        </p:blipFill>
        <p:spPr>
          <a:xfrm>
            <a:off x="713099" y="2216150"/>
            <a:ext cx="7717801" cy="2425700"/>
          </a:xfrm>
          <a:prstGeom prst="rect">
            <a:avLst/>
          </a:prstGeom>
        </p:spPr>
      </p:pic>
    </p:spTree>
    <p:extLst>
      <p:ext uri="{BB962C8B-B14F-4D97-AF65-F5344CB8AC3E}">
        <p14:creationId xmlns:p14="http://schemas.microsoft.com/office/powerpoint/2010/main" val="3730761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44</a:t>
            </a:fld>
            <a:endParaRPr lang="tr-TR" dirty="0">
              <a:solidFill>
                <a:prstClr val="black">
                  <a:tint val="75000"/>
                </a:prstClr>
              </a:solidFill>
            </a:endParaRPr>
          </a:p>
        </p:txBody>
      </p:sp>
      <p:sp>
        <p:nvSpPr>
          <p:cNvPr id="6" name="Rectangle 5"/>
          <p:cNvSpPr/>
          <p:nvPr/>
        </p:nvSpPr>
        <p:spPr>
          <a:xfrm>
            <a:off x="323528" y="188640"/>
            <a:ext cx="8834563" cy="2123658"/>
          </a:xfrm>
          <a:prstGeom prst="rect">
            <a:avLst/>
          </a:prstGeom>
        </p:spPr>
        <p:txBody>
          <a:bodyPr wrap="square">
            <a:spAutoFit/>
          </a:bodyPr>
          <a:lstStyle/>
          <a:p>
            <a:pPr>
              <a:spcBef>
                <a:spcPts val="600"/>
              </a:spcBef>
              <a:spcAft>
                <a:spcPts val="600"/>
              </a:spcAft>
            </a:pPr>
            <a:r>
              <a:rPr lang="tr-TR" sz="1400" b="1" dirty="0" smtClean="0">
                <a:latin typeface="Helvetica" panose="020B0604020202020204" pitchFamily="34" charset="0"/>
              </a:rPr>
              <a:t>New </a:t>
            </a:r>
            <a:r>
              <a:rPr lang="tr-TR" sz="1400" b="1" dirty="0" err="1" smtClean="0">
                <a:latin typeface="Helvetica" panose="020B0604020202020204" pitchFamily="34" charset="0"/>
              </a:rPr>
              <a:t>properties</a:t>
            </a:r>
            <a:endParaRPr lang="tr-TR" sz="1400" b="1" dirty="0" smtClean="0">
              <a:latin typeface="Helvetica" panose="020B0604020202020204" pitchFamily="34" charset="0"/>
            </a:endParaRPr>
          </a:p>
          <a:p>
            <a:pPr>
              <a:spcBef>
                <a:spcPts val="600"/>
              </a:spcBef>
              <a:spcAft>
                <a:spcPts val="600"/>
              </a:spcAft>
            </a:pPr>
            <a:r>
              <a:rPr lang="en-US" sz="1400" b="1" dirty="0">
                <a:solidFill>
                  <a:srgbClr val="FF0000"/>
                </a:solidFill>
              </a:rPr>
              <a:t>Attribute </a:t>
            </a:r>
            <a:r>
              <a:rPr lang="en-US" sz="1400" b="1" dirty="0" err="1">
                <a:solidFill>
                  <a:srgbClr val="FF0000"/>
                </a:solidFill>
              </a:rPr>
              <a:t>officialValue</a:t>
            </a:r>
            <a:endParaRPr lang="en-US" sz="1400" b="1" dirty="0">
              <a:solidFill>
                <a:srgbClr val="FF0000"/>
              </a:solidFill>
            </a:endParaRPr>
          </a:p>
          <a:p>
            <a:pPr>
              <a:spcBef>
                <a:spcPts val="600"/>
              </a:spcBef>
              <a:spcAft>
                <a:spcPts val="600"/>
              </a:spcAft>
            </a:pPr>
            <a:r>
              <a:rPr lang="en-US" sz="1400" dirty="0"/>
              <a:t>The attribute official value may be submitted to access restrictions due for instance to privacy issues</a:t>
            </a:r>
            <a:r>
              <a:rPr lang="en-US" sz="1400" dirty="0" smtClean="0"/>
              <a:t>.</a:t>
            </a:r>
            <a:r>
              <a:rPr lang="tr-TR" sz="1400" dirty="0" smtClean="0"/>
              <a:t> </a:t>
            </a:r>
            <a:r>
              <a:rPr lang="en-US" sz="1400" dirty="0" smtClean="0"/>
              <a:t>Consequently</a:t>
            </a:r>
            <a:r>
              <a:rPr lang="en-US" sz="1400" dirty="0"/>
              <a:t>, the INSPIRE model allows this information to be provided, either directly by its </a:t>
            </a:r>
            <a:r>
              <a:rPr lang="en-US" sz="1400" dirty="0" smtClean="0"/>
              <a:t>value</a:t>
            </a:r>
            <a:r>
              <a:rPr lang="tr-TR" sz="1400" dirty="0" smtClean="0"/>
              <a:t> </a:t>
            </a:r>
            <a:r>
              <a:rPr lang="en-US" sz="1400" dirty="0" smtClean="0"/>
              <a:t>and </a:t>
            </a:r>
            <a:r>
              <a:rPr lang="en-US" sz="1400" dirty="0"/>
              <a:t>currency or indirectly by the external reference to another information system. In first case, </a:t>
            </a:r>
            <a:r>
              <a:rPr lang="en-US" sz="1400" dirty="0" smtClean="0"/>
              <a:t>the</a:t>
            </a:r>
            <a:r>
              <a:rPr lang="tr-TR" sz="1400" dirty="0" smtClean="0"/>
              <a:t> </a:t>
            </a:r>
            <a:r>
              <a:rPr lang="en-US" sz="1400" dirty="0" smtClean="0"/>
              <a:t>access </a:t>
            </a:r>
            <a:r>
              <a:rPr lang="en-US" sz="1400" dirty="0"/>
              <a:t>to the information of official area is widely open, following INSPIRE rules. In the second case</a:t>
            </a:r>
            <a:r>
              <a:rPr lang="en-US" sz="1400" dirty="0" smtClean="0"/>
              <a:t>,</a:t>
            </a:r>
            <a:r>
              <a:rPr lang="tr-TR" sz="1400" dirty="0" smtClean="0"/>
              <a:t> </a:t>
            </a:r>
            <a:r>
              <a:rPr lang="en-US" sz="1400" dirty="0" smtClean="0"/>
              <a:t>the </a:t>
            </a:r>
            <a:r>
              <a:rPr lang="en-US" sz="1400" dirty="0"/>
              <a:t>access to the other external information system may be restricted to authorized users</a:t>
            </a:r>
            <a:r>
              <a:rPr lang="en-US" sz="1400" dirty="0" smtClean="0"/>
              <a:t>.</a:t>
            </a:r>
            <a:r>
              <a:rPr lang="tr-TR" sz="1400" dirty="0" smtClean="0"/>
              <a:t> </a:t>
            </a:r>
            <a:r>
              <a:rPr lang="en-US" sz="1400" dirty="0" smtClean="0"/>
              <a:t>In </a:t>
            </a:r>
            <a:r>
              <a:rPr lang="en-US" sz="1400" dirty="0"/>
              <a:t>addition to the official value itself, some metadata elements should be provided in order to </a:t>
            </a:r>
            <a:r>
              <a:rPr lang="en-US" sz="1400" dirty="0" smtClean="0"/>
              <a:t>indicate</a:t>
            </a:r>
            <a:r>
              <a:rPr lang="tr-TR" sz="1400" dirty="0" smtClean="0"/>
              <a:t> </a:t>
            </a:r>
            <a:r>
              <a:rPr lang="en-US" sz="1400" dirty="0" smtClean="0"/>
              <a:t>what </a:t>
            </a:r>
            <a:r>
              <a:rPr lang="en-US" sz="1400" dirty="0"/>
              <a:t>the official value represents.</a:t>
            </a:r>
          </a:p>
        </p:txBody>
      </p:sp>
      <p:pic>
        <p:nvPicPr>
          <p:cNvPr id="3" name="Picture 2"/>
          <p:cNvPicPr>
            <a:picLocks noChangeAspect="1"/>
          </p:cNvPicPr>
          <p:nvPr/>
        </p:nvPicPr>
        <p:blipFill>
          <a:blip r:embed="rId2"/>
          <a:stretch>
            <a:fillRect/>
          </a:stretch>
        </p:blipFill>
        <p:spPr>
          <a:xfrm>
            <a:off x="551871" y="2983359"/>
            <a:ext cx="8377876" cy="3708400"/>
          </a:xfrm>
          <a:prstGeom prst="rect">
            <a:avLst/>
          </a:prstGeom>
        </p:spPr>
      </p:pic>
    </p:spTree>
    <p:extLst>
      <p:ext uri="{BB962C8B-B14F-4D97-AF65-F5344CB8AC3E}">
        <p14:creationId xmlns:p14="http://schemas.microsoft.com/office/powerpoint/2010/main" val="3124957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45</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60825" y="0"/>
            <a:ext cx="8622349" cy="4320222"/>
          </a:xfrm>
          <a:prstGeom prst="rect">
            <a:avLst/>
          </a:prstGeom>
        </p:spPr>
      </p:pic>
      <p:sp>
        <p:nvSpPr>
          <p:cNvPr id="6" name="Rectangle 5"/>
          <p:cNvSpPr/>
          <p:nvPr/>
        </p:nvSpPr>
        <p:spPr>
          <a:xfrm>
            <a:off x="107474" y="5042118"/>
            <a:ext cx="8686800" cy="1815882"/>
          </a:xfrm>
          <a:prstGeom prst="rect">
            <a:avLst/>
          </a:prstGeom>
        </p:spPr>
        <p:txBody>
          <a:bodyPr wrap="square">
            <a:spAutoFit/>
          </a:bodyPr>
          <a:lstStyle/>
          <a:p>
            <a:r>
              <a:rPr lang="en-US" sz="1400" dirty="0"/>
              <a:t>The </a:t>
            </a:r>
            <a:r>
              <a:rPr lang="en-US" sz="1400" dirty="0" err="1"/>
              <a:t>GeoNames</a:t>
            </a:r>
            <a:r>
              <a:rPr lang="en-US" sz="1400" dirty="0"/>
              <a:t> </a:t>
            </a:r>
            <a:r>
              <a:rPr lang="en-US" sz="1400" dirty="0" smtClean="0"/>
              <a:t>contains </a:t>
            </a:r>
            <a:r>
              <a:rPr lang="en-US" sz="1400" dirty="0"/>
              <a:t>over 10 million geographical names and consists of over 9 million unique features whereof 2.8 million populated places and 5.5 million alternate names. All features are categorized into one out of nine feature classes and further subcategorized into one out of 645 </a:t>
            </a:r>
            <a:r>
              <a:rPr lang="en-US" sz="1400" dirty="0">
                <a:hlinkClick r:id="rId3"/>
              </a:rPr>
              <a:t>feature codes</a:t>
            </a:r>
            <a:r>
              <a:rPr lang="en-US" sz="1400" dirty="0" smtClean="0"/>
              <a:t>.</a:t>
            </a:r>
            <a:r>
              <a:rPr lang="en-US" sz="1400" dirty="0"/>
              <a:t/>
            </a:r>
            <a:br>
              <a:rPr lang="en-US" sz="1400" dirty="0"/>
            </a:br>
            <a:r>
              <a:rPr lang="en-US" sz="1400" dirty="0"/>
              <a:t>The data is accessible free of charge through a number of </a:t>
            </a:r>
            <a:r>
              <a:rPr lang="en-US" sz="1400" dirty="0" err="1">
                <a:hlinkClick r:id="rId4"/>
              </a:rPr>
              <a:t>webservices</a:t>
            </a:r>
            <a:r>
              <a:rPr lang="en-US" sz="1400" dirty="0"/>
              <a:t> and a daily </a:t>
            </a:r>
            <a:r>
              <a:rPr lang="en-US" sz="1400" dirty="0">
                <a:hlinkClick r:id="rId5"/>
              </a:rPr>
              <a:t>database export</a:t>
            </a:r>
            <a:r>
              <a:rPr lang="en-US" sz="1400" dirty="0"/>
              <a:t>. </a:t>
            </a:r>
            <a:r>
              <a:rPr lang="en-US" sz="1400" dirty="0" err="1"/>
              <a:t>GeoNames</a:t>
            </a:r>
            <a:r>
              <a:rPr lang="en-US" sz="1400" dirty="0"/>
              <a:t> is already serving up to over 150 million web service requests per day. </a:t>
            </a:r>
            <a:r>
              <a:rPr lang="en-US" sz="1400" dirty="0" err="1"/>
              <a:t>GeoNames</a:t>
            </a:r>
            <a:r>
              <a:rPr lang="en-US" sz="1400" dirty="0"/>
              <a:t> is integrating geographical data such as names of places in various languages, elevation, population and others from various sources. All </a:t>
            </a:r>
            <a:r>
              <a:rPr lang="en-US" sz="1400" dirty="0" err="1"/>
              <a:t>lat</a:t>
            </a:r>
            <a:r>
              <a:rPr lang="en-US" sz="1400" dirty="0"/>
              <a:t>/long coordinates are in WGS84 (World Geodetic System 1984). Users may manually edit, correct and add new names using a user friendly wiki interface</a:t>
            </a:r>
            <a:r>
              <a:rPr lang="en-US" sz="1400" dirty="0" smtClean="0"/>
              <a:t>.</a:t>
            </a:r>
            <a:endParaRPr lang="en-US" sz="1400" dirty="0"/>
          </a:p>
        </p:txBody>
      </p:sp>
      <p:sp>
        <p:nvSpPr>
          <p:cNvPr id="7" name="Rectangle 6"/>
          <p:cNvSpPr/>
          <p:nvPr/>
        </p:nvSpPr>
        <p:spPr>
          <a:xfrm>
            <a:off x="260825" y="4410194"/>
            <a:ext cx="2485039" cy="338554"/>
          </a:xfrm>
          <a:prstGeom prst="rect">
            <a:avLst/>
          </a:prstGeom>
        </p:spPr>
        <p:txBody>
          <a:bodyPr wrap="none">
            <a:spAutoFit/>
          </a:bodyPr>
          <a:lstStyle/>
          <a:p>
            <a:r>
              <a:rPr lang="en-US" sz="1600" b="1" dirty="0">
                <a:solidFill>
                  <a:srgbClr val="FF0000"/>
                </a:solidFill>
              </a:rPr>
              <a:t>http://</a:t>
            </a:r>
            <a:r>
              <a:rPr lang="en-US" sz="1600" b="1" dirty="0" smtClean="0">
                <a:solidFill>
                  <a:srgbClr val="FF0000"/>
                </a:solidFill>
              </a:rPr>
              <a:t>www.geonames.org</a:t>
            </a:r>
            <a:endParaRPr lang="en-US" sz="1600" b="1" dirty="0">
              <a:solidFill>
                <a:srgbClr val="FF0000"/>
              </a:solidFill>
            </a:endParaRPr>
          </a:p>
        </p:txBody>
      </p:sp>
    </p:spTree>
    <p:extLst>
      <p:ext uri="{BB962C8B-B14F-4D97-AF65-F5344CB8AC3E}">
        <p14:creationId xmlns:p14="http://schemas.microsoft.com/office/powerpoint/2010/main" val="20647882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420" y="140520"/>
            <a:ext cx="3410124" cy="5840830"/>
          </a:xfrm>
        </p:spPr>
        <p:txBody>
          <a:bodyPr/>
          <a:lstStyle/>
          <a:p>
            <a:pPr marL="0" indent="0">
              <a:spcBef>
                <a:spcPts val="600"/>
              </a:spcBef>
              <a:spcAft>
                <a:spcPts val="600"/>
              </a:spcAft>
              <a:buNone/>
            </a:pPr>
            <a:r>
              <a:rPr lang="tr-TR" sz="1400" dirty="0"/>
              <a:t>Ülkemizde yer adları dizini kapsamında, Harita Genel Komutanlığı (HGK) tarafından </a:t>
            </a:r>
            <a:r>
              <a:rPr lang="tr-TR" sz="1400" b="1" dirty="0"/>
              <a:t>1/250.000 Ölçekli Türkiye ve Çevresi Coğrafi Ad </a:t>
            </a:r>
            <a:r>
              <a:rPr lang="tr-TR" sz="1400" b="1" dirty="0" smtClean="0"/>
              <a:t>Dizini</a:t>
            </a:r>
            <a:r>
              <a:rPr lang="tr-TR" sz="1400" dirty="0" smtClean="0"/>
              <a:t> ile </a:t>
            </a:r>
            <a:r>
              <a:rPr lang="tr-TR" sz="1400" b="1" dirty="0" smtClean="0"/>
              <a:t>Türkiye Yerleşim Yerleri Veri Taban</a:t>
            </a:r>
            <a:r>
              <a:rPr lang="tr-TR" sz="1400" dirty="0" smtClean="0"/>
              <a:t>ı geliştirilmiştir</a:t>
            </a:r>
            <a:r>
              <a:rPr lang="tr-TR" sz="1400" dirty="0"/>
              <a:t>. </a:t>
            </a:r>
            <a:endParaRPr lang="tr-TR" sz="1400" dirty="0" smtClean="0"/>
          </a:p>
          <a:p>
            <a:pPr marL="0" indent="0">
              <a:spcBef>
                <a:spcPts val="600"/>
              </a:spcBef>
              <a:spcAft>
                <a:spcPts val="600"/>
              </a:spcAft>
              <a:buNone/>
            </a:pPr>
            <a:r>
              <a:rPr lang="tr-TR" sz="1400" b="1" dirty="0" smtClean="0">
                <a:solidFill>
                  <a:srgbClr val="FF0000"/>
                </a:solidFill>
              </a:rPr>
              <a:t>1/250.000 </a:t>
            </a:r>
            <a:r>
              <a:rPr lang="tr-TR" sz="1400" b="1" dirty="0">
                <a:solidFill>
                  <a:srgbClr val="FF0000"/>
                </a:solidFill>
              </a:rPr>
              <a:t>Ölçekli Türkiye ve Çevresi Coğrafi Ad Dizini</a:t>
            </a:r>
            <a:r>
              <a:rPr lang="tr-TR" sz="1400" dirty="0"/>
              <a:t>,</a:t>
            </a:r>
            <a:r>
              <a:rPr lang="tr-TR" sz="1400" b="1" dirty="0"/>
              <a:t> </a:t>
            </a:r>
            <a:r>
              <a:rPr lang="tr-TR" sz="1400" dirty="0"/>
              <a:t>Türkiye ve çevresine ait yerleşim yerleri, </a:t>
            </a:r>
            <a:r>
              <a:rPr lang="tr-TR" sz="1400" dirty="0" err="1"/>
              <a:t>topografik</a:t>
            </a:r>
            <a:r>
              <a:rPr lang="tr-TR" sz="1400" dirty="0"/>
              <a:t> ve hidrografik detayların; adları, türleri ve </a:t>
            </a:r>
            <a:r>
              <a:rPr lang="tr-TR" sz="1400" dirty="0" smtClean="0"/>
              <a:t>coğrafi koordinatlarını basılı formatta sunmaktadır</a:t>
            </a:r>
            <a:r>
              <a:rPr lang="tr-TR" sz="1400" dirty="0"/>
              <a:t>. </a:t>
            </a:r>
            <a:endParaRPr lang="tr-TR" sz="1400" dirty="0" smtClean="0"/>
          </a:p>
          <a:p>
            <a:pPr marL="0" indent="0">
              <a:spcBef>
                <a:spcPts val="600"/>
              </a:spcBef>
              <a:spcAft>
                <a:spcPts val="600"/>
              </a:spcAft>
              <a:buNone/>
            </a:pPr>
            <a:r>
              <a:rPr lang="tr-TR" sz="1400" b="1" dirty="0" smtClean="0">
                <a:solidFill>
                  <a:srgbClr val="FF0000"/>
                </a:solidFill>
              </a:rPr>
              <a:t>Türkiye </a:t>
            </a:r>
            <a:r>
              <a:rPr lang="tr-TR" sz="1400" b="1" dirty="0">
                <a:solidFill>
                  <a:srgbClr val="FF0000"/>
                </a:solidFill>
              </a:rPr>
              <a:t>Yerleşim Yerleri Veri Tabanı </a:t>
            </a:r>
            <a:r>
              <a:rPr lang="tr-TR" sz="1400" dirty="0"/>
              <a:t>ise</a:t>
            </a:r>
            <a:r>
              <a:rPr lang="tr-TR" sz="1400" b="1" dirty="0"/>
              <a:t> </a:t>
            </a:r>
            <a:r>
              <a:rPr lang="tr-TR" sz="1400" dirty="0"/>
              <a:t>yerleşim yerlerinin ID numarası, resmi yer adı, 1/25.000 ölçekli paftası ve </a:t>
            </a:r>
            <a:r>
              <a:rPr lang="tr-TR" sz="1400" dirty="0" err="1"/>
              <a:t>grid</a:t>
            </a:r>
            <a:r>
              <a:rPr lang="tr-TR" sz="1400" dirty="0"/>
              <a:t> numaraları, coğrafi koordinatları ve yüksekliğine ilişkin verileri içermektedir. </a:t>
            </a:r>
            <a:endParaRPr lang="tr-TR" sz="1400" dirty="0" smtClean="0"/>
          </a:p>
          <a:p>
            <a:pPr marL="0" indent="0">
              <a:spcBef>
                <a:spcPts val="600"/>
              </a:spcBef>
              <a:spcAft>
                <a:spcPts val="600"/>
              </a:spcAft>
              <a:buNone/>
            </a:pPr>
            <a:r>
              <a:rPr lang="tr-TR" sz="1400" dirty="0" smtClean="0"/>
              <a:t>İçişleri </a:t>
            </a:r>
            <a:r>
              <a:rPr lang="tr-TR" sz="1400" dirty="0"/>
              <a:t>Bakanlığı da idari birimlerin basit bir listesini sunan </a:t>
            </a:r>
            <a:r>
              <a:rPr lang="tr-TR" sz="1400" b="1" dirty="0">
                <a:solidFill>
                  <a:srgbClr val="FF0000"/>
                </a:solidFill>
              </a:rPr>
              <a:t>Mülki İdare Birimleri Envanteri</a:t>
            </a:r>
            <a:r>
              <a:rPr lang="tr-TR" sz="1400" dirty="0"/>
              <a:t>ni </a:t>
            </a:r>
            <a:r>
              <a:rPr lang="tr-TR" sz="1400" dirty="0" smtClean="0"/>
              <a:t>oluşturmuştur</a:t>
            </a:r>
            <a:r>
              <a:rPr lang="tr-TR" sz="1400" dirty="0"/>
              <a:t>. Bu envanter; idari birim adlarını basit bir liste biçiminde sunmakta, Web ara yüzü ile sorgulanan birimin bağlı olduğu birim adını ve türünü göstermektedir. </a:t>
            </a:r>
            <a:endParaRPr lang="en-US" sz="14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46</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615655" y="140520"/>
            <a:ext cx="5302729" cy="3786199"/>
          </a:xfrm>
          <a:prstGeom prst="rect">
            <a:avLst/>
          </a:prstGeom>
        </p:spPr>
      </p:pic>
    </p:spTree>
    <p:extLst>
      <p:ext uri="{BB962C8B-B14F-4D97-AF65-F5344CB8AC3E}">
        <p14:creationId xmlns:p14="http://schemas.microsoft.com/office/powerpoint/2010/main" val="23539449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47</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258755" y="3229046"/>
            <a:ext cx="3733568" cy="3492433"/>
          </a:xfrm>
          <a:prstGeom prst="rect">
            <a:avLst/>
          </a:prstGeom>
        </p:spPr>
      </p:pic>
      <p:pic>
        <p:nvPicPr>
          <p:cNvPr id="6" name="Picture 5"/>
          <p:cNvPicPr>
            <a:picLocks noChangeAspect="1"/>
          </p:cNvPicPr>
          <p:nvPr/>
        </p:nvPicPr>
        <p:blipFill>
          <a:blip r:embed="rId3"/>
          <a:stretch>
            <a:fillRect/>
          </a:stretch>
        </p:blipFill>
        <p:spPr>
          <a:xfrm>
            <a:off x="5233138" y="1110639"/>
            <a:ext cx="3720362" cy="5610840"/>
          </a:xfrm>
          <a:prstGeom prst="rect">
            <a:avLst/>
          </a:prstGeom>
        </p:spPr>
      </p:pic>
      <p:pic>
        <p:nvPicPr>
          <p:cNvPr id="7" name="Picture 6"/>
          <p:cNvPicPr>
            <a:picLocks noChangeAspect="1"/>
          </p:cNvPicPr>
          <p:nvPr/>
        </p:nvPicPr>
        <p:blipFill>
          <a:blip r:embed="rId4"/>
          <a:stretch>
            <a:fillRect/>
          </a:stretch>
        </p:blipFill>
        <p:spPr>
          <a:xfrm>
            <a:off x="112194" y="248787"/>
            <a:ext cx="3765226" cy="2708729"/>
          </a:xfrm>
          <a:prstGeom prst="rect">
            <a:avLst/>
          </a:prstGeom>
        </p:spPr>
      </p:pic>
      <p:sp>
        <p:nvSpPr>
          <p:cNvPr id="8" name="Rectangle 7"/>
          <p:cNvSpPr/>
          <p:nvPr/>
        </p:nvSpPr>
        <p:spPr>
          <a:xfrm>
            <a:off x="6331820" y="587380"/>
            <a:ext cx="2621680" cy="369332"/>
          </a:xfrm>
          <a:prstGeom prst="rect">
            <a:avLst/>
          </a:prstGeom>
        </p:spPr>
        <p:txBody>
          <a:bodyPr wrap="none">
            <a:spAutoFit/>
          </a:bodyPr>
          <a:lstStyle/>
          <a:p>
            <a:r>
              <a:rPr lang="en-US" b="1" dirty="0">
                <a:solidFill>
                  <a:srgbClr val="FF0000"/>
                </a:solidFill>
              </a:rPr>
              <a:t>http://araziyonetimi.org/</a:t>
            </a:r>
          </a:p>
        </p:txBody>
      </p:sp>
      <p:sp>
        <p:nvSpPr>
          <p:cNvPr id="9" name="Rectangle 8"/>
          <p:cNvSpPr/>
          <p:nvPr/>
        </p:nvSpPr>
        <p:spPr>
          <a:xfrm>
            <a:off x="6707629" y="64121"/>
            <a:ext cx="2245871" cy="369332"/>
          </a:xfrm>
          <a:prstGeom prst="rect">
            <a:avLst/>
          </a:prstGeom>
        </p:spPr>
        <p:txBody>
          <a:bodyPr wrap="none">
            <a:spAutoFit/>
          </a:bodyPr>
          <a:lstStyle/>
          <a:p>
            <a:r>
              <a:rPr lang="tr-TR" b="1" dirty="0" smtClean="0"/>
              <a:t>Abdullah Kara, YL tezi</a:t>
            </a:r>
            <a:endParaRPr lang="en-US" b="1" dirty="0"/>
          </a:p>
        </p:txBody>
      </p:sp>
    </p:spTree>
    <p:extLst>
      <p:ext uri="{BB962C8B-B14F-4D97-AF65-F5344CB8AC3E}">
        <p14:creationId xmlns:p14="http://schemas.microsoft.com/office/powerpoint/2010/main" val="38257992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Adres</a:t>
            </a:r>
            <a:r>
              <a:rPr lang="en-US" b="1" dirty="0"/>
              <a:t> </a:t>
            </a:r>
            <a:r>
              <a:rPr lang="en-US" b="1" dirty="0" err="1"/>
              <a:t>ve</a:t>
            </a:r>
            <a:r>
              <a:rPr lang="en-US" b="1" dirty="0"/>
              <a:t> </a:t>
            </a:r>
            <a:r>
              <a:rPr lang="en-US" b="1" dirty="0" err="1"/>
              <a:t>Numaralamaya</a:t>
            </a:r>
            <a:r>
              <a:rPr lang="en-US" b="1" dirty="0"/>
              <a:t> </a:t>
            </a:r>
            <a:r>
              <a:rPr lang="en-US" b="1" dirty="0" err="1"/>
              <a:t>İlişkin</a:t>
            </a:r>
            <a:r>
              <a:rPr lang="en-US" b="1" dirty="0"/>
              <a:t> </a:t>
            </a:r>
            <a:r>
              <a:rPr lang="en-US" b="1" dirty="0" err="1"/>
              <a:t>Yönetmelik</a:t>
            </a:r>
            <a:r>
              <a:rPr lang="tr-TR" dirty="0"/>
              <a:t/>
            </a:r>
            <a:br>
              <a:rPr lang="tr-TR" dirty="0"/>
            </a:br>
            <a:endParaRPr lang="en-US" dirty="0"/>
          </a:p>
        </p:txBody>
      </p:sp>
      <p:sp>
        <p:nvSpPr>
          <p:cNvPr id="3" name="Content Placeholder 2"/>
          <p:cNvSpPr>
            <a:spLocks noGrp="1"/>
          </p:cNvSpPr>
          <p:nvPr>
            <p:ph idx="1"/>
          </p:nvPr>
        </p:nvSpPr>
        <p:spPr/>
        <p:txBody>
          <a:bodyPr/>
          <a:lstStyle/>
          <a:p>
            <a:pPr marL="0" indent="0">
              <a:buNone/>
            </a:pPr>
            <a:r>
              <a:rPr lang="tr-TR" sz="1600" dirty="0" smtClean="0"/>
              <a:t>Bu </a:t>
            </a:r>
            <a:r>
              <a:rPr lang="tr-TR" sz="1600" dirty="0"/>
              <a:t>Yönetmeliğin amacı, binaların numaralandırılması</a:t>
            </a:r>
            <a:r>
              <a:rPr lang="tr-TR" sz="1600" dirty="0" smtClean="0"/>
              <a:t>, numaralandırılan </a:t>
            </a:r>
            <a:r>
              <a:rPr lang="tr-TR" sz="1600" dirty="0"/>
              <a:t>binalara ait adreslerin Ulusal Adres Veri Tabanına işlenmesine ilişkin usul </a:t>
            </a:r>
            <a:r>
              <a:rPr lang="tr-TR" sz="1600" dirty="0" smtClean="0"/>
              <a:t>ve esasları </a:t>
            </a:r>
            <a:r>
              <a:rPr lang="tr-TR" sz="1600" dirty="0"/>
              <a:t>belirlemektir</a:t>
            </a:r>
            <a:r>
              <a:rPr lang="tr-TR" sz="1600" dirty="0" smtClean="0"/>
              <a:t>.</a:t>
            </a:r>
          </a:p>
          <a:p>
            <a:pPr marL="0" indent="0">
              <a:buNone/>
            </a:pPr>
            <a:r>
              <a:rPr lang="en-US" sz="1600" b="1" dirty="0" err="1"/>
              <a:t>Ulusal</a:t>
            </a:r>
            <a:r>
              <a:rPr lang="en-US" sz="1600" b="1" dirty="0"/>
              <a:t> </a:t>
            </a:r>
            <a:r>
              <a:rPr lang="en-US" sz="1600" b="1" dirty="0" err="1"/>
              <a:t>adres</a:t>
            </a:r>
            <a:r>
              <a:rPr lang="en-US" sz="1600" b="1" dirty="0"/>
              <a:t> </a:t>
            </a:r>
            <a:r>
              <a:rPr lang="en-US" sz="1600" b="1" dirty="0" err="1"/>
              <a:t>veri</a:t>
            </a:r>
            <a:r>
              <a:rPr lang="en-US" sz="1600" b="1" dirty="0"/>
              <a:t> </a:t>
            </a:r>
            <a:r>
              <a:rPr lang="en-US" sz="1600" b="1" dirty="0" err="1"/>
              <a:t>tabani</a:t>
            </a:r>
            <a:r>
              <a:rPr lang="tr-TR" sz="1600" b="1" dirty="0"/>
              <a:t>: </a:t>
            </a:r>
            <a:r>
              <a:rPr lang="en-US" sz="1600" dirty="0" err="1"/>
              <a:t>Türkiye</a:t>
            </a:r>
            <a:r>
              <a:rPr lang="en-US" sz="1600" dirty="0"/>
              <a:t> </a:t>
            </a:r>
            <a:r>
              <a:rPr lang="en-US" sz="1600" dirty="0" err="1"/>
              <a:t>Cumhuriyeti</a:t>
            </a:r>
            <a:r>
              <a:rPr lang="en-US" sz="1600" dirty="0"/>
              <a:t> </a:t>
            </a:r>
            <a:r>
              <a:rPr lang="en-US" sz="1600" dirty="0" err="1"/>
              <a:t>sınırları</a:t>
            </a:r>
            <a:r>
              <a:rPr lang="en-US" sz="1600" dirty="0"/>
              <a:t> </a:t>
            </a:r>
            <a:r>
              <a:rPr lang="en-US" sz="1600" dirty="0" err="1"/>
              <a:t>içinde</a:t>
            </a:r>
            <a:r>
              <a:rPr lang="en-US" sz="1600" dirty="0"/>
              <a:t> </a:t>
            </a:r>
            <a:r>
              <a:rPr lang="en-US" sz="1600" dirty="0" err="1"/>
              <a:t>adres</a:t>
            </a:r>
            <a:r>
              <a:rPr lang="en-US" sz="1600" dirty="0"/>
              <a:t> </a:t>
            </a:r>
            <a:r>
              <a:rPr lang="en-US" sz="1600" dirty="0" err="1"/>
              <a:t>bileşenleri</a:t>
            </a:r>
            <a:r>
              <a:rPr lang="en-US" sz="1600" dirty="0"/>
              <a:t> </a:t>
            </a:r>
            <a:r>
              <a:rPr lang="en-US" sz="1600" dirty="0" err="1"/>
              <a:t>ile</a:t>
            </a:r>
            <a:r>
              <a:rPr lang="en-US" sz="1600" dirty="0"/>
              <a:t> </a:t>
            </a:r>
            <a:r>
              <a:rPr lang="en-US" sz="1600" dirty="0" err="1"/>
              <a:t>tanımlanmış</a:t>
            </a:r>
            <a:r>
              <a:rPr lang="en-US" sz="1600" dirty="0"/>
              <a:t> </a:t>
            </a:r>
            <a:r>
              <a:rPr lang="en-US" sz="1600" dirty="0" err="1"/>
              <a:t>tüm</a:t>
            </a:r>
            <a:r>
              <a:rPr lang="en-US" sz="1600" dirty="0"/>
              <a:t> </a:t>
            </a:r>
            <a:r>
              <a:rPr lang="en-US" sz="1600" dirty="0" err="1"/>
              <a:t>adreslerin</a:t>
            </a:r>
            <a:r>
              <a:rPr lang="en-US" sz="1600" dirty="0"/>
              <a:t> </a:t>
            </a:r>
            <a:r>
              <a:rPr lang="en-US" sz="1600" dirty="0" err="1"/>
              <a:t>tutulduğu</a:t>
            </a:r>
            <a:r>
              <a:rPr lang="en-US" sz="1600" dirty="0"/>
              <a:t> </a:t>
            </a:r>
            <a:r>
              <a:rPr lang="en-US" sz="1600" dirty="0" err="1"/>
              <a:t>merkezi</a:t>
            </a:r>
            <a:r>
              <a:rPr lang="en-US" sz="1600" dirty="0"/>
              <a:t> </a:t>
            </a:r>
            <a:r>
              <a:rPr lang="en-US" sz="1600" dirty="0" err="1"/>
              <a:t>veri</a:t>
            </a:r>
            <a:r>
              <a:rPr lang="en-US" sz="1600" dirty="0"/>
              <a:t> </a:t>
            </a:r>
            <a:r>
              <a:rPr lang="en-US" sz="1600" dirty="0" err="1"/>
              <a:t>tabanıdır</a:t>
            </a:r>
            <a:r>
              <a:rPr lang="en-US" sz="1600" dirty="0"/>
              <a:t>.</a:t>
            </a:r>
          </a:p>
          <a:p>
            <a:pPr marL="0" indent="0">
              <a:buNone/>
            </a:pPr>
            <a:r>
              <a:rPr lang="tr-TR" sz="1600" b="1" dirty="0" smtClean="0"/>
              <a:t>Adres: </a:t>
            </a:r>
            <a:r>
              <a:rPr lang="tr-TR" sz="1600" dirty="0" smtClean="0"/>
              <a:t>Herhangi bir toprak parçası veya binanın coğrafi konumu ve işlevi açısından tanımlanması,</a:t>
            </a:r>
          </a:p>
          <a:p>
            <a:pPr marL="0" indent="0">
              <a:buNone/>
            </a:pPr>
            <a:r>
              <a:rPr lang="tr-TR" sz="1600" b="1" dirty="0" smtClean="0"/>
              <a:t>Bina</a:t>
            </a:r>
            <a:r>
              <a:rPr lang="tr-TR" sz="1600" b="1" dirty="0"/>
              <a:t>: </a:t>
            </a:r>
            <a:r>
              <a:rPr lang="tr-TR" sz="1600" dirty="0"/>
              <a:t>Kendi başına kullanılabilen bir veya birden fazla konut ya da işyeri </a:t>
            </a:r>
            <a:r>
              <a:rPr lang="tr-TR" sz="1600" dirty="0" smtClean="0"/>
              <a:t>birimini kapsayan</a:t>
            </a:r>
            <a:r>
              <a:rPr lang="tr-TR" sz="1600" dirty="0"/>
              <a:t>, bir tavan veya çatı ile örtülmüş, temelden tavana kadar uzanan dış duvarlar </a:t>
            </a:r>
            <a:r>
              <a:rPr lang="tr-TR" sz="1600" dirty="0" smtClean="0"/>
              <a:t>ile kaplanmış</a:t>
            </a:r>
            <a:r>
              <a:rPr lang="tr-TR" sz="1600" dirty="0"/>
              <a:t>, üstü örtülü ve insanların oturma, çalışma, eğlenme, dinlenme veya ibadet </a:t>
            </a:r>
            <a:r>
              <a:rPr lang="tr-TR" sz="1600" dirty="0" smtClean="0"/>
              <a:t>etmelerine imkan </a:t>
            </a:r>
            <a:r>
              <a:rPr lang="tr-TR" sz="1600" dirty="0"/>
              <a:t>sağlayan, hayvanların ve eşyaların korunmasına yarayan, sanayi, ticaret, eğitim ve </a:t>
            </a:r>
            <a:r>
              <a:rPr lang="tr-TR" sz="1600" dirty="0" smtClean="0"/>
              <a:t>diğer kullanımlar </a:t>
            </a:r>
            <a:r>
              <a:rPr lang="tr-TR" sz="1600" dirty="0"/>
              <a:t>için tasarlanmış yapıları,</a:t>
            </a:r>
          </a:p>
          <a:p>
            <a:pPr marL="0" indent="0">
              <a:buNone/>
            </a:pPr>
            <a:r>
              <a:rPr lang="en-US" sz="1600" b="1" dirty="0" err="1" smtClean="0"/>
              <a:t>Adres</a:t>
            </a:r>
            <a:r>
              <a:rPr lang="en-US" sz="1600" b="1" dirty="0" smtClean="0"/>
              <a:t> </a:t>
            </a:r>
            <a:r>
              <a:rPr lang="en-US" sz="1600" b="1" dirty="0" err="1"/>
              <a:t>standardı</a:t>
            </a:r>
            <a:r>
              <a:rPr lang="en-US" sz="1600" b="1" dirty="0"/>
              <a:t>; </a:t>
            </a:r>
            <a:r>
              <a:rPr lang="en-US" sz="1600" dirty="0" err="1"/>
              <a:t>il</a:t>
            </a:r>
            <a:r>
              <a:rPr lang="en-US" sz="1600" dirty="0"/>
              <a:t>, </a:t>
            </a:r>
            <a:r>
              <a:rPr lang="en-US" sz="1600" dirty="0" err="1"/>
              <a:t>ilçe</a:t>
            </a:r>
            <a:r>
              <a:rPr lang="en-US" sz="1600" dirty="0"/>
              <a:t>, </a:t>
            </a:r>
            <a:r>
              <a:rPr lang="en-US" sz="1600" dirty="0" err="1"/>
              <a:t>bucak</a:t>
            </a:r>
            <a:r>
              <a:rPr lang="en-US" sz="1600" dirty="0"/>
              <a:t>, </a:t>
            </a:r>
            <a:r>
              <a:rPr lang="en-US" sz="1600" dirty="0" err="1"/>
              <a:t>köy</a:t>
            </a:r>
            <a:r>
              <a:rPr lang="en-US" sz="1600" dirty="0"/>
              <a:t>, </a:t>
            </a:r>
            <a:r>
              <a:rPr lang="en-US" sz="1600" dirty="0" err="1"/>
              <a:t>mezra</a:t>
            </a:r>
            <a:r>
              <a:rPr lang="en-US" sz="1600" dirty="0"/>
              <a:t>, </a:t>
            </a:r>
            <a:r>
              <a:rPr lang="en-US" sz="1600" dirty="0" err="1"/>
              <a:t>belediye</a:t>
            </a:r>
            <a:r>
              <a:rPr lang="en-US" sz="1600" dirty="0"/>
              <a:t> </a:t>
            </a:r>
            <a:r>
              <a:rPr lang="en-US" sz="1600" dirty="0" err="1"/>
              <a:t>adı</a:t>
            </a:r>
            <a:r>
              <a:rPr lang="en-US" sz="1600" dirty="0"/>
              <a:t>, </a:t>
            </a:r>
            <a:r>
              <a:rPr lang="en-US" sz="1600" dirty="0" err="1"/>
              <a:t>mahalle</a:t>
            </a:r>
            <a:r>
              <a:rPr lang="en-US" sz="1600" dirty="0"/>
              <a:t> </a:t>
            </a:r>
            <a:r>
              <a:rPr lang="en-US" sz="1600" dirty="0" err="1"/>
              <a:t>adı</a:t>
            </a:r>
            <a:r>
              <a:rPr lang="en-US" sz="1600" dirty="0"/>
              <a:t> </a:t>
            </a:r>
            <a:r>
              <a:rPr lang="en-US" sz="1600" dirty="0" err="1"/>
              <a:t>ve</a:t>
            </a:r>
            <a:r>
              <a:rPr lang="en-US" sz="1600" dirty="0"/>
              <a:t> </a:t>
            </a:r>
            <a:r>
              <a:rPr lang="en-US" sz="1600" dirty="0" err="1"/>
              <a:t>tanıtım</a:t>
            </a:r>
            <a:r>
              <a:rPr lang="en-US" sz="1600" dirty="0"/>
              <a:t> </a:t>
            </a:r>
            <a:r>
              <a:rPr lang="en-US" sz="1600" dirty="0" err="1"/>
              <a:t>numarası</a:t>
            </a:r>
            <a:r>
              <a:rPr lang="en-US" sz="1600" dirty="0"/>
              <a:t>, </a:t>
            </a:r>
            <a:r>
              <a:rPr lang="en-US" sz="1600" dirty="0" err="1"/>
              <a:t>meydan</a:t>
            </a:r>
            <a:r>
              <a:rPr lang="en-US" sz="1600" dirty="0"/>
              <a:t>, </a:t>
            </a:r>
            <a:r>
              <a:rPr lang="en-US" sz="1600" dirty="0" err="1"/>
              <a:t>bulvar</a:t>
            </a:r>
            <a:r>
              <a:rPr lang="en-US" sz="1600" dirty="0"/>
              <a:t>, </a:t>
            </a:r>
            <a:r>
              <a:rPr lang="en-US" sz="1600" dirty="0" err="1"/>
              <a:t>cadde</a:t>
            </a:r>
            <a:r>
              <a:rPr lang="en-US" sz="1600" dirty="0"/>
              <a:t>, </a:t>
            </a:r>
            <a:r>
              <a:rPr lang="en-US" sz="1600" dirty="0" err="1"/>
              <a:t>sokak</a:t>
            </a:r>
            <a:r>
              <a:rPr lang="en-US" sz="1600" dirty="0"/>
              <a:t> </a:t>
            </a:r>
            <a:r>
              <a:rPr lang="en-US" sz="1600" dirty="0" err="1"/>
              <a:t>ve</a:t>
            </a:r>
            <a:r>
              <a:rPr lang="en-US" sz="1600" dirty="0"/>
              <a:t> </a:t>
            </a:r>
            <a:r>
              <a:rPr lang="en-US" sz="1600" dirty="0" err="1"/>
              <a:t>küme</a:t>
            </a:r>
            <a:r>
              <a:rPr lang="en-US" sz="1600" dirty="0"/>
              <a:t> </a:t>
            </a:r>
            <a:r>
              <a:rPr lang="en-US" sz="1600" dirty="0" err="1"/>
              <a:t>evlerin</a:t>
            </a:r>
            <a:r>
              <a:rPr lang="en-US" sz="1600" dirty="0"/>
              <a:t> </a:t>
            </a:r>
            <a:r>
              <a:rPr lang="en-US" sz="1600" dirty="0" err="1"/>
              <a:t>adı</a:t>
            </a:r>
            <a:r>
              <a:rPr lang="en-US" sz="1600" dirty="0"/>
              <a:t> </a:t>
            </a:r>
            <a:r>
              <a:rPr lang="en-US" sz="1600" dirty="0" err="1"/>
              <a:t>ve</a:t>
            </a:r>
            <a:r>
              <a:rPr lang="en-US" sz="1600" dirty="0"/>
              <a:t> </a:t>
            </a:r>
            <a:r>
              <a:rPr lang="en-US" sz="1600" dirty="0" err="1"/>
              <a:t>tanıtım</a:t>
            </a:r>
            <a:r>
              <a:rPr lang="en-US" sz="1600" dirty="0"/>
              <a:t> </a:t>
            </a:r>
            <a:r>
              <a:rPr lang="en-US" sz="1600" dirty="0" err="1"/>
              <a:t>numarası</a:t>
            </a:r>
            <a:r>
              <a:rPr lang="en-US" sz="1600" dirty="0"/>
              <a:t> </a:t>
            </a:r>
            <a:r>
              <a:rPr lang="en-US" sz="1600" dirty="0" err="1"/>
              <a:t>ile</a:t>
            </a:r>
            <a:r>
              <a:rPr lang="en-US" sz="1600" dirty="0"/>
              <a:t> site </a:t>
            </a:r>
            <a:r>
              <a:rPr lang="en-US" sz="1600" dirty="0" err="1"/>
              <a:t>adı</a:t>
            </a:r>
            <a:r>
              <a:rPr lang="en-US" sz="1600" dirty="0"/>
              <a:t>, </a:t>
            </a:r>
            <a:r>
              <a:rPr lang="en-US" sz="1600" dirty="0" err="1"/>
              <a:t>blok</a:t>
            </a:r>
            <a:r>
              <a:rPr lang="en-US" sz="1600" dirty="0"/>
              <a:t> </a:t>
            </a:r>
            <a:r>
              <a:rPr lang="en-US" sz="1600" dirty="0" err="1"/>
              <a:t>adı</a:t>
            </a:r>
            <a:r>
              <a:rPr lang="en-US" sz="1600" dirty="0"/>
              <a:t>, </a:t>
            </a:r>
            <a:r>
              <a:rPr lang="en-US" sz="1600" dirty="0" err="1"/>
              <a:t>mevki</a:t>
            </a:r>
            <a:r>
              <a:rPr lang="en-US" sz="1600" dirty="0"/>
              <a:t> </a:t>
            </a:r>
            <a:r>
              <a:rPr lang="en-US" sz="1600" dirty="0" err="1"/>
              <a:t>adı</a:t>
            </a:r>
            <a:r>
              <a:rPr lang="en-US" sz="1600" dirty="0"/>
              <a:t>, </a:t>
            </a:r>
            <a:r>
              <a:rPr lang="en-US" sz="1600" dirty="0" err="1"/>
              <a:t>dış</a:t>
            </a:r>
            <a:r>
              <a:rPr lang="en-US" sz="1600" dirty="0"/>
              <a:t> </a:t>
            </a:r>
            <a:r>
              <a:rPr lang="en-US" sz="1600" dirty="0" err="1"/>
              <a:t>kapı</a:t>
            </a:r>
            <a:r>
              <a:rPr lang="en-US" sz="1600" dirty="0"/>
              <a:t> </a:t>
            </a:r>
            <a:r>
              <a:rPr lang="en-US" sz="1600" dirty="0" err="1"/>
              <a:t>numarası</a:t>
            </a:r>
            <a:r>
              <a:rPr lang="en-US" sz="1600" dirty="0"/>
              <a:t>, </a:t>
            </a:r>
            <a:r>
              <a:rPr lang="en-US" sz="1600" dirty="0" err="1"/>
              <a:t>iç</a:t>
            </a:r>
            <a:r>
              <a:rPr lang="en-US" sz="1600" dirty="0"/>
              <a:t> </a:t>
            </a:r>
            <a:r>
              <a:rPr lang="en-US" sz="1600" dirty="0" err="1"/>
              <a:t>kapı</a:t>
            </a:r>
            <a:r>
              <a:rPr lang="en-US" sz="1600" dirty="0"/>
              <a:t> </a:t>
            </a:r>
            <a:r>
              <a:rPr lang="en-US" sz="1600" dirty="0" err="1"/>
              <a:t>numarası</a:t>
            </a:r>
            <a:r>
              <a:rPr lang="en-US" sz="1600" dirty="0"/>
              <a:t> </a:t>
            </a:r>
            <a:r>
              <a:rPr lang="en-US" sz="1600" dirty="0" err="1"/>
              <a:t>ve</a:t>
            </a:r>
            <a:r>
              <a:rPr lang="en-US" sz="1600" dirty="0"/>
              <a:t> </a:t>
            </a:r>
            <a:r>
              <a:rPr lang="en-US" sz="1600" dirty="0" err="1"/>
              <a:t>posta</a:t>
            </a:r>
            <a:r>
              <a:rPr lang="en-US" sz="1600" dirty="0"/>
              <a:t> </a:t>
            </a:r>
            <a:r>
              <a:rPr lang="en-US" sz="1600" dirty="0" err="1"/>
              <a:t>kodu</a:t>
            </a:r>
            <a:r>
              <a:rPr lang="en-US" sz="1600" dirty="0"/>
              <a:t> </a:t>
            </a:r>
            <a:r>
              <a:rPr lang="en-US" sz="1600" dirty="0" err="1"/>
              <a:t>bileşenlerinden</a:t>
            </a:r>
            <a:r>
              <a:rPr lang="en-US" sz="1600" dirty="0"/>
              <a:t> </a:t>
            </a:r>
            <a:r>
              <a:rPr lang="en-US" sz="1600" dirty="0" err="1"/>
              <a:t>oluşur</a:t>
            </a:r>
            <a:r>
              <a:rPr lang="en-US" sz="1600" dirty="0" smtClean="0"/>
              <a:t>.</a:t>
            </a:r>
            <a:r>
              <a:rPr lang="tr-TR" sz="1600" dirty="0" smtClean="0"/>
              <a:t> </a:t>
            </a:r>
            <a:r>
              <a:rPr lang="en-US" sz="1600" dirty="0" smtClean="0"/>
              <a:t>Bu </a:t>
            </a:r>
            <a:r>
              <a:rPr lang="en-US" sz="1600" dirty="0" err="1"/>
              <a:t>bileşenlerden</a:t>
            </a:r>
            <a:r>
              <a:rPr lang="en-US" sz="1600" dirty="0"/>
              <a:t> </a:t>
            </a:r>
            <a:r>
              <a:rPr lang="en-US" sz="1600" dirty="0" err="1"/>
              <a:t>il</a:t>
            </a:r>
            <a:r>
              <a:rPr lang="en-US" sz="1600" dirty="0"/>
              <a:t> </a:t>
            </a:r>
            <a:r>
              <a:rPr lang="en-US" sz="1600" dirty="0" err="1"/>
              <a:t>adı</a:t>
            </a:r>
            <a:r>
              <a:rPr lang="en-US" sz="1600" dirty="0"/>
              <a:t>, </a:t>
            </a:r>
            <a:r>
              <a:rPr lang="en-US" sz="1600" dirty="0" err="1"/>
              <a:t>ilçe</a:t>
            </a:r>
            <a:r>
              <a:rPr lang="en-US" sz="1600" dirty="0"/>
              <a:t> </a:t>
            </a:r>
            <a:r>
              <a:rPr lang="en-US" sz="1600" dirty="0" err="1"/>
              <a:t>adı</a:t>
            </a:r>
            <a:r>
              <a:rPr lang="en-US" sz="1600" dirty="0"/>
              <a:t>, </a:t>
            </a:r>
            <a:r>
              <a:rPr lang="en-US" sz="1600" dirty="0" err="1"/>
              <a:t>dış</a:t>
            </a:r>
            <a:r>
              <a:rPr lang="en-US" sz="1600" dirty="0"/>
              <a:t> </a:t>
            </a:r>
            <a:r>
              <a:rPr lang="en-US" sz="1600" dirty="0" err="1"/>
              <a:t>kapı</a:t>
            </a:r>
            <a:r>
              <a:rPr lang="en-US" sz="1600" dirty="0"/>
              <a:t> </a:t>
            </a:r>
            <a:r>
              <a:rPr lang="en-US" sz="1600" dirty="0" err="1"/>
              <a:t>numarası</a:t>
            </a:r>
            <a:r>
              <a:rPr lang="en-US" sz="1600" dirty="0"/>
              <a:t> </a:t>
            </a:r>
            <a:r>
              <a:rPr lang="en-US" sz="1600" dirty="0" err="1"/>
              <a:t>ve</a:t>
            </a:r>
            <a:r>
              <a:rPr lang="en-US" sz="1600" dirty="0"/>
              <a:t> </a:t>
            </a:r>
            <a:r>
              <a:rPr lang="en-US" sz="1600" dirty="0" err="1"/>
              <a:t>posta</a:t>
            </a:r>
            <a:r>
              <a:rPr lang="en-US" sz="1600" dirty="0"/>
              <a:t> </a:t>
            </a:r>
            <a:r>
              <a:rPr lang="en-US" sz="1600" dirty="0" err="1"/>
              <a:t>kodunun</a:t>
            </a:r>
            <a:r>
              <a:rPr lang="en-US" sz="1600" dirty="0"/>
              <a:t> her </a:t>
            </a:r>
            <a:r>
              <a:rPr lang="en-US" sz="1600" dirty="0" err="1"/>
              <a:t>adreste</a:t>
            </a:r>
            <a:r>
              <a:rPr lang="en-US" sz="1600" dirty="0"/>
              <a:t> </a:t>
            </a:r>
            <a:r>
              <a:rPr lang="en-US" sz="1600" dirty="0" err="1"/>
              <a:t>bulunması</a:t>
            </a:r>
            <a:r>
              <a:rPr lang="en-US" sz="1600" dirty="0"/>
              <a:t> </a:t>
            </a:r>
            <a:r>
              <a:rPr lang="en-US" sz="1600" dirty="0" err="1"/>
              <a:t>zorunludur</a:t>
            </a:r>
            <a:r>
              <a:rPr lang="en-US" sz="1600" dirty="0" smtClean="0"/>
              <a:t>.</a:t>
            </a:r>
            <a:endParaRPr lang="tr-TR" sz="1600" dirty="0" smtClean="0"/>
          </a:p>
          <a:p>
            <a:pPr marL="0" indent="0">
              <a:buNone/>
            </a:pPr>
            <a:endParaRPr lang="tr-TR" sz="1600" dirty="0"/>
          </a:p>
          <a:p>
            <a:pPr marL="0" indent="0">
              <a:buNone/>
            </a:pPr>
            <a:endParaRPr lang="en-US" sz="16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48</a:t>
            </a:fld>
            <a:endParaRPr lang="tr-TR" dirty="0">
              <a:solidFill>
                <a:prstClr val="black">
                  <a:tint val="75000"/>
                </a:prstClr>
              </a:solidFill>
            </a:endParaRPr>
          </a:p>
        </p:txBody>
      </p:sp>
    </p:spTree>
    <p:extLst>
      <p:ext uri="{BB962C8B-B14F-4D97-AF65-F5344CB8AC3E}">
        <p14:creationId xmlns:p14="http://schemas.microsoft.com/office/powerpoint/2010/main" val="3884104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Adres</a:t>
            </a:r>
            <a:r>
              <a:rPr lang="en-US" b="1" dirty="0"/>
              <a:t> </a:t>
            </a:r>
            <a:r>
              <a:rPr lang="en-US" b="1" dirty="0" err="1"/>
              <a:t>ve</a:t>
            </a:r>
            <a:r>
              <a:rPr lang="en-US" b="1" dirty="0"/>
              <a:t> </a:t>
            </a:r>
            <a:r>
              <a:rPr lang="en-US" b="1" dirty="0" err="1"/>
              <a:t>Numaralamaya</a:t>
            </a:r>
            <a:r>
              <a:rPr lang="en-US" b="1" dirty="0"/>
              <a:t> </a:t>
            </a:r>
            <a:r>
              <a:rPr lang="en-US" b="1" dirty="0" err="1"/>
              <a:t>İlişkin</a:t>
            </a:r>
            <a:r>
              <a:rPr lang="en-US" b="1" dirty="0"/>
              <a:t> </a:t>
            </a:r>
            <a:r>
              <a:rPr lang="en-US" b="1" dirty="0" err="1"/>
              <a:t>Yönetmelik</a:t>
            </a:r>
            <a:r>
              <a:rPr lang="tr-TR" dirty="0"/>
              <a:t/>
            </a:r>
            <a:br>
              <a:rPr lang="tr-TR" dirty="0"/>
            </a:br>
            <a:endParaRPr lang="en-US" dirty="0"/>
          </a:p>
        </p:txBody>
      </p:sp>
      <p:sp>
        <p:nvSpPr>
          <p:cNvPr id="3" name="Content Placeholder 2"/>
          <p:cNvSpPr>
            <a:spLocks noGrp="1"/>
          </p:cNvSpPr>
          <p:nvPr>
            <p:ph idx="1"/>
          </p:nvPr>
        </p:nvSpPr>
        <p:spPr/>
        <p:txBody>
          <a:bodyPr/>
          <a:lstStyle/>
          <a:p>
            <a:pPr lvl="0"/>
            <a:r>
              <a:rPr lang="tr-TR" sz="1400" b="1" dirty="0" smtClean="0"/>
              <a:t>Adres bileşenleri</a:t>
            </a:r>
          </a:p>
          <a:p>
            <a:pPr lvl="0"/>
            <a:r>
              <a:rPr lang="tr-TR" sz="1400" b="1" dirty="0" smtClean="0"/>
              <a:t>İl</a:t>
            </a:r>
            <a:r>
              <a:rPr lang="tr-TR" sz="1400" b="1" dirty="0"/>
              <a:t>: </a:t>
            </a:r>
            <a:r>
              <a:rPr lang="tr-TR" sz="1400" dirty="0"/>
              <a:t>Merkezi idarenin taşra birimlerinin en büyüğüdür.</a:t>
            </a:r>
            <a:endParaRPr lang="en-US" sz="1400" dirty="0"/>
          </a:p>
          <a:p>
            <a:pPr lvl="0"/>
            <a:r>
              <a:rPr lang="tr-TR" sz="1400" b="1" dirty="0"/>
              <a:t>İlçe: </a:t>
            </a:r>
            <a:r>
              <a:rPr lang="tr-TR" sz="1400" dirty="0"/>
              <a:t>İdari bakımından mülki taksimatta ilden sonra gelen yerleşim birimidir.</a:t>
            </a:r>
            <a:endParaRPr lang="en-US" sz="1400" dirty="0"/>
          </a:p>
          <a:p>
            <a:pPr lvl="0"/>
            <a:r>
              <a:rPr lang="tr-TR" sz="1400" b="1" dirty="0"/>
              <a:t>Köy: </a:t>
            </a:r>
            <a:r>
              <a:rPr lang="tr-TR" sz="1400" dirty="0"/>
              <a:t>Mahalli idare teşkilatının en küçük yerleşim yeridir.</a:t>
            </a:r>
            <a:endParaRPr lang="en-US" sz="1400" dirty="0"/>
          </a:p>
          <a:p>
            <a:pPr lvl="0"/>
            <a:r>
              <a:rPr lang="tr-TR" sz="1400" b="1" dirty="0"/>
              <a:t>Mahalle:</a:t>
            </a:r>
            <a:r>
              <a:rPr lang="tr-TR" sz="1400" dirty="0"/>
              <a:t> Belediye sınırları içinde, ihtiyaç ve öncelikleri benzer özellikler gösteren ve sakinleri arasında komşuluk ilişkisi bulunan idari birimdir.</a:t>
            </a:r>
            <a:endParaRPr lang="en-US" sz="1400" dirty="0"/>
          </a:p>
          <a:p>
            <a:pPr lvl="0"/>
            <a:r>
              <a:rPr lang="tr-TR" sz="1400" b="1" dirty="0"/>
              <a:t>Bulvar:</a:t>
            </a:r>
            <a:r>
              <a:rPr lang="tr-TR" sz="1400" dirty="0"/>
              <a:t> Yerleşim yeri içindeki geniş, trafikte gidiş geliş yönleri ayrılmış caddedir.</a:t>
            </a:r>
            <a:endParaRPr lang="en-US" sz="1400" dirty="0"/>
          </a:p>
          <a:p>
            <a:pPr lvl="0"/>
            <a:r>
              <a:rPr lang="tr-TR" sz="1400" b="1" dirty="0"/>
              <a:t>Meydan:</a:t>
            </a:r>
            <a:r>
              <a:rPr lang="tr-TR" sz="1400" dirty="0"/>
              <a:t> Yerleşim yerlerinde caddelerin veya </a:t>
            </a:r>
            <a:r>
              <a:rPr lang="tr-TR" sz="1400" dirty="0" smtClean="0"/>
              <a:t>büyük </a:t>
            </a:r>
            <a:r>
              <a:rPr lang="tr-TR" sz="1400" dirty="0"/>
              <a:t>yolların, bulvarların birleştiği geniş alanlardır.</a:t>
            </a:r>
            <a:endParaRPr lang="en-US" sz="1400" dirty="0"/>
          </a:p>
          <a:p>
            <a:pPr lvl="0"/>
            <a:r>
              <a:rPr lang="tr-TR" sz="1400" b="1" dirty="0"/>
              <a:t>Cadde:</a:t>
            </a:r>
            <a:r>
              <a:rPr lang="tr-TR" sz="1400" dirty="0"/>
              <a:t> Yerleşim yeri içindeki geniş ve uzunca sokaktır.</a:t>
            </a:r>
            <a:endParaRPr lang="en-US" sz="1400" dirty="0"/>
          </a:p>
          <a:p>
            <a:pPr lvl="0"/>
            <a:r>
              <a:rPr lang="tr-TR" sz="1400" b="1" dirty="0"/>
              <a:t>Sokak:</a:t>
            </a:r>
            <a:r>
              <a:rPr lang="tr-TR" sz="1400" dirty="0"/>
              <a:t> Bir veya iki tarafına binaların sıralandığı, yayaların ve/veya araçların geçmesi için ayrılan, başı ve sonu belirli yoldur.</a:t>
            </a:r>
            <a:endParaRPr lang="en-US" sz="1400" dirty="0"/>
          </a:p>
          <a:p>
            <a:pPr lvl="0"/>
            <a:r>
              <a:rPr lang="tr-TR" sz="1400" b="1" dirty="0"/>
              <a:t>Küme Evler:</a:t>
            </a:r>
            <a:r>
              <a:rPr lang="tr-TR" sz="1400" dirty="0"/>
              <a:t> Bir sokağa bağlanması mümkün olmayan, dağınık birden fazla binanın oluşturduğu yerleşim alanıdır</a:t>
            </a:r>
            <a:r>
              <a:rPr lang="tr-TR" sz="1400" dirty="0" smtClean="0"/>
              <a:t>.</a:t>
            </a:r>
          </a:p>
          <a:p>
            <a:pPr lvl="0"/>
            <a:r>
              <a:rPr lang="tr-TR" sz="1400" b="1" dirty="0"/>
              <a:t>Mezra:</a:t>
            </a:r>
            <a:r>
              <a:rPr lang="tr-TR" sz="1400" dirty="0"/>
              <a:t> İdari olarak bir köye bağlı kırsal alanda olan ve birkaç evden oluşan İçişleri Bakanlığınca tescil edilmiş yerleşim alanıdır.</a:t>
            </a:r>
            <a:endParaRPr lang="en-US" sz="1400" dirty="0"/>
          </a:p>
          <a:p>
            <a:pPr lvl="0"/>
            <a:r>
              <a:rPr lang="tr-TR" sz="1400" b="1" dirty="0"/>
              <a:t>Mevki:</a:t>
            </a:r>
            <a:r>
              <a:rPr lang="tr-TR" sz="1400" dirty="0"/>
              <a:t> Halk arasında yerleşim yerleri dışında kalan alanların   tanımlanmasında kullanılan ifadedir.</a:t>
            </a:r>
            <a:endParaRPr lang="en-US" sz="1400" dirty="0"/>
          </a:p>
          <a:p>
            <a:pPr lvl="0"/>
            <a:r>
              <a:rPr lang="tr-TR" sz="1400" b="1" dirty="0"/>
              <a:t>Site:</a:t>
            </a:r>
            <a:r>
              <a:rPr lang="tr-TR" sz="1400" dirty="0"/>
              <a:t> Genellikle bir merkezden yönetilen binalar grubudur.</a:t>
            </a:r>
            <a:endParaRPr lang="en-US" sz="1400" dirty="0"/>
          </a:p>
          <a:p>
            <a:pPr lvl="0"/>
            <a:r>
              <a:rPr lang="tr-TR" sz="1400" b="1" dirty="0"/>
              <a:t>Sabit Tanıtım Numarası:</a:t>
            </a:r>
            <a:r>
              <a:rPr lang="tr-TR" sz="1400" dirty="0"/>
              <a:t> Mahalle, meydan, bulvar, cadde, sokak ve küme evlere karşılık gelecek şekilde, standart sayısal eşdeğer olarak verilen numaradır.</a:t>
            </a:r>
            <a:endParaRPr lang="en-US" sz="1400" dirty="0"/>
          </a:p>
          <a:p>
            <a:pPr lvl="0"/>
            <a:endParaRPr lang="en-US" sz="1400" dirty="0"/>
          </a:p>
          <a:p>
            <a:endParaRPr lang="en-US" sz="14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49</a:t>
            </a:fld>
            <a:endParaRPr lang="tr-TR" dirty="0">
              <a:solidFill>
                <a:prstClr val="black">
                  <a:tint val="75000"/>
                </a:prstClr>
              </a:solidFill>
            </a:endParaRPr>
          </a:p>
        </p:txBody>
      </p:sp>
    </p:spTree>
    <p:extLst>
      <p:ext uri="{BB962C8B-B14F-4D97-AF65-F5344CB8AC3E}">
        <p14:creationId xmlns:p14="http://schemas.microsoft.com/office/powerpoint/2010/main" val="2770696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Font typeface="Arial" charset="0"/>
              <a:buNone/>
            </a:pPr>
            <a:r>
              <a:rPr lang="tr-TR" sz="1600" dirty="0" smtClean="0">
                <a:solidFill>
                  <a:srgbClr val="FF0000"/>
                </a:solidFill>
              </a:rPr>
              <a:t>	</a:t>
            </a:r>
            <a:endParaRPr lang="tr-TR" sz="1600" dirty="0" smtClean="0"/>
          </a:p>
          <a:p>
            <a:pPr eaLnBrk="1" hangingPunct="1">
              <a:spcBef>
                <a:spcPts val="600"/>
              </a:spcBef>
              <a:spcAft>
                <a:spcPts val="600"/>
              </a:spcAft>
              <a:buNone/>
            </a:pPr>
            <a:r>
              <a:rPr lang="tr-TR" sz="1600" dirty="0" smtClean="0"/>
              <a:t>	</a:t>
            </a:r>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2221584" y="1493986"/>
            <a:ext cx="4700832" cy="5297103"/>
          </a:xfrm>
          <a:prstGeom prst="rect">
            <a:avLst/>
          </a:prstGeom>
        </p:spPr>
      </p:pic>
    </p:spTree>
    <p:extLst>
      <p:ext uri="{BB962C8B-B14F-4D97-AF65-F5344CB8AC3E}">
        <p14:creationId xmlns:p14="http://schemas.microsoft.com/office/powerpoint/2010/main" val="495547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Adres</a:t>
            </a:r>
            <a:r>
              <a:rPr lang="en-US" b="1" dirty="0"/>
              <a:t> </a:t>
            </a:r>
            <a:r>
              <a:rPr lang="en-US" b="1" dirty="0" err="1"/>
              <a:t>ve</a:t>
            </a:r>
            <a:r>
              <a:rPr lang="en-US" b="1" dirty="0"/>
              <a:t> </a:t>
            </a:r>
            <a:r>
              <a:rPr lang="en-US" b="1" dirty="0" err="1"/>
              <a:t>Numaralamaya</a:t>
            </a:r>
            <a:r>
              <a:rPr lang="en-US" b="1" dirty="0"/>
              <a:t> </a:t>
            </a:r>
            <a:r>
              <a:rPr lang="en-US" b="1" dirty="0" err="1"/>
              <a:t>İlişkin</a:t>
            </a:r>
            <a:r>
              <a:rPr lang="en-US" b="1" dirty="0"/>
              <a:t> </a:t>
            </a:r>
            <a:r>
              <a:rPr lang="en-US" b="1" dirty="0" err="1"/>
              <a:t>Yönetmelik</a:t>
            </a:r>
            <a:r>
              <a:rPr lang="tr-TR" dirty="0"/>
              <a:t/>
            </a:r>
            <a:br>
              <a:rPr lang="tr-TR" dirty="0"/>
            </a:br>
            <a:endParaRPr lang="en-US" dirty="0"/>
          </a:p>
        </p:txBody>
      </p:sp>
      <p:sp>
        <p:nvSpPr>
          <p:cNvPr id="3" name="Content Placeholder 2"/>
          <p:cNvSpPr>
            <a:spLocks noGrp="1"/>
          </p:cNvSpPr>
          <p:nvPr>
            <p:ph idx="1"/>
          </p:nvPr>
        </p:nvSpPr>
        <p:spPr/>
        <p:txBody>
          <a:bodyPr/>
          <a:lstStyle/>
          <a:p>
            <a:pPr marL="0" lvl="0" indent="0">
              <a:buNone/>
            </a:pPr>
            <a:r>
              <a:rPr lang="tr-TR" sz="1600" b="1" dirty="0"/>
              <a:t>Mahalleye ad verilmesi</a:t>
            </a:r>
          </a:p>
          <a:p>
            <a:pPr marL="0" lvl="0" indent="0">
              <a:buNone/>
            </a:pPr>
            <a:r>
              <a:rPr lang="tr-TR" sz="1600" dirty="0" smtClean="0"/>
              <a:t>Her </a:t>
            </a:r>
            <a:r>
              <a:rPr lang="tr-TR" sz="1600" dirty="0"/>
              <a:t>mahalleye özel bir ad verilir. Belediye sınırları içinde, aynı </a:t>
            </a:r>
            <a:r>
              <a:rPr lang="tr-TR" sz="1600" dirty="0" smtClean="0"/>
              <a:t>ad birden </a:t>
            </a:r>
            <a:r>
              <a:rPr lang="tr-TR" sz="1600" dirty="0"/>
              <a:t>fazla mahalleye verilemez. Mahalle sınırları meydan, bulvar, cadde veya </a:t>
            </a:r>
            <a:r>
              <a:rPr lang="tr-TR" sz="1600" dirty="0" smtClean="0"/>
              <a:t>sokaklardan geçecek </a:t>
            </a:r>
            <a:r>
              <a:rPr lang="tr-TR" sz="1600" dirty="0"/>
              <a:t>şekilde belirlenir</a:t>
            </a:r>
            <a:r>
              <a:rPr lang="tr-TR" sz="1600" dirty="0" smtClean="0"/>
              <a:t>.</a:t>
            </a:r>
          </a:p>
          <a:p>
            <a:pPr marL="0" lvl="0" indent="0">
              <a:buNone/>
            </a:pPr>
            <a:endParaRPr lang="tr-TR" sz="1600" dirty="0"/>
          </a:p>
          <a:p>
            <a:pPr marL="0" lvl="0" indent="0">
              <a:buNone/>
            </a:pPr>
            <a:r>
              <a:rPr lang="tr-TR" sz="1600" b="1" dirty="0"/>
              <a:t>Mahallelere sabit tanıtım numaralarının </a:t>
            </a:r>
            <a:r>
              <a:rPr lang="tr-TR" sz="1600" b="1" dirty="0" smtClean="0"/>
              <a:t>verilmesi</a:t>
            </a:r>
          </a:p>
          <a:p>
            <a:pPr marL="0" lvl="0" indent="0">
              <a:buNone/>
            </a:pPr>
            <a:r>
              <a:rPr lang="tr-TR" sz="1600" dirty="0" smtClean="0"/>
              <a:t>Sabit </a:t>
            </a:r>
            <a:r>
              <a:rPr lang="tr-TR" sz="1600" dirty="0"/>
              <a:t>tanıtım numaraları, belediye teşkilatı bulunan </a:t>
            </a:r>
            <a:r>
              <a:rPr lang="tr-TR" sz="1600" dirty="0" smtClean="0"/>
              <a:t>yerlerde mahalleler </a:t>
            </a:r>
            <a:r>
              <a:rPr lang="tr-TR" sz="1600" dirty="0"/>
              <a:t>için 1’den başlamak suretiyle son mahalleye kadar birer artırılarak verilir</a:t>
            </a:r>
            <a:r>
              <a:rPr lang="tr-TR" sz="1600" dirty="0" smtClean="0"/>
              <a:t>.  Yeni </a:t>
            </a:r>
            <a:r>
              <a:rPr lang="tr-TR" sz="1600" dirty="0"/>
              <a:t>mahalle kurulması durumunda yeni mahallenin sabit tanıtım numarası, </a:t>
            </a:r>
            <a:r>
              <a:rPr lang="tr-TR" sz="1600" dirty="0" smtClean="0"/>
              <a:t>daha önce </a:t>
            </a:r>
            <a:r>
              <a:rPr lang="tr-TR" sz="1600" dirty="0"/>
              <a:t>verilmiş olan son tanıtım numarasını takip eden tamsayı olur. Mahallenin sadece </a:t>
            </a:r>
            <a:r>
              <a:rPr lang="tr-TR" sz="1600" dirty="0" smtClean="0"/>
              <a:t>adının değişmesi </a:t>
            </a:r>
            <a:r>
              <a:rPr lang="tr-TR" sz="1600" dirty="0"/>
              <a:t>durumunda sabit tanıtım numarası değişmez</a:t>
            </a:r>
            <a:r>
              <a:rPr lang="tr-TR" sz="1600" dirty="0" smtClean="0"/>
              <a:t>. Herhangi </a:t>
            </a:r>
            <a:r>
              <a:rPr lang="tr-TR" sz="1600" dirty="0"/>
              <a:t>bir mahalle için kullanılan sabit tanıtım numarası, başka bir </a:t>
            </a:r>
            <a:r>
              <a:rPr lang="tr-TR" sz="1600" dirty="0" smtClean="0"/>
              <a:t>yerleşim birimine </a:t>
            </a:r>
            <a:r>
              <a:rPr lang="tr-TR" sz="1600" dirty="0"/>
              <a:t>bağlanma, birleşme, ayrılma gibi nedenler ile mahalle ortadan kalktığında iptal edilir</a:t>
            </a:r>
            <a:r>
              <a:rPr lang="tr-TR" sz="1600" dirty="0" smtClean="0"/>
              <a:t>. İptal </a:t>
            </a:r>
            <a:r>
              <a:rPr lang="tr-TR" sz="1600" dirty="0"/>
              <a:t>edilen mahalleye ait sabit tanıtım numarası bir daha kullanılmaz</a:t>
            </a:r>
            <a:r>
              <a:rPr lang="tr-TR" sz="1600" dirty="0" smtClean="0"/>
              <a:t>. (</a:t>
            </a:r>
            <a:r>
              <a:rPr lang="tr-TR" sz="1600" dirty="0"/>
              <a:t>4) Bir mahallenin bölünüp, birden fazla yeni mahalle kurulması durumunda, </a:t>
            </a:r>
            <a:r>
              <a:rPr lang="tr-TR" sz="1600" dirty="0" smtClean="0"/>
              <a:t>yeni kurulan </a:t>
            </a:r>
            <a:r>
              <a:rPr lang="tr-TR" sz="1600" dirty="0"/>
              <a:t>mahallelerin sabit tanıtım numaraları son kullanılan mahalle sabit tanıtım </a:t>
            </a:r>
            <a:r>
              <a:rPr lang="tr-TR" sz="1600" dirty="0" smtClean="0"/>
              <a:t>numarasını takip </a:t>
            </a:r>
            <a:r>
              <a:rPr lang="tr-TR" sz="1600" dirty="0" err="1" smtClean="0"/>
              <a:t>ed</a:t>
            </a:r>
            <a:endParaRPr lang="tr-TR" sz="1600" dirty="0" smtClean="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50</a:t>
            </a:fld>
            <a:endParaRPr lang="tr-TR" dirty="0">
              <a:solidFill>
                <a:prstClr val="black">
                  <a:tint val="75000"/>
                </a:prstClr>
              </a:solidFill>
            </a:endParaRPr>
          </a:p>
        </p:txBody>
      </p:sp>
    </p:spTree>
    <p:extLst>
      <p:ext uri="{BB962C8B-B14F-4D97-AF65-F5344CB8AC3E}">
        <p14:creationId xmlns:p14="http://schemas.microsoft.com/office/powerpoint/2010/main" val="554690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5987"/>
            <a:ext cx="4330824" cy="5347229"/>
          </a:xfrm>
        </p:spPr>
        <p:txBody>
          <a:bodyPr/>
          <a:lstStyle/>
          <a:p>
            <a:pPr marL="0" lvl="0" indent="0">
              <a:buNone/>
            </a:pPr>
            <a:r>
              <a:rPr lang="tr-TR" sz="1600" b="1" dirty="0"/>
              <a:t>Meydan, bulvar, cadde, sokak ve küme evlere ad </a:t>
            </a:r>
            <a:r>
              <a:rPr lang="tr-TR" sz="1600" b="1" dirty="0" smtClean="0"/>
              <a:t>verilmesi: </a:t>
            </a:r>
            <a:r>
              <a:rPr lang="tr-TR" sz="1600" dirty="0" smtClean="0"/>
              <a:t>Her </a:t>
            </a:r>
            <a:r>
              <a:rPr lang="tr-TR" sz="1600" dirty="0"/>
              <a:t>bulvar, cadde, sokak ve küme evlere özel bir ad veya </a:t>
            </a:r>
            <a:r>
              <a:rPr lang="tr-TR" sz="1600" dirty="0" smtClean="0"/>
              <a:t>numara verilir</a:t>
            </a:r>
            <a:r>
              <a:rPr lang="tr-TR" sz="1600" dirty="0"/>
              <a:t>. Meydanlara sadece ad verilir. Bir belediye sınırları içinde, aynı ad veya numara </a:t>
            </a:r>
            <a:r>
              <a:rPr lang="tr-TR" sz="1600" dirty="0" smtClean="0"/>
              <a:t>birden fazla </a:t>
            </a:r>
            <a:r>
              <a:rPr lang="tr-TR" sz="1600" dirty="0"/>
              <a:t>meydan, bulvar, cadde, sokak ve küme evlere verilemez</a:t>
            </a:r>
            <a:r>
              <a:rPr lang="tr-TR" sz="1600" dirty="0" smtClean="0"/>
              <a:t>. </a:t>
            </a:r>
          </a:p>
          <a:p>
            <a:pPr marL="0" lvl="0" indent="0">
              <a:buNone/>
            </a:pPr>
            <a:endParaRPr lang="tr-TR" sz="1600" dirty="0" smtClean="0"/>
          </a:p>
          <a:p>
            <a:pPr marL="0" lvl="0" indent="0">
              <a:buNone/>
            </a:pPr>
            <a:r>
              <a:rPr lang="tr-TR" sz="1600" b="1" dirty="0" smtClean="0"/>
              <a:t>Meydan</a:t>
            </a:r>
            <a:r>
              <a:rPr lang="tr-TR" sz="1600" b="1" dirty="0"/>
              <a:t>, bulvar, cadde, sokak ve küme evlere sabit tanıtım numarası </a:t>
            </a:r>
            <a:r>
              <a:rPr lang="tr-TR" sz="1600" b="1" dirty="0" smtClean="0"/>
              <a:t>verilmesi: </a:t>
            </a:r>
            <a:r>
              <a:rPr lang="tr-TR" sz="1600" dirty="0" smtClean="0"/>
              <a:t>Meydan</a:t>
            </a:r>
            <a:r>
              <a:rPr lang="tr-TR" sz="1600" dirty="0"/>
              <a:t>, bulvar, cadde, sokak ve küme evlere, verilen ad ya </a:t>
            </a:r>
            <a:r>
              <a:rPr lang="tr-TR" sz="1600" dirty="0" smtClean="0"/>
              <a:t>da numaranın </a:t>
            </a:r>
            <a:r>
              <a:rPr lang="tr-TR" sz="1600" dirty="0"/>
              <a:t>yanı sıra, ayrıca sabit tanıtım numarası verilir. Meydan, bulvar, cadde, sokak </a:t>
            </a:r>
            <a:r>
              <a:rPr lang="tr-TR" sz="1600" dirty="0" smtClean="0"/>
              <a:t>ve küme </a:t>
            </a:r>
            <a:r>
              <a:rPr lang="tr-TR" sz="1600" dirty="0"/>
              <a:t>evlere sabit tanıtım numarası mahallenin, yerleşim yerinin merkezine en yakın </a:t>
            </a:r>
            <a:r>
              <a:rPr lang="tr-TR" sz="1600" dirty="0" smtClean="0"/>
              <a:t>bir ucundan </a:t>
            </a:r>
            <a:r>
              <a:rPr lang="tr-TR" sz="1600" dirty="0"/>
              <a:t>başlanılarak verilir. Sabit tanıtım numaraları aynı mahalle içindeki meydan, bulvar</a:t>
            </a:r>
            <a:r>
              <a:rPr lang="tr-TR" sz="1600" dirty="0" smtClean="0"/>
              <a:t>, cadde</a:t>
            </a:r>
            <a:r>
              <a:rPr lang="tr-TR" sz="1600" dirty="0"/>
              <a:t>, sokak ve küme evlerinin birbirine yakınlıkları dikkate alınarak, 1’den </a:t>
            </a:r>
            <a:r>
              <a:rPr lang="tr-TR" sz="1600" dirty="0" smtClean="0"/>
              <a:t>başlayarak ardışık </a:t>
            </a:r>
            <a:r>
              <a:rPr lang="tr-TR" sz="1600" dirty="0"/>
              <a:t>olarak verilir. Eğer bir bulvar, cadde veya sokak birden fazla mahalleden geçiyorsa</a:t>
            </a:r>
            <a:r>
              <a:rPr lang="tr-TR" sz="1600" dirty="0" smtClean="0"/>
              <a:t>, sabit </a:t>
            </a:r>
            <a:r>
              <a:rPr lang="tr-TR" sz="1600" dirty="0"/>
              <a:t>tanıtım numaraları her mahalle için farklı verilir. </a:t>
            </a:r>
            <a:endParaRPr lang="tr-TR" sz="1600" dirty="0" smtClean="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51</a:t>
            </a:fld>
            <a:endParaRPr lang="tr-TR" dirty="0">
              <a:solidFill>
                <a:prstClr val="black">
                  <a:tint val="75000"/>
                </a:prstClr>
              </a:solidFill>
            </a:endParaRPr>
          </a:p>
        </p:txBody>
      </p:sp>
      <p:pic>
        <p:nvPicPr>
          <p:cNvPr id="5" name="Content Placeholder 4"/>
          <p:cNvPicPr>
            <a:picLocks noChangeAspect="1"/>
          </p:cNvPicPr>
          <p:nvPr/>
        </p:nvPicPr>
        <p:blipFill>
          <a:blip r:embed="rId2"/>
          <a:stretch>
            <a:fillRect/>
          </a:stretch>
        </p:blipFill>
        <p:spPr bwMode="auto">
          <a:xfrm>
            <a:off x="4716016" y="253206"/>
            <a:ext cx="3970784" cy="655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146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52</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675731" y="880707"/>
            <a:ext cx="7792537" cy="5096586"/>
          </a:xfrm>
          <a:prstGeom prst="rect">
            <a:avLst/>
          </a:prstGeom>
        </p:spPr>
      </p:pic>
    </p:spTree>
    <p:extLst>
      <p:ext uri="{BB962C8B-B14F-4D97-AF65-F5344CB8AC3E}">
        <p14:creationId xmlns:p14="http://schemas.microsoft.com/office/powerpoint/2010/main" val="14935134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53</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632863" y="961680"/>
            <a:ext cx="7878274" cy="4934639"/>
          </a:xfrm>
          <a:prstGeom prst="rect">
            <a:avLst/>
          </a:prstGeom>
        </p:spPr>
      </p:pic>
    </p:spTree>
    <p:extLst>
      <p:ext uri="{BB962C8B-B14F-4D97-AF65-F5344CB8AC3E}">
        <p14:creationId xmlns:p14="http://schemas.microsoft.com/office/powerpoint/2010/main" val="37043721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8640"/>
            <a:ext cx="3704891" cy="4525963"/>
          </a:xfrm>
        </p:spPr>
        <p:txBody>
          <a:bodyPr/>
          <a:lstStyle/>
          <a:p>
            <a:pPr marL="0" indent="0">
              <a:buNone/>
            </a:pPr>
            <a:r>
              <a:rPr lang="tr-TR" sz="1600" b="1" dirty="0" smtClean="0"/>
              <a:t>Sokak ve cadde yönü tespiti</a:t>
            </a:r>
          </a:p>
          <a:p>
            <a:pPr marL="0" indent="0">
              <a:buNone/>
            </a:pPr>
            <a:r>
              <a:rPr lang="en-US" sz="1600" dirty="0" err="1" smtClean="0"/>
              <a:t>Sokağın</a:t>
            </a:r>
            <a:r>
              <a:rPr lang="en-US" sz="1600" dirty="0"/>
              <a:t>, </a:t>
            </a:r>
            <a:r>
              <a:rPr lang="en-US" sz="1600" dirty="0" err="1"/>
              <a:t>cadde</a:t>
            </a:r>
            <a:r>
              <a:rPr lang="en-US" sz="1600" dirty="0"/>
              <a:t> </a:t>
            </a:r>
            <a:r>
              <a:rPr lang="en-US" sz="1600" dirty="0" err="1"/>
              <a:t>veya</a:t>
            </a:r>
            <a:r>
              <a:rPr lang="en-US" sz="1600" dirty="0"/>
              <a:t> </a:t>
            </a:r>
            <a:r>
              <a:rPr lang="en-US" sz="1600" dirty="0" err="1"/>
              <a:t>bulvarın</a:t>
            </a:r>
            <a:r>
              <a:rPr lang="en-US" sz="1600" dirty="0"/>
              <a:t> </a:t>
            </a:r>
            <a:r>
              <a:rPr lang="en-US" sz="1600" dirty="0" err="1"/>
              <a:t>yönü</a:t>
            </a:r>
            <a:r>
              <a:rPr lang="en-US" sz="1600" dirty="0"/>
              <a:t> </a:t>
            </a:r>
            <a:r>
              <a:rPr lang="en-US" sz="1600" dirty="0" err="1"/>
              <a:t>en</a:t>
            </a:r>
            <a:r>
              <a:rPr lang="en-US" sz="1600" dirty="0"/>
              <a:t> </a:t>
            </a:r>
            <a:r>
              <a:rPr lang="en-US" sz="1600" dirty="0" err="1"/>
              <a:t>yakın</a:t>
            </a:r>
            <a:r>
              <a:rPr lang="en-US" sz="1600" dirty="0"/>
              <a:t> </a:t>
            </a:r>
            <a:r>
              <a:rPr lang="en-US" sz="1600" dirty="0" err="1"/>
              <a:t>merkez</a:t>
            </a:r>
            <a:r>
              <a:rPr lang="en-US" sz="1600" dirty="0"/>
              <a:t> </a:t>
            </a:r>
            <a:r>
              <a:rPr lang="en-US" sz="1600" dirty="0" err="1"/>
              <a:t>esas</a:t>
            </a:r>
            <a:r>
              <a:rPr lang="en-US" sz="1600" dirty="0"/>
              <a:t> </a:t>
            </a:r>
            <a:r>
              <a:rPr lang="en-US" sz="1600" dirty="0" err="1"/>
              <a:t>alınarak</a:t>
            </a:r>
            <a:r>
              <a:rPr lang="en-US" sz="1600" dirty="0"/>
              <a:t> </a:t>
            </a:r>
            <a:r>
              <a:rPr lang="en-US" sz="1600" dirty="0" err="1"/>
              <a:t>tesbit</a:t>
            </a:r>
            <a:r>
              <a:rPr lang="en-US" sz="1600" dirty="0"/>
              <a:t> </a:t>
            </a:r>
            <a:r>
              <a:rPr lang="en-US" sz="1600" dirty="0" err="1" smtClean="0"/>
              <a:t>edilir</a:t>
            </a:r>
            <a:r>
              <a:rPr lang="en-US" sz="1600" dirty="0" smtClean="0"/>
              <a:t>.</a:t>
            </a:r>
            <a:endParaRPr lang="tr-TR" sz="1600" dirty="0" smtClean="0"/>
          </a:p>
          <a:p>
            <a:pPr marL="0" indent="0">
              <a:buNone/>
            </a:pPr>
            <a:r>
              <a:rPr lang="en-US" sz="1600" dirty="0" err="1" smtClean="0"/>
              <a:t>Ayrıca</a:t>
            </a:r>
            <a:r>
              <a:rPr lang="en-US" sz="1600" dirty="0"/>
              <a:t>, </a:t>
            </a:r>
            <a:r>
              <a:rPr lang="en-US" sz="1600" dirty="0" err="1"/>
              <a:t>önemli</a:t>
            </a:r>
            <a:r>
              <a:rPr lang="en-US" sz="1600" dirty="0"/>
              <a:t> </a:t>
            </a:r>
            <a:r>
              <a:rPr lang="en-US" sz="1600" dirty="0" err="1"/>
              <a:t>merkezler</a:t>
            </a:r>
            <a:r>
              <a:rPr lang="en-US" sz="1600" dirty="0"/>
              <a:t> </a:t>
            </a:r>
            <a:r>
              <a:rPr lang="en-US" sz="1600" dirty="0" err="1"/>
              <a:t>esas</a:t>
            </a:r>
            <a:r>
              <a:rPr lang="en-US" sz="1600" dirty="0"/>
              <a:t> </a:t>
            </a:r>
            <a:r>
              <a:rPr lang="en-US" sz="1600" dirty="0" err="1"/>
              <a:t>alınarak</a:t>
            </a:r>
            <a:r>
              <a:rPr lang="en-US" sz="1600" dirty="0"/>
              <a:t> </a:t>
            </a:r>
            <a:r>
              <a:rPr lang="en-US" sz="1600" dirty="0" err="1"/>
              <a:t>sokakların</a:t>
            </a:r>
            <a:r>
              <a:rPr lang="en-US" sz="1600" dirty="0"/>
              <a:t> </a:t>
            </a:r>
            <a:r>
              <a:rPr lang="en-US" sz="1600" dirty="0" err="1"/>
              <a:t>başlangıcı</a:t>
            </a:r>
            <a:r>
              <a:rPr lang="en-US" sz="1600" dirty="0"/>
              <a:t> </a:t>
            </a:r>
            <a:r>
              <a:rPr lang="en-US" sz="1600" dirty="0" err="1"/>
              <a:t>belirlenir</a:t>
            </a:r>
            <a:r>
              <a:rPr lang="en-US" sz="1600" dirty="0"/>
              <a:t>, </a:t>
            </a:r>
            <a:r>
              <a:rPr lang="en-US" sz="1600" dirty="0" err="1"/>
              <a:t>başlangıca</a:t>
            </a:r>
            <a:r>
              <a:rPr lang="en-US" sz="1600" dirty="0"/>
              <a:t> </a:t>
            </a:r>
            <a:r>
              <a:rPr lang="en-US" sz="1600" dirty="0" err="1"/>
              <a:t>göre</a:t>
            </a:r>
            <a:r>
              <a:rPr lang="en-US" sz="1600" dirty="0"/>
              <a:t> </a:t>
            </a:r>
            <a:r>
              <a:rPr lang="en-US" sz="1600" dirty="0" err="1"/>
              <a:t>sağ</a:t>
            </a:r>
            <a:r>
              <a:rPr lang="en-US" sz="1600" dirty="0"/>
              <a:t> </a:t>
            </a:r>
            <a:r>
              <a:rPr lang="en-US" sz="1600" dirty="0" err="1"/>
              <a:t>taraf</a:t>
            </a:r>
            <a:r>
              <a:rPr lang="en-US" sz="1600" dirty="0"/>
              <a:t> </a:t>
            </a:r>
            <a:r>
              <a:rPr lang="en-US" sz="1600" dirty="0" err="1"/>
              <a:t>çift</a:t>
            </a:r>
            <a:r>
              <a:rPr lang="en-US" sz="1600" dirty="0"/>
              <a:t> sol </a:t>
            </a:r>
            <a:r>
              <a:rPr lang="en-US" sz="1600" dirty="0" err="1"/>
              <a:t>taraf</a:t>
            </a:r>
            <a:r>
              <a:rPr lang="en-US" sz="1600" dirty="0"/>
              <a:t> </a:t>
            </a:r>
            <a:r>
              <a:rPr lang="en-US" sz="1600" dirty="0" err="1"/>
              <a:t>tek</a:t>
            </a:r>
            <a:r>
              <a:rPr lang="en-US" sz="1600" dirty="0"/>
              <a:t> </a:t>
            </a:r>
            <a:r>
              <a:rPr lang="en-US" sz="1600" dirty="0" err="1"/>
              <a:t>numaraları</a:t>
            </a:r>
            <a:r>
              <a:rPr lang="en-US" sz="1600" dirty="0"/>
              <a:t> </a:t>
            </a:r>
            <a:r>
              <a:rPr lang="en-US" sz="1600" dirty="0" err="1"/>
              <a:t>alır</a:t>
            </a:r>
            <a:r>
              <a:rPr lang="en-US" sz="1600" dirty="0"/>
              <a:t>. </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54</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4162091" y="60574"/>
            <a:ext cx="4782217" cy="6487430"/>
          </a:xfrm>
          <a:prstGeom prst="rect">
            <a:avLst/>
          </a:prstGeom>
        </p:spPr>
      </p:pic>
    </p:spTree>
    <p:extLst>
      <p:ext uri="{BB962C8B-B14F-4D97-AF65-F5344CB8AC3E}">
        <p14:creationId xmlns:p14="http://schemas.microsoft.com/office/powerpoint/2010/main" val="36537940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260648"/>
            <a:ext cx="8929373" cy="4525963"/>
          </a:xfrm>
        </p:spPr>
        <p:txBody>
          <a:bodyPr/>
          <a:lstStyle/>
          <a:p>
            <a:pPr marL="0" indent="0">
              <a:buNone/>
            </a:pPr>
            <a:r>
              <a:rPr lang="en-US" sz="1600" b="1" dirty="0"/>
              <a:t>Numara </a:t>
            </a:r>
            <a:r>
              <a:rPr lang="en-US" sz="1600" b="1" dirty="0" err="1"/>
              <a:t>verilecek</a:t>
            </a:r>
            <a:r>
              <a:rPr lang="en-US" sz="1600" b="1" dirty="0"/>
              <a:t> </a:t>
            </a:r>
            <a:r>
              <a:rPr lang="en-US" sz="1600" b="1" dirty="0" err="1" smtClean="0"/>
              <a:t>binalar</a:t>
            </a:r>
            <a:r>
              <a:rPr lang="tr-TR" sz="1600" b="1" dirty="0" smtClean="0"/>
              <a:t>: </a:t>
            </a:r>
            <a:r>
              <a:rPr lang="en-US" sz="1600" dirty="0" smtClean="0"/>
              <a:t>Numara </a:t>
            </a:r>
            <a:r>
              <a:rPr lang="en-US" sz="1600" dirty="0" err="1"/>
              <a:t>verilmesi</a:t>
            </a:r>
            <a:r>
              <a:rPr lang="en-US" sz="1600" dirty="0"/>
              <a:t> </a:t>
            </a:r>
            <a:r>
              <a:rPr lang="en-US" sz="1600" dirty="0" err="1"/>
              <a:t>gereken</a:t>
            </a:r>
            <a:r>
              <a:rPr lang="en-US" sz="1600" dirty="0"/>
              <a:t> </a:t>
            </a:r>
            <a:r>
              <a:rPr lang="en-US" sz="1600" dirty="0" err="1"/>
              <a:t>yapılar</a:t>
            </a:r>
            <a:r>
              <a:rPr lang="en-US" sz="1600" dirty="0"/>
              <a:t>, her </a:t>
            </a:r>
            <a:r>
              <a:rPr lang="en-US" sz="1600" dirty="0" err="1"/>
              <a:t>çeşit</a:t>
            </a:r>
            <a:r>
              <a:rPr lang="en-US" sz="1600" dirty="0"/>
              <a:t> </a:t>
            </a:r>
            <a:r>
              <a:rPr lang="en-US" sz="1600" dirty="0" err="1"/>
              <a:t>resmi</a:t>
            </a:r>
            <a:r>
              <a:rPr lang="en-US" sz="1600" dirty="0"/>
              <a:t> </a:t>
            </a:r>
            <a:r>
              <a:rPr lang="en-US" sz="1600" dirty="0" err="1"/>
              <a:t>binalarla</a:t>
            </a:r>
            <a:r>
              <a:rPr lang="en-US" sz="1600" dirty="0"/>
              <a:t> </a:t>
            </a:r>
            <a:r>
              <a:rPr lang="en-US" sz="1600" dirty="0" err="1"/>
              <a:t>ev</a:t>
            </a:r>
            <a:r>
              <a:rPr lang="en-US" sz="1600" dirty="0" smtClean="0"/>
              <a:t>,</a:t>
            </a:r>
            <a:r>
              <a:rPr lang="tr-TR" sz="1600" dirty="0" smtClean="0"/>
              <a:t> </a:t>
            </a:r>
            <a:r>
              <a:rPr lang="en-US" sz="1600" dirty="0" err="1" smtClean="0"/>
              <a:t>apartman</a:t>
            </a:r>
            <a:r>
              <a:rPr lang="en-US" sz="1600" dirty="0"/>
              <a:t>, </a:t>
            </a:r>
            <a:r>
              <a:rPr lang="en-US" sz="1600" dirty="0" err="1"/>
              <a:t>işyeri</a:t>
            </a:r>
            <a:r>
              <a:rPr lang="en-US" sz="1600" dirty="0"/>
              <a:t>, </a:t>
            </a:r>
            <a:r>
              <a:rPr lang="en-US" sz="1600" dirty="0" err="1"/>
              <a:t>cami</a:t>
            </a:r>
            <a:r>
              <a:rPr lang="en-US" sz="1600" dirty="0"/>
              <a:t>, </a:t>
            </a:r>
            <a:r>
              <a:rPr lang="en-US" sz="1600" dirty="0" err="1"/>
              <a:t>otel</a:t>
            </a:r>
            <a:r>
              <a:rPr lang="en-US" sz="1600" dirty="0"/>
              <a:t>, </a:t>
            </a:r>
            <a:r>
              <a:rPr lang="en-US" sz="1600" dirty="0" err="1"/>
              <a:t>fabrika</a:t>
            </a:r>
            <a:r>
              <a:rPr lang="en-US" sz="1600" dirty="0"/>
              <a:t>, </a:t>
            </a:r>
            <a:r>
              <a:rPr lang="en-US" sz="1600" dirty="0" err="1"/>
              <a:t>depo</a:t>
            </a:r>
            <a:r>
              <a:rPr lang="en-US" sz="1600" dirty="0"/>
              <a:t> </a:t>
            </a:r>
            <a:r>
              <a:rPr lang="en-US" sz="1600" dirty="0" err="1"/>
              <a:t>ve</a:t>
            </a:r>
            <a:r>
              <a:rPr lang="en-US" sz="1600" dirty="0"/>
              <a:t> </a:t>
            </a:r>
            <a:r>
              <a:rPr lang="en-US" sz="1600" dirty="0" err="1"/>
              <a:t>benzeri</a:t>
            </a:r>
            <a:r>
              <a:rPr lang="en-US" sz="1600" dirty="0"/>
              <a:t> </a:t>
            </a:r>
            <a:r>
              <a:rPr lang="en-US" sz="1600" dirty="0" err="1"/>
              <a:t>bütün</a:t>
            </a:r>
            <a:r>
              <a:rPr lang="en-US" sz="1600" dirty="0"/>
              <a:t> </a:t>
            </a:r>
            <a:r>
              <a:rPr lang="en-US" sz="1600" dirty="0" err="1"/>
              <a:t>binalardır</a:t>
            </a:r>
            <a:r>
              <a:rPr lang="en-US" sz="1600" dirty="0"/>
              <a:t>. </a:t>
            </a:r>
            <a:r>
              <a:rPr lang="en-US" sz="1600" dirty="0" err="1"/>
              <a:t>Bir</a:t>
            </a:r>
            <a:r>
              <a:rPr lang="en-US" sz="1600" dirty="0"/>
              <a:t> </a:t>
            </a:r>
            <a:r>
              <a:rPr lang="en-US" sz="1600" dirty="0" err="1"/>
              <a:t>binaya</a:t>
            </a:r>
            <a:r>
              <a:rPr lang="en-US" sz="1600" dirty="0"/>
              <a:t> </a:t>
            </a:r>
            <a:r>
              <a:rPr lang="en-US" sz="1600" dirty="0" err="1" smtClean="0"/>
              <a:t>numara</a:t>
            </a:r>
            <a:r>
              <a:rPr lang="tr-TR" sz="1600" dirty="0" smtClean="0"/>
              <a:t> </a:t>
            </a:r>
            <a:r>
              <a:rPr lang="en-US" sz="1600" dirty="0" err="1" smtClean="0"/>
              <a:t>verilmesi</a:t>
            </a:r>
            <a:r>
              <a:rPr lang="en-US" sz="1600" dirty="0" smtClean="0"/>
              <a:t> </a:t>
            </a:r>
            <a:r>
              <a:rPr lang="en-US" sz="1600" dirty="0" err="1"/>
              <a:t>için</a:t>
            </a:r>
            <a:r>
              <a:rPr lang="en-US" sz="1600" dirty="0"/>
              <a:t> </a:t>
            </a:r>
            <a:r>
              <a:rPr lang="en-US" sz="1600" dirty="0" err="1"/>
              <a:t>ikamete</a:t>
            </a:r>
            <a:r>
              <a:rPr lang="en-US" sz="1600" dirty="0"/>
              <a:t> </a:t>
            </a:r>
            <a:r>
              <a:rPr lang="en-US" sz="1600" dirty="0" err="1"/>
              <a:t>mahsus</a:t>
            </a:r>
            <a:r>
              <a:rPr lang="en-US" sz="1600" dirty="0"/>
              <a:t> </a:t>
            </a:r>
            <a:r>
              <a:rPr lang="en-US" sz="1600" dirty="0" err="1"/>
              <a:t>olup</a:t>
            </a:r>
            <a:r>
              <a:rPr lang="en-US" sz="1600" dirty="0"/>
              <a:t> </a:t>
            </a:r>
            <a:r>
              <a:rPr lang="en-US" sz="1600" dirty="0" err="1"/>
              <a:t>olmadığına</a:t>
            </a:r>
            <a:r>
              <a:rPr lang="en-US" sz="1600" dirty="0"/>
              <a:t>, </a:t>
            </a:r>
            <a:r>
              <a:rPr lang="en-US" sz="1600" dirty="0" err="1"/>
              <a:t>kullanım</a:t>
            </a:r>
            <a:r>
              <a:rPr lang="en-US" sz="1600" dirty="0"/>
              <a:t> </a:t>
            </a:r>
            <a:r>
              <a:rPr lang="en-US" sz="1600" dirty="0" err="1"/>
              <a:t>şekline</a:t>
            </a:r>
            <a:r>
              <a:rPr lang="en-US" sz="1600" dirty="0"/>
              <a:t>, </a:t>
            </a:r>
            <a:r>
              <a:rPr lang="en-US" sz="1600" dirty="0" err="1"/>
              <a:t>yapı</a:t>
            </a:r>
            <a:r>
              <a:rPr lang="en-US" sz="1600" dirty="0"/>
              <a:t> </a:t>
            </a:r>
            <a:r>
              <a:rPr lang="en-US" sz="1600" dirty="0" err="1"/>
              <a:t>belgelerinin</a:t>
            </a:r>
            <a:r>
              <a:rPr lang="en-US" sz="1600" dirty="0"/>
              <a:t> </a:t>
            </a:r>
            <a:r>
              <a:rPr lang="en-US" sz="1600" dirty="0" err="1" smtClean="0"/>
              <a:t>bulunup</a:t>
            </a:r>
            <a:r>
              <a:rPr lang="tr-TR" sz="1600" dirty="0" smtClean="0"/>
              <a:t> </a:t>
            </a:r>
            <a:r>
              <a:rPr lang="en-US" sz="1600" dirty="0" err="1" smtClean="0"/>
              <a:t>bulunmadığına</a:t>
            </a:r>
            <a:r>
              <a:rPr lang="en-US" sz="1600" dirty="0" smtClean="0"/>
              <a:t> </a:t>
            </a:r>
            <a:r>
              <a:rPr lang="en-US" sz="1600" dirty="0" err="1"/>
              <a:t>bakılmaz</a:t>
            </a:r>
            <a:r>
              <a:rPr lang="en-US" sz="1600" dirty="0" smtClean="0"/>
              <a:t>.</a:t>
            </a:r>
            <a:endParaRPr lang="en-US" sz="1600" dirty="0"/>
          </a:p>
          <a:p>
            <a:pPr marL="0" indent="0">
              <a:buNone/>
            </a:pPr>
            <a:r>
              <a:rPr lang="en-US" sz="1600" dirty="0" smtClean="0"/>
              <a:t>Bina </a:t>
            </a:r>
            <a:r>
              <a:rPr lang="en-US" sz="1600" dirty="0" err="1"/>
              <a:t>niteliğinde</a:t>
            </a:r>
            <a:r>
              <a:rPr lang="en-US" sz="1600" dirty="0"/>
              <a:t> </a:t>
            </a:r>
            <a:r>
              <a:rPr lang="en-US" sz="1600" dirty="0" err="1"/>
              <a:t>olmayan</a:t>
            </a:r>
            <a:r>
              <a:rPr lang="en-US" sz="1600" dirty="0"/>
              <a:t> </a:t>
            </a:r>
            <a:r>
              <a:rPr lang="en-US" sz="1600" dirty="0" err="1"/>
              <a:t>fakat</a:t>
            </a:r>
            <a:r>
              <a:rPr lang="en-US" sz="1600" dirty="0"/>
              <a:t> </a:t>
            </a:r>
            <a:r>
              <a:rPr lang="en-US" sz="1600" dirty="0" err="1"/>
              <a:t>içinde</a:t>
            </a:r>
            <a:r>
              <a:rPr lang="en-US" sz="1600" dirty="0"/>
              <a:t> </a:t>
            </a:r>
            <a:r>
              <a:rPr lang="en-US" sz="1600" dirty="0" err="1"/>
              <a:t>devamlı</a:t>
            </a:r>
            <a:r>
              <a:rPr lang="en-US" sz="1600" dirty="0"/>
              <a:t> </a:t>
            </a:r>
            <a:r>
              <a:rPr lang="en-US" sz="1600" dirty="0" err="1"/>
              <a:t>olarak</a:t>
            </a:r>
            <a:r>
              <a:rPr lang="en-US" sz="1600" dirty="0"/>
              <a:t> </a:t>
            </a:r>
            <a:r>
              <a:rPr lang="en-US" sz="1600" dirty="0" err="1"/>
              <a:t>ikamet</a:t>
            </a:r>
            <a:r>
              <a:rPr lang="en-US" sz="1600" dirty="0"/>
              <a:t> </a:t>
            </a:r>
            <a:r>
              <a:rPr lang="en-US" sz="1600" dirty="0" err="1"/>
              <a:t>edilen</a:t>
            </a:r>
            <a:r>
              <a:rPr lang="en-US" sz="1600" dirty="0"/>
              <a:t> </a:t>
            </a:r>
            <a:r>
              <a:rPr lang="en-US" sz="1600" dirty="0" err="1"/>
              <a:t>yerlere</a:t>
            </a:r>
            <a:r>
              <a:rPr lang="en-US" sz="1600" dirty="0"/>
              <a:t> </a:t>
            </a:r>
            <a:r>
              <a:rPr lang="en-US" sz="1600" dirty="0" smtClean="0"/>
              <a:t>de</a:t>
            </a:r>
            <a:r>
              <a:rPr lang="tr-TR" sz="1600" dirty="0" smtClean="0"/>
              <a:t> </a:t>
            </a:r>
            <a:r>
              <a:rPr lang="en-US" sz="1600" dirty="0" err="1" smtClean="0"/>
              <a:t>geçici</a:t>
            </a:r>
            <a:r>
              <a:rPr lang="en-US" sz="1600" dirty="0" smtClean="0"/>
              <a:t> </a:t>
            </a:r>
            <a:r>
              <a:rPr lang="en-US" sz="1600" dirty="0" err="1"/>
              <a:t>numara</a:t>
            </a:r>
            <a:r>
              <a:rPr lang="en-US" sz="1600" dirty="0"/>
              <a:t> </a:t>
            </a:r>
            <a:r>
              <a:rPr lang="en-US" sz="1600" dirty="0" err="1"/>
              <a:t>verilir</a:t>
            </a:r>
            <a:r>
              <a:rPr lang="en-US" sz="1600" dirty="0" smtClean="0"/>
              <a:t>.</a:t>
            </a:r>
            <a:endParaRPr lang="tr-TR" sz="1600" dirty="0" smtClean="0"/>
          </a:p>
          <a:p>
            <a:pPr marL="0" indent="0">
              <a:buNone/>
            </a:pPr>
            <a:r>
              <a:rPr lang="en-US" sz="1600" dirty="0" err="1" smtClean="0"/>
              <a:t>Binaların</a:t>
            </a:r>
            <a:r>
              <a:rPr lang="en-US" sz="1600" dirty="0" smtClean="0"/>
              <a:t> </a:t>
            </a:r>
            <a:r>
              <a:rPr lang="en-US" sz="1600" dirty="0" err="1"/>
              <a:t>sokak</a:t>
            </a:r>
            <a:r>
              <a:rPr lang="en-US" sz="1600" dirty="0"/>
              <a:t> </a:t>
            </a:r>
            <a:r>
              <a:rPr lang="en-US" sz="1600" dirty="0" err="1"/>
              <a:t>üzerindeki</a:t>
            </a:r>
            <a:r>
              <a:rPr lang="en-US" sz="1600" dirty="0"/>
              <a:t> </a:t>
            </a:r>
            <a:r>
              <a:rPr lang="en-US" sz="1600" dirty="0" err="1"/>
              <a:t>dükkan</a:t>
            </a:r>
            <a:r>
              <a:rPr lang="en-US" sz="1600" dirty="0"/>
              <a:t>, </a:t>
            </a:r>
            <a:r>
              <a:rPr lang="en-US" sz="1600" dirty="0" err="1"/>
              <a:t>mağaza</a:t>
            </a:r>
            <a:r>
              <a:rPr lang="en-US" sz="1600" dirty="0"/>
              <a:t>, </a:t>
            </a:r>
            <a:r>
              <a:rPr lang="en-US" sz="1600" dirty="0" err="1"/>
              <a:t>yazıhane</a:t>
            </a:r>
            <a:r>
              <a:rPr lang="en-US" sz="1600" dirty="0"/>
              <a:t> </a:t>
            </a:r>
            <a:r>
              <a:rPr lang="en-US" sz="1600" dirty="0" err="1"/>
              <a:t>ve</a:t>
            </a:r>
            <a:r>
              <a:rPr lang="en-US" sz="1600" dirty="0"/>
              <a:t> </a:t>
            </a:r>
            <a:r>
              <a:rPr lang="en-US" sz="1600" dirty="0" err="1"/>
              <a:t>benzeri</a:t>
            </a:r>
            <a:r>
              <a:rPr lang="en-US" sz="1600" dirty="0"/>
              <a:t> </a:t>
            </a:r>
            <a:r>
              <a:rPr lang="en-US" sz="1600" dirty="0" err="1"/>
              <a:t>işyerlerine</a:t>
            </a:r>
            <a:r>
              <a:rPr lang="en-US" sz="1600" dirty="0"/>
              <a:t> </a:t>
            </a:r>
            <a:r>
              <a:rPr lang="en-US" sz="1600" dirty="0" err="1"/>
              <a:t>bina</a:t>
            </a:r>
            <a:r>
              <a:rPr lang="en-US" sz="1600" dirty="0"/>
              <a:t> </a:t>
            </a:r>
            <a:r>
              <a:rPr lang="en-US" sz="1600" dirty="0" err="1"/>
              <a:t>numarası</a:t>
            </a:r>
            <a:r>
              <a:rPr lang="en-US" sz="1600" dirty="0"/>
              <a:t> </a:t>
            </a:r>
            <a:r>
              <a:rPr lang="en-US" sz="1600" dirty="0" err="1"/>
              <a:t>esas</a:t>
            </a:r>
            <a:r>
              <a:rPr lang="en-US" sz="1600" dirty="0"/>
              <a:t> </a:t>
            </a:r>
            <a:r>
              <a:rPr lang="en-US" sz="1600" dirty="0" err="1"/>
              <a:t>alınarak</a:t>
            </a:r>
            <a:r>
              <a:rPr lang="en-US" sz="1600" dirty="0"/>
              <a:t> </a:t>
            </a:r>
            <a:r>
              <a:rPr lang="en-US" sz="1600" dirty="0" err="1"/>
              <a:t>harfli</a:t>
            </a:r>
            <a:r>
              <a:rPr lang="en-US" sz="1600" dirty="0"/>
              <a:t> </a:t>
            </a:r>
            <a:r>
              <a:rPr lang="en-US" sz="1600" dirty="0" err="1"/>
              <a:t>numara</a:t>
            </a:r>
            <a:r>
              <a:rPr lang="en-US" sz="1600" dirty="0"/>
              <a:t> </a:t>
            </a:r>
            <a:r>
              <a:rPr lang="en-US" sz="1600" dirty="0" err="1"/>
              <a:t>verilir</a:t>
            </a:r>
            <a:r>
              <a:rPr lang="en-US" sz="1600" dirty="0"/>
              <a:t>.“Ç, Ş, İ, Ö, Ü, Ğ, J” </a:t>
            </a:r>
            <a:r>
              <a:rPr lang="en-US" sz="1600" dirty="0" err="1"/>
              <a:t>harfleri</a:t>
            </a:r>
            <a:r>
              <a:rPr lang="en-US" sz="1600" dirty="0"/>
              <a:t> </a:t>
            </a:r>
            <a:r>
              <a:rPr lang="en-US" sz="1600" dirty="0" err="1"/>
              <a:t>kullanılamaz</a:t>
            </a:r>
            <a:r>
              <a:rPr lang="en-US" sz="1600" dirty="0"/>
              <a:t>.</a:t>
            </a:r>
          </a:p>
          <a:p>
            <a:pPr marL="0" indent="0">
              <a:buNone/>
            </a:pPr>
            <a:endParaRPr lang="en-US" sz="16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55</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187624" y="2402919"/>
            <a:ext cx="7364396" cy="4050417"/>
          </a:xfrm>
          <a:prstGeom prst="rect">
            <a:avLst/>
          </a:prstGeom>
        </p:spPr>
      </p:pic>
    </p:spTree>
    <p:extLst>
      <p:ext uri="{BB962C8B-B14F-4D97-AF65-F5344CB8AC3E}">
        <p14:creationId xmlns:p14="http://schemas.microsoft.com/office/powerpoint/2010/main" val="1095627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7284"/>
            <a:ext cx="8229600" cy="4525963"/>
          </a:xfrm>
        </p:spPr>
        <p:txBody>
          <a:bodyPr/>
          <a:lstStyle/>
          <a:p>
            <a:pPr marL="0" indent="0">
              <a:buNone/>
            </a:pPr>
            <a:r>
              <a:rPr lang="en-US" sz="1600" b="1" dirty="0" err="1"/>
              <a:t>Bir</a:t>
            </a:r>
            <a:r>
              <a:rPr lang="en-US" sz="1600" b="1" dirty="0"/>
              <a:t> </a:t>
            </a:r>
            <a:r>
              <a:rPr lang="en-US" sz="1600" b="1" dirty="0" err="1"/>
              <a:t>avlu</a:t>
            </a:r>
            <a:r>
              <a:rPr lang="en-US" sz="1600" b="1" dirty="0"/>
              <a:t> </a:t>
            </a:r>
            <a:r>
              <a:rPr lang="en-US" sz="1600" b="1" dirty="0" err="1"/>
              <a:t>içindeki</a:t>
            </a:r>
            <a:r>
              <a:rPr lang="en-US" sz="1600" b="1" dirty="0"/>
              <a:t> </a:t>
            </a:r>
            <a:r>
              <a:rPr lang="en-US" sz="1600" b="1" dirty="0" err="1"/>
              <a:t>binaların</a:t>
            </a:r>
            <a:r>
              <a:rPr lang="en-US" sz="1600" b="1" dirty="0"/>
              <a:t> </a:t>
            </a:r>
            <a:r>
              <a:rPr lang="en-US" sz="1600" b="1" dirty="0" err="1"/>
              <a:t>numaralanmasınaların</a:t>
            </a:r>
            <a:r>
              <a:rPr lang="en-US" sz="1600" b="1" dirty="0"/>
              <a:t> </a:t>
            </a:r>
            <a:r>
              <a:rPr lang="en-US" sz="1600" b="1" dirty="0" err="1"/>
              <a:t>numaralandırılması</a:t>
            </a:r>
            <a:r>
              <a:rPr lang="en-US" sz="1600" b="1" dirty="0"/>
              <a:t> </a:t>
            </a:r>
            <a:r>
              <a:rPr lang="en-US" sz="1600" dirty="0" err="1" smtClean="0"/>
              <a:t>Sokağa</a:t>
            </a:r>
            <a:r>
              <a:rPr lang="en-US" sz="1600" dirty="0" smtClean="0"/>
              <a:t> </a:t>
            </a:r>
            <a:r>
              <a:rPr lang="en-US" sz="1600" dirty="0" err="1"/>
              <a:t>bir</a:t>
            </a:r>
            <a:r>
              <a:rPr lang="en-US" sz="1600" dirty="0"/>
              <a:t> </a:t>
            </a:r>
            <a:r>
              <a:rPr lang="en-US" sz="1600" dirty="0" err="1"/>
              <a:t>kapı</a:t>
            </a:r>
            <a:r>
              <a:rPr lang="en-US" sz="1600" dirty="0"/>
              <a:t> </a:t>
            </a:r>
            <a:r>
              <a:rPr lang="en-US" sz="1600" dirty="0" err="1"/>
              <a:t>ile</a:t>
            </a:r>
            <a:r>
              <a:rPr lang="en-US" sz="1600" dirty="0"/>
              <a:t> </a:t>
            </a:r>
            <a:r>
              <a:rPr lang="en-US" sz="1600" dirty="0" err="1"/>
              <a:t>açılan</a:t>
            </a:r>
            <a:r>
              <a:rPr lang="en-US" sz="1600" dirty="0"/>
              <a:t> </a:t>
            </a:r>
            <a:r>
              <a:rPr lang="en-US" sz="1600" dirty="0" err="1"/>
              <a:t>ve</a:t>
            </a:r>
            <a:r>
              <a:rPr lang="en-US" sz="1600" dirty="0"/>
              <a:t> </a:t>
            </a:r>
            <a:r>
              <a:rPr lang="en-US" sz="1600" dirty="0" err="1"/>
              <a:t>içinde</a:t>
            </a:r>
            <a:r>
              <a:rPr lang="en-US" sz="1600" dirty="0"/>
              <a:t> </a:t>
            </a:r>
            <a:r>
              <a:rPr lang="en-US" sz="1600" dirty="0" err="1"/>
              <a:t>müstakil</a:t>
            </a:r>
            <a:r>
              <a:rPr lang="en-US" sz="1600" dirty="0"/>
              <a:t> </a:t>
            </a:r>
            <a:r>
              <a:rPr lang="en-US" sz="1600" dirty="0" err="1"/>
              <a:t>binalar</a:t>
            </a:r>
            <a:r>
              <a:rPr lang="en-US" sz="1600" dirty="0"/>
              <a:t> </a:t>
            </a:r>
            <a:r>
              <a:rPr lang="en-US" sz="1600" dirty="0" err="1"/>
              <a:t>bulunan</a:t>
            </a:r>
            <a:r>
              <a:rPr lang="en-US" sz="1600" dirty="0"/>
              <a:t> </a:t>
            </a:r>
            <a:r>
              <a:rPr lang="en-US" sz="1600" dirty="0" err="1"/>
              <a:t>avlu</a:t>
            </a:r>
            <a:r>
              <a:rPr lang="en-US" sz="1600" dirty="0"/>
              <a:t> </a:t>
            </a:r>
            <a:r>
              <a:rPr lang="en-US" sz="1600" dirty="0" err="1"/>
              <a:t>veya</a:t>
            </a:r>
            <a:r>
              <a:rPr lang="en-US" sz="1600" dirty="0"/>
              <a:t> </a:t>
            </a:r>
            <a:r>
              <a:rPr lang="en-US" sz="1600" dirty="0" err="1"/>
              <a:t>bahçe</a:t>
            </a:r>
            <a:r>
              <a:rPr lang="en-US" sz="1600" dirty="0"/>
              <a:t> </a:t>
            </a:r>
            <a:r>
              <a:rPr lang="en-US" sz="1600" dirty="0" err="1"/>
              <a:t>içindeki</a:t>
            </a:r>
            <a:r>
              <a:rPr lang="en-US" sz="1600" dirty="0"/>
              <a:t> </a:t>
            </a:r>
            <a:r>
              <a:rPr lang="en-US" sz="1600" dirty="0" err="1"/>
              <a:t>binalar</a:t>
            </a:r>
            <a:r>
              <a:rPr lang="en-US" sz="1600" dirty="0"/>
              <a:t>, </a:t>
            </a:r>
            <a:r>
              <a:rPr lang="en-US" sz="1600" dirty="0" err="1"/>
              <a:t>sokağın</a:t>
            </a:r>
            <a:r>
              <a:rPr lang="en-US" sz="1600" dirty="0"/>
              <a:t> </a:t>
            </a:r>
            <a:r>
              <a:rPr lang="en-US" sz="1600" dirty="0" err="1"/>
              <a:t>hangi</a:t>
            </a:r>
            <a:r>
              <a:rPr lang="en-US" sz="1600" dirty="0"/>
              <a:t> </a:t>
            </a:r>
            <a:r>
              <a:rPr lang="en-US" sz="1600" dirty="0" err="1"/>
              <a:t>tarafında</a:t>
            </a:r>
            <a:r>
              <a:rPr lang="en-US" sz="1600" dirty="0"/>
              <a:t> </a:t>
            </a:r>
            <a:r>
              <a:rPr lang="en-US" sz="1600" dirty="0" err="1"/>
              <a:t>ise</a:t>
            </a:r>
            <a:r>
              <a:rPr lang="en-US" sz="1600" dirty="0"/>
              <a:t> </a:t>
            </a:r>
            <a:r>
              <a:rPr lang="en-US" sz="1600" dirty="0" err="1"/>
              <a:t>bulunduğu</a:t>
            </a:r>
            <a:r>
              <a:rPr lang="en-US" sz="1600" dirty="0"/>
              <a:t> </a:t>
            </a:r>
            <a:r>
              <a:rPr lang="en-US" sz="1600" dirty="0" err="1"/>
              <a:t>tarafın</a:t>
            </a:r>
            <a:r>
              <a:rPr lang="en-US" sz="1600" dirty="0"/>
              <a:t> </a:t>
            </a:r>
            <a:r>
              <a:rPr lang="en-US" sz="1600" dirty="0" err="1"/>
              <a:t>numaraları</a:t>
            </a:r>
            <a:r>
              <a:rPr lang="en-US" sz="1600" dirty="0"/>
              <a:t> (</a:t>
            </a:r>
            <a:r>
              <a:rPr lang="en-US" sz="1600" dirty="0" err="1"/>
              <a:t>tek</a:t>
            </a:r>
            <a:r>
              <a:rPr lang="en-US" sz="1600" dirty="0"/>
              <a:t> </a:t>
            </a:r>
            <a:r>
              <a:rPr lang="en-US" sz="1600" dirty="0" err="1"/>
              <a:t>ise</a:t>
            </a:r>
            <a:r>
              <a:rPr lang="en-US" sz="1600" dirty="0"/>
              <a:t> </a:t>
            </a:r>
            <a:r>
              <a:rPr lang="en-US" sz="1600" dirty="0" err="1"/>
              <a:t>tek</a:t>
            </a:r>
            <a:r>
              <a:rPr lang="en-US" sz="1600" dirty="0"/>
              <a:t> </a:t>
            </a:r>
            <a:r>
              <a:rPr lang="en-US" sz="1600" dirty="0" err="1"/>
              <a:t>numaralar</a:t>
            </a:r>
            <a:r>
              <a:rPr lang="en-US" sz="1600" dirty="0"/>
              <a:t>, </a:t>
            </a:r>
            <a:r>
              <a:rPr lang="en-US" sz="1600" dirty="0" err="1"/>
              <a:t>çift</a:t>
            </a:r>
            <a:r>
              <a:rPr lang="en-US" sz="1600" dirty="0"/>
              <a:t> </a:t>
            </a:r>
            <a:r>
              <a:rPr lang="en-US" sz="1600" dirty="0" err="1"/>
              <a:t>ise</a:t>
            </a:r>
            <a:r>
              <a:rPr lang="en-US" sz="1600" dirty="0"/>
              <a:t> </a:t>
            </a:r>
            <a:r>
              <a:rPr lang="en-US" sz="1600" dirty="0" err="1"/>
              <a:t>çift</a:t>
            </a:r>
            <a:r>
              <a:rPr lang="en-US" sz="1600" dirty="0"/>
              <a:t> </a:t>
            </a:r>
            <a:r>
              <a:rPr lang="en-US" sz="1600" dirty="0" err="1"/>
              <a:t>numaralar</a:t>
            </a:r>
            <a:r>
              <a:rPr lang="en-US" sz="1600" dirty="0"/>
              <a:t>) </a:t>
            </a:r>
            <a:r>
              <a:rPr lang="en-US" sz="1600" dirty="0" err="1"/>
              <a:t>dikkate</a:t>
            </a:r>
            <a:r>
              <a:rPr lang="en-US" sz="1600" dirty="0"/>
              <a:t> </a:t>
            </a:r>
            <a:r>
              <a:rPr lang="en-US" sz="1600" dirty="0" err="1"/>
              <a:t>alınarak</a:t>
            </a:r>
            <a:r>
              <a:rPr lang="en-US" sz="1600" dirty="0"/>
              <a:t> </a:t>
            </a:r>
            <a:r>
              <a:rPr lang="en-US" sz="1600" dirty="0" err="1"/>
              <a:t>numaralandırılır</a:t>
            </a:r>
            <a:r>
              <a:rPr lang="en-US" sz="1600" dirty="0"/>
              <a:t>. </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56</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44809" y="1479700"/>
            <a:ext cx="7899005" cy="4876650"/>
          </a:xfrm>
          <a:prstGeom prst="rect">
            <a:avLst/>
          </a:prstGeom>
        </p:spPr>
      </p:pic>
    </p:spTree>
    <p:extLst>
      <p:ext uri="{BB962C8B-B14F-4D97-AF65-F5344CB8AC3E}">
        <p14:creationId xmlns:p14="http://schemas.microsoft.com/office/powerpoint/2010/main" val="1404937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7571"/>
            <a:ext cx="8686800" cy="4525963"/>
          </a:xfrm>
        </p:spPr>
        <p:txBody>
          <a:bodyPr/>
          <a:lstStyle/>
          <a:p>
            <a:pPr marL="0" indent="0">
              <a:buNone/>
            </a:pPr>
            <a:r>
              <a:rPr lang="en-US" sz="1600" b="1" dirty="0"/>
              <a:t>Site </a:t>
            </a:r>
            <a:r>
              <a:rPr lang="en-US" sz="1600" b="1" dirty="0" err="1"/>
              <a:t>içindeki</a:t>
            </a:r>
            <a:r>
              <a:rPr lang="en-US" sz="1600" b="1" dirty="0"/>
              <a:t> </a:t>
            </a:r>
            <a:r>
              <a:rPr lang="en-US" sz="1600" b="1" dirty="0" err="1"/>
              <a:t>binaların</a:t>
            </a:r>
            <a:r>
              <a:rPr lang="en-US" sz="1600" b="1" dirty="0"/>
              <a:t> </a:t>
            </a:r>
            <a:r>
              <a:rPr lang="en-US" sz="1600" b="1" dirty="0" err="1" smtClean="0"/>
              <a:t>numaralanması</a:t>
            </a:r>
            <a:r>
              <a:rPr lang="tr-TR" sz="1600" b="1" dirty="0" smtClean="0"/>
              <a:t>: </a:t>
            </a:r>
            <a:r>
              <a:rPr lang="en-US" sz="1600" dirty="0" err="1" smtClean="0"/>
              <a:t>Sitenin</a:t>
            </a:r>
            <a:r>
              <a:rPr lang="en-US" sz="1600" dirty="0" smtClean="0"/>
              <a:t> </a:t>
            </a:r>
            <a:r>
              <a:rPr lang="en-US" sz="1600" dirty="0" err="1"/>
              <a:t>meydan</a:t>
            </a:r>
            <a:r>
              <a:rPr lang="en-US" sz="1600" dirty="0"/>
              <a:t>, </a:t>
            </a:r>
            <a:r>
              <a:rPr lang="en-US" sz="1600" dirty="0" err="1"/>
              <a:t>bulvar</a:t>
            </a:r>
            <a:r>
              <a:rPr lang="en-US" sz="1600" dirty="0"/>
              <a:t>, </a:t>
            </a:r>
            <a:r>
              <a:rPr lang="en-US" sz="1600" dirty="0" err="1"/>
              <a:t>cadde</a:t>
            </a:r>
            <a:r>
              <a:rPr lang="en-US" sz="1600" dirty="0"/>
              <a:t> </a:t>
            </a:r>
            <a:r>
              <a:rPr lang="en-US" sz="1600" dirty="0" err="1"/>
              <a:t>veya</a:t>
            </a:r>
            <a:r>
              <a:rPr lang="en-US" sz="1600" dirty="0"/>
              <a:t> </a:t>
            </a:r>
            <a:r>
              <a:rPr lang="en-US" sz="1600" dirty="0" err="1"/>
              <a:t>sokaklardan</a:t>
            </a:r>
            <a:r>
              <a:rPr lang="en-US" sz="1600" dirty="0"/>
              <a:t> </a:t>
            </a:r>
            <a:r>
              <a:rPr lang="en-US" sz="1600" dirty="0" err="1"/>
              <a:t>birine</a:t>
            </a:r>
            <a:r>
              <a:rPr lang="en-US" sz="1600" dirty="0"/>
              <a:t> </a:t>
            </a:r>
            <a:r>
              <a:rPr lang="en-US" sz="1600" dirty="0" err="1"/>
              <a:t>açılan</a:t>
            </a:r>
            <a:r>
              <a:rPr lang="en-US" sz="1600" dirty="0"/>
              <a:t> </a:t>
            </a:r>
            <a:r>
              <a:rPr lang="en-US" sz="1600" dirty="0" err="1"/>
              <a:t>tek</a:t>
            </a:r>
            <a:r>
              <a:rPr lang="en-US" sz="1600" dirty="0"/>
              <a:t> </a:t>
            </a:r>
            <a:r>
              <a:rPr lang="en-US" sz="1600" dirty="0" err="1"/>
              <a:t>bir</a:t>
            </a:r>
            <a:r>
              <a:rPr lang="en-US" sz="1600" dirty="0"/>
              <a:t> </a:t>
            </a:r>
            <a:r>
              <a:rPr lang="en-US" sz="1600" dirty="0" err="1"/>
              <a:t>giriş</a:t>
            </a:r>
            <a:r>
              <a:rPr lang="en-US" sz="1600" dirty="0"/>
              <a:t> </a:t>
            </a:r>
            <a:r>
              <a:rPr lang="en-US" sz="1600" dirty="0" err="1"/>
              <a:t>kapısının</a:t>
            </a:r>
            <a:r>
              <a:rPr lang="en-US" sz="1600" dirty="0"/>
              <a:t> </a:t>
            </a:r>
            <a:r>
              <a:rPr lang="en-US" sz="1600" dirty="0" err="1"/>
              <a:t>bulunması</a:t>
            </a:r>
            <a:r>
              <a:rPr lang="en-US" sz="1600" dirty="0"/>
              <a:t> </a:t>
            </a:r>
            <a:r>
              <a:rPr lang="en-US" sz="1600" dirty="0" err="1"/>
              <a:t>durumunda</a:t>
            </a:r>
            <a:r>
              <a:rPr lang="en-US" sz="1600" dirty="0"/>
              <a:t> </a:t>
            </a:r>
            <a:r>
              <a:rPr lang="en-US" sz="1600" dirty="0" err="1"/>
              <a:t>giriş</a:t>
            </a:r>
            <a:r>
              <a:rPr lang="en-US" sz="1600" dirty="0"/>
              <a:t> </a:t>
            </a:r>
            <a:r>
              <a:rPr lang="en-US" sz="1600" dirty="0" err="1"/>
              <a:t>kapısına</a:t>
            </a:r>
            <a:r>
              <a:rPr lang="en-US" sz="1600" dirty="0"/>
              <a:t>, </a:t>
            </a:r>
            <a:r>
              <a:rPr lang="en-US" sz="1600" dirty="0" err="1"/>
              <a:t>giriş</a:t>
            </a:r>
            <a:r>
              <a:rPr lang="en-US" sz="1600" dirty="0"/>
              <a:t> </a:t>
            </a:r>
            <a:r>
              <a:rPr lang="en-US" sz="1600" dirty="0" err="1"/>
              <a:t>kapısının</a:t>
            </a:r>
            <a:r>
              <a:rPr lang="en-US" sz="1600" dirty="0"/>
              <a:t> </a:t>
            </a:r>
            <a:r>
              <a:rPr lang="en-US" sz="1600" dirty="0" err="1"/>
              <a:t>bulunduğu</a:t>
            </a:r>
            <a:r>
              <a:rPr lang="en-US" sz="1600" dirty="0"/>
              <a:t> </a:t>
            </a:r>
            <a:r>
              <a:rPr lang="en-US" sz="1600" dirty="0" err="1"/>
              <a:t>bulvar</a:t>
            </a:r>
            <a:r>
              <a:rPr lang="en-US" sz="1600" dirty="0"/>
              <a:t>, </a:t>
            </a:r>
            <a:r>
              <a:rPr lang="en-US" sz="1600" dirty="0" err="1"/>
              <a:t>cadde</a:t>
            </a:r>
            <a:r>
              <a:rPr lang="en-US" sz="1600" dirty="0"/>
              <a:t> </a:t>
            </a:r>
            <a:r>
              <a:rPr lang="en-US" sz="1600" dirty="0" err="1"/>
              <a:t>veya</a:t>
            </a:r>
            <a:r>
              <a:rPr lang="en-US" sz="1600" dirty="0"/>
              <a:t> </a:t>
            </a:r>
            <a:r>
              <a:rPr lang="en-US" sz="1600" dirty="0" err="1"/>
              <a:t>sokak</a:t>
            </a:r>
            <a:r>
              <a:rPr lang="en-US" sz="1600" dirty="0"/>
              <a:t> </a:t>
            </a:r>
            <a:r>
              <a:rPr lang="en-US" sz="1600" dirty="0" err="1"/>
              <a:t>üzerindeki</a:t>
            </a:r>
            <a:r>
              <a:rPr lang="en-US" sz="1600" dirty="0"/>
              <a:t> son </a:t>
            </a:r>
            <a:r>
              <a:rPr lang="en-US" sz="1600" dirty="0" err="1"/>
              <a:t>bina</a:t>
            </a:r>
            <a:r>
              <a:rPr lang="en-US" sz="1600" dirty="0"/>
              <a:t> </a:t>
            </a:r>
            <a:r>
              <a:rPr lang="en-US" sz="1600" dirty="0" err="1"/>
              <a:t>veya</a:t>
            </a:r>
            <a:r>
              <a:rPr lang="en-US" sz="1600" dirty="0"/>
              <a:t> </a:t>
            </a:r>
            <a:r>
              <a:rPr lang="en-US" sz="1600" dirty="0" err="1"/>
              <a:t>arsaya</a:t>
            </a:r>
            <a:r>
              <a:rPr lang="en-US" sz="1600" dirty="0"/>
              <a:t> </a:t>
            </a:r>
            <a:r>
              <a:rPr lang="en-US" sz="1600" dirty="0" err="1"/>
              <a:t>verilmiş</a:t>
            </a:r>
            <a:r>
              <a:rPr lang="en-US" sz="1600" dirty="0"/>
              <a:t> </a:t>
            </a:r>
            <a:r>
              <a:rPr lang="en-US" sz="1600" dirty="0" err="1"/>
              <a:t>olan</a:t>
            </a:r>
            <a:r>
              <a:rPr lang="en-US" sz="1600" dirty="0"/>
              <a:t> </a:t>
            </a:r>
            <a:r>
              <a:rPr lang="en-US" sz="1600" dirty="0" err="1"/>
              <a:t>numarayı</a:t>
            </a:r>
            <a:r>
              <a:rPr lang="en-US" sz="1600" dirty="0"/>
              <a:t> </a:t>
            </a:r>
            <a:r>
              <a:rPr lang="en-US" sz="1600" dirty="0" err="1"/>
              <a:t>takip</a:t>
            </a:r>
            <a:r>
              <a:rPr lang="en-US" sz="1600" dirty="0"/>
              <a:t> </a:t>
            </a:r>
            <a:r>
              <a:rPr lang="en-US" sz="1600" dirty="0" err="1"/>
              <a:t>eden</a:t>
            </a:r>
            <a:r>
              <a:rPr lang="en-US" sz="1600" dirty="0"/>
              <a:t> </a:t>
            </a:r>
            <a:r>
              <a:rPr lang="en-US" sz="1600" dirty="0" err="1"/>
              <a:t>numara</a:t>
            </a:r>
            <a:r>
              <a:rPr lang="en-US" sz="1600" dirty="0"/>
              <a:t> </a:t>
            </a:r>
            <a:r>
              <a:rPr lang="en-US" sz="1600" dirty="0" err="1"/>
              <a:t>verilir</a:t>
            </a:r>
            <a:r>
              <a:rPr lang="en-US" sz="1600" dirty="0"/>
              <a:t>. Site </a:t>
            </a:r>
            <a:r>
              <a:rPr lang="en-US" sz="1600" dirty="0" err="1"/>
              <a:t>içinde</a:t>
            </a:r>
            <a:r>
              <a:rPr lang="en-US" sz="1600" dirty="0"/>
              <a:t> </a:t>
            </a:r>
            <a:r>
              <a:rPr lang="en-US" sz="1600" dirty="0" err="1"/>
              <a:t>yer</a:t>
            </a:r>
            <a:r>
              <a:rPr lang="en-US" sz="1600" dirty="0"/>
              <a:t> </a:t>
            </a:r>
            <a:r>
              <a:rPr lang="en-US" sz="1600" dirty="0" err="1"/>
              <a:t>alan</a:t>
            </a:r>
            <a:r>
              <a:rPr lang="en-US" sz="1600" dirty="0"/>
              <a:t> </a:t>
            </a:r>
            <a:r>
              <a:rPr lang="en-US" sz="1600" dirty="0" err="1"/>
              <a:t>binalara</a:t>
            </a:r>
            <a:r>
              <a:rPr lang="en-US" sz="1600" dirty="0"/>
              <a:t> </a:t>
            </a:r>
            <a:r>
              <a:rPr lang="en-US" sz="1600" dirty="0" err="1"/>
              <a:t>giriş</a:t>
            </a:r>
            <a:r>
              <a:rPr lang="en-US" sz="1600" dirty="0"/>
              <a:t> </a:t>
            </a:r>
            <a:r>
              <a:rPr lang="en-US" sz="1600" dirty="0" err="1"/>
              <a:t>kapısının</a:t>
            </a:r>
            <a:r>
              <a:rPr lang="en-US" sz="1600" dirty="0"/>
              <a:t> </a:t>
            </a:r>
            <a:r>
              <a:rPr lang="en-US" sz="1600" dirty="0" err="1"/>
              <a:t>solundan</a:t>
            </a:r>
            <a:r>
              <a:rPr lang="en-US" sz="1600" dirty="0"/>
              <a:t> </a:t>
            </a:r>
            <a:r>
              <a:rPr lang="en-US" sz="1600" dirty="0" err="1"/>
              <a:t>başlayarak</a:t>
            </a:r>
            <a:r>
              <a:rPr lang="en-US" sz="1600" dirty="0"/>
              <a:t> site </a:t>
            </a:r>
            <a:r>
              <a:rPr lang="en-US" sz="1600" dirty="0" err="1"/>
              <a:t>giriş</a:t>
            </a:r>
            <a:r>
              <a:rPr lang="en-US" sz="1600" dirty="0"/>
              <a:t> </a:t>
            </a:r>
            <a:r>
              <a:rPr lang="en-US" sz="1600" dirty="0" err="1"/>
              <a:t>kapısını</a:t>
            </a:r>
            <a:r>
              <a:rPr lang="en-US" sz="1600" dirty="0"/>
              <a:t> </a:t>
            </a:r>
            <a:r>
              <a:rPr lang="en-US" sz="1600" dirty="0" err="1"/>
              <a:t>takiben</a:t>
            </a:r>
            <a:r>
              <a:rPr lang="en-US" sz="1600" dirty="0"/>
              <a:t> </a:t>
            </a:r>
            <a:r>
              <a:rPr lang="en-US" sz="1600" dirty="0" err="1"/>
              <a:t>ardışık</a:t>
            </a:r>
            <a:r>
              <a:rPr lang="en-US" sz="1600" dirty="0"/>
              <a:t> </a:t>
            </a:r>
            <a:r>
              <a:rPr lang="en-US" sz="1600" dirty="0" err="1"/>
              <a:t>olarak</a:t>
            </a:r>
            <a:r>
              <a:rPr lang="en-US" sz="1600" dirty="0"/>
              <a:t> </a:t>
            </a:r>
            <a:r>
              <a:rPr lang="en-US" sz="1600" dirty="0" err="1"/>
              <a:t>harfli</a:t>
            </a:r>
            <a:r>
              <a:rPr lang="en-US" sz="1600" dirty="0"/>
              <a:t> </a:t>
            </a:r>
            <a:r>
              <a:rPr lang="en-US" sz="1600" dirty="0" err="1"/>
              <a:t>birleşik</a:t>
            </a:r>
            <a:r>
              <a:rPr lang="en-US" sz="1600" dirty="0"/>
              <a:t> </a:t>
            </a:r>
            <a:r>
              <a:rPr lang="en-US" sz="1600" dirty="0" err="1"/>
              <a:t>numaralar</a:t>
            </a:r>
            <a:r>
              <a:rPr lang="en-US" sz="1600" dirty="0"/>
              <a:t> </a:t>
            </a:r>
            <a:r>
              <a:rPr lang="en-US" sz="1600" dirty="0" err="1"/>
              <a:t>verilir</a:t>
            </a:r>
            <a:endParaRPr lang="en-US" sz="16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57</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28600" y="1778940"/>
            <a:ext cx="8543114" cy="4599531"/>
          </a:xfrm>
          <a:prstGeom prst="rect">
            <a:avLst/>
          </a:prstGeom>
        </p:spPr>
      </p:pic>
    </p:spTree>
    <p:extLst>
      <p:ext uri="{BB962C8B-B14F-4D97-AF65-F5344CB8AC3E}">
        <p14:creationId xmlns:p14="http://schemas.microsoft.com/office/powerpoint/2010/main" val="37998533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38812"/>
            <a:ext cx="8229600" cy="4525963"/>
          </a:xfrm>
        </p:spPr>
        <p:txBody>
          <a:bodyPr/>
          <a:lstStyle/>
          <a:p>
            <a:pPr marL="0" indent="0">
              <a:buNone/>
            </a:pPr>
            <a:r>
              <a:rPr lang="en-US" sz="1600" dirty="0" err="1" smtClean="0"/>
              <a:t>Sitenin</a:t>
            </a:r>
            <a:r>
              <a:rPr lang="en-US" sz="1600" dirty="0" smtClean="0"/>
              <a:t> </a:t>
            </a:r>
            <a:r>
              <a:rPr lang="en-US" sz="1600" dirty="0" err="1"/>
              <a:t>meydan</a:t>
            </a:r>
            <a:r>
              <a:rPr lang="en-US" sz="1600" dirty="0"/>
              <a:t>, </a:t>
            </a:r>
            <a:r>
              <a:rPr lang="en-US" sz="1600" dirty="0" err="1"/>
              <a:t>bulvar</a:t>
            </a:r>
            <a:r>
              <a:rPr lang="en-US" sz="1600" dirty="0"/>
              <a:t>, </a:t>
            </a:r>
            <a:r>
              <a:rPr lang="en-US" sz="1600" dirty="0" err="1"/>
              <a:t>cadde</a:t>
            </a:r>
            <a:r>
              <a:rPr lang="en-US" sz="1600" dirty="0"/>
              <a:t> </a:t>
            </a:r>
            <a:r>
              <a:rPr lang="en-US" sz="1600" dirty="0" err="1"/>
              <a:t>veya</a:t>
            </a:r>
            <a:r>
              <a:rPr lang="en-US" sz="1600" dirty="0"/>
              <a:t> </a:t>
            </a:r>
            <a:r>
              <a:rPr lang="en-US" sz="1600" dirty="0" err="1"/>
              <a:t>sokaklardan</a:t>
            </a:r>
            <a:r>
              <a:rPr lang="en-US" sz="1600" dirty="0"/>
              <a:t> </a:t>
            </a:r>
            <a:r>
              <a:rPr lang="en-US" sz="1600" dirty="0" err="1"/>
              <a:t>birine</a:t>
            </a:r>
            <a:r>
              <a:rPr lang="en-US" sz="1600" dirty="0"/>
              <a:t> </a:t>
            </a:r>
            <a:r>
              <a:rPr lang="en-US" sz="1600" dirty="0" err="1"/>
              <a:t>açılan</a:t>
            </a:r>
            <a:r>
              <a:rPr lang="en-US" sz="1600" dirty="0"/>
              <a:t> </a:t>
            </a:r>
            <a:r>
              <a:rPr lang="en-US" sz="1600" dirty="0" err="1"/>
              <a:t>birden</a:t>
            </a:r>
            <a:r>
              <a:rPr lang="en-US" sz="1600" dirty="0"/>
              <a:t> </a:t>
            </a:r>
            <a:r>
              <a:rPr lang="en-US" sz="1600" dirty="0" err="1"/>
              <a:t>fazla</a:t>
            </a:r>
            <a:r>
              <a:rPr lang="en-US" sz="1600" dirty="0"/>
              <a:t> </a:t>
            </a:r>
            <a:r>
              <a:rPr lang="en-US" sz="1600" dirty="0" err="1"/>
              <a:t>giriş</a:t>
            </a:r>
            <a:r>
              <a:rPr lang="en-US" sz="1600" dirty="0"/>
              <a:t> </a:t>
            </a:r>
            <a:r>
              <a:rPr lang="en-US" sz="1600" dirty="0" err="1"/>
              <a:t>kapısının</a:t>
            </a:r>
            <a:r>
              <a:rPr lang="en-US" sz="1600" dirty="0"/>
              <a:t> </a:t>
            </a:r>
            <a:r>
              <a:rPr lang="en-US" sz="1600" dirty="0" err="1"/>
              <a:t>bulunması</a:t>
            </a:r>
            <a:r>
              <a:rPr lang="en-US" sz="1600" dirty="0"/>
              <a:t> </a:t>
            </a:r>
            <a:r>
              <a:rPr lang="en-US" sz="1600" dirty="0" err="1"/>
              <a:t>durumunda</a:t>
            </a:r>
            <a:r>
              <a:rPr lang="en-US" sz="1600" dirty="0"/>
              <a:t> </a:t>
            </a:r>
            <a:r>
              <a:rPr lang="en-US" sz="1600" dirty="0" err="1"/>
              <a:t>giriş</a:t>
            </a:r>
            <a:r>
              <a:rPr lang="en-US" sz="1600" dirty="0"/>
              <a:t> </a:t>
            </a:r>
            <a:r>
              <a:rPr lang="en-US" sz="1600" dirty="0" err="1"/>
              <a:t>kapılarına</a:t>
            </a:r>
            <a:r>
              <a:rPr lang="en-US" sz="1600" dirty="0"/>
              <a:t>, </a:t>
            </a:r>
            <a:r>
              <a:rPr lang="en-US" sz="1600" dirty="0" err="1"/>
              <a:t>giriş</a:t>
            </a:r>
            <a:r>
              <a:rPr lang="en-US" sz="1600" dirty="0"/>
              <a:t> </a:t>
            </a:r>
            <a:r>
              <a:rPr lang="en-US" sz="1600" dirty="0" err="1"/>
              <a:t>kapısının</a:t>
            </a:r>
            <a:r>
              <a:rPr lang="en-US" sz="1600" dirty="0"/>
              <a:t> </a:t>
            </a:r>
            <a:r>
              <a:rPr lang="en-US" sz="1600" dirty="0" err="1"/>
              <a:t>bulunduğu</a:t>
            </a:r>
            <a:r>
              <a:rPr lang="en-US" sz="1600" dirty="0"/>
              <a:t> </a:t>
            </a:r>
            <a:r>
              <a:rPr lang="en-US" sz="1600" dirty="0" err="1"/>
              <a:t>bulvar</a:t>
            </a:r>
            <a:r>
              <a:rPr lang="en-US" sz="1600" dirty="0"/>
              <a:t>, </a:t>
            </a:r>
            <a:r>
              <a:rPr lang="en-US" sz="1600" dirty="0" err="1"/>
              <a:t>cadde</a:t>
            </a:r>
            <a:r>
              <a:rPr lang="en-US" sz="1600" dirty="0"/>
              <a:t> </a:t>
            </a:r>
            <a:r>
              <a:rPr lang="en-US" sz="1600" dirty="0" err="1"/>
              <a:t>veya</a:t>
            </a:r>
            <a:r>
              <a:rPr lang="en-US" sz="1600" dirty="0"/>
              <a:t> </a:t>
            </a:r>
            <a:r>
              <a:rPr lang="en-US" sz="1600" dirty="0" err="1"/>
              <a:t>sokak</a:t>
            </a:r>
            <a:r>
              <a:rPr lang="en-US" sz="1600" dirty="0"/>
              <a:t> </a:t>
            </a:r>
            <a:r>
              <a:rPr lang="en-US" sz="1600" dirty="0" err="1"/>
              <a:t>üzerindeki</a:t>
            </a:r>
            <a:r>
              <a:rPr lang="en-US" sz="1600" dirty="0"/>
              <a:t> son </a:t>
            </a:r>
            <a:r>
              <a:rPr lang="en-US" sz="1600" dirty="0" err="1"/>
              <a:t>bina</a:t>
            </a:r>
            <a:r>
              <a:rPr lang="en-US" sz="1600" dirty="0"/>
              <a:t> </a:t>
            </a:r>
            <a:r>
              <a:rPr lang="en-US" sz="1600" dirty="0" err="1"/>
              <a:t>veya</a:t>
            </a:r>
            <a:r>
              <a:rPr lang="en-US" sz="1600" dirty="0"/>
              <a:t> </a:t>
            </a:r>
            <a:r>
              <a:rPr lang="en-US" sz="1600" dirty="0" err="1"/>
              <a:t>arsaya</a:t>
            </a:r>
            <a:r>
              <a:rPr lang="en-US" sz="1600" dirty="0"/>
              <a:t> </a:t>
            </a:r>
            <a:r>
              <a:rPr lang="en-US" sz="1600" dirty="0" err="1"/>
              <a:t>verilmiş</a:t>
            </a:r>
            <a:r>
              <a:rPr lang="en-US" sz="1600" dirty="0"/>
              <a:t> </a:t>
            </a:r>
            <a:r>
              <a:rPr lang="en-US" sz="1600" dirty="0" err="1"/>
              <a:t>olan</a:t>
            </a:r>
            <a:r>
              <a:rPr lang="en-US" sz="1600" dirty="0"/>
              <a:t> </a:t>
            </a:r>
            <a:r>
              <a:rPr lang="en-US" sz="1600" dirty="0" err="1"/>
              <a:t>numarayı</a:t>
            </a:r>
            <a:r>
              <a:rPr lang="en-US" sz="1600" dirty="0"/>
              <a:t> </a:t>
            </a:r>
            <a:r>
              <a:rPr lang="en-US" sz="1600" dirty="0" err="1"/>
              <a:t>takip</a:t>
            </a:r>
            <a:r>
              <a:rPr lang="en-US" sz="1600" dirty="0"/>
              <a:t> </a:t>
            </a:r>
            <a:r>
              <a:rPr lang="en-US" sz="1600" dirty="0" err="1"/>
              <a:t>eden</a:t>
            </a:r>
            <a:r>
              <a:rPr lang="en-US" sz="1600" dirty="0"/>
              <a:t> </a:t>
            </a:r>
            <a:r>
              <a:rPr lang="en-US" sz="1600" dirty="0" err="1"/>
              <a:t>numara</a:t>
            </a:r>
            <a:r>
              <a:rPr lang="en-US" sz="1600" dirty="0"/>
              <a:t> </a:t>
            </a:r>
            <a:r>
              <a:rPr lang="en-US" sz="1600" dirty="0" err="1"/>
              <a:t>verilir</a:t>
            </a:r>
            <a:r>
              <a:rPr lang="en-US" sz="1600" dirty="0"/>
              <a:t>. Site </a:t>
            </a:r>
            <a:r>
              <a:rPr lang="en-US" sz="1600" dirty="0" err="1"/>
              <a:t>içinde</a:t>
            </a:r>
            <a:r>
              <a:rPr lang="en-US" sz="1600" dirty="0"/>
              <a:t> </a:t>
            </a:r>
            <a:r>
              <a:rPr lang="en-US" sz="1600" dirty="0" err="1"/>
              <a:t>yer</a:t>
            </a:r>
            <a:r>
              <a:rPr lang="en-US" sz="1600" dirty="0"/>
              <a:t> </a:t>
            </a:r>
            <a:r>
              <a:rPr lang="en-US" sz="1600" dirty="0" err="1"/>
              <a:t>alan</a:t>
            </a:r>
            <a:r>
              <a:rPr lang="en-US" sz="1600" dirty="0"/>
              <a:t> </a:t>
            </a:r>
            <a:r>
              <a:rPr lang="en-US" sz="1600" dirty="0" err="1"/>
              <a:t>binalara</a:t>
            </a:r>
            <a:r>
              <a:rPr lang="en-US" sz="1600" dirty="0"/>
              <a:t>, </a:t>
            </a:r>
            <a:r>
              <a:rPr lang="en-US" sz="1600" dirty="0" err="1"/>
              <a:t>sitenin</a:t>
            </a:r>
            <a:r>
              <a:rPr lang="en-US" sz="1600" dirty="0"/>
              <a:t> </a:t>
            </a:r>
            <a:r>
              <a:rPr lang="en-US" sz="1600" dirty="0" err="1"/>
              <a:t>giriş</a:t>
            </a:r>
            <a:r>
              <a:rPr lang="en-US" sz="1600" dirty="0"/>
              <a:t> </a:t>
            </a:r>
            <a:r>
              <a:rPr lang="en-US" sz="1600" dirty="0" err="1"/>
              <a:t>kapılarından</a:t>
            </a:r>
            <a:r>
              <a:rPr lang="en-US" sz="1600" dirty="0"/>
              <a:t> </a:t>
            </a:r>
            <a:r>
              <a:rPr lang="en-US" sz="1600" dirty="0" err="1"/>
              <a:t>en</a:t>
            </a:r>
            <a:r>
              <a:rPr lang="en-US" sz="1600" dirty="0"/>
              <a:t> </a:t>
            </a:r>
            <a:r>
              <a:rPr lang="en-US" sz="1600" dirty="0" err="1"/>
              <a:t>işlek</a:t>
            </a:r>
            <a:r>
              <a:rPr lang="en-US" sz="1600" dirty="0"/>
              <a:t> </a:t>
            </a:r>
            <a:r>
              <a:rPr lang="en-US" sz="1600" dirty="0" err="1"/>
              <a:t>ve</a:t>
            </a:r>
            <a:r>
              <a:rPr lang="en-US" sz="1600" dirty="0"/>
              <a:t> </a:t>
            </a:r>
            <a:r>
              <a:rPr lang="en-US" sz="1600" dirty="0" err="1"/>
              <a:t>geniş</a:t>
            </a:r>
            <a:r>
              <a:rPr lang="en-US" sz="1600" dirty="0"/>
              <a:t> </a:t>
            </a:r>
            <a:r>
              <a:rPr lang="en-US" sz="1600" dirty="0" err="1"/>
              <a:t>olan</a:t>
            </a:r>
            <a:r>
              <a:rPr lang="en-US" sz="1600" dirty="0"/>
              <a:t> </a:t>
            </a:r>
            <a:r>
              <a:rPr lang="en-US" sz="1600" dirty="0" err="1"/>
              <a:t>yere</a:t>
            </a:r>
            <a:r>
              <a:rPr lang="en-US" sz="1600" dirty="0"/>
              <a:t> </a:t>
            </a:r>
            <a:r>
              <a:rPr lang="en-US" sz="1600" dirty="0" err="1"/>
              <a:t>açılan</a:t>
            </a:r>
            <a:r>
              <a:rPr lang="en-US" sz="1600" dirty="0"/>
              <a:t> </a:t>
            </a:r>
            <a:r>
              <a:rPr lang="en-US" sz="1600" dirty="0" err="1"/>
              <a:t>kapısının</a:t>
            </a:r>
            <a:r>
              <a:rPr lang="en-US" sz="1600" dirty="0"/>
              <a:t> </a:t>
            </a:r>
            <a:r>
              <a:rPr lang="en-US" sz="1600" dirty="0" err="1"/>
              <a:t>numarasını</a:t>
            </a:r>
            <a:r>
              <a:rPr lang="en-US" sz="1600" dirty="0"/>
              <a:t> </a:t>
            </a:r>
            <a:r>
              <a:rPr lang="en-US" sz="1600" dirty="0" err="1"/>
              <a:t>takiben</a:t>
            </a:r>
            <a:r>
              <a:rPr lang="en-US" sz="1600" dirty="0"/>
              <a:t>, </a:t>
            </a:r>
            <a:r>
              <a:rPr lang="en-US" sz="1600" dirty="0" err="1"/>
              <a:t>soldan</a:t>
            </a:r>
            <a:r>
              <a:rPr lang="en-US" sz="1600" dirty="0"/>
              <a:t> </a:t>
            </a:r>
            <a:r>
              <a:rPr lang="en-US" sz="1600" dirty="0" err="1"/>
              <a:t>başlanarak</a:t>
            </a:r>
            <a:r>
              <a:rPr lang="en-US" sz="1600" dirty="0"/>
              <a:t> </a:t>
            </a:r>
            <a:r>
              <a:rPr lang="en-US" sz="1600" dirty="0" err="1"/>
              <a:t>ardışık</a:t>
            </a:r>
            <a:r>
              <a:rPr lang="en-US" sz="1600" dirty="0"/>
              <a:t> </a:t>
            </a:r>
            <a:r>
              <a:rPr lang="en-US" sz="1600" dirty="0" err="1"/>
              <a:t>olarak</a:t>
            </a:r>
            <a:r>
              <a:rPr lang="en-US" sz="1600" dirty="0"/>
              <a:t> </a:t>
            </a:r>
            <a:r>
              <a:rPr lang="en-US" sz="1600" dirty="0" err="1"/>
              <a:t>harfli</a:t>
            </a:r>
            <a:r>
              <a:rPr lang="en-US" sz="1600" dirty="0"/>
              <a:t> </a:t>
            </a:r>
            <a:r>
              <a:rPr lang="en-US" sz="1600" dirty="0" err="1"/>
              <a:t>birleşik</a:t>
            </a:r>
            <a:r>
              <a:rPr lang="en-US" sz="1600" dirty="0"/>
              <a:t> </a:t>
            </a:r>
            <a:r>
              <a:rPr lang="en-US" sz="1600" dirty="0" err="1"/>
              <a:t>numaralar</a:t>
            </a:r>
            <a:r>
              <a:rPr lang="en-US" sz="1600" dirty="0"/>
              <a:t> </a:t>
            </a:r>
            <a:r>
              <a:rPr lang="en-US" sz="1600" dirty="0" err="1"/>
              <a:t>verilir</a:t>
            </a:r>
            <a:r>
              <a:rPr lang="en-US" sz="1600" dirty="0"/>
              <a:t> 	</a:t>
            </a:r>
          </a:p>
          <a:p>
            <a:endParaRPr lang="en-US" sz="16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58</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06242" y="1844824"/>
            <a:ext cx="7976139" cy="4372595"/>
          </a:xfrm>
          <a:prstGeom prst="rect">
            <a:avLst/>
          </a:prstGeom>
        </p:spPr>
      </p:pic>
    </p:spTree>
    <p:extLst>
      <p:ext uri="{BB962C8B-B14F-4D97-AF65-F5344CB8AC3E}">
        <p14:creationId xmlns:p14="http://schemas.microsoft.com/office/powerpoint/2010/main" val="3621682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2182"/>
            <a:ext cx="8229600" cy="4525963"/>
          </a:xfrm>
        </p:spPr>
        <p:txBody>
          <a:bodyPr/>
          <a:lstStyle/>
          <a:p>
            <a:pPr marL="0" indent="0">
              <a:buNone/>
            </a:pPr>
            <a:r>
              <a:rPr lang="en-US" sz="1600" b="1" dirty="0" err="1"/>
              <a:t>Birden</a:t>
            </a:r>
            <a:r>
              <a:rPr lang="en-US" sz="1600" b="1" dirty="0"/>
              <a:t> </a:t>
            </a:r>
            <a:r>
              <a:rPr lang="en-US" sz="1600" b="1" dirty="0" err="1"/>
              <a:t>fazla</a:t>
            </a:r>
            <a:r>
              <a:rPr lang="en-US" sz="1600" b="1" dirty="0"/>
              <a:t> </a:t>
            </a:r>
            <a:r>
              <a:rPr lang="en-US" sz="1600" b="1" dirty="0" err="1"/>
              <a:t>sokakta</a:t>
            </a:r>
            <a:r>
              <a:rPr lang="en-US" sz="1600" b="1" dirty="0"/>
              <a:t> </a:t>
            </a:r>
            <a:r>
              <a:rPr lang="en-US" sz="1600" b="1" dirty="0" err="1"/>
              <a:t>kapısı</a:t>
            </a:r>
            <a:r>
              <a:rPr lang="en-US" sz="1600" b="1" dirty="0"/>
              <a:t> </a:t>
            </a:r>
            <a:r>
              <a:rPr lang="en-US" sz="1600" b="1" dirty="0" err="1"/>
              <a:t>bulunan</a:t>
            </a:r>
            <a:r>
              <a:rPr lang="en-US" sz="1600" b="1" dirty="0"/>
              <a:t> </a:t>
            </a:r>
            <a:r>
              <a:rPr lang="en-US" sz="1600" b="1" dirty="0" err="1"/>
              <a:t>binaların</a:t>
            </a:r>
            <a:r>
              <a:rPr lang="en-US" sz="1600" b="1" dirty="0"/>
              <a:t> </a:t>
            </a:r>
            <a:r>
              <a:rPr lang="en-US" sz="1600" b="1" dirty="0" err="1" smtClean="0"/>
              <a:t>numaralanması</a:t>
            </a:r>
            <a:r>
              <a:rPr lang="tr-TR" sz="1600" b="1" dirty="0" smtClean="0"/>
              <a:t>: </a:t>
            </a:r>
            <a:r>
              <a:rPr lang="en-US" sz="1600" dirty="0" err="1" smtClean="0"/>
              <a:t>Birden</a:t>
            </a:r>
            <a:r>
              <a:rPr lang="en-US" sz="1600" dirty="0" smtClean="0"/>
              <a:t> </a:t>
            </a:r>
            <a:r>
              <a:rPr lang="en-US" sz="1600" dirty="0" err="1"/>
              <a:t>fazla</a:t>
            </a:r>
            <a:r>
              <a:rPr lang="en-US" sz="1600" dirty="0"/>
              <a:t> </a:t>
            </a:r>
            <a:r>
              <a:rPr lang="en-US" sz="1600" dirty="0" err="1"/>
              <a:t>sokağa</a:t>
            </a:r>
            <a:r>
              <a:rPr lang="en-US" sz="1600" dirty="0"/>
              <a:t> </a:t>
            </a:r>
            <a:r>
              <a:rPr lang="en-US" sz="1600" dirty="0" err="1"/>
              <a:t>açılan</a:t>
            </a:r>
            <a:r>
              <a:rPr lang="en-US" sz="1600" dirty="0"/>
              <a:t> </a:t>
            </a:r>
            <a:r>
              <a:rPr lang="en-US" sz="1600" dirty="0" err="1"/>
              <a:t>kapıları</a:t>
            </a:r>
            <a:r>
              <a:rPr lang="en-US" sz="1600" dirty="0"/>
              <a:t> </a:t>
            </a:r>
            <a:r>
              <a:rPr lang="en-US" sz="1600" dirty="0" err="1"/>
              <a:t>bulunan</a:t>
            </a:r>
            <a:r>
              <a:rPr lang="en-US" sz="1600" dirty="0"/>
              <a:t> </a:t>
            </a:r>
            <a:r>
              <a:rPr lang="en-US" sz="1600" dirty="0" err="1"/>
              <a:t>binalara</a:t>
            </a:r>
            <a:r>
              <a:rPr lang="en-US" sz="1600" dirty="0"/>
              <a:t> her </a:t>
            </a:r>
            <a:r>
              <a:rPr lang="en-US" sz="1600" dirty="0" err="1"/>
              <a:t>sokaktan</a:t>
            </a:r>
            <a:r>
              <a:rPr lang="en-US" sz="1600" dirty="0"/>
              <a:t>, </a:t>
            </a:r>
            <a:r>
              <a:rPr lang="en-US" sz="1600" dirty="0" err="1"/>
              <a:t>bağımsız</a:t>
            </a:r>
            <a:r>
              <a:rPr lang="en-US" sz="1600" dirty="0"/>
              <a:t> </a:t>
            </a:r>
            <a:r>
              <a:rPr lang="en-US" sz="1600" dirty="0" err="1"/>
              <a:t>numara</a:t>
            </a:r>
            <a:r>
              <a:rPr lang="en-US" sz="1600" dirty="0"/>
              <a:t> </a:t>
            </a:r>
            <a:r>
              <a:rPr lang="en-US" sz="1600" dirty="0" err="1" smtClean="0"/>
              <a:t>verilir</a:t>
            </a:r>
            <a:r>
              <a:rPr lang="en-US" sz="1600" dirty="0" smtClean="0"/>
              <a:t>.</a:t>
            </a:r>
            <a:endParaRPr lang="tr-TR" sz="1600" dirty="0" smtClean="0"/>
          </a:p>
          <a:p>
            <a:pPr marL="0" indent="0">
              <a:buNone/>
            </a:pPr>
            <a:r>
              <a:rPr lang="en-US" sz="1600" b="1" dirty="0" err="1" smtClean="0"/>
              <a:t>Örnek</a:t>
            </a:r>
            <a:r>
              <a:rPr lang="en-US" sz="1600" b="1" dirty="0"/>
              <a:t>: </a:t>
            </a:r>
            <a:r>
              <a:rPr lang="en-US" sz="1600" dirty="0"/>
              <a:t>Tamer </a:t>
            </a:r>
            <a:r>
              <a:rPr lang="en-US" sz="1600" dirty="0" err="1"/>
              <a:t>Sokaktan</a:t>
            </a:r>
            <a:r>
              <a:rPr lang="en-US" sz="1600" dirty="0"/>
              <a:t> 24 </a:t>
            </a:r>
            <a:r>
              <a:rPr lang="en-US" sz="1600" dirty="0" err="1"/>
              <a:t>numarayı</a:t>
            </a:r>
            <a:r>
              <a:rPr lang="en-US" sz="1600" dirty="0"/>
              <a:t>, </a:t>
            </a:r>
            <a:r>
              <a:rPr lang="en-US" sz="1600" dirty="0" err="1"/>
              <a:t>Serdar</a:t>
            </a:r>
            <a:r>
              <a:rPr lang="en-US" sz="1600" dirty="0"/>
              <a:t> </a:t>
            </a:r>
            <a:r>
              <a:rPr lang="en-US" sz="1600" dirty="0" err="1"/>
              <a:t>Sokaktan</a:t>
            </a:r>
            <a:r>
              <a:rPr lang="en-US" sz="1600" dirty="0"/>
              <a:t> 18 </a:t>
            </a:r>
            <a:r>
              <a:rPr lang="en-US" sz="1600" dirty="0" err="1"/>
              <a:t>numarayı</a:t>
            </a:r>
            <a:r>
              <a:rPr lang="en-US" sz="1600" dirty="0"/>
              <a:t> </a:t>
            </a:r>
            <a:r>
              <a:rPr lang="en-US" sz="1600" dirty="0" err="1"/>
              <a:t>alan</a:t>
            </a:r>
            <a:r>
              <a:rPr lang="en-US" sz="1600" dirty="0"/>
              <a:t> </a:t>
            </a:r>
            <a:r>
              <a:rPr lang="en-US" sz="1600" dirty="0" err="1"/>
              <a:t>bir</a:t>
            </a:r>
            <a:r>
              <a:rPr lang="en-US" sz="1600" dirty="0"/>
              <a:t> </a:t>
            </a:r>
            <a:r>
              <a:rPr lang="en-US" sz="1600" dirty="0" err="1"/>
              <a:t>binanın</a:t>
            </a:r>
            <a:r>
              <a:rPr lang="en-US" sz="1600" dirty="0"/>
              <a:t> </a:t>
            </a:r>
            <a:r>
              <a:rPr lang="en-US" sz="1600" dirty="0" err="1"/>
              <a:t>aktif</a:t>
            </a:r>
            <a:r>
              <a:rPr lang="en-US" sz="1600" dirty="0"/>
              <a:t> </a:t>
            </a:r>
            <a:r>
              <a:rPr lang="en-US" sz="1600" dirty="0" err="1"/>
              <a:t>numarası</a:t>
            </a:r>
            <a:r>
              <a:rPr lang="en-US" sz="1600" dirty="0"/>
              <a:t> 18 </a:t>
            </a:r>
            <a:r>
              <a:rPr lang="en-US" sz="1600" dirty="0" err="1"/>
              <a:t>olup</a:t>
            </a:r>
            <a:r>
              <a:rPr lang="en-US" sz="1600" dirty="0"/>
              <a:t>, </a:t>
            </a:r>
            <a:r>
              <a:rPr lang="en-US" sz="1600" dirty="0" err="1"/>
              <a:t>iç</a:t>
            </a:r>
            <a:r>
              <a:rPr lang="en-US" sz="1600" dirty="0"/>
              <a:t> </a:t>
            </a:r>
            <a:r>
              <a:rPr lang="en-US" sz="1600" dirty="0" err="1"/>
              <a:t>kapı</a:t>
            </a:r>
            <a:r>
              <a:rPr lang="en-US" sz="1600" dirty="0"/>
              <a:t> </a:t>
            </a:r>
            <a:r>
              <a:rPr lang="en-US" sz="1600" dirty="0" err="1"/>
              <a:t>numaralarıda</a:t>
            </a:r>
            <a:r>
              <a:rPr lang="en-US" sz="1600" dirty="0"/>
              <a:t> </a:t>
            </a:r>
            <a:r>
              <a:rPr lang="en-US" sz="1600" dirty="0" err="1"/>
              <a:t>bu</a:t>
            </a:r>
            <a:r>
              <a:rPr lang="en-US" sz="1600" dirty="0"/>
              <a:t> </a:t>
            </a:r>
            <a:r>
              <a:rPr lang="en-US" sz="1600" dirty="0" err="1"/>
              <a:t>numaradan</a:t>
            </a:r>
            <a:r>
              <a:rPr lang="en-US" sz="1600" dirty="0"/>
              <a:t> </a:t>
            </a:r>
            <a:r>
              <a:rPr lang="en-US" sz="1600" dirty="0" err="1"/>
              <a:t>verilir</a:t>
            </a:r>
            <a:r>
              <a:rPr lang="en-US" sz="1600" dirty="0"/>
              <a:t>, </a:t>
            </a:r>
            <a:r>
              <a:rPr lang="en-US" sz="1600" dirty="0" err="1"/>
              <a:t>diğer</a:t>
            </a:r>
            <a:r>
              <a:rPr lang="en-US" sz="1600" dirty="0"/>
              <a:t> Tamer </a:t>
            </a:r>
            <a:r>
              <a:rPr lang="en-US" sz="1600" dirty="0" err="1"/>
              <a:t>sokaktan</a:t>
            </a:r>
            <a:r>
              <a:rPr lang="en-US" sz="1600" dirty="0"/>
              <a:t> </a:t>
            </a:r>
            <a:r>
              <a:rPr lang="en-US" sz="1600" dirty="0" err="1"/>
              <a:t>aldığı</a:t>
            </a:r>
            <a:r>
              <a:rPr lang="en-US" sz="1600" dirty="0"/>
              <a:t> 24 </a:t>
            </a:r>
            <a:r>
              <a:rPr lang="en-US" sz="1600" dirty="0" err="1"/>
              <a:t>numara</a:t>
            </a:r>
            <a:r>
              <a:rPr lang="en-US" sz="1600" dirty="0"/>
              <a:t> </a:t>
            </a:r>
            <a:r>
              <a:rPr lang="en-US" sz="1600" dirty="0" err="1"/>
              <a:t>bu</a:t>
            </a:r>
            <a:r>
              <a:rPr lang="en-US" sz="1600" dirty="0"/>
              <a:t> </a:t>
            </a:r>
            <a:r>
              <a:rPr lang="en-US" sz="1600" dirty="0" err="1"/>
              <a:t>bina</a:t>
            </a:r>
            <a:r>
              <a:rPr lang="en-US" sz="1600" dirty="0"/>
              <a:t> </a:t>
            </a:r>
            <a:r>
              <a:rPr lang="en-US" sz="1600" dirty="0" err="1"/>
              <a:t>için</a:t>
            </a:r>
            <a:r>
              <a:rPr lang="en-US" sz="1600" dirty="0"/>
              <a:t> Tamer </a:t>
            </a:r>
            <a:r>
              <a:rPr lang="en-US" sz="1600" dirty="0" err="1"/>
              <a:t>sokaktan</a:t>
            </a:r>
            <a:r>
              <a:rPr lang="en-US" sz="1600" dirty="0"/>
              <a:t> </a:t>
            </a:r>
            <a:r>
              <a:rPr lang="en-US" sz="1600" dirty="0" err="1"/>
              <a:t>aldığı</a:t>
            </a:r>
            <a:r>
              <a:rPr lang="en-US" sz="1600" dirty="0"/>
              <a:t> </a:t>
            </a:r>
            <a:r>
              <a:rPr lang="en-US" sz="1600" dirty="0" err="1"/>
              <a:t>tahsis</a:t>
            </a:r>
            <a:r>
              <a:rPr lang="en-US" sz="1600" dirty="0"/>
              <a:t> </a:t>
            </a:r>
            <a:r>
              <a:rPr lang="en-US" sz="1600" dirty="0" err="1"/>
              <a:t>numarasıdır</a:t>
            </a:r>
            <a:r>
              <a:rPr lang="en-US" sz="1600" dirty="0"/>
              <a:t>.</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59</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13859" y="2337761"/>
            <a:ext cx="8716281" cy="4216284"/>
          </a:xfrm>
          <a:prstGeom prst="rect">
            <a:avLst/>
          </a:prstGeom>
        </p:spPr>
      </p:pic>
    </p:spTree>
    <p:extLst>
      <p:ext uri="{BB962C8B-B14F-4D97-AF65-F5344CB8AC3E}">
        <p14:creationId xmlns:p14="http://schemas.microsoft.com/office/powerpoint/2010/main" val="2596543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Font typeface="Arial" charset="0"/>
              <a:buNone/>
            </a:pPr>
            <a:r>
              <a:rPr lang="en-GB" sz="1600" dirty="0" smtClean="0">
                <a:solidFill>
                  <a:srgbClr val="FF0000"/>
                </a:solidFill>
              </a:rPr>
              <a:t>Feature </a:t>
            </a:r>
            <a:r>
              <a:rPr lang="en-GB" sz="1600" dirty="0">
                <a:solidFill>
                  <a:srgbClr val="FF0000"/>
                </a:solidFill>
              </a:rPr>
              <a:t>type </a:t>
            </a:r>
            <a:r>
              <a:rPr lang="en-GB" sz="1600" dirty="0" err="1">
                <a:solidFill>
                  <a:srgbClr val="FF0000"/>
                </a:solidFill>
              </a:rPr>
              <a:t>CadastralParcel</a:t>
            </a:r>
            <a:r>
              <a:rPr lang="en-GB" sz="1600" dirty="0">
                <a:solidFill>
                  <a:srgbClr val="FF0000"/>
                </a:solidFill>
              </a:rPr>
              <a:t> (core</a:t>
            </a:r>
            <a:r>
              <a:rPr lang="en-GB" sz="1600" dirty="0" smtClean="0">
                <a:solidFill>
                  <a:srgbClr val="FF0000"/>
                </a:solidFill>
              </a:rPr>
              <a:t>):</a:t>
            </a:r>
            <a:endParaRPr lang="en-GB" sz="1600" dirty="0">
              <a:solidFill>
                <a:srgbClr val="FF0000"/>
              </a:solidFill>
            </a:endParaRPr>
          </a:p>
          <a:p>
            <a:pPr marL="0" indent="0" eaLnBrk="1" hangingPunct="1">
              <a:spcBef>
                <a:spcPts val="600"/>
              </a:spcBef>
              <a:spcAft>
                <a:spcPts val="600"/>
              </a:spcAft>
              <a:buNone/>
            </a:pPr>
            <a:r>
              <a:rPr lang="en-GB" sz="1600" dirty="0" smtClean="0"/>
              <a:t>Cadastral </a:t>
            </a:r>
            <a:r>
              <a:rPr lang="en-GB" sz="1600" dirty="0"/>
              <a:t>parcels are defined by the INSPIRE Directive as “areas defined by cadastral registers </a:t>
            </a:r>
            <a:r>
              <a:rPr lang="en-GB" sz="1600" dirty="0" smtClean="0"/>
              <a:t>or equivalent</a:t>
            </a:r>
            <a:r>
              <a:rPr lang="en-GB" sz="1600" dirty="0"/>
              <a:t>”. As much as possible, in the INSPIRE context, cadastral parcels should be forming </a:t>
            </a:r>
            <a:r>
              <a:rPr lang="en-GB" sz="1600" dirty="0" smtClean="0"/>
              <a:t>a partition </a:t>
            </a:r>
            <a:r>
              <a:rPr lang="en-GB" sz="1600" dirty="0"/>
              <a:t>of national territory. Cadastral parcel should be considered as a single area of Earth </a:t>
            </a:r>
            <a:r>
              <a:rPr lang="en-GB" sz="1600" dirty="0" smtClean="0"/>
              <a:t>surface (land </a:t>
            </a:r>
            <a:r>
              <a:rPr lang="en-GB" sz="1600" dirty="0"/>
              <a:t>and/or water), under homogeneous real property rights and unique ownership, real </a:t>
            </a:r>
            <a:r>
              <a:rPr lang="en-GB" sz="1600" dirty="0" smtClean="0"/>
              <a:t>property rights </a:t>
            </a:r>
            <a:r>
              <a:rPr lang="en-GB" sz="1600" dirty="0"/>
              <a:t>and ownership being defined by national law.</a:t>
            </a:r>
          </a:p>
          <a:p>
            <a:pPr marL="0" indent="0" eaLnBrk="1" hangingPunct="1">
              <a:spcBef>
                <a:spcPts val="600"/>
              </a:spcBef>
              <a:spcAft>
                <a:spcPts val="600"/>
              </a:spcAft>
              <a:buNone/>
            </a:pPr>
            <a:r>
              <a:rPr lang="en-GB" sz="1600" dirty="0" smtClean="0"/>
              <a:t>Cadastral </a:t>
            </a:r>
            <a:r>
              <a:rPr lang="en-GB" sz="1600" dirty="0"/>
              <a:t>parcels have the following additional attributes:</a:t>
            </a:r>
          </a:p>
          <a:p>
            <a:pPr marL="0" indent="0" eaLnBrk="1" hangingPunct="1">
              <a:spcBef>
                <a:spcPts val="600"/>
              </a:spcBef>
              <a:spcAft>
                <a:spcPts val="600"/>
              </a:spcAft>
              <a:buNone/>
            </a:pPr>
            <a:r>
              <a:rPr lang="en-GB" sz="1600" dirty="0" smtClean="0"/>
              <a:t>− </a:t>
            </a:r>
            <a:r>
              <a:rPr lang="en-GB" sz="1600" dirty="0"/>
              <a:t>a geometry</a:t>
            </a:r>
          </a:p>
          <a:p>
            <a:pPr marL="0" indent="0" eaLnBrk="1" hangingPunct="1">
              <a:spcBef>
                <a:spcPts val="600"/>
              </a:spcBef>
              <a:spcAft>
                <a:spcPts val="600"/>
              </a:spcAft>
              <a:buNone/>
            </a:pPr>
            <a:r>
              <a:rPr lang="en-GB" sz="1600" dirty="0" smtClean="0"/>
              <a:t>− </a:t>
            </a:r>
            <a:r>
              <a:rPr lang="en-GB" sz="1600" dirty="0"/>
              <a:t>a national cadastral reference</a:t>
            </a:r>
          </a:p>
          <a:p>
            <a:pPr marL="0" indent="0" eaLnBrk="1" hangingPunct="1">
              <a:spcBef>
                <a:spcPts val="600"/>
              </a:spcBef>
              <a:spcAft>
                <a:spcPts val="600"/>
              </a:spcAft>
              <a:buNone/>
            </a:pPr>
            <a:r>
              <a:rPr lang="en-GB" sz="1600" dirty="0" smtClean="0"/>
              <a:t>− </a:t>
            </a:r>
            <a:r>
              <a:rPr lang="en-GB" sz="1600" dirty="0"/>
              <a:t>an area value</a:t>
            </a:r>
          </a:p>
          <a:p>
            <a:pPr marL="0" indent="0" eaLnBrk="1" hangingPunct="1">
              <a:spcBef>
                <a:spcPts val="600"/>
              </a:spcBef>
              <a:spcAft>
                <a:spcPts val="600"/>
              </a:spcAft>
              <a:buNone/>
            </a:pPr>
            <a:r>
              <a:rPr lang="en-GB" sz="1600" dirty="0" smtClean="0"/>
              <a:t>− </a:t>
            </a:r>
            <a:r>
              <a:rPr lang="en-GB" sz="1600" dirty="0"/>
              <a:t>portrayal attributes: reference point and label</a:t>
            </a:r>
            <a:endParaRPr lang="tr-TR" sz="1600" dirty="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6</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796136" y="3196390"/>
            <a:ext cx="2549234" cy="2850185"/>
          </a:xfrm>
          <a:prstGeom prst="rect">
            <a:avLst/>
          </a:prstGeom>
        </p:spPr>
      </p:pic>
    </p:spTree>
    <p:extLst>
      <p:ext uri="{BB962C8B-B14F-4D97-AF65-F5344CB8AC3E}">
        <p14:creationId xmlns:p14="http://schemas.microsoft.com/office/powerpoint/2010/main" val="24620003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04664"/>
            <a:ext cx="8229600" cy="4525963"/>
          </a:xfrm>
        </p:spPr>
        <p:txBody>
          <a:bodyPr/>
          <a:lstStyle/>
          <a:p>
            <a:pPr marL="0" indent="0">
              <a:buNone/>
            </a:pPr>
            <a:r>
              <a:rPr lang="en-US" sz="1600" b="1" dirty="0" err="1"/>
              <a:t>Apartman</a:t>
            </a:r>
            <a:r>
              <a:rPr lang="en-US" sz="1600" b="1" dirty="0"/>
              <a:t>, </a:t>
            </a:r>
            <a:r>
              <a:rPr lang="en-US" sz="1600" b="1" dirty="0" err="1"/>
              <a:t>resmi</a:t>
            </a:r>
            <a:r>
              <a:rPr lang="en-US" sz="1600" b="1" dirty="0"/>
              <a:t> </a:t>
            </a:r>
            <a:r>
              <a:rPr lang="en-US" sz="1600" b="1" dirty="0" err="1"/>
              <a:t>bina</a:t>
            </a:r>
            <a:r>
              <a:rPr lang="en-US" sz="1600" b="1" dirty="0"/>
              <a:t>, </a:t>
            </a:r>
            <a:r>
              <a:rPr lang="en-US" sz="1600" b="1" dirty="0" err="1"/>
              <a:t>otel</a:t>
            </a:r>
            <a:r>
              <a:rPr lang="en-US" sz="1600" b="1" dirty="0"/>
              <a:t> </a:t>
            </a:r>
            <a:r>
              <a:rPr lang="en-US" sz="1600" b="1" dirty="0" err="1"/>
              <a:t>ve</a:t>
            </a:r>
            <a:r>
              <a:rPr lang="en-US" sz="1600" b="1" dirty="0"/>
              <a:t> </a:t>
            </a:r>
            <a:r>
              <a:rPr lang="en-US" sz="1600" b="1" dirty="0" err="1"/>
              <a:t>iş</a:t>
            </a:r>
            <a:r>
              <a:rPr lang="en-US" sz="1600" b="1" dirty="0"/>
              <a:t> </a:t>
            </a:r>
            <a:r>
              <a:rPr lang="en-US" sz="1600" b="1" dirty="0" err="1"/>
              <a:t>hanlarının</a:t>
            </a:r>
            <a:r>
              <a:rPr lang="en-US" sz="1600" b="1" dirty="0"/>
              <a:t> </a:t>
            </a:r>
            <a:r>
              <a:rPr lang="en-US" sz="1600" b="1" dirty="0" err="1"/>
              <a:t>iç</a:t>
            </a:r>
            <a:r>
              <a:rPr lang="en-US" sz="1600" b="1" dirty="0"/>
              <a:t> </a:t>
            </a:r>
            <a:r>
              <a:rPr lang="en-US" sz="1600" b="1" dirty="0" err="1"/>
              <a:t>kapılarının</a:t>
            </a:r>
            <a:r>
              <a:rPr lang="en-US" sz="1600" b="1" dirty="0"/>
              <a:t> </a:t>
            </a:r>
            <a:r>
              <a:rPr lang="en-US" sz="1600" b="1" dirty="0" err="1" smtClean="0"/>
              <a:t>numaralanması</a:t>
            </a:r>
            <a:r>
              <a:rPr lang="tr-TR" sz="1600" b="1" dirty="0" smtClean="0"/>
              <a:t>: </a:t>
            </a:r>
            <a:r>
              <a:rPr lang="en-US" sz="1600" dirty="0" err="1" smtClean="0"/>
              <a:t>Bir</a:t>
            </a:r>
            <a:r>
              <a:rPr lang="en-US" sz="1600" dirty="0" smtClean="0"/>
              <a:t> </a:t>
            </a:r>
            <a:r>
              <a:rPr lang="en-US" sz="1600" dirty="0" err="1"/>
              <a:t>evin</a:t>
            </a:r>
            <a:r>
              <a:rPr lang="en-US" sz="1600" dirty="0"/>
              <a:t> </a:t>
            </a:r>
            <a:r>
              <a:rPr lang="en-US" sz="1600" dirty="0" err="1"/>
              <a:t>veya</a:t>
            </a:r>
            <a:r>
              <a:rPr lang="en-US" sz="1600" dirty="0"/>
              <a:t> </a:t>
            </a:r>
            <a:r>
              <a:rPr lang="en-US" sz="1600" dirty="0" err="1"/>
              <a:t>apartmanın</a:t>
            </a:r>
            <a:r>
              <a:rPr lang="en-US" sz="1600" dirty="0"/>
              <a:t> </a:t>
            </a:r>
            <a:r>
              <a:rPr lang="en-US" sz="1600" dirty="0" err="1"/>
              <a:t>bahçe</a:t>
            </a:r>
            <a:r>
              <a:rPr lang="en-US" sz="1600" dirty="0"/>
              <a:t> </a:t>
            </a:r>
            <a:r>
              <a:rPr lang="en-US" sz="1600" dirty="0" err="1"/>
              <a:t>içinde</a:t>
            </a:r>
            <a:r>
              <a:rPr lang="en-US" sz="1600" dirty="0"/>
              <a:t> </a:t>
            </a:r>
            <a:r>
              <a:rPr lang="en-US" sz="1600" dirty="0" err="1"/>
              <a:t>yer</a:t>
            </a:r>
            <a:r>
              <a:rPr lang="en-US" sz="1600" dirty="0"/>
              <a:t> </a:t>
            </a:r>
            <a:r>
              <a:rPr lang="en-US" sz="1600" dirty="0" err="1"/>
              <a:t>alan</a:t>
            </a:r>
            <a:r>
              <a:rPr lang="en-US" sz="1600" dirty="0"/>
              <a:t> </a:t>
            </a:r>
            <a:r>
              <a:rPr lang="en-US" sz="1600" dirty="0" err="1"/>
              <a:t>ve</a:t>
            </a:r>
            <a:r>
              <a:rPr lang="en-US" sz="1600" dirty="0"/>
              <a:t> </a:t>
            </a:r>
            <a:r>
              <a:rPr lang="en-US" sz="1600" dirty="0" err="1"/>
              <a:t>sokakla</a:t>
            </a:r>
            <a:r>
              <a:rPr lang="en-US" sz="1600" dirty="0"/>
              <a:t> </a:t>
            </a:r>
            <a:r>
              <a:rPr lang="en-US" sz="1600" dirty="0" err="1"/>
              <a:t>hiçbir</a:t>
            </a:r>
            <a:r>
              <a:rPr lang="en-US" sz="1600" dirty="0"/>
              <a:t> </a:t>
            </a:r>
            <a:r>
              <a:rPr lang="en-US" sz="1600" dirty="0" err="1"/>
              <a:t>bağlantısı</a:t>
            </a:r>
            <a:r>
              <a:rPr lang="en-US" sz="1600" dirty="0"/>
              <a:t> </a:t>
            </a:r>
            <a:r>
              <a:rPr lang="en-US" sz="1600" dirty="0" err="1"/>
              <a:t>olmayan</a:t>
            </a:r>
            <a:r>
              <a:rPr lang="en-US" sz="1600" dirty="0"/>
              <a:t> </a:t>
            </a:r>
            <a:r>
              <a:rPr lang="en-US" sz="1600" dirty="0" err="1"/>
              <a:t>bağımsız</a:t>
            </a:r>
            <a:r>
              <a:rPr lang="en-US" sz="1600" dirty="0"/>
              <a:t> </a:t>
            </a:r>
            <a:r>
              <a:rPr lang="en-US" sz="1600" dirty="0" err="1"/>
              <a:t>daire</a:t>
            </a:r>
            <a:r>
              <a:rPr lang="en-US" sz="1600" dirty="0"/>
              <a:t> </a:t>
            </a:r>
            <a:r>
              <a:rPr lang="en-US" sz="1600" dirty="0" err="1"/>
              <a:t>niteliğinde</a:t>
            </a:r>
            <a:r>
              <a:rPr lang="en-US" sz="1600" dirty="0"/>
              <a:t> </a:t>
            </a:r>
            <a:r>
              <a:rPr lang="en-US" sz="1600" dirty="0" err="1"/>
              <a:t>olan</a:t>
            </a:r>
            <a:r>
              <a:rPr lang="en-US" sz="1600" dirty="0"/>
              <a:t> </a:t>
            </a:r>
            <a:r>
              <a:rPr lang="en-US" sz="1600" dirty="0" err="1"/>
              <a:t>yerlere</a:t>
            </a:r>
            <a:r>
              <a:rPr lang="en-US" sz="1600" dirty="0"/>
              <a:t>, </a:t>
            </a:r>
            <a:r>
              <a:rPr lang="en-US" sz="1600" dirty="0" err="1"/>
              <a:t>apartman</a:t>
            </a:r>
            <a:r>
              <a:rPr lang="en-US" sz="1600" dirty="0"/>
              <a:t> </a:t>
            </a:r>
            <a:r>
              <a:rPr lang="en-US" sz="1600" dirty="0" err="1"/>
              <a:t>daireleri</a:t>
            </a:r>
            <a:r>
              <a:rPr lang="en-US" sz="1600" dirty="0"/>
              <a:t> </a:t>
            </a:r>
            <a:r>
              <a:rPr lang="en-US" sz="1600" dirty="0" err="1"/>
              <a:t>gibi</a:t>
            </a:r>
            <a:r>
              <a:rPr lang="en-US" sz="1600" dirty="0"/>
              <a:t> </a:t>
            </a:r>
            <a:r>
              <a:rPr lang="en-US" sz="1600" dirty="0" err="1"/>
              <a:t>iç</a:t>
            </a:r>
            <a:r>
              <a:rPr lang="en-US" sz="1600" dirty="0"/>
              <a:t> </a:t>
            </a:r>
            <a:r>
              <a:rPr lang="en-US" sz="1600" dirty="0" err="1"/>
              <a:t>kapı</a:t>
            </a:r>
            <a:r>
              <a:rPr lang="en-US" sz="1600" dirty="0"/>
              <a:t> </a:t>
            </a:r>
            <a:r>
              <a:rPr lang="en-US" sz="1600" dirty="0" err="1"/>
              <a:t>numarası</a:t>
            </a:r>
            <a:r>
              <a:rPr lang="en-US" sz="1600" dirty="0"/>
              <a:t> </a:t>
            </a:r>
            <a:r>
              <a:rPr lang="en-US" sz="1600" dirty="0" err="1"/>
              <a:t>verilir</a:t>
            </a:r>
            <a:r>
              <a:rPr lang="en-US" sz="1600" dirty="0"/>
              <a:t>. Bu </a:t>
            </a:r>
            <a:r>
              <a:rPr lang="en-US" sz="1600" dirty="0" err="1"/>
              <a:t>yerlere</a:t>
            </a:r>
            <a:r>
              <a:rPr lang="en-US" sz="1600" dirty="0"/>
              <a:t> </a:t>
            </a:r>
            <a:r>
              <a:rPr lang="en-US" sz="1600" dirty="0" err="1"/>
              <a:t>verilen</a:t>
            </a:r>
            <a:r>
              <a:rPr lang="en-US" sz="1600" dirty="0"/>
              <a:t> </a:t>
            </a:r>
            <a:r>
              <a:rPr lang="en-US" sz="1600" dirty="0" err="1"/>
              <a:t>numaralar</a:t>
            </a:r>
            <a:r>
              <a:rPr lang="en-US" sz="1600" dirty="0"/>
              <a:t>, </a:t>
            </a:r>
            <a:r>
              <a:rPr lang="en-US" sz="1600" dirty="0" err="1"/>
              <a:t>apartman</a:t>
            </a:r>
            <a:r>
              <a:rPr lang="en-US" sz="1600" dirty="0"/>
              <a:t> </a:t>
            </a:r>
            <a:r>
              <a:rPr lang="en-US" sz="1600" dirty="0" err="1"/>
              <a:t>dairelerinden</a:t>
            </a:r>
            <a:r>
              <a:rPr lang="en-US" sz="1600" dirty="0"/>
              <a:t> </a:t>
            </a:r>
            <a:r>
              <a:rPr lang="en-US" sz="1600" dirty="0" err="1"/>
              <a:t>sonuncusuna</a:t>
            </a:r>
            <a:r>
              <a:rPr lang="en-US" sz="1600" dirty="0"/>
              <a:t> </a:t>
            </a:r>
            <a:r>
              <a:rPr lang="en-US" sz="1600" dirty="0" err="1"/>
              <a:t>verilen</a:t>
            </a:r>
            <a:r>
              <a:rPr lang="en-US" sz="1600" dirty="0"/>
              <a:t> </a:t>
            </a:r>
            <a:r>
              <a:rPr lang="en-US" sz="1600" dirty="0" err="1"/>
              <a:t>numarayı</a:t>
            </a:r>
            <a:r>
              <a:rPr lang="en-US" sz="1600" dirty="0"/>
              <a:t> </a:t>
            </a:r>
            <a:r>
              <a:rPr lang="en-US" sz="1600" dirty="0" err="1"/>
              <a:t>takip</a:t>
            </a:r>
            <a:r>
              <a:rPr lang="en-US" sz="1600" dirty="0"/>
              <a:t> </a:t>
            </a:r>
            <a:r>
              <a:rPr lang="en-US" sz="1600" dirty="0" err="1"/>
              <a:t>eder</a:t>
            </a:r>
            <a:r>
              <a:rPr lang="en-US" sz="1600" dirty="0"/>
              <a:t>.</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60</a:t>
            </a:fld>
            <a:endParaRPr lang="tr-TR" dirty="0">
              <a:solidFill>
                <a:prstClr val="black">
                  <a:tint val="75000"/>
                </a:prstClr>
              </a:solidFill>
            </a:endParaRPr>
          </a:p>
        </p:txBody>
      </p:sp>
      <p:pic>
        <p:nvPicPr>
          <p:cNvPr id="5" name="Picture 4"/>
          <p:cNvPicPr>
            <a:picLocks noChangeAspect="1"/>
          </p:cNvPicPr>
          <p:nvPr/>
        </p:nvPicPr>
        <p:blipFill rotWithShape="1">
          <a:blip r:embed="rId2"/>
          <a:srcRect t="5849"/>
          <a:stretch/>
        </p:blipFill>
        <p:spPr>
          <a:xfrm>
            <a:off x="574552" y="1988840"/>
            <a:ext cx="8098801" cy="4367510"/>
          </a:xfrm>
          <a:prstGeom prst="rect">
            <a:avLst/>
          </a:prstGeom>
        </p:spPr>
      </p:pic>
    </p:spTree>
    <p:extLst>
      <p:ext uri="{BB962C8B-B14F-4D97-AF65-F5344CB8AC3E}">
        <p14:creationId xmlns:p14="http://schemas.microsoft.com/office/powerpoint/2010/main" val="13693039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598"/>
            <a:ext cx="8229600" cy="4525963"/>
          </a:xfrm>
        </p:spPr>
        <p:txBody>
          <a:bodyPr/>
          <a:lstStyle/>
          <a:p>
            <a:pPr marL="0" indent="0">
              <a:buNone/>
            </a:pPr>
            <a:r>
              <a:rPr lang="en-US" sz="1600" b="1" dirty="0" err="1" smtClean="0"/>
              <a:t>Bir</a:t>
            </a:r>
            <a:r>
              <a:rPr lang="en-US" sz="1600" b="1" dirty="0" smtClean="0"/>
              <a:t> </a:t>
            </a:r>
            <a:r>
              <a:rPr lang="en-US" sz="1600" b="1" dirty="0" err="1"/>
              <a:t>sokağın</a:t>
            </a:r>
            <a:r>
              <a:rPr lang="en-US" sz="1600" b="1" dirty="0"/>
              <a:t> </a:t>
            </a:r>
            <a:r>
              <a:rPr lang="en-US" sz="1600" b="1" dirty="0" err="1"/>
              <a:t>bir</a:t>
            </a:r>
            <a:r>
              <a:rPr lang="en-US" sz="1600" b="1" dirty="0"/>
              <a:t> </a:t>
            </a:r>
            <a:r>
              <a:rPr lang="en-US" sz="1600" b="1" dirty="0" err="1"/>
              <a:t>tarafındaki</a:t>
            </a:r>
            <a:r>
              <a:rPr lang="en-US" sz="1600" b="1" dirty="0"/>
              <a:t> </a:t>
            </a:r>
            <a:r>
              <a:rPr lang="en-US" sz="1600" b="1" dirty="0" err="1"/>
              <a:t>dağınık</a:t>
            </a:r>
            <a:r>
              <a:rPr lang="en-US" sz="1600" b="1" dirty="0"/>
              <a:t> </a:t>
            </a:r>
            <a:r>
              <a:rPr lang="en-US" sz="1600" b="1" dirty="0" err="1"/>
              <a:t>binaların</a:t>
            </a:r>
            <a:r>
              <a:rPr lang="en-US" sz="1600" b="1" dirty="0"/>
              <a:t> </a:t>
            </a:r>
            <a:r>
              <a:rPr lang="en-US" sz="1600" b="1" dirty="0" err="1" smtClean="0"/>
              <a:t>numaralandırılması</a:t>
            </a:r>
            <a:r>
              <a:rPr lang="tr-TR" sz="1600" b="1" dirty="0" smtClean="0"/>
              <a:t>: </a:t>
            </a:r>
            <a:r>
              <a:rPr lang="en-US" sz="1600" dirty="0" err="1" smtClean="0"/>
              <a:t>Bir</a:t>
            </a:r>
            <a:r>
              <a:rPr lang="en-US" sz="1600" dirty="0" smtClean="0"/>
              <a:t> </a:t>
            </a:r>
            <a:r>
              <a:rPr lang="en-US" sz="1600" dirty="0" err="1"/>
              <a:t>sokağa</a:t>
            </a:r>
            <a:r>
              <a:rPr lang="en-US" sz="1600" dirty="0"/>
              <a:t> </a:t>
            </a:r>
            <a:r>
              <a:rPr lang="en-US" sz="1600" dirty="0" err="1"/>
              <a:t>bağlanabilecek</a:t>
            </a:r>
            <a:r>
              <a:rPr lang="en-US" sz="1600" dirty="0"/>
              <a:t> </a:t>
            </a:r>
            <a:r>
              <a:rPr lang="en-US" sz="1600" dirty="0" err="1"/>
              <a:t>durumda</a:t>
            </a:r>
            <a:r>
              <a:rPr lang="en-US" sz="1600" dirty="0"/>
              <a:t> </a:t>
            </a:r>
            <a:r>
              <a:rPr lang="en-US" sz="1600" dirty="0" err="1"/>
              <a:t>olan</a:t>
            </a:r>
            <a:r>
              <a:rPr lang="en-US" sz="1600" dirty="0"/>
              <a:t> </a:t>
            </a:r>
            <a:r>
              <a:rPr lang="en-US" sz="1600" dirty="0" err="1"/>
              <a:t>dağınık</a:t>
            </a:r>
            <a:r>
              <a:rPr lang="en-US" sz="1600" dirty="0"/>
              <a:t> </a:t>
            </a:r>
            <a:r>
              <a:rPr lang="en-US" sz="1600" dirty="0" err="1"/>
              <a:t>binalara</a:t>
            </a:r>
            <a:r>
              <a:rPr lang="en-US" sz="1600" dirty="0"/>
              <a:t>, </a:t>
            </a:r>
            <a:r>
              <a:rPr lang="en-US" sz="1600" dirty="0" err="1"/>
              <a:t>sokağın</a:t>
            </a:r>
            <a:r>
              <a:rPr lang="en-US" sz="1600" dirty="0"/>
              <a:t> </a:t>
            </a:r>
            <a:r>
              <a:rPr lang="en-US" sz="1600" dirty="0" err="1"/>
              <a:t>sağ</a:t>
            </a:r>
            <a:r>
              <a:rPr lang="en-US" sz="1600" dirty="0"/>
              <a:t> </a:t>
            </a:r>
            <a:r>
              <a:rPr lang="en-US" sz="1600" dirty="0" err="1"/>
              <a:t>veya</a:t>
            </a:r>
            <a:r>
              <a:rPr lang="en-US" sz="1600" dirty="0"/>
              <a:t> sol </a:t>
            </a:r>
            <a:r>
              <a:rPr lang="en-US" sz="1600" dirty="0" err="1"/>
              <a:t>tarafında</a:t>
            </a:r>
            <a:r>
              <a:rPr lang="en-US" sz="1600" dirty="0"/>
              <a:t> </a:t>
            </a:r>
            <a:r>
              <a:rPr lang="en-US" sz="1600" dirty="0" err="1"/>
              <a:t>bulunmalarına</a:t>
            </a:r>
            <a:r>
              <a:rPr lang="en-US" sz="1600" dirty="0"/>
              <a:t> </a:t>
            </a:r>
            <a:r>
              <a:rPr lang="en-US" sz="1600" dirty="0" err="1"/>
              <a:t>göre</a:t>
            </a:r>
            <a:r>
              <a:rPr lang="en-US" sz="1600" dirty="0"/>
              <a:t>, </a:t>
            </a:r>
            <a:r>
              <a:rPr lang="en-US" sz="1600" dirty="0" err="1"/>
              <a:t>birbirini</a:t>
            </a:r>
            <a:r>
              <a:rPr lang="en-US" sz="1600" dirty="0"/>
              <a:t> </a:t>
            </a:r>
            <a:r>
              <a:rPr lang="en-US" sz="1600" dirty="0" err="1"/>
              <a:t>takip</a:t>
            </a:r>
            <a:r>
              <a:rPr lang="en-US" sz="1600" dirty="0"/>
              <a:t> </a:t>
            </a:r>
            <a:r>
              <a:rPr lang="en-US" sz="1600" dirty="0" err="1"/>
              <a:t>eden</a:t>
            </a:r>
            <a:r>
              <a:rPr lang="en-US" sz="1600" dirty="0"/>
              <a:t> </a:t>
            </a:r>
            <a:r>
              <a:rPr lang="en-US" sz="1600" dirty="0" err="1"/>
              <a:t>çift</a:t>
            </a:r>
            <a:r>
              <a:rPr lang="en-US" sz="1600" dirty="0"/>
              <a:t> </a:t>
            </a:r>
            <a:r>
              <a:rPr lang="en-US" sz="1600" dirty="0" err="1"/>
              <a:t>veya</a:t>
            </a:r>
            <a:r>
              <a:rPr lang="en-US" sz="1600" dirty="0"/>
              <a:t> </a:t>
            </a:r>
            <a:r>
              <a:rPr lang="en-US" sz="1600" dirty="0" err="1"/>
              <a:t>tek</a:t>
            </a:r>
            <a:r>
              <a:rPr lang="en-US" sz="1600" dirty="0"/>
              <a:t> </a:t>
            </a:r>
            <a:r>
              <a:rPr lang="en-US" sz="1600" dirty="0" err="1"/>
              <a:t>numaralar</a:t>
            </a:r>
            <a:r>
              <a:rPr lang="en-US" sz="1600" dirty="0"/>
              <a:t> </a:t>
            </a:r>
            <a:r>
              <a:rPr lang="en-US" sz="1600" dirty="0" err="1"/>
              <a:t>verilir</a:t>
            </a:r>
            <a:r>
              <a:rPr lang="en-US" sz="1600" dirty="0"/>
              <a:t>.</a:t>
            </a:r>
          </a:p>
          <a:p>
            <a:pPr marL="0" indent="0">
              <a:buNone/>
            </a:pPr>
            <a:r>
              <a:rPr lang="en-US" sz="1600" dirty="0" err="1" smtClean="0"/>
              <a:t>Bir</a:t>
            </a:r>
            <a:r>
              <a:rPr lang="en-US" sz="1600" dirty="0" smtClean="0"/>
              <a:t> </a:t>
            </a:r>
            <a:r>
              <a:rPr lang="en-US" sz="1600" dirty="0" err="1"/>
              <a:t>sokağın</a:t>
            </a:r>
            <a:r>
              <a:rPr lang="en-US" sz="1600" dirty="0"/>
              <a:t> </a:t>
            </a:r>
            <a:r>
              <a:rPr lang="en-US" sz="1600" dirty="0" err="1"/>
              <a:t>bir</a:t>
            </a:r>
            <a:r>
              <a:rPr lang="en-US" sz="1600" dirty="0"/>
              <a:t> </a:t>
            </a:r>
            <a:r>
              <a:rPr lang="en-US" sz="1600" dirty="0" err="1"/>
              <a:t>tarafında</a:t>
            </a:r>
            <a:r>
              <a:rPr lang="en-US" sz="1600" dirty="0"/>
              <a:t> </a:t>
            </a:r>
            <a:r>
              <a:rPr lang="en-US" sz="1600" dirty="0" err="1"/>
              <a:t>dağınık</a:t>
            </a:r>
            <a:r>
              <a:rPr lang="en-US" sz="1600" dirty="0"/>
              <a:t> </a:t>
            </a:r>
            <a:r>
              <a:rPr lang="en-US" sz="1600" dirty="0" err="1"/>
              <a:t>binaların</a:t>
            </a:r>
            <a:r>
              <a:rPr lang="en-US" sz="1600" dirty="0"/>
              <a:t> </a:t>
            </a:r>
            <a:r>
              <a:rPr lang="en-US" sz="1600" dirty="0" err="1"/>
              <a:t>bulunması</a:t>
            </a:r>
            <a:r>
              <a:rPr lang="en-US" sz="1600" dirty="0"/>
              <a:t> </a:t>
            </a:r>
            <a:r>
              <a:rPr lang="en-US" sz="1600" dirty="0" err="1"/>
              <a:t>durumunda</a:t>
            </a:r>
            <a:r>
              <a:rPr lang="en-US" sz="1600" dirty="0"/>
              <a:t> </a:t>
            </a:r>
            <a:r>
              <a:rPr lang="en-US" sz="1600" dirty="0" err="1"/>
              <a:t>aşağıdaki</a:t>
            </a:r>
            <a:r>
              <a:rPr lang="en-US" sz="1600" dirty="0"/>
              <a:t> </a:t>
            </a:r>
            <a:r>
              <a:rPr lang="en-US" sz="1600" dirty="0" err="1"/>
              <a:t>örnekte</a:t>
            </a:r>
            <a:r>
              <a:rPr lang="en-US" sz="1600" dirty="0"/>
              <a:t> </a:t>
            </a:r>
            <a:r>
              <a:rPr lang="en-US" sz="1600" dirty="0" err="1"/>
              <a:t>olduğu</a:t>
            </a:r>
            <a:r>
              <a:rPr lang="en-US" sz="1600" dirty="0"/>
              <a:t> </a:t>
            </a:r>
            <a:r>
              <a:rPr lang="en-US" sz="1600" dirty="0" err="1"/>
              <a:t>gibi</a:t>
            </a:r>
            <a:r>
              <a:rPr lang="en-US" sz="1600" dirty="0"/>
              <a:t> </a:t>
            </a:r>
            <a:r>
              <a:rPr lang="en-US" sz="1600" dirty="0" err="1"/>
              <a:t>numaralama</a:t>
            </a:r>
            <a:r>
              <a:rPr lang="en-US" sz="1600" dirty="0"/>
              <a:t> </a:t>
            </a:r>
            <a:r>
              <a:rPr lang="en-US" sz="1600" dirty="0" err="1"/>
              <a:t>gerçekleştirilir</a:t>
            </a:r>
            <a:r>
              <a:rPr lang="en-US" sz="1600" dirty="0"/>
              <a:t>.</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61</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002432" y="1628800"/>
            <a:ext cx="7139136" cy="4585574"/>
          </a:xfrm>
          <a:prstGeom prst="rect">
            <a:avLst/>
          </a:prstGeom>
        </p:spPr>
      </p:pic>
    </p:spTree>
    <p:extLst>
      <p:ext uri="{BB962C8B-B14F-4D97-AF65-F5344CB8AC3E}">
        <p14:creationId xmlns:p14="http://schemas.microsoft.com/office/powerpoint/2010/main" val="1440886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743" y="332656"/>
            <a:ext cx="8229600" cy="4525963"/>
          </a:xfrm>
        </p:spPr>
        <p:txBody>
          <a:bodyPr/>
          <a:lstStyle/>
          <a:p>
            <a:pPr marL="0" indent="0">
              <a:buNone/>
            </a:pPr>
            <a:r>
              <a:rPr lang="en-US" sz="1800" b="1" dirty="0" err="1"/>
              <a:t>Bir</a:t>
            </a:r>
            <a:r>
              <a:rPr lang="en-US" sz="1800" b="1" dirty="0"/>
              <a:t> </a:t>
            </a:r>
            <a:r>
              <a:rPr lang="en-US" sz="1800" b="1" dirty="0" err="1"/>
              <a:t>sokağa</a:t>
            </a:r>
            <a:r>
              <a:rPr lang="en-US" sz="1800" b="1" dirty="0"/>
              <a:t> </a:t>
            </a:r>
            <a:r>
              <a:rPr lang="en-US" sz="1800" b="1" dirty="0" err="1"/>
              <a:t>bağlanamayan</a:t>
            </a:r>
            <a:r>
              <a:rPr lang="en-US" sz="1800" b="1" dirty="0"/>
              <a:t> </a:t>
            </a:r>
            <a:r>
              <a:rPr lang="en-US" sz="1800" b="1" dirty="0" err="1"/>
              <a:t>dağınık</a:t>
            </a:r>
            <a:r>
              <a:rPr lang="en-US" sz="1800" b="1" dirty="0"/>
              <a:t> </a:t>
            </a:r>
            <a:r>
              <a:rPr lang="en-US" sz="1800" b="1" dirty="0" err="1"/>
              <a:t>binaların</a:t>
            </a:r>
            <a:r>
              <a:rPr lang="en-US" sz="1800" b="1" dirty="0"/>
              <a:t> </a:t>
            </a:r>
            <a:r>
              <a:rPr lang="en-US" sz="1800" b="1" dirty="0" err="1" smtClean="0"/>
              <a:t>numaralandırılması</a:t>
            </a:r>
            <a:r>
              <a:rPr lang="tr-TR" sz="1800" b="1" dirty="0" smtClean="0"/>
              <a:t>: </a:t>
            </a:r>
            <a:r>
              <a:rPr lang="en-US" sz="1800" dirty="0" err="1" smtClean="0"/>
              <a:t>Bir</a:t>
            </a:r>
            <a:r>
              <a:rPr lang="en-US" sz="1800" dirty="0" smtClean="0"/>
              <a:t> </a:t>
            </a:r>
            <a:r>
              <a:rPr lang="en-US" sz="1800" dirty="0" err="1"/>
              <a:t>sokağa</a:t>
            </a:r>
            <a:r>
              <a:rPr lang="en-US" sz="1800" dirty="0"/>
              <a:t> </a:t>
            </a:r>
            <a:r>
              <a:rPr lang="en-US" sz="1800" dirty="0" err="1"/>
              <a:t>bağlanmayan</a:t>
            </a:r>
            <a:r>
              <a:rPr lang="en-US" sz="1800" dirty="0"/>
              <a:t> </a:t>
            </a:r>
            <a:r>
              <a:rPr lang="en-US" sz="1800" dirty="0" err="1"/>
              <a:t>dağınık</a:t>
            </a:r>
            <a:r>
              <a:rPr lang="en-US" sz="1800" dirty="0"/>
              <a:t> </a:t>
            </a:r>
            <a:r>
              <a:rPr lang="en-US" sz="1800" dirty="0" err="1"/>
              <a:t>binaların</a:t>
            </a:r>
            <a:r>
              <a:rPr lang="en-US" sz="1800" dirty="0"/>
              <a:t> </a:t>
            </a:r>
            <a:r>
              <a:rPr lang="en-US" sz="1800" dirty="0" err="1"/>
              <a:t>numaralanması</a:t>
            </a:r>
            <a:r>
              <a:rPr lang="en-US" sz="1800" dirty="0"/>
              <a:t> </a:t>
            </a:r>
            <a:r>
              <a:rPr lang="en-US" sz="1800" dirty="0" err="1"/>
              <a:t>yine</a:t>
            </a:r>
            <a:r>
              <a:rPr lang="en-US" sz="1800" dirty="0"/>
              <a:t> </a:t>
            </a:r>
            <a:r>
              <a:rPr lang="en-US" sz="1800" dirty="0" err="1"/>
              <a:t>tanımlı</a:t>
            </a:r>
            <a:r>
              <a:rPr lang="en-US" sz="1800" dirty="0"/>
              <a:t> </a:t>
            </a:r>
            <a:r>
              <a:rPr lang="en-US" sz="1800" dirty="0" err="1"/>
              <a:t>alana</a:t>
            </a:r>
            <a:r>
              <a:rPr lang="en-US" sz="1800" dirty="0"/>
              <a:t> </a:t>
            </a:r>
            <a:r>
              <a:rPr lang="en-US" sz="1800" dirty="0" err="1"/>
              <a:t>en</a:t>
            </a:r>
            <a:r>
              <a:rPr lang="en-US" sz="1800" dirty="0"/>
              <a:t> </a:t>
            </a:r>
            <a:r>
              <a:rPr lang="en-US" sz="1800" dirty="0" err="1"/>
              <a:t>yakın</a:t>
            </a:r>
            <a:r>
              <a:rPr lang="en-US" sz="1800" dirty="0"/>
              <a:t> </a:t>
            </a:r>
            <a:r>
              <a:rPr lang="en-US" sz="1800" dirty="0" err="1"/>
              <a:t>bina</a:t>
            </a:r>
            <a:r>
              <a:rPr lang="en-US" sz="1800" dirty="0"/>
              <a:t> </a:t>
            </a:r>
            <a:r>
              <a:rPr lang="en-US" sz="1800" dirty="0" err="1"/>
              <a:t>esas</a:t>
            </a:r>
            <a:r>
              <a:rPr lang="en-US" sz="1800" dirty="0"/>
              <a:t> </a:t>
            </a:r>
            <a:r>
              <a:rPr lang="en-US" sz="1800" dirty="0" err="1"/>
              <a:t>alınarak</a:t>
            </a:r>
            <a:r>
              <a:rPr lang="en-US" sz="1800" dirty="0"/>
              <a:t> </a:t>
            </a:r>
            <a:r>
              <a:rPr lang="en-US" sz="1800" dirty="0" err="1"/>
              <a:t>yılankavi</a:t>
            </a:r>
            <a:r>
              <a:rPr lang="en-US" sz="1800" dirty="0"/>
              <a:t> </a:t>
            </a:r>
            <a:r>
              <a:rPr lang="en-US" sz="1800" dirty="0" err="1"/>
              <a:t>biçimde</a:t>
            </a:r>
            <a:r>
              <a:rPr lang="en-US" sz="1800" dirty="0"/>
              <a:t> </a:t>
            </a:r>
            <a:r>
              <a:rPr lang="en-US" sz="1800" dirty="0" err="1"/>
              <a:t>yapılır</a:t>
            </a:r>
            <a:r>
              <a:rPr lang="en-US" sz="1800" dirty="0"/>
              <a:t>.</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62</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611560" y="1484784"/>
            <a:ext cx="8001783" cy="4956541"/>
          </a:xfrm>
          <a:prstGeom prst="rect">
            <a:avLst/>
          </a:prstGeom>
        </p:spPr>
      </p:pic>
    </p:spTree>
    <p:extLst>
      <p:ext uri="{BB962C8B-B14F-4D97-AF65-F5344CB8AC3E}">
        <p14:creationId xmlns:p14="http://schemas.microsoft.com/office/powerpoint/2010/main" val="20976467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99" y="258700"/>
            <a:ext cx="8229600" cy="4525963"/>
          </a:xfrm>
        </p:spPr>
        <p:txBody>
          <a:bodyPr/>
          <a:lstStyle/>
          <a:p>
            <a:pPr marL="0" indent="0">
              <a:buNone/>
            </a:pPr>
            <a:r>
              <a:rPr lang="en-US" sz="1600" b="1" dirty="0" err="1"/>
              <a:t>Bir</a:t>
            </a:r>
            <a:r>
              <a:rPr lang="en-US" sz="1600" b="1" dirty="0"/>
              <a:t> </a:t>
            </a:r>
            <a:r>
              <a:rPr lang="en-US" sz="1600" b="1" dirty="0" err="1"/>
              <a:t>arsa</a:t>
            </a:r>
            <a:r>
              <a:rPr lang="en-US" sz="1600" b="1" dirty="0"/>
              <a:t> </a:t>
            </a:r>
            <a:r>
              <a:rPr lang="en-US" sz="1600" b="1" dirty="0" err="1"/>
              <a:t>veya</a:t>
            </a:r>
            <a:r>
              <a:rPr lang="en-US" sz="1600" b="1" dirty="0"/>
              <a:t> </a:t>
            </a:r>
            <a:r>
              <a:rPr lang="en-US" sz="1600" b="1" dirty="0" err="1"/>
              <a:t>bir</a:t>
            </a:r>
            <a:r>
              <a:rPr lang="en-US" sz="1600" b="1" dirty="0"/>
              <a:t> </a:t>
            </a:r>
            <a:r>
              <a:rPr lang="en-US" sz="1600" b="1" dirty="0" err="1"/>
              <a:t>bina</a:t>
            </a:r>
            <a:r>
              <a:rPr lang="en-US" sz="1600" b="1" dirty="0"/>
              <a:t> </a:t>
            </a:r>
            <a:r>
              <a:rPr lang="en-US" sz="1600" b="1" dirty="0" err="1"/>
              <a:t>alanına</a:t>
            </a:r>
            <a:r>
              <a:rPr lang="en-US" sz="1600" b="1" dirty="0"/>
              <a:t> </a:t>
            </a:r>
            <a:r>
              <a:rPr lang="en-US" sz="1600" b="1" dirty="0" err="1"/>
              <a:t>birden</a:t>
            </a:r>
            <a:r>
              <a:rPr lang="en-US" sz="1600" b="1" dirty="0"/>
              <a:t> </a:t>
            </a:r>
            <a:r>
              <a:rPr lang="en-US" sz="1600" b="1" dirty="0" err="1"/>
              <a:t>fazla</a:t>
            </a:r>
            <a:r>
              <a:rPr lang="en-US" sz="1600" b="1" dirty="0"/>
              <a:t> </a:t>
            </a:r>
            <a:r>
              <a:rPr lang="en-US" sz="1600" b="1" dirty="0" err="1"/>
              <a:t>bina</a:t>
            </a:r>
            <a:r>
              <a:rPr lang="en-US" sz="1600" b="1" dirty="0"/>
              <a:t> </a:t>
            </a:r>
            <a:r>
              <a:rPr lang="en-US" sz="1600" b="1" dirty="0" err="1" smtClean="0"/>
              <a:t>yapılması</a:t>
            </a:r>
            <a:r>
              <a:rPr lang="tr-TR" sz="1600" b="1" dirty="0" smtClean="0"/>
              <a:t>: </a:t>
            </a:r>
            <a:r>
              <a:rPr lang="en-US" sz="1600" dirty="0" err="1" smtClean="0"/>
              <a:t>Numaralı</a:t>
            </a:r>
            <a:r>
              <a:rPr lang="en-US" sz="1600" dirty="0" smtClean="0"/>
              <a:t> </a:t>
            </a:r>
            <a:r>
              <a:rPr lang="en-US" sz="1600" dirty="0" err="1"/>
              <a:t>bir</a:t>
            </a:r>
            <a:r>
              <a:rPr lang="en-US" sz="1600" dirty="0"/>
              <a:t> </a:t>
            </a:r>
            <a:r>
              <a:rPr lang="en-US" sz="1600" dirty="0" err="1"/>
              <a:t>alanda</a:t>
            </a:r>
            <a:r>
              <a:rPr lang="en-US" sz="1600" dirty="0"/>
              <a:t> </a:t>
            </a:r>
            <a:r>
              <a:rPr lang="en-US" sz="1600" dirty="0" err="1"/>
              <a:t>bina</a:t>
            </a:r>
            <a:r>
              <a:rPr lang="en-US" sz="1600" dirty="0"/>
              <a:t> </a:t>
            </a:r>
            <a:r>
              <a:rPr lang="en-US" sz="1600" dirty="0" err="1"/>
              <a:t>yapılacak</a:t>
            </a:r>
            <a:r>
              <a:rPr lang="en-US" sz="1600" dirty="0"/>
              <a:t> </a:t>
            </a:r>
            <a:r>
              <a:rPr lang="en-US" sz="1600" dirty="0" err="1"/>
              <a:t>arsa</a:t>
            </a:r>
            <a:r>
              <a:rPr lang="en-US" sz="1600" dirty="0"/>
              <a:t> </a:t>
            </a:r>
            <a:r>
              <a:rPr lang="en-US" sz="1600" dirty="0" err="1"/>
              <a:t>yada</a:t>
            </a:r>
            <a:r>
              <a:rPr lang="en-US" sz="1600" dirty="0"/>
              <a:t> </a:t>
            </a:r>
            <a:r>
              <a:rPr lang="en-US" sz="1600" dirty="0" err="1"/>
              <a:t>binadan</a:t>
            </a:r>
            <a:r>
              <a:rPr lang="en-US" sz="1600" dirty="0"/>
              <a:t> </a:t>
            </a:r>
            <a:r>
              <a:rPr lang="en-US" sz="1600" dirty="0" err="1"/>
              <a:t>sonra</a:t>
            </a:r>
            <a:r>
              <a:rPr lang="en-US" sz="1600" dirty="0"/>
              <a:t> </a:t>
            </a:r>
            <a:r>
              <a:rPr lang="en-US" sz="1600" dirty="0" err="1"/>
              <a:t>herhangi</a:t>
            </a:r>
            <a:r>
              <a:rPr lang="en-US" sz="1600" dirty="0"/>
              <a:t> </a:t>
            </a:r>
            <a:r>
              <a:rPr lang="en-US" sz="1600" dirty="0" err="1"/>
              <a:t>bir</a:t>
            </a:r>
            <a:r>
              <a:rPr lang="en-US" sz="1600" dirty="0"/>
              <a:t> </a:t>
            </a:r>
            <a:r>
              <a:rPr lang="en-US" sz="1600" dirty="0" err="1"/>
              <a:t>bina</a:t>
            </a:r>
            <a:r>
              <a:rPr lang="en-US" sz="1600" dirty="0"/>
              <a:t> </a:t>
            </a:r>
            <a:r>
              <a:rPr lang="en-US" sz="1600" dirty="0" err="1"/>
              <a:t>yok</a:t>
            </a:r>
            <a:r>
              <a:rPr lang="en-US" sz="1600" dirty="0"/>
              <a:t> </a:t>
            </a:r>
            <a:r>
              <a:rPr lang="en-US" sz="1600" dirty="0" err="1"/>
              <a:t>ise</a:t>
            </a:r>
            <a:r>
              <a:rPr lang="en-US" sz="1600" dirty="0"/>
              <a:t> </a:t>
            </a:r>
            <a:r>
              <a:rPr lang="en-US" sz="1600" dirty="0" err="1"/>
              <a:t>yeni</a:t>
            </a:r>
            <a:r>
              <a:rPr lang="en-US" sz="1600" dirty="0"/>
              <a:t> </a:t>
            </a:r>
            <a:r>
              <a:rPr lang="en-US" sz="1600" dirty="0" err="1"/>
              <a:t>yapılan</a:t>
            </a:r>
            <a:r>
              <a:rPr lang="en-US" sz="1600" dirty="0"/>
              <a:t> </a:t>
            </a:r>
            <a:r>
              <a:rPr lang="en-US" sz="1600" dirty="0" err="1"/>
              <a:t>binalardan</a:t>
            </a:r>
            <a:r>
              <a:rPr lang="en-US" sz="1600" dirty="0"/>
              <a:t> </a:t>
            </a:r>
            <a:r>
              <a:rPr lang="en-US" sz="1600" dirty="0" err="1"/>
              <a:t>ilkine</a:t>
            </a:r>
            <a:r>
              <a:rPr lang="en-US" sz="1600" dirty="0"/>
              <a:t> </a:t>
            </a:r>
            <a:r>
              <a:rPr lang="en-US" sz="1600" dirty="0" err="1"/>
              <a:t>daha</a:t>
            </a:r>
            <a:r>
              <a:rPr lang="en-US" sz="1600" dirty="0"/>
              <a:t> </a:t>
            </a:r>
            <a:r>
              <a:rPr lang="en-US" sz="1600" dirty="0" err="1"/>
              <a:t>önce</a:t>
            </a:r>
            <a:r>
              <a:rPr lang="en-US" sz="1600" dirty="0"/>
              <a:t> </a:t>
            </a:r>
            <a:r>
              <a:rPr lang="en-US" sz="1600" dirty="0" err="1"/>
              <a:t>arsaya</a:t>
            </a:r>
            <a:r>
              <a:rPr lang="en-US" sz="1600" dirty="0"/>
              <a:t> </a:t>
            </a:r>
            <a:r>
              <a:rPr lang="en-US" sz="1600" dirty="0" err="1"/>
              <a:t>tahsis</a:t>
            </a:r>
            <a:r>
              <a:rPr lang="en-US" sz="1600" dirty="0"/>
              <a:t> </a:t>
            </a:r>
            <a:r>
              <a:rPr lang="en-US" sz="1600" dirty="0" err="1"/>
              <a:t>edilen</a:t>
            </a:r>
            <a:r>
              <a:rPr lang="en-US" sz="1600" dirty="0"/>
              <a:t> </a:t>
            </a:r>
            <a:r>
              <a:rPr lang="en-US" sz="1600" dirty="0" err="1"/>
              <a:t>veya</a:t>
            </a:r>
            <a:r>
              <a:rPr lang="en-US" sz="1600" dirty="0"/>
              <a:t> </a:t>
            </a:r>
            <a:r>
              <a:rPr lang="en-US" sz="1600" dirty="0" err="1"/>
              <a:t>binaya</a:t>
            </a:r>
            <a:r>
              <a:rPr lang="en-US" sz="1600" dirty="0"/>
              <a:t> </a:t>
            </a:r>
            <a:r>
              <a:rPr lang="en-US" sz="1600" dirty="0" err="1"/>
              <a:t>verilen</a:t>
            </a:r>
            <a:r>
              <a:rPr lang="en-US" sz="1600" dirty="0"/>
              <a:t> </a:t>
            </a:r>
            <a:r>
              <a:rPr lang="en-US" sz="1600" dirty="0" err="1"/>
              <a:t>numara</a:t>
            </a:r>
            <a:r>
              <a:rPr lang="en-US" sz="1600" dirty="0"/>
              <a:t> </a:t>
            </a:r>
            <a:r>
              <a:rPr lang="en-US" sz="1600" dirty="0" err="1"/>
              <a:t>ikincisine</a:t>
            </a:r>
            <a:r>
              <a:rPr lang="en-US" sz="1600" dirty="0"/>
              <a:t> </a:t>
            </a:r>
            <a:r>
              <a:rPr lang="en-US" sz="1600" dirty="0" err="1"/>
              <a:t>ise</a:t>
            </a:r>
            <a:r>
              <a:rPr lang="en-US" sz="1600" dirty="0"/>
              <a:t> </a:t>
            </a:r>
            <a:r>
              <a:rPr lang="en-US" sz="1600" dirty="0" err="1"/>
              <a:t>ya</a:t>
            </a:r>
            <a:r>
              <a:rPr lang="en-US" sz="1600" dirty="0"/>
              <a:t> </a:t>
            </a:r>
            <a:r>
              <a:rPr lang="en-US" sz="1600" dirty="0" err="1"/>
              <a:t>kendisinden</a:t>
            </a:r>
            <a:r>
              <a:rPr lang="en-US" sz="1600" dirty="0"/>
              <a:t> </a:t>
            </a:r>
            <a:r>
              <a:rPr lang="en-US" sz="1600" dirty="0" err="1"/>
              <a:t>önceki</a:t>
            </a:r>
            <a:r>
              <a:rPr lang="en-US" sz="1600" dirty="0"/>
              <a:t> </a:t>
            </a:r>
            <a:r>
              <a:rPr lang="en-US" sz="1600" dirty="0" err="1"/>
              <a:t>binadan</a:t>
            </a:r>
            <a:r>
              <a:rPr lang="en-US" sz="1600" dirty="0"/>
              <a:t> </a:t>
            </a:r>
            <a:r>
              <a:rPr lang="en-US" sz="1600" dirty="0" err="1"/>
              <a:t>sonra</a:t>
            </a:r>
            <a:r>
              <a:rPr lang="en-US" sz="1600" dirty="0"/>
              <a:t> </a:t>
            </a:r>
            <a:r>
              <a:rPr lang="en-US" sz="1600" dirty="0" err="1"/>
              <a:t>gelen</a:t>
            </a:r>
            <a:r>
              <a:rPr lang="en-US" sz="1600" dirty="0"/>
              <a:t> </a:t>
            </a:r>
            <a:r>
              <a:rPr lang="en-US" sz="1600" dirty="0" err="1"/>
              <a:t>numara</a:t>
            </a:r>
            <a:r>
              <a:rPr lang="en-US" sz="1600" dirty="0"/>
              <a:t> </a:t>
            </a:r>
            <a:r>
              <a:rPr lang="en-US" sz="1600" dirty="0" err="1"/>
              <a:t>verilir</a:t>
            </a:r>
            <a:r>
              <a:rPr lang="en-US" sz="1600" dirty="0"/>
              <a:t>. </a:t>
            </a:r>
            <a:r>
              <a:rPr lang="en-US" sz="1600" dirty="0" err="1"/>
              <a:t>Eğer</a:t>
            </a:r>
            <a:r>
              <a:rPr lang="en-US" sz="1600" dirty="0"/>
              <a:t> </a:t>
            </a:r>
            <a:r>
              <a:rPr lang="en-US" sz="1600" dirty="0" err="1"/>
              <a:t>numara</a:t>
            </a:r>
            <a:r>
              <a:rPr lang="en-US" sz="1600" dirty="0"/>
              <a:t> </a:t>
            </a:r>
            <a:r>
              <a:rPr lang="en-US" sz="1600" dirty="0" err="1"/>
              <a:t>almış</a:t>
            </a:r>
            <a:r>
              <a:rPr lang="en-US" sz="1600" dirty="0"/>
              <a:t> </a:t>
            </a:r>
            <a:r>
              <a:rPr lang="en-US" sz="1600" dirty="0" err="1"/>
              <a:t>bir</a:t>
            </a:r>
            <a:r>
              <a:rPr lang="en-US" sz="1600" dirty="0"/>
              <a:t> </a:t>
            </a:r>
            <a:r>
              <a:rPr lang="en-US" sz="1600" dirty="0" err="1"/>
              <a:t>bina</a:t>
            </a:r>
            <a:r>
              <a:rPr lang="en-US" sz="1600" dirty="0"/>
              <a:t> </a:t>
            </a:r>
            <a:r>
              <a:rPr lang="en-US" sz="1600" dirty="0" err="1"/>
              <a:t>mevcut</a:t>
            </a:r>
            <a:r>
              <a:rPr lang="en-US" sz="1600" dirty="0"/>
              <a:t> </a:t>
            </a:r>
            <a:r>
              <a:rPr lang="en-US" sz="1600" dirty="0" err="1"/>
              <a:t>ise</a:t>
            </a:r>
            <a:r>
              <a:rPr lang="en-US" sz="1600" dirty="0"/>
              <a:t> </a:t>
            </a:r>
            <a:r>
              <a:rPr lang="en-US" sz="1600" dirty="0" err="1"/>
              <a:t>arsa</a:t>
            </a:r>
            <a:r>
              <a:rPr lang="en-US" sz="1600" dirty="0"/>
              <a:t> </a:t>
            </a:r>
            <a:r>
              <a:rPr lang="en-US" sz="1600" dirty="0" err="1"/>
              <a:t>veya</a:t>
            </a:r>
            <a:r>
              <a:rPr lang="en-US" sz="1600" dirty="0"/>
              <a:t> </a:t>
            </a:r>
            <a:r>
              <a:rPr lang="en-US" sz="1600" dirty="0" err="1"/>
              <a:t>bina</a:t>
            </a:r>
            <a:r>
              <a:rPr lang="en-US" sz="1600" dirty="0"/>
              <a:t> </a:t>
            </a:r>
            <a:r>
              <a:rPr lang="en-US" sz="1600" dirty="0" err="1"/>
              <a:t>yerine</a:t>
            </a:r>
            <a:r>
              <a:rPr lang="en-US" sz="1600" dirty="0"/>
              <a:t> </a:t>
            </a:r>
            <a:r>
              <a:rPr lang="en-US" sz="1600" dirty="0" err="1"/>
              <a:t>yapılan</a:t>
            </a:r>
            <a:r>
              <a:rPr lang="en-US" sz="1600" dirty="0"/>
              <a:t> </a:t>
            </a:r>
            <a:r>
              <a:rPr lang="en-US" sz="1600" dirty="0" err="1"/>
              <a:t>iki</a:t>
            </a:r>
            <a:r>
              <a:rPr lang="en-US" sz="1600" dirty="0"/>
              <a:t> </a:t>
            </a:r>
            <a:r>
              <a:rPr lang="en-US" sz="1600" dirty="0" err="1"/>
              <a:t>binadan</a:t>
            </a:r>
            <a:r>
              <a:rPr lang="en-US" sz="1600" dirty="0"/>
              <a:t> </a:t>
            </a:r>
            <a:r>
              <a:rPr lang="en-US" sz="1600" dirty="0" err="1"/>
              <a:t>ilkine</a:t>
            </a:r>
            <a:r>
              <a:rPr lang="en-US" sz="1600" dirty="0"/>
              <a:t> </a:t>
            </a:r>
            <a:r>
              <a:rPr lang="en-US" sz="1600" dirty="0" err="1"/>
              <a:t>daha</a:t>
            </a:r>
            <a:r>
              <a:rPr lang="en-US" sz="1600" dirty="0"/>
              <a:t> </a:t>
            </a:r>
            <a:r>
              <a:rPr lang="en-US" sz="1600" dirty="0" err="1"/>
              <a:t>önce</a:t>
            </a:r>
            <a:r>
              <a:rPr lang="en-US" sz="1600" dirty="0"/>
              <a:t> </a:t>
            </a:r>
            <a:r>
              <a:rPr lang="en-US" sz="1600" dirty="0" err="1"/>
              <a:t>kullanılan</a:t>
            </a:r>
            <a:r>
              <a:rPr lang="en-US" sz="1600" dirty="0"/>
              <a:t> </a:t>
            </a:r>
            <a:r>
              <a:rPr lang="en-US" sz="1600" dirty="0" err="1"/>
              <a:t>numara</a:t>
            </a:r>
            <a:r>
              <a:rPr lang="en-US" sz="1600" dirty="0"/>
              <a:t> </a:t>
            </a:r>
            <a:r>
              <a:rPr lang="en-US" sz="1600" dirty="0" err="1"/>
              <a:t>ikincisine</a:t>
            </a:r>
            <a:r>
              <a:rPr lang="en-US" sz="1600" dirty="0"/>
              <a:t> </a:t>
            </a:r>
            <a:r>
              <a:rPr lang="en-US" sz="1600" dirty="0" err="1"/>
              <a:t>ise</a:t>
            </a:r>
            <a:r>
              <a:rPr lang="en-US" sz="1600" dirty="0"/>
              <a:t> </a:t>
            </a:r>
            <a:r>
              <a:rPr lang="en-US" sz="1600" dirty="0" err="1"/>
              <a:t>kesirli</a:t>
            </a:r>
            <a:r>
              <a:rPr lang="en-US" sz="1600" dirty="0"/>
              <a:t> </a:t>
            </a:r>
            <a:r>
              <a:rPr lang="en-US" sz="1600" dirty="0" err="1"/>
              <a:t>numara</a:t>
            </a:r>
            <a:r>
              <a:rPr lang="en-US" sz="1600" dirty="0"/>
              <a:t> </a:t>
            </a:r>
            <a:r>
              <a:rPr lang="en-US" sz="1600" dirty="0" err="1"/>
              <a:t>verilir</a:t>
            </a:r>
            <a:endParaRPr lang="en-US" sz="1600" dirty="0"/>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63</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95536" y="1844824"/>
            <a:ext cx="8180157" cy="4392488"/>
          </a:xfrm>
          <a:prstGeom prst="rect">
            <a:avLst/>
          </a:prstGeom>
        </p:spPr>
      </p:pic>
    </p:spTree>
    <p:extLst>
      <p:ext uri="{BB962C8B-B14F-4D97-AF65-F5344CB8AC3E}">
        <p14:creationId xmlns:p14="http://schemas.microsoft.com/office/powerpoint/2010/main" val="30539596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4330824" cy="4525963"/>
          </a:xfrm>
        </p:spPr>
        <p:txBody>
          <a:bodyPr/>
          <a:lstStyle/>
          <a:p>
            <a:pPr marL="0" indent="0">
              <a:buNone/>
            </a:pPr>
            <a:r>
              <a:rPr lang="en-US" sz="1600" dirty="0" err="1"/>
              <a:t>Birden</a:t>
            </a:r>
            <a:r>
              <a:rPr lang="en-US" sz="1600" dirty="0"/>
              <a:t> </a:t>
            </a:r>
            <a:r>
              <a:rPr lang="en-US" sz="1600" dirty="0" err="1"/>
              <a:t>fazla</a:t>
            </a:r>
            <a:r>
              <a:rPr lang="en-US" sz="1600" dirty="0"/>
              <a:t> </a:t>
            </a:r>
            <a:r>
              <a:rPr lang="en-US" sz="1600" dirty="0" err="1"/>
              <a:t>bağımsız</a:t>
            </a:r>
            <a:r>
              <a:rPr lang="en-US" sz="1600" dirty="0"/>
              <a:t> </a:t>
            </a:r>
            <a:r>
              <a:rPr lang="en-US" sz="1600" dirty="0" err="1"/>
              <a:t>bölüm</a:t>
            </a:r>
            <a:r>
              <a:rPr lang="en-US" sz="1600" dirty="0"/>
              <a:t> </a:t>
            </a:r>
            <a:r>
              <a:rPr lang="en-US" sz="1600" dirty="0" err="1"/>
              <a:t>içeren</a:t>
            </a:r>
            <a:r>
              <a:rPr lang="en-US" sz="1600" dirty="0"/>
              <a:t> </a:t>
            </a:r>
            <a:r>
              <a:rPr lang="en-US" sz="1600" dirty="0" err="1"/>
              <a:t>binalarda</a:t>
            </a:r>
            <a:r>
              <a:rPr lang="en-US" sz="1600" dirty="0"/>
              <a:t> </a:t>
            </a:r>
            <a:r>
              <a:rPr lang="en-US" sz="1600" dirty="0" err="1"/>
              <a:t>iç</a:t>
            </a:r>
            <a:r>
              <a:rPr lang="en-US" sz="1600" dirty="0"/>
              <a:t> </a:t>
            </a:r>
            <a:r>
              <a:rPr lang="en-US" sz="1600" dirty="0" err="1"/>
              <a:t>kapı</a:t>
            </a:r>
            <a:r>
              <a:rPr lang="en-US" sz="1600" dirty="0"/>
              <a:t> </a:t>
            </a:r>
            <a:r>
              <a:rPr lang="en-US" sz="1600" dirty="0" err="1"/>
              <a:t>numarası</a:t>
            </a:r>
            <a:r>
              <a:rPr lang="en-US" sz="1600" dirty="0"/>
              <a:t> </a:t>
            </a:r>
            <a:r>
              <a:rPr lang="en-US" sz="1600" dirty="0" err="1"/>
              <a:t>konut</a:t>
            </a:r>
            <a:r>
              <a:rPr lang="en-US" sz="1600" dirty="0"/>
              <a:t> </a:t>
            </a:r>
            <a:r>
              <a:rPr lang="en-US" sz="1600" dirty="0" err="1"/>
              <a:t>ise</a:t>
            </a:r>
            <a:r>
              <a:rPr lang="en-US" sz="1600" dirty="0"/>
              <a:t> </a:t>
            </a:r>
            <a:r>
              <a:rPr lang="en-US" sz="1600" dirty="0" err="1"/>
              <a:t>aşağıdaki</a:t>
            </a:r>
            <a:r>
              <a:rPr lang="en-US" sz="1600" dirty="0"/>
              <a:t> </a:t>
            </a:r>
            <a:r>
              <a:rPr lang="en-US" sz="1600" dirty="0" err="1"/>
              <a:t>şekilde</a:t>
            </a:r>
            <a:r>
              <a:rPr lang="en-US" sz="1600" dirty="0"/>
              <a:t> </a:t>
            </a:r>
            <a:r>
              <a:rPr lang="en-US" sz="1600" dirty="0" err="1"/>
              <a:t>verilir</a:t>
            </a:r>
            <a:r>
              <a:rPr lang="en-US" sz="1600" dirty="0"/>
              <a:t>.</a:t>
            </a:r>
          </a:p>
        </p:txBody>
      </p:sp>
      <p:sp>
        <p:nvSpPr>
          <p:cNvPr id="4" name="Slide Number Placeholder 3"/>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64</a:t>
            </a:fld>
            <a:endParaRPr lang="tr-TR"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5152532" y="187711"/>
            <a:ext cx="3534268" cy="6325483"/>
          </a:xfrm>
          <a:prstGeom prst="rect">
            <a:avLst/>
          </a:prstGeom>
        </p:spPr>
      </p:pic>
    </p:spTree>
    <p:extLst>
      <p:ext uri="{BB962C8B-B14F-4D97-AF65-F5344CB8AC3E}">
        <p14:creationId xmlns:p14="http://schemas.microsoft.com/office/powerpoint/2010/main" val="1085407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marL="0" indent="0">
              <a:spcBef>
                <a:spcPts val="600"/>
              </a:spcBef>
              <a:spcAft>
                <a:spcPts val="600"/>
              </a:spcAft>
              <a:buNone/>
            </a:pPr>
            <a:r>
              <a:rPr lang="en-US" sz="1600" b="1" dirty="0" smtClean="0">
                <a:solidFill>
                  <a:srgbClr val="FF0000"/>
                </a:solidFill>
              </a:rPr>
              <a:t>Feature </a:t>
            </a:r>
            <a:r>
              <a:rPr lang="en-US" sz="1600" b="1" dirty="0">
                <a:solidFill>
                  <a:srgbClr val="FF0000"/>
                </a:solidFill>
              </a:rPr>
              <a:t>type </a:t>
            </a:r>
            <a:r>
              <a:rPr lang="en-US" sz="1600" b="1" dirty="0" err="1">
                <a:solidFill>
                  <a:srgbClr val="FF0000"/>
                </a:solidFill>
              </a:rPr>
              <a:t>CadastralParcel</a:t>
            </a:r>
            <a:r>
              <a:rPr lang="en-US" sz="1600" b="1" dirty="0">
                <a:solidFill>
                  <a:srgbClr val="FF0000"/>
                </a:solidFill>
              </a:rPr>
              <a:t> (core</a:t>
            </a:r>
            <a:r>
              <a:rPr lang="en-US" sz="1600" b="1" dirty="0" smtClean="0">
                <a:solidFill>
                  <a:srgbClr val="FF0000"/>
                </a:solidFill>
              </a:rPr>
              <a:t>):</a:t>
            </a:r>
            <a:endParaRPr lang="en-US" sz="1600" b="1" dirty="0">
              <a:solidFill>
                <a:srgbClr val="FF0000"/>
              </a:solidFill>
            </a:endParaRPr>
          </a:p>
          <a:p>
            <a:pPr marL="0" indent="0">
              <a:spcBef>
                <a:spcPts val="600"/>
              </a:spcBef>
              <a:spcAft>
                <a:spcPts val="600"/>
              </a:spcAft>
              <a:buNone/>
            </a:pPr>
            <a:r>
              <a:rPr lang="en-US" sz="1600" dirty="0"/>
              <a:t>Cadastral parcels are considered as under the INSPIRE scope if</a:t>
            </a:r>
            <a:r>
              <a:rPr lang="en-US" sz="1600" dirty="0" smtClean="0"/>
              <a:t>:</a:t>
            </a:r>
            <a:endParaRPr lang="tr-TR" sz="1600" dirty="0" smtClean="0"/>
          </a:p>
          <a:p>
            <a:pPr marL="0" indent="0">
              <a:spcBef>
                <a:spcPts val="600"/>
              </a:spcBef>
              <a:spcAft>
                <a:spcPts val="600"/>
              </a:spcAft>
              <a:buNone/>
            </a:pPr>
            <a:r>
              <a:rPr lang="en-US" sz="1600" dirty="0" smtClean="0"/>
              <a:t>− </a:t>
            </a:r>
            <a:r>
              <a:rPr lang="en-US" sz="1600" dirty="0"/>
              <a:t>they fit with the definition given by the Directive “areas defined in cadastral registers or</a:t>
            </a:r>
            <a:r>
              <a:rPr lang="tr-TR" sz="1600" dirty="0"/>
              <a:t> </a:t>
            </a:r>
            <a:r>
              <a:rPr lang="en-GB" sz="1600" dirty="0" smtClean="0"/>
              <a:t> </a:t>
            </a:r>
            <a:r>
              <a:rPr lang="en-US" sz="1600" dirty="0" smtClean="0"/>
              <a:t>equivalent</a:t>
            </a:r>
            <a:r>
              <a:rPr lang="en-US" sz="1600" dirty="0"/>
              <a:t>”</a:t>
            </a:r>
            <a:endParaRPr lang="tr-TR" sz="1600" dirty="0"/>
          </a:p>
          <a:p>
            <a:pPr marL="0" indent="0">
              <a:spcBef>
                <a:spcPts val="600"/>
              </a:spcBef>
              <a:spcAft>
                <a:spcPts val="600"/>
              </a:spcAft>
              <a:buNone/>
            </a:pPr>
            <a:r>
              <a:rPr lang="en-US" sz="1600" dirty="0" smtClean="0"/>
              <a:t>− </a:t>
            </a:r>
            <a:r>
              <a:rPr lang="en-US" sz="1600" dirty="0"/>
              <a:t>they fit as much as possible with the description given in this document “single area on Earth</a:t>
            </a:r>
            <a:r>
              <a:rPr lang="tr-TR" sz="1600" dirty="0"/>
              <a:t> </a:t>
            </a:r>
            <a:r>
              <a:rPr lang="en-US" sz="1600" dirty="0" smtClean="0"/>
              <a:t>surface </a:t>
            </a:r>
            <a:r>
              <a:rPr lang="en-US" sz="1600" dirty="0"/>
              <a:t>under homogeneous real property rights and unique ownership, forming a partition </a:t>
            </a:r>
            <a:r>
              <a:rPr lang="en-US" sz="1600" dirty="0" smtClean="0"/>
              <a:t>of</a:t>
            </a:r>
            <a:r>
              <a:rPr lang="en-GB" sz="1600" dirty="0" smtClean="0"/>
              <a:t> </a:t>
            </a:r>
            <a:r>
              <a:rPr lang="en-US" sz="1600" dirty="0" smtClean="0"/>
              <a:t>national </a:t>
            </a:r>
            <a:r>
              <a:rPr lang="en-US" sz="1600" dirty="0"/>
              <a:t>territory”</a:t>
            </a:r>
          </a:p>
          <a:p>
            <a:pPr marL="0" indent="0">
              <a:spcBef>
                <a:spcPts val="600"/>
              </a:spcBef>
              <a:spcAft>
                <a:spcPts val="600"/>
              </a:spcAft>
              <a:buNone/>
            </a:pPr>
            <a:r>
              <a:rPr lang="en-US" sz="1600" dirty="0" smtClean="0"/>
              <a:t>− </a:t>
            </a:r>
            <a:r>
              <a:rPr lang="en-US" sz="1600" dirty="0"/>
              <a:t>they are available as vector data.</a:t>
            </a:r>
          </a:p>
          <a:p>
            <a:pPr eaLnBrk="1" hangingPunct="1">
              <a:spcBef>
                <a:spcPts val="600"/>
              </a:spcBef>
              <a:spcAft>
                <a:spcPts val="600"/>
              </a:spcAft>
              <a:buFont typeface="Arial" charset="0"/>
              <a:buNone/>
            </a:pPr>
            <a:endParaRPr lang="tr-TR" sz="16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7</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581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eaLnBrk="1" hangingPunct="1">
              <a:spcBef>
                <a:spcPts val="600"/>
              </a:spcBef>
              <a:spcAft>
                <a:spcPts val="600"/>
              </a:spcAft>
              <a:buNone/>
            </a:pPr>
            <a:r>
              <a:rPr lang="en-GB" sz="1600" dirty="0" smtClean="0">
                <a:solidFill>
                  <a:srgbClr val="FF0000"/>
                </a:solidFill>
              </a:rPr>
              <a:t>Feature </a:t>
            </a:r>
            <a:r>
              <a:rPr lang="en-GB" sz="1600" dirty="0">
                <a:solidFill>
                  <a:srgbClr val="FF0000"/>
                </a:solidFill>
              </a:rPr>
              <a:t>type </a:t>
            </a:r>
            <a:r>
              <a:rPr lang="en-GB" sz="1600" dirty="0" err="1">
                <a:solidFill>
                  <a:srgbClr val="FF0000"/>
                </a:solidFill>
              </a:rPr>
              <a:t>CadastralParcel</a:t>
            </a:r>
            <a:r>
              <a:rPr lang="en-GB" sz="1600" dirty="0">
                <a:solidFill>
                  <a:srgbClr val="FF0000"/>
                </a:solidFill>
              </a:rPr>
              <a:t> (core):</a:t>
            </a:r>
          </a:p>
          <a:p>
            <a:pPr eaLnBrk="1" hangingPunct="1">
              <a:spcBef>
                <a:spcPts val="600"/>
              </a:spcBef>
              <a:spcAft>
                <a:spcPts val="600"/>
              </a:spcAft>
              <a:buNone/>
            </a:pPr>
            <a:r>
              <a:rPr lang="en-GB" sz="1600" dirty="0"/>
              <a:t>EXAMPLE 1: France</a:t>
            </a:r>
          </a:p>
          <a:p>
            <a:pPr eaLnBrk="1" hangingPunct="1">
              <a:spcBef>
                <a:spcPts val="600"/>
              </a:spcBef>
              <a:spcAft>
                <a:spcPts val="600"/>
              </a:spcAft>
              <a:buNone/>
            </a:pPr>
            <a:r>
              <a:rPr lang="en-GB" sz="1600" dirty="0"/>
              <a:t>In France, there are two kinds of “areas defined in cadastral registers or equivalent”:</a:t>
            </a:r>
          </a:p>
          <a:p>
            <a:pPr eaLnBrk="1" hangingPunct="1">
              <a:spcBef>
                <a:spcPts val="600"/>
              </a:spcBef>
              <a:spcAft>
                <a:spcPts val="600"/>
              </a:spcAft>
              <a:buNone/>
            </a:pPr>
            <a:r>
              <a:rPr lang="en-GB" sz="1600" dirty="0" smtClean="0"/>
              <a:t>− </a:t>
            </a:r>
            <a:r>
              <a:rPr lang="en-GB" sz="1600" dirty="0"/>
              <a:t>parcels (single areas on Earth surface under unique or homogeneous property right)</a:t>
            </a:r>
          </a:p>
          <a:p>
            <a:pPr eaLnBrk="1" hangingPunct="1">
              <a:spcBef>
                <a:spcPts val="600"/>
              </a:spcBef>
              <a:spcAft>
                <a:spcPts val="600"/>
              </a:spcAft>
              <a:buNone/>
            </a:pPr>
            <a:r>
              <a:rPr lang="en-GB" sz="1600" dirty="0" smtClean="0"/>
              <a:t>− </a:t>
            </a:r>
            <a:r>
              <a:rPr lang="en-GB" sz="1600" dirty="0"/>
              <a:t>sub-parcels (division of parcels based on official land use for taxation purposes)</a:t>
            </a:r>
          </a:p>
          <a:p>
            <a:pPr eaLnBrk="1" hangingPunct="1">
              <a:spcBef>
                <a:spcPts val="600"/>
              </a:spcBef>
              <a:spcAft>
                <a:spcPts val="600"/>
              </a:spcAft>
              <a:buNone/>
            </a:pPr>
            <a:r>
              <a:rPr lang="en-GB" sz="1600" dirty="0" smtClean="0"/>
              <a:t>Only </a:t>
            </a:r>
            <a:r>
              <a:rPr lang="en-GB" sz="1600" dirty="0"/>
              <a:t>the first one “parcels” have to be published for INSPIRE.</a:t>
            </a:r>
          </a:p>
          <a:p>
            <a:pPr eaLnBrk="1" hangingPunct="1">
              <a:spcBef>
                <a:spcPts val="600"/>
              </a:spcBef>
              <a:spcAft>
                <a:spcPts val="600"/>
              </a:spcAft>
              <a:buNone/>
            </a:pPr>
            <a:r>
              <a:rPr lang="en-GB" sz="1600" dirty="0" smtClean="0"/>
              <a:t>EXAMPLE </a:t>
            </a:r>
            <a:r>
              <a:rPr lang="en-GB" sz="1600" dirty="0"/>
              <a:t>2: Finland</a:t>
            </a:r>
          </a:p>
          <a:p>
            <a:pPr marL="0" indent="0" eaLnBrk="1" hangingPunct="1">
              <a:spcBef>
                <a:spcPts val="600"/>
              </a:spcBef>
              <a:spcAft>
                <a:spcPts val="600"/>
              </a:spcAft>
              <a:buNone/>
            </a:pPr>
            <a:r>
              <a:rPr lang="en-GB" sz="1600" dirty="0"/>
              <a:t>In Finland, basic units "in cadastral registers or equivalent" are called basic property units. Areas of basic property units are called parcels. Notice: in Finland, one basic property unit can be composed from 0 to many parcels. The parcels will be published for INSPIRE as cadastral parcels. Basic property units composed of 1 to many parcels may also be published for INSPIRE.</a:t>
            </a:r>
          </a:p>
          <a:p>
            <a:pPr eaLnBrk="1" hangingPunct="1">
              <a:spcBef>
                <a:spcPts val="600"/>
              </a:spcBef>
              <a:spcAft>
                <a:spcPts val="600"/>
              </a:spcAft>
              <a:buNone/>
            </a:pPr>
            <a:endParaRPr lang="tr-TR" sz="16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8</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970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lstStyle/>
          <a:p>
            <a:pPr eaLnBrk="1" hangingPunct="1"/>
            <a:r>
              <a:rPr lang="en-GB" sz="2400" dirty="0" smtClean="0">
                <a:solidFill>
                  <a:srgbClr val="FF0000"/>
                </a:solidFill>
              </a:rPr>
              <a:t>INSPIRE</a:t>
            </a:r>
            <a:r>
              <a:rPr lang="tr-TR" sz="2400" dirty="0" smtClean="0">
                <a:solidFill>
                  <a:srgbClr val="FF0000"/>
                </a:solidFill>
              </a:rPr>
              <a:t> - </a:t>
            </a:r>
            <a:r>
              <a:rPr lang="en-GB" sz="2400" dirty="0" smtClean="0">
                <a:solidFill>
                  <a:srgbClr val="0070C0"/>
                </a:solidFill>
              </a:rPr>
              <a:t>cadastral </a:t>
            </a:r>
            <a:r>
              <a:rPr lang="en-GB" sz="2400" dirty="0">
                <a:solidFill>
                  <a:srgbClr val="0070C0"/>
                </a:solidFill>
              </a:rPr>
              <a:t>parcel</a:t>
            </a:r>
            <a:endParaRPr lang="tr-TR" sz="2400" dirty="0" smtClean="0"/>
          </a:p>
        </p:txBody>
      </p:sp>
      <p:sp>
        <p:nvSpPr>
          <p:cNvPr id="21507" name="2 İçerik Yer Tutucusu"/>
          <p:cNvSpPr>
            <a:spLocks noGrp="1"/>
          </p:cNvSpPr>
          <p:nvPr>
            <p:ph idx="1"/>
          </p:nvPr>
        </p:nvSpPr>
        <p:spPr/>
        <p:txBody>
          <a:bodyPr/>
          <a:lstStyle/>
          <a:p>
            <a:pPr marL="0" indent="0">
              <a:spcBef>
                <a:spcPts val="600"/>
              </a:spcBef>
              <a:spcAft>
                <a:spcPts val="600"/>
              </a:spcAft>
              <a:buNone/>
            </a:pPr>
            <a:r>
              <a:rPr lang="en-US" sz="1600" b="1" dirty="0" smtClean="0">
                <a:solidFill>
                  <a:srgbClr val="FF0000"/>
                </a:solidFill>
              </a:rPr>
              <a:t>Feature </a:t>
            </a:r>
            <a:r>
              <a:rPr lang="en-US" sz="1600" b="1" dirty="0">
                <a:solidFill>
                  <a:srgbClr val="FF0000"/>
                </a:solidFill>
              </a:rPr>
              <a:t>type </a:t>
            </a:r>
            <a:r>
              <a:rPr lang="en-US" sz="1600" b="1" dirty="0" err="1">
                <a:solidFill>
                  <a:srgbClr val="FF0000"/>
                </a:solidFill>
              </a:rPr>
              <a:t>CadastralZoning</a:t>
            </a:r>
            <a:r>
              <a:rPr lang="en-US" sz="1600" b="1" dirty="0">
                <a:solidFill>
                  <a:srgbClr val="FF0000"/>
                </a:solidFill>
              </a:rPr>
              <a:t> (auxiliary):</a:t>
            </a:r>
          </a:p>
          <a:p>
            <a:pPr marL="0" indent="0">
              <a:spcBef>
                <a:spcPts val="600"/>
              </a:spcBef>
              <a:spcAft>
                <a:spcPts val="600"/>
              </a:spcAft>
              <a:buNone/>
            </a:pPr>
            <a:r>
              <a:rPr lang="en-US" sz="1600" dirty="0"/>
              <a:t>Cadastral zonings are the intermediary areas (such as municipalities, sections, blocks, …) used in</a:t>
            </a:r>
            <a:r>
              <a:rPr lang="tr-TR" sz="1600" dirty="0"/>
              <a:t> </a:t>
            </a:r>
            <a:r>
              <a:rPr lang="en-US" sz="1600" dirty="0"/>
              <a:t>order to divide national territory into cadastral parcels.</a:t>
            </a:r>
          </a:p>
          <a:p>
            <a:pPr marL="0" indent="0">
              <a:spcBef>
                <a:spcPts val="600"/>
              </a:spcBef>
              <a:spcAft>
                <a:spcPts val="600"/>
              </a:spcAft>
              <a:buNone/>
            </a:pPr>
            <a:r>
              <a:rPr lang="en-US" sz="1600" dirty="0"/>
              <a:t>Cadastral zonings have the following additional attributes:</a:t>
            </a:r>
          </a:p>
          <a:p>
            <a:pPr marL="0" indent="0">
              <a:spcBef>
                <a:spcPts val="600"/>
              </a:spcBef>
              <a:spcAft>
                <a:spcPts val="600"/>
              </a:spcAft>
              <a:buNone/>
            </a:pPr>
            <a:r>
              <a:rPr lang="en-US" sz="1600" dirty="0" smtClean="0"/>
              <a:t>− </a:t>
            </a:r>
            <a:r>
              <a:rPr lang="en-US" sz="1600" dirty="0"/>
              <a:t>a geometry</a:t>
            </a:r>
          </a:p>
          <a:p>
            <a:pPr marL="0" indent="0">
              <a:spcBef>
                <a:spcPts val="600"/>
              </a:spcBef>
              <a:spcAft>
                <a:spcPts val="600"/>
              </a:spcAft>
              <a:buNone/>
            </a:pPr>
            <a:r>
              <a:rPr lang="en-US" sz="1600" dirty="0" smtClean="0"/>
              <a:t>− </a:t>
            </a:r>
            <a:r>
              <a:rPr lang="en-US" sz="1600" dirty="0"/>
              <a:t>a national cadastral zoning reference</a:t>
            </a:r>
          </a:p>
          <a:p>
            <a:pPr marL="0" indent="0">
              <a:spcBef>
                <a:spcPts val="600"/>
              </a:spcBef>
              <a:spcAft>
                <a:spcPts val="600"/>
              </a:spcAft>
              <a:buNone/>
            </a:pPr>
            <a:r>
              <a:rPr lang="en-US" sz="1600" dirty="0" smtClean="0"/>
              <a:t>− </a:t>
            </a:r>
            <a:r>
              <a:rPr lang="en-US" sz="1600" dirty="0"/>
              <a:t>a name, if any</a:t>
            </a:r>
          </a:p>
          <a:p>
            <a:pPr marL="0" indent="0">
              <a:spcBef>
                <a:spcPts val="600"/>
              </a:spcBef>
              <a:spcAft>
                <a:spcPts val="600"/>
              </a:spcAft>
              <a:buNone/>
            </a:pPr>
            <a:r>
              <a:rPr lang="en-US" sz="1600" dirty="0" smtClean="0"/>
              <a:t>− </a:t>
            </a:r>
            <a:r>
              <a:rPr lang="en-US" sz="1600" dirty="0"/>
              <a:t>a level in the national cadastral hierarchy and the name of this level</a:t>
            </a:r>
          </a:p>
          <a:p>
            <a:pPr marL="0" indent="0">
              <a:spcBef>
                <a:spcPts val="600"/>
              </a:spcBef>
              <a:spcAft>
                <a:spcPts val="600"/>
              </a:spcAft>
              <a:buNone/>
            </a:pPr>
            <a:r>
              <a:rPr lang="en-US" sz="1600" dirty="0" smtClean="0"/>
              <a:t>− </a:t>
            </a:r>
            <a:r>
              <a:rPr lang="en-US" sz="1600" dirty="0"/>
              <a:t>portrayal attributes : reference point and label</a:t>
            </a:r>
          </a:p>
          <a:p>
            <a:pPr marL="0" indent="0">
              <a:spcBef>
                <a:spcPts val="600"/>
              </a:spcBef>
              <a:spcAft>
                <a:spcPts val="600"/>
              </a:spcAft>
              <a:buNone/>
            </a:pPr>
            <a:r>
              <a:rPr lang="en-US" sz="1600" dirty="0" smtClean="0"/>
              <a:t>− </a:t>
            </a:r>
            <a:r>
              <a:rPr lang="en-US" sz="1600" dirty="0"/>
              <a:t>metadata attributes : original map scale denominator and estimated accuracy</a:t>
            </a:r>
          </a:p>
          <a:p>
            <a:pPr eaLnBrk="1" hangingPunct="1">
              <a:spcBef>
                <a:spcPts val="600"/>
              </a:spcBef>
              <a:spcAft>
                <a:spcPts val="600"/>
              </a:spcAft>
              <a:buFont typeface="Arial" charset="0"/>
              <a:buNone/>
            </a:pPr>
            <a:endParaRPr lang="tr-TR" sz="1600" dirty="0" smtClean="0"/>
          </a:p>
        </p:txBody>
      </p:sp>
      <p:sp>
        <p:nvSpPr>
          <p:cNvPr id="2" name="Slayt Numarası Yer Tutucusu 1"/>
          <p:cNvSpPr>
            <a:spLocks noGrp="1"/>
          </p:cNvSpPr>
          <p:nvPr>
            <p:ph type="sldNum" sz="quarter" idx="12"/>
          </p:nvPr>
        </p:nvSpPr>
        <p:spPr/>
        <p:txBody>
          <a:bodyPr/>
          <a:lstStyle/>
          <a:p>
            <a:pPr>
              <a:defRPr/>
            </a:pPr>
            <a:fld id="{9D7F5794-A0F9-49E3-B2F0-51A0DD7B743A}" type="slidenum">
              <a:rPr lang="tr-TR" smtClean="0">
                <a:solidFill>
                  <a:prstClr val="black">
                    <a:tint val="75000"/>
                  </a:prstClr>
                </a:solidFill>
              </a:rPr>
              <a:pPr>
                <a:defRPr/>
              </a:pPr>
              <a:t>9</a:t>
            </a:fld>
            <a:endParaRPr lang="tr-TR" dirty="0">
              <a:solidFill>
                <a:prstClr val="black">
                  <a:tint val="75000"/>
                </a:prstClr>
              </a:solidFill>
            </a:endParaRPr>
          </a:p>
        </p:txBody>
      </p:sp>
      <p:cxnSp>
        <p:nvCxnSpPr>
          <p:cNvPr id="4" name="3 Düz Bağlayıcı"/>
          <p:cNvCxnSpPr/>
          <p:nvPr/>
        </p:nvCxnSpPr>
        <p:spPr>
          <a:xfrm>
            <a:off x="500063" y="1500188"/>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4 Düz Bağlayıcı"/>
          <p:cNvCxnSpPr/>
          <p:nvPr/>
        </p:nvCxnSpPr>
        <p:spPr>
          <a:xfrm>
            <a:off x="500063" y="6143625"/>
            <a:ext cx="8215312"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329518" y="2348880"/>
            <a:ext cx="2832010" cy="2579236"/>
          </a:xfrm>
          <a:prstGeom prst="rect">
            <a:avLst/>
          </a:prstGeom>
        </p:spPr>
      </p:pic>
    </p:spTree>
    <p:extLst>
      <p:ext uri="{BB962C8B-B14F-4D97-AF65-F5344CB8AC3E}">
        <p14:creationId xmlns:p14="http://schemas.microsoft.com/office/powerpoint/2010/main" val="2942481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4643</TotalTime>
  <Words>4688</Words>
  <Application>Microsoft Office PowerPoint</Application>
  <PresentationFormat>On-screen Show (4:3)</PresentationFormat>
  <Paragraphs>324</Paragraphs>
  <Slides>64</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Helvetica</vt:lpstr>
      <vt:lpstr>1_Ofis Teması</vt:lpstr>
      <vt:lpstr>INSPIRE</vt:lpstr>
      <vt:lpstr>INSPIRE</vt:lpstr>
      <vt:lpstr>INSPIRE</vt:lpstr>
      <vt:lpstr>INSPIRE - cadastral parcel</vt:lpstr>
      <vt:lpstr>INSPIRE - cadastral parcel</vt:lpstr>
      <vt:lpstr>INSPIRE - cadastral parcel</vt:lpstr>
      <vt:lpstr>INSPIRE - cadastral parcel</vt:lpstr>
      <vt:lpstr>INSPIRE - cadastral parcel</vt:lpstr>
      <vt:lpstr>INSPIRE - cadastral parcel</vt:lpstr>
      <vt:lpstr>INSPIRE - cadastral parcel</vt:lpstr>
      <vt:lpstr>INSPIRE - cadastral parcel</vt:lpstr>
      <vt:lpstr>INSPIRE cadastral parcel and LADM</vt:lpstr>
      <vt:lpstr>INSPIRE cadastral parcel and LADM</vt:lpstr>
      <vt:lpstr>INSPIRE cadastral parcel and LADM</vt:lpstr>
      <vt:lpstr>INSPIRE - Building</vt:lpstr>
      <vt:lpstr>PowerPoint Presentation</vt:lpstr>
      <vt:lpstr>PowerPoint Presentation</vt:lpstr>
      <vt:lpstr>INSPIRE - Building</vt:lpstr>
      <vt:lpstr>PowerPoint Presentation</vt:lpstr>
      <vt:lpstr>PowerPoint Presentation</vt:lpstr>
      <vt:lpstr>PowerPoint Presentation</vt:lpstr>
      <vt:lpstr>PowerPoint Presentation</vt:lpstr>
      <vt:lpstr>PowerPoint Presentation</vt:lpstr>
      <vt:lpstr>PowerPoint Presentation</vt:lpstr>
      <vt:lpstr>INSPIRE - Building</vt:lpstr>
      <vt:lpstr>PowerPoint Presentation</vt:lpstr>
      <vt:lpstr>INSPIRE - Building</vt:lpstr>
      <vt:lpstr>INSPIRE -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Adres ve Numaralamaya İlişkin Yönetmelik </vt:lpstr>
      <vt:lpstr>Adres ve Numaralamaya İlişkin Yönetmelik </vt:lpstr>
      <vt:lpstr>Adres ve Numaralamaya İlişkin Yönetmelik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Taşınmaz hukuku 1. giriş    yrd. doç. dr. volkan çağdaş volkan@yildiz.edu.tr</dc:title>
  <dc:creator>cagdas</dc:creator>
  <cp:lastModifiedBy>Mehmet ALKAN</cp:lastModifiedBy>
  <cp:revision>236</cp:revision>
  <cp:lastPrinted>2011-02-18T14:11:07Z</cp:lastPrinted>
  <dcterms:created xsi:type="dcterms:W3CDTF">2011-02-17T14:21:53Z</dcterms:created>
  <dcterms:modified xsi:type="dcterms:W3CDTF">2016-05-10T12:43:31Z</dcterms:modified>
</cp:coreProperties>
</file>