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258" r:id="rId3"/>
    <p:sldId id="371" r:id="rId4"/>
    <p:sldId id="370" r:id="rId5"/>
    <p:sldId id="372" r:id="rId6"/>
    <p:sldId id="357" r:id="rId7"/>
    <p:sldId id="369" r:id="rId8"/>
    <p:sldId id="373" r:id="rId9"/>
    <p:sldId id="374" r:id="rId10"/>
    <p:sldId id="375" r:id="rId11"/>
    <p:sldId id="378" r:id="rId12"/>
    <p:sldId id="379" r:id="rId13"/>
    <p:sldId id="376" r:id="rId14"/>
    <p:sldId id="377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91" r:id="rId25"/>
    <p:sldId id="393" r:id="rId26"/>
    <p:sldId id="392" r:id="rId27"/>
    <p:sldId id="389" r:id="rId28"/>
    <p:sldId id="390" r:id="rId29"/>
    <p:sldId id="394" r:id="rId30"/>
    <p:sldId id="395" r:id="rId31"/>
    <p:sldId id="396" r:id="rId32"/>
    <p:sldId id="397" r:id="rId33"/>
    <p:sldId id="398" r:id="rId34"/>
    <p:sldId id="399" r:id="rId35"/>
    <p:sldId id="401" r:id="rId36"/>
    <p:sldId id="400" r:id="rId37"/>
    <p:sldId id="402" r:id="rId38"/>
    <p:sldId id="403" r:id="rId39"/>
    <p:sldId id="404" r:id="rId40"/>
    <p:sldId id="405" r:id="rId41"/>
    <p:sldId id="406" r:id="rId42"/>
    <p:sldId id="315" r:id="rId43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491C-FB00-4695-9565-68E1D3925F1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49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CE05-FA3D-433E-B92D-5F72B10C9D5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3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B3930-3E57-421D-8929-BE592B28A45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709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259D0-779C-496B-B0F3-0E91F513AEA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462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1A008-DEC3-4678-AC64-C8B5E7F2B94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074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AEC44-D3E4-4F3C-B37B-6AB0E3F3A86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08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BDFC-457C-4BA6-A5EB-5E88E59095A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35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A3C70-F603-4540-A097-560C588BAC1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723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418C9-12CB-41F4-8E22-1BAABBBC422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940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B3443-2362-491A-A3DD-2024DE2BAB7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506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6B740-8065-4BFB-B35E-9B0C8A5FACE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13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A64E8-E830-4DDC-BD09-460A2E0AF64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703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68E793-5C8F-4023-B57E-3627C786EBE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Yıldız Teknik Üniversitesi</a:t>
            </a:r>
            <a:br>
              <a:rPr lang="tr-T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tr-TR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Metalurji</a:t>
            </a:r>
            <a:r>
              <a:rPr lang="tr-TR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ve Malzeme Mühendisliği Bölümü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429000"/>
            <a:ext cx="7524750" cy="685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mtClean="0">
                <a:solidFill>
                  <a:srgbClr val="FF0000"/>
                </a:solidFill>
              </a:rPr>
              <a:t>L</a:t>
            </a:r>
            <a:r>
              <a:rPr lang="en-US" altLang="tr-TR" smtClean="0">
                <a:solidFill>
                  <a:srgbClr val="FF0000"/>
                </a:solidFill>
              </a:rPr>
              <a:t>ABORATUAR</a:t>
            </a:r>
            <a:r>
              <a:rPr lang="tr-TR" altLang="tr-TR" smtClean="0">
                <a:solidFill>
                  <a:srgbClr val="FF0000"/>
                </a:solidFill>
              </a:rPr>
              <a:t> 1</a:t>
            </a:r>
            <a:r>
              <a:rPr lang="tr-TR" altLang="tr-TR" smtClean="0">
                <a:solidFill>
                  <a:srgbClr val="FF33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altLang="tr-TR" smtClean="0">
              <a:solidFill>
                <a:srgbClr val="FFFF00"/>
              </a:solidFill>
            </a:endParaRPr>
          </a:p>
        </p:txBody>
      </p:sp>
      <p:pic>
        <p:nvPicPr>
          <p:cNvPr id="7174" name="Picture 6" descr="logo3d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25066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676400" y="5791200"/>
            <a:ext cx="5791200" cy="862012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Öğr</a:t>
            </a:r>
            <a:r>
              <a:rPr lang="tr-T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Gör. Ali Rıfat </a:t>
            </a:r>
            <a:r>
              <a:rPr lang="tr-TR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ÜNAL</a:t>
            </a:r>
            <a:endParaRPr lang="tr-TR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tr-T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alirifatunal@gmail.com</a:t>
            </a:r>
          </a:p>
        </p:txBody>
      </p:sp>
      <p:sp>
        <p:nvSpPr>
          <p:cNvPr id="2054" name="9 Dikdörtgen"/>
          <p:cNvSpPr>
            <a:spLocks noChangeArrowheads="1"/>
          </p:cNvSpPr>
          <p:nvPr/>
        </p:nvSpPr>
        <p:spPr bwMode="auto">
          <a:xfrm>
            <a:off x="1498836" y="4114800"/>
            <a:ext cx="644144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2800" dirty="0" err="1">
                <a:solidFill>
                  <a:srgbClr val="FF0000"/>
                </a:solidFill>
              </a:rPr>
              <a:t>Kompozit</a:t>
            </a:r>
            <a:r>
              <a:rPr lang="tr-TR" sz="2800" dirty="0">
                <a:solidFill>
                  <a:srgbClr val="FF0000"/>
                </a:solidFill>
              </a:rPr>
              <a:t> Malzeme </a:t>
            </a:r>
            <a:r>
              <a:rPr lang="tr-TR" sz="2800" dirty="0" smtClean="0">
                <a:solidFill>
                  <a:srgbClr val="FF0000"/>
                </a:solidFill>
              </a:rPr>
              <a:t>Üretimi – </a:t>
            </a:r>
          </a:p>
          <a:p>
            <a:pPr algn="ctr">
              <a:defRPr/>
            </a:pPr>
            <a:r>
              <a:rPr lang="tr-TR" sz="2800" dirty="0" err="1" smtClean="0">
                <a:solidFill>
                  <a:srgbClr val="FF0000"/>
                </a:solidFill>
              </a:rPr>
              <a:t>Termoset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Matrsili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Kompozitlerin</a:t>
            </a:r>
            <a:r>
              <a:rPr lang="tr-TR" sz="2800" dirty="0" smtClean="0">
                <a:solidFill>
                  <a:srgbClr val="FF0000"/>
                </a:solidFill>
              </a:rPr>
              <a:t> Üretim </a:t>
            </a:r>
          </a:p>
          <a:p>
            <a:pPr algn="ctr">
              <a:defRPr/>
            </a:pPr>
            <a:r>
              <a:rPr lang="tr-TR" sz="2800" dirty="0" smtClean="0">
                <a:solidFill>
                  <a:srgbClr val="FF0000"/>
                </a:solidFill>
              </a:rPr>
              <a:t>Yöntemleri </a:t>
            </a:r>
            <a:r>
              <a:rPr lang="tr-TR" sz="2800" dirty="0" smtClean="0">
                <a:solidFill>
                  <a:srgbClr val="FF0000"/>
                </a:solidFill>
              </a:rPr>
              <a:t>Bölümü 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  <p:bldP spid="71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PÜSKÜRTME YÖNTEMİ – SPRAY-UP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371600"/>
            <a:ext cx="33337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27406" r="5711" b="2826"/>
          <a:stretch/>
        </p:blipFill>
        <p:spPr bwMode="auto">
          <a:xfrm>
            <a:off x="2400300" y="4114800"/>
            <a:ext cx="4343400" cy="26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0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PÜSKÜRTME YÖNTEMİ – SPRAY-UP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19200"/>
            <a:ext cx="42862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5892" r="2452" b="5038"/>
          <a:stretch/>
        </p:blipFill>
        <p:spPr bwMode="auto">
          <a:xfrm>
            <a:off x="2169544" y="3436745"/>
            <a:ext cx="4804913" cy="328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3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PÜSKÜRTME YÖNTEMİ – SPRAY-UP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4" y="1295400"/>
            <a:ext cx="8170872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3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tr-TR" altLang="tr-TR" sz="3200" u="sng" dirty="0" smtClean="0">
                <a:solidFill>
                  <a:srgbClr val="FFFF00"/>
                </a:solidFill>
              </a:rPr>
              <a:t>HAND LAY-UP – SPRAY-UP YÖNTEMLERİNİN KARŞILAŞTIRILMASI</a:t>
            </a:r>
            <a:endParaRPr lang="tr-TR" altLang="tr-TR" sz="3200" u="sng" dirty="0" smtClean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6" y="2057400"/>
            <a:ext cx="8695566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7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TORBALAMA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BAGGING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524000"/>
            <a:ext cx="67913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6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TORBALAMA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BAGGING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10692" r="2170" b="32704"/>
          <a:stretch/>
        </p:blipFill>
        <p:spPr bwMode="auto">
          <a:xfrm>
            <a:off x="202721" y="2057400"/>
            <a:ext cx="8738558" cy="388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TORBALAMA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BAGGING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5" b="18773"/>
          <a:stretch/>
        </p:blipFill>
        <p:spPr bwMode="auto">
          <a:xfrm>
            <a:off x="2671763" y="1676400"/>
            <a:ext cx="3800475" cy="188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657600"/>
            <a:ext cx="47625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8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TORBALAMA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BAGGING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133600"/>
            <a:ext cx="8597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5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OTOKLAV – AUTOCLAVE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295400"/>
            <a:ext cx="40703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6515"/>
          <a:stretch/>
        </p:blipFill>
        <p:spPr bwMode="auto">
          <a:xfrm>
            <a:off x="4267200" y="3278038"/>
            <a:ext cx="4779034" cy="34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3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İNFÜZYON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INFUSION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6386" name="Picture 2" descr="VACUUM INFUSION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4"/>
          <a:stretch/>
        </p:blipFill>
        <p:spPr bwMode="auto">
          <a:xfrm>
            <a:off x="285750" y="1676400"/>
            <a:ext cx="8572500" cy="46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9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u="sng" dirty="0" smtClean="0">
                <a:solidFill>
                  <a:srgbClr val="FFFF00"/>
                </a:solidFill>
              </a:rPr>
              <a:t>TERMOSET MATRİSLİ KOMPOZİTLERİN </a:t>
            </a:r>
            <a:br>
              <a:rPr lang="tr-TR" altLang="tr-TR" sz="3200" u="sng" dirty="0" smtClean="0">
                <a:solidFill>
                  <a:srgbClr val="FFFF00"/>
                </a:solidFill>
              </a:rPr>
            </a:br>
            <a:r>
              <a:rPr lang="tr-TR" altLang="tr-TR" sz="3200" u="sng" dirty="0" smtClean="0">
                <a:solidFill>
                  <a:srgbClr val="FFFF00"/>
                </a:solidFill>
              </a:rPr>
              <a:t>ÜRETİM YÖNTEMLERİ</a:t>
            </a:r>
            <a:endParaRPr lang="tr-TR" altLang="tr-TR" sz="3200" u="sng" dirty="0" smtClean="0">
              <a:solidFill>
                <a:srgbClr val="FFFF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El Yatırması (</a:t>
            </a:r>
            <a:r>
              <a:rPr lang="tr-TR" sz="2400" dirty="0" err="1" smtClean="0"/>
              <a:t>Hand</a:t>
            </a:r>
            <a:r>
              <a:rPr lang="tr-TR" sz="2400" dirty="0" smtClean="0"/>
              <a:t> </a:t>
            </a:r>
            <a:r>
              <a:rPr lang="tr-TR" sz="2400" dirty="0" err="1" smtClean="0"/>
              <a:t>Lay-Up</a:t>
            </a:r>
            <a:r>
              <a:rPr lang="tr-TR" sz="2400" dirty="0" smtClean="0"/>
              <a:t>)</a:t>
            </a:r>
          </a:p>
          <a:p>
            <a:pPr eaLnBrk="1" hangingPunct="1">
              <a:defRPr/>
            </a:pPr>
            <a:r>
              <a:rPr lang="tr-TR" sz="2400" dirty="0" smtClean="0"/>
              <a:t>Püskürtme (</a:t>
            </a:r>
            <a:r>
              <a:rPr lang="tr-TR" sz="2400" dirty="0" err="1" smtClean="0"/>
              <a:t>Spray-Up</a:t>
            </a:r>
            <a:r>
              <a:rPr lang="tr-TR" sz="2400" dirty="0" smtClean="0"/>
              <a:t>)</a:t>
            </a:r>
          </a:p>
          <a:p>
            <a:pPr eaLnBrk="1" hangingPunct="1">
              <a:defRPr/>
            </a:pPr>
            <a:r>
              <a:rPr lang="tr-TR" sz="2400" dirty="0" smtClean="0"/>
              <a:t>Vakum Torbalama (</a:t>
            </a:r>
            <a:r>
              <a:rPr lang="tr-TR" sz="2400" dirty="0" err="1" smtClean="0"/>
              <a:t>Vacuum-Bagging</a:t>
            </a:r>
            <a:r>
              <a:rPr lang="tr-TR" sz="2400" dirty="0" smtClean="0"/>
              <a:t>)</a:t>
            </a:r>
          </a:p>
          <a:p>
            <a:pPr eaLnBrk="1" hangingPunct="1">
              <a:defRPr/>
            </a:pPr>
            <a:r>
              <a:rPr lang="tr-TR" sz="2400" dirty="0" smtClean="0"/>
              <a:t>Otoklav (</a:t>
            </a:r>
            <a:r>
              <a:rPr lang="tr-TR" sz="2400" dirty="0" err="1" smtClean="0"/>
              <a:t>Autoclave</a:t>
            </a:r>
            <a:r>
              <a:rPr lang="tr-TR" sz="2400" dirty="0" smtClean="0"/>
              <a:t>)</a:t>
            </a:r>
          </a:p>
          <a:p>
            <a:pPr eaLnBrk="1" hangingPunct="1">
              <a:defRPr/>
            </a:pPr>
            <a:r>
              <a:rPr lang="tr-TR" sz="2400" dirty="0" smtClean="0"/>
              <a:t>Vakum </a:t>
            </a:r>
            <a:r>
              <a:rPr lang="tr-TR" sz="2400" dirty="0" err="1" smtClean="0"/>
              <a:t>İnfüzyon</a:t>
            </a:r>
            <a:r>
              <a:rPr lang="tr-TR" sz="2400" dirty="0" smtClean="0"/>
              <a:t> (</a:t>
            </a:r>
            <a:r>
              <a:rPr lang="tr-TR" sz="2400" dirty="0" err="1" smtClean="0"/>
              <a:t>Vacuum-Infusion</a:t>
            </a:r>
            <a:r>
              <a:rPr lang="tr-TR" sz="2400" dirty="0" smtClean="0"/>
              <a:t>)</a:t>
            </a:r>
          </a:p>
          <a:p>
            <a:pPr eaLnBrk="1" hangingPunct="1">
              <a:defRPr/>
            </a:pPr>
            <a:r>
              <a:rPr lang="tr-TR" sz="2400" dirty="0" smtClean="0"/>
              <a:t>Reçine Enjeksiyon Kalıplama (</a:t>
            </a:r>
            <a:r>
              <a:rPr lang="tr-TR" sz="2400" dirty="0" err="1" smtClean="0"/>
              <a:t>Resin</a:t>
            </a:r>
            <a:r>
              <a:rPr lang="tr-TR" sz="2400" dirty="0" smtClean="0"/>
              <a:t> Transfer </a:t>
            </a:r>
            <a:r>
              <a:rPr lang="tr-TR" sz="2400" dirty="0" err="1" smtClean="0"/>
              <a:t>Moulding</a:t>
            </a:r>
            <a:r>
              <a:rPr lang="tr-TR" sz="2400" dirty="0" smtClean="0"/>
              <a:t>) (RTM)</a:t>
            </a:r>
          </a:p>
          <a:p>
            <a:pPr eaLnBrk="1" hangingPunct="1">
              <a:defRPr/>
            </a:pPr>
            <a:r>
              <a:rPr lang="tr-TR" sz="2400" dirty="0" smtClean="0"/>
              <a:t>Hazır Pestil / Hamur Kalıplama (</a:t>
            </a:r>
            <a:r>
              <a:rPr lang="tr-TR" sz="2400" dirty="0" err="1" smtClean="0"/>
              <a:t>Sheet</a:t>
            </a:r>
            <a:r>
              <a:rPr lang="tr-TR" sz="2400" dirty="0" smtClean="0"/>
              <a:t> </a:t>
            </a:r>
            <a:r>
              <a:rPr lang="tr-TR" sz="2400" dirty="0" err="1" smtClean="0"/>
              <a:t>Moulding</a:t>
            </a:r>
            <a:r>
              <a:rPr lang="tr-TR" sz="2400" dirty="0" smtClean="0"/>
              <a:t> </a:t>
            </a:r>
            <a:r>
              <a:rPr lang="tr-TR" sz="2400" dirty="0" err="1" smtClean="0"/>
              <a:t>Compound</a:t>
            </a:r>
            <a:r>
              <a:rPr lang="tr-TR" sz="2400" dirty="0" smtClean="0"/>
              <a:t> / </a:t>
            </a:r>
            <a:r>
              <a:rPr lang="tr-TR" sz="2400" dirty="0" err="1" smtClean="0"/>
              <a:t>Bulk</a:t>
            </a:r>
            <a:r>
              <a:rPr lang="tr-TR" sz="2400" dirty="0" smtClean="0"/>
              <a:t> </a:t>
            </a:r>
            <a:r>
              <a:rPr lang="tr-TR" sz="2400" dirty="0" err="1" smtClean="0"/>
              <a:t>Moulding</a:t>
            </a:r>
            <a:r>
              <a:rPr lang="tr-TR" sz="2400" dirty="0" smtClean="0"/>
              <a:t> </a:t>
            </a:r>
            <a:r>
              <a:rPr lang="tr-TR" sz="2400" dirty="0" err="1" smtClean="0"/>
              <a:t>Compound</a:t>
            </a:r>
            <a:r>
              <a:rPr lang="tr-TR" sz="2400" dirty="0" smtClean="0"/>
              <a:t>) (SMC / BMC) </a:t>
            </a:r>
          </a:p>
          <a:p>
            <a:pPr eaLnBrk="1" hangingPunct="1">
              <a:defRPr/>
            </a:pPr>
            <a:r>
              <a:rPr lang="tr-TR" sz="2400" dirty="0" smtClean="0"/>
              <a:t>Elyaf Sarma (</a:t>
            </a:r>
            <a:r>
              <a:rPr lang="tr-TR" sz="2400" dirty="0" err="1" smtClean="0"/>
              <a:t>Filament</a:t>
            </a:r>
            <a:r>
              <a:rPr lang="tr-TR" sz="2400" dirty="0" smtClean="0"/>
              <a:t> </a:t>
            </a:r>
            <a:r>
              <a:rPr lang="tr-TR" sz="2400" dirty="0" err="1" smtClean="0"/>
              <a:t>Winding</a:t>
            </a:r>
            <a:r>
              <a:rPr lang="tr-TR" sz="2400" dirty="0" smtClean="0"/>
              <a:t>)</a:t>
            </a:r>
          </a:p>
          <a:p>
            <a:pPr eaLnBrk="1" hangingPunct="1">
              <a:defRPr/>
            </a:pPr>
            <a:r>
              <a:rPr lang="tr-TR" sz="2400" dirty="0" smtClean="0"/>
              <a:t>Savurma Döküm (</a:t>
            </a:r>
            <a:r>
              <a:rPr lang="tr-TR" sz="2400" dirty="0" err="1" smtClean="0"/>
              <a:t>Centrifugal</a:t>
            </a:r>
            <a:r>
              <a:rPr lang="tr-TR" sz="2400" dirty="0" smtClean="0"/>
              <a:t> </a:t>
            </a:r>
            <a:r>
              <a:rPr lang="tr-TR" sz="2400" dirty="0" err="1" smtClean="0"/>
              <a:t>Casting</a:t>
            </a:r>
            <a:r>
              <a:rPr lang="tr-TR" sz="2400" dirty="0" smtClean="0"/>
              <a:t>)</a:t>
            </a:r>
          </a:p>
          <a:p>
            <a:pPr eaLnBrk="1" hangingPunct="1">
              <a:defRPr/>
            </a:pPr>
            <a:r>
              <a:rPr lang="tr-TR" sz="2400" dirty="0" err="1" smtClean="0"/>
              <a:t>Pultruzyon</a:t>
            </a:r>
            <a:r>
              <a:rPr lang="tr-TR" sz="2400" dirty="0" smtClean="0"/>
              <a:t> (</a:t>
            </a:r>
            <a:r>
              <a:rPr lang="tr-TR" sz="2400" dirty="0" err="1" smtClean="0"/>
              <a:t>Pultrusion</a:t>
            </a:r>
            <a:r>
              <a:rPr lang="tr-TR" sz="2400" dirty="0" smtClean="0"/>
              <a:t>)</a:t>
            </a:r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İNFÜZYON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INFUSION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sp>
        <p:nvSpPr>
          <p:cNvPr id="2" name="AutoShape 2" descr="VACUUM INFUSION ile ilgili görsel sonucu"/>
          <p:cNvSpPr>
            <a:spLocks noChangeAspect="1" noChangeArrowheads="1"/>
          </p:cNvSpPr>
          <p:nvPr/>
        </p:nvSpPr>
        <p:spPr bwMode="auto">
          <a:xfrm>
            <a:off x="155575" y="-1766888"/>
            <a:ext cx="729615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36" y="1600200"/>
            <a:ext cx="484612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VACUUM INFUSION ile ilgili g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4" b="27573"/>
          <a:stretch/>
        </p:blipFill>
        <p:spPr bwMode="auto">
          <a:xfrm>
            <a:off x="2214397" y="4419600"/>
            <a:ext cx="471520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İNFÜZYON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INFUSION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sp>
        <p:nvSpPr>
          <p:cNvPr id="2" name="AutoShape 2" descr="VACUUM INFUSION ile ilgili görsel sonucu"/>
          <p:cNvSpPr>
            <a:spLocks noChangeAspect="1" noChangeArrowheads="1"/>
          </p:cNvSpPr>
          <p:nvPr/>
        </p:nvSpPr>
        <p:spPr bwMode="auto">
          <a:xfrm>
            <a:off x="155575" y="-1766888"/>
            <a:ext cx="729615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9458" name="Picture 2" descr="VACUUM INFUSI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42044"/>
            <a:ext cx="8458200" cy="47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VAKUM İNFÜZYON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VACUUM INFUSION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sp>
        <p:nvSpPr>
          <p:cNvPr id="2" name="AutoShape 2" descr="VACUUM INFUSION ile ilgili görsel sonucu"/>
          <p:cNvSpPr>
            <a:spLocks noChangeAspect="1" noChangeArrowheads="1"/>
          </p:cNvSpPr>
          <p:nvPr/>
        </p:nvSpPr>
        <p:spPr bwMode="auto">
          <a:xfrm>
            <a:off x="155575" y="-1766888"/>
            <a:ext cx="729615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482" name="Picture 2" descr="VACUUM INFUSI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0" y="1676400"/>
            <a:ext cx="8044081" cy="48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2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u="sng" dirty="0" smtClean="0">
                <a:solidFill>
                  <a:srgbClr val="FFFF00"/>
                </a:solidFill>
              </a:rPr>
              <a:t>REÇİNE ENJEKSİYON KALIPLAMA – RTM</a:t>
            </a:r>
            <a:endParaRPr lang="tr-TR" altLang="tr-TR" sz="3200" u="sng" dirty="0" smtClean="0">
              <a:solidFill>
                <a:srgbClr val="FFFF00"/>
              </a:solidFill>
            </a:endParaRPr>
          </a:p>
        </p:txBody>
      </p:sp>
      <p:sp>
        <p:nvSpPr>
          <p:cNvPr id="2" name="AutoShape 4" descr="rtm METHOD ile ilgili görsel sonucu"/>
          <p:cNvSpPr>
            <a:spLocks noChangeAspect="1" noChangeArrowheads="1"/>
          </p:cNvSpPr>
          <p:nvPr/>
        </p:nvSpPr>
        <p:spPr bwMode="auto">
          <a:xfrm>
            <a:off x="155575" y="-2667000"/>
            <a:ext cx="70294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399"/>
            <a:ext cx="2743200" cy="217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tp_kaliplama_3_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6224"/>
          <a:stretch/>
        </p:blipFill>
        <p:spPr bwMode="auto">
          <a:xfrm>
            <a:off x="1490932" y="3604492"/>
            <a:ext cx="6162136" cy="318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5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SMC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9"/>
          <a:stretch/>
        </p:blipFill>
        <p:spPr bwMode="auto">
          <a:xfrm>
            <a:off x="461963" y="1295400"/>
            <a:ext cx="8220075" cy="522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8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SMC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26626" name="Picture 2" descr="SMC COMPOSITE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5" y="1676400"/>
            <a:ext cx="834491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SMC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22530" name="Picture 2" descr="SMC COMPOSITES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5"/>
          <a:stretch/>
        </p:blipFill>
        <p:spPr bwMode="auto">
          <a:xfrm>
            <a:off x="228600" y="1752600"/>
            <a:ext cx="4695825" cy="44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SMC COMPOSITES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82" y="1752600"/>
            <a:ext cx="3944218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5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SMC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2" y="1447800"/>
            <a:ext cx="6992937" cy="460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2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337050" cy="275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04800"/>
            <a:ext cx="4383088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286125"/>
            <a:ext cx="4381500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3500438"/>
            <a:ext cx="4551362" cy="29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18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BMC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80" y="1295400"/>
            <a:ext cx="2824136" cy="224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4572000" cy="296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7111"/>
            <a:ext cx="2819400" cy="232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4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 YATIRMASI – HAND LAY-UP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1" t="16981" r="3113" b="33459"/>
          <a:stretch/>
        </p:blipFill>
        <p:spPr bwMode="auto">
          <a:xfrm>
            <a:off x="1932317" y="2209800"/>
            <a:ext cx="5279366" cy="33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9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BMC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27650" name="Picture 2" descr="İ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1295400"/>
            <a:ext cx="385762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İ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465007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bMC COMPOSITES ile ilgili görsel sonucu"/>
          <p:cNvSpPr>
            <a:spLocks noChangeAspect="1" noChangeArrowheads="1"/>
          </p:cNvSpPr>
          <p:nvPr/>
        </p:nvSpPr>
        <p:spPr bwMode="auto">
          <a:xfrm>
            <a:off x="155575" y="-1303338"/>
            <a:ext cx="24384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49899"/>
            <a:ext cx="2667000" cy="29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5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bMC COMPOSITES ile ilgili görsel sonucu"/>
          <p:cNvSpPr>
            <a:spLocks noChangeAspect="1" noChangeArrowheads="1"/>
          </p:cNvSpPr>
          <p:nvPr/>
        </p:nvSpPr>
        <p:spPr bwMode="auto">
          <a:xfrm>
            <a:off x="155575" y="-1303338"/>
            <a:ext cx="24384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3" y="212785"/>
            <a:ext cx="39624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3" y="3413185"/>
            <a:ext cx="591185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9704" y="3820379"/>
            <a:ext cx="356711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48" y="447735"/>
            <a:ext cx="3435350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1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ELYAF SARMA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FILAMENT WINDING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5" name="Picture 2" descr="ctp_kaliplama_6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94" y="1524000"/>
            <a:ext cx="6551612" cy="51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2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ELYAF SARMA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FILAMENT WINDING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29698" name="Picture 2" descr="FILAMENT WINDING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13741" r="2718" b="5518"/>
          <a:stretch/>
        </p:blipFill>
        <p:spPr bwMode="auto">
          <a:xfrm>
            <a:off x="2438400" y="1524000"/>
            <a:ext cx="4267200" cy="25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ILAMENT WINDING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191000"/>
            <a:ext cx="6781800" cy="256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ELYAF SARMA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FILAMENT WINDING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32770" name="Picture 2" descr="FILAMENT WINDING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600200"/>
            <a:ext cx="35814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FILAMENT WINDING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55" y="4495800"/>
            <a:ext cx="3482090" cy="21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ELYAF SARMA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FILAMENT WINDING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33794" name="Picture 2" descr="manufacturing methods of composites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48994" r="10047" b="7232"/>
          <a:stretch/>
        </p:blipFill>
        <p:spPr bwMode="auto">
          <a:xfrm>
            <a:off x="1409700" y="1524000"/>
            <a:ext cx="6324600" cy="26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İlgili resi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2"/>
          <a:stretch/>
        </p:blipFill>
        <p:spPr bwMode="auto">
          <a:xfrm>
            <a:off x="3214688" y="4495800"/>
            <a:ext cx="2714625" cy="21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SAVURMA DÖKÜM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CENTRIFUGAL CASTING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5" name="Picture 2" descr="ctp_kaliplama_7_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6047" r="3645" b="5375"/>
          <a:stretch/>
        </p:blipFill>
        <p:spPr bwMode="auto">
          <a:xfrm>
            <a:off x="1295400" y="1676400"/>
            <a:ext cx="6553200" cy="48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2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SAVURMA DÖKÜM – </a:t>
            </a:r>
            <a:br>
              <a:rPr lang="tr-TR" altLang="tr-TR" sz="3600" u="sng" dirty="0" smtClean="0">
                <a:solidFill>
                  <a:srgbClr val="FFFF00"/>
                </a:solidFill>
              </a:rPr>
            </a:br>
            <a:r>
              <a:rPr lang="tr-TR" altLang="tr-TR" sz="3600" u="sng" dirty="0" smtClean="0">
                <a:solidFill>
                  <a:srgbClr val="FFFF00"/>
                </a:solidFill>
              </a:rPr>
              <a:t>CENTRIFUGAL CASTING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35842" name="Picture 2" descr="centrifugal casting composite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24000"/>
            <a:ext cx="47625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entrifugal casting composites ile ilgili g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t="24569" r="19340" b="15643"/>
          <a:stretch/>
        </p:blipFill>
        <p:spPr bwMode="auto">
          <a:xfrm>
            <a:off x="1943100" y="4114800"/>
            <a:ext cx="5257800" cy="25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PULTRUZYON – PULTRUSION 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5" name="Picture 2" descr="ctp_kaliplama_8_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2022" r="2217" b="3048"/>
          <a:stretch/>
        </p:blipFill>
        <p:spPr bwMode="auto">
          <a:xfrm>
            <a:off x="990883" y="1251776"/>
            <a:ext cx="7162234" cy="537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8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PULTRUZYON – PULTRUSION 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36868" name="Picture 4" descr="PULTRUSION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18184" r="2610" b="6581"/>
          <a:stretch/>
        </p:blipFill>
        <p:spPr bwMode="auto">
          <a:xfrm>
            <a:off x="2216988" y="1295400"/>
            <a:ext cx="5046453" cy="182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A pultrusion line or a pultrusion machine is used to produce the pultruded GFRP profile shape. Source: http://www.nuplex.com/composites/processes/pultr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81400"/>
            <a:ext cx="8001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 YATIRMASI – HAND LAY-UP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52" y="1447800"/>
            <a:ext cx="432649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114800"/>
            <a:ext cx="5143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0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PULTRUZYON – PULTRUSION 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38914" name="Picture 2" descr="PULTRUSI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56" y="1295400"/>
            <a:ext cx="594668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PULTRUSION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73" y="3962400"/>
            <a:ext cx="5561055" cy="28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PULTRUZYON – PULTRUSION 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39938" name="Picture 2" descr="PULTRUSI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30" y="1295400"/>
            <a:ext cx="484414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PULTRUSION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857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İlgili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50283"/>
            <a:ext cx="213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tr-TR" sz="6600" dirty="0" smtClean="0">
                <a:solidFill>
                  <a:srgbClr val="FFC000"/>
                </a:solidFill>
              </a:rPr>
              <a:t>SABRINIZ İÇİN TEŞEKKÜRLER</a:t>
            </a:r>
            <a:endParaRPr lang="tr-TR" sz="6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 YATIRMASI – HAND LAY-UP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8502" r="5311" b="17964"/>
          <a:stretch/>
        </p:blipFill>
        <p:spPr bwMode="auto">
          <a:xfrm>
            <a:off x="770404" y="2057400"/>
            <a:ext cx="760319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 YATIRMASI – HAND LAY-UP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4448" r="3227" b="6172"/>
          <a:stretch/>
        </p:blipFill>
        <p:spPr bwMode="auto">
          <a:xfrm>
            <a:off x="1466491" y="1794294"/>
            <a:ext cx="6211019" cy="389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0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EL YATIRMASI – HAND LAY-UP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/>
          <a:stretch/>
        </p:blipFill>
        <p:spPr bwMode="auto">
          <a:xfrm>
            <a:off x="1533525" y="2209800"/>
            <a:ext cx="6076950" cy="35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5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PÜSKÜRTME YÖNTEMİ – SPRAY-UP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200400" cy="296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tp_kaliplama_2_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9910" r="4295" b="15001"/>
          <a:stretch/>
        </p:blipFill>
        <p:spPr bwMode="auto">
          <a:xfrm>
            <a:off x="4063043" y="3485072"/>
            <a:ext cx="4839418" cy="273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7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u="sng" dirty="0" smtClean="0">
                <a:solidFill>
                  <a:srgbClr val="FFFF00"/>
                </a:solidFill>
              </a:rPr>
              <a:t>PÜSKÜRTME YÖNTEMİ – SPRAY-UP</a:t>
            </a:r>
            <a:endParaRPr lang="tr-TR" altLang="tr-TR" sz="3600" u="sng" dirty="0" smtClean="0">
              <a:solidFill>
                <a:srgbClr val="FFFF00"/>
              </a:solidFill>
            </a:endParaRPr>
          </a:p>
        </p:txBody>
      </p:sp>
      <p:pic>
        <p:nvPicPr>
          <p:cNvPr id="6146" name="Picture 2" descr="spray-Up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09800"/>
            <a:ext cx="7048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2658</TotalTime>
  <Words>219</Words>
  <Application>Microsoft Office PowerPoint</Application>
  <PresentationFormat>Ekran Gösterisi (4:3)</PresentationFormat>
  <Paragraphs>56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3" baseType="lpstr">
      <vt:lpstr>Default Design</vt:lpstr>
      <vt:lpstr>Yıldız Teknik Üniversitesi Metalurji ve Malzeme Mühendisliği Bölümü</vt:lpstr>
      <vt:lpstr>TERMOSET MATRİSLİ KOMPOZİTLERİN  ÜRETİM YÖNTEMLERİ</vt:lpstr>
      <vt:lpstr>EL YATIRMASI – HAND LAY-UP</vt:lpstr>
      <vt:lpstr>EL YATIRMASI – HAND LAY-UP</vt:lpstr>
      <vt:lpstr>EL YATIRMASI – HAND LAY-UP</vt:lpstr>
      <vt:lpstr>EL YATIRMASI – HAND LAY-UP</vt:lpstr>
      <vt:lpstr>EL YATIRMASI – HAND LAY-UP</vt:lpstr>
      <vt:lpstr>PÜSKÜRTME YÖNTEMİ – SPRAY-UP</vt:lpstr>
      <vt:lpstr>PÜSKÜRTME YÖNTEMİ – SPRAY-UP</vt:lpstr>
      <vt:lpstr>PÜSKÜRTME YÖNTEMİ – SPRAY-UP</vt:lpstr>
      <vt:lpstr>PÜSKÜRTME YÖNTEMİ – SPRAY-UP</vt:lpstr>
      <vt:lpstr>PÜSKÜRTME YÖNTEMİ – SPRAY-UP</vt:lpstr>
      <vt:lpstr>HAND LAY-UP – SPRAY-UP YÖNTEMLERİNİN KARŞILAŞTIRILMASI</vt:lpstr>
      <vt:lpstr>VAKUM TORBALAMA –  VACUUM BAGGING</vt:lpstr>
      <vt:lpstr>VAKUM TORBALAMA –  VACUUM BAGGING</vt:lpstr>
      <vt:lpstr>VAKUM TORBALAMA –  VACUUM BAGGING</vt:lpstr>
      <vt:lpstr>VAKUM TORBALAMA –  VACUUM BAGGING</vt:lpstr>
      <vt:lpstr>OTOKLAV – AUTOCLAVE</vt:lpstr>
      <vt:lpstr>VAKUM İNFÜZYON –  VACUUM INFUSION</vt:lpstr>
      <vt:lpstr>VAKUM İNFÜZYON –  VACUUM INFUSION</vt:lpstr>
      <vt:lpstr>VAKUM İNFÜZYON –  VACUUM INFUSION</vt:lpstr>
      <vt:lpstr>VAKUM İNFÜZYON –  VACUUM INFUSION</vt:lpstr>
      <vt:lpstr>REÇİNE ENJEKSİYON KALIPLAMA – RTM</vt:lpstr>
      <vt:lpstr>SMC</vt:lpstr>
      <vt:lpstr>SMC</vt:lpstr>
      <vt:lpstr>SMC</vt:lpstr>
      <vt:lpstr>SMC</vt:lpstr>
      <vt:lpstr>PowerPoint Sunusu</vt:lpstr>
      <vt:lpstr>BMC</vt:lpstr>
      <vt:lpstr>BMC</vt:lpstr>
      <vt:lpstr>PowerPoint Sunusu</vt:lpstr>
      <vt:lpstr>ELYAF SARMA –  FILAMENT WINDING</vt:lpstr>
      <vt:lpstr>ELYAF SARMA –  FILAMENT WINDING</vt:lpstr>
      <vt:lpstr>ELYAF SARMA –  FILAMENT WINDING</vt:lpstr>
      <vt:lpstr>ELYAF SARMA –  FILAMENT WINDING</vt:lpstr>
      <vt:lpstr>SAVURMA DÖKÜM –  CENTRIFUGAL CASTING</vt:lpstr>
      <vt:lpstr>SAVURMA DÖKÜM –  CENTRIFUGAL CASTING</vt:lpstr>
      <vt:lpstr>PULTRUZYON – PULTRUSION </vt:lpstr>
      <vt:lpstr>PULTRUZYON – PULTRUSION </vt:lpstr>
      <vt:lpstr>PULTRUZYON – PULTRUSION </vt:lpstr>
      <vt:lpstr>PULTRUZYON – PULTRUSION 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Aylin</dc:creator>
  <cp:lastModifiedBy>Windows Kullanıcısı</cp:lastModifiedBy>
  <cp:revision>201</cp:revision>
  <cp:lastPrinted>1601-01-01T00:00:00Z</cp:lastPrinted>
  <dcterms:created xsi:type="dcterms:W3CDTF">1601-01-01T00:00:00Z</dcterms:created>
  <dcterms:modified xsi:type="dcterms:W3CDTF">2018-10-11T11:02:24Z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