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 id="2147483800" r:id="rId2"/>
  </p:sldMasterIdLst>
  <p:sldIdLst>
    <p:sldId id="321" r:id="rId3"/>
    <p:sldId id="322" r:id="rId4"/>
    <p:sldId id="323" r:id="rId5"/>
    <p:sldId id="324" r:id="rId6"/>
    <p:sldId id="325" r:id="rId7"/>
    <p:sldId id="326" r:id="rId8"/>
    <p:sldId id="327" r:id="rId9"/>
    <p:sldId id="328" r:id="rId10"/>
    <p:sldId id="329" r:id="rId11"/>
    <p:sldId id="330" r:id="rId12"/>
    <p:sldId id="331" r:id="rId13"/>
    <p:sldId id="332" r:id="rId14"/>
    <p:sldId id="349" r:id="rId15"/>
    <p:sldId id="262" r:id="rId16"/>
    <p:sldId id="267" r:id="rId17"/>
    <p:sldId id="266" r:id="rId18"/>
    <p:sldId id="265" r:id="rId19"/>
    <p:sldId id="268" r:id="rId20"/>
    <p:sldId id="269" r:id="rId21"/>
    <p:sldId id="272" r:id="rId22"/>
    <p:sldId id="273" r:id="rId23"/>
    <p:sldId id="270" r:id="rId24"/>
    <p:sldId id="276" r:id="rId25"/>
    <p:sldId id="277" r:id="rId26"/>
    <p:sldId id="278" r:id="rId27"/>
    <p:sldId id="279" r:id="rId28"/>
    <p:sldId id="280" r:id="rId29"/>
    <p:sldId id="292" r:id="rId30"/>
    <p:sldId id="285" r:id="rId31"/>
    <p:sldId id="282" r:id="rId32"/>
    <p:sldId id="283" r:id="rId33"/>
    <p:sldId id="284" r:id="rId34"/>
    <p:sldId id="293" r:id="rId35"/>
    <p:sldId id="287" r:id="rId36"/>
    <p:sldId id="286" r:id="rId37"/>
    <p:sldId id="288" r:id="rId38"/>
    <p:sldId id="289" r:id="rId39"/>
    <p:sldId id="308" r:id="rId40"/>
    <p:sldId id="290" r:id="rId41"/>
    <p:sldId id="295" r:id="rId42"/>
    <p:sldId id="296" r:id="rId43"/>
    <p:sldId id="300" r:id="rId44"/>
    <p:sldId id="297" r:id="rId45"/>
    <p:sldId id="301" r:id="rId46"/>
    <p:sldId id="302" r:id="rId47"/>
    <p:sldId id="298" r:id="rId48"/>
    <p:sldId id="303" r:id="rId49"/>
    <p:sldId id="304" r:id="rId50"/>
    <p:sldId id="309" r:id="rId51"/>
    <p:sldId id="306" r:id="rId52"/>
    <p:sldId id="350" r:id="rId53"/>
    <p:sldId id="312" r:id="rId54"/>
    <p:sldId id="311" r:id="rId55"/>
    <p:sldId id="310" r:id="rId56"/>
    <p:sldId id="313" r:id="rId57"/>
    <p:sldId id="314" r:id="rId58"/>
    <p:sldId id="315" r:id="rId59"/>
    <p:sldId id="333" r:id="rId60"/>
    <p:sldId id="320" r:id="rId61"/>
    <p:sldId id="316" r:id="rId62"/>
    <p:sldId id="317" r:id="rId63"/>
    <p:sldId id="334" r:id="rId64"/>
    <p:sldId id="335" r:id="rId65"/>
    <p:sldId id="339" r:id="rId66"/>
    <p:sldId id="340" r:id="rId67"/>
    <p:sldId id="341" r:id="rId68"/>
    <p:sldId id="342" r:id="rId69"/>
    <p:sldId id="344" r:id="rId70"/>
    <p:sldId id="345" r:id="rId71"/>
    <p:sldId id="337" r:id="rId72"/>
    <p:sldId id="338" r:id="rId73"/>
    <p:sldId id="346" r:id="rId74"/>
    <p:sldId id="347" r:id="rId75"/>
    <p:sldId id="348" r:id="rId76"/>
    <p:sldId id="343"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268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345267-F7B5-0BE6-48DA-9765E3210191}" v="297" dt="2024-02-12T20:16:46.477"/>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82" autoAdjust="0"/>
    <p:restoredTop sz="94660"/>
  </p:normalViewPr>
  <p:slideViewPr>
    <p:cSldViewPr snapToGrid="0">
      <p:cViewPr varScale="1">
        <p:scale>
          <a:sx n="86" d="100"/>
          <a:sy n="86" d="100"/>
        </p:scale>
        <p:origin x="133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6F2CAF-A43B-4924-B87C-616F5A33F391}" type="doc">
      <dgm:prSet loTypeId="urn:microsoft.com/office/officeart/2005/8/layout/StepDownProcess" loCatId="process" qsTypeId="urn:microsoft.com/office/officeart/2005/8/quickstyle/3d1" qsCatId="3D" csTypeId="urn:microsoft.com/office/officeart/2005/8/colors/colorful1" csCatId="colorful" phldr="1"/>
      <dgm:spPr/>
      <dgm:t>
        <a:bodyPr/>
        <a:lstStyle/>
        <a:p>
          <a:endParaRPr lang="tr-TR"/>
        </a:p>
      </dgm:t>
    </dgm:pt>
    <dgm:pt modelId="{70FA8B4C-FE80-4B77-8C46-C8FCE0A512FC}">
      <dgm:prSet phldrT="[Metin]" custT="1"/>
      <dgm:spPr>
        <a:solidFill>
          <a:srgbClr val="FFC000"/>
        </a:solidFill>
      </dgm:spPr>
      <dgm:t>
        <a:bodyPr/>
        <a:lstStyle/>
        <a:p>
          <a:r>
            <a:rPr lang="tr-TR" sz="2000" b="1"/>
            <a:t>Boyutsal Metroloji</a:t>
          </a:r>
        </a:p>
      </dgm:t>
    </dgm:pt>
    <dgm:pt modelId="{DEC0C863-1D4C-426C-A644-6DDC459677DB}" type="parTrans" cxnId="{1878525D-EF7A-4A5B-8163-49CD8C796547}">
      <dgm:prSet/>
      <dgm:spPr/>
      <dgm:t>
        <a:bodyPr/>
        <a:lstStyle/>
        <a:p>
          <a:endParaRPr lang="tr-TR" sz="1400" b="1"/>
        </a:p>
      </dgm:t>
    </dgm:pt>
    <dgm:pt modelId="{A675D592-114E-40E2-B7B8-8D9B509E91F4}" type="sibTrans" cxnId="{1878525D-EF7A-4A5B-8163-49CD8C796547}">
      <dgm:prSet/>
      <dgm:spPr/>
      <dgm:t>
        <a:bodyPr/>
        <a:lstStyle/>
        <a:p>
          <a:endParaRPr lang="tr-TR" sz="1400" b="1"/>
        </a:p>
      </dgm:t>
    </dgm:pt>
    <dgm:pt modelId="{D661BE39-C719-4DDF-887E-ADF343D12BCF}">
      <dgm:prSet phldrT="[Metin]" custT="1"/>
      <dgm:spPr>
        <a:solidFill>
          <a:srgbClr val="FF0000"/>
        </a:solidFill>
      </dgm:spPr>
      <dgm:t>
        <a:bodyPr/>
        <a:lstStyle/>
        <a:p>
          <a:r>
            <a:rPr lang="tr-TR" sz="2000" b="1" dirty="0" err="1"/>
            <a:t>Jeodezik</a:t>
          </a:r>
          <a:r>
            <a:rPr lang="tr-TR" sz="2000" b="1" dirty="0"/>
            <a:t> Metroloji</a:t>
          </a:r>
        </a:p>
      </dgm:t>
    </dgm:pt>
    <dgm:pt modelId="{66A548A6-44D7-4A6D-A2C5-0363B6E594A4}" type="parTrans" cxnId="{47087015-14DA-45F5-B44C-6E5A96A1CED2}">
      <dgm:prSet/>
      <dgm:spPr/>
      <dgm:t>
        <a:bodyPr/>
        <a:lstStyle/>
        <a:p>
          <a:endParaRPr lang="tr-TR" sz="1400" b="1"/>
        </a:p>
      </dgm:t>
    </dgm:pt>
    <dgm:pt modelId="{D8084232-2C94-4D38-BB41-12729323CB3E}" type="sibTrans" cxnId="{47087015-14DA-45F5-B44C-6E5A96A1CED2}">
      <dgm:prSet/>
      <dgm:spPr/>
      <dgm:t>
        <a:bodyPr/>
        <a:lstStyle/>
        <a:p>
          <a:endParaRPr lang="tr-TR" sz="1400" b="1"/>
        </a:p>
      </dgm:t>
    </dgm:pt>
    <dgm:pt modelId="{57BB3456-5154-410A-B361-1C4FB2D07720}">
      <dgm:prSet phldrT="[Metin]" custT="1"/>
      <dgm:spPr/>
      <dgm:t>
        <a:bodyPr/>
        <a:lstStyle/>
        <a:p>
          <a:r>
            <a:rPr lang="tr-TR" sz="2000" b="1" dirty="0"/>
            <a:t>Metroloji</a:t>
          </a:r>
        </a:p>
      </dgm:t>
    </dgm:pt>
    <dgm:pt modelId="{7C019EF8-3DA2-4AFB-BE40-F5CC24233F8C}" type="sibTrans" cxnId="{926F5066-5E3F-4BC8-9968-B4227DF8CFDD}">
      <dgm:prSet/>
      <dgm:spPr/>
      <dgm:t>
        <a:bodyPr/>
        <a:lstStyle/>
        <a:p>
          <a:endParaRPr lang="tr-TR" sz="1400" b="1"/>
        </a:p>
      </dgm:t>
    </dgm:pt>
    <dgm:pt modelId="{40BB88FC-1072-4E34-813D-947A94BD4787}" type="parTrans" cxnId="{926F5066-5E3F-4BC8-9968-B4227DF8CFDD}">
      <dgm:prSet/>
      <dgm:spPr/>
      <dgm:t>
        <a:bodyPr/>
        <a:lstStyle/>
        <a:p>
          <a:endParaRPr lang="tr-TR" sz="1400" b="1"/>
        </a:p>
      </dgm:t>
    </dgm:pt>
    <dgm:pt modelId="{942D6683-E79D-4364-9A57-F8C0DD76E88C}" type="pres">
      <dgm:prSet presAssocID="{5F6F2CAF-A43B-4924-B87C-616F5A33F391}" presName="rootnode" presStyleCnt="0">
        <dgm:presLayoutVars>
          <dgm:chMax/>
          <dgm:chPref/>
          <dgm:dir/>
          <dgm:animLvl val="lvl"/>
        </dgm:presLayoutVars>
      </dgm:prSet>
      <dgm:spPr/>
    </dgm:pt>
    <dgm:pt modelId="{595985C0-8260-43A8-AA27-6E47E49FA749}" type="pres">
      <dgm:prSet presAssocID="{57BB3456-5154-410A-B361-1C4FB2D07720}" presName="composite" presStyleCnt="0"/>
      <dgm:spPr/>
    </dgm:pt>
    <dgm:pt modelId="{8E5D38A6-F9F3-48CC-95D7-9509696707CE}" type="pres">
      <dgm:prSet presAssocID="{57BB3456-5154-410A-B361-1C4FB2D07720}" presName="bentUpArrow1" presStyleLbl="alignImgPlace1" presStyleIdx="0" presStyleCnt="2"/>
      <dgm:spPr/>
    </dgm:pt>
    <dgm:pt modelId="{F1B9B1FF-C9A7-45C6-B352-E8F2EC7C0873}" type="pres">
      <dgm:prSet presAssocID="{57BB3456-5154-410A-B361-1C4FB2D07720}" presName="ParentText" presStyleLbl="node1" presStyleIdx="0" presStyleCnt="3">
        <dgm:presLayoutVars>
          <dgm:chMax val="1"/>
          <dgm:chPref val="1"/>
          <dgm:bulletEnabled val="1"/>
        </dgm:presLayoutVars>
      </dgm:prSet>
      <dgm:spPr/>
    </dgm:pt>
    <dgm:pt modelId="{4766CA73-2BC7-4DBF-9A65-3CE8C544D3C3}" type="pres">
      <dgm:prSet presAssocID="{57BB3456-5154-410A-B361-1C4FB2D07720}" presName="ChildText" presStyleLbl="revTx" presStyleIdx="0" presStyleCnt="2">
        <dgm:presLayoutVars>
          <dgm:chMax val="0"/>
          <dgm:chPref val="0"/>
          <dgm:bulletEnabled val="1"/>
        </dgm:presLayoutVars>
      </dgm:prSet>
      <dgm:spPr/>
    </dgm:pt>
    <dgm:pt modelId="{106F4C42-1FC4-4F8F-8786-C051E6029A22}" type="pres">
      <dgm:prSet presAssocID="{7C019EF8-3DA2-4AFB-BE40-F5CC24233F8C}" presName="sibTrans" presStyleCnt="0"/>
      <dgm:spPr/>
    </dgm:pt>
    <dgm:pt modelId="{8A3BDF1F-7933-41D2-8C69-3EE6C4CF0AF1}" type="pres">
      <dgm:prSet presAssocID="{70FA8B4C-FE80-4B77-8C46-C8FCE0A512FC}" presName="composite" presStyleCnt="0"/>
      <dgm:spPr/>
    </dgm:pt>
    <dgm:pt modelId="{40380259-A04A-42B7-80D8-EF60F8982496}" type="pres">
      <dgm:prSet presAssocID="{70FA8B4C-FE80-4B77-8C46-C8FCE0A512FC}" presName="bentUpArrow1" presStyleLbl="alignImgPlace1" presStyleIdx="1" presStyleCnt="2"/>
      <dgm:spPr/>
    </dgm:pt>
    <dgm:pt modelId="{B2AB1DDE-6887-4AC0-A85D-A4EBC4563C48}" type="pres">
      <dgm:prSet presAssocID="{70FA8B4C-FE80-4B77-8C46-C8FCE0A512FC}" presName="ParentText" presStyleLbl="node1" presStyleIdx="1" presStyleCnt="3">
        <dgm:presLayoutVars>
          <dgm:chMax val="1"/>
          <dgm:chPref val="1"/>
          <dgm:bulletEnabled val="1"/>
        </dgm:presLayoutVars>
      </dgm:prSet>
      <dgm:spPr/>
    </dgm:pt>
    <dgm:pt modelId="{7E56D4CE-0671-4A4B-82A2-11AAE1E9AD70}" type="pres">
      <dgm:prSet presAssocID="{70FA8B4C-FE80-4B77-8C46-C8FCE0A512FC}" presName="ChildText" presStyleLbl="revTx" presStyleIdx="1" presStyleCnt="2">
        <dgm:presLayoutVars>
          <dgm:chMax val="0"/>
          <dgm:chPref val="0"/>
          <dgm:bulletEnabled val="1"/>
        </dgm:presLayoutVars>
      </dgm:prSet>
      <dgm:spPr/>
    </dgm:pt>
    <dgm:pt modelId="{48E5FA1D-D444-4970-AC68-ABA3644F5FA9}" type="pres">
      <dgm:prSet presAssocID="{A675D592-114E-40E2-B7B8-8D9B509E91F4}" presName="sibTrans" presStyleCnt="0"/>
      <dgm:spPr/>
    </dgm:pt>
    <dgm:pt modelId="{F56EEF85-9368-4ED2-A430-02D8A0FF360B}" type="pres">
      <dgm:prSet presAssocID="{D661BE39-C719-4DDF-887E-ADF343D12BCF}" presName="composite" presStyleCnt="0"/>
      <dgm:spPr/>
    </dgm:pt>
    <dgm:pt modelId="{4781DE82-2336-454A-95F6-724CA12817B4}" type="pres">
      <dgm:prSet presAssocID="{D661BE39-C719-4DDF-887E-ADF343D12BCF}" presName="ParentText" presStyleLbl="node1" presStyleIdx="2" presStyleCnt="3">
        <dgm:presLayoutVars>
          <dgm:chMax val="1"/>
          <dgm:chPref val="1"/>
          <dgm:bulletEnabled val="1"/>
        </dgm:presLayoutVars>
      </dgm:prSet>
      <dgm:spPr/>
    </dgm:pt>
  </dgm:ptLst>
  <dgm:cxnLst>
    <dgm:cxn modelId="{47087015-14DA-45F5-B44C-6E5A96A1CED2}" srcId="{5F6F2CAF-A43B-4924-B87C-616F5A33F391}" destId="{D661BE39-C719-4DDF-887E-ADF343D12BCF}" srcOrd="2" destOrd="0" parTransId="{66A548A6-44D7-4A6D-A2C5-0363B6E594A4}" sibTransId="{D8084232-2C94-4D38-BB41-12729323CB3E}"/>
    <dgm:cxn modelId="{1878525D-EF7A-4A5B-8163-49CD8C796547}" srcId="{5F6F2CAF-A43B-4924-B87C-616F5A33F391}" destId="{70FA8B4C-FE80-4B77-8C46-C8FCE0A512FC}" srcOrd="1" destOrd="0" parTransId="{DEC0C863-1D4C-426C-A644-6DDC459677DB}" sibTransId="{A675D592-114E-40E2-B7B8-8D9B509E91F4}"/>
    <dgm:cxn modelId="{35BF5A5F-9EC7-4464-A0CD-8CEE4707EB4A}" type="presOf" srcId="{5F6F2CAF-A43B-4924-B87C-616F5A33F391}" destId="{942D6683-E79D-4364-9A57-F8C0DD76E88C}" srcOrd="0" destOrd="0" presId="urn:microsoft.com/office/officeart/2005/8/layout/StepDownProcess"/>
    <dgm:cxn modelId="{926F5066-5E3F-4BC8-9968-B4227DF8CFDD}" srcId="{5F6F2CAF-A43B-4924-B87C-616F5A33F391}" destId="{57BB3456-5154-410A-B361-1C4FB2D07720}" srcOrd="0" destOrd="0" parTransId="{40BB88FC-1072-4E34-813D-947A94BD4787}" sibTransId="{7C019EF8-3DA2-4AFB-BE40-F5CC24233F8C}"/>
    <dgm:cxn modelId="{444D8494-4045-4262-A514-9E3F14DC9F28}" type="presOf" srcId="{70FA8B4C-FE80-4B77-8C46-C8FCE0A512FC}" destId="{B2AB1DDE-6887-4AC0-A85D-A4EBC4563C48}" srcOrd="0" destOrd="0" presId="urn:microsoft.com/office/officeart/2005/8/layout/StepDownProcess"/>
    <dgm:cxn modelId="{CAAF7CA3-38C7-474B-ABC1-40EF35222CF1}" type="presOf" srcId="{D661BE39-C719-4DDF-887E-ADF343D12BCF}" destId="{4781DE82-2336-454A-95F6-724CA12817B4}" srcOrd="0" destOrd="0" presId="urn:microsoft.com/office/officeart/2005/8/layout/StepDownProcess"/>
    <dgm:cxn modelId="{A9C8C3E2-F061-4829-9747-CFCBB29C68CA}" type="presOf" srcId="{57BB3456-5154-410A-B361-1C4FB2D07720}" destId="{F1B9B1FF-C9A7-45C6-B352-E8F2EC7C0873}" srcOrd="0" destOrd="0" presId="urn:microsoft.com/office/officeart/2005/8/layout/StepDownProcess"/>
    <dgm:cxn modelId="{B728ECD9-E7E0-4BBC-9A6F-DA77B93A6772}" type="presParOf" srcId="{942D6683-E79D-4364-9A57-F8C0DD76E88C}" destId="{595985C0-8260-43A8-AA27-6E47E49FA749}" srcOrd="0" destOrd="0" presId="urn:microsoft.com/office/officeart/2005/8/layout/StepDownProcess"/>
    <dgm:cxn modelId="{06939AB7-D5EA-4292-8277-33DF84D84C30}" type="presParOf" srcId="{595985C0-8260-43A8-AA27-6E47E49FA749}" destId="{8E5D38A6-F9F3-48CC-95D7-9509696707CE}" srcOrd="0" destOrd="0" presId="urn:microsoft.com/office/officeart/2005/8/layout/StepDownProcess"/>
    <dgm:cxn modelId="{4FEC1AF8-9983-4C20-9ED7-90FF01402691}" type="presParOf" srcId="{595985C0-8260-43A8-AA27-6E47E49FA749}" destId="{F1B9B1FF-C9A7-45C6-B352-E8F2EC7C0873}" srcOrd="1" destOrd="0" presId="urn:microsoft.com/office/officeart/2005/8/layout/StepDownProcess"/>
    <dgm:cxn modelId="{E1D86112-D266-4652-8E3F-384449F554E3}" type="presParOf" srcId="{595985C0-8260-43A8-AA27-6E47E49FA749}" destId="{4766CA73-2BC7-4DBF-9A65-3CE8C544D3C3}" srcOrd="2" destOrd="0" presId="urn:microsoft.com/office/officeart/2005/8/layout/StepDownProcess"/>
    <dgm:cxn modelId="{9A39E419-E12B-4CB1-B30E-004AC82B3ECB}" type="presParOf" srcId="{942D6683-E79D-4364-9A57-F8C0DD76E88C}" destId="{106F4C42-1FC4-4F8F-8786-C051E6029A22}" srcOrd="1" destOrd="0" presId="urn:microsoft.com/office/officeart/2005/8/layout/StepDownProcess"/>
    <dgm:cxn modelId="{425684A8-F4B5-4ED1-93BD-75B4AEF960CB}" type="presParOf" srcId="{942D6683-E79D-4364-9A57-F8C0DD76E88C}" destId="{8A3BDF1F-7933-41D2-8C69-3EE6C4CF0AF1}" srcOrd="2" destOrd="0" presId="urn:microsoft.com/office/officeart/2005/8/layout/StepDownProcess"/>
    <dgm:cxn modelId="{756E0149-09AE-47CC-AC6A-05709222AC6E}" type="presParOf" srcId="{8A3BDF1F-7933-41D2-8C69-3EE6C4CF0AF1}" destId="{40380259-A04A-42B7-80D8-EF60F8982496}" srcOrd="0" destOrd="0" presId="urn:microsoft.com/office/officeart/2005/8/layout/StepDownProcess"/>
    <dgm:cxn modelId="{E3C33139-0DA3-469C-B00A-EC9CC4BD8898}" type="presParOf" srcId="{8A3BDF1F-7933-41D2-8C69-3EE6C4CF0AF1}" destId="{B2AB1DDE-6887-4AC0-A85D-A4EBC4563C48}" srcOrd="1" destOrd="0" presId="urn:microsoft.com/office/officeart/2005/8/layout/StepDownProcess"/>
    <dgm:cxn modelId="{33F7B000-5977-4EFF-BF34-5E7581584D00}" type="presParOf" srcId="{8A3BDF1F-7933-41D2-8C69-3EE6C4CF0AF1}" destId="{7E56D4CE-0671-4A4B-82A2-11AAE1E9AD70}" srcOrd="2" destOrd="0" presId="urn:microsoft.com/office/officeart/2005/8/layout/StepDownProcess"/>
    <dgm:cxn modelId="{D999631A-E4E4-496C-9CC9-05A0195FC2BA}" type="presParOf" srcId="{942D6683-E79D-4364-9A57-F8C0DD76E88C}" destId="{48E5FA1D-D444-4970-AC68-ABA3644F5FA9}" srcOrd="3" destOrd="0" presId="urn:microsoft.com/office/officeart/2005/8/layout/StepDownProcess"/>
    <dgm:cxn modelId="{AF633757-CDC7-4625-9C0E-443FC9F5FA23}" type="presParOf" srcId="{942D6683-E79D-4364-9A57-F8C0DD76E88C}" destId="{F56EEF85-9368-4ED2-A430-02D8A0FF360B}" srcOrd="4" destOrd="0" presId="urn:microsoft.com/office/officeart/2005/8/layout/StepDownProcess"/>
    <dgm:cxn modelId="{7EE15752-29AB-4181-8D0F-749B36067467}" type="presParOf" srcId="{F56EEF85-9368-4ED2-A430-02D8A0FF360B}" destId="{4781DE82-2336-454A-95F6-724CA12817B4}"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D83C1B-DB87-49D6-96BD-E2920C69764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416D13CF-A15A-4D1B-8C76-285E1D142675}">
      <dgm:prSet phldrT="[Metin]" custT="1"/>
      <dgm:spPr>
        <a:solidFill>
          <a:srgbClr val="0070C0"/>
        </a:solidFill>
      </dgm:spPr>
      <dgm:t>
        <a:bodyPr/>
        <a:lstStyle/>
        <a:p>
          <a:r>
            <a:rPr lang="tr-TR" sz="4400" dirty="0"/>
            <a:t>KABA HATA</a:t>
          </a:r>
          <a:endParaRPr lang="en-US" sz="4400" dirty="0"/>
        </a:p>
      </dgm:t>
    </dgm:pt>
    <dgm:pt modelId="{8987A209-5807-40E5-B6DD-620AA3C7CF6F}" type="parTrans" cxnId="{33501632-A7E7-4A78-A5A5-B30B786757AC}">
      <dgm:prSet/>
      <dgm:spPr/>
      <dgm:t>
        <a:bodyPr/>
        <a:lstStyle/>
        <a:p>
          <a:endParaRPr lang="en-US"/>
        </a:p>
      </dgm:t>
    </dgm:pt>
    <dgm:pt modelId="{F0D8AC8F-1DB2-41EC-B228-FAA413FC05E6}" type="sibTrans" cxnId="{33501632-A7E7-4A78-A5A5-B30B786757AC}">
      <dgm:prSet/>
      <dgm:spPr/>
      <dgm:t>
        <a:bodyPr/>
        <a:lstStyle/>
        <a:p>
          <a:endParaRPr lang="en-US"/>
        </a:p>
      </dgm:t>
    </dgm:pt>
    <dgm:pt modelId="{63310031-C696-4876-A3C0-3DDFA4B27E29}">
      <dgm:prSet phldrT="[Metin]" custT="1"/>
      <dgm:spPr>
        <a:solidFill>
          <a:srgbClr val="FF0000"/>
        </a:solidFill>
      </dgm:spPr>
      <dgm:t>
        <a:bodyPr/>
        <a:lstStyle/>
        <a:p>
          <a:r>
            <a:rPr lang="tr-TR" sz="4400" dirty="0"/>
            <a:t>SİSTEMATİK HATA</a:t>
          </a:r>
          <a:endParaRPr lang="en-US" sz="4400" dirty="0"/>
        </a:p>
      </dgm:t>
    </dgm:pt>
    <dgm:pt modelId="{42688199-1AF6-4081-8E61-B4A13861F950}" type="parTrans" cxnId="{C1A7A5CB-09AA-482A-83F2-7FBBFF5E2B0B}">
      <dgm:prSet/>
      <dgm:spPr/>
      <dgm:t>
        <a:bodyPr/>
        <a:lstStyle/>
        <a:p>
          <a:endParaRPr lang="en-US"/>
        </a:p>
      </dgm:t>
    </dgm:pt>
    <dgm:pt modelId="{21A17B1B-C8D8-42DF-B568-65270425DF06}" type="sibTrans" cxnId="{C1A7A5CB-09AA-482A-83F2-7FBBFF5E2B0B}">
      <dgm:prSet/>
      <dgm:spPr/>
      <dgm:t>
        <a:bodyPr/>
        <a:lstStyle/>
        <a:p>
          <a:endParaRPr lang="en-US"/>
        </a:p>
      </dgm:t>
    </dgm:pt>
    <dgm:pt modelId="{CECE2972-39C2-4D60-A8D3-01B697CD7414}">
      <dgm:prSet phldrT="[Metin]" custT="1"/>
      <dgm:spPr>
        <a:solidFill>
          <a:srgbClr val="FFC000"/>
        </a:solidFill>
      </dgm:spPr>
      <dgm:t>
        <a:bodyPr/>
        <a:lstStyle/>
        <a:p>
          <a:r>
            <a:rPr lang="tr-TR" sz="4400" dirty="0"/>
            <a:t>RASTLANTISAL HATA</a:t>
          </a:r>
          <a:endParaRPr lang="en-US" sz="4400" dirty="0"/>
        </a:p>
      </dgm:t>
    </dgm:pt>
    <dgm:pt modelId="{CBA1A6DB-D04F-4B51-9B3B-D9A62A9D20AA}" type="parTrans" cxnId="{62F1C2D8-5646-41B2-B73B-774752B7CF80}">
      <dgm:prSet/>
      <dgm:spPr/>
      <dgm:t>
        <a:bodyPr/>
        <a:lstStyle/>
        <a:p>
          <a:endParaRPr lang="en-US"/>
        </a:p>
      </dgm:t>
    </dgm:pt>
    <dgm:pt modelId="{3A302C01-A647-4C53-ABF6-5584305F9D07}" type="sibTrans" cxnId="{62F1C2D8-5646-41B2-B73B-774752B7CF80}">
      <dgm:prSet/>
      <dgm:spPr/>
      <dgm:t>
        <a:bodyPr/>
        <a:lstStyle/>
        <a:p>
          <a:endParaRPr lang="en-US"/>
        </a:p>
      </dgm:t>
    </dgm:pt>
    <dgm:pt modelId="{1A60B9B7-ECA5-45EE-8F75-0F1EC42CC6F1}" type="pres">
      <dgm:prSet presAssocID="{76D83C1B-DB87-49D6-96BD-E2920C69764A}" presName="Name0" presStyleCnt="0">
        <dgm:presLayoutVars>
          <dgm:chMax val="7"/>
          <dgm:chPref val="7"/>
          <dgm:dir/>
        </dgm:presLayoutVars>
      </dgm:prSet>
      <dgm:spPr/>
    </dgm:pt>
    <dgm:pt modelId="{96275FA3-CB3B-494B-9244-81AC6E034DB6}" type="pres">
      <dgm:prSet presAssocID="{76D83C1B-DB87-49D6-96BD-E2920C69764A}" presName="Name1" presStyleCnt="0"/>
      <dgm:spPr/>
    </dgm:pt>
    <dgm:pt modelId="{5AC21DEB-D206-43CA-8357-E19EF7182D83}" type="pres">
      <dgm:prSet presAssocID="{76D83C1B-DB87-49D6-96BD-E2920C69764A}" presName="cycle" presStyleCnt="0"/>
      <dgm:spPr/>
    </dgm:pt>
    <dgm:pt modelId="{9122BAFD-2897-4F20-A758-02A5B30561B7}" type="pres">
      <dgm:prSet presAssocID="{76D83C1B-DB87-49D6-96BD-E2920C69764A}" presName="srcNode" presStyleLbl="node1" presStyleIdx="0" presStyleCnt="3"/>
      <dgm:spPr/>
    </dgm:pt>
    <dgm:pt modelId="{FB8C374E-5348-4A9D-B198-47DC3C9DC727}" type="pres">
      <dgm:prSet presAssocID="{76D83C1B-DB87-49D6-96BD-E2920C69764A}" presName="conn" presStyleLbl="parChTrans1D2" presStyleIdx="0" presStyleCnt="1"/>
      <dgm:spPr/>
    </dgm:pt>
    <dgm:pt modelId="{AD060477-7CC5-4B6A-8CEE-3C18E6CE3B36}" type="pres">
      <dgm:prSet presAssocID="{76D83C1B-DB87-49D6-96BD-E2920C69764A}" presName="extraNode" presStyleLbl="node1" presStyleIdx="0" presStyleCnt="3"/>
      <dgm:spPr/>
    </dgm:pt>
    <dgm:pt modelId="{E643BE27-CC0C-4292-91E5-0873D1411336}" type="pres">
      <dgm:prSet presAssocID="{76D83C1B-DB87-49D6-96BD-E2920C69764A}" presName="dstNode" presStyleLbl="node1" presStyleIdx="0" presStyleCnt="3"/>
      <dgm:spPr/>
    </dgm:pt>
    <dgm:pt modelId="{0F28FD6B-8425-43EA-B40F-0AED95C88675}" type="pres">
      <dgm:prSet presAssocID="{416D13CF-A15A-4D1B-8C76-285E1D142675}" presName="text_1" presStyleLbl="node1" presStyleIdx="0" presStyleCnt="3">
        <dgm:presLayoutVars>
          <dgm:bulletEnabled val="1"/>
        </dgm:presLayoutVars>
      </dgm:prSet>
      <dgm:spPr/>
    </dgm:pt>
    <dgm:pt modelId="{B51B6C90-85AC-4E66-99A5-C38784E77F28}" type="pres">
      <dgm:prSet presAssocID="{416D13CF-A15A-4D1B-8C76-285E1D142675}" presName="accent_1" presStyleCnt="0"/>
      <dgm:spPr/>
    </dgm:pt>
    <dgm:pt modelId="{3B33E8C8-05FA-4A77-B01A-C0AE596C9BE0}" type="pres">
      <dgm:prSet presAssocID="{416D13CF-A15A-4D1B-8C76-285E1D142675}" presName="accentRepeatNode" presStyleLbl="solidFgAcc1" presStyleIdx="0" presStyleCnt="3"/>
      <dgm:spPr/>
    </dgm:pt>
    <dgm:pt modelId="{7EEC26B3-9974-4DA0-BA4A-C5223DAD6EAB}" type="pres">
      <dgm:prSet presAssocID="{63310031-C696-4876-A3C0-3DDFA4B27E29}" presName="text_2" presStyleLbl="node1" presStyleIdx="1" presStyleCnt="3">
        <dgm:presLayoutVars>
          <dgm:bulletEnabled val="1"/>
        </dgm:presLayoutVars>
      </dgm:prSet>
      <dgm:spPr/>
    </dgm:pt>
    <dgm:pt modelId="{6106B041-C9C2-445E-8B27-74438FB9D7F9}" type="pres">
      <dgm:prSet presAssocID="{63310031-C696-4876-A3C0-3DDFA4B27E29}" presName="accent_2" presStyleCnt="0"/>
      <dgm:spPr/>
    </dgm:pt>
    <dgm:pt modelId="{E6777052-D8BD-42FD-948F-09DB8BEB1F9C}" type="pres">
      <dgm:prSet presAssocID="{63310031-C696-4876-A3C0-3DDFA4B27E29}" presName="accentRepeatNode" presStyleLbl="solidFgAcc1" presStyleIdx="1" presStyleCnt="3"/>
      <dgm:spPr/>
    </dgm:pt>
    <dgm:pt modelId="{6A4E99D6-2263-4E08-83AD-DD92BAC9B0AE}" type="pres">
      <dgm:prSet presAssocID="{CECE2972-39C2-4D60-A8D3-01B697CD7414}" presName="text_3" presStyleLbl="node1" presStyleIdx="2" presStyleCnt="3">
        <dgm:presLayoutVars>
          <dgm:bulletEnabled val="1"/>
        </dgm:presLayoutVars>
      </dgm:prSet>
      <dgm:spPr/>
    </dgm:pt>
    <dgm:pt modelId="{C20B685C-1545-4B23-B9CB-B0B21131C579}" type="pres">
      <dgm:prSet presAssocID="{CECE2972-39C2-4D60-A8D3-01B697CD7414}" presName="accent_3" presStyleCnt="0"/>
      <dgm:spPr/>
    </dgm:pt>
    <dgm:pt modelId="{3729E3D5-CFC7-411C-B893-AC4152D17506}" type="pres">
      <dgm:prSet presAssocID="{CECE2972-39C2-4D60-A8D3-01B697CD7414}" presName="accentRepeatNode" presStyleLbl="solidFgAcc1" presStyleIdx="2" presStyleCnt="3"/>
      <dgm:spPr/>
    </dgm:pt>
  </dgm:ptLst>
  <dgm:cxnLst>
    <dgm:cxn modelId="{33501632-A7E7-4A78-A5A5-B30B786757AC}" srcId="{76D83C1B-DB87-49D6-96BD-E2920C69764A}" destId="{416D13CF-A15A-4D1B-8C76-285E1D142675}" srcOrd="0" destOrd="0" parTransId="{8987A209-5807-40E5-B6DD-620AA3C7CF6F}" sibTransId="{F0D8AC8F-1DB2-41EC-B228-FAA413FC05E6}"/>
    <dgm:cxn modelId="{D81A2E32-C830-4116-95A8-5DFC8DD3D734}" type="presOf" srcId="{CECE2972-39C2-4D60-A8D3-01B697CD7414}" destId="{6A4E99D6-2263-4E08-83AD-DD92BAC9B0AE}" srcOrd="0" destOrd="0" presId="urn:microsoft.com/office/officeart/2008/layout/VerticalCurvedList"/>
    <dgm:cxn modelId="{0FF42D5A-1F28-4616-A81B-A806A0B2D959}" type="presOf" srcId="{F0D8AC8F-1DB2-41EC-B228-FAA413FC05E6}" destId="{FB8C374E-5348-4A9D-B198-47DC3C9DC727}" srcOrd="0" destOrd="0" presId="urn:microsoft.com/office/officeart/2008/layout/VerticalCurvedList"/>
    <dgm:cxn modelId="{DB8C5C82-9649-45A9-AFCC-23B51EC74BF7}" type="presOf" srcId="{416D13CF-A15A-4D1B-8C76-285E1D142675}" destId="{0F28FD6B-8425-43EA-B40F-0AED95C88675}" srcOrd="0" destOrd="0" presId="urn:microsoft.com/office/officeart/2008/layout/VerticalCurvedList"/>
    <dgm:cxn modelId="{E4985583-EB93-4EE1-946D-3BC8EB753380}" type="presOf" srcId="{63310031-C696-4876-A3C0-3DDFA4B27E29}" destId="{7EEC26B3-9974-4DA0-BA4A-C5223DAD6EAB}" srcOrd="0" destOrd="0" presId="urn:microsoft.com/office/officeart/2008/layout/VerticalCurvedList"/>
    <dgm:cxn modelId="{C1A7A5CB-09AA-482A-83F2-7FBBFF5E2B0B}" srcId="{76D83C1B-DB87-49D6-96BD-E2920C69764A}" destId="{63310031-C696-4876-A3C0-3DDFA4B27E29}" srcOrd="1" destOrd="0" parTransId="{42688199-1AF6-4081-8E61-B4A13861F950}" sibTransId="{21A17B1B-C8D8-42DF-B568-65270425DF06}"/>
    <dgm:cxn modelId="{62F1C2D8-5646-41B2-B73B-774752B7CF80}" srcId="{76D83C1B-DB87-49D6-96BD-E2920C69764A}" destId="{CECE2972-39C2-4D60-A8D3-01B697CD7414}" srcOrd="2" destOrd="0" parTransId="{CBA1A6DB-D04F-4B51-9B3B-D9A62A9D20AA}" sibTransId="{3A302C01-A647-4C53-ABF6-5584305F9D07}"/>
    <dgm:cxn modelId="{690722F1-202C-495E-90DE-1641F6A8BF70}" type="presOf" srcId="{76D83C1B-DB87-49D6-96BD-E2920C69764A}" destId="{1A60B9B7-ECA5-45EE-8F75-0F1EC42CC6F1}" srcOrd="0" destOrd="0" presId="urn:microsoft.com/office/officeart/2008/layout/VerticalCurvedList"/>
    <dgm:cxn modelId="{9A2BCCCD-6116-4459-9C60-052D240D0226}" type="presParOf" srcId="{1A60B9B7-ECA5-45EE-8F75-0F1EC42CC6F1}" destId="{96275FA3-CB3B-494B-9244-81AC6E034DB6}" srcOrd="0" destOrd="0" presId="urn:microsoft.com/office/officeart/2008/layout/VerticalCurvedList"/>
    <dgm:cxn modelId="{694A8182-AF8C-4CB7-B9D8-055C2FE2A60F}" type="presParOf" srcId="{96275FA3-CB3B-494B-9244-81AC6E034DB6}" destId="{5AC21DEB-D206-43CA-8357-E19EF7182D83}" srcOrd="0" destOrd="0" presId="urn:microsoft.com/office/officeart/2008/layout/VerticalCurvedList"/>
    <dgm:cxn modelId="{7C5C0168-B032-46A4-A2C8-E1C841A281AA}" type="presParOf" srcId="{5AC21DEB-D206-43CA-8357-E19EF7182D83}" destId="{9122BAFD-2897-4F20-A758-02A5B30561B7}" srcOrd="0" destOrd="0" presId="urn:microsoft.com/office/officeart/2008/layout/VerticalCurvedList"/>
    <dgm:cxn modelId="{169769E1-92AE-4B7F-814D-44E8A2BACFFC}" type="presParOf" srcId="{5AC21DEB-D206-43CA-8357-E19EF7182D83}" destId="{FB8C374E-5348-4A9D-B198-47DC3C9DC727}" srcOrd="1" destOrd="0" presId="urn:microsoft.com/office/officeart/2008/layout/VerticalCurvedList"/>
    <dgm:cxn modelId="{251E4A8B-BD24-458E-AF1B-E79414FEAE27}" type="presParOf" srcId="{5AC21DEB-D206-43CA-8357-E19EF7182D83}" destId="{AD060477-7CC5-4B6A-8CEE-3C18E6CE3B36}" srcOrd="2" destOrd="0" presId="urn:microsoft.com/office/officeart/2008/layout/VerticalCurvedList"/>
    <dgm:cxn modelId="{BBEBA18D-4B65-4AFE-B55B-827D879B2F8C}" type="presParOf" srcId="{5AC21DEB-D206-43CA-8357-E19EF7182D83}" destId="{E643BE27-CC0C-4292-91E5-0873D1411336}" srcOrd="3" destOrd="0" presId="urn:microsoft.com/office/officeart/2008/layout/VerticalCurvedList"/>
    <dgm:cxn modelId="{5316DC37-D0B9-4C20-804C-A9DD32981ACD}" type="presParOf" srcId="{96275FA3-CB3B-494B-9244-81AC6E034DB6}" destId="{0F28FD6B-8425-43EA-B40F-0AED95C88675}" srcOrd="1" destOrd="0" presId="urn:microsoft.com/office/officeart/2008/layout/VerticalCurvedList"/>
    <dgm:cxn modelId="{1DADC434-A6F1-4895-A92A-5077337B0E9B}" type="presParOf" srcId="{96275FA3-CB3B-494B-9244-81AC6E034DB6}" destId="{B51B6C90-85AC-4E66-99A5-C38784E77F28}" srcOrd="2" destOrd="0" presId="urn:microsoft.com/office/officeart/2008/layout/VerticalCurvedList"/>
    <dgm:cxn modelId="{CF89DEC6-E063-4E36-8D5D-7482CE6C7891}" type="presParOf" srcId="{B51B6C90-85AC-4E66-99A5-C38784E77F28}" destId="{3B33E8C8-05FA-4A77-B01A-C0AE596C9BE0}" srcOrd="0" destOrd="0" presId="urn:microsoft.com/office/officeart/2008/layout/VerticalCurvedList"/>
    <dgm:cxn modelId="{FEB93E73-E4FB-4A8F-95BA-3C21A516C85C}" type="presParOf" srcId="{96275FA3-CB3B-494B-9244-81AC6E034DB6}" destId="{7EEC26B3-9974-4DA0-BA4A-C5223DAD6EAB}" srcOrd="3" destOrd="0" presId="urn:microsoft.com/office/officeart/2008/layout/VerticalCurvedList"/>
    <dgm:cxn modelId="{7D66AE01-F7D5-4AB9-90D1-046C00B54570}" type="presParOf" srcId="{96275FA3-CB3B-494B-9244-81AC6E034DB6}" destId="{6106B041-C9C2-445E-8B27-74438FB9D7F9}" srcOrd="4" destOrd="0" presId="urn:microsoft.com/office/officeart/2008/layout/VerticalCurvedList"/>
    <dgm:cxn modelId="{32A37F3F-6F83-4968-A922-BFF31AC736B1}" type="presParOf" srcId="{6106B041-C9C2-445E-8B27-74438FB9D7F9}" destId="{E6777052-D8BD-42FD-948F-09DB8BEB1F9C}" srcOrd="0" destOrd="0" presId="urn:microsoft.com/office/officeart/2008/layout/VerticalCurvedList"/>
    <dgm:cxn modelId="{3D840DB2-C9BA-4574-BB16-F233A039D27B}" type="presParOf" srcId="{96275FA3-CB3B-494B-9244-81AC6E034DB6}" destId="{6A4E99D6-2263-4E08-83AD-DD92BAC9B0AE}" srcOrd="5" destOrd="0" presId="urn:microsoft.com/office/officeart/2008/layout/VerticalCurvedList"/>
    <dgm:cxn modelId="{8C5FE69F-2DE4-4EFA-9DDE-14B6FF23090F}" type="presParOf" srcId="{96275FA3-CB3B-494B-9244-81AC6E034DB6}" destId="{C20B685C-1545-4B23-B9CB-B0B21131C579}" srcOrd="6" destOrd="0" presId="urn:microsoft.com/office/officeart/2008/layout/VerticalCurvedList"/>
    <dgm:cxn modelId="{06A7F3CA-D4EF-4C87-AC1C-6315BCA96D5A}" type="presParOf" srcId="{C20B685C-1545-4B23-B9CB-B0B21131C579}" destId="{3729E3D5-CFC7-411C-B893-AC4152D1750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5D38A6-F9F3-48CC-95D7-9509696707CE}">
      <dsp:nvSpPr>
        <dsp:cNvPr id="0" name=""/>
        <dsp:cNvSpPr/>
      </dsp:nvSpPr>
      <dsp:spPr>
        <a:xfrm rot="5400000">
          <a:off x="251184" y="1366540"/>
          <a:ext cx="939537" cy="1069630"/>
        </a:xfrm>
        <a:prstGeom prst="bentUpArrow">
          <a:avLst>
            <a:gd name="adj1" fmla="val 32840"/>
            <a:gd name="adj2" fmla="val 25000"/>
            <a:gd name="adj3" fmla="val 35780"/>
          </a:avLst>
        </a:prstGeom>
        <a:gradFill rotWithShape="0">
          <a:gsLst>
            <a:gs pos="0">
              <a:schemeClr val="accent1">
                <a:tint val="50000"/>
                <a:hueOff val="0"/>
                <a:satOff val="0"/>
                <a:lumOff val="0"/>
                <a:alphaOff val="0"/>
                <a:shade val="85000"/>
                <a:satMod val="130000"/>
              </a:schemeClr>
            </a:gs>
            <a:gs pos="34000">
              <a:schemeClr val="accent1">
                <a:tint val="50000"/>
                <a:hueOff val="0"/>
                <a:satOff val="0"/>
                <a:lumOff val="0"/>
                <a:alphaOff val="0"/>
                <a:shade val="87000"/>
                <a:satMod val="125000"/>
              </a:schemeClr>
            </a:gs>
            <a:gs pos="70000">
              <a:schemeClr val="accent1">
                <a:tint val="50000"/>
                <a:hueOff val="0"/>
                <a:satOff val="0"/>
                <a:lumOff val="0"/>
                <a:alphaOff val="0"/>
                <a:tint val="100000"/>
                <a:shade val="90000"/>
                <a:satMod val="130000"/>
              </a:schemeClr>
            </a:gs>
            <a:gs pos="100000">
              <a:schemeClr val="accent1">
                <a:tint val="5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F1B9B1FF-C9A7-45C6-B352-E8F2EC7C0873}">
      <dsp:nvSpPr>
        <dsp:cNvPr id="0" name=""/>
        <dsp:cNvSpPr/>
      </dsp:nvSpPr>
      <dsp:spPr>
        <a:xfrm>
          <a:off x="2264" y="325044"/>
          <a:ext cx="1581628" cy="1107088"/>
        </a:xfrm>
        <a:prstGeom prst="roundRect">
          <a:avLst>
            <a:gd name="adj" fmla="val 1667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b="1" kern="1200" dirty="0"/>
            <a:t>Metroloji</a:t>
          </a:r>
        </a:p>
      </dsp:txBody>
      <dsp:txXfrm>
        <a:off x="56317" y="379097"/>
        <a:ext cx="1473522" cy="998982"/>
      </dsp:txXfrm>
    </dsp:sp>
    <dsp:sp modelId="{4766CA73-2BC7-4DBF-9A65-3CE8C544D3C3}">
      <dsp:nvSpPr>
        <dsp:cNvPr id="0" name=""/>
        <dsp:cNvSpPr/>
      </dsp:nvSpPr>
      <dsp:spPr>
        <a:xfrm>
          <a:off x="1583892" y="430630"/>
          <a:ext cx="1150325" cy="894797"/>
        </a:xfrm>
        <a:prstGeom prst="rect">
          <a:avLst/>
        </a:prstGeom>
        <a:noFill/>
        <a:ln>
          <a:noFill/>
        </a:ln>
        <a:effectLst/>
      </dsp:spPr>
      <dsp:style>
        <a:lnRef idx="0">
          <a:scrgbClr r="0" g="0" b="0"/>
        </a:lnRef>
        <a:fillRef idx="0">
          <a:scrgbClr r="0" g="0" b="0"/>
        </a:fillRef>
        <a:effectRef idx="0">
          <a:scrgbClr r="0" g="0" b="0"/>
        </a:effectRef>
        <a:fontRef idx="minor"/>
      </dsp:style>
    </dsp:sp>
    <dsp:sp modelId="{40380259-A04A-42B7-80D8-EF60F8982496}">
      <dsp:nvSpPr>
        <dsp:cNvPr id="0" name=""/>
        <dsp:cNvSpPr/>
      </dsp:nvSpPr>
      <dsp:spPr>
        <a:xfrm rot="5400000">
          <a:off x="1562522" y="2610166"/>
          <a:ext cx="939537" cy="1069630"/>
        </a:xfrm>
        <a:prstGeom prst="bentUpArrow">
          <a:avLst>
            <a:gd name="adj1" fmla="val 32840"/>
            <a:gd name="adj2" fmla="val 25000"/>
            <a:gd name="adj3" fmla="val 35780"/>
          </a:avLst>
        </a:prstGeom>
        <a:gradFill rotWithShape="0">
          <a:gsLst>
            <a:gs pos="0">
              <a:schemeClr val="accent1">
                <a:tint val="50000"/>
                <a:hueOff val="656074"/>
                <a:satOff val="-27273"/>
                <a:lumOff val="9040"/>
                <a:alphaOff val="0"/>
                <a:shade val="85000"/>
                <a:satMod val="130000"/>
              </a:schemeClr>
            </a:gs>
            <a:gs pos="34000">
              <a:schemeClr val="accent1">
                <a:tint val="50000"/>
                <a:hueOff val="656074"/>
                <a:satOff val="-27273"/>
                <a:lumOff val="9040"/>
                <a:alphaOff val="0"/>
                <a:shade val="87000"/>
                <a:satMod val="125000"/>
              </a:schemeClr>
            </a:gs>
            <a:gs pos="70000">
              <a:schemeClr val="accent1">
                <a:tint val="50000"/>
                <a:hueOff val="656074"/>
                <a:satOff val="-27273"/>
                <a:lumOff val="9040"/>
                <a:alphaOff val="0"/>
                <a:tint val="100000"/>
                <a:shade val="90000"/>
                <a:satMod val="130000"/>
              </a:schemeClr>
            </a:gs>
            <a:gs pos="100000">
              <a:schemeClr val="accent1">
                <a:tint val="50000"/>
                <a:hueOff val="656074"/>
                <a:satOff val="-27273"/>
                <a:lumOff val="904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B2AB1DDE-6887-4AC0-A85D-A4EBC4563C48}">
      <dsp:nvSpPr>
        <dsp:cNvPr id="0" name=""/>
        <dsp:cNvSpPr/>
      </dsp:nvSpPr>
      <dsp:spPr>
        <a:xfrm>
          <a:off x="1313602" y="1568670"/>
          <a:ext cx="1581628" cy="1107088"/>
        </a:xfrm>
        <a:prstGeom prst="roundRect">
          <a:avLst>
            <a:gd name="adj" fmla="val 16670"/>
          </a:avLst>
        </a:prstGeom>
        <a:solidFill>
          <a:srgbClr val="FFC000"/>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b="1" kern="1200"/>
            <a:t>Boyutsal Metroloji</a:t>
          </a:r>
        </a:p>
      </dsp:txBody>
      <dsp:txXfrm>
        <a:off x="1367655" y="1622723"/>
        <a:ext cx="1473522" cy="998982"/>
      </dsp:txXfrm>
    </dsp:sp>
    <dsp:sp modelId="{7E56D4CE-0671-4A4B-82A2-11AAE1E9AD70}">
      <dsp:nvSpPr>
        <dsp:cNvPr id="0" name=""/>
        <dsp:cNvSpPr/>
      </dsp:nvSpPr>
      <dsp:spPr>
        <a:xfrm>
          <a:off x="2895230" y="1674256"/>
          <a:ext cx="1150325" cy="894797"/>
        </a:xfrm>
        <a:prstGeom prst="rect">
          <a:avLst/>
        </a:prstGeom>
        <a:noFill/>
        <a:ln>
          <a:noFill/>
        </a:ln>
        <a:effectLst/>
      </dsp:spPr>
      <dsp:style>
        <a:lnRef idx="0">
          <a:scrgbClr r="0" g="0" b="0"/>
        </a:lnRef>
        <a:fillRef idx="0">
          <a:scrgbClr r="0" g="0" b="0"/>
        </a:fillRef>
        <a:effectRef idx="0">
          <a:scrgbClr r="0" g="0" b="0"/>
        </a:effectRef>
        <a:fontRef idx="minor"/>
      </dsp:style>
    </dsp:sp>
    <dsp:sp modelId="{4781DE82-2336-454A-95F6-724CA12817B4}">
      <dsp:nvSpPr>
        <dsp:cNvPr id="0" name=""/>
        <dsp:cNvSpPr/>
      </dsp:nvSpPr>
      <dsp:spPr>
        <a:xfrm>
          <a:off x="2624940" y="2812296"/>
          <a:ext cx="1581628" cy="1107088"/>
        </a:xfrm>
        <a:prstGeom prst="roundRect">
          <a:avLst>
            <a:gd name="adj" fmla="val 16670"/>
          </a:avLst>
        </a:prstGeom>
        <a:solidFill>
          <a:srgbClr val="FF0000"/>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b="1" kern="1200" dirty="0" err="1"/>
            <a:t>Jeodezik</a:t>
          </a:r>
          <a:r>
            <a:rPr lang="tr-TR" sz="2000" b="1" kern="1200" dirty="0"/>
            <a:t> Metroloji</a:t>
          </a:r>
        </a:p>
      </dsp:txBody>
      <dsp:txXfrm>
        <a:off x="2678993" y="2866349"/>
        <a:ext cx="1473522" cy="998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C374E-5348-4A9D-B198-47DC3C9DC727}">
      <dsp:nvSpPr>
        <dsp:cNvPr id="0" name=""/>
        <dsp:cNvSpPr/>
      </dsp:nvSpPr>
      <dsp:spPr>
        <a:xfrm>
          <a:off x="-5072510" y="-777103"/>
          <a:ext cx="6040853" cy="6040853"/>
        </a:xfrm>
        <a:prstGeom prst="blockArc">
          <a:avLst>
            <a:gd name="adj1" fmla="val 18900000"/>
            <a:gd name="adj2" fmla="val 2700000"/>
            <a:gd name="adj3" fmla="val 358"/>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28FD6B-8425-43EA-B40F-0AED95C88675}">
      <dsp:nvSpPr>
        <dsp:cNvPr id="0" name=""/>
        <dsp:cNvSpPr/>
      </dsp:nvSpPr>
      <dsp:spPr>
        <a:xfrm>
          <a:off x="622800" y="448664"/>
          <a:ext cx="5718883" cy="897329"/>
        </a:xfrm>
        <a:prstGeom prst="rect">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2255" tIns="111760" rIns="111760" bIns="111760" numCol="1" spcCol="1270" anchor="ctr" anchorCtr="0">
          <a:noAutofit/>
        </a:bodyPr>
        <a:lstStyle/>
        <a:p>
          <a:pPr marL="0" lvl="0" indent="0" algn="l" defTabSz="1955800">
            <a:lnSpc>
              <a:spcPct val="90000"/>
            </a:lnSpc>
            <a:spcBef>
              <a:spcPct val="0"/>
            </a:spcBef>
            <a:spcAft>
              <a:spcPct val="35000"/>
            </a:spcAft>
            <a:buNone/>
          </a:pPr>
          <a:r>
            <a:rPr lang="tr-TR" sz="4400" kern="1200" dirty="0"/>
            <a:t>KABA HATA</a:t>
          </a:r>
          <a:endParaRPr lang="en-US" sz="4400" kern="1200" dirty="0"/>
        </a:p>
      </dsp:txBody>
      <dsp:txXfrm>
        <a:off x="622800" y="448664"/>
        <a:ext cx="5718883" cy="897329"/>
      </dsp:txXfrm>
    </dsp:sp>
    <dsp:sp modelId="{3B33E8C8-05FA-4A77-B01A-C0AE596C9BE0}">
      <dsp:nvSpPr>
        <dsp:cNvPr id="0" name=""/>
        <dsp:cNvSpPr/>
      </dsp:nvSpPr>
      <dsp:spPr>
        <a:xfrm>
          <a:off x="61969" y="336498"/>
          <a:ext cx="1121661" cy="1121661"/>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EC26B3-9974-4DA0-BA4A-C5223DAD6EAB}">
      <dsp:nvSpPr>
        <dsp:cNvPr id="0" name=""/>
        <dsp:cNvSpPr/>
      </dsp:nvSpPr>
      <dsp:spPr>
        <a:xfrm>
          <a:off x="948979" y="1794658"/>
          <a:ext cx="5392704" cy="897329"/>
        </a:xfrm>
        <a:prstGeom prst="rect">
          <a:avLst/>
        </a:prstGeom>
        <a:solidFill>
          <a:srgbClr val="FF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2255" tIns="111760" rIns="111760" bIns="111760" numCol="1" spcCol="1270" anchor="ctr" anchorCtr="0">
          <a:noAutofit/>
        </a:bodyPr>
        <a:lstStyle/>
        <a:p>
          <a:pPr marL="0" lvl="0" indent="0" algn="l" defTabSz="1955800">
            <a:lnSpc>
              <a:spcPct val="90000"/>
            </a:lnSpc>
            <a:spcBef>
              <a:spcPct val="0"/>
            </a:spcBef>
            <a:spcAft>
              <a:spcPct val="35000"/>
            </a:spcAft>
            <a:buNone/>
          </a:pPr>
          <a:r>
            <a:rPr lang="tr-TR" sz="4400" kern="1200" dirty="0"/>
            <a:t>SİSTEMATİK HATA</a:t>
          </a:r>
          <a:endParaRPr lang="en-US" sz="4400" kern="1200" dirty="0"/>
        </a:p>
      </dsp:txBody>
      <dsp:txXfrm>
        <a:off x="948979" y="1794658"/>
        <a:ext cx="5392704" cy="897329"/>
      </dsp:txXfrm>
    </dsp:sp>
    <dsp:sp modelId="{E6777052-D8BD-42FD-948F-09DB8BEB1F9C}">
      <dsp:nvSpPr>
        <dsp:cNvPr id="0" name=""/>
        <dsp:cNvSpPr/>
      </dsp:nvSpPr>
      <dsp:spPr>
        <a:xfrm>
          <a:off x="388148" y="1682492"/>
          <a:ext cx="1121661" cy="1121661"/>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4E99D6-2263-4E08-83AD-DD92BAC9B0AE}">
      <dsp:nvSpPr>
        <dsp:cNvPr id="0" name=""/>
        <dsp:cNvSpPr/>
      </dsp:nvSpPr>
      <dsp:spPr>
        <a:xfrm>
          <a:off x="622800" y="3140652"/>
          <a:ext cx="5718883" cy="897329"/>
        </a:xfrm>
        <a:prstGeom prst="rect">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2255" tIns="111760" rIns="111760" bIns="111760" numCol="1" spcCol="1270" anchor="ctr" anchorCtr="0">
          <a:noAutofit/>
        </a:bodyPr>
        <a:lstStyle/>
        <a:p>
          <a:pPr marL="0" lvl="0" indent="0" algn="l" defTabSz="1955800">
            <a:lnSpc>
              <a:spcPct val="90000"/>
            </a:lnSpc>
            <a:spcBef>
              <a:spcPct val="0"/>
            </a:spcBef>
            <a:spcAft>
              <a:spcPct val="35000"/>
            </a:spcAft>
            <a:buNone/>
          </a:pPr>
          <a:r>
            <a:rPr lang="tr-TR" sz="4400" kern="1200" dirty="0"/>
            <a:t>RASTLANTISAL HATA</a:t>
          </a:r>
          <a:endParaRPr lang="en-US" sz="4400" kern="1200" dirty="0"/>
        </a:p>
      </dsp:txBody>
      <dsp:txXfrm>
        <a:off x="622800" y="3140652"/>
        <a:ext cx="5718883" cy="897329"/>
      </dsp:txXfrm>
    </dsp:sp>
    <dsp:sp modelId="{3729E3D5-CFC7-411C-B893-AC4152D17506}">
      <dsp:nvSpPr>
        <dsp:cNvPr id="0" name=""/>
        <dsp:cNvSpPr/>
      </dsp:nvSpPr>
      <dsp:spPr>
        <a:xfrm>
          <a:off x="61969" y="3028486"/>
          <a:ext cx="1121661" cy="1121661"/>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r-TR"/>
              <a:t>Asıl başlık stili için tıklatın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D31EF696-D6B6-4715-979C-A73744AE076A}" type="datetimeFigureOut">
              <a:rPr lang="tr-TR" smtClean="0">
                <a:solidFill>
                  <a:prstClr val="black">
                    <a:tint val="75000"/>
                  </a:prstClr>
                </a:solidFill>
              </a:rPr>
              <a:pPr/>
              <a:t>18.02.2024</a:t>
            </a:fld>
            <a:endParaRPr lang="tr-T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tr-T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4095457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31EF696-D6B6-4715-979C-A73744AE076A}" type="datetimeFigureOut">
              <a:rPr lang="tr-TR" smtClean="0">
                <a:solidFill>
                  <a:prstClr val="black">
                    <a:tint val="75000"/>
                  </a:prstClr>
                </a:solidFill>
              </a:rPr>
              <a:pPr/>
              <a:t>18.02.2024</a:t>
            </a:fld>
            <a:endParaRPr lang="tr-T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tr-T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3329025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31EF696-D6B6-4715-979C-A73744AE076A}" type="datetimeFigureOut">
              <a:rPr lang="tr-TR" smtClean="0">
                <a:solidFill>
                  <a:prstClr val="black">
                    <a:tint val="75000"/>
                  </a:prstClr>
                </a:solidFill>
              </a:rPr>
              <a:pPr/>
              <a:t>18.02.2024</a:t>
            </a:fld>
            <a:endParaRPr lang="tr-T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tr-T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1129570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 için tıklatın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77F17496-BE8D-4552-9F71-BBC107413404}"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51B9E-ADD6-4C90-ABEF-0F5DB33875B1}"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748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7F17496-BE8D-4552-9F71-BBC107413404}"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51B9E-ADD6-4C90-ABEF-0F5DB33875B1}" type="slidenum">
              <a:rPr lang="en-US" smtClean="0"/>
              <a:t>‹#›</a:t>
            </a:fld>
            <a:endParaRPr lang="en-US"/>
          </a:p>
        </p:txBody>
      </p:sp>
    </p:spTree>
    <p:extLst>
      <p:ext uri="{BB962C8B-B14F-4D97-AF65-F5344CB8AC3E}">
        <p14:creationId xmlns:p14="http://schemas.microsoft.com/office/powerpoint/2010/main" val="2226872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 için tıklatın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77F17496-BE8D-4552-9F71-BBC107413404}"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51B9E-ADD6-4C90-ABEF-0F5DB33875B1}"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354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tr-TR"/>
              <a:t>Asıl başlık stili için tıklatın</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77F17496-BE8D-4552-9F71-BBC107413404}"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51B9E-ADD6-4C90-ABEF-0F5DB33875B1}" type="slidenum">
              <a:rPr lang="en-US" smtClean="0"/>
              <a:t>‹#›</a:t>
            </a:fld>
            <a:endParaRPr lang="en-US"/>
          </a:p>
        </p:txBody>
      </p:sp>
    </p:spTree>
    <p:extLst>
      <p:ext uri="{BB962C8B-B14F-4D97-AF65-F5344CB8AC3E}">
        <p14:creationId xmlns:p14="http://schemas.microsoft.com/office/powerpoint/2010/main" val="2176758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822960" y="2582335"/>
            <a:ext cx="3703320" cy="328676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4663440" y="2582334"/>
            <a:ext cx="3703320" cy="328676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77F17496-BE8D-4552-9F71-BBC107413404}" type="datetimeFigureOut">
              <a:rPr lang="en-US" smtClean="0"/>
              <a:t>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551B9E-ADD6-4C90-ABEF-0F5DB33875B1}" type="slidenum">
              <a:rPr lang="en-US" smtClean="0"/>
              <a:t>‹#›</a:t>
            </a:fld>
            <a:endParaRPr lang="en-US"/>
          </a:p>
        </p:txBody>
      </p:sp>
    </p:spTree>
    <p:extLst>
      <p:ext uri="{BB962C8B-B14F-4D97-AF65-F5344CB8AC3E}">
        <p14:creationId xmlns:p14="http://schemas.microsoft.com/office/powerpoint/2010/main" val="2961360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77F17496-BE8D-4552-9F71-BBC107413404}" type="datetimeFigureOut">
              <a:rPr lang="en-US" smtClean="0"/>
              <a:t>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551B9E-ADD6-4C90-ABEF-0F5DB33875B1}" type="slidenum">
              <a:rPr lang="en-US" smtClean="0"/>
              <a:t>‹#›</a:t>
            </a:fld>
            <a:endParaRPr lang="en-US"/>
          </a:p>
        </p:txBody>
      </p:sp>
    </p:spTree>
    <p:extLst>
      <p:ext uri="{BB962C8B-B14F-4D97-AF65-F5344CB8AC3E}">
        <p14:creationId xmlns:p14="http://schemas.microsoft.com/office/powerpoint/2010/main" val="234044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7F17496-BE8D-4552-9F71-BBC107413404}" type="datetimeFigureOut">
              <a:rPr lang="en-US" smtClean="0"/>
              <a:t>2/18/2024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7551B9E-ADD6-4C90-ABEF-0F5DB33875B1}" type="slidenum">
              <a:rPr lang="en-US" smtClean="0"/>
              <a:t>‹#›</a:t>
            </a:fld>
            <a:endParaRPr lang="en-US"/>
          </a:p>
        </p:txBody>
      </p:sp>
    </p:spTree>
    <p:extLst>
      <p:ext uri="{BB962C8B-B14F-4D97-AF65-F5344CB8AC3E}">
        <p14:creationId xmlns:p14="http://schemas.microsoft.com/office/powerpoint/2010/main" val="886190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tr-TR"/>
              <a:t>Asıl başlık stili için tıklatın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77F17496-BE8D-4552-9F71-BBC107413404}" type="datetimeFigureOut">
              <a:rPr lang="en-US" smtClean="0"/>
              <a:t>2/18/2024</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7551B9E-ADD6-4C90-ABEF-0F5DB33875B1}" type="slidenum">
              <a:rPr lang="en-US" smtClean="0"/>
              <a:t>‹#›</a:t>
            </a:fld>
            <a:endParaRPr lang="en-US"/>
          </a:p>
        </p:txBody>
      </p:sp>
    </p:spTree>
    <p:extLst>
      <p:ext uri="{BB962C8B-B14F-4D97-AF65-F5344CB8AC3E}">
        <p14:creationId xmlns:p14="http://schemas.microsoft.com/office/powerpoint/2010/main" val="3892571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31EF696-D6B6-4715-979C-A73744AE076A}" type="datetimeFigureOut">
              <a:rPr lang="tr-TR" smtClean="0">
                <a:solidFill>
                  <a:prstClr val="black">
                    <a:tint val="75000"/>
                  </a:prstClr>
                </a:solidFill>
              </a:rPr>
              <a:pPr/>
              <a:t>18.02.2024</a:t>
            </a:fld>
            <a:endParaRPr lang="tr-T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tr-T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2990794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77F17496-BE8D-4552-9F71-BBC107413404}" type="datetimeFigureOut">
              <a:rPr lang="en-US" smtClean="0"/>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51B9E-ADD6-4C90-ABEF-0F5DB33875B1}" type="slidenum">
              <a:rPr lang="en-US" smtClean="0"/>
              <a:t>‹#›</a:t>
            </a:fld>
            <a:endParaRPr lang="en-US"/>
          </a:p>
        </p:txBody>
      </p:sp>
    </p:spTree>
    <p:extLst>
      <p:ext uri="{BB962C8B-B14F-4D97-AF65-F5344CB8AC3E}">
        <p14:creationId xmlns:p14="http://schemas.microsoft.com/office/powerpoint/2010/main" val="1195436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7F17496-BE8D-4552-9F71-BBC107413404}"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51B9E-ADD6-4C90-ABEF-0F5DB33875B1}" type="slidenum">
              <a:rPr lang="en-US" smtClean="0"/>
              <a:t>‹#›</a:t>
            </a:fld>
            <a:endParaRPr lang="en-US"/>
          </a:p>
        </p:txBody>
      </p:sp>
    </p:spTree>
    <p:extLst>
      <p:ext uri="{BB962C8B-B14F-4D97-AF65-F5344CB8AC3E}">
        <p14:creationId xmlns:p14="http://schemas.microsoft.com/office/powerpoint/2010/main" val="254652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7F17496-BE8D-4552-9F71-BBC107413404}" type="datetimeFigureOut">
              <a:rPr lang="en-US" smtClean="0"/>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51B9E-ADD6-4C90-ABEF-0F5DB33875B1}" type="slidenum">
              <a:rPr lang="en-US" smtClean="0"/>
              <a:t>‹#›</a:t>
            </a:fld>
            <a:endParaRPr lang="en-US"/>
          </a:p>
        </p:txBody>
      </p:sp>
    </p:spTree>
    <p:extLst>
      <p:ext uri="{BB962C8B-B14F-4D97-AF65-F5344CB8AC3E}">
        <p14:creationId xmlns:p14="http://schemas.microsoft.com/office/powerpoint/2010/main" val="1758065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tr-TR"/>
              <a:t>Asıl başlık stili için tıklatın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D31EF696-D6B6-4715-979C-A73744AE076A}" type="datetimeFigureOut">
              <a:rPr lang="tr-TR" smtClean="0">
                <a:solidFill>
                  <a:prstClr val="black">
                    <a:tint val="75000"/>
                  </a:prstClr>
                </a:solidFill>
              </a:rPr>
              <a:pPr/>
              <a:t>18.02.2024</a:t>
            </a:fld>
            <a:endParaRPr lang="tr-TR"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tr-TR"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2475335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31EF696-D6B6-4715-979C-A73744AE076A}" type="datetimeFigureOut">
              <a:rPr lang="tr-TR" smtClean="0">
                <a:solidFill>
                  <a:prstClr val="black">
                    <a:tint val="75000"/>
                  </a:prstClr>
                </a:solidFill>
              </a:rPr>
              <a:pPr/>
              <a:t>18.02.2024</a:t>
            </a:fld>
            <a:endParaRPr lang="tr-TR"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tr-T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1036947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629842" y="2505075"/>
            <a:ext cx="3868340"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4629150" y="2505075"/>
            <a:ext cx="3887391"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31EF696-D6B6-4715-979C-A73744AE076A}" type="datetimeFigureOut">
              <a:rPr lang="tr-TR" smtClean="0">
                <a:solidFill>
                  <a:prstClr val="black">
                    <a:tint val="75000"/>
                  </a:prstClr>
                </a:solidFill>
              </a:rPr>
              <a:pPr/>
              <a:t>18.02.2024</a:t>
            </a:fld>
            <a:endParaRPr lang="tr-TR"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tr-TR"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50367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D31EF696-D6B6-4715-979C-A73744AE076A}" type="datetimeFigureOut">
              <a:rPr lang="tr-TR" smtClean="0">
                <a:solidFill>
                  <a:prstClr val="black">
                    <a:tint val="75000"/>
                  </a:prstClr>
                </a:solidFill>
              </a:rPr>
              <a:pPr/>
              <a:t>18.02.2024</a:t>
            </a:fld>
            <a:endParaRPr lang="tr-TR"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tr-TR"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2040148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1EF696-D6B6-4715-979C-A73744AE076A}" type="datetimeFigureOut">
              <a:rPr lang="tr-TR" smtClean="0">
                <a:solidFill>
                  <a:prstClr val="black">
                    <a:tint val="75000"/>
                  </a:prstClr>
                </a:solidFill>
              </a:rPr>
              <a:pPr/>
              <a:t>18.02.2024</a:t>
            </a:fld>
            <a:endParaRPr lang="tr-TR"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tr-TR"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4251649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 için tıklatın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D31EF696-D6B6-4715-979C-A73744AE076A}" type="datetimeFigureOut">
              <a:rPr lang="tr-TR" smtClean="0">
                <a:solidFill>
                  <a:prstClr val="black">
                    <a:tint val="75000"/>
                  </a:prstClr>
                </a:solidFill>
              </a:rPr>
              <a:pPr/>
              <a:t>18.02.2024</a:t>
            </a:fld>
            <a:endParaRPr lang="tr-TR"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tr-T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284120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D31EF696-D6B6-4715-979C-A73744AE076A}" type="datetimeFigureOut">
              <a:rPr lang="tr-TR" smtClean="0">
                <a:solidFill>
                  <a:prstClr val="black">
                    <a:tint val="75000"/>
                  </a:prstClr>
                </a:solidFill>
              </a:rPr>
              <a:pPr/>
              <a:t>18.02.2024</a:t>
            </a:fld>
            <a:endParaRPr lang="tr-TR"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tr-TR"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3105800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1EF696-D6B6-4715-979C-A73744AE076A}" type="datetimeFigureOut">
              <a:rPr lang="tr-TR" smtClean="0">
                <a:solidFill>
                  <a:prstClr val="black">
                    <a:tint val="75000"/>
                  </a:prstClr>
                </a:solidFill>
              </a:rPr>
              <a:pPr/>
              <a:t>18.02.2024</a:t>
            </a:fld>
            <a:endParaRPr lang="tr-TR"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spTree>
    <p:extLst>
      <p:ext uri="{BB962C8B-B14F-4D97-AF65-F5344CB8AC3E}">
        <p14:creationId xmlns:p14="http://schemas.microsoft.com/office/powerpoint/2010/main" val="10825501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tr-TR"/>
              <a:t>Asıl başlık stili için tıklatın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D31EF696-D6B6-4715-979C-A73744AE076A}" type="datetimeFigureOut">
              <a:rPr lang="tr-TR" smtClean="0">
                <a:solidFill>
                  <a:prstClr val="black">
                    <a:tint val="75000"/>
                  </a:prstClr>
                </a:solidFill>
              </a:rPr>
              <a:pPr/>
              <a:t>18.02.2024</a:t>
            </a:fld>
            <a:endParaRPr lang="tr-TR" dirty="0">
              <a:solidFill>
                <a:prstClr val="black">
                  <a:tint val="75000"/>
                </a:prstClr>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tr-TR" dirty="0">
              <a:solidFill>
                <a:prstClr val="black">
                  <a:tint val="75000"/>
                </a:prstClr>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103817E-4750-45C2-8FB5-A932CA17FCD0}" type="slidenum">
              <a:rPr lang="tr-TR" smtClean="0">
                <a:solidFill>
                  <a:prstClr val="black">
                    <a:tint val="75000"/>
                  </a:prstClr>
                </a:solidFill>
              </a:rPr>
              <a:pPr/>
              <a:t>‹#›</a:t>
            </a:fld>
            <a:endParaRPr lang="tr-TR" dirty="0">
              <a:solidFill>
                <a:prstClr val="black">
                  <a:tint val="75000"/>
                </a:prstClr>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94019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mailto:oaykut@yildiz.edu.tr" TargetMode="External"/><Relationship Id="rId7" Type="http://schemas.openxmlformats.org/officeDocument/2006/relationships/hyperlink" Target="mailto:nedimonuraykut@gmail.com"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hyperlink" Target="https://kartoweb.itc.nl/geometrics/Reference%20surfaces/refsurf.html" TargetMode="External"/><Relationship Id="rId2" Type="http://schemas.openxmlformats.org/officeDocument/2006/relationships/image" Target="../media/image32.gif"/><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1.emf"/><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image" Target="../media/image58.wmf"/><Relationship Id="rId7" Type="http://schemas.openxmlformats.org/officeDocument/2006/relationships/oleObject" Target="../embeddings/oleObject3.bin"/><Relationship Id="rId2" Type="http://schemas.openxmlformats.org/officeDocument/2006/relationships/oleObject" Target="../embeddings/oleObject1.bin"/><Relationship Id="rId1" Type="http://schemas.openxmlformats.org/officeDocument/2006/relationships/slideLayout" Target="../slideLayouts/slideLayout18.xml"/><Relationship Id="rId6" Type="http://schemas.openxmlformats.org/officeDocument/2006/relationships/image" Target="../media/image60.jpeg"/><Relationship Id="rId5" Type="http://schemas.openxmlformats.org/officeDocument/2006/relationships/image" Target="../media/image59.wmf"/><Relationship Id="rId4" Type="http://schemas.openxmlformats.org/officeDocument/2006/relationships/oleObject" Target="../embeddings/oleObject2.bin"/></Relationships>
</file>

<file path=ppt/slides/_rels/slide43.xml.rels><?xml version="1.0" encoding="UTF-8" standalone="yes"?>
<Relationships xmlns="http://schemas.openxmlformats.org/package/2006/relationships"><Relationship Id="rId3" Type="http://schemas.openxmlformats.org/officeDocument/2006/relationships/image" Target="../media/image61.wmf"/><Relationship Id="rId7" Type="http://schemas.openxmlformats.org/officeDocument/2006/relationships/image" Target="../media/image64.png"/><Relationship Id="rId2" Type="http://schemas.openxmlformats.org/officeDocument/2006/relationships/oleObject" Target="../embeddings/oleObject4.bin"/><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5.wmf"/><Relationship Id="rId2" Type="http://schemas.openxmlformats.org/officeDocument/2006/relationships/image" Target="../media/image62.emf"/><Relationship Id="rId1" Type="http://schemas.openxmlformats.org/officeDocument/2006/relationships/slideLayout" Target="../slideLayouts/slideLayout18.xml"/><Relationship Id="rId6" Type="http://schemas.openxmlformats.org/officeDocument/2006/relationships/oleObject" Target="../embeddings/oleObject6.bin"/><Relationship Id="rId5" Type="http://schemas.openxmlformats.org/officeDocument/2006/relationships/image" Target="../media/image64.wmf"/><Relationship Id="rId4" Type="http://schemas.openxmlformats.org/officeDocument/2006/relationships/oleObject" Target="../embeddings/oleObject5.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image" Target="../media/image66.wmf"/><Relationship Id="rId7" Type="http://schemas.openxmlformats.org/officeDocument/2006/relationships/oleObject" Target="../embeddings/oleObject8.bin"/><Relationship Id="rId2" Type="http://schemas.openxmlformats.org/officeDocument/2006/relationships/oleObject" Target="../embeddings/oleObject7.bin"/><Relationship Id="rId1" Type="http://schemas.openxmlformats.org/officeDocument/2006/relationships/slideLayout" Target="../slideLayouts/slideLayout18.xml"/><Relationship Id="rId6" Type="http://schemas.openxmlformats.org/officeDocument/2006/relationships/image" Target="../media/image73.png"/><Relationship Id="rId11" Type="http://schemas.openxmlformats.org/officeDocument/2006/relationships/image" Target="../media/image74.png"/><Relationship Id="rId5" Type="http://schemas.openxmlformats.org/officeDocument/2006/relationships/image" Target="../media/image72.png"/><Relationship Id="rId10" Type="http://schemas.openxmlformats.org/officeDocument/2006/relationships/image" Target="../media/image68.wmf"/><Relationship Id="rId9" Type="http://schemas.openxmlformats.org/officeDocument/2006/relationships/oleObject" Target="../embeddings/oleObject9.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66.wmf"/><Relationship Id="rId3" Type="http://schemas.openxmlformats.org/officeDocument/2006/relationships/image" Target="../media/image69.wmf"/><Relationship Id="rId7" Type="http://schemas.openxmlformats.org/officeDocument/2006/relationships/image" Target="../media/image71.wmf"/><Relationship Id="rId12" Type="http://schemas.openxmlformats.org/officeDocument/2006/relationships/oleObject" Target="../embeddings/oleObject15.bin"/><Relationship Id="rId2" Type="http://schemas.openxmlformats.org/officeDocument/2006/relationships/oleObject" Target="../embeddings/oleObject10.bin"/><Relationship Id="rId1" Type="http://schemas.openxmlformats.org/officeDocument/2006/relationships/slideLayout" Target="../slideLayouts/slideLayout18.xml"/><Relationship Id="rId6" Type="http://schemas.openxmlformats.org/officeDocument/2006/relationships/oleObject" Target="../embeddings/oleObject12.bin"/><Relationship Id="rId11" Type="http://schemas.openxmlformats.org/officeDocument/2006/relationships/image" Target="../media/image73.wmf"/><Relationship Id="rId5" Type="http://schemas.openxmlformats.org/officeDocument/2006/relationships/image" Target="../media/image70.w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72.wmf"/></Relationships>
</file>

<file path=ppt/slides/_rels/slide4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png"/><Relationship Id="rId1" Type="http://schemas.openxmlformats.org/officeDocument/2006/relationships/slideLayout" Target="../slideLayouts/slideLayout18.xml"/><Relationship Id="rId4" Type="http://schemas.openxmlformats.org/officeDocument/2006/relationships/image" Target="../media/image77.em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jp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18.xml"/><Relationship Id="rId4" Type="http://schemas.openxmlformats.org/officeDocument/2006/relationships/image" Target="../media/image80.emf"/></Relationships>
</file>

<file path=ppt/slides/_rels/slide53.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oleObject" Target="../embeddings/oleObject16.bin"/><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8.xml"/><Relationship Id="rId4" Type="http://schemas.openxmlformats.org/officeDocument/2006/relationships/image" Target="../media/image101.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0" y="0"/>
            <a:ext cx="1907704"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4" name="Dikdörtgen 3"/>
          <p:cNvSpPr/>
          <p:nvPr/>
        </p:nvSpPr>
        <p:spPr>
          <a:xfrm>
            <a:off x="1941984" y="2681034"/>
            <a:ext cx="5427768" cy="1015663"/>
          </a:xfrm>
          <a:prstGeom prst="rect">
            <a:avLst/>
          </a:prstGeom>
          <a:noFill/>
        </p:spPr>
        <p:txBody>
          <a:bodyPr wrap="none" lIns="91440" tIns="45720" rIns="91440" bIns="45720">
            <a:spAutoFit/>
          </a:bodyPr>
          <a:lstStyle/>
          <a:p>
            <a:r>
              <a:rPr lang="tr-TR" sz="6000" b="1" dirty="0">
                <a:ln w="13462">
                  <a:solidFill>
                    <a:prstClr val="white"/>
                  </a:solidFill>
                  <a:prstDash val="solid"/>
                </a:ln>
                <a:solidFill>
                  <a:prstClr val="black">
                    <a:lumMod val="85000"/>
                    <a:lumOff val="15000"/>
                  </a:prstClr>
                </a:solidFill>
                <a:effectLst>
                  <a:outerShdw dist="38100" dir="2700000" algn="bl" rotWithShape="0">
                    <a:srgbClr val="4472C4"/>
                  </a:outerShdw>
                </a:effectLst>
              </a:rPr>
              <a:t>ÖLÇME BİLGİSİ 1</a:t>
            </a:r>
          </a:p>
        </p:txBody>
      </p:sp>
      <p:sp>
        <p:nvSpPr>
          <p:cNvPr id="8" name="Metin kutusu 7"/>
          <p:cNvSpPr txBox="1"/>
          <p:nvPr/>
        </p:nvSpPr>
        <p:spPr>
          <a:xfrm>
            <a:off x="2051720" y="3719007"/>
            <a:ext cx="4329262" cy="369332"/>
          </a:xfrm>
          <a:prstGeom prst="rect">
            <a:avLst/>
          </a:prstGeom>
          <a:noFill/>
        </p:spPr>
        <p:txBody>
          <a:bodyPr wrap="none" lIns="91440" tIns="45720" rIns="91440" bIns="45720" rtlCol="0" anchor="t">
            <a:spAutoFit/>
          </a:bodyPr>
          <a:lstStyle/>
          <a:p>
            <a:r>
              <a:rPr lang="tr-TR" b="1" dirty="0">
                <a:solidFill>
                  <a:prstClr val="black"/>
                </a:solidFill>
              </a:rPr>
              <a:t>2023-2024 Eğitim-Öğretim Yılı Bahar Yarıyılı</a:t>
            </a:r>
          </a:p>
        </p:txBody>
      </p:sp>
      <p:pic>
        <p:nvPicPr>
          <p:cNvPr id="9" name="Resi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2" y="476672"/>
            <a:ext cx="1538629" cy="1556792"/>
          </a:xfrm>
          <a:prstGeom prst="rect">
            <a:avLst/>
          </a:prstGeom>
        </p:spPr>
      </p:pic>
      <p:sp>
        <p:nvSpPr>
          <p:cNvPr id="12" name="Dikdörtgen 11"/>
          <p:cNvSpPr/>
          <p:nvPr/>
        </p:nvSpPr>
        <p:spPr>
          <a:xfrm>
            <a:off x="2159224" y="764706"/>
            <a:ext cx="6229200" cy="461665"/>
          </a:xfrm>
          <a:prstGeom prst="rect">
            <a:avLst/>
          </a:prstGeom>
          <a:solidFill>
            <a:schemeClr val="accent1">
              <a:lumMod val="75000"/>
            </a:schemeClr>
          </a:solidFill>
        </p:spPr>
        <p:txBody>
          <a:bodyPr wrap="square" lIns="91440" tIns="45720" rIns="91440" bIns="45720" anchor="t">
            <a:spAutoFit/>
          </a:bodyPr>
          <a:lstStyle/>
          <a:p>
            <a:r>
              <a:rPr lang="tr-TR" sz="2400" b="1" dirty="0">
                <a:solidFill>
                  <a:prstClr val="white"/>
                </a:solidFill>
              </a:rPr>
              <a:t>HARİTA MÜHENDİSLİĞİ ANABİLİM DALI</a:t>
            </a:r>
            <a:endParaRPr lang="tr-TR" sz="2400" dirty="0">
              <a:solidFill>
                <a:prstClr val="white"/>
              </a:solidFill>
            </a:endParaRPr>
          </a:p>
        </p:txBody>
      </p:sp>
    </p:spTree>
    <p:extLst>
      <p:ext uri="{BB962C8B-B14F-4D97-AF65-F5344CB8AC3E}">
        <p14:creationId xmlns:p14="http://schemas.microsoft.com/office/powerpoint/2010/main" val="279306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159226" y="1412778"/>
            <a:ext cx="6331249" cy="4948641"/>
          </a:xfrm>
          <a:prstGeom prst="rect">
            <a:avLst/>
          </a:prstGeom>
        </p:spPr>
      </p:pic>
      <p:sp>
        <p:nvSpPr>
          <p:cNvPr id="5" name="Dikdörtgen 4"/>
          <p:cNvSpPr/>
          <p:nvPr/>
        </p:nvSpPr>
        <p:spPr>
          <a:xfrm>
            <a:off x="0" y="0"/>
            <a:ext cx="1907704"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2" y="476672"/>
            <a:ext cx="1538629" cy="1556792"/>
          </a:xfrm>
          <a:prstGeom prst="rect">
            <a:avLst/>
          </a:prstGeom>
        </p:spPr>
      </p:pic>
      <p:sp>
        <p:nvSpPr>
          <p:cNvPr id="7" name="Dikdörtgen 6"/>
          <p:cNvSpPr/>
          <p:nvPr/>
        </p:nvSpPr>
        <p:spPr>
          <a:xfrm>
            <a:off x="2159224" y="764706"/>
            <a:ext cx="6229200" cy="461665"/>
          </a:xfrm>
          <a:prstGeom prst="rect">
            <a:avLst/>
          </a:prstGeom>
          <a:solidFill>
            <a:schemeClr val="accent1">
              <a:lumMod val="75000"/>
            </a:schemeClr>
          </a:solidFill>
        </p:spPr>
        <p:txBody>
          <a:bodyPr wrap="square">
            <a:spAutoFit/>
          </a:bodyPr>
          <a:lstStyle/>
          <a:p>
            <a:r>
              <a:rPr lang="tr-TR" sz="2400" b="1" dirty="0">
                <a:solidFill>
                  <a:prstClr val="white"/>
                </a:solidFill>
              </a:rPr>
              <a:t>ÖDEV</a:t>
            </a:r>
            <a:endParaRPr lang="tr-TR" sz="2400" dirty="0">
              <a:solidFill>
                <a:prstClr val="white"/>
              </a:solidFill>
            </a:endParaRPr>
          </a:p>
        </p:txBody>
      </p:sp>
      <p:sp>
        <p:nvSpPr>
          <p:cNvPr id="8" name="Dikdörtgen 7"/>
          <p:cNvSpPr/>
          <p:nvPr/>
        </p:nvSpPr>
        <p:spPr>
          <a:xfrm>
            <a:off x="2123728" y="1255068"/>
            <a:ext cx="1944122" cy="553998"/>
          </a:xfrm>
          <a:prstGeom prst="rect">
            <a:avLst/>
          </a:prstGeom>
        </p:spPr>
        <p:txBody>
          <a:bodyPr wrap="none">
            <a:spAutoFit/>
          </a:bodyPr>
          <a:lstStyle/>
          <a:p>
            <a:pPr algn="ctr">
              <a:lnSpc>
                <a:spcPct val="150000"/>
              </a:lnSpc>
              <a:spcAft>
                <a:spcPts val="900"/>
              </a:spcAft>
            </a:pPr>
            <a:r>
              <a:rPr lang="tr-TR" sz="2000" b="1" dirty="0">
                <a:solidFill>
                  <a:prstClr val="black"/>
                </a:solidFill>
              </a:rPr>
              <a:t>KATKI PAYI : %20</a:t>
            </a:r>
            <a:endParaRPr lang="tr-TR" sz="2000" b="1" dirty="0">
              <a:solidFill>
                <a:prstClr val="black"/>
              </a:solidFill>
              <a:ea typeface="Calibri"/>
              <a:cs typeface="Times New Roman"/>
            </a:endParaRPr>
          </a:p>
        </p:txBody>
      </p:sp>
    </p:spTree>
    <p:extLst>
      <p:ext uri="{BB962C8B-B14F-4D97-AF65-F5344CB8AC3E}">
        <p14:creationId xmlns:p14="http://schemas.microsoft.com/office/powerpoint/2010/main" val="3895621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0" y="0"/>
            <a:ext cx="1907704"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2" y="476672"/>
            <a:ext cx="1538629" cy="1556792"/>
          </a:xfrm>
          <a:prstGeom prst="rect">
            <a:avLst/>
          </a:prstGeom>
        </p:spPr>
      </p:pic>
      <p:sp>
        <p:nvSpPr>
          <p:cNvPr id="8" name="Dikdörtgen 7"/>
          <p:cNvSpPr/>
          <p:nvPr/>
        </p:nvSpPr>
        <p:spPr>
          <a:xfrm>
            <a:off x="2159224" y="764706"/>
            <a:ext cx="6517232" cy="461665"/>
          </a:xfrm>
          <a:prstGeom prst="rect">
            <a:avLst/>
          </a:prstGeom>
          <a:solidFill>
            <a:schemeClr val="accent1">
              <a:lumMod val="75000"/>
            </a:schemeClr>
          </a:solidFill>
        </p:spPr>
        <p:txBody>
          <a:bodyPr wrap="square">
            <a:spAutoFit/>
          </a:bodyPr>
          <a:lstStyle/>
          <a:p>
            <a:r>
              <a:rPr lang="tr-TR" sz="2400" b="1" dirty="0">
                <a:solidFill>
                  <a:prstClr val="white"/>
                </a:solidFill>
              </a:rPr>
              <a:t>KAZANDIRILMASI HEDEFLENEN PROG. ÇIKTILARI</a:t>
            </a:r>
            <a:endParaRPr lang="tr-TR" sz="2400" dirty="0">
              <a:solidFill>
                <a:prstClr val="white"/>
              </a:solidFill>
            </a:endParaRPr>
          </a:p>
        </p:txBody>
      </p:sp>
      <p:sp>
        <p:nvSpPr>
          <p:cNvPr id="2" name="Dikdörtgen 1"/>
          <p:cNvSpPr/>
          <p:nvPr/>
        </p:nvSpPr>
        <p:spPr>
          <a:xfrm>
            <a:off x="2159224" y="2527529"/>
            <a:ext cx="1540806" cy="707886"/>
          </a:xfrm>
          <a:prstGeom prst="rect">
            <a:avLst/>
          </a:prstGeom>
          <a:noFill/>
        </p:spPr>
        <p:txBody>
          <a:bodyPr wrap="none" lIns="91440" tIns="45720" rIns="91440" bIns="45720">
            <a:spAutoFit/>
          </a:bodyPr>
          <a:lstStyle/>
          <a:p>
            <a:pPr algn="ctr"/>
            <a:r>
              <a:rPr lang="tr-TR" sz="4000" b="1" dirty="0">
                <a:ln w="13462">
                  <a:solidFill>
                    <a:prstClr val="white"/>
                  </a:solidFill>
                  <a:prstDash val="solid"/>
                </a:ln>
                <a:solidFill>
                  <a:prstClr val="black">
                    <a:lumMod val="85000"/>
                    <a:lumOff val="15000"/>
                  </a:prstClr>
                </a:solidFill>
                <a:effectLst>
                  <a:outerShdw dist="38100" dir="2700000" algn="bl" rotWithShape="0">
                    <a:srgbClr val="4472C4"/>
                  </a:outerShdw>
                </a:effectLst>
              </a:rPr>
              <a:t>PÇ-3.1</a:t>
            </a:r>
          </a:p>
        </p:txBody>
      </p:sp>
      <p:sp>
        <p:nvSpPr>
          <p:cNvPr id="9" name="Dikdörtgen 8"/>
          <p:cNvSpPr/>
          <p:nvPr/>
        </p:nvSpPr>
        <p:spPr>
          <a:xfrm>
            <a:off x="2182120" y="4217600"/>
            <a:ext cx="1540806" cy="707886"/>
          </a:xfrm>
          <a:prstGeom prst="rect">
            <a:avLst/>
          </a:prstGeom>
          <a:noFill/>
        </p:spPr>
        <p:txBody>
          <a:bodyPr wrap="none" lIns="91440" tIns="45720" rIns="91440" bIns="45720">
            <a:spAutoFit/>
          </a:bodyPr>
          <a:lstStyle/>
          <a:p>
            <a:pPr algn="ctr"/>
            <a:r>
              <a:rPr lang="tr-TR" sz="4000" b="1" dirty="0">
                <a:ln w="13462">
                  <a:solidFill>
                    <a:prstClr val="white"/>
                  </a:solidFill>
                  <a:prstDash val="solid"/>
                </a:ln>
                <a:solidFill>
                  <a:prstClr val="black">
                    <a:lumMod val="85000"/>
                    <a:lumOff val="15000"/>
                  </a:prstClr>
                </a:solidFill>
                <a:effectLst>
                  <a:outerShdw dist="38100" dir="2700000" algn="bl" rotWithShape="0">
                    <a:srgbClr val="4472C4"/>
                  </a:outerShdw>
                </a:effectLst>
              </a:rPr>
              <a:t>PÇ-7.4</a:t>
            </a:r>
          </a:p>
        </p:txBody>
      </p:sp>
      <p:sp>
        <p:nvSpPr>
          <p:cNvPr id="10" name="Dikdörtgen 9"/>
          <p:cNvSpPr/>
          <p:nvPr/>
        </p:nvSpPr>
        <p:spPr>
          <a:xfrm>
            <a:off x="2179808" y="5344358"/>
            <a:ext cx="1540806" cy="707886"/>
          </a:xfrm>
          <a:prstGeom prst="rect">
            <a:avLst/>
          </a:prstGeom>
          <a:noFill/>
        </p:spPr>
        <p:txBody>
          <a:bodyPr wrap="none" lIns="91440" tIns="45720" rIns="91440" bIns="45720">
            <a:spAutoFit/>
          </a:bodyPr>
          <a:lstStyle/>
          <a:p>
            <a:pPr algn="ctr"/>
            <a:r>
              <a:rPr lang="tr-TR" sz="4000" b="1" dirty="0">
                <a:ln w="13462">
                  <a:solidFill>
                    <a:prstClr val="white"/>
                  </a:solidFill>
                  <a:prstDash val="solid"/>
                </a:ln>
                <a:solidFill>
                  <a:prstClr val="black">
                    <a:lumMod val="85000"/>
                    <a:lumOff val="15000"/>
                  </a:prstClr>
                </a:solidFill>
                <a:effectLst>
                  <a:outerShdw dist="38100" dir="2700000" algn="bl" rotWithShape="0">
                    <a:srgbClr val="4472C4"/>
                  </a:outerShdw>
                </a:effectLst>
              </a:rPr>
              <a:t>PÇ-9.2</a:t>
            </a:r>
          </a:p>
        </p:txBody>
      </p:sp>
      <p:sp>
        <p:nvSpPr>
          <p:cNvPr id="3" name="Dikdörtgen 2"/>
          <p:cNvSpPr/>
          <p:nvPr/>
        </p:nvSpPr>
        <p:spPr>
          <a:xfrm>
            <a:off x="2159224" y="3201538"/>
            <a:ext cx="6566400" cy="1015663"/>
          </a:xfrm>
          <a:prstGeom prst="rect">
            <a:avLst/>
          </a:prstGeom>
        </p:spPr>
        <p:txBody>
          <a:bodyPr wrap="square">
            <a:spAutoFit/>
          </a:bodyPr>
          <a:lstStyle/>
          <a:p>
            <a:r>
              <a:rPr lang="tr-TR" sz="2000" dirty="0">
                <a:solidFill>
                  <a:prstClr val="black"/>
                </a:solidFill>
              </a:rPr>
              <a:t>Karmaşık bir sistemi, süreci, cihazı veya ürünü gerçekçi kısıtlar ve koşullar altında, belirli gereksinimleri karşılayacak şekilde tasarlama becerisi.</a:t>
            </a:r>
          </a:p>
        </p:txBody>
      </p:sp>
      <p:sp>
        <p:nvSpPr>
          <p:cNvPr id="11" name="Dikdörtgen 10"/>
          <p:cNvSpPr/>
          <p:nvPr/>
        </p:nvSpPr>
        <p:spPr>
          <a:xfrm>
            <a:off x="2179808" y="4925486"/>
            <a:ext cx="6208616" cy="400110"/>
          </a:xfrm>
          <a:prstGeom prst="rect">
            <a:avLst/>
          </a:prstGeom>
        </p:spPr>
        <p:txBody>
          <a:bodyPr wrap="square">
            <a:spAutoFit/>
          </a:bodyPr>
          <a:lstStyle/>
          <a:p>
            <a:r>
              <a:rPr lang="tr-TR" sz="2000" dirty="0">
                <a:solidFill>
                  <a:prstClr val="black"/>
                </a:solidFill>
              </a:rPr>
              <a:t>Tasarım ve üretim raporları hazırlayabilme becerisi.</a:t>
            </a:r>
          </a:p>
        </p:txBody>
      </p:sp>
      <p:sp>
        <p:nvSpPr>
          <p:cNvPr id="12" name="Dikdörtgen 11"/>
          <p:cNvSpPr/>
          <p:nvPr/>
        </p:nvSpPr>
        <p:spPr>
          <a:xfrm>
            <a:off x="2179808" y="6033482"/>
            <a:ext cx="6545816" cy="707886"/>
          </a:xfrm>
          <a:prstGeom prst="rect">
            <a:avLst/>
          </a:prstGeom>
        </p:spPr>
        <p:txBody>
          <a:bodyPr wrap="square">
            <a:spAutoFit/>
          </a:bodyPr>
          <a:lstStyle/>
          <a:p>
            <a:r>
              <a:rPr lang="tr-TR" sz="2000" dirty="0">
                <a:solidFill>
                  <a:prstClr val="black"/>
                </a:solidFill>
              </a:rPr>
              <a:t>Mühendislik uygulamalarında kullanılan standartlar hakkında bilgi.</a:t>
            </a:r>
          </a:p>
        </p:txBody>
      </p:sp>
      <p:sp>
        <p:nvSpPr>
          <p:cNvPr id="13" name="Dikdörtgen 12"/>
          <p:cNvSpPr/>
          <p:nvPr/>
        </p:nvSpPr>
        <p:spPr>
          <a:xfrm>
            <a:off x="2159225" y="1482640"/>
            <a:ext cx="1540807" cy="707886"/>
          </a:xfrm>
          <a:prstGeom prst="rect">
            <a:avLst/>
          </a:prstGeom>
          <a:noFill/>
        </p:spPr>
        <p:txBody>
          <a:bodyPr wrap="none" lIns="91440" tIns="45720" rIns="91440" bIns="45720">
            <a:spAutoFit/>
          </a:bodyPr>
          <a:lstStyle/>
          <a:p>
            <a:pPr algn="ctr"/>
            <a:r>
              <a:rPr lang="tr-TR" sz="4000" b="1" dirty="0">
                <a:ln w="13462">
                  <a:solidFill>
                    <a:prstClr val="white"/>
                  </a:solidFill>
                  <a:prstDash val="solid"/>
                </a:ln>
                <a:solidFill>
                  <a:prstClr val="black">
                    <a:lumMod val="85000"/>
                    <a:lumOff val="15000"/>
                  </a:prstClr>
                </a:solidFill>
                <a:effectLst>
                  <a:outerShdw dist="38100" dir="2700000" algn="bl" rotWithShape="0">
                    <a:srgbClr val="4472C4"/>
                  </a:outerShdw>
                </a:effectLst>
              </a:rPr>
              <a:t>PÇ-1.2</a:t>
            </a:r>
          </a:p>
        </p:txBody>
      </p:sp>
      <p:sp>
        <p:nvSpPr>
          <p:cNvPr id="14" name="Dikdörtgen 13"/>
          <p:cNvSpPr/>
          <p:nvPr/>
        </p:nvSpPr>
        <p:spPr>
          <a:xfrm>
            <a:off x="2179808" y="2093139"/>
            <a:ext cx="6496648" cy="400110"/>
          </a:xfrm>
          <a:prstGeom prst="rect">
            <a:avLst/>
          </a:prstGeom>
        </p:spPr>
        <p:txBody>
          <a:bodyPr wrap="square">
            <a:spAutoFit/>
          </a:bodyPr>
          <a:lstStyle/>
          <a:p>
            <a:r>
              <a:rPr lang="tr-TR" sz="2000" dirty="0">
                <a:solidFill>
                  <a:prstClr val="black"/>
                </a:solidFill>
              </a:rPr>
              <a:t>Harita  Mühendisliğine özgü konularda yeterli bilgi birikimi.</a:t>
            </a:r>
          </a:p>
        </p:txBody>
      </p:sp>
      <p:pic>
        <p:nvPicPr>
          <p:cNvPr id="16" name="Resim 2">
            <a:extLst>
              <a:ext uri="{FF2B5EF4-FFF2-40B4-BE49-F238E27FC236}">
                <a16:creationId xmlns:a16="http://schemas.microsoft.com/office/drawing/2014/main" id="{17AF22DC-4F22-4F66-ADCA-F6ED2552A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7463" y="4309534"/>
            <a:ext cx="1073292" cy="66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Resim 2">
            <a:extLst>
              <a:ext uri="{FF2B5EF4-FFF2-40B4-BE49-F238E27FC236}">
                <a16:creationId xmlns:a16="http://schemas.microsoft.com/office/drawing/2014/main" id="{17AF22DC-4F22-4F66-ADCA-F6ED2552A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030" y="5412101"/>
            <a:ext cx="1073292" cy="66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Resim 2">
            <a:extLst>
              <a:ext uri="{FF2B5EF4-FFF2-40B4-BE49-F238E27FC236}">
                <a16:creationId xmlns:a16="http://schemas.microsoft.com/office/drawing/2014/main" id="{17AF22DC-4F22-4F66-ADCA-F6ED2552A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030" y="2577980"/>
            <a:ext cx="1073292" cy="66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Resim 2">
            <a:extLst>
              <a:ext uri="{FF2B5EF4-FFF2-40B4-BE49-F238E27FC236}">
                <a16:creationId xmlns:a16="http://schemas.microsoft.com/office/drawing/2014/main" id="{17AF22DC-4F22-4F66-ADCA-F6ED2552A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030" y="1480539"/>
            <a:ext cx="1073292" cy="66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Resim 19"/>
          <p:cNvPicPr>
            <a:picLocks noChangeAspect="1"/>
          </p:cNvPicPr>
          <p:nvPr/>
        </p:nvPicPr>
        <p:blipFill>
          <a:blip r:embed="rId4"/>
          <a:stretch>
            <a:fillRect/>
          </a:stretch>
        </p:blipFill>
        <p:spPr>
          <a:xfrm>
            <a:off x="6444208" y="1336449"/>
            <a:ext cx="1944216" cy="597806"/>
          </a:xfrm>
          <a:prstGeom prst="rect">
            <a:avLst/>
          </a:prstGeom>
        </p:spPr>
      </p:pic>
    </p:spTree>
    <p:extLst>
      <p:ext uri="{BB962C8B-B14F-4D97-AF65-F5344CB8AC3E}">
        <p14:creationId xmlns:p14="http://schemas.microsoft.com/office/powerpoint/2010/main" val="3409236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907704"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2" y="476672"/>
            <a:ext cx="1538629" cy="1556792"/>
          </a:xfrm>
          <a:prstGeom prst="rect">
            <a:avLst/>
          </a:prstGeom>
        </p:spPr>
      </p:pic>
      <p:sp>
        <p:nvSpPr>
          <p:cNvPr id="6" name="Dikdörtgen 5"/>
          <p:cNvSpPr/>
          <p:nvPr/>
        </p:nvSpPr>
        <p:spPr>
          <a:xfrm>
            <a:off x="2159224" y="764706"/>
            <a:ext cx="6229200" cy="461665"/>
          </a:xfrm>
          <a:prstGeom prst="rect">
            <a:avLst/>
          </a:prstGeom>
          <a:solidFill>
            <a:schemeClr val="accent1">
              <a:lumMod val="75000"/>
            </a:schemeClr>
          </a:solidFill>
        </p:spPr>
        <p:txBody>
          <a:bodyPr wrap="square">
            <a:spAutoFit/>
          </a:bodyPr>
          <a:lstStyle/>
          <a:p>
            <a:r>
              <a:rPr lang="tr-TR" sz="2400" b="1" dirty="0">
                <a:solidFill>
                  <a:prstClr val="white"/>
                </a:solidFill>
              </a:rPr>
              <a:t>DERS YÜRÜTÜCÜSÜ</a:t>
            </a:r>
            <a:endParaRPr lang="tr-TR" sz="2400" dirty="0">
              <a:solidFill>
                <a:prstClr val="white"/>
              </a:solidFill>
            </a:endParaRPr>
          </a:p>
        </p:txBody>
      </p:sp>
      <p:sp>
        <p:nvSpPr>
          <p:cNvPr id="7" name="Dikdörtgen 6"/>
          <p:cNvSpPr/>
          <p:nvPr/>
        </p:nvSpPr>
        <p:spPr>
          <a:xfrm>
            <a:off x="3699035" y="2132856"/>
            <a:ext cx="4672247" cy="523220"/>
          </a:xfrm>
          <a:prstGeom prst="rect">
            <a:avLst/>
          </a:prstGeom>
        </p:spPr>
        <p:txBody>
          <a:bodyPr wrap="square">
            <a:spAutoFit/>
          </a:bodyPr>
          <a:lstStyle/>
          <a:p>
            <a:r>
              <a:rPr lang="tr-TR" sz="2800" dirty="0">
                <a:solidFill>
                  <a:srgbClr val="5B9BD5">
                    <a:lumMod val="75000"/>
                  </a:srgbClr>
                </a:solidFill>
                <a:hlinkClick r:id="rId3"/>
              </a:rPr>
              <a:t>oaykut@yildiz.edu.tr</a:t>
            </a:r>
            <a:endParaRPr lang="tr-TR" sz="2800" dirty="0">
              <a:solidFill>
                <a:srgbClr val="5B9BD5">
                  <a:lumMod val="75000"/>
                </a:srgbClr>
              </a:solidFill>
            </a:endParaRPr>
          </a:p>
        </p:txBody>
      </p:sp>
      <p:sp>
        <p:nvSpPr>
          <p:cNvPr id="8" name="Dikdörtgen 7"/>
          <p:cNvSpPr/>
          <p:nvPr/>
        </p:nvSpPr>
        <p:spPr>
          <a:xfrm>
            <a:off x="3699035" y="3654545"/>
            <a:ext cx="4769955" cy="523220"/>
          </a:xfrm>
          <a:prstGeom prst="rect">
            <a:avLst/>
          </a:prstGeom>
        </p:spPr>
        <p:txBody>
          <a:bodyPr wrap="square">
            <a:spAutoFit/>
          </a:bodyPr>
          <a:lstStyle/>
          <a:p>
            <a:r>
              <a:rPr lang="tr-TR" sz="2800" b="1" dirty="0">
                <a:solidFill>
                  <a:srgbClr val="5B9BD5">
                    <a:lumMod val="75000"/>
                  </a:srgbClr>
                </a:solidFill>
              </a:rPr>
              <a:t>avesis.yildiz.edu.tr/</a:t>
            </a:r>
            <a:r>
              <a:rPr lang="tr-TR" sz="2800" b="1" dirty="0" err="1">
                <a:solidFill>
                  <a:srgbClr val="5B9BD5">
                    <a:lumMod val="75000"/>
                  </a:srgbClr>
                </a:solidFill>
              </a:rPr>
              <a:t>oaykut</a:t>
            </a:r>
            <a:endParaRPr lang="tr-TR" sz="2800" b="1" dirty="0">
              <a:solidFill>
                <a:srgbClr val="5B9BD5">
                  <a:lumMod val="75000"/>
                </a:srgbClr>
              </a:solidFill>
            </a:endParaRPr>
          </a:p>
        </p:txBody>
      </p:sp>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9737" y="2211677"/>
            <a:ext cx="863813" cy="864449"/>
          </a:xfrm>
          <a:prstGeom prst="rect">
            <a:avLst/>
          </a:prstGeom>
          <a:ln>
            <a:noFill/>
          </a:ln>
          <a:effectLst>
            <a:outerShdw blurRad="292100" dist="139700" dir="2700000" algn="tl" rotWithShape="0">
              <a:srgbClr val="333333">
                <a:alpha val="65000"/>
              </a:srgbClr>
            </a:outerShdw>
          </a:effectLst>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9735" y="3484155"/>
            <a:ext cx="864000" cy="864000"/>
          </a:xfrm>
          <a:prstGeom prst="rect">
            <a:avLst/>
          </a:prstGeom>
          <a:ln>
            <a:noFill/>
          </a:ln>
          <a:effectLst>
            <a:outerShdw blurRad="292100" dist="139700" dir="2700000" algn="tl" rotWithShape="0">
              <a:srgbClr val="333333">
                <a:alpha val="65000"/>
              </a:srgbClr>
            </a:outerShdw>
          </a:effectLst>
        </p:spPr>
      </p:pic>
      <p:sp>
        <p:nvSpPr>
          <p:cNvPr id="14" name="Dikdörtgen 13"/>
          <p:cNvSpPr/>
          <p:nvPr/>
        </p:nvSpPr>
        <p:spPr>
          <a:xfrm>
            <a:off x="3725315" y="4851736"/>
            <a:ext cx="4769956" cy="1323439"/>
          </a:xfrm>
          <a:prstGeom prst="rect">
            <a:avLst/>
          </a:prstGeom>
        </p:spPr>
        <p:txBody>
          <a:bodyPr wrap="square">
            <a:spAutoFit/>
          </a:bodyPr>
          <a:lstStyle/>
          <a:p>
            <a:r>
              <a:rPr lang="tr-TR" sz="2000" dirty="0">
                <a:solidFill>
                  <a:prstClr val="black"/>
                </a:solidFill>
              </a:rPr>
              <a:t>Yıldız Teknik Üniversitesi</a:t>
            </a:r>
          </a:p>
          <a:p>
            <a:r>
              <a:rPr lang="tr-TR" sz="2000" dirty="0">
                <a:solidFill>
                  <a:prstClr val="black"/>
                </a:solidFill>
              </a:rPr>
              <a:t>İnşaat Fakültesi Harita Mühendisliği Bölümü</a:t>
            </a:r>
          </a:p>
          <a:p>
            <a:r>
              <a:rPr lang="tr-TR" sz="2000" dirty="0">
                <a:solidFill>
                  <a:prstClr val="black"/>
                </a:solidFill>
              </a:rPr>
              <a:t>A Blok Kat 1 Oda No:77</a:t>
            </a:r>
          </a:p>
          <a:p>
            <a:r>
              <a:rPr lang="tr-TR" sz="2000" dirty="0">
                <a:solidFill>
                  <a:prstClr val="black"/>
                </a:solidFill>
              </a:rPr>
              <a:t>Davutpaşa Esenler/İSTANBUL</a:t>
            </a:r>
          </a:p>
        </p:txBody>
      </p:sp>
      <p:pic>
        <p:nvPicPr>
          <p:cNvPr id="16" name="Resim 15"/>
          <p:cNvPicPr>
            <a:picLocks noChangeAspect="1"/>
          </p:cNvPicPr>
          <p:nvPr/>
        </p:nvPicPr>
        <p:blipFill>
          <a:blip r:embed="rId6"/>
          <a:stretch>
            <a:fillRect/>
          </a:stretch>
        </p:blipFill>
        <p:spPr>
          <a:xfrm>
            <a:off x="2399735" y="5081456"/>
            <a:ext cx="864000" cy="864000"/>
          </a:xfrm>
          <a:prstGeom prst="rect">
            <a:avLst/>
          </a:prstGeom>
        </p:spPr>
      </p:pic>
      <p:sp>
        <p:nvSpPr>
          <p:cNvPr id="11" name="Dikdörtgen 10"/>
          <p:cNvSpPr/>
          <p:nvPr/>
        </p:nvSpPr>
        <p:spPr>
          <a:xfrm>
            <a:off x="3725315" y="2571183"/>
            <a:ext cx="4672247" cy="523220"/>
          </a:xfrm>
          <a:prstGeom prst="rect">
            <a:avLst/>
          </a:prstGeom>
        </p:spPr>
        <p:txBody>
          <a:bodyPr wrap="square">
            <a:spAutoFit/>
          </a:bodyPr>
          <a:lstStyle/>
          <a:p>
            <a:r>
              <a:rPr lang="tr-TR" sz="2800" dirty="0">
                <a:solidFill>
                  <a:srgbClr val="5B9BD5">
                    <a:lumMod val="75000"/>
                  </a:srgbClr>
                </a:solidFill>
                <a:hlinkClick r:id="rId7"/>
              </a:rPr>
              <a:t>noaykut@gmail.com</a:t>
            </a:r>
            <a:r>
              <a:rPr lang="tr-TR" sz="2800" dirty="0">
                <a:solidFill>
                  <a:srgbClr val="5B9BD5">
                    <a:lumMod val="75000"/>
                  </a:srgbClr>
                </a:solidFill>
              </a:rPr>
              <a:t> </a:t>
            </a:r>
          </a:p>
        </p:txBody>
      </p:sp>
    </p:spTree>
    <p:extLst>
      <p:ext uri="{BB962C8B-B14F-4D97-AF65-F5344CB8AC3E}">
        <p14:creationId xmlns:p14="http://schemas.microsoft.com/office/powerpoint/2010/main" val="1224410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907704"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2" y="476672"/>
            <a:ext cx="1538629" cy="1556792"/>
          </a:xfrm>
          <a:prstGeom prst="rect">
            <a:avLst/>
          </a:prstGeom>
        </p:spPr>
      </p:pic>
      <p:sp>
        <p:nvSpPr>
          <p:cNvPr id="6" name="Dikdörtgen 5"/>
          <p:cNvSpPr/>
          <p:nvPr/>
        </p:nvSpPr>
        <p:spPr>
          <a:xfrm>
            <a:off x="2159224" y="764706"/>
            <a:ext cx="6229200" cy="461665"/>
          </a:xfrm>
          <a:prstGeom prst="rect">
            <a:avLst/>
          </a:prstGeom>
          <a:solidFill>
            <a:schemeClr val="accent1">
              <a:lumMod val="75000"/>
            </a:schemeClr>
          </a:solidFill>
        </p:spPr>
        <p:txBody>
          <a:bodyPr wrap="square">
            <a:spAutoFit/>
          </a:bodyPr>
          <a:lstStyle/>
          <a:p>
            <a:r>
              <a:rPr lang="tr-TR" sz="2400" b="1" dirty="0">
                <a:solidFill>
                  <a:prstClr val="white"/>
                </a:solidFill>
              </a:rPr>
              <a:t>ÖLÇME BİLGİSİNE GİRİŞ</a:t>
            </a:r>
            <a:endParaRPr lang="tr-TR" sz="2400" dirty="0">
              <a:solidFill>
                <a:prstClr val="white"/>
              </a:solidFill>
            </a:endParaRPr>
          </a:p>
        </p:txBody>
      </p:sp>
      <p:sp>
        <p:nvSpPr>
          <p:cNvPr id="9" name="Dikdörtgen 8"/>
          <p:cNvSpPr/>
          <p:nvPr/>
        </p:nvSpPr>
        <p:spPr>
          <a:xfrm>
            <a:off x="2520659" y="1871986"/>
            <a:ext cx="5788841" cy="3785652"/>
          </a:xfrm>
          <a:prstGeom prst="rect">
            <a:avLst/>
          </a:prstGeom>
        </p:spPr>
        <p:txBody>
          <a:bodyPr wrap="square">
            <a:spAutoFit/>
          </a:bodyPr>
          <a:lstStyle/>
          <a:p>
            <a:pPr algn="just"/>
            <a:r>
              <a:rPr lang="tr-TR" sz="2400" b="1" dirty="0">
                <a:solidFill>
                  <a:srgbClr val="0070C0"/>
                </a:solidFill>
                <a:effectLst>
                  <a:outerShdw blurRad="38100" dist="38100" dir="2700000" algn="tl">
                    <a:srgbClr val="000000">
                      <a:alpha val="43137"/>
                    </a:srgbClr>
                  </a:outerShdw>
                </a:effectLst>
              </a:rPr>
              <a:t>Kavramsal Kazanımlar:</a:t>
            </a:r>
          </a:p>
          <a:p>
            <a:pPr marL="342900" indent="-342900" algn="just">
              <a:buFont typeface="Wingdings" panose="05000000000000000000" pitchFamily="2" charset="2"/>
              <a:buChar char="ü"/>
            </a:pPr>
            <a:r>
              <a:rPr lang="tr-TR" sz="2400" dirty="0"/>
              <a:t>Yeryuvarının matematiksel ve fiziksel şekli,</a:t>
            </a:r>
          </a:p>
          <a:p>
            <a:pPr marL="342900" indent="-342900" algn="just">
              <a:buFont typeface="Wingdings" panose="05000000000000000000" pitchFamily="2" charset="2"/>
              <a:buChar char="ü"/>
            </a:pPr>
            <a:r>
              <a:rPr lang="tr-TR" sz="2400" dirty="0"/>
              <a:t>Jeodezik metrolojinin konusu ve ölçü büyüklükleri,</a:t>
            </a:r>
          </a:p>
          <a:p>
            <a:pPr marL="342900" indent="-342900" algn="just">
              <a:buFont typeface="Wingdings" panose="05000000000000000000" pitchFamily="2" charset="2"/>
              <a:buChar char="ü"/>
            </a:pPr>
            <a:r>
              <a:rPr lang="tr-TR" sz="2400" dirty="0"/>
              <a:t>Belirsizlik ve hata kavramı,</a:t>
            </a:r>
          </a:p>
          <a:p>
            <a:pPr marL="342900" indent="-342900" algn="just">
              <a:buFont typeface="Wingdings" panose="05000000000000000000" pitchFamily="2" charset="2"/>
              <a:buChar char="ü"/>
            </a:pPr>
            <a:r>
              <a:rPr lang="tr-TR" sz="2400" dirty="0"/>
              <a:t>Koordinat sistemleri ve</a:t>
            </a:r>
          </a:p>
          <a:p>
            <a:pPr marL="342900" indent="-342900" algn="just">
              <a:buFont typeface="Wingdings" panose="05000000000000000000" pitchFamily="2" charset="2"/>
              <a:buChar char="ü"/>
            </a:pPr>
            <a:r>
              <a:rPr lang="tr-TR" sz="2400" dirty="0"/>
              <a:t>Jeodezik ağ ve nokta sınıflandırması.</a:t>
            </a:r>
          </a:p>
          <a:p>
            <a:pPr algn="just"/>
            <a:endParaRPr lang="tr-TR" sz="2400" dirty="0"/>
          </a:p>
          <a:p>
            <a:pPr algn="just"/>
            <a:r>
              <a:rPr lang="tr-TR" sz="2400" b="1" dirty="0">
                <a:solidFill>
                  <a:srgbClr val="0070C0"/>
                </a:solidFill>
                <a:effectLst>
                  <a:outerShdw blurRad="38100" dist="38100" dir="2700000" algn="tl">
                    <a:srgbClr val="000000">
                      <a:alpha val="43137"/>
                    </a:srgbClr>
                  </a:outerShdw>
                </a:effectLst>
              </a:rPr>
              <a:t>Uygulamalar:</a:t>
            </a:r>
          </a:p>
          <a:p>
            <a:pPr marL="342900" lvl="0" indent="-342900" algn="just">
              <a:buFont typeface="Wingdings" panose="05000000000000000000" pitchFamily="2" charset="2"/>
              <a:buChar char="ü"/>
            </a:pPr>
            <a:r>
              <a:rPr lang="tr-TR" sz="2400" dirty="0"/>
              <a:t>Belirsizlik hesabı</a:t>
            </a:r>
          </a:p>
        </p:txBody>
      </p:sp>
      <p:sp>
        <p:nvSpPr>
          <p:cNvPr id="7" name="Dikdörtgen 6"/>
          <p:cNvSpPr/>
          <p:nvPr/>
        </p:nvSpPr>
        <p:spPr>
          <a:xfrm>
            <a:off x="6426028" y="610927"/>
            <a:ext cx="1962396" cy="707886"/>
          </a:xfrm>
          <a:prstGeom prst="rect">
            <a:avLst/>
          </a:prstGeom>
          <a:noFill/>
        </p:spPr>
        <p:txBody>
          <a:bodyPr wrap="none" lIns="91440" tIns="45720" rIns="91440" bIns="45720">
            <a:spAutoFit/>
          </a:bodyPr>
          <a:lstStyle/>
          <a:p>
            <a:pPr algn="ctr"/>
            <a:r>
              <a:rPr lang="tr-TR" sz="40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1.Bölüm</a:t>
            </a:r>
          </a:p>
        </p:txBody>
      </p:sp>
    </p:spTree>
    <p:extLst>
      <p:ext uri="{BB962C8B-B14F-4D97-AF65-F5344CB8AC3E}">
        <p14:creationId xmlns:p14="http://schemas.microsoft.com/office/powerpoint/2010/main" val="1910441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lgili resi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395" y="3429000"/>
            <a:ext cx="2091795" cy="2818450"/>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486191" y="1165573"/>
            <a:ext cx="6171427" cy="4708981"/>
          </a:xfrm>
          <a:prstGeom prst="rect">
            <a:avLst/>
          </a:prstGeom>
        </p:spPr>
        <p:txBody>
          <a:bodyPr wrap="square">
            <a:spAutoFit/>
          </a:bodyPr>
          <a:lstStyle/>
          <a:p>
            <a:pPr marL="342900" indent="-342900" algn="just">
              <a:buFont typeface="Wingdings" panose="05000000000000000000" pitchFamily="2" charset="2"/>
              <a:buChar char="ü"/>
            </a:pPr>
            <a:r>
              <a:rPr lang="tr-TR" sz="2000" dirty="0"/>
              <a:t>Matematikçi, metafizik ve mantık alanlarında ileri sürdüğü görüşleriyle ünlü Alman filozofu </a:t>
            </a:r>
            <a:r>
              <a:rPr lang="tr-TR" sz="2000" b="1" dirty="0"/>
              <a:t>Gottfried Wilhelm Leibniz</a:t>
            </a:r>
            <a:r>
              <a:rPr lang="tr-TR" sz="2000" dirty="0"/>
              <a:t> «Jeodezi matematiğin mükemmel bir uygulama alanıdır.» demiştir.</a:t>
            </a:r>
          </a:p>
          <a:p>
            <a:pPr marL="342900" indent="-342900" algn="just">
              <a:buFont typeface="Wingdings" panose="05000000000000000000" pitchFamily="2" charset="2"/>
              <a:buChar char="ü"/>
            </a:pPr>
            <a:r>
              <a:rPr lang="tr-TR" sz="2000" dirty="0">
                <a:latin typeface="Calibri" panose="020F0502020204030204" pitchFamily="34" charset="0"/>
                <a:ea typeface="Calibri" panose="020F0502020204030204" pitchFamily="34" charset="0"/>
                <a:cs typeface="Times New Roman" panose="02020603050405020304" pitchFamily="18" charset="0"/>
              </a:rPr>
              <a:t>Alman bilim adamı </a:t>
            </a:r>
            <a:r>
              <a:rPr lang="tr-TR" sz="2000" b="1" dirty="0">
                <a:latin typeface="Calibri" panose="020F0502020204030204" pitchFamily="34" charset="0"/>
                <a:ea typeface="Calibri" panose="020F0502020204030204" pitchFamily="34" charset="0"/>
                <a:cs typeface="Times New Roman" panose="02020603050405020304" pitchFamily="18" charset="0"/>
              </a:rPr>
              <a:t>Friedrich Robert </a:t>
            </a:r>
            <a:r>
              <a:rPr lang="tr-TR" sz="2000" b="1" dirty="0" err="1">
                <a:latin typeface="Calibri" panose="020F0502020204030204" pitchFamily="34" charset="0"/>
                <a:ea typeface="Calibri" panose="020F0502020204030204" pitchFamily="34" charset="0"/>
                <a:cs typeface="Times New Roman" panose="02020603050405020304" pitchFamily="18" charset="0"/>
              </a:rPr>
              <a:t>Helmert</a:t>
            </a:r>
            <a:r>
              <a:rPr lang="tr-TR" sz="2000" dirty="0">
                <a:latin typeface="Calibri" panose="020F0502020204030204" pitchFamily="34" charset="0"/>
                <a:ea typeface="Calibri" panose="020F0502020204030204" pitchFamily="34" charset="0"/>
                <a:cs typeface="Times New Roman" panose="02020603050405020304" pitchFamily="18" charset="0"/>
              </a:rPr>
              <a:t>, 1880 yılında jeodeziyi «fiziksel yeryüzünün ölçülmesi ve tasviri bilimi» şeklinde tanımlamıştır. </a:t>
            </a:r>
          </a:p>
          <a:p>
            <a:pPr marL="342900" indent="-342900" algn="just">
              <a:buFont typeface="Wingdings" panose="05000000000000000000" pitchFamily="2" charset="2"/>
              <a:buChar char="ü"/>
            </a:pPr>
            <a:r>
              <a:rPr lang="en-US" sz="2000" b="1" dirty="0" err="1">
                <a:solidFill>
                  <a:srgbClr val="C00000"/>
                </a:solidFill>
              </a:rPr>
              <a:t>Jeodezinin</a:t>
            </a:r>
            <a:r>
              <a:rPr lang="en-US" sz="2000" b="1" dirty="0">
                <a:solidFill>
                  <a:srgbClr val="C00000"/>
                </a:solidFill>
              </a:rPr>
              <a:t> </a:t>
            </a:r>
            <a:r>
              <a:rPr lang="en-US" sz="2000" b="1" dirty="0" err="1">
                <a:solidFill>
                  <a:srgbClr val="C00000"/>
                </a:solidFill>
              </a:rPr>
              <a:t>görevi</a:t>
            </a:r>
            <a:r>
              <a:rPr lang="en-US" sz="2000" b="1" dirty="0">
                <a:solidFill>
                  <a:srgbClr val="C00000"/>
                </a:solidFill>
              </a:rPr>
              <a:t> </a:t>
            </a:r>
            <a:r>
              <a:rPr lang="en-US" sz="2000" dirty="0"/>
              <a:t>“</a:t>
            </a:r>
            <a:r>
              <a:rPr lang="en-US" sz="2000" dirty="0" err="1"/>
              <a:t>fiziksel</a:t>
            </a:r>
            <a:r>
              <a:rPr lang="en-US" sz="2000" dirty="0"/>
              <a:t> </a:t>
            </a:r>
            <a:r>
              <a:rPr lang="en-US" sz="2000" dirty="0" err="1"/>
              <a:t>yeryüzünün</a:t>
            </a:r>
            <a:r>
              <a:rPr lang="en-US" sz="2000" dirty="0"/>
              <a:t> </a:t>
            </a:r>
            <a:r>
              <a:rPr lang="en-US" sz="2000" dirty="0" err="1"/>
              <a:t>geometrisinin</a:t>
            </a:r>
            <a:r>
              <a:rPr lang="en-US" sz="2000" dirty="0"/>
              <a:t> </a:t>
            </a:r>
            <a:r>
              <a:rPr lang="en-US" sz="2000" dirty="0" err="1"/>
              <a:t>belirlenmesidir</a:t>
            </a:r>
            <a:r>
              <a:rPr lang="en-US" sz="2000" dirty="0"/>
              <a:t>” </a:t>
            </a:r>
            <a:r>
              <a:rPr lang="en-US" sz="2000" dirty="0" err="1"/>
              <a:t>şeklinde</a:t>
            </a:r>
            <a:r>
              <a:rPr lang="en-US" sz="2000" dirty="0"/>
              <a:t> </a:t>
            </a:r>
            <a:r>
              <a:rPr lang="en-US" sz="2000" dirty="0" err="1"/>
              <a:t>tanımlanabilir</a:t>
            </a:r>
            <a:r>
              <a:rPr lang="en-US" sz="2000" dirty="0"/>
              <a:t>. </a:t>
            </a:r>
            <a:endParaRPr lang="tr-TR" sz="2000" dirty="0"/>
          </a:p>
          <a:p>
            <a:pPr marL="342900" indent="-342900" algn="just">
              <a:buFont typeface="Wingdings" panose="05000000000000000000" pitchFamily="2" charset="2"/>
              <a:buChar char="ü"/>
            </a:pPr>
            <a:r>
              <a:rPr lang="en-US" sz="2000" dirty="0" err="1"/>
              <a:t>Yeryüzünün</a:t>
            </a:r>
            <a:r>
              <a:rPr lang="en-US" sz="2000" dirty="0"/>
              <a:t> </a:t>
            </a:r>
            <a:r>
              <a:rPr lang="en-US" sz="2000" dirty="0" err="1"/>
              <a:t>tamamının</a:t>
            </a:r>
            <a:r>
              <a:rPr lang="en-US" sz="2000" dirty="0"/>
              <a:t> </a:t>
            </a:r>
            <a:r>
              <a:rPr lang="en-US" sz="2000" dirty="0" err="1"/>
              <a:t>ya</a:t>
            </a:r>
            <a:r>
              <a:rPr lang="en-US" sz="2000" dirty="0"/>
              <a:t> da </a:t>
            </a:r>
            <a:r>
              <a:rPr lang="en-US" sz="2000" dirty="0" err="1"/>
              <a:t>bir</a:t>
            </a:r>
            <a:r>
              <a:rPr lang="en-US" sz="2000" dirty="0"/>
              <a:t> </a:t>
            </a:r>
            <a:r>
              <a:rPr lang="en-US" sz="2000" dirty="0" err="1"/>
              <a:t>kısmının</a:t>
            </a:r>
            <a:r>
              <a:rPr lang="en-US" sz="2000" dirty="0"/>
              <a:t> </a:t>
            </a:r>
            <a:r>
              <a:rPr lang="en-US" sz="2000" dirty="0" err="1"/>
              <a:t>şekil</a:t>
            </a:r>
            <a:r>
              <a:rPr lang="en-US" sz="2000" dirty="0"/>
              <a:t>, </a:t>
            </a:r>
            <a:r>
              <a:rPr lang="en-US" sz="2000" dirty="0" err="1"/>
              <a:t>büyüklük</a:t>
            </a:r>
            <a:r>
              <a:rPr lang="en-US" sz="2000" dirty="0"/>
              <a:t> </a:t>
            </a:r>
            <a:r>
              <a:rPr lang="en-US" sz="2000" dirty="0" err="1"/>
              <a:t>ve</a:t>
            </a:r>
            <a:r>
              <a:rPr lang="en-US" sz="2000" dirty="0"/>
              <a:t> </a:t>
            </a:r>
            <a:r>
              <a:rPr lang="en-US" sz="2000" dirty="0" err="1"/>
              <a:t>konum</a:t>
            </a:r>
            <a:r>
              <a:rPr lang="en-US" sz="2000" dirty="0"/>
              <a:t> </a:t>
            </a:r>
            <a:r>
              <a:rPr lang="en-US" sz="2000" dirty="0" err="1"/>
              <a:t>bakımından</a:t>
            </a:r>
            <a:r>
              <a:rPr lang="en-US" sz="2000" dirty="0"/>
              <a:t> </a:t>
            </a:r>
            <a:r>
              <a:rPr lang="en-US" sz="2000" dirty="0" err="1"/>
              <a:t>belirlenmesi</a:t>
            </a:r>
            <a:r>
              <a:rPr lang="en-US" sz="2000" dirty="0"/>
              <a:t> </a:t>
            </a:r>
            <a:r>
              <a:rPr lang="en-US" sz="2000" b="1" dirty="0" err="1">
                <a:solidFill>
                  <a:srgbClr val="C00000"/>
                </a:solidFill>
              </a:rPr>
              <a:t>jeodezinin</a:t>
            </a:r>
            <a:r>
              <a:rPr lang="en-US" sz="2000" b="1" dirty="0">
                <a:solidFill>
                  <a:srgbClr val="C00000"/>
                </a:solidFill>
              </a:rPr>
              <a:t> </a:t>
            </a:r>
            <a:r>
              <a:rPr lang="en-US" sz="2000" b="1" dirty="0" err="1">
                <a:solidFill>
                  <a:srgbClr val="C00000"/>
                </a:solidFill>
              </a:rPr>
              <a:t>amacını</a:t>
            </a:r>
            <a:r>
              <a:rPr lang="en-US" sz="2000" b="1" dirty="0">
                <a:solidFill>
                  <a:srgbClr val="C00000"/>
                </a:solidFill>
              </a:rPr>
              <a:t> </a:t>
            </a:r>
            <a:r>
              <a:rPr lang="en-US" sz="2000" dirty="0" err="1"/>
              <a:t>oluşturmaktadır</a:t>
            </a:r>
            <a:r>
              <a:rPr lang="en-US" sz="2000" dirty="0"/>
              <a:t>. </a:t>
            </a:r>
            <a:endParaRPr lang="tr-TR" sz="2000" dirty="0"/>
          </a:p>
          <a:p>
            <a:pPr marL="342900" indent="-342900" algn="just">
              <a:buFont typeface="Wingdings" panose="05000000000000000000" pitchFamily="2" charset="2"/>
              <a:buChar char="ü"/>
            </a:pPr>
            <a:r>
              <a:rPr lang="en-US" sz="2000" dirty="0" err="1"/>
              <a:t>Yeryüzünün</a:t>
            </a:r>
            <a:r>
              <a:rPr lang="en-US" sz="2000" dirty="0"/>
              <a:t> </a:t>
            </a:r>
            <a:r>
              <a:rPr lang="en-US" sz="2000" dirty="0" err="1"/>
              <a:t>ölçülmesi</a:t>
            </a:r>
            <a:r>
              <a:rPr lang="en-US" sz="2000" dirty="0"/>
              <a:t>, </a:t>
            </a:r>
            <a:r>
              <a:rPr lang="en-US" sz="2000" dirty="0" err="1"/>
              <a:t>hesabı</a:t>
            </a:r>
            <a:r>
              <a:rPr lang="en-US" sz="2000" dirty="0"/>
              <a:t> </a:t>
            </a:r>
            <a:r>
              <a:rPr lang="en-US" sz="2000" dirty="0" err="1"/>
              <a:t>ve</a:t>
            </a:r>
            <a:r>
              <a:rPr lang="en-US" sz="2000" dirty="0"/>
              <a:t> </a:t>
            </a:r>
            <a:r>
              <a:rPr lang="en-US" sz="2000" dirty="0" err="1"/>
              <a:t>çiziminde</a:t>
            </a:r>
            <a:r>
              <a:rPr lang="en-US" sz="2000" dirty="0"/>
              <a:t> </a:t>
            </a:r>
            <a:r>
              <a:rPr lang="en-US" sz="2000" dirty="0" err="1"/>
              <a:t>kullanılan</a:t>
            </a:r>
            <a:r>
              <a:rPr lang="en-US" sz="2000" dirty="0"/>
              <a:t> </a:t>
            </a:r>
            <a:r>
              <a:rPr lang="en-US" sz="2000" dirty="0" err="1"/>
              <a:t>araç</a:t>
            </a:r>
            <a:r>
              <a:rPr lang="en-US" sz="2000" dirty="0"/>
              <a:t> </a:t>
            </a:r>
            <a:r>
              <a:rPr lang="en-US" sz="2000" dirty="0" err="1"/>
              <a:t>ve</a:t>
            </a:r>
            <a:r>
              <a:rPr lang="en-US" sz="2000" dirty="0"/>
              <a:t> </a:t>
            </a:r>
            <a:r>
              <a:rPr lang="en-US" sz="2000" dirty="0" err="1"/>
              <a:t>yöntemlerin</a:t>
            </a:r>
            <a:r>
              <a:rPr lang="en-US" sz="2000" dirty="0"/>
              <a:t> </a:t>
            </a:r>
            <a:r>
              <a:rPr lang="en-US" sz="2000" dirty="0" err="1"/>
              <a:t>incelenmesi</a:t>
            </a:r>
            <a:r>
              <a:rPr lang="en-US" sz="2000" dirty="0"/>
              <a:t> de </a:t>
            </a:r>
            <a:r>
              <a:rPr lang="en-US" sz="2000" b="1" dirty="0" err="1">
                <a:solidFill>
                  <a:srgbClr val="C00000"/>
                </a:solidFill>
              </a:rPr>
              <a:t>jeodezinin</a:t>
            </a:r>
            <a:r>
              <a:rPr lang="en-US" sz="2000" b="1" dirty="0">
                <a:solidFill>
                  <a:srgbClr val="C00000"/>
                </a:solidFill>
              </a:rPr>
              <a:t> </a:t>
            </a:r>
            <a:r>
              <a:rPr lang="en-US" sz="2000" b="1" dirty="0" err="1">
                <a:solidFill>
                  <a:srgbClr val="C00000"/>
                </a:solidFill>
              </a:rPr>
              <a:t>konusunu</a:t>
            </a:r>
            <a:r>
              <a:rPr lang="en-US" sz="2000" b="1" dirty="0">
                <a:solidFill>
                  <a:srgbClr val="C00000"/>
                </a:solidFill>
              </a:rPr>
              <a:t> </a:t>
            </a:r>
            <a:r>
              <a:rPr lang="en-US" sz="2000" dirty="0" err="1"/>
              <a:t>oluşturur</a:t>
            </a:r>
            <a:r>
              <a:rPr lang="en-US" sz="2000" dirty="0"/>
              <a:t>.</a:t>
            </a:r>
          </a:p>
        </p:txBody>
      </p:sp>
      <p:sp>
        <p:nvSpPr>
          <p:cNvPr id="7" name="Dikdörtgen 6"/>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Yerin Şekli ve Büyüklüğü</a:t>
            </a:r>
            <a:endParaRPr lang="en-US" sz="2400" dirty="0">
              <a:solidFill>
                <a:schemeClr val="bg1"/>
              </a:solidFill>
            </a:endParaRPr>
          </a:p>
        </p:txBody>
      </p:sp>
      <p:pic>
        <p:nvPicPr>
          <p:cNvPr id="1026" name="Picture 2" descr="undefined">
            <a:extLst>
              <a:ext uri="{FF2B5EF4-FFF2-40B4-BE49-F238E27FC236}">
                <a16:creationId xmlns:a16="http://schemas.microsoft.com/office/drawing/2014/main" id="{378CEA35-C1B1-C6EA-343A-8F962ED146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382" y="768798"/>
            <a:ext cx="1907820" cy="2356141"/>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8A7B8108-18C0-511B-D1D9-A99430CE5B95}"/>
              </a:ext>
            </a:extLst>
          </p:cNvPr>
          <p:cNvSpPr txBox="1"/>
          <p:nvPr/>
        </p:nvSpPr>
        <p:spPr>
          <a:xfrm>
            <a:off x="394395" y="3153860"/>
            <a:ext cx="2251151" cy="246221"/>
          </a:xfrm>
          <a:prstGeom prst="rect">
            <a:avLst/>
          </a:prstGeom>
          <a:noFill/>
        </p:spPr>
        <p:txBody>
          <a:bodyPr wrap="square">
            <a:spAutoFit/>
          </a:bodyPr>
          <a:lstStyle/>
          <a:p>
            <a:r>
              <a:rPr lang="tr-TR" sz="1000" b="1" dirty="0"/>
              <a:t>Gottfried Wilhelm Leibniz </a:t>
            </a:r>
            <a:r>
              <a:rPr lang="tr-TR" sz="1000" dirty="0"/>
              <a:t>(1646-1716)</a:t>
            </a:r>
          </a:p>
        </p:txBody>
      </p:sp>
    </p:spTree>
    <p:extLst>
      <p:ext uri="{BB962C8B-B14F-4D97-AF65-F5344CB8AC3E}">
        <p14:creationId xmlns:p14="http://schemas.microsoft.com/office/powerpoint/2010/main" val="1044915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p:cNvSpPr/>
          <p:nvPr/>
        </p:nvSpPr>
        <p:spPr>
          <a:xfrm>
            <a:off x="297956" y="5505453"/>
            <a:ext cx="8608559" cy="707886"/>
          </a:xfrm>
          <a:prstGeom prst="rect">
            <a:avLst/>
          </a:prstGeom>
        </p:spPr>
        <p:txBody>
          <a:bodyPr wrap="square">
            <a:spAutoFit/>
          </a:bodyPr>
          <a:lstStyle/>
          <a:p>
            <a:pPr algn="just"/>
            <a:r>
              <a:rPr lang="tr-TR" sz="1800" b="1" dirty="0">
                <a:effectLst/>
                <a:latin typeface="Tahoma" panose="020B0604030504040204" pitchFamily="34" charset="0"/>
                <a:ea typeface="Times New Roman" panose="02020603050405020304" pitchFamily="18" charset="0"/>
              </a:rPr>
              <a:t>Eratosthenes</a:t>
            </a:r>
            <a:r>
              <a:rPr lang="tr-TR" sz="1800" dirty="0">
                <a:effectLst/>
                <a:latin typeface="Tahoma" panose="020B0604030504040204" pitchFamily="34" charset="0"/>
                <a:ea typeface="Times New Roman" panose="02020603050405020304" pitchFamily="18" charset="0"/>
              </a:rPr>
              <a:t> (MÖ 276-194)</a:t>
            </a:r>
            <a:r>
              <a:rPr lang="tr-TR" sz="2000" dirty="0">
                <a:latin typeface="Calibri" panose="020F0502020204030204" pitchFamily="34" charset="0"/>
                <a:ea typeface="Calibri" panose="020F0502020204030204" pitchFamily="34" charset="0"/>
                <a:cs typeface="Times New Roman" panose="02020603050405020304" pitchFamily="18" charset="0"/>
              </a:rPr>
              <a:t>, Yunan matematikçi, coğrafyacı, astronom ve filozoftur.</a:t>
            </a:r>
            <a:endParaRPr lang="en-US" sz="2000" dirty="0"/>
          </a:p>
        </p:txBody>
      </p:sp>
      <p:pic>
        <p:nvPicPr>
          <p:cNvPr id="5124" name="Picture 4" descr="İ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6642" y="2569958"/>
            <a:ext cx="3084687" cy="282714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ERATOSTHENES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5925" y="899308"/>
            <a:ext cx="3087653" cy="2718478"/>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Yerin Şekli ve Büyüklüğü</a:t>
            </a:r>
            <a:endParaRPr lang="en-US" sz="2400" dirty="0">
              <a:solidFill>
                <a:schemeClr val="bg1"/>
              </a:solidFill>
            </a:endParaRPr>
          </a:p>
        </p:txBody>
      </p:sp>
      <p:sp>
        <p:nvSpPr>
          <p:cNvPr id="6" name="Dikdörtgen 5"/>
          <p:cNvSpPr/>
          <p:nvPr/>
        </p:nvSpPr>
        <p:spPr>
          <a:xfrm>
            <a:off x="3599749" y="879240"/>
            <a:ext cx="5459946" cy="400110"/>
          </a:xfrm>
          <a:prstGeom prst="rect">
            <a:avLst/>
          </a:prstGeom>
        </p:spPr>
        <p:txBody>
          <a:bodyPr wrap="square">
            <a:spAutoFit/>
          </a:bodyPr>
          <a:lstStyle/>
          <a:p>
            <a:pPr algn="just"/>
            <a:r>
              <a:rPr lang="tr-TR" sz="2000" b="1" dirty="0">
                <a:latin typeface="Calibri" panose="020F0502020204030204" pitchFamily="34" charset="0"/>
                <a:ea typeface="Calibri" panose="020F0502020204030204" pitchFamily="34" charset="0"/>
                <a:cs typeface="Times New Roman" panose="02020603050405020304" pitchFamily="18" charset="0"/>
              </a:rPr>
              <a:t>Küresel yeryuvarı için bilimsel anlamda ilk ölçüm</a:t>
            </a:r>
            <a:endParaRPr lang="en-US" sz="2000" b="1" dirty="0"/>
          </a:p>
        </p:txBody>
      </p:sp>
      <p:pic>
        <p:nvPicPr>
          <p:cNvPr id="2050" name="Picture 2" descr="Eratosthenes'in bu bilgileri not düştüğü kitabı günümüzde kayıp.">
            <a:extLst>
              <a:ext uri="{FF2B5EF4-FFF2-40B4-BE49-F238E27FC236}">
                <a16:creationId xmlns:a16="http://schemas.microsoft.com/office/drawing/2014/main" id="{7A6EBC63-722D-C204-ACD1-7E4081AC61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536" r="11890"/>
          <a:stretch/>
        </p:blipFill>
        <p:spPr bwMode="auto">
          <a:xfrm>
            <a:off x="278543" y="970330"/>
            <a:ext cx="2352105" cy="2718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697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Yerin Şekli ve Büyüklüğü</a:t>
            </a:r>
            <a:endParaRPr lang="en-US" sz="2400" dirty="0">
              <a:solidFill>
                <a:schemeClr val="bg1"/>
              </a:solidFill>
            </a:endParaRPr>
          </a:p>
        </p:txBody>
      </p:sp>
      <p:pic>
        <p:nvPicPr>
          <p:cNvPr id="7" name="Resim 6">
            <a:extLst>
              <a:ext uri="{FF2B5EF4-FFF2-40B4-BE49-F238E27FC236}">
                <a16:creationId xmlns:a16="http://schemas.microsoft.com/office/drawing/2014/main" id="{2464E5C8-BD5F-594A-0917-091909915A7C}"/>
              </a:ext>
            </a:extLst>
          </p:cNvPr>
          <p:cNvPicPr>
            <a:picLocks noChangeAspect="1"/>
          </p:cNvPicPr>
          <p:nvPr/>
        </p:nvPicPr>
        <p:blipFill>
          <a:blip r:embed="rId2"/>
          <a:stretch>
            <a:fillRect/>
          </a:stretch>
        </p:blipFill>
        <p:spPr>
          <a:xfrm>
            <a:off x="0" y="1565150"/>
            <a:ext cx="5285282" cy="3983393"/>
          </a:xfrm>
          <a:prstGeom prst="rect">
            <a:avLst/>
          </a:prstGeom>
        </p:spPr>
      </p:pic>
      <p:pic>
        <p:nvPicPr>
          <p:cNvPr id="3" name="Resim 2">
            <a:extLst>
              <a:ext uri="{FF2B5EF4-FFF2-40B4-BE49-F238E27FC236}">
                <a16:creationId xmlns:a16="http://schemas.microsoft.com/office/drawing/2014/main" id="{51C43872-D31B-EF6C-9E01-2CB8AE289BA6}"/>
              </a:ext>
            </a:extLst>
          </p:cNvPr>
          <p:cNvPicPr>
            <a:picLocks noChangeAspect="1"/>
          </p:cNvPicPr>
          <p:nvPr/>
        </p:nvPicPr>
        <p:blipFill>
          <a:blip r:embed="rId3"/>
          <a:stretch>
            <a:fillRect/>
          </a:stretch>
        </p:blipFill>
        <p:spPr>
          <a:xfrm>
            <a:off x="5285282" y="943850"/>
            <a:ext cx="3807377" cy="5225991"/>
          </a:xfrm>
          <a:prstGeom prst="rect">
            <a:avLst/>
          </a:prstGeom>
        </p:spPr>
      </p:pic>
    </p:spTree>
    <p:extLst>
      <p:ext uri="{BB962C8B-B14F-4D97-AF65-F5344CB8AC3E}">
        <p14:creationId xmlns:p14="http://schemas.microsoft.com/office/powerpoint/2010/main" val="1728564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ob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280" y="2363072"/>
            <a:ext cx="4864201" cy="2946182"/>
          </a:xfrm>
          <a:prstGeom prst="rect">
            <a:avLst/>
          </a:prstGeom>
          <a:noFill/>
          <a:ln>
            <a:noFill/>
          </a:ln>
        </p:spPr>
      </p:pic>
      <p:pic>
        <p:nvPicPr>
          <p:cNvPr id="3" name="Picture 2" descr="earth shape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481" y="1902658"/>
            <a:ext cx="3695700" cy="3609976"/>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78543" y="912855"/>
            <a:ext cx="8318890" cy="707886"/>
          </a:xfrm>
          <a:prstGeom prst="rect">
            <a:avLst/>
          </a:prstGeom>
        </p:spPr>
        <p:txBody>
          <a:bodyPr wrap="square">
            <a:spAutoFit/>
          </a:bodyPr>
          <a:lstStyle/>
          <a:p>
            <a:pPr algn="just"/>
            <a:r>
              <a:rPr lang="tr-TR" sz="2000" dirty="0">
                <a:latin typeface="Calibri" panose="020F0502020204030204" pitchFamily="34" charset="0"/>
                <a:ea typeface="Calibri" panose="020F0502020204030204" pitchFamily="34" charset="0"/>
                <a:cs typeface="Times New Roman" panose="02020603050405020304" pitchFamily="18" charset="0"/>
              </a:rPr>
              <a:t>Yeryüzünün şekli, karaların altından da devam ettiği varsayılan denge halindeki deniz yüzeyinin oluşturduğu kapalı bir şekildir. </a:t>
            </a:r>
            <a:endParaRPr lang="en-US" sz="2000" dirty="0"/>
          </a:p>
        </p:txBody>
      </p:sp>
      <p:sp>
        <p:nvSpPr>
          <p:cNvPr id="7" name="Dikdörtgen 6"/>
          <p:cNvSpPr/>
          <p:nvPr/>
        </p:nvSpPr>
        <p:spPr>
          <a:xfrm>
            <a:off x="6668464" y="5563718"/>
            <a:ext cx="859531" cy="461665"/>
          </a:xfrm>
          <a:prstGeom prst="rect">
            <a:avLst/>
          </a:prstGeom>
        </p:spPr>
        <p:txBody>
          <a:bodyPr wrap="none">
            <a:spAutoFit/>
          </a:bodyPr>
          <a:lstStyle/>
          <a:p>
            <a:pPr algn="just"/>
            <a:r>
              <a:rPr lang="tr-TR" sz="2400" dirty="0">
                <a:latin typeface="Calibri" panose="020F0502020204030204" pitchFamily="34" charset="0"/>
                <a:ea typeface="Calibri" panose="020F0502020204030204" pitchFamily="34" charset="0"/>
                <a:cs typeface="Times New Roman" panose="02020603050405020304" pitchFamily="18" charset="0"/>
              </a:rPr>
              <a:t>JEOİT</a:t>
            </a:r>
            <a:endParaRPr lang="en-US" sz="2400" dirty="0"/>
          </a:p>
        </p:txBody>
      </p:sp>
      <p:sp>
        <p:nvSpPr>
          <p:cNvPr id="8" name="Dikdörtgen 7"/>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Yerin Şekli ve Büyüklüğü</a:t>
            </a:r>
            <a:endParaRPr lang="en-US" sz="2400" dirty="0">
              <a:solidFill>
                <a:schemeClr val="bg1"/>
              </a:solidFill>
            </a:endParaRPr>
          </a:p>
        </p:txBody>
      </p:sp>
    </p:spTree>
    <p:extLst>
      <p:ext uri="{BB962C8B-B14F-4D97-AF65-F5344CB8AC3E}">
        <p14:creationId xmlns:p14="http://schemas.microsoft.com/office/powerpoint/2010/main" val="3901054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87557" y="5016347"/>
            <a:ext cx="5365174" cy="707886"/>
          </a:xfrm>
          <a:prstGeom prst="rect">
            <a:avLst/>
          </a:prstGeom>
        </p:spPr>
        <p:txBody>
          <a:bodyPr wrap="square">
            <a:spAutoFit/>
          </a:bodyPr>
          <a:lstStyle/>
          <a:p>
            <a:r>
              <a:rPr lang="tr-TR" sz="2000" dirty="0" err="1">
                <a:latin typeface="Calibri" panose="020F0502020204030204" pitchFamily="34" charset="0"/>
                <a:ea typeface="Calibri" panose="020F0502020204030204" pitchFamily="34" charset="0"/>
                <a:cs typeface="Times New Roman" panose="02020603050405020304" pitchFamily="18" charset="0"/>
              </a:rPr>
              <a:t>Jeoit</a:t>
            </a:r>
            <a:r>
              <a:rPr lang="tr-TR" sz="2000" dirty="0">
                <a:latin typeface="Calibri" panose="020F0502020204030204" pitchFamily="34" charset="0"/>
                <a:ea typeface="Calibri" panose="020F0502020204030204" pitchFamily="34" charset="0"/>
                <a:cs typeface="Times New Roman" panose="02020603050405020304" pitchFamily="18" charset="0"/>
              </a:rPr>
              <a:t>, geometrik bir şekil değildir. </a:t>
            </a:r>
          </a:p>
          <a:p>
            <a:r>
              <a:rPr lang="tr-TR" sz="2000" dirty="0" err="1">
                <a:latin typeface="Calibri" panose="020F0502020204030204" pitchFamily="34" charset="0"/>
                <a:ea typeface="Calibri" panose="020F0502020204030204" pitchFamily="34" charset="0"/>
                <a:cs typeface="Times New Roman" panose="02020603050405020304" pitchFamily="18" charset="0"/>
              </a:rPr>
              <a:t>Jeoide</a:t>
            </a:r>
            <a:r>
              <a:rPr lang="tr-TR" sz="2000" dirty="0">
                <a:latin typeface="Calibri" panose="020F0502020204030204" pitchFamily="34" charset="0"/>
                <a:ea typeface="Calibri" panose="020F0502020204030204" pitchFamily="34" charset="0"/>
                <a:cs typeface="Times New Roman" panose="02020603050405020304" pitchFamily="18" charset="0"/>
              </a:rPr>
              <a:t> en yakın geometrik şekil </a:t>
            </a:r>
            <a:r>
              <a:rPr lang="tr-TR" sz="2000" b="1" dirty="0">
                <a:latin typeface="Calibri" panose="020F0502020204030204" pitchFamily="34" charset="0"/>
                <a:ea typeface="Calibri" panose="020F0502020204030204" pitchFamily="34" charset="0"/>
                <a:cs typeface="Times New Roman" panose="02020603050405020304" pitchFamily="18" charset="0"/>
              </a:rPr>
              <a:t>dönel elipsoit </a:t>
            </a:r>
            <a:r>
              <a:rPr lang="tr-TR" sz="2000" dirty="0">
                <a:latin typeface="Calibri" panose="020F0502020204030204" pitchFamily="34" charset="0"/>
                <a:ea typeface="Calibri" panose="020F0502020204030204" pitchFamily="34" charset="0"/>
                <a:cs typeface="Times New Roman" panose="02020603050405020304" pitchFamily="18" charset="0"/>
              </a:rPr>
              <a:t>tir.</a:t>
            </a:r>
            <a:r>
              <a:rPr lang="tr-TR" sz="2000" b="1" dirty="0">
                <a:latin typeface="Calibri" panose="020F0502020204030204" pitchFamily="34" charset="0"/>
                <a:ea typeface="Calibri" panose="020F0502020204030204" pitchFamily="34" charset="0"/>
                <a:cs typeface="Times New Roman" panose="02020603050405020304" pitchFamily="18" charset="0"/>
              </a:rPr>
              <a:t> </a:t>
            </a:r>
            <a:endParaRPr lang="en-US" sz="2000" b="1" dirty="0"/>
          </a:p>
        </p:txBody>
      </p:sp>
      <p:pic>
        <p:nvPicPr>
          <p:cNvPr id="8194" name="Picture 2" descr="İ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8810" y="2133143"/>
            <a:ext cx="3372255" cy="204744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jeoid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74" y="1240299"/>
            <a:ext cx="3232518" cy="3426469"/>
          </a:xfrm>
          <a:prstGeom prst="rect">
            <a:avLst/>
          </a:prstGeom>
          <a:noFill/>
          <a:extLst>
            <a:ext uri="{909E8E84-426E-40DD-AFC4-6F175D3DCCD1}">
              <a14:hiddenFill xmlns:a14="http://schemas.microsoft.com/office/drawing/2010/main">
                <a:solidFill>
                  <a:srgbClr val="FFFFFF"/>
                </a:solidFill>
              </a14:hiddenFill>
            </a:ext>
          </a:extLst>
        </p:spPr>
      </p:pic>
      <p:sp>
        <p:nvSpPr>
          <p:cNvPr id="6" name="Sağ Ok 5"/>
          <p:cNvSpPr/>
          <p:nvPr/>
        </p:nvSpPr>
        <p:spPr>
          <a:xfrm>
            <a:off x="4102454" y="2884728"/>
            <a:ext cx="1135781" cy="544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kdörtgen 7"/>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Yerin Şekli ve Büyüklüğü</a:t>
            </a:r>
            <a:endParaRPr lang="en-US" sz="2400" dirty="0">
              <a:solidFill>
                <a:schemeClr val="bg1"/>
              </a:solidFill>
            </a:endParaRPr>
          </a:p>
        </p:txBody>
      </p:sp>
    </p:spTree>
    <p:extLst>
      <p:ext uri="{BB962C8B-B14F-4D97-AF65-F5344CB8AC3E}">
        <p14:creationId xmlns:p14="http://schemas.microsoft.com/office/powerpoint/2010/main" val="2263287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2"/>
          <a:srcRect l="19636" r="25495" b="49951"/>
          <a:stretch/>
        </p:blipFill>
        <p:spPr>
          <a:xfrm>
            <a:off x="278543" y="1379892"/>
            <a:ext cx="4646227" cy="2971532"/>
          </a:xfrm>
          <a:prstGeom prst="rect">
            <a:avLst/>
          </a:prstGeom>
        </p:spPr>
      </p:pic>
      <p:pic>
        <p:nvPicPr>
          <p:cNvPr id="7" name="Resim 6"/>
          <p:cNvPicPr>
            <a:picLocks noChangeAspect="1"/>
          </p:cNvPicPr>
          <p:nvPr/>
        </p:nvPicPr>
        <p:blipFill rotWithShape="1">
          <a:blip r:embed="rId2"/>
          <a:srcRect t="51113" r="57093" b="2524"/>
          <a:stretch/>
        </p:blipFill>
        <p:spPr>
          <a:xfrm>
            <a:off x="5244996" y="980127"/>
            <a:ext cx="3354256" cy="2541285"/>
          </a:xfrm>
          <a:prstGeom prst="rect">
            <a:avLst/>
          </a:prstGeom>
        </p:spPr>
      </p:pic>
      <p:pic>
        <p:nvPicPr>
          <p:cNvPr id="8" name="Resim 7"/>
          <p:cNvPicPr>
            <a:picLocks noChangeAspect="1"/>
          </p:cNvPicPr>
          <p:nvPr/>
        </p:nvPicPr>
        <p:blipFill rotWithShape="1">
          <a:blip r:embed="rId2"/>
          <a:srcRect l="50412" t="51739" b="2524"/>
          <a:stretch/>
        </p:blipFill>
        <p:spPr>
          <a:xfrm>
            <a:off x="5154491" y="3800462"/>
            <a:ext cx="3444761" cy="2227729"/>
          </a:xfrm>
          <a:prstGeom prst="rect">
            <a:avLst/>
          </a:prstGeom>
        </p:spPr>
      </p:pic>
      <p:sp>
        <p:nvSpPr>
          <p:cNvPr id="9" name="Dikdörtgen 8"/>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Yerin Şekli ve Büyüklüğü</a:t>
            </a:r>
            <a:endParaRPr lang="en-US" sz="2400" dirty="0">
              <a:solidFill>
                <a:schemeClr val="bg1"/>
              </a:solidFill>
            </a:endParaRPr>
          </a:p>
        </p:txBody>
      </p:sp>
      <p:sp>
        <p:nvSpPr>
          <p:cNvPr id="6" name="Dikdörtgen 5"/>
          <p:cNvSpPr/>
          <p:nvPr/>
        </p:nvSpPr>
        <p:spPr>
          <a:xfrm>
            <a:off x="235682" y="4368519"/>
            <a:ext cx="4689088" cy="1323439"/>
          </a:xfrm>
          <a:prstGeom prst="rect">
            <a:avLst/>
          </a:prstGeom>
        </p:spPr>
        <p:txBody>
          <a:bodyPr wrap="square">
            <a:spAutoFit/>
          </a:bodyPr>
          <a:lstStyle/>
          <a:p>
            <a:pPr algn="just"/>
            <a:r>
              <a:rPr lang="tr-TR" sz="2000" dirty="0">
                <a:latin typeface="Calibri" panose="020F0502020204030204" pitchFamily="34" charset="0"/>
                <a:ea typeface="Calibri" panose="020F0502020204030204" pitchFamily="34" charset="0"/>
                <a:cs typeface="Times New Roman" panose="02020603050405020304" pitchFamily="18" charset="0"/>
              </a:rPr>
              <a:t>Yeryüzünün şekli, karaların altından da devam ettiği varsayılan denge halindeki deniz yüzeyinin oluşturduğu kapalı bir şekildir. </a:t>
            </a:r>
            <a:endParaRPr lang="en-US" sz="2000" dirty="0"/>
          </a:p>
        </p:txBody>
      </p:sp>
    </p:spTree>
    <p:extLst>
      <p:ext uri="{BB962C8B-B14F-4D97-AF65-F5344CB8AC3E}">
        <p14:creationId xmlns:p14="http://schemas.microsoft.com/office/powerpoint/2010/main" val="858090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907704"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2" y="476672"/>
            <a:ext cx="1538629" cy="1556792"/>
          </a:xfrm>
          <a:prstGeom prst="rect">
            <a:avLst/>
          </a:prstGeom>
        </p:spPr>
      </p:pic>
      <p:sp>
        <p:nvSpPr>
          <p:cNvPr id="9" name="Metin kutusu 8"/>
          <p:cNvSpPr txBox="1"/>
          <p:nvPr/>
        </p:nvSpPr>
        <p:spPr>
          <a:xfrm>
            <a:off x="2020979" y="1700808"/>
            <a:ext cx="6264696" cy="1569660"/>
          </a:xfrm>
          <a:prstGeom prst="rect">
            <a:avLst/>
          </a:prstGeom>
          <a:noFill/>
        </p:spPr>
        <p:txBody>
          <a:bodyPr wrap="square" rtlCol="0">
            <a:spAutoFit/>
          </a:bodyPr>
          <a:lstStyle/>
          <a:p>
            <a:r>
              <a:rPr lang="tr-TR" sz="3200" b="1" dirty="0">
                <a:solidFill>
                  <a:prstClr val="black"/>
                </a:solidFill>
              </a:rPr>
              <a:t>DERS KODU	: HRT1312</a:t>
            </a:r>
          </a:p>
          <a:p>
            <a:r>
              <a:rPr lang="tr-TR" sz="3200" b="1" dirty="0">
                <a:solidFill>
                  <a:prstClr val="black"/>
                </a:solidFill>
              </a:rPr>
              <a:t>DERS ADI		: ÖLÇME BİLGİSİ 1</a:t>
            </a:r>
          </a:p>
          <a:p>
            <a:r>
              <a:rPr lang="tr-TR" sz="3200" b="1" dirty="0">
                <a:solidFill>
                  <a:prstClr val="black"/>
                </a:solidFill>
              </a:rPr>
              <a:t>T-U-L-K		: 3-0-0-3</a:t>
            </a:r>
          </a:p>
        </p:txBody>
      </p:sp>
      <p:graphicFrame>
        <p:nvGraphicFramePr>
          <p:cNvPr id="10" name="Tablo 9"/>
          <p:cNvGraphicFramePr>
            <a:graphicFrameLocks noGrp="1"/>
          </p:cNvGraphicFramePr>
          <p:nvPr>
            <p:extLst>
              <p:ext uri="{D42A27DB-BD31-4B8C-83A1-F6EECF244321}">
                <p14:modId xmlns:p14="http://schemas.microsoft.com/office/powerpoint/2010/main" val="2498630471"/>
              </p:ext>
            </p:extLst>
          </p:nvPr>
        </p:nvGraphicFramePr>
        <p:xfrm>
          <a:off x="2049565" y="4011678"/>
          <a:ext cx="6998734" cy="1891972"/>
        </p:xfrm>
        <a:graphic>
          <a:graphicData uri="http://schemas.openxmlformats.org/drawingml/2006/table">
            <a:tbl>
              <a:tblPr/>
              <a:tblGrid>
                <a:gridCol w="615689">
                  <a:extLst>
                    <a:ext uri="{9D8B030D-6E8A-4147-A177-3AD203B41FA5}">
                      <a16:colId xmlns:a16="http://schemas.microsoft.com/office/drawing/2014/main" val="20000"/>
                    </a:ext>
                  </a:extLst>
                </a:gridCol>
                <a:gridCol w="834501">
                  <a:extLst>
                    <a:ext uri="{9D8B030D-6E8A-4147-A177-3AD203B41FA5}">
                      <a16:colId xmlns:a16="http://schemas.microsoft.com/office/drawing/2014/main" val="20001"/>
                    </a:ext>
                  </a:extLst>
                </a:gridCol>
                <a:gridCol w="2441359">
                  <a:extLst>
                    <a:ext uri="{9D8B030D-6E8A-4147-A177-3AD203B41FA5}">
                      <a16:colId xmlns:a16="http://schemas.microsoft.com/office/drawing/2014/main" val="20002"/>
                    </a:ext>
                  </a:extLst>
                </a:gridCol>
                <a:gridCol w="745724">
                  <a:extLst>
                    <a:ext uri="{9D8B030D-6E8A-4147-A177-3AD203B41FA5}">
                      <a16:colId xmlns:a16="http://schemas.microsoft.com/office/drawing/2014/main" val="20003"/>
                    </a:ext>
                  </a:extLst>
                </a:gridCol>
                <a:gridCol w="2361461">
                  <a:extLst>
                    <a:ext uri="{9D8B030D-6E8A-4147-A177-3AD203B41FA5}">
                      <a16:colId xmlns:a16="http://schemas.microsoft.com/office/drawing/2014/main" val="20004"/>
                    </a:ext>
                  </a:extLst>
                </a:gridCol>
              </a:tblGrid>
              <a:tr h="229870">
                <a:tc gridSpan="5">
                  <a:txBody>
                    <a:bodyPr/>
                    <a:lstStyle/>
                    <a:p>
                      <a:pPr algn="ctr" fontAlgn="b"/>
                      <a:r>
                        <a:rPr lang="tr-TR" sz="1400" b="1" i="0" u="none" strike="noStrike" dirty="0">
                          <a:solidFill>
                            <a:srgbClr val="000000"/>
                          </a:solidFill>
                          <a:effectLst>
                            <a:outerShdw blurRad="38100" dist="38100" dir="2700000" algn="tl">
                              <a:srgbClr val="000000">
                                <a:alpha val="43137"/>
                              </a:srgbClr>
                            </a:outerShdw>
                          </a:effectLst>
                          <a:latin typeface="Verdana" panose="020B0604030504040204" pitchFamily="34" charset="0"/>
                        </a:rPr>
                        <a:t>Grup Bilgileri</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588482">
                <a:tc>
                  <a:txBody>
                    <a:bodyPr/>
                    <a:lstStyle/>
                    <a:p>
                      <a:pPr algn="ctr" fontAlgn="b"/>
                      <a:r>
                        <a:rPr lang="tr-TR" sz="1400" b="0" i="0" u="none" strike="noStrike" dirty="0">
                          <a:solidFill>
                            <a:srgbClr val="000000"/>
                          </a:solidFill>
                          <a:effectLst/>
                          <a:latin typeface="Verdana" panose="020B0604030504040204" pitchFamily="34" charset="0"/>
                        </a:rPr>
                        <a:t>Grup No</a:t>
                      </a:r>
                    </a:p>
                  </a:txBody>
                  <a:tcPr marL="7620" marR="7620" marT="762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tr-TR" sz="1400" b="0" i="0" u="none" strike="noStrike" dirty="0">
                          <a:solidFill>
                            <a:srgbClr val="000000"/>
                          </a:solidFill>
                          <a:effectLst/>
                          <a:latin typeface="Verdana" panose="020B0604030504040204" pitchFamily="34" charset="0"/>
                        </a:rPr>
                        <a:t>Öğrenci sayısı</a:t>
                      </a:r>
                    </a:p>
                  </a:txBody>
                  <a:tcPr marL="7620" marR="7620" marT="7620" marB="0" anchor="b">
                    <a:lnL>
                      <a:noFill/>
                    </a:lnL>
                    <a:lnR>
                      <a:noFill/>
                    </a:lnR>
                    <a:lnT>
                      <a:noFill/>
                    </a:lnT>
                    <a:lnB>
                      <a:noFill/>
                    </a:lnB>
                  </a:tcPr>
                </a:tc>
                <a:tc>
                  <a:txBody>
                    <a:bodyPr/>
                    <a:lstStyle/>
                    <a:p>
                      <a:pPr algn="l" fontAlgn="b"/>
                      <a:r>
                        <a:rPr lang="tr-TR" sz="1400" b="0" i="0" u="none" strike="noStrike" dirty="0">
                          <a:solidFill>
                            <a:srgbClr val="000000"/>
                          </a:solidFill>
                          <a:effectLst/>
                          <a:latin typeface="Verdana" panose="020B0604030504040204" pitchFamily="34" charset="0"/>
                        </a:rPr>
                        <a:t>Öğretim Üyesi</a:t>
                      </a:r>
                    </a:p>
                  </a:txBody>
                  <a:tcPr marL="7620" marR="7620" marT="7620" marB="0" anchor="b">
                    <a:lnL>
                      <a:noFill/>
                    </a:lnL>
                    <a:lnR>
                      <a:noFill/>
                    </a:lnR>
                    <a:lnT>
                      <a:noFill/>
                    </a:lnT>
                    <a:lnB>
                      <a:noFill/>
                    </a:lnB>
                  </a:tcPr>
                </a:tc>
                <a:tc>
                  <a:txBody>
                    <a:bodyPr/>
                    <a:lstStyle/>
                    <a:p>
                      <a:pPr algn="l" fontAlgn="b"/>
                      <a:r>
                        <a:rPr lang="tr-TR" sz="1400" b="0" i="0" u="none" strike="noStrike" dirty="0">
                          <a:solidFill>
                            <a:srgbClr val="000000"/>
                          </a:solidFill>
                          <a:effectLst/>
                          <a:latin typeface="Verdana" panose="020B0604030504040204" pitchFamily="34" charset="0"/>
                        </a:rPr>
                        <a:t>Dersin Dili</a:t>
                      </a:r>
                    </a:p>
                  </a:txBody>
                  <a:tcPr marL="7620" marR="7620" marT="7620" marB="0" anchor="b">
                    <a:lnL>
                      <a:noFill/>
                    </a:lnL>
                    <a:lnR>
                      <a:noFill/>
                    </a:lnR>
                    <a:lnT>
                      <a:noFill/>
                    </a:lnT>
                    <a:lnB>
                      <a:noFill/>
                    </a:lnB>
                  </a:tcPr>
                </a:tc>
                <a:tc>
                  <a:txBody>
                    <a:bodyPr/>
                    <a:lstStyle/>
                    <a:p>
                      <a:pPr algn="l" fontAlgn="b"/>
                      <a:r>
                        <a:rPr lang="tr-TR" sz="1400" b="0" i="0" u="none" strike="noStrike" dirty="0">
                          <a:solidFill>
                            <a:srgbClr val="000000"/>
                          </a:solidFill>
                          <a:effectLst/>
                          <a:latin typeface="Verdana" panose="020B0604030504040204" pitchFamily="34" charset="0"/>
                        </a:rPr>
                        <a:t>Takvim</a:t>
                      </a: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1"/>
                  </a:ext>
                </a:extLst>
              </a:tr>
              <a:tr h="295086">
                <a:tc>
                  <a:txBody>
                    <a:bodyPr/>
                    <a:lstStyle/>
                    <a:p>
                      <a:pPr algn="ctr" fontAlgn="b"/>
                      <a:r>
                        <a:rPr lang="tr-TR" sz="1400" b="0" i="0" u="none" strike="noStrike" dirty="0">
                          <a:solidFill>
                            <a:srgbClr val="000000"/>
                          </a:solidFill>
                          <a:effectLst/>
                          <a:latin typeface="Verdana"/>
                        </a:rPr>
                        <a:t>1</a:t>
                      </a:r>
                    </a:p>
                  </a:txBody>
                  <a:tcPr marL="7620" marR="7620" marT="7620" marB="0" anchor="b">
                    <a:lnL w="12700" cap="flat" cmpd="sng" algn="ctr">
                      <a:solidFill>
                        <a:srgbClr val="000000"/>
                      </a:solidFill>
                      <a:prstDash val="solid"/>
                      <a:round/>
                      <a:headEnd type="none" w="med" len="med"/>
                      <a:tailEnd type="none" w="med" len="med"/>
                    </a:lnL>
                    <a:lnR>
                      <a:noFill/>
                    </a:lnR>
                    <a:lnT>
                      <a:noFill/>
                    </a:lnT>
                    <a:lnB>
                      <a:noFill/>
                    </a:lnB>
                    <a:solidFill>
                      <a:schemeClr val="bg2"/>
                    </a:solidFill>
                  </a:tcPr>
                </a:tc>
                <a:tc>
                  <a:txBody>
                    <a:bodyPr/>
                    <a:lstStyle/>
                    <a:p>
                      <a:pPr algn="ctr" fontAlgn="b"/>
                      <a:r>
                        <a:rPr lang="tr-TR" sz="1400" b="0" i="0" u="none" strike="noStrike" dirty="0">
                          <a:solidFill>
                            <a:srgbClr val="000000"/>
                          </a:solidFill>
                          <a:latin typeface="Verdana"/>
                        </a:rPr>
                        <a:t>50</a:t>
                      </a:r>
                    </a:p>
                  </a:txBody>
                  <a:tcPr marL="7620" marR="7620" marT="7620" marB="0" anchor="b">
                    <a:lnL>
                      <a:noFill/>
                    </a:lnL>
                    <a:lnR>
                      <a:noFill/>
                    </a:lnR>
                    <a:lnT>
                      <a:noFill/>
                    </a:lnT>
                    <a:lnB>
                      <a:noFill/>
                    </a:lnB>
                    <a:solidFill>
                      <a:schemeClr val="bg2"/>
                    </a:solidFill>
                  </a:tcPr>
                </a:tc>
                <a:tc>
                  <a:txBody>
                    <a:bodyPr/>
                    <a:lstStyle/>
                    <a:p>
                      <a:pPr algn="l"/>
                      <a:r>
                        <a:rPr lang="tr-TR" sz="1400" b="0" i="0" u="none" strike="noStrike" dirty="0" err="1">
                          <a:solidFill>
                            <a:srgbClr val="000000"/>
                          </a:solidFill>
                          <a:effectLst/>
                          <a:latin typeface="Verdana"/>
                        </a:rPr>
                        <a:t>Prof.Dr</a:t>
                      </a:r>
                      <a:r>
                        <a:rPr lang="tr-TR" sz="1400" b="0" i="0" u="none" strike="noStrike" dirty="0">
                          <a:solidFill>
                            <a:srgbClr val="000000"/>
                          </a:solidFill>
                          <a:effectLst/>
                          <a:latin typeface="Verdana"/>
                        </a:rPr>
                        <a:t>. Atınç PIRTI</a:t>
                      </a:r>
                    </a:p>
                  </a:txBody>
                  <a:tcPr marL="7620" marR="7620" marT="7620" marB="0" anchor="b">
                    <a:lnL>
                      <a:noFill/>
                    </a:lnL>
                    <a:lnR>
                      <a:noFill/>
                    </a:lnR>
                    <a:lnT>
                      <a:noFill/>
                    </a:lnT>
                    <a:lnB>
                      <a:noFill/>
                    </a:lnB>
                    <a:solidFill>
                      <a:schemeClr val="bg2"/>
                    </a:solidFill>
                  </a:tcPr>
                </a:tc>
                <a:tc>
                  <a:txBody>
                    <a:bodyPr/>
                    <a:lstStyle/>
                    <a:p>
                      <a:pPr algn="l" fontAlgn="b"/>
                      <a:r>
                        <a:rPr lang="tr-TR" sz="1400" b="0" i="0" u="none" strike="noStrike" dirty="0">
                          <a:solidFill>
                            <a:srgbClr val="000000"/>
                          </a:solidFill>
                          <a:effectLst/>
                          <a:latin typeface="Verdana" panose="020B0604030504040204" pitchFamily="34" charset="0"/>
                        </a:rPr>
                        <a:t>Türkçe</a:t>
                      </a:r>
                    </a:p>
                  </a:txBody>
                  <a:tcPr marL="7620" marR="7620" marT="7620" marB="0" anchor="b">
                    <a:lnL>
                      <a:noFill/>
                    </a:lnL>
                    <a:lnR>
                      <a:noFill/>
                    </a:lnR>
                    <a:lnT>
                      <a:noFill/>
                    </a:lnT>
                    <a:lnB>
                      <a:noFill/>
                    </a:lnB>
                    <a:solidFill>
                      <a:schemeClr val="bg2"/>
                    </a:solidFill>
                  </a:tcPr>
                </a:tc>
                <a:tc>
                  <a:txBody>
                    <a:bodyPr/>
                    <a:lstStyle/>
                    <a:p>
                      <a:pPr algn="l"/>
                      <a:r>
                        <a:rPr lang="tr-TR" sz="1400" b="0" i="0" u="none" strike="noStrike" dirty="0" err="1">
                          <a:solidFill>
                            <a:srgbClr val="000000"/>
                          </a:solidFill>
                          <a:latin typeface="Verdana"/>
                        </a:rPr>
                        <a:t>Çrş</a:t>
                      </a:r>
                      <a:r>
                        <a:rPr lang="tr-TR" sz="1400" b="0" i="0" u="none" strike="noStrike" dirty="0">
                          <a:solidFill>
                            <a:srgbClr val="000000"/>
                          </a:solidFill>
                          <a:latin typeface="Verdana"/>
                        </a:rPr>
                        <a:t> 11:00-13:50 D1-131</a:t>
                      </a:r>
                      <a:endParaRPr lang="tr-TR" sz="1400" b="0" i="0" u="none" strike="noStrike" dirty="0">
                        <a:solidFill>
                          <a:srgbClr val="000000"/>
                        </a:solidFill>
                        <a:effectLst/>
                        <a:latin typeface="Verdana"/>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solidFill>
                      <a:schemeClr val="bg2"/>
                    </a:solidFill>
                  </a:tcPr>
                </a:tc>
                <a:extLst>
                  <a:ext uri="{0D108BD9-81ED-4DB2-BD59-A6C34878D82A}">
                    <a16:rowId xmlns:a16="http://schemas.microsoft.com/office/drawing/2014/main" val="10002"/>
                  </a:ext>
                </a:extLst>
              </a:tr>
              <a:tr h="275278">
                <a:tc>
                  <a:txBody>
                    <a:bodyPr/>
                    <a:lstStyle/>
                    <a:p>
                      <a:pPr lvl="0" algn="ctr">
                        <a:buNone/>
                      </a:pPr>
                      <a:r>
                        <a:rPr lang="tr-TR" sz="1400" b="0" i="0" u="none" strike="noStrike" dirty="0">
                          <a:solidFill>
                            <a:srgbClr val="000000"/>
                          </a:solidFill>
                          <a:latin typeface="Verdana"/>
                        </a:rPr>
                        <a:t>2</a:t>
                      </a:r>
                    </a:p>
                  </a:txBody>
                  <a:tcPr marL="7620" marR="7620" marT="762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lvl="0" algn="ctr">
                        <a:buNone/>
                      </a:pPr>
                      <a:r>
                        <a:rPr lang="tr-TR" sz="1400" b="0" i="0" u="none" strike="noStrike" dirty="0">
                          <a:solidFill>
                            <a:srgbClr val="000000"/>
                          </a:solidFill>
                          <a:latin typeface="Verdana"/>
                        </a:rPr>
                        <a:t>50</a:t>
                      </a:r>
                    </a:p>
                  </a:txBody>
                  <a:tcPr marL="7620" marR="7620" marT="7620" marB="0" anchor="b">
                    <a:lnL>
                      <a:noFill/>
                    </a:lnL>
                    <a:lnR>
                      <a:noFill/>
                    </a:lnR>
                    <a:lnT>
                      <a:noFill/>
                    </a:lnT>
                    <a:lnB>
                      <a:noFill/>
                    </a:lnB>
                    <a:noFill/>
                  </a:tcPr>
                </a:tc>
                <a:tc>
                  <a:txBody>
                    <a:bodyPr/>
                    <a:lstStyle/>
                    <a:p>
                      <a:pPr lvl="0" algn="l">
                        <a:buNone/>
                      </a:pPr>
                      <a:r>
                        <a:rPr lang="tr-TR" sz="1400" b="0" i="0" u="none" strike="noStrike" dirty="0" err="1">
                          <a:solidFill>
                            <a:srgbClr val="000000"/>
                          </a:solidFill>
                          <a:latin typeface="Verdana"/>
                        </a:rPr>
                        <a:t>Doç.Dr</a:t>
                      </a:r>
                      <a:r>
                        <a:rPr lang="tr-TR" sz="1400" b="0" i="0" u="none" strike="noStrike" dirty="0">
                          <a:solidFill>
                            <a:srgbClr val="000000"/>
                          </a:solidFill>
                          <a:latin typeface="Verdana"/>
                        </a:rPr>
                        <a:t>. </a:t>
                      </a:r>
                      <a:r>
                        <a:rPr lang="tr-TR" sz="1400" b="0" i="0" u="none" strike="noStrike" dirty="0" err="1">
                          <a:solidFill>
                            <a:srgbClr val="000000"/>
                          </a:solidFill>
                          <a:latin typeface="Verdana"/>
                        </a:rPr>
                        <a:t>N.Onur</a:t>
                      </a:r>
                      <a:r>
                        <a:rPr lang="tr-TR" sz="1400" b="0" i="0" u="none" strike="noStrike" dirty="0">
                          <a:solidFill>
                            <a:srgbClr val="000000"/>
                          </a:solidFill>
                          <a:latin typeface="Verdana"/>
                        </a:rPr>
                        <a:t> AYKUT</a:t>
                      </a:r>
                    </a:p>
                  </a:txBody>
                  <a:tcPr marL="7620" marR="7620" marT="7620" marB="0" anchor="b">
                    <a:lnL>
                      <a:noFill/>
                    </a:lnL>
                    <a:lnR>
                      <a:noFill/>
                    </a:lnR>
                    <a:lnT>
                      <a:noFill/>
                    </a:lnT>
                    <a:lnB>
                      <a:noFill/>
                    </a:lnB>
                    <a:noFill/>
                  </a:tcPr>
                </a:tc>
                <a:tc>
                  <a:txBody>
                    <a:bodyPr/>
                    <a:lstStyle/>
                    <a:p>
                      <a:pPr algn="l" fontAlgn="b"/>
                      <a:r>
                        <a:rPr lang="tr-TR" sz="1400" b="0" i="0" u="none" strike="noStrike" dirty="0">
                          <a:solidFill>
                            <a:srgbClr val="000000"/>
                          </a:solidFill>
                          <a:effectLst/>
                          <a:latin typeface="Verdana" panose="020B0604030504040204" pitchFamily="34" charset="0"/>
                        </a:rPr>
                        <a:t>Türkçe</a:t>
                      </a:r>
                    </a:p>
                  </a:txBody>
                  <a:tcPr marL="7620" marR="7620" marT="7620" marB="0" anchor="b">
                    <a:lnL>
                      <a:noFill/>
                    </a:lnL>
                    <a:lnR>
                      <a:noFill/>
                    </a:lnR>
                    <a:lnT>
                      <a:noFill/>
                    </a:lnT>
                    <a:lnB>
                      <a:noFill/>
                    </a:lnB>
                    <a:noFill/>
                  </a:tcPr>
                </a:tc>
                <a:tc>
                  <a:txBody>
                    <a:bodyPr/>
                    <a:lstStyle/>
                    <a:p>
                      <a:pPr algn="l"/>
                      <a:r>
                        <a:rPr lang="tr-TR" sz="1400" b="0" i="0" u="none" strike="noStrike" dirty="0" err="1">
                          <a:solidFill>
                            <a:srgbClr val="000000"/>
                          </a:solidFill>
                          <a:effectLst/>
                          <a:latin typeface="Verdana"/>
                        </a:rPr>
                        <a:t>Çrş</a:t>
                      </a:r>
                      <a:r>
                        <a:rPr lang="tr-TR" sz="1400" b="0" i="0" u="none" strike="noStrike" dirty="0">
                          <a:solidFill>
                            <a:srgbClr val="000000"/>
                          </a:solidFill>
                          <a:effectLst/>
                          <a:latin typeface="Verdana"/>
                        </a:rPr>
                        <a:t> 11:00-13:50 D1-138</a:t>
                      </a: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921249061"/>
                  </a:ext>
                </a:extLst>
              </a:tr>
              <a:tr h="273386">
                <a:tc>
                  <a:txBody>
                    <a:bodyPr/>
                    <a:lstStyle/>
                    <a:p>
                      <a:pPr lvl="0" algn="ctr">
                        <a:buNone/>
                      </a:pPr>
                      <a:r>
                        <a:rPr lang="tr-TR" sz="1400" b="0" i="0" u="none" strike="noStrike" dirty="0">
                          <a:solidFill>
                            <a:srgbClr val="000000"/>
                          </a:solidFill>
                          <a:latin typeface="Verdana"/>
                        </a:rPr>
                        <a:t>3</a:t>
                      </a:r>
                    </a:p>
                  </a:txBody>
                  <a:tcPr marL="7620" marR="7620" marT="7620" marB="0" anchor="b">
                    <a:lnL w="12700" cap="flat" cmpd="sng" algn="ctr">
                      <a:solidFill>
                        <a:srgbClr val="000000"/>
                      </a:solidFill>
                      <a:prstDash val="solid"/>
                      <a:round/>
                      <a:headEnd type="none" w="med" len="med"/>
                      <a:tailEnd type="none" w="med" len="med"/>
                    </a:lnL>
                    <a:lnR>
                      <a:noFill/>
                    </a:lnR>
                    <a:lnT>
                      <a:noFill/>
                    </a:lnT>
                    <a:lnB w="12700" cap="flat" cmpd="sng" algn="ctr">
                      <a:noFill/>
                      <a:prstDash val="solid"/>
                      <a:round/>
                      <a:headEnd type="none" w="med" len="med"/>
                      <a:tailEnd type="none" w="med" len="med"/>
                    </a:lnB>
                    <a:solidFill>
                      <a:schemeClr val="bg2"/>
                    </a:solidFill>
                  </a:tcPr>
                </a:tc>
                <a:tc>
                  <a:txBody>
                    <a:bodyPr/>
                    <a:lstStyle/>
                    <a:p>
                      <a:pPr lvl="0" algn="ctr">
                        <a:buNone/>
                      </a:pPr>
                      <a:r>
                        <a:rPr lang="tr-TR" sz="1400" b="0" i="0" u="none" strike="noStrike" dirty="0">
                          <a:solidFill>
                            <a:srgbClr val="000000"/>
                          </a:solidFill>
                          <a:latin typeface="Verdana"/>
                        </a:rPr>
                        <a:t>50</a:t>
                      </a:r>
                    </a:p>
                  </a:txBody>
                  <a:tcPr marL="7620" marR="7620" marT="7620" marB="0" anchor="b">
                    <a:lnL>
                      <a:noFill/>
                    </a:lnL>
                    <a:lnR>
                      <a:noFill/>
                    </a:lnR>
                    <a:lnT>
                      <a:noFill/>
                    </a:lnT>
                    <a:lnB w="12700" cap="flat" cmpd="sng" algn="ctr">
                      <a:noFill/>
                      <a:prstDash val="solid"/>
                      <a:round/>
                      <a:headEnd type="none" w="med" len="med"/>
                      <a:tailEnd type="none" w="med" len="med"/>
                    </a:lnB>
                    <a:solidFill>
                      <a:schemeClr val="bg2"/>
                    </a:solidFill>
                  </a:tcPr>
                </a:tc>
                <a:tc>
                  <a:txBody>
                    <a:bodyPr/>
                    <a:lstStyle/>
                    <a:p>
                      <a:pPr lvl="0" algn="l">
                        <a:buNone/>
                      </a:pPr>
                      <a:r>
                        <a:rPr lang="tr-TR" sz="1400" b="0" i="0" u="none" strike="noStrike" dirty="0" err="1">
                          <a:solidFill>
                            <a:srgbClr val="000000"/>
                          </a:solidFill>
                          <a:latin typeface="Verdana"/>
                        </a:rPr>
                        <a:t>Doç.Dr</a:t>
                      </a:r>
                      <a:r>
                        <a:rPr lang="tr-TR" sz="1400" b="0" i="0" u="none" strike="noStrike" dirty="0">
                          <a:solidFill>
                            <a:srgbClr val="000000"/>
                          </a:solidFill>
                          <a:latin typeface="Verdana"/>
                        </a:rPr>
                        <a:t>. </a:t>
                      </a:r>
                      <a:r>
                        <a:rPr lang="tr-TR" sz="1400" b="0" i="0" u="none" strike="noStrike" dirty="0" err="1">
                          <a:solidFill>
                            <a:srgbClr val="000000"/>
                          </a:solidFill>
                          <a:latin typeface="Verdana"/>
                        </a:rPr>
                        <a:t>R.Gürsel</a:t>
                      </a:r>
                      <a:r>
                        <a:rPr lang="tr-TR" sz="1400" b="0" i="0" u="none" strike="noStrike" dirty="0">
                          <a:solidFill>
                            <a:srgbClr val="000000"/>
                          </a:solidFill>
                          <a:latin typeface="Verdana"/>
                        </a:rPr>
                        <a:t> HOŞBAŞ</a:t>
                      </a:r>
                    </a:p>
                  </a:txBody>
                  <a:tcPr marL="7620" marR="7620" marT="7620" marB="0" anchor="b">
                    <a:lnL>
                      <a:noFill/>
                    </a:lnL>
                    <a:lnR>
                      <a:noFill/>
                    </a:lnR>
                    <a:lnT>
                      <a:noFill/>
                    </a:lnT>
                    <a:lnB w="12700" cap="flat" cmpd="sng" algn="ctr">
                      <a:noFill/>
                      <a:prstDash val="solid"/>
                      <a:round/>
                      <a:headEnd type="none" w="med" len="med"/>
                      <a:tailEnd type="none" w="med" len="med"/>
                    </a:lnB>
                    <a:solidFill>
                      <a:schemeClr val="bg2"/>
                    </a:solidFill>
                  </a:tcPr>
                </a:tc>
                <a:tc>
                  <a:txBody>
                    <a:bodyPr/>
                    <a:lstStyle/>
                    <a:p>
                      <a:pPr algn="l" fontAlgn="b"/>
                      <a:r>
                        <a:rPr lang="tr-TR" sz="1400" b="0" i="0" u="none" strike="noStrike" dirty="0">
                          <a:solidFill>
                            <a:srgbClr val="000000"/>
                          </a:solidFill>
                          <a:effectLst/>
                          <a:latin typeface="Verdana"/>
                        </a:rPr>
                        <a:t>Türkçe</a:t>
                      </a:r>
                    </a:p>
                  </a:txBody>
                  <a:tcPr marL="7620" marR="7620" marT="7620" marB="0" anchor="b">
                    <a:lnL>
                      <a:noFill/>
                    </a:lnL>
                    <a:lnR>
                      <a:noFill/>
                    </a:lnR>
                    <a:lnT>
                      <a:noFill/>
                    </a:lnT>
                    <a:lnB w="12700" cap="flat" cmpd="sng" algn="ctr">
                      <a:noFill/>
                      <a:prstDash val="solid"/>
                      <a:round/>
                      <a:headEnd type="none" w="med" len="med"/>
                      <a:tailEnd type="none" w="med" len="med"/>
                    </a:lnB>
                    <a:solidFill>
                      <a:schemeClr val="bg2"/>
                    </a:solidFill>
                  </a:tcPr>
                </a:tc>
                <a:tc>
                  <a:txBody>
                    <a:bodyPr/>
                    <a:lstStyle/>
                    <a:p>
                      <a:pPr lvl="0" algn="l">
                        <a:buNone/>
                      </a:pPr>
                      <a:r>
                        <a:rPr lang="tr-TR" sz="1400" b="0" i="0" u="none" strike="noStrike" dirty="0" err="1">
                          <a:solidFill>
                            <a:srgbClr val="000000"/>
                          </a:solidFill>
                          <a:latin typeface="Verdana"/>
                        </a:rPr>
                        <a:t>Çrş</a:t>
                      </a:r>
                      <a:r>
                        <a:rPr lang="tr-TR" sz="1400" b="0" i="0" u="none" strike="noStrike" dirty="0">
                          <a:solidFill>
                            <a:srgbClr val="000000"/>
                          </a:solidFill>
                          <a:latin typeface="Verdana"/>
                        </a:rPr>
                        <a:t> 11:00-13:50 D1-139</a:t>
                      </a:r>
                    </a:p>
                  </a:txBody>
                  <a:tcPr marL="7620" marR="7620" marT="7620" marB="0" anchor="b">
                    <a:lnL>
                      <a:noFill/>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1969098153"/>
                  </a:ext>
                </a:extLst>
              </a:tr>
              <a:tr h="229870">
                <a:tc>
                  <a:txBody>
                    <a:bodyPr/>
                    <a:lstStyle/>
                    <a:p>
                      <a:pPr lvl="0" algn="ctr">
                        <a:buNone/>
                      </a:pPr>
                      <a:r>
                        <a:rPr lang="tr-TR" sz="1400" b="0" i="0" u="none" strike="noStrike" dirty="0">
                          <a:solidFill>
                            <a:srgbClr val="000000"/>
                          </a:solidFill>
                          <a:latin typeface="Verdana"/>
                        </a:rPr>
                        <a:t>4</a:t>
                      </a:r>
                    </a:p>
                  </a:txBody>
                  <a:tcPr marL="7620" marR="7620" marT="762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tr-TR" sz="1400" b="0" i="0" u="none" strike="noStrike" dirty="0">
                          <a:solidFill>
                            <a:srgbClr val="000000"/>
                          </a:solidFill>
                          <a:latin typeface="Verdana"/>
                        </a:rPr>
                        <a:t>50</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lvl="0" algn="l">
                        <a:buNone/>
                      </a:pPr>
                      <a:r>
                        <a:rPr lang="tr-TR" sz="1400" b="0" i="0" u="none" strike="noStrike" dirty="0" err="1">
                          <a:solidFill>
                            <a:srgbClr val="000000"/>
                          </a:solidFill>
                          <a:latin typeface="Verdana"/>
                        </a:rPr>
                        <a:t>Öğ.Gör.Dr</a:t>
                      </a:r>
                      <a:r>
                        <a:rPr lang="tr-TR" sz="1400" b="0" i="0" u="none" strike="noStrike" dirty="0">
                          <a:solidFill>
                            <a:srgbClr val="000000"/>
                          </a:solidFill>
                          <a:latin typeface="Verdana"/>
                        </a:rPr>
                        <a:t>. Mehmet EREN</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tr-TR" sz="1400" b="0" i="0" u="none" strike="noStrike" dirty="0">
                          <a:solidFill>
                            <a:srgbClr val="000000"/>
                          </a:solidFill>
                          <a:latin typeface="Verdana"/>
                        </a:rPr>
                        <a:t>Türkçe</a:t>
                      </a:r>
                      <a:endParaRPr lang="tr-TR" sz="1400" b="0" i="0" u="none" strike="noStrike" dirty="0">
                        <a:solidFill>
                          <a:srgbClr val="000000"/>
                        </a:solidFill>
                        <a:effectLst/>
                        <a:latin typeface="Verdana"/>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a:r>
                        <a:rPr lang="tr-TR" sz="1400" b="0" i="0" u="none" strike="noStrike" dirty="0" err="1">
                          <a:solidFill>
                            <a:srgbClr val="000000"/>
                          </a:solidFill>
                          <a:latin typeface="Verdana"/>
                        </a:rPr>
                        <a:t>Çrş</a:t>
                      </a:r>
                      <a:r>
                        <a:rPr lang="tr-TR" sz="1400" b="0" i="0" u="none" strike="noStrike" dirty="0">
                          <a:solidFill>
                            <a:srgbClr val="000000"/>
                          </a:solidFill>
                          <a:latin typeface="Verdana"/>
                        </a:rPr>
                        <a:t> 11:00-13:50 D1-140</a:t>
                      </a:r>
                    </a:p>
                  </a:txBody>
                  <a:tcPr marL="7620" marR="7620" marT="762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12" name="Dikdörtgen 11"/>
          <p:cNvSpPr/>
          <p:nvPr/>
        </p:nvSpPr>
        <p:spPr>
          <a:xfrm>
            <a:off x="2159224" y="764706"/>
            <a:ext cx="6229200" cy="461665"/>
          </a:xfrm>
          <a:prstGeom prst="rect">
            <a:avLst/>
          </a:prstGeom>
          <a:solidFill>
            <a:schemeClr val="accent1">
              <a:lumMod val="75000"/>
            </a:schemeClr>
          </a:solidFill>
        </p:spPr>
        <p:txBody>
          <a:bodyPr wrap="square">
            <a:spAutoFit/>
          </a:bodyPr>
          <a:lstStyle/>
          <a:p>
            <a:r>
              <a:rPr lang="tr-TR" sz="2400" b="1" dirty="0">
                <a:solidFill>
                  <a:prstClr val="white"/>
                </a:solidFill>
              </a:rPr>
              <a:t>DERS BİLGİLERİ</a:t>
            </a:r>
            <a:endParaRPr lang="tr-TR" sz="2400" dirty="0">
              <a:solidFill>
                <a:prstClr val="white"/>
              </a:solidFill>
            </a:endParaRPr>
          </a:p>
        </p:txBody>
      </p:sp>
      <p:sp>
        <p:nvSpPr>
          <p:cNvPr id="13" name="Dikdörtgen 12"/>
          <p:cNvSpPr/>
          <p:nvPr/>
        </p:nvSpPr>
        <p:spPr>
          <a:xfrm>
            <a:off x="2049565" y="3501008"/>
            <a:ext cx="5285165" cy="400110"/>
          </a:xfrm>
          <a:prstGeom prst="rect">
            <a:avLst/>
          </a:prstGeom>
        </p:spPr>
        <p:txBody>
          <a:bodyPr wrap="none">
            <a:spAutoFit/>
          </a:bodyPr>
          <a:lstStyle/>
          <a:p>
            <a:r>
              <a:rPr lang="tr-TR" sz="2000" b="1" u="sng" dirty="0">
                <a:solidFill>
                  <a:srgbClr val="FF0000"/>
                </a:solidFill>
              </a:rPr>
              <a:t>HRT2331 ÖLÇME BİLGİSİ 2 DERSİNİN ÖNKOŞULU</a:t>
            </a:r>
          </a:p>
        </p:txBody>
      </p:sp>
    </p:spTree>
    <p:extLst>
      <p:ext uri="{BB962C8B-B14F-4D97-AF65-F5344CB8AC3E}">
        <p14:creationId xmlns:p14="http://schemas.microsoft.com/office/powerpoint/2010/main" val="535193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1092171133"/>
              </p:ext>
            </p:extLst>
          </p:nvPr>
        </p:nvGraphicFramePr>
        <p:xfrm>
          <a:off x="278543" y="1051727"/>
          <a:ext cx="5577508" cy="2813431"/>
        </p:xfrm>
        <a:graphic>
          <a:graphicData uri="http://schemas.openxmlformats.org/drawingml/2006/table">
            <a:tbl>
              <a:tblPr>
                <a:tableStyleId>{5C22544A-7EE6-4342-B048-85BDC9FD1C3A}</a:tableStyleId>
              </a:tblPr>
              <a:tblGrid>
                <a:gridCol w="3165993">
                  <a:extLst>
                    <a:ext uri="{9D8B030D-6E8A-4147-A177-3AD203B41FA5}">
                      <a16:colId xmlns:a16="http://schemas.microsoft.com/office/drawing/2014/main" val="20000"/>
                    </a:ext>
                  </a:extLst>
                </a:gridCol>
                <a:gridCol w="1127464">
                  <a:extLst>
                    <a:ext uri="{9D8B030D-6E8A-4147-A177-3AD203B41FA5}">
                      <a16:colId xmlns:a16="http://schemas.microsoft.com/office/drawing/2014/main" val="20001"/>
                    </a:ext>
                  </a:extLst>
                </a:gridCol>
                <a:gridCol w="1284051">
                  <a:extLst>
                    <a:ext uri="{9D8B030D-6E8A-4147-A177-3AD203B41FA5}">
                      <a16:colId xmlns:a16="http://schemas.microsoft.com/office/drawing/2014/main" val="20002"/>
                    </a:ext>
                  </a:extLst>
                </a:gridCol>
              </a:tblGrid>
              <a:tr h="1263831">
                <a:tc>
                  <a:txBody>
                    <a:bodyPr/>
                    <a:lstStyle/>
                    <a:p>
                      <a:pPr marL="457200" indent="-182880" algn="ctr">
                        <a:lnSpc>
                          <a:spcPct val="150000"/>
                        </a:lnSpc>
                        <a:spcAft>
                          <a:spcPts val="600"/>
                        </a:spcAft>
                      </a:pPr>
                      <a:r>
                        <a:rPr lang="tr-TR" sz="1800" dirty="0">
                          <a:solidFill>
                            <a:schemeClr val="bg1"/>
                          </a:solidFill>
                          <a:effectLst/>
                        </a:rPr>
                        <a:t>Alanın Büyüklüğü</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457200" indent="-182880" algn="ctr">
                        <a:lnSpc>
                          <a:spcPct val="150000"/>
                        </a:lnSpc>
                        <a:spcAft>
                          <a:spcPts val="600"/>
                        </a:spcAft>
                      </a:pPr>
                      <a:r>
                        <a:rPr lang="tr-TR" sz="1800" dirty="0">
                          <a:solidFill>
                            <a:schemeClr val="bg1"/>
                          </a:solidFill>
                          <a:effectLst/>
                        </a:rPr>
                        <a:t>Yatay</a:t>
                      </a:r>
                      <a:r>
                        <a:rPr lang="tr-TR" sz="1800" baseline="0" dirty="0">
                          <a:solidFill>
                            <a:schemeClr val="bg1"/>
                          </a:solidFill>
                          <a:effectLst/>
                        </a:rPr>
                        <a:t> </a:t>
                      </a:r>
                      <a:r>
                        <a:rPr lang="tr-TR" sz="1800" dirty="0">
                          <a:solidFill>
                            <a:schemeClr val="bg1"/>
                          </a:solidFill>
                          <a:effectLst/>
                        </a:rPr>
                        <a:t>Konum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457200" indent="-182880" algn="ctr">
                        <a:lnSpc>
                          <a:spcPct val="150000"/>
                        </a:lnSpc>
                        <a:spcAft>
                          <a:spcPts val="600"/>
                        </a:spcAft>
                      </a:pPr>
                      <a:r>
                        <a:rPr lang="tr-TR" sz="1800" dirty="0">
                          <a:solidFill>
                            <a:schemeClr val="bg1"/>
                          </a:solidFill>
                          <a:effectLst/>
                        </a:rPr>
                        <a:t>Düşey</a:t>
                      </a:r>
                      <a:r>
                        <a:rPr lang="tr-TR" sz="1800" baseline="0" dirty="0">
                          <a:solidFill>
                            <a:schemeClr val="bg1"/>
                          </a:solidFill>
                          <a:effectLst/>
                        </a:rPr>
                        <a:t> </a:t>
                      </a:r>
                      <a:r>
                        <a:rPr lang="tr-TR" sz="1800" dirty="0">
                          <a:solidFill>
                            <a:schemeClr val="bg1"/>
                          </a:solidFill>
                          <a:effectLst/>
                        </a:rPr>
                        <a:t>Konum</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extLst>
                  <a:ext uri="{0D108BD9-81ED-4DB2-BD59-A6C34878D82A}">
                    <a16:rowId xmlns:a16="http://schemas.microsoft.com/office/drawing/2014/main" val="10000"/>
                  </a:ext>
                </a:extLst>
              </a:tr>
              <a:tr h="353731">
                <a:tc>
                  <a:txBody>
                    <a:bodyPr/>
                    <a:lstStyle/>
                    <a:p>
                      <a:pPr marL="457200" indent="-182880" algn="ctr">
                        <a:lnSpc>
                          <a:spcPct val="150000"/>
                        </a:lnSpc>
                        <a:spcAft>
                          <a:spcPts val="600"/>
                        </a:spcAft>
                      </a:pPr>
                      <a:r>
                        <a:rPr lang="tr-TR" sz="1800" dirty="0">
                          <a:effectLst/>
                        </a:rPr>
                        <a:t>Büyük alanlar &gt; 5.000 km</a:t>
                      </a:r>
                      <a:r>
                        <a:rPr lang="tr-TR" sz="1800" baseline="30000" dirty="0">
                          <a:effectLst/>
                        </a:rPr>
                        <a:t>2</a:t>
                      </a:r>
                      <a:endParaRPr lang="en-US" sz="16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indent="-182880" algn="ctr">
                        <a:lnSpc>
                          <a:spcPct val="150000"/>
                        </a:lnSpc>
                        <a:spcAft>
                          <a:spcPts val="600"/>
                        </a:spcAft>
                      </a:pPr>
                      <a:r>
                        <a:rPr lang="tr-TR" sz="1800" dirty="0">
                          <a:effectLst/>
                        </a:rPr>
                        <a:t>Elipsoit</a:t>
                      </a:r>
                      <a:endParaRPr lang="en-US" sz="16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indent="-182880" algn="ctr">
                        <a:lnSpc>
                          <a:spcPct val="150000"/>
                        </a:lnSpc>
                        <a:spcAft>
                          <a:spcPts val="600"/>
                        </a:spcAft>
                      </a:pPr>
                      <a:r>
                        <a:rPr lang="tr-TR" sz="1800">
                          <a:effectLst/>
                        </a:rPr>
                        <a:t>Jeoit</a:t>
                      </a:r>
                      <a:endParaRPr lang="en-US" sz="160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53731">
                <a:tc>
                  <a:txBody>
                    <a:bodyPr/>
                    <a:lstStyle/>
                    <a:p>
                      <a:pPr marL="457200" indent="-182880" algn="ctr">
                        <a:lnSpc>
                          <a:spcPct val="150000"/>
                        </a:lnSpc>
                        <a:spcAft>
                          <a:spcPts val="600"/>
                        </a:spcAft>
                      </a:pPr>
                      <a:r>
                        <a:rPr lang="tr-TR" sz="1800" dirty="0">
                          <a:effectLst/>
                        </a:rPr>
                        <a:t>Orta büyüklükte </a:t>
                      </a:r>
                      <a:r>
                        <a:rPr lang="tr-TR" sz="1800" dirty="0">
                          <a:effectLst/>
                          <a:sym typeface="Symbol" panose="05050102010706020507" pitchFamily="18" charset="2"/>
                        </a:rPr>
                        <a:t></a:t>
                      </a:r>
                      <a:r>
                        <a:rPr lang="tr-TR" sz="1800" dirty="0">
                          <a:effectLst/>
                        </a:rPr>
                        <a:t> 5.000 km</a:t>
                      </a:r>
                      <a:r>
                        <a:rPr lang="tr-TR" sz="1800" baseline="30000" dirty="0">
                          <a:effectLst/>
                        </a:rPr>
                        <a:t>2</a:t>
                      </a:r>
                      <a:endParaRPr lang="en-US" sz="16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indent="-182880" algn="ctr">
                        <a:lnSpc>
                          <a:spcPct val="150000"/>
                        </a:lnSpc>
                        <a:spcAft>
                          <a:spcPts val="600"/>
                        </a:spcAft>
                      </a:pPr>
                      <a:r>
                        <a:rPr lang="tr-TR" sz="1800" dirty="0">
                          <a:effectLst/>
                        </a:rPr>
                        <a:t>Küre</a:t>
                      </a:r>
                      <a:endParaRPr lang="en-US" sz="16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indent="-182880" algn="ctr">
                        <a:lnSpc>
                          <a:spcPct val="150000"/>
                        </a:lnSpc>
                        <a:spcAft>
                          <a:spcPts val="600"/>
                        </a:spcAft>
                      </a:pPr>
                      <a:r>
                        <a:rPr lang="tr-TR" sz="1800" dirty="0" err="1">
                          <a:effectLst/>
                        </a:rPr>
                        <a:t>Jeoit</a:t>
                      </a:r>
                      <a:endParaRPr lang="en-US" sz="16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811730">
                <a:tc>
                  <a:txBody>
                    <a:bodyPr/>
                    <a:lstStyle/>
                    <a:p>
                      <a:pPr marL="457200" indent="-182880" algn="ctr">
                        <a:lnSpc>
                          <a:spcPct val="150000"/>
                        </a:lnSpc>
                        <a:spcAft>
                          <a:spcPts val="0"/>
                        </a:spcAft>
                      </a:pPr>
                      <a:r>
                        <a:rPr lang="tr-TR" sz="1800" dirty="0">
                          <a:effectLst/>
                        </a:rPr>
                        <a:t>Bölgesel </a:t>
                      </a:r>
                      <a:r>
                        <a:rPr lang="tr-TR" sz="1800" dirty="0">
                          <a:effectLst/>
                          <a:sym typeface="Symbol" panose="05050102010706020507" pitchFamily="18" charset="2"/>
                        </a:rPr>
                        <a:t></a:t>
                      </a:r>
                      <a:r>
                        <a:rPr lang="tr-TR" sz="1800" dirty="0">
                          <a:effectLst/>
                        </a:rPr>
                        <a:t> 50 km</a:t>
                      </a:r>
                      <a:r>
                        <a:rPr lang="tr-TR" sz="1800" baseline="30000" dirty="0">
                          <a:effectLst/>
                        </a:rPr>
                        <a:t>2 </a:t>
                      </a:r>
                      <a:r>
                        <a:rPr lang="tr-TR" sz="1800" dirty="0">
                          <a:effectLst/>
                        </a:rPr>
                        <a:t>veya </a:t>
                      </a:r>
                      <a:endParaRPr lang="en-US" sz="1600" dirty="0">
                        <a:effectLst/>
                      </a:endParaRPr>
                    </a:p>
                    <a:p>
                      <a:pPr marL="457200" indent="-182880" algn="ctr">
                        <a:lnSpc>
                          <a:spcPct val="150000"/>
                        </a:lnSpc>
                        <a:spcAft>
                          <a:spcPts val="600"/>
                        </a:spcAft>
                      </a:pPr>
                      <a:r>
                        <a:rPr lang="tr-TR" sz="1800" dirty="0">
                          <a:effectLst/>
                        </a:rPr>
                        <a:t>10 km</a:t>
                      </a:r>
                      <a:r>
                        <a:rPr lang="tr-TR" sz="1800" dirty="0">
                          <a:effectLst/>
                          <a:sym typeface="Symbol" panose="05050102010706020507" pitchFamily="18" charset="2"/>
                        </a:rPr>
                        <a:t></a:t>
                      </a:r>
                      <a:r>
                        <a:rPr lang="tr-TR" sz="1800" dirty="0">
                          <a:effectLst/>
                        </a:rPr>
                        <a:t>10 km</a:t>
                      </a:r>
                      <a:endParaRPr lang="en-US" sz="16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indent="-182880" algn="ctr">
                        <a:lnSpc>
                          <a:spcPct val="150000"/>
                        </a:lnSpc>
                        <a:spcAft>
                          <a:spcPts val="600"/>
                        </a:spcAft>
                      </a:pPr>
                      <a:r>
                        <a:rPr lang="tr-TR" sz="1800" dirty="0">
                          <a:effectLst/>
                        </a:rPr>
                        <a:t>Düzlem</a:t>
                      </a:r>
                      <a:endParaRPr lang="en-US" sz="16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indent="-182880" algn="ctr">
                        <a:lnSpc>
                          <a:spcPct val="150000"/>
                        </a:lnSpc>
                        <a:spcAft>
                          <a:spcPts val="600"/>
                        </a:spcAft>
                      </a:pPr>
                      <a:r>
                        <a:rPr lang="tr-TR" sz="1800" dirty="0" err="1">
                          <a:effectLst/>
                        </a:rPr>
                        <a:t>Jeoit</a:t>
                      </a:r>
                      <a:endParaRPr lang="en-US" sz="16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bl>
          </a:graphicData>
        </a:graphic>
      </p:graphicFrame>
      <p:sp>
        <p:nvSpPr>
          <p:cNvPr id="5" name="Dikdörtgen 4"/>
          <p:cNvSpPr/>
          <p:nvPr/>
        </p:nvSpPr>
        <p:spPr>
          <a:xfrm>
            <a:off x="6007663" y="1181169"/>
            <a:ext cx="2876932" cy="2554545"/>
          </a:xfrm>
          <a:prstGeom prst="rect">
            <a:avLst/>
          </a:prstGeom>
        </p:spPr>
        <p:txBody>
          <a:bodyPr wrap="square">
            <a:spAutoFit/>
          </a:bodyPr>
          <a:lstStyle/>
          <a:p>
            <a:r>
              <a:rPr lang="tr-TR" sz="2000" dirty="0" err="1">
                <a:latin typeface="Calibri" panose="020F0502020204030204" pitchFamily="34" charset="0"/>
                <a:ea typeface="Calibri" panose="020F0502020204030204" pitchFamily="34" charset="0"/>
                <a:cs typeface="Times New Roman" panose="02020603050405020304" pitchFamily="18" charset="0"/>
              </a:rPr>
              <a:t>Jeoit</a:t>
            </a:r>
            <a:r>
              <a:rPr lang="tr-TR" sz="2000" dirty="0">
                <a:latin typeface="Calibri" panose="020F0502020204030204" pitchFamily="34" charset="0"/>
                <a:ea typeface="Calibri" panose="020F0502020204030204" pitchFamily="34" charset="0"/>
                <a:cs typeface="Times New Roman" panose="02020603050405020304" pitchFamily="18" charset="0"/>
              </a:rPr>
              <a:t> üzerindeki hesaplamaların güçlüğü nedeniyle, ölçülecek alanın büyüklüğüne bağlı olarak, konum ölçmeleri için yeryüzünün şekli; </a:t>
            </a:r>
            <a:r>
              <a:rPr lang="tr-TR" sz="2000" b="1" dirty="0">
                <a:latin typeface="Calibri" panose="020F0502020204030204" pitchFamily="34" charset="0"/>
                <a:ea typeface="Calibri" panose="020F0502020204030204" pitchFamily="34" charset="0"/>
                <a:cs typeface="Times New Roman" panose="02020603050405020304" pitchFamily="18" charset="0"/>
              </a:rPr>
              <a:t>elipsoit, küre </a:t>
            </a:r>
            <a:r>
              <a:rPr lang="tr-TR" sz="2000" dirty="0">
                <a:latin typeface="Calibri" panose="020F0502020204030204" pitchFamily="34" charset="0"/>
                <a:ea typeface="Calibri" panose="020F0502020204030204" pitchFamily="34" charset="0"/>
                <a:cs typeface="Times New Roman" panose="02020603050405020304" pitchFamily="18" charset="0"/>
              </a:rPr>
              <a:t>ya da </a:t>
            </a:r>
            <a:r>
              <a:rPr lang="tr-TR" sz="2000" b="1" dirty="0">
                <a:latin typeface="Calibri" panose="020F0502020204030204" pitchFamily="34" charset="0"/>
                <a:ea typeface="Calibri" panose="020F0502020204030204" pitchFamily="34" charset="0"/>
                <a:cs typeface="Times New Roman" panose="02020603050405020304" pitchFamily="18" charset="0"/>
              </a:rPr>
              <a:t>düzlem</a:t>
            </a:r>
            <a:r>
              <a:rPr lang="tr-TR" sz="2000" dirty="0">
                <a:latin typeface="Calibri" panose="020F0502020204030204" pitchFamily="34" charset="0"/>
                <a:ea typeface="Calibri" panose="020F0502020204030204" pitchFamily="34" charset="0"/>
                <a:cs typeface="Times New Roman" panose="02020603050405020304" pitchFamily="18" charset="0"/>
              </a:rPr>
              <a:t> olarak alınabilir. </a:t>
            </a:r>
            <a:endParaRPr lang="en-US" sz="2000" dirty="0"/>
          </a:p>
        </p:txBody>
      </p:sp>
      <p:pic>
        <p:nvPicPr>
          <p:cNvPr id="7" name="Resim 6"/>
          <p:cNvPicPr>
            <a:picLocks noChangeAspect="1"/>
          </p:cNvPicPr>
          <p:nvPr/>
        </p:nvPicPr>
        <p:blipFill rotWithShape="1">
          <a:blip r:embed="rId2"/>
          <a:srcRect b="7273"/>
          <a:stretch/>
        </p:blipFill>
        <p:spPr>
          <a:xfrm>
            <a:off x="3643200" y="4060726"/>
            <a:ext cx="1857600" cy="2062748"/>
          </a:xfrm>
          <a:prstGeom prst="rect">
            <a:avLst/>
          </a:prstGeom>
        </p:spPr>
      </p:pic>
      <p:pic>
        <p:nvPicPr>
          <p:cNvPr id="8" name="Resim 7"/>
          <p:cNvPicPr>
            <a:picLocks noChangeAspect="1"/>
          </p:cNvPicPr>
          <p:nvPr/>
        </p:nvPicPr>
        <p:blipFill>
          <a:blip r:embed="rId3"/>
          <a:stretch>
            <a:fillRect/>
          </a:stretch>
        </p:blipFill>
        <p:spPr>
          <a:xfrm>
            <a:off x="1123050" y="4155385"/>
            <a:ext cx="1801867" cy="1873431"/>
          </a:xfrm>
          <a:prstGeom prst="rect">
            <a:avLst/>
          </a:prstGeom>
        </p:spPr>
      </p:pic>
      <p:pic>
        <p:nvPicPr>
          <p:cNvPr id="12290" name="Picture 2" descr="düzlem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9083" y="4313723"/>
            <a:ext cx="2133600" cy="1809751"/>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Yerin Şekli ve Büyüklüğü</a:t>
            </a:r>
            <a:endParaRPr lang="en-US" sz="2400" dirty="0">
              <a:solidFill>
                <a:schemeClr val="bg1"/>
              </a:solidFill>
            </a:endParaRPr>
          </a:p>
        </p:txBody>
      </p:sp>
    </p:spTree>
    <p:extLst>
      <p:ext uri="{BB962C8B-B14F-4D97-AF65-F5344CB8AC3E}">
        <p14:creationId xmlns:p14="http://schemas.microsoft.com/office/powerpoint/2010/main" val="1189316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ext uri="{D42A27DB-BD31-4B8C-83A1-F6EECF244321}">
                <p14:modId xmlns:p14="http://schemas.microsoft.com/office/powerpoint/2010/main" val="1035557546"/>
              </p:ext>
            </p:extLst>
          </p:nvPr>
        </p:nvGraphicFramePr>
        <p:xfrm>
          <a:off x="1047565" y="939546"/>
          <a:ext cx="7226422" cy="1844675"/>
        </p:xfrm>
        <a:graphic>
          <a:graphicData uri="http://schemas.openxmlformats.org/drawingml/2006/table">
            <a:tbl>
              <a:tblPr>
                <a:tableStyleId>{5C22544A-7EE6-4342-B048-85BDC9FD1C3A}</a:tableStyleId>
              </a:tblPr>
              <a:tblGrid>
                <a:gridCol w="2530136">
                  <a:extLst>
                    <a:ext uri="{9D8B030D-6E8A-4147-A177-3AD203B41FA5}">
                      <a16:colId xmlns:a16="http://schemas.microsoft.com/office/drawing/2014/main" val="20000"/>
                    </a:ext>
                  </a:extLst>
                </a:gridCol>
                <a:gridCol w="2450237">
                  <a:extLst>
                    <a:ext uri="{9D8B030D-6E8A-4147-A177-3AD203B41FA5}">
                      <a16:colId xmlns:a16="http://schemas.microsoft.com/office/drawing/2014/main" val="20001"/>
                    </a:ext>
                  </a:extLst>
                </a:gridCol>
                <a:gridCol w="2246049">
                  <a:extLst>
                    <a:ext uri="{9D8B030D-6E8A-4147-A177-3AD203B41FA5}">
                      <a16:colId xmlns:a16="http://schemas.microsoft.com/office/drawing/2014/main" val="20002"/>
                    </a:ext>
                  </a:extLst>
                </a:gridCol>
              </a:tblGrid>
              <a:tr h="367833">
                <a:tc>
                  <a:txBody>
                    <a:bodyPr/>
                    <a:lstStyle/>
                    <a:p>
                      <a:pPr marL="457200" indent="-182880" algn="ctr">
                        <a:lnSpc>
                          <a:spcPct val="150000"/>
                        </a:lnSpc>
                        <a:spcAft>
                          <a:spcPts val="600"/>
                        </a:spcAft>
                      </a:pPr>
                      <a:r>
                        <a:rPr lang="tr-TR" sz="1800" dirty="0">
                          <a:solidFill>
                            <a:schemeClr val="bg1"/>
                          </a:solidFill>
                          <a:effectLst/>
                        </a:rPr>
                        <a:t>Elipsoit</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457200" indent="-182880" algn="ctr">
                        <a:lnSpc>
                          <a:spcPct val="150000"/>
                        </a:lnSpc>
                        <a:spcAft>
                          <a:spcPts val="600"/>
                        </a:spcAft>
                      </a:pPr>
                      <a:r>
                        <a:rPr lang="tr-TR" sz="1800" dirty="0">
                          <a:solidFill>
                            <a:schemeClr val="bg1"/>
                          </a:solidFill>
                          <a:effectLst/>
                        </a:rPr>
                        <a:t>Büyük Eksen (m)</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457200" indent="-182880" algn="ctr">
                        <a:lnSpc>
                          <a:spcPct val="150000"/>
                        </a:lnSpc>
                        <a:spcAft>
                          <a:spcPts val="600"/>
                        </a:spcAft>
                      </a:pPr>
                      <a:r>
                        <a:rPr lang="tr-TR" sz="1800" dirty="0">
                          <a:solidFill>
                            <a:schemeClr val="bg1"/>
                          </a:solidFill>
                          <a:effectLst/>
                        </a:rPr>
                        <a:t>Basıklık</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extLst>
                  <a:ext uri="{0D108BD9-81ED-4DB2-BD59-A6C34878D82A}">
                    <a16:rowId xmlns:a16="http://schemas.microsoft.com/office/drawing/2014/main" val="10000"/>
                  </a:ext>
                </a:extLst>
              </a:tr>
              <a:tr h="367833">
                <a:tc>
                  <a:txBody>
                    <a:bodyPr/>
                    <a:lstStyle/>
                    <a:p>
                      <a:pPr marL="457200" indent="-182880" algn="ctr">
                        <a:lnSpc>
                          <a:spcPct val="150000"/>
                        </a:lnSpc>
                        <a:spcAft>
                          <a:spcPts val="600"/>
                        </a:spcAft>
                      </a:pPr>
                      <a:r>
                        <a:rPr lang="tr-TR" sz="1800">
                          <a:effectLst/>
                        </a:rPr>
                        <a:t>Clarke 1866</a:t>
                      </a:r>
                      <a:endParaRPr lang="en-US" sz="160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indent="-182880" algn="ctr">
                        <a:lnSpc>
                          <a:spcPct val="150000"/>
                        </a:lnSpc>
                        <a:spcAft>
                          <a:spcPts val="600"/>
                        </a:spcAft>
                      </a:pPr>
                      <a:r>
                        <a:rPr lang="tr-TR" sz="1800">
                          <a:effectLst/>
                        </a:rPr>
                        <a:t>6378206.4</a:t>
                      </a:r>
                      <a:endParaRPr lang="en-US" sz="160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indent="-182880" algn="ctr">
                        <a:lnSpc>
                          <a:spcPct val="150000"/>
                        </a:lnSpc>
                        <a:spcAft>
                          <a:spcPts val="600"/>
                        </a:spcAft>
                      </a:pPr>
                      <a:r>
                        <a:rPr lang="tr-TR" sz="1800">
                          <a:effectLst/>
                        </a:rPr>
                        <a:t>294.9786982</a:t>
                      </a:r>
                      <a:endParaRPr lang="en-US" sz="160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67833">
                <a:tc>
                  <a:txBody>
                    <a:bodyPr/>
                    <a:lstStyle/>
                    <a:p>
                      <a:pPr marL="457200" indent="-182880" algn="ctr">
                        <a:lnSpc>
                          <a:spcPct val="150000"/>
                        </a:lnSpc>
                        <a:spcAft>
                          <a:spcPts val="600"/>
                        </a:spcAft>
                      </a:pPr>
                      <a:r>
                        <a:rPr lang="tr-TR" sz="1800">
                          <a:effectLst/>
                        </a:rPr>
                        <a:t>Hayford</a:t>
                      </a:r>
                      <a:endParaRPr lang="en-US" sz="160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indent="-182880" algn="ctr">
                        <a:lnSpc>
                          <a:spcPct val="150000"/>
                        </a:lnSpc>
                        <a:spcAft>
                          <a:spcPts val="600"/>
                        </a:spcAft>
                      </a:pPr>
                      <a:r>
                        <a:rPr lang="tr-TR" sz="1800">
                          <a:effectLst/>
                        </a:rPr>
                        <a:t>6378388.0</a:t>
                      </a:r>
                      <a:endParaRPr lang="en-US" sz="160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indent="-182880" algn="ctr">
                        <a:lnSpc>
                          <a:spcPct val="150000"/>
                        </a:lnSpc>
                        <a:spcAft>
                          <a:spcPts val="600"/>
                        </a:spcAft>
                      </a:pPr>
                      <a:r>
                        <a:rPr lang="tr-TR" sz="1800">
                          <a:effectLst/>
                        </a:rPr>
                        <a:t>297.0</a:t>
                      </a:r>
                      <a:endParaRPr lang="en-US" sz="160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67833">
                <a:tc>
                  <a:txBody>
                    <a:bodyPr/>
                    <a:lstStyle/>
                    <a:p>
                      <a:pPr marL="457200" indent="-182880" algn="ctr">
                        <a:lnSpc>
                          <a:spcPct val="150000"/>
                        </a:lnSpc>
                        <a:spcAft>
                          <a:spcPts val="600"/>
                        </a:spcAft>
                      </a:pPr>
                      <a:r>
                        <a:rPr lang="tr-TR" sz="1800" dirty="0">
                          <a:effectLst/>
                        </a:rPr>
                        <a:t>GRS 80</a:t>
                      </a:r>
                      <a:endParaRPr lang="en-US" sz="16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indent="-182880" algn="ctr">
                        <a:lnSpc>
                          <a:spcPct val="150000"/>
                        </a:lnSpc>
                        <a:spcAft>
                          <a:spcPts val="600"/>
                        </a:spcAft>
                      </a:pPr>
                      <a:r>
                        <a:rPr lang="tr-TR" sz="1800">
                          <a:effectLst/>
                        </a:rPr>
                        <a:t>6378137.0</a:t>
                      </a:r>
                      <a:endParaRPr lang="en-US" sz="160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indent="-182880" algn="ctr">
                        <a:lnSpc>
                          <a:spcPct val="150000"/>
                        </a:lnSpc>
                        <a:spcAft>
                          <a:spcPts val="600"/>
                        </a:spcAft>
                      </a:pPr>
                      <a:r>
                        <a:rPr lang="tr-TR" sz="1800" dirty="0">
                          <a:effectLst/>
                        </a:rPr>
                        <a:t>298.257222101</a:t>
                      </a:r>
                      <a:endParaRPr lang="en-US" sz="16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367833">
                <a:tc>
                  <a:txBody>
                    <a:bodyPr/>
                    <a:lstStyle/>
                    <a:p>
                      <a:pPr marL="457200" indent="-182880" algn="ctr">
                        <a:lnSpc>
                          <a:spcPct val="150000"/>
                        </a:lnSpc>
                        <a:spcAft>
                          <a:spcPts val="600"/>
                        </a:spcAft>
                      </a:pPr>
                      <a:r>
                        <a:rPr lang="tr-TR" sz="1800">
                          <a:effectLst/>
                        </a:rPr>
                        <a:t>WGS84</a:t>
                      </a:r>
                      <a:endParaRPr lang="en-US" sz="160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indent="-182880" algn="ctr">
                        <a:lnSpc>
                          <a:spcPct val="150000"/>
                        </a:lnSpc>
                        <a:spcAft>
                          <a:spcPts val="600"/>
                        </a:spcAft>
                      </a:pPr>
                      <a:r>
                        <a:rPr lang="tr-TR" sz="1800">
                          <a:effectLst/>
                        </a:rPr>
                        <a:t>6378137.0</a:t>
                      </a:r>
                      <a:endParaRPr lang="en-US" sz="160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457200" indent="-182880" algn="ctr">
                        <a:lnSpc>
                          <a:spcPct val="150000"/>
                        </a:lnSpc>
                        <a:spcAft>
                          <a:spcPts val="600"/>
                        </a:spcAft>
                      </a:pPr>
                      <a:r>
                        <a:rPr lang="tr-TR" sz="1800" dirty="0">
                          <a:effectLst/>
                        </a:rPr>
                        <a:t>298.257223563</a:t>
                      </a:r>
                      <a:endParaRPr lang="en-US" sz="16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pic>
        <p:nvPicPr>
          <p:cNvPr id="13314" name="Picture 2" descr="hayford ellipsoid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955" y="4001942"/>
            <a:ext cx="6296025" cy="2190750"/>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7525273" y="5951077"/>
            <a:ext cx="1281120" cy="261610"/>
          </a:xfrm>
          <a:prstGeom prst="rect">
            <a:avLst/>
          </a:prstGeom>
        </p:spPr>
        <p:txBody>
          <a:bodyPr wrap="none">
            <a:spAutoFit/>
          </a:bodyPr>
          <a:lstStyle/>
          <a:p>
            <a:r>
              <a:rPr lang="en-US" sz="1100" dirty="0">
                <a:solidFill>
                  <a:srgbClr val="7D7D7D"/>
                </a:solidFill>
                <a:latin typeface="arial" panose="020B0604020202020204" pitchFamily="34" charset="0"/>
                <a:hlinkClick r:id="rId3"/>
              </a:rPr>
              <a:t>Kartoweb.nl - ITC</a:t>
            </a:r>
            <a:endParaRPr lang="en-US" sz="1100" dirty="0"/>
          </a:p>
        </p:txBody>
      </p:sp>
      <p:sp>
        <p:nvSpPr>
          <p:cNvPr id="6" name="Dikdörtgen 5"/>
          <p:cNvSpPr/>
          <p:nvPr/>
        </p:nvSpPr>
        <p:spPr>
          <a:xfrm>
            <a:off x="1722200" y="3022690"/>
            <a:ext cx="5718737" cy="707886"/>
          </a:xfrm>
          <a:prstGeom prst="rect">
            <a:avLst/>
          </a:prstGeom>
        </p:spPr>
        <p:txBody>
          <a:bodyPr wrap="square">
            <a:spAutoFit/>
          </a:bodyPr>
          <a:lstStyle/>
          <a:p>
            <a:pPr algn="ctr"/>
            <a:r>
              <a:rPr lang="tr-TR" sz="2000" dirty="0">
                <a:latin typeface="Calibri" panose="020F0502020204030204" pitchFamily="34" charset="0"/>
                <a:ea typeface="Calibri" panose="020F0502020204030204" pitchFamily="34" charset="0"/>
                <a:cs typeface="Times New Roman" panose="02020603050405020304" pitchFamily="18" charset="0"/>
              </a:rPr>
              <a:t>Dünyanın şekline en yakın ve</a:t>
            </a:r>
          </a:p>
          <a:p>
            <a:pPr algn="ctr"/>
            <a:r>
              <a:rPr lang="tr-TR" sz="2000" dirty="0" err="1">
                <a:latin typeface="Calibri" panose="020F0502020204030204" pitchFamily="34" charset="0"/>
                <a:ea typeface="Calibri" panose="020F0502020204030204" pitchFamily="34" charset="0"/>
                <a:cs typeface="Times New Roman" panose="02020603050405020304" pitchFamily="18" charset="0"/>
              </a:rPr>
              <a:t>jeoidi</a:t>
            </a:r>
            <a:r>
              <a:rPr lang="tr-TR" sz="2000" dirty="0">
                <a:latin typeface="Calibri" panose="020F0502020204030204" pitchFamily="34" charset="0"/>
                <a:ea typeface="Calibri" panose="020F0502020204030204" pitchFamily="34" charset="0"/>
                <a:cs typeface="Times New Roman" panose="02020603050405020304" pitchFamily="18" charset="0"/>
              </a:rPr>
              <a:t> en iyi temsil edebilen elipsoitler kullanılabilir.</a:t>
            </a:r>
            <a:endParaRPr lang="en-US" sz="2000" dirty="0"/>
          </a:p>
        </p:txBody>
      </p:sp>
      <p:sp>
        <p:nvSpPr>
          <p:cNvPr id="8" name="Dikdörtgen 7"/>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Yerin Şekli ve Büyüklüğü</a:t>
            </a:r>
            <a:endParaRPr lang="en-US" sz="2400" dirty="0">
              <a:solidFill>
                <a:schemeClr val="bg1"/>
              </a:solidFill>
            </a:endParaRPr>
          </a:p>
        </p:txBody>
      </p:sp>
    </p:spTree>
    <p:extLst>
      <p:ext uri="{BB962C8B-B14F-4D97-AF65-F5344CB8AC3E}">
        <p14:creationId xmlns:p14="http://schemas.microsoft.com/office/powerpoint/2010/main" val="2168714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world geoid model egm96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856" y="1414434"/>
            <a:ext cx="7067550" cy="4457700"/>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2963043" y="985866"/>
            <a:ext cx="3081176" cy="523220"/>
          </a:xfrm>
          <a:prstGeom prst="rect">
            <a:avLst/>
          </a:prstGeom>
        </p:spPr>
        <p:txBody>
          <a:bodyPr wrap="square">
            <a:spAutoFit/>
          </a:bodyPr>
          <a:lstStyle/>
          <a:p>
            <a:r>
              <a:rPr lang="tr-TR" sz="2800" dirty="0">
                <a:latin typeface="Calibri" panose="020F0502020204030204" pitchFamily="34" charset="0"/>
                <a:ea typeface="Calibri" panose="020F0502020204030204" pitchFamily="34" charset="0"/>
                <a:cs typeface="Times New Roman" panose="02020603050405020304" pitchFamily="18" charset="0"/>
              </a:rPr>
              <a:t>Dünya </a:t>
            </a:r>
            <a:r>
              <a:rPr lang="tr-TR" sz="2800" dirty="0" err="1">
                <a:latin typeface="Calibri" panose="020F0502020204030204" pitchFamily="34" charset="0"/>
                <a:ea typeface="Calibri" panose="020F0502020204030204" pitchFamily="34" charset="0"/>
                <a:cs typeface="Times New Roman" panose="02020603050405020304" pitchFamily="18" charset="0"/>
              </a:rPr>
              <a:t>Jeoit</a:t>
            </a:r>
            <a:r>
              <a:rPr lang="tr-TR" sz="2800" dirty="0">
                <a:latin typeface="Calibri" panose="020F0502020204030204" pitchFamily="34" charset="0"/>
                <a:ea typeface="Calibri" panose="020F0502020204030204" pitchFamily="34" charset="0"/>
                <a:cs typeface="Times New Roman" panose="02020603050405020304" pitchFamily="18" charset="0"/>
              </a:rPr>
              <a:t> Modeli</a:t>
            </a:r>
            <a:endParaRPr lang="en-US" sz="2800" b="1" dirty="0"/>
          </a:p>
        </p:txBody>
      </p:sp>
      <p:sp>
        <p:nvSpPr>
          <p:cNvPr id="6" name="Dikdörtgen 5"/>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Yerin Şekli ve Büyüklüğü</a:t>
            </a:r>
            <a:endParaRPr lang="en-US" sz="2400" dirty="0">
              <a:solidFill>
                <a:schemeClr val="bg1"/>
              </a:solidFill>
            </a:endParaRPr>
          </a:p>
        </p:txBody>
      </p:sp>
    </p:spTree>
    <p:extLst>
      <p:ext uri="{BB962C8B-B14F-4D97-AF65-F5344CB8AC3E}">
        <p14:creationId xmlns:p14="http://schemas.microsoft.com/office/powerpoint/2010/main" val="177699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939575"/>
            <a:ext cx="5534076" cy="4324261"/>
          </a:xfrm>
          <a:prstGeom prst="rect">
            <a:avLst/>
          </a:prstGeom>
        </p:spPr>
        <p:txBody>
          <a:bodyPr wrap="square">
            <a:spAutoFit/>
          </a:bodyPr>
          <a:lstStyle/>
          <a:p>
            <a:pPr algn="just">
              <a:lnSpc>
                <a:spcPct val="150000"/>
              </a:lnSpc>
              <a:spcAft>
                <a:spcPts val="600"/>
              </a:spcAft>
            </a:pPr>
            <a:r>
              <a:rPr lang="tr-TR" sz="2000" dirty="0">
                <a:latin typeface="Calibri" panose="020F0502020204030204" pitchFamily="34" charset="0"/>
                <a:ea typeface="Calibri" panose="020F0502020204030204" pitchFamily="34" charset="0"/>
                <a:cs typeface="Times New Roman" panose="02020603050405020304" pitchFamily="18" charset="0"/>
              </a:rPr>
              <a:t>Metroloji kelime olarak Yunanca “</a:t>
            </a:r>
            <a:r>
              <a:rPr lang="tr-TR" sz="20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METRON</a:t>
            </a:r>
            <a:r>
              <a:rPr lang="tr-TR" sz="2000" dirty="0">
                <a:latin typeface="Calibri" panose="020F0502020204030204" pitchFamily="34" charset="0"/>
                <a:ea typeface="Calibri" panose="020F0502020204030204" pitchFamily="34" charset="0"/>
                <a:cs typeface="Times New Roman" panose="02020603050405020304" pitchFamily="18" charset="0"/>
              </a:rPr>
              <a:t>” kelimesinden türetilmiş olup, Türkçe karşılığı “</a:t>
            </a:r>
            <a:r>
              <a:rPr lang="tr-TR" sz="20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Ölçüm Bilimi</a:t>
            </a:r>
            <a:r>
              <a:rPr lang="tr-TR" sz="2000" dirty="0">
                <a:latin typeface="Calibri" panose="020F0502020204030204" pitchFamily="34" charset="0"/>
                <a:ea typeface="Calibri" panose="020F0502020204030204" pitchFamily="34" charset="0"/>
                <a:cs typeface="Times New Roman" panose="02020603050405020304" pitchFamily="18" charset="0"/>
              </a:rPr>
              <a:t>” </a:t>
            </a:r>
            <a:r>
              <a:rPr lang="tr-TR" sz="2000" dirty="0" err="1">
                <a:latin typeface="Calibri" panose="020F0502020204030204" pitchFamily="34" charset="0"/>
                <a:ea typeface="Calibri" panose="020F0502020204030204" pitchFamily="34" charset="0"/>
                <a:cs typeface="Times New Roman" panose="02020603050405020304" pitchFamily="18" charset="0"/>
              </a:rPr>
              <a:t>dir</a:t>
            </a:r>
            <a:r>
              <a:rPr lang="tr-TR" sz="20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50000"/>
              </a:lnSpc>
              <a:spcAft>
                <a:spcPts val="600"/>
              </a:spcAft>
            </a:pPr>
            <a:r>
              <a:rPr lang="tr-TR" sz="2000" dirty="0">
                <a:latin typeface="Calibri" panose="020F0502020204030204" pitchFamily="34" charset="0"/>
                <a:ea typeface="Calibri" panose="020F0502020204030204" pitchFamily="34" charset="0"/>
                <a:cs typeface="Times New Roman" panose="02020603050405020304" pitchFamily="18" charset="0"/>
              </a:rPr>
              <a:t>Metrolojinin amacı bütün ölçme sistemlerinin temeli olan </a:t>
            </a:r>
            <a:r>
              <a:rPr lang="tr-TR" sz="2000" b="1" dirty="0">
                <a:latin typeface="Calibri" panose="020F0502020204030204" pitchFamily="34" charset="0"/>
                <a:ea typeface="Calibri" panose="020F0502020204030204" pitchFamily="34" charset="0"/>
                <a:cs typeface="Times New Roman" panose="02020603050405020304" pitchFamily="18" charset="0"/>
              </a:rPr>
              <a:t>Uluslararası Birimler Sistemi (SI) </a:t>
            </a:r>
            <a:r>
              <a:rPr lang="tr-TR" sz="2000" dirty="0">
                <a:latin typeface="Calibri" panose="020F0502020204030204" pitchFamily="34" charset="0"/>
                <a:ea typeface="Calibri" panose="020F0502020204030204" pitchFamily="34" charset="0"/>
                <a:cs typeface="Times New Roman" panose="02020603050405020304" pitchFamily="18" charset="0"/>
              </a:rPr>
              <a:t>ve SI’ dan türetilen ölçüm birimlerini tanımlayarak bilim ve teknolojinin kullanımına sunmak ve yapılan bütün ölçümlerin </a:t>
            </a:r>
            <a:r>
              <a:rPr lang="tr-TR" sz="2000" b="1" dirty="0">
                <a:latin typeface="Calibri" panose="020F0502020204030204" pitchFamily="34" charset="0"/>
                <a:ea typeface="Calibri" panose="020F0502020204030204" pitchFamily="34" charset="0"/>
                <a:cs typeface="Times New Roman" panose="02020603050405020304" pitchFamily="18" charset="0"/>
              </a:rPr>
              <a:t>güvenirliğini</a:t>
            </a:r>
            <a:r>
              <a:rPr lang="tr-TR" sz="2000" dirty="0">
                <a:latin typeface="Calibri" panose="020F0502020204030204" pitchFamily="34" charset="0"/>
                <a:ea typeface="Calibri" panose="020F0502020204030204" pitchFamily="34" charset="0"/>
                <a:cs typeface="Times New Roman" panose="02020603050405020304" pitchFamily="18" charset="0"/>
              </a:rPr>
              <a:t> ve </a:t>
            </a:r>
            <a:r>
              <a:rPr lang="tr-TR" sz="2000" b="1" dirty="0">
                <a:latin typeface="Calibri" panose="020F0502020204030204" pitchFamily="34" charset="0"/>
                <a:ea typeface="Calibri" panose="020F0502020204030204" pitchFamily="34" charset="0"/>
                <a:cs typeface="Times New Roman" panose="02020603050405020304" pitchFamily="18" charset="0"/>
              </a:rPr>
              <a:t>doğruluğunu</a:t>
            </a:r>
            <a:r>
              <a:rPr lang="tr-TR" sz="2000" dirty="0">
                <a:latin typeface="Calibri" panose="020F0502020204030204" pitchFamily="34" charset="0"/>
                <a:ea typeface="Calibri" panose="020F0502020204030204" pitchFamily="34" charset="0"/>
                <a:cs typeface="Times New Roman" panose="02020603050405020304" pitchFamily="18" charset="0"/>
              </a:rPr>
              <a:t> sağlamaktır.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338" name="Picture 2" descr="2018 Po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6334" y="1574001"/>
            <a:ext cx="2714075" cy="3867229"/>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367371" y="5618624"/>
            <a:ext cx="6096000" cy="369332"/>
          </a:xfrm>
          <a:prstGeom prst="rect">
            <a:avLst/>
          </a:prstGeom>
        </p:spPr>
        <p:txBody>
          <a:bodyPr>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20 Mayıs – Dünya Metroloji Günü</a:t>
            </a:r>
            <a:endParaRPr lang="en-US" dirty="0"/>
          </a:p>
        </p:txBody>
      </p:sp>
      <p:sp>
        <p:nvSpPr>
          <p:cNvPr id="7" name="Dikdörtgen 6"/>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Metroloji</a:t>
            </a:r>
            <a:endParaRPr lang="en-US" sz="2400" dirty="0">
              <a:solidFill>
                <a:schemeClr val="bg1"/>
              </a:solidFill>
            </a:endParaRPr>
          </a:p>
        </p:txBody>
      </p:sp>
    </p:spTree>
    <p:extLst>
      <p:ext uri="{BB962C8B-B14F-4D97-AF65-F5344CB8AC3E}">
        <p14:creationId xmlns:p14="http://schemas.microsoft.com/office/powerpoint/2010/main" val="1257059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ünya metroloji günü ile ilgili gö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b="-815"/>
          <a:stretch/>
        </p:blipFill>
        <p:spPr bwMode="auto">
          <a:xfrm>
            <a:off x="1205785" y="1080910"/>
            <a:ext cx="6648879" cy="4831025"/>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1394813" y="4593880"/>
            <a:ext cx="3402227" cy="1318054"/>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kdörtgen 5"/>
          <p:cNvSpPr/>
          <p:nvPr/>
        </p:nvSpPr>
        <p:spPr>
          <a:xfrm>
            <a:off x="1298254" y="4468077"/>
            <a:ext cx="3925305" cy="1569660"/>
          </a:xfrm>
          <a:prstGeom prst="rect">
            <a:avLst/>
          </a:prstGeom>
          <a:noFill/>
        </p:spPr>
        <p:txBody>
          <a:bodyPr wrap="none" lIns="91440" tIns="45720" rIns="91440" bIns="45720">
            <a:spAutoFit/>
          </a:bodyPr>
          <a:lstStyle/>
          <a:p>
            <a:pPr algn="ctr"/>
            <a:r>
              <a:rPr lang="tr-TR" sz="4800" dirty="0">
                <a:ln w="0"/>
                <a:effectLst>
                  <a:outerShdw blurRad="38100" dist="19050" dir="2700000" algn="tl" rotWithShape="0">
                    <a:schemeClr val="dk1">
                      <a:alpha val="40000"/>
                    </a:schemeClr>
                  </a:outerShdw>
                </a:effectLst>
              </a:rPr>
              <a:t>Ölçüm hayatın </a:t>
            </a:r>
          </a:p>
          <a:p>
            <a:pPr algn="ctr"/>
            <a:r>
              <a:rPr lang="tr-TR" sz="4800" dirty="0">
                <a:ln w="0"/>
                <a:effectLst>
                  <a:outerShdw blurRad="38100" dist="19050" dir="2700000" algn="tl" rotWithShape="0">
                    <a:schemeClr val="dk1">
                      <a:alpha val="40000"/>
                    </a:schemeClr>
                  </a:outerShdw>
                </a:effectLst>
              </a:rPr>
              <a:t>içinde var!</a:t>
            </a:r>
          </a:p>
        </p:txBody>
      </p:sp>
      <p:sp>
        <p:nvSpPr>
          <p:cNvPr id="7" name="Dikdörtgen 6"/>
          <p:cNvSpPr/>
          <p:nvPr/>
        </p:nvSpPr>
        <p:spPr>
          <a:xfrm>
            <a:off x="1348147" y="1080910"/>
            <a:ext cx="6286500" cy="4831025"/>
          </a:xfrm>
          <a:prstGeom prst="rect">
            <a:avLst/>
          </a:pr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kdörtgen 7"/>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Metroloji</a:t>
            </a:r>
            <a:endParaRPr lang="en-US" sz="2400" dirty="0">
              <a:solidFill>
                <a:schemeClr val="bg1"/>
              </a:solidFill>
            </a:endParaRPr>
          </a:p>
        </p:txBody>
      </p:sp>
    </p:spTree>
    <p:extLst>
      <p:ext uri="{BB962C8B-B14F-4D97-AF65-F5344CB8AC3E}">
        <p14:creationId xmlns:p14="http://schemas.microsoft.com/office/powerpoint/2010/main" val="329524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metron ölçüm bilimi ile ilgili gö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l="14549" t="18208" r="14285" b="18903"/>
          <a:stretch/>
        </p:blipFill>
        <p:spPr bwMode="auto">
          <a:xfrm>
            <a:off x="340646" y="852565"/>
            <a:ext cx="5367337" cy="3557275"/>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6718455" y="1278236"/>
            <a:ext cx="1963871" cy="461665"/>
          </a:xfrm>
          <a:prstGeom prst="rect">
            <a:avLst/>
          </a:prstGeom>
        </p:spPr>
        <p:txBody>
          <a:bodyPr wrap="none">
            <a:spAutoFit/>
          </a:bodyPr>
          <a:lstStyle/>
          <a:p>
            <a:r>
              <a:rPr lang="tr-TR" sz="2400" b="1" dirty="0">
                <a:latin typeface="Calibri" panose="020F0502020204030204" pitchFamily="34" charset="0"/>
                <a:ea typeface="Calibri" panose="020F0502020204030204" pitchFamily="34" charset="0"/>
                <a:cs typeface="Times New Roman" panose="02020603050405020304" pitchFamily="18" charset="0"/>
              </a:rPr>
              <a:t>TÜBİTAK UME</a:t>
            </a:r>
            <a:endParaRPr lang="en-US" sz="2400" dirty="0"/>
          </a:p>
        </p:txBody>
      </p:sp>
      <p:sp>
        <p:nvSpPr>
          <p:cNvPr id="5" name="Sağ Ok 4"/>
          <p:cNvSpPr/>
          <p:nvPr/>
        </p:nvSpPr>
        <p:spPr>
          <a:xfrm>
            <a:off x="5720304" y="1278237"/>
            <a:ext cx="875049"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ağ Ok 6"/>
          <p:cNvSpPr/>
          <p:nvPr/>
        </p:nvSpPr>
        <p:spPr>
          <a:xfrm>
            <a:off x="5720304" y="2400371"/>
            <a:ext cx="875049"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Resim 8"/>
          <p:cNvPicPr>
            <a:picLocks noChangeAspect="1"/>
          </p:cNvPicPr>
          <p:nvPr/>
        </p:nvPicPr>
        <p:blipFill>
          <a:blip r:embed="rId3"/>
          <a:stretch>
            <a:fillRect/>
          </a:stretch>
        </p:blipFill>
        <p:spPr>
          <a:xfrm>
            <a:off x="6718455" y="2052862"/>
            <a:ext cx="2017472" cy="1169449"/>
          </a:xfrm>
          <a:prstGeom prst="rect">
            <a:avLst/>
          </a:prstGeom>
        </p:spPr>
      </p:pic>
      <p:sp>
        <p:nvSpPr>
          <p:cNvPr id="11" name="Sağ Ok 10"/>
          <p:cNvSpPr/>
          <p:nvPr/>
        </p:nvSpPr>
        <p:spPr>
          <a:xfrm>
            <a:off x="5746001" y="3449760"/>
            <a:ext cx="849352"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utoShape 8" descr="sanayi ve ticaret bakanlığı ile ilgili görsel sonucu"/>
          <p:cNvSpPr>
            <a:spLocks noChangeAspect="1" noChangeArrowheads="1"/>
          </p:cNvSpPr>
          <p:nvPr/>
        </p:nvSpPr>
        <p:spPr bwMode="auto">
          <a:xfrm>
            <a:off x="-121602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Resim 11"/>
          <p:cNvPicPr>
            <a:picLocks noChangeAspect="1"/>
          </p:cNvPicPr>
          <p:nvPr/>
        </p:nvPicPr>
        <p:blipFill>
          <a:blip r:embed="rId4"/>
          <a:stretch>
            <a:fillRect/>
          </a:stretch>
        </p:blipFill>
        <p:spPr>
          <a:xfrm>
            <a:off x="6868358" y="3559313"/>
            <a:ext cx="1717665" cy="1375501"/>
          </a:xfrm>
          <a:prstGeom prst="rect">
            <a:avLst/>
          </a:prstGeom>
        </p:spPr>
      </p:pic>
      <p:sp>
        <p:nvSpPr>
          <p:cNvPr id="14" name="Dikdörtgen 13"/>
          <p:cNvSpPr/>
          <p:nvPr/>
        </p:nvSpPr>
        <p:spPr>
          <a:xfrm>
            <a:off x="4823540" y="5271816"/>
            <a:ext cx="4182555" cy="400110"/>
          </a:xfrm>
          <a:prstGeom prst="rect">
            <a:avLst/>
          </a:prstGeom>
        </p:spPr>
        <p:txBody>
          <a:bodyPr wrap="none">
            <a:spAutoFit/>
          </a:bodyPr>
          <a:lstStyle/>
          <a:p>
            <a:r>
              <a:rPr lang="tr-TR" sz="2000" b="1" dirty="0">
                <a:latin typeface="Calibri" panose="020F0502020204030204" pitchFamily="34" charset="0"/>
                <a:ea typeface="Calibri" panose="020F0502020204030204" pitchFamily="34" charset="0"/>
                <a:cs typeface="Times New Roman" panose="02020603050405020304" pitchFamily="18" charset="0"/>
              </a:rPr>
              <a:t>T.C. SANAYİ VE TEKNOLOJİ BAKANLIĞI</a:t>
            </a:r>
            <a:endParaRPr lang="en-US" sz="2000" dirty="0"/>
          </a:p>
        </p:txBody>
      </p:sp>
      <p:sp>
        <p:nvSpPr>
          <p:cNvPr id="13" name="Dikdörtgen 12"/>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Metroloji</a:t>
            </a:r>
            <a:endParaRPr lang="en-US" sz="2400" dirty="0">
              <a:solidFill>
                <a:schemeClr val="bg1"/>
              </a:solidFill>
            </a:endParaRPr>
          </a:p>
        </p:txBody>
      </p:sp>
      <p:pic>
        <p:nvPicPr>
          <p:cNvPr id="2" name="Resim 1"/>
          <p:cNvPicPr>
            <a:picLocks noChangeAspect="1"/>
          </p:cNvPicPr>
          <p:nvPr/>
        </p:nvPicPr>
        <p:blipFill>
          <a:blip r:embed="rId5"/>
          <a:stretch>
            <a:fillRect/>
          </a:stretch>
        </p:blipFill>
        <p:spPr>
          <a:xfrm>
            <a:off x="423094" y="4725437"/>
            <a:ext cx="4158475" cy="1371317"/>
          </a:xfrm>
          <a:prstGeom prst="rect">
            <a:avLst/>
          </a:prstGeom>
        </p:spPr>
      </p:pic>
      <p:sp>
        <p:nvSpPr>
          <p:cNvPr id="15" name="Dikdörtgen 14"/>
          <p:cNvSpPr/>
          <p:nvPr/>
        </p:nvSpPr>
        <p:spPr>
          <a:xfrm>
            <a:off x="340646" y="5950686"/>
            <a:ext cx="4482894" cy="461665"/>
          </a:xfrm>
          <a:prstGeom prst="rect">
            <a:avLst/>
          </a:prstGeom>
        </p:spPr>
        <p:txBody>
          <a:bodyPr wrap="none">
            <a:spAutoFit/>
          </a:bodyPr>
          <a:lstStyle/>
          <a:p>
            <a:r>
              <a:rPr lang="tr-TR" sz="2400" u="sng" dirty="0"/>
              <a:t>https://www.ume.tubitak.gov.tr/tr</a:t>
            </a:r>
          </a:p>
        </p:txBody>
      </p:sp>
    </p:spTree>
    <p:extLst>
      <p:ext uri="{BB962C8B-B14F-4D97-AF65-F5344CB8AC3E}">
        <p14:creationId xmlns:p14="http://schemas.microsoft.com/office/powerpoint/2010/main" val="492421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876942" y="996760"/>
            <a:ext cx="4026758" cy="5016758"/>
          </a:xfrm>
          <a:prstGeom prst="rect">
            <a:avLst/>
          </a:prstGeom>
        </p:spPr>
        <p:txBody>
          <a:bodyPr wrap="square">
            <a:spAutoFit/>
          </a:bodyPr>
          <a:lstStyle/>
          <a:p>
            <a:pPr algn="just"/>
            <a:r>
              <a:rPr lang="tr-TR" sz="2000" dirty="0">
                <a:latin typeface="Calibri" panose="020F0502020204030204" pitchFamily="34" charset="0"/>
                <a:ea typeface="Calibri" panose="020F0502020204030204" pitchFamily="34" charset="0"/>
                <a:cs typeface="Times New Roman" panose="02020603050405020304" pitchFamily="18" charset="0"/>
              </a:rPr>
              <a:t>Metrolojinin en önemli alanlarından biri de uzunluk ve açı ölçümlerin yapıldığı </a:t>
            </a:r>
            <a:r>
              <a:rPr lang="tr-TR" sz="20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boyutsal</a:t>
            </a:r>
            <a:r>
              <a:rPr lang="tr-TR" sz="2000"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tr-TR" sz="20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metroloji </a:t>
            </a:r>
            <a:r>
              <a:rPr lang="tr-TR" sz="20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dir</a:t>
            </a:r>
            <a:r>
              <a:rPr lang="tr-TR" sz="2000" dirty="0">
                <a:latin typeface="Calibri" panose="020F0502020204030204" pitchFamily="34" charset="0"/>
                <a:ea typeface="Calibri" panose="020F0502020204030204" pitchFamily="34" charset="0"/>
                <a:cs typeface="Times New Roman" panose="02020603050405020304" pitchFamily="18" charset="0"/>
              </a:rPr>
              <a:t>.</a:t>
            </a:r>
            <a:r>
              <a:rPr lang="tr-TR" sz="2000"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tr-TR" sz="2000" dirty="0">
                <a:latin typeface="Calibri" panose="020F0502020204030204" pitchFamily="34" charset="0"/>
                <a:ea typeface="Calibri" panose="020F0502020204030204" pitchFamily="34" charset="0"/>
                <a:cs typeface="Times New Roman" panose="02020603050405020304" pitchFamily="18" charset="0"/>
              </a:rPr>
              <a:t>Boyutsal metrolojinin temel çalışma alanları:</a:t>
            </a:r>
          </a:p>
          <a:p>
            <a:pPr marL="342900" indent="-342900">
              <a:buFont typeface="Wingdings" panose="05000000000000000000" pitchFamily="2" charset="2"/>
              <a:buChar char="ü"/>
            </a:pPr>
            <a:r>
              <a:rPr lang="tr-TR" sz="2000" dirty="0">
                <a:latin typeface="Calibri" panose="020F0502020204030204" pitchFamily="34" charset="0"/>
                <a:ea typeface="Calibri" panose="020F0502020204030204" pitchFamily="34" charset="0"/>
                <a:cs typeface="Times New Roman" panose="02020603050405020304" pitchFamily="18" charset="0"/>
              </a:rPr>
              <a:t>Frekans kararlı lazer ve frekans ölçümleri,</a:t>
            </a:r>
          </a:p>
          <a:p>
            <a:pPr marL="342900" indent="-342900">
              <a:buFont typeface="Wingdings" panose="05000000000000000000" pitchFamily="2" charset="2"/>
              <a:buChar char="ü"/>
            </a:pPr>
            <a:r>
              <a:rPr lang="tr-TR" sz="2000" dirty="0">
                <a:latin typeface="Calibri" panose="020F0502020204030204" pitchFamily="34" charset="0"/>
                <a:ea typeface="Calibri" panose="020F0502020204030204" pitchFamily="34" charset="0"/>
                <a:cs typeface="Times New Roman" panose="02020603050405020304" pitchFamily="18" charset="0"/>
              </a:rPr>
              <a:t>Mastar blokları ve </a:t>
            </a:r>
            <a:r>
              <a:rPr lang="tr-TR" sz="2000" dirty="0" err="1">
                <a:latin typeface="Calibri" panose="020F0502020204030204" pitchFamily="34" charset="0"/>
                <a:ea typeface="Calibri" panose="020F0502020204030204" pitchFamily="34" charset="0"/>
                <a:cs typeface="Times New Roman" panose="02020603050405020304" pitchFamily="18" charset="0"/>
              </a:rPr>
              <a:t>interferometrik</a:t>
            </a:r>
            <a:r>
              <a:rPr lang="tr-TR" sz="2000" dirty="0">
                <a:latin typeface="Calibri" panose="020F0502020204030204" pitchFamily="34" charset="0"/>
                <a:ea typeface="Calibri" panose="020F0502020204030204" pitchFamily="34" charset="0"/>
                <a:cs typeface="Times New Roman" panose="02020603050405020304" pitchFamily="18" charset="0"/>
              </a:rPr>
              <a:t> ölçümler,</a:t>
            </a:r>
          </a:p>
          <a:p>
            <a:pPr marL="342900" indent="-342900">
              <a:buFont typeface="Wingdings" panose="05000000000000000000" pitchFamily="2" charset="2"/>
              <a:buChar char="ü"/>
            </a:pPr>
            <a:r>
              <a:rPr lang="tr-TR" sz="2000" dirty="0">
                <a:latin typeface="Calibri" panose="020F0502020204030204" pitchFamily="34" charset="0"/>
                <a:ea typeface="Calibri" panose="020F0502020204030204" pitchFamily="34" charset="0"/>
                <a:cs typeface="Times New Roman" panose="02020603050405020304" pitchFamily="18" charset="0"/>
              </a:rPr>
              <a:t>Açı ölçümleri,</a:t>
            </a:r>
          </a:p>
          <a:p>
            <a:pPr marL="342900" indent="-342900">
              <a:buFont typeface="Wingdings" panose="05000000000000000000" pitchFamily="2" charset="2"/>
              <a:buChar char="ü"/>
            </a:pPr>
            <a:r>
              <a:rPr lang="tr-TR" sz="2000" dirty="0">
                <a:latin typeface="Calibri" panose="020F0502020204030204" pitchFamily="34" charset="0"/>
                <a:ea typeface="Calibri" panose="020F0502020204030204" pitchFamily="34" charset="0"/>
                <a:cs typeface="Times New Roman" panose="02020603050405020304" pitchFamily="18" charset="0"/>
              </a:rPr>
              <a:t>Yüzey pürüzlülüğü ölçümleri,</a:t>
            </a:r>
          </a:p>
          <a:p>
            <a:pPr marL="342900" indent="-342900">
              <a:buFont typeface="Wingdings" panose="05000000000000000000" pitchFamily="2" charset="2"/>
              <a:buChar char="ü"/>
            </a:pPr>
            <a:r>
              <a:rPr lang="tr-TR" sz="2000" dirty="0" err="1">
                <a:latin typeface="Calibri" panose="020F0502020204030204" pitchFamily="34" charset="0"/>
                <a:ea typeface="Calibri" panose="020F0502020204030204" pitchFamily="34" charset="0"/>
                <a:cs typeface="Times New Roman" panose="02020603050405020304" pitchFamily="18" charset="0"/>
              </a:rPr>
              <a:t>Nanometroloji</a:t>
            </a:r>
            <a:r>
              <a:rPr lang="tr-TR" sz="2000" dirty="0">
                <a:latin typeface="Calibri" panose="020F0502020204030204" pitchFamily="34" charset="0"/>
                <a:ea typeface="Calibri" panose="020F0502020204030204" pitchFamily="34" charset="0"/>
                <a:cs typeface="Times New Roman" panose="02020603050405020304" pitchFamily="18" charset="0"/>
              </a:rPr>
              <a:t>,</a:t>
            </a:r>
          </a:p>
          <a:p>
            <a:pPr marL="342900" indent="-342900">
              <a:buFont typeface="Wingdings" panose="05000000000000000000" pitchFamily="2" charset="2"/>
              <a:buChar char="ü"/>
            </a:pPr>
            <a:r>
              <a:rPr lang="tr-TR" sz="2000" dirty="0">
                <a:latin typeface="Calibri" panose="020F0502020204030204" pitchFamily="34" charset="0"/>
                <a:ea typeface="Calibri" panose="020F0502020204030204" pitchFamily="34" charset="0"/>
                <a:cs typeface="Times New Roman" panose="02020603050405020304" pitchFamily="18" charset="0"/>
              </a:rPr>
              <a:t>Çap ve form ölçümleri,</a:t>
            </a:r>
          </a:p>
          <a:p>
            <a:pPr marL="342900" indent="-342900">
              <a:buFont typeface="Wingdings" panose="05000000000000000000" pitchFamily="2" charset="2"/>
              <a:buChar char="ü"/>
            </a:pPr>
            <a:r>
              <a:rPr lang="tr-TR" sz="2000" dirty="0">
                <a:latin typeface="Calibri" panose="020F0502020204030204" pitchFamily="34" charset="0"/>
                <a:ea typeface="Calibri" panose="020F0502020204030204" pitchFamily="34" charset="0"/>
                <a:cs typeface="Times New Roman" panose="02020603050405020304" pitchFamily="18" charset="0"/>
              </a:rPr>
              <a:t>Uzun mesafe ölçümleri</a:t>
            </a:r>
          </a:p>
          <a:p>
            <a:pPr marL="342900" indent="-342900">
              <a:buFont typeface="Wingdings" panose="05000000000000000000" pitchFamily="2" charset="2"/>
              <a:buChar char="ü"/>
            </a:pPr>
            <a:r>
              <a:rPr lang="tr-TR" sz="2000" dirty="0">
                <a:latin typeface="Calibri" panose="020F0502020204030204" pitchFamily="34" charset="0"/>
                <a:ea typeface="Calibri" panose="020F0502020204030204" pitchFamily="34" charset="0"/>
                <a:cs typeface="Times New Roman" panose="02020603050405020304" pitchFamily="18" charset="0"/>
              </a:rPr>
              <a:t> Endüstriyel ölçümler ve</a:t>
            </a:r>
          </a:p>
          <a:p>
            <a:pPr marL="342900" indent="-342900">
              <a:buFont typeface="Wingdings" panose="05000000000000000000" pitchFamily="2" charset="2"/>
              <a:buChar char="ü"/>
            </a:pPr>
            <a:r>
              <a:rPr lang="tr-TR" sz="2000" dirty="0">
                <a:latin typeface="Calibri" panose="020F0502020204030204" pitchFamily="34" charset="0"/>
                <a:ea typeface="Calibri" panose="020F0502020204030204" pitchFamily="34" charset="0"/>
                <a:cs typeface="Times New Roman" panose="02020603050405020304" pitchFamily="18" charset="0"/>
              </a:rPr>
              <a:t>Optik </a:t>
            </a:r>
            <a:r>
              <a:rPr lang="tr-TR" sz="2000" dirty="0" err="1">
                <a:latin typeface="Calibri" panose="020F0502020204030204" pitchFamily="34" charset="0"/>
                <a:ea typeface="Calibri" panose="020F0502020204030204" pitchFamily="34" charset="0"/>
                <a:cs typeface="Times New Roman" panose="02020603050405020304" pitchFamily="18" charset="0"/>
              </a:rPr>
              <a:t>takımlama</a:t>
            </a:r>
            <a:r>
              <a:rPr lang="tr-TR" sz="2000" dirty="0">
                <a:latin typeface="Calibri" panose="020F0502020204030204" pitchFamily="34" charset="0"/>
                <a:ea typeface="Calibri" panose="020F0502020204030204" pitchFamily="34" charset="0"/>
                <a:cs typeface="Times New Roman" panose="02020603050405020304" pitchFamily="18" charset="0"/>
              </a:rPr>
              <a:t> ölçümleridir. </a:t>
            </a:r>
            <a:endParaRPr lang="en-US" sz="2000" dirty="0"/>
          </a:p>
        </p:txBody>
      </p:sp>
      <p:pic>
        <p:nvPicPr>
          <p:cNvPr id="15362" name="Picture 2" descr="JEODEZİK METROLOJİ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335" y="806664"/>
            <a:ext cx="4507607" cy="5101267"/>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78543" y="239412"/>
            <a:ext cx="8606052" cy="461665"/>
          </a:xfrm>
          <a:prstGeom prst="rect">
            <a:avLst/>
          </a:prstGeom>
          <a:solidFill>
            <a:srgbClr val="2683C6"/>
          </a:solidFill>
        </p:spPr>
        <p:txBody>
          <a:bodyPr wrap="square">
            <a:spAutoFit/>
          </a:bodyPr>
          <a:lstStyle/>
          <a:p>
            <a:r>
              <a:rPr lang="tr-TR" sz="2400" dirty="0" err="1">
                <a:solidFill>
                  <a:schemeClr val="bg1"/>
                </a:solidFill>
                <a:ea typeface="Times New Roman" panose="02020603050405020304" pitchFamily="18" charset="0"/>
                <a:cs typeface="Times New Roman" panose="02020603050405020304" pitchFamily="18" charset="0"/>
              </a:rPr>
              <a:t>Jeodezik</a:t>
            </a:r>
            <a:r>
              <a:rPr lang="tr-TR" sz="2400" dirty="0">
                <a:solidFill>
                  <a:schemeClr val="bg1"/>
                </a:solidFill>
                <a:ea typeface="Times New Roman" panose="02020603050405020304" pitchFamily="18" charset="0"/>
                <a:cs typeface="Times New Roman" panose="02020603050405020304" pitchFamily="18" charset="0"/>
              </a:rPr>
              <a:t> Metroloji</a:t>
            </a:r>
            <a:endParaRPr lang="en-US" sz="2400" dirty="0">
              <a:solidFill>
                <a:schemeClr val="bg1"/>
              </a:solidFill>
            </a:endParaRPr>
          </a:p>
        </p:txBody>
      </p:sp>
    </p:spTree>
    <p:extLst>
      <p:ext uri="{BB962C8B-B14F-4D97-AF65-F5344CB8AC3E}">
        <p14:creationId xmlns:p14="http://schemas.microsoft.com/office/powerpoint/2010/main" val="2218347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geodetic metrology ile ilgili görsel sonucu"/>
          <p:cNvSpPr>
            <a:spLocks noChangeAspect="1" noChangeArrowheads="1"/>
          </p:cNvSpPr>
          <p:nvPr/>
        </p:nvSpPr>
        <p:spPr bwMode="auto">
          <a:xfrm>
            <a:off x="-13684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Resim 7"/>
          <p:cNvPicPr>
            <a:picLocks noChangeAspect="1"/>
          </p:cNvPicPr>
          <p:nvPr/>
        </p:nvPicPr>
        <p:blipFill>
          <a:blip r:embed="rId2"/>
          <a:stretch>
            <a:fillRect/>
          </a:stretch>
        </p:blipFill>
        <p:spPr>
          <a:xfrm>
            <a:off x="460126" y="1199380"/>
            <a:ext cx="3835587" cy="4351871"/>
          </a:xfrm>
          <a:prstGeom prst="rect">
            <a:avLst/>
          </a:prstGeom>
        </p:spPr>
      </p:pic>
      <p:graphicFrame>
        <p:nvGraphicFramePr>
          <p:cNvPr id="11" name="Diyagram 10"/>
          <p:cNvGraphicFramePr/>
          <p:nvPr>
            <p:extLst>
              <p:ext uri="{D42A27DB-BD31-4B8C-83A1-F6EECF244321}">
                <p14:modId xmlns:p14="http://schemas.microsoft.com/office/powerpoint/2010/main" val="1310080116"/>
              </p:ext>
            </p:extLst>
          </p:nvPr>
        </p:nvGraphicFramePr>
        <p:xfrm>
          <a:off x="4539575" y="894580"/>
          <a:ext cx="4208833" cy="4244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ikdörtgen 6"/>
          <p:cNvSpPr/>
          <p:nvPr/>
        </p:nvSpPr>
        <p:spPr>
          <a:xfrm>
            <a:off x="278543" y="239412"/>
            <a:ext cx="8606052" cy="461665"/>
          </a:xfrm>
          <a:prstGeom prst="rect">
            <a:avLst/>
          </a:prstGeom>
          <a:solidFill>
            <a:srgbClr val="2683C6"/>
          </a:solidFill>
        </p:spPr>
        <p:txBody>
          <a:bodyPr wrap="square">
            <a:spAutoFit/>
          </a:bodyPr>
          <a:lstStyle/>
          <a:p>
            <a:r>
              <a:rPr lang="tr-TR" sz="2400" dirty="0" err="1">
                <a:solidFill>
                  <a:schemeClr val="bg1"/>
                </a:solidFill>
                <a:ea typeface="Times New Roman" panose="02020603050405020304" pitchFamily="18" charset="0"/>
                <a:cs typeface="Times New Roman" panose="02020603050405020304" pitchFamily="18" charset="0"/>
              </a:rPr>
              <a:t>Jeodezik</a:t>
            </a:r>
            <a:r>
              <a:rPr lang="tr-TR" sz="2400" dirty="0">
                <a:solidFill>
                  <a:schemeClr val="bg1"/>
                </a:solidFill>
                <a:ea typeface="Times New Roman" panose="02020603050405020304" pitchFamily="18" charset="0"/>
                <a:cs typeface="Times New Roman" panose="02020603050405020304" pitchFamily="18" charset="0"/>
              </a:rPr>
              <a:t> Metroloji</a:t>
            </a:r>
            <a:endParaRPr lang="en-US" sz="2400" dirty="0">
              <a:solidFill>
                <a:schemeClr val="bg1"/>
              </a:solidFill>
            </a:endParaRPr>
          </a:p>
        </p:txBody>
      </p:sp>
    </p:spTree>
    <p:extLst>
      <p:ext uri="{BB962C8B-B14F-4D97-AF65-F5344CB8AC3E}">
        <p14:creationId xmlns:p14="http://schemas.microsoft.com/office/powerpoint/2010/main" val="574485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4" y="857698"/>
            <a:ext cx="8547686" cy="1938992"/>
          </a:xfrm>
          <a:prstGeom prst="rect">
            <a:avLst/>
          </a:prstGeom>
        </p:spPr>
        <p:txBody>
          <a:bodyPr wrap="square">
            <a:spAutoFit/>
          </a:bodyPr>
          <a:lstStyle/>
          <a:p>
            <a:pPr algn="just">
              <a:lnSpc>
                <a:spcPct val="150000"/>
              </a:lnSpc>
              <a:spcAft>
                <a:spcPts val="600"/>
              </a:spcAft>
            </a:pPr>
            <a:r>
              <a:rPr lang="tr-TR" sz="2000" b="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Jeodezik</a:t>
            </a:r>
            <a:r>
              <a:rPr lang="tr-TR" sz="20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Metroloji </a:t>
            </a:r>
            <a:r>
              <a:rPr lang="tr-TR" sz="2000" dirty="0">
                <a:latin typeface="Calibri" panose="020F0502020204030204" pitchFamily="34" charset="0"/>
                <a:ea typeface="Calibri" panose="020F0502020204030204" pitchFamily="34" charset="0"/>
                <a:cs typeface="Times New Roman" panose="02020603050405020304" pitchFamily="18" charset="0"/>
              </a:rPr>
              <a:t>kavramı ise Harita Mühendisliğinde kullanılan doğrultu, uzunluk, yükseklik farkı ve baz vektörleri gibi temel ölçü büyüklerinin ölçülmesi ve bu büyüklüklere ilişkin </a:t>
            </a:r>
            <a:r>
              <a:rPr lang="tr-TR" sz="2000" b="1" dirty="0">
                <a:latin typeface="Calibri" panose="020F0502020204030204" pitchFamily="34" charset="0"/>
                <a:ea typeface="Calibri" panose="020F0502020204030204" pitchFamily="34" charset="0"/>
                <a:cs typeface="Times New Roman" panose="02020603050405020304" pitchFamily="18" charset="0"/>
              </a:rPr>
              <a:t>belirsizlik değerlerinin </a:t>
            </a:r>
            <a:r>
              <a:rPr lang="tr-TR" sz="2000" dirty="0">
                <a:latin typeface="Calibri" panose="020F0502020204030204" pitchFamily="34" charset="0"/>
                <a:ea typeface="Calibri" panose="020F0502020204030204" pitchFamily="34" charset="0"/>
                <a:cs typeface="Times New Roman" panose="02020603050405020304" pitchFamily="18" charset="0"/>
              </a:rPr>
              <a:t>hesaplanması ile ilgilenen bilim dalı olarak tanımlanabilir.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AutoShape 2" descr="geodetic metrology ile ilgili görsel sonucu"/>
          <p:cNvSpPr>
            <a:spLocks noChangeAspect="1" noChangeArrowheads="1"/>
          </p:cNvSpPr>
          <p:nvPr/>
        </p:nvSpPr>
        <p:spPr bwMode="auto">
          <a:xfrm>
            <a:off x="-13684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Resim 8"/>
          <p:cNvPicPr>
            <a:picLocks noChangeAspect="1"/>
          </p:cNvPicPr>
          <p:nvPr/>
        </p:nvPicPr>
        <p:blipFill rotWithShape="1">
          <a:blip r:embed="rId2" cstate="print">
            <a:extLst>
              <a:ext uri="{28A0092B-C50C-407E-A947-70E740481C1C}">
                <a14:useLocalDpi xmlns:a14="http://schemas.microsoft.com/office/drawing/2010/main" val="0"/>
              </a:ext>
            </a:extLst>
          </a:blip>
          <a:srcRect t="5572" b="4665"/>
          <a:stretch/>
        </p:blipFill>
        <p:spPr>
          <a:xfrm>
            <a:off x="466927" y="2953312"/>
            <a:ext cx="2710775" cy="1824941"/>
          </a:xfrm>
          <a:prstGeom prst="rect">
            <a:avLst/>
          </a:prstGeom>
        </p:spPr>
      </p:pic>
      <p:pic>
        <p:nvPicPr>
          <p:cNvPr id="11" name="Resim 10"/>
          <p:cNvPicPr>
            <a:picLocks noChangeAspect="1"/>
          </p:cNvPicPr>
          <p:nvPr/>
        </p:nvPicPr>
        <p:blipFill rotWithShape="1">
          <a:blip r:embed="rId3">
            <a:extLst>
              <a:ext uri="{28A0092B-C50C-407E-A947-70E740481C1C}">
                <a14:useLocalDpi xmlns:a14="http://schemas.microsoft.com/office/drawing/2010/main" val="0"/>
              </a:ext>
            </a:extLst>
          </a:blip>
          <a:srcRect r="8122"/>
          <a:stretch/>
        </p:blipFill>
        <p:spPr>
          <a:xfrm>
            <a:off x="3535008" y="2953311"/>
            <a:ext cx="2629496" cy="1844569"/>
          </a:xfrm>
          <a:prstGeom prst="rect">
            <a:avLst/>
          </a:prstGeom>
        </p:spPr>
      </p:pic>
      <p:pic>
        <p:nvPicPr>
          <p:cNvPr id="12" name="Picture 2" descr="industrial surveying ile ilgili görsel sonuc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5724"/>
          <a:stretch/>
        </p:blipFill>
        <p:spPr bwMode="auto">
          <a:xfrm>
            <a:off x="6345462" y="2953311"/>
            <a:ext cx="2480768" cy="1845416"/>
          </a:xfrm>
          <a:prstGeom prst="rect">
            <a:avLst/>
          </a:prstGeom>
          <a:noFill/>
          <a:extLst>
            <a:ext uri="{909E8E84-426E-40DD-AFC4-6F175D3DCCD1}">
              <a14:hiddenFill xmlns:a14="http://schemas.microsoft.com/office/drawing/2010/main">
                <a:solidFill>
                  <a:srgbClr val="FFFFFF"/>
                </a:solidFill>
              </a14:hiddenFill>
            </a:ext>
          </a:extLst>
        </p:spPr>
      </p:pic>
      <p:sp>
        <p:nvSpPr>
          <p:cNvPr id="13" name="Dikdörtgen 12"/>
          <p:cNvSpPr/>
          <p:nvPr/>
        </p:nvSpPr>
        <p:spPr>
          <a:xfrm>
            <a:off x="466927" y="4917743"/>
            <a:ext cx="2688941" cy="369332"/>
          </a:xfrm>
          <a:prstGeom prst="rect">
            <a:avLst/>
          </a:prstGeom>
        </p:spPr>
        <p:txBody>
          <a:bodyPr wrap="none">
            <a:spAutoFit/>
          </a:bodyPr>
          <a:lstStyle/>
          <a:p>
            <a:r>
              <a:rPr lang="tr-TR"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MÜHENDİSLİK ÖLÇMELERİ</a:t>
            </a:r>
            <a:endParaRPr lang="en-US" dirty="0"/>
          </a:p>
        </p:txBody>
      </p:sp>
      <p:sp>
        <p:nvSpPr>
          <p:cNvPr id="14" name="Dikdörtgen 13"/>
          <p:cNvSpPr/>
          <p:nvPr/>
        </p:nvSpPr>
        <p:spPr>
          <a:xfrm>
            <a:off x="3707649" y="4917743"/>
            <a:ext cx="1905073" cy="369332"/>
          </a:xfrm>
          <a:prstGeom prst="rect">
            <a:avLst/>
          </a:prstGeom>
        </p:spPr>
        <p:txBody>
          <a:bodyPr wrap="none">
            <a:spAutoFit/>
          </a:bodyPr>
          <a:lstStyle/>
          <a:p>
            <a:r>
              <a:rPr lang="tr-TR"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ARAZİ ÖLÇMELERİ</a:t>
            </a:r>
            <a:endParaRPr lang="en-US" dirty="0"/>
          </a:p>
        </p:txBody>
      </p:sp>
      <p:sp>
        <p:nvSpPr>
          <p:cNvPr id="15" name="Dikdörtgen 14"/>
          <p:cNvSpPr/>
          <p:nvPr/>
        </p:nvSpPr>
        <p:spPr>
          <a:xfrm>
            <a:off x="6257209" y="4955348"/>
            <a:ext cx="2627386" cy="369332"/>
          </a:xfrm>
          <a:prstGeom prst="rect">
            <a:avLst/>
          </a:prstGeom>
        </p:spPr>
        <p:txBody>
          <a:bodyPr wrap="none">
            <a:spAutoFit/>
          </a:bodyPr>
          <a:lstStyle/>
          <a:p>
            <a:r>
              <a:rPr lang="tr-TR"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ENDÜSTRİYEL ÖLÇMELER</a:t>
            </a:r>
            <a:endParaRPr lang="en-US" dirty="0"/>
          </a:p>
        </p:txBody>
      </p:sp>
      <p:sp>
        <p:nvSpPr>
          <p:cNvPr id="16" name="Dikdörtgen 15"/>
          <p:cNvSpPr/>
          <p:nvPr/>
        </p:nvSpPr>
        <p:spPr>
          <a:xfrm>
            <a:off x="278543" y="239412"/>
            <a:ext cx="8606052" cy="461665"/>
          </a:xfrm>
          <a:prstGeom prst="rect">
            <a:avLst/>
          </a:prstGeom>
          <a:solidFill>
            <a:srgbClr val="2683C6"/>
          </a:solidFill>
        </p:spPr>
        <p:txBody>
          <a:bodyPr wrap="square">
            <a:spAutoFit/>
          </a:bodyPr>
          <a:lstStyle/>
          <a:p>
            <a:r>
              <a:rPr lang="tr-TR" sz="2400" dirty="0" err="1">
                <a:solidFill>
                  <a:schemeClr val="bg1"/>
                </a:solidFill>
                <a:ea typeface="Times New Roman" panose="02020603050405020304" pitchFamily="18" charset="0"/>
                <a:cs typeface="Times New Roman" panose="02020603050405020304" pitchFamily="18" charset="0"/>
              </a:rPr>
              <a:t>Jeodezik</a:t>
            </a:r>
            <a:r>
              <a:rPr lang="tr-TR" sz="2400" dirty="0">
                <a:solidFill>
                  <a:schemeClr val="bg1"/>
                </a:solidFill>
                <a:ea typeface="Times New Roman" panose="02020603050405020304" pitchFamily="18" charset="0"/>
                <a:cs typeface="Times New Roman" panose="02020603050405020304" pitchFamily="18" charset="0"/>
              </a:rPr>
              <a:t> Metroloji</a:t>
            </a:r>
            <a:endParaRPr lang="en-US" sz="2400" dirty="0">
              <a:solidFill>
                <a:schemeClr val="bg1"/>
              </a:solidFill>
            </a:endParaRPr>
          </a:p>
        </p:txBody>
      </p:sp>
    </p:spTree>
    <p:extLst>
      <p:ext uri="{BB962C8B-B14F-4D97-AF65-F5344CB8AC3E}">
        <p14:creationId xmlns:p14="http://schemas.microsoft.com/office/powerpoint/2010/main" val="15176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b="5547"/>
          <a:stretch/>
        </p:blipFill>
        <p:spPr>
          <a:xfrm>
            <a:off x="191319" y="1369458"/>
            <a:ext cx="6953228" cy="4296674"/>
          </a:xfrm>
          <a:prstGeom prst="rect">
            <a:avLst/>
          </a:prstGeom>
        </p:spPr>
      </p:pic>
      <p:sp>
        <p:nvSpPr>
          <p:cNvPr id="6" name="Dikdörtgen 5"/>
          <p:cNvSpPr/>
          <p:nvPr/>
        </p:nvSpPr>
        <p:spPr>
          <a:xfrm>
            <a:off x="278543" y="239412"/>
            <a:ext cx="8606052" cy="461665"/>
          </a:xfrm>
          <a:prstGeom prst="rect">
            <a:avLst/>
          </a:prstGeom>
          <a:solidFill>
            <a:srgbClr val="2683C6"/>
          </a:solidFill>
        </p:spPr>
        <p:txBody>
          <a:bodyPr wrap="square">
            <a:spAutoFit/>
          </a:bodyPr>
          <a:lstStyle/>
          <a:p>
            <a:r>
              <a:rPr lang="tr-TR" sz="2400" dirty="0" err="1">
                <a:solidFill>
                  <a:schemeClr val="bg1"/>
                </a:solidFill>
                <a:ea typeface="Times New Roman" panose="02020603050405020304" pitchFamily="18" charset="0"/>
                <a:cs typeface="Times New Roman" panose="02020603050405020304" pitchFamily="18" charset="0"/>
              </a:rPr>
              <a:t>Jeodezik</a:t>
            </a:r>
            <a:r>
              <a:rPr lang="tr-TR" sz="2400" dirty="0">
                <a:solidFill>
                  <a:schemeClr val="bg1"/>
                </a:solidFill>
                <a:ea typeface="Times New Roman" panose="02020603050405020304" pitchFamily="18" charset="0"/>
                <a:cs typeface="Times New Roman" panose="02020603050405020304" pitchFamily="18" charset="0"/>
              </a:rPr>
              <a:t> Metroloji</a:t>
            </a:r>
            <a:endParaRPr lang="en-US" sz="2400" dirty="0">
              <a:solidFill>
                <a:schemeClr val="bg1"/>
              </a:solidFill>
            </a:endParaRPr>
          </a:p>
        </p:txBody>
      </p:sp>
      <p:pic>
        <p:nvPicPr>
          <p:cNvPr id="7" name="Resim 6"/>
          <p:cNvPicPr>
            <a:picLocks noChangeAspect="1"/>
          </p:cNvPicPr>
          <p:nvPr/>
        </p:nvPicPr>
        <p:blipFill>
          <a:blip r:embed="rId3"/>
          <a:stretch>
            <a:fillRect/>
          </a:stretch>
        </p:blipFill>
        <p:spPr>
          <a:xfrm rot="5400000">
            <a:off x="6264719" y="2358487"/>
            <a:ext cx="3307956" cy="1931795"/>
          </a:xfrm>
          <a:prstGeom prst="rect">
            <a:avLst/>
          </a:prstGeom>
        </p:spPr>
      </p:pic>
    </p:spTree>
    <p:extLst>
      <p:ext uri="{BB962C8B-B14F-4D97-AF65-F5344CB8AC3E}">
        <p14:creationId xmlns:p14="http://schemas.microsoft.com/office/powerpoint/2010/main" val="424246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371727" y="22616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endParaRPr lang="tr-TR" altLang="tr-TR" dirty="0">
              <a:solidFill>
                <a:prstClr val="black"/>
              </a:solidFill>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1579"/>
          <a:stretch/>
        </p:blipFill>
        <p:spPr bwMode="auto">
          <a:xfrm>
            <a:off x="2254170" y="1772818"/>
            <a:ext cx="6583442" cy="4155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5"/>
          <p:cNvSpPr/>
          <p:nvPr/>
        </p:nvSpPr>
        <p:spPr>
          <a:xfrm>
            <a:off x="0" y="0"/>
            <a:ext cx="1907704"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2" y="476672"/>
            <a:ext cx="1538629" cy="1556792"/>
          </a:xfrm>
          <a:prstGeom prst="rect">
            <a:avLst/>
          </a:prstGeom>
        </p:spPr>
      </p:pic>
      <p:sp>
        <p:nvSpPr>
          <p:cNvPr id="8" name="Dikdörtgen 7"/>
          <p:cNvSpPr/>
          <p:nvPr/>
        </p:nvSpPr>
        <p:spPr>
          <a:xfrm>
            <a:off x="2159224" y="764706"/>
            <a:ext cx="6229200" cy="461665"/>
          </a:xfrm>
          <a:prstGeom prst="rect">
            <a:avLst/>
          </a:prstGeom>
          <a:solidFill>
            <a:schemeClr val="accent1">
              <a:lumMod val="75000"/>
            </a:schemeClr>
          </a:solidFill>
        </p:spPr>
        <p:txBody>
          <a:bodyPr wrap="square">
            <a:spAutoFit/>
          </a:bodyPr>
          <a:lstStyle/>
          <a:p>
            <a:r>
              <a:rPr lang="tr-TR" sz="2400" b="1" dirty="0">
                <a:solidFill>
                  <a:prstClr val="white"/>
                </a:solidFill>
              </a:rPr>
              <a:t>AMAÇ VE İÇERİK</a:t>
            </a:r>
            <a:endParaRPr lang="tr-TR" sz="2400" dirty="0">
              <a:solidFill>
                <a:prstClr val="white"/>
              </a:solidFill>
            </a:endParaRPr>
          </a:p>
        </p:txBody>
      </p:sp>
    </p:spTree>
    <p:extLst>
      <p:ext uri="{BB962C8B-B14F-4D97-AF65-F5344CB8AC3E}">
        <p14:creationId xmlns:p14="http://schemas.microsoft.com/office/powerpoint/2010/main" val="4183585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78543" y="2289645"/>
            <a:ext cx="8606052" cy="3785652"/>
          </a:xfrm>
          <a:prstGeom prst="rect">
            <a:avLst/>
          </a:prstGeom>
        </p:spPr>
        <p:txBody>
          <a:bodyPr wrap="square">
            <a:spAutoFit/>
          </a:bodyPr>
          <a:lstStyle/>
          <a:p>
            <a:pPr marL="342900" indent="-342900" algn="just">
              <a:buFont typeface="Wingdings" panose="05000000000000000000" pitchFamily="2" charset="2"/>
              <a:buChar char="ü"/>
            </a:pPr>
            <a:r>
              <a:rPr lang="tr-TR" sz="2000" dirty="0">
                <a:latin typeface="Calibri" panose="020F0502020204030204" pitchFamily="34" charset="0"/>
                <a:ea typeface="Calibri" panose="020F0502020204030204" pitchFamily="34" charset="0"/>
                <a:cs typeface="Times New Roman" panose="02020603050405020304" pitchFamily="18" charset="0"/>
              </a:rPr>
              <a:t>Ölçüm bilimi anlamına gelen metrolojide, temel unsurlardan biri de </a:t>
            </a:r>
            <a:r>
              <a:rPr lang="tr-TR"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ölçümün ne kadar doğrulukta </a:t>
            </a:r>
            <a:r>
              <a:rPr lang="tr-TR" sz="2000" dirty="0">
                <a:latin typeface="Calibri" panose="020F0502020204030204" pitchFamily="34" charset="0"/>
                <a:ea typeface="Calibri" panose="020F0502020204030204" pitchFamily="34" charset="0"/>
                <a:cs typeface="Times New Roman" panose="02020603050405020304" pitchFamily="18" charset="0"/>
              </a:rPr>
              <a:t>yapıldığının bilinmesidir. </a:t>
            </a:r>
          </a:p>
          <a:p>
            <a:pPr marL="342900" indent="-342900" algn="just">
              <a:buFont typeface="Wingdings" panose="05000000000000000000" pitchFamily="2" charset="2"/>
              <a:buChar char="ü"/>
            </a:pP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Wingdings" panose="05000000000000000000" pitchFamily="2" charset="2"/>
              <a:buChar char="ü"/>
            </a:pPr>
            <a:r>
              <a:rPr lang="tr-TR" sz="2000" dirty="0">
                <a:latin typeface="Calibri" panose="020F0502020204030204" pitchFamily="34" charset="0"/>
                <a:ea typeface="Calibri" panose="020F0502020204030204" pitchFamily="34" charset="0"/>
                <a:cs typeface="Times New Roman" panose="02020603050405020304" pitchFamily="18" charset="0"/>
              </a:rPr>
              <a:t>Ölçüm sonuçlarının doğru değerlendirilmesi sonuçların </a:t>
            </a:r>
            <a:r>
              <a:rPr lang="tr-TR"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güvenilirliğine</a:t>
            </a:r>
            <a:r>
              <a:rPr lang="tr-TR" sz="2000" dirty="0">
                <a:latin typeface="Calibri" panose="020F0502020204030204" pitchFamily="34" charset="0"/>
                <a:ea typeface="Calibri" panose="020F0502020204030204" pitchFamily="34" charset="0"/>
                <a:cs typeface="Times New Roman" panose="02020603050405020304" pitchFamily="18" charset="0"/>
              </a:rPr>
              <a:t> bağlıdır.  </a:t>
            </a:r>
          </a:p>
          <a:p>
            <a:pPr marL="342900" indent="-342900" algn="just">
              <a:buFont typeface="Wingdings" panose="05000000000000000000" pitchFamily="2" charset="2"/>
              <a:buChar char="ü"/>
            </a:pP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Wingdings" panose="05000000000000000000" pitchFamily="2" charset="2"/>
              <a:buChar char="ü"/>
            </a:pPr>
            <a:r>
              <a:rPr lang="tr-TR" sz="2000" dirty="0">
                <a:latin typeface="Calibri" panose="020F0502020204030204" pitchFamily="34" charset="0"/>
                <a:ea typeface="Calibri" panose="020F0502020204030204" pitchFamily="34" charset="0"/>
                <a:cs typeface="Times New Roman" panose="02020603050405020304" pitchFamily="18" charset="0"/>
              </a:rPr>
              <a:t>Ölçülen aynı büyüklüğün değeri </a:t>
            </a:r>
            <a:r>
              <a:rPr lang="tr-TR"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ölçümden ölçüme farklılık </a:t>
            </a:r>
            <a:r>
              <a:rPr lang="tr-TR" sz="2000" dirty="0">
                <a:latin typeface="Calibri" panose="020F0502020204030204" pitchFamily="34" charset="0"/>
                <a:ea typeface="Calibri" panose="020F0502020204030204" pitchFamily="34" charset="0"/>
                <a:cs typeface="Times New Roman" panose="02020603050405020304" pitchFamily="18" charset="0"/>
              </a:rPr>
              <a:t>gösterir. </a:t>
            </a:r>
          </a:p>
          <a:p>
            <a:pPr marL="342900" indent="-342900" algn="just">
              <a:buFont typeface="Wingdings" panose="05000000000000000000" pitchFamily="2" charset="2"/>
              <a:buChar char="ü"/>
            </a:pP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Wingdings" panose="05000000000000000000" pitchFamily="2" charset="2"/>
              <a:buChar char="ü"/>
            </a:pPr>
            <a:r>
              <a:rPr lang="tr-TR" sz="2000" dirty="0">
                <a:latin typeface="Calibri" panose="020F0502020204030204" pitchFamily="34" charset="0"/>
                <a:ea typeface="Calibri" panose="020F0502020204030204" pitchFamily="34" charset="0"/>
                <a:cs typeface="Times New Roman" panose="02020603050405020304" pitchFamily="18" charset="0"/>
              </a:rPr>
              <a:t>Her ölçümün sonucunda verilen sayı mutlaka belli bir </a:t>
            </a:r>
            <a:r>
              <a:rPr lang="tr-TR"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şüphe içerir</a:t>
            </a:r>
            <a:r>
              <a:rPr lang="tr-TR" sz="2000" dirty="0">
                <a:latin typeface="Calibri" panose="020F0502020204030204" pitchFamily="34" charset="0"/>
                <a:ea typeface="Calibri" panose="020F0502020204030204" pitchFamily="34" charset="0"/>
                <a:cs typeface="Times New Roman" panose="02020603050405020304" pitchFamily="18" charset="0"/>
              </a:rPr>
              <a:t>. </a:t>
            </a:r>
          </a:p>
          <a:p>
            <a:pPr marL="342900" indent="-342900" algn="just">
              <a:buFont typeface="Wingdings" panose="05000000000000000000" pitchFamily="2" charset="2"/>
              <a:buChar char="ü"/>
            </a:pP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Wingdings" panose="05000000000000000000" pitchFamily="2" charset="2"/>
              <a:buChar char="ü"/>
            </a:pPr>
            <a:r>
              <a:rPr lang="tr-TR" sz="2000" dirty="0">
                <a:latin typeface="Calibri" panose="020F0502020204030204" pitchFamily="34" charset="0"/>
                <a:ea typeface="Calibri" panose="020F0502020204030204" pitchFamily="34" charset="0"/>
                <a:cs typeface="Times New Roman" panose="02020603050405020304" pitchFamily="18" charset="0"/>
              </a:rPr>
              <a:t>Bu sebeple ölçüm sonucu verilirken ölçülen veya hesaplanan değerin </a:t>
            </a:r>
            <a:r>
              <a:rPr lang="tr-TR"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belirsizliği</a:t>
            </a:r>
            <a:r>
              <a:rPr lang="tr-TR" sz="2000" dirty="0">
                <a:latin typeface="Calibri" panose="020F0502020204030204" pitchFamily="34" charset="0"/>
                <a:ea typeface="Calibri" panose="020F0502020204030204" pitchFamily="34" charset="0"/>
                <a:cs typeface="Times New Roman" panose="02020603050405020304" pitchFamily="18" charset="0"/>
              </a:rPr>
              <a:t> her zaman verilmelidir.</a:t>
            </a:r>
            <a:endParaRPr lang="en-US" sz="2000" dirty="0"/>
          </a:p>
        </p:txBody>
      </p:sp>
      <p:sp>
        <p:nvSpPr>
          <p:cNvPr id="5" name="Dikdörtgen 4"/>
          <p:cNvSpPr/>
          <p:nvPr/>
        </p:nvSpPr>
        <p:spPr>
          <a:xfrm>
            <a:off x="278543" y="1079810"/>
            <a:ext cx="8606052" cy="707886"/>
          </a:xfrm>
          <a:prstGeom prst="rect">
            <a:avLst/>
          </a:prstGeom>
          <a:solidFill>
            <a:srgbClr val="FFC000"/>
          </a:solidFill>
        </p:spPr>
        <p:txBody>
          <a:bodyPr wrap="square">
            <a:spAutoFit/>
          </a:bodyPr>
          <a:lstStyle/>
          <a:p>
            <a:pPr algn="just"/>
            <a:r>
              <a:rPr lang="tr-TR"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Ölçüm belirsizliği</a:t>
            </a:r>
            <a:r>
              <a:rPr lang="tr-TR" sz="2000" dirty="0">
                <a:latin typeface="Calibri" panose="020F0502020204030204" pitchFamily="34" charset="0"/>
                <a:ea typeface="Calibri" panose="020F0502020204030204" pitchFamily="34" charset="0"/>
                <a:cs typeface="Times New Roman" panose="02020603050405020304" pitchFamily="18" charset="0"/>
              </a:rPr>
              <a:t>, ölçülen büyüklüğün gerçek değer etrafında bulunabileceği aralığı tanımlayan tahmini değerdir.</a:t>
            </a:r>
            <a:endParaRPr lang="en-US" sz="2000" dirty="0"/>
          </a:p>
        </p:txBody>
      </p:sp>
      <p:sp>
        <p:nvSpPr>
          <p:cNvPr id="6" name="Dikdörtgen 5"/>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Ölçüm Belirsizliği</a:t>
            </a:r>
            <a:endParaRPr lang="en-US" sz="2400" dirty="0">
              <a:solidFill>
                <a:schemeClr val="bg1"/>
              </a:solidFill>
            </a:endParaRPr>
          </a:p>
        </p:txBody>
      </p:sp>
    </p:spTree>
    <p:extLst>
      <p:ext uri="{BB962C8B-B14F-4D97-AF65-F5344CB8AC3E}">
        <p14:creationId xmlns:p14="http://schemas.microsoft.com/office/powerpoint/2010/main" val="3917459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2"/>
          <p:cNvGraphicFramePr>
            <a:graphicFrameLocks noGrp="1"/>
          </p:cNvGraphicFramePr>
          <p:nvPr>
            <p:extLst>
              <p:ext uri="{D42A27DB-BD31-4B8C-83A1-F6EECF244321}">
                <p14:modId xmlns:p14="http://schemas.microsoft.com/office/powerpoint/2010/main" val="495594924"/>
              </p:ext>
            </p:extLst>
          </p:nvPr>
        </p:nvGraphicFramePr>
        <p:xfrm>
          <a:off x="1889645" y="2580671"/>
          <a:ext cx="5383847" cy="2625090"/>
        </p:xfrm>
        <a:graphic>
          <a:graphicData uri="http://schemas.openxmlformats.org/drawingml/2006/table">
            <a:tbl>
              <a:tblPr firstRow="1" firstCol="1" bandRow="1">
                <a:tableStyleId>{5C22544A-7EE6-4342-B048-85BDC9FD1C3A}</a:tableStyleId>
              </a:tblPr>
              <a:tblGrid>
                <a:gridCol w="502109">
                  <a:extLst>
                    <a:ext uri="{9D8B030D-6E8A-4147-A177-3AD203B41FA5}">
                      <a16:colId xmlns:a16="http://schemas.microsoft.com/office/drawing/2014/main" val="20000"/>
                    </a:ext>
                  </a:extLst>
                </a:gridCol>
                <a:gridCol w="1595542">
                  <a:extLst>
                    <a:ext uri="{9D8B030D-6E8A-4147-A177-3AD203B41FA5}">
                      <a16:colId xmlns:a16="http://schemas.microsoft.com/office/drawing/2014/main" val="20001"/>
                    </a:ext>
                  </a:extLst>
                </a:gridCol>
                <a:gridCol w="1236471">
                  <a:extLst>
                    <a:ext uri="{9D8B030D-6E8A-4147-A177-3AD203B41FA5}">
                      <a16:colId xmlns:a16="http://schemas.microsoft.com/office/drawing/2014/main" val="20002"/>
                    </a:ext>
                  </a:extLst>
                </a:gridCol>
                <a:gridCol w="2049725">
                  <a:extLst>
                    <a:ext uri="{9D8B030D-6E8A-4147-A177-3AD203B41FA5}">
                      <a16:colId xmlns:a16="http://schemas.microsoft.com/office/drawing/2014/main" val="20003"/>
                    </a:ext>
                  </a:extLst>
                </a:gridCol>
              </a:tblGrid>
              <a:tr h="101480">
                <a:tc>
                  <a:txBody>
                    <a:bodyPr/>
                    <a:lstStyle/>
                    <a:p>
                      <a:pPr algn="ctr">
                        <a:lnSpc>
                          <a:spcPct val="150000"/>
                        </a:lnSpc>
                        <a:spcAft>
                          <a:spcPts val="600"/>
                        </a:spcAft>
                      </a:pPr>
                      <a:r>
                        <a:rPr lang="tr-TR" sz="1800" dirty="0">
                          <a:effectLst/>
                        </a:rPr>
                        <a:t>Kişi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tr-TR" sz="1800" dirty="0">
                          <a:effectLst/>
                        </a:rPr>
                        <a:t>Ölçüm Sonucu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tr-TR" sz="1800">
                          <a:effectLst/>
                        </a:rPr>
                        <a:t>Belirsizlik (m)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tr-TR" sz="1800" dirty="0">
                          <a:effectLst/>
                        </a:rPr>
                        <a:t>Ortalamadan Sapma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0">
                <a:tc>
                  <a:txBody>
                    <a:bodyPr/>
                    <a:lstStyle/>
                    <a:p>
                      <a:pPr algn="ctr">
                        <a:lnSpc>
                          <a:spcPct val="150000"/>
                        </a:lnSpc>
                        <a:spcAft>
                          <a:spcPts val="600"/>
                        </a:spcAft>
                      </a:pPr>
                      <a:r>
                        <a:rPr lang="tr-TR" sz="1800">
                          <a:effectLst/>
                        </a:rPr>
                        <a:t>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tr-TR" sz="1800">
                          <a:effectLst/>
                        </a:rPr>
                        <a:t>100.02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tr-TR" sz="1800" dirty="0">
                          <a:effectLst/>
                        </a:rPr>
                        <a:t>0.03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tr-TR" sz="1800">
                          <a:effectLst/>
                        </a:rPr>
                        <a:t>-0.04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0">
                <a:tc>
                  <a:txBody>
                    <a:bodyPr/>
                    <a:lstStyle/>
                    <a:p>
                      <a:pPr algn="ctr">
                        <a:lnSpc>
                          <a:spcPct val="150000"/>
                        </a:lnSpc>
                        <a:spcAft>
                          <a:spcPts val="600"/>
                        </a:spcAft>
                      </a:pPr>
                      <a:r>
                        <a:rPr lang="tr-TR" sz="1800">
                          <a:effectLst/>
                        </a:rPr>
                        <a:t>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tr-TR" sz="1800">
                          <a:effectLst/>
                        </a:rPr>
                        <a:t>100.10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tr-TR" sz="1800" dirty="0">
                          <a:effectLst/>
                        </a:rPr>
                        <a:t>0.06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tr-TR" sz="1800">
                          <a:effectLst/>
                        </a:rPr>
                        <a:t>+0.04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0">
                <a:tc>
                  <a:txBody>
                    <a:bodyPr/>
                    <a:lstStyle/>
                    <a:p>
                      <a:pPr algn="ctr">
                        <a:lnSpc>
                          <a:spcPct val="150000"/>
                        </a:lnSpc>
                        <a:spcAft>
                          <a:spcPts val="600"/>
                        </a:spcAft>
                      </a:pPr>
                      <a:r>
                        <a:rPr lang="tr-TR" sz="1800">
                          <a:effectLst/>
                        </a:rPr>
                        <a:t>C</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tr-TR" sz="1800" dirty="0">
                          <a:effectLst/>
                        </a:rPr>
                        <a:t>100.08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tr-TR" sz="1800" dirty="0">
                          <a:effectLst/>
                        </a:rPr>
                        <a:t>0.03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tr-TR" sz="1800">
                          <a:effectLst/>
                        </a:rPr>
                        <a:t>+0.02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0">
                <a:tc>
                  <a:txBody>
                    <a:bodyPr/>
                    <a:lstStyle/>
                    <a:p>
                      <a:pPr algn="ctr">
                        <a:lnSpc>
                          <a:spcPct val="150000"/>
                        </a:lnSpc>
                        <a:spcAft>
                          <a:spcPts val="600"/>
                        </a:spcAft>
                      </a:pPr>
                      <a:r>
                        <a:rPr lang="tr-TR" sz="1800">
                          <a:effectLst/>
                        </a:rPr>
                        <a:t>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tr-TR" sz="1800">
                          <a:effectLst/>
                        </a:rPr>
                        <a:t>100.04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tr-TR" sz="1800" dirty="0">
                          <a:effectLst/>
                        </a:rPr>
                        <a:t>0.05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tr-TR" sz="1800" dirty="0">
                          <a:effectLst/>
                        </a:rPr>
                        <a:t>-0.02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0">
                <a:tc>
                  <a:txBody>
                    <a:bodyPr/>
                    <a:lstStyle/>
                    <a:p>
                      <a:pPr algn="ctr">
                        <a:lnSpc>
                          <a:spcPct val="150000"/>
                        </a:lnSpc>
                        <a:spcAft>
                          <a:spcPts val="600"/>
                        </a:spcAft>
                      </a:pPr>
                      <a:r>
                        <a:rPr lang="tr-TR" sz="1800">
                          <a:effectLst/>
                        </a:rPr>
                        <a: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tr-TR" sz="1800">
                          <a:effectLst/>
                        </a:rPr>
                        <a:t>100.07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tr-TR" sz="1800" dirty="0">
                          <a:effectLst/>
                        </a:rPr>
                        <a:t>0.04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600"/>
                        </a:spcAft>
                      </a:pPr>
                      <a:r>
                        <a:rPr lang="tr-TR" sz="1800" dirty="0">
                          <a:effectLst/>
                        </a:rPr>
                        <a:t>+0.01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4" name="Dikdörtgen 3"/>
          <p:cNvSpPr/>
          <p:nvPr/>
        </p:nvSpPr>
        <p:spPr>
          <a:xfrm>
            <a:off x="278544" y="982715"/>
            <a:ext cx="8541202" cy="880369"/>
          </a:xfrm>
          <a:prstGeom prst="rect">
            <a:avLst/>
          </a:prstGeom>
        </p:spPr>
        <p:txBody>
          <a:bodyPr wrap="square">
            <a:spAutoFit/>
          </a:bodyPr>
          <a:lstStyle/>
          <a:p>
            <a:pPr algn="just">
              <a:lnSpc>
                <a:spcPct val="150000"/>
              </a:lnSpc>
              <a:spcAft>
                <a:spcPts val="600"/>
              </a:spcAft>
            </a:pPr>
            <a:r>
              <a:rPr lang="tr-TR" dirty="0">
                <a:latin typeface="Calibri" panose="020F0502020204030204" pitchFamily="34" charset="0"/>
                <a:ea typeface="Calibri" panose="020F0502020204030204" pitchFamily="34" charset="0"/>
                <a:cs typeface="Times New Roman" panose="02020603050405020304" pitchFamily="18" charset="0"/>
              </a:rPr>
              <a:t>5 farklı kişinin L=100 m uzunluğundaki bir uzunluğu ölçtüğünü varsayalım. Her bir kişinin yaptığı ölçümler ve belirsizlik değerleri aşağıdaki tabloda verilmektedir.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Dikdörtgen 6"/>
              <p:cNvSpPr/>
              <p:nvPr/>
            </p:nvSpPr>
            <p:spPr>
              <a:xfrm>
                <a:off x="2738225" y="5440522"/>
                <a:ext cx="3903248"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m:rPr>
                              <m:nor/>
                            </m:rPr>
                            <a:rPr lang="en-US"/>
                            <m:t>L</m:t>
                          </m:r>
                        </m:e>
                        <m:sub>
                          <m:r>
                            <m:rPr>
                              <m:nor/>
                            </m:rPr>
                            <a:rPr lang="en-US" i="1"/>
                            <m:t>ORT</m:t>
                          </m:r>
                        </m:sub>
                      </m:sSub>
                      <m:r>
                        <m:rPr>
                          <m:nor/>
                        </m:rP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nor/>
                                </m:rPr>
                                <a:rPr lang="en-US" i="1">
                                  <a:latin typeface="Cambria Math" panose="02040503050406030204" pitchFamily="18" charset="0"/>
                                </a:rPr>
                                <m:t>L</m:t>
                              </m:r>
                            </m:e>
                            <m:sub>
                              <m:r>
                                <m:rPr>
                                  <m:nor/>
                                </m:rPr>
                                <a:rPr lang="en-US" i="1">
                                  <a:latin typeface="Cambria Math" panose="02040503050406030204" pitchFamily="18" charset="0"/>
                                </a:rPr>
                                <m:t>A</m:t>
                              </m:r>
                            </m:sub>
                          </m:sSub>
                          <m:r>
                            <m:rPr>
                              <m:nor/>
                            </m:rPr>
                            <a:rPr lang="en-US" i="1">
                              <a:latin typeface="Cambria Math" panose="02040503050406030204" pitchFamily="18" charset="0"/>
                            </a:rPr>
                            <m:t>+</m:t>
                          </m:r>
                          <m:sSub>
                            <m:sSubPr>
                              <m:ctrlPr>
                                <a:rPr lang="en-US" i="1">
                                  <a:latin typeface="Cambria Math" panose="02040503050406030204" pitchFamily="18" charset="0"/>
                                </a:rPr>
                              </m:ctrlPr>
                            </m:sSubPr>
                            <m:e>
                              <m:r>
                                <m:rPr>
                                  <m:nor/>
                                </m:rPr>
                                <a:rPr lang="en-US" i="1">
                                  <a:latin typeface="Cambria Math" panose="02040503050406030204" pitchFamily="18" charset="0"/>
                                </a:rPr>
                                <m:t>L</m:t>
                              </m:r>
                            </m:e>
                            <m:sub>
                              <m:r>
                                <m:rPr>
                                  <m:nor/>
                                </m:rPr>
                                <a:rPr lang="en-US" i="1">
                                  <a:latin typeface="Cambria Math" panose="02040503050406030204" pitchFamily="18" charset="0"/>
                                </a:rPr>
                                <m:t>B</m:t>
                              </m:r>
                            </m:sub>
                          </m:sSub>
                          <m:r>
                            <m:rPr>
                              <m:nor/>
                            </m:rPr>
                            <a:rPr lang="en-US" i="1">
                              <a:latin typeface="Cambria Math" panose="02040503050406030204" pitchFamily="18" charset="0"/>
                            </a:rPr>
                            <m:t>+</m:t>
                          </m:r>
                          <m:sSub>
                            <m:sSubPr>
                              <m:ctrlPr>
                                <a:rPr lang="en-US" i="1">
                                  <a:latin typeface="Cambria Math" panose="02040503050406030204" pitchFamily="18" charset="0"/>
                                </a:rPr>
                              </m:ctrlPr>
                            </m:sSubPr>
                            <m:e>
                              <m:r>
                                <m:rPr>
                                  <m:nor/>
                                </m:rPr>
                                <a:rPr lang="en-US" i="1">
                                  <a:latin typeface="Cambria Math" panose="02040503050406030204" pitchFamily="18" charset="0"/>
                                </a:rPr>
                                <m:t>L</m:t>
                              </m:r>
                            </m:e>
                            <m:sub>
                              <m:r>
                                <m:rPr>
                                  <m:nor/>
                                </m:rPr>
                                <a:rPr lang="en-US" i="1">
                                  <a:latin typeface="Cambria Math" panose="02040503050406030204" pitchFamily="18" charset="0"/>
                                </a:rPr>
                                <m:t>C</m:t>
                              </m:r>
                            </m:sub>
                          </m:sSub>
                          <m:r>
                            <m:rPr>
                              <m:nor/>
                            </m:rPr>
                            <a:rPr lang="en-US" i="1">
                              <a:latin typeface="Cambria Math" panose="02040503050406030204" pitchFamily="18" charset="0"/>
                            </a:rPr>
                            <m:t>+</m:t>
                          </m:r>
                          <m:sSub>
                            <m:sSubPr>
                              <m:ctrlPr>
                                <a:rPr lang="en-US" i="1">
                                  <a:latin typeface="Cambria Math" panose="02040503050406030204" pitchFamily="18" charset="0"/>
                                </a:rPr>
                              </m:ctrlPr>
                            </m:sSubPr>
                            <m:e>
                              <m:r>
                                <m:rPr>
                                  <m:nor/>
                                </m:rPr>
                                <a:rPr lang="en-US" i="1">
                                  <a:latin typeface="Cambria Math" panose="02040503050406030204" pitchFamily="18" charset="0"/>
                                </a:rPr>
                                <m:t>L</m:t>
                              </m:r>
                            </m:e>
                            <m:sub>
                              <m:r>
                                <m:rPr>
                                  <m:nor/>
                                </m:rPr>
                                <a:rPr lang="en-US" i="1">
                                  <a:latin typeface="Cambria Math" panose="02040503050406030204" pitchFamily="18" charset="0"/>
                                </a:rPr>
                                <m:t>D</m:t>
                              </m:r>
                            </m:sub>
                          </m:sSub>
                          <m:r>
                            <m:rPr>
                              <m:nor/>
                            </m:rPr>
                            <a:rPr lang="en-US" i="1">
                              <a:latin typeface="Cambria Math" panose="02040503050406030204" pitchFamily="18" charset="0"/>
                            </a:rPr>
                            <m:t>+</m:t>
                          </m:r>
                          <m:sSub>
                            <m:sSubPr>
                              <m:ctrlPr>
                                <a:rPr lang="en-US" i="1">
                                  <a:latin typeface="Cambria Math" panose="02040503050406030204" pitchFamily="18" charset="0"/>
                                </a:rPr>
                              </m:ctrlPr>
                            </m:sSubPr>
                            <m:e>
                              <m:r>
                                <m:rPr>
                                  <m:nor/>
                                </m:rPr>
                                <a:rPr lang="en-US" i="1">
                                  <a:latin typeface="Cambria Math" panose="02040503050406030204" pitchFamily="18" charset="0"/>
                                </a:rPr>
                                <m:t>L</m:t>
                              </m:r>
                            </m:e>
                            <m:sub>
                              <m:r>
                                <m:rPr>
                                  <m:nor/>
                                </m:rPr>
                                <a:rPr lang="en-US" i="1">
                                  <a:latin typeface="Cambria Math" panose="02040503050406030204" pitchFamily="18" charset="0"/>
                                </a:rPr>
                                <m:t>E</m:t>
                              </m:r>
                            </m:sub>
                          </m:sSub>
                        </m:num>
                        <m:den>
                          <m:r>
                            <m:rPr>
                              <m:nor/>
                            </m:rPr>
                            <a:rPr lang="en-US" i="1">
                              <a:latin typeface="Cambria Math" panose="02040503050406030204" pitchFamily="18" charset="0"/>
                            </a:rPr>
                            <m:t>5</m:t>
                          </m:r>
                        </m:den>
                      </m:f>
                      <m:r>
                        <m:rPr>
                          <m:nor/>
                        </m:rPr>
                        <a:rPr lang="en-US" i="1">
                          <a:latin typeface="Cambria Math" panose="02040503050406030204" pitchFamily="18" charset="0"/>
                        </a:rPr>
                        <m:t>=100.06</m:t>
                      </m:r>
                    </m:oMath>
                  </m:oMathPara>
                </a14:m>
                <a:endParaRPr lang="en-US" dirty="0"/>
              </a:p>
            </p:txBody>
          </p:sp>
        </mc:Choice>
        <mc:Fallback xmlns="">
          <p:sp>
            <p:nvSpPr>
              <p:cNvPr id="7" name="Dikdörtgen 6"/>
              <p:cNvSpPr>
                <a:spLocks noRot="1" noChangeAspect="1" noMove="1" noResize="1" noEditPoints="1" noAdjustHandles="1" noChangeArrowheads="1" noChangeShapeType="1" noTextEdit="1"/>
              </p:cNvSpPr>
              <p:nvPr/>
            </p:nvSpPr>
            <p:spPr>
              <a:xfrm>
                <a:off x="2738225" y="5440522"/>
                <a:ext cx="3903248" cy="610936"/>
              </a:xfrm>
              <a:prstGeom prst="rect">
                <a:avLst/>
              </a:prstGeom>
              <a:blipFill>
                <a:blip r:embed="rId2"/>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8" name="Dikdörtgen 7"/>
              <p:cNvSpPr/>
              <p:nvPr/>
            </p:nvSpPr>
            <p:spPr>
              <a:xfrm>
                <a:off x="5649725" y="1939108"/>
                <a:ext cx="1414041" cy="565539"/>
              </a:xfrm>
              <a:prstGeom prst="rect">
                <a:avLst/>
              </a:prstGeom>
            </p:spPr>
            <p:txBody>
              <a:bodyPr wrap="none">
                <a:spAutoFit/>
              </a:bodyPr>
              <a:lstStyle/>
              <a:p>
                <a:pPr algn="just">
                  <a:lnSpc>
                    <a:spcPct val="150000"/>
                  </a:lnSpc>
                  <a:spcAft>
                    <a:spcPts val="600"/>
                  </a:spcAft>
                </a:pPr>
                <a14:m>
                  <m:oMath xmlns:m="http://schemas.openxmlformats.org/officeDocument/2006/math">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nor/>
                          </m:rPr>
                          <a:rPr lang="tr-TR" sz="2000">
                            <a:latin typeface="Calibri" panose="020F0502020204030204" pitchFamily="34" charset="0"/>
                            <a:ea typeface="Calibri" panose="020F0502020204030204" pitchFamily="34" charset="0"/>
                            <a:cs typeface="Times New Roman" panose="02020603050405020304" pitchFamily="18" charset="0"/>
                          </a:rPr>
                          <m:t>v</m:t>
                        </m:r>
                      </m:e>
                      <m:sub>
                        <m:r>
                          <m:rPr>
                            <m:nor/>
                          </m:rPr>
                          <a:rPr lang="tr-TR" sz="2000">
                            <a:latin typeface="Calibri" panose="020F0502020204030204" pitchFamily="34" charset="0"/>
                            <a:ea typeface="Calibri" panose="020F0502020204030204" pitchFamily="34" charset="0"/>
                            <a:cs typeface="Times New Roman" panose="02020603050405020304" pitchFamily="18" charset="0"/>
                          </a:rPr>
                          <m:t>i</m:t>
                        </m:r>
                      </m:sub>
                    </m:sSub>
                    <m:r>
                      <m:rPr>
                        <m:nor/>
                      </m:rPr>
                      <a:rPr lang="tr-TR" sz="2000">
                        <a:latin typeface="Calibri" panose="020F0502020204030204" pitchFamily="34" charset="0"/>
                        <a:ea typeface="Calibri" panose="020F0502020204030204" pitchFamily="34" charset="0"/>
                        <a:cs typeface="Times New Roman" panose="02020603050405020304" pitchFamily="18" charset="0"/>
                      </a:rPr>
                      <m:t>=</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nor/>
                          </m:rPr>
                          <a:rPr lang="tr-TR" sz="2000">
                            <a:latin typeface="Calibri" panose="020F0502020204030204" pitchFamily="34" charset="0"/>
                            <a:ea typeface="Calibri" panose="020F0502020204030204" pitchFamily="34" charset="0"/>
                            <a:cs typeface="Times New Roman" panose="02020603050405020304" pitchFamily="18" charset="0"/>
                          </a:rPr>
                          <m:t>L</m:t>
                        </m:r>
                      </m:e>
                      <m:sub>
                        <m:r>
                          <m:rPr>
                            <m:nor/>
                          </m:rPr>
                          <a:rPr lang="tr-TR" sz="2000">
                            <a:latin typeface="Calibri" panose="020F0502020204030204" pitchFamily="34" charset="0"/>
                            <a:ea typeface="Calibri" panose="020F0502020204030204" pitchFamily="34" charset="0"/>
                            <a:cs typeface="Times New Roman" panose="02020603050405020304" pitchFamily="18" charset="0"/>
                          </a:rPr>
                          <m:t>i</m:t>
                        </m:r>
                      </m:sub>
                    </m:sSub>
                    <m:r>
                      <m:rPr>
                        <m:nor/>
                      </m:rPr>
                      <a:rPr lang="tr-TR" sz="2000" i="1">
                        <a:latin typeface="Calibri" panose="020F0502020204030204" pitchFamily="34" charset="0"/>
                        <a:ea typeface="Calibri" panose="020F0502020204030204" pitchFamily="34" charset="0"/>
                        <a:cs typeface="Times New Roman" panose="02020603050405020304" pitchFamily="18" charset="0"/>
                      </a:rPr>
                      <m:t>−</m:t>
                    </m:r>
                    <m:sSub>
                      <m:sSubPr>
                        <m:ctrlPr>
                          <a:rPr lang="en-US" sz="2000" i="1">
                            <a:latin typeface="Cambria Math" panose="02040503050406030204" pitchFamily="18" charset="0"/>
                            <a:ea typeface="Calibri" panose="020F0502020204030204" pitchFamily="34" charset="0"/>
                            <a:cs typeface="Times New Roman" panose="02020603050405020304" pitchFamily="18" charset="0"/>
                          </a:rPr>
                        </m:ctrlPr>
                      </m:sSubPr>
                      <m:e>
                        <m:r>
                          <m:rPr>
                            <m:nor/>
                          </m:rPr>
                          <a:rPr lang="tr-TR" sz="2000">
                            <a:latin typeface="Calibri" panose="020F0502020204030204" pitchFamily="34" charset="0"/>
                            <a:ea typeface="Calibri" panose="020F0502020204030204" pitchFamily="34" charset="0"/>
                            <a:cs typeface="Times New Roman" panose="02020603050405020304" pitchFamily="18" charset="0"/>
                          </a:rPr>
                          <m:t>L</m:t>
                        </m:r>
                      </m:e>
                      <m:sub>
                        <m:r>
                          <m:rPr>
                            <m:nor/>
                          </m:rPr>
                          <a:rPr lang="tr-TR" sz="2000">
                            <a:latin typeface="Calibri" panose="020F0502020204030204" pitchFamily="34" charset="0"/>
                            <a:ea typeface="Calibri" panose="020F0502020204030204" pitchFamily="34" charset="0"/>
                            <a:cs typeface="Times New Roman" panose="02020603050405020304" pitchFamily="18" charset="0"/>
                          </a:rPr>
                          <m:t>ORT</m:t>
                        </m:r>
                      </m:sub>
                    </m:sSub>
                  </m:oMath>
                </a14:m>
                <a:r>
                  <a:rPr lang="tr-TR" sz="2000"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Dikdörtgen 7"/>
              <p:cNvSpPr>
                <a:spLocks noRot="1" noChangeAspect="1" noMove="1" noResize="1" noEditPoints="1" noAdjustHandles="1" noChangeArrowheads="1" noChangeShapeType="1" noTextEdit="1"/>
              </p:cNvSpPr>
              <p:nvPr/>
            </p:nvSpPr>
            <p:spPr>
              <a:xfrm>
                <a:off x="5649725" y="1939108"/>
                <a:ext cx="1414041" cy="565539"/>
              </a:xfrm>
              <a:prstGeom prst="rect">
                <a:avLst/>
              </a:prstGeom>
              <a:blipFill>
                <a:blip r:embed="rId3"/>
                <a:stretch>
                  <a:fillRect/>
                </a:stretch>
              </a:blipFill>
            </p:spPr>
            <p:txBody>
              <a:bodyPr/>
              <a:lstStyle/>
              <a:p>
                <a:r>
                  <a:rPr lang="tr-TR">
                    <a:noFill/>
                  </a:rPr>
                  <a:t> </a:t>
                </a:r>
              </a:p>
            </p:txBody>
          </p:sp>
        </mc:Fallback>
      </mc:AlternateContent>
      <p:sp>
        <p:nvSpPr>
          <p:cNvPr id="9" name="Dikdörtgen 8"/>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Ölçüm Belirsizliği</a:t>
            </a:r>
            <a:endParaRPr lang="en-US" sz="2400" dirty="0">
              <a:solidFill>
                <a:schemeClr val="bg1"/>
              </a:solidFill>
            </a:endParaRPr>
          </a:p>
        </p:txBody>
      </p:sp>
    </p:spTree>
    <p:extLst>
      <p:ext uri="{BB962C8B-B14F-4D97-AF65-F5344CB8AC3E}">
        <p14:creationId xmlns:p14="http://schemas.microsoft.com/office/powerpoint/2010/main" val="2166685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p:nvPr/>
        </p:nvPicPr>
        <p:blipFill>
          <a:blip r:embed="rId2"/>
          <a:stretch>
            <a:fillRect/>
          </a:stretch>
        </p:blipFill>
        <p:spPr>
          <a:xfrm>
            <a:off x="293432" y="1191187"/>
            <a:ext cx="5056356" cy="3428230"/>
          </a:xfrm>
          <a:prstGeom prst="rect">
            <a:avLst/>
          </a:prstGeom>
        </p:spPr>
      </p:pic>
      <p:sp>
        <p:nvSpPr>
          <p:cNvPr id="5" name="Dikdörtgen 4"/>
          <p:cNvSpPr/>
          <p:nvPr/>
        </p:nvSpPr>
        <p:spPr>
          <a:xfrm>
            <a:off x="5320010" y="1000211"/>
            <a:ext cx="3579474" cy="1785104"/>
          </a:xfrm>
          <a:prstGeom prst="rect">
            <a:avLst/>
          </a:prstGeom>
        </p:spPr>
        <p:txBody>
          <a:bodyPr wrap="square">
            <a:spAutoFit/>
          </a:bodyPr>
          <a:lstStyle/>
          <a:p>
            <a:pPr algn="just"/>
            <a:r>
              <a:rPr lang="tr-TR" dirty="0">
                <a:latin typeface="Calibri" panose="020F0502020204030204" pitchFamily="34" charset="0"/>
                <a:ea typeface="Calibri" panose="020F0502020204030204" pitchFamily="34" charset="0"/>
                <a:cs typeface="Times New Roman" panose="02020603050405020304" pitchFamily="18" charset="0"/>
              </a:rPr>
              <a:t>Ölçüm sonucu elde edilen belirsizliklere bakıldığında en doğru sonucun belirsizlikleri </a:t>
            </a:r>
            <a:r>
              <a:rPr lang="tr-TR"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en </a:t>
            </a:r>
            <a:r>
              <a:rPr lang="tr-TR"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küçük</a:t>
            </a:r>
            <a:r>
              <a:rPr lang="tr-TR"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değerler </a:t>
            </a:r>
            <a:r>
              <a:rPr lang="tr-TR" dirty="0">
                <a:latin typeface="Calibri" panose="020F0502020204030204" pitchFamily="34" charset="0"/>
                <a:ea typeface="Calibri" panose="020F0502020204030204" pitchFamily="34" charset="0"/>
                <a:cs typeface="Times New Roman" panose="02020603050405020304" pitchFamily="18" charset="0"/>
              </a:rPr>
              <a:t>olan A (0,03) ve C (0,03) kişilerinin yaptıkları ölçüler olduğu söylenir. </a:t>
            </a:r>
            <a:endParaRPr lang="en-US" dirty="0"/>
          </a:p>
        </p:txBody>
      </p:sp>
      <p:sp>
        <p:nvSpPr>
          <p:cNvPr id="6" name="Dikdörtgen 5"/>
          <p:cNvSpPr/>
          <p:nvPr/>
        </p:nvSpPr>
        <p:spPr>
          <a:xfrm>
            <a:off x="5349788" y="2799192"/>
            <a:ext cx="3549696" cy="1938992"/>
          </a:xfrm>
          <a:prstGeom prst="rect">
            <a:avLst/>
          </a:prstGeom>
        </p:spPr>
        <p:txBody>
          <a:bodyPr wrap="square">
            <a:spAutoFit/>
          </a:bodyPr>
          <a:lstStyle/>
          <a:p>
            <a:pPr algn="just"/>
            <a:r>
              <a:rPr lang="tr-TR" sz="2000" dirty="0">
                <a:latin typeface="Calibri" panose="020F0502020204030204" pitchFamily="34" charset="0"/>
                <a:ea typeface="Calibri" panose="020F0502020204030204" pitchFamily="34" charset="0"/>
                <a:cs typeface="Times New Roman" panose="02020603050405020304" pitchFamily="18" charset="0"/>
              </a:rPr>
              <a:t>Kişilerin ölçtükleri değerlerin ortalama değerden farkı olan her bir ölçüme gelecek olan </a:t>
            </a:r>
            <a:r>
              <a:rPr lang="tr-TR"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düzeltme değerleri </a:t>
            </a:r>
            <a:r>
              <a:rPr lang="tr-TR" sz="2000" dirty="0">
                <a:latin typeface="Calibri" panose="020F0502020204030204" pitchFamily="34" charset="0"/>
                <a:ea typeface="Calibri" panose="020F0502020204030204" pitchFamily="34" charset="0"/>
                <a:cs typeface="Times New Roman" panose="02020603050405020304" pitchFamily="18" charset="0"/>
              </a:rPr>
              <a:t>o ölçünün </a:t>
            </a:r>
            <a:r>
              <a:rPr lang="tr-TR"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belirsizlik</a:t>
            </a:r>
            <a:r>
              <a:rPr lang="tr-TR" sz="2000" dirty="0">
                <a:latin typeface="Calibri" panose="020F0502020204030204" pitchFamily="34" charset="0"/>
                <a:ea typeface="Calibri" panose="020F0502020204030204" pitchFamily="34" charset="0"/>
                <a:cs typeface="Times New Roman" panose="02020603050405020304" pitchFamily="18" charset="0"/>
              </a:rPr>
              <a:t> </a:t>
            </a:r>
            <a:r>
              <a:rPr lang="tr-TR" sz="2000" b="1" dirty="0">
                <a:latin typeface="Calibri" panose="020F0502020204030204" pitchFamily="34" charset="0"/>
                <a:ea typeface="Calibri" panose="020F0502020204030204" pitchFamily="34" charset="0"/>
                <a:cs typeface="Times New Roman" panose="02020603050405020304" pitchFamily="18" charset="0"/>
              </a:rPr>
              <a:t>değerinden</a:t>
            </a:r>
            <a:r>
              <a:rPr lang="tr-TR" sz="2000" dirty="0">
                <a:latin typeface="Calibri" panose="020F0502020204030204" pitchFamily="34" charset="0"/>
                <a:ea typeface="Calibri" panose="020F0502020204030204" pitchFamily="34" charset="0"/>
                <a:cs typeface="Times New Roman" panose="02020603050405020304" pitchFamily="18" charset="0"/>
              </a:rPr>
              <a:t> </a:t>
            </a:r>
            <a:r>
              <a:rPr lang="tr-TR" sz="20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küçük</a:t>
            </a:r>
            <a:r>
              <a:rPr lang="tr-TR" sz="2000" dirty="0">
                <a:latin typeface="Calibri" panose="020F0502020204030204" pitchFamily="34" charset="0"/>
                <a:ea typeface="Calibri" panose="020F0502020204030204" pitchFamily="34" charset="0"/>
                <a:cs typeface="Times New Roman" panose="02020603050405020304" pitchFamily="18" charset="0"/>
              </a:rPr>
              <a:t> olmalıdır. </a:t>
            </a:r>
            <a:endParaRPr lang="en-US" sz="2000" dirty="0"/>
          </a:p>
        </p:txBody>
      </p:sp>
      <p:sp>
        <p:nvSpPr>
          <p:cNvPr id="7" name="Dikdörtgen 6"/>
          <p:cNvSpPr/>
          <p:nvPr/>
        </p:nvSpPr>
        <p:spPr>
          <a:xfrm>
            <a:off x="51874" y="5109528"/>
            <a:ext cx="9059389" cy="646331"/>
          </a:xfrm>
          <a:prstGeom prst="rect">
            <a:avLst/>
          </a:prstGeom>
          <a:solidFill>
            <a:srgbClr val="FFC000"/>
          </a:solidFill>
        </p:spPr>
        <p:txBody>
          <a:bodyPr wrap="square">
            <a:spAutoFit/>
          </a:bodyPr>
          <a:lstStyle/>
          <a:p>
            <a:pPr algn="ctr"/>
            <a:r>
              <a:rPr lang="tr-TR"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Ölçüm belirsizliği</a:t>
            </a:r>
            <a:r>
              <a:rPr lang="tr-TR" dirty="0">
                <a:latin typeface="Calibri" panose="020F0502020204030204" pitchFamily="34" charset="0"/>
                <a:ea typeface="Calibri" panose="020F0502020204030204" pitchFamily="34" charset="0"/>
                <a:cs typeface="Times New Roman" panose="02020603050405020304" pitchFamily="18" charset="0"/>
              </a:rPr>
              <a:t>, </a:t>
            </a:r>
          </a:p>
          <a:p>
            <a:pPr algn="ctr"/>
            <a:r>
              <a:rPr lang="tr-TR" dirty="0">
                <a:latin typeface="Calibri" panose="020F0502020204030204" pitchFamily="34" charset="0"/>
                <a:ea typeface="Calibri" panose="020F0502020204030204" pitchFamily="34" charset="0"/>
                <a:cs typeface="Times New Roman" panose="02020603050405020304" pitchFamily="18" charset="0"/>
              </a:rPr>
              <a:t>Ölçülen büyüklüğün gerçek değer etrafında bulunabileceği aralığı tanımlayan tahmini değerdir.</a:t>
            </a:r>
            <a:endParaRPr lang="en-US" dirty="0"/>
          </a:p>
        </p:txBody>
      </p:sp>
      <p:sp>
        <p:nvSpPr>
          <p:cNvPr id="8" name="Dikdörtgen 7"/>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Ölçüm Belirsizliği</a:t>
            </a:r>
            <a:endParaRPr lang="en-US" sz="2400" dirty="0">
              <a:solidFill>
                <a:schemeClr val="bg1"/>
              </a:solidFill>
            </a:endParaRPr>
          </a:p>
        </p:txBody>
      </p:sp>
    </p:spTree>
    <p:extLst>
      <p:ext uri="{BB962C8B-B14F-4D97-AF65-F5344CB8AC3E}">
        <p14:creationId xmlns:p14="http://schemas.microsoft.com/office/powerpoint/2010/main" val="2466373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278543" y="789170"/>
            <a:ext cx="8606052" cy="3662541"/>
          </a:xfrm>
          <a:prstGeom prst="rect">
            <a:avLst/>
          </a:prstGeom>
          <a:noFill/>
        </p:spPr>
        <p:txBody>
          <a:bodyPr wrap="square" rtlCol="0">
            <a:spAutoFit/>
          </a:bodyPr>
          <a:lstStyle/>
          <a:p>
            <a:pPr marL="342900" indent="-342900" algn="just">
              <a:buFont typeface="Wingdings" panose="05000000000000000000" pitchFamily="2" charset="2"/>
              <a:buChar char="ü"/>
            </a:pPr>
            <a:r>
              <a:rPr lang="tr-TR" sz="2000" dirty="0"/>
              <a:t>Herhangi bir ölçme aleti ile yapılan ölçüm sonucu bulunan değer </a:t>
            </a:r>
            <a:r>
              <a:rPr lang="tr-TR" sz="2400" b="1" dirty="0">
                <a:solidFill>
                  <a:srgbClr val="C00000"/>
                </a:solidFill>
              </a:rPr>
              <a:t>yaklaşık değer </a:t>
            </a:r>
            <a:r>
              <a:rPr lang="tr-TR" sz="2000" dirty="0" err="1"/>
              <a:t>dir</a:t>
            </a:r>
            <a:r>
              <a:rPr lang="tr-TR" sz="2000" dirty="0"/>
              <a:t>.</a:t>
            </a:r>
          </a:p>
          <a:p>
            <a:pPr algn="just"/>
            <a:endParaRPr lang="tr-TR" sz="1400" dirty="0"/>
          </a:p>
          <a:p>
            <a:pPr marL="342900" indent="-342900" algn="just">
              <a:buFont typeface="Wingdings" panose="05000000000000000000" pitchFamily="2" charset="2"/>
              <a:buChar char="ü"/>
            </a:pPr>
            <a:r>
              <a:rPr lang="tr-TR" sz="2000" dirty="0"/>
              <a:t>Bir büyüklük aynı ölçme aleti ile iki kez ölçüldüğünde farklı sonuçlar elde edilebilir.</a:t>
            </a:r>
            <a:r>
              <a:rPr lang="en-US" sz="2000" dirty="0"/>
              <a:t> </a:t>
            </a:r>
            <a:endParaRPr lang="tr-TR" sz="2000" dirty="0"/>
          </a:p>
          <a:p>
            <a:pPr marL="342900" indent="-342900" algn="just">
              <a:buFont typeface="Wingdings" panose="05000000000000000000" pitchFamily="2" charset="2"/>
              <a:buChar char="ü"/>
            </a:pPr>
            <a:endParaRPr lang="tr-TR" sz="1400" dirty="0"/>
          </a:p>
          <a:p>
            <a:pPr marL="342900" indent="-342900" algn="just">
              <a:buFont typeface="Wingdings" panose="05000000000000000000" pitchFamily="2" charset="2"/>
              <a:buChar char="ü"/>
            </a:pPr>
            <a:r>
              <a:rPr lang="tr-TR" sz="2000" dirty="0"/>
              <a:t>Elde edilen bu fark </a:t>
            </a:r>
            <a:r>
              <a:rPr lang="tr-TR" sz="2000" b="1" u="sng" dirty="0">
                <a:solidFill>
                  <a:srgbClr val="C00000"/>
                </a:solidFill>
              </a:rPr>
              <a:t>ölçüm belirsizliği </a:t>
            </a:r>
            <a:r>
              <a:rPr lang="tr-TR" sz="2000" dirty="0"/>
              <a:t>ya da </a:t>
            </a:r>
            <a:r>
              <a:rPr lang="tr-TR" sz="2000" b="1" u="sng" dirty="0">
                <a:solidFill>
                  <a:srgbClr val="C00000"/>
                </a:solidFill>
              </a:rPr>
              <a:t>hata</a:t>
            </a:r>
            <a:r>
              <a:rPr lang="tr-TR" sz="2400" dirty="0"/>
              <a:t> </a:t>
            </a:r>
            <a:r>
              <a:rPr lang="tr-TR" sz="2000" dirty="0"/>
              <a:t>olarak adlandırılır. </a:t>
            </a:r>
            <a:r>
              <a:rPr lang="en-US" sz="2000" dirty="0"/>
              <a:t>  </a:t>
            </a:r>
            <a:endParaRPr lang="tr-TR" sz="2000" dirty="0"/>
          </a:p>
          <a:p>
            <a:pPr marL="342900" indent="-342900" algn="just">
              <a:buFont typeface="Wingdings" panose="05000000000000000000" pitchFamily="2" charset="2"/>
              <a:buChar char="ü"/>
            </a:pPr>
            <a:endParaRPr lang="tr-TR" sz="1400" dirty="0"/>
          </a:p>
          <a:p>
            <a:pPr marL="342900" indent="-342900" algn="just">
              <a:buFont typeface="Wingdings" panose="05000000000000000000" pitchFamily="2" charset="2"/>
              <a:buChar char="ü"/>
            </a:pPr>
            <a:r>
              <a:rPr lang="tr-TR" sz="2000" b="1" i="1" dirty="0">
                <a:solidFill>
                  <a:srgbClr val="C00000"/>
                </a:solidFill>
              </a:rPr>
              <a:t>Hata kavramı ölçme belirsizliğinin matematiksel ifadesidir. </a:t>
            </a:r>
          </a:p>
          <a:p>
            <a:pPr marL="342900" indent="-342900" algn="just">
              <a:buFont typeface="Wingdings" panose="05000000000000000000" pitchFamily="2" charset="2"/>
              <a:buChar char="ü"/>
            </a:pPr>
            <a:endParaRPr lang="tr-TR" sz="1400" dirty="0"/>
          </a:p>
          <a:p>
            <a:pPr marL="342900" indent="-342900" algn="just">
              <a:buFont typeface="Wingdings" panose="05000000000000000000" pitchFamily="2" charset="2"/>
              <a:buChar char="ü"/>
            </a:pPr>
            <a:r>
              <a:rPr lang="tr-TR" sz="2000" dirty="0"/>
              <a:t>Diğer bir ifade ile </a:t>
            </a:r>
            <a:r>
              <a:rPr lang="tr-TR" sz="2000" b="1" u="sng" dirty="0">
                <a:solidFill>
                  <a:srgbClr val="C00000"/>
                </a:solidFill>
              </a:rPr>
              <a:t>hata</a:t>
            </a:r>
            <a:r>
              <a:rPr lang="tr-TR" sz="2000" dirty="0"/>
              <a:t>, ölçülen değer ile </a:t>
            </a:r>
            <a:r>
              <a:rPr lang="tr-TR" sz="2400" b="1" dirty="0">
                <a:solidFill>
                  <a:srgbClr val="C00000"/>
                </a:solidFill>
              </a:rPr>
              <a:t>gerçek değer </a:t>
            </a:r>
            <a:r>
              <a:rPr lang="tr-TR" sz="2000" dirty="0"/>
              <a:t>arasındaki farktır.</a:t>
            </a:r>
            <a:r>
              <a:rPr lang="en-US" sz="2000" dirty="0"/>
              <a:t>  </a:t>
            </a:r>
          </a:p>
          <a:p>
            <a:endParaRPr lang="tr-TR" sz="2000" dirty="0"/>
          </a:p>
        </p:txBody>
      </p:sp>
      <p:sp>
        <p:nvSpPr>
          <p:cNvPr id="7" name="Dikdörtgen 6"/>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Ölçüm Belirsizliği</a:t>
            </a:r>
            <a:endParaRPr lang="en-US" sz="2400" dirty="0">
              <a:solidFill>
                <a:schemeClr val="bg1"/>
              </a:solidFill>
            </a:endParaRPr>
          </a:p>
        </p:txBody>
      </p:sp>
      <p:pic>
        <p:nvPicPr>
          <p:cNvPr id="8" name="Resim 7"/>
          <p:cNvPicPr>
            <a:picLocks noChangeAspect="1"/>
          </p:cNvPicPr>
          <p:nvPr/>
        </p:nvPicPr>
        <p:blipFill rotWithShape="1">
          <a:blip r:embed="rId2" cstate="screen">
            <a:extLst>
              <a:ext uri="{28A0092B-C50C-407E-A947-70E740481C1C}">
                <a14:useLocalDpi xmlns:a14="http://schemas.microsoft.com/office/drawing/2010/main"/>
              </a:ext>
            </a:extLst>
          </a:blip>
          <a:srcRect t="16875" b="13979"/>
          <a:stretch/>
        </p:blipFill>
        <p:spPr>
          <a:xfrm>
            <a:off x="2506718" y="4370959"/>
            <a:ext cx="4149701" cy="1912911"/>
          </a:xfrm>
          <a:prstGeom prst="rect">
            <a:avLst/>
          </a:prstGeom>
        </p:spPr>
      </p:pic>
    </p:spTree>
    <p:extLst>
      <p:ext uri="{BB962C8B-B14F-4D97-AF65-F5344CB8AC3E}">
        <p14:creationId xmlns:p14="http://schemas.microsoft.com/office/powerpoint/2010/main" val="1535963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yagram 4"/>
          <p:cNvGraphicFramePr/>
          <p:nvPr>
            <p:extLst>
              <p:ext uri="{D42A27DB-BD31-4B8C-83A1-F6EECF244321}">
                <p14:modId xmlns:p14="http://schemas.microsoft.com/office/powerpoint/2010/main" val="1091338669"/>
              </p:ext>
            </p:extLst>
          </p:nvPr>
        </p:nvGraphicFramePr>
        <p:xfrm>
          <a:off x="2302388" y="1335927"/>
          <a:ext cx="6403546" cy="4486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Dikdörtgen 5"/>
          <p:cNvSpPr/>
          <p:nvPr/>
        </p:nvSpPr>
        <p:spPr>
          <a:xfrm>
            <a:off x="388552" y="2855975"/>
            <a:ext cx="2132315" cy="1446550"/>
          </a:xfrm>
          <a:prstGeom prst="rect">
            <a:avLst/>
          </a:prstGeom>
        </p:spPr>
        <p:txBody>
          <a:bodyPr wrap="none">
            <a:spAutoFit/>
          </a:bodyPr>
          <a:lstStyle/>
          <a:p>
            <a:pPr lvl="0" algn="ctr"/>
            <a:r>
              <a:rPr lang="tr-TR" sz="4400" b="1" dirty="0">
                <a:effectLst>
                  <a:outerShdw blurRad="38100" dist="38100" dir="2700000" algn="tl">
                    <a:srgbClr val="000000">
                      <a:alpha val="43137"/>
                    </a:srgbClr>
                  </a:outerShdw>
                </a:effectLst>
              </a:rPr>
              <a:t>HATA</a:t>
            </a:r>
          </a:p>
          <a:p>
            <a:pPr lvl="0" algn="ctr"/>
            <a:r>
              <a:rPr lang="tr-TR" sz="4400" b="1" dirty="0">
                <a:effectLst>
                  <a:outerShdw blurRad="38100" dist="38100" dir="2700000" algn="tl">
                    <a:srgbClr val="000000">
                      <a:alpha val="43137"/>
                    </a:srgbClr>
                  </a:outerShdw>
                </a:effectLst>
              </a:rPr>
              <a:t>TÜRLERİ</a:t>
            </a:r>
            <a:endParaRPr lang="en-US" sz="4400" b="1" dirty="0">
              <a:effectLst>
                <a:outerShdw blurRad="38100" dist="38100" dir="2700000" algn="tl">
                  <a:srgbClr val="000000">
                    <a:alpha val="43137"/>
                  </a:srgbClr>
                </a:outerShdw>
              </a:effectLst>
            </a:endParaRPr>
          </a:p>
        </p:txBody>
      </p:sp>
      <p:sp>
        <p:nvSpPr>
          <p:cNvPr id="7" name="Dikdörtgen 6"/>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Ölçüm Hataları</a:t>
            </a:r>
            <a:endParaRPr lang="en-US" sz="2400" dirty="0">
              <a:solidFill>
                <a:schemeClr val="bg1"/>
              </a:solidFill>
            </a:endParaRPr>
          </a:p>
        </p:txBody>
      </p:sp>
    </p:spTree>
    <p:extLst>
      <p:ext uri="{BB962C8B-B14F-4D97-AF65-F5344CB8AC3E}">
        <p14:creationId xmlns:p14="http://schemas.microsoft.com/office/powerpoint/2010/main" val="3047892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2" y="936814"/>
            <a:ext cx="4131329" cy="4047262"/>
          </a:xfrm>
          <a:prstGeom prst="rect">
            <a:avLst/>
          </a:prstGeom>
        </p:spPr>
        <p:txBody>
          <a:bodyPr wrap="square">
            <a:spAutoFit/>
          </a:bodyPr>
          <a:lstStyle/>
          <a:p>
            <a:pPr algn="just">
              <a:lnSpc>
                <a:spcPct val="150000"/>
              </a:lnSpc>
              <a:spcAft>
                <a:spcPts val="600"/>
              </a:spcAft>
            </a:pPr>
            <a:r>
              <a:rPr lang="tr-TR" sz="2800" b="1" dirty="0">
                <a:solidFill>
                  <a:srgbClr val="C00000"/>
                </a:solidFill>
                <a:latin typeface="Calibri" panose="020F0502020204030204" pitchFamily="34" charset="0"/>
                <a:ea typeface="Calibri" panose="020F0502020204030204" pitchFamily="34" charset="0"/>
                <a:cs typeface="Tahoma" panose="020B0604030504040204" pitchFamily="34" charset="0"/>
              </a:rPr>
              <a:t>Kaba Hatalar</a:t>
            </a:r>
          </a:p>
          <a:p>
            <a:pPr algn="just">
              <a:lnSpc>
                <a:spcPct val="150000"/>
              </a:lnSpc>
              <a:spcAft>
                <a:spcPts val="600"/>
              </a:spcAft>
            </a:pPr>
            <a:r>
              <a:rPr lang="tr-TR" sz="2000" dirty="0">
                <a:latin typeface="Calibri" panose="020F0502020204030204" pitchFamily="34" charset="0"/>
                <a:ea typeface="Calibri" panose="020F0502020204030204" pitchFamily="34" charset="0"/>
                <a:cs typeface="Tahoma" panose="020B0604030504040204" pitchFamily="34" charset="0"/>
              </a:rPr>
              <a:t>Ölçme aletindeki yanlış okuma hatası, yanlış hedefe bakmaktan doğan hatalar gibi ölçü yapanın dikkatsizliği, yorgunluğu vb. nedenlerle ortaya çıkabilecek hatalardır. Kaba hatalar kontrol ölçmeleriyle kolayca ortaya çıkarılabilir.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Dikdörtgen 4"/>
          <p:cNvSpPr/>
          <p:nvPr/>
        </p:nvSpPr>
        <p:spPr>
          <a:xfrm>
            <a:off x="4632001" y="1794730"/>
            <a:ext cx="4148831" cy="3785652"/>
          </a:xfrm>
          <a:prstGeom prst="rect">
            <a:avLst/>
          </a:prstGeom>
        </p:spPr>
        <p:txBody>
          <a:bodyPr wrap="square">
            <a:spAutoFit/>
          </a:bodyPr>
          <a:lstStyle/>
          <a:p>
            <a:pPr algn="just"/>
            <a:r>
              <a:rPr lang="tr-TR" altLang="tr-TR" sz="2000" dirty="0">
                <a:cs typeface="Tahoma" panose="020B0604030504040204" pitchFamily="34" charset="0"/>
              </a:rPr>
              <a:t>Aynı büyüklüğün birkaç kez ölçülmesi kaba hataların ortaya çıkarılmasının en basit yoludur.</a:t>
            </a:r>
          </a:p>
          <a:p>
            <a:pPr algn="just"/>
            <a:endParaRPr lang="tr-TR" altLang="tr-TR" sz="2000" dirty="0">
              <a:cs typeface="Tahoma" panose="020B0604030504040204" pitchFamily="34" charset="0"/>
            </a:endParaRPr>
          </a:p>
          <a:p>
            <a:pPr algn="just"/>
            <a:r>
              <a:rPr lang="tr-TR" altLang="tr-TR" sz="2000" dirty="0">
                <a:cs typeface="Tahoma" panose="020B0604030504040204" pitchFamily="34" charset="0"/>
              </a:rPr>
              <a:t>Bir uzunluk aşağıdaki şekilde 5 kez ölçülmüştür</a:t>
            </a:r>
            <a:r>
              <a:rPr lang="en-US" altLang="tr-TR" sz="2000" dirty="0">
                <a:cs typeface="Tahoma" panose="020B0604030504040204" pitchFamily="34" charset="0"/>
              </a:rPr>
              <a:t>; </a:t>
            </a:r>
            <a:endParaRPr lang="tr-TR" altLang="tr-TR" sz="2000" dirty="0">
              <a:cs typeface="Tahoma" panose="020B0604030504040204" pitchFamily="34" charset="0"/>
            </a:endParaRPr>
          </a:p>
          <a:p>
            <a:pPr algn="just"/>
            <a:endParaRPr lang="tr-TR" altLang="tr-TR" sz="2000" dirty="0">
              <a:cs typeface="Tahoma" panose="020B0604030504040204" pitchFamily="34" charset="0"/>
            </a:endParaRPr>
          </a:p>
          <a:p>
            <a:pPr algn="just"/>
            <a:r>
              <a:rPr lang="en-US" altLang="tr-TR" sz="2000" dirty="0">
                <a:cs typeface="Tahoma" panose="020B0604030504040204" pitchFamily="34" charset="0"/>
              </a:rPr>
              <a:t>67.91</a:t>
            </a:r>
            <a:r>
              <a:rPr lang="en-US" altLang="tr-TR" sz="2000" b="1" dirty="0">
                <a:cs typeface="Tahoma" panose="020B0604030504040204" pitchFamily="34" charset="0"/>
              </a:rPr>
              <a:t>, 76.95</a:t>
            </a:r>
            <a:r>
              <a:rPr lang="en-US" altLang="tr-TR" sz="2000" dirty="0">
                <a:cs typeface="Tahoma" panose="020B0604030504040204" pitchFamily="34" charset="0"/>
              </a:rPr>
              <a:t>, 67.89, 67.90, 67.89. </a:t>
            </a:r>
            <a:endParaRPr lang="tr-TR" altLang="tr-TR" sz="2000" dirty="0">
              <a:cs typeface="Tahoma" panose="020B0604030504040204" pitchFamily="34" charset="0"/>
            </a:endParaRPr>
          </a:p>
          <a:p>
            <a:pPr algn="just"/>
            <a:endParaRPr lang="tr-TR" altLang="tr-TR" sz="2000" dirty="0">
              <a:cs typeface="Tahoma" panose="020B0604030504040204" pitchFamily="34" charset="0"/>
            </a:endParaRPr>
          </a:p>
          <a:p>
            <a:pPr algn="just"/>
            <a:r>
              <a:rPr lang="tr-TR" altLang="tr-TR" sz="2000" dirty="0">
                <a:cs typeface="Tahoma" panose="020B0604030504040204" pitchFamily="34" charset="0"/>
              </a:rPr>
              <a:t>İkinci ölçünün diğerlerinden farklı olduğu, bu ölçüde kaba hata olduğu kolayca anlaşılmaktadır.</a:t>
            </a:r>
            <a:endParaRPr lang="en-US" altLang="tr-TR" sz="2000" dirty="0">
              <a:cs typeface="Tahoma" panose="020B0604030504040204" pitchFamily="34" charset="0"/>
            </a:endParaRPr>
          </a:p>
        </p:txBody>
      </p:sp>
      <p:pic>
        <p:nvPicPr>
          <p:cNvPr id="25602" name="Picture 2" descr="metre ile uzunluk ölçüm ile ilgili gö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l="32691" r="15358"/>
          <a:stretch/>
        </p:blipFill>
        <p:spPr bwMode="auto">
          <a:xfrm rot="16200000">
            <a:off x="1491610" y="3799607"/>
            <a:ext cx="1257300" cy="3683436"/>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Ölçüm Hataları</a:t>
            </a:r>
            <a:endParaRPr lang="en-US" sz="2400" dirty="0">
              <a:solidFill>
                <a:schemeClr val="bg1"/>
              </a:solidFill>
            </a:endParaRPr>
          </a:p>
        </p:txBody>
      </p:sp>
    </p:spTree>
    <p:extLst>
      <p:ext uri="{BB962C8B-B14F-4D97-AF65-F5344CB8AC3E}">
        <p14:creationId xmlns:p14="http://schemas.microsoft.com/office/powerpoint/2010/main" val="1075686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347373" y="920830"/>
            <a:ext cx="5586499" cy="4508927"/>
          </a:xfrm>
          <a:prstGeom prst="rect">
            <a:avLst/>
          </a:prstGeom>
        </p:spPr>
        <p:txBody>
          <a:bodyPr wrap="square">
            <a:spAutoFit/>
          </a:bodyPr>
          <a:lstStyle/>
          <a:p>
            <a:pPr algn="just">
              <a:lnSpc>
                <a:spcPct val="150000"/>
              </a:lnSpc>
              <a:spcAft>
                <a:spcPts val="600"/>
              </a:spcAft>
            </a:pPr>
            <a:r>
              <a:rPr lang="tr-TR" sz="2800" b="1" dirty="0">
                <a:solidFill>
                  <a:srgbClr val="C00000"/>
                </a:solidFill>
                <a:latin typeface="Calibri" panose="020F0502020204030204" pitchFamily="34" charset="0"/>
                <a:ea typeface="Calibri" panose="020F0502020204030204" pitchFamily="34" charset="0"/>
                <a:cs typeface="Tahoma" panose="020B0604030504040204" pitchFamily="34" charset="0"/>
              </a:rPr>
              <a:t>Sistematik Hatalar</a:t>
            </a:r>
          </a:p>
          <a:p>
            <a:pPr algn="just">
              <a:lnSpc>
                <a:spcPct val="150000"/>
              </a:lnSpc>
              <a:spcAft>
                <a:spcPts val="600"/>
              </a:spcAft>
            </a:pPr>
            <a:r>
              <a:rPr lang="tr-TR" sz="2000" dirty="0">
                <a:latin typeface="Calibri" panose="020F0502020204030204" pitchFamily="34" charset="0"/>
                <a:ea typeface="Calibri" panose="020F0502020204030204" pitchFamily="34" charset="0"/>
                <a:cs typeface="Tahoma" panose="020B0604030504040204" pitchFamily="34" charset="0"/>
              </a:rPr>
              <a:t>Ölçme sonuçlarına </a:t>
            </a:r>
            <a:r>
              <a:rPr lang="tr-TR"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rPr>
              <a:t>aynı yönde etkiyen </a:t>
            </a:r>
            <a:r>
              <a:rPr lang="tr-TR" sz="2000" dirty="0">
                <a:latin typeface="Calibri" panose="020F0502020204030204" pitchFamily="34" charset="0"/>
                <a:ea typeface="Calibri" panose="020F0502020204030204" pitchFamily="34" charset="0"/>
                <a:cs typeface="Tahoma" panose="020B0604030504040204" pitchFamily="34" charset="0"/>
              </a:rPr>
              <a:t>hatalardır. Bu hataların büyüklüğü ve işaretleri belli bir parametreye bağlıdır. Bu parametrelerin etkileri ortadan kaldırılmadan ölçmeler ne kadar tekrar edilirse edilsin bu tür hatalar ortadan kalkmaz. Bu tür hataların etkisinin ortadan kaldırılabilmesi için, bazen hataya neden olan parametrelerin bilinmesi ve ölçme düzeninin ona göre seçilmesi gerekir. </a:t>
            </a:r>
          </a:p>
        </p:txBody>
      </p:sp>
      <p:pic>
        <p:nvPicPr>
          <p:cNvPr id="6" name="Resim 5"/>
          <p:cNvPicPr/>
          <p:nvPr/>
        </p:nvPicPr>
        <p:blipFill>
          <a:blip r:embed="rId2">
            <a:extLst>
              <a:ext uri="{28A0092B-C50C-407E-A947-70E740481C1C}">
                <a14:useLocalDpi xmlns:a14="http://schemas.microsoft.com/office/drawing/2010/main" val="0"/>
              </a:ext>
            </a:extLst>
          </a:blip>
          <a:srcRect/>
          <a:stretch>
            <a:fillRect/>
          </a:stretch>
        </p:blipFill>
        <p:spPr bwMode="auto">
          <a:xfrm>
            <a:off x="6141396" y="1768244"/>
            <a:ext cx="2585720" cy="2414270"/>
          </a:xfrm>
          <a:prstGeom prst="rect">
            <a:avLst/>
          </a:prstGeom>
          <a:noFill/>
        </p:spPr>
      </p:pic>
      <p:sp>
        <p:nvSpPr>
          <p:cNvPr id="7" name="Dikdörtgen 6"/>
          <p:cNvSpPr/>
          <p:nvPr/>
        </p:nvSpPr>
        <p:spPr>
          <a:xfrm>
            <a:off x="6551239" y="4341767"/>
            <a:ext cx="2090316" cy="461665"/>
          </a:xfrm>
          <a:prstGeom prst="rect">
            <a:avLst/>
          </a:prstGeom>
        </p:spPr>
        <p:txBody>
          <a:bodyPr wrap="none">
            <a:spAutoFit/>
          </a:bodyPr>
          <a:lstStyle/>
          <a:p>
            <a:r>
              <a:rPr lang="tr-TR" sz="2400" dirty="0">
                <a:latin typeface="Calibri" panose="020F0502020204030204" pitchFamily="34" charset="0"/>
                <a:ea typeface="Calibri" panose="020F0502020204030204" pitchFamily="34" charset="0"/>
                <a:cs typeface="Tahoma" panose="020B0604030504040204" pitchFamily="34" charset="0"/>
              </a:rPr>
              <a:t>Sistematik hata</a:t>
            </a:r>
            <a:endParaRPr lang="en-US" sz="2400" dirty="0"/>
          </a:p>
        </p:txBody>
      </p:sp>
      <p:sp>
        <p:nvSpPr>
          <p:cNvPr id="8" name="Dikdörtgen 7"/>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Ölçüm Hataları</a:t>
            </a:r>
            <a:endParaRPr lang="en-US" sz="2400" dirty="0">
              <a:solidFill>
                <a:schemeClr val="bg1"/>
              </a:solidFill>
            </a:endParaRPr>
          </a:p>
        </p:txBody>
      </p:sp>
    </p:spTree>
    <p:extLst>
      <p:ext uri="{BB962C8B-B14F-4D97-AF65-F5344CB8AC3E}">
        <p14:creationId xmlns:p14="http://schemas.microsoft.com/office/powerpoint/2010/main" val="1435851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54663" y="1337378"/>
            <a:ext cx="5532112" cy="4047262"/>
          </a:xfrm>
          <a:prstGeom prst="rect">
            <a:avLst/>
          </a:prstGeom>
        </p:spPr>
        <p:txBody>
          <a:bodyPr wrap="square">
            <a:spAutoFit/>
          </a:bodyPr>
          <a:lstStyle/>
          <a:p>
            <a:pPr algn="just">
              <a:lnSpc>
                <a:spcPct val="150000"/>
              </a:lnSpc>
              <a:spcAft>
                <a:spcPts val="600"/>
              </a:spcAft>
            </a:pPr>
            <a:r>
              <a:rPr lang="tr-TR" sz="2800" b="1" dirty="0">
                <a:solidFill>
                  <a:srgbClr val="C00000"/>
                </a:solidFill>
                <a:latin typeface="Calibri" panose="020F0502020204030204" pitchFamily="34" charset="0"/>
                <a:ea typeface="Calibri" panose="020F0502020204030204" pitchFamily="34" charset="0"/>
                <a:cs typeface="Tahoma" panose="020B0604030504040204" pitchFamily="34" charset="0"/>
              </a:rPr>
              <a:t>Rastlantısal Hata</a:t>
            </a:r>
          </a:p>
          <a:p>
            <a:pPr algn="just">
              <a:lnSpc>
                <a:spcPct val="150000"/>
              </a:lnSpc>
              <a:spcAft>
                <a:spcPts val="600"/>
              </a:spcAft>
            </a:pPr>
            <a:r>
              <a:rPr lang="tr-TR" sz="2000" dirty="0">
                <a:latin typeface="Calibri" panose="020F0502020204030204" pitchFamily="34" charset="0"/>
                <a:ea typeface="Calibri" panose="020F0502020204030204" pitchFamily="34" charset="0"/>
                <a:cs typeface="Tahoma" panose="020B0604030504040204" pitchFamily="34" charset="0"/>
              </a:rPr>
              <a:t>Kaba ve düzenli olmayan diğer bütün hatalar </a:t>
            </a:r>
            <a:r>
              <a:rPr lang="tr-TR"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rPr>
              <a:t>rastlantısal</a:t>
            </a:r>
            <a:r>
              <a:rPr lang="tr-TR" sz="2000" dirty="0">
                <a:latin typeface="Calibri" panose="020F0502020204030204" pitchFamily="34" charset="0"/>
                <a:ea typeface="Calibri" panose="020F0502020204030204" pitchFamily="34" charset="0"/>
                <a:cs typeface="Tahoma" panose="020B0604030504040204" pitchFamily="34" charset="0"/>
              </a:rPr>
              <a:t> hata olarak adlandırılırlar ve bu hatalar, kontrol ölçmeleriyle de ortaya çıkartılamaz. Hataların işaretleri bazen artı bazen de eksi olabilir.  Rastlantısal hataların etkisini azaltabilmek için aynı büyüklüğe ait ölçüler, </a:t>
            </a:r>
            <a:r>
              <a:rPr lang="tr-TR"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rPr>
              <a:t>yeterince tekrarlanır ve bunların ortalaması alınır. </a:t>
            </a:r>
            <a:endPar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Resim 4"/>
          <p:cNvPicPr/>
          <p:nvPr/>
        </p:nvPicPr>
        <p:blipFill>
          <a:blip r:embed="rId2">
            <a:extLst>
              <a:ext uri="{28A0092B-C50C-407E-A947-70E740481C1C}">
                <a14:useLocalDpi xmlns:a14="http://schemas.microsoft.com/office/drawing/2010/main" val="0"/>
              </a:ext>
            </a:extLst>
          </a:blip>
          <a:srcRect/>
          <a:stretch>
            <a:fillRect/>
          </a:stretch>
        </p:blipFill>
        <p:spPr bwMode="auto">
          <a:xfrm>
            <a:off x="6128336" y="1916079"/>
            <a:ext cx="2499361" cy="2505933"/>
          </a:xfrm>
          <a:prstGeom prst="rect">
            <a:avLst/>
          </a:prstGeom>
          <a:noFill/>
        </p:spPr>
      </p:pic>
      <p:sp>
        <p:nvSpPr>
          <p:cNvPr id="6" name="Dikdörtgen 5"/>
          <p:cNvSpPr/>
          <p:nvPr/>
        </p:nvSpPr>
        <p:spPr>
          <a:xfrm>
            <a:off x="6399395" y="4519666"/>
            <a:ext cx="2228302" cy="461665"/>
          </a:xfrm>
          <a:prstGeom prst="rect">
            <a:avLst/>
          </a:prstGeom>
        </p:spPr>
        <p:txBody>
          <a:bodyPr wrap="none">
            <a:spAutoFit/>
          </a:bodyPr>
          <a:lstStyle/>
          <a:p>
            <a:r>
              <a:rPr lang="tr-TR" sz="2400" dirty="0">
                <a:latin typeface="Calibri" panose="020F0502020204030204" pitchFamily="34" charset="0"/>
                <a:ea typeface="Calibri" panose="020F0502020204030204" pitchFamily="34" charset="0"/>
                <a:cs typeface="Tahoma" panose="020B0604030504040204" pitchFamily="34" charset="0"/>
              </a:rPr>
              <a:t>Rastlantısal hata</a:t>
            </a:r>
            <a:endParaRPr lang="en-US" sz="2400" dirty="0"/>
          </a:p>
        </p:txBody>
      </p:sp>
      <p:sp>
        <p:nvSpPr>
          <p:cNvPr id="7" name="Dikdörtgen 6"/>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Ölçüm Hataları</a:t>
            </a:r>
            <a:endParaRPr lang="en-US" sz="2400" dirty="0">
              <a:solidFill>
                <a:schemeClr val="bg1"/>
              </a:solidFill>
            </a:endParaRPr>
          </a:p>
        </p:txBody>
      </p:sp>
    </p:spTree>
    <p:extLst>
      <p:ext uri="{BB962C8B-B14F-4D97-AF65-F5344CB8AC3E}">
        <p14:creationId xmlns:p14="http://schemas.microsoft.com/office/powerpoint/2010/main" val="450671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rotWithShape="1">
          <a:blip r:embed="rId2"/>
          <a:srcRect l="4551"/>
          <a:stretch/>
        </p:blipFill>
        <p:spPr>
          <a:xfrm>
            <a:off x="350402" y="1997858"/>
            <a:ext cx="4231167" cy="3248395"/>
          </a:xfrm>
          <a:prstGeom prst="rect">
            <a:avLst/>
          </a:prstGeom>
        </p:spPr>
      </p:pic>
      <p:sp>
        <p:nvSpPr>
          <p:cNvPr id="7" name="Dikdörtgen 6"/>
          <p:cNvSpPr/>
          <p:nvPr/>
        </p:nvSpPr>
        <p:spPr>
          <a:xfrm>
            <a:off x="3650113" y="1419797"/>
            <a:ext cx="1843774" cy="506292"/>
          </a:xfrm>
          <a:prstGeom prst="rect">
            <a:avLst/>
          </a:prstGeom>
        </p:spPr>
        <p:txBody>
          <a:bodyPr wrap="none">
            <a:spAutoFit/>
          </a:bodyPr>
          <a:lstStyle/>
          <a:p>
            <a:pPr algn="just">
              <a:lnSpc>
                <a:spcPct val="150000"/>
              </a:lnSpc>
              <a:spcAft>
                <a:spcPts val="600"/>
              </a:spcAft>
            </a:pPr>
            <a:r>
              <a:rPr lang="tr-TR" sz="2000" b="1" dirty="0">
                <a:solidFill>
                  <a:srgbClr val="C00000"/>
                </a:solidFill>
                <a:latin typeface="Calibri" panose="020F0502020204030204" pitchFamily="34" charset="0"/>
                <a:ea typeface="Calibri" panose="020F0502020204030204" pitchFamily="34" charset="0"/>
                <a:cs typeface="Tahoma" panose="020B0604030504040204" pitchFamily="34" charset="0"/>
              </a:rPr>
              <a:t>Normal Dağılım</a:t>
            </a:r>
          </a:p>
        </p:txBody>
      </p:sp>
      <p:pic>
        <p:nvPicPr>
          <p:cNvPr id="8" name="Resim 7"/>
          <p:cNvPicPr>
            <a:picLocks noChangeAspect="1"/>
          </p:cNvPicPr>
          <p:nvPr/>
        </p:nvPicPr>
        <p:blipFill rotWithShape="1">
          <a:blip r:embed="rId3"/>
          <a:srcRect l="7834" r="3399"/>
          <a:stretch/>
        </p:blipFill>
        <p:spPr>
          <a:xfrm>
            <a:off x="4581569" y="2395091"/>
            <a:ext cx="4403388" cy="3832883"/>
          </a:xfrm>
          <a:prstGeom prst="rect">
            <a:avLst/>
          </a:prstGeom>
        </p:spPr>
      </p:pic>
      <p:sp>
        <p:nvSpPr>
          <p:cNvPr id="9" name="Metin kutusu 8"/>
          <p:cNvSpPr txBox="1"/>
          <p:nvPr/>
        </p:nvSpPr>
        <p:spPr>
          <a:xfrm>
            <a:off x="1018785" y="947919"/>
            <a:ext cx="7255203" cy="400110"/>
          </a:xfrm>
          <a:prstGeom prst="rect">
            <a:avLst/>
          </a:prstGeom>
          <a:noFill/>
        </p:spPr>
        <p:txBody>
          <a:bodyPr wrap="square" rtlCol="0">
            <a:spAutoFit/>
          </a:bodyPr>
          <a:lstStyle/>
          <a:p>
            <a:r>
              <a:rPr lang="tr-TR" sz="2000" dirty="0"/>
              <a:t>Rastlantısal hatalar istatistikte normal dağılımlı olarak ifade edilirler.</a:t>
            </a:r>
          </a:p>
        </p:txBody>
      </p:sp>
      <p:sp>
        <p:nvSpPr>
          <p:cNvPr id="10" name="Dikdörtgen 9"/>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Ölçüm Hataları</a:t>
            </a:r>
            <a:endParaRPr lang="en-US" sz="2400" dirty="0">
              <a:solidFill>
                <a:schemeClr val="bg1"/>
              </a:solidFill>
            </a:endParaRPr>
          </a:p>
        </p:txBody>
      </p:sp>
    </p:spTree>
    <p:extLst>
      <p:ext uri="{BB962C8B-B14F-4D97-AF65-F5344CB8AC3E}">
        <p14:creationId xmlns:p14="http://schemas.microsoft.com/office/powerpoint/2010/main" val="4290107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78543" y="798752"/>
            <a:ext cx="8606052" cy="1323439"/>
          </a:xfrm>
          <a:prstGeom prst="rect">
            <a:avLst/>
          </a:prstGeom>
          <a:solidFill>
            <a:srgbClr val="FFFF99"/>
          </a:solidFill>
        </p:spPr>
        <p:txBody>
          <a:bodyPr wrap="square">
            <a:spAutoFit/>
          </a:bodyPr>
          <a:lstStyle/>
          <a:p>
            <a:pPr algn="just">
              <a:spcAft>
                <a:spcPts val="600"/>
              </a:spcAft>
            </a:pPr>
            <a:r>
              <a:rPr lang="tr-TR" sz="2000" b="1" dirty="0">
                <a:latin typeface="Calibri" panose="020F0502020204030204" pitchFamily="34" charset="0"/>
                <a:ea typeface="Calibri" panose="020F0502020204030204" pitchFamily="34" charset="0"/>
                <a:cs typeface="Tahoma" panose="020B0604030504040204" pitchFamily="34" charset="0"/>
              </a:rPr>
              <a:t>Doğruluk (</a:t>
            </a:r>
            <a:r>
              <a:rPr lang="tr-TR" sz="2000" b="1" dirty="0" err="1">
                <a:latin typeface="Calibri" panose="020F0502020204030204" pitchFamily="34" charset="0"/>
                <a:ea typeface="Calibri" panose="020F0502020204030204" pitchFamily="34" charset="0"/>
                <a:cs typeface="Tahoma" panose="020B0604030504040204" pitchFamily="34" charset="0"/>
              </a:rPr>
              <a:t>Accuracy</a:t>
            </a:r>
            <a:r>
              <a:rPr lang="tr-TR" sz="2000" b="1" dirty="0">
                <a:latin typeface="Calibri" panose="020F0502020204030204" pitchFamily="34" charset="0"/>
                <a:ea typeface="Calibri" panose="020F0502020204030204" pitchFamily="34" charset="0"/>
                <a:cs typeface="Tahoma" panose="020B0604030504040204" pitchFamily="34" charset="0"/>
              </a:rPr>
              <a:t>): </a:t>
            </a:r>
            <a:r>
              <a:rPr lang="tr-TR" sz="2000" dirty="0">
                <a:latin typeface="Calibri" panose="020F0502020204030204" pitchFamily="34" charset="0"/>
                <a:ea typeface="Calibri" panose="020F0502020204030204" pitchFamily="34" charset="0"/>
                <a:cs typeface="Tahoma" panose="020B0604030504040204" pitchFamily="34" charset="0"/>
              </a:rPr>
              <a:t> Ölçülen büyüklüğün</a:t>
            </a:r>
            <a:r>
              <a:rPr lang="tr-TR" sz="2000" u="sng" dirty="0">
                <a:latin typeface="Calibri" panose="020F0502020204030204" pitchFamily="34" charset="0"/>
                <a:ea typeface="Calibri" panose="020F0502020204030204" pitchFamily="34" charset="0"/>
                <a:cs typeface="Tahoma" panose="020B0604030504040204" pitchFamily="34" charset="0"/>
              </a:rPr>
              <a:t>, </a:t>
            </a:r>
            <a:r>
              <a:rPr lang="tr-TR" sz="2000" b="1" i="1" u="sng" dirty="0">
                <a:latin typeface="Calibri" panose="020F0502020204030204" pitchFamily="34" charset="0"/>
                <a:ea typeface="Calibri" panose="020F0502020204030204" pitchFamily="34" charset="0"/>
                <a:cs typeface="Tahoma" panose="020B0604030504040204" pitchFamily="34" charset="0"/>
              </a:rPr>
              <a:t>gerçek değeri ile ölçüm sonucu </a:t>
            </a:r>
            <a:r>
              <a:rPr lang="tr-TR" sz="2000" dirty="0">
                <a:latin typeface="Calibri" panose="020F0502020204030204" pitchFamily="34" charset="0"/>
                <a:ea typeface="Calibri" panose="020F0502020204030204" pitchFamily="34" charset="0"/>
                <a:cs typeface="Tahoma" panose="020B0604030504040204" pitchFamily="34" charset="0"/>
              </a:rPr>
              <a:t>arasındaki uyuşumun yakınlığıdır. Bir ölçümün doğruluğu niteleyici bir kavramdır. Bu nedenle, rakamsal olarak ifade edilmemeli, rakamlar </a:t>
            </a:r>
            <a:r>
              <a:rPr lang="tr-TR" sz="2000" b="1" dirty="0">
                <a:latin typeface="Calibri" panose="020F0502020204030204" pitchFamily="34" charset="0"/>
                <a:ea typeface="Calibri" panose="020F0502020204030204" pitchFamily="34" charset="0"/>
                <a:cs typeface="Tahoma" panose="020B0604030504040204" pitchFamily="34" charset="0"/>
              </a:rPr>
              <a:t>ölçümün belirsizliği</a:t>
            </a:r>
            <a:r>
              <a:rPr lang="tr-TR" sz="2000" dirty="0">
                <a:latin typeface="Calibri" panose="020F0502020204030204" pitchFamily="34" charset="0"/>
                <a:ea typeface="Calibri" panose="020F0502020204030204" pitchFamily="34" charset="0"/>
                <a:cs typeface="Tahoma" panose="020B0604030504040204" pitchFamily="34" charset="0"/>
              </a:rPr>
              <a:t> için verilmelidir. Doğruluk sistematik hatanın bir gösterimidir.</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Dikdörtgen 4"/>
          <p:cNvSpPr/>
          <p:nvPr/>
        </p:nvSpPr>
        <p:spPr>
          <a:xfrm>
            <a:off x="268974" y="2284781"/>
            <a:ext cx="8606052" cy="2054409"/>
          </a:xfrm>
          <a:prstGeom prst="rect">
            <a:avLst/>
          </a:prstGeom>
          <a:solidFill>
            <a:srgbClr val="FFC000"/>
          </a:solidFill>
        </p:spPr>
        <p:txBody>
          <a:bodyPr wrap="square">
            <a:spAutoFit/>
          </a:bodyPr>
          <a:lstStyle/>
          <a:p>
            <a:pPr algn="just">
              <a:spcAft>
                <a:spcPts val="900"/>
              </a:spcAft>
            </a:pPr>
            <a:r>
              <a:rPr lang="tr-TR" sz="2000" b="1" dirty="0">
                <a:latin typeface="Calibri" panose="020F0502020204030204" pitchFamily="34" charset="0"/>
                <a:ea typeface="Calibri" panose="020F0502020204030204" pitchFamily="34" charset="0"/>
                <a:cs typeface="Tahoma" panose="020B0604030504040204" pitchFamily="34" charset="0"/>
              </a:rPr>
              <a:t>Kesinlik (Precision): </a:t>
            </a:r>
            <a:r>
              <a:rPr lang="tr-TR" sz="2000" dirty="0">
                <a:latin typeface="Calibri" panose="020F0502020204030204" pitchFamily="34" charset="0"/>
                <a:ea typeface="Calibri" panose="020F0502020204030204" pitchFamily="34" charset="0"/>
                <a:cs typeface="Tahoma" panose="020B0604030504040204" pitchFamily="34" charset="0"/>
              </a:rPr>
              <a:t>Belirli koşullar altında aynı veya benzer nesneler üzerinde </a:t>
            </a:r>
            <a:r>
              <a:rPr lang="tr-TR" sz="2000" b="1" i="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rPr>
              <a:t>tekrarlanan ölçümler</a:t>
            </a:r>
            <a:r>
              <a:rPr lang="tr-TR" sz="2000" u="sng" dirty="0">
                <a:latin typeface="Calibri" panose="020F0502020204030204" pitchFamily="34" charset="0"/>
                <a:ea typeface="Calibri" panose="020F0502020204030204" pitchFamily="34" charset="0"/>
                <a:cs typeface="Tahoma" panose="020B0604030504040204" pitchFamily="34" charset="0"/>
              </a:rPr>
              <a:t> </a:t>
            </a:r>
            <a:r>
              <a:rPr lang="tr-TR" sz="2000" dirty="0">
                <a:latin typeface="Calibri" panose="020F0502020204030204" pitchFamily="34" charset="0"/>
                <a:ea typeface="Calibri" panose="020F0502020204030204" pitchFamily="34" charset="0"/>
                <a:cs typeface="Tahoma" panose="020B0604030504040204" pitchFamily="34" charset="0"/>
              </a:rPr>
              <a:t>ile elde edilen göstergeler veya ölçülen büyüklük değerleri arasındaki uyuşmanın yakınlığıdır. </a:t>
            </a:r>
          </a:p>
          <a:p>
            <a:pPr algn="just">
              <a:spcAft>
                <a:spcPts val="900"/>
              </a:spcAft>
            </a:pPr>
            <a:r>
              <a:rPr lang="tr-TR"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rPr>
              <a:t>Ölçüm kesinliği </a:t>
            </a:r>
            <a:r>
              <a:rPr lang="tr-TR" sz="2000" dirty="0">
                <a:latin typeface="Calibri" panose="020F0502020204030204" pitchFamily="34" charset="0"/>
                <a:ea typeface="Calibri" panose="020F0502020204030204" pitchFamily="34" charset="0"/>
                <a:cs typeface="Tahoma" panose="020B0604030504040204" pitchFamily="34" charset="0"/>
              </a:rPr>
              <a:t>belirli ölçüm koşulları altında </a:t>
            </a:r>
            <a:r>
              <a:rPr lang="tr-TR" sz="20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rPr>
              <a:t>varyans</a:t>
            </a:r>
            <a:r>
              <a:rPr lang="tr-TR"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ahoma" panose="020B0604030504040204" pitchFamily="34" charset="0"/>
              </a:rPr>
              <a:t> ve standart sapma </a:t>
            </a:r>
            <a:r>
              <a:rPr lang="tr-TR" sz="2000" dirty="0">
                <a:latin typeface="Calibri" panose="020F0502020204030204" pitchFamily="34" charset="0"/>
                <a:ea typeface="Calibri" panose="020F0502020204030204" pitchFamily="34" charset="0"/>
                <a:cs typeface="Tahoma" panose="020B0604030504040204" pitchFamily="34" charset="0"/>
              </a:rPr>
              <a:t>gibi tutarsızlık ölçütleri ile ifade edilir.  Kesinlik rastlantısal ölçü sapmasının bir gösterimidir.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Dikdörtgen 7"/>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Ölçüm Hataları</a:t>
            </a:r>
            <a:endParaRPr lang="en-US" sz="2400" dirty="0">
              <a:solidFill>
                <a:schemeClr val="bg1"/>
              </a:solidFill>
            </a:endParaRPr>
          </a:p>
        </p:txBody>
      </p:sp>
      <p:pic>
        <p:nvPicPr>
          <p:cNvPr id="9" name="Resim 8"/>
          <p:cNvPicPr/>
          <p:nvPr/>
        </p:nvPicPr>
        <p:blipFill>
          <a:blip r:embed="rId2">
            <a:extLst>
              <a:ext uri="{28A0092B-C50C-407E-A947-70E740481C1C}">
                <a14:useLocalDpi xmlns:a14="http://schemas.microsoft.com/office/drawing/2010/main" val="0"/>
              </a:ext>
            </a:extLst>
          </a:blip>
          <a:srcRect/>
          <a:stretch>
            <a:fillRect/>
          </a:stretch>
        </p:blipFill>
        <p:spPr bwMode="auto">
          <a:xfrm>
            <a:off x="707285" y="4422382"/>
            <a:ext cx="7748568" cy="1936807"/>
          </a:xfrm>
          <a:prstGeom prst="rect">
            <a:avLst/>
          </a:prstGeom>
          <a:noFill/>
        </p:spPr>
      </p:pic>
    </p:spTree>
    <p:extLst>
      <p:ext uri="{BB962C8B-B14F-4D97-AF65-F5344CB8AC3E}">
        <p14:creationId xmlns:p14="http://schemas.microsoft.com/office/powerpoint/2010/main" val="3700794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054253" y="1772818"/>
            <a:ext cx="6805264" cy="4401205"/>
          </a:xfrm>
          <a:prstGeom prst="rect">
            <a:avLst/>
          </a:prstGeom>
        </p:spPr>
        <p:txBody>
          <a:bodyPr wrap="square">
            <a:spAutoFit/>
          </a:bodyPr>
          <a:lstStyle/>
          <a:p>
            <a:pPr fontAlgn="base">
              <a:buFont typeface="+mj-lt"/>
              <a:buAutoNum type="arabicPeriod"/>
            </a:pPr>
            <a:r>
              <a:rPr lang="tr-TR" sz="2000" dirty="0">
                <a:solidFill>
                  <a:srgbClr val="555555"/>
                </a:solidFill>
                <a:latin typeface="inherit"/>
              </a:rPr>
              <a:t>Uzunluk ölçüme yöntemlerini öğrenir ve düzeltme, indirgeme hesaplarını yapar.</a:t>
            </a:r>
          </a:p>
          <a:p>
            <a:pPr fontAlgn="base">
              <a:buFont typeface="+mj-lt"/>
              <a:buAutoNum type="arabicPeriod"/>
            </a:pPr>
            <a:endParaRPr lang="tr-TR" sz="2000" dirty="0">
              <a:solidFill>
                <a:srgbClr val="555555"/>
              </a:solidFill>
              <a:latin typeface="inherit"/>
            </a:endParaRPr>
          </a:p>
          <a:p>
            <a:pPr fontAlgn="base">
              <a:buFont typeface="+mj-lt"/>
              <a:buAutoNum type="arabicPeriod"/>
            </a:pPr>
            <a:r>
              <a:rPr lang="tr-TR" sz="2000" dirty="0">
                <a:solidFill>
                  <a:srgbClr val="555555"/>
                </a:solidFill>
                <a:latin typeface="inherit"/>
              </a:rPr>
              <a:t>Yatay açı ölçme yöntemlerini öğrenir, kesin doğrultu ve belirsizlik hesapları yaparak sonuçları yorumlar.</a:t>
            </a:r>
          </a:p>
          <a:p>
            <a:pPr fontAlgn="base">
              <a:buFont typeface="+mj-lt"/>
              <a:buAutoNum type="arabicPeriod"/>
            </a:pPr>
            <a:endParaRPr lang="tr-TR" sz="2000" dirty="0">
              <a:solidFill>
                <a:srgbClr val="555555"/>
              </a:solidFill>
              <a:latin typeface="inherit"/>
            </a:endParaRPr>
          </a:p>
          <a:p>
            <a:pPr fontAlgn="base">
              <a:buFont typeface="+mj-lt"/>
              <a:buAutoNum type="arabicPeriod"/>
            </a:pPr>
            <a:r>
              <a:rPr lang="tr-TR" sz="2000" dirty="0">
                <a:solidFill>
                  <a:srgbClr val="555555"/>
                </a:solidFill>
                <a:latin typeface="inherit"/>
              </a:rPr>
              <a:t>Kenar, Doğrultu ve Kenar Ölçüleri ile Konumlama yapar.</a:t>
            </a:r>
          </a:p>
          <a:p>
            <a:pPr fontAlgn="base">
              <a:buFont typeface="+mj-lt"/>
              <a:buAutoNum type="arabicPeriod"/>
            </a:pPr>
            <a:endParaRPr lang="tr-TR" sz="2000" dirty="0">
              <a:solidFill>
                <a:srgbClr val="555555"/>
              </a:solidFill>
              <a:latin typeface="inherit"/>
            </a:endParaRPr>
          </a:p>
          <a:p>
            <a:pPr fontAlgn="base">
              <a:buFont typeface="+mj-lt"/>
              <a:buAutoNum type="arabicPeriod"/>
            </a:pPr>
            <a:r>
              <a:rPr lang="tr-TR" sz="2000" dirty="0">
                <a:solidFill>
                  <a:srgbClr val="555555"/>
                </a:solidFill>
                <a:latin typeface="inherit"/>
              </a:rPr>
              <a:t>Poligon </a:t>
            </a:r>
            <a:r>
              <a:rPr lang="tr-TR" sz="2000" dirty="0" err="1">
                <a:solidFill>
                  <a:srgbClr val="555555"/>
                </a:solidFill>
                <a:latin typeface="inherit"/>
              </a:rPr>
              <a:t>geçkisi</a:t>
            </a:r>
            <a:r>
              <a:rPr lang="tr-TR" sz="2000" dirty="0">
                <a:solidFill>
                  <a:srgbClr val="555555"/>
                </a:solidFill>
                <a:latin typeface="inherit"/>
              </a:rPr>
              <a:t> tasarımı yapar.</a:t>
            </a:r>
          </a:p>
          <a:p>
            <a:pPr fontAlgn="base">
              <a:buFont typeface="+mj-lt"/>
              <a:buAutoNum type="arabicPeriod"/>
            </a:pPr>
            <a:endParaRPr lang="tr-TR" sz="2000" dirty="0">
              <a:solidFill>
                <a:srgbClr val="555555"/>
              </a:solidFill>
              <a:latin typeface="inherit"/>
            </a:endParaRPr>
          </a:p>
          <a:p>
            <a:pPr fontAlgn="base">
              <a:buFont typeface="+mj-lt"/>
              <a:buAutoNum type="arabicPeriod"/>
            </a:pPr>
            <a:r>
              <a:rPr lang="tr-TR" sz="2000" dirty="0">
                <a:solidFill>
                  <a:srgbClr val="555555"/>
                </a:solidFill>
                <a:latin typeface="inherit"/>
              </a:rPr>
              <a:t>Poligon hesabı yapar. Hesap sonucu olası hata kaynaklarına ilişkin analiz yapar.</a:t>
            </a:r>
          </a:p>
          <a:p>
            <a:pPr fontAlgn="base">
              <a:buFont typeface="+mj-lt"/>
              <a:buAutoNum type="arabicPeriod"/>
            </a:pPr>
            <a:endParaRPr lang="tr-TR" sz="2000" dirty="0">
              <a:solidFill>
                <a:srgbClr val="555555"/>
              </a:solidFill>
              <a:latin typeface="inherit"/>
            </a:endParaRPr>
          </a:p>
          <a:p>
            <a:pPr fontAlgn="base">
              <a:buFont typeface="+mj-lt"/>
              <a:buAutoNum type="arabicPeriod"/>
            </a:pPr>
            <a:r>
              <a:rPr lang="tr-TR" sz="2000" dirty="0">
                <a:solidFill>
                  <a:srgbClr val="555555"/>
                </a:solidFill>
                <a:latin typeface="inherit"/>
              </a:rPr>
              <a:t>Detay alımı, aplikasyon ve </a:t>
            </a:r>
            <a:r>
              <a:rPr lang="tr-TR" sz="2000" dirty="0" err="1">
                <a:solidFill>
                  <a:srgbClr val="555555"/>
                </a:solidFill>
                <a:latin typeface="inherit"/>
              </a:rPr>
              <a:t>rölöve</a:t>
            </a:r>
            <a:r>
              <a:rPr lang="tr-TR" sz="2000" dirty="0">
                <a:solidFill>
                  <a:srgbClr val="555555"/>
                </a:solidFill>
                <a:latin typeface="inherit"/>
              </a:rPr>
              <a:t> uygulamaları yapar.</a:t>
            </a:r>
          </a:p>
        </p:txBody>
      </p:sp>
      <p:sp>
        <p:nvSpPr>
          <p:cNvPr id="5" name="Dikdörtgen 4"/>
          <p:cNvSpPr/>
          <p:nvPr/>
        </p:nvSpPr>
        <p:spPr>
          <a:xfrm>
            <a:off x="0" y="0"/>
            <a:ext cx="1907704"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2" y="476672"/>
            <a:ext cx="1538629" cy="1556792"/>
          </a:xfrm>
          <a:prstGeom prst="rect">
            <a:avLst/>
          </a:prstGeom>
        </p:spPr>
      </p:pic>
      <p:sp>
        <p:nvSpPr>
          <p:cNvPr id="7" name="Dikdörtgen 6"/>
          <p:cNvSpPr/>
          <p:nvPr/>
        </p:nvSpPr>
        <p:spPr>
          <a:xfrm>
            <a:off x="2159224" y="764706"/>
            <a:ext cx="6229200" cy="461665"/>
          </a:xfrm>
          <a:prstGeom prst="rect">
            <a:avLst/>
          </a:prstGeom>
          <a:solidFill>
            <a:schemeClr val="accent1">
              <a:lumMod val="75000"/>
            </a:schemeClr>
          </a:solidFill>
        </p:spPr>
        <p:txBody>
          <a:bodyPr wrap="square">
            <a:spAutoFit/>
          </a:bodyPr>
          <a:lstStyle/>
          <a:p>
            <a:r>
              <a:rPr lang="tr-TR" sz="2400" b="1" dirty="0">
                <a:solidFill>
                  <a:prstClr val="white"/>
                </a:solidFill>
              </a:rPr>
              <a:t>ÖĞRENİM ÇIKTILARI</a:t>
            </a:r>
            <a:endParaRPr lang="tr-TR" sz="2400" dirty="0">
              <a:solidFill>
                <a:prstClr val="white"/>
              </a:solidFill>
            </a:endParaRPr>
          </a:p>
        </p:txBody>
      </p:sp>
    </p:spTree>
    <p:extLst>
      <p:ext uri="{BB962C8B-B14F-4D97-AF65-F5344CB8AC3E}">
        <p14:creationId xmlns:p14="http://schemas.microsoft.com/office/powerpoint/2010/main" val="198532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p:nvPr/>
        </p:nvPicPr>
        <p:blipFill>
          <a:blip r:embed="rId2"/>
          <a:stretch>
            <a:fillRect/>
          </a:stretch>
        </p:blipFill>
        <p:spPr>
          <a:xfrm>
            <a:off x="4307069" y="3192936"/>
            <a:ext cx="4635017" cy="3087452"/>
          </a:xfrm>
          <a:prstGeom prst="rect">
            <a:avLst/>
          </a:prstGeom>
        </p:spPr>
      </p:pic>
      <p:sp>
        <p:nvSpPr>
          <p:cNvPr id="7" name="Metin kutusu 6"/>
          <p:cNvSpPr txBox="1"/>
          <p:nvPr/>
        </p:nvSpPr>
        <p:spPr>
          <a:xfrm>
            <a:off x="412165" y="866049"/>
            <a:ext cx="8083324" cy="3477875"/>
          </a:xfrm>
          <a:prstGeom prst="rect">
            <a:avLst/>
          </a:prstGeom>
          <a:noFill/>
        </p:spPr>
        <p:txBody>
          <a:bodyPr wrap="square" rtlCol="0">
            <a:spAutoFit/>
          </a:bodyPr>
          <a:lstStyle/>
          <a:p>
            <a:pPr marL="90488" indent="-22225" algn="just">
              <a:defRPr/>
            </a:pPr>
            <a:r>
              <a:rPr lang="tr-TR" sz="2000" dirty="0">
                <a:cs typeface="Tahoma" pitchFamily="34" charset="0"/>
              </a:rPr>
              <a:t>Bir büyüklüğün gerçek değeri bilinemez. Ancak eğer fazla ölçü yapılmışsa, </a:t>
            </a:r>
            <a:r>
              <a:rPr lang="tr-TR" sz="2000" b="1" u="sng" dirty="0">
                <a:cs typeface="Tahoma" pitchFamily="34" charset="0"/>
              </a:rPr>
              <a:t>beklenen değeri (x)</a:t>
            </a:r>
            <a:r>
              <a:rPr lang="tr-TR" sz="2000" dirty="0">
                <a:cs typeface="Tahoma" pitchFamily="34" charset="0"/>
              </a:rPr>
              <a:t>, gerçeğe en yakın değer hesaplanabilir.</a:t>
            </a:r>
            <a:r>
              <a:rPr lang="en-US" sz="2000" dirty="0">
                <a:cs typeface="Tahoma" pitchFamily="34" charset="0"/>
              </a:rPr>
              <a:t> </a:t>
            </a:r>
            <a:endParaRPr lang="tr-TR" sz="2000" dirty="0">
              <a:cs typeface="Tahoma" pitchFamily="34" charset="0"/>
            </a:endParaRPr>
          </a:p>
          <a:p>
            <a:pPr marL="90488" indent="-22225" algn="just">
              <a:defRPr/>
            </a:pPr>
            <a:endParaRPr lang="tr-TR" sz="2000" dirty="0">
              <a:cs typeface="Tahoma" pitchFamily="34" charset="0"/>
            </a:endParaRPr>
          </a:p>
          <a:p>
            <a:pPr marL="90488" indent="-22225" algn="just">
              <a:defRPr/>
            </a:pPr>
            <a:endParaRPr lang="tr-TR" sz="2000" dirty="0">
              <a:cs typeface="Tahoma" pitchFamily="34" charset="0"/>
            </a:endParaRPr>
          </a:p>
          <a:p>
            <a:pPr marL="90488" indent="-22225" algn="just">
              <a:defRPr/>
            </a:pPr>
            <a:r>
              <a:rPr lang="tr-TR" sz="2000" dirty="0">
                <a:cs typeface="Tahoma" pitchFamily="34" charset="0"/>
              </a:rPr>
              <a:t>Beklenen değer basit olarak ölçülen değerlerin </a:t>
            </a:r>
            <a:r>
              <a:rPr lang="tr-TR" sz="2000" b="1" u="sng" dirty="0">
                <a:solidFill>
                  <a:srgbClr val="FF0000"/>
                </a:solidFill>
                <a:cs typeface="Tahoma" pitchFamily="34" charset="0"/>
              </a:rPr>
              <a:t>aritmetik ortalaması </a:t>
            </a:r>
            <a:r>
              <a:rPr lang="tr-TR" sz="2000" dirty="0">
                <a:cs typeface="Tahoma" pitchFamily="34" charset="0"/>
              </a:rPr>
              <a:t>olarak hesaplanabilir.</a:t>
            </a:r>
          </a:p>
          <a:p>
            <a:pPr marL="90488" indent="-22225" algn="just">
              <a:defRPr/>
            </a:pPr>
            <a:endParaRPr lang="en-US" sz="2000" dirty="0">
              <a:cs typeface="Tahoma" pitchFamily="34" charset="0"/>
            </a:endParaRPr>
          </a:p>
          <a:p>
            <a:pPr algn="just">
              <a:buFont typeface="Wingdings" pitchFamily="2" charset="2"/>
              <a:buNone/>
              <a:defRPr/>
            </a:pPr>
            <a:r>
              <a:rPr lang="en-US" sz="2000" dirty="0">
                <a:cs typeface="Tahoma" pitchFamily="34" charset="0"/>
              </a:rPr>
              <a:t>      </a:t>
            </a:r>
            <a:r>
              <a:rPr lang="tr-TR" sz="2000" dirty="0">
                <a:cs typeface="Tahoma" pitchFamily="34" charset="0"/>
              </a:rPr>
              <a:t>x</a:t>
            </a:r>
            <a:r>
              <a:rPr lang="en-US" sz="2000" dirty="0">
                <a:cs typeface="Tahoma" pitchFamily="34" charset="0"/>
              </a:rPr>
              <a:t> = (Σ</a:t>
            </a:r>
            <a:r>
              <a:rPr lang="tr-TR" sz="2000" dirty="0">
                <a:cs typeface="Tahoma" pitchFamily="34" charset="0"/>
              </a:rPr>
              <a:t>l</a:t>
            </a:r>
            <a:r>
              <a:rPr lang="en-US" sz="2000" dirty="0">
                <a:cs typeface="Tahoma" pitchFamily="34" charset="0"/>
              </a:rPr>
              <a:t> / n)</a:t>
            </a:r>
          </a:p>
          <a:p>
            <a:pPr algn="just">
              <a:buFont typeface="Wingdings" pitchFamily="2" charset="2"/>
              <a:buNone/>
              <a:defRPr/>
            </a:pPr>
            <a:r>
              <a:rPr lang="en-US" sz="2000" dirty="0">
                <a:cs typeface="Tahoma" pitchFamily="34" charset="0"/>
              </a:rPr>
              <a:t>      Σ</a:t>
            </a:r>
            <a:r>
              <a:rPr lang="tr-TR" sz="2000" dirty="0">
                <a:cs typeface="Tahoma" pitchFamily="34" charset="0"/>
              </a:rPr>
              <a:t>l</a:t>
            </a:r>
            <a:r>
              <a:rPr lang="en-US" sz="2000" dirty="0">
                <a:cs typeface="Tahoma" pitchFamily="34" charset="0"/>
              </a:rPr>
              <a:t> = </a:t>
            </a:r>
            <a:r>
              <a:rPr lang="tr-TR" sz="2000" dirty="0">
                <a:cs typeface="Tahoma" pitchFamily="34" charset="0"/>
              </a:rPr>
              <a:t>ölçülen değerlerin toplamı</a:t>
            </a:r>
            <a:r>
              <a:rPr lang="en-US" sz="2000" dirty="0">
                <a:cs typeface="Tahoma" pitchFamily="34" charset="0"/>
              </a:rPr>
              <a:t>,</a:t>
            </a:r>
          </a:p>
          <a:p>
            <a:pPr algn="just">
              <a:buFont typeface="Wingdings" pitchFamily="2" charset="2"/>
              <a:buNone/>
              <a:defRPr/>
            </a:pPr>
            <a:r>
              <a:rPr lang="en-US" sz="2000" dirty="0">
                <a:cs typeface="Tahoma" pitchFamily="34" charset="0"/>
              </a:rPr>
              <a:t>      n   = </a:t>
            </a:r>
            <a:r>
              <a:rPr lang="tr-TR" sz="2000" dirty="0">
                <a:cs typeface="Tahoma" pitchFamily="34" charset="0"/>
              </a:rPr>
              <a:t>ölçü sayısı</a:t>
            </a:r>
            <a:endParaRPr lang="en-US" b="1" u="sng" dirty="0">
              <a:cs typeface="Tahoma" pitchFamily="34" charset="0"/>
            </a:endParaRPr>
          </a:p>
          <a:p>
            <a:pPr marL="90488" indent="-22225" algn="just">
              <a:defRPr/>
            </a:pPr>
            <a:endParaRPr lang="en-US" sz="2000" dirty="0">
              <a:cs typeface="Tahoma" pitchFamily="34" charset="0"/>
            </a:endParaRPr>
          </a:p>
        </p:txBody>
      </p:sp>
      <p:sp>
        <p:nvSpPr>
          <p:cNvPr id="6" name="Dikdörtgen 5"/>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Ölçüm Hataları</a:t>
            </a:r>
            <a:endParaRPr lang="en-US" sz="2400" dirty="0">
              <a:solidFill>
                <a:schemeClr val="bg1"/>
              </a:solidFill>
            </a:endParaRPr>
          </a:p>
        </p:txBody>
      </p:sp>
    </p:spTree>
    <p:extLst>
      <p:ext uri="{BB962C8B-B14F-4D97-AF65-F5344CB8AC3E}">
        <p14:creationId xmlns:p14="http://schemas.microsoft.com/office/powerpoint/2010/main" val="1276667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78543" y="1926062"/>
            <a:ext cx="8340163" cy="3806170"/>
          </a:xfrm>
          <a:prstGeom prst="rect">
            <a:avLst/>
          </a:prstGeom>
          <a:noFill/>
        </p:spPr>
        <p:txBody>
          <a:bodyPr wrap="square" rtlCol="0">
            <a:spAutoFit/>
          </a:bodyPr>
          <a:lstStyle/>
          <a:p>
            <a:pPr algn="just"/>
            <a:r>
              <a:rPr lang="tr-TR" altLang="tr-TR" sz="2000" b="1" i="1" dirty="0">
                <a:solidFill>
                  <a:srgbClr val="FF0000"/>
                </a:solidFill>
                <a:cs typeface="Tahoma" panose="020B0604030504040204" pitchFamily="34" charset="0"/>
              </a:rPr>
              <a:t>Beklenen değer ile ölçülen değer arasındaki farktır.</a:t>
            </a:r>
          </a:p>
          <a:p>
            <a:pPr algn="just"/>
            <a:endParaRPr lang="en-US" altLang="tr-TR" sz="2000" dirty="0">
              <a:cs typeface="Tahoma" panose="020B0604030504040204" pitchFamily="34" charset="0"/>
            </a:endParaRPr>
          </a:p>
          <a:p>
            <a:pPr algn="just"/>
            <a:r>
              <a:rPr lang="tr-TR" altLang="tr-TR" sz="2000" dirty="0">
                <a:cs typeface="Tahoma" panose="020B0604030504040204" pitchFamily="34" charset="0"/>
              </a:rPr>
              <a:t>Düzeltmenin matematiksel ifadesi</a:t>
            </a:r>
            <a:r>
              <a:rPr lang="en-US" altLang="tr-TR" sz="2000" dirty="0">
                <a:cs typeface="Tahoma" panose="020B0604030504040204" pitchFamily="34" charset="0"/>
              </a:rPr>
              <a:t>;</a:t>
            </a:r>
          </a:p>
          <a:p>
            <a:pPr algn="just"/>
            <a:endParaRPr lang="tr-TR" altLang="tr-TR" sz="2000" dirty="0">
              <a:cs typeface="Tahoma" panose="020B0604030504040204" pitchFamily="34" charset="0"/>
            </a:endParaRPr>
          </a:p>
          <a:p>
            <a:pPr algn="just"/>
            <a:r>
              <a:rPr lang="tr-TR" altLang="tr-TR" sz="2800" dirty="0">
                <a:cs typeface="Tahoma" panose="020B0604030504040204" pitchFamily="34" charset="0"/>
              </a:rPr>
              <a:t>V</a:t>
            </a:r>
            <a:r>
              <a:rPr lang="en-US" altLang="tr-TR" sz="2800" baseline="-25000" dirty="0" err="1">
                <a:cs typeface="Tahoma" panose="020B0604030504040204" pitchFamily="34" charset="0"/>
              </a:rPr>
              <a:t>i</a:t>
            </a:r>
            <a:r>
              <a:rPr lang="en-US" altLang="tr-TR" sz="2800" dirty="0">
                <a:cs typeface="Tahoma" panose="020B0604030504040204" pitchFamily="34" charset="0"/>
              </a:rPr>
              <a:t> = </a:t>
            </a:r>
            <a:r>
              <a:rPr lang="tr-TR" altLang="tr-TR" sz="2800" dirty="0">
                <a:cs typeface="Tahoma" panose="020B0604030504040204" pitchFamily="34" charset="0"/>
              </a:rPr>
              <a:t>x</a:t>
            </a:r>
            <a:r>
              <a:rPr lang="en-US" altLang="tr-TR" sz="2800" dirty="0">
                <a:cs typeface="Tahoma" panose="020B0604030504040204" pitchFamily="34" charset="0"/>
              </a:rPr>
              <a:t> – </a:t>
            </a:r>
            <a:r>
              <a:rPr lang="tr-TR" altLang="tr-TR" sz="2800" dirty="0">
                <a:cs typeface="Tahoma" panose="020B0604030504040204" pitchFamily="34" charset="0"/>
              </a:rPr>
              <a:t>l</a:t>
            </a:r>
            <a:r>
              <a:rPr lang="en-US" altLang="tr-TR" sz="2800" baseline="-25000" dirty="0" err="1">
                <a:cs typeface="Tahoma" panose="020B0604030504040204" pitchFamily="34" charset="0"/>
              </a:rPr>
              <a:t>i</a:t>
            </a:r>
            <a:r>
              <a:rPr lang="en-US" altLang="tr-TR" sz="2800" baseline="-25000" dirty="0">
                <a:cs typeface="Tahoma" panose="020B0604030504040204" pitchFamily="34" charset="0"/>
              </a:rPr>
              <a:t>   </a:t>
            </a:r>
            <a:endParaRPr lang="tr-TR" altLang="tr-TR" sz="2800" baseline="-25000" dirty="0">
              <a:cs typeface="Tahoma" panose="020B0604030504040204" pitchFamily="34" charset="0"/>
            </a:endParaRPr>
          </a:p>
          <a:p>
            <a:pPr algn="just"/>
            <a:endParaRPr lang="en-US" altLang="tr-TR" sz="2000" baseline="-25000" dirty="0">
              <a:cs typeface="Tahoma" panose="020B0604030504040204" pitchFamily="34" charset="0"/>
            </a:endParaRPr>
          </a:p>
          <a:p>
            <a:pPr algn="just"/>
            <a:r>
              <a:rPr lang="tr-TR" altLang="tr-TR" sz="2000" dirty="0">
                <a:cs typeface="Tahoma" panose="020B0604030504040204" pitchFamily="34" charset="0"/>
              </a:rPr>
              <a:t>V</a:t>
            </a:r>
            <a:r>
              <a:rPr lang="en-US" altLang="tr-TR" sz="2000" baseline="-25000" dirty="0" err="1">
                <a:cs typeface="Tahoma" panose="020B0604030504040204" pitchFamily="34" charset="0"/>
              </a:rPr>
              <a:t>i</a:t>
            </a:r>
            <a:r>
              <a:rPr lang="en-US" altLang="tr-TR" sz="2000" dirty="0">
                <a:cs typeface="Tahoma" panose="020B0604030504040204" pitchFamily="34" charset="0"/>
              </a:rPr>
              <a:t> </a:t>
            </a:r>
            <a:r>
              <a:rPr lang="tr-TR" altLang="tr-TR" sz="2000" dirty="0">
                <a:cs typeface="Tahoma" panose="020B0604030504040204" pitchFamily="34" charset="0"/>
              </a:rPr>
              <a:t>herhangi bir l</a:t>
            </a:r>
            <a:r>
              <a:rPr lang="en-US" altLang="tr-TR" sz="2000" baseline="-25000" dirty="0" err="1">
                <a:cs typeface="Tahoma" panose="020B0604030504040204" pitchFamily="34" charset="0"/>
              </a:rPr>
              <a:t>i</a:t>
            </a:r>
            <a:r>
              <a:rPr lang="en-US" altLang="tr-TR" sz="2000" baseline="-25000" dirty="0">
                <a:cs typeface="Tahoma" panose="020B0604030504040204" pitchFamily="34" charset="0"/>
              </a:rPr>
              <a:t> </a:t>
            </a:r>
            <a:r>
              <a:rPr lang="en-US" altLang="tr-TR" sz="2000" dirty="0">
                <a:cs typeface="Tahoma" panose="020B0604030504040204" pitchFamily="34" charset="0"/>
              </a:rPr>
              <a:t> </a:t>
            </a:r>
            <a:r>
              <a:rPr lang="tr-TR" altLang="tr-TR" sz="2000" dirty="0">
                <a:cs typeface="Tahoma" panose="020B0604030504040204" pitchFamily="34" charset="0"/>
              </a:rPr>
              <a:t> ölçüsünün düzeltme miktarı ve x beklenen değer olarak ifade edilir.</a:t>
            </a:r>
            <a:r>
              <a:rPr lang="en-US" altLang="tr-TR" sz="2000" dirty="0">
                <a:cs typeface="Tahoma" panose="020B0604030504040204" pitchFamily="34" charset="0"/>
              </a:rPr>
              <a:t> </a:t>
            </a:r>
          </a:p>
          <a:p>
            <a:pPr algn="just"/>
            <a:endParaRPr lang="en-US" altLang="tr-TR" sz="2000" dirty="0">
              <a:cs typeface="Tahoma" panose="020B0604030504040204" pitchFamily="34" charset="0"/>
            </a:endParaRPr>
          </a:p>
          <a:p>
            <a:pPr algn="just"/>
            <a:r>
              <a:rPr lang="en-US" altLang="tr-TR" sz="2000" dirty="0">
                <a:cs typeface="Tahoma" panose="020B0604030504040204" pitchFamily="34" charset="0"/>
              </a:rPr>
              <a:t> Σ </a:t>
            </a:r>
            <a:r>
              <a:rPr lang="tr-TR" altLang="tr-TR" sz="2000" dirty="0">
                <a:cs typeface="Tahoma" panose="020B0604030504040204" pitchFamily="34" charset="0"/>
              </a:rPr>
              <a:t>V</a:t>
            </a:r>
            <a:r>
              <a:rPr lang="en-US" altLang="tr-TR" sz="2000" baseline="-25000" dirty="0" err="1">
                <a:cs typeface="Tahoma" panose="020B0604030504040204" pitchFamily="34" charset="0"/>
              </a:rPr>
              <a:t>i</a:t>
            </a:r>
            <a:r>
              <a:rPr lang="en-US" altLang="tr-TR" sz="2000" baseline="-25000" dirty="0">
                <a:cs typeface="Tahoma" panose="020B0604030504040204" pitchFamily="34" charset="0"/>
              </a:rPr>
              <a:t>  </a:t>
            </a:r>
            <a:r>
              <a:rPr lang="en-US" altLang="tr-TR" sz="2000" dirty="0">
                <a:cs typeface="Tahoma" panose="020B0604030504040204" pitchFamily="34" charset="0"/>
              </a:rPr>
              <a:t> = 0     [</a:t>
            </a:r>
            <a:r>
              <a:rPr lang="tr-TR" altLang="tr-TR" sz="2000" dirty="0">
                <a:cs typeface="Tahoma" panose="020B0604030504040204" pitchFamily="34" charset="0"/>
              </a:rPr>
              <a:t>V</a:t>
            </a:r>
            <a:r>
              <a:rPr lang="en-US" altLang="tr-TR" sz="2000" dirty="0">
                <a:cs typeface="Tahoma" panose="020B0604030504040204" pitchFamily="34" charset="0"/>
              </a:rPr>
              <a:t>] = 0 ;</a:t>
            </a:r>
            <a:endParaRPr lang="tr-TR" altLang="tr-TR" sz="2000" dirty="0">
              <a:cs typeface="Tahoma" panose="020B0604030504040204" pitchFamily="34" charset="0"/>
            </a:endParaRPr>
          </a:p>
          <a:p>
            <a:pPr algn="just"/>
            <a:endParaRPr lang="tr-TR" altLang="tr-TR" sz="2000" dirty="0">
              <a:cs typeface="Tahoma" panose="020B0604030504040204" pitchFamily="34" charset="0"/>
            </a:endParaRPr>
          </a:p>
          <a:p>
            <a:pPr marL="90488" indent="-22225" algn="just">
              <a:defRPr/>
            </a:pPr>
            <a:endParaRPr lang="en-US" sz="2000" dirty="0">
              <a:cs typeface="Tahoma" pitchFamily="34" charset="0"/>
            </a:endParaRPr>
          </a:p>
        </p:txBody>
      </p:sp>
      <p:sp>
        <p:nvSpPr>
          <p:cNvPr id="2" name="Dikdörtgen 1"/>
          <p:cNvSpPr/>
          <p:nvPr/>
        </p:nvSpPr>
        <p:spPr>
          <a:xfrm>
            <a:off x="278543" y="1478573"/>
            <a:ext cx="1697901" cy="369332"/>
          </a:xfrm>
          <a:prstGeom prst="rect">
            <a:avLst/>
          </a:prstGeom>
        </p:spPr>
        <p:txBody>
          <a:bodyPr wrap="none">
            <a:spAutoFit/>
          </a:bodyPr>
          <a:lstStyle/>
          <a:p>
            <a:r>
              <a:rPr lang="tr-TR" b="1" u="sng" dirty="0">
                <a:latin typeface="Tahoma" pitchFamily="34" charset="0"/>
                <a:cs typeface="Tahoma" pitchFamily="34" charset="0"/>
              </a:rPr>
              <a:t>Düzeltme (v)</a:t>
            </a:r>
            <a:endParaRPr lang="en-US" dirty="0"/>
          </a:p>
        </p:txBody>
      </p:sp>
      <p:sp>
        <p:nvSpPr>
          <p:cNvPr id="6" name="Dikdörtgen 5"/>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Ölçüm Hataları</a:t>
            </a:r>
            <a:endParaRPr lang="en-US" sz="2400" dirty="0">
              <a:solidFill>
                <a:schemeClr val="bg1"/>
              </a:solidFill>
            </a:endParaRPr>
          </a:p>
        </p:txBody>
      </p:sp>
    </p:spTree>
    <p:extLst>
      <p:ext uri="{BB962C8B-B14F-4D97-AF65-F5344CB8AC3E}">
        <p14:creationId xmlns:p14="http://schemas.microsoft.com/office/powerpoint/2010/main" val="217470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Nesne 4"/>
          <p:cNvGraphicFramePr>
            <a:graphicFrameLocks noChangeAspect="1"/>
          </p:cNvGraphicFramePr>
          <p:nvPr>
            <p:extLst>
              <p:ext uri="{D42A27DB-BD31-4B8C-83A1-F6EECF244321}">
                <p14:modId xmlns:p14="http://schemas.microsoft.com/office/powerpoint/2010/main" val="1698453766"/>
              </p:ext>
            </p:extLst>
          </p:nvPr>
        </p:nvGraphicFramePr>
        <p:xfrm>
          <a:off x="303588" y="3525813"/>
          <a:ext cx="4265171" cy="505086"/>
        </p:xfrm>
        <a:graphic>
          <a:graphicData uri="http://schemas.openxmlformats.org/presentationml/2006/ole">
            <mc:AlternateContent xmlns:mc="http://schemas.openxmlformats.org/markup-compatibility/2006">
              <mc:Choice xmlns:v="urn:schemas-microsoft-com:vml" Requires="v">
                <p:oleObj r:id="rId2" imgW="2171700" imgH="254000" progId="Equation.3">
                  <p:embed/>
                </p:oleObj>
              </mc:Choice>
              <mc:Fallback>
                <p:oleObj r:id="rId2" imgW="2171700" imgH="254000" progId="Equation.3">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88" y="3525813"/>
                        <a:ext cx="4265171" cy="505086"/>
                      </a:xfrm>
                      <a:prstGeom prst="rect">
                        <a:avLst/>
                      </a:prstGeom>
                      <a:noFill/>
                    </p:spPr>
                  </p:pic>
                </p:oleObj>
              </mc:Fallback>
            </mc:AlternateContent>
          </a:graphicData>
        </a:graphic>
      </p:graphicFrame>
      <p:sp>
        <p:nvSpPr>
          <p:cNvPr id="6" name="Rectangle 3"/>
          <p:cNvSpPr>
            <a:spLocks noChangeArrowheads="1"/>
          </p:cNvSpPr>
          <p:nvPr/>
        </p:nvSpPr>
        <p:spPr bwMode="auto">
          <a:xfrm>
            <a:off x="278543" y="3103497"/>
            <a:ext cx="41529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tr-TR" altLang="en-US" sz="2000" dirty="0">
                <a:latin typeface="Calibri" panose="020F0502020204030204" pitchFamily="34" charset="0"/>
                <a:ea typeface="Times New Roman" panose="02020603050405020304" pitchFamily="18" charset="0"/>
                <a:cs typeface="Calibri" panose="020F0502020204030204" pitchFamily="34" charset="0"/>
              </a:rPr>
              <a:t>Düzeltmelerin karelerinin toplamının </a:t>
            </a:r>
            <a:endParaRPr lang="tr-TR" altLang="en-US" sz="3200" dirty="0">
              <a:latin typeface="Arial" panose="020B0604020202020204" pitchFamily="34" charset="0"/>
            </a:endParaRPr>
          </a:p>
        </p:txBody>
      </p:sp>
      <p:sp>
        <p:nvSpPr>
          <p:cNvPr id="9" name="Rectangle 7"/>
          <p:cNvSpPr>
            <a:spLocks noChangeArrowheads="1"/>
          </p:cNvSpPr>
          <p:nvPr/>
        </p:nvSpPr>
        <p:spPr bwMode="auto">
          <a:xfrm>
            <a:off x="-1128584" y="127342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Nesne 9"/>
          <p:cNvGraphicFramePr>
            <a:graphicFrameLocks noChangeAspect="1"/>
          </p:cNvGraphicFramePr>
          <p:nvPr>
            <p:extLst>
              <p:ext uri="{D42A27DB-BD31-4B8C-83A1-F6EECF244321}">
                <p14:modId xmlns:p14="http://schemas.microsoft.com/office/powerpoint/2010/main" val="1052458733"/>
              </p:ext>
            </p:extLst>
          </p:nvPr>
        </p:nvGraphicFramePr>
        <p:xfrm>
          <a:off x="370647" y="1049533"/>
          <a:ext cx="1364737" cy="1845278"/>
        </p:xfrm>
        <a:graphic>
          <a:graphicData uri="http://schemas.openxmlformats.org/presentationml/2006/ole">
            <mc:AlternateContent xmlns:mc="http://schemas.openxmlformats.org/markup-compatibility/2006">
              <mc:Choice xmlns:v="urn:schemas-microsoft-com:vml" Requires="v">
                <p:oleObj r:id="rId4" imgW="685800" imgH="914400" progId="Equation.3">
                  <p:embed/>
                </p:oleObj>
              </mc:Choice>
              <mc:Fallback>
                <p:oleObj r:id="rId4" imgW="685800" imgH="9144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47" y="1049533"/>
                        <a:ext cx="1364737" cy="1845278"/>
                      </a:xfrm>
                      <a:prstGeom prst="rect">
                        <a:avLst/>
                      </a:prstGeom>
                      <a:noFill/>
                    </p:spPr>
                  </p:pic>
                </p:oleObj>
              </mc:Fallback>
            </mc:AlternateContent>
          </a:graphicData>
        </a:graphic>
      </p:graphicFrame>
      <p:sp>
        <p:nvSpPr>
          <p:cNvPr id="11" name="Rectangle 3"/>
          <p:cNvSpPr>
            <a:spLocks noChangeArrowheads="1"/>
          </p:cNvSpPr>
          <p:nvPr/>
        </p:nvSpPr>
        <p:spPr bwMode="auto">
          <a:xfrm>
            <a:off x="278543" y="4083849"/>
            <a:ext cx="41529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tr-TR" altLang="en-US" sz="2000" dirty="0">
                <a:latin typeface="Calibri" panose="020F0502020204030204" pitchFamily="34" charset="0"/>
                <a:ea typeface="Times New Roman" panose="02020603050405020304" pitchFamily="18" charset="0"/>
                <a:cs typeface="Calibri" panose="020F0502020204030204" pitchFamily="34" charset="0"/>
              </a:rPr>
              <a:t>En Küçük Kareler Yöntemi</a:t>
            </a:r>
            <a:endParaRPr lang="tr-TR" altLang="en-US" sz="3200" dirty="0">
              <a:latin typeface="Arial" panose="020B0604020202020204" pitchFamily="34" charset="0"/>
            </a:endParaRPr>
          </a:p>
        </p:txBody>
      </p:sp>
      <p:pic>
        <p:nvPicPr>
          <p:cNvPr id="18" name="Picture 10" descr="8.jpg"/>
          <p:cNvPicPr>
            <a:picLocks noChangeAspect="1"/>
          </p:cNvPicPr>
          <p:nvPr/>
        </p:nvPicPr>
        <p:blipFill rotWithShape="1">
          <a:blip r:embed="rId6">
            <a:extLst>
              <a:ext uri="{28A0092B-C50C-407E-A947-70E740481C1C}">
                <a14:useLocalDpi xmlns:a14="http://schemas.microsoft.com/office/drawing/2010/main" val="0"/>
              </a:ext>
            </a:extLst>
          </a:blip>
          <a:srcRect l="65981"/>
          <a:stretch/>
        </p:blipFill>
        <p:spPr bwMode="auto">
          <a:xfrm>
            <a:off x="5830111" y="1748261"/>
            <a:ext cx="1751336" cy="139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Dikdörtgen 18"/>
          <p:cNvSpPr/>
          <p:nvPr/>
        </p:nvSpPr>
        <p:spPr>
          <a:xfrm>
            <a:off x="5509706" y="2195493"/>
            <a:ext cx="304892" cy="461665"/>
          </a:xfrm>
          <a:prstGeom prst="rect">
            <a:avLst/>
          </a:prstGeom>
        </p:spPr>
        <p:txBody>
          <a:bodyPr wrap="none">
            <a:spAutoFit/>
          </a:bodyPr>
          <a:lstStyle/>
          <a:p>
            <a:r>
              <a:rPr lang="tr-TR" altLang="en-US" sz="2400" dirty="0">
                <a:latin typeface="Calibri" panose="020F0502020204030204" pitchFamily="34" charset="0"/>
                <a:ea typeface="Times New Roman" panose="02020603050405020304" pitchFamily="18" charset="0"/>
                <a:cs typeface="Calibri" panose="020F0502020204030204" pitchFamily="34" charset="0"/>
              </a:rPr>
              <a:t>s</a:t>
            </a:r>
            <a:endParaRPr lang="en-US" sz="2400" dirty="0"/>
          </a:p>
        </p:txBody>
      </p:sp>
      <p:sp>
        <p:nvSpPr>
          <p:cNvPr id="20" name="Dikdörtgen 19"/>
          <p:cNvSpPr/>
          <p:nvPr/>
        </p:nvSpPr>
        <p:spPr>
          <a:xfrm>
            <a:off x="4764100" y="829007"/>
            <a:ext cx="4080708" cy="1338828"/>
          </a:xfrm>
          <a:prstGeom prst="rect">
            <a:avLst/>
          </a:prstGeom>
        </p:spPr>
        <p:txBody>
          <a:bodyPr wrap="square">
            <a:spAutoFit/>
          </a:bodyPr>
          <a:lstStyle/>
          <a:p>
            <a:pPr algn="just">
              <a:lnSpc>
                <a:spcPct val="150000"/>
              </a:lnSpc>
              <a:spcBef>
                <a:spcPts val="600"/>
              </a:spcBef>
              <a:spcAft>
                <a:spcPts val="600"/>
              </a:spcAft>
            </a:pPr>
            <a:r>
              <a:rPr lang="tr-TR"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t>Standart sapma </a:t>
            </a:r>
            <a:r>
              <a:rPr lang="tr-TR" dirty="0">
                <a:latin typeface="Calibri" panose="020F0502020204030204" pitchFamily="34" charset="0"/>
                <a:ea typeface="Times New Roman" panose="02020603050405020304" pitchFamily="18" charset="0"/>
                <a:cs typeface="Tahoma" panose="020B0604030504040204" pitchFamily="34" charset="0"/>
              </a:rPr>
              <a:t>olarak ifade edilen yaklaşık veya tahmini bir istatistik değeri olarak</a:t>
            </a:r>
            <a:endParaRPr lang="en-US"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21" name="Dikdörtgen 20"/>
          <p:cNvSpPr/>
          <p:nvPr/>
        </p:nvSpPr>
        <p:spPr>
          <a:xfrm>
            <a:off x="4885108" y="3877980"/>
            <a:ext cx="3999487" cy="1338828"/>
          </a:xfrm>
          <a:prstGeom prst="rect">
            <a:avLst/>
          </a:prstGeom>
        </p:spPr>
        <p:txBody>
          <a:bodyPr wrap="square">
            <a:spAutoFit/>
          </a:bodyPr>
          <a:lstStyle/>
          <a:p>
            <a:pPr algn="just">
              <a:lnSpc>
                <a:spcPct val="150000"/>
              </a:lnSpc>
              <a:spcBef>
                <a:spcPts val="600"/>
              </a:spcBef>
              <a:spcAft>
                <a:spcPts val="600"/>
              </a:spcAft>
            </a:pPr>
            <a:r>
              <a:rPr lang="tr-TR" dirty="0">
                <a:latin typeface="Calibri" panose="020F0502020204030204" pitchFamily="34" charset="0"/>
                <a:ea typeface="Times New Roman" panose="02020603050405020304" pitchFamily="18" charset="0"/>
                <a:cs typeface="Tahoma" panose="020B0604030504040204" pitchFamily="34" charset="0"/>
              </a:rPr>
              <a:t>Elde edilen </a:t>
            </a:r>
            <a:r>
              <a:rPr lang="tr-TR"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ahoma" panose="020B0604030504040204" pitchFamily="34" charset="0"/>
              </a:rPr>
              <a:t>aritmetik ortalamanın standart sapması </a:t>
            </a:r>
            <a:r>
              <a:rPr lang="tr-TR" dirty="0">
                <a:latin typeface="Calibri" panose="020F0502020204030204" pitchFamily="34" charset="0"/>
                <a:ea typeface="Times New Roman" panose="02020603050405020304" pitchFamily="18" charset="0"/>
                <a:cs typeface="Tahoma" panose="020B0604030504040204" pitchFamily="34" charset="0"/>
              </a:rPr>
              <a:t>ise aşağıdaki eşitlik ile bulunur.</a:t>
            </a:r>
            <a:endParaRPr lang="en-US"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22" name="Rectangle 17"/>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3" name="Nesne 22"/>
          <p:cNvGraphicFramePr>
            <a:graphicFrameLocks noChangeAspect="1"/>
          </p:cNvGraphicFramePr>
          <p:nvPr>
            <p:extLst>
              <p:ext uri="{D42A27DB-BD31-4B8C-83A1-F6EECF244321}">
                <p14:modId xmlns:p14="http://schemas.microsoft.com/office/powerpoint/2010/main" val="1519452597"/>
              </p:ext>
            </p:extLst>
          </p:nvPr>
        </p:nvGraphicFramePr>
        <p:xfrm>
          <a:off x="6298586" y="5043203"/>
          <a:ext cx="1172529" cy="849073"/>
        </p:xfrm>
        <a:graphic>
          <a:graphicData uri="http://schemas.openxmlformats.org/presentationml/2006/ole">
            <mc:AlternateContent xmlns:mc="http://schemas.openxmlformats.org/markup-compatibility/2006">
              <mc:Choice xmlns:v="urn:schemas-microsoft-com:vml" Requires="v">
                <p:oleObj r:id="rId7" imgW="545626" imgH="406048" progId="Equation.3">
                  <p:embed/>
                </p:oleObj>
              </mc:Choice>
              <mc:Fallback>
                <p:oleObj r:id="rId7" imgW="545626" imgH="406048" progId="Equation.3">
                  <p:embed/>
                  <p:pic>
                    <p:nvPicPr>
                      <p:cNvPr id="0"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8586" y="5043203"/>
                        <a:ext cx="1172529" cy="849073"/>
                      </a:xfrm>
                      <a:prstGeom prst="rect">
                        <a:avLst/>
                      </a:prstGeom>
                      <a:noFill/>
                    </p:spPr>
                  </p:pic>
                </p:oleObj>
              </mc:Fallback>
            </mc:AlternateContent>
          </a:graphicData>
        </a:graphic>
      </p:graphicFrame>
      <p:sp>
        <p:nvSpPr>
          <p:cNvPr id="15" name="Dikdörtgen 14"/>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Ölçüm Hataları</a:t>
            </a:r>
            <a:endParaRPr lang="en-US" sz="2400" dirty="0">
              <a:solidFill>
                <a:schemeClr val="bg1"/>
              </a:solidFill>
            </a:endParaRPr>
          </a:p>
        </p:txBody>
      </p:sp>
    </p:spTree>
    <p:extLst>
      <p:ext uri="{BB962C8B-B14F-4D97-AF65-F5344CB8AC3E}">
        <p14:creationId xmlns:p14="http://schemas.microsoft.com/office/powerpoint/2010/main" val="10991039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33190" y="1454865"/>
            <a:ext cx="849675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tr-TR" altLang="en-US" sz="2000" dirty="0">
                <a:latin typeface="Calibri" panose="020F0502020204030204" pitchFamily="34" charset="0"/>
                <a:ea typeface="Calibri" panose="020F0502020204030204" pitchFamily="34" charset="0"/>
                <a:cs typeface="Tahoma" panose="020B0604030504040204" pitchFamily="34" charset="0"/>
              </a:rPr>
              <a:t>Bir uzunluk 6 kez ölçülmüş ve değerleri tabloda verilmiştir.  Ölçülen uzunluğun ortalama değerini ve belirsizliğini hesaplayınız.</a:t>
            </a:r>
            <a:endParaRPr lang="tr-TR" altLang="en-US" sz="3200" dirty="0">
              <a:latin typeface="Arial" panose="020B0604020202020204" pitchFamily="34" charset="0"/>
            </a:endParaRPr>
          </a:p>
        </p:txBody>
      </p:sp>
      <p:sp>
        <p:nvSpPr>
          <p:cNvPr id="6" name="Rectangle 1"/>
          <p:cNvSpPr>
            <a:spLocks noChangeArrowheads="1"/>
          </p:cNvSpPr>
          <p:nvPr/>
        </p:nvSpPr>
        <p:spPr bwMode="auto">
          <a:xfrm>
            <a:off x="278543" y="1123354"/>
            <a:ext cx="14344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tr-TR" altLang="en-US" sz="2000" b="1" dirty="0">
                <a:latin typeface="Calibri" panose="020F0502020204030204" pitchFamily="34" charset="0"/>
                <a:ea typeface="Calibri" panose="020F0502020204030204" pitchFamily="34" charset="0"/>
                <a:cs typeface="Tahoma" panose="020B0604030504040204" pitchFamily="34" charset="0"/>
              </a:rPr>
              <a:t>ÖRNEK</a:t>
            </a:r>
            <a:endParaRPr lang="tr-TR" altLang="en-US" sz="3200" b="1" dirty="0">
              <a:latin typeface="Arial" panose="020B0604020202020204" pitchFamily="34" charset="0"/>
            </a:endParaRPr>
          </a:p>
        </p:txBody>
      </p:sp>
      <p:graphicFrame>
        <p:nvGraphicFramePr>
          <p:cNvPr id="7" name="Tablo 6"/>
          <p:cNvGraphicFramePr>
            <a:graphicFrameLocks noGrp="1"/>
          </p:cNvGraphicFramePr>
          <p:nvPr>
            <p:extLst>
              <p:ext uri="{D42A27DB-BD31-4B8C-83A1-F6EECF244321}">
                <p14:modId xmlns:p14="http://schemas.microsoft.com/office/powerpoint/2010/main" val="2179663126"/>
              </p:ext>
            </p:extLst>
          </p:nvPr>
        </p:nvGraphicFramePr>
        <p:xfrm>
          <a:off x="481272" y="2277252"/>
          <a:ext cx="1220170" cy="2632153"/>
        </p:xfrm>
        <a:graphic>
          <a:graphicData uri="http://schemas.openxmlformats.org/drawingml/2006/table">
            <a:tbl>
              <a:tblPr firstRow="1" firstCol="1" bandRow="1">
                <a:tableStyleId>{5C22544A-7EE6-4342-B048-85BDC9FD1C3A}</a:tableStyleId>
              </a:tblPr>
              <a:tblGrid>
                <a:gridCol w="1220170">
                  <a:extLst>
                    <a:ext uri="{9D8B030D-6E8A-4147-A177-3AD203B41FA5}">
                      <a16:colId xmlns:a16="http://schemas.microsoft.com/office/drawing/2014/main" val="20000"/>
                    </a:ext>
                  </a:extLst>
                </a:gridCol>
              </a:tblGrid>
              <a:tr h="371299">
                <a:tc>
                  <a:txBody>
                    <a:bodyPr/>
                    <a:lstStyle/>
                    <a:p>
                      <a:pPr algn="ctr">
                        <a:lnSpc>
                          <a:spcPct val="114000"/>
                        </a:lnSpc>
                        <a:spcAft>
                          <a:spcPts val="0"/>
                        </a:spcAft>
                      </a:pPr>
                      <a:r>
                        <a:rPr lang="tr-TR" sz="2000" dirty="0" err="1">
                          <a:solidFill>
                            <a:schemeClr val="tx1"/>
                          </a:solidFill>
                          <a:effectLst/>
                        </a:rPr>
                        <a:t>L</a:t>
                      </a:r>
                      <a:r>
                        <a:rPr lang="tr-TR" sz="2000" baseline="-25000" dirty="0" err="1">
                          <a:solidFill>
                            <a:schemeClr val="tx1"/>
                          </a:solidFill>
                          <a:effectLst/>
                        </a:rPr>
                        <a:t>i</a:t>
                      </a:r>
                      <a:r>
                        <a:rPr lang="tr-TR" sz="2000" baseline="-25000" dirty="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10000"/>
                  </a:ext>
                </a:extLst>
              </a:tr>
              <a:tr h="238615">
                <a:tc>
                  <a:txBody>
                    <a:bodyPr/>
                    <a:lstStyle/>
                    <a:p>
                      <a:pPr algn="ctr">
                        <a:lnSpc>
                          <a:spcPct val="114000"/>
                        </a:lnSpc>
                        <a:spcAft>
                          <a:spcPts val="0"/>
                        </a:spcAft>
                      </a:pPr>
                      <a:r>
                        <a:rPr lang="tr-TR" sz="2000" dirty="0">
                          <a:solidFill>
                            <a:schemeClr val="tx1"/>
                          </a:solidFill>
                          <a:effectLst/>
                        </a:rPr>
                        <a:t>52.356</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10001"/>
                  </a:ext>
                </a:extLst>
              </a:tr>
              <a:tr h="238615">
                <a:tc>
                  <a:txBody>
                    <a:bodyPr/>
                    <a:lstStyle/>
                    <a:p>
                      <a:pPr algn="ctr">
                        <a:lnSpc>
                          <a:spcPct val="114000"/>
                        </a:lnSpc>
                        <a:spcAft>
                          <a:spcPts val="0"/>
                        </a:spcAft>
                      </a:pPr>
                      <a:r>
                        <a:rPr lang="tr-TR" sz="2000" dirty="0">
                          <a:solidFill>
                            <a:schemeClr val="tx1"/>
                          </a:solidFill>
                          <a:effectLst/>
                        </a:rPr>
                        <a:t>52.348</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10002"/>
                  </a:ext>
                </a:extLst>
              </a:tr>
              <a:tr h="238615">
                <a:tc>
                  <a:txBody>
                    <a:bodyPr/>
                    <a:lstStyle/>
                    <a:p>
                      <a:pPr algn="ctr">
                        <a:lnSpc>
                          <a:spcPct val="114000"/>
                        </a:lnSpc>
                        <a:spcAft>
                          <a:spcPts val="0"/>
                        </a:spcAft>
                      </a:pPr>
                      <a:r>
                        <a:rPr lang="tr-TR" sz="2000" dirty="0">
                          <a:solidFill>
                            <a:schemeClr val="tx1"/>
                          </a:solidFill>
                          <a:effectLst/>
                        </a:rPr>
                        <a:t>52.346</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10003"/>
                  </a:ext>
                </a:extLst>
              </a:tr>
              <a:tr h="238615">
                <a:tc>
                  <a:txBody>
                    <a:bodyPr/>
                    <a:lstStyle/>
                    <a:p>
                      <a:pPr algn="ctr">
                        <a:lnSpc>
                          <a:spcPct val="114000"/>
                        </a:lnSpc>
                        <a:spcAft>
                          <a:spcPts val="0"/>
                        </a:spcAft>
                      </a:pPr>
                      <a:r>
                        <a:rPr lang="tr-TR" sz="2000" dirty="0">
                          <a:solidFill>
                            <a:schemeClr val="tx1"/>
                          </a:solidFill>
                          <a:effectLst/>
                        </a:rPr>
                        <a:t>52.347</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10004"/>
                  </a:ext>
                </a:extLst>
              </a:tr>
              <a:tr h="238615">
                <a:tc>
                  <a:txBody>
                    <a:bodyPr/>
                    <a:lstStyle/>
                    <a:p>
                      <a:pPr algn="ctr">
                        <a:lnSpc>
                          <a:spcPct val="114000"/>
                        </a:lnSpc>
                        <a:spcAft>
                          <a:spcPts val="0"/>
                        </a:spcAft>
                      </a:pPr>
                      <a:r>
                        <a:rPr lang="tr-TR" sz="2000" dirty="0">
                          <a:solidFill>
                            <a:schemeClr val="tx1"/>
                          </a:solidFill>
                          <a:effectLst/>
                        </a:rPr>
                        <a:t>52.352</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10005"/>
                  </a:ext>
                </a:extLst>
              </a:tr>
              <a:tr h="238615">
                <a:tc>
                  <a:txBody>
                    <a:bodyPr/>
                    <a:lstStyle/>
                    <a:p>
                      <a:pPr algn="ctr">
                        <a:lnSpc>
                          <a:spcPct val="114000"/>
                        </a:lnSpc>
                        <a:spcAft>
                          <a:spcPts val="0"/>
                        </a:spcAft>
                      </a:pPr>
                      <a:r>
                        <a:rPr lang="tr-TR" sz="2000" dirty="0">
                          <a:solidFill>
                            <a:schemeClr val="tx1"/>
                          </a:solidFill>
                          <a:effectLst/>
                        </a:rPr>
                        <a:t>52.355</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10006"/>
                  </a:ext>
                </a:extLst>
              </a:tr>
              <a:tr h="238615">
                <a:tc>
                  <a:txBody>
                    <a:bodyPr/>
                    <a:lstStyle/>
                    <a:p>
                      <a:pPr algn="ctr">
                        <a:lnSpc>
                          <a:spcPct val="114000"/>
                        </a:lnSpc>
                        <a:spcAft>
                          <a:spcPts val="0"/>
                        </a:spcAft>
                      </a:pP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10007"/>
                  </a:ext>
                </a:extLst>
              </a:tr>
            </a:tbl>
          </a:graphicData>
        </a:graphic>
      </p:graphicFrame>
      <p:graphicFrame>
        <p:nvGraphicFramePr>
          <p:cNvPr id="11" name="Nesne 10"/>
          <p:cNvGraphicFramePr>
            <a:graphicFrameLocks noChangeAspect="1"/>
          </p:cNvGraphicFramePr>
          <p:nvPr>
            <p:extLst>
              <p:ext uri="{D42A27DB-BD31-4B8C-83A1-F6EECF244321}">
                <p14:modId xmlns:p14="http://schemas.microsoft.com/office/powerpoint/2010/main" val="2491770711"/>
              </p:ext>
            </p:extLst>
          </p:nvPr>
        </p:nvGraphicFramePr>
        <p:xfrm>
          <a:off x="5965416" y="4798548"/>
          <a:ext cx="1172529" cy="849073"/>
        </p:xfrm>
        <a:graphic>
          <a:graphicData uri="http://schemas.openxmlformats.org/presentationml/2006/ole">
            <mc:AlternateContent xmlns:mc="http://schemas.openxmlformats.org/markup-compatibility/2006">
              <mc:Choice xmlns:v="urn:schemas-microsoft-com:vml" Requires="v">
                <p:oleObj r:id="rId2" imgW="545626" imgH="406048" progId="Equation.3">
                  <p:embed/>
                </p:oleObj>
              </mc:Choice>
              <mc:Fallback>
                <p:oleObj r:id="rId2" imgW="545626" imgH="406048"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416" y="4798548"/>
                        <a:ext cx="1172529" cy="849073"/>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2" name="Metin kutusu 11"/>
              <p:cNvSpPr txBox="1"/>
              <p:nvPr/>
            </p:nvSpPr>
            <p:spPr>
              <a:xfrm>
                <a:off x="2712583" y="2985499"/>
                <a:ext cx="1512134" cy="58676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tr-TR" sz="2000" i="1">
                          <a:latin typeface="Cambria Math" panose="02040503050406030204" pitchFamily="18" charset="0"/>
                        </a:rPr>
                        <m:t>𝑋</m:t>
                      </m:r>
                      <m:r>
                        <a:rPr lang="en-US" sz="2000" i="1">
                          <a:latin typeface="Cambria Math" panose="02040503050406030204" pitchFamily="18" charset="0"/>
                        </a:rPr>
                        <m:t>=</m:t>
                      </m:r>
                      <m:f>
                        <m:fPr>
                          <m:ctrlPr>
                            <a:rPr lang="en-US" sz="2000" i="1">
                              <a:latin typeface="Cambria Math" panose="02040503050406030204" pitchFamily="18" charset="0"/>
                            </a:rPr>
                          </m:ctrlPr>
                        </m:fPr>
                        <m:num>
                          <m:r>
                            <a:rPr lang="tr-TR" sz="2000" i="1">
                              <a:latin typeface="Cambria Math" panose="02040503050406030204" pitchFamily="18" charset="0"/>
                            </a:rPr>
                            <m:t>[</m:t>
                          </m:r>
                          <m:r>
                            <a:rPr lang="tr-TR" sz="2000" i="1">
                              <a:latin typeface="Cambria Math" panose="02040503050406030204" pitchFamily="18" charset="0"/>
                            </a:rPr>
                            <m:t>𝐿</m:t>
                          </m:r>
                          <m:r>
                            <a:rPr lang="tr-TR" sz="2000" i="1">
                              <a:latin typeface="Cambria Math" panose="02040503050406030204" pitchFamily="18" charset="0"/>
                            </a:rPr>
                            <m:t>]</m:t>
                          </m:r>
                        </m:num>
                        <m:den>
                          <m:r>
                            <a:rPr lang="tr-TR" sz="2000" i="1">
                              <a:latin typeface="Cambria Math" panose="02040503050406030204" pitchFamily="18" charset="0"/>
                            </a:rPr>
                            <m:t>𝑛</m:t>
                          </m:r>
                        </m:den>
                      </m:f>
                    </m:oMath>
                  </m:oMathPara>
                </a14:m>
                <a:endParaRPr lang="en-US" sz="2000" dirty="0"/>
              </a:p>
            </p:txBody>
          </p:sp>
        </mc:Choice>
        <mc:Fallback xmlns="">
          <p:sp>
            <p:nvSpPr>
              <p:cNvPr id="12" name="Metin kutusu 11"/>
              <p:cNvSpPr txBox="1">
                <a:spLocks noRot="1" noChangeAspect="1" noMove="1" noResize="1" noEditPoints="1" noAdjustHandles="1" noChangeArrowheads="1" noChangeShapeType="1" noTextEdit="1"/>
              </p:cNvSpPr>
              <p:nvPr/>
            </p:nvSpPr>
            <p:spPr>
              <a:xfrm>
                <a:off x="2712583" y="2985499"/>
                <a:ext cx="1512134" cy="586764"/>
              </a:xfrm>
              <a:prstGeom prst="rect">
                <a:avLst/>
              </a:prstGeom>
              <a:blipFill rotWithShape="0">
                <a:blip r:embed="rId5"/>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3" name="Metin kutusu 12"/>
              <p:cNvSpPr txBox="1"/>
              <p:nvPr/>
            </p:nvSpPr>
            <p:spPr>
              <a:xfrm>
                <a:off x="2766760" y="4868143"/>
                <a:ext cx="1512134" cy="9093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tr-TR" sz="2000" i="1">
                          <a:latin typeface="Cambria Math" panose="02040503050406030204" pitchFamily="18" charset="0"/>
                        </a:rPr>
                        <m:t>𝑠</m:t>
                      </m:r>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ad>
                        <m:radPr>
                          <m:degHide m:val="on"/>
                          <m:ctrlPr>
                            <a:rPr lang="en-US" sz="2000" i="1">
                              <a:latin typeface="Cambria Math" panose="02040503050406030204" pitchFamily="18" charset="0"/>
                            </a:rPr>
                          </m:ctrlPr>
                        </m:radPr>
                        <m:deg/>
                        <m:e>
                          <m:f>
                            <m:fPr>
                              <m:ctrlPr>
                                <a:rPr lang="en-US" sz="2000" i="1">
                                  <a:latin typeface="Cambria Math" panose="02040503050406030204" pitchFamily="18" charset="0"/>
                                </a:rPr>
                              </m:ctrlPr>
                            </m:fPr>
                            <m:num>
                              <m:r>
                                <a:rPr lang="tr-TR" sz="2000" i="1">
                                  <a:latin typeface="Cambria Math" panose="02040503050406030204" pitchFamily="18" charset="0"/>
                                </a:rPr>
                                <m:t>[</m:t>
                              </m:r>
                              <m:r>
                                <a:rPr lang="tr-TR" sz="2000" i="1">
                                  <a:latin typeface="Cambria Math" panose="02040503050406030204" pitchFamily="18" charset="0"/>
                                </a:rPr>
                                <m:t>𝑣𝑣</m:t>
                              </m:r>
                              <m:r>
                                <a:rPr lang="tr-TR" sz="2000" i="1">
                                  <a:latin typeface="Cambria Math" panose="02040503050406030204" pitchFamily="18" charset="0"/>
                                </a:rPr>
                                <m:t>]</m:t>
                              </m:r>
                            </m:num>
                            <m:den>
                              <m:r>
                                <a:rPr lang="tr-TR" sz="2000" i="1">
                                  <a:latin typeface="Cambria Math" panose="02040503050406030204" pitchFamily="18" charset="0"/>
                                </a:rPr>
                                <m:t>𝑛</m:t>
                              </m:r>
                              <m:r>
                                <a:rPr lang="tr-TR" sz="2000" i="1">
                                  <a:latin typeface="Cambria Math" panose="02040503050406030204" pitchFamily="18" charset="0"/>
                                </a:rPr>
                                <m:t>−1</m:t>
                              </m:r>
                            </m:den>
                          </m:f>
                        </m:e>
                      </m:rad>
                    </m:oMath>
                  </m:oMathPara>
                </a14:m>
                <a:endParaRPr lang="en-US" sz="2000" dirty="0"/>
              </a:p>
            </p:txBody>
          </p:sp>
        </mc:Choice>
        <mc:Fallback xmlns="">
          <p:sp>
            <p:nvSpPr>
              <p:cNvPr id="13" name="Metin kutusu 12"/>
              <p:cNvSpPr txBox="1">
                <a:spLocks noRot="1" noChangeAspect="1" noMove="1" noResize="1" noEditPoints="1" noAdjustHandles="1" noChangeArrowheads="1" noChangeShapeType="1" noTextEdit="1"/>
              </p:cNvSpPr>
              <p:nvPr/>
            </p:nvSpPr>
            <p:spPr>
              <a:xfrm>
                <a:off x="2766760" y="4868143"/>
                <a:ext cx="1512134" cy="909352"/>
              </a:xfrm>
              <a:prstGeom prst="rect">
                <a:avLst/>
              </a:prstGeom>
              <a:blipFill rotWithShape="0">
                <a:blip r:embed="rId6"/>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6" name="Metin kutusu 15"/>
              <p:cNvSpPr txBox="1"/>
              <p:nvPr/>
            </p:nvSpPr>
            <p:spPr>
              <a:xfrm>
                <a:off x="5419787" y="3124992"/>
                <a:ext cx="151213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tr-TR" sz="2000" i="1">
                          <a:latin typeface="Cambria Math" panose="02040503050406030204" pitchFamily="18" charset="0"/>
                        </a:rPr>
                        <m:t>𝑣𝑖</m:t>
                      </m:r>
                      <m:r>
                        <a:rPr lang="tr-TR" sz="2000" i="1">
                          <a:latin typeface="Cambria Math" panose="02040503050406030204" pitchFamily="18" charset="0"/>
                        </a:rPr>
                        <m:t>=</m:t>
                      </m:r>
                      <m:r>
                        <a:rPr lang="tr-TR" sz="2000" i="1">
                          <a:latin typeface="Cambria Math" panose="02040503050406030204" pitchFamily="18" charset="0"/>
                        </a:rPr>
                        <m:t>𝑥</m:t>
                      </m:r>
                      <m:r>
                        <a:rPr lang="tr-TR" sz="2000" i="1">
                          <a:latin typeface="Cambria Math" panose="02040503050406030204" pitchFamily="18" charset="0"/>
                        </a:rPr>
                        <m:t>−</m:t>
                      </m:r>
                      <m:r>
                        <a:rPr lang="tr-TR" sz="2000" i="1">
                          <a:latin typeface="Cambria Math" panose="02040503050406030204" pitchFamily="18" charset="0"/>
                        </a:rPr>
                        <m:t>𝐿𝑖</m:t>
                      </m:r>
                    </m:oMath>
                  </m:oMathPara>
                </a14:m>
                <a:endParaRPr lang="en-US" sz="2000" dirty="0"/>
              </a:p>
            </p:txBody>
          </p:sp>
        </mc:Choice>
        <mc:Fallback xmlns="">
          <p:sp>
            <p:nvSpPr>
              <p:cNvPr id="16" name="Metin kutusu 15"/>
              <p:cNvSpPr txBox="1">
                <a:spLocks noRot="1" noChangeAspect="1" noMove="1" noResize="1" noEditPoints="1" noAdjustHandles="1" noChangeArrowheads="1" noChangeShapeType="1" noTextEdit="1"/>
              </p:cNvSpPr>
              <p:nvPr/>
            </p:nvSpPr>
            <p:spPr>
              <a:xfrm>
                <a:off x="5419787" y="3124992"/>
                <a:ext cx="1512134" cy="307777"/>
              </a:xfrm>
              <a:prstGeom prst="rect">
                <a:avLst/>
              </a:prstGeom>
              <a:blipFill rotWithShape="0">
                <a:blip r:embed="rId7"/>
                <a:stretch>
                  <a:fillRect b="-6000"/>
                </a:stretch>
              </a:blipFill>
            </p:spPr>
            <p:txBody>
              <a:bodyPr/>
              <a:lstStyle/>
              <a:p>
                <a:r>
                  <a:rPr lang="tr-TR">
                    <a:noFill/>
                  </a:rPr>
                  <a:t> </a:t>
                </a:r>
              </a:p>
            </p:txBody>
          </p:sp>
        </mc:Fallback>
      </mc:AlternateContent>
      <p:sp>
        <p:nvSpPr>
          <p:cNvPr id="17" name="Dikdörtgen 16"/>
          <p:cNvSpPr/>
          <p:nvPr/>
        </p:nvSpPr>
        <p:spPr>
          <a:xfrm>
            <a:off x="2585135" y="2374070"/>
            <a:ext cx="1875385" cy="400110"/>
          </a:xfrm>
          <a:prstGeom prst="rect">
            <a:avLst/>
          </a:prstGeom>
        </p:spPr>
        <p:txBody>
          <a:bodyPr wrap="none">
            <a:spAutoFit/>
          </a:bodyPr>
          <a:lstStyle/>
          <a:p>
            <a:pPr lvl="0" eaLnBrk="0" fontAlgn="base" hangingPunct="0">
              <a:spcBef>
                <a:spcPct val="0"/>
              </a:spcBef>
              <a:spcAft>
                <a:spcPct val="0"/>
              </a:spcAft>
            </a:pPr>
            <a:r>
              <a:rPr lang="tr-TR" altLang="en-US" sz="2000" b="1" dirty="0">
                <a:solidFill>
                  <a:srgbClr val="FF0000"/>
                </a:solidFill>
                <a:latin typeface="Calibri" panose="020F0502020204030204" pitchFamily="34" charset="0"/>
                <a:ea typeface="Calibri" panose="020F0502020204030204" pitchFamily="34" charset="0"/>
                <a:cs typeface="Tahoma" panose="020B0604030504040204" pitchFamily="34" charset="0"/>
              </a:rPr>
              <a:t>Ortalama Değer</a:t>
            </a:r>
            <a:endParaRPr lang="tr-TR" altLang="en-US" sz="3200" b="1" dirty="0">
              <a:solidFill>
                <a:srgbClr val="FF0000"/>
              </a:solidFill>
              <a:latin typeface="Arial" panose="020B0604020202020204" pitchFamily="34" charset="0"/>
            </a:endParaRPr>
          </a:p>
        </p:txBody>
      </p:sp>
      <p:sp>
        <p:nvSpPr>
          <p:cNvPr id="18" name="Dikdörtgen 17"/>
          <p:cNvSpPr/>
          <p:nvPr/>
        </p:nvSpPr>
        <p:spPr>
          <a:xfrm>
            <a:off x="2585135" y="4187119"/>
            <a:ext cx="1879745" cy="400110"/>
          </a:xfrm>
          <a:prstGeom prst="rect">
            <a:avLst/>
          </a:prstGeom>
        </p:spPr>
        <p:txBody>
          <a:bodyPr wrap="none">
            <a:spAutoFit/>
          </a:bodyPr>
          <a:lstStyle/>
          <a:p>
            <a:pPr lvl="0" eaLnBrk="0" fontAlgn="base" hangingPunct="0">
              <a:spcBef>
                <a:spcPct val="0"/>
              </a:spcBef>
              <a:spcAft>
                <a:spcPct val="0"/>
              </a:spcAft>
            </a:pPr>
            <a:r>
              <a:rPr lang="tr-TR" altLang="en-US" sz="2000" b="1" dirty="0">
                <a:solidFill>
                  <a:srgbClr val="FF0000"/>
                </a:solidFill>
                <a:latin typeface="Calibri" panose="020F0502020204030204" pitchFamily="34" charset="0"/>
                <a:ea typeface="Calibri" panose="020F0502020204030204" pitchFamily="34" charset="0"/>
                <a:cs typeface="Tahoma" panose="020B0604030504040204" pitchFamily="34" charset="0"/>
              </a:rPr>
              <a:t>Standart Sapma</a:t>
            </a:r>
            <a:endParaRPr lang="tr-TR" altLang="en-US" sz="3200" b="1" dirty="0">
              <a:solidFill>
                <a:srgbClr val="FF0000"/>
              </a:solidFill>
              <a:latin typeface="Arial" panose="020B0604020202020204" pitchFamily="34" charset="0"/>
            </a:endParaRPr>
          </a:p>
        </p:txBody>
      </p:sp>
      <p:sp>
        <p:nvSpPr>
          <p:cNvPr id="19" name="Dikdörtgen 18"/>
          <p:cNvSpPr/>
          <p:nvPr/>
        </p:nvSpPr>
        <p:spPr>
          <a:xfrm>
            <a:off x="5488170" y="4187119"/>
            <a:ext cx="2155526" cy="400110"/>
          </a:xfrm>
          <a:prstGeom prst="rect">
            <a:avLst/>
          </a:prstGeom>
        </p:spPr>
        <p:txBody>
          <a:bodyPr wrap="none">
            <a:spAutoFit/>
          </a:bodyPr>
          <a:lstStyle/>
          <a:p>
            <a:pPr lvl="0" eaLnBrk="0" fontAlgn="base" hangingPunct="0">
              <a:spcBef>
                <a:spcPct val="0"/>
              </a:spcBef>
              <a:spcAft>
                <a:spcPct val="0"/>
              </a:spcAft>
            </a:pPr>
            <a:r>
              <a:rPr lang="tr-TR" altLang="en-US" sz="2000" b="1" dirty="0">
                <a:solidFill>
                  <a:srgbClr val="FF0000"/>
                </a:solidFill>
                <a:latin typeface="Calibri" panose="020F0502020204030204" pitchFamily="34" charset="0"/>
                <a:ea typeface="Calibri" panose="020F0502020204030204" pitchFamily="34" charset="0"/>
                <a:cs typeface="Tahoma" panose="020B0604030504040204" pitchFamily="34" charset="0"/>
              </a:rPr>
              <a:t>Standart belirsizlik</a:t>
            </a:r>
            <a:endParaRPr lang="tr-TR" altLang="en-US" sz="3200" b="1" dirty="0">
              <a:solidFill>
                <a:srgbClr val="FF0000"/>
              </a:solidFill>
              <a:latin typeface="Arial" panose="020B0604020202020204" pitchFamily="34" charset="0"/>
            </a:endParaRPr>
          </a:p>
        </p:txBody>
      </p:sp>
      <p:sp>
        <p:nvSpPr>
          <p:cNvPr id="20" name="Dikdörtgen 19"/>
          <p:cNvSpPr/>
          <p:nvPr/>
        </p:nvSpPr>
        <p:spPr>
          <a:xfrm>
            <a:off x="5637274" y="2419168"/>
            <a:ext cx="1201034" cy="400110"/>
          </a:xfrm>
          <a:prstGeom prst="rect">
            <a:avLst/>
          </a:prstGeom>
        </p:spPr>
        <p:txBody>
          <a:bodyPr wrap="none">
            <a:spAutoFit/>
          </a:bodyPr>
          <a:lstStyle/>
          <a:p>
            <a:pPr lvl="0" eaLnBrk="0" fontAlgn="base" hangingPunct="0">
              <a:spcBef>
                <a:spcPct val="0"/>
              </a:spcBef>
              <a:spcAft>
                <a:spcPct val="0"/>
              </a:spcAft>
            </a:pPr>
            <a:r>
              <a:rPr lang="tr-TR" altLang="en-US" sz="2000" b="1" dirty="0">
                <a:solidFill>
                  <a:srgbClr val="FF0000"/>
                </a:solidFill>
                <a:latin typeface="Calibri" panose="020F0502020204030204" pitchFamily="34" charset="0"/>
                <a:ea typeface="Calibri" panose="020F0502020204030204" pitchFamily="34" charset="0"/>
                <a:cs typeface="Tahoma" panose="020B0604030504040204" pitchFamily="34" charset="0"/>
              </a:rPr>
              <a:t>Düzeltme</a:t>
            </a:r>
            <a:endParaRPr lang="tr-TR" altLang="en-US" sz="3200" b="1" dirty="0">
              <a:solidFill>
                <a:srgbClr val="FF0000"/>
              </a:solidFill>
              <a:latin typeface="Arial" panose="020B0604020202020204" pitchFamily="34" charset="0"/>
            </a:endParaRPr>
          </a:p>
        </p:txBody>
      </p:sp>
      <p:sp>
        <p:nvSpPr>
          <p:cNvPr id="15" name="Dikdörtgen 14"/>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Ölçüm Hataları</a:t>
            </a:r>
            <a:endParaRPr lang="en-US" sz="2400" dirty="0">
              <a:solidFill>
                <a:schemeClr val="bg1"/>
              </a:solidFill>
            </a:endParaRPr>
          </a:p>
        </p:txBody>
      </p:sp>
    </p:spTree>
    <p:extLst>
      <p:ext uri="{BB962C8B-B14F-4D97-AF65-F5344CB8AC3E}">
        <p14:creationId xmlns:p14="http://schemas.microsoft.com/office/powerpoint/2010/main" val="5085984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675552804"/>
              </p:ext>
            </p:extLst>
          </p:nvPr>
        </p:nvGraphicFramePr>
        <p:xfrm>
          <a:off x="359233" y="993439"/>
          <a:ext cx="3901399" cy="2621280"/>
        </p:xfrm>
        <a:graphic>
          <a:graphicData uri="http://schemas.openxmlformats.org/drawingml/2006/table">
            <a:tbl>
              <a:tblPr firstRow="1" firstCol="1" bandRow="1">
                <a:tableStyleId>{5C22544A-7EE6-4342-B048-85BDC9FD1C3A}</a:tableStyleId>
              </a:tblPr>
              <a:tblGrid>
                <a:gridCol w="1220170">
                  <a:extLst>
                    <a:ext uri="{9D8B030D-6E8A-4147-A177-3AD203B41FA5}">
                      <a16:colId xmlns:a16="http://schemas.microsoft.com/office/drawing/2014/main" val="20000"/>
                    </a:ext>
                  </a:extLst>
                </a:gridCol>
                <a:gridCol w="1324274">
                  <a:extLst>
                    <a:ext uri="{9D8B030D-6E8A-4147-A177-3AD203B41FA5}">
                      <a16:colId xmlns:a16="http://schemas.microsoft.com/office/drawing/2014/main" val="20001"/>
                    </a:ext>
                  </a:extLst>
                </a:gridCol>
                <a:gridCol w="1356955">
                  <a:extLst>
                    <a:ext uri="{9D8B030D-6E8A-4147-A177-3AD203B41FA5}">
                      <a16:colId xmlns:a16="http://schemas.microsoft.com/office/drawing/2014/main" val="20002"/>
                    </a:ext>
                  </a:extLst>
                </a:gridCol>
              </a:tblGrid>
              <a:tr h="238615">
                <a:tc>
                  <a:txBody>
                    <a:bodyPr/>
                    <a:lstStyle/>
                    <a:p>
                      <a:pPr algn="ctr">
                        <a:lnSpc>
                          <a:spcPct val="114000"/>
                        </a:lnSpc>
                        <a:spcAft>
                          <a:spcPts val="0"/>
                        </a:spcAft>
                      </a:pPr>
                      <a:r>
                        <a:rPr lang="tr-TR" sz="2000" dirty="0" err="1">
                          <a:solidFill>
                            <a:schemeClr val="tx1"/>
                          </a:solidFill>
                          <a:effectLst/>
                        </a:rPr>
                        <a:t>L</a:t>
                      </a:r>
                      <a:r>
                        <a:rPr lang="tr-TR" sz="2000" baseline="-25000" dirty="0" err="1">
                          <a:solidFill>
                            <a:schemeClr val="tx1"/>
                          </a:solidFill>
                          <a:effectLst/>
                        </a:rPr>
                        <a:t>i</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accent2"/>
                    </a:solidFill>
                  </a:tcPr>
                </a:tc>
                <a:tc>
                  <a:txBody>
                    <a:bodyPr/>
                    <a:lstStyle/>
                    <a:p>
                      <a:pPr algn="ctr">
                        <a:lnSpc>
                          <a:spcPct val="114000"/>
                        </a:lnSpc>
                        <a:spcAft>
                          <a:spcPts val="0"/>
                        </a:spcAft>
                      </a:pPr>
                      <a:r>
                        <a:rPr lang="tr-TR" sz="2000" dirty="0">
                          <a:solidFill>
                            <a:schemeClr val="tx1"/>
                          </a:solidFill>
                          <a:effectLst/>
                        </a:rPr>
                        <a:t>v (mm)</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accent2"/>
                    </a:solidFill>
                  </a:tcPr>
                </a:tc>
                <a:tc>
                  <a:txBody>
                    <a:bodyPr/>
                    <a:lstStyle/>
                    <a:p>
                      <a:pPr algn="ctr">
                        <a:lnSpc>
                          <a:spcPct val="114000"/>
                        </a:lnSpc>
                        <a:spcAft>
                          <a:spcPts val="0"/>
                        </a:spcAft>
                      </a:pPr>
                      <a:r>
                        <a:rPr lang="tr-TR" sz="2000" dirty="0" err="1">
                          <a:solidFill>
                            <a:schemeClr val="tx1"/>
                          </a:solidFill>
                          <a:effectLst/>
                        </a:rPr>
                        <a:t>vv</a:t>
                      </a:r>
                      <a:r>
                        <a:rPr lang="tr-TR" sz="2000" dirty="0">
                          <a:solidFill>
                            <a:schemeClr val="tx1"/>
                          </a:solidFill>
                          <a:effectLst/>
                        </a:rPr>
                        <a:t> (mm</a:t>
                      </a:r>
                      <a:r>
                        <a:rPr lang="tr-TR" sz="2000" baseline="30000" dirty="0">
                          <a:solidFill>
                            <a:schemeClr val="tx1"/>
                          </a:solidFill>
                          <a:effectLst/>
                        </a:rPr>
                        <a:t>2</a:t>
                      </a:r>
                      <a:r>
                        <a:rPr lang="tr-TR" sz="2000" dirty="0">
                          <a:solidFill>
                            <a:schemeClr val="tx1"/>
                          </a:solidFill>
                          <a:effectLst/>
                        </a:rPr>
                        <a:t>)</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solidFill>
                      <a:schemeClr val="accent2"/>
                    </a:solidFill>
                  </a:tcPr>
                </a:tc>
                <a:extLst>
                  <a:ext uri="{0D108BD9-81ED-4DB2-BD59-A6C34878D82A}">
                    <a16:rowId xmlns:a16="http://schemas.microsoft.com/office/drawing/2014/main" val="10000"/>
                  </a:ext>
                </a:extLst>
              </a:tr>
              <a:tr h="238615">
                <a:tc>
                  <a:txBody>
                    <a:bodyPr/>
                    <a:lstStyle/>
                    <a:p>
                      <a:pPr algn="ctr">
                        <a:lnSpc>
                          <a:spcPct val="114000"/>
                        </a:lnSpc>
                        <a:spcAft>
                          <a:spcPts val="0"/>
                        </a:spcAft>
                      </a:pPr>
                      <a:r>
                        <a:rPr lang="tr-TR" sz="2000" dirty="0">
                          <a:solidFill>
                            <a:schemeClr val="tx1"/>
                          </a:solidFill>
                          <a:effectLst/>
                        </a:rPr>
                        <a:t>52.356</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14000"/>
                        </a:lnSpc>
                        <a:spcAft>
                          <a:spcPts val="0"/>
                        </a:spcAft>
                      </a:pPr>
                      <a:r>
                        <a:rPr lang="tr-TR" sz="2000" dirty="0">
                          <a:solidFill>
                            <a:schemeClr val="tx1"/>
                          </a:solidFill>
                          <a:effectLst/>
                        </a:rPr>
                        <a:t>-5.3</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14000"/>
                        </a:lnSpc>
                        <a:spcAft>
                          <a:spcPts val="0"/>
                        </a:spcAft>
                      </a:pPr>
                      <a:r>
                        <a:rPr lang="tr-TR" sz="2000" dirty="0">
                          <a:solidFill>
                            <a:schemeClr val="tx1"/>
                          </a:solidFill>
                          <a:effectLst/>
                        </a:rPr>
                        <a:t>28.44</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10001"/>
                  </a:ext>
                </a:extLst>
              </a:tr>
              <a:tr h="238615">
                <a:tc>
                  <a:txBody>
                    <a:bodyPr/>
                    <a:lstStyle/>
                    <a:p>
                      <a:pPr algn="ctr">
                        <a:lnSpc>
                          <a:spcPct val="114000"/>
                        </a:lnSpc>
                        <a:spcAft>
                          <a:spcPts val="0"/>
                        </a:spcAft>
                      </a:pPr>
                      <a:r>
                        <a:rPr lang="tr-TR" sz="2000" dirty="0">
                          <a:solidFill>
                            <a:schemeClr val="tx1"/>
                          </a:solidFill>
                          <a:effectLst/>
                        </a:rPr>
                        <a:t>52.348</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14000"/>
                        </a:lnSpc>
                        <a:spcAft>
                          <a:spcPts val="0"/>
                        </a:spcAft>
                      </a:pPr>
                      <a:r>
                        <a:rPr lang="tr-TR" sz="2000" dirty="0">
                          <a:solidFill>
                            <a:schemeClr val="tx1"/>
                          </a:solidFill>
                          <a:effectLst/>
                        </a:rPr>
                        <a:t>2.7</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14000"/>
                        </a:lnSpc>
                        <a:spcAft>
                          <a:spcPts val="0"/>
                        </a:spcAft>
                      </a:pPr>
                      <a:r>
                        <a:rPr lang="tr-TR" sz="2000" dirty="0">
                          <a:solidFill>
                            <a:schemeClr val="tx1"/>
                          </a:solidFill>
                          <a:effectLst/>
                        </a:rPr>
                        <a:t>7.11</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10002"/>
                  </a:ext>
                </a:extLst>
              </a:tr>
              <a:tr h="238615">
                <a:tc>
                  <a:txBody>
                    <a:bodyPr/>
                    <a:lstStyle/>
                    <a:p>
                      <a:pPr algn="ctr">
                        <a:lnSpc>
                          <a:spcPct val="114000"/>
                        </a:lnSpc>
                        <a:spcAft>
                          <a:spcPts val="0"/>
                        </a:spcAft>
                      </a:pPr>
                      <a:r>
                        <a:rPr lang="tr-TR" sz="2000" dirty="0">
                          <a:solidFill>
                            <a:schemeClr val="tx1"/>
                          </a:solidFill>
                          <a:effectLst/>
                        </a:rPr>
                        <a:t>52.346</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14000"/>
                        </a:lnSpc>
                        <a:spcAft>
                          <a:spcPts val="0"/>
                        </a:spcAft>
                      </a:pPr>
                      <a:r>
                        <a:rPr lang="tr-TR" sz="2000" dirty="0">
                          <a:solidFill>
                            <a:schemeClr val="tx1"/>
                          </a:solidFill>
                          <a:effectLst/>
                        </a:rPr>
                        <a:t>4.7</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14000"/>
                        </a:lnSpc>
                        <a:spcAft>
                          <a:spcPts val="0"/>
                        </a:spcAft>
                      </a:pPr>
                      <a:r>
                        <a:rPr lang="tr-TR" sz="2000" dirty="0">
                          <a:solidFill>
                            <a:schemeClr val="tx1"/>
                          </a:solidFill>
                          <a:effectLst/>
                        </a:rPr>
                        <a:t>21.78</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10003"/>
                  </a:ext>
                </a:extLst>
              </a:tr>
              <a:tr h="238615">
                <a:tc>
                  <a:txBody>
                    <a:bodyPr/>
                    <a:lstStyle/>
                    <a:p>
                      <a:pPr algn="ctr">
                        <a:lnSpc>
                          <a:spcPct val="114000"/>
                        </a:lnSpc>
                        <a:spcAft>
                          <a:spcPts val="0"/>
                        </a:spcAft>
                      </a:pPr>
                      <a:r>
                        <a:rPr lang="tr-TR" sz="2000" dirty="0">
                          <a:solidFill>
                            <a:schemeClr val="tx1"/>
                          </a:solidFill>
                          <a:effectLst/>
                        </a:rPr>
                        <a:t>52.347</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14000"/>
                        </a:lnSpc>
                        <a:spcAft>
                          <a:spcPts val="0"/>
                        </a:spcAft>
                      </a:pPr>
                      <a:r>
                        <a:rPr lang="tr-TR" sz="2000" dirty="0">
                          <a:solidFill>
                            <a:schemeClr val="tx1"/>
                          </a:solidFill>
                          <a:effectLst/>
                        </a:rPr>
                        <a:t>3.7</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14000"/>
                        </a:lnSpc>
                        <a:spcAft>
                          <a:spcPts val="0"/>
                        </a:spcAft>
                      </a:pPr>
                      <a:r>
                        <a:rPr lang="tr-TR" sz="2000" dirty="0">
                          <a:solidFill>
                            <a:schemeClr val="tx1"/>
                          </a:solidFill>
                          <a:effectLst/>
                        </a:rPr>
                        <a:t>13.44</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10004"/>
                  </a:ext>
                </a:extLst>
              </a:tr>
              <a:tr h="238615">
                <a:tc>
                  <a:txBody>
                    <a:bodyPr/>
                    <a:lstStyle/>
                    <a:p>
                      <a:pPr algn="ctr">
                        <a:lnSpc>
                          <a:spcPct val="114000"/>
                        </a:lnSpc>
                        <a:spcAft>
                          <a:spcPts val="0"/>
                        </a:spcAft>
                      </a:pPr>
                      <a:r>
                        <a:rPr lang="tr-TR" sz="2000" dirty="0">
                          <a:solidFill>
                            <a:schemeClr val="tx1"/>
                          </a:solidFill>
                          <a:effectLst/>
                        </a:rPr>
                        <a:t>52.352</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14000"/>
                        </a:lnSpc>
                        <a:spcAft>
                          <a:spcPts val="0"/>
                        </a:spcAft>
                      </a:pPr>
                      <a:r>
                        <a:rPr lang="tr-TR" sz="2000" dirty="0">
                          <a:solidFill>
                            <a:schemeClr val="tx1"/>
                          </a:solidFill>
                          <a:effectLst/>
                        </a:rPr>
                        <a:t>-1.3</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14000"/>
                        </a:lnSpc>
                        <a:spcAft>
                          <a:spcPts val="0"/>
                        </a:spcAft>
                      </a:pPr>
                      <a:r>
                        <a:rPr lang="tr-TR" sz="2000" dirty="0">
                          <a:solidFill>
                            <a:schemeClr val="tx1"/>
                          </a:solidFill>
                          <a:effectLst/>
                        </a:rPr>
                        <a:t>1.78</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10005"/>
                  </a:ext>
                </a:extLst>
              </a:tr>
              <a:tr h="238615">
                <a:tc>
                  <a:txBody>
                    <a:bodyPr/>
                    <a:lstStyle/>
                    <a:p>
                      <a:pPr algn="ctr">
                        <a:lnSpc>
                          <a:spcPct val="114000"/>
                        </a:lnSpc>
                        <a:spcAft>
                          <a:spcPts val="0"/>
                        </a:spcAft>
                      </a:pPr>
                      <a:r>
                        <a:rPr lang="tr-TR" sz="2000" dirty="0">
                          <a:solidFill>
                            <a:schemeClr val="tx1"/>
                          </a:solidFill>
                          <a:effectLst/>
                        </a:rPr>
                        <a:t>52.355</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14000"/>
                        </a:lnSpc>
                        <a:spcAft>
                          <a:spcPts val="0"/>
                        </a:spcAft>
                      </a:pPr>
                      <a:r>
                        <a:rPr lang="tr-TR" sz="2000">
                          <a:solidFill>
                            <a:schemeClr val="tx1"/>
                          </a:solidFill>
                          <a:effectLst/>
                        </a:rPr>
                        <a:t>-4.3</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14000"/>
                        </a:lnSpc>
                        <a:spcAft>
                          <a:spcPts val="0"/>
                        </a:spcAft>
                      </a:pPr>
                      <a:r>
                        <a:rPr lang="tr-TR" sz="2000" dirty="0">
                          <a:solidFill>
                            <a:schemeClr val="tx1"/>
                          </a:solidFill>
                          <a:effectLst/>
                        </a:rPr>
                        <a:t>18.78</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10006"/>
                  </a:ext>
                </a:extLst>
              </a:tr>
              <a:tr h="238615">
                <a:tc>
                  <a:txBody>
                    <a:bodyPr/>
                    <a:lstStyle/>
                    <a:p>
                      <a:pPr algn="ctr">
                        <a:lnSpc>
                          <a:spcPct val="114000"/>
                        </a:lnSpc>
                        <a:spcAft>
                          <a:spcPts val="0"/>
                        </a:spcAft>
                      </a:pPr>
                      <a:r>
                        <a:rPr lang="tr-TR" sz="2000" dirty="0">
                          <a:solidFill>
                            <a:schemeClr val="tx1"/>
                          </a:solidFill>
                          <a:effectLst/>
                          <a:sym typeface="Symbol" panose="05050102010706020507" pitchFamily="18" charset="2"/>
                        </a:rPr>
                        <a:t></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14000"/>
                        </a:lnSpc>
                        <a:spcAft>
                          <a:spcPts val="0"/>
                        </a:spcAft>
                      </a:pPr>
                      <a:r>
                        <a:rPr lang="tr-TR" sz="2000" dirty="0">
                          <a:solidFill>
                            <a:schemeClr val="tx1"/>
                          </a:solidFill>
                          <a:effectLst/>
                        </a:rPr>
                        <a:t>0.0</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14000"/>
                        </a:lnSpc>
                        <a:spcAft>
                          <a:spcPts val="0"/>
                        </a:spcAft>
                      </a:pPr>
                      <a:r>
                        <a:rPr lang="tr-TR" sz="2000" dirty="0">
                          <a:solidFill>
                            <a:schemeClr val="tx1"/>
                          </a:solidFill>
                          <a:effectLst/>
                        </a:rPr>
                        <a:t>91.33</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10007"/>
                  </a:ext>
                </a:extLst>
              </a:tr>
            </a:tbl>
          </a:graphicData>
        </a:graphic>
      </p:graphicFrame>
      <p:pic>
        <p:nvPicPr>
          <p:cNvPr id="8" name="Resim 7"/>
          <p:cNvPicPr>
            <a:picLocks noChangeAspect="1"/>
          </p:cNvPicPr>
          <p:nvPr/>
        </p:nvPicPr>
        <p:blipFill rotWithShape="1">
          <a:blip r:embed="rId2"/>
          <a:srcRect r="44506"/>
          <a:stretch/>
        </p:blipFill>
        <p:spPr>
          <a:xfrm>
            <a:off x="4901838" y="1465943"/>
            <a:ext cx="3714047" cy="678008"/>
          </a:xfrm>
          <a:prstGeom prst="rect">
            <a:avLst/>
          </a:prstGeom>
        </p:spPr>
      </p:pic>
      <p:pic>
        <p:nvPicPr>
          <p:cNvPr id="9" name="Resim 8"/>
          <p:cNvPicPr>
            <a:picLocks noChangeAspect="1"/>
          </p:cNvPicPr>
          <p:nvPr/>
        </p:nvPicPr>
        <p:blipFill rotWithShape="1">
          <a:blip r:embed="rId3"/>
          <a:srcRect l="52698"/>
          <a:stretch/>
        </p:blipFill>
        <p:spPr>
          <a:xfrm>
            <a:off x="4621305" y="2316237"/>
            <a:ext cx="4180856" cy="895556"/>
          </a:xfrm>
          <a:prstGeom prst="rect">
            <a:avLst/>
          </a:prstGeom>
        </p:spPr>
      </p:pic>
      <p:graphicFrame>
        <p:nvGraphicFramePr>
          <p:cNvPr id="11" name="Nesne 10"/>
          <p:cNvGraphicFramePr>
            <a:graphicFrameLocks noChangeAspect="1"/>
          </p:cNvGraphicFramePr>
          <p:nvPr>
            <p:extLst>
              <p:ext uri="{D42A27DB-BD31-4B8C-83A1-F6EECF244321}">
                <p14:modId xmlns:p14="http://schemas.microsoft.com/office/powerpoint/2010/main" val="3177488670"/>
              </p:ext>
            </p:extLst>
          </p:nvPr>
        </p:nvGraphicFramePr>
        <p:xfrm>
          <a:off x="948654" y="4882515"/>
          <a:ext cx="3632915" cy="873057"/>
        </p:xfrm>
        <a:graphic>
          <a:graphicData uri="http://schemas.openxmlformats.org/presentationml/2006/ole">
            <mc:AlternateContent xmlns:mc="http://schemas.openxmlformats.org/markup-compatibility/2006">
              <mc:Choice xmlns:v="urn:schemas-microsoft-com:vml" Requires="v">
                <p:oleObj r:id="rId4" imgW="1879600" imgH="431800" progId="Equation.3">
                  <p:embed/>
                </p:oleObj>
              </mc:Choice>
              <mc:Fallback>
                <p:oleObj r:id="rId4" imgW="1879600" imgH="4318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654" y="4882515"/>
                        <a:ext cx="3632915" cy="873057"/>
                      </a:xfrm>
                      <a:prstGeom prst="rect">
                        <a:avLst/>
                      </a:prstGeom>
                      <a:noFill/>
                    </p:spPr>
                  </p:pic>
                </p:oleObj>
              </mc:Fallback>
            </mc:AlternateContent>
          </a:graphicData>
        </a:graphic>
      </p:graphicFrame>
      <p:sp>
        <p:nvSpPr>
          <p:cNvPr id="12" name="Dikdörtgen 11"/>
          <p:cNvSpPr/>
          <p:nvPr/>
        </p:nvSpPr>
        <p:spPr>
          <a:xfrm>
            <a:off x="5833190" y="960085"/>
            <a:ext cx="1851341" cy="400110"/>
          </a:xfrm>
          <a:prstGeom prst="rect">
            <a:avLst/>
          </a:prstGeom>
        </p:spPr>
        <p:txBody>
          <a:bodyPr wrap="none">
            <a:spAutoFit/>
          </a:bodyPr>
          <a:lstStyle/>
          <a:p>
            <a:pPr lvl="0" eaLnBrk="0" fontAlgn="base" hangingPunct="0">
              <a:spcBef>
                <a:spcPct val="0"/>
              </a:spcBef>
              <a:spcAft>
                <a:spcPct val="0"/>
              </a:spcAft>
            </a:pPr>
            <a:r>
              <a:rPr lang="tr-TR" altLang="en-US" sz="2000" b="1" dirty="0">
                <a:solidFill>
                  <a:srgbClr val="FF0000"/>
                </a:solidFill>
                <a:latin typeface="Calibri" panose="020F0502020204030204" pitchFamily="34" charset="0"/>
                <a:ea typeface="Calibri" panose="020F0502020204030204" pitchFamily="34" charset="0"/>
                <a:cs typeface="Tahoma" panose="020B0604030504040204" pitchFamily="34" charset="0"/>
              </a:rPr>
              <a:t>Ortalama değer</a:t>
            </a:r>
            <a:endParaRPr lang="tr-TR" altLang="en-US" sz="3200" b="1" dirty="0">
              <a:solidFill>
                <a:srgbClr val="FF0000"/>
              </a:solidFill>
              <a:latin typeface="Arial" panose="020B0604020202020204" pitchFamily="34" charset="0"/>
            </a:endParaRPr>
          </a:p>
        </p:txBody>
      </p:sp>
      <p:sp>
        <p:nvSpPr>
          <p:cNvPr id="13" name="Dikdörtgen 12"/>
          <p:cNvSpPr/>
          <p:nvPr/>
        </p:nvSpPr>
        <p:spPr>
          <a:xfrm>
            <a:off x="1682565" y="4334208"/>
            <a:ext cx="1879745" cy="400110"/>
          </a:xfrm>
          <a:prstGeom prst="rect">
            <a:avLst/>
          </a:prstGeom>
        </p:spPr>
        <p:txBody>
          <a:bodyPr wrap="none">
            <a:spAutoFit/>
          </a:bodyPr>
          <a:lstStyle/>
          <a:p>
            <a:pPr lvl="0" eaLnBrk="0" fontAlgn="base" hangingPunct="0">
              <a:spcBef>
                <a:spcPct val="0"/>
              </a:spcBef>
              <a:spcAft>
                <a:spcPct val="0"/>
              </a:spcAft>
            </a:pPr>
            <a:r>
              <a:rPr lang="tr-TR" altLang="en-US" sz="2000" b="1" dirty="0">
                <a:solidFill>
                  <a:srgbClr val="FF0000"/>
                </a:solidFill>
                <a:latin typeface="Calibri" panose="020F0502020204030204" pitchFamily="34" charset="0"/>
                <a:ea typeface="Calibri" panose="020F0502020204030204" pitchFamily="34" charset="0"/>
                <a:cs typeface="Tahoma" panose="020B0604030504040204" pitchFamily="34" charset="0"/>
              </a:rPr>
              <a:t>Standart Sapma</a:t>
            </a:r>
            <a:endParaRPr lang="tr-TR" altLang="en-US" sz="3200" b="1" dirty="0">
              <a:solidFill>
                <a:srgbClr val="FF0000"/>
              </a:solidFill>
              <a:latin typeface="Arial" panose="020B0604020202020204" pitchFamily="34" charset="0"/>
            </a:endParaRPr>
          </a:p>
        </p:txBody>
      </p:sp>
      <p:sp>
        <p:nvSpPr>
          <p:cNvPr id="14" name="Rectangle 6"/>
          <p:cNvSpPr>
            <a:spLocks noChangeArrowheads="1"/>
          </p:cNvSpPr>
          <p:nvPr/>
        </p:nvSpPr>
        <p:spPr bwMode="auto">
          <a:xfrm>
            <a:off x="5910535" y="4119067"/>
            <a:ext cx="27935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tr-TR" altLang="en-US" sz="2000" b="1" dirty="0">
                <a:solidFill>
                  <a:srgbClr val="FF0000"/>
                </a:solidFill>
                <a:latin typeface="Calibri" panose="020F0502020204030204" pitchFamily="34" charset="0"/>
                <a:ea typeface="Calibri" panose="020F0502020204030204" pitchFamily="34" charset="0"/>
                <a:cs typeface="Tahoma" panose="020B0604030504040204" pitchFamily="34" charset="0"/>
              </a:rPr>
              <a:t>Ortalama değerin standart belirsizliği </a:t>
            </a:r>
            <a:endParaRPr lang="en-US" altLang="en-US" sz="1200" b="1" dirty="0">
              <a:solidFill>
                <a:srgbClr val="FF0000"/>
              </a:solidFill>
            </a:endParaRPr>
          </a:p>
        </p:txBody>
      </p:sp>
      <p:graphicFrame>
        <p:nvGraphicFramePr>
          <p:cNvPr id="15" name="Nesne 14"/>
          <p:cNvGraphicFramePr>
            <a:graphicFrameLocks noChangeAspect="1"/>
          </p:cNvGraphicFramePr>
          <p:nvPr>
            <p:extLst>
              <p:ext uri="{D42A27DB-BD31-4B8C-83A1-F6EECF244321}">
                <p14:modId xmlns:p14="http://schemas.microsoft.com/office/powerpoint/2010/main" val="3222541873"/>
              </p:ext>
            </p:extLst>
          </p:nvPr>
        </p:nvGraphicFramePr>
        <p:xfrm>
          <a:off x="5477418" y="5030670"/>
          <a:ext cx="3138467" cy="877211"/>
        </p:xfrm>
        <a:graphic>
          <a:graphicData uri="http://schemas.openxmlformats.org/presentationml/2006/ole">
            <mc:AlternateContent xmlns:mc="http://schemas.openxmlformats.org/markup-compatibility/2006">
              <mc:Choice xmlns:v="urn:schemas-microsoft-com:vml" Requires="v">
                <p:oleObj r:id="rId6" imgW="1524000" imgH="419100" progId="Equation.3">
                  <p:embed/>
                </p:oleObj>
              </mc:Choice>
              <mc:Fallback>
                <p:oleObj r:id="rId6" imgW="1524000" imgH="4191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7418" y="5030670"/>
                        <a:ext cx="3138467" cy="877211"/>
                      </a:xfrm>
                      <a:prstGeom prst="rect">
                        <a:avLst/>
                      </a:prstGeom>
                      <a:noFill/>
                    </p:spPr>
                  </p:pic>
                </p:oleObj>
              </mc:Fallback>
            </mc:AlternateContent>
          </a:graphicData>
        </a:graphic>
      </p:graphicFrame>
      <p:sp>
        <p:nvSpPr>
          <p:cNvPr id="16" name="Dikdörtgen 15"/>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Ölçüm Hataları</a:t>
            </a:r>
            <a:endParaRPr lang="en-US" sz="2400" dirty="0">
              <a:solidFill>
                <a:schemeClr val="bg1"/>
              </a:solidFill>
            </a:endParaRPr>
          </a:p>
        </p:txBody>
      </p:sp>
    </p:spTree>
    <p:extLst>
      <p:ext uri="{BB962C8B-B14F-4D97-AF65-F5344CB8AC3E}">
        <p14:creationId xmlns:p14="http://schemas.microsoft.com/office/powerpoint/2010/main" val="1246785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18445" y="1588429"/>
            <a:ext cx="8566150" cy="419807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80000"/>
              </a:lnSpc>
              <a:buFont typeface="Wingdings" pitchFamily="2" charset="2"/>
              <a:buNone/>
              <a:defRPr/>
            </a:pPr>
            <a:r>
              <a:rPr lang="tr-TR" sz="2100" dirty="0">
                <a:solidFill>
                  <a:schemeClr val="tx1"/>
                </a:solidFill>
              </a:rPr>
              <a:t>Bir uzunluk 7 kez ölçülerek aşağıdaki değerler elde edilmiştir.</a:t>
            </a:r>
            <a:endParaRPr lang="en-US" sz="2100" dirty="0">
              <a:solidFill>
                <a:schemeClr val="tx1"/>
              </a:solidFill>
            </a:endParaRPr>
          </a:p>
          <a:p>
            <a:pPr>
              <a:lnSpc>
                <a:spcPct val="80000"/>
              </a:lnSpc>
              <a:buFont typeface="Wingdings" pitchFamily="2" charset="2"/>
              <a:buNone/>
              <a:defRPr/>
            </a:pPr>
            <a:endParaRPr lang="en-US" sz="2100" dirty="0">
              <a:solidFill>
                <a:schemeClr val="tx1"/>
              </a:solidFill>
            </a:endParaRPr>
          </a:p>
          <a:p>
            <a:pPr>
              <a:lnSpc>
                <a:spcPct val="80000"/>
              </a:lnSpc>
              <a:buFont typeface="Wingdings" pitchFamily="2" charset="2"/>
              <a:buNone/>
              <a:defRPr/>
            </a:pPr>
            <a:r>
              <a:rPr lang="en-US" sz="2100" dirty="0">
                <a:solidFill>
                  <a:schemeClr val="tx1"/>
                </a:solidFill>
              </a:rPr>
              <a:t>	</a:t>
            </a:r>
            <a:r>
              <a:rPr lang="tr-TR" sz="2100" dirty="0">
                <a:solidFill>
                  <a:schemeClr val="tx1"/>
                </a:solidFill>
              </a:rPr>
              <a:t>Ölçüler</a:t>
            </a:r>
            <a:r>
              <a:rPr lang="en-US" sz="2100" dirty="0">
                <a:solidFill>
                  <a:schemeClr val="tx1"/>
                </a:solidFill>
              </a:rPr>
              <a:t>(m):</a:t>
            </a:r>
          </a:p>
          <a:p>
            <a:pPr>
              <a:lnSpc>
                <a:spcPct val="80000"/>
              </a:lnSpc>
              <a:buFont typeface="Wingdings" pitchFamily="2" charset="2"/>
              <a:buNone/>
              <a:defRPr/>
            </a:pPr>
            <a:r>
              <a:rPr lang="en-US" sz="2100" dirty="0">
                <a:solidFill>
                  <a:schemeClr val="tx1"/>
                </a:solidFill>
              </a:rPr>
              <a:t>	l</a:t>
            </a:r>
            <a:r>
              <a:rPr lang="en-US" sz="2100" baseline="-25000" dirty="0">
                <a:solidFill>
                  <a:schemeClr val="tx1"/>
                </a:solidFill>
              </a:rPr>
              <a:t>1</a:t>
            </a:r>
            <a:r>
              <a:rPr lang="en-US" sz="2100" dirty="0">
                <a:solidFill>
                  <a:schemeClr val="tx1"/>
                </a:solidFill>
              </a:rPr>
              <a:t>=  125.165		l</a:t>
            </a:r>
            <a:r>
              <a:rPr lang="en-US" sz="2100" baseline="-25000" dirty="0">
                <a:solidFill>
                  <a:schemeClr val="tx1"/>
                </a:solidFill>
              </a:rPr>
              <a:t>4 </a:t>
            </a:r>
            <a:r>
              <a:rPr lang="en-US" sz="2100" dirty="0">
                <a:solidFill>
                  <a:schemeClr val="tx1"/>
                </a:solidFill>
              </a:rPr>
              <a:t>= 125.160</a:t>
            </a:r>
          </a:p>
          <a:p>
            <a:pPr>
              <a:lnSpc>
                <a:spcPct val="80000"/>
              </a:lnSpc>
              <a:buFont typeface="Wingdings" pitchFamily="2" charset="2"/>
              <a:buNone/>
              <a:defRPr/>
            </a:pPr>
            <a:r>
              <a:rPr lang="en-US" sz="2100" dirty="0">
                <a:solidFill>
                  <a:schemeClr val="tx1"/>
                </a:solidFill>
              </a:rPr>
              <a:t>	l</a:t>
            </a:r>
            <a:r>
              <a:rPr lang="en-US" sz="2100" baseline="-25000" dirty="0">
                <a:solidFill>
                  <a:schemeClr val="tx1"/>
                </a:solidFill>
              </a:rPr>
              <a:t>2</a:t>
            </a:r>
            <a:r>
              <a:rPr lang="en-US" sz="2100" dirty="0">
                <a:solidFill>
                  <a:schemeClr val="tx1"/>
                </a:solidFill>
              </a:rPr>
              <a:t> = 125.162		l</a:t>
            </a:r>
            <a:r>
              <a:rPr lang="en-US" sz="2100" baseline="-25000" dirty="0">
                <a:solidFill>
                  <a:schemeClr val="tx1"/>
                </a:solidFill>
              </a:rPr>
              <a:t>5</a:t>
            </a:r>
            <a:r>
              <a:rPr lang="en-US" sz="2100" dirty="0">
                <a:solidFill>
                  <a:schemeClr val="tx1"/>
                </a:solidFill>
              </a:rPr>
              <a:t> = 125.161		l</a:t>
            </a:r>
            <a:r>
              <a:rPr lang="en-US" sz="2100" baseline="-25000" dirty="0">
                <a:solidFill>
                  <a:schemeClr val="tx1"/>
                </a:solidFill>
              </a:rPr>
              <a:t>7</a:t>
            </a:r>
            <a:r>
              <a:rPr lang="en-US" sz="2100" dirty="0">
                <a:solidFill>
                  <a:schemeClr val="tx1"/>
                </a:solidFill>
              </a:rPr>
              <a:t>= 125.164</a:t>
            </a:r>
          </a:p>
          <a:p>
            <a:pPr>
              <a:lnSpc>
                <a:spcPct val="80000"/>
              </a:lnSpc>
              <a:buFont typeface="Wingdings" pitchFamily="2" charset="2"/>
              <a:buNone/>
              <a:defRPr/>
            </a:pPr>
            <a:r>
              <a:rPr lang="en-US" sz="2100" dirty="0">
                <a:solidFill>
                  <a:schemeClr val="tx1"/>
                </a:solidFill>
              </a:rPr>
              <a:t>	l</a:t>
            </a:r>
            <a:r>
              <a:rPr lang="en-US" sz="2100" baseline="-25000" dirty="0">
                <a:solidFill>
                  <a:schemeClr val="tx1"/>
                </a:solidFill>
              </a:rPr>
              <a:t>3</a:t>
            </a:r>
            <a:r>
              <a:rPr lang="en-US" sz="2100" dirty="0">
                <a:solidFill>
                  <a:schemeClr val="tx1"/>
                </a:solidFill>
              </a:rPr>
              <a:t> = 125.166		l</a:t>
            </a:r>
            <a:r>
              <a:rPr lang="en-US" sz="2100" baseline="-25000" dirty="0">
                <a:solidFill>
                  <a:schemeClr val="tx1"/>
                </a:solidFill>
              </a:rPr>
              <a:t>6</a:t>
            </a:r>
            <a:r>
              <a:rPr lang="en-US" sz="2100" dirty="0">
                <a:solidFill>
                  <a:schemeClr val="tx1"/>
                </a:solidFill>
              </a:rPr>
              <a:t> = 125.163</a:t>
            </a:r>
          </a:p>
          <a:p>
            <a:pPr>
              <a:lnSpc>
                <a:spcPct val="80000"/>
              </a:lnSpc>
              <a:buFont typeface="Wingdings" pitchFamily="2" charset="2"/>
              <a:buNone/>
              <a:defRPr/>
            </a:pPr>
            <a:endParaRPr lang="en-US" sz="1700" dirty="0">
              <a:solidFill>
                <a:schemeClr val="tx1"/>
              </a:solidFill>
            </a:endParaRPr>
          </a:p>
          <a:p>
            <a:pPr>
              <a:lnSpc>
                <a:spcPct val="80000"/>
              </a:lnSpc>
              <a:buFont typeface="Wingdings" pitchFamily="2" charset="2"/>
              <a:buNone/>
              <a:defRPr/>
            </a:pPr>
            <a:r>
              <a:rPr lang="tr-TR" sz="1700" dirty="0">
                <a:solidFill>
                  <a:schemeClr val="tx1"/>
                </a:solidFill>
              </a:rPr>
              <a:t>Yukarıda verilen değerlere göre;</a:t>
            </a:r>
            <a:endParaRPr lang="en-US" sz="1700" dirty="0">
              <a:solidFill>
                <a:schemeClr val="tx1"/>
              </a:solidFill>
            </a:endParaRPr>
          </a:p>
          <a:p>
            <a:pPr marL="0" indent="0">
              <a:lnSpc>
                <a:spcPct val="80000"/>
              </a:lnSpc>
              <a:buNone/>
              <a:defRPr/>
            </a:pPr>
            <a:r>
              <a:rPr lang="tr-TR" sz="2000" dirty="0">
                <a:solidFill>
                  <a:schemeClr val="tx1"/>
                </a:solidFill>
              </a:rPr>
              <a:t>a) Uzunluğun ortalama değerini</a:t>
            </a:r>
            <a:r>
              <a:rPr lang="en-US" sz="2000" dirty="0">
                <a:solidFill>
                  <a:schemeClr val="tx1"/>
                </a:solidFill>
              </a:rPr>
              <a:t>(x)</a:t>
            </a:r>
            <a:endParaRPr lang="tr-TR" sz="2000" dirty="0">
              <a:solidFill>
                <a:schemeClr val="tx1"/>
              </a:solidFill>
            </a:endParaRPr>
          </a:p>
          <a:p>
            <a:pPr marL="0" indent="0">
              <a:lnSpc>
                <a:spcPct val="80000"/>
              </a:lnSpc>
              <a:buNone/>
              <a:defRPr/>
            </a:pPr>
            <a:r>
              <a:rPr lang="tr-TR" sz="2000" dirty="0">
                <a:solidFill>
                  <a:schemeClr val="tx1"/>
                </a:solidFill>
              </a:rPr>
              <a:t>b) Bir ölçünün standart sapmasını (s)</a:t>
            </a:r>
          </a:p>
          <a:p>
            <a:pPr marL="0" indent="0">
              <a:lnSpc>
                <a:spcPct val="80000"/>
              </a:lnSpc>
              <a:buNone/>
              <a:defRPr/>
            </a:pPr>
            <a:r>
              <a:rPr lang="tr-TR" sz="2000" dirty="0">
                <a:solidFill>
                  <a:schemeClr val="tx1"/>
                </a:solidFill>
              </a:rPr>
              <a:t>c) </a:t>
            </a:r>
            <a:r>
              <a:rPr lang="tr-TR" sz="2000" dirty="0">
                <a:solidFill>
                  <a:schemeClr val="tx1"/>
                </a:solidFill>
                <a:cs typeface="Tahoma" pitchFamily="34" charset="0"/>
              </a:rPr>
              <a:t>Ortalama değerin standart belirsizliğini </a:t>
            </a:r>
            <a:r>
              <a:rPr lang="en-US" sz="2000" dirty="0">
                <a:solidFill>
                  <a:schemeClr val="tx1"/>
                </a:solidFill>
              </a:rPr>
              <a:t>(</a:t>
            </a:r>
            <a:r>
              <a:rPr lang="tr-TR" sz="2000" dirty="0" err="1">
                <a:solidFill>
                  <a:schemeClr val="tx1"/>
                </a:solidFill>
              </a:rPr>
              <a:t>Sx</a:t>
            </a:r>
            <a:r>
              <a:rPr lang="en-US" sz="2000" dirty="0">
                <a:solidFill>
                  <a:schemeClr val="tx1"/>
                </a:solidFill>
              </a:rPr>
              <a:t>)</a:t>
            </a:r>
            <a:r>
              <a:rPr lang="tr-TR" sz="2000" dirty="0">
                <a:solidFill>
                  <a:schemeClr val="tx1"/>
                </a:solidFill>
              </a:rPr>
              <a:t> hesaplayınız.</a:t>
            </a:r>
            <a:endParaRPr lang="en-US" sz="2000" dirty="0">
              <a:solidFill>
                <a:schemeClr val="tx1"/>
              </a:solidFill>
            </a:endParaRPr>
          </a:p>
        </p:txBody>
      </p:sp>
      <p:sp>
        <p:nvSpPr>
          <p:cNvPr id="5" name="Rectangle 1"/>
          <p:cNvSpPr>
            <a:spLocks noChangeArrowheads="1"/>
          </p:cNvSpPr>
          <p:nvPr/>
        </p:nvSpPr>
        <p:spPr bwMode="auto">
          <a:xfrm>
            <a:off x="278544" y="944698"/>
            <a:ext cx="9820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tr-TR" altLang="en-US" sz="2000" b="1" dirty="0">
                <a:solidFill>
                  <a:srgbClr val="C00000"/>
                </a:solidFill>
                <a:latin typeface="Calibri" panose="020F0502020204030204" pitchFamily="34" charset="0"/>
                <a:ea typeface="Calibri" panose="020F0502020204030204" pitchFamily="34" charset="0"/>
                <a:cs typeface="Tahoma" panose="020B0604030504040204" pitchFamily="34" charset="0"/>
              </a:rPr>
              <a:t>ÖRNEK</a:t>
            </a:r>
            <a:endParaRPr lang="tr-TR" altLang="en-US" sz="3200" b="1" dirty="0">
              <a:solidFill>
                <a:srgbClr val="C00000"/>
              </a:solidFill>
              <a:latin typeface="Arial" panose="020B0604020202020204" pitchFamily="34" charset="0"/>
            </a:endParaRPr>
          </a:p>
        </p:txBody>
      </p:sp>
      <p:sp>
        <p:nvSpPr>
          <p:cNvPr id="6" name="Dikdörtgen 5"/>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Ölçüm Hataları</a:t>
            </a:r>
            <a:endParaRPr lang="en-US" sz="2400" dirty="0">
              <a:solidFill>
                <a:schemeClr val="bg1"/>
              </a:solidFill>
            </a:endParaRPr>
          </a:p>
        </p:txBody>
      </p:sp>
    </p:spTree>
    <p:extLst>
      <p:ext uri="{BB962C8B-B14F-4D97-AF65-F5344CB8AC3E}">
        <p14:creationId xmlns:p14="http://schemas.microsoft.com/office/powerpoint/2010/main" val="40458010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278543" y="915560"/>
            <a:ext cx="61053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tr-TR" altLang="en-US" sz="2400" b="1" dirty="0">
                <a:solidFill>
                  <a:srgbClr val="C00000"/>
                </a:solidFill>
                <a:latin typeface="Calibri" panose="020F0502020204030204" pitchFamily="34" charset="0"/>
                <a:ea typeface="Calibri" panose="020F0502020204030204" pitchFamily="34" charset="0"/>
                <a:cs typeface="Tahoma" panose="020B0604030504040204" pitchFamily="34" charset="0"/>
              </a:rPr>
              <a:t>ÇİFT ÖLÇÜLERDEN STANDART SAPMA HESABI</a:t>
            </a:r>
            <a:endParaRPr lang="tr-TR" altLang="en-US" sz="3600" b="1" dirty="0">
              <a:solidFill>
                <a:srgbClr val="C00000"/>
              </a:solidFill>
              <a:latin typeface="Arial" panose="020B0604020202020204" pitchFamily="34" charset="0"/>
            </a:endParaRPr>
          </a:p>
        </p:txBody>
      </p:sp>
      <p:sp>
        <p:nvSpPr>
          <p:cNvPr id="10" name="Rectangle 3"/>
          <p:cNvSpPr>
            <a:spLocks noChangeArrowheads="1"/>
          </p:cNvSpPr>
          <p:nvPr/>
        </p:nvSpPr>
        <p:spPr bwMode="auto">
          <a:xfrm>
            <a:off x="342962" y="1526973"/>
            <a:ext cx="831197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tr-TR" altLang="en-US" sz="2000" dirty="0">
                <a:latin typeface="Calibri" panose="020F0502020204030204" pitchFamily="34" charset="0"/>
                <a:ea typeface="Times New Roman" panose="02020603050405020304" pitchFamily="18" charset="0"/>
                <a:cs typeface="Calibri" panose="020F0502020204030204" pitchFamily="34" charset="0"/>
              </a:rPr>
              <a:t>Çok kez n tane aynı tür büyüklük ( açı, kenar, yükseklik farkı, alan vb. ) güvenilir olması için her biri aynı duyarlıkta ikişer kez ölçülür. </a:t>
            </a:r>
            <a:endParaRPr lang="tr-TR" altLang="en-US" sz="3200" dirty="0">
              <a:latin typeface="Arial" panose="020B0604020202020204" pitchFamily="34" charset="0"/>
            </a:endParaRPr>
          </a:p>
        </p:txBody>
      </p:sp>
      <p:graphicFrame>
        <p:nvGraphicFramePr>
          <p:cNvPr id="14" name="Nesne 13"/>
          <p:cNvGraphicFramePr>
            <a:graphicFrameLocks noChangeAspect="1"/>
          </p:cNvGraphicFramePr>
          <p:nvPr>
            <p:extLst>
              <p:ext uri="{D42A27DB-BD31-4B8C-83A1-F6EECF244321}">
                <p14:modId xmlns:p14="http://schemas.microsoft.com/office/powerpoint/2010/main" val="1537487966"/>
              </p:ext>
            </p:extLst>
          </p:nvPr>
        </p:nvGraphicFramePr>
        <p:xfrm>
          <a:off x="6325392" y="2921420"/>
          <a:ext cx="1572529" cy="610235"/>
        </p:xfrm>
        <a:graphic>
          <a:graphicData uri="http://schemas.openxmlformats.org/presentationml/2006/ole">
            <mc:AlternateContent xmlns:mc="http://schemas.openxmlformats.org/markup-compatibility/2006">
              <mc:Choice xmlns:v="urn:schemas-microsoft-com:vml" Requires="v">
                <p:oleObj r:id="rId2" imgW="634725" imgH="253890" progId="Equation.3">
                  <p:embed/>
                </p:oleObj>
              </mc:Choice>
              <mc:Fallback>
                <p:oleObj r:id="rId2" imgW="634725" imgH="253890" progId="Equation.3">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5392" y="2921420"/>
                        <a:ext cx="1572529" cy="610235"/>
                      </a:xfrm>
                      <a:prstGeom prst="rect">
                        <a:avLst/>
                      </a:prstGeom>
                      <a:noFill/>
                    </p:spPr>
                  </p:pic>
                </p:oleObj>
              </mc:Fallback>
            </mc:AlternateContent>
          </a:graphicData>
        </a:graphic>
      </p:graphicFrame>
      <p:sp>
        <p:nvSpPr>
          <p:cNvPr id="15" name="Dikdörtgen 14"/>
          <p:cNvSpPr/>
          <p:nvPr/>
        </p:nvSpPr>
        <p:spPr>
          <a:xfrm>
            <a:off x="1293811" y="2650815"/>
            <a:ext cx="720069" cy="923330"/>
          </a:xfrm>
          <a:prstGeom prst="rect">
            <a:avLst/>
          </a:prstGeom>
          <a:noFill/>
        </p:spPr>
        <p:txBody>
          <a:bodyPr wrap="none" lIns="91440" tIns="45720" rIns="91440" bIns="45720">
            <a:spAutoFit/>
          </a:bodyPr>
          <a:lstStyle/>
          <a:p>
            <a:pPr algn="ctr"/>
            <a:r>
              <a:rPr lang="tr-TR" sz="5400" b="1" dirty="0">
                <a:ln w="9525">
                  <a:solidFill>
                    <a:schemeClr val="bg1"/>
                  </a:solidFill>
                  <a:prstDash val="solid"/>
                </a:ln>
                <a:effectLst>
                  <a:outerShdw blurRad="12700" dist="38100" dir="2700000" algn="tl" rotWithShape="0">
                    <a:schemeClr val="bg1">
                      <a:lumMod val="50000"/>
                    </a:schemeClr>
                  </a:outerShdw>
                </a:effectLst>
              </a:rPr>
              <a:t>1.</a:t>
            </a:r>
          </a:p>
        </p:txBody>
      </p:sp>
      <p:sp>
        <p:nvSpPr>
          <p:cNvPr id="16" name="Dikdörtgen 15"/>
          <p:cNvSpPr/>
          <p:nvPr/>
        </p:nvSpPr>
        <p:spPr>
          <a:xfrm>
            <a:off x="3462904" y="2689287"/>
            <a:ext cx="720069" cy="923330"/>
          </a:xfrm>
          <a:prstGeom prst="rect">
            <a:avLst/>
          </a:prstGeom>
          <a:noFill/>
        </p:spPr>
        <p:txBody>
          <a:bodyPr wrap="none" lIns="91440" tIns="45720" rIns="91440" bIns="45720">
            <a:spAutoFit/>
          </a:bodyPr>
          <a:lstStyle/>
          <a:p>
            <a:pPr algn="ctr"/>
            <a:r>
              <a:rPr lang="tr-TR" sz="5400" b="1" dirty="0">
                <a:ln w="9525">
                  <a:solidFill>
                    <a:schemeClr val="bg1"/>
                  </a:solidFill>
                  <a:prstDash val="solid"/>
                </a:ln>
                <a:effectLst>
                  <a:outerShdw blurRad="12700" dist="38100" dir="2700000" algn="tl" rotWithShape="0">
                    <a:schemeClr val="bg1">
                      <a:lumMod val="50000"/>
                    </a:schemeClr>
                  </a:outerShdw>
                </a:effectLst>
              </a:rPr>
              <a:t>2.</a:t>
            </a:r>
          </a:p>
        </p:txBody>
      </p:sp>
      <mc:AlternateContent xmlns:mc="http://schemas.openxmlformats.org/markup-compatibility/2006" xmlns:a14="http://schemas.microsoft.com/office/drawing/2010/main">
        <mc:Choice Requires="a14">
          <p:sp>
            <p:nvSpPr>
              <p:cNvPr id="17" name="Metin kutusu 16"/>
              <p:cNvSpPr txBox="1"/>
              <p:nvPr/>
            </p:nvSpPr>
            <p:spPr>
              <a:xfrm>
                <a:off x="1867240" y="2921420"/>
                <a:ext cx="658630"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tr-TR" sz="3200" i="1">
                          <a:latin typeface="Cambria Math" panose="02040503050406030204" pitchFamily="18" charset="0"/>
                        </a:rPr>
                        <m:t>𝐿𝑖</m:t>
                      </m:r>
                    </m:oMath>
                  </m:oMathPara>
                </a14:m>
                <a:endParaRPr lang="en-US" sz="3200" dirty="0"/>
              </a:p>
            </p:txBody>
          </p:sp>
        </mc:Choice>
        <mc:Fallback xmlns="">
          <p:sp>
            <p:nvSpPr>
              <p:cNvPr id="17" name="Metin kutusu 16"/>
              <p:cNvSpPr txBox="1">
                <a:spLocks noRot="1" noChangeAspect="1" noMove="1" noResize="1" noEditPoints="1" noAdjustHandles="1" noChangeArrowheads="1" noChangeShapeType="1" noTextEdit="1"/>
              </p:cNvSpPr>
              <p:nvPr/>
            </p:nvSpPr>
            <p:spPr>
              <a:xfrm>
                <a:off x="1867240" y="2921420"/>
                <a:ext cx="658630" cy="492443"/>
              </a:xfrm>
              <a:prstGeom prst="rect">
                <a:avLst/>
              </a:prstGeom>
              <a:blipFill rotWithShape="0">
                <a:blip r:embed="rId5"/>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18" name="Metin kutusu 17"/>
              <p:cNvSpPr txBox="1"/>
              <p:nvPr/>
            </p:nvSpPr>
            <p:spPr>
              <a:xfrm>
                <a:off x="4169636" y="2963190"/>
                <a:ext cx="658630"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tr-TR" sz="3200" i="1">
                          <a:latin typeface="Cambria Math" panose="02040503050406030204" pitchFamily="18" charset="0"/>
                        </a:rPr>
                        <m:t>𝐿𝑖</m:t>
                      </m:r>
                      <m:r>
                        <a:rPr lang="tr-TR" sz="3200" i="1">
                          <a:latin typeface="Cambria Math" panose="02040503050406030204" pitchFamily="18" charset="0"/>
                        </a:rPr>
                        <m:t>′</m:t>
                      </m:r>
                    </m:oMath>
                  </m:oMathPara>
                </a14:m>
                <a:endParaRPr lang="en-US" sz="3200" dirty="0"/>
              </a:p>
            </p:txBody>
          </p:sp>
        </mc:Choice>
        <mc:Fallback xmlns="">
          <p:sp>
            <p:nvSpPr>
              <p:cNvPr id="18" name="Metin kutusu 17"/>
              <p:cNvSpPr txBox="1">
                <a:spLocks noRot="1" noChangeAspect="1" noMove="1" noResize="1" noEditPoints="1" noAdjustHandles="1" noChangeArrowheads="1" noChangeShapeType="1" noTextEdit="1"/>
              </p:cNvSpPr>
              <p:nvPr/>
            </p:nvSpPr>
            <p:spPr>
              <a:xfrm>
                <a:off x="4169636" y="2963190"/>
                <a:ext cx="658630" cy="492443"/>
              </a:xfrm>
              <a:prstGeom prst="rect">
                <a:avLst/>
              </a:prstGeom>
              <a:blipFill rotWithShape="0">
                <a:blip r:embed="rId6"/>
                <a:stretch>
                  <a:fillRect/>
                </a:stretch>
              </a:blipFill>
            </p:spPr>
            <p:txBody>
              <a:bodyPr/>
              <a:lstStyle/>
              <a:p>
                <a:r>
                  <a:rPr lang="tr-TR">
                    <a:noFill/>
                  </a:rPr>
                  <a:t> </a:t>
                </a:r>
              </a:p>
            </p:txBody>
          </p:sp>
        </mc:Fallback>
      </mc:AlternateContent>
      <p:sp>
        <p:nvSpPr>
          <p:cNvPr id="19" name="Dikdörtgen 18"/>
          <p:cNvSpPr/>
          <p:nvPr/>
        </p:nvSpPr>
        <p:spPr>
          <a:xfrm>
            <a:off x="5765288" y="2431511"/>
            <a:ext cx="3022943" cy="504305"/>
          </a:xfrm>
          <a:prstGeom prst="rect">
            <a:avLst/>
          </a:prstGeom>
        </p:spPr>
        <p:txBody>
          <a:bodyPr wrap="none">
            <a:spAutoFit/>
          </a:bodyPr>
          <a:lstStyle/>
          <a:p>
            <a:pPr algn="just">
              <a:lnSpc>
                <a:spcPct val="150000"/>
              </a:lnSpc>
              <a:spcBef>
                <a:spcPts val="600"/>
              </a:spcBef>
              <a:spcAft>
                <a:spcPts val="600"/>
              </a:spcAft>
            </a:pPr>
            <a:r>
              <a:rPr lang="tr-TR" sz="2000" dirty="0">
                <a:solidFill>
                  <a:srgbClr val="C00000"/>
                </a:solidFill>
                <a:latin typeface="Calibri" panose="020F0502020204030204" pitchFamily="34" charset="0"/>
                <a:ea typeface="Times New Roman" panose="02020603050405020304" pitchFamily="18" charset="0"/>
                <a:cs typeface="Tahoma" panose="020B0604030504040204" pitchFamily="34" charset="0"/>
              </a:rPr>
              <a:t>Ölçü çiftleri arasındaki fark </a:t>
            </a:r>
            <a:endParaRPr lang="en-US" sz="2000"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20" name="Dikdörtgen 19"/>
          <p:cNvSpPr/>
          <p:nvPr/>
        </p:nvSpPr>
        <p:spPr>
          <a:xfrm>
            <a:off x="194538" y="3990102"/>
            <a:ext cx="2769927" cy="1169551"/>
          </a:xfrm>
          <a:prstGeom prst="rect">
            <a:avLst/>
          </a:prstGeom>
        </p:spPr>
        <p:txBody>
          <a:bodyPr wrap="square">
            <a:spAutoFit/>
          </a:bodyPr>
          <a:lstStyle/>
          <a:p>
            <a:pPr algn="ctr">
              <a:spcBef>
                <a:spcPts val="600"/>
              </a:spcBef>
            </a:pPr>
            <a:r>
              <a:rPr lang="tr-TR" sz="2000" u="sng" dirty="0">
                <a:solidFill>
                  <a:srgbClr val="C00000"/>
                </a:solidFill>
                <a:latin typeface="Calibri" panose="020F0502020204030204" pitchFamily="34" charset="0"/>
                <a:ea typeface="Times New Roman" panose="02020603050405020304" pitchFamily="18" charset="0"/>
                <a:cs typeface="Tahoma" panose="020B0604030504040204" pitchFamily="34" charset="0"/>
              </a:rPr>
              <a:t>Tek tek gözlenen</a:t>
            </a:r>
          </a:p>
          <a:p>
            <a:pPr algn="ctr">
              <a:spcBef>
                <a:spcPts val="600"/>
              </a:spcBef>
            </a:pPr>
            <a:r>
              <a:rPr lang="tr-TR" sz="2000" u="sng" dirty="0">
                <a:solidFill>
                  <a:srgbClr val="C00000"/>
                </a:solidFill>
                <a:latin typeface="Calibri" panose="020F0502020204030204" pitchFamily="34" charset="0"/>
                <a:ea typeface="Times New Roman" panose="02020603050405020304" pitchFamily="18" charset="0"/>
                <a:cs typeface="Tahoma" panose="020B0604030504040204" pitchFamily="34" charset="0"/>
              </a:rPr>
              <a:t>her bir ölçünün </a:t>
            </a:r>
          </a:p>
          <a:p>
            <a:pPr algn="ctr">
              <a:spcBef>
                <a:spcPts val="600"/>
              </a:spcBef>
            </a:pPr>
            <a:r>
              <a:rPr lang="tr-TR" sz="2000" u="sng" dirty="0">
                <a:solidFill>
                  <a:srgbClr val="C00000"/>
                </a:solidFill>
                <a:latin typeface="Calibri" panose="020F0502020204030204" pitchFamily="34" charset="0"/>
                <a:ea typeface="Times New Roman" panose="02020603050405020304" pitchFamily="18" charset="0"/>
                <a:cs typeface="Tahoma" panose="020B0604030504040204" pitchFamily="34" charset="0"/>
              </a:rPr>
              <a:t>standart sapması</a:t>
            </a:r>
            <a:endParaRPr lang="en-US" sz="2000" u="sng"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22" name="Nesne 21"/>
          <p:cNvGraphicFramePr>
            <a:graphicFrameLocks noChangeAspect="1"/>
          </p:cNvGraphicFramePr>
          <p:nvPr>
            <p:extLst>
              <p:ext uri="{D42A27DB-BD31-4B8C-83A1-F6EECF244321}">
                <p14:modId xmlns:p14="http://schemas.microsoft.com/office/powerpoint/2010/main" val="2973309002"/>
              </p:ext>
            </p:extLst>
          </p:nvPr>
        </p:nvGraphicFramePr>
        <p:xfrm>
          <a:off x="709305" y="5237426"/>
          <a:ext cx="1590266" cy="931147"/>
        </p:xfrm>
        <a:graphic>
          <a:graphicData uri="http://schemas.openxmlformats.org/presentationml/2006/ole">
            <mc:AlternateContent xmlns:mc="http://schemas.openxmlformats.org/markup-compatibility/2006">
              <mc:Choice xmlns:v="urn:schemas-microsoft-com:vml" Requires="v">
                <p:oleObj r:id="rId7" imgW="609336" imgH="431613" progId="Equation.3">
                  <p:embed/>
                </p:oleObj>
              </mc:Choice>
              <mc:Fallback>
                <p:oleObj r:id="rId7" imgW="609336" imgH="431613"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305" y="5237426"/>
                        <a:ext cx="1590266" cy="931147"/>
                      </a:xfrm>
                      <a:prstGeom prst="rect">
                        <a:avLst/>
                      </a:prstGeom>
                      <a:noFill/>
                    </p:spPr>
                  </p:pic>
                </p:oleObj>
              </mc:Fallback>
            </mc:AlternateContent>
          </a:graphicData>
        </a:graphic>
      </p:graphicFrame>
      <p:graphicFrame>
        <p:nvGraphicFramePr>
          <p:cNvPr id="24" name="Nesne 23"/>
          <p:cNvGraphicFramePr>
            <a:graphicFrameLocks noChangeAspect="1"/>
          </p:cNvGraphicFramePr>
          <p:nvPr>
            <p:extLst>
              <p:ext uri="{D42A27DB-BD31-4B8C-83A1-F6EECF244321}">
                <p14:modId xmlns:p14="http://schemas.microsoft.com/office/powerpoint/2010/main" val="711192497"/>
              </p:ext>
            </p:extLst>
          </p:nvPr>
        </p:nvGraphicFramePr>
        <p:xfrm>
          <a:off x="3673398" y="5237426"/>
          <a:ext cx="2356260" cy="858482"/>
        </p:xfrm>
        <a:graphic>
          <a:graphicData uri="http://schemas.openxmlformats.org/presentationml/2006/ole">
            <mc:AlternateContent xmlns:mc="http://schemas.openxmlformats.org/markup-compatibility/2006">
              <mc:Choice xmlns:v="urn:schemas-microsoft-com:vml" Requires="v">
                <p:oleObj r:id="rId9" imgW="1231366" imgH="444307" progId="Equation.3">
                  <p:embed/>
                </p:oleObj>
              </mc:Choice>
              <mc:Fallback>
                <p:oleObj r:id="rId9" imgW="1231366" imgH="444307" progId="Equation.3">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73398" y="5237426"/>
                        <a:ext cx="2356260" cy="858482"/>
                      </a:xfrm>
                      <a:prstGeom prst="rect">
                        <a:avLst/>
                      </a:prstGeom>
                      <a:noFill/>
                    </p:spPr>
                  </p:pic>
                </p:oleObj>
              </mc:Fallback>
            </mc:AlternateContent>
          </a:graphicData>
        </a:graphic>
      </p:graphicFrame>
      <p:sp>
        <p:nvSpPr>
          <p:cNvPr id="25" name="Dikdörtgen 24"/>
          <p:cNvSpPr/>
          <p:nvPr/>
        </p:nvSpPr>
        <p:spPr>
          <a:xfrm>
            <a:off x="3243891" y="4067046"/>
            <a:ext cx="3215274" cy="1092607"/>
          </a:xfrm>
          <a:prstGeom prst="rect">
            <a:avLst/>
          </a:prstGeom>
        </p:spPr>
        <p:txBody>
          <a:bodyPr wrap="square">
            <a:spAutoFit/>
          </a:bodyPr>
          <a:lstStyle/>
          <a:p>
            <a:pPr algn="ctr">
              <a:spcBef>
                <a:spcPts val="600"/>
              </a:spcBef>
            </a:pPr>
            <a:r>
              <a:rPr lang="tr-TR" sz="2000" u="sng" dirty="0">
                <a:solidFill>
                  <a:srgbClr val="C00000"/>
                </a:solidFill>
                <a:latin typeface="Calibri" panose="020F0502020204030204" pitchFamily="34" charset="0"/>
                <a:ea typeface="Times New Roman" panose="02020603050405020304" pitchFamily="18" charset="0"/>
                <a:cs typeface="Tahoma" panose="020B0604030504040204" pitchFamily="34" charset="0"/>
              </a:rPr>
              <a:t>İki ölçmeden elde edilen ortalama ölçünün</a:t>
            </a:r>
          </a:p>
          <a:p>
            <a:pPr algn="ctr">
              <a:spcBef>
                <a:spcPts val="600"/>
              </a:spcBef>
            </a:pPr>
            <a:r>
              <a:rPr lang="tr-TR" sz="2000" u="sng" dirty="0">
                <a:solidFill>
                  <a:srgbClr val="C00000"/>
                </a:solidFill>
                <a:latin typeface="Calibri" panose="020F0502020204030204" pitchFamily="34" charset="0"/>
                <a:ea typeface="Times New Roman" panose="02020603050405020304" pitchFamily="18" charset="0"/>
                <a:cs typeface="Tahoma" panose="020B0604030504040204" pitchFamily="34" charset="0"/>
              </a:rPr>
              <a:t>standart sapması</a:t>
            </a:r>
            <a:endParaRPr lang="en-US" sz="2000" u="sng"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26" name="Dikdörtgen 25"/>
          <p:cNvSpPr/>
          <p:nvPr/>
        </p:nvSpPr>
        <p:spPr>
          <a:xfrm>
            <a:off x="6383851" y="4220934"/>
            <a:ext cx="2696295" cy="784830"/>
          </a:xfrm>
          <a:prstGeom prst="rect">
            <a:avLst/>
          </a:prstGeom>
        </p:spPr>
        <p:txBody>
          <a:bodyPr wrap="square">
            <a:spAutoFit/>
          </a:bodyPr>
          <a:lstStyle/>
          <a:p>
            <a:pPr algn="ctr">
              <a:spcBef>
                <a:spcPts val="600"/>
              </a:spcBef>
            </a:pPr>
            <a:r>
              <a:rPr lang="tr-TR" sz="2000" u="sng" dirty="0">
                <a:solidFill>
                  <a:srgbClr val="C00000"/>
                </a:solidFill>
                <a:latin typeface="Calibri" panose="020F0502020204030204" pitchFamily="34" charset="0"/>
                <a:ea typeface="Times New Roman" panose="02020603050405020304" pitchFamily="18" charset="0"/>
                <a:cs typeface="Tahoma" panose="020B0604030504040204" pitchFamily="34" charset="0"/>
              </a:rPr>
              <a:t>Kesin değerin</a:t>
            </a:r>
          </a:p>
          <a:p>
            <a:pPr algn="ctr">
              <a:spcBef>
                <a:spcPts val="600"/>
              </a:spcBef>
            </a:pPr>
            <a:r>
              <a:rPr lang="tr-TR" sz="2000" u="sng" dirty="0">
                <a:solidFill>
                  <a:srgbClr val="C00000"/>
                </a:solidFill>
                <a:latin typeface="Calibri" panose="020F0502020204030204" pitchFamily="34" charset="0"/>
                <a:ea typeface="Times New Roman" panose="02020603050405020304" pitchFamily="18" charset="0"/>
                <a:cs typeface="Tahoma" panose="020B0604030504040204" pitchFamily="34" charset="0"/>
              </a:rPr>
              <a:t>standart sapması</a:t>
            </a:r>
            <a:endParaRPr lang="en-US" sz="2000" u="sng"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8" name="Metin kutusu 27"/>
              <p:cNvSpPr txBox="1"/>
              <p:nvPr/>
            </p:nvSpPr>
            <p:spPr>
              <a:xfrm>
                <a:off x="7083471" y="5224364"/>
                <a:ext cx="1331281" cy="7629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tr-TR" sz="2400" i="1">
                              <a:latin typeface="Cambria Math" panose="02040503050406030204" pitchFamily="18" charset="0"/>
                            </a:rPr>
                          </m:ctrlPr>
                        </m:sSubPr>
                        <m:e>
                          <m:r>
                            <a:rPr lang="tr-TR" sz="2400" i="1">
                              <a:latin typeface="Cambria Math" panose="02040503050406030204" pitchFamily="18" charset="0"/>
                            </a:rPr>
                            <m:t>𝑆</m:t>
                          </m:r>
                        </m:e>
                        <m:sub>
                          <m:r>
                            <a:rPr lang="tr-TR" sz="2400" i="1">
                              <a:latin typeface="Cambria Math" panose="02040503050406030204" pitchFamily="18" charset="0"/>
                            </a:rPr>
                            <m:t>𝑥</m:t>
                          </m:r>
                        </m:sub>
                      </m:sSub>
                      <m:r>
                        <a:rPr lang="tr-TR" sz="2400" i="1">
                          <a:latin typeface="Cambria Math" panose="02040503050406030204" pitchFamily="18" charset="0"/>
                        </a:rPr>
                        <m:t>=</m:t>
                      </m:r>
                      <m:f>
                        <m:fPr>
                          <m:ctrlPr>
                            <a:rPr lang="tr-TR" sz="2400" i="1">
                              <a:latin typeface="Cambria Math" panose="02040503050406030204" pitchFamily="18" charset="0"/>
                            </a:rPr>
                          </m:ctrlPr>
                        </m:fPr>
                        <m:num>
                          <m:sSub>
                            <m:sSubPr>
                              <m:ctrlPr>
                                <a:rPr lang="tr-TR" sz="2400" i="1">
                                  <a:latin typeface="Cambria Math" panose="02040503050406030204" pitchFamily="18" charset="0"/>
                                </a:rPr>
                              </m:ctrlPr>
                            </m:sSubPr>
                            <m:e>
                              <m:r>
                                <a:rPr lang="tr-TR" sz="2400" i="1">
                                  <a:latin typeface="Cambria Math" panose="02040503050406030204" pitchFamily="18" charset="0"/>
                                </a:rPr>
                                <m:t>𝑆</m:t>
                              </m:r>
                            </m:e>
                            <m:sub>
                              <m:r>
                                <a:rPr lang="tr-TR" sz="2400" i="1">
                                  <a:latin typeface="Cambria Math" panose="02040503050406030204" pitchFamily="18" charset="0"/>
                                </a:rPr>
                                <m:t>𝑚</m:t>
                              </m:r>
                            </m:sub>
                          </m:sSub>
                        </m:num>
                        <m:den>
                          <m:rad>
                            <m:radPr>
                              <m:degHide m:val="on"/>
                              <m:ctrlPr>
                                <a:rPr lang="tr-TR" sz="2400" i="1">
                                  <a:latin typeface="Cambria Math" panose="02040503050406030204" pitchFamily="18" charset="0"/>
                                </a:rPr>
                              </m:ctrlPr>
                            </m:radPr>
                            <m:deg/>
                            <m:e>
                              <m:r>
                                <a:rPr lang="tr-TR" sz="2400" i="1">
                                  <a:latin typeface="Cambria Math" panose="02040503050406030204" pitchFamily="18" charset="0"/>
                                </a:rPr>
                                <m:t>𝑛</m:t>
                              </m:r>
                            </m:e>
                          </m:rad>
                        </m:den>
                      </m:f>
                    </m:oMath>
                  </m:oMathPara>
                </a14:m>
                <a:endParaRPr lang="en-US" sz="2400" dirty="0"/>
              </a:p>
            </p:txBody>
          </p:sp>
        </mc:Choice>
        <mc:Fallback xmlns="">
          <p:sp>
            <p:nvSpPr>
              <p:cNvPr id="28" name="Metin kutusu 27"/>
              <p:cNvSpPr txBox="1">
                <a:spLocks noRot="1" noChangeAspect="1" noMove="1" noResize="1" noEditPoints="1" noAdjustHandles="1" noChangeArrowheads="1" noChangeShapeType="1" noTextEdit="1"/>
              </p:cNvSpPr>
              <p:nvPr/>
            </p:nvSpPr>
            <p:spPr>
              <a:xfrm>
                <a:off x="7083471" y="5224364"/>
                <a:ext cx="1331281" cy="762966"/>
              </a:xfrm>
              <a:prstGeom prst="rect">
                <a:avLst/>
              </a:prstGeom>
              <a:blipFill rotWithShape="0">
                <a:blip r:embed="rId11"/>
                <a:stretch>
                  <a:fillRect/>
                </a:stretch>
              </a:blipFill>
            </p:spPr>
            <p:txBody>
              <a:bodyPr/>
              <a:lstStyle/>
              <a:p>
                <a:r>
                  <a:rPr lang="tr-TR">
                    <a:noFill/>
                  </a:rPr>
                  <a:t> </a:t>
                </a:r>
              </a:p>
            </p:txBody>
          </p:sp>
        </mc:Fallback>
      </mc:AlternateContent>
      <p:sp>
        <p:nvSpPr>
          <p:cNvPr id="21" name="Dikdörtgen 20"/>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Ölçüm Hataları</a:t>
            </a:r>
            <a:endParaRPr lang="en-US" sz="2400" dirty="0">
              <a:solidFill>
                <a:schemeClr val="bg1"/>
              </a:solidFill>
            </a:endParaRPr>
          </a:p>
        </p:txBody>
      </p:sp>
    </p:spTree>
    <p:extLst>
      <p:ext uri="{BB962C8B-B14F-4D97-AF65-F5344CB8AC3E}">
        <p14:creationId xmlns:p14="http://schemas.microsoft.com/office/powerpoint/2010/main" val="1016547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17671" y="886921"/>
            <a:ext cx="10607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tr-TR" altLang="en-US" sz="2000" b="1" dirty="0">
                <a:solidFill>
                  <a:srgbClr val="C00000"/>
                </a:solidFill>
                <a:latin typeface="Calibri" panose="020F0502020204030204" pitchFamily="34" charset="0"/>
                <a:ea typeface="Calibri" panose="020F0502020204030204" pitchFamily="34" charset="0"/>
                <a:cs typeface="Tahoma" panose="020B0604030504040204" pitchFamily="34" charset="0"/>
              </a:rPr>
              <a:t>ÖRNEK</a:t>
            </a:r>
            <a:endParaRPr lang="tr-TR" altLang="en-US" sz="3200" b="1" dirty="0">
              <a:solidFill>
                <a:srgbClr val="C00000"/>
              </a:solidFill>
              <a:latin typeface="Arial" panose="020B0604020202020204" pitchFamily="34" charset="0"/>
            </a:endParaRPr>
          </a:p>
        </p:txBody>
      </p:sp>
      <p:sp>
        <p:nvSpPr>
          <p:cNvPr id="2" name="Dikdörtgen 1"/>
          <p:cNvSpPr/>
          <p:nvPr/>
        </p:nvSpPr>
        <p:spPr>
          <a:xfrm>
            <a:off x="278543" y="1373632"/>
            <a:ext cx="8508776" cy="1477328"/>
          </a:xfrm>
          <a:prstGeom prst="rect">
            <a:avLst/>
          </a:prstGeom>
        </p:spPr>
        <p:txBody>
          <a:bodyPr wrap="square">
            <a:spAutoFit/>
          </a:bodyPr>
          <a:lstStyle/>
          <a:p>
            <a:pPr algn="just">
              <a:lnSpc>
                <a:spcPct val="150000"/>
              </a:lnSpc>
              <a:spcBef>
                <a:spcPts val="600"/>
              </a:spcBef>
              <a:spcAft>
                <a:spcPts val="600"/>
              </a:spcAft>
            </a:pPr>
            <a:r>
              <a:rPr lang="tr-TR" sz="2000" dirty="0">
                <a:latin typeface="Calibri" panose="020F0502020204030204" pitchFamily="34" charset="0"/>
                <a:ea typeface="Times New Roman" panose="02020603050405020304" pitchFamily="18" charset="0"/>
                <a:cs typeface="Tahoma" panose="020B0604030504040204" pitchFamily="34" charset="0"/>
              </a:rPr>
              <a:t>Bir kenar çelik şerit metre ile gidiş-dönüş şeklinde 5 kez ölçülerek aşağıdaki tablonun 1. ve 2. sütunlarındaki değerler elde ediliyor. Bir ölçünün, bir çift ölçüden elde edilecek değerin ve kesin değerin standart sapmasını hesaplayınız.</a:t>
            </a:r>
            <a:endParaRPr lang="en-US" sz="2000" dirty="0">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6" name="Tablo 5"/>
          <p:cNvGraphicFramePr>
            <a:graphicFrameLocks noGrp="1"/>
          </p:cNvGraphicFramePr>
          <p:nvPr>
            <p:extLst>
              <p:ext uri="{D42A27DB-BD31-4B8C-83A1-F6EECF244321}">
                <p14:modId xmlns:p14="http://schemas.microsoft.com/office/powerpoint/2010/main" val="3460155933"/>
              </p:ext>
            </p:extLst>
          </p:nvPr>
        </p:nvGraphicFramePr>
        <p:xfrm>
          <a:off x="358878" y="3018006"/>
          <a:ext cx="3203459" cy="2436052"/>
        </p:xfrm>
        <a:graphic>
          <a:graphicData uri="http://schemas.openxmlformats.org/drawingml/2006/table">
            <a:tbl>
              <a:tblPr>
                <a:tableStyleId>{5C22544A-7EE6-4342-B048-85BDC9FD1C3A}</a:tableStyleId>
              </a:tblPr>
              <a:tblGrid>
                <a:gridCol w="1600923">
                  <a:extLst>
                    <a:ext uri="{9D8B030D-6E8A-4147-A177-3AD203B41FA5}">
                      <a16:colId xmlns:a16="http://schemas.microsoft.com/office/drawing/2014/main" val="20000"/>
                    </a:ext>
                  </a:extLst>
                </a:gridCol>
                <a:gridCol w="1602536">
                  <a:extLst>
                    <a:ext uri="{9D8B030D-6E8A-4147-A177-3AD203B41FA5}">
                      <a16:colId xmlns:a16="http://schemas.microsoft.com/office/drawing/2014/main" val="20001"/>
                    </a:ext>
                  </a:extLst>
                </a:gridCol>
              </a:tblGrid>
              <a:tr h="0">
                <a:tc gridSpan="2">
                  <a:txBody>
                    <a:bodyPr/>
                    <a:lstStyle/>
                    <a:p>
                      <a:pPr algn="ctr">
                        <a:lnSpc>
                          <a:spcPct val="125000"/>
                        </a:lnSpc>
                        <a:spcBef>
                          <a:spcPts val="600"/>
                        </a:spcBef>
                        <a:spcAft>
                          <a:spcPts val="0"/>
                        </a:spcAft>
                      </a:pPr>
                      <a:r>
                        <a:rPr lang="tr-TR" sz="2000" b="1" dirty="0">
                          <a:effectLst/>
                        </a:rPr>
                        <a:t>Gidiş                Dönüş</a:t>
                      </a:r>
                      <a:endParaRPr lang="en-US" sz="2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n-US"/>
                    </a:p>
                  </a:txBody>
                  <a:tcPr/>
                </a:tc>
                <a:extLst>
                  <a:ext uri="{0D108BD9-81ED-4DB2-BD59-A6C34878D82A}">
                    <a16:rowId xmlns:a16="http://schemas.microsoft.com/office/drawing/2014/main" val="10000"/>
                  </a:ext>
                </a:extLst>
              </a:tr>
              <a:tr h="0">
                <a:tc>
                  <a:txBody>
                    <a:bodyPr/>
                    <a:lstStyle/>
                    <a:p>
                      <a:pPr algn="ctr">
                        <a:lnSpc>
                          <a:spcPct val="125000"/>
                        </a:lnSpc>
                        <a:spcBef>
                          <a:spcPts val="600"/>
                        </a:spcBef>
                        <a:spcAft>
                          <a:spcPts val="0"/>
                        </a:spcAft>
                      </a:pPr>
                      <a:r>
                        <a:rPr lang="tr-TR" sz="1600" u="sng" dirty="0">
                          <a:effectLst/>
                        </a:rPr>
                        <a:t>1.Ölçme</a:t>
                      </a:r>
                      <a:r>
                        <a:rPr lang="tr-TR" sz="1600" u="sng" baseline="0" dirty="0">
                          <a:effectLst/>
                        </a:rPr>
                        <a:t> (m)</a:t>
                      </a:r>
                      <a:endParaRPr lang="en-US" sz="1600" u="sng"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25000"/>
                        </a:lnSpc>
                        <a:spcBef>
                          <a:spcPts val="600"/>
                        </a:spcBef>
                        <a:spcAft>
                          <a:spcPts val="0"/>
                        </a:spcAft>
                      </a:pPr>
                      <a:r>
                        <a:rPr lang="tr-TR" sz="1600" u="sng" dirty="0">
                          <a:effectLst/>
                        </a:rPr>
                        <a:t>2.Ölçme (m)</a:t>
                      </a:r>
                      <a:endParaRPr lang="en-US" sz="1600" u="sng"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0001"/>
                  </a:ext>
                </a:extLst>
              </a:tr>
              <a:tr h="0">
                <a:tc>
                  <a:txBody>
                    <a:bodyPr/>
                    <a:lstStyle/>
                    <a:p>
                      <a:pPr algn="ctr">
                        <a:lnSpc>
                          <a:spcPct val="125000"/>
                        </a:lnSpc>
                        <a:spcBef>
                          <a:spcPts val="600"/>
                        </a:spcBef>
                        <a:spcAft>
                          <a:spcPts val="0"/>
                        </a:spcAft>
                      </a:pPr>
                      <a:r>
                        <a:rPr lang="tr-TR" sz="1600" dirty="0">
                          <a:effectLst/>
                        </a:rPr>
                        <a:t>98.65</a:t>
                      </a:r>
                      <a:endParaRPr lang="en-US" sz="1600" dirty="0">
                        <a:effectLst/>
                      </a:endParaRPr>
                    </a:p>
                    <a:p>
                      <a:pPr algn="ctr">
                        <a:lnSpc>
                          <a:spcPct val="125000"/>
                        </a:lnSpc>
                        <a:spcBef>
                          <a:spcPts val="600"/>
                        </a:spcBef>
                        <a:spcAft>
                          <a:spcPts val="0"/>
                        </a:spcAft>
                      </a:pPr>
                      <a:r>
                        <a:rPr lang="tr-TR" sz="1600" dirty="0">
                          <a:effectLst/>
                        </a:rPr>
                        <a:t>98.64</a:t>
                      </a:r>
                      <a:endParaRPr lang="en-US" sz="1600" dirty="0">
                        <a:effectLst/>
                      </a:endParaRPr>
                    </a:p>
                    <a:p>
                      <a:pPr algn="ctr">
                        <a:lnSpc>
                          <a:spcPct val="125000"/>
                        </a:lnSpc>
                        <a:spcBef>
                          <a:spcPts val="600"/>
                        </a:spcBef>
                        <a:spcAft>
                          <a:spcPts val="0"/>
                        </a:spcAft>
                      </a:pPr>
                      <a:r>
                        <a:rPr lang="tr-TR" sz="1600" dirty="0">
                          <a:effectLst/>
                        </a:rPr>
                        <a:t>98.65</a:t>
                      </a:r>
                      <a:endParaRPr lang="en-US" sz="1600" dirty="0">
                        <a:effectLst/>
                      </a:endParaRPr>
                    </a:p>
                    <a:p>
                      <a:pPr algn="ctr">
                        <a:lnSpc>
                          <a:spcPct val="125000"/>
                        </a:lnSpc>
                        <a:spcBef>
                          <a:spcPts val="600"/>
                        </a:spcBef>
                        <a:spcAft>
                          <a:spcPts val="0"/>
                        </a:spcAft>
                      </a:pPr>
                      <a:r>
                        <a:rPr lang="tr-TR" sz="1600" dirty="0">
                          <a:effectLst/>
                        </a:rPr>
                        <a:t>98.63</a:t>
                      </a:r>
                      <a:endParaRPr lang="en-US" sz="1600" dirty="0">
                        <a:effectLst/>
                      </a:endParaRPr>
                    </a:p>
                    <a:p>
                      <a:pPr algn="ctr">
                        <a:lnSpc>
                          <a:spcPct val="125000"/>
                        </a:lnSpc>
                        <a:spcBef>
                          <a:spcPts val="600"/>
                        </a:spcBef>
                        <a:spcAft>
                          <a:spcPts val="0"/>
                        </a:spcAft>
                      </a:pPr>
                      <a:r>
                        <a:rPr lang="tr-TR" sz="1600" dirty="0">
                          <a:effectLst/>
                        </a:rPr>
                        <a:t>98.66</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25000"/>
                        </a:lnSpc>
                        <a:spcBef>
                          <a:spcPts val="600"/>
                        </a:spcBef>
                        <a:spcAft>
                          <a:spcPts val="0"/>
                        </a:spcAft>
                      </a:pPr>
                      <a:r>
                        <a:rPr lang="tr-TR" sz="1600" dirty="0">
                          <a:effectLst/>
                        </a:rPr>
                        <a:t>98.66</a:t>
                      </a:r>
                      <a:endParaRPr lang="en-US" sz="1600" dirty="0">
                        <a:effectLst/>
                      </a:endParaRPr>
                    </a:p>
                    <a:p>
                      <a:pPr algn="ctr">
                        <a:lnSpc>
                          <a:spcPct val="125000"/>
                        </a:lnSpc>
                        <a:spcBef>
                          <a:spcPts val="600"/>
                        </a:spcBef>
                        <a:spcAft>
                          <a:spcPts val="0"/>
                        </a:spcAft>
                      </a:pPr>
                      <a:r>
                        <a:rPr lang="tr-TR" sz="1600" dirty="0">
                          <a:effectLst/>
                        </a:rPr>
                        <a:t>98.63</a:t>
                      </a:r>
                      <a:endParaRPr lang="en-US" sz="1600" dirty="0">
                        <a:effectLst/>
                      </a:endParaRPr>
                    </a:p>
                    <a:p>
                      <a:pPr algn="ctr">
                        <a:lnSpc>
                          <a:spcPct val="125000"/>
                        </a:lnSpc>
                        <a:spcBef>
                          <a:spcPts val="600"/>
                        </a:spcBef>
                        <a:spcAft>
                          <a:spcPts val="0"/>
                        </a:spcAft>
                      </a:pPr>
                      <a:r>
                        <a:rPr lang="tr-TR" sz="1600" dirty="0">
                          <a:effectLst/>
                        </a:rPr>
                        <a:t>98.67</a:t>
                      </a:r>
                      <a:endParaRPr lang="en-US" sz="1600" dirty="0">
                        <a:effectLst/>
                      </a:endParaRPr>
                    </a:p>
                    <a:p>
                      <a:pPr algn="ctr">
                        <a:lnSpc>
                          <a:spcPct val="125000"/>
                        </a:lnSpc>
                        <a:spcBef>
                          <a:spcPts val="600"/>
                        </a:spcBef>
                        <a:spcAft>
                          <a:spcPts val="0"/>
                        </a:spcAft>
                      </a:pPr>
                      <a:r>
                        <a:rPr lang="tr-TR" sz="1600" dirty="0">
                          <a:effectLst/>
                        </a:rPr>
                        <a:t>98.64</a:t>
                      </a:r>
                      <a:endParaRPr lang="en-US" sz="1600" dirty="0">
                        <a:effectLst/>
                      </a:endParaRPr>
                    </a:p>
                    <a:p>
                      <a:pPr algn="ctr">
                        <a:lnSpc>
                          <a:spcPct val="125000"/>
                        </a:lnSpc>
                        <a:spcBef>
                          <a:spcPts val="600"/>
                        </a:spcBef>
                        <a:spcAft>
                          <a:spcPts val="0"/>
                        </a:spcAft>
                      </a:pPr>
                      <a:r>
                        <a:rPr lang="tr-TR" sz="1600" dirty="0">
                          <a:effectLst/>
                        </a:rPr>
                        <a:t>98.65</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0002"/>
                  </a:ext>
                </a:extLst>
              </a:tr>
            </a:tbl>
          </a:graphicData>
        </a:graphic>
      </p:graphicFrame>
      <p:sp>
        <p:nvSpPr>
          <p:cNvPr id="7" name="Dikdörtgen 6"/>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Ölçüm Hataları</a:t>
            </a:r>
            <a:endParaRPr lang="en-US" sz="2400" dirty="0">
              <a:solidFill>
                <a:schemeClr val="bg1"/>
              </a:solidFill>
            </a:endParaRPr>
          </a:p>
        </p:txBody>
      </p:sp>
    </p:spTree>
    <p:extLst>
      <p:ext uri="{BB962C8B-B14F-4D97-AF65-F5344CB8AC3E}">
        <p14:creationId xmlns:p14="http://schemas.microsoft.com/office/powerpoint/2010/main" val="3367506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1402850536"/>
              </p:ext>
            </p:extLst>
          </p:nvPr>
        </p:nvGraphicFramePr>
        <p:xfrm>
          <a:off x="433801" y="1045981"/>
          <a:ext cx="3888260" cy="3822700"/>
        </p:xfrm>
        <a:graphic>
          <a:graphicData uri="http://schemas.openxmlformats.org/drawingml/2006/table">
            <a:tbl>
              <a:tblPr>
                <a:tableStyleId>{5C22544A-7EE6-4342-B048-85BDC9FD1C3A}</a:tableStyleId>
              </a:tblPr>
              <a:tblGrid>
                <a:gridCol w="713788">
                  <a:extLst>
                    <a:ext uri="{9D8B030D-6E8A-4147-A177-3AD203B41FA5}">
                      <a16:colId xmlns:a16="http://schemas.microsoft.com/office/drawing/2014/main" val="20000"/>
                    </a:ext>
                  </a:extLst>
                </a:gridCol>
                <a:gridCol w="924827">
                  <a:extLst>
                    <a:ext uri="{9D8B030D-6E8A-4147-A177-3AD203B41FA5}">
                      <a16:colId xmlns:a16="http://schemas.microsoft.com/office/drawing/2014/main" val="20001"/>
                    </a:ext>
                  </a:extLst>
                </a:gridCol>
                <a:gridCol w="718767">
                  <a:extLst>
                    <a:ext uri="{9D8B030D-6E8A-4147-A177-3AD203B41FA5}">
                      <a16:colId xmlns:a16="http://schemas.microsoft.com/office/drawing/2014/main" val="20002"/>
                    </a:ext>
                  </a:extLst>
                </a:gridCol>
                <a:gridCol w="1530878">
                  <a:extLst>
                    <a:ext uri="{9D8B030D-6E8A-4147-A177-3AD203B41FA5}">
                      <a16:colId xmlns:a16="http://schemas.microsoft.com/office/drawing/2014/main" val="20003"/>
                    </a:ext>
                  </a:extLst>
                </a:gridCol>
              </a:tblGrid>
              <a:tr h="0">
                <a:tc gridSpan="2">
                  <a:txBody>
                    <a:bodyPr/>
                    <a:lstStyle/>
                    <a:p>
                      <a:pPr algn="ctr">
                        <a:lnSpc>
                          <a:spcPct val="125000"/>
                        </a:lnSpc>
                        <a:spcBef>
                          <a:spcPts val="600"/>
                        </a:spcBef>
                        <a:spcAft>
                          <a:spcPts val="0"/>
                        </a:spcAft>
                      </a:pPr>
                      <a:r>
                        <a:rPr lang="tr-TR" sz="2000" dirty="0">
                          <a:effectLst/>
                          <a:latin typeface="+mn-lt"/>
                        </a:rPr>
                        <a:t>L</a:t>
                      </a:r>
                      <a:endParaRPr lang="en-US" sz="2000" dirty="0">
                        <a:effectLst/>
                        <a:latin typeface="+mn-lt"/>
                      </a:endParaRPr>
                    </a:p>
                    <a:p>
                      <a:pPr algn="ctr">
                        <a:lnSpc>
                          <a:spcPct val="125000"/>
                        </a:lnSpc>
                        <a:spcBef>
                          <a:spcPts val="600"/>
                        </a:spcBef>
                        <a:spcAft>
                          <a:spcPts val="0"/>
                        </a:spcAft>
                      </a:pPr>
                      <a:r>
                        <a:rPr lang="tr-TR" sz="1800" dirty="0">
                          <a:effectLst/>
                          <a:latin typeface="+mn-lt"/>
                        </a:rPr>
                        <a:t>Gidiş       Dönüş</a:t>
                      </a:r>
                      <a:endParaRPr lang="en-US" sz="1800" dirty="0">
                        <a:effectLst/>
                        <a:latin typeface="+mn-lt"/>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n-US"/>
                    </a:p>
                  </a:txBody>
                  <a:tcPr/>
                </a:tc>
                <a:tc>
                  <a:txBody>
                    <a:bodyPr/>
                    <a:lstStyle/>
                    <a:p>
                      <a:pPr algn="ctr">
                        <a:lnSpc>
                          <a:spcPct val="125000"/>
                        </a:lnSpc>
                        <a:spcBef>
                          <a:spcPts val="600"/>
                        </a:spcBef>
                        <a:spcAft>
                          <a:spcPts val="0"/>
                        </a:spcAft>
                      </a:pPr>
                      <a:endParaRPr lang="tr-TR" sz="1800">
                        <a:effectLst/>
                        <a:latin typeface="+mn-lt"/>
                        <a:ea typeface="Times New Roman" panose="02020603050405020304" pitchFamily="18" charset="0"/>
                        <a:cs typeface="Tahoma" panose="020B0604030504040204" pitchFamily="34" charset="0"/>
                      </a:endParaRPr>
                    </a:p>
                  </a:txBody>
                  <a:tcPr marL="44450" marR="44450" marT="0" marB="0" anchor="ctr"/>
                </a:tc>
                <a:tc>
                  <a:txBody>
                    <a:bodyPr/>
                    <a:lstStyle/>
                    <a:p>
                      <a:pPr algn="ctr">
                        <a:lnSpc>
                          <a:spcPct val="125000"/>
                        </a:lnSpc>
                        <a:spcBef>
                          <a:spcPts val="600"/>
                        </a:spcBef>
                        <a:spcAft>
                          <a:spcPts val="0"/>
                        </a:spcAft>
                      </a:pPr>
                      <a:endParaRPr lang="tr-TR" sz="1800">
                        <a:effectLst/>
                        <a:latin typeface="+mn-lt"/>
                        <a:ea typeface="Times New Roman" panose="02020603050405020304" pitchFamily="18" charset="0"/>
                        <a:cs typeface="Tahoma" panose="020B0604030504040204" pitchFamily="34" charset="0"/>
                      </a:endParaRPr>
                    </a:p>
                  </a:txBody>
                  <a:tcPr marL="44450" marR="44450" marT="0" marB="0" anchor="ctr"/>
                </a:tc>
                <a:extLst>
                  <a:ext uri="{0D108BD9-81ED-4DB2-BD59-A6C34878D82A}">
                    <a16:rowId xmlns:a16="http://schemas.microsoft.com/office/drawing/2014/main" val="10000"/>
                  </a:ext>
                </a:extLst>
              </a:tr>
              <a:tr h="0">
                <a:tc>
                  <a:txBody>
                    <a:bodyPr/>
                    <a:lstStyle/>
                    <a:p>
                      <a:pPr algn="ctr">
                        <a:lnSpc>
                          <a:spcPct val="125000"/>
                        </a:lnSpc>
                        <a:spcBef>
                          <a:spcPts val="600"/>
                        </a:spcBef>
                        <a:spcAft>
                          <a:spcPts val="0"/>
                        </a:spcAft>
                      </a:pPr>
                      <a:r>
                        <a:rPr lang="tr-TR" sz="1800">
                          <a:effectLst/>
                          <a:latin typeface="+mn-lt"/>
                        </a:rPr>
                        <a:t>1</a:t>
                      </a:r>
                      <a:endParaRPr lang="en-US" sz="1800">
                        <a:effectLst/>
                        <a:latin typeface="+mn-lt"/>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25000"/>
                        </a:lnSpc>
                        <a:spcBef>
                          <a:spcPts val="600"/>
                        </a:spcBef>
                        <a:spcAft>
                          <a:spcPts val="0"/>
                        </a:spcAft>
                      </a:pPr>
                      <a:r>
                        <a:rPr lang="tr-TR" sz="1800">
                          <a:effectLst/>
                          <a:latin typeface="+mn-lt"/>
                        </a:rPr>
                        <a:t>2</a:t>
                      </a:r>
                      <a:endParaRPr lang="en-US" sz="1800">
                        <a:effectLst/>
                        <a:latin typeface="+mn-lt"/>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25000"/>
                        </a:lnSpc>
                        <a:spcBef>
                          <a:spcPts val="600"/>
                        </a:spcBef>
                        <a:spcAft>
                          <a:spcPts val="0"/>
                        </a:spcAft>
                      </a:pPr>
                      <a:r>
                        <a:rPr lang="tr-TR" sz="1800">
                          <a:effectLst/>
                          <a:latin typeface="+mn-lt"/>
                        </a:rPr>
                        <a:t>3</a:t>
                      </a:r>
                      <a:endParaRPr lang="en-US" sz="1800">
                        <a:effectLst/>
                        <a:latin typeface="+mn-lt"/>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25000"/>
                        </a:lnSpc>
                        <a:spcBef>
                          <a:spcPts val="600"/>
                        </a:spcBef>
                        <a:spcAft>
                          <a:spcPts val="0"/>
                        </a:spcAft>
                      </a:pPr>
                      <a:r>
                        <a:rPr lang="tr-TR" sz="1800">
                          <a:effectLst/>
                          <a:latin typeface="+mn-lt"/>
                        </a:rPr>
                        <a:t>4</a:t>
                      </a:r>
                      <a:endParaRPr lang="en-US" sz="1800">
                        <a:effectLst/>
                        <a:latin typeface="+mn-lt"/>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0001"/>
                  </a:ext>
                </a:extLst>
              </a:tr>
              <a:tr h="0">
                <a:tc>
                  <a:txBody>
                    <a:bodyPr/>
                    <a:lstStyle/>
                    <a:p>
                      <a:pPr algn="ctr">
                        <a:lnSpc>
                          <a:spcPct val="125000"/>
                        </a:lnSpc>
                        <a:spcBef>
                          <a:spcPts val="600"/>
                        </a:spcBef>
                        <a:spcAft>
                          <a:spcPts val="0"/>
                        </a:spcAft>
                      </a:pPr>
                      <a:r>
                        <a:rPr lang="tr-TR" sz="1800">
                          <a:effectLst/>
                          <a:latin typeface="+mn-lt"/>
                        </a:rPr>
                        <a:t>m</a:t>
                      </a:r>
                      <a:endParaRPr lang="en-US" sz="1800">
                        <a:effectLst/>
                        <a:latin typeface="+mn-lt"/>
                      </a:endParaRPr>
                    </a:p>
                    <a:p>
                      <a:pPr algn="ctr">
                        <a:lnSpc>
                          <a:spcPct val="125000"/>
                        </a:lnSpc>
                        <a:spcBef>
                          <a:spcPts val="600"/>
                        </a:spcBef>
                        <a:spcAft>
                          <a:spcPts val="0"/>
                        </a:spcAft>
                      </a:pPr>
                      <a:r>
                        <a:rPr lang="tr-TR" sz="1800">
                          <a:effectLst/>
                          <a:latin typeface="+mn-lt"/>
                        </a:rPr>
                        <a:t>98.65</a:t>
                      </a:r>
                      <a:endParaRPr lang="en-US" sz="1800">
                        <a:effectLst/>
                        <a:latin typeface="+mn-lt"/>
                      </a:endParaRPr>
                    </a:p>
                    <a:p>
                      <a:pPr algn="ctr">
                        <a:lnSpc>
                          <a:spcPct val="125000"/>
                        </a:lnSpc>
                        <a:spcBef>
                          <a:spcPts val="600"/>
                        </a:spcBef>
                        <a:spcAft>
                          <a:spcPts val="0"/>
                        </a:spcAft>
                      </a:pPr>
                      <a:r>
                        <a:rPr lang="tr-TR" sz="1800">
                          <a:effectLst/>
                          <a:latin typeface="+mn-lt"/>
                        </a:rPr>
                        <a:t>98.64</a:t>
                      </a:r>
                      <a:endParaRPr lang="en-US" sz="1800">
                        <a:effectLst/>
                        <a:latin typeface="+mn-lt"/>
                      </a:endParaRPr>
                    </a:p>
                    <a:p>
                      <a:pPr algn="ctr">
                        <a:lnSpc>
                          <a:spcPct val="125000"/>
                        </a:lnSpc>
                        <a:spcBef>
                          <a:spcPts val="600"/>
                        </a:spcBef>
                        <a:spcAft>
                          <a:spcPts val="0"/>
                        </a:spcAft>
                      </a:pPr>
                      <a:r>
                        <a:rPr lang="tr-TR" sz="1800">
                          <a:effectLst/>
                          <a:latin typeface="+mn-lt"/>
                        </a:rPr>
                        <a:t>98.65</a:t>
                      </a:r>
                      <a:endParaRPr lang="en-US" sz="1800">
                        <a:effectLst/>
                        <a:latin typeface="+mn-lt"/>
                      </a:endParaRPr>
                    </a:p>
                    <a:p>
                      <a:pPr algn="ctr">
                        <a:lnSpc>
                          <a:spcPct val="125000"/>
                        </a:lnSpc>
                        <a:spcBef>
                          <a:spcPts val="600"/>
                        </a:spcBef>
                        <a:spcAft>
                          <a:spcPts val="0"/>
                        </a:spcAft>
                      </a:pPr>
                      <a:r>
                        <a:rPr lang="tr-TR" sz="1800">
                          <a:effectLst/>
                          <a:latin typeface="+mn-lt"/>
                        </a:rPr>
                        <a:t>98.63</a:t>
                      </a:r>
                      <a:endParaRPr lang="en-US" sz="1800">
                        <a:effectLst/>
                        <a:latin typeface="+mn-lt"/>
                      </a:endParaRPr>
                    </a:p>
                    <a:p>
                      <a:pPr algn="ctr">
                        <a:lnSpc>
                          <a:spcPct val="125000"/>
                        </a:lnSpc>
                        <a:spcBef>
                          <a:spcPts val="600"/>
                        </a:spcBef>
                        <a:spcAft>
                          <a:spcPts val="0"/>
                        </a:spcAft>
                      </a:pPr>
                      <a:r>
                        <a:rPr lang="tr-TR" sz="1800">
                          <a:effectLst/>
                          <a:latin typeface="+mn-lt"/>
                        </a:rPr>
                        <a:t>98.66</a:t>
                      </a:r>
                      <a:endParaRPr lang="en-US" sz="1800">
                        <a:effectLst/>
                        <a:latin typeface="+mn-lt"/>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25000"/>
                        </a:lnSpc>
                        <a:spcBef>
                          <a:spcPts val="600"/>
                        </a:spcBef>
                        <a:spcAft>
                          <a:spcPts val="0"/>
                        </a:spcAft>
                      </a:pPr>
                      <a:r>
                        <a:rPr lang="tr-TR" sz="1800">
                          <a:effectLst/>
                          <a:latin typeface="+mn-lt"/>
                        </a:rPr>
                        <a:t>m</a:t>
                      </a:r>
                      <a:endParaRPr lang="en-US" sz="1800">
                        <a:effectLst/>
                        <a:latin typeface="+mn-lt"/>
                      </a:endParaRPr>
                    </a:p>
                    <a:p>
                      <a:pPr algn="ctr">
                        <a:lnSpc>
                          <a:spcPct val="125000"/>
                        </a:lnSpc>
                        <a:spcBef>
                          <a:spcPts val="600"/>
                        </a:spcBef>
                        <a:spcAft>
                          <a:spcPts val="0"/>
                        </a:spcAft>
                      </a:pPr>
                      <a:r>
                        <a:rPr lang="tr-TR" sz="1800">
                          <a:effectLst/>
                          <a:latin typeface="+mn-lt"/>
                        </a:rPr>
                        <a:t>98.66</a:t>
                      </a:r>
                      <a:endParaRPr lang="en-US" sz="1800">
                        <a:effectLst/>
                        <a:latin typeface="+mn-lt"/>
                      </a:endParaRPr>
                    </a:p>
                    <a:p>
                      <a:pPr algn="ctr">
                        <a:lnSpc>
                          <a:spcPct val="125000"/>
                        </a:lnSpc>
                        <a:spcBef>
                          <a:spcPts val="600"/>
                        </a:spcBef>
                        <a:spcAft>
                          <a:spcPts val="0"/>
                        </a:spcAft>
                      </a:pPr>
                      <a:r>
                        <a:rPr lang="tr-TR" sz="1800">
                          <a:effectLst/>
                          <a:latin typeface="+mn-lt"/>
                        </a:rPr>
                        <a:t>98.63</a:t>
                      </a:r>
                      <a:endParaRPr lang="en-US" sz="1800">
                        <a:effectLst/>
                        <a:latin typeface="+mn-lt"/>
                      </a:endParaRPr>
                    </a:p>
                    <a:p>
                      <a:pPr algn="ctr">
                        <a:lnSpc>
                          <a:spcPct val="125000"/>
                        </a:lnSpc>
                        <a:spcBef>
                          <a:spcPts val="600"/>
                        </a:spcBef>
                        <a:spcAft>
                          <a:spcPts val="0"/>
                        </a:spcAft>
                      </a:pPr>
                      <a:r>
                        <a:rPr lang="tr-TR" sz="1800">
                          <a:effectLst/>
                          <a:latin typeface="+mn-lt"/>
                        </a:rPr>
                        <a:t>98.67</a:t>
                      </a:r>
                      <a:endParaRPr lang="en-US" sz="1800">
                        <a:effectLst/>
                        <a:latin typeface="+mn-lt"/>
                      </a:endParaRPr>
                    </a:p>
                    <a:p>
                      <a:pPr algn="ctr">
                        <a:lnSpc>
                          <a:spcPct val="125000"/>
                        </a:lnSpc>
                        <a:spcBef>
                          <a:spcPts val="600"/>
                        </a:spcBef>
                        <a:spcAft>
                          <a:spcPts val="0"/>
                        </a:spcAft>
                      </a:pPr>
                      <a:r>
                        <a:rPr lang="tr-TR" sz="1800">
                          <a:effectLst/>
                          <a:latin typeface="+mn-lt"/>
                        </a:rPr>
                        <a:t>98.64</a:t>
                      </a:r>
                      <a:endParaRPr lang="en-US" sz="1800">
                        <a:effectLst/>
                        <a:latin typeface="+mn-lt"/>
                      </a:endParaRPr>
                    </a:p>
                    <a:p>
                      <a:pPr algn="ctr">
                        <a:lnSpc>
                          <a:spcPct val="125000"/>
                        </a:lnSpc>
                        <a:spcBef>
                          <a:spcPts val="600"/>
                        </a:spcBef>
                        <a:spcAft>
                          <a:spcPts val="0"/>
                        </a:spcAft>
                      </a:pPr>
                      <a:r>
                        <a:rPr lang="tr-TR" sz="1800">
                          <a:effectLst/>
                          <a:latin typeface="+mn-lt"/>
                        </a:rPr>
                        <a:t>98.65</a:t>
                      </a:r>
                      <a:endParaRPr lang="en-US" sz="1800">
                        <a:effectLst/>
                        <a:latin typeface="+mn-lt"/>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25000"/>
                        </a:lnSpc>
                        <a:spcBef>
                          <a:spcPts val="600"/>
                        </a:spcBef>
                        <a:spcAft>
                          <a:spcPts val="0"/>
                        </a:spcAft>
                      </a:pPr>
                      <a:r>
                        <a:rPr lang="tr-TR" sz="1800">
                          <a:effectLst/>
                          <a:latin typeface="+mn-lt"/>
                        </a:rPr>
                        <a:t>cm</a:t>
                      </a:r>
                      <a:endParaRPr lang="en-US" sz="1800">
                        <a:effectLst/>
                        <a:latin typeface="+mn-lt"/>
                      </a:endParaRPr>
                    </a:p>
                    <a:p>
                      <a:pPr algn="ctr">
                        <a:lnSpc>
                          <a:spcPct val="125000"/>
                        </a:lnSpc>
                        <a:spcBef>
                          <a:spcPts val="600"/>
                        </a:spcBef>
                        <a:spcAft>
                          <a:spcPts val="0"/>
                        </a:spcAft>
                      </a:pPr>
                      <a:r>
                        <a:rPr lang="tr-TR" sz="1800">
                          <a:effectLst/>
                          <a:latin typeface="+mn-lt"/>
                        </a:rPr>
                        <a:t>-1</a:t>
                      </a:r>
                      <a:endParaRPr lang="en-US" sz="1800">
                        <a:effectLst/>
                        <a:latin typeface="+mn-lt"/>
                      </a:endParaRPr>
                    </a:p>
                    <a:p>
                      <a:pPr algn="ctr">
                        <a:lnSpc>
                          <a:spcPct val="125000"/>
                        </a:lnSpc>
                        <a:spcBef>
                          <a:spcPts val="600"/>
                        </a:spcBef>
                        <a:spcAft>
                          <a:spcPts val="0"/>
                        </a:spcAft>
                      </a:pPr>
                      <a:r>
                        <a:rPr lang="tr-TR" sz="1800">
                          <a:effectLst/>
                          <a:latin typeface="+mn-lt"/>
                        </a:rPr>
                        <a:t>+1</a:t>
                      </a:r>
                      <a:endParaRPr lang="en-US" sz="1800">
                        <a:effectLst/>
                        <a:latin typeface="+mn-lt"/>
                      </a:endParaRPr>
                    </a:p>
                    <a:p>
                      <a:pPr algn="ctr">
                        <a:lnSpc>
                          <a:spcPct val="125000"/>
                        </a:lnSpc>
                        <a:spcBef>
                          <a:spcPts val="600"/>
                        </a:spcBef>
                        <a:spcAft>
                          <a:spcPts val="0"/>
                        </a:spcAft>
                      </a:pPr>
                      <a:r>
                        <a:rPr lang="tr-TR" sz="1800">
                          <a:effectLst/>
                          <a:latin typeface="+mn-lt"/>
                        </a:rPr>
                        <a:t>-2</a:t>
                      </a:r>
                      <a:endParaRPr lang="en-US" sz="1800">
                        <a:effectLst/>
                        <a:latin typeface="+mn-lt"/>
                      </a:endParaRPr>
                    </a:p>
                    <a:p>
                      <a:pPr algn="ctr">
                        <a:lnSpc>
                          <a:spcPct val="125000"/>
                        </a:lnSpc>
                        <a:spcBef>
                          <a:spcPts val="600"/>
                        </a:spcBef>
                        <a:spcAft>
                          <a:spcPts val="0"/>
                        </a:spcAft>
                      </a:pPr>
                      <a:r>
                        <a:rPr lang="tr-TR" sz="1800">
                          <a:effectLst/>
                          <a:latin typeface="+mn-lt"/>
                        </a:rPr>
                        <a:t>-1</a:t>
                      </a:r>
                      <a:endParaRPr lang="en-US" sz="1800">
                        <a:effectLst/>
                        <a:latin typeface="+mn-lt"/>
                      </a:endParaRPr>
                    </a:p>
                    <a:p>
                      <a:pPr algn="ctr">
                        <a:lnSpc>
                          <a:spcPct val="125000"/>
                        </a:lnSpc>
                        <a:spcBef>
                          <a:spcPts val="600"/>
                        </a:spcBef>
                        <a:spcAft>
                          <a:spcPts val="0"/>
                        </a:spcAft>
                      </a:pPr>
                      <a:r>
                        <a:rPr lang="tr-TR" sz="1800">
                          <a:effectLst/>
                          <a:latin typeface="+mn-lt"/>
                        </a:rPr>
                        <a:t>+1</a:t>
                      </a:r>
                      <a:endParaRPr lang="en-US" sz="1800">
                        <a:effectLst/>
                        <a:latin typeface="+mn-lt"/>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25000"/>
                        </a:lnSpc>
                        <a:spcBef>
                          <a:spcPts val="600"/>
                        </a:spcBef>
                        <a:spcAft>
                          <a:spcPts val="0"/>
                        </a:spcAft>
                      </a:pPr>
                      <a:r>
                        <a:rPr lang="tr-TR" sz="1800">
                          <a:effectLst/>
                          <a:latin typeface="+mn-lt"/>
                        </a:rPr>
                        <a:t>cm</a:t>
                      </a:r>
                      <a:r>
                        <a:rPr lang="tr-TR" sz="1800" baseline="30000">
                          <a:effectLst/>
                          <a:latin typeface="+mn-lt"/>
                        </a:rPr>
                        <a:t>2</a:t>
                      </a:r>
                      <a:endParaRPr lang="en-US" sz="1800">
                        <a:effectLst/>
                        <a:latin typeface="+mn-lt"/>
                      </a:endParaRPr>
                    </a:p>
                    <a:p>
                      <a:pPr algn="ctr">
                        <a:lnSpc>
                          <a:spcPct val="125000"/>
                        </a:lnSpc>
                        <a:spcBef>
                          <a:spcPts val="600"/>
                        </a:spcBef>
                        <a:spcAft>
                          <a:spcPts val="0"/>
                        </a:spcAft>
                      </a:pPr>
                      <a:r>
                        <a:rPr lang="tr-TR" sz="1800">
                          <a:effectLst/>
                          <a:latin typeface="+mn-lt"/>
                        </a:rPr>
                        <a:t>1</a:t>
                      </a:r>
                      <a:endParaRPr lang="en-US" sz="1800">
                        <a:effectLst/>
                        <a:latin typeface="+mn-lt"/>
                      </a:endParaRPr>
                    </a:p>
                    <a:p>
                      <a:pPr algn="ctr">
                        <a:lnSpc>
                          <a:spcPct val="125000"/>
                        </a:lnSpc>
                        <a:spcBef>
                          <a:spcPts val="600"/>
                        </a:spcBef>
                        <a:spcAft>
                          <a:spcPts val="0"/>
                        </a:spcAft>
                      </a:pPr>
                      <a:r>
                        <a:rPr lang="tr-TR" sz="1800">
                          <a:effectLst/>
                          <a:latin typeface="+mn-lt"/>
                        </a:rPr>
                        <a:t>1</a:t>
                      </a:r>
                      <a:endParaRPr lang="en-US" sz="1800">
                        <a:effectLst/>
                        <a:latin typeface="+mn-lt"/>
                      </a:endParaRPr>
                    </a:p>
                    <a:p>
                      <a:pPr algn="ctr">
                        <a:lnSpc>
                          <a:spcPct val="125000"/>
                        </a:lnSpc>
                        <a:spcBef>
                          <a:spcPts val="600"/>
                        </a:spcBef>
                        <a:spcAft>
                          <a:spcPts val="0"/>
                        </a:spcAft>
                      </a:pPr>
                      <a:r>
                        <a:rPr lang="tr-TR" sz="1800">
                          <a:effectLst/>
                          <a:latin typeface="+mn-lt"/>
                        </a:rPr>
                        <a:t>4</a:t>
                      </a:r>
                      <a:endParaRPr lang="en-US" sz="1800">
                        <a:effectLst/>
                        <a:latin typeface="+mn-lt"/>
                      </a:endParaRPr>
                    </a:p>
                    <a:p>
                      <a:pPr algn="ctr">
                        <a:lnSpc>
                          <a:spcPct val="125000"/>
                        </a:lnSpc>
                        <a:spcBef>
                          <a:spcPts val="600"/>
                        </a:spcBef>
                        <a:spcAft>
                          <a:spcPts val="0"/>
                        </a:spcAft>
                      </a:pPr>
                      <a:r>
                        <a:rPr lang="tr-TR" sz="1800">
                          <a:effectLst/>
                          <a:latin typeface="+mn-lt"/>
                        </a:rPr>
                        <a:t>1</a:t>
                      </a:r>
                      <a:endParaRPr lang="en-US" sz="1800">
                        <a:effectLst/>
                        <a:latin typeface="+mn-lt"/>
                      </a:endParaRPr>
                    </a:p>
                    <a:p>
                      <a:pPr algn="ctr">
                        <a:lnSpc>
                          <a:spcPct val="125000"/>
                        </a:lnSpc>
                        <a:spcBef>
                          <a:spcPts val="600"/>
                        </a:spcBef>
                        <a:spcAft>
                          <a:spcPts val="0"/>
                        </a:spcAft>
                      </a:pPr>
                      <a:r>
                        <a:rPr lang="tr-TR" sz="1800">
                          <a:effectLst/>
                          <a:latin typeface="+mn-lt"/>
                        </a:rPr>
                        <a:t>1</a:t>
                      </a:r>
                      <a:endParaRPr lang="en-US" sz="1800">
                        <a:effectLst/>
                        <a:latin typeface="+mn-lt"/>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0002"/>
                  </a:ext>
                </a:extLst>
              </a:tr>
              <a:tr h="0">
                <a:tc>
                  <a:txBody>
                    <a:bodyPr/>
                    <a:lstStyle/>
                    <a:p>
                      <a:pPr algn="ctr">
                        <a:lnSpc>
                          <a:spcPct val="125000"/>
                        </a:lnSpc>
                        <a:spcBef>
                          <a:spcPts val="600"/>
                        </a:spcBef>
                        <a:spcAft>
                          <a:spcPts val="0"/>
                        </a:spcAft>
                      </a:pPr>
                      <a:r>
                        <a:rPr lang="tr-TR" sz="1800">
                          <a:effectLst/>
                          <a:latin typeface="+mn-lt"/>
                        </a:rPr>
                        <a:t> </a:t>
                      </a:r>
                      <a:endParaRPr lang="en-US" sz="1800">
                        <a:effectLst/>
                        <a:latin typeface="+mn-lt"/>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25000"/>
                        </a:lnSpc>
                        <a:spcBef>
                          <a:spcPts val="600"/>
                        </a:spcBef>
                        <a:spcAft>
                          <a:spcPts val="0"/>
                        </a:spcAft>
                      </a:pPr>
                      <a:r>
                        <a:rPr lang="tr-TR" sz="1800">
                          <a:effectLst/>
                          <a:latin typeface="+mn-lt"/>
                        </a:rPr>
                        <a:t> </a:t>
                      </a:r>
                      <a:endParaRPr lang="en-US" sz="1800">
                        <a:effectLst/>
                        <a:latin typeface="+mn-lt"/>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25000"/>
                        </a:lnSpc>
                        <a:spcBef>
                          <a:spcPts val="600"/>
                        </a:spcBef>
                        <a:spcAft>
                          <a:spcPts val="0"/>
                        </a:spcAft>
                      </a:pPr>
                      <a:r>
                        <a:rPr lang="tr-TR" sz="1800">
                          <a:effectLst/>
                          <a:latin typeface="+mn-lt"/>
                          <a:sym typeface="Symbol" panose="05050102010706020507" pitchFamily="18" charset="2"/>
                        </a:rPr>
                        <a:t></a:t>
                      </a:r>
                      <a:r>
                        <a:rPr lang="tr-TR" sz="1800">
                          <a:effectLst/>
                          <a:latin typeface="+mn-lt"/>
                        </a:rPr>
                        <a:t> =</a:t>
                      </a:r>
                      <a:endParaRPr lang="en-US" sz="1800">
                        <a:effectLst/>
                        <a:latin typeface="+mn-lt"/>
                        <a:ea typeface="Times New Roman" panose="02020603050405020304" pitchFamily="18" charset="0"/>
                        <a:cs typeface="Times New Roman" panose="02020603050405020304" pitchFamily="18" charset="0"/>
                      </a:endParaRPr>
                    </a:p>
                  </a:txBody>
                  <a:tcPr marL="44450" marR="44450" marT="0" marB="0"/>
                </a:tc>
                <a:tc>
                  <a:txBody>
                    <a:bodyPr/>
                    <a:lstStyle/>
                    <a:p>
                      <a:pPr algn="ctr">
                        <a:lnSpc>
                          <a:spcPct val="125000"/>
                        </a:lnSpc>
                        <a:spcBef>
                          <a:spcPts val="600"/>
                        </a:spcBef>
                        <a:spcAft>
                          <a:spcPts val="0"/>
                        </a:spcAft>
                      </a:pPr>
                      <a:r>
                        <a:rPr lang="tr-TR" sz="1800" dirty="0">
                          <a:effectLst/>
                          <a:latin typeface="+mn-lt"/>
                        </a:rPr>
                        <a:t>8</a:t>
                      </a:r>
                      <a:endParaRPr lang="en-US" sz="1800" dirty="0">
                        <a:effectLst/>
                        <a:latin typeface="+mn-lt"/>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0003"/>
                  </a:ext>
                </a:extLst>
              </a:tr>
            </a:tbl>
          </a:graphicData>
        </a:graphic>
      </p:graphicFrame>
      <p:graphicFrame>
        <p:nvGraphicFramePr>
          <p:cNvPr id="5" name="Nesne 4"/>
          <p:cNvGraphicFramePr>
            <a:graphicFrameLocks noChangeAspect="1"/>
          </p:cNvGraphicFramePr>
          <p:nvPr>
            <p:extLst>
              <p:ext uri="{D42A27DB-BD31-4B8C-83A1-F6EECF244321}">
                <p14:modId xmlns:p14="http://schemas.microsoft.com/office/powerpoint/2010/main" val="2469899963"/>
              </p:ext>
            </p:extLst>
          </p:nvPr>
        </p:nvGraphicFramePr>
        <p:xfrm>
          <a:off x="2348756" y="1136468"/>
          <a:ext cx="219445" cy="347455"/>
        </p:xfrm>
        <a:graphic>
          <a:graphicData uri="http://schemas.openxmlformats.org/presentationml/2006/ole">
            <mc:AlternateContent xmlns:mc="http://schemas.openxmlformats.org/markup-compatibility/2006">
              <mc:Choice xmlns:v="urn:schemas-microsoft-com:vml" Requires="v">
                <p:oleObj r:id="rId2" imgW="114102" imgH="177492" progId="Equation.3">
                  <p:embed/>
                </p:oleObj>
              </mc:Choice>
              <mc:Fallback>
                <p:oleObj r:id="rId2" imgW="114102" imgH="177492"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56" y="1136468"/>
                        <a:ext cx="219445" cy="347455"/>
                      </a:xfrm>
                      <a:prstGeom prst="rect">
                        <a:avLst/>
                      </a:prstGeom>
                      <a:noFill/>
                    </p:spPr>
                  </p:pic>
                </p:oleObj>
              </mc:Fallback>
            </mc:AlternateContent>
          </a:graphicData>
        </a:graphic>
      </p:graphicFrame>
      <p:graphicFrame>
        <p:nvGraphicFramePr>
          <p:cNvPr id="6" name="Nesne 5"/>
          <p:cNvGraphicFramePr>
            <a:graphicFrameLocks noChangeAspect="1"/>
          </p:cNvGraphicFramePr>
          <p:nvPr>
            <p:extLst>
              <p:ext uri="{D42A27DB-BD31-4B8C-83A1-F6EECF244321}">
                <p14:modId xmlns:p14="http://schemas.microsoft.com/office/powerpoint/2010/main" val="438511178"/>
              </p:ext>
            </p:extLst>
          </p:nvPr>
        </p:nvGraphicFramePr>
        <p:xfrm>
          <a:off x="3343890" y="1150962"/>
          <a:ext cx="385533" cy="332960"/>
        </p:xfrm>
        <a:graphic>
          <a:graphicData uri="http://schemas.openxmlformats.org/presentationml/2006/ole">
            <mc:AlternateContent xmlns:mc="http://schemas.openxmlformats.org/markup-compatibility/2006">
              <mc:Choice xmlns:v="urn:schemas-microsoft-com:vml" Requires="v">
                <p:oleObj r:id="rId4" imgW="202936" imgH="177569" progId="Equation.3">
                  <p:embed/>
                </p:oleObj>
              </mc:Choice>
              <mc:Fallback>
                <p:oleObj r:id="rId4" imgW="202936" imgH="177569"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3890" y="1150962"/>
                        <a:ext cx="385533" cy="332960"/>
                      </a:xfrm>
                      <a:prstGeom prst="rect">
                        <a:avLst/>
                      </a:prstGeom>
                      <a:noFill/>
                    </p:spPr>
                  </p:pic>
                </p:oleObj>
              </mc:Fallback>
            </mc:AlternateContent>
          </a:graphicData>
        </a:graphic>
      </p:graphicFrame>
      <p:graphicFrame>
        <p:nvGraphicFramePr>
          <p:cNvPr id="8" name="Nesne 7"/>
          <p:cNvGraphicFramePr>
            <a:graphicFrameLocks noChangeAspect="1"/>
          </p:cNvGraphicFramePr>
          <p:nvPr>
            <p:extLst>
              <p:ext uri="{D42A27DB-BD31-4B8C-83A1-F6EECF244321}">
                <p14:modId xmlns:p14="http://schemas.microsoft.com/office/powerpoint/2010/main" val="1480196715"/>
              </p:ext>
            </p:extLst>
          </p:nvPr>
        </p:nvGraphicFramePr>
        <p:xfrm>
          <a:off x="5605749" y="1477063"/>
          <a:ext cx="3101070" cy="796923"/>
        </p:xfrm>
        <a:graphic>
          <a:graphicData uri="http://schemas.openxmlformats.org/presentationml/2006/ole">
            <mc:AlternateContent xmlns:mc="http://schemas.openxmlformats.org/markup-compatibility/2006">
              <mc:Choice xmlns:v="urn:schemas-microsoft-com:vml" Requires="v">
                <p:oleObj r:id="rId6" imgW="1701800" imgH="431800" progId="Equation.3">
                  <p:embed/>
                </p:oleObj>
              </mc:Choice>
              <mc:Fallback>
                <p:oleObj r:id="rId6" imgW="1701800" imgH="4318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5749" y="1477063"/>
                        <a:ext cx="3101070" cy="796923"/>
                      </a:xfrm>
                      <a:prstGeom prst="rect">
                        <a:avLst/>
                      </a:prstGeom>
                      <a:noFill/>
                    </p:spPr>
                  </p:pic>
                </p:oleObj>
              </mc:Fallback>
            </mc:AlternateContent>
          </a:graphicData>
        </a:graphic>
      </p:graphicFrame>
      <p:sp>
        <p:nvSpPr>
          <p:cNvPr id="10" name="Dikdörtgen 9"/>
          <p:cNvSpPr/>
          <p:nvPr/>
        </p:nvSpPr>
        <p:spPr>
          <a:xfrm>
            <a:off x="5605749" y="864379"/>
            <a:ext cx="3278846" cy="553998"/>
          </a:xfrm>
          <a:prstGeom prst="rect">
            <a:avLst/>
          </a:prstGeom>
        </p:spPr>
        <p:txBody>
          <a:bodyPr wrap="none">
            <a:spAutoFit/>
          </a:bodyPr>
          <a:lstStyle/>
          <a:p>
            <a:pPr algn="just">
              <a:lnSpc>
                <a:spcPct val="150000"/>
              </a:lnSpc>
              <a:spcBef>
                <a:spcPts val="600"/>
              </a:spcBef>
              <a:spcAft>
                <a:spcPts val="600"/>
              </a:spcAft>
            </a:pPr>
            <a:r>
              <a:rPr lang="tr-TR" sz="2000" dirty="0">
                <a:latin typeface="Calibri" panose="020F0502020204030204" pitchFamily="34" charset="0"/>
                <a:ea typeface="Times New Roman" panose="02020603050405020304" pitchFamily="18" charset="0"/>
                <a:cs typeface="Tahoma" panose="020B0604030504040204" pitchFamily="34" charset="0"/>
              </a:rPr>
              <a:t>Bir ölçünün standart sapması:</a:t>
            </a:r>
            <a:endParaRPr lang="en-US" sz="200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Dikdörtgen 10"/>
          <p:cNvSpPr/>
          <p:nvPr/>
        </p:nvSpPr>
        <p:spPr>
          <a:xfrm>
            <a:off x="5605749" y="2574331"/>
            <a:ext cx="3325975" cy="507831"/>
          </a:xfrm>
          <a:prstGeom prst="rect">
            <a:avLst/>
          </a:prstGeom>
        </p:spPr>
        <p:txBody>
          <a:bodyPr wrap="none">
            <a:spAutoFit/>
          </a:bodyPr>
          <a:lstStyle/>
          <a:p>
            <a:pPr algn="just">
              <a:lnSpc>
                <a:spcPct val="150000"/>
              </a:lnSpc>
              <a:spcBef>
                <a:spcPts val="600"/>
              </a:spcBef>
              <a:spcAft>
                <a:spcPts val="600"/>
              </a:spcAft>
            </a:pPr>
            <a:r>
              <a:rPr lang="tr-TR" dirty="0">
                <a:latin typeface="Calibri" panose="020F0502020204030204" pitchFamily="34" charset="0"/>
                <a:ea typeface="Times New Roman" panose="02020603050405020304" pitchFamily="18" charset="0"/>
                <a:cs typeface="Tahoma" panose="020B0604030504040204" pitchFamily="34" charset="0"/>
              </a:rPr>
              <a:t>Bir </a:t>
            </a:r>
            <a:r>
              <a:rPr lang="tr-TR" b="1" dirty="0">
                <a:latin typeface="Calibri" panose="020F0502020204030204" pitchFamily="34" charset="0"/>
                <a:ea typeface="Times New Roman" panose="02020603050405020304" pitchFamily="18" charset="0"/>
                <a:cs typeface="Tahoma" panose="020B0604030504040204" pitchFamily="34" charset="0"/>
              </a:rPr>
              <a:t>çift</a:t>
            </a:r>
            <a:r>
              <a:rPr lang="tr-TR" dirty="0">
                <a:latin typeface="Calibri" panose="020F0502020204030204" pitchFamily="34" charset="0"/>
                <a:ea typeface="Times New Roman" panose="02020603050405020304" pitchFamily="18" charset="0"/>
                <a:cs typeface="Tahoma" panose="020B0604030504040204" pitchFamily="34" charset="0"/>
              </a:rPr>
              <a:t> ölçünün standart sapması:</a:t>
            </a:r>
            <a:endParaRPr lang="en-US" dirty="0">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13" name="Nesne 12"/>
          <p:cNvGraphicFramePr>
            <a:graphicFrameLocks noChangeAspect="1"/>
          </p:cNvGraphicFramePr>
          <p:nvPr>
            <p:extLst>
              <p:ext uri="{D42A27DB-BD31-4B8C-83A1-F6EECF244321}">
                <p14:modId xmlns:p14="http://schemas.microsoft.com/office/powerpoint/2010/main" val="2365057128"/>
              </p:ext>
            </p:extLst>
          </p:nvPr>
        </p:nvGraphicFramePr>
        <p:xfrm>
          <a:off x="5787753" y="3129094"/>
          <a:ext cx="2961966" cy="792373"/>
        </p:xfrm>
        <a:graphic>
          <a:graphicData uri="http://schemas.openxmlformats.org/presentationml/2006/ole">
            <mc:AlternateContent xmlns:mc="http://schemas.openxmlformats.org/markup-compatibility/2006">
              <mc:Choice xmlns:v="urn:schemas-microsoft-com:vml" Requires="v">
                <p:oleObj r:id="rId8" imgW="1497950" imgH="406224" progId="Equation.3">
                  <p:embed/>
                </p:oleObj>
              </mc:Choice>
              <mc:Fallback>
                <p:oleObj r:id="rId8" imgW="1497950" imgH="406224" progId="Equation.3">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7753" y="3129094"/>
                        <a:ext cx="2961966" cy="792373"/>
                      </a:xfrm>
                      <a:prstGeom prst="rect">
                        <a:avLst/>
                      </a:prstGeom>
                      <a:noFill/>
                    </p:spPr>
                  </p:pic>
                </p:oleObj>
              </mc:Fallback>
            </mc:AlternateContent>
          </a:graphicData>
        </a:graphic>
      </p:graphicFrame>
      <p:graphicFrame>
        <p:nvGraphicFramePr>
          <p:cNvPr id="15" name="Nesne 14"/>
          <p:cNvGraphicFramePr>
            <a:graphicFrameLocks noChangeAspect="1"/>
          </p:cNvGraphicFramePr>
          <p:nvPr>
            <p:extLst>
              <p:ext uri="{D42A27DB-BD31-4B8C-83A1-F6EECF244321}">
                <p14:modId xmlns:p14="http://schemas.microsoft.com/office/powerpoint/2010/main" val="1631385977"/>
              </p:ext>
            </p:extLst>
          </p:nvPr>
        </p:nvGraphicFramePr>
        <p:xfrm>
          <a:off x="5887204" y="4868681"/>
          <a:ext cx="2538160" cy="741670"/>
        </p:xfrm>
        <a:graphic>
          <a:graphicData uri="http://schemas.openxmlformats.org/presentationml/2006/ole">
            <mc:AlternateContent xmlns:mc="http://schemas.openxmlformats.org/markup-compatibility/2006">
              <mc:Choice xmlns:v="urn:schemas-microsoft-com:vml" Requires="v">
                <p:oleObj r:id="rId10" imgW="1460500" imgH="419100" progId="Equation.3">
                  <p:embed/>
                </p:oleObj>
              </mc:Choice>
              <mc:Fallback>
                <p:oleObj r:id="rId10" imgW="1460500" imgH="419100" progId="Equation.3">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87204" y="4868681"/>
                        <a:ext cx="2538160" cy="741670"/>
                      </a:xfrm>
                      <a:prstGeom prst="rect">
                        <a:avLst/>
                      </a:prstGeom>
                      <a:noFill/>
                    </p:spPr>
                  </p:pic>
                </p:oleObj>
              </mc:Fallback>
            </mc:AlternateContent>
          </a:graphicData>
        </a:graphic>
      </p:graphicFrame>
      <p:sp>
        <p:nvSpPr>
          <p:cNvPr id="16" name="Dikdörtgen 15"/>
          <p:cNvSpPr/>
          <p:nvPr/>
        </p:nvSpPr>
        <p:spPr>
          <a:xfrm>
            <a:off x="5576093" y="4369838"/>
            <a:ext cx="3218895" cy="463075"/>
          </a:xfrm>
          <a:prstGeom prst="rect">
            <a:avLst/>
          </a:prstGeom>
        </p:spPr>
        <p:txBody>
          <a:bodyPr wrap="none">
            <a:spAutoFit/>
          </a:bodyPr>
          <a:lstStyle/>
          <a:p>
            <a:pPr algn="just">
              <a:lnSpc>
                <a:spcPct val="150000"/>
              </a:lnSpc>
              <a:spcBef>
                <a:spcPts val="600"/>
              </a:spcBef>
              <a:spcAft>
                <a:spcPts val="600"/>
              </a:spcAft>
            </a:pPr>
            <a:r>
              <a:rPr lang="tr-TR" b="1" dirty="0">
                <a:solidFill>
                  <a:srgbClr val="C00000"/>
                </a:solidFill>
                <a:latin typeface="Calibri" panose="020F0502020204030204" pitchFamily="34" charset="0"/>
                <a:ea typeface="Times New Roman" panose="02020603050405020304" pitchFamily="18" charset="0"/>
                <a:cs typeface="Tahoma" panose="020B0604030504040204" pitchFamily="34" charset="0"/>
              </a:rPr>
              <a:t>Kesin değerin standart sapması:</a:t>
            </a:r>
            <a:endParaRPr lang="en-US"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17" name="Nesne 16"/>
          <p:cNvGraphicFramePr>
            <a:graphicFrameLocks noChangeAspect="1"/>
          </p:cNvGraphicFramePr>
          <p:nvPr>
            <p:extLst>
              <p:ext uri="{D42A27DB-BD31-4B8C-83A1-F6EECF244321}">
                <p14:modId xmlns:p14="http://schemas.microsoft.com/office/powerpoint/2010/main" val="1940921448"/>
              </p:ext>
            </p:extLst>
          </p:nvPr>
        </p:nvGraphicFramePr>
        <p:xfrm>
          <a:off x="1562491" y="5160603"/>
          <a:ext cx="1572529" cy="610235"/>
        </p:xfrm>
        <a:graphic>
          <a:graphicData uri="http://schemas.openxmlformats.org/presentationml/2006/ole">
            <mc:AlternateContent xmlns:mc="http://schemas.openxmlformats.org/markup-compatibility/2006">
              <mc:Choice xmlns:v="urn:schemas-microsoft-com:vml" Requires="v">
                <p:oleObj r:id="rId12" imgW="634725" imgH="253890" progId="Equation.3">
                  <p:embed/>
                </p:oleObj>
              </mc:Choice>
              <mc:Fallback>
                <p:oleObj r:id="rId12" imgW="634725" imgH="25389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62491" y="5160603"/>
                        <a:ext cx="1572529" cy="610235"/>
                      </a:xfrm>
                      <a:prstGeom prst="rect">
                        <a:avLst/>
                      </a:prstGeom>
                      <a:noFill/>
                    </p:spPr>
                  </p:pic>
                </p:oleObj>
              </mc:Fallback>
            </mc:AlternateContent>
          </a:graphicData>
        </a:graphic>
      </p:graphicFrame>
      <p:sp>
        <p:nvSpPr>
          <p:cNvPr id="14" name="Dikdörtgen 13"/>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Ölçüm Hataları</a:t>
            </a:r>
            <a:endParaRPr lang="en-US" sz="2400" dirty="0">
              <a:solidFill>
                <a:schemeClr val="bg1"/>
              </a:solidFill>
            </a:endParaRPr>
          </a:p>
        </p:txBody>
      </p:sp>
    </p:spTree>
    <p:extLst>
      <p:ext uri="{BB962C8B-B14F-4D97-AF65-F5344CB8AC3E}">
        <p14:creationId xmlns:p14="http://schemas.microsoft.com/office/powerpoint/2010/main" val="40183646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p:nvPr/>
        </p:nvPicPr>
        <p:blipFill>
          <a:blip r:embed="rId2"/>
          <a:stretch>
            <a:fillRect/>
          </a:stretch>
        </p:blipFill>
        <p:spPr>
          <a:xfrm>
            <a:off x="5922480" y="4176824"/>
            <a:ext cx="3221520" cy="2139672"/>
          </a:xfrm>
          <a:prstGeom prst="rect">
            <a:avLst/>
          </a:prstGeom>
        </p:spPr>
      </p:pic>
      <p:sp>
        <p:nvSpPr>
          <p:cNvPr id="6" name="Rectangle 1"/>
          <p:cNvSpPr>
            <a:spLocks noChangeArrowheads="1"/>
          </p:cNvSpPr>
          <p:nvPr/>
        </p:nvSpPr>
        <p:spPr bwMode="auto">
          <a:xfrm>
            <a:off x="186296" y="844603"/>
            <a:ext cx="9678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tr-TR" altLang="en-US" sz="2000" b="1" dirty="0">
                <a:solidFill>
                  <a:srgbClr val="C00000"/>
                </a:solidFill>
                <a:latin typeface="Calibri" panose="020F0502020204030204" pitchFamily="34" charset="0"/>
                <a:ea typeface="Calibri" panose="020F0502020204030204" pitchFamily="34" charset="0"/>
                <a:cs typeface="Tahoma" panose="020B0604030504040204" pitchFamily="34" charset="0"/>
              </a:rPr>
              <a:t>ÖRNEK</a:t>
            </a:r>
            <a:endParaRPr lang="tr-TR" altLang="en-US" sz="3200" b="1" dirty="0">
              <a:solidFill>
                <a:srgbClr val="C00000"/>
              </a:solidFill>
              <a:latin typeface="Arial" panose="020B0604020202020204" pitchFamily="34" charset="0"/>
            </a:endParaRPr>
          </a:p>
        </p:txBody>
      </p:sp>
      <p:pic>
        <p:nvPicPr>
          <p:cNvPr id="7" name="Resim 6"/>
          <p:cNvPicPr>
            <a:picLocks noChangeAspect="1"/>
          </p:cNvPicPr>
          <p:nvPr/>
        </p:nvPicPr>
        <p:blipFill rotWithShape="1">
          <a:blip r:embed="rId3"/>
          <a:srcRect l="8506" r="7247"/>
          <a:stretch/>
        </p:blipFill>
        <p:spPr>
          <a:xfrm>
            <a:off x="6128426" y="2276943"/>
            <a:ext cx="3015574" cy="1899881"/>
          </a:xfrm>
          <a:prstGeom prst="rect">
            <a:avLst/>
          </a:prstGeom>
        </p:spPr>
      </p:pic>
      <p:sp>
        <p:nvSpPr>
          <p:cNvPr id="8" name="Dikdörtgen 7"/>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Ölçüm Hataları</a:t>
            </a:r>
            <a:endParaRPr lang="en-US" sz="2400" dirty="0">
              <a:solidFill>
                <a:schemeClr val="bg1"/>
              </a:solidFill>
            </a:endParaRPr>
          </a:p>
        </p:txBody>
      </p:sp>
      <p:pic>
        <p:nvPicPr>
          <p:cNvPr id="2" name="Resim 1"/>
          <p:cNvPicPr>
            <a:picLocks noChangeAspect="1"/>
          </p:cNvPicPr>
          <p:nvPr/>
        </p:nvPicPr>
        <p:blipFill>
          <a:blip r:embed="rId4"/>
          <a:stretch>
            <a:fillRect/>
          </a:stretch>
        </p:blipFill>
        <p:spPr>
          <a:xfrm>
            <a:off x="278543" y="1282850"/>
            <a:ext cx="6160695" cy="4042338"/>
          </a:xfrm>
          <a:prstGeom prst="rect">
            <a:avLst/>
          </a:prstGeom>
        </p:spPr>
      </p:pic>
      <p:sp>
        <p:nvSpPr>
          <p:cNvPr id="9" name="Metin kutusu 8"/>
          <p:cNvSpPr txBox="1"/>
          <p:nvPr/>
        </p:nvSpPr>
        <p:spPr>
          <a:xfrm>
            <a:off x="719847" y="3168517"/>
            <a:ext cx="1063112" cy="369332"/>
          </a:xfrm>
          <a:prstGeom prst="rect">
            <a:avLst/>
          </a:prstGeom>
          <a:noFill/>
        </p:spPr>
        <p:txBody>
          <a:bodyPr wrap="none" rtlCol="0">
            <a:spAutoFit/>
          </a:bodyPr>
          <a:lstStyle/>
          <a:p>
            <a:r>
              <a:rPr lang="tr-TR" dirty="0"/>
              <a:t>X=100.06</a:t>
            </a:r>
          </a:p>
        </p:txBody>
      </p:sp>
      <p:sp>
        <p:nvSpPr>
          <p:cNvPr id="10" name="Metin kutusu 9"/>
          <p:cNvSpPr txBox="1"/>
          <p:nvPr/>
        </p:nvSpPr>
        <p:spPr>
          <a:xfrm>
            <a:off x="2694562" y="3168517"/>
            <a:ext cx="559769" cy="369332"/>
          </a:xfrm>
          <a:prstGeom prst="rect">
            <a:avLst/>
          </a:prstGeom>
          <a:noFill/>
        </p:spPr>
        <p:txBody>
          <a:bodyPr wrap="none" rtlCol="0">
            <a:spAutoFit/>
          </a:bodyPr>
          <a:lstStyle/>
          <a:p>
            <a:r>
              <a:rPr lang="tr-TR" dirty="0"/>
              <a:t>[41]</a:t>
            </a:r>
          </a:p>
        </p:txBody>
      </p:sp>
    </p:spTree>
    <p:extLst>
      <p:ext uri="{BB962C8B-B14F-4D97-AF65-F5344CB8AC3E}">
        <p14:creationId xmlns:p14="http://schemas.microsoft.com/office/powerpoint/2010/main" val="1083192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907704"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2" y="476672"/>
            <a:ext cx="1538629" cy="1556792"/>
          </a:xfrm>
          <a:prstGeom prst="rect">
            <a:avLst/>
          </a:prstGeom>
        </p:spPr>
      </p:pic>
      <p:pic>
        <p:nvPicPr>
          <p:cNvPr id="11" name="Resim 10"/>
          <p:cNvPicPr>
            <a:picLocks noChangeAspect="1"/>
          </p:cNvPicPr>
          <p:nvPr/>
        </p:nvPicPr>
        <p:blipFill rotWithShape="1">
          <a:blip r:embed="rId3"/>
          <a:srcRect l="21059" t="9038" r="23502" b="10322"/>
          <a:stretch/>
        </p:blipFill>
        <p:spPr>
          <a:xfrm>
            <a:off x="2159226" y="1553372"/>
            <a:ext cx="2246575" cy="3267744"/>
          </a:xfrm>
          <a:prstGeom prst="rect">
            <a:avLst/>
          </a:prstGeom>
        </p:spPr>
      </p:pic>
      <p:pic>
        <p:nvPicPr>
          <p:cNvPr id="10" name="Resim 9"/>
          <p:cNvPicPr>
            <a:picLocks noChangeAspect="1"/>
          </p:cNvPicPr>
          <p:nvPr/>
        </p:nvPicPr>
        <p:blipFill rotWithShape="1">
          <a:blip r:embed="rId4"/>
          <a:srcRect b="8694"/>
          <a:stretch/>
        </p:blipFill>
        <p:spPr>
          <a:xfrm>
            <a:off x="6444208" y="3212976"/>
            <a:ext cx="2530380" cy="3312368"/>
          </a:xfrm>
          <a:prstGeom prst="rect">
            <a:avLst/>
          </a:prstGeom>
        </p:spPr>
      </p:pic>
      <p:sp>
        <p:nvSpPr>
          <p:cNvPr id="13" name="Dikdörtgen 12"/>
          <p:cNvSpPr/>
          <p:nvPr/>
        </p:nvSpPr>
        <p:spPr>
          <a:xfrm>
            <a:off x="2159224" y="764706"/>
            <a:ext cx="6229200" cy="461665"/>
          </a:xfrm>
          <a:prstGeom prst="rect">
            <a:avLst/>
          </a:prstGeom>
          <a:solidFill>
            <a:schemeClr val="accent1">
              <a:lumMod val="75000"/>
            </a:schemeClr>
          </a:solidFill>
        </p:spPr>
        <p:txBody>
          <a:bodyPr wrap="square">
            <a:spAutoFit/>
          </a:bodyPr>
          <a:lstStyle/>
          <a:p>
            <a:r>
              <a:rPr lang="tr-TR" sz="2400" b="1" dirty="0">
                <a:solidFill>
                  <a:prstClr val="white"/>
                </a:solidFill>
              </a:rPr>
              <a:t>YARDIMCI KAYNAKLAR</a:t>
            </a:r>
            <a:endParaRPr lang="tr-TR" sz="2400" dirty="0">
              <a:solidFill>
                <a:prstClr val="white"/>
              </a:solidFill>
            </a:endParaRPr>
          </a:p>
        </p:txBody>
      </p:sp>
      <p:pic>
        <p:nvPicPr>
          <p:cNvPr id="3" name="Resim 2"/>
          <p:cNvPicPr>
            <a:picLocks noChangeAspect="1"/>
          </p:cNvPicPr>
          <p:nvPr/>
        </p:nvPicPr>
        <p:blipFill rotWithShape="1">
          <a:blip r:embed="rId5"/>
          <a:srcRect l="15400" t="13650" r="13201" b="13902"/>
          <a:stretch/>
        </p:blipFill>
        <p:spPr>
          <a:xfrm>
            <a:off x="4187371" y="2564904"/>
            <a:ext cx="2475269" cy="33488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551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Koordinat Sistemleri</a:t>
            </a:r>
            <a:endParaRPr lang="en-US" sz="2400" dirty="0">
              <a:solidFill>
                <a:schemeClr val="bg1"/>
              </a:solidFill>
            </a:endParaRPr>
          </a:p>
        </p:txBody>
      </p:sp>
      <p:pic>
        <p:nvPicPr>
          <p:cNvPr id="7" name="Resim 6"/>
          <p:cNvPicPr>
            <a:picLocks noChangeAspect="1"/>
          </p:cNvPicPr>
          <p:nvPr/>
        </p:nvPicPr>
        <p:blipFill rotWithShape="1">
          <a:blip r:embed="rId2"/>
          <a:srcRect l="14513" r="4641"/>
          <a:stretch/>
        </p:blipFill>
        <p:spPr>
          <a:xfrm>
            <a:off x="1906308" y="4043578"/>
            <a:ext cx="5350521" cy="2246955"/>
          </a:xfrm>
          <a:prstGeom prst="rect">
            <a:avLst/>
          </a:prstGeom>
          <a:ln>
            <a:noFill/>
          </a:ln>
        </p:spPr>
      </p:pic>
      <p:sp>
        <p:nvSpPr>
          <p:cNvPr id="11" name="Metin kutusu 10"/>
          <p:cNvSpPr txBox="1"/>
          <p:nvPr/>
        </p:nvSpPr>
        <p:spPr>
          <a:xfrm>
            <a:off x="278543" y="1237152"/>
            <a:ext cx="8364670" cy="2862322"/>
          </a:xfrm>
          <a:prstGeom prst="rect">
            <a:avLst/>
          </a:prstGeom>
          <a:noFill/>
        </p:spPr>
        <p:txBody>
          <a:bodyPr wrap="square" rtlCol="0">
            <a:spAutoFit/>
          </a:bodyPr>
          <a:lstStyle/>
          <a:p>
            <a:pPr marL="285750" indent="-285750" algn="just">
              <a:buFont typeface="Arial" panose="020B0604020202020204" pitchFamily="34" charset="0"/>
              <a:buChar char="•"/>
            </a:pPr>
            <a:r>
              <a:rPr lang="tr-TR" sz="2000" b="1" u="sng" dirty="0">
                <a:solidFill>
                  <a:srgbClr val="FF0000"/>
                </a:solidFill>
                <a:effectLst>
                  <a:outerShdw blurRad="38100" dist="38100" dir="2700000" algn="tl">
                    <a:srgbClr val="000000">
                      <a:alpha val="43137"/>
                    </a:srgbClr>
                  </a:outerShdw>
                </a:effectLst>
              </a:rPr>
              <a:t>Yeryüzü üzerindeki bir noktanın konumunun enlem ve boylam büyüklükleri ile tanımlandığı koordinat sistemidir.</a:t>
            </a:r>
          </a:p>
          <a:p>
            <a:pPr marL="285750" indent="-285750" algn="just">
              <a:buFont typeface="Arial" panose="020B0604020202020204" pitchFamily="34" charset="0"/>
              <a:buChar char="•"/>
            </a:pPr>
            <a:r>
              <a:rPr lang="tr-TR" sz="2000" dirty="0"/>
              <a:t>Yerin merkezi başlangıç noktası olarak alınır. Yerküre 180 adet </a:t>
            </a:r>
            <a:r>
              <a:rPr lang="tr-TR" sz="2000" b="1" u="sng" dirty="0"/>
              <a:t>paralel</a:t>
            </a:r>
            <a:r>
              <a:rPr lang="tr-TR" sz="2000" dirty="0"/>
              <a:t> ve 360 adet </a:t>
            </a:r>
            <a:r>
              <a:rPr lang="tr-TR" sz="2000" b="1" u="sng" dirty="0"/>
              <a:t>meridyen</a:t>
            </a:r>
            <a:r>
              <a:rPr lang="tr-TR" sz="2000" dirty="0"/>
              <a:t> ile ifade edilir.</a:t>
            </a:r>
          </a:p>
          <a:p>
            <a:pPr marL="285750" indent="-285750" algn="just">
              <a:buFont typeface="Arial" panose="020B0604020202020204" pitchFamily="34" charset="0"/>
              <a:buChar char="•"/>
            </a:pPr>
            <a:r>
              <a:rPr lang="tr-TR" sz="2000" dirty="0"/>
              <a:t>Londra </a:t>
            </a:r>
            <a:r>
              <a:rPr lang="tr-TR" sz="2000" dirty="0" err="1"/>
              <a:t>Greenwich’den</a:t>
            </a:r>
            <a:r>
              <a:rPr lang="tr-TR" sz="2000" dirty="0"/>
              <a:t> geçtiği varsayılan meridyen 0º başlangıç meridyeni olarak tanımlanır ve doğusundakiler </a:t>
            </a:r>
            <a:r>
              <a:rPr lang="tr-TR" sz="2000" b="1" u="sng" dirty="0">
                <a:solidFill>
                  <a:srgbClr val="C00000"/>
                </a:solidFill>
              </a:rPr>
              <a:t>doğu meridyenleri</a:t>
            </a:r>
            <a:r>
              <a:rPr lang="tr-TR" sz="2000" dirty="0"/>
              <a:t>, batısındakiler </a:t>
            </a:r>
            <a:r>
              <a:rPr lang="tr-TR" sz="2000" b="1" u="sng" dirty="0">
                <a:solidFill>
                  <a:srgbClr val="C00000"/>
                </a:solidFill>
              </a:rPr>
              <a:t>batı meridyeni </a:t>
            </a:r>
            <a:r>
              <a:rPr lang="tr-TR" sz="2000" dirty="0"/>
              <a:t>olarak adlandırılır.</a:t>
            </a:r>
          </a:p>
          <a:p>
            <a:pPr marL="285750" indent="-285750" algn="just">
              <a:buFont typeface="Arial" panose="020B0604020202020204" pitchFamily="34" charset="0"/>
              <a:buChar char="•"/>
            </a:pPr>
            <a:r>
              <a:rPr lang="tr-TR" sz="2000" dirty="0"/>
              <a:t>Ekvatorun kuzeyindeki paraleller </a:t>
            </a:r>
            <a:r>
              <a:rPr lang="tr-TR" sz="2000" b="1" u="sng" dirty="0">
                <a:solidFill>
                  <a:srgbClr val="C00000"/>
                </a:solidFill>
              </a:rPr>
              <a:t>kuzey paralelleri</a:t>
            </a:r>
            <a:r>
              <a:rPr lang="tr-TR" sz="2000" dirty="0"/>
              <a:t>, güneyindekiler ise </a:t>
            </a:r>
            <a:r>
              <a:rPr lang="tr-TR" sz="2000" b="1" u="sng" dirty="0">
                <a:solidFill>
                  <a:srgbClr val="C00000"/>
                </a:solidFill>
              </a:rPr>
              <a:t>güney paraleli</a:t>
            </a:r>
            <a:r>
              <a:rPr lang="tr-TR" sz="2000" b="1" dirty="0"/>
              <a:t> </a:t>
            </a:r>
            <a:r>
              <a:rPr lang="tr-TR" sz="2000" dirty="0"/>
              <a:t>olarak adlandırılır.</a:t>
            </a:r>
          </a:p>
        </p:txBody>
      </p:sp>
      <p:sp>
        <p:nvSpPr>
          <p:cNvPr id="12" name="Metin kutusu 11"/>
          <p:cNvSpPr txBox="1"/>
          <p:nvPr/>
        </p:nvSpPr>
        <p:spPr>
          <a:xfrm>
            <a:off x="1811128" y="646717"/>
            <a:ext cx="5024965"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Coğrafi Koordinat Sistemi</a:t>
            </a:r>
          </a:p>
        </p:txBody>
      </p:sp>
    </p:spTree>
    <p:extLst>
      <p:ext uri="{BB962C8B-B14F-4D97-AF65-F5344CB8AC3E}">
        <p14:creationId xmlns:p14="http://schemas.microsoft.com/office/powerpoint/2010/main" val="37898755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extLst>
              <a:ext uri="{28A0092B-C50C-407E-A947-70E740481C1C}">
                <a14:useLocalDpi xmlns:a14="http://schemas.microsoft.com/office/drawing/2010/main" val="0"/>
              </a:ext>
            </a:extLst>
          </a:blip>
          <a:srcRect r="5289"/>
          <a:stretch/>
        </p:blipFill>
        <p:spPr>
          <a:xfrm>
            <a:off x="-17337" y="1421260"/>
            <a:ext cx="5214680" cy="4447037"/>
          </a:xfrm>
          <a:prstGeom prst="rect">
            <a:avLst/>
          </a:prstGeom>
        </p:spPr>
      </p:pic>
      <p:sp>
        <p:nvSpPr>
          <p:cNvPr id="3" name="Metin kutusu 2"/>
          <p:cNvSpPr txBox="1"/>
          <p:nvPr/>
        </p:nvSpPr>
        <p:spPr>
          <a:xfrm>
            <a:off x="49778" y="6074387"/>
            <a:ext cx="2043847" cy="246221"/>
          </a:xfrm>
          <a:prstGeom prst="rect">
            <a:avLst/>
          </a:prstGeom>
          <a:noFill/>
        </p:spPr>
        <p:txBody>
          <a:bodyPr wrap="square" rtlCol="0">
            <a:spAutoFit/>
          </a:bodyPr>
          <a:lstStyle/>
          <a:p>
            <a:pPr algn="ctr"/>
            <a:r>
              <a:rPr lang="tr-TR" sz="1000" dirty="0">
                <a:solidFill>
                  <a:schemeClr val="bg1">
                    <a:lumMod val="85000"/>
                  </a:schemeClr>
                </a:solidFill>
              </a:rPr>
              <a:t>B.Ü. KRDAE Jeodezi Anabilim Dalı</a:t>
            </a:r>
          </a:p>
        </p:txBody>
      </p:sp>
      <p:sp>
        <p:nvSpPr>
          <p:cNvPr id="4" name="Dikdörtgen 3"/>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Koordinat Sistemleri</a:t>
            </a:r>
            <a:endParaRPr lang="en-US" sz="2400" dirty="0">
              <a:solidFill>
                <a:schemeClr val="bg1"/>
              </a:solidFill>
            </a:endParaRPr>
          </a:p>
        </p:txBody>
      </p:sp>
      <p:sp>
        <p:nvSpPr>
          <p:cNvPr id="5" name="Metin kutusu 4"/>
          <p:cNvSpPr txBox="1"/>
          <p:nvPr/>
        </p:nvSpPr>
        <p:spPr>
          <a:xfrm>
            <a:off x="1811128" y="646717"/>
            <a:ext cx="5024965"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Coğrafi Koordinat Sistemi</a:t>
            </a:r>
          </a:p>
        </p:txBody>
      </p:sp>
      <p:pic>
        <p:nvPicPr>
          <p:cNvPr id="6" name="Resim 5"/>
          <p:cNvPicPr>
            <a:picLocks noChangeAspect="1"/>
          </p:cNvPicPr>
          <p:nvPr/>
        </p:nvPicPr>
        <p:blipFill>
          <a:blip r:embed="rId3"/>
          <a:stretch>
            <a:fillRect/>
          </a:stretch>
        </p:blipFill>
        <p:spPr>
          <a:xfrm>
            <a:off x="5537571" y="1379315"/>
            <a:ext cx="2809533" cy="2275173"/>
          </a:xfrm>
          <a:prstGeom prst="rect">
            <a:avLst/>
          </a:prstGeom>
        </p:spPr>
      </p:pic>
      <p:sp>
        <p:nvSpPr>
          <p:cNvPr id="7" name="Metin kutusu 6"/>
          <p:cNvSpPr txBox="1"/>
          <p:nvPr/>
        </p:nvSpPr>
        <p:spPr>
          <a:xfrm>
            <a:off x="4740676" y="3583398"/>
            <a:ext cx="4403324" cy="2308324"/>
          </a:xfrm>
          <a:prstGeom prst="rect">
            <a:avLst/>
          </a:prstGeom>
          <a:noFill/>
        </p:spPr>
        <p:txBody>
          <a:bodyPr wrap="square" rtlCol="0">
            <a:spAutoFit/>
          </a:bodyPr>
          <a:lstStyle/>
          <a:p>
            <a:pPr marL="342900" indent="-342900">
              <a:buFont typeface="Wingdings" panose="05000000000000000000" pitchFamily="2" charset="2"/>
              <a:buChar char="ü"/>
            </a:pPr>
            <a:r>
              <a:rPr lang="tr-TR" sz="2400" dirty="0"/>
              <a:t>Bir noktadan geçen paralel dairesinin ekvator düzlemine olan açısal uzaklığına </a:t>
            </a:r>
            <a:r>
              <a:rPr lang="tr-TR" sz="2400" b="1" u="sng" dirty="0">
                <a:solidFill>
                  <a:srgbClr val="C00000"/>
                </a:solidFill>
              </a:rPr>
              <a:t>enlem</a:t>
            </a:r>
            <a:r>
              <a:rPr lang="tr-TR" sz="2400" dirty="0"/>
              <a:t>,</a:t>
            </a:r>
          </a:p>
          <a:p>
            <a:pPr marL="342900" indent="-342900">
              <a:buFont typeface="Wingdings" panose="05000000000000000000" pitchFamily="2" charset="2"/>
              <a:buChar char="ü"/>
            </a:pPr>
            <a:r>
              <a:rPr lang="tr-TR" sz="2400" dirty="0"/>
              <a:t>Bir noktadan geçen meridyenin başlangıç meridyen düzlemi ile arasındaki açıya </a:t>
            </a:r>
            <a:r>
              <a:rPr lang="tr-TR" sz="2400" b="1" u="sng" dirty="0">
                <a:solidFill>
                  <a:srgbClr val="C00000"/>
                </a:solidFill>
              </a:rPr>
              <a:t>boylam</a:t>
            </a:r>
            <a:r>
              <a:rPr lang="tr-TR" sz="2400" dirty="0"/>
              <a:t> denir.</a:t>
            </a:r>
          </a:p>
        </p:txBody>
      </p:sp>
    </p:spTree>
    <p:extLst>
      <p:ext uri="{BB962C8B-B14F-4D97-AF65-F5344CB8AC3E}">
        <p14:creationId xmlns:p14="http://schemas.microsoft.com/office/powerpoint/2010/main" val="12115414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10599" r="12948" b="10425"/>
          <a:stretch/>
        </p:blipFill>
        <p:spPr>
          <a:xfrm>
            <a:off x="4652358" y="1557705"/>
            <a:ext cx="3929975" cy="3666747"/>
          </a:xfrm>
          <a:prstGeom prst="rect">
            <a:avLst/>
          </a:prstGeom>
        </p:spPr>
      </p:pic>
      <p:sp>
        <p:nvSpPr>
          <p:cNvPr id="6" name="Dikdörtgen 5"/>
          <p:cNvSpPr/>
          <p:nvPr/>
        </p:nvSpPr>
        <p:spPr>
          <a:xfrm>
            <a:off x="7675600" y="4367824"/>
            <a:ext cx="1293175" cy="646331"/>
          </a:xfrm>
          <a:prstGeom prst="rect">
            <a:avLst/>
          </a:prstGeom>
          <a:noFill/>
        </p:spPr>
        <p:txBody>
          <a:bodyPr wrap="none" lIns="91440" tIns="45720" rIns="91440" bIns="45720">
            <a:spAutoFit/>
          </a:bodyPr>
          <a:lstStyle/>
          <a:p>
            <a:pPr algn="ctr"/>
            <a:r>
              <a:rPr lang="tr-TR" sz="3600" b="1" dirty="0">
                <a:ln w="9525">
                  <a:solidFill>
                    <a:schemeClr val="bg1"/>
                  </a:solidFill>
                  <a:prstDash val="solid"/>
                </a:ln>
                <a:effectLst>
                  <a:outerShdw blurRad="12700" dist="38100" dir="2700000" algn="tl" rotWithShape="0">
                    <a:schemeClr val="bg1">
                      <a:lumMod val="50000"/>
                    </a:schemeClr>
                  </a:outerShdw>
                </a:effectLst>
              </a:rPr>
              <a:t>X, Y, Z</a:t>
            </a:r>
          </a:p>
        </p:txBody>
      </p:sp>
      <p:sp>
        <p:nvSpPr>
          <p:cNvPr id="7" name="Dikdörtgen 6"/>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Koordinat Sistemleri</a:t>
            </a:r>
            <a:endParaRPr lang="en-US" sz="2400" dirty="0">
              <a:solidFill>
                <a:schemeClr val="bg1"/>
              </a:solidFill>
            </a:endParaRPr>
          </a:p>
        </p:txBody>
      </p:sp>
      <p:sp>
        <p:nvSpPr>
          <p:cNvPr id="4" name="Dikdörtgen 3"/>
          <p:cNvSpPr/>
          <p:nvPr/>
        </p:nvSpPr>
        <p:spPr>
          <a:xfrm>
            <a:off x="4411331" y="5106161"/>
            <a:ext cx="4572000" cy="1323439"/>
          </a:xfrm>
          <a:prstGeom prst="rect">
            <a:avLst/>
          </a:prstGeom>
        </p:spPr>
        <p:txBody>
          <a:bodyPr>
            <a:spAutoFit/>
          </a:bodyPr>
          <a:lstStyle/>
          <a:p>
            <a:pPr algn="just"/>
            <a:r>
              <a:rPr lang="tr-TR" sz="2000" dirty="0"/>
              <a:t>Karşılıklı birbirine dik 3 referans düzlemi tarafından tanımlanan ve uzayda yer alan noktaların tanımlandığı bir koordinat sistemidir.</a:t>
            </a:r>
          </a:p>
        </p:txBody>
      </p:sp>
      <p:pic>
        <p:nvPicPr>
          <p:cNvPr id="8" name="Resim 7"/>
          <p:cNvPicPr>
            <a:picLocks noChangeAspect="1"/>
          </p:cNvPicPr>
          <p:nvPr/>
        </p:nvPicPr>
        <p:blipFill rotWithShape="1">
          <a:blip r:embed="rId3"/>
          <a:srcRect l="9283" r="12735" b="10083"/>
          <a:stretch/>
        </p:blipFill>
        <p:spPr>
          <a:xfrm>
            <a:off x="405442" y="1734745"/>
            <a:ext cx="3764357" cy="3371416"/>
          </a:xfrm>
          <a:prstGeom prst="rect">
            <a:avLst/>
          </a:prstGeom>
        </p:spPr>
      </p:pic>
      <p:sp>
        <p:nvSpPr>
          <p:cNvPr id="9" name="Metin kutusu 8"/>
          <p:cNvSpPr txBox="1"/>
          <p:nvPr/>
        </p:nvSpPr>
        <p:spPr>
          <a:xfrm>
            <a:off x="221226" y="1063005"/>
            <a:ext cx="4132788"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Coğrafi Koordinat Sistemi</a:t>
            </a:r>
          </a:p>
        </p:txBody>
      </p:sp>
      <p:pic>
        <p:nvPicPr>
          <p:cNvPr id="10" name="Resim 9"/>
          <p:cNvPicPr>
            <a:picLocks noChangeAspect="1"/>
          </p:cNvPicPr>
          <p:nvPr/>
        </p:nvPicPr>
        <p:blipFill>
          <a:blip r:embed="rId4"/>
          <a:stretch>
            <a:fillRect/>
          </a:stretch>
        </p:blipFill>
        <p:spPr>
          <a:xfrm>
            <a:off x="4444" y="4919265"/>
            <a:ext cx="1673317" cy="1355060"/>
          </a:xfrm>
          <a:prstGeom prst="rect">
            <a:avLst/>
          </a:prstGeom>
        </p:spPr>
      </p:pic>
      <p:sp>
        <p:nvSpPr>
          <p:cNvPr id="11" name="Metin kutusu 10"/>
          <p:cNvSpPr txBox="1"/>
          <p:nvPr/>
        </p:nvSpPr>
        <p:spPr>
          <a:xfrm>
            <a:off x="4562100" y="1063005"/>
            <a:ext cx="4337838"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2800" b="1" dirty="0">
                <a:ln w="11430"/>
                <a:solidFill>
                  <a:srgbClr val="002060"/>
                </a:solidFill>
                <a:effectLst>
                  <a:outerShdw blurRad="50800" dist="39000" dir="5460000" algn="tl">
                    <a:srgbClr val="000000">
                      <a:alpha val="38000"/>
                    </a:srgbClr>
                  </a:outerShdw>
                </a:effectLst>
              </a:rPr>
              <a:t>Kartezyen Koordinat Sistemi</a:t>
            </a:r>
          </a:p>
        </p:txBody>
      </p:sp>
    </p:spTree>
    <p:extLst>
      <p:ext uri="{BB962C8B-B14F-4D97-AF65-F5344CB8AC3E}">
        <p14:creationId xmlns:p14="http://schemas.microsoft.com/office/powerpoint/2010/main" val="19809454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78543" y="1508161"/>
            <a:ext cx="8717934" cy="923330"/>
          </a:xfrm>
          <a:prstGeom prst="rect">
            <a:avLst/>
          </a:prstGeom>
          <a:noFill/>
        </p:spPr>
        <p:txBody>
          <a:bodyPr wrap="square" rtlCol="0">
            <a:spAutoFit/>
          </a:bodyPr>
          <a:lstStyle/>
          <a:p>
            <a:pPr algn="just"/>
            <a:r>
              <a:rPr lang="tr-TR" dirty="0"/>
              <a:t>Yeryüzünün tamamı ya da bir bölümü harita üzerine aktarılırken </a:t>
            </a:r>
            <a:r>
              <a:rPr lang="tr-TR" b="1" dirty="0">
                <a:solidFill>
                  <a:srgbClr val="002060"/>
                </a:solidFill>
                <a:effectLst>
                  <a:outerShdw blurRad="38100" dist="38100" dir="2700000" algn="tl">
                    <a:srgbClr val="000000">
                      <a:alpha val="43137"/>
                    </a:srgbClr>
                  </a:outerShdw>
                </a:effectLst>
              </a:rPr>
              <a:t>projeksiyon sistemleri </a:t>
            </a:r>
            <a:r>
              <a:rPr lang="tr-TR" dirty="0"/>
              <a:t>kullanılır. Projeksiyon fiziksel yeryüzünün geometrik bir yüzey üzerine </a:t>
            </a:r>
            <a:r>
              <a:rPr lang="tr-TR" dirty="0" err="1"/>
              <a:t>izdüşürülmesi</a:t>
            </a:r>
            <a:r>
              <a:rPr lang="tr-TR" dirty="0"/>
              <a:t> olarak tanımlanabilir.</a:t>
            </a:r>
          </a:p>
        </p:txBody>
      </p:sp>
      <p:pic>
        <p:nvPicPr>
          <p:cNvPr id="6" name="Resim 5"/>
          <p:cNvPicPr>
            <a:picLocks noChangeAspect="1"/>
          </p:cNvPicPr>
          <p:nvPr/>
        </p:nvPicPr>
        <p:blipFill>
          <a:blip r:embed="rId2"/>
          <a:stretch>
            <a:fillRect/>
          </a:stretch>
        </p:blipFill>
        <p:spPr>
          <a:xfrm>
            <a:off x="1486322" y="3366172"/>
            <a:ext cx="6503330" cy="2799586"/>
          </a:xfrm>
          <a:prstGeom prst="rect">
            <a:avLst/>
          </a:prstGeom>
        </p:spPr>
      </p:pic>
      <p:sp>
        <p:nvSpPr>
          <p:cNvPr id="7" name="Dikdörtgen 6"/>
          <p:cNvSpPr/>
          <p:nvPr/>
        </p:nvSpPr>
        <p:spPr>
          <a:xfrm>
            <a:off x="278543" y="2431491"/>
            <a:ext cx="8657934" cy="646331"/>
          </a:xfrm>
          <a:prstGeom prst="rect">
            <a:avLst/>
          </a:prstGeom>
        </p:spPr>
        <p:txBody>
          <a:bodyPr wrap="square">
            <a:spAutoFit/>
          </a:bodyPr>
          <a:lstStyle/>
          <a:p>
            <a:pPr algn="just"/>
            <a:r>
              <a:rPr lang="tr-TR" dirty="0"/>
              <a:t>Projeksiyon koordinat sistemi </a:t>
            </a:r>
            <a:r>
              <a:rPr lang="tr-TR" b="1" dirty="0">
                <a:solidFill>
                  <a:srgbClr val="002060"/>
                </a:solidFill>
                <a:effectLst>
                  <a:outerShdw blurRad="38100" dist="38100" dir="2700000" algn="tl">
                    <a:srgbClr val="000000">
                      <a:alpha val="43137"/>
                    </a:srgbClr>
                  </a:outerShdw>
                </a:effectLst>
              </a:rPr>
              <a:t>2 boyutlu düzlemin</a:t>
            </a:r>
            <a:r>
              <a:rPr lang="tr-TR" dirty="0"/>
              <a:t> yüzeyidir ve Coğrafi Koordinat Sisteminin projeksiyon yöntemlerinden birinin kullanılması ile yapılan dönüşüm işleminin sonucudur. </a:t>
            </a:r>
            <a:endParaRPr lang="en-US" dirty="0"/>
          </a:p>
        </p:txBody>
      </p:sp>
      <p:sp>
        <p:nvSpPr>
          <p:cNvPr id="8" name="Dikdörtgen 7"/>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Koordinat Sistemleri</a:t>
            </a:r>
            <a:endParaRPr lang="en-US" sz="2400" dirty="0">
              <a:solidFill>
                <a:schemeClr val="bg1"/>
              </a:solidFill>
            </a:endParaRPr>
          </a:p>
        </p:txBody>
      </p:sp>
      <p:sp>
        <p:nvSpPr>
          <p:cNvPr id="9" name="Metin kutusu 8"/>
          <p:cNvSpPr txBox="1"/>
          <p:nvPr/>
        </p:nvSpPr>
        <p:spPr>
          <a:xfrm>
            <a:off x="2210806" y="843009"/>
            <a:ext cx="4741525"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Projeksiyon Koordinat Sistemi</a:t>
            </a:r>
          </a:p>
        </p:txBody>
      </p:sp>
    </p:spTree>
    <p:extLst>
      <p:ext uri="{BB962C8B-B14F-4D97-AF65-F5344CB8AC3E}">
        <p14:creationId xmlns:p14="http://schemas.microsoft.com/office/powerpoint/2010/main" val="1396740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a:extLst>
              <a:ext uri="{28A0092B-C50C-407E-A947-70E740481C1C}">
                <a14:useLocalDpi xmlns:a14="http://schemas.microsoft.com/office/drawing/2010/main" val="0"/>
              </a:ext>
            </a:extLst>
          </a:blip>
          <a:srcRect/>
          <a:stretch>
            <a:fillRect/>
          </a:stretch>
        </p:blipFill>
        <p:spPr bwMode="auto">
          <a:xfrm>
            <a:off x="672718" y="1316111"/>
            <a:ext cx="7928460" cy="4854030"/>
          </a:xfrm>
          <a:prstGeom prst="rect">
            <a:avLst/>
          </a:prstGeom>
          <a:noFill/>
        </p:spPr>
      </p:pic>
      <p:sp>
        <p:nvSpPr>
          <p:cNvPr id="7" name="Dikdörtgen 6"/>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Koordinat Sistemleri</a:t>
            </a:r>
            <a:endParaRPr lang="en-US" sz="2400" dirty="0">
              <a:solidFill>
                <a:schemeClr val="bg1"/>
              </a:solidFill>
            </a:endParaRPr>
          </a:p>
        </p:txBody>
      </p:sp>
      <p:sp>
        <p:nvSpPr>
          <p:cNvPr id="5" name="Metin kutusu 4"/>
          <p:cNvSpPr txBox="1"/>
          <p:nvPr/>
        </p:nvSpPr>
        <p:spPr>
          <a:xfrm>
            <a:off x="3050690" y="746984"/>
            <a:ext cx="4132788"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Projeksiyon Türleri</a:t>
            </a:r>
          </a:p>
        </p:txBody>
      </p:sp>
    </p:spTree>
    <p:extLst>
      <p:ext uri="{BB962C8B-B14F-4D97-AF65-F5344CB8AC3E}">
        <p14:creationId xmlns:p14="http://schemas.microsoft.com/office/powerpoint/2010/main" val="421468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278543" y="1533976"/>
            <a:ext cx="3526865" cy="3831818"/>
          </a:xfrm>
          <a:prstGeom prst="rect">
            <a:avLst/>
          </a:prstGeom>
        </p:spPr>
        <p:txBody>
          <a:bodyPr wrap="square">
            <a:spAutoFit/>
          </a:bodyPr>
          <a:lstStyle/>
          <a:p>
            <a:pPr algn="just">
              <a:lnSpc>
                <a:spcPct val="150000"/>
              </a:lnSpc>
              <a:spcAft>
                <a:spcPts val="600"/>
              </a:spcAft>
            </a:pPr>
            <a:r>
              <a:rPr lang="tr-TR" dirty="0">
                <a:latin typeface="Calibri" panose="020F0502020204030204" pitchFamily="34" charset="0"/>
                <a:ea typeface="Calibri" panose="020F0502020204030204" pitchFamily="34" charset="0"/>
                <a:cs typeface="Times New Roman" panose="02020603050405020304" pitchFamily="18" charset="0"/>
              </a:rPr>
              <a:t>Bu projeksiyon </a:t>
            </a:r>
            <a:r>
              <a:rPr lang="tr-TR" dirty="0" err="1">
                <a:latin typeface="Calibri" panose="020F0502020204030204" pitchFamily="34" charset="0"/>
                <a:ea typeface="Calibri" panose="020F0502020204030204" pitchFamily="34" charset="0"/>
                <a:cs typeface="Times New Roman" panose="02020603050405020304" pitchFamily="18" charset="0"/>
              </a:rPr>
              <a:t>Konform</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Transversal</a:t>
            </a:r>
            <a:r>
              <a:rPr lang="tr-TR" dirty="0">
                <a:latin typeface="Calibri" panose="020F0502020204030204" pitchFamily="34" charset="0"/>
                <a:ea typeface="Calibri" panose="020F0502020204030204" pitchFamily="34" charset="0"/>
                <a:cs typeface="Times New Roman" panose="02020603050405020304" pitchFamily="18" charset="0"/>
              </a:rPr>
              <a:t> Silindirik Projeksiyon adıyla da bilinir. Yani bu projeksiyon, açı koruyan bir </a:t>
            </a:r>
            <a:r>
              <a:rPr lang="tr-TR" dirty="0" err="1">
                <a:latin typeface="Calibri" panose="020F0502020204030204" pitchFamily="34" charset="0"/>
                <a:ea typeface="Calibri" panose="020F0502020204030204" pitchFamily="34" charset="0"/>
                <a:cs typeface="Times New Roman" panose="02020603050405020304" pitchFamily="18" charset="0"/>
              </a:rPr>
              <a:t>izdüşüm</a:t>
            </a:r>
            <a:r>
              <a:rPr lang="tr-TR" dirty="0">
                <a:latin typeface="Calibri" panose="020F0502020204030204" pitchFamily="34" charset="0"/>
                <a:ea typeface="Calibri" panose="020F0502020204030204" pitchFamily="34" charset="0"/>
                <a:cs typeface="Times New Roman" panose="02020603050405020304" pitchFamily="18" charset="0"/>
              </a:rPr>
              <a:t> sistemi olup ekvatora paralel olarak silindir üzerine yapılmaktadır. Silindir dilim orta meridyeni boyunca dünyaya teğet geçirilir ve silindir ekseni dünyanın dönme eksenine diktir. </a:t>
            </a:r>
            <a:endParaRPr lang="en-US" dirty="0">
              <a:latin typeface="Times New Roman" panose="02020603050405020304" pitchFamily="18" charset="0"/>
              <a:ea typeface="Times New Roman" panose="02020603050405020304" pitchFamily="18" charset="0"/>
            </a:endParaRPr>
          </a:p>
        </p:txBody>
      </p:sp>
      <p:pic>
        <p:nvPicPr>
          <p:cNvPr id="7" name="Resim 6" descr="1-4-7_8"/>
          <p:cNvPicPr/>
          <p:nvPr/>
        </p:nvPicPr>
        <p:blipFill>
          <a:blip r:embed="rId2">
            <a:extLst>
              <a:ext uri="{28A0092B-C50C-407E-A947-70E740481C1C}">
                <a14:useLocalDpi xmlns:a14="http://schemas.microsoft.com/office/drawing/2010/main" val="0"/>
              </a:ext>
            </a:extLst>
          </a:blip>
          <a:srcRect l="3120" t="6256" r="4408"/>
          <a:stretch>
            <a:fillRect/>
          </a:stretch>
        </p:blipFill>
        <p:spPr bwMode="auto">
          <a:xfrm>
            <a:off x="4178001" y="1081332"/>
            <a:ext cx="4580881" cy="2162026"/>
          </a:xfrm>
          <a:prstGeom prst="rect">
            <a:avLst/>
          </a:prstGeom>
          <a:noFill/>
          <a:ln>
            <a:noFill/>
          </a:ln>
        </p:spPr>
      </p:pic>
      <p:pic>
        <p:nvPicPr>
          <p:cNvPr id="8" name="Resim 7"/>
          <p:cNvPicPr/>
          <p:nvPr/>
        </p:nvPicPr>
        <p:blipFill>
          <a:blip r:embed="rId3">
            <a:extLst>
              <a:ext uri="{28A0092B-C50C-407E-A947-70E740481C1C}">
                <a14:useLocalDpi xmlns:a14="http://schemas.microsoft.com/office/drawing/2010/main" val="0"/>
              </a:ext>
            </a:extLst>
          </a:blip>
          <a:srcRect/>
          <a:stretch>
            <a:fillRect/>
          </a:stretch>
        </p:blipFill>
        <p:spPr bwMode="auto">
          <a:xfrm>
            <a:off x="3962399" y="3623613"/>
            <a:ext cx="4796483" cy="2388081"/>
          </a:xfrm>
          <a:prstGeom prst="rect">
            <a:avLst/>
          </a:prstGeom>
          <a:noFill/>
        </p:spPr>
      </p:pic>
      <p:sp>
        <p:nvSpPr>
          <p:cNvPr id="9" name="Dikdörtgen 8"/>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Koordinat Sistemleri</a:t>
            </a:r>
            <a:endParaRPr lang="en-US" sz="2400" dirty="0">
              <a:solidFill>
                <a:schemeClr val="bg1"/>
              </a:solidFill>
            </a:endParaRPr>
          </a:p>
        </p:txBody>
      </p:sp>
      <p:sp>
        <p:nvSpPr>
          <p:cNvPr id="10" name="Metin kutusu 9"/>
          <p:cNvSpPr txBox="1"/>
          <p:nvPr/>
        </p:nvSpPr>
        <p:spPr>
          <a:xfrm>
            <a:off x="278542" y="819722"/>
            <a:ext cx="4707525"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Gauss-</a:t>
            </a:r>
            <a:r>
              <a:rPr lang="tr-TR" sz="28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Kruger</a:t>
            </a:r>
            <a:r>
              <a:rPr lang="tr-T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Projeksiyonu</a:t>
            </a:r>
          </a:p>
        </p:txBody>
      </p:sp>
    </p:spTree>
    <p:extLst>
      <p:ext uri="{BB962C8B-B14F-4D97-AF65-F5344CB8AC3E}">
        <p14:creationId xmlns:p14="http://schemas.microsoft.com/office/powerpoint/2010/main" val="31278406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62849" y="829877"/>
            <a:ext cx="8333678" cy="3000821"/>
          </a:xfrm>
          <a:prstGeom prst="rect">
            <a:avLst/>
          </a:prstGeom>
        </p:spPr>
        <p:txBody>
          <a:bodyPr wrap="square">
            <a:spAutoFit/>
          </a:bodyPr>
          <a:lstStyle/>
          <a:p>
            <a:pPr algn="just">
              <a:lnSpc>
                <a:spcPct val="150000"/>
              </a:lnSpc>
              <a:spcBef>
                <a:spcPts val="600"/>
              </a:spcBef>
              <a:spcAft>
                <a:spcPts val="600"/>
              </a:spcAft>
            </a:pPr>
            <a:r>
              <a:rPr lang="tr-TR" dirty="0">
                <a:latin typeface="Calibri" panose="020F0502020204030204" pitchFamily="34" charset="0"/>
                <a:ea typeface="Calibri" panose="020F0502020204030204" pitchFamily="34" charset="0"/>
                <a:cs typeface="Times New Roman" panose="02020603050405020304" pitchFamily="18" charset="0"/>
              </a:rPr>
              <a:t>Ülkemizde büyük ölçekli haritalar, </a:t>
            </a:r>
            <a:r>
              <a:rPr lang="tr-TR" b="1" dirty="0">
                <a:latin typeface="Calibri" panose="020F0502020204030204" pitchFamily="34" charset="0"/>
                <a:ea typeface="Calibri" panose="020F0502020204030204" pitchFamily="34" charset="0"/>
                <a:cs typeface="Times New Roman" panose="02020603050405020304" pitchFamily="18" charset="0"/>
              </a:rPr>
              <a:t>3</a:t>
            </a:r>
            <a:r>
              <a:rPr lang="tr-TR" b="1" baseline="30000" dirty="0">
                <a:latin typeface="Calibri" panose="020F0502020204030204" pitchFamily="34" charset="0"/>
                <a:ea typeface="Calibri" panose="020F0502020204030204" pitchFamily="34" charset="0"/>
                <a:cs typeface="Times New Roman" panose="02020603050405020304" pitchFamily="18" charset="0"/>
              </a:rPr>
              <a:t>0</a:t>
            </a:r>
            <a:r>
              <a:rPr lang="tr-TR" b="1" dirty="0">
                <a:latin typeface="Calibri" panose="020F0502020204030204" pitchFamily="34" charset="0"/>
                <a:ea typeface="Calibri" panose="020F0502020204030204" pitchFamily="34" charset="0"/>
                <a:cs typeface="Times New Roman" panose="02020603050405020304" pitchFamily="18" charset="0"/>
              </a:rPr>
              <a:t>’lik dilimdeki Gauss-</a:t>
            </a:r>
            <a:r>
              <a:rPr lang="tr-TR" b="1" dirty="0" err="1">
                <a:latin typeface="Calibri" panose="020F0502020204030204" pitchFamily="34" charset="0"/>
                <a:ea typeface="Calibri" panose="020F0502020204030204" pitchFamily="34" charset="0"/>
                <a:cs typeface="Times New Roman" panose="02020603050405020304" pitchFamily="18" charset="0"/>
              </a:rPr>
              <a:t>Krüger</a:t>
            </a:r>
            <a:r>
              <a:rPr lang="tr-TR" b="1" dirty="0">
                <a:latin typeface="Calibri" panose="020F0502020204030204" pitchFamily="34" charset="0"/>
                <a:ea typeface="Calibri" panose="020F0502020204030204" pitchFamily="34" charset="0"/>
                <a:cs typeface="Times New Roman" panose="02020603050405020304" pitchFamily="18" charset="0"/>
              </a:rPr>
              <a:t> projeksiyon düzleminde </a:t>
            </a:r>
            <a:r>
              <a:rPr lang="tr-TR" dirty="0">
                <a:latin typeface="Calibri" panose="020F0502020204030204" pitchFamily="34" charset="0"/>
                <a:ea typeface="Calibri" panose="020F0502020204030204" pitchFamily="34" charset="0"/>
                <a:cs typeface="Times New Roman" panose="02020603050405020304" pitchFamily="18" charset="0"/>
              </a:rPr>
              <a:t>üretilmektedir. Bu projeksiyon düzlemi, ekseni Dünya’nın dönme eksenine dik (</a:t>
            </a:r>
            <a:r>
              <a:rPr lang="tr-TR" dirty="0" err="1">
                <a:latin typeface="Calibri" panose="020F0502020204030204" pitchFamily="34" charset="0"/>
                <a:ea typeface="Calibri" panose="020F0502020204030204" pitchFamily="34" charset="0"/>
                <a:cs typeface="Times New Roman" panose="02020603050405020304" pitchFamily="18" charset="0"/>
              </a:rPr>
              <a:t>transversal</a:t>
            </a:r>
            <a:r>
              <a:rPr lang="tr-TR" dirty="0">
                <a:latin typeface="Calibri" panose="020F0502020204030204" pitchFamily="34" charset="0"/>
                <a:ea typeface="Calibri" panose="020F0502020204030204" pitchFamily="34" charset="0"/>
                <a:cs typeface="Times New Roman" panose="02020603050405020304" pitchFamily="18" charset="0"/>
              </a:rPr>
              <a:t> konum) ve dilim orta meridyeni boyunca teğet bir silindir yüzeyidir. Teğet meridyen aynı zamanda projeksiyon dik koordinat sisteminin X eksenidir. Koordinat sisteminin başlangıç noktası ekvator üzerindedir. Dik koordinat sisteminde yeryüzü üzerindeki paraleller (enlem) ve meridyenler (boylam) yay şeklinde görülmektedir</a:t>
            </a:r>
            <a:r>
              <a:rPr lang="en-US" dirty="0">
                <a:latin typeface="Calibri" panose="020F0502020204030204" pitchFamily="34" charset="0"/>
                <a:ea typeface="Calibri" panose="020F0502020204030204" pitchFamily="34" charset="0"/>
                <a:cs typeface="Times New Roman" panose="02020603050405020304" pitchFamily="18" charset="0"/>
              </a:rPr>
              <a:t>.</a:t>
            </a:r>
            <a:endParaRPr lang="en-US"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5" name="Resim 4" descr="sekil2"/>
          <p:cNvPicPr/>
          <p:nvPr/>
        </p:nvPicPr>
        <p:blipFill>
          <a:blip r:embed="rId2">
            <a:extLst>
              <a:ext uri="{28A0092B-C50C-407E-A947-70E740481C1C}">
                <a14:useLocalDpi xmlns:a14="http://schemas.microsoft.com/office/drawing/2010/main" val="0"/>
              </a:ext>
            </a:extLst>
          </a:blip>
          <a:srcRect/>
          <a:stretch>
            <a:fillRect/>
          </a:stretch>
        </p:blipFill>
        <p:spPr bwMode="auto">
          <a:xfrm>
            <a:off x="2729076" y="3632777"/>
            <a:ext cx="3459541" cy="2594259"/>
          </a:xfrm>
          <a:prstGeom prst="rect">
            <a:avLst/>
          </a:prstGeom>
          <a:noFill/>
          <a:ln>
            <a:noFill/>
          </a:ln>
        </p:spPr>
      </p:pic>
      <p:sp>
        <p:nvSpPr>
          <p:cNvPr id="6" name="Dikdörtgen 5"/>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Koordinat Sistemleri</a:t>
            </a:r>
            <a:endParaRPr lang="en-US" sz="2400" dirty="0">
              <a:solidFill>
                <a:schemeClr val="bg1"/>
              </a:solidFill>
            </a:endParaRPr>
          </a:p>
        </p:txBody>
      </p:sp>
    </p:spTree>
    <p:extLst>
      <p:ext uri="{BB962C8B-B14F-4D97-AF65-F5344CB8AC3E}">
        <p14:creationId xmlns:p14="http://schemas.microsoft.com/office/powerpoint/2010/main" val="34936273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Koordinat Sistemleri</a:t>
            </a:r>
            <a:endParaRPr lang="en-US" sz="2400" dirty="0">
              <a:solidFill>
                <a:schemeClr val="bg1"/>
              </a:solidFill>
            </a:endParaRPr>
          </a:p>
        </p:txBody>
      </p:sp>
      <p:sp>
        <p:nvSpPr>
          <p:cNvPr id="4" name="Dikdörtgen 3"/>
          <p:cNvSpPr/>
          <p:nvPr/>
        </p:nvSpPr>
        <p:spPr>
          <a:xfrm>
            <a:off x="337372" y="1225689"/>
            <a:ext cx="8488392" cy="5016758"/>
          </a:xfrm>
          <a:prstGeom prst="rect">
            <a:avLst/>
          </a:prstGeom>
        </p:spPr>
        <p:txBody>
          <a:bodyPr wrap="square">
            <a:spAutoFit/>
          </a:bodyPr>
          <a:lstStyle/>
          <a:p>
            <a:pPr algn="just"/>
            <a:r>
              <a:rPr lang="tr-TR" sz="2000" dirty="0"/>
              <a:t>UTM projeksiyonunda,</a:t>
            </a:r>
          </a:p>
          <a:p>
            <a:pPr marL="342900" indent="-342900" algn="just">
              <a:buFont typeface="Wingdings" panose="05000000000000000000" pitchFamily="2" charset="2"/>
              <a:buChar char="ü"/>
            </a:pPr>
            <a:r>
              <a:rPr lang="tr-TR" sz="2000" dirty="0"/>
              <a:t>180° meridyeninden başlamak üzere dünya, </a:t>
            </a:r>
            <a:r>
              <a:rPr lang="tr-TR" sz="2000" b="1" u="sng" dirty="0"/>
              <a:t>6° ‘</a:t>
            </a:r>
            <a:r>
              <a:rPr lang="tr-TR" sz="2000" b="1" u="sng" dirty="0" err="1"/>
              <a:t>lik</a:t>
            </a:r>
            <a:r>
              <a:rPr lang="tr-TR" sz="2000" b="1" dirty="0"/>
              <a:t> </a:t>
            </a:r>
            <a:r>
              <a:rPr lang="tr-TR" sz="2000" dirty="0"/>
              <a:t>boylam aralıklı 60 dilime ayrılmıştır. </a:t>
            </a:r>
          </a:p>
          <a:p>
            <a:pPr marL="342900" indent="-342900" algn="just">
              <a:buFont typeface="Wingdings" panose="05000000000000000000" pitchFamily="2" charset="2"/>
              <a:buChar char="ü"/>
            </a:pPr>
            <a:r>
              <a:rPr lang="tr-TR" sz="2000" dirty="0"/>
              <a:t>Dilimler 1'den başlamak ve doğuya doğru artan sırada 60'a kadar numaralanmıştır.</a:t>
            </a:r>
          </a:p>
          <a:p>
            <a:pPr marL="342900" indent="-342900" algn="just">
              <a:buFont typeface="Wingdings" panose="05000000000000000000" pitchFamily="2" charset="2"/>
              <a:buChar char="ü"/>
            </a:pPr>
            <a:r>
              <a:rPr lang="tr-TR" sz="2000" dirty="0"/>
              <a:t>Her bir dilim ayrı bir projeksiyon sistemini belirtir. Silindir dilimin orta meridyeni boyunca dünyaya teğet geçirilir. Böylece bir dilimin 3° sağı ve 3° solu aynı bir dilim içinde yer alır.</a:t>
            </a:r>
          </a:p>
          <a:p>
            <a:pPr marL="342900" indent="-342900" algn="just">
              <a:buFont typeface="Wingdings" panose="05000000000000000000" pitchFamily="2" charset="2"/>
              <a:buChar char="ü"/>
            </a:pPr>
            <a:r>
              <a:rPr lang="tr-TR" sz="2000" dirty="0"/>
              <a:t>Türkiye toprakları dilim orta meridyeni 27°, 33°, 39° ve 45° olan dilimlerde bulunmaktadır ve bu dilimlerin numaraları 35, 36, 37 ve 38'dir. Bu dilimler 1:25 000 ve daha küçük ölçekli haritaların yapımı için esas alınır. </a:t>
            </a:r>
          </a:p>
          <a:p>
            <a:pPr marL="342900" indent="-342900" algn="just">
              <a:buFont typeface="Wingdings" panose="05000000000000000000" pitchFamily="2" charset="2"/>
              <a:buChar char="ü"/>
            </a:pPr>
            <a:r>
              <a:rPr lang="tr-TR" sz="2000" dirty="0"/>
              <a:t>Daha büyük ölçekli (örneğin 1:5000) haritaların yapımı için ise dilim genişlikleri </a:t>
            </a:r>
            <a:r>
              <a:rPr lang="tr-TR" sz="2000" b="1" u="sng" dirty="0"/>
              <a:t>3°</a:t>
            </a:r>
            <a:r>
              <a:rPr lang="tr-TR" sz="2000" b="1" dirty="0"/>
              <a:t> </a:t>
            </a:r>
            <a:r>
              <a:rPr lang="tr-TR" sz="2000" dirty="0"/>
              <a:t>alınır. Böylece Türkiye için 27°, 30°, 33°, 36°, 39°, 42° ve 45° dilim orta meridyenleri büyük ölçekli harita yapımında kullanılmaktadır. </a:t>
            </a:r>
          </a:p>
          <a:p>
            <a:pPr marL="342900" indent="-342900" algn="just">
              <a:buFont typeface="Wingdings" panose="05000000000000000000" pitchFamily="2" charset="2"/>
              <a:buChar char="ü"/>
            </a:pPr>
            <a:r>
              <a:rPr lang="tr-TR" sz="2000" dirty="0"/>
              <a:t>UTM projeksiyonunda bir dilime 84° kuzey paraleliyle 80° güney paraleli arasında kalan bölgelerin projeksiyonu yapılır.</a:t>
            </a:r>
          </a:p>
        </p:txBody>
      </p:sp>
      <p:sp>
        <p:nvSpPr>
          <p:cNvPr id="5" name="Metin kutusu 4"/>
          <p:cNvSpPr txBox="1"/>
          <p:nvPr/>
        </p:nvSpPr>
        <p:spPr>
          <a:xfrm>
            <a:off x="2999869" y="702469"/>
            <a:ext cx="3163397"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UTM Projeksiyonu</a:t>
            </a:r>
          </a:p>
        </p:txBody>
      </p:sp>
    </p:spTree>
    <p:extLst>
      <p:ext uri="{BB962C8B-B14F-4D97-AF65-F5344CB8AC3E}">
        <p14:creationId xmlns:p14="http://schemas.microsoft.com/office/powerpoint/2010/main" val="3926378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1020673"/>
            <a:ext cx="8522898" cy="4093428"/>
          </a:xfrm>
          <a:prstGeom prst="rect">
            <a:avLst/>
          </a:prstGeom>
        </p:spPr>
        <p:txBody>
          <a:bodyPr wrap="square">
            <a:spAutoFit/>
          </a:bodyPr>
          <a:lstStyle/>
          <a:p>
            <a:pPr marL="342900" indent="-342900" algn="just">
              <a:buFont typeface="Wingdings" panose="05000000000000000000" pitchFamily="2" charset="2"/>
              <a:buChar char="ü"/>
            </a:pPr>
            <a:r>
              <a:rPr lang="tr-TR" sz="2000" dirty="0"/>
              <a:t>UTM projeksiyonunda uzunlukların anormal büyümesini önlemek (yani aşırı deformasyonları) amacıyla x, y koordinat değerleri </a:t>
            </a:r>
            <a:r>
              <a:rPr lang="tr-TR" sz="2000" b="1" u="sng" dirty="0"/>
              <a:t>küçültme faktörü denen 0.9996 </a:t>
            </a:r>
            <a:r>
              <a:rPr lang="tr-TR" sz="2000" dirty="0"/>
              <a:t>değeri ile çarpılarak kullanılır. </a:t>
            </a:r>
          </a:p>
          <a:p>
            <a:pPr marL="342900" indent="-342900" algn="just">
              <a:buFont typeface="Wingdings" panose="05000000000000000000" pitchFamily="2" charset="2"/>
              <a:buChar char="ü"/>
            </a:pPr>
            <a:r>
              <a:rPr lang="tr-TR" sz="2000" dirty="0"/>
              <a:t>Dilim orta meridyeninin solundaki y değerini eksi değerden kurtarmak için küçültme faktörü ile küçültülen </a:t>
            </a:r>
            <a:r>
              <a:rPr lang="tr-TR" sz="2000" b="1" u="sng" dirty="0"/>
              <a:t>y değerine 500.000 metre </a:t>
            </a:r>
            <a:r>
              <a:rPr lang="tr-TR" sz="2000" dirty="0"/>
              <a:t>değeri eklenir, y değerleri kuzey yarım kürede pozitif olduğu için herhangi bir sabit değer eklenmez. Bu şekilde elde edilen koordinatlara </a:t>
            </a:r>
            <a:r>
              <a:rPr lang="tr-TR" sz="2000" b="1" dirty="0">
                <a:solidFill>
                  <a:srgbClr val="002060"/>
                </a:solidFill>
                <a:effectLst>
                  <a:outerShdw blurRad="38100" dist="38100" dir="2700000" algn="tl">
                    <a:srgbClr val="000000">
                      <a:alpha val="43137"/>
                    </a:srgbClr>
                  </a:outerShdw>
                </a:effectLst>
              </a:rPr>
              <a:t>SAĞA ve YUKARI </a:t>
            </a:r>
            <a:r>
              <a:rPr lang="tr-TR" sz="2000" dirty="0"/>
              <a:t>değerler denir. </a:t>
            </a:r>
          </a:p>
          <a:p>
            <a:pPr marL="342900" indent="-342900" algn="just">
              <a:buFont typeface="Wingdings" panose="05000000000000000000" pitchFamily="2" charset="2"/>
              <a:buChar char="ü"/>
            </a:pPr>
            <a:r>
              <a:rPr lang="tr-TR" sz="2000" dirty="0"/>
              <a:t>Ancak güney yarım küre için küçültme faktörü ile küçültülen </a:t>
            </a:r>
            <a:r>
              <a:rPr lang="tr-TR" sz="2000" b="1" u="sng" dirty="0"/>
              <a:t>x değerine 10.000.000 metre </a:t>
            </a:r>
            <a:r>
              <a:rPr lang="tr-TR" sz="2000" dirty="0"/>
              <a:t>eklenir.</a:t>
            </a:r>
          </a:p>
          <a:p>
            <a:pPr marL="342900" indent="-342900" algn="just">
              <a:buFont typeface="Wingdings" panose="05000000000000000000" pitchFamily="2" charset="2"/>
              <a:buChar char="ü"/>
            </a:pPr>
            <a:r>
              <a:rPr lang="tr-TR" sz="2000" dirty="0"/>
              <a:t>Türkiye'de üretim yetkisi Harita Genel Müdürlüğü’nde 1:25.000, 1:50.000, 1:100.000 ve 1:250.000 ölçekli </a:t>
            </a:r>
            <a:r>
              <a:rPr lang="tr-TR" sz="2000" dirty="0" err="1"/>
              <a:t>topoğrafik</a:t>
            </a:r>
            <a:r>
              <a:rPr lang="tr-TR" sz="2000" dirty="0"/>
              <a:t> haritalar UTM projeksiyonu kullanılarak üretilir.</a:t>
            </a:r>
          </a:p>
        </p:txBody>
      </p:sp>
      <p:sp>
        <p:nvSpPr>
          <p:cNvPr id="3" name="Dikdörtgen 2"/>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Koordinat Sistemleri</a:t>
            </a:r>
            <a:endParaRPr lang="en-US" sz="2400" dirty="0">
              <a:solidFill>
                <a:schemeClr val="bg1"/>
              </a:solidFill>
            </a:endParaRPr>
          </a:p>
        </p:txBody>
      </p:sp>
      <p:graphicFrame>
        <p:nvGraphicFramePr>
          <p:cNvPr id="4" name="Nesne 3"/>
          <p:cNvGraphicFramePr>
            <a:graphicFrameLocks noChangeAspect="1"/>
          </p:cNvGraphicFramePr>
          <p:nvPr>
            <p:extLst>
              <p:ext uri="{D42A27DB-BD31-4B8C-83A1-F6EECF244321}">
                <p14:modId xmlns:p14="http://schemas.microsoft.com/office/powerpoint/2010/main" val="1498500644"/>
              </p:ext>
            </p:extLst>
          </p:nvPr>
        </p:nvGraphicFramePr>
        <p:xfrm>
          <a:off x="3195191" y="5235193"/>
          <a:ext cx="3765218" cy="936104"/>
        </p:xfrm>
        <a:graphic>
          <a:graphicData uri="http://schemas.openxmlformats.org/presentationml/2006/ole">
            <mc:AlternateContent xmlns:mc="http://schemas.openxmlformats.org/markup-compatibility/2006">
              <mc:Choice xmlns:v="urn:schemas-microsoft-com:vml" Requires="v">
                <p:oleObj name="Denklem" r:id="rId2" imgW="1714500" imgH="431800" progId="Equation.3">
                  <p:embed/>
                </p:oleObj>
              </mc:Choice>
              <mc:Fallback>
                <p:oleObj name="Denklem" r:id="rId2" imgW="1714500" imgH="431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191" y="5235193"/>
                        <a:ext cx="3765218" cy="936104"/>
                      </a:xfrm>
                      <a:prstGeom prst="rect">
                        <a:avLst/>
                      </a:prstGeom>
                      <a:solidFill>
                        <a:schemeClr val="tx2">
                          <a:lumMod val="40000"/>
                          <a:lumOff val="60000"/>
                        </a:schemeClr>
                      </a:solidFill>
                      <a:ln>
                        <a:noFill/>
                      </a:ln>
                    </p:spPr>
                  </p:pic>
                </p:oleObj>
              </mc:Fallback>
            </mc:AlternateContent>
          </a:graphicData>
        </a:graphic>
      </p:graphicFrame>
    </p:spTree>
    <p:extLst>
      <p:ext uri="{BB962C8B-B14F-4D97-AF65-F5344CB8AC3E}">
        <p14:creationId xmlns:p14="http://schemas.microsoft.com/office/powerpoint/2010/main" val="11432052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8605FF8-8D2F-4530-AC41-43A825D9006F}"/>
              </a:ext>
            </a:extLst>
          </p:cNvPr>
          <p:cNvPicPr>
            <a:picLocks noChangeAspect="1"/>
          </p:cNvPicPr>
          <p:nvPr/>
        </p:nvPicPr>
        <p:blipFill>
          <a:blip r:embed="rId2"/>
          <a:stretch>
            <a:fillRect/>
          </a:stretch>
        </p:blipFill>
        <p:spPr>
          <a:xfrm>
            <a:off x="557719" y="1186176"/>
            <a:ext cx="7917922" cy="4507781"/>
          </a:xfrm>
          <a:prstGeom prst="rect">
            <a:avLst/>
          </a:prstGeom>
        </p:spPr>
      </p:pic>
      <p:sp>
        <p:nvSpPr>
          <p:cNvPr id="3" name="Dikdörtgen 2"/>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Koordinat Sistemleri</a:t>
            </a:r>
            <a:endParaRPr lang="en-US" sz="2400" dirty="0">
              <a:solidFill>
                <a:schemeClr val="bg1"/>
              </a:solidFill>
            </a:endParaRPr>
          </a:p>
        </p:txBody>
      </p:sp>
    </p:spTree>
    <p:extLst>
      <p:ext uri="{BB962C8B-B14F-4D97-AF65-F5344CB8AC3E}">
        <p14:creationId xmlns:p14="http://schemas.microsoft.com/office/powerpoint/2010/main" val="2476506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907704"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2" y="476672"/>
            <a:ext cx="1538629" cy="1556792"/>
          </a:xfrm>
          <a:prstGeom prst="rect">
            <a:avLst/>
          </a:prstGeom>
        </p:spPr>
      </p:pic>
      <p:pic>
        <p:nvPicPr>
          <p:cNvPr id="8" name="Resim 7"/>
          <p:cNvPicPr>
            <a:picLocks noChangeAspect="1"/>
          </p:cNvPicPr>
          <p:nvPr/>
        </p:nvPicPr>
        <p:blipFill rotWithShape="1">
          <a:blip r:embed="rId3"/>
          <a:srcRect l="2109" t="1569"/>
          <a:stretch/>
        </p:blipFill>
        <p:spPr>
          <a:xfrm>
            <a:off x="2267744" y="2306910"/>
            <a:ext cx="2880320" cy="4193598"/>
          </a:xfrm>
          <a:prstGeom prst="rect">
            <a:avLst/>
          </a:prstGeom>
          <a:ln>
            <a:noFill/>
          </a:ln>
          <a:effectLst>
            <a:outerShdw blurRad="292100" dist="139700" dir="2700000" algn="tl" rotWithShape="0">
              <a:srgbClr val="333333">
                <a:alpha val="65000"/>
              </a:srgbClr>
            </a:outerShdw>
          </a:effectLst>
        </p:spPr>
      </p:pic>
      <p:sp>
        <p:nvSpPr>
          <p:cNvPr id="15" name="Dikdörtgen 14"/>
          <p:cNvSpPr/>
          <p:nvPr/>
        </p:nvSpPr>
        <p:spPr>
          <a:xfrm>
            <a:off x="2159224" y="764706"/>
            <a:ext cx="6229200" cy="461665"/>
          </a:xfrm>
          <a:prstGeom prst="rect">
            <a:avLst/>
          </a:prstGeom>
          <a:solidFill>
            <a:schemeClr val="accent1">
              <a:lumMod val="75000"/>
            </a:schemeClr>
          </a:solidFill>
        </p:spPr>
        <p:txBody>
          <a:bodyPr wrap="square">
            <a:spAutoFit/>
          </a:bodyPr>
          <a:lstStyle/>
          <a:p>
            <a:r>
              <a:rPr lang="tr-TR" sz="2400" b="1" dirty="0">
                <a:solidFill>
                  <a:prstClr val="white"/>
                </a:solidFill>
              </a:rPr>
              <a:t>YARDIMCI KAYNAKLAR</a:t>
            </a:r>
            <a:endParaRPr lang="tr-TR" sz="2400" dirty="0">
              <a:solidFill>
                <a:prstClr val="white"/>
              </a:solidFill>
            </a:endParaRPr>
          </a:p>
        </p:txBody>
      </p:sp>
      <p:pic>
        <p:nvPicPr>
          <p:cNvPr id="16" name="Resim 15"/>
          <p:cNvPicPr>
            <a:picLocks noChangeAspect="1"/>
          </p:cNvPicPr>
          <p:nvPr/>
        </p:nvPicPr>
        <p:blipFill>
          <a:blip r:embed="rId4"/>
          <a:stretch>
            <a:fillRect/>
          </a:stretch>
        </p:blipFill>
        <p:spPr>
          <a:xfrm>
            <a:off x="5502392" y="2306910"/>
            <a:ext cx="2886032" cy="42448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22133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a:blip r:embed="rId2"/>
          <a:stretch>
            <a:fillRect/>
          </a:stretch>
        </p:blipFill>
        <p:spPr>
          <a:xfrm>
            <a:off x="274580" y="1708968"/>
            <a:ext cx="8727338" cy="1754080"/>
          </a:xfrm>
          <a:prstGeom prst="rect">
            <a:avLst/>
          </a:prstGeom>
        </p:spPr>
      </p:pic>
      <p:pic>
        <p:nvPicPr>
          <p:cNvPr id="5" name="Resim 4"/>
          <p:cNvPicPr>
            <a:picLocks noChangeAspect="1"/>
          </p:cNvPicPr>
          <p:nvPr/>
        </p:nvPicPr>
        <p:blipFill rotWithShape="1">
          <a:blip r:embed="rId3"/>
          <a:srcRect l="66180"/>
          <a:stretch/>
        </p:blipFill>
        <p:spPr>
          <a:xfrm>
            <a:off x="274580" y="3663784"/>
            <a:ext cx="2853502" cy="1203136"/>
          </a:xfrm>
          <a:prstGeom prst="rect">
            <a:avLst/>
          </a:prstGeom>
        </p:spPr>
      </p:pic>
      <p:pic>
        <p:nvPicPr>
          <p:cNvPr id="6" name="Resim 5"/>
          <p:cNvPicPr>
            <a:picLocks noChangeAspect="1"/>
          </p:cNvPicPr>
          <p:nvPr/>
        </p:nvPicPr>
        <p:blipFill rotWithShape="1">
          <a:blip r:embed="rId3"/>
          <a:srcRect l="29230" r="35693"/>
          <a:stretch/>
        </p:blipFill>
        <p:spPr>
          <a:xfrm>
            <a:off x="5922106" y="3642251"/>
            <a:ext cx="2926819" cy="1189792"/>
          </a:xfrm>
          <a:prstGeom prst="rect">
            <a:avLst/>
          </a:prstGeom>
        </p:spPr>
      </p:pic>
      <p:pic>
        <p:nvPicPr>
          <p:cNvPr id="7" name="Resim 6"/>
          <p:cNvPicPr>
            <a:picLocks noChangeAspect="1"/>
          </p:cNvPicPr>
          <p:nvPr/>
        </p:nvPicPr>
        <p:blipFill rotWithShape="1">
          <a:blip r:embed="rId3"/>
          <a:srcRect r="72068"/>
          <a:stretch/>
        </p:blipFill>
        <p:spPr>
          <a:xfrm>
            <a:off x="3346315" y="3663784"/>
            <a:ext cx="2288454" cy="1168259"/>
          </a:xfrm>
          <a:prstGeom prst="rect">
            <a:avLst/>
          </a:prstGeom>
        </p:spPr>
      </p:pic>
      <p:sp>
        <p:nvSpPr>
          <p:cNvPr id="10" name="Dikdörtgen 9"/>
          <p:cNvSpPr/>
          <p:nvPr/>
        </p:nvSpPr>
        <p:spPr>
          <a:xfrm>
            <a:off x="207525" y="966056"/>
            <a:ext cx="2771400" cy="400110"/>
          </a:xfrm>
          <a:prstGeom prst="rect">
            <a:avLst/>
          </a:prstGeom>
        </p:spPr>
        <p:txBody>
          <a:bodyPr wrap="none">
            <a:spAutoFit/>
          </a:bodyPr>
          <a:lstStyle/>
          <a:p>
            <a:r>
              <a:rPr lang="tr-TR" sz="2000" b="1" dirty="0">
                <a:latin typeface="Calibri" panose="020F0502020204030204" pitchFamily="34" charset="0"/>
                <a:ea typeface="Calibri" panose="020F0502020204030204" pitchFamily="34" charset="0"/>
                <a:cs typeface="Times New Roman" panose="02020603050405020304" pitchFamily="18" charset="0"/>
              </a:rPr>
              <a:t>Koordinatların gösterimi</a:t>
            </a:r>
            <a:endParaRPr lang="en-US" sz="2000" b="1" dirty="0"/>
          </a:p>
        </p:txBody>
      </p:sp>
      <p:sp>
        <p:nvSpPr>
          <p:cNvPr id="11" name="Dikdörtgen 10"/>
          <p:cNvSpPr/>
          <p:nvPr/>
        </p:nvSpPr>
        <p:spPr>
          <a:xfrm>
            <a:off x="278543" y="239412"/>
            <a:ext cx="8606052" cy="461665"/>
          </a:xfrm>
          <a:prstGeom prst="rect">
            <a:avLst/>
          </a:prstGeom>
          <a:solidFill>
            <a:srgbClr val="2683C6"/>
          </a:solidFill>
        </p:spPr>
        <p:txBody>
          <a:bodyPr wrap="square">
            <a:spAutoFit/>
          </a:bodyPr>
          <a:lstStyle/>
          <a:p>
            <a:r>
              <a:rPr lang="tr-TR" sz="2400" dirty="0">
                <a:solidFill>
                  <a:schemeClr val="bg1"/>
                </a:solidFill>
                <a:ea typeface="Times New Roman" panose="02020603050405020304" pitchFamily="18" charset="0"/>
                <a:cs typeface="Times New Roman" panose="02020603050405020304" pitchFamily="18" charset="0"/>
              </a:rPr>
              <a:t>Koordinat Sistemleri</a:t>
            </a:r>
            <a:endParaRPr lang="en-US" sz="2400" dirty="0">
              <a:solidFill>
                <a:schemeClr val="bg1"/>
              </a:solidFill>
            </a:endParaRPr>
          </a:p>
        </p:txBody>
      </p:sp>
    </p:spTree>
    <p:extLst>
      <p:ext uri="{BB962C8B-B14F-4D97-AF65-F5344CB8AC3E}">
        <p14:creationId xmlns:p14="http://schemas.microsoft.com/office/powerpoint/2010/main" val="30455043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78543" y="239412"/>
            <a:ext cx="8606052" cy="461665"/>
          </a:xfrm>
          <a:prstGeom prst="rect">
            <a:avLst/>
          </a:prstGeom>
          <a:solidFill>
            <a:srgbClr val="2683C6"/>
          </a:solidFill>
        </p:spPr>
        <p:txBody>
          <a:bodyPr wrap="square">
            <a:spAutoFit/>
          </a:bodyPr>
          <a:lstStyle/>
          <a:p>
            <a:r>
              <a:rPr lang="tr-TR" sz="2400" dirty="0" err="1">
                <a:solidFill>
                  <a:schemeClr val="bg1"/>
                </a:solidFill>
                <a:ea typeface="Times New Roman" panose="02020603050405020304" pitchFamily="18" charset="0"/>
                <a:cs typeface="Times New Roman" panose="02020603050405020304" pitchFamily="18" charset="0"/>
              </a:rPr>
              <a:t>Jeodezik</a:t>
            </a:r>
            <a:r>
              <a:rPr lang="tr-TR" sz="2400" dirty="0">
                <a:solidFill>
                  <a:schemeClr val="bg1"/>
                </a:solidFill>
                <a:ea typeface="Times New Roman" panose="02020603050405020304" pitchFamily="18" charset="0"/>
                <a:cs typeface="Times New Roman" panose="02020603050405020304" pitchFamily="18" charset="0"/>
              </a:rPr>
              <a:t> Ağ Sınıflandırması</a:t>
            </a:r>
            <a:endParaRPr lang="en-US" sz="2400" dirty="0">
              <a:solidFill>
                <a:schemeClr val="bg1"/>
              </a:solidFill>
            </a:endParaRPr>
          </a:p>
        </p:txBody>
      </p:sp>
      <p:pic>
        <p:nvPicPr>
          <p:cNvPr id="32" name="Resim 31"/>
          <p:cNvPicPr>
            <a:picLocks noChangeAspect="1"/>
          </p:cNvPicPr>
          <p:nvPr/>
        </p:nvPicPr>
        <p:blipFill>
          <a:blip r:embed="rId2"/>
          <a:stretch>
            <a:fillRect/>
          </a:stretch>
        </p:blipFill>
        <p:spPr>
          <a:xfrm>
            <a:off x="278543" y="701077"/>
            <a:ext cx="8450094" cy="5533395"/>
          </a:xfrm>
          <a:prstGeom prst="rect">
            <a:avLst/>
          </a:prstGeom>
        </p:spPr>
      </p:pic>
    </p:spTree>
    <p:extLst>
      <p:ext uri="{BB962C8B-B14F-4D97-AF65-F5344CB8AC3E}">
        <p14:creationId xmlns:p14="http://schemas.microsoft.com/office/powerpoint/2010/main" val="10774063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416836" y="701077"/>
            <a:ext cx="6329464" cy="4111977"/>
          </a:xfrm>
          <a:prstGeom prst="rect">
            <a:avLst/>
          </a:prstGeom>
        </p:spPr>
      </p:pic>
      <p:sp>
        <p:nvSpPr>
          <p:cNvPr id="3" name="Dikdörtgen 2"/>
          <p:cNvSpPr/>
          <p:nvPr/>
        </p:nvSpPr>
        <p:spPr>
          <a:xfrm>
            <a:off x="278543" y="239412"/>
            <a:ext cx="8606052" cy="461665"/>
          </a:xfrm>
          <a:prstGeom prst="rect">
            <a:avLst/>
          </a:prstGeom>
          <a:solidFill>
            <a:srgbClr val="2683C6"/>
          </a:solidFill>
        </p:spPr>
        <p:txBody>
          <a:bodyPr wrap="square">
            <a:spAutoFit/>
          </a:bodyPr>
          <a:lstStyle/>
          <a:p>
            <a:r>
              <a:rPr lang="tr-TR" sz="2400" dirty="0" err="1">
                <a:solidFill>
                  <a:schemeClr val="bg1"/>
                </a:solidFill>
                <a:ea typeface="Times New Roman" panose="02020603050405020304" pitchFamily="18" charset="0"/>
                <a:cs typeface="Times New Roman" panose="02020603050405020304" pitchFamily="18" charset="0"/>
              </a:rPr>
              <a:t>Jeodezik</a:t>
            </a:r>
            <a:r>
              <a:rPr lang="tr-TR" sz="2400" dirty="0">
                <a:solidFill>
                  <a:schemeClr val="bg1"/>
                </a:solidFill>
                <a:ea typeface="Times New Roman" panose="02020603050405020304" pitchFamily="18" charset="0"/>
                <a:cs typeface="Times New Roman" panose="02020603050405020304" pitchFamily="18" charset="0"/>
              </a:rPr>
              <a:t> Ağ Sınıflandırması</a:t>
            </a:r>
            <a:endParaRPr lang="en-US" sz="2400" dirty="0">
              <a:solidFill>
                <a:schemeClr val="bg1"/>
              </a:solidFill>
            </a:endParaRPr>
          </a:p>
        </p:txBody>
      </p:sp>
      <p:sp>
        <p:nvSpPr>
          <p:cNvPr id="4" name="Dikdörtgen 3"/>
          <p:cNvSpPr/>
          <p:nvPr/>
        </p:nvSpPr>
        <p:spPr>
          <a:xfrm>
            <a:off x="1495987" y="5223383"/>
            <a:ext cx="6171163" cy="369332"/>
          </a:xfrm>
          <a:prstGeom prst="rect">
            <a:avLst/>
          </a:prstGeom>
        </p:spPr>
        <p:txBody>
          <a:bodyPr wrap="square">
            <a:spAutoFit/>
          </a:bodyPr>
          <a:lstStyle/>
          <a:p>
            <a:r>
              <a:rPr lang="tr-TR" u="sng" dirty="0"/>
              <a:t>https://www.mevzuat.gov.tr/MevzuatMetin/3.5.201811962.pdf</a:t>
            </a:r>
          </a:p>
        </p:txBody>
      </p:sp>
    </p:spTree>
    <p:extLst>
      <p:ext uri="{BB962C8B-B14F-4D97-AF65-F5344CB8AC3E}">
        <p14:creationId xmlns:p14="http://schemas.microsoft.com/office/powerpoint/2010/main" val="800313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278543" y="959796"/>
            <a:ext cx="5834033" cy="400110"/>
          </a:xfrm>
          <a:prstGeom prst="rect">
            <a:avLst/>
          </a:prstGeom>
          <a:noFill/>
        </p:spPr>
        <p:txBody>
          <a:bodyPr wrap="none" rtlCol="0">
            <a:spAutoFit/>
          </a:bodyPr>
          <a:lstStyle/>
          <a:p>
            <a:r>
              <a:rPr lang="tr-TR" sz="2000" b="1" u="sng" dirty="0"/>
              <a:t>MADDE.8 Sınıflandırma </a:t>
            </a:r>
            <a:r>
              <a:rPr lang="tr-TR" sz="2000" dirty="0"/>
              <a:t>(Uzay ve uydu teknikleriyle )</a:t>
            </a:r>
            <a:endParaRPr lang="tr-TR" sz="2000" b="1" u="sng" dirty="0"/>
          </a:p>
        </p:txBody>
      </p:sp>
      <p:sp>
        <p:nvSpPr>
          <p:cNvPr id="3" name="Dikdörtgen 2"/>
          <p:cNvSpPr/>
          <p:nvPr/>
        </p:nvSpPr>
        <p:spPr>
          <a:xfrm>
            <a:off x="278543" y="239412"/>
            <a:ext cx="8606052" cy="461665"/>
          </a:xfrm>
          <a:prstGeom prst="rect">
            <a:avLst/>
          </a:prstGeom>
          <a:solidFill>
            <a:srgbClr val="2683C6"/>
          </a:solidFill>
        </p:spPr>
        <p:txBody>
          <a:bodyPr wrap="square">
            <a:spAutoFit/>
          </a:bodyPr>
          <a:lstStyle/>
          <a:p>
            <a:r>
              <a:rPr lang="tr-TR" sz="2400" dirty="0" err="1">
                <a:solidFill>
                  <a:schemeClr val="bg1"/>
                </a:solidFill>
                <a:ea typeface="Times New Roman" panose="02020603050405020304" pitchFamily="18" charset="0"/>
                <a:cs typeface="Times New Roman" panose="02020603050405020304" pitchFamily="18" charset="0"/>
              </a:rPr>
              <a:t>Jeodezik</a:t>
            </a:r>
            <a:r>
              <a:rPr lang="tr-TR" sz="2400" dirty="0">
                <a:solidFill>
                  <a:schemeClr val="bg1"/>
                </a:solidFill>
                <a:ea typeface="Times New Roman" panose="02020603050405020304" pitchFamily="18" charset="0"/>
                <a:cs typeface="Times New Roman" panose="02020603050405020304" pitchFamily="18" charset="0"/>
              </a:rPr>
              <a:t> Ağ ve Nokta Sınıflandırması</a:t>
            </a:r>
            <a:endParaRPr lang="en-US" sz="2400" dirty="0">
              <a:solidFill>
                <a:schemeClr val="bg1"/>
              </a:solidFill>
            </a:endParaRPr>
          </a:p>
        </p:txBody>
      </p:sp>
      <p:sp>
        <p:nvSpPr>
          <p:cNvPr id="4" name="Dikdörtgen 3"/>
          <p:cNvSpPr/>
          <p:nvPr/>
        </p:nvSpPr>
        <p:spPr>
          <a:xfrm>
            <a:off x="278542" y="1453993"/>
            <a:ext cx="8424471" cy="646331"/>
          </a:xfrm>
          <a:prstGeom prst="rect">
            <a:avLst/>
          </a:prstGeom>
        </p:spPr>
        <p:txBody>
          <a:bodyPr wrap="square">
            <a:spAutoFit/>
          </a:bodyPr>
          <a:lstStyle/>
          <a:p>
            <a:r>
              <a:rPr lang="tr-TR" dirty="0"/>
              <a:t>1) </a:t>
            </a:r>
            <a:r>
              <a:rPr lang="tr-TR" b="1" u="sng" dirty="0">
                <a:solidFill>
                  <a:srgbClr val="FF0000"/>
                </a:solidFill>
              </a:rPr>
              <a:t>A derece ağ ve noktalar</a:t>
            </a:r>
            <a:r>
              <a:rPr lang="tr-TR" dirty="0"/>
              <a:t>: Küresel (ITRF) ve bölgesel (ETRF) ağlar ve noktalardır.</a:t>
            </a:r>
          </a:p>
          <a:p>
            <a:r>
              <a:rPr lang="tr-TR" dirty="0"/>
              <a:t>2</a:t>
            </a:r>
            <a:r>
              <a:rPr lang="tr-TR" b="1" u="sng" dirty="0">
                <a:solidFill>
                  <a:srgbClr val="FF0000"/>
                </a:solidFill>
              </a:rPr>
              <a:t>) B derece ağ ve noktalar</a:t>
            </a:r>
            <a:r>
              <a:rPr lang="tr-TR" dirty="0"/>
              <a:t>: A derece ağlara dayalı TUTGA ve TUSAGA-Aktif noktalarıdır.</a:t>
            </a:r>
          </a:p>
        </p:txBody>
      </p:sp>
      <p:sp>
        <p:nvSpPr>
          <p:cNvPr id="5" name="Dikdörtgen 4"/>
          <p:cNvSpPr/>
          <p:nvPr/>
        </p:nvSpPr>
        <p:spPr>
          <a:xfrm>
            <a:off x="259404" y="1987688"/>
            <a:ext cx="8625191" cy="2862322"/>
          </a:xfrm>
          <a:prstGeom prst="rect">
            <a:avLst/>
          </a:prstGeom>
        </p:spPr>
        <p:txBody>
          <a:bodyPr wrap="square">
            <a:spAutoFit/>
          </a:bodyPr>
          <a:lstStyle/>
          <a:p>
            <a:r>
              <a:rPr lang="tr-TR" dirty="0"/>
              <a:t>3) </a:t>
            </a:r>
            <a:r>
              <a:rPr lang="tr-TR" b="1" u="sng" dirty="0">
                <a:solidFill>
                  <a:srgbClr val="FF0000"/>
                </a:solidFill>
              </a:rPr>
              <a:t>C derece ağ ve noktalar: </a:t>
            </a:r>
            <a:r>
              <a:rPr lang="tr-TR" dirty="0"/>
              <a:t>B derece ağın sıklaştırılması ile oluşan ağ ve noktalardır ve</a:t>
            </a:r>
          </a:p>
          <a:p>
            <a:r>
              <a:rPr lang="tr-TR" dirty="0"/>
              <a:t>aşağıdaki alt dereceli ağ ve noktalardan oluşur:</a:t>
            </a:r>
          </a:p>
          <a:p>
            <a:r>
              <a:rPr lang="tr-TR" dirty="0"/>
              <a:t>     </a:t>
            </a:r>
            <a:r>
              <a:rPr lang="tr-TR" b="1" u="sng" dirty="0">
                <a:solidFill>
                  <a:srgbClr val="7030A0"/>
                </a:solidFill>
              </a:rPr>
              <a:t>C1 derece ağ ve noktalar: </a:t>
            </a:r>
            <a:r>
              <a:rPr lang="tr-TR" dirty="0"/>
              <a:t>Daha üst derecedeki ağlara dayalı, baz uzunluğu en fazla</a:t>
            </a:r>
          </a:p>
          <a:p>
            <a:r>
              <a:rPr lang="tr-TR" dirty="0"/>
              <a:t>     </a:t>
            </a:r>
            <a:r>
              <a:rPr lang="tr-TR" b="1" u="sng" dirty="0">
                <a:solidFill>
                  <a:srgbClr val="FF0000"/>
                </a:solidFill>
              </a:rPr>
              <a:t>30 km</a:t>
            </a:r>
            <a:r>
              <a:rPr lang="tr-TR" dirty="0"/>
              <a:t> olan ağ ve noktalarıdır (ana GNSS ağı ve noktaları: C1).</a:t>
            </a:r>
          </a:p>
          <a:p>
            <a:r>
              <a:rPr lang="tr-TR" dirty="0"/>
              <a:t>     </a:t>
            </a:r>
            <a:r>
              <a:rPr lang="tr-TR" b="1" u="sng" dirty="0">
                <a:solidFill>
                  <a:srgbClr val="7030A0"/>
                </a:solidFill>
              </a:rPr>
              <a:t>C2 derece ağ ve noktalar: </a:t>
            </a:r>
            <a:r>
              <a:rPr lang="tr-TR" dirty="0"/>
              <a:t>Daha üst derecedeki ağlara dayalı, baz uzunluğu en fazla</a:t>
            </a:r>
          </a:p>
          <a:p>
            <a:r>
              <a:rPr lang="tr-TR" dirty="0"/>
              <a:t>     </a:t>
            </a:r>
            <a:r>
              <a:rPr lang="tr-TR" b="1" u="sng" dirty="0">
                <a:solidFill>
                  <a:srgbClr val="FF0000"/>
                </a:solidFill>
              </a:rPr>
              <a:t>15 km </a:t>
            </a:r>
            <a:r>
              <a:rPr lang="tr-TR" dirty="0"/>
              <a:t>olan ağ ve noktalarıdır (sıklaştırma GNSS ağı ve noktaları: C2).</a:t>
            </a:r>
          </a:p>
          <a:p>
            <a:r>
              <a:rPr lang="tr-TR" dirty="0"/>
              <a:t>     </a:t>
            </a:r>
            <a:r>
              <a:rPr lang="tr-TR" b="1" u="sng" dirty="0">
                <a:solidFill>
                  <a:srgbClr val="7030A0"/>
                </a:solidFill>
              </a:rPr>
              <a:t>C3 derece ağ ve noktalar: </a:t>
            </a:r>
            <a:r>
              <a:rPr lang="tr-TR" dirty="0"/>
              <a:t>Daha üst derecedeki ağlara dayalı, baz uzunluğu en fazla</a:t>
            </a:r>
          </a:p>
          <a:p>
            <a:r>
              <a:rPr lang="tr-TR" dirty="0"/>
              <a:t>     </a:t>
            </a:r>
            <a:r>
              <a:rPr lang="tr-TR" b="1" u="sng" dirty="0">
                <a:solidFill>
                  <a:srgbClr val="FF0000"/>
                </a:solidFill>
              </a:rPr>
              <a:t>10 km </a:t>
            </a:r>
            <a:r>
              <a:rPr lang="tr-TR" dirty="0"/>
              <a:t>olan ağ ve noktalarıdır (alım için sıklaştırma ağı ve noktaları: C3).</a:t>
            </a:r>
          </a:p>
          <a:p>
            <a:r>
              <a:rPr lang="tr-TR" dirty="0"/>
              <a:t>     </a:t>
            </a:r>
            <a:r>
              <a:rPr lang="tr-TR" b="1" u="sng" dirty="0">
                <a:solidFill>
                  <a:srgbClr val="7030A0"/>
                </a:solidFill>
              </a:rPr>
              <a:t>C4 derece ağ ve noktalar: </a:t>
            </a:r>
            <a:r>
              <a:rPr lang="tr-TR" dirty="0"/>
              <a:t>Daha üst derecedeki ağlara dayalı poligon ağı ve noktaları</a:t>
            </a:r>
          </a:p>
          <a:p>
            <a:r>
              <a:rPr lang="tr-TR" dirty="0"/>
              <a:t>     ile poligon bağlanabilen baz uzunluğu en fazla </a:t>
            </a:r>
            <a:r>
              <a:rPr lang="tr-TR" b="1" u="sng" dirty="0">
                <a:solidFill>
                  <a:srgbClr val="FF0000"/>
                </a:solidFill>
              </a:rPr>
              <a:t>5 km </a:t>
            </a:r>
            <a:r>
              <a:rPr lang="tr-TR" dirty="0"/>
              <a:t>olan ağ ve noktalardır.</a:t>
            </a:r>
          </a:p>
        </p:txBody>
      </p:sp>
      <p:sp>
        <p:nvSpPr>
          <p:cNvPr id="6" name="Dikdörtgen 5"/>
          <p:cNvSpPr/>
          <p:nvPr/>
        </p:nvSpPr>
        <p:spPr>
          <a:xfrm>
            <a:off x="460124" y="4850010"/>
            <a:ext cx="8242889" cy="1477328"/>
          </a:xfrm>
          <a:prstGeom prst="rect">
            <a:avLst/>
          </a:prstGeom>
          <a:solidFill>
            <a:schemeClr val="accent5">
              <a:lumMod val="20000"/>
              <a:lumOff val="80000"/>
            </a:schemeClr>
          </a:solidFill>
        </p:spPr>
        <p:txBody>
          <a:bodyPr wrap="square">
            <a:spAutoFit/>
          </a:bodyPr>
          <a:lstStyle/>
          <a:p>
            <a:r>
              <a:rPr lang="tr-TR" dirty="0"/>
              <a:t>ITRF (International </a:t>
            </a:r>
            <a:r>
              <a:rPr lang="tr-TR" dirty="0" err="1"/>
              <a:t>Terrestrial</a:t>
            </a:r>
            <a:r>
              <a:rPr lang="tr-TR" dirty="0"/>
              <a:t> Reference </a:t>
            </a:r>
            <a:r>
              <a:rPr lang="tr-TR" dirty="0" err="1"/>
              <a:t>Frame</a:t>
            </a:r>
            <a:r>
              <a:rPr lang="tr-TR" dirty="0"/>
              <a:t>): Uluslararası Yersel Referans Çerçevesi.</a:t>
            </a:r>
          </a:p>
          <a:p>
            <a:r>
              <a:rPr lang="tr-TR" dirty="0"/>
              <a:t>ETRF (</a:t>
            </a:r>
            <a:r>
              <a:rPr lang="tr-TR" dirty="0" err="1"/>
              <a:t>European</a:t>
            </a:r>
            <a:r>
              <a:rPr lang="tr-TR" dirty="0"/>
              <a:t> </a:t>
            </a:r>
            <a:r>
              <a:rPr lang="tr-TR" dirty="0" err="1"/>
              <a:t>Terrestrial</a:t>
            </a:r>
            <a:r>
              <a:rPr lang="tr-TR" dirty="0"/>
              <a:t> Reference </a:t>
            </a:r>
            <a:r>
              <a:rPr lang="tr-TR" dirty="0" err="1"/>
              <a:t>Frame</a:t>
            </a:r>
            <a:r>
              <a:rPr lang="tr-TR" dirty="0"/>
              <a:t>): Avrupa Yersel Referans Çerçevesi</a:t>
            </a:r>
          </a:p>
          <a:p>
            <a:r>
              <a:rPr lang="tr-TR" dirty="0"/>
              <a:t>TUTGA : Türkiye Ulusal Temel GNSS Ağı</a:t>
            </a:r>
          </a:p>
          <a:p>
            <a:r>
              <a:rPr lang="tr-TR" dirty="0"/>
              <a:t>TUSAGA-Aktif: Türkiye Ulusal Sabit GNSS Ağı-Aktif</a:t>
            </a:r>
          </a:p>
          <a:p>
            <a:r>
              <a:rPr lang="tr-TR" dirty="0"/>
              <a:t>GNSS : Küresel </a:t>
            </a:r>
            <a:r>
              <a:rPr lang="tr-TR" dirty="0" err="1"/>
              <a:t>Navigasyon</a:t>
            </a:r>
            <a:r>
              <a:rPr lang="tr-TR" dirty="0"/>
              <a:t> Uydu Sistemleri</a:t>
            </a:r>
          </a:p>
        </p:txBody>
      </p:sp>
    </p:spTree>
    <p:extLst>
      <p:ext uri="{BB962C8B-B14F-4D97-AF65-F5344CB8AC3E}">
        <p14:creationId xmlns:p14="http://schemas.microsoft.com/office/powerpoint/2010/main" val="2717883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err="1">
                <a:solidFill>
                  <a:schemeClr val="bg1"/>
                </a:solidFill>
                <a:ea typeface="Times New Roman" panose="02020603050405020304" pitchFamily="18" charset="0"/>
                <a:cs typeface="Times New Roman" panose="02020603050405020304" pitchFamily="18" charset="0"/>
              </a:rPr>
              <a:t>Jeodezik</a:t>
            </a:r>
            <a:r>
              <a:rPr lang="tr-TR" sz="2400" dirty="0">
                <a:solidFill>
                  <a:schemeClr val="bg1"/>
                </a:solidFill>
                <a:ea typeface="Times New Roman" panose="02020603050405020304" pitchFamily="18" charset="0"/>
                <a:cs typeface="Times New Roman" panose="02020603050405020304" pitchFamily="18" charset="0"/>
              </a:rPr>
              <a:t> Ağ ve Nokta Sınıflandırması</a:t>
            </a:r>
            <a:endParaRPr lang="en-US" sz="2400" dirty="0">
              <a:solidFill>
                <a:schemeClr val="bg1"/>
              </a:solidFill>
            </a:endParaRPr>
          </a:p>
        </p:txBody>
      </p:sp>
      <p:sp>
        <p:nvSpPr>
          <p:cNvPr id="3" name="Dikdörtgen 2"/>
          <p:cNvSpPr/>
          <p:nvPr/>
        </p:nvSpPr>
        <p:spPr>
          <a:xfrm>
            <a:off x="278543" y="1194706"/>
            <a:ext cx="4193520" cy="369332"/>
          </a:xfrm>
          <a:prstGeom prst="rect">
            <a:avLst/>
          </a:prstGeom>
        </p:spPr>
        <p:txBody>
          <a:bodyPr wrap="none">
            <a:spAutoFit/>
          </a:bodyPr>
          <a:lstStyle/>
          <a:p>
            <a:r>
              <a:rPr lang="nb-NO" b="1" u="sng" dirty="0"/>
              <a:t>Türkiye Yatay Kontrol (Nirengi) Ağı (ED50) </a:t>
            </a:r>
            <a:endParaRPr lang="tr-TR" b="1" u="sng" dirty="0"/>
          </a:p>
        </p:txBody>
      </p:sp>
      <p:sp>
        <p:nvSpPr>
          <p:cNvPr id="4" name="Dikdörtgen 3"/>
          <p:cNvSpPr/>
          <p:nvPr/>
        </p:nvSpPr>
        <p:spPr>
          <a:xfrm>
            <a:off x="607820" y="1760982"/>
            <a:ext cx="7947497" cy="369332"/>
          </a:xfrm>
          <a:prstGeom prst="rect">
            <a:avLst/>
          </a:prstGeom>
        </p:spPr>
        <p:txBody>
          <a:bodyPr wrap="square">
            <a:spAutoFit/>
          </a:bodyPr>
          <a:lstStyle/>
          <a:p>
            <a:r>
              <a:rPr lang="tr-TR" b="1" dirty="0">
                <a:solidFill>
                  <a:srgbClr val="C00000"/>
                </a:solidFill>
              </a:rPr>
              <a:t>I. Derece ağ ve noktalar: </a:t>
            </a:r>
            <a:r>
              <a:rPr lang="tr-TR" dirty="0"/>
              <a:t>Kenar uzunluğu </a:t>
            </a:r>
            <a:r>
              <a:rPr lang="tr-TR" b="1" u="sng" dirty="0"/>
              <a:t>25-35 km </a:t>
            </a:r>
            <a:r>
              <a:rPr lang="tr-TR" dirty="0"/>
              <a:t>olan ağ ve noktalardır.</a:t>
            </a:r>
          </a:p>
        </p:txBody>
      </p:sp>
      <p:sp>
        <p:nvSpPr>
          <p:cNvPr id="5" name="Dikdörtgen 4"/>
          <p:cNvSpPr/>
          <p:nvPr/>
        </p:nvSpPr>
        <p:spPr>
          <a:xfrm>
            <a:off x="599869" y="2183738"/>
            <a:ext cx="8284723" cy="646331"/>
          </a:xfrm>
          <a:prstGeom prst="rect">
            <a:avLst/>
          </a:prstGeom>
        </p:spPr>
        <p:txBody>
          <a:bodyPr wrap="square">
            <a:spAutoFit/>
          </a:bodyPr>
          <a:lstStyle/>
          <a:p>
            <a:r>
              <a:rPr lang="tr-TR" b="1" dirty="0">
                <a:solidFill>
                  <a:srgbClr val="C00000"/>
                </a:solidFill>
              </a:rPr>
              <a:t>II. Derece ağ ve noktalar: </a:t>
            </a:r>
            <a:r>
              <a:rPr lang="tr-TR" dirty="0"/>
              <a:t>I. derecedeki ağlara dayalı ve kenar uzunluğu</a:t>
            </a:r>
          </a:p>
          <a:p>
            <a:r>
              <a:rPr lang="tr-TR" b="1" u="sng" dirty="0"/>
              <a:t>10-30 km </a:t>
            </a:r>
            <a:r>
              <a:rPr lang="tr-TR" dirty="0"/>
              <a:t>olan ağ ve noktalardır</a:t>
            </a:r>
          </a:p>
        </p:txBody>
      </p:sp>
      <p:sp>
        <p:nvSpPr>
          <p:cNvPr id="6" name="Dikdörtgen 5"/>
          <p:cNvSpPr/>
          <p:nvPr/>
        </p:nvSpPr>
        <p:spPr>
          <a:xfrm>
            <a:off x="599869" y="2991294"/>
            <a:ext cx="8284724" cy="1200329"/>
          </a:xfrm>
          <a:prstGeom prst="rect">
            <a:avLst/>
          </a:prstGeom>
        </p:spPr>
        <p:txBody>
          <a:bodyPr wrap="square">
            <a:spAutoFit/>
          </a:bodyPr>
          <a:lstStyle/>
          <a:p>
            <a:r>
              <a:rPr lang="tr-TR" b="1" dirty="0">
                <a:solidFill>
                  <a:srgbClr val="C00000"/>
                </a:solidFill>
              </a:rPr>
              <a:t>III. Derece ağ ve noktalar: </a:t>
            </a:r>
            <a:r>
              <a:rPr lang="tr-TR" dirty="0"/>
              <a:t>I. ve II. derecedeki ağlara dayalı ve kenar uzunluğu</a:t>
            </a:r>
          </a:p>
          <a:p>
            <a:r>
              <a:rPr lang="tr-TR" b="1" u="sng" dirty="0"/>
              <a:t>4-15 km </a:t>
            </a:r>
            <a:r>
              <a:rPr lang="tr-TR" dirty="0"/>
              <a:t>olan ağ ve noktalar ile 31/1/1988 tarihli ve 19711 sayılı Resmi Gazetede yayımlanan mülga Büyük Ölçekli Haritaların Yapım Yönetmeliğine göre oluşturulan ortalama </a:t>
            </a:r>
            <a:r>
              <a:rPr lang="tr-TR" b="1" u="sng" dirty="0"/>
              <a:t>5 km </a:t>
            </a:r>
            <a:r>
              <a:rPr lang="tr-TR" dirty="0"/>
              <a:t>kenar uzunluğundaki ağ ve noktalarıdır.</a:t>
            </a:r>
          </a:p>
        </p:txBody>
      </p:sp>
      <p:sp>
        <p:nvSpPr>
          <p:cNvPr id="7" name="Dikdörtgen 6"/>
          <p:cNvSpPr/>
          <p:nvPr/>
        </p:nvSpPr>
        <p:spPr>
          <a:xfrm>
            <a:off x="607820" y="4352848"/>
            <a:ext cx="8388488" cy="923330"/>
          </a:xfrm>
          <a:prstGeom prst="rect">
            <a:avLst/>
          </a:prstGeom>
        </p:spPr>
        <p:txBody>
          <a:bodyPr wrap="square">
            <a:spAutoFit/>
          </a:bodyPr>
          <a:lstStyle/>
          <a:p>
            <a:r>
              <a:rPr lang="tr-TR" b="1" dirty="0">
                <a:solidFill>
                  <a:srgbClr val="C00000"/>
                </a:solidFill>
              </a:rPr>
              <a:t>IV. Derece ağ ve noktalar: </a:t>
            </a:r>
            <a:r>
              <a:rPr lang="tr-TR" dirty="0"/>
              <a:t>Mülga Büyük Ölçekli Haritaların Yapım Yönetmeliğine göre</a:t>
            </a:r>
          </a:p>
          <a:p>
            <a:r>
              <a:rPr lang="tr-TR" dirty="0"/>
              <a:t>oluşturulan ve I., II. ve III. derecedeki ağlara dayalı ara, tamamlayıcı ve </a:t>
            </a:r>
            <a:r>
              <a:rPr lang="tr-TR" b="1" u="sng" dirty="0"/>
              <a:t>dizi nirengi </a:t>
            </a:r>
            <a:r>
              <a:rPr lang="tr-TR" dirty="0"/>
              <a:t>noktalarıdır.</a:t>
            </a:r>
          </a:p>
        </p:txBody>
      </p:sp>
      <p:sp>
        <p:nvSpPr>
          <p:cNvPr id="8" name="Dikdörtgen 7"/>
          <p:cNvSpPr/>
          <p:nvPr/>
        </p:nvSpPr>
        <p:spPr>
          <a:xfrm>
            <a:off x="607820" y="5340128"/>
            <a:ext cx="8284726" cy="646331"/>
          </a:xfrm>
          <a:prstGeom prst="rect">
            <a:avLst/>
          </a:prstGeom>
        </p:spPr>
        <p:txBody>
          <a:bodyPr wrap="square">
            <a:spAutoFit/>
          </a:bodyPr>
          <a:lstStyle/>
          <a:p>
            <a:r>
              <a:rPr lang="tr-TR" b="1" dirty="0">
                <a:solidFill>
                  <a:srgbClr val="C00000"/>
                </a:solidFill>
              </a:rPr>
              <a:t>V. Derece ağ ve noktalar: </a:t>
            </a:r>
            <a:r>
              <a:rPr lang="tr-TR" dirty="0"/>
              <a:t>I., II., III. ve IV. derecedeki ağlara dayalı </a:t>
            </a:r>
            <a:r>
              <a:rPr lang="tr-TR" b="1" u="sng" dirty="0"/>
              <a:t>poligon ağları </a:t>
            </a:r>
            <a:r>
              <a:rPr lang="tr-TR" dirty="0"/>
              <a:t>ve</a:t>
            </a:r>
          </a:p>
          <a:p>
            <a:r>
              <a:rPr lang="tr-TR" dirty="0"/>
              <a:t>noktalarıdır.</a:t>
            </a:r>
          </a:p>
        </p:txBody>
      </p:sp>
      <p:sp>
        <p:nvSpPr>
          <p:cNvPr id="9" name="Metin kutusu 8"/>
          <p:cNvSpPr txBox="1"/>
          <p:nvPr/>
        </p:nvSpPr>
        <p:spPr>
          <a:xfrm>
            <a:off x="278543" y="818037"/>
            <a:ext cx="4908844" cy="400110"/>
          </a:xfrm>
          <a:prstGeom prst="rect">
            <a:avLst/>
          </a:prstGeom>
          <a:noFill/>
        </p:spPr>
        <p:txBody>
          <a:bodyPr wrap="none" rtlCol="0">
            <a:spAutoFit/>
          </a:bodyPr>
          <a:lstStyle/>
          <a:p>
            <a:r>
              <a:rPr lang="tr-TR" sz="2000" b="1" u="sng" dirty="0"/>
              <a:t>MADDE.8 Sınıflandırma </a:t>
            </a:r>
            <a:r>
              <a:rPr lang="tr-TR" sz="2000" dirty="0"/>
              <a:t>(Yersel teknikleriyle )</a:t>
            </a:r>
            <a:endParaRPr lang="tr-TR" sz="2000" b="1" u="sng" dirty="0"/>
          </a:p>
        </p:txBody>
      </p:sp>
    </p:spTree>
    <p:extLst>
      <p:ext uri="{BB962C8B-B14F-4D97-AF65-F5344CB8AC3E}">
        <p14:creationId xmlns:p14="http://schemas.microsoft.com/office/powerpoint/2010/main" val="6058688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2"/>
          <a:stretch>
            <a:fillRect/>
          </a:stretch>
        </p:blipFill>
        <p:spPr>
          <a:xfrm>
            <a:off x="158885" y="1227932"/>
            <a:ext cx="8872021" cy="4485779"/>
          </a:xfrm>
          <a:prstGeom prst="rect">
            <a:avLst/>
          </a:prstGeom>
        </p:spPr>
      </p:pic>
      <p:sp>
        <p:nvSpPr>
          <p:cNvPr id="3" name="Dikdörtgen 2"/>
          <p:cNvSpPr/>
          <p:nvPr/>
        </p:nvSpPr>
        <p:spPr>
          <a:xfrm>
            <a:off x="278543" y="239412"/>
            <a:ext cx="8606052" cy="461665"/>
          </a:xfrm>
          <a:prstGeom prst="rect">
            <a:avLst/>
          </a:prstGeom>
          <a:solidFill>
            <a:srgbClr val="2683C6"/>
          </a:solidFill>
        </p:spPr>
        <p:txBody>
          <a:bodyPr wrap="square">
            <a:spAutoFit/>
          </a:bodyPr>
          <a:lstStyle/>
          <a:p>
            <a:r>
              <a:rPr lang="tr-TR" sz="2400" dirty="0" err="1">
                <a:solidFill>
                  <a:schemeClr val="bg1"/>
                </a:solidFill>
                <a:ea typeface="Times New Roman" panose="02020603050405020304" pitchFamily="18" charset="0"/>
                <a:cs typeface="Times New Roman" panose="02020603050405020304" pitchFamily="18" charset="0"/>
              </a:rPr>
              <a:t>Jeodezik</a:t>
            </a:r>
            <a:r>
              <a:rPr lang="tr-TR" sz="2400" dirty="0">
                <a:solidFill>
                  <a:schemeClr val="bg1"/>
                </a:solidFill>
                <a:ea typeface="Times New Roman" panose="02020603050405020304" pitchFamily="18" charset="0"/>
                <a:cs typeface="Times New Roman" panose="02020603050405020304" pitchFamily="18" charset="0"/>
              </a:rPr>
              <a:t> Ağ ve Nokta Sınıflandırması</a:t>
            </a:r>
            <a:endParaRPr lang="en-US" sz="2400" dirty="0">
              <a:solidFill>
                <a:schemeClr val="bg1"/>
              </a:solidFill>
            </a:endParaRPr>
          </a:p>
        </p:txBody>
      </p:sp>
      <p:sp>
        <p:nvSpPr>
          <p:cNvPr id="6" name="Dikdörtgen 5"/>
          <p:cNvSpPr/>
          <p:nvPr/>
        </p:nvSpPr>
        <p:spPr>
          <a:xfrm>
            <a:off x="158885" y="5230316"/>
            <a:ext cx="8472793" cy="369332"/>
          </a:xfrm>
          <a:prstGeom prst="rect">
            <a:avLst/>
          </a:prstGeom>
        </p:spPr>
        <p:txBody>
          <a:bodyPr wrap="square">
            <a:spAutoFit/>
          </a:bodyPr>
          <a:lstStyle/>
          <a:p>
            <a:r>
              <a:rPr lang="tr-TR" dirty="0"/>
              <a:t>Dünya genelinde 507 IGS Noktası</a:t>
            </a:r>
          </a:p>
        </p:txBody>
      </p:sp>
      <p:sp>
        <p:nvSpPr>
          <p:cNvPr id="8" name="Dikdörtgen 7"/>
          <p:cNvSpPr/>
          <p:nvPr/>
        </p:nvSpPr>
        <p:spPr>
          <a:xfrm>
            <a:off x="107005" y="5827774"/>
            <a:ext cx="5917659" cy="369332"/>
          </a:xfrm>
          <a:prstGeom prst="rect">
            <a:avLst/>
          </a:prstGeom>
        </p:spPr>
        <p:txBody>
          <a:bodyPr wrap="square">
            <a:spAutoFit/>
          </a:bodyPr>
          <a:lstStyle/>
          <a:p>
            <a:r>
              <a:rPr lang="tr-TR" u="sng" dirty="0"/>
              <a:t>https://www.igs.org/network/#station-map-list</a:t>
            </a:r>
          </a:p>
        </p:txBody>
      </p:sp>
      <p:sp>
        <p:nvSpPr>
          <p:cNvPr id="9" name="Metin kutusu 8"/>
          <p:cNvSpPr txBox="1"/>
          <p:nvPr/>
        </p:nvSpPr>
        <p:spPr>
          <a:xfrm>
            <a:off x="2893115" y="701077"/>
            <a:ext cx="3648371"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Derece Ağ  (IGS)</a:t>
            </a:r>
          </a:p>
        </p:txBody>
      </p:sp>
    </p:spTree>
    <p:extLst>
      <p:ext uri="{BB962C8B-B14F-4D97-AF65-F5344CB8AC3E}">
        <p14:creationId xmlns:p14="http://schemas.microsoft.com/office/powerpoint/2010/main" val="17196794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err="1">
                <a:solidFill>
                  <a:schemeClr val="bg1"/>
                </a:solidFill>
                <a:ea typeface="Times New Roman" panose="02020603050405020304" pitchFamily="18" charset="0"/>
                <a:cs typeface="Times New Roman" panose="02020603050405020304" pitchFamily="18" charset="0"/>
              </a:rPr>
              <a:t>Jeodezik</a:t>
            </a:r>
            <a:r>
              <a:rPr lang="tr-TR" sz="2400" dirty="0">
                <a:solidFill>
                  <a:schemeClr val="bg1"/>
                </a:solidFill>
                <a:ea typeface="Times New Roman" panose="02020603050405020304" pitchFamily="18" charset="0"/>
                <a:cs typeface="Times New Roman" panose="02020603050405020304" pitchFamily="18" charset="0"/>
              </a:rPr>
              <a:t> Ağ ve Nokta Sınıflandırması</a:t>
            </a:r>
            <a:endParaRPr lang="en-US" sz="2400" dirty="0">
              <a:solidFill>
                <a:schemeClr val="bg1"/>
              </a:solidFill>
            </a:endParaRPr>
          </a:p>
        </p:txBody>
      </p:sp>
      <p:sp>
        <p:nvSpPr>
          <p:cNvPr id="3" name="Metin kutusu 2"/>
          <p:cNvSpPr txBox="1"/>
          <p:nvPr/>
        </p:nvSpPr>
        <p:spPr>
          <a:xfrm>
            <a:off x="2893115" y="701077"/>
            <a:ext cx="3648371"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Derece Ağ  (IGS)</a:t>
            </a:r>
          </a:p>
        </p:txBody>
      </p:sp>
      <p:pic>
        <p:nvPicPr>
          <p:cNvPr id="4" name="Resim 3"/>
          <p:cNvPicPr>
            <a:picLocks noChangeAspect="1"/>
          </p:cNvPicPr>
          <p:nvPr/>
        </p:nvPicPr>
        <p:blipFill rotWithShape="1">
          <a:blip r:embed="rId2"/>
          <a:srcRect b="21236"/>
          <a:stretch/>
        </p:blipFill>
        <p:spPr>
          <a:xfrm>
            <a:off x="1478605" y="1444685"/>
            <a:ext cx="6606572" cy="4307605"/>
          </a:xfrm>
          <a:prstGeom prst="rect">
            <a:avLst/>
          </a:prstGeom>
        </p:spPr>
      </p:pic>
    </p:spTree>
    <p:extLst>
      <p:ext uri="{BB962C8B-B14F-4D97-AF65-F5344CB8AC3E}">
        <p14:creationId xmlns:p14="http://schemas.microsoft.com/office/powerpoint/2010/main" val="5300741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341225" y="1887246"/>
            <a:ext cx="5103779" cy="3827834"/>
          </a:xfrm>
          <a:prstGeom prst="rect">
            <a:avLst/>
          </a:prstGeom>
        </p:spPr>
      </p:pic>
      <p:pic>
        <p:nvPicPr>
          <p:cNvPr id="3" name="Resim 2"/>
          <p:cNvPicPr>
            <a:picLocks noChangeAspect="1"/>
          </p:cNvPicPr>
          <p:nvPr/>
        </p:nvPicPr>
        <p:blipFill>
          <a:blip r:embed="rId3"/>
          <a:stretch>
            <a:fillRect/>
          </a:stretch>
        </p:blipFill>
        <p:spPr>
          <a:xfrm>
            <a:off x="5492885" y="1677211"/>
            <a:ext cx="3540025" cy="4432570"/>
          </a:xfrm>
          <a:prstGeom prst="rect">
            <a:avLst/>
          </a:prstGeom>
        </p:spPr>
      </p:pic>
      <p:sp>
        <p:nvSpPr>
          <p:cNvPr id="4" name="Metin kutusu 3"/>
          <p:cNvSpPr txBox="1"/>
          <p:nvPr/>
        </p:nvSpPr>
        <p:spPr>
          <a:xfrm>
            <a:off x="2893115" y="701077"/>
            <a:ext cx="3648371"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Derece Ağ  (IGS)</a:t>
            </a:r>
          </a:p>
        </p:txBody>
      </p:sp>
      <p:sp>
        <p:nvSpPr>
          <p:cNvPr id="5" name="Dikdörtgen 4"/>
          <p:cNvSpPr/>
          <p:nvPr/>
        </p:nvSpPr>
        <p:spPr>
          <a:xfrm>
            <a:off x="278543" y="239412"/>
            <a:ext cx="8606052" cy="461665"/>
          </a:xfrm>
          <a:prstGeom prst="rect">
            <a:avLst/>
          </a:prstGeom>
          <a:solidFill>
            <a:srgbClr val="2683C6"/>
          </a:solidFill>
        </p:spPr>
        <p:txBody>
          <a:bodyPr wrap="square">
            <a:spAutoFit/>
          </a:bodyPr>
          <a:lstStyle/>
          <a:p>
            <a:r>
              <a:rPr lang="tr-TR" sz="2400" dirty="0" err="1">
                <a:solidFill>
                  <a:schemeClr val="bg1"/>
                </a:solidFill>
                <a:ea typeface="Times New Roman" panose="02020603050405020304" pitchFamily="18" charset="0"/>
                <a:cs typeface="Times New Roman" panose="02020603050405020304" pitchFamily="18" charset="0"/>
              </a:rPr>
              <a:t>Jeodezik</a:t>
            </a:r>
            <a:r>
              <a:rPr lang="tr-TR" sz="2400" dirty="0">
                <a:solidFill>
                  <a:schemeClr val="bg1"/>
                </a:solidFill>
                <a:ea typeface="Times New Roman" panose="02020603050405020304" pitchFamily="18" charset="0"/>
                <a:cs typeface="Times New Roman" panose="02020603050405020304" pitchFamily="18" charset="0"/>
              </a:rPr>
              <a:t> Ağ ve Nokta Sınıflandırması</a:t>
            </a:r>
            <a:endParaRPr lang="en-US" sz="2400" dirty="0">
              <a:solidFill>
                <a:schemeClr val="bg1"/>
              </a:solidFill>
            </a:endParaRPr>
          </a:p>
        </p:txBody>
      </p:sp>
      <p:sp>
        <p:nvSpPr>
          <p:cNvPr id="6" name="Dikdörtgen 5"/>
          <p:cNvSpPr/>
          <p:nvPr/>
        </p:nvSpPr>
        <p:spPr>
          <a:xfrm>
            <a:off x="278543" y="5715080"/>
            <a:ext cx="6339191" cy="369332"/>
          </a:xfrm>
          <a:prstGeom prst="rect">
            <a:avLst/>
          </a:prstGeom>
        </p:spPr>
        <p:txBody>
          <a:bodyPr wrap="square">
            <a:spAutoFit/>
          </a:bodyPr>
          <a:lstStyle/>
          <a:p>
            <a:r>
              <a:rPr lang="tr-TR" u="sng" dirty="0"/>
              <a:t>https://www.igs.org/imaps/station.php?id=TUBI00TUR</a:t>
            </a:r>
          </a:p>
        </p:txBody>
      </p:sp>
    </p:spTree>
    <p:extLst>
      <p:ext uri="{BB962C8B-B14F-4D97-AF65-F5344CB8AC3E}">
        <p14:creationId xmlns:p14="http://schemas.microsoft.com/office/powerpoint/2010/main" val="24354387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r="1664" b="7450"/>
          <a:stretch/>
        </p:blipFill>
        <p:spPr>
          <a:xfrm>
            <a:off x="152620" y="1111334"/>
            <a:ext cx="8857898" cy="4089721"/>
          </a:xfrm>
          <a:prstGeom prst="rect">
            <a:avLst/>
          </a:prstGeom>
        </p:spPr>
      </p:pic>
      <p:sp>
        <p:nvSpPr>
          <p:cNvPr id="3" name="Metin kutusu 2"/>
          <p:cNvSpPr txBox="1"/>
          <p:nvPr/>
        </p:nvSpPr>
        <p:spPr>
          <a:xfrm>
            <a:off x="2478068" y="649669"/>
            <a:ext cx="4312206"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 Derece Ağ  (TUTGA)</a:t>
            </a:r>
          </a:p>
        </p:txBody>
      </p:sp>
      <p:sp>
        <p:nvSpPr>
          <p:cNvPr id="4" name="Dikdörtgen 3"/>
          <p:cNvSpPr/>
          <p:nvPr/>
        </p:nvSpPr>
        <p:spPr>
          <a:xfrm>
            <a:off x="278543" y="239412"/>
            <a:ext cx="8606052" cy="461665"/>
          </a:xfrm>
          <a:prstGeom prst="rect">
            <a:avLst/>
          </a:prstGeom>
          <a:solidFill>
            <a:srgbClr val="2683C6"/>
          </a:solidFill>
        </p:spPr>
        <p:txBody>
          <a:bodyPr wrap="square">
            <a:spAutoFit/>
          </a:bodyPr>
          <a:lstStyle/>
          <a:p>
            <a:r>
              <a:rPr lang="tr-TR" sz="2400" dirty="0" err="1">
                <a:solidFill>
                  <a:schemeClr val="bg1"/>
                </a:solidFill>
                <a:ea typeface="Times New Roman" panose="02020603050405020304" pitchFamily="18" charset="0"/>
                <a:cs typeface="Times New Roman" panose="02020603050405020304" pitchFamily="18" charset="0"/>
              </a:rPr>
              <a:t>Jeodezik</a:t>
            </a:r>
            <a:r>
              <a:rPr lang="tr-TR" sz="2400" dirty="0">
                <a:solidFill>
                  <a:schemeClr val="bg1"/>
                </a:solidFill>
                <a:ea typeface="Times New Roman" panose="02020603050405020304" pitchFamily="18" charset="0"/>
                <a:cs typeface="Times New Roman" panose="02020603050405020304" pitchFamily="18" charset="0"/>
              </a:rPr>
              <a:t> Ağ ve Nokta Sınıflandırması</a:t>
            </a:r>
            <a:endParaRPr lang="en-US" sz="2400" dirty="0">
              <a:solidFill>
                <a:schemeClr val="bg1"/>
              </a:solidFill>
            </a:endParaRPr>
          </a:p>
        </p:txBody>
      </p:sp>
      <p:sp>
        <p:nvSpPr>
          <p:cNvPr id="6" name="Dikdörtgen 5"/>
          <p:cNvSpPr/>
          <p:nvPr/>
        </p:nvSpPr>
        <p:spPr>
          <a:xfrm>
            <a:off x="193763" y="5146501"/>
            <a:ext cx="8880816" cy="1200329"/>
          </a:xfrm>
          <a:prstGeom prst="rect">
            <a:avLst/>
          </a:prstGeom>
        </p:spPr>
        <p:txBody>
          <a:bodyPr wrap="square">
            <a:spAutoFit/>
          </a:bodyPr>
          <a:lstStyle/>
          <a:p>
            <a:pPr algn="just"/>
            <a:r>
              <a:rPr lang="tr-TR" dirty="0"/>
              <a:t>ITRF koordinat sisteminde 1-3 cm doğruluğunda, üç boyutlu koordinatları (X, Y, Z) ve bu koordinatların zamana bağlı değişimleri (hızları; </a:t>
            </a:r>
            <a:r>
              <a:rPr lang="tr-TR" dirty="0" err="1"/>
              <a:t>Vx</a:t>
            </a:r>
            <a:r>
              <a:rPr lang="tr-TR" dirty="0"/>
              <a:t>, </a:t>
            </a:r>
            <a:r>
              <a:rPr lang="tr-TR" dirty="0" err="1"/>
              <a:t>Vy</a:t>
            </a:r>
            <a:r>
              <a:rPr lang="tr-TR" dirty="0"/>
              <a:t>, </a:t>
            </a:r>
            <a:r>
              <a:rPr lang="tr-TR" dirty="0" err="1"/>
              <a:t>Vz</a:t>
            </a:r>
            <a:r>
              <a:rPr lang="tr-TR" dirty="0"/>
              <a:t>) ile uygun yükseklik sisteminde yükseklik (H) ve </a:t>
            </a:r>
            <a:r>
              <a:rPr lang="tr-TR" dirty="0" err="1"/>
              <a:t>jeoid</a:t>
            </a:r>
            <a:r>
              <a:rPr lang="tr-TR" dirty="0"/>
              <a:t> yüksekliği (N) bilinen, nokta aralığı 25-50 km </a:t>
            </a:r>
            <a:r>
              <a:rPr lang="tr-TR" dirty="0" err="1"/>
              <a:t>jeoidin</a:t>
            </a:r>
            <a:r>
              <a:rPr lang="tr-TR" dirty="0"/>
              <a:t> hızlı değişim gösterdiği bölgelerde 15 km olan olabildiğince homojen dağılımda 694 noktadan oluşan ağdır.</a:t>
            </a:r>
          </a:p>
        </p:txBody>
      </p:sp>
    </p:spTree>
    <p:extLst>
      <p:ext uri="{BB962C8B-B14F-4D97-AF65-F5344CB8AC3E}">
        <p14:creationId xmlns:p14="http://schemas.microsoft.com/office/powerpoint/2010/main" val="42589564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err="1">
                <a:solidFill>
                  <a:schemeClr val="bg1"/>
                </a:solidFill>
                <a:ea typeface="Times New Roman" panose="02020603050405020304" pitchFamily="18" charset="0"/>
                <a:cs typeface="Times New Roman" panose="02020603050405020304" pitchFamily="18" charset="0"/>
              </a:rPr>
              <a:t>Jeodezik</a:t>
            </a:r>
            <a:r>
              <a:rPr lang="tr-TR" sz="2400" dirty="0">
                <a:solidFill>
                  <a:schemeClr val="bg1"/>
                </a:solidFill>
                <a:ea typeface="Times New Roman" panose="02020603050405020304" pitchFamily="18" charset="0"/>
                <a:cs typeface="Times New Roman" panose="02020603050405020304" pitchFamily="18" charset="0"/>
              </a:rPr>
              <a:t> Ağ ve Nokta Sınıflandırması</a:t>
            </a:r>
            <a:endParaRPr lang="en-US" sz="2400" dirty="0">
              <a:solidFill>
                <a:schemeClr val="bg1"/>
              </a:solidFill>
            </a:endParaRPr>
          </a:p>
        </p:txBody>
      </p:sp>
      <p:sp>
        <p:nvSpPr>
          <p:cNvPr id="3" name="Metin kutusu 2"/>
          <p:cNvSpPr txBox="1"/>
          <p:nvPr/>
        </p:nvSpPr>
        <p:spPr>
          <a:xfrm>
            <a:off x="2478068" y="649669"/>
            <a:ext cx="4312206"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 Derece Ağ  (TUTGA)</a:t>
            </a:r>
          </a:p>
        </p:txBody>
      </p:sp>
      <p:pic>
        <p:nvPicPr>
          <p:cNvPr id="6" name="Picture 7" descr="100_0354"/>
          <p:cNvPicPr>
            <a:picLocks noChangeAspect="1" noChangeArrowheads="1"/>
          </p:cNvPicPr>
          <p:nvPr/>
        </p:nvPicPr>
        <p:blipFill>
          <a:blip r:embed="rId2" cstate="print">
            <a:extLst>
              <a:ext uri="{28A0092B-C50C-407E-A947-70E740481C1C}">
                <a14:useLocalDpi xmlns:a14="http://schemas.microsoft.com/office/drawing/2010/main" val="0"/>
              </a:ext>
            </a:extLst>
          </a:blip>
          <a:srcRect l="25175" r="16855"/>
          <a:stretch>
            <a:fillRect/>
          </a:stretch>
        </p:blipFill>
        <p:spPr bwMode="auto">
          <a:xfrm>
            <a:off x="278543" y="1249345"/>
            <a:ext cx="2497083" cy="32284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descr="100_93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8636" y="1368493"/>
            <a:ext cx="4065959" cy="27106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5" descr="100_767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389"/>
          <a:stretch/>
        </p:blipFill>
        <p:spPr bwMode="auto">
          <a:xfrm>
            <a:off x="2619983" y="3071921"/>
            <a:ext cx="3308041" cy="29566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855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907704"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2" y="476672"/>
            <a:ext cx="1538629" cy="1556792"/>
          </a:xfrm>
          <a:prstGeom prst="rect">
            <a:avLst/>
          </a:prstGeom>
        </p:spPr>
      </p:pic>
      <p:pic>
        <p:nvPicPr>
          <p:cNvPr id="2" name="Resim 1"/>
          <p:cNvPicPr>
            <a:picLocks noChangeAspect="1"/>
          </p:cNvPicPr>
          <p:nvPr/>
        </p:nvPicPr>
        <p:blipFill>
          <a:blip r:embed="rId3"/>
          <a:stretch>
            <a:fillRect/>
          </a:stretch>
        </p:blipFill>
        <p:spPr>
          <a:xfrm>
            <a:off x="2244391" y="2276872"/>
            <a:ext cx="3103126" cy="4032448"/>
          </a:xfrm>
          <a:prstGeom prst="rect">
            <a:avLst/>
          </a:prstGeom>
        </p:spPr>
      </p:pic>
      <p:pic>
        <p:nvPicPr>
          <p:cNvPr id="13314" name="Picture 2" descr="https://images-na.ssl-images-amazon.com/images/I/51Yhl18zpnL._SX405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5" y="2276872"/>
            <a:ext cx="3282413" cy="4032448"/>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p:cNvSpPr/>
          <p:nvPr/>
        </p:nvSpPr>
        <p:spPr>
          <a:xfrm>
            <a:off x="2159224" y="764706"/>
            <a:ext cx="6229200" cy="461665"/>
          </a:xfrm>
          <a:prstGeom prst="rect">
            <a:avLst/>
          </a:prstGeom>
          <a:solidFill>
            <a:schemeClr val="accent1">
              <a:lumMod val="75000"/>
            </a:schemeClr>
          </a:solidFill>
        </p:spPr>
        <p:txBody>
          <a:bodyPr wrap="square">
            <a:spAutoFit/>
          </a:bodyPr>
          <a:lstStyle/>
          <a:p>
            <a:r>
              <a:rPr lang="tr-TR" sz="2400" b="1" dirty="0">
                <a:solidFill>
                  <a:prstClr val="white"/>
                </a:solidFill>
              </a:rPr>
              <a:t>YARDIMCI KAYNAKLAR</a:t>
            </a:r>
            <a:endParaRPr lang="tr-TR" sz="2400" dirty="0">
              <a:solidFill>
                <a:prstClr val="white"/>
              </a:solidFill>
            </a:endParaRPr>
          </a:p>
        </p:txBody>
      </p:sp>
    </p:spTree>
    <p:extLst>
      <p:ext uri="{BB962C8B-B14F-4D97-AF65-F5344CB8AC3E}">
        <p14:creationId xmlns:p14="http://schemas.microsoft.com/office/powerpoint/2010/main" val="12595192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b="7001"/>
          <a:stretch/>
        </p:blipFill>
        <p:spPr>
          <a:xfrm>
            <a:off x="492551" y="1230872"/>
            <a:ext cx="8009106" cy="3965755"/>
          </a:xfrm>
          <a:prstGeom prst="rect">
            <a:avLst/>
          </a:prstGeom>
        </p:spPr>
      </p:pic>
      <p:sp>
        <p:nvSpPr>
          <p:cNvPr id="3" name="Dikdörtgen 2"/>
          <p:cNvSpPr/>
          <p:nvPr/>
        </p:nvSpPr>
        <p:spPr>
          <a:xfrm>
            <a:off x="278543" y="239412"/>
            <a:ext cx="8606052" cy="461665"/>
          </a:xfrm>
          <a:prstGeom prst="rect">
            <a:avLst/>
          </a:prstGeom>
          <a:solidFill>
            <a:srgbClr val="2683C6"/>
          </a:solidFill>
        </p:spPr>
        <p:txBody>
          <a:bodyPr wrap="square">
            <a:spAutoFit/>
          </a:bodyPr>
          <a:lstStyle/>
          <a:p>
            <a:r>
              <a:rPr lang="tr-TR" sz="2400" dirty="0" err="1">
                <a:solidFill>
                  <a:schemeClr val="bg1"/>
                </a:solidFill>
                <a:ea typeface="Times New Roman" panose="02020603050405020304" pitchFamily="18" charset="0"/>
                <a:cs typeface="Times New Roman" panose="02020603050405020304" pitchFamily="18" charset="0"/>
              </a:rPr>
              <a:t>Jeodezik</a:t>
            </a:r>
            <a:r>
              <a:rPr lang="tr-TR" sz="2400" dirty="0">
                <a:solidFill>
                  <a:schemeClr val="bg1"/>
                </a:solidFill>
                <a:ea typeface="Times New Roman" panose="02020603050405020304" pitchFamily="18" charset="0"/>
                <a:cs typeface="Times New Roman" panose="02020603050405020304" pitchFamily="18" charset="0"/>
              </a:rPr>
              <a:t> Ağ ve Nokta Sınıflandırması</a:t>
            </a:r>
            <a:endParaRPr lang="en-US" sz="2400" dirty="0">
              <a:solidFill>
                <a:schemeClr val="bg1"/>
              </a:solidFill>
            </a:endParaRPr>
          </a:p>
        </p:txBody>
      </p:sp>
      <p:sp>
        <p:nvSpPr>
          <p:cNvPr id="5" name="Dikdörtgen 4"/>
          <p:cNvSpPr/>
          <p:nvPr/>
        </p:nvSpPr>
        <p:spPr>
          <a:xfrm>
            <a:off x="1765873" y="5826029"/>
            <a:ext cx="6049879" cy="369332"/>
          </a:xfrm>
          <a:prstGeom prst="rect">
            <a:avLst/>
          </a:prstGeom>
        </p:spPr>
        <p:txBody>
          <a:bodyPr wrap="square">
            <a:spAutoFit/>
          </a:bodyPr>
          <a:lstStyle/>
          <a:p>
            <a:r>
              <a:rPr lang="tr-TR" u="sng" dirty="0"/>
              <a:t>https://www.tusaga-aktif.gov.tr/Sayfalar/IstasyonHaritasi.aspx</a:t>
            </a:r>
          </a:p>
        </p:txBody>
      </p:sp>
      <p:sp>
        <p:nvSpPr>
          <p:cNvPr id="6" name="Dikdörtgen 5"/>
          <p:cNvSpPr/>
          <p:nvPr/>
        </p:nvSpPr>
        <p:spPr>
          <a:xfrm>
            <a:off x="642343" y="5196627"/>
            <a:ext cx="8009106" cy="646331"/>
          </a:xfrm>
          <a:prstGeom prst="rect">
            <a:avLst/>
          </a:prstGeom>
        </p:spPr>
        <p:txBody>
          <a:bodyPr wrap="square">
            <a:spAutoFit/>
          </a:bodyPr>
          <a:lstStyle/>
          <a:p>
            <a:r>
              <a:rPr lang="tr-TR" dirty="0"/>
              <a:t>TUSAGA-Aktif Sistemi kapsamında ülkemiz ve KKTC genelinde 159 adet Sabit GNSS İstasyonu ile TKGM ve </a:t>
            </a:r>
            <a:r>
              <a:rPr lang="tr-TR" dirty="0" err="1"/>
              <a:t>HGM’de</a:t>
            </a:r>
            <a:r>
              <a:rPr lang="tr-TR" dirty="0"/>
              <a:t> olmak üzere 2 adet Kontrol Merkezi bulunmaktadır.</a:t>
            </a:r>
          </a:p>
        </p:txBody>
      </p:sp>
      <p:sp>
        <p:nvSpPr>
          <p:cNvPr id="7" name="Metin kutusu 6"/>
          <p:cNvSpPr txBox="1"/>
          <p:nvPr/>
        </p:nvSpPr>
        <p:spPr>
          <a:xfrm>
            <a:off x="1965745" y="662639"/>
            <a:ext cx="5650136"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 Derece Ağ  (TUSAGA-Aktif)</a:t>
            </a:r>
          </a:p>
        </p:txBody>
      </p:sp>
    </p:spTree>
    <p:extLst>
      <p:ext uri="{BB962C8B-B14F-4D97-AF65-F5344CB8AC3E}">
        <p14:creationId xmlns:p14="http://schemas.microsoft.com/office/powerpoint/2010/main" val="16475026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434502" y="1272737"/>
            <a:ext cx="8274996" cy="4306985"/>
          </a:xfrm>
          <a:prstGeom prst="rect">
            <a:avLst/>
          </a:prstGeom>
        </p:spPr>
      </p:pic>
      <p:sp>
        <p:nvSpPr>
          <p:cNvPr id="3" name="Dikdörtgen 2"/>
          <p:cNvSpPr/>
          <p:nvPr/>
        </p:nvSpPr>
        <p:spPr>
          <a:xfrm>
            <a:off x="278543" y="239412"/>
            <a:ext cx="8606052" cy="461665"/>
          </a:xfrm>
          <a:prstGeom prst="rect">
            <a:avLst/>
          </a:prstGeom>
          <a:solidFill>
            <a:srgbClr val="2683C6"/>
          </a:solidFill>
        </p:spPr>
        <p:txBody>
          <a:bodyPr wrap="square">
            <a:spAutoFit/>
          </a:bodyPr>
          <a:lstStyle/>
          <a:p>
            <a:r>
              <a:rPr lang="tr-TR" sz="2400" dirty="0" err="1">
                <a:solidFill>
                  <a:schemeClr val="bg1"/>
                </a:solidFill>
                <a:ea typeface="Times New Roman" panose="02020603050405020304" pitchFamily="18" charset="0"/>
                <a:cs typeface="Times New Roman" panose="02020603050405020304" pitchFamily="18" charset="0"/>
              </a:rPr>
              <a:t>Jeodezik</a:t>
            </a:r>
            <a:r>
              <a:rPr lang="tr-TR" sz="2400" dirty="0">
                <a:solidFill>
                  <a:schemeClr val="bg1"/>
                </a:solidFill>
                <a:ea typeface="Times New Roman" panose="02020603050405020304" pitchFamily="18" charset="0"/>
                <a:cs typeface="Times New Roman" panose="02020603050405020304" pitchFamily="18" charset="0"/>
              </a:rPr>
              <a:t> Ağ ve Nokta Sınıflandırması</a:t>
            </a:r>
            <a:endParaRPr lang="en-US" sz="2400" dirty="0">
              <a:solidFill>
                <a:schemeClr val="bg1"/>
              </a:solidFill>
            </a:endParaRPr>
          </a:p>
        </p:txBody>
      </p:sp>
      <p:sp>
        <p:nvSpPr>
          <p:cNvPr id="4" name="Dikdörtgen 3"/>
          <p:cNvSpPr/>
          <p:nvPr/>
        </p:nvSpPr>
        <p:spPr>
          <a:xfrm>
            <a:off x="1521102" y="5701838"/>
            <a:ext cx="6255738" cy="369332"/>
          </a:xfrm>
          <a:prstGeom prst="rect">
            <a:avLst/>
          </a:prstGeom>
        </p:spPr>
        <p:txBody>
          <a:bodyPr wrap="square">
            <a:spAutoFit/>
          </a:bodyPr>
          <a:lstStyle/>
          <a:p>
            <a:r>
              <a:rPr lang="tr-TR" u="sng" dirty="0"/>
              <a:t>https://www.tusaga-aktif.gov.tr/Web/IstasyonKonumBilgileri.pdf</a:t>
            </a:r>
          </a:p>
        </p:txBody>
      </p:sp>
      <p:sp>
        <p:nvSpPr>
          <p:cNvPr id="5" name="Metin kutusu 4"/>
          <p:cNvSpPr txBox="1"/>
          <p:nvPr/>
        </p:nvSpPr>
        <p:spPr>
          <a:xfrm>
            <a:off x="1947989" y="786830"/>
            <a:ext cx="5650136"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 Derece Ağ  (TUSAGA-Aktif)</a:t>
            </a:r>
          </a:p>
        </p:txBody>
      </p:sp>
    </p:spTree>
    <p:extLst>
      <p:ext uri="{BB962C8B-B14F-4D97-AF65-F5344CB8AC3E}">
        <p14:creationId xmlns:p14="http://schemas.microsoft.com/office/powerpoint/2010/main" val="18709830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err="1">
                <a:solidFill>
                  <a:schemeClr val="bg1"/>
                </a:solidFill>
                <a:ea typeface="Times New Roman" panose="02020603050405020304" pitchFamily="18" charset="0"/>
                <a:cs typeface="Times New Roman" panose="02020603050405020304" pitchFamily="18" charset="0"/>
              </a:rPr>
              <a:t>Jeodezik</a:t>
            </a:r>
            <a:r>
              <a:rPr lang="tr-TR" sz="2400" dirty="0">
                <a:solidFill>
                  <a:schemeClr val="bg1"/>
                </a:solidFill>
                <a:ea typeface="Times New Roman" panose="02020603050405020304" pitchFamily="18" charset="0"/>
                <a:cs typeface="Times New Roman" panose="02020603050405020304" pitchFamily="18" charset="0"/>
              </a:rPr>
              <a:t> Ağ ve Nokta Sınıflandırması</a:t>
            </a:r>
            <a:endParaRPr lang="en-US" sz="2400" dirty="0">
              <a:solidFill>
                <a:schemeClr val="bg1"/>
              </a:solidFill>
            </a:endParaRPr>
          </a:p>
        </p:txBody>
      </p:sp>
      <p:sp>
        <p:nvSpPr>
          <p:cNvPr id="3" name="Metin kutusu 2"/>
          <p:cNvSpPr txBox="1"/>
          <p:nvPr/>
        </p:nvSpPr>
        <p:spPr>
          <a:xfrm>
            <a:off x="2925541" y="701077"/>
            <a:ext cx="3948645"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3600" b="1" dirty="0">
                <a:ln w="11430"/>
                <a:solidFill>
                  <a:srgbClr val="FFC000"/>
                </a:solidFill>
                <a:effectLst>
                  <a:outerShdw blurRad="50800" dist="39000" dir="5460000" algn="tl">
                    <a:srgbClr val="000000">
                      <a:alpha val="38000"/>
                    </a:srgbClr>
                  </a:outerShdw>
                </a:effectLst>
              </a:rPr>
              <a:t>C1 ve C2 Derece Ağ </a:t>
            </a:r>
          </a:p>
        </p:txBody>
      </p:sp>
      <p:pic>
        <p:nvPicPr>
          <p:cNvPr id="5" name="Resim 4"/>
          <p:cNvPicPr>
            <a:picLocks noChangeAspect="1"/>
          </p:cNvPicPr>
          <p:nvPr/>
        </p:nvPicPr>
        <p:blipFill>
          <a:blip r:embed="rId2"/>
          <a:stretch>
            <a:fillRect/>
          </a:stretch>
        </p:blipFill>
        <p:spPr>
          <a:xfrm>
            <a:off x="983022" y="1347408"/>
            <a:ext cx="7233608" cy="4871809"/>
          </a:xfrm>
          <a:prstGeom prst="rect">
            <a:avLst/>
          </a:prstGeom>
        </p:spPr>
      </p:pic>
    </p:spTree>
    <p:extLst>
      <p:ext uri="{BB962C8B-B14F-4D97-AF65-F5344CB8AC3E}">
        <p14:creationId xmlns:p14="http://schemas.microsoft.com/office/powerpoint/2010/main" val="28291831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790343" y="1347408"/>
            <a:ext cx="7499659" cy="4830119"/>
          </a:xfrm>
          <a:prstGeom prst="rect">
            <a:avLst/>
          </a:prstGeom>
        </p:spPr>
      </p:pic>
      <p:sp>
        <p:nvSpPr>
          <p:cNvPr id="4" name="Dikdörtgen 3"/>
          <p:cNvSpPr/>
          <p:nvPr/>
        </p:nvSpPr>
        <p:spPr>
          <a:xfrm>
            <a:off x="278543" y="239412"/>
            <a:ext cx="8606052" cy="461665"/>
          </a:xfrm>
          <a:prstGeom prst="rect">
            <a:avLst/>
          </a:prstGeom>
          <a:solidFill>
            <a:srgbClr val="2683C6"/>
          </a:solidFill>
        </p:spPr>
        <p:txBody>
          <a:bodyPr wrap="square">
            <a:spAutoFit/>
          </a:bodyPr>
          <a:lstStyle/>
          <a:p>
            <a:r>
              <a:rPr lang="tr-TR" sz="2400" dirty="0" err="1">
                <a:solidFill>
                  <a:schemeClr val="bg1"/>
                </a:solidFill>
                <a:ea typeface="Times New Roman" panose="02020603050405020304" pitchFamily="18" charset="0"/>
                <a:cs typeface="Times New Roman" panose="02020603050405020304" pitchFamily="18" charset="0"/>
              </a:rPr>
              <a:t>Jeodezik</a:t>
            </a:r>
            <a:r>
              <a:rPr lang="tr-TR" sz="2400" dirty="0">
                <a:solidFill>
                  <a:schemeClr val="bg1"/>
                </a:solidFill>
                <a:ea typeface="Times New Roman" panose="02020603050405020304" pitchFamily="18" charset="0"/>
                <a:cs typeface="Times New Roman" panose="02020603050405020304" pitchFamily="18" charset="0"/>
              </a:rPr>
              <a:t> Ağ ve Nokta Sınıflandırması</a:t>
            </a:r>
            <a:endParaRPr lang="en-US" sz="2400" dirty="0">
              <a:solidFill>
                <a:schemeClr val="bg1"/>
              </a:solidFill>
            </a:endParaRPr>
          </a:p>
        </p:txBody>
      </p:sp>
      <p:sp>
        <p:nvSpPr>
          <p:cNvPr id="5" name="Metin kutusu 4"/>
          <p:cNvSpPr txBox="1"/>
          <p:nvPr/>
        </p:nvSpPr>
        <p:spPr>
          <a:xfrm>
            <a:off x="3173363" y="701077"/>
            <a:ext cx="2816412"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3600" b="1" dirty="0">
                <a:ln w="11430"/>
                <a:solidFill>
                  <a:srgbClr val="FFC000"/>
                </a:solidFill>
                <a:effectLst>
                  <a:outerShdw blurRad="50800" dist="39000" dir="5460000" algn="tl">
                    <a:srgbClr val="000000">
                      <a:alpha val="38000"/>
                    </a:srgbClr>
                  </a:outerShdw>
                </a:effectLst>
              </a:rPr>
              <a:t>C3 Derece Ağ </a:t>
            </a:r>
          </a:p>
        </p:txBody>
      </p:sp>
    </p:spTree>
    <p:extLst>
      <p:ext uri="{BB962C8B-B14F-4D97-AF65-F5344CB8AC3E}">
        <p14:creationId xmlns:p14="http://schemas.microsoft.com/office/powerpoint/2010/main" val="30648970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750979" y="1295103"/>
            <a:ext cx="5901447" cy="4935667"/>
          </a:xfrm>
          <a:prstGeom prst="rect">
            <a:avLst/>
          </a:prstGeom>
        </p:spPr>
      </p:pic>
      <p:sp>
        <p:nvSpPr>
          <p:cNvPr id="3" name="Metin kutusu 2"/>
          <p:cNvSpPr txBox="1"/>
          <p:nvPr/>
        </p:nvSpPr>
        <p:spPr>
          <a:xfrm>
            <a:off x="2384144" y="674925"/>
            <a:ext cx="4635115"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3600" b="1" dirty="0">
                <a:ln w="11430"/>
                <a:solidFill>
                  <a:srgbClr val="FFC000"/>
                </a:solidFill>
                <a:effectLst>
                  <a:outerShdw blurRad="50800" dist="39000" dir="5460000" algn="tl">
                    <a:srgbClr val="000000">
                      <a:alpha val="38000"/>
                    </a:srgbClr>
                  </a:outerShdw>
                </a:effectLst>
              </a:rPr>
              <a:t>C4 Derece Ağ (Poligon) </a:t>
            </a:r>
          </a:p>
        </p:txBody>
      </p:sp>
      <p:sp>
        <p:nvSpPr>
          <p:cNvPr id="4" name="Dikdörtgen 3"/>
          <p:cNvSpPr/>
          <p:nvPr/>
        </p:nvSpPr>
        <p:spPr>
          <a:xfrm>
            <a:off x="278543" y="239412"/>
            <a:ext cx="8606052" cy="461665"/>
          </a:xfrm>
          <a:prstGeom prst="rect">
            <a:avLst/>
          </a:prstGeom>
          <a:solidFill>
            <a:srgbClr val="2683C6"/>
          </a:solidFill>
        </p:spPr>
        <p:txBody>
          <a:bodyPr wrap="square">
            <a:spAutoFit/>
          </a:bodyPr>
          <a:lstStyle/>
          <a:p>
            <a:r>
              <a:rPr lang="tr-TR" sz="2400" dirty="0" err="1">
                <a:solidFill>
                  <a:schemeClr val="bg1"/>
                </a:solidFill>
                <a:ea typeface="Times New Roman" panose="02020603050405020304" pitchFamily="18" charset="0"/>
                <a:cs typeface="Times New Roman" panose="02020603050405020304" pitchFamily="18" charset="0"/>
              </a:rPr>
              <a:t>Jeodezik</a:t>
            </a:r>
            <a:r>
              <a:rPr lang="tr-TR" sz="2400" dirty="0">
                <a:solidFill>
                  <a:schemeClr val="bg1"/>
                </a:solidFill>
                <a:ea typeface="Times New Roman" panose="02020603050405020304" pitchFamily="18" charset="0"/>
                <a:cs typeface="Times New Roman" panose="02020603050405020304" pitchFamily="18" charset="0"/>
              </a:rPr>
              <a:t> Ağ ve Nokta Sınıflandırması</a:t>
            </a:r>
            <a:endParaRPr lang="en-US" sz="2400" dirty="0">
              <a:solidFill>
                <a:schemeClr val="bg1"/>
              </a:solidFill>
            </a:endParaRPr>
          </a:p>
        </p:txBody>
      </p:sp>
    </p:spTree>
    <p:extLst>
      <p:ext uri="{BB962C8B-B14F-4D97-AF65-F5344CB8AC3E}">
        <p14:creationId xmlns:p14="http://schemas.microsoft.com/office/powerpoint/2010/main" val="29932020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0513" y="2231500"/>
            <a:ext cx="6008390" cy="4005593"/>
          </a:xfrm>
          <a:prstGeom prst="rect">
            <a:avLst/>
          </a:prstGeom>
        </p:spPr>
      </p:pic>
      <p:sp>
        <p:nvSpPr>
          <p:cNvPr id="20" name="Dikdörtgen 19"/>
          <p:cNvSpPr/>
          <p:nvPr/>
        </p:nvSpPr>
        <p:spPr>
          <a:xfrm>
            <a:off x="6552431" y="1702900"/>
            <a:ext cx="233464" cy="84306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6818321" y="1702900"/>
            <a:ext cx="750582" cy="84306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p:cNvSpPr/>
          <p:nvPr/>
        </p:nvSpPr>
        <p:spPr>
          <a:xfrm>
            <a:off x="6299321" y="1702900"/>
            <a:ext cx="226978" cy="84306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p:cNvSpPr/>
          <p:nvPr/>
        </p:nvSpPr>
        <p:spPr>
          <a:xfrm>
            <a:off x="5560016" y="1702900"/>
            <a:ext cx="739305" cy="843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p:cNvSpPr/>
          <p:nvPr/>
        </p:nvSpPr>
        <p:spPr>
          <a:xfrm>
            <a:off x="1686129" y="1750979"/>
            <a:ext cx="1012551" cy="84306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p:cNvSpPr/>
          <p:nvPr/>
        </p:nvSpPr>
        <p:spPr>
          <a:xfrm>
            <a:off x="1491575" y="1750979"/>
            <a:ext cx="194554" cy="84306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667966" y="1750979"/>
            <a:ext cx="771728" cy="843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p:cNvSpPr/>
          <p:nvPr/>
        </p:nvSpPr>
        <p:spPr>
          <a:xfrm>
            <a:off x="278543" y="239412"/>
            <a:ext cx="8606052" cy="461665"/>
          </a:xfrm>
          <a:prstGeom prst="rect">
            <a:avLst/>
          </a:prstGeom>
          <a:solidFill>
            <a:srgbClr val="2683C6"/>
          </a:solidFill>
        </p:spPr>
        <p:txBody>
          <a:bodyPr wrap="square">
            <a:spAutoFit/>
          </a:bodyPr>
          <a:lstStyle/>
          <a:p>
            <a:r>
              <a:rPr lang="tr-TR" sz="2400" dirty="0" err="1">
                <a:solidFill>
                  <a:schemeClr val="bg1"/>
                </a:solidFill>
                <a:ea typeface="Times New Roman" panose="02020603050405020304" pitchFamily="18" charset="0"/>
                <a:cs typeface="Times New Roman" panose="02020603050405020304" pitchFamily="18" charset="0"/>
              </a:rPr>
              <a:t>Jeodezik</a:t>
            </a:r>
            <a:r>
              <a:rPr lang="tr-TR" sz="2400" dirty="0">
                <a:solidFill>
                  <a:schemeClr val="bg1"/>
                </a:solidFill>
                <a:ea typeface="Times New Roman" panose="02020603050405020304" pitchFamily="18" charset="0"/>
                <a:cs typeface="Times New Roman" panose="02020603050405020304" pitchFamily="18" charset="0"/>
              </a:rPr>
              <a:t> Ağ ve Nokta Sınıflandırması</a:t>
            </a:r>
            <a:endParaRPr lang="en-US" sz="2400" dirty="0">
              <a:solidFill>
                <a:schemeClr val="bg1"/>
              </a:solidFill>
            </a:endParaRPr>
          </a:p>
        </p:txBody>
      </p:sp>
      <p:sp>
        <p:nvSpPr>
          <p:cNvPr id="3" name="Dikdörtgen 2"/>
          <p:cNvSpPr/>
          <p:nvPr/>
        </p:nvSpPr>
        <p:spPr>
          <a:xfrm>
            <a:off x="616423" y="1837066"/>
            <a:ext cx="2114681" cy="646331"/>
          </a:xfrm>
          <a:prstGeom prst="rect">
            <a:avLst/>
          </a:prstGeom>
        </p:spPr>
        <p:txBody>
          <a:bodyPr wrap="none">
            <a:spAutoFit/>
          </a:bodyPr>
          <a:lstStyle/>
          <a:p>
            <a:r>
              <a:rPr lang="tr-TR" sz="3600" dirty="0"/>
              <a:t>G2510032</a:t>
            </a:r>
          </a:p>
        </p:txBody>
      </p:sp>
      <p:sp>
        <p:nvSpPr>
          <p:cNvPr id="4" name="Dikdörtgen 3"/>
          <p:cNvSpPr/>
          <p:nvPr/>
        </p:nvSpPr>
        <p:spPr>
          <a:xfrm>
            <a:off x="2494772" y="887189"/>
            <a:ext cx="4448847" cy="369332"/>
          </a:xfrm>
          <a:prstGeom prst="rect">
            <a:avLst/>
          </a:prstGeom>
        </p:spPr>
        <p:txBody>
          <a:bodyPr wrap="none">
            <a:spAutoFit/>
          </a:bodyPr>
          <a:lstStyle/>
          <a:p>
            <a:r>
              <a:rPr lang="tr-TR" b="1" dirty="0"/>
              <a:t>C derece Ağlar için nokta numaralandırması </a:t>
            </a:r>
          </a:p>
        </p:txBody>
      </p:sp>
      <p:sp>
        <p:nvSpPr>
          <p:cNvPr id="5" name="Dikdörtgen 4"/>
          <p:cNvSpPr/>
          <p:nvPr/>
        </p:nvSpPr>
        <p:spPr>
          <a:xfrm>
            <a:off x="5517808" y="1750979"/>
            <a:ext cx="2167581" cy="646331"/>
          </a:xfrm>
          <a:prstGeom prst="rect">
            <a:avLst/>
          </a:prstGeom>
        </p:spPr>
        <p:txBody>
          <a:bodyPr wrap="none">
            <a:spAutoFit/>
          </a:bodyPr>
          <a:lstStyle/>
          <a:p>
            <a:r>
              <a:rPr lang="tr-TR" sz="3600" dirty="0"/>
              <a:t>F222H004</a:t>
            </a:r>
          </a:p>
        </p:txBody>
      </p:sp>
      <p:sp>
        <p:nvSpPr>
          <p:cNvPr id="9" name="Metin kutusu 8"/>
          <p:cNvSpPr txBox="1"/>
          <p:nvPr/>
        </p:nvSpPr>
        <p:spPr>
          <a:xfrm>
            <a:off x="414549" y="2986897"/>
            <a:ext cx="1077026" cy="400110"/>
          </a:xfrm>
          <a:prstGeom prst="rect">
            <a:avLst/>
          </a:prstGeom>
          <a:noFill/>
        </p:spPr>
        <p:txBody>
          <a:bodyPr wrap="none" rtlCol="0">
            <a:spAutoFit/>
          </a:bodyPr>
          <a:lstStyle/>
          <a:p>
            <a:r>
              <a:rPr lang="tr-TR" sz="2000" dirty="0"/>
              <a:t>Pafta No</a:t>
            </a:r>
          </a:p>
        </p:txBody>
      </p:sp>
      <p:sp>
        <p:nvSpPr>
          <p:cNvPr id="10" name="Metin kutusu 9"/>
          <p:cNvSpPr txBox="1"/>
          <p:nvPr/>
        </p:nvSpPr>
        <p:spPr>
          <a:xfrm>
            <a:off x="945135" y="3647236"/>
            <a:ext cx="1245662" cy="400110"/>
          </a:xfrm>
          <a:prstGeom prst="rect">
            <a:avLst/>
          </a:prstGeom>
          <a:noFill/>
        </p:spPr>
        <p:txBody>
          <a:bodyPr wrap="none" rtlCol="0">
            <a:spAutoFit/>
          </a:bodyPr>
          <a:lstStyle/>
          <a:p>
            <a:r>
              <a:rPr lang="tr-TR" sz="2000" dirty="0"/>
              <a:t>C1 Derece</a:t>
            </a:r>
          </a:p>
        </p:txBody>
      </p:sp>
      <p:sp>
        <p:nvSpPr>
          <p:cNvPr id="11" name="Metin kutusu 10"/>
          <p:cNvSpPr txBox="1"/>
          <p:nvPr/>
        </p:nvSpPr>
        <p:spPr>
          <a:xfrm>
            <a:off x="1800432" y="3027190"/>
            <a:ext cx="1861343" cy="400110"/>
          </a:xfrm>
          <a:prstGeom prst="rect">
            <a:avLst/>
          </a:prstGeom>
          <a:noFill/>
        </p:spPr>
        <p:txBody>
          <a:bodyPr wrap="none" rtlCol="0">
            <a:spAutoFit/>
          </a:bodyPr>
          <a:lstStyle/>
          <a:p>
            <a:r>
              <a:rPr lang="tr-TR" sz="2000" dirty="0"/>
              <a:t>Nokta Numarası</a:t>
            </a:r>
          </a:p>
        </p:txBody>
      </p:sp>
      <p:cxnSp>
        <p:nvCxnSpPr>
          <p:cNvPr id="13" name="Düz Ok Bağlayıcısı 12"/>
          <p:cNvCxnSpPr>
            <a:stCxn id="6" idx="2"/>
          </p:cNvCxnSpPr>
          <p:nvPr/>
        </p:nvCxnSpPr>
        <p:spPr>
          <a:xfrm>
            <a:off x="1053830" y="2594043"/>
            <a:ext cx="0" cy="47989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Düz Ok Bağlayıcısı 13"/>
          <p:cNvCxnSpPr/>
          <p:nvPr/>
        </p:nvCxnSpPr>
        <p:spPr>
          <a:xfrm>
            <a:off x="1588852" y="2594043"/>
            <a:ext cx="0" cy="10853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Düz Ok Bağlayıcısı 15"/>
          <p:cNvCxnSpPr/>
          <p:nvPr/>
        </p:nvCxnSpPr>
        <p:spPr>
          <a:xfrm>
            <a:off x="2237362" y="2597285"/>
            <a:ext cx="0" cy="47989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Metin kutusu 26"/>
          <p:cNvSpPr txBox="1"/>
          <p:nvPr/>
        </p:nvSpPr>
        <p:spPr>
          <a:xfrm>
            <a:off x="5297065" y="2964758"/>
            <a:ext cx="1077026" cy="400110"/>
          </a:xfrm>
          <a:prstGeom prst="rect">
            <a:avLst/>
          </a:prstGeom>
          <a:noFill/>
        </p:spPr>
        <p:txBody>
          <a:bodyPr wrap="none" rtlCol="0">
            <a:spAutoFit/>
          </a:bodyPr>
          <a:lstStyle/>
          <a:p>
            <a:r>
              <a:rPr lang="tr-TR" sz="2000" dirty="0"/>
              <a:t>Pafta No</a:t>
            </a:r>
          </a:p>
        </p:txBody>
      </p:sp>
      <p:sp>
        <p:nvSpPr>
          <p:cNvPr id="28" name="Metin kutusu 27"/>
          <p:cNvSpPr txBox="1"/>
          <p:nvPr/>
        </p:nvSpPr>
        <p:spPr>
          <a:xfrm>
            <a:off x="5423501" y="3590021"/>
            <a:ext cx="1245662" cy="400110"/>
          </a:xfrm>
          <a:prstGeom prst="rect">
            <a:avLst/>
          </a:prstGeom>
          <a:noFill/>
        </p:spPr>
        <p:txBody>
          <a:bodyPr wrap="none" rtlCol="0">
            <a:spAutoFit/>
          </a:bodyPr>
          <a:lstStyle/>
          <a:p>
            <a:r>
              <a:rPr lang="tr-TR" sz="2000" dirty="0"/>
              <a:t>C2 Derece</a:t>
            </a:r>
          </a:p>
        </p:txBody>
      </p:sp>
      <p:sp>
        <p:nvSpPr>
          <p:cNvPr id="29" name="Metin kutusu 28"/>
          <p:cNvSpPr txBox="1"/>
          <p:nvPr/>
        </p:nvSpPr>
        <p:spPr>
          <a:xfrm>
            <a:off x="6901218" y="2996099"/>
            <a:ext cx="1861343" cy="400110"/>
          </a:xfrm>
          <a:prstGeom prst="rect">
            <a:avLst/>
          </a:prstGeom>
          <a:noFill/>
        </p:spPr>
        <p:txBody>
          <a:bodyPr wrap="none" rtlCol="0">
            <a:spAutoFit/>
          </a:bodyPr>
          <a:lstStyle/>
          <a:p>
            <a:r>
              <a:rPr lang="tr-TR" sz="2000" dirty="0"/>
              <a:t>Nokta Numarası</a:t>
            </a:r>
          </a:p>
        </p:txBody>
      </p:sp>
      <p:cxnSp>
        <p:nvCxnSpPr>
          <p:cNvPr id="30" name="Düz Ok Bağlayıcısı 29"/>
          <p:cNvCxnSpPr/>
          <p:nvPr/>
        </p:nvCxnSpPr>
        <p:spPr>
          <a:xfrm>
            <a:off x="5936346" y="2571904"/>
            <a:ext cx="0" cy="47989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Düz Ok Bağlayıcısı 30"/>
          <p:cNvCxnSpPr/>
          <p:nvPr/>
        </p:nvCxnSpPr>
        <p:spPr>
          <a:xfrm>
            <a:off x="6471368" y="2571904"/>
            <a:ext cx="0" cy="10853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Düz Ok Bağlayıcısı 31"/>
          <p:cNvCxnSpPr/>
          <p:nvPr/>
        </p:nvCxnSpPr>
        <p:spPr>
          <a:xfrm>
            <a:off x="7230465" y="2545964"/>
            <a:ext cx="0" cy="47989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Düz Ok Bağlayıcısı 32"/>
          <p:cNvCxnSpPr/>
          <p:nvPr/>
        </p:nvCxnSpPr>
        <p:spPr>
          <a:xfrm>
            <a:off x="6688571" y="2583520"/>
            <a:ext cx="22779" cy="17743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Metin kutusu 34"/>
          <p:cNvSpPr txBox="1"/>
          <p:nvPr/>
        </p:nvSpPr>
        <p:spPr>
          <a:xfrm>
            <a:off x="5779305" y="4395108"/>
            <a:ext cx="2013180" cy="400110"/>
          </a:xfrm>
          <a:prstGeom prst="rect">
            <a:avLst/>
          </a:prstGeom>
          <a:noFill/>
        </p:spPr>
        <p:txBody>
          <a:bodyPr wrap="none" rtlCol="0">
            <a:spAutoFit/>
          </a:bodyPr>
          <a:lstStyle/>
          <a:p>
            <a:r>
              <a:rPr lang="tr-TR" sz="2000" dirty="0" err="1"/>
              <a:t>Nivelman</a:t>
            </a:r>
            <a:r>
              <a:rPr lang="tr-TR" sz="2000" dirty="0"/>
              <a:t> Noktası</a:t>
            </a:r>
          </a:p>
        </p:txBody>
      </p:sp>
    </p:spTree>
    <p:extLst>
      <p:ext uri="{BB962C8B-B14F-4D97-AF65-F5344CB8AC3E}">
        <p14:creationId xmlns:p14="http://schemas.microsoft.com/office/powerpoint/2010/main" val="1321885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0" y="0"/>
            <a:ext cx="1907704"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2" y="476672"/>
            <a:ext cx="1538629" cy="1556792"/>
          </a:xfrm>
          <a:prstGeom prst="rect">
            <a:avLst/>
          </a:prstGeom>
        </p:spPr>
      </p:pic>
      <p:sp>
        <p:nvSpPr>
          <p:cNvPr id="5" name="Metin kutusu 4"/>
          <p:cNvSpPr txBox="1"/>
          <p:nvPr/>
        </p:nvSpPr>
        <p:spPr>
          <a:xfrm>
            <a:off x="2159224" y="1628800"/>
            <a:ext cx="6347658" cy="4678204"/>
          </a:xfrm>
          <a:prstGeom prst="rect">
            <a:avLst/>
          </a:prstGeom>
          <a:noFill/>
        </p:spPr>
        <p:txBody>
          <a:bodyPr wrap="square" rtlCol="0">
            <a:spAutoFit/>
          </a:bodyPr>
          <a:lstStyle/>
          <a:p>
            <a:r>
              <a:rPr lang="tr-TR" sz="2000" b="1" dirty="0">
                <a:solidFill>
                  <a:prstClr val="black"/>
                </a:solidFill>
                <a:effectLst>
                  <a:outerShdw blurRad="38100" dist="38100" dir="2700000" algn="tl">
                    <a:srgbClr val="000000">
                      <a:alpha val="43137"/>
                    </a:srgbClr>
                  </a:outerShdw>
                </a:effectLst>
              </a:rPr>
              <a:t>Hafta	Konular</a:t>
            </a:r>
          </a:p>
          <a:p>
            <a:r>
              <a:rPr lang="tr-TR" sz="2000" dirty="0">
                <a:solidFill>
                  <a:prstClr val="black"/>
                </a:solidFill>
              </a:rPr>
              <a:t>1	Ölçme Bilgisine Giriş</a:t>
            </a:r>
          </a:p>
          <a:p>
            <a:r>
              <a:rPr lang="tr-TR" sz="2000" dirty="0">
                <a:solidFill>
                  <a:prstClr val="black"/>
                </a:solidFill>
              </a:rPr>
              <a:t>2	Uzunluk Ölçümü</a:t>
            </a:r>
          </a:p>
          <a:p>
            <a:r>
              <a:rPr lang="tr-TR" sz="2000" dirty="0">
                <a:solidFill>
                  <a:prstClr val="black"/>
                </a:solidFill>
              </a:rPr>
              <a:t>3	Uzunluk Ölçümü</a:t>
            </a:r>
          </a:p>
          <a:p>
            <a:r>
              <a:rPr lang="tr-TR" sz="2000" dirty="0">
                <a:solidFill>
                  <a:prstClr val="black"/>
                </a:solidFill>
              </a:rPr>
              <a:t>4	Doğrultu Ölçümü</a:t>
            </a:r>
          </a:p>
          <a:p>
            <a:r>
              <a:rPr lang="tr-TR" sz="2000" dirty="0">
                <a:solidFill>
                  <a:prstClr val="black"/>
                </a:solidFill>
              </a:rPr>
              <a:t>5	Doğrultu Ölçümü</a:t>
            </a:r>
          </a:p>
          <a:p>
            <a:r>
              <a:rPr lang="tr-TR" sz="2000" dirty="0">
                <a:solidFill>
                  <a:prstClr val="black"/>
                </a:solidFill>
              </a:rPr>
              <a:t>6	Doğrultu Ölçümü</a:t>
            </a:r>
          </a:p>
          <a:p>
            <a:r>
              <a:rPr lang="tr-TR" sz="2000" dirty="0">
                <a:solidFill>
                  <a:prstClr val="black"/>
                </a:solidFill>
              </a:rPr>
              <a:t>7	Poligon Hesabı</a:t>
            </a:r>
          </a:p>
          <a:p>
            <a:r>
              <a:rPr lang="tr-TR" sz="2000" dirty="0">
                <a:solidFill>
                  <a:prstClr val="black"/>
                </a:solidFill>
              </a:rPr>
              <a:t>8	Poligon Hesabı</a:t>
            </a:r>
          </a:p>
          <a:p>
            <a:r>
              <a:rPr lang="tr-TR" sz="2000" dirty="0">
                <a:solidFill>
                  <a:prstClr val="black"/>
                </a:solidFill>
              </a:rPr>
              <a:t>9	</a:t>
            </a:r>
            <a:r>
              <a:rPr lang="tr-TR" sz="2000" b="1" dirty="0">
                <a:solidFill>
                  <a:prstClr val="black"/>
                </a:solidFill>
              </a:rPr>
              <a:t>Ara Sınav</a:t>
            </a:r>
          </a:p>
          <a:p>
            <a:r>
              <a:rPr lang="tr-TR" sz="2000" dirty="0">
                <a:solidFill>
                  <a:prstClr val="black"/>
                </a:solidFill>
              </a:rPr>
              <a:t>10	Doğrultu ve Kenar Ölçüleri ile Konumlama</a:t>
            </a:r>
          </a:p>
          <a:p>
            <a:r>
              <a:rPr lang="tr-TR" sz="2000" dirty="0">
                <a:solidFill>
                  <a:prstClr val="black"/>
                </a:solidFill>
              </a:rPr>
              <a:t>11	Doğrultu ve Kenar Ölçüleri ile Konumlama</a:t>
            </a:r>
          </a:p>
          <a:p>
            <a:r>
              <a:rPr lang="tr-TR" sz="2000" dirty="0">
                <a:solidFill>
                  <a:prstClr val="black"/>
                </a:solidFill>
              </a:rPr>
              <a:t>12	</a:t>
            </a:r>
            <a:r>
              <a:rPr lang="tr-TR" sz="2000" dirty="0" err="1">
                <a:solidFill>
                  <a:prstClr val="black"/>
                </a:solidFill>
              </a:rPr>
              <a:t>Mekansal</a:t>
            </a:r>
            <a:r>
              <a:rPr lang="tr-TR" sz="2000" dirty="0">
                <a:solidFill>
                  <a:prstClr val="black"/>
                </a:solidFill>
              </a:rPr>
              <a:t> Nesne Alımı</a:t>
            </a:r>
          </a:p>
          <a:p>
            <a:r>
              <a:rPr lang="tr-TR" sz="2000" dirty="0">
                <a:solidFill>
                  <a:prstClr val="black"/>
                </a:solidFill>
              </a:rPr>
              <a:t>13	Aplikasyon ve </a:t>
            </a:r>
            <a:r>
              <a:rPr lang="tr-TR" sz="2000" dirty="0" err="1">
                <a:solidFill>
                  <a:prstClr val="black"/>
                </a:solidFill>
              </a:rPr>
              <a:t>Rölöve</a:t>
            </a:r>
            <a:endParaRPr lang="tr-TR" sz="2000" b="1" dirty="0">
              <a:solidFill>
                <a:prstClr val="black"/>
              </a:solidFill>
            </a:endParaRPr>
          </a:p>
          <a:p>
            <a:r>
              <a:rPr lang="tr-TR" sz="2000" dirty="0">
                <a:solidFill>
                  <a:prstClr val="black"/>
                </a:solidFill>
              </a:rPr>
              <a:t>14	</a:t>
            </a:r>
            <a:r>
              <a:rPr lang="tr-TR" sz="2000" b="1" dirty="0">
                <a:solidFill>
                  <a:prstClr val="black"/>
                </a:solidFill>
              </a:rPr>
              <a:t>Mazeret Haftası</a:t>
            </a:r>
          </a:p>
        </p:txBody>
      </p:sp>
      <p:sp>
        <p:nvSpPr>
          <p:cNvPr id="8" name="Dikdörtgen 7"/>
          <p:cNvSpPr/>
          <p:nvPr/>
        </p:nvSpPr>
        <p:spPr>
          <a:xfrm>
            <a:off x="2159224" y="764706"/>
            <a:ext cx="6229200" cy="461665"/>
          </a:xfrm>
          <a:prstGeom prst="rect">
            <a:avLst/>
          </a:prstGeom>
          <a:solidFill>
            <a:schemeClr val="accent1">
              <a:lumMod val="75000"/>
            </a:schemeClr>
          </a:solidFill>
        </p:spPr>
        <p:txBody>
          <a:bodyPr wrap="square">
            <a:spAutoFit/>
          </a:bodyPr>
          <a:lstStyle/>
          <a:p>
            <a:r>
              <a:rPr lang="tr-TR" sz="2400" b="1" dirty="0">
                <a:solidFill>
                  <a:prstClr val="white"/>
                </a:solidFill>
              </a:rPr>
              <a:t>HAFTALIK KONU DAĞILIMI</a:t>
            </a:r>
            <a:endParaRPr lang="tr-TR" sz="2400" dirty="0">
              <a:solidFill>
                <a:prstClr val="white"/>
              </a:solidFill>
            </a:endParaRPr>
          </a:p>
        </p:txBody>
      </p:sp>
    </p:spTree>
    <p:extLst>
      <p:ext uri="{BB962C8B-B14F-4D97-AF65-F5344CB8AC3E}">
        <p14:creationId xmlns:p14="http://schemas.microsoft.com/office/powerpoint/2010/main" val="1405846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o 4"/>
          <p:cNvGraphicFramePr>
            <a:graphicFrameLocks noGrp="1"/>
          </p:cNvGraphicFramePr>
          <p:nvPr/>
        </p:nvGraphicFramePr>
        <p:xfrm>
          <a:off x="5580114" y="2510136"/>
          <a:ext cx="2880319" cy="3276600"/>
        </p:xfrm>
        <a:graphic>
          <a:graphicData uri="http://schemas.openxmlformats.org/drawingml/2006/table">
            <a:tbl>
              <a:tblPr firstRow="1">
                <a:tableStyleId>{5C22544A-7EE6-4342-B048-85BDC9FD1C3A}</a:tableStyleId>
              </a:tblPr>
              <a:tblGrid>
                <a:gridCol w="900387">
                  <a:extLst>
                    <a:ext uri="{9D8B030D-6E8A-4147-A177-3AD203B41FA5}">
                      <a16:colId xmlns:a16="http://schemas.microsoft.com/office/drawing/2014/main" val="20000"/>
                    </a:ext>
                  </a:extLst>
                </a:gridCol>
                <a:gridCol w="1043829">
                  <a:extLst>
                    <a:ext uri="{9D8B030D-6E8A-4147-A177-3AD203B41FA5}">
                      <a16:colId xmlns:a16="http://schemas.microsoft.com/office/drawing/2014/main" val="20001"/>
                    </a:ext>
                  </a:extLst>
                </a:gridCol>
                <a:gridCol w="936103">
                  <a:extLst>
                    <a:ext uri="{9D8B030D-6E8A-4147-A177-3AD203B41FA5}">
                      <a16:colId xmlns:a16="http://schemas.microsoft.com/office/drawing/2014/main" val="20002"/>
                    </a:ext>
                  </a:extLst>
                </a:gridCol>
              </a:tblGrid>
              <a:tr h="311379">
                <a:tc>
                  <a:txBody>
                    <a:bodyPr/>
                    <a:lstStyle/>
                    <a:p>
                      <a:pPr algn="ctr">
                        <a:lnSpc>
                          <a:spcPct val="114000"/>
                        </a:lnSpc>
                        <a:spcBef>
                          <a:spcPts val="600"/>
                        </a:spcBef>
                        <a:spcAft>
                          <a:spcPts val="600"/>
                        </a:spcAft>
                      </a:pPr>
                      <a:r>
                        <a:rPr lang="tr-TR" sz="2000" dirty="0">
                          <a:effectLst/>
                        </a:rPr>
                        <a:t>HARF</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algn="ctr">
                        <a:lnSpc>
                          <a:spcPct val="114000"/>
                        </a:lnSpc>
                        <a:spcBef>
                          <a:spcPts val="600"/>
                        </a:spcBef>
                        <a:spcAft>
                          <a:spcPts val="600"/>
                        </a:spcAft>
                      </a:pPr>
                      <a:r>
                        <a:rPr lang="tr-TR" sz="2000" dirty="0">
                          <a:effectLst/>
                        </a:rPr>
                        <a:t>ARALIK</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algn="ctr">
                        <a:lnSpc>
                          <a:spcPct val="114000"/>
                        </a:lnSpc>
                        <a:spcBef>
                          <a:spcPts val="600"/>
                        </a:spcBef>
                        <a:spcAft>
                          <a:spcPts val="600"/>
                        </a:spcAft>
                      </a:pPr>
                      <a:r>
                        <a:rPr lang="tr-TR" sz="2000" dirty="0">
                          <a:effectLst/>
                        </a:rPr>
                        <a:t>SAYI</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0"/>
                  </a:ext>
                </a:extLst>
              </a:tr>
              <a:tr h="311379">
                <a:tc>
                  <a:txBody>
                    <a:bodyPr/>
                    <a:lstStyle/>
                    <a:p>
                      <a:pPr algn="ctr">
                        <a:lnSpc>
                          <a:spcPct val="114000"/>
                        </a:lnSpc>
                        <a:spcAft>
                          <a:spcPts val="900"/>
                        </a:spcAft>
                      </a:pPr>
                      <a:r>
                        <a:rPr lang="tr-TR" sz="2000" dirty="0">
                          <a:effectLst/>
                        </a:rPr>
                        <a:t>AA</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algn="ctr">
                        <a:lnSpc>
                          <a:spcPct val="114000"/>
                        </a:lnSpc>
                        <a:spcAft>
                          <a:spcPts val="900"/>
                        </a:spcAft>
                      </a:pPr>
                      <a:r>
                        <a:rPr lang="tr-TR" sz="2000" dirty="0">
                          <a:effectLst/>
                        </a:rPr>
                        <a:t>86-100</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algn="ctr">
                        <a:lnSpc>
                          <a:spcPct val="114000"/>
                        </a:lnSpc>
                        <a:spcAft>
                          <a:spcPts val="900"/>
                        </a:spcAft>
                      </a:pPr>
                      <a:r>
                        <a:rPr lang="tr-TR" sz="2000" dirty="0">
                          <a:effectLst/>
                        </a:rPr>
                        <a:t>4.0</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1"/>
                  </a:ext>
                </a:extLst>
              </a:tr>
              <a:tr h="311379">
                <a:tc>
                  <a:txBody>
                    <a:bodyPr/>
                    <a:lstStyle/>
                    <a:p>
                      <a:pPr algn="ctr">
                        <a:lnSpc>
                          <a:spcPct val="114000"/>
                        </a:lnSpc>
                        <a:spcAft>
                          <a:spcPts val="900"/>
                        </a:spcAft>
                      </a:pPr>
                      <a:r>
                        <a:rPr lang="tr-TR" sz="2000" dirty="0">
                          <a:effectLst/>
                        </a:rPr>
                        <a:t>BA</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algn="ctr">
                        <a:lnSpc>
                          <a:spcPct val="114000"/>
                        </a:lnSpc>
                        <a:spcAft>
                          <a:spcPts val="900"/>
                        </a:spcAft>
                      </a:pPr>
                      <a:r>
                        <a:rPr lang="tr-TR" sz="2000" dirty="0">
                          <a:effectLst/>
                        </a:rPr>
                        <a:t>77-85</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algn="ctr">
                        <a:lnSpc>
                          <a:spcPct val="114000"/>
                        </a:lnSpc>
                        <a:spcAft>
                          <a:spcPts val="900"/>
                        </a:spcAft>
                      </a:pPr>
                      <a:r>
                        <a:rPr lang="tr-TR" sz="2000" dirty="0">
                          <a:effectLst/>
                        </a:rPr>
                        <a:t>3.5</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2"/>
                  </a:ext>
                </a:extLst>
              </a:tr>
              <a:tr h="311379">
                <a:tc>
                  <a:txBody>
                    <a:bodyPr/>
                    <a:lstStyle/>
                    <a:p>
                      <a:pPr algn="ctr">
                        <a:lnSpc>
                          <a:spcPct val="114000"/>
                        </a:lnSpc>
                        <a:spcAft>
                          <a:spcPts val="900"/>
                        </a:spcAft>
                      </a:pPr>
                      <a:r>
                        <a:rPr lang="tr-TR" sz="2000" dirty="0">
                          <a:effectLst/>
                        </a:rPr>
                        <a:t>BB</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algn="ctr">
                        <a:lnSpc>
                          <a:spcPct val="114000"/>
                        </a:lnSpc>
                        <a:spcAft>
                          <a:spcPts val="900"/>
                        </a:spcAft>
                      </a:pPr>
                      <a:r>
                        <a:rPr lang="tr-TR" sz="2000" dirty="0">
                          <a:effectLst/>
                        </a:rPr>
                        <a:t>68-76</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algn="ctr">
                        <a:lnSpc>
                          <a:spcPct val="114000"/>
                        </a:lnSpc>
                        <a:spcAft>
                          <a:spcPts val="900"/>
                        </a:spcAft>
                      </a:pPr>
                      <a:r>
                        <a:rPr lang="tr-TR" sz="2000" dirty="0">
                          <a:effectLst/>
                        </a:rPr>
                        <a:t>3.0</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3"/>
                  </a:ext>
                </a:extLst>
              </a:tr>
              <a:tr h="311379">
                <a:tc>
                  <a:txBody>
                    <a:bodyPr/>
                    <a:lstStyle/>
                    <a:p>
                      <a:pPr algn="ctr">
                        <a:lnSpc>
                          <a:spcPct val="114000"/>
                        </a:lnSpc>
                        <a:spcAft>
                          <a:spcPts val="900"/>
                        </a:spcAft>
                      </a:pPr>
                      <a:r>
                        <a:rPr lang="tr-TR" sz="2000" dirty="0">
                          <a:effectLst/>
                        </a:rPr>
                        <a:t>CB</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algn="ctr">
                        <a:lnSpc>
                          <a:spcPct val="114000"/>
                        </a:lnSpc>
                        <a:spcAft>
                          <a:spcPts val="900"/>
                        </a:spcAft>
                      </a:pPr>
                      <a:r>
                        <a:rPr lang="tr-TR" sz="2000" dirty="0">
                          <a:effectLst/>
                        </a:rPr>
                        <a:t>59-67</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algn="ctr">
                        <a:lnSpc>
                          <a:spcPct val="114000"/>
                        </a:lnSpc>
                        <a:spcAft>
                          <a:spcPts val="900"/>
                        </a:spcAft>
                      </a:pPr>
                      <a:r>
                        <a:rPr lang="tr-TR" sz="2000" dirty="0">
                          <a:effectLst/>
                        </a:rPr>
                        <a:t>2.5</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4"/>
                  </a:ext>
                </a:extLst>
              </a:tr>
              <a:tr h="311379">
                <a:tc>
                  <a:txBody>
                    <a:bodyPr/>
                    <a:lstStyle/>
                    <a:p>
                      <a:pPr algn="ctr">
                        <a:lnSpc>
                          <a:spcPct val="114000"/>
                        </a:lnSpc>
                        <a:spcAft>
                          <a:spcPts val="900"/>
                        </a:spcAft>
                      </a:pPr>
                      <a:r>
                        <a:rPr lang="tr-TR" sz="2000" dirty="0">
                          <a:effectLst/>
                        </a:rPr>
                        <a:t>CC</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algn="ctr">
                        <a:lnSpc>
                          <a:spcPct val="114000"/>
                        </a:lnSpc>
                        <a:spcAft>
                          <a:spcPts val="900"/>
                        </a:spcAft>
                      </a:pPr>
                      <a:r>
                        <a:rPr lang="tr-TR" sz="2000" dirty="0">
                          <a:effectLst/>
                        </a:rPr>
                        <a:t>50-58</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algn="ctr">
                        <a:lnSpc>
                          <a:spcPct val="114000"/>
                        </a:lnSpc>
                        <a:spcAft>
                          <a:spcPts val="900"/>
                        </a:spcAft>
                      </a:pPr>
                      <a:r>
                        <a:rPr lang="tr-TR" sz="2000" dirty="0">
                          <a:effectLst/>
                        </a:rPr>
                        <a:t>2.0</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5"/>
                  </a:ext>
                </a:extLst>
              </a:tr>
              <a:tr h="311379">
                <a:tc>
                  <a:txBody>
                    <a:bodyPr/>
                    <a:lstStyle/>
                    <a:p>
                      <a:pPr algn="ctr">
                        <a:lnSpc>
                          <a:spcPct val="114000"/>
                        </a:lnSpc>
                        <a:spcAft>
                          <a:spcPts val="900"/>
                        </a:spcAft>
                      </a:pPr>
                      <a:r>
                        <a:rPr lang="tr-TR" sz="2000" dirty="0">
                          <a:effectLst/>
                        </a:rPr>
                        <a:t>DC</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algn="ctr">
                        <a:lnSpc>
                          <a:spcPct val="114000"/>
                        </a:lnSpc>
                        <a:spcAft>
                          <a:spcPts val="900"/>
                        </a:spcAft>
                      </a:pPr>
                      <a:r>
                        <a:rPr lang="tr-TR" sz="2000" dirty="0">
                          <a:effectLst/>
                        </a:rPr>
                        <a:t>40-49</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algn="ctr">
                        <a:lnSpc>
                          <a:spcPct val="114000"/>
                        </a:lnSpc>
                        <a:spcAft>
                          <a:spcPts val="900"/>
                        </a:spcAft>
                      </a:pPr>
                      <a:r>
                        <a:rPr lang="tr-TR" sz="2000" dirty="0">
                          <a:effectLst/>
                        </a:rPr>
                        <a:t>1.5</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6"/>
                  </a:ext>
                </a:extLst>
              </a:tr>
              <a:tr h="311379">
                <a:tc>
                  <a:txBody>
                    <a:bodyPr/>
                    <a:lstStyle/>
                    <a:p>
                      <a:pPr algn="ctr">
                        <a:lnSpc>
                          <a:spcPct val="114000"/>
                        </a:lnSpc>
                        <a:spcAft>
                          <a:spcPts val="900"/>
                        </a:spcAft>
                      </a:pPr>
                      <a:r>
                        <a:rPr lang="tr-TR" sz="2000" dirty="0">
                          <a:effectLst/>
                        </a:rPr>
                        <a:t>DD</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algn="ctr">
                        <a:lnSpc>
                          <a:spcPct val="114000"/>
                        </a:lnSpc>
                        <a:spcAft>
                          <a:spcPts val="900"/>
                        </a:spcAft>
                      </a:pPr>
                      <a:r>
                        <a:rPr lang="tr-TR" sz="2000" dirty="0">
                          <a:effectLst/>
                        </a:rPr>
                        <a:t>30-39</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algn="ctr">
                        <a:lnSpc>
                          <a:spcPct val="114000"/>
                        </a:lnSpc>
                        <a:spcAft>
                          <a:spcPts val="900"/>
                        </a:spcAft>
                      </a:pPr>
                      <a:r>
                        <a:rPr lang="tr-TR" sz="2000" dirty="0">
                          <a:effectLst/>
                        </a:rPr>
                        <a:t>1.0</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7"/>
                  </a:ext>
                </a:extLst>
              </a:tr>
              <a:tr h="311379">
                <a:tc>
                  <a:txBody>
                    <a:bodyPr/>
                    <a:lstStyle/>
                    <a:p>
                      <a:pPr algn="ctr">
                        <a:lnSpc>
                          <a:spcPct val="114000"/>
                        </a:lnSpc>
                        <a:spcAft>
                          <a:spcPts val="900"/>
                        </a:spcAft>
                      </a:pPr>
                      <a:r>
                        <a:rPr lang="tr-TR" sz="2000" dirty="0">
                          <a:effectLst/>
                        </a:rPr>
                        <a:t>FD</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algn="ctr">
                        <a:lnSpc>
                          <a:spcPct val="114000"/>
                        </a:lnSpc>
                        <a:spcAft>
                          <a:spcPts val="900"/>
                        </a:spcAft>
                      </a:pPr>
                      <a:r>
                        <a:rPr lang="tr-TR" sz="2000" dirty="0">
                          <a:effectLst/>
                        </a:rPr>
                        <a:t>20-29</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algn="ctr">
                        <a:lnSpc>
                          <a:spcPct val="114000"/>
                        </a:lnSpc>
                        <a:spcAft>
                          <a:spcPts val="900"/>
                        </a:spcAft>
                      </a:pPr>
                      <a:r>
                        <a:rPr lang="tr-TR" sz="2000" dirty="0">
                          <a:effectLst/>
                        </a:rPr>
                        <a:t>0.5</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8"/>
                  </a:ext>
                </a:extLst>
              </a:tr>
              <a:tr h="311379">
                <a:tc>
                  <a:txBody>
                    <a:bodyPr/>
                    <a:lstStyle/>
                    <a:p>
                      <a:pPr algn="ctr">
                        <a:lnSpc>
                          <a:spcPct val="114000"/>
                        </a:lnSpc>
                        <a:spcAft>
                          <a:spcPts val="900"/>
                        </a:spcAft>
                      </a:pPr>
                      <a:r>
                        <a:rPr lang="tr-TR" sz="2000" dirty="0">
                          <a:effectLst/>
                        </a:rPr>
                        <a:t>FF</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algn="ctr">
                        <a:lnSpc>
                          <a:spcPct val="114000"/>
                        </a:lnSpc>
                        <a:spcAft>
                          <a:spcPts val="900"/>
                        </a:spcAft>
                      </a:pPr>
                      <a:r>
                        <a:rPr lang="tr-TR" sz="2000" dirty="0">
                          <a:effectLst/>
                        </a:rPr>
                        <a:t>0-19</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algn="ctr">
                        <a:lnSpc>
                          <a:spcPct val="114000"/>
                        </a:lnSpc>
                        <a:spcAft>
                          <a:spcPts val="900"/>
                        </a:spcAft>
                      </a:pPr>
                      <a:r>
                        <a:rPr lang="tr-TR" sz="2000" dirty="0">
                          <a:effectLst/>
                        </a:rPr>
                        <a:t>0.0</a:t>
                      </a:r>
                      <a:endParaRPr lang="tr-TR"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9"/>
                  </a:ext>
                </a:extLst>
              </a:tr>
            </a:tbl>
          </a:graphicData>
        </a:graphic>
      </p:graphicFrame>
      <p:sp>
        <p:nvSpPr>
          <p:cNvPr id="6" name="Dikdörtgen 5"/>
          <p:cNvSpPr/>
          <p:nvPr/>
        </p:nvSpPr>
        <p:spPr>
          <a:xfrm>
            <a:off x="0" y="0"/>
            <a:ext cx="1907704"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2" y="476672"/>
            <a:ext cx="1538629" cy="1556792"/>
          </a:xfrm>
          <a:prstGeom prst="rect">
            <a:avLst/>
          </a:prstGeom>
        </p:spPr>
      </p:pic>
      <p:sp>
        <p:nvSpPr>
          <p:cNvPr id="8" name="Dikdörtgen 7"/>
          <p:cNvSpPr/>
          <p:nvPr/>
        </p:nvSpPr>
        <p:spPr>
          <a:xfrm>
            <a:off x="2159224" y="764706"/>
            <a:ext cx="6229200" cy="461665"/>
          </a:xfrm>
          <a:prstGeom prst="rect">
            <a:avLst/>
          </a:prstGeom>
          <a:solidFill>
            <a:schemeClr val="accent1">
              <a:lumMod val="75000"/>
            </a:schemeClr>
          </a:solidFill>
        </p:spPr>
        <p:txBody>
          <a:bodyPr wrap="square">
            <a:spAutoFit/>
          </a:bodyPr>
          <a:lstStyle/>
          <a:p>
            <a:r>
              <a:rPr lang="tr-TR" sz="2400" b="1" dirty="0">
                <a:solidFill>
                  <a:prstClr val="white"/>
                </a:solidFill>
              </a:rPr>
              <a:t>BAŞARI NOTUNUN HESAPLANMASI</a:t>
            </a:r>
            <a:endParaRPr lang="tr-TR" sz="2400" dirty="0">
              <a:solidFill>
                <a:prstClr val="white"/>
              </a:solidFill>
            </a:endParaRPr>
          </a:p>
        </p:txBody>
      </p:sp>
      <p:graphicFrame>
        <p:nvGraphicFramePr>
          <p:cNvPr id="4" name="Tablo 3"/>
          <p:cNvGraphicFramePr>
            <a:graphicFrameLocks noGrp="1"/>
          </p:cNvGraphicFramePr>
          <p:nvPr>
            <p:extLst>
              <p:ext uri="{D42A27DB-BD31-4B8C-83A1-F6EECF244321}">
                <p14:modId xmlns:p14="http://schemas.microsoft.com/office/powerpoint/2010/main" val="972101754"/>
              </p:ext>
            </p:extLst>
          </p:nvPr>
        </p:nvGraphicFramePr>
        <p:xfrm>
          <a:off x="953852" y="2510136"/>
          <a:ext cx="3888432" cy="2304256"/>
        </p:xfrm>
        <a:graphic>
          <a:graphicData uri="http://schemas.openxmlformats.org/drawingml/2006/table">
            <a:tbl>
              <a:tblPr firstRow="1" firstCol="1" bandRow="1">
                <a:tableStyleId>{5C22544A-7EE6-4342-B048-85BDC9FD1C3A}</a:tableStyleId>
              </a:tblPr>
              <a:tblGrid>
                <a:gridCol w="1429659">
                  <a:extLst>
                    <a:ext uri="{9D8B030D-6E8A-4147-A177-3AD203B41FA5}">
                      <a16:colId xmlns:a16="http://schemas.microsoft.com/office/drawing/2014/main" val="20000"/>
                    </a:ext>
                  </a:extLst>
                </a:gridCol>
                <a:gridCol w="840905">
                  <a:extLst>
                    <a:ext uri="{9D8B030D-6E8A-4147-A177-3AD203B41FA5}">
                      <a16:colId xmlns:a16="http://schemas.microsoft.com/office/drawing/2014/main" val="20001"/>
                    </a:ext>
                  </a:extLst>
                </a:gridCol>
                <a:gridCol w="1617868">
                  <a:extLst>
                    <a:ext uri="{9D8B030D-6E8A-4147-A177-3AD203B41FA5}">
                      <a16:colId xmlns:a16="http://schemas.microsoft.com/office/drawing/2014/main" val="20002"/>
                    </a:ext>
                  </a:extLst>
                </a:gridCol>
              </a:tblGrid>
              <a:tr h="576064">
                <a:tc>
                  <a:txBody>
                    <a:bodyPr/>
                    <a:lstStyle/>
                    <a:p>
                      <a:pPr>
                        <a:lnSpc>
                          <a:spcPct val="150000"/>
                        </a:lnSpc>
                        <a:spcBef>
                          <a:spcPts val="600"/>
                        </a:spcBef>
                        <a:spcAft>
                          <a:spcPts val="600"/>
                        </a:spcAft>
                      </a:pPr>
                      <a:r>
                        <a:rPr lang="tr-TR" sz="2000" dirty="0">
                          <a:ln w="9208" cap="flat" cmpd="sng" algn="ctr">
                            <a:solidFill>
                              <a:srgbClr val="FFFFFF"/>
                            </a:solidFill>
                            <a:prstDash val="solid"/>
                            <a:round/>
                          </a:ln>
                          <a:effectLst>
                            <a:outerShdw blurRad="63500" dir="3600000" algn="tl">
                              <a:srgbClr val="000000">
                                <a:alpha val="70000"/>
                              </a:srgbClr>
                            </a:outerShdw>
                          </a:effectLst>
                        </a:rPr>
                        <a:t>  ETKİNLİK</a:t>
                      </a:r>
                      <a:endParaRPr lang="tr-TR" sz="2000" dirty="0">
                        <a:effectLst/>
                        <a:latin typeface="Calibri"/>
                        <a:ea typeface="Calibri"/>
                        <a:cs typeface="Times New Roman"/>
                      </a:endParaRPr>
                    </a:p>
                  </a:txBody>
                  <a:tcPr marL="68580" marR="68580" marT="0" marB="0">
                    <a:cell3D prstMaterial="dkEdge">
                      <a:bevel prst="riblet"/>
                      <a:lightRig rig="flood" dir="t"/>
                    </a:cell3D>
                  </a:tcPr>
                </a:tc>
                <a:tc>
                  <a:txBody>
                    <a:bodyPr/>
                    <a:lstStyle/>
                    <a:p>
                      <a:pPr algn="ctr">
                        <a:lnSpc>
                          <a:spcPct val="150000"/>
                        </a:lnSpc>
                        <a:spcBef>
                          <a:spcPts val="600"/>
                        </a:spcBef>
                        <a:spcAft>
                          <a:spcPts val="600"/>
                        </a:spcAft>
                      </a:pPr>
                      <a:r>
                        <a:rPr lang="tr-TR" sz="2000" dirty="0">
                          <a:ln w="9208" cap="flat" cmpd="sng" algn="ctr">
                            <a:solidFill>
                              <a:srgbClr val="FFFFFF"/>
                            </a:solidFill>
                            <a:prstDash val="solid"/>
                            <a:round/>
                          </a:ln>
                          <a:effectLst>
                            <a:outerShdw blurRad="63500" dir="3600000" algn="tl">
                              <a:srgbClr val="000000">
                                <a:alpha val="70000"/>
                              </a:srgbClr>
                            </a:outerShdw>
                          </a:effectLst>
                        </a:rPr>
                        <a:t>SAYI</a:t>
                      </a:r>
                      <a:endParaRPr lang="tr-TR" sz="2000" dirty="0">
                        <a:effectLst/>
                        <a:latin typeface="Calibri"/>
                        <a:ea typeface="Calibri"/>
                        <a:cs typeface="Times New Roman"/>
                      </a:endParaRPr>
                    </a:p>
                  </a:txBody>
                  <a:tcPr marL="68580" marR="68580" marT="0" marB="0">
                    <a:cell3D prstMaterial="dkEdge">
                      <a:bevel prst="riblet"/>
                      <a:lightRig rig="flood" dir="t"/>
                    </a:cell3D>
                  </a:tcPr>
                </a:tc>
                <a:tc>
                  <a:txBody>
                    <a:bodyPr/>
                    <a:lstStyle/>
                    <a:p>
                      <a:pPr algn="ctr">
                        <a:lnSpc>
                          <a:spcPct val="150000"/>
                        </a:lnSpc>
                        <a:spcBef>
                          <a:spcPts val="600"/>
                        </a:spcBef>
                        <a:spcAft>
                          <a:spcPts val="600"/>
                        </a:spcAft>
                      </a:pPr>
                      <a:r>
                        <a:rPr lang="tr-TR" sz="2000" dirty="0">
                          <a:ln w="9208" cap="flat" cmpd="sng" algn="ctr">
                            <a:solidFill>
                              <a:srgbClr val="FFFFFF"/>
                            </a:solidFill>
                            <a:prstDash val="solid"/>
                            <a:round/>
                          </a:ln>
                          <a:effectLst>
                            <a:outerShdw blurRad="63500" dir="3600000" algn="tl">
                              <a:srgbClr val="000000">
                                <a:alpha val="70000"/>
                              </a:srgbClr>
                            </a:outerShdw>
                          </a:effectLst>
                        </a:rPr>
                        <a:t>KATKI PAYI</a:t>
                      </a:r>
                      <a:endParaRPr lang="tr-TR" sz="2000" dirty="0">
                        <a:effectLst/>
                        <a:latin typeface="Calibri"/>
                        <a:ea typeface="Calibri"/>
                        <a:cs typeface="Times New Roman"/>
                      </a:endParaRPr>
                    </a:p>
                  </a:txBody>
                  <a:tcPr marL="68580" marR="68580" marT="0" marB="0">
                    <a:cell3D prstMaterial="dkEdge">
                      <a:bevel prst="riblet"/>
                      <a:lightRig rig="flood" dir="t"/>
                    </a:cell3D>
                  </a:tcPr>
                </a:tc>
                <a:extLst>
                  <a:ext uri="{0D108BD9-81ED-4DB2-BD59-A6C34878D82A}">
                    <a16:rowId xmlns:a16="http://schemas.microsoft.com/office/drawing/2014/main" val="10000"/>
                  </a:ext>
                </a:extLst>
              </a:tr>
              <a:tr h="576064">
                <a:tc>
                  <a:txBody>
                    <a:bodyPr/>
                    <a:lstStyle/>
                    <a:p>
                      <a:pPr>
                        <a:lnSpc>
                          <a:spcPct val="150000"/>
                        </a:lnSpc>
                        <a:spcAft>
                          <a:spcPts val="900"/>
                        </a:spcAft>
                      </a:pPr>
                      <a:r>
                        <a:rPr lang="tr-TR" sz="2000" dirty="0">
                          <a:effectLst/>
                        </a:rPr>
                        <a:t>  Ödev</a:t>
                      </a:r>
                      <a:endParaRPr lang="tr-TR" sz="2000" dirty="0">
                        <a:effectLst/>
                        <a:latin typeface="Calibri"/>
                        <a:ea typeface="Calibri"/>
                        <a:cs typeface="Times New Roman"/>
                      </a:endParaRPr>
                    </a:p>
                  </a:txBody>
                  <a:tcPr marL="68580" marR="68580" marT="0" marB="0">
                    <a:cell3D prstMaterial="dkEdge">
                      <a:bevel prst="riblet"/>
                      <a:lightRig rig="flood" dir="t"/>
                    </a:cell3D>
                  </a:tcPr>
                </a:tc>
                <a:tc>
                  <a:txBody>
                    <a:bodyPr/>
                    <a:lstStyle/>
                    <a:p>
                      <a:pPr algn="ctr">
                        <a:lnSpc>
                          <a:spcPct val="150000"/>
                        </a:lnSpc>
                        <a:spcAft>
                          <a:spcPts val="900"/>
                        </a:spcAft>
                      </a:pPr>
                      <a:r>
                        <a:rPr lang="tr-TR" sz="2000" dirty="0">
                          <a:effectLst/>
                        </a:rPr>
                        <a:t>1</a:t>
                      </a:r>
                      <a:endParaRPr lang="tr-TR" sz="2000" dirty="0">
                        <a:effectLst/>
                        <a:latin typeface="Calibri"/>
                        <a:ea typeface="Calibri"/>
                        <a:cs typeface="Times New Roman"/>
                      </a:endParaRPr>
                    </a:p>
                  </a:txBody>
                  <a:tcPr marL="68580" marR="68580" marT="0" marB="0">
                    <a:cell3D prstMaterial="dkEdge">
                      <a:bevel prst="riblet"/>
                      <a:lightRig rig="flood" dir="t"/>
                    </a:cell3D>
                  </a:tcPr>
                </a:tc>
                <a:tc>
                  <a:txBody>
                    <a:bodyPr/>
                    <a:lstStyle/>
                    <a:p>
                      <a:pPr algn="ctr">
                        <a:lnSpc>
                          <a:spcPct val="150000"/>
                        </a:lnSpc>
                        <a:spcAft>
                          <a:spcPts val="900"/>
                        </a:spcAft>
                      </a:pPr>
                      <a:r>
                        <a:rPr lang="tr-TR" sz="2000" dirty="0">
                          <a:effectLst/>
                        </a:rPr>
                        <a:t>%20</a:t>
                      </a:r>
                      <a:endParaRPr lang="tr-TR" sz="2000" dirty="0">
                        <a:effectLst/>
                        <a:latin typeface="Calibri"/>
                        <a:ea typeface="Calibri"/>
                        <a:cs typeface="Times New Roman"/>
                      </a:endParaRPr>
                    </a:p>
                  </a:txBody>
                  <a:tcPr marL="68580" marR="68580" marT="0" marB="0">
                    <a:cell3D prstMaterial="dkEdge">
                      <a:bevel prst="riblet"/>
                      <a:lightRig rig="flood" dir="t"/>
                    </a:cell3D>
                  </a:tcPr>
                </a:tc>
                <a:extLst>
                  <a:ext uri="{0D108BD9-81ED-4DB2-BD59-A6C34878D82A}">
                    <a16:rowId xmlns:a16="http://schemas.microsoft.com/office/drawing/2014/main" val="10001"/>
                  </a:ext>
                </a:extLst>
              </a:tr>
              <a:tr h="576064">
                <a:tc>
                  <a:txBody>
                    <a:bodyPr/>
                    <a:lstStyle/>
                    <a:p>
                      <a:pPr>
                        <a:lnSpc>
                          <a:spcPct val="150000"/>
                        </a:lnSpc>
                        <a:spcAft>
                          <a:spcPts val="900"/>
                        </a:spcAft>
                      </a:pPr>
                      <a:r>
                        <a:rPr lang="tr-TR" sz="2000" dirty="0">
                          <a:effectLst/>
                        </a:rPr>
                        <a:t>  Ara Sınav</a:t>
                      </a:r>
                      <a:endParaRPr lang="tr-TR" sz="2000" dirty="0">
                        <a:effectLst/>
                        <a:latin typeface="Calibri"/>
                        <a:ea typeface="Calibri"/>
                        <a:cs typeface="Times New Roman"/>
                      </a:endParaRPr>
                    </a:p>
                  </a:txBody>
                  <a:tcPr marL="68580" marR="68580" marT="0" marB="0">
                    <a:cell3D prstMaterial="dkEdge">
                      <a:bevel prst="riblet"/>
                      <a:lightRig rig="flood" dir="t"/>
                    </a:cell3D>
                  </a:tcPr>
                </a:tc>
                <a:tc>
                  <a:txBody>
                    <a:bodyPr/>
                    <a:lstStyle/>
                    <a:p>
                      <a:pPr algn="ctr">
                        <a:lnSpc>
                          <a:spcPct val="150000"/>
                        </a:lnSpc>
                        <a:spcAft>
                          <a:spcPts val="900"/>
                        </a:spcAft>
                      </a:pPr>
                      <a:r>
                        <a:rPr lang="tr-TR" sz="2000" dirty="0">
                          <a:effectLst/>
                          <a:latin typeface="+mn-lt"/>
                          <a:ea typeface="+mn-ea"/>
                          <a:cs typeface="+mn-cs"/>
                        </a:rPr>
                        <a:t>1</a:t>
                      </a:r>
                      <a:endParaRPr lang="tr-TR" sz="2000" dirty="0">
                        <a:effectLst/>
                        <a:latin typeface="Calibri"/>
                        <a:ea typeface="Calibri"/>
                        <a:cs typeface="Times New Roman"/>
                      </a:endParaRPr>
                    </a:p>
                  </a:txBody>
                  <a:tcPr marL="68580" marR="68580" marT="0" marB="0">
                    <a:cell3D prstMaterial="dkEdge">
                      <a:bevel prst="riblet"/>
                      <a:lightRig rig="flood" dir="t"/>
                    </a:cell3D>
                  </a:tcPr>
                </a:tc>
                <a:tc>
                  <a:txBody>
                    <a:bodyPr/>
                    <a:lstStyle/>
                    <a:p>
                      <a:pPr algn="ctr">
                        <a:lnSpc>
                          <a:spcPct val="150000"/>
                        </a:lnSpc>
                        <a:spcAft>
                          <a:spcPts val="900"/>
                        </a:spcAft>
                      </a:pPr>
                      <a:r>
                        <a:rPr lang="tr-TR" sz="2000" dirty="0">
                          <a:effectLst/>
                        </a:rPr>
                        <a:t>%40</a:t>
                      </a:r>
                      <a:endParaRPr lang="tr-TR" sz="2000" dirty="0">
                        <a:effectLst/>
                        <a:latin typeface="Calibri"/>
                        <a:ea typeface="Calibri"/>
                        <a:cs typeface="Times New Roman"/>
                      </a:endParaRPr>
                    </a:p>
                  </a:txBody>
                  <a:tcPr marL="68580" marR="68580" marT="0" marB="0">
                    <a:cell3D prstMaterial="dkEdge">
                      <a:bevel prst="riblet"/>
                      <a:lightRig rig="flood" dir="t"/>
                    </a:cell3D>
                  </a:tcPr>
                </a:tc>
                <a:extLst>
                  <a:ext uri="{0D108BD9-81ED-4DB2-BD59-A6C34878D82A}">
                    <a16:rowId xmlns:a16="http://schemas.microsoft.com/office/drawing/2014/main" val="10002"/>
                  </a:ext>
                </a:extLst>
              </a:tr>
              <a:tr h="576064">
                <a:tc>
                  <a:txBody>
                    <a:bodyPr/>
                    <a:lstStyle/>
                    <a:p>
                      <a:pPr>
                        <a:lnSpc>
                          <a:spcPct val="150000"/>
                        </a:lnSpc>
                        <a:spcAft>
                          <a:spcPts val="900"/>
                        </a:spcAft>
                      </a:pPr>
                      <a:r>
                        <a:rPr lang="tr-TR" sz="2000" dirty="0">
                          <a:effectLst/>
                        </a:rPr>
                        <a:t>  Final</a:t>
                      </a:r>
                      <a:endParaRPr lang="tr-TR" sz="2000" dirty="0">
                        <a:effectLst/>
                        <a:latin typeface="Calibri"/>
                        <a:ea typeface="Calibri"/>
                        <a:cs typeface="Times New Roman"/>
                      </a:endParaRPr>
                    </a:p>
                  </a:txBody>
                  <a:tcPr marL="68580" marR="68580" marT="0" marB="0">
                    <a:cell3D prstMaterial="dkEdge">
                      <a:bevel prst="riblet"/>
                      <a:lightRig rig="flood" dir="t"/>
                    </a:cell3D>
                  </a:tcPr>
                </a:tc>
                <a:tc>
                  <a:txBody>
                    <a:bodyPr/>
                    <a:lstStyle/>
                    <a:p>
                      <a:pPr algn="ctr">
                        <a:lnSpc>
                          <a:spcPct val="150000"/>
                        </a:lnSpc>
                        <a:spcAft>
                          <a:spcPts val="900"/>
                        </a:spcAft>
                      </a:pPr>
                      <a:r>
                        <a:rPr lang="tr-TR" sz="2000" dirty="0">
                          <a:effectLst/>
                        </a:rPr>
                        <a:t>1</a:t>
                      </a:r>
                      <a:endParaRPr lang="tr-TR" sz="2000" dirty="0">
                        <a:effectLst/>
                        <a:latin typeface="Calibri"/>
                        <a:ea typeface="Calibri"/>
                        <a:cs typeface="Times New Roman"/>
                      </a:endParaRPr>
                    </a:p>
                  </a:txBody>
                  <a:tcPr marL="68580" marR="68580" marT="0" marB="0">
                    <a:cell3D prstMaterial="dkEdge">
                      <a:bevel prst="riblet"/>
                      <a:lightRig rig="flood" dir="t"/>
                    </a:cell3D>
                  </a:tcPr>
                </a:tc>
                <a:tc>
                  <a:txBody>
                    <a:bodyPr/>
                    <a:lstStyle/>
                    <a:p>
                      <a:pPr algn="ctr">
                        <a:lnSpc>
                          <a:spcPct val="150000"/>
                        </a:lnSpc>
                        <a:spcAft>
                          <a:spcPts val="900"/>
                        </a:spcAft>
                      </a:pPr>
                      <a:r>
                        <a:rPr lang="tr-TR" sz="2000" dirty="0">
                          <a:effectLst/>
                        </a:rPr>
                        <a:t>%40</a:t>
                      </a:r>
                      <a:endParaRPr lang="tr-TR" sz="2000" dirty="0">
                        <a:effectLst/>
                        <a:latin typeface="Calibri"/>
                        <a:ea typeface="Calibri"/>
                        <a:cs typeface="Times New Roman"/>
                      </a:endParaRPr>
                    </a:p>
                  </a:txBody>
                  <a:tcPr marL="68580" marR="68580" marT="0" marB="0">
                    <a:cell3D prstMaterial="dkEdge">
                      <a:bevel prst="riblet"/>
                      <a:lightRig rig="flood" dir="t"/>
                    </a:cell3D>
                  </a:tcPr>
                </a:tc>
                <a:extLst>
                  <a:ext uri="{0D108BD9-81ED-4DB2-BD59-A6C34878D82A}">
                    <a16:rowId xmlns:a16="http://schemas.microsoft.com/office/drawing/2014/main" val="10003"/>
                  </a:ext>
                </a:extLst>
              </a:tr>
            </a:tbl>
          </a:graphicData>
        </a:graphic>
      </p:graphicFrame>
      <p:pic>
        <p:nvPicPr>
          <p:cNvPr id="2" name="Resim 1"/>
          <p:cNvPicPr>
            <a:picLocks noChangeAspect="1"/>
          </p:cNvPicPr>
          <p:nvPr/>
        </p:nvPicPr>
        <p:blipFill>
          <a:blip r:embed="rId3"/>
          <a:stretch>
            <a:fillRect/>
          </a:stretch>
        </p:blipFill>
        <p:spPr>
          <a:xfrm>
            <a:off x="3265088" y="5020513"/>
            <a:ext cx="1577196" cy="1077646"/>
          </a:xfrm>
          <a:prstGeom prst="rect">
            <a:avLst/>
          </a:prstGeom>
        </p:spPr>
      </p:pic>
    </p:spTree>
    <p:extLst>
      <p:ext uri="{BB962C8B-B14F-4D97-AF65-F5344CB8AC3E}">
        <p14:creationId xmlns:p14="http://schemas.microsoft.com/office/powerpoint/2010/main" val="2735091902"/>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çmişe bakış">
  <a:themeElements>
    <a:clrScheme name="Geçmişe bakış">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Retrospect</Template>
  <TotalTime>1718</TotalTime>
  <Words>3412</Words>
  <Application>Microsoft Office PowerPoint</Application>
  <PresentationFormat>Ekran Gösterisi (4:3)</PresentationFormat>
  <Paragraphs>585</Paragraphs>
  <Slides>75</Slides>
  <Notes>0</Notes>
  <HiddenSlides>0</HiddenSlides>
  <MMClips>0</MMClips>
  <ScaleCrop>false</ScaleCrop>
  <HeadingPairs>
    <vt:vector size="8" baseType="variant">
      <vt:variant>
        <vt:lpstr>Kullanılan Yazı Tipleri</vt:lpstr>
      </vt:variant>
      <vt:variant>
        <vt:i4>11</vt:i4>
      </vt:variant>
      <vt:variant>
        <vt:lpstr>Tema</vt:lpstr>
      </vt:variant>
      <vt:variant>
        <vt:i4>2</vt:i4>
      </vt:variant>
      <vt:variant>
        <vt:lpstr>Eklenmiş OLE Hizmet Programları</vt:lpstr>
      </vt:variant>
      <vt:variant>
        <vt:i4>2</vt:i4>
      </vt:variant>
      <vt:variant>
        <vt:lpstr>Slayt Başlıkları</vt:lpstr>
      </vt:variant>
      <vt:variant>
        <vt:i4>75</vt:i4>
      </vt:variant>
    </vt:vector>
  </HeadingPairs>
  <TitlesOfParts>
    <vt:vector size="90" baseType="lpstr">
      <vt:lpstr>Arial</vt:lpstr>
      <vt:lpstr>Arial</vt:lpstr>
      <vt:lpstr>Calibri</vt:lpstr>
      <vt:lpstr>Calibri Light</vt:lpstr>
      <vt:lpstr>Cambria Math</vt:lpstr>
      <vt:lpstr>inherit</vt:lpstr>
      <vt:lpstr>Symbol</vt:lpstr>
      <vt:lpstr>Tahoma</vt:lpstr>
      <vt:lpstr>Times New Roman</vt:lpstr>
      <vt:lpstr>Verdana</vt:lpstr>
      <vt:lpstr>Wingdings</vt:lpstr>
      <vt:lpstr>Office Teması</vt:lpstr>
      <vt:lpstr>Geçmişe bakış</vt:lpstr>
      <vt:lpstr>Equation.3</vt:lpstr>
      <vt:lpstr>Denklem</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HRT1312 ÖLÇME BİLGİSİ 1</dc:title>
  <dc:creator>Onur</dc:creator>
  <cp:lastModifiedBy>Ramazan Gürsel HOŞBAŞ</cp:lastModifiedBy>
  <cp:revision>405</cp:revision>
  <dcterms:created xsi:type="dcterms:W3CDTF">2018-02-18T12:21:13Z</dcterms:created>
  <dcterms:modified xsi:type="dcterms:W3CDTF">2024-02-18T18:47:56Z</dcterms:modified>
</cp:coreProperties>
</file>