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800" r:id="rId2"/>
  </p:sldMasterIdLst>
  <p:handoutMasterIdLst>
    <p:handoutMasterId r:id="rId54"/>
  </p:handoutMasterIdLst>
  <p:sldIdLst>
    <p:sldId id="321" r:id="rId3"/>
    <p:sldId id="349" r:id="rId4"/>
    <p:sldId id="262" r:id="rId5"/>
    <p:sldId id="267" r:id="rId6"/>
    <p:sldId id="266" r:id="rId7"/>
    <p:sldId id="350" r:id="rId8"/>
    <p:sldId id="351" r:id="rId9"/>
    <p:sldId id="352" r:id="rId10"/>
    <p:sldId id="361" r:id="rId11"/>
    <p:sldId id="353" r:id="rId12"/>
    <p:sldId id="355" r:id="rId13"/>
    <p:sldId id="356" r:id="rId14"/>
    <p:sldId id="390" r:id="rId15"/>
    <p:sldId id="391" r:id="rId16"/>
    <p:sldId id="354" r:id="rId17"/>
    <p:sldId id="357" r:id="rId18"/>
    <p:sldId id="358" r:id="rId19"/>
    <p:sldId id="359" r:id="rId20"/>
    <p:sldId id="360" r:id="rId21"/>
    <p:sldId id="362" r:id="rId22"/>
    <p:sldId id="363" r:id="rId23"/>
    <p:sldId id="392" r:id="rId24"/>
    <p:sldId id="364" r:id="rId25"/>
    <p:sldId id="393" r:id="rId26"/>
    <p:sldId id="365" r:id="rId27"/>
    <p:sldId id="366" r:id="rId28"/>
    <p:sldId id="367" r:id="rId29"/>
    <p:sldId id="368" r:id="rId30"/>
    <p:sldId id="369" r:id="rId31"/>
    <p:sldId id="370" r:id="rId32"/>
    <p:sldId id="372" r:id="rId33"/>
    <p:sldId id="394" r:id="rId34"/>
    <p:sldId id="373" r:id="rId35"/>
    <p:sldId id="388" r:id="rId36"/>
    <p:sldId id="374" r:id="rId37"/>
    <p:sldId id="375" r:id="rId38"/>
    <p:sldId id="376" r:id="rId39"/>
    <p:sldId id="377" r:id="rId40"/>
    <p:sldId id="378" r:id="rId41"/>
    <p:sldId id="395" r:id="rId42"/>
    <p:sldId id="396" r:id="rId43"/>
    <p:sldId id="397" r:id="rId44"/>
    <p:sldId id="379" r:id="rId45"/>
    <p:sldId id="380" r:id="rId46"/>
    <p:sldId id="381" r:id="rId47"/>
    <p:sldId id="382" r:id="rId48"/>
    <p:sldId id="383" r:id="rId49"/>
    <p:sldId id="384" r:id="rId50"/>
    <p:sldId id="386" r:id="rId51"/>
    <p:sldId id="387" r:id="rId52"/>
    <p:sldId id="38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82" autoAdjust="0"/>
    <p:restoredTop sz="94660"/>
  </p:normalViewPr>
  <p:slideViewPr>
    <p:cSldViewPr snapToGrid="0">
      <p:cViewPr varScale="1">
        <p:scale>
          <a:sx n="86" d="100"/>
          <a:sy n="86" d="100"/>
        </p:scale>
        <p:origin x="133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7324E9-83FC-4808-80AA-D7667A2DA4B0}" type="doc">
      <dgm:prSet loTypeId="urn:microsoft.com/office/officeart/2005/8/layout/hierarchy1" loCatId="hierarchy" qsTypeId="urn:microsoft.com/office/officeart/2005/8/quickstyle/3d7" qsCatId="3D" csTypeId="urn:microsoft.com/office/officeart/2005/8/colors/colorful2" csCatId="colorful" phldr="1"/>
      <dgm:spPr/>
      <dgm:t>
        <a:bodyPr/>
        <a:lstStyle/>
        <a:p>
          <a:endParaRPr lang="tr-TR"/>
        </a:p>
      </dgm:t>
    </dgm:pt>
    <dgm:pt modelId="{A0E3CE9B-1619-41A1-999E-1F6B0C42A83B}">
      <dgm:prSet phldrT="[Metin]"/>
      <dgm:spPr/>
      <dgm:t>
        <a:bodyPr/>
        <a:lstStyle/>
        <a:p>
          <a:r>
            <a:rPr lang="tr-TR" dirty="0"/>
            <a:t>Elektronik Uzunluk Ölçümü</a:t>
          </a:r>
        </a:p>
      </dgm:t>
    </dgm:pt>
    <dgm:pt modelId="{D0451B23-1BF4-4391-B9AC-290D94341A58}" type="parTrans" cxnId="{FB4900DA-40F8-4027-B739-CE026708BE1E}">
      <dgm:prSet/>
      <dgm:spPr/>
      <dgm:t>
        <a:bodyPr/>
        <a:lstStyle/>
        <a:p>
          <a:endParaRPr lang="tr-TR"/>
        </a:p>
      </dgm:t>
    </dgm:pt>
    <dgm:pt modelId="{3D09C74A-9D19-4936-BD9B-FA8747BB3506}" type="sibTrans" cxnId="{FB4900DA-40F8-4027-B739-CE026708BE1E}">
      <dgm:prSet/>
      <dgm:spPr/>
      <dgm:t>
        <a:bodyPr/>
        <a:lstStyle/>
        <a:p>
          <a:endParaRPr lang="tr-TR"/>
        </a:p>
      </dgm:t>
    </dgm:pt>
    <dgm:pt modelId="{C642F3F2-CB60-41F6-8960-60A86299B78A}">
      <dgm:prSet phldrT="[Metin]"/>
      <dgm:spPr/>
      <dgm:t>
        <a:bodyPr/>
        <a:lstStyle/>
        <a:p>
          <a:r>
            <a:rPr lang="tr-TR" dirty="0"/>
            <a:t>İmpuls Yöntemi</a:t>
          </a:r>
        </a:p>
      </dgm:t>
    </dgm:pt>
    <dgm:pt modelId="{4BB7738E-B9A9-4E13-9C12-3372E16C18C9}" type="parTrans" cxnId="{E034100E-E4E0-4745-A490-7269DD449BEC}">
      <dgm:prSet/>
      <dgm:spPr/>
      <dgm:t>
        <a:bodyPr/>
        <a:lstStyle/>
        <a:p>
          <a:endParaRPr lang="tr-TR"/>
        </a:p>
      </dgm:t>
    </dgm:pt>
    <dgm:pt modelId="{9904D503-2C80-4C7C-8D35-AB2B956CF862}" type="sibTrans" cxnId="{E034100E-E4E0-4745-A490-7269DD449BEC}">
      <dgm:prSet/>
      <dgm:spPr/>
      <dgm:t>
        <a:bodyPr/>
        <a:lstStyle/>
        <a:p>
          <a:endParaRPr lang="tr-TR"/>
        </a:p>
      </dgm:t>
    </dgm:pt>
    <dgm:pt modelId="{884BD969-8E8D-47D0-940E-8630CB224086}">
      <dgm:prSet phldrT="[Metin]"/>
      <dgm:spPr/>
      <dgm:t>
        <a:bodyPr/>
        <a:lstStyle/>
        <a:p>
          <a:r>
            <a:rPr lang="tr-TR" dirty="0"/>
            <a:t>Faz Farkı Yöntemi</a:t>
          </a:r>
        </a:p>
      </dgm:t>
    </dgm:pt>
    <dgm:pt modelId="{FEBD8E6F-334A-4A83-99AA-119ADC1678B3}" type="parTrans" cxnId="{03021426-A82B-4279-8C4F-660384D8D342}">
      <dgm:prSet/>
      <dgm:spPr/>
      <dgm:t>
        <a:bodyPr/>
        <a:lstStyle/>
        <a:p>
          <a:endParaRPr lang="tr-TR"/>
        </a:p>
      </dgm:t>
    </dgm:pt>
    <dgm:pt modelId="{EEBBF289-F31A-41FF-9DE9-0862362BA59E}" type="sibTrans" cxnId="{03021426-A82B-4279-8C4F-660384D8D342}">
      <dgm:prSet/>
      <dgm:spPr/>
      <dgm:t>
        <a:bodyPr/>
        <a:lstStyle/>
        <a:p>
          <a:endParaRPr lang="tr-TR"/>
        </a:p>
      </dgm:t>
    </dgm:pt>
    <dgm:pt modelId="{84A9DD6D-C1CE-4D0E-B08B-10B09B5482CC}" type="pres">
      <dgm:prSet presAssocID="{447324E9-83FC-4808-80AA-D7667A2DA4B0}" presName="hierChild1" presStyleCnt="0">
        <dgm:presLayoutVars>
          <dgm:chPref val="1"/>
          <dgm:dir/>
          <dgm:animOne val="branch"/>
          <dgm:animLvl val="lvl"/>
          <dgm:resizeHandles/>
        </dgm:presLayoutVars>
      </dgm:prSet>
      <dgm:spPr/>
    </dgm:pt>
    <dgm:pt modelId="{EB291E4C-280A-432D-8459-559024B0B6B7}" type="pres">
      <dgm:prSet presAssocID="{A0E3CE9B-1619-41A1-999E-1F6B0C42A83B}" presName="hierRoot1" presStyleCnt="0"/>
      <dgm:spPr/>
    </dgm:pt>
    <dgm:pt modelId="{204DEC9F-9046-4062-BADC-5573D0B2788A}" type="pres">
      <dgm:prSet presAssocID="{A0E3CE9B-1619-41A1-999E-1F6B0C42A83B}" presName="composite" presStyleCnt="0"/>
      <dgm:spPr/>
    </dgm:pt>
    <dgm:pt modelId="{37004DEE-D00B-484B-93F2-7FFEB1745714}" type="pres">
      <dgm:prSet presAssocID="{A0E3CE9B-1619-41A1-999E-1F6B0C42A83B}" presName="background" presStyleLbl="node0" presStyleIdx="0" presStyleCnt="1"/>
      <dgm:spPr/>
    </dgm:pt>
    <dgm:pt modelId="{F287989C-3C86-42F6-81DB-776323BB3A65}" type="pres">
      <dgm:prSet presAssocID="{A0E3CE9B-1619-41A1-999E-1F6B0C42A83B}" presName="text" presStyleLbl="fgAcc0" presStyleIdx="0" presStyleCnt="1">
        <dgm:presLayoutVars>
          <dgm:chPref val="3"/>
        </dgm:presLayoutVars>
      </dgm:prSet>
      <dgm:spPr/>
    </dgm:pt>
    <dgm:pt modelId="{063A7F55-2219-460C-82E4-55BDC9558B3D}" type="pres">
      <dgm:prSet presAssocID="{A0E3CE9B-1619-41A1-999E-1F6B0C42A83B}" presName="hierChild2" presStyleCnt="0"/>
      <dgm:spPr/>
    </dgm:pt>
    <dgm:pt modelId="{78675B7A-879A-472E-9CB8-A0C4E4C45254}" type="pres">
      <dgm:prSet presAssocID="{4BB7738E-B9A9-4E13-9C12-3372E16C18C9}" presName="Name10" presStyleLbl="parChTrans1D2" presStyleIdx="0" presStyleCnt="2"/>
      <dgm:spPr/>
    </dgm:pt>
    <dgm:pt modelId="{3B392739-DFF6-45A0-BDFB-A21B2EFC246F}" type="pres">
      <dgm:prSet presAssocID="{C642F3F2-CB60-41F6-8960-60A86299B78A}" presName="hierRoot2" presStyleCnt="0"/>
      <dgm:spPr/>
    </dgm:pt>
    <dgm:pt modelId="{4206D63D-5208-482A-B00F-18A6898BA7C6}" type="pres">
      <dgm:prSet presAssocID="{C642F3F2-CB60-41F6-8960-60A86299B78A}" presName="composite2" presStyleCnt="0"/>
      <dgm:spPr/>
    </dgm:pt>
    <dgm:pt modelId="{36C5670C-9A99-4A4C-A3EB-E1BC13DEDAA5}" type="pres">
      <dgm:prSet presAssocID="{C642F3F2-CB60-41F6-8960-60A86299B78A}" presName="background2" presStyleLbl="node2" presStyleIdx="0" presStyleCnt="2"/>
      <dgm:spPr/>
    </dgm:pt>
    <dgm:pt modelId="{565ECB4D-69A4-4079-9E75-B45C226B21C8}" type="pres">
      <dgm:prSet presAssocID="{C642F3F2-CB60-41F6-8960-60A86299B78A}" presName="text2" presStyleLbl="fgAcc2" presStyleIdx="0" presStyleCnt="2">
        <dgm:presLayoutVars>
          <dgm:chPref val="3"/>
        </dgm:presLayoutVars>
      </dgm:prSet>
      <dgm:spPr/>
    </dgm:pt>
    <dgm:pt modelId="{A2A60D23-75C5-4E08-BFAE-C45A02AE88DC}" type="pres">
      <dgm:prSet presAssocID="{C642F3F2-CB60-41F6-8960-60A86299B78A}" presName="hierChild3" presStyleCnt="0"/>
      <dgm:spPr/>
    </dgm:pt>
    <dgm:pt modelId="{A732E06D-AB66-45BD-B207-A9F826A31E89}" type="pres">
      <dgm:prSet presAssocID="{FEBD8E6F-334A-4A83-99AA-119ADC1678B3}" presName="Name10" presStyleLbl="parChTrans1D2" presStyleIdx="1" presStyleCnt="2"/>
      <dgm:spPr/>
    </dgm:pt>
    <dgm:pt modelId="{59CF8E3B-1538-46AF-AC45-652893C10C60}" type="pres">
      <dgm:prSet presAssocID="{884BD969-8E8D-47D0-940E-8630CB224086}" presName="hierRoot2" presStyleCnt="0"/>
      <dgm:spPr/>
    </dgm:pt>
    <dgm:pt modelId="{D35C857B-2E28-44EE-A22A-407CB553E5A7}" type="pres">
      <dgm:prSet presAssocID="{884BD969-8E8D-47D0-940E-8630CB224086}" presName="composite2" presStyleCnt="0"/>
      <dgm:spPr/>
    </dgm:pt>
    <dgm:pt modelId="{C82EAFC0-2A6D-4575-8A0E-A1FBB2D46C17}" type="pres">
      <dgm:prSet presAssocID="{884BD969-8E8D-47D0-940E-8630CB224086}" presName="background2" presStyleLbl="node2" presStyleIdx="1" presStyleCnt="2"/>
      <dgm:spPr/>
    </dgm:pt>
    <dgm:pt modelId="{661DFD31-6891-4F6D-9F58-11FC72B56AF5}" type="pres">
      <dgm:prSet presAssocID="{884BD969-8E8D-47D0-940E-8630CB224086}" presName="text2" presStyleLbl="fgAcc2" presStyleIdx="1" presStyleCnt="2">
        <dgm:presLayoutVars>
          <dgm:chPref val="3"/>
        </dgm:presLayoutVars>
      </dgm:prSet>
      <dgm:spPr/>
    </dgm:pt>
    <dgm:pt modelId="{0822C63E-38C7-473E-A5A4-3FA018673790}" type="pres">
      <dgm:prSet presAssocID="{884BD969-8E8D-47D0-940E-8630CB224086}" presName="hierChild3" presStyleCnt="0"/>
      <dgm:spPr/>
    </dgm:pt>
  </dgm:ptLst>
  <dgm:cxnLst>
    <dgm:cxn modelId="{2E733E0D-6AA6-46BA-9FF4-3D3CA95425A6}" type="presOf" srcId="{FEBD8E6F-334A-4A83-99AA-119ADC1678B3}" destId="{A732E06D-AB66-45BD-B207-A9F826A31E89}" srcOrd="0" destOrd="0" presId="urn:microsoft.com/office/officeart/2005/8/layout/hierarchy1"/>
    <dgm:cxn modelId="{E034100E-E4E0-4745-A490-7269DD449BEC}" srcId="{A0E3CE9B-1619-41A1-999E-1F6B0C42A83B}" destId="{C642F3F2-CB60-41F6-8960-60A86299B78A}" srcOrd="0" destOrd="0" parTransId="{4BB7738E-B9A9-4E13-9C12-3372E16C18C9}" sibTransId="{9904D503-2C80-4C7C-8D35-AB2B956CF862}"/>
    <dgm:cxn modelId="{03021426-A82B-4279-8C4F-660384D8D342}" srcId="{A0E3CE9B-1619-41A1-999E-1F6B0C42A83B}" destId="{884BD969-8E8D-47D0-940E-8630CB224086}" srcOrd="1" destOrd="0" parTransId="{FEBD8E6F-334A-4A83-99AA-119ADC1678B3}" sibTransId="{EEBBF289-F31A-41FF-9DE9-0862362BA59E}"/>
    <dgm:cxn modelId="{99BEC267-A411-472E-B941-642A109057C8}" type="presOf" srcId="{C642F3F2-CB60-41F6-8960-60A86299B78A}" destId="{565ECB4D-69A4-4079-9E75-B45C226B21C8}" srcOrd="0" destOrd="0" presId="urn:microsoft.com/office/officeart/2005/8/layout/hierarchy1"/>
    <dgm:cxn modelId="{B1B4B85A-9817-479B-AE63-5F4170194AA5}" type="presOf" srcId="{A0E3CE9B-1619-41A1-999E-1F6B0C42A83B}" destId="{F287989C-3C86-42F6-81DB-776323BB3A65}" srcOrd="0" destOrd="0" presId="urn:microsoft.com/office/officeart/2005/8/layout/hierarchy1"/>
    <dgm:cxn modelId="{FCADDED6-03CE-44A0-875F-FC9AE957EA09}" type="presOf" srcId="{4BB7738E-B9A9-4E13-9C12-3372E16C18C9}" destId="{78675B7A-879A-472E-9CB8-A0C4E4C45254}" srcOrd="0" destOrd="0" presId="urn:microsoft.com/office/officeart/2005/8/layout/hierarchy1"/>
    <dgm:cxn modelId="{FB4900DA-40F8-4027-B739-CE026708BE1E}" srcId="{447324E9-83FC-4808-80AA-D7667A2DA4B0}" destId="{A0E3CE9B-1619-41A1-999E-1F6B0C42A83B}" srcOrd="0" destOrd="0" parTransId="{D0451B23-1BF4-4391-B9AC-290D94341A58}" sibTransId="{3D09C74A-9D19-4936-BD9B-FA8747BB3506}"/>
    <dgm:cxn modelId="{21AB57E6-F5C5-423F-B473-2305221E6A4C}" type="presOf" srcId="{447324E9-83FC-4808-80AA-D7667A2DA4B0}" destId="{84A9DD6D-C1CE-4D0E-B08B-10B09B5482CC}" srcOrd="0" destOrd="0" presId="urn:microsoft.com/office/officeart/2005/8/layout/hierarchy1"/>
    <dgm:cxn modelId="{7A0315E8-51CD-4F80-A5A9-3234B521CEB6}" type="presOf" srcId="{884BD969-8E8D-47D0-940E-8630CB224086}" destId="{661DFD31-6891-4F6D-9F58-11FC72B56AF5}" srcOrd="0" destOrd="0" presId="urn:microsoft.com/office/officeart/2005/8/layout/hierarchy1"/>
    <dgm:cxn modelId="{900E75B6-9344-49B2-9C28-3D4F51914AA4}" type="presParOf" srcId="{84A9DD6D-C1CE-4D0E-B08B-10B09B5482CC}" destId="{EB291E4C-280A-432D-8459-559024B0B6B7}" srcOrd="0" destOrd="0" presId="urn:microsoft.com/office/officeart/2005/8/layout/hierarchy1"/>
    <dgm:cxn modelId="{87973FE4-5001-42BD-AD4B-817B77FC42B4}" type="presParOf" srcId="{EB291E4C-280A-432D-8459-559024B0B6B7}" destId="{204DEC9F-9046-4062-BADC-5573D0B2788A}" srcOrd="0" destOrd="0" presId="urn:microsoft.com/office/officeart/2005/8/layout/hierarchy1"/>
    <dgm:cxn modelId="{16E52134-98E2-478D-B6B0-8C0FF2A7D246}" type="presParOf" srcId="{204DEC9F-9046-4062-BADC-5573D0B2788A}" destId="{37004DEE-D00B-484B-93F2-7FFEB1745714}" srcOrd="0" destOrd="0" presId="urn:microsoft.com/office/officeart/2005/8/layout/hierarchy1"/>
    <dgm:cxn modelId="{0871C2D4-D1CC-42BB-901D-6E4906A9FF61}" type="presParOf" srcId="{204DEC9F-9046-4062-BADC-5573D0B2788A}" destId="{F287989C-3C86-42F6-81DB-776323BB3A65}" srcOrd="1" destOrd="0" presId="urn:microsoft.com/office/officeart/2005/8/layout/hierarchy1"/>
    <dgm:cxn modelId="{0EBC327D-7CBF-432D-AF61-947D3A9F95D7}" type="presParOf" srcId="{EB291E4C-280A-432D-8459-559024B0B6B7}" destId="{063A7F55-2219-460C-82E4-55BDC9558B3D}" srcOrd="1" destOrd="0" presId="urn:microsoft.com/office/officeart/2005/8/layout/hierarchy1"/>
    <dgm:cxn modelId="{6E8AF6DB-EC99-447B-B1F4-26368A00B03B}" type="presParOf" srcId="{063A7F55-2219-460C-82E4-55BDC9558B3D}" destId="{78675B7A-879A-472E-9CB8-A0C4E4C45254}" srcOrd="0" destOrd="0" presId="urn:microsoft.com/office/officeart/2005/8/layout/hierarchy1"/>
    <dgm:cxn modelId="{E6C0B5FB-93CE-46E4-8B7E-1EC49C4CECA2}" type="presParOf" srcId="{063A7F55-2219-460C-82E4-55BDC9558B3D}" destId="{3B392739-DFF6-45A0-BDFB-A21B2EFC246F}" srcOrd="1" destOrd="0" presId="urn:microsoft.com/office/officeart/2005/8/layout/hierarchy1"/>
    <dgm:cxn modelId="{7002FF3E-DDAB-4AAF-ACD7-825F99C89E49}" type="presParOf" srcId="{3B392739-DFF6-45A0-BDFB-A21B2EFC246F}" destId="{4206D63D-5208-482A-B00F-18A6898BA7C6}" srcOrd="0" destOrd="0" presId="urn:microsoft.com/office/officeart/2005/8/layout/hierarchy1"/>
    <dgm:cxn modelId="{BCF263E6-E882-41A9-AEF9-F56A3AE19D58}" type="presParOf" srcId="{4206D63D-5208-482A-B00F-18A6898BA7C6}" destId="{36C5670C-9A99-4A4C-A3EB-E1BC13DEDAA5}" srcOrd="0" destOrd="0" presId="urn:microsoft.com/office/officeart/2005/8/layout/hierarchy1"/>
    <dgm:cxn modelId="{52C24155-877B-4D78-96C5-0CFCC4AD8526}" type="presParOf" srcId="{4206D63D-5208-482A-B00F-18A6898BA7C6}" destId="{565ECB4D-69A4-4079-9E75-B45C226B21C8}" srcOrd="1" destOrd="0" presId="urn:microsoft.com/office/officeart/2005/8/layout/hierarchy1"/>
    <dgm:cxn modelId="{833D8BF4-4320-4538-8490-F00718A5FB6C}" type="presParOf" srcId="{3B392739-DFF6-45A0-BDFB-A21B2EFC246F}" destId="{A2A60D23-75C5-4E08-BFAE-C45A02AE88DC}" srcOrd="1" destOrd="0" presId="urn:microsoft.com/office/officeart/2005/8/layout/hierarchy1"/>
    <dgm:cxn modelId="{96BC5F77-D842-4F05-AD25-D91AC9B6F544}" type="presParOf" srcId="{063A7F55-2219-460C-82E4-55BDC9558B3D}" destId="{A732E06D-AB66-45BD-B207-A9F826A31E89}" srcOrd="2" destOrd="0" presId="urn:microsoft.com/office/officeart/2005/8/layout/hierarchy1"/>
    <dgm:cxn modelId="{39C96CF2-1390-412A-ABFD-82CBAAD0EDF3}" type="presParOf" srcId="{063A7F55-2219-460C-82E4-55BDC9558B3D}" destId="{59CF8E3B-1538-46AF-AC45-652893C10C60}" srcOrd="3" destOrd="0" presId="urn:microsoft.com/office/officeart/2005/8/layout/hierarchy1"/>
    <dgm:cxn modelId="{323D89FD-8A33-4B03-A9DD-32FFDABCAFD6}" type="presParOf" srcId="{59CF8E3B-1538-46AF-AC45-652893C10C60}" destId="{D35C857B-2E28-44EE-A22A-407CB553E5A7}" srcOrd="0" destOrd="0" presId="urn:microsoft.com/office/officeart/2005/8/layout/hierarchy1"/>
    <dgm:cxn modelId="{3228E26C-D917-435C-80C7-04A0DEF6D9AD}" type="presParOf" srcId="{D35C857B-2E28-44EE-A22A-407CB553E5A7}" destId="{C82EAFC0-2A6D-4575-8A0E-A1FBB2D46C17}" srcOrd="0" destOrd="0" presId="urn:microsoft.com/office/officeart/2005/8/layout/hierarchy1"/>
    <dgm:cxn modelId="{5A960347-C112-42F0-BEBA-C5AA4DB8460C}" type="presParOf" srcId="{D35C857B-2E28-44EE-A22A-407CB553E5A7}" destId="{661DFD31-6891-4F6D-9F58-11FC72B56AF5}" srcOrd="1" destOrd="0" presId="urn:microsoft.com/office/officeart/2005/8/layout/hierarchy1"/>
    <dgm:cxn modelId="{4788567B-A205-441D-9977-8467E51108C0}" type="presParOf" srcId="{59CF8E3B-1538-46AF-AC45-652893C10C60}" destId="{0822C63E-38C7-473E-A5A4-3FA018673790}" srcOrd="1" destOrd="0" presId="urn:microsoft.com/office/officeart/2005/8/layout/hierarchy1"/>
  </dgm:cxnLst>
  <dgm:bg/>
  <dgm:whole>
    <a:ln w="5715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2E06D-AB66-45BD-B207-A9F826A31E89}">
      <dsp:nvSpPr>
        <dsp:cNvPr id="0" name=""/>
        <dsp:cNvSpPr/>
      </dsp:nvSpPr>
      <dsp:spPr>
        <a:xfrm>
          <a:off x="2912566" y="1548840"/>
          <a:ext cx="1489769" cy="708994"/>
        </a:xfrm>
        <a:custGeom>
          <a:avLst/>
          <a:gdLst/>
          <a:ahLst/>
          <a:cxnLst/>
          <a:rect l="0" t="0" r="0" b="0"/>
          <a:pathLst>
            <a:path>
              <a:moveTo>
                <a:pt x="0" y="0"/>
              </a:moveTo>
              <a:lnTo>
                <a:pt x="0" y="483159"/>
              </a:lnTo>
              <a:lnTo>
                <a:pt x="1489769" y="483159"/>
              </a:lnTo>
              <a:lnTo>
                <a:pt x="1489769" y="708994"/>
              </a:lnTo>
            </a:path>
          </a:pathLst>
        </a:custGeom>
        <a:noFill/>
        <a:ln w="15875" cap="flat" cmpd="sng" algn="ctr">
          <a:solidFill>
            <a:schemeClr val="accent3">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78675B7A-879A-472E-9CB8-A0C4E4C45254}">
      <dsp:nvSpPr>
        <dsp:cNvPr id="0" name=""/>
        <dsp:cNvSpPr/>
      </dsp:nvSpPr>
      <dsp:spPr>
        <a:xfrm>
          <a:off x="1422796" y="1548840"/>
          <a:ext cx="1489769" cy="708994"/>
        </a:xfrm>
        <a:custGeom>
          <a:avLst/>
          <a:gdLst/>
          <a:ahLst/>
          <a:cxnLst/>
          <a:rect l="0" t="0" r="0" b="0"/>
          <a:pathLst>
            <a:path>
              <a:moveTo>
                <a:pt x="1489769" y="0"/>
              </a:moveTo>
              <a:lnTo>
                <a:pt x="1489769" y="483159"/>
              </a:lnTo>
              <a:lnTo>
                <a:pt x="0" y="483159"/>
              </a:lnTo>
              <a:lnTo>
                <a:pt x="0" y="708994"/>
              </a:lnTo>
            </a:path>
          </a:pathLst>
        </a:custGeom>
        <a:noFill/>
        <a:ln w="15875" cap="flat" cmpd="sng" algn="ctr">
          <a:solidFill>
            <a:schemeClr val="accent3">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37004DEE-D00B-484B-93F2-7FFEB1745714}">
      <dsp:nvSpPr>
        <dsp:cNvPr id="0" name=""/>
        <dsp:cNvSpPr/>
      </dsp:nvSpPr>
      <dsp:spPr>
        <a:xfrm>
          <a:off x="1693664" y="834"/>
          <a:ext cx="2437804" cy="1548005"/>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F287989C-3C86-42F6-81DB-776323BB3A65}">
      <dsp:nvSpPr>
        <dsp:cNvPr id="0" name=""/>
        <dsp:cNvSpPr/>
      </dsp:nvSpPr>
      <dsp:spPr>
        <a:xfrm>
          <a:off x="1964531" y="258158"/>
          <a:ext cx="2437804" cy="1548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tr-TR" sz="2900" kern="1200" dirty="0"/>
            <a:t>Elektronik Uzunluk Ölçümü</a:t>
          </a:r>
        </a:p>
      </dsp:txBody>
      <dsp:txXfrm>
        <a:off x="2009871" y="303498"/>
        <a:ext cx="2347124" cy="1457325"/>
      </dsp:txXfrm>
    </dsp:sp>
    <dsp:sp modelId="{36C5670C-9A99-4A4C-A3EB-E1BC13DEDAA5}">
      <dsp:nvSpPr>
        <dsp:cNvPr id="0" name=""/>
        <dsp:cNvSpPr/>
      </dsp:nvSpPr>
      <dsp:spPr>
        <a:xfrm>
          <a:off x="203894" y="2257835"/>
          <a:ext cx="2437804" cy="1548005"/>
        </a:xfrm>
        <a:prstGeom prst="roundRect">
          <a:avLst>
            <a:gd name="adj" fmla="val 10000"/>
          </a:avLst>
        </a:prstGeom>
        <a:solidFill>
          <a:schemeClr val="accent3">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565ECB4D-69A4-4079-9E75-B45C226B21C8}">
      <dsp:nvSpPr>
        <dsp:cNvPr id="0" name=""/>
        <dsp:cNvSpPr/>
      </dsp:nvSpPr>
      <dsp:spPr>
        <a:xfrm>
          <a:off x="474761" y="2515159"/>
          <a:ext cx="2437804" cy="154800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tr-TR" sz="2900" kern="1200" dirty="0"/>
            <a:t>İmpuls Yöntemi</a:t>
          </a:r>
        </a:p>
      </dsp:txBody>
      <dsp:txXfrm>
        <a:off x="520101" y="2560499"/>
        <a:ext cx="2347124" cy="1457325"/>
      </dsp:txXfrm>
    </dsp:sp>
    <dsp:sp modelId="{C82EAFC0-2A6D-4575-8A0E-A1FBB2D46C17}">
      <dsp:nvSpPr>
        <dsp:cNvPr id="0" name=""/>
        <dsp:cNvSpPr/>
      </dsp:nvSpPr>
      <dsp:spPr>
        <a:xfrm>
          <a:off x="3183433" y="2257835"/>
          <a:ext cx="2437804" cy="1548005"/>
        </a:xfrm>
        <a:prstGeom prst="roundRect">
          <a:avLst>
            <a:gd name="adj" fmla="val 10000"/>
          </a:avLst>
        </a:prstGeom>
        <a:solidFill>
          <a:schemeClr val="accent3">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661DFD31-6891-4F6D-9F58-11FC72B56AF5}">
      <dsp:nvSpPr>
        <dsp:cNvPr id="0" name=""/>
        <dsp:cNvSpPr/>
      </dsp:nvSpPr>
      <dsp:spPr>
        <a:xfrm>
          <a:off x="3454300" y="2515159"/>
          <a:ext cx="2437804" cy="154800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tr-TR" sz="2900" kern="1200" dirty="0"/>
            <a:t>Faz Farkı Yöntemi</a:t>
          </a:r>
        </a:p>
      </dsp:txBody>
      <dsp:txXfrm>
        <a:off x="3499640" y="2560499"/>
        <a:ext cx="2347124" cy="14573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566C53-9F20-4291-AF9B-492947D7B3D9}" type="datetimeFigureOut">
              <a:rPr lang="tr-TR" smtClean="0"/>
              <a:t>19.02.2024</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AEEF7-DB05-4FAD-A187-062495719609}" type="slidenum">
              <a:rPr lang="tr-TR" smtClean="0"/>
              <a:t>‹#›</a:t>
            </a:fld>
            <a:endParaRPr lang="tr-TR"/>
          </a:p>
        </p:txBody>
      </p:sp>
    </p:spTree>
    <p:extLst>
      <p:ext uri="{BB962C8B-B14F-4D97-AF65-F5344CB8AC3E}">
        <p14:creationId xmlns:p14="http://schemas.microsoft.com/office/powerpoint/2010/main" val="13255905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409545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332902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1129570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77F17496-BE8D-4552-9F71-BBC10741340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748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F17496-BE8D-4552-9F71-BBC10741340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226872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77F17496-BE8D-4552-9F71-BBC10741340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354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7F17496-BE8D-4552-9F71-BBC107413404}"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176758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22960" y="2582335"/>
            <a:ext cx="370332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63440" y="2582334"/>
            <a:ext cx="370332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7F17496-BE8D-4552-9F71-BBC107413404}"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961360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77F17496-BE8D-4552-9F71-BBC107413404}"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34044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7F17496-BE8D-4552-9F71-BBC107413404}" type="datetimeFigureOut">
              <a:rPr lang="en-US" smtClean="0"/>
              <a:t>2/19/2024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886190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7F17496-BE8D-4552-9F71-BBC107413404}" type="datetimeFigureOut">
              <a:rPr lang="en-US" smtClean="0"/>
              <a:t>2/19/2024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7551B9E-ADD6-4C90-ABEF-0F5DB33875B1}" type="slidenum">
              <a:rPr lang="en-US" smtClean="0"/>
              <a:t>‹#›</a:t>
            </a:fld>
            <a:endParaRPr lang="en-US"/>
          </a:p>
        </p:txBody>
      </p:sp>
    </p:spTree>
    <p:extLst>
      <p:ext uri="{BB962C8B-B14F-4D97-AF65-F5344CB8AC3E}">
        <p14:creationId xmlns:p14="http://schemas.microsoft.com/office/powerpoint/2010/main" val="3892571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990794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77F17496-BE8D-4552-9F71-BBC107413404}"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1195436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F17496-BE8D-4552-9F71-BBC10741340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54652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F17496-BE8D-4552-9F71-BBC10741340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175806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475335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tr-T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1036947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tr-TR"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50367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tr-TR"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040148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tr-TR"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425164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tr-T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8412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tr-T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3105800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10825501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31EF696-D6B6-4715-979C-A73744AE076A}" type="datetimeFigureOut">
              <a:rPr lang="tr-TR" smtClean="0">
                <a:solidFill>
                  <a:prstClr val="black">
                    <a:tint val="75000"/>
                  </a:prstClr>
                </a:solidFill>
              </a:rPr>
              <a:pPr/>
              <a:t>19.02.2024</a:t>
            </a:fld>
            <a:endParaRPr lang="tr-TR"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9401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6.wmf"/><Relationship Id="rId5" Type="http://schemas.openxmlformats.org/officeDocument/2006/relationships/oleObject" Target="../embeddings/oleObject3.bin"/><Relationship Id="rId4" Type="http://schemas.openxmlformats.org/officeDocument/2006/relationships/image" Target="../media/image25.wm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wmf"/><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oleObject" Target="../embeddings/oleObject5.bin"/><Relationship Id="rId5" Type="http://schemas.openxmlformats.org/officeDocument/2006/relationships/image" Target="../media/image37.w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6.bin"/><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wmf"/><Relationship Id="rId4"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oleObject" Target="../embeddings/oleObject8.bin"/><Relationship Id="rId1" Type="http://schemas.openxmlformats.org/officeDocument/2006/relationships/slideLayout" Target="../slideLayouts/slideLayout18.xml"/><Relationship Id="rId5" Type="http://schemas.openxmlformats.org/officeDocument/2006/relationships/image" Target="../media/image44.wmf"/><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47.wmf"/><Relationship Id="rId5" Type="http://schemas.openxmlformats.org/officeDocument/2006/relationships/oleObject" Target="../embeddings/oleObject11.bin"/><Relationship Id="rId4" Type="http://schemas.openxmlformats.org/officeDocument/2006/relationships/image" Target="../media/image46.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49.wmf"/><Relationship Id="rId7" Type="http://schemas.openxmlformats.org/officeDocument/2006/relationships/image" Target="../media/image51.wmf"/><Relationship Id="rId2" Type="http://schemas.openxmlformats.org/officeDocument/2006/relationships/oleObject" Target="../embeddings/oleObject13.bin"/><Relationship Id="rId1" Type="http://schemas.openxmlformats.org/officeDocument/2006/relationships/slideLayout" Target="../slideLayouts/slideLayout18.xml"/><Relationship Id="rId6" Type="http://schemas.openxmlformats.org/officeDocument/2006/relationships/oleObject" Target="../embeddings/oleObject15.bin"/><Relationship Id="rId5" Type="http://schemas.openxmlformats.org/officeDocument/2006/relationships/image" Target="../media/image50.wmf"/><Relationship Id="rId4" Type="http://schemas.openxmlformats.org/officeDocument/2006/relationships/oleObject" Target="../embeddings/oleObject14.bin"/><Relationship Id="rId9" Type="http://schemas.openxmlformats.org/officeDocument/2006/relationships/image" Target="../media/image52.wmf"/></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3.wmf"/><Relationship Id="rId7" Type="http://schemas.openxmlformats.org/officeDocument/2006/relationships/image" Target="../media/image55.wmf"/><Relationship Id="rId2" Type="http://schemas.openxmlformats.org/officeDocument/2006/relationships/oleObject" Target="../embeddings/oleObject17.bin"/><Relationship Id="rId1" Type="http://schemas.openxmlformats.org/officeDocument/2006/relationships/slideLayout" Target="../slideLayouts/slideLayout18.xml"/><Relationship Id="rId6" Type="http://schemas.openxmlformats.org/officeDocument/2006/relationships/oleObject" Target="../embeddings/oleObject19.bin"/><Relationship Id="rId5" Type="http://schemas.openxmlformats.org/officeDocument/2006/relationships/image" Target="../media/image54.wmf"/><Relationship Id="rId4" Type="http://schemas.openxmlformats.org/officeDocument/2006/relationships/oleObject" Target="../embeddings/oleObject18.bin"/></Relationships>
</file>

<file path=ppt/slides/_rels/slide27.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7.png"/><Relationship Id="rId7" Type="http://schemas.openxmlformats.org/officeDocument/2006/relationships/image" Target="../media/image60.wmf"/><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oleObject" Target="../embeddings/oleObject20.bin"/><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emf"/></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wmf"/><Relationship Id="rId7" Type="http://schemas.openxmlformats.org/officeDocument/2006/relationships/image" Target="../media/image69.wmf"/><Relationship Id="rId2" Type="http://schemas.openxmlformats.org/officeDocument/2006/relationships/oleObject" Target="../embeddings/oleObject21.bin"/><Relationship Id="rId1" Type="http://schemas.openxmlformats.org/officeDocument/2006/relationships/slideLayout" Target="../slideLayouts/slideLayout18.xml"/><Relationship Id="rId6" Type="http://schemas.openxmlformats.org/officeDocument/2006/relationships/oleObject" Target="../embeddings/oleObject23.bin"/><Relationship Id="rId5" Type="http://schemas.openxmlformats.org/officeDocument/2006/relationships/image" Target="../media/image68.wmf"/><Relationship Id="rId4" Type="http://schemas.openxmlformats.org/officeDocument/2006/relationships/oleObject" Target="../embeddings/oleObject22.bin"/></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72.wmf"/><Relationship Id="rId2" Type="http://schemas.openxmlformats.org/officeDocument/2006/relationships/oleObject" Target="../embeddings/oleObject24.bin"/><Relationship Id="rId1" Type="http://schemas.openxmlformats.org/officeDocument/2006/relationships/slideLayout" Target="../slideLayouts/slideLayout18.xml"/><Relationship Id="rId6" Type="http://schemas.openxmlformats.org/officeDocument/2006/relationships/oleObject" Target="../embeddings/oleObject26.bin"/><Relationship Id="rId5" Type="http://schemas.openxmlformats.org/officeDocument/2006/relationships/image" Target="../media/image71.wmf"/><Relationship Id="rId4" Type="http://schemas.openxmlformats.org/officeDocument/2006/relationships/oleObject" Target="../embeddings/oleObject25.bin"/></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image" Target="../media/image75.wmf"/><Relationship Id="rId7" Type="http://schemas.openxmlformats.org/officeDocument/2006/relationships/image" Target="../media/image72.wmf"/><Relationship Id="rId2" Type="http://schemas.openxmlformats.org/officeDocument/2006/relationships/oleObject" Target="../embeddings/oleObject27.bin"/><Relationship Id="rId1" Type="http://schemas.openxmlformats.org/officeDocument/2006/relationships/slideLayout" Target="../slideLayouts/slideLayout18.xml"/><Relationship Id="rId6" Type="http://schemas.openxmlformats.org/officeDocument/2006/relationships/oleObject" Target="../embeddings/oleObject29.bin"/><Relationship Id="rId11" Type="http://schemas.openxmlformats.org/officeDocument/2006/relationships/image" Target="../media/image77.wmf"/><Relationship Id="rId5" Type="http://schemas.openxmlformats.org/officeDocument/2006/relationships/image" Target="../media/image71.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76.wmf"/></Relationships>
</file>

<file path=ppt/slides/_rels/slide37.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oleObject" Target="../embeddings/oleObject32.bin"/><Relationship Id="rId1" Type="http://schemas.openxmlformats.org/officeDocument/2006/relationships/slideLayout" Target="../slideLayouts/slideLayout18.xml"/><Relationship Id="rId5" Type="http://schemas.openxmlformats.org/officeDocument/2006/relationships/image" Target="../media/image79.wmf"/><Relationship Id="rId4" Type="http://schemas.openxmlformats.org/officeDocument/2006/relationships/oleObject" Target="../embeddings/oleObject33.bin"/></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oleObject" Target="../embeddings/oleObject34.bin"/><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wmf"/><Relationship Id="rId4" Type="http://schemas.openxmlformats.org/officeDocument/2006/relationships/oleObject" Target="../embeddings/oleObject35.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image" Target="../media/image84.png"/><Relationship Id="rId1" Type="http://schemas.openxmlformats.org/officeDocument/2006/relationships/slideLayout" Target="../slideLayouts/slideLayout18.xml"/><Relationship Id="rId6" Type="http://schemas.openxmlformats.org/officeDocument/2006/relationships/image" Target="../media/image86.wmf"/><Relationship Id="rId5" Type="http://schemas.openxmlformats.org/officeDocument/2006/relationships/oleObject" Target="../embeddings/oleObject37.bin"/><Relationship Id="rId4" Type="http://schemas.openxmlformats.org/officeDocument/2006/relationships/image" Target="../media/image85.wmf"/></Relationships>
</file>

<file path=ppt/slides/_rels/slide42.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oleObject" Target="../embeddings/oleObject38.bin"/><Relationship Id="rId1" Type="http://schemas.openxmlformats.org/officeDocument/2006/relationships/slideLayout" Target="../slideLayouts/slideLayout18.xml"/><Relationship Id="rId5" Type="http://schemas.openxmlformats.org/officeDocument/2006/relationships/hyperlink" Target="https://pixabay.com/tr/dikkat-uyar%C4%B1-sar%C4%B1-%C3%BCnlem-i%C5%9Fareti-98643/" TargetMode="Externa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39.bin"/><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wmf"/><Relationship Id="rId4" Type="http://schemas.openxmlformats.org/officeDocument/2006/relationships/oleObject" Target="../embeddings/oleObject40.bin"/></Relationships>
</file>

<file path=ppt/slides/_rels/slide44.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41.bin"/><Relationship Id="rId7" Type="http://schemas.openxmlformats.org/officeDocument/2006/relationships/oleObject" Target="../embeddings/oleObject43.bin"/><Relationship Id="rId2" Type="http://schemas.openxmlformats.org/officeDocument/2006/relationships/image" Target="../media/image91.png"/><Relationship Id="rId1" Type="http://schemas.openxmlformats.org/officeDocument/2006/relationships/slideLayout" Target="../slideLayouts/slideLayout18.xml"/><Relationship Id="rId6" Type="http://schemas.openxmlformats.org/officeDocument/2006/relationships/image" Target="../media/image93.wmf"/><Relationship Id="rId5" Type="http://schemas.openxmlformats.org/officeDocument/2006/relationships/oleObject" Target="../embeddings/oleObject42.bin"/><Relationship Id="rId4" Type="http://schemas.openxmlformats.org/officeDocument/2006/relationships/image" Target="../media/image92.wmf"/></Relationships>
</file>

<file path=ppt/slides/_rels/slide45.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oleObject" Target="../embeddings/oleObject44.bin"/><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image" Target="../media/image97.png"/><Relationship Id="rId7" Type="http://schemas.openxmlformats.org/officeDocument/2006/relationships/image" Target="../media/image99.wmf"/><Relationship Id="rId2" Type="http://schemas.openxmlformats.org/officeDocument/2006/relationships/image" Target="../media/image96.png"/><Relationship Id="rId1" Type="http://schemas.openxmlformats.org/officeDocument/2006/relationships/slideLayout" Target="../slideLayouts/slideLayout18.xml"/><Relationship Id="rId6" Type="http://schemas.openxmlformats.org/officeDocument/2006/relationships/oleObject" Target="../embeddings/oleObject46.bin"/><Relationship Id="rId5" Type="http://schemas.openxmlformats.org/officeDocument/2006/relationships/image" Target="../media/image98.wmf"/><Relationship Id="rId4" Type="http://schemas.openxmlformats.org/officeDocument/2006/relationships/oleObject" Target="../embeddings/oleObject45.bin"/><Relationship Id="rId9" Type="http://schemas.openxmlformats.org/officeDocument/2006/relationships/image" Target="../media/image100.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01.wmf"/><Relationship Id="rId7" Type="http://schemas.openxmlformats.org/officeDocument/2006/relationships/image" Target="../media/image103.wmf"/><Relationship Id="rId2" Type="http://schemas.openxmlformats.org/officeDocument/2006/relationships/oleObject" Target="../embeddings/oleObject48.bin"/><Relationship Id="rId1" Type="http://schemas.openxmlformats.org/officeDocument/2006/relationships/slideLayout" Target="../slideLayouts/slideLayout18.xml"/><Relationship Id="rId6" Type="http://schemas.openxmlformats.org/officeDocument/2006/relationships/oleObject" Target="../embeddings/oleObject50.bin"/><Relationship Id="rId5" Type="http://schemas.openxmlformats.org/officeDocument/2006/relationships/image" Target="../media/image102.wmf"/><Relationship Id="rId4" Type="http://schemas.openxmlformats.org/officeDocument/2006/relationships/oleObject" Target="../embeddings/oleObject49.bin"/></Relationships>
</file>

<file path=ppt/slides/_rels/slide49.xml.rels><?xml version="1.0" encoding="UTF-8" standalone="yes"?>
<Relationships xmlns="http://schemas.openxmlformats.org/package/2006/relationships"><Relationship Id="rId3" Type="http://schemas.openxmlformats.org/officeDocument/2006/relationships/image" Target="../media/image104.wmf"/><Relationship Id="rId7" Type="http://schemas.openxmlformats.org/officeDocument/2006/relationships/image" Target="../media/image106.wmf"/><Relationship Id="rId2" Type="http://schemas.openxmlformats.org/officeDocument/2006/relationships/oleObject" Target="../embeddings/oleObject51.bin"/><Relationship Id="rId1" Type="http://schemas.openxmlformats.org/officeDocument/2006/relationships/slideLayout" Target="../slideLayouts/slideLayout18.xml"/><Relationship Id="rId6" Type="http://schemas.openxmlformats.org/officeDocument/2006/relationships/oleObject" Target="../embeddings/oleObject53.bin"/><Relationship Id="rId5" Type="http://schemas.openxmlformats.org/officeDocument/2006/relationships/image" Target="../media/image105.wmf"/><Relationship Id="rId4" Type="http://schemas.openxmlformats.org/officeDocument/2006/relationships/oleObject" Target="../embeddings/oleObject52.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51520" y="177554"/>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4" name="Dikdörtgen 3"/>
          <p:cNvSpPr/>
          <p:nvPr/>
        </p:nvSpPr>
        <p:spPr>
          <a:xfrm>
            <a:off x="1941984" y="2681034"/>
            <a:ext cx="5427768" cy="1015663"/>
          </a:xfrm>
          <a:prstGeom prst="rect">
            <a:avLst/>
          </a:prstGeom>
          <a:noFill/>
        </p:spPr>
        <p:txBody>
          <a:bodyPr wrap="none" lIns="91440" tIns="45720" rIns="91440" bIns="45720">
            <a:spAutoFit/>
          </a:bodyPr>
          <a:lstStyle/>
          <a:p>
            <a:r>
              <a:rPr lang="tr-TR" sz="60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ÖLÇME BİLGİSİ 1</a:t>
            </a:r>
          </a:p>
        </p:txBody>
      </p:sp>
      <p:sp>
        <p:nvSpPr>
          <p:cNvPr id="8" name="Metin kutusu 7"/>
          <p:cNvSpPr txBox="1"/>
          <p:nvPr/>
        </p:nvSpPr>
        <p:spPr>
          <a:xfrm>
            <a:off x="2051720" y="3719007"/>
            <a:ext cx="4329262" cy="369332"/>
          </a:xfrm>
          <a:prstGeom prst="rect">
            <a:avLst/>
          </a:prstGeom>
          <a:noFill/>
        </p:spPr>
        <p:txBody>
          <a:bodyPr wrap="none" rtlCol="0">
            <a:spAutoFit/>
          </a:bodyPr>
          <a:lstStyle/>
          <a:p>
            <a:r>
              <a:rPr lang="tr-TR" b="1" dirty="0">
                <a:solidFill>
                  <a:prstClr val="black"/>
                </a:solidFill>
              </a:rPr>
              <a:t>2023-2024 Eğitim-Öğretim Yılı Bahar Yarıyılı</a:t>
            </a: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12" name="Dikdörtgen 11"/>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HARİTA MÜHENDİSLİĞİ ANABİLİM DALI</a:t>
            </a:r>
            <a:endParaRPr lang="tr-TR" sz="2400" dirty="0">
              <a:solidFill>
                <a:prstClr val="white"/>
              </a:solidFill>
            </a:endParaRPr>
          </a:p>
        </p:txBody>
      </p:sp>
    </p:spTree>
    <p:extLst>
      <p:ext uri="{BB962C8B-B14F-4D97-AF65-F5344CB8AC3E}">
        <p14:creationId xmlns:p14="http://schemas.microsoft.com/office/powerpoint/2010/main" val="279306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Şerit Metre ile Uzunluk Ölçümü</a:t>
            </a:r>
            <a:endParaRPr lang="en-US" sz="2400" dirty="0">
              <a:solidFill>
                <a:schemeClr val="bg1"/>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7" y="859360"/>
            <a:ext cx="3101891" cy="291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3"/>
          <a:stretch>
            <a:fillRect/>
          </a:stretch>
        </p:blipFill>
        <p:spPr>
          <a:xfrm>
            <a:off x="4321649" y="2713172"/>
            <a:ext cx="4562946" cy="3420973"/>
          </a:xfrm>
          <a:prstGeom prst="rect">
            <a:avLst/>
          </a:prstGeom>
        </p:spPr>
      </p:pic>
      <p:pic>
        <p:nvPicPr>
          <p:cNvPr id="5" name="Resim 4"/>
          <p:cNvPicPr>
            <a:picLocks noChangeAspect="1"/>
          </p:cNvPicPr>
          <p:nvPr/>
        </p:nvPicPr>
        <p:blipFill>
          <a:blip r:embed="rId4"/>
          <a:stretch>
            <a:fillRect/>
          </a:stretch>
        </p:blipFill>
        <p:spPr>
          <a:xfrm>
            <a:off x="278542" y="3908902"/>
            <a:ext cx="3825857" cy="2225243"/>
          </a:xfrm>
          <a:prstGeom prst="rect">
            <a:avLst/>
          </a:prstGeom>
        </p:spPr>
      </p:pic>
    </p:spTree>
    <p:extLst>
      <p:ext uri="{BB962C8B-B14F-4D97-AF65-F5344CB8AC3E}">
        <p14:creationId xmlns:p14="http://schemas.microsoft.com/office/powerpoint/2010/main" val="2386535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Şerit Metre ile Uzunluk Ölçümü</a:t>
            </a:r>
            <a:endParaRPr lang="en-US" sz="2400" dirty="0">
              <a:solidFill>
                <a:schemeClr val="bg1"/>
              </a:solidFill>
            </a:endParaRPr>
          </a:p>
        </p:txBody>
      </p:sp>
      <p:sp>
        <p:nvSpPr>
          <p:cNvPr id="3" name="Dikdörtgen 2"/>
          <p:cNvSpPr/>
          <p:nvPr/>
        </p:nvSpPr>
        <p:spPr>
          <a:xfrm>
            <a:off x="475395" y="1318096"/>
            <a:ext cx="7993902" cy="4744378"/>
          </a:xfrm>
          <a:prstGeom prst="rect">
            <a:avLst/>
          </a:prstGeom>
        </p:spPr>
        <p:txBody>
          <a:bodyPr wrap="square">
            <a:spAutoFit/>
          </a:bodyPr>
          <a:lstStyle/>
          <a:p>
            <a:pPr marL="285750" indent="-285750" algn="just">
              <a:buFont typeface="Wingdings" panose="05000000000000000000" pitchFamily="2" charset="2"/>
              <a:buChar char="ü"/>
            </a:pPr>
            <a:r>
              <a:rPr lang="tr-TR" sz="1900" dirty="0"/>
              <a:t>Ölçü tam doğru üzerinde yapılmalıdır. Bunu sağlamak için şeridin sıfırını tutan teknik eleman öndekine doğrultu vererek onun doğru üzerinde olmasını sağlamalıdır.</a:t>
            </a:r>
          </a:p>
          <a:p>
            <a:pPr algn="just"/>
            <a:endParaRPr lang="tr-TR" sz="1900" dirty="0"/>
          </a:p>
          <a:p>
            <a:pPr marL="285750" indent="-285750" algn="just">
              <a:buFont typeface="Wingdings" panose="05000000000000000000" pitchFamily="2" charset="2"/>
              <a:buChar char="ü"/>
            </a:pPr>
            <a:r>
              <a:rPr lang="tr-TR" sz="1900" dirty="0"/>
              <a:t>Çelik şerit metreler genellikle 10 kg’lık bir germe kuvveti altında ayarlandıkları için ölçü sırasında da şerit metre bu kuvvet ile gerilmelidir.</a:t>
            </a:r>
          </a:p>
          <a:p>
            <a:pPr algn="just"/>
            <a:endParaRPr lang="tr-TR" sz="1900" dirty="0"/>
          </a:p>
          <a:p>
            <a:pPr marL="285750" indent="-285750" algn="just">
              <a:buFont typeface="Wingdings" panose="05000000000000000000" pitchFamily="2" charset="2"/>
              <a:buChar char="ü"/>
            </a:pPr>
            <a:r>
              <a:rPr lang="tr-TR" sz="1900" dirty="0"/>
              <a:t>Ölçü sırasında şeridin tam yatay durumda tutulması sağlanmalıdır. Bu amaçla, şerit gerildikten sonra sıfır çizgisi düşey duruma getirilerek, çekülün ipi ile paralel oluncaya kadar şerit aşağı yukarı kaldırılıp indirilir ve böylece şeridin yatay durumu tespit edilir. Eğimi fazla olan kenarların ölçümünde şeridin yataylığını üçüncü bir şahıs yan taraftan bakarak sağlamalıdır.</a:t>
            </a:r>
          </a:p>
          <a:p>
            <a:pPr marL="285750" indent="-285750" algn="just">
              <a:buFont typeface="Wingdings" panose="05000000000000000000" pitchFamily="2" charset="2"/>
              <a:buChar char="ü"/>
            </a:pPr>
            <a:endParaRPr lang="tr-TR" sz="1900" dirty="0"/>
          </a:p>
          <a:p>
            <a:pPr marL="285750" indent="-285750" algn="just">
              <a:buFont typeface="Wingdings" panose="05000000000000000000" pitchFamily="2" charset="2"/>
              <a:buChar char="ü"/>
            </a:pPr>
            <a:r>
              <a:rPr lang="tr-TR" sz="1900" dirty="0"/>
              <a:t>Şeridi hiçbir zaman omuz hizasından yukarı kaldırmamak, eğer ölçülecek doğrunun eğimi çok fazla ve şeridin omuz hizasından daha yukarı kalkması gerekiyorsa şeridin boyunu kısaltarak omuz hizasında kalması sağlanmalıdır.</a:t>
            </a:r>
          </a:p>
        </p:txBody>
      </p:sp>
      <p:sp>
        <p:nvSpPr>
          <p:cNvPr id="4" name="Dikdörtgen 3"/>
          <p:cNvSpPr/>
          <p:nvPr/>
        </p:nvSpPr>
        <p:spPr>
          <a:xfrm>
            <a:off x="2566087" y="794876"/>
            <a:ext cx="3812519" cy="523220"/>
          </a:xfrm>
          <a:prstGeom prst="rect">
            <a:avLst/>
          </a:prstGeom>
        </p:spPr>
        <p:txBody>
          <a:bodyPr wrap="square">
            <a:spAutoFit/>
          </a:bodyPr>
          <a:lstStyle/>
          <a:p>
            <a:r>
              <a:rPr lang="tr-TR" sz="28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Dikkat edilecek hususlar:</a:t>
            </a:r>
            <a:endParaRPr lang="tr-TR" sz="2000" dirty="0"/>
          </a:p>
        </p:txBody>
      </p:sp>
    </p:spTree>
    <p:extLst>
      <p:ext uri="{BB962C8B-B14F-4D97-AF65-F5344CB8AC3E}">
        <p14:creationId xmlns:p14="http://schemas.microsoft.com/office/powerpoint/2010/main" val="90924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83643" y="673427"/>
            <a:ext cx="8376713" cy="2736443"/>
          </a:xfrm>
          <a:prstGeom prst="rect">
            <a:avLst/>
          </a:prstGeom>
        </p:spPr>
        <p:txBody>
          <a:bodyPr wrap="square">
            <a:spAutoFit/>
          </a:bodyPr>
          <a:lstStyle/>
          <a:p>
            <a:pPr marL="285750" indent="-285750">
              <a:buFont typeface="Wingdings" panose="05000000000000000000" pitchFamily="2" charset="2"/>
              <a:buChar char="ü"/>
            </a:pPr>
            <a:endParaRPr lang="tr-TR" dirty="0"/>
          </a:p>
          <a:p>
            <a:pPr marL="285750" indent="-285750" algn="just">
              <a:buFont typeface="Wingdings" panose="05000000000000000000" pitchFamily="2" charset="2"/>
              <a:buChar char="ü"/>
            </a:pPr>
            <a:r>
              <a:rPr lang="tr-TR" sz="1900" dirty="0"/>
              <a:t>Çekülün izdüşümünün doğru olmasını sağlamak için çekül yerden çok yukarıda tutulmamalı ve rüzgarda sallanmasını önlemek için ağır bir çekül kullanmalıdır. Ayrıca, sallanmayı önlemek için çekülü hafif hafif aşağı yukarı hareket ettirmek faydalıdır.</a:t>
            </a:r>
          </a:p>
          <a:p>
            <a:pPr marL="285750" indent="-285750" algn="just">
              <a:buFont typeface="Wingdings" panose="05000000000000000000" pitchFamily="2" charset="2"/>
              <a:buChar char="ü"/>
            </a:pPr>
            <a:endParaRPr lang="tr-TR" sz="1900" dirty="0"/>
          </a:p>
          <a:p>
            <a:pPr marL="285750" indent="-285750" algn="just">
              <a:buFont typeface="Wingdings" panose="05000000000000000000" pitchFamily="2" charset="2"/>
              <a:buChar char="ü"/>
            </a:pPr>
            <a:r>
              <a:rPr lang="tr-TR" sz="1900" dirty="0"/>
              <a:t>Doğruyu yüksek noktadan aşağıya doğru ölçmeli, gidiş-dönüş ölçülerinde eğimli yerlerde yüksekteki noktadan aşağıya doğru iki kez ölçmeli ve mümkünse şeridin yüksek taraftaki ucu </a:t>
            </a:r>
            <a:r>
              <a:rPr lang="tr-TR" sz="1900" dirty="0" err="1"/>
              <a:t>çeküllenip</a:t>
            </a:r>
            <a:r>
              <a:rPr lang="tr-TR" sz="1900" dirty="0"/>
              <a:t> zeminde tespit edilmelidir.</a:t>
            </a:r>
          </a:p>
        </p:txBody>
      </p:sp>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Şerit Metre ile Uzunluk Ölçümü</a:t>
            </a:r>
            <a:endParaRPr lang="en-US" sz="2400" dirty="0">
              <a:solidFill>
                <a:schemeClr val="bg1"/>
              </a:solidFill>
            </a:endParaRPr>
          </a:p>
        </p:txBody>
      </p:sp>
      <p:pic>
        <p:nvPicPr>
          <p:cNvPr id="5" name="Resim 4"/>
          <p:cNvPicPr>
            <a:picLocks noChangeAspect="1"/>
          </p:cNvPicPr>
          <p:nvPr/>
        </p:nvPicPr>
        <p:blipFill>
          <a:blip r:embed="rId2"/>
          <a:stretch>
            <a:fillRect/>
          </a:stretch>
        </p:blipFill>
        <p:spPr>
          <a:xfrm>
            <a:off x="2486616" y="3448131"/>
            <a:ext cx="4170765" cy="2645898"/>
          </a:xfrm>
          <a:prstGeom prst="rect">
            <a:avLst/>
          </a:prstGeom>
        </p:spPr>
      </p:pic>
    </p:spTree>
    <p:extLst>
      <p:ext uri="{BB962C8B-B14F-4D97-AF65-F5344CB8AC3E}">
        <p14:creationId xmlns:p14="http://schemas.microsoft.com/office/powerpoint/2010/main" val="2726432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11560" y="1260312"/>
            <a:ext cx="4572000" cy="1754326"/>
          </a:xfrm>
          <a:prstGeom prst="rect">
            <a:avLst/>
          </a:prstGeom>
        </p:spPr>
        <p:txBody>
          <a:bodyPr>
            <a:spAutoFit/>
          </a:bodyPr>
          <a:lstStyle/>
          <a:p>
            <a:pPr algn="just">
              <a:lnSpc>
                <a:spcPct val="150000"/>
              </a:lnSpc>
              <a:spcAft>
                <a:spcPts val="0"/>
              </a:spcAft>
              <a:tabLst>
                <a:tab pos="180340" algn="l"/>
              </a:tabLst>
            </a:pPr>
            <a:r>
              <a:rPr lang="tr-TR" dirty="0">
                <a:solidFill>
                  <a:srgbClr val="000000"/>
                </a:solidFill>
                <a:latin typeface="Calibri" panose="020F0502020204030204" pitchFamily="34" charset="0"/>
                <a:ea typeface="Calibri" panose="020F0502020204030204" pitchFamily="34" charset="0"/>
                <a:cs typeface="Tahoma" panose="020B0604030504040204" pitchFamily="34" charset="0"/>
              </a:rPr>
              <a:t>dl	: Şerit boyu hatası (m)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180340" algn="l"/>
              </a:tabLst>
            </a:pPr>
            <a:r>
              <a:rPr lang="tr-TR" dirty="0">
                <a:solidFill>
                  <a:srgbClr val="000000"/>
                </a:solidFill>
                <a:latin typeface="Calibri" panose="020F0502020204030204" pitchFamily="34" charset="0"/>
                <a:ea typeface="Calibri" panose="020F0502020204030204" pitchFamily="34" charset="0"/>
                <a:cs typeface="Tahoma" panose="020B0604030504040204" pitchFamily="34" charset="0"/>
              </a:rPr>
              <a:t>l	: Ölçülen uzunluk (m)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180340" algn="l"/>
              </a:tabLst>
            </a:pPr>
            <a:r>
              <a:rPr lang="tr-TR" dirty="0">
                <a:solidFill>
                  <a:srgbClr val="000000"/>
                </a:solidFill>
                <a:latin typeface="Calibri" panose="020F0502020204030204" pitchFamily="34" charset="0"/>
                <a:ea typeface="Calibri" panose="020F0502020204030204" pitchFamily="34" charset="0"/>
                <a:cs typeface="Tahoma" panose="020B0604030504040204" pitchFamily="34" charset="0"/>
              </a:rPr>
              <a:t>L</a:t>
            </a:r>
            <a:r>
              <a:rPr lang="tr-TR" baseline="-25000" dirty="0">
                <a:solidFill>
                  <a:srgbClr val="000000"/>
                </a:solidFill>
                <a:latin typeface="Calibri" panose="020F0502020204030204" pitchFamily="34" charset="0"/>
                <a:ea typeface="Calibri" panose="020F0502020204030204" pitchFamily="34" charset="0"/>
                <a:cs typeface="Tahoma" panose="020B0604030504040204" pitchFamily="34" charset="0"/>
              </a:rPr>
              <a:t>0	</a:t>
            </a:r>
            <a:r>
              <a:rPr lang="tr-TR" dirty="0">
                <a:solidFill>
                  <a:srgbClr val="000000"/>
                </a:solidFill>
                <a:latin typeface="Calibri" panose="020F0502020204030204" pitchFamily="34" charset="0"/>
                <a:ea typeface="Calibri" panose="020F0502020204030204" pitchFamily="34" charset="0"/>
                <a:cs typeface="Tahoma" panose="020B0604030504040204" pitchFamily="34" charset="0"/>
              </a:rPr>
              <a:t>: Normal koşullar altında şerit metrenin boyunu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ikdörtgen 4"/>
          <p:cNvSpPr/>
          <p:nvPr/>
        </p:nvSpPr>
        <p:spPr>
          <a:xfrm>
            <a:off x="605583" y="850384"/>
            <a:ext cx="2953565" cy="400110"/>
          </a:xfrm>
          <a:prstGeom prst="rect">
            <a:avLst/>
          </a:prstGeom>
        </p:spPr>
        <p:txBody>
          <a:bodyPr wrap="none">
            <a:spAutoFit/>
          </a:bodyPr>
          <a:lstStyle/>
          <a:p>
            <a:r>
              <a:rPr lang="tr-TR" sz="2000" b="1" dirty="0">
                <a:solidFill>
                  <a:srgbClr val="000000"/>
                </a:solidFill>
                <a:latin typeface="Calibri" panose="020F0502020204030204" pitchFamily="34" charset="0"/>
                <a:ea typeface="Calibri" panose="020F0502020204030204" pitchFamily="34" charset="0"/>
                <a:cs typeface="Tahoma" panose="020B0604030504040204" pitchFamily="34" charset="0"/>
              </a:rPr>
              <a:t>Kalibrasyon düzeltmesi </a:t>
            </a:r>
            <a:r>
              <a:rPr lang="tr-TR" sz="2000" b="1" dirty="0" err="1">
                <a:solidFill>
                  <a:srgbClr val="000000"/>
                </a:solidFill>
                <a:latin typeface="Calibri" panose="020F0502020204030204" pitchFamily="34" charset="0"/>
                <a:ea typeface="Calibri" panose="020F0502020204030204" pitchFamily="34" charset="0"/>
                <a:cs typeface="Tahoma" panose="020B0604030504040204" pitchFamily="34" charset="0"/>
              </a:rPr>
              <a:t>k</a:t>
            </a:r>
            <a:r>
              <a:rPr lang="tr-TR" sz="2000" b="1" baseline="-25000" dirty="0" err="1">
                <a:solidFill>
                  <a:srgbClr val="000000"/>
                </a:solidFill>
                <a:latin typeface="Calibri" panose="020F0502020204030204" pitchFamily="34" charset="0"/>
                <a:ea typeface="Calibri" panose="020F0502020204030204" pitchFamily="34" charset="0"/>
                <a:cs typeface="Tahoma" panose="020B0604030504040204" pitchFamily="34" charset="0"/>
              </a:rPr>
              <a:t>k</a:t>
            </a:r>
            <a:r>
              <a:rPr lang="tr-TR" sz="2000" b="1" i="1" dirty="0">
                <a:solidFill>
                  <a:srgbClr val="000000"/>
                </a:solidFill>
                <a:latin typeface="Calibri" panose="020F0502020204030204" pitchFamily="34" charset="0"/>
                <a:ea typeface="Calibri" panose="020F0502020204030204" pitchFamily="34" charset="0"/>
                <a:cs typeface="Tahoma" panose="020B0604030504040204" pitchFamily="34" charset="0"/>
              </a:rPr>
              <a:t> </a:t>
            </a:r>
            <a:endParaRPr lang="en-US" sz="2000" b="1" dirty="0"/>
          </a:p>
        </p:txBody>
      </p:sp>
      <p:sp>
        <p:nvSpPr>
          <p:cNvPr id="6" name="Dikdörtgen 5"/>
          <p:cNvSpPr/>
          <p:nvPr/>
        </p:nvSpPr>
        <p:spPr>
          <a:xfrm>
            <a:off x="593237" y="3516479"/>
            <a:ext cx="5040560" cy="1477328"/>
          </a:xfrm>
          <a:prstGeom prst="rect">
            <a:avLst/>
          </a:prstGeom>
        </p:spPr>
        <p:txBody>
          <a:bodyPr wrap="square">
            <a:spAutoFit/>
          </a:bodyPr>
          <a:lstStyle/>
          <a:p>
            <a:pPr algn="just">
              <a:lnSpc>
                <a:spcPct val="150000"/>
              </a:lnSpc>
              <a:spcAft>
                <a:spcPts val="0"/>
              </a:spcAft>
              <a:tabLst>
                <a:tab pos="180340" algn="l"/>
              </a:tabLst>
            </a:pP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l	: Ölçülen uzunluk (m)</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180340" algn="l"/>
              </a:tabLst>
            </a:pP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sym typeface="Symbol" panose="05050102010706020507" pitchFamily="18" charset="2"/>
              </a:rPr>
              <a:t></a:t>
            </a: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	: Genleşme katsayısı (çelik için 0.0115</a:t>
            </a:r>
            <a:r>
              <a:rPr lang="tr-TR" sz="2000" baseline="30000" dirty="0">
                <a:solidFill>
                  <a:srgbClr val="000000"/>
                </a:solidFill>
                <a:latin typeface="Calibri" panose="020F0502020204030204" pitchFamily="34" charset="0"/>
                <a:ea typeface="Calibri" panose="020F0502020204030204" pitchFamily="34" charset="0"/>
                <a:cs typeface="Tahoma" panose="020B0604030504040204" pitchFamily="34" charset="0"/>
              </a:rPr>
              <a:t>.</a:t>
            </a: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10</a:t>
            </a:r>
            <a:r>
              <a:rPr lang="tr-TR" sz="2000" baseline="30000" dirty="0">
                <a:solidFill>
                  <a:srgbClr val="000000"/>
                </a:solidFill>
                <a:latin typeface="Calibri" panose="020F0502020204030204" pitchFamily="34" charset="0"/>
                <a:ea typeface="Calibri" panose="020F0502020204030204" pitchFamily="34" charset="0"/>
                <a:cs typeface="Tahoma" panose="020B0604030504040204" pitchFamily="34" charset="0"/>
              </a:rPr>
              <a:t>-3</a:t>
            </a: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180340" algn="l"/>
              </a:tabLst>
            </a:pP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t	: Ölçü sırasındaki sıcaklık (</a:t>
            </a:r>
            <a:r>
              <a:rPr lang="tr-TR" sz="2000" baseline="30000" dirty="0">
                <a:solidFill>
                  <a:srgbClr val="000000"/>
                </a:solidFill>
                <a:latin typeface="Calibri" panose="020F0502020204030204" pitchFamily="34" charset="0"/>
                <a:ea typeface="Calibri" panose="020F0502020204030204" pitchFamily="34" charset="0"/>
                <a:cs typeface="Tahoma" panose="020B0604030504040204" pitchFamily="34" charset="0"/>
              </a:rPr>
              <a:t>0</a:t>
            </a: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C)</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Dikdörtgen 6"/>
          <p:cNvSpPr/>
          <p:nvPr/>
        </p:nvSpPr>
        <p:spPr>
          <a:xfrm>
            <a:off x="605583" y="3055740"/>
            <a:ext cx="2509213" cy="400110"/>
          </a:xfrm>
          <a:prstGeom prst="rect">
            <a:avLst/>
          </a:prstGeom>
        </p:spPr>
        <p:txBody>
          <a:bodyPr wrap="none">
            <a:spAutoFit/>
          </a:bodyPr>
          <a:lstStyle/>
          <a:p>
            <a:r>
              <a:rPr lang="tr-TR" sz="2000" b="1" dirty="0">
                <a:solidFill>
                  <a:srgbClr val="000000"/>
                </a:solidFill>
                <a:latin typeface="Calibri" panose="020F0502020204030204" pitchFamily="34" charset="0"/>
                <a:ea typeface="Calibri" panose="020F0502020204030204" pitchFamily="34" charset="0"/>
                <a:cs typeface="Tahoma" panose="020B0604030504040204" pitchFamily="34" charset="0"/>
              </a:rPr>
              <a:t>Sıcaklık düzeltmesi </a:t>
            </a:r>
            <a:r>
              <a:rPr lang="tr-TR" sz="2000" b="1" dirty="0" err="1">
                <a:solidFill>
                  <a:srgbClr val="000000"/>
                </a:solidFill>
                <a:latin typeface="Calibri" panose="020F0502020204030204" pitchFamily="34" charset="0"/>
                <a:ea typeface="Calibri" panose="020F0502020204030204" pitchFamily="34" charset="0"/>
                <a:cs typeface="Tahoma" panose="020B0604030504040204" pitchFamily="34" charset="0"/>
              </a:rPr>
              <a:t>k</a:t>
            </a:r>
            <a:r>
              <a:rPr lang="tr-TR" sz="2000" b="1" baseline="-25000" dirty="0" err="1">
                <a:solidFill>
                  <a:srgbClr val="000000"/>
                </a:solidFill>
                <a:latin typeface="Calibri" panose="020F0502020204030204" pitchFamily="34" charset="0"/>
                <a:ea typeface="Calibri" panose="020F0502020204030204" pitchFamily="34" charset="0"/>
                <a:cs typeface="Tahoma" panose="020B0604030504040204" pitchFamily="34" charset="0"/>
              </a:rPr>
              <a:t>C</a:t>
            </a:r>
            <a:r>
              <a:rPr lang="tr-TR" sz="2000" b="1" i="1" dirty="0">
                <a:solidFill>
                  <a:srgbClr val="000000"/>
                </a:solidFill>
                <a:latin typeface="Calibri" panose="020F0502020204030204" pitchFamily="34" charset="0"/>
                <a:ea typeface="Calibri" panose="020F0502020204030204" pitchFamily="34" charset="0"/>
                <a:cs typeface="Tahoma" panose="020B0604030504040204" pitchFamily="34" charset="0"/>
              </a:rPr>
              <a:t> </a:t>
            </a:r>
            <a:endParaRPr lang="en-US" sz="2000" b="1" dirty="0"/>
          </a:p>
        </p:txBody>
      </p:sp>
      <p:sp>
        <p:nvSpPr>
          <p:cNvPr id="8" name="Dikdörtgen 7"/>
          <p:cNvSpPr/>
          <p:nvPr/>
        </p:nvSpPr>
        <p:spPr>
          <a:xfrm>
            <a:off x="593237" y="5350487"/>
            <a:ext cx="2465290" cy="400110"/>
          </a:xfrm>
          <a:prstGeom prst="rect">
            <a:avLst/>
          </a:prstGeom>
        </p:spPr>
        <p:txBody>
          <a:bodyPr wrap="none">
            <a:spAutoFit/>
          </a:bodyPr>
          <a:lstStyle/>
          <a:p>
            <a:r>
              <a:rPr lang="tr-TR" sz="2000" b="1" dirty="0">
                <a:solidFill>
                  <a:srgbClr val="000000"/>
                </a:solidFill>
                <a:latin typeface="Calibri" panose="020F0502020204030204" pitchFamily="34" charset="0"/>
                <a:ea typeface="Calibri" panose="020F0502020204030204" pitchFamily="34" charset="0"/>
                <a:cs typeface="Tahoma" panose="020B0604030504040204" pitchFamily="34" charset="0"/>
              </a:rPr>
              <a:t>sarkma düzeltmesi </a:t>
            </a:r>
            <a:r>
              <a:rPr lang="tr-TR" sz="2000" b="1" dirty="0" err="1">
                <a:solidFill>
                  <a:srgbClr val="000000"/>
                </a:solidFill>
                <a:latin typeface="Calibri" panose="020F0502020204030204" pitchFamily="34" charset="0"/>
                <a:ea typeface="Calibri" panose="020F0502020204030204" pitchFamily="34" charset="0"/>
                <a:cs typeface="Tahoma" panose="020B0604030504040204" pitchFamily="34" charset="0"/>
              </a:rPr>
              <a:t>k</a:t>
            </a:r>
            <a:r>
              <a:rPr lang="tr-TR" sz="2000" b="1" baseline="-25000" dirty="0" err="1">
                <a:solidFill>
                  <a:srgbClr val="000000"/>
                </a:solidFill>
                <a:latin typeface="Calibri" panose="020F0502020204030204" pitchFamily="34" charset="0"/>
                <a:ea typeface="Calibri" panose="020F0502020204030204" pitchFamily="34" charset="0"/>
                <a:cs typeface="Tahoma" panose="020B0604030504040204" pitchFamily="34" charset="0"/>
              </a:rPr>
              <a:t>s</a:t>
            </a:r>
            <a:r>
              <a:rPr lang="tr-TR" sz="2000" b="1" baseline="-25000" dirty="0">
                <a:solidFill>
                  <a:srgbClr val="000000"/>
                </a:solidFill>
                <a:latin typeface="Calibri" panose="020F0502020204030204" pitchFamily="34" charset="0"/>
                <a:ea typeface="Calibri" panose="020F0502020204030204" pitchFamily="34" charset="0"/>
                <a:cs typeface="Tahoma" panose="020B0604030504040204" pitchFamily="34" charset="0"/>
              </a:rPr>
              <a:t> </a:t>
            </a:r>
            <a:endParaRPr lang="en-US" sz="2000" b="1" dirty="0"/>
          </a:p>
        </p:txBody>
      </p:sp>
      <p:sp>
        <p:nvSpPr>
          <p:cNvPr id="10" name="Dikdörtgen 9"/>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Şerit Metre ile Uzunluk Ölçümü</a:t>
            </a:r>
            <a:endParaRPr lang="en-US" sz="2400" dirty="0">
              <a:solidFill>
                <a:schemeClr val="bg1"/>
              </a:solidFill>
            </a:endParaRPr>
          </a:p>
        </p:txBody>
      </p:sp>
      <p:pic>
        <p:nvPicPr>
          <p:cNvPr id="11" name="Resim 10"/>
          <p:cNvPicPr>
            <a:picLocks noChangeAspect="1"/>
          </p:cNvPicPr>
          <p:nvPr/>
        </p:nvPicPr>
        <p:blipFill>
          <a:blip r:embed="rId2"/>
          <a:stretch>
            <a:fillRect/>
          </a:stretch>
        </p:blipFill>
        <p:spPr>
          <a:xfrm>
            <a:off x="5577192" y="1370113"/>
            <a:ext cx="1853476" cy="1477329"/>
          </a:xfrm>
          <a:prstGeom prst="rect">
            <a:avLst/>
          </a:prstGeom>
        </p:spPr>
      </p:pic>
      <p:pic>
        <p:nvPicPr>
          <p:cNvPr id="12" name="Resim 11"/>
          <p:cNvPicPr>
            <a:picLocks noChangeAspect="1"/>
          </p:cNvPicPr>
          <p:nvPr/>
        </p:nvPicPr>
        <p:blipFill>
          <a:blip r:embed="rId3"/>
          <a:stretch>
            <a:fillRect/>
          </a:stretch>
        </p:blipFill>
        <p:spPr>
          <a:xfrm>
            <a:off x="5577192" y="3769165"/>
            <a:ext cx="2829961" cy="825406"/>
          </a:xfrm>
          <a:prstGeom prst="rect">
            <a:avLst/>
          </a:prstGeom>
        </p:spPr>
      </p:pic>
      <p:pic>
        <p:nvPicPr>
          <p:cNvPr id="13" name="Resim 12"/>
          <p:cNvPicPr>
            <a:picLocks noChangeAspect="1"/>
          </p:cNvPicPr>
          <p:nvPr/>
        </p:nvPicPr>
        <p:blipFill>
          <a:blip r:embed="rId4"/>
          <a:stretch>
            <a:fillRect/>
          </a:stretch>
        </p:blipFill>
        <p:spPr>
          <a:xfrm>
            <a:off x="5577192" y="4569194"/>
            <a:ext cx="2128625" cy="1561366"/>
          </a:xfrm>
          <a:prstGeom prst="rect">
            <a:avLst/>
          </a:prstGeom>
        </p:spPr>
      </p:pic>
    </p:spTree>
    <p:extLst>
      <p:ext uri="{BB962C8B-B14F-4D97-AF65-F5344CB8AC3E}">
        <p14:creationId xmlns:p14="http://schemas.microsoft.com/office/powerpoint/2010/main" val="425727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705137" y="1092882"/>
            <a:ext cx="3236720" cy="400110"/>
          </a:xfrm>
          <a:prstGeom prst="rect">
            <a:avLst/>
          </a:prstGeom>
        </p:spPr>
        <p:txBody>
          <a:bodyPr wrap="none">
            <a:spAutoFit/>
          </a:bodyPr>
          <a:lstStyle/>
          <a:p>
            <a:r>
              <a:rPr lang="tr-TR" sz="2000" b="1" dirty="0">
                <a:solidFill>
                  <a:srgbClr val="000000"/>
                </a:solidFill>
                <a:latin typeface="Calibri" panose="020F0502020204030204" pitchFamily="34" charset="0"/>
                <a:ea typeface="Calibri" panose="020F0502020204030204" pitchFamily="34" charset="0"/>
                <a:cs typeface="Tahoma" panose="020B0604030504040204" pitchFamily="34" charset="0"/>
              </a:rPr>
              <a:t>germe kuvveti düzeltmesi k</a:t>
            </a:r>
            <a:r>
              <a:rPr lang="tr-TR" sz="2000" b="1" baseline="-25000" dirty="0">
                <a:solidFill>
                  <a:srgbClr val="000000"/>
                </a:solidFill>
                <a:latin typeface="Calibri" panose="020F0502020204030204" pitchFamily="34" charset="0"/>
                <a:ea typeface="Calibri" panose="020F0502020204030204" pitchFamily="34" charset="0"/>
                <a:cs typeface="Tahoma" panose="020B0604030504040204" pitchFamily="34" charset="0"/>
              </a:rPr>
              <a:t>g</a:t>
            </a:r>
            <a:r>
              <a:rPr lang="tr-TR" sz="2000" b="1" dirty="0">
                <a:solidFill>
                  <a:srgbClr val="000000"/>
                </a:solidFill>
                <a:latin typeface="Calibri" panose="020F0502020204030204" pitchFamily="34" charset="0"/>
                <a:ea typeface="Calibri" panose="020F0502020204030204" pitchFamily="34" charset="0"/>
                <a:cs typeface="Tahoma" panose="020B0604030504040204" pitchFamily="34" charset="0"/>
              </a:rPr>
              <a:t> </a:t>
            </a:r>
            <a:endParaRPr lang="en-US" sz="2000" b="1" dirty="0"/>
          </a:p>
        </p:txBody>
      </p:sp>
      <p:sp>
        <p:nvSpPr>
          <p:cNvPr id="4" name="Dikdörtgen 3"/>
          <p:cNvSpPr/>
          <p:nvPr/>
        </p:nvSpPr>
        <p:spPr>
          <a:xfrm>
            <a:off x="710208" y="1572761"/>
            <a:ext cx="5823257" cy="1726627"/>
          </a:xfrm>
          <a:prstGeom prst="rect">
            <a:avLst/>
          </a:prstGeom>
        </p:spPr>
        <p:txBody>
          <a:bodyPr wrap="square">
            <a:spAutoFit/>
          </a:bodyPr>
          <a:lstStyle/>
          <a:p>
            <a:pPr algn="just">
              <a:lnSpc>
                <a:spcPct val="114000"/>
              </a:lnSpc>
              <a:spcAft>
                <a:spcPts val="600"/>
              </a:spcAft>
              <a:tabLst>
                <a:tab pos="180340" algn="l"/>
              </a:tabLst>
            </a:pP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P</a:t>
            </a:r>
            <a:r>
              <a:rPr lang="tr-TR" sz="2000" baseline="-25000" dirty="0">
                <a:solidFill>
                  <a:srgbClr val="000000"/>
                </a:solidFill>
                <a:latin typeface="Calibri" panose="020F0502020204030204" pitchFamily="34" charset="0"/>
                <a:ea typeface="Calibri" panose="020F0502020204030204" pitchFamily="34" charset="0"/>
                <a:cs typeface="Tahoma" panose="020B0604030504040204" pitchFamily="34" charset="0"/>
              </a:rPr>
              <a:t>0</a:t>
            </a: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 Germe kuvveti (N)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4000"/>
              </a:lnSpc>
              <a:spcAft>
                <a:spcPts val="600"/>
              </a:spcAft>
              <a:tabLst>
                <a:tab pos="180340" algn="l"/>
              </a:tabLst>
            </a:pP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P	: Uygulanan germe kuvveti (N)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4000"/>
              </a:lnSpc>
              <a:spcAft>
                <a:spcPts val="600"/>
              </a:spcAft>
              <a:tabLst>
                <a:tab pos="180340" algn="l"/>
              </a:tabLst>
            </a:pP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Q	: Şerit metrenin enine kesiti (cm</a:t>
            </a:r>
            <a:r>
              <a:rPr lang="tr-TR" sz="2000" baseline="30000" dirty="0">
                <a:solidFill>
                  <a:srgbClr val="000000"/>
                </a:solidFill>
                <a:latin typeface="Calibri" panose="020F0502020204030204" pitchFamily="34" charset="0"/>
                <a:ea typeface="Calibri" panose="020F0502020204030204" pitchFamily="34" charset="0"/>
                <a:cs typeface="Tahoma" panose="020B0604030504040204" pitchFamily="34" charset="0"/>
              </a:rPr>
              <a:t>2</a:t>
            </a: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4000"/>
              </a:lnSpc>
              <a:spcAft>
                <a:spcPts val="600"/>
              </a:spcAft>
              <a:tabLst>
                <a:tab pos="180340" algn="l"/>
              </a:tabLst>
            </a:pP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E	: Şerit metrenin elastikiyet modülü (N/cm</a:t>
            </a:r>
            <a:r>
              <a:rPr lang="tr-TR" sz="2000" baseline="30000" dirty="0">
                <a:solidFill>
                  <a:srgbClr val="000000"/>
                </a:solidFill>
                <a:latin typeface="Calibri" panose="020F0502020204030204" pitchFamily="34" charset="0"/>
                <a:ea typeface="Calibri" panose="020F0502020204030204" pitchFamily="34" charset="0"/>
                <a:cs typeface="Tahoma" panose="020B0604030504040204" pitchFamily="34" charset="0"/>
              </a:rPr>
              <a:t>2</a:t>
            </a:r>
            <a:r>
              <a:rPr lang="tr-TR" sz="2000" dirty="0">
                <a:solidFill>
                  <a:srgbClr val="000000"/>
                </a:solidFill>
                <a:latin typeface="Calibri" panose="020F0502020204030204" pitchFamily="34" charset="0"/>
                <a:ea typeface="Calibri" panose="020F0502020204030204" pitchFamily="34" charset="0"/>
                <a:cs typeface="Tahoma" panose="020B0604030504040204" pitchFamily="34"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ikdörtgen 4"/>
          <p:cNvSpPr/>
          <p:nvPr/>
        </p:nvSpPr>
        <p:spPr>
          <a:xfrm>
            <a:off x="705137" y="3779343"/>
            <a:ext cx="2395849" cy="400110"/>
          </a:xfrm>
          <a:prstGeom prst="rect">
            <a:avLst/>
          </a:prstGeom>
        </p:spPr>
        <p:txBody>
          <a:bodyPr wrap="none">
            <a:spAutoFit/>
          </a:bodyPr>
          <a:lstStyle/>
          <a:p>
            <a:r>
              <a:rPr lang="en-US" sz="2000" b="1" dirty="0" err="1"/>
              <a:t>doğrultu</a:t>
            </a:r>
            <a:r>
              <a:rPr lang="en-US" sz="2000" b="1" dirty="0"/>
              <a:t> </a:t>
            </a:r>
            <a:r>
              <a:rPr lang="en-US" sz="2000" b="1" dirty="0" err="1"/>
              <a:t>sapması</a:t>
            </a:r>
            <a:r>
              <a:rPr lang="en-US" sz="2000" b="1" dirty="0"/>
              <a:t> </a:t>
            </a:r>
            <a:r>
              <a:rPr lang="en-US" sz="2000" b="1" dirty="0" err="1"/>
              <a:t>kd</a:t>
            </a:r>
            <a:r>
              <a:rPr lang="en-US" sz="2000" b="1" dirty="0"/>
              <a:t> </a:t>
            </a:r>
          </a:p>
        </p:txBody>
      </p:sp>
      <p:sp>
        <p:nvSpPr>
          <p:cNvPr id="8" name="Dikdörtgen 7"/>
          <p:cNvSpPr/>
          <p:nvPr/>
        </p:nvSpPr>
        <p:spPr>
          <a:xfrm>
            <a:off x="3545991" y="4617470"/>
            <a:ext cx="2267352" cy="400110"/>
          </a:xfrm>
          <a:prstGeom prst="rect">
            <a:avLst/>
          </a:prstGeom>
        </p:spPr>
        <p:txBody>
          <a:bodyPr wrap="none">
            <a:spAutoFit/>
          </a:bodyPr>
          <a:lstStyle/>
          <a:p>
            <a:r>
              <a:rPr lang="tr-TR" sz="2000" b="1" u="sng" dirty="0">
                <a:solidFill>
                  <a:srgbClr val="FF0000"/>
                </a:solidFill>
              </a:rPr>
              <a:t>Uzunluk düzeltmesi</a:t>
            </a:r>
            <a:endParaRPr lang="en-US" sz="2000" u="sng" dirty="0">
              <a:solidFill>
                <a:srgbClr val="FF0000"/>
              </a:solidFill>
            </a:endParaRPr>
          </a:p>
        </p:txBody>
      </p:sp>
      <p:sp>
        <p:nvSpPr>
          <p:cNvPr id="9" name="Dikdörtgen 8"/>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Şerit Metre ile Uzunluk Ölçümü</a:t>
            </a:r>
            <a:endParaRPr lang="en-US" sz="2400" dirty="0">
              <a:solidFill>
                <a:schemeClr val="bg1"/>
              </a:solidFill>
            </a:endParaRPr>
          </a:p>
        </p:txBody>
      </p:sp>
      <p:pic>
        <p:nvPicPr>
          <p:cNvPr id="10" name="Resim 9"/>
          <p:cNvPicPr>
            <a:picLocks noChangeAspect="1"/>
          </p:cNvPicPr>
          <p:nvPr/>
        </p:nvPicPr>
        <p:blipFill>
          <a:blip r:embed="rId2"/>
          <a:stretch>
            <a:fillRect/>
          </a:stretch>
        </p:blipFill>
        <p:spPr>
          <a:xfrm>
            <a:off x="5941742" y="1581152"/>
            <a:ext cx="2365820" cy="1305476"/>
          </a:xfrm>
          <a:prstGeom prst="rect">
            <a:avLst/>
          </a:prstGeom>
        </p:spPr>
      </p:pic>
      <p:pic>
        <p:nvPicPr>
          <p:cNvPr id="11" name="Resim 10"/>
          <p:cNvPicPr>
            <a:picLocks noChangeAspect="1"/>
          </p:cNvPicPr>
          <p:nvPr/>
        </p:nvPicPr>
        <p:blipFill>
          <a:blip r:embed="rId3"/>
          <a:stretch>
            <a:fillRect/>
          </a:stretch>
        </p:blipFill>
        <p:spPr>
          <a:xfrm>
            <a:off x="5941742" y="3047627"/>
            <a:ext cx="1495596" cy="1463432"/>
          </a:xfrm>
          <a:prstGeom prst="rect">
            <a:avLst/>
          </a:prstGeom>
        </p:spPr>
      </p:pic>
      <p:pic>
        <p:nvPicPr>
          <p:cNvPr id="12" name="Resim 11"/>
          <p:cNvPicPr>
            <a:picLocks noChangeAspect="1"/>
          </p:cNvPicPr>
          <p:nvPr/>
        </p:nvPicPr>
        <p:blipFill rotWithShape="1">
          <a:blip r:embed="rId4"/>
          <a:srcRect t="12128" b="16957"/>
          <a:stretch/>
        </p:blipFill>
        <p:spPr>
          <a:xfrm>
            <a:off x="1814960" y="5123991"/>
            <a:ext cx="5514080" cy="731273"/>
          </a:xfrm>
          <a:prstGeom prst="rect">
            <a:avLst/>
          </a:prstGeom>
        </p:spPr>
      </p:pic>
    </p:spTree>
    <p:extLst>
      <p:ext uri="{BB962C8B-B14F-4D97-AF65-F5344CB8AC3E}">
        <p14:creationId xmlns:p14="http://schemas.microsoft.com/office/powerpoint/2010/main" val="3514675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Şerit Metre ile Uzunluk Ölçümü</a:t>
            </a:r>
            <a:endParaRPr lang="en-US" sz="2400" dirty="0">
              <a:solidFill>
                <a:schemeClr val="bg1"/>
              </a:solidFill>
            </a:endParaRPr>
          </a:p>
        </p:txBody>
      </p:sp>
      <p:pic>
        <p:nvPicPr>
          <p:cNvPr id="3" name="Resim 2"/>
          <p:cNvPicPr/>
          <p:nvPr/>
        </p:nvPicPr>
        <p:blipFill>
          <a:blip r:embed="rId2">
            <a:extLst>
              <a:ext uri="{28A0092B-C50C-407E-A947-70E740481C1C}">
                <a14:useLocalDpi xmlns:a14="http://schemas.microsoft.com/office/drawing/2010/main" val="0"/>
              </a:ext>
            </a:extLst>
          </a:blip>
          <a:srcRect/>
          <a:stretch>
            <a:fillRect/>
          </a:stretch>
        </p:blipFill>
        <p:spPr bwMode="auto">
          <a:xfrm>
            <a:off x="1668303" y="793603"/>
            <a:ext cx="5826532" cy="2696963"/>
          </a:xfrm>
          <a:prstGeom prst="rect">
            <a:avLst/>
          </a:prstGeom>
          <a:noFill/>
          <a:ln>
            <a:noFill/>
          </a:ln>
        </p:spPr>
      </p:pic>
      <p:graphicFrame>
        <p:nvGraphicFramePr>
          <p:cNvPr id="4" name="Nesne 3"/>
          <p:cNvGraphicFramePr>
            <a:graphicFrameLocks noChangeAspect="1"/>
          </p:cNvGraphicFramePr>
          <p:nvPr>
            <p:extLst>
              <p:ext uri="{D42A27DB-BD31-4B8C-83A1-F6EECF244321}">
                <p14:modId xmlns:p14="http://schemas.microsoft.com/office/powerpoint/2010/main" val="2936134321"/>
              </p:ext>
            </p:extLst>
          </p:nvPr>
        </p:nvGraphicFramePr>
        <p:xfrm>
          <a:off x="4012828" y="3537165"/>
          <a:ext cx="1554163" cy="457200"/>
        </p:xfrm>
        <a:graphic>
          <a:graphicData uri="http://schemas.openxmlformats.org/presentationml/2006/ole">
            <mc:AlternateContent xmlns:mc="http://schemas.openxmlformats.org/markup-compatibility/2006">
              <mc:Choice xmlns:v="urn:schemas-microsoft-com:vml" Requires="v">
                <p:oleObj name="Denklem" r:id="rId3" imgW="672840" imgH="203040" progId="Equation.3">
                  <p:embed/>
                </p:oleObj>
              </mc:Choice>
              <mc:Fallback>
                <p:oleObj name="Denklem" r:id="rId3" imgW="672840" imgH="203040" progId="Equation.3">
                  <p:embed/>
                  <p:pic>
                    <p:nvPicPr>
                      <p:cNvPr id="0" name=""/>
                      <p:cNvPicPr>
                        <a:picLocks noChangeAspect="1" noChangeArrowheads="1"/>
                      </p:cNvPicPr>
                      <p:nvPr/>
                    </p:nvPicPr>
                    <p:blipFill>
                      <a:blip r:embed="rId4"/>
                      <a:srcRect/>
                      <a:stretch>
                        <a:fillRect/>
                      </a:stretch>
                    </p:blipFill>
                    <p:spPr bwMode="auto">
                      <a:xfrm>
                        <a:off x="4012828" y="3537165"/>
                        <a:ext cx="1554163" cy="457200"/>
                      </a:xfrm>
                      <a:prstGeom prst="rect">
                        <a:avLst/>
                      </a:prstGeom>
                      <a:solidFill>
                        <a:schemeClr val="tx2">
                          <a:lumMod val="40000"/>
                          <a:lumOff val="60000"/>
                        </a:schemeClr>
                      </a:solidFill>
                    </p:spPr>
                  </p:pic>
                </p:oleObj>
              </mc:Fallback>
            </mc:AlternateContent>
          </a:graphicData>
        </a:graphic>
      </p:graphicFrame>
      <p:graphicFrame>
        <p:nvGraphicFramePr>
          <p:cNvPr id="5" name="Tablo 4"/>
          <p:cNvGraphicFramePr>
            <a:graphicFrameLocks noGrp="1"/>
          </p:cNvGraphicFramePr>
          <p:nvPr>
            <p:extLst>
              <p:ext uri="{D42A27DB-BD31-4B8C-83A1-F6EECF244321}">
                <p14:modId xmlns:p14="http://schemas.microsoft.com/office/powerpoint/2010/main" val="2191509765"/>
              </p:ext>
            </p:extLst>
          </p:nvPr>
        </p:nvGraphicFramePr>
        <p:xfrm>
          <a:off x="1766814" y="5095783"/>
          <a:ext cx="6255641" cy="889676"/>
        </p:xfrm>
        <a:graphic>
          <a:graphicData uri="http://schemas.openxmlformats.org/drawingml/2006/table">
            <a:tbl>
              <a:tblPr>
                <a:tableStyleId>{22838BEF-8BB2-4498-84A7-C5851F593DF1}</a:tableStyleId>
              </a:tblPr>
              <a:tblGrid>
                <a:gridCol w="1202627">
                  <a:extLst>
                    <a:ext uri="{9D8B030D-6E8A-4147-A177-3AD203B41FA5}">
                      <a16:colId xmlns:a16="http://schemas.microsoft.com/office/drawing/2014/main" val="20000"/>
                    </a:ext>
                  </a:extLst>
                </a:gridCol>
                <a:gridCol w="663575">
                  <a:extLst>
                    <a:ext uri="{9D8B030D-6E8A-4147-A177-3AD203B41FA5}">
                      <a16:colId xmlns:a16="http://schemas.microsoft.com/office/drawing/2014/main" val="20001"/>
                    </a:ext>
                  </a:extLst>
                </a:gridCol>
                <a:gridCol w="835025">
                  <a:extLst>
                    <a:ext uri="{9D8B030D-6E8A-4147-A177-3AD203B41FA5}">
                      <a16:colId xmlns:a16="http://schemas.microsoft.com/office/drawing/2014/main" val="20002"/>
                    </a:ext>
                  </a:extLst>
                </a:gridCol>
                <a:gridCol w="792163">
                  <a:extLst>
                    <a:ext uri="{9D8B030D-6E8A-4147-A177-3AD203B41FA5}">
                      <a16:colId xmlns:a16="http://schemas.microsoft.com/office/drawing/2014/main" val="20003"/>
                    </a:ext>
                  </a:extLst>
                </a:gridCol>
                <a:gridCol w="835025">
                  <a:extLst>
                    <a:ext uri="{9D8B030D-6E8A-4147-A177-3AD203B41FA5}">
                      <a16:colId xmlns:a16="http://schemas.microsoft.com/office/drawing/2014/main" val="20004"/>
                    </a:ext>
                  </a:extLst>
                </a:gridCol>
                <a:gridCol w="963613">
                  <a:extLst>
                    <a:ext uri="{9D8B030D-6E8A-4147-A177-3AD203B41FA5}">
                      <a16:colId xmlns:a16="http://schemas.microsoft.com/office/drawing/2014/main" val="20005"/>
                    </a:ext>
                  </a:extLst>
                </a:gridCol>
                <a:gridCol w="963613">
                  <a:extLst>
                    <a:ext uri="{9D8B030D-6E8A-4147-A177-3AD203B41FA5}">
                      <a16:colId xmlns:a16="http://schemas.microsoft.com/office/drawing/2014/main" val="20006"/>
                    </a:ext>
                  </a:extLst>
                </a:gridCol>
              </a:tblGrid>
              <a:tr h="479720">
                <a:tc>
                  <a:txBody>
                    <a:bodyPr/>
                    <a:lstStyle/>
                    <a:p>
                      <a:pPr>
                        <a:lnSpc>
                          <a:spcPct val="150000"/>
                        </a:lnSpc>
                        <a:spcAft>
                          <a:spcPts val="600"/>
                        </a:spcAft>
                      </a:pPr>
                      <a:r>
                        <a:rPr lang="tr-TR" sz="2000" dirty="0">
                          <a:effectLst/>
                        </a:rPr>
                        <a:t>Uzunluk</a:t>
                      </a:r>
                      <a:endParaRPr lang="tr-TR" sz="2000" dirty="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a:effectLst/>
                        </a:rPr>
                        <a:t>50 m</a:t>
                      </a:r>
                      <a:endParaRPr lang="tr-TR" sz="200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a:effectLst/>
                        </a:rPr>
                        <a:t>75 m</a:t>
                      </a:r>
                      <a:endParaRPr lang="tr-TR" sz="200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a:effectLst/>
                        </a:rPr>
                        <a:t>100 m</a:t>
                      </a:r>
                      <a:endParaRPr lang="tr-TR" sz="200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a:effectLst/>
                        </a:rPr>
                        <a:t>150 m</a:t>
                      </a:r>
                      <a:endParaRPr lang="tr-TR" sz="200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a:effectLst/>
                        </a:rPr>
                        <a:t>200 m</a:t>
                      </a:r>
                      <a:endParaRPr lang="tr-TR" sz="200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a:effectLst/>
                        </a:rPr>
                        <a:t>250 m</a:t>
                      </a:r>
                      <a:endParaRPr lang="tr-TR" sz="2000">
                        <a:effectLst/>
                        <a:latin typeface="Calibri"/>
                        <a:ea typeface="Calibri"/>
                        <a:cs typeface="Times New Roman"/>
                      </a:endParaRPr>
                    </a:p>
                  </a:txBody>
                  <a:tcPr marL="44450" marR="44450" marT="0" marB="0"/>
                </a:tc>
                <a:extLst>
                  <a:ext uri="{0D108BD9-81ED-4DB2-BD59-A6C34878D82A}">
                    <a16:rowId xmlns:a16="http://schemas.microsoft.com/office/drawing/2014/main" val="10000"/>
                  </a:ext>
                </a:extLst>
              </a:tr>
              <a:tr h="408047">
                <a:tc>
                  <a:txBody>
                    <a:bodyPr/>
                    <a:lstStyle/>
                    <a:p>
                      <a:pPr>
                        <a:lnSpc>
                          <a:spcPct val="150000"/>
                        </a:lnSpc>
                        <a:spcAft>
                          <a:spcPts val="600"/>
                        </a:spcAft>
                      </a:pPr>
                      <a:r>
                        <a:rPr lang="tr-TR" sz="2000">
                          <a:effectLst/>
                        </a:rPr>
                        <a:t>Hata Sınırı</a:t>
                      </a:r>
                      <a:endParaRPr lang="tr-TR" sz="200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a:effectLst/>
                        </a:rPr>
                        <a:t>6 cm</a:t>
                      </a:r>
                      <a:endParaRPr lang="tr-TR" sz="200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dirty="0">
                          <a:effectLst/>
                        </a:rPr>
                        <a:t>7.2 cm</a:t>
                      </a:r>
                      <a:endParaRPr lang="tr-TR" sz="2000" dirty="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dirty="0">
                          <a:effectLst/>
                        </a:rPr>
                        <a:t>8 cm</a:t>
                      </a:r>
                      <a:endParaRPr lang="tr-TR" sz="2000" dirty="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a:effectLst/>
                        </a:rPr>
                        <a:t>9.3 cm</a:t>
                      </a:r>
                      <a:endParaRPr lang="tr-TR" sz="200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a:effectLst/>
                        </a:rPr>
                        <a:t>10.5 cm</a:t>
                      </a:r>
                      <a:endParaRPr lang="tr-TR" sz="2000">
                        <a:effectLst/>
                        <a:latin typeface="Calibri"/>
                        <a:ea typeface="Calibri"/>
                        <a:cs typeface="Times New Roman"/>
                      </a:endParaRPr>
                    </a:p>
                  </a:txBody>
                  <a:tcPr marL="44450" marR="44450" marT="0" marB="0"/>
                </a:tc>
                <a:tc>
                  <a:txBody>
                    <a:bodyPr/>
                    <a:lstStyle/>
                    <a:p>
                      <a:pPr algn="ctr">
                        <a:lnSpc>
                          <a:spcPct val="150000"/>
                        </a:lnSpc>
                        <a:spcAft>
                          <a:spcPts val="600"/>
                        </a:spcAft>
                      </a:pPr>
                      <a:r>
                        <a:rPr lang="tr-TR" sz="2000" dirty="0">
                          <a:effectLst/>
                        </a:rPr>
                        <a:t>11.5 cm</a:t>
                      </a:r>
                      <a:endParaRPr lang="tr-TR" sz="2000" dirty="0">
                        <a:effectLst/>
                        <a:latin typeface="Calibri"/>
                        <a:ea typeface="Calibri"/>
                        <a:cs typeface="Times New Roman"/>
                      </a:endParaRPr>
                    </a:p>
                  </a:txBody>
                  <a:tcPr marL="44450" marR="44450" marT="0" marB="0"/>
                </a:tc>
                <a:extLst>
                  <a:ext uri="{0D108BD9-81ED-4DB2-BD59-A6C34878D82A}">
                    <a16:rowId xmlns:a16="http://schemas.microsoft.com/office/drawing/2014/main" val="10001"/>
                  </a:ext>
                </a:extLst>
              </a:tr>
            </a:tbl>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1927300088"/>
              </p:ext>
            </p:extLst>
          </p:nvPr>
        </p:nvGraphicFramePr>
        <p:xfrm>
          <a:off x="3238128" y="4224371"/>
          <a:ext cx="3103562" cy="574675"/>
        </p:xfrm>
        <a:graphic>
          <a:graphicData uri="http://schemas.openxmlformats.org/presentationml/2006/ole">
            <mc:AlternateContent xmlns:mc="http://schemas.openxmlformats.org/markup-compatibility/2006">
              <mc:Choice xmlns:v="urn:schemas-microsoft-com:vml" Requires="v">
                <p:oleObj name="Denklem" r:id="rId5" imgW="1231560" imgH="228600" progId="Equation.3">
                  <p:embed/>
                </p:oleObj>
              </mc:Choice>
              <mc:Fallback>
                <p:oleObj name="Denklem" r:id="rId5" imgW="1231560" imgH="228600" progId="Equation.3">
                  <p:embed/>
                  <p:pic>
                    <p:nvPicPr>
                      <p:cNvPr id="0" name=""/>
                      <p:cNvPicPr>
                        <a:picLocks noChangeAspect="1" noChangeArrowheads="1"/>
                      </p:cNvPicPr>
                      <p:nvPr/>
                    </p:nvPicPr>
                    <p:blipFill>
                      <a:blip r:embed="rId6"/>
                      <a:srcRect/>
                      <a:stretch>
                        <a:fillRect/>
                      </a:stretch>
                    </p:blipFill>
                    <p:spPr bwMode="auto">
                      <a:xfrm>
                        <a:off x="3238128" y="4224371"/>
                        <a:ext cx="3103562" cy="574675"/>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1241345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Optik Uzunluk Ölçümü</a:t>
            </a:r>
            <a:endParaRPr lang="en-US" sz="2400" dirty="0">
              <a:solidFill>
                <a:schemeClr val="bg1"/>
              </a:solidFill>
            </a:endParaRPr>
          </a:p>
        </p:txBody>
      </p:sp>
      <p:pic>
        <p:nvPicPr>
          <p:cNvPr id="3" name="Resim 2"/>
          <p:cNvPicPr>
            <a:picLocks noChangeAspect="1"/>
          </p:cNvPicPr>
          <p:nvPr/>
        </p:nvPicPr>
        <p:blipFill>
          <a:blip r:embed="rId2"/>
          <a:stretch>
            <a:fillRect/>
          </a:stretch>
        </p:blipFill>
        <p:spPr>
          <a:xfrm>
            <a:off x="200319" y="777155"/>
            <a:ext cx="3827069" cy="2800172"/>
          </a:xfrm>
          <a:prstGeom prst="rect">
            <a:avLst/>
          </a:prstGeom>
        </p:spPr>
      </p:pic>
      <p:pic>
        <p:nvPicPr>
          <p:cNvPr id="4" name="Resim 3"/>
          <p:cNvPicPr>
            <a:picLocks noChangeAspect="1"/>
          </p:cNvPicPr>
          <p:nvPr/>
        </p:nvPicPr>
        <p:blipFill>
          <a:blip r:embed="rId3"/>
          <a:stretch>
            <a:fillRect/>
          </a:stretch>
        </p:blipFill>
        <p:spPr>
          <a:xfrm>
            <a:off x="258916" y="3660604"/>
            <a:ext cx="3768472" cy="2497241"/>
          </a:xfrm>
          <a:prstGeom prst="rect">
            <a:avLst/>
          </a:prstGeom>
        </p:spPr>
      </p:pic>
      <p:sp>
        <p:nvSpPr>
          <p:cNvPr id="5" name="Dikdörtgen 4"/>
          <p:cNvSpPr/>
          <p:nvPr/>
        </p:nvSpPr>
        <p:spPr>
          <a:xfrm>
            <a:off x="4387843" y="3240903"/>
            <a:ext cx="4208388" cy="1323439"/>
          </a:xfrm>
          <a:prstGeom prst="rect">
            <a:avLst/>
          </a:prstGeom>
        </p:spPr>
        <p:txBody>
          <a:bodyPr wrap="square">
            <a:spAutoFit/>
          </a:bodyPr>
          <a:lstStyle/>
          <a:p>
            <a:pPr marL="342900" indent="-342900" algn="just">
              <a:buFont typeface="Wingdings" panose="05000000000000000000" pitchFamily="2" charset="2"/>
              <a:buChar char="ü"/>
            </a:pPr>
            <a:r>
              <a:rPr lang="tr-TR" sz="2000" dirty="0"/>
              <a:t>Teodolit dürbünlerinin içindeki gözlem çizgisinin merkezine eşit uzaklıkta aralarındaki mesafe p olan iki çizgi mevcuttur. </a:t>
            </a:r>
          </a:p>
        </p:txBody>
      </p:sp>
      <p:sp>
        <p:nvSpPr>
          <p:cNvPr id="6" name="Dikdörtgen 5"/>
          <p:cNvSpPr/>
          <p:nvPr/>
        </p:nvSpPr>
        <p:spPr>
          <a:xfrm>
            <a:off x="4387843" y="4575121"/>
            <a:ext cx="4208388" cy="1631216"/>
          </a:xfrm>
          <a:prstGeom prst="rect">
            <a:avLst/>
          </a:prstGeom>
        </p:spPr>
        <p:txBody>
          <a:bodyPr wrap="square">
            <a:spAutoFit/>
          </a:bodyPr>
          <a:lstStyle/>
          <a:p>
            <a:pPr marL="342900" indent="-342900" algn="just">
              <a:buFont typeface="Wingdings" panose="05000000000000000000" pitchFamily="2" charset="2"/>
              <a:buChar char="ü"/>
            </a:pPr>
            <a:r>
              <a:rPr lang="tr-TR" sz="2000" dirty="0"/>
              <a:t>Teodolit dürbünlerinin içindeki gözlem üst ve alt gözlem çizgilerinin mirayı kestiği yerdeki değerlerin (o-u) farkı alet ile mira arasındaki uzunluk için bir ölçüttür. </a:t>
            </a:r>
          </a:p>
        </p:txBody>
      </p:sp>
      <p:pic>
        <p:nvPicPr>
          <p:cNvPr id="8" name="Resim 7"/>
          <p:cNvPicPr>
            <a:picLocks noChangeAspect="1"/>
          </p:cNvPicPr>
          <p:nvPr/>
        </p:nvPicPr>
        <p:blipFill>
          <a:blip r:embed="rId4"/>
          <a:stretch>
            <a:fillRect/>
          </a:stretch>
        </p:blipFill>
        <p:spPr>
          <a:xfrm>
            <a:off x="5500708" y="777155"/>
            <a:ext cx="2391540" cy="2391540"/>
          </a:xfrm>
          <a:prstGeom prst="rect">
            <a:avLst/>
          </a:prstGeom>
        </p:spPr>
      </p:pic>
    </p:spTree>
    <p:extLst>
      <p:ext uri="{BB962C8B-B14F-4D97-AF65-F5344CB8AC3E}">
        <p14:creationId xmlns:p14="http://schemas.microsoft.com/office/powerpoint/2010/main" val="226774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Elektronik Uzunluk Ölçümü</a:t>
            </a:r>
            <a:endParaRPr lang="en-US" sz="2400" dirty="0">
              <a:solidFill>
                <a:schemeClr val="bg1"/>
              </a:solidFill>
            </a:endParaRPr>
          </a:p>
        </p:txBody>
      </p:sp>
      <p:pic>
        <p:nvPicPr>
          <p:cNvPr id="3" name="Resim 20" descr="https://encrypted-tbn0.gstatic.com/images?q=tbn:ANd9GcSrLXMwc1KkNPUjmo_X3VBaU69riWj2KrtBphZppxR4QWjKwt9cXw"/>
          <p:cNvPicPr>
            <a:picLocks noChangeAspect="1" noChangeArrowheads="1"/>
          </p:cNvPicPr>
          <p:nvPr/>
        </p:nvPicPr>
        <p:blipFill rotWithShape="1">
          <a:blip r:embed="rId2">
            <a:extLst>
              <a:ext uri="{28A0092B-C50C-407E-A947-70E740481C1C}">
                <a14:useLocalDpi xmlns:a14="http://schemas.microsoft.com/office/drawing/2010/main" val="0"/>
              </a:ext>
            </a:extLst>
          </a:blip>
          <a:srcRect r="40896"/>
          <a:stretch/>
        </p:blipFill>
        <p:spPr bwMode="auto">
          <a:xfrm>
            <a:off x="2971464" y="809442"/>
            <a:ext cx="1551536" cy="325611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21" descr="https://encrypted-tbn3.gstatic.com/images?q=tbn:ANd9GcTs8tqR_FrQd5PI6yI_KVXhyRC7dSunYPh17zmBd7My9ftDHfb9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42" y="809442"/>
            <a:ext cx="2464658" cy="3277740"/>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22" descr="https://encrypted-tbn1.gstatic.com/images?q=tbn:ANd9GcRY1qPLY0tTe04uUO-6dhVEmf9kopsJwjBpCMO9L9Dpr66JFKta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638" y="720745"/>
            <a:ext cx="1639459" cy="2633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yansıtıcı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8491" y="720745"/>
            <a:ext cx="966967" cy="105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1265" y="3354125"/>
            <a:ext cx="4114193" cy="2783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ikdörtgen 8"/>
          <p:cNvSpPr/>
          <p:nvPr/>
        </p:nvSpPr>
        <p:spPr>
          <a:xfrm>
            <a:off x="420585" y="4203281"/>
            <a:ext cx="3822940" cy="2154436"/>
          </a:xfrm>
          <a:prstGeom prst="rect">
            <a:avLst/>
          </a:prstGeom>
        </p:spPr>
        <p:txBody>
          <a:bodyPr wrap="square">
            <a:spAutoFit/>
          </a:bodyPr>
          <a:lstStyle/>
          <a:p>
            <a:pPr marL="342900" indent="-342900" algn="just">
              <a:buFont typeface="Wingdings" panose="05000000000000000000" pitchFamily="2" charset="2"/>
              <a:buChar char="ü"/>
            </a:pPr>
            <a:r>
              <a:rPr lang="tr-TR" sz="2000" dirty="0"/>
              <a:t>Elektronik uzunluk ölçümünde, taşıyıcı dalga olarak </a:t>
            </a:r>
            <a:r>
              <a:rPr lang="tr-TR" sz="2000" b="1" dirty="0"/>
              <a:t>ışığın </a:t>
            </a:r>
            <a:r>
              <a:rPr lang="tr-TR" sz="2000" dirty="0"/>
              <a:t>kullanıldığı aletler daha yaygındır.</a:t>
            </a:r>
          </a:p>
          <a:p>
            <a:pPr algn="just"/>
            <a:endParaRPr lang="tr-TR" sz="1000" dirty="0"/>
          </a:p>
          <a:p>
            <a:pPr marL="342900" indent="-342900" algn="just">
              <a:buFont typeface="Wingdings" panose="05000000000000000000" pitchFamily="2" charset="2"/>
              <a:buChar char="ü"/>
            </a:pPr>
            <a:r>
              <a:rPr lang="tr-TR" sz="2000" dirty="0"/>
              <a:t>Bu aletler </a:t>
            </a:r>
            <a:r>
              <a:rPr lang="tr-TR" sz="2000" b="1" dirty="0"/>
              <a:t>elektronik uzunluk ölçerler</a:t>
            </a:r>
            <a:r>
              <a:rPr lang="tr-TR" sz="2000" dirty="0"/>
              <a:t> olarak adlandırılır.</a:t>
            </a:r>
          </a:p>
        </p:txBody>
      </p:sp>
    </p:spTree>
    <p:extLst>
      <p:ext uri="{BB962C8B-B14F-4D97-AF65-F5344CB8AC3E}">
        <p14:creationId xmlns:p14="http://schemas.microsoft.com/office/powerpoint/2010/main" val="1156165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Elektronik Uzunluk Ölçümü</a:t>
            </a:r>
            <a:endParaRPr lang="en-US" sz="2400" dirty="0">
              <a:solidFill>
                <a:schemeClr val="bg1"/>
              </a:solidFill>
            </a:endParaRPr>
          </a:p>
        </p:txBody>
      </p:sp>
      <p:graphicFrame>
        <p:nvGraphicFramePr>
          <p:cNvPr id="3" name="Diyagram 2"/>
          <p:cNvGraphicFramePr/>
          <p:nvPr>
            <p:extLst>
              <p:ext uri="{D42A27DB-BD31-4B8C-83A1-F6EECF244321}">
                <p14:modId xmlns:p14="http://schemas.microsoft.com/office/powerpoint/2010/main" val="283975396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704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08" y="3703422"/>
            <a:ext cx="6250522" cy="203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476" y="964749"/>
            <a:ext cx="41036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Nesne 3"/>
          <p:cNvGraphicFramePr>
            <a:graphicFrameLocks noChangeAspect="1"/>
          </p:cNvGraphicFramePr>
          <p:nvPr>
            <p:extLst>
              <p:ext uri="{D42A27DB-BD31-4B8C-83A1-F6EECF244321}">
                <p14:modId xmlns:p14="http://schemas.microsoft.com/office/powerpoint/2010/main" val="4039160757"/>
              </p:ext>
            </p:extLst>
          </p:nvPr>
        </p:nvGraphicFramePr>
        <p:xfrm>
          <a:off x="7006890" y="1680074"/>
          <a:ext cx="1769595" cy="1044351"/>
        </p:xfrm>
        <a:graphic>
          <a:graphicData uri="http://schemas.openxmlformats.org/presentationml/2006/ole">
            <mc:AlternateContent xmlns:mc="http://schemas.openxmlformats.org/markup-compatibility/2006">
              <mc:Choice xmlns:v="urn:schemas-microsoft-com:vml" Requires="v">
                <p:oleObj name="Denklem" r:id="rId4" imgW="583947" imgH="342751" progId="Equation.3">
                  <p:embed/>
                </p:oleObj>
              </mc:Choice>
              <mc:Fallback>
                <p:oleObj name="Denklem" r:id="rId4" imgW="583947" imgH="34275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890" y="1680074"/>
                        <a:ext cx="1769595" cy="1044351"/>
                      </a:xfrm>
                      <a:prstGeom prst="rect">
                        <a:avLst/>
                      </a:prstGeom>
                      <a:solidFill>
                        <a:schemeClr val="accent1">
                          <a:lumMod val="40000"/>
                          <a:lumOff val="60000"/>
                        </a:schemeClr>
                      </a:solidFill>
                    </p:spPr>
                  </p:pic>
                </p:oleObj>
              </mc:Fallback>
            </mc:AlternateContent>
          </a:graphicData>
        </a:graphic>
      </p:graphicFrame>
      <p:graphicFrame>
        <p:nvGraphicFramePr>
          <p:cNvPr id="5" name="Nesne 4"/>
          <p:cNvGraphicFramePr>
            <a:graphicFrameLocks noChangeAspect="1"/>
          </p:cNvGraphicFramePr>
          <p:nvPr>
            <p:extLst>
              <p:ext uri="{D42A27DB-BD31-4B8C-83A1-F6EECF244321}">
                <p14:modId xmlns:p14="http://schemas.microsoft.com/office/powerpoint/2010/main" val="1276138322"/>
              </p:ext>
            </p:extLst>
          </p:nvPr>
        </p:nvGraphicFramePr>
        <p:xfrm>
          <a:off x="7424074" y="4052045"/>
          <a:ext cx="1362768" cy="1043822"/>
        </p:xfrm>
        <a:graphic>
          <a:graphicData uri="http://schemas.openxmlformats.org/presentationml/2006/ole">
            <mc:AlternateContent xmlns:mc="http://schemas.openxmlformats.org/markup-compatibility/2006">
              <mc:Choice xmlns:v="urn:schemas-microsoft-com:vml" Requires="v">
                <p:oleObj name="Denklem" r:id="rId6" imgW="444307" imgH="342751" progId="Equation.3">
                  <p:embed/>
                </p:oleObj>
              </mc:Choice>
              <mc:Fallback>
                <p:oleObj name="Denklem" r:id="rId6" imgW="444307" imgH="34275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4074" y="4052045"/>
                        <a:ext cx="1362768" cy="1043822"/>
                      </a:xfrm>
                      <a:prstGeom prst="rect">
                        <a:avLst/>
                      </a:prstGeom>
                      <a:solidFill>
                        <a:schemeClr val="accent1">
                          <a:lumMod val="40000"/>
                          <a:lumOff val="60000"/>
                        </a:schemeClr>
                      </a:solidFill>
                    </p:spPr>
                  </p:pic>
                </p:oleObj>
              </mc:Fallback>
            </mc:AlternateContent>
          </a:graphicData>
        </a:graphic>
      </p:graphicFrame>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İmpuls</a:t>
            </a:r>
            <a:r>
              <a:rPr lang="tr-TR" sz="2400" dirty="0">
                <a:solidFill>
                  <a:schemeClr val="bg1"/>
                </a:solidFill>
                <a:ea typeface="Times New Roman" panose="02020603050405020304" pitchFamily="18" charset="0"/>
                <a:cs typeface="Times New Roman" panose="02020603050405020304" pitchFamily="18" charset="0"/>
              </a:rPr>
              <a:t> Ölçme Yöntemi</a:t>
            </a:r>
            <a:endParaRPr lang="en-US" sz="2400" dirty="0">
              <a:solidFill>
                <a:schemeClr val="bg1"/>
              </a:solidFill>
            </a:endParaRPr>
          </a:p>
        </p:txBody>
      </p:sp>
      <p:sp>
        <p:nvSpPr>
          <p:cNvPr id="7" name="Dikdörtgen 6"/>
          <p:cNvSpPr/>
          <p:nvPr/>
        </p:nvSpPr>
        <p:spPr>
          <a:xfrm>
            <a:off x="6833930" y="5307515"/>
            <a:ext cx="2115516" cy="646331"/>
          </a:xfrm>
          <a:prstGeom prst="rect">
            <a:avLst/>
          </a:prstGeom>
        </p:spPr>
        <p:txBody>
          <a:bodyPr wrap="none">
            <a:spAutoFit/>
          </a:bodyPr>
          <a:lstStyle/>
          <a:p>
            <a:pPr algn="r"/>
            <a:r>
              <a:rPr lang="tr-TR" dirty="0"/>
              <a:t>n:Kırılma indisi</a:t>
            </a:r>
          </a:p>
          <a:p>
            <a:pPr algn="r"/>
            <a:r>
              <a:rPr lang="tr-TR" dirty="0"/>
              <a:t>C</a:t>
            </a:r>
            <a:r>
              <a:rPr lang="tr-TR" sz="1100" dirty="0"/>
              <a:t>0</a:t>
            </a:r>
            <a:r>
              <a:rPr lang="tr-TR" dirty="0"/>
              <a:t>:Boşuktaki ışık hızı</a:t>
            </a:r>
          </a:p>
        </p:txBody>
      </p:sp>
    </p:spTree>
    <p:extLst>
      <p:ext uri="{BB962C8B-B14F-4D97-AF65-F5344CB8AC3E}">
        <p14:creationId xmlns:p14="http://schemas.microsoft.com/office/powerpoint/2010/main" val="3848226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6" name="Dikdörtgen 5"/>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UZUNLUK ÖLÇÜMÜ</a:t>
            </a:r>
            <a:endParaRPr lang="tr-TR" sz="2400" dirty="0">
              <a:solidFill>
                <a:prstClr val="white"/>
              </a:solidFill>
            </a:endParaRPr>
          </a:p>
        </p:txBody>
      </p:sp>
      <p:sp>
        <p:nvSpPr>
          <p:cNvPr id="9" name="Dikdörtgen 8"/>
          <p:cNvSpPr/>
          <p:nvPr/>
        </p:nvSpPr>
        <p:spPr>
          <a:xfrm>
            <a:off x="2110831" y="1976238"/>
            <a:ext cx="6325986" cy="3785652"/>
          </a:xfrm>
          <a:prstGeom prst="rect">
            <a:avLst/>
          </a:prstGeom>
        </p:spPr>
        <p:txBody>
          <a:bodyPr wrap="square">
            <a:spAutoFit/>
          </a:bodyPr>
          <a:lstStyle/>
          <a:p>
            <a:pPr algn="just"/>
            <a:r>
              <a:rPr lang="tr-TR" sz="2400" b="1" dirty="0">
                <a:ln w="11430"/>
                <a:solidFill>
                  <a:srgbClr val="0070C0"/>
                </a:solidFill>
                <a:effectLst>
                  <a:outerShdw blurRad="38100" dist="38100" dir="2700000" algn="tl">
                    <a:srgbClr val="000000">
                      <a:alpha val="43137"/>
                    </a:srgbClr>
                  </a:outerShdw>
                </a:effectLst>
              </a:rPr>
              <a:t>Kavramsal Kazanımlar:</a:t>
            </a:r>
          </a:p>
          <a:p>
            <a:pPr algn="just"/>
            <a:r>
              <a:rPr lang="tr-TR" sz="2400" dirty="0">
                <a:ln w="11430"/>
              </a:rPr>
              <a:t>Uzunluk, mesafe, uzunluk ölçme yöntemleri ve donanımları ile ölçülen uzunlukların indirgenmesi ve uzunluk ölçümünde kesinlik kavramları aktarılacaktır. </a:t>
            </a:r>
          </a:p>
          <a:p>
            <a:pPr algn="just"/>
            <a:endParaRPr lang="tr-TR" sz="2400" dirty="0">
              <a:ln w="11430"/>
            </a:endParaRPr>
          </a:p>
          <a:p>
            <a:pPr algn="just"/>
            <a:r>
              <a:rPr lang="tr-TR" sz="2400" b="1" dirty="0">
                <a:ln w="11430"/>
                <a:solidFill>
                  <a:srgbClr val="0070C0"/>
                </a:solidFill>
                <a:effectLst>
                  <a:outerShdw blurRad="38100" dist="38100" dir="2700000" algn="tl">
                    <a:srgbClr val="000000">
                      <a:alpha val="43137"/>
                    </a:srgbClr>
                  </a:outerShdw>
                </a:effectLst>
              </a:rPr>
              <a:t>Uygulamalar:</a:t>
            </a:r>
          </a:p>
          <a:p>
            <a:pPr marL="342900" lvl="0" indent="-342900" algn="just">
              <a:buFont typeface="Wingdings" panose="05000000000000000000" pitchFamily="2" charset="2"/>
              <a:buChar char="ü"/>
            </a:pPr>
            <a:r>
              <a:rPr lang="tr-TR" sz="2400" dirty="0">
                <a:ln w="11430"/>
              </a:rPr>
              <a:t>Elektronik uzunluk ölçümü</a:t>
            </a:r>
          </a:p>
          <a:p>
            <a:pPr marL="342900" lvl="0" indent="-342900" algn="just">
              <a:buFont typeface="Wingdings" panose="05000000000000000000" pitchFamily="2" charset="2"/>
              <a:buChar char="ü"/>
            </a:pPr>
            <a:r>
              <a:rPr lang="tr-TR" sz="2400" dirty="0">
                <a:ln w="11430"/>
              </a:rPr>
              <a:t>Elektronik olarak ölçülen uzunlukların indirgenmesi</a:t>
            </a:r>
          </a:p>
        </p:txBody>
      </p:sp>
      <p:sp>
        <p:nvSpPr>
          <p:cNvPr id="2" name="Dikdörtgen 1"/>
          <p:cNvSpPr/>
          <p:nvPr/>
        </p:nvSpPr>
        <p:spPr>
          <a:xfrm>
            <a:off x="6426028" y="610927"/>
            <a:ext cx="1962396" cy="707886"/>
          </a:xfrm>
          <a:prstGeom prst="rect">
            <a:avLst/>
          </a:prstGeom>
          <a:noFill/>
        </p:spPr>
        <p:txBody>
          <a:bodyPr wrap="none" lIns="91440" tIns="45720" rIns="91440" bIns="45720">
            <a:spAutoFit/>
          </a:bodyPr>
          <a:lstStyle/>
          <a:p>
            <a:pPr algn="ctr"/>
            <a:r>
              <a:rPr lang="tr-TR"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2.Bölüm</a:t>
            </a:r>
          </a:p>
        </p:txBody>
      </p:sp>
    </p:spTree>
    <p:extLst>
      <p:ext uri="{BB962C8B-B14F-4D97-AF65-F5344CB8AC3E}">
        <p14:creationId xmlns:p14="http://schemas.microsoft.com/office/powerpoint/2010/main" val="191044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3808466781"/>
              </p:ext>
            </p:extLst>
          </p:nvPr>
        </p:nvGraphicFramePr>
        <p:xfrm>
          <a:off x="1331638" y="4712118"/>
          <a:ext cx="6336445" cy="893041"/>
        </p:xfrm>
        <a:graphic>
          <a:graphicData uri="http://schemas.openxmlformats.org/presentationml/2006/ole">
            <mc:AlternateContent xmlns:mc="http://schemas.openxmlformats.org/markup-compatibility/2006">
              <mc:Choice xmlns:v="urn:schemas-microsoft-com:vml" Requires="v">
                <p:oleObj name="Denklem" r:id="rId2" imgW="2806560" imgH="393480" progId="Equation.3">
                  <p:embed/>
                </p:oleObj>
              </mc:Choice>
              <mc:Fallback>
                <p:oleObj name="Denklem" r:id="rId2" imgW="2806560" imgH="393480" progId="Equation.3">
                  <p:embed/>
                  <p:pic>
                    <p:nvPicPr>
                      <p:cNvPr id="0" name=""/>
                      <p:cNvPicPr>
                        <a:picLocks noChangeAspect="1" noChangeArrowheads="1"/>
                      </p:cNvPicPr>
                      <p:nvPr/>
                    </p:nvPicPr>
                    <p:blipFill>
                      <a:blip r:embed="rId3"/>
                      <a:srcRect/>
                      <a:stretch>
                        <a:fillRect/>
                      </a:stretch>
                    </p:blipFill>
                    <p:spPr bwMode="auto">
                      <a:xfrm>
                        <a:off x="1331638" y="4712118"/>
                        <a:ext cx="6336445" cy="893041"/>
                      </a:xfrm>
                      <a:prstGeom prst="rect">
                        <a:avLst/>
                      </a:prstGeom>
                      <a:noFill/>
                    </p:spPr>
                  </p:pic>
                </p:oleObj>
              </mc:Fallback>
            </mc:AlternateContent>
          </a:graphicData>
        </a:graphic>
      </p:graphicFrame>
      <p:graphicFrame>
        <p:nvGraphicFramePr>
          <p:cNvPr id="3" name="Nesne 2"/>
          <p:cNvGraphicFramePr>
            <a:graphicFrameLocks noChangeAspect="1"/>
          </p:cNvGraphicFramePr>
          <p:nvPr>
            <p:extLst>
              <p:ext uri="{D42A27DB-BD31-4B8C-83A1-F6EECF244321}">
                <p14:modId xmlns:p14="http://schemas.microsoft.com/office/powerpoint/2010/main" val="4229014688"/>
              </p:ext>
            </p:extLst>
          </p:nvPr>
        </p:nvGraphicFramePr>
        <p:xfrm>
          <a:off x="1331638" y="3429000"/>
          <a:ext cx="4665471" cy="875569"/>
        </p:xfrm>
        <a:graphic>
          <a:graphicData uri="http://schemas.openxmlformats.org/presentationml/2006/ole">
            <mc:AlternateContent xmlns:mc="http://schemas.openxmlformats.org/markup-compatibility/2006">
              <mc:Choice xmlns:v="urn:schemas-microsoft-com:vml" Requires="v">
                <p:oleObj name="Denklem" r:id="rId4" imgW="2286000" imgH="431640" progId="Equation.3">
                  <p:embed/>
                </p:oleObj>
              </mc:Choice>
              <mc:Fallback>
                <p:oleObj name="Denklem" r:id="rId4" imgW="2286000" imgH="431640" progId="Equation.3">
                  <p:embed/>
                  <p:pic>
                    <p:nvPicPr>
                      <p:cNvPr id="0" name=""/>
                      <p:cNvPicPr>
                        <a:picLocks noChangeAspect="1" noChangeArrowheads="1"/>
                      </p:cNvPicPr>
                      <p:nvPr/>
                    </p:nvPicPr>
                    <p:blipFill>
                      <a:blip r:embed="rId5"/>
                      <a:srcRect/>
                      <a:stretch>
                        <a:fillRect/>
                      </a:stretch>
                    </p:blipFill>
                    <p:spPr bwMode="auto">
                      <a:xfrm>
                        <a:off x="1331638" y="3429000"/>
                        <a:ext cx="4665471" cy="875569"/>
                      </a:xfrm>
                      <a:prstGeom prst="rect">
                        <a:avLst/>
                      </a:prstGeom>
                      <a:noFill/>
                    </p:spPr>
                  </p:pic>
                </p:oleObj>
              </mc:Fallback>
            </mc:AlternateContent>
          </a:graphicData>
        </a:graphic>
      </p:graphicFrame>
      <mc:AlternateContent xmlns:mc="http://schemas.openxmlformats.org/markup-compatibility/2006">
        <mc:Choice xmlns:a14="http://schemas.microsoft.com/office/drawing/2010/main" Requires="a14">
          <p:sp>
            <p:nvSpPr>
              <p:cNvPr id="4" name="Dikdörtgen 3"/>
              <p:cNvSpPr/>
              <p:nvPr/>
            </p:nvSpPr>
            <p:spPr>
              <a:xfrm>
                <a:off x="1349365" y="1990848"/>
                <a:ext cx="2286000" cy="1234377"/>
              </a:xfrm>
              <a:prstGeom prst="rect">
                <a:avLst/>
              </a:prstGeom>
            </p:spPr>
            <p:txBody>
              <a:bodyPr wrap="square">
                <a:spAutoFit/>
              </a:bodyPr>
              <a:lstStyle/>
              <a:p>
                <a:r>
                  <a:rPr lang="tr-TR" sz="2400" dirty="0"/>
                  <a:t>n = 1.000293 </a:t>
                </a:r>
              </a:p>
              <a:p>
                <a14:m>
                  <m:oMath xmlns:m="http://schemas.openxmlformats.org/officeDocument/2006/math">
                    <m:sSub>
                      <m:sSubPr>
                        <m:ctrlPr>
                          <a:rPr lang="tr-TR" sz="2400" i="1">
                            <a:latin typeface="Cambria Math" panose="02040503050406030204" pitchFamily="18" charset="0"/>
                          </a:rPr>
                        </m:ctrlPr>
                      </m:sSubPr>
                      <m:e>
                        <m:r>
                          <a:rPr lang="tr-TR" sz="2400" i="1">
                            <a:latin typeface="Cambria Math"/>
                          </a:rPr>
                          <m:t>𝑐</m:t>
                        </m:r>
                      </m:e>
                      <m:sub>
                        <m:r>
                          <a:rPr lang="tr-TR" sz="2400" i="1">
                            <a:latin typeface="Cambria Math"/>
                          </a:rPr>
                          <m:t>0</m:t>
                        </m:r>
                      </m:sub>
                    </m:sSub>
                  </m:oMath>
                </a14:m>
                <a:r>
                  <a:rPr lang="tr-TR" sz="2400" dirty="0"/>
                  <a:t>=3*</a:t>
                </a:r>
                <a14:m>
                  <m:oMath xmlns:m="http://schemas.openxmlformats.org/officeDocument/2006/math">
                    <m:sSup>
                      <m:sSupPr>
                        <m:ctrlPr>
                          <a:rPr lang="tr-TR" sz="2400" i="1">
                            <a:latin typeface="Cambria Math" panose="02040503050406030204" pitchFamily="18" charset="0"/>
                          </a:rPr>
                        </m:ctrlPr>
                      </m:sSupPr>
                      <m:e>
                        <m:r>
                          <a:rPr lang="tr-TR" sz="2400" i="1">
                            <a:latin typeface="Cambria Math"/>
                          </a:rPr>
                          <m:t>10</m:t>
                        </m:r>
                      </m:e>
                      <m:sup>
                        <m:r>
                          <a:rPr lang="tr-TR" sz="2400" i="1">
                            <a:latin typeface="Cambria Math"/>
                          </a:rPr>
                          <m:t>8</m:t>
                        </m:r>
                      </m:sup>
                    </m:sSup>
                  </m:oMath>
                </a14:m>
                <a:r>
                  <a:rPr lang="tr-TR" sz="2400" dirty="0"/>
                  <a:t> m/s</a:t>
                </a:r>
              </a:p>
              <a:p>
                <a:r>
                  <a:rPr lang="tr-TR" sz="2400" dirty="0"/>
                  <a:t>∆t=6 µs</a:t>
                </a:r>
              </a:p>
            </p:txBody>
          </p:sp>
        </mc:Choice>
        <mc:Fallback>
          <p:sp>
            <p:nvSpPr>
              <p:cNvPr id="4" name="Dikdörtgen 3"/>
              <p:cNvSpPr>
                <a:spLocks noRot="1" noChangeAspect="1" noMove="1" noResize="1" noEditPoints="1" noAdjustHandles="1" noChangeArrowheads="1" noChangeShapeType="1" noTextEdit="1"/>
              </p:cNvSpPr>
              <p:nvPr/>
            </p:nvSpPr>
            <p:spPr>
              <a:xfrm>
                <a:off x="1349365" y="1990848"/>
                <a:ext cx="2286000" cy="1234377"/>
              </a:xfrm>
              <a:prstGeom prst="rect">
                <a:avLst/>
              </a:prstGeom>
              <a:blipFill>
                <a:blip r:embed="rId6"/>
                <a:stretch>
                  <a:fillRect l="-4000" t="-3960" b="-7921"/>
                </a:stretch>
              </a:blipFill>
            </p:spPr>
            <p:txBody>
              <a:bodyPr/>
              <a:lstStyle/>
              <a:p>
                <a:r>
                  <a:rPr lang="tr-TR">
                    <a:noFill/>
                  </a:rPr>
                  <a:t> </a:t>
                </a:r>
              </a:p>
            </p:txBody>
          </p:sp>
        </mc:Fallback>
      </mc:AlternateContent>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İmpuls</a:t>
            </a:r>
            <a:r>
              <a:rPr lang="tr-TR" sz="2400" dirty="0">
                <a:solidFill>
                  <a:schemeClr val="bg1"/>
                </a:solidFill>
                <a:ea typeface="Times New Roman" panose="02020603050405020304" pitchFamily="18" charset="0"/>
                <a:cs typeface="Times New Roman" panose="02020603050405020304" pitchFamily="18" charset="0"/>
              </a:rPr>
              <a:t> Ölçme Yöntemi</a:t>
            </a:r>
            <a:endParaRPr lang="en-US" sz="2400" dirty="0">
              <a:solidFill>
                <a:schemeClr val="bg1"/>
              </a:solidFill>
            </a:endParaRPr>
          </a:p>
        </p:txBody>
      </p:sp>
      <p:sp>
        <p:nvSpPr>
          <p:cNvPr id="8" name="Metin kutusu 7"/>
          <p:cNvSpPr txBox="1"/>
          <p:nvPr/>
        </p:nvSpPr>
        <p:spPr>
          <a:xfrm>
            <a:off x="1436725" y="1252841"/>
            <a:ext cx="1418593"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UYGULAMA</a:t>
            </a:r>
          </a:p>
        </p:txBody>
      </p:sp>
    </p:spTree>
    <p:extLst>
      <p:ext uri="{BB962C8B-B14F-4D97-AF65-F5344CB8AC3E}">
        <p14:creationId xmlns:p14="http://schemas.microsoft.com/office/powerpoint/2010/main" val="1612511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Faz Farkı Ölçme Yöntemi</a:t>
            </a:r>
            <a:endParaRPr lang="en-US" sz="2400" dirty="0">
              <a:solidFill>
                <a:schemeClr val="bg1"/>
              </a:solidFill>
            </a:endParaRPr>
          </a:p>
        </p:txBody>
      </p:sp>
      <p:pic>
        <p:nvPicPr>
          <p:cNvPr id="3" name="Picture 2" descr="http://www.megametropol.com/goruntu/image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47" y="2375767"/>
            <a:ext cx="5123551" cy="3501247"/>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5435498" y="2337362"/>
            <a:ext cx="3256341" cy="523220"/>
          </a:xfrm>
          <a:prstGeom prst="rect">
            <a:avLst/>
          </a:prstGeom>
          <a:noFill/>
        </p:spPr>
        <p:txBody>
          <a:bodyPr wrap="none" rtlCol="0">
            <a:spAutoFit/>
          </a:bodyPr>
          <a:lstStyle/>
          <a:p>
            <a:r>
              <a:rPr lang="tr-TR" sz="2800" b="1" dirty="0">
                <a:ln w="1905"/>
                <a:solidFill>
                  <a:srgbClr val="002060"/>
                </a:solidFill>
                <a:effectLst>
                  <a:innerShdw blurRad="69850" dist="43180" dir="5400000">
                    <a:srgbClr val="000000">
                      <a:alpha val="65000"/>
                    </a:srgbClr>
                  </a:innerShdw>
                </a:effectLst>
              </a:rPr>
              <a:t>Genlik Modülasyonu</a:t>
            </a:r>
          </a:p>
        </p:txBody>
      </p:sp>
      <p:sp>
        <p:nvSpPr>
          <p:cNvPr id="5" name="Metin kutusu 4"/>
          <p:cNvSpPr txBox="1"/>
          <p:nvPr/>
        </p:nvSpPr>
        <p:spPr>
          <a:xfrm>
            <a:off x="6149089" y="3062281"/>
            <a:ext cx="1688283" cy="584775"/>
          </a:xfrm>
          <a:prstGeom prst="rect">
            <a:avLst/>
          </a:prstGeom>
          <a:noFill/>
        </p:spPr>
        <p:txBody>
          <a:bodyPr wrap="none" rtlCol="0">
            <a:spAutoFit/>
          </a:bodyPr>
          <a:lstStyle/>
          <a:p>
            <a:r>
              <a:rPr lang="tr-TR" sz="3200" dirty="0" err="1">
                <a:latin typeface="Symbol" panose="05050102010706020507" pitchFamily="18" charset="2"/>
              </a:rPr>
              <a:t>l</a:t>
            </a:r>
            <a:r>
              <a:rPr lang="tr-TR" sz="3200" baseline="-25000" dirty="0" err="1"/>
              <a:t>M</a:t>
            </a:r>
            <a:r>
              <a:rPr lang="tr-TR" sz="3200" dirty="0"/>
              <a:t>=20 m</a:t>
            </a:r>
          </a:p>
        </p:txBody>
      </p:sp>
      <p:sp>
        <p:nvSpPr>
          <p:cNvPr id="6" name="Metin kutusu 5"/>
          <p:cNvSpPr txBox="1"/>
          <p:nvPr/>
        </p:nvSpPr>
        <p:spPr>
          <a:xfrm>
            <a:off x="5924574" y="3740326"/>
            <a:ext cx="2278188" cy="523220"/>
          </a:xfrm>
          <a:prstGeom prst="rect">
            <a:avLst/>
          </a:prstGeom>
          <a:noFill/>
        </p:spPr>
        <p:txBody>
          <a:bodyPr wrap="none" rtlCol="0">
            <a:spAutoFit/>
          </a:bodyPr>
          <a:lstStyle/>
          <a:p>
            <a:r>
              <a:rPr lang="tr-TR" sz="2800" dirty="0" err="1">
                <a:latin typeface="Symbol" panose="05050102010706020507" pitchFamily="18" charset="2"/>
              </a:rPr>
              <a:t>l</a:t>
            </a:r>
            <a:r>
              <a:rPr lang="tr-TR" sz="2800" baseline="-25000" dirty="0" err="1"/>
              <a:t>T</a:t>
            </a:r>
            <a:r>
              <a:rPr lang="tr-TR" sz="2800" dirty="0"/>
              <a:t>=0.8-1.2 </a:t>
            </a:r>
            <a:r>
              <a:rPr lang="tr-TR" sz="2800" dirty="0">
                <a:latin typeface="Symbol" panose="05050102010706020507" pitchFamily="18" charset="2"/>
              </a:rPr>
              <a:t>m</a:t>
            </a:r>
            <a:r>
              <a:rPr lang="tr-TR" sz="2800" dirty="0"/>
              <a:t>m</a:t>
            </a:r>
          </a:p>
        </p:txBody>
      </p:sp>
      <p:sp>
        <p:nvSpPr>
          <p:cNvPr id="7" name="Dikdörtgen 6"/>
          <p:cNvSpPr/>
          <p:nvPr/>
        </p:nvSpPr>
        <p:spPr>
          <a:xfrm>
            <a:off x="5294623" y="4394306"/>
            <a:ext cx="3397216" cy="1323439"/>
          </a:xfrm>
          <a:prstGeom prst="rect">
            <a:avLst/>
          </a:prstGeom>
        </p:spPr>
        <p:txBody>
          <a:bodyPr wrap="square">
            <a:spAutoFit/>
          </a:bodyPr>
          <a:lstStyle/>
          <a:p>
            <a:pPr marL="342900" indent="-342900" algn="just">
              <a:buFont typeface="Wingdings" panose="05000000000000000000" pitchFamily="2" charset="2"/>
              <a:buChar char="ü"/>
            </a:pPr>
            <a:r>
              <a:rPr lang="tr-TR" sz="2000" dirty="0"/>
              <a:t>Kullanılan elektromanyetik dalga genlik modülasyonu ile modüle edilmiş sinüs eğrisi şeklindeki dalgadır. </a:t>
            </a:r>
          </a:p>
        </p:txBody>
      </p:sp>
      <p:sp>
        <p:nvSpPr>
          <p:cNvPr id="11" name="Dikdörtgen 10"/>
          <p:cNvSpPr/>
          <p:nvPr/>
        </p:nvSpPr>
        <p:spPr>
          <a:xfrm>
            <a:off x="560777" y="1079228"/>
            <a:ext cx="8022445" cy="1015663"/>
          </a:xfrm>
          <a:prstGeom prst="rect">
            <a:avLst/>
          </a:prstGeom>
        </p:spPr>
        <p:txBody>
          <a:bodyPr wrap="square">
            <a:spAutoFit/>
          </a:bodyPr>
          <a:lstStyle/>
          <a:p>
            <a:pPr marL="342900" indent="-342900" algn="just">
              <a:buFont typeface="Wingdings" panose="05000000000000000000" pitchFamily="2" charset="2"/>
              <a:buChar char="ü"/>
            </a:pPr>
            <a:r>
              <a:rPr lang="en-US" sz="2000" dirty="0" err="1"/>
              <a:t>Faz</a:t>
            </a:r>
            <a:r>
              <a:rPr lang="en-US" sz="2000" dirty="0"/>
              <a:t> </a:t>
            </a:r>
            <a:r>
              <a:rPr lang="en-US" sz="2000" dirty="0" err="1"/>
              <a:t>farkı</a:t>
            </a:r>
            <a:r>
              <a:rPr lang="en-US" sz="2000" dirty="0"/>
              <a:t> </a:t>
            </a:r>
            <a:r>
              <a:rPr lang="en-US" sz="2000" dirty="0" err="1"/>
              <a:t>yönteminde</a:t>
            </a:r>
            <a:r>
              <a:rPr lang="en-US" sz="2000" dirty="0"/>
              <a:t> </a:t>
            </a:r>
            <a:r>
              <a:rPr lang="en-US" sz="2000" dirty="0" err="1"/>
              <a:t>uzunluk</a:t>
            </a:r>
            <a:r>
              <a:rPr lang="en-US" sz="2000" dirty="0"/>
              <a:t>, </a:t>
            </a:r>
            <a:r>
              <a:rPr lang="en-US" sz="2000" dirty="0" err="1"/>
              <a:t>göndericiden</a:t>
            </a:r>
            <a:r>
              <a:rPr lang="en-US" sz="2000" dirty="0"/>
              <a:t> </a:t>
            </a:r>
            <a:r>
              <a:rPr lang="en-US" sz="2000" dirty="0" err="1"/>
              <a:t>sürekli</a:t>
            </a:r>
            <a:r>
              <a:rPr lang="en-US" sz="2000" dirty="0"/>
              <a:t> </a:t>
            </a:r>
            <a:r>
              <a:rPr lang="en-US" sz="2000" dirty="0" err="1"/>
              <a:t>olarak</a:t>
            </a:r>
            <a:r>
              <a:rPr lang="en-US" sz="2000" dirty="0"/>
              <a:t> </a:t>
            </a:r>
            <a:r>
              <a:rPr lang="en-US" sz="2000" dirty="0" err="1"/>
              <a:t>yollanan</a:t>
            </a:r>
            <a:r>
              <a:rPr lang="en-US" sz="2000" dirty="0"/>
              <a:t> </a:t>
            </a:r>
            <a:r>
              <a:rPr lang="en-US" sz="2000" dirty="0" err="1"/>
              <a:t>ve</a:t>
            </a:r>
            <a:r>
              <a:rPr lang="en-US" sz="2000" dirty="0"/>
              <a:t> </a:t>
            </a:r>
            <a:r>
              <a:rPr lang="en-US" sz="2000" dirty="0" err="1"/>
              <a:t>yansıtıcıdan</a:t>
            </a:r>
            <a:r>
              <a:rPr lang="en-US" sz="2000" dirty="0"/>
              <a:t> </a:t>
            </a:r>
            <a:r>
              <a:rPr lang="en-US" sz="2000" dirty="0" err="1"/>
              <a:t>yansıyıp</a:t>
            </a:r>
            <a:r>
              <a:rPr lang="en-US" sz="2000" dirty="0"/>
              <a:t> </a:t>
            </a:r>
            <a:r>
              <a:rPr lang="en-US" sz="2000" dirty="0" err="1"/>
              <a:t>tekrar</a:t>
            </a:r>
            <a:r>
              <a:rPr lang="en-US" sz="2000" dirty="0"/>
              <a:t> </a:t>
            </a:r>
            <a:r>
              <a:rPr lang="en-US" sz="2000" dirty="0" err="1"/>
              <a:t>alıcı</a:t>
            </a:r>
            <a:r>
              <a:rPr lang="en-US" sz="2000" dirty="0"/>
              <a:t> </a:t>
            </a:r>
            <a:r>
              <a:rPr lang="en-US" sz="2000" dirty="0" err="1"/>
              <a:t>tarafından</a:t>
            </a:r>
            <a:r>
              <a:rPr lang="en-US" sz="2000" dirty="0"/>
              <a:t> </a:t>
            </a:r>
            <a:r>
              <a:rPr lang="en-US" sz="2000" dirty="0" err="1"/>
              <a:t>alınan</a:t>
            </a:r>
            <a:r>
              <a:rPr lang="en-US" sz="2000" dirty="0"/>
              <a:t> </a:t>
            </a:r>
            <a:r>
              <a:rPr lang="en-US" sz="2000" dirty="0" err="1"/>
              <a:t>elektromanyetik</a:t>
            </a:r>
            <a:r>
              <a:rPr lang="en-US" sz="2000" dirty="0"/>
              <a:t> </a:t>
            </a:r>
            <a:r>
              <a:rPr lang="en-US" sz="2000" dirty="0" err="1"/>
              <a:t>dalga</a:t>
            </a:r>
            <a:r>
              <a:rPr lang="en-US" sz="2000" dirty="0"/>
              <a:t> </a:t>
            </a:r>
            <a:r>
              <a:rPr lang="en-US" sz="2000" dirty="0" err="1"/>
              <a:t>arasında</a:t>
            </a:r>
            <a:r>
              <a:rPr lang="en-US" sz="2000" dirty="0"/>
              <a:t> </a:t>
            </a:r>
            <a:r>
              <a:rPr lang="en-US" sz="2000" dirty="0" err="1"/>
              <a:t>oluşan</a:t>
            </a:r>
            <a:r>
              <a:rPr lang="en-US" sz="2000" dirty="0"/>
              <a:t> </a:t>
            </a:r>
            <a:r>
              <a:rPr lang="en-US" sz="2000" dirty="0" err="1"/>
              <a:t>faz</a:t>
            </a:r>
            <a:r>
              <a:rPr lang="en-US" sz="2000" dirty="0"/>
              <a:t> </a:t>
            </a:r>
            <a:r>
              <a:rPr lang="en-US" sz="2000" dirty="0" err="1"/>
              <a:t>farkı</a:t>
            </a:r>
            <a:r>
              <a:rPr lang="en-US" sz="2000" dirty="0"/>
              <a:t> </a:t>
            </a:r>
            <a:r>
              <a:rPr lang="en-US" sz="2000" dirty="0" err="1"/>
              <a:t>yardımı</a:t>
            </a:r>
            <a:r>
              <a:rPr lang="en-US" sz="2000" dirty="0"/>
              <a:t> </a:t>
            </a:r>
            <a:r>
              <a:rPr lang="en-US" sz="2000" dirty="0" err="1"/>
              <a:t>ile</a:t>
            </a:r>
            <a:r>
              <a:rPr lang="en-US" sz="2000" dirty="0"/>
              <a:t> </a:t>
            </a:r>
            <a:r>
              <a:rPr lang="en-US" sz="2000" dirty="0" err="1"/>
              <a:t>belirlenir</a:t>
            </a:r>
            <a:r>
              <a:rPr lang="en-US" sz="2000" dirty="0"/>
              <a:t>. </a:t>
            </a:r>
          </a:p>
        </p:txBody>
      </p:sp>
    </p:spTree>
    <p:extLst>
      <p:ext uri="{BB962C8B-B14F-4D97-AF65-F5344CB8AC3E}">
        <p14:creationId xmlns:p14="http://schemas.microsoft.com/office/powerpoint/2010/main" val="510779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451" y="1077239"/>
            <a:ext cx="7848871" cy="1015663"/>
          </a:xfrm>
          <a:prstGeom prst="rect">
            <a:avLst/>
          </a:prstGeom>
        </p:spPr>
        <p:txBody>
          <a:bodyPr wrap="square">
            <a:spAutoFit/>
          </a:bodyPr>
          <a:lstStyle/>
          <a:p>
            <a:pPr marL="342900" indent="-342900" algn="just">
              <a:buFont typeface="Wingdings" panose="05000000000000000000" pitchFamily="2" charset="2"/>
              <a:buChar char="ü"/>
            </a:pPr>
            <a:r>
              <a:rPr lang="en-US" sz="2000" dirty="0" err="1"/>
              <a:t>Modüle</a:t>
            </a:r>
            <a:r>
              <a:rPr lang="en-US" sz="2000" dirty="0"/>
              <a:t> </a:t>
            </a:r>
            <a:r>
              <a:rPr lang="en-US" sz="2000" dirty="0" err="1"/>
              <a:t>edilmiş</a:t>
            </a:r>
            <a:r>
              <a:rPr lang="en-US" sz="2000" dirty="0"/>
              <a:t> </a:t>
            </a:r>
            <a:r>
              <a:rPr lang="en-US" sz="2000" dirty="0" err="1"/>
              <a:t>dalga</a:t>
            </a:r>
            <a:r>
              <a:rPr lang="en-US" sz="2000" dirty="0"/>
              <a:t> </a:t>
            </a:r>
            <a:r>
              <a:rPr lang="en-US" sz="2000" dirty="0" err="1"/>
              <a:t>uzunluk</a:t>
            </a:r>
            <a:r>
              <a:rPr lang="en-US" sz="2000" dirty="0"/>
              <a:t> </a:t>
            </a:r>
            <a:r>
              <a:rPr lang="en-US" sz="2000" dirty="0" err="1"/>
              <a:t>ölçümü</a:t>
            </a:r>
            <a:r>
              <a:rPr lang="en-US" sz="2000" dirty="0"/>
              <a:t> </a:t>
            </a:r>
            <a:r>
              <a:rPr lang="en-US" sz="2000" dirty="0" err="1"/>
              <a:t>için</a:t>
            </a:r>
            <a:r>
              <a:rPr lang="en-US" sz="2000" dirty="0"/>
              <a:t> </a:t>
            </a:r>
            <a:r>
              <a:rPr lang="en-US" sz="2000" dirty="0" err="1"/>
              <a:t>birim</a:t>
            </a:r>
            <a:r>
              <a:rPr lang="en-US" sz="2000" dirty="0"/>
              <a:t> </a:t>
            </a:r>
            <a:r>
              <a:rPr lang="en-US" sz="2000" dirty="0" err="1"/>
              <a:t>olarak</a:t>
            </a:r>
            <a:r>
              <a:rPr lang="en-US" sz="2000" dirty="0"/>
              <a:t> </a:t>
            </a:r>
            <a:r>
              <a:rPr lang="en-US" sz="2000" dirty="0" err="1"/>
              <a:t>kullanılır</a:t>
            </a:r>
            <a:r>
              <a:rPr lang="en-US" sz="2000" dirty="0"/>
              <a:t>. f </a:t>
            </a:r>
            <a:r>
              <a:rPr lang="en-US" sz="2000" dirty="0" err="1"/>
              <a:t>modülasyon</a:t>
            </a:r>
            <a:r>
              <a:rPr lang="en-US" sz="2000" dirty="0"/>
              <a:t> </a:t>
            </a:r>
            <a:r>
              <a:rPr lang="en-US" sz="2000" dirty="0" err="1"/>
              <a:t>frekansı</a:t>
            </a:r>
            <a:r>
              <a:rPr lang="en-US" sz="2000" dirty="0"/>
              <a:t>, co </a:t>
            </a:r>
            <a:r>
              <a:rPr lang="en-US" sz="2000" dirty="0" err="1"/>
              <a:t>ışığın</a:t>
            </a:r>
            <a:r>
              <a:rPr lang="en-US" sz="2000" dirty="0"/>
              <a:t> </a:t>
            </a:r>
            <a:r>
              <a:rPr lang="en-US" sz="2000" dirty="0" err="1"/>
              <a:t>boşluktaki</a:t>
            </a:r>
            <a:r>
              <a:rPr lang="en-US" sz="2000" dirty="0"/>
              <a:t> </a:t>
            </a:r>
            <a:r>
              <a:rPr lang="en-US" sz="2000" dirty="0" err="1"/>
              <a:t>hızı</a:t>
            </a:r>
            <a:r>
              <a:rPr lang="en-US" sz="2000" dirty="0"/>
              <a:t> </a:t>
            </a:r>
            <a:r>
              <a:rPr lang="en-US" sz="2000" dirty="0" err="1"/>
              <a:t>ve</a:t>
            </a:r>
            <a:r>
              <a:rPr lang="en-US" sz="2000" dirty="0"/>
              <a:t> n </a:t>
            </a:r>
            <a:r>
              <a:rPr lang="en-US" sz="2000" dirty="0" err="1"/>
              <a:t>ortamın</a:t>
            </a:r>
            <a:r>
              <a:rPr lang="en-US" sz="2000" dirty="0"/>
              <a:t> </a:t>
            </a:r>
            <a:r>
              <a:rPr lang="en-US" sz="2000" dirty="0" err="1"/>
              <a:t>kırılma</a:t>
            </a:r>
            <a:r>
              <a:rPr lang="en-US" sz="2000" dirty="0"/>
              <a:t> </a:t>
            </a:r>
            <a:r>
              <a:rPr lang="en-US" sz="2000" dirty="0" err="1"/>
              <a:t>indisini</a:t>
            </a:r>
            <a:r>
              <a:rPr lang="en-US" sz="2000" dirty="0"/>
              <a:t> </a:t>
            </a:r>
            <a:r>
              <a:rPr lang="en-US" sz="2000" dirty="0" err="1"/>
              <a:t>göstermek</a:t>
            </a:r>
            <a:r>
              <a:rPr lang="en-US" sz="2000" dirty="0"/>
              <a:t> </a:t>
            </a:r>
            <a:r>
              <a:rPr lang="en-US" sz="2000" dirty="0" err="1"/>
              <a:t>üzere</a:t>
            </a:r>
            <a:r>
              <a:rPr lang="en-US" sz="2000" dirty="0"/>
              <a:t> </a:t>
            </a:r>
            <a:r>
              <a:rPr lang="en-US" sz="2000" dirty="0" err="1"/>
              <a:t>dalga</a:t>
            </a:r>
            <a:r>
              <a:rPr lang="en-US" sz="2000" dirty="0"/>
              <a:t> </a:t>
            </a:r>
            <a:r>
              <a:rPr lang="en-US" sz="2000" dirty="0" err="1"/>
              <a:t>boyu</a:t>
            </a:r>
            <a:r>
              <a:rPr lang="en-US" sz="2000" dirty="0"/>
              <a:t>,</a:t>
            </a:r>
          </a:p>
        </p:txBody>
      </p:sp>
      <p:graphicFrame>
        <p:nvGraphicFramePr>
          <p:cNvPr id="3" name="Nesne 2"/>
          <p:cNvGraphicFramePr>
            <a:graphicFrameLocks noChangeAspect="1"/>
          </p:cNvGraphicFramePr>
          <p:nvPr>
            <p:extLst>
              <p:ext uri="{D42A27DB-BD31-4B8C-83A1-F6EECF244321}">
                <p14:modId xmlns:p14="http://schemas.microsoft.com/office/powerpoint/2010/main" val="1948588881"/>
              </p:ext>
            </p:extLst>
          </p:nvPr>
        </p:nvGraphicFramePr>
        <p:xfrm>
          <a:off x="1021906" y="2092902"/>
          <a:ext cx="1080120" cy="814517"/>
        </p:xfrm>
        <a:graphic>
          <a:graphicData uri="http://schemas.openxmlformats.org/presentationml/2006/ole">
            <mc:AlternateContent xmlns:mc="http://schemas.openxmlformats.org/markup-compatibility/2006">
              <mc:Choice xmlns:v="urn:schemas-microsoft-com:vml" Requires="v">
                <p:oleObj r:id="rId2" imgW="583947" imgH="431613" progId="Equation.3">
                  <p:embed/>
                </p:oleObj>
              </mc:Choice>
              <mc:Fallback>
                <p:oleObj r:id="rId2" imgW="583947" imgH="431613"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906" y="2092902"/>
                        <a:ext cx="1080120" cy="814517"/>
                      </a:xfrm>
                      <a:prstGeom prst="rect">
                        <a:avLst/>
                      </a:prstGeom>
                      <a:noFill/>
                    </p:spPr>
                  </p:pic>
                </p:oleObj>
              </mc:Fallback>
            </mc:AlternateContent>
          </a:graphicData>
        </a:graphic>
      </p:graphicFrame>
      <p:sp>
        <p:nvSpPr>
          <p:cNvPr id="4" name="Dikdörtgen 3"/>
          <p:cNvSpPr/>
          <p:nvPr/>
        </p:nvSpPr>
        <p:spPr>
          <a:xfrm>
            <a:off x="611452" y="2960798"/>
            <a:ext cx="7848871" cy="1323439"/>
          </a:xfrm>
          <a:prstGeom prst="rect">
            <a:avLst/>
          </a:prstGeom>
        </p:spPr>
        <p:txBody>
          <a:bodyPr wrap="square">
            <a:spAutoFit/>
          </a:bodyPr>
          <a:lstStyle/>
          <a:p>
            <a:pPr marL="342900" indent="-342900" algn="just">
              <a:spcAft>
                <a:spcPts val="600"/>
              </a:spcAft>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ahoma" panose="020B0604030504040204" pitchFamily="34" charset="0"/>
              </a:rPr>
              <a:t>Ölçülecek uzunluk boyunca gidip ve yansıtıcıdan geri gelen dalga, gönderilen dalgaya göre alıcıya faz kayıklığı ile ulaşır. Gidiş dönüş uzunluğu 2D, modüle edilmiş dalga boyu </a:t>
            </a:r>
            <a:r>
              <a:rPr lang="tr-TR" sz="2000" dirty="0">
                <a:latin typeface="Calibri" panose="020F0502020204030204" pitchFamily="34" charset="0"/>
                <a:ea typeface="Calibri" panose="020F0502020204030204" pitchFamily="34" charset="0"/>
                <a:cs typeface="Tahoma" panose="020B0604030504040204" pitchFamily="34" charset="0"/>
                <a:sym typeface="Symbol" panose="05050102010706020507" pitchFamily="18" charset="2"/>
              </a:rPr>
              <a:t></a:t>
            </a:r>
            <a:r>
              <a:rPr lang="tr-TR" sz="2000" baseline="-25000" dirty="0">
                <a:latin typeface="Calibri" panose="020F0502020204030204" pitchFamily="34" charset="0"/>
                <a:ea typeface="Calibri" panose="020F0502020204030204" pitchFamily="34" charset="0"/>
                <a:cs typeface="Tahoma" panose="020B0604030504040204" pitchFamily="34" charset="0"/>
              </a:rPr>
              <a:t>M</a:t>
            </a:r>
            <a:r>
              <a:rPr lang="tr-TR" sz="2000" dirty="0">
                <a:latin typeface="Calibri" panose="020F0502020204030204" pitchFamily="34" charset="0"/>
                <a:ea typeface="Calibri" panose="020F0502020204030204" pitchFamily="34" charset="0"/>
                <a:cs typeface="Tahoma" panose="020B0604030504040204" pitchFamily="34" charset="0"/>
              </a:rPr>
              <a:t>’nin katlarından ve faz kayıklığı oluşan dalga parçası </a:t>
            </a:r>
            <a:r>
              <a:rPr lang="tr-TR" sz="2000" dirty="0">
                <a:latin typeface="Calibri" panose="020F0502020204030204" pitchFamily="34" charset="0"/>
                <a:ea typeface="Calibri" panose="020F0502020204030204" pitchFamily="34" charset="0"/>
                <a:cs typeface="Tahoma" panose="020B0604030504040204" pitchFamily="34" charset="0"/>
                <a:sym typeface="Symbol" panose="05050102010706020507" pitchFamily="18" charset="2"/>
              </a:rPr>
              <a:t></a:t>
            </a:r>
            <a:r>
              <a:rPr lang="tr-TR" sz="2000" baseline="-25000" dirty="0">
                <a:latin typeface="Calibri" panose="020F0502020204030204" pitchFamily="34" charset="0"/>
                <a:ea typeface="Calibri" panose="020F0502020204030204" pitchFamily="34" charset="0"/>
                <a:cs typeface="Tahoma" panose="020B0604030504040204" pitchFamily="34" charset="0"/>
              </a:rPr>
              <a:t>M</a:t>
            </a:r>
            <a:r>
              <a:rPr lang="tr-TR" sz="2000" dirty="0">
                <a:latin typeface="Calibri" panose="020F0502020204030204" pitchFamily="34" charset="0"/>
                <a:ea typeface="Calibri" panose="020F0502020204030204" pitchFamily="34" charset="0"/>
                <a:cs typeface="Tahoma" panose="020B0604030504040204" pitchFamily="34" charset="0"/>
              </a:rPr>
              <a:t>’den oluşmaktadır.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Nesne 4"/>
          <p:cNvGraphicFramePr>
            <a:graphicFrameLocks noChangeAspect="1"/>
          </p:cNvGraphicFramePr>
          <p:nvPr>
            <p:extLst>
              <p:ext uri="{D42A27DB-BD31-4B8C-83A1-F6EECF244321}">
                <p14:modId xmlns:p14="http://schemas.microsoft.com/office/powerpoint/2010/main" val="3816846823"/>
              </p:ext>
            </p:extLst>
          </p:nvPr>
        </p:nvGraphicFramePr>
        <p:xfrm>
          <a:off x="1021906" y="4449297"/>
          <a:ext cx="2061579" cy="1595483"/>
        </p:xfrm>
        <a:graphic>
          <a:graphicData uri="http://schemas.openxmlformats.org/presentationml/2006/ole">
            <mc:AlternateContent xmlns:mc="http://schemas.openxmlformats.org/markup-compatibility/2006">
              <mc:Choice xmlns:v="urn:schemas-microsoft-com:vml" Requires="v">
                <p:oleObj r:id="rId4" imgW="1091726" imgH="850531" progId="Equation.3">
                  <p:embed/>
                </p:oleObj>
              </mc:Choice>
              <mc:Fallback>
                <p:oleObj r:id="rId4" imgW="1091726" imgH="85053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906" y="4449297"/>
                        <a:ext cx="2061579" cy="1595483"/>
                      </a:xfrm>
                      <a:prstGeom prst="rect">
                        <a:avLst/>
                      </a:prstGeom>
                      <a:noFill/>
                    </p:spPr>
                  </p:pic>
                </p:oleObj>
              </mc:Fallback>
            </mc:AlternateContent>
          </a:graphicData>
        </a:graphic>
      </p:graphicFrame>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Faz Farkı Ölçme Yöntemi</a:t>
            </a:r>
            <a:endParaRPr lang="en-US" sz="2400" dirty="0">
              <a:solidFill>
                <a:schemeClr val="bg1"/>
              </a:solidFill>
            </a:endParaRPr>
          </a:p>
        </p:txBody>
      </p:sp>
    </p:spTree>
    <p:extLst>
      <p:ext uri="{BB962C8B-B14F-4D97-AF65-F5344CB8AC3E}">
        <p14:creationId xmlns:p14="http://schemas.microsoft.com/office/powerpoint/2010/main" val="3068682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93" y="780383"/>
            <a:ext cx="6035813" cy="274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Nesne 2"/>
          <p:cNvGraphicFramePr>
            <a:graphicFrameLocks noChangeAspect="1"/>
          </p:cNvGraphicFramePr>
          <p:nvPr>
            <p:extLst>
              <p:ext uri="{D42A27DB-BD31-4B8C-83A1-F6EECF244321}">
                <p14:modId xmlns:p14="http://schemas.microsoft.com/office/powerpoint/2010/main" val="3006403237"/>
              </p:ext>
            </p:extLst>
          </p:nvPr>
        </p:nvGraphicFramePr>
        <p:xfrm>
          <a:off x="6392818" y="1317161"/>
          <a:ext cx="2491289" cy="1728192"/>
        </p:xfrm>
        <a:graphic>
          <a:graphicData uri="http://schemas.openxmlformats.org/presentationml/2006/ole">
            <mc:AlternateContent xmlns:mc="http://schemas.openxmlformats.org/markup-compatibility/2006">
              <mc:Choice xmlns:v="urn:schemas-microsoft-com:vml" Requires="v">
                <p:oleObj name="Denklem" r:id="rId3" imgW="1054100" imgH="736600" progId="Equation.3">
                  <p:embed/>
                </p:oleObj>
              </mc:Choice>
              <mc:Fallback>
                <p:oleObj name="Denklem" r:id="rId3" imgW="1054100" imgH="736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818" y="1317161"/>
                        <a:ext cx="2491289" cy="1728192"/>
                      </a:xfrm>
                      <a:prstGeom prst="rect">
                        <a:avLst/>
                      </a:prstGeom>
                      <a:solidFill>
                        <a:schemeClr val="accent1">
                          <a:lumMod val="40000"/>
                          <a:lumOff val="60000"/>
                        </a:schemeClr>
                      </a:solidFill>
                    </p:spPr>
                  </p:pic>
                </p:oleObj>
              </mc:Fallback>
            </mc:AlternateContent>
          </a:graphicData>
        </a:graphic>
      </p:graphicFrame>
      <p:sp>
        <p:nvSpPr>
          <p:cNvPr id="4" name="Dikdörtgen 3"/>
          <p:cNvSpPr/>
          <p:nvPr/>
        </p:nvSpPr>
        <p:spPr>
          <a:xfrm>
            <a:off x="6326151" y="3189456"/>
            <a:ext cx="2624622" cy="1015663"/>
          </a:xfrm>
          <a:prstGeom prst="rect">
            <a:avLst/>
          </a:prstGeom>
        </p:spPr>
        <p:txBody>
          <a:bodyPr wrap="square">
            <a:spAutoFit/>
          </a:bodyPr>
          <a:lstStyle/>
          <a:p>
            <a:r>
              <a:rPr lang="tr-TR" sz="2000" dirty="0"/>
              <a:t>N: Tam dalgaların sayısı</a:t>
            </a:r>
          </a:p>
          <a:p>
            <a:r>
              <a:rPr lang="tr-TR" sz="2000" dirty="0"/>
              <a:t>U: Ölçek / Yarım Dalga</a:t>
            </a:r>
          </a:p>
          <a:p>
            <a:r>
              <a:rPr lang="tr-TR" sz="2000" dirty="0"/>
              <a:t>R: Artık kısım</a:t>
            </a:r>
          </a:p>
        </p:txBody>
      </p:sp>
      <p:graphicFrame>
        <p:nvGraphicFramePr>
          <p:cNvPr id="5" name="Nesne 4"/>
          <p:cNvGraphicFramePr>
            <a:graphicFrameLocks noChangeAspect="1"/>
          </p:cNvGraphicFramePr>
          <p:nvPr>
            <p:extLst>
              <p:ext uri="{D42A27DB-BD31-4B8C-83A1-F6EECF244321}">
                <p14:modId xmlns:p14="http://schemas.microsoft.com/office/powerpoint/2010/main" val="2072646631"/>
              </p:ext>
            </p:extLst>
          </p:nvPr>
        </p:nvGraphicFramePr>
        <p:xfrm>
          <a:off x="2647691" y="4239514"/>
          <a:ext cx="2088654" cy="884494"/>
        </p:xfrm>
        <a:graphic>
          <a:graphicData uri="http://schemas.openxmlformats.org/presentationml/2006/ole">
            <mc:AlternateContent xmlns:mc="http://schemas.openxmlformats.org/markup-compatibility/2006">
              <mc:Choice xmlns:v="urn:schemas-microsoft-com:vml" Requires="v">
                <p:oleObj name="Denklem" r:id="rId5" imgW="812447" imgH="342751" progId="Equation.3">
                  <p:embed/>
                </p:oleObj>
              </mc:Choice>
              <mc:Fallback>
                <p:oleObj name="Denklem" r:id="rId5" imgW="812447" imgH="34275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691" y="4239514"/>
                        <a:ext cx="2088654" cy="884494"/>
                      </a:xfrm>
                      <a:prstGeom prst="rect">
                        <a:avLst/>
                      </a:prstGeom>
                      <a:noFill/>
                      <a:ln>
                        <a:noFill/>
                      </a:ln>
                    </p:spPr>
                  </p:pic>
                </p:oleObj>
              </mc:Fallback>
            </mc:AlternateContent>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1159412573"/>
              </p:ext>
            </p:extLst>
          </p:nvPr>
        </p:nvGraphicFramePr>
        <p:xfrm>
          <a:off x="1890230" y="5143426"/>
          <a:ext cx="3887663" cy="861362"/>
        </p:xfrm>
        <a:graphic>
          <a:graphicData uri="http://schemas.openxmlformats.org/presentationml/2006/ole">
            <mc:AlternateContent xmlns:mc="http://schemas.openxmlformats.org/markup-compatibility/2006">
              <mc:Choice xmlns:v="urn:schemas-microsoft-com:vml" Requires="v">
                <p:oleObj name="Denklem" r:id="rId7" imgW="1586811" imgH="355446" progId="Equation.3">
                  <p:embed/>
                </p:oleObj>
              </mc:Choice>
              <mc:Fallback>
                <p:oleObj name="Denklem" r:id="rId7" imgW="1586811" imgH="355446"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0230" y="5143426"/>
                        <a:ext cx="3887663" cy="861362"/>
                      </a:xfrm>
                      <a:prstGeom prst="rect">
                        <a:avLst/>
                      </a:prstGeom>
                      <a:noFill/>
                      <a:ln>
                        <a:noFill/>
                      </a:ln>
                    </p:spPr>
                  </p:pic>
                </p:oleObj>
              </mc:Fallback>
            </mc:AlternateContent>
          </a:graphicData>
        </a:graphic>
      </p:graphicFrame>
      <p:sp>
        <p:nvSpPr>
          <p:cNvPr id="7" name="Metin kutusu 6"/>
          <p:cNvSpPr txBox="1"/>
          <p:nvPr/>
        </p:nvSpPr>
        <p:spPr>
          <a:xfrm>
            <a:off x="1991229" y="3704939"/>
            <a:ext cx="1095621" cy="400110"/>
          </a:xfrm>
          <a:prstGeom prst="rect">
            <a:avLst/>
          </a:prstGeom>
          <a:noFill/>
        </p:spPr>
        <p:txBody>
          <a:bodyPr wrap="none" rtlCol="0">
            <a:spAutoFit/>
          </a:bodyPr>
          <a:lstStyle/>
          <a:p>
            <a:r>
              <a:rPr lang="tr-TR" sz="2000" b="1" dirty="0">
                <a:ln w="1905"/>
                <a:solidFill>
                  <a:srgbClr val="002060"/>
                </a:solidFill>
                <a:effectLst>
                  <a:innerShdw blurRad="69850" dist="43180" dir="5400000">
                    <a:srgbClr val="000000">
                      <a:alpha val="65000"/>
                    </a:srgbClr>
                  </a:innerShdw>
                </a:effectLst>
              </a:rPr>
              <a:t>Faz Farkı</a:t>
            </a:r>
          </a:p>
        </p:txBody>
      </p:sp>
      <p:cxnSp>
        <p:nvCxnSpPr>
          <p:cNvPr id="8" name="Düz Ok Bağlayıcısı 7"/>
          <p:cNvCxnSpPr/>
          <p:nvPr/>
        </p:nvCxnSpPr>
        <p:spPr>
          <a:xfrm>
            <a:off x="3086850" y="4009420"/>
            <a:ext cx="648072" cy="391398"/>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Dikdörtgen 8"/>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Faz Farkı Ölçme Yöntemi</a:t>
            </a:r>
            <a:endParaRPr lang="en-US" sz="2400" dirty="0">
              <a:solidFill>
                <a:schemeClr val="bg1"/>
              </a:solidFill>
            </a:endParaRPr>
          </a:p>
        </p:txBody>
      </p:sp>
      <p:sp>
        <p:nvSpPr>
          <p:cNvPr id="10" name="Dikdörtgen 9"/>
          <p:cNvSpPr/>
          <p:nvPr/>
        </p:nvSpPr>
        <p:spPr>
          <a:xfrm>
            <a:off x="1039197" y="4195186"/>
            <a:ext cx="1702065" cy="923330"/>
          </a:xfrm>
          <a:prstGeom prst="rect">
            <a:avLst/>
          </a:prstGeom>
        </p:spPr>
        <p:txBody>
          <a:bodyPr wrap="square">
            <a:spAutoFit/>
          </a:bodyPr>
          <a:lstStyle/>
          <a:p>
            <a:r>
              <a:rPr lang="tr-TR" dirty="0"/>
              <a:t>faz kayıklığına karşılık gelen dalga parçası</a:t>
            </a:r>
          </a:p>
        </p:txBody>
      </p:sp>
    </p:spTree>
    <p:extLst>
      <p:ext uri="{BB962C8B-B14F-4D97-AF65-F5344CB8AC3E}">
        <p14:creationId xmlns:p14="http://schemas.microsoft.com/office/powerpoint/2010/main" val="1950338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Nesne 2"/>
          <p:cNvGraphicFramePr>
            <a:graphicFrameLocks noChangeAspect="1"/>
          </p:cNvGraphicFramePr>
          <p:nvPr>
            <p:extLst>
              <p:ext uri="{D42A27DB-BD31-4B8C-83A1-F6EECF244321}">
                <p14:modId xmlns:p14="http://schemas.microsoft.com/office/powerpoint/2010/main" val="1040778373"/>
              </p:ext>
            </p:extLst>
          </p:nvPr>
        </p:nvGraphicFramePr>
        <p:xfrm>
          <a:off x="543365" y="1727015"/>
          <a:ext cx="1224136" cy="502770"/>
        </p:xfrm>
        <a:graphic>
          <a:graphicData uri="http://schemas.openxmlformats.org/presentationml/2006/ole">
            <mc:AlternateContent xmlns:mc="http://schemas.openxmlformats.org/markup-compatibility/2006">
              <mc:Choice xmlns:v="urn:schemas-microsoft-com:vml" Requires="v">
                <p:oleObj r:id="rId2" imgW="532937" imgH="215713" progId="Equation.3">
                  <p:embed/>
                </p:oleObj>
              </mc:Choice>
              <mc:Fallback>
                <p:oleObj r:id="rId2" imgW="532937" imgH="215713"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65" y="1727015"/>
                        <a:ext cx="1224136" cy="502770"/>
                      </a:xfrm>
                      <a:prstGeom prst="rect">
                        <a:avLst/>
                      </a:prstGeom>
                      <a:noFill/>
                    </p:spPr>
                  </p:pic>
                </p:oleObj>
              </mc:Fallback>
            </mc:AlternateContent>
          </a:graphicData>
        </a:graphic>
      </p:graphicFrame>
      <p:sp>
        <p:nvSpPr>
          <p:cNvPr id="4" name="Dikdörtgen 3"/>
          <p:cNvSpPr/>
          <p:nvPr/>
        </p:nvSpPr>
        <p:spPr>
          <a:xfrm>
            <a:off x="485233" y="2199542"/>
            <a:ext cx="7286061" cy="1015663"/>
          </a:xfrm>
          <a:prstGeom prst="rect">
            <a:avLst/>
          </a:prstGeom>
        </p:spPr>
        <p:txBody>
          <a:bodyPr wrap="square">
            <a:spAutoFit/>
          </a:bodyPr>
          <a:lstStyle/>
          <a:p>
            <a:pPr algn="just">
              <a:lnSpc>
                <a:spcPct val="150000"/>
              </a:lnSpc>
              <a:spcAft>
                <a:spcPts val="0"/>
              </a:spcAft>
            </a:pPr>
            <a:r>
              <a:rPr lang="tr-TR" sz="2000" dirty="0">
                <a:latin typeface="Calibri" panose="020F0502020204030204" pitchFamily="34" charset="0"/>
                <a:ea typeface="Calibri" panose="020F0502020204030204" pitchFamily="34" charset="0"/>
                <a:cs typeface="Tahoma" panose="020B0604030504040204" pitchFamily="34" charset="0"/>
              </a:rPr>
              <a:t>f: Modüle edilmiş dalganın frekansı</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tr-TR" sz="2000" dirty="0">
                <a:latin typeface="Calibri" panose="020F0502020204030204" pitchFamily="34" charset="0"/>
                <a:ea typeface="Calibri" panose="020F0502020204030204" pitchFamily="34" charset="0"/>
                <a:cs typeface="Tahoma" panose="020B0604030504040204" pitchFamily="34" charset="0"/>
              </a:rPr>
              <a:t>Alınan sinyal ile gönderilen sinyalin faz açıları arasındaki </a:t>
            </a:r>
            <a:r>
              <a:rPr lang="tr-TR" sz="2000" b="1" u="sng" dirty="0">
                <a:latin typeface="Calibri" panose="020F0502020204030204" pitchFamily="34" charset="0"/>
                <a:ea typeface="Calibri" panose="020F0502020204030204" pitchFamily="34" charset="0"/>
                <a:cs typeface="Tahoma" panose="020B0604030504040204" pitchFamily="34" charset="0"/>
              </a:rPr>
              <a:t>faz farkı </a:t>
            </a:r>
            <a:endParaRPr lang="en-US" b="1" u="sng"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Nesne 4"/>
          <p:cNvGraphicFramePr>
            <a:graphicFrameLocks noChangeAspect="1"/>
          </p:cNvGraphicFramePr>
          <p:nvPr>
            <p:extLst>
              <p:ext uri="{D42A27DB-BD31-4B8C-83A1-F6EECF244321}">
                <p14:modId xmlns:p14="http://schemas.microsoft.com/office/powerpoint/2010/main" val="23356167"/>
              </p:ext>
            </p:extLst>
          </p:nvPr>
        </p:nvGraphicFramePr>
        <p:xfrm>
          <a:off x="543365" y="3132256"/>
          <a:ext cx="3553956" cy="789768"/>
        </p:xfrm>
        <a:graphic>
          <a:graphicData uri="http://schemas.openxmlformats.org/presentationml/2006/ole">
            <mc:AlternateContent xmlns:mc="http://schemas.openxmlformats.org/markup-compatibility/2006">
              <mc:Choice xmlns:v="urn:schemas-microsoft-com:vml" Requires="v">
                <p:oleObj r:id="rId4" imgW="1803400" imgH="393700" progId="Equation.3">
                  <p:embed/>
                </p:oleObj>
              </mc:Choice>
              <mc:Fallback>
                <p:oleObj r:id="rId4" imgW="18034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365" y="3132256"/>
                        <a:ext cx="3553956" cy="789768"/>
                      </a:xfrm>
                      <a:prstGeom prst="rect">
                        <a:avLst/>
                      </a:prstGeom>
                      <a:noFill/>
                    </p:spPr>
                  </p:pic>
                </p:oleObj>
              </mc:Fallback>
            </mc:AlternateContent>
          </a:graphicData>
        </a:graphic>
      </p:graphicFrame>
      <p:sp>
        <p:nvSpPr>
          <p:cNvPr id="6" name="Dikdörtgen 5"/>
          <p:cNvSpPr/>
          <p:nvPr/>
        </p:nvSpPr>
        <p:spPr>
          <a:xfrm>
            <a:off x="485233" y="4159383"/>
            <a:ext cx="2532873" cy="461665"/>
          </a:xfrm>
          <a:prstGeom prst="rect">
            <a:avLst/>
          </a:prstGeom>
        </p:spPr>
        <p:txBody>
          <a:bodyPr wrap="none">
            <a:spAutoFit/>
          </a:bodyPr>
          <a:lstStyle/>
          <a:p>
            <a:r>
              <a:rPr lang="tr-TR" sz="2400" b="1" u="sng" dirty="0">
                <a:solidFill>
                  <a:srgbClr val="FF0000"/>
                </a:solidFill>
                <a:latin typeface="Calibri" panose="020F0502020204030204" pitchFamily="34" charset="0"/>
                <a:ea typeface="Calibri" panose="020F0502020204030204" pitchFamily="34" charset="0"/>
                <a:cs typeface="Tahoma" panose="020B0604030504040204" pitchFamily="34" charset="0"/>
              </a:rPr>
              <a:t>Artık dalga parçası</a:t>
            </a:r>
            <a:endParaRPr lang="en-US" sz="2400" b="1" u="sng" dirty="0">
              <a:solidFill>
                <a:srgbClr val="FF0000"/>
              </a:solidFill>
            </a:endParaRPr>
          </a:p>
        </p:txBody>
      </p:sp>
      <p:graphicFrame>
        <p:nvGraphicFramePr>
          <p:cNvPr id="7" name="Nesne 6"/>
          <p:cNvGraphicFramePr>
            <a:graphicFrameLocks noChangeAspect="1"/>
          </p:cNvGraphicFramePr>
          <p:nvPr>
            <p:extLst>
              <p:ext uri="{D42A27DB-BD31-4B8C-83A1-F6EECF244321}">
                <p14:modId xmlns:p14="http://schemas.microsoft.com/office/powerpoint/2010/main" val="197724903"/>
              </p:ext>
            </p:extLst>
          </p:nvPr>
        </p:nvGraphicFramePr>
        <p:xfrm>
          <a:off x="3369762" y="3999229"/>
          <a:ext cx="1805987" cy="781974"/>
        </p:xfrm>
        <a:graphic>
          <a:graphicData uri="http://schemas.openxmlformats.org/presentationml/2006/ole">
            <mc:AlternateContent xmlns:mc="http://schemas.openxmlformats.org/markup-compatibility/2006">
              <mc:Choice xmlns:v="urn:schemas-microsoft-com:vml" Requires="v">
                <p:oleObj r:id="rId6" imgW="926698" imgH="393529" progId="Equation.3">
                  <p:embed/>
                </p:oleObj>
              </mc:Choice>
              <mc:Fallback>
                <p:oleObj r:id="rId6" imgW="926698"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9762" y="3999229"/>
                        <a:ext cx="1805987" cy="781974"/>
                      </a:xfrm>
                      <a:prstGeom prst="rect">
                        <a:avLst/>
                      </a:prstGeom>
                      <a:noFill/>
                    </p:spPr>
                  </p:pic>
                </p:oleObj>
              </mc:Fallback>
            </mc:AlternateContent>
          </a:graphicData>
        </a:graphic>
      </p:graphicFrame>
      <p:sp>
        <p:nvSpPr>
          <p:cNvPr id="8" name="Dikdörtgen 7"/>
          <p:cNvSpPr/>
          <p:nvPr/>
        </p:nvSpPr>
        <p:spPr>
          <a:xfrm>
            <a:off x="492599" y="5153519"/>
            <a:ext cx="1827744" cy="461665"/>
          </a:xfrm>
          <a:prstGeom prst="rect">
            <a:avLst/>
          </a:prstGeom>
        </p:spPr>
        <p:txBody>
          <a:bodyPr wrap="none">
            <a:spAutoFit/>
          </a:bodyPr>
          <a:lstStyle/>
          <a:p>
            <a:r>
              <a:rPr lang="tr-TR" sz="2400" b="1" u="sng" dirty="0">
                <a:solidFill>
                  <a:srgbClr val="FF0000"/>
                </a:solidFill>
                <a:latin typeface="Calibri" panose="020F0502020204030204" pitchFamily="34" charset="0"/>
                <a:ea typeface="Calibri" panose="020F0502020204030204" pitchFamily="34" charset="0"/>
                <a:cs typeface="Tahoma" panose="020B0604030504040204" pitchFamily="34" charset="0"/>
              </a:rPr>
              <a:t>R artık kısım </a:t>
            </a:r>
            <a:endParaRPr lang="en-US" sz="2400" b="1" u="sng" dirty="0">
              <a:solidFill>
                <a:srgbClr val="FF0000"/>
              </a:solidFill>
            </a:endParaRPr>
          </a:p>
        </p:txBody>
      </p:sp>
      <p:graphicFrame>
        <p:nvGraphicFramePr>
          <p:cNvPr id="9" name="Nesne 8"/>
          <p:cNvGraphicFramePr>
            <a:graphicFrameLocks noChangeAspect="1"/>
          </p:cNvGraphicFramePr>
          <p:nvPr>
            <p:extLst>
              <p:ext uri="{D42A27DB-BD31-4B8C-83A1-F6EECF244321}">
                <p14:modId xmlns:p14="http://schemas.microsoft.com/office/powerpoint/2010/main" val="1196179257"/>
              </p:ext>
            </p:extLst>
          </p:nvPr>
        </p:nvGraphicFramePr>
        <p:xfrm>
          <a:off x="3369762" y="4972477"/>
          <a:ext cx="3435632" cy="823748"/>
        </p:xfrm>
        <a:graphic>
          <a:graphicData uri="http://schemas.openxmlformats.org/presentationml/2006/ole">
            <mc:AlternateContent xmlns:mc="http://schemas.openxmlformats.org/markup-compatibility/2006">
              <mc:Choice xmlns:v="urn:schemas-microsoft-com:vml" Requires="v">
                <p:oleObj r:id="rId8" imgW="1625600" imgH="393700" progId="Equation.3">
                  <p:embed/>
                </p:oleObj>
              </mc:Choice>
              <mc:Fallback>
                <p:oleObj r:id="rId8" imgW="16256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9762" y="4972477"/>
                        <a:ext cx="3435632" cy="823748"/>
                      </a:xfrm>
                      <a:prstGeom prst="rect">
                        <a:avLst/>
                      </a:prstGeom>
                      <a:noFill/>
                    </p:spPr>
                  </p:pic>
                </p:oleObj>
              </mc:Fallback>
            </mc:AlternateContent>
          </a:graphicData>
        </a:graphic>
      </p:graphicFrame>
      <p:sp>
        <p:nvSpPr>
          <p:cNvPr id="10" name="Dikdörtgen 9"/>
          <p:cNvSpPr/>
          <p:nvPr/>
        </p:nvSpPr>
        <p:spPr>
          <a:xfrm>
            <a:off x="1825633" y="1635129"/>
            <a:ext cx="1138453" cy="506292"/>
          </a:xfrm>
          <a:prstGeom prst="rect">
            <a:avLst/>
          </a:prstGeom>
        </p:spPr>
        <p:txBody>
          <a:bodyPr wrap="none">
            <a:spAutoFit/>
          </a:bodyPr>
          <a:lstStyle/>
          <a:p>
            <a:pPr algn="just">
              <a:lnSpc>
                <a:spcPct val="150000"/>
              </a:lnSpc>
              <a:spcAft>
                <a:spcPts val="0"/>
              </a:spcAft>
            </a:pPr>
            <a:r>
              <a:rPr lang="tr-TR" sz="2000" dirty="0" err="1">
                <a:latin typeface="Calibri" panose="020F0502020204030204" pitchFamily="34" charset="0"/>
                <a:ea typeface="Calibri" panose="020F0502020204030204" pitchFamily="34" charset="0"/>
                <a:cs typeface="Tahoma" panose="020B0604030504040204" pitchFamily="34" charset="0"/>
              </a:rPr>
              <a:t>Açısal</a:t>
            </a:r>
            <a:r>
              <a:rPr lang="tr-TR" sz="2000" dirty="0">
                <a:latin typeface="Calibri" panose="020F0502020204030204" pitchFamily="34" charset="0"/>
                <a:ea typeface="Calibri" panose="020F0502020204030204" pitchFamily="34" charset="0"/>
                <a:cs typeface="Tahoma" panose="020B0604030504040204" pitchFamily="34" charset="0"/>
              </a:rPr>
              <a:t> hız</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Dikdörtgen 10"/>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Faz Farkı Ölçme Yöntemi</a:t>
            </a:r>
            <a:endParaRPr lang="en-US" sz="2400" dirty="0">
              <a:solidFill>
                <a:schemeClr val="bg1"/>
              </a:solidFill>
            </a:endParaRPr>
          </a:p>
        </p:txBody>
      </p:sp>
      <p:sp>
        <p:nvSpPr>
          <p:cNvPr id="12" name="Metin kutusu 11"/>
          <p:cNvSpPr txBox="1"/>
          <p:nvPr/>
        </p:nvSpPr>
        <p:spPr>
          <a:xfrm>
            <a:off x="485233" y="914537"/>
            <a:ext cx="4313360" cy="671851"/>
          </a:xfrm>
          <a:prstGeom prst="rect">
            <a:avLst/>
          </a:prstGeom>
          <a:noFill/>
        </p:spPr>
        <p:txBody>
          <a:bodyPr wrap="none" rtlCol="0">
            <a:spAutoFit/>
          </a:bodyPr>
          <a:lstStyle/>
          <a:p>
            <a:pPr algn="just">
              <a:lnSpc>
                <a:spcPct val="150000"/>
              </a:lnSpc>
              <a:spcAft>
                <a:spcPts val="600"/>
              </a:spcAft>
            </a:pPr>
            <a:r>
              <a:rPr lang="tr-TR" sz="2800" b="1" dirty="0">
                <a:solidFill>
                  <a:srgbClr val="0070C0"/>
                </a:solidFill>
                <a:latin typeface="Calibri" panose="020F0502020204030204" pitchFamily="34" charset="0"/>
                <a:ea typeface="Calibri" panose="020F0502020204030204" pitchFamily="34" charset="0"/>
                <a:cs typeface="Tahoma" panose="020B0604030504040204" pitchFamily="34" charset="0"/>
              </a:rPr>
              <a:t>R Artık Kısmın Belirlenmesi:</a:t>
            </a:r>
            <a:endParaRPr lang="en-US" sz="2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845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Faz Farkı Ölçme Yöntemi</a:t>
            </a:r>
            <a:endParaRPr lang="en-US" sz="2400" dirty="0">
              <a:solidFill>
                <a:schemeClr val="bg1"/>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103" y="1665417"/>
            <a:ext cx="4852931" cy="220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p:cNvSpPr txBox="1"/>
          <p:nvPr/>
        </p:nvSpPr>
        <p:spPr>
          <a:xfrm flipH="1">
            <a:off x="813289" y="4171764"/>
            <a:ext cx="7517422" cy="1323439"/>
          </a:xfrm>
          <a:prstGeom prst="rect">
            <a:avLst/>
          </a:prstGeom>
          <a:noFill/>
        </p:spPr>
        <p:txBody>
          <a:bodyPr wrap="square" rtlCol="0">
            <a:spAutoFit/>
          </a:bodyPr>
          <a:lstStyle/>
          <a:p>
            <a:pPr algn="just"/>
            <a:r>
              <a:rPr lang="tr-TR" sz="2000" dirty="0"/>
              <a:t>Dalga boyu </a:t>
            </a:r>
            <a:r>
              <a:rPr lang="tr-TR" sz="2000" dirty="0">
                <a:sym typeface="Symbol"/>
              </a:rPr>
              <a:t></a:t>
            </a:r>
            <a:r>
              <a:rPr lang="tr-TR" sz="2000" baseline="-25000" dirty="0">
                <a:sym typeface="Symbol"/>
              </a:rPr>
              <a:t>M</a:t>
            </a:r>
            <a:r>
              <a:rPr lang="tr-TR" sz="2000" dirty="0">
                <a:sym typeface="Symbol"/>
              </a:rPr>
              <a:t>= 20 m olan bir elektronik uzunluk ölçer ile iki nokta arasındaki mesafe ölçülüyor. Tam dalgaların sayısı </a:t>
            </a:r>
            <a:r>
              <a:rPr lang="tr-TR" sz="2000" dirty="0"/>
              <a:t>N=46 adet </a:t>
            </a:r>
            <a:r>
              <a:rPr lang="tr-TR" sz="2000" dirty="0" err="1"/>
              <a:t>dir</a:t>
            </a:r>
            <a:r>
              <a:rPr lang="tr-TR" sz="2000" dirty="0"/>
              <a:t>. Elektronik uzunluk ölçerin ölçtüğü faz farkı </a:t>
            </a:r>
            <a:r>
              <a:rPr lang="tr-TR" sz="2000" dirty="0">
                <a:sym typeface="Symbol"/>
              </a:rPr>
              <a:t>=</a:t>
            </a:r>
            <a:r>
              <a:rPr lang="tr-TR" sz="2000" dirty="0"/>
              <a:t>0,95638 </a:t>
            </a:r>
            <a:r>
              <a:rPr lang="tr-TR" sz="2000" dirty="0" err="1"/>
              <a:t>rad</a:t>
            </a:r>
            <a:r>
              <a:rPr lang="tr-TR" sz="2000" dirty="0"/>
              <a:t> </a:t>
            </a:r>
            <a:r>
              <a:rPr lang="tr-TR" sz="2000" dirty="0" err="1"/>
              <a:t>dır</a:t>
            </a:r>
            <a:r>
              <a:rPr lang="tr-TR" sz="2000" dirty="0"/>
              <a:t>. Mesafeyi hesaplayınız.</a:t>
            </a:r>
          </a:p>
        </p:txBody>
      </p:sp>
      <p:sp>
        <p:nvSpPr>
          <p:cNvPr id="9" name="Metin kutusu 8"/>
          <p:cNvSpPr txBox="1"/>
          <p:nvPr/>
        </p:nvSpPr>
        <p:spPr>
          <a:xfrm>
            <a:off x="278543" y="1170126"/>
            <a:ext cx="1418593"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UYGULAMA</a:t>
            </a:r>
          </a:p>
        </p:txBody>
      </p:sp>
    </p:spTree>
    <p:extLst>
      <p:ext uri="{BB962C8B-B14F-4D97-AF65-F5344CB8AC3E}">
        <p14:creationId xmlns:p14="http://schemas.microsoft.com/office/powerpoint/2010/main" val="2774383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Nesne 2"/>
          <p:cNvGraphicFramePr>
            <a:graphicFrameLocks noChangeAspect="1"/>
          </p:cNvGraphicFramePr>
          <p:nvPr>
            <p:extLst>
              <p:ext uri="{D42A27DB-BD31-4B8C-83A1-F6EECF244321}">
                <p14:modId xmlns:p14="http://schemas.microsoft.com/office/powerpoint/2010/main" val="1603460841"/>
              </p:ext>
            </p:extLst>
          </p:nvPr>
        </p:nvGraphicFramePr>
        <p:xfrm>
          <a:off x="744307" y="3056812"/>
          <a:ext cx="4215795" cy="744375"/>
        </p:xfrm>
        <a:graphic>
          <a:graphicData uri="http://schemas.openxmlformats.org/presentationml/2006/ole">
            <mc:AlternateContent xmlns:mc="http://schemas.openxmlformats.org/markup-compatibility/2006">
              <mc:Choice xmlns:v="urn:schemas-microsoft-com:vml" Requires="v">
                <p:oleObj name="Denklem" r:id="rId2" imgW="2234880" imgH="393480" progId="Equation.3">
                  <p:embed/>
                </p:oleObj>
              </mc:Choice>
              <mc:Fallback>
                <p:oleObj name="Denklem" r:id="rId2" imgW="2234880" imgH="393480" progId="Equation.3">
                  <p:embed/>
                  <p:pic>
                    <p:nvPicPr>
                      <p:cNvPr id="0" name=""/>
                      <p:cNvPicPr>
                        <a:picLocks noChangeAspect="1" noChangeArrowheads="1"/>
                      </p:cNvPicPr>
                      <p:nvPr/>
                    </p:nvPicPr>
                    <p:blipFill>
                      <a:blip r:embed="rId3"/>
                      <a:srcRect/>
                      <a:stretch>
                        <a:fillRect/>
                      </a:stretch>
                    </p:blipFill>
                    <p:spPr bwMode="auto">
                      <a:xfrm>
                        <a:off x="744307" y="3056812"/>
                        <a:ext cx="4215795" cy="744375"/>
                      </a:xfrm>
                      <a:prstGeom prst="rect">
                        <a:avLst/>
                      </a:prstGeom>
                      <a:noFill/>
                      <a:ln>
                        <a:noFill/>
                      </a:ln>
                    </p:spPr>
                  </p:pic>
                </p:oleObj>
              </mc:Fallback>
            </mc:AlternateContent>
          </a:graphicData>
        </a:graphic>
      </p:graphicFrame>
      <p:graphicFrame>
        <p:nvGraphicFramePr>
          <p:cNvPr id="4" name="Nesne 3"/>
          <p:cNvGraphicFramePr>
            <a:graphicFrameLocks noChangeAspect="1"/>
          </p:cNvGraphicFramePr>
          <p:nvPr>
            <p:extLst>
              <p:ext uri="{D42A27DB-BD31-4B8C-83A1-F6EECF244321}">
                <p14:modId xmlns:p14="http://schemas.microsoft.com/office/powerpoint/2010/main" val="232965743"/>
              </p:ext>
            </p:extLst>
          </p:nvPr>
        </p:nvGraphicFramePr>
        <p:xfrm>
          <a:off x="772941" y="4064731"/>
          <a:ext cx="3026702" cy="773734"/>
        </p:xfrm>
        <a:graphic>
          <a:graphicData uri="http://schemas.openxmlformats.org/presentationml/2006/ole">
            <mc:AlternateContent xmlns:mc="http://schemas.openxmlformats.org/markup-compatibility/2006">
              <mc:Choice xmlns:v="urn:schemas-microsoft-com:vml" Requires="v">
                <p:oleObj name="Denklem" r:id="rId4" imgW="1523880" imgH="393480" progId="Equation.3">
                  <p:embed/>
                </p:oleObj>
              </mc:Choice>
              <mc:Fallback>
                <p:oleObj name="Denklem" r:id="rId4" imgW="1523880" imgH="393480" progId="Equation.3">
                  <p:embed/>
                  <p:pic>
                    <p:nvPicPr>
                      <p:cNvPr id="0" name=""/>
                      <p:cNvPicPr>
                        <a:picLocks noChangeAspect="1" noChangeArrowheads="1"/>
                      </p:cNvPicPr>
                      <p:nvPr/>
                    </p:nvPicPr>
                    <p:blipFill>
                      <a:blip r:embed="rId5"/>
                      <a:srcRect/>
                      <a:stretch>
                        <a:fillRect/>
                      </a:stretch>
                    </p:blipFill>
                    <p:spPr bwMode="auto">
                      <a:xfrm>
                        <a:off x="772941" y="4064731"/>
                        <a:ext cx="3026702" cy="773734"/>
                      </a:xfrm>
                      <a:prstGeom prst="rect">
                        <a:avLst/>
                      </a:prstGeom>
                      <a:noFill/>
                      <a:ln>
                        <a:noFill/>
                      </a:ln>
                    </p:spPr>
                  </p:pic>
                </p:oleObj>
              </mc:Fallback>
            </mc:AlternateContent>
          </a:graphicData>
        </a:graphic>
      </p:graphicFrame>
      <p:graphicFrame>
        <p:nvGraphicFramePr>
          <p:cNvPr id="5" name="Nesne 4"/>
          <p:cNvGraphicFramePr>
            <a:graphicFrameLocks noChangeAspect="1"/>
          </p:cNvGraphicFramePr>
          <p:nvPr>
            <p:extLst>
              <p:ext uri="{D42A27DB-BD31-4B8C-83A1-F6EECF244321}">
                <p14:modId xmlns:p14="http://schemas.microsoft.com/office/powerpoint/2010/main" val="3786682365"/>
              </p:ext>
            </p:extLst>
          </p:nvPr>
        </p:nvGraphicFramePr>
        <p:xfrm>
          <a:off x="744307" y="5127158"/>
          <a:ext cx="5541083" cy="499606"/>
        </p:xfrm>
        <a:graphic>
          <a:graphicData uri="http://schemas.openxmlformats.org/presentationml/2006/ole">
            <mc:AlternateContent xmlns:mc="http://schemas.openxmlformats.org/markup-compatibility/2006">
              <mc:Choice xmlns:v="urn:schemas-microsoft-com:vml" Requires="v">
                <p:oleObj name="Denklem" r:id="rId6" imgW="2374560" imgH="215640" progId="Equation.3">
                  <p:embed/>
                </p:oleObj>
              </mc:Choice>
              <mc:Fallback>
                <p:oleObj name="Denklem" r:id="rId6" imgW="2374560" imgH="215640" progId="Equation.3">
                  <p:embed/>
                  <p:pic>
                    <p:nvPicPr>
                      <p:cNvPr id="0" name=""/>
                      <p:cNvPicPr>
                        <a:picLocks noChangeAspect="1" noChangeArrowheads="1"/>
                      </p:cNvPicPr>
                      <p:nvPr/>
                    </p:nvPicPr>
                    <p:blipFill>
                      <a:blip r:embed="rId7"/>
                      <a:srcRect/>
                      <a:stretch>
                        <a:fillRect/>
                      </a:stretch>
                    </p:blipFill>
                    <p:spPr bwMode="auto">
                      <a:xfrm>
                        <a:off x="744307" y="5127158"/>
                        <a:ext cx="5541083" cy="499606"/>
                      </a:xfrm>
                      <a:prstGeom prst="rect">
                        <a:avLst/>
                      </a:prstGeom>
                      <a:noFill/>
                      <a:ln>
                        <a:noFill/>
                      </a:ln>
                    </p:spPr>
                  </p:pic>
                </p:oleObj>
              </mc:Fallback>
            </mc:AlternateContent>
          </a:graphicData>
        </a:graphic>
      </p:graphicFrame>
      <p:sp>
        <p:nvSpPr>
          <p:cNvPr id="6" name="Metin kutusu 5"/>
          <p:cNvSpPr txBox="1"/>
          <p:nvPr/>
        </p:nvSpPr>
        <p:spPr>
          <a:xfrm flipH="1">
            <a:off x="609683" y="1815971"/>
            <a:ext cx="7924634" cy="1015663"/>
          </a:xfrm>
          <a:prstGeom prst="rect">
            <a:avLst/>
          </a:prstGeom>
          <a:noFill/>
        </p:spPr>
        <p:txBody>
          <a:bodyPr wrap="square" rtlCol="0">
            <a:spAutoFit/>
          </a:bodyPr>
          <a:lstStyle/>
          <a:p>
            <a:pPr algn="just"/>
            <a:r>
              <a:rPr lang="tr-TR" sz="2000" dirty="0"/>
              <a:t>Dalga boyu </a:t>
            </a:r>
            <a:r>
              <a:rPr lang="tr-TR" sz="2000" dirty="0">
                <a:sym typeface="Symbol"/>
              </a:rPr>
              <a:t></a:t>
            </a:r>
            <a:r>
              <a:rPr lang="tr-TR" sz="2000" baseline="-25000" dirty="0">
                <a:sym typeface="Symbol"/>
              </a:rPr>
              <a:t>M</a:t>
            </a:r>
            <a:r>
              <a:rPr lang="tr-TR" sz="2000" dirty="0">
                <a:sym typeface="Symbol"/>
              </a:rPr>
              <a:t>= 20 m olan bir elektronik uzunluk ölçer ile iki nokta arasındaki mesafe ölçülüyor. Tam dalgaların sayısı </a:t>
            </a:r>
            <a:r>
              <a:rPr lang="tr-TR" sz="2000" dirty="0"/>
              <a:t>N=46 adet </a:t>
            </a:r>
            <a:r>
              <a:rPr lang="tr-TR" sz="2000" dirty="0" err="1"/>
              <a:t>dir</a:t>
            </a:r>
            <a:r>
              <a:rPr lang="tr-TR" sz="2000" dirty="0"/>
              <a:t>. Elektronik uzunluk ölçerin ölçtüğü faz farkı </a:t>
            </a:r>
            <a:r>
              <a:rPr lang="tr-TR" sz="2000" dirty="0">
                <a:sym typeface="Symbol"/>
              </a:rPr>
              <a:t>=</a:t>
            </a:r>
            <a:r>
              <a:rPr lang="tr-TR" sz="2000" dirty="0"/>
              <a:t>0,95638 </a:t>
            </a:r>
            <a:r>
              <a:rPr lang="tr-TR" sz="2000" dirty="0" err="1"/>
              <a:t>rad</a:t>
            </a:r>
            <a:r>
              <a:rPr lang="tr-TR" sz="2000" dirty="0"/>
              <a:t> </a:t>
            </a:r>
            <a:r>
              <a:rPr lang="tr-TR" sz="2000" dirty="0" err="1"/>
              <a:t>dır</a:t>
            </a:r>
            <a:r>
              <a:rPr lang="tr-TR" sz="2000" dirty="0"/>
              <a:t>. Mesafeyi hesaplayınız.</a:t>
            </a:r>
          </a:p>
        </p:txBody>
      </p:sp>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Faz Farkı Ölçme Yöntemi</a:t>
            </a:r>
            <a:endParaRPr lang="en-US" sz="2400" dirty="0">
              <a:solidFill>
                <a:schemeClr val="bg1"/>
              </a:solidFill>
            </a:endParaRPr>
          </a:p>
        </p:txBody>
      </p:sp>
      <p:sp>
        <p:nvSpPr>
          <p:cNvPr id="8" name="Metin kutusu 7"/>
          <p:cNvSpPr txBox="1"/>
          <p:nvPr/>
        </p:nvSpPr>
        <p:spPr>
          <a:xfrm>
            <a:off x="278543" y="1035386"/>
            <a:ext cx="988797"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ÇÖZÜM</a:t>
            </a:r>
          </a:p>
        </p:txBody>
      </p:sp>
    </p:spTree>
    <p:extLst>
      <p:ext uri="{BB962C8B-B14F-4D97-AF65-F5344CB8AC3E}">
        <p14:creationId xmlns:p14="http://schemas.microsoft.com/office/powerpoint/2010/main" val="924584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Faz Farkı Ölçme Yöntemi</a:t>
            </a:r>
            <a:endParaRPr lang="en-US" sz="2400" dirty="0">
              <a:solidFill>
                <a:schemeClr val="bg1"/>
              </a:solidFill>
            </a:endParaRPr>
          </a:p>
        </p:txBody>
      </p:sp>
      <p:sp>
        <p:nvSpPr>
          <p:cNvPr id="3" name="Metin kutusu 2"/>
          <p:cNvSpPr txBox="1"/>
          <p:nvPr/>
        </p:nvSpPr>
        <p:spPr>
          <a:xfrm>
            <a:off x="278543" y="815913"/>
            <a:ext cx="3268202" cy="461665"/>
          </a:xfrm>
          <a:prstGeom prst="rect">
            <a:avLst/>
          </a:prstGeom>
          <a:noFill/>
        </p:spPr>
        <p:txBody>
          <a:bodyPr wrap="none" rtlCol="0">
            <a:spAutoFit/>
          </a:bodyPr>
          <a:lstStyle/>
          <a:p>
            <a:r>
              <a:rPr lang="tr-TR" sz="2400" b="1" dirty="0">
                <a:ln w="1905"/>
                <a:solidFill>
                  <a:srgbClr val="002060"/>
                </a:solidFill>
                <a:effectLst>
                  <a:innerShdw blurRad="69850" dist="43180" dir="5400000">
                    <a:srgbClr val="000000">
                      <a:alpha val="65000"/>
                    </a:srgbClr>
                  </a:innerShdw>
                </a:effectLst>
              </a:rPr>
              <a:t>N Tam Dalga Boyu Sayısı</a:t>
            </a:r>
          </a:p>
        </p:txBody>
      </p:sp>
      <p:pic>
        <p:nvPicPr>
          <p:cNvPr id="4" name="Resim 3"/>
          <p:cNvPicPr/>
          <p:nvPr/>
        </p:nvPicPr>
        <p:blipFill>
          <a:blip r:embed="rId2"/>
          <a:stretch>
            <a:fillRect/>
          </a:stretch>
        </p:blipFill>
        <p:spPr>
          <a:xfrm>
            <a:off x="210116" y="1288060"/>
            <a:ext cx="4752502" cy="1671247"/>
          </a:xfrm>
          <a:prstGeom prst="rect">
            <a:avLst/>
          </a:prstGeom>
        </p:spPr>
      </p:pic>
      <p:sp>
        <p:nvSpPr>
          <p:cNvPr id="5" name="Dikdörtgen 4"/>
          <p:cNvSpPr/>
          <p:nvPr/>
        </p:nvSpPr>
        <p:spPr>
          <a:xfrm>
            <a:off x="5204627" y="1800517"/>
            <a:ext cx="3346190" cy="646331"/>
          </a:xfrm>
          <a:prstGeom prst="rect">
            <a:avLst/>
          </a:prstGeom>
        </p:spPr>
        <p:txBody>
          <a:bodyPr wrap="square">
            <a:spAutoFit/>
          </a:bodyPr>
          <a:lstStyle/>
          <a:p>
            <a:pPr algn="just"/>
            <a:r>
              <a:rPr lang="tr-TR" dirty="0"/>
              <a:t>N sayısını belirlemek için farklı ölçeklerde dalga boyları kullanılır. </a:t>
            </a:r>
          </a:p>
        </p:txBody>
      </p:sp>
      <p:sp>
        <p:nvSpPr>
          <p:cNvPr id="6" name="Dikdörtgen 5"/>
          <p:cNvSpPr/>
          <p:nvPr/>
        </p:nvSpPr>
        <p:spPr>
          <a:xfrm>
            <a:off x="465688" y="3123612"/>
            <a:ext cx="8418907" cy="646331"/>
          </a:xfrm>
          <a:prstGeom prst="rect">
            <a:avLst/>
          </a:prstGeom>
        </p:spPr>
        <p:txBody>
          <a:bodyPr wrap="square">
            <a:spAutoFit/>
          </a:bodyPr>
          <a:lstStyle/>
          <a:p>
            <a:r>
              <a:rPr lang="tr-TR" dirty="0"/>
              <a:t>Pratikte kullanılan uzunluk ölçerlerde uzunluk ölçümü kaba ve hassas ölçek olmak üzere sadece 2 ölçek ile yapılır. </a:t>
            </a:r>
          </a:p>
        </p:txBody>
      </p:sp>
      <p:pic>
        <p:nvPicPr>
          <p:cNvPr id="7" name="Resim 6"/>
          <p:cNvPicPr>
            <a:picLocks noChangeAspect="1"/>
          </p:cNvPicPr>
          <p:nvPr/>
        </p:nvPicPr>
        <p:blipFill>
          <a:blip r:embed="rId3"/>
          <a:stretch>
            <a:fillRect/>
          </a:stretch>
        </p:blipFill>
        <p:spPr>
          <a:xfrm>
            <a:off x="320983" y="3769943"/>
            <a:ext cx="2354543" cy="1669266"/>
          </a:xfrm>
          <a:prstGeom prst="rect">
            <a:avLst/>
          </a:prstGeom>
        </p:spPr>
      </p:pic>
      <p:pic>
        <p:nvPicPr>
          <p:cNvPr id="8" name="Resim 7"/>
          <p:cNvPicPr>
            <a:picLocks noChangeAspect="1"/>
          </p:cNvPicPr>
          <p:nvPr/>
        </p:nvPicPr>
        <p:blipFill>
          <a:blip r:embed="rId4"/>
          <a:stretch>
            <a:fillRect/>
          </a:stretch>
        </p:blipFill>
        <p:spPr>
          <a:xfrm>
            <a:off x="3394728" y="3668493"/>
            <a:ext cx="2354543" cy="907399"/>
          </a:xfrm>
          <a:prstGeom prst="rect">
            <a:avLst/>
          </a:prstGeom>
        </p:spPr>
      </p:pic>
      <p:pic>
        <p:nvPicPr>
          <p:cNvPr id="9" name="Resim 8"/>
          <p:cNvPicPr>
            <a:picLocks noChangeAspect="1"/>
          </p:cNvPicPr>
          <p:nvPr/>
        </p:nvPicPr>
        <p:blipFill rotWithShape="1">
          <a:blip r:embed="rId5"/>
          <a:srcRect t="19399" b="16029"/>
          <a:stretch/>
        </p:blipFill>
        <p:spPr>
          <a:xfrm>
            <a:off x="4275901" y="5266553"/>
            <a:ext cx="2583255" cy="895813"/>
          </a:xfrm>
          <a:prstGeom prst="rect">
            <a:avLst/>
          </a:prstGeom>
        </p:spPr>
      </p:pic>
      <p:sp>
        <p:nvSpPr>
          <p:cNvPr id="10" name="Dikdörtgen 9"/>
          <p:cNvSpPr/>
          <p:nvPr/>
        </p:nvSpPr>
        <p:spPr>
          <a:xfrm>
            <a:off x="465688" y="5356790"/>
            <a:ext cx="3705279" cy="646331"/>
          </a:xfrm>
          <a:prstGeom prst="rect">
            <a:avLst/>
          </a:prstGeom>
        </p:spPr>
        <p:txBody>
          <a:bodyPr wrap="square">
            <a:spAutoFit/>
          </a:bodyPr>
          <a:lstStyle/>
          <a:p>
            <a:pPr algn="just"/>
            <a:r>
              <a:rPr lang="tr-TR" b="1" u="sng" dirty="0">
                <a:solidFill>
                  <a:srgbClr val="002060"/>
                </a:solidFill>
              </a:rPr>
              <a:t>N tam dalga boyu sayısı olduğu için bulunan değer tam sayıya yuvarlanır</a:t>
            </a:r>
          </a:p>
        </p:txBody>
      </p:sp>
      <p:graphicFrame>
        <p:nvGraphicFramePr>
          <p:cNvPr id="12" name="Nesne 11"/>
          <p:cNvGraphicFramePr>
            <a:graphicFrameLocks noChangeAspect="1"/>
          </p:cNvGraphicFramePr>
          <p:nvPr>
            <p:extLst>
              <p:ext uri="{D42A27DB-BD31-4B8C-83A1-F6EECF244321}">
                <p14:modId xmlns:p14="http://schemas.microsoft.com/office/powerpoint/2010/main" val="3279640577"/>
              </p:ext>
            </p:extLst>
          </p:nvPr>
        </p:nvGraphicFramePr>
        <p:xfrm>
          <a:off x="6558007" y="3916355"/>
          <a:ext cx="948189" cy="485120"/>
        </p:xfrm>
        <a:graphic>
          <a:graphicData uri="http://schemas.openxmlformats.org/presentationml/2006/ole">
            <mc:AlternateContent xmlns:mc="http://schemas.openxmlformats.org/markup-compatibility/2006">
              <mc:Choice xmlns:v="urn:schemas-microsoft-com:vml" Requires="v">
                <p:oleObj r:id="rId6" imgW="406048" imgH="203024" progId="Equation.3">
                  <p:embed/>
                </p:oleObj>
              </mc:Choice>
              <mc:Fallback>
                <p:oleObj r:id="rId6" imgW="406048" imgH="20302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8007" y="3916355"/>
                        <a:ext cx="948189" cy="485120"/>
                      </a:xfrm>
                      <a:prstGeom prst="rect">
                        <a:avLst/>
                      </a:prstGeom>
                      <a:noFill/>
                    </p:spPr>
                  </p:pic>
                </p:oleObj>
              </mc:Fallback>
            </mc:AlternateContent>
          </a:graphicData>
        </a:graphic>
      </p:graphicFrame>
      <p:pic>
        <p:nvPicPr>
          <p:cNvPr id="13" name="Resim 12"/>
          <p:cNvPicPr>
            <a:picLocks noChangeAspect="1"/>
          </p:cNvPicPr>
          <p:nvPr/>
        </p:nvPicPr>
        <p:blipFill rotWithShape="1">
          <a:blip r:embed="rId8"/>
          <a:srcRect r="64026"/>
          <a:stretch/>
        </p:blipFill>
        <p:spPr>
          <a:xfrm>
            <a:off x="3687249" y="4460604"/>
            <a:ext cx="1698536" cy="896187"/>
          </a:xfrm>
          <a:prstGeom prst="rect">
            <a:avLst/>
          </a:prstGeom>
        </p:spPr>
      </p:pic>
      <p:pic>
        <p:nvPicPr>
          <p:cNvPr id="14" name="Resim 13"/>
          <p:cNvPicPr>
            <a:picLocks noChangeAspect="1"/>
          </p:cNvPicPr>
          <p:nvPr/>
        </p:nvPicPr>
        <p:blipFill rotWithShape="1">
          <a:blip r:embed="rId9"/>
          <a:srcRect r="63156"/>
          <a:stretch/>
        </p:blipFill>
        <p:spPr>
          <a:xfrm>
            <a:off x="6558007" y="4460604"/>
            <a:ext cx="1715169" cy="896186"/>
          </a:xfrm>
          <a:prstGeom prst="rect">
            <a:avLst/>
          </a:prstGeom>
        </p:spPr>
      </p:pic>
    </p:spTree>
    <p:extLst>
      <p:ext uri="{BB962C8B-B14F-4D97-AF65-F5344CB8AC3E}">
        <p14:creationId xmlns:p14="http://schemas.microsoft.com/office/powerpoint/2010/main" val="4230568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11708" y="1338881"/>
            <a:ext cx="1418593"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UYGULAMA</a:t>
            </a:r>
          </a:p>
        </p:txBody>
      </p:sp>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Faz Farkı Ölçme Yöntemi</a:t>
            </a:r>
            <a:endParaRPr lang="en-US" sz="2400" dirty="0">
              <a:solidFill>
                <a:schemeClr val="bg1"/>
              </a:solidFill>
            </a:endParaRPr>
          </a:p>
        </p:txBody>
      </p:sp>
      <p:pic>
        <p:nvPicPr>
          <p:cNvPr id="4" name="Resim 3"/>
          <p:cNvPicPr>
            <a:picLocks noChangeAspect="1"/>
          </p:cNvPicPr>
          <p:nvPr/>
        </p:nvPicPr>
        <p:blipFill>
          <a:blip r:embed="rId2"/>
          <a:stretch>
            <a:fillRect/>
          </a:stretch>
        </p:blipFill>
        <p:spPr>
          <a:xfrm>
            <a:off x="220335" y="1999927"/>
            <a:ext cx="8722467" cy="1397458"/>
          </a:xfrm>
          <a:prstGeom prst="rect">
            <a:avLst/>
          </a:prstGeom>
        </p:spPr>
      </p:pic>
      <p:pic>
        <p:nvPicPr>
          <p:cNvPr id="6" name="Resim 5"/>
          <p:cNvPicPr>
            <a:picLocks noChangeAspect="1"/>
          </p:cNvPicPr>
          <p:nvPr/>
        </p:nvPicPr>
        <p:blipFill>
          <a:blip r:embed="rId3"/>
          <a:stretch>
            <a:fillRect/>
          </a:stretch>
        </p:blipFill>
        <p:spPr>
          <a:xfrm>
            <a:off x="690193" y="3460616"/>
            <a:ext cx="3750523" cy="1063460"/>
          </a:xfrm>
          <a:prstGeom prst="rect">
            <a:avLst/>
          </a:prstGeom>
        </p:spPr>
      </p:pic>
      <p:pic>
        <p:nvPicPr>
          <p:cNvPr id="7" name="Resim 6"/>
          <p:cNvPicPr>
            <a:picLocks noChangeAspect="1"/>
          </p:cNvPicPr>
          <p:nvPr/>
        </p:nvPicPr>
        <p:blipFill rotWithShape="1">
          <a:blip r:embed="rId4"/>
          <a:srcRect t="11656" b="12742"/>
          <a:stretch/>
        </p:blipFill>
        <p:spPr>
          <a:xfrm>
            <a:off x="690193" y="4696235"/>
            <a:ext cx="2708305" cy="1095983"/>
          </a:xfrm>
          <a:prstGeom prst="rect">
            <a:avLst/>
          </a:prstGeom>
        </p:spPr>
      </p:pic>
    </p:spTree>
    <p:extLst>
      <p:ext uri="{BB962C8B-B14F-4D97-AF65-F5344CB8AC3E}">
        <p14:creationId xmlns:p14="http://schemas.microsoft.com/office/powerpoint/2010/main" val="1620804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499354" y="2581738"/>
            <a:ext cx="7211438" cy="3750430"/>
          </a:xfrm>
          <a:prstGeom prst="rect">
            <a:avLst/>
          </a:prstGeom>
        </p:spPr>
      </p:pic>
      <p:pic>
        <p:nvPicPr>
          <p:cNvPr id="4" name="Resim 3"/>
          <p:cNvPicPr>
            <a:picLocks noChangeAspect="1"/>
          </p:cNvPicPr>
          <p:nvPr/>
        </p:nvPicPr>
        <p:blipFill>
          <a:blip r:embed="rId3"/>
          <a:stretch>
            <a:fillRect/>
          </a:stretch>
        </p:blipFill>
        <p:spPr>
          <a:xfrm>
            <a:off x="207524" y="1366193"/>
            <a:ext cx="8722467" cy="1397458"/>
          </a:xfrm>
          <a:prstGeom prst="rect">
            <a:avLst/>
          </a:prstGeom>
        </p:spPr>
      </p:pic>
      <p:sp>
        <p:nvSpPr>
          <p:cNvPr id="5" name="Dikdörtgen 4"/>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Faz Farkı Ölçme Yöntemi</a:t>
            </a:r>
            <a:endParaRPr lang="en-US" sz="2400" dirty="0">
              <a:solidFill>
                <a:schemeClr val="bg1"/>
              </a:solidFill>
            </a:endParaRPr>
          </a:p>
        </p:txBody>
      </p:sp>
      <p:sp>
        <p:nvSpPr>
          <p:cNvPr id="6" name="Metin kutusu 5"/>
          <p:cNvSpPr txBox="1"/>
          <p:nvPr/>
        </p:nvSpPr>
        <p:spPr>
          <a:xfrm>
            <a:off x="278543" y="833580"/>
            <a:ext cx="988797"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ÇÖZÜM</a:t>
            </a:r>
          </a:p>
        </p:txBody>
      </p:sp>
      <p:sp>
        <p:nvSpPr>
          <p:cNvPr id="2" name="Metin kutusu 1"/>
          <p:cNvSpPr txBox="1"/>
          <p:nvPr/>
        </p:nvSpPr>
        <p:spPr>
          <a:xfrm>
            <a:off x="1267340" y="1916622"/>
            <a:ext cx="1424101" cy="338554"/>
          </a:xfrm>
          <a:prstGeom prst="rect">
            <a:avLst/>
          </a:prstGeom>
          <a:solidFill>
            <a:schemeClr val="bg1"/>
          </a:solidFill>
        </p:spPr>
        <p:txBody>
          <a:bodyPr wrap="square" rtlCol="0">
            <a:spAutoFit/>
          </a:bodyPr>
          <a:lstStyle/>
          <a:p>
            <a:r>
              <a:rPr lang="tr-TR" sz="1600" dirty="0"/>
              <a:t>3.39748 </a:t>
            </a:r>
            <a:r>
              <a:rPr lang="tr-TR" sz="1600" dirty="0" err="1"/>
              <a:t>rad</a:t>
            </a:r>
            <a:r>
              <a:rPr lang="tr-TR" sz="1600" dirty="0"/>
              <a:t> ve</a:t>
            </a:r>
          </a:p>
        </p:txBody>
      </p:sp>
    </p:spTree>
    <p:extLst>
      <p:ext uri="{BB962C8B-B14F-4D97-AF65-F5344CB8AC3E}">
        <p14:creationId xmlns:p14="http://schemas.microsoft.com/office/powerpoint/2010/main" val="1673455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Yardımcı Ölçme Aletleri</a:t>
            </a:r>
            <a:endParaRPr lang="en-US" sz="2400" dirty="0">
              <a:solidFill>
                <a:schemeClr val="bg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43" y="1528299"/>
            <a:ext cx="3465944" cy="4627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587" y="999253"/>
            <a:ext cx="2500546" cy="2500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etin kutusu 9"/>
          <p:cNvSpPr txBox="1"/>
          <p:nvPr/>
        </p:nvSpPr>
        <p:spPr>
          <a:xfrm>
            <a:off x="1479157" y="822300"/>
            <a:ext cx="1064715" cy="584775"/>
          </a:xfrm>
          <a:prstGeom prst="rect">
            <a:avLst/>
          </a:prstGeom>
          <a:noFill/>
        </p:spPr>
        <p:txBody>
          <a:bodyPr wrap="none" rtlCol="0">
            <a:spAutoFit/>
          </a:bodyPr>
          <a:lstStyle/>
          <a:p>
            <a:r>
              <a:rPr lang="tr-TR" sz="3200" b="1" dirty="0" err="1">
                <a:ln w="18000">
                  <a:solidFill>
                    <a:schemeClr val="accent2">
                      <a:satMod val="140000"/>
                    </a:schemeClr>
                  </a:solidFill>
                  <a:prstDash val="solid"/>
                  <a:miter lim="800000"/>
                </a:ln>
                <a:solidFill>
                  <a:srgbClr val="0070C0"/>
                </a:solidFill>
              </a:rPr>
              <a:t>Jalon</a:t>
            </a:r>
            <a:endParaRPr lang="tr-TR" sz="3200" b="1" dirty="0">
              <a:ln w="18000">
                <a:solidFill>
                  <a:schemeClr val="accent2">
                    <a:satMod val="140000"/>
                  </a:schemeClr>
                </a:solidFill>
                <a:prstDash val="solid"/>
                <a:miter lim="800000"/>
              </a:ln>
              <a:solidFill>
                <a:srgbClr val="0070C0"/>
              </a:solidFill>
            </a:endParaRPr>
          </a:p>
        </p:txBody>
      </p:sp>
      <p:sp>
        <p:nvSpPr>
          <p:cNvPr id="11" name="Metin kutusu 10"/>
          <p:cNvSpPr txBox="1"/>
          <p:nvPr/>
        </p:nvSpPr>
        <p:spPr>
          <a:xfrm>
            <a:off x="3965605" y="1866416"/>
            <a:ext cx="2433680" cy="584775"/>
          </a:xfrm>
          <a:prstGeom prst="rect">
            <a:avLst/>
          </a:prstGeom>
          <a:noFill/>
        </p:spPr>
        <p:txBody>
          <a:bodyPr wrap="none" rtlCol="0">
            <a:spAutoFit/>
          </a:bodyPr>
          <a:lstStyle/>
          <a:p>
            <a:r>
              <a:rPr lang="tr-TR" sz="3200" b="1" dirty="0" err="1">
                <a:ln w="18000">
                  <a:solidFill>
                    <a:schemeClr val="accent2">
                      <a:satMod val="140000"/>
                    </a:schemeClr>
                  </a:solidFill>
                  <a:prstDash val="solid"/>
                  <a:miter lim="800000"/>
                </a:ln>
                <a:solidFill>
                  <a:srgbClr val="0070C0"/>
                </a:solidFill>
              </a:rPr>
              <a:t>Jalon</a:t>
            </a:r>
            <a:r>
              <a:rPr lang="tr-TR" sz="3200" b="1" dirty="0">
                <a:ln w="18000">
                  <a:solidFill>
                    <a:schemeClr val="accent2">
                      <a:satMod val="140000"/>
                    </a:schemeClr>
                  </a:solidFill>
                  <a:prstDash val="solid"/>
                  <a:miter lim="800000"/>
                </a:ln>
                <a:solidFill>
                  <a:srgbClr val="0070C0"/>
                </a:solidFill>
              </a:rPr>
              <a:t> sehpası</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1331" y="3616531"/>
            <a:ext cx="3319287" cy="2564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Metin kutusu 12"/>
          <p:cNvSpPr txBox="1"/>
          <p:nvPr/>
        </p:nvSpPr>
        <p:spPr>
          <a:xfrm>
            <a:off x="4747861" y="4681272"/>
            <a:ext cx="1127232" cy="584775"/>
          </a:xfrm>
          <a:prstGeom prst="rect">
            <a:avLst/>
          </a:prstGeom>
          <a:noFill/>
        </p:spPr>
        <p:txBody>
          <a:bodyPr wrap="none" rtlCol="0">
            <a:spAutoFit/>
          </a:bodyPr>
          <a:lstStyle/>
          <a:p>
            <a:r>
              <a:rPr lang="tr-TR" sz="3200" b="1" dirty="0">
                <a:ln w="18000">
                  <a:solidFill>
                    <a:schemeClr val="accent2">
                      <a:satMod val="140000"/>
                    </a:schemeClr>
                  </a:solidFill>
                  <a:prstDash val="solid"/>
                  <a:miter lim="800000"/>
                </a:ln>
                <a:solidFill>
                  <a:srgbClr val="0070C0"/>
                </a:solidFill>
              </a:rPr>
              <a:t>Çekül</a:t>
            </a:r>
          </a:p>
        </p:txBody>
      </p:sp>
    </p:spTree>
    <p:extLst>
      <p:ext uri="{BB962C8B-B14F-4D97-AF65-F5344CB8AC3E}">
        <p14:creationId xmlns:p14="http://schemas.microsoft.com/office/powerpoint/2010/main" val="1044915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Elektronik Uzunluk Ölçerin Yapısı</a:t>
            </a:r>
            <a:endParaRPr lang="en-US" sz="2400" dirty="0">
              <a:solidFill>
                <a:schemeClr val="bg1"/>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186" y="812787"/>
            <a:ext cx="7068766" cy="38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672651" y="3635991"/>
            <a:ext cx="1004057" cy="369332"/>
          </a:xfrm>
          <a:prstGeom prst="rect">
            <a:avLst/>
          </a:prstGeom>
          <a:noFill/>
        </p:spPr>
        <p:txBody>
          <a:bodyPr wrap="none" rtlCol="0">
            <a:spAutoFit/>
          </a:bodyPr>
          <a:lstStyle/>
          <a:p>
            <a:r>
              <a:rPr lang="tr-TR" b="1" dirty="0">
                <a:ln w="1905"/>
                <a:solidFill>
                  <a:srgbClr val="002060"/>
                </a:solidFill>
                <a:effectLst>
                  <a:innerShdw blurRad="69850" dist="43180" dir="5400000">
                    <a:srgbClr val="000000">
                      <a:alpha val="65000"/>
                    </a:srgbClr>
                  </a:innerShdw>
                </a:effectLst>
              </a:rPr>
              <a:t>Faz Farkı</a:t>
            </a:r>
          </a:p>
        </p:txBody>
      </p:sp>
      <p:sp>
        <p:nvSpPr>
          <p:cNvPr id="5" name="Dikdörtgen 4"/>
          <p:cNvSpPr/>
          <p:nvPr/>
        </p:nvSpPr>
        <p:spPr>
          <a:xfrm>
            <a:off x="278543" y="4689687"/>
            <a:ext cx="8606052" cy="1569660"/>
          </a:xfrm>
          <a:prstGeom prst="rect">
            <a:avLst/>
          </a:prstGeom>
        </p:spPr>
        <p:txBody>
          <a:bodyPr wrap="square">
            <a:spAutoFit/>
          </a:bodyPr>
          <a:lstStyle/>
          <a:p>
            <a:pPr algn="just"/>
            <a:r>
              <a:rPr lang="tr-TR" sz="1600" dirty="0"/>
              <a:t>Işık kaynağından gönderilen taşıtıcı dalga</a:t>
            </a:r>
            <a:r>
              <a:rPr lang="tr-TR" sz="1600" dirty="0">
                <a:latin typeface="Symbol" panose="05050102010706020507" pitchFamily="18" charset="2"/>
              </a:rPr>
              <a:t> </a:t>
            </a:r>
            <a:r>
              <a:rPr lang="tr-TR" sz="1600" dirty="0"/>
              <a:t>T, kuvars </a:t>
            </a:r>
            <a:r>
              <a:rPr lang="tr-TR" sz="1600" dirty="0" err="1"/>
              <a:t>osilatörünün</a:t>
            </a:r>
            <a:r>
              <a:rPr lang="tr-TR" sz="1600" dirty="0"/>
              <a:t> f modülasyon frekansı ile ürettiği modülasyon dalgası ile </a:t>
            </a:r>
            <a:r>
              <a:rPr lang="tr-TR" sz="1600" dirty="0">
                <a:latin typeface="Symbol" panose="05050102010706020507" pitchFamily="18" charset="2"/>
              </a:rPr>
              <a:t></a:t>
            </a:r>
            <a:r>
              <a:rPr lang="tr-TR" sz="1600" dirty="0"/>
              <a:t>M modüle edilir ve gönderici optik yardımı ile yansıtıcıya gönderilir. Yansıtıcıdan geri dönen ölçü sinyali alıcı optik üzerinden foto detektöre iletilir. Foto detektör tarafından f frekansı ile alınan sinyal güçlendirilerek faz ölçere gönderilir. Faz ölçer </a:t>
            </a:r>
            <a:r>
              <a:rPr lang="tr-TR" sz="1600" dirty="0" err="1"/>
              <a:t>osilatör</a:t>
            </a:r>
            <a:r>
              <a:rPr lang="tr-TR" sz="1600" dirty="0"/>
              <a:t> den gelen referans sinyali ile ölçülecek uzunluk boyunca gidip gelen ölçü sinyali arasındaki</a:t>
            </a:r>
            <a:r>
              <a:rPr lang="tr-TR" sz="1600" dirty="0">
                <a:latin typeface="Symbol" panose="05050102010706020507" pitchFamily="18" charset="2"/>
              </a:rPr>
              <a:t>  </a:t>
            </a:r>
            <a:r>
              <a:rPr lang="tr-TR" sz="1600" dirty="0"/>
              <a:t>faz kayıklığını belirler. Bu bilgiler yardımı ile değerlendirme biriminde ölçülmek istenen D mesafesi belirlenir. </a:t>
            </a:r>
          </a:p>
        </p:txBody>
      </p:sp>
    </p:spTree>
    <p:extLst>
      <p:ext uri="{BB962C8B-B14F-4D97-AF65-F5344CB8AC3E}">
        <p14:creationId xmlns:p14="http://schemas.microsoft.com/office/powerpoint/2010/main" val="1422182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1" name="Metin kutusu 10"/>
          <p:cNvSpPr txBox="1"/>
          <p:nvPr/>
        </p:nvSpPr>
        <p:spPr>
          <a:xfrm>
            <a:off x="1878250" y="148058"/>
            <a:ext cx="5387500" cy="120032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Elektronik Uzunluk Ölçümü</a:t>
            </a:r>
          </a:p>
          <a:p>
            <a:pPr algn="ctr"/>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(ÖZET BİLGİ)</a:t>
            </a:r>
          </a:p>
        </p:txBody>
      </p:sp>
      <p:sp>
        <p:nvSpPr>
          <p:cNvPr id="1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3"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14" name="Grup 13"/>
          <p:cNvGrpSpPr/>
          <p:nvPr/>
        </p:nvGrpSpPr>
        <p:grpSpPr>
          <a:xfrm>
            <a:off x="1475656" y="764704"/>
            <a:ext cx="6336704" cy="2752080"/>
            <a:chOff x="2267744" y="1108968"/>
            <a:chExt cx="4536504" cy="2752080"/>
          </a:xfrm>
          <a:scene3d>
            <a:camera prst="perspectiveLeft" zoom="91000"/>
            <a:lightRig rig="threePt" dir="t">
              <a:rot lat="0" lon="0" rev="20640000"/>
            </a:lightRig>
          </a:scene3d>
        </p:grpSpPr>
        <p:sp>
          <p:nvSpPr>
            <p:cNvPr id="15" name="Dikdörtgen 14"/>
            <p:cNvSpPr/>
            <p:nvPr/>
          </p:nvSpPr>
          <p:spPr>
            <a:xfrm>
              <a:off x="2267744" y="1108968"/>
              <a:ext cx="4536504" cy="2752080"/>
            </a:xfrm>
            <a:prstGeom prst="rect">
              <a:avLst/>
            </a:prstGeom>
            <a:ln w="57150">
              <a:noFill/>
            </a:ln>
          </p:spPr>
          <p:txBody>
            <a:bodyPr/>
            <a:lstStyle/>
            <a:p>
              <a:endParaRPr lang="tr-TR"/>
            </a:p>
          </p:txBody>
        </p:sp>
        <p:sp>
          <p:nvSpPr>
            <p:cNvPr id="16" name="Yuvarlatılmış Dikdörtgen 15"/>
            <p:cNvSpPr/>
            <p:nvPr/>
          </p:nvSpPr>
          <p:spPr>
            <a:xfrm>
              <a:off x="2268297" y="1765283"/>
              <a:ext cx="1943741" cy="1234275"/>
            </a:xfrm>
            <a:prstGeom prst="roundRect">
              <a:avLst>
                <a:gd name="adj" fmla="val 1000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tr-TR"/>
            </a:p>
          </p:txBody>
        </p:sp>
        <p:sp>
          <p:nvSpPr>
            <p:cNvPr id="17" name="Serbest Form 16"/>
            <p:cNvSpPr/>
            <p:nvPr/>
          </p:nvSpPr>
          <p:spPr>
            <a:xfrm>
              <a:off x="2484269" y="1970456"/>
              <a:ext cx="1943741" cy="1234275"/>
            </a:xfrm>
            <a:custGeom>
              <a:avLst/>
              <a:gdLst>
                <a:gd name="connsiteX0" fmla="*/ 0 w 1943741"/>
                <a:gd name="connsiteY0" fmla="*/ 123428 h 1234275"/>
                <a:gd name="connsiteX1" fmla="*/ 123428 w 1943741"/>
                <a:gd name="connsiteY1" fmla="*/ 0 h 1234275"/>
                <a:gd name="connsiteX2" fmla="*/ 1820314 w 1943741"/>
                <a:gd name="connsiteY2" fmla="*/ 0 h 1234275"/>
                <a:gd name="connsiteX3" fmla="*/ 1943742 w 1943741"/>
                <a:gd name="connsiteY3" fmla="*/ 123428 h 1234275"/>
                <a:gd name="connsiteX4" fmla="*/ 1943741 w 1943741"/>
                <a:gd name="connsiteY4" fmla="*/ 1110848 h 1234275"/>
                <a:gd name="connsiteX5" fmla="*/ 1820313 w 1943741"/>
                <a:gd name="connsiteY5" fmla="*/ 1234276 h 1234275"/>
                <a:gd name="connsiteX6" fmla="*/ 123428 w 1943741"/>
                <a:gd name="connsiteY6" fmla="*/ 1234275 h 1234275"/>
                <a:gd name="connsiteX7" fmla="*/ 0 w 1943741"/>
                <a:gd name="connsiteY7" fmla="*/ 1110847 h 1234275"/>
                <a:gd name="connsiteX8" fmla="*/ 0 w 1943741"/>
                <a:gd name="connsiteY8" fmla="*/ 123428 h 123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41" h="1234275">
                  <a:moveTo>
                    <a:pt x="0" y="123428"/>
                  </a:moveTo>
                  <a:cubicBezTo>
                    <a:pt x="0" y="55261"/>
                    <a:pt x="55261" y="0"/>
                    <a:pt x="123428" y="0"/>
                  </a:cubicBezTo>
                  <a:lnTo>
                    <a:pt x="1820314" y="0"/>
                  </a:lnTo>
                  <a:cubicBezTo>
                    <a:pt x="1888481" y="0"/>
                    <a:pt x="1943742" y="55261"/>
                    <a:pt x="1943742" y="123428"/>
                  </a:cubicBezTo>
                  <a:cubicBezTo>
                    <a:pt x="1943742" y="452568"/>
                    <a:pt x="1943741" y="781708"/>
                    <a:pt x="1943741" y="1110848"/>
                  </a:cubicBezTo>
                  <a:cubicBezTo>
                    <a:pt x="1943741" y="1179015"/>
                    <a:pt x="1888480" y="1234276"/>
                    <a:pt x="1820313" y="1234276"/>
                  </a:cubicBezTo>
                  <a:lnTo>
                    <a:pt x="123428" y="1234275"/>
                  </a:lnTo>
                  <a:cubicBezTo>
                    <a:pt x="55261" y="1234275"/>
                    <a:pt x="0" y="1179014"/>
                    <a:pt x="0" y="1110847"/>
                  </a:cubicBezTo>
                  <a:lnTo>
                    <a:pt x="0" y="123428"/>
                  </a:lnTo>
                  <a:close/>
                </a:path>
              </a:pathLst>
            </a:custGeom>
            <a:sp3d z="57200" extrusionH="600" contourW="3000">
              <a:bevelT w="48600" h="18600" prst="relaxedInset"/>
              <a:bevelB w="48600" h="8600" prst="relaxedInset"/>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158071" tIns="158071" rIns="158071" bIns="158071" numCol="1" spcCol="1270" anchor="ctr" anchorCtr="0">
              <a:noAutofit/>
            </a:bodyPr>
            <a:lstStyle/>
            <a:p>
              <a:pPr lvl="0" algn="ctr" defTabSz="1422400">
                <a:lnSpc>
                  <a:spcPct val="90000"/>
                </a:lnSpc>
                <a:spcBef>
                  <a:spcPct val="0"/>
                </a:spcBef>
                <a:spcAft>
                  <a:spcPct val="35000"/>
                </a:spcAft>
              </a:pPr>
              <a:r>
                <a:rPr lang="tr-TR" sz="3200" kern="1200" dirty="0"/>
                <a:t>İmpuls Yöntemi</a:t>
              </a:r>
            </a:p>
          </p:txBody>
        </p:sp>
        <p:sp>
          <p:nvSpPr>
            <p:cNvPr id="18" name="Yuvarlatılmış Dikdörtgen 17"/>
            <p:cNvSpPr/>
            <p:nvPr/>
          </p:nvSpPr>
          <p:spPr>
            <a:xfrm>
              <a:off x="4643981" y="1765283"/>
              <a:ext cx="1943741" cy="1234275"/>
            </a:xfrm>
            <a:prstGeom prst="roundRect">
              <a:avLst>
                <a:gd name="adj" fmla="val 1000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tr-TR"/>
            </a:p>
          </p:txBody>
        </p:sp>
        <p:sp>
          <p:nvSpPr>
            <p:cNvPr id="19" name="Serbest Form 18"/>
            <p:cNvSpPr/>
            <p:nvPr/>
          </p:nvSpPr>
          <p:spPr>
            <a:xfrm>
              <a:off x="4859952" y="1970456"/>
              <a:ext cx="1943741" cy="1234275"/>
            </a:xfrm>
            <a:custGeom>
              <a:avLst/>
              <a:gdLst>
                <a:gd name="connsiteX0" fmla="*/ 0 w 1943741"/>
                <a:gd name="connsiteY0" fmla="*/ 123428 h 1234275"/>
                <a:gd name="connsiteX1" fmla="*/ 123428 w 1943741"/>
                <a:gd name="connsiteY1" fmla="*/ 0 h 1234275"/>
                <a:gd name="connsiteX2" fmla="*/ 1820314 w 1943741"/>
                <a:gd name="connsiteY2" fmla="*/ 0 h 1234275"/>
                <a:gd name="connsiteX3" fmla="*/ 1943742 w 1943741"/>
                <a:gd name="connsiteY3" fmla="*/ 123428 h 1234275"/>
                <a:gd name="connsiteX4" fmla="*/ 1943741 w 1943741"/>
                <a:gd name="connsiteY4" fmla="*/ 1110848 h 1234275"/>
                <a:gd name="connsiteX5" fmla="*/ 1820313 w 1943741"/>
                <a:gd name="connsiteY5" fmla="*/ 1234276 h 1234275"/>
                <a:gd name="connsiteX6" fmla="*/ 123428 w 1943741"/>
                <a:gd name="connsiteY6" fmla="*/ 1234275 h 1234275"/>
                <a:gd name="connsiteX7" fmla="*/ 0 w 1943741"/>
                <a:gd name="connsiteY7" fmla="*/ 1110847 h 1234275"/>
                <a:gd name="connsiteX8" fmla="*/ 0 w 1943741"/>
                <a:gd name="connsiteY8" fmla="*/ 123428 h 123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41" h="1234275">
                  <a:moveTo>
                    <a:pt x="0" y="123428"/>
                  </a:moveTo>
                  <a:cubicBezTo>
                    <a:pt x="0" y="55261"/>
                    <a:pt x="55261" y="0"/>
                    <a:pt x="123428" y="0"/>
                  </a:cubicBezTo>
                  <a:lnTo>
                    <a:pt x="1820314" y="0"/>
                  </a:lnTo>
                  <a:cubicBezTo>
                    <a:pt x="1888481" y="0"/>
                    <a:pt x="1943742" y="55261"/>
                    <a:pt x="1943742" y="123428"/>
                  </a:cubicBezTo>
                  <a:cubicBezTo>
                    <a:pt x="1943742" y="452568"/>
                    <a:pt x="1943741" y="781708"/>
                    <a:pt x="1943741" y="1110848"/>
                  </a:cubicBezTo>
                  <a:cubicBezTo>
                    <a:pt x="1943741" y="1179015"/>
                    <a:pt x="1888480" y="1234276"/>
                    <a:pt x="1820313" y="1234276"/>
                  </a:cubicBezTo>
                  <a:lnTo>
                    <a:pt x="123428" y="1234275"/>
                  </a:lnTo>
                  <a:cubicBezTo>
                    <a:pt x="55261" y="1234275"/>
                    <a:pt x="0" y="1179014"/>
                    <a:pt x="0" y="1110847"/>
                  </a:cubicBezTo>
                  <a:lnTo>
                    <a:pt x="0" y="123428"/>
                  </a:lnTo>
                  <a:close/>
                </a:path>
              </a:pathLst>
            </a:custGeom>
            <a:sp3d z="57200" extrusionH="600" contourW="3000">
              <a:bevelT w="48600" h="18600" prst="relaxedInset"/>
              <a:bevelB w="48600" h="8600" prst="relaxedInset"/>
            </a:sp3d>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158071" tIns="158071" rIns="158071" bIns="158071" numCol="1" spcCol="1270" anchor="ctr" anchorCtr="0">
              <a:noAutofit/>
            </a:bodyPr>
            <a:lstStyle/>
            <a:p>
              <a:pPr lvl="0" algn="ctr" defTabSz="1422400">
                <a:lnSpc>
                  <a:spcPct val="90000"/>
                </a:lnSpc>
                <a:spcBef>
                  <a:spcPct val="0"/>
                </a:spcBef>
                <a:spcAft>
                  <a:spcPct val="35000"/>
                </a:spcAft>
              </a:pPr>
              <a:r>
                <a:rPr lang="tr-TR" sz="3200" kern="1200"/>
                <a:t>Faz Farkı Yöntemi</a:t>
              </a:r>
              <a:endParaRPr lang="tr-TR" sz="3200" kern="1200" dirty="0"/>
            </a:p>
          </p:txBody>
        </p:sp>
      </p:grpSp>
      <p:graphicFrame>
        <p:nvGraphicFramePr>
          <p:cNvPr id="21" name="Nesne 20"/>
          <p:cNvGraphicFramePr>
            <a:graphicFrameLocks noChangeAspect="1"/>
          </p:cNvGraphicFramePr>
          <p:nvPr>
            <p:extLst>
              <p:ext uri="{D42A27DB-BD31-4B8C-83A1-F6EECF244321}">
                <p14:modId xmlns:p14="http://schemas.microsoft.com/office/powerpoint/2010/main" val="1268269228"/>
              </p:ext>
            </p:extLst>
          </p:nvPr>
        </p:nvGraphicFramePr>
        <p:xfrm>
          <a:off x="2522940" y="4173099"/>
          <a:ext cx="1770062" cy="1044575"/>
        </p:xfrm>
        <a:graphic>
          <a:graphicData uri="http://schemas.openxmlformats.org/presentationml/2006/ole">
            <mc:AlternateContent xmlns:mc="http://schemas.openxmlformats.org/markup-compatibility/2006">
              <mc:Choice xmlns:v="urn:schemas-microsoft-com:vml" Requires="v">
                <p:oleObj name="Denklem" r:id="rId2" imgW="583947" imgH="342751" progId="Equation.3">
                  <p:embed/>
                </p:oleObj>
              </mc:Choice>
              <mc:Fallback>
                <p:oleObj name="Denklem" r:id="rId2" imgW="583947" imgH="342751"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940" y="4173099"/>
                        <a:ext cx="1770062" cy="1044575"/>
                      </a:xfrm>
                      <a:prstGeom prst="rect">
                        <a:avLst/>
                      </a:prstGeom>
                      <a:solidFill>
                        <a:schemeClr val="accent6">
                          <a:lumMod val="40000"/>
                          <a:lumOff val="60000"/>
                        </a:schemeClr>
                      </a:solidFill>
                      <a:ln>
                        <a:noFill/>
                      </a:ln>
                    </p:spPr>
                  </p:pic>
                </p:oleObj>
              </mc:Fallback>
            </mc:AlternateContent>
          </a:graphicData>
        </a:graphic>
      </p:graphicFrame>
      <p:graphicFrame>
        <p:nvGraphicFramePr>
          <p:cNvPr id="22" name="Nesne 21"/>
          <p:cNvGraphicFramePr>
            <a:graphicFrameLocks noChangeAspect="1"/>
          </p:cNvGraphicFramePr>
          <p:nvPr>
            <p:extLst>
              <p:ext uri="{D42A27DB-BD31-4B8C-83A1-F6EECF244321}">
                <p14:modId xmlns:p14="http://schemas.microsoft.com/office/powerpoint/2010/main" val="584862932"/>
              </p:ext>
            </p:extLst>
          </p:nvPr>
        </p:nvGraphicFramePr>
        <p:xfrm>
          <a:off x="5001132" y="4137554"/>
          <a:ext cx="2879643" cy="1080120"/>
        </p:xfrm>
        <a:graphic>
          <a:graphicData uri="http://schemas.openxmlformats.org/presentationml/2006/ole">
            <mc:AlternateContent xmlns:mc="http://schemas.openxmlformats.org/markup-compatibility/2006">
              <mc:Choice xmlns:v="urn:schemas-microsoft-com:vml" Requires="v">
                <p:oleObj name="Denklem" r:id="rId4" imgW="1041120" imgH="393480" progId="Equation.3">
                  <p:embed/>
                </p:oleObj>
              </mc:Choice>
              <mc:Fallback>
                <p:oleObj name="Denklem" r:id="rId4" imgW="1041120" imgH="393480" progId="Equation.3">
                  <p:embed/>
                  <p:pic>
                    <p:nvPicPr>
                      <p:cNvPr id="0" name=""/>
                      <p:cNvPicPr>
                        <a:picLocks noChangeAspect="1" noChangeArrowheads="1"/>
                      </p:cNvPicPr>
                      <p:nvPr/>
                    </p:nvPicPr>
                    <p:blipFill>
                      <a:blip r:embed="rId5"/>
                      <a:srcRect/>
                      <a:stretch>
                        <a:fillRect/>
                      </a:stretch>
                    </p:blipFill>
                    <p:spPr bwMode="auto">
                      <a:xfrm>
                        <a:off x="5001132" y="4137554"/>
                        <a:ext cx="2879643" cy="1080120"/>
                      </a:xfrm>
                      <a:prstGeom prst="rect">
                        <a:avLst/>
                      </a:prstGeom>
                      <a:solidFill>
                        <a:schemeClr val="accent2">
                          <a:lumMod val="20000"/>
                          <a:lumOff val="80000"/>
                        </a:schemeClr>
                      </a:solidFill>
                      <a:ln>
                        <a:noFill/>
                      </a:ln>
                    </p:spPr>
                  </p:pic>
                </p:oleObj>
              </mc:Fallback>
            </mc:AlternateContent>
          </a:graphicData>
        </a:graphic>
      </p:graphicFrame>
      <p:graphicFrame>
        <p:nvGraphicFramePr>
          <p:cNvPr id="23" name="Nesne 22"/>
          <p:cNvGraphicFramePr>
            <a:graphicFrameLocks noChangeAspect="1"/>
          </p:cNvGraphicFramePr>
          <p:nvPr>
            <p:extLst>
              <p:ext uri="{D42A27DB-BD31-4B8C-83A1-F6EECF244321}">
                <p14:modId xmlns:p14="http://schemas.microsoft.com/office/powerpoint/2010/main" val="1041006124"/>
              </p:ext>
            </p:extLst>
          </p:nvPr>
        </p:nvGraphicFramePr>
        <p:xfrm>
          <a:off x="5356179" y="5308739"/>
          <a:ext cx="2153732" cy="970317"/>
        </p:xfrm>
        <a:graphic>
          <a:graphicData uri="http://schemas.openxmlformats.org/presentationml/2006/ole">
            <mc:AlternateContent xmlns:mc="http://schemas.openxmlformats.org/markup-compatibility/2006">
              <mc:Choice xmlns:v="urn:schemas-microsoft-com:vml" Requires="v">
                <p:oleObj name="Denklem" r:id="rId6" imgW="876240" imgH="393480" progId="Equation.3">
                  <p:embed/>
                </p:oleObj>
              </mc:Choice>
              <mc:Fallback>
                <p:oleObj name="Denklem" r:id="rId6" imgW="876240" imgH="393480" progId="Equation.3">
                  <p:embed/>
                  <p:pic>
                    <p:nvPicPr>
                      <p:cNvPr id="0" name=""/>
                      <p:cNvPicPr>
                        <a:picLocks noChangeAspect="1" noChangeArrowheads="1"/>
                      </p:cNvPicPr>
                      <p:nvPr/>
                    </p:nvPicPr>
                    <p:blipFill>
                      <a:blip r:embed="rId7"/>
                      <a:srcRect/>
                      <a:stretch>
                        <a:fillRect/>
                      </a:stretch>
                    </p:blipFill>
                    <p:spPr bwMode="auto">
                      <a:xfrm>
                        <a:off x="5356179" y="5308739"/>
                        <a:ext cx="2153732" cy="970317"/>
                      </a:xfrm>
                      <a:prstGeom prst="rect">
                        <a:avLst/>
                      </a:prstGeom>
                      <a:solidFill>
                        <a:schemeClr val="accent2">
                          <a:lumMod val="20000"/>
                          <a:lumOff val="80000"/>
                        </a:schemeClr>
                      </a:solidFill>
                      <a:ln>
                        <a:noFill/>
                      </a:ln>
                    </p:spPr>
                  </p:pic>
                </p:oleObj>
              </mc:Fallback>
            </mc:AlternateContent>
          </a:graphicData>
        </a:graphic>
      </p:graphicFrame>
      <p:sp>
        <p:nvSpPr>
          <p:cNvPr id="24" name="Metin kutusu 23"/>
          <p:cNvSpPr txBox="1"/>
          <p:nvPr/>
        </p:nvSpPr>
        <p:spPr>
          <a:xfrm>
            <a:off x="2987824" y="3055119"/>
            <a:ext cx="840295" cy="92333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tr-TR" sz="5400" dirty="0">
                <a:solidFill>
                  <a:schemeClr val="tx1"/>
                </a:solidFill>
                <a:sym typeface="Symbol"/>
              </a:rPr>
              <a:t>t</a:t>
            </a:r>
            <a:endParaRPr lang="tr-TR" sz="5400" dirty="0">
              <a:solidFill>
                <a:schemeClr val="tx1"/>
              </a:solidFill>
            </a:endParaRPr>
          </a:p>
        </p:txBody>
      </p:sp>
      <p:sp>
        <p:nvSpPr>
          <p:cNvPr id="25" name="Metin kutusu 24"/>
          <p:cNvSpPr txBox="1"/>
          <p:nvPr/>
        </p:nvSpPr>
        <p:spPr>
          <a:xfrm>
            <a:off x="5796136" y="3068960"/>
            <a:ext cx="1026243" cy="92333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tr-TR" sz="5400" dirty="0">
                <a:solidFill>
                  <a:schemeClr val="tx1"/>
                </a:solidFill>
                <a:sym typeface="Symbol"/>
              </a:rPr>
              <a:t></a:t>
            </a:r>
            <a:endParaRPr lang="tr-TR" sz="5400" dirty="0">
              <a:solidFill>
                <a:schemeClr val="tx1"/>
              </a:solidFill>
            </a:endParaRPr>
          </a:p>
        </p:txBody>
      </p:sp>
      <p:sp>
        <p:nvSpPr>
          <p:cNvPr id="26" name="Metin kutusu 25"/>
          <p:cNvSpPr txBox="1"/>
          <p:nvPr/>
        </p:nvSpPr>
        <p:spPr>
          <a:xfrm>
            <a:off x="1365502" y="3297028"/>
            <a:ext cx="1504323" cy="584775"/>
          </a:xfrm>
          <a:prstGeom prst="rect">
            <a:avLst/>
          </a:prstGeom>
          <a:noFill/>
        </p:spPr>
        <p:txBody>
          <a:bodyPr wrap="none" rtlCol="0">
            <a:spAutoFit/>
          </a:bodyPr>
          <a:lstStyle/>
          <a:p>
            <a:r>
              <a:rPr lang="tr-TR" sz="3200" b="1" dirty="0">
                <a:solidFill>
                  <a:srgbClr val="002060"/>
                </a:solidFill>
                <a:effectLst>
                  <a:outerShdw blurRad="38100" dist="38100" dir="2700000" algn="tl">
                    <a:srgbClr val="000000">
                      <a:alpha val="43137"/>
                    </a:srgbClr>
                  </a:outerShdw>
                </a:effectLst>
              </a:rPr>
              <a:t>ZAMAN</a:t>
            </a:r>
          </a:p>
        </p:txBody>
      </p:sp>
      <p:sp>
        <p:nvSpPr>
          <p:cNvPr id="27" name="Metin kutusu 26"/>
          <p:cNvSpPr txBox="1"/>
          <p:nvPr/>
        </p:nvSpPr>
        <p:spPr>
          <a:xfrm>
            <a:off x="7017009" y="3298368"/>
            <a:ext cx="794576" cy="584775"/>
          </a:xfrm>
          <a:prstGeom prst="rect">
            <a:avLst/>
          </a:prstGeom>
          <a:noFill/>
        </p:spPr>
        <p:txBody>
          <a:bodyPr wrap="none" rtlCol="0">
            <a:spAutoFit/>
          </a:bodyPr>
          <a:lstStyle/>
          <a:p>
            <a:r>
              <a:rPr lang="tr-TR" sz="3200" b="1" dirty="0">
                <a:solidFill>
                  <a:srgbClr val="002060"/>
                </a:solidFill>
                <a:effectLst>
                  <a:outerShdw blurRad="38100" dist="38100" dir="2700000" algn="tl">
                    <a:srgbClr val="000000">
                      <a:alpha val="43137"/>
                    </a:srgbClr>
                  </a:outerShdw>
                </a:effectLst>
              </a:rPr>
              <a:t>FAZ</a:t>
            </a:r>
          </a:p>
        </p:txBody>
      </p:sp>
    </p:spTree>
    <p:extLst>
      <p:ext uri="{BB962C8B-B14F-4D97-AF65-F5344CB8AC3E}">
        <p14:creationId xmlns:p14="http://schemas.microsoft.com/office/powerpoint/2010/main" val="3488280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2C8ED01-0FB5-4CB9-A715-5D687C732FFA}"/>
              </a:ext>
            </a:extLst>
          </p:cNvPr>
          <p:cNvSpPr txBox="1"/>
          <p:nvPr/>
        </p:nvSpPr>
        <p:spPr>
          <a:xfrm>
            <a:off x="3319180" y="1384491"/>
            <a:ext cx="5354303" cy="212365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Elektro-optik olarak Ölçülen Uzunlukların İndirgenmesi</a:t>
            </a:r>
          </a:p>
        </p:txBody>
      </p:sp>
      <p:pic>
        <p:nvPicPr>
          <p:cNvPr id="3" name="Resim 21" descr="https://encrypted-tbn3.gstatic.com/images?q=tbn:ANd9GcTs8tqR_FrQd5PI6yI_KVXhyRC7dSunYPh17zmBd7My9ftDHfb9RQ">
            <a:extLst>
              <a:ext uri="{FF2B5EF4-FFF2-40B4-BE49-F238E27FC236}">
                <a16:creationId xmlns:a16="http://schemas.microsoft.com/office/drawing/2014/main" id="{D0A0B3DD-6286-4A28-80EE-B60C14211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38" y="789972"/>
            <a:ext cx="2490942" cy="3312696"/>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C96B06F-3BF3-4EF7-9C1A-6B7949E19AD7}"/>
              </a:ext>
            </a:extLst>
          </p:cNvPr>
          <p:cNvSpPr txBox="1"/>
          <p:nvPr/>
        </p:nvSpPr>
        <p:spPr>
          <a:xfrm>
            <a:off x="1610989" y="4411680"/>
            <a:ext cx="6130339"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3600" b="1" dirty="0">
                <a:ln w="11430"/>
                <a:solidFill>
                  <a:srgbClr val="FFC000"/>
                </a:solidFill>
                <a:effectLst>
                  <a:outerShdw blurRad="50800" dist="39000" dir="5460000" algn="tl">
                    <a:srgbClr val="000000">
                      <a:alpha val="38000"/>
                    </a:srgbClr>
                  </a:outerShdw>
                </a:effectLst>
              </a:rPr>
              <a:t>1. Atmosferik Düzeltmeler</a:t>
            </a:r>
          </a:p>
          <a:p>
            <a:pPr algn="ctr"/>
            <a:r>
              <a:rPr lang="tr-TR" sz="3600" b="1" dirty="0">
                <a:ln w="11430"/>
                <a:solidFill>
                  <a:srgbClr val="FFC000"/>
                </a:solidFill>
                <a:effectLst>
                  <a:outerShdw blurRad="50800" dist="39000" dir="5460000" algn="tl">
                    <a:srgbClr val="000000">
                      <a:alpha val="38000"/>
                    </a:srgbClr>
                  </a:outerShdw>
                </a:effectLst>
              </a:rPr>
              <a:t>2. Geometrik İndirgemeler</a:t>
            </a:r>
          </a:p>
        </p:txBody>
      </p:sp>
    </p:spTree>
    <p:extLst>
      <p:ext uri="{BB962C8B-B14F-4D97-AF65-F5344CB8AC3E}">
        <p14:creationId xmlns:p14="http://schemas.microsoft.com/office/powerpoint/2010/main" val="2115201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Atmosferik Düzeltme</a:t>
            </a:r>
            <a:endParaRPr lang="en-US" sz="2400" dirty="0">
              <a:solidFill>
                <a:schemeClr val="bg1"/>
              </a:solidFill>
            </a:endParaRPr>
          </a:p>
        </p:txBody>
      </p:sp>
      <p:graphicFrame>
        <p:nvGraphicFramePr>
          <p:cNvPr id="3" name="Nesne 2"/>
          <p:cNvGraphicFramePr>
            <a:graphicFrameLocks noChangeAspect="1"/>
          </p:cNvGraphicFramePr>
          <p:nvPr>
            <p:extLst>
              <p:ext uri="{D42A27DB-BD31-4B8C-83A1-F6EECF244321}">
                <p14:modId xmlns:p14="http://schemas.microsoft.com/office/powerpoint/2010/main" val="4216825961"/>
              </p:ext>
            </p:extLst>
          </p:nvPr>
        </p:nvGraphicFramePr>
        <p:xfrm>
          <a:off x="683568" y="1124744"/>
          <a:ext cx="2368550" cy="519112"/>
        </p:xfrm>
        <a:graphic>
          <a:graphicData uri="http://schemas.openxmlformats.org/presentationml/2006/ole">
            <mc:AlternateContent xmlns:mc="http://schemas.openxmlformats.org/markup-compatibility/2006">
              <mc:Choice xmlns:v="urn:schemas-microsoft-com:vml" Requires="v">
                <p:oleObj name="Denklem" r:id="rId2" imgW="965160" imgH="215640" progId="Equation.3">
                  <p:embed/>
                </p:oleObj>
              </mc:Choice>
              <mc:Fallback>
                <p:oleObj name="Denklem" r:id="rId2" imgW="965160" imgH="215640" progId="Equation.3">
                  <p:embed/>
                  <p:pic>
                    <p:nvPicPr>
                      <p:cNvPr id="0" name=""/>
                      <p:cNvPicPr>
                        <a:picLocks noChangeAspect="1" noChangeArrowheads="1"/>
                      </p:cNvPicPr>
                      <p:nvPr/>
                    </p:nvPicPr>
                    <p:blipFill>
                      <a:blip r:embed="rId3"/>
                      <a:srcRect/>
                      <a:stretch>
                        <a:fillRect/>
                      </a:stretch>
                    </p:blipFill>
                    <p:spPr bwMode="auto">
                      <a:xfrm>
                        <a:off x="683568" y="1124744"/>
                        <a:ext cx="2368550" cy="519112"/>
                      </a:xfrm>
                      <a:prstGeom prst="rect">
                        <a:avLst/>
                      </a:prstGeom>
                      <a:noFill/>
                    </p:spPr>
                  </p:pic>
                </p:oleObj>
              </mc:Fallback>
            </mc:AlternateContent>
          </a:graphicData>
        </a:graphic>
      </p:graphicFrame>
      <p:graphicFrame>
        <p:nvGraphicFramePr>
          <p:cNvPr id="4" name="Nesne 3"/>
          <p:cNvGraphicFramePr>
            <a:graphicFrameLocks noChangeAspect="1"/>
          </p:cNvGraphicFramePr>
          <p:nvPr>
            <p:extLst>
              <p:ext uri="{D42A27DB-BD31-4B8C-83A1-F6EECF244321}">
                <p14:modId xmlns:p14="http://schemas.microsoft.com/office/powerpoint/2010/main" val="1288621361"/>
              </p:ext>
            </p:extLst>
          </p:nvPr>
        </p:nvGraphicFramePr>
        <p:xfrm>
          <a:off x="683568" y="2114026"/>
          <a:ext cx="6912768" cy="1020962"/>
        </p:xfrm>
        <a:graphic>
          <a:graphicData uri="http://schemas.openxmlformats.org/presentationml/2006/ole">
            <mc:AlternateContent xmlns:mc="http://schemas.openxmlformats.org/markup-compatibility/2006">
              <mc:Choice xmlns:v="urn:schemas-microsoft-com:vml" Requires="v">
                <p:oleObj name="Denklem" r:id="rId4" imgW="3098800" imgH="457200" progId="Equation.3">
                  <p:embed/>
                </p:oleObj>
              </mc:Choice>
              <mc:Fallback>
                <p:oleObj name="Denklem" r:id="rId4" imgW="30988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114026"/>
                        <a:ext cx="6912768" cy="1020962"/>
                      </a:xfrm>
                      <a:prstGeom prst="rect">
                        <a:avLst/>
                      </a:prstGeom>
                      <a:noFill/>
                    </p:spPr>
                  </p:pic>
                </p:oleObj>
              </mc:Fallback>
            </mc:AlternateContent>
          </a:graphicData>
        </a:graphic>
      </p:graphicFrame>
      <p:graphicFrame>
        <p:nvGraphicFramePr>
          <p:cNvPr id="5" name="Nesne 4"/>
          <p:cNvGraphicFramePr>
            <a:graphicFrameLocks noChangeAspect="1"/>
          </p:cNvGraphicFramePr>
          <p:nvPr>
            <p:extLst>
              <p:ext uri="{D42A27DB-BD31-4B8C-83A1-F6EECF244321}">
                <p14:modId xmlns:p14="http://schemas.microsoft.com/office/powerpoint/2010/main" val="3237102955"/>
              </p:ext>
            </p:extLst>
          </p:nvPr>
        </p:nvGraphicFramePr>
        <p:xfrm>
          <a:off x="718550" y="4149080"/>
          <a:ext cx="2065436" cy="891588"/>
        </p:xfrm>
        <a:graphic>
          <a:graphicData uri="http://schemas.openxmlformats.org/presentationml/2006/ole">
            <mc:AlternateContent xmlns:mc="http://schemas.openxmlformats.org/markup-compatibility/2006">
              <mc:Choice xmlns:v="urn:schemas-microsoft-com:vml" Requires="v">
                <p:oleObj name="Denklem" r:id="rId6" imgW="1155700" imgH="431800" progId="Equation.3">
                  <p:embed/>
                </p:oleObj>
              </mc:Choice>
              <mc:Fallback>
                <p:oleObj name="Denklem" r:id="rId6" imgW="11557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550" y="4149080"/>
                        <a:ext cx="2065436" cy="891588"/>
                      </a:xfrm>
                      <a:prstGeom prst="rect">
                        <a:avLst/>
                      </a:prstGeom>
                      <a:noFill/>
                    </p:spPr>
                  </p:pic>
                </p:oleObj>
              </mc:Fallback>
            </mc:AlternateContent>
          </a:graphicData>
        </a:graphic>
      </p:graphicFrame>
      <p:sp>
        <p:nvSpPr>
          <p:cNvPr id="6" name="Dikdörtgen 5"/>
          <p:cNvSpPr/>
          <p:nvPr/>
        </p:nvSpPr>
        <p:spPr>
          <a:xfrm>
            <a:off x="683568" y="3134037"/>
            <a:ext cx="4734053" cy="830997"/>
          </a:xfrm>
          <a:prstGeom prst="rect">
            <a:avLst/>
          </a:prstGeom>
        </p:spPr>
        <p:txBody>
          <a:bodyPr wrap="none">
            <a:spAutoFit/>
          </a:bodyPr>
          <a:lstStyle/>
          <a:p>
            <a:r>
              <a:rPr lang="tr-TR" sz="2400" dirty="0" err="1">
                <a:sym typeface="Symbol"/>
              </a:rPr>
              <a:t>n</a:t>
            </a:r>
            <a:r>
              <a:rPr lang="tr-TR" sz="2400" baseline="-25000" dirty="0" err="1"/>
              <a:t>Gr</a:t>
            </a:r>
            <a:r>
              <a:rPr lang="tr-TR" sz="2400" dirty="0"/>
              <a:t>: Grup kırılma indisi</a:t>
            </a:r>
            <a:endParaRPr lang="tr-TR" sz="2400" dirty="0">
              <a:sym typeface="Symbol"/>
            </a:endParaRPr>
          </a:p>
          <a:p>
            <a:r>
              <a:rPr lang="tr-TR" sz="2400" dirty="0">
                <a:sym typeface="Symbol"/>
              </a:rPr>
              <a:t></a:t>
            </a:r>
            <a:r>
              <a:rPr lang="tr-TR" sz="2400" baseline="-25000" dirty="0"/>
              <a:t>T</a:t>
            </a:r>
            <a:r>
              <a:rPr lang="tr-TR" sz="2400" dirty="0"/>
              <a:t>: Taşıyıcı dalga boyu, </a:t>
            </a:r>
            <a:r>
              <a:rPr lang="tr-TR" sz="2400" dirty="0">
                <a:sym typeface="Symbol"/>
              </a:rPr>
              <a:t></a:t>
            </a:r>
            <a:r>
              <a:rPr lang="tr-TR" sz="2400" dirty="0"/>
              <a:t>m biriminde</a:t>
            </a:r>
          </a:p>
        </p:txBody>
      </p:sp>
      <p:sp>
        <p:nvSpPr>
          <p:cNvPr id="7" name="Dikdörtgen 6"/>
          <p:cNvSpPr/>
          <p:nvPr/>
        </p:nvSpPr>
        <p:spPr>
          <a:xfrm>
            <a:off x="611560" y="5040668"/>
            <a:ext cx="5400600" cy="1200329"/>
          </a:xfrm>
          <a:prstGeom prst="rect">
            <a:avLst/>
          </a:prstGeom>
        </p:spPr>
        <p:txBody>
          <a:bodyPr wrap="square">
            <a:spAutoFit/>
          </a:bodyPr>
          <a:lstStyle/>
          <a:p>
            <a:r>
              <a:rPr lang="tr-TR" sz="2400" dirty="0"/>
              <a:t>t  : Sıcaklık, </a:t>
            </a:r>
            <a:r>
              <a:rPr lang="tr-TR" sz="2400" baseline="30000" dirty="0"/>
              <a:t>0</a:t>
            </a:r>
            <a:r>
              <a:rPr lang="tr-TR" sz="2400" dirty="0"/>
              <a:t>C</a:t>
            </a:r>
          </a:p>
          <a:p>
            <a:r>
              <a:rPr lang="tr-TR" sz="2400" dirty="0"/>
              <a:t>p : Hava basıncı, </a:t>
            </a:r>
          </a:p>
          <a:p>
            <a:r>
              <a:rPr lang="tr-TR" sz="2400" dirty="0">
                <a:sym typeface="Symbol"/>
              </a:rPr>
              <a:t> </a:t>
            </a:r>
            <a:r>
              <a:rPr lang="tr-TR" sz="2400" dirty="0"/>
              <a:t>: Havanın genleşme katsayısı=0.003661 </a:t>
            </a:r>
          </a:p>
        </p:txBody>
      </p:sp>
      <p:sp>
        <p:nvSpPr>
          <p:cNvPr id="8" name="Metin kutusu 7"/>
          <p:cNvSpPr txBox="1"/>
          <p:nvPr/>
        </p:nvSpPr>
        <p:spPr>
          <a:xfrm>
            <a:off x="3596903" y="836712"/>
            <a:ext cx="3711401" cy="1200329"/>
          </a:xfrm>
          <a:prstGeom prst="rect">
            <a:avLst/>
          </a:prstGeom>
          <a:noFill/>
        </p:spPr>
        <p:txBody>
          <a:bodyPr wrap="none" rtlCol="0">
            <a:spAutoFit/>
          </a:bodyPr>
          <a:lstStyle/>
          <a:p>
            <a:r>
              <a:rPr lang="tr-TR" dirty="0"/>
              <a:t>K</a:t>
            </a:r>
            <a:r>
              <a:rPr lang="tr-TR" baseline="-25000" dirty="0"/>
              <a:t>AT</a:t>
            </a:r>
            <a:r>
              <a:rPr lang="tr-TR" dirty="0"/>
              <a:t>: Atmosferik düzeltme miktarı</a:t>
            </a:r>
          </a:p>
          <a:p>
            <a:r>
              <a:rPr lang="tr-TR" dirty="0"/>
              <a:t>D</a:t>
            </a:r>
            <a:r>
              <a:rPr lang="tr-TR" baseline="-25000" dirty="0"/>
              <a:t>Ö</a:t>
            </a:r>
            <a:r>
              <a:rPr lang="tr-TR" dirty="0"/>
              <a:t>: Ölçülen mesafe</a:t>
            </a:r>
          </a:p>
          <a:p>
            <a:r>
              <a:rPr lang="tr-TR" dirty="0"/>
              <a:t>n</a:t>
            </a:r>
            <a:r>
              <a:rPr lang="tr-TR" baseline="-25000" dirty="0"/>
              <a:t>0  </a:t>
            </a:r>
            <a:r>
              <a:rPr lang="tr-TR" dirty="0"/>
              <a:t>: Referans kırılma indisi</a:t>
            </a:r>
          </a:p>
          <a:p>
            <a:r>
              <a:rPr lang="tr-TR" dirty="0"/>
              <a:t>n  : Ölçü yapılan ortamın kırılma indisi</a:t>
            </a:r>
          </a:p>
        </p:txBody>
      </p:sp>
      <p:sp>
        <p:nvSpPr>
          <p:cNvPr id="9" name="Sağ Ayraç 8"/>
          <p:cNvSpPr/>
          <p:nvPr/>
        </p:nvSpPr>
        <p:spPr>
          <a:xfrm>
            <a:off x="3203848" y="908720"/>
            <a:ext cx="216024" cy="1128321"/>
          </a:xfrm>
          <a:prstGeom prst="rightBrace">
            <a:avLst>
              <a:gd name="adj1" fmla="val 55059"/>
              <a:gd name="adj2" fmla="val 50000"/>
            </a:avLst>
          </a:prstGeom>
          <a:solidFill>
            <a:schemeClr val="bg1"/>
          </a:solid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1278988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Atmosferik Düzeltme</a:t>
            </a:r>
            <a:endParaRPr lang="en-US" sz="2400" dirty="0">
              <a:solidFill>
                <a:schemeClr val="bg1"/>
              </a:solidFill>
            </a:endParaRPr>
          </a:p>
        </p:txBody>
      </p:sp>
      <p:pic>
        <p:nvPicPr>
          <p:cNvPr id="4" name="Resim 3"/>
          <p:cNvPicPr>
            <a:picLocks noChangeAspect="1"/>
          </p:cNvPicPr>
          <p:nvPr/>
        </p:nvPicPr>
        <p:blipFill>
          <a:blip r:embed="rId2"/>
          <a:stretch>
            <a:fillRect/>
          </a:stretch>
        </p:blipFill>
        <p:spPr>
          <a:xfrm>
            <a:off x="672298" y="2210569"/>
            <a:ext cx="4010585" cy="1714739"/>
          </a:xfrm>
          <a:prstGeom prst="rect">
            <a:avLst/>
          </a:prstGeom>
        </p:spPr>
      </p:pic>
      <p:sp>
        <p:nvSpPr>
          <p:cNvPr id="5" name="Dikdörtgen 4"/>
          <p:cNvSpPr/>
          <p:nvPr/>
        </p:nvSpPr>
        <p:spPr>
          <a:xfrm>
            <a:off x="500199" y="5190382"/>
            <a:ext cx="8101977" cy="707886"/>
          </a:xfrm>
          <a:prstGeom prst="rect">
            <a:avLst/>
          </a:prstGeom>
        </p:spPr>
        <p:txBody>
          <a:bodyPr wrap="square">
            <a:spAutoFit/>
          </a:bodyPr>
          <a:lstStyle/>
          <a:p>
            <a:pPr marL="342900" indent="-342900" algn="just">
              <a:buFont typeface="Wingdings" panose="05000000000000000000" pitchFamily="2" charset="2"/>
              <a:buChar char="ü"/>
            </a:pPr>
            <a:r>
              <a:rPr lang="tr-TR" sz="2000" dirty="0"/>
              <a:t>2. hız düzeltmesinin etkisi yaklaşık 20 km’den sonra 1mm olarak ortaya çıktığı için pratikteki birçok uygulamada ihmal edilir. </a:t>
            </a:r>
          </a:p>
        </p:txBody>
      </p:sp>
      <p:sp>
        <p:nvSpPr>
          <p:cNvPr id="6" name="Dikdörtgen 5"/>
          <p:cNvSpPr/>
          <p:nvPr/>
        </p:nvSpPr>
        <p:spPr>
          <a:xfrm>
            <a:off x="4523342" y="2744772"/>
            <a:ext cx="3651266" cy="646331"/>
          </a:xfrm>
          <a:prstGeom prst="rect">
            <a:avLst/>
          </a:prstGeom>
        </p:spPr>
        <p:txBody>
          <a:bodyPr wrap="square">
            <a:spAutoFit/>
          </a:bodyPr>
          <a:lstStyle/>
          <a:p>
            <a:r>
              <a:rPr lang="tr-TR" dirty="0"/>
              <a:t>K : Kırılma katsayısı=0.13</a:t>
            </a:r>
          </a:p>
          <a:p>
            <a:r>
              <a:rPr lang="tr-TR" dirty="0"/>
              <a:t>R : Yeryuvarının yarıçapı=6373394 m</a:t>
            </a:r>
          </a:p>
        </p:txBody>
      </p:sp>
      <p:pic>
        <p:nvPicPr>
          <p:cNvPr id="7" name="Resim 6"/>
          <p:cNvPicPr>
            <a:picLocks noChangeAspect="1"/>
          </p:cNvPicPr>
          <p:nvPr/>
        </p:nvPicPr>
        <p:blipFill>
          <a:blip r:embed="rId3"/>
          <a:stretch>
            <a:fillRect/>
          </a:stretch>
        </p:blipFill>
        <p:spPr>
          <a:xfrm>
            <a:off x="672298" y="4037696"/>
            <a:ext cx="3648584" cy="1152686"/>
          </a:xfrm>
          <a:prstGeom prst="rect">
            <a:avLst/>
          </a:prstGeom>
        </p:spPr>
      </p:pic>
      <p:sp>
        <p:nvSpPr>
          <p:cNvPr id="8" name="Dikdörtgen 7">
            <a:extLst>
              <a:ext uri="{FF2B5EF4-FFF2-40B4-BE49-F238E27FC236}">
                <a16:creationId xmlns:a16="http://schemas.microsoft.com/office/drawing/2014/main" id="{931727E0-FC20-4D8F-8CED-DD017A2131AA}"/>
              </a:ext>
            </a:extLst>
          </p:cNvPr>
          <p:cNvSpPr/>
          <p:nvPr/>
        </p:nvSpPr>
        <p:spPr>
          <a:xfrm>
            <a:off x="890816" y="3719416"/>
            <a:ext cx="2265492" cy="461665"/>
          </a:xfrm>
          <a:prstGeom prst="rect">
            <a:avLst/>
          </a:prstGeom>
        </p:spPr>
        <p:txBody>
          <a:bodyPr wrap="none">
            <a:spAutoFit/>
          </a:bodyPr>
          <a:lstStyle/>
          <a:p>
            <a:r>
              <a:rPr lang="tr-TR" sz="2400" b="1" u="sng" dirty="0">
                <a:solidFill>
                  <a:srgbClr val="FF0000"/>
                </a:solidFill>
                <a:latin typeface="Calibri" panose="020F0502020204030204" pitchFamily="34" charset="0"/>
                <a:ea typeface="Calibri" panose="020F0502020204030204" pitchFamily="34" charset="0"/>
                <a:cs typeface="Tahoma" panose="020B0604030504040204" pitchFamily="34" charset="0"/>
              </a:rPr>
              <a:t>Ölçülen Uzunluk</a:t>
            </a:r>
            <a:endParaRPr lang="en-US" sz="2400" b="1" u="sng" dirty="0">
              <a:solidFill>
                <a:srgbClr val="FF0000"/>
              </a:solidFill>
            </a:endParaRPr>
          </a:p>
        </p:txBody>
      </p:sp>
      <p:sp>
        <p:nvSpPr>
          <p:cNvPr id="9" name="Dikdörtgen 8"/>
          <p:cNvSpPr/>
          <p:nvPr/>
        </p:nvSpPr>
        <p:spPr>
          <a:xfrm>
            <a:off x="3533017" y="1013421"/>
            <a:ext cx="2299732" cy="461665"/>
          </a:xfrm>
          <a:prstGeom prst="rect">
            <a:avLst/>
          </a:prstGeom>
        </p:spPr>
        <p:txBody>
          <a:bodyPr wrap="none">
            <a:spAutoFit/>
          </a:bodyPr>
          <a:lstStyle/>
          <a:p>
            <a:r>
              <a:rPr lang="tr-TR" sz="2400" b="1" dirty="0">
                <a:ln w="11430"/>
                <a:solidFill>
                  <a:srgbClr val="002060"/>
                </a:solidFill>
                <a:effectLst>
                  <a:outerShdw blurRad="50800" dist="39000" dir="5460000" algn="tl">
                    <a:srgbClr val="000000">
                      <a:alpha val="38000"/>
                    </a:srgbClr>
                  </a:outerShdw>
                </a:effectLst>
              </a:rPr>
              <a:t>2.Hız Düzeltmesi</a:t>
            </a:r>
            <a:endParaRPr lang="tr-TR" sz="2400" dirty="0">
              <a:solidFill>
                <a:srgbClr val="002060"/>
              </a:solidFill>
            </a:endParaRPr>
          </a:p>
        </p:txBody>
      </p:sp>
      <p:sp>
        <p:nvSpPr>
          <p:cNvPr id="3" name="Dikdörtgen 2"/>
          <p:cNvSpPr/>
          <p:nvPr/>
        </p:nvSpPr>
        <p:spPr>
          <a:xfrm>
            <a:off x="472354" y="1667618"/>
            <a:ext cx="8101977" cy="707886"/>
          </a:xfrm>
          <a:prstGeom prst="rect">
            <a:avLst/>
          </a:prstGeom>
        </p:spPr>
        <p:txBody>
          <a:bodyPr wrap="square">
            <a:spAutoFit/>
          </a:bodyPr>
          <a:lstStyle/>
          <a:p>
            <a:pPr marL="342900" indent="-342900" algn="just">
              <a:buFont typeface="Wingdings" panose="05000000000000000000" pitchFamily="2" charset="2"/>
              <a:buChar char="ü"/>
            </a:pPr>
            <a:r>
              <a:rPr lang="tr-TR" sz="2000" dirty="0"/>
              <a:t>Yeryüzü ile ışın yörüngesi arasındaki mesafe doğrusal olarak değişmediği için kırılma katsayısı etkisi nedeniyle 2. hız düzeltmesi getirilir. </a:t>
            </a:r>
          </a:p>
        </p:txBody>
      </p:sp>
    </p:spTree>
    <p:extLst>
      <p:ext uri="{BB962C8B-B14F-4D97-AF65-F5344CB8AC3E}">
        <p14:creationId xmlns:p14="http://schemas.microsoft.com/office/powerpoint/2010/main" val="3912400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Atmosferik Düzeltme</a:t>
            </a:r>
            <a:endParaRPr lang="en-US" sz="2400" dirty="0">
              <a:solidFill>
                <a:schemeClr val="bg1"/>
              </a:solidFill>
            </a:endParaRPr>
          </a:p>
        </p:txBody>
      </p:sp>
      <p:sp>
        <p:nvSpPr>
          <p:cNvPr id="4" name="Metin kutusu 3"/>
          <p:cNvSpPr txBox="1"/>
          <p:nvPr/>
        </p:nvSpPr>
        <p:spPr>
          <a:xfrm>
            <a:off x="544873" y="1542678"/>
            <a:ext cx="1418593"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UYGULAMA</a:t>
            </a:r>
          </a:p>
        </p:txBody>
      </p:sp>
      <p:sp>
        <p:nvSpPr>
          <p:cNvPr id="5" name="Dikdörtgen 4"/>
          <p:cNvSpPr/>
          <p:nvPr/>
        </p:nvSpPr>
        <p:spPr>
          <a:xfrm>
            <a:off x="465207" y="2248894"/>
            <a:ext cx="8232723" cy="1938992"/>
          </a:xfrm>
          <a:prstGeom prst="rect">
            <a:avLst/>
          </a:prstGeom>
        </p:spPr>
        <p:txBody>
          <a:bodyPr wrap="square">
            <a:spAutoFit/>
          </a:bodyPr>
          <a:lstStyle/>
          <a:p>
            <a:pPr algn="just"/>
            <a:r>
              <a:rPr lang="tr-TR" sz="2000" dirty="0"/>
              <a:t>Taşıyıcı dalga boyu </a:t>
            </a:r>
            <a:r>
              <a:rPr lang="tr-TR" sz="2000" dirty="0">
                <a:sym typeface="Symbol"/>
              </a:rPr>
              <a:t></a:t>
            </a:r>
            <a:r>
              <a:rPr lang="tr-TR" sz="2000" baseline="-25000" dirty="0"/>
              <a:t>T </a:t>
            </a:r>
            <a:r>
              <a:rPr lang="tr-TR" sz="2000" dirty="0"/>
              <a:t>= 0.910 </a:t>
            </a:r>
            <a:r>
              <a:rPr lang="tr-TR" sz="2000" dirty="0">
                <a:sym typeface="Symbol"/>
              </a:rPr>
              <a:t></a:t>
            </a:r>
            <a:r>
              <a:rPr lang="tr-TR" sz="2000" dirty="0"/>
              <a:t>m ve referans kırılma indisi n</a:t>
            </a:r>
            <a:r>
              <a:rPr lang="tr-TR" sz="2000" baseline="-25000" dirty="0"/>
              <a:t>0 </a:t>
            </a:r>
            <a:r>
              <a:rPr lang="tr-TR" sz="2000" dirty="0"/>
              <a:t>= 1.000310 olan bir elektronik uzunluk ölçer 13.5 </a:t>
            </a:r>
            <a:r>
              <a:rPr lang="tr-TR" sz="2000" baseline="30000" dirty="0"/>
              <a:t>0</a:t>
            </a:r>
            <a:r>
              <a:rPr lang="tr-TR" sz="2000" dirty="0"/>
              <a:t>C ve 739 mm Hg hava koşullarında mesafe ölçümü yapılmıştır.</a:t>
            </a:r>
          </a:p>
          <a:p>
            <a:pPr algn="just"/>
            <a:endParaRPr lang="tr-TR" sz="2000" dirty="0"/>
          </a:p>
          <a:p>
            <a:pPr marL="457200" indent="-457200" algn="just">
              <a:buAutoNum type="alphaLcParenR"/>
            </a:pPr>
            <a:r>
              <a:rPr lang="tr-TR" sz="2000" dirty="0"/>
              <a:t>Bu hava koşullarında ölçülen mesafelere getirilecek olan düzeltme miktarını hesaplayınız.</a:t>
            </a:r>
          </a:p>
        </p:txBody>
      </p:sp>
      <p:sp>
        <p:nvSpPr>
          <p:cNvPr id="7" name="Dikdörtgen 6"/>
          <p:cNvSpPr/>
          <p:nvPr/>
        </p:nvSpPr>
        <p:spPr>
          <a:xfrm>
            <a:off x="465207" y="4369703"/>
            <a:ext cx="8232723" cy="707886"/>
          </a:xfrm>
          <a:prstGeom prst="rect">
            <a:avLst/>
          </a:prstGeom>
        </p:spPr>
        <p:txBody>
          <a:bodyPr wrap="square">
            <a:spAutoFit/>
          </a:bodyPr>
          <a:lstStyle/>
          <a:p>
            <a:pPr algn="just"/>
            <a:r>
              <a:rPr lang="tr-TR" sz="2000" dirty="0"/>
              <a:t>b) Ölçülen mesafe D</a:t>
            </a:r>
            <a:r>
              <a:rPr lang="tr-TR" sz="2000" baseline="-25000" dirty="0"/>
              <a:t>Ö </a:t>
            </a:r>
            <a:r>
              <a:rPr lang="tr-TR" sz="2000" dirty="0"/>
              <a:t>= 3265.255 m olduğuna göre düzeltme miktarını ve düzeltilmiş eğik uzunluğu hesaplayınız.</a:t>
            </a:r>
          </a:p>
        </p:txBody>
      </p:sp>
    </p:spTree>
    <p:extLst>
      <p:ext uri="{BB962C8B-B14F-4D97-AF65-F5344CB8AC3E}">
        <p14:creationId xmlns:p14="http://schemas.microsoft.com/office/powerpoint/2010/main" val="2623647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596076299"/>
              </p:ext>
            </p:extLst>
          </p:nvPr>
        </p:nvGraphicFramePr>
        <p:xfrm>
          <a:off x="1111444" y="2292331"/>
          <a:ext cx="6000206" cy="1379152"/>
        </p:xfrm>
        <a:graphic>
          <a:graphicData uri="http://schemas.openxmlformats.org/presentationml/2006/ole">
            <mc:AlternateContent xmlns:mc="http://schemas.openxmlformats.org/markup-compatibility/2006">
              <mc:Choice xmlns:v="urn:schemas-microsoft-com:vml" Requires="v">
                <p:oleObj name="Denklem" r:id="rId2" imgW="3187700" imgH="736600" progId="Equation.3">
                  <p:embed/>
                </p:oleObj>
              </mc:Choice>
              <mc:Fallback>
                <p:oleObj name="Denklem" r:id="rId2" imgW="3187700" imgH="736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444" y="2292331"/>
                        <a:ext cx="6000206" cy="1379152"/>
                      </a:xfrm>
                      <a:prstGeom prst="rect">
                        <a:avLst/>
                      </a:prstGeom>
                      <a:noFill/>
                    </p:spPr>
                  </p:pic>
                </p:oleObj>
              </mc:Fallback>
            </mc:AlternateContent>
          </a:graphicData>
        </a:graphic>
      </p:graphicFrame>
      <p:graphicFrame>
        <p:nvGraphicFramePr>
          <p:cNvPr id="3" name="Nesne 2"/>
          <p:cNvGraphicFramePr>
            <a:graphicFrameLocks noChangeAspect="1"/>
          </p:cNvGraphicFramePr>
          <p:nvPr>
            <p:extLst>
              <p:ext uri="{D42A27DB-BD31-4B8C-83A1-F6EECF244321}">
                <p14:modId xmlns:p14="http://schemas.microsoft.com/office/powerpoint/2010/main" val="274894698"/>
              </p:ext>
            </p:extLst>
          </p:nvPr>
        </p:nvGraphicFramePr>
        <p:xfrm>
          <a:off x="1111444" y="1409444"/>
          <a:ext cx="5850655" cy="864096"/>
        </p:xfrm>
        <a:graphic>
          <a:graphicData uri="http://schemas.openxmlformats.org/presentationml/2006/ole">
            <mc:AlternateContent xmlns:mc="http://schemas.openxmlformats.org/markup-compatibility/2006">
              <mc:Choice xmlns:v="urn:schemas-microsoft-com:vml" Requires="v">
                <p:oleObj name="Denklem" r:id="rId4" imgW="3098800" imgH="457200" progId="Equation.3">
                  <p:embed/>
                </p:oleObj>
              </mc:Choice>
              <mc:Fallback>
                <p:oleObj name="Denklem" r:id="rId4" imgW="30988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444" y="1409444"/>
                        <a:ext cx="5850655" cy="864096"/>
                      </a:xfrm>
                      <a:prstGeom prst="rect">
                        <a:avLst/>
                      </a:prstGeom>
                      <a:noFill/>
                    </p:spPr>
                  </p:pic>
                </p:oleObj>
              </mc:Fallback>
            </mc:AlternateContent>
          </a:graphicData>
        </a:graphic>
      </p:graphicFrame>
      <p:sp>
        <p:nvSpPr>
          <p:cNvPr id="4" name="Metin kutusu 3"/>
          <p:cNvSpPr txBox="1"/>
          <p:nvPr/>
        </p:nvSpPr>
        <p:spPr>
          <a:xfrm>
            <a:off x="280278" y="913619"/>
            <a:ext cx="988797"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ÇÖZÜM</a:t>
            </a:r>
          </a:p>
        </p:txBody>
      </p:sp>
      <p:sp>
        <p:nvSpPr>
          <p:cNvPr id="5" name="Dikdörtgen 4"/>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Atmosferik Düzeltme</a:t>
            </a:r>
            <a:endParaRPr lang="en-US" sz="2400" dirty="0">
              <a:solidFill>
                <a:schemeClr val="bg1"/>
              </a:solidFill>
            </a:endParaRPr>
          </a:p>
        </p:txBody>
      </p:sp>
      <p:graphicFrame>
        <p:nvGraphicFramePr>
          <p:cNvPr id="7" name="Nesne 6"/>
          <p:cNvGraphicFramePr>
            <a:graphicFrameLocks noChangeAspect="1"/>
          </p:cNvGraphicFramePr>
          <p:nvPr>
            <p:extLst>
              <p:ext uri="{D42A27DB-BD31-4B8C-83A1-F6EECF244321}">
                <p14:modId xmlns:p14="http://schemas.microsoft.com/office/powerpoint/2010/main" val="3466213601"/>
              </p:ext>
            </p:extLst>
          </p:nvPr>
        </p:nvGraphicFramePr>
        <p:xfrm>
          <a:off x="1111444" y="3676537"/>
          <a:ext cx="2065436" cy="891588"/>
        </p:xfrm>
        <a:graphic>
          <a:graphicData uri="http://schemas.openxmlformats.org/presentationml/2006/ole">
            <mc:AlternateContent xmlns:mc="http://schemas.openxmlformats.org/markup-compatibility/2006">
              <mc:Choice xmlns:v="urn:schemas-microsoft-com:vml" Requires="v">
                <p:oleObj name="Denklem" r:id="rId6" imgW="1155700" imgH="431800" progId="Equation.3">
                  <p:embed/>
                </p:oleObj>
              </mc:Choice>
              <mc:Fallback>
                <p:oleObj name="Denklem" r:id="rId6" imgW="11557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444" y="3676537"/>
                        <a:ext cx="2065436" cy="891588"/>
                      </a:xfrm>
                      <a:prstGeom prst="rect">
                        <a:avLst/>
                      </a:prstGeom>
                      <a:noFill/>
                    </p:spPr>
                  </p:pic>
                </p:oleObj>
              </mc:Fallback>
            </mc:AlternateContent>
          </a:graphicData>
        </a:graphic>
      </p:graphicFrame>
      <p:graphicFrame>
        <p:nvGraphicFramePr>
          <p:cNvPr id="8" name="Nesne 7"/>
          <p:cNvGraphicFramePr>
            <a:graphicFrameLocks noChangeAspect="1"/>
          </p:cNvGraphicFramePr>
          <p:nvPr>
            <p:extLst>
              <p:ext uri="{D42A27DB-BD31-4B8C-83A1-F6EECF244321}">
                <p14:modId xmlns:p14="http://schemas.microsoft.com/office/powerpoint/2010/main" val="2585843859"/>
              </p:ext>
            </p:extLst>
          </p:nvPr>
        </p:nvGraphicFramePr>
        <p:xfrm>
          <a:off x="1111444" y="4568125"/>
          <a:ext cx="5742771" cy="936178"/>
        </p:xfrm>
        <a:graphic>
          <a:graphicData uri="http://schemas.openxmlformats.org/presentationml/2006/ole">
            <mc:AlternateContent xmlns:mc="http://schemas.openxmlformats.org/markup-compatibility/2006">
              <mc:Choice xmlns:v="urn:schemas-microsoft-com:vml" Requires="v">
                <p:oleObj name="Denklem" r:id="rId8" imgW="2628720" imgH="431640" progId="Equation.3">
                  <p:embed/>
                </p:oleObj>
              </mc:Choice>
              <mc:Fallback>
                <p:oleObj name="Denklem" r:id="rId8" imgW="2628720" imgH="431640" progId="Equation.3">
                  <p:embed/>
                  <p:pic>
                    <p:nvPicPr>
                      <p:cNvPr id="0" name=""/>
                      <p:cNvPicPr>
                        <a:picLocks noChangeAspect="1" noChangeArrowheads="1"/>
                      </p:cNvPicPr>
                      <p:nvPr/>
                    </p:nvPicPr>
                    <p:blipFill>
                      <a:blip r:embed="rId9"/>
                      <a:srcRect/>
                      <a:stretch>
                        <a:fillRect/>
                      </a:stretch>
                    </p:blipFill>
                    <p:spPr bwMode="auto">
                      <a:xfrm>
                        <a:off x="1111444" y="4568125"/>
                        <a:ext cx="5742771" cy="936178"/>
                      </a:xfrm>
                      <a:prstGeom prst="rect">
                        <a:avLst/>
                      </a:prstGeom>
                      <a:noFill/>
                    </p:spPr>
                  </p:pic>
                </p:oleObj>
              </mc:Fallback>
            </mc:AlternateContent>
          </a:graphicData>
        </a:graphic>
      </p:graphicFrame>
      <p:graphicFrame>
        <p:nvGraphicFramePr>
          <p:cNvPr id="9" name="Nesne 8"/>
          <p:cNvGraphicFramePr>
            <a:graphicFrameLocks noChangeAspect="1"/>
          </p:cNvGraphicFramePr>
          <p:nvPr>
            <p:extLst>
              <p:ext uri="{D42A27DB-BD31-4B8C-83A1-F6EECF244321}">
                <p14:modId xmlns:p14="http://schemas.microsoft.com/office/powerpoint/2010/main" val="3883498481"/>
              </p:ext>
            </p:extLst>
          </p:nvPr>
        </p:nvGraphicFramePr>
        <p:xfrm>
          <a:off x="1111444" y="5584202"/>
          <a:ext cx="3781425" cy="498475"/>
        </p:xfrm>
        <a:graphic>
          <a:graphicData uri="http://schemas.openxmlformats.org/presentationml/2006/ole">
            <mc:AlternateContent xmlns:mc="http://schemas.openxmlformats.org/markup-compatibility/2006">
              <mc:Choice xmlns:v="urn:schemas-microsoft-com:vml" Requires="v">
                <p:oleObj name="Denklem" r:id="rId10" imgW="1777680" imgH="215640" progId="Equation.3">
                  <p:embed/>
                </p:oleObj>
              </mc:Choice>
              <mc:Fallback>
                <p:oleObj name="Denklem" r:id="rId10" imgW="1777680" imgH="215640" progId="Equation.3">
                  <p:embed/>
                  <p:pic>
                    <p:nvPicPr>
                      <p:cNvPr id="0" name=""/>
                      <p:cNvPicPr>
                        <a:picLocks noChangeAspect="1" noChangeArrowheads="1"/>
                      </p:cNvPicPr>
                      <p:nvPr/>
                    </p:nvPicPr>
                    <p:blipFill>
                      <a:blip r:embed="rId11"/>
                      <a:srcRect/>
                      <a:stretch>
                        <a:fillRect/>
                      </a:stretch>
                    </p:blipFill>
                    <p:spPr bwMode="auto">
                      <a:xfrm>
                        <a:off x="1111444" y="5584202"/>
                        <a:ext cx="3781425" cy="498475"/>
                      </a:xfrm>
                      <a:prstGeom prst="rect">
                        <a:avLst/>
                      </a:prstGeom>
                      <a:solidFill>
                        <a:schemeClr val="accent3">
                          <a:lumMod val="60000"/>
                          <a:lumOff val="40000"/>
                        </a:schemeClr>
                      </a:solidFill>
                    </p:spPr>
                  </p:pic>
                </p:oleObj>
              </mc:Fallback>
            </mc:AlternateContent>
          </a:graphicData>
        </a:graphic>
      </p:graphicFrame>
      <p:sp>
        <p:nvSpPr>
          <p:cNvPr id="10" name="Dikdörtgen 9"/>
          <p:cNvSpPr/>
          <p:nvPr/>
        </p:nvSpPr>
        <p:spPr>
          <a:xfrm>
            <a:off x="278543" y="1231057"/>
            <a:ext cx="742511" cy="923330"/>
          </a:xfrm>
          <a:prstGeom prst="rect">
            <a:avLst/>
          </a:prstGeom>
          <a:noFill/>
        </p:spPr>
        <p:txBody>
          <a:bodyPr wrap="none" lIns="91440" tIns="45720" rIns="91440" bIns="45720">
            <a:spAutoFit/>
          </a:bodyPr>
          <a:lstStyle/>
          <a:p>
            <a:pPr algn="ctr"/>
            <a:r>
              <a:rPr lang="tr-TR" sz="5400" b="1" cap="none" spc="0" dirty="0">
                <a:ln w="22225">
                  <a:solidFill>
                    <a:schemeClr val="accent2"/>
                  </a:solidFill>
                  <a:prstDash val="solid"/>
                </a:ln>
                <a:solidFill>
                  <a:schemeClr val="accent2">
                    <a:lumMod val="40000"/>
                    <a:lumOff val="60000"/>
                  </a:schemeClr>
                </a:solidFill>
                <a:effectLst/>
              </a:rPr>
              <a:t>a)</a:t>
            </a:r>
          </a:p>
        </p:txBody>
      </p:sp>
    </p:spTree>
    <p:extLst>
      <p:ext uri="{BB962C8B-B14F-4D97-AF65-F5344CB8AC3E}">
        <p14:creationId xmlns:p14="http://schemas.microsoft.com/office/powerpoint/2010/main" val="392418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94371" y="1441185"/>
            <a:ext cx="772969" cy="923330"/>
          </a:xfrm>
          <a:prstGeom prst="rect">
            <a:avLst/>
          </a:prstGeom>
          <a:noFill/>
        </p:spPr>
        <p:txBody>
          <a:bodyPr wrap="none" lIns="91440" tIns="45720" rIns="91440" bIns="45720">
            <a:spAutoFit/>
          </a:bodyPr>
          <a:lstStyle/>
          <a:p>
            <a:pPr algn="ctr"/>
            <a:r>
              <a:rPr lang="tr-TR" sz="5400" b="1" cap="none" spc="0" dirty="0">
                <a:ln w="22225">
                  <a:solidFill>
                    <a:schemeClr val="accent2"/>
                  </a:solidFill>
                  <a:prstDash val="solid"/>
                </a:ln>
                <a:solidFill>
                  <a:schemeClr val="accent2">
                    <a:lumMod val="40000"/>
                    <a:lumOff val="60000"/>
                  </a:schemeClr>
                </a:solidFill>
                <a:effectLst/>
              </a:rPr>
              <a:t>b)</a:t>
            </a:r>
          </a:p>
        </p:txBody>
      </p:sp>
      <p:sp>
        <p:nvSpPr>
          <p:cNvPr id="3" name="Metin kutusu 2"/>
          <p:cNvSpPr txBox="1"/>
          <p:nvPr/>
        </p:nvSpPr>
        <p:spPr>
          <a:xfrm>
            <a:off x="580384" y="916578"/>
            <a:ext cx="988797"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ÇÖZÜM</a:t>
            </a:r>
          </a:p>
        </p:txBody>
      </p:sp>
      <p:sp>
        <p:nvSpPr>
          <p:cNvPr id="4" name="Dikdörtgen 3"/>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Atmosferik Düzeltme</a:t>
            </a:r>
            <a:endParaRPr lang="en-US" sz="2400" dirty="0">
              <a:solidFill>
                <a:schemeClr val="bg1"/>
              </a:solidFill>
            </a:endParaRPr>
          </a:p>
        </p:txBody>
      </p:sp>
      <p:graphicFrame>
        <p:nvGraphicFramePr>
          <p:cNvPr id="5" name="Nesne 4"/>
          <p:cNvGraphicFramePr>
            <a:graphicFrameLocks noChangeAspect="1"/>
          </p:cNvGraphicFramePr>
          <p:nvPr>
            <p:extLst>
              <p:ext uri="{D42A27DB-BD31-4B8C-83A1-F6EECF244321}">
                <p14:modId xmlns:p14="http://schemas.microsoft.com/office/powerpoint/2010/main" val="1686450066"/>
              </p:ext>
            </p:extLst>
          </p:nvPr>
        </p:nvGraphicFramePr>
        <p:xfrm>
          <a:off x="1267340" y="1750495"/>
          <a:ext cx="5976664" cy="449097"/>
        </p:xfrm>
        <a:graphic>
          <a:graphicData uri="http://schemas.openxmlformats.org/presentationml/2006/ole">
            <mc:AlternateContent xmlns:mc="http://schemas.openxmlformats.org/markup-compatibility/2006">
              <mc:Choice xmlns:v="urn:schemas-microsoft-com:vml" Requires="v">
                <p:oleObj name="Denklem" r:id="rId2" imgW="3124080" imgH="215640" progId="Equation.3">
                  <p:embed/>
                </p:oleObj>
              </mc:Choice>
              <mc:Fallback>
                <p:oleObj name="Denklem" r:id="rId2" imgW="3124080" imgH="215640" progId="Equation.3">
                  <p:embed/>
                  <p:pic>
                    <p:nvPicPr>
                      <p:cNvPr id="0" name=""/>
                      <p:cNvPicPr>
                        <a:picLocks noChangeAspect="1" noChangeArrowheads="1"/>
                      </p:cNvPicPr>
                      <p:nvPr/>
                    </p:nvPicPr>
                    <p:blipFill>
                      <a:blip r:embed="rId3"/>
                      <a:srcRect/>
                      <a:stretch>
                        <a:fillRect/>
                      </a:stretch>
                    </p:blipFill>
                    <p:spPr bwMode="auto">
                      <a:xfrm>
                        <a:off x="1267340" y="1750495"/>
                        <a:ext cx="5976664" cy="449097"/>
                      </a:xfrm>
                      <a:prstGeom prst="rect">
                        <a:avLst/>
                      </a:prstGeom>
                      <a:noFill/>
                      <a:ln>
                        <a:noFill/>
                      </a:ln>
                    </p:spPr>
                  </p:pic>
                </p:oleObj>
              </mc:Fallback>
            </mc:AlternateContent>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993241343"/>
              </p:ext>
            </p:extLst>
          </p:nvPr>
        </p:nvGraphicFramePr>
        <p:xfrm>
          <a:off x="1267340" y="2489013"/>
          <a:ext cx="5560184" cy="454768"/>
        </p:xfrm>
        <a:graphic>
          <a:graphicData uri="http://schemas.openxmlformats.org/presentationml/2006/ole">
            <mc:AlternateContent xmlns:mc="http://schemas.openxmlformats.org/markup-compatibility/2006">
              <mc:Choice xmlns:v="urn:schemas-microsoft-com:vml" Requires="v">
                <p:oleObj name="Denklem" r:id="rId4" imgW="2869920" imgH="215640" progId="Equation.3">
                  <p:embed/>
                </p:oleObj>
              </mc:Choice>
              <mc:Fallback>
                <p:oleObj name="Denklem" r:id="rId4" imgW="2869920" imgH="215640" progId="Equation.3">
                  <p:embed/>
                  <p:pic>
                    <p:nvPicPr>
                      <p:cNvPr id="0" name=""/>
                      <p:cNvPicPr>
                        <a:picLocks noChangeAspect="1" noChangeArrowheads="1"/>
                      </p:cNvPicPr>
                      <p:nvPr/>
                    </p:nvPicPr>
                    <p:blipFill>
                      <a:blip r:embed="rId5"/>
                      <a:srcRect/>
                      <a:stretch>
                        <a:fillRect/>
                      </a:stretch>
                    </p:blipFill>
                    <p:spPr bwMode="auto">
                      <a:xfrm>
                        <a:off x="1267340" y="2489013"/>
                        <a:ext cx="5560184" cy="45476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581796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710631" y="701077"/>
            <a:ext cx="7661258" cy="5186171"/>
          </a:xfrm>
          <a:prstGeom prst="rect">
            <a:avLst/>
          </a:prstGeom>
        </p:spPr>
      </p:pic>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Atmosferik Düzeltme</a:t>
            </a:r>
            <a:endParaRPr lang="en-US" sz="2400" dirty="0">
              <a:solidFill>
                <a:schemeClr val="bg1"/>
              </a:solidFill>
            </a:endParaRPr>
          </a:p>
        </p:txBody>
      </p:sp>
      <p:sp>
        <p:nvSpPr>
          <p:cNvPr id="4" name="Metin kutusu 3"/>
          <p:cNvSpPr txBox="1"/>
          <p:nvPr/>
        </p:nvSpPr>
        <p:spPr>
          <a:xfrm>
            <a:off x="0" y="5749983"/>
            <a:ext cx="1806777" cy="646331"/>
          </a:xfrm>
          <a:prstGeom prst="rect">
            <a:avLst/>
          </a:prstGeom>
          <a:noFill/>
        </p:spPr>
        <p:txBody>
          <a:bodyPr wrap="none" rtlCol="0">
            <a:spAutoFit/>
          </a:bodyPr>
          <a:lstStyle/>
          <a:p>
            <a:r>
              <a:rPr lang="tr-TR" dirty="0"/>
              <a:t>Basınç   : 850 </a:t>
            </a:r>
            <a:r>
              <a:rPr lang="tr-TR" dirty="0" err="1"/>
              <a:t>hPa</a:t>
            </a:r>
            <a:endParaRPr lang="tr-TR" dirty="0"/>
          </a:p>
          <a:p>
            <a:r>
              <a:rPr lang="tr-TR" dirty="0"/>
              <a:t>Sıcaklık :16</a:t>
            </a:r>
            <a:r>
              <a:rPr lang="tr-TR" baseline="30000" dirty="0"/>
              <a:t>0</a:t>
            </a:r>
            <a:r>
              <a:rPr lang="tr-TR" dirty="0"/>
              <a:t>C</a:t>
            </a:r>
          </a:p>
        </p:txBody>
      </p:sp>
      <p:sp>
        <p:nvSpPr>
          <p:cNvPr id="5" name="Sağ Ayraç 4"/>
          <p:cNvSpPr/>
          <p:nvPr/>
        </p:nvSpPr>
        <p:spPr>
          <a:xfrm>
            <a:off x="1944216" y="5749983"/>
            <a:ext cx="124533" cy="574323"/>
          </a:xfrm>
          <a:prstGeom prst="rightBrace">
            <a:avLst>
              <a:gd name="adj1" fmla="val 55059"/>
              <a:gd name="adj2" fmla="val 50000"/>
            </a:avLst>
          </a:prstGeom>
          <a:solidFill>
            <a:schemeClr val="bg1"/>
          </a:solid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6" name="Metin kutusu 5"/>
          <p:cNvSpPr txBox="1"/>
          <p:nvPr/>
        </p:nvSpPr>
        <p:spPr>
          <a:xfrm>
            <a:off x="2232248" y="5954974"/>
            <a:ext cx="1910716" cy="369332"/>
          </a:xfrm>
          <a:prstGeom prst="rect">
            <a:avLst/>
          </a:prstGeom>
          <a:noFill/>
        </p:spPr>
        <p:txBody>
          <a:bodyPr wrap="none" rtlCol="0">
            <a:spAutoFit/>
          </a:bodyPr>
          <a:lstStyle/>
          <a:p>
            <a:r>
              <a:rPr lang="tr-TR" dirty="0"/>
              <a:t>Düzeltme: 45 </a:t>
            </a:r>
            <a:r>
              <a:rPr lang="tr-TR" dirty="0" err="1"/>
              <a:t>ppm</a:t>
            </a:r>
            <a:endParaRPr lang="tr-TR" dirty="0"/>
          </a:p>
        </p:txBody>
      </p:sp>
    </p:spTree>
    <p:extLst>
      <p:ext uri="{BB962C8B-B14F-4D97-AF65-F5344CB8AC3E}">
        <p14:creationId xmlns:p14="http://schemas.microsoft.com/office/powerpoint/2010/main" val="2018917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
        <p:nvSpPr>
          <p:cNvPr id="20" name="Metin kutusu 19"/>
          <p:cNvSpPr txBox="1"/>
          <p:nvPr/>
        </p:nvSpPr>
        <p:spPr>
          <a:xfrm>
            <a:off x="4394163" y="1088699"/>
            <a:ext cx="23062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srgbClr val="1F497D">
                    <a:lumMod val="60000"/>
                    <a:lumOff val="40000"/>
                  </a:srgbClr>
                </a:solidFill>
                <a:effectLst/>
                <a:uLnTx/>
                <a:uFillTx/>
              </a:rPr>
              <a:t> Işın Yolu Eğriliği</a:t>
            </a:r>
          </a:p>
        </p:txBody>
      </p:sp>
      <p:sp>
        <p:nvSpPr>
          <p:cNvPr id="21" name="Dikdörtgen 20"/>
          <p:cNvSpPr/>
          <p:nvPr/>
        </p:nvSpPr>
        <p:spPr>
          <a:xfrm>
            <a:off x="4449400" y="1643509"/>
            <a:ext cx="2105833"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srgbClr val="FF0000"/>
                </a:solidFill>
                <a:effectLst/>
                <a:uLnTx/>
                <a:uFillTx/>
              </a:rPr>
              <a:t>Yeryüzü Eğriliği</a:t>
            </a:r>
            <a:endParaRPr kumimoji="0" lang="tr-TR" sz="2400" b="0" i="0" u="none" strike="noStrike" kern="0" cap="none" spc="0" normalizeH="0" baseline="0" noProof="0" dirty="0">
              <a:ln>
                <a:noFill/>
              </a:ln>
              <a:solidFill>
                <a:srgbClr val="FF0000"/>
              </a:solidFill>
              <a:effectLst/>
              <a:uLnTx/>
              <a:uFillTx/>
            </a:endParaRPr>
          </a:p>
        </p:txBody>
      </p:sp>
      <p:sp>
        <p:nvSpPr>
          <p:cNvPr id="22" name="Metin kutusu 21"/>
          <p:cNvSpPr txBox="1"/>
          <p:nvPr/>
        </p:nvSpPr>
        <p:spPr>
          <a:xfrm>
            <a:off x="6769908" y="1269397"/>
            <a:ext cx="2087431" cy="707886"/>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a:ln w="11430"/>
                <a:solidFill>
                  <a:srgbClr val="002060"/>
                </a:solidFill>
                <a:effectLst>
                  <a:outerShdw blurRad="80000" dist="40000" dir="5040000" algn="tl">
                    <a:srgbClr val="000000">
                      <a:alpha val="30000"/>
                    </a:srgbClr>
                  </a:outerShdw>
                </a:effectLst>
                <a:uLnTx/>
                <a:uFillTx/>
              </a:rPr>
              <a:t>5 km MESAFEDE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a:ln w="11430"/>
                <a:solidFill>
                  <a:srgbClr val="002060"/>
                </a:solidFill>
                <a:effectLst>
                  <a:outerShdw blurRad="80000" dist="40000" dir="5040000" algn="tl">
                    <a:srgbClr val="000000">
                      <a:alpha val="30000"/>
                    </a:srgbClr>
                  </a:outerShdw>
                </a:effectLst>
                <a:uLnTx/>
                <a:uFillTx/>
              </a:rPr>
              <a:t>İHMAL EDİLEBİLİR</a:t>
            </a:r>
          </a:p>
        </p:txBody>
      </p:sp>
      <p:sp>
        <p:nvSpPr>
          <p:cNvPr id="25" name="Sağ Ayraç 24"/>
          <p:cNvSpPr/>
          <p:nvPr/>
        </p:nvSpPr>
        <p:spPr>
          <a:xfrm>
            <a:off x="6555234" y="1187373"/>
            <a:ext cx="216024" cy="824656"/>
          </a:xfrm>
          <a:prstGeom prst="rightBrace">
            <a:avLst>
              <a:gd name="adj1" fmla="val 25699"/>
              <a:gd name="adj2" fmla="val 48718"/>
            </a:avLst>
          </a:prstGeom>
          <a:solidFill>
            <a:sysClr val="window" lastClr="FFFFFF"/>
          </a:solidFill>
          <a:ln w="28575"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sp>
        <p:nvSpPr>
          <p:cNvPr id="34" name="Metin kutusu 33"/>
          <p:cNvSpPr txBox="1"/>
          <p:nvPr/>
        </p:nvSpPr>
        <p:spPr>
          <a:xfrm>
            <a:off x="4738679" y="2557278"/>
            <a:ext cx="3633109"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İNDİRGEME ADIMLARI:</a:t>
            </a:r>
          </a:p>
        </p:txBody>
      </p:sp>
      <p:pic>
        <p:nvPicPr>
          <p:cNvPr id="47" name="Resim 46"/>
          <p:cNvPicPr>
            <a:picLocks noChangeAspect="1"/>
          </p:cNvPicPr>
          <p:nvPr/>
        </p:nvPicPr>
        <p:blipFill>
          <a:blip r:embed="rId2"/>
          <a:stretch>
            <a:fillRect/>
          </a:stretch>
        </p:blipFill>
        <p:spPr>
          <a:xfrm>
            <a:off x="212245" y="1197541"/>
            <a:ext cx="4337794" cy="4657706"/>
          </a:xfrm>
          <a:prstGeom prst="rect">
            <a:avLst/>
          </a:prstGeom>
        </p:spPr>
      </p:pic>
      <p:cxnSp>
        <p:nvCxnSpPr>
          <p:cNvPr id="26" name="Düz Bağlayıcı 25"/>
          <p:cNvCxnSpPr/>
          <p:nvPr/>
        </p:nvCxnSpPr>
        <p:spPr>
          <a:xfrm>
            <a:off x="4036139" y="3532988"/>
            <a:ext cx="648072" cy="0"/>
          </a:xfrm>
          <a:prstGeom prst="line">
            <a:avLst/>
          </a:prstGeom>
          <a:noFill/>
          <a:ln w="127000" cap="flat" cmpd="sng" algn="ctr">
            <a:solidFill>
              <a:srgbClr val="0070C0"/>
            </a:solidFill>
            <a:prstDash val="solid"/>
          </a:ln>
          <a:effectLst/>
        </p:spPr>
      </p:cxnSp>
      <p:cxnSp>
        <p:nvCxnSpPr>
          <p:cNvPr id="27" name="Düz Bağlayıcı 26"/>
          <p:cNvCxnSpPr/>
          <p:nvPr/>
        </p:nvCxnSpPr>
        <p:spPr>
          <a:xfrm>
            <a:off x="4036139" y="4109052"/>
            <a:ext cx="648072" cy="0"/>
          </a:xfrm>
          <a:prstGeom prst="line">
            <a:avLst/>
          </a:prstGeom>
          <a:noFill/>
          <a:ln w="127000" cap="flat" cmpd="sng" algn="ctr">
            <a:solidFill>
              <a:srgbClr val="00B050"/>
            </a:solidFill>
            <a:prstDash val="solid"/>
          </a:ln>
          <a:effectLst/>
        </p:spPr>
      </p:cxnSp>
      <p:cxnSp>
        <p:nvCxnSpPr>
          <p:cNvPr id="28" name="Düz Bağlayıcı 27"/>
          <p:cNvCxnSpPr/>
          <p:nvPr/>
        </p:nvCxnSpPr>
        <p:spPr>
          <a:xfrm>
            <a:off x="4036139" y="4613108"/>
            <a:ext cx="648072" cy="0"/>
          </a:xfrm>
          <a:prstGeom prst="line">
            <a:avLst/>
          </a:prstGeom>
          <a:noFill/>
          <a:ln w="127000" cap="flat" cmpd="sng" algn="ctr">
            <a:solidFill>
              <a:srgbClr val="FF0000"/>
            </a:solidFill>
            <a:prstDash val="solid"/>
          </a:ln>
          <a:effectLst/>
        </p:spPr>
      </p:cxnSp>
      <p:cxnSp>
        <p:nvCxnSpPr>
          <p:cNvPr id="29" name="Düz Bağlayıcı 28"/>
          <p:cNvCxnSpPr/>
          <p:nvPr/>
        </p:nvCxnSpPr>
        <p:spPr>
          <a:xfrm>
            <a:off x="4036139" y="5189172"/>
            <a:ext cx="648072" cy="0"/>
          </a:xfrm>
          <a:prstGeom prst="line">
            <a:avLst/>
          </a:prstGeom>
          <a:noFill/>
          <a:ln w="127000" cap="flat" cmpd="sng" algn="ctr">
            <a:solidFill>
              <a:srgbClr val="FFFF00"/>
            </a:solidFill>
            <a:prstDash val="solid"/>
          </a:ln>
          <a:effectLst/>
        </p:spPr>
      </p:cxnSp>
      <p:sp>
        <p:nvSpPr>
          <p:cNvPr id="30" name="Metin kutusu 29"/>
          <p:cNvSpPr txBox="1"/>
          <p:nvPr/>
        </p:nvSpPr>
        <p:spPr>
          <a:xfrm>
            <a:off x="4792349" y="3297800"/>
            <a:ext cx="1908086"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Eğik mesafe</a:t>
            </a:r>
          </a:p>
        </p:txBody>
      </p:sp>
      <p:sp>
        <p:nvSpPr>
          <p:cNvPr id="31" name="Metin kutusu 30"/>
          <p:cNvSpPr txBox="1"/>
          <p:nvPr/>
        </p:nvSpPr>
        <p:spPr>
          <a:xfrm>
            <a:off x="4828227" y="3873864"/>
            <a:ext cx="208185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Yatay mesafe</a:t>
            </a:r>
          </a:p>
        </p:txBody>
      </p:sp>
      <p:sp>
        <p:nvSpPr>
          <p:cNvPr id="32" name="Metin kutusu 31"/>
          <p:cNvSpPr txBox="1"/>
          <p:nvPr/>
        </p:nvSpPr>
        <p:spPr>
          <a:xfrm>
            <a:off x="4828227" y="4325076"/>
            <a:ext cx="3999236"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Deniz yüzeyindeki mesafe</a:t>
            </a:r>
          </a:p>
        </p:txBody>
      </p:sp>
      <p:sp>
        <p:nvSpPr>
          <p:cNvPr id="33" name="Metin kutusu 32"/>
          <p:cNvSpPr txBox="1"/>
          <p:nvPr/>
        </p:nvSpPr>
        <p:spPr>
          <a:xfrm>
            <a:off x="4823157" y="4901140"/>
            <a:ext cx="3893502" cy="95410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Projeksiyon düzlemindeki</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mesafe</a:t>
            </a:r>
          </a:p>
        </p:txBody>
      </p:sp>
    </p:spTree>
    <p:extLst>
      <p:ext uri="{BB962C8B-B14F-4D97-AF65-F5344CB8AC3E}">
        <p14:creationId xmlns:p14="http://schemas.microsoft.com/office/powerpoint/2010/main" val="301693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Yardımcı Ölçme Aletleri</a:t>
            </a:r>
            <a:endParaRPr lang="en-US" sz="2400" dirty="0">
              <a:solidFill>
                <a:schemeClr val="bg1"/>
              </a:solidFill>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99" y="1195264"/>
            <a:ext cx="2942220" cy="478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3"/>
          <a:stretch>
            <a:fillRect/>
          </a:stretch>
        </p:blipFill>
        <p:spPr>
          <a:xfrm>
            <a:off x="3551742" y="1195263"/>
            <a:ext cx="5258929" cy="4784003"/>
          </a:xfrm>
          <a:prstGeom prst="rect">
            <a:avLst/>
          </a:prstGeom>
        </p:spPr>
      </p:pic>
    </p:spTree>
    <p:extLst>
      <p:ext uri="{BB962C8B-B14F-4D97-AF65-F5344CB8AC3E}">
        <p14:creationId xmlns:p14="http://schemas.microsoft.com/office/powerpoint/2010/main" val="3273697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3156717602"/>
              </p:ext>
            </p:extLst>
          </p:nvPr>
        </p:nvGraphicFramePr>
        <p:xfrm>
          <a:off x="952838" y="2300051"/>
          <a:ext cx="1826014" cy="1008112"/>
        </p:xfrm>
        <a:graphic>
          <a:graphicData uri="http://schemas.openxmlformats.org/presentationml/2006/ole">
            <mc:AlternateContent xmlns:mc="http://schemas.openxmlformats.org/markup-compatibility/2006">
              <mc:Choice xmlns:v="urn:schemas-microsoft-com:vml" Requires="v">
                <p:oleObj r:id="rId2" imgW="914400" imgH="508000" progId="Equation.3">
                  <p:embed/>
                </p:oleObj>
              </mc:Choice>
              <mc:Fallback>
                <p:oleObj r:id="rId2" imgW="914400" imgH="5080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838" y="2300051"/>
                        <a:ext cx="1826014" cy="1008112"/>
                      </a:xfrm>
                      <a:prstGeom prst="rect">
                        <a:avLst/>
                      </a:prstGeom>
                      <a:noFill/>
                    </p:spPr>
                  </p:pic>
                </p:oleObj>
              </mc:Fallback>
            </mc:AlternateContent>
          </a:graphicData>
        </a:graphic>
      </p:graphicFrame>
      <p:graphicFrame>
        <p:nvGraphicFramePr>
          <p:cNvPr id="3" name="Nesne 2"/>
          <p:cNvGraphicFramePr>
            <a:graphicFrameLocks noChangeAspect="1"/>
          </p:cNvGraphicFramePr>
          <p:nvPr>
            <p:extLst>
              <p:ext uri="{D42A27DB-BD31-4B8C-83A1-F6EECF244321}">
                <p14:modId xmlns:p14="http://schemas.microsoft.com/office/powerpoint/2010/main" val="3276794388"/>
              </p:ext>
            </p:extLst>
          </p:nvPr>
        </p:nvGraphicFramePr>
        <p:xfrm>
          <a:off x="952838" y="3587567"/>
          <a:ext cx="1655064" cy="551688"/>
        </p:xfrm>
        <a:graphic>
          <a:graphicData uri="http://schemas.openxmlformats.org/presentationml/2006/ole">
            <mc:AlternateContent xmlns:mc="http://schemas.openxmlformats.org/markup-compatibility/2006">
              <mc:Choice xmlns:v="urn:schemas-microsoft-com:vml" Requires="v">
                <p:oleObj r:id="rId4" imgW="685800" imgH="228600" progId="Equation.3">
                  <p:embed/>
                </p:oleObj>
              </mc:Choice>
              <mc:Fallback>
                <p:oleObj r:id="rId4" imgW="6858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838" y="3587567"/>
                        <a:ext cx="1655064" cy="551688"/>
                      </a:xfrm>
                      <a:prstGeom prst="rect">
                        <a:avLst/>
                      </a:prstGeom>
                      <a:noFill/>
                    </p:spPr>
                  </p:pic>
                </p:oleObj>
              </mc:Fallback>
            </mc:AlternateContent>
          </a:graphicData>
        </a:graphic>
      </p:graphicFrame>
      <p:pic>
        <p:nvPicPr>
          <p:cNvPr id="4" name="Resim 3"/>
          <p:cNvPicPr/>
          <p:nvPr/>
        </p:nvPicPr>
        <p:blipFill>
          <a:blip r:embed="rId6"/>
          <a:stretch>
            <a:fillRect/>
          </a:stretch>
        </p:blipFill>
        <p:spPr>
          <a:xfrm>
            <a:off x="5026036" y="1121020"/>
            <a:ext cx="3718669" cy="3816424"/>
          </a:xfrm>
          <a:prstGeom prst="rect">
            <a:avLst/>
          </a:prstGeom>
        </p:spPr>
      </p:pic>
      <p:sp>
        <p:nvSpPr>
          <p:cNvPr id="5" name="Dikdörtgen 4"/>
          <p:cNvSpPr/>
          <p:nvPr/>
        </p:nvSpPr>
        <p:spPr>
          <a:xfrm>
            <a:off x="521804" y="4783787"/>
            <a:ext cx="8100392" cy="1315425"/>
          </a:xfrm>
          <a:prstGeom prst="rect">
            <a:avLst/>
          </a:prstGeom>
        </p:spPr>
        <p:txBody>
          <a:bodyPr wrap="square">
            <a:spAutoFit/>
          </a:bodyPr>
          <a:lstStyle/>
          <a:p>
            <a:pPr algn="ctr">
              <a:lnSpc>
                <a:spcPct val="150000"/>
              </a:lnSpc>
              <a:spcBef>
                <a:spcPts val="600"/>
              </a:spcBef>
              <a:spcAft>
                <a:spcPts val="600"/>
              </a:spcAft>
            </a:pPr>
            <a:r>
              <a:rPr lang="tr-TR" sz="2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Işın yolu eğriliği 100 km’ye kadar 1 ppm’in altında kaldığı için normal olarak göz ardı edilir. </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6262A5C8-792C-43F7-81BF-6F455D9516AA}"/>
              </a:ext>
            </a:extLst>
          </p:cNvPr>
          <p:cNvSpPr txBox="1"/>
          <p:nvPr/>
        </p:nvSpPr>
        <p:spPr>
          <a:xfrm>
            <a:off x="189767" y="906737"/>
            <a:ext cx="5508816"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Işın Yolu Eğriliği İndirgemesi</a:t>
            </a:r>
          </a:p>
        </p:txBody>
      </p:sp>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Tree>
    <p:extLst>
      <p:ext uri="{BB962C8B-B14F-4D97-AF65-F5344CB8AC3E}">
        <p14:creationId xmlns:p14="http://schemas.microsoft.com/office/powerpoint/2010/main" val="3612570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a:stretch>
            <a:fillRect/>
          </a:stretch>
        </p:blipFill>
        <p:spPr>
          <a:xfrm>
            <a:off x="4661870" y="1002763"/>
            <a:ext cx="4222725" cy="4320480"/>
          </a:xfrm>
          <a:prstGeom prst="rect">
            <a:avLst/>
          </a:prstGeom>
        </p:spPr>
      </p:pic>
      <p:graphicFrame>
        <p:nvGraphicFramePr>
          <p:cNvPr id="3" name="Nesne 2"/>
          <p:cNvGraphicFramePr>
            <a:graphicFrameLocks noChangeAspect="1"/>
          </p:cNvGraphicFramePr>
          <p:nvPr>
            <p:extLst>
              <p:ext uri="{D42A27DB-BD31-4B8C-83A1-F6EECF244321}">
                <p14:modId xmlns:p14="http://schemas.microsoft.com/office/powerpoint/2010/main" val="1798604741"/>
              </p:ext>
            </p:extLst>
          </p:nvPr>
        </p:nvGraphicFramePr>
        <p:xfrm>
          <a:off x="1275147" y="2252307"/>
          <a:ext cx="1816313" cy="1300873"/>
        </p:xfrm>
        <a:graphic>
          <a:graphicData uri="http://schemas.openxmlformats.org/presentationml/2006/ole">
            <mc:AlternateContent xmlns:mc="http://schemas.openxmlformats.org/markup-compatibility/2006">
              <mc:Choice xmlns:v="urn:schemas-microsoft-com:vml" Requires="v">
                <p:oleObj r:id="rId3" imgW="711200" imgH="508000" progId="Equation.3">
                  <p:embed/>
                </p:oleObj>
              </mc:Choice>
              <mc:Fallback>
                <p:oleObj r:id="rId3" imgW="711200" imgH="508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147" y="2252307"/>
                        <a:ext cx="1816313" cy="1300873"/>
                      </a:xfrm>
                      <a:prstGeom prst="rect">
                        <a:avLst/>
                      </a:prstGeom>
                      <a:noFill/>
                    </p:spPr>
                  </p:pic>
                </p:oleObj>
              </mc:Fallback>
            </mc:AlternateContent>
          </a:graphicData>
        </a:graphic>
      </p:graphicFrame>
      <p:graphicFrame>
        <p:nvGraphicFramePr>
          <p:cNvPr id="4" name="Nesne 3"/>
          <p:cNvGraphicFramePr>
            <a:graphicFrameLocks noChangeAspect="1"/>
          </p:cNvGraphicFramePr>
          <p:nvPr>
            <p:extLst>
              <p:ext uri="{D42A27DB-BD31-4B8C-83A1-F6EECF244321}">
                <p14:modId xmlns:p14="http://schemas.microsoft.com/office/powerpoint/2010/main" val="3150255723"/>
              </p:ext>
            </p:extLst>
          </p:nvPr>
        </p:nvGraphicFramePr>
        <p:xfrm>
          <a:off x="1231377" y="3653890"/>
          <a:ext cx="2078553" cy="702214"/>
        </p:xfrm>
        <a:graphic>
          <a:graphicData uri="http://schemas.openxmlformats.org/presentationml/2006/ole">
            <mc:AlternateContent xmlns:mc="http://schemas.openxmlformats.org/markup-compatibility/2006">
              <mc:Choice xmlns:v="urn:schemas-microsoft-com:vml" Requires="v">
                <p:oleObj r:id="rId5" imgW="710891" imgH="241195" progId="Equation.3">
                  <p:embed/>
                </p:oleObj>
              </mc:Choice>
              <mc:Fallback>
                <p:oleObj r:id="rId5" imgW="710891"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1377" y="3653890"/>
                        <a:ext cx="2078553" cy="702214"/>
                      </a:xfrm>
                      <a:prstGeom prst="rect">
                        <a:avLst/>
                      </a:prstGeom>
                      <a:noFill/>
                    </p:spPr>
                  </p:pic>
                </p:oleObj>
              </mc:Fallback>
            </mc:AlternateContent>
          </a:graphicData>
        </a:graphic>
      </p:graphicFrame>
      <p:sp>
        <p:nvSpPr>
          <p:cNvPr id="5" name="Dikdörtgen 4"/>
          <p:cNvSpPr/>
          <p:nvPr/>
        </p:nvSpPr>
        <p:spPr>
          <a:xfrm>
            <a:off x="1521051" y="5107250"/>
            <a:ext cx="6513241" cy="1140697"/>
          </a:xfrm>
          <a:prstGeom prst="rect">
            <a:avLst/>
          </a:prstGeom>
        </p:spPr>
        <p:txBody>
          <a:bodyPr wrap="square">
            <a:spAutoFit/>
          </a:bodyPr>
          <a:lstStyle/>
          <a:p>
            <a:pPr algn="ctr">
              <a:lnSpc>
                <a:spcPct val="150000"/>
              </a:lnSpc>
              <a:spcBef>
                <a:spcPts val="600"/>
              </a:spcBef>
              <a:spcAft>
                <a:spcPts val="600"/>
              </a:spcAft>
            </a:pPr>
            <a:r>
              <a:rPr lang="tr-TR" sz="2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Yeryüzü eğriliği de 30 km den sonra 1 ppm olarak etki etmektedir. </a:t>
            </a:r>
            <a:endParaRPr lang="en-US" sz="2400"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0FC0DA34-8C55-4530-B992-B291AF0CA042}"/>
              </a:ext>
            </a:extLst>
          </p:cNvPr>
          <p:cNvSpPr txBox="1"/>
          <p:nvPr/>
        </p:nvSpPr>
        <p:spPr>
          <a:xfrm>
            <a:off x="276528" y="805892"/>
            <a:ext cx="5419689"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Yeryüzü Eğriliği İndirgemesi</a:t>
            </a:r>
          </a:p>
        </p:txBody>
      </p:sp>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Tree>
    <p:extLst>
      <p:ext uri="{BB962C8B-B14F-4D97-AF65-F5344CB8AC3E}">
        <p14:creationId xmlns:p14="http://schemas.microsoft.com/office/powerpoint/2010/main" val="1108822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7564" y="1556792"/>
            <a:ext cx="7848872" cy="2492990"/>
          </a:xfrm>
          <a:prstGeom prst="rect">
            <a:avLst/>
          </a:prstGeom>
        </p:spPr>
        <p:txBody>
          <a:bodyPr wrap="square">
            <a:spAutoFit/>
          </a:bodyPr>
          <a:lstStyle/>
          <a:p>
            <a:pPr marL="342900" indent="-342900" algn="just">
              <a:buFont typeface="Wingdings" panose="05000000000000000000" pitchFamily="2" charset="2"/>
              <a:buChar char="ü"/>
            </a:pPr>
            <a:r>
              <a:rPr lang="tr-TR" sz="2400" b="1" dirty="0">
                <a:latin typeface="Calibri" panose="020F0502020204030204" pitchFamily="34" charset="0"/>
                <a:ea typeface="Calibri" panose="020F0502020204030204" pitchFamily="34" charset="0"/>
                <a:cs typeface="Tahoma" panose="020B0604030504040204" pitchFamily="34" charset="0"/>
              </a:rPr>
              <a:t>2. hız düzeltmesi K</a:t>
            </a:r>
            <a:r>
              <a:rPr lang="tr-TR" sz="2400" b="1" baseline="-25000" dirty="0">
                <a:latin typeface="Calibri" panose="020F0502020204030204" pitchFamily="34" charset="0"/>
                <a:ea typeface="Calibri" panose="020F0502020204030204" pitchFamily="34" charset="0"/>
                <a:cs typeface="Tahoma" panose="020B0604030504040204" pitchFamily="34" charset="0"/>
              </a:rPr>
              <a:t>2H</a:t>
            </a:r>
            <a:r>
              <a:rPr lang="tr-TR" sz="2400" b="1" dirty="0">
                <a:latin typeface="Calibri" panose="020F0502020204030204" pitchFamily="34" charset="0"/>
                <a:ea typeface="Calibri" panose="020F0502020204030204" pitchFamily="34" charset="0"/>
                <a:cs typeface="Tahoma" panose="020B0604030504040204" pitchFamily="34" charset="0"/>
              </a:rPr>
              <a:t>, </a:t>
            </a:r>
          </a:p>
          <a:p>
            <a:pPr marL="342900" indent="-342900" algn="just">
              <a:buFont typeface="Wingdings" panose="05000000000000000000" pitchFamily="2" charset="2"/>
              <a:buChar char="ü"/>
            </a:pPr>
            <a:r>
              <a:rPr lang="tr-TR" sz="2400" b="1" dirty="0">
                <a:latin typeface="Calibri" panose="020F0502020204030204" pitchFamily="34" charset="0"/>
                <a:ea typeface="Calibri" panose="020F0502020204030204" pitchFamily="34" charset="0"/>
                <a:cs typeface="Tahoma" panose="020B0604030504040204" pitchFamily="34" charset="0"/>
              </a:rPr>
              <a:t>ışın yolu eğriliği indirgemesi </a:t>
            </a:r>
            <a:r>
              <a:rPr lang="tr-TR" sz="2400" b="1" dirty="0" err="1">
                <a:latin typeface="Calibri" panose="020F0502020204030204" pitchFamily="34" charset="0"/>
                <a:ea typeface="Calibri" panose="020F0502020204030204" pitchFamily="34" charset="0"/>
                <a:cs typeface="Tahoma" panose="020B0604030504040204" pitchFamily="34" charset="0"/>
              </a:rPr>
              <a:t>İ</a:t>
            </a:r>
            <a:r>
              <a:rPr lang="tr-TR" sz="2400" b="1" baseline="-25000" dirty="0" err="1">
                <a:latin typeface="Calibri" panose="020F0502020204030204" pitchFamily="34" charset="0"/>
                <a:ea typeface="Calibri" panose="020F0502020204030204" pitchFamily="34" charset="0"/>
                <a:cs typeface="Tahoma" panose="020B0604030504040204" pitchFamily="34" charset="0"/>
              </a:rPr>
              <a:t>ıe</a:t>
            </a:r>
            <a:r>
              <a:rPr lang="tr-TR" sz="2400" b="1" dirty="0">
                <a:latin typeface="Calibri" panose="020F0502020204030204" pitchFamily="34" charset="0"/>
                <a:ea typeface="Calibri" panose="020F0502020204030204" pitchFamily="34" charset="0"/>
                <a:cs typeface="Tahoma" panose="020B0604030504040204" pitchFamily="34" charset="0"/>
              </a:rPr>
              <a:t> </a:t>
            </a:r>
          </a:p>
          <a:p>
            <a:pPr marL="342900" indent="-342900" algn="just">
              <a:buFont typeface="Wingdings" panose="05000000000000000000" pitchFamily="2" charset="2"/>
              <a:buChar char="ü"/>
            </a:pPr>
            <a:r>
              <a:rPr lang="tr-TR" sz="2400" b="1" dirty="0">
                <a:latin typeface="Calibri" panose="020F0502020204030204" pitchFamily="34" charset="0"/>
                <a:ea typeface="Calibri" panose="020F0502020204030204" pitchFamily="34" charset="0"/>
                <a:cs typeface="Tahoma" panose="020B0604030504040204" pitchFamily="34" charset="0"/>
              </a:rPr>
              <a:t>yeryüzü eğriliği indirgemesi İ</a:t>
            </a:r>
            <a:r>
              <a:rPr lang="tr-TR" sz="2400" b="1" baseline="-25000" dirty="0">
                <a:latin typeface="Calibri" panose="020F0502020204030204" pitchFamily="34" charset="0"/>
                <a:ea typeface="Calibri" panose="020F0502020204030204" pitchFamily="34" charset="0"/>
                <a:cs typeface="Tahoma" panose="020B0604030504040204" pitchFamily="34" charset="0"/>
              </a:rPr>
              <a:t>ye</a:t>
            </a:r>
            <a:r>
              <a:rPr lang="tr-TR" sz="2400" b="1" dirty="0">
                <a:latin typeface="Calibri" panose="020F0502020204030204" pitchFamily="34" charset="0"/>
                <a:ea typeface="Calibri" panose="020F0502020204030204" pitchFamily="34" charset="0"/>
                <a:cs typeface="Tahoma" panose="020B0604030504040204" pitchFamily="34" charset="0"/>
              </a:rPr>
              <a:t> </a:t>
            </a:r>
          </a:p>
          <a:p>
            <a:pPr algn="just"/>
            <a:endParaRPr lang="tr-TR" sz="2400" b="1" dirty="0">
              <a:latin typeface="Calibri" panose="020F0502020204030204" pitchFamily="34" charset="0"/>
              <a:ea typeface="Calibri" panose="020F0502020204030204" pitchFamily="34" charset="0"/>
              <a:cs typeface="Tahoma" panose="020B0604030504040204" pitchFamily="34" charset="0"/>
            </a:endParaRPr>
          </a:p>
          <a:p>
            <a:pPr algn="just"/>
            <a:endParaRPr lang="tr-TR" sz="2400" b="1" dirty="0">
              <a:latin typeface="Calibri" panose="020F0502020204030204" pitchFamily="34" charset="0"/>
              <a:ea typeface="Calibri" panose="020F0502020204030204" pitchFamily="34" charset="0"/>
              <a:cs typeface="Tahoma" panose="020B0604030504040204" pitchFamily="34" charset="0"/>
            </a:endParaRPr>
          </a:p>
          <a:p>
            <a:pPr algn="ctr"/>
            <a:r>
              <a:rPr lang="tr-TR" sz="36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D &lt; 10 km  için göz ardı edilebilir</a:t>
            </a:r>
            <a:endParaRPr lang="en-US" sz="3600" b="1" dirty="0">
              <a:solidFill>
                <a:srgbClr val="FF0000"/>
              </a:solidFill>
              <a:effectLst>
                <a:outerShdw blurRad="38100" dist="38100" dir="2700000" algn="tl">
                  <a:srgbClr val="000000">
                    <a:alpha val="43137"/>
                  </a:srgbClr>
                </a:outerShdw>
              </a:effectLst>
            </a:endParaRPr>
          </a:p>
        </p:txBody>
      </p:sp>
      <p:graphicFrame>
        <p:nvGraphicFramePr>
          <p:cNvPr id="3" name="Nesne 2"/>
          <p:cNvGraphicFramePr>
            <a:graphicFrameLocks noChangeAspect="1"/>
          </p:cNvGraphicFramePr>
          <p:nvPr>
            <p:extLst>
              <p:ext uri="{D42A27DB-BD31-4B8C-83A1-F6EECF244321}">
                <p14:modId xmlns:p14="http://schemas.microsoft.com/office/powerpoint/2010/main" val="425489037"/>
              </p:ext>
            </p:extLst>
          </p:nvPr>
        </p:nvGraphicFramePr>
        <p:xfrm>
          <a:off x="2303069" y="4185417"/>
          <a:ext cx="4537862" cy="1440160"/>
        </p:xfrm>
        <a:graphic>
          <a:graphicData uri="http://schemas.openxmlformats.org/presentationml/2006/ole">
            <mc:AlternateContent xmlns:mc="http://schemas.openxmlformats.org/markup-compatibility/2006">
              <mc:Choice xmlns:v="urn:schemas-microsoft-com:vml" Requires="v">
                <p:oleObj r:id="rId2" imgW="1587500" imgH="508000" progId="Equation.3">
                  <p:embed/>
                </p:oleObj>
              </mc:Choice>
              <mc:Fallback>
                <p:oleObj r:id="rId2" imgW="1587500" imgH="5080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069" y="4185417"/>
                        <a:ext cx="4537862" cy="1440160"/>
                      </a:xfrm>
                      <a:prstGeom prst="rect">
                        <a:avLst/>
                      </a:prstGeom>
                      <a:noFill/>
                    </p:spPr>
                  </p:pic>
                </p:oleObj>
              </mc:Fallback>
            </mc:AlternateContent>
          </a:graphicData>
        </a:graphic>
      </p:graphicFrame>
      <p:pic>
        <p:nvPicPr>
          <p:cNvPr id="4" name="Resim 3">
            <a:extLst>
              <a:ext uri="{FF2B5EF4-FFF2-40B4-BE49-F238E27FC236}">
                <a16:creationId xmlns:a16="http://schemas.microsoft.com/office/drawing/2014/main" id="{1193E257-DEDA-4F9B-A8DC-B0A9F68B4FB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04623" y="1124744"/>
            <a:ext cx="1964575" cy="1731327"/>
          </a:xfrm>
          <a:prstGeom prst="rect">
            <a:avLst/>
          </a:prstGeom>
        </p:spPr>
      </p:pic>
      <p:sp>
        <p:nvSpPr>
          <p:cNvPr id="5" name="Dikdörtgen 4"/>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Tree>
    <p:extLst>
      <p:ext uri="{BB962C8B-B14F-4D97-AF65-F5344CB8AC3E}">
        <p14:creationId xmlns:p14="http://schemas.microsoft.com/office/powerpoint/2010/main" val="2578025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
        <p:nvSpPr>
          <p:cNvPr id="3" name="Dikdörtgen 2"/>
          <p:cNvSpPr/>
          <p:nvPr/>
        </p:nvSpPr>
        <p:spPr>
          <a:xfrm>
            <a:off x="535539" y="838605"/>
            <a:ext cx="4419030"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w="1905"/>
                <a:solidFill>
                  <a:srgbClr val="002060"/>
                </a:solidFill>
                <a:effectLst>
                  <a:innerShdw blurRad="69850" dist="43180" dir="5400000">
                    <a:srgbClr val="000000">
                      <a:alpha val="65000"/>
                    </a:srgbClr>
                  </a:innerShdw>
                </a:effectLst>
                <a:uLnTx/>
                <a:uFillTx/>
              </a:rPr>
              <a:t>1. Eğim ve Yükseklik İndirgemesi</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w="1905"/>
                <a:solidFill>
                  <a:srgbClr val="002060"/>
                </a:solidFill>
                <a:effectLst>
                  <a:innerShdw blurRad="69850" dist="43180" dir="5400000">
                    <a:srgbClr val="000000">
                      <a:alpha val="65000"/>
                    </a:srgbClr>
                  </a:innerShdw>
                </a:effectLst>
                <a:uLnTx/>
                <a:uFillTx/>
              </a:rPr>
              <a:t>    (Yükseklik Farkını Kullanarak)</a:t>
            </a:r>
          </a:p>
        </p:txBody>
      </p:sp>
      <p:sp>
        <p:nvSpPr>
          <p:cNvPr id="4" name="Sağ Ok 3"/>
          <p:cNvSpPr/>
          <p:nvPr/>
        </p:nvSpPr>
        <p:spPr>
          <a:xfrm>
            <a:off x="4954569" y="1896722"/>
            <a:ext cx="1008587" cy="381585"/>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5" name="Metin kutusu 4"/>
          <p:cNvSpPr txBox="1"/>
          <p:nvPr/>
        </p:nvSpPr>
        <p:spPr>
          <a:xfrm>
            <a:off x="6189381" y="1856681"/>
            <a:ext cx="48282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prstClr val="black"/>
                </a:solidFill>
                <a:effectLst/>
                <a:uLnTx/>
                <a:uFillTx/>
              </a:rPr>
              <a:t>D</a:t>
            </a:r>
            <a:r>
              <a:rPr kumimoji="0" lang="tr-TR" sz="2400" b="1" i="0" u="none" strike="noStrike" kern="0" cap="none" spc="0" normalizeH="0" baseline="-25000" noProof="0" dirty="0">
                <a:ln>
                  <a:noFill/>
                </a:ln>
                <a:solidFill>
                  <a:prstClr val="black"/>
                </a:solidFill>
                <a:effectLst/>
                <a:uLnTx/>
                <a:uFillTx/>
              </a:rPr>
              <a:t>0</a:t>
            </a:r>
          </a:p>
        </p:txBody>
      </p:sp>
      <p:sp>
        <p:nvSpPr>
          <p:cNvPr id="6" name="Metin kutusu 5"/>
          <p:cNvSpPr txBox="1"/>
          <p:nvPr/>
        </p:nvSpPr>
        <p:spPr>
          <a:xfrm>
            <a:off x="4259875" y="1856683"/>
            <a:ext cx="47801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prstClr val="black"/>
                </a:solidFill>
                <a:effectLst/>
                <a:uLnTx/>
                <a:uFillTx/>
              </a:rPr>
              <a:t>D</a:t>
            </a:r>
            <a:r>
              <a:rPr kumimoji="0" lang="tr-TR" sz="2400" b="1" i="0" u="none" strike="noStrike" kern="0" cap="none" spc="0" normalizeH="0" baseline="-25000" noProof="0" dirty="0">
                <a:ln>
                  <a:noFill/>
                </a:ln>
                <a:solidFill>
                  <a:prstClr val="black"/>
                </a:solidFill>
                <a:effectLst/>
                <a:uLnTx/>
                <a:uFillTx/>
              </a:rPr>
              <a:t>E</a:t>
            </a:r>
          </a:p>
        </p:txBody>
      </p:sp>
      <p:graphicFrame>
        <p:nvGraphicFramePr>
          <p:cNvPr id="7" name="Nesne 6"/>
          <p:cNvGraphicFramePr>
            <a:graphicFrameLocks noChangeAspect="1"/>
          </p:cNvGraphicFramePr>
          <p:nvPr>
            <p:extLst>
              <p:ext uri="{D42A27DB-BD31-4B8C-83A1-F6EECF244321}">
                <p14:modId xmlns:p14="http://schemas.microsoft.com/office/powerpoint/2010/main" val="717498568"/>
              </p:ext>
            </p:extLst>
          </p:nvPr>
        </p:nvGraphicFramePr>
        <p:xfrm>
          <a:off x="4347993" y="2768952"/>
          <a:ext cx="4165600" cy="2254250"/>
        </p:xfrm>
        <a:graphic>
          <a:graphicData uri="http://schemas.openxmlformats.org/presentationml/2006/ole">
            <mc:AlternateContent xmlns:mc="http://schemas.openxmlformats.org/markup-compatibility/2006">
              <mc:Choice xmlns:v="urn:schemas-microsoft-com:vml" Requires="v">
                <p:oleObj name="Denklem" r:id="rId2" imgW="2031840" imgH="1091880" progId="Equation.3">
                  <p:embed/>
                </p:oleObj>
              </mc:Choice>
              <mc:Fallback>
                <p:oleObj name="Denklem" r:id="rId2" imgW="2031840" imgH="1091880" progId="Equation.3">
                  <p:embed/>
                  <p:pic>
                    <p:nvPicPr>
                      <p:cNvPr id="0" name=""/>
                      <p:cNvPicPr>
                        <a:picLocks noChangeAspect="1" noChangeArrowheads="1"/>
                      </p:cNvPicPr>
                      <p:nvPr/>
                    </p:nvPicPr>
                    <p:blipFill>
                      <a:blip r:embed="rId3"/>
                      <a:srcRect/>
                      <a:stretch>
                        <a:fillRect/>
                      </a:stretch>
                    </p:blipFill>
                    <p:spPr bwMode="auto">
                      <a:xfrm>
                        <a:off x="4347993" y="2768952"/>
                        <a:ext cx="4165600" cy="2254250"/>
                      </a:xfrm>
                      <a:prstGeom prst="rect">
                        <a:avLst/>
                      </a:prstGeom>
                      <a:noFill/>
                    </p:spPr>
                  </p:pic>
                </p:oleObj>
              </mc:Fallback>
            </mc:AlternateContent>
          </a:graphicData>
        </a:graphic>
      </p:graphicFrame>
      <p:graphicFrame>
        <p:nvGraphicFramePr>
          <p:cNvPr id="8" name="Nesne 7"/>
          <p:cNvGraphicFramePr>
            <a:graphicFrameLocks noChangeAspect="1"/>
          </p:cNvGraphicFramePr>
          <p:nvPr>
            <p:extLst>
              <p:ext uri="{D42A27DB-BD31-4B8C-83A1-F6EECF244321}">
                <p14:modId xmlns:p14="http://schemas.microsoft.com/office/powerpoint/2010/main" val="3956139997"/>
              </p:ext>
            </p:extLst>
          </p:nvPr>
        </p:nvGraphicFramePr>
        <p:xfrm>
          <a:off x="4347993" y="5207154"/>
          <a:ext cx="1482725" cy="431800"/>
        </p:xfrm>
        <a:graphic>
          <a:graphicData uri="http://schemas.openxmlformats.org/presentationml/2006/ole">
            <mc:AlternateContent xmlns:mc="http://schemas.openxmlformats.org/markup-compatibility/2006">
              <mc:Choice xmlns:v="urn:schemas-microsoft-com:vml" Requires="v">
                <p:oleObj name="Denklem" r:id="rId4" imgW="787320" imgH="228600" progId="Equation.3">
                  <p:embed/>
                </p:oleObj>
              </mc:Choice>
              <mc:Fallback>
                <p:oleObj name="Denklem" r:id="rId4" imgW="787320" imgH="228600" progId="Equation.3">
                  <p:embed/>
                  <p:pic>
                    <p:nvPicPr>
                      <p:cNvPr id="0" name=""/>
                      <p:cNvPicPr>
                        <a:picLocks noChangeAspect="1" noChangeArrowheads="1"/>
                      </p:cNvPicPr>
                      <p:nvPr/>
                    </p:nvPicPr>
                    <p:blipFill>
                      <a:blip r:embed="rId5"/>
                      <a:srcRect/>
                      <a:stretch>
                        <a:fillRect/>
                      </a:stretch>
                    </p:blipFill>
                    <p:spPr bwMode="auto">
                      <a:xfrm>
                        <a:off x="4347993" y="5207154"/>
                        <a:ext cx="1482725" cy="431800"/>
                      </a:xfrm>
                      <a:prstGeom prst="rect">
                        <a:avLst/>
                      </a:prstGeom>
                      <a:noFill/>
                    </p:spPr>
                  </p:pic>
                </p:oleObj>
              </mc:Fallback>
            </mc:AlternateContent>
          </a:graphicData>
        </a:graphic>
      </p:graphicFrame>
      <p:grpSp>
        <p:nvGrpSpPr>
          <p:cNvPr id="9" name="Grup 8"/>
          <p:cNvGrpSpPr/>
          <p:nvPr/>
        </p:nvGrpSpPr>
        <p:grpSpPr>
          <a:xfrm>
            <a:off x="412397" y="1854040"/>
            <a:ext cx="3757807" cy="3784914"/>
            <a:chOff x="166121" y="2164366"/>
            <a:chExt cx="3757807" cy="3784914"/>
          </a:xfrm>
        </p:grpSpPr>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121" y="2164366"/>
              <a:ext cx="3757807" cy="378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Düz Bağlayıcı 10"/>
            <p:cNvCxnSpPr/>
            <p:nvPr/>
          </p:nvCxnSpPr>
          <p:spPr>
            <a:xfrm flipV="1">
              <a:off x="755576" y="2492896"/>
              <a:ext cx="2736304" cy="936104"/>
            </a:xfrm>
            <a:prstGeom prst="line">
              <a:avLst/>
            </a:prstGeom>
            <a:noFill/>
            <a:ln w="57150" cap="flat" cmpd="sng" algn="ctr">
              <a:solidFill>
                <a:srgbClr val="4F81BD"/>
              </a:solidFill>
              <a:prstDash val="solid"/>
            </a:ln>
            <a:effectLst/>
          </p:spPr>
        </p:cxnSp>
        <p:cxnSp>
          <p:nvCxnSpPr>
            <p:cNvPr id="12" name="Düz Bağlayıcı 11"/>
            <p:cNvCxnSpPr/>
            <p:nvPr/>
          </p:nvCxnSpPr>
          <p:spPr>
            <a:xfrm>
              <a:off x="755576" y="3429000"/>
              <a:ext cx="2232248" cy="0"/>
            </a:xfrm>
            <a:prstGeom prst="line">
              <a:avLst/>
            </a:prstGeom>
            <a:noFill/>
            <a:ln w="57150" cap="flat" cmpd="sng" algn="ctr">
              <a:solidFill>
                <a:srgbClr val="9BBB59">
                  <a:lumMod val="75000"/>
                </a:srgbClr>
              </a:solidFill>
              <a:prstDash val="solid"/>
            </a:ln>
            <a:effectLst/>
          </p:spPr>
        </p:cxnSp>
        <p:cxnSp>
          <p:nvCxnSpPr>
            <p:cNvPr id="13" name="Düz Bağlayıcı 12"/>
            <p:cNvCxnSpPr/>
            <p:nvPr/>
          </p:nvCxnSpPr>
          <p:spPr>
            <a:xfrm>
              <a:off x="1115616" y="4149080"/>
              <a:ext cx="1512168" cy="0"/>
            </a:xfrm>
            <a:prstGeom prst="line">
              <a:avLst/>
            </a:prstGeom>
            <a:noFill/>
            <a:ln w="57150" cap="flat" cmpd="sng" algn="ctr">
              <a:solidFill>
                <a:srgbClr val="FF0000"/>
              </a:solidFill>
              <a:prstDash val="solid"/>
            </a:ln>
            <a:effectLst/>
          </p:spPr>
        </p:cxnSp>
        <p:sp>
          <p:nvSpPr>
            <p:cNvPr id="14" name="Metin kutusu 13"/>
            <p:cNvSpPr txBox="1"/>
            <p:nvPr/>
          </p:nvSpPr>
          <p:spPr>
            <a:xfrm>
              <a:off x="1952503" y="2564904"/>
              <a:ext cx="352982" cy="307777"/>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0" i="0" u="none" strike="noStrike" kern="0" cap="none" spc="0" normalizeH="0" baseline="0" noProof="0" dirty="0">
                  <a:ln>
                    <a:noFill/>
                  </a:ln>
                  <a:solidFill>
                    <a:prstClr val="black"/>
                  </a:solidFill>
                  <a:effectLst/>
                  <a:uLnTx/>
                  <a:uFillTx/>
                </a:rPr>
                <a:t>D</a:t>
              </a:r>
              <a:r>
                <a:rPr kumimoji="0" lang="tr-TR" sz="1400" b="0" i="0" u="none" strike="noStrike" kern="0" cap="none" spc="0" normalizeH="0" baseline="-25000" noProof="0" dirty="0">
                  <a:ln>
                    <a:noFill/>
                  </a:ln>
                  <a:solidFill>
                    <a:prstClr val="black"/>
                  </a:solidFill>
                  <a:effectLst/>
                  <a:uLnTx/>
                  <a:uFillTx/>
                </a:rPr>
                <a:t>E</a:t>
              </a:r>
            </a:p>
          </p:txBody>
        </p:sp>
        <p:sp>
          <p:nvSpPr>
            <p:cNvPr id="15" name="Metin kutusu 14"/>
            <p:cNvSpPr txBox="1"/>
            <p:nvPr/>
          </p:nvSpPr>
          <p:spPr>
            <a:xfrm>
              <a:off x="1716372" y="3645024"/>
              <a:ext cx="279244"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0" i="0" u="none" strike="noStrike" kern="0" cap="none" spc="0" normalizeH="0" baseline="0" noProof="0" dirty="0">
                  <a:ln>
                    <a:noFill/>
                  </a:ln>
                  <a:solidFill>
                    <a:prstClr val="black"/>
                  </a:solidFill>
                  <a:effectLst/>
                  <a:uLnTx/>
                  <a:uFillTx/>
                </a:rPr>
                <a:t>D</a:t>
              </a:r>
              <a:endParaRPr kumimoji="0" lang="tr-TR" sz="1200" b="0" i="0" u="none" strike="noStrike" kern="0" cap="none" spc="0" normalizeH="0" baseline="-25000" noProof="0" dirty="0">
                <a:ln>
                  <a:noFill/>
                </a:ln>
                <a:solidFill>
                  <a:prstClr val="black"/>
                </a:solidFill>
                <a:effectLst/>
                <a:uLnTx/>
                <a:uFillTx/>
              </a:endParaRPr>
            </a:p>
          </p:txBody>
        </p:sp>
        <p:sp>
          <p:nvSpPr>
            <p:cNvPr id="16" name="Metin kutusu 15"/>
            <p:cNvSpPr txBox="1"/>
            <p:nvPr/>
          </p:nvSpPr>
          <p:spPr>
            <a:xfrm>
              <a:off x="1715920" y="4191177"/>
              <a:ext cx="330540"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0" i="0" u="none" strike="noStrike" kern="0" cap="none" spc="0" normalizeH="0" baseline="0" noProof="0" dirty="0">
                  <a:ln>
                    <a:noFill/>
                  </a:ln>
                  <a:solidFill>
                    <a:prstClr val="black"/>
                  </a:solidFill>
                  <a:effectLst/>
                  <a:uLnTx/>
                  <a:uFillTx/>
                </a:rPr>
                <a:t>D</a:t>
              </a:r>
              <a:r>
                <a:rPr kumimoji="0" lang="tr-TR" sz="1200" b="0" i="0" u="none" strike="noStrike" kern="0" cap="none" spc="0" normalizeH="0" baseline="-25000" noProof="0" dirty="0">
                  <a:ln>
                    <a:noFill/>
                  </a:ln>
                  <a:solidFill>
                    <a:prstClr val="black"/>
                  </a:solidFill>
                  <a:effectLst/>
                  <a:uLnTx/>
                  <a:uFillTx/>
                </a:rPr>
                <a:t>0</a:t>
              </a:r>
            </a:p>
          </p:txBody>
        </p:sp>
      </p:grpSp>
    </p:spTree>
    <p:extLst>
      <p:ext uri="{BB962C8B-B14F-4D97-AF65-F5344CB8AC3E}">
        <p14:creationId xmlns:p14="http://schemas.microsoft.com/office/powerpoint/2010/main" val="790954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5539" y="838605"/>
            <a:ext cx="4448525"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w="1905"/>
                <a:solidFill>
                  <a:srgbClr val="002060"/>
                </a:solidFill>
                <a:effectLst>
                  <a:innerShdw blurRad="69850" dist="43180" dir="5400000">
                    <a:srgbClr val="000000">
                      <a:alpha val="65000"/>
                    </a:srgbClr>
                  </a:innerShdw>
                </a:effectLst>
                <a:uLnTx/>
                <a:uFillTx/>
              </a:rPr>
              <a:t>1. Eğim ve Yükseklik İndirgemesi</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w="1905"/>
                <a:solidFill>
                  <a:srgbClr val="002060"/>
                </a:solidFill>
                <a:effectLst>
                  <a:innerShdw blurRad="69850" dist="43180" dir="5400000">
                    <a:srgbClr val="000000">
                      <a:alpha val="65000"/>
                    </a:srgbClr>
                  </a:innerShdw>
                </a:effectLst>
                <a:uLnTx/>
                <a:uFillTx/>
              </a:rPr>
              <a:t>    (Düşey Açı Kullanarak)</a:t>
            </a:r>
          </a:p>
        </p:txBody>
      </p:sp>
      <p:sp>
        <p:nvSpPr>
          <p:cNvPr id="3" name="Sağ Ok 2"/>
          <p:cNvSpPr/>
          <p:nvPr/>
        </p:nvSpPr>
        <p:spPr>
          <a:xfrm>
            <a:off x="5527100" y="1478809"/>
            <a:ext cx="1008587" cy="381585"/>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4" name="Metin kutusu 3"/>
          <p:cNvSpPr txBox="1"/>
          <p:nvPr/>
        </p:nvSpPr>
        <p:spPr>
          <a:xfrm>
            <a:off x="6722083" y="1435896"/>
            <a:ext cx="48282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prstClr val="black"/>
                </a:solidFill>
                <a:effectLst/>
                <a:uLnTx/>
                <a:uFillTx/>
              </a:rPr>
              <a:t>D</a:t>
            </a:r>
            <a:r>
              <a:rPr kumimoji="0" lang="tr-TR" sz="2400" b="1" i="0" u="none" strike="noStrike" kern="0" cap="none" spc="0" normalizeH="0" baseline="-25000" noProof="0" dirty="0">
                <a:ln>
                  <a:noFill/>
                </a:ln>
                <a:solidFill>
                  <a:prstClr val="black"/>
                </a:solidFill>
                <a:effectLst/>
                <a:uLnTx/>
                <a:uFillTx/>
              </a:rPr>
              <a:t>0</a:t>
            </a:r>
          </a:p>
        </p:txBody>
      </p:sp>
      <p:sp>
        <p:nvSpPr>
          <p:cNvPr id="5" name="Metin kutusu 4"/>
          <p:cNvSpPr txBox="1"/>
          <p:nvPr/>
        </p:nvSpPr>
        <p:spPr>
          <a:xfrm>
            <a:off x="4862688" y="1456305"/>
            <a:ext cx="47801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prstClr val="black"/>
                </a:solidFill>
                <a:effectLst/>
                <a:uLnTx/>
                <a:uFillTx/>
              </a:rPr>
              <a:t>D</a:t>
            </a:r>
            <a:r>
              <a:rPr kumimoji="0" lang="tr-TR" sz="2400" b="1" i="0" u="none" strike="noStrike" kern="0" cap="none" spc="0" normalizeH="0" baseline="-25000" noProof="0" dirty="0">
                <a:ln>
                  <a:noFill/>
                </a:ln>
                <a:solidFill>
                  <a:prstClr val="black"/>
                </a:solidFill>
                <a:effectLst/>
                <a:uLnTx/>
                <a:uFillTx/>
              </a:rPr>
              <a:t>E</a:t>
            </a:r>
          </a:p>
        </p:txBody>
      </p:sp>
      <p:grpSp>
        <p:nvGrpSpPr>
          <p:cNvPr id="6" name="Grup 5"/>
          <p:cNvGrpSpPr/>
          <p:nvPr/>
        </p:nvGrpSpPr>
        <p:grpSpPr>
          <a:xfrm>
            <a:off x="395536" y="2164366"/>
            <a:ext cx="3757807" cy="3784914"/>
            <a:chOff x="310137" y="1804326"/>
            <a:chExt cx="3757807" cy="3784914"/>
          </a:xfrm>
        </p:grpSpPr>
        <p:grpSp>
          <p:nvGrpSpPr>
            <p:cNvPr id="7" name="Grup 6"/>
            <p:cNvGrpSpPr/>
            <p:nvPr/>
          </p:nvGrpSpPr>
          <p:grpSpPr>
            <a:xfrm>
              <a:off x="310137" y="1804326"/>
              <a:ext cx="3757807" cy="3784914"/>
              <a:chOff x="30056" y="1300270"/>
              <a:chExt cx="3757807" cy="3784914"/>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6" y="1300270"/>
                <a:ext cx="3757807" cy="378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Düz Bağlayıcı 9"/>
              <p:cNvCxnSpPr/>
              <p:nvPr/>
            </p:nvCxnSpPr>
            <p:spPr>
              <a:xfrm flipV="1">
                <a:off x="611560" y="1628800"/>
                <a:ext cx="2736304" cy="936104"/>
              </a:xfrm>
              <a:prstGeom prst="line">
                <a:avLst/>
              </a:prstGeom>
              <a:noFill/>
              <a:ln w="57150" cap="flat" cmpd="sng" algn="ctr">
                <a:solidFill>
                  <a:srgbClr val="4F81BD"/>
                </a:solidFill>
                <a:prstDash val="solid"/>
              </a:ln>
              <a:effectLst/>
            </p:spPr>
          </p:cxnSp>
          <p:cxnSp>
            <p:nvCxnSpPr>
              <p:cNvPr id="11" name="Düz Bağlayıcı 10"/>
              <p:cNvCxnSpPr/>
              <p:nvPr/>
            </p:nvCxnSpPr>
            <p:spPr>
              <a:xfrm>
                <a:off x="611560" y="2564904"/>
                <a:ext cx="2232248" cy="0"/>
              </a:xfrm>
              <a:prstGeom prst="line">
                <a:avLst/>
              </a:prstGeom>
              <a:noFill/>
              <a:ln w="57150" cap="flat" cmpd="sng" algn="ctr">
                <a:solidFill>
                  <a:srgbClr val="9BBB59">
                    <a:lumMod val="75000"/>
                  </a:srgbClr>
                </a:solidFill>
                <a:prstDash val="solid"/>
              </a:ln>
              <a:effectLst/>
            </p:spPr>
          </p:cxnSp>
          <p:cxnSp>
            <p:nvCxnSpPr>
              <p:cNvPr id="12" name="Düz Bağlayıcı 11"/>
              <p:cNvCxnSpPr/>
              <p:nvPr/>
            </p:nvCxnSpPr>
            <p:spPr>
              <a:xfrm>
                <a:off x="971600" y="3284984"/>
                <a:ext cx="1512168" cy="0"/>
              </a:xfrm>
              <a:prstGeom prst="line">
                <a:avLst/>
              </a:prstGeom>
              <a:noFill/>
              <a:ln w="57150" cap="flat" cmpd="sng" algn="ctr">
                <a:solidFill>
                  <a:srgbClr val="FF0000"/>
                </a:solidFill>
                <a:prstDash val="solid"/>
              </a:ln>
              <a:effectLst/>
            </p:spPr>
          </p:cxnSp>
          <p:cxnSp>
            <p:nvCxnSpPr>
              <p:cNvPr id="13" name="Düz Bağlayıcı 12"/>
              <p:cNvCxnSpPr/>
              <p:nvPr/>
            </p:nvCxnSpPr>
            <p:spPr>
              <a:xfrm flipH="1" flipV="1">
                <a:off x="179512" y="1707544"/>
                <a:ext cx="1548172" cy="3017600"/>
              </a:xfrm>
              <a:prstGeom prst="line">
                <a:avLst/>
              </a:prstGeom>
              <a:noFill/>
              <a:ln w="9525" cap="flat" cmpd="sng" algn="ctr">
                <a:solidFill>
                  <a:sysClr val="windowText" lastClr="000000"/>
                </a:solidFill>
                <a:prstDash val="solid"/>
                <a:tailEnd type="triangle"/>
              </a:ln>
              <a:effectLst/>
            </p:spPr>
          </p:cxnSp>
          <p:sp>
            <p:nvSpPr>
              <p:cNvPr id="14" name="Yay 13"/>
              <p:cNvSpPr/>
              <p:nvPr/>
            </p:nvSpPr>
            <p:spPr>
              <a:xfrm>
                <a:off x="363720" y="2276872"/>
                <a:ext cx="504056" cy="504056"/>
              </a:xfrm>
              <a:prstGeom prst="arc">
                <a:avLst>
                  <a:gd name="adj1" fmla="val 14450423"/>
                  <a:gd name="adj2" fmla="val 20540957"/>
                </a:avLst>
              </a:prstGeom>
              <a:solidFill>
                <a:srgbClr val="C0504D">
                  <a:lumMod val="60000"/>
                  <a:lumOff val="40000"/>
                </a:srgbClr>
              </a:solidFill>
              <a:ln w="28575" cap="flat" cmpd="sng" algn="ctr">
                <a:solidFill>
                  <a:srgbClr val="C0504D">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Metin kutusu 14"/>
              <p:cNvSpPr txBox="1"/>
              <p:nvPr/>
            </p:nvSpPr>
            <p:spPr>
              <a:xfrm>
                <a:off x="562585" y="1916855"/>
                <a:ext cx="37382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black"/>
                    </a:solidFill>
                    <a:effectLst/>
                    <a:uLnTx/>
                    <a:uFillTx/>
                  </a:rPr>
                  <a:t>Z</a:t>
                </a:r>
                <a:r>
                  <a:rPr kumimoji="0" lang="tr-TR" sz="1800" b="1" i="0" u="none" strike="noStrike" kern="0" cap="none" spc="0" normalizeH="0" baseline="-25000" noProof="0" dirty="0">
                    <a:ln>
                      <a:noFill/>
                    </a:ln>
                    <a:solidFill>
                      <a:prstClr val="black"/>
                    </a:solidFill>
                    <a:effectLst/>
                    <a:uLnTx/>
                    <a:uFillTx/>
                  </a:rPr>
                  <a:t>1</a:t>
                </a:r>
              </a:p>
            </p:txBody>
          </p:sp>
          <p:cxnSp>
            <p:nvCxnSpPr>
              <p:cNvPr id="16" name="Düz Bağlayıcı 15"/>
              <p:cNvCxnSpPr/>
              <p:nvPr/>
            </p:nvCxnSpPr>
            <p:spPr>
              <a:xfrm flipH="1">
                <a:off x="2642415" y="1692914"/>
                <a:ext cx="856780" cy="1548180"/>
              </a:xfrm>
              <a:prstGeom prst="line">
                <a:avLst/>
              </a:prstGeom>
              <a:noFill/>
              <a:ln w="127000" cap="flat" cmpd="sng" algn="ctr">
                <a:solidFill>
                  <a:sysClr val="window" lastClr="FFFFFF"/>
                </a:solidFill>
                <a:prstDash val="solid"/>
              </a:ln>
              <a:effectLst/>
            </p:spPr>
          </p:cxnSp>
          <p:sp>
            <p:nvSpPr>
              <p:cNvPr id="17" name="Dikdörtgen 16"/>
              <p:cNvSpPr/>
              <p:nvPr/>
            </p:nvSpPr>
            <p:spPr>
              <a:xfrm>
                <a:off x="3131840" y="2348880"/>
                <a:ext cx="352725" cy="432048"/>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8" name="Metin kutusu 7"/>
            <p:cNvSpPr txBox="1"/>
            <p:nvPr/>
          </p:nvSpPr>
          <p:spPr>
            <a:xfrm>
              <a:off x="1986512" y="2699628"/>
              <a:ext cx="3635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S</a:t>
              </a:r>
              <a:r>
                <a:rPr kumimoji="0" lang="tr-TR" sz="1800" b="0" i="0" u="none" strike="noStrike" kern="0" cap="none" spc="0" normalizeH="0" baseline="-25000" noProof="0" dirty="0">
                  <a:ln>
                    <a:noFill/>
                  </a:ln>
                  <a:solidFill>
                    <a:prstClr val="black"/>
                  </a:solidFill>
                  <a:effectLst/>
                  <a:uLnTx/>
                  <a:uFillTx/>
                </a:rPr>
                <a:t>Y</a:t>
              </a:r>
              <a:endParaRPr kumimoji="0" lang="tr-TR" sz="1800" b="0" i="0" u="none" strike="noStrike" kern="0" cap="none" spc="0" normalizeH="0" baseline="0" noProof="0" dirty="0">
                <a:ln>
                  <a:noFill/>
                </a:ln>
                <a:solidFill>
                  <a:prstClr val="black"/>
                </a:solidFill>
                <a:effectLst/>
                <a:uLnTx/>
                <a:uFillTx/>
              </a:endParaRPr>
            </a:p>
          </p:txBody>
        </p:sp>
      </p:grpSp>
      <p:grpSp>
        <p:nvGrpSpPr>
          <p:cNvPr id="18" name="Grup 17"/>
          <p:cNvGrpSpPr/>
          <p:nvPr/>
        </p:nvGrpSpPr>
        <p:grpSpPr>
          <a:xfrm>
            <a:off x="4785762" y="1995488"/>
            <a:ext cx="3248576" cy="4084180"/>
            <a:chOff x="5001786" y="1995488"/>
            <a:chExt cx="3248576" cy="4084180"/>
          </a:xfrm>
        </p:grpSpPr>
        <p:graphicFrame>
          <p:nvGraphicFramePr>
            <p:cNvPr id="19" name="Nesne 18"/>
            <p:cNvGraphicFramePr>
              <a:graphicFrameLocks noChangeAspect="1"/>
            </p:cNvGraphicFramePr>
            <p:nvPr>
              <p:extLst>
                <p:ext uri="{D42A27DB-BD31-4B8C-83A1-F6EECF244321}">
                  <p14:modId xmlns:p14="http://schemas.microsoft.com/office/powerpoint/2010/main" val="1503098178"/>
                </p:ext>
              </p:extLst>
            </p:nvPr>
          </p:nvGraphicFramePr>
          <p:xfrm>
            <a:off x="5134099" y="1995488"/>
            <a:ext cx="3116263" cy="976312"/>
          </p:xfrm>
          <a:graphic>
            <a:graphicData uri="http://schemas.openxmlformats.org/presentationml/2006/ole">
              <mc:AlternateContent xmlns:mc="http://schemas.openxmlformats.org/markup-compatibility/2006">
                <mc:Choice xmlns:v="urn:schemas-microsoft-com:vml" Requires="v">
                  <p:oleObj name="Denklem" r:id="rId3" imgW="1371600" imgH="431640" progId="Equation.3">
                    <p:embed/>
                  </p:oleObj>
                </mc:Choice>
                <mc:Fallback>
                  <p:oleObj name="Denklem" r:id="rId3" imgW="1371600" imgH="431640" progId="Equation.3">
                    <p:embed/>
                    <p:pic>
                      <p:nvPicPr>
                        <p:cNvPr id="0" name=""/>
                        <p:cNvPicPr>
                          <a:picLocks noChangeAspect="1" noChangeArrowheads="1"/>
                        </p:cNvPicPr>
                        <p:nvPr/>
                      </p:nvPicPr>
                      <p:blipFill>
                        <a:blip r:embed="rId4"/>
                        <a:srcRect/>
                        <a:stretch>
                          <a:fillRect/>
                        </a:stretch>
                      </p:blipFill>
                      <p:spPr bwMode="auto">
                        <a:xfrm>
                          <a:off x="5134099" y="1995488"/>
                          <a:ext cx="3116263" cy="976312"/>
                        </a:xfrm>
                        <a:prstGeom prst="rect">
                          <a:avLst/>
                        </a:prstGeom>
                        <a:noFill/>
                      </p:spPr>
                    </p:pic>
                  </p:oleObj>
                </mc:Fallback>
              </mc:AlternateContent>
            </a:graphicData>
          </a:graphic>
        </p:graphicFrame>
        <p:sp>
          <p:nvSpPr>
            <p:cNvPr id="20" name="Metin kutusu 19"/>
            <p:cNvSpPr txBox="1"/>
            <p:nvPr/>
          </p:nvSpPr>
          <p:spPr>
            <a:xfrm>
              <a:off x="5003966" y="4990116"/>
              <a:ext cx="80663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rPr>
                <a:t>Eğim</a:t>
              </a:r>
            </a:p>
          </p:txBody>
        </p:sp>
        <p:sp>
          <p:nvSpPr>
            <p:cNvPr id="21" name="Metin kutusu 20"/>
            <p:cNvSpPr txBox="1"/>
            <p:nvPr/>
          </p:nvSpPr>
          <p:spPr>
            <a:xfrm>
              <a:off x="5001786" y="5618003"/>
              <a:ext cx="136454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srgbClr val="C0504D"/>
                  </a:solidFill>
                  <a:effectLst>
                    <a:outerShdw blurRad="38100" dist="38100" dir="2700000" algn="tl">
                      <a:srgbClr val="000000">
                        <a:alpha val="43137"/>
                      </a:srgbClr>
                    </a:outerShdw>
                  </a:effectLst>
                  <a:uLnTx/>
                  <a:uFillTx/>
                </a:rPr>
                <a:t>Yükseklik</a:t>
              </a:r>
            </a:p>
          </p:txBody>
        </p:sp>
      </p:grpSp>
      <p:grpSp>
        <p:nvGrpSpPr>
          <p:cNvPr id="22" name="Grup 21"/>
          <p:cNvGrpSpPr/>
          <p:nvPr/>
        </p:nvGrpSpPr>
        <p:grpSpPr>
          <a:xfrm>
            <a:off x="4480852" y="2846321"/>
            <a:ext cx="4075219" cy="2636216"/>
            <a:chOff x="4241197" y="4029304"/>
            <a:chExt cx="4075219" cy="2636216"/>
          </a:xfrm>
        </p:grpSpPr>
        <p:sp>
          <p:nvSpPr>
            <p:cNvPr id="23" name="Dik Üçgen 22"/>
            <p:cNvSpPr/>
            <p:nvPr/>
          </p:nvSpPr>
          <p:spPr>
            <a:xfrm flipH="1">
              <a:off x="4572000" y="4365104"/>
              <a:ext cx="3305653" cy="1313854"/>
            </a:xfrm>
            <a:prstGeom prst="rtTriangle">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Metin kutusu 23"/>
            <p:cNvSpPr txBox="1"/>
            <p:nvPr/>
          </p:nvSpPr>
          <p:spPr>
            <a:xfrm>
              <a:off x="7934580" y="4077072"/>
              <a:ext cx="38183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P</a:t>
              </a:r>
              <a:r>
                <a:rPr kumimoji="0" lang="tr-TR" sz="1800" b="0" i="0" u="none" strike="noStrike" kern="0" cap="none" spc="0" normalizeH="0" baseline="-25000" noProof="0" dirty="0">
                  <a:ln>
                    <a:noFill/>
                  </a:ln>
                  <a:solidFill>
                    <a:prstClr val="black"/>
                  </a:solidFill>
                  <a:effectLst/>
                  <a:uLnTx/>
                  <a:uFillTx/>
                </a:rPr>
                <a:t>2</a:t>
              </a:r>
            </a:p>
          </p:txBody>
        </p:sp>
        <p:sp>
          <p:nvSpPr>
            <p:cNvPr id="25" name="Metin kutusu 24"/>
            <p:cNvSpPr txBox="1"/>
            <p:nvPr/>
          </p:nvSpPr>
          <p:spPr>
            <a:xfrm rot="20237907">
              <a:off x="5292102" y="4549826"/>
              <a:ext cx="171963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D</a:t>
              </a:r>
              <a:r>
                <a:rPr kumimoji="0" lang="tr-TR" sz="1800" b="0" i="0" u="none" strike="noStrike" kern="0" cap="none" spc="0" normalizeH="0" baseline="-25000" noProof="0" dirty="0">
                  <a:ln>
                    <a:noFill/>
                  </a:ln>
                  <a:solidFill>
                    <a:prstClr val="black"/>
                  </a:solidFill>
                  <a:effectLst/>
                  <a:uLnTx/>
                  <a:uFillTx/>
                </a:rPr>
                <a:t>E</a:t>
              </a:r>
              <a:r>
                <a:rPr kumimoji="0" lang="tr-TR" sz="1800" b="0" i="0" u="none" strike="noStrike" kern="0" cap="none" spc="0" normalizeH="0" baseline="0" noProof="0" dirty="0">
                  <a:ln>
                    <a:noFill/>
                  </a:ln>
                  <a:solidFill>
                    <a:prstClr val="black"/>
                  </a:solidFill>
                  <a:effectLst/>
                  <a:uLnTx/>
                  <a:uFillTx/>
                </a:rPr>
                <a:t> (Eğik Mesafe)</a:t>
              </a:r>
            </a:p>
          </p:txBody>
        </p:sp>
        <p:sp>
          <p:nvSpPr>
            <p:cNvPr id="26" name="Metin kutusu 25"/>
            <p:cNvSpPr txBox="1"/>
            <p:nvPr/>
          </p:nvSpPr>
          <p:spPr>
            <a:xfrm>
              <a:off x="5438090" y="5661248"/>
              <a:ext cx="182710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D</a:t>
              </a:r>
              <a:r>
                <a:rPr kumimoji="0" lang="tr-TR" sz="1800" b="0" i="0" u="none" strike="noStrike" kern="0" cap="none" spc="0" normalizeH="0" baseline="-25000" noProof="0" dirty="0">
                  <a:ln>
                    <a:noFill/>
                  </a:ln>
                  <a:solidFill>
                    <a:prstClr val="black"/>
                  </a:solidFill>
                  <a:effectLst/>
                  <a:uLnTx/>
                  <a:uFillTx/>
                </a:rPr>
                <a:t>Y</a:t>
              </a:r>
              <a:r>
                <a:rPr kumimoji="0" lang="tr-TR" sz="1800" b="0" i="0" u="none" strike="noStrike" kern="0" cap="none" spc="0" normalizeH="0" baseline="0" noProof="0" dirty="0">
                  <a:ln>
                    <a:noFill/>
                  </a:ln>
                  <a:solidFill>
                    <a:prstClr val="black"/>
                  </a:solidFill>
                  <a:effectLst/>
                  <a:uLnTx/>
                  <a:uFillTx/>
                </a:rPr>
                <a:t> (Yatay Mesafe)</a:t>
              </a:r>
            </a:p>
          </p:txBody>
        </p:sp>
        <p:cxnSp>
          <p:nvCxnSpPr>
            <p:cNvPr id="27" name="Düz Ok Bağlayıcısı 26"/>
            <p:cNvCxnSpPr/>
            <p:nvPr/>
          </p:nvCxnSpPr>
          <p:spPr>
            <a:xfrm flipV="1">
              <a:off x="4572000" y="4229827"/>
              <a:ext cx="0" cy="1449131"/>
            </a:xfrm>
            <a:prstGeom prst="straightConnector1">
              <a:avLst/>
            </a:prstGeom>
            <a:noFill/>
            <a:ln w="28575" cap="flat" cmpd="sng" algn="ctr">
              <a:solidFill>
                <a:srgbClr val="4F81BD">
                  <a:shade val="95000"/>
                  <a:satMod val="105000"/>
                </a:srgbClr>
              </a:solidFill>
              <a:prstDash val="solid"/>
              <a:headEnd type="none" w="med" len="med"/>
              <a:tailEnd type="triangle" w="med" len="med"/>
            </a:ln>
            <a:effectLst/>
          </p:spPr>
        </p:cxnSp>
        <p:sp>
          <p:nvSpPr>
            <p:cNvPr id="28" name="Yay 27"/>
            <p:cNvSpPr/>
            <p:nvPr/>
          </p:nvSpPr>
          <p:spPr>
            <a:xfrm>
              <a:off x="4256672" y="5332566"/>
              <a:ext cx="637522" cy="688722"/>
            </a:xfrm>
            <a:prstGeom prst="arc">
              <a:avLst>
                <a:gd name="adj1" fmla="val 16222663"/>
                <a:gd name="adj2" fmla="val 20144828"/>
              </a:avLst>
            </a:prstGeom>
            <a:solidFill>
              <a:srgbClr val="C0504D"/>
            </a:solidFill>
            <a:ln w="952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Metin kutusu 28"/>
            <p:cNvSpPr txBox="1"/>
            <p:nvPr/>
          </p:nvSpPr>
          <p:spPr>
            <a:xfrm>
              <a:off x="4644008" y="5003884"/>
              <a:ext cx="45076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Z</a:t>
              </a:r>
              <a:r>
                <a:rPr kumimoji="0" lang="tr-TR" sz="1800" b="0" i="0" u="none" strike="noStrike" kern="0" cap="none" spc="0" normalizeH="0" baseline="-25000" noProof="0" dirty="0">
                  <a:ln>
                    <a:noFill/>
                  </a:ln>
                  <a:solidFill>
                    <a:prstClr val="black"/>
                  </a:solidFill>
                  <a:effectLst/>
                  <a:uLnTx/>
                  <a:uFillTx/>
                </a:rPr>
                <a:t>P1</a:t>
              </a:r>
              <a:endParaRPr kumimoji="0" lang="tr-TR" sz="1800" b="0" i="0" u="none" strike="noStrike" kern="0" cap="none" spc="0" normalizeH="0" baseline="0" noProof="0" dirty="0">
                <a:ln>
                  <a:noFill/>
                </a:ln>
                <a:solidFill>
                  <a:prstClr val="black"/>
                </a:solidFill>
                <a:effectLst/>
                <a:uLnTx/>
                <a:uFillTx/>
              </a:endParaRPr>
            </a:p>
          </p:txBody>
        </p:sp>
        <p:sp>
          <p:nvSpPr>
            <p:cNvPr id="30" name="Yay 29"/>
            <p:cNvSpPr/>
            <p:nvPr/>
          </p:nvSpPr>
          <p:spPr>
            <a:xfrm>
              <a:off x="7551624" y="4029304"/>
              <a:ext cx="637522" cy="688722"/>
            </a:xfrm>
            <a:prstGeom prst="arc">
              <a:avLst>
                <a:gd name="adj1" fmla="val 5499395"/>
                <a:gd name="adj2" fmla="val 9636566"/>
              </a:avLst>
            </a:prstGeom>
            <a:solidFill>
              <a:srgbClr val="C0504D"/>
            </a:solidFill>
            <a:ln w="952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sp>
          <p:nvSpPr>
            <p:cNvPr id="31" name="Metin kutusu 30"/>
            <p:cNvSpPr txBox="1"/>
            <p:nvPr/>
          </p:nvSpPr>
          <p:spPr>
            <a:xfrm>
              <a:off x="7326242" y="4653136"/>
              <a:ext cx="45076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Z</a:t>
              </a:r>
              <a:r>
                <a:rPr kumimoji="0" lang="tr-TR" sz="1800" b="0" i="0" u="none" strike="noStrike" kern="0" cap="none" spc="0" normalizeH="0" baseline="-25000" noProof="0" dirty="0">
                  <a:ln>
                    <a:noFill/>
                  </a:ln>
                  <a:solidFill>
                    <a:prstClr val="black"/>
                  </a:solidFill>
                  <a:effectLst/>
                  <a:uLnTx/>
                  <a:uFillTx/>
                </a:rPr>
                <a:t>P1</a:t>
              </a:r>
              <a:endParaRPr kumimoji="0" lang="tr-TR" sz="1800" b="0" i="0" u="none" strike="noStrike" kern="0" cap="none" spc="0" normalizeH="0" baseline="0" noProof="0" dirty="0">
                <a:ln>
                  <a:noFill/>
                </a:ln>
                <a:solidFill>
                  <a:prstClr val="black"/>
                </a:solidFill>
                <a:effectLst/>
                <a:uLnTx/>
                <a:uFillTx/>
              </a:endParaRPr>
            </a:p>
          </p:txBody>
        </p:sp>
        <p:graphicFrame>
          <p:nvGraphicFramePr>
            <p:cNvPr id="32" name="Nesne 31"/>
            <p:cNvGraphicFramePr>
              <a:graphicFrameLocks noChangeAspect="1"/>
            </p:cNvGraphicFramePr>
            <p:nvPr>
              <p:extLst>
                <p:ext uri="{D42A27DB-BD31-4B8C-83A1-F6EECF244321}">
                  <p14:modId xmlns:p14="http://schemas.microsoft.com/office/powerpoint/2010/main" val="2849231272"/>
                </p:ext>
              </p:extLst>
            </p:nvPr>
          </p:nvGraphicFramePr>
          <p:xfrm>
            <a:off x="6069298" y="6230545"/>
            <a:ext cx="1827212" cy="434975"/>
          </p:xfrm>
          <a:graphic>
            <a:graphicData uri="http://schemas.openxmlformats.org/presentationml/2006/ole">
              <mc:AlternateContent xmlns:mc="http://schemas.openxmlformats.org/markup-compatibility/2006">
                <mc:Choice xmlns:v="urn:schemas-microsoft-com:vml" Requires="v">
                  <p:oleObj name="Denklem" r:id="rId5" imgW="901440" imgH="215640" progId="Equation.3">
                    <p:embed/>
                  </p:oleObj>
                </mc:Choice>
                <mc:Fallback>
                  <p:oleObj name="Denklem" r:id="rId5" imgW="901440" imgH="215640" progId="Equation.3">
                    <p:embed/>
                    <p:pic>
                      <p:nvPicPr>
                        <p:cNvPr id="0" name=""/>
                        <p:cNvPicPr>
                          <a:picLocks noChangeAspect="1" noChangeArrowheads="1"/>
                        </p:cNvPicPr>
                        <p:nvPr/>
                      </p:nvPicPr>
                      <p:blipFill>
                        <a:blip r:embed="rId6"/>
                        <a:srcRect/>
                        <a:stretch>
                          <a:fillRect/>
                        </a:stretch>
                      </p:blipFill>
                      <p:spPr bwMode="auto">
                        <a:xfrm>
                          <a:off x="6069298" y="6230545"/>
                          <a:ext cx="1827212"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Metin kutusu 32"/>
            <p:cNvSpPr txBox="1"/>
            <p:nvPr/>
          </p:nvSpPr>
          <p:spPr>
            <a:xfrm>
              <a:off x="4241197" y="5714855"/>
              <a:ext cx="38183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P</a:t>
              </a:r>
              <a:r>
                <a:rPr kumimoji="0" lang="tr-TR" sz="1800" b="0" i="0" u="none" strike="noStrike" kern="0" cap="none" spc="0" normalizeH="0" baseline="-25000" noProof="0" dirty="0">
                  <a:ln>
                    <a:noFill/>
                  </a:ln>
                  <a:solidFill>
                    <a:prstClr val="black"/>
                  </a:solidFill>
                  <a:effectLst/>
                  <a:uLnTx/>
                  <a:uFillTx/>
                </a:rPr>
                <a:t>1</a:t>
              </a:r>
            </a:p>
          </p:txBody>
        </p:sp>
      </p:grpSp>
      <p:sp>
        <p:nvSpPr>
          <p:cNvPr id="34" name="Metin kutusu 33"/>
          <p:cNvSpPr txBox="1"/>
          <p:nvPr/>
        </p:nvSpPr>
        <p:spPr>
          <a:xfrm>
            <a:off x="2220428" y="2578552"/>
            <a:ext cx="328936"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0" i="0" u="none" strike="noStrike" kern="0" cap="none" spc="0" normalizeH="0" baseline="0" noProof="0" dirty="0">
                <a:ln>
                  <a:noFill/>
                </a:ln>
                <a:solidFill>
                  <a:prstClr val="black"/>
                </a:solidFill>
                <a:effectLst/>
                <a:uLnTx/>
                <a:uFillTx/>
              </a:rPr>
              <a:t>D</a:t>
            </a:r>
            <a:r>
              <a:rPr kumimoji="0" lang="tr-TR" sz="1200" b="0" i="0" u="none" strike="noStrike" kern="0" cap="none" spc="0" normalizeH="0" baseline="-25000" noProof="0" dirty="0">
                <a:ln>
                  <a:noFill/>
                </a:ln>
                <a:solidFill>
                  <a:prstClr val="black"/>
                </a:solidFill>
                <a:effectLst/>
                <a:uLnTx/>
                <a:uFillTx/>
              </a:rPr>
              <a:t>E</a:t>
            </a:r>
          </a:p>
        </p:txBody>
      </p:sp>
      <p:sp>
        <p:nvSpPr>
          <p:cNvPr id="35" name="Metin kutusu 34"/>
          <p:cNvSpPr txBox="1"/>
          <p:nvPr/>
        </p:nvSpPr>
        <p:spPr>
          <a:xfrm>
            <a:off x="2123728" y="3068960"/>
            <a:ext cx="325987"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0" i="0" u="none" strike="noStrike" kern="0" cap="none" spc="0" normalizeH="0" baseline="0" noProof="0" dirty="0">
                <a:ln>
                  <a:noFill/>
                </a:ln>
                <a:solidFill>
                  <a:prstClr val="black"/>
                </a:solidFill>
                <a:effectLst/>
                <a:uLnTx/>
                <a:uFillTx/>
              </a:rPr>
              <a:t>D</a:t>
            </a:r>
            <a:r>
              <a:rPr kumimoji="0" lang="tr-TR" sz="1200" b="0" i="0" u="none" strike="noStrike" kern="0" cap="none" spc="0" normalizeH="0" baseline="-25000" noProof="0" dirty="0">
                <a:ln>
                  <a:noFill/>
                </a:ln>
                <a:solidFill>
                  <a:prstClr val="black"/>
                </a:solidFill>
                <a:effectLst/>
                <a:uLnTx/>
                <a:uFillTx/>
              </a:rPr>
              <a:t>Y</a:t>
            </a:r>
          </a:p>
        </p:txBody>
      </p:sp>
      <p:sp>
        <p:nvSpPr>
          <p:cNvPr id="36" name="Metin kutusu 35"/>
          <p:cNvSpPr txBox="1"/>
          <p:nvPr/>
        </p:nvSpPr>
        <p:spPr>
          <a:xfrm>
            <a:off x="2009212" y="4184353"/>
            <a:ext cx="330540"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0" i="0" u="none" strike="noStrike" kern="0" cap="none" spc="0" normalizeH="0" baseline="0" noProof="0" dirty="0">
                <a:ln>
                  <a:noFill/>
                </a:ln>
                <a:solidFill>
                  <a:prstClr val="black"/>
                </a:solidFill>
                <a:effectLst/>
                <a:uLnTx/>
                <a:uFillTx/>
              </a:rPr>
              <a:t>D</a:t>
            </a:r>
            <a:r>
              <a:rPr kumimoji="0" lang="tr-TR" sz="1200" b="0" i="0" u="none" strike="noStrike" kern="0" cap="none" spc="0" normalizeH="0" baseline="-25000" noProof="0" dirty="0">
                <a:ln>
                  <a:noFill/>
                </a:ln>
                <a:solidFill>
                  <a:prstClr val="black"/>
                </a:solidFill>
                <a:effectLst/>
                <a:uLnTx/>
                <a:uFillTx/>
              </a:rPr>
              <a:t>0</a:t>
            </a:r>
          </a:p>
        </p:txBody>
      </p:sp>
      <p:sp>
        <p:nvSpPr>
          <p:cNvPr id="37" name="Metin kutusu 36"/>
          <p:cNvSpPr txBox="1"/>
          <p:nvPr/>
        </p:nvSpPr>
        <p:spPr>
          <a:xfrm>
            <a:off x="1993360" y="3628761"/>
            <a:ext cx="279244"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0" i="0" u="none" strike="noStrike" kern="0" cap="none" spc="0" normalizeH="0" baseline="0" noProof="0" dirty="0">
                <a:ln>
                  <a:noFill/>
                </a:ln>
                <a:solidFill>
                  <a:prstClr val="black"/>
                </a:solidFill>
                <a:effectLst/>
                <a:uLnTx/>
                <a:uFillTx/>
              </a:rPr>
              <a:t>D</a:t>
            </a:r>
            <a:endParaRPr kumimoji="0" lang="tr-TR" sz="1200" b="0" i="0" u="none" strike="noStrike" kern="0" cap="none" spc="0" normalizeH="0" baseline="-25000" noProof="0" dirty="0">
              <a:ln>
                <a:noFill/>
              </a:ln>
              <a:solidFill>
                <a:prstClr val="black"/>
              </a:solidFill>
              <a:effectLst/>
              <a:uLnTx/>
              <a:uFillTx/>
            </a:endParaRPr>
          </a:p>
        </p:txBody>
      </p:sp>
      <p:graphicFrame>
        <p:nvGraphicFramePr>
          <p:cNvPr id="38" name="Nesne 37"/>
          <p:cNvGraphicFramePr>
            <a:graphicFrameLocks noChangeAspect="1"/>
          </p:cNvGraphicFramePr>
          <p:nvPr>
            <p:extLst>
              <p:ext uri="{D42A27DB-BD31-4B8C-83A1-F6EECF244321}">
                <p14:modId xmlns:p14="http://schemas.microsoft.com/office/powerpoint/2010/main" val="2506392882"/>
              </p:ext>
            </p:extLst>
          </p:nvPr>
        </p:nvGraphicFramePr>
        <p:xfrm>
          <a:off x="6305551" y="5457535"/>
          <a:ext cx="1728787" cy="819150"/>
        </p:xfrm>
        <a:graphic>
          <a:graphicData uri="http://schemas.openxmlformats.org/presentationml/2006/ole">
            <mc:AlternateContent xmlns:mc="http://schemas.openxmlformats.org/markup-compatibility/2006">
              <mc:Choice xmlns:v="urn:schemas-microsoft-com:vml" Requires="v">
                <p:oleObj name="Denklem" r:id="rId7" imgW="825480" imgH="393480" progId="Equation.3">
                  <p:embed/>
                </p:oleObj>
              </mc:Choice>
              <mc:Fallback>
                <p:oleObj name="Denklem" r:id="rId7" imgW="825480" imgH="393480" progId="Equation.3">
                  <p:embed/>
                  <p:pic>
                    <p:nvPicPr>
                      <p:cNvPr id="0" name=""/>
                      <p:cNvPicPr>
                        <a:picLocks noChangeAspect="1" noChangeArrowheads="1"/>
                      </p:cNvPicPr>
                      <p:nvPr/>
                    </p:nvPicPr>
                    <p:blipFill>
                      <a:blip r:embed="rId8"/>
                      <a:srcRect/>
                      <a:stretch>
                        <a:fillRect/>
                      </a:stretch>
                    </p:blipFill>
                    <p:spPr bwMode="auto">
                      <a:xfrm>
                        <a:off x="6305551" y="5457535"/>
                        <a:ext cx="1728787" cy="819150"/>
                      </a:xfrm>
                      <a:prstGeom prst="rect">
                        <a:avLst/>
                      </a:prstGeom>
                      <a:noFill/>
                      <a:ln>
                        <a:noFill/>
                      </a:ln>
                    </p:spPr>
                  </p:pic>
                </p:oleObj>
              </mc:Fallback>
            </mc:AlternateContent>
          </a:graphicData>
        </a:graphic>
      </p:graphicFrame>
      <p:sp>
        <p:nvSpPr>
          <p:cNvPr id="39" name="Dikdörtgen 38"/>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Tree>
    <p:extLst>
      <p:ext uri="{BB962C8B-B14F-4D97-AF65-F5344CB8AC3E}">
        <p14:creationId xmlns:p14="http://schemas.microsoft.com/office/powerpoint/2010/main" val="2330077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graphicFrame>
        <p:nvGraphicFramePr>
          <p:cNvPr id="3" name="Tablo 2"/>
          <p:cNvGraphicFramePr>
            <a:graphicFrameLocks noGrp="1"/>
          </p:cNvGraphicFramePr>
          <p:nvPr>
            <p:extLst>
              <p:ext uri="{D42A27DB-BD31-4B8C-83A1-F6EECF244321}">
                <p14:modId xmlns:p14="http://schemas.microsoft.com/office/powerpoint/2010/main" val="3913892878"/>
              </p:ext>
            </p:extLst>
          </p:nvPr>
        </p:nvGraphicFramePr>
        <p:xfrm>
          <a:off x="862773" y="2013910"/>
          <a:ext cx="7418453" cy="4068549"/>
        </p:xfrm>
        <a:graphic>
          <a:graphicData uri="http://schemas.openxmlformats.org/drawingml/2006/table">
            <a:tbl>
              <a:tblPr>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effectLst>
                  <a:outerShdw blurRad="40000" dist="20000" dir="5400000" rotWithShape="0">
                    <a:srgbClr val="000000">
                      <a:alpha val="38000"/>
                    </a:srgbClr>
                  </a:outerShdw>
                </a:effectLst>
              </a:tblPr>
              <a:tblGrid>
                <a:gridCol w="526524">
                  <a:extLst>
                    <a:ext uri="{9D8B030D-6E8A-4147-A177-3AD203B41FA5}">
                      <a16:colId xmlns:a16="http://schemas.microsoft.com/office/drawing/2014/main" val="20000"/>
                    </a:ext>
                  </a:extLst>
                </a:gridCol>
                <a:gridCol w="626539">
                  <a:extLst>
                    <a:ext uri="{9D8B030D-6E8A-4147-A177-3AD203B41FA5}">
                      <a16:colId xmlns:a16="http://schemas.microsoft.com/office/drawing/2014/main" val="20001"/>
                    </a:ext>
                  </a:extLst>
                </a:gridCol>
                <a:gridCol w="626539">
                  <a:extLst>
                    <a:ext uri="{9D8B030D-6E8A-4147-A177-3AD203B41FA5}">
                      <a16:colId xmlns:a16="http://schemas.microsoft.com/office/drawing/2014/main" val="20002"/>
                    </a:ext>
                  </a:extLst>
                </a:gridCol>
                <a:gridCol w="626539">
                  <a:extLst>
                    <a:ext uri="{9D8B030D-6E8A-4147-A177-3AD203B41FA5}">
                      <a16:colId xmlns:a16="http://schemas.microsoft.com/office/drawing/2014/main" val="20003"/>
                    </a:ext>
                  </a:extLst>
                </a:gridCol>
                <a:gridCol w="626539">
                  <a:extLst>
                    <a:ext uri="{9D8B030D-6E8A-4147-A177-3AD203B41FA5}">
                      <a16:colId xmlns:a16="http://schemas.microsoft.com/office/drawing/2014/main" val="20004"/>
                    </a:ext>
                  </a:extLst>
                </a:gridCol>
                <a:gridCol w="626539">
                  <a:extLst>
                    <a:ext uri="{9D8B030D-6E8A-4147-A177-3AD203B41FA5}">
                      <a16:colId xmlns:a16="http://schemas.microsoft.com/office/drawing/2014/main" val="20005"/>
                    </a:ext>
                  </a:extLst>
                </a:gridCol>
                <a:gridCol w="626539">
                  <a:extLst>
                    <a:ext uri="{9D8B030D-6E8A-4147-A177-3AD203B41FA5}">
                      <a16:colId xmlns:a16="http://schemas.microsoft.com/office/drawing/2014/main" val="20006"/>
                    </a:ext>
                  </a:extLst>
                </a:gridCol>
                <a:gridCol w="626539">
                  <a:extLst>
                    <a:ext uri="{9D8B030D-6E8A-4147-A177-3AD203B41FA5}">
                      <a16:colId xmlns:a16="http://schemas.microsoft.com/office/drawing/2014/main" val="20007"/>
                    </a:ext>
                  </a:extLst>
                </a:gridCol>
                <a:gridCol w="626539">
                  <a:extLst>
                    <a:ext uri="{9D8B030D-6E8A-4147-A177-3AD203B41FA5}">
                      <a16:colId xmlns:a16="http://schemas.microsoft.com/office/drawing/2014/main" val="20008"/>
                    </a:ext>
                  </a:extLst>
                </a:gridCol>
                <a:gridCol w="626539">
                  <a:extLst>
                    <a:ext uri="{9D8B030D-6E8A-4147-A177-3AD203B41FA5}">
                      <a16:colId xmlns:a16="http://schemas.microsoft.com/office/drawing/2014/main" val="20009"/>
                    </a:ext>
                  </a:extLst>
                </a:gridCol>
                <a:gridCol w="626539">
                  <a:extLst>
                    <a:ext uri="{9D8B030D-6E8A-4147-A177-3AD203B41FA5}">
                      <a16:colId xmlns:a16="http://schemas.microsoft.com/office/drawing/2014/main" val="20010"/>
                    </a:ext>
                  </a:extLst>
                </a:gridCol>
                <a:gridCol w="626539">
                  <a:extLst>
                    <a:ext uri="{9D8B030D-6E8A-4147-A177-3AD203B41FA5}">
                      <a16:colId xmlns:a16="http://schemas.microsoft.com/office/drawing/2014/main" val="20011"/>
                    </a:ext>
                  </a:extLst>
                </a:gridCol>
              </a:tblGrid>
              <a:tr h="340019">
                <a:tc gridSpan="1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400" b="1" u="none" strike="noStrike" dirty="0">
                          <a:effectLst/>
                        </a:rPr>
                        <a:t>MESAFE (m)</a:t>
                      </a:r>
                      <a:endParaRPr lang="tr-TR" sz="2400" b="1"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411421">
                <a:tc rowSpan="9">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tr-TR" sz="2400" b="1" u="none" strike="noStrike" dirty="0">
                          <a:effectLst/>
                        </a:rPr>
                        <a:t>YÜKSEKLİK (m)</a:t>
                      </a:r>
                      <a:endParaRPr lang="tr-TR" sz="2400" b="1" i="0" u="none" strike="noStrike" dirty="0">
                        <a:solidFill>
                          <a:srgbClr val="000000"/>
                        </a:solidFill>
                        <a:effectLst/>
                        <a:latin typeface="Calibri"/>
                      </a:endParaRPr>
                    </a:p>
                  </a:txBody>
                  <a:tcPr marL="0" marR="0" marT="0" marB="0" vert="vert"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2000" u="none" strike="noStrike" dirty="0">
                          <a:effectLst/>
                        </a:rPr>
                        <a:t> </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dirty="0">
                          <a:effectLst/>
                        </a:rPr>
                        <a:t>100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dirty="0">
                          <a:effectLst/>
                        </a:rPr>
                        <a:t>200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dirty="0">
                          <a:effectLst/>
                        </a:rPr>
                        <a:t>300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dirty="0">
                          <a:effectLst/>
                        </a:rPr>
                        <a:t>400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dirty="0">
                          <a:effectLst/>
                        </a:rPr>
                        <a:t>500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a:effectLst/>
                        </a:rPr>
                        <a:t>600</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dirty="0">
                          <a:effectLst/>
                        </a:rPr>
                        <a:t>700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dirty="0">
                          <a:effectLst/>
                        </a:rPr>
                        <a:t>800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a:effectLst/>
                        </a:rPr>
                        <a:t>900</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2000" u="none" strike="noStrike" dirty="0">
                          <a:effectLst/>
                        </a:rPr>
                        <a:t>1,000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421">
                <a:tc vMerge="1">
                  <a:txBody>
                    <a:bodyPr/>
                    <a:lstStyle/>
                    <a:p>
                      <a:endParaRPr lang="tr-T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100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0.002</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0.003</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0.005</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0.006</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0.008</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0.009</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0.011</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0.013</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0.014</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0.016</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1421">
                <a:tc vMerge="1">
                  <a:txBody>
                    <a:bodyPr/>
                    <a:lstStyle/>
                    <a:p>
                      <a:endParaRPr lang="tr-T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500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0.008</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0.016</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0.024</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0.031</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0.039</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0.047</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0.055</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0.063</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0.071</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0.078</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1421">
                <a:tc vMerge="1">
                  <a:txBody>
                    <a:bodyPr/>
                    <a:lstStyle/>
                    <a:p>
                      <a:endParaRPr lang="tr-T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750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0.012</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0.024</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0.035</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0.047</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0.059</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0.071</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0.082</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0.094</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0.106</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0.118</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1421">
                <a:tc vMerge="1">
                  <a:txBody>
                    <a:bodyPr/>
                    <a:lstStyle/>
                    <a:p>
                      <a:endParaRPr lang="tr-T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1,000</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0.016</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0.031</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0.047</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0.063</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0.078</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0.094</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0.110</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0.126</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0.141</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0.157</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1421">
                <a:tc vMerge="1">
                  <a:txBody>
                    <a:bodyPr/>
                    <a:lstStyle/>
                    <a:p>
                      <a:endParaRPr lang="tr-T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1,250</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0.020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0.039</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0.059</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0.078</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0.098</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0.118</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0.137</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0.157</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0.176</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0.196</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1421">
                <a:tc vMerge="1">
                  <a:txBody>
                    <a:bodyPr/>
                    <a:lstStyle/>
                    <a:p>
                      <a:endParaRPr lang="tr-T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1,500</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0.024</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0.047</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0.071</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0.094</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0.118</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0.141</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0.165</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0.188</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0.212</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0.235</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1421">
                <a:tc vMerge="1">
                  <a:txBody>
                    <a:bodyPr/>
                    <a:lstStyle/>
                    <a:p>
                      <a:endParaRPr lang="tr-T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1,750</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0.027</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0.055</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0.082</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0.110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0.137</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0.165</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0.192</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0.220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0.247</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0.275</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11421">
                <a:tc vMerge="1">
                  <a:txBody>
                    <a:bodyPr/>
                    <a:lstStyle/>
                    <a:p>
                      <a:endParaRPr lang="tr-T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2,000</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0.031</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a:effectLst/>
                        </a:rPr>
                        <a:t>0.063</a:t>
                      </a:r>
                      <a:endParaRPr lang="tr-TR" sz="2000" b="0" i="0" u="none" strike="noStrike">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0.094</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0.126</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0.157</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0.188</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0.220</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0.251</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0.282</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tr-TR" sz="2000" u="none" strike="noStrike" dirty="0">
                          <a:effectLst/>
                        </a:rPr>
                        <a:t>0.314</a:t>
                      </a:r>
                      <a:endParaRPr lang="tr-TR" sz="2000" b="0" i="0" u="none" strike="noStrike" dirty="0">
                        <a:solidFill>
                          <a:srgbClr val="000000"/>
                        </a:solidFill>
                        <a:effectLst/>
                        <a:latin typeface="Calibri"/>
                      </a:endParaRPr>
                    </a:p>
                  </a:txBody>
                  <a:tcPr marL="0" marR="0" marT="0" marB="0" anchor="b">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Dikdörtgen 3"/>
          <p:cNvSpPr/>
          <p:nvPr/>
        </p:nvSpPr>
        <p:spPr>
          <a:xfrm>
            <a:off x="748669" y="824895"/>
            <a:ext cx="400776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rPr>
              <a:t>Yüksekliğin İndirgemeye Etkisi</a:t>
            </a:r>
          </a:p>
        </p:txBody>
      </p:sp>
      <p:sp>
        <p:nvSpPr>
          <p:cNvPr id="5" name="Metin kutusu 4"/>
          <p:cNvSpPr txBox="1"/>
          <p:nvPr/>
        </p:nvSpPr>
        <p:spPr>
          <a:xfrm>
            <a:off x="748669" y="1243761"/>
            <a:ext cx="6317956" cy="64633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En yüksek şehir merkezi Erzurum (H=1900 m) ve uygulamada kullanılan menzile (1000 m) göre yüksekliğin indirgemesinin etkisi</a:t>
            </a:r>
          </a:p>
        </p:txBody>
      </p:sp>
      <p:graphicFrame>
        <p:nvGraphicFramePr>
          <p:cNvPr id="6" name="Nesne 5"/>
          <p:cNvGraphicFramePr>
            <a:graphicFrameLocks noChangeAspect="1"/>
          </p:cNvGraphicFramePr>
          <p:nvPr>
            <p:extLst>
              <p:ext uri="{D42A27DB-BD31-4B8C-83A1-F6EECF244321}">
                <p14:modId xmlns:p14="http://schemas.microsoft.com/office/powerpoint/2010/main" val="1784350100"/>
              </p:ext>
            </p:extLst>
          </p:nvPr>
        </p:nvGraphicFramePr>
        <p:xfrm>
          <a:off x="7606658" y="948712"/>
          <a:ext cx="1277937" cy="817563"/>
        </p:xfrm>
        <a:graphic>
          <a:graphicData uri="http://schemas.openxmlformats.org/presentationml/2006/ole">
            <mc:AlternateContent xmlns:mc="http://schemas.openxmlformats.org/markup-compatibility/2006">
              <mc:Choice xmlns:v="urn:schemas-microsoft-com:vml" Requires="v">
                <p:oleObj name="Denklem" r:id="rId2" imgW="609480" imgH="393480" progId="Equation.3">
                  <p:embed/>
                </p:oleObj>
              </mc:Choice>
              <mc:Fallback>
                <p:oleObj name="Denklem" r:id="rId2" imgW="609480" imgH="393480" progId="Equation.3">
                  <p:embed/>
                  <p:pic>
                    <p:nvPicPr>
                      <p:cNvPr id="0" name=""/>
                      <p:cNvPicPr>
                        <a:picLocks noChangeAspect="1" noChangeArrowheads="1"/>
                      </p:cNvPicPr>
                      <p:nvPr/>
                    </p:nvPicPr>
                    <p:blipFill>
                      <a:blip r:embed="rId3"/>
                      <a:srcRect/>
                      <a:stretch>
                        <a:fillRect/>
                      </a:stretch>
                    </p:blipFill>
                    <p:spPr bwMode="auto">
                      <a:xfrm>
                        <a:off x="7606658" y="948712"/>
                        <a:ext cx="1277937" cy="817563"/>
                      </a:xfrm>
                      <a:prstGeom prst="rect">
                        <a:avLst/>
                      </a:prstGeom>
                      <a:solidFill>
                        <a:srgbClr val="1F497D">
                          <a:lumMod val="20000"/>
                          <a:lumOff val="80000"/>
                        </a:srgbClr>
                      </a:solidFill>
                    </p:spPr>
                  </p:pic>
                </p:oleObj>
              </mc:Fallback>
            </mc:AlternateContent>
          </a:graphicData>
        </a:graphic>
      </p:graphicFrame>
    </p:spTree>
    <p:extLst>
      <p:ext uri="{BB962C8B-B14F-4D97-AF65-F5344CB8AC3E}">
        <p14:creationId xmlns:p14="http://schemas.microsoft.com/office/powerpoint/2010/main" val="838657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
        <p:nvSpPr>
          <p:cNvPr id="3" name="Dikdörtgen 2"/>
          <p:cNvSpPr/>
          <p:nvPr/>
        </p:nvSpPr>
        <p:spPr>
          <a:xfrm>
            <a:off x="251012" y="905854"/>
            <a:ext cx="360810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w="1905"/>
                <a:solidFill>
                  <a:srgbClr val="002060"/>
                </a:solidFill>
                <a:effectLst>
                  <a:innerShdw blurRad="69850" dist="43180" dir="5400000">
                    <a:srgbClr val="000000">
                      <a:alpha val="65000"/>
                    </a:srgbClr>
                  </a:innerShdw>
                </a:effectLst>
                <a:uLnTx/>
                <a:uFillTx/>
              </a:rPr>
              <a:t>2. Projeksiyon İndirgemesi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607" y="1368405"/>
            <a:ext cx="2964148" cy="296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246" y="1252324"/>
            <a:ext cx="3118413" cy="3080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Nesne 5"/>
          <p:cNvGraphicFramePr>
            <a:graphicFrameLocks noChangeAspect="1"/>
          </p:cNvGraphicFramePr>
          <p:nvPr>
            <p:extLst>
              <p:ext uri="{D42A27DB-BD31-4B8C-83A1-F6EECF244321}">
                <p14:modId xmlns:p14="http://schemas.microsoft.com/office/powerpoint/2010/main" val="4163100072"/>
              </p:ext>
            </p:extLst>
          </p:nvPr>
        </p:nvGraphicFramePr>
        <p:xfrm>
          <a:off x="1311849" y="5406909"/>
          <a:ext cx="1884363" cy="614363"/>
        </p:xfrm>
        <a:graphic>
          <a:graphicData uri="http://schemas.openxmlformats.org/presentationml/2006/ole">
            <mc:AlternateContent xmlns:mc="http://schemas.openxmlformats.org/markup-compatibility/2006">
              <mc:Choice xmlns:v="urn:schemas-microsoft-com:vml" Requires="v">
                <p:oleObj name="Denklem" r:id="rId4" imgW="685800" imgH="228600" progId="Equation.3">
                  <p:embed/>
                </p:oleObj>
              </mc:Choice>
              <mc:Fallback>
                <p:oleObj name="Denklem" r:id="rId4" imgW="685800" imgH="228600" progId="Equation.3">
                  <p:embed/>
                  <p:pic>
                    <p:nvPicPr>
                      <p:cNvPr id="0" name=""/>
                      <p:cNvPicPr>
                        <a:picLocks noChangeAspect="1" noChangeArrowheads="1"/>
                      </p:cNvPicPr>
                      <p:nvPr/>
                    </p:nvPicPr>
                    <p:blipFill>
                      <a:blip r:embed="rId5"/>
                      <a:srcRect/>
                      <a:stretch>
                        <a:fillRect/>
                      </a:stretch>
                    </p:blipFill>
                    <p:spPr bwMode="auto">
                      <a:xfrm>
                        <a:off x="1311849" y="5406909"/>
                        <a:ext cx="1884363" cy="614363"/>
                      </a:xfrm>
                      <a:prstGeom prst="rect">
                        <a:avLst/>
                      </a:prstGeom>
                      <a:noFill/>
                    </p:spPr>
                  </p:pic>
                </p:oleObj>
              </mc:Fallback>
            </mc:AlternateContent>
          </a:graphicData>
        </a:graphic>
      </p:graphicFrame>
      <p:graphicFrame>
        <p:nvGraphicFramePr>
          <p:cNvPr id="7" name="Nesne 6"/>
          <p:cNvGraphicFramePr>
            <a:graphicFrameLocks noChangeAspect="1"/>
          </p:cNvGraphicFramePr>
          <p:nvPr>
            <p:extLst>
              <p:ext uri="{D42A27DB-BD31-4B8C-83A1-F6EECF244321}">
                <p14:modId xmlns:p14="http://schemas.microsoft.com/office/powerpoint/2010/main" val="1717536551"/>
              </p:ext>
            </p:extLst>
          </p:nvPr>
        </p:nvGraphicFramePr>
        <p:xfrm>
          <a:off x="1384340" y="4470805"/>
          <a:ext cx="4386316" cy="936104"/>
        </p:xfrm>
        <a:graphic>
          <a:graphicData uri="http://schemas.openxmlformats.org/presentationml/2006/ole">
            <mc:AlternateContent xmlns:mc="http://schemas.openxmlformats.org/markup-compatibility/2006">
              <mc:Choice xmlns:v="urn:schemas-microsoft-com:vml" Requires="v">
                <p:oleObj name="Denklem" r:id="rId6" imgW="2082600" imgH="444240" progId="Equation.3">
                  <p:embed/>
                </p:oleObj>
              </mc:Choice>
              <mc:Fallback>
                <p:oleObj name="Denklem" r:id="rId6" imgW="2082600" imgH="444240" progId="Equation.3">
                  <p:embed/>
                  <p:pic>
                    <p:nvPicPr>
                      <p:cNvPr id="0" name=""/>
                      <p:cNvPicPr>
                        <a:picLocks noChangeAspect="1" noChangeArrowheads="1"/>
                      </p:cNvPicPr>
                      <p:nvPr/>
                    </p:nvPicPr>
                    <p:blipFill>
                      <a:blip r:embed="rId7"/>
                      <a:srcRect/>
                      <a:stretch>
                        <a:fillRect/>
                      </a:stretch>
                    </p:blipFill>
                    <p:spPr bwMode="auto">
                      <a:xfrm>
                        <a:off x="1384340" y="4470805"/>
                        <a:ext cx="4386316" cy="936104"/>
                      </a:xfrm>
                      <a:prstGeom prst="rect">
                        <a:avLst/>
                      </a:prstGeom>
                      <a:noFill/>
                    </p:spPr>
                  </p:pic>
                </p:oleObj>
              </mc:Fallback>
            </mc:AlternateContent>
          </a:graphicData>
        </a:graphic>
      </p:graphicFrame>
      <p:graphicFrame>
        <p:nvGraphicFramePr>
          <p:cNvPr id="8" name="Nesne 7"/>
          <p:cNvGraphicFramePr>
            <a:graphicFrameLocks noChangeAspect="1"/>
          </p:cNvGraphicFramePr>
          <p:nvPr>
            <p:extLst>
              <p:ext uri="{D42A27DB-BD31-4B8C-83A1-F6EECF244321}">
                <p14:modId xmlns:p14="http://schemas.microsoft.com/office/powerpoint/2010/main" val="146326194"/>
              </p:ext>
            </p:extLst>
          </p:nvPr>
        </p:nvGraphicFramePr>
        <p:xfrm>
          <a:off x="6200452" y="4468669"/>
          <a:ext cx="1631950" cy="830262"/>
        </p:xfrm>
        <a:graphic>
          <a:graphicData uri="http://schemas.openxmlformats.org/presentationml/2006/ole">
            <mc:AlternateContent xmlns:mc="http://schemas.openxmlformats.org/markup-compatibility/2006">
              <mc:Choice xmlns:v="urn:schemas-microsoft-com:vml" Requires="v">
                <p:oleObj name="Denklem" r:id="rId8" imgW="774360" imgH="393480" progId="Equation.3">
                  <p:embed/>
                </p:oleObj>
              </mc:Choice>
              <mc:Fallback>
                <p:oleObj name="Denklem" r:id="rId8" imgW="774360" imgH="393480" progId="Equation.3">
                  <p:embed/>
                  <p:pic>
                    <p:nvPicPr>
                      <p:cNvPr id="0" name=""/>
                      <p:cNvPicPr>
                        <a:picLocks noChangeAspect="1" noChangeArrowheads="1"/>
                      </p:cNvPicPr>
                      <p:nvPr/>
                    </p:nvPicPr>
                    <p:blipFill>
                      <a:blip r:embed="rId9"/>
                      <a:srcRect/>
                      <a:stretch>
                        <a:fillRect/>
                      </a:stretch>
                    </p:blipFill>
                    <p:spPr bwMode="auto">
                      <a:xfrm>
                        <a:off x="6200452" y="4468669"/>
                        <a:ext cx="1631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85341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
        <p:nvSpPr>
          <p:cNvPr id="3" name="Metin kutusu 2"/>
          <p:cNvSpPr txBox="1"/>
          <p:nvPr/>
        </p:nvSpPr>
        <p:spPr>
          <a:xfrm>
            <a:off x="284650" y="1005754"/>
            <a:ext cx="1418593"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UYGULAMA</a:t>
            </a:r>
          </a:p>
        </p:txBody>
      </p:sp>
      <p:graphicFrame>
        <p:nvGraphicFramePr>
          <p:cNvPr id="4" name="Tablo 3"/>
          <p:cNvGraphicFramePr>
            <a:graphicFrameLocks noGrp="1"/>
          </p:cNvGraphicFramePr>
          <p:nvPr>
            <p:extLst>
              <p:ext uri="{D42A27DB-BD31-4B8C-83A1-F6EECF244321}">
                <p14:modId xmlns:p14="http://schemas.microsoft.com/office/powerpoint/2010/main" val="463771469"/>
              </p:ext>
            </p:extLst>
          </p:nvPr>
        </p:nvGraphicFramePr>
        <p:xfrm>
          <a:off x="6683115" y="2344410"/>
          <a:ext cx="1760538" cy="655320"/>
        </p:xfrm>
        <a:graphic>
          <a:graphicData uri="http://schemas.openxmlformats.org/drawingml/2006/table">
            <a:tbl>
              <a:tblPr firstRow="1" firstCol="1" bandRow="1"/>
              <a:tblGrid>
                <a:gridCol w="850900">
                  <a:extLst>
                    <a:ext uri="{9D8B030D-6E8A-4147-A177-3AD203B41FA5}">
                      <a16:colId xmlns:a16="http://schemas.microsoft.com/office/drawing/2014/main" val="20000"/>
                    </a:ext>
                  </a:extLst>
                </a:gridCol>
                <a:gridCol w="909638">
                  <a:extLst>
                    <a:ext uri="{9D8B030D-6E8A-4147-A177-3AD203B41FA5}">
                      <a16:colId xmlns:a16="http://schemas.microsoft.com/office/drawing/2014/main" val="20001"/>
                    </a:ext>
                  </a:extLst>
                </a:gridCol>
              </a:tblGrid>
              <a:tr h="1905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4000"/>
                        </a:lnSpc>
                        <a:spcAft>
                          <a:spcPts val="0"/>
                        </a:spcAft>
                      </a:pPr>
                      <a:r>
                        <a:rPr lang="tr-TR" sz="2000" dirty="0">
                          <a:effectLst/>
                        </a:rPr>
                        <a:t>NN</a:t>
                      </a:r>
                      <a:endParaRPr lang="tr-TR" sz="2000" dirty="0">
                        <a:effectLst/>
                        <a:latin typeface="Calibri"/>
                        <a:ea typeface="Calibri"/>
                        <a:cs typeface="Times New Roman"/>
                      </a:endParaRPr>
                    </a:p>
                  </a:txBody>
                  <a:tcPr marL="44450" marR="4445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4000"/>
                        </a:lnSpc>
                        <a:spcAft>
                          <a:spcPts val="0"/>
                        </a:spcAft>
                      </a:pPr>
                      <a:r>
                        <a:rPr lang="tr-TR" sz="2000" dirty="0">
                          <a:effectLst/>
                        </a:rPr>
                        <a:t>H (m)</a:t>
                      </a:r>
                      <a:endParaRPr lang="tr-TR" sz="2000" dirty="0">
                        <a:effectLst/>
                        <a:latin typeface="Calibri"/>
                        <a:ea typeface="Calibri"/>
                        <a:cs typeface="Times New Roman"/>
                      </a:endParaRPr>
                    </a:p>
                  </a:txBody>
                  <a:tcPr marL="44450" marR="4445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1905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4000"/>
                        </a:lnSpc>
                        <a:spcAft>
                          <a:spcPts val="0"/>
                        </a:spcAft>
                      </a:pPr>
                      <a:r>
                        <a:rPr lang="tr-TR" sz="2000" dirty="0">
                          <a:effectLst/>
                        </a:rPr>
                        <a:t>P1</a:t>
                      </a:r>
                      <a:endParaRPr lang="tr-TR" sz="2000" dirty="0">
                        <a:effectLst/>
                        <a:latin typeface="Calibri"/>
                        <a:ea typeface="Calibri"/>
                        <a:cs typeface="Times New Roman"/>
                      </a:endParaRPr>
                    </a:p>
                  </a:txBody>
                  <a:tcPr marL="44450" marR="4445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14000"/>
                        </a:lnSpc>
                        <a:spcAft>
                          <a:spcPts val="0"/>
                        </a:spcAft>
                      </a:pPr>
                      <a:r>
                        <a:rPr lang="tr-TR" sz="2000" dirty="0">
                          <a:effectLst/>
                        </a:rPr>
                        <a:t> </a:t>
                      </a:r>
                      <a:r>
                        <a:rPr lang="tr-TR" sz="2000" kern="1200" dirty="0">
                          <a:solidFill>
                            <a:schemeClr val="dk1"/>
                          </a:solidFill>
                          <a:effectLst/>
                          <a:latin typeface="+mn-lt"/>
                          <a:ea typeface="+mn-ea"/>
                          <a:cs typeface="+mn-cs"/>
                        </a:rPr>
                        <a:t>524.43</a:t>
                      </a:r>
                      <a:endParaRPr lang="tr-TR" sz="2000" dirty="0">
                        <a:effectLst/>
                        <a:latin typeface="Calibri"/>
                        <a:ea typeface="Calibri"/>
                        <a:cs typeface="Times New Roman"/>
                      </a:endParaRPr>
                    </a:p>
                  </a:txBody>
                  <a:tcPr marL="44450" marR="4445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bl>
          </a:graphicData>
        </a:graphic>
      </p:graphicFrame>
      <p:sp>
        <p:nvSpPr>
          <p:cNvPr id="5" name="Metin kutusu 4"/>
          <p:cNvSpPr txBox="1"/>
          <p:nvPr/>
        </p:nvSpPr>
        <p:spPr>
          <a:xfrm>
            <a:off x="662186" y="1560611"/>
            <a:ext cx="783876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a:ln>
                  <a:noFill/>
                </a:ln>
                <a:solidFill>
                  <a:prstClr val="black"/>
                </a:solidFill>
                <a:effectLst/>
                <a:uLnTx/>
                <a:uFillTx/>
              </a:rPr>
              <a:t>P</a:t>
            </a:r>
            <a:r>
              <a:rPr kumimoji="0" lang="tr-TR" sz="1400" b="0" i="0" u="none" strike="noStrike" kern="0" cap="none" spc="0" normalizeH="0" baseline="0" noProof="0" dirty="0">
                <a:ln>
                  <a:noFill/>
                </a:ln>
                <a:solidFill>
                  <a:prstClr val="black"/>
                </a:solidFill>
                <a:effectLst/>
                <a:uLnTx/>
                <a:uFillTx/>
              </a:rPr>
              <a:t>1</a:t>
            </a:r>
            <a:r>
              <a:rPr kumimoji="0" lang="tr-TR" sz="2000" b="0" i="0" u="none" strike="noStrike" kern="0" cap="none" spc="0" normalizeH="0" baseline="0" noProof="0" dirty="0">
                <a:ln>
                  <a:noFill/>
                </a:ln>
                <a:solidFill>
                  <a:prstClr val="black"/>
                </a:solidFill>
                <a:effectLst/>
                <a:uLnTx/>
                <a:uFillTx/>
              </a:rPr>
              <a:t> ve P</a:t>
            </a:r>
            <a:r>
              <a:rPr kumimoji="0" lang="tr-TR" sz="1400" b="0" i="0" u="none" strike="noStrike" kern="0" cap="none" spc="0" normalizeH="0" baseline="0" noProof="0" dirty="0">
                <a:ln>
                  <a:noFill/>
                </a:ln>
                <a:solidFill>
                  <a:prstClr val="black"/>
                </a:solidFill>
                <a:effectLst/>
                <a:uLnTx/>
                <a:uFillTx/>
              </a:rPr>
              <a:t>2</a:t>
            </a:r>
            <a:r>
              <a:rPr kumimoji="0" lang="tr-TR" sz="2000" b="0" i="0" u="none" strike="noStrike" kern="0" cap="none" spc="0" normalizeH="0" baseline="0" noProof="0" dirty="0">
                <a:ln>
                  <a:noFill/>
                </a:ln>
                <a:solidFill>
                  <a:prstClr val="black"/>
                </a:solidFill>
                <a:effectLst/>
                <a:uLnTx/>
                <a:uFillTx/>
              </a:rPr>
              <a:t> noktaları arasında atmosferik düzeltmesi getirilen D</a:t>
            </a:r>
            <a:r>
              <a:rPr kumimoji="0" lang="tr-TR" sz="2000" b="0" i="0" u="none" strike="noStrike" kern="0" cap="none" spc="0" normalizeH="0" baseline="-25000" noProof="0" dirty="0">
                <a:ln>
                  <a:noFill/>
                </a:ln>
                <a:solidFill>
                  <a:prstClr val="black"/>
                </a:solidFill>
                <a:effectLst/>
                <a:uLnTx/>
                <a:uFillTx/>
              </a:rPr>
              <a:t>E</a:t>
            </a:r>
            <a:r>
              <a:rPr kumimoji="0" lang="tr-TR" sz="2000" b="0" i="0" u="none" strike="noStrike" kern="0" cap="none" spc="0" normalizeH="0" baseline="0" noProof="0" dirty="0">
                <a:ln>
                  <a:noFill/>
                </a:ln>
                <a:solidFill>
                  <a:prstClr val="black"/>
                </a:solidFill>
                <a:effectLst/>
                <a:uLnTx/>
                <a:uFillTx/>
              </a:rPr>
              <a:t>=3265.379 m eğik mesafesini projeksiyon düzlemine indirgeyiniz.</a:t>
            </a:r>
          </a:p>
        </p:txBody>
      </p:sp>
      <p:sp>
        <p:nvSpPr>
          <p:cNvPr id="7" name="Metin kutusu 6"/>
          <p:cNvSpPr txBox="1"/>
          <p:nvPr/>
        </p:nvSpPr>
        <p:spPr>
          <a:xfrm>
            <a:off x="700347" y="2472015"/>
            <a:ext cx="1877309" cy="400110"/>
          </a:xfrm>
          <a:prstGeom prst="rect">
            <a:avLst/>
          </a:prstGeom>
          <a:noFill/>
        </p:spPr>
        <p:txBody>
          <a:bodyPr wrap="none" rtlCol="0">
            <a:spAutoFit/>
          </a:bodyPr>
          <a:lstStyle/>
          <a:p>
            <a:r>
              <a:rPr lang="tr-TR" sz="2000" dirty="0"/>
              <a:t>z</a:t>
            </a:r>
            <a:r>
              <a:rPr lang="tr-TR" sz="2000" baseline="-25000" dirty="0"/>
              <a:t>P1</a:t>
            </a:r>
            <a:r>
              <a:rPr lang="tr-TR" sz="2000" dirty="0"/>
              <a:t>=97.0016 gon</a:t>
            </a:r>
          </a:p>
        </p:txBody>
      </p:sp>
      <p:grpSp>
        <p:nvGrpSpPr>
          <p:cNvPr id="8" name="Grup 7"/>
          <p:cNvGrpSpPr/>
          <p:nvPr/>
        </p:nvGrpSpPr>
        <p:grpSpPr>
          <a:xfrm>
            <a:off x="506350" y="3301055"/>
            <a:ext cx="4075219" cy="2054883"/>
            <a:chOff x="4241197" y="4029304"/>
            <a:chExt cx="4075219" cy="2054883"/>
          </a:xfrm>
        </p:grpSpPr>
        <p:sp>
          <p:nvSpPr>
            <p:cNvPr id="9" name="Dik Üçgen 8"/>
            <p:cNvSpPr/>
            <p:nvPr/>
          </p:nvSpPr>
          <p:spPr>
            <a:xfrm flipH="1">
              <a:off x="4572000" y="4365104"/>
              <a:ext cx="3305653" cy="1313854"/>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p:cNvSpPr txBox="1"/>
            <p:nvPr/>
          </p:nvSpPr>
          <p:spPr>
            <a:xfrm>
              <a:off x="7934580" y="4077072"/>
              <a:ext cx="381836" cy="369332"/>
            </a:xfrm>
            <a:prstGeom prst="rect">
              <a:avLst/>
            </a:prstGeom>
            <a:noFill/>
          </p:spPr>
          <p:txBody>
            <a:bodyPr wrap="none" rtlCol="0">
              <a:spAutoFit/>
            </a:bodyPr>
            <a:lstStyle/>
            <a:p>
              <a:r>
                <a:rPr lang="tr-TR" dirty="0"/>
                <a:t>P</a:t>
              </a:r>
              <a:r>
                <a:rPr lang="tr-TR" baseline="-25000" dirty="0"/>
                <a:t>2</a:t>
              </a:r>
            </a:p>
          </p:txBody>
        </p:sp>
        <p:sp>
          <p:nvSpPr>
            <p:cNvPr id="11" name="Metin kutusu 10"/>
            <p:cNvSpPr txBox="1"/>
            <p:nvPr/>
          </p:nvSpPr>
          <p:spPr>
            <a:xfrm rot="20237907">
              <a:off x="5292102" y="4549826"/>
              <a:ext cx="1719638" cy="369332"/>
            </a:xfrm>
            <a:prstGeom prst="rect">
              <a:avLst/>
            </a:prstGeom>
            <a:noFill/>
          </p:spPr>
          <p:txBody>
            <a:bodyPr wrap="none" rtlCol="0">
              <a:spAutoFit/>
            </a:bodyPr>
            <a:lstStyle/>
            <a:p>
              <a:r>
                <a:rPr lang="tr-TR" dirty="0"/>
                <a:t>D</a:t>
              </a:r>
              <a:r>
                <a:rPr lang="tr-TR" baseline="-25000" dirty="0"/>
                <a:t>E</a:t>
              </a:r>
              <a:r>
                <a:rPr lang="tr-TR" dirty="0"/>
                <a:t> (Eğik Mesafe)</a:t>
              </a:r>
            </a:p>
          </p:txBody>
        </p:sp>
        <p:sp>
          <p:nvSpPr>
            <p:cNvPr id="12" name="Metin kutusu 11"/>
            <p:cNvSpPr txBox="1"/>
            <p:nvPr/>
          </p:nvSpPr>
          <p:spPr>
            <a:xfrm>
              <a:off x="5438090" y="5661248"/>
              <a:ext cx="1827103" cy="369332"/>
            </a:xfrm>
            <a:prstGeom prst="rect">
              <a:avLst/>
            </a:prstGeom>
            <a:noFill/>
          </p:spPr>
          <p:txBody>
            <a:bodyPr wrap="none" rtlCol="0">
              <a:spAutoFit/>
            </a:bodyPr>
            <a:lstStyle/>
            <a:p>
              <a:r>
                <a:rPr lang="tr-TR" dirty="0"/>
                <a:t>D</a:t>
              </a:r>
              <a:r>
                <a:rPr lang="tr-TR" baseline="-25000" dirty="0"/>
                <a:t>Y</a:t>
              </a:r>
              <a:r>
                <a:rPr lang="tr-TR" dirty="0"/>
                <a:t> (Yatay Mesafe)</a:t>
              </a:r>
            </a:p>
          </p:txBody>
        </p:sp>
        <p:cxnSp>
          <p:nvCxnSpPr>
            <p:cNvPr id="13" name="Düz Ok Bağlayıcısı 12"/>
            <p:cNvCxnSpPr/>
            <p:nvPr/>
          </p:nvCxnSpPr>
          <p:spPr>
            <a:xfrm flipV="1">
              <a:off x="4572000" y="4229827"/>
              <a:ext cx="0" cy="1449131"/>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Yay 13"/>
            <p:cNvSpPr/>
            <p:nvPr/>
          </p:nvSpPr>
          <p:spPr>
            <a:xfrm>
              <a:off x="4256672" y="5332566"/>
              <a:ext cx="637522" cy="688722"/>
            </a:xfrm>
            <a:prstGeom prst="arc">
              <a:avLst>
                <a:gd name="adj1" fmla="val 16222663"/>
                <a:gd name="adj2" fmla="val 20144828"/>
              </a:avLst>
            </a:prstGeom>
            <a:solidFill>
              <a:schemeClr val="accent2"/>
            </a:solid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5" name="Metin kutusu 14"/>
            <p:cNvSpPr txBox="1"/>
            <p:nvPr/>
          </p:nvSpPr>
          <p:spPr>
            <a:xfrm>
              <a:off x="4644008" y="5003884"/>
              <a:ext cx="450764" cy="369332"/>
            </a:xfrm>
            <a:prstGeom prst="rect">
              <a:avLst/>
            </a:prstGeom>
            <a:noFill/>
          </p:spPr>
          <p:txBody>
            <a:bodyPr wrap="none" rtlCol="0">
              <a:spAutoFit/>
            </a:bodyPr>
            <a:lstStyle/>
            <a:p>
              <a:r>
                <a:rPr lang="tr-TR" dirty="0"/>
                <a:t>Z</a:t>
              </a:r>
              <a:r>
                <a:rPr lang="tr-TR" baseline="-25000" dirty="0"/>
                <a:t>P1</a:t>
              </a:r>
              <a:endParaRPr lang="tr-TR" dirty="0"/>
            </a:p>
          </p:txBody>
        </p:sp>
        <p:sp>
          <p:nvSpPr>
            <p:cNvPr id="16" name="Yay 15"/>
            <p:cNvSpPr/>
            <p:nvPr/>
          </p:nvSpPr>
          <p:spPr>
            <a:xfrm>
              <a:off x="7551624" y="4029304"/>
              <a:ext cx="637522" cy="688722"/>
            </a:xfrm>
            <a:prstGeom prst="arc">
              <a:avLst>
                <a:gd name="adj1" fmla="val 5499395"/>
                <a:gd name="adj2" fmla="val 9636566"/>
              </a:avLst>
            </a:prstGeom>
            <a:solidFill>
              <a:schemeClr val="accent2"/>
            </a:solid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7" name="Metin kutusu 16"/>
            <p:cNvSpPr txBox="1"/>
            <p:nvPr/>
          </p:nvSpPr>
          <p:spPr>
            <a:xfrm>
              <a:off x="7326242" y="4653136"/>
              <a:ext cx="450764" cy="369332"/>
            </a:xfrm>
            <a:prstGeom prst="rect">
              <a:avLst/>
            </a:prstGeom>
            <a:noFill/>
          </p:spPr>
          <p:txBody>
            <a:bodyPr wrap="none" rtlCol="0">
              <a:spAutoFit/>
            </a:bodyPr>
            <a:lstStyle/>
            <a:p>
              <a:r>
                <a:rPr lang="tr-TR" dirty="0"/>
                <a:t>Z</a:t>
              </a:r>
              <a:r>
                <a:rPr lang="tr-TR" baseline="-25000" dirty="0"/>
                <a:t>P1</a:t>
              </a:r>
              <a:endParaRPr lang="tr-TR" dirty="0"/>
            </a:p>
          </p:txBody>
        </p:sp>
        <p:sp>
          <p:nvSpPr>
            <p:cNvPr id="18" name="Metin kutusu 17"/>
            <p:cNvSpPr txBox="1"/>
            <p:nvPr/>
          </p:nvSpPr>
          <p:spPr>
            <a:xfrm>
              <a:off x="4241197" y="5714855"/>
              <a:ext cx="381836" cy="369332"/>
            </a:xfrm>
            <a:prstGeom prst="rect">
              <a:avLst/>
            </a:prstGeom>
            <a:noFill/>
          </p:spPr>
          <p:txBody>
            <a:bodyPr wrap="none" rtlCol="0">
              <a:spAutoFit/>
            </a:bodyPr>
            <a:lstStyle/>
            <a:p>
              <a:r>
                <a:rPr lang="tr-TR" dirty="0"/>
                <a:t>P</a:t>
              </a:r>
              <a:r>
                <a:rPr lang="tr-TR" baseline="-25000" dirty="0"/>
                <a:t>1</a:t>
              </a:r>
            </a:p>
          </p:txBody>
        </p:sp>
      </p:grpSp>
    </p:spTree>
    <p:extLst>
      <p:ext uri="{BB962C8B-B14F-4D97-AF65-F5344CB8AC3E}">
        <p14:creationId xmlns:p14="http://schemas.microsoft.com/office/powerpoint/2010/main" val="3244471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78543" y="833580"/>
            <a:ext cx="988797"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ÇÖZÜM</a:t>
            </a:r>
          </a:p>
        </p:txBody>
      </p:sp>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graphicFrame>
        <p:nvGraphicFramePr>
          <p:cNvPr id="4" name="Nesne 3"/>
          <p:cNvGraphicFramePr>
            <a:graphicFrameLocks noChangeAspect="1"/>
          </p:cNvGraphicFramePr>
          <p:nvPr>
            <p:extLst>
              <p:ext uri="{D42A27DB-BD31-4B8C-83A1-F6EECF244321}">
                <p14:modId xmlns:p14="http://schemas.microsoft.com/office/powerpoint/2010/main" val="3670126846"/>
              </p:ext>
            </p:extLst>
          </p:nvPr>
        </p:nvGraphicFramePr>
        <p:xfrm>
          <a:off x="772941" y="3927222"/>
          <a:ext cx="6562725" cy="434975"/>
        </p:xfrm>
        <a:graphic>
          <a:graphicData uri="http://schemas.openxmlformats.org/presentationml/2006/ole">
            <mc:AlternateContent xmlns:mc="http://schemas.openxmlformats.org/markup-compatibility/2006">
              <mc:Choice xmlns:v="urn:schemas-microsoft-com:vml" Requires="v">
                <p:oleObj name="Denklem" r:id="rId2" imgW="3238200" imgH="215640" progId="Equation.3">
                  <p:embed/>
                </p:oleObj>
              </mc:Choice>
              <mc:Fallback>
                <p:oleObj name="Denklem" r:id="rId2" imgW="3238200" imgH="215640" progId="Equation.3">
                  <p:embed/>
                  <p:pic>
                    <p:nvPicPr>
                      <p:cNvPr id="0" name=""/>
                      <p:cNvPicPr>
                        <a:picLocks noChangeAspect="1" noChangeArrowheads="1"/>
                      </p:cNvPicPr>
                      <p:nvPr/>
                    </p:nvPicPr>
                    <p:blipFill>
                      <a:blip r:embed="rId3"/>
                      <a:srcRect/>
                      <a:stretch>
                        <a:fillRect/>
                      </a:stretch>
                    </p:blipFill>
                    <p:spPr bwMode="auto">
                      <a:xfrm>
                        <a:off x="772941" y="3927222"/>
                        <a:ext cx="65627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Nesne 4"/>
          <p:cNvGraphicFramePr>
            <a:graphicFrameLocks noChangeAspect="1"/>
          </p:cNvGraphicFramePr>
          <p:nvPr>
            <p:extLst>
              <p:ext uri="{D42A27DB-BD31-4B8C-83A1-F6EECF244321}">
                <p14:modId xmlns:p14="http://schemas.microsoft.com/office/powerpoint/2010/main" val="4272600622"/>
              </p:ext>
            </p:extLst>
          </p:nvPr>
        </p:nvGraphicFramePr>
        <p:xfrm>
          <a:off x="772941" y="4472508"/>
          <a:ext cx="5842183" cy="842311"/>
        </p:xfrm>
        <a:graphic>
          <a:graphicData uri="http://schemas.openxmlformats.org/presentationml/2006/ole">
            <mc:AlternateContent xmlns:mc="http://schemas.openxmlformats.org/markup-compatibility/2006">
              <mc:Choice xmlns:v="urn:schemas-microsoft-com:vml" Requires="v">
                <p:oleObj name="Denklem" r:id="rId4" imgW="2717640" imgH="393480" progId="Equation.3">
                  <p:embed/>
                </p:oleObj>
              </mc:Choice>
              <mc:Fallback>
                <p:oleObj name="Denklem" r:id="rId4" imgW="2717640" imgH="393480" progId="Equation.3">
                  <p:embed/>
                  <p:pic>
                    <p:nvPicPr>
                      <p:cNvPr id="0" name=""/>
                      <p:cNvPicPr>
                        <a:picLocks noChangeAspect="1" noChangeArrowheads="1"/>
                      </p:cNvPicPr>
                      <p:nvPr/>
                    </p:nvPicPr>
                    <p:blipFill>
                      <a:blip r:embed="rId5"/>
                      <a:srcRect/>
                      <a:stretch>
                        <a:fillRect/>
                      </a:stretch>
                    </p:blipFill>
                    <p:spPr bwMode="auto">
                      <a:xfrm>
                        <a:off x="772941" y="4472508"/>
                        <a:ext cx="5842183" cy="842311"/>
                      </a:xfrm>
                      <a:prstGeom prst="rect">
                        <a:avLst/>
                      </a:prstGeom>
                      <a:noFill/>
                      <a:ln>
                        <a:noFill/>
                      </a:ln>
                    </p:spPr>
                  </p:pic>
                </p:oleObj>
              </mc:Fallback>
            </mc:AlternateContent>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1383785395"/>
              </p:ext>
            </p:extLst>
          </p:nvPr>
        </p:nvGraphicFramePr>
        <p:xfrm>
          <a:off x="806333" y="5549023"/>
          <a:ext cx="6375702" cy="466597"/>
        </p:xfrm>
        <a:graphic>
          <a:graphicData uri="http://schemas.openxmlformats.org/presentationml/2006/ole">
            <mc:AlternateContent xmlns:mc="http://schemas.openxmlformats.org/markup-compatibility/2006">
              <mc:Choice xmlns:v="urn:schemas-microsoft-com:vml" Requires="v">
                <p:oleObj name="Denklem" r:id="rId6" imgW="2933640" imgH="215640" progId="Equation.3">
                  <p:embed/>
                </p:oleObj>
              </mc:Choice>
              <mc:Fallback>
                <p:oleObj name="Denklem" r:id="rId6" imgW="2933640" imgH="215640" progId="Equation.3">
                  <p:embed/>
                  <p:pic>
                    <p:nvPicPr>
                      <p:cNvPr id="0" name=""/>
                      <p:cNvPicPr>
                        <a:picLocks noChangeAspect="1" noChangeArrowheads="1"/>
                      </p:cNvPicPr>
                      <p:nvPr/>
                    </p:nvPicPr>
                    <p:blipFill>
                      <a:blip r:embed="rId7"/>
                      <a:srcRect/>
                      <a:stretch>
                        <a:fillRect/>
                      </a:stretch>
                    </p:blipFill>
                    <p:spPr bwMode="auto">
                      <a:xfrm>
                        <a:off x="806333" y="5549023"/>
                        <a:ext cx="6375702" cy="466597"/>
                      </a:xfrm>
                      <a:prstGeom prst="rect">
                        <a:avLst/>
                      </a:prstGeom>
                      <a:noFill/>
                      <a:ln>
                        <a:noFill/>
                      </a:ln>
                    </p:spPr>
                  </p:pic>
                </p:oleObj>
              </mc:Fallback>
            </mc:AlternateContent>
          </a:graphicData>
        </a:graphic>
      </p:graphicFrame>
      <p:sp>
        <p:nvSpPr>
          <p:cNvPr id="8" name="Metin kutusu 7"/>
          <p:cNvSpPr txBox="1"/>
          <p:nvPr/>
        </p:nvSpPr>
        <p:spPr>
          <a:xfrm>
            <a:off x="634862" y="1432719"/>
            <a:ext cx="787427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a:ln>
                  <a:noFill/>
                </a:ln>
                <a:solidFill>
                  <a:prstClr val="black"/>
                </a:solidFill>
                <a:effectLst/>
                <a:uLnTx/>
                <a:uFillTx/>
              </a:rPr>
              <a:t>P</a:t>
            </a:r>
            <a:r>
              <a:rPr kumimoji="0" lang="tr-TR" sz="1400" b="0" i="0" u="none" strike="noStrike" kern="0" cap="none" spc="0" normalizeH="0" baseline="0" noProof="0" dirty="0">
                <a:ln>
                  <a:noFill/>
                </a:ln>
                <a:solidFill>
                  <a:prstClr val="black"/>
                </a:solidFill>
                <a:effectLst/>
                <a:uLnTx/>
                <a:uFillTx/>
              </a:rPr>
              <a:t>1</a:t>
            </a:r>
            <a:r>
              <a:rPr kumimoji="0" lang="tr-TR" sz="2000" b="0" i="0" u="none" strike="noStrike" kern="0" cap="none" spc="0" normalizeH="0" baseline="0" noProof="0" dirty="0">
                <a:ln>
                  <a:noFill/>
                </a:ln>
                <a:solidFill>
                  <a:prstClr val="black"/>
                </a:solidFill>
                <a:effectLst/>
                <a:uLnTx/>
                <a:uFillTx/>
              </a:rPr>
              <a:t> ve P</a:t>
            </a:r>
            <a:r>
              <a:rPr kumimoji="0" lang="tr-TR" sz="1400" b="0" i="0" u="none" strike="noStrike" kern="0" cap="none" spc="0" normalizeH="0" baseline="0" noProof="0" dirty="0">
                <a:ln>
                  <a:noFill/>
                </a:ln>
                <a:solidFill>
                  <a:prstClr val="black"/>
                </a:solidFill>
                <a:effectLst/>
                <a:uLnTx/>
                <a:uFillTx/>
              </a:rPr>
              <a:t>2</a:t>
            </a:r>
            <a:r>
              <a:rPr kumimoji="0" lang="tr-TR" sz="2000" b="0" i="0" u="none" strike="noStrike" kern="0" cap="none" spc="0" normalizeH="0" baseline="0" noProof="0" dirty="0">
                <a:ln>
                  <a:noFill/>
                </a:ln>
                <a:solidFill>
                  <a:prstClr val="black"/>
                </a:solidFill>
                <a:effectLst/>
                <a:uLnTx/>
                <a:uFillTx/>
              </a:rPr>
              <a:t> noktaları arasında atmosferik düzeltmesi getirilen D</a:t>
            </a:r>
            <a:r>
              <a:rPr kumimoji="0" lang="tr-TR" sz="2000" b="0" i="0" u="none" strike="noStrike" kern="0" cap="none" spc="0" normalizeH="0" baseline="-25000" noProof="0" dirty="0">
                <a:ln>
                  <a:noFill/>
                </a:ln>
                <a:solidFill>
                  <a:prstClr val="black"/>
                </a:solidFill>
                <a:effectLst/>
                <a:uLnTx/>
                <a:uFillTx/>
              </a:rPr>
              <a:t>E</a:t>
            </a:r>
            <a:r>
              <a:rPr kumimoji="0" lang="tr-TR" sz="2000" b="0" i="0" u="none" strike="noStrike" kern="0" cap="none" spc="0" normalizeH="0" baseline="0" noProof="0" dirty="0">
                <a:ln>
                  <a:noFill/>
                </a:ln>
                <a:solidFill>
                  <a:prstClr val="black"/>
                </a:solidFill>
                <a:effectLst/>
                <a:uLnTx/>
                <a:uFillTx/>
              </a:rPr>
              <a:t>=3265.379 m eğik mesafesini projeksiyon düzlemine indirgeyiniz.</a:t>
            </a:r>
          </a:p>
        </p:txBody>
      </p:sp>
      <p:sp>
        <p:nvSpPr>
          <p:cNvPr id="9" name="Metin kutusu 8"/>
          <p:cNvSpPr txBox="1"/>
          <p:nvPr/>
        </p:nvSpPr>
        <p:spPr>
          <a:xfrm>
            <a:off x="634862" y="2309773"/>
            <a:ext cx="1877309" cy="400110"/>
          </a:xfrm>
          <a:prstGeom prst="rect">
            <a:avLst/>
          </a:prstGeom>
          <a:noFill/>
        </p:spPr>
        <p:txBody>
          <a:bodyPr wrap="none" rtlCol="0">
            <a:spAutoFit/>
          </a:bodyPr>
          <a:lstStyle/>
          <a:p>
            <a:r>
              <a:rPr lang="tr-TR" sz="2000" dirty="0"/>
              <a:t>z</a:t>
            </a:r>
            <a:r>
              <a:rPr lang="tr-TR" sz="2000" baseline="-25000" dirty="0"/>
              <a:t>P1</a:t>
            </a:r>
            <a:r>
              <a:rPr lang="tr-TR" sz="2000" dirty="0"/>
              <a:t>=97.0016 gon</a:t>
            </a:r>
          </a:p>
        </p:txBody>
      </p:sp>
      <p:graphicFrame>
        <p:nvGraphicFramePr>
          <p:cNvPr id="10" name="Tablo 9"/>
          <p:cNvGraphicFramePr>
            <a:graphicFrameLocks noGrp="1"/>
          </p:cNvGraphicFramePr>
          <p:nvPr>
            <p:extLst>
              <p:ext uri="{D42A27DB-BD31-4B8C-83A1-F6EECF244321}">
                <p14:modId xmlns:p14="http://schemas.microsoft.com/office/powerpoint/2010/main" val="9078647"/>
              </p:ext>
            </p:extLst>
          </p:nvPr>
        </p:nvGraphicFramePr>
        <p:xfrm>
          <a:off x="6631831" y="2050933"/>
          <a:ext cx="1760538" cy="982980"/>
        </p:xfrm>
        <a:graphic>
          <a:graphicData uri="http://schemas.openxmlformats.org/drawingml/2006/table">
            <a:tbl>
              <a:tblPr firstRow="1" firstCol="1" bandRow="1">
                <a:tableStyleId>{5C22544A-7EE6-4342-B048-85BDC9FD1C3A}</a:tableStyleId>
              </a:tblPr>
              <a:tblGrid>
                <a:gridCol w="850900">
                  <a:extLst>
                    <a:ext uri="{9D8B030D-6E8A-4147-A177-3AD203B41FA5}">
                      <a16:colId xmlns:a16="http://schemas.microsoft.com/office/drawing/2014/main" val="20000"/>
                    </a:ext>
                  </a:extLst>
                </a:gridCol>
                <a:gridCol w="909638">
                  <a:extLst>
                    <a:ext uri="{9D8B030D-6E8A-4147-A177-3AD203B41FA5}">
                      <a16:colId xmlns:a16="http://schemas.microsoft.com/office/drawing/2014/main" val="20001"/>
                    </a:ext>
                  </a:extLst>
                </a:gridCol>
              </a:tblGrid>
              <a:tr h="190500">
                <a:tc>
                  <a:txBody>
                    <a:bodyPr/>
                    <a:lstStyle/>
                    <a:p>
                      <a:pPr algn="ctr">
                        <a:lnSpc>
                          <a:spcPct val="114000"/>
                        </a:lnSpc>
                        <a:spcAft>
                          <a:spcPts val="0"/>
                        </a:spcAft>
                      </a:pPr>
                      <a:r>
                        <a:rPr lang="tr-TR" sz="2000" dirty="0">
                          <a:effectLst/>
                        </a:rPr>
                        <a:t>NN</a:t>
                      </a:r>
                      <a:endParaRPr lang="tr-TR" sz="2000" dirty="0">
                        <a:effectLst/>
                        <a:latin typeface="Calibri"/>
                        <a:ea typeface="Calibri"/>
                        <a:cs typeface="Times New Roman"/>
                      </a:endParaRPr>
                    </a:p>
                  </a:txBody>
                  <a:tcPr marL="44450" marR="44450" marT="0" marB="0" anchor="b"/>
                </a:tc>
                <a:tc>
                  <a:txBody>
                    <a:bodyPr/>
                    <a:lstStyle/>
                    <a:p>
                      <a:pPr algn="ctr">
                        <a:lnSpc>
                          <a:spcPct val="114000"/>
                        </a:lnSpc>
                        <a:spcAft>
                          <a:spcPts val="0"/>
                        </a:spcAft>
                      </a:pPr>
                      <a:r>
                        <a:rPr lang="tr-TR" sz="2000" dirty="0">
                          <a:effectLst/>
                        </a:rPr>
                        <a:t>H (m)</a:t>
                      </a:r>
                      <a:endParaRPr lang="tr-TR" sz="2000" dirty="0">
                        <a:effectLst/>
                        <a:latin typeface="Calibri"/>
                        <a:ea typeface="Calibri"/>
                        <a:cs typeface="Times New Roman"/>
                      </a:endParaRPr>
                    </a:p>
                  </a:txBody>
                  <a:tcPr marL="44450" marR="44450" marT="0" marB="0" anchor="b"/>
                </a:tc>
                <a:extLst>
                  <a:ext uri="{0D108BD9-81ED-4DB2-BD59-A6C34878D82A}">
                    <a16:rowId xmlns:a16="http://schemas.microsoft.com/office/drawing/2014/main" val="10000"/>
                  </a:ext>
                </a:extLst>
              </a:tr>
              <a:tr h="190500">
                <a:tc>
                  <a:txBody>
                    <a:bodyPr/>
                    <a:lstStyle/>
                    <a:p>
                      <a:pPr algn="ctr">
                        <a:lnSpc>
                          <a:spcPct val="114000"/>
                        </a:lnSpc>
                        <a:spcAft>
                          <a:spcPts val="0"/>
                        </a:spcAft>
                      </a:pPr>
                      <a:r>
                        <a:rPr lang="tr-TR" sz="2000">
                          <a:effectLst/>
                        </a:rPr>
                        <a:t>P1</a:t>
                      </a:r>
                      <a:endParaRPr lang="tr-TR" sz="2000">
                        <a:effectLst/>
                        <a:latin typeface="Calibri"/>
                        <a:ea typeface="Calibri"/>
                        <a:cs typeface="Times New Roman"/>
                      </a:endParaRPr>
                    </a:p>
                  </a:txBody>
                  <a:tcPr marL="44450" marR="44450" marT="0" marB="0" anchor="b"/>
                </a:tc>
                <a:tc>
                  <a:txBody>
                    <a:bodyPr/>
                    <a:lstStyle/>
                    <a:p>
                      <a:pPr>
                        <a:lnSpc>
                          <a:spcPct val="114000"/>
                        </a:lnSpc>
                        <a:spcAft>
                          <a:spcPts val="0"/>
                        </a:spcAft>
                      </a:pPr>
                      <a:r>
                        <a:rPr lang="tr-TR" sz="2000" dirty="0">
                          <a:effectLst/>
                        </a:rPr>
                        <a:t> </a:t>
                      </a:r>
                      <a:r>
                        <a:rPr lang="tr-TR" sz="2000" kern="1200" dirty="0">
                          <a:solidFill>
                            <a:schemeClr val="dk1"/>
                          </a:solidFill>
                          <a:effectLst/>
                          <a:latin typeface="+mn-lt"/>
                          <a:ea typeface="+mn-ea"/>
                          <a:cs typeface="+mn-cs"/>
                        </a:rPr>
                        <a:t>524.43</a:t>
                      </a:r>
                      <a:endParaRPr lang="tr-TR" sz="2000" dirty="0">
                        <a:effectLst/>
                        <a:latin typeface="Calibri"/>
                        <a:ea typeface="Calibri"/>
                        <a:cs typeface="Times New Roman"/>
                      </a:endParaRPr>
                    </a:p>
                  </a:txBody>
                  <a:tcPr marL="44450" marR="44450" marT="0" marB="0" anchor="b"/>
                </a:tc>
                <a:extLst>
                  <a:ext uri="{0D108BD9-81ED-4DB2-BD59-A6C34878D82A}">
                    <a16:rowId xmlns:a16="http://schemas.microsoft.com/office/drawing/2014/main" val="10001"/>
                  </a:ext>
                </a:extLst>
              </a:tr>
              <a:tr h="190500">
                <a:tc>
                  <a:txBody>
                    <a:bodyPr/>
                    <a:lstStyle/>
                    <a:p>
                      <a:pPr algn="ctr">
                        <a:lnSpc>
                          <a:spcPct val="114000"/>
                        </a:lnSpc>
                        <a:spcAft>
                          <a:spcPts val="0"/>
                        </a:spcAft>
                      </a:pPr>
                      <a:r>
                        <a:rPr lang="tr-TR" sz="2000">
                          <a:effectLst/>
                        </a:rPr>
                        <a:t>P2</a:t>
                      </a:r>
                      <a:endParaRPr lang="tr-TR" sz="2000">
                        <a:effectLst/>
                        <a:latin typeface="Calibri"/>
                        <a:ea typeface="Calibri"/>
                        <a:cs typeface="Times New Roman"/>
                      </a:endParaRPr>
                    </a:p>
                  </a:txBody>
                  <a:tcPr marL="44450" marR="44450" marT="0" marB="0" anchor="b"/>
                </a:tc>
                <a:tc>
                  <a:txBody>
                    <a:bodyPr/>
                    <a:lstStyle/>
                    <a:p>
                      <a:pPr>
                        <a:lnSpc>
                          <a:spcPct val="114000"/>
                        </a:lnSpc>
                        <a:spcAft>
                          <a:spcPts val="0"/>
                        </a:spcAft>
                      </a:pPr>
                      <a:r>
                        <a:rPr lang="tr-TR" sz="2000" dirty="0">
                          <a:effectLst/>
                        </a:rPr>
                        <a:t> </a:t>
                      </a:r>
                      <a:r>
                        <a:rPr lang="tr-TR" sz="2000" kern="1200" dirty="0">
                          <a:solidFill>
                            <a:schemeClr val="dk1"/>
                          </a:solidFill>
                          <a:effectLst/>
                          <a:latin typeface="+mn-lt"/>
                          <a:ea typeface="+mn-ea"/>
                          <a:cs typeface="+mn-cs"/>
                        </a:rPr>
                        <a:t>678.17</a:t>
                      </a:r>
                      <a:endParaRPr lang="tr-TR" sz="2000" dirty="0">
                        <a:effectLst/>
                        <a:latin typeface="Calibri"/>
                        <a:ea typeface="Calibri"/>
                        <a:cs typeface="Times New Roman"/>
                      </a:endParaRPr>
                    </a:p>
                  </a:txBody>
                  <a:tcPr marL="44450" marR="44450" marT="0" marB="0" anchor="b"/>
                </a:tc>
                <a:extLst>
                  <a:ext uri="{0D108BD9-81ED-4DB2-BD59-A6C34878D82A}">
                    <a16:rowId xmlns:a16="http://schemas.microsoft.com/office/drawing/2014/main" val="10002"/>
                  </a:ext>
                </a:extLst>
              </a:tr>
            </a:tbl>
          </a:graphicData>
        </a:graphic>
      </p:graphicFrame>
      <p:sp>
        <p:nvSpPr>
          <p:cNvPr id="11" name="Dikdörtgen 10"/>
          <p:cNvSpPr/>
          <p:nvPr/>
        </p:nvSpPr>
        <p:spPr>
          <a:xfrm>
            <a:off x="634862" y="2853126"/>
            <a:ext cx="4014240" cy="83099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w="1905"/>
                <a:solidFill>
                  <a:srgbClr val="002060"/>
                </a:solidFill>
                <a:effectLst>
                  <a:innerShdw blurRad="69850" dist="43180" dir="5400000">
                    <a:srgbClr val="000000">
                      <a:alpha val="65000"/>
                    </a:srgbClr>
                  </a:innerShdw>
                </a:effectLst>
                <a:uLnTx/>
                <a:uFillTx/>
              </a:rPr>
              <a:t>Eğim ve Yükseklik İndirgemesi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w="1905"/>
                <a:solidFill>
                  <a:srgbClr val="002060"/>
                </a:solidFill>
                <a:effectLst>
                  <a:innerShdw blurRad="69850" dist="43180" dir="5400000">
                    <a:srgbClr val="000000">
                      <a:alpha val="65000"/>
                    </a:srgbClr>
                  </a:innerShdw>
                </a:effectLst>
                <a:uLnTx/>
                <a:uFillTx/>
              </a:rPr>
              <a:t>    (Düşey Açı Kullanarak)</a:t>
            </a:r>
          </a:p>
        </p:txBody>
      </p:sp>
    </p:spTree>
    <p:extLst>
      <p:ext uri="{BB962C8B-B14F-4D97-AF65-F5344CB8AC3E}">
        <p14:creationId xmlns:p14="http://schemas.microsoft.com/office/powerpoint/2010/main" val="1915315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
        <p:nvSpPr>
          <p:cNvPr id="3" name="Metin kutusu 2"/>
          <p:cNvSpPr txBox="1"/>
          <p:nvPr/>
        </p:nvSpPr>
        <p:spPr>
          <a:xfrm>
            <a:off x="278543" y="891426"/>
            <a:ext cx="988797" cy="400110"/>
          </a:xfrm>
          <a:prstGeom prst="rect">
            <a:avLst/>
          </a:prstGeom>
          <a:solidFill>
            <a:srgbClr val="002060"/>
          </a:solidFill>
        </p:spPr>
        <p:txBody>
          <a:bodyPr wrap="none" rtlCol="0">
            <a:spAutoFit/>
          </a:bodyPr>
          <a:lstStyle/>
          <a:p>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ÇÖZÜM</a:t>
            </a:r>
          </a:p>
        </p:txBody>
      </p:sp>
      <p:sp>
        <p:nvSpPr>
          <p:cNvPr id="4" name="Dikdörtgen 3"/>
          <p:cNvSpPr/>
          <p:nvPr/>
        </p:nvSpPr>
        <p:spPr>
          <a:xfrm>
            <a:off x="576744" y="2228398"/>
            <a:ext cx="2042547" cy="461665"/>
          </a:xfrm>
          <a:prstGeom prst="rect">
            <a:avLst/>
          </a:prstGeom>
        </p:spPr>
        <p:txBody>
          <a:bodyPr wrap="none">
            <a:spAutoFit/>
          </a:bodyPr>
          <a:lstStyle/>
          <a:p>
            <a:r>
              <a:rPr lang="tr-TR" sz="2400" dirty="0"/>
              <a:t>D</a:t>
            </a:r>
            <a:r>
              <a:rPr lang="tr-TR" sz="2400" baseline="-25000" dirty="0"/>
              <a:t>0</a:t>
            </a:r>
            <a:r>
              <a:rPr lang="tr-TR" sz="2400" dirty="0"/>
              <a:t>=3261.489m</a:t>
            </a:r>
          </a:p>
        </p:txBody>
      </p:sp>
      <p:graphicFrame>
        <p:nvGraphicFramePr>
          <p:cNvPr id="5" name="Tablo 4"/>
          <p:cNvGraphicFramePr>
            <a:graphicFrameLocks noGrp="1"/>
          </p:cNvGraphicFramePr>
          <p:nvPr>
            <p:extLst>
              <p:ext uri="{D42A27DB-BD31-4B8C-83A1-F6EECF244321}">
                <p14:modId xmlns:p14="http://schemas.microsoft.com/office/powerpoint/2010/main" val="2794892792"/>
              </p:ext>
            </p:extLst>
          </p:nvPr>
        </p:nvGraphicFramePr>
        <p:xfrm>
          <a:off x="5690188" y="1488387"/>
          <a:ext cx="3128201" cy="982980"/>
        </p:xfrm>
        <a:graphic>
          <a:graphicData uri="http://schemas.openxmlformats.org/drawingml/2006/table">
            <a:tbl>
              <a:tblPr firstRow="1" firstCol="1" bandRow="1">
                <a:tableStyleId>{5C22544A-7EE6-4342-B048-85BDC9FD1C3A}</a:tableStyleId>
              </a:tblPr>
              <a:tblGrid>
                <a:gridCol w="850900">
                  <a:extLst>
                    <a:ext uri="{9D8B030D-6E8A-4147-A177-3AD203B41FA5}">
                      <a16:colId xmlns:a16="http://schemas.microsoft.com/office/drawing/2014/main" val="20000"/>
                    </a:ext>
                  </a:extLst>
                </a:gridCol>
                <a:gridCol w="1056132">
                  <a:extLst>
                    <a:ext uri="{9D8B030D-6E8A-4147-A177-3AD203B41FA5}">
                      <a16:colId xmlns:a16="http://schemas.microsoft.com/office/drawing/2014/main" val="20001"/>
                    </a:ext>
                  </a:extLst>
                </a:gridCol>
                <a:gridCol w="1221169">
                  <a:extLst>
                    <a:ext uri="{9D8B030D-6E8A-4147-A177-3AD203B41FA5}">
                      <a16:colId xmlns:a16="http://schemas.microsoft.com/office/drawing/2014/main" val="20002"/>
                    </a:ext>
                  </a:extLst>
                </a:gridCol>
              </a:tblGrid>
              <a:tr h="190500">
                <a:tc>
                  <a:txBody>
                    <a:bodyPr/>
                    <a:lstStyle/>
                    <a:p>
                      <a:pPr algn="ctr">
                        <a:lnSpc>
                          <a:spcPct val="114000"/>
                        </a:lnSpc>
                        <a:spcAft>
                          <a:spcPts val="0"/>
                        </a:spcAft>
                      </a:pPr>
                      <a:r>
                        <a:rPr lang="tr-TR" sz="2000" dirty="0">
                          <a:effectLst/>
                        </a:rPr>
                        <a:t>NN</a:t>
                      </a:r>
                      <a:endParaRPr lang="tr-TR" sz="2000" dirty="0">
                        <a:effectLst/>
                        <a:latin typeface="Calibri"/>
                        <a:ea typeface="Calibri"/>
                        <a:cs typeface="Times New Roman"/>
                      </a:endParaRPr>
                    </a:p>
                  </a:txBody>
                  <a:tcPr marL="44450" marR="44450" marT="0" marB="0" anchor="b"/>
                </a:tc>
                <a:tc>
                  <a:txBody>
                    <a:bodyPr/>
                    <a:lstStyle/>
                    <a:p>
                      <a:pPr algn="ctr">
                        <a:lnSpc>
                          <a:spcPct val="114000"/>
                        </a:lnSpc>
                        <a:spcAft>
                          <a:spcPts val="0"/>
                        </a:spcAft>
                      </a:pPr>
                      <a:r>
                        <a:rPr lang="tr-TR" sz="2000" dirty="0">
                          <a:effectLst/>
                        </a:rPr>
                        <a:t>Sağa (m)</a:t>
                      </a:r>
                      <a:endParaRPr lang="tr-TR" sz="2000" dirty="0">
                        <a:effectLst/>
                        <a:latin typeface="Calibri"/>
                        <a:ea typeface="Calibri"/>
                        <a:cs typeface="Times New Roman"/>
                      </a:endParaRPr>
                    </a:p>
                  </a:txBody>
                  <a:tcPr marL="44450" marR="44450" marT="0" marB="0" anchor="b"/>
                </a:tc>
                <a:tc>
                  <a:txBody>
                    <a:bodyPr/>
                    <a:lstStyle/>
                    <a:p>
                      <a:pPr algn="ctr">
                        <a:lnSpc>
                          <a:spcPct val="114000"/>
                        </a:lnSpc>
                        <a:spcAft>
                          <a:spcPts val="0"/>
                        </a:spcAft>
                      </a:pPr>
                      <a:r>
                        <a:rPr lang="tr-TR" sz="2000" dirty="0">
                          <a:effectLst/>
                        </a:rPr>
                        <a:t>Yukarı (m)</a:t>
                      </a:r>
                      <a:endParaRPr lang="tr-TR" sz="2000" dirty="0">
                        <a:effectLst/>
                        <a:latin typeface="Calibri"/>
                        <a:ea typeface="Calibri"/>
                        <a:cs typeface="Times New Roman"/>
                      </a:endParaRPr>
                    </a:p>
                  </a:txBody>
                  <a:tcPr marL="44450" marR="44450" marT="0" marB="0" anchor="b"/>
                </a:tc>
                <a:extLst>
                  <a:ext uri="{0D108BD9-81ED-4DB2-BD59-A6C34878D82A}">
                    <a16:rowId xmlns:a16="http://schemas.microsoft.com/office/drawing/2014/main" val="10000"/>
                  </a:ext>
                </a:extLst>
              </a:tr>
              <a:tr h="190500">
                <a:tc>
                  <a:txBody>
                    <a:bodyPr/>
                    <a:lstStyle/>
                    <a:p>
                      <a:pPr algn="ctr">
                        <a:lnSpc>
                          <a:spcPct val="114000"/>
                        </a:lnSpc>
                        <a:spcAft>
                          <a:spcPts val="0"/>
                        </a:spcAft>
                      </a:pPr>
                      <a:r>
                        <a:rPr lang="tr-TR" sz="2000">
                          <a:effectLst/>
                        </a:rPr>
                        <a:t>P1</a:t>
                      </a:r>
                      <a:endParaRPr lang="tr-TR" sz="2000">
                        <a:effectLst/>
                        <a:latin typeface="Calibri"/>
                        <a:ea typeface="Calibri"/>
                        <a:cs typeface="Times New Roman"/>
                      </a:endParaRPr>
                    </a:p>
                  </a:txBody>
                  <a:tcPr marL="44450" marR="44450" marT="0" marB="0" anchor="b"/>
                </a:tc>
                <a:tc>
                  <a:txBody>
                    <a:bodyPr/>
                    <a:lstStyle/>
                    <a:p>
                      <a:pPr algn="ctr">
                        <a:lnSpc>
                          <a:spcPct val="114000"/>
                        </a:lnSpc>
                        <a:spcAft>
                          <a:spcPts val="0"/>
                        </a:spcAft>
                      </a:pPr>
                      <a:r>
                        <a:rPr lang="tr-TR" sz="2000" dirty="0">
                          <a:effectLst/>
                        </a:rPr>
                        <a:t>396383</a:t>
                      </a:r>
                      <a:endParaRPr lang="tr-TR" sz="2000" dirty="0">
                        <a:effectLst/>
                        <a:latin typeface="Calibri"/>
                        <a:ea typeface="Calibri"/>
                        <a:cs typeface="Times New Roman"/>
                      </a:endParaRPr>
                    </a:p>
                  </a:txBody>
                  <a:tcPr marL="44450" marR="44450" marT="0" marB="0" anchor="b"/>
                </a:tc>
                <a:tc>
                  <a:txBody>
                    <a:bodyPr/>
                    <a:lstStyle/>
                    <a:p>
                      <a:pPr algn="ctr">
                        <a:lnSpc>
                          <a:spcPct val="114000"/>
                        </a:lnSpc>
                        <a:spcAft>
                          <a:spcPts val="0"/>
                        </a:spcAft>
                      </a:pPr>
                      <a:r>
                        <a:rPr lang="tr-TR" sz="2000">
                          <a:effectLst/>
                        </a:rPr>
                        <a:t>4543095</a:t>
                      </a:r>
                      <a:endParaRPr lang="tr-TR" sz="2000">
                        <a:effectLst/>
                        <a:latin typeface="Calibri"/>
                        <a:ea typeface="Calibri"/>
                        <a:cs typeface="Times New Roman"/>
                      </a:endParaRPr>
                    </a:p>
                  </a:txBody>
                  <a:tcPr marL="44450" marR="44450" marT="0" marB="0" anchor="b"/>
                </a:tc>
                <a:extLst>
                  <a:ext uri="{0D108BD9-81ED-4DB2-BD59-A6C34878D82A}">
                    <a16:rowId xmlns:a16="http://schemas.microsoft.com/office/drawing/2014/main" val="10001"/>
                  </a:ext>
                </a:extLst>
              </a:tr>
              <a:tr h="190500">
                <a:tc>
                  <a:txBody>
                    <a:bodyPr/>
                    <a:lstStyle/>
                    <a:p>
                      <a:pPr algn="ctr">
                        <a:lnSpc>
                          <a:spcPct val="114000"/>
                        </a:lnSpc>
                        <a:spcAft>
                          <a:spcPts val="0"/>
                        </a:spcAft>
                      </a:pPr>
                      <a:r>
                        <a:rPr lang="tr-TR" sz="2000" dirty="0">
                          <a:effectLst/>
                        </a:rPr>
                        <a:t>P2</a:t>
                      </a:r>
                      <a:endParaRPr lang="tr-TR" sz="2000" dirty="0">
                        <a:effectLst/>
                        <a:latin typeface="Calibri"/>
                        <a:ea typeface="Calibri"/>
                        <a:cs typeface="Times New Roman"/>
                      </a:endParaRPr>
                    </a:p>
                  </a:txBody>
                  <a:tcPr marL="44450" marR="44450" marT="0" marB="0" anchor="b"/>
                </a:tc>
                <a:tc>
                  <a:txBody>
                    <a:bodyPr/>
                    <a:lstStyle/>
                    <a:p>
                      <a:pPr algn="ctr">
                        <a:lnSpc>
                          <a:spcPct val="114000"/>
                        </a:lnSpc>
                        <a:spcAft>
                          <a:spcPts val="0"/>
                        </a:spcAft>
                      </a:pPr>
                      <a:r>
                        <a:rPr lang="tr-TR" sz="2000" dirty="0">
                          <a:effectLst/>
                        </a:rPr>
                        <a:t>393121</a:t>
                      </a:r>
                      <a:endParaRPr lang="tr-TR" sz="2000" dirty="0">
                        <a:effectLst/>
                        <a:latin typeface="Calibri"/>
                        <a:ea typeface="Calibri"/>
                        <a:cs typeface="Times New Roman"/>
                      </a:endParaRPr>
                    </a:p>
                  </a:txBody>
                  <a:tcPr marL="44450" marR="44450" marT="0" marB="0" anchor="b"/>
                </a:tc>
                <a:tc>
                  <a:txBody>
                    <a:bodyPr/>
                    <a:lstStyle/>
                    <a:p>
                      <a:pPr algn="ctr">
                        <a:lnSpc>
                          <a:spcPct val="114000"/>
                        </a:lnSpc>
                        <a:spcAft>
                          <a:spcPts val="0"/>
                        </a:spcAft>
                      </a:pPr>
                      <a:r>
                        <a:rPr lang="tr-TR" sz="2000" dirty="0">
                          <a:effectLst/>
                        </a:rPr>
                        <a:t>4542910</a:t>
                      </a:r>
                      <a:endParaRPr lang="tr-TR" sz="2000" dirty="0">
                        <a:effectLst/>
                        <a:latin typeface="Calibri"/>
                        <a:ea typeface="Calibri"/>
                        <a:cs typeface="Times New Roman"/>
                      </a:endParaRPr>
                    </a:p>
                  </a:txBody>
                  <a:tcPr marL="44450" marR="44450" marT="0" marB="0" anchor="b"/>
                </a:tc>
                <a:extLst>
                  <a:ext uri="{0D108BD9-81ED-4DB2-BD59-A6C34878D82A}">
                    <a16:rowId xmlns:a16="http://schemas.microsoft.com/office/drawing/2014/main" val="10002"/>
                  </a:ext>
                </a:extLst>
              </a:tr>
            </a:tbl>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4043901634"/>
              </p:ext>
            </p:extLst>
          </p:nvPr>
        </p:nvGraphicFramePr>
        <p:xfrm>
          <a:off x="628514" y="3806252"/>
          <a:ext cx="2662801" cy="718599"/>
        </p:xfrm>
        <a:graphic>
          <a:graphicData uri="http://schemas.openxmlformats.org/presentationml/2006/ole">
            <mc:AlternateContent xmlns:mc="http://schemas.openxmlformats.org/markup-compatibility/2006">
              <mc:Choice xmlns:v="urn:schemas-microsoft-com:vml" Requires="v">
                <p:oleObj name="Denklem" r:id="rId2" imgW="1460160" imgH="393480" progId="Equation.3">
                  <p:embed/>
                </p:oleObj>
              </mc:Choice>
              <mc:Fallback>
                <p:oleObj name="Denklem" r:id="rId2" imgW="1460160" imgH="393480" progId="Equation.3">
                  <p:embed/>
                  <p:pic>
                    <p:nvPicPr>
                      <p:cNvPr id="0" name=""/>
                      <p:cNvPicPr>
                        <a:picLocks noChangeAspect="1" noChangeArrowheads="1"/>
                      </p:cNvPicPr>
                      <p:nvPr/>
                    </p:nvPicPr>
                    <p:blipFill>
                      <a:blip r:embed="rId3"/>
                      <a:srcRect/>
                      <a:stretch>
                        <a:fillRect/>
                      </a:stretch>
                    </p:blipFill>
                    <p:spPr bwMode="auto">
                      <a:xfrm>
                        <a:off x="628514" y="3806252"/>
                        <a:ext cx="2662801" cy="718599"/>
                      </a:xfrm>
                      <a:prstGeom prst="rect">
                        <a:avLst/>
                      </a:prstGeom>
                      <a:noFill/>
                      <a:ln>
                        <a:noFill/>
                      </a:ln>
                    </p:spPr>
                  </p:pic>
                </p:oleObj>
              </mc:Fallback>
            </mc:AlternateContent>
          </a:graphicData>
        </a:graphic>
      </p:graphicFrame>
      <p:sp>
        <p:nvSpPr>
          <p:cNvPr id="7" name="Metin kutusu 6"/>
          <p:cNvSpPr txBox="1"/>
          <p:nvPr/>
        </p:nvSpPr>
        <p:spPr>
          <a:xfrm>
            <a:off x="585606" y="2770114"/>
            <a:ext cx="4075155" cy="461665"/>
          </a:xfrm>
          <a:prstGeom prst="rect">
            <a:avLst/>
          </a:prstGeom>
          <a:noFill/>
        </p:spPr>
        <p:txBody>
          <a:bodyPr wrap="none" rtlCol="0">
            <a:spAutoFit/>
          </a:bodyPr>
          <a:lstStyle/>
          <a:p>
            <a:r>
              <a:rPr lang="tr-TR" sz="2400" dirty="0"/>
              <a:t>y</a:t>
            </a:r>
            <a:r>
              <a:rPr lang="tr-TR" sz="2400" baseline="-25000" dirty="0"/>
              <a:t>P1</a:t>
            </a:r>
            <a:r>
              <a:rPr lang="tr-TR" sz="2400" dirty="0"/>
              <a:t>=396383-500000=-103617m</a:t>
            </a:r>
          </a:p>
        </p:txBody>
      </p:sp>
      <p:sp>
        <p:nvSpPr>
          <p:cNvPr id="8" name="Metin kutusu 7"/>
          <p:cNvSpPr txBox="1"/>
          <p:nvPr/>
        </p:nvSpPr>
        <p:spPr>
          <a:xfrm>
            <a:off x="577544" y="3344587"/>
            <a:ext cx="4076757" cy="461665"/>
          </a:xfrm>
          <a:prstGeom prst="rect">
            <a:avLst/>
          </a:prstGeom>
          <a:noFill/>
        </p:spPr>
        <p:txBody>
          <a:bodyPr wrap="none" rtlCol="0">
            <a:spAutoFit/>
          </a:bodyPr>
          <a:lstStyle/>
          <a:p>
            <a:r>
              <a:rPr lang="tr-TR" sz="2400" dirty="0"/>
              <a:t>y</a:t>
            </a:r>
            <a:r>
              <a:rPr lang="tr-TR" sz="2400" baseline="-25000" dirty="0"/>
              <a:t>p2</a:t>
            </a:r>
            <a:r>
              <a:rPr lang="tr-TR" sz="2400" dirty="0"/>
              <a:t>=393121-500000=-106879m</a:t>
            </a:r>
          </a:p>
        </p:txBody>
      </p:sp>
      <p:graphicFrame>
        <p:nvGraphicFramePr>
          <p:cNvPr id="9" name="Nesne 8"/>
          <p:cNvGraphicFramePr>
            <a:graphicFrameLocks noChangeAspect="1"/>
          </p:cNvGraphicFramePr>
          <p:nvPr>
            <p:extLst>
              <p:ext uri="{D42A27DB-BD31-4B8C-83A1-F6EECF244321}">
                <p14:modId xmlns:p14="http://schemas.microsoft.com/office/powerpoint/2010/main" val="1951134198"/>
              </p:ext>
            </p:extLst>
          </p:nvPr>
        </p:nvGraphicFramePr>
        <p:xfrm>
          <a:off x="628514" y="4560969"/>
          <a:ext cx="5424268" cy="762390"/>
        </p:xfrm>
        <a:graphic>
          <a:graphicData uri="http://schemas.openxmlformats.org/presentationml/2006/ole">
            <mc:AlternateContent xmlns:mc="http://schemas.openxmlformats.org/markup-compatibility/2006">
              <mc:Choice xmlns:v="urn:schemas-microsoft-com:vml" Requires="v">
                <p:oleObj name="Denklem" r:id="rId4" imgW="2895480" imgH="406080" progId="Equation.3">
                  <p:embed/>
                </p:oleObj>
              </mc:Choice>
              <mc:Fallback>
                <p:oleObj name="Denklem" r:id="rId4" imgW="2895480" imgH="406080" progId="Equation.3">
                  <p:embed/>
                  <p:pic>
                    <p:nvPicPr>
                      <p:cNvPr id="0" name=""/>
                      <p:cNvPicPr>
                        <a:picLocks noChangeAspect="1" noChangeArrowheads="1"/>
                      </p:cNvPicPr>
                      <p:nvPr/>
                    </p:nvPicPr>
                    <p:blipFill>
                      <a:blip r:embed="rId5"/>
                      <a:srcRect/>
                      <a:stretch>
                        <a:fillRect/>
                      </a:stretch>
                    </p:blipFill>
                    <p:spPr bwMode="auto">
                      <a:xfrm>
                        <a:off x="628514" y="4560969"/>
                        <a:ext cx="5424268" cy="762390"/>
                      </a:xfrm>
                      <a:prstGeom prst="rect">
                        <a:avLst/>
                      </a:prstGeom>
                      <a:noFill/>
                      <a:ln>
                        <a:noFill/>
                      </a:ln>
                    </p:spPr>
                  </p:pic>
                </p:oleObj>
              </mc:Fallback>
            </mc:AlternateContent>
          </a:graphicData>
        </a:graphic>
      </p:graphicFrame>
      <p:graphicFrame>
        <p:nvGraphicFramePr>
          <p:cNvPr id="10" name="Nesne 9"/>
          <p:cNvGraphicFramePr>
            <a:graphicFrameLocks noChangeAspect="1"/>
          </p:cNvGraphicFramePr>
          <p:nvPr>
            <p:extLst>
              <p:ext uri="{D42A27DB-BD31-4B8C-83A1-F6EECF244321}">
                <p14:modId xmlns:p14="http://schemas.microsoft.com/office/powerpoint/2010/main" val="1494081606"/>
              </p:ext>
            </p:extLst>
          </p:nvPr>
        </p:nvGraphicFramePr>
        <p:xfrm>
          <a:off x="628514" y="5517233"/>
          <a:ext cx="3080564" cy="462198"/>
        </p:xfrm>
        <a:graphic>
          <a:graphicData uri="http://schemas.openxmlformats.org/presentationml/2006/ole">
            <mc:AlternateContent xmlns:mc="http://schemas.openxmlformats.org/markup-compatibility/2006">
              <mc:Choice xmlns:v="urn:schemas-microsoft-com:vml" Requires="v">
                <p:oleObj name="Denklem" r:id="rId6" imgW="1574640" imgH="241200" progId="Equation.3">
                  <p:embed/>
                </p:oleObj>
              </mc:Choice>
              <mc:Fallback>
                <p:oleObj name="Denklem" r:id="rId6" imgW="1574640" imgH="241200" progId="Equation.3">
                  <p:embed/>
                  <p:pic>
                    <p:nvPicPr>
                      <p:cNvPr id="0" name=""/>
                      <p:cNvPicPr>
                        <a:picLocks noChangeAspect="1" noChangeArrowheads="1"/>
                      </p:cNvPicPr>
                      <p:nvPr/>
                    </p:nvPicPr>
                    <p:blipFill>
                      <a:blip r:embed="rId7"/>
                      <a:srcRect/>
                      <a:stretch>
                        <a:fillRect/>
                      </a:stretch>
                    </p:blipFill>
                    <p:spPr bwMode="auto">
                      <a:xfrm>
                        <a:off x="628514" y="5517233"/>
                        <a:ext cx="3080564" cy="462198"/>
                      </a:xfrm>
                      <a:prstGeom prst="rect">
                        <a:avLst/>
                      </a:prstGeom>
                      <a:noFill/>
                      <a:ln>
                        <a:noFill/>
                      </a:ln>
                    </p:spPr>
                  </p:pic>
                </p:oleObj>
              </mc:Fallback>
            </mc:AlternateContent>
          </a:graphicData>
        </a:graphic>
      </p:graphicFrame>
      <p:sp>
        <p:nvSpPr>
          <p:cNvPr id="11" name="Metin kutusu 10"/>
          <p:cNvSpPr txBox="1"/>
          <p:nvPr/>
        </p:nvSpPr>
        <p:spPr>
          <a:xfrm>
            <a:off x="5774593" y="5517233"/>
            <a:ext cx="2782749" cy="369332"/>
          </a:xfrm>
          <a:prstGeom prst="rect">
            <a:avLst/>
          </a:prstGeom>
          <a:noFill/>
        </p:spPr>
        <p:txBody>
          <a:bodyPr wrap="none" rtlCol="0">
            <a:spAutoFit/>
          </a:bodyPr>
          <a:lstStyle/>
          <a:p>
            <a:r>
              <a:rPr lang="tr-TR" b="1" dirty="0">
                <a:solidFill>
                  <a:srgbClr val="FF0000"/>
                </a:solidFill>
                <a:effectLst>
                  <a:outerShdw blurRad="38100" dist="38100" dir="2700000" algn="tl">
                    <a:srgbClr val="000000">
                      <a:alpha val="43137"/>
                    </a:srgbClr>
                  </a:outerShdw>
                </a:effectLst>
              </a:rPr>
              <a:t>ÖLÇEK KATSAYISI=1.000136</a:t>
            </a:r>
          </a:p>
        </p:txBody>
      </p:sp>
      <p:sp>
        <p:nvSpPr>
          <p:cNvPr id="12" name="Dikdörtgen 11"/>
          <p:cNvSpPr/>
          <p:nvPr/>
        </p:nvSpPr>
        <p:spPr>
          <a:xfrm>
            <a:off x="605444" y="1703578"/>
            <a:ext cx="3301930" cy="461665"/>
          </a:xfrm>
          <a:prstGeom prst="rect">
            <a:avLst/>
          </a:prstGeom>
        </p:spPr>
        <p:txBody>
          <a:bodyPr wrap="none">
            <a:spAutoFit/>
          </a:bodyPr>
          <a:lstStyle/>
          <a:p>
            <a:r>
              <a:rPr lang="tr-TR" sz="2400" b="1" dirty="0">
                <a:ln w="1905"/>
                <a:solidFill>
                  <a:srgbClr val="002060"/>
                </a:solidFill>
                <a:effectLst>
                  <a:innerShdw blurRad="69850" dist="43180" dir="5400000">
                    <a:srgbClr val="000000">
                      <a:alpha val="65000"/>
                    </a:srgbClr>
                  </a:innerShdw>
                </a:effectLst>
              </a:rPr>
              <a:t>Projeksiyon İndirgemesi </a:t>
            </a:r>
          </a:p>
        </p:txBody>
      </p:sp>
    </p:spTree>
    <p:extLst>
      <p:ext uri="{BB962C8B-B14F-4D97-AF65-F5344CB8AC3E}">
        <p14:creationId xmlns:p14="http://schemas.microsoft.com/office/powerpoint/2010/main" val="387219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Doğruların Aplikasyonu</a:t>
            </a:r>
            <a:endParaRPr lang="en-US" sz="2400" dirty="0">
              <a:solidFill>
                <a:schemeClr val="bg1"/>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727" y="3117112"/>
            <a:ext cx="4385868" cy="30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42" y="861981"/>
            <a:ext cx="4150589" cy="298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8564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Geometrik İndirmeler</a:t>
            </a:r>
            <a:endParaRPr lang="en-US" sz="2400" dirty="0">
              <a:solidFill>
                <a:schemeClr val="bg1"/>
              </a:solidFill>
            </a:endParaRPr>
          </a:p>
        </p:txBody>
      </p:sp>
      <p:sp>
        <p:nvSpPr>
          <p:cNvPr id="5" name="Dikdörtgen 4"/>
          <p:cNvSpPr/>
          <p:nvPr/>
        </p:nvSpPr>
        <p:spPr>
          <a:xfrm>
            <a:off x="462403" y="1059893"/>
            <a:ext cx="2441694" cy="224676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D</a:t>
            </a:r>
            <a:r>
              <a:rPr kumimoji="0" lang="tr-TR" sz="2800" b="0" i="0" u="none" strike="noStrike" kern="0" cap="none" spc="0" normalizeH="0" baseline="-25000" noProof="0" dirty="0">
                <a:ln>
                  <a:noFill/>
                </a:ln>
                <a:solidFill>
                  <a:prstClr val="black"/>
                </a:solidFill>
                <a:effectLst/>
                <a:uLnTx/>
                <a:uFillTx/>
              </a:rPr>
              <a:t>Ö</a:t>
            </a:r>
            <a:r>
              <a:rPr kumimoji="0" lang="tr-TR" sz="2800" b="0" i="0" u="none" strike="noStrike" kern="0" cap="none" spc="0" normalizeH="0" baseline="0" noProof="0" dirty="0">
                <a:ln>
                  <a:noFill/>
                </a:ln>
                <a:solidFill>
                  <a:prstClr val="black"/>
                </a:solidFill>
                <a:effectLst/>
                <a:uLnTx/>
                <a:uFillTx/>
              </a:rPr>
              <a:t>=3265.255m</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D</a:t>
            </a:r>
            <a:r>
              <a:rPr kumimoji="0" lang="tr-TR" sz="2800" b="0" i="0" u="none" strike="noStrike" kern="0" cap="none" spc="0" normalizeH="0" baseline="-25000" noProof="0" dirty="0">
                <a:ln>
                  <a:noFill/>
                </a:ln>
                <a:solidFill>
                  <a:prstClr val="black"/>
                </a:solidFill>
                <a:effectLst/>
                <a:uLnTx/>
                <a:uFillTx/>
              </a:rPr>
              <a:t>E</a:t>
            </a:r>
            <a:r>
              <a:rPr kumimoji="0" lang="tr-TR" sz="2800" b="0" i="0" u="none" strike="noStrike" kern="0" cap="none" spc="0" normalizeH="0" baseline="0" noProof="0" dirty="0">
                <a:ln>
                  <a:noFill/>
                </a:ln>
                <a:solidFill>
                  <a:prstClr val="black"/>
                </a:solidFill>
                <a:effectLst/>
                <a:uLnTx/>
                <a:uFillTx/>
              </a:rPr>
              <a:t>=3265.379m</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D</a:t>
            </a:r>
            <a:r>
              <a:rPr kumimoji="0" lang="tr-TR" sz="2800" b="0" i="0" u="none" strike="noStrike" kern="0" cap="none" spc="0" normalizeH="0" baseline="-25000" noProof="0" dirty="0">
                <a:ln>
                  <a:noFill/>
                </a:ln>
                <a:solidFill>
                  <a:prstClr val="black"/>
                </a:solidFill>
                <a:effectLst/>
                <a:uLnTx/>
                <a:uFillTx/>
              </a:rPr>
              <a:t>Y</a:t>
            </a:r>
            <a:r>
              <a:rPr kumimoji="0" lang="tr-TR" sz="2800" b="0" i="0" u="none" strike="noStrike" kern="0" cap="none" spc="0" normalizeH="0" baseline="0" noProof="0" dirty="0">
                <a:ln>
                  <a:noFill/>
                </a:ln>
                <a:solidFill>
                  <a:prstClr val="black"/>
                </a:solidFill>
                <a:effectLst/>
                <a:uLnTx/>
                <a:uFillTx/>
              </a:rPr>
              <a:t>=3261.758m</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D</a:t>
            </a:r>
            <a:r>
              <a:rPr kumimoji="0" lang="tr-TR" sz="2800" b="0" i="0" u="none" strike="noStrike" kern="0" cap="none" spc="0" normalizeH="0" baseline="-25000" noProof="0" dirty="0">
                <a:ln>
                  <a:noFill/>
                </a:ln>
                <a:solidFill>
                  <a:prstClr val="black"/>
                </a:solidFill>
                <a:effectLst/>
                <a:uLnTx/>
                <a:uFillTx/>
              </a:rPr>
              <a:t>0</a:t>
            </a:r>
            <a:r>
              <a:rPr kumimoji="0" lang="tr-TR" sz="2800" b="0" i="0" u="none" strike="noStrike" kern="0" cap="none" spc="0" normalizeH="0" baseline="0" noProof="0" dirty="0">
                <a:ln>
                  <a:noFill/>
                </a:ln>
                <a:solidFill>
                  <a:prstClr val="black"/>
                </a:solidFill>
                <a:effectLst/>
                <a:uLnTx/>
                <a:uFillTx/>
              </a:rPr>
              <a:t>=3261.489m</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D</a:t>
            </a:r>
            <a:r>
              <a:rPr kumimoji="0" lang="tr-TR" sz="2800" b="0" i="0" u="none" strike="noStrike" kern="0" cap="none" spc="0" normalizeH="0" baseline="-25000" noProof="0" dirty="0">
                <a:ln>
                  <a:noFill/>
                </a:ln>
                <a:solidFill>
                  <a:prstClr val="black"/>
                </a:solidFill>
                <a:effectLst/>
                <a:uLnTx/>
                <a:uFillTx/>
              </a:rPr>
              <a:t>P</a:t>
            </a:r>
            <a:r>
              <a:rPr kumimoji="0" lang="tr-TR" sz="2800" b="0" i="0" u="none" strike="noStrike" kern="0" cap="none" spc="0" normalizeH="0" baseline="0" noProof="0" dirty="0">
                <a:ln>
                  <a:noFill/>
                </a:ln>
                <a:solidFill>
                  <a:prstClr val="black"/>
                </a:solidFill>
                <a:effectLst/>
                <a:uLnTx/>
                <a:uFillTx/>
              </a:rPr>
              <a:t>=3261.934m</a:t>
            </a:r>
          </a:p>
        </p:txBody>
      </p:sp>
      <p:sp>
        <p:nvSpPr>
          <p:cNvPr id="6" name="Metin kutusu 5"/>
          <p:cNvSpPr txBox="1"/>
          <p:nvPr/>
        </p:nvSpPr>
        <p:spPr>
          <a:xfrm>
            <a:off x="3737336" y="1059894"/>
            <a:ext cx="5092613" cy="18158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Atmosferik Düzeltme    = 0.124m</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Eğim İndirgemesi           =-3.621m</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Yükseklik İndirgemesi    =-0.268m</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rPr>
              <a:t>Projeksiyon İndirgemesi= 0.445m</a:t>
            </a:r>
          </a:p>
        </p:txBody>
      </p:sp>
      <p:cxnSp>
        <p:nvCxnSpPr>
          <p:cNvPr id="24" name="Düz Ok Bağlayıcısı 23"/>
          <p:cNvCxnSpPr/>
          <p:nvPr/>
        </p:nvCxnSpPr>
        <p:spPr>
          <a:xfrm>
            <a:off x="2838667" y="1347925"/>
            <a:ext cx="898669" cy="0"/>
          </a:xfrm>
          <a:prstGeom prst="straightConnector1">
            <a:avLst/>
          </a:prstGeom>
          <a:noFill/>
          <a:ln w="38100" cap="flat" cmpd="sng" algn="ctr">
            <a:solidFill>
              <a:srgbClr val="FF0000"/>
            </a:solidFill>
            <a:prstDash val="solid"/>
            <a:tailEnd type="arrow"/>
          </a:ln>
          <a:effectLst/>
        </p:spPr>
      </p:cxnSp>
      <p:cxnSp>
        <p:nvCxnSpPr>
          <p:cNvPr id="25" name="Düz Ok Bağlayıcısı 24"/>
          <p:cNvCxnSpPr/>
          <p:nvPr/>
        </p:nvCxnSpPr>
        <p:spPr>
          <a:xfrm>
            <a:off x="2838667" y="1779973"/>
            <a:ext cx="898669" cy="0"/>
          </a:xfrm>
          <a:prstGeom prst="straightConnector1">
            <a:avLst/>
          </a:prstGeom>
          <a:noFill/>
          <a:ln w="38100" cap="flat" cmpd="sng" algn="ctr">
            <a:solidFill>
              <a:srgbClr val="FF0000"/>
            </a:solidFill>
            <a:prstDash val="solid"/>
            <a:tailEnd type="arrow"/>
          </a:ln>
          <a:effectLst/>
        </p:spPr>
      </p:cxnSp>
      <p:cxnSp>
        <p:nvCxnSpPr>
          <p:cNvPr id="26" name="Düz Ok Bağlayıcısı 25"/>
          <p:cNvCxnSpPr/>
          <p:nvPr/>
        </p:nvCxnSpPr>
        <p:spPr>
          <a:xfrm>
            <a:off x="2838667" y="2212021"/>
            <a:ext cx="898669" cy="0"/>
          </a:xfrm>
          <a:prstGeom prst="straightConnector1">
            <a:avLst/>
          </a:prstGeom>
          <a:noFill/>
          <a:ln w="38100" cap="flat" cmpd="sng" algn="ctr">
            <a:solidFill>
              <a:srgbClr val="FF0000"/>
            </a:solidFill>
            <a:prstDash val="solid"/>
            <a:tailEnd type="arrow"/>
          </a:ln>
          <a:effectLst/>
        </p:spPr>
      </p:cxnSp>
      <p:cxnSp>
        <p:nvCxnSpPr>
          <p:cNvPr id="27" name="Düz Ok Bağlayıcısı 26"/>
          <p:cNvCxnSpPr/>
          <p:nvPr/>
        </p:nvCxnSpPr>
        <p:spPr>
          <a:xfrm>
            <a:off x="2838667" y="2644069"/>
            <a:ext cx="898669" cy="0"/>
          </a:xfrm>
          <a:prstGeom prst="straightConnector1">
            <a:avLst/>
          </a:prstGeom>
          <a:noFill/>
          <a:ln w="38100" cap="flat" cmpd="sng" algn="ctr">
            <a:solidFill>
              <a:srgbClr val="FF0000"/>
            </a:solidFill>
            <a:prstDash val="solid"/>
            <a:tailEnd type="arrow"/>
          </a:ln>
          <a:effectLst/>
        </p:spPr>
      </p:cxnSp>
      <p:cxnSp>
        <p:nvCxnSpPr>
          <p:cNvPr id="28" name="Düz Ok Bağlayıcısı 27"/>
          <p:cNvCxnSpPr/>
          <p:nvPr/>
        </p:nvCxnSpPr>
        <p:spPr>
          <a:xfrm flipH="1">
            <a:off x="2804164" y="1474447"/>
            <a:ext cx="898668" cy="207640"/>
          </a:xfrm>
          <a:prstGeom prst="straightConnector1">
            <a:avLst/>
          </a:prstGeom>
          <a:noFill/>
          <a:ln w="38100" cap="flat" cmpd="sng" algn="ctr">
            <a:solidFill>
              <a:srgbClr val="1F497D">
                <a:lumMod val="60000"/>
                <a:lumOff val="40000"/>
              </a:srgbClr>
            </a:solidFill>
            <a:prstDash val="solid"/>
            <a:tailEnd type="arrow"/>
          </a:ln>
          <a:effectLst/>
        </p:spPr>
      </p:cxnSp>
      <p:cxnSp>
        <p:nvCxnSpPr>
          <p:cNvPr id="29" name="Düz Ok Bağlayıcısı 28"/>
          <p:cNvCxnSpPr/>
          <p:nvPr/>
        </p:nvCxnSpPr>
        <p:spPr>
          <a:xfrm flipH="1">
            <a:off x="2783911" y="1906495"/>
            <a:ext cx="898668" cy="207640"/>
          </a:xfrm>
          <a:prstGeom prst="straightConnector1">
            <a:avLst/>
          </a:prstGeom>
          <a:noFill/>
          <a:ln w="38100" cap="flat" cmpd="sng" algn="ctr">
            <a:solidFill>
              <a:srgbClr val="1F497D">
                <a:lumMod val="60000"/>
                <a:lumOff val="40000"/>
              </a:srgbClr>
            </a:solidFill>
            <a:prstDash val="solid"/>
            <a:tailEnd type="arrow"/>
          </a:ln>
          <a:effectLst/>
        </p:spPr>
      </p:cxnSp>
      <p:cxnSp>
        <p:nvCxnSpPr>
          <p:cNvPr id="30" name="Düz Ok Bağlayıcısı 29"/>
          <p:cNvCxnSpPr/>
          <p:nvPr/>
        </p:nvCxnSpPr>
        <p:spPr>
          <a:xfrm flipH="1">
            <a:off x="2795537" y="2321291"/>
            <a:ext cx="898668" cy="207640"/>
          </a:xfrm>
          <a:prstGeom prst="straightConnector1">
            <a:avLst/>
          </a:prstGeom>
          <a:noFill/>
          <a:ln w="38100" cap="flat" cmpd="sng" algn="ctr">
            <a:solidFill>
              <a:srgbClr val="1F497D">
                <a:lumMod val="60000"/>
                <a:lumOff val="40000"/>
              </a:srgbClr>
            </a:solidFill>
            <a:prstDash val="solid"/>
            <a:tailEnd type="arrow"/>
          </a:ln>
          <a:effectLst/>
        </p:spPr>
      </p:cxnSp>
      <p:cxnSp>
        <p:nvCxnSpPr>
          <p:cNvPr id="31" name="Düz Ok Bağlayıcısı 30"/>
          <p:cNvCxnSpPr/>
          <p:nvPr/>
        </p:nvCxnSpPr>
        <p:spPr>
          <a:xfrm flipH="1">
            <a:off x="2766659" y="2788085"/>
            <a:ext cx="898668" cy="207640"/>
          </a:xfrm>
          <a:prstGeom prst="straightConnector1">
            <a:avLst/>
          </a:prstGeom>
          <a:noFill/>
          <a:ln w="38100" cap="flat" cmpd="sng" algn="ctr">
            <a:solidFill>
              <a:srgbClr val="1F497D">
                <a:lumMod val="60000"/>
                <a:lumOff val="40000"/>
              </a:srgbClr>
            </a:solidFill>
            <a:prstDash val="solid"/>
            <a:tailEnd type="arrow"/>
          </a:ln>
          <a:effectLst/>
        </p:spPr>
      </p:cxnSp>
      <p:pic>
        <p:nvPicPr>
          <p:cNvPr id="32" name="Resim 31"/>
          <p:cNvPicPr>
            <a:picLocks noChangeAspect="1"/>
          </p:cNvPicPr>
          <p:nvPr/>
        </p:nvPicPr>
        <p:blipFill>
          <a:blip r:embed="rId2"/>
          <a:stretch>
            <a:fillRect/>
          </a:stretch>
        </p:blipFill>
        <p:spPr>
          <a:xfrm>
            <a:off x="1034154" y="3290330"/>
            <a:ext cx="6912333" cy="2427018"/>
          </a:xfrm>
          <a:prstGeom prst="rect">
            <a:avLst/>
          </a:prstGeom>
        </p:spPr>
      </p:pic>
    </p:spTree>
    <p:extLst>
      <p:ext uri="{BB962C8B-B14F-4D97-AF65-F5344CB8AC3E}">
        <p14:creationId xmlns:p14="http://schemas.microsoft.com/office/powerpoint/2010/main" val="4111731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729402" y="1016821"/>
            <a:ext cx="3929281"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4000" kern="0" dirty="0">
                <a:solidFill>
                  <a:prstClr val="black"/>
                </a:solidFill>
              </a:rPr>
              <a:t>s</a:t>
            </a:r>
            <a:r>
              <a:rPr kumimoji="0" lang="tr-TR" sz="4000" b="0" i="0" u="none" strike="noStrike" kern="0" cap="none" spc="0" normalizeH="0" baseline="0" noProof="0" dirty="0">
                <a:ln>
                  <a:noFill/>
                </a:ln>
                <a:solidFill>
                  <a:prstClr val="black"/>
                </a:solidFill>
                <a:effectLst/>
                <a:uLnTx/>
                <a:uFillTx/>
              </a:rPr>
              <a:t> = </a:t>
            </a:r>
            <a:r>
              <a:rPr kumimoji="0" lang="tr-TR"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a</a:t>
            </a:r>
            <a:r>
              <a:rPr kumimoji="0" lang="tr-TR" sz="4000" b="1" i="0" u="none" strike="noStrike" kern="0" cap="none" spc="0" normalizeH="0" baseline="-25000" noProof="0" dirty="0">
                <a:ln>
                  <a:noFill/>
                </a:ln>
                <a:solidFill>
                  <a:srgbClr val="FF0000"/>
                </a:solidFill>
                <a:effectLst>
                  <a:outerShdw blurRad="38100" dist="38100" dir="2700000" algn="tl">
                    <a:srgbClr val="000000">
                      <a:alpha val="43137"/>
                    </a:srgbClr>
                  </a:outerShdw>
                </a:effectLst>
                <a:uLnTx/>
                <a:uFillTx/>
              </a:rPr>
              <a:t>(mm) </a:t>
            </a:r>
            <a:r>
              <a:rPr kumimoji="0" lang="tr-TR" sz="4000" b="0" i="0" u="none" strike="noStrike" kern="0" cap="none" spc="0" normalizeH="0" baseline="0" noProof="0" dirty="0">
                <a:ln>
                  <a:noFill/>
                </a:ln>
                <a:solidFill>
                  <a:prstClr val="black"/>
                </a:solidFill>
                <a:effectLst/>
                <a:uLnTx/>
                <a:uFillTx/>
              </a:rPr>
              <a:t>+ </a:t>
            </a:r>
            <a:r>
              <a:rPr kumimoji="0" lang="tr-TR" sz="4000" b="1" i="0" u="none" strike="noStrike" kern="0" cap="none" spc="0" normalizeH="0" baseline="0" noProof="0" dirty="0">
                <a:ln>
                  <a:noFill/>
                </a:ln>
                <a:solidFill>
                  <a:srgbClr val="1F497D">
                    <a:lumMod val="60000"/>
                    <a:lumOff val="40000"/>
                  </a:srgbClr>
                </a:solidFill>
                <a:effectLst>
                  <a:outerShdw blurRad="38100" dist="38100" dir="2700000" algn="tl">
                    <a:srgbClr val="000000">
                      <a:alpha val="43137"/>
                    </a:srgbClr>
                  </a:outerShdw>
                </a:effectLst>
                <a:uLnTx/>
                <a:uFillTx/>
              </a:rPr>
              <a:t>b </a:t>
            </a:r>
            <a:r>
              <a:rPr kumimoji="0" lang="tr-TR" sz="4000" b="0" i="0" u="none" strike="noStrike" kern="0" cap="none" spc="0" normalizeH="0" baseline="0" noProof="0" dirty="0">
                <a:ln>
                  <a:noFill/>
                </a:ln>
                <a:solidFill>
                  <a:prstClr val="black"/>
                </a:solidFill>
                <a:effectLst/>
                <a:uLnTx/>
                <a:uFillTx/>
              </a:rPr>
              <a:t>. D</a:t>
            </a:r>
            <a:r>
              <a:rPr kumimoji="0" lang="tr-TR" sz="4000" b="0" i="0" u="none" strike="noStrike" kern="0" cap="none" spc="0" normalizeH="0" baseline="-25000" noProof="0" dirty="0">
                <a:ln>
                  <a:noFill/>
                </a:ln>
                <a:solidFill>
                  <a:prstClr val="black"/>
                </a:solidFill>
                <a:effectLst/>
                <a:uLnTx/>
                <a:uFillTx/>
              </a:rPr>
              <a:t>(km)</a:t>
            </a:r>
          </a:p>
        </p:txBody>
      </p:sp>
      <p:sp>
        <p:nvSpPr>
          <p:cNvPr id="4" name="Metin kutusu 3"/>
          <p:cNvSpPr txBox="1"/>
          <p:nvPr/>
        </p:nvSpPr>
        <p:spPr>
          <a:xfrm>
            <a:off x="526536" y="1741954"/>
            <a:ext cx="3709862" cy="107721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srgbClr val="FF0000"/>
                </a:solidFill>
                <a:effectLst/>
                <a:uLnTx/>
                <a:uFillTx/>
              </a:rPr>
              <a:t>a:İlave hata</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srgbClr val="1F497D">
                    <a:lumMod val="60000"/>
                    <a:lumOff val="40000"/>
                  </a:srgbClr>
                </a:solidFill>
                <a:effectLst/>
                <a:uLnTx/>
                <a:uFillTx/>
              </a:rPr>
              <a:t>b:Ölçek hatası (</a:t>
            </a:r>
            <a:r>
              <a:rPr kumimoji="0" lang="tr-TR" sz="3200" b="1" i="0" u="none" strike="noStrike" kern="0" cap="none" spc="0" normalizeH="0" baseline="0" noProof="0" dirty="0" err="1">
                <a:ln>
                  <a:noFill/>
                </a:ln>
                <a:solidFill>
                  <a:srgbClr val="1F497D">
                    <a:lumMod val="60000"/>
                    <a:lumOff val="40000"/>
                  </a:srgbClr>
                </a:solidFill>
                <a:effectLst/>
                <a:uLnTx/>
                <a:uFillTx/>
              </a:rPr>
              <a:t>ppm</a:t>
            </a:r>
            <a:r>
              <a:rPr kumimoji="0" lang="tr-TR" sz="3200" b="1" i="0" u="none" strike="noStrike" kern="0" cap="none" spc="0" normalizeH="0" baseline="0" noProof="0" dirty="0">
                <a:ln>
                  <a:noFill/>
                </a:ln>
                <a:solidFill>
                  <a:srgbClr val="1F497D">
                    <a:lumMod val="60000"/>
                    <a:lumOff val="40000"/>
                  </a:srgbClr>
                </a:solidFill>
                <a:effectLst/>
                <a:uLnTx/>
                <a:uFillTx/>
              </a:rPr>
              <a:t>)</a:t>
            </a:r>
            <a:endParaRPr kumimoji="0" lang="tr-TR" sz="3200" b="1" i="0" u="none" strike="noStrike" kern="0" cap="none" spc="0" normalizeH="0" baseline="-25000" noProof="0" dirty="0">
              <a:ln>
                <a:noFill/>
              </a:ln>
              <a:solidFill>
                <a:srgbClr val="1F497D">
                  <a:lumMod val="60000"/>
                  <a:lumOff val="40000"/>
                </a:srgbClr>
              </a:solidFill>
              <a:effectLst/>
              <a:uLnTx/>
              <a:uFillTx/>
            </a:endParaRPr>
          </a:p>
        </p:txBody>
      </p:sp>
      <p:sp>
        <p:nvSpPr>
          <p:cNvPr id="5" name="Metin kutusu 4"/>
          <p:cNvSpPr txBox="1"/>
          <p:nvPr/>
        </p:nvSpPr>
        <p:spPr>
          <a:xfrm>
            <a:off x="2633223" y="3979023"/>
            <a:ext cx="4552849"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4000" kern="0" dirty="0">
                <a:solidFill>
                  <a:prstClr val="black"/>
                </a:solidFill>
              </a:rPr>
              <a:t>s</a:t>
            </a:r>
            <a:r>
              <a:rPr kumimoji="0" lang="tr-TR" sz="4000" b="0" i="0" u="none" strike="noStrike" kern="0" cap="none" spc="0" normalizeH="0" baseline="0" noProof="0" dirty="0">
                <a:ln>
                  <a:noFill/>
                </a:ln>
                <a:solidFill>
                  <a:prstClr val="black"/>
                </a:solidFill>
                <a:effectLst/>
                <a:uLnTx/>
                <a:uFillTx/>
              </a:rPr>
              <a:t> = 2 mm + 3 . </a:t>
            </a:r>
            <a:r>
              <a:rPr kumimoji="0" lang="tr-TR" sz="4000" b="0" i="0" u="none" strike="noStrike" kern="0" cap="none" spc="0" normalizeH="0" baseline="0" noProof="0" dirty="0" err="1">
                <a:ln>
                  <a:noFill/>
                </a:ln>
                <a:solidFill>
                  <a:prstClr val="black"/>
                </a:solidFill>
                <a:effectLst/>
                <a:uLnTx/>
                <a:uFillTx/>
              </a:rPr>
              <a:t>Dppm</a:t>
            </a:r>
            <a:endParaRPr kumimoji="0" lang="tr-TR" sz="4000" b="0" i="0" u="none" strike="noStrike" kern="0" cap="none" spc="0" normalizeH="0" baseline="-25000" noProof="0" dirty="0">
              <a:ln>
                <a:noFill/>
              </a:ln>
              <a:solidFill>
                <a:prstClr val="black"/>
              </a:solidFill>
              <a:effectLst/>
              <a:uLnTx/>
              <a:uFillTx/>
            </a:endParaRPr>
          </a:p>
        </p:txBody>
      </p:sp>
      <p:sp>
        <p:nvSpPr>
          <p:cNvPr id="6" name="Metin kutusu 5"/>
          <p:cNvSpPr txBox="1"/>
          <p:nvPr/>
        </p:nvSpPr>
        <p:spPr>
          <a:xfrm>
            <a:off x="474581" y="5092632"/>
            <a:ext cx="7587333" cy="4154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100" b="0" i="0" u="none" strike="noStrike" kern="0" cap="none" spc="0" normalizeH="0" baseline="0" noProof="0" dirty="0">
                <a:ln>
                  <a:noFill/>
                </a:ln>
                <a:solidFill>
                  <a:prstClr val="black"/>
                </a:solidFill>
                <a:effectLst/>
                <a:uLnTx/>
                <a:uFillTx/>
              </a:rPr>
              <a:t>1200 m olarak ölçülen bir uzunluğun standart sapması ne kadardır? </a:t>
            </a:r>
          </a:p>
        </p:txBody>
      </p:sp>
      <p:sp>
        <p:nvSpPr>
          <p:cNvPr id="7" name="Metin kutusu 6"/>
          <p:cNvSpPr txBox="1"/>
          <p:nvPr/>
        </p:nvSpPr>
        <p:spPr>
          <a:xfrm>
            <a:off x="474581" y="5525377"/>
            <a:ext cx="592341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kern="0" dirty="0">
                <a:solidFill>
                  <a:prstClr val="black"/>
                </a:solidFill>
              </a:rPr>
              <a:t>s</a:t>
            </a:r>
            <a:r>
              <a:rPr kumimoji="0" lang="tr-TR" sz="2400" b="0" i="0" u="none" strike="noStrike" kern="0" cap="none" spc="0" normalizeH="0" baseline="0" noProof="0" dirty="0">
                <a:ln>
                  <a:noFill/>
                </a:ln>
                <a:solidFill>
                  <a:prstClr val="black"/>
                </a:solidFill>
                <a:effectLst/>
                <a:uLnTx/>
                <a:uFillTx/>
              </a:rPr>
              <a:t> = 2 mm + 3 x 1.2 = 2 mm + 3.6 mm = 5.6 mm</a:t>
            </a:r>
            <a:endParaRPr kumimoji="0" lang="tr-TR" sz="2400" b="0" i="0" u="none" strike="noStrike" kern="0" cap="none" spc="0" normalizeH="0" baseline="-25000" noProof="0" dirty="0">
              <a:ln>
                <a:noFill/>
              </a:ln>
              <a:solidFill>
                <a:prstClr val="black"/>
              </a:solidFill>
              <a:effectLst/>
              <a:uLnTx/>
              <a:uFillTx/>
            </a:endParaRPr>
          </a:p>
        </p:txBody>
      </p:sp>
      <p:sp>
        <p:nvSpPr>
          <p:cNvPr id="8" name="Metin kutusu 7"/>
          <p:cNvSpPr txBox="1"/>
          <p:nvPr/>
        </p:nvSpPr>
        <p:spPr>
          <a:xfrm>
            <a:off x="474581" y="4613720"/>
            <a:ext cx="1172116" cy="461665"/>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solidFill>
                  <a:srgbClr val="002060"/>
                </a:solidFill>
                <a:effectLst/>
                <a:uLnTx/>
                <a:uFillTx/>
              </a:rPr>
              <a:t>ÖRNEK:</a:t>
            </a:r>
          </a:p>
        </p:txBody>
      </p:sp>
      <p:sp>
        <p:nvSpPr>
          <p:cNvPr id="9" name="Dikdörtgen 8"/>
          <p:cNvSpPr/>
          <p:nvPr/>
        </p:nvSpPr>
        <p:spPr>
          <a:xfrm>
            <a:off x="526536" y="2844022"/>
            <a:ext cx="3159839"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err="1">
                <a:ln>
                  <a:noFill/>
                </a:ln>
                <a:solidFill>
                  <a:prstClr val="black"/>
                </a:solidFill>
                <a:effectLst/>
                <a:uLnTx/>
                <a:uFillTx/>
              </a:rPr>
              <a:t>ppm</a:t>
            </a:r>
            <a:r>
              <a:rPr kumimoji="0" lang="tr-TR" sz="2400" b="0" i="0" u="none" strike="noStrike" kern="0" cap="none" spc="0" normalizeH="0" baseline="0" noProof="0" dirty="0">
                <a:ln>
                  <a:noFill/>
                </a:ln>
                <a:solidFill>
                  <a:prstClr val="black"/>
                </a:solidFill>
                <a:effectLst/>
                <a:uLnTx/>
                <a:uFillTx/>
              </a:rPr>
              <a:t>: </a:t>
            </a:r>
            <a:r>
              <a:rPr kumimoji="0" lang="tr-TR" sz="3200" b="1" i="0" u="none" strike="noStrike" kern="0" cap="none" spc="0" normalizeH="0" baseline="0" noProof="0" dirty="0" err="1">
                <a:ln>
                  <a:noFill/>
                </a:ln>
                <a:solidFill>
                  <a:srgbClr val="0070C0"/>
                </a:solidFill>
                <a:effectLst/>
                <a:uLnTx/>
                <a:uFillTx/>
              </a:rPr>
              <a:t>p</a:t>
            </a:r>
            <a:r>
              <a:rPr kumimoji="0" lang="tr-TR" sz="2400" b="0" i="0" u="none" strike="noStrike" kern="0" cap="none" spc="0" normalizeH="0" baseline="0" noProof="0" dirty="0" err="1">
                <a:ln>
                  <a:noFill/>
                </a:ln>
                <a:solidFill>
                  <a:prstClr val="black"/>
                </a:solidFill>
                <a:effectLst/>
                <a:uLnTx/>
                <a:uFillTx/>
              </a:rPr>
              <a:t>arts</a:t>
            </a:r>
            <a:r>
              <a:rPr kumimoji="0" lang="tr-TR" sz="2400" b="0" i="0" u="none" strike="noStrike" kern="0" cap="none" spc="0" normalizeH="0" baseline="0" noProof="0" dirty="0">
                <a:ln>
                  <a:noFill/>
                </a:ln>
                <a:solidFill>
                  <a:prstClr val="black"/>
                </a:solidFill>
                <a:effectLst/>
                <a:uLnTx/>
                <a:uFillTx/>
              </a:rPr>
              <a:t> </a:t>
            </a:r>
            <a:r>
              <a:rPr kumimoji="0" lang="tr-TR" sz="3200" b="1" i="0" u="none" strike="noStrike" kern="0" cap="none" spc="0" normalizeH="0" baseline="0" noProof="0" dirty="0" err="1">
                <a:ln>
                  <a:noFill/>
                </a:ln>
                <a:solidFill>
                  <a:srgbClr val="0070C0"/>
                </a:solidFill>
                <a:effectLst/>
                <a:uLnTx/>
                <a:uFillTx/>
              </a:rPr>
              <a:t>p</a:t>
            </a:r>
            <a:r>
              <a:rPr kumimoji="0" lang="tr-TR" sz="2400" b="0" i="0" u="none" strike="noStrike" kern="0" cap="none" spc="0" normalizeH="0" baseline="0" noProof="0" dirty="0" err="1">
                <a:ln>
                  <a:noFill/>
                </a:ln>
                <a:solidFill>
                  <a:prstClr val="black"/>
                </a:solidFill>
                <a:effectLst/>
                <a:uLnTx/>
                <a:uFillTx/>
              </a:rPr>
              <a:t>er</a:t>
            </a:r>
            <a:r>
              <a:rPr kumimoji="0" lang="tr-TR" sz="2400" b="0" i="0" u="none" strike="noStrike" kern="0" cap="none" spc="0" normalizeH="0" baseline="0" noProof="0" dirty="0">
                <a:ln>
                  <a:noFill/>
                </a:ln>
                <a:solidFill>
                  <a:prstClr val="black"/>
                </a:solidFill>
                <a:effectLst/>
                <a:uLnTx/>
                <a:uFillTx/>
              </a:rPr>
              <a:t> </a:t>
            </a:r>
            <a:r>
              <a:rPr kumimoji="0" lang="tr-TR" sz="3200" b="1" i="0" u="none" strike="noStrike" kern="0" cap="none" spc="0" normalizeH="0" baseline="0" noProof="0" dirty="0" err="1">
                <a:ln>
                  <a:noFill/>
                </a:ln>
                <a:solidFill>
                  <a:srgbClr val="0070C0"/>
                </a:solidFill>
                <a:effectLst/>
                <a:uLnTx/>
                <a:uFillTx/>
              </a:rPr>
              <a:t>m</a:t>
            </a:r>
            <a:r>
              <a:rPr kumimoji="0" lang="tr-TR" sz="2400" b="0" i="0" u="none" strike="noStrike" kern="0" cap="none" spc="0" normalizeH="0" baseline="0" noProof="0" dirty="0" err="1">
                <a:ln>
                  <a:noFill/>
                </a:ln>
                <a:solidFill>
                  <a:prstClr val="black"/>
                </a:solidFill>
                <a:effectLst/>
                <a:uLnTx/>
                <a:uFillTx/>
              </a:rPr>
              <a:t>illion</a:t>
            </a:r>
            <a:endParaRPr kumimoji="0" lang="tr-TR" sz="2400" b="0" i="0" u="none" strike="noStrike" kern="0" cap="none" spc="0" normalizeH="0" baseline="0" noProof="0" dirty="0">
              <a:ln>
                <a:noFill/>
              </a:ln>
              <a:solidFill>
                <a:prstClr val="black"/>
              </a:solidFill>
              <a:effectLst/>
              <a:uLnTx/>
              <a:uFillTx/>
            </a:endParaRPr>
          </a:p>
        </p:txBody>
      </p:sp>
      <p:sp>
        <p:nvSpPr>
          <p:cNvPr id="10" name="Dikdörtgen 9"/>
          <p:cNvSpPr/>
          <p:nvPr/>
        </p:nvSpPr>
        <p:spPr>
          <a:xfrm>
            <a:off x="499360" y="3387102"/>
            <a:ext cx="3972562"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prstClr val="black"/>
                </a:solidFill>
                <a:effectLst/>
                <a:uLnTx/>
                <a:uFillTx/>
              </a:rPr>
              <a:t>1 km = 1.000.000 mm = 1 ppm</a:t>
            </a:r>
          </a:p>
        </p:txBody>
      </p:sp>
      <p:sp>
        <p:nvSpPr>
          <p:cNvPr id="11" name="Dikdörtgen 10"/>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Elektronik Uzunluk Ölçümünde Kesinlik </a:t>
            </a:r>
            <a:endParaRPr lang="en-US" sz="2400" dirty="0">
              <a:solidFill>
                <a:schemeClr val="bg1"/>
              </a:solidFill>
            </a:endParaRPr>
          </a:p>
        </p:txBody>
      </p:sp>
    </p:spTree>
    <p:extLst>
      <p:ext uri="{BB962C8B-B14F-4D97-AF65-F5344CB8AC3E}">
        <p14:creationId xmlns:p14="http://schemas.microsoft.com/office/powerpoint/2010/main" val="168396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43" y="800309"/>
            <a:ext cx="4637168" cy="266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702" y="3567344"/>
            <a:ext cx="4622893" cy="26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Doğruların Aplikasyonu</a:t>
            </a:r>
            <a:endParaRPr lang="en-US" sz="2400" dirty="0">
              <a:solidFill>
                <a:schemeClr val="bg1"/>
              </a:solidFill>
            </a:endParaRPr>
          </a:p>
        </p:txBody>
      </p:sp>
    </p:spTree>
    <p:extLst>
      <p:ext uri="{BB962C8B-B14F-4D97-AF65-F5344CB8AC3E}">
        <p14:creationId xmlns:p14="http://schemas.microsoft.com/office/powerpoint/2010/main" val="1289606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10" y="1220252"/>
            <a:ext cx="7184580" cy="455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Doğruların Aplikasyonu</a:t>
            </a:r>
            <a:endParaRPr lang="en-US" sz="2400" dirty="0">
              <a:solidFill>
                <a:schemeClr val="bg1"/>
              </a:solidFill>
            </a:endParaRPr>
          </a:p>
        </p:txBody>
      </p:sp>
    </p:spTree>
    <p:extLst>
      <p:ext uri="{BB962C8B-B14F-4D97-AF65-F5344CB8AC3E}">
        <p14:creationId xmlns:p14="http://schemas.microsoft.com/office/powerpoint/2010/main" val="3503532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Uzunluk Kavramı</a:t>
            </a:r>
            <a:endParaRPr lang="en-US" sz="2400" dirty="0">
              <a:solidFill>
                <a:schemeClr val="bg1"/>
              </a:solidFill>
            </a:endParaRPr>
          </a:p>
        </p:txBody>
      </p:sp>
      <p:sp>
        <p:nvSpPr>
          <p:cNvPr id="3" name="Dikdörtgen 2"/>
          <p:cNvSpPr/>
          <p:nvPr/>
        </p:nvSpPr>
        <p:spPr>
          <a:xfrm>
            <a:off x="629026" y="1536174"/>
            <a:ext cx="7905085" cy="3785652"/>
          </a:xfrm>
          <a:prstGeom prst="rect">
            <a:avLst/>
          </a:prstGeom>
        </p:spPr>
        <p:txBody>
          <a:bodyPr wrap="square">
            <a:spAutoFit/>
          </a:bodyPr>
          <a:lstStyle/>
          <a:p>
            <a:pPr marL="342900" indent="-342900" algn="just">
              <a:lnSpc>
                <a:spcPct val="150000"/>
              </a:lnSpc>
              <a:buFont typeface="Wingdings" panose="05000000000000000000" pitchFamily="2" charset="2"/>
              <a:buChar char="ü"/>
            </a:pPr>
            <a:r>
              <a:rPr lang="tr-TR" sz="2000" dirty="0"/>
              <a:t>Bir cismin boyutlarını ifade eden büyüklüktür. Bu büyüklük en, boy veya yükseklik yönlerinde olabilir.</a:t>
            </a:r>
          </a:p>
          <a:p>
            <a:pPr marL="342900" indent="-342900" algn="just">
              <a:lnSpc>
                <a:spcPct val="150000"/>
              </a:lnSpc>
              <a:buFont typeface="Wingdings" panose="05000000000000000000" pitchFamily="2" charset="2"/>
              <a:buChar char="ü"/>
            </a:pPr>
            <a:endParaRPr lang="tr-TR" sz="2000" dirty="0"/>
          </a:p>
          <a:p>
            <a:pPr marL="342900" indent="-342900" algn="just">
              <a:lnSpc>
                <a:spcPct val="150000"/>
              </a:lnSpc>
              <a:buFont typeface="Wingdings" panose="05000000000000000000" pitchFamily="2" charset="2"/>
              <a:buChar char="ü"/>
            </a:pPr>
            <a:r>
              <a:rPr lang="tr-TR" sz="2000" dirty="0"/>
              <a:t>Fizikte ise uzunluk, mesafe ile eşdeğer anlamda kullanılır.</a:t>
            </a:r>
          </a:p>
          <a:p>
            <a:pPr algn="just">
              <a:lnSpc>
                <a:spcPct val="150000"/>
              </a:lnSpc>
            </a:pPr>
            <a:r>
              <a:rPr lang="tr-TR" sz="2000" dirty="0"/>
              <a:t>      Mesafe, iki nokta arasındaki uzaklıktır.</a:t>
            </a:r>
          </a:p>
          <a:p>
            <a:pPr algn="just">
              <a:lnSpc>
                <a:spcPct val="150000"/>
              </a:lnSpc>
            </a:pPr>
            <a:r>
              <a:rPr lang="tr-TR" sz="2000" dirty="0"/>
              <a:t>      Cisimlerin ne kadar uzaklıkta olduğunu sayısal olarak ifade eder. </a:t>
            </a:r>
          </a:p>
          <a:p>
            <a:pPr marL="342900" indent="-342900" algn="just">
              <a:lnSpc>
                <a:spcPct val="150000"/>
              </a:lnSpc>
              <a:buFont typeface="Wingdings" panose="05000000000000000000" pitchFamily="2" charset="2"/>
              <a:buChar char="ü"/>
            </a:pPr>
            <a:endParaRPr lang="tr-TR" sz="2000" dirty="0"/>
          </a:p>
          <a:p>
            <a:pPr marL="342900" indent="-342900" algn="just">
              <a:lnSpc>
                <a:spcPct val="150000"/>
              </a:lnSpc>
              <a:buFont typeface="Wingdings" panose="05000000000000000000" pitchFamily="2" charset="2"/>
              <a:buChar char="ü"/>
            </a:pPr>
            <a:r>
              <a:rPr lang="tr-TR" sz="2000" dirty="0"/>
              <a:t>SI birim sisteminde uzunluk birimi metre (m) </a:t>
            </a:r>
            <a:r>
              <a:rPr lang="tr-TR" sz="2000" dirty="0" err="1"/>
              <a:t>dir</a:t>
            </a:r>
            <a:r>
              <a:rPr lang="tr-TR" sz="2000" dirty="0"/>
              <a:t>. </a:t>
            </a:r>
          </a:p>
        </p:txBody>
      </p:sp>
    </p:spTree>
    <p:extLst>
      <p:ext uri="{BB962C8B-B14F-4D97-AF65-F5344CB8AC3E}">
        <p14:creationId xmlns:p14="http://schemas.microsoft.com/office/powerpoint/2010/main" val="2448160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Şerit Metre ile Uzunluk Ölçümü</a:t>
            </a:r>
            <a:endParaRPr lang="en-US" sz="2400" dirty="0">
              <a:solidFill>
                <a:schemeClr val="bg1"/>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919" y="1856633"/>
            <a:ext cx="4048003" cy="2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Nesne 4"/>
          <p:cNvGraphicFramePr>
            <a:graphicFrameLocks noChangeAspect="1"/>
          </p:cNvGraphicFramePr>
          <p:nvPr>
            <p:extLst>
              <p:ext uri="{D42A27DB-BD31-4B8C-83A1-F6EECF244321}">
                <p14:modId xmlns:p14="http://schemas.microsoft.com/office/powerpoint/2010/main" val="1176375999"/>
              </p:ext>
            </p:extLst>
          </p:nvPr>
        </p:nvGraphicFramePr>
        <p:xfrm>
          <a:off x="2179721" y="4715000"/>
          <a:ext cx="4803696" cy="1274450"/>
        </p:xfrm>
        <a:graphic>
          <a:graphicData uri="http://schemas.openxmlformats.org/presentationml/2006/ole">
            <mc:AlternateContent xmlns:mc="http://schemas.openxmlformats.org/markup-compatibility/2006">
              <mc:Choice xmlns:v="urn:schemas-microsoft-com:vml" Requires="v">
                <p:oleObj name="Bit Eşlem Resmi" r:id="rId3" imgW="4847619" imgH="1286055" progId="Paint.Picture">
                  <p:embed/>
                </p:oleObj>
              </mc:Choice>
              <mc:Fallback>
                <p:oleObj name="Bit Eşlem Resmi" r:id="rId3" imgW="4847619" imgH="128605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721" y="4715000"/>
                        <a:ext cx="4803696" cy="1274450"/>
                      </a:xfrm>
                      <a:prstGeom prst="rect">
                        <a:avLst/>
                      </a:prstGeom>
                      <a:noFill/>
                    </p:spPr>
                  </p:pic>
                </p:oleObj>
              </mc:Fallback>
            </mc:AlternateContent>
          </a:graphicData>
        </a:graphic>
      </p:graphicFrame>
      <p:sp>
        <p:nvSpPr>
          <p:cNvPr id="6" name="Dikdörtgen 5"/>
          <p:cNvSpPr/>
          <p:nvPr/>
        </p:nvSpPr>
        <p:spPr>
          <a:xfrm>
            <a:off x="278543" y="1114014"/>
            <a:ext cx="4444376" cy="3600986"/>
          </a:xfrm>
          <a:prstGeom prst="rect">
            <a:avLst/>
          </a:prstGeom>
        </p:spPr>
        <p:txBody>
          <a:bodyPr wrap="square">
            <a:spAutoFit/>
          </a:bodyPr>
          <a:lstStyle/>
          <a:p>
            <a:pPr marL="285750" indent="-285750" algn="just">
              <a:buFont typeface="Wingdings" panose="05000000000000000000" pitchFamily="2" charset="2"/>
              <a:buChar char="ü"/>
            </a:pPr>
            <a:r>
              <a:rPr lang="tr-TR" sz="1900" dirty="0"/>
              <a:t>Genelde 20 m uzunluğundadır.  </a:t>
            </a:r>
          </a:p>
          <a:p>
            <a:pPr marL="285750" indent="-285750" algn="just">
              <a:buFont typeface="Wingdings" panose="05000000000000000000" pitchFamily="2" charset="2"/>
              <a:buChar char="ü"/>
            </a:pPr>
            <a:r>
              <a:rPr lang="tr-TR" sz="1900" dirty="0"/>
              <a:t>Ayrıca 10, 30, 50 m uzunluğunda olanları da vardır. Genişlikleri 10-14 mm, kalınlıkları ise 0.2-0.3 mm’dir. Çelik şeritler genellikle cm bölümlüdürler ve bu tür şeritlerin ilk 10 cm ve son 10 </a:t>
            </a:r>
            <a:r>
              <a:rPr lang="tr-TR" sz="1900" dirty="0" err="1"/>
              <a:t>cm’lik</a:t>
            </a:r>
            <a:r>
              <a:rPr lang="tr-TR" sz="1900" dirty="0"/>
              <a:t> kısımları milimetre bölümlü olurlar. </a:t>
            </a:r>
          </a:p>
          <a:p>
            <a:pPr marL="285750" indent="-285750" algn="just">
              <a:buFont typeface="Wingdings" panose="05000000000000000000" pitchFamily="2" charset="2"/>
              <a:buChar char="ü"/>
            </a:pPr>
            <a:r>
              <a:rPr lang="tr-TR" sz="1900" dirty="0"/>
              <a:t>Çelik şeritler, hava sıcaklığının etkisiyle uzar ya da kısalırlar. </a:t>
            </a:r>
          </a:p>
          <a:p>
            <a:pPr marL="285750" indent="-285750" algn="just">
              <a:buFont typeface="Wingdings" panose="05000000000000000000" pitchFamily="2" charset="2"/>
              <a:buChar char="ü"/>
            </a:pPr>
            <a:r>
              <a:rPr lang="tr-TR" sz="1900" dirty="0"/>
              <a:t>Hassas ölçmelerde hava sıcaklığı da ölçülerek, sonuçlar düzeltilir. </a:t>
            </a:r>
          </a:p>
        </p:txBody>
      </p:sp>
    </p:spTree>
    <p:extLst>
      <p:ext uri="{BB962C8B-B14F-4D97-AF65-F5344CB8AC3E}">
        <p14:creationId xmlns:p14="http://schemas.microsoft.com/office/powerpoint/2010/main" val="462245041"/>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çmişe bakış">
  <a:themeElements>
    <a:clrScheme name="Geçmişe bakış">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2045</TotalTime>
  <Words>1869</Words>
  <Application>Microsoft Office PowerPoint</Application>
  <PresentationFormat>Ekran Gösterisi (4:3)</PresentationFormat>
  <Paragraphs>403</Paragraphs>
  <Slides>51</Slides>
  <Notes>0</Notes>
  <HiddenSlides>0</HiddenSlides>
  <MMClips>0</MMClips>
  <ScaleCrop>false</ScaleCrop>
  <HeadingPairs>
    <vt:vector size="8" baseType="variant">
      <vt:variant>
        <vt:lpstr>Kullanılan Yazı Tipleri</vt:lpstr>
      </vt:variant>
      <vt:variant>
        <vt:i4>7</vt:i4>
      </vt:variant>
      <vt:variant>
        <vt:lpstr>Tema</vt:lpstr>
      </vt:variant>
      <vt:variant>
        <vt:i4>2</vt:i4>
      </vt:variant>
      <vt:variant>
        <vt:lpstr>Eklenmiş OLE Hizmet Programları</vt:lpstr>
      </vt:variant>
      <vt:variant>
        <vt:i4>3</vt:i4>
      </vt:variant>
      <vt:variant>
        <vt:lpstr>Slayt Başlıkları</vt:lpstr>
      </vt:variant>
      <vt:variant>
        <vt:i4>51</vt:i4>
      </vt:variant>
    </vt:vector>
  </HeadingPairs>
  <TitlesOfParts>
    <vt:vector size="63" baseType="lpstr">
      <vt:lpstr>Arial</vt:lpstr>
      <vt:lpstr>Calibri</vt:lpstr>
      <vt:lpstr>Calibri Light</vt:lpstr>
      <vt:lpstr>Cambria Math</vt:lpstr>
      <vt:lpstr>Symbol</vt:lpstr>
      <vt:lpstr>Times New Roman</vt:lpstr>
      <vt:lpstr>Wingdings</vt:lpstr>
      <vt:lpstr>Office Teması</vt:lpstr>
      <vt:lpstr>Geçmişe bakış</vt:lpstr>
      <vt:lpstr>Bit Eşlem Resmi</vt:lpstr>
      <vt:lpstr>Denklem</vt:lpstr>
      <vt:lpstr>Equation.3</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HRT1312 ÖLÇME BİLGİSİ 1</dc:title>
  <dc:creator>Onur</dc:creator>
  <cp:lastModifiedBy>Ramazan Gürsel HOŞBAŞ</cp:lastModifiedBy>
  <cp:revision>411</cp:revision>
  <cp:lastPrinted>2021-03-19T20:12:21Z</cp:lastPrinted>
  <dcterms:created xsi:type="dcterms:W3CDTF">2018-02-18T12:21:13Z</dcterms:created>
  <dcterms:modified xsi:type="dcterms:W3CDTF">2024-02-19T12:11:06Z</dcterms:modified>
</cp:coreProperties>
</file>