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1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9063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1717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87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47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0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4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5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1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1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6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6322-63D1-4D46-9A3D-E9D422D97D3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C55E4B-A4EC-48F0-8A4E-2463CC0F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82568"/>
            <a:ext cx="7766936" cy="2316629"/>
          </a:xfrm>
        </p:spPr>
        <p:txBody>
          <a:bodyPr/>
          <a:lstStyle/>
          <a:p>
            <a:pPr algn="ctr"/>
            <a:r>
              <a:rPr lang="tr-TR" sz="3200" dirty="0" smtClean="0"/>
              <a:t>KENT PEYZAJI VE KENTSEL EKOSİSTEMLER</a:t>
            </a:r>
            <a:br>
              <a:rPr lang="tr-TR" sz="3200" dirty="0" smtClean="0"/>
            </a:br>
            <a:r>
              <a:rPr lang="tr-TR" sz="3200" dirty="0" smtClean="0"/>
              <a:t>&amp;</a:t>
            </a:r>
            <a:br>
              <a:rPr lang="tr-TR" sz="3200" dirty="0" smtClean="0"/>
            </a:br>
            <a:r>
              <a:rPr lang="tr-TR" sz="3200" dirty="0" smtClean="0"/>
              <a:t>KENT EKOLOJİSİ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760196"/>
            <a:ext cx="7766936" cy="1096899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07385" y="4191272"/>
            <a:ext cx="6840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KENTSEL İKLİM VE ISI ADALARI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35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urban_heat_is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9196" y="15766"/>
            <a:ext cx="9173884" cy="688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0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588" y="1019503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KENTSEL ISI ADALARI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54924"/>
            <a:ext cx="9239177" cy="5155323"/>
          </a:xfrm>
        </p:spPr>
        <p:txBody>
          <a:bodyPr>
            <a:normAutofit/>
          </a:bodyPr>
          <a:lstStyle/>
          <a:p>
            <a:r>
              <a:rPr lang="en-US" sz="2400" dirty="0"/>
              <a:t>Kent </a:t>
            </a:r>
            <a:r>
              <a:rPr lang="en-US" sz="2400" dirty="0" err="1"/>
              <a:t>içindeki</a:t>
            </a:r>
            <a:r>
              <a:rPr lang="en-US" sz="2400" dirty="0"/>
              <a:t> </a:t>
            </a:r>
            <a:r>
              <a:rPr lang="en-US" sz="2400" dirty="0" err="1"/>
              <a:t>sıcaklığın</a:t>
            </a:r>
            <a:r>
              <a:rPr lang="en-US" sz="2400" dirty="0"/>
              <a:t> </a:t>
            </a:r>
            <a:r>
              <a:rPr lang="en-US" sz="2400" dirty="0" err="1"/>
              <a:t>eşzamanda</a:t>
            </a:r>
            <a:r>
              <a:rPr lang="en-US" sz="2400" dirty="0"/>
              <a:t>, </a:t>
            </a:r>
            <a:r>
              <a:rPr lang="en-US" sz="2400" dirty="0" err="1"/>
              <a:t>çevresindeki</a:t>
            </a:r>
            <a:r>
              <a:rPr lang="en-US" sz="2400" dirty="0"/>
              <a:t> </a:t>
            </a:r>
            <a:r>
              <a:rPr lang="en-US" sz="2400" dirty="0" err="1"/>
              <a:t>kırsal</a:t>
            </a:r>
            <a:r>
              <a:rPr lang="en-US" sz="2400" dirty="0"/>
              <a:t> </a:t>
            </a:r>
            <a:r>
              <a:rPr lang="en-US" sz="2400" dirty="0" err="1"/>
              <a:t>alandan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yüksek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Kentsel</a:t>
            </a:r>
            <a:r>
              <a:rPr lang="en-US" sz="2400" dirty="0"/>
              <a:t> </a:t>
            </a:r>
            <a:r>
              <a:rPr lang="en-US" sz="2400" dirty="0" err="1"/>
              <a:t>ısı</a:t>
            </a:r>
            <a:r>
              <a:rPr lang="en-US" sz="2400" dirty="0"/>
              <a:t> </a:t>
            </a:r>
            <a:r>
              <a:rPr lang="en-US" sz="2400" dirty="0" err="1"/>
              <a:t>adası</a:t>
            </a:r>
            <a:r>
              <a:rPr lang="en-US" sz="2400" dirty="0"/>
              <a:t> </a:t>
            </a:r>
            <a:r>
              <a:rPr lang="en-US" sz="2400" dirty="0" err="1"/>
              <a:t>kavramı</a:t>
            </a:r>
            <a:r>
              <a:rPr lang="en-US" sz="2400" dirty="0"/>
              <a:t> </a:t>
            </a:r>
            <a:r>
              <a:rPr lang="en-US" sz="2400" dirty="0" err="1"/>
              <a:t>yerel</a:t>
            </a:r>
            <a:r>
              <a:rPr lang="en-US" sz="2400" dirty="0"/>
              <a:t> </a:t>
            </a:r>
            <a:r>
              <a:rPr lang="en-US" sz="2400" dirty="0" err="1"/>
              <a:t>antropojenik</a:t>
            </a:r>
            <a:r>
              <a:rPr lang="en-US" sz="2400" dirty="0"/>
              <a:t> </a:t>
            </a:r>
            <a:r>
              <a:rPr lang="en-US" sz="2400" dirty="0" err="1"/>
              <a:t>iklim</a:t>
            </a:r>
            <a:r>
              <a:rPr lang="en-US" sz="2400" dirty="0"/>
              <a:t>  </a:t>
            </a:r>
            <a:r>
              <a:rPr lang="en-US" sz="2400" dirty="0" err="1"/>
              <a:t>değişikliğinin</a:t>
            </a:r>
            <a:r>
              <a:rPr lang="en-US" sz="2400" dirty="0"/>
              <a:t> en </a:t>
            </a:r>
            <a:r>
              <a:rPr lang="en-US" sz="2400" dirty="0" err="1"/>
              <a:t>iyi</a:t>
            </a:r>
            <a:r>
              <a:rPr lang="en-US" sz="2400" dirty="0"/>
              <a:t> </a:t>
            </a:r>
            <a:r>
              <a:rPr lang="en-US" sz="2400" dirty="0" err="1"/>
              <a:t>bilinen</a:t>
            </a:r>
            <a:r>
              <a:rPr lang="en-US" sz="2400" dirty="0"/>
              <a:t> </a:t>
            </a:r>
            <a:r>
              <a:rPr lang="en-US" sz="2400" dirty="0" err="1"/>
              <a:t>formlarından</a:t>
            </a:r>
            <a:r>
              <a:rPr lang="en-US" sz="2400" dirty="0"/>
              <a:t> </a:t>
            </a:r>
            <a:r>
              <a:rPr lang="en-US" sz="2400" dirty="0" err="1" smtClean="0"/>
              <a:t>biridir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r>
              <a:rPr lang="tr-TR" sz="2400" dirty="0" smtClean="0"/>
              <a:t>K</a:t>
            </a:r>
            <a:r>
              <a:rPr lang="en-US" sz="2400" dirty="0" err="1" smtClean="0"/>
              <a:t>ısaca</a:t>
            </a:r>
            <a:r>
              <a:rPr lang="en-US" sz="2400" dirty="0" smtClean="0"/>
              <a:t> </a:t>
            </a:r>
            <a:r>
              <a:rPr lang="en-US" sz="2400" dirty="0" err="1"/>
              <a:t>kent</a:t>
            </a:r>
            <a:r>
              <a:rPr lang="en-US" sz="2400" dirty="0"/>
              <a:t> </a:t>
            </a:r>
            <a:r>
              <a:rPr lang="en-US" sz="2400" dirty="0" err="1"/>
              <a:t>içindeki</a:t>
            </a:r>
            <a:r>
              <a:rPr lang="en-US" sz="2400" dirty="0"/>
              <a:t> </a:t>
            </a:r>
            <a:r>
              <a:rPr lang="en-US" sz="2400" dirty="0" err="1" smtClean="0"/>
              <a:t>sıcaklığın</a:t>
            </a:r>
            <a:r>
              <a:rPr lang="tr-TR" sz="2400" dirty="0"/>
              <a:t> </a:t>
            </a:r>
            <a:r>
              <a:rPr lang="tr-TR" sz="2400" dirty="0" smtClean="0"/>
              <a:t>yakın </a:t>
            </a:r>
            <a:r>
              <a:rPr lang="en-US" sz="2400" dirty="0" err="1" smtClean="0"/>
              <a:t>çevresindeki</a:t>
            </a:r>
            <a:r>
              <a:rPr lang="en-US" sz="2400" dirty="0" smtClean="0"/>
              <a:t> </a:t>
            </a:r>
            <a:r>
              <a:rPr lang="en-US" sz="2400" dirty="0" err="1"/>
              <a:t>kırsal</a:t>
            </a:r>
            <a:r>
              <a:rPr lang="en-US" sz="2400" dirty="0"/>
              <a:t> </a:t>
            </a:r>
            <a:r>
              <a:rPr lang="en-US" sz="2400" dirty="0" err="1"/>
              <a:t>alandan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yüksek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tanımlanabilir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Bu </a:t>
            </a:r>
            <a:r>
              <a:rPr lang="en-US" sz="2400" dirty="0" err="1"/>
              <a:t>sıcaklık</a:t>
            </a:r>
            <a:r>
              <a:rPr lang="en-US" sz="2400" dirty="0"/>
              <a:t> </a:t>
            </a:r>
            <a:r>
              <a:rPr lang="en-US" sz="2400" dirty="0" err="1"/>
              <a:t>farkının</a:t>
            </a:r>
            <a:r>
              <a:rPr lang="en-US" sz="2400" dirty="0"/>
              <a:t> </a:t>
            </a:r>
            <a:r>
              <a:rPr lang="en-US" sz="2400" dirty="0" err="1"/>
              <a:t>nedeni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dirty="0" err="1"/>
              <a:t>genelde</a:t>
            </a:r>
            <a:r>
              <a:rPr lang="en-US" sz="2400" dirty="0"/>
              <a:t> </a:t>
            </a:r>
            <a:r>
              <a:rPr lang="en-US" sz="2400" dirty="0" err="1"/>
              <a:t>kentsel</a:t>
            </a:r>
            <a:r>
              <a:rPr lang="en-US" sz="2400" dirty="0"/>
              <a:t> </a:t>
            </a:r>
            <a:r>
              <a:rPr lang="en-US" sz="2400" dirty="0" err="1"/>
              <a:t>alandaki</a:t>
            </a:r>
            <a:r>
              <a:rPr lang="en-US" sz="2400" dirty="0"/>
              <a:t> </a:t>
            </a:r>
            <a:r>
              <a:rPr lang="en-US" sz="2400" dirty="0" err="1"/>
              <a:t>arazi</a:t>
            </a:r>
            <a:r>
              <a:rPr lang="en-US" sz="2400" dirty="0"/>
              <a:t> </a:t>
            </a:r>
            <a:r>
              <a:rPr lang="en-US" sz="2400" dirty="0" err="1"/>
              <a:t>örtüsündeki</a:t>
            </a:r>
            <a:r>
              <a:rPr lang="en-US" sz="2400" dirty="0"/>
              <a:t> </a:t>
            </a:r>
            <a:r>
              <a:rPr lang="en-US" sz="2400" dirty="0" err="1"/>
              <a:t>değişikliklerdir</a:t>
            </a:r>
            <a:r>
              <a:rPr lang="en-US" sz="2400" dirty="0"/>
              <a:t> . </a:t>
            </a:r>
            <a:r>
              <a:rPr lang="en-US" sz="2400" dirty="0" err="1"/>
              <a:t>Kentsel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kırsal</a:t>
            </a:r>
            <a:r>
              <a:rPr lang="en-US" sz="2400" dirty="0"/>
              <a:t> </a:t>
            </a:r>
            <a:r>
              <a:rPr lang="en-US" sz="2400" dirty="0" err="1"/>
              <a:t>alan</a:t>
            </a:r>
            <a:r>
              <a:rPr lang="en-US" sz="2400" dirty="0"/>
              <a:t> </a:t>
            </a:r>
            <a:r>
              <a:rPr lang="en-US" sz="2400" dirty="0" err="1"/>
              <a:t>arasındaki</a:t>
            </a:r>
            <a:r>
              <a:rPr lang="en-US" sz="2400" dirty="0"/>
              <a:t> </a:t>
            </a:r>
            <a:r>
              <a:rPr lang="en-US" sz="2400" dirty="0" err="1"/>
              <a:t>iklimsel</a:t>
            </a:r>
            <a:r>
              <a:rPr lang="en-US" sz="2400" dirty="0"/>
              <a:t> </a:t>
            </a:r>
            <a:r>
              <a:rPr lang="en-US" sz="2400" dirty="0" err="1"/>
              <a:t>açıdan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farklılık</a:t>
            </a:r>
            <a:r>
              <a:rPr lang="en-US" sz="2400" dirty="0"/>
              <a:t> “ </a:t>
            </a:r>
            <a:r>
              <a:rPr lang="en-US" sz="2400" dirty="0" err="1"/>
              <a:t>kentsel</a:t>
            </a:r>
            <a:r>
              <a:rPr lang="en-US" sz="2400" dirty="0"/>
              <a:t>  </a:t>
            </a:r>
            <a:r>
              <a:rPr lang="en-US" sz="2400" dirty="0" err="1"/>
              <a:t>ısı</a:t>
            </a:r>
            <a:r>
              <a:rPr lang="en-US" sz="2400" dirty="0"/>
              <a:t> </a:t>
            </a:r>
            <a:r>
              <a:rPr lang="en-US" sz="2400" dirty="0" err="1"/>
              <a:t>adası</a:t>
            </a:r>
            <a:r>
              <a:rPr lang="en-US" sz="2400" dirty="0"/>
              <a:t> “ </a:t>
            </a:r>
            <a:r>
              <a:rPr lang="en-US" sz="2400" dirty="0" err="1"/>
              <a:t>olarak</a:t>
            </a:r>
            <a:r>
              <a:rPr lang="en-US" sz="2400" dirty="0"/>
              <a:t> ilk </a:t>
            </a:r>
            <a:r>
              <a:rPr lang="en-US" sz="2400" dirty="0" err="1"/>
              <a:t>kez</a:t>
            </a:r>
            <a:r>
              <a:rPr lang="en-US" sz="2400" dirty="0"/>
              <a:t> 1820’de </a:t>
            </a:r>
            <a:r>
              <a:rPr lang="en-US" sz="2400" dirty="0" err="1"/>
              <a:t>Londra</a:t>
            </a:r>
            <a:r>
              <a:rPr lang="en-US" sz="2400" dirty="0"/>
              <a:t> </a:t>
            </a:r>
            <a:r>
              <a:rPr lang="en-US" sz="2400" dirty="0" err="1"/>
              <a:t>kenti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Luke Howard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tanımlanarak</a:t>
            </a:r>
            <a:r>
              <a:rPr lang="en-US" sz="2400" dirty="0"/>
              <a:t> </a:t>
            </a:r>
            <a:r>
              <a:rPr lang="en-US" sz="2400" dirty="0" err="1"/>
              <a:t>literatüre</a:t>
            </a:r>
            <a:r>
              <a:rPr lang="en-US" sz="2400" dirty="0"/>
              <a:t> </a:t>
            </a:r>
            <a:r>
              <a:rPr lang="en-US" sz="2400" dirty="0" err="1"/>
              <a:t>girmiş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günümüze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dünyanın</a:t>
            </a:r>
            <a:r>
              <a:rPr lang="en-US" sz="2400" dirty="0"/>
              <a:t> </a:t>
            </a:r>
            <a:r>
              <a:rPr lang="en-US" sz="2400" dirty="0" err="1"/>
              <a:t>büyük</a:t>
            </a:r>
            <a:r>
              <a:rPr lang="en-US" sz="2400" dirty="0"/>
              <a:t> </a:t>
            </a:r>
            <a:r>
              <a:rPr lang="en-US" sz="2400" dirty="0" err="1"/>
              <a:t>kentlerinde</a:t>
            </a:r>
            <a:r>
              <a:rPr lang="en-US" sz="2400" dirty="0"/>
              <a:t> </a:t>
            </a:r>
            <a:r>
              <a:rPr lang="en-US" sz="2400" dirty="0" err="1" smtClean="0"/>
              <a:t>araştırılmıştır</a:t>
            </a:r>
            <a:r>
              <a:rPr lang="tr-TR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KENTSEL ISI ADALARININ OLUŞUMUNU ETKİLEYEN FAKTÖRLER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739965"/>
            <a:ext cx="1016812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</a:t>
            </a:r>
            <a:r>
              <a:rPr lang="tr-TR" dirty="0" smtClean="0"/>
              <a:t>. </a:t>
            </a:r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/>
              <a:t>faaliyetleri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vejetasyonun</a:t>
            </a:r>
            <a:r>
              <a:rPr lang="en-US" dirty="0"/>
              <a:t> </a:t>
            </a:r>
            <a:r>
              <a:rPr lang="en-US" dirty="0" err="1"/>
              <a:t>ortadan</a:t>
            </a:r>
            <a:r>
              <a:rPr lang="en-US" dirty="0"/>
              <a:t> </a:t>
            </a:r>
            <a:r>
              <a:rPr lang="en-US" dirty="0" err="1"/>
              <a:t>kalkması</a:t>
            </a:r>
            <a:r>
              <a:rPr lang="en-US" dirty="0"/>
              <a:t>,  </a:t>
            </a:r>
            <a:r>
              <a:rPr lang="en-US" dirty="0" err="1"/>
              <a:t>beton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asfalt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tr-TR" dirty="0" smtClean="0"/>
              <a:t>  </a:t>
            </a:r>
            <a:r>
              <a:rPr lang="en-US" dirty="0" err="1" smtClean="0"/>
              <a:t>malzemelerin</a:t>
            </a:r>
            <a:r>
              <a:rPr lang="en-US" dirty="0" smtClean="0"/>
              <a:t> </a:t>
            </a:r>
            <a:r>
              <a:rPr lang="en-US" dirty="0" err="1"/>
              <a:t>gündüz</a:t>
            </a:r>
            <a:r>
              <a:rPr lang="en-US" dirty="0"/>
              <a:t> </a:t>
            </a:r>
            <a:r>
              <a:rPr lang="en-US" dirty="0" err="1"/>
              <a:t>ısıyı</a:t>
            </a:r>
            <a:r>
              <a:rPr lang="en-US" dirty="0"/>
              <a:t> </a:t>
            </a:r>
            <a:r>
              <a:rPr lang="en-US" dirty="0" err="1"/>
              <a:t>emerek</a:t>
            </a:r>
            <a:r>
              <a:rPr lang="en-US" dirty="0"/>
              <a:t> </a:t>
            </a:r>
            <a:r>
              <a:rPr lang="en-US" dirty="0" err="1"/>
              <a:t>gece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enerjinin</a:t>
            </a:r>
            <a:r>
              <a:rPr lang="en-US" dirty="0"/>
              <a:t> </a:t>
            </a:r>
            <a:r>
              <a:rPr lang="en-US" dirty="0" err="1"/>
              <a:t>kente</a:t>
            </a:r>
            <a:r>
              <a:rPr lang="en-US" dirty="0"/>
              <a:t> </a:t>
            </a:r>
            <a:r>
              <a:rPr lang="en-US" dirty="0" err="1"/>
              <a:t>salınması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 smtClean="0"/>
              <a:t>Taşıt</a:t>
            </a:r>
            <a:r>
              <a:rPr lang="tr-TR" dirty="0" smtClean="0"/>
              <a:t> kullanımı ve artışı</a:t>
            </a:r>
            <a:r>
              <a:rPr lang="en-US" dirty="0" smtClean="0"/>
              <a:t>, </a:t>
            </a:r>
            <a:r>
              <a:rPr lang="en-US" dirty="0" err="1"/>
              <a:t>havalandırma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endüstriyel</a:t>
            </a:r>
            <a:r>
              <a:rPr lang="en-US" dirty="0"/>
              <a:t> </a:t>
            </a:r>
            <a:r>
              <a:rPr lang="en-US" dirty="0" err="1"/>
              <a:t>alanların</a:t>
            </a:r>
            <a:r>
              <a:rPr lang="en-US" dirty="0"/>
              <a:t> </a:t>
            </a:r>
            <a:r>
              <a:rPr lang="en-US" dirty="0" err="1"/>
              <a:t>ısı</a:t>
            </a:r>
            <a:r>
              <a:rPr lang="en-US" dirty="0"/>
              <a:t> </a:t>
            </a:r>
            <a:r>
              <a:rPr lang="en-US" dirty="0" err="1"/>
              <a:t>oluşumunda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Kentsel</a:t>
            </a:r>
            <a:r>
              <a:rPr lang="en-US" dirty="0"/>
              <a:t> </a:t>
            </a:r>
            <a:r>
              <a:rPr lang="en-US" dirty="0" err="1"/>
              <a:t>alanların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vejetasyona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olmamasından</a:t>
            </a:r>
            <a:r>
              <a:rPr lang="en-US" dirty="0"/>
              <a:t> </a:t>
            </a:r>
            <a:r>
              <a:rPr lang="en-US" dirty="0" err="1"/>
              <a:t>ötürü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faaliyetler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ısının</a:t>
            </a:r>
            <a:r>
              <a:rPr lang="en-US" dirty="0"/>
              <a:t> </a:t>
            </a:r>
            <a:r>
              <a:rPr lang="en-US" dirty="0" err="1"/>
              <a:t>emilememesi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Buharlaşmanın</a:t>
            </a:r>
            <a:r>
              <a:rPr lang="en-US" dirty="0"/>
              <a:t> </a:t>
            </a:r>
            <a:r>
              <a:rPr lang="en-US" dirty="0" err="1"/>
              <a:t>azalması</a:t>
            </a:r>
            <a:r>
              <a:rPr lang="en-US" dirty="0"/>
              <a:t> </a:t>
            </a:r>
            <a:r>
              <a:rPr lang="en-US" dirty="0" err="1" smtClean="0"/>
              <a:t>kentsel</a:t>
            </a:r>
            <a:r>
              <a:rPr lang="en-US" dirty="0" smtClean="0"/>
              <a:t> </a:t>
            </a:r>
            <a:r>
              <a:rPr lang="en-US" dirty="0" err="1"/>
              <a:t>alanların</a:t>
            </a:r>
            <a:r>
              <a:rPr lang="en-US" dirty="0"/>
              <a:t> </a:t>
            </a:r>
            <a:r>
              <a:rPr lang="en-US" dirty="0" err="1"/>
              <a:t>çevrelerinden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sıcak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iklime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boyunda</a:t>
            </a:r>
            <a:r>
              <a:rPr lang="en-US" dirty="0"/>
              <a:t> </a:t>
            </a:r>
            <a:r>
              <a:rPr lang="en-US" dirty="0" err="1"/>
              <a:t>çimento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tuğla</a:t>
            </a:r>
            <a:r>
              <a:rPr lang="en-US" dirty="0" smtClean="0"/>
              <a:t> </a:t>
            </a:r>
            <a:r>
              <a:rPr lang="en-US" dirty="0"/>
              <a:t>vb. </a:t>
            </a:r>
            <a:r>
              <a:rPr lang="en-US" dirty="0" err="1"/>
              <a:t>ısıyı</a:t>
            </a:r>
            <a:r>
              <a:rPr lang="en-US" dirty="0"/>
              <a:t> </a:t>
            </a:r>
            <a:r>
              <a:rPr lang="en-US" dirty="0" err="1"/>
              <a:t>emmesi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gece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atmosferde</a:t>
            </a:r>
            <a:r>
              <a:rPr lang="en-US" dirty="0"/>
              <a:t> </a:t>
            </a:r>
            <a:r>
              <a:rPr lang="en-US" dirty="0" err="1"/>
              <a:t>ısıyı</a:t>
            </a:r>
            <a:r>
              <a:rPr lang="en-US" dirty="0"/>
              <a:t> 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 smtClean="0"/>
              <a:t>bırakması</a:t>
            </a:r>
            <a:r>
              <a:rPr lang="tr-TR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Güneş</a:t>
            </a:r>
            <a:r>
              <a:rPr lang="en-US" dirty="0"/>
              <a:t> </a:t>
            </a:r>
            <a:r>
              <a:rPr lang="en-US" dirty="0" err="1"/>
              <a:t>radyasyonlarının</a:t>
            </a:r>
            <a:r>
              <a:rPr lang="en-US" dirty="0"/>
              <a:t> </a:t>
            </a:r>
            <a:r>
              <a:rPr lang="en-US" dirty="0" err="1"/>
              <a:t>binalarca</a:t>
            </a:r>
            <a:r>
              <a:rPr lang="en-US" dirty="0"/>
              <a:t> </a:t>
            </a:r>
            <a:r>
              <a:rPr lang="en-US" dirty="0" err="1"/>
              <a:t>yansıtılması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Rüzgarın</a:t>
            </a:r>
            <a:r>
              <a:rPr lang="en-US" dirty="0"/>
              <a:t> </a:t>
            </a:r>
            <a:r>
              <a:rPr lang="en-US" dirty="0" err="1" smtClean="0"/>
              <a:t>olmayışı</a:t>
            </a:r>
            <a:r>
              <a:rPr lang="tr-TR" dirty="0" smtClean="0"/>
              <a:t>, rüzgar hareketini önleyen yapılaşma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772" y="70104"/>
            <a:ext cx="8596668" cy="661416"/>
          </a:xfrm>
        </p:spPr>
        <p:txBody>
          <a:bodyPr>
            <a:normAutofit/>
          </a:bodyPr>
          <a:lstStyle/>
          <a:p>
            <a:r>
              <a:rPr lang="en-US" sz="2800" dirty="0"/>
              <a:t>KENTİN </a:t>
            </a:r>
            <a:r>
              <a:rPr lang="en-US" sz="2800" dirty="0" smtClean="0"/>
              <a:t>NÜFUSU </a:t>
            </a:r>
            <a:r>
              <a:rPr lang="en-US" sz="2800" dirty="0"/>
              <a:t>VE BÜYÜKLÜĞÜNÜN ETKİSİ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33" y="622808"/>
            <a:ext cx="9633314" cy="3880773"/>
          </a:xfrm>
        </p:spPr>
        <p:txBody>
          <a:bodyPr/>
          <a:lstStyle/>
          <a:p>
            <a:r>
              <a:rPr lang="en-US" sz="2000" dirty="0" err="1" smtClean="0"/>
              <a:t>Kentte</a:t>
            </a:r>
            <a:r>
              <a:rPr lang="en-US" sz="2000" dirty="0" smtClean="0"/>
              <a:t> </a:t>
            </a:r>
            <a:r>
              <a:rPr lang="en-US" sz="2000" dirty="0" err="1"/>
              <a:t>yasayan</a:t>
            </a:r>
            <a:r>
              <a:rPr lang="en-US" sz="2000" dirty="0"/>
              <a:t> </a:t>
            </a:r>
            <a:r>
              <a:rPr lang="en-US" sz="2000" dirty="0" err="1"/>
              <a:t>nüfus</a:t>
            </a:r>
            <a:r>
              <a:rPr lang="en-US" sz="2000" dirty="0"/>
              <a:t> </a:t>
            </a:r>
            <a:r>
              <a:rPr lang="en-US" sz="2000" dirty="0" err="1"/>
              <a:t>arttıkça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nüfusun</a:t>
            </a:r>
            <a:r>
              <a:rPr lang="en-US" sz="2000" dirty="0"/>
              <a:t> </a:t>
            </a:r>
            <a:r>
              <a:rPr lang="en-US" sz="2000" dirty="0" err="1"/>
              <a:t>ihtiyaç</a:t>
            </a:r>
            <a:r>
              <a:rPr lang="en-US" sz="2000" dirty="0"/>
              <a:t> </a:t>
            </a:r>
            <a:r>
              <a:rPr lang="en-US" sz="2000" dirty="0" err="1"/>
              <a:t>duyduğu</a:t>
            </a:r>
            <a:r>
              <a:rPr lang="en-US" sz="2000" dirty="0"/>
              <a:t> </a:t>
            </a:r>
            <a:r>
              <a:rPr lang="en-US" sz="2000" dirty="0" err="1"/>
              <a:t>donatılar</a:t>
            </a:r>
            <a:r>
              <a:rPr lang="en-US" sz="2000" dirty="0"/>
              <a:t> </a:t>
            </a:r>
            <a:r>
              <a:rPr lang="en-US" sz="2000" dirty="0" err="1"/>
              <a:t>artmakta</a:t>
            </a:r>
            <a:r>
              <a:rPr lang="en-US" sz="2000" dirty="0"/>
              <a:t>, </a:t>
            </a:r>
            <a:r>
              <a:rPr lang="en-US" sz="2000" dirty="0" err="1"/>
              <a:t>trafik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konutların</a:t>
            </a:r>
            <a:r>
              <a:rPr lang="en-US" sz="2000" dirty="0"/>
              <a:t> </a:t>
            </a:r>
            <a:r>
              <a:rPr lang="en-US" sz="2000" dirty="0" err="1"/>
              <a:t>yoğunluğu</a:t>
            </a:r>
            <a:r>
              <a:rPr lang="en-US" sz="2000" dirty="0"/>
              <a:t>, </a:t>
            </a:r>
            <a:r>
              <a:rPr lang="en-US" sz="2000" dirty="0" err="1"/>
              <a:t>sanayi</a:t>
            </a:r>
            <a:r>
              <a:rPr lang="en-US" sz="2000" dirty="0"/>
              <a:t> </a:t>
            </a:r>
            <a:r>
              <a:rPr lang="en-US" sz="2000" dirty="0" err="1"/>
              <a:t>vb</a:t>
            </a:r>
            <a:r>
              <a:rPr lang="en-US" sz="2000" dirty="0"/>
              <a:t> </a:t>
            </a:r>
            <a:r>
              <a:rPr lang="en-US" sz="2000" dirty="0" err="1"/>
              <a:t>alanlar</a:t>
            </a:r>
            <a:r>
              <a:rPr lang="en-US" sz="2000" dirty="0"/>
              <a:t> </a:t>
            </a:r>
            <a:r>
              <a:rPr lang="en-US" sz="2000" dirty="0" err="1"/>
              <a:t>büyümektedir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Yapıların</a:t>
            </a:r>
            <a:r>
              <a:rPr lang="en-US" sz="2000" dirty="0" smtClean="0"/>
              <a:t> </a:t>
            </a:r>
            <a:r>
              <a:rPr lang="en-US" sz="2000" dirty="0" err="1"/>
              <a:t>yoğunluğu</a:t>
            </a:r>
            <a:r>
              <a:rPr lang="en-US" sz="2000" dirty="0"/>
              <a:t>, </a:t>
            </a:r>
            <a:r>
              <a:rPr lang="en-US" sz="2000" dirty="0" err="1"/>
              <a:t>kentin</a:t>
            </a:r>
            <a:r>
              <a:rPr lang="en-US" sz="2000" dirty="0"/>
              <a:t> % </a:t>
            </a:r>
            <a:r>
              <a:rPr lang="en-US" sz="2000" dirty="0" err="1"/>
              <a:t>kaçının</a:t>
            </a:r>
            <a:r>
              <a:rPr lang="en-US" sz="2000" dirty="0"/>
              <a:t> </a:t>
            </a:r>
            <a:r>
              <a:rPr lang="en-US" sz="2000" dirty="0" err="1"/>
              <a:t>yapılarla</a:t>
            </a:r>
            <a:r>
              <a:rPr lang="en-US" sz="2000" dirty="0"/>
              <a:t> </a:t>
            </a:r>
            <a:r>
              <a:rPr lang="en-US" sz="2000" dirty="0" err="1"/>
              <a:t>kaplı</a:t>
            </a:r>
            <a:r>
              <a:rPr lang="en-US" sz="2000" dirty="0"/>
              <a:t> </a:t>
            </a:r>
            <a:r>
              <a:rPr lang="en-US" sz="2000" dirty="0" err="1"/>
              <a:t>olduğuna</a:t>
            </a:r>
            <a:r>
              <a:rPr lang="en-US" sz="2000" dirty="0"/>
              <a:t>, </a:t>
            </a:r>
            <a:r>
              <a:rPr lang="en-US" sz="2000" dirty="0" err="1"/>
              <a:t>yapılar</a:t>
            </a:r>
            <a:r>
              <a:rPr lang="en-US" sz="2000" dirty="0"/>
              <a:t> </a:t>
            </a:r>
            <a:r>
              <a:rPr lang="en-US" sz="2000" dirty="0" err="1"/>
              <a:t>arasındaki</a:t>
            </a:r>
            <a:r>
              <a:rPr lang="en-US" sz="2000" dirty="0"/>
              <a:t> </a:t>
            </a:r>
            <a:r>
              <a:rPr lang="en-US" sz="2000" dirty="0" err="1"/>
              <a:t>mesafeye</a:t>
            </a:r>
            <a:r>
              <a:rPr lang="en-US" sz="2000" dirty="0"/>
              <a:t>, </a:t>
            </a:r>
            <a:r>
              <a:rPr lang="en-US" sz="2000" dirty="0" err="1"/>
              <a:t>cadde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sokakların</a:t>
            </a:r>
            <a:r>
              <a:rPr lang="en-US" sz="2000" dirty="0"/>
              <a:t> </a:t>
            </a:r>
            <a:r>
              <a:rPr lang="en-US" sz="2000" dirty="0" err="1"/>
              <a:t>genişliğine</a:t>
            </a:r>
            <a:r>
              <a:rPr lang="en-US" sz="2000" dirty="0"/>
              <a:t>, </a:t>
            </a:r>
            <a:r>
              <a:rPr lang="en-US" sz="2000" dirty="0" err="1"/>
              <a:t>yapıların</a:t>
            </a:r>
            <a:r>
              <a:rPr lang="en-US" sz="2000" dirty="0"/>
              <a:t> </a:t>
            </a:r>
            <a:r>
              <a:rPr lang="en-US" sz="2000" dirty="0" err="1"/>
              <a:t>ortalama</a:t>
            </a:r>
            <a:r>
              <a:rPr lang="en-US" sz="2000" dirty="0"/>
              <a:t> </a:t>
            </a:r>
            <a:r>
              <a:rPr lang="en-US" sz="2000" dirty="0" err="1"/>
              <a:t>yüksekliğine</a:t>
            </a:r>
            <a:r>
              <a:rPr lang="en-US" sz="2000" dirty="0"/>
              <a:t> </a:t>
            </a:r>
            <a:r>
              <a:rPr lang="en-US" sz="2000" dirty="0" err="1"/>
              <a:t>bağlı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hem </a:t>
            </a:r>
            <a:r>
              <a:rPr lang="en-US" sz="2000" dirty="0" err="1"/>
              <a:t>sıcaklığı</a:t>
            </a:r>
            <a:r>
              <a:rPr lang="en-US" sz="2000" dirty="0"/>
              <a:t> hem de </a:t>
            </a:r>
            <a:r>
              <a:rPr lang="en-US" sz="2000" dirty="0" err="1"/>
              <a:t>rüzgar</a:t>
            </a:r>
            <a:r>
              <a:rPr lang="en-US" sz="2000" dirty="0"/>
              <a:t> </a:t>
            </a:r>
            <a:r>
              <a:rPr lang="en-US" sz="2000" dirty="0" err="1"/>
              <a:t>hızını</a:t>
            </a:r>
            <a:r>
              <a:rPr lang="en-US" sz="2000" dirty="0"/>
              <a:t> </a:t>
            </a:r>
            <a:r>
              <a:rPr lang="en-US" sz="2000" dirty="0" err="1"/>
              <a:t>etkileyerek</a:t>
            </a:r>
            <a:r>
              <a:rPr lang="en-US" sz="2000" dirty="0"/>
              <a:t> </a:t>
            </a:r>
            <a:r>
              <a:rPr lang="en-US" sz="2000" dirty="0" err="1"/>
              <a:t>kent</a:t>
            </a:r>
            <a:r>
              <a:rPr lang="en-US" sz="2000" dirty="0"/>
              <a:t> </a:t>
            </a:r>
            <a:r>
              <a:rPr lang="en-US" sz="2000" dirty="0" err="1"/>
              <a:t>iklimini</a:t>
            </a:r>
            <a:r>
              <a:rPr lang="en-US" sz="2000" dirty="0"/>
              <a:t> </a:t>
            </a:r>
            <a:r>
              <a:rPr lang="en-US" sz="2000" dirty="0" err="1"/>
              <a:t>değiştirmektedir</a:t>
            </a:r>
            <a:r>
              <a:rPr lang="en-US" sz="2000" dirty="0"/>
              <a:t>. </a:t>
            </a:r>
          </a:p>
          <a:p>
            <a:endParaRPr lang="en-US" dirty="0"/>
          </a:p>
        </p:txBody>
      </p:sp>
      <p:pic>
        <p:nvPicPr>
          <p:cNvPr id="4" name="6 Resim" descr="Kentsel ısı adas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9704" y="2829055"/>
            <a:ext cx="5916168" cy="3662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772" y="2829055"/>
            <a:ext cx="3883052" cy="3867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68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350" y="82540"/>
            <a:ext cx="8596668" cy="752856"/>
          </a:xfrm>
        </p:spPr>
        <p:txBody>
          <a:bodyPr/>
          <a:lstStyle/>
          <a:p>
            <a:r>
              <a:rPr lang="en-US" dirty="0"/>
              <a:t>KANYON ETKİSİ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66" y="748792"/>
            <a:ext cx="8596668" cy="2679425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/>
              <a:t>Özellikle</a:t>
            </a:r>
            <a:r>
              <a:rPr lang="en-US" sz="2600" dirty="0"/>
              <a:t> </a:t>
            </a:r>
            <a:r>
              <a:rPr lang="en-US" sz="2600" dirty="0" err="1"/>
              <a:t>kent</a:t>
            </a:r>
            <a:r>
              <a:rPr lang="en-US" sz="2600" dirty="0"/>
              <a:t> </a:t>
            </a:r>
            <a:r>
              <a:rPr lang="en-US" sz="2600" dirty="0" err="1"/>
              <a:t>merkezleri</a:t>
            </a:r>
            <a:r>
              <a:rPr lang="en-US" sz="2600" dirty="0"/>
              <a:t>, </a:t>
            </a:r>
            <a:r>
              <a:rPr lang="en-US" sz="2600" dirty="0" err="1"/>
              <a:t>caddelerin</a:t>
            </a:r>
            <a:r>
              <a:rPr lang="en-US" sz="2600" dirty="0"/>
              <a:t> </a:t>
            </a:r>
            <a:r>
              <a:rPr lang="en-US" sz="2600" dirty="0" err="1"/>
              <a:t>iki</a:t>
            </a:r>
            <a:r>
              <a:rPr lang="en-US" sz="2600" dirty="0"/>
              <a:t> </a:t>
            </a:r>
            <a:r>
              <a:rPr lang="en-US" sz="2600" dirty="0" err="1"/>
              <a:t>tarafındaki</a:t>
            </a:r>
            <a:r>
              <a:rPr lang="en-US" sz="2600" dirty="0"/>
              <a:t> </a:t>
            </a:r>
            <a:r>
              <a:rPr lang="en-US" sz="2600" dirty="0" err="1"/>
              <a:t>yüksek</a:t>
            </a:r>
            <a:r>
              <a:rPr lang="en-US" sz="2600" dirty="0"/>
              <a:t> </a:t>
            </a:r>
            <a:r>
              <a:rPr lang="en-US" sz="2600" dirty="0" err="1"/>
              <a:t>katlı</a:t>
            </a:r>
            <a:r>
              <a:rPr lang="en-US" sz="2600" dirty="0"/>
              <a:t> </a:t>
            </a:r>
            <a:r>
              <a:rPr lang="en-US" sz="2600" dirty="0" err="1"/>
              <a:t>yapılaşmadan</a:t>
            </a:r>
            <a:r>
              <a:rPr lang="en-US" sz="2600" dirty="0"/>
              <a:t> </a:t>
            </a:r>
            <a:r>
              <a:rPr lang="en-US" sz="2600" dirty="0" err="1"/>
              <a:t>ötürü</a:t>
            </a:r>
            <a:r>
              <a:rPr lang="en-US" sz="2600" dirty="0"/>
              <a:t> </a:t>
            </a:r>
            <a:r>
              <a:rPr lang="en-US" sz="2600" dirty="0" err="1"/>
              <a:t>kanyona</a:t>
            </a:r>
            <a:r>
              <a:rPr lang="en-US" sz="2600" dirty="0"/>
              <a:t> </a:t>
            </a:r>
            <a:r>
              <a:rPr lang="en-US" sz="2600" dirty="0" err="1"/>
              <a:t>benzer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tr-TR" sz="2600" dirty="0" smtClean="0"/>
              <a:t>oluşum</a:t>
            </a:r>
            <a:r>
              <a:rPr lang="en-US" sz="2600" dirty="0" smtClean="0"/>
              <a:t> </a:t>
            </a:r>
            <a:r>
              <a:rPr lang="tr-TR" sz="2600" dirty="0" smtClean="0"/>
              <a:t>baş</a:t>
            </a:r>
            <a:r>
              <a:rPr lang="en-US" sz="2600" dirty="0" err="1" smtClean="0"/>
              <a:t>göstermektedir</a:t>
            </a:r>
            <a:r>
              <a:rPr lang="tr-TR" sz="2600" dirty="0" smtClean="0"/>
              <a:t>.</a:t>
            </a:r>
            <a:r>
              <a:rPr lang="en-US" sz="2600" dirty="0" smtClean="0"/>
              <a:t> </a:t>
            </a:r>
            <a:r>
              <a:rPr lang="tr-TR" sz="2600" dirty="0" smtClean="0"/>
              <a:t>Bu </a:t>
            </a:r>
            <a:r>
              <a:rPr lang="en-US" sz="2600" dirty="0" err="1" smtClean="0"/>
              <a:t>alanlarda</a:t>
            </a:r>
            <a:r>
              <a:rPr lang="en-US" sz="2600" dirty="0" smtClean="0"/>
              <a:t> </a:t>
            </a:r>
            <a:r>
              <a:rPr lang="en-US" sz="2600" dirty="0" err="1"/>
              <a:t>kısa</a:t>
            </a:r>
            <a:r>
              <a:rPr lang="en-US" sz="2600" dirty="0"/>
              <a:t> </a:t>
            </a:r>
            <a:r>
              <a:rPr lang="en-US" sz="2600" dirty="0" err="1"/>
              <a:t>dalga</a:t>
            </a:r>
            <a:r>
              <a:rPr lang="en-US" sz="2600" dirty="0"/>
              <a:t> </a:t>
            </a:r>
            <a:r>
              <a:rPr lang="en-US" sz="2600" dirty="0" err="1"/>
              <a:t>boylu</a:t>
            </a:r>
            <a:r>
              <a:rPr lang="en-US" sz="2600" dirty="0"/>
              <a:t> </a:t>
            </a:r>
            <a:r>
              <a:rPr lang="en-US" sz="2600" dirty="0" err="1"/>
              <a:t>radyasyonlar</a:t>
            </a:r>
            <a:r>
              <a:rPr lang="en-US" sz="2600" dirty="0"/>
              <a:t> </a:t>
            </a:r>
            <a:r>
              <a:rPr lang="en-US" sz="2600" dirty="0" err="1"/>
              <a:t>kırsal</a:t>
            </a:r>
            <a:r>
              <a:rPr lang="en-US" sz="2600" dirty="0"/>
              <a:t> </a:t>
            </a:r>
            <a:r>
              <a:rPr lang="en-US" sz="2600" dirty="0" err="1"/>
              <a:t>alanlara</a:t>
            </a:r>
            <a:r>
              <a:rPr lang="en-US" sz="2600" dirty="0"/>
              <a:t> </a:t>
            </a:r>
            <a:r>
              <a:rPr lang="en-US" sz="2600" dirty="0" err="1"/>
              <a:t>oranla</a:t>
            </a:r>
            <a:r>
              <a:rPr lang="en-US" sz="2600" dirty="0"/>
              <a:t> </a:t>
            </a:r>
            <a:r>
              <a:rPr lang="en-US" sz="2600" dirty="0" err="1"/>
              <a:t>daha</a:t>
            </a:r>
            <a:r>
              <a:rPr lang="en-US" sz="2600" dirty="0"/>
              <a:t> </a:t>
            </a:r>
            <a:r>
              <a:rPr lang="en-US" sz="2600" dirty="0" err="1"/>
              <a:t>etkili</a:t>
            </a:r>
            <a:r>
              <a:rPr lang="en-US" sz="2600" dirty="0"/>
              <a:t> </a:t>
            </a:r>
            <a:r>
              <a:rPr lang="en-US" sz="2600" dirty="0" err="1"/>
              <a:t>olmaktadır</a:t>
            </a:r>
            <a:r>
              <a:rPr lang="en-US" sz="2600" dirty="0"/>
              <a:t>. </a:t>
            </a:r>
            <a:endParaRPr lang="tr-TR" sz="2600" dirty="0" smtClean="0"/>
          </a:p>
          <a:p>
            <a:r>
              <a:rPr lang="en-US" sz="2600" dirty="0" err="1" smtClean="0"/>
              <a:t>Kentsel</a:t>
            </a:r>
            <a:r>
              <a:rPr lang="en-US" sz="2600" dirty="0" smtClean="0"/>
              <a:t> </a:t>
            </a:r>
            <a:r>
              <a:rPr lang="en-US" sz="2600" dirty="0" err="1"/>
              <a:t>alanlardaki</a:t>
            </a:r>
            <a:r>
              <a:rPr lang="en-US" sz="2600" dirty="0"/>
              <a:t> </a:t>
            </a:r>
            <a:r>
              <a:rPr lang="en-US" sz="2600" dirty="0" err="1"/>
              <a:t>kanyon</a:t>
            </a:r>
            <a:r>
              <a:rPr lang="en-US" sz="2600" dirty="0"/>
              <a:t> </a:t>
            </a:r>
            <a:r>
              <a:rPr lang="en-US" sz="2600" dirty="0" err="1"/>
              <a:t>topografyası</a:t>
            </a:r>
            <a:r>
              <a:rPr lang="en-US" sz="2600" dirty="0"/>
              <a:t> </a:t>
            </a:r>
            <a:r>
              <a:rPr lang="en-US" sz="2600" dirty="0" err="1"/>
              <a:t>radyasyonu</a:t>
            </a:r>
            <a:r>
              <a:rPr lang="en-US" sz="2600" dirty="0"/>
              <a:t> </a:t>
            </a:r>
            <a:r>
              <a:rPr lang="en-US" sz="2600" dirty="0" err="1"/>
              <a:t>absorbe</a:t>
            </a:r>
            <a:r>
              <a:rPr lang="en-US" sz="2600" dirty="0"/>
              <a:t> </a:t>
            </a:r>
            <a:r>
              <a:rPr lang="en-US" sz="2600" dirty="0" err="1"/>
              <a:t>eden</a:t>
            </a:r>
            <a:r>
              <a:rPr lang="en-US" sz="2600" dirty="0"/>
              <a:t> </a:t>
            </a:r>
            <a:r>
              <a:rPr lang="en-US" sz="2600" dirty="0" err="1"/>
              <a:t>yüzeylerde</a:t>
            </a:r>
            <a:r>
              <a:rPr lang="en-US" sz="2600" dirty="0"/>
              <a:t> </a:t>
            </a:r>
            <a:r>
              <a:rPr lang="en-US" sz="2600" dirty="0" err="1"/>
              <a:t>artışa</a:t>
            </a:r>
            <a:r>
              <a:rPr lang="en-US" sz="2600" dirty="0"/>
              <a:t> </a:t>
            </a:r>
            <a:r>
              <a:rPr lang="en-US" sz="2600" dirty="0" err="1"/>
              <a:t>neden</a:t>
            </a:r>
            <a:r>
              <a:rPr lang="en-US" sz="2600" dirty="0"/>
              <a:t> </a:t>
            </a:r>
            <a:r>
              <a:rPr lang="en-US" sz="2600" dirty="0" err="1"/>
              <a:t>olmakta</a:t>
            </a:r>
            <a:r>
              <a:rPr lang="en-US" sz="2600" dirty="0"/>
              <a:t>; </a:t>
            </a:r>
            <a:r>
              <a:rPr lang="en-US" sz="2600" dirty="0" err="1"/>
              <a:t>güneş</a:t>
            </a:r>
            <a:r>
              <a:rPr lang="en-US" sz="2600" dirty="0"/>
              <a:t> </a:t>
            </a:r>
            <a:r>
              <a:rPr lang="en-US" sz="2600" dirty="0" err="1"/>
              <a:t>radyasyonunu</a:t>
            </a:r>
            <a:r>
              <a:rPr lang="en-US" sz="2600" dirty="0"/>
              <a:t> </a:t>
            </a:r>
            <a:r>
              <a:rPr lang="en-US" sz="2600" dirty="0" err="1"/>
              <a:t>daha</a:t>
            </a:r>
            <a:r>
              <a:rPr lang="en-US" sz="2600" dirty="0"/>
              <a:t> </a:t>
            </a:r>
            <a:r>
              <a:rPr lang="en-US" sz="2600" dirty="0" err="1"/>
              <a:t>fazla</a:t>
            </a:r>
            <a:r>
              <a:rPr lang="en-US" sz="2600" dirty="0"/>
              <a:t> </a:t>
            </a:r>
            <a:r>
              <a:rPr lang="en-US" sz="2600" dirty="0" err="1"/>
              <a:t>yansıtmakta</a:t>
            </a:r>
            <a:r>
              <a:rPr lang="en-US" sz="2600" dirty="0"/>
              <a:t>, </a:t>
            </a:r>
            <a:r>
              <a:rPr lang="en-US" sz="2600" dirty="0" err="1"/>
              <a:t>sonuçta</a:t>
            </a:r>
            <a:r>
              <a:rPr lang="en-US" sz="2600" dirty="0"/>
              <a:t> </a:t>
            </a:r>
            <a:r>
              <a:rPr lang="en-US" sz="2600" dirty="0" err="1"/>
              <a:t>oluşan</a:t>
            </a:r>
            <a:r>
              <a:rPr lang="en-US" sz="2600" dirty="0"/>
              <a:t> </a:t>
            </a:r>
            <a:r>
              <a:rPr lang="en-US" sz="2600" dirty="0" err="1"/>
              <a:t>kısa</a:t>
            </a:r>
            <a:r>
              <a:rPr lang="en-US" sz="2600" dirty="0"/>
              <a:t> </a:t>
            </a:r>
            <a:r>
              <a:rPr lang="en-US" sz="2600" dirty="0" err="1"/>
              <a:t>dalga</a:t>
            </a:r>
            <a:r>
              <a:rPr lang="en-US" sz="2600" dirty="0"/>
              <a:t> </a:t>
            </a:r>
            <a:r>
              <a:rPr lang="en-US" sz="2600" dirty="0" err="1"/>
              <a:t>boylu</a:t>
            </a:r>
            <a:r>
              <a:rPr lang="en-US" sz="2600" dirty="0"/>
              <a:t> </a:t>
            </a:r>
            <a:r>
              <a:rPr lang="en-US" sz="2600" dirty="0" err="1"/>
              <a:t>radyasyon</a:t>
            </a:r>
            <a:r>
              <a:rPr lang="en-US" sz="2600" dirty="0"/>
              <a:t> </a:t>
            </a:r>
            <a:r>
              <a:rPr lang="en-US" sz="2600" dirty="0" err="1"/>
              <a:t>daha</a:t>
            </a:r>
            <a:r>
              <a:rPr lang="en-US" sz="2600" dirty="0"/>
              <a:t> </a:t>
            </a:r>
            <a:r>
              <a:rPr lang="en-US" sz="2600" dirty="0" err="1"/>
              <a:t>kolay</a:t>
            </a:r>
            <a:r>
              <a:rPr lang="en-US" sz="2600" dirty="0"/>
              <a:t> </a:t>
            </a:r>
            <a:r>
              <a:rPr lang="en-US" sz="2600" dirty="0" err="1"/>
              <a:t>emilmektedir</a:t>
            </a:r>
            <a:r>
              <a:rPr lang="en-US" sz="2600" dirty="0"/>
              <a:t>.</a:t>
            </a:r>
          </a:p>
          <a:p>
            <a:endParaRPr lang="tr-TR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5176" y="3407886"/>
            <a:ext cx="62144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Kanyon</a:t>
            </a:r>
            <a:r>
              <a:rPr lang="en-US" sz="2000" dirty="0" smtClean="0"/>
              <a:t> </a:t>
            </a:r>
            <a:r>
              <a:rPr lang="en-US" sz="2000" dirty="0" err="1" smtClean="0"/>
              <a:t>etkisinin</a:t>
            </a:r>
            <a:r>
              <a:rPr lang="en-US" sz="2000" dirty="0" smtClean="0"/>
              <a:t> </a:t>
            </a:r>
            <a:r>
              <a:rPr lang="en-US" sz="2000" dirty="0" err="1" smtClean="0"/>
              <a:t>oluşumunda</a:t>
            </a:r>
            <a:r>
              <a:rPr lang="en-US" sz="2000" dirty="0" smtClean="0"/>
              <a:t>, </a:t>
            </a:r>
            <a:r>
              <a:rPr lang="en-US" sz="2000" dirty="0" err="1" smtClean="0"/>
              <a:t>cadde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kaldırımların</a:t>
            </a:r>
            <a:r>
              <a:rPr lang="en-US" sz="2000" dirty="0" smtClean="0"/>
              <a:t> </a:t>
            </a:r>
            <a:r>
              <a:rPr lang="en-US" sz="2000" dirty="0" err="1" smtClean="0"/>
              <a:t>genişliği</a:t>
            </a:r>
            <a:r>
              <a:rPr lang="tr-TR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smtClean="0"/>
              <a:t>w, w1, w2), </a:t>
            </a:r>
            <a:endParaRPr lang="tr-TR" sz="2000" dirty="0" smtClean="0"/>
          </a:p>
          <a:p>
            <a:r>
              <a:rPr lang="en-US" sz="2000" dirty="0" err="1" smtClean="0"/>
              <a:t>Caddelerin</a:t>
            </a:r>
            <a:r>
              <a:rPr lang="tr-TR" sz="2000" dirty="0" smtClean="0"/>
              <a:t> </a:t>
            </a:r>
            <a:r>
              <a:rPr lang="en-US" sz="2000" dirty="0" err="1" smtClean="0"/>
              <a:t>kenarlarındaki</a:t>
            </a:r>
            <a:r>
              <a:rPr lang="en-US" sz="2000" dirty="0" smtClean="0"/>
              <a:t> </a:t>
            </a:r>
            <a:r>
              <a:rPr lang="en-US" sz="2000" dirty="0" err="1" smtClean="0"/>
              <a:t>binaların</a:t>
            </a:r>
            <a:r>
              <a:rPr lang="en-US" sz="2000" dirty="0" smtClean="0"/>
              <a:t> </a:t>
            </a:r>
            <a:r>
              <a:rPr lang="en-US" sz="2000" dirty="0" err="1" smtClean="0"/>
              <a:t>yüksekliği</a:t>
            </a:r>
            <a:endParaRPr lang="tr-TR" sz="2000" dirty="0" smtClean="0"/>
          </a:p>
          <a:p>
            <a:r>
              <a:rPr lang="en-US" sz="2000" dirty="0" smtClean="0"/>
              <a:t>(</a:t>
            </a:r>
            <a:r>
              <a:rPr lang="en-US" sz="2000" dirty="0" smtClean="0"/>
              <a:t>h1, h2), </a:t>
            </a:r>
            <a:r>
              <a:rPr lang="en-US" sz="2000" dirty="0" err="1" smtClean="0"/>
              <a:t>binaların</a:t>
            </a:r>
            <a:r>
              <a:rPr lang="en-US" sz="2000" dirty="0" smtClean="0"/>
              <a:t>, </a:t>
            </a:r>
            <a:r>
              <a:rPr lang="en-US" sz="2000" dirty="0" err="1" smtClean="0"/>
              <a:t>kaldırımların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yolun</a:t>
            </a:r>
            <a:r>
              <a:rPr lang="en-US" sz="2000" dirty="0" smtClean="0"/>
              <a:t> </a:t>
            </a:r>
            <a:r>
              <a:rPr lang="en-US" sz="2000" dirty="0" err="1" smtClean="0"/>
              <a:t>kaplama</a:t>
            </a:r>
            <a:endParaRPr lang="en-US" sz="2000" dirty="0" smtClean="0"/>
          </a:p>
          <a:p>
            <a:r>
              <a:rPr lang="en-US" sz="2000" dirty="0" err="1" smtClean="0"/>
              <a:t>malzemesi</a:t>
            </a:r>
            <a:r>
              <a:rPr lang="en-US" sz="2000" dirty="0" smtClean="0"/>
              <a:t>, </a:t>
            </a:r>
            <a:endParaRPr lang="tr-TR" sz="2000" dirty="0" smtClean="0"/>
          </a:p>
          <a:p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alanlarda</a:t>
            </a:r>
            <a:r>
              <a:rPr lang="en-US" sz="2000" dirty="0" smtClean="0"/>
              <a:t> </a:t>
            </a:r>
            <a:r>
              <a:rPr lang="en-US" sz="2000" dirty="0" err="1" smtClean="0"/>
              <a:t>yol</a:t>
            </a:r>
            <a:r>
              <a:rPr lang="en-US" sz="2000" dirty="0" smtClean="0"/>
              <a:t> </a:t>
            </a:r>
            <a:r>
              <a:rPr lang="en-US" sz="2000" dirty="0" err="1" smtClean="0"/>
              <a:t>ağaçlandırmasının</a:t>
            </a:r>
            <a:r>
              <a:rPr lang="en-US" sz="2000" dirty="0" smtClean="0"/>
              <a:t> </a:t>
            </a:r>
            <a:r>
              <a:rPr lang="en-US" sz="2000" dirty="0" err="1" smtClean="0"/>
              <a:t>yapılıp</a:t>
            </a:r>
            <a:r>
              <a:rPr lang="en-US" sz="2000" dirty="0" smtClean="0"/>
              <a:t> </a:t>
            </a:r>
            <a:r>
              <a:rPr lang="en-US" sz="2000" dirty="0" err="1" smtClean="0"/>
              <a:t>yapılmaması</a:t>
            </a:r>
            <a:r>
              <a:rPr lang="en-US" sz="2000" dirty="0" smtClean="0"/>
              <a:t> </a:t>
            </a:r>
            <a:r>
              <a:rPr lang="en-US" sz="2000" dirty="0" err="1" smtClean="0"/>
              <a:t>önemli</a:t>
            </a:r>
            <a:r>
              <a:rPr lang="en-US" sz="2000" dirty="0" smtClean="0"/>
              <a:t> </a:t>
            </a:r>
            <a:r>
              <a:rPr lang="en-US" sz="2000" dirty="0" err="1" smtClean="0"/>
              <a:t>rol</a:t>
            </a:r>
            <a:endParaRPr lang="en-US" sz="2000" dirty="0" smtClean="0"/>
          </a:p>
          <a:p>
            <a:r>
              <a:rPr lang="en-US" sz="2000" dirty="0" err="1" smtClean="0"/>
              <a:t>oynamaktadır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4956" y="4094469"/>
            <a:ext cx="4713888" cy="251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87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531"/>
          </a:xfrm>
        </p:spPr>
        <p:txBody>
          <a:bodyPr>
            <a:normAutofit fontScale="90000"/>
          </a:bodyPr>
          <a:lstStyle/>
          <a:p>
            <a:r>
              <a:rPr lang="en-US" dirty="0"/>
              <a:t>YÜZEY MALZEMELERİNİN ETKİSİ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987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err="1"/>
              <a:t>Kentsel</a:t>
            </a:r>
            <a:r>
              <a:rPr lang="en-US" sz="2400" dirty="0"/>
              <a:t> </a:t>
            </a:r>
            <a:r>
              <a:rPr lang="en-US" sz="2400" dirty="0" err="1"/>
              <a:t>alanlarda</a:t>
            </a:r>
            <a:r>
              <a:rPr lang="en-US" sz="2400" dirty="0"/>
              <a:t> </a:t>
            </a:r>
            <a:r>
              <a:rPr lang="en-US" sz="2400" dirty="0" err="1"/>
              <a:t>yapılarda</a:t>
            </a:r>
            <a:r>
              <a:rPr lang="en-US" sz="2400" dirty="0"/>
              <a:t> </a:t>
            </a:r>
            <a:r>
              <a:rPr lang="en-US" sz="2400" dirty="0" err="1"/>
              <a:t>kullanılan</a:t>
            </a:r>
            <a:r>
              <a:rPr lang="en-US" sz="2400" dirty="0"/>
              <a:t> </a:t>
            </a:r>
            <a:r>
              <a:rPr lang="en-US" sz="2400" dirty="0" err="1"/>
              <a:t>malzemeler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kentsel</a:t>
            </a:r>
            <a:r>
              <a:rPr lang="en-US" sz="2400" dirty="0"/>
              <a:t> </a:t>
            </a:r>
            <a:r>
              <a:rPr lang="en-US" sz="2400" dirty="0" err="1"/>
              <a:t>yüzeyleri</a:t>
            </a:r>
            <a:r>
              <a:rPr lang="en-US" sz="2400" dirty="0"/>
              <a:t> </a:t>
            </a:r>
            <a:r>
              <a:rPr lang="en-US" sz="2400" dirty="0" err="1" smtClean="0"/>
              <a:t>kaplayan</a:t>
            </a:r>
            <a:r>
              <a:rPr lang="tr-TR" sz="2400" dirty="0" smtClean="0"/>
              <a:t> </a:t>
            </a:r>
            <a:r>
              <a:rPr lang="en-US" sz="2400" dirty="0" err="1" smtClean="0"/>
              <a:t>malzemelerin</a:t>
            </a:r>
            <a:r>
              <a:rPr lang="en-US" sz="2400" dirty="0" smtClean="0"/>
              <a:t> </a:t>
            </a:r>
            <a:r>
              <a:rPr lang="en-US" sz="2400" dirty="0" err="1"/>
              <a:t>termal</a:t>
            </a:r>
            <a:r>
              <a:rPr lang="en-US" sz="2400" dirty="0"/>
              <a:t> </a:t>
            </a:r>
            <a:r>
              <a:rPr lang="en-US" sz="2400" dirty="0" err="1"/>
              <a:t>özellikleri</a:t>
            </a:r>
            <a:r>
              <a:rPr lang="en-US" sz="2400" dirty="0"/>
              <a:t>, </a:t>
            </a:r>
            <a:r>
              <a:rPr lang="en-US" sz="2400" dirty="0" err="1"/>
              <a:t>kırsal</a:t>
            </a:r>
            <a:r>
              <a:rPr lang="en-US" sz="2400" dirty="0"/>
              <a:t> </a:t>
            </a:r>
            <a:r>
              <a:rPr lang="en-US" sz="2400" dirty="0" err="1"/>
              <a:t>alanlarda</a:t>
            </a:r>
            <a:r>
              <a:rPr lang="en-US" sz="2400" dirty="0"/>
              <a:t> </a:t>
            </a:r>
            <a:r>
              <a:rPr lang="en-US" sz="2400" dirty="0" err="1"/>
              <a:t>doğal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bulunan</a:t>
            </a:r>
            <a:r>
              <a:rPr lang="en-US" sz="2400" dirty="0"/>
              <a:t> </a:t>
            </a:r>
            <a:r>
              <a:rPr lang="en-US" sz="2400" dirty="0" err="1" smtClean="0"/>
              <a:t>malzemelerden</a:t>
            </a:r>
            <a:r>
              <a:rPr lang="tr-TR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/>
              <a:t>farklıdır</a:t>
            </a:r>
            <a:r>
              <a:rPr lang="en-US" sz="2400" dirty="0"/>
              <a:t>. </a:t>
            </a:r>
            <a:r>
              <a:rPr lang="en-US" sz="2400" dirty="0" err="1"/>
              <a:t>Örneğin</a:t>
            </a:r>
            <a:r>
              <a:rPr lang="en-US" sz="2400" dirty="0"/>
              <a:t> </a:t>
            </a:r>
            <a:r>
              <a:rPr lang="en-US" sz="2400" dirty="0" err="1"/>
              <a:t>nemli</a:t>
            </a:r>
            <a:r>
              <a:rPr lang="en-US" sz="2400" dirty="0"/>
              <a:t> </a:t>
            </a:r>
            <a:r>
              <a:rPr lang="en-US" sz="2400" dirty="0" err="1"/>
              <a:t>toprağın</a:t>
            </a:r>
            <a:r>
              <a:rPr lang="en-US" sz="2400" dirty="0"/>
              <a:t> </a:t>
            </a:r>
            <a:r>
              <a:rPr lang="en-US" sz="2400" dirty="0" err="1"/>
              <a:t>özgül</a:t>
            </a:r>
            <a:r>
              <a:rPr lang="en-US" sz="2400" dirty="0"/>
              <a:t> </a:t>
            </a:r>
            <a:r>
              <a:rPr lang="en-US" sz="2400" dirty="0" err="1"/>
              <a:t>ısı</a:t>
            </a:r>
            <a:r>
              <a:rPr lang="en-US" sz="2400" dirty="0"/>
              <a:t> </a:t>
            </a:r>
            <a:r>
              <a:rPr lang="en-US" sz="2400" dirty="0" err="1"/>
              <a:t>kapasitesi</a:t>
            </a:r>
            <a:r>
              <a:rPr lang="en-US" sz="2400" dirty="0"/>
              <a:t> </a:t>
            </a:r>
            <a:r>
              <a:rPr lang="en-US" sz="2400" dirty="0" err="1"/>
              <a:t>asfalt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betondan</a:t>
            </a:r>
            <a:r>
              <a:rPr lang="en-US" sz="2400" dirty="0"/>
              <a:t> </a:t>
            </a:r>
            <a:r>
              <a:rPr lang="en-US" sz="2400" dirty="0" err="1"/>
              <a:t>yaklaşık</a:t>
            </a:r>
            <a:r>
              <a:rPr lang="en-US" sz="2400" dirty="0"/>
              <a:t> </a:t>
            </a:r>
            <a:r>
              <a:rPr lang="en-US" sz="2400" dirty="0" smtClean="0"/>
              <a:t>%</a:t>
            </a:r>
            <a:r>
              <a:rPr lang="tr-TR" sz="2400" dirty="0" smtClean="0"/>
              <a:t> </a:t>
            </a:r>
            <a:r>
              <a:rPr lang="en-US" sz="2400" dirty="0" smtClean="0"/>
              <a:t>50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fazladır</a:t>
            </a:r>
            <a:r>
              <a:rPr lang="en-US" sz="2400" dirty="0"/>
              <a:t>.</a:t>
            </a:r>
          </a:p>
          <a:p>
            <a:endParaRPr lang="tr-TR" sz="2400" dirty="0" smtClean="0"/>
          </a:p>
          <a:p>
            <a:r>
              <a:rPr lang="en-US" sz="2400" dirty="0" err="1"/>
              <a:t>Yüzeyin</a:t>
            </a:r>
            <a:r>
              <a:rPr lang="en-US" sz="2400" dirty="0"/>
              <a:t> </a:t>
            </a:r>
            <a:r>
              <a:rPr lang="en-US" sz="2400" dirty="0" err="1"/>
              <a:t>rengi</a:t>
            </a:r>
            <a:r>
              <a:rPr lang="en-US" sz="2400" dirty="0"/>
              <a:t>; </a:t>
            </a:r>
            <a:r>
              <a:rPr lang="en-US" sz="2400" dirty="0" err="1"/>
              <a:t>soğurulma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yansıma</a:t>
            </a:r>
            <a:r>
              <a:rPr lang="en-US" sz="2400" dirty="0"/>
              <a:t> </a:t>
            </a:r>
            <a:r>
              <a:rPr lang="en-US" sz="2400" dirty="0" err="1"/>
              <a:t>üzerinde</a:t>
            </a:r>
            <a:r>
              <a:rPr lang="en-US" sz="2400" dirty="0"/>
              <a:t> </a:t>
            </a:r>
            <a:r>
              <a:rPr lang="en-US" sz="2400" dirty="0" err="1"/>
              <a:t>etkin</a:t>
            </a:r>
            <a:r>
              <a:rPr lang="en-US" sz="2400" dirty="0"/>
              <a:t> </a:t>
            </a:r>
            <a:r>
              <a:rPr lang="en-US" sz="2400" dirty="0" err="1"/>
              <a:t>rol</a:t>
            </a:r>
            <a:r>
              <a:rPr lang="en-US" sz="2400" dirty="0"/>
              <a:t> </a:t>
            </a:r>
            <a:r>
              <a:rPr lang="en-US" sz="2400" dirty="0" err="1"/>
              <a:t>oynar</a:t>
            </a:r>
            <a:r>
              <a:rPr lang="en-US" sz="2400" dirty="0"/>
              <a:t>. </a:t>
            </a:r>
            <a:r>
              <a:rPr lang="en-US" sz="2400" dirty="0" err="1"/>
              <a:t>Yüzeyi</a:t>
            </a:r>
            <a:r>
              <a:rPr lang="en-US" sz="2400" dirty="0"/>
              <a:t> </a:t>
            </a:r>
            <a:r>
              <a:rPr lang="en-US" sz="2400" dirty="0" err="1"/>
              <a:t>oluşturan</a:t>
            </a:r>
            <a:r>
              <a:rPr lang="en-US" sz="2400" dirty="0"/>
              <a:t> </a:t>
            </a:r>
            <a:r>
              <a:rPr lang="en-US" sz="2400" dirty="0" err="1"/>
              <a:t>malzemenin</a:t>
            </a:r>
            <a:r>
              <a:rPr lang="en-US" sz="2400" dirty="0"/>
              <a:t> </a:t>
            </a:r>
            <a:r>
              <a:rPr lang="en-US" sz="2400" dirty="0" err="1"/>
              <a:t>türü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dirty="0" err="1"/>
              <a:t>sıcaklığın</a:t>
            </a:r>
            <a:r>
              <a:rPr lang="en-US" sz="2400" dirty="0"/>
              <a:t> </a:t>
            </a:r>
            <a:r>
              <a:rPr lang="en-US" sz="2400" dirty="0" err="1"/>
              <a:t>iletilmesi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depolanması</a:t>
            </a:r>
            <a:r>
              <a:rPr lang="en-US" sz="2400" dirty="0"/>
              <a:t> </a:t>
            </a:r>
            <a:r>
              <a:rPr lang="en-US" sz="2400" dirty="0" err="1"/>
              <a:t>üzerinde</a:t>
            </a:r>
            <a:r>
              <a:rPr lang="en-US" sz="2400" dirty="0"/>
              <a:t> </a:t>
            </a:r>
            <a:r>
              <a:rPr lang="en-US" sz="2400" dirty="0" err="1"/>
              <a:t>rol</a:t>
            </a:r>
            <a:r>
              <a:rPr lang="en-US" sz="2400" dirty="0"/>
              <a:t> </a:t>
            </a:r>
            <a:r>
              <a:rPr lang="en-US" sz="2400" dirty="0" err="1"/>
              <a:t>oynamaktadır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7 Grup"/>
          <p:cNvGrpSpPr/>
          <p:nvPr/>
        </p:nvGrpSpPr>
        <p:grpSpPr>
          <a:xfrm>
            <a:off x="565867" y="688430"/>
            <a:ext cx="8313991" cy="5722352"/>
            <a:chOff x="3563888" y="2689756"/>
            <a:chExt cx="4572000" cy="3279440"/>
          </a:xfrm>
          <a:solidFill>
            <a:schemeClr val="bg1">
              <a:lumMod val="20000"/>
              <a:lumOff val="80000"/>
            </a:schemeClr>
          </a:solidFill>
        </p:grpSpPr>
        <p:sp>
          <p:nvSpPr>
            <p:cNvPr id="5" name="8 Dikdörtgen"/>
            <p:cNvSpPr/>
            <p:nvPr/>
          </p:nvSpPr>
          <p:spPr>
            <a:xfrm>
              <a:off x="3563888" y="3164681"/>
              <a:ext cx="4572000" cy="2804515"/>
            </a:xfrm>
            <a:prstGeom prst="rect">
              <a:avLst/>
            </a:prstGeom>
            <a:grpFill/>
            <a:ln>
              <a:solidFill>
                <a:schemeClr val="bg1">
                  <a:lumMod val="20000"/>
                  <a:lumOff val="80000"/>
                </a:schemeClr>
              </a:solidFill>
            </a:ln>
          </p:spPr>
          <p:txBody>
            <a:bodyPr>
              <a:spAutoFit/>
            </a:bodyPr>
            <a:lstStyle/>
            <a:p>
              <a:r>
                <a:rPr lang="tr-TR" sz="2400" b="1" u="sng" dirty="0" smtClean="0">
                  <a:solidFill>
                    <a:schemeClr val="accent3"/>
                  </a:solidFill>
                </a:rPr>
                <a:t>Yüzeyin cinsi           Yansıtma Oranı (%)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Taze Kar                                          70-90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Eski Kar                                           40-60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Kaya                                                 12-15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Kum-çöl                                            13-30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Kuru toprak                                       8-14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Nemli toprak                                       8-9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Çayırlık                                            10-37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Orman (karışık)                                     5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Çam ormanı                                          10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Deniz suyu                                         2-70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Kentler                                                  10</a:t>
              </a:r>
            </a:p>
            <a:p>
              <a:r>
                <a:rPr lang="tr-TR" sz="2400" b="1" dirty="0" smtClean="0">
                  <a:solidFill>
                    <a:schemeClr val="accent3"/>
                  </a:solidFill>
                </a:rPr>
                <a:t>İnsan derisi                                           35</a:t>
              </a:r>
              <a:endParaRPr lang="tr-TR" sz="2400" b="1" dirty="0">
                <a:solidFill>
                  <a:schemeClr val="accent3"/>
                </a:solidFill>
              </a:endParaRPr>
            </a:p>
          </p:txBody>
        </p:sp>
        <p:sp>
          <p:nvSpPr>
            <p:cNvPr id="6" name="9 Dikdörtgen"/>
            <p:cNvSpPr/>
            <p:nvPr/>
          </p:nvSpPr>
          <p:spPr>
            <a:xfrm>
              <a:off x="3563888" y="2689756"/>
              <a:ext cx="4572000" cy="335130"/>
            </a:xfrm>
            <a:prstGeom prst="rect">
              <a:avLst/>
            </a:prstGeom>
            <a:grpFill/>
            <a:ln>
              <a:solidFill>
                <a:schemeClr val="bg1">
                  <a:lumMod val="20000"/>
                  <a:lumOff val="8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chemeClr val="accent3"/>
                  </a:solidFill>
                </a:rPr>
                <a:t>MALZEMENİN TÜRÜNE GÖRE ISIGIN YANSITILMA ORANLARI </a:t>
              </a:r>
              <a:endParaRPr lang="tr-TR" sz="1600" b="1" dirty="0" smtClean="0">
                <a:solidFill>
                  <a:schemeClr val="accent3"/>
                </a:solidFill>
              </a:endParaRPr>
            </a:p>
            <a:p>
              <a:pPr algn="ctr"/>
              <a:r>
                <a:rPr lang="tr-TR" sz="1600" b="1" dirty="0" smtClean="0">
                  <a:solidFill>
                    <a:schemeClr val="accent3"/>
                  </a:solidFill>
                </a:rPr>
                <a:t>(</a:t>
              </a:r>
              <a:r>
                <a:rPr lang="tr-TR" sz="1600" b="1" dirty="0" smtClean="0">
                  <a:solidFill>
                    <a:schemeClr val="accent3"/>
                  </a:solidFill>
                </a:rPr>
                <a:t>HEYER 1993)</a:t>
              </a:r>
              <a:endParaRPr lang="tr-TR" sz="16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3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KENTSEL ISI ADALARININ ÖZELLİKLERİ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92" y="1443421"/>
            <a:ext cx="9420479" cy="54145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1. </a:t>
            </a:r>
            <a:r>
              <a:rPr lang="en-US" sz="2400" dirty="0" err="1" smtClean="0"/>
              <a:t>Yapılaşma</a:t>
            </a:r>
            <a:r>
              <a:rPr lang="en-US" sz="2400" dirty="0" smtClean="0"/>
              <a:t> </a:t>
            </a:r>
            <a:r>
              <a:rPr lang="en-US" sz="2400" dirty="0" err="1"/>
              <a:t>faaliyetleri</a:t>
            </a:r>
            <a:r>
              <a:rPr lang="en-US" sz="2400" dirty="0"/>
              <a:t> </a:t>
            </a:r>
            <a:r>
              <a:rPr lang="en-US" sz="2400" dirty="0" err="1"/>
              <a:t>sonucunda</a:t>
            </a:r>
            <a:r>
              <a:rPr lang="en-US" sz="2400" dirty="0"/>
              <a:t> </a:t>
            </a:r>
            <a:r>
              <a:rPr lang="en-US" sz="2400" dirty="0" err="1"/>
              <a:t>vejetasyonun</a:t>
            </a:r>
            <a:r>
              <a:rPr lang="en-US" sz="2400" dirty="0"/>
              <a:t> </a:t>
            </a:r>
            <a:r>
              <a:rPr lang="en-US" sz="2400" dirty="0" err="1"/>
              <a:t>ortadan</a:t>
            </a:r>
            <a:r>
              <a:rPr lang="en-US" sz="2400" dirty="0"/>
              <a:t> </a:t>
            </a:r>
            <a:r>
              <a:rPr lang="en-US" sz="2400" dirty="0" err="1"/>
              <a:t>kalkması</a:t>
            </a:r>
            <a:r>
              <a:rPr lang="en-US" sz="2400" dirty="0"/>
              <a:t>,  </a:t>
            </a:r>
            <a:r>
              <a:rPr lang="en-US" sz="2400" dirty="0" err="1" smtClean="0"/>
              <a:t>beton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/>
              <a:t>asfalt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malzemelerin</a:t>
            </a:r>
            <a:r>
              <a:rPr lang="en-US" sz="2400" dirty="0"/>
              <a:t> </a:t>
            </a:r>
            <a:r>
              <a:rPr lang="en-US" sz="2400" dirty="0" err="1"/>
              <a:t>gündüz</a:t>
            </a:r>
            <a:r>
              <a:rPr lang="en-US" sz="2400" dirty="0"/>
              <a:t> </a:t>
            </a:r>
            <a:r>
              <a:rPr lang="en-US" sz="2400" dirty="0" err="1"/>
              <a:t>ısıyı</a:t>
            </a:r>
            <a:r>
              <a:rPr lang="en-US" sz="2400" dirty="0"/>
              <a:t> </a:t>
            </a:r>
            <a:r>
              <a:rPr lang="en-US" sz="2400" dirty="0" err="1"/>
              <a:t>emerek</a:t>
            </a:r>
            <a:r>
              <a:rPr lang="en-US" sz="2400" dirty="0"/>
              <a:t> </a:t>
            </a:r>
            <a:r>
              <a:rPr lang="en-US" sz="2400" dirty="0" err="1"/>
              <a:t>gece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çıkan</a:t>
            </a:r>
            <a:r>
              <a:rPr lang="en-US" sz="2400" dirty="0"/>
              <a:t> </a:t>
            </a:r>
            <a:r>
              <a:rPr lang="en-US" sz="2400" dirty="0" err="1"/>
              <a:t>enerjinin</a:t>
            </a:r>
            <a:r>
              <a:rPr lang="en-US" sz="2400" dirty="0"/>
              <a:t> </a:t>
            </a:r>
            <a:r>
              <a:rPr lang="en-US" sz="2400" dirty="0" err="1"/>
              <a:t>kente</a:t>
            </a:r>
            <a:r>
              <a:rPr lang="en-US" sz="2400" dirty="0"/>
              <a:t> </a:t>
            </a:r>
            <a:r>
              <a:rPr lang="en-US" sz="2400" dirty="0" err="1"/>
              <a:t>salınması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Taşıt</a:t>
            </a:r>
            <a:r>
              <a:rPr lang="en-US" sz="2400" dirty="0"/>
              <a:t>, </a:t>
            </a:r>
            <a:r>
              <a:rPr lang="en-US" sz="2400" dirty="0" err="1"/>
              <a:t>havalandırma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endüstriyel</a:t>
            </a:r>
            <a:r>
              <a:rPr lang="en-US" sz="2400" dirty="0"/>
              <a:t> </a:t>
            </a:r>
            <a:r>
              <a:rPr lang="en-US" sz="2400" dirty="0" err="1"/>
              <a:t>alanların</a:t>
            </a:r>
            <a:r>
              <a:rPr lang="en-US" sz="2400" dirty="0"/>
              <a:t> </a:t>
            </a:r>
            <a:r>
              <a:rPr lang="en-US" sz="2400" dirty="0" err="1"/>
              <a:t>ısı</a:t>
            </a:r>
            <a:r>
              <a:rPr lang="en-US" sz="2400" dirty="0"/>
              <a:t> </a:t>
            </a:r>
            <a:r>
              <a:rPr lang="en-US" sz="2400" dirty="0" err="1"/>
              <a:t>oluşumunda</a:t>
            </a:r>
            <a:r>
              <a:rPr lang="en-US" sz="2400" dirty="0"/>
              <a:t> </a:t>
            </a:r>
            <a:r>
              <a:rPr lang="en-US" sz="2400" dirty="0" err="1"/>
              <a:t>etkili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/>
              <a:t>Kentsel</a:t>
            </a:r>
            <a:r>
              <a:rPr lang="en-US" sz="2400" dirty="0"/>
              <a:t> </a:t>
            </a:r>
            <a:r>
              <a:rPr lang="en-US" sz="2400" dirty="0" err="1"/>
              <a:t>alanların</a:t>
            </a:r>
            <a:r>
              <a:rPr lang="en-US" sz="2400" dirty="0"/>
              <a:t> </a:t>
            </a:r>
            <a:r>
              <a:rPr lang="en-US" sz="2400" dirty="0" err="1"/>
              <a:t>yeterli</a:t>
            </a:r>
            <a:r>
              <a:rPr lang="en-US" sz="2400" dirty="0"/>
              <a:t> </a:t>
            </a:r>
            <a:r>
              <a:rPr lang="en-US" sz="2400" dirty="0" err="1"/>
              <a:t>vejetasyona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olmamasından</a:t>
            </a:r>
            <a:r>
              <a:rPr lang="en-US" sz="2400" dirty="0"/>
              <a:t> </a:t>
            </a:r>
            <a:r>
              <a:rPr lang="en-US" sz="2400" dirty="0" err="1"/>
              <a:t>ötürü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çeşitli</a:t>
            </a:r>
            <a:r>
              <a:rPr lang="en-US" sz="2400" dirty="0"/>
              <a:t> </a:t>
            </a:r>
            <a:r>
              <a:rPr lang="en-US" sz="2400" dirty="0" err="1"/>
              <a:t>faaliyetler</a:t>
            </a:r>
            <a:r>
              <a:rPr lang="en-US" sz="2400" dirty="0"/>
              <a:t> </a:t>
            </a:r>
            <a:r>
              <a:rPr lang="en-US" sz="2400" dirty="0" err="1"/>
              <a:t>sonucunda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çıkan</a:t>
            </a:r>
            <a:r>
              <a:rPr lang="en-US" sz="2400" dirty="0"/>
              <a:t> </a:t>
            </a:r>
            <a:r>
              <a:rPr lang="en-US" sz="2400" dirty="0" err="1"/>
              <a:t>ısının</a:t>
            </a:r>
            <a:r>
              <a:rPr lang="en-US" sz="2400" dirty="0"/>
              <a:t> </a:t>
            </a:r>
            <a:r>
              <a:rPr lang="en-US" sz="2400" dirty="0" err="1"/>
              <a:t>emilememesi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dirty="0" err="1"/>
              <a:t>Buharlaşmanın</a:t>
            </a:r>
            <a:r>
              <a:rPr lang="en-US" sz="2400" dirty="0"/>
              <a:t> </a:t>
            </a:r>
            <a:r>
              <a:rPr lang="en-US" sz="2400" dirty="0" err="1"/>
              <a:t>azalması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, </a:t>
            </a:r>
            <a:r>
              <a:rPr lang="en-US" sz="2400" dirty="0" err="1"/>
              <a:t>kentsel</a:t>
            </a:r>
            <a:r>
              <a:rPr lang="en-US" sz="2400" dirty="0"/>
              <a:t> </a:t>
            </a:r>
            <a:r>
              <a:rPr lang="en-US" sz="2400" dirty="0" err="1"/>
              <a:t>alanların</a:t>
            </a:r>
            <a:r>
              <a:rPr lang="en-US" sz="2400" dirty="0"/>
              <a:t> </a:t>
            </a:r>
            <a:r>
              <a:rPr lang="en-US" sz="2400" dirty="0" err="1"/>
              <a:t>çevrelerinden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sıcak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iklime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5. </a:t>
            </a:r>
            <a:r>
              <a:rPr lang="en-US" sz="2400" dirty="0" err="1"/>
              <a:t>Gün</a:t>
            </a:r>
            <a:r>
              <a:rPr lang="en-US" sz="2400" dirty="0"/>
              <a:t> </a:t>
            </a:r>
            <a:r>
              <a:rPr lang="en-US" sz="2400" dirty="0" err="1"/>
              <a:t>boyunda</a:t>
            </a:r>
            <a:r>
              <a:rPr lang="en-US" sz="2400" dirty="0"/>
              <a:t> </a:t>
            </a:r>
            <a:r>
              <a:rPr lang="en-US" sz="2400" dirty="0" err="1"/>
              <a:t>çimento,tuğla</a:t>
            </a:r>
            <a:r>
              <a:rPr lang="en-US" sz="2400" dirty="0"/>
              <a:t> vb. </a:t>
            </a:r>
            <a:r>
              <a:rPr lang="en-US" sz="2400" dirty="0" err="1"/>
              <a:t>ısıyı</a:t>
            </a:r>
            <a:r>
              <a:rPr lang="en-US" sz="2400" dirty="0"/>
              <a:t> </a:t>
            </a:r>
            <a:r>
              <a:rPr lang="en-US" sz="2400" dirty="0" err="1"/>
              <a:t>emmesi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gece</a:t>
            </a:r>
            <a:r>
              <a:rPr lang="en-US" sz="2400" dirty="0"/>
              <a:t> </a:t>
            </a:r>
            <a:r>
              <a:rPr lang="en-US" sz="2400" dirty="0" err="1"/>
              <a:t>düşük</a:t>
            </a:r>
            <a:r>
              <a:rPr lang="en-US" sz="2400" dirty="0"/>
              <a:t> </a:t>
            </a:r>
            <a:r>
              <a:rPr lang="en-US" sz="2400" dirty="0" err="1"/>
              <a:t>atmosferde</a:t>
            </a:r>
            <a:r>
              <a:rPr lang="en-US" sz="2400" dirty="0"/>
              <a:t> </a:t>
            </a:r>
            <a:r>
              <a:rPr lang="en-US" sz="2400" dirty="0" err="1"/>
              <a:t>ısıyı</a:t>
            </a:r>
            <a:r>
              <a:rPr lang="en-US" sz="2400" dirty="0"/>
              <a:t> </a:t>
            </a:r>
            <a:r>
              <a:rPr lang="en-US" sz="2400" dirty="0" err="1"/>
              <a:t>serbest</a:t>
            </a:r>
            <a:r>
              <a:rPr lang="en-US" sz="2400" dirty="0"/>
              <a:t> </a:t>
            </a:r>
            <a:r>
              <a:rPr lang="en-US" sz="2400" dirty="0" err="1"/>
              <a:t>bırakması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6. </a:t>
            </a:r>
            <a:r>
              <a:rPr lang="en-US" sz="2400" dirty="0" err="1"/>
              <a:t>Güneş</a:t>
            </a:r>
            <a:r>
              <a:rPr lang="en-US" sz="2400" dirty="0"/>
              <a:t> </a:t>
            </a:r>
            <a:r>
              <a:rPr lang="en-US" sz="2400" dirty="0" err="1"/>
              <a:t>radyasyonlarının</a:t>
            </a:r>
            <a:r>
              <a:rPr lang="en-US" sz="2400" dirty="0"/>
              <a:t> </a:t>
            </a:r>
            <a:r>
              <a:rPr lang="en-US" sz="2400" dirty="0" err="1"/>
              <a:t>binalarca</a:t>
            </a:r>
            <a:r>
              <a:rPr lang="en-US" sz="2400" dirty="0"/>
              <a:t> </a:t>
            </a:r>
            <a:r>
              <a:rPr lang="en-US" sz="2400" dirty="0" err="1"/>
              <a:t>yansıtılması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7. </a:t>
            </a:r>
            <a:r>
              <a:rPr lang="en-US" sz="2400" dirty="0" err="1"/>
              <a:t>Rüzgarın</a:t>
            </a:r>
            <a:r>
              <a:rPr lang="en-US" sz="2400" dirty="0"/>
              <a:t> </a:t>
            </a:r>
            <a:r>
              <a:rPr lang="en-US" sz="2400" dirty="0" err="1"/>
              <a:t>olmayışı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7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38" y="341586"/>
            <a:ext cx="10673838" cy="1320800"/>
          </a:xfrm>
        </p:spPr>
        <p:txBody>
          <a:bodyPr>
            <a:normAutofit/>
          </a:bodyPr>
          <a:lstStyle/>
          <a:p>
            <a:r>
              <a:rPr lang="en-US" sz="3200" dirty="0"/>
              <a:t>KENTSEL ISI ADALARININ OLUMSUZ ETKİSİ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82" y="1119353"/>
            <a:ext cx="8829273" cy="573864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Kentsel</a:t>
            </a:r>
            <a:r>
              <a:rPr lang="en-US" dirty="0"/>
              <a:t> </a:t>
            </a:r>
            <a:r>
              <a:rPr lang="en-US" dirty="0" err="1"/>
              <a:t>alanlarda</a:t>
            </a:r>
            <a:r>
              <a:rPr lang="en-US" dirty="0"/>
              <a:t> </a:t>
            </a:r>
            <a:r>
              <a:rPr lang="en-US" dirty="0" err="1"/>
              <a:t>atmosferde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kirlilik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dalga</a:t>
            </a:r>
            <a:r>
              <a:rPr lang="en-US" dirty="0"/>
              <a:t> </a:t>
            </a:r>
            <a:r>
              <a:rPr lang="en-US" dirty="0" err="1"/>
              <a:t>boylu</a:t>
            </a:r>
            <a:r>
              <a:rPr lang="en-US" dirty="0"/>
              <a:t> </a:t>
            </a:r>
            <a:r>
              <a:rPr lang="en-US" dirty="0" err="1"/>
              <a:t>radyasyonu</a:t>
            </a:r>
            <a:r>
              <a:rPr lang="en-US" dirty="0"/>
              <a:t> </a:t>
            </a:r>
            <a:r>
              <a:rPr lang="en-US" dirty="0" err="1"/>
              <a:t>emerek</a:t>
            </a:r>
            <a:r>
              <a:rPr lang="en-US" dirty="0"/>
              <a:t>,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yansıtarak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radyasyon</a:t>
            </a:r>
            <a:r>
              <a:rPr lang="en-US" dirty="0"/>
              <a:t> </a:t>
            </a:r>
            <a:r>
              <a:rPr lang="en-US" dirty="0" err="1"/>
              <a:t>yolu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yüzeylerin</a:t>
            </a:r>
            <a:r>
              <a:rPr lang="en-US" dirty="0"/>
              <a:t> </a:t>
            </a:r>
            <a:r>
              <a:rPr lang="en-US" dirty="0" err="1"/>
              <a:t>soğumasını</a:t>
            </a:r>
            <a:r>
              <a:rPr lang="en-US" dirty="0"/>
              <a:t> </a:t>
            </a:r>
            <a:r>
              <a:rPr lang="en-US" dirty="0" err="1"/>
              <a:t>engelleyerek</a:t>
            </a:r>
            <a:r>
              <a:rPr lang="en-US" dirty="0"/>
              <a:t> </a:t>
            </a:r>
            <a:r>
              <a:rPr lang="en-US" dirty="0" err="1"/>
              <a:t>yalancı</a:t>
            </a:r>
            <a:r>
              <a:rPr lang="en-US" dirty="0"/>
              <a:t> sera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Otomobiller</a:t>
            </a:r>
            <a:r>
              <a:rPr lang="en-US" dirty="0"/>
              <a:t>, </a:t>
            </a:r>
            <a:r>
              <a:rPr lang="en-US" dirty="0" err="1"/>
              <a:t>klimalar</a:t>
            </a:r>
            <a:r>
              <a:rPr lang="en-US" dirty="0"/>
              <a:t>, </a:t>
            </a:r>
            <a:r>
              <a:rPr lang="en-US" dirty="0" err="1"/>
              <a:t>inşaatlar</a:t>
            </a:r>
            <a:r>
              <a:rPr lang="en-US" dirty="0"/>
              <a:t> </a:t>
            </a:r>
            <a:r>
              <a:rPr lang="en-US" dirty="0" err="1"/>
              <a:t>antropojenik</a:t>
            </a:r>
            <a:r>
              <a:rPr lang="en-US" dirty="0"/>
              <a:t> </a:t>
            </a:r>
            <a:r>
              <a:rPr lang="en-US" dirty="0" err="1"/>
              <a:t>ısı</a:t>
            </a:r>
            <a:r>
              <a:rPr lang="en-US" dirty="0"/>
              <a:t> </a:t>
            </a:r>
            <a:r>
              <a:rPr lang="en-US" dirty="0" err="1"/>
              <a:t>üreterek</a:t>
            </a:r>
            <a:r>
              <a:rPr lang="en-US" dirty="0"/>
              <a:t> </a:t>
            </a:r>
            <a:r>
              <a:rPr lang="en-US" dirty="0" err="1"/>
              <a:t>kentsel</a:t>
            </a:r>
            <a:r>
              <a:rPr lang="en-US" dirty="0"/>
              <a:t> </a:t>
            </a:r>
            <a:r>
              <a:rPr lang="en-US" dirty="0" err="1"/>
              <a:t>alanlarda</a:t>
            </a:r>
            <a:r>
              <a:rPr lang="en-US" dirty="0"/>
              <a:t> </a:t>
            </a:r>
            <a:r>
              <a:rPr lang="en-US" dirty="0" err="1"/>
              <a:t>sıcaklığın</a:t>
            </a:r>
            <a:r>
              <a:rPr lang="en-US" dirty="0"/>
              <a:t> </a:t>
            </a:r>
            <a:r>
              <a:rPr lang="en-US" dirty="0" err="1"/>
              <a:t>artmasına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Kentsel</a:t>
            </a:r>
            <a:r>
              <a:rPr lang="en-US" dirty="0" smtClean="0"/>
              <a:t> </a:t>
            </a:r>
            <a:r>
              <a:rPr lang="en-US" dirty="0" err="1"/>
              <a:t>ısı</a:t>
            </a:r>
            <a:r>
              <a:rPr lang="en-US" dirty="0"/>
              <a:t> </a:t>
            </a:r>
            <a:r>
              <a:rPr lang="en-US" dirty="0" err="1"/>
              <a:t>adaları</a:t>
            </a:r>
            <a:r>
              <a:rPr lang="en-US" dirty="0"/>
              <a:t>, </a:t>
            </a:r>
            <a:r>
              <a:rPr lang="en-US" dirty="0" err="1"/>
              <a:t>kentin</a:t>
            </a:r>
            <a:r>
              <a:rPr lang="en-US" dirty="0"/>
              <a:t>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kalitesini</a:t>
            </a:r>
            <a:r>
              <a:rPr lang="en-US" dirty="0"/>
              <a:t> </a:t>
            </a:r>
            <a:r>
              <a:rPr lang="en-US" dirty="0" err="1"/>
              <a:t>düşürmektedir,Havada</a:t>
            </a:r>
            <a:r>
              <a:rPr lang="en-US" dirty="0"/>
              <a:t> </a:t>
            </a:r>
            <a:r>
              <a:rPr lang="en-US" dirty="0" err="1"/>
              <a:t>yükselerek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noktaya</a:t>
            </a:r>
            <a:r>
              <a:rPr lang="en-US" dirty="0"/>
              <a:t> </a:t>
            </a:r>
            <a:r>
              <a:rPr lang="en-US" dirty="0" err="1"/>
              <a:t>ulaşan</a:t>
            </a:r>
            <a:r>
              <a:rPr lang="en-US" dirty="0"/>
              <a:t> </a:t>
            </a:r>
            <a:r>
              <a:rPr lang="en-US" dirty="0" err="1"/>
              <a:t>kirleticiler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çevrelerindeki</a:t>
            </a:r>
            <a:r>
              <a:rPr lang="en-US" dirty="0"/>
              <a:t> </a:t>
            </a:r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havanın</a:t>
            </a:r>
            <a:r>
              <a:rPr lang="en-US" dirty="0"/>
              <a:t> </a:t>
            </a:r>
            <a:r>
              <a:rPr lang="en-US" dirty="0" err="1"/>
              <a:t>basıncı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kentin</a:t>
            </a:r>
            <a:r>
              <a:rPr lang="en-US" dirty="0"/>
              <a:t> </a:t>
            </a:r>
            <a:r>
              <a:rPr lang="en-US" dirty="0" err="1"/>
              <a:t>merkezine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döner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Kent </a:t>
            </a:r>
            <a:r>
              <a:rPr lang="en-US" dirty="0" err="1"/>
              <a:t>ısısının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bölgelerde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havalandırma</a:t>
            </a:r>
            <a:r>
              <a:rPr lang="en-US" dirty="0"/>
              <a:t> </a:t>
            </a:r>
            <a:r>
              <a:rPr lang="en-US" dirty="0" err="1"/>
              <a:t>özelliği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binalarda</a:t>
            </a:r>
            <a:r>
              <a:rPr lang="en-US" dirty="0"/>
              <a:t> </a:t>
            </a:r>
            <a:r>
              <a:rPr lang="en-US" dirty="0" err="1"/>
              <a:t>yaşamak</a:t>
            </a:r>
            <a:r>
              <a:rPr lang="en-US" dirty="0"/>
              <a:t> </a:t>
            </a:r>
            <a:r>
              <a:rPr lang="en-US" dirty="0" err="1"/>
              <a:t>istemelerinin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, </a:t>
            </a:r>
            <a:r>
              <a:rPr lang="en-US" dirty="0" err="1"/>
              <a:t>bina</a:t>
            </a:r>
            <a:r>
              <a:rPr lang="en-US" dirty="0"/>
              <a:t> </a:t>
            </a:r>
            <a:r>
              <a:rPr lang="en-US" dirty="0" err="1"/>
              <a:t>ısısının</a:t>
            </a:r>
            <a:r>
              <a:rPr lang="en-US" dirty="0"/>
              <a:t> </a:t>
            </a:r>
            <a:r>
              <a:rPr lang="en-US" dirty="0" err="1"/>
              <a:t>havalandırma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 </a:t>
            </a:r>
            <a:r>
              <a:rPr lang="en-US" dirty="0" err="1"/>
              <a:t>vasıtasıyla</a:t>
            </a:r>
            <a:r>
              <a:rPr lang="en-US" dirty="0"/>
              <a:t> </a:t>
            </a:r>
            <a:r>
              <a:rPr lang="en-US" dirty="0" err="1"/>
              <a:t>bina</a:t>
            </a:r>
            <a:r>
              <a:rPr lang="en-US" dirty="0"/>
              <a:t> </a:t>
            </a:r>
            <a:r>
              <a:rPr lang="en-US" dirty="0" err="1"/>
              <a:t>dışına</a:t>
            </a:r>
            <a:r>
              <a:rPr lang="en-US" dirty="0"/>
              <a:t> </a:t>
            </a:r>
            <a:r>
              <a:rPr lang="en-US" dirty="0" err="1"/>
              <a:t>yayılması</a:t>
            </a:r>
            <a:r>
              <a:rPr lang="en-US" dirty="0"/>
              <a:t> da </a:t>
            </a:r>
            <a:r>
              <a:rPr lang="en-US" dirty="0" err="1"/>
              <a:t>olumsuz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yaratmaktadır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/>
              <a:t>ısınan</a:t>
            </a:r>
            <a:r>
              <a:rPr lang="en-US" dirty="0"/>
              <a:t> </a:t>
            </a:r>
            <a:r>
              <a:rPr lang="en-US" dirty="0" err="1"/>
              <a:t>sert</a:t>
            </a:r>
            <a:r>
              <a:rPr lang="en-US" dirty="0"/>
              <a:t> </a:t>
            </a:r>
            <a:r>
              <a:rPr lang="en-US" dirty="0" err="1"/>
              <a:t>zemin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bina</a:t>
            </a:r>
            <a:r>
              <a:rPr lang="en-US" dirty="0"/>
              <a:t> </a:t>
            </a:r>
            <a:r>
              <a:rPr lang="en-US" dirty="0" err="1"/>
              <a:t>çatıları</a:t>
            </a:r>
            <a:r>
              <a:rPr lang="en-US" dirty="0"/>
              <a:t>, </a:t>
            </a:r>
            <a:r>
              <a:rPr lang="en-US" dirty="0" err="1"/>
              <a:t>kanalizasyon</a:t>
            </a:r>
            <a:r>
              <a:rPr lang="en-US" dirty="0"/>
              <a:t> </a:t>
            </a:r>
            <a:r>
              <a:rPr lang="en-US" dirty="0" err="1"/>
              <a:t>borularına</a:t>
            </a:r>
            <a:r>
              <a:rPr lang="en-US" dirty="0"/>
              <a:t> </a:t>
            </a:r>
            <a:r>
              <a:rPr lang="en-US" dirty="0" err="1"/>
              <a:t>karışan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ilerleyen</a:t>
            </a:r>
            <a:r>
              <a:rPr lang="en-US" dirty="0"/>
              <a:t> </a:t>
            </a:r>
            <a:r>
              <a:rPr lang="en-US" dirty="0" err="1"/>
              <a:t>süreçte</a:t>
            </a:r>
            <a:r>
              <a:rPr lang="en-US" dirty="0"/>
              <a:t> </a:t>
            </a:r>
            <a:r>
              <a:rPr lang="en-US" dirty="0" err="1"/>
              <a:t>dere</a:t>
            </a:r>
            <a:r>
              <a:rPr lang="en-US" dirty="0"/>
              <a:t>, </a:t>
            </a:r>
            <a:r>
              <a:rPr lang="en-US" dirty="0" err="1"/>
              <a:t>göl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göletlerin</a:t>
            </a:r>
            <a:r>
              <a:rPr lang="en-US" dirty="0"/>
              <a:t> </a:t>
            </a:r>
            <a:r>
              <a:rPr lang="en-US" dirty="0" err="1"/>
              <a:t>sıcaklığını</a:t>
            </a:r>
            <a:r>
              <a:rPr lang="en-US" dirty="0"/>
              <a:t> </a:t>
            </a:r>
            <a:r>
              <a:rPr lang="en-US" dirty="0" err="1"/>
              <a:t>arttıran</a:t>
            </a:r>
            <a:r>
              <a:rPr lang="en-US" dirty="0"/>
              <a:t> </a:t>
            </a:r>
            <a:r>
              <a:rPr lang="en-US" dirty="0" err="1"/>
              <a:t>atık</a:t>
            </a:r>
            <a:r>
              <a:rPr lang="en-US" dirty="0"/>
              <a:t> </a:t>
            </a:r>
            <a:r>
              <a:rPr lang="en-US" dirty="0" err="1"/>
              <a:t>suların</a:t>
            </a:r>
            <a:r>
              <a:rPr lang="en-US" dirty="0"/>
              <a:t> </a:t>
            </a:r>
            <a:r>
              <a:rPr lang="en-US" dirty="0" err="1"/>
              <a:t>ısısını</a:t>
            </a:r>
            <a:r>
              <a:rPr lang="en-US" dirty="0"/>
              <a:t> </a:t>
            </a:r>
            <a:r>
              <a:rPr lang="en-US" dirty="0" err="1"/>
              <a:t>yükseltmektedir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Kentsel</a:t>
            </a:r>
            <a:r>
              <a:rPr lang="en-US" dirty="0" smtClean="0"/>
              <a:t>  </a:t>
            </a:r>
            <a:r>
              <a:rPr lang="en-US" dirty="0"/>
              <a:t>Isı </a:t>
            </a:r>
            <a:r>
              <a:rPr lang="en-US" dirty="0" err="1"/>
              <a:t>Adası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,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kirliliğinin</a:t>
            </a:r>
            <a:r>
              <a:rPr lang="en-US" dirty="0"/>
              <a:t> </a:t>
            </a:r>
            <a:r>
              <a:rPr lang="en-US" dirty="0" err="1"/>
              <a:t>kentlilerin</a:t>
            </a:r>
            <a:r>
              <a:rPr lang="en-US" dirty="0"/>
              <a:t> </a:t>
            </a:r>
            <a:r>
              <a:rPr lang="en-US" dirty="0" err="1"/>
              <a:t>sağlığını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kalitesini</a:t>
            </a:r>
            <a:r>
              <a:rPr lang="en-US" dirty="0"/>
              <a:t> </a:t>
            </a:r>
            <a:r>
              <a:rPr lang="en-US" dirty="0" err="1"/>
              <a:t>olumsuz</a:t>
            </a:r>
            <a:r>
              <a:rPr lang="en-US" dirty="0"/>
              <a:t> </a:t>
            </a:r>
            <a:r>
              <a:rPr lang="en-US" dirty="0" err="1"/>
              <a:t>yönde</a:t>
            </a:r>
            <a:r>
              <a:rPr lang="en-US" dirty="0"/>
              <a:t> </a:t>
            </a:r>
            <a:r>
              <a:rPr lang="en-US" dirty="0" err="1"/>
              <a:t>etkilemesinin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çözüm</a:t>
            </a:r>
            <a:r>
              <a:rPr lang="en-US" dirty="0"/>
              <a:t> </a:t>
            </a:r>
            <a:r>
              <a:rPr lang="en-US" dirty="0" err="1"/>
              <a:t>üretilmesi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sorun</a:t>
            </a:r>
            <a:r>
              <a:rPr lang="en-US" dirty="0"/>
              <a:t>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gelmiştir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566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17" y="216408"/>
            <a:ext cx="9349535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ISI ADALARININ ÇÖZÜMÜ İÇİN GELİŞTİRİLEN PLANLAMA YAKLAŞIMLARI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Akıllı</a:t>
            </a:r>
            <a:r>
              <a:rPr lang="en-US" sz="2800" dirty="0"/>
              <a:t> </a:t>
            </a:r>
            <a:r>
              <a:rPr lang="en-US" sz="2800" dirty="0" err="1"/>
              <a:t>büyüme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tr-TR" sz="2800" dirty="0" smtClean="0"/>
              <a:t>S</a:t>
            </a:r>
            <a:r>
              <a:rPr lang="en-US" sz="2800" dirty="0" err="1" smtClean="0"/>
              <a:t>marth</a:t>
            </a:r>
            <a:r>
              <a:rPr lang="en-US" sz="2800" dirty="0" smtClean="0"/>
              <a:t> </a:t>
            </a:r>
            <a:r>
              <a:rPr lang="tr-TR" sz="2800" dirty="0" smtClean="0"/>
              <a:t>G</a:t>
            </a:r>
            <a:r>
              <a:rPr lang="en-US" sz="2800" dirty="0" err="1" smtClean="0"/>
              <a:t>rowth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 err="1"/>
              <a:t>Yaya</a:t>
            </a:r>
            <a:r>
              <a:rPr lang="en-US" sz="2800" dirty="0"/>
              <a:t> </a:t>
            </a:r>
            <a:r>
              <a:rPr lang="en-US" sz="2800" dirty="0" err="1"/>
              <a:t>ölçeğinde</a:t>
            </a:r>
            <a:r>
              <a:rPr lang="en-US" sz="2800" dirty="0"/>
              <a:t> </a:t>
            </a:r>
            <a:r>
              <a:rPr lang="en-US" sz="2800" dirty="0" err="1"/>
              <a:t>planlama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Ekolojik</a:t>
            </a:r>
            <a:r>
              <a:rPr lang="en-US" sz="2800" dirty="0"/>
              <a:t> </a:t>
            </a:r>
            <a:r>
              <a:rPr lang="tr-TR" sz="2800" dirty="0" err="1"/>
              <a:t>P</a:t>
            </a:r>
            <a:r>
              <a:rPr lang="en-US" sz="2800" dirty="0" err="1" smtClean="0"/>
              <a:t>lanlama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95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1264"/>
            <a:ext cx="8596668" cy="1320800"/>
          </a:xfrm>
        </p:spPr>
        <p:txBody>
          <a:bodyPr/>
          <a:lstStyle/>
          <a:p>
            <a:r>
              <a:rPr lang="tr-TR" dirty="0" smtClean="0"/>
              <a:t>İÇERİK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2" y="1541002"/>
            <a:ext cx="4184035" cy="3880772"/>
          </a:xfrm>
        </p:spPr>
        <p:txBody>
          <a:bodyPr>
            <a:normAutofit fontScale="92500"/>
          </a:bodyPr>
          <a:lstStyle/>
          <a:p>
            <a:r>
              <a:rPr lang="en-US" dirty="0"/>
              <a:t>KENTSEL İKLİMİ ETKİLEYEN UNSURLAR</a:t>
            </a:r>
          </a:p>
          <a:p>
            <a:r>
              <a:rPr lang="en-US" dirty="0" smtClean="0"/>
              <a:t>KENTSEL </a:t>
            </a:r>
            <a:r>
              <a:rPr lang="en-US" dirty="0"/>
              <a:t>İKLİMİ ETKİLEYEN ISI TÜRLERİ</a:t>
            </a:r>
          </a:p>
          <a:p>
            <a:r>
              <a:rPr lang="en-US" dirty="0" smtClean="0"/>
              <a:t>KENTSEL </a:t>
            </a:r>
            <a:r>
              <a:rPr lang="en-US" dirty="0"/>
              <a:t>YAPAY İKLİMİ ETKİLEYEN MÜDAHELER</a:t>
            </a:r>
          </a:p>
          <a:p>
            <a:r>
              <a:rPr lang="en-US" dirty="0" smtClean="0"/>
              <a:t>KENTSEL </a:t>
            </a:r>
            <a:r>
              <a:rPr lang="en-US" dirty="0"/>
              <a:t>İKLİMİ ETKİLEYEN SEKTÖRLER VE İLİŞKİLERİ</a:t>
            </a:r>
          </a:p>
          <a:p>
            <a:r>
              <a:rPr lang="en-US" dirty="0" smtClean="0"/>
              <a:t>YEŞİL </a:t>
            </a:r>
            <a:r>
              <a:rPr lang="en-US" dirty="0"/>
              <a:t>ALANLARIN KENTSEL İKLİME ETKİLERİ</a:t>
            </a:r>
          </a:p>
          <a:p>
            <a:r>
              <a:rPr lang="en-US" dirty="0" smtClean="0"/>
              <a:t>YERLEŞMELERDE </a:t>
            </a:r>
            <a:r>
              <a:rPr lang="en-US" dirty="0"/>
              <a:t>İKLİM DEĞİŞİKLİĞİNİN ETKİ BİÇİMLERİ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540996"/>
            <a:ext cx="4184034" cy="3880773"/>
          </a:xfrm>
        </p:spPr>
        <p:txBody>
          <a:bodyPr>
            <a:normAutofit fontScale="92500"/>
          </a:bodyPr>
          <a:lstStyle/>
          <a:p>
            <a:r>
              <a:rPr lang="en-US" dirty="0"/>
              <a:t>KENTSEL ISI ADALARININ TANIMI</a:t>
            </a:r>
          </a:p>
          <a:p>
            <a:r>
              <a:rPr lang="en-US" dirty="0" smtClean="0"/>
              <a:t>KENTSEL </a:t>
            </a:r>
            <a:r>
              <a:rPr lang="en-US" dirty="0"/>
              <a:t>ISI ADALARINI ETKİLEYEN FAKTÖRLER</a:t>
            </a:r>
          </a:p>
          <a:p>
            <a:r>
              <a:rPr lang="en-US" dirty="0" smtClean="0"/>
              <a:t>KENTSEL </a:t>
            </a:r>
            <a:r>
              <a:rPr lang="en-US" dirty="0"/>
              <a:t>ISI ADALARININ ÖZELLİKLERİ</a:t>
            </a:r>
          </a:p>
          <a:p>
            <a:r>
              <a:rPr lang="en-US" dirty="0" smtClean="0"/>
              <a:t>KENTSEL </a:t>
            </a:r>
            <a:r>
              <a:rPr lang="en-US" dirty="0"/>
              <a:t>ISI ADALARININ OLUŞUMU</a:t>
            </a:r>
          </a:p>
          <a:p>
            <a:r>
              <a:rPr lang="en-US" dirty="0" smtClean="0"/>
              <a:t>KENTSEL </a:t>
            </a:r>
            <a:r>
              <a:rPr lang="en-US" dirty="0"/>
              <a:t>ISI ADALARININ OLUMSUZ ETKİSİ </a:t>
            </a:r>
          </a:p>
          <a:p>
            <a:r>
              <a:rPr lang="en-US" dirty="0" smtClean="0"/>
              <a:t>KENTSEL </a:t>
            </a:r>
            <a:r>
              <a:rPr lang="en-US" dirty="0"/>
              <a:t>ISI ADALARININ OLUŞUMUNU ÖNLEMEK İÇİN ALINAN 	GENEL 	STRATEJİLER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7334" y="1171664"/>
            <a:ext cx="2328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b="1" dirty="0" smtClean="0">
                <a:solidFill>
                  <a:srgbClr val="0007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1-KENTSEL İKLİM </a:t>
            </a:r>
            <a:endParaRPr lang="tr-TR" b="1" dirty="0">
              <a:solidFill>
                <a:srgbClr val="0007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9209" y="1171664"/>
            <a:ext cx="3007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b="1" dirty="0" smtClean="0">
                <a:solidFill>
                  <a:srgbClr val="0007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2-KENTSEL ISI ADALARI</a:t>
            </a:r>
          </a:p>
        </p:txBody>
      </p:sp>
      <p:sp>
        <p:nvSpPr>
          <p:cNvPr id="8" name="Rectangle 7"/>
          <p:cNvSpPr/>
          <p:nvPr/>
        </p:nvSpPr>
        <p:spPr>
          <a:xfrm>
            <a:off x="677332" y="5524599"/>
            <a:ext cx="9396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7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3-ISI ADALARININ ÇÖZÜMÜ İÇİN GELİŞTİRİLEN PLANLAMA YAKLAŞIMLARI</a:t>
            </a:r>
            <a:endParaRPr lang="tr-TR" dirty="0" smtClean="0">
              <a:solidFill>
                <a:srgbClr val="0007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07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4-ÜLKEMİZDEKİ ISI ADALARI ÖRNEKLERİ</a:t>
            </a:r>
            <a:endParaRPr lang="tr-TR" dirty="0" smtClean="0">
              <a:solidFill>
                <a:srgbClr val="0007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07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5-KAYNAKÇA </a:t>
            </a:r>
          </a:p>
        </p:txBody>
      </p:sp>
    </p:spTree>
    <p:extLst>
      <p:ext uri="{BB962C8B-B14F-4D97-AF65-F5344CB8AC3E}">
        <p14:creationId xmlns:p14="http://schemas.microsoft.com/office/powerpoint/2010/main" val="28715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KAYNAKLAR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61241"/>
            <a:ext cx="9081521" cy="5202621"/>
          </a:xfrm>
        </p:spPr>
        <p:txBody>
          <a:bodyPr>
            <a:normAutofit fontScale="92500"/>
          </a:bodyPr>
          <a:lstStyle/>
          <a:p>
            <a:pPr marL="0" marR="45720" indent="0" algn="just" defTabSz="914400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tr-TR" b="1" dirty="0">
                <a:solidFill>
                  <a:srgbClr val="000714"/>
                </a:solidFill>
              </a:rPr>
              <a:t>[1]</a:t>
            </a:r>
            <a:r>
              <a:rPr lang="tr-TR" dirty="0">
                <a:solidFill>
                  <a:srgbClr val="000714"/>
                </a:solidFill>
              </a:rPr>
              <a:t>Ayaşlıgil T., (2011) Yeşil Alan Planlaması Basılmamış Ders Notları</a:t>
            </a:r>
          </a:p>
          <a:p>
            <a:pPr marL="0" marR="45720" lvl="0" indent="0" algn="just">
              <a:spcBef>
                <a:spcPct val="20000"/>
              </a:spcBef>
              <a:buClr>
                <a:schemeClr val="accent3"/>
              </a:buClr>
              <a:buSzPct val="95000"/>
              <a:buNone/>
            </a:pPr>
            <a:r>
              <a:rPr lang="tr-TR" b="1" dirty="0">
                <a:solidFill>
                  <a:srgbClr val="000714"/>
                </a:solidFill>
              </a:rPr>
              <a:t>[2] </a:t>
            </a:r>
            <a:r>
              <a:rPr lang="tr-TR" dirty="0">
                <a:solidFill>
                  <a:srgbClr val="000714"/>
                </a:solidFill>
              </a:rPr>
              <a:t>Barış E. (2005) , “Kent Planlaması, Kent Ekosistemi ve Ağaçlar”, Planlama Dergisi, sayı:2005/4, TMMOB, s:156-173</a:t>
            </a:r>
          </a:p>
          <a:p>
            <a:pPr marL="0" marR="45720" lvl="0" indent="0" algn="just">
              <a:spcBef>
                <a:spcPct val="20000"/>
              </a:spcBef>
              <a:buClr>
                <a:schemeClr val="accent3"/>
              </a:buClr>
              <a:buSzPct val="95000"/>
              <a:buNone/>
            </a:pPr>
            <a:r>
              <a:rPr lang="tr-TR" b="1" dirty="0">
                <a:solidFill>
                  <a:srgbClr val="000714"/>
                </a:solidFill>
              </a:rPr>
              <a:t>[3] </a:t>
            </a:r>
            <a:r>
              <a:rPr lang="tr-TR" dirty="0">
                <a:solidFill>
                  <a:srgbClr val="000714"/>
                </a:solidFill>
              </a:rPr>
              <a:t>Yüksel D.Ü., (2008) “Kentlerde Yapısal Ve Yeşil alanlardaki Hava Ve Yüzey Sıcaklıklarının İncelenmesi: Ankara Örneği, Ekoloji Dergisi, 18, 69, 66-74(3008)</a:t>
            </a:r>
          </a:p>
          <a:p>
            <a:pPr marL="0" marR="45720" lvl="0" indent="0" algn="just">
              <a:spcBef>
                <a:spcPct val="20000"/>
              </a:spcBef>
              <a:buClr>
                <a:schemeClr val="accent3"/>
              </a:buClr>
              <a:buSzPct val="95000"/>
              <a:buNone/>
            </a:pPr>
            <a:r>
              <a:rPr lang="tr-TR" b="1" dirty="0">
                <a:solidFill>
                  <a:srgbClr val="000714"/>
                </a:solidFill>
              </a:rPr>
              <a:t>[4] </a:t>
            </a:r>
            <a:r>
              <a:rPr lang="tr-TR" dirty="0">
                <a:solidFill>
                  <a:srgbClr val="000714"/>
                </a:solidFill>
              </a:rPr>
              <a:t>Yüksel Ü., (2005), Ankara Kentinde Kentsel Isı Adası Etkisinin Yaz Aylarında Uzaktan Algılama ve Meteorolojik Gözlemlere Dayalı Olarak Saptanması ve Değerlendirilmesi Üzerinde Bir Araştırma, Doktora Tezi, Ankara Üniversitesi</a:t>
            </a:r>
          </a:p>
          <a:p>
            <a:pPr marL="0" lvl="0" indent="0" algn="just">
              <a:buNone/>
            </a:pPr>
            <a:r>
              <a:rPr lang="tr-TR" b="1" dirty="0">
                <a:solidFill>
                  <a:srgbClr val="000714"/>
                </a:solidFill>
              </a:rPr>
              <a:t>[5] </a:t>
            </a:r>
            <a:r>
              <a:rPr lang="tr-TR" dirty="0">
                <a:solidFill>
                  <a:srgbClr val="000714"/>
                </a:solidFill>
              </a:rPr>
              <a:t>Varınca K., (2004), İklim Değişikliği Ve Çevre Felaketleri, Yıldız Teknik Üniversitesi Çevre Mühendisliği Bölümü</a:t>
            </a:r>
          </a:p>
          <a:p>
            <a:pPr marL="0" lvl="0" indent="0" algn="just">
              <a:buNone/>
            </a:pPr>
            <a:r>
              <a:rPr lang="tr-TR" b="1" dirty="0">
                <a:solidFill>
                  <a:srgbClr val="000714"/>
                </a:solidFill>
              </a:rPr>
              <a:t>[6] </a:t>
            </a:r>
            <a:r>
              <a:rPr lang="en-US" dirty="0" err="1">
                <a:solidFill>
                  <a:srgbClr val="000714"/>
                </a:solidFill>
              </a:rPr>
              <a:t>Yeh</a:t>
            </a:r>
            <a:r>
              <a:rPr lang="en-US" dirty="0">
                <a:solidFill>
                  <a:srgbClr val="000714"/>
                </a:solidFill>
              </a:rPr>
              <a:t> Y., P., (2003). Green Wall-The Creative Solution in Response to the Urban Heat Island Effect, National Chung-</a:t>
            </a:r>
            <a:r>
              <a:rPr lang="en-US" dirty="0" err="1">
                <a:solidFill>
                  <a:srgbClr val="000714"/>
                </a:solidFill>
              </a:rPr>
              <a:t>Hsing</a:t>
            </a:r>
            <a:r>
              <a:rPr lang="en-US" dirty="0">
                <a:solidFill>
                  <a:srgbClr val="000714"/>
                </a:solidFill>
              </a:rPr>
              <a:t> University. </a:t>
            </a:r>
            <a:endParaRPr lang="tr-TR" dirty="0">
              <a:solidFill>
                <a:srgbClr val="000714"/>
              </a:solidFill>
            </a:endParaRPr>
          </a:p>
          <a:p>
            <a:pPr marL="0" lvl="0" indent="0" algn="just">
              <a:buNone/>
            </a:pPr>
            <a:r>
              <a:rPr lang="tr-TR" b="1" dirty="0">
                <a:solidFill>
                  <a:srgbClr val="000714"/>
                </a:solidFill>
              </a:rPr>
              <a:t>[7] </a:t>
            </a:r>
            <a:r>
              <a:rPr lang="en-US" dirty="0" err="1">
                <a:solidFill>
                  <a:srgbClr val="000714"/>
                </a:solidFill>
              </a:rPr>
              <a:t>Yüksel</a:t>
            </a:r>
            <a:r>
              <a:rPr lang="en-US" dirty="0">
                <a:solidFill>
                  <a:srgbClr val="000714"/>
                </a:solidFill>
              </a:rPr>
              <a:t> Ü., (2005),</a:t>
            </a:r>
            <a:r>
              <a:rPr lang="tr-TR" dirty="0">
                <a:solidFill>
                  <a:srgbClr val="000714"/>
                </a:solidFill>
              </a:rPr>
              <a:t> Ankara Kentinde Kentsel Isı Adası Etkisinin Yaz Aylarında Uzaktan Algılama Ve Meteorolojik Gözlemlere Dayalı Olarak saptanması Ve Değerlendirilmesi Üzerinde Bir Araştırma,Ankara Üniversitesi, Peyzaj Mimarlığı Anabilim dalı, Doktora Tezi</a:t>
            </a:r>
          </a:p>
          <a:p>
            <a:pPr marL="0" lvl="0" indent="0" algn="just">
              <a:buNone/>
            </a:pPr>
            <a:r>
              <a:rPr lang="tr-TR" b="1" dirty="0">
                <a:solidFill>
                  <a:srgbClr val="000714"/>
                </a:solidFill>
              </a:rPr>
              <a:t>[8] </a:t>
            </a:r>
            <a:r>
              <a:rPr lang="tr-TR" dirty="0">
                <a:solidFill>
                  <a:srgbClr val="000714"/>
                </a:solidFill>
              </a:rPr>
              <a:t>Zoray F., (2007), Küresel Isınma Problemi: Sebepleri, Sonuçları, Çözüm Yolları, Yıldız Teknik Üniversitesi, Çevre Mühendisliği Bölümü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90" y="909146"/>
            <a:ext cx="8596668" cy="1320800"/>
          </a:xfrm>
        </p:spPr>
        <p:txBody>
          <a:bodyPr/>
          <a:lstStyle/>
          <a:p>
            <a:r>
              <a:rPr lang="tr-TR" dirty="0" smtClean="0"/>
              <a:t>KENTSEL İKLİM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596" y="3475421"/>
            <a:ext cx="8596668" cy="4701293"/>
          </a:xfrm>
        </p:spPr>
        <p:txBody>
          <a:bodyPr/>
          <a:lstStyle/>
          <a:p>
            <a:pPr>
              <a:buFont typeface="+mj-lt"/>
              <a:buAutoNum type="alphaLcParenR"/>
            </a:pPr>
            <a:r>
              <a:rPr lang="en-US" sz="2000" dirty="0" err="1"/>
              <a:t>Yapılaşmış</a:t>
            </a:r>
            <a:r>
              <a:rPr lang="en-US" sz="2000" dirty="0"/>
              <a:t> </a:t>
            </a:r>
            <a:r>
              <a:rPr lang="en-US" sz="2000" dirty="0" err="1"/>
              <a:t>çevre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bölge</a:t>
            </a:r>
            <a:r>
              <a:rPr lang="en-US" sz="2000" dirty="0"/>
              <a:t> </a:t>
            </a:r>
            <a:r>
              <a:rPr lang="en-US" sz="2000" dirty="0" err="1"/>
              <a:t>iklimi</a:t>
            </a:r>
            <a:r>
              <a:rPr lang="en-US" sz="2000" dirty="0"/>
              <a:t> </a:t>
            </a:r>
            <a:r>
              <a:rPr lang="en-US" sz="2000" dirty="0" err="1"/>
              <a:t>arasındaki</a:t>
            </a:r>
            <a:r>
              <a:rPr lang="en-US" sz="2000" dirty="0"/>
              <a:t> </a:t>
            </a:r>
            <a:r>
              <a:rPr lang="en-US" sz="2000" dirty="0" err="1"/>
              <a:t>etkileşim</a:t>
            </a:r>
            <a:r>
              <a:rPr lang="en-US" sz="2000" dirty="0"/>
              <a:t> </a:t>
            </a:r>
            <a:r>
              <a:rPr lang="en-US" sz="2000" dirty="0" err="1"/>
              <a:t>sonucu</a:t>
            </a:r>
            <a:r>
              <a:rPr lang="en-US" sz="2000" dirty="0"/>
              <a:t>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çıkan</a:t>
            </a:r>
            <a:r>
              <a:rPr lang="en-US" sz="2000" dirty="0"/>
              <a:t> </a:t>
            </a:r>
            <a:r>
              <a:rPr lang="en-US" sz="2000" dirty="0" err="1"/>
              <a:t>yerel</a:t>
            </a:r>
            <a:r>
              <a:rPr lang="en-US" sz="2000" dirty="0"/>
              <a:t> </a:t>
            </a:r>
            <a:r>
              <a:rPr lang="en-US" sz="2000" dirty="0" err="1"/>
              <a:t>iklim</a:t>
            </a:r>
            <a:r>
              <a:rPr lang="en-US" sz="2000" dirty="0"/>
              <a:t>  </a:t>
            </a:r>
          </a:p>
          <a:p>
            <a:pPr>
              <a:buFont typeface="+mj-lt"/>
              <a:buAutoNum type="alphaLcParenR"/>
            </a:pP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kentin</a:t>
            </a:r>
            <a:r>
              <a:rPr lang="en-US" sz="2000" dirty="0"/>
              <a:t> </a:t>
            </a:r>
            <a:r>
              <a:rPr lang="en-US" sz="2000" dirty="0" err="1"/>
              <a:t>iklimi</a:t>
            </a:r>
            <a:r>
              <a:rPr lang="en-US" sz="2000" dirty="0"/>
              <a:t> </a:t>
            </a:r>
            <a:r>
              <a:rPr lang="en-US" sz="2000" dirty="0" err="1"/>
              <a:t>mekânsal</a:t>
            </a:r>
            <a:r>
              <a:rPr lang="en-US" sz="2000" dirty="0"/>
              <a:t> </a:t>
            </a:r>
            <a:r>
              <a:rPr lang="en-US" sz="2000" dirty="0" err="1"/>
              <a:t>büyüklüğü-uzantısı</a:t>
            </a:r>
            <a:r>
              <a:rPr lang="en-US" sz="2000" dirty="0"/>
              <a:t> </a:t>
            </a:r>
            <a:r>
              <a:rPr lang="en-US" sz="2000" dirty="0" err="1"/>
              <a:t>yaklaşık</a:t>
            </a:r>
            <a:r>
              <a:rPr lang="en-US" sz="2000" dirty="0"/>
              <a:t> 250 km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yerel</a:t>
            </a:r>
            <a:r>
              <a:rPr lang="en-US" sz="2000" dirty="0"/>
              <a:t> </a:t>
            </a:r>
            <a:r>
              <a:rPr lang="en-US" sz="2000" dirty="0" err="1"/>
              <a:t>mezoklima</a:t>
            </a:r>
            <a:r>
              <a:rPr lang="en-US" sz="2000" dirty="0"/>
              <a:t> (Marsh, 1991) </a:t>
            </a:r>
          </a:p>
          <a:p>
            <a:pPr>
              <a:buFont typeface="+mj-lt"/>
              <a:buAutoNum type="alphaLcParenR"/>
            </a:pPr>
            <a:r>
              <a:rPr lang="en-US" sz="2000" dirty="0" err="1"/>
              <a:t>Lokal</a:t>
            </a:r>
            <a:r>
              <a:rPr lang="en-US" sz="2000" dirty="0"/>
              <a:t> </a:t>
            </a:r>
            <a:r>
              <a:rPr lang="en-US" sz="2000" dirty="0" err="1"/>
              <a:t>ısı</a:t>
            </a:r>
            <a:r>
              <a:rPr lang="en-US" sz="2000" dirty="0"/>
              <a:t> </a:t>
            </a:r>
            <a:r>
              <a:rPr lang="en-US" sz="2000" dirty="0" err="1"/>
              <a:t>dengesindeki</a:t>
            </a:r>
            <a:r>
              <a:rPr lang="en-US" sz="2000" dirty="0"/>
              <a:t> </a:t>
            </a:r>
            <a:r>
              <a:rPr lang="en-US" sz="2000" dirty="0" err="1"/>
              <a:t>düzensiz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ölçüdeki</a:t>
            </a:r>
            <a:r>
              <a:rPr lang="en-US" sz="2000" dirty="0"/>
              <a:t> </a:t>
            </a:r>
            <a:r>
              <a:rPr lang="en-US" sz="2000" dirty="0" err="1"/>
              <a:t>değişimlerdir</a:t>
            </a:r>
            <a:r>
              <a:rPr lang="en-US" sz="2000" dirty="0"/>
              <a:t>. (Marsh, 1991) </a:t>
            </a:r>
          </a:p>
          <a:p>
            <a:endParaRPr lang="tr-TR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423" y="1996966"/>
            <a:ext cx="8596668" cy="1361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Hızlı</a:t>
            </a:r>
            <a:r>
              <a:rPr lang="en-US" sz="2000" dirty="0" smtClean="0"/>
              <a:t> </a:t>
            </a:r>
            <a:r>
              <a:rPr lang="en-US" sz="2000" dirty="0" err="1" smtClean="0"/>
              <a:t>kentleşme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nüfus</a:t>
            </a:r>
            <a:r>
              <a:rPr lang="en-US" sz="2000" dirty="0" smtClean="0"/>
              <a:t> </a:t>
            </a:r>
            <a:r>
              <a:rPr lang="en-US" sz="2000" dirty="0" err="1" smtClean="0"/>
              <a:t>yoğunluğunun</a:t>
            </a:r>
            <a:r>
              <a:rPr lang="en-US" sz="2000" dirty="0" smtClean="0"/>
              <a:t> </a:t>
            </a:r>
            <a:r>
              <a:rPr lang="en-US" sz="2000" dirty="0" err="1" smtClean="0"/>
              <a:t>artması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doğal</a:t>
            </a:r>
            <a:r>
              <a:rPr lang="en-US" sz="2000" dirty="0" smtClean="0"/>
              <a:t> </a:t>
            </a:r>
            <a:r>
              <a:rPr lang="en-US" sz="2000" dirty="0" err="1" smtClean="0"/>
              <a:t>peyzaj</a:t>
            </a:r>
            <a:r>
              <a:rPr lang="en-US" sz="2000" dirty="0" smtClean="0"/>
              <a:t> </a:t>
            </a:r>
            <a:r>
              <a:rPr lang="en-US" sz="2000" dirty="0" err="1" smtClean="0"/>
              <a:t>elemanlarının</a:t>
            </a:r>
            <a:r>
              <a:rPr lang="en-US" sz="2000" dirty="0" smtClean="0"/>
              <a:t> </a:t>
            </a:r>
            <a:r>
              <a:rPr lang="en-US" sz="2000" dirty="0" err="1" smtClean="0"/>
              <a:t>kent</a:t>
            </a:r>
            <a:r>
              <a:rPr lang="en-US" sz="2000" dirty="0" smtClean="0"/>
              <a:t> </a:t>
            </a:r>
            <a:r>
              <a:rPr lang="en-US" sz="2000" dirty="0" err="1" smtClean="0"/>
              <a:t>merkezinden</a:t>
            </a:r>
            <a:r>
              <a:rPr lang="en-US" sz="2000" dirty="0" smtClean="0"/>
              <a:t> </a:t>
            </a:r>
            <a:r>
              <a:rPr lang="en-US" sz="2000" dirty="0" err="1" smtClean="0"/>
              <a:t>itilmesi</a:t>
            </a:r>
            <a:r>
              <a:rPr lang="en-US" sz="2000" dirty="0" smtClean="0"/>
              <a:t> </a:t>
            </a:r>
            <a:r>
              <a:rPr lang="en-US" sz="2000" dirty="0" err="1" smtClean="0"/>
              <a:t>yerine</a:t>
            </a:r>
            <a:r>
              <a:rPr lang="en-US" sz="2000" dirty="0" smtClean="0"/>
              <a:t> </a:t>
            </a:r>
            <a:r>
              <a:rPr lang="en-US" sz="2000" dirty="0" err="1" smtClean="0"/>
              <a:t>endüstriyel</a:t>
            </a:r>
            <a:r>
              <a:rPr lang="en-US" sz="2000" dirty="0" smtClean="0"/>
              <a:t>, </a:t>
            </a:r>
            <a:r>
              <a:rPr lang="en-US" sz="2000" dirty="0" err="1" smtClean="0"/>
              <a:t>ticari</a:t>
            </a:r>
            <a:r>
              <a:rPr lang="en-US" sz="2000" dirty="0" smtClean="0"/>
              <a:t>, </a:t>
            </a:r>
            <a:r>
              <a:rPr lang="en-US" sz="2000" dirty="0" err="1" smtClean="0"/>
              <a:t>ulaşım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ilgili</a:t>
            </a:r>
            <a:r>
              <a:rPr lang="en-US" sz="2000" dirty="0" smtClean="0"/>
              <a:t> </a:t>
            </a:r>
            <a:r>
              <a:rPr lang="en-US" sz="2000" dirty="0" err="1" smtClean="0"/>
              <a:t>işlevlerin</a:t>
            </a:r>
            <a:r>
              <a:rPr lang="en-US" sz="2000" dirty="0" smtClean="0"/>
              <a:t> </a:t>
            </a:r>
            <a:r>
              <a:rPr lang="en-US" sz="2000" dirty="0" err="1" smtClean="0"/>
              <a:t>getirilmesi</a:t>
            </a:r>
            <a:r>
              <a:rPr lang="en-US" sz="2000" dirty="0" smtClean="0"/>
              <a:t> </a:t>
            </a:r>
            <a:r>
              <a:rPr lang="en-US" sz="2000" dirty="0" err="1" smtClean="0"/>
              <a:t>sonucunda</a:t>
            </a:r>
            <a:r>
              <a:rPr lang="en-US" sz="2000" dirty="0" smtClean="0"/>
              <a:t>;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878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KENTSEL İKLİMİ ETKİLEYEN UNSURLAR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7982"/>
            <a:ext cx="9869797" cy="44609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NÜFUS  </a:t>
            </a:r>
            <a:r>
              <a:rPr lang="en-US" sz="2400" dirty="0"/>
              <a:t>YOĞUNLUĞU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KENTSEL </a:t>
            </a:r>
            <a:r>
              <a:rPr lang="en-US" sz="2400" dirty="0"/>
              <a:t>ALANIN BÜYÜKLÜĞÜ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ISIYI </a:t>
            </a:r>
            <a:r>
              <a:rPr lang="en-US" sz="2400" dirty="0"/>
              <a:t>YANSITAN YÜZEY </a:t>
            </a:r>
            <a:r>
              <a:rPr lang="en-US" sz="2400" dirty="0" smtClean="0"/>
              <a:t>BÜYÜKLÜĞÜ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ENERJİ TÜKETİM BİÇİMİ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SOSYO-EKONOMİK </a:t>
            </a:r>
            <a:r>
              <a:rPr lang="en-US" sz="2400" dirty="0"/>
              <a:t>YAPI - YAŞAM BİÇİMİ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YEŞİL </a:t>
            </a:r>
            <a:r>
              <a:rPr lang="en-US" sz="2400" dirty="0"/>
              <a:t>ALANLARIN BÜYÜKLÜĞÜ -AĞAÇ </a:t>
            </a:r>
            <a:r>
              <a:rPr lang="en-US" sz="2400" dirty="0" smtClean="0"/>
              <a:t>SAYISI</a:t>
            </a:r>
            <a:r>
              <a:rPr lang="tr-TR" sz="2400" dirty="0" smtClean="0"/>
              <a:t>, TÜRÜ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FİZİKİ</a:t>
            </a:r>
            <a:r>
              <a:rPr lang="en-US" sz="2400" dirty="0"/>
              <a:t>, MORFOLOJİK, ARAZİ KULLANIŞ BİÇİMİ,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İKLİMSEL </a:t>
            </a:r>
            <a:r>
              <a:rPr lang="en-US" sz="2400" dirty="0"/>
              <a:t>ÖZELLİKLER,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KENT </a:t>
            </a:r>
            <a:r>
              <a:rPr lang="en-US" sz="2400" dirty="0"/>
              <a:t>ATMOSFERİNDE BULUNAN GAZ BİLEŞENLERİ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12597" cy="698938"/>
          </a:xfrm>
        </p:spPr>
        <p:txBody>
          <a:bodyPr>
            <a:normAutofit fontScale="90000"/>
          </a:bodyPr>
          <a:lstStyle/>
          <a:p>
            <a:r>
              <a:rPr lang="en-US" dirty="0"/>
              <a:t>KENTSEL İKLİMİ ETKİLEYEN ISI TÜRLERİ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3" y="2077880"/>
            <a:ext cx="4184035" cy="473282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Yanma</a:t>
            </a:r>
            <a:r>
              <a:rPr lang="en-US" sz="2000" dirty="0" smtClean="0"/>
              <a:t> </a:t>
            </a:r>
            <a:r>
              <a:rPr lang="en-US" sz="2000" dirty="0" err="1"/>
              <a:t>süreci</a:t>
            </a:r>
            <a:r>
              <a:rPr lang="en-US" sz="2000" dirty="0"/>
              <a:t> </a:t>
            </a:r>
            <a:r>
              <a:rPr lang="en-US" sz="2000" dirty="0" err="1"/>
              <a:t>sonucunda</a:t>
            </a:r>
            <a:r>
              <a:rPr lang="en-US" sz="2000" dirty="0"/>
              <a:t>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çıkan</a:t>
            </a:r>
            <a:r>
              <a:rPr lang="en-US" sz="2000" dirty="0"/>
              <a:t> </a:t>
            </a:r>
            <a:r>
              <a:rPr lang="en-US" sz="2000" dirty="0" err="1"/>
              <a:t>ısıdır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Motorlu</a:t>
            </a:r>
            <a:r>
              <a:rPr lang="en-US" sz="2000" dirty="0" smtClean="0"/>
              <a:t> </a:t>
            </a:r>
            <a:r>
              <a:rPr lang="en-US" sz="2000" dirty="0" err="1"/>
              <a:t>araçların</a:t>
            </a:r>
            <a:r>
              <a:rPr lang="en-US" sz="2000" dirty="0"/>
              <a:t> </a:t>
            </a:r>
            <a:r>
              <a:rPr lang="en-US" sz="2000" dirty="0" err="1"/>
              <a:t>ısı</a:t>
            </a:r>
            <a:r>
              <a:rPr lang="en-US" sz="2000" dirty="0"/>
              <a:t> </a:t>
            </a:r>
            <a:r>
              <a:rPr lang="en-US" sz="2000" dirty="0" err="1"/>
              <a:t>emisyonları</a:t>
            </a:r>
            <a:r>
              <a:rPr lang="en-US" sz="2000" dirty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/>
              <a:t>atmosferdeki</a:t>
            </a:r>
            <a:r>
              <a:rPr lang="en-US" sz="2000" dirty="0"/>
              <a:t> </a:t>
            </a:r>
            <a:r>
              <a:rPr lang="en-US" sz="2000" dirty="0" err="1"/>
              <a:t>madde</a:t>
            </a:r>
            <a:r>
              <a:rPr lang="en-US" sz="2000" dirty="0"/>
              <a:t> </a:t>
            </a:r>
            <a:r>
              <a:rPr lang="en-US" sz="2000" dirty="0" err="1"/>
              <a:t>yoğunluğuna</a:t>
            </a:r>
            <a:r>
              <a:rPr lang="en-US" sz="2000" dirty="0"/>
              <a:t> </a:t>
            </a:r>
            <a:r>
              <a:rPr lang="en-US" sz="2000" dirty="0" err="1"/>
              <a:t>etkileri</a:t>
            </a:r>
            <a:endParaRPr lang="en-US" sz="2000" dirty="0"/>
          </a:p>
          <a:p>
            <a:r>
              <a:rPr lang="en-US" sz="2000" dirty="0" err="1" smtClean="0"/>
              <a:t>Fabrikaların</a:t>
            </a:r>
            <a:r>
              <a:rPr lang="en-US" sz="2000" dirty="0" smtClean="0"/>
              <a:t> </a:t>
            </a:r>
            <a:r>
              <a:rPr lang="en-US" sz="2000" dirty="0" err="1"/>
              <a:t>ısı</a:t>
            </a:r>
            <a:r>
              <a:rPr lang="en-US" sz="2000" dirty="0"/>
              <a:t> </a:t>
            </a:r>
            <a:r>
              <a:rPr lang="en-US" sz="2000" dirty="0" err="1"/>
              <a:t>emisyonları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 smtClean="0"/>
              <a:t>atmosferdeki</a:t>
            </a:r>
            <a:r>
              <a:rPr lang="en-US" sz="2000" dirty="0" smtClean="0"/>
              <a:t> </a:t>
            </a:r>
            <a:r>
              <a:rPr lang="en-US" sz="2000" dirty="0" err="1"/>
              <a:t>madde</a:t>
            </a:r>
            <a:r>
              <a:rPr lang="en-US" sz="2000" dirty="0"/>
              <a:t> </a:t>
            </a:r>
            <a:r>
              <a:rPr lang="en-US" sz="2000" dirty="0" err="1"/>
              <a:t>yoğunluğuna</a:t>
            </a:r>
            <a:r>
              <a:rPr lang="en-US" sz="2000" dirty="0"/>
              <a:t> </a:t>
            </a:r>
            <a:r>
              <a:rPr lang="en-US" sz="2000" dirty="0" err="1"/>
              <a:t>etkileri</a:t>
            </a:r>
            <a:endParaRPr lang="en-US" sz="2000" dirty="0"/>
          </a:p>
          <a:p>
            <a:r>
              <a:rPr lang="en-US" sz="2000" dirty="0" err="1" smtClean="0"/>
              <a:t>Aydınlanma</a:t>
            </a:r>
            <a:r>
              <a:rPr lang="en-US" sz="2000" dirty="0" smtClean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ısınma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elektrik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gaz</a:t>
            </a:r>
            <a:r>
              <a:rPr lang="en-US" sz="2000" dirty="0"/>
              <a:t> </a:t>
            </a:r>
            <a:r>
              <a:rPr lang="en-US" sz="2000" dirty="0" err="1"/>
              <a:t>kullanımı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734" y="2077880"/>
            <a:ext cx="4542761" cy="4732824"/>
          </a:xfrm>
        </p:spPr>
        <p:txBody>
          <a:bodyPr>
            <a:normAutofit/>
          </a:bodyPr>
          <a:lstStyle/>
          <a:p>
            <a:r>
              <a:rPr lang="en-US" sz="2000" dirty="0" err="1"/>
              <a:t>Beton</a:t>
            </a:r>
            <a:r>
              <a:rPr lang="en-US" sz="2000" dirty="0"/>
              <a:t> </a:t>
            </a:r>
            <a:r>
              <a:rPr lang="en-US" sz="2000" dirty="0" err="1"/>
              <a:t>yapılar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yollar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emilen</a:t>
            </a:r>
            <a:r>
              <a:rPr lang="en-US" sz="2000" dirty="0"/>
              <a:t> </a:t>
            </a:r>
            <a:r>
              <a:rPr lang="en-US" sz="2000" dirty="0" err="1"/>
              <a:t>güneş</a:t>
            </a:r>
            <a:r>
              <a:rPr lang="en-US" sz="2000" dirty="0"/>
              <a:t>  </a:t>
            </a:r>
            <a:r>
              <a:rPr lang="en-US" sz="2000" dirty="0" err="1"/>
              <a:t>ışığının</a:t>
            </a:r>
            <a:r>
              <a:rPr lang="en-US" sz="2000" dirty="0"/>
              <a:t> </a:t>
            </a:r>
            <a:r>
              <a:rPr lang="en-US" sz="2000" dirty="0" err="1"/>
              <a:t>oluşturduğu</a:t>
            </a:r>
            <a:r>
              <a:rPr lang="en-US" sz="2000" dirty="0"/>
              <a:t> </a:t>
            </a:r>
            <a:r>
              <a:rPr lang="en-US" sz="2000" dirty="0" err="1"/>
              <a:t>ısıdır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Geçirimsiz</a:t>
            </a:r>
            <a:r>
              <a:rPr lang="en-US" sz="2000" dirty="0" smtClean="0"/>
              <a:t> </a:t>
            </a:r>
            <a:r>
              <a:rPr lang="en-US" sz="2000" dirty="0" err="1"/>
              <a:t>yüzey</a:t>
            </a:r>
            <a:r>
              <a:rPr lang="en-US" sz="2000" dirty="0"/>
              <a:t> </a:t>
            </a:r>
            <a:r>
              <a:rPr lang="en-US" sz="2000" dirty="0" err="1"/>
              <a:t>kaplamaları</a:t>
            </a:r>
            <a:r>
              <a:rPr lang="en-US" sz="2000" dirty="0"/>
              <a:t> !</a:t>
            </a:r>
          </a:p>
          <a:p>
            <a:r>
              <a:rPr lang="en-US" sz="2000" dirty="0" err="1" smtClean="0"/>
              <a:t>Doğal</a:t>
            </a:r>
            <a:r>
              <a:rPr lang="en-US" sz="2000" dirty="0" smtClean="0"/>
              <a:t> </a:t>
            </a:r>
            <a:r>
              <a:rPr lang="en-US" sz="2000" dirty="0" err="1"/>
              <a:t>koşullarda</a:t>
            </a:r>
            <a:r>
              <a:rPr lang="en-US" sz="2000" dirty="0"/>
              <a:t> </a:t>
            </a:r>
            <a:r>
              <a:rPr lang="en-US" sz="2000" dirty="0" err="1"/>
              <a:t>toprak</a:t>
            </a:r>
            <a:r>
              <a:rPr lang="en-US" sz="2000" dirty="0"/>
              <a:t> </a:t>
            </a:r>
            <a:r>
              <a:rPr lang="en-US" sz="2000" dirty="0" err="1"/>
              <a:t>yüzeyinden</a:t>
            </a:r>
            <a:r>
              <a:rPr lang="en-US" sz="2000" dirty="0"/>
              <a:t> </a:t>
            </a:r>
            <a:r>
              <a:rPr lang="en-US" sz="2000" dirty="0" err="1"/>
              <a:t>buharlaşan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ısı</a:t>
            </a:r>
            <a:r>
              <a:rPr lang="en-US" sz="2000" dirty="0"/>
              <a:t> </a:t>
            </a:r>
            <a:r>
              <a:rPr lang="en-US" sz="2000" dirty="0" err="1"/>
              <a:t>dengesi</a:t>
            </a:r>
            <a:r>
              <a:rPr lang="en-US" sz="2000" dirty="0"/>
              <a:t> </a:t>
            </a:r>
            <a:r>
              <a:rPr lang="en-US" sz="2000" dirty="0" err="1"/>
              <a:t>sağlanır</a:t>
            </a:r>
            <a:r>
              <a:rPr lang="en-US" sz="2000" dirty="0"/>
              <a:t>. </a:t>
            </a:r>
            <a:r>
              <a:rPr lang="en-US" sz="2000" dirty="0" err="1"/>
              <a:t>Ancak</a:t>
            </a:r>
            <a:r>
              <a:rPr lang="en-US" sz="2000" dirty="0"/>
              <a:t> </a:t>
            </a:r>
            <a:r>
              <a:rPr lang="en-US" sz="2000" dirty="0" err="1"/>
              <a:t>geçirimsiz</a:t>
            </a:r>
            <a:r>
              <a:rPr lang="en-US" sz="2000" dirty="0"/>
              <a:t> </a:t>
            </a:r>
            <a:r>
              <a:rPr lang="en-US" sz="2000" dirty="0" err="1"/>
              <a:t>yüzey</a:t>
            </a:r>
            <a:r>
              <a:rPr lang="en-US" sz="2000" dirty="0"/>
              <a:t> </a:t>
            </a:r>
            <a:r>
              <a:rPr lang="en-US" sz="2000" dirty="0" err="1"/>
              <a:t>kaplamaları</a:t>
            </a:r>
            <a:r>
              <a:rPr lang="en-US" sz="2000" dirty="0"/>
              <a:t> </a:t>
            </a:r>
            <a:r>
              <a:rPr lang="en-US" sz="2000" dirty="0" err="1"/>
              <a:t>nedeni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yeraltında</a:t>
            </a:r>
            <a:r>
              <a:rPr lang="en-US" sz="2000" dirty="0"/>
              <a:t> </a:t>
            </a:r>
            <a:r>
              <a:rPr lang="en-US" sz="2000" dirty="0" err="1"/>
              <a:t>ısı</a:t>
            </a:r>
            <a:r>
              <a:rPr lang="en-US" sz="2000" dirty="0"/>
              <a:t> </a:t>
            </a:r>
            <a:r>
              <a:rPr lang="en-US" sz="2000" dirty="0" err="1"/>
              <a:t>artışı</a:t>
            </a:r>
            <a:r>
              <a:rPr lang="en-US" sz="2000" dirty="0"/>
              <a:t> </a:t>
            </a:r>
            <a:r>
              <a:rPr lang="en-US" sz="2000" dirty="0" err="1"/>
              <a:t>olmaktadır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Kentsel</a:t>
            </a:r>
            <a:r>
              <a:rPr lang="en-US" sz="2000" dirty="0" smtClean="0"/>
              <a:t> </a:t>
            </a:r>
            <a:r>
              <a:rPr lang="en-US" sz="2000" dirty="0" err="1"/>
              <a:t>yerleşmelerde</a:t>
            </a:r>
            <a:r>
              <a:rPr lang="en-US" sz="2000" dirty="0"/>
              <a:t> </a:t>
            </a:r>
            <a:r>
              <a:rPr lang="en-US" sz="2000" dirty="0" err="1"/>
              <a:t>havaya</a:t>
            </a:r>
            <a:r>
              <a:rPr lang="en-US" sz="2000" dirty="0"/>
              <a:t> </a:t>
            </a:r>
            <a:r>
              <a:rPr lang="en-US" sz="2000" dirty="0" err="1"/>
              <a:t>verilen</a:t>
            </a:r>
            <a:r>
              <a:rPr lang="en-US" sz="2000" dirty="0"/>
              <a:t> </a:t>
            </a:r>
            <a:r>
              <a:rPr lang="en-US" sz="2000" dirty="0" err="1"/>
              <a:t>gazların</a:t>
            </a:r>
            <a:r>
              <a:rPr lang="en-US" sz="2000" dirty="0"/>
              <a:t> %40’ı </a:t>
            </a:r>
            <a:r>
              <a:rPr lang="en-US" sz="2000" dirty="0" err="1"/>
              <a:t>ısı</a:t>
            </a:r>
            <a:r>
              <a:rPr lang="en-US" sz="2000" dirty="0"/>
              <a:t> </a:t>
            </a:r>
            <a:r>
              <a:rPr lang="en-US" sz="2000" dirty="0" err="1"/>
              <a:t>emici</a:t>
            </a:r>
            <a:r>
              <a:rPr lang="en-US" sz="2000" dirty="0"/>
              <a:t> </a:t>
            </a:r>
            <a:r>
              <a:rPr lang="en-US" sz="2000" dirty="0" err="1"/>
              <a:t>niteliktedir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6914" y="1508543"/>
            <a:ext cx="1275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b="1" u="sng" dirty="0" smtClean="0">
                <a:solidFill>
                  <a:srgbClr val="000714"/>
                </a:solidFill>
              </a:rPr>
              <a:t>AKTİF ISI</a:t>
            </a:r>
          </a:p>
        </p:txBody>
      </p:sp>
      <p:sp>
        <p:nvSpPr>
          <p:cNvPr id="6" name="Rectangle 5"/>
          <p:cNvSpPr/>
          <p:nvPr/>
        </p:nvSpPr>
        <p:spPr>
          <a:xfrm>
            <a:off x="5601131" y="1508543"/>
            <a:ext cx="1199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b="1" u="sng" dirty="0" smtClean="0">
                <a:solidFill>
                  <a:srgbClr val="000714"/>
                </a:solidFill>
              </a:rPr>
              <a:t>PASİF ISI</a:t>
            </a:r>
          </a:p>
        </p:txBody>
      </p:sp>
    </p:spTree>
    <p:extLst>
      <p:ext uri="{BB962C8B-B14F-4D97-AF65-F5344CB8AC3E}">
        <p14:creationId xmlns:p14="http://schemas.microsoft.com/office/powerpoint/2010/main" val="28458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788" y="248028"/>
            <a:ext cx="11383287" cy="13208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KENTSEL İKLİMİ ETKİLEYEN SEKTÖRLER VE İLİŞKİLERİ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4 Grup"/>
          <p:cNvGrpSpPr/>
          <p:nvPr/>
        </p:nvGrpSpPr>
        <p:grpSpPr>
          <a:xfrm>
            <a:off x="377788" y="851333"/>
            <a:ext cx="9365302" cy="5675587"/>
            <a:chOff x="827584" y="476672"/>
            <a:chExt cx="7509101" cy="6058151"/>
          </a:xfrm>
        </p:grpSpPr>
        <p:grpSp>
          <p:nvGrpSpPr>
            <p:cNvPr id="6" name="8 Grup"/>
            <p:cNvGrpSpPr/>
            <p:nvPr/>
          </p:nvGrpSpPr>
          <p:grpSpPr>
            <a:xfrm>
              <a:off x="827584" y="476672"/>
              <a:ext cx="7509101" cy="6058151"/>
              <a:chOff x="899592" y="0"/>
              <a:chExt cx="8712968" cy="7029400"/>
            </a:xfrm>
          </p:grpSpPr>
          <p:pic>
            <p:nvPicPr>
              <p:cNvPr id="8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3225" t="10000" r="13251" b="8001"/>
              <a:stretch>
                <a:fillRect/>
              </a:stretch>
            </p:blipFill>
            <p:spPr bwMode="auto">
              <a:xfrm>
                <a:off x="899592" y="0"/>
                <a:ext cx="8712968" cy="702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8 Dikdörtgen"/>
              <p:cNvSpPr/>
              <p:nvPr/>
            </p:nvSpPr>
            <p:spPr>
              <a:xfrm>
                <a:off x="899592" y="0"/>
                <a:ext cx="8712968" cy="7029400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7" name="6 Metin kutusu"/>
            <p:cNvSpPr txBox="1"/>
            <p:nvPr/>
          </p:nvSpPr>
          <p:spPr>
            <a:xfrm>
              <a:off x="899592" y="6309320"/>
              <a:ext cx="821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800" dirty="0" smtClean="0"/>
                <a:t>(</a:t>
              </a:r>
              <a:r>
                <a:rPr lang="tr-TR" sz="800" dirty="0" err="1" smtClean="0"/>
                <a:t>Marsh</a:t>
              </a:r>
              <a:r>
                <a:rPr lang="tr-TR" sz="800" dirty="0" smtClean="0"/>
                <a:t> 1991)</a:t>
              </a:r>
              <a:endParaRPr lang="tr-T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898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58" y="893379"/>
            <a:ext cx="10106280" cy="1320800"/>
          </a:xfrm>
        </p:spPr>
        <p:txBody>
          <a:bodyPr>
            <a:normAutofit/>
          </a:bodyPr>
          <a:lstStyle/>
          <a:p>
            <a:r>
              <a:rPr lang="en-US" dirty="0"/>
              <a:t>KENTSEL İKLİME YEŞİL ALANLARIN ETKİSİ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568" y="1898869"/>
            <a:ext cx="8596668" cy="388077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0714"/>
                </a:solidFill>
              </a:rPr>
              <a:t>Havanın serinletilmesi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Ağaçlar </a:t>
            </a:r>
            <a:r>
              <a:rPr lang="tr-TR" sz="2400" b="1" dirty="0">
                <a:solidFill>
                  <a:srgbClr val="000714"/>
                </a:solidFill>
              </a:rPr>
              <a:t>güneş enerjisinin %60-75’ini fizyolojik işlemler için kullanırlar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0714"/>
                </a:solidFill>
              </a:rPr>
              <a:t>Nispi nem artışı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0714"/>
                </a:solidFill>
              </a:rPr>
              <a:t>Temiz hava temini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0714"/>
                </a:solidFill>
              </a:rPr>
              <a:t>Rüzgarın dengeli dağıtılması ile ısı dengesini sağlanması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0714"/>
                </a:solidFill>
              </a:rPr>
              <a:t>Serin hava vadilerde alçaktan akar. Bu nedenle vadi tabanları kentsel ısı dengesinin sağlanması açısından çok önemlidir.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0714"/>
                </a:solidFill>
              </a:rPr>
              <a:t>Suyun da serinletici etkisi kent iklimi olumlu yönde etkilemektedir. </a:t>
            </a:r>
          </a:p>
        </p:txBody>
      </p:sp>
    </p:spTree>
    <p:extLst>
      <p:ext uri="{BB962C8B-B14F-4D97-AF65-F5344CB8AC3E}">
        <p14:creationId xmlns:p14="http://schemas.microsoft.com/office/powerpoint/2010/main" val="39232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YERLEŞMELERDE İKLİM DEĞİŞİKLİĞİNİN ETKİ BİÇİMLERİ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113" y="1930400"/>
            <a:ext cx="8596668" cy="4840014"/>
          </a:xfrm>
        </p:spPr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rgbClr val="000714"/>
                </a:solidFill>
              </a:rPr>
              <a:t>Taşkınlar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Aşırı </a:t>
            </a:r>
            <a:r>
              <a:rPr lang="tr-TR" sz="2400" b="1" dirty="0">
                <a:solidFill>
                  <a:srgbClr val="000714"/>
                </a:solidFill>
              </a:rPr>
              <a:t>Hava Olayları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Su </a:t>
            </a:r>
            <a:r>
              <a:rPr lang="tr-TR" sz="2400" b="1" dirty="0">
                <a:solidFill>
                  <a:srgbClr val="000714"/>
                </a:solidFill>
              </a:rPr>
              <a:t>Kıtlığı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Su </a:t>
            </a:r>
            <a:r>
              <a:rPr lang="tr-TR" sz="2400" b="1" dirty="0">
                <a:solidFill>
                  <a:srgbClr val="000714"/>
                </a:solidFill>
              </a:rPr>
              <a:t>Kalitesi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Deniz </a:t>
            </a:r>
            <a:r>
              <a:rPr lang="tr-TR" sz="2400" b="1" dirty="0">
                <a:solidFill>
                  <a:srgbClr val="000714"/>
                </a:solidFill>
              </a:rPr>
              <a:t>Seviyesinin Yükselmesi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Isı-soğuk </a:t>
            </a:r>
            <a:r>
              <a:rPr lang="tr-TR" sz="2400" b="1" dirty="0">
                <a:solidFill>
                  <a:srgbClr val="000714"/>
                </a:solidFill>
              </a:rPr>
              <a:t>Hava Dalgaları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Tarımda </a:t>
            </a:r>
            <a:r>
              <a:rPr lang="tr-TR" sz="2400" b="1" dirty="0">
                <a:solidFill>
                  <a:srgbClr val="000714"/>
                </a:solidFill>
              </a:rPr>
              <a:t>Verimlilik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Hava </a:t>
            </a:r>
            <a:r>
              <a:rPr lang="tr-TR" sz="2400" b="1" dirty="0">
                <a:solidFill>
                  <a:srgbClr val="000714"/>
                </a:solidFill>
              </a:rPr>
              <a:t>Kirliliği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Isı </a:t>
            </a:r>
            <a:r>
              <a:rPr lang="tr-TR" sz="2400" b="1" dirty="0">
                <a:solidFill>
                  <a:srgbClr val="000714"/>
                </a:solidFill>
              </a:rPr>
              <a:t>Adaları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0714"/>
                </a:solidFill>
              </a:rPr>
              <a:t>Enerji </a:t>
            </a:r>
            <a:r>
              <a:rPr lang="tr-TR" sz="2400" b="1" dirty="0">
                <a:solidFill>
                  <a:srgbClr val="000714"/>
                </a:solidFill>
              </a:rPr>
              <a:t>Kullanımı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KENTSEL ISI ADASI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0787"/>
            <a:ext cx="9318004" cy="4480576"/>
          </a:xfrm>
        </p:spPr>
        <p:txBody>
          <a:bodyPr>
            <a:noAutofit/>
          </a:bodyPr>
          <a:lstStyle/>
          <a:p>
            <a:r>
              <a:rPr lang="en-US" sz="2400" dirty="0"/>
              <a:t>Isı </a:t>
            </a:r>
            <a:r>
              <a:rPr lang="en-US" sz="2400" dirty="0" err="1"/>
              <a:t>adası</a:t>
            </a:r>
            <a:r>
              <a:rPr lang="en-US" sz="2400" dirty="0"/>
              <a:t> </a:t>
            </a:r>
            <a:r>
              <a:rPr lang="en-US" sz="2400" dirty="0" err="1"/>
              <a:t>etkisi</a:t>
            </a:r>
            <a:r>
              <a:rPr lang="en-US" sz="2400" dirty="0"/>
              <a:t> </a:t>
            </a:r>
            <a:r>
              <a:rPr lang="en-US" sz="2400" dirty="0" err="1"/>
              <a:t>yerleşim</a:t>
            </a:r>
            <a:r>
              <a:rPr lang="en-US" sz="2400" dirty="0"/>
              <a:t> </a:t>
            </a:r>
            <a:r>
              <a:rPr lang="en-US" sz="2400" dirty="0" err="1"/>
              <a:t>yerlerinin</a:t>
            </a:r>
            <a:r>
              <a:rPr lang="en-US" sz="2400" dirty="0"/>
              <a:t> </a:t>
            </a:r>
            <a:r>
              <a:rPr lang="en-US" sz="2400" dirty="0" err="1"/>
              <a:t>çevrelerinde</a:t>
            </a:r>
            <a:r>
              <a:rPr lang="en-US" sz="2400" dirty="0"/>
              <a:t> </a:t>
            </a:r>
            <a:r>
              <a:rPr lang="en-US" sz="2400" dirty="0" err="1"/>
              <a:t>bulunan</a:t>
            </a:r>
            <a:r>
              <a:rPr lang="en-US" sz="2400" dirty="0"/>
              <a:t> </a:t>
            </a:r>
            <a:r>
              <a:rPr lang="en-US" sz="2400" dirty="0" err="1"/>
              <a:t>kırsal</a:t>
            </a:r>
            <a:r>
              <a:rPr lang="en-US" sz="2400" dirty="0"/>
              <a:t> </a:t>
            </a:r>
            <a:r>
              <a:rPr lang="en-US" sz="2400" dirty="0" err="1"/>
              <a:t>alanlara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yüksek</a:t>
            </a:r>
            <a:r>
              <a:rPr lang="en-US" sz="2400" dirty="0"/>
              <a:t> </a:t>
            </a:r>
            <a:r>
              <a:rPr lang="en-US" sz="2400" dirty="0" err="1"/>
              <a:t>hava</a:t>
            </a:r>
            <a:r>
              <a:rPr lang="en-US" sz="2400" dirty="0"/>
              <a:t> </a:t>
            </a:r>
            <a:r>
              <a:rPr lang="en-US" sz="2400" dirty="0" err="1"/>
              <a:t>sıcaklığına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olmasıdır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/>
              <a:t>-</a:t>
            </a:r>
            <a:r>
              <a:rPr lang="en-US" sz="2400" dirty="0" err="1"/>
              <a:t>Birbirine</a:t>
            </a:r>
            <a:r>
              <a:rPr lang="en-US" sz="2400" dirty="0"/>
              <a:t> </a:t>
            </a:r>
            <a:r>
              <a:rPr lang="en-US" sz="2400" dirty="0" err="1"/>
              <a:t>yakın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sayıda</a:t>
            </a:r>
            <a:r>
              <a:rPr lang="en-US" sz="2400" dirty="0"/>
              <a:t> </a:t>
            </a:r>
            <a:r>
              <a:rPr lang="en-US" sz="2400" dirty="0" err="1"/>
              <a:t>ısı</a:t>
            </a:r>
            <a:r>
              <a:rPr lang="en-US" sz="2400" dirty="0"/>
              <a:t> </a:t>
            </a:r>
            <a:r>
              <a:rPr lang="en-US" sz="2400" dirty="0" err="1"/>
              <a:t>kaynağının</a:t>
            </a:r>
            <a:r>
              <a:rPr lang="en-US" sz="2400" dirty="0"/>
              <a:t> </a:t>
            </a:r>
            <a:r>
              <a:rPr lang="en-US" sz="2400" dirty="0" err="1"/>
              <a:t>kentsel</a:t>
            </a:r>
            <a:r>
              <a:rPr lang="en-US" sz="2400" dirty="0"/>
              <a:t> </a:t>
            </a:r>
            <a:r>
              <a:rPr lang="en-US" sz="2400" dirty="0" err="1"/>
              <a:t>alanlarda</a:t>
            </a:r>
            <a:r>
              <a:rPr lang="en-US" sz="2400" dirty="0"/>
              <a:t> </a:t>
            </a:r>
            <a:r>
              <a:rPr lang="en-US" sz="2400" dirty="0" err="1"/>
              <a:t>ısının</a:t>
            </a:r>
            <a:r>
              <a:rPr lang="en-US" sz="2400" dirty="0"/>
              <a:t> </a:t>
            </a:r>
            <a:r>
              <a:rPr lang="en-US" sz="2400" dirty="0" err="1"/>
              <a:t>artmasına</a:t>
            </a:r>
            <a:r>
              <a:rPr lang="en-US" sz="2400" dirty="0"/>
              <a:t> </a:t>
            </a:r>
            <a:r>
              <a:rPr lang="en-US" sz="2400" dirty="0" err="1"/>
              <a:t>neden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alanlarla</a:t>
            </a:r>
            <a:r>
              <a:rPr lang="en-US" sz="2400" dirty="0"/>
              <a:t> </a:t>
            </a:r>
            <a:r>
              <a:rPr lang="en-US" sz="2400" dirty="0" err="1"/>
              <a:t>etrafları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gece</a:t>
            </a:r>
            <a:r>
              <a:rPr lang="en-US" sz="2400" dirty="0"/>
              <a:t> </a:t>
            </a:r>
            <a:r>
              <a:rPr lang="en-US" sz="2400" dirty="0" err="1"/>
              <a:t>ısısı</a:t>
            </a:r>
            <a:r>
              <a:rPr lang="en-US" sz="2400" dirty="0"/>
              <a:t> </a:t>
            </a:r>
            <a:r>
              <a:rPr lang="en-US" sz="2400" dirty="0" err="1"/>
              <a:t>yönünden</a:t>
            </a:r>
            <a:r>
              <a:rPr lang="en-US" sz="2400" dirty="0"/>
              <a:t> </a:t>
            </a:r>
            <a:r>
              <a:rPr lang="en-US" sz="2400" dirty="0" err="1"/>
              <a:t>farklılık</a:t>
            </a:r>
            <a:r>
              <a:rPr lang="en-US" sz="2400" dirty="0"/>
              <a:t> </a:t>
            </a:r>
            <a:r>
              <a:rPr lang="en-US" sz="2400" dirty="0" err="1"/>
              <a:t>yaratan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dolayısıyla</a:t>
            </a:r>
            <a:r>
              <a:rPr lang="en-US" sz="2400" dirty="0"/>
              <a:t> </a:t>
            </a:r>
            <a:r>
              <a:rPr lang="en-US" sz="2400" dirty="0" err="1"/>
              <a:t>sıcak</a:t>
            </a:r>
            <a:r>
              <a:rPr lang="en-US" sz="2400" dirty="0"/>
              <a:t> </a:t>
            </a:r>
            <a:r>
              <a:rPr lang="en-US" sz="2400" dirty="0" err="1"/>
              <a:t>havayı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kirleticileri</a:t>
            </a:r>
            <a:r>
              <a:rPr lang="en-US" sz="2400" dirty="0"/>
              <a:t> </a:t>
            </a:r>
            <a:r>
              <a:rPr lang="en-US" sz="2400" dirty="0" err="1"/>
              <a:t>tutan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sis </a:t>
            </a:r>
            <a:r>
              <a:rPr lang="en-US" sz="2400" dirty="0" err="1"/>
              <a:t>kubbesi</a:t>
            </a:r>
            <a:r>
              <a:rPr lang="en-US" sz="2400" dirty="0"/>
              <a:t> </a:t>
            </a:r>
            <a:r>
              <a:rPr lang="en-US" sz="2400" dirty="0" err="1"/>
              <a:t>oluşumuna</a:t>
            </a:r>
            <a:r>
              <a:rPr lang="en-US" sz="2400" dirty="0"/>
              <a:t> </a:t>
            </a:r>
            <a:r>
              <a:rPr lang="en-US" sz="2400" dirty="0" err="1"/>
              <a:t>yol</a:t>
            </a:r>
            <a:r>
              <a:rPr lang="en-US" sz="2400" dirty="0"/>
              <a:t> </a:t>
            </a:r>
            <a:r>
              <a:rPr lang="en-US" sz="2400" dirty="0" err="1"/>
              <a:t>açan</a:t>
            </a:r>
            <a:r>
              <a:rPr lang="en-US" sz="2400" dirty="0"/>
              <a:t> </a:t>
            </a:r>
            <a:r>
              <a:rPr lang="en-US" sz="2400" dirty="0" err="1"/>
              <a:t>olumsuz</a:t>
            </a:r>
            <a:r>
              <a:rPr lang="en-US" sz="2400" dirty="0"/>
              <a:t> </a:t>
            </a:r>
            <a:r>
              <a:rPr lang="en-US" sz="2400" dirty="0" err="1"/>
              <a:t>durumdur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-Kent </a:t>
            </a:r>
            <a:r>
              <a:rPr lang="en-US" sz="2400" dirty="0" err="1"/>
              <a:t>içindeki</a:t>
            </a:r>
            <a:r>
              <a:rPr lang="en-US" sz="2400" dirty="0"/>
              <a:t> </a:t>
            </a:r>
            <a:r>
              <a:rPr lang="en-US" sz="2400" dirty="0" err="1"/>
              <a:t>sıcaklığın</a:t>
            </a:r>
            <a:r>
              <a:rPr lang="en-US" sz="2400" dirty="0"/>
              <a:t> </a:t>
            </a:r>
            <a:r>
              <a:rPr lang="en-US" sz="2400" dirty="0" err="1"/>
              <a:t>eşzamanda</a:t>
            </a:r>
            <a:r>
              <a:rPr lang="en-US" sz="2400" dirty="0"/>
              <a:t>,  </a:t>
            </a:r>
            <a:r>
              <a:rPr lang="en-US" sz="2400" dirty="0" err="1"/>
              <a:t>çevresindeki</a:t>
            </a:r>
            <a:r>
              <a:rPr lang="en-US" sz="2400" dirty="0"/>
              <a:t> </a:t>
            </a:r>
            <a:r>
              <a:rPr lang="en-US" sz="2400" dirty="0" err="1"/>
              <a:t>kırsal</a:t>
            </a:r>
            <a:r>
              <a:rPr lang="en-US" sz="2400" dirty="0"/>
              <a:t> </a:t>
            </a:r>
            <a:r>
              <a:rPr lang="en-US" sz="2400" dirty="0" err="1"/>
              <a:t>alandan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yüksek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tanımlanabilir</a:t>
            </a:r>
            <a:r>
              <a:rPr lang="en-US" sz="2400" dirty="0"/>
              <a:t>. Bu </a:t>
            </a:r>
            <a:r>
              <a:rPr lang="en-US" sz="2400" dirty="0" err="1"/>
              <a:t>sıcaklık</a:t>
            </a:r>
            <a:r>
              <a:rPr lang="en-US" sz="2400" dirty="0"/>
              <a:t> </a:t>
            </a:r>
            <a:r>
              <a:rPr lang="en-US" sz="2400" dirty="0" err="1"/>
              <a:t>farkının</a:t>
            </a:r>
            <a:r>
              <a:rPr lang="en-US" sz="2400" dirty="0"/>
              <a:t> </a:t>
            </a:r>
            <a:r>
              <a:rPr lang="en-US" sz="2400" dirty="0" err="1"/>
              <a:t>nedeni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dirty="0" err="1"/>
              <a:t>genelde</a:t>
            </a:r>
            <a:r>
              <a:rPr lang="en-US" sz="2400" dirty="0"/>
              <a:t> </a:t>
            </a:r>
            <a:r>
              <a:rPr lang="en-US" sz="2400" dirty="0" err="1"/>
              <a:t>kentsel</a:t>
            </a:r>
            <a:r>
              <a:rPr lang="en-US" sz="2400" dirty="0"/>
              <a:t> </a:t>
            </a:r>
            <a:r>
              <a:rPr lang="en-US" sz="2400" dirty="0" err="1"/>
              <a:t>alandaki</a:t>
            </a:r>
            <a:r>
              <a:rPr lang="en-US" sz="2400" dirty="0"/>
              <a:t> </a:t>
            </a:r>
            <a:r>
              <a:rPr lang="en-US" sz="2400" dirty="0" err="1"/>
              <a:t>arazi</a:t>
            </a:r>
            <a:r>
              <a:rPr lang="en-US" sz="2400" dirty="0"/>
              <a:t> </a:t>
            </a:r>
            <a:r>
              <a:rPr lang="en-US" sz="2400" dirty="0" err="1"/>
              <a:t>örtüsündeki</a:t>
            </a:r>
            <a:r>
              <a:rPr lang="en-US" sz="2400" dirty="0"/>
              <a:t> </a:t>
            </a:r>
            <a:r>
              <a:rPr lang="en-US" sz="2400" dirty="0" err="1"/>
              <a:t>değişikliklerdir</a:t>
            </a:r>
            <a:r>
              <a:rPr lang="en-US" sz="24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5547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1455</Words>
  <Application>Microsoft Office PowerPoint</Application>
  <PresentationFormat>Geniş ekran</PresentationFormat>
  <Paragraphs>150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Georgia</vt:lpstr>
      <vt:lpstr>Wingdings 3</vt:lpstr>
      <vt:lpstr>Facet</vt:lpstr>
      <vt:lpstr>KENT PEYZAJI VE KENTSEL EKOSİSTEMLER &amp; KENT EKOLOJİSİ</vt:lpstr>
      <vt:lpstr>İÇERİK</vt:lpstr>
      <vt:lpstr>KENTSEL İKLİM</vt:lpstr>
      <vt:lpstr>KENTSEL İKLİMİ ETKİLEYEN UNSURLAR </vt:lpstr>
      <vt:lpstr>KENTSEL İKLİMİ ETKİLEYEN ISI TÜRLERİ </vt:lpstr>
      <vt:lpstr>KENTSEL İKLİMİ ETKİLEYEN SEKTÖRLER VE İLİŞKİLERİ</vt:lpstr>
      <vt:lpstr>KENTSEL İKLİME YEŞİL ALANLARIN ETKİSİ </vt:lpstr>
      <vt:lpstr>YERLEŞMELERDE İKLİM DEĞİŞİKLİĞİNİN ETKİ BİÇİMLERİ </vt:lpstr>
      <vt:lpstr>KENTSEL ISI ADASI </vt:lpstr>
      <vt:lpstr>PowerPoint Sunusu</vt:lpstr>
      <vt:lpstr>KENTSEL ISI ADALARI  </vt:lpstr>
      <vt:lpstr>KENTSEL ISI ADALARININ OLUŞUMUNU ETKİLEYEN FAKTÖRLER  </vt:lpstr>
      <vt:lpstr>KENTİN NÜFUSU VE BÜYÜKLÜĞÜNÜN ETKİSİ</vt:lpstr>
      <vt:lpstr>KANYON ETKİSİ</vt:lpstr>
      <vt:lpstr>YÜZEY MALZEMELERİNİN ETKİSİ </vt:lpstr>
      <vt:lpstr>PowerPoint Sunusu</vt:lpstr>
      <vt:lpstr>KENTSEL ISI ADALARININ ÖZELLİKLERİ  </vt:lpstr>
      <vt:lpstr>KENTSEL ISI ADALARININ OLUMSUZ ETKİSİ </vt:lpstr>
      <vt:lpstr>ISI ADALARININ ÇÖZÜMÜ İÇİN GELİŞTİRİLEN PLANLAMA YAKLAŞIMLARI </vt:lpstr>
      <vt:lpstr>KAYNAKLAR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PEYZAJI VE KENTSEL EKOSİSTEMLER &amp; KENT EKOLOJİSİ</dc:title>
  <dc:creator>sbp_slh@hotmail.com</dc:creator>
  <cp:lastModifiedBy>zeynep</cp:lastModifiedBy>
  <cp:revision>20</cp:revision>
  <dcterms:created xsi:type="dcterms:W3CDTF">2013-06-07T12:50:47Z</dcterms:created>
  <dcterms:modified xsi:type="dcterms:W3CDTF">2021-01-06T09:55:56Z</dcterms:modified>
</cp:coreProperties>
</file>