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320" r:id="rId2"/>
    <p:sldId id="321" r:id="rId3"/>
    <p:sldId id="259" r:id="rId4"/>
    <p:sldId id="260" r:id="rId5"/>
    <p:sldId id="261" r:id="rId6"/>
    <p:sldId id="274" r:id="rId7"/>
    <p:sldId id="275" r:id="rId8"/>
    <p:sldId id="276" r:id="rId9"/>
    <p:sldId id="277"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95" r:id="rId35"/>
    <p:sldId id="296" r:id="rId36"/>
    <p:sldId id="297" r:id="rId37"/>
    <p:sldId id="298" r:id="rId38"/>
    <p:sldId id="299" r:id="rId39"/>
    <p:sldId id="301" r:id="rId40"/>
    <p:sldId id="305" r:id="rId41"/>
    <p:sldId id="306" r:id="rId42"/>
    <p:sldId id="307" r:id="rId43"/>
    <p:sldId id="308" r:id="rId44"/>
    <p:sldId id="293" r:id="rId45"/>
    <p:sldId id="294" r:id="rId46"/>
    <p:sldId id="309" r:id="rId47"/>
    <p:sldId id="310" r:id="rId48"/>
    <p:sldId id="289" r:id="rId49"/>
    <p:sldId id="311" r:id="rId50"/>
    <p:sldId id="291" r:id="rId51"/>
    <p:sldId id="292" r:id="rId52"/>
    <p:sldId id="312" r:id="rId53"/>
    <p:sldId id="313" r:id="rId54"/>
    <p:sldId id="314" r:id="rId55"/>
    <p:sldId id="315" r:id="rId56"/>
    <p:sldId id="316" r:id="rId57"/>
    <p:sldId id="317" r:id="rId58"/>
    <p:sldId id="318" r:id="rId59"/>
    <p:sldId id="319" r:id="rId6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A9EB385-5F63-4DF9-B6CC-0E613DBA9756}" type="datetimeFigureOut">
              <a:rPr lang="tr-TR" smtClean="0"/>
              <a:pPr/>
              <a:t>22.02.2024</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9262FB3-ACF2-4875-B642-909427B85BC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9EB385-5F63-4DF9-B6CC-0E613DBA9756}" type="datetimeFigureOut">
              <a:rPr lang="tr-TR" smtClean="0"/>
              <a:pPr/>
              <a:t>22.02.2024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262FB3-ACF2-4875-B642-909427B85BC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9EB385-5F63-4DF9-B6CC-0E613DBA9756}" type="datetimeFigureOut">
              <a:rPr lang="tr-TR" smtClean="0"/>
              <a:pPr/>
              <a:t>22.02.2024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262FB3-ACF2-4875-B642-909427B85BC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B2183B-9508-4444-916D-CB2B5BB4FCDD}"/>
              </a:ext>
            </a:extLst>
          </p:cNvPr>
          <p:cNvSpPr>
            <a:spLocks noGrp="1"/>
          </p:cNvSpPr>
          <p:nvPr>
            <p:ph type="title"/>
          </p:nvPr>
        </p:nvSpPr>
        <p:spPr>
          <a:xfrm>
            <a:off x="457200" y="274638"/>
            <a:ext cx="8229600" cy="1143000"/>
          </a:xfrm>
        </p:spPr>
        <p:txBody>
          <a:bodyPr/>
          <a:lstStyle/>
          <a:p>
            <a:r>
              <a:rPr lang="tr-TR"/>
              <a:t>Asıl başlık stilini düzenlemek için tıklayın</a:t>
            </a:r>
            <a:endParaRPr lang="en-US"/>
          </a:p>
        </p:txBody>
      </p:sp>
      <p:sp>
        <p:nvSpPr>
          <p:cNvPr id="3" name="Tablo Yer Tutucusu 2">
            <a:extLst>
              <a:ext uri="{FF2B5EF4-FFF2-40B4-BE49-F238E27FC236}">
                <a16:creationId xmlns:a16="http://schemas.microsoft.com/office/drawing/2014/main" id="{36D73E09-7504-4003-AF96-88A4D7FFBD77}"/>
              </a:ext>
            </a:extLst>
          </p:cNvPr>
          <p:cNvSpPr>
            <a:spLocks noGrp="1"/>
          </p:cNvSpPr>
          <p:nvPr>
            <p:ph type="tbl" idx="1"/>
          </p:nvPr>
        </p:nvSpPr>
        <p:spPr>
          <a:xfrm>
            <a:off x="457200" y="1600200"/>
            <a:ext cx="8229600" cy="4525963"/>
          </a:xfrm>
        </p:spPr>
        <p:txBody>
          <a:bodyPr/>
          <a:lstStyle/>
          <a:p>
            <a:endParaRPr lang="en-US"/>
          </a:p>
        </p:txBody>
      </p:sp>
      <p:sp>
        <p:nvSpPr>
          <p:cNvPr id="4" name="Veri Yer Tutucusu 3">
            <a:extLst>
              <a:ext uri="{FF2B5EF4-FFF2-40B4-BE49-F238E27FC236}">
                <a16:creationId xmlns:a16="http://schemas.microsoft.com/office/drawing/2014/main" id="{92FEF854-1897-4127-B2FD-227A7C3D9B24}"/>
              </a:ext>
            </a:extLst>
          </p:cNvPr>
          <p:cNvSpPr>
            <a:spLocks noGrp="1"/>
          </p:cNvSpPr>
          <p:nvPr>
            <p:ph type="dt" sz="half" idx="10"/>
          </p:nvPr>
        </p:nvSpPr>
        <p:spPr>
          <a:xfrm>
            <a:off x="457200" y="6245225"/>
            <a:ext cx="2133600" cy="476250"/>
          </a:xfrm>
        </p:spPr>
        <p:txBody>
          <a:bodyPr/>
          <a:lstStyle>
            <a:lvl1pPr>
              <a:defRPr/>
            </a:lvl1pPr>
          </a:lstStyle>
          <a:p>
            <a:endParaRPr lang="tr-TR" altLang="en-US"/>
          </a:p>
        </p:txBody>
      </p:sp>
      <p:sp>
        <p:nvSpPr>
          <p:cNvPr id="5" name="Alt Bilgi Yer Tutucusu 4">
            <a:extLst>
              <a:ext uri="{FF2B5EF4-FFF2-40B4-BE49-F238E27FC236}">
                <a16:creationId xmlns:a16="http://schemas.microsoft.com/office/drawing/2014/main" id="{560C3B06-2144-4041-B2B4-D180B58B62DD}"/>
              </a:ext>
            </a:extLst>
          </p:cNvPr>
          <p:cNvSpPr>
            <a:spLocks noGrp="1"/>
          </p:cNvSpPr>
          <p:nvPr>
            <p:ph type="ftr" sz="quarter" idx="11"/>
          </p:nvPr>
        </p:nvSpPr>
        <p:spPr>
          <a:xfrm>
            <a:off x="3124200" y="6245225"/>
            <a:ext cx="2895600" cy="476250"/>
          </a:xfrm>
        </p:spPr>
        <p:txBody>
          <a:bodyPr/>
          <a:lstStyle>
            <a:lvl1pPr>
              <a:defRPr/>
            </a:lvl1pPr>
          </a:lstStyle>
          <a:p>
            <a:endParaRPr lang="tr-TR" altLang="en-US"/>
          </a:p>
        </p:txBody>
      </p:sp>
      <p:sp>
        <p:nvSpPr>
          <p:cNvPr id="6" name="Slayt Numarası Yer Tutucusu 5">
            <a:extLst>
              <a:ext uri="{FF2B5EF4-FFF2-40B4-BE49-F238E27FC236}">
                <a16:creationId xmlns:a16="http://schemas.microsoft.com/office/drawing/2014/main" id="{BEB60629-9171-4BFA-B295-7149C7F13490}"/>
              </a:ext>
            </a:extLst>
          </p:cNvPr>
          <p:cNvSpPr>
            <a:spLocks noGrp="1"/>
          </p:cNvSpPr>
          <p:nvPr>
            <p:ph type="sldNum" sz="quarter" idx="12"/>
          </p:nvPr>
        </p:nvSpPr>
        <p:spPr>
          <a:xfrm>
            <a:off x="6553200" y="6245225"/>
            <a:ext cx="2133600" cy="476250"/>
          </a:xfrm>
        </p:spPr>
        <p:txBody>
          <a:bodyPr/>
          <a:lstStyle>
            <a:lvl1pPr>
              <a:defRPr/>
            </a:lvl1pPr>
          </a:lstStyle>
          <a:p>
            <a:fld id="{66C61F89-863C-4ADB-A05B-04594E44B674}" type="slidenum">
              <a:rPr lang="tr-TR" altLang="en-US"/>
              <a:pPr/>
              <a:t>‹#›</a:t>
            </a:fld>
            <a:endParaRPr lang="tr-TR" altLang="en-US"/>
          </a:p>
        </p:txBody>
      </p:sp>
    </p:spTree>
    <p:extLst>
      <p:ext uri="{BB962C8B-B14F-4D97-AF65-F5344CB8AC3E}">
        <p14:creationId xmlns:p14="http://schemas.microsoft.com/office/powerpoint/2010/main" val="217342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9EB385-5F63-4DF9-B6CC-0E613DBA9756}" type="datetimeFigureOut">
              <a:rPr lang="tr-TR" smtClean="0"/>
              <a:pPr/>
              <a:t>22.02.2024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262FB3-ACF2-4875-B642-909427B85BC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9EB385-5F63-4DF9-B6CC-0E613DBA9756}" type="datetimeFigureOut">
              <a:rPr lang="tr-TR" smtClean="0"/>
              <a:pPr/>
              <a:t>22.02.2024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262FB3-ACF2-4875-B642-909427B85BC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9EB385-5F63-4DF9-B6CC-0E613DBA9756}" type="datetimeFigureOut">
              <a:rPr lang="tr-TR" smtClean="0"/>
              <a:pPr/>
              <a:t>22.02.2024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9262FB3-ACF2-4875-B642-909427B85BC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A9EB385-5F63-4DF9-B6CC-0E613DBA9756}" type="datetimeFigureOut">
              <a:rPr lang="tr-TR" smtClean="0"/>
              <a:pPr/>
              <a:t>22.02.2024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9262FB3-ACF2-4875-B642-909427B85BC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A9EB385-5F63-4DF9-B6CC-0E613DBA9756}" type="datetimeFigureOut">
              <a:rPr lang="tr-TR" smtClean="0"/>
              <a:pPr/>
              <a:t>22.02.2024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9262FB3-ACF2-4875-B642-909427B85BC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EB385-5F63-4DF9-B6CC-0E613DBA9756}" type="datetimeFigureOut">
              <a:rPr lang="tr-TR" smtClean="0"/>
              <a:pPr/>
              <a:t>22.02.2024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9262FB3-ACF2-4875-B642-909427B85BC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9EB385-5F63-4DF9-B6CC-0E613DBA9756}" type="datetimeFigureOut">
              <a:rPr lang="tr-TR" smtClean="0"/>
              <a:pPr/>
              <a:t>22.02.2024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9262FB3-ACF2-4875-B642-909427B85BC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A9EB385-5F63-4DF9-B6CC-0E613DBA9756}" type="datetimeFigureOut">
              <a:rPr lang="tr-TR" smtClean="0"/>
              <a:pPr/>
              <a:t>22.02.2024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9262FB3-ACF2-4875-B642-909427B85BCF}"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A9EB385-5F63-4DF9-B6CC-0E613DBA9756}" type="datetimeFigureOut">
              <a:rPr lang="tr-TR" smtClean="0"/>
              <a:pPr/>
              <a:t>22.02.2024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9262FB3-ACF2-4875-B642-909427B85BCF}"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C900D3-15E5-4B5B-8C07-C739A0E1ECA4}"/>
              </a:ext>
            </a:extLst>
          </p:cNvPr>
          <p:cNvSpPr>
            <a:spLocks noGrp="1"/>
          </p:cNvSpPr>
          <p:nvPr>
            <p:ph idx="1"/>
          </p:nvPr>
        </p:nvSpPr>
        <p:spPr>
          <a:xfrm>
            <a:off x="467544" y="1124744"/>
            <a:ext cx="8219256" cy="5199856"/>
          </a:xfrm>
        </p:spPr>
        <p:txBody>
          <a:bodyPr/>
          <a:lstStyle/>
          <a:p>
            <a:endParaRPr lang="tr-TR" dirty="0"/>
          </a:p>
          <a:p>
            <a:pPr marL="0" indent="0" algn="ctr">
              <a:buNone/>
            </a:pPr>
            <a:endParaRPr lang="tr-TR" sz="6000" dirty="0"/>
          </a:p>
          <a:p>
            <a:pPr marL="0" indent="0" algn="ctr">
              <a:buNone/>
            </a:pPr>
            <a:r>
              <a:rPr lang="tr-TR" sz="6000" dirty="0"/>
              <a:t>ÖZEL TRANSPORTÖRLER</a:t>
            </a:r>
          </a:p>
        </p:txBody>
      </p:sp>
    </p:spTree>
    <p:extLst>
      <p:ext uri="{BB962C8B-B14F-4D97-AF65-F5344CB8AC3E}">
        <p14:creationId xmlns:p14="http://schemas.microsoft.com/office/powerpoint/2010/main" val="10107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Transport Tekniğinin Tarihçesi</a:t>
            </a:r>
          </a:p>
        </p:txBody>
      </p:sp>
      <p:sp>
        <p:nvSpPr>
          <p:cNvPr id="3" name="Content Placeholder 2"/>
          <p:cNvSpPr>
            <a:spLocks noGrp="1"/>
          </p:cNvSpPr>
          <p:nvPr>
            <p:ph idx="1"/>
          </p:nvPr>
        </p:nvSpPr>
        <p:spPr/>
        <p:txBody>
          <a:bodyPr>
            <a:normAutofit lnSpcReduction="10000"/>
          </a:bodyPr>
          <a:lstStyle/>
          <a:p>
            <a:pPr algn="just"/>
            <a:r>
              <a:rPr lang="tr-TR" dirty="0"/>
              <a:t>İki genel periyotta inceleyebiliriz. 1900’a kadar olan dever, diğeride onu takip eden devredir. Millattan 1500 yıl öncesine kadar malzeme taşımanın ilkel gelişmeleri vardır. Ama esas itibariyle mekanik teorilerle M.Ö. 450-1900 arasında gelişmeler olmuştur.  Mekanizma anlamda malzeme iletimi konveyörün iletim alanına girme ile gelişmiştir. Bu da 1900’lardan sonra otomobil endüstrisinde  yapılan gelişmelerle olmuştur. İletimde mekanizasyon 1940’a kadar devam etmiş ve ondan sonra iletim otomasyon yolu ile gerçekleşmeye başlamıştır. </a:t>
            </a:r>
          </a:p>
        </p:txBody>
      </p:sp>
    </p:spTree>
    <p:extLst>
      <p:ext uri="{BB962C8B-B14F-4D97-AF65-F5344CB8AC3E}">
        <p14:creationId xmlns:p14="http://schemas.microsoft.com/office/powerpoint/2010/main" val="202258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pPr algn="just"/>
            <a:r>
              <a:rPr lang="tr-TR" dirty="0"/>
              <a:t>Bugün malzeme iltimi tamamen otomatikleşmiş bir endüstri  uygulamasıdır. Burada iletim vasıtalarında ilerlemenin olduğu kadar robot teknolojisinin gelişmesinde de bu otomasyon görülmektedir.</a:t>
            </a:r>
          </a:p>
          <a:p>
            <a:pPr algn="just"/>
            <a:endParaRPr lang="tr-TR" dirty="0"/>
          </a:p>
          <a:p>
            <a:pPr algn="just"/>
            <a:r>
              <a:rPr lang="tr-TR" dirty="0"/>
              <a:t>Gücü artırıp çalışma hızını düşüren araçların  ilk uygulamalarından birisi kaldıraç ilkesinin vinçlere uygulanmasıdır..</a:t>
            </a:r>
          </a:p>
        </p:txBody>
      </p:sp>
    </p:spTree>
    <p:extLst>
      <p:ext uri="{BB962C8B-B14F-4D97-AF65-F5344CB8AC3E}">
        <p14:creationId xmlns:p14="http://schemas.microsoft.com/office/powerpoint/2010/main" val="310224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2483768" y="5733256"/>
            <a:ext cx="4824536" cy="591344"/>
          </a:xfrm>
        </p:spPr>
        <p:txBody>
          <a:bodyPr/>
          <a:lstStyle/>
          <a:p>
            <a:r>
              <a:rPr lang="tr-TR" dirty="0"/>
              <a:t>Ortaçağ vincin yapım taslağı</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950" t="27382" r="30756" b="31150"/>
          <a:stretch/>
        </p:blipFill>
        <p:spPr bwMode="auto">
          <a:xfrm>
            <a:off x="1101530" y="980728"/>
            <a:ext cx="683731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42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3960440" cy="5688632"/>
          </a:xfrm>
        </p:spPr>
        <p:txBody>
          <a:bodyPr>
            <a:normAutofit lnSpcReduction="10000"/>
          </a:bodyPr>
          <a:lstStyle/>
          <a:p>
            <a:pPr algn="just"/>
            <a:r>
              <a:rPr lang="tr-TR" dirty="0"/>
              <a:t>Bilinen ene eski kayıt Gervais adlı bir kesişin tarihnemesinde  ortaçağ buluşu oaln vida yardımı ile hızının düşürülmesinde n ve yüklerin kaldırılması için vidalar kullanıldığından bahsedilmektedir.  Villard de Honnecourt 13.yüzyılda çok ağır yüklerin kaldırılması amacıyla şekildeki vidalı krikoyu çizmiştir.</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888" t="21627" r="35574" b="39187"/>
          <a:stretch/>
        </p:blipFill>
        <p:spPr bwMode="auto">
          <a:xfrm>
            <a:off x="5004048" y="1340768"/>
            <a:ext cx="388485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99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424936" cy="5877272"/>
          </a:xfrm>
        </p:spPr>
        <p:txBody>
          <a:bodyPr>
            <a:normAutofit/>
          </a:bodyPr>
          <a:lstStyle/>
          <a:p>
            <a:pPr algn="just"/>
            <a:r>
              <a:rPr lang="tr-TR" dirty="0"/>
              <a:t>Makaralar  ile kuvvetlerin çoğaltılması antik çağda palanga bloklarının bulunmasından beri bilinmkete olup makaralar ortaçağda yaygın olarak kullanılmıştır. </a:t>
            </a:r>
          </a:p>
          <a:p>
            <a:pPr algn="just"/>
            <a:endParaRPr lang="tr-TR" dirty="0"/>
          </a:p>
          <a:p>
            <a:pPr algn="just"/>
            <a:endParaRPr lang="tr-TR" dirty="0"/>
          </a:p>
          <a:p>
            <a:pPr algn="just"/>
            <a:endParaRPr lang="tr-TR" dirty="0"/>
          </a:p>
          <a:p>
            <a:pPr algn="just"/>
            <a:endParaRPr lang="tr-TR" dirty="0"/>
          </a:p>
          <a:p>
            <a:pPr algn="just"/>
            <a:endParaRPr lang="tr-TR" dirty="0"/>
          </a:p>
          <a:p>
            <a:pPr algn="just"/>
            <a:endParaRPr lang="tr-TR" dirty="0"/>
          </a:p>
          <a:p>
            <a:pPr algn="just"/>
            <a:endParaRPr lang="tr-TR" dirty="0"/>
          </a:p>
          <a:p>
            <a:pPr algn="ctr"/>
            <a:endParaRPr lang="tr-TR" dirty="0"/>
          </a:p>
          <a:p>
            <a:pPr algn="ctr"/>
            <a:r>
              <a:rPr lang="tr-TR" dirty="0"/>
              <a:t>Ortaçağda kullanılan vinçlere örnekler</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089" t="26786" r="22353" b="27182"/>
          <a:stretch/>
        </p:blipFill>
        <p:spPr bwMode="auto">
          <a:xfrm>
            <a:off x="971600" y="2276872"/>
            <a:ext cx="771478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7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229600" cy="4389120"/>
          </a:xfrm>
        </p:spPr>
        <p:txBody>
          <a:bodyPr/>
          <a:lstStyle/>
          <a:p>
            <a:pPr algn="just"/>
            <a:r>
              <a:rPr lang="tr-TR" dirty="0"/>
              <a:t>Leonardo da Vinci tarafından taş bloklarını kaldırmak ve taşımak amacıyla  tasarlanan  çift-dönebilir  vinç şekilde  görülmeltedir.</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140" t="26786" r="27171" b="40278"/>
          <a:stretch/>
        </p:blipFill>
        <p:spPr bwMode="auto">
          <a:xfrm>
            <a:off x="611560" y="2708920"/>
            <a:ext cx="842884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63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363272" cy="5199856"/>
          </a:xfrm>
        </p:spPr>
        <p:txBody>
          <a:bodyPr/>
          <a:lstStyle/>
          <a:p>
            <a:pPr algn="just"/>
            <a:r>
              <a:rPr lang="tr-TR" dirty="0"/>
              <a:t>Vitrivius vinci, üstten bir kelepçe iel bağlanıp altta toprak  üzerinde ayrık duran iki adet kirişten meydana gelmektedir.</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992" t="30555" r="36358" b="20834"/>
          <a:stretch/>
        </p:blipFill>
        <p:spPr bwMode="auto">
          <a:xfrm>
            <a:off x="2627784" y="2310042"/>
            <a:ext cx="4083882" cy="454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35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ENDÜSTRİYEL TAŞIMA</a:t>
            </a:r>
          </a:p>
        </p:txBody>
      </p:sp>
      <p:sp>
        <p:nvSpPr>
          <p:cNvPr id="3" name="Content Placeholder 2"/>
          <p:cNvSpPr>
            <a:spLocks noGrp="1"/>
          </p:cNvSpPr>
          <p:nvPr>
            <p:ph idx="1"/>
          </p:nvPr>
        </p:nvSpPr>
        <p:spPr/>
        <p:txBody>
          <a:bodyPr>
            <a:normAutofit lnSpcReduction="10000"/>
          </a:bodyPr>
          <a:lstStyle/>
          <a:p>
            <a:pPr algn="just"/>
            <a:r>
              <a:rPr lang="tr-TR" dirty="0"/>
              <a:t>Yüklerin bir yere taşınmasında üç temel işlem vardır ;</a:t>
            </a:r>
          </a:p>
          <a:p>
            <a:pPr algn="just"/>
            <a:endParaRPr lang="tr-TR" dirty="0"/>
          </a:p>
          <a:p>
            <a:pPr lvl="6" algn="just"/>
            <a:r>
              <a:rPr lang="tr-TR" sz="2400" dirty="0"/>
              <a:t>Yükleme,</a:t>
            </a:r>
          </a:p>
          <a:p>
            <a:pPr lvl="6" algn="just"/>
            <a:r>
              <a:rPr lang="tr-TR" sz="2400" dirty="0"/>
              <a:t>İletim,</a:t>
            </a:r>
          </a:p>
          <a:p>
            <a:pPr lvl="6"/>
            <a:r>
              <a:rPr lang="tr-TR" sz="2400" dirty="0"/>
              <a:t>Boşaltma.</a:t>
            </a:r>
          </a:p>
          <a:p>
            <a:pPr algn="just">
              <a:buNone/>
            </a:pPr>
            <a:endParaRPr lang="tr-TR" dirty="0"/>
          </a:p>
          <a:p>
            <a:pPr algn="just"/>
            <a:r>
              <a:rPr lang="tr-TR" dirty="0"/>
              <a:t>Bu işlemler  transport makinaları tarafından yerine getirilir.  Üç işlem aynı makinanın bünyesinde toplanacağı gibi teker  teker  veya ikili kombinozonlar halinde bulunabilir. </a:t>
            </a:r>
          </a:p>
          <a:p>
            <a:pPr algn="just"/>
            <a:endParaRPr lang="tr-TR" dirty="0"/>
          </a:p>
        </p:txBody>
      </p:sp>
    </p:spTree>
    <p:extLst>
      <p:ext uri="{BB962C8B-B14F-4D97-AF65-F5344CB8AC3E}">
        <p14:creationId xmlns:p14="http://schemas.microsoft.com/office/powerpoint/2010/main" val="268591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92500" lnSpcReduction="20000"/>
          </a:bodyPr>
          <a:lstStyle/>
          <a:p>
            <a:pPr algn="just"/>
            <a:r>
              <a:rPr lang="tr-TR" dirty="0"/>
              <a:t>Bir malzeme, mal veya ürünün bir yerden başka bir yere taşınmasına  “endüstriyel taşınma” denir. Bu taşıma işlevi, kaldırma ve taşıma makinaları adı verilen transport makinaları ile sağlanır. </a:t>
            </a:r>
          </a:p>
          <a:p>
            <a:pPr algn="just"/>
            <a:endParaRPr lang="tr-TR" dirty="0"/>
          </a:p>
          <a:p>
            <a:pPr algn="just"/>
            <a:r>
              <a:rPr lang="tr-TR" dirty="0"/>
              <a:t>Endüstriyel ekonomide malzeme taşınmasının önemi büyüktür. Düzenlenmş bir taşıma sisteminden yoksun (fabrika, maden ocağı, atölye, liman gibi) herhangi bir endüstriyel  tesis  veya  işletme düşünülemez.  Bir ürün elde etmek amacıyla tesis içerisinde taşınacak her türlü malzemenin, iletilmesi veya üretilmiş ürünlerinekonomik olarak taşınması, taşıma sistemlerinin doğru ve isabetliseçimine bağlıdır.</a:t>
            </a:r>
          </a:p>
        </p:txBody>
      </p:sp>
    </p:spTree>
    <p:extLst>
      <p:ext uri="{BB962C8B-B14F-4D97-AF65-F5344CB8AC3E}">
        <p14:creationId xmlns:p14="http://schemas.microsoft.com/office/powerpoint/2010/main" val="3704066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91264" cy="5127848"/>
          </a:xfrm>
        </p:spPr>
        <p:txBody>
          <a:bodyPr>
            <a:normAutofit fontScale="92500" lnSpcReduction="10000"/>
          </a:bodyPr>
          <a:lstStyle/>
          <a:p>
            <a:pPr algn="just"/>
            <a:r>
              <a:rPr lang="tr-TR" dirty="0"/>
              <a:t>Endüstriyel faaliyetlerin tümünde, günlük yaşantımızın  önmli bir bölümünde gerek insanların gerekse ham, yarı mamul ve mamul malların  kaldırılması, bir yerden başka bir yere taşınması ve depolanması her  an önümüze  önemli bir problem teşkil eder.  Malların yer değiştirmesi işletme içinde olabileceği gibi  farklı işletmeler,şehirler hatta ülkeler arasında da olabilir.</a:t>
            </a:r>
          </a:p>
          <a:p>
            <a:pPr algn="just"/>
            <a:r>
              <a:rPr lang="tr-TR" dirty="0"/>
              <a:t>Bir fabrikaürün haline dönüştürülmek üzere,işlenmiş malzemeler veya yarı mamül malzemelri fabrikaya kadar taşıyarak içeriye almak ve bunları ürün haline getirmek için düzenli  bir halde üretim birimlerine dağıtmak  ve son ürünleri depolamak  ve tüketiciye  ulaştırmak üzere fabrika dışına taşımak ve fabrikada üretim artıklarını da uzaklaştırmak için planlanmış dış ve iç taşıma  sistemlerine ihtiyaç vardır.</a:t>
            </a:r>
          </a:p>
        </p:txBody>
      </p:sp>
    </p:spTree>
    <p:extLst>
      <p:ext uri="{BB962C8B-B14F-4D97-AF65-F5344CB8AC3E}">
        <p14:creationId xmlns:p14="http://schemas.microsoft.com/office/powerpoint/2010/main" val="221102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06DBAE-567D-4F4F-8AA1-7453F581B052}"/>
              </a:ext>
            </a:extLst>
          </p:cNvPr>
          <p:cNvSpPr>
            <a:spLocks noGrp="1"/>
          </p:cNvSpPr>
          <p:nvPr>
            <p:ph idx="1"/>
          </p:nvPr>
        </p:nvSpPr>
        <p:spPr/>
        <p:txBody>
          <a:bodyPr/>
          <a:lstStyle/>
          <a:p>
            <a:pPr algn="just"/>
            <a:r>
              <a:rPr lang="tr-TR" dirty="0"/>
              <a:t>Transport tekniği, belirli bir amacı gerçekleştirmek için malzemelerin taşınmasını, paketlenmesini ve depolanmasını sağlayan ekipman ile </a:t>
            </a:r>
            <a:r>
              <a:rPr lang="tr-TR" dirty="0" err="1"/>
              <a:t>metodlar</a:t>
            </a:r>
            <a:r>
              <a:rPr lang="tr-TR" dirty="0"/>
              <a:t>, hizmetler, işlemler sistemi ve kombinasyonudur.</a:t>
            </a:r>
          </a:p>
          <a:p>
            <a:endParaRPr lang="tr-TR" dirty="0"/>
          </a:p>
        </p:txBody>
      </p:sp>
    </p:spTree>
    <p:extLst>
      <p:ext uri="{BB962C8B-B14F-4D97-AF65-F5344CB8AC3E}">
        <p14:creationId xmlns:p14="http://schemas.microsoft.com/office/powerpoint/2010/main" val="77328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8363272" cy="5415880"/>
          </a:xfrm>
        </p:spPr>
        <p:txBody>
          <a:bodyPr/>
          <a:lstStyle/>
          <a:p>
            <a:pPr algn="just"/>
            <a:r>
              <a:rPr lang="tr-TR" dirty="0"/>
              <a:t>Bu nedenle kısaca transport diye  adlandırılan işler ikigruba ayrılmaktadır.</a:t>
            </a:r>
          </a:p>
          <a:p>
            <a:pPr algn="just"/>
            <a:endParaRPr lang="tr-TR" sz="2000" dirty="0"/>
          </a:p>
          <a:p>
            <a:pPr lvl="7" algn="just"/>
            <a:r>
              <a:rPr lang="tr-TR" sz="2000" dirty="0"/>
              <a:t>Uzak mesafe transport işleri ( Dış transport)</a:t>
            </a:r>
          </a:p>
          <a:p>
            <a:pPr lvl="7" algn="just"/>
            <a:r>
              <a:rPr lang="tr-TR" sz="2000" dirty="0"/>
              <a:t>Yakın mesafe transpot işleri (İç transport)</a:t>
            </a:r>
          </a:p>
          <a:p>
            <a:pPr algn="just"/>
            <a:endParaRPr lang="tr-TR" sz="3000" dirty="0"/>
          </a:p>
          <a:p>
            <a:pPr algn="just"/>
            <a:r>
              <a:rPr lang="tr-TR" dirty="0"/>
              <a:t>Bu ayırıma rağmen ulaştırma araçlarının yüklenmesi ve boşaltılması işlerinde transport makinalarının önemli bir rol oynaması, transport makinaları ( örneğin bantlı konveyörler) ile malların kilometrelerce uzaklıklara  iletilmesi dikkate alındığında, yakın ve uzak mesafe transportun ne kadar iç içe olduğu ve birbirlerini tamamladıkları gerçeği ortaya çıkmaktadır.</a:t>
            </a:r>
          </a:p>
        </p:txBody>
      </p:sp>
    </p:spTree>
    <p:extLst>
      <p:ext uri="{BB962C8B-B14F-4D97-AF65-F5344CB8AC3E}">
        <p14:creationId xmlns:p14="http://schemas.microsoft.com/office/powerpoint/2010/main" val="9723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pPr algn="just"/>
            <a:r>
              <a:rPr lang="tr-TR" dirty="0"/>
              <a:t>Modern bir endüstriyel işletmede,önceden düzenlenmişbir dış taşıma ve iç taşıma program  ve uygulamaları ile sürekli üretim akımı ve üretim işlemleri arasında biruyum gerçekleştirilerek,zaman ve enerji tasarrufu sağlandığında üretimin artması ve üretimin kalitesinde iyileşme olur.</a:t>
            </a:r>
          </a:p>
        </p:txBody>
      </p:sp>
    </p:spTree>
    <p:extLst>
      <p:ext uri="{BB962C8B-B14F-4D97-AF65-F5344CB8AC3E}">
        <p14:creationId xmlns:p14="http://schemas.microsoft.com/office/powerpoint/2010/main" val="3142626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Dış Taşıma</a:t>
            </a:r>
            <a:endParaRPr lang="en-US" dirty="0"/>
          </a:p>
        </p:txBody>
      </p:sp>
      <p:sp>
        <p:nvSpPr>
          <p:cNvPr id="3" name="Content Placeholder 2"/>
          <p:cNvSpPr>
            <a:spLocks noGrp="1"/>
          </p:cNvSpPr>
          <p:nvPr>
            <p:ph idx="1"/>
          </p:nvPr>
        </p:nvSpPr>
        <p:spPr/>
        <p:txBody>
          <a:bodyPr/>
          <a:lstStyle/>
          <a:p>
            <a:pPr algn="just"/>
            <a:r>
              <a:rPr lang="tr-TR" dirty="0"/>
              <a:t>Ham madde, yarı-mamul ürünler, yakıt, ana ve yardımcı maddelerin üretim tesislerine getirilmesi ve son ürünlerin ve üretim atıklarının üretim tesislerinden atılması işlerini sağlar</a:t>
            </a:r>
          </a:p>
          <a:p>
            <a:pPr algn="just"/>
            <a:r>
              <a:rPr lang="tr-TR" dirty="0"/>
              <a:t>Dış taşıma karadan (kamyon, demiryolu gibi) denizden (gemilerle), havadan (uçaklar) gibi taşıma  araçları ile sağlanır. Bu genel taşıma araçlarına malların yüklenebilmesi ve boşaltılması için de, malın cins ve ağırlığına bağlı olarak kaldırma  makinaları adı verieln bir grup transport makinalarına ihtiyaç vardır.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tr-TR" dirty="0"/>
              <a:t>Uzak mesafe transport işleri ulaştırma araçları ile yapılır.  Bunlar karada karayolu ve demiryolu taşıtları; denizde gemiler; havada uçak ve helikopter  gibi araçlardır. Bu tür araçlarla yapılan taşıma konularımız dışında kalmaktadır.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İç Taşıma</a:t>
            </a:r>
            <a:endParaRPr lang="en-US" dirty="0"/>
          </a:p>
        </p:txBody>
      </p:sp>
      <p:sp>
        <p:nvSpPr>
          <p:cNvPr id="3" name="Content Placeholder 2"/>
          <p:cNvSpPr>
            <a:spLocks noGrp="1"/>
          </p:cNvSpPr>
          <p:nvPr>
            <p:ph idx="1"/>
          </p:nvPr>
        </p:nvSpPr>
        <p:spPr/>
        <p:txBody>
          <a:bodyPr>
            <a:normAutofit lnSpcReduction="10000"/>
          </a:bodyPr>
          <a:lstStyle/>
          <a:p>
            <a:pPr algn="just"/>
            <a:r>
              <a:rPr lang="tr-TR" dirty="0"/>
              <a:t>Üretim tesisine (örneğin fabrika içerisine ) alınmış olan malzeme ve malların  ambarlara ve üretim birimlerine dağıtımı ve üretim sürecinde birim içi hareketlerin sağlanması son ürünler  ile üretim artıklarının tesis içinde belirli yerlere taşınması gibi işlevlere iç taşıma denir. </a:t>
            </a:r>
          </a:p>
          <a:p>
            <a:pPr algn="just"/>
            <a:r>
              <a:rPr lang="tr-TR" dirty="0"/>
              <a:t>Üretim tesisi içerisinde, malzeme ve malların cinsi, ağırlığı gibi fiziksel ve mekanik özelliklerine ve ayrıca bunların kesikli ve sürekli taşınması konumlarına bağlı olarak, her türlü kaldırma ve taşıma makinaları iç taşımada kullanılır.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Malzeme İletiminin Tanıtımı</a:t>
            </a:r>
            <a:endParaRPr lang="en-US" dirty="0"/>
          </a:p>
        </p:txBody>
      </p:sp>
      <p:sp>
        <p:nvSpPr>
          <p:cNvPr id="3" name="Content Placeholder 2"/>
          <p:cNvSpPr>
            <a:spLocks noGrp="1"/>
          </p:cNvSpPr>
          <p:nvPr>
            <p:ph idx="1"/>
          </p:nvPr>
        </p:nvSpPr>
        <p:spPr/>
        <p:txBody>
          <a:bodyPr>
            <a:normAutofit fontScale="92500" lnSpcReduction="10000"/>
          </a:bodyPr>
          <a:lstStyle/>
          <a:p>
            <a:pPr algn="just"/>
            <a:r>
              <a:rPr lang="tr-TR" dirty="0"/>
              <a:t>Malzeme ilminin önemi II. Dünya Savaşından sonra daha fazla ortaya çıkmıştır. Bunlara  ait bilgilerin doğru olarak uygulanması, bir işletmedeki tüm proseslerin  etkinliğini arttıran ve bu prosesler arasında uyumlu bir entegrasyon sağlayan bir ilimdir. Bunalrın birinci fonksiyonu malzemelerin hareketini sağlamaktır.  Ancak bilimselolarakmalzeme hareketinin tam bir tarifi yapılamamıştır.  Tarifler malzeme iletiminin içeriğinden ziyade hareketin ne olduğunu açıklamaya yöneliktir. Onun içindirki, malzeme iletimini malzemenin taşınması şeklinde ifade ediyoruz. Ancak bu taşımada hareket, zaman, miktar ve yer faktörleri vardır.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435280" cy="5688632"/>
          </a:xfrm>
        </p:spPr>
        <p:txBody>
          <a:bodyPr>
            <a:normAutofit fontScale="32500" lnSpcReduction="20000"/>
          </a:bodyPr>
          <a:lstStyle/>
          <a:p>
            <a:pPr algn="just"/>
            <a:r>
              <a:rPr lang="tr-TR" sz="6200" dirty="0"/>
              <a:t>Dünya standartları kabul edilen “Material Handling Institue” nn yaptığı tarifler şu şekildedir.</a:t>
            </a:r>
          </a:p>
          <a:p>
            <a:pPr algn="just"/>
            <a:endParaRPr lang="tr-TR" sz="6200" dirty="0"/>
          </a:p>
          <a:p>
            <a:pPr marL="850392" lvl="1" indent="-457200" algn="just">
              <a:buFont typeface="+mj-lt"/>
              <a:buAutoNum type="arabicPeriod"/>
            </a:pPr>
            <a:r>
              <a:rPr lang="en-US" sz="6200" dirty="0" err="1"/>
              <a:t>Malzeme</a:t>
            </a:r>
            <a:r>
              <a:rPr lang="en-US" sz="6200" dirty="0"/>
              <a:t> </a:t>
            </a:r>
            <a:r>
              <a:rPr lang="en-US" sz="6200" dirty="0" err="1"/>
              <a:t>iletimi</a:t>
            </a:r>
            <a:r>
              <a:rPr lang="en-US" sz="6200" dirty="0"/>
              <a:t> </a:t>
            </a:r>
            <a:r>
              <a:rPr lang="en-US" sz="6200" dirty="0" err="1"/>
              <a:t>bir</a:t>
            </a:r>
            <a:r>
              <a:rPr lang="en-US" sz="6200" dirty="0"/>
              <a:t> </a:t>
            </a:r>
            <a:r>
              <a:rPr lang="en-US" sz="6200" dirty="0" err="1"/>
              <a:t>harekettir</a:t>
            </a:r>
            <a:r>
              <a:rPr lang="en-US" sz="6200" dirty="0"/>
              <a:t>. </a:t>
            </a:r>
            <a:r>
              <a:rPr lang="en-US" sz="6200" dirty="0" err="1"/>
              <a:t>Parçalar</a:t>
            </a:r>
            <a:r>
              <a:rPr lang="en-US" sz="6200" dirty="0"/>
              <a:t>, </a:t>
            </a:r>
            <a:r>
              <a:rPr lang="en-US" sz="6200" dirty="0" err="1"/>
              <a:t>mamuller</a:t>
            </a:r>
            <a:r>
              <a:rPr lang="en-US" sz="6200" dirty="0"/>
              <a:t> </a:t>
            </a:r>
            <a:r>
              <a:rPr lang="en-US" sz="6200" dirty="0" err="1"/>
              <a:t>ve</a:t>
            </a:r>
            <a:r>
              <a:rPr lang="en-US" sz="6200" dirty="0"/>
              <a:t> her </a:t>
            </a:r>
            <a:r>
              <a:rPr lang="en-US" sz="6200" dirty="0" err="1"/>
              <a:t>tür</a:t>
            </a:r>
            <a:r>
              <a:rPr lang="en-US" sz="6200" dirty="0"/>
              <a:t> </a:t>
            </a:r>
            <a:r>
              <a:rPr lang="en-US" sz="6200" dirty="0" err="1"/>
              <a:t>malzemeler</a:t>
            </a:r>
            <a:r>
              <a:rPr lang="en-US" sz="6200" dirty="0"/>
              <a:t> </a:t>
            </a:r>
            <a:r>
              <a:rPr lang="en-US" sz="6200" dirty="0" err="1"/>
              <a:t>bir</a:t>
            </a:r>
            <a:r>
              <a:rPr lang="en-US" sz="6200" dirty="0"/>
              <a:t> </a:t>
            </a:r>
            <a:r>
              <a:rPr lang="en-US" sz="6200" dirty="0" err="1"/>
              <a:t>yerden</a:t>
            </a:r>
            <a:r>
              <a:rPr lang="en-US" sz="6200" dirty="0"/>
              <a:t> </a:t>
            </a:r>
            <a:r>
              <a:rPr lang="en-US" sz="6200" dirty="0" err="1"/>
              <a:t>diğer</a:t>
            </a:r>
            <a:r>
              <a:rPr lang="en-US" sz="6200" dirty="0"/>
              <a:t> </a:t>
            </a:r>
            <a:r>
              <a:rPr lang="en-US" sz="6200" dirty="0" err="1"/>
              <a:t>bir</a:t>
            </a:r>
            <a:r>
              <a:rPr lang="en-US" sz="6200" dirty="0"/>
              <a:t> </a:t>
            </a:r>
            <a:r>
              <a:rPr lang="en-US" sz="6200" dirty="0" err="1"/>
              <a:t>yere</a:t>
            </a:r>
            <a:r>
              <a:rPr lang="en-US" sz="6200" dirty="0"/>
              <a:t> </a:t>
            </a:r>
            <a:r>
              <a:rPr lang="en-US" sz="6200" dirty="0" err="1"/>
              <a:t>hareket</a:t>
            </a:r>
            <a:r>
              <a:rPr lang="en-US" sz="6200" dirty="0"/>
              <a:t> </a:t>
            </a:r>
            <a:r>
              <a:rPr lang="en-US" sz="6200" dirty="0" err="1"/>
              <a:t>etmek</a:t>
            </a:r>
            <a:r>
              <a:rPr lang="en-US" sz="6200" dirty="0"/>
              <a:t> </a:t>
            </a:r>
            <a:r>
              <a:rPr lang="en-US" sz="6200" dirty="0" err="1"/>
              <a:t>zorundadırlar</a:t>
            </a:r>
            <a:r>
              <a:rPr lang="en-US" sz="6200" dirty="0"/>
              <a:t>. </a:t>
            </a:r>
            <a:r>
              <a:rPr lang="en-US" sz="6200" dirty="0" err="1"/>
              <a:t>Malzeme</a:t>
            </a:r>
            <a:r>
              <a:rPr lang="en-US" sz="6200" dirty="0"/>
              <a:t> </a:t>
            </a:r>
            <a:r>
              <a:rPr lang="en-US" sz="6200" dirty="0" err="1"/>
              <a:t>iletimi</a:t>
            </a:r>
            <a:r>
              <a:rPr lang="en-US" sz="6200" dirty="0"/>
              <a:t> </a:t>
            </a:r>
            <a:r>
              <a:rPr lang="en-US" sz="6200" dirty="0" err="1"/>
              <a:t>bu</a:t>
            </a:r>
            <a:r>
              <a:rPr lang="en-US" sz="6200" dirty="0"/>
              <a:t> </a:t>
            </a:r>
            <a:r>
              <a:rPr lang="en-US" sz="6200" dirty="0" err="1"/>
              <a:t>işi</a:t>
            </a:r>
            <a:r>
              <a:rPr lang="en-US" sz="6200" dirty="0"/>
              <a:t> en </a:t>
            </a:r>
            <a:r>
              <a:rPr lang="en-US" sz="6200" dirty="0" err="1"/>
              <a:t>etkin</a:t>
            </a:r>
            <a:r>
              <a:rPr lang="en-US" sz="6200" dirty="0"/>
              <a:t> </a:t>
            </a:r>
            <a:r>
              <a:rPr lang="en-US" sz="6200" dirty="0" err="1"/>
              <a:t>bir</a:t>
            </a:r>
            <a:r>
              <a:rPr lang="en-US" sz="6200" dirty="0"/>
              <a:t>  </a:t>
            </a:r>
            <a:r>
              <a:rPr lang="en-US" sz="6200" dirty="0" err="1"/>
              <a:t>şekilde</a:t>
            </a:r>
            <a:r>
              <a:rPr lang="en-US" sz="6200" dirty="0"/>
              <a:t> </a:t>
            </a:r>
            <a:r>
              <a:rPr lang="en-US" sz="6200" dirty="0" err="1"/>
              <a:t>yapar</a:t>
            </a:r>
            <a:r>
              <a:rPr lang="en-US" sz="6200" dirty="0"/>
              <a:t>. </a:t>
            </a:r>
          </a:p>
          <a:p>
            <a:pPr marL="850392" lvl="1" indent="-457200" algn="just">
              <a:buFont typeface="+mj-lt"/>
              <a:buAutoNum type="arabicPeriod"/>
            </a:pPr>
            <a:r>
              <a:rPr lang="en-US" sz="6200" dirty="0" err="1"/>
              <a:t>Malzeme</a:t>
            </a:r>
            <a:r>
              <a:rPr lang="en-US" sz="6200" dirty="0"/>
              <a:t> </a:t>
            </a:r>
            <a:r>
              <a:rPr lang="en-US" sz="6200" dirty="0" err="1"/>
              <a:t>iletimi</a:t>
            </a:r>
            <a:r>
              <a:rPr lang="en-US" sz="6200" dirty="0"/>
              <a:t> </a:t>
            </a:r>
            <a:r>
              <a:rPr lang="en-US" sz="6200" dirty="0" err="1"/>
              <a:t>bir</a:t>
            </a:r>
            <a:r>
              <a:rPr lang="en-US" sz="6200" dirty="0"/>
              <a:t> </a:t>
            </a:r>
            <a:r>
              <a:rPr lang="en-US" sz="6200" dirty="0" err="1"/>
              <a:t>zamandır</a:t>
            </a:r>
            <a:r>
              <a:rPr lang="en-US" sz="6200" dirty="0"/>
              <a:t>.  </a:t>
            </a:r>
            <a:r>
              <a:rPr lang="en-US" sz="6200" dirty="0" err="1"/>
              <a:t>İmalat</a:t>
            </a:r>
            <a:r>
              <a:rPr lang="en-US" sz="6200" dirty="0"/>
              <a:t> </a:t>
            </a:r>
            <a:r>
              <a:rPr lang="en-US" sz="6200" dirty="0" err="1"/>
              <a:t>prosesinin</a:t>
            </a:r>
            <a:r>
              <a:rPr lang="en-US" sz="6200" dirty="0"/>
              <a:t> her </a:t>
            </a:r>
            <a:r>
              <a:rPr lang="en-US" sz="6200" dirty="0" err="1"/>
              <a:t>kademesinde</a:t>
            </a:r>
            <a:r>
              <a:rPr lang="en-US" sz="6200" dirty="0"/>
              <a:t> </a:t>
            </a:r>
            <a:r>
              <a:rPr lang="en-US" sz="6200" dirty="0" err="1"/>
              <a:t>ihtiyaçlar</a:t>
            </a:r>
            <a:r>
              <a:rPr lang="en-US" sz="6200" dirty="0"/>
              <a:t> o </a:t>
            </a:r>
            <a:r>
              <a:rPr lang="en-US" sz="6200" dirty="0" err="1"/>
              <a:t>yerde</a:t>
            </a:r>
            <a:r>
              <a:rPr lang="en-US" sz="6200" dirty="0"/>
              <a:t> </a:t>
            </a:r>
            <a:r>
              <a:rPr lang="en-US" sz="6200" dirty="0" err="1"/>
              <a:t>istenildiği</a:t>
            </a:r>
            <a:r>
              <a:rPr lang="en-US" sz="6200" dirty="0"/>
              <a:t> </a:t>
            </a:r>
            <a:r>
              <a:rPr lang="en-US" sz="6200" dirty="0" err="1"/>
              <a:t>anda</a:t>
            </a:r>
            <a:r>
              <a:rPr lang="en-US" sz="6200" dirty="0"/>
              <a:t> </a:t>
            </a:r>
            <a:r>
              <a:rPr lang="en-US" sz="6200" dirty="0" err="1"/>
              <a:t>bulunmalıdırlar</a:t>
            </a:r>
            <a:r>
              <a:rPr lang="en-US" sz="6200" dirty="0"/>
              <a:t>. </a:t>
            </a:r>
            <a:r>
              <a:rPr lang="en-US" sz="6200" dirty="0" err="1"/>
              <a:t>Malzeme</a:t>
            </a:r>
            <a:r>
              <a:rPr lang="en-US" sz="6200" dirty="0"/>
              <a:t> </a:t>
            </a:r>
            <a:r>
              <a:rPr lang="en-US" sz="6200" dirty="0" err="1"/>
              <a:t>ihtiyacı</a:t>
            </a:r>
            <a:r>
              <a:rPr lang="en-US" sz="6200" dirty="0"/>
              <a:t>  </a:t>
            </a:r>
            <a:r>
              <a:rPr lang="en-US" sz="6200" dirty="0" err="1"/>
              <a:t>bu</a:t>
            </a:r>
            <a:r>
              <a:rPr lang="en-US" sz="6200" dirty="0"/>
              <a:t> </a:t>
            </a:r>
            <a:r>
              <a:rPr lang="en-US" sz="6200" dirty="0" err="1"/>
              <a:t>ihtiyacı</a:t>
            </a:r>
            <a:r>
              <a:rPr lang="en-US" sz="6200" dirty="0"/>
              <a:t>  ne </a:t>
            </a:r>
            <a:r>
              <a:rPr lang="en-US" sz="6200" dirty="0" err="1"/>
              <a:t>erken</a:t>
            </a:r>
            <a:r>
              <a:rPr lang="en-US" sz="6200" dirty="0"/>
              <a:t> ne de </a:t>
            </a:r>
            <a:r>
              <a:rPr lang="en-US" sz="6200" dirty="0" err="1"/>
              <a:t>geç</a:t>
            </a:r>
            <a:r>
              <a:rPr lang="en-US" sz="6200" dirty="0"/>
              <a:t> </a:t>
            </a:r>
            <a:r>
              <a:rPr lang="en-US" sz="6200" dirty="0" err="1"/>
              <a:t>kalmamasını</a:t>
            </a:r>
            <a:r>
              <a:rPr lang="en-US" sz="6200" dirty="0"/>
              <a:t>  </a:t>
            </a:r>
            <a:r>
              <a:rPr lang="en-US" sz="6200" dirty="0" err="1"/>
              <a:t>sağlar</a:t>
            </a:r>
            <a:r>
              <a:rPr lang="en-US" sz="6200" dirty="0"/>
              <a:t>.</a:t>
            </a:r>
            <a:endParaRPr lang="tr-TR" sz="6200" dirty="0"/>
          </a:p>
          <a:p>
            <a:pPr marL="850392" lvl="1" indent="-457200" algn="just">
              <a:buFont typeface="+mj-lt"/>
              <a:buAutoNum type="arabicPeriod"/>
            </a:pPr>
            <a:r>
              <a:rPr lang="en-US" sz="6200" dirty="0" err="1"/>
              <a:t>Malzeme</a:t>
            </a:r>
            <a:r>
              <a:rPr lang="en-US" sz="6200" dirty="0"/>
              <a:t> </a:t>
            </a:r>
            <a:r>
              <a:rPr lang="en-US" sz="6200" dirty="0" err="1"/>
              <a:t>iletimi</a:t>
            </a:r>
            <a:r>
              <a:rPr lang="en-US" sz="6200" dirty="0"/>
              <a:t> </a:t>
            </a:r>
            <a:r>
              <a:rPr lang="en-US" sz="6200" dirty="0" err="1"/>
              <a:t>bir</a:t>
            </a:r>
            <a:r>
              <a:rPr lang="en-US" sz="6200" dirty="0"/>
              <a:t> </a:t>
            </a:r>
            <a:r>
              <a:rPr lang="en-US" sz="6200" dirty="0" err="1"/>
              <a:t>miktardır</a:t>
            </a:r>
            <a:r>
              <a:rPr lang="en-US" sz="6200" dirty="0"/>
              <a:t>. </a:t>
            </a:r>
            <a:r>
              <a:rPr lang="en-US" sz="6200" dirty="0" err="1"/>
              <a:t>İmalat</a:t>
            </a:r>
            <a:r>
              <a:rPr lang="en-US" sz="6200" dirty="0"/>
              <a:t> </a:t>
            </a:r>
            <a:r>
              <a:rPr lang="en-US" sz="6200" dirty="0" err="1"/>
              <a:t>prosesinin</a:t>
            </a:r>
            <a:r>
              <a:rPr lang="en-US" sz="6200" dirty="0"/>
              <a:t> her </a:t>
            </a:r>
            <a:r>
              <a:rPr lang="en-US" sz="6200" dirty="0" err="1"/>
              <a:t>kademesinde</a:t>
            </a:r>
            <a:r>
              <a:rPr lang="en-US" sz="6200" dirty="0"/>
              <a:t> </a:t>
            </a:r>
            <a:r>
              <a:rPr lang="en-US" sz="6200" dirty="0" err="1"/>
              <a:t>ihtiyaç</a:t>
            </a:r>
            <a:r>
              <a:rPr lang="en-US" sz="6200" dirty="0"/>
              <a:t> </a:t>
            </a:r>
            <a:r>
              <a:rPr lang="en-US" sz="6200" dirty="0" err="1"/>
              <a:t>talepleri</a:t>
            </a:r>
            <a:r>
              <a:rPr lang="en-US" sz="6200" dirty="0"/>
              <a:t> </a:t>
            </a:r>
            <a:r>
              <a:rPr lang="en-US" sz="6200" dirty="0" err="1"/>
              <a:t>değişik</a:t>
            </a:r>
            <a:r>
              <a:rPr lang="en-US" sz="6200" dirty="0"/>
              <a:t> </a:t>
            </a:r>
            <a:r>
              <a:rPr lang="en-US" sz="6200" dirty="0" err="1"/>
              <a:t>adette</a:t>
            </a:r>
            <a:r>
              <a:rPr lang="en-US" sz="6200" dirty="0"/>
              <a:t> </a:t>
            </a:r>
            <a:r>
              <a:rPr lang="en-US" sz="6200" dirty="0" err="1"/>
              <a:t>olur</a:t>
            </a:r>
            <a:r>
              <a:rPr lang="en-US" sz="6200" dirty="0"/>
              <a:t>. </a:t>
            </a:r>
            <a:r>
              <a:rPr lang="en-US" sz="6200" dirty="0" err="1"/>
              <a:t>Malzeme</a:t>
            </a:r>
            <a:r>
              <a:rPr lang="en-US" sz="6200" dirty="0"/>
              <a:t> </a:t>
            </a:r>
            <a:r>
              <a:rPr lang="en-US" sz="6200" dirty="0" err="1"/>
              <a:t>iletimi</a:t>
            </a:r>
            <a:r>
              <a:rPr lang="en-US" sz="6200" dirty="0"/>
              <a:t> </a:t>
            </a:r>
            <a:r>
              <a:rPr lang="en-US" sz="6200" dirty="0" err="1"/>
              <a:t>bu</a:t>
            </a:r>
            <a:r>
              <a:rPr lang="en-US" sz="6200" dirty="0"/>
              <a:t> </a:t>
            </a:r>
            <a:r>
              <a:rPr lang="en-US" sz="6200" dirty="0" err="1"/>
              <a:t>kademelerde</a:t>
            </a:r>
            <a:r>
              <a:rPr lang="en-US" sz="6200" dirty="0"/>
              <a:t> </a:t>
            </a:r>
            <a:r>
              <a:rPr lang="en-US" sz="6200" dirty="0" err="1"/>
              <a:t>adet</a:t>
            </a:r>
            <a:r>
              <a:rPr lang="en-US" sz="6200" dirty="0"/>
              <a:t>, </a:t>
            </a:r>
            <a:r>
              <a:rPr lang="en-US" sz="6200" dirty="0" err="1"/>
              <a:t>ağırlık</a:t>
            </a:r>
            <a:r>
              <a:rPr lang="en-US" sz="6200" dirty="0"/>
              <a:t> </a:t>
            </a:r>
            <a:r>
              <a:rPr lang="en-US" sz="6200" dirty="0" err="1"/>
              <a:t>veya</a:t>
            </a:r>
            <a:r>
              <a:rPr lang="en-US" sz="6200" dirty="0"/>
              <a:t> </a:t>
            </a:r>
            <a:r>
              <a:rPr lang="en-US" sz="6200" dirty="0" err="1"/>
              <a:t>hacim</a:t>
            </a:r>
            <a:r>
              <a:rPr lang="en-US" sz="6200" dirty="0"/>
              <a:t> </a:t>
            </a:r>
            <a:r>
              <a:rPr lang="en-US" sz="6200" dirty="0" err="1"/>
              <a:t>olarak</a:t>
            </a:r>
            <a:r>
              <a:rPr lang="en-US" sz="6200" dirty="0"/>
              <a:t> </a:t>
            </a:r>
            <a:r>
              <a:rPr lang="en-US" sz="6200" dirty="0" err="1"/>
              <a:t>doğru</a:t>
            </a:r>
            <a:r>
              <a:rPr lang="en-US" sz="6200" dirty="0"/>
              <a:t> </a:t>
            </a:r>
            <a:r>
              <a:rPr lang="en-US" sz="6200" dirty="0" err="1"/>
              <a:t>miktarlarda</a:t>
            </a:r>
            <a:r>
              <a:rPr lang="en-US" sz="6200" dirty="0"/>
              <a:t> </a:t>
            </a:r>
            <a:r>
              <a:rPr lang="en-US" sz="6200" dirty="0" err="1"/>
              <a:t>ve</a:t>
            </a:r>
            <a:r>
              <a:rPr lang="en-US" sz="6200" dirty="0"/>
              <a:t> </a:t>
            </a:r>
            <a:r>
              <a:rPr lang="en-US" sz="6200" dirty="0" err="1"/>
              <a:t>sürekli</a:t>
            </a:r>
            <a:r>
              <a:rPr lang="en-US" sz="6200" dirty="0"/>
              <a:t> </a:t>
            </a:r>
            <a:r>
              <a:rPr lang="en-US" sz="6200" dirty="0" err="1"/>
              <a:t>olarak</a:t>
            </a:r>
            <a:r>
              <a:rPr lang="en-US" sz="6200" dirty="0"/>
              <a:t> </a:t>
            </a:r>
            <a:r>
              <a:rPr lang="en-US" sz="6200" dirty="0" err="1"/>
              <a:t>bunların</a:t>
            </a:r>
            <a:r>
              <a:rPr lang="en-US" sz="6200" dirty="0"/>
              <a:t> </a:t>
            </a:r>
            <a:r>
              <a:rPr lang="en-US" sz="6200" dirty="0" err="1"/>
              <a:t>sa</a:t>
            </a:r>
            <a:r>
              <a:rPr lang="en-US" sz="6200" dirty="0"/>
              <a:t> </a:t>
            </a:r>
            <a:r>
              <a:rPr lang="en-US" sz="6200" dirty="0" err="1"/>
              <a:t>ğlanmasından</a:t>
            </a:r>
            <a:r>
              <a:rPr lang="en-US" sz="6200" dirty="0"/>
              <a:t> </a:t>
            </a:r>
            <a:r>
              <a:rPr lang="en-US" sz="6200" dirty="0" err="1"/>
              <a:t>sorumludur</a:t>
            </a:r>
            <a:r>
              <a:rPr lang="en-US" sz="6200" dirty="0"/>
              <a:t>. </a:t>
            </a:r>
            <a:endParaRPr lang="tr-TR" sz="6200" dirty="0"/>
          </a:p>
          <a:p>
            <a:pPr marL="850392" lvl="1" indent="-457200" algn="just">
              <a:buFont typeface="+mj-lt"/>
              <a:buAutoNum type="arabicPeriod"/>
            </a:pPr>
            <a:r>
              <a:rPr lang="en-US" sz="6200" dirty="0" err="1"/>
              <a:t>Malzeme</a:t>
            </a:r>
            <a:r>
              <a:rPr lang="en-US" sz="6200" dirty="0"/>
              <a:t> </a:t>
            </a:r>
            <a:r>
              <a:rPr lang="en-US" sz="6200" dirty="0" err="1"/>
              <a:t>iletimi</a:t>
            </a:r>
            <a:r>
              <a:rPr lang="en-US" sz="6200" dirty="0"/>
              <a:t> </a:t>
            </a:r>
            <a:r>
              <a:rPr lang="en-US" sz="6200" dirty="0" err="1"/>
              <a:t>bir</a:t>
            </a:r>
            <a:r>
              <a:rPr lang="en-US" sz="6200" dirty="0"/>
              <a:t> </a:t>
            </a:r>
            <a:r>
              <a:rPr lang="en-US" sz="6200" dirty="0" err="1"/>
              <a:t>alandır</a:t>
            </a:r>
            <a:r>
              <a:rPr lang="en-US" sz="6200" dirty="0"/>
              <a:t>.  </a:t>
            </a:r>
            <a:r>
              <a:rPr lang="en-US" sz="6200" dirty="0" err="1"/>
              <a:t>İmalat</a:t>
            </a:r>
            <a:r>
              <a:rPr lang="en-US" sz="6200" dirty="0"/>
              <a:t> </a:t>
            </a:r>
            <a:r>
              <a:rPr lang="en-US" sz="6200" dirty="0" err="1"/>
              <a:t>prosesinin</a:t>
            </a:r>
            <a:r>
              <a:rPr lang="en-US" sz="6200" dirty="0"/>
              <a:t> </a:t>
            </a:r>
            <a:r>
              <a:rPr lang="en-US" sz="6200" dirty="0" err="1"/>
              <a:t>ve</a:t>
            </a:r>
            <a:r>
              <a:rPr lang="en-US" sz="6200" dirty="0"/>
              <a:t> </a:t>
            </a:r>
            <a:r>
              <a:rPr lang="en-US" sz="6200" dirty="0" err="1"/>
              <a:t>işletmenin</a:t>
            </a:r>
            <a:r>
              <a:rPr lang="en-US" sz="6200" dirty="0"/>
              <a:t> her </a:t>
            </a:r>
            <a:r>
              <a:rPr lang="en-US" sz="6200" dirty="0" err="1"/>
              <a:t>yerinde</a:t>
            </a:r>
            <a:r>
              <a:rPr lang="en-US" sz="6200" dirty="0"/>
              <a:t> </a:t>
            </a:r>
            <a:r>
              <a:rPr lang="en-US" sz="6200" dirty="0" err="1"/>
              <a:t>alan</a:t>
            </a:r>
            <a:r>
              <a:rPr lang="en-US" sz="6200" dirty="0"/>
              <a:t> </a:t>
            </a:r>
            <a:r>
              <a:rPr lang="en-US" sz="6200" dirty="0" err="1"/>
              <a:t>para</a:t>
            </a:r>
            <a:r>
              <a:rPr lang="en-US" sz="6200" dirty="0"/>
              <a:t> </a:t>
            </a:r>
            <a:r>
              <a:rPr lang="en-US" sz="6200" dirty="0" err="1"/>
              <a:t>demektir</a:t>
            </a:r>
            <a:r>
              <a:rPr lang="en-US" sz="6200" dirty="0"/>
              <a:t>. </a:t>
            </a:r>
            <a:r>
              <a:rPr lang="en-US" sz="6200" dirty="0" err="1"/>
              <a:t>Ambar</a:t>
            </a:r>
            <a:r>
              <a:rPr lang="en-US" sz="6200" dirty="0"/>
              <a:t> </a:t>
            </a:r>
            <a:r>
              <a:rPr lang="en-US" sz="6200" dirty="0" err="1"/>
              <a:t>alanı</a:t>
            </a:r>
            <a:r>
              <a:rPr lang="en-US" sz="6200" dirty="0"/>
              <a:t>  </a:t>
            </a:r>
            <a:r>
              <a:rPr lang="en-US" sz="6200" dirty="0" err="1"/>
              <a:t>ya</a:t>
            </a:r>
            <a:r>
              <a:rPr lang="en-US" sz="6200" dirty="0"/>
              <a:t> </a:t>
            </a:r>
            <a:r>
              <a:rPr lang="en-US" sz="6200" dirty="0" err="1"/>
              <a:t>da</a:t>
            </a:r>
            <a:r>
              <a:rPr lang="en-US" sz="6200" dirty="0"/>
              <a:t> </a:t>
            </a:r>
            <a:r>
              <a:rPr lang="en-US" sz="6200" dirty="0" err="1"/>
              <a:t>işlemle</a:t>
            </a:r>
            <a:r>
              <a:rPr lang="en-US" sz="6200" dirty="0"/>
              <a:t> </a:t>
            </a:r>
            <a:r>
              <a:rPr lang="en-US" sz="6200" dirty="0" err="1"/>
              <a:t>ilgili</a:t>
            </a:r>
            <a:r>
              <a:rPr lang="en-US" sz="6200" dirty="0"/>
              <a:t> </a:t>
            </a:r>
            <a:r>
              <a:rPr lang="en-US" sz="6200" dirty="0" err="1"/>
              <a:t>alanlar</a:t>
            </a:r>
            <a:r>
              <a:rPr lang="en-US" sz="6200" dirty="0"/>
              <a:t> </a:t>
            </a:r>
            <a:r>
              <a:rPr lang="en-US" sz="6200" dirty="0" err="1"/>
              <a:t>parasal</a:t>
            </a:r>
            <a:r>
              <a:rPr lang="en-US" sz="6200" dirty="0"/>
              <a:t> </a:t>
            </a:r>
            <a:r>
              <a:rPr lang="en-US" sz="6200" dirty="0" err="1"/>
              <a:t>şekilde</a:t>
            </a:r>
            <a:r>
              <a:rPr lang="en-US" sz="6200" dirty="0"/>
              <a:t> </a:t>
            </a:r>
            <a:r>
              <a:rPr lang="en-US" sz="6200" dirty="0" err="1"/>
              <a:t>değerlendirilirler</a:t>
            </a:r>
            <a:r>
              <a:rPr lang="en-US" sz="6200" dirty="0"/>
              <a:t>.  </a:t>
            </a:r>
            <a:r>
              <a:rPr lang="en-US" sz="6200" dirty="0" err="1"/>
              <a:t>İşte</a:t>
            </a:r>
            <a:r>
              <a:rPr lang="en-US" sz="6200" dirty="0"/>
              <a:t> </a:t>
            </a:r>
            <a:r>
              <a:rPr lang="en-US" sz="6200" dirty="0" err="1"/>
              <a:t>malzeme</a:t>
            </a:r>
            <a:r>
              <a:rPr lang="en-US" sz="6200" dirty="0"/>
              <a:t> </a:t>
            </a:r>
            <a:r>
              <a:rPr lang="en-US" sz="6200" dirty="0" err="1"/>
              <a:t>iletimi</a:t>
            </a:r>
            <a:r>
              <a:rPr lang="en-US" sz="6200" dirty="0"/>
              <a:t> </a:t>
            </a:r>
            <a:r>
              <a:rPr lang="en-US" sz="6200" dirty="0" err="1"/>
              <a:t>ile</a:t>
            </a:r>
            <a:r>
              <a:rPr lang="en-US" sz="6200" dirty="0"/>
              <a:t> </a:t>
            </a:r>
            <a:r>
              <a:rPr lang="en-US" sz="6200" dirty="0" err="1"/>
              <a:t>yapılan</a:t>
            </a:r>
            <a:r>
              <a:rPr lang="en-US" sz="6200" dirty="0"/>
              <a:t> </a:t>
            </a:r>
            <a:r>
              <a:rPr lang="en-US" sz="6200" dirty="0" err="1"/>
              <a:t>bir</a:t>
            </a:r>
            <a:r>
              <a:rPr lang="en-US" sz="6200" dirty="0"/>
              <a:t> </a:t>
            </a:r>
            <a:r>
              <a:rPr lang="en-US" sz="6200" dirty="0" err="1"/>
              <a:t>akış</a:t>
            </a:r>
            <a:r>
              <a:rPr lang="en-US" sz="6200" dirty="0"/>
              <a:t>  </a:t>
            </a:r>
            <a:r>
              <a:rPr lang="en-US" sz="6200" dirty="0" err="1"/>
              <a:t>modeli</a:t>
            </a:r>
            <a:r>
              <a:rPr lang="en-US" sz="6200" dirty="0"/>
              <a:t> </a:t>
            </a:r>
            <a:r>
              <a:rPr lang="en-US" sz="6200" dirty="0" err="1"/>
              <a:t>sayesinde</a:t>
            </a:r>
            <a:r>
              <a:rPr lang="en-US" sz="6200" dirty="0"/>
              <a:t> </a:t>
            </a:r>
            <a:r>
              <a:rPr lang="en-US" sz="6200" dirty="0" err="1"/>
              <a:t>alan</a:t>
            </a:r>
            <a:r>
              <a:rPr lang="en-US" sz="6200" dirty="0"/>
              <a:t> </a:t>
            </a:r>
            <a:r>
              <a:rPr lang="en-US" sz="6200" dirty="0" err="1"/>
              <a:t>kullanımı</a:t>
            </a:r>
            <a:r>
              <a:rPr lang="en-US" sz="6200" dirty="0"/>
              <a:t>  ideal </a:t>
            </a:r>
            <a:r>
              <a:rPr lang="en-US" sz="6200" dirty="0" err="1"/>
              <a:t>bir</a:t>
            </a:r>
            <a:r>
              <a:rPr lang="en-US" sz="6200" dirty="0"/>
              <a:t>  </a:t>
            </a:r>
            <a:r>
              <a:rPr lang="en-US" sz="6200" dirty="0" err="1"/>
              <a:t>şekle</a:t>
            </a:r>
            <a:r>
              <a:rPr lang="en-US" sz="6200" dirty="0"/>
              <a:t> </a:t>
            </a:r>
            <a:r>
              <a:rPr lang="en-US" sz="6200" dirty="0" err="1"/>
              <a:t>sokulmuş</a:t>
            </a:r>
            <a:r>
              <a:rPr lang="en-US" sz="6200" dirty="0"/>
              <a:t>  </a:t>
            </a:r>
            <a:r>
              <a:rPr lang="en-US" sz="6200" dirty="0" err="1"/>
              <a:t>olur</a:t>
            </a:r>
            <a:r>
              <a:rPr lang="en-US" sz="6200" dirty="0"/>
              <a:t>. </a:t>
            </a:r>
          </a:p>
          <a:p>
            <a:pPr marL="850392" lvl="1" indent="-457200" algn="just">
              <a:buFont typeface="+mj-lt"/>
              <a:buAutoNum type="arabicPeriod"/>
            </a:pPr>
            <a:endParaRPr lang="en-US" sz="2800" dirty="0"/>
          </a:p>
          <a:p>
            <a:pPr marL="850392" lvl="1" indent="-457200" algn="just">
              <a:buFont typeface="+mj-lt"/>
              <a:buAutoNum type="arabicPeriod"/>
            </a:pPr>
            <a:endParaRPr lang="en-US" dirty="0"/>
          </a:p>
          <a:p>
            <a:pPr marL="850392" lvl="1" indent="-457200" algn="just">
              <a:buFont typeface="+mj-lt"/>
              <a:buAutoNum type="arabicPeriod"/>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19256" cy="5055840"/>
          </a:xfrm>
        </p:spPr>
        <p:txBody>
          <a:bodyPr/>
          <a:lstStyle/>
          <a:p>
            <a:pPr algn="just"/>
            <a:endParaRPr lang="tr-TR" dirty="0"/>
          </a:p>
          <a:p>
            <a:pPr algn="just"/>
            <a:r>
              <a:rPr lang="tr-TR" dirty="0"/>
              <a:t>Bu dört elemanı bir araya getirirsek malzeme iletiminin esaslarını tespit etmiş oluruz. Genel tarifte bu esasları oluşturan </a:t>
            </a:r>
            <a:r>
              <a:rPr lang="en-US" dirty="0" err="1"/>
              <a:t>elemanların</a:t>
            </a:r>
            <a:r>
              <a:rPr lang="en-US" dirty="0"/>
              <a:t> </a:t>
            </a:r>
            <a:r>
              <a:rPr lang="en-US" dirty="0" err="1"/>
              <a:t>birbirinden</a:t>
            </a:r>
            <a:r>
              <a:rPr lang="en-US" dirty="0"/>
              <a:t> </a:t>
            </a:r>
            <a:r>
              <a:rPr lang="en-US" dirty="0" err="1"/>
              <a:t>ayrı</a:t>
            </a:r>
            <a:r>
              <a:rPr lang="en-US" dirty="0"/>
              <a:t>  </a:t>
            </a:r>
            <a:r>
              <a:rPr lang="en-US" dirty="0" err="1"/>
              <a:t>olarak</a:t>
            </a:r>
            <a:r>
              <a:rPr lang="en-US" dirty="0"/>
              <a:t> </a:t>
            </a:r>
            <a:r>
              <a:rPr lang="en-US" dirty="0" err="1"/>
              <a:t>düşünmek</a:t>
            </a:r>
            <a:r>
              <a:rPr lang="en-US" dirty="0"/>
              <a:t> </a:t>
            </a:r>
            <a:r>
              <a:rPr lang="en-US" dirty="0" err="1"/>
              <a:t>olamaz</a:t>
            </a:r>
            <a:r>
              <a:rPr lang="en-US" dirty="0"/>
              <a:t>. </a:t>
            </a:r>
            <a:r>
              <a:rPr lang="en-US" dirty="0" err="1"/>
              <a:t>Malzeme</a:t>
            </a:r>
            <a:r>
              <a:rPr lang="en-US" dirty="0"/>
              <a:t> </a:t>
            </a:r>
            <a:r>
              <a:rPr lang="en-US" dirty="0" err="1"/>
              <a:t>iletiminde</a:t>
            </a:r>
            <a:r>
              <a:rPr lang="en-US" dirty="0"/>
              <a:t> </a:t>
            </a:r>
            <a:r>
              <a:rPr lang="en-US" dirty="0" err="1"/>
              <a:t>bu</a:t>
            </a:r>
            <a:r>
              <a:rPr lang="en-US" dirty="0"/>
              <a:t> 4 </a:t>
            </a:r>
            <a:r>
              <a:rPr lang="en-US" dirty="0" err="1"/>
              <a:t>eleman</a:t>
            </a:r>
            <a:r>
              <a:rPr lang="en-US" dirty="0"/>
              <a:t> </a:t>
            </a:r>
            <a:r>
              <a:rPr lang="en-US" dirty="0" err="1"/>
              <a:t>entegre</a:t>
            </a:r>
            <a:r>
              <a:rPr lang="en-US" dirty="0"/>
              <a:t> </a:t>
            </a:r>
            <a:r>
              <a:rPr lang="en-US" dirty="0" err="1"/>
              <a:t>olup</a:t>
            </a:r>
            <a:r>
              <a:rPr lang="en-US" dirty="0"/>
              <a:t> </a:t>
            </a:r>
            <a:r>
              <a:rPr lang="en-US" dirty="0" err="1"/>
              <a:t>bunların</a:t>
            </a:r>
            <a:r>
              <a:rPr lang="en-US" dirty="0"/>
              <a:t> </a:t>
            </a:r>
            <a:r>
              <a:rPr lang="en-US" dirty="0" err="1"/>
              <a:t>performansları</a:t>
            </a:r>
            <a:r>
              <a:rPr lang="en-US" dirty="0"/>
              <a:t>  </a:t>
            </a:r>
            <a:r>
              <a:rPr lang="en-US" dirty="0" err="1"/>
              <a:t>malzeme</a:t>
            </a:r>
            <a:r>
              <a:rPr lang="en-US" dirty="0"/>
              <a:t> </a:t>
            </a:r>
            <a:r>
              <a:rPr lang="en-US" dirty="0" err="1"/>
              <a:t>iletimi</a:t>
            </a:r>
            <a:r>
              <a:rPr lang="en-US" dirty="0"/>
              <a:t> </a:t>
            </a:r>
            <a:r>
              <a:rPr lang="en-US" dirty="0" err="1"/>
              <a:t>sisteminin</a:t>
            </a:r>
            <a:r>
              <a:rPr lang="en-US" dirty="0"/>
              <a:t> </a:t>
            </a:r>
            <a:r>
              <a:rPr lang="en-US" dirty="0" err="1"/>
              <a:t>kalitesini</a:t>
            </a:r>
            <a:r>
              <a:rPr lang="en-US" dirty="0"/>
              <a:t> </a:t>
            </a:r>
            <a:r>
              <a:rPr lang="en-US" dirty="0" err="1"/>
              <a:t>teşkil</a:t>
            </a:r>
            <a:r>
              <a:rPr lang="en-US" dirty="0"/>
              <a:t> </a:t>
            </a:r>
            <a:r>
              <a:rPr lang="en-US" dirty="0" err="1"/>
              <a:t>eder</a:t>
            </a:r>
            <a:r>
              <a:rPr lang="en-US" dirty="0"/>
              <a:t>. </a:t>
            </a:r>
          </a:p>
          <a:p>
            <a:pPr algn="just">
              <a:buNone/>
            </a:pPr>
            <a:endParaRPr lang="en-US" dirty="0"/>
          </a:p>
          <a:p>
            <a:pPr marL="484632" indent="-457200" algn="just"/>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363272" cy="5271864"/>
          </a:xfrm>
        </p:spPr>
        <p:txBody>
          <a:bodyPr/>
          <a:lstStyle/>
          <a:p>
            <a:pPr algn="just"/>
            <a:endParaRPr lang="tr-TR" dirty="0"/>
          </a:p>
          <a:p>
            <a:pPr algn="just"/>
            <a:r>
              <a:rPr lang="en-US" dirty="0" err="1"/>
              <a:t>İnşaat</a:t>
            </a:r>
            <a:r>
              <a:rPr lang="en-US" dirty="0"/>
              <a:t>  </a:t>
            </a:r>
            <a:r>
              <a:rPr lang="en-US" dirty="0" err="1"/>
              <a:t>şantiyeleri</a:t>
            </a:r>
            <a:r>
              <a:rPr lang="en-US" dirty="0"/>
              <a:t>, </a:t>
            </a:r>
            <a:r>
              <a:rPr lang="en-US" dirty="0" err="1"/>
              <a:t>makina</a:t>
            </a:r>
            <a:r>
              <a:rPr lang="en-US" dirty="0"/>
              <a:t> </a:t>
            </a:r>
            <a:r>
              <a:rPr lang="en-US" dirty="0" err="1"/>
              <a:t>sanayi</a:t>
            </a:r>
            <a:r>
              <a:rPr lang="en-US" dirty="0"/>
              <a:t>, </a:t>
            </a:r>
            <a:r>
              <a:rPr lang="en-US" dirty="0" err="1"/>
              <a:t>depolar</a:t>
            </a:r>
            <a:r>
              <a:rPr lang="en-US" dirty="0"/>
              <a:t>,  lima</a:t>
            </a:r>
            <a:r>
              <a:rPr lang="tr-TR" dirty="0"/>
              <a:t>n</a:t>
            </a:r>
            <a:r>
              <a:rPr lang="en-US" dirty="0" err="1"/>
              <a:t>lar</a:t>
            </a:r>
            <a:r>
              <a:rPr lang="en-US" dirty="0"/>
              <a:t>, </a:t>
            </a:r>
            <a:r>
              <a:rPr lang="en-US" dirty="0" err="1"/>
              <a:t>bürolar</a:t>
            </a:r>
            <a:r>
              <a:rPr lang="en-US" dirty="0"/>
              <a:t> </a:t>
            </a:r>
            <a:r>
              <a:rPr lang="tr-TR" dirty="0"/>
              <a:t> </a:t>
            </a:r>
            <a:r>
              <a:rPr lang="en-US" dirty="0"/>
              <a:t>vb. </a:t>
            </a:r>
            <a:r>
              <a:rPr lang="en-US" dirty="0" err="1"/>
              <a:t>yerlerde</a:t>
            </a:r>
            <a:r>
              <a:rPr lang="en-US" dirty="0"/>
              <a:t> </a:t>
            </a:r>
            <a:r>
              <a:rPr lang="tr-TR" dirty="0"/>
              <a:t> </a:t>
            </a:r>
            <a:r>
              <a:rPr lang="en-US" dirty="0" err="1"/>
              <a:t>yapılan</a:t>
            </a:r>
            <a:r>
              <a:rPr lang="en-US" dirty="0"/>
              <a:t> </a:t>
            </a:r>
            <a:r>
              <a:rPr lang="en-US" dirty="0" err="1"/>
              <a:t>endüstriyel</a:t>
            </a:r>
            <a:r>
              <a:rPr lang="en-US" dirty="0"/>
              <a:t> </a:t>
            </a:r>
            <a:r>
              <a:rPr lang="en-US" dirty="0" err="1"/>
              <a:t>taşımada</a:t>
            </a:r>
            <a:r>
              <a:rPr lang="en-US" dirty="0"/>
              <a:t> </a:t>
            </a:r>
            <a:r>
              <a:rPr lang="en-US" dirty="0" err="1"/>
              <a:t>malların</a:t>
            </a:r>
            <a:r>
              <a:rPr lang="en-US" dirty="0"/>
              <a:t> </a:t>
            </a:r>
            <a:r>
              <a:rPr lang="en-US" dirty="0" err="1"/>
              <a:t>sadece</a:t>
            </a:r>
            <a:r>
              <a:rPr lang="en-US" dirty="0"/>
              <a:t> </a:t>
            </a:r>
            <a:r>
              <a:rPr lang="en-US" dirty="0" err="1"/>
              <a:t>kaldırılmadığı</a:t>
            </a:r>
            <a:r>
              <a:rPr lang="en-US" dirty="0"/>
              <a:t> , </a:t>
            </a:r>
            <a:r>
              <a:rPr lang="en-US" dirty="0" err="1"/>
              <a:t>yatay</a:t>
            </a:r>
            <a:r>
              <a:rPr lang="en-US" dirty="0"/>
              <a:t> </a:t>
            </a:r>
            <a:r>
              <a:rPr lang="en-US" dirty="0" err="1"/>
              <a:t>olarak</a:t>
            </a:r>
            <a:r>
              <a:rPr lang="en-US" dirty="0"/>
              <a:t> </a:t>
            </a:r>
            <a:r>
              <a:rPr lang="en-US" dirty="0" err="1"/>
              <a:t>da</a:t>
            </a:r>
            <a:r>
              <a:rPr lang="en-US" dirty="0"/>
              <a:t> </a:t>
            </a:r>
            <a:r>
              <a:rPr lang="en-US" dirty="0" err="1"/>
              <a:t>taşındığı</a:t>
            </a:r>
            <a:r>
              <a:rPr lang="en-US" dirty="0"/>
              <a:t> </a:t>
            </a:r>
            <a:r>
              <a:rPr lang="tr-TR" dirty="0"/>
              <a:t> da </a:t>
            </a:r>
            <a:r>
              <a:rPr lang="en-US" dirty="0"/>
              <a:t> </a:t>
            </a:r>
            <a:r>
              <a:rPr lang="en-US" dirty="0" err="1"/>
              <a:t>görülmektedir</a:t>
            </a:r>
            <a:r>
              <a:rPr lang="en-US" dirty="0"/>
              <a:t>. Bu </a:t>
            </a:r>
            <a:r>
              <a:rPr lang="en-US" dirty="0" err="1"/>
              <a:t>nedenle</a:t>
            </a:r>
            <a:r>
              <a:rPr lang="en-US" dirty="0"/>
              <a:t>, </a:t>
            </a:r>
            <a:r>
              <a:rPr lang="en-US" dirty="0" err="1"/>
              <a:t>yakın</a:t>
            </a:r>
            <a:r>
              <a:rPr lang="en-US" dirty="0"/>
              <a:t> </a:t>
            </a:r>
            <a:r>
              <a:rPr lang="en-US" dirty="0" err="1"/>
              <a:t>mesafe</a:t>
            </a:r>
            <a:r>
              <a:rPr lang="en-US" dirty="0"/>
              <a:t> transport </a:t>
            </a:r>
            <a:r>
              <a:rPr lang="en-US" dirty="0" err="1"/>
              <a:t>işlerinde</a:t>
            </a:r>
            <a:r>
              <a:rPr lang="en-US" dirty="0"/>
              <a:t> </a:t>
            </a:r>
            <a:r>
              <a:rPr lang="en-US" dirty="0" err="1"/>
              <a:t>kullanılan</a:t>
            </a:r>
            <a:r>
              <a:rPr lang="en-US" dirty="0"/>
              <a:t> </a:t>
            </a:r>
            <a:r>
              <a:rPr lang="en-US" dirty="0" err="1"/>
              <a:t>araç</a:t>
            </a:r>
            <a:r>
              <a:rPr lang="en-US" dirty="0"/>
              <a:t> </a:t>
            </a:r>
            <a:r>
              <a:rPr lang="en-US" dirty="0" err="1"/>
              <a:t>ve</a:t>
            </a:r>
            <a:r>
              <a:rPr lang="en-US" dirty="0"/>
              <a:t> </a:t>
            </a:r>
            <a:r>
              <a:rPr lang="en-US" dirty="0" err="1"/>
              <a:t>tesislere</a:t>
            </a:r>
            <a:r>
              <a:rPr lang="en-US" dirty="0"/>
              <a:t> </a:t>
            </a:r>
            <a:r>
              <a:rPr lang="en-US" b="1" dirty="0" err="1"/>
              <a:t>Kaldırma</a:t>
            </a:r>
            <a:r>
              <a:rPr lang="en-US" b="1" dirty="0"/>
              <a:t> </a:t>
            </a:r>
            <a:r>
              <a:rPr lang="en-US" b="1" dirty="0" err="1"/>
              <a:t>ve</a:t>
            </a:r>
            <a:r>
              <a:rPr lang="en-US" b="1" dirty="0"/>
              <a:t> </a:t>
            </a:r>
            <a:r>
              <a:rPr lang="en-US" b="1" dirty="0" err="1"/>
              <a:t>Taşıma</a:t>
            </a:r>
            <a:r>
              <a:rPr lang="en-US" b="1" dirty="0"/>
              <a:t> </a:t>
            </a:r>
            <a:r>
              <a:rPr lang="en-US" b="1" dirty="0" err="1"/>
              <a:t>Makinaları</a:t>
            </a:r>
            <a:r>
              <a:rPr lang="en-US" dirty="0"/>
              <a:t> </a:t>
            </a:r>
            <a:r>
              <a:rPr lang="en-US" dirty="0" err="1"/>
              <a:t>demek</a:t>
            </a:r>
            <a:r>
              <a:rPr lang="en-US" dirty="0"/>
              <a:t> </a:t>
            </a:r>
            <a:r>
              <a:rPr lang="en-US" dirty="0" err="1"/>
              <a:t>gerekir</a:t>
            </a:r>
            <a:r>
              <a:rPr lang="en-US" dirty="0"/>
              <a:t>. Bu </a:t>
            </a:r>
            <a:r>
              <a:rPr lang="en-US" dirty="0" err="1"/>
              <a:t>makinalar</a:t>
            </a:r>
            <a:r>
              <a:rPr lang="tr-TR" dirty="0"/>
              <a:t>ı</a:t>
            </a:r>
            <a:r>
              <a:rPr lang="en-US" dirty="0"/>
              <a:t>n </a:t>
            </a:r>
            <a:r>
              <a:rPr lang="en-US" dirty="0" err="1"/>
              <a:t>incelenmesiyle</a:t>
            </a:r>
            <a:r>
              <a:rPr lang="en-US" dirty="0"/>
              <a:t> </a:t>
            </a:r>
            <a:r>
              <a:rPr lang="en-US" dirty="0" err="1"/>
              <a:t>birlikte</a:t>
            </a:r>
            <a:r>
              <a:rPr lang="en-US" dirty="0"/>
              <a:t> </a:t>
            </a:r>
            <a:r>
              <a:rPr lang="en-US" dirty="0" err="1"/>
              <a:t>malların</a:t>
            </a:r>
            <a:r>
              <a:rPr lang="en-US" dirty="0"/>
              <a:t> </a:t>
            </a:r>
            <a:r>
              <a:rPr lang="en-US" dirty="0" err="1"/>
              <a:t>depolama</a:t>
            </a:r>
            <a:r>
              <a:rPr lang="en-US" dirty="0"/>
              <a:t> </a:t>
            </a:r>
            <a:r>
              <a:rPr lang="en-US" dirty="0" err="1"/>
              <a:t>teknikleri</a:t>
            </a:r>
            <a:r>
              <a:rPr lang="en-US" dirty="0"/>
              <a:t>, </a:t>
            </a:r>
            <a:r>
              <a:rPr lang="en-US" dirty="0" err="1"/>
              <a:t>tesislerin</a:t>
            </a:r>
            <a:r>
              <a:rPr lang="en-US" dirty="0"/>
              <a:t> </a:t>
            </a:r>
            <a:r>
              <a:rPr lang="en-US" dirty="0" err="1"/>
              <a:t>kullanımı</a:t>
            </a:r>
            <a:r>
              <a:rPr lang="en-US" dirty="0"/>
              <a:t>  </a:t>
            </a:r>
            <a:r>
              <a:rPr lang="en-US" dirty="0" err="1"/>
              <a:t>ve</a:t>
            </a:r>
            <a:r>
              <a:rPr lang="en-US" dirty="0"/>
              <a:t> </a:t>
            </a:r>
            <a:r>
              <a:rPr lang="en-US" dirty="0" err="1"/>
              <a:t>işletim</a:t>
            </a:r>
            <a:r>
              <a:rPr lang="en-US" dirty="0"/>
              <a:t> </a:t>
            </a:r>
            <a:r>
              <a:rPr lang="en-US" dirty="0" err="1"/>
              <a:t>sistemlerinin</a:t>
            </a:r>
            <a:r>
              <a:rPr lang="en-US" dirty="0"/>
              <a:t> </a:t>
            </a:r>
            <a:r>
              <a:rPr lang="en-US" dirty="0" err="1"/>
              <a:t>hep</a:t>
            </a:r>
            <a:r>
              <a:rPr lang="en-US" dirty="0"/>
              <a:t> </a:t>
            </a:r>
            <a:r>
              <a:rPr lang="en-US" dirty="0" err="1"/>
              <a:t>birden</a:t>
            </a:r>
            <a:r>
              <a:rPr lang="en-US" dirty="0"/>
              <a:t> </a:t>
            </a:r>
            <a:r>
              <a:rPr lang="en-US" dirty="0" err="1"/>
              <a:t>ele</a:t>
            </a:r>
            <a:r>
              <a:rPr lang="en-US" dirty="0"/>
              <a:t> </a:t>
            </a:r>
            <a:r>
              <a:rPr lang="tr-TR" dirty="0"/>
              <a:t> </a:t>
            </a:r>
            <a:r>
              <a:rPr lang="en-US" dirty="0" err="1"/>
              <a:t>alınması</a:t>
            </a:r>
            <a:r>
              <a:rPr lang="tr-TR" dirty="0"/>
              <a:t>n</a:t>
            </a:r>
            <a:r>
              <a:rPr lang="en-US" dirty="0"/>
              <a:t>a </a:t>
            </a:r>
            <a:r>
              <a:rPr lang="tr-TR" dirty="0"/>
              <a:t> da </a:t>
            </a:r>
            <a:r>
              <a:rPr lang="en-US" b="1" dirty="0"/>
              <a:t>Transport </a:t>
            </a:r>
            <a:r>
              <a:rPr lang="en-US" b="1" dirty="0" err="1"/>
              <a:t>Tekniği</a:t>
            </a:r>
            <a:r>
              <a:rPr lang="en-US" b="1" dirty="0"/>
              <a:t> </a:t>
            </a:r>
            <a:r>
              <a:rPr lang="en-US" dirty="0" err="1"/>
              <a:t>denir</a:t>
            </a:r>
            <a:r>
              <a:rPr lang="en-US" dirty="0"/>
              <a:t>. </a:t>
            </a:r>
          </a:p>
          <a:p>
            <a:pPr algn="just"/>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91264" cy="4983832"/>
          </a:xfrm>
        </p:spPr>
        <p:txBody>
          <a:bodyPr>
            <a:normAutofit/>
          </a:bodyPr>
          <a:lstStyle/>
          <a:p>
            <a:pPr algn="just"/>
            <a:r>
              <a:rPr lang="en-US" dirty="0" err="1"/>
              <a:t>Bir</a:t>
            </a:r>
            <a:r>
              <a:rPr lang="en-US" dirty="0"/>
              <a:t> </a:t>
            </a:r>
            <a:r>
              <a:rPr lang="en-US" dirty="0" err="1"/>
              <a:t>fabrika</a:t>
            </a:r>
            <a:r>
              <a:rPr lang="en-US" dirty="0"/>
              <a:t> </a:t>
            </a:r>
            <a:r>
              <a:rPr lang="en-US" dirty="0" err="1"/>
              <a:t>tesisinde</a:t>
            </a:r>
            <a:r>
              <a:rPr lang="en-US" dirty="0"/>
              <a:t> </a:t>
            </a:r>
            <a:r>
              <a:rPr lang="en-US" dirty="0" err="1"/>
              <a:t>yapılacak</a:t>
            </a:r>
            <a:r>
              <a:rPr lang="en-US" dirty="0"/>
              <a:t> </a:t>
            </a:r>
            <a:r>
              <a:rPr lang="en-US" dirty="0" err="1"/>
              <a:t>bütün</a:t>
            </a:r>
            <a:r>
              <a:rPr lang="en-US" dirty="0"/>
              <a:t> </a:t>
            </a:r>
            <a:r>
              <a:rPr lang="en-US" dirty="0" err="1"/>
              <a:t>yeni</a:t>
            </a:r>
            <a:r>
              <a:rPr lang="en-US" dirty="0"/>
              <a:t> </a:t>
            </a:r>
            <a:r>
              <a:rPr lang="en-US" dirty="0" err="1"/>
              <a:t>düzenlemeler</a:t>
            </a:r>
            <a:r>
              <a:rPr lang="en-US" dirty="0"/>
              <a:t>,</a:t>
            </a:r>
            <a:r>
              <a:rPr lang="tr-TR" dirty="0"/>
              <a:t> </a:t>
            </a:r>
            <a:r>
              <a:rPr lang="en-US" dirty="0"/>
              <a:t>her </a:t>
            </a:r>
            <a:r>
              <a:rPr lang="en-US" dirty="0" err="1"/>
              <a:t>türlü</a:t>
            </a:r>
            <a:r>
              <a:rPr lang="en-US" dirty="0"/>
              <a:t> </a:t>
            </a:r>
            <a:r>
              <a:rPr lang="en-US" dirty="0" err="1"/>
              <a:t>değişiklikler</a:t>
            </a:r>
            <a:r>
              <a:rPr lang="en-US" dirty="0"/>
              <a:t>, </a:t>
            </a:r>
            <a:r>
              <a:rPr lang="en-US" dirty="0" err="1"/>
              <a:t>üretimi</a:t>
            </a:r>
            <a:r>
              <a:rPr lang="en-US" dirty="0"/>
              <a:t> </a:t>
            </a:r>
            <a:r>
              <a:rPr lang="tr-TR" dirty="0"/>
              <a:t> </a:t>
            </a:r>
            <a:r>
              <a:rPr lang="en-US" dirty="0" err="1"/>
              <a:t>arttıracak</a:t>
            </a:r>
            <a:r>
              <a:rPr lang="en-US" dirty="0"/>
              <a:t> </a:t>
            </a:r>
            <a:r>
              <a:rPr lang="en-US" dirty="0" err="1"/>
              <a:t>tüm</a:t>
            </a:r>
            <a:r>
              <a:rPr lang="en-US" dirty="0"/>
              <a:t> </a:t>
            </a:r>
            <a:r>
              <a:rPr lang="en-US" dirty="0" err="1"/>
              <a:t>tedbirler</a:t>
            </a:r>
            <a:r>
              <a:rPr lang="en-US" dirty="0"/>
              <a:t> </a:t>
            </a:r>
            <a:r>
              <a:rPr lang="en-US" dirty="0" err="1"/>
              <a:t>ciddi</a:t>
            </a:r>
            <a:r>
              <a:rPr lang="en-US" dirty="0"/>
              <a:t> </a:t>
            </a:r>
            <a:r>
              <a:rPr lang="en-US" dirty="0" err="1"/>
              <a:t>bir</a:t>
            </a:r>
            <a:r>
              <a:rPr lang="en-US" dirty="0"/>
              <a:t> </a:t>
            </a:r>
            <a:r>
              <a:rPr lang="en-US" dirty="0" err="1"/>
              <a:t>ön</a:t>
            </a:r>
            <a:r>
              <a:rPr lang="en-US" dirty="0"/>
              <a:t> </a:t>
            </a:r>
            <a:r>
              <a:rPr lang="en-US" dirty="0" err="1"/>
              <a:t>çalı</a:t>
            </a:r>
            <a:r>
              <a:rPr lang="tr-TR" dirty="0"/>
              <a:t>ş</a:t>
            </a:r>
            <a:r>
              <a:rPr lang="en-US" dirty="0" err="1"/>
              <a:t>mayı</a:t>
            </a:r>
            <a:r>
              <a:rPr lang="en-US" dirty="0"/>
              <a:t>  </a:t>
            </a:r>
            <a:r>
              <a:rPr lang="en-US" dirty="0" err="1"/>
              <a:t>gerektirir</a:t>
            </a:r>
            <a:r>
              <a:rPr lang="en-US" dirty="0"/>
              <a:t>. Bu </a:t>
            </a:r>
            <a:r>
              <a:rPr lang="en-US" dirty="0" err="1"/>
              <a:t>amaçla</a:t>
            </a:r>
            <a:r>
              <a:rPr lang="en-US" dirty="0"/>
              <a:t> </a:t>
            </a:r>
            <a:r>
              <a:rPr lang="en-US" dirty="0" err="1"/>
              <a:t>makinalar</a:t>
            </a:r>
            <a:r>
              <a:rPr lang="en-US" dirty="0"/>
              <a:t> </a:t>
            </a:r>
            <a:r>
              <a:rPr lang="en-US" dirty="0" err="1"/>
              <a:t>ve</a:t>
            </a:r>
            <a:r>
              <a:rPr lang="en-US" dirty="0"/>
              <a:t> </a:t>
            </a:r>
            <a:r>
              <a:rPr lang="en-US" dirty="0" err="1"/>
              <a:t>imalat</a:t>
            </a:r>
            <a:r>
              <a:rPr lang="en-US" dirty="0"/>
              <a:t> </a:t>
            </a:r>
            <a:r>
              <a:rPr lang="en-US" dirty="0" err="1"/>
              <a:t>tekniği</a:t>
            </a:r>
            <a:r>
              <a:rPr lang="en-US" dirty="0"/>
              <a:t> </a:t>
            </a:r>
            <a:r>
              <a:rPr lang="en-US" dirty="0" err="1"/>
              <a:t>ile</a:t>
            </a:r>
            <a:r>
              <a:rPr lang="en-US" dirty="0"/>
              <a:t> </a:t>
            </a:r>
            <a:r>
              <a:rPr lang="en-US" dirty="0" err="1"/>
              <a:t>ilgili</a:t>
            </a:r>
            <a:r>
              <a:rPr lang="en-US" dirty="0"/>
              <a:t> </a:t>
            </a:r>
            <a:r>
              <a:rPr lang="en-US" dirty="0" err="1"/>
              <a:t>bilgiler</a:t>
            </a:r>
            <a:r>
              <a:rPr lang="en-US" dirty="0"/>
              <a:t> </a:t>
            </a:r>
            <a:r>
              <a:rPr lang="en-US" dirty="0" err="1"/>
              <a:t>bazı</a:t>
            </a:r>
            <a:r>
              <a:rPr lang="en-US" dirty="0"/>
              <a:t>   </a:t>
            </a:r>
            <a:r>
              <a:rPr lang="en-US" dirty="0" err="1"/>
              <a:t>şartlar</a:t>
            </a:r>
            <a:r>
              <a:rPr lang="en-US" dirty="0"/>
              <a:t> </a:t>
            </a:r>
            <a:r>
              <a:rPr lang="en-US" dirty="0" err="1"/>
              <a:t>gözönüne</a:t>
            </a:r>
            <a:r>
              <a:rPr lang="en-US" dirty="0"/>
              <a:t> </a:t>
            </a:r>
            <a:r>
              <a:rPr lang="en-US" dirty="0" err="1"/>
              <a:t>bulundurularak</a:t>
            </a:r>
            <a:r>
              <a:rPr lang="en-US" dirty="0"/>
              <a:t> de </a:t>
            </a:r>
            <a:r>
              <a:rPr lang="en-US" dirty="0" err="1"/>
              <a:t>ğerlendirilir</a:t>
            </a:r>
            <a:r>
              <a:rPr lang="en-US" dirty="0"/>
              <a:t>. </a:t>
            </a:r>
            <a:r>
              <a:rPr lang="en-US" dirty="0" err="1"/>
              <a:t>Gözlemler</a:t>
            </a:r>
            <a:r>
              <a:rPr lang="en-US" dirty="0"/>
              <a:t> </a:t>
            </a:r>
            <a:r>
              <a:rPr lang="en-US" dirty="0" err="1"/>
              <a:t>esnasında</a:t>
            </a:r>
            <a:r>
              <a:rPr lang="en-US" dirty="0"/>
              <a:t> </a:t>
            </a:r>
            <a:r>
              <a:rPr lang="en-US" dirty="0" err="1"/>
              <a:t>yapılmakta</a:t>
            </a:r>
            <a:r>
              <a:rPr lang="en-US" dirty="0"/>
              <a:t> </a:t>
            </a:r>
            <a:r>
              <a:rPr lang="en-US" dirty="0" err="1"/>
              <a:t>olan</a:t>
            </a:r>
            <a:r>
              <a:rPr lang="en-US" dirty="0"/>
              <a:t> </a:t>
            </a:r>
            <a:r>
              <a:rPr lang="en-US" dirty="0" err="1"/>
              <a:t>veya</a:t>
            </a:r>
            <a:r>
              <a:rPr lang="en-US" dirty="0"/>
              <a:t> </a:t>
            </a:r>
            <a:r>
              <a:rPr lang="en-US" dirty="0" err="1"/>
              <a:t>yapılacak</a:t>
            </a:r>
            <a:r>
              <a:rPr lang="en-US" dirty="0"/>
              <a:t> </a:t>
            </a:r>
            <a:r>
              <a:rPr lang="en-US" dirty="0" err="1"/>
              <a:t>olan</a:t>
            </a:r>
            <a:r>
              <a:rPr lang="en-US" dirty="0"/>
              <a:t> </a:t>
            </a:r>
            <a:r>
              <a:rPr lang="en-US" dirty="0" err="1"/>
              <a:t>imalatın</a:t>
            </a:r>
            <a:r>
              <a:rPr lang="en-US" dirty="0"/>
              <a:t> </a:t>
            </a:r>
            <a:r>
              <a:rPr lang="en-US" dirty="0" err="1"/>
              <a:t>çeşidi</a:t>
            </a:r>
            <a:r>
              <a:rPr lang="en-US" dirty="0"/>
              <a:t>, </a:t>
            </a:r>
            <a:r>
              <a:rPr lang="en-US" dirty="0" err="1"/>
              <a:t>imalatın</a:t>
            </a:r>
            <a:r>
              <a:rPr lang="en-US" dirty="0"/>
              <a:t> </a:t>
            </a:r>
            <a:r>
              <a:rPr lang="en-US" dirty="0" err="1"/>
              <a:t>genel</a:t>
            </a:r>
            <a:r>
              <a:rPr lang="en-US" dirty="0"/>
              <a:t> </a:t>
            </a:r>
            <a:r>
              <a:rPr lang="en-US" dirty="0" err="1"/>
              <a:t>çizgileri</a:t>
            </a:r>
            <a:r>
              <a:rPr lang="en-US" dirty="0"/>
              <a:t> </a:t>
            </a:r>
            <a:r>
              <a:rPr lang="en-US" dirty="0" err="1"/>
              <a:t>ve</a:t>
            </a:r>
            <a:r>
              <a:rPr lang="en-US" dirty="0"/>
              <a:t> </a:t>
            </a:r>
            <a:r>
              <a:rPr lang="en-US" dirty="0" err="1"/>
              <a:t>hacmi</a:t>
            </a:r>
            <a:r>
              <a:rPr lang="en-US" dirty="0"/>
              <a:t>, transport </a:t>
            </a:r>
            <a:r>
              <a:rPr lang="en-US" dirty="0" err="1"/>
              <a:t>tekniği</a:t>
            </a:r>
            <a:r>
              <a:rPr lang="en-US" dirty="0"/>
              <a:t> </a:t>
            </a:r>
            <a:r>
              <a:rPr lang="en-US" dirty="0" err="1"/>
              <a:t>ve</a:t>
            </a:r>
            <a:r>
              <a:rPr lang="en-US" dirty="0"/>
              <a:t> </a:t>
            </a:r>
            <a:r>
              <a:rPr lang="en-US" dirty="0" err="1"/>
              <a:t>araçları</a:t>
            </a:r>
            <a:r>
              <a:rPr lang="en-US" dirty="0"/>
              <a:t>  </a:t>
            </a:r>
            <a:r>
              <a:rPr lang="en-US" dirty="0" err="1"/>
              <a:t>gibi</a:t>
            </a:r>
            <a:r>
              <a:rPr lang="en-US" dirty="0"/>
              <a:t> </a:t>
            </a:r>
            <a:r>
              <a:rPr lang="en-US" dirty="0" err="1"/>
              <a:t>hususlara</a:t>
            </a:r>
            <a:r>
              <a:rPr lang="en-US" dirty="0"/>
              <a:t> </a:t>
            </a:r>
            <a:r>
              <a:rPr lang="en-US" dirty="0" err="1"/>
              <a:t>özellikle</a:t>
            </a:r>
            <a:r>
              <a:rPr lang="en-US" dirty="0"/>
              <a:t> </a:t>
            </a:r>
            <a:r>
              <a:rPr lang="tr-TR" dirty="0"/>
              <a:t> </a:t>
            </a:r>
            <a:r>
              <a:rPr lang="en-US" dirty="0" err="1"/>
              <a:t>dikkat</a:t>
            </a:r>
            <a:r>
              <a:rPr lang="en-US" dirty="0"/>
              <a:t> </a:t>
            </a:r>
            <a:r>
              <a:rPr lang="en-US" dirty="0" err="1"/>
              <a:t>edilmelidir</a:t>
            </a:r>
            <a:r>
              <a:rPr lang="en-US" dirty="0"/>
              <a:t>. </a:t>
            </a:r>
            <a:r>
              <a:rPr lang="tr-TR" dirty="0"/>
              <a:t> </a:t>
            </a:r>
            <a:r>
              <a:rPr lang="en-US" dirty="0" err="1"/>
              <a:t>Üretilen</a:t>
            </a:r>
            <a:r>
              <a:rPr lang="en-US" dirty="0"/>
              <a:t> </a:t>
            </a:r>
            <a:r>
              <a:rPr lang="en-US" dirty="0" err="1"/>
              <a:t>malların</a:t>
            </a:r>
            <a:r>
              <a:rPr lang="en-US" dirty="0"/>
              <a:t> en </a:t>
            </a:r>
            <a:r>
              <a:rPr lang="en-US" dirty="0" err="1"/>
              <a:t>ekonomik</a:t>
            </a:r>
            <a:r>
              <a:rPr lang="en-US" dirty="0"/>
              <a:t> </a:t>
            </a:r>
            <a:r>
              <a:rPr lang="en-US" dirty="0" err="1"/>
              <a:t>yoldan</a:t>
            </a:r>
            <a:r>
              <a:rPr lang="en-US" dirty="0"/>
              <a:t> </a:t>
            </a:r>
            <a:r>
              <a:rPr lang="en-US" dirty="0" err="1"/>
              <a:t>taşınması</a:t>
            </a:r>
            <a:r>
              <a:rPr lang="en-US" dirty="0"/>
              <a:t>  </a:t>
            </a:r>
            <a:r>
              <a:rPr lang="en-US" dirty="0" err="1"/>
              <a:t>önemli</a:t>
            </a:r>
            <a:r>
              <a:rPr lang="en-US" dirty="0"/>
              <a:t> </a:t>
            </a:r>
            <a:r>
              <a:rPr lang="en-US" dirty="0" err="1"/>
              <a:t>rol</a:t>
            </a:r>
            <a:r>
              <a:rPr lang="en-US" dirty="0"/>
              <a:t> </a:t>
            </a:r>
            <a:r>
              <a:rPr lang="en-US" dirty="0" err="1"/>
              <a:t>oynadığından</a:t>
            </a:r>
            <a:r>
              <a:rPr lang="en-US" dirty="0"/>
              <a:t>, </a:t>
            </a:r>
            <a:r>
              <a:rPr lang="en-US" dirty="0" err="1"/>
              <a:t>taşıma</a:t>
            </a:r>
            <a:r>
              <a:rPr lang="en-US" dirty="0"/>
              <a:t> </a:t>
            </a:r>
            <a:r>
              <a:rPr lang="en-US" dirty="0" err="1"/>
              <a:t>sisteminin</a:t>
            </a:r>
            <a:r>
              <a:rPr lang="en-US" dirty="0"/>
              <a:t> </a:t>
            </a:r>
            <a:r>
              <a:rPr lang="en-US" dirty="0" err="1"/>
              <a:t>doğru</a:t>
            </a:r>
            <a:r>
              <a:rPr lang="en-US" dirty="0"/>
              <a:t> </a:t>
            </a:r>
            <a:r>
              <a:rPr lang="en-US" dirty="0" err="1"/>
              <a:t>ve</a:t>
            </a:r>
            <a:r>
              <a:rPr lang="en-US" dirty="0"/>
              <a:t> </a:t>
            </a:r>
            <a:r>
              <a:rPr lang="en-US" dirty="0" err="1"/>
              <a:t>isabetli</a:t>
            </a:r>
            <a:r>
              <a:rPr lang="en-US" dirty="0"/>
              <a:t> </a:t>
            </a:r>
            <a:r>
              <a:rPr lang="en-US" dirty="0" err="1"/>
              <a:t>seçimine</a:t>
            </a:r>
            <a:r>
              <a:rPr lang="en-US" dirty="0"/>
              <a:t> </a:t>
            </a:r>
            <a:r>
              <a:rPr lang="en-US" dirty="0" err="1"/>
              <a:t>özen</a:t>
            </a:r>
            <a:r>
              <a:rPr lang="en-US" dirty="0"/>
              <a:t> </a:t>
            </a:r>
            <a:r>
              <a:rPr lang="en-US" dirty="0" err="1"/>
              <a:t>gösterilir</a:t>
            </a:r>
            <a:r>
              <a:rPr lang="en-US" dirty="0"/>
              <a:t>. </a:t>
            </a:r>
          </a:p>
          <a:p>
            <a:pPr marL="521208" indent="-457200" algn="just"/>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19256" cy="5199856"/>
          </a:xfrm>
        </p:spPr>
        <p:txBody>
          <a:bodyPr/>
          <a:lstStyle/>
          <a:p>
            <a:pPr algn="just"/>
            <a:r>
              <a:rPr lang="tr-TR" dirty="0"/>
              <a:t>Transport sistemi mutlaka bir sistem bağlamında incelenmelidir. Bir fabrikanın belirli bir alanında veye departmanında  gerçekleştirilen faaliyetler, genelde diğer operasyonları da  etkiler. Örneğin, bir deponun verimli kullanımı üretim yapılan atölyedeki çalışmaları olumlu yönde etkileyecektir.</a:t>
            </a:r>
          </a:p>
          <a:p>
            <a:pPr algn="just"/>
            <a:endParaRPr lang="tr-TR" dirty="0"/>
          </a:p>
          <a:p>
            <a:pPr algn="just"/>
            <a:r>
              <a:rPr lang="tr-TR" dirty="0"/>
              <a:t>Taşıyıcı hattın fabrikaya yerleştirme şekli, malzeme akışını iyileştirebileceği gibi tesis, içindeki trafiği  engeleyebilir.</a:t>
            </a:r>
          </a:p>
        </p:txBody>
      </p:sp>
    </p:spTree>
    <p:extLst>
      <p:ext uri="{BB962C8B-B14F-4D97-AF65-F5344CB8AC3E}">
        <p14:creationId xmlns:p14="http://schemas.microsoft.com/office/powerpoint/2010/main" val="4167404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291264" cy="5271864"/>
          </a:xfrm>
        </p:spPr>
        <p:txBody>
          <a:bodyPr/>
          <a:lstStyle/>
          <a:p>
            <a:pPr algn="just"/>
            <a:r>
              <a:rPr lang="en-US" dirty="0"/>
              <a:t>Optimum transport </a:t>
            </a:r>
            <a:r>
              <a:rPr lang="en-US" dirty="0" err="1"/>
              <a:t>makinasının</a:t>
            </a:r>
            <a:r>
              <a:rPr lang="en-US" dirty="0"/>
              <a:t> </a:t>
            </a:r>
            <a:r>
              <a:rPr lang="en-US" dirty="0" err="1"/>
              <a:t>seçimi</a:t>
            </a:r>
            <a:r>
              <a:rPr lang="en-US" dirty="0"/>
              <a:t> </a:t>
            </a:r>
            <a:r>
              <a:rPr lang="en-US" dirty="0" err="1"/>
              <a:t>ve</a:t>
            </a:r>
            <a:r>
              <a:rPr lang="en-US" dirty="0"/>
              <a:t> </a:t>
            </a:r>
            <a:r>
              <a:rPr lang="en-US" dirty="0" err="1"/>
              <a:t>diğer</a:t>
            </a:r>
            <a:r>
              <a:rPr lang="en-US" dirty="0"/>
              <a:t> </a:t>
            </a:r>
            <a:r>
              <a:rPr lang="en-US" dirty="0" err="1"/>
              <a:t>sistemler</a:t>
            </a:r>
            <a:r>
              <a:rPr lang="en-US" dirty="0"/>
              <a:t> </a:t>
            </a:r>
            <a:r>
              <a:rPr lang="tr-TR" dirty="0"/>
              <a:t> </a:t>
            </a:r>
            <a:r>
              <a:rPr lang="en-US" dirty="0" err="1"/>
              <a:t>ile</a:t>
            </a:r>
            <a:r>
              <a:rPr lang="en-US" dirty="0"/>
              <a:t> </a:t>
            </a:r>
            <a:r>
              <a:rPr lang="en-US" dirty="0" err="1"/>
              <a:t>birleşmesi</a:t>
            </a:r>
            <a:r>
              <a:rPr lang="en-US" dirty="0"/>
              <a:t> </a:t>
            </a:r>
            <a:r>
              <a:rPr lang="tr-TR" dirty="0"/>
              <a:t> </a:t>
            </a:r>
            <a:r>
              <a:rPr lang="en-US" dirty="0" err="1"/>
              <a:t>çalışma</a:t>
            </a:r>
            <a:r>
              <a:rPr lang="en-US" dirty="0"/>
              <a:t> </a:t>
            </a:r>
            <a:r>
              <a:rPr lang="en-US" dirty="0" err="1"/>
              <a:t>düzenine</a:t>
            </a:r>
            <a:r>
              <a:rPr lang="en-US" dirty="0"/>
              <a:t>, </a:t>
            </a:r>
            <a:r>
              <a:rPr lang="en-US" dirty="0" err="1"/>
              <a:t>yerleştirme</a:t>
            </a:r>
            <a:r>
              <a:rPr lang="en-US" dirty="0"/>
              <a:t> </a:t>
            </a:r>
            <a:r>
              <a:rPr lang="en-US" dirty="0" err="1"/>
              <a:t>olanaklarına</a:t>
            </a:r>
            <a:r>
              <a:rPr lang="en-US" dirty="0"/>
              <a:t>, </a:t>
            </a:r>
            <a:r>
              <a:rPr lang="en-US" dirty="0" err="1"/>
              <a:t>geniş</a:t>
            </a:r>
            <a:r>
              <a:rPr lang="en-US" dirty="0"/>
              <a:t>  </a:t>
            </a:r>
            <a:r>
              <a:rPr lang="en-US" dirty="0" err="1"/>
              <a:t>bilgi</a:t>
            </a:r>
            <a:r>
              <a:rPr lang="en-US" dirty="0"/>
              <a:t> </a:t>
            </a:r>
            <a:r>
              <a:rPr lang="en-US" dirty="0" err="1"/>
              <a:t>ve</a:t>
            </a:r>
            <a:r>
              <a:rPr lang="en-US" dirty="0"/>
              <a:t> </a:t>
            </a:r>
            <a:r>
              <a:rPr lang="en-US" dirty="0" err="1"/>
              <a:t>tecrübeye</a:t>
            </a:r>
            <a:r>
              <a:rPr lang="en-US" dirty="0"/>
              <a:t> </a:t>
            </a:r>
            <a:r>
              <a:rPr lang="en-US" dirty="0" err="1"/>
              <a:t>ihtiyaç</a:t>
            </a:r>
            <a:r>
              <a:rPr lang="en-US" dirty="0"/>
              <a:t> </a:t>
            </a:r>
            <a:r>
              <a:rPr lang="en-US" dirty="0" err="1"/>
              <a:t>göstermektedir</a:t>
            </a:r>
            <a:r>
              <a:rPr lang="en-US" dirty="0"/>
              <a:t>. Transport </a:t>
            </a:r>
            <a:r>
              <a:rPr lang="en-US" dirty="0" err="1"/>
              <a:t>makinasının</a:t>
            </a:r>
            <a:r>
              <a:rPr lang="en-US" dirty="0"/>
              <a:t> </a:t>
            </a:r>
            <a:r>
              <a:rPr lang="en-US" dirty="0" err="1"/>
              <a:t>seçimi</a:t>
            </a:r>
            <a:r>
              <a:rPr lang="en-US" dirty="0"/>
              <a:t>, </a:t>
            </a:r>
            <a:r>
              <a:rPr lang="en-US" dirty="0" err="1"/>
              <a:t>yerinde</a:t>
            </a:r>
            <a:r>
              <a:rPr lang="en-US" dirty="0"/>
              <a:t> </a:t>
            </a:r>
            <a:r>
              <a:rPr lang="en-US" dirty="0" err="1"/>
              <a:t>çalışma</a:t>
            </a:r>
            <a:r>
              <a:rPr lang="en-US" dirty="0"/>
              <a:t> </a:t>
            </a:r>
            <a:r>
              <a:rPr lang="en-US" dirty="0" err="1"/>
              <a:t>şartlarında</a:t>
            </a:r>
            <a:r>
              <a:rPr lang="en-US" dirty="0"/>
              <a:t> </a:t>
            </a:r>
            <a:r>
              <a:rPr lang="tr-TR" dirty="0"/>
              <a:t> </a:t>
            </a:r>
            <a:r>
              <a:rPr lang="en-US" dirty="0" err="1"/>
              <a:t>malzeme</a:t>
            </a:r>
            <a:r>
              <a:rPr lang="en-US" dirty="0"/>
              <a:t> </a:t>
            </a:r>
            <a:r>
              <a:rPr lang="en-US" dirty="0" err="1"/>
              <a:t>akışının</a:t>
            </a:r>
            <a:r>
              <a:rPr lang="en-US" dirty="0"/>
              <a:t> </a:t>
            </a:r>
            <a:r>
              <a:rPr lang="en-US" dirty="0" err="1"/>
              <a:t>ve</a:t>
            </a:r>
            <a:r>
              <a:rPr lang="en-US" dirty="0"/>
              <a:t> </a:t>
            </a:r>
            <a:r>
              <a:rPr lang="en-US" dirty="0" err="1"/>
              <a:t>maliyetin</a:t>
            </a:r>
            <a:r>
              <a:rPr lang="en-US" dirty="0"/>
              <a:t> </a:t>
            </a:r>
            <a:r>
              <a:rPr lang="en-US" dirty="0" err="1"/>
              <a:t>analiziyle</a:t>
            </a:r>
            <a:r>
              <a:rPr lang="en-US" dirty="0"/>
              <a:t> </a:t>
            </a:r>
            <a:r>
              <a:rPr lang="en-US" dirty="0" err="1"/>
              <a:t>mümkündür</a:t>
            </a:r>
            <a:r>
              <a:rPr lang="en-US" dirty="0"/>
              <a:t>. Transport </a:t>
            </a:r>
            <a:r>
              <a:rPr lang="en-US" dirty="0" err="1"/>
              <a:t>makinalarının</a:t>
            </a:r>
            <a:r>
              <a:rPr lang="en-US" dirty="0"/>
              <a:t> </a:t>
            </a:r>
            <a:r>
              <a:rPr lang="en-US" dirty="0" err="1"/>
              <a:t>seçimi</a:t>
            </a:r>
            <a:r>
              <a:rPr lang="en-US" dirty="0"/>
              <a:t> </a:t>
            </a:r>
            <a:r>
              <a:rPr lang="en-US" dirty="0" err="1"/>
              <a:t>endüstriyel</a:t>
            </a:r>
            <a:r>
              <a:rPr lang="en-US" dirty="0"/>
              <a:t> </a:t>
            </a:r>
            <a:r>
              <a:rPr lang="en-US" dirty="0" err="1"/>
              <a:t>tesisin</a:t>
            </a:r>
            <a:r>
              <a:rPr lang="en-US" dirty="0"/>
              <a:t> </a:t>
            </a:r>
            <a:r>
              <a:rPr lang="en-US" dirty="0" err="1"/>
              <a:t>prodüktivitesi</a:t>
            </a:r>
            <a:r>
              <a:rPr lang="en-US" dirty="0"/>
              <a:t> </a:t>
            </a:r>
            <a:r>
              <a:rPr lang="en-US" dirty="0" err="1"/>
              <a:t>ve</a:t>
            </a:r>
            <a:r>
              <a:rPr lang="en-US" dirty="0"/>
              <a:t> </a:t>
            </a:r>
            <a:r>
              <a:rPr lang="en-US" dirty="0" err="1"/>
              <a:t>rantabilitesini</a:t>
            </a:r>
            <a:r>
              <a:rPr lang="en-US" dirty="0"/>
              <a:t> do </a:t>
            </a:r>
            <a:r>
              <a:rPr lang="en-US" dirty="0" err="1"/>
              <a:t>ğrudan</a:t>
            </a:r>
            <a:r>
              <a:rPr lang="en-US" dirty="0"/>
              <a:t> </a:t>
            </a:r>
            <a:r>
              <a:rPr lang="en-US" dirty="0" err="1"/>
              <a:t>etkilemektedir</a:t>
            </a:r>
            <a:r>
              <a:rPr lang="en-US"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19256" cy="5415880"/>
          </a:xfrm>
        </p:spPr>
        <p:txBody>
          <a:bodyPr/>
          <a:lstStyle/>
          <a:p>
            <a:pPr algn="just"/>
            <a:r>
              <a:rPr lang="en-US" dirty="0" err="1"/>
              <a:t>Endüstriyel</a:t>
            </a:r>
            <a:r>
              <a:rPr lang="en-US" dirty="0"/>
              <a:t> </a:t>
            </a:r>
            <a:r>
              <a:rPr lang="en-US" dirty="0" err="1"/>
              <a:t>tesislerde</a:t>
            </a:r>
            <a:r>
              <a:rPr lang="en-US" dirty="0"/>
              <a:t> </a:t>
            </a:r>
            <a:r>
              <a:rPr lang="en-US" dirty="0" err="1"/>
              <a:t>malzeme</a:t>
            </a:r>
            <a:r>
              <a:rPr lang="en-US" dirty="0"/>
              <a:t> </a:t>
            </a:r>
            <a:r>
              <a:rPr lang="en-US" dirty="0" err="1"/>
              <a:t>akışı</a:t>
            </a:r>
            <a:r>
              <a:rPr lang="en-US" dirty="0"/>
              <a:t>  </a:t>
            </a:r>
            <a:r>
              <a:rPr lang="en-US" dirty="0" err="1"/>
              <a:t>ve</a:t>
            </a:r>
            <a:r>
              <a:rPr lang="en-US" dirty="0"/>
              <a:t> </a:t>
            </a:r>
            <a:r>
              <a:rPr lang="en-US" dirty="0" err="1"/>
              <a:t>imalat</a:t>
            </a:r>
            <a:r>
              <a:rPr lang="en-US" dirty="0"/>
              <a:t> </a:t>
            </a:r>
            <a:r>
              <a:rPr lang="en-US" dirty="0" err="1"/>
              <a:t>için</a:t>
            </a:r>
            <a:r>
              <a:rPr lang="en-US" dirty="0"/>
              <a:t> </a:t>
            </a:r>
            <a:r>
              <a:rPr lang="tr-TR" dirty="0"/>
              <a:t>mal</a:t>
            </a:r>
            <a:r>
              <a:rPr lang="en-US" dirty="0" err="1"/>
              <a:t>lar</a:t>
            </a:r>
            <a:r>
              <a:rPr lang="en-US" dirty="0"/>
              <a:t> </a:t>
            </a:r>
            <a:r>
              <a:rPr lang="en-US" dirty="0" err="1"/>
              <a:t>ın</a:t>
            </a:r>
            <a:r>
              <a:rPr lang="tr-TR" dirty="0"/>
              <a:t> </a:t>
            </a:r>
            <a:r>
              <a:rPr lang="en-US" dirty="0"/>
              <a:t> </a:t>
            </a:r>
            <a:r>
              <a:rPr lang="en-US" dirty="0" err="1"/>
              <a:t>taşınmasında</a:t>
            </a:r>
            <a:r>
              <a:rPr lang="en-US" dirty="0"/>
              <a:t>, </a:t>
            </a:r>
            <a:r>
              <a:rPr lang="en-US" dirty="0" err="1"/>
              <a:t>kesikli</a:t>
            </a:r>
            <a:r>
              <a:rPr lang="en-US" dirty="0"/>
              <a:t> </a:t>
            </a:r>
            <a:r>
              <a:rPr lang="en-US" dirty="0" err="1"/>
              <a:t>çalışan</a:t>
            </a:r>
            <a:r>
              <a:rPr lang="en-US" dirty="0"/>
              <a:t> transport </a:t>
            </a:r>
            <a:r>
              <a:rPr lang="en-US" dirty="0" err="1"/>
              <a:t>makinaları</a:t>
            </a:r>
            <a:r>
              <a:rPr lang="en-US" dirty="0"/>
              <a:t> </a:t>
            </a:r>
            <a:r>
              <a:rPr lang="en-US" dirty="0" err="1"/>
              <a:t>ve</a:t>
            </a:r>
            <a:r>
              <a:rPr lang="en-US" dirty="0"/>
              <a:t> </a:t>
            </a:r>
            <a:r>
              <a:rPr lang="en-US" dirty="0" err="1"/>
              <a:t>sürekli</a:t>
            </a:r>
            <a:r>
              <a:rPr lang="en-US" dirty="0"/>
              <a:t> </a:t>
            </a:r>
            <a:r>
              <a:rPr lang="en-US" dirty="0" err="1"/>
              <a:t>çalışan</a:t>
            </a:r>
            <a:r>
              <a:rPr lang="en-US" dirty="0"/>
              <a:t> transport </a:t>
            </a:r>
            <a:r>
              <a:rPr lang="tr-TR" dirty="0"/>
              <a:t> </a:t>
            </a:r>
            <a:r>
              <a:rPr lang="en-US" dirty="0" err="1"/>
              <a:t>makinalarından</a:t>
            </a:r>
            <a:r>
              <a:rPr lang="tr-TR" dirty="0"/>
              <a:t> </a:t>
            </a:r>
            <a:r>
              <a:rPr lang="en-US" dirty="0"/>
              <a:t> </a:t>
            </a:r>
            <a:r>
              <a:rPr lang="en-US" dirty="0" err="1"/>
              <a:t>faydalanılır</a:t>
            </a:r>
            <a:r>
              <a:rPr lang="en-US" dirty="0"/>
              <a:t>. </a:t>
            </a:r>
            <a:r>
              <a:rPr lang="en-US" dirty="0" err="1"/>
              <a:t>Kesikli</a:t>
            </a:r>
            <a:r>
              <a:rPr lang="en-US" dirty="0"/>
              <a:t> </a:t>
            </a:r>
            <a:r>
              <a:rPr lang="tr-TR" dirty="0"/>
              <a:t> </a:t>
            </a:r>
            <a:r>
              <a:rPr lang="en-US" dirty="0" err="1"/>
              <a:t>çalışan</a:t>
            </a:r>
            <a:r>
              <a:rPr lang="en-US" dirty="0"/>
              <a:t> transport </a:t>
            </a:r>
            <a:r>
              <a:rPr lang="en-US" dirty="0" err="1"/>
              <a:t>makinaları</a:t>
            </a:r>
            <a:r>
              <a:rPr lang="en-US" dirty="0"/>
              <a:t> , </a:t>
            </a:r>
            <a:r>
              <a:rPr lang="en-US" dirty="0" err="1"/>
              <a:t>çoğunlukla</a:t>
            </a:r>
            <a:r>
              <a:rPr lang="en-US" dirty="0"/>
              <a:t> </a:t>
            </a:r>
            <a:r>
              <a:rPr lang="en-US" dirty="0" err="1"/>
              <a:t>yüklü</a:t>
            </a:r>
            <a:r>
              <a:rPr lang="en-US" dirty="0"/>
              <a:t> </a:t>
            </a:r>
            <a:r>
              <a:rPr lang="en-US" dirty="0" err="1"/>
              <a:t>ve</a:t>
            </a:r>
            <a:r>
              <a:rPr lang="en-US" dirty="0"/>
              <a:t> </a:t>
            </a:r>
            <a:r>
              <a:rPr lang="en-US" dirty="0" err="1"/>
              <a:t>boş</a:t>
            </a:r>
            <a:r>
              <a:rPr lang="en-US" dirty="0"/>
              <a:t>  </a:t>
            </a:r>
            <a:r>
              <a:rPr lang="en-US" dirty="0" err="1"/>
              <a:t>çalışmalardan</a:t>
            </a:r>
            <a:r>
              <a:rPr lang="en-US" dirty="0"/>
              <a:t> </a:t>
            </a:r>
            <a:r>
              <a:rPr lang="en-US" dirty="0" err="1"/>
              <a:t>oluş</a:t>
            </a:r>
            <a:r>
              <a:rPr lang="en-US" dirty="0"/>
              <a:t> an </a:t>
            </a:r>
            <a:r>
              <a:rPr lang="tr-TR" dirty="0"/>
              <a:t> </a:t>
            </a:r>
            <a:r>
              <a:rPr lang="en-US" dirty="0" err="1"/>
              <a:t>bir</a:t>
            </a:r>
            <a:r>
              <a:rPr lang="en-US" dirty="0"/>
              <a:t> </a:t>
            </a:r>
            <a:r>
              <a:rPr lang="en-US" dirty="0" err="1"/>
              <a:t>periyod</a:t>
            </a:r>
            <a:r>
              <a:rPr lang="en-US" dirty="0"/>
              <a:t> </a:t>
            </a:r>
            <a:r>
              <a:rPr lang="en-US" dirty="0" err="1"/>
              <a:t>içinde</a:t>
            </a:r>
            <a:r>
              <a:rPr lang="en-US" dirty="0"/>
              <a:t> </a:t>
            </a:r>
            <a:r>
              <a:rPr lang="en-US" dirty="0" err="1"/>
              <a:t>çalışırlar</a:t>
            </a:r>
            <a:r>
              <a:rPr lang="en-US" dirty="0"/>
              <a:t>. </a:t>
            </a:r>
            <a:r>
              <a:rPr lang="en-US" dirty="0" err="1"/>
              <a:t>Taşınacak</a:t>
            </a:r>
            <a:r>
              <a:rPr lang="en-US" dirty="0"/>
              <a:t> </a:t>
            </a:r>
            <a:r>
              <a:rPr lang="en-US" dirty="0" err="1"/>
              <a:t>yükün</a:t>
            </a:r>
            <a:r>
              <a:rPr lang="en-US" dirty="0"/>
              <a:t> </a:t>
            </a:r>
            <a:r>
              <a:rPr lang="en-US" dirty="0" err="1"/>
              <a:t>miktarına</a:t>
            </a:r>
            <a:r>
              <a:rPr lang="en-US" dirty="0"/>
              <a:t> </a:t>
            </a:r>
            <a:r>
              <a:rPr lang="en-US" dirty="0" err="1"/>
              <a:t>veya</a:t>
            </a:r>
            <a:r>
              <a:rPr lang="en-US" dirty="0"/>
              <a:t> </a:t>
            </a:r>
            <a:r>
              <a:rPr lang="en-US" dirty="0" err="1"/>
              <a:t>kaldırma</a:t>
            </a:r>
            <a:r>
              <a:rPr lang="tr-TR" dirty="0"/>
              <a:t> </a:t>
            </a:r>
            <a:r>
              <a:rPr lang="en-US" dirty="0" err="1"/>
              <a:t>makinasının</a:t>
            </a:r>
            <a:r>
              <a:rPr lang="en-US" dirty="0"/>
              <a:t> </a:t>
            </a:r>
            <a:r>
              <a:rPr lang="en-US" dirty="0" err="1"/>
              <a:t>taşıma</a:t>
            </a:r>
            <a:r>
              <a:rPr lang="en-US" dirty="0"/>
              <a:t>  </a:t>
            </a:r>
            <a:r>
              <a:rPr lang="en-US" dirty="0" err="1"/>
              <a:t>kapasitesine</a:t>
            </a:r>
            <a:r>
              <a:rPr lang="en-US" dirty="0"/>
              <a:t> </a:t>
            </a:r>
            <a:r>
              <a:rPr lang="tr-TR" dirty="0"/>
              <a:t> </a:t>
            </a:r>
            <a:r>
              <a:rPr lang="en-US" dirty="0" err="1"/>
              <a:t>bağlı</a:t>
            </a:r>
            <a:r>
              <a:rPr lang="en-US" dirty="0"/>
              <a:t> </a:t>
            </a:r>
            <a:r>
              <a:rPr lang="en-US" dirty="0" err="1"/>
              <a:t>olarak</a:t>
            </a:r>
            <a:r>
              <a:rPr lang="en-US" dirty="0"/>
              <a:t> </a:t>
            </a:r>
            <a:r>
              <a:rPr lang="en-US" dirty="0" err="1"/>
              <a:t>çalışmaları</a:t>
            </a:r>
            <a:r>
              <a:rPr lang="en-US" dirty="0"/>
              <a:t>  </a:t>
            </a:r>
            <a:r>
              <a:rPr lang="en-US" dirty="0" err="1"/>
              <a:t>düzenlenir</a:t>
            </a:r>
            <a:r>
              <a:rPr lang="en-US" dirty="0"/>
              <a:t>. </a:t>
            </a:r>
            <a:r>
              <a:rPr lang="en-US" dirty="0" err="1"/>
              <a:t>Parça</a:t>
            </a:r>
            <a:r>
              <a:rPr lang="en-US" dirty="0"/>
              <a:t> </a:t>
            </a:r>
            <a:r>
              <a:rPr lang="en-US" dirty="0" err="1"/>
              <a:t>malların</a:t>
            </a:r>
            <a:r>
              <a:rPr lang="en-US" dirty="0"/>
              <a:t> </a:t>
            </a:r>
            <a:r>
              <a:rPr lang="en-US" dirty="0" err="1"/>
              <a:t>taşınmasında</a:t>
            </a:r>
            <a:r>
              <a:rPr lang="en-US" dirty="0"/>
              <a:t> </a:t>
            </a:r>
            <a:r>
              <a:rPr lang="en-US" dirty="0" err="1"/>
              <a:t>ve</a:t>
            </a:r>
            <a:r>
              <a:rPr lang="en-US" dirty="0"/>
              <a:t> </a:t>
            </a:r>
            <a:r>
              <a:rPr lang="en-US" dirty="0" err="1"/>
              <a:t>özel</a:t>
            </a:r>
            <a:r>
              <a:rPr lang="en-US" dirty="0"/>
              <a:t>  </a:t>
            </a:r>
            <a:r>
              <a:rPr lang="en-US" dirty="0" err="1"/>
              <a:t>şartlar</a:t>
            </a:r>
            <a:r>
              <a:rPr lang="tr-TR" dirty="0"/>
              <a:t> </a:t>
            </a:r>
            <a:r>
              <a:rPr lang="en-US" dirty="0" err="1"/>
              <a:t>altında</a:t>
            </a:r>
            <a:r>
              <a:rPr lang="en-US" dirty="0"/>
              <a:t> </a:t>
            </a:r>
            <a:r>
              <a:rPr lang="en-US" dirty="0" err="1"/>
              <a:t>dökme</a:t>
            </a:r>
            <a:r>
              <a:rPr lang="en-US" dirty="0"/>
              <a:t>  </a:t>
            </a:r>
            <a:r>
              <a:rPr lang="en-US" dirty="0" err="1"/>
              <a:t>malların</a:t>
            </a:r>
            <a:r>
              <a:rPr lang="en-US" dirty="0"/>
              <a:t> </a:t>
            </a:r>
            <a:r>
              <a:rPr lang="en-US" dirty="0" err="1"/>
              <a:t>taşınmasında</a:t>
            </a:r>
            <a:r>
              <a:rPr lang="en-US" dirty="0"/>
              <a:t> </a:t>
            </a:r>
            <a:r>
              <a:rPr lang="en-US" dirty="0" err="1"/>
              <a:t>kesikli</a:t>
            </a:r>
            <a:r>
              <a:rPr lang="en-US" dirty="0"/>
              <a:t> </a:t>
            </a:r>
            <a:r>
              <a:rPr lang="en-US" dirty="0" err="1"/>
              <a:t>çalışan</a:t>
            </a:r>
            <a:r>
              <a:rPr lang="en-US" dirty="0"/>
              <a:t> transport </a:t>
            </a:r>
            <a:r>
              <a:rPr lang="en-US" dirty="0" err="1"/>
              <a:t>makinaları</a:t>
            </a:r>
            <a:r>
              <a:rPr lang="en-US" dirty="0"/>
              <a:t>  </a:t>
            </a:r>
            <a:r>
              <a:rPr lang="en-US" dirty="0" err="1"/>
              <a:t>kullanılabi</a:t>
            </a:r>
            <a:r>
              <a:rPr lang="en-US" dirty="0"/>
              <a:t> </a:t>
            </a:r>
            <a:r>
              <a:rPr lang="en-US" dirty="0" err="1"/>
              <a:t>lir</a:t>
            </a:r>
            <a:r>
              <a:rPr lang="en-US" dirty="0"/>
              <a:t>.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19256" cy="5343872"/>
          </a:xfrm>
        </p:spPr>
        <p:txBody>
          <a:bodyPr/>
          <a:lstStyle/>
          <a:p>
            <a:pPr algn="just"/>
            <a:r>
              <a:rPr lang="en-US" dirty="0" err="1"/>
              <a:t>Sürekli</a:t>
            </a:r>
            <a:r>
              <a:rPr lang="en-US" dirty="0"/>
              <a:t> </a:t>
            </a:r>
            <a:r>
              <a:rPr lang="en-US" dirty="0" err="1"/>
              <a:t>çalışan</a:t>
            </a:r>
            <a:r>
              <a:rPr lang="en-US" dirty="0"/>
              <a:t> transport</a:t>
            </a:r>
            <a:r>
              <a:rPr lang="tr-TR" dirty="0"/>
              <a:t> </a:t>
            </a:r>
            <a:r>
              <a:rPr lang="en-US" dirty="0" err="1"/>
              <a:t>makinaları</a:t>
            </a:r>
            <a:r>
              <a:rPr lang="en-US" dirty="0"/>
              <a:t> , </a:t>
            </a:r>
            <a:r>
              <a:rPr lang="en-US" dirty="0" err="1"/>
              <a:t>belirli</a:t>
            </a:r>
            <a:r>
              <a:rPr lang="en-US" dirty="0"/>
              <a:t> </a:t>
            </a:r>
            <a:r>
              <a:rPr lang="en-US" dirty="0" err="1"/>
              <a:t>bir</a:t>
            </a:r>
            <a:r>
              <a:rPr lang="en-US" dirty="0"/>
              <a:t> </a:t>
            </a:r>
            <a:r>
              <a:rPr lang="en-US" dirty="0" err="1"/>
              <a:t>zaman</a:t>
            </a:r>
            <a:r>
              <a:rPr lang="en-US" dirty="0"/>
              <a:t> </a:t>
            </a:r>
            <a:r>
              <a:rPr lang="en-US" dirty="0" err="1"/>
              <a:t>içinde</a:t>
            </a:r>
            <a:r>
              <a:rPr lang="en-US" dirty="0"/>
              <a:t> </a:t>
            </a:r>
            <a:r>
              <a:rPr lang="tr-TR" dirty="0"/>
              <a:t> </a:t>
            </a:r>
            <a:r>
              <a:rPr lang="en-US" dirty="0" err="1"/>
              <a:t>aralıksız</a:t>
            </a:r>
            <a:r>
              <a:rPr lang="en-US" dirty="0"/>
              <a:t> </a:t>
            </a:r>
            <a:r>
              <a:rPr lang="en-US" dirty="0" err="1"/>
              <a:t>ve</a:t>
            </a:r>
            <a:r>
              <a:rPr lang="tr-TR" dirty="0"/>
              <a:t> </a:t>
            </a:r>
            <a:r>
              <a:rPr lang="en-US" dirty="0"/>
              <a:t> </a:t>
            </a:r>
            <a:r>
              <a:rPr lang="en-US" dirty="0" err="1"/>
              <a:t>daimi</a:t>
            </a:r>
            <a:r>
              <a:rPr lang="en-US" dirty="0"/>
              <a:t>  </a:t>
            </a:r>
            <a:r>
              <a:rPr lang="en-US" dirty="0" err="1"/>
              <a:t>bir</a:t>
            </a:r>
            <a:r>
              <a:rPr lang="en-US" dirty="0"/>
              <a:t> </a:t>
            </a:r>
            <a:r>
              <a:rPr lang="en-US" dirty="0" err="1"/>
              <a:t>akış</a:t>
            </a:r>
            <a:r>
              <a:rPr lang="en-US" dirty="0"/>
              <a:t> </a:t>
            </a:r>
            <a:r>
              <a:rPr lang="tr-TR" dirty="0"/>
              <a:t> </a:t>
            </a:r>
            <a:r>
              <a:rPr lang="en-US" dirty="0" err="1"/>
              <a:t>izleyerek</a:t>
            </a:r>
            <a:r>
              <a:rPr lang="en-US" dirty="0"/>
              <a:t> </a:t>
            </a:r>
            <a:r>
              <a:rPr lang="en-US" dirty="0" err="1"/>
              <a:t>çalışan</a:t>
            </a:r>
            <a:r>
              <a:rPr lang="en-US" dirty="0"/>
              <a:t> </a:t>
            </a:r>
            <a:r>
              <a:rPr lang="en-US" dirty="0" err="1"/>
              <a:t>yük</a:t>
            </a:r>
            <a:r>
              <a:rPr lang="en-US" dirty="0"/>
              <a:t> </a:t>
            </a:r>
            <a:r>
              <a:rPr lang="en-US" dirty="0" err="1"/>
              <a:t>taşıma</a:t>
            </a:r>
            <a:r>
              <a:rPr lang="en-US" dirty="0"/>
              <a:t> </a:t>
            </a:r>
            <a:r>
              <a:rPr lang="en-US" dirty="0" err="1"/>
              <a:t>makinalarıdır</a:t>
            </a:r>
            <a:r>
              <a:rPr lang="en-US" dirty="0"/>
              <a:t>. </a:t>
            </a:r>
            <a:r>
              <a:rPr lang="en-US" dirty="0" err="1"/>
              <a:t>Belirli</a:t>
            </a:r>
            <a:r>
              <a:rPr lang="en-US" dirty="0"/>
              <a:t> </a:t>
            </a:r>
            <a:r>
              <a:rPr lang="en-US" dirty="0" err="1"/>
              <a:t>bir</a:t>
            </a:r>
            <a:r>
              <a:rPr lang="en-US" dirty="0"/>
              <a:t> </a:t>
            </a:r>
            <a:r>
              <a:rPr lang="en-US" dirty="0" err="1"/>
              <a:t>taşıma</a:t>
            </a:r>
            <a:r>
              <a:rPr lang="en-US" dirty="0"/>
              <a:t>  </a:t>
            </a:r>
            <a:r>
              <a:rPr lang="en-US" dirty="0" err="1"/>
              <a:t>mesafesinde</a:t>
            </a:r>
            <a:r>
              <a:rPr lang="en-US" dirty="0"/>
              <a:t> </a:t>
            </a:r>
            <a:r>
              <a:rPr lang="tr-TR" dirty="0"/>
              <a:t> </a:t>
            </a:r>
            <a:r>
              <a:rPr lang="en-US" dirty="0" err="1"/>
              <a:t>yükleme</a:t>
            </a:r>
            <a:r>
              <a:rPr lang="en-US" dirty="0"/>
              <a:t> </a:t>
            </a:r>
            <a:r>
              <a:rPr lang="tr-TR" dirty="0"/>
              <a:t> </a:t>
            </a:r>
            <a:r>
              <a:rPr lang="en-US" dirty="0" err="1"/>
              <a:t>yerinden</a:t>
            </a:r>
            <a:r>
              <a:rPr lang="en-US" dirty="0"/>
              <a:t> </a:t>
            </a:r>
            <a:r>
              <a:rPr lang="en-US" dirty="0" err="1"/>
              <a:t>boşaltma</a:t>
            </a:r>
            <a:r>
              <a:rPr lang="en-US" dirty="0"/>
              <a:t> </a:t>
            </a:r>
            <a:r>
              <a:rPr lang="en-US" dirty="0" err="1"/>
              <a:t>yerine</a:t>
            </a:r>
            <a:r>
              <a:rPr lang="en-US" dirty="0"/>
              <a:t> </a:t>
            </a:r>
            <a:r>
              <a:rPr lang="en-US" dirty="0" err="1"/>
              <a:t>kadar</a:t>
            </a:r>
            <a:r>
              <a:rPr lang="en-US" dirty="0"/>
              <a:t> </a:t>
            </a:r>
            <a:r>
              <a:rPr lang="en-US" dirty="0" err="1"/>
              <a:t>sabit</a:t>
            </a:r>
            <a:r>
              <a:rPr lang="en-US" dirty="0"/>
              <a:t> </a:t>
            </a:r>
            <a:r>
              <a:rPr lang="en-US" dirty="0" err="1"/>
              <a:t>veya</a:t>
            </a:r>
            <a:r>
              <a:rPr lang="en-US" dirty="0"/>
              <a:t> </a:t>
            </a:r>
            <a:r>
              <a:rPr lang="en-US" dirty="0" err="1"/>
              <a:t>değişken</a:t>
            </a:r>
            <a:r>
              <a:rPr lang="en-US" dirty="0"/>
              <a:t> </a:t>
            </a:r>
            <a:r>
              <a:rPr lang="en-US" dirty="0" err="1"/>
              <a:t>bir</a:t>
            </a:r>
            <a:r>
              <a:rPr lang="tr-TR" dirty="0"/>
              <a:t> </a:t>
            </a:r>
            <a:r>
              <a:rPr lang="en-US" dirty="0"/>
              <a:t> </a:t>
            </a:r>
            <a:r>
              <a:rPr lang="en-US" dirty="0" err="1"/>
              <a:t>hızla</a:t>
            </a:r>
            <a:r>
              <a:rPr lang="en-US" dirty="0"/>
              <a:t> </a:t>
            </a:r>
            <a:r>
              <a:rPr lang="en-US" dirty="0" err="1"/>
              <a:t>yükleri</a:t>
            </a:r>
            <a:r>
              <a:rPr lang="en-US" dirty="0"/>
              <a:t> </a:t>
            </a:r>
            <a:r>
              <a:rPr lang="en-US" dirty="0" err="1"/>
              <a:t>taşımaktadırlar</a:t>
            </a:r>
            <a:r>
              <a:rPr lang="en-US" dirty="0"/>
              <a:t>. </a:t>
            </a:r>
            <a:r>
              <a:rPr lang="tr-TR" dirty="0"/>
              <a:t> </a:t>
            </a:r>
            <a:r>
              <a:rPr lang="en-US" dirty="0" err="1"/>
              <a:t>Yığın</a:t>
            </a:r>
            <a:r>
              <a:rPr lang="en-US" dirty="0"/>
              <a:t> </a:t>
            </a:r>
            <a:r>
              <a:rPr lang="en-US" dirty="0" err="1"/>
              <a:t>halindeki</a:t>
            </a:r>
            <a:r>
              <a:rPr lang="en-US" dirty="0"/>
              <a:t> </a:t>
            </a:r>
            <a:r>
              <a:rPr lang="en-US" dirty="0" err="1"/>
              <a:t>büyük</a:t>
            </a:r>
            <a:r>
              <a:rPr lang="en-US" dirty="0"/>
              <a:t> </a:t>
            </a:r>
            <a:r>
              <a:rPr lang="en-US" dirty="0" err="1"/>
              <a:t>hacimlerin</a:t>
            </a:r>
            <a:r>
              <a:rPr lang="en-US" dirty="0"/>
              <a:t> </a:t>
            </a:r>
            <a:r>
              <a:rPr lang="en-US" dirty="0" err="1"/>
              <a:t>uzak</a:t>
            </a:r>
            <a:r>
              <a:rPr lang="en-US" dirty="0"/>
              <a:t> </a:t>
            </a:r>
            <a:r>
              <a:rPr lang="en-US" dirty="0" err="1"/>
              <a:t>mesefeye</a:t>
            </a:r>
            <a:r>
              <a:rPr lang="en-US" dirty="0"/>
              <a:t> </a:t>
            </a:r>
            <a:r>
              <a:rPr lang="en-US" dirty="0" err="1"/>
              <a:t>taşınmasında</a:t>
            </a:r>
            <a:r>
              <a:rPr lang="en-US" dirty="0"/>
              <a:t> en </a:t>
            </a:r>
            <a:r>
              <a:rPr lang="en-US" dirty="0" err="1"/>
              <a:t>rasyonel</a:t>
            </a:r>
            <a:r>
              <a:rPr lang="en-US" dirty="0"/>
              <a:t> transport </a:t>
            </a:r>
            <a:r>
              <a:rPr lang="en-US" dirty="0" err="1"/>
              <a:t>makinalarıdır</a:t>
            </a:r>
            <a:r>
              <a:rPr lang="en-US" dirty="0"/>
              <a:t>. </a:t>
            </a:r>
            <a:r>
              <a:rPr lang="en-US" dirty="0" err="1"/>
              <a:t>Sürekli</a:t>
            </a:r>
            <a:r>
              <a:rPr lang="en-US" dirty="0"/>
              <a:t> transport </a:t>
            </a:r>
            <a:r>
              <a:rPr lang="en-US" dirty="0" err="1"/>
              <a:t>makinaları</a:t>
            </a:r>
            <a:r>
              <a:rPr lang="en-US" dirty="0"/>
              <a:t>  her  </a:t>
            </a:r>
            <a:r>
              <a:rPr lang="en-US" dirty="0" err="1"/>
              <a:t>çeşit</a:t>
            </a:r>
            <a:r>
              <a:rPr lang="en-US" dirty="0"/>
              <a:t> </a:t>
            </a:r>
            <a:r>
              <a:rPr lang="en-US" dirty="0" err="1"/>
              <a:t>malın</a:t>
            </a:r>
            <a:r>
              <a:rPr lang="en-US" dirty="0"/>
              <a:t> </a:t>
            </a:r>
            <a:r>
              <a:rPr lang="en-US" dirty="0" err="1"/>
              <a:t>yükleme</a:t>
            </a:r>
            <a:r>
              <a:rPr lang="en-US" dirty="0"/>
              <a:t>, </a:t>
            </a:r>
            <a:r>
              <a:rPr lang="en-US" dirty="0" err="1"/>
              <a:t>boşaltm</a:t>
            </a:r>
            <a:r>
              <a:rPr lang="en-US" dirty="0"/>
              <a:t> a, </a:t>
            </a:r>
            <a:r>
              <a:rPr lang="en-US" dirty="0" err="1"/>
              <a:t>depolam</a:t>
            </a:r>
            <a:r>
              <a:rPr lang="en-US" dirty="0"/>
              <a:t> a </a:t>
            </a:r>
            <a:r>
              <a:rPr lang="tr-TR" dirty="0"/>
              <a:t> </a:t>
            </a:r>
            <a:r>
              <a:rPr lang="en-US" dirty="0" err="1"/>
              <a:t>işlemlerinde</a:t>
            </a:r>
            <a:r>
              <a:rPr lang="en-US" dirty="0"/>
              <a:t> </a:t>
            </a:r>
            <a:r>
              <a:rPr lang="tr-TR" dirty="0"/>
              <a:t> </a:t>
            </a:r>
            <a:r>
              <a:rPr lang="en-US" dirty="0" err="1"/>
              <a:t>ve</a:t>
            </a:r>
            <a:r>
              <a:rPr lang="tr-TR" dirty="0"/>
              <a:t> </a:t>
            </a:r>
            <a:r>
              <a:rPr lang="en-US" dirty="0"/>
              <a:t> </a:t>
            </a:r>
            <a:r>
              <a:rPr lang="en-US" dirty="0" err="1"/>
              <a:t>imalat</a:t>
            </a:r>
            <a:r>
              <a:rPr lang="en-US" dirty="0"/>
              <a:t> </a:t>
            </a:r>
            <a:r>
              <a:rPr lang="tr-TR" dirty="0"/>
              <a:t> </a:t>
            </a:r>
            <a:r>
              <a:rPr lang="en-US" dirty="0" err="1"/>
              <a:t>esnasında</a:t>
            </a:r>
            <a:r>
              <a:rPr lang="en-US" dirty="0"/>
              <a:t> </a:t>
            </a:r>
            <a:r>
              <a:rPr lang="en-US" dirty="0" err="1"/>
              <a:t>yardımcı</a:t>
            </a:r>
            <a:r>
              <a:rPr lang="en-US" dirty="0"/>
              <a:t>  </a:t>
            </a:r>
            <a:r>
              <a:rPr lang="en-US" dirty="0" err="1"/>
              <a:t>eleman</a:t>
            </a:r>
            <a:r>
              <a:rPr lang="en-US" dirty="0"/>
              <a:t> </a:t>
            </a:r>
            <a:r>
              <a:rPr lang="en-US" dirty="0" err="1"/>
              <a:t>ve</a:t>
            </a:r>
            <a:r>
              <a:rPr lang="en-US" dirty="0"/>
              <a:t> </a:t>
            </a:r>
            <a:r>
              <a:rPr lang="en-US" dirty="0" err="1"/>
              <a:t>miktar</a:t>
            </a:r>
            <a:r>
              <a:rPr lang="en-US" dirty="0"/>
              <a:t> </a:t>
            </a:r>
            <a:r>
              <a:rPr lang="en-US" dirty="0" err="1"/>
              <a:t>ayarlayıcısı</a:t>
            </a:r>
            <a:r>
              <a:rPr lang="en-US" dirty="0"/>
              <a:t>  </a:t>
            </a:r>
            <a:r>
              <a:rPr lang="en-US" dirty="0" err="1"/>
              <a:t>olarak</a:t>
            </a:r>
            <a:r>
              <a:rPr lang="tr-TR" dirty="0"/>
              <a:t> </a:t>
            </a:r>
            <a:r>
              <a:rPr lang="en-US" dirty="0"/>
              <a:t> </a:t>
            </a:r>
            <a:r>
              <a:rPr lang="en-US" dirty="0" err="1"/>
              <a:t>kullanılmaktadır</a:t>
            </a:r>
            <a:r>
              <a:rPr lang="en-US"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435280" cy="5415880"/>
          </a:xfrm>
        </p:spPr>
        <p:txBody>
          <a:bodyPr>
            <a:normAutofit/>
          </a:bodyPr>
          <a:lstStyle/>
          <a:p>
            <a:pPr algn="just"/>
            <a:r>
              <a:rPr lang="en-US" dirty="0" err="1"/>
              <a:t>Endüstriyel</a:t>
            </a:r>
            <a:r>
              <a:rPr lang="en-US" dirty="0"/>
              <a:t> </a:t>
            </a:r>
            <a:r>
              <a:rPr lang="en-US" dirty="0" err="1"/>
              <a:t>tesislerde</a:t>
            </a:r>
            <a:r>
              <a:rPr lang="en-US" dirty="0"/>
              <a:t> </a:t>
            </a:r>
            <a:r>
              <a:rPr lang="en-US" dirty="0" err="1"/>
              <a:t>imalat</a:t>
            </a:r>
            <a:r>
              <a:rPr lang="en-US" dirty="0"/>
              <a:t> </a:t>
            </a:r>
            <a:r>
              <a:rPr lang="en-US" dirty="0" err="1"/>
              <a:t>sürecinin</a:t>
            </a:r>
            <a:r>
              <a:rPr lang="en-US" dirty="0"/>
              <a:t> </a:t>
            </a:r>
            <a:r>
              <a:rPr lang="en-US" dirty="0" err="1"/>
              <a:t>otomatik</a:t>
            </a:r>
            <a:r>
              <a:rPr lang="en-US" dirty="0"/>
              <a:t> </a:t>
            </a:r>
            <a:r>
              <a:rPr lang="en-US" dirty="0" err="1"/>
              <a:t>olması</a:t>
            </a:r>
            <a:r>
              <a:rPr lang="en-US" dirty="0"/>
              <a:t> , </a:t>
            </a:r>
            <a:r>
              <a:rPr lang="en-US" dirty="0" err="1"/>
              <a:t>çalış</a:t>
            </a:r>
            <a:r>
              <a:rPr lang="en-US" dirty="0"/>
              <a:t> an</a:t>
            </a:r>
            <a:r>
              <a:rPr lang="tr-TR" dirty="0"/>
              <a:t> </a:t>
            </a:r>
            <a:r>
              <a:rPr lang="en-US" dirty="0"/>
              <a:t> </a:t>
            </a:r>
            <a:r>
              <a:rPr lang="en-US" dirty="0" err="1"/>
              <a:t>işçi</a:t>
            </a:r>
            <a:r>
              <a:rPr lang="en-US" dirty="0"/>
              <a:t>  </a:t>
            </a:r>
            <a:r>
              <a:rPr lang="en-US" dirty="0" err="1"/>
              <a:t>sayısının</a:t>
            </a:r>
            <a:r>
              <a:rPr lang="en-US" dirty="0"/>
              <a:t> </a:t>
            </a:r>
            <a:r>
              <a:rPr lang="tr-TR" dirty="0"/>
              <a:t> </a:t>
            </a:r>
            <a:r>
              <a:rPr lang="en-US" dirty="0" err="1"/>
              <a:t>azalması</a:t>
            </a:r>
            <a:r>
              <a:rPr lang="en-US" dirty="0"/>
              <a:t> , </a:t>
            </a:r>
            <a:r>
              <a:rPr lang="en-US" dirty="0" err="1"/>
              <a:t>güvenirlilik</a:t>
            </a:r>
            <a:r>
              <a:rPr lang="en-US" dirty="0"/>
              <a:t>,  </a:t>
            </a:r>
            <a:r>
              <a:rPr lang="en-US" dirty="0" err="1"/>
              <a:t>kalite</a:t>
            </a:r>
            <a:r>
              <a:rPr lang="en-US" dirty="0"/>
              <a:t> </a:t>
            </a:r>
            <a:r>
              <a:rPr lang="en-US" dirty="0" err="1"/>
              <a:t>ve</a:t>
            </a:r>
            <a:r>
              <a:rPr lang="en-US" dirty="0"/>
              <a:t> </a:t>
            </a:r>
            <a:r>
              <a:rPr lang="en-US" dirty="0" err="1"/>
              <a:t>ekonomiklik</a:t>
            </a:r>
            <a:r>
              <a:rPr lang="en-US" dirty="0"/>
              <a:t> </a:t>
            </a:r>
            <a:r>
              <a:rPr lang="en-US" dirty="0" err="1"/>
              <a:t>yönlerinden</a:t>
            </a:r>
            <a:r>
              <a:rPr lang="en-US" dirty="0"/>
              <a:t> </a:t>
            </a:r>
            <a:r>
              <a:rPr lang="en-US" dirty="0" err="1"/>
              <a:t>önem</a:t>
            </a:r>
            <a:r>
              <a:rPr lang="en-US" dirty="0"/>
              <a:t> </a:t>
            </a:r>
            <a:r>
              <a:rPr lang="en-US" dirty="0" err="1"/>
              <a:t>kazanmıştır</a:t>
            </a:r>
            <a:r>
              <a:rPr lang="en-US" dirty="0"/>
              <a:t>. </a:t>
            </a:r>
            <a:r>
              <a:rPr lang="en-US" dirty="0" err="1"/>
              <a:t>Sürekli</a:t>
            </a:r>
            <a:r>
              <a:rPr lang="en-US" dirty="0"/>
              <a:t> transport </a:t>
            </a:r>
            <a:r>
              <a:rPr lang="tr-TR" dirty="0"/>
              <a:t> </a:t>
            </a:r>
            <a:r>
              <a:rPr lang="en-US" dirty="0" err="1"/>
              <a:t>makinaları</a:t>
            </a:r>
            <a:r>
              <a:rPr lang="en-US" dirty="0"/>
              <a:t>  </a:t>
            </a:r>
            <a:r>
              <a:rPr lang="en-US" dirty="0" err="1"/>
              <a:t>bu</a:t>
            </a:r>
            <a:r>
              <a:rPr lang="en-US" dirty="0"/>
              <a:t> </a:t>
            </a:r>
            <a:r>
              <a:rPr lang="en-US" dirty="0" err="1"/>
              <a:t>otomatizasyon</a:t>
            </a:r>
            <a:r>
              <a:rPr lang="en-US" dirty="0"/>
              <a:t> </a:t>
            </a:r>
            <a:r>
              <a:rPr lang="en-US" dirty="0" err="1"/>
              <a:t>sürecine</a:t>
            </a:r>
            <a:r>
              <a:rPr lang="en-US" dirty="0"/>
              <a:t> </a:t>
            </a:r>
            <a:r>
              <a:rPr lang="en-US" dirty="0" err="1"/>
              <a:t>olumlu</a:t>
            </a:r>
            <a:r>
              <a:rPr lang="en-US" dirty="0"/>
              <a:t> </a:t>
            </a:r>
            <a:r>
              <a:rPr lang="en-US" dirty="0" err="1"/>
              <a:t>katkılarda</a:t>
            </a:r>
            <a:r>
              <a:rPr lang="en-US" dirty="0"/>
              <a:t> </a:t>
            </a:r>
            <a:r>
              <a:rPr lang="en-US" dirty="0" err="1"/>
              <a:t>bulunmakta</a:t>
            </a:r>
            <a:r>
              <a:rPr lang="tr-TR" dirty="0"/>
              <a:t> </a:t>
            </a:r>
            <a:r>
              <a:rPr lang="en-US" dirty="0"/>
              <a:t> </a:t>
            </a:r>
            <a:r>
              <a:rPr lang="en-US" dirty="0" err="1"/>
              <a:t>ve</a:t>
            </a:r>
            <a:r>
              <a:rPr lang="en-US" dirty="0"/>
              <a:t> </a:t>
            </a:r>
            <a:r>
              <a:rPr lang="tr-TR" dirty="0"/>
              <a:t> </a:t>
            </a:r>
            <a:r>
              <a:rPr lang="en-US" dirty="0" err="1"/>
              <a:t>işakışını</a:t>
            </a:r>
            <a:r>
              <a:rPr lang="en-US" dirty="0"/>
              <a:t>  </a:t>
            </a:r>
            <a:r>
              <a:rPr lang="en-US" dirty="0" err="1"/>
              <a:t>tesis</a:t>
            </a:r>
            <a:r>
              <a:rPr lang="en-US" dirty="0"/>
              <a:t> </a:t>
            </a:r>
            <a:r>
              <a:rPr lang="tr-TR" dirty="0"/>
              <a:t> </a:t>
            </a:r>
            <a:r>
              <a:rPr lang="en-US" dirty="0" err="1"/>
              <a:t>içinde</a:t>
            </a:r>
            <a:r>
              <a:rPr lang="en-US" dirty="0"/>
              <a:t>  </a:t>
            </a:r>
            <a:r>
              <a:rPr lang="en-US" dirty="0" err="1"/>
              <a:t>yönlendirmektedir</a:t>
            </a:r>
            <a:r>
              <a:rPr lang="en-US" dirty="0"/>
              <a:t>. </a:t>
            </a:r>
          </a:p>
          <a:p>
            <a:pPr algn="just">
              <a:buNone/>
            </a:pPr>
            <a:endParaRPr lang="en-US" dirty="0"/>
          </a:p>
          <a:p>
            <a:pPr algn="just"/>
            <a:r>
              <a:rPr lang="en-US" dirty="0" err="1"/>
              <a:t>Parça</a:t>
            </a:r>
            <a:r>
              <a:rPr lang="en-US" dirty="0"/>
              <a:t> </a:t>
            </a:r>
            <a:r>
              <a:rPr lang="tr-TR" dirty="0"/>
              <a:t> </a:t>
            </a:r>
            <a:r>
              <a:rPr lang="en-US" dirty="0" err="1"/>
              <a:t>malların</a:t>
            </a:r>
            <a:r>
              <a:rPr lang="en-US" dirty="0"/>
              <a:t> </a:t>
            </a:r>
            <a:r>
              <a:rPr lang="tr-TR" dirty="0"/>
              <a:t> </a:t>
            </a:r>
            <a:r>
              <a:rPr lang="en-US" dirty="0" err="1"/>
              <a:t>taşınmasında</a:t>
            </a:r>
            <a:r>
              <a:rPr lang="en-US" dirty="0"/>
              <a:t> </a:t>
            </a:r>
            <a:r>
              <a:rPr lang="en-US" dirty="0" err="1"/>
              <a:t>kullanılacak</a:t>
            </a:r>
            <a:r>
              <a:rPr lang="en-US" dirty="0"/>
              <a:t> transport </a:t>
            </a:r>
            <a:r>
              <a:rPr lang="en-US" dirty="0" err="1"/>
              <a:t>sistemlerinin</a:t>
            </a:r>
            <a:r>
              <a:rPr lang="en-US" dirty="0"/>
              <a:t>  </a:t>
            </a:r>
            <a:r>
              <a:rPr lang="en-US" dirty="0" err="1"/>
              <a:t>proj</a:t>
            </a:r>
            <a:r>
              <a:rPr lang="en-US" dirty="0"/>
              <a:t> </a:t>
            </a:r>
            <a:r>
              <a:rPr lang="en-US" dirty="0" err="1"/>
              <a:t>elendirilmesinde</a:t>
            </a:r>
            <a:r>
              <a:rPr lang="en-US" dirty="0"/>
              <a:t> </a:t>
            </a:r>
            <a:r>
              <a:rPr lang="tr-TR" dirty="0"/>
              <a:t> </a:t>
            </a:r>
            <a:r>
              <a:rPr lang="en-US" dirty="0" err="1"/>
              <a:t>sürekli</a:t>
            </a:r>
            <a:r>
              <a:rPr lang="en-US" dirty="0"/>
              <a:t> </a:t>
            </a:r>
            <a:r>
              <a:rPr lang="tr-TR" dirty="0"/>
              <a:t> </a:t>
            </a:r>
            <a:r>
              <a:rPr lang="en-US" dirty="0"/>
              <a:t>transport </a:t>
            </a:r>
            <a:r>
              <a:rPr lang="en-US" dirty="0" err="1"/>
              <a:t>makinaları</a:t>
            </a:r>
            <a:r>
              <a:rPr lang="en-US" dirty="0"/>
              <a:t>  </a:t>
            </a:r>
            <a:r>
              <a:rPr lang="en-US" dirty="0" err="1"/>
              <a:t>ile</a:t>
            </a:r>
            <a:r>
              <a:rPr lang="en-US" dirty="0"/>
              <a:t> </a:t>
            </a:r>
            <a:r>
              <a:rPr lang="tr-TR" dirty="0"/>
              <a:t> </a:t>
            </a:r>
            <a:r>
              <a:rPr lang="en-US" dirty="0" err="1"/>
              <a:t>zemin</a:t>
            </a:r>
            <a:r>
              <a:rPr lang="en-US" dirty="0"/>
              <a:t> </a:t>
            </a:r>
            <a:r>
              <a:rPr lang="en-US" dirty="0" err="1"/>
              <a:t>üstü</a:t>
            </a:r>
            <a:r>
              <a:rPr lang="en-US" dirty="0"/>
              <a:t> </a:t>
            </a:r>
            <a:r>
              <a:rPr lang="en-US" dirty="0" err="1"/>
              <a:t>taşıma</a:t>
            </a:r>
            <a:r>
              <a:rPr lang="en-US" dirty="0"/>
              <a:t>  </a:t>
            </a:r>
            <a:r>
              <a:rPr lang="en-US" dirty="0" err="1"/>
              <a:t>makinaları</a:t>
            </a:r>
            <a:r>
              <a:rPr lang="en-US" dirty="0"/>
              <a:t>  </a:t>
            </a:r>
            <a:r>
              <a:rPr lang="en-US" dirty="0" err="1"/>
              <a:t>aras</a:t>
            </a:r>
            <a:r>
              <a:rPr lang="tr-TR" dirty="0"/>
              <a:t>ı</a:t>
            </a:r>
            <a:r>
              <a:rPr lang="en-US" dirty="0" err="1"/>
              <a:t>nda</a:t>
            </a:r>
            <a:r>
              <a:rPr lang="en-US" dirty="0"/>
              <a:t> </a:t>
            </a:r>
            <a:r>
              <a:rPr lang="en-US" dirty="0" err="1"/>
              <a:t>bir</a:t>
            </a:r>
            <a:r>
              <a:rPr lang="en-US" dirty="0"/>
              <a:t> </a:t>
            </a:r>
            <a:r>
              <a:rPr lang="tr-TR" dirty="0"/>
              <a:t> </a:t>
            </a:r>
            <a:r>
              <a:rPr lang="en-US" dirty="0" err="1"/>
              <a:t>seçim</a:t>
            </a:r>
            <a:r>
              <a:rPr lang="en-US" dirty="0"/>
              <a:t> </a:t>
            </a:r>
            <a:r>
              <a:rPr lang="tr-TR" dirty="0"/>
              <a:t> </a:t>
            </a:r>
            <a:r>
              <a:rPr lang="en-US" dirty="0" err="1"/>
              <a:t>yapılmas</a:t>
            </a:r>
            <a:r>
              <a:rPr lang="en-US" dirty="0"/>
              <a:t> ı  </a:t>
            </a:r>
            <a:r>
              <a:rPr lang="en-US" dirty="0" err="1"/>
              <a:t>gerekir</a:t>
            </a:r>
            <a:r>
              <a:rPr lang="en-US" dirty="0"/>
              <a:t>. Bu </a:t>
            </a:r>
            <a:r>
              <a:rPr lang="en-US" dirty="0" err="1"/>
              <a:t>seçimde</a:t>
            </a:r>
            <a:r>
              <a:rPr lang="en-US" dirty="0"/>
              <a:t>, </a:t>
            </a:r>
            <a:r>
              <a:rPr lang="en-US" dirty="0" err="1"/>
              <a:t>taşıma</a:t>
            </a:r>
            <a:r>
              <a:rPr lang="en-US" dirty="0"/>
              <a:t> </a:t>
            </a:r>
            <a:r>
              <a:rPr lang="en-US" dirty="0" err="1"/>
              <a:t>rotası</a:t>
            </a:r>
            <a:r>
              <a:rPr lang="en-US" dirty="0"/>
              <a:t>, </a:t>
            </a:r>
            <a:r>
              <a:rPr lang="en-US" dirty="0" err="1"/>
              <a:t>uzunluğu</a:t>
            </a:r>
            <a:r>
              <a:rPr lang="tr-TR" dirty="0"/>
              <a:t> </a:t>
            </a:r>
            <a:r>
              <a:rPr lang="en-US" dirty="0"/>
              <a:t> </a:t>
            </a:r>
            <a:r>
              <a:rPr lang="en-US" dirty="0" err="1"/>
              <a:t>ve</a:t>
            </a:r>
            <a:r>
              <a:rPr lang="en-US" dirty="0"/>
              <a:t> </a:t>
            </a:r>
            <a:r>
              <a:rPr lang="tr-TR" dirty="0"/>
              <a:t> </a:t>
            </a:r>
            <a:r>
              <a:rPr lang="en-US" dirty="0" err="1"/>
              <a:t>değişimi</a:t>
            </a:r>
            <a:r>
              <a:rPr lang="tr-TR" dirty="0"/>
              <a:t> </a:t>
            </a:r>
            <a:r>
              <a:rPr lang="en-US" dirty="0"/>
              <a:t> </a:t>
            </a:r>
            <a:r>
              <a:rPr lang="en-US" dirty="0" err="1"/>
              <a:t>önemli</a:t>
            </a:r>
            <a:r>
              <a:rPr lang="en-US" dirty="0"/>
              <a:t> </a:t>
            </a:r>
            <a:r>
              <a:rPr lang="tr-TR" dirty="0"/>
              <a:t> </a:t>
            </a:r>
            <a:r>
              <a:rPr lang="en-US" dirty="0" err="1"/>
              <a:t>rol</a:t>
            </a:r>
            <a:r>
              <a:rPr lang="en-US" dirty="0"/>
              <a:t> </a:t>
            </a:r>
            <a:r>
              <a:rPr lang="en-US" dirty="0" err="1"/>
              <a:t>oynamaktadı</a:t>
            </a:r>
            <a:r>
              <a:rPr lang="en-US" dirty="0"/>
              <a:t> r.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Transport Tekniğinde Sistemler</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a:p>
          <a:p>
            <a:pPr algn="just"/>
            <a:r>
              <a:rPr lang="en-US" dirty="0"/>
              <a:t>Transport </a:t>
            </a:r>
            <a:r>
              <a:rPr lang="en-US" dirty="0" err="1"/>
              <a:t>sistemi</a:t>
            </a:r>
            <a:r>
              <a:rPr lang="en-US" dirty="0"/>
              <a:t> </a:t>
            </a:r>
            <a:r>
              <a:rPr lang="en-US" dirty="0" err="1"/>
              <a:t>fabrikanın</a:t>
            </a:r>
            <a:r>
              <a:rPr lang="en-US" dirty="0"/>
              <a:t> </a:t>
            </a:r>
            <a:r>
              <a:rPr lang="en-US" dirty="0" err="1"/>
              <a:t>tamamını</a:t>
            </a:r>
            <a:r>
              <a:rPr lang="en-US" dirty="0"/>
              <a:t>  </a:t>
            </a:r>
            <a:r>
              <a:rPr lang="en-US" dirty="0" err="1"/>
              <a:t>kapsar</a:t>
            </a:r>
            <a:r>
              <a:rPr lang="en-US" dirty="0"/>
              <a:t>, </a:t>
            </a:r>
            <a:r>
              <a:rPr lang="en-US" dirty="0" err="1"/>
              <a:t>ancak</a:t>
            </a:r>
            <a:r>
              <a:rPr lang="en-US" dirty="0"/>
              <a:t> </a:t>
            </a:r>
            <a:r>
              <a:rPr lang="en-US" dirty="0" err="1"/>
              <a:t>bazı</a:t>
            </a:r>
            <a:r>
              <a:rPr lang="en-US" dirty="0"/>
              <a:t>  </a:t>
            </a:r>
            <a:r>
              <a:rPr lang="en-US" dirty="0" err="1"/>
              <a:t>hallerde</a:t>
            </a:r>
            <a:r>
              <a:rPr lang="en-US" dirty="0"/>
              <a:t> </a:t>
            </a:r>
            <a:r>
              <a:rPr lang="en-US" dirty="0" err="1"/>
              <a:t>tedarikçi</a:t>
            </a:r>
            <a:r>
              <a:rPr lang="en-US" dirty="0"/>
              <a:t> </a:t>
            </a:r>
            <a:r>
              <a:rPr lang="en-US" dirty="0" err="1"/>
              <a:t>ve</a:t>
            </a:r>
            <a:r>
              <a:rPr lang="en-US" dirty="0"/>
              <a:t> </a:t>
            </a:r>
            <a:r>
              <a:rPr lang="en-US" dirty="0" err="1"/>
              <a:t>müşteri</a:t>
            </a:r>
            <a:r>
              <a:rPr lang="en-US" dirty="0"/>
              <a:t> </a:t>
            </a:r>
            <a:r>
              <a:rPr lang="en-US" dirty="0" err="1"/>
              <a:t>tesisleri</a:t>
            </a:r>
            <a:r>
              <a:rPr lang="en-US" dirty="0"/>
              <a:t> de </a:t>
            </a:r>
            <a:r>
              <a:rPr lang="en-US" dirty="0" err="1"/>
              <a:t>sisteme</a:t>
            </a:r>
            <a:r>
              <a:rPr lang="en-US" dirty="0"/>
              <a:t> </a:t>
            </a:r>
            <a:r>
              <a:rPr lang="en-US" dirty="0" err="1"/>
              <a:t>dahil</a:t>
            </a:r>
            <a:r>
              <a:rPr lang="en-US" dirty="0"/>
              <a:t> </a:t>
            </a:r>
            <a:r>
              <a:rPr lang="en-US" dirty="0" err="1"/>
              <a:t>edilebilir</a:t>
            </a:r>
            <a:r>
              <a:rPr lang="en-US" dirty="0"/>
              <a:t>. </a:t>
            </a:r>
            <a:r>
              <a:rPr lang="en-US" dirty="0" err="1"/>
              <a:t>Örnek</a:t>
            </a:r>
            <a:r>
              <a:rPr lang="en-US" dirty="0"/>
              <a:t> </a:t>
            </a:r>
            <a:r>
              <a:rPr lang="en-US" dirty="0" err="1"/>
              <a:t>olarak</a:t>
            </a:r>
            <a:r>
              <a:rPr lang="en-US" dirty="0"/>
              <a:t> </a:t>
            </a:r>
            <a:r>
              <a:rPr lang="en-US" dirty="0" err="1"/>
              <a:t>bir</a:t>
            </a:r>
            <a:r>
              <a:rPr lang="en-US" dirty="0"/>
              <a:t> </a:t>
            </a:r>
            <a:r>
              <a:rPr lang="en-US" dirty="0" err="1"/>
              <a:t>üretim</a:t>
            </a:r>
            <a:r>
              <a:rPr lang="en-US" dirty="0"/>
              <a:t> </a:t>
            </a:r>
            <a:r>
              <a:rPr lang="en-US" dirty="0" err="1"/>
              <a:t>sürecinde</a:t>
            </a:r>
            <a:r>
              <a:rPr lang="en-US" dirty="0"/>
              <a:t> </a:t>
            </a:r>
            <a:r>
              <a:rPr lang="en-US" dirty="0" err="1"/>
              <a:t>nakil</a:t>
            </a:r>
            <a:r>
              <a:rPr lang="en-US" dirty="0"/>
              <a:t> </a:t>
            </a:r>
            <a:r>
              <a:rPr lang="en-US" dirty="0" err="1"/>
              <a:t>işlemi</a:t>
            </a:r>
            <a:r>
              <a:rPr lang="en-US" dirty="0"/>
              <a:t>, </a:t>
            </a:r>
            <a:r>
              <a:rPr lang="en-US" dirty="0" err="1"/>
              <a:t>malın</a:t>
            </a:r>
            <a:r>
              <a:rPr lang="en-US" dirty="0"/>
              <a:t> </a:t>
            </a:r>
            <a:r>
              <a:rPr lang="en-US" dirty="0" err="1"/>
              <a:t>iskelede</a:t>
            </a:r>
            <a:r>
              <a:rPr lang="en-US" dirty="0"/>
              <a:t> </a:t>
            </a:r>
            <a:r>
              <a:rPr lang="en-US" dirty="0" err="1"/>
              <a:t>kabulü</a:t>
            </a:r>
            <a:r>
              <a:rPr lang="en-US" dirty="0"/>
              <a:t> </a:t>
            </a:r>
            <a:r>
              <a:rPr lang="en-US" dirty="0" err="1"/>
              <a:t>ile</a:t>
            </a:r>
            <a:r>
              <a:rPr lang="en-US" dirty="0"/>
              <a:t> </a:t>
            </a:r>
            <a:r>
              <a:rPr lang="en-US" dirty="0" err="1"/>
              <a:t>başlar</a:t>
            </a:r>
            <a:r>
              <a:rPr lang="en-US" dirty="0"/>
              <a:t> </a:t>
            </a:r>
            <a:r>
              <a:rPr lang="en-US" dirty="0" err="1"/>
              <a:t>ve</a:t>
            </a:r>
            <a:r>
              <a:rPr lang="en-US" dirty="0"/>
              <a:t> </a:t>
            </a:r>
            <a:r>
              <a:rPr lang="en-US" dirty="0" err="1"/>
              <a:t>kontrol</a:t>
            </a:r>
            <a:r>
              <a:rPr lang="en-US" dirty="0"/>
              <a:t>, </a:t>
            </a:r>
            <a:r>
              <a:rPr lang="en-US" dirty="0" err="1"/>
              <a:t>depolama</a:t>
            </a:r>
            <a:r>
              <a:rPr lang="en-US" dirty="0"/>
              <a:t>, </a:t>
            </a:r>
            <a:r>
              <a:rPr lang="en-US" dirty="0" err="1"/>
              <a:t>işleme</a:t>
            </a:r>
            <a:r>
              <a:rPr lang="en-US" dirty="0"/>
              <a:t>, </a:t>
            </a:r>
            <a:r>
              <a:rPr lang="en-US" dirty="0" err="1"/>
              <a:t>paketleme</a:t>
            </a:r>
            <a:r>
              <a:rPr lang="en-US" dirty="0"/>
              <a:t> </a:t>
            </a:r>
            <a:r>
              <a:rPr lang="en-US" dirty="0" err="1"/>
              <a:t>ile</a:t>
            </a:r>
            <a:r>
              <a:rPr lang="en-US" dirty="0"/>
              <a:t> </a:t>
            </a:r>
            <a:r>
              <a:rPr lang="en-US" dirty="0" err="1"/>
              <a:t>devam</a:t>
            </a:r>
            <a:r>
              <a:rPr lang="en-US" dirty="0"/>
              <a:t> </a:t>
            </a:r>
            <a:r>
              <a:rPr lang="en-US" dirty="0" err="1"/>
              <a:t>eder</a:t>
            </a:r>
            <a:r>
              <a:rPr lang="en-US" dirty="0"/>
              <a:t> </a:t>
            </a:r>
            <a:r>
              <a:rPr lang="en-US" dirty="0" err="1"/>
              <a:t>ve</a:t>
            </a:r>
            <a:r>
              <a:rPr lang="en-US" dirty="0"/>
              <a:t> </a:t>
            </a:r>
            <a:r>
              <a:rPr lang="en-US" dirty="0" err="1"/>
              <a:t>nakliye</a:t>
            </a:r>
            <a:r>
              <a:rPr lang="en-US" dirty="0"/>
              <a:t> </a:t>
            </a:r>
            <a:r>
              <a:rPr lang="tr-TR" dirty="0"/>
              <a:t> il</a:t>
            </a:r>
            <a:r>
              <a:rPr lang="en-US" dirty="0"/>
              <a:t>e </a:t>
            </a:r>
            <a:r>
              <a:rPr lang="en-US" dirty="0" err="1"/>
              <a:t>sonuçlanır</a:t>
            </a:r>
            <a:r>
              <a:rPr lang="en-US" dirty="0"/>
              <a:t>. Bu </a:t>
            </a:r>
            <a:r>
              <a:rPr lang="en-US" dirty="0" err="1"/>
              <a:t>operasyonlara</a:t>
            </a:r>
            <a:r>
              <a:rPr lang="en-US" dirty="0"/>
              <a:t> </a:t>
            </a:r>
            <a:r>
              <a:rPr lang="en-US" dirty="0" err="1"/>
              <a:t>malzemeyi</a:t>
            </a:r>
            <a:r>
              <a:rPr lang="en-US" dirty="0"/>
              <a:t> </a:t>
            </a:r>
            <a:r>
              <a:rPr lang="tr-TR" dirty="0"/>
              <a:t> </a:t>
            </a:r>
            <a:r>
              <a:rPr lang="en-US" dirty="0" err="1"/>
              <a:t>sağlayan</a:t>
            </a:r>
            <a:r>
              <a:rPr lang="en-US" dirty="0"/>
              <a:t> </a:t>
            </a:r>
            <a:r>
              <a:rPr lang="en-US" dirty="0" err="1"/>
              <a:t>veya</a:t>
            </a:r>
            <a:r>
              <a:rPr lang="en-US" dirty="0"/>
              <a:t> </a:t>
            </a:r>
            <a:r>
              <a:rPr lang="tr-TR" dirty="0"/>
              <a:t> </a:t>
            </a:r>
            <a:r>
              <a:rPr lang="en-US" dirty="0" err="1"/>
              <a:t>ürünü</a:t>
            </a:r>
            <a:r>
              <a:rPr lang="en-US" dirty="0"/>
              <a:t> </a:t>
            </a:r>
            <a:r>
              <a:rPr lang="en-US" dirty="0" err="1"/>
              <a:t>satın</a:t>
            </a:r>
            <a:r>
              <a:rPr lang="en-US" dirty="0"/>
              <a:t> </a:t>
            </a:r>
            <a:r>
              <a:rPr lang="en-US" dirty="0" err="1"/>
              <a:t>alan</a:t>
            </a:r>
            <a:r>
              <a:rPr lang="en-US" dirty="0"/>
              <a:t> </a:t>
            </a:r>
            <a:r>
              <a:rPr lang="tr-TR" dirty="0"/>
              <a:t> </a:t>
            </a:r>
            <a:r>
              <a:rPr lang="en-US" dirty="0" err="1"/>
              <a:t>firmalar</a:t>
            </a:r>
            <a:r>
              <a:rPr lang="en-US" dirty="0"/>
              <a:t> </a:t>
            </a:r>
            <a:r>
              <a:rPr lang="en-US" dirty="0" err="1"/>
              <a:t>için</a:t>
            </a:r>
            <a:r>
              <a:rPr lang="en-US" dirty="0"/>
              <a:t> </a:t>
            </a:r>
            <a:r>
              <a:rPr lang="en-US" dirty="0" err="1"/>
              <a:t>yapılan</a:t>
            </a:r>
            <a:r>
              <a:rPr lang="en-US" dirty="0"/>
              <a:t> </a:t>
            </a:r>
            <a:r>
              <a:rPr lang="en-US" dirty="0" err="1"/>
              <a:t>yükleme</a:t>
            </a:r>
            <a:r>
              <a:rPr lang="en-US" dirty="0"/>
              <a:t>, </a:t>
            </a:r>
            <a:r>
              <a:rPr lang="en-US" dirty="0" err="1"/>
              <a:t>boşaltma</a:t>
            </a:r>
            <a:r>
              <a:rPr lang="en-US" dirty="0"/>
              <a:t> </a:t>
            </a:r>
            <a:r>
              <a:rPr lang="en-US" dirty="0" err="1"/>
              <a:t>ve</a:t>
            </a:r>
            <a:r>
              <a:rPr lang="en-US" dirty="0"/>
              <a:t> </a:t>
            </a:r>
            <a:r>
              <a:rPr lang="en-US" dirty="0" err="1"/>
              <a:t>aktarma</a:t>
            </a:r>
            <a:r>
              <a:rPr lang="en-US" dirty="0"/>
              <a:t> </a:t>
            </a:r>
            <a:r>
              <a:rPr lang="en-US" dirty="0" err="1"/>
              <a:t>işlemleri</a:t>
            </a:r>
            <a:r>
              <a:rPr lang="en-US" dirty="0"/>
              <a:t> </a:t>
            </a:r>
            <a:r>
              <a:rPr lang="en-US" dirty="0" err="1"/>
              <a:t>eklenebilir</a:t>
            </a:r>
            <a:r>
              <a:rPr lang="en-US" dirty="0"/>
              <a:t>.  </a:t>
            </a:r>
            <a:r>
              <a:rPr lang="en-US" dirty="0" err="1"/>
              <a:t>İşletmenin</a:t>
            </a:r>
            <a:r>
              <a:rPr lang="en-US" dirty="0"/>
              <a:t> </a:t>
            </a:r>
            <a:r>
              <a:rPr lang="en-US" dirty="0" err="1"/>
              <a:t>tamamında</a:t>
            </a:r>
            <a:r>
              <a:rPr lang="en-US" dirty="0"/>
              <a:t> </a:t>
            </a:r>
            <a:r>
              <a:rPr lang="en-US" dirty="0" err="1"/>
              <a:t>uygulanan</a:t>
            </a:r>
            <a:r>
              <a:rPr lang="en-US" dirty="0"/>
              <a:t> </a:t>
            </a:r>
            <a:r>
              <a:rPr lang="en-US" dirty="0" err="1"/>
              <a:t>geniş</a:t>
            </a:r>
            <a:r>
              <a:rPr lang="en-US" dirty="0"/>
              <a:t>  </a:t>
            </a:r>
            <a:r>
              <a:rPr lang="en-US" dirty="0" err="1"/>
              <a:t>kapsamlı</a:t>
            </a:r>
            <a:r>
              <a:rPr lang="en-US" dirty="0"/>
              <a:t>  </a:t>
            </a:r>
            <a:r>
              <a:rPr lang="en-US" dirty="0" err="1"/>
              <a:t>sistem</a:t>
            </a:r>
            <a:r>
              <a:rPr lang="en-US" dirty="0"/>
              <a:t>, </a:t>
            </a:r>
            <a:r>
              <a:rPr lang="en-US" dirty="0" err="1"/>
              <a:t>tesisin</a:t>
            </a:r>
            <a:r>
              <a:rPr lang="en-US" dirty="0"/>
              <a:t> </a:t>
            </a:r>
            <a:r>
              <a:rPr lang="en-US" dirty="0" err="1"/>
              <a:t>farklı</a:t>
            </a:r>
            <a:r>
              <a:rPr lang="en-US" dirty="0"/>
              <a:t> </a:t>
            </a:r>
            <a:r>
              <a:rPr lang="en-US" dirty="0" err="1"/>
              <a:t>yerlerinde</a:t>
            </a:r>
            <a:r>
              <a:rPr lang="tr-TR" dirty="0"/>
              <a:t> </a:t>
            </a:r>
            <a:r>
              <a:rPr lang="en-US" dirty="0"/>
              <a:t> </a:t>
            </a:r>
            <a:r>
              <a:rPr lang="en-US" dirty="0" err="1"/>
              <a:t>işleyen</a:t>
            </a:r>
            <a:r>
              <a:rPr lang="en-US" dirty="0"/>
              <a:t> </a:t>
            </a:r>
            <a:r>
              <a:rPr lang="tr-TR" dirty="0"/>
              <a:t> </a:t>
            </a:r>
            <a:r>
              <a:rPr lang="en-US" dirty="0" err="1"/>
              <a:t>daha</a:t>
            </a:r>
            <a:r>
              <a:rPr lang="en-US" dirty="0"/>
              <a:t> </a:t>
            </a:r>
            <a:r>
              <a:rPr lang="en-US" dirty="0" err="1"/>
              <a:t>basit</a:t>
            </a:r>
            <a:r>
              <a:rPr lang="en-US" dirty="0"/>
              <a:t> alt </a:t>
            </a:r>
            <a:r>
              <a:rPr lang="en-US" dirty="0" err="1"/>
              <a:t>sistemlerden</a:t>
            </a:r>
            <a:r>
              <a:rPr lang="en-US" dirty="0"/>
              <a:t> </a:t>
            </a:r>
            <a:r>
              <a:rPr lang="en-US" dirty="0" err="1"/>
              <a:t>oluşur</a:t>
            </a:r>
            <a:r>
              <a:rPr lang="en-US" dirty="0"/>
              <a:t> </a:t>
            </a:r>
            <a:r>
              <a:rPr lang="en-US" dirty="0" err="1"/>
              <a:t>ve</a:t>
            </a:r>
            <a:r>
              <a:rPr lang="en-US" dirty="0"/>
              <a:t> </a:t>
            </a:r>
            <a:r>
              <a:rPr lang="en-US" dirty="0" err="1"/>
              <a:t>verimli</a:t>
            </a:r>
            <a:r>
              <a:rPr lang="en-US" dirty="0"/>
              <a:t> </a:t>
            </a:r>
            <a:r>
              <a:rPr lang="en-US" dirty="0" err="1"/>
              <a:t>çalışmanın</a:t>
            </a:r>
            <a:r>
              <a:rPr lang="en-US" dirty="0"/>
              <a:t> </a:t>
            </a:r>
            <a:r>
              <a:rPr lang="en-US" dirty="0" err="1"/>
              <a:t>optimizasyonu</a:t>
            </a:r>
            <a:r>
              <a:rPr lang="en-US" dirty="0"/>
              <a:t> </a:t>
            </a:r>
            <a:r>
              <a:rPr lang="en-US" dirty="0" err="1"/>
              <a:t>ancak</a:t>
            </a:r>
            <a:r>
              <a:rPr lang="en-US" dirty="0"/>
              <a:t> </a:t>
            </a:r>
            <a:r>
              <a:rPr lang="en-US" dirty="0" err="1"/>
              <a:t>sistemlerin</a:t>
            </a:r>
            <a:r>
              <a:rPr lang="en-US" dirty="0"/>
              <a:t> </a:t>
            </a:r>
            <a:r>
              <a:rPr lang="en-US" dirty="0" err="1"/>
              <a:t>tüm</a:t>
            </a:r>
            <a:r>
              <a:rPr lang="en-US" dirty="0"/>
              <a:t> </a:t>
            </a:r>
            <a:r>
              <a:rPr lang="en-US" dirty="0" err="1"/>
              <a:t>operasyona</a:t>
            </a:r>
            <a:r>
              <a:rPr lang="en-US" dirty="0"/>
              <a:t> </a:t>
            </a:r>
            <a:r>
              <a:rPr lang="en-US" dirty="0" err="1"/>
              <a:t>entegre</a:t>
            </a:r>
            <a:r>
              <a:rPr lang="en-US" dirty="0"/>
              <a:t> </a:t>
            </a:r>
            <a:r>
              <a:rPr lang="en-US" dirty="0" err="1"/>
              <a:t>edilmesi</a:t>
            </a:r>
            <a:r>
              <a:rPr lang="en-US" dirty="0"/>
              <a:t> </a:t>
            </a:r>
            <a:r>
              <a:rPr lang="en-US" dirty="0" err="1"/>
              <a:t>ile</a:t>
            </a:r>
            <a:r>
              <a:rPr lang="en-US" dirty="0"/>
              <a:t> </a:t>
            </a:r>
            <a:r>
              <a:rPr lang="en-US" dirty="0" err="1"/>
              <a:t>mümkün</a:t>
            </a:r>
            <a:r>
              <a:rPr lang="en-US" dirty="0"/>
              <a:t> </a:t>
            </a:r>
            <a:r>
              <a:rPr lang="en-US" dirty="0" err="1"/>
              <a:t>olur</a:t>
            </a:r>
            <a:r>
              <a:rPr lang="en-US" dirty="0"/>
              <a:t>.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291264" cy="5199856"/>
          </a:xfrm>
        </p:spPr>
        <p:txBody>
          <a:bodyPr/>
          <a:lstStyle/>
          <a:p>
            <a:pPr algn="just">
              <a:buNone/>
            </a:pPr>
            <a:r>
              <a:rPr lang="en-US" dirty="0"/>
              <a:t> </a:t>
            </a:r>
          </a:p>
          <a:p>
            <a:pPr algn="just"/>
            <a:r>
              <a:rPr lang="en-US" dirty="0"/>
              <a:t>Transport</a:t>
            </a:r>
            <a:r>
              <a:rPr lang="tr-TR" dirty="0"/>
              <a:t> </a:t>
            </a:r>
            <a:r>
              <a:rPr lang="en-US" dirty="0" err="1"/>
              <a:t>sistemi,büyüklüğünden</a:t>
            </a:r>
            <a:r>
              <a:rPr lang="en-US" dirty="0"/>
              <a:t> </a:t>
            </a:r>
            <a:r>
              <a:rPr lang="en-US" dirty="0" err="1"/>
              <a:t>ve</a:t>
            </a:r>
            <a:r>
              <a:rPr lang="en-US" dirty="0"/>
              <a:t> </a:t>
            </a:r>
            <a:r>
              <a:rPr lang="tr-TR" dirty="0"/>
              <a:t> </a:t>
            </a:r>
            <a:r>
              <a:rPr lang="en-US" dirty="0" err="1"/>
              <a:t>karmaşıklığından</a:t>
            </a:r>
            <a:r>
              <a:rPr lang="tr-TR" dirty="0"/>
              <a:t> </a:t>
            </a:r>
            <a:r>
              <a:rPr lang="en-US" dirty="0"/>
              <a:t> </a:t>
            </a:r>
            <a:r>
              <a:rPr lang="en-US" dirty="0" err="1"/>
              <a:t>bağımsız</a:t>
            </a:r>
            <a:r>
              <a:rPr lang="en-US" dirty="0"/>
              <a:t> </a:t>
            </a:r>
            <a:r>
              <a:rPr lang="tr-TR" dirty="0"/>
              <a:t> </a:t>
            </a:r>
            <a:r>
              <a:rPr lang="en-US" dirty="0" err="1"/>
              <a:t>olarak</a:t>
            </a:r>
            <a:r>
              <a:rPr lang="en-US" dirty="0"/>
              <a:t> </a:t>
            </a:r>
            <a:r>
              <a:rPr lang="en-US" dirty="0" err="1"/>
              <a:t>iki</a:t>
            </a:r>
            <a:r>
              <a:rPr lang="en-US" dirty="0"/>
              <a:t> </a:t>
            </a:r>
            <a:r>
              <a:rPr lang="en-US" dirty="0" err="1"/>
              <a:t>paralel</a:t>
            </a:r>
            <a:r>
              <a:rPr lang="en-US" dirty="0"/>
              <a:t> </a:t>
            </a:r>
            <a:r>
              <a:rPr lang="tr-TR" dirty="0"/>
              <a:t> </a:t>
            </a:r>
            <a:r>
              <a:rPr lang="en-US" dirty="0" err="1"/>
              <a:t>akış</a:t>
            </a:r>
            <a:r>
              <a:rPr lang="en-US" dirty="0"/>
              <a:t>  </a:t>
            </a:r>
            <a:r>
              <a:rPr lang="en-US" dirty="0" err="1"/>
              <a:t>içermelidir</a:t>
            </a:r>
            <a:r>
              <a:rPr lang="en-US" dirty="0"/>
              <a:t>; </a:t>
            </a:r>
            <a:r>
              <a:rPr lang="en-US" dirty="0" err="1"/>
              <a:t>bunlar</a:t>
            </a:r>
            <a:r>
              <a:rPr lang="en-US" dirty="0"/>
              <a:t> </a:t>
            </a:r>
            <a:r>
              <a:rPr lang="en-US" dirty="0" err="1"/>
              <a:t>malzemelerin</a:t>
            </a:r>
            <a:r>
              <a:rPr lang="en-US" dirty="0"/>
              <a:t> </a:t>
            </a:r>
            <a:r>
              <a:rPr lang="en-US" dirty="0" err="1"/>
              <a:t>fiziksel</a:t>
            </a:r>
            <a:r>
              <a:rPr lang="en-US" dirty="0"/>
              <a:t> </a:t>
            </a:r>
            <a:r>
              <a:rPr lang="en-US" dirty="0" err="1"/>
              <a:t>akışı</a:t>
            </a:r>
            <a:r>
              <a:rPr lang="en-US" dirty="0"/>
              <a:t> </a:t>
            </a:r>
            <a:r>
              <a:rPr lang="en-US" dirty="0" err="1"/>
              <a:t>ve</a:t>
            </a:r>
            <a:r>
              <a:rPr lang="en-US" dirty="0"/>
              <a:t> </a:t>
            </a:r>
            <a:r>
              <a:rPr lang="en-US" dirty="0" err="1"/>
              <a:t>buna</a:t>
            </a:r>
            <a:r>
              <a:rPr lang="en-US" dirty="0"/>
              <a:t> </a:t>
            </a:r>
            <a:r>
              <a:rPr lang="en-US" dirty="0" err="1"/>
              <a:t>karşılık</a:t>
            </a:r>
            <a:r>
              <a:rPr lang="en-US" dirty="0"/>
              <a:t> </a:t>
            </a:r>
            <a:r>
              <a:rPr lang="en-US" dirty="0" err="1"/>
              <a:t>gelen</a:t>
            </a:r>
            <a:r>
              <a:rPr lang="en-US" dirty="0"/>
              <a:t> </a:t>
            </a:r>
            <a:r>
              <a:rPr lang="en-US" dirty="0" err="1"/>
              <a:t>bilgi</a:t>
            </a:r>
            <a:r>
              <a:rPr lang="en-US" dirty="0"/>
              <a:t> </a:t>
            </a:r>
            <a:r>
              <a:rPr lang="en-US" dirty="0" err="1"/>
              <a:t>akışıdır</a:t>
            </a:r>
            <a:r>
              <a:rPr lang="en-US" dirty="0"/>
              <a:t>.</a:t>
            </a:r>
            <a:r>
              <a:rPr lang="tr-TR" dirty="0"/>
              <a:t> </a:t>
            </a:r>
            <a:r>
              <a:rPr lang="en-US" dirty="0"/>
              <a:t> </a:t>
            </a:r>
            <a:r>
              <a:rPr lang="en-US" dirty="0" err="1"/>
              <a:t>Bir</a:t>
            </a:r>
            <a:r>
              <a:rPr lang="en-US" dirty="0"/>
              <a:t> </a:t>
            </a:r>
            <a:r>
              <a:rPr lang="en-US" dirty="0" err="1"/>
              <a:t>parçanın</a:t>
            </a:r>
            <a:r>
              <a:rPr lang="en-US" dirty="0"/>
              <a:t> </a:t>
            </a:r>
            <a:r>
              <a:rPr lang="en-US" dirty="0" err="1"/>
              <a:t>belirli</a:t>
            </a:r>
            <a:r>
              <a:rPr lang="en-US" dirty="0"/>
              <a:t> </a:t>
            </a:r>
            <a:r>
              <a:rPr lang="en-US" dirty="0" err="1"/>
              <a:t>bir</a:t>
            </a:r>
            <a:r>
              <a:rPr lang="en-US" dirty="0"/>
              <a:t> </a:t>
            </a:r>
            <a:r>
              <a:rPr lang="en-US" dirty="0" err="1"/>
              <a:t>zamanda</a:t>
            </a:r>
            <a:r>
              <a:rPr lang="en-US" dirty="0"/>
              <a:t> </a:t>
            </a:r>
            <a:r>
              <a:rPr lang="en-US" dirty="0" err="1"/>
              <a:t>hangi</a:t>
            </a:r>
            <a:r>
              <a:rPr lang="en-US" dirty="0"/>
              <a:t> </a:t>
            </a:r>
            <a:r>
              <a:rPr lang="en-US" dirty="0" err="1"/>
              <a:t>noktada</a:t>
            </a:r>
            <a:r>
              <a:rPr lang="en-US" dirty="0"/>
              <a:t> </a:t>
            </a:r>
            <a:r>
              <a:rPr lang="en-US" dirty="0" err="1"/>
              <a:t>bulunduğu</a:t>
            </a:r>
            <a:r>
              <a:rPr lang="en-US" dirty="0"/>
              <a:t>, </a:t>
            </a:r>
            <a:r>
              <a:rPr lang="en-US" dirty="0" err="1"/>
              <a:t>daha</a:t>
            </a:r>
            <a:r>
              <a:rPr lang="en-US" dirty="0"/>
              <a:t> </a:t>
            </a:r>
            <a:r>
              <a:rPr lang="tr-TR" dirty="0"/>
              <a:t> </a:t>
            </a:r>
            <a:r>
              <a:rPr lang="en-US" dirty="0" err="1"/>
              <a:t>sonra</a:t>
            </a:r>
            <a:r>
              <a:rPr lang="en-US" dirty="0"/>
              <a:t> </a:t>
            </a:r>
            <a:r>
              <a:rPr lang="en-US" dirty="0" err="1"/>
              <a:t>nereye</a:t>
            </a:r>
            <a:r>
              <a:rPr lang="en-US" dirty="0"/>
              <a:t> </a:t>
            </a:r>
            <a:r>
              <a:rPr lang="en-US" dirty="0" err="1"/>
              <a:t>aktarılacağı</a:t>
            </a:r>
            <a:r>
              <a:rPr lang="en-US" dirty="0"/>
              <a:t>  </a:t>
            </a:r>
            <a:r>
              <a:rPr lang="en-US" dirty="0" err="1"/>
              <a:t>ve</a:t>
            </a:r>
            <a:r>
              <a:rPr lang="en-US" dirty="0"/>
              <a:t> </a:t>
            </a:r>
            <a:r>
              <a:rPr lang="en-US" dirty="0" err="1"/>
              <a:t>uygulanacak</a:t>
            </a:r>
            <a:r>
              <a:rPr lang="en-US" dirty="0"/>
              <a:t> </a:t>
            </a:r>
            <a:r>
              <a:rPr lang="en-US" dirty="0" err="1"/>
              <a:t>işlemin</a:t>
            </a:r>
            <a:r>
              <a:rPr lang="en-US" dirty="0"/>
              <a:t> ne </a:t>
            </a:r>
            <a:r>
              <a:rPr lang="en-US" dirty="0" err="1"/>
              <a:t>olduğu</a:t>
            </a:r>
            <a:r>
              <a:rPr lang="en-US" dirty="0"/>
              <a:t> </a:t>
            </a:r>
            <a:r>
              <a:rPr lang="en-US" dirty="0" err="1"/>
              <a:t>verilen</a:t>
            </a:r>
            <a:r>
              <a:rPr lang="en-US" dirty="0"/>
              <a:t> </a:t>
            </a:r>
            <a:r>
              <a:rPr lang="en-US" dirty="0" err="1"/>
              <a:t>iş</a:t>
            </a:r>
            <a:r>
              <a:rPr lang="en-US" dirty="0"/>
              <a:t>  </a:t>
            </a:r>
            <a:r>
              <a:rPr lang="en-US" dirty="0" err="1"/>
              <a:t>emrinin</a:t>
            </a:r>
            <a:r>
              <a:rPr lang="en-US" dirty="0"/>
              <a:t> </a:t>
            </a:r>
            <a:r>
              <a:rPr lang="en-US" dirty="0" err="1"/>
              <a:t>yerine</a:t>
            </a:r>
            <a:r>
              <a:rPr lang="tr-TR" dirty="0"/>
              <a:t> </a:t>
            </a:r>
            <a:r>
              <a:rPr lang="en-US" dirty="0"/>
              <a:t> </a:t>
            </a:r>
            <a:r>
              <a:rPr lang="en-US" dirty="0" err="1"/>
              <a:t>getirilebilmesi</a:t>
            </a:r>
            <a:r>
              <a:rPr lang="en-US" dirty="0"/>
              <a:t> </a:t>
            </a:r>
            <a:r>
              <a:rPr lang="en-US" dirty="0" err="1"/>
              <a:t>için</a:t>
            </a:r>
            <a:r>
              <a:rPr lang="en-US" dirty="0"/>
              <a:t> </a:t>
            </a:r>
            <a:r>
              <a:rPr lang="en-US" dirty="0" err="1"/>
              <a:t>mutlaka</a:t>
            </a:r>
            <a:r>
              <a:rPr lang="en-US" dirty="0"/>
              <a:t> </a:t>
            </a:r>
            <a:r>
              <a:rPr lang="en-US" dirty="0" err="1"/>
              <a:t>bilinmelidir</a:t>
            </a:r>
            <a:r>
              <a:rPr lang="en-US" dirty="0"/>
              <a:t>. Bu </a:t>
            </a:r>
            <a:r>
              <a:rPr lang="en-US" dirty="0" err="1"/>
              <a:t>nedenle</a:t>
            </a:r>
            <a:r>
              <a:rPr lang="en-US" dirty="0"/>
              <a:t> </a:t>
            </a:r>
            <a:r>
              <a:rPr lang="en-US" dirty="0" err="1"/>
              <a:t>bilgi</a:t>
            </a:r>
            <a:r>
              <a:rPr lang="en-US" dirty="0"/>
              <a:t> </a:t>
            </a:r>
            <a:r>
              <a:rPr lang="en-US" dirty="0" err="1"/>
              <a:t>akışı</a:t>
            </a:r>
            <a:r>
              <a:rPr lang="en-US" dirty="0"/>
              <a:t>  </a:t>
            </a:r>
            <a:r>
              <a:rPr lang="en-US" dirty="0" err="1"/>
              <a:t>operasyon</a:t>
            </a:r>
            <a:r>
              <a:rPr lang="en-US" dirty="0"/>
              <a:t> </a:t>
            </a:r>
            <a:r>
              <a:rPr lang="en-US" dirty="0" err="1"/>
              <a:t>kontrolünün</a:t>
            </a:r>
            <a:r>
              <a:rPr lang="en-US" dirty="0"/>
              <a:t> </a:t>
            </a:r>
            <a:r>
              <a:rPr lang="en-US" dirty="0" err="1"/>
              <a:t>temelini</a:t>
            </a:r>
            <a:r>
              <a:rPr lang="en-US" dirty="0"/>
              <a:t> </a:t>
            </a:r>
            <a:r>
              <a:rPr lang="en-US" dirty="0" err="1"/>
              <a:t>oluşturur</a:t>
            </a:r>
            <a:r>
              <a:rPr lang="en-US" dirty="0"/>
              <a:t>. </a:t>
            </a:r>
          </a:p>
          <a:p>
            <a:pPr>
              <a:buFont typeface="Arial" pitchFamily="34" charset="0"/>
              <a:buChar cha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363272" cy="5199856"/>
          </a:xfrm>
        </p:spPr>
        <p:txBody>
          <a:bodyPr/>
          <a:lstStyle/>
          <a:p>
            <a:pPr algn="just"/>
            <a:endParaRPr lang="tr-TR" dirty="0"/>
          </a:p>
          <a:p>
            <a:pPr algn="just"/>
            <a:r>
              <a:rPr lang="en-US" dirty="0" err="1"/>
              <a:t>Sistem</a:t>
            </a:r>
            <a:r>
              <a:rPr lang="en-US" dirty="0"/>
              <a:t> </a:t>
            </a:r>
            <a:r>
              <a:rPr lang="en-US" dirty="0" err="1"/>
              <a:t>tipine</a:t>
            </a:r>
            <a:r>
              <a:rPr lang="en-US" dirty="0"/>
              <a:t> </a:t>
            </a:r>
            <a:r>
              <a:rPr lang="en-US" dirty="0" err="1"/>
              <a:t>bağlı</a:t>
            </a:r>
            <a:r>
              <a:rPr lang="en-US" dirty="0"/>
              <a:t>  </a:t>
            </a:r>
            <a:r>
              <a:rPr lang="en-US" dirty="0" err="1"/>
              <a:t>olarak</a:t>
            </a:r>
            <a:r>
              <a:rPr lang="en-US" dirty="0"/>
              <a:t> </a:t>
            </a:r>
            <a:r>
              <a:rPr lang="en-US" dirty="0" err="1"/>
              <a:t>elle</a:t>
            </a:r>
            <a:r>
              <a:rPr lang="en-US" dirty="0"/>
              <a:t>, </a:t>
            </a:r>
            <a:r>
              <a:rPr lang="en-US" dirty="0" err="1"/>
              <a:t>mekanizasyonla</a:t>
            </a:r>
            <a:r>
              <a:rPr lang="en-US" dirty="0"/>
              <a:t> </a:t>
            </a:r>
            <a:r>
              <a:rPr lang="en-US" dirty="0" err="1"/>
              <a:t>veya</a:t>
            </a:r>
            <a:r>
              <a:rPr lang="en-US" dirty="0"/>
              <a:t> </a:t>
            </a:r>
            <a:r>
              <a:rPr lang="en-US" dirty="0" err="1"/>
              <a:t>otomatik</a:t>
            </a:r>
            <a:r>
              <a:rPr lang="en-US" dirty="0"/>
              <a:t> </a:t>
            </a:r>
            <a:r>
              <a:rPr lang="en-US" dirty="0" err="1"/>
              <a:t>kontrol</a:t>
            </a:r>
            <a:r>
              <a:rPr lang="en-US" dirty="0"/>
              <a:t> </a:t>
            </a:r>
            <a:r>
              <a:rPr lang="tr-TR" dirty="0"/>
              <a:t> </a:t>
            </a:r>
            <a:r>
              <a:rPr lang="en-US" dirty="0" err="1"/>
              <a:t>yapılır</a:t>
            </a:r>
            <a:r>
              <a:rPr lang="en-US" dirty="0"/>
              <a:t>. En </a:t>
            </a:r>
            <a:r>
              <a:rPr lang="en-US" dirty="0" err="1"/>
              <a:t>basit</a:t>
            </a:r>
            <a:r>
              <a:rPr lang="en-US" dirty="0"/>
              <a:t> </a:t>
            </a:r>
            <a:r>
              <a:rPr lang="en-US" dirty="0" err="1"/>
              <a:t>yöntem</a:t>
            </a:r>
            <a:r>
              <a:rPr lang="en-US" dirty="0"/>
              <a:t> </a:t>
            </a:r>
            <a:r>
              <a:rPr lang="en-US" dirty="0" err="1"/>
              <a:t>olan</a:t>
            </a:r>
            <a:r>
              <a:rPr lang="en-US" dirty="0"/>
              <a:t> </a:t>
            </a:r>
            <a:r>
              <a:rPr lang="en-US" dirty="0" err="1"/>
              <a:t>elle</a:t>
            </a:r>
            <a:r>
              <a:rPr lang="en-US" dirty="0"/>
              <a:t> </a:t>
            </a:r>
            <a:r>
              <a:rPr lang="en-US" dirty="0" err="1"/>
              <a:t>kontrolde</a:t>
            </a:r>
            <a:r>
              <a:rPr lang="en-US" dirty="0"/>
              <a:t> </a:t>
            </a:r>
            <a:r>
              <a:rPr lang="en-US" dirty="0" err="1"/>
              <a:t>işçi</a:t>
            </a:r>
            <a:r>
              <a:rPr lang="en-US" dirty="0"/>
              <a:t> </a:t>
            </a:r>
            <a:r>
              <a:rPr lang="en-US" dirty="0" err="1"/>
              <a:t>operasyonu</a:t>
            </a:r>
            <a:r>
              <a:rPr lang="en-US" dirty="0"/>
              <a:t> </a:t>
            </a:r>
            <a:r>
              <a:rPr lang="en-US" dirty="0" err="1"/>
              <a:t>sürekli</a:t>
            </a:r>
            <a:r>
              <a:rPr lang="en-US" dirty="0"/>
              <a:t> </a:t>
            </a:r>
            <a:r>
              <a:rPr lang="en-US" dirty="0" err="1"/>
              <a:t>gözlemler</a:t>
            </a:r>
            <a:r>
              <a:rPr lang="en-US" dirty="0"/>
              <a:t>, </a:t>
            </a:r>
            <a:r>
              <a:rPr lang="en-US" dirty="0" err="1"/>
              <a:t>kayıt</a:t>
            </a:r>
            <a:r>
              <a:rPr lang="en-US" dirty="0"/>
              <a:t> </a:t>
            </a:r>
            <a:r>
              <a:rPr lang="en-US" dirty="0" err="1"/>
              <a:t>tutar</a:t>
            </a:r>
            <a:r>
              <a:rPr lang="en-US" dirty="0"/>
              <a:t> </a:t>
            </a:r>
            <a:r>
              <a:rPr lang="en-US" dirty="0" err="1"/>
              <a:t>ve</a:t>
            </a:r>
            <a:r>
              <a:rPr lang="en-US" dirty="0"/>
              <a:t> </a:t>
            </a:r>
            <a:r>
              <a:rPr lang="en-US" dirty="0" err="1"/>
              <a:t>gerektiğinde</a:t>
            </a:r>
            <a:r>
              <a:rPr lang="en-US" dirty="0"/>
              <a:t> </a:t>
            </a:r>
            <a:r>
              <a:rPr lang="en-US" dirty="0" err="1"/>
              <a:t>düzeltme</a:t>
            </a:r>
            <a:r>
              <a:rPr lang="en-US" dirty="0"/>
              <a:t> </a:t>
            </a:r>
            <a:r>
              <a:rPr lang="en-US" dirty="0" err="1"/>
              <a:t>yapar</a:t>
            </a:r>
            <a:r>
              <a:rPr lang="en-US" dirty="0"/>
              <a:t>. </a:t>
            </a:r>
            <a:r>
              <a:rPr lang="en-US" dirty="0" err="1"/>
              <a:t>Konteyner</a:t>
            </a:r>
            <a:r>
              <a:rPr lang="en-US" dirty="0"/>
              <a:t> </a:t>
            </a:r>
            <a:r>
              <a:rPr lang="en-US" dirty="0" err="1"/>
              <a:t>ve</a:t>
            </a:r>
            <a:r>
              <a:rPr lang="en-US" dirty="0"/>
              <a:t> </a:t>
            </a:r>
            <a:r>
              <a:rPr lang="en-US" dirty="0" err="1"/>
              <a:t>paletlerde</a:t>
            </a:r>
            <a:r>
              <a:rPr lang="en-US" dirty="0"/>
              <a:t> </a:t>
            </a:r>
            <a:r>
              <a:rPr lang="en-US" dirty="0" err="1"/>
              <a:t>nakledilen</a:t>
            </a:r>
            <a:r>
              <a:rPr lang="en-US" dirty="0"/>
              <a:t> </a:t>
            </a:r>
            <a:r>
              <a:rPr lang="en-US" dirty="0" err="1"/>
              <a:t>malzemeler</a:t>
            </a:r>
            <a:r>
              <a:rPr lang="en-US" dirty="0"/>
              <a:t> </a:t>
            </a:r>
            <a:r>
              <a:rPr lang="tr-TR" dirty="0"/>
              <a:t> </a:t>
            </a:r>
            <a:r>
              <a:rPr lang="en-US" dirty="0" err="1"/>
              <a:t>için</a:t>
            </a:r>
            <a:r>
              <a:rPr lang="en-US" dirty="0"/>
              <a:t> </a:t>
            </a:r>
            <a:r>
              <a:rPr lang="tr-TR" dirty="0"/>
              <a:t> </a:t>
            </a:r>
            <a:r>
              <a:rPr lang="en-US" dirty="0" err="1"/>
              <a:t>iş</a:t>
            </a:r>
            <a:r>
              <a:rPr lang="en-US" dirty="0"/>
              <a:t>  </a:t>
            </a:r>
            <a:r>
              <a:rPr lang="en-US" dirty="0" err="1"/>
              <a:t>ve</a:t>
            </a:r>
            <a:r>
              <a:rPr lang="en-US" dirty="0"/>
              <a:t> </a:t>
            </a:r>
            <a:r>
              <a:rPr lang="en-US" dirty="0" err="1"/>
              <a:t>taşıma</a:t>
            </a:r>
            <a:r>
              <a:rPr lang="en-US" dirty="0"/>
              <a:t> </a:t>
            </a:r>
            <a:r>
              <a:rPr lang="tr-TR" dirty="0"/>
              <a:t> </a:t>
            </a:r>
            <a:r>
              <a:rPr lang="en-US" dirty="0" err="1"/>
              <a:t>emirleri</a:t>
            </a:r>
            <a:r>
              <a:rPr lang="tr-TR" dirty="0"/>
              <a:t> </a:t>
            </a:r>
            <a:r>
              <a:rPr lang="en-US" dirty="0"/>
              <a:t> </a:t>
            </a:r>
            <a:r>
              <a:rPr lang="en-US" dirty="0" err="1"/>
              <a:t>ile</a:t>
            </a:r>
            <a:r>
              <a:rPr lang="en-US" dirty="0"/>
              <a:t> </a:t>
            </a:r>
          </a:p>
          <a:p>
            <a:pPr algn="just">
              <a:buNone/>
            </a:pPr>
            <a:r>
              <a:rPr lang="tr-TR" dirty="0"/>
              <a:t>   </a:t>
            </a:r>
            <a:r>
              <a:rPr lang="en-US" dirty="0" err="1"/>
              <a:t>kontrol</a:t>
            </a:r>
            <a:r>
              <a:rPr lang="en-US" dirty="0"/>
              <a:t> </a:t>
            </a:r>
            <a:r>
              <a:rPr lang="en-US" dirty="0" err="1"/>
              <a:t>dökümanları</a:t>
            </a:r>
            <a:r>
              <a:rPr lang="en-US" dirty="0"/>
              <a:t>  </a:t>
            </a:r>
            <a:r>
              <a:rPr lang="en-US" dirty="0" err="1"/>
              <a:t>hazırlanır</a:t>
            </a:r>
            <a:r>
              <a:rPr lang="en-US"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363272" cy="5199856"/>
          </a:xfrm>
        </p:spPr>
        <p:txBody>
          <a:bodyPr>
            <a:normAutofit/>
          </a:bodyPr>
          <a:lstStyle/>
          <a:p>
            <a:pPr algn="just"/>
            <a:r>
              <a:rPr lang="en-US" dirty="0" err="1"/>
              <a:t>Mekanize</a:t>
            </a:r>
            <a:r>
              <a:rPr lang="en-US" dirty="0"/>
              <a:t> </a:t>
            </a:r>
            <a:r>
              <a:rPr lang="tr-TR" dirty="0"/>
              <a:t> </a:t>
            </a:r>
            <a:r>
              <a:rPr lang="en-US" dirty="0" err="1"/>
              <a:t>edilmiş</a:t>
            </a:r>
            <a:r>
              <a:rPr lang="en-US" dirty="0"/>
              <a:t>  </a:t>
            </a:r>
            <a:r>
              <a:rPr lang="en-US" dirty="0" err="1"/>
              <a:t>kontrol</a:t>
            </a:r>
            <a:r>
              <a:rPr lang="en-US" dirty="0"/>
              <a:t> </a:t>
            </a:r>
            <a:r>
              <a:rPr lang="en-US" dirty="0" err="1"/>
              <a:t>sistemlerinde</a:t>
            </a:r>
            <a:r>
              <a:rPr lang="en-US" dirty="0"/>
              <a:t> </a:t>
            </a:r>
            <a:r>
              <a:rPr lang="en-US" dirty="0" err="1"/>
              <a:t>durdurma</a:t>
            </a:r>
            <a:r>
              <a:rPr lang="en-US" dirty="0"/>
              <a:t>, </a:t>
            </a:r>
            <a:r>
              <a:rPr lang="en-US" dirty="0" err="1"/>
              <a:t>başlatma</a:t>
            </a:r>
            <a:r>
              <a:rPr lang="en-US" dirty="0"/>
              <a:t>, </a:t>
            </a:r>
            <a:r>
              <a:rPr lang="en-US" dirty="0" err="1"/>
              <a:t>saptırma</a:t>
            </a:r>
            <a:r>
              <a:rPr lang="en-US" dirty="0"/>
              <a:t>, </a:t>
            </a:r>
            <a:r>
              <a:rPr lang="en-US" dirty="0" err="1"/>
              <a:t>biriktirme</a:t>
            </a:r>
            <a:r>
              <a:rPr lang="en-US" dirty="0"/>
              <a:t> </a:t>
            </a:r>
            <a:r>
              <a:rPr lang="en-US" dirty="0" err="1"/>
              <a:t>ve</a:t>
            </a:r>
            <a:r>
              <a:rPr lang="en-US" dirty="0"/>
              <a:t> </a:t>
            </a:r>
            <a:r>
              <a:rPr lang="en-US" dirty="0" err="1"/>
              <a:t>diğer</a:t>
            </a:r>
            <a:r>
              <a:rPr lang="en-US" dirty="0"/>
              <a:t> </a:t>
            </a:r>
            <a:r>
              <a:rPr lang="en-US" dirty="0" err="1"/>
              <a:t>fonksiyonların</a:t>
            </a:r>
            <a:r>
              <a:rPr lang="en-US" dirty="0"/>
              <a:t> </a:t>
            </a:r>
            <a:r>
              <a:rPr lang="en-US" dirty="0" err="1"/>
              <a:t>gerçekleştirilebilmesi</a:t>
            </a:r>
            <a:r>
              <a:rPr lang="en-US" dirty="0"/>
              <a:t> </a:t>
            </a:r>
            <a:r>
              <a:rPr lang="en-US" dirty="0" err="1"/>
              <a:t>için</a:t>
            </a:r>
            <a:r>
              <a:rPr lang="en-US" dirty="0"/>
              <a:t> </a:t>
            </a:r>
            <a:r>
              <a:rPr lang="en-US" dirty="0" err="1"/>
              <a:t>elektrik</a:t>
            </a:r>
            <a:r>
              <a:rPr lang="en-US" dirty="0"/>
              <a:t> </a:t>
            </a:r>
            <a:r>
              <a:rPr lang="en-US" dirty="0" err="1"/>
              <a:t>anahtarları</a:t>
            </a:r>
            <a:r>
              <a:rPr lang="en-US" dirty="0"/>
              <a:t> , </a:t>
            </a:r>
            <a:r>
              <a:rPr lang="en-US" dirty="0" err="1"/>
              <a:t>fotoelektrik</a:t>
            </a:r>
            <a:r>
              <a:rPr lang="en-US" dirty="0"/>
              <a:t> </a:t>
            </a:r>
            <a:r>
              <a:rPr lang="en-US" dirty="0" err="1"/>
              <a:t>üniteler</a:t>
            </a:r>
            <a:r>
              <a:rPr lang="en-US" dirty="0"/>
              <a:t> </a:t>
            </a:r>
            <a:r>
              <a:rPr lang="tr-TR" dirty="0"/>
              <a:t> </a:t>
            </a:r>
            <a:r>
              <a:rPr lang="en-US" dirty="0" err="1"/>
              <a:t>ve</a:t>
            </a:r>
            <a:r>
              <a:rPr lang="en-US" dirty="0"/>
              <a:t> </a:t>
            </a:r>
            <a:r>
              <a:rPr lang="en-US" dirty="0" err="1"/>
              <a:t>benzer</a:t>
            </a:r>
            <a:r>
              <a:rPr lang="en-US" dirty="0"/>
              <a:t> </a:t>
            </a:r>
            <a:r>
              <a:rPr lang="tr-TR" dirty="0"/>
              <a:t> </a:t>
            </a:r>
            <a:r>
              <a:rPr lang="en-US" dirty="0" err="1"/>
              <a:t>donanımlar</a:t>
            </a:r>
            <a:r>
              <a:rPr lang="en-US" dirty="0"/>
              <a:t> </a:t>
            </a:r>
            <a:r>
              <a:rPr lang="tr-TR" dirty="0"/>
              <a:t> </a:t>
            </a:r>
            <a:r>
              <a:rPr lang="en-US" dirty="0" err="1"/>
              <a:t>kullanılır</a:t>
            </a:r>
            <a:r>
              <a:rPr lang="en-US" dirty="0"/>
              <a:t>. </a:t>
            </a:r>
          </a:p>
          <a:p>
            <a:pPr algn="just">
              <a:buNone/>
            </a:pPr>
            <a:r>
              <a:rPr lang="en-US" dirty="0"/>
              <a:t> </a:t>
            </a:r>
          </a:p>
          <a:p>
            <a:pPr algn="just"/>
            <a:r>
              <a:rPr lang="en-US" dirty="0" err="1"/>
              <a:t>Otomatize</a:t>
            </a:r>
            <a:r>
              <a:rPr lang="en-US" dirty="0"/>
              <a:t> </a:t>
            </a:r>
            <a:r>
              <a:rPr lang="en-US" dirty="0" err="1"/>
              <a:t>sistemler</a:t>
            </a:r>
            <a:r>
              <a:rPr lang="en-US" dirty="0"/>
              <a:t> </a:t>
            </a:r>
            <a:r>
              <a:rPr lang="en-US" dirty="0" err="1"/>
              <a:t>ise</a:t>
            </a:r>
            <a:r>
              <a:rPr lang="en-US" dirty="0"/>
              <a:t> </a:t>
            </a:r>
            <a:r>
              <a:rPr lang="en-US" dirty="0" err="1"/>
              <a:t>bilgi</a:t>
            </a:r>
            <a:r>
              <a:rPr lang="en-US" dirty="0"/>
              <a:t> </a:t>
            </a:r>
            <a:r>
              <a:rPr lang="en-US" dirty="0" err="1"/>
              <a:t>kaydeden</a:t>
            </a:r>
            <a:r>
              <a:rPr lang="en-US" dirty="0"/>
              <a:t> </a:t>
            </a:r>
            <a:r>
              <a:rPr lang="en-US" dirty="0" err="1"/>
              <a:t>ve</a:t>
            </a:r>
            <a:r>
              <a:rPr lang="en-US" dirty="0"/>
              <a:t> </a:t>
            </a:r>
            <a:r>
              <a:rPr lang="en-US" dirty="0" err="1"/>
              <a:t>hareket</a:t>
            </a:r>
            <a:r>
              <a:rPr lang="en-US" dirty="0"/>
              <a:t> </a:t>
            </a:r>
            <a:r>
              <a:rPr lang="en-US" dirty="0" err="1"/>
              <a:t>kontrolü</a:t>
            </a:r>
            <a:r>
              <a:rPr lang="en-US" dirty="0"/>
              <a:t> </a:t>
            </a:r>
            <a:r>
              <a:rPr lang="tr-TR" dirty="0"/>
              <a:t> </a:t>
            </a:r>
            <a:r>
              <a:rPr lang="en-US" dirty="0" err="1"/>
              <a:t>yapan</a:t>
            </a:r>
            <a:r>
              <a:rPr lang="en-US" dirty="0"/>
              <a:t> </a:t>
            </a:r>
            <a:r>
              <a:rPr lang="en-US" dirty="0" err="1"/>
              <a:t>kod</a:t>
            </a:r>
            <a:r>
              <a:rPr lang="en-US" dirty="0"/>
              <a:t> </a:t>
            </a:r>
            <a:r>
              <a:rPr lang="en-US" dirty="0" err="1"/>
              <a:t>okuyucu</a:t>
            </a:r>
            <a:r>
              <a:rPr lang="en-US" dirty="0"/>
              <a:t> </a:t>
            </a:r>
            <a:r>
              <a:rPr lang="en-US" dirty="0" err="1"/>
              <a:t>lazer</a:t>
            </a:r>
            <a:r>
              <a:rPr lang="en-US" dirty="0"/>
              <a:t> </a:t>
            </a:r>
            <a:r>
              <a:rPr lang="en-US" dirty="0" err="1"/>
              <a:t>tarayıcıların</a:t>
            </a:r>
            <a:r>
              <a:rPr lang="en-US" dirty="0"/>
              <a:t> </a:t>
            </a:r>
            <a:r>
              <a:rPr lang="en-US" dirty="0" err="1"/>
              <a:t>kullanımını</a:t>
            </a:r>
            <a:r>
              <a:rPr lang="en-US" dirty="0"/>
              <a:t>  </a:t>
            </a:r>
            <a:r>
              <a:rPr lang="en-US" dirty="0" err="1"/>
              <a:t>içerir</a:t>
            </a:r>
            <a:r>
              <a:rPr lang="en-US" dirty="0"/>
              <a:t>. </a:t>
            </a:r>
            <a:r>
              <a:rPr lang="en-US" dirty="0" err="1"/>
              <a:t>Sistem</a:t>
            </a:r>
            <a:r>
              <a:rPr lang="en-US" dirty="0"/>
              <a:t>, </a:t>
            </a:r>
            <a:r>
              <a:rPr lang="en-US" dirty="0" err="1"/>
              <a:t>yüksek</a:t>
            </a:r>
            <a:r>
              <a:rPr lang="en-US" dirty="0"/>
              <a:t> </a:t>
            </a:r>
            <a:r>
              <a:rPr lang="en-US" dirty="0" err="1"/>
              <a:t>kapasiteli</a:t>
            </a:r>
            <a:r>
              <a:rPr lang="en-US" dirty="0"/>
              <a:t> </a:t>
            </a:r>
            <a:r>
              <a:rPr lang="en-US" dirty="0" err="1"/>
              <a:t>bir</a:t>
            </a:r>
            <a:r>
              <a:rPr lang="en-US" dirty="0"/>
              <a:t> </a:t>
            </a:r>
            <a:r>
              <a:rPr lang="en-US" dirty="0" err="1"/>
              <a:t>bilgisayara</a:t>
            </a:r>
            <a:r>
              <a:rPr lang="en-US" dirty="0"/>
              <a:t> </a:t>
            </a:r>
            <a:r>
              <a:rPr lang="tr-TR" dirty="0"/>
              <a:t> </a:t>
            </a:r>
            <a:r>
              <a:rPr lang="en-US" dirty="0" err="1"/>
              <a:t>bağlı</a:t>
            </a:r>
            <a:r>
              <a:rPr lang="en-US" dirty="0"/>
              <a:t>  </a:t>
            </a:r>
            <a:r>
              <a:rPr lang="en-US" dirty="0" err="1"/>
              <a:t>lokal</a:t>
            </a:r>
            <a:r>
              <a:rPr lang="en-US" dirty="0"/>
              <a:t> </a:t>
            </a:r>
            <a:r>
              <a:rPr lang="en-US" dirty="0" err="1"/>
              <a:t>birimlerin</a:t>
            </a:r>
            <a:r>
              <a:rPr lang="en-US" dirty="0"/>
              <a:t> </a:t>
            </a:r>
            <a:r>
              <a:rPr lang="en-US" dirty="0" err="1"/>
              <a:t>kontrolü</a:t>
            </a:r>
            <a:r>
              <a:rPr lang="en-US" dirty="0"/>
              <a:t> </a:t>
            </a:r>
            <a:r>
              <a:rPr lang="en-US" dirty="0" err="1"/>
              <a:t>altındadır</a:t>
            </a:r>
            <a:r>
              <a:rPr lang="en-US" dirty="0"/>
              <a:t>. </a:t>
            </a:r>
            <a:r>
              <a:rPr lang="en-US" dirty="0" err="1"/>
              <a:t>Basit</a:t>
            </a:r>
            <a:r>
              <a:rPr lang="en-US" dirty="0"/>
              <a:t> alt </a:t>
            </a:r>
            <a:r>
              <a:rPr lang="en-US" dirty="0" err="1"/>
              <a:t>sistemler</a:t>
            </a:r>
            <a:r>
              <a:rPr lang="en-US" dirty="0"/>
              <a:t> </a:t>
            </a:r>
            <a:r>
              <a:rPr lang="en-US" dirty="0" err="1"/>
              <a:t>ise</a:t>
            </a:r>
            <a:r>
              <a:rPr lang="en-US" dirty="0"/>
              <a:t> </a:t>
            </a:r>
            <a:r>
              <a:rPr lang="en-US" dirty="0" err="1"/>
              <a:t>programlanabilen</a:t>
            </a:r>
            <a:r>
              <a:rPr lang="en-US" dirty="0"/>
              <a:t> </a:t>
            </a:r>
            <a:r>
              <a:rPr lang="en-US" dirty="0" err="1"/>
              <a:t>kontrolörler</a:t>
            </a:r>
            <a:r>
              <a:rPr lang="en-US" dirty="0"/>
              <a:t> </a:t>
            </a:r>
            <a:r>
              <a:rPr lang="en-US" dirty="0" err="1"/>
              <a:t>ve</a:t>
            </a:r>
            <a:r>
              <a:rPr lang="en-US" dirty="0"/>
              <a:t> </a:t>
            </a:r>
            <a:r>
              <a:rPr lang="en-US" dirty="0" err="1"/>
              <a:t>mikrobilgisayarlar</a:t>
            </a:r>
            <a:r>
              <a:rPr lang="en-US" dirty="0"/>
              <a:t> </a:t>
            </a:r>
            <a:r>
              <a:rPr lang="tr-TR" dirty="0"/>
              <a:t> </a:t>
            </a:r>
            <a:r>
              <a:rPr lang="en-US" dirty="0" err="1"/>
              <a:t>yönetilir</a:t>
            </a:r>
            <a:r>
              <a:rPr lang="en-US" dirty="0"/>
              <a:t>.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568952" cy="5688632"/>
          </a:xfrm>
        </p:spPr>
        <p:txBody>
          <a:bodyPr>
            <a:normAutofit fontScale="85000" lnSpcReduction="20000"/>
          </a:bodyPr>
          <a:lstStyle/>
          <a:p>
            <a:pPr algn="just"/>
            <a:r>
              <a:rPr lang="tr-TR" dirty="0"/>
              <a:t>Pek çok operasyo,yüksekderecede otomatizasyon gerektirir. Sistemler  yaklaşımı transport tekniğine uygulandığında aşağıdaki sonuçlar elde edilir:</a:t>
            </a:r>
          </a:p>
          <a:p>
            <a:pPr algn="just"/>
            <a:endParaRPr lang="tr-TR" dirty="0"/>
          </a:p>
          <a:p>
            <a:pPr algn="just">
              <a:buNone/>
            </a:pPr>
            <a:r>
              <a:rPr lang="en-US" dirty="0"/>
              <a:t>1.   </a:t>
            </a:r>
            <a:r>
              <a:rPr lang="en-US" dirty="0" err="1"/>
              <a:t>Kontrole</a:t>
            </a:r>
            <a:r>
              <a:rPr lang="en-US" dirty="0"/>
              <a:t> </a:t>
            </a:r>
            <a:r>
              <a:rPr lang="en-US" dirty="0" err="1"/>
              <a:t>daha</a:t>
            </a:r>
            <a:r>
              <a:rPr lang="en-US" dirty="0"/>
              <a:t> </a:t>
            </a:r>
            <a:r>
              <a:rPr lang="en-US" dirty="0" err="1"/>
              <a:t>başarılı</a:t>
            </a:r>
            <a:r>
              <a:rPr lang="en-US" dirty="0"/>
              <a:t>  </a:t>
            </a:r>
            <a:r>
              <a:rPr lang="en-US" dirty="0" err="1"/>
              <a:t>adapte</a:t>
            </a:r>
            <a:r>
              <a:rPr lang="en-US" dirty="0"/>
              <a:t> </a:t>
            </a:r>
            <a:r>
              <a:rPr lang="en-US" dirty="0" err="1"/>
              <a:t>olabilme</a:t>
            </a:r>
            <a:r>
              <a:rPr lang="en-US" dirty="0"/>
              <a:t> </a:t>
            </a:r>
          </a:p>
          <a:p>
            <a:pPr algn="just">
              <a:buNone/>
            </a:pPr>
            <a:r>
              <a:rPr lang="en-US" dirty="0"/>
              <a:t>2.   </a:t>
            </a:r>
            <a:r>
              <a:rPr lang="en-US" dirty="0" err="1"/>
              <a:t>Tedarikçi</a:t>
            </a:r>
            <a:r>
              <a:rPr lang="en-US" dirty="0"/>
              <a:t> </a:t>
            </a:r>
            <a:r>
              <a:rPr lang="en-US" dirty="0" err="1"/>
              <a:t>ve</a:t>
            </a:r>
            <a:r>
              <a:rPr lang="en-US" dirty="0"/>
              <a:t> </a:t>
            </a:r>
            <a:r>
              <a:rPr lang="en-US" dirty="0" err="1"/>
              <a:t>müşteri</a:t>
            </a:r>
            <a:r>
              <a:rPr lang="en-US" dirty="0"/>
              <a:t> </a:t>
            </a:r>
            <a:r>
              <a:rPr lang="en-US" dirty="0" err="1"/>
              <a:t>ile</a:t>
            </a:r>
            <a:r>
              <a:rPr lang="en-US" dirty="0"/>
              <a:t> </a:t>
            </a:r>
            <a:r>
              <a:rPr lang="en-US" dirty="0" err="1"/>
              <a:t>daha</a:t>
            </a:r>
            <a:r>
              <a:rPr lang="en-US" dirty="0"/>
              <a:t> </a:t>
            </a:r>
            <a:r>
              <a:rPr lang="en-US" dirty="0" err="1"/>
              <a:t>iyi</a:t>
            </a:r>
            <a:r>
              <a:rPr lang="en-US" dirty="0"/>
              <a:t> </a:t>
            </a:r>
            <a:r>
              <a:rPr lang="en-US" dirty="0" err="1"/>
              <a:t>koordinasyon</a:t>
            </a:r>
            <a:r>
              <a:rPr lang="en-US" dirty="0"/>
              <a:t> </a:t>
            </a:r>
          </a:p>
          <a:p>
            <a:pPr algn="just">
              <a:buNone/>
            </a:pPr>
            <a:r>
              <a:rPr lang="en-US" dirty="0"/>
              <a:t>3.   </a:t>
            </a:r>
            <a:r>
              <a:rPr lang="en-US" dirty="0" err="1"/>
              <a:t>Malzeme</a:t>
            </a:r>
            <a:r>
              <a:rPr lang="en-US" dirty="0"/>
              <a:t> </a:t>
            </a:r>
            <a:r>
              <a:rPr lang="en-US" dirty="0" err="1"/>
              <a:t>ve</a:t>
            </a:r>
            <a:r>
              <a:rPr lang="en-US" dirty="0"/>
              <a:t> </a:t>
            </a:r>
            <a:r>
              <a:rPr lang="en-US" dirty="0" err="1"/>
              <a:t>bilginin</a:t>
            </a:r>
            <a:r>
              <a:rPr lang="en-US" dirty="0"/>
              <a:t> </a:t>
            </a:r>
            <a:r>
              <a:rPr lang="en-US" dirty="0" err="1"/>
              <a:t>sürekli</a:t>
            </a:r>
            <a:r>
              <a:rPr lang="en-US" dirty="0"/>
              <a:t> </a:t>
            </a:r>
            <a:r>
              <a:rPr lang="tr-TR" dirty="0"/>
              <a:t> </a:t>
            </a:r>
            <a:r>
              <a:rPr lang="en-US" dirty="0" err="1"/>
              <a:t>akışı</a:t>
            </a:r>
            <a:r>
              <a:rPr lang="en-US" dirty="0"/>
              <a:t>  </a:t>
            </a:r>
          </a:p>
          <a:p>
            <a:pPr algn="just">
              <a:buNone/>
            </a:pPr>
            <a:r>
              <a:rPr lang="en-US" dirty="0"/>
              <a:t>4.   </a:t>
            </a:r>
            <a:r>
              <a:rPr lang="en-US" dirty="0" err="1"/>
              <a:t>Operasyonlar</a:t>
            </a:r>
            <a:r>
              <a:rPr lang="en-US" dirty="0"/>
              <a:t> </a:t>
            </a:r>
            <a:r>
              <a:rPr lang="tr-TR" dirty="0"/>
              <a:t> </a:t>
            </a:r>
            <a:r>
              <a:rPr lang="en-US" dirty="0" err="1"/>
              <a:t>ve</a:t>
            </a:r>
            <a:r>
              <a:rPr lang="en-US" dirty="0"/>
              <a:t> </a:t>
            </a:r>
            <a:r>
              <a:rPr lang="en-US" dirty="0" err="1"/>
              <a:t>departmanlar</a:t>
            </a:r>
            <a:r>
              <a:rPr lang="en-US" dirty="0"/>
              <a:t> </a:t>
            </a:r>
            <a:r>
              <a:rPr lang="tr-TR" dirty="0"/>
              <a:t> </a:t>
            </a:r>
            <a:r>
              <a:rPr lang="en-US" dirty="0" err="1"/>
              <a:t>arasında</a:t>
            </a:r>
            <a:r>
              <a:rPr lang="en-US" dirty="0"/>
              <a:t> </a:t>
            </a:r>
            <a:r>
              <a:rPr lang="en-US" dirty="0" err="1"/>
              <a:t>daha</a:t>
            </a:r>
            <a:r>
              <a:rPr lang="en-US" dirty="0"/>
              <a:t> </a:t>
            </a:r>
            <a:r>
              <a:rPr lang="tr-TR" dirty="0"/>
              <a:t> </a:t>
            </a:r>
            <a:r>
              <a:rPr lang="en-US" dirty="0" err="1"/>
              <a:t>az</a:t>
            </a:r>
            <a:r>
              <a:rPr lang="en-US" dirty="0"/>
              <a:t> </a:t>
            </a:r>
            <a:r>
              <a:rPr lang="en-US" dirty="0" err="1"/>
              <a:t>bekleme</a:t>
            </a:r>
            <a:r>
              <a:rPr lang="en-US" dirty="0"/>
              <a:t> </a:t>
            </a:r>
          </a:p>
          <a:p>
            <a:pPr algn="just">
              <a:buNone/>
            </a:pPr>
            <a:r>
              <a:rPr lang="en-US" dirty="0"/>
              <a:t>5.   </a:t>
            </a:r>
            <a:r>
              <a:rPr lang="en-US" dirty="0" err="1"/>
              <a:t>Yüksek</a:t>
            </a:r>
            <a:r>
              <a:rPr lang="en-US" dirty="0"/>
              <a:t> </a:t>
            </a:r>
            <a:r>
              <a:rPr lang="en-US" dirty="0" err="1"/>
              <a:t>düzeyde</a:t>
            </a:r>
            <a:r>
              <a:rPr lang="en-US" dirty="0"/>
              <a:t> </a:t>
            </a:r>
            <a:r>
              <a:rPr lang="en-US" dirty="0" err="1"/>
              <a:t>ekipman</a:t>
            </a:r>
            <a:r>
              <a:rPr lang="en-US" dirty="0"/>
              <a:t> </a:t>
            </a:r>
            <a:r>
              <a:rPr lang="en-US" dirty="0" err="1"/>
              <a:t>kullanımı</a:t>
            </a:r>
            <a:r>
              <a:rPr lang="en-US" dirty="0"/>
              <a:t>  </a:t>
            </a:r>
          </a:p>
          <a:p>
            <a:pPr algn="just">
              <a:buNone/>
            </a:pPr>
            <a:r>
              <a:rPr lang="en-US" dirty="0"/>
              <a:t>6.   </a:t>
            </a:r>
            <a:r>
              <a:rPr lang="en-US" dirty="0" err="1"/>
              <a:t>Gelişmiş</a:t>
            </a:r>
            <a:r>
              <a:rPr lang="en-US" dirty="0"/>
              <a:t>  </a:t>
            </a:r>
            <a:r>
              <a:rPr lang="en-US" dirty="0" err="1"/>
              <a:t>zaman</a:t>
            </a:r>
            <a:r>
              <a:rPr lang="en-US" dirty="0"/>
              <a:t> </a:t>
            </a:r>
            <a:r>
              <a:rPr lang="tr-TR" dirty="0"/>
              <a:t> </a:t>
            </a:r>
            <a:r>
              <a:rPr lang="en-US" dirty="0" err="1"/>
              <a:t>planlaması</a:t>
            </a:r>
            <a:r>
              <a:rPr lang="en-US" dirty="0"/>
              <a:t>  </a:t>
            </a:r>
          </a:p>
          <a:p>
            <a:pPr algn="just">
              <a:buNone/>
            </a:pPr>
            <a:r>
              <a:rPr lang="en-US" dirty="0"/>
              <a:t>7.   </a:t>
            </a:r>
            <a:r>
              <a:rPr lang="en-US" dirty="0" err="1"/>
              <a:t>Az</a:t>
            </a:r>
            <a:r>
              <a:rPr lang="en-US" dirty="0"/>
              <a:t> </a:t>
            </a:r>
            <a:r>
              <a:rPr lang="en-US" dirty="0" err="1"/>
              <a:t>sayıda</a:t>
            </a:r>
            <a:r>
              <a:rPr lang="en-US" dirty="0"/>
              <a:t> </a:t>
            </a:r>
            <a:r>
              <a:rPr lang="en-US" dirty="0" err="1"/>
              <a:t>hasarlı</a:t>
            </a:r>
            <a:r>
              <a:rPr lang="en-US" dirty="0"/>
              <a:t>  </a:t>
            </a:r>
            <a:r>
              <a:rPr lang="en-US" dirty="0" err="1"/>
              <a:t>ürün</a:t>
            </a:r>
            <a:r>
              <a:rPr lang="en-US" dirty="0"/>
              <a:t> </a:t>
            </a:r>
          </a:p>
          <a:p>
            <a:pPr algn="just">
              <a:buNone/>
            </a:pPr>
            <a:r>
              <a:rPr lang="en-US" dirty="0"/>
              <a:t>8.   </a:t>
            </a:r>
            <a:r>
              <a:rPr lang="en-US" dirty="0" err="1"/>
              <a:t>Düşük</a:t>
            </a:r>
            <a:r>
              <a:rPr lang="en-US" dirty="0"/>
              <a:t> </a:t>
            </a:r>
            <a:r>
              <a:rPr lang="en-US" dirty="0" err="1"/>
              <a:t>maliyet</a:t>
            </a:r>
            <a:r>
              <a:rPr lang="en-US" dirty="0"/>
              <a:t> </a:t>
            </a:r>
          </a:p>
          <a:p>
            <a:pPr algn="just">
              <a:buNone/>
            </a:pPr>
            <a:r>
              <a:rPr lang="en-US" dirty="0"/>
              <a:t>9.   Optimum </a:t>
            </a:r>
            <a:r>
              <a:rPr lang="en-US" dirty="0" err="1"/>
              <a:t>yatırım</a:t>
            </a:r>
            <a:r>
              <a:rPr lang="en-US" dirty="0"/>
              <a:t> </a:t>
            </a:r>
            <a:r>
              <a:rPr lang="en-US" dirty="0" err="1"/>
              <a:t>kazancı</a:t>
            </a:r>
            <a:r>
              <a:rPr lang="en-US" dirty="0"/>
              <a:t>  </a:t>
            </a:r>
          </a:p>
          <a:p>
            <a:pPr algn="just">
              <a:buNone/>
            </a:pPr>
            <a:r>
              <a:rPr lang="en-US" dirty="0"/>
              <a:t>10. </a:t>
            </a:r>
            <a:r>
              <a:rPr lang="en-US" dirty="0" err="1"/>
              <a:t>Azaltılmış</a:t>
            </a:r>
            <a:r>
              <a:rPr lang="en-US" dirty="0"/>
              <a:t>  </a:t>
            </a:r>
            <a:r>
              <a:rPr lang="en-US" dirty="0" err="1"/>
              <a:t>envanter</a:t>
            </a:r>
            <a:r>
              <a:rPr lang="en-US" dirty="0"/>
              <a:t> </a:t>
            </a:r>
          </a:p>
          <a:p>
            <a:pPr algn="just">
              <a:buNone/>
            </a:pPr>
            <a:r>
              <a:rPr lang="en-US" dirty="0"/>
              <a:t>11. Minimum </a:t>
            </a:r>
            <a:r>
              <a:rPr lang="en-US" dirty="0" err="1"/>
              <a:t>alan</a:t>
            </a:r>
            <a:r>
              <a:rPr lang="en-US" dirty="0"/>
              <a:t> </a:t>
            </a:r>
            <a:r>
              <a:rPr lang="en-US" dirty="0" err="1"/>
              <a:t>ihtiyacı</a:t>
            </a:r>
            <a:r>
              <a:rPr lang="en-US" dirty="0"/>
              <a:t>  </a:t>
            </a:r>
          </a:p>
          <a:p>
            <a:pPr algn="just">
              <a:buNone/>
            </a:pPr>
            <a:r>
              <a:rPr lang="en-US" dirty="0"/>
              <a:t>12. </a:t>
            </a:r>
            <a:r>
              <a:rPr lang="en-US" dirty="0" err="1"/>
              <a:t>Güvenli</a:t>
            </a:r>
            <a:r>
              <a:rPr lang="en-US" dirty="0"/>
              <a:t> </a:t>
            </a:r>
            <a:r>
              <a:rPr lang="en-US" dirty="0" err="1"/>
              <a:t>ve</a:t>
            </a:r>
            <a:r>
              <a:rPr lang="en-US" dirty="0"/>
              <a:t> </a:t>
            </a:r>
            <a:r>
              <a:rPr lang="en-US" dirty="0" err="1"/>
              <a:t>sistematik</a:t>
            </a:r>
            <a:r>
              <a:rPr lang="tr-TR" dirty="0"/>
              <a:t> </a:t>
            </a:r>
            <a:r>
              <a:rPr lang="en-US" dirty="0"/>
              <a:t> </a:t>
            </a:r>
            <a:r>
              <a:rPr lang="en-US" dirty="0" err="1"/>
              <a:t>iş</a:t>
            </a:r>
            <a:r>
              <a:rPr lang="en-US" dirty="0"/>
              <a:t>  </a:t>
            </a:r>
            <a:r>
              <a:rPr lang="en-US" dirty="0" err="1"/>
              <a:t>prosedürü</a:t>
            </a:r>
            <a:r>
              <a:rPr lang="en-US"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a:extLst>
              <a:ext uri="{FF2B5EF4-FFF2-40B4-BE49-F238E27FC236}">
                <a16:creationId xmlns:a16="http://schemas.microsoft.com/office/drawing/2014/main" id="{0A4F102E-2226-4A9E-99F0-3C80E7EC2F3B}"/>
              </a:ext>
            </a:extLst>
          </p:cNvPr>
          <p:cNvSpPr>
            <a:spLocks noGrp="1" noChangeArrowheads="1"/>
          </p:cNvSpPr>
          <p:nvPr>
            <p:ph type="body" idx="1"/>
          </p:nvPr>
        </p:nvSpPr>
        <p:spPr>
          <a:xfrm>
            <a:off x="684213" y="549275"/>
            <a:ext cx="8002587" cy="5576888"/>
          </a:xfrm>
        </p:spPr>
        <p:txBody>
          <a:bodyPr/>
          <a:lstStyle/>
          <a:p>
            <a:pPr marL="0" indent="0">
              <a:buNone/>
            </a:pPr>
            <a:endParaRPr lang="tr-TR" altLang="en-US" b="1" dirty="0"/>
          </a:p>
          <a:p>
            <a:pPr marL="0" indent="0">
              <a:buNone/>
            </a:pPr>
            <a:r>
              <a:rPr lang="tr-TR" altLang="en-US" b="1" dirty="0"/>
              <a:t>Endüstriyel  Taşımada Yüklerin Sınıflandırılması</a:t>
            </a:r>
          </a:p>
        </p:txBody>
      </p:sp>
      <p:grpSp>
        <p:nvGrpSpPr>
          <p:cNvPr id="6160" name="Group 16">
            <a:extLst>
              <a:ext uri="{FF2B5EF4-FFF2-40B4-BE49-F238E27FC236}">
                <a16:creationId xmlns:a16="http://schemas.microsoft.com/office/drawing/2014/main" id="{55FD6484-7EAB-484C-8549-EBBEAED0E732}"/>
              </a:ext>
            </a:extLst>
          </p:cNvPr>
          <p:cNvGrpSpPr>
            <a:grpSpLocks noChangeAspect="1"/>
          </p:cNvGrpSpPr>
          <p:nvPr/>
        </p:nvGrpSpPr>
        <p:grpSpPr bwMode="auto">
          <a:xfrm>
            <a:off x="3708400" y="1989138"/>
            <a:ext cx="5651500" cy="3390900"/>
            <a:chOff x="2309" y="1907"/>
            <a:chExt cx="7200" cy="4320"/>
          </a:xfrm>
        </p:grpSpPr>
        <p:sp>
          <p:nvSpPr>
            <p:cNvPr id="6161" name="AutoShape 17">
              <a:extLst>
                <a:ext uri="{FF2B5EF4-FFF2-40B4-BE49-F238E27FC236}">
                  <a16:creationId xmlns:a16="http://schemas.microsoft.com/office/drawing/2014/main" id="{DAAFD2CB-785F-4879-A82D-D80809C7178C}"/>
                </a:ext>
              </a:extLst>
            </p:cNvPr>
            <p:cNvSpPr>
              <a:spLocks noChangeAspect="1" noChangeArrowheads="1"/>
            </p:cNvSpPr>
            <p:nvPr/>
          </p:nvSpPr>
          <p:spPr bwMode="auto">
            <a:xfrm>
              <a:off x="2309" y="1907"/>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2" name="Rectangle 18">
              <a:extLst>
                <a:ext uri="{FF2B5EF4-FFF2-40B4-BE49-F238E27FC236}">
                  <a16:creationId xmlns:a16="http://schemas.microsoft.com/office/drawing/2014/main" id="{C4A9C6B4-196E-48F7-8A49-83B08002CD08}"/>
                </a:ext>
              </a:extLst>
            </p:cNvPr>
            <p:cNvSpPr>
              <a:spLocks noChangeArrowheads="1"/>
            </p:cNvSpPr>
            <p:nvPr/>
          </p:nvSpPr>
          <p:spPr bwMode="auto">
            <a:xfrm>
              <a:off x="4527" y="2627"/>
              <a:ext cx="2736" cy="1008"/>
            </a:xfrm>
            <a:prstGeom prst="rect">
              <a:avLst/>
            </a:prstGeom>
            <a:solidFill>
              <a:srgbClr val="FFFFFF"/>
            </a:solidFill>
            <a:ln w="9525">
              <a:solidFill>
                <a:srgbClr val="000000"/>
              </a:solidFill>
              <a:miter lim="800000"/>
              <a:headEnd/>
              <a:tailEnd/>
            </a:ln>
          </p:spPr>
          <p:txBody>
            <a:bodyPr/>
            <a:lstStyle/>
            <a:p>
              <a:pPr algn="ctr"/>
              <a:endParaRPr lang="tr-TR" altLang="en-US">
                <a:latin typeface="Times New Roman" panose="02020603050405020304" pitchFamily="18" charset="0"/>
              </a:endParaRPr>
            </a:p>
            <a:p>
              <a:pPr algn="ctr"/>
              <a:r>
                <a:rPr lang="tr-TR" altLang="en-US" sz="2000">
                  <a:latin typeface="Times New Roman" panose="02020603050405020304" pitchFamily="18" charset="0"/>
                </a:rPr>
                <a:t>Taşınacak Yükler</a:t>
              </a:r>
              <a:endParaRPr lang="tr-TR" altLang="en-US"/>
            </a:p>
          </p:txBody>
        </p:sp>
        <p:sp>
          <p:nvSpPr>
            <p:cNvPr id="6163" name="Line 19">
              <a:extLst>
                <a:ext uri="{FF2B5EF4-FFF2-40B4-BE49-F238E27FC236}">
                  <a16:creationId xmlns:a16="http://schemas.microsoft.com/office/drawing/2014/main" id="{60709B6A-25B1-44E2-9CEA-5CB33D66557C}"/>
                </a:ext>
              </a:extLst>
            </p:cNvPr>
            <p:cNvSpPr>
              <a:spLocks noChangeShapeType="1"/>
            </p:cNvSpPr>
            <p:nvPr/>
          </p:nvSpPr>
          <p:spPr bwMode="auto">
            <a:xfrm>
              <a:off x="5967" y="3635"/>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4" name="Line 20">
              <a:extLst>
                <a:ext uri="{FF2B5EF4-FFF2-40B4-BE49-F238E27FC236}">
                  <a16:creationId xmlns:a16="http://schemas.microsoft.com/office/drawing/2014/main" id="{05D5C11D-467D-4E28-A844-8B6E029BE98E}"/>
                </a:ext>
              </a:extLst>
            </p:cNvPr>
            <p:cNvSpPr>
              <a:spLocks noChangeShapeType="1"/>
            </p:cNvSpPr>
            <p:nvPr/>
          </p:nvSpPr>
          <p:spPr bwMode="auto">
            <a:xfrm>
              <a:off x="5967" y="4067"/>
              <a:ext cx="17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5" name="Line 21">
              <a:extLst>
                <a:ext uri="{FF2B5EF4-FFF2-40B4-BE49-F238E27FC236}">
                  <a16:creationId xmlns:a16="http://schemas.microsoft.com/office/drawing/2014/main" id="{30A118AD-BA07-41A9-83BC-E076DE5E891B}"/>
                </a:ext>
              </a:extLst>
            </p:cNvPr>
            <p:cNvSpPr>
              <a:spLocks noChangeShapeType="1"/>
            </p:cNvSpPr>
            <p:nvPr/>
          </p:nvSpPr>
          <p:spPr bwMode="auto">
            <a:xfrm flipH="1">
              <a:off x="4239" y="4067"/>
              <a:ext cx="17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6" name="Line 22">
              <a:extLst>
                <a:ext uri="{FF2B5EF4-FFF2-40B4-BE49-F238E27FC236}">
                  <a16:creationId xmlns:a16="http://schemas.microsoft.com/office/drawing/2014/main" id="{F6FA9287-FFD4-4209-AC8C-AFA5F1F292E7}"/>
                </a:ext>
              </a:extLst>
            </p:cNvPr>
            <p:cNvSpPr>
              <a:spLocks noChangeShapeType="1"/>
            </p:cNvSpPr>
            <p:nvPr/>
          </p:nvSpPr>
          <p:spPr bwMode="auto">
            <a:xfrm>
              <a:off x="4239" y="4067"/>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Line 23">
              <a:extLst>
                <a:ext uri="{FF2B5EF4-FFF2-40B4-BE49-F238E27FC236}">
                  <a16:creationId xmlns:a16="http://schemas.microsoft.com/office/drawing/2014/main" id="{267A15D3-7034-4BCC-825D-05065823A05E}"/>
                </a:ext>
              </a:extLst>
            </p:cNvPr>
            <p:cNvSpPr>
              <a:spLocks noChangeShapeType="1"/>
            </p:cNvSpPr>
            <p:nvPr/>
          </p:nvSpPr>
          <p:spPr bwMode="auto">
            <a:xfrm>
              <a:off x="7695" y="4067"/>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8" name="Rectangle 24">
              <a:extLst>
                <a:ext uri="{FF2B5EF4-FFF2-40B4-BE49-F238E27FC236}">
                  <a16:creationId xmlns:a16="http://schemas.microsoft.com/office/drawing/2014/main" id="{D0BC6740-A636-4EFF-8508-9EBFA054DC5C}"/>
                </a:ext>
              </a:extLst>
            </p:cNvPr>
            <p:cNvSpPr>
              <a:spLocks noChangeArrowheads="1"/>
            </p:cNvSpPr>
            <p:nvPr/>
          </p:nvSpPr>
          <p:spPr bwMode="auto">
            <a:xfrm>
              <a:off x="3519" y="4499"/>
              <a:ext cx="1728" cy="576"/>
            </a:xfrm>
            <a:prstGeom prst="rect">
              <a:avLst/>
            </a:prstGeom>
            <a:solidFill>
              <a:srgbClr val="FFFFFF"/>
            </a:solidFill>
            <a:ln w="9525">
              <a:solidFill>
                <a:srgbClr val="000000"/>
              </a:solidFill>
              <a:miter lim="800000"/>
              <a:headEnd/>
              <a:tailEnd/>
            </a:ln>
          </p:spPr>
          <p:txBody>
            <a:bodyPr/>
            <a:lstStyle/>
            <a:p>
              <a:pPr algn="ctr"/>
              <a:r>
                <a:rPr lang="tr-TR" altLang="en-US" sz="1600">
                  <a:latin typeface="Times New Roman" panose="02020603050405020304" pitchFamily="18" charset="0"/>
                </a:rPr>
                <a:t>Parça Mallar</a:t>
              </a:r>
              <a:endParaRPr lang="tr-TR" altLang="en-US"/>
            </a:p>
          </p:txBody>
        </p:sp>
        <p:sp>
          <p:nvSpPr>
            <p:cNvPr id="6169" name="Rectangle 25">
              <a:extLst>
                <a:ext uri="{FF2B5EF4-FFF2-40B4-BE49-F238E27FC236}">
                  <a16:creationId xmlns:a16="http://schemas.microsoft.com/office/drawing/2014/main" id="{C4699739-0477-4773-B3B9-6C3CA3AC61DE}"/>
                </a:ext>
              </a:extLst>
            </p:cNvPr>
            <p:cNvSpPr>
              <a:spLocks noChangeArrowheads="1"/>
            </p:cNvSpPr>
            <p:nvPr/>
          </p:nvSpPr>
          <p:spPr bwMode="auto">
            <a:xfrm>
              <a:off x="6543" y="4499"/>
              <a:ext cx="2448" cy="720"/>
            </a:xfrm>
            <a:prstGeom prst="rect">
              <a:avLst/>
            </a:prstGeom>
            <a:solidFill>
              <a:srgbClr val="FFFFFF"/>
            </a:solidFill>
            <a:ln w="9525">
              <a:solidFill>
                <a:srgbClr val="000000"/>
              </a:solidFill>
              <a:miter lim="800000"/>
              <a:headEnd/>
              <a:tailEnd/>
            </a:ln>
          </p:spPr>
          <p:txBody>
            <a:bodyPr/>
            <a:lstStyle/>
            <a:p>
              <a:pPr algn="ctr"/>
              <a:r>
                <a:rPr lang="tr-TR" altLang="en-US" sz="1600">
                  <a:latin typeface="Times New Roman" panose="02020603050405020304" pitchFamily="18" charset="0"/>
                </a:rPr>
                <a:t>Dökme  (Yığın) Mallar</a:t>
              </a:r>
              <a:endParaRPr lang="tr-TR" altLang="en-US"/>
            </a:p>
          </p:txBody>
        </p:sp>
      </p:grpSp>
      <p:sp>
        <p:nvSpPr>
          <p:cNvPr id="6170" name="Rectangle 26">
            <a:extLst>
              <a:ext uri="{FF2B5EF4-FFF2-40B4-BE49-F238E27FC236}">
                <a16:creationId xmlns:a16="http://schemas.microsoft.com/office/drawing/2014/main" id="{65CA4E95-88DB-4484-A195-A167FEDE0017}"/>
              </a:ext>
            </a:extLst>
          </p:cNvPr>
          <p:cNvSpPr>
            <a:spLocks noChangeArrowheads="1"/>
          </p:cNvSpPr>
          <p:nvPr/>
        </p:nvSpPr>
        <p:spPr bwMode="auto">
          <a:xfrm>
            <a:off x="539750" y="2420938"/>
            <a:ext cx="388778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FontTx/>
              <a:buChar char="•"/>
            </a:pPr>
            <a:r>
              <a:rPr lang="tr-TR" altLang="en-US"/>
              <a:t>Taşınacak mallar katı,sıvı ve gaz olmak üzere üç kısıma ayrılırlar. Genellikle gazların ve sıvıların iletimi borularla mümkündür. Ancak Doldurulmuş ve paketlenmiş (bidonlar,şişeler, kutular) sıvı ve gazlar katı taşıma malları olarak kabul edilirler.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363272" cy="4983832"/>
          </a:xfrm>
        </p:spPr>
        <p:txBody>
          <a:bodyPr/>
          <a:lstStyle/>
          <a:p>
            <a:pPr algn="just"/>
            <a:r>
              <a:rPr lang="tr-TR" dirty="0"/>
              <a:t>Bu basit örnekler, toplam verimi arttırmak için üretimi destekleyen ve montajı kolaylaştıran transport aşamlarını ve diğer operasyonları, birbirinden bağımsız ve farklı işlemler olarak görmek yerine bir etkinlik sistemine entegre etmek gerektiğini gösterir.</a:t>
            </a:r>
          </a:p>
          <a:p>
            <a:pPr algn="just"/>
            <a:endParaRPr lang="tr-TR" dirty="0"/>
          </a:p>
          <a:p>
            <a:pPr algn="just"/>
            <a:r>
              <a:rPr lang="tr-TR" dirty="0"/>
              <a:t>Kapsamlı transport tekniği tanımı, yer ve zamanın olumlu değerlendirmesi ve sistem yaklaşımına ilave olarak insan faktrünüde içermelidir. </a:t>
            </a:r>
            <a:r>
              <a:rPr lang="tr-TR" b="1" i="1" u="sng" dirty="0"/>
              <a:t>İnsan</a:t>
            </a:r>
            <a:r>
              <a:rPr lang="tr-TR" dirty="0"/>
              <a:t>  daima transport tekniğinin bir parçasıdır,operasyonun basit veya kapsamlı olması bunu değiştirmez.</a:t>
            </a:r>
          </a:p>
        </p:txBody>
      </p:sp>
    </p:spTree>
    <p:extLst>
      <p:ext uri="{BB962C8B-B14F-4D97-AF65-F5344CB8AC3E}">
        <p14:creationId xmlns:p14="http://schemas.microsoft.com/office/powerpoint/2010/main" val="3567854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A270A7D-09DB-4DB3-BDF9-C1E23F076667}"/>
              </a:ext>
            </a:extLst>
          </p:cNvPr>
          <p:cNvSpPr>
            <a:spLocks noGrp="1" noChangeArrowheads="1"/>
          </p:cNvSpPr>
          <p:nvPr>
            <p:ph type="title"/>
          </p:nvPr>
        </p:nvSpPr>
        <p:spPr/>
        <p:txBody>
          <a:bodyPr/>
          <a:lstStyle/>
          <a:p>
            <a:r>
              <a:rPr lang="tr-TR" altLang="en-US"/>
              <a:t>Parça Mallar</a:t>
            </a:r>
          </a:p>
        </p:txBody>
      </p:sp>
      <p:sp>
        <p:nvSpPr>
          <p:cNvPr id="43011" name="Rectangle 3">
            <a:extLst>
              <a:ext uri="{FF2B5EF4-FFF2-40B4-BE49-F238E27FC236}">
                <a16:creationId xmlns:a16="http://schemas.microsoft.com/office/drawing/2014/main" id="{1A173E2E-D461-4EC1-9E1C-BC318454232C}"/>
              </a:ext>
            </a:extLst>
          </p:cNvPr>
          <p:cNvSpPr>
            <a:spLocks noGrp="1" noChangeArrowheads="1"/>
          </p:cNvSpPr>
          <p:nvPr>
            <p:ph type="body" idx="1"/>
          </p:nvPr>
        </p:nvSpPr>
        <p:spPr/>
        <p:txBody>
          <a:bodyPr/>
          <a:lstStyle/>
          <a:p>
            <a:pPr algn="just">
              <a:lnSpc>
                <a:spcPct val="90000"/>
              </a:lnSpc>
            </a:pPr>
            <a:r>
              <a:rPr lang="tr-TR" altLang="en-US" dirty="0"/>
              <a:t>Parça mallar, gerek sürekli ve gerekse süreksiz çalışan iletim araçlarıyla iletirler.</a:t>
            </a:r>
          </a:p>
          <a:p>
            <a:pPr algn="just">
              <a:lnSpc>
                <a:spcPct val="90000"/>
              </a:lnSpc>
            </a:pPr>
            <a:r>
              <a:rPr lang="tr-TR" altLang="en-US" dirty="0"/>
              <a:t>Parça mallar, paketlenmiş veya paketlenmemiş parça mal olarak anlaşılmalıdır. Fıçılar, kasalar, balyalar, şişeler, torbalar, taşlar, makine parçaları, makine grupları ve tertibatlar, döküm parçaları, mobilyaları, cam eşyalar parça mallardır.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3601626B-0AB8-4309-A312-5DFDA96D04F5}"/>
              </a:ext>
            </a:extLst>
          </p:cNvPr>
          <p:cNvSpPr>
            <a:spLocks noGrp="1" noChangeArrowheads="1"/>
          </p:cNvSpPr>
          <p:nvPr>
            <p:ph type="body" idx="1"/>
          </p:nvPr>
        </p:nvSpPr>
        <p:spPr>
          <a:xfrm>
            <a:off x="971550" y="981075"/>
            <a:ext cx="7488238" cy="4248150"/>
          </a:xfrm>
        </p:spPr>
        <p:txBody>
          <a:bodyPr/>
          <a:lstStyle/>
          <a:p>
            <a:pPr algn="just"/>
            <a:endParaRPr lang="tr-TR" altLang="en-US" dirty="0"/>
          </a:p>
          <a:p>
            <a:pPr algn="just"/>
            <a:r>
              <a:rPr lang="tr-TR" altLang="en-US" dirty="0"/>
              <a:t>Parça yükler dıştan dışa </a:t>
            </a:r>
            <a:r>
              <a:rPr lang="tr-TR" altLang="en-US" dirty="0" err="1"/>
              <a:t>ölcüleriyle</a:t>
            </a:r>
            <a:r>
              <a:rPr lang="tr-TR" altLang="en-US" dirty="0"/>
              <a:t>, biçimleriyle,  parça ağırlıklarıyla, dikerek ya da asarak taşımaya uygunluklarıyla ve eğer varsa özel nitelikleriyle belirtilirler. Bu özel nitelikler arasında sıcaklık, patlayıcılık, yanıcılık ve kırılganlık gibi özellikler sayılabilir. </a:t>
            </a:r>
          </a:p>
          <a:p>
            <a:pPr algn="just"/>
            <a:endParaRPr lang="tr-TR" altLang="en-US" sz="2800" dirty="0"/>
          </a:p>
          <a:p>
            <a:pPr algn="just"/>
            <a:endParaRPr lang="tr-TR" altLang="en-US" dirty="0"/>
          </a:p>
          <a:p>
            <a:pPr algn="just"/>
            <a:endParaRPr lang="tr-TR"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638730F-C16F-4586-A49D-C62A9CEF7C05}"/>
              </a:ext>
            </a:extLst>
          </p:cNvPr>
          <p:cNvSpPr>
            <a:spLocks noGrp="1" noChangeArrowheads="1"/>
          </p:cNvSpPr>
          <p:nvPr>
            <p:ph type="title"/>
          </p:nvPr>
        </p:nvSpPr>
        <p:spPr/>
        <p:txBody>
          <a:bodyPr>
            <a:normAutofit fontScale="90000"/>
          </a:bodyPr>
          <a:lstStyle/>
          <a:p>
            <a:br>
              <a:rPr lang="tr-TR" altLang="en-US" dirty="0"/>
            </a:br>
            <a:r>
              <a:rPr lang="tr-TR" altLang="en-US" dirty="0"/>
              <a:t>Dökme (Yığın) Mallar</a:t>
            </a:r>
          </a:p>
        </p:txBody>
      </p:sp>
      <p:sp>
        <p:nvSpPr>
          <p:cNvPr id="44035" name="Rectangle 3">
            <a:extLst>
              <a:ext uri="{FF2B5EF4-FFF2-40B4-BE49-F238E27FC236}">
                <a16:creationId xmlns:a16="http://schemas.microsoft.com/office/drawing/2014/main" id="{29F16BB3-C48F-4F93-8488-07C97B71A359}"/>
              </a:ext>
            </a:extLst>
          </p:cNvPr>
          <p:cNvSpPr>
            <a:spLocks noGrp="1" noChangeArrowheads="1"/>
          </p:cNvSpPr>
          <p:nvPr>
            <p:ph type="body" idx="1"/>
          </p:nvPr>
        </p:nvSpPr>
        <p:spPr>
          <a:xfrm>
            <a:off x="684213" y="1341438"/>
            <a:ext cx="8002587" cy="4784725"/>
          </a:xfrm>
        </p:spPr>
        <p:txBody>
          <a:bodyPr/>
          <a:lstStyle/>
          <a:p>
            <a:pPr algn="just"/>
            <a:endParaRPr lang="tr-TR" altLang="en-US" dirty="0"/>
          </a:p>
          <a:p>
            <a:pPr algn="just"/>
            <a:endParaRPr lang="tr-TR" altLang="en-US" dirty="0"/>
          </a:p>
          <a:p>
            <a:pPr algn="just"/>
            <a:r>
              <a:rPr lang="tr-TR" altLang="en-US" dirty="0"/>
              <a:t>Dökme (Yığın) mallar, parça mallara  karşılık daima paketlenmemiş durumdadırlar. Yığın mallar toz halindeki ve yer değiştirme esnasında yığın teşkil edebilen taneli veya çok küçük parçalı mallardır. Dökme yükler ise tepeleme doldurulan taneli ve pudra halinde çeşitli malları içerir </a:t>
            </a:r>
            <a:r>
              <a:rPr lang="tr-TR" altLang="en-US" dirty="0">
                <a:sym typeface="Wingdings" panose="05000000000000000000" pitchFamily="2" charset="2"/>
              </a:rPr>
              <a:t>(maden cevheri, kömür, pudra, döküm kumu, çimento).</a:t>
            </a:r>
            <a:r>
              <a:rPr lang="tr-TR" altLang="en-US" sz="2800" dirty="0"/>
              <a:t> </a:t>
            </a:r>
          </a:p>
          <a:p>
            <a:pPr algn="just">
              <a:buFontTx/>
              <a:buNone/>
            </a:pPr>
            <a:endParaRPr lang="tr-TR" altLang="en-US" sz="2800" dirty="0"/>
          </a:p>
          <a:p>
            <a:pPr algn="just"/>
            <a:endParaRPr lang="tr-TR" altLang="en-US" dirty="0"/>
          </a:p>
          <a:p>
            <a:pPr algn="just"/>
            <a:endParaRPr lang="tr-TR" altLang="en-US" sz="2800" dirty="0"/>
          </a:p>
          <a:p>
            <a:endParaRPr lang="tr-TR"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06FC1A9-451C-40D2-87A2-D6589B9F8C10}"/>
              </a:ext>
            </a:extLst>
          </p:cNvPr>
          <p:cNvSpPr>
            <a:spLocks noGrp="1" noChangeArrowheads="1"/>
          </p:cNvSpPr>
          <p:nvPr>
            <p:ph type="title"/>
          </p:nvPr>
        </p:nvSpPr>
        <p:spPr/>
        <p:txBody>
          <a:bodyPr/>
          <a:lstStyle/>
          <a:p>
            <a:r>
              <a:rPr lang="tr-TR" altLang="en-US"/>
              <a:t>Dökme (Yığın) Mallar</a:t>
            </a:r>
          </a:p>
        </p:txBody>
      </p:sp>
      <p:sp>
        <p:nvSpPr>
          <p:cNvPr id="58371" name="Rectangle 3">
            <a:extLst>
              <a:ext uri="{FF2B5EF4-FFF2-40B4-BE49-F238E27FC236}">
                <a16:creationId xmlns:a16="http://schemas.microsoft.com/office/drawing/2014/main" id="{F3C0169B-A722-4C4C-98E2-074B721A9C40}"/>
              </a:ext>
            </a:extLst>
          </p:cNvPr>
          <p:cNvSpPr>
            <a:spLocks noGrp="1" noChangeArrowheads="1"/>
          </p:cNvSpPr>
          <p:nvPr>
            <p:ph type="body" idx="1"/>
          </p:nvPr>
        </p:nvSpPr>
        <p:spPr/>
        <p:txBody>
          <a:bodyPr/>
          <a:lstStyle/>
          <a:p>
            <a:pPr algn="just"/>
            <a:r>
              <a:rPr lang="tr-TR" altLang="en-US"/>
              <a:t>Doldurma, iletme ve yer değiştirme genel olarak kepçeler, kovalar, kaldırıcılar ve emicilerle yapılmaktadır. </a:t>
            </a:r>
          </a:p>
          <a:p>
            <a:pPr algn="just">
              <a:buFontTx/>
              <a:buNone/>
            </a:pPr>
            <a:endParaRPr lang="tr-TR" altLang="en-US"/>
          </a:p>
          <a:p>
            <a:pPr algn="just"/>
            <a:r>
              <a:rPr lang="tr-TR" altLang="en-US"/>
              <a:t>Torbalar, doldurulmuş veya herhangi bir şekilde paketlenmiş yığın mal, yer değiştirme tekniği yönünden parça maldır. Torbadaki kahve parça maldır. </a:t>
            </a:r>
          </a:p>
          <a:p>
            <a:endParaRPr lang="tr-TR"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6E0688A-A6D6-484B-98FE-A5121047F2EE}"/>
              </a:ext>
            </a:extLst>
          </p:cNvPr>
          <p:cNvSpPr>
            <a:spLocks noGrp="1" noChangeArrowheads="1"/>
          </p:cNvSpPr>
          <p:nvPr>
            <p:ph type="body" idx="1"/>
          </p:nvPr>
        </p:nvSpPr>
        <p:spPr>
          <a:xfrm>
            <a:off x="900113" y="2565400"/>
            <a:ext cx="7786687" cy="3560763"/>
          </a:xfrm>
        </p:spPr>
        <p:txBody>
          <a:bodyPr/>
          <a:lstStyle/>
          <a:p>
            <a:pPr algn="just"/>
            <a:r>
              <a:rPr lang="tr-TR" altLang="en-US"/>
              <a:t>Taşınacak yükün türü ile fiziksel ve mekanik özellikleri, bir sürekli transport makinasının ve onun ana bölümlerinin türünü belirlemekte ve tasarım ilkelerini saptamakta ana etkendir. </a:t>
            </a:r>
          </a:p>
        </p:txBody>
      </p:sp>
      <p:sp>
        <p:nvSpPr>
          <p:cNvPr id="53251" name="Rectangle 3">
            <a:extLst>
              <a:ext uri="{FF2B5EF4-FFF2-40B4-BE49-F238E27FC236}">
                <a16:creationId xmlns:a16="http://schemas.microsoft.com/office/drawing/2014/main" id="{5F1CA539-8165-4D9E-9517-0521C893CFB9}"/>
              </a:ext>
            </a:extLst>
          </p:cNvPr>
          <p:cNvSpPr>
            <a:spLocks noChangeArrowheads="1"/>
          </p:cNvSpPr>
          <p:nvPr/>
        </p:nvSpPr>
        <p:spPr bwMode="auto">
          <a:xfrm>
            <a:off x="684213" y="827088"/>
            <a:ext cx="80645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tr-TR" altLang="en-US" sz="2800" b="1" dirty="0"/>
          </a:p>
          <a:p>
            <a:pPr algn="ctr"/>
            <a:r>
              <a:rPr lang="tr-TR" altLang="en-US" sz="2800" b="1" dirty="0"/>
              <a:t>Taşınacak Malların Özellikleri ve Transport </a:t>
            </a:r>
          </a:p>
          <a:p>
            <a:pPr algn="ctr"/>
            <a:r>
              <a:rPr lang="tr-TR" altLang="en-US" sz="2800" b="1" dirty="0"/>
              <a:t> Makinasının Seçim ve Tasarımına Etkisi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F18B069-9CFC-458B-951E-F1339F47821E}"/>
              </a:ext>
            </a:extLst>
          </p:cNvPr>
          <p:cNvSpPr>
            <a:spLocks noGrp="1" noChangeArrowheads="1"/>
          </p:cNvSpPr>
          <p:nvPr>
            <p:ph type="title"/>
          </p:nvPr>
        </p:nvSpPr>
        <p:spPr>
          <a:xfrm>
            <a:off x="539750" y="1124744"/>
            <a:ext cx="7920682" cy="936104"/>
          </a:xfrm>
        </p:spPr>
        <p:txBody>
          <a:bodyPr>
            <a:normAutofit fontScale="90000"/>
          </a:bodyPr>
          <a:lstStyle/>
          <a:p>
            <a:br>
              <a:rPr lang="tr-TR" altLang="en-US" sz="2800" b="1" dirty="0">
                <a:solidFill>
                  <a:schemeClr val="tx1"/>
                </a:solidFill>
              </a:rPr>
            </a:br>
            <a:br>
              <a:rPr lang="tr-TR" altLang="en-US" sz="2800" b="1" dirty="0">
                <a:solidFill>
                  <a:schemeClr val="tx1"/>
                </a:solidFill>
              </a:rPr>
            </a:br>
            <a:br>
              <a:rPr lang="tr-TR" altLang="en-US" sz="2800" b="1" dirty="0">
                <a:solidFill>
                  <a:schemeClr val="tx1"/>
                </a:solidFill>
              </a:rPr>
            </a:br>
            <a:endParaRPr lang="tr-TR" altLang="en-US" sz="2800" b="1" dirty="0">
              <a:solidFill>
                <a:schemeClr val="tx1"/>
              </a:solidFill>
            </a:endParaRPr>
          </a:p>
        </p:txBody>
      </p:sp>
      <p:sp>
        <p:nvSpPr>
          <p:cNvPr id="54275" name="Rectangle 3">
            <a:extLst>
              <a:ext uri="{FF2B5EF4-FFF2-40B4-BE49-F238E27FC236}">
                <a16:creationId xmlns:a16="http://schemas.microsoft.com/office/drawing/2014/main" id="{A06100E4-4122-44BA-87B0-B2CC30A7F74E}"/>
              </a:ext>
            </a:extLst>
          </p:cNvPr>
          <p:cNvSpPr>
            <a:spLocks noGrp="1" noChangeArrowheads="1"/>
          </p:cNvSpPr>
          <p:nvPr>
            <p:ph type="body" idx="1"/>
          </p:nvPr>
        </p:nvSpPr>
        <p:spPr>
          <a:xfrm>
            <a:off x="468313" y="1772816"/>
            <a:ext cx="8135937" cy="4896543"/>
          </a:xfrm>
        </p:spPr>
        <p:txBody>
          <a:bodyPr>
            <a:normAutofit/>
          </a:bodyPr>
          <a:lstStyle/>
          <a:p>
            <a:pPr algn="just">
              <a:lnSpc>
                <a:spcPct val="80000"/>
              </a:lnSpc>
            </a:pPr>
            <a:endParaRPr lang="tr-TR" altLang="en-US" sz="2800" dirty="0"/>
          </a:p>
          <a:p>
            <a:pPr algn="just">
              <a:lnSpc>
                <a:spcPct val="80000"/>
              </a:lnSpc>
            </a:pPr>
            <a:r>
              <a:rPr lang="tr-TR" altLang="en-US" sz="2800" dirty="0"/>
              <a:t>Taşınacak malların özellikleri, transport tesisin değerlerinin yapım durumuna ve tesisin çeşitli parçalarını belirler.</a:t>
            </a:r>
          </a:p>
          <a:p>
            <a:pPr algn="just">
              <a:lnSpc>
                <a:spcPct val="80000"/>
              </a:lnSpc>
            </a:pPr>
            <a:endParaRPr lang="tr-TR" altLang="en-US" sz="2800" dirty="0"/>
          </a:p>
          <a:p>
            <a:pPr lvl="1" algn="just">
              <a:lnSpc>
                <a:spcPct val="80000"/>
              </a:lnSpc>
            </a:pPr>
            <a:r>
              <a:rPr lang="tr-TR" altLang="en-US" sz="2400" dirty="0"/>
              <a:t>Parça mallar için;</a:t>
            </a:r>
          </a:p>
          <a:p>
            <a:pPr lvl="2" algn="just">
              <a:lnSpc>
                <a:spcPct val="80000"/>
              </a:lnSpc>
            </a:pPr>
            <a:r>
              <a:rPr lang="tr-TR" altLang="en-US" sz="2000" dirty="0"/>
              <a:t>Kütle</a:t>
            </a:r>
          </a:p>
          <a:p>
            <a:pPr lvl="2" algn="just">
              <a:lnSpc>
                <a:spcPct val="80000"/>
              </a:lnSpc>
            </a:pPr>
            <a:r>
              <a:rPr lang="tr-TR" altLang="en-US" sz="2000" dirty="0"/>
              <a:t>Şekil ve ölçüler</a:t>
            </a:r>
          </a:p>
          <a:p>
            <a:pPr lvl="2" algn="just">
              <a:lnSpc>
                <a:spcPct val="80000"/>
              </a:lnSpc>
            </a:pPr>
            <a:r>
              <a:rPr lang="tr-TR" altLang="en-US" sz="2000" dirty="0"/>
              <a:t>Kaplamanın çeşidi</a:t>
            </a:r>
          </a:p>
          <a:p>
            <a:pPr lvl="2" algn="just">
              <a:lnSpc>
                <a:spcPct val="80000"/>
              </a:lnSpc>
            </a:pPr>
            <a:r>
              <a:rPr lang="tr-TR" altLang="en-US" sz="2000" dirty="0"/>
              <a:t>Oturma yüzeyinin yapısı</a:t>
            </a:r>
          </a:p>
          <a:p>
            <a:pPr lvl="2" algn="just">
              <a:lnSpc>
                <a:spcPct val="80000"/>
              </a:lnSpc>
            </a:pPr>
            <a:r>
              <a:rPr lang="tr-TR" altLang="en-US" sz="2000" dirty="0"/>
              <a:t>Sıcaklık</a:t>
            </a:r>
          </a:p>
          <a:p>
            <a:pPr lvl="2" algn="just">
              <a:lnSpc>
                <a:spcPct val="80000"/>
              </a:lnSpc>
            </a:pPr>
            <a:r>
              <a:rPr lang="tr-TR" altLang="en-US" sz="2000" dirty="0"/>
              <a:t>Fiziksel ve kimyasal nitelikler</a:t>
            </a:r>
          </a:p>
          <a:p>
            <a:pPr lvl="2" algn="just">
              <a:lnSpc>
                <a:spcPct val="80000"/>
              </a:lnSpc>
            </a:pPr>
            <a:r>
              <a:rPr lang="tr-TR" altLang="en-US" sz="2000" dirty="0"/>
              <a:t>Mal ile iletim malı arasındaki sürtünme</a:t>
            </a:r>
          </a:p>
          <a:p>
            <a:pPr lvl="2" algn="just">
              <a:lnSpc>
                <a:spcPct val="80000"/>
              </a:lnSpc>
            </a:pPr>
            <a:r>
              <a:rPr lang="tr-TR" altLang="en-US" sz="2000" dirty="0"/>
              <a:t>Sertlik ve kırılganlık</a:t>
            </a:r>
          </a:p>
          <a:p>
            <a:pPr lvl="2" algn="just">
              <a:lnSpc>
                <a:spcPct val="80000"/>
              </a:lnSpc>
            </a:pPr>
            <a:endParaRPr lang="tr-TR" altLang="en-US" sz="2000" dirty="0"/>
          </a:p>
        </p:txBody>
      </p:sp>
      <p:pic>
        <p:nvPicPr>
          <p:cNvPr id="5" name="Resim 4">
            <a:extLst>
              <a:ext uri="{FF2B5EF4-FFF2-40B4-BE49-F238E27FC236}">
                <a16:creationId xmlns:a16="http://schemas.microsoft.com/office/drawing/2014/main" id="{C18FA2E1-AE86-4333-8379-DEE1483C44B7}"/>
              </a:ext>
            </a:extLst>
          </p:cNvPr>
          <p:cNvPicPr>
            <a:picLocks noChangeAspect="1"/>
          </p:cNvPicPr>
          <p:nvPr/>
        </p:nvPicPr>
        <p:blipFill>
          <a:blip r:embed="rId2"/>
          <a:stretch>
            <a:fillRect/>
          </a:stretch>
        </p:blipFill>
        <p:spPr>
          <a:xfrm>
            <a:off x="459118" y="849181"/>
            <a:ext cx="7569266" cy="131806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A8AEFD9-3991-4A32-AF44-1E063978F379}"/>
              </a:ext>
            </a:extLst>
          </p:cNvPr>
          <p:cNvSpPr>
            <a:spLocks noGrp="1" noChangeArrowheads="1"/>
          </p:cNvSpPr>
          <p:nvPr>
            <p:ph type="body" idx="1"/>
          </p:nvPr>
        </p:nvSpPr>
        <p:spPr>
          <a:xfrm>
            <a:off x="684213" y="908050"/>
            <a:ext cx="8064500" cy="5111750"/>
          </a:xfrm>
        </p:spPr>
        <p:txBody>
          <a:bodyPr/>
          <a:lstStyle/>
          <a:p>
            <a:endParaRPr lang="tr-TR" altLang="en-US" dirty="0"/>
          </a:p>
          <a:p>
            <a:r>
              <a:rPr lang="tr-TR" altLang="en-US" dirty="0"/>
              <a:t>Yığın mallar</a:t>
            </a:r>
          </a:p>
          <a:p>
            <a:pPr lvl="1"/>
            <a:r>
              <a:rPr lang="tr-TR" altLang="en-US" dirty="0"/>
              <a:t>Yığın </a:t>
            </a:r>
            <a:r>
              <a:rPr lang="tr-TR" altLang="en-US" dirty="0" err="1"/>
              <a:t>yoğunlğu</a:t>
            </a:r>
            <a:endParaRPr lang="tr-TR" altLang="en-US" dirty="0"/>
          </a:p>
          <a:p>
            <a:pPr lvl="1"/>
            <a:r>
              <a:rPr lang="tr-TR" altLang="en-US" dirty="0"/>
              <a:t>Tane büyüklüğü</a:t>
            </a:r>
          </a:p>
          <a:p>
            <a:pPr lvl="1"/>
            <a:r>
              <a:rPr lang="tr-TR" altLang="en-US" dirty="0"/>
              <a:t>Yığın açısı</a:t>
            </a:r>
          </a:p>
          <a:p>
            <a:pPr lvl="1"/>
            <a:r>
              <a:rPr lang="tr-TR" altLang="en-US" dirty="0"/>
              <a:t>Nem</a:t>
            </a:r>
          </a:p>
          <a:p>
            <a:pPr lvl="1"/>
            <a:r>
              <a:rPr lang="tr-TR" altLang="en-US" dirty="0"/>
              <a:t>Sıcaklık</a:t>
            </a:r>
          </a:p>
          <a:p>
            <a:pPr lvl="1"/>
            <a:r>
              <a:rPr lang="tr-TR" altLang="en-US" dirty="0"/>
              <a:t>Korozyon</a:t>
            </a:r>
          </a:p>
          <a:p>
            <a:pPr lvl="1"/>
            <a:r>
              <a:rPr lang="tr-TR" altLang="en-US" dirty="0"/>
              <a:t>Çarpmalara karşı hassasiyet</a:t>
            </a:r>
          </a:p>
          <a:p>
            <a:pPr lvl="1"/>
            <a:r>
              <a:rPr lang="tr-TR" altLang="en-US" dirty="0"/>
              <a:t>İnsan sağlığının etkisi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610B58B-1A54-4324-B087-169A18A6E99D}"/>
              </a:ext>
            </a:extLst>
          </p:cNvPr>
          <p:cNvSpPr>
            <a:spLocks noGrp="1" noChangeArrowheads="1"/>
          </p:cNvSpPr>
          <p:nvPr>
            <p:ph type="title"/>
          </p:nvPr>
        </p:nvSpPr>
        <p:spPr/>
        <p:txBody>
          <a:bodyPr/>
          <a:lstStyle/>
          <a:p>
            <a:r>
              <a:rPr lang="tr-TR" altLang="en-US"/>
              <a:t>Tane Büyüklüğü</a:t>
            </a:r>
          </a:p>
        </p:txBody>
      </p:sp>
      <p:sp>
        <p:nvSpPr>
          <p:cNvPr id="46083" name="Rectangle 3">
            <a:extLst>
              <a:ext uri="{FF2B5EF4-FFF2-40B4-BE49-F238E27FC236}">
                <a16:creationId xmlns:a16="http://schemas.microsoft.com/office/drawing/2014/main" id="{9551FD63-ECE7-4453-8364-14A219CC085D}"/>
              </a:ext>
            </a:extLst>
          </p:cNvPr>
          <p:cNvSpPr>
            <a:spLocks noGrp="1" noChangeArrowheads="1"/>
          </p:cNvSpPr>
          <p:nvPr>
            <p:ph type="body" idx="1"/>
          </p:nvPr>
        </p:nvSpPr>
        <p:spPr/>
        <p:txBody>
          <a:bodyPr/>
          <a:lstStyle/>
          <a:p>
            <a:pPr algn="just"/>
            <a:r>
              <a:rPr lang="tr-TR" altLang="en-US"/>
              <a:t>Bir malzemenin tane büyüklüğü denilince malzemeyi oluşturan tane veya parçaların büyüklükleri ve bu tanelerin büyüklüklerine göre yüzde miktarları anlaşılır. Yığından alınmış belli bir kütledeki parçaçıkların boyutlarına göre niceliksel dağılımına yükün granülometrik yapısı yada parça boyutu denir.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B3C74A6-FD3E-4F1D-8B32-88E93A0EE854}"/>
              </a:ext>
            </a:extLst>
          </p:cNvPr>
          <p:cNvSpPr>
            <a:spLocks noGrp="1" noChangeArrowheads="1"/>
          </p:cNvSpPr>
          <p:nvPr>
            <p:ph type="body" idx="1"/>
          </p:nvPr>
        </p:nvSpPr>
        <p:spPr>
          <a:xfrm>
            <a:off x="250825" y="692150"/>
            <a:ext cx="5113338" cy="5434013"/>
          </a:xfrm>
        </p:spPr>
        <p:txBody>
          <a:bodyPr/>
          <a:lstStyle/>
          <a:p>
            <a:pPr algn="just"/>
            <a:endParaRPr lang="tr-TR" altLang="en-US" dirty="0"/>
          </a:p>
          <a:p>
            <a:pPr algn="just"/>
            <a:r>
              <a:rPr lang="tr-TR" altLang="en-US" dirty="0"/>
              <a:t>En büyük çizgisel boyut olan (a) köşegenin uzunluğu </a:t>
            </a:r>
            <a:r>
              <a:rPr lang="tr-TR" altLang="en-US" dirty="0" err="1"/>
              <a:t>parçaçığın</a:t>
            </a:r>
            <a:r>
              <a:rPr lang="tr-TR" altLang="en-US" dirty="0"/>
              <a:t> boyutunu verir. Sürekli transport makinası ile yardımcı donatımının tasarımı için gerekli parametrelerden bir bölümünü bu parça boyutu niteliği belirler.</a:t>
            </a:r>
          </a:p>
        </p:txBody>
      </p:sp>
      <p:pic>
        <p:nvPicPr>
          <p:cNvPr id="47107" name="Picture 3">
            <a:extLst>
              <a:ext uri="{FF2B5EF4-FFF2-40B4-BE49-F238E27FC236}">
                <a16:creationId xmlns:a16="http://schemas.microsoft.com/office/drawing/2014/main" id="{A2D6EB4B-A4D4-4859-8438-41AF7FCC6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331" y="1340768"/>
            <a:ext cx="3421062"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6887BB3-871C-4EE8-9E10-734190C9CDB7}"/>
              </a:ext>
            </a:extLst>
          </p:cNvPr>
          <p:cNvSpPr>
            <a:spLocks noGrp="1" noChangeArrowheads="1"/>
          </p:cNvSpPr>
          <p:nvPr>
            <p:ph type="body" idx="1"/>
          </p:nvPr>
        </p:nvSpPr>
        <p:spPr>
          <a:xfrm>
            <a:off x="468313" y="476250"/>
            <a:ext cx="8424862" cy="4525963"/>
          </a:xfrm>
        </p:spPr>
        <p:txBody>
          <a:bodyPr/>
          <a:lstStyle/>
          <a:p>
            <a:pPr algn="just"/>
            <a:endParaRPr lang="tr-TR" altLang="en-US" dirty="0"/>
          </a:p>
          <a:p>
            <a:pPr algn="just"/>
            <a:endParaRPr lang="tr-TR" altLang="en-US" dirty="0"/>
          </a:p>
          <a:p>
            <a:pPr algn="just"/>
            <a:endParaRPr lang="tr-TR" altLang="en-US" dirty="0"/>
          </a:p>
          <a:p>
            <a:pPr algn="just"/>
            <a:r>
              <a:rPr lang="tr-TR" altLang="en-US" dirty="0"/>
              <a:t>İçindeki en büyük parçacık boyutunun </a:t>
            </a:r>
            <a:r>
              <a:rPr lang="tr-TR" altLang="en-US" dirty="0" err="1"/>
              <a:t>a</a:t>
            </a:r>
            <a:r>
              <a:rPr lang="tr-TR" altLang="en-US" baseline="-25000" dirty="0" err="1"/>
              <a:t>max</a:t>
            </a:r>
            <a:r>
              <a:rPr lang="tr-TR" altLang="en-US" baseline="-25000" dirty="0"/>
              <a:t> </a:t>
            </a:r>
            <a:r>
              <a:rPr lang="tr-TR" altLang="en-US" dirty="0"/>
              <a:t>en küçük parçacık boyutuna a</a:t>
            </a:r>
            <a:r>
              <a:rPr lang="tr-TR" altLang="en-US" baseline="-25000" dirty="0"/>
              <a:t>min </a:t>
            </a:r>
            <a:r>
              <a:rPr lang="tr-TR" altLang="en-US" dirty="0"/>
              <a:t> oranı 2.5’den büyükse malzeme boyutlandırılmamış; eğer bu oran 2.5’den küçükse malzeme boyutlandırılmış malzeme olarak adlandırılır.</a:t>
            </a:r>
          </a:p>
          <a:p>
            <a:pPr algn="just"/>
            <a:endParaRPr lang="tr-TR" altLang="en-US" dirty="0"/>
          </a:p>
          <a:p>
            <a:pPr lvl="4" algn="just">
              <a:buFontTx/>
              <a:buNone/>
            </a:pPr>
            <a:r>
              <a:rPr lang="tr-TR" altLang="en-US" sz="3200" dirty="0"/>
              <a:t>a’=</a:t>
            </a:r>
          </a:p>
        </p:txBody>
      </p:sp>
      <p:sp>
        <p:nvSpPr>
          <p:cNvPr id="48131" name="Text Box 3">
            <a:extLst>
              <a:ext uri="{FF2B5EF4-FFF2-40B4-BE49-F238E27FC236}">
                <a16:creationId xmlns:a16="http://schemas.microsoft.com/office/drawing/2014/main" id="{02827CDE-A6A5-4506-BE18-70F7A77AE6E1}"/>
              </a:ext>
            </a:extLst>
          </p:cNvPr>
          <p:cNvSpPr txBox="1">
            <a:spLocks noChangeArrowheads="1"/>
          </p:cNvSpPr>
          <p:nvPr/>
        </p:nvSpPr>
        <p:spPr bwMode="auto">
          <a:xfrm>
            <a:off x="3111500" y="402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48132" name="Rectangle 4">
            <a:extLst>
              <a:ext uri="{FF2B5EF4-FFF2-40B4-BE49-F238E27FC236}">
                <a16:creationId xmlns:a16="http://schemas.microsoft.com/office/drawing/2014/main" id="{D44CDCB4-A655-42EB-9D2C-31ED0A01D9C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8133" name="Object 5">
            <a:extLst>
              <a:ext uri="{FF2B5EF4-FFF2-40B4-BE49-F238E27FC236}">
                <a16:creationId xmlns:a16="http://schemas.microsoft.com/office/drawing/2014/main" id="{112867E2-ED78-417A-BF0F-A861A2C3ECE9}"/>
              </a:ext>
            </a:extLst>
          </p:cNvPr>
          <p:cNvGraphicFramePr>
            <a:graphicFrameLocks noChangeAspect="1"/>
          </p:cNvGraphicFramePr>
          <p:nvPr/>
        </p:nvGraphicFramePr>
        <p:xfrm>
          <a:off x="3059113" y="3933825"/>
          <a:ext cx="2160587" cy="933450"/>
        </p:xfrm>
        <a:graphic>
          <a:graphicData uri="http://schemas.openxmlformats.org/presentationml/2006/ole">
            <mc:AlternateContent xmlns:mc="http://schemas.openxmlformats.org/markup-compatibility/2006">
              <mc:Choice xmlns:v="urn:schemas-microsoft-com:vml" Requires="v">
                <p:oleObj spid="_x0000_s1042" name="Equation" r:id="rId3" imgW="901309" imgH="393529" progId="Equation.3">
                  <p:embed/>
                </p:oleObj>
              </mc:Choice>
              <mc:Fallback>
                <p:oleObj name="Equation" r:id="rId3" imgW="901309" imgH="393529" progId="Equation.3">
                  <p:embed/>
                  <p:pic>
                    <p:nvPicPr>
                      <p:cNvPr id="48133" name="Object 5">
                        <a:extLst>
                          <a:ext uri="{FF2B5EF4-FFF2-40B4-BE49-F238E27FC236}">
                            <a16:creationId xmlns:a16="http://schemas.microsoft.com/office/drawing/2014/main" id="{112867E2-ED78-417A-BF0F-A861A2C3E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933825"/>
                        <a:ext cx="2160587"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normAutofit fontScale="85000" lnSpcReduction="10000"/>
          </a:bodyPr>
          <a:lstStyle/>
          <a:p>
            <a:pPr algn="just"/>
            <a:r>
              <a:rPr lang="tr-TR" dirty="0"/>
              <a:t>Bir fabrikada çalışan herkesin görev ve sorumlulukları vardır. Mesala, teknisyenler belirtilen prosüdürü uygulamal, amirler fabrikada gerçekleştirilen tüm operasyonları denetlemeli ve amaca yönelik  üretim  uygunluğunu kontrol etmelidirler.</a:t>
            </a:r>
          </a:p>
          <a:p>
            <a:pPr algn="just"/>
            <a:endParaRPr lang="tr-TR" dirty="0"/>
          </a:p>
          <a:p>
            <a:pPr algn="just"/>
            <a:r>
              <a:rPr lang="tr-TR" dirty="0"/>
              <a:t>Transport  operasyonunda da görev alacak personelin mutlaka eğitim almış olması gereklidir.</a:t>
            </a:r>
          </a:p>
          <a:p>
            <a:pPr algn="just"/>
            <a:endParaRPr lang="tr-TR" dirty="0"/>
          </a:p>
          <a:p>
            <a:pPr algn="just"/>
            <a:r>
              <a:rPr lang="tr-TR" dirty="0"/>
              <a:t>Transport tekniği kapsamı içinde iletimle ilgili problemlerin çözümü, basit bir problem olamayıp, bu problemler transport makinalarını  kullanalar tarafından çözülemez.   “Transport  Tekniği Mühendisliği” gibi ayrı bir bilim dalı olarak ortaya çıkmaktadır.</a:t>
            </a:r>
          </a:p>
        </p:txBody>
      </p:sp>
    </p:spTree>
    <p:extLst>
      <p:ext uri="{BB962C8B-B14F-4D97-AF65-F5344CB8AC3E}">
        <p14:creationId xmlns:p14="http://schemas.microsoft.com/office/powerpoint/2010/main" val="1079488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7C6DD38-7C62-4553-AA9C-BDC10AD8A51F}"/>
              </a:ext>
            </a:extLst>
          </p:cNvPr>
          <p:cNvSpPr>
            <a:spLocks noGrp="1" noChangeArrowheads="1"/>
          </p:cNvSpPr>
          <p:nvPr>
            <p:ph type="body" idx="1"/>
          </p:nvPr>
        </p:nvSpPr>
        <p:spPr>
          <a:xfrm>
            <a:off x="179388" y="0"/>
            <a:ext cx="8569075" cy="6597352"/>
          </a:xfrm>
        </p:spPr>
        <p:txBody>
          <a:bodyPr>
            <a:normAutofit fontScale="92500" lnSpcReduction="10000"/>
          </a:bodyPr>
          <a:lstStyle/>
          <a:p>
            <a:pPr algn="just"/>
            <a:endParaRPr lang="tr-TR" altLang="en-US" sz="2800" dirty="0"/>
          </a:p>
          <a:p>
            <a:pPr algn="just"/>
            <a:endParaRPr lang="tr-TR" altLang="en-US" sz="2800" dirty="0"/>
          </a:p>
          <a:p>
            <a:pPr algn="just"/>
            <a:endParaRPr lang="tr-TR" altLang="en-US" sz="2800" dirty="0"/>
          </a:p>
          <a:p>
            <a:pPr algn="just"/>
            <a:r>
              <a:rPr lang="tr-TR" altLang="en-US" sz="2800" dirty="0"/>
              <a:t>Bir malzemeden alınan numunede, 0.8a</a:t>
            </a:r>
            <a:r>
              <a:rPr lang="tr-TR" altLang="en-US" sz="2800" baseline="-25000" dirty="0"/>
              <a:t>max </a:t>
            </a:r>
            <a:r>
              <a:rPr lang="tr-TR" altLang="en-US" sz="2800" dirty="0"/>
              <a:t>ile </a:t>
            </a:r>
            <a:r>
              <a:rPr lang="tr-TR" altLang="en-US" sz="2800" dirty="0" err="1"/>
              <a:t>a</a:t>
            </a:r>
            <a:r>
              <a:rPr lang="tr-TR" altLang="en-US" sz="2800" baseline="-25000" dirty="0" err="1"/>
              <a:t>max</a:t>
            </a:r>
            <a:r>
              <a:rPr lang="tr-TR" altLang="en-US" sz="2800" baseline="-25000" dirty="0"/>
              <a:t> </a:t>
            </a:r>
            <a:r>
              <a:rPr lang="tr-TR" altLang="en-US" sz="2800" dirty="0"/>
              <a:t> arasındaki boyutlardaki bir bölüme ait malzemenin ağırlığı numunenin toplam ağırlığının %10’unu geçerse, </a:t>
            </a:r>
            <a:r>
              <a:rPr lang="tr-TR" altLang="en-US" sz="2800" dirty="0" err="1"/>
              <a:t>a</a:t>
            </a:r>
            <a:r>
              <a:rPr lang="tr-TR" altLang="en-US" sz="2800" baseline="-25000" dirty="0" err="1"/>
              <a:t>max</a:t>
            </a:r>
            <a:r>
              <a:rPr lang="tr-TR" altLang="en-US" sz="2800" baseline="-25000" dirty="0"/>
              <a:t>  </a:t>
            </a:r>
            <a:r>
              <a:rPr lang="tr-TR" altLang="en-US" sz="2800" dirty="0"/>
              <a:t>parça boyutu bu malzemeye ait maksimum parça boyutu olarak kabul edilir;  </a:t>
            </a:r>
          </a:p>
          <a:p>
            <a:pPr algn="just">
              <a:buFontTx/>
              <a:buNone/>
            </a:pPr>
            <a:endParaRPr lang="tr-TR" altLang="en-US" baseline="-25000" dirty="0"/>
          </a:p>
          <a:p>
            <a:pPr lvl="4" algn="just">
              <a:buFontTx/>
              <a:buNone/>
            </a:pPr>
            <a:r>
              <a:rPr lang="tr-TR" altLang="en-US" sz="3200" dirty="0"/>
              <a:t>		a’=</a:t>
            </a:r>
            <a:r>
              <a:rPr lang="tr-TR" altLang="en-US" sz="3200" dirty="0" err="1"/>
              <a:t>a</a:t>
            </a:r>
            <a:r>
              <a:rPr lang="tr-TR" altLang="en-US" sz="3200" baseline="-25000" dirty="0" err="1"/>
              <a:t>max</a:t>
            </a:r>
            <a:r>
              <a:rPr lang="tr-TR" altLang="en-US" dirty="0"/>
              <a:t>  	</a:t>
            </a:r>
          </a:p>
          <a:p>
            <a:pPr lvl="4" algn="just">
              <a:buFontTx/>
              <a:buNone/>
            </a:pPr>
            <a:endParaRPr lang="tr-TR" altLang="en-US" sz="3200" dirty="0"/>
          </a:p>
          <a:p>
            <a:pPr algn="just">
              <a:buFontTx/>
              <a:buNone/>
            </a:pPr>
            <a:r>
              <a:rPr lang="tr-TR" altLang="en-US" dirty="0"/>
              <a:t>	</a:t>
            </a:r>
            <a:r>
              <a:rPr lang="tr-TR" altLang="en-US" sz="2800" dirty="0"/>
              <a:t>Toplam ağırlığının %10’undan  az ise, </a:t>
            </a:r>
          </a:p>
          <a:p>
            <a:pPr algn="just">
              <a:buFontTx/>
              <a:buNone/>
            </a:pPr>
            <a:r>
              <a:rPr lang="tr-TR" altLang="en-US" sz="2800" dirty="0"/>
              <a:t>	0.8 </a:t>
            </a:r>
            <a:r>
              <a:rPr lang="tr-TR" altLang="en-US" sz="2800" dirty="0" err="1"/>
              <a:t>a</a:t>
            </a:r>
            <a:r>
              <a:rPr lang="tr-TR" altLang="en-US" sz="2800" baseline="-25000" dirty="0" err="1"/>
              <a:t>max</a:t>
            </a:r>
            <a:r>
              <a:rPr lang="tr-TR" altLang="en-US" sz="2800" baseline="-25000" dirty="0"/>
              <a:t>  </a:t>
            </a:r>
            <a:r>
              <a:rPr lang="tr-TR" altLang="en-US" sz="2800" dirty="0"/>
              <a:t>parça boyutu bu malzemeye ait maksimum parça boyutu olarak kabul edilir;</a:t>
            </a:r>
            <a:r>
              <a:rPr lang="tr-TR" altLang="en-US" dirty="0"/>
              <a:t>  </a:t>
            </a:r>
          </a:p>
          <a:p>
            <a:pPr algn="just">
              <a:buFontTx/>
              <a:buNone/>
            </a:pPr>
            <a:endParaRPr lang="tr-TR" altLang="en-US" dirty="0"/>
          </a:p>
          <a:p>
            <a:pPr lvl="4" algn="just">
              <a:buFontTx/>
              <a:buNone/>
            </a:pPr>
            <a:r>
              <a:rPr lang="tr-TR" altLang="en-US" sz="3200" dirty="0"/>
              <a:t>		a’=0.8 </a:t>
            </a:r>
            <a:r>
              <a:rPr lang="tr-TR" altLang="en-US" sz="3200" dirty="0" err="1"/>
              <a:t>a</a:t>
            </a:r>
            <a:r>
              <a:rPr lang="tr-TR" altLang="en-US" sz="3200" baseline="-25000" dirty="0" err="1"/>
              <a:t>max</a:t>
            </a:r>
            <a:endParaRPr lang="tr-TR" altLang="en-US" sz="3200" baseline="-25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3727342-6107-4C6F-9E9E-7AEB2A849022}"/>
              </a:ext>
            </a:extLst>
          </p:cNvPr>
          <p:cNvSpPr>
            <a:spLocks noGrp="1" noChangeArrowheads="1"/>
          </p:cNvSpPr>
          <p:nvPr>
            <p:ph type="title"/>
          </p:nvPr>
        </p:nvSpPr>
        <p:spPr/>
        <p:txBody>
          <a:bodyPr/>
          <a:lstStyle/>
          <a:p>
            <a:r>
              <a:rPr lang="tr-TR" altLang="en-US" sz="3600"/>
              <a:t>Dökme malların tane boyutları</a:t>
            </a:r>
          </a:p>
        </p:txBody>
      </p:sp>
      <p:graphicFrame>
        <p:nvGraphicFramePr>
          <p:cNvPr id="52227" name="Group 3">
            <a:extLst>
              <a:ext uri="{FF2B5EF4-FFF2-40B4-BE49-F238E27FC236}">
                <a16:creationId xmlns:a16="http://schemas.microsoft.com/office/drawing/2014/main" id="{6A141E27-2BE0-4F9F-AB26-2CE5084D466F}"/>
              </a:ext>
            </a:extLst>
          </p:cNvPr>
          <p:cNvGraphicFramePr>
            <a:graphicFrameLocks noGrp="1"/>
          </p:cNvGraphicFramePr>
          <p:nvPr/>
        </p:nvGraphicFramePr>
        <p:xfrm>
          <a:off x="1403350" y="1989138"/>
          <a:ext cx="6913563" cy="3738565"/>
        </p:xfrm>
        <a:graphic>
          <a:graphicData uri="http://schemas.openxmlformats.org/drawingml/2006/table">
            <a:tbl>
              <a:tblPr/>
              <a:tblGrid>
                <a:gridCol w="2720975">
                  <a:extLst>
                    <a:ext uri="{9D8B030D-6E8A-4147-A177-3AD203B41FA5}">
                      <a16:colId xmlns:a16="http://schemas.microsoft.com/office/drawing/2014/main" val="3348708796"/>
                    </a:ext>
                  </a:extLst>
                </a:gridCol>
                <a:gridCol w="4192588">
                  <a:extLst>
                    <a:ext uri="{9D8B030D-6E8A-4147-A177-3AD203B41FA5}">
                      <a16:colId xmlns:a16="http://schemas.microsoft.com/office/drawing/2014/main" val="1963600183"/>
                    </a:ext>
                  </a:extLst>
                </a:gridCol>
              </a:tblGrid>
              <a:tr h="815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Malzeme Cinsi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Tane Büyüklüğü, a[mm]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1044360"/>
                  </a:ext>
                </a:extLst>
              </a:tr>
              <a:tr h="582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İri taneli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          &gt; 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4250818"/>
                  </a:ext>
                </a:extLst>
              </a:tr>
              <a:tr h="585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Orta taneli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          60 -160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7239233"/>
                  </a:ext>
                </a:extLst>
              </a:tr>
              <a:tr h="585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Küçük taneli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          10 –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8123697"/>
                  </a:ext>
                </a:extLst>
              </a:tr>
              <a:tr h="582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Taneli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          0.5 – 10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5059859"/>
                  </a:ext>
                </a:extLst>
              </a:tr>
              <a:tr h="585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Tozlu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0" i="0" u="none" strike="noStrike" cap="none" normalizeH="0" baseline="0">
                          <a:ln>
                            <a:noFill/>
                          </a:ln>
                          <a:solidFill>
                            <a:schemeClr val="tx1"/>
                          </a:solidFill>
                          <a:effectLst/>
                          <a:latin typeface="Arial" panose="020B0604020202020204" pitchFamily="34" charset="0"/>
                        </a:rPr>
                        <a:t>          &lt; 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360150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9DC0BDCB-6A60-453A-836D-7D84D3D66681}"/>
              </a:ext>
            </a:extLst>
          </p:cNvPr>
          <p:cNvSpPr>
            <a:spLocks noGrp="1" noChangeArrowheads="1"/>
          </p:cNvSpPr>
          <p:nvPr>
            <p:ph type="body" idx="1"/>
          </p:nvPr>
        </p:nvSpPr>
        <p:spPr>
          <a:xfrm>
            <a:off x="468313" y="549275"/>
            <a:ext cx="8135937" cy="5576888"/>
          </a:xfrm>
        </p:spPr>
        <p:txBody>
          <a:bodyPr>
            <a:normAutofit lnSpcReduction="10000"/>
          </a:bodyPr>
          <a:lstStyle/>
          <a:p>
            <a:pPr algn="just"/>
            <a:endParaRPr lang="tr-TR" altLang="en-US" sz="2900" dirty="0"/>
          </a:p>
          <a:p>
            <a:pPr algn="just"/>
            <a:r>
              <a:rPr lang="tr-TR" altLang="en-US" sz="2900" dirty="0"/>
              <a:t>Parça boyutu 0.1 mm’den büyük parçacıklar içeren malzemelerin parça boyutunu belirlemek için bu malzemeler arka arkaya farklı ölçülerdeki eleklerden geçirilirler. 0.1 mm’den küçük parçacıklı dökme malzemelerinin </a:t>
            </a:r>
            <a:r>
              <a:rPr lang="tr-TR" altLang="en-US" sz="2900" dirty="0" err="1"/>
              <a:t>granülometrik</a:t>
            </a:r>
            <a:r>
              <a:rPr lang="tr-TR" altLang="en-US" sz="2900" dirty="0"/>
              <a:t> yapısı ise farklı boyutta parçacıkların su yada havadaki çökelme hızlarının farklı oluşuna dayanan özel bir yöntemle belirtilir. Bu dökme malzeme, yapısındaki parçacıkların düzgünlüğüne göre, boyutlandırılmış veya boyutlandırılmamış olarak ikiye ayrılır.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A420FCC0-74B0-4B02-9BEA-9499B0B99F0C}"/>
              </a:ext>
            </a:extLst>
          </p:cNvPr>
          <p:cNvSpPr>
            <a:spLocks noGrp="1" noChangeArrowheads="1"/>
          </p:cNvSpPr>
          <p:nvPr>
            <p:ph type="body" idx="1"/>
          </p:nvPr>
        </p:nvSpPr>
        <p:spPr>
          <a:xfrm>
            <a:off x="467519" y="1556792"/>
            <a:ext cx="8229599" cy="1872208"/>
          </a:xfrm>
        </p:spPr>
        <p:txBody>
          <a:bodyPr>
            <a:normAutofit/>
          </a:bodyPr>
          <a:lstStyle/>
          <a:p>
            <a:pPr algn="just">
              <a:lnSpc>
                <a:spcPct val="90000"/>
              </a:lnSpc>
            </a:pPr>
            <a:endParaRPr lang="tr-TR" altLang="en-US" sz="2400" dirty="0"/>
          </a:p>
          <a:p>
            <a:pPr algn="just">
              <a:lnSpc>
                <a:spcPct val="90000"/>
              </a:lnSpc>
            </a:pPr>
            <a:r>
              <a:rPr lang="tr-TR" altLang="en-US" sz="2400" dirty="0"/>
              <a:t>Birim hacmi dolduran yığma malzemenin ağırlığına özgül ağırlık denir. Yığma malzeme sıkıştırılınca özgül ağırlığı artar, malzemenin cinsine göre bu artma miktarı %5-52 arasındadır.</a:t>
            </a:r>
          </a:p>
        </p:txBody>
      </p:sp>
      <p:graphicFrame>
        <p:nvGraphicFramePr>
          <p:cNvPr id="28721" name="Group 49">
            <a:extLst>
              <a:ext uri="{FF2B5EF4-FFF2-40B4-BE49-F238E27FC236}">
                <a16:creationId xmlns:a16="http://schemas.microsoft.com/office/drawing/2014/main" id="{DFBE4599-9B66-43BE-A248-F3B6D0C00ACA}"/>
              </a:ext>
            </a:extLst>
          </p:cNvPr>
          <p:cNvGraphicFramePr>
            <a:graphicFrameLocks noGrp="1"/>
          </p:cNvGraphicFramePr>
          <p:nvPr>
            <p:extLst>
              <p:ext uri="{D42A27DB-BD31-4B8C-83A1-F6EECF244321}">
                <p14:modId xmlns:p14="http://schemas.microsoft.com/office/powerpoint/2010/main" val="3812041614"/>
              </p:ext>
            </p:extLst>
          </p:nvPr>
        </p:nvGraphicFramePr>
        <p:xfrm>
          <a:off x="323850" y="3573015"/>
          <a:ext cx="8373268" cy="3168076"/>
        </p:xfrm>
        <a:graphic>
          <a:graphicData uri="http://schemas.openxmlformats.org/drawingml/2006/table">
            <a:tbl>
              <a:tblPr/>
              <a:tblGrid>
                <a:gridCol w="1759748">
                  <a:extLst>
                    <a:ext uri="{9D8B030D-6E8A-4147-A177-3AD203B41FA5}">
                      <a16:colId xmlns:a16="http://schemas.microsoft.com/office/drawing/2014/main" val="1747180114"/>
                    </a:ext>
                  </a:extLst>
                </a:gridCol>
                <a:gridCol w="3065870">
                  <a:extLst>
                    <a:ext uri="{9D8B030D-6E8A-4147-A177-3AD203B41FA5}">
                      <a16:colId xmlns:a16="http://schemas.microsoft.com/office/drawing/2014/main" val="4222560048"/>
                    </a:ext>
                  </a:extLst>
                </a:gridCol>
                <a:gridCol w="3547650">
                  <a:extLst>
                    <a:ext uri="{9D8B030D-6E8A-4147-A177-3AD203B41FA5}">
                      <a16:colId xmlns:a16="http://schemas.microsoft.com/office/drawing/2014/main" val="739562164"/>
                    </a:ext>
                  </a:extLst>
                </a:gridCol>
              </a:tblGrid>
              <a:tr h="784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dirty="0">
                          <a:ln>
                            <a:noFill/>
                          </a:ln>
                          <a:solidFill>
                            <a:schemeClr val="tx1"/>
                          </a:solidFill>
                          <a:effectLst/>
                          <a:latin typeface="Arial" panose="020B0604020202020204" pitchFamily="34" charset="0"/>
                        </a:rPr>
                        <a:t>Tanım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Yığma özgül ağırlık [t/m</a:t>
                      </a:r>
                      <a:r>
                        <a:rPr kumimoji="0" lang="tr-TR" altLang="en-US" sz="2400" b="0" i="0" u="none" strike="noStrike" cap="none" normalizeH="0" baseline="30000">
                          <a:ln>
                            <a:noFill/>
                          </a:ln>
                          <a:solidFill>
                            <a:schemeClr val="tx1"/>
                          </a:solidFill>
                          <a:effectLst/>
                          <a:latin typeface="Arial" panose="020B0604020202020204" pitchFamily="34" charset="0"/>
                        </a:rPr>
                        <a:t>3</a:t>
                      </a:r>
                      <a:r>
                        <a:rPr kumimoji="0" lang="tr-TR" altLang="en-US" sz="2400" b="0" i="0" u="none" strike="noStrike" cap="none" normalizeH="0" baseline="0">
                          <a:ln>
                            <a:noFill/>
                          </a:ln>
                          <a:solidFill>
                            <a:schemeClr val="tx1"/>
                          </a:solidFill>
                          <a:effectLst/>
                          <a:latin typeface="Arial" panose="020B0604020202020204" pitchFamily="34" charset="0"/>
                        </a:rPr>
                        <a:t>]</a:t>
                      </a:r>
                      <a:endParaRPr kumimoji="0" lang="tr-TR" altLang="en-US" sz="2400" b="0" i="0" u="none" strike="noStrike" cap="none" normalizeH="0" baseline="3000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Örnek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1649750"/>
                  </a:ext>
                </a:extLst>
              </a:tr>
              <a:tr h="5488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dirty="0">
                          <a:ln>
                            <a:noFill/>
                          </a:ln>
                          <a:solidFill>
                            <a:schemeClr val="tx1"/>
                          </a:solidFill>
                          <a:effectLst/>
                          <a:latin typeface="Arial" panose="020B0604020202020204" pitchFamily="34" charset="0"/>
                        </a:rPr>
                        <a:t>Hafif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          &lt; 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000" b="0" i="0" u="none" strike="noStrike" cap="none" normalizeH="0" baseline="0">
                          <a:ln>
                            <a:noFill/>
                          </a:ln>
                          <a:solidFill>
                            <a:schemeClr val="tx1"/>
                          </a:solidFill>
                          <a:effectLst/>
                          <a:latin typeface="Arial" panose="020B0604020202020204" pitchFamily="34" charset="0"/>
                        </a:rPr>
                        <a:t>Ağaç talaşı,Turba, Kok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7469683"/>
                  </a:ext>
                </a:extLst>
              </a:tr>
              <a:tr h="54642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Orta ağır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           0.6 –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000" b="0" i="0" u="none" strike="noStrike" cap="none" normalizeH="0" baseline="0" dirty="0">
                          <a:ln>
                            <a:noFill/>
                          </a:ln>
                          <a:solidFill>
                            <a:schemeClr val="tx1"/>
                          </a:solidFill>
                          <a:effectLst/>
                          <a:latin typeface="Arial" panose="020B0604020202020204" pitchFamily="34" charset="0"/>
                        </a:rPr>
                        <a:t>Buğday, Taşkömürü, Cüruf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360714"/>
                  </a:ext>
                </a:extLst>
              </a:tr>
              <a:tr h="5488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Ağır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           1.1 - 2.0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000" b="0" i="0" u="none" strike="noStrike" cap="none" normalizeH="0" baseline="0">
                          <a:ln>
                            <a:noFill/>
                          </a:ln>
                          <a:solidFill>
                            <a:schemeClr val="tx1"/>
                          </a:solidFill>
                          <a:effectLst/>
                          <a:latin typeface="Arial" panose="020B0604020202020204" pitchFamily="34" charset="0"/>
                        </a:rPr>
                        <a:t>Kum, Kireç taşı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3414235"/>
                  </a:ext>
                </a:extLst>
              </a:tr>
              <a:tr h="66804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Çok ağır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dirty="0">
                          <a:ln>
                            <a:noFill/>
                          </a:ln>
                          <a:solidFill>
                            <a:schemeClr val="tx1"/>
                          </a:solidFill>
                          <a:effectLst/>
                          <a:latin typeface="Arial" panose="020B0604020202020204" pitchFamily="34" charset="0"/>
                        </a:rPr>
                        <a:t>           &gt;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000" b="0" i="0" u="none" strike="noStrike" cap="none" normalizeH="0" baseline="0" dirty="0">
                          <a:ln>
                            <a:noFill/>
                          </a:ln>
                          <a:solidFill>
                            <a:schemeClr val="tx1"/>
                          </a:solidFill>
                          <a:effectLst/>
                          <a:latin typeface="Arial" panose="020B0604020202020204" pitchFamily="34" charset="0"/>
                        </a:rPr>
                        <a:t>Demir cevheri, Kurşun cevheri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3640812"/>
                  </a:ext>
                </a:extLst>
              </a:tr>
            </a:tbl>
          </a:graphicData>
        </a:graphic>
      </p:graphicFrame>
      <p:sp>
        <p:nvSpPr>
          <p:cNvPr id="3" name="Başlık 2">
            <a:extLst>
              <a:ext uri="{FF2B5EF4-FFF2-40B4-BE49-F238E27FC236}">
                <a16:creationId xmlns:a16="http://schemas.microsoft.com/office/drawing/2014/main" id="{CEC42078-5380-4F8C-9998-599B3CFF2F8E}"/>
              </a:ext>
            </a:extLst>
          </p:cNvPr>
          <p:cNvSpPr>
            <a:spLocks noGrp="1"/>
          </p:cNvSpPr>
          <p:nvPr>
            <p:ph type="title"/>
          </p:nvPr>
        </p:nvSpPr>
        <p:spPr>
          <a:xfrm>
            <a:off x="457199" y="704088"/>
            <a:ext cx="8075241" cy="1068728"/>
          </a:xfrm>
        </p:spPr>
        <p:txBody>
          <a:bodyPr>
            <a:normAutofit fontScale="90000"/>
          </a:bodyPr>
          <a:lstStyle/>
          <a:p>
            <a:br>
              <a:rPr lang="tr-TR" altLang="en-US" dirty="0"/>
            </a:br>
            <a:br>
              <a:rPr lang="tr-TR" altLang="en-US" dirty="0"/>
            </a:br>
            <a:r>
              <a:rPr lang="tr-TR" altLang="en-US" dirty="0"/>
              <a:t>Yığının Özgül Ağırlığı</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6DA6F59-220B-4A1E-A895-37BB716CB4D9}"/>
              </a:ext>
            </a:extLst>
          </p:cNvPr>
          <p:cNvSpPr>
            <a:spLocks noGrp="1" noChangeArrowheads="1"/>
          </p:cNvSpPr>
          <p:nvPr>
            <p:ph type="title"/>
          </p:nvPr>
        </p:nvSpPr>
        <p:spPr>
          <a:xfrm rot="10800000" flipV="1">
            <a:off x="323850" y="981075"/>
            <a:ext cx="8362950" cy="719733"/>
          </a:xfrm>
        </p:spPr>
        <p:txBody>
          <a:bodyPr/>
          <a:lstStyle/>
          <a:p>
            <a:pPr algn="just"/>
            <a:r>
              <a:rPr lang="tr-TR" altLang="en-US" sz="3600" dirty="0"/>
              <a:t>Malzemenin Şev Açısı</a:t>
            </a:r>
          </a:p>
        </p:txBody>
      </p:sp>
      <p:sp>
        <p:nvSpPr>
          <p:cNvPr id="29699" name="Rectangle 3">
            <a:extLst>
              <a:ext uri="{FF2B5EF4-FFF2-40B4-BE49-F238E27FC236}">
                <a16:creationId xmlns:a16="http://schemas.microsoft.com/office/drawing/2014/main" id="{DB640E14-DEC1-44E8-BC7F-C67BDBEFF654}"/>
              </a:ext>
            </a:extLst>
          </p:cNvPr>
          <p:cNvSpPr>
            <a:spLocks noGrp="1" noChangeArrowheads="1"/>
          </p:cNvSpPr>
          <p:nvPr>
            <p:ph type="body" idx="1"/>
          </p:nvPr>
        </p:nvSpPr>
        <p:spPr>
          <a:xfrm>
            <a:off x="395288" y="1268760"/>
            <a:ext cx="8486775" cy="3384376"/>
          </a:xfrm>
        </p:spPr>
        <p:txBody>
          <a:bodyPr>
            <a:normAutofit fontScale="92500" lnSpcReduction="10000"/>
          </a:bodyPr>
          <a:lstStyle/>
          <a:p>
            <a:pPr algn="ctr">
              <a:lnSpc>
                <a:spcPct val="80000"/>
              </a:lnSpc>
            </a:pPr>
            <a:endParaRPr lang="tr-TR" altLang="en-US" sz="2800" dirty="0"/>
          </a:p>
          <a:p>
            <a:pPr algn="just">
              <a:lnSpc>
                <a:spcPct val="80000"/>
              </a:lnSpc>
            </a:pPr>
            <a:endParaRPr lang="tr-TR" altLang="en-US" sz="2800" dirty="0"/>
          </a:p>
          <a:p>
            <a:pPr algn="just">
              <a:lnSpc>
                <a:spcPct val="80000"/>
              </a:lnSpc>
            </a:pPr>
            <a:r>
              <a:rPr lang="tr-TR" altLang="en-US" sz="2800" dirty="0"/>
              <a:t>Düz bir yüzey üzerine dökülen bir malzeme bir koni oluşturur, bu koni yüzeyinin yatayla yapmış olduğu açıya </a:t>
            </a:r>
            <a:r>
              <a:rPr lang="tr-TR" altLang="en-US" sz="2800" i="1" dirty="0"/>
              <a:t>tabii şev açısı </a:t>
            </a:r>
            <a:r>
              <a:rPr lang="tr-TR" altLang="en-US" sz="2800" dirty="0"/>
              <a:t>veya </a:t>
            </a:r>
            <a:r>
              <a:rPr lang="tr-TR" altLang="en-US" sz="2800" i="1" dirty="0"/>
              <a:t>iç sürtünme açısı</a:t>
            </a:r>
            <a:r>
              <a:rPr lang="tr-TR" altLang="en-US" sz="2800" dirty="0"/>
              <a:t> denir. Şev açısı malzemeyi oluşturan malzemelerin birbiri üzerinde kayma kabiliyeti ile ilgilidir. Kayma kabiliyeti ne kadar çoksa bu açı o kadar küçük olacaktır. </a:t>
            </a:r>
          </a:p>
          <a:p>
            <a:pPr algn="just">
              <a:lnSpc>
                <a:spcPct val="80000"/>
              </a:lnSpc>
            </a:pPr>
            <a:endParaRPr lang="tr-TR" altLang="en-US" sz="2800" i="1" dirty="0"/>
          </a:p>
          <a:p>
            <a:pPr lvl="4" algn="just">
              <a:lnSpc>
                <a:spcPct val="80000"/>
              </a:lnSpc>
              <a:buFontTx/>
              <a:buNone/>
            </a:pPr>
            <a:r>
              <a:rPr lang="tr-TR" altLang="en-US" i="1" dirty="0"/>
              <a:t>		Şekil . Şev Açısı</a:t>
            </a:r>
          </a:p>
        </p:txBody>
      </p:sp>
      <p:pic>
        <p:nvPicPr>
          <p:cNvPr id="29700" name="Picture 4">
            <a:extLst>
              <a:ext uri="{FF2B5EF4-FFF2-40B4-BE49-F238E27FC236}">
                <a16:creationId xmlns:a16="http://schemas.microsoft.com/office/drawing/2014/main" id="{E1E5DB29-F149-43C3-85E8-C7DEEC1C3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384675"/>
            <a:ext cx="8486775"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D74A8E9-8ACB-4E9B-92A9-E6C2AB7A86F1}"/>
              </a:ext>
            </a:extLst>
          </p:cNvPr>
          <p:cNvSpPr>
            <a:spLocks noGrp="1" noChangeArrowheads="1"/>
          </p:cNvSpPr>
          <p:nvPr>
            <p:ph type="title"/>
          </p:nvPr>
        </p:nvSpPr>
        <p:spPr/>
        <p:txBody>
          <a:bodyPr/>
          <a:lstStyle/>
          <a:p>
            <a:r>
              <a:rPr lang="tr-TR" altLang="en-US"/>
              <a:t>Sürtünme Açıları</a:t>
            </a:r>
          </a:p>
        </p:txBody>
      </p:sp>
      <p:sp>
        <p:nvSpPr>
          <p:cNvPr id="32771" name="Rectangle 3">
            <a:extLst>
              <a:ext uri="{FF2B5EF4-FFF2-40B4-BE49-F238E27FC236}">
                <a16:creationId xmlns:a16="http://schemas.microsoft.com/office/drawing/2014/main" id="{12F3742E-C492-46F5-8D4D-1BC199640198}"/>
              </a:ext>
            </a:extLst>
          </p:cNvPr>
          <p:cNvSpPr>
            <a:spLocks noGrp="1" noChangeArrowheads="1"/>
          </p:cNvSpPr>
          <p:nvPr>
            <p:ph type="body" idx="1"/>
          </p:nvPr>
        </p:nvSpPr>
        <p:spPr>
          <a:xfrm>
            <a:off x="457201" y="2132856"/>
            <a:ext cx="8075240" cy="3993307"/>
          </a:xfrm>
        </p:spPr>
        <p:txBody>
          <a:bodyPr/>
          <a:lstStyle/>
          <a:p>
            <a:pPr algn="just"/>
            <a:r>
              <a:rPr lang="tr-TR" altLang="en-US" dirty="0"/>
              <a:t>Taşınan malzeme ile çelik, </a:t>
            </a:r>
            <a:r>
              <a:rPr lang="tr-TR" altLang="en-US" dirty="0" err="1"/>
              <a:t>tahta,beton</a:t>
            </a:r>
            <a:r>
              <a:rPr lang="tr-TR" altLang="en-US" dirty="0"/>
              <a:t>, lastik gibi malzeme arasındaki sürtünme katsayılarının </a:t>
            </a:r>
            <a:r>
              <a:rPr lang="tr-TR" altLang="en-US" dirty="0" err="1"/>
              <a:t>bilinmes</a:t>
            </a:r>
            <a:r>
              <a:rPr lang="tr-TR" altLang="en-US" dirty="0"/>
              <a:t>, oluk esnasında önemlidir.</a:t>
            </a:r>
          </a:p>
          <a:p>
            <a:pPr lvl="1" algn="just">
              <a:buFontTx/>
              <a:buNone/>
            </a:pPr>
            <a:r>
              <a:rPr lang="en-US" altLang="en-US" dirty="0">
                <a:latin typeface="Monotype Corsiva" panose="03010101010201010101" pitchFamily="66" charset="0"/>
              </a:rPr>
              <a:t>µ</a:t>
            </a:r>
            <a:r>
              <a:rPr lang="tr-TR" altLang="en-US" baseline="-25000" dirty="0">
                <a:latin typeface="Monotype Corsiva" panose="03010101010201010101" pitchFamily="66" charset="0"/>
              </a:rPr>
              <a:t>o</a:t>
            </a:r>
            <a:r>
              <a:rPr lang="tr-TR" altLang="en-US" dirty="0">
                <a:latin typeface="Monotype Corsiva" panose="03010101010201010101" pitchFamily="66" charset="0"/>
              </a:rPr>
              <a:t> =tan </a:t>
            </a:r>
            <a:r>
              <a:rPr lang="el-GR" altLang="en-US" dirty="0">
                <a:latin typeface="Monotype Corsiva" panose="03010101010201010101" pitchFamily="66" charset="0"/>
              </a:rPr>
              <a:t>ρ</a:t>
            </a:r>
            <a:r>
              <a:rPr lang="tr-TR" altLang="en-US" baseline="-25000" dirty="0">
                <a:latin typeface="Monotype Corsiva" panose="03010101010201010101" pitchFamily="66" charset="0"/>
              </a:rPr>
              <a:t>o</a:t>
            </a:r>
            <a:r>
              <a:rPr lang="tr-TR" altLang="en-US" dirty="0">
                <a:latin typeface="Monotype Corsiva" panose="03010101010201010101" pitchFamily="66" charset="0"/>
              </a:rPr>
              <a:t>		</a:t>
            </a:r>
            <a:r>
              <a:rPr lang="tr-TR" altLang="en-US" sz="2000" dirty="0"/>
              <a:t>durgun halde </a:t>
            </a:r>
          </a:p>
          <a:p>
            <a:pPr lvl="1" algn="just">
              <a:buFontTx/>
              <a:buNone/>
            </a:pPr>
            <a:r>
              <a:rPr lang="en-US" altLang="en-US" dirty="0">
                <a:latin typeface="Monotype Corsiva" panose="03010101010201010101" pitchFamily="66" charset="0"/>
              </a:rPr>
              <a:t>µ</a:t>
            </a:r>
            <a:r>
              <a:rPr lang="tr-TR" altLang="en-US" baseline="-25000" dirty="0">
                <a:latin typeface="Monotype Corsiva" panose="03010101010201010101" pitchFamily="66" charset="0"/>
              </a:rPr>
              <a:t> </a:t>
            </a:r>
            <a:r>
              <a:rPr lang="tr-TR" altLang="en-US" dirty="0">
                <a:latin typeface="Monotype Corsiva" panose="03010101010201010101" pitchFamily="66" charset="0"/>
              </a:rPr>
              <a:t>=tan </a:t>
            </a:r>
            <a:r>
              <a:rPr lang="el-GR" altLang="en-US" dirty="0">
                <a:latin typeface="Monotype Corsiva" panose="03010101010201010101" pitchFamily="66" charset="0"/>
              </a:rPr>
              <a:t>ρ</a:t>
            </a:r>
            <a:r>
              <a:rPr lang="tr-TR" altLang="en-US" baseline="-25000" dirty="0">
                <a:latin typeface="Monotype Corsiva" panose="03010101010201010101" pitchFamily="66" charset="0"/>
              </a:rPr>
              <a:t>		</a:t>
            </a:r>
            <a:r>
              <a:rPr lang="tr-TR" altLang="en-US" sz="2000" dirty="0"/>
              <a:t>hareketli halde</a:t>
            </a:r>
          </a:p>
          <a:p>
            <a:pPr lvl="1" algn="just">
              <a:buFontTx/>
              <a:buNone/>
            </a:pPr>
            <a:r>
              <a:rPr lang="en-US" altLang="en-US" dirty="0">
                <a:latin typeface="Monotype Corsiva" panose="03010101010201010101" pitchFamily="66" charset="0"/>
              </a:rPr>
              <a:t>µ</a:t>
            </a:r>
            <a:r>
              <a:rPr lang="tr-TR" altLang="en-US" baseline="-25000" dirty="0">
                <a:latin typeface="Monotype Corsiva" panose="03010101010201010101" pitchFamily="66" charset="0"/>
              </a:rPr>
              <a:t>o</a:t>
            </a:r>
            <a:r>
              <a:rPr lang="tr-TR" altLang="en-US" dirty="0">
                <a:latin typeface="Monotype Corsiva" panose="03010101010201010101" pitchFamily="66" charset="0"/>
              </a:rPr>
              <a:t> ve </a:t>
            </a:r>
            <a:r>
              <a:rPr lang="en-US" altLang="en-US" dirty="0">
                <a:latin typeface="Monotype Corsiva" panose="03010101010201010101" pitchFamily="66" charset="0"/>
              </a:rPr>
              <a:t>µ</a:t>
            </a:r>
            <a:r>
              <a:rPr lang="tr-TR" altLang="en-US" dirty="0">
                <a:latin typeface="Monotype Corsiva" panose="03010101010201010101" pitchFamily="66" charset="0"/>
              </a:rPr>
              <a:t> 		</a:t>
            </a:r>
            <a:r>
              <a:rPr lang="tr-TR" altLang="en-US" sz="2000" dirty="0" err="1"/>
              <a:t>durgunve</a:t>
            </a:r>
            <a:r>
              <a:rPr lang="tr-TR" altLang="en-US" sz="2000" dirty="0"/>
              <a:t> hareketli hallerdeki sürtünme katsayısı</a:t>
            </a:r>
          </a:p>
          <a:p>
            <a:pPr lvl="1" algn="just">
              <a:buFontTx/>
              <a:buNone/>
            </a:pPr>
            <a:r>
              <a:rPr lang="el-GR" altLang="en-US" dirty="0">
                <a:latin typeface="Monotype Corsiva" panose="03010101010201010101" pitchFamily="66" charset="0"/>
              </a:rPr>
              <a:t>ρ</a:t>
            </a:r>
            <a:r>
              <a:rPr lang="tr-TR" altLang="en-US" baseline="-25000" dirty="0">
                <a:latin typeface="Monotype Corsiva" panose="03010101010201010101" pitchFamily="66" charset="0"/>
              </a:rPr>
              <a:t>o</a:t>
            </a:r>
            <a:r>
              <a:rPr lang="tr-TR" altLang="en-US" dirty="0">
                <a:latin typeface="Monotype Corsiva" panose="03010101010201010101" pitchFamily="66" charset="0"/>
              </a:rPr>
              <a:t>	 ve </a:t>
            </a:r>
            <a:r>
              <a:rPr lang="el-GR" altLang="en-US" dirty="0">
                <a:latin typeface="Monotype Corsiva" panose="03010101010201010101" pitchFamily="66" charset="0"/>
              </a:rPr>
              <a:t>ρ</a:t>
            </a:r>
            <a:r>
              <a:rPr lang="tr-TR" altLang="en-US" dirty="0">
                <a:latin typeface="Monotype Corsiva" panose="03010101010201010101" pitchFamily="66" charset="0"/>
              </a:rPr>
              <a:t>	 	</a:t>
            </a:r>
            <a:r>
              <a:rPr lang="tr-TR" altLang="en-US" sz="2000" dirty="0"/>
              <a:t>durgun ve hareketli hallerdeki sürtünme açıları</a:t>
            </a:r>
          </a:p>
          <a:p>
            <a:pPr lvl="1" algn="just">
              <a:buFontTx/>
              <a:buNone/>
            </a:pPr>
            <a:endParaRPr lang="el-GR" altLang="en-US" sz="2000" baseline="-25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A5614BB-5D43-475C-A6D1-89891151CDCC}"/>
              </a:ext>
            </a:extLst>
          </p:cNvPr>
          <p:cNvSpPr>
            <a:spLocks noGrp="1" noChangeArrowheads="1"/>
          </p:cNvSpPr>
          <p:nvPr>
            <p:ph type="title"/>
          </p:nvPr>
        </p:nvSpPr>
        <p:spPr/>
        <p:txBody>
          <a:bodyPr/>
          <a:lstStyle/>
          <a:p>
            <a:r>
              <a:rPr lang="tr-TR" altLang="en-US"/>
              <a:t>Dökme malın aşındırma etkisi</a:t>
            </a:r>
          </a:p>
        </p:txBody>
      </p:sp>
      <p:sp>
        <p:nvSpPr>
          <p:cNvPr id="33795" name="Rectangle 3">
            <a:extLst>
              <a:ext uri="{FF2B5EF4-FFF2-40B4-BE49-F238E27FC236}">
                <a16:creationId xmlns:a16="http://schemas.microsoft.com/office/drawing/2014/main" id="{9C56A3B8-2731-4B49-A2D7-C6262DF172F5}"/>
              </a:ext>
            </a:extLst>
          </p:cNvPr>
          <p:cNvSpPr>
            <a:spLocks noGrp="1" noChangeArrowheads="1"/>
          </p:cNvSpPr>
          <p:nvPr>
            <p:ph type="body" idx="1"/>
          </p:nvPr>
        </p:nvSpPr>
        <p:spPr>
          <a:xfrm>
            <a:off x="468313" y="1196975"/>
            <a:ext cx="8280400" cy="5472113"/>
          </a:xfrm>
        </p:spPr>
        <p:txBody>
          <a:bodyPr/>
          <a:lstStyle/>
          <a:p>
            <a:pPr algn="just"/>
            <a:endParaRPr lang="tr-TR" altLang="en-US" dirty="0"/>
          </a:p>
          <a:p>
            <a:pPr algn="just"/>
            <a:endParaRPr lang="tr-TR" altLang="en-US" dirty="0"/>
          </a:p>
          <a:p>
            <a:pPr algn="just"/>
            <a:r>
              <a:rPr lang="tr-TR" altLang="en-US" dirty="0"/>
              <a:t>Dökme malın aşındırma etkisi, parçaların temas etkileri taşıma elemanları yüzeylerini aşındırma kabiliyetidir. Aşındırma derecesi taşınan parçacıkların sertliğine, şekline ve boyutlarına bağlıdır. Kül, demir cevheri, kok ve çimento gibi malzemeler oldukça aşındırıcı malzemelerdir.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6283DD8-CC9B-452E-8D60-DEEC18AE9ECE}"/>
              </a:ext>
            </a:extLst>
          </p:cNvPr>
          <p:cNvSpPr>
            <a:spLocks noGrp="1" noChangeArrowheads="1"/>
          </p:cNvSpPr>
          <p:nvPr>
            <p:ph type="title"/>
          </p:nvPr>
        </p:nvSpPr>
        <p:spPr/>
        <p:txBody>
          <a:bodyPr/>
          <a:lstStyle/>
          <a:p>
            <a:r>
              <a:rPr lang="tr-TR" altLang="en-US"/>
              <a:t>Dökme malın aşındırma etkisi</a:t>
            </a:r>
          </a:p>
        </p:txBody>
      </p:sp>
      <p:sp>
        <p:nvSpPr>
          <p:cNvPr id="59395" name="Rectangle 3">
            <a:extLst>
              <a:ext uri="{FF2B5EF4-FFF2-40B4-BE49-F238E27FC236}">
                <a16:creationId xmlns:a16="http://schemas.microsoft.com/office/drawing/2014/main" id="{B0C8469A-6571-469F-BF9D-AEBFC223B0D6}"/>
              </a:ext>
            </a:extLst>
          </p:cNvPr>
          <p:cNvSpPr>
            <a:spLocks noGrp="1" noChangeArrowheads="1"/>
          </p:cNvSpPr>
          <p:nvPr>
            <p:ph type="body" idx="1"/>
          </p:nvPr>
        </p:nvSpPr>
        <p:spPr/>
        <p:txBody>
          <a:bodyPr/>
          <a:lstStyle/>
          <a:p>
            <a:pPr algn="just">
              <a:lnSpc>
                <a:spcPct val="80000"/>
              </a:lnSpc>
            </a:pPr>
            <a:r>
              <a:rPr lang="tr-TR" altLang="en-US" sz="2800"/>
              <a:t>Dökme malları, aşındırıcı etkisisne göre (A,B,C,D) olmak üzere dört gruba ayırmak mümkündür.</a:t>
            </a:r>
          </a:p>
          <a:p>
            <a:pPr algn="just">
              <a:lnSpc>
                <a:spcPct val="80000"/>
              </a:lnSpc>
              <a:buFontTx/>
              <a:buNone/>
            </a:pPr>
            <a:r>
              <a:rPr lang="tr-TR" altLang="en-US" sz="2800"/>
              <a:t>			A	Aşındırıcı olmayan</a:t>
            </a:r>
          </a:p>
          <a:p>
            <a:pPr algn="just">
              <a:lnSpc>
                <a:spcPct val="80000"/>
              </a:lnSpc>
              <a:buFontTx/>
              <a:buNone/>
            </a:pPr>
            <a:r>
              <a:rPr lang="tr-TR" altLang="en-US" sz="2800"/>
              <a:t>			B	Az  aşındırıcı</a:t>
            </a:r>
          </a:p>
          <a:p>
            <a:pPr algn="just">
              <a:lnSpc>
                <a:spcPct val="80000"/>
              </a:lnSpc>
              <a:buFontTx/>
              <a:buNone/>
            </a:pPr>
            <a:r>
              <a:rPr lang="tr-TR" altLang="en-US" sz="2800"/>
              <a:t>			C	Orta derecede aşındırıcı</a:t>
            </a:r>
          </a:p>
          <a:p>
            <a:pPr algn="just">
              <a:lnSpc>
                <a:spcPct val="80000"/>
              </a:lnSpc>
              <a:buFontTx/>
              <a:buNone/>
            </a:pPr>
            <a:r>
              <a:rPr lang="tr-TR" altLang="en-US" sz="2800"/>
              <a:t>			D	Kuvvetli aşındırıcı</a:t>
            </a:r>
          </a:p>
          <a:p>
            <a:pPr algn="just">
              <a:lnSpc>
                <a:spcPct val="80000"/>
              </a:lnSpc>
              <a:buFontTx/>
              <a:buNone/>
            </a:pPr>
            <a:r>
              <a:rPr lang="tr-TR" altLang="en-US" sz="2800"/>
              <a:t>	Taşıma makinaları elemanlarının hızlı aşınmalarını önlemek için, taşıma makinalarının konstrüksiyonuna uygun şekilde yapılması gerekir. </a:t>
            </a:r>
          </a:p>
          <a:p>
            <a:pPr>
              <a:lnSpc>
                <a:spcPct val="80000"/>
              </a:lnSpc>
            </a:pPr>
            <a:endParaRPr lang="tr-TR" altLang="en-US"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53A0A08-D4AE-47D7-9411-58713E2F1087}"/>
              </a:ext>
            </a:extLst>
          </p:cNvPr>
          <p:cNvSpPr>
            <a:spLocks noGrp="1" noChangeArrowheads="1"/>
          </p:cNvSpPr>
          <p:nvPr>
            <p:ph type="title"/>
          </p:nvPr>
        </p:nvSpPr>
        <p:spPr/>
        <p:txBody>
          <a:bodyPr/>
          <a:lstStyle/>
          <a:p>
            <a:r>
              <a:rPr lang="tr-TR" altLang="en-US" sz="2800"/>
              <a:t>Dökme mallarının karakteristikleri</a:t>
            </a:r>
          </a:p>
        </p:txBody>
      </p:sp>
      <p:graphicFrame>
        <p:nvGraphicFramePr>
          <p:cNvPr id="34869" name="Group 53">
            <a:extLst>
              <a:ext uri="{FF2B5EF4-FFF2-40B4-BE49-F238E27FC236}">
                <a16:creationId xmlns:a16="http://schemas.microsoft.com/office/drawing/2014/main" id="{779621CC-3AE9-41ED-A509-03EDA27A4B64}"/>
              </a:ext>
            </a:extLst>
          </p:cNvPr>
          <p:cNvGraphicFramePr>
            <a:graphicFrameLocks noGrp="1"/>
          </p:cNvGraphicFramePr>
          <p:nvPr>
            <p:ph idx="1"/>
          </p:nvPr>
        </p:nvGraphicFramePr>
        <p:xfrm>
          <a:off x="179388" y="1557338"/>
          <a:ext cx="8713787" cy="4981577"/>
        </p:xfrm>
        <a:graphic>
          <a:graphicData uri="http://schemas.openxmlformats.org/drawingml/2006/table">
            <a:tbl>
              <a:tblPr/>
              <a:tblGrid>
                <a:gridCol w="2100262">
                  <a:extLst>
                    <a:ext uri="{9D8B030D-6E8A-4147-A177-3AD203B41FA5}">
                      <a16:colId xmlns:a16="http://schemas.microsoft.com/office/drawing/2014/main" val="1584351741"/>
                    </a:ext>
                  </a:extLst>
                </a:gridCol>
                <a:gridCol w="1374775">
                  <a:extLst>
                    <a:ext uri="{9D8B030D-6E8A-4147-A177-3AD203B41FA5}">
                      <a16:colId xmlns:a16="http://schemas.microsoft.com/office/drawing/2014/main" val="1029148874"/>
                    </a:ext>
                  </a:extLst>
                </a:gridCol>
                <a:gridCol w="1652588">
                  <a:extLst>
                    <a:ext uri="{9D8B030D-6E8A-4147-A177-3AD203B41FA5}">
                      <a16:colId xmlns:a16="http://schemas.microsoft.com/office/drawing/2014/main" val="3596899463"/>
                    </a:ext>
                  </a:extLst>
                </a:gridCol>
                <a:gridCol w="1793875">
                  <a:extLst>
                    <a:ext uri="{9D8B030D-6E8A-4147-A177-3AD203B41FA5}">
                      <a16:colId xmlns:a16="http://schemas.microsoft.com/office/drawing/2014/main" val="1949830413"/>
                    </a:ext>
                  </a:extLst>
                </a:gridCol>
                <a:gridCol w="1792287">
                  <a:extLst>
                    <a:ext uri="{9D8B030D-6E8A-4147-A177-3AD203B41FA5}">
                      <a16:colId xmlns:a16="http://schemas.microsoft.com/office/drawing/2014/main" val="3771860990"/>
                    </a:ext>
                  </a:extLst>
                </a:gridCol>
              </a:tblGrid>
              <a:tr h="1276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Malzemeler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Aşındırma Grubu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Yoğunluk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[t/m3]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Şev açısı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[Derece]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Sürtünme Katsayısı         </a:t>
                      </a:r>
                      <a:r>
                        <a:rPr kumimoji="0" lang="tr-TR" altLang="en-US" sz="2400" b="0" i="1" u="none" strike="noStrike" cap="none" normalizeH="0" baseline="0">
                          <a:ln>
                            <a:noFill/>
                          </a:ln>
                          <a:solidFill>
                            <a:schemeClr val="tx1"/>
                          </a:solidFill>
                          <a:effectLst/>
                          <a:latin typeface="Arial" panose="020B0604020202020204" pitchFamily="34" charset="0"/>
                        </a:rPr>
                        <a:t>μst</a:t>
                      </a:r>
                      <a:r>
                        <a:rPr kumimoji="0" lang="tr-TR" altLang="en-US" sz="2400" b="0" i="0" u="none" strike="noStrike" cap="none" normalizeH="0" baseline="0">
                          <a:ln>
                            <a:noFill/>
                          </a:ln>
                          <a:solidFill>
                            <a:schemeClr val="tx1"/>
                          </a:solidFill>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4240436"/>
                  </a:ext>
                </a:extLst>
              </a:tr>
              <a:tr h="906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Buğday unu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0.45 – 0.66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50 – 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0.65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4094286"/>
                  </a:ext>
                </a:extLst>
              </a:tr>
              <a:tr h="985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Kireç taşı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000" b="0" i="0" u="none" strike="noStrike" cap="none" normalizeH="0" baseline="0">
                          <a:ln>
                            <a:noFill/>
                          </a:ln>
                          <a:solidFill>
                            <a:schemeClr val="tx1"/>
                          </a:solidFill>
                          <a:effectLst/>
                          <a:latin typeface="Arial" panose="020B0604020202020204" pitchFamily="34" charset="0"/>
                        </a:rPr>
                        <a:t>(küçük parçalı)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B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1.2 – 1.5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40 – 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0.56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662141"/>
                  </a:ext>
                </a:extLst>
              </a:tr>
              <a:tr h="906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Kuru kum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1.4 – 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30 – 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0.80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9405771"/>
                  </a:ext>
                </a:extLst>
              </a:tr>
              <a:tr h="9064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Kuru kül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0.4 – 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40 –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400" b="0" i="0" u="none" strike="noStrike" cap="none" normalizeH="0" baseline="0">
                          <a:ln>
                            <a:noFill/>
                          </a:ln>
                          <a:solidFill>
                            <a:schemeClr val="tx1"/>
                          </a:solidFill>
                          <a:effectLst/>
                          <a:latin typeface="Arial" panose="020B0604020202020204" pitchFamily="34" charset="0"/>
                        </a:rPr>
                        <a:t>0.84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9318000"/>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398DD24-015E-442F-A570-D990E62B36FD}"/>
              </a:ext>
            </a:extLst>
          </p:cNvPr>
          <p:cNvSpPr>
            <a:spLocks noGrp="1" noChangeArrowheads="1"/>
          </p:cNvSpPr>
          <p:nvPr>
            <p:ph type="title"/>
          </p:nvPr>
        </p:nvSpPr>
        <p:spPr/>
        <p:txBody>
          <a:bodyPr/>
          <a:lstStyle/>
          <a:p>
            <a:r>
              <a:rPr lang="tr-TR" altLang="en-US"/>
              <a:t>Malzemelerin Diğer Özellikleri</a:t>
            </a:r>
          </a:p>
        </p:txBody>
      </p:sp>
      <p:sp>
        <p:nvSpPr>
          <p:cNvPr id="36867" name="Rectangle 3">
            <a:extLst>
              <a:ext uri="{FF2B5EF4-FFF2-40B4-BE49-F238E27FC236}">
                <a16:creationId xmlns:a16="http://schemas.microsoft.com/office/drawing/2014/main" id="{142864EA-0866-4F3B-81E2-F378F57CF3D2}"/>
              </a:ext>
            </a:extLst>
          </p:cNvPr>
          <p:cNvSpPr>
            <a:spLocks noGrp="1" noChangeArrowheads="1"/>
          </p:cNvSpPr>
          <p:nvPr>
            <p:ph type="body" idx="1"/>
          </p:nvPr>
        </p:nvSpPr>
        <p:spPr>
          <a:xfrm>
            <a:off x="250825" y="1125538"/>
            <a:ext cx="8713788" cy="5543550"/>
          </a:xfrm>
        </p:spPr>
        <p:txBody>
          <a:bodyPr/>
          <a:lstStyle/>
          <a:p>
            <a:endParaRPr lang="tr-TR" altLang="en-US" sz="2800" dirty="0"/>
          </a:p>
          <a:p>
            <a:pPr>
              <a:buFontTx/>
              <a:buNone/>
            </a:pPr>
            <a:endParaRPr lang="tr-TR" altLang="en-US" sz="2800" dirty="0"/>
          </a:p>
          <a:p>
            <a:pPr lvl="3"/>
            <a:r>
              <a:rPr lang="tr-TR" altLang="en-US" sz="1800"/>
              <a:t>Aşındırıcılık</a:t>
            </a:r>
            <a:r>
              <a:rPr lang="tr-TR" altLang="en-US" sz="1800" dirty="0"/>
              <a:t>,</a:t>
            </a:r>
          </a:p>
          <a:p>
            <a:pPr lvl="3"/>
            <a:r>
              <a:rPr lang="tr-TR" altLang="en-US" sz="1800" dirty="0"/>
              <a:t>Yapışkanlık,</a:t>
            </a:r>
          </a:p>
          <a:p>
            <a:pPr lvl="3"/>
            <a:r>
              <a:rPr lang="tr-TR" altLang="en-US" sz="1800" dirty="0"/>
              <a:t>Nem miktarı,</a:t>
            </a:r>
          </a:p>
          <a:p>
            <a:pPr lvl="3"/>
            <a:r>
              <a:rPr lang="tr-TR" altLang="en-US" sz="1800" dirty="0"/>
              <a:t>Kırılganlık,</a:t>
            </a:r>
          </a:p>
          <a:p>
            <a:pPr lvl="3"/>
            <a:r>
              <a:rPr lang="tr-TR" altLang="en-US" sz="1800" dirty="0"/>
              <a:t>Topaklanma kabiliyeti,</a:t>
            </a:r>
          </a:p>
          <a:p>
            <a:pPr lvl="3"/>
            <a:r>
              <a:rPr lang="tr-TR" altLang="en-US" sz="1800" dirty="0"/>
              <a:t>Korozyon yapma kabiliyeti,</a:t>
            </a:r>
          </a:p>
          <a:p>
            <a:pPr lvl="3"/>
            <a:r>
              <a:rPr lang="tr-TR" altLang="en-US" sz="1800" dirty="0"/>
              <a:t>Tozlanma kabiliyeti,</a:t>
            </a:r>
          </a:p>
          <a:p>
            <a:pPr lvl="3"/>
            <a:r>
              <a:rPr lang="tr-TR" altLang="en-US" sz="1800" dirty="0"/>
              <a:t>Tozların sağlığa zararlı olması,</a:t>
            </a:r>
          </a:p>
          <a:p>
            <a:pPr lvl="3"/>
            <a:r>
              <a:rPr lang="tr-TR" altLang="en-US" sz="1800" dirty="0"/>
              <a:t>Zehirli olup olmaması,</a:t>
            </a:r>
          </a:p>
          <a:p>
            <a:pPr lvl="3"/>
            <a:r>
              <a:rPr lang="tr-TR" altLang="en-US" sz="1800" dirty="0"/>
              <a:t>Sıcaklık,</a:t>
            </a:r>
          </a:p>
          <a:p>
            <a:pPr lvl="3"/>
            <a:r>
              <a:rPr lang="tr-TR" altLang="en-US" sz="1800" dirty="0"/>
              <a:t>Statik elektrik hasıl etmek,</a:t>
            </a:r>
          </a:p>
          <a:p>
            <a:pPr lvl="3"/>
            <a:r>
              <a:rPr lang="tr-TR" altLang="en-US" sz="1800" dirty="0"/>
              <a:t>Taşıma esnasında satış değerlerinin azalması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19256" cy="5343872"/>
          </a:xfrm>
        </p:spPr>
        <p:txBody>
          <a:bodyPr/>
          <a:lstStyle/>
          <a:p>
            <a:pPr algn="just"/>
            <a:r>
              <a:rPr lang="tr-TR" dirty="0"/>
              <a:t>Operasyonların gerçekleştirildiği alan  veya  fabrika, sistemin  bir parçası olarak kabul edilmelidir. Binanın yapısı, yangından korunma önlemleri ve enerji ihtiyacı gibi çeşitli faktörler  sistemin işlyiştarzını etkiler.</a:t>
            </a:r>
          </a:p>
          <a:p>
            <a:pPr algn="just"/>
            <a:endParaRPr lang="tr-TR" dirty="0"/>
          </a:p>
          <a:p>
            <a:pPr algn="just">
              <a:buNone/>
            </a:pPr>
            <a:endParaRPr lang="tr-TR" dirty="0"/>
          </a:p>
          <a:p>
            <a:pPr algn="just"/>
            <a:r>
              <a:rPr lang="tr-TR" dirty="0"/>
              <a:t>Belirtilen kavramlara ek olarak malzeme transportu tanımı,ekonomik olma koşulunu içermelidir. Parçaların  ve malzemelerin belirli bir noktaya belirli bir zamanda  aktarımı,kabul edilebilir maliyette ise anlamlıolacaktır.</a:t>
            </a:r>
          </a:p>
          <a:p>
            <a:pPr algn="just"/>
            <a:endParaRPr lang="tr-TR" dirty="0"/>
          </a:p>
          <a:p>
            <a:pPr algn="just"/>
            <a:endParaRPr lang="tr-TR" dirty="0"/>
          </a:p>
          <a:p>
            <a:pPr algn="just"/>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tr-TR" dirty="0"/>
              <a:t>İşlemin büyüklüğü veya mekanizasyon derecesi gibi tanımda yer  almayan faktörler en az yukarıda bahsedilenler kadar önemlidir. </a:t>
            </a:r>
            <a:r>
              <a:rPr lang="tr-TR"/>
              <a:t>Birkaç temel </a:t>
            </a:r>
            <a:r>
              <a:rPr lang="tr-TR" dirty="0"/>
              <a:t>ekipman gerektiren basit ve küçük transport uygulamaları olabileceği gibi büyük, karmaşık  ve otomatize edilmiş sistemler de bulunmaktadır.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Transport Tekniğinin İlişkileri</a:t>
            </a:r>
            <a:endParaRPr lang="en-US" dirty="0"/>
          </a:p>
        </p:txBody>
      </p:sp>
      <p:sp>
        <p:nvSpPr>
          <p:cNvPr id="3" name="Content Placeholder 2"/>
          <p:cNvSpPr>
            <a:spLocks noGrp="1"/>
          </p:cNvSpPr>
          <p:nvPr>
            <p:ph idx="1"/>
          </p:nvPr>
        </p:nvSpPr>
        <p:spPr/>
        <p:txBody>
          <a:bodyPr>
            <a:normAutofit/>
          </a:bodyPr>
          <a:lstStyle/>
          <a:p>
            <a:pPr algn="just"/>
            <a:r>
              <a:rPr lang="tr-TR" dirty="0"/>
              <a:t>Transport tekniği işletmeyi en kuvvetli bir şekilde etkileyen  entegre bir  tesistir. Ama bütün fonksiyonları işletmenin bünyesindeki faaliyetlerle gerçekleştirilir. Bu iş satınalma, malzeme kontrolü, envanter hesapları, üretim kontrolü, malzeme hareketlerinde direkt ve mekanik yolların açılması malzemenin partiler, yığınlar veya önceden tayin edilmiş  ölçü ve miktarlar konteynerlerle taşınması ve ambalajlanması üretim kontrolü faaliyetleri içinde malzeme iletimini etkileyen hususlardır.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tr-TR" dirty="0"/>
              <a:t>Transport tekniğinin bir  diğer önemli etkili olduğu alan endüstri mühendisliği bölümüdür. Burada proses mühendisliği, metod mühendisliği iş standartları ve fabrika düzenlenmesi konuları malzeme iletimi ile  direkt ilişkisi olan olaylardır. Bu  sebeple, endüstri mühendisliği faaliyetleri ile entegre bir şekilde görev yapar.</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347</TotalTime>
  <Words>3345</Words>
  <Application>Microsoft Office PowerPoint</Application>
  <PresentationFormat>Ekran Gösterisi (4:3)</PresentationFormat>
  <Paragraphs>286</Paragraphs>
  <Slides>59</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59</vt:i4>
      </vt:variant>
    </vt:vector>
  </HeadingPairs>
  <TitlesOfParts>
    <vt:vector size="68" baseType="lpstr">
      <vt:lpstr>Arial</vt:lpstr>
      <vt:lpstr>Calibri</vt:lpstr>
      <vt:lpstr>Constantia</vt:lpstr>
      <vt:lpstr>Monotype Corsiva</vt:lpstr>
      <vt:lpstr>Times New Roman</vt:lpstr>
      <vt:lpstr>Wingdings</vt:lpstr>
      <vt:lpstr>Wingdings 2</vt:lpstr>
      <vt:lpstr>Flow</vt:lpstr>
      <vt:lpstr>Equation</vt:lpstr>
      <vt:lpstr>PowerPoint Sunusu</vt:lpstr>
      <vt:lpstr>PowerPoint Sunusu</vt:lpstr>
      <vt:lpstr>PowerPoint Sunusu</vt:lpstr>
      <vt:lpstr>PowerPoint Sunusu</vt:lpstr>
      <vt:lpstr>PowerPoint Sunusu</vt:lpstr>
      <vt:lpstr>PowerPoint Sunusu</vt:lpstr>
      <vt:lpstr>PowerPoint Sunusu</vt:lpstr>
      <vt:lpstr>Transport Tekniğinin İlişkileri</vt:lpstr>
      <vt:lpstr>PowerPoint Sunusu</vt:lpstr>
      <vt:lpstr>Transport Tekniğinin Tarihçesi</vt:lpstr>
      <vt:lpstr>PowerPoint Sunusu</vt:lpstr>
      <vt:lpstr>PowerPoint Sunusu</vt:lpstr>
      <vt:lpstr>PowerPoint Sunusu</vt:lpstr>
      <vt:lpstr>PowerPoint Sunusu</vt:lpstr>
      <vt:lpstr>PowerPoint Sunusu</vt:lpstr>
      <vt:lpstr>PowerPoint Sunusu</vt:lpstr>
      <vt:lpstr>ENDÜSTRİYEL TAŞIMA</vt:lpstr>
      <vt:lpstr>PowerPoint Sunusu</vt:lpstr>
      <vt:lpstr>PowerPoint Sunusu</vt:lpstr>
      <vt:lpstr>PowerPoint Sunusu</vt:lpstr>
      <vt:lpstr>PowerPoint Sunusu</vt:lpstr>
      <vt:lpstr>Dış Taşıma</vt:lpstr>
      <vt:lpstr>PowerPoint Sunusu</vt:lpstr>
      <vt:lpstr>İç Taşıma</vt:lpstr>
      <vt:lpstr>Malzeme İletiminin Tanıtımı</vt:lpstr>
      <vt:lpstr>PowerPoint Sunusu</vt:lpstr>
      <vt:lpstr>PowerPoint Sunusu</vt:lpstr>
      <vt:lpstr>PowerPoint Sunusu</vt:lpstr>
      <vt:lpstr>PowerPoint Sunusu</vt:lpstr>
      <vt:lpstr>PowerPoint Sunusu</vt:lpstr>
      <vt:lpstr>PowerPoint Sunusu</vt:lpstr>
      <vt:lpstr>PowerPoint Sunusu</vt:lpstr>
      <vt:lpstr>PowerPoint Sunusu</vt:lpstr>
      <vt:lpstr>Transport Tekniğinde Sistemler</vt:lpstr>
      <vt:lpstr>PowerPoint Sunusu</vt:lpstr>
      <vt:lpstr>PowerPoint Sunusu</vt:lpstr>
      <vt:lpstr>PowerPoint Sunusu</vt:lpstr>
      <vt:lpstr>PowerPoint Sunusu</vt:lpstr>
      <vt:lpstr>PowerPoint Sunusu</vt:lpstr>
      <vt:lpstr>Parça Mallar</vt:lpstr>
      <vt:lpstr>PowerPoint Sunusu</vt:lpstr>
      <vt:lpstr> Dökme (Yığın) Mallar</vt:lpstr>
      <vt:lpstr>Dökme (Yığın) Mallar</vt:lpstr>
      <vt:lpstr>PowerPoint Sunusu</vt:lpstr>
      <vt:lpstr>   </vt:lpstr>
      <vt:lpstr>PowerPoint Sunusu</vt:lpstr>
      <vt:lpstr>Tane Büyüklüğü</vt:lpstr>
      <vt:lpstr>PowerPoint Sunusu</vt:lpstr>
      <vt:lpstr>PowerPoint Sunusu</vt:lpstr>
      <vt:lpstr>PowerPoint Sunusu</vt:lpstr>
      <vt:lpstr>Dökme malların tane boyutları</vt:lpstr>
      <vt:lpstr>PowerPoint Sunusu</vt:lpstr>
      <vt:lpstr>  Yığının Özgül Ağırlığı</vt:lpstr>
      <vt:lpstr>Malzemenin Şev Açısı</vt:lpstr>
      <vt:lpstr>Sürtünme Açıları</vt:lpstr>
      <vt:lpstr>Dökme malın aşındırma etkisi</vt:lpstr>
      <vt:lpstr>Dökme malın aşındırma etkisi</vt:lpstr>
      <vt:lpstr>Dökme mallarının karakteristikleri</vt:lpstr>
      <vt:lpstr>Malzemelerin Diğer Özellikleri</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c:creator>
  <cp:lastModifiedBy>LenovO</cp:lastModifiedBy>
  <cp:revision>154</cp:revision>
  <dcterms:created xsi:type="dcterms:W3CDTF">2012-09-20T09:31:46Z</dcterms:created>
  <dcterms:modified xsi:type="dcterms:W3CDTF">2024-02-22T09:17:40Z</dcterms:modified>
</cp:coreProperties>
</file>