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7" r:id="rId2"/>
    <p:sldId id="288" r:id="rId3"/>
    <p:sldId id="266" r:id="rId4"/>
    <p:sldId id="281" r:id="rId5"/>
    <p:sldId id="267" r:id="rId6"/>
    <p:sldId id="268" r:id="rId7"/>
    <p:sldId id="269" r:id="rId8"/>
    <p:sldId id="289" r:id="rId9"/>
    <p:sldId id="270" r:id="rId10"/>
    <p:sldId id="272" r:id="rId11"/>
    <p:sldId id="273" r:id="rId12"/>
    <p:sldId id="277" r:id="rId13"/>
    <p:sldId id="278" r:id="rId14"/>
    <p:sldId id="291" r:id="rId15"/>
    <p:sldId id="293" r:id="rId16"/>
    <p:sldId id="292" r:id="rId17"/>
    <p:sldId id="294" r:id="rId18"/>
    <p:sldId id="304" r:id="rId19"/>
    <p:sldId id="298" r:id="rId20"/>
    <p:sldId id="295" r:id="rId21"/>
    <p:sldId id="296" r:id="rId22"/>
    <p:sldId id="280"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EF4775D-C07E-4068-B8C8-0948119846F4}" type="datetimeFigureOut">
              <a:rPr lang="tr-TR" smtClean="0"/>
              <a:t>24.03.2021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393200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F4775D-C07E-4068-B8C8-0948119846F4}" type="datetimeFigureOut">
              <a:rPr lang="tr-TR" smtClean="0"/>
              <a:t>24.03.2021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223215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F4775D-C07E-4068-B8C8-0948119846F4}" type="datetimeFigureOut">
              <a:rPr lang="tr-TR" smtClean="0"/>
              <a:t>24.03.2021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23470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F4775D-C07E-4068-B8C8-0948119846F4}" type="datetimeFigureOut">
              <a:rPr lang="tr-TR" smtClean="0"/>
              <a:t>24.03.2021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192356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EF4775D-C07E-4068-B8C8-0948119846F4}" type="datetimeFigureOut">
              <a:rPr lang="tr-TR" smtClean="0"/>
              <a:t>24.03.2021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205031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EF4775D-C07E-4068-B8C8-0948119846F4}" type="datetimeFigureOut">
              <a:rPr lang="tr-TR" smtClean="0"/>
              <a:t>24.03.2021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23982318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EF4775D-C07E-4068-B8C8-0948119846F4}" type="datetimeFigureOut">
              <a:rPr lang="tr-TR" smtClean="0"/>
              <a:t>24.03.2021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30984660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EF4775D-C07E-4068-B8C8-0948119846F4}" type="datetimeFigureOut">
              <a:rPr lang="tr-TR" smtClean="0"/>
              <a:t>24.03.2021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280150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F4775D-C07E-4068-B8C8-0948119846F4}" type="datetimeFigureOut">
              <a:rPr lang="tr-TR" smtClean="0"/>
              <a:t>24.03.2021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261933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F4775D-C07E-4068-B8C8-0948119846F4}" type="datetimeFigureOut">
              <a:rPr lang="tr-TR" smtClean="0"/>
              <a:t>24.03.2021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32623774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F4775D-C07E-4068-B8C8-0948119846F4}" type="datetimeFigureOut">
              <a:rPr lang="tr-TR" smtClean="0"/>
              <a:t>24.03.2021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29BEB3-288F-47C4-B6FC-4744FBB64926}" type="slidenum">
              <a:rPr lang="tr-TR" smtClean="0"/>
              <a:t>‹#›</a:t>
            </a:fld>
            <a:endParaRPr lang="tr-TR"/>
          </a:p>
        </p:txBody>
      </p:sp>
    </p:spTree>
    <p:extLst>
      <p:ext uri="{BB962C8B-B14F-4D97-AF65-F5344CB8AC3E}">
        <p14:creationId xmlns:p14="http://schemas.microsoft.com/office/powerpoint/2010/main" val="309114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775D-C07E-4068-B8C8-0948119846F4}" type="datetimeFigureOut">
              <a:rPr lang="tr-TR" smtClean="0"/>
              <a:t>24.03.2021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9BEB3-288F-47C4-B6FC-4744FBB64926}" type="slidenum">
              <a:rPr lang="tr-TR" smtClean="0"/>
              <a:t>‹#›</a:t>
            </a:fld>
            <a:endParaRPr lang="tr-TR"/>
          </a:p>
        </p:txBody>
      </p:sp>
    </p:spTree>
    <p:extLst>
      <p:ext uri="{BB962C8B-B14F-4D97-AF65-F5344CB8AC3E}">
        <p14:creationId xmlns:p14="http://schemas.microsoft.com/office/powerpoint/2010/main" val="1359972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TU-PC\Desktop\tim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981" y="1302326"/>
            <a:ext cx="8825345" cy="410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3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9655" y="1224107"/>
            <a:ext cx="4814455" cy="1325563"/>
          </a:xfrm>
        </p:spPr>
        <p:txBody>
          <a:bodyPr>
            <a:normAutofit/>
          </a:bodyPr>
          <a:lstStyle/>
          <a:p>
            <a:pPr algn="ctr">
              <a:lnSpc>
                <a:spcPct val="150000"/>
              </a:lnSpc>
            </a:pPr>
            <a:r>
              <a:rPr lang="tr-TR" sz="2000" b="1" dirty="0" smtClean="0">
                <a:latin typeface="Times New Roman" panose="02020603050405020304" pitchFamily="18" charset="0"/>
                <a:cs typeface="Times New Roman" panose="02020603050405020304" pitchFamily="18" charset="0"/>
              </a:rPr>
              <a:t>DNA polimeri bu küçük hücrenin içine </a:t>
            </a:r>
            <a:r>
              <a:rPr lang="tr-TR" sz="2000" b="1" dirty="0" smtClean="0">
                <a:solidFill>
                  <a:srgbClr val="FF0000"/>
                </a:solidFill>
                <a:latin typeface="Times New Roman" panose="02020603050405020304" pitchFamily="18" charset="0"/>
                <a:cs typeface="Times New Roman" panose="02020603050405020304" pitchFamily="18" charset="0"/>
              </a:rPr>
              <a:t>nasıl yerleştirilmiştir</a:t>
            </a:r>
            <a:r>
              <a:rPr lang="tr-TR" sz="2400" b="1" dirty="0" smtClean="0">
                <a:latin typeface="Times New Roman" panose="02020603050405020304" pitchFamily="18" charset="0"/>
                <a:cs typeface="Times New Roman" panose="02020603050405020304" pitchFamily="18" charset="0"/>
              </a:rPr>
              <a:t>? </a:t>
            </a:r>
            <a:endParaRPr lang="tr-TR" sz="24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838200" y="3671454"/>
            <a:ext cx="4412673" cy="2286000"/>
          </a:xfrm>
        </p:spPr>
        <p:txBody>
          <a:bodyPr>
            <a:normAutofit/>
          </a:bodyPr>
          <a:lstStyle/>
          <a:p>
            <a:pPr marL="0" indent="0" algn="ctr">
              <a:lnSpc>
                <a:spcPct val="150000"/>
              </a:lnSpc>
              <a:buNone/>
            </a:pPr>
            <a:r>
              <a:rPr lang="tr-TR" sz="2000" b="1" dirty="0">
                <a:solidFill>
                  <a:prstClr val="black"/>
                </a:solidFill>
                <a:latin typeface="Times New Roman" panose="02020603050405020304" pitchFamily="18" charset="0"/>
                <a:ea typeface="+mj-ea"/>
                <a:cs typeface="Times New Roman" panose="02020603050405020304" pitchFamily="18" charset="0"/>
              </a:rPr>
              <a:t>DNA molekülü </a:t>
            </a:r>
            <a:endParaRPr lang="tr-TR" sz="2000" b="1" dirty="0" smtClean="0">
              <a:solidFill>
                <a:prstClr val="black"/>
              </a:solidFill>
              <a:latin typeface="Times New Roman" panose="02020603050405020304" pitchFamily="18" charset="0"/>
              <a:ea typeface="+mj-ea"/>
              <a:cs typeface="Times New Roman" panose="02020603050405020304" pitchFamily="18" charset="0"/>
            </a:endParaRPr>
          </a:p>
          <a:p>
            <a:pPr marL="0" indent="0" algn="ctr">
              <a:lnSpc>
                <a:spcPct val="150000"/>
              </a:lnSpc>
              <a:buNone/>
            </a:pPr>
            <a:r>
              <a:rPr lang="tr-TR" sz="2000" b="1" dirty="0" smtClean="0">
                <a:solidFill>
                  <a:srgbClr val="FF0000"/>
                </a:solidFill>
                <a:latin typeface="Times New Roman" panose="02020603050405020304" pitchFamily="18" charset="0"/>
                <a:ea typeface="+mj-ea"/>
                <a:cs typeface="Times New Roman" panose="02020603050405020304" pitchFamily="18" charset="0"/>
              </a:rPr>
              <a:t>katlanarak</a:t>
            </a:r>
            <a:r>
              <a:rPr lang="tr-TR" sz="2000" b="1" dirty="0" smtClean="0">
                <a:solidFill>
                  <a:prstClr val="black"/>
                </a:solidFill>
                <a:latin typeface="Times New Roman" panose="02020603050405020304" pitchFamily="18" charset="0"/>
                <a:ea typeface="+mj-ea"/>
                <a:cs typeface="Times New Roman" panose="02020603050405020304" pitchFamily="18" charset="0"/>
              </a:rPr>
              <a:t> </a:t>
            </a:r>
            <a:r>
              <a:rPr lang="tr-TR" sz="2000" b="1" dirty="0">
                <a:solidFill>
                  <a:srgbClr val="FF0000"/>
                </a:solidFill>
                <a:latin typeface="Times New Roman" panose="02020603050405020304" pitchFamily="18" charset="0"/>
                <a:ea typeface="+mj-ea"/>
                <a:cs typeface="Times New Roman" panose="02020603050405020304" pitchFamily="18" charset="0"/>
              </a:rPr>
              <a:t>kromozom</a:t>
            </a:r>
            <a:r>
              <a:rPr lang="tr-TR" sz="2000" b="1" dirty="0">
                <a:solidFill>
                  <a:prstClr val="black"/>
                </a:solidFill>
                <a:latin typeface="Times New Roman" panose="02020603050405020304" pitchFamily="18" charset="0"/>
                <a:ea typeface="+mj-ea"/>
                <a:cs typeface="Times New Roman" panose="02020603050405020304" pitchFamily="18" charset="0"/>
              </a:rPr>
              <a:t> </a:t>
            </a:r>
            <a:endParaRPr lang="tr-TR" sz="2000" b="1" dirty="0" smtClean="0">
              <a:solidFill>
                <a:prstClr val="black"/>
              </a:solidFill>
              <a:latin typeface="Times New Roman" panose="02020603050405020304" pitchFamily="18" charset="0"/>
              <a:ea typeface="+mj-ea"/>
              <a:cs typeface="Times New Roman" panose="02020603050405020304" pitchFamily="18" charset="0"/>
            </a:endParaRPr>
          </a:p>
          <a:p>
            <a:pPr marL="0" indent="0" algn="ctr">
              <a:lnSpc>
                <a:spcPct val="150000"/>
              </a:lnSpc>
              <a:buNone/>
            </a:pPr>
            <a:r>
              <a:rPr lang="tr-TR" sz="2000" b="1" dirty="0">
                <a:solidFill>
                  <a:prstClr val="black"/>
                </a:solidFill>
                <a:latin typeface="Times New Roman" panose="02020603050405020304" pitchFamily="18" charset="0"/>
                <a:ea typeface="+mj-ea"/>
                <a:cs typeface="Times New Roman" panose="02020603050405020304" pitchFamily="18" charset="0"/>
              </a:rPr>
              <a:t>y</a:t>
            </a:r>
            <a:r>
              <a:rPr lang="tr-TR" sz="2000" b="1" dirty="0" smtClean="0">
                <a:solidFill>
                  <a:prstClr val="black"/>
                </a:solidFill>
                <a:latin typeface="Times New Roman" panose="02020603050405020304" pitchFamily="18" charset="0"/>
                <a:ea typeface="+mj-ea"/>
                <a:cs typeface="Times New Roman" panose="02020603050405020304" pitchFamily="18" charset="0"/>
              </a:rPr>
              <a:t>apısına döndürülmektedir</a:t>
            </a:r>
            <a:r>
              <a:rPr lang="tr-TR" sz="2000" b="1" dirty="0">
                <a:solidFill>
                  <a:prstClr val="black"/>
                </a:solidFill>
                <a:latin typeface="Times New Roman" panose="02020603050405020304" pitchFamily="18" charset="0"/>
                <a:ea typeface="+mj-ea"/>
                <a:cs typeface="Times New Roman" panose="02020603050405020304" pitchFamily="18" charset="0"/>
              </a:rPr>
              <a:t>.</a:t>
            </a:r>
            <a:endParaRPr lang="tr-TR" sz="2000" dirty="0"/>
          </a:p>
        </p:txBody>
      </p:sp>
      <p:sp>
        <p:nvSpPr>
          <p:cNvPr id="4" name="İçerik Yer Tutucusu 3"/>
          <p:cNvSpPr>
            <a:spLocks noGrp="1"/>
          </p:cNvSpPr>
          <p:nvPr>
            <p:ph sz="half" idx="2"/>
          </p:nvPr>
        </p:nvSpPr>
        <p:spPr>
          <a:xfrm>
            <a:off x="6186055" y="1825625"/>
            <a:ext cx="5181600" cy="4351338"/>
          </a:xfrm>
        </p:spPr>
        <p:txBody>
          <a:bodyPr/>
          <a:lstStyle/>
          <a:p>
            <a:endParaRPr lang="tr-TR" dirty="0"/>
          </a:p>
        </p:txBody>
      </p:sp>
      <p:pic>
        <p:nvPicPr>
          <p:cNvPr id="1027" name="Picture 3" descr="C:\Users\YTU-PC\Desktop\d64e2228aaa350dbbe358db5873d4b579b76609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55" y="360219"/>
            <a:ext cx="5735781" cy="597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48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lnSpc>
                <a:spcPct val="150000"/>
              </a:lnSpc>
            </a:pPr>
            <a:r>
              <a:rPr lang="tr-TR" sz="2000" b="1" dirty="0" smtClean="0">
                <a:solidFill>
                  <a:srgbClr val="FF0000"/>
                </a:solidFill>
                <a:latin typeface="Times New Roman" panose="02020603050405020304" pitchFamily="18" charset="0"/>
                <a:cs typeface="Times New Roman" panose="02020603050405020304" pitchFamily="18" charset="0"/>
              </a:rPr>
              <a:t>Uzun zincirli </a:t>
            </a:r>
            <a:r>
              <a:rPr lang="tr-TR" sz="2000" b="1" dirty="0" smtClean="0">
                <a:latin typeface="Times New Roman" panose="02020603050405020304" pitchFamily="18" charset="0"/>
                <a:cs typeface="Times New Roman" panose="02020603050405020304" pitchFamily="18" charset="0"/>
              </a:rPr>
              <a:t>DNA </a:t>
            </a:r>
            <a:r>
              <a:rPr lang="tr-TR" sz="2000" b="1" dirty="0">
                <a:latin typeface="Times New Roman" panose="02020603050405020304" pitchFamily="18" charset="0"/>
                <a:cs typeface="Times New Roman" panose="02020603050405020304" pitchFamily="18" charset="0"/>
              </a:rPr>
              <a:t>molekülü </a:t>
            </a:r>
            <a:r>
              <a:rPr lang="tr-TR" sz="2000" b="1" dirty="0">
                <a:solidFill>
                  <a:srgbClr val="FF0000"/>
                </a:solidFill>
                <a:latin typeface="Times New Roman" panose="02020603050405020304" pitchFamily="18" charset="0"/>
                <a:cs typeface="Times New Roman" panose="02020603050405020304" pitchFamily="18" charset="0"/>
              </a:rPr>
              <a:t>k</a:t>
            </a:r>
            <a:r>
              <a:rPr lang="tr-TR" sz="2000" b="1" dirty="0" smtClean="0">
                <a:solidFill>
                  <a:srgbClr val="FF0000"/>
                </a:solidFill>
                <a:latin typeface="Times New Roman" panose="02020603050405020304" pitchFamily="18" charset="0"/>
                <a:cs typeface="Times New Roman" panose="02020603050405020304" pitchFamily="18" charset="0"/>
              </a:rPr>
              <a:t>üçük boyutlu </a:t>
            </a:r>
            <a:r>
              <a:rPr lang="tr-TR" sz="2000" b="1" dirty="0" smtClean="0">
                <a:latin typeface="Times New Roman" panose="02020603050405020304" pitchFamily="18" charset="0"/>
                <a:cs typeface="Times New Roman" panose="02020603050405020304" pitchFamily="18" charset="0"/>
              </a:rPr>
              <a:t>hücrenin içine</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kromozom veya kromozomlar halinde yerleştirilmiştir. </a:t>
            </a:r>
            <a:endParaRPr lang="tr-TR" sz="2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p:txBody>
          <a:bodyPr/>
          <a:lstStyle/>
          <a:p>
            <a:endParaRPr lang="tr-TR" dirty="0"/>
          </a:p>
        </p:txBody>
      </p:sp>
      <p:sp>
        <p:nvSpPr>
          <p:cNvPr id="4" name="İçerik Yer Tutucusu 3"/>
          <p:cNvSpPr>
            <a:spLocks noGrp="1"/>
          </p:cNvSpPr>
          <p:nvPr>
            <p:ph sz="half" idx="2"/>
          </p:nvPr>
        </p:nvSpPr>
        <p:spPr/>
        <p:txBody>
          <a:bodyPr/>
          <a:lstStyle/>
          <a:p>
            <a:endParaRPr lang="tr-TR" dirty="0"/>
          </a:p>
        </p:txBody>
      </p:sp>
      <p:pic>
        <p:nvPicPr>
          <p:cNvPr id="5" name="Picture 2" descr="C:\Users\YTU-PC\Desktop\prokaryot-huc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036" y="2022764"/>
            <a:ext cx="3865419" cy="42879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YTU-PC\Desktop\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818" y="1780742"/>
            <a:ext cx="5084618" cy="453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403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30588" y="360218"/>
            <a:ext cx="3932237" cy="512618"/>
          </a:xfrm>
        </p:spPr>
        <p:txBody>
          <a:bodyPr>
            <a:normAutofit/>
          </a:bodyPr>
          <a:lstStyle/>
          <a:p>
            <a:pPr algn="ctr"/>
            <a:r>
              <a:rPr lang="tr-TR" sz="2400" b="1" i="1" dirty="0">
                <a:solidFill>
                  <a:srgbClr val="00B050"/>
                </a:solidFill>
                <a:latin typeface="Times New Roman" panose="02020603050405020304" pitchFamily="18" charset="0"/>
                <a:cs typeface="Times New Roman" panose="02020603050405020304" pitchFamily="18" charset="0"/>
              </a:rPr>
              <a:t>E. </a:t>
            </a:r>
            <a:r>
              <a:rPr lang="tr-TR" sz="2400" b="1" i="1" dirty="0" err="1">
                <a:solidFill>
                  <a:srgbClr val="00B050"/>
                </a:solidFill>
                <a:latin typeface="Times New Roman" panose="02020603050405020304" pitchFamily="18" charset="0"/>
                <a:cs typeface="Times New Roman" panose="02020603050405020304" pitchFamily="18" charset="0"/>
              </a:rPr>
              <a:t>Coli</a:t>
            </a:r>
            <a:r>
              <a:rPr lang="tr-TR" sz="2400" b="1" i="1" dirty="0">
                <a:solidFill>
                  <a:srgbClr val="00B050"/>
                </a:solidFill>
                <a:latin typeface="Times New Roman" panose="02020603050405020304" pitchFamily="18" charset="0"/>
                <a:cs typeface="Times New Roman" panose="02020603050405020304" pitchFamily="18" charset="0"/>
              </a:rPr>
              <a:t> </a:t>
            </a:r>
            <a:r>
              <a:rPr lang="tr-TR" sz="2400" b="1" dirty="0" smtClean="0">
                <a:solidFill>
                  <a:srgbClr val="00B050"/>
                </a:solidFill>
                <a:latin typeface="Times New Roman" panose="02020603050405020304" pitchFamily="18" charset="0"/>
                <a:cs typeface="Times New Roman" panose="02020603050405020304" pitchFamily="18" charset="0"/>
              </a:rPr>
              <a:t>DNA’sı</a:t>
            </a:r>
            <a:endParaRPr lang="tr-TR" sz="2400" dirty="0"/>
          </a:p>
        </p:txBody>
      </p:sp>
      <p:sp>
        <p:nvSpPr>
          <p:cNvPr id="4" name="Metin Yer Tutucusu 3"/>
          <p:cNvSpPr>
            <a:spLocks noGrp="1"/>
          </p:cNvSpPr>
          <p:nvPr>
            <p:ph type="body" sz="half" idx="2"/>
          </p:nvPr>
        </p:nvSpPr>
        <p:spPr>
          <a:xfrm>
            <a:off x="992188" y="1163781"/>
            <a:ext cx="4702031" cy="4599710"/>
          </a:xfrm>
        </p:spPr>
        <p:txBody>
          <a:bodyPr>
            <a:noAutofit/>
          </a:bodyPr>
          <a:lstStyle/>
          <a:p>
            <a:pPr>
              <a:lnSpc>
                <a:spcPct val="150000"/>
              </a:lnSpc>
            </a:pPr>
            <a:r>
              <a:rPr lang="tr-TR" sz="2000" b="1" dirty="0" smtClean="0">
                <a:latin typeface="Times New Roman" panose="02020603050405020304" pitchFamily="18" charset="0"/>
                <a:cs typeface="Times New Roman" panose="02020603050405020304" pitchFamily="18" charset="0"/>
              </a:rPr>
              <a:t>Hücrenin uzunluğu </a:t>
            </a:r>
            <a:r>
              <a:rPr lang="tr-TR" sz="2000" b="1" dirty="0">
                <a:solidFill>
                  <a:srgbClr val="FF0000"/>
                </a:solidFill>
                <a:latin typeface="Times New Roman" panose="02020603050405020304" pitchFamily="18" charset="0"/>
                <a:cs typeface="Times New Roman" panose="02020603050405020304" pitchFamily="18" charset="0"/>
              </a:rPr>
              <a:t>2 </a:t>
            </a:r>
            <a:r>
              <a:rPr lang="tr-TR" sz="2000" b="1" dirty="0">
                <a:solidFill>
                  <a:srgbClr val="FF0000"/>
                </a:solidFill>
                <a:latin typeface="Symbol" panose="05050102010706020507" pitchFamily="18" charset="2"/>
                <a:cs typeface="Times New Roman" panose="02020603050405020304" pitchFamily="18" charset="0"/>
              </a:rPr>
              <a:t>m</a:t>
            </a:r>
            <a:r>
              <a:rPr lang="tr-TR" sz="2000" b="1" dirty="0">
                <a:solidFill>
                  <a:srgbClr val="FF0000"/>
                </a:solidFill>
                <a:latin typeface="Times New Roman" panose="02020603050405020304" pitchFamily="18" charset="0"/>
                <a:cs typeface="Times New Roman" panose="02020603050405020304" pitchFamily="18" charset="0"/>
              </a:rPr>
              <a:t>m</a:t>
            </a:r>
          </a:p>
          <a:p>
            <a:pPr>
              <a:lnSpc>
                <a:spcPct val="150000"/>
              </a:lnSpc>
            </a:pPr>
            <a:r>
              <a:rPr lang="tr-TR" sz="2000" b="1" dirty="0">
                <a:latin typeface="Times New Roman" panose="02020603050405020304" pitchFamily="18" charset="0"/>
                <a:cs typeface="Times New Roman" panose="02020603050405020304" pitchFamily="18" charset="0"/>
              </a:rPr>
              <a:t>Dairesel </a:t>
            </a:r>
            <a:r>
              <a:rPr lang="tr-TR" sz="2000" b="1" dirty="0">
                <a:solidFill>
                  <a:srgbClr val="FF0000"/>
                </a:solidFill>
                <a:latin typeface="Times New Roman" panose="02020603050405020304" pitchFamily="18" charset="0"/>
                <a:cs typeface="Times New Roman" panose="02020603050405020304" pitchFamily="18" charset="0"/>
              </a:rPr>
              <a:t>1 </a:t>
            </a:r>
            <a:r>
              <a:rPr lang="tr-TR" sz="2000" b="1" dirty="0" smtClean="0">
                <a:solidFill>
                  <a:srgbClr val="FF0000"/>
                </a:solidFill>
                <a:latin typeface="Times New Roman" panose="02020603050405020304" pitchFamily="18" charset="0"/>
                <a:cs typeface="Times New Roman" panose="02020603050405020304" pitchFamily="18" charset="0"/>
              </a:rPr>
              <a:t>kromozom</a:t>
            </a:r>
          </a:p>
          <a:p>
            <a:pPr>
              <a:lnSpc>
                <a:spcPct val="150000"/>
              </a:lnSpc>
            </a:pPr>
            <a:r>
              <a:rPr lang="tr-TR" sz="2000" b="1" dirty="0" smtClean="0">
                <a:latin typeface="Times New Roman" panose="02020603050405020304" pitchFamily="18" charset="0"/>
                <a:cs typeface="Times New Roman" panose="02020603050405020304" pitchFamily="18" charset="0"/>
              </a:rPr>
              <a:t>Sentez hızı </a:t>
            </a:r>
            <a:r>
              <a:rPr lang="tr-TR" sz="2000" b="1" dirty="0" smtClean="0">
                <a:solidFill>
                  <a:srgbClr val="FF0000"/>
                </a:solidFill>
                <a:latin typeface="Times New Roman" panose="02020603050405020304" pitchFamily="18" charset="0"/>
                <a:cs typeface="Times New Roman" panose="02020603050405020304" pitchFamily="18" charset="0"/>
              </a:rPr>
              <a:t>50,000 nükleotid/dakika</a:t>
            </a:r>
            <a:endParaRPr lang="tr-TR" sz="20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tr-TR" sz="2000" b="1" dirty="0" smtClean="0">
                <a:latin typeface="Times New Roman" panose="02020603050405020304" pitchFamily="18" charset="0"/>
                <a:cs typeface="Times New Roman" panose="02020603050405020304" pitchFamily="18" charset="0"/>
              </a:rPr>
              <a:t>Nükleotid sayısı </a:t>
            </a:r>
            <a:r>
              <a:rPr lang="tr-TR" sz="2000" b="1" dirty="0" smtClean="0">
                <a:solidFill>
                  <a:srgbClr val="FF0000"/>
                </a:solidFill>
                <a:latin typeface="Times New Roman" panose="02020603050405020304" pitchFamily="18" charset="0"/>
                <a:cs typeface="Times New Roman" panose="02020603050405020304" pitchFamily="18" charset="0"/>
              </a:rPr>
              <a:t>4,639,675 </a:t>
            </a:r>
            <a:r>
              <a:rPr lang="tr-TR" sz="2000" b="1" dirty="0" err="1">
                <a:solidFill>
                  <a:srgbClr val="FF0000"/>
                </a:solidFill>
                <a:latin typeface="Times New Roman" panose="02020603050405020304" pitchFamily="18" charset="0"/>
                <a:cs typeface="Times New Roman" panose="02020603050405020304" pitchFamily="18" charset="0"/>
              </a:rPr>
              <a:t>bp</a:t>
            </a:r>
            <a:r>
              <a:rPr lang="tr-TR" sz="2000" b="1" dirty="0">
                <a:solidFill>
                  <a:srgbClr val="FF0000"/>
                </a:solidFill>
                <a:latin typeface="Times New Roman" panose="02020603050405020304" pitchFamily="18" charset="0"/>
                <a:cs typeface="Times New Roman" panose="02020603050405020304" pitchFamily="18" charset="0"/>
              </a:rPr>
              <a:t> </a:t>
            </a:r>
            <a:endParaRPr lang="tr-TR" sz="2000" b="1"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tr-TR" sz="2000" b="1" dirty="0" smtClean="0">
                <a:latin typeface="Times New Roman" panose="02020603050405020304" pitchFamily="18" charset="0"/>
                <a:cs typeface="Times New Roman" panose="02020603050405020304" pitchFamily="18" charset="0"/>
              </a:rPr>
              <a:t>DNA’nın lineer </a:t>
            </a:r>
            <a:r>
              <a:rPr lang="tr-TR" sz="2000" b="1" dirty="0">
                <a:latin typeface="Times New Roman" panose="02020603050405020304" pitchFamily="18" charset="0"/>
                <a:cs typeface="Times New Roman" panose="02020603050405020304" pitchFamily="18" charset="0"/>
              </a:rPr>
              <a:t>uzunluğu </a:t>
            </a:r>
            <a:r>
              <a:rPr lang="tr-TR" sz="2000" b="1" dirty="0">
                <a:solidFill>
                  <a:srgbClr val="FF0000"/>
                </a:solidFill>
                <a:latin typeface="Times New Roman" panose="02020603050405020304" pitchFamily="18" charset="0"/>
                <a:cs typeface="Times New Roman" panose="02020603050405020304" pitchFamily="18" charset="0"/>
              </a:rPr>
              <a:t>1.7 mm</a:t>
            </a:r>
          </a:p>
          <a:p>
            <a:pPr>
              <a:lnSpc>
                <a:spcPct val="150000"/>
              </a:lnSpc>
            </a:pPr>
            <a:r>
              <a:rPr lang="tr-TR" sz="2000" b="1" dirty="0">
                <a:latin typeface="Times New Roman" panose="02020603050405020304" pitchFamily="18" charset="0"/>
                <a:cs typeface="Times New Roman" panose="02020603050405020304" pitchFamily="18" charset="0"/>
              </a:rPr>
              <a:t>Hücresinden </a:t>
            </a:r>
            <a:r>
              <a:rPr lang="tr-TR" sz="2000" b="1" dirty="0">
                <a:solidFill>
                  <a:srgbClr val="FF0000"/>
                </a:solidFill>
                <a:latin typeface="Times New Roman" panose="02020603050405020304" pitchFamily="18" charset="0"/>
                <a:cs typeface="Times New Roman" panose="02020603050405020304" pitchFamily="18" charset="0"/>
              </a:rPr>
              <a:t>850 </a:t>
            </a:r>
            <a:r>
              <a:rPr lang="tr-TR" sz="2000" b="1" dirty="0" smtClean="0">
                <a:solidFill>
                  <a:srgbClr val="FF0000"/>
                </a:solidFill>
                <a:latin typeface="Times New Roman" panose="02020603050405020304" pitchFamily="18" charset="0"/>
                <a:cs typeface="Times New Roman" panose="02020603050405020304" pitchFamily="18" charset="0"/>
              </a:rPr>
              <a:t>kat </a:t>
            </a:r>
            <a:r>
              <a:rPr lang="tr-TR" sz="2000" b="1" dirty="0">
                <a:solidFill>
                  <a:srgbClr val="FF0000"/>
                </a:solidFill>
                <a:latin typeface="Times New Roman" panose="02020603050405020304" pitchFamily="18" charset="0"/>
                <a:cs typeface="Times New Roman" panose="02020603050405020304" pitchFamily="18" charset="0"/>
              </a:rPr>
              <a:t>daha </a:t>
            </a:r>
            <a:r>
              <a:rPr lang="tr-TR" sz="2000" b="1" dirty="0" smtClean="0">
                <a:solidFill>
                  <a:srgbClr val="FF0000"/>
                </a:solidFill>
                <a:latin typeface="Times New Roman" panose="02020603050405020304" pitchFamily="18" charset="0"/>
                <a:cs typeface="Times New Roman" panose="02020603050405020304" pitchFamily="18" charset="0"/>
              </a:rPr>
              <a:t>uzun</a:t>
            </a:r>
          </a:p>
          <a:p>
            <a:pPr>
              <a:lnSpc>
                <a:spcPct val="150000"/>
              </a:lnSpc>
            </a:pPr>
            <a:r>
              <a:rPr lang="tr-TR" sz="2000" b="1" dirty="0" smtClean="0">
                <a:solidFill>
                  <a:srgbClr val="FF0000"/>
                </a:solidFill>
                <a:latin typeface="Times New Roman" panose="02020603050405020304" pitchFamily="18" charset="0"/>
                <a:cs typeface="Times New Roman" panose="02020603050405020304" pitchFamily="18" charset="0"/>
              </a:rPr>
              <a:t>1 </a:t>
            </a:r>
            <a:r>
              <a:rPr lang="tr-TR" sz="2000" b="1" dirty="0" smtClean="0">
                <a:solidFill>
                  <a:srgbClr val="FF0000"/>
                </a:solidFill>
                <a:latin typeface="Symbol" panose="05050102010706020507" pitchFamily="18" charset="2"/>
                <a:cs typeface="Times New Roman" panose="02020603050405020304" pitchFamily="18" charset="0"/>
              </a:rPr>
              <a:t>m</a:t>
            </a:r>
            <a:r>
              <a:rPr lang="tr-TR" sz="2000" b="1" dirty="0" smtClean="0">
                <a:solidFill>
                  <a:srgbClr val="FF0000"/>
                </a:solidFill>
                <a:latin typeface="Times New Roman" panose="02020603050405020304" pitchFamily="18" charset="0"/>
                <a:cs typeface="Times New Roman" panose="02020603050405020304" pitchFamily="18" charset="0"/>
              </a:rPr>
              <a:t>m’den </a:t>
            </a:r>
            <a:r>
              <a:rPr lang="tr-TR" sz="2000" b="1" dirty="0" smtClean="0">
                <a:latin typeface="Times New Roman" panose="02020603050405020304" pitchFamily="18" charset="0"/>
                <a:cs typeface="Times New Roman" panose="02020603050405020304" pitchFamily="18" charset="0"/>
              </a:rPr>
              <a:t>daha küçük alana yerleştirilmiş</a:t>
            </a:r>
            <a:endParaRPr lang="tr-TR" sz="2000" b="1" dirty="0">
              <a:latin typeface="Times New Roman" panose="02020603050405020304" pitchFamily="18" charset="0"/>
              <a:cs typeface="Times New Roman" panose="02020603050405020304" pitchFamily="18" charset="0"/>
            </a:endParaRPr>
          </a:p>
          <a:p>
            <a:pPr>
              <a:lnSpc>
                <a:spcPct val="150000"/>
              </a:lnSpc>
            </a:pPr>
            <a:r>
              <a:rPr lang="tr-TR" sz="2000" b="1" dirty="0">
                <a:latin typeface="Times New Roman" panose="02020603050405020304" pitchFamily="18" charset="0"/>
                <a:cs typeface="Times New Roman" panose="02020603050405020304" pitchFamily="18" charset="0"/>
              </a:rPr>
              <a:t>Kromozomda </a:t>
            </a:r>
            <a:r>
              <a:rPr lang="tr-TR" sz="2000" b="1" dirty="0">
                <a:solidFill>
                  <a:srgbClr val="FF0000"/>
                </a:solidFill>
                <a:latin typeface="Times New Roman" panose="02020603050405020304" pitchFamily="18" charset="0"/>
                <a:cs typeface="Times New Roman" panose="02020603050405020304" pitchFamily="18" charset="0"/>
              </a:rPr>
              <a:t>4,435 farklı </a:t>
            </a:r>
            <a:r>
              <a:rPr lang="tr-TR" sz="2000" b="1" dirty="0" smtClean="0">
                <a:solidFill>
                  <a:srgbClr val="FF0000"/>
                </a:solidFill>
                <a:latin typeface="Times New Roman" panose="02020603050405020304" pitchFamily="18" charset="0"/>
                <a:cs typeface="Times New Roman" panose="02020603050405020304" pitchFamily="18" charset="0"/>
              </a:rPr>
              <a:t>gen</a:t>
            </a:r>
            <a:endParaRPr lang="tr-TR" sz="20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400800" y="987425"/>
            <a:ext cx="4954588" cy="4873625"/>
          </a:xfrm>
        </p:spPr>
        <p:txBody>
          <a:bodyPr/>
          <a:lstStyle/>
          <a:p>
            <a:endParaRPr lang="tr-TR" dirty="0"/>
          </a:p>
        </p:txBody>
      </p:sp>
      <p:pic>
        <p:nvPicPr>
          <p:cNvPr id="2050" name="Picture 2" descr="C:\Users\YTU-PC\Desktop\escherichia-coli-bacteria-e-coli-medically-accurate-d-illustration-labeled-illustration-showing-escherichia-coli-bacteria-e-coli-1515154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1527" y="1163781"/>
            <a:ext cx="4941363" cy="448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201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39491" y="387927"/>
            <a:ext cx="2757055" cy="526474"/>
          </a:xfrm>
        </p:spPr>
        <p:txBody>
          <a:bodyPr>
            <a:normAutofit/>
          </a:bodyPr>
          <a:lstStyle/>
          <a:p>
            <a:pPr algn="ctr"/>
            <a:r>
              <a:rPr lang="tr-TR" sz="2400" b="1" dirty="0" smtClean="0">
                <a:solidFill>
                  <a:srgbClr val="00B050"/>
                </a:solidFill>
                <a:latin typeface="Times New Roman" panose="02020603050405020304" pitchFamily="18" charset="0"/>
                <a:cs typeface="Times New Roman" panose="02020603050405020304" pitchFamily="18" charset="0"/>
              </a:rPr>
              <a:t>İnsan DNA’sı</a:t>
            </a:r>
            <a:endParaRPr lang="tr-TR" sz="2400" b="1" dirty="0">
              <a:solidFill>
                <a:srgbClr val="00B050"/>
              </a:solidFill>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845128" y="1302327"/>
            <a:ext cx="6345381" cy="4627417"/>
          </a:xfrm>
        </p:spPr>
        <p:txBody>
          <a:bodyPr>
            <a:normAutofit lnSpcReduction="10000"/>
          </a:bodyPr>
          <a:lstStyle/>
          <a:p>
            <a:pPr>
              <a:lnSpc>
                <a:spcPct val="150000"/>
              </a:lnSpc>
            </a:pPr>
            <a:r>
              <a:rPr lang="tr-TR" sz="2000" b="1" dirty="0" smtClean="0">
                <a:latin typeface="Times New Roman" panose="02020603050405020304" pitchFamily="18" charset="0"/>
                <a:cs typeface="Times New Roman" panose="02020603050405020304" pitchFamily="18" charset="0"/>
              </a:rPr>
              <a:t>Hücrelerin çapı </a:t>
            </a:r>
            <a:r>
              <a:rPr lang="tr-TR" sz="2000" b="1" dirty="0" smtClean="0">
                <a:solidFill>
                  <a:srgbClr val="FF0000"/>
                </a:solidFill>
                <a:latin typeface="Times New Roman" panose="02020603050405020304" pitchFamily="18" charset="0"/>
                <a:cs typeface="Times New Roman" panose="02020603050405020304" pitchFamily="18" charset="0"/>
              </a:rPr>
              <a:t>100 </a:t>
            </a:r>
            <a:r>
              <a:rPr lang="tr-TR" sz="2000" b="1" dirty="0" smtClean="0">
                <a:solidFill>
                  <a:srgbClr val="FF0000"/>
                </a:solidFill>
                <a:latin typeface="Symbol" panose="05050102010706020507" pitchFamily="18" charset="2"/>
                <a:cs typeface="Times New Roman" panose="02020603050405020304" pitchFamily="18" charset="0"/>
              </a:rPr>
              <a:t>m</a:t>
            </a:r>
            <a:r>
              <a:rPr lang="tr-TR" sz="2000" b="1" dirty="0" smtClean="0">
                <a:solidFill>
                  <a:srgbClr val="FF0000"/>
                </a:solidFill>
                <a:latin typeface="Times New Roman" panose="02020603050405020304" pitchFamily="18" charset="0"/>
                <a:cs typeface="Times New Roman" panose="02020603050405020304" pitchFamily="18" charset="0"/>
              </a:rPr>
              <a:t>m</a:t>
            </a:r>
          </a:p>
          <a:p>
            <a:pPr>
              <a:lnSpc>
                <a:spcPct val="150000"/>
              </a:lnSpc>
            </a:pPr>
            <a:r>
              <a:rPr lang="tr-TR" sz="2000" b="1" dirty="0">
                <a:latin typeface="Times New Roman" panose="02020603050405020304" pitchFamily="18" charset="0"/>
                <a:cs typeface="Times New Roman" panose="02020603050405020304" pitchFamily="18" charset="0"/>
              </a:rPr>
              <a:t>2x23 </a:t>
            </a:r>
            <a:r>
              <a:rPr lang="tr-TR" sz="2000" b="1" dirty="0" smtClean="0">
                <a:latin typeface="Times New Roman" panose="02020603050405020304" pitchFamily="18" charset="0"/>
                <a:cs typeface="Times New Roman" panose="02020603050405020304" pitchFamily="18" charset="0"/>
              </a:rPr>
              <a:t>= </a:t>
            </a:r>
            <a:r>
              <a:rPr lang="tr-TR" sz="2000" b="1" dirty="0" smtClean="0">
                <a:solidFill>
                  <a:srgbClr val="FF0000"/>
                </a:solidFill>
                <a:latin typeface="Times New Roman" panose="02020603050405020304" pitchFamily="18" charset="0"/>
                <a:cs typeface="Times New Roman" panose="02020603050405020304" pitchFamily="18" charset="0"/>
              </a:rPr>
              <a:t>46 kromozom</a:t>
            </a:r>
          </a:p>
          <a:p>
            <a:pPr>
              <a:lnSpc>
                <a:spcPct val="150000"/>
              </a:lnSpc>
            </a:pPr>
            <a:r>
              <a:rPr lang="tr-TR" sz="2000" b="1" dirty="0">
                <a:latin typeface="Times New Roman" panose="02020603050405020304" pitchFamily="18" charset="0"/>
                <a:cs typeface="Times New Roman" panose="02020603050405020304" pitchFamily="18" charset="0"/>
              </a:rPr>
              <a:t>24 farklı </a:t>
            </a:r>
            <a:r>
              <a:rPr lang="tr-TR" sz="2000" b="1" dirty="0" smtClean="0">
                <a:latin typeface="Times New Roman" panose="02020603050405020304" pitchFamily="18" charset="0"/>
                <a:cs typeface="Times New Roman" panose="02020603050405020304" pitchFamily="18" charset="0"/>
              </a:rPr>
              <a:t>kromozomda </a:t>
            </a:r>
            <a:r>
              <a:rPr lang="tr-TR" sz="2000" b="1" dirty="0" smtClean="0">
                <a:solidFill>
                  <a:srgbClr val="FF0000"/>
                </a:solidFill>
                <a:latin typeface="Times New Roman" panose="02020603050405020304" pitchFamily="18" charset="0"/>
                <a:cs typeface="Times New Roman" panose="02020603050405020304" pitchFamily="18" charset="0"/>
              </a:rPr>
              <a:t>3,070,128,600 </a:t>
            </a:r>
            <a:r>
              <a:rPr lang="tr-TR" sz="2000" b="1" dirty="0" err="1" smtClean="0">
                <a:solidFill>
                  <a:srgbClr val="FF0000"/>
                </a:solidFill>
                <a:latin typeface="Times New Roman" panose="02020603050405020304" pitchFamily="18" charset="0"/>
                <a:cs typeface="Times New Roman" panose="02020603050405020304" pitchFamily="18" charset="0"/>
              </a:rPr>
              <a:t>bp</a:t>
            </a:r>
            <a:r>
              <a:rPr lang="tr-TR" sz="2000" b="1" dirty="0" smtClean="0">
                <a:solidFill>
                  <a:srgbClr val="FF0000"/>
                </a:solidFill>
                <a:latin typeface="Times New Roman" panose="02020603050405020304" pitchFamily="18" charset="0"/>
                <a:cs typeface="Times New Roman" panose="02020603050405020304" pitchFamily="18" charset="0"/>
              </a:rPr>
              <a:t> nükleotid</a:t>
            </a:r>
          </a:p>
          <a:p>
            <a:pPr>
              <a:lnSpc>
                <a:spcPct val="150000"/>
              </a:lnSpc>
            </a:pPr>
            <a:r>
              <a:rPr lang="tr-TR" sz="2000" b="1" dirty="0">
                <a:latin typeface="Times New Roman" panose="02020603050405020304" pitchFamily="18" charset="0"/>
                <a:cs typeface="Times New Roman" panose="02020603050405020304" pitchFamily="18" charset="0"/>
              </a:rPr>
              <a:t>24 farklı </a:t>
            </a:r>
            <a:r>
              <a:rPr lang="tr-TR" sz="2000" b="1" dirty="0" smtClean="0">
                <a:latin typeface="Times New Roman" panose="02020603050405020304" pitchFamily="18" charset="0"/>
                <a:cs typeface="Times New Roman" panose="02020603050405020304" pitchFamily="18" charset="0"/>
              </a:rPr>
              <a:t>kromozomun lineer </a:t>
            </a:r>
            <a:r>
              <a:rPr lang="tr-TR" sz="2000" b="1" dirty="0">
                <a:latin typeface="Times New Roman" panose="02020603050405020304" pitchFamily="18" charset="0"/>
                <a:cs typeface="Times New Roman" panose="02020603050405020304" pitchFamily="18" charset="0"/>
              </a:rPr>
              <a:t>uzunluğu </a:t>
            </a:r>
            <a:r>
              <a:rPr lang="tr-TR" sz="2000" b="1" dirty="0" smtClean="0">
                <a:solidFill>
                  <a:srgbClr val="FF0000"/>
                </a:solidFill>
                <a:latin typeface="Times New Roman" panose="02020603050405020304" pitchFamily="18" charset="0"/>
                <a:cs typeface="Times New Roman" panose="02020603050405020304" pitchFamily="18" charset="0"/>
              </a:rPr>
              <a:t>1 m</a:t>
            </a:r>
          </a:p>
          <a:p>
            <a:pPr>
              <a:lnSpc>
                <a:spcPct val="150000"/>
              </a:lnSpc>
            </a:pPr>
            <a:r>
              <a:rPr lang="tr-TR" sz="2000" b="1" dirty="0" smtClean="0">
                <a:latin typeface="Times New Roman" panose="02020603050405020304" pitchFamily="18" charset="0"/>
                <a:cs typeface="Times New Roman" panose="02020603050405020304" pitchFamily="18" charset="0"/>
              </a:rPr>
              <a:t>46 kromozomun lineer uzunluğu </a:t>
            </a:r>
            <a:r>
              <a:rPr lang="tr-TR" sz="2000" b="1" dirty="0" smtClean="0">
                <a:solidFill>
                  <a:srgbClr val="FF0000"/>
                </a:solidFill>
                <a:latin typeface="Times New Roman" panose="02020603050405020304" pitchFamily="18" charset="0"/>
                <a:cs typeface="Times New Roman" panose="02020603050405020304" pitchFamily="18" charset="0"/>
              </a:rPr>
              <a:t>2 m</a:t>
            </a:r>
            <a:endParaRPr lang="tr-TR" sz="20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tr-TR" sz="2000" b="1" dirty="0" smtClean="0">
                <a:latin typeface="Times New Roman" panose="02020603050405020304" pitchFamily="18" charset="0"/>
                <a:cs typeface="Times New Roman" panose="02020603050405020304" pitchFamily="18" charset="0"/>
              </a:rPr>
              <a:t>DNA kendi hücresinden </a:t>
            </a:r>
            <a:r>
              <a:rPr lang="tr-TR" sz="2000" b="1" dirty="0">
                <a:solidFill>
                  <a:srgbClr val="FF0000"/>
                </a:solidFill>
                <a:latin typeface="Times New Roman" panose="02020603050405020304" pitchFamily="18" charset="0"/>
                <a:cs typeface="Times New Roman" panose="02020603050405020304" pitchFamily="18" charset="0"/>
              </a:rPr>
              <a:t>2</a:t>
            </a:r>
            <a:r>
              <a:rPr lang="tr-TR" sz="2000" b="1" dirty="0" smtClean="0">
                <a:solidFill>
                  <a:srgbClr val="FF0000"/>
                </a:solidFill>
                <a:latin typeface="Times New Roman" panose="02020603050405020304" pitchFamily="18" charset="0"/>
                <a:cs typeface="Times New Roman" panose="02020603050405020304" pitchFamily="18" charset="0"/>
              </a:rPr>
              <a:t>0 000 kat </a:t>
            </a:r>
            <a:r>
              <a:rPr lang="tr-TR" sz="2000" b="1" dirty="0">
                <a:solidFill>
                  <a:srgbClr val="FF0000"/>
                </a:solidFill>
                <a:latin typeface="Times New Roman" panose="02020603050405020304" pitchFamily="18" charset="0"/>
                <a:cs typeface="Times New Roman" panose="02020603050405020304" pitchFamily="18" charset="0"/>
              </a:rPr>
              <a:t>daha uzun</a:t>
            </a:r>
          </a:p>
          <a:p>
            <a:pPr>
              <a:lnSpc>
                <a:spcPct val="150000"/>
              </a:lnSpc>
            </a:pPr>
            <a:r>
              <a:rPr lang="tr-TR" sz="2000" b="1" dirty="0" smtClean="0">
                <a:latin typeface="Times New Roman" panose="02020603050405020304" pitchFamily="18" charset="0"/>
                <a:cs typeface="Times New Roman" panose="02020603050405020304" pitchFamily="18" charset="0"/>
              </a:rPr>
              <a:t>Kromozomlar</a:t>
            </a:r>
            <a:r>
              <a:rPr lang="tr-TR" sz="2000" b="1" dirty="0" smtClean="0">
                <a:solidFill>
                  <a:srgbClr val="FF0000"/>
                </a:solidFill>
                <a:latin typeface="Times New Roman" panose="02020603050405020304" pitchFamily="18" charset="0"/>
                <a:cs typeface="Times New Roman" panose="02020603050405020304" pitchFamily="18" charset="0"/>
              </a:rPr>
              <a:t> 5 </a:t>
            </a:r>
            <a:r>
              <a:rPr lang="tr-TR" sz="2000" b="1" dirty="0">
                <a:solidFill>
                  <a:srgbClr val="FF0000"/>
                </a:solidFill>
                <a:latin typeface="Symbol" panose="05050102010706020507" pitchFamily="18" charset="2"/>
                <a:cs typeface="Times New Roman" panose="02020603050405020304" pitchFamily="18" charset="0"/>
              </a:rPr>
              <a:t>m</a:t>
            </a:r>
            <a:r>
              <a:rPr lang="tr-TR" sz="2000" b="1" dirty="0">
                <a:solidFill>
                  <a:srgbClr val="FF0000"/>
                </a:solidFill>
                <a:latin typeface="Times New Roman" panose="02020603050405020304" pitchFamily="18" charset="0"/>
                <a:cs typeface="Times New Roman" panose="02020603050405020304" pitchFamily="18" charset="0"/>
              </a:rPr>
              <a:t>m’den </a:t>
            </a:r>
            <a:r>
              <a:rPr lang="tr-TR" sz="2000" b="1" dirty="0">
                <a:latin typeface="Times New Roman" panose="02020603050405020304" pitchFamily="18" charset="0"/>
                <a:cs typeface="Times New Roman" panose="02020603050405020304" pitchFamily="18" charset="0"/>
              </a:rPr>
              <a:t>daha küçük alana </a:t>
            </a:r>
            <a:r>
              <a:rPr lang="tr-TR" sz="2000" b="1" dirty="0" smtClean="0">
                <a:latin typeface="Times New Roman" panose="02020603050405020304" pitchFamily="18" charset="0"/>
                <a:cs typeface="Times New Roman" panose="02020603050405020304" pitchFamily="18" charset="0"/>
              </a:rPr>
              <a:t>yerleştirilmiş</a:t>
            </a:r>
          </a:p>
          <a:p>
            <a:pPr>
              <a:lnSpc>
                <a:spcPct val="150000"/>
              </a:lnSpc>
            </a:pPr>
            <a:r>
              <a:rPr lang="tr-TR" sz="2000" b="1" dirty="0">
                <a:latin typeface="Times New Roman" panose="02020603050405020304" pitchFamily="18" charset="0"/>
                <a:cs typeface="Times New Roman" panose="02020603050405020304" pitchFamily="18" charset="0"/>
              </a:rPr>
              <a:t>24 farklı kromozomda </a:t>
            </a:r>
            <a:r>
              <a:rPr lang="tr-TR" sz="2000" b="1" dirty="0" smtClean="0">
                <a:solidFill>
                  <a:srgbClr val="FF0000"/>
                </a:solidFill>
                <a:latin typeface="Times New Roman" panose="02020603050405020304" pitchFamily="18" charset="0"/>
                <a:cs typeface="Times New Roman" panose="02020603050405020304" pitchFamily="18" charset="0"/>
              </a:rPr>
              <a:t>20 </a:t>
            </a:r>
            <a:r>
              <a:rPr lang="tr-TR" sz="2000" b="1" dirty="0">
                <a:solidFill>
                  <a:srgbClr val="FF0000"/>
                </a:solidFill>
                <a:latin typeface="Times New Roman" panose="02020603050405020304" pitchFamily="18" charset="0"/>
                <a:cs typeface="Times New Roman" panose="02020603050405020304" pitchFamily="18" charset="0"/>
              </a:rPr>
              <a:t>000 farklı gen</a:t>
            </a:r>
            <a:endParaRPr lang="tr-TR" sz="2000" b="1" dirty="0">
              <a:latin typeface="Times New Roman" panose="02020603050405020304" pitchFamily="18" charset="0"/>
              <a:cs typeface="Times New Roman" panose="02020603050405020304" pitchFamily="18" charset="0"/>
            </a:endParaRPr>
          </a:p>
        </p:txBody>
      </p:sp>
      <p:pic>
        <p:nvPicPr>
          <p:cNvPr id="5" name="Picture 4" descr="C:\Users\YTU-PC\Desktop\dna-histone-kromoz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8328" y="1039092"/>
            <a:ext cx="4322618" cy="4599708"/>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5527964" y="5971309"/>
            <a:ext cx="6470072" cy="498764"/>
          </a:xfrm>
        </p:spPr>
        <p:txBody>
          <a:bodyPr>
            <a:normAutofit/>
          </a:bodyPr>
          <a:lstStyle/>
          <a:p>
            <a:pPr lvl="2"/>
            <a:endParaRPr lang="tr-TR" dirty="0"/>
          </a:p>
        </p:txBody>
      </p:sp>
    </p:spTree>
    <p:extLst>
      <p:ext uri="{BB962C8B-B14F-4D97-AF65-F5344CB8AC3E}">
        <p14:creationId xmlns:p14="http://schemas.microsoft.com/office/powerpoint/2010/main" val="514076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4351" y="928254"/>
            <a:ext cx="5082886" cy="1872096"/>
          </a:xfrm>
        </p:spPr>
        <p:txBody>
          <a:bodyPr>
            <a:noAutofit/>
          </a:bodyPr>
          <a:lstStyle/>
          <a:p>
            <a:pPr lvl="0">
              <a:lnSpc>
                <a:spcPct val="150000"/>
              </a:lnSpc>
              <a:spcBef>
                <a:spcPts val="1000"/>
              </a:spcBef>
            </a:pPr>
            <a:r>
              <a:rPr lang="tr-TR" sz="2000" b="1" dirty="0" smtClean="0">
                <a:solidFill>
                  <a:prstClr val="black"/>
                </a:solidFill>
                <a:latin typeface="Times New Roman" panose="02020603050405020304" pitchFamily="18" charset="0"/>
                <a:ea typeface="+mn-ea"/>
                <a:cs typeface="Times New Roman" panose="02020603050405020304" pitchFamily="18" charset="0"/>
              </a:rPr>
              <a:t>İnsandaki</a:t>
            </a:r>
            <a:br>
              <a:rPr lang="tr-TR" sz="2000" b="1" dirty="0" smtClean="0">
                <a:solidFill>
                  <a:prstClr val="black"/>
                </a:solidFill>
                <a:latin typeface="Times New Roman" panose="02020603050405020304" pitchFamily="18" charset="0"/>
                <a:ea typeface="+mn-ea"/>
                <a:cs typeface="Times New Roman" panose="02020603050405020304" pitchFamily="18" charset="0"/>
              </a:rPr>
            </a:br>
            <a:r>
              <a:rPr lang="tr-TR" sz="2000" b="1" dirty="0" smtClean="0">
                <a:solidFill>
                  <a:prstClr val="black"/>
                </a:solidFill>
                <a:latin typeface="Times New Roman" panose="02020603050405020304" pitchFamily="18" charset="0"/>
                <a:ea typeface="+mn-ea"/>
                <a:cs typeface="Times New Roman" panose="02020603050405020304" pitchFamily="18" charset="0"/>
              </a:rPr>
              <a:t>     Toplam </a:t>
            </a:r>
            <a:r>
              <a:rPr lang="tr-TR" sz="2000" b="1" dirty="0">
                <a:solidFill>
                  <a:prstClr val="black"/>
                </a:solidFill>
                <a:latin typeface="Times New Roman" panose="02020603050405020304" pitchFamily="18" charset="0"/>
                <a:ea typeface="+mn-ea"/>
                <a:cs typeface="Times New Roman" panose="02020603050405020304" pitchFamily="18" charset="0"/>
              </a:rPr>
              <a:t>hücre </a:t>
            </a:r>
            <a:r>
              <a:rPr lang="tr-TR" sz="2000" b="1" dirty="0" smtClean="0">
                <a:solidFill>
                  <a:prstClr val="black"/>
                </a:solidFill>
                <a:latin typeface="Times New Roman" panose="02020603050405020304" pitchFamily="18" charset="0"/>
                <a:ea typeface="+mn-ea"/>
                <a:cs typeface="Times New Roman" panose="02020603050405020304" pitchFamily="18" charset="0"/>
              </a:rPr>
              <a:t>sayısı = </a:t>
            </a:r>
            <a:r>
              <a:rPr lang="tr-TR" sz="2000" b="1" dirty="0">
                <a:solidFill>
                  <a:srgbClr val="FF0000"/>
                </a:solidFill>
                <a:latin typeface="Times New Roman" panose="02020603050405020304" pitchFamily="18" charset="0"/>
                <a:ea typeface="+mn-ea"/>
                <a:cs typeface="Times New Roman" panose="02020603050405020304" pitchFamily="18" charset="0"/>
              </a:rPr>
              <a:t>10</a:t>
            </a:r>
            <a:r>
              <a:rPr lang="tr-TR" sz="2000" b="1" baseline="50000" dirty="0">
                <a:solidFill>
                  <a:srgbClr val="FF0000"/>
                </a:solidFill>
                <a:latin typeface="Times New Roman" panose="02020603050405020304" pitchFamily="18" charset="0"/>
                <a:ea typeface="+mn-ea"/>
                <a:cs typeface="Times New Roman" panose="02020603050405020304" pitchFamily="18" charset="0"/>
              </a:rPr>
              <a:t>14</a:t>
            </a:r>
            <a:r>
              <a:rPr lang="tr-TR" sz="2000" b="1" dirty="0">
                <a:solidFill>
                  <a:srgbClr val="FF0000"/>
                </a:solidFill>
                <a:latin typeface="Times New Roman" panose="02020603050405020304" pitchFamily="18" charset="0"/>
                <a:ea typeface="+mn-ea"/>
                <a:cs typeface="Times New Roman" panose="02020603050405020304" pitchFamily="18" charset="0"/>
              </a:rPr>
              <a:t> = 100 trilyon</a:t>
            </a:r>
            <a:br>
              <a:rPr lang="tr-TR" sz="2000" b="1" dirty="0">
                <a:solidFill>
                  <a:srgbClr val="FF0000"/>
                </a:solidFill>
                <a:latin typeface="Times New Roman" panose="02020603050405020304" pitchFamily="18" charset="0"/>
                <a:ea typeface="+mn-ea"/>
                <a:cs typeface="Times New Roman" panose="02020603050405020304" pitchFamily="18" charset="0"/>
              </a:rPr>
            </a:br>
            <a:r>
              <a:rPr lang="tr-TR" sz="2000" b="1" dirty="0" smtClean="0">
                <a:solidFill>
                  <a:srgbClr val="FF0000"/>
                </a:solidFill>
                <a:latin typeface="Times New Roman" panose="02020603050405020304" pitchFamily="18" charset="0"/>
                <a:ea typeface="+mn-ea"/>
                <a:cs typeface="Times New Roman" panose="02020603050405020304" pitchFamily="18" charset="0"/>
              </a:rPr>
              <a:t>     </a:t>
            </a:r>
            <a:r>
              <a:rPr lang="tr-TR" sz="2000" b="1" dirty="0" smtClean="0">
                <a:solidFill>
                  <a:prstClr val="black"/>
                </a:solidFill>
                <a:latin typeface="Times New Roman" panose="02020603050405020304" pitchFamily="18" charset="0"/>
                <a:ea typeface="+mn-ea"/>
                <a:cs typeface="Times New Roman" panose="02020603050405020304" pitchFamily="18" charset="0"/>
              </a:rPr>
              <a:t>Toplam </a:t>
            </a:r>
            <a:r>
              <a:rPr lang="tr-TR" sz="2000" b="1" dirty="0">
                <a:solidFill>
                  <a:prstClr val="black"/>
                </a:solidFill>
                <a:latin typeface="Times New Roman" panose="02020603050405020304" pitchFamily="18" charset="0"/>
                <a:ea typeface="+mn-ea"/>
                <a:cs typeface="Times New Roman" panose="02020603050405020304" pitchFamily="18" charset="0"/>
              </a:rPr>
              <a:t>DNA </a:t>
            </a:r>
            <a:r>
              <a:rPr lang="tr-TR" sz="2000" b="1" dirty="0" smtClean="0">
                <a:solidFill>
                  <a:prstClr val="black"/>
                </a:solidFill>
                <a:latin typeface="Times New Roman" panose="02020603050405020304" pitchFamily="18" charset="0"/>
                <a:ea typeface="+mn-ea"/>
                <a:cs typeface="Times New Roman" panose="02020603050405020304" pitchFamily="18" charset="0"/>
              </a:rPr>
              <a:t>uzunluğu = </a:t>
            </a:r>
            <a:r>
              <a:rPr lang="tr-TR" sz="2000" b="1" dirty="0">
                <a:solidFill>
                  <a:srgbClr val="FF0000"/>
                </a:solidFill>
                <a:latin typeface="Times New Roman" panose="02020603050405020304" pitchFamily="18" charset="0"/>
                <a:ea typeface="+mn-ea"/>
                <a:cs typeface="Times New Roman" panose="02020603050405020304" pitchFamily="18" charset="0"/>
              </a:rPr>
              <a:t>2x10</a:t>
            </a:r>
            <a:r>
              <a:rPr lang="tr-TR" sz="2000" b="1" baseline="50000" dirty="0">
                <a:solidFill>
                  <a:srgbClr val="FF0000"/>
                </a:solidFill>
                <a:latin typeface="Times New Roman" panose="02020603050405020304" pitchFamily="18" charset="0"/>
                <a:ea typeface="+mn-ea"/>
                <a:cs typeface="Times New Roman" panose="02020603050405020304" pitchFamily="18" charset="0"/>
              </a:rPr>
              <a:t>11</a:t>
            </a:r>
            <a:r>
              <a:rPr lang="tr-TR" sz="2000" b="1" dirty="0">
                <a:solidFill>
                  <a:srgbClr val="FF0000"/>
                </a:solidFill>
                <a:latin typeface="Times New Roman" panose="02020603050405020304" pitchFamily="18" charset="0"/>
                <a:ea typeface="+mn-ea"/>
                <a:cs typeface="Times New Roman" panose="02020603050405020304" pitchFamily="18" charset="0"/>
              </a:rPr>
              <a:t> </a:t>
            </a:r>
            <a:r>
              <a:rPr lang="tr-TR" sz="2000" b="1" dirty="0" smtClean="0">
                <a:solidFill>
                  <a:srgbClr val="FF0000"/>
                </a:solidFill>
                <a:latin typeface="Times New Roman" panose="02020603050405020304" pitchFamily="18" charset="0"/>
                <a:ea typeface="+mn-ea"/>
                <a:cs typeface="Times New Roman" panose="02020603050405020304" pitchFamily="18" charset="0"/>
              </a:rPr>
              <a:t>km</a:t>
            </a:r>
            <a:br>
              <a:rPr lang="tr-TR" sz="2000" b="1" dirty="0" smtClean="0">
                <a:solidFill>
                  <a:srgbClr val="FF0000"/>
                </a:solidFill>
                <a:latin typeface="Times New Roman" panose="02020603050405020304" pitchFamily="18" charset="0"/>
                <a:ea typeface="+mn-ea"/>
                <a:cs typeface="Times New Roman" panose="02020603050405020304" pitchFamily="18" charset="0"/>
              </a:rPr>
            </a:br>
            <a:r>
              <a:rPr lang="tr-TR" sz="2000" b="1" dirty="0" smtClean="0">
                <a:solidFill>
                  <a:srgbClr val="FF0000"/>
                </a:solidFill>
                <a:latin typeface="Times New Roman" panose="02020603050405020304" pitchFamily="18" charset="0"/>
                <a:ea typeface="+mn-ea"/>
                <a:cs typeface="Times New Roman" panose="02020603050405020304" pitchFamily="18" charset="0"/>
              </a:rPr>
              <a:t>     </a:t>
            </a:r>
            <a:r>
              <a:rPr lang="tr-TR" sz="2000" b="1" dirty="0" smtClean="0">
                <a:latin typeface="Times New Roman" panose="02020603050405020304" pitchFamily="18" charset="0"/>
                <a:ea typeface="+mn-ea"/>
                <a:cs typeface="Times New Roman" panose="02020603050405020304" pitchFamily="18" charset="0"/>
              </a:rPr>
              <a:t>Toplam DNA ağırlığı = </a:t>
            </a:r>
            <a:r>
              <a:rPr lang="tr-TR" sz="2000" b="1" dirty="0" smtClean="0">
                <a:solidFill>
                  <a:srgbClr val="FF0000"/>
                </a:solidFill>
                <a:latin typeface="Times New Roman" panose="02020603050405020304" pitchFamily="18" charset="0"/>
                <a:ea typeface="+mn-ea"/>
                <a:cs typeface="Times New Roman" panose="02020603050405020304" pitchFamily="18" charset="0"/>
              </a:rPr>
              <a:t>10 g</a:t>
            </a:r>
            <a:endParaRPr lang="tr-TR" sz="2000" dirty="0"/>
          </a:p>
        </p:txBody>
      </p:sp>
      <p:sp>
        <p:nvSpPr>
          <p:cNvPr id="3" name="İçerik Yer Tutucusu 2"/>
          <p:cNvSpPr>
            <a:spLocks noGrp="1"/>
          </p:cNvSpPr>
          <p:nvPr>
            <p:ph idx="1"/>
          </p:nvPr>
        </p:nvSpPr>
        <p:spPr/>
        <p:txBody>
          <a:bodyPr/>
          <a:lstStyle/>
          <a:p>
            <a:endParaRPr lang="tr-TR" dirty="0"/>
          </a:p>
        </p:txBody>
      </p:sp>
      <p:sp>
        <p:nvSpPr>
          <p:cNvPr id="4" name="Metin Yer Tutucusu 3"/>
          <p:cNvSpPr>
            <a:spLocks noGrp="1"/>
          </p:cNvSpPr>
          <p:nvPr>
            <p:ph type="body" sz="half" idx="2"/>
          </p:nvPr>
        </p:nvSpPr>
        <p:spPr>
          <a:xfrm>
            <a:off x="886692" y="3105149"/>
            <a:ext cx="4225636" cy="2713762"/>
          </a:xfrm>
        </p:spPr>
        <p:txBody>
          <a:bodyPr/>
          <a:lstStyle/>
          <a:p>
            <a:pPr>
              <a:lnSpc>
                <a:spcPct val="150000"/>
              </a:lnSpc>
            </a:pPr>
            <a:r>
              <a:rPr lang="tr-TR" sz="2000" b="1" dirty="0" smtClean="0">
                <a:latin typeface="Times New Roman" panose="02020603050405020304" pitchFamily="18" charset="0"/>
                <a:cs typeface="Times New Roman" panose="02020603050405020304" pitchFamily="18" charset="0"/>
              </a:rPr>
              <a:t>Dünyanın çevresini </a:t>
            </a:r>
            <a:r>
              <a:rPr lang="tr-TR" sz="2000" b="1" dirty="0">
                <a:latin typeface="Times New Roman" panose="02020603050405020304" pitchFamily="18" charset="0"/>
                <a:cs typeface="Times New Roman" panose="02020603050405020304" pitchFamily="18" charset="0"/>
              </a:rPr>
              <a:t>(4x 10</a:t>
            </a:r>
            <a:r>
              <a:rPr lang="tr-TR" sz="2000" b="1" baseline="50000" dirty="0">
                <a:latin typeface="Times New Roman" panose="02020603050405020304" pitchFamily="18" charset="0"/>
                <a:cs typeface="Times New Roman" panose="02020603050405020304" pitchFamily="18" charset="0"/>
              </a:rPr>
              <a:t>4</a:t>
            </a:r>
            <a:r>
              <a:rPr lang="tr-TR" sz="2000" b="1" dirty="0">
                <a:latin typeface="Times New Roman" panose="02020603050405020304" pitchFamily="18" charset="0"/>
                <a:cs typeface="Times New Roman" panose="02020603050405020304" pitchFamily="18" charset="0"/>
              </a:rPr>
              <a:t> km)</a:t>
            </a:r>
          </a:p>
          <a:p>
            <a:pPr>
              <a:lnSpc>
                <a:spcPct val="150000"/>
              </a:lnSpc>
            </a:pPr>
            <a:r>
              <a:rPr lang="tr-TR" sz="2000" b="1" dirty="0" smtClean="0">
                <a:solidFill>
                  <a:srgbClr val="FF0000"/>
                </a:solidFill>
                <a:latin typeface="Times New Roman" panose="02020603050405020304" pitchFamily="18" charset="0"/>
                <a:cs typeface="Times New Roman" panose="02020603050405020304" pitchFamily="18" charset="0"/>
              </a:rPr>
              <a:t>     5 </a:t>
            </a:r>
            <a:r>
              <a:rPr lang="tr-TR" sz="2000" b="1" dirty="0">
                <a:solidFill>
                  <a:srgbClr val="FF0000"/>
                </a:solidFill>
                <a:latin typeface="Times New Roman" panose="02020603050405020304" pitchFamily="18" charset="0"/>
                <a:cs typeface="Times New Roman" panose="02020603050405020304" pitchFamily="18" charset="0"/>
              </a:rPr>
              <a:t>milyon defa döner</a:t>
            </a:r>
          </a:p>
          <a:p>
            <a:pPr>
              <a:lnSpc>
                <a:spcPct val="150000"/>
              </a:lnSpc>
            </a:pPr>
            <a:r>
              <a:rPr lang="tr-TR" sz="2000" b="1" dirty="0">
                <a:latin typeface="Times New Roman" panose="02020603050405020304" pitchFamily="18" charset="0"/>
                <a:cs typeface="Times New Roman" panose="02020603050405020304" pitchFamily="18" charset="0"/>
              </a:rPr>
              <a:t>Dünyadan </a:t>
            </a:r>
            <a:r>
              <a:rPr lang="tr-TR" sz="2000" b="1" dirty="0" smtClean="0">
                <a:latin typeface="Times New Roman" panose="02020603050405020304" pitchFamily="18" charset="0"/>
                <a:cs typeface="Times New Roman" panose="02020603050405020304" pitchFamily="18" charset="0"/>
              </a:rPr>
              <a:t>güneşe </a:t>
            </a:r>
            <a:r>
              <a:rPr lang="tr-TR" sz="2000" b="1" dirty="0">
                <a:latin typeface="Times New Roman" panose="02020603050405020304" pitchFamily="18" charset="0"/>
                <a:cs typeface="Times New Roman" panose="02020603050405020304" pitchFamily="18" charset="0"/>
              </a:rPr>
              <a:t>(1.5x10</a:t>
            </a:r>
            <a:r>
              <a:rPr lang="tr-TR" sz="2000" b="1" baseline="50000" dirty="0">
                <a:latin typeface="Times New Roman" panose="02020603050405020304" pitchFamily="18" charset="0"/>
                <a:cs typeface="Times New Roman" panose="02020603050405020304" pitchFamily="18" charset="0"/>
              </a:rPr>
              <a:t>8</a:t>
            </a:r>
            <a:r>
              <a:rPr lang="tr-TR" sz="2000" b="1" dirty="0">
                <a:latin typeface="Times New Roman" panose="02020603050405020304" pitchFamily="18" charset="0"/>
                <a:cs typeface="Times New Roman" panose="02020603050405020304" pitchFamily="18" charset="0"/>
              </a:rPr>
              <a:t> km)</a:t>
            </a:r>
          </a:p>
          <a:p>
            <a:pPr>
              <a:lnSpc>
                <a:spcPct val="150000"/>
              </a:lnSpc>
            </a:pPr>
            <a:r>
              <a:rPr lang="tr-TR" sz="2000" b="1" dirty="0" smtClean="0">
                <a:solidFill>
                  <a:srgbClr val="FF0000"/>
                </a:solidFill>
                <a:latin typeface="Times New Roman" panose="02020603050405020304" pitchFamily="18" charset="0"/>
                <a:cs typeface="Times New Roman" panose="02020603050405020304" pitchFamily="18" charset="0"/>
              </a:rPr>
              <a:t>     650 </a:t>
            </a:r>
            <a:r>
              <a:rPr lang="tr-TR" sz="2000" b="1" dirty="0">
                <a:solidFill>
                  <a:srgbClr val="FF0000"/>
                </a:solidFill>
                <a:latin typeface="Times New Roman" panose="02020603050405020304" pitchFamily="18" charset="0"/>
                <a:cs typeface="Times New Roman" panose="02020603050405020304" pitchFamily="18" charset="0"/>
              </a:rPr>
              <a:t>defa </a:t>
            </a:r>
            <a:r>
              <a:rPr lang="tr-TR" sz="2000" b="1" dirty="0" smtClean="0">
                <a:solidFill>
                  <a:srgbClr val="FF0000"/>
                </a:solidFill>
                <a:latin typeface="Times New Roman" panose="02020603050405020304" pitchFamily="18" charset="0"/>
                <a:cs typeface="Times New Roman" panose="02020603050405020304" pitchFamily="18" charset="0"/>
              </a:rPr>
              <a:t>gidip döner</a:t>
            </a:r>
            <a:endParaRPr lang="tr-TR" sz="2000" b="1" dirty="0">
              <a:solidFill>
                <a:srgbClr val="FF0000"/>
              </a:solidFill>
              <a:latin typeface="Times New Roman" panose="02020603050405020304" pitchFamily="18" charset="0"/>
              <a:cs typeface="Times New Roman" panose="02020603050405020304" pitchFamily="18" charset="0"/>
            </a:endParaRPr>
          </a:p>
          <a:p>
            <a:endParaRPr lang="tr-TR" dirty="0"/>
          </a:p>
        </p:txBody>
      </p:sp>
      <p:pic>
        <p:nvPicPr>
          <p:cNvPr id="2050" name="Picture 2" descr="C:\Users\YTU-PC\Desktop\güneş-ve-ay-neden-aynı-büyüklükte-görünü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73" y="1884217"/>
            <a:ext cx="5153890" cy="282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262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5000" y="900547"/>
            <a:ext cx="8984673" cy="5209308"/>
          </a:xfrm>
        </p:spPr>
        <p:txBody>
          <a:bodyPr>
            <a:normAutofit fontScale="90000"/>
          </a:bodyPr>
          <a:lstStyle/>
          <a:p>
            <a:pPr>
              <a:lnSpc>
                <a:spcPct val="150000"/>
              </a:lnSpc>
            </a:pP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200" b="1" dirty="0" smtClean="0">
                <a:latin typeface="Times New Roman" panose="02020603050405020304" pitchFamily="18" charset="0"/>
                <a:cs typeface="Times New Roman" panose="02020603050405020304" pitchFamily="18" charset="0"/>
              </a:rPr>
              <a:t>İnsanın </a:t>
            </a:r>
            <a:r>
              <a:rPr lang="tr-TR" sz="2200" b="1" dirty="0">
                <a:latin typeface="Times New Roman" panose="02020603050405020304" pitchFamily="18" charset="0"/>
                <a:cs typeface="Times New Roman" panose="02020603050405020304" pitchFamily="18" charset="0"/>
              </a:rPr>
              <a:t>hücresindeki kromozomlar için </a:t>
            </a:r>
            <a:r>
              <a:rPr lang="tr-TR" sz="2200" b="1" dirty="0" smtClean="0">
                <a:latin typeface="Times New Roman" panose="02020603050405020304" pitchFamily="18" charset="0"/>
                <a:cs typeface="Times New Roman" panose="02020603050405020304" pitchFamily="18" charset="0"/>
              </a:rPr>
              <a:t>yaklaşık</a:t>
            </a:r>
            <a:br>
              <a:rPr lang="tr-TR" sz="2200" b="1" dirty="0" smtClean="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1 </a:t>
            </a:r>
            <a:r>
              <a:rPr lang="tr-TR" sz="2200" b="1" dirty="0">
                <a:solidFill>
                  <a:srgbClr val="FF0000"/>
                </a:solidFill>
                <a:latin typeface="Times New Roman" panose="02020603050405020304" pitchFamily="18" charset="0"/>
                <a:cs typeface="Times New Roman" panose="02020603050405020304" pitchFamily="18" charset="0"/>
              </a:rPr>
              <a:t>milyon sayfaya </a:t>
            </a:r>
            <a:r>
              <a:rPr lang="tr-TR" sz="2200" b="1" dirty="0">
                <a:latin typeface="Times New Roman" panose="02020603050405020304" pitchFamily="18" charset="0"/>
                <a:cs typeface="Times New Roman" panose="02020603050405020304" pitchFamily="18" charset="0"/>
              </a:rPr>
              <a:t>gerek </a:t>
            </a:r>
            <a:r>
              <a:rPr lang="tr-TR" sz="2200" b="1" dirty="0" smtClean="0">
                <a:latin typeface="Times New Roman" panose="02020603050405020304" pitchFamily="18" charset="0"/>
                <a:cs typeface="Times New Roman" panose="02020603050405020304" pitchFamily="18" charset="0"/>
              </a:rPr>
              <a:t>vardır.</a:t>
            </a:r>
            <a:r>
              <a:rPr lang="tr-TR" sz="2200" b="1" dirty="0">
                <a:solidFill>
                  <a:prstClr val="black"/>
                </a:solidFill>
                <a:latin typeface="Times New Roman" panose="02020603050405020304" pitchFamily="18" charset="0"/>
                <a:cs typeface="Times New Roman" panose="02020603050405020304" pitchFamily="18" charset="0"/>
              </a:rPr>
              <a:t/>
            </a:r>
            <a:br>
              <a:rPr lang="tr-TR" sz="2200" b="1" dirty="0">
                <a:solidFill>
                  <a:prstClr val="black"/>
                </a:solidFill>
                <a:latin typeface="Times New Roman" panose="02020603050405020304" pitchFamily="18" charset="0"/>
                <a:cs typeface="Times New Roman" panose="02020603050405020304" pitchFamily="18" charset="0"/>
              </a:rPr>
            </a:br>
            <a:r>
              <a:rPr lang="tr-TR" sz="2200" b="1" dirty="0" smtClean="0">
                <a:solidFill>
                  <a:prstClr val="black"/>
                </a:solidFill>
                <a:latin typeface="Times New Roman" panose="02020603050405020304" pitchFamily="18" charset="0"/>
                <a:cs typeface="Times New Roman" panose="02020603050405020304" pitchFamily="18" charset="0"/>
              </a:rPr>
              <a:t>Bilim insanları insan </a:t>
            </a:r>
            <a:r>
              <a:rPr lang="tr-TR" sz="2200" b="1" dirty="0">
                <a:solidFill>
                  <a:prstClr val="black"/>
                </a:solidFill>
                <a:latin typeface="Times New Roman" panose="02020603050405020304" pitchFamily="18" charset="0"/>
                <a:cs typeface="Times New Roman" panose="02020603050405020304" pitchFamily="18" charset="0"/>
              </a:rPr>
              <a:t>vücudundaki bir tek hücrede bulunan DNA moleküllerini </a:t>
            </a:r>
            <a:r>
              <a:rPr lang="tr-TR" sz="2200" b="1" dirty="0" smtClean="0">
                <a:solidFill>
                  <a:prstClr val="black"/>
                </a:solidFill>
                <a:latin typeface="Times New Roman" panose="02020603050405020304" pitchFamily="18" charset="0"/>
                <a:cs typeface="Times New Roman" panose="02020603050405020304" pitchFamily="18" charset="0"/>
              </a:rPr>
              <a:t/>
            </a:r>
            <a:br>
              <a:rPr lang="tr-TR" sz="2200" b="1" dirty="0" smtClean="0">
                <a:solidFill>
                  <a:prstClr val="black"/>
                </a:solidFill>
                <a:latin typeface="Times New Roman" panose="02020603050405020304" pitchFamily="18" charset="0"/>
                <a:cs typeface="Times New Roman" panose="02020603050405020304" pitchFamily="18" charset="0"/>
              </a:rPr>
            </a:br>
            <a:r>
              <a:rPr lang="tr-TR" sz="2200" b="1" dirty="0">
                <a:solidFill>
                  <a:prstClr val="black"/>
                </a:solidFill>
                <a:latin typeface="Times New Roman" panose="02020603050405020304" pitchFamily="18" charset="0"/>
                <a:cs typeface="Times New Roman" panose="02020603050405020304" pitchFamily="18" charset="0"/>
              </a:rPr>
              <a:t>	</a:t>
            </a:r>
            <a:r>
              <a:rPr lang="tr-TR" sz="2200" b="1" dirty="0" smtClean="0">
                <a:solidFill>
                  <a:prstClr val="black"/>
                </a:solidFill>
                <a:latin typeface="Times New Roman" panose="02020603050405020304" pitchFamily="18" charset="0"/>
                <a:cs typeface="Times New Roman" panose="02020603050405020304" pitchFamily="18" charset="0"/>
              </a:rPr>
              <a:t>her </a:t>
            </a:r>
            <a:r>
              <a:rPr lang="tr-TR" sz="2200" b="1" dirty="0">
                <a:solidFill>
                  <a:prstClr val="black"/>
                </a:solidFill>
                <a:latin typeface="Times New Roman" panose="02020603050405020304" pitchFamily="18" charset="0"/>
                <a:cs typeface="Times New Roman" panose="02020603050405020304" pitchFamily="18" charset="0"/>
              </a:rPr>
              <a:t>biri </a:t>
            </a:r>
            <a:r>
              <a:rPr lang="tr-TR" sz="2200" b="1" dirty="0" smtClean="0">
                <a:solidFill>
                  <a:srgbClr val="FF0000"/>
                </a:solidFill>
                <a:latin typeface="Times New Roman" panose="02020603050405020304" pitchFamily="18" charset="0"/>
                <a:cs typeface="Times New Roman" panose="02020603050405020304" pitchFamily="18" charset="0"/>
              </a:rPr>
              <a:t>20 </a:t>
            </a:r>
            <a:r>
              <a:rPr lang="tr-TR" sz="2200" b="1" dirty="0">
                <a:solidFill>
                  <a:srgbClr val="FF0000"/>
                </a:solidFill>
                <a:latin typeface="Times New Roman" panose="02020603050405020304" pitchFamily="18" charset="0"/>
                <a:cs typeface="Times New Roman" panose="02020603050405020304" pitchFamily="18" charset="0"/>
              </a:rPr>
              <a:t>bin </a:t>
            </a:r>
            <a:r>
              <a:rPr lang="tr-TR" sz="2200" b="1" dirty="0" smtClean="0">
                <a:solidFill>
                  <a:srgbClr val="FF0000"/>
                </a:solidFill>
                <a:latin typeface="Times New Roman" panose="02020603050405020304" pitchFamily="18" charset="0"/>
                <a:cs typeface="Times New Roman" panose="02020603050405020304" pitchFamily="18" charset="0"/>
              </a:rPr>
              <a:t>sayfadan</a:t>
            </a:r>
            <a:r>
              <a:rPr lang="tr-TR" sz="2200" b="1" dirty="0" smtClean="0">
                <a:solidFill>
                  <a:prstClr val="black"/>
                </a:solidFill>
                <a:latin typeface="Times New Roman" panose="02020603050405020304" pitchFamily="18" charset="0"/>
                <a:cs typeface="Times New Roman" panose="02020603050405020304" pitchFamily="18" charset="0"/>
              </a:rPr>
              <a:t> oluşan </a:t>
            </a:r>
            <a:br>
              <a:rPr lang="tr-TR" sz="2200" b="1" dirty="0" smtClean="0">
                <a:solidFill>
                  <a:prstClr val="black"/>
                </a:solidFill>
                <a:latin typeface="Times New Roman" panose="02020603050405020304" pitchFamily="18" charset="0"/>
                <a:cs typeface="Times New Roman" panose="02020603050405020304" pitchFamily="18" charset="0"/>
              </a:rPr>
            </a:br>
            <a:r>
              <a:rPr lang="tr-TR" sz="2200" b="1" dirty="0" smtClean="0">
                <a:solidFill>
                  <a:prstClr val="black"/>
                </a:solidFill>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46 </a:t>
            </a:r>
            <a:r>
              <a:rPr lang="tr-TR" sz="2200" b="1" dirty="0">
                <a:solidFill>
                  <a:srgbClr val="FF0000"/>
                </a:solidFill>
                <a:latin typeface="Times New Roman" panose="02020603050405020304" pitchFamily="18" charset="0"/>
                <a:cs typeface="Times New Roman" panose="02020603050405020304" pitchFamily="18" charset="0"/>
              </a:rPr>
              <a:t>ciltlik </a:t>
            </a:r>
            <a:r>
              <a:rPr lang="tr-TR" sz="2200" b="1" dirty="0">
                <a:solidFill>
                  <a:prstClr val="black"/>
                </a:solidFill>
                <a:latin typeface="Times New Roman" panose="02020603050405020304" pitchFamily="18" charset="0"/>
                <a:cs typeface="Times New Roman" panose="02020603050405020304" pitchFamily="18" charset="0"/>
              </a:rPr>
              <a:t>dev bir </a:t>
            </a:r>
            <a:r>
              <a:rPr lang="tr-TR" sz="2200" b="1" dirty="0">
                <a:solidFill>
                  <a:srgbClr val="FF0000"/>
                </a:solidFill>
                <a:latin typeface="Times New Roman" panose="02020603050405020304" pitchFamily="18" charset="0"/>
                <a:cs typeface="Times New Roman" panose="02020603050405020304" pitchFamily="18" charset="0"/>
              </a:rPr>
              <a:t>ansiklopediye</a:t>
            </a:r>
            <a:r>
              <a:rPr lang="tr-TR" sz="2200" b="1" dirty="0">
                <a:solidFill>
                  <a:prstClr val="black"/>
                </a:solidFill>
                <a:latin typeface="Times New Roman" panose="02020603050405020304" pitchFamily="18" charset="0"/>
                <a:cs typeface="Times New Roman" panose="02020603050405020304" pitchFamily="18" charset="0"/>
              </a:rPr>
              <a:t> benzetmektedirler</a:t>
            </a:r>
            <a:r>
              <a:rPr lang="tr-TR" sz="2200" b="1" dirty="0" smtClean="0">
                <a:solidFill>
                  <a:prstClr val="black"/>
                </a:solidFill>
                <a:latin typeface="Times New Roman" panose="02020603050405020304" pitchFamily="18" charset="0"/>
                <a:cs typeface="Times New Roman" panose="02020603050405020304" pitchFamily="18" charset="0"/>
              </a:rPr>
              <a:t>.</a:t>
            </a:r>
            <a:br>
              <a:rPr lang="tr-TR" sz="2200" b="1" dirty="0" smtClean="0">
                <a:solidFill>
                  <a:prstClr val="black"/>
                </a:solidFill>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Farklı canlıların bütün hücrelerinde,</a:t>
            </a:r>
            <a:br>
              <a:rPr lang="tr-TR" sz="2200" b="1" dirty="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4 harften </a:t>
            </a:r>
            <a:r>
              <a:rPr lang="tr-TR" sz="2200" b="1" dirty="0">
                <a:latin typeface="Times New Roman" panose="02020603050405020304" pitchFamily="18" charset="0"/>
                <a:cs typeface="Times New Roman" panose="02020603050405020304" pitchFamily="18" charset="0"/>
              </a:rPr>
              <a:t>oluşan bir </a:t>
            </a:r>
            <a:r>
              <a:rPr lang="tr-TR" sz="2200" b="1" dirty="0">
                <a:solidFill>
                  <a:srgbClr val="FF0000"/>
                </a:solidFill>
                <a:latin typeface="Times New Roman" panose="02020603050405020304" pitchFamily="18" charset="0"/>
                <a:cs typeface="Times New Roman" panose="02020603050405020304" pitchFamily="18" charset="0"/>
              </a:rPr>
              <a:t>genetik alfabe </a:t>
            </a:r>
            <a:r>
              <a:rPr lang="tr-TR" sz="2200" b="1" dirty="0">
                <a:latin typeface="Times New Roman" panose="02020603050405020304" pitchFamily="18" charset="0"/>
                <a:cs typeface="Times New Roman" panose="02020603050405020304" pitchFamily="18" charset="0"/>
              </a:rPr>
              <a:t>kullanılarak</a:t>
            </a:r>
            <a:br>
              <a:rPr lang="tr-TR" sz="2200" b="1" dirty="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canlının bütün fonksiyonlarına ait </a:t>
            </a:r>
            <a:r>
              <a:rPr lang="tr-TR" sz="2200" b="1" dirty="0">
                <a:solidFill>
                  <a:srgbClr val="FF0000"/>
                </a:solidFill>
                <a:latin typeface="Times New Roman" panose="02020603050405020304" pitchFamily="18" charset="0"/>
                <a:cs typeface="Times New Roman" panose="02020603050405020304" pitchFamily="18" charset="0"/>
              </a:rPr>
              <a:t>şifrelerin </a:t>
            </a:r>
            <a:r>
              <a:rPr lang="tr-TR" sz="2200" b="1" dirty="0">
                <a:latin typeface="Times New Roman" panose="02020603050405020304" pitchFamily="18" charset="0"/>
                <a:cs typeface="Times New Roman" panose="02020603050405020304" pitchFamily="18" charset="0"/>
              </a:rPr>
              <a:t>olduğu</a:t>
            </a:r>
            <a:br>
              <a:rPr lang="tr-TR" sz="2200" b="1" dirty="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ismi </a:t>
            </a:r>
            <a:r>
              <a:rPr lang="tr-TR" sz="2200" b="1" dirty="0">
                <a:solidFill>
                  <a:srgbClr val="FF0000"/>
                </a:solidFill>
                <a:latin typeface="Times New Roman" panose="02020603050405020304" pitchFamily="18" charset="0"/>
                <a:cs typeface="Times New Roman" panose="02020603050405020304" pitchFamily="18" charset="0"/>
              </a:rPr>
              <a:t>DNA Mucizesi </a:t>
            </a:r>
            <a:r>
              <a:rPr lang="tr-TR" sz="2200" b="1" dirty="0">
                <a:latin typeface="Times New Roman" panose="02020603050405020304" pitchFamily="18" charset="0"/>
                <a:cs typeface="Times New Roman" panose="02020603050405020304" pitchFamily="18" charset="0"/>
              </a:rPr>
              <a:t>olan </a:t>
            </a:r>
            <a:br>
              <a:rPr lang="tr-TR" sz="2200" b="1" dirty="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çıplak gözle de </a:t>
            </a:r>
            <a:r>
              <a:rPr lang="tr-TR" sz="2200" b="1" dirty="0" smtClean="0">
                <a:latin typeface="Times New Roman" panose="02020603050405020304" pitchFamily="18" charset="0"/>
                <a:cs typeface="Times New Roman" panose="02020603050405020304" pitchFamily="18" charset="0"/>
              </a:rPr>
              <a:t>görülemeyen </a:t>
            </a:r>
            <a:r>
              <a:rPr lang="tr-TR" sz="2200" b="1" dirty="0">
                <a:solidFill>
                  <a:srgbClr val="FF0000"/>
                </a:solidFill>
                <a:latin typeface="Times New Roman" panose="02020603050405020304" pitchFamily="18" charset="0"/>
                <a:cs typeface="Times New Roman" panose="02020603050405020304" pitchFamily="18" charset="0"/>
              </a:rPr>
              <a:t>kitap</a:t>
            </a:r>
            <a:r>
              <a:rPr lang="tr-TR" sz="2200" b="1" dirty="0">
                <a:latin typeface="Times New Roman" panose="02020603050405020304" pitchFamily="18" charset="0"/>
                <a:cs typeface="Times New Roman" panose="02020603050405020304" pitchFamily="18" charset="0"/>
              </a:rPr>
              <a:t> </a:t>
            </a:r>
            <a:r>
              <a:rPr lang="tr-TR" sz="2200" b="1" dirty="0" smtClean="0">
                <a:latin typeface="Times New Roman" panose="02020603050405020304" pitchFamily="18" charset="0"/>
                <a:cs typeface="Times New Roman" panose="02020603050405020304" pitchFamily="18" charset="0"/>
              </a:rPr>
              <a:t>veya </a:t>
            </a:r>
            <a:r>
              <a:rPr lang="tr-TR" sz="2200" b="1" dirty="0" smtClean="0">
                <a:solidFill>
                  <a:srgbClr val="FF0000"/>
                </a:solidFill>
                <a:latin typeface="Times New Roman" panose="02020603050405020304" pitchFamily="18" charset="0"/>
                <a:cs typeface="Times New Roman" panose="02020603050405020304" pitchFamily="18" charset="0"/>
              </a:rPr>
              <a:t>kitaplar</a:t>
            </a:r>
            <a:r>
              <a:rPr lang="tr-TR" sz="2200" b="1" dirty="0" smtClean="0">
                <a:latin typeface="Times New Roman" panose="02020603050405020304" pitchFamily="18" charset="0"/>
                <a:cs typeface="Times New Roman" panose="02020603050405020304" pitchFamily="18" charset="0"/>
              </a:rPr>
              <a:t> yazılmaktadır</a:t>
            </a:r>
            <a:r>
              <a:rPr lang="tr-TR" sz="2200" b="1" dirty="0">
                <a:latin typeface="Times New Roman" panose="02020603050405020304" pitchFamily="18" charset="0"/>
                <a:cs typeface="Times New Roman" panose="02020603050405020304" pitchFamily="18" charset="0"/>
              </a:rPr>
              <a:t>.</a:t>
            </a:r>
            <a:br>
              <a:rPr lang="tr-TR" sz="2200" b="1" dirty="0">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endParaRPr lang="tr-TR" sz="2000" dirty="0"/>
          </a:p>
        </p:txBody>
      </p:sp>
    </p:spTree>
    <p:extLst>
      <p:ext uri="{BB962C8B-B14F-4D97-AF65-F5344CB8AC3E}">
        <p14:creationId xmlns:p14="http://schemas.microsoft.com/office/powerpoint/2010/main" val="1807737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16734" y="554183"/>
            <a:ext cx="4688176" cy="443345"/>
          </a:xfrm>
        </p:spPr>
        <p:txBody>
          <a:bodyPr>
            <a:noAutofit/>
          </a:bodyPr>
          <a:lstStyle/>
          <a:p>
            <a:pPr lvl="0">
              <a:lnSpc>
                <a:spcPct val="150000"/>
              </a:lnSpc>
              <a:spcBef>
                <a:spcPts val="1000"/>
              </a:spcBef>
            </a:pPr>
            <a:r>
              <a:rPr lang="tr-TR" sz="2400" b="1" dirty="0" smtClean="0">
                <a:solidFill>
                  <a:srgbClr val="00B050"/>
                </a:solidFill>
                <a:latin typeface="Times New Roman" panose="02020603050405020304" pitchFamily="18" charset="0"/>
                <a:cs typeface="Times New Roman" panose="02020603050405020304" pitchFamily="18" charset="0"/>
              </a:rPr>
              <a:t>Genlerden Proteinlerin Sentezi</a:t>
            </a:r>
            <a:endParaRPr lang="tr-TR" sz="2400" b="1" dirty="0">
              <a:solidFill>
                <a:srgbClr val="00B050"/>
              </a:solidFill>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1200007" y="1898072"/>
            <a:ext cx="3856902" cy="3546763"/>
          </a:xfrm>
        </p:spPr>
        <p:txBody>
          <a:bodyPr>
            <a:normAutofit/>
          </a:bodyPr>
          <a:lstStyle/>
          <a:p>
            <a:endParaRPr lang="tr-TR" b="1" dirty="0" smtClean="0">
              <a:latin typeface="Times New Roman" panose="02020603050405020304" pitchFamily="18" charset="0"/>
              <a:cs typeface="Times New Roman" panose="02020603050405020304" pitchFamily="18" charset="0"/>
            </a:endParaRPr>
          </a:p>
          <a:p>
            <a:pPr>
              <a:lnSpc>
                <a:spcPct val="150000"/>
              </a:lnSpc>
            </a:pPr>
            <a:r>
              <a:rPr lang="tr-TR" sz="2000" b="1" i="1" dirty="0" err="1">
                <a:solidFill>
                  <a:prstClr val="black"/>
                </a:solidFill>
                <a:latin typeface="Times New Roman" panose="02020603050405020304" pitchFamily="18" charset="0"/>
                <a:ea typeface="+mj-ea"/>
                <a:cs typeface="Times New Roman" panose="02020603050405020304" pitchFamily="18" charset="0"/>
              </a:rPr>
              <a:t>E.coli</a:t>
            </a:r>
            <a:r>
              <a:rPr lang="tr-TR" sz="2000" b="1" dirty="0" err="1">
                <a:solidFill>
                  <a:prstClr val="black"/>
                </a:solidFill>
                <a:latin typeface="Times New Roman" panose="02020603050405020304" pitchFamily="18" charset="0"/>
                <a:ea typeface="+mj-ea"/>
                <a:cs typeface="Times New Roman" panose="02020603050405020304" pitchFamily="18" charset="0"/>
              </a:rPr>
              <a:t>’deki</a:t>
            </a:r>
            <a:r>
              <a:rPr lang="tr-TR" sz="2000" b="1" dirty="0">
                <a:solidFill>
                  <a:prstClr val="black"/>
                </a:solidFill>
                <a:latin typeface="Times New Roman" panose="02020603050405020304" pitchFamily="18" charset="0"/>
                <a:ea typeface="+mj-ea"/>
                <a:cs typeface="Times New Roman" panose="02020603050405020304" pitchFamily="18" charset="0"/>
              </a:rPr>
              <a:t> </a:t>
            </a:r>
            <a:r>
              <a:rPr lang="tr-TR" sz="2000" b="1" dirty="0" smtClean="0">
                <a:solidFill>
                  <a:prstClr val="black"/>
                </a:solidFill>
                <a:latin typeface="Times New Roman" panose="02020603050405020304" pitchFamily="18" charset="0"/>
                <a:ea typeface="+mj-ea"/>
                <a:cs typeface="Times New Roman" panose="02020603050405020304" pitchFamily="18" charset="0"/>
              </a:rPr>
              <a:t> 4,435 </a:t>
            </a:r>
            <a:r>
              <a:rPr lang="tr-TR" sz="2000" b="1" dirty="0">
                <a:solidFill>
                  <a:prstClr val="black"/>
                </a:solidFill>
                <a:latin typeface="Times New Roman" panose="02020603050405020304" pitchFamily="18" charset="0"/>
                <a:ea typeface="+mj-ea"/>
                <a:cs typeface="Times New Roman" panose="02020603050405020304" pitchFamily="18" charset="0"/>
              </a:rPr>
              <a:t>farklı gen</a:t>
            </a:r>
            <a:br>
              <a:rPr lang="tr-TR" sz="2000" b="1" dirty="0">
                <a:solidFill>
                  <a:prstClr val="black"/>
                </a:solidFill>
                <a:latin typeface="Times New Roman" panose="02020603050405020304" pitchFamily="18" charset="0"/>
                <a:ea typeface="+mj-ea"/>
                <a:cs typeface="Times New Roman" panose="02020603050405020304" pitchFamily="18" charset="0"/>
              </a:rPr>
            </a:br>
            <a:r>
              <a:rPr lang="tr-TR" sz="2000" b="1" dirty="0">
                <a:solidFill>
                  <a:prstClr val="black"/>
                </a:solidFill>
                <a:latin typeface="Times New Roman" panose="02020603050405020304" pitchFamily="18" charset="0"/>
                <a:ea typeface="+mj-ea"/>
                <a:cs typeface="Times New Roman" panose="02020603050405020304" pitchFamily="18" charset="0"/>
              </a:rPr>
              <a:t>İnsandaki </a:t>
            </a:r>
            <a:r>
              <a:rPr lang="tr-TR" sz="2000" b="1" dirty="0" smtClean="0">
                <a:solidFill>
                  <a:prstClr val="black"/>
                </a:solidFill>
                <a:latin typeface="Times New Roman" panose="02020603050405020304" pitchFamily="18" charset="0"/>
                <a:ea typeface="+mj-ea"/>
                <a:cs typeface="Times New Roman" panose="02020603050405020304" pitchFamily="18" charset="0"/>
              </a:rPr>
              <a:t>20 </a:t>
            </a:r>
            <a:r>
              <a:rPr lang="tr-TR" sz="2000" b="1" dirty="0">
                <a:solidFill>
                  <a:prstClr val="black"/>
                </a:solidFill>
                <a:latin typeface="Times New Roman" panose="02020603050405020304" pitchFamily="18" charset="0"/>
                <a:ea typeface="+mj-ea"/>
                <a:cs typeface="Times New Roman" panose="02020603050405020304" pitchFamily="18" charset="0"/>
              </a:rPr>
              <a:t>000 farklı gen</a:t>
            </a:r>
            <a:endParaRPr lang="tr-TR" sz="2000" b="1" dirty="0">
              <a:latin typeface="Times New Roman" panose="02020603050405020304" pitchFamily="18" charset="0"/>
              <a:cs typeface="Times New Roman" panose="02020603050405020304" pitchFamily="18" charset="0"/>
            </a:endParaRPr>
          </a:p>
          <a:p>
            <a:pPr>
              <a:lnSpc>
                <a:spcPct val="150000"/>
              </a:lnSpc>
            </a:pPr>
            <a:r>
              <a:rPr lang="tr-TR" sz="2000" b="1" dirty="0" err="1" smtClean="0">
                <a:solidFill>
                  <a:srgbClr val="FF0000"/>
                </a:solidFill>
                <a:latin typeface="Times New Roman" panose="02020603050405020304" pitchFamily="18" charset="0"/>
                <a:cs typeface="Times New Roman" panose="02020603050405020304" pitchFamily="18" charset="0"/>
              </a:rPr>
              <a:t>mRNA</a:t>
            </a:r>
            <a:r>
              <a:rPr lang="tr-TR" sz="2000" b="1" dirty="0" smtClean="0">
                <a:latin typeface="Times New Roman" panose="02020603050405020304" pitchFamily="18" charset="0"/>
                <a:cs typeface="Times New Roman" panose="02020603050405020304" pitchFamily="18" charset="0"/>
              </a:rPr>
              <a:t>, </a:t>
            </a:r>
            <a:r>
              <a:rPr lang="tr-TR" sz="2000" b="1" dirty="0" err="1" smtClean="0">
                <a:solidFill>
                  <a:srgbClr val="FF0000"/>
                </a:solidFill>
                <a:latin typeface="Times New Roman" panose="02020603050405020304" pitchFamily="18" charset="0"/>
                <a:cs typeface="Times New Roman" panose="02020603050405020304" pitchFamily="18" charset="0"/>
              </a:rPr>
              <a:t>tRNA</a:t>
            </a:r>
            <a:r>
              <a:rPr lang="tr-TR" sz="2000" b="1" dirty="0" smtClean="0">
                <a:latin typeface="Times New Roman" panose="02020603050405020304" pitchFamily="18" charset="0"/>
                <a:cs typeface="Times New Roman" panose="02020603050405020304" pitchFamily="18" charset="0"/>
              </a:rPr>
              <a:t>, </a:t>
            </a:r>
            <a:r>
              <a:rPr lang="tr-TR" sz="2000" b="1" dirty="0" err="1" smtClean="0">
                <a:solidFill>
                  <a:srgbClr val="FF0000"/>
                </a:solidFill>
                <a:latin typeface="Times New Roman" panose="02020603050405020304" pitchFamily="18" charset="0"/>
                <a:cs typeface="Times New Roman" panose="02020603050405020304" pitchFamily="18" charset="0"/>
              </a:rPr>
              <a:t>rRNA</a:t>
            </a:r>
            <a:r>
              <a:rPr lang="tr-TR" sz="2000" b="1" dirty="0" err="1" smtClean="0">
                <a:latin typeface="Times New Roman" panose="02020603050405020304" pitchFamily="18" charset="0"/>
                <a:cs typeface="Times New Roman" panose="02020603050405020304" pitchFamily="18" charset="0"/>
              </a:rPr>
              <a:t>’ya</a:t>
            </a:r>
            <a:r>
              <a:rPr lang="tr-TR" sz="2000" b="1" dirty="0" smtClean="0">
                <a:latin typeface="Times New Roman" panose="02020603050405020304" pitchFamily="18" charset="0"/>
                <a:cs typeface="Times New Roman" panose="02020603050405020304" pitchFamily="18" charset="0"/>
              </a:rPr>
              <a:t> çevrilerek </a:t>
            </a:r>
            <a:r>
              <a:rPr lang="tr-TR" sz="2000" b="1" dirty="0" smtClean="0">
                <a:solidFill>
                  <a:srgbClr val="FF0000"/>
                </a:solidFill>
                <a:latin typeface="Times New Roman" panose="02020603050405020304" pitchFamily="18" charset="0"/>
                <a:cs typeface="Times New Roman" panose="02020603050405020304" pitchFamily="18" charset="0"/>
              </a:rPr>
              <a:t>binlerce farklı protein</a:t>
            </a:r>
            <a:r>
              <a:rPr lang="tr-TR" sz="2000" b="1" dirty="0" smtClean="0">
                <a:latin typeface="Times New Roman" panose="02020603050405020304" pitchFamily="18" charset="0"/>
                <a:cs typeface="Times New Roman" panose="02020603050405020304" pitchFamily="18" charset="0"/>
              </a:rPr>
              <a:t> sentezlenmektedir.</a:t>
            </a:r>
            <a:endParaRPr lang="tr-TR" sz="2000" b="1" dirty="0">
              <a:latin typeface="Times New Roman" panose="02020603050405020304" pitchFamily="18" charset="0"/>
              <a:cs typeface="Times New Roman" panose="02020603050405020304" pitchFamily="18" charset="0"/>
            </a:endParaRPr>
          </a:p>
          <a:p>
            <a:endParaRPr lang="tr-TR" dirty="0"/>
          </a:p>
        </p:txBody>
      </p:sp>
      <p:pic>
        <p:nvPicPr>
          <p:cNvPr id="5" name="Picture 2" descr="C:\Users\YTU-PC\Desktop\dna_is_copied_during_a_process_called15520492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205346"/>
            <a:ext cx="6172200" cy="482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000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18853" y="872836"/>
            <a:ext cx="8749146" cy="5444837"/>
          </a:xfrm>
        </p:spPr>
        <p:txBody>
          <a:bodyPr>
            <a:normAutofit/>
          </a:bodyPr>
          <a:lstStyle/>
          <a:p>
            <a:pPr>
              <a:lnSpc>
                <a:spcPct val="200000"/>
              </a:lnSpc>
            </a:pPr>
            <a:r>
              <a:rPr lang="tr-TR" sz="2000" b="1" dirty="0" smtClean="0">
                <a:solidFill>
                  <a:prstClr val="black"/>
                </a:solidFill>
                <a:latin typeface="Times New Roman" panose="02020603050405020304" pitchFamily="18" charset="0"/>
                <a:cs typeface="Times New Roman" panose="02020603050405020304" pitchFamily="18" charset="0"/>
              </a:rPr>
              <a:t>Nasıl ki </a:t>
            </a:r>
            <a:r>
              <a:rPr lang="tr-TR" sz="2000" b="1" dirty="0">
                <a:solidFill>
                  <a:srgbClr val="FF0000"/>
                </a:solidFill>
                <a:latin typeface="Times New Roman" panose="02020603050405020304" pitchFamily="18" charset="0"/>
                <a:cs typeface="Times New Roman" panose="02020603050405020304" pitchFamily="18" charset="0"/>
              </a:rPr>
              <a:t>29 harfle binlerce kitap </a:t>
            </a:r>
            <a:r>
              <a:rPr lang="tr-TR" sz="2000" b="1" dirty="0">
                <a:solidFill>
                  <a:prstClr val="black"/>
                </a:solidFill>
                <a:latin typeface="Times New Roman" panose="02020603050405020304" pitchFamily="18" charset="0"/>
                <a:cs typeface="Times New Roman" panose="02020603050405020304" pitchFamily="18" charset="0"/>
              </a:rPr>
              <a:t>yazılarak değişik manalar ifade </a:t>
            </a:r>
            <a:r>
              <a:rPr lang="tr-TR" sz="2000" b="1" dirty="0" smtClean="0">
                <a:solidFill>
                  <a:prstClr val="black"/>
                </a:solidFill>
                <a:latin typeface="Times New Roman" panose="02020603050405020304" pitchFamily="18" charset="0"/>
                <a:cs typeface="Times New Roman" panose="02020603050405020304" pitchFamily="18" charset="0"/>
              </a:rPr>
              <a:t>ediliyorsa,</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t>
            </a:r>
            <a:r>
              <a:rPr lang="tr-TR" sz="2000" b="1" dirty="0" smtClean="0">
                <a:solidFill>
                  <a:prstClr val="black"/>
                </a:solidFill>
                <a:latin typeface="Times New Roman" panose="02020603050405020304" pitchFamily="18" charset="0"/>
                <a:cs typeface="Times New Roman" panose="02020603050405020304" pitchFamily="18" charset="0"/>
              </a:rPr>
              <a:t>aynı </a:t>
            </a:r>
            <a:r>
              <a:rPr lang="tr-TR" sz="2000" b="1" dirty="0">
                <a:solidFill>
                  <a:prstClr val="black"/>
                </a:solidFill>
                <a:latin typeface="Times New Roman" panose="02020603050405020304" pitchFamily="18" charset="0"/>
                <a:cs typeface="Times New Roman" panose="02020603050405020304" pitchFamily="18" charset="0"/>
              </a:rPr>
              <a:t>şekilde </a:t>
            </a:r>
            <a:r>
              <a:rPr lang="tr-TR" sz="2000" b="1" dirty="0">
                <a:solidFill>
                  <a:srgbClr val="FF0000"/>
                </a:solidFill>
                <a:latin typeface="Times New Roman" panose="02020603050405020304" pitchFamily="18" charset="0"/>
                <a:cs typeface="Times New Roman" panose="02020603050405020304" pitchFamily="18" charset="0"/>
              </a:rPr>
              <a:t>4 farklı </a:t>
            </a:r>
            <a:r>
              <a:rPr lang="tr-TR" sz="2000" b="1" dirty="0" err="1" smtClean="0">
                <a:solidFill>
                  <a:srgbClr val="FF0000"/>
                </a:solidFill>
                <a:latin typeface="Times New Roman" panose="02020603050405020304" pitchFamily="18" charset="0"/>
                <a:cs typeface="Times New Roman" panose="02020603050405020304" pitchFamily="18" charset="0"/>
              </a:rPr>
              <a:t>nükleotidten</a:t>
            </a:r>
            <a:r>
              <a:rPr lang="tr-TR" sz="2000" b="1" dirty="0" smtClean="0">
                <a:solidFill>
                  <a:srgbClr val="FF0000"/>
                </a:solidFill>
                <a:latin typeface="Times New Roman" panose="02020603050405020304" pitchFamily="18" charset="0"/>
                <a:cs typeface="Times New Roman" panose="02020603050405020304" pitchFamily="18" charset="0"/>
              </a:rPr>
              <a:t> </a:t>
            </a:r>
            <a:r>
              <a:rPr lang="tr-TR" sz="2000" b="1" dirty="0">
                <a:solidFill>
                  <a:srgbClr val="FF0000"/>
                </a:solidFill>
                <a:latin typeface="Times New Roman" panose="02020603050405020304" pitchFamily="18" charset="0"/>
                <a:cs typeface="Times New Roman" panose="02020603050405020304" pitchFamily="18" charset="0"/>
              </a:rPr>
              <a:t>binlerce farklı genler </a:t>
            </a:r>
            <a:r>
              <a:rPr lang="tr-TR" sz="2000" b="1" dirty="0" smtClean="0">
                <a:solidFill>
                  <a:prstClr val="black"/>
                </a:solidFill>
                <a:latin typeface="Times New Roman" panose="02020603050405020304" pitchFamily="18" charset="0"/>
                <a:cs typeface="Times New Roman" panose="02020603050405020304" pitchFamily="18" charset="0"/>
              </a:rPr>
              <a:t>ve</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t>
            </a:r>
            <a:r>
              <a:rPr lang="tr-TR" sz="2000" b="1" dirty="0" smtClean="0">
                <a:solidFill>
                  <a:srgbClr val="FF0000"/>
                </a:solidFill>
                <a:latin typeface="Times New Roman" panose="02020603050405020304" pitchFamily="18" charset="0"/>
                <a:cs typeface="Times New Roman" panose="02020603050405020304" pitchFamily="18" charset="0"/>
              </a:rPr>
              <a:t>20 </a:t>
            </a:r>
            <a:r>
              <a:rPr lang="tr-TR" sz="2000" b="1" dirty="0">
                <a:solidFill>
                  <a:srgbClr val="FF0000"/>
                </a:solidFill>
                <a:latin typeface="Times New Roman" panose="02020603050405020304" pitchFamily="18" charset="0"/>
                <a:cs typeface="Times New Roman" panose="02020603050405020304" pitchFamily="18" charset="0"/>
              </a:rPr>
              <a:t>farklı amino asitten de binlerce farklı proteinler </a:t>
            </a:r>
            <a:r>
              <a:rPr lang="tr-TR" sz="2000" b="1" dirty="0">
                <a:solidFill>
                  <a:prstClr val="black"/>
                </a:solidFill>
                <a:latin typeface="Times New Roman" panose="02020603050405020304" pitchFamily="18" charset="0"/>
                <a:cs typeface="Times New Roman" panose="02020603050405020304" pitchFamily="18" charset="0"/>
              </a:rPr>
              <a:t>sentezlenmektedir</a:t>
            </a:r>
            <a:r>
              <a:rPr lang="tr-TR" sz="2000" b="1" dirty="0" smtClean="0">
                <a:solidFill>
                  <a:prstClr val="black"/>
                </a:solidFill>
                <a:latin typeface="Times New Roman" panose="02020603050405020304" pitchFamily="18" charset="0"/>
                <a:cs typeface="Times New Roman" panose="02020603050405020304" pitchFamily="18" charset="0"/>
              </a:rPr>
              <a:t>.</a:t>
            </a:r>
            <a:br>
              <a:rPr lang="tr-TR" sz="2000" b="1" dirty="0" smtClean="0">
                <a:solidFill>
                  <a:prstClr val="black"/>
                </a:solidFill>
                <a:latin typeface="Times New Roman" panose="02020603050405020304" pitchFamily="18" charset="0"/>
                <a:cs typeface="Times New Roman" panose="02020603050405020304" pitchFamily="18" charset="0"/>
              </a:rPr>
            </a:br>
            <a:endParaRPr lang="tr-TR" sz="2000" dirty="0"/>
          </a:p>
        </p:txBody>
      </p:sp>
    </p:spTree>
    <p:extLst>
      <p:ext uri="{BB962C8B-B14F-4D97-AF65-F5344CB8AC3E}">
        <p14:creationId xmlns:p14="http://schemas.microsoft.com/office/powerpoint/2010/main" val="131617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4628" y="993033"/>
            <a:ext cx="3932237" cy="507751"/>
          </a:xfrm>
        </p:spPr>
        <p:txBody>
          <a:bodyPr/>
          <a:lstStyle/>
          <a:p>
            <a:pPr algn="ctr"/>
            <a:r>
              <a:rPr lang="tr-TR" sz="2000" b="1" dirty="0">
                <a:solidFill>
                  <a:srgbClr val="FF0000"/>
                </a:solidFill>
                <a:latin typeface="Times New Roman" panose="02020603050405020304" pitchFamily="18" charset="0"/>
                <a:cs typeface="Times New Roman" panose="02020603050405020304" pitchFamily="18" charset="0"/>
              </a:rPr>
              <a:t>Hemoglobin Proteini</a:t>
            </a:r>
            <a:endParaRPr lang="tr-TR" dirty="0"/>
          </a:p>
        </p:txBody>
      </p:sp>
      <p:sp>
        <p:nvSpPr>
          <p:cNvPr id="3" name="Resim Yer Tutucusu 2"/>
          <p:cNvSpPr>
            <a:spLocks noGrp="1"/>
          </p:cNvSpPr>
          <p:nvPr>
            <p:ph type="pic" idx="1"/>
          </p:nvPr>
        </p:nvSpPr>
        <p:spPr/>
      </p:sp>
      <p:sp>
        <p:nvSpPr>
          <p:cNvPr id="4" name="Metin Yer Tutucusu 3"/>
          <p:cNvSpPr>
            <a:spLocks noGrp="1"/>
          </p:cNvSpPr>
          <p:nvPr>
            <p:ph type="body" sz="half" idx="2"/>
          </p:nvPr>
        </p:nvSpPr>
        <p:spPr/>
        <p:txBody>
          <a:bodyPr>
            <a:normAutofit fontScale="85000" lnSpcReduction="10000"/>
          </a:bodyPr>
          <a:lstStyle/>
          <a:p>
            <a:pPr lvl="0">
              <a:lnSpc>
                <a:spcPct val="170000"/>
              </a:lnSpc>
            </a:pPr>
            <a:r>
              <a:rPr lang="tr-TR" sz="2200" b="1" dirty="0">
                <a:solidFill>
                  <a:prstClr val="black"/>
                </a:solidFill>
                <a:latin typeface="Times New Roman" panose="02020603050405020304" pitchFamily="18" charset="0"/>
                <a:cs typeface="Times New Roman" panose="02020603050405020304" pitchFamily="18" charset="0"/>
              </a:rPr>
              <a:t>Kanda alyuvarların içinde bulunur.</a:t>
            </a:r>
          </a:p>
          <a:p>
            <a:pPr lvl="0">
              <a:lnSpc>
                <a:spcPct val="170000"/>
              </a:lnSpc>
            </a:pPr>
            <a:r>
              <a:rPr lang="tr-TR" sz="2200" b="1" dirty="0">
                <a:solidFill>
                  <a:prstClr val="black"/>
                </a:solidFill>
                <a:latin typeface="Times New Roman" panose="02020603050405020304" pitchFamily="18" charset="0"/>
                <a:cs typeface="Times New Roman" panose="02020603050405020304" pitchFamily="18" charset="0"/>
              </a:rPr>
              <a:t>O</a:t>
            </a:r>
            <a:r>
              <a:rPr lang="tr-TR" sz="2200" b="1" baseline="-24000" dirty="0">
                <a:solidFill>
                  <a:prstClr val="black"/>
                </a:solidFill>
                <a:latin typeface="Times New Roman" panose="02020603050405020304" pitchFamily="18" charset="0"/>
                <a:cs typeface="Times New Roman" panose="02020603050405020304" pitchFamily="18" charset="0"/>
              </a:rPr>
              <a:t>2</a:t>
            </a:r>
            <a:r>
              <a:rPr lang="tr-TR" sz="2200" b="1" dirty="0">
                <a:solidFill>
                  <a:prstClr val="black"/>
                </a:solidFill>
                <a:latin typeface="Times New Roman" panose="02020603050405020304" pitchFamily="18" charset="0"/>
                <a:cs typeface="Times New Roman" panose="02020603050405020304" pitchFamily="18" charset="0"/>
              </a:rPr>
              <a:t>’nin taşınmasını sağlar.</a:t>
            </a:r>
          </a:p>
          <a:p>
            <a:pPr lvl="0">
              <a:lnSpc>
                <a:spcPct val="170000"/>
              </a:lnSpc>
            </a:pPr>
            <a:r>
              <a:rPr lang="tr-TR" sz="2200" b="1" dirty="0">
                <a:solidFill>
                  <a:prstClr val="black"/>
                </a:solidFill>
                <a:latin typeface="Times New Roman" panose="02020603050405020304" pitchFamily="18" charset="0"/>
                <a:cs typeface="Times New Roman" panose="02020603050405020304" pitchFamily="18" charset="0"/>
              </a:rPr>
              <a:t>Fonksiyon gösterebilmesi için üç boyutlu yapıda olması gerekir.</a:t>
            </a:r>
          </a:p>
          <a:p>
            <a:pPr lvl="0">
              <a:lnSpc>
                <a:spcPct val="170000"/>
              </a:lnSpc>
            </a:pPr>
            <a:r>
              <a:rPr lang="tr-TR" sz="2200" b="1" dirty="0">
                <a:solidFill>
                  <a:prstClr val="black"/>
                </a:solidFill>
                <a:latin typeface="Times New Roman" panose="02020603050405020304" pitchFamily="18" charset="0"/>
                <a:cs typeface="Times New Roman" panose="02020603050405020304" pitchFamily="18" charset="0"/>
              </a:rPr>
              <a:t>Bu bilginin hepsi hemoglobinin geninde yani DNA’sında yazılmıştır.</a:t>
            </a:r>
          </a:p>
          <a:p>
            <a:endParaRPr lang="tr-TR" dirty="0"/>
          </a:p>
        </p:txBody>
      </p:sp>
      <p:pic>
        <p:nvPicPr>
          <p:cNvPr id="5" name="Picture 3" descr="C:\Users\YTU-PC\Desktop\d1b46c22eab063934f6fd23352c3af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179" y="1246909"/>
            <a:ext cx="4924071" cy="454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7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0982" y="581890"/>
            <a:ext cx="8880764" cy="561110"/>
          </a:xfrm>
        </p:spPr>
        <p:txBody>
          <a:bodyPr>
            <a:normAutofit/>
          </a:bodyPr>
          <a:lstStyle/>
          <a:p>
            <a:pPr algn="ctr"/>
            <a:r>
              <a:rPr lang="tr-TR" sz="2000" b="1" dirty="0" smtClean="0">
                <a:latin typeface="Times New Roman" panose="02020603050405020304" pitchFamily="18" charset="0"/>
                <a:cs typeface="Times New Roman" panose="02020603050405020304" pitchFamily="18" charset="0"/>
              </a:rPr>
              <a:t>Ispanak </a:t>
            </a:r>
            <a:r>
              <a:rPr lang="tr-TR" sz="2000" b="1" dirty="0">
                <a:latin typeface="Times New Roman" panose="02020603050405020304" pitchFamily="18" charset="0"/>
                <a:cs typeface="Times New Roman" panose="02020603050405020304" pitchFamily="18" charset="0"/>
              </a:rPr>
              <a:t>yaprağında </a:t>
            </a:r>
            <a:r>
              <a:rPr lang="tr-TR" sz="2000" b="1" dirty="0" err="1">
                <a:latin typeface="Times New Roman" panose="02020603050405020304" pitchFamily="18" charset="0"/>
                <a:cs typeface="Times New Roman" panose="02020603050405020304" pitchFamily="18" charset="0"/>
              </a:rPr>
              <a:t>g</a:t>
            </a:r>
            <a:r>
              <a:rPr lang="tr-TR" sz="2000" b="1" dirty="0" err="1" smtClean="0">
                <a:latin typeface="Times New Roman" panose="02020603050405020304" pitchFamily="18" charset="0"/>
                <a:cs typeface="Times New Roman" panose="02020603050405020304" pitchFamily="18" charset="0"/>
              </a:rPr>
              <a:t>lutamat</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sentaz</a:t>
            </a:r>
            <a:r>
              <a:rPr lang="tr-TR" sz="2000" b="1" dirty="0" smtClean="0">
                <a:latin typeface="Times New Roman" panose="02020603050405020304" pitchFamily="18" charset="0"/>
                <a:cs typeface="Times New Roman" panose="02020603050405020304" pitchFamily="18" charset="0"/>
              </a:rPr>
              <a:t> isimli enzimin </a:t>
            </a:r>
            <a:r>
              <a:rPr lang="tr-TR" sz="2000" b="1" dirty="0" err="1" smtClean="0">
                <a:latin typeface="Times New Roman" panose="02020603050405020304" pitchFamily="18" charset="0"/>
                <a:cs typeface="Times New Roman" panose="02020603050405020304" pitchFamily="18" charset="0"/>
              </a:rPr>
              <a:t>cDNA’sını</a:t>
            </a:r>
            <a:r>
              <a:rPr lang="tr-TR" sz="2000" b="1" dirty="0" smtClean="0">
                <a:latin typeface="Times New Roman" panose="02020603050405020304" pitchFamily="18" charset="0"/>
                <a:cs typeface="Times New Roman" panose="02020603050405020304" pitchFamily="18" charset="0"/>
              </a:rPr>
              <a:t> bulmak istiyoruz.</a:t>
            </a:r>
            <a:endParaRPr lang="tr-TR" sz="2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860474" y="1759527"/>
            <a:ext cx="5494914" cy="4101523"/>
          </a:xfrm>
        </p:spPr>
        <p:txBody>
          <a:bodyPr/>
          <a:lstStyle/>
          <a:p>
            <a:endParaRPr lang="tr-TR" dirty="0"/>
          </a:p>
        </p:txBody>
      </p:sp>
      <p:sp>
        <p:nvSpPr>
          <p:cNvPr id="4" name="Metin Yer Tutucusu 3"/>
          <p:cNvSpPr>
            <a:spLocks noGrp="1"/>
          </p:cNvSpPr>
          <p:nvPr>
            <p:ph type="body" sz="half" idx="2"/>
          </p:nvPr>
        </p:nvSpPr>
        <p:spPr>
          <a:xfrm>
            <a:off x="701243" y="1732775"/>
            <a:ext cx="4605048" cy="3782290"/>
          </a:xfrm>
        </p:spPr>
        <p:txBody>
          <a:bodyPr>
            <a:normAutofit fontScale="92500" lnSpcReduction="20000"/>
          </a:bodyPr>
          <a:lstStyle/>
          <a:p>
            <a:pPr>
              <a:lnSpc>
                <a:spcPct val="150000"/>
              </a:lnSpc>
            </a:pPr>
            <a:r>
              <a:rPr lang="tr-TR" sz="2200" b="1" dirty="0" smtClean="0">
                <a:latin typeface="Times New Roman" panose="02020603050405020304" pitchFamily="18" charset="0"/>
                <a:cs typeface="Times New Roman" panose="02020603050405020304" pitchFamily="18" charset="0"/>
              </a:rPr>
              <a:t>Kimya, tıp ve biyoloji </a:t>
            </a:r>
            <a:r>
              <a:rPr lang="tr-TR" sz="2200" b="1" dirty="0" err="1" smtClean="0">
                <a:latin typeface="Times New Roman" panose="02020603050405020304" pitchFamily="18" charset="0"/>
                <a:cs typeface="Times New Roman" panose="02020603050405020304" pitchFamily="18" charset="0"/>
              </a:rPr>
              <a:t>lab</a:t>
            </a:r>
            <a:r>
              <a:rPr lang="tr-TR" sz="2200" b="1" dirty="0" smtClean="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k</a:t>
            </a:r>
            <a:r>
              <a:rPr lang="tr-TR" sz="2200" b="1" dirty="0" smtClean="0">
                <a:latin typeface="Times New Roman" panose="02020603050405020304" pitchFamily="18" charset="0"/>
                <a:cs typeface="Times New Roman" panose="02020603050405020304" pitchFamily="18" charset="0"/>
              </a:rPr>
              <a:t>ullanıldı.</a:t>
            </a:r>
          </a:p>
          <a:p>
            <a:pPr>
              <a:lnSpc>
                <a:spcPct val="150000"/>
              </a:lnSpc>
            </a:pPr>
            <a:endParaRPr lang="tr-TR" sz="2200" b="1" dirty="0">
              <a:latin typeface="Times New Roman" panose="02020603050405020304" pitchFamily="18" charset="0"/>
              <a:cs typeface="Times New Roman" panose="02020603050405020304" pitchFamily="18" charset="0"/>
            </a:endParaRPr>
          </a:p>
          <a:p>
            <a:pPr>
              <a:lnSpc>
                <a:spcPct val="150000"/>
              </a:lnSpc>
            </a:pPr>
            <a:r>
              <a:rPr lang="tr-TR" sz="2200" b="1" dirty="0" smtClean="0">
                <a:latin typeface="Times New Roman" panose="02020603050405020304" pitchFamily="18" charset="0"/>
                <a:cs typeface="Times New Roman" panose="02020603050405020304" pitchFamily="18" charset="0"/>
              </a:rPr>
              <a:t>4 yıl sonunda yaklaşık yaklaşık 5000 </a:t>
            </a:r>
            <a:r>
              <a:rPr lang="tr-TR" sz="2200" b="1" dirty="0" err="1" smtClean="0">
                <a:latin typeface="Times New Roman" panose="02020603050405020304" pitchFamily="18" charset="0"/>
                <a:cs typeface="Times New Roman" panose="02020603050405020304" pitchFamily="18" charset="0"/>
              </a:rPr>
              <a:t>bp</a:t>
            </a:r>
            <a:r>
              <a:rPr lang="tr-TR" sz="2200" b="1" dirty="0" smtClean="0">
                <a:latin typeface="Times New Roman" panose="02020603050405020304" pitchFamily="18" charset="0"/>
                <a:cs typeface="Times New Roman" panose="02020603050405020304" pitchFamily="18" charset="0"/>
              </a:rPr>
              <a:t> nükleotid uzunluğunda </a:t>
            </a:r>
            <a:r>
              <a:rPr lang="tr-TR" sz="2200" b="1" dirty="0" err="1" smtClean="0">
                <a:latin typeface="Times New Roman" panose="02020603050405020304" pitchFamily="18" charset="0"/>
                <a:cs typeface="Times New Roman" panose="02020603050405020304" pitchFamily="18" charset="0"/>
              </a:rPr>
              <a:t>cDNA’yı</a:t>
            </a:r>
            <a:r>
              <a:rPr lang="tr-TR" sz="2200" b="1" dirty="0" smtClean="0">
                <a:latin typeface="Times New Roman" panose="02020603050405020304" pitchFamily="18" charset="0"/>
                <a:cs typeface="Times New Roman" panose="02020603050405020304" pitchFamily="18" charset="0"/>
              </a:rPr>
              <a:t> bulup baz sırasını okuduk.</a:t>
            </a:r>
          </a:p>
          <a:p>
            <a:pPr>
              <a:lnSpc>
                <a:spcPct val="150000"/>
              </a:lnSpc>
            </a:pPr>
            <a:endParaRPr lang="tr-TR" sz="2200" b="1" dirty="0" smtClean="0">
              <a:latin typeface="Times New Roman" panose="02020603050405020304" pitchFamily="18" charset="0"/>
              <a:cs typeface="Times New Roman" panose="02020603050405020304" pitchFamily="18" charset="0"/>
            </a:endParaRPr>
          </a:p>
          <a:p>
            <a:pPr>
              <a:lnSpc>
                <a:spcPct val="150000"/>
              </a:lnSpc>
            </a:pPr>
            <a:r>
              <a:rPr lang="tr-TR" sz="2200" b="1" dirty="0" smtClean="0">
                <a:latin typeface="Times New Roman" panose="02020603050405020304" pitchFamily="18" charset="0"/>
                <a:cs typeface="Times New Roman" panose="02020603050405020304" pitchFamily="18" charset="0"/>
              </a:rPr>
              <a:t>Bu baz dizisinden </a:t>
            </a:r>
            <a:r>
              <a:rPr lang="tr-TR" sz="2200" b="1" dirty="0" err="1" smtClean="0">
                <a:latin typeface="Times New Roman" panose="02020603050405020304" pitchFamily="18" charset="0"/>
                <a:cs typeface="Times New Roman" panose="02020603050405020304" pitchFamily="18" charset="0"/>
              </a:rPr>
              <a:t>glutamat</a:t>
            </a:r>
            <a:r>
              <a:rPr lang="tr-TR" sz="2200" b="1" dirty="0" smtClean="0">
                <a:latin typeface="Times New Roman" panose="02020603050405020304" pitchFamily="18" charset="0"/>
                <a:cs typeface="Times New Roman" panose="02020603050405020304" pitchFamily="18" charset="0"/>
              </a:rPr>
              <a:t> </a:t>
            </a:r>
            <a:r>
              <a:rPr lang="tr-TR" sz="2200" b="1" dirty="0" err="1" smtClean="0">
                <a:latin typeface="Times New Roman" panose="02020603050405020304" pitchFamily="18" charset="0"/>
                <a:cs typeface="Times New Roman" panose="02020603050405020304" pitchFamily="18" charset="0"/>
              </a:rPr>
              <a:t>sentazın</a:t>
            </a:r>
            <a:r>
              <a:rPr lang="tr-TR" sz="2200" b="1" dirty="0" smtClean="0">
                <a:latin typeface="Times New Roman" panose="02020603050405020304" pitchFamily="18" charset="0"/>
                <a:cs typeface="Times New Roman" panose="02020603050405020304" pitchFamily="18" charset="0"/>
              </a:rPr>
              <a:t> amino asit sırasını da belirledik.</a:t>
            </a:r>
          </a:p>
          <a:p>
            <a:pPr>
              <a:lnSpc>
                <a:spcPct val="150000"/>
              </a:lnSpc>
            </a:pPr>
            <a:endParaRPr lang="tr-TR" sz="2000" b="1" dirty="0" smtClean="0">
              <a:latin typeface="Times New Roman" panose="02020603050405020304" pitchFamily="18" charset="0"/>
              <a:cs typeface="Times New Roman" panose="02020603050405020304" pitchFamily="18" charset="0"/>
            </a:endParaRPr>
          </a:p>
          <a:p>
            <a:pPr>
              <a:lnSpc>
                <a:spcPct val="150000"/>
              </a:lnSpc>
            </a:pPr>
            <a:endParaRPr lang="tr-TR" sz="2000" b="1" dirty="0">
              <a:latin typeface="Times New Roman" panose="02020603050405020304" pitchFamily="18" charset="0"/>
              <a:cs typeface="Times New Roman" panose="02020603050405020304" pitchFamily="18" charset="0"/>
            </a:endParaRPr>
          </a:p>
        </p:txBody>
      </p:sp>
      <p:pic>
        <p:nvPicPr>
          <p:cNvPr id="1029" name="Picture 5" descr="C:\Users\YTU-PC\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873" y="1886133"/>
            <a:ext cx="5094307" cy="347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16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15491" y="1057853"/>
            <a:ext cx="7024254" cy="4677930"/>
          </a:xfrm>
        </p:spPr>
        <p:txBody>
          <a:bodyPr>
            <a:normAutofit fontScale="90000"/>
          </a:bodyPr>
          <a:lstStyle/>
          <a:p>
            <a:pPr>
              <a:lnSpc>
                <a:spcPct val="150000"/>
              </a:lnSpc>
            </a:pPr>
            <a:r>
              <a:rPr lang="tr-TR" sz="2200" b="1" dirty="0" smtClean="0">
                <a:latin typeface="Times New Roman" panose="02020603050405020304" pitchFamily="18" charset="0"/>
                <a:cs typeface="Times New Roman" panose="02020603050405020304" pitchFamily="18" charset="0"/>
              </a:rPr>
              <a:t>Bütün canlılarda </a:t>
            </a:r>
            <a:br>
              <a:rPr lang="tr-TR" sz="2200" b="1" dirty="0" smtClean="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a:t>
            </a:r>
            <a:r>
              <a:rPr lang="tr-TR" sz="2200" b="1" dirty="0" smtClean="0">
                <a:latin typeface="Times New Roman" panose="02020603050405020304" pitchFamily="18" charset="0"/>
                <a:cs typeface="Times New Roman" panose="02020603050405020304" pitchFamily="18" charset="0"/>
              </a:rPr>
              <a:t> hayatlarını devam ettirebilmek için </a:t>
            </a:r>
            <a:br>
              <a:rPr lang="tr-TR" sz="2200" b="1" dirty="0" smtClean="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a:t>
            </a:r>
            <a:r>
              <a:rPr lang="tr-TR" sz="2200" b="1" dirty="0" smtClean="0">
                <a:latin typeface="Times New Roman" panose="02020603050405020304" pitchFamily="18" charset="0"/>
                <a:cs typeface="Times New Roman" panose="02020603050405020304" pitchFamily="18" charset="0"/>
              </a:rPr>
              <a:t> gerekli olan her şeyin	</a:t>
            </a:r>
            <a:br>
              <a:rPr lang="tr-TR" sz="2200" b="1" dirty="0" smtClean="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a:t>
            </a:r>
            <a:r>
              <a:rPr lang="tr-TR" sz="2200" b="1" dirty="0" smtClean="0">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kusursuz</a:t>
            </a:r>
            <a:r>
              <a:rPr lang="tr-TR" sz="2200" b="1" dirty="0" smtClean="0">
                <a:latin typeface="Times New Roman" panose="02020603050405020304" pitchFamily="18" charset="0"/>
                <a:cs typeface="Times New Roman" panose="02020603050405020304" pitchFamily="18" charset="0"/>
              </a:rPr>
              <a:t> bir şekilde bulunduğu görülmektedir.</a:t>
            </a:r>
            <a:br>
              <a:rPr lang="tr-TR" sz="2200" b="1" dirty="0" smtClean="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a:r>
            <a:br>
              <a:rPr lang="tr-TR" sz="2200" b="1" dirty="0">
                <a:latin typeface="Times New Roman" panose="02020603050405020304" pitchFamily="18" charset="0"/>
                <a:cs typeface="Times New Roman" panose="02020603050405020304" pitchFamily="18" charset="0"/>
              </a:rPr>
            </a:br>
            <a:r>
              <a:rPr lang="tr-TR" sz="2200" b="1" dirty="0" smtClean="0">
                <a:latin typeface="Times New Roman" panose="02020603050405020304" pitchFamily="18" charset="0"/>
                <a:cs typeface="Times New Roman" panose="02020603050405020304" pitchFamily="18" charset="0"/>
              </a:rPr>
              <a:t>Bu nasıl olabilmektedir?</a:t>
            </a:r>
            <a:br>
              <a:rPr lang="tr-TR" sz="2200" b="1" dirty="0" smtClean="0">
                <a:latin typeface="Times New Roman" panose="02020603050405020304" pitchFamily="18" charset="0"/>
                <a:cs typeface="Times New Roman" panose="02020603050405020304" pitchFamily="18" charset="0"/>
              </a:rPr>
            </a:br>
            <a:r>
              <a:rPr lang="tr-TR" sz="2200" b="1" dirty="0">
                <a:latin typeface="Times New Roman" panose="02020603050405020304" pitchFamily="18" charset="0"/>
                <a:cs typeface="Times New Roman" panose="02020603050405020304" pitchFamily="18" charset="0"/>
              </a:rPr>
              <a:t/>
            </a:r>
            <a:br>
              <a:rPr lang="tr-TR" sz="2200" b="1" dirty="0">
                <a:latin typeface="Times New Roman" panose="02020603050405020304" pitchFamily="18" charset="0"/>
                <a:cs typeface="Times New Roman" panose="02020603050405020304" pitchFamily="18" charset="0"/>
              </a:rPr>
            </a:br>
            <a:r>
              <a:rPr lang="tr-TR" sz="2200" b="1" dirty="0" smtClean="0">
                <a:latin typeface="Times New Roman" panose="02020603050405020304" pitchFamily="18" charset="0"/>
                <a:cs typeface="Times New Roman" panose="02020603050405020304" pitchFamily="18" charset="0"/>
              </a:rPr>
              <a:t>Mükemmel bir </a:t>
            </a:r>
            <a:r>
              <a:rPr lang="tr-TR" sz="2200" b="1" dirty="0" smtClean="0">
                <a:solidFill>
                  <a:srgbClr val="FF0000"/>
                </a:solidFill>
                <a:latin typeface="Times New Roman" panose="02020603050405020304" pitchFamily="18" charset="0"/>
                <a:cs typeface="Times New Roman" panose="02020603050405020304" pitchFamily="18" charset="0"/>
              </a:rPr>
              <a:t>yazılım programı</a:t>
            </a:r>
            <a:r>
              <a:rPr lang="tr-TR" sz="2200" b="1" dirty="0" smtClean="0">
                <a:latin typeface="Times New Roman" panose="02020603050405020304" pitchFamily="18" charset="0"/>
                <a:cs typeface="Times New Roman" panose="02020603050405020304" pitchFamily="18" charset="0"/>
              </a:rPr>
              <a:t> ile olabilir mi?</a:t>
            </a:r>
            <a:br>
              <a:rPr lang="tr-TR" sz="2200" b="1" dirty="0" smtClean="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442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56855" y="665018"/>
            <a:ext cx="10009909" cy="5569527"/>
          </a:xfrm>
        </p:spPr>
        <p:txBody>
          <a:bodyPr>
            <a:noAutofit/>
          </a:bodyPr>
          <a:lstStyle/>
          <a:p>
            <a:pPr>
              <a:lnSpc>
                <a:spcPct val="150000"/>
              </a:lnSpc>
            </a:pPr>
            <a:r>
              <a:rPr lang="tr-TR" sz="2000" b="1" dirty="0">
                <a:solidFill>
                  <a:srgbClr val="FF0000"/>
                </a:solidFill>
                <a:latin typeface="Times New Roman" panose="02020603050405020304" pitchFamily="18" charset="0"/>
                <a:cs typeface="Times New Roman" panose="02020603050405020304" pitchFamily="18" charset="0"/>
              </a:rPr>
              <a:t>1000 </a:t>
            </a:r>
            <a:r>
              <a:rPr lang="tr-TR" sz="2000" b="1" dirty="0" err="1" smtClean="0">
                <a:solidFill>
                  <a:srgbClr val="FF0000"/>
                </a:solidFill>
                <a:latin typeface="Times New Roman" panose="02020603050405020304" pitchFamily="18" charset="0"/>
                <a:cs typeface="Times New Roman" panose="02020603050405020304" pitchFamily="18" charset="0"/>
              </a:rPr>
              <a:t>nükleotidten</a:t>
            </a:r>
            <a:r>
              <a:rPr lang="tr-TR" sz="2000" b="1" dirty="0" smtClean="0">
                <a:solidFill>
                  <a:srgbClr val="FF0000"/>
                </a:solidFill>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oluşan </a:t>
            </a:r>
            <a:r>
              <a:rPr lang="tr-TR" sz="2000" b="1" dirty="0" smtClean="0">
                <a:solidFill>
                  <a:srgbClr val="FF0000"/>
                </a:solidFill>
                <a:latin typeface="Times New Roman" panose="02020603050405020304" pitchFamily="18" charset="0"/>
                <a:cs typeface="Times New Roman" panose="02020603050405020304" pitchFamily="18" charset="0"/>
              </a:rPr>
              <a:t>bir</a:t>
            </a:r>
            <a:r>
              <a:rPr lang="tr-TR" sz="2000" b="1" dirty="0" smtClean="0">
                <a:latin typeface="Times New Roman" panose="02020603050405020304" pitchFamily="18" charset="0"/>
                <a:cs typeface="Times New Roman" panose="02020603050405020304" pitchFamily="18" charset="0"/>
              </a:rPr>
              <a:t> </a:t>
            </a:r>
            <a:r>
              <a:rPr lang="tr-TR" sz="2000" b="1" dirty="0" smtClean="0">
                <a:solidFill>
                  <a:srgbClr val="FF0000"/>
                </a:solidFill>
                <a:latin typeface="Times New Roman" panose="02020603050405020304" pitchFamily="18" charset="0"/>
                <a:cs typeface="Times New Roman" panose="02020603050405020304" pitchFamily="18" charset="0"/>
              </a:rPr>
              <a:t>geni</a:t>
            </a:r>
            <a:r>
              <a:rPr lang="tr-TR" sz="2000" b="1" dirty="0" smtClean="0">
                <a:solidFill>
                  <a:prstClr val="black"/>
                </a:solidFill>
                <a:latin typeface="Times New Roman" panose="02020603050405020304" pitchFamily="18" charset="0"/>
                <a:cs typeface="Times New Roman" panose="02020603050405020304" pitchFamily="18" charset="0"/>
              </a:rPr>
              <a:t> </a:t>
            </a:r>
            <a:r>
              <a:rPr lang="tr-TR" sz="2000" b="1" dirty="0">
                <a:solidFill>
                  <a:prstClr val="black"/>
                </a:solidFill>
                <a:latin typeface="Times New Roman" panose="02020603050405020304" pitchFamily="18" charset="0"/>
                <a:cs typeface="Times New Roman" panose="02020603050405020304" pitchFamily="18" charset="0"/>
              </a:rPr>
              <a:t>düşünelim.</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Bir </a:t>
            </a:r>
            <a:r>
              <a:rPr lang="tr-TR" sz="2000" b="1" dirty="0">
                <a:solidFill>
                  <a:prstClr val="black"/>
                </a:solidFill>
                <a:latin typeface="Times New Roman" panose="02020603050405020304" pitchFamily="18" charset="0"/>
                <a:cs typeface="Times New Roman" panose="02020603050405020304" pitchFamily="18" charset="0"/>
              </a:rPr>
              <a:t>DNA zincirinde </a:t>
            </a:r>
            <a:r>
              <a:rPr lang="tr-TR" sz="2000" b="1" dirty="0">
                <a:solidFill>
                  <a:srgbClr val="FF0000"/>
                </a:solidFill>
                <a:latin typeface="Times New Roman" panose="02020603050405020304" pitchFamily="18" charset="0"/>
                <a:cs typeface="Times New Roman" panose="02020603050405020304" pitchFamily="18" charset="0"/>
              </a:rPr>
              <a:t>4 çeşit nükleotid </a:t>
            </a:r>
            <a:r>
              <a:rPr lang="tr-TR" sz="2000" b="1" dirty="0">
                <a:solidFill>
                  <a:prstClr val="black"/>
                </a:solidFill>
                <a:latin typeface="Times New Roman" panose="02020603050405020304" pitchFamily="18" charset="0"/>
                <a:cs typeface="Times New Roman" panose="02020603050405020304" pitchFamily="18" charset="0"/>
              </a:rPr>
              <a:t>(A, T, C, G) bulunduğu </a:t>
            </a:r>
            <a:r>
              <a:rPr lang="tr-TR" sz="2000" b="1" dirty="0" smtClean="0">
                <a:solidFill>
                  <a:prstClr val="black"/>
                </a:solidFill>
                <a:latin typeface="Times New Roman" panose="02020603050405020304" pitchFamily="18" charset="0"/>
                <a:cs typeface="Times New Roman" panose="02020603050405020304" pitchFamily="18" charset="0"/>
              </a:rPr>
              <a:t>biliyoruz.</a:t>
            </a: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Bu gen </a:t>
            </a:r>
            <a:r>
              <a:rPr lang="tr-TR" sz="2000" b="1" dirty="0">
                <a:solidFill>
                  <a:srgbClr val="FF0000"/>
                </a:solidFill>
                <a:latin typeface="Times New Roman" panose="02020603050405020304" pitchFamily="18" charset="0"/>
                <a:cs typeface="Times New Roman" panose="02020603050405020304" pitchFamily="18" charset="0"/>
              </a:rPr>
              <a:t>4</a:t>
            </a:r>
            <a:r>
              <a:rPr lang="tr-TR" sz="2000" b="1" baseline="50000" dirty="0">
                <a:solidFill>
                  <a:srgbClr val="FF0000"/>
                </a:solidFill>
                <a:latin typeface="Times New Roman" panose="02020603050405020304" pitchFamily="18" charset="0"/>
                <a:cs typeface="Times New Roman" panose="02020603050405020304" pitchFamily="18" charset="0"/>
              </a:rPr>
              <a:t>1000</a:t>
            </a:r>
            <a:r>
              <a:rPr lang="tr-TR" sz="2000" b="1" dirty="0">
                <a:solidFill>
                  <a:srgbClr val="FF0000"/>
                </a:solidFill>
                <a:latin typeface="Times New Roman" panose="02020603050405020304" pitchFamily="18" charset="0"/>
                <a:cs typeface="Times New Roman" panose="02020603050405020304" pitchFamily="18" charset="0"/>
              </a:rPr>
              <a:t> farklı </a:t>
            </a:r>
            <a:r>
              <a:rPr lang="tr-TR" sz="2000" b="1" dirty="0">
                <a:solidFill>
                  <a:prstClr val="black"/>
                </a:solidFill>
                <a:latin typeface="Times New Roman" panose="02020603050405020304" pitchFamily="18" charset="0"/>
                <a:cs typeface="Times New Roman" panose="02020603050405020304" pitchFamily="18" charset="0"/>
              </a:rPr>
              <a:t>şekilde </a:t>
            </a:r>
            <a:r>
              <a:rPr lang="tr-TR" sz="2000" b="1" dirty="0" smtClean="0">
                <a:solidFill>
                  <a:prstClr val="black"/>
                </a:solidFill>
                <a:latin typeface="Times New Roman" panose="02020603050405020304" pitchFamily="18" charset="0"/>
                <a:cs typeface="Times New Roman" panose="02020603050405020304" pitchFamily="18" charset="0"/>
              </a:rPr>
              <a:t>yazılabilecektir. </a:t>
            </a: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4</a:t>
            </a:r>
            <a:r>
              <a:rPr lang="tr-TR" sz="2000" b="1" baseline="50000" dirty="0" smtClean="0">
                <a:solidFill>
                  <a:prstClr val="black"/>
                </a:solidFill>
                <a:latin typeface="Times New Roman" panose="02020603050405020304" pitchFamily="18" charset="0"/>
                <a:cs typeface="Times New Roman" panose="02020603050405020304" pitchFamily="18" charset="0"/>
              </a:rPr>
              <a:t>1000</a:t>
            </a:r>
            <a:r>
              <a:rPr lang="tr-TR" sz="2000" b="1" dirty="0" smtClean="0">
                <a:solidFill>
                  <a:prstClr val="black"/>
                </a:solidFill>
                <a:latin typeface="Times New Roman" panose="02020603050405020304" pitchFamily="18" charset="0"/>
                <a:cs typeface="Times New Roman" panose="02020603050405020304" pitchFamily="18" charset="0"/>
              </a:rPr>
              <a:t> </a:t>
            </a:r>
            <a:r>
              <a:rPr lang="tr-TR" sz="2000" b="1" dirty="0">
                <a:solidFill>
                  <a:prstClr val="black"/>
                </a:solidFill>
                <a:latin typeface="Times New Roman" panose="02020603050405020304" pitchFamily="18" charset="0"/>
                <a:cs typeface="Times New Roman" panose="02020603050405020304" pitchFamily="18" charset="0"/>
              </a:rPr>
              <a:t>= 10</a:t>
            </a:r>
            <a:r>
              <a:rPr lang="tr-TR" sz="2000" b="1" baseline="50000" dirty="0">
                <a:solidFill>
                  <a:prstClr val="black"/>
                </a:solidFill>
                <a:latin typeface="Times New Roman" panose="02020603050405020304" pitchFamily="18" charset="0"/>
                <a:cs typeface="Times New Roman" panose="02020603050405020304" pitchFamily="18" charset="0"/>
              </a:rPr>
              <a:t>600</a:t>
            </a:r>
            <a:r>
              <a:rPr lang="tr-TR" sz="2000" b="1" dirty="0">
                <a:solidFill>
                  <a:prstClr val="black"/>
                </a:solidFill>
                <a:latin typeface="Times New Roman" panose="02020603050405020304" pitchFamily="18" charset="0"/>
                <a:cs typeface="Times New Roman" panose="02020603050405020304" pitchFamily="18" charset="0"/>
              </a:rPr>
              <a:t> yani </a:t>
            </a:r>
            <a:r>
              <a:rPr lang="tr-TR" sz="2000" b="1" dirty="0" smtClean="0">
                <a:solidFill>
                  <a:srgbClr val="FF0000"/>
                </a:solidFill>
                <a:latin typeface="Times New Roman" panose="02020603050405020304" pitchFamily="18" charset="0"/>
                <a:cs typeface="Times New Roman" panose="02020603050405020304" pitchFamily="18" charset="0"/>
              </a:rPr>
              <a:t>1’in </a:t>
            </a:r>
            <a:r>
              <a:rPr lang="tr-TR" sz="2000" b="1" dirty="0">
                <a:solidFill>
                  <a:srgbClr val="FF0000"/>
                </a:solidFill>
                <a:latin typeface="Times New Roman" panose="02020603050405020304" pitchFamily="18" charset="0"/>
                <a:cs typeface="Times New Roman" panose="02020603050405020304" pitchFamily="18" charset="0"/>
              </a:rPr>
              <a:t>arkasında 600 </a:t>
            </a:r>
            <a:r>
              <a:rPr lang="tr-TR" sz="2000" b="1" dirty="0" smtClean="0">
                <a:solidFill>
                  <a:srgbClr val="FF0000"/>
                </a:solidFill>
                <a:latin typeface="Times New Roman" panose="02020603050405020304" pitchFamily="18" charset="0"/>
                <a:cs typeface="Times New Roman" panose="02020603050405020304" pitchFamily="18" charset="0"/>
              </a:rPr>
              <a:t>tane sıfır </a:t>
            </a:r>
            <a:r>
              <a:rPr lang="tr-TR" sz="2000" b="1" dirty="0">
                <a:solidFill>
                  <a:prstClr val="black"/>
                </a:solidFill>
                <a:latin typeface="Times New Roman" panose="02020603050405020304" pitchFamily="18" charset="0"/>
                <a:cs typeface="Times New Roman" panose="02020603050405020304" pitchFamily="18" charset="0"/>
              </a:rPr>
              <a:t>bulunan bir sayı olduğu bulunur</a:t>
            </a:r>
            <a:r>
              <a:rPr lang="tr-TR" sz="2000" b="1" dirty="0" smtClean="0">
                <a:solidFill>
                  <a:prstClr val="black"/>
                </a:solidFill>
                <a:latin typeface="Times New Roman" panose="02020603050405020304" pitchFamily="18" charset="0"/>
                <a:cs typeface="Times New Roman" panose="02020603050405020304" pitchFamily="18" charset="0"/>
              </a:rPr>
              <a:t>.</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t>
            </a:r>
            <a:r>
              <a:rPr lang="tr-TR" sz="2000" b="1" dirty="0" smtClean="0">
                <a:solidFill>
                  <a:prstClr val="black"/>
                </a:solidFill>
                <a:latin typeface="Times New Roman" panose="02020603050405020304" pitchFamily="18" charset="0"/>
                <a:cs typeface="Times New Roman" panose="02020603050405020304" pitchFamily="18" charset="0"/>
              </a:rPr>
              <a:t>Bu sayının içinden </a:t>
            </a:r>
            <a:r>
              <a:rPr lang="tr-TR" sz="2000" b="1" dirty="0" smtClean="0">
                <a:solidFill>
                  <a:srgbClr val="FF0000"/>
                </a:solidFill>
                <a:latin typeface="Times New Roman" panose="02020603050405020304" pitchFamily="18" charset="0"/>
                <a:cs typeface="Times New Roman" panose="02020603050405020304" pitchFamily="18" charset="0"/>
              </a:rPr>
              <a:t>1 tanesi canlıdaki gendir</a:t>
            </a:r>
            <a:r>
              <a:rPr lang="tr-TR" sz="2000" b="1" dirty="0" smtClean="0">
                <a:solidFill>
                  <a:prstClr val="black"/>
                </a:solidFill>
                <a:latin typeface="Times New Roman" panose="02020603050405020304" pitchFamily="18" charset="0"/>
                <a:cs typeface="Times New Roman" panose="02020603050405020304" pitchFamily="18" charset="0"/>
              </a:rPr>
              <a:t>.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İnsanda </a:t>
            </a:r>
            <a:r>
              <a:rPr lang="tr-TR" sz="2000" b="1" dirty="0" smtClean="0">
                <a:solidFill>
                  <a:srgbClr val="FF0000"/>
                </a:solidFill>
                <a:latin typeface="Times New Roman" panose="02020603050405020304" pitchFamily="18" charset="0"/>
                <a:ea typeface="+mn-ea"/>
                <a:cs typeface="Times New Roman" panose="02020603050405020304" pitchFamily="18" charset="0"/>
              </a:rPr>
              <a:t>3,070,128,600 nükleotid </a:t>
            </a:r>
            <a:r>
              <a:rPr lang="tr-TR" sz="2000" b="1" dirty="0" smtClean="0">
                <a:latin typeface="Times New Roman" panose="02020603050405020304" pitchFamily="18" charset="0"/>
                <a:ea typeface="+mn-ea"/>
                <a:cs typeface="Times New Roman" panose="02020603050405020304" pitchFamily="18" charset="0"/>
              </a:rPr>
              <a:t>üzerindeki</a:t>
            </a:r>
            <a:r>
              <a:rPr lang="tr-TR" sz="2000" b="1" dirty="0" smtClean="0">
                <a:solidFill>
                  <a:srgbClr val="FF0000"/>
                </a:solidFill>
                <a:latin typeface="Times New Roman" panose="02020603050405020304" pitchFamily="18" charset="0"/>
                <a:ea typeface="+mn-ea"/>
                <a:cs typeface="Times New Roman" panose="02020603050405020304" pitchFamily="18" charset="0"/>
              </a:rPr>
              <a:t> </a:t>
            </a:r>
            <a:r>
              <a:rPr lang="tr-TR" sz="2000" b="1" smtClean="0">
                <a:solidFill>
                  <a:srgbClr val="FF0000"/>
                </a:solidFill>
                <a:latin typeface="Times New Roman" panose="02020603050405020304" pitchFamily="18" charset="0"/>
                <a:cs typeface="Times New Roman" panose="02020603050405020304" pitchFamily="18" charset="0"/>
              </a:rPr>
              <a:t>farklı 20,000 </a:t>
            </a:r>
            <a:r>
              <a:rPr lang="tr-TR" sz="2000" b="1" dirty="0" smtClean="0">
                <a:solidFill>
                  <a:srgbClr val="FF0000"/>
                </a:solidFill>
                <a:latin typeface="Times New Roman" panose="02020603050405020304" pitchFamily="18" charset="0"/>
                <a:cs typeface="Times New Roman" panose="02020603050405020304" pitchFamily="18" charset="0"/>
              </a:rPr>
              <a:t>genin </a:t>
            </a:r>
            <a:r>
              <a:rPr lang="tr-TR" sz="2000" b="1" dirty="0" smtClean="0">
                <a:solidFill>
                  <a:prstClr val="black"/>
                </a:solidFill>
                <a:latin typeface="Times New Roman" panose="02020603050405020304" pitchFamily="18" charset="0"/>
                <a:cs typeface="Times New Roman" panose="02020603050405020304" pitchFamily="18" charset="0"/>
              </a:rPr>
              <a:t>hesabını düşünelim.</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t>
            </a:r>
            <a:r>
              <a:rPr lang="tr-TR" sz="2000" b="1" dirty="0" smtClean="0">
                <a:solidFill>
                  <a:srgbClr val="00B050"/>
                </a:solidFill>
                <a:latin typeface="Times New Roman" panose="02020603050405020304" pitchFamily="18" charset="0"/>
                <a:cs typeface="Times New Roman" panose="02020603050405020304" pitchFamily="18" charset="0"/>
              </a:rPr>
              <a:t>Bu </a:t>
            </a:r>
            <a:r>
              <a:rPr lang="tr-TR" sz="2000" b="1" dirty="0">
                <a:solidFill>
                  <a:srgbClr val="00B050"/>
                </a:solidFill>
                <a:latin typeface="Times New Roman" panose="02020603050405020304" pitchFamily="18" charset="0"/>
                <a:cs typeface="Times New Roman" panose="02020603050405020304" pitchFamily="18" charset="0"/>
              </a:rPr>
              <a:t>hesap aklın </a:t>
            </a:r>
            <a:r>
              <a:rPr lang="tr-TR" sz="2000" b="1" dirty="0" smtClean="0">
                <a:solidFill>
                  <a:srgbClr val="00B050"/>
                </a:solidFill>
                <a:latin typeface="Times New Roman" panose="02020603050405020304" pitchFamily="18" charset="0"/>
                <a:cs typeface="Times New Roman" panose="02020603050405020304" pitchFamily="18" charset="0"/>
              </a:rPr>
              <a:t>kavrama </a:t>
            </a:r>
            <a:r>
              <a:rPr lang="tr-TR" sz="2000" b="1" dirty="0">
                <a:solidFill>
                  <a:srgbClr val="00B050"/>
                </a:solidFill>
                <a:latin typeface="Times New Roman" panose="02020603050405020304" pitchFamily="18" charset="0"/>
                <a:cs typeface="Times New Roman" panose="02020603050405020304" pitchFamily="18" charset="0"/>
              </a:rPr>
              <a:t>sınırının çok ötesindedir</a:t>
            </a:r>
            <a:r>
              <a:rPr lang="tr-TR" sz="2000" b="1" dirty="0" smtClean="0">
                <a:solidFill>
                  <a:srgbClr val="00B050"/>
                </a:solidFill>
                <a:latin typeface="Times New Roman" panose="02020603050405020304" pitchFamily="18" charset="0"/>
                <a:cs typeface="Times New Roman" panose="02020603050405020304" pitchFamily="18" charset="0"/>
              </a:rPr>
              <a:t>.</a:t>
            </a:r>
            <a:br>
              <a:rPr lang="tr-TR" sz="2000" b="1" dirty="0" smtClean="0">
                <a:solidFill>
                  <a:srgbClr val="00B050"/>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DNA’daki bu bilgi bütün akılları ve bilim adamlarını </a:t>
            </a:r>
            <a:r>
              <a:rPr lang="tr-TR" sz="2000" b="1" dirty="0">
                <a:solidFill>
                  <a:srgbClr val="FF0000"/>
                </a:solidFill>
                <a:latin typeface="Times New Roman" panose="02020603050405020304" pitchFamily="18" charset="0"/>
                <a:cs typeface="Times New Roman" panose="02020603050405020304" pitchFamily="18" charset="0"/>
              </a:rPr>
              <a:t>hayrette bırakan ilim deposudur</a:t>
            </a:r>
            <a:r>
              <a:rPr lang="tr-TR" sz="2000" b="1" dirty="0">
                <a:solidFill>
                  <a:prstClr val="black"/>
                </a:solidFill>
                <a:latin typeface="Times New Roman" panose="02020603050405020304" pitchFamily="18" charset="0"/>
                <a:cs typeface="Times New Roman" panose="02020603050405020304" pitchFamily="18" charset="0"/>
              </a:rPr>
              <a:t>.</a:t>
            </a:r>
            <a:br>
              <a:rPr lang="tr-TR" sz="2000" b="1" dirty="0">
                <a:solidFill>
                  <a:prstClr val="black"/>
                </a:solidFill>
                <a:latin typeface="Times New Roman" panose="02020603050405020304" pitchFamily="18" charset="0"/>
                <a:cs typeface="Times New Roman" panose="02020603050405020304" pitchFamily="18" charset="0"/>
              </a:rPr>
            </a:br>
            <a:endParaRPr lang="tr-TR" sz="2000" dirty="0">
              <a:solidFill>
                <a:srgbClr val="00B050"/>
              </a:solidFill>
            </a:endParaRPr>
          </a:p>
        </p:txBody>
      </p:sp>
    </p:spTree>
    <p:extLst>
      <p:ext uri="{BB962C8B-B14F-4D97-AF65-F5344CB8AC3E}">
        <p14:creationId xmlns:p14="http://schemas.microsoft.com/office/powerpoint/2010/main" val="1968278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62570" y="569160"/>
            <a:ext cx="8991598" cy="1605630"/>
          </a:xfrm>
        </p:spPr>
        <p:txBody>
          <a:bodyPr>
            <a:noAutofit/>
          </a:bodyPr>
          <a:lstStyle/>
          <a:p>
            <a:pPr algn="ctr">
              <a:lnSpc>
                <a:spcPct val="150000"/>
              </a:lnSpc>
            </a:pP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DNA’ya sahip bütün canlılar mükemmel gözükmektedir</a:t>
            </a:r>
            <a:r>
              <a:rPr lang="tr-TR" sz="2000" b="1" dirty="0">
                <a:latin typeface="Times New Roman" panose="02020603050405020304" pitchFamily="18" charset="0"/>
                <a:cs typeface="Times New Roman" panose="02020603050405020304" pitchFamily="18" charset="0"/>
              </a:rPr>
              <a:t>.</a:t>
            </a:r>
            <a:br>
              <a:rPr lang="tr-TR" sz="2000" b="1"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Sadece insanlar 7.5 milyar.</a:t>
            </a:r>
            <a:br>
              <a:rPr lang="tr-TR" sz="2000" b="1" dirty="0" smtClean="0">
                <a:latin typeface="Times New Roman" panose="02020603050405020304" pitchFamily="18" charset="0"/>
                <a:cs typeface="Times New Roman" panose="02020603050405020304" pitchFamily="18" charset="0"/>
              </a:rPr>
            </a:br>
            <a:r>
              <a:rPr lang="tr-TR" sz="2000" b="1" dirty="0" smtClean="0">
                <a:solidFill>
                  <a:srgbClr val="00B050"/>
                </a:solidFill>
                <a:latin typeface="Times New Roman" panose="02020603050405020304" pitchFamily="18" charset="0"/>
                <a:cs typeface="Times New Roman" panose="02020603050405020304" pitchFamily="18" charset="0"/>
              </a:rPr>
              <a:t>Demek </a:t>
            </a:r>
            <a:r>
              <a:rPr lang="tr-TR" sz="2000" b="1" dirty="0">
                <a:solidFill>
                  <a:srgbClr val="00B050"/>
                </a:solidFill>
                <a:latin typeface="Times New Roman" panose="02020603050405020304" pitchFamily="18" charset="0"/>
                <a:cs typeface="Times New Roman" panose="02020603050405020304" pitchFamily="18" charset="0"/>
              </a:rPr>
              <a:t>ki </a:t>
            </a:r>
            <a:r>
              <a:rPr lang="tr-TR" sz="2000" b="1" dirty="0" smtClean="0">
                <a:solidFill>
                  <a:srgbClr val="00B050"/>
                </a:solidFill>
                <a:latin typeface="Times New Roman" panose="02020603050405020304" pitchFamily="18" charset="0"/>
                <a:cs typeface="Times New Roman" panose="02020603050405020304" pitchFamily="18" charset="0"/>
              </a:rPr>
              <a:t>programlar </a:t>
            </a:r>
            <a:r>
              <a:rPr lang="tr-TR" sz="2000" b="1" dirty="0">
                <a:solidFill>
                  <a:srgbClr val="00B050"/>
                </a:solidFill>
                <a:latin typeface="Times New Roman" panose="02020603050405020304" pitchFamily="18" charset="0"/>
                <a:cs typeface="Times New Roman" panose="02020603050405020304" pitchFamily="18" charset="0"/>
              </a:rPr>
              <a:t>mükemmel</a:t>
            </a:r>
            <a:r>
              <a:rPr lang="tr-TR" sz="2000" b="1" dirty="0" smtClean="0">
                <a:solidFill>
                  <a:srgbClr val="00B050"/>
                </a:solidFill>
                <a:latin typeface="Times New Roman" panose="02020603050405020304" pitchFamily="18" charset="0"/>
                <a:cs typeface="Times New Roman" panose="02020603050405020304" pitchFamily="18" charset="0"/>
              </a:rPr>
              <a:t>.</a:t>
            </a:r>
            <a:br>
              <a:rPr lang="tr-TR" sz="2000" b="1" dirty="0" smtClean="0">
                <a:solidFill>
                  <a:srgbClr val="00B050"/>
                </a:solidFill>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endParaRPr lang="tr-TR" sz="2000" dirty="0"/>
          </a:p>
        </p:txBody>
      </p:sp>
      <p:pic>
        <p:nvPicPr>
          <p:cNvPr id="3" name="Picture 2" descr="C:\Users\YTU-PC\Desktop\tim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709" y="2342678"/>
            <a:ext cx="7758546" cy="31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86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TU-PC\Downloads\IMG-20191026-WA0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363" y="443344"/>
            <a:ext cx="5585273" cy="610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722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8872" y="692727"/>
            <a:ext cx="10557164" cy="2743200"/>
          </a:xfrm>
        </p:spPr>
        <p:txBody>
          <a:bodyPr>
            <a:normAutofit fontScale="90000"/>
          </a:bodyPr>
          <a:lstStyle/>
          <a:p>
            <a:pPr algn="ctr">
              <a:lnSpc>
                <a:spcPct val="150000"/>
              </a:lnSpc>
            </a:pPr>
            <a:r>
              <a:rPr lang="tr-TR" sz="2700" b="1" dirty="0" smtClean="0">
                <a:solidFill>
                  <a:srgbClr val="00B050"/>
                </a:solidFill>
                <a:latin typeface="Times New Roman" panose="02020603050405020304" pitchFamily="18" charset="0"/>
                <a:cs typeface="Times New Roman" panose="02020603050405020304" pitchFamily="18" charset="0"/>
              </a:rPr>
              <a:t>Canlılardaki </a:t>
            </a:r>
            <a:r>
              <a:rPr lang="tr-TR" sz="2700" b="1" dirty="0">
                <a:solidFill>
                  <a:srgbClr val="00B050"/>
                </a:solidFill>
                <a:latin typeface="Times New Roman" panose="02020603050405020304" pitchFamily="18" charset="0"/>
                <a:cs typeface="Times New Roman" panose="02020603050405020304" pitchFamily="18" charset="0"/>
              </a:rPr>
              <a:t>Yazılım </a:t>
            </a:r>
            <a:r>
              <a:rPr lang="tr-TR" sz="2700" b="1" dirty="0" smtClean="0">
                <a:solidFill>
                  <a:srgbClr val="00B050"/>
                </a:solidFill>
                <a:latin typeface="Times New Roman" panose="02020603050405020304" pitchFamily="18" charset="0"/>
                <a:cs typeface="Times New Roman" panose="02020603050405020304" pitchFamily="18" charset="0"/>
              </a:rPr>
              <a:t>Programı</a:t>
            </a:r>
            <a:br>
              <a:rPr lang="tr-TR" sz="2700" b="1" dirty="0" smtClean="0">
                <a:solidFill>
                  <a:srgbClr val="00B050"/>
                </a:solidFill>
                <a:latin typeface="Times New Roman" panose="02020603050405020304" pitchFamily="18" charset="0"/>
                <a:cs typeface="Times New Roman" panose="02020603050405020304" pitchFamily="18" charset="0"/>
              </a:rPr>
            </a:br>
            <a:r>
              <a:rPr lang="tr-TR" sz="2400" b="1" dirty="0" smtClean="0">
                <a:solidFill>
                  <a:srgbClr val="FF0000"/>
                </a:solidFill>
                <a:latin typeface="Times New Roman" panose="02020603050405020304" pitchFamily="18" charset="0"/>
                <a:cs typeface="Times New Roman" panose="02020603050405020304" pitchFamily="18" charset="0"/>
              </a:rPr>
              <a:t/>
            </a:r>
            <a:br>
              <a:rPr lang="tr-TR" sz="2400" b="1" dirty="0" smtClean="0">
                <a:solidFill>
                  <a:srgbClr val="FF0000"/>
                </a:solidFill>
                <a:latin typeface="Times New Roman" panose="02020603050405020304" pitchFamily="18" charset="0"/>
                <a:cs typeface="Times New Roman" panose="02020603050405020304" pitchFamily="18" charset="0"/>
              </a:rPr>
            </a:br>
            <a:r>
              <a:rPr lang="tr-TR" sz="2200" b="1" dirty="0" smtClean="0">
                <a:solidFill>
                  <a:srgbClr val="FF0000"/>
                </a:solidFill>
                <a:latin typeface="Times New Roman" panose="02020603050405020304" pitchFamily="18" charset="0"/>
                <a:cs typeface="Times New Roman" panose="02020603050405020304" pitchFamily="18" charset="0"/>
              </a:rPr>
              <a:t>DNA </a:t>
            </a:r>
            <a:r>
              <a:rPr lang="tr-TR" sz="2200" b="1" dirty="0">
                <a:solidFill>
                  <a:srgbClr val="FF0000"/>
                </a:solidFill>
                <a:latin typeface="Times New Roman" panose="02020603050405020304" pitchFamily="18" charset="0"/>
                <a:cs typeface="Times New Roman" panose="02020603050405020304" pitchFamily="18" charset="0"/>
              </a:rPr>
              <a:t>: </a:t>
            </a:r>
            <a:r>
              <a:rPr lang="tr-TR" sz="2200" b="1" dirty="0" err="1">
                <a:solidFill>
                  <a:srgbClr val="FF0000"/>
                </a:solidFill>
                <a:latin typeface="Times New Roman" panose="02020603050405020304" pitchFamily="18" charset="0"/>
                <a:cs typeface="Times New Roman" panose="02020603050405020304" pitchFamily="18" charset="0"/>
              </a:rPr>
              <a:t>Deoksiribonükleik</a:t>
            </a:r>
            <a:r>
              <a:rPr lang="tr-TR" sz="2200" b="1" dirty="0">
                <a:solidFill>
                  <a:srgbClr val="FF0000"/>
                </a:solidFill>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asit</a:t>
            </a:r>
            <a:br>
              <a:rPr lang="tr-TR" sz="2200" b="1" dirty="0" smtClean="0">
                <a:solidFill>
                  <a:srgbClr val="FF0000"/>
                </a:solidFill>
                <a:latin typeface="Times New Roman" panose="02020603050405020304" pitchFamily="18" charset="0"/>
                <a:cs typeface="Times New Roman" panose="02020603050405020304" pitchFamily="18" charset="0"/>
              </a:rPr>
            </a:br>
            <a:r>
              <a:rPr lang="tr-TR" sz="2200" b="1" dirty="0" smtClean="0">
                <a:solidFill>
                  <a:srgbClr val="FF0000"/>
                </a:solidFill>
                <a:latin typeface="Times New Roman" panose="02020603050405020304" pitchFamily="18" charset="0"/>
                <a:cs typeface="Times New Roman" panose="02020603050405020304" pitchFamily="18" charset="0"/>
              </a:rPr>
              <a:t/>
            </a:r>
            <a:br>
              <a:rPr lang="tr-TR" sz="2200" b="1" dirty="0" smtClean="0">
                <a:solidFill>
                  <a:srgbClr val="FF0000"/>
                </a:solidFill>
                <a:latin typeface="Times New Roman" panose="02020603050405020304" pitchFamily="18" charset="0"/>
                <a:cs typeface="Times New Roman" panose="02020603050405020304" pitchFamily="18" charset="0"/>
              </a:rPr>
            </a:br>
            <a:r>
              <a:rPr lang="tr-TR" sz="2200" b="1" dirty="0" smtClean="0">
                <a:latin typeface="Times New Roman" panose="02020603050405020304" pitchFamily="18" charset="0"/>
                <a:cs typeface="Times New Roman" panose="02020603050405020304" pitchFamily="18" charset="0"/>
              </a:rPr>
              <a:t>C</a:t>
            </a:r>
            <a:r>
              <a:rPr lang="tr-TR" sz="2200" b="1" dirty="0" smtClean="0">
                <a:latin typeface="Times New Roman" panose="02020603050405020304" pitchFamily="18" charset="0"/>
                <a:ea typeface="Calibri"/>
                <a:cs typeface="Times New Roman" panose="02020603050405020304" pitchFamily="18" charset="0"/>
              </a:rPr>
              <a:t>anlının fonksiyonları </a:t>
            </a:r>
            <a:r>
              <a:rPr lang="tr-TR" sz="2200" b="1" dirty="0">
                <a:latin typeface="Times New Roman" panose="02020603050405020304" pitchFamily="18" charset="0"/>
                <a:ea typeface="Calibri"/>
                <a:cs typeface="Times New Roman" panose="02020603050405020304" pitchFamily="18" charset="0"/>
              </a:rPr>
              <a:t>ve biyolojik gelişmeleri için gerekli olan genetik </a:t>
            </a:r>
            <a:r>
              <a:rPr lang="tr-TR" sz="2200" b="1" dirty="0" smtClean="0">
                <a:latin typeface="Times New Roman" panose="02020603050405020304" pitchFamily="18" charset="0"/>
                <a:ea typeface="Calibri"/>
                <a:cs typeface="Times New Roman" panose="02020603050405020304" pitchFamily="18" charset="0"/>
              </a:rPr>
              <a:t>bilgileri </a:t>
            </a:r>
            <a:r>
              <a:rPr lang="tr-TR" sz="2200" b="1" dirty="0">
                <a:latin typeface="Times New Roman" panose="02020603050405020304" pitchFamily="18" charset="0"/>
                <a:ea typeface="Calibri"/>
                <a:cs typeface="Times New Roman" panose="02020603050405020304" pitchFamily="18" charset="0"/>
              </a:rPr>
              <a:t>taşıya</a:t>
            </a:r>
            <a:r>
              <a:rPr lang="tr-TR" sz="2400" b="1" dirty="0">
                <a:latin typeface="Times New Roman" panose="02020603050405020304" pitchFamily="18" charset="0"/>
                <a:ea typeface="Calibri"/>
                <a:cs typeface="Times New Roman" panose="02020603050405020304" pitchFamily="18" charset="0"/>
              </a:rPr>
              <a:t>n </a:t>
            </a:r>
            <a:r>
              <a:rPr lang="tr-TR" sz="2400" b="1" dirty="0" smtClean="0">
                <a:latin typeface="Times New Roman" panose="02020603050405020304" pitchFamily="18" charset="0"/>
                <a:ea typeface="Calibri"/>
                <a:cs typeface="Times New Roman" panose="02020603050405020304" pitchFamily="18" charset="0"/>
              </a:rPr>
              <a:t/>
            </a:r>
            <a:br>
              <a:rPr lang="tr-TR" sz="2400" b="1" dirty="0" smtClean="0">
                <a:latin typeface="Times New Roman" panose="02020603050405020304" pitchFamily="18" charset="0"/>
                <a:ea typeface="Calibri"/>
                <a:cs typeface="Times New Roman" panose="02020603050405020304" pitchFamily="18" charset="0"/>
              </a:rPr>
            </a:br>
            <a:r>
              <a:rPr lang="tr-TR" sz="2200" b="1" dirty="0" smtClean="0">
                <a:solidFill>
                  <a:prstClr val="black"/>
                </a:solidFill>
                <a:latin typeface="Times New Roman" panose="02020603050405020304" pitchFamily="18" charset="0"/>
                <a:cs typeface="Times New Roman" panose="02020603050405020304" pitchFamily="18" charset="0"/>
              </a:rPr>
              <a:t>zincir </a:t>
            </a:r>
            <a:r>
              <a:rPr lang="tr-TR" sz="2200" b="1" dirty="0">
                <a:solidFill>
                  <a:prstClr val="black"/>
                </a:solidFill>
                <a:latin typeface="Times New Roman" panose="02020603050405020304" pitchFamily="18" charset="0"/>
                <a:cs typeface="Times New Roman" panose="02020603050405020304" pitchFamily="18" charset="0"/>
              </a:rPr>
              <a:t>şeklindeki </a:t>
            </a:r>
            <a:r>
              <a:rPr lang="tr-TR" sz="2200" b="1" dirty="0" err="1">
                <a:latin typeface="Times New Roman" panose="02020603050405020304" pitchFamily="18" charset="0"/>
                <a:cs typeface="Times New Roman" panose="02020603050405020304" pitchFamily="18" charset="0"/>
              </a:rPr>
              <a:t>makromoleküllerdir</a:t>
            </a:r>
            <a:r>
              <a:rPr lang="tr-TR" sz="2200" b="1" dirty="0" smtClean="0">
                <a:solidFill>
                  <a:prstClr val="black"/>
                </a:solidFill>
                <a:latin typeface="Times New Roman" panose="02020603050405020304" pitchFamily="18" charset="0"/>
                <a:cs typeface="Times New Roman" panose="02020603050405020304" pitchFamily="18" charset="0"/>
              </a:rPr>
              <a:t>.</a:t>
            </a:r>
            <a:r>
              <a:rPr lang="tr-TR" sz="2200" b="1" dirty="0" smtClean="0">
                <a:solidFill>
                  <a:srgbClr val="FF0000"/>
                </a:solidFill>
                <a:latin typeface="Times New Roman" panose="02020603050405020304" pitchFamily="18" charset="0"/>
                <a:cs typeface="Times New Roman" panose="02020603050405020304" pitchFamily="18" charset="0"/>
              </a:rPr>
              <a:t/>
            </a:r>
            <a:br>
              <a:rPr lang="tr-TR" sz="2200" b="1" dirty="0" smtClean="0">
                <a:solidFill>
                  <a:srgbClr val="FF0000"/>
                </a:solidFill>
                <a:latin typeface="Times New Roman" panose="02020603050405020304" pitchFamily="18" charset="0"/>
                <a:cs typeface="Times New Roman" panose="02020603050405020304" pitchFamily="18" charset="0"/>
              </a:rPr>
            </a:br>
            <a:endParaRPr lang="tr-TR" sz="2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852054" y="3782291"/>
            <a:ext cx="5181600" cy="2022764"/>
          </a:xfrm>
        </p:spPr>
        <p:txBody>
          <a:bodyPr>
            <a:normAutofit/>
          </a:bodyPr>
          <a:lstStyle/>
          <a:p>
            <a:pPr marL="0" indent="0" algn="ctr">
              <a:lnSpc>
                <a:spcPct val="150000"/>
              </a:lnSpc>
              <a:buNone/>
            </a:pPr>
            <a:r>
              <a:rPr lang="tr-TR" sz="2000" b="1" dirty="0">
                <a:solidFill>
                  <a:prstClr val="black"/>
                </a:solidFill>
                <a:latin typeface="Times New Roman" panose="02020603050405020304" pitchFamily="18" charset="0"/>
                <a:cs typeface="Times New Roman" panose="02020603050405020304" pitchFamily="18" charset="0"/>
              </a:rPr>
              <a:t>İlk defa </a:t>
            </a:r>
            <a:r>
              <a:rPr lang="tr-TR" sz="2000" b="1" dirty="0" smtClean="0">
                <a:solidFill>
                  <a:prstClr val="black"/>
                </a:solidFill>
                <a:latin typeface="Times New Roman" panose="02020603050405020304" pitchFamily="18" charset="0"/>
                <a:cs typeface="Times New Roman" panose="02020603050405020304" pitchFamily="18" charset="0"/>
              </a:rPr>
              <a:t>çekirdekten </a:t>
            </a:r>
            <a:r>
              <a:rPr lang="tr-TR" sz="2000" b="1" dirty="0">
                <a:solidFill>
                  <a:prstClr val="black"/>
                </a:solidFill>
                <a:latin typeface="Times New Roman" panose="02020603050405020304" pitchFamily="18" charset="0"/>
                <a:cs typeface="Times New Roman" panose="02020603050405020304" pitchFamily="18" charset="0"/>
              </a:rPr>
              <a:t>izole </a:t>
            </a:r>
            <a:r>
              <a:rPr lang="tr-TR" sz="2000" b="1" dirty="0" smtClean="0">
                <a:solidFill>
                  <a:prstClr val="black"/>
                </a:solidFill>
                <a:latin typeface="Times New Roman" panose="02020603050405020304" pitchFamily="18" charset="0"/>
                <a:cs typeface="Times New Roman" panose="02020603050405020304" pitchFamily="18" charset="0"/>
              </a:rPr>
              <a:t>edildiğinden</a:t>
            </a:r>
          </a:p>
          <a:p>
            <a:pPr marL="0" indent="0" algn="ctr">
              <a:lnSpc>
                <a:spcPct val="150000"/>
              </a:lnSpc>
              <a:buNone/>
            </a:pPr>
            <a:r>
              <a:rPr lang="tr-TR" sz="2000" b="1" dirty="0" smtClean="0">
                <a:solidFill>
                  <a:prstClr val="black"/>
                </a:solidFill>
                <a:latin typeface="Times New Roman" panose="02020603050405020304" pitchFamily="18" charset="0"/>
                <a:cs typeface="Times New Roman" panose="02020603050405020304" pitchFamily="18" charset="0"/>
              </a:rPr>
              <a:t>dolayı </a:t>
            </a:r>
            <a:r>
              <a:rPr lang="tr-TR" sz="2000" b="1" dirty="0">
                <a:solidFill>
                  <a:srgbClr val="FF0000"/>
                </a:solidFill>
                <a:latin typeface="Times New Roman" panose="02020603050405020304" pitchFamily="18" charset="0"/>
                <a:cs typeface="Times New Roman" panose="02020603050405020304" pitchFamily="18" charset="0"/>
              </a:rPr>
              <a:t>nükleik</a:t>
            </a:r>
            <a:r>
              <a:rPr lang="tr-TR" sz="2000" b="1" dirty="0">
                <a:solidFill>
                  <a:prstClr val="black"/>
                </a:solidFill>
                <a:latin typeface="Times New Roman" panose="02020603050405020304" pitchFamily="18" charset="0"/>
                <a:cs typeface="Times New Roman" panose="02020603050405020304" pitchFamily="18" charset="0"/>
              </a:rPr>
              <a:t> </a:t>
            </a:r>
            <a:r>
              <a:rPr lang="tr-TR" sz="2000" b="1" dirty="0" smtClean="0">
                <a:solidFill>
                  <a:prstClr val="black"/>
                </a:solidFill>
                <a:latin typeface="Times New Roman" panose="02020603050405020304" pitchFamily="18" charset="0"/>
                <a:cs typeface="Times New Roman" panose="02020603050405020304" pitchFamily="18" charset="0"/>
              </a:rPr>
              <a:t>kelimesi</a:t>
            </a:r>
          </a:p>
          <a:p>
            <a:pPr marL="0" indent="0" algn="ctr">
              <a:lnSpc>
                <a:spcPct val="150000"/>
              </a:lnSpc>
              <a:buNone/>
            </a:pPr>
            <a:r>
              <a:rPr lang="tr-TR" sz="2000" b="1" dirty="0" smtClean="0">
                <a:solidFill>
                  <a:prstClr val="black"/>
                </a:solidFill>
                <a:latin typeface="Times New Roman" panose="02020603050405020304" pitchFamily="18" charset="0"/>
                <a:cs typeface="Times New Roman" panose="02020603050405020304" pitchFamily="18" charset="0"/>
              </a:rPr>
              <a:t>kullanılmaktadır.</a:t>
            </a:r>
            <a:endParaRPr lang="tr-TR" sz="2000" dirty="0"/>
          </a:p>
        </p:txBody>
      </p:sp>
      <p:sp>
        <p:nvSpPr>
          <p:cNvPr id="4" name="İçerik Yer Tutucusu 3"/>
          <p:cNvSpPr>
            <a:spLocks noGrp="1"/>
          </p:cNvSpPr>
          <p:nvPr>
            <p:ph sz="half" idx="2"/>
          </p:nvPr>
        </p:nvSpPr>
        <p:spPr>
          <a:xfrm>
            <a:off x="6089073" y="3699164"/>
            <a:ext cx="5181600" cy="2036619"/>
          </a:xfrm>
        </p:spPr>
        <p:txBody>
          <a:bodyPr>
            <a:normAutofit/>
          </a:bodyPr>
          <a:lstStyle/>
          <a:p>
            <a:pPr marL="0" indent="0" algn="ctr">
              <a:lnSpc>
                <a:spcPct val="150000"/>
              </a:lnSpc>
              <a:buNone/>
            </a:pPr>
            <a:r>
              <a:rPr lang="tr-TR" sz="2000" b="1" dirty="0" smtClean="0">
                <a:solidFill>
                  <a:prstClr val="black"/>
                </a:solidFill>
                <a:latin typeface="Times New Roman" panose="02020603050405020304" pitchFamily="18" charset="0"/>
                <a:cs typeface="Times New Roman" panose="02020603050405020304" pitchFamily="18" charset="0"/>
              </a:rPr>
              <a:t>Yapısındaki </a:t>
            </a:r>
            <a:r>
              <a:rPr lang="tr-TR" sz="2000" b="1" dirty="0">
                <a:solidFill>
                  <a:prstClr val="black"/>
                </a:solidFill>
                <a:latin typeface="Times New Roman" panose="02020603050405020304" pitchFamily="18" charset="0"/>
                <a:cs typeface="Times New Roman" panose="02020603050405020304" pitchFamily="18" charset="0"/>
              </a:rPr>
              <a:t>fosfat </a:t>
            </a:r>
            <a:r>
              <a:rPr lang="tr-TR" sz="2000" b="1" dirty="0" smtClean="0">
                <a:solidFill>
                  <a:prstClr val="black"/>
                </a:solidFill>
                <a:latin typeface="Times New Roman" panose="02020603050405020304" pitchFamily="18" charset="0"/>
                <a:cs typeface="Times New Roman" panose="02020603050405020304" pitchFamily="18" charset="0"/>
              </a:rPr>
              <a:t>grubundan</a:t>
            </a:r>
          </a:p>
          <a:p>
            <a:pPr marL="0" indent="0" algn="ctr">
              <a:lnSpc>
                <a:spcPct val="150000"/>
              </a:lnSpc>
              <a:buNone/>
            </a:pPr>
            <a:r>
              <a:rPr lang="tr-TR" sz="2000" b="1" dirty="0" smtClean="0">
                <a:solidFill>
                  <a:prstClr val="black"/>
                </a:solidFill>
                <a:latin typeface="Times New Roman" panose="02020603050405020304" pitchFamily="18" charset="0"/>
                <a:cs typeface="Times New Roman" panose="02020603050405020304" pitchFamily="18" charset="0"/>
              </a:rPr>
              <a:t>dolayı </a:t>
            </a:r>
            <a:r>
              <a:rPr lang="tr-TR" sz="2000" b="1" dirty="0">
                <a:solidFill>
                  <a:prstClr val="black"/>
                </a:solidFill>
                <a:latin typeface="Times New Roman" panose="02020603050405020304" pitchFamily="18" charset="0"/>
                <a:cs typeface="Times New Roman" panose="02020603050405020304" pitchFamily="18" charset="0"/>
              </a:rPr>
              <a:t>da </a:t>
            </a:r>
            <a:r>
              <a:rPr lang="tr-TR" sz="2000" b="1" dirty="0">
                <a:solidFill>
                  <a:srgbClr val="FF0000"/>
                </a:solidFill>
                <a:latin typeface="Times New Roman" panose="02020603050405020304" pitchFamily="18" charset="0"/>
                <a:cs typeface="Times New Roman" panose="02020603050405020304" pitchFamily="18" charset="0"/>
              </a:rPr>
              <a:t>asit</a:t>
            </a:r>
            <a:r>
              <a:rPr lang="tr-TR" sz="2000" b="1" dirty="0">
                <a:solidFill>
                  <a:prstClr val="black"/>
                </a:solidFill>
                <a:latin typeface="Times New Roman" panose="02020603050405020304" pitchFamily="18" charset="0"/>
                <a:cs typeface="Times New Roman" panose="02020603050405020304" pitchFamily="18" charset="0"/>
              </a:rPr>
              <a:t> </a:t>
            </a:r>
            <a:r>
              <a:rPr lang="tr-TR" sz="2000" b="1" dirty="0" smtClean="0">
                <a:solidFill>
                  <a:prstClr val="black"/>
                </a:solidFill>
                <a:latin typeface="Times New Roman" panose="02020603050405020304" pitchFamily="18" charset="0"/>
                <a:cs typeface="Times New Roman" panose="02020603050405020304" pitchFamily="18" charset="0"/>
              </a:rPr>
              <a:t>kelimesi</a:t>
            </a:r>
          </a:p>
          <a:p>
            <a:pPr marL="0" indent="0" algn="ctr">
              <a:lnSpc>
                <a:spcPct val="150000"/>
              </a:lnSpc>
              <a:buNone/>
            </a:pPr>
            <a:r>
              <a:rPr lang="tr-TR" sz="2000" b="1" dirty="0" smtClean="0">
                <a:solidFill>
                  <a:prstClr val="black"/>
                </a:solidFill>
                <a:latin typeface="Times New Roman" panose="02020603050405020304" pitchFamily="18" charset="0"/>
                <a:cs typeface="Times New Roman" panose="02020603050405020304" pitchFamily="18" charset="0"/>
              </a:rPr>
              <a:t>kullanılmaktadır</a:t>
            </a:r>
            <a:r>
              <a:rPr lang="tr-TR" sz="2000" b="1" dirty="0">
                <a:solidFill>
                  <a:prstClr val="black"/>
                </a:solidFill>
                <a:latin typeface="Times New Roman" panose="02020603050405020304" pitchFamily="18" charset="0"/>
                <a:cs typeface="Times New Roman" panose="02020603050405020304" pitchFamily="18" charset="0"/>
              </a:rPr>
              <a:t>.</a:t>
            </a:r>
            <a:endParaRPr lang="tr-TR" sz="2000" dirty="0"/>
          </a:p>
        </p:txBody>
      </p:sp>
    </p:spTree>
    <p:extLst>
      <p:ext uri="{BB962C8B-B14F-4D97-AF65-F5344CB8AC3E}">
        <p14:creationId xmlns:p14="http://schemas.microsoft.com/office/powerpoint/2010/main" val="3109614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22663" y="406688"/>
            <a:ext cx="9691255" cy="1477530"/>
          </a:xfrm>
        </p:spPr>
        <p:txBody>
          <a:bodyPr>
            <a:noAutofit/>
          </a:bodyPr>
          <a:lstStyle/>
          <a:p>
            <a:pPr>
              <a:lnSpc>
                <a:spcPct val="150000"/>
              </a:lnSpc>
            </a:pPr>
            <a:r>
              <a:rPr lang="tr-TR" sz="2000" b="1" dirty="0">
                <a:solidFill>
                  <a:prstClr val="black"/>
                </a:solidFill>
                <a:latin typeface="Times New Roman" panose="02020603050405020304" pitchFamily="18" charset="0"/>
                <a:cs typeface="Times New Roman" panose="02020603050405020304" pitchFamily="18" charset="0"/>
              </a:rPr>
              <a:t>DNA’nın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çoğu </a:t>
            </a:r>
            <a:r>
              <a:rPr lang="tr-TR" sz="2000" b="1" dirty="0">
                <a:solidFill>
                  <a:prstClr val="black"/>
                </a:solidFill>
                <a:latin typeface="Times New Roman" panose="02020603050405020304" pitchFamily="18" charset="0"/>
                <a:cs typeface="Times New Roman" panose="02020603050405020304" pitchFamily="18" charset="0"/>
              </a:rPr>
              <a:t>hücrenin </a:t>
            </a:r>
            <a:r>
              <a:rPr lang="tr-TR" sz="2000" b="1" dirty="0">
                <a:solidFill>
                  <a:srgbClr val="FF0000"/>
                </a:solidFill>
                <a:latin typeface="Times New Roman" panose="02020603050405020304" pitchFamily="18" charset="0"/>
                <a:cs typeface="Times New Roman" panose="02020603050405020304" pitchFamily="18" charset="0"/>
              </a:rPr>
              <a:t>çekirdeğinde</a:t>
            </a:r>
            <a:r>
              <a:rPr lang="tr-TR" sz="2000" b="1" dirty="0">
                <a:solidFill>
                  <a:prstClr val="black"/>
                </a:solidFill>
                <a:latin typeface="Times New Roman" panose="02020603050405020304" pitchFamily="18" charset="0"/>
                <a:cs typeface="Times New Roman" panose="02020603050405020304" pitchFamily="18" charset="0"/>
              </a:rPr>
              <a:t>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çok </a:t>
            </a:r>
            <a:r>
              <a:rPr lang="tr-TR" sz="2000" b="1" dirty="0">
                <a:solidFill>
                  <a:prstClr val="black"/>
                </a:solidFill>
                <a:latin typeface="Times New Roman" panose="02020603050405020304" pitchFamily="18" charset="0"/>
                <a:cs typeface="Times New Roman" panose="02020603050405020304" pitchFamily="18" charset="0"/>
              </a:rPr>
              <a:t>azı da </a:t>
            </a:r>
            <a:r>
              <a:rPr lang="tr-TR" sz="2000" b="1" dirty="0">
                <a:solidFill>
                  <a:srgbClr val="FF0000"/>
                </a:solidFill>
                <a:latin typeface="Times New Roman" panose="02020603050405020304" pitchFamily="18" charset="0"/>
                <a:cs typeface="Times New Roman" panose="02020603050405020304" pitchFamily="18" charset="0"/>
              </a:rPr>
              <a:t>mitokondri</a:t>
            </a:r>
            <a:r>
              <a:rPr lang="tr-TR" sz="2000" b="1" dirty="0">
                <a:solidFill>
                  <a:prstClr val="black"/>
                </a:solidFill>
                <a:latin typeface="Times New Roman" panose="02020603050405020304" pitchFamily="18" charset="0"/>
                <a:cs typeface="Times New Roman" panose="02020603050405020304" pitchFamily="18" charset="0"/>
              </a:rPr>
              <a:t> ve </a:t>
            </a:r>
            <a:r>
              <a:rPr lang="tr-TR" sz="2000" b="1" dirty="0">
                <a:solidFill>
                  <a:srgbClr val="FF0000"/>
                </a:solidFill>
                <a:latin typeface="Times New Roman" panose="02020603050405020304" pitchFamily="18" charset="0"/>
                <a:cs typeface="Times New Roman" panose="02020603050405020304" pitchFamily="18" charset="0"/>
              </a:rPr>
              <a:t>kloroplastlarda</a:t>
            </a:r>
            <a:r>
              <a:rPr lang="tr-TR" sz="2000" b="1" dirty="0">
                <a:solidFill>
                  <a:prstClr val="black"/>
                </a:solidFill>
                <a:latin typeface="Times New Roman" panose="02020603050405020304" pitchFamily="18" charset="0"/>
                <a:cs typeface="Times New Roman" panose="02020603050405020304" pitchFamily="18" charset="0"/>
              </a:rPr>
              <a:t> bulunur.</a:t>
            </a:r>
            <a:endParaRPr lang="tr-TR" sz="2000" dirty="0"/>
          </a:p>
        </p:txBody>
      </p:sp>
      <p:sp>
        <p:nvSpPr>
          <p:cNvPr id="3" name="İçerik Yer Tutucusu 2"/>
          <p:cNvSpPr>
            <a:spLocks noGrp="1"/>
          </p:cNvSpPr>
          <p:nvPr>
            <p:ph idx="1"/>
          </p:nvPr>
        </p:nvSpPr>
        <p:spPr/>
        <p:txBody>
          <a:bodyPr/>
          <a:lstStyle/>
          <a:p>
            <a:endParaRPr lang="tr-TR" dirty="0"/>
          </a:p>
        </p:txBody>
      </p:sp>
      <p:pic>
        <p:nvPicPr>
          <p:cNvPr id="1026" name="Picture 2" descr="C:\Users\YTU-PC\Desktop\hayvan-hücresi-bitki-hücresi-farklar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7" y="2299855"/>
            <a:ext cx="8922328" cy="383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40874" y="392834"/>
            <a:ext cx="9005455" cy="1338984"/>
          </a:xfrm>
        </p:spPr>
        <p:txBody>
          <a:bodyPr>
            <a:normAutofit/>
          </a:bodyPr>
          <a:lstStyle/>
          <a:p>
            <a:pPr algn="ctr">
              <a:lnSpc>
                <a:spcPct val="150000"/>
              </a:lnSpc>
            </a:pPr>
            <a:r>
              <a:rPr lang="tr-TR" sz="2400" b="1" dirty="0" smtClean="0">
                <a:solidFill>
                  <a:prstClr val="black"/>
                </a:solidFill>
                <a:latin typeface="Times New Roman" panose="02020603050405020304" pitchFamily="18" charset="0"/>
                <a:ea typeface="+mn-ea"/>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DNA 4 farklı nükleotidin kullanılarak sentezlendiği bir polimerdir. </a:t>
            </a:r>
            <a:br>
              <a:rPr lang="tr-TR" sz="2000" b="1" dirty="0" smtClean="0">
                <a:latin typeface="Times New Roman" panose="02020603050405020304" pitchFamily="18" charset="0"/>
                <a:cs typeface="Times New Roman" panose="02020603050405020304" pitchFamily="18" charset="0"/>
              </a:rPr>
            </a:br>
            <a:r>
              <a:rPr lang="tr-TR" sz="2000" b="1" dirty="0" smtClean="0">
                <a:solidFill>
                  <a:srgbClr val="FF0000"/>
                </a:solidFill>
                <a:latin typeface="Times New Roman" panose="02020603050405020304" pitchFamily="18" charset="0"/>
                <a:ea typeface="+mn-ea"/>
                <a:cs typeface="Times New Roman" panose="02020603050405020304" pitchFamily="18" charset="0"/>
              </a:rPr>
              <a:t>Nükleotid</a:t>
            </a:r>
            <a:r>
              <a:rPr lang="tr-TR" sz="2000" b="1" dirty="0" smtClean="0">
                <a:latin typeface="Times New Roman" panose="02020603050405020304" pitchFamily="18" charset="0"/>
                <a:ea typeface="+mn-ea"/>
                <a:cs typeface="Times New Roman" panose="02020603050405020304" pitchFamily="18" charset="0"/>
              </a:rPr>
              <a:t> =</a:t>
            </a:r>
            <a:r>
              <a:rPr lang="tr-TR" sz="2000" b="1" dirty="0" smtClean="0">
                <a:solidFill>
                  <a:srgbClr val="FF0000"/>
                </a:solidFill>
                <a:latin typeface="Times New Roman" panose="02020603050405020304" pitchFamily="18" charset="0"/>
                <a:ea typeface="+mn-ea"/>
                <a:cs typeface="Times New Roman" panose="02020603050405020304" pitchFamily="18" charset="0"/>
              </a:rPr>
              <a:t> </a:t>
            </a:r>
            <a:r>
              <a:rPr lang="tr-TR" sz="2000" b="1" dirty="0" smtClean="0">
                <a:latin typeface="Times New Roman" panose="02020603050405020304" pitchFamily="18" charset="0"/>
                <a:ea typeface="+mn-ea"/>
                <a:cs typeface="Times New Roman" panose="02020603050405020304" pitchFamily="18" charset="0"/>
              </a:rPr>
              <a:t>baz + </a:t>
            </a:r>
            <a:r>
              <a:rPr lang="tr-TR" sz="2000" b="1" dirty="0" err="1" smtClean="0">
                <a:latin typeface="Times New Roman" panose="02020603050405020304" pitchFamily="18" charset="0"/>
                <a:ea typeface="+mn-ea"/>
                <a:cs typeface="Times New Roman" panose="02020603050405020304" pitchFamily="18" charset="0"/>
              </a:rPr>
              <a:t>deoksiriboz</a:t>
            </a:r>
            <a:r>
              <a:rPr lang="tr-TR" sz="2000" b="1" dirty="0" smtClean="0">
                <a:latin typeface="Times New Roman" panose="02020603050405020304" pitchFamily="18" charset="0"/>
                <a:ea typeface="+mn-ea"/>
                <a:cs typeface="Times New Roman" panose="02020603050405020304" pitchFamily="18" charset="0"/>
              </a:rPr>
              <a:t> + fosfat</a:t>
            </a:r>
            <a:endParaRPr lang="tr-TR"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8345" y="2272145"/>
            <a:ext cx="5464471" cy="382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66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455" y="1911928"/>
            <a:ext cx="4641272" cy="2590800"/>
          </a:xfrm>
        </p:spPr>
        <p:txBody>
          <a:bodyPr>
            <a:noAutofit/>
          </a:bodyPr>
          <a:lstStyle/>
          <a:p>
            <a:pPr>
              <a:lnSpc>
                <a:spcPct val="150000"/>
              </a:lnSpc>
            </a:pPr>
            <a:r>
              <a:rPr lang="tr-TR" sz="2000" b="1" dirty="0" smtClean="0">
                <a:latin typeface="Times New Roman" panose="02020603050405020304" pitchFamily="18" charset="0"/>
                <a:cs typeface="Times New Roman" panose="02020603050405020304" pitchFamily="18" charset="0"/>
              </a:rPr>
              <a:t>Her </a:t>
            </a:r>
            <a:r>
              <a:rPr lang="tr-TR" sz="2000" b="1" dirty="0">
                <a:latin typeface="Times New Roman" panose="02020603050405020304" pitchFamily="18" charset="0"/>
                <a:cs typeface="Times New Roman" panose="02020603050405020304" pitchFamily="18" charset="0"/>
              </a:rPr>
              <a:t>bir canlının </a:t>
            </a:r>
            <a:r>
              <a:rPr lang="tr-TR" sz="2000" b="1" dirty="0">
                <a:solidFill>
                  <a:srgbClr val="FF0000"/>
                </a:solidFill>
                <a:latin typeface="Times New Roman" panose="02020603050405020304" pitchFamily="18" charset="0"/>
                <a:cs typeface="Times New Roman" panose="02020603050405020304" pitchFamily="18" charset="0"/>
              </a:rPr>
              <a:t>hayat </a:t>
            </a:r>
            <a:r>
              <a:rPr lang="tr-TR" sz="2000" b="1" dirty="0" smtClean="0">
                <a:solidFill>
                  <a:srgbClr val="FF0000"/>
                </a:solidFill>
                <a:latin typeface="Times New Roman" panose="02020603050405020304" pitchFamily="18" charset="0"/>
                <a:cs typeface="Times New Roman" panose="02020603050405020304" pitchFamily="18" charset="0"/>
              </a:rPr>
              <a:t>programı</a:t>
            </a:r>
            <a:r>
              <a:rPr lang="tr-TR" sz="2000" b="1" dirty="0" smtClean="0">
                <a:latin typeface="Times New Roman" panose="02020603050405020304" pitchFamily="18" charset="0"/>
                <a:cs typeface="Times New Roman" panose="02020603050405020304" pitchFamily="18" charset="0"/>
              </a:rPr>
              <a:t>,</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DNA </a:t>
            </a:r>
            <a:r>
              <a:rPr lang="tr-TR" sz="2000" b="1" dirty="0">
                <a:latin typeface="Times New Roman" panose="02020603050405020304" pitchFamily="18" charset="0"/>
                <a:cs typeface="Times New Roman" panose="02020603050405020304" pitchFamily="18" charset="0"/>
              </a:rPr>
              <a:t>molekülleri </a:t>
            </a:r>
            <a:r>
              <a:rPr lang="tr-TR" sz="2000" b="1" dirty="0" smtClean="0">
                <a:latin typeface="Times New Roman" panose="02020603050405020304" pitchFamily="18" charset="0"/>
                <a:cs typeface="Times New Roman" panose="02020603050405020304" pitchFamily="18" charset="0"/>
              </a:rPr>
              <a:t>üzerinde</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C</a:t>
            </a:r>
            <a:r>
              <a:rPr lang="tr-TR" sz="2000" b="1" dirty="0">
                <a:latin typeface="Times New Roman" panose="02020603050405020304" pitchFamily="18" charset="0"/>
                <a:cs typeface="Times New Roman" panose="02020603050405020304" pitchFamily="18" charset="0"/>
              </a:rPr>
              <a:t>, H, O, N, P atomları ile </a:t>
            </a:r>
            <a:br>
              <a:rPr lang="tr-TR" sz="2000" b="1"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t>
            </a:r>
            <a:r>
              <a:rPr lang="tr-TR" sz="2000" b="1" dirty="0" smtClean="0">
                <a:latin typeface="Times New Roman" panose="02020603050405020304" pitchFamily="18" charset="0"/>
                <a:cs typeface="Times New Roman" panose="02020603050405020304" pitchFamily="18" charset="0"/>
              </a:rPr>
              <a:t>yazılmıştır</a:t>
            </a:r>
            <a:r>
              <a:rPr lang="tr-TR" sz="2000" b="1" dirty="0">
                <a:latin typeface="Times New Roman" panose="02020603050405020304" pitchFamily="18" charset="0"/>
                <a:cs typeface="Times New Roman" panose="02020603050405020304" pitchFamily="18" charset="0"/>
              </a:rPr>
              <a:t>.</a:t>
            </a:r>
            <a:br>
              <a:rPr lang="tr-TR" sz="2000" b="1" dirty="0">
                <a:latin typeface="Times New Roman" panose="02020603050405020304" pitchFamily="18" charset="0"/>
                <a:cs typeface="Times New Roman" panose="02020603050405020304" pitchFamily="18" charset="0"/>
              </a:rPr>
            </a:br>
            <a:endParaRPr lang="tr-TR" sz="2000"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0980" y="637310"/>
            <a:ext cx="5278582" cy="559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021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089170" y="1323109"/>
            <a:ext cx="2984067" cy="3811588"/>
          </a:xfrm>
        </p:spPr>
        <p:txBody>
          <a:bodyPr/>
          <a:lstStyle/>
          <a:p>
            <a:endParaRPr lang="tr-TR" sz="2400" dirty="0" smtClean="0">
              <a:solidFill>
                <a:prstClr val="black"/>
              </a:solidFill>
              <a:latin typeface="Times New Roman" panose="02020603050405020304" pitchFamily="18" charset="0"/>
              <a:ea typeface="+mj-ea"/>
              <a:cs typeface="Times New Roman" panose="02020603050405020304" pitchFamily="18" charset="0"/>
            </a:endParaRPr>
          </a:p>
          <a:p>
            <a:endParaRPr lang="tr-TR" sz="2400" dirty="0">
              <a:solidFill>
                <a:prstClr val="black"/>
              </a:solidFill>
              <a:latin typeface="Times New Roman" panose="02020603050405020304" pitchFamily="18" charset="0"/>
              <a:ea typeface="+mj-ea"/>
              <a:cs typeface="Times New Roman" panose="02020603050405020304" pitchFamily="18" charset="0"/>
            </a:endParaRPr>
          </a:p>
          <a:p>
            <a:endParaRPr lang="tr-TR" sz="2400" dirty="0" smtClean="0">
              <a:solidFill>
                <a:prstClr val="black"/>
              </a:solidFill>
              <a:latin typeface="Times New Roman" panose="02020603050405020304" pitchFamily="18" charset="0"/>
              <a:ea typeface="+mj-ea"/>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DNA </a:t>
            </a:r>
            <a:r>
              <a:rPr lang="tr-TR" sz="2000" b="1" dirty="0">
                <a:solidFill>
                  <a:srgbClr val="FF0000"/>
                </a:solidFill>
                <a:latin typeface="Times New Roman" panose="02020603050405020304" pitchFamily="18" charset="0"/>
                <a:cs typeface="Times New Roman" panose="02020603050405020304" pitchFamily="18" charset="0"/>
              </a:rPr>
              <a:t>çift</a:t>
            </a:r>
            <a:r>
              <a:rPr lang="tr-TR" sz="2000" b="1" dirty="0">
                <a:latin typeface="Times New Roman" panose="02020603050405020304" pitchFamily="18" charset="0"/>
                <a:cs typeface="Times New Roman" panose="02020603050405020304" pitchFamily="18" charset="0"/>
              </a:rPr>
              <a:t> zincirlidir. </a:t>
            </a:r>
            <a:endParaRPr lang="tr-TR" sz="2000" b="1" dirty="0" smtClean="0">
              <a:latin typeface="Times New Roman" panose="02020603050405020304" pitchFamily="18" charset="0"/>
              <a:cs typeface="Times New Roman" panose="02020603050405020304" pitchFamily="18" charset="0"/>
            </a:endParaRPr>
          </a:p>
          <a:p>
            <a:r>
              <a:rPr lang="tr-TR" sz="2000" b="1" dirty="0" smtClean="0">
                <a:solidFill>
                  <a:prstClr val="black"/>
                </a:solidFill>
                <a:latin typeface="Times New Roman" panose="02020603050405020304" pitchFamily="18" charset="0"/>
                <a:ea typeface="+mj-ea"/>
                <a:cs typeface="Times New Roman" panose="02020603050405020304" pitchFamily="18" charset="0"/>
              </a:rPr>
              <a:t>DNA </a:t>
            </a:r>
            <a:r>
              <a:rPr lang="tr-TR" sz="2000" b="1" dirty="0" err="1">
                <a:solidFill>
                  <a:srgbClr val="FF0000"/>
                </a:solidFill>
                <a:latin typeface="Times New Roman" panose="02020603050405020304" pitchFamily="18" charset="0"/>
                <a:ea typeface="+mj-ea"/>
                <a:cs typeface="Times New Roman" panose="02020603050405020304" pitchFamily="18" charset="0"/>
              </a:rPr>
              <a:t>heliks</a:t>
            </a:r>
            <a:r>
              <a:rPr lang="tr-TR" sz="2000" b="1" dirty="0">
                <a:solidFill>
                  <a:prstClr val="black"/>
                </a:solidFill>
                <a:latin typeface="Times New Roman" panose="02020603050405020304" pitchFamily="18" charset="0"/>
                <a:ea typeface="+mj-ea"/>
                <a:cs typeface="Times New Roman" panose="02020603050405020304" pitchFamily="18" charset="0"/>
              </a:rPr>
              <a:t> </a:t>
            </a:r>
            <a:r>
              <a:rPr lang="tr-TR" sz="2000" b="1" dirty="0" smtClean="0">
                <a:solidFill>
                  <a:prstClr val="black"/>
                </a:solidFill>
                <a:latin typeface="Times New Roman" panose="02020603050405020304" pitchFamily="18" charset="0"/>
                <a:ea typeface="+mj-ea"/>
                <a:cs typeface="Times New Roman" panose="02020603050405020304" pitchFamily="18" charset="0"/>
              </a:rPr>
              <a:t>yapısındadır</a:t>
            </a:r>
            <a:r>
              <a:rPr lang="tr-TR" sz="2400" b="1" dirty="0">
                <a:solidFill>
                  <a:prstClr val="black"/>
                </a:solidFill>
                <a:latin typeface="Times New Roman" panose="02020603050405020304" pitchFamily="18" charset="0"/>
                <a:ea typeface="+mj-ea"/>
                <a:cs typeface="Times New Roman" panose="02020603050405020304" pitchFamily="18" charset="0"/>
              </a:rPr>
              <a:t>.</a:t>
            </a:r>
            <a:endParaRPr lang="tr-TR"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4509" y="457201"/>
            <a:ext cx="6179128" cy="587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700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657602" y="1025235"/>
            <a:ext cx="4336471" cy="2729346"/>
          </a:xfrm>
        </p:spPr>
        <p:txBody>
          <a:bodyPr>
            <a:normAutofit fontScale="90000"/>
          </a:bodyPr>
          <a:lstStyle/>
          <a:p>
            <a:pPr algn="l">
              <a:lnSpc>
                <a:spcPct val="150000"/>
              </a:lnSpc>
            </a:pP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200" b="1" dirty="0" smtClean="0">
                <a:solidFill>
                  <a:prstClr val="black"/>
                </a:solidFill>
                <a:latin typeface="Times New Roman" panose="02020603050405020304" pitchFamily="18" charset="0"/>
                <a:cs typeface="Times New Roman" panose="02020603050405020304" pitchFamily="18" charset="0"/>
              </a:rPr>
              <a:t>DNA’daki </a:t>
            </a:r>
            <a:r>
              <a:rPr lang="tr-TR" sz="2200" b="1" dirty="0">
                <a:solidFill>
                  <a:srgbClr val="FF0000"/>
                </a:solidFill>
                <a:latin typeface="Times New Roman" panose="02020603050405020304" pitchFamily="18" charset="0"/>
                <a:cs typeface="Times New Roman" panose="02020603050405020304" pitchFamily="18" charset="0"/>
              </a:rPr>
              <a:t>toplam nükleotid </a:t>
            </a:r>
            <a:r>
              <a:rPr lang="tr-TR" sz="2200" b="1" dirty="0">
                <a:solidFill>
                  <a:prstClr val="black"/>
                </a:solidFill>
                <a:latin typeface="Times New Roman" panose="02020603050405020304" pitchFamily="18" charset="0"/>
                <a:cs typeface="Times New Roman" panose="02020603050405020304" pitchFamily="18" charset="0"/>
              </a:rPr>
              <a:t>sayısı</a:t>
            </a:r>
            <a:br>
              <a:rPr lang="tr-TR" sz="2200" b="1" dirty="0">
                <a:solidFill>
                  <a:prstClr val="black"/>
                </a:solidFill>
                <a:latin typeface="Times New Roman" panose="02020603050405020304" pitchFamily="18" charset="0"/>
                <a:cs typeface="Times New Roman" panose="02020603050405020304" pitchFamily="18" charset="0"/>
              </a:rPr>
            </a:br>
            <a:r>
              <a:rPr lang="tr-TR" sz="2200" b="1" dirty="0" smtClean="0">
                <a:solidFill>
                  <a:prstClr val="black"/>
                </a:solidFill>
                <a:latin typeface="Times New Roman" panose="02020603050405020304" pitchFamily="18" charset="0"/>
                <a:cs typeface="Times New Roman" panose="02020603050405020304" pitchFamily="18" charset="0"/>
              </a:rPr>
              <a:t>     </a:t>
            </a:r>
            <a:r>
              <a:rPr lang="it-IT" sz="2200" b="1" dirty="0" smtClean="0">
                <a:solidFill>
                  <a:prstClr val="black"/>
                </a:solidFill>
                <a:latin typeface="Times New Roman" panose="02020603050405020304" pitchFamily="18" charset="0"/>
                <a:cs typeface="Times New Roman" panose="02020603050405020304" pitchFamily="18" charset="0"/>
              </a:rPr>
              <a:t>E</a:t>
            </a:r>
            <a:r>
              <a:rPr lang="it-IT" sz="2200" b="1" dirty="0">
                <a:solidFill>
                  <a:prstClr val="black"/>
                </a:solidFill>
                <a:latin typeface="Times New Roman" panose="02020603050405020304" pitchFamily="18" charset="0"/>
                <a:cs typeface="Times New Roman" panose="02020603050405020304" pitchFamily="18" charset="0"/>
              </a:rPr>
              <a:t>. coli   </a:t>
            </a:r>
            <a:r>
              <a:rPr lang="tr-TR" sz="2200" b="1" dirty="0" smtClean="0">
                <a:solidFill>
                  <a:prstClr val="black"/>
                </a:solidFill>
                <a:latin typeface="Times New Roman" panose="02020603050405020304" pitchFamily="18" charset="0"/>
                <a:cs typeface="Times New Roman" panose="02020603050405020304" pitchFamily="18" charset="0"/>
              </a:rPr>
              <a:t>        </a:t>
            </a:r>
            <a:r>
              <a:rPr lang="it-IT" sz="2200" b="1" dirty="0" smtClean="0">
                <a:solidFill>
                  <a:prstClr val="black"/>
                </a:solidFill>
                <a:latin typeface="Times New Roman" panose="02020603050405020304" pitchFamily="18" charset="0"/>
                <a:cs typeface="Times New Roman" panose="02020603050405020304" pitchFamily="18" charset="0"/>
              </a:rPr>
              <a:t>4,639,675 </a:t>
            </a:r>
            <a:r>
              <a:rPr lang="it-IT" sz="2200" b="1" dirty="0">
                <a:solidFill>
                  <a:prstClr val="black"/>
                </a:solidFill>
                <a:latin typeface="Times New Roman" panose="02020603050405020304" pitchFamily="18" charset="0"/>
                <a:cs typeface="Times New Roman" panose="02020603050405020304" pitchFamily="18" charset="0"/>
              </a:rPr>
              <a:t>bp</a:t>
            </a:r>
            <a:br>
              <a:rPr lang="it-IT" sz="2200" b="1" dirty="0">
                <a:solidFill>
                  <a:prstClr val="black"/>
                </a:solidFill>
                <a:latin typeface="Times New Roman" panose="02020603050405020304" pitchFamily="18" charset="0"/>
                <a:cs typeface="Times New Roman" panose="02020603050405020304" pitchFamily="18" charset="0"/>
              </a:rPr>
            </a:br>
            <a:r>
              <a:rPr lang="tr-TR" sz="2200" b="1" dirty="0">
                <a:solidFill>
                  <a:prstClr val="black"/>
                </a:solidFill>
                <a:latin typeface="Times New Roman" panose="02020603050405020304" pitchFamily="18" charset="0"/>
                <a:cs typeface="Times New Roman" panose="02020603050405020304" pitchFamily="18" charset="0"/>
              </a:rPr>
              <a:t> </a:t>
            </a:r>
            <a:r>
              <a:rPr lang="tr-TR" sz="2200" b="1" dirty="0" smtClean="0">
                <a:solidFill>
                  <a:prstClr val="black"/>
                </a:solidFill>
                <a:latin typeface="Times New Roman" panose="02020603050405020304" pitchFamily="18" charset="0"/>
                <a:cs typeface="Times New Roman" panose="02020603050405020304" pitchFamily="18" charset="0"/>
              </a:rPr>
              <a:t>    </a:t>
            </a:r>
            <a:r>
              <a:rPr lang="it-IT" sz="2200" b="1" dirty="0" smtClean="0">
                <a:solidFill>
                  <a:prstClr val="black"/>
                </a:solidFill>
                <a:latin typeface="Times New Roman" panose="02020603050405020304" pitchFamily="18" charset="0"/>
                <a:cs typeface="Times New Roman" panose="02020603050405020304" pitchFamily="18" charset="0"/>
              </a:rPr>
              <a:t>İnsan     </a:t>
            </a:r>
            <a:r>
              <a:rPr lang="it-IT" sz="2200" b="1" dirty="0">
                <a:solidFill>
                  <a:prstClr val="black"/>
                </a:solidFill>
                <a:latin typeface="Times New Roman" panose="02020603050405020304" pitchFamily="18" charset="0"/>
                <a:cs typeface="Times New Roman" panose="02020603050405020304" pitchFamily="18" charset="0"/>
              </a:rPr>
              <a:t>3,070,128,600 bp</a:t>
            </a:r>
            <a:br>
              <a:rPr lang="it-IT" sz="2200" b="1" dirty="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smtClean="0">
                <a:solidFill>
                  <a:prstClr val="black"/>
                </a:solidFill>
                <a:latin typeface="Times New Roman" panose="02020603050405020304" pitchFamily="18" charset="0"/>
                <a:cs typeface="Times New Roman" panose="02020603050405020304" pitchFamily="18" charset="0"/>
              </a:rPr>
              <a:t/>
            </a:r>
            <a:br>
              <a:rPr lang="tr-TR" sz="2000" b="1" dirty="0" smtClean="0">
                <a:solidFill>
                  <a:prstClr val="black"/>
                </a:solidFill>
                <a:latin typeface="Times New Roman" panose="02020603050405020304" pitchFamily="18" charset="0"/>
                <a:cs typeface="Times New Roman" panose="02020603050405020304" pitchFamily="18" charset="0"/>
              </a:rPr>
            </a:br>
            <a:endParaRPr lang="tr-TR" sz="2000" dirty="0"/>
          </a:p>
        </p:txBody>
      </p:sp>
      <p:sp>
        <p:nvSpPr>
          <p:cNvPr id="3" name="Alt Başlık 2"/>
          <p:cNvSpPr>
            <a:spLocks noGrp="1"/>
          </p:cNvSpPr>
          <p:nvPr>
            <p:ph type="subTitle" idx="1"/>
          </p:nvPr>
        </p:nvSpPr>
        <p:spPr>
          <a:xfrm>
            <a:off x="1814944" y="3061855"/>
            <a:ext cx="8659091" cy="2604654"/>
          </a:xfrm>
        </p:spPr>
        <p:txBody>
          <a:bodyPr>
            <a:noAutofit/>
          </a:bodyPr>
          <a:lstStyle/>
          <a:p>
            <a:pPr algn="just">
              <a:lnSpc>
                <a:spcPct val="150000"/>
              </a:lnSpc>
            </a:pPr>
            <a:r>
              <a:rPr lang="tr-TR" sz="2000" b="1" dirty="0" smtClean="0">
                <a:latin typeface="Times New Roman" panose="02020603050405020304" pitchFamily="18" charset="0"/>
                <a:cs typeface="Times New Roman" panose="02020603050405020304" pitchFamily="18" charset="0"/>
              </a:rPr>
              <a:t>Her </a:t>
            </a:r>
            <a:r>
              <a:rPr lang="tr-TR" sz="2000" b="1" dirty="0">
                <a:latin typeface="Times New Roman" panose="02020603050405020304" pitchFamily="18" charset="0"/>
                <a:cs typeface="Times New Roman" panose="02020603050405020304" pitchFamily="18" charset="0"/>
              </a:rPr>
              <a:t>bir canlı türünün kendine </a:t>
            </a:r>
            <a:r>
              <a:rPr lang="tr-TR" sz="2000" b="1" dirty="0" smtClean="0">
                <a:solidFill>
                  <a:srgbClr val="FF0000"/>
                </a:solidFill>
                <a:latin typeface="Times New Roman" panose="02020603050405020304" pitchFamily="18" charset="0"/>
                <a:cs typeface="Times New Roman" panose="02020603050405020304" pitchFamily="18" charset="0"/>
              </a:rPr>
              <a:t>spesifik</a:t>
            </a:r>
            <a:r>
              <a:rPr lang="tr-TR" sz="2000" b="1" dirty="0" smtClean="0">
                <a:latin typeface="Times New Roman" panose="02020603050405020304" pitchFamily="18" charset="0"/>
                <a:cs typeface="Times New Roman" panose="02020603050405020304" pitchFamily="18" charset="0"/>
              </a:rPr>
              <a:t> anlamlı bir </a:t>
            </a:r>
            <a:r>
              <a:rPr lang="tr-TR" sz="2000" b="1" dirty="0">
                <a:latin typeface="Times New Roman" panose="02020603050405020304" pitchFamily="18" charset="0"/>
                <a:cs typeface="Times New Roman" panose="02020603050405020304" pitchFamily="18" charset="0"/>
              </a:rPr>
              <a:t>DNA yapısı vardır</a:t>
            </a:r>
            <a:r>
              <a:rPr lang="tr-TR" sz="2000" b="1" dirty="0" smtClean="0">
                <a:latin typeface="Times New Roman" panose="02020603050405020304" pitchFamily="18" charset="0"/>
                <a:cs typeface="Times New Roman" panose="02020603050405020304" pitchFamily="18" charset="0"/>
              </a:rPr>
              <a:t>.</a:t>
            </a:r>
          </a:p>
          <a:p>
            <a:pPr algn="just">
              <a:lnSpc>
                <a:spcPct val="150000"/>
              </a:lnSpc>
            </a:pPr>
            <a:endParaRPr lang="tr-TR" sz="2000" b="1" dirty="0" smtClean="0">
              <a:latin typeface="Times New Roman" panose="02020603050405020304" pitchFamily="18" charset="0"/>
              <a:cs typeface="Times New Roman" panose="02020603050405020304" pitchFamily="18" charset="0"/>
            </a:endParaRPr>
          </a:p>
          <a:p>
            <a:pPr algn="just">
              <a:lnSpc>
                <a:spcPct val="150000"/>
              </a:lnSpc>
            </a:pPr>
            <a:r>
              <a:rPr lang="tr-TR" sz="2000" b="1" dirty="0">
                <a:latin typeface="Times New Roman" panose="02020603050405020304" pitchFamily="18" charset="0"/>
                <a:cs typeface="Times New Roman" panose="02020603050405020304" pitchFamily="18" charset="0"/>
              </a:rPr>
              <a:t>Tüm insanların DNA dizileri </a:t>
            </a:r>
            <a:r>
              <a:rPr lang="tr-TR" sz="2000" b="1" dirty="0">
                <a:solidFill>
                  <a:srgbClr val="FF0000"/>
                </a:solidFill>
                <a:latin typeface="Times New Roman" panose="02020603050405020304" pitchFamily="18" charset="0"/>
                <a:cs typeface="Times New Roman" panose="02020603050405020304" pitchFamily="18" charset="0"/>
              </a:rPr>
              <a:t>%99.9 </a:t>
            </a:r>
            <a:r>
              <a:rPr lang="tr-TR" sz="2000" b="1" dirty="0">
                <a:latin typeface="Times New Roman" panose="02020603050405020304" pitchFamily="18" charset="0"/>
                <a:cs typeface="Times New Roman" panose="02020603050405020304" pitchFamily="18" charset="0"/>
              </a:rPr>
              <a:t>oranında </a:t>
            </a:r>
            <a:r>
              <a:rPr lang="tr-TR" sz="2000" b="1" dirty="0">
                <a:solidFill>
                  <a:srgbClr val="FF0000"/>
                </a:solidFill>
                <a:latin typeface="Times New Roman" panose="02020603050405020304" pitchFamily="18" charset="0"/>
                <a:cs typeface="Times New Roman" panose="02020603050405020304" pitchFamily="18" charset="0"/>
              </a:rPr>
              <a:t>benzerlik</a:t>
            </a:r>
            <a:r>
              <a:rPr lang="tr-TR" sz="2000" b="1" dirty="0">
                <a:latin typeface="Times New Roman" panose="02020603050405020304" pitchFamily="18" charset="0"/>
                <a:cs typeface="Times New Roman" panose="02020603050405020304" pitchFamily="18" charset="0"/>
              </a:rPr>
              <a:t> göstermektedir, geri kalan </a:t>
            </a:r>
            <a:r>
              <a:rPr lang="tr-TR" sz="2000" b="1" dirty="0">
                <a:solidFill>
                  <a:srgbClr val="FF0000"/>
                </a:solidFill>
                <a:latin typeface="Times New Roman" panose="02020603050405020304" pitchFamily="18" charset="0"/>
                <a:cs typeface="Times New Roman" panose="02020603050405020304" pitchFamily="18" charset="0"/>
              </a:rPr>
              <a:t>%0.1 </a:t>
            </a:r>
            <a:r>
              <a:rPr lang="tr-TR" sz="2000" b="1" dirty="0">
                <a:latin typeface="Times New Roman" panose="02020603050405020304" pitchFamily="18" charset="0"/>
                <a:cs typeface="Times New Roman" panose="02020603050405020304" pitchFamily="18" charset="0"/>
              </a:rPr>
              <a:t>bizleri gelişimimizle birlikte biyolojik olarak </a:t>
            </a:r>
            <a:r>
              <a:rPr lang="tr-TR" sz="2000" b="1" dirty="0">
                <a:solidFill>
                  <a:srgbClr val="FF0000"/>
                </a:solidFill>
                <a:latin typeface="Times New Roman" panose="02020603050405020304" pitchFamily="18" charset="0"/>
                <a:cs typeface="Times New Roman" panose="02020603050405020304" pitchFamily="18" charset="0"/>
              </a:rPr>
              <a:t>farklı</a:t>
            </a:r>
            <a:r>
              <a:rPr lang="tr-TR" sz="2000" b="1" dirty="0">
                <a:latin typeface="Times New Roman" panose="02020603050405020304" pitchFamily="18" charset="0"/>
                <a:cs typeface="Times New Roman" panose="02020603050405020304" pitchFamily="18" charset="0"/>
              </a:rPr>
              <a:t> kılan kısımdır. </a:t>
            </a:r>
            <a:br>
              <a:rPr lang="tr-TR" sz="2000" b="1" dirty="0">
                <a:latin typeface="Times New Roman" panose="02020603050405020304" pitchFamily="18" charset="0"/>
                <a:cs typeface="Times New Roman" panose="02020603050405020304" pitchFamily="18" charset="0"/>
              </a:rPr>
            </a:br>
            <a:endParaRPr lang="tr-TR" sz="2000" dirty="0"/>
          </a:p>
          <a:p>
            <a:pPr algn="l">
              <a:lnSpc>
                <a:spcPct val="150000"/>
              </a:lnSpc>
            </a:pPr>
            <a:endParaRPr lang="tr-TR" sz="20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70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57743" y="378979"/>
            <a:ext cx="8492837" cy="1740767"/>
          </a:xfrm>
        </p:spPr>
        <p:txBody>
          <a:bodyPr>
            <a:normAutofit fontScale="90000"/>
          </a:bodyPr>
          <a:lstStyle/>
          <a:p>
            <a:pPr algn="ctr">
              <a:lnSpc>
                <a:spcPct val="200000"/>
              </a:lnSpc>
            </a:pPr>
            <a:r>
              <a:rPr lang="tr-TR" sz="2700" b="1" dirty="0" smtClean="0">
                <a:solidFill>
                  <a:srgbClr val="00B050"/>
                </a:solidFill>
                <a:latin typeface="Times New Roman" panose="02020603050405020304" pitchFamily="18" charset="0"/>
                <a:cs typeface="Times New Roman" panose="02020603050405020304" pitchFamily="18" charset="0"/>
              </a:rPr>
              <a:t>Hücrelerin Boyutları</a:t>
            </a:r>
            <a:r>
              <a:rPr lang="tr-TR" sz="2400" b="1" dirty="0" smtClean="0">
                <a:solidFill>
                  <a:srgbClr val="00B050"/>
                </a:solidFill>
                <a:latin typeface="Times New Roman" panose="02020603050405020304" pitchFamily="18" charset="0"/>
                <a:cs typeface="Times New Roman" panose="02020603050405020304" pitchFamily="18" charset="0"/>
              </a:rPr>
              <a:t/>
            </a:r>
            <a:br>
              <a:rPr lang="tr-TR" sz="2400" b="1" dirty="0" smtClean="0">
                <a:solidFill>
                  <a:srgbClr val="00B050"/>
                </a:solidFill>
                <a:latin typeface="Times New Roman" panose="02020603050405020304" pitchFamily="18" charset="0"/>
                <a:cs typeface="Times New Roman" panose="02020603050405020304" pitchFamily="18" charset="0"/>
              </a:rPr>
            </a:br>
            <a:r>
              <a:rPr lang="tr-TR" sz="2200" b="1" dirty="0" smtClean="0">
                <a:latin typeface="Times New Roman" panose="02020603050405020304" pitchFamily="18" charset="0"/>
                <a:cs typeface="Times New Roman" panose="02020603050405020304" pitchFamily="18" charset="0"/>
              </a:rPr>
              <a:t>(1</a:t>
            </a:r>
            <a:r>
              <a:rPr lang="tr-TR" sz="2200" b="1" dirty="0" smtClean="0">
                <a:latin typeface="Symbol" panose="05050102010706020507" pitchFamily="18" charset="2"/>
                <a:cs typeface="Times New Roman" panose="02020603050405020304" pitchFamily="18" charset="0"/>
              </a:rPr>
              <a:t>m</a:t>
            </a:r>
            <a:r>
              <a:rPr lang="tr-TR" sz="2200" b="1" dirty="0" smtClean="0">
                <a:latin typeface="Times New Roman" panose="02020603050405020304" pitchFamily="18" charset="0"/>
                <a:cs typeface="Times New Roman" panose="02020603050405020304" pitchFamily="18" charset="0"/>
              </a:rPr>
              <a:t>m </a:t>
            </a:r>
            <a:r>
              <a:rPr lang="tr-TR" sz="2200" b="1" dirty="0">
                <a:latin typeface="Times New Roman" panose="02020603050405020304" pitchFamily="18" charset="0"/>
                <a:cs typeface="Times New Roman" panose="02020603050405020304" pitchFamily="18" charset="0"/>
              </a:rPr>
              <a:t>= 0.001 mm</a:t>
            </a:r>
            <a:r>
              <a:rPr lang="tr-TR" sz="2200" b="1" dirty="0" smtClean="0">
                <a:latin typeface="Times New Roman" panose="02020603050405020304" pitchFamily="18" charset="0"/>
                <a:cs typeface="Times New Roman" panose="02020603050405020304" pitchFamily="18" charset="0"/>
              </a:rPr>
              <a:t>)</a:t>
            </a:r>
            <a:br>
              <a:rPr lang="tr-TR" sz="2200" b="1" dirty="0" smtClean="0">
                <a:latin typeface="Times New Roman" panose="02020603050405020304" pitchFamily="18" charset="0"/>
                <a:cs typeface="Times New Roman" panose="02020603050405020304" pitchFamily="18" charset="0"/>
              </a:rPr>
            </a:br>
            <a:r>
              <a:rPr lang="tr-TR" sz="2200" b="1" dirty="0" smtClean="0">
                <a:latin typeface="Times New Roman" panose="02020603050405020304" pitchFamily="18" charset="0"/>
                <a:cs typeface="Times New Roman" panose="02020603050405020304" pitchFamily="18" charset="0"/>
              </a:rPr>
              <a:t>          </a:t>
            </a:r>
            <a:r>
              <a:rPr lang="tr-TR" sz="2200" b="1" dirty="0" err="1" smtClean="0">
                <a:latin typeface="Times New Roman" panose="02020603050405020304" pitchFamily="18" charset="0"/>
                <a:cs typeface="Times New Roman" panose="02020603050405020304" pitchFamily="18" charset="0"/>
              </a:rPr>
              <a:t>Prokaryotik</a:t>
            </a:r>
            <a:r>
              <a:rPr lang="tr-TR" sz="2200" b="1" dirty="0" smtClean="0">
                <a:latin typeface="Times New Roman" panose="02020603050405020304" pitchFamily="18" charset="0"/>
                <a:cs typeface="Times New Roman" panose="02020603050405020304" pitchFamily="18" charset="0"/>
              </a:rPr>
              <a:t> hücre = </a:t>
            </a:r>
            <a:r>
              <a:rPr lang="tr-TR" sz="2200" b="1" dirty="0" smtClean="0">
                <a:solidFill>
                  <a:srgbClr val="FF0000"/>
                </a:solidFill>
                <a:latin typeface="Times New Roman" panose="02020603050405020304" pitchFamily="18" charset="0"/>
                <a:cs typeface="Times New Roman" panose="02020603050405020304" pitchFamily="18" charset="0"/>
              </a:rPr>
              <a:t>0.1 – 10 </a:t>
            </a:r>
            <a:r>
              <a:rPr lang="tr-TR" sz="2200" b="1" dirty="0" smtClean="0">
                <a:solidFill>
                  <a:srgbClr val="FF0000"/>
                </a:solidFill>
                <a:latin typeface="Symbol" panose="05050102010706020507" pitchFamily="18" charset="2"/>
                <a:cs typeface="Times New Roman" panose="02020603050405020304" pitchFamily="18" charset="0"/>
              </a:rPr>
              <a:t>m</a:t>
            </a:r>
            <a:r>
              <a:rPr lang="tr-TR" sz="2200" b="1" dirty="0" smtClean="0">
                <a:solidFill>
                  <a:srgbClr val="FF0000"/>
                </a:solidFill>
                <a:latin typeface="Times New Roman" panose="02020603050405020304" pitchFamily="18" charset="0"/>
                <a:cs typeface="Times New Roman" panose="02020603050405020304" pitchFamily="18" charset="0"/>
              </a:rPr>
              <a:t>m</a:t>
            </a:r>
            <a:r>
              <a:rPr lang="tr-TR" sz="2200" b="1" dirty="0" smtClean="0">
                <a:latin typeface="Times New Roman" panose="02020603050405020304" pitchFamily="18" charset="0"/>
                <a:cs typeface="Times New Roman" panose="02020603050405020304" pitchFamily="18" charset="0"/>
              </a:rPr>
              <a:t>	     </a:t>
            </a:r>
            <a:r>
              <a:rPr lang="tr-TR" sz="2200" b="1" dirty="0" err="1" smtClean="0">
                <a:latin typeface="Times New Roman" panose="02020603050405020304" pitchFamily="18" charset="0"/>
                <a:cs typeface="Times New Roman" panose="02020603050405020304" pitchFamily="18" charset="0"/>
              </a:rPr>
              <a:t>Ökaryotik</a:t>
            </a:r>
            <a:r>
              <a:rPr lang="tr-TR" sz="2200" b="1" dirty="0" smtClean="0">
                <a:latin typeface="Times New Roman" panose="02020603050405020304" pitchFamily="18" charset="0"/>
                <a:cs typeface="Times New Roman" panose="02020603050405020304" pitchFamily="18" charset="0"/>
              </a:rPr>
              <a:t> hücre = </a:t>
            </a:r>
            <a:r>
              <a:rPr lang="tr-TR" sz="2200" b="1" dirty="0" smtClean="0">
                <a:solidFill>
                  <a:srgbClr val="FF0000"/>
                </a:solidFill>
                <a:latin typeface="Times New Roman" panose="02020603050405020304" pitchFamily="18" charset="0"/>
                <a:cs typeface="Times New Roman" panose="02020603050405020304" pitchFamily="18" charset="0"/>
              </a:rPr>
              <a:t>10 -100 </a:t>
            </a:r>
            <a:r>
              <a:rPr lang="tr-TR" sz="2200" b="1" dirty="0" smtClean="0">
                <a:solidFill>
                  <a:srgbClr val="FF0000"/>
                </a:solidFill>
                <a:latin typeface="Symbol" panose="05050102010706020507" pitchFamily="18" charset="2"/>
                <a:cs typeface="Times New Roman" panose="02020603050405020304" pitchFamily="18" charset="0"/>
              </a:rPr>
              <a:t>m</a:t>
            </a:r>
            <a:r>
              <a:rPr lang="tr-TR" sz="2200" b="1" dirty="0" smtClean="0">
                <a:solidFill>
                  <a:srgbClr val="FF0000"/>
                </a:solidFill>
                <a:latin typeface="Times New Roman" panose="02020603050405020304" pitchFamily="18" charset="0"/>
                <a:cs typeface="Times New Roman" panose="02020603050405020304" pitchFamily="18" charset="0"/>
              </a:rPr>
              <a:t>m</a:t>
            </a:r>
            <a:endParaRPr lang="tr-TR" sz="22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marL="0" indent="0">
              <a:buNone/>
            </a:pPr>
            <a:endParaRPr lang="tr-TR" dirty="0"/>
          </a:p>
        </p:txBody>
      </p:sp>
      <p:pic>
        <p:nvPicPr>
          <p:cNvPr id="4098" name="Picture 2" descr="C:\Users\YTU-PC\Desktop\images 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472" y="2632364"/>
            <a:ext cx="8063345" cy="360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19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1149</TotalTime>
  <Words>308</Words>
  <Application>Microsoft Office PowerPoint</Application>
  <PresentationFormat>Geniş ekran</PresentationFormat>
  <Paragraphs>68</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Calibri Light</vt:lpstr>
      <vt:lpstr>Symbol</vt:lpstr>
      <vt:lpstr>Times New Roman</vt:lpstr>
      <vt:lpstr>Office Teması</vt:lpstr>
      <vt:lpstr>PowerPoint Sunusu</vt:lpstr>
      <vt:lpstr>Bütün canlılarda    hayatlarını devam ettirebilmek için    gerekli olan her şeyin    kusursuz bir şekilde bulunduğu görülmektedir.  Bu nasıl olabilmektedir?  Mükemmel bir yazılım programı ile olabilir mi?  </vt:lpstr>
      <vt:lpstr>Canlılardaki Yazılım Programı  DNA : Deoksiribonükleik asit  Canlının fonksiyonları ve biyolojik gelişmeleri için gerekli olan genetik bilgileri taşıyan  zincir şeklindeki makromoleküllerdir. </vt:lpstr>
      <vt:lpstr>DNA’nın   çoğu hücrenin çekirdeğinde   çok azı da mitokondri ve kloroplastlarda bulunur.</vt:lpstr>
      <vt:lpstr> DNA 4 farklı nükleotidin kullanılarak sentezlendiği bir polimerdir.  Nükleotid = baz + deoksiriboz + fosfat</vt:lpstr>
      <vt:lpstr>Her bir canlının hayat programı,      DNA molekülleri üzerinde      C, H, O, N, P atomları ile       yazılmıştır. </vt:lpstr>
      <vt:lpstr>PowerPoint Sunusu</vt:lpstr>
      <vt:lpstr>              DNA’daki toplam nükleotid sayısı      E. coli           4,639,675 bp      İnsan     3,070,128,600 bp   </vt:lpstr>
      <vt:lpstr>Hücrelerin Boyutları (1mm = 0.001 mm)           Prokaryotik hücre = 0.1 – 10 mm      Ökaryotik hücre = 10 -100 mm</vt:lpstr>
      <vt:lpstr>DNA polimeri bu küçük hücrenin içine nasıl yerleştirilmiştir? </vt:lpstr>
      <vt:lpstr>Uzun zincirli DNA molekülü küçük boyutlu hücrenin içine kromozom veya kromozomlar halinde yerleştirilmiştir. </vt:lpstr>
      <vt:lpstr>E. Coli DNA’sı</vt:lpstr>
      <vt:lpstr>İnsan DNA’sı</vt:lpstr>
      <vt:lpstr>İnsandaki      Toplam hücre sayısı = 1014 = 100 trilyon      Toplam DNA uzunluğu = 2x1011 km      Toplam DNA ağırlığı = 10 g</vt:lpstr>
      <vt:lpstr> İnsanın hücresindeki kromozomlar için yaklaşık  1 milyon sayfaya gerek vardır. Bilim insanları insan vücudundaki bir tek hücrede bulunan DNA moleküllerini   her biri 20 bin sayfadan oluşan   46 ciltlik dev bir ansiklopediye benzetmektedirler. Farklı canlıların bütün hücrelerinde,  4 harften oluşan bir genetik alfabe kullanılarak  canlının bütün fonksiyonlarına ait şifrelerin olduğu  ismi DNA Mucizesi olan   çıplak gözle de görülemeyen kitap veya kitaplar yazılmaktadır.  </vt:lpstr>
      <vt:lpstr>Genlerden Proteinlerin Sentezi</vt:lpstr>
      <vt:lpstr>Nasıl ki 29 harfle binlerce kitap yazılarak değişik manalar ifade ediliyorsa,  aynı şekilde 4 farklı nükleotidten binlerce farklı genler ve  20 farklı amino asitten de binlerce farklı proteinler sentezlenmektedir. </vt:lpstr>
      <vt:lpstr>Hemoglobin Proteini</vt:lpstr>
      <vt:lpstr>Ispanak yaprağında glutamat sentaz isimli enzimin cDNA’sını bulmak istiyoruz.</vt:lpstr>
      <vt:lpstr>1000 nükleotidten oluşan bir geni düşünelim.  Bir DNA zincirinde 4 çeşit nükleotid (A, T, C, G) bulunduğu biliyoruz.  Bu gen 41000 farklı şekilde yazılabilecektir.   41000 = 10600 yani 1’in arkasında 600 tane sıfır bulunan bir sayı olduğu bulunur.  Bu sayının içinden 1 tanesi canlıdaki gendir.   İnsanda 3,070,128,600 nükleotid üzerindeki farklı 20,000 genin hesabını düşünelim.              Bu hesap aklın kavrama sınırının çok ötesindedir.  DNA’daki bu bilgi bütün akılları ve bilim adamlarını hayrette bırakan ilim deposudur. </vt:lpstr>
      <vt:lpstr>  DNA’ya sahip bütün canlılar mükemmel gözükmektedir. Sadece insanlar 7.5 milyar. Demek ki programlar mükemmel.   </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Supervisor</dc:creator>
  <cp:lastModifiedBy>Supervisor</cp:lastModifiedBy>
  <cp:revision>241</cp:revision>
  <dcterms:created xsi:type="dcterms:W3CDTF">2019-11-26T09:15:15Z</dcterms:created>
  <dcterms:modified xsi:type="dcterms:W3CDTF">2021-03-24T16:06:17Z</dcterms:modified>
</cp:coreProperties>
</file>