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3"/>
  </p:notesMasterIdLst>
  <p:sldIdLst>
    <p:sldId id="317" r:id="rId2"/>
    <p:sldId id="318" r:id="rId3"/>
    <p:sldId id="319" r:id="rId4"/>
    <p:sldId id="320" r:id="rId5"/>
    <p:sldId id="256" r:id="rId6"/>
    <p:sldId id="262" r:id="rId7"/>
    <p:sldId id="266" r:id="rId8"/>
    <p:sldId id="263" r:id="rId9"/>
    <p:sldId id="265" r:id="rId10"/>
    <p:sldId id="273" r:id="rId11"/>
    <p:sldId id="261" r:id="rId12"/>
    <p:sldId id="274" r:id="rId13"/>
    <p:sldId id="275" r:id="rId14"/>
    <p:sldId id="269" r:id="rId15"/>
    <p:sldId id="258" r:id="rId16"/>
    <p:sldId id="270" r:id="rId17"/>
    <p:sldId id="271" r:id="rId18"/>
    <p:sldId id="267" r:id="rId19"/>
    <p:sldId id="276" r:id="rId20"/>
    <p:sldId id="277" r:id="rId21"/>
    <p:sldId id="278" r:id="rId22"/>
    <p:sldId id="272" r:id="rId23"/>
    <p:sldId id="299" r:id="rId24"/>
    <p:sldId id="300" r:id="rId25"/>
    <p:sldId id="301" r:id="rId26"/>
    <p:sldId id="302" r:id="rId27"/>
    <p:sldId id="303" r:id="rId28"/>
    <p:sldId id="295" r:id="rId29"/>
    <p:sldId id="296" r:id="rId30"/>
    <p:sldId id="297" r:id="rId31"/>
    <p:sldId id="298" r:id="rId32"/>
    <p:sldId id="279" r:id="rId33"/>
    <p:sldId id="308" r:id="rId34"/>
    <p:sldId id="309" r:id="rId35"/>
    <p:sldId id="304" r:id="rId36"/>
    <p:sldId id="305" r:id="rId37"/>
    <p:sldId id="306" r:id="rId38"/>
    <p:sldId id="307" r:id="rId39"/>
    <p:sldId id="288" r:id="rId40"/>
    <p:sldId id="289" r:id="rId41"/>
    <p:sldId id="310" r:id="rId42"/>
    <p:sldId id="290" r:id="rId43"/>
    <p:sldId id="291" r:id="rId44"/>
    <p:sldId id="292" r:id="rId45"/>
    <p:sldId id="293" r:id="rId46"/>
    <p:sldId id="311" r:id="rId47"/>
    <p:sldId id="312" r:id="rId48"/>
    <p:sldId id="313" r:id="rId49"/>
    <p:sldId id="314" r:id="rId50"/>
    <p:sldId id="315" r:id="rId51"/>
    <p:sldId id="316"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1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8493E6-021A-4D3B-9574-2C468DBD3F1D}" type="datetimeFigureOut">
              <a:rPr lang="tr-TR" smtClean="0"/>
              <a:t>23.02.2015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4AFDCF-95CF-4ADF-B764-C71299DAC30C}" type="slidenum">
              <a:rPr lang="tr-TR" smtClean="0"/>
              <a:t>‹#›</a:t>
            </a:fld>
            <a:endParaRPr lang="tr-TR"/>
          </a:p>
        </p:txBody>
      </p:sp>
    </p:spTree>
    <p:extLst>
      <p:ext uri="{BB962C8B-B14F-4D97-AF65-F5344CB8AC3E}">
        <p14:creationId xmlns:p14="http://schemas.microsoft.com/office/powerpoint/2010/main" val="261193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4AFDCF-95CF-4ADF-B764-C71299DAC30C}" type="slidenum">
              <a:rPr lang="tr-TR" smtClean="0"/>
              <a:t>10</a:t>
            </a:fld>
            <a:endParaRPr lang="tr-TR"/>
          </a:p>
        </p:txBody>
      </p:sp>
    </p:spTree>
    <p:extLst>
      <p:ext uri="{BB962C8B-B14F-4D97-AF65-F5344CB8AC3E}">
        <p14:creationId xmlns:p14="http://schemas.microsoft.com/office/powerpoint/2010/main" val="199359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t>23.02.2015</a:t>
            </a:fld>
            <a:endParaRPr lang="tr-TR"/>
          </a:p>
        </p:txBody>
      </p:sp>
      <p:sp>
        <p:nvSpPr>
          <p:cNvPr id="20" name="Altbilgi Yer Tutucusu 19"/>
          <p:cNvSpPr>
            <a:spLocks noGrp="1"/>
          </p:cNvSpPr>
          <p:nvPr>
            <p:ph type="ftr" sz="quarter" idx="11"/>
          </p:nvPr>
        </p:nvSpPr>
        <p:spPr/>
        <p:txBody>
          <a:bodyPr/>
          <a:lstStyle>
            <a:extLst/>
          </a:lstStyle>
          <a:p>
            <a:endParaRPr lang="tr-TR"/>
          </a:p>
        </p:txBody>
      </p:sp>
      <p:sp>
        <p:nvSpPr>
          <p:cNvPr id="10" name="Slayt Numarası Yer Tutucusu 9"/>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23.02.2015</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23.02.2015</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23.02.2015</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23.02.2015</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23.02.2015</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t>23.02.2015</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A23720DD-5B6D-40BF-8493-A6B52D484E6B}" type="datetimeFigureOut">
              <a:rPr lang="tr-TR" smtClean="0"/>
              <a:t>23.02.2015</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A23720DD-5B6D-40BF-8493-A6B52D484E6B}" type="datetimeFigureOut">
              <a:rPr lang="tr-TR" smtClean="0"/>
              <a:t>23.02.2015</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23.02.2015</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23.02.2015</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23720DD-5B6D-40BF-8493-A6B52D484E6B}" type="datetimeFigureOut">
              <a:rPr lang="tr-TR" smtClean="0"/>
              <a:t>23.02.2015</a:t>
            </a:fld>
            <a:endParaRPr lang="tr-TR"/>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302176B-0E47-46AC-8F43-DAB4B8A37D06}" type="slidenum">
              <a:rPr lang="tr-TR" smtClean="0"/>
              <a:t>‹#›</a:t>
            </a:fld>
            <a:endParaRPr lang="tr-TR"/>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432560" y="1850064"/>
            <a:ext cx="7406640" cy="4099216"/>
          </a:xfrm>
        </p:spPr>
        <p:txBody>
          <a:bodyPr>
            <a:normAutofit/>
          </a:bodyPr>
          <a:lstStyle/>
          <a:p>
            <a:pPr algn="ctr"/>
            <a:r>
              <a:rPr lang="tr-TR" sz="8000" b="1" dirty="0" smtClean="0">
                <a:solidFill>
                  <a:srgbClr val="FF0000"/>
                </a:solidFill>
              </a:rPr>
              <a:t>MUKAVEMET</a:t>
            </a:r>
          </a:p>
          <a:p>
            <a:pPr algn="ctr"/>
            <a:r>
              <a:rPr lang="tr-TR" dirty="0" smtClean="0"/>
              <a:t>                       </a:t>
            </a:r>
          </a:p>
          <a:p>
            <a:pPr algn="ctr"/>
            <a:endParaRPr lang="tr-TR" dirty="0"/>
          </a:p>
          <a:p>
            <a:pPr algn="ctr"/>
            <a:r>
              <a:rPr lang="tr-TR" dirty="0" smtClean="0"/>
              <a:t>Yrd. Doç. Dr. Özgür DEMİR</a:t>
            </a:r>
            <a:endParaRPr lang="tr-TR" dirty="0"/>
          </a:p>
        </p:txBody>
      </p:sp>
    </p:spTree>
    <p:extLst>
      <p:ext uri="{BB962C8B-B14F-4D97-AF65-F5344CB8AC3E}">
        <p14:creationId xmlns:p14="http://schemas.microsoft.com/office/powerpoint/2010/main" val="255304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STATİK</a:t>
            </a:r>
            <a:endParaRPr lang="tr-TR" dirty="0">
              <a:solidFill>
                <a:srgbClr val="FF0000"/>
              </a:solidFill>
            </a:endParaRPr>
          </a:p>
        </p:txBody>
      </p:sp>
      <p:sp>
        <p:nvSpPr>
          <p:cNvPr id="3" name="İçerik Yer Tutucusu 2"/>
          <p:cNvSpPr>
            <a:spLocks noGrp="1"/>
          </p:cNvSpPr>
          <p:nvPr>
            <p:ph idx="1"/>
          </p:nvPr>
        </p:nvSpPr>
        <p:spPr/>
        <p:txBody>
          <a:bodyPr>
            <a:normAutofit lnSpcReduction="10000"/>
          </a:bodyPr>
          <a:lstStyle/>
          <a:p>
            <a:pPr algn="just"/>
            <a:r>
              <a:rPr lang="tr-TR" dirty="0" smtClean="0"/>
              <a:t>Statik dersinde denge halindeki sistemlere etki eden kuvvetlerin hesaplanmasını gördük.</a:t>
            </a:r>
          </a:p>
          <a:p>
            <a:pPr algn="just"/>
            <a:endParaRPr lang="tr-TR" dirty="0"/>
          </a:p>
          <a:p>
            <a:pPr algn="just"/>
            <a:r>
              <a:rPr lang="tr-TR" dirty="0" smtClean="0"/>
              <a:t>Ancak bu kuvvetlere, ilgili sistem veya cisimlerin dayanıp dayanamayacağına veya en ekonomik hangi malzemeden imal edilmesi gerektiğine dair bir şey söylemedik. İşte bu soruların cevabını Mukavemet dersinde bulacağız.</a:t>
            </a:r>
            <a:endParaRPr lang="tr-TR" dirty="0"/>
          </a:p>
        </p:txBody>
      </p:sp>
    </p:spTree>
    <p:extLst>
      <p:ext uri="{BB962C8B-B14F-4D97-AF65-F5344CB8AC3E}">
        <p14:creationId xmlns:p14="http://schemas.microsoft.com/office/powerpoint/2010/main" val="334600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MUKAVEMET</a:t>
            </a:r>
            <a:endParaRPr lang="tr-TR" dirty="0">
              <a:solidFill>
                <a:srgbClr val="FF0000"/>
              </a:solidFill>
            </a:endParaRPr>
          </a:p>
        </p:txBody>
      </p:sp>
      <p:sp>
        <p:nvSpPr>
          <p:cNvPr id="3" name="İçerik Yer Tutucusu 2"/>
          <p:cNvSpPr>
            <a:spLocks noGrp="1"/>
          </p:cNvSpPr>
          <p:nvPr>
            <p:ph idx="1"/>
          </p:nvPr>
        </p:nvSpPr>
        <p:spPr/>
        <p:txBody>
          <a:bodyPr>
            <a:normAutofit/>
          </a:bodyPr>
          <a:lstStyle/>
          <a:p>
            <a:pPr algn="just"/>
            <a:r>
              <a:rPr lang="tr-TR" b="1" dirty="0"/>
              <a:t>Mukavemet</a:t>
            </a:r>
            <a:r>
              <a:rPr lang="tr-TR" dirty="0"/>
              <a:t>, cisimlerin çeşitli dış etkiler ve bu dış etkilerin neden olduğu iç kuvvetler karşısında gösterecekleri davranış biçimini inceleyen bilim dalıdır</a:t>
            </a:r>
            <a:r>
              <a:rPr lang="tr-TR" dirty="0" smtClean="0"/>
              <a:t>.</a:t>
            </a:r>
          </a:p>
          <a:p>
            <a:pPr algn="just"/>
            <a:endParaRPr lang="tr-TR" dirty="0"/>
          </a:p>
          <a:p>
            <a:pPr algn="just"/>
            <a:r>
              <a:rPr lang="tr-TR" dirty="0" smtClean="0"/>
              <a:t>Mekanik </a:t>
            </a:r>
            <a:r>
              <a:rPr lang="tr-TR" dirty="0"/>
              <a:t>biliminin bir alt kolu olan mukavemet bilimi </a:t>
            </a:r>
            <a:r>
              <a:rPr lang="tr-TR" dirty="0" err="1" smtClean="0"/>
              <a:t>rijit</a:t>
            </a:r>
            <a:r>
              <a:rPr lang="tr-TR" dirty="0" smtClean="0"/>
              <a:t> olmayan </a:t>
            </a:r>
            <a:r>
              <a:rPr lang="tr-TR" dirty="0"/>
              <a:t>(şekil değiştirebilen) cisimlerin mekaniği olarak da </a:t>
            </a:r>
            <a:r>
              <a:rPr lang="tr-TR" dirty="0" smtClean="0"/>
              <a:t>tanımlanabilir.</a:t>
            </a:r>
          </a:p>
          <a:p>
            <a:pPr algn="just"/>
            <a:endParaRPr lang="tr-TR" dirty="0"/>
          </a:p>
        </p:txBody>
      </p:sp>
    </p:spTree>
    <p:extLst>
      <p:ext uri="{BB962C8B-B14F-4D97-AF65-F5344CB8AC3E}">
        <p14:creationId xmlns:p14="http://schemas.microsoft.com/office/powerpoint/2010/main" val="488259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MUKAVEMET</a:t>
            </a:r>
            <a:endParaRPr lang="tr-TR" dirty="0">
              <a:solidFill>
                <a:srgbClr val="FF0000"/>
              </a:solidFill>
            </a:endParaRPr>
          </a:p>
        </p:txBody>
      </p:sp>
      <p:sp>
        <p:nvSpPr>
          <p:cNvPr id="3" name="İçerik Yer Tutucusu 2"/>
          <p:cNvSpPr>
            <a:spLocks noGrp="1"/>
          </p:cNvSpPr>
          <p:nvPr>
            <p:ph idx="1"/>
          </p:nvPr>
        </p:nvSpPr>
        <p:spPr>
          <a:xfrm>
            <a:off x="1322392" y="1447800"/>
            <a:ext cx="7498080" cy="4800600"/>
          </a:xfrm>
        </p:spPr>
        <p:txBody>
          <a:bodyPr>
            <a:normAutofit/>
          </a:bodyPr>
          <a:lstStyle/>
          <a:p>
            <a:pPr algn="just"/>
            <a:r>
              <a:rPr lang="tr-TR" sz="2400" b="1" dirty="0" smtClean="0">
                <a:solidFill>
                  <a:srgbClr val="FF0000"/>
                </a:solidFill>
              </a:rPr>
              <a:t>Statik: </a:t>
            </a:r>
            <a:r>
              <a:rPr lang="tr-TR" sz="2400" dirty="0" smtClean="0"/>
              <a:t>Dış kuvvetlere maruz kalmasına rağmen durağan halde, yani dengede olan cisimlerin davranışlarını inceler. Statikte genel amaç cisme etki eden dış kuvvetlerin belirlenmesidir.</a:t>
            </a:r>
          </a:p>
          <a:p>
            <a:pPr algn="just"/>
            <a:r>
              <a:rPr lang="tr-TR" sz="2400" b="1" dirty="0" smtClean="0">
                <a:solidFill>
                  <a:srgbClr val="FF0000"/>
                </a:solidFill>
              </a:rPr>
              <a:t>Dinamik: </a:t>
            </a:r>
            <a:r>
              <a:rPr lang="tr-TR" sz="2400" dirty="0" smtClean="0"/>
              <a:t>Hareket halindeki katı cisimlerin davranışlarını inceler.</a:t>
            </a:r>
          </a:p>
          <a:p>
            <a:pPr algn="just"/>
            <a:r>
              <a:rPr lang="tr-TR" sz="2400" b="1" dirty="0" smtClean="0">
                <a:solidFill>
                  <a:srgbClr val="FF0000"/>
                </a:solidFill>
              </a:rPr>
              <a:t>Mukavemet: </a:t>
            </a:r>
            <a:r>
              <a:rPr lang="tr-TR" sz="2400" dirty="0" smtClean="0"/>
              <a:t>Dış yüklerin etkisine maruz, genelde statik (durağan) halde olan, şekil değiştirebilen katı cisimlerin ve sistemlerin davranışlarını inceler. Dış yükler denklemlerden hesaplandıktan sonra, bu dış yüklere sistemin dayanıp dayanamayacağını, dayanması için boyutlarının ve malzemesinin ne olacağını belirler.</a:t>
            </a:r>
            <a:endParaRPr lang="tr-TR" sz="2400" dirty="0"/>
          </a:p>
        </p:txBody>
      </p:sp>
    </p:spTree>
    <p:extLst>
      <p:ext uri="{BB962C8B-B14F-4D97-AF65-F5344CB8AC3E}">
        <p14:creationId xmlns:p14="http://schemas.microsoft.com/office/powerpoint/2010/main" val="488036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MUKAVEMET</a:t>
            </a:r>
            <a:endParaRPr lang="tr-TR"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pPr marL="82296" indent="0">
              <a:buNone/>
            </a:pPr>
            <a:r>
              <a:rPr lang="tr-TR" b="1" dirty="0" smtClean="0">
                <a:solidFill>
                  <a:srgbClr val="FF0000"/>
                </a:solidFill>
              </a:rPr>
              <a:t>Özetle </a:t>
            </a:r>
            <a:r>
              <a:rPr lang="tr-TR" b="1" dirty="0">
                <a:solidFill>
                  <a:srgbClr val="FF0000"/>
                </a:solidFill>
              </a:rPr>
              <a:t>M</a:t>
            </a:r>
            <a:r>
              <a:rPr lang="tr-TR" b="1" dirty="0" smtClean="0">
                <a:solidFill>
                  <a:srgbClr val="FF0000"/>
                </a:solidFill>
              </a:rPr>
              <a:t>ukavemet yardımıyla;</a:t>
            </a:r>
          </a:p>
          <a:p>
            <a:pPr>
              <a:buClr>
                <a:srgbClr val="FF0000"/>
              </a:buClr>
              <a:buFont typeface="Wingdings" panose="05000000000000000000" pitchFamily="2" charset="2"/>
              <a:buChar char="Ø"/>
            </a:pPr>
            <a:r>
              <a:rPr lang="tr-TR" dirty="0" smtClean="0"/>
              <a:t>Denge halindeki katı sistemlerde dış yükleri statikten hesapladıktan sonra</a:t>
            </a:r>
          </a:p>
          <a:p>
            <a:pPr>
              <a:buClr>
                <a:srgbClr val="FF0000"/>
              </a:buClr>
              <a:buFont typeface="Wingdings" panose="05000000000000000000" pitchFamily="2" charset="2"/>
              <a:buChar char="Ø"/>
            </a:pPr>
            <a:r>
              <a:rPr lang="tr-TR" dirty="0" smtClean="0"/>
              <a:t>Sistemin bu yüklere dayanıp dayanamayacağı kontrol edilir.</a:t>
            </a:r>
          </a:p>
          <a:p>
            <a:pPr>
              <a:buClr>
                <a:srgbClr val="FF0000"/>
              </a:buClr>
              <a:buFont typeface="Wingdings" panose="05000000000000000000" pitchFamily="2" charset="2"/>
              <a:buChar char="Ø"/>
            </a:pPr>
            <a:r>
              <a:rPr lang="tr-TR" dirty="0" smtClean="0"/>
              <a:t>Veya bu yüklere dayanabilmesi için sistemi oluşturan parçaların her birisinin boyutlarının minimum alması gereken değer tayin edilir.</a:t>
            </a:r>
          </a:p>
          <a:p>
            <a:pPr>
              <a:buClr>
                <a:srgbClr val="FF0000"/>
              </a:buClr>
              <a:buFont typeface="Wingdings" panose="05000000000000000000" pitchFamily="2" charset="2"/>
              <a:buChar char="Ø"/>
            </a:pPr>
            <a:r>
              <a:rPr lang="tr-TR" dirty="0" smtClean="0"/>
              <a:t>Veya sistemin bu yüklere dayanabilmesi için malzeme seçimi yapılır.</a:t>
            </a:r>
          </a:p>
          <a:p>
            <a:endParaRPr lang="tr-TR" dirty="0"/>
          </a:p>
        </p:txBody>
      </p:sp>
    </p:spTree>
    <p:extLst>
      <p:ext uri="{BB962C8B-B14F-4D97-AF65-F5344CB8AC3E}">
        <p14:creationId xmlns:p14="http://schemas.microsoft.com/office/powerpoint/2010/main" val="3070787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950912" y="1557462"/>
            <a:ext cx="7869560" cy="4031778"/>
          </a:xfrm>
        </p:spPr>
        <p:txBody>
          <a:bodyPr>
            <a:normAutofit fontScale="92500" lnSpcReduction="10000"/>
          </a:bodyPr>
          <a:lstStyle/>
          <a:p>
            <a:pPr algn="just">
              <a:lnSpc>
                <a:spcPct val="110000"/>
              </a:lnSpc>
            </a:pPr>
            <a:r>
              <a:rPr lang="tr-TR" altLang="tr-TR" dirty="0"/>
              <a:t>Mukavemet kavramlarının ilk temelleri Leonardo da Vinci (1452–1519) zamanına dayanmaktadır. İlk olarak uzunluğun, malzemenin mukavemetine etkisini araştıracak deneyleri öngörmektedir.  </a:t>
            </a:r>
            <a:endParaRPr lang="tr-TR" altLang="tr-TR" dirty="0" smtClean="0"/>
          </a:p>
          <a:p>
            <a:pPr algn="just">
              <a:lnSpc>
                <a:spcPct val="110000"/>
              </a:lnSpc>
            </a:pPr>
            <a:r>
              <a:rPr lang="tr-TR" altLang="tr-TR" dirty="0" smtClean="0"/>
              <a:t>Deneyler </a:t>
            </a:r>
            <a:r>
              <a:rPr lang="tr-TR" altLang="tr-TR" dirty="0"/>
              <a:t>gerçekleştirilebilseydi, boyutun malzemenin mukavemetine etkisi </a:t>
            </a:r>
            <a:r>
              <a:rPr lang="tr-TR" altLang="tr-TR" dirty="0" smtClean="0"/>
              <a:t>olduğunun </a:t>
            </a:r>
            <a:r>
              <a:rPr lang="tr-TR" altLang="tr-TR" dirty="0"/>
              <a:t>ilk belirlenmesi gerçekleşecekti.</a:t>
            </a:r>
          </a:p>
          <a:p>
            <a:pPr algn="just" eaLnBrk="1" hangingPunct="1">
              <a:lnSpc>
                <a:spcPct val="80000"/>
              </a:lnSpc>
            </a:pPr>
            <a:endParaRPr lang="tr-TR" altLang="tr-TR" sz="2400" dirty="0" smtClean="0">
              <a:latin typeface="Tw Cen MT" pitchFamily="34" charset="0"/>
            </a:endParaRPr>
          </a:p>
          <a:p>
            <a:pPr eaLnBrk="1" hangingPunct="1">
              <a:lnSpc>
                <a:spcPct val="80000"/>
              </a:lnSpc>
            </a:pPr>
            <a:endParaRPr lang="tr-TR" altLang="tr-TR" sz="2400" dirty="0" smtClean="0">
              <a:latin typeface="Tw Cen MT" pitchFamily="34" charset="0"/>
            </a:endParaRPr>
          </a:p>
        </p:txBody>
      </p:sp>
      <p:sp>
        <p:nvSpPr>
          <p:cNvPr id="6" name="Başlık 1"/>
          <p:cNvSpPr>
            <a:spLocks noGrp="1"/>
          </p:cNvSpPr>
          <p:nvPr>
            <p:ph type="title"/>
          </p:nvPr>
        </p:nvSpPr>
        <p:spPr>
          <a:xfrm>
            <a:off x="1435608" y="274638"/>
            <a:ext cx="7498080" cy="1143000"/>
          </a:xfrm>
        </p:spPr>
        <p:txBody>
          <a:bodyPr/>
          <a:lstStyle/>
          <a:p>
            <a:pPr algn="ctr"/>
            <a:r>
              <a:rPr lang="tr-TR" dirty="0" smtClean="0">
                <a:solidFill>
                  <a:srgbClr val="FF0000"/>
                </a:solidFill>
              </a:rPr>
              <a:t>TARİHİ GELİŞİM</a:t>
            </a:r>
            <a:endParaRPr lang="tr-TR" dirty="0">
              <a:solidFill>
                <a:srgbClr val="FF0000"/>
              </a:solidFill>
            </a:endParaRPr>
          </a:p>
        </p:txBody>
      </p:sp>
    </p:spTree>
    <p:extLst>
      <p:ext uri="{BB962C8B-B14F-4D97-AF65-F5344CB8AC3E}">
        <p14:creationId xmlns:p14="http://schemas.microsoft.com/office/powerpoint/2010/main" val="3367341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TARİHİ GELİŞİM</a:t>
            </a:r>
            <a:endParaRPr lang="tr-TR" dirty="0">
              <a:solidFill>
                <a:srgbClr val="FF0000"/>
              </a:solidFill>
            </a:endParaRPr>
          </a:p>
        </p:txBody>
      </p:sp>
      <p:sp>
        <p:nvSpPr>
          <p:cNvPr id="3" name="İçerik Yer Tutucusu 2"/>
          <p:cNvSpPr>
            <a:spLocks noGrp="1"/>
          </p:cNvSpPr>
          <p:nvPr>
            <p:ph idx="1"/>
          </p:nvPr>
        </p:nvSpPr>
        <p:spPr/>
        <p:txBody>
          <a:bodyPr/>
          <a:lstStyle/>
          <a:p>
            <a:pPr algn="just"/>
            <a:r>
              <a:rPr lang="tr-TR" dirty="0" smtClean="0"/>
              <a:t>17. yy’ a kadar, tasarımcılar ampirik kurallardan ve daha önceki tecrübelerden yararlanmaktaydılar.</a:t>
            </a:r>
          </a:p>
          <a:p>
            <a:endParaRPr lang="tr-TR" dirty="0"/>
          </a:p>
          <a:p>
            <a:pPr algn="just"/>
            <a:r>
              <a:rPr lang="tr-TR" dirty="0" smtClean="0"/>
              <a:t>İlk defa Galileo (17.yy) çeşitli malzemelerden yapılmış yük altındaki kiriş ve elemanların davranışlarını açıklamak için deneyler gerçekleştirmiştir.</a:t>
            </a:r>
            <a:endParaRPr lang="tr-TR" dirty="0"/>
          </a:p>
        </p:txBody>
      </p:sp>
    </p:spTree>
    <p:extLst>
      <p:ext uri="{BB962C8B-B14F-4D97-AF65-F5344CB8AC3E}">
        <p14:creationId xmlns:p14="http://schemas.microsoft.com/office/powerpoint/2010/main" val="2136538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nSpc>
                <a:spcPct val="110000"/>
              </a:lnSpc>
            </a:pPr>
            <a:r>
              <a:rPr lang="tr-TR" altLang="tr-TR" dirty="0" smtClean="0"/>
              <a:t>“</a:t>
            </a:r>
            <a:r>
              <a:rPr lang="tr-TR" altLang="tr-TR" dirty="0" err="1"/>
              <a:t>Due</a:t>
            </a:r>
            <a:r>
              <a:rPr lang="tr-TR" altLang="tr-TR" dirty="0"/>
              <a:t> </a:t>
            </a:r>
            <a:r>
              <a:rPr lang="tr-TR" altLang="tr-TR" dirty="0" err="1"/>
              <a:t>Nuove</a:t>
            </a:r>
            <a:r>
              <a:rPr lang="tr-TR" altLang="tr-TR" dirty="0"/>
              <a:t> </a:t>
            </a:r>
            <a:r>
              <a:rPr lang="tr-TR" altLang="tr-TR" dirty="0" err="1"/>
              <a:t>Scienze</a:t>
            </a:r>
            <a:r>
              <a:rPr lang="tr-TR" altLang="tr-TR" dirty="0" smtClean="0"/>
              <a:t>” (</a:t>
            </a:r>
            <a:r>
              <a:rPr lang="tr-TR" altLang="tr-TR" dirty="0"/>
              <a:t>1638</a:t>
            </a:r>
            <a:r>
              <a:rPr lang="tr-TR" altLang="tr-TR" dirty="0" smtClean="0"/>
              <a:t>), isimli kitabında çubukların </a:t>
            </a:r>
            <a:r>
              <a:rPr lang="tr-TR" altLang="tr-TR" dirty="0"/>
              <a:t>mukavemetinin kesit alanla orantılı olduğunu </a:t>
            </a:r>
            <a:r>
              <a:rPr lang="tr-TR" altLang="tr-TR" dirty="0" smtClean="0"/>
              <a:t>ele </a:t>
            </a:r>
            <a:r>
              <a:rPr lang="tr-TR" altLang="tr-TR" dirty="0"/>
              <a:t>aldı. </a:t>
            </a:r>
            <a:endParaRPr lang="tr-TR" altLang="tr-TR" dirty="0" smtClean="0"/>
          </a:p>
          <a:p>
            <a:pPr marL="82296" indent="0">
              <a:lnSpc>
                <a:spcPct val="110000"/>
              </a:lnSpc>
              <a:buNone/>
            </a:pPr>
            <a:endParaRPr lang="tr-TR" altLang="tr-TR" dirty="0" smtClean="0"/>
          </a:p>
          <a:p>
            <a:pPr>
              <a:lnSpc>
                <a:spcPct val="110000"/>
              </a:lnSpc>
            </a:pPr>
            <a:r>
              <a:rPr lang="tr-TR" altLang="tr-TR" dirty="0" smtClean="0"/>
              <a:t>Şekil </a:t>
            </a:r>
            <a:r>
              <a:rPr lang="tr-TR" altLang="tr-TR" dirty="0"/>
              <a:t>1 de Galileo’nun çubukta, çekme mukavemetini hesaplamak için kullandığı metodun düzeneği mevcuttur. </a:t>
            </a:r>
            <a:endParaRPr lang="tr-TR" dirty="0"/>
          </a:p>
        </p:txBody>
      </p:sp>
      <p:sp>
        <p:nvSpPr>
          <p:cNvPr id="4" name="Başlık 1"/>
          <p:cNvSpPr>
            <a:spLocks noGrp="1"/>
          </p:cNvSpPr>
          <p:nvPr>
            <p:ph type="title"/>
          </p:nvPr>
        </p:nvSpPr>
        <p:spPr>
          <a:xfrm>
            <a:off x="1435608" y="274638"/>
            <a:ext cx="7498080" cy="1143000"/>
          </a:xfrm>
        </p:spPr>
        <p:txBody>
          <a:bodyPr/>
          <a:lstStyle/>
          <a:p>
            <a:pPr algn="ctr"/>
            <a:r>
              <a:rPr lang="tr-TR" dirty="0" smtClean="0">
                <a:solidFill>
                  <a:srgbClr val="FF0000"/>
                </a:solidFill>
              </a:rPr>
              <a:t>TARİHİ GELİŞİM</a:t>
            </a:r>
            <a:endParaRPr lang="tr-TR" dirty="0">
              <a:solidFill>
                <a:srgbClr val="FF0000"/>
              </a:solidFill>
            </a:endParaRPr>
          </a:p>
        </p:txBody>
      </p:sp>
    </p:spTree>
    <p:extLst>
      <p:ext uri="{BB962C8B-B14F-4D97-AF65-F5344CB8AC3E}">
        <p14:creationId xmlns:p14="http://schemas.microsoft.com/office/powerpoint/2010/main" val="4247570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07693" y="692150"/>
            <a:ext cx="3638550" cy="4525963"/>
          </a:xfrm>
          <a:noFill/>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2892" y="908050"/>
            <a:ext cx="162242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p:cNvSpPr>
            <a:spLocks noChangeArrowheads="1"/>
          </p:cNvSpPr>
          <p:nvPr/>
        </p:nvSpPr>
        <p:spPr bwMode="auto">
          <a:xfrm>
            <a:off x="4752156" y="5373688"/>
            <a:ext cx="39243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dirty="0"/>
              <a:t>Şekil 2    Da Vinci’nin  kablodaki mukavemeti </a:t>
            </a:r>
            <a:r>
              <a:rPr lang="tr-TR" altLang="tr-TR" dirty="0" smtClean="0"/>
              <a:t>ölçmek </a:t>
            </a:r>
            <a:r>
              <a:rPr lang="tr-TR" altLang="tr-TR" dirty="0"/>
              <a:t>için oluşturduğu düzenek</a:t>
            </a:r>
          </a:p>
        </p:txBody>
      </p:sp>
      <p:sp>
        <p:nvSpPr>
          <p:cNvPr id="16389" name="Rectangle 5"/>
          <p:cNvSpPr>
            <a:spLocks noChangeArrowheads="1"/>
          </p:cNvSpPr>
          <p:nvPr/>
        </p:nvSpPr>
        <p:spPr bwMode="auto">
          <a:xfrm>
            <a:off x="1510679" y="5334719"/>
            <a:ext cx="2952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dirty="0"/>
              <a:t>Şekil 1 Galileo’ </a:t>
            </a:r>
            <a:r>
              <a:rPr lang="tr-TR" altLang="tr-TR" dirty="0" err="1"/>
              <a:t>nun</a:t>
            </a:r>
            <a:r>
              <a:rPr lang="tr-TR" altLang="tr-TR" dirty="0"/>
              <a:t> çubukta çekme mukavemetini hesapladığı düzenek</a:t>
            </a:r>
          </a:p>
        </p:txBody>
      </p:sp>
    </p:spTree>
    <p:extLst>
      <p:ext uri="{BB962C8B-B14F-4D97-AF65-F5344CB8AC3E}">
        <p14:creationId xmlns:p14="http://schemas.microsoft.com/office/powerpoint/2010/main" val="3664774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smtClean="0"/>
              <a:t>18.yy başlarında ise ilk kez Fransa’da St. </a:t>
            </a:r>
            <a:r>
              <a:rPr lang="tr-TR" dirty="0" err="1" smtClean="0"/>
              <a:t>Venant</a:t>
            </a:r>
            <a:r>
              <a:rPr lang="tr-TR" dirty="0" smtClean="0"/>
              <a:t>, </a:t>
            </a:r>
            <a:r>
              <a:rPr lang="tr-TR" dirty="0" err="1" smtClean="0"/>
              <a:t>Poisson</a:t>
            </a:r>
            <a:r>
              <a:rPr lang="tr-TR" dirty="0" smtClean="0"/>
              <a:t>, Lame, </a:t>
            </a:r>
            <a:r>
              <a:rPr lang="tr-TR" dirty="0" err="1" smtClean="0"/>
              <a:t>Navier</a:t>
            </a:r>
            <a:r>
              <a:rPr lang="tr-TR" dirty="0" smtClean="0"/>
              <a:t>, </a:t>
            </a:r>
            <a:r>
              <a:rPr lang="tr-TR" dirty="0" err="1" smtClean="0"/>
              <a:t>Cauchy</a:t>
            </a:r>
            <a:r>
              <a:rPr lang="tr-TR" dirty="0" smtClean="0"/>
              <a:t> tarafından hem deneysel hem de teorik temeller atılmıştır.</a:t>
            </a:r>
          </a:p>
          <a:p>
            <a:pPr algn="just"/>
            <a:r>
              <a:rPr lang="tr-TR" dirty="0" smtClean="0"/>
              <a:t>Bununla birlikte yıllar geçtikçe gelişen bilgisayar ve teknolojik altyapı ile birlikte birçok çözüm tekniği ortaya çıkmıştır (Sonlu Elemanlar Yöntemi,  Sonlu Farklar Yöntemi vb.)</a:t>
            </a:r>
            <a:endParaRPr lang="tr-TR" dirty="0"/>
          </a:p>
        </p:txBody>
      </p:sp>
      <p:sp>
        <p:nvSpPr>
          <p:cNvPr id="4" name="Başlık 1"/>
          <p:cNvSpPr>
            <a:spLocks noGrp="1"/>
          </p:cNvSpPr>
          <p:nvPr>
            <p:ph type="title"/>
          </p:nvPr>
        </p:nvSpPr>
        <p:spPr>
          <a:xfrm>
            <a:off x="1435608" y="274638"/>
            <a:ext cx="7498080" cy="1143000"/>
          </a:xfrm>
        </p:spPr>
        <p:txBody>
          <a:bodyPr/>
          <a:lstStyle/>
          <a:p>
            <a:pPr algn="ctr"/>
            <a:r>
              <a:rPr lang="tr-TR" dirty="0" smtClean="0">
                <a:solidFill>
                  <a:srgbClr val="FF0000"/>
                </a:solidFill>
              </a:rPr>
              <a:t>TARİHİ GELİŞİM</a:t>
            </a:r>
            <a:endParaRPr lang="tr-TR" dirty="0">
              <a:solidFill>
                <a:srgbClr val="FF0000"/>
              </a:solidFill>
            </a:endParaRPr>
          </a:p>
        </p:txBody>
      </p:sp>
    </p:spTree>
    <p:extLst>
      <p:ext uri="{BB962C8B-B14F-4D97-AF65-F5344CB8AC3E}">
        <p14:creationId xmlns:p14="http://schemas.microsoft.com/office/powerpoint/2010/main" val="2264126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BİRİM SİSTEMLERİ</a:t>
            </a:r>
            <a:endParaRPr lang="tr-TR" dirty="0">
              <a:solidFill>
                <a:srgbClr val="FF0000"/>
              </a:solidFill>
            </a:endParaRP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1435608" y="4225454"/>
                <a:ext cx="7498080" cy="2022946"/>
              </a:xfrm>
            </p:spPr>
            <p:txBody>
              <a:bodyPr>
                <a:normAutofit fontScale="77500" lnSpcReduction="20000"/>
              </a:bodyPr>
              <a:lstStyle/>
              <a:p>
                <a:pPr marL="82296" indent="0" algn="just">
                  <a:buNone/>
                </a:pPr>
                <a:r>
                  <a:rPr lang="tr-TR" sz="2400" b="1" dirty="0" smtClean="0">
                    <a:solidFill>
                      <a:srgbClr val="FF0000"/>
                    </a:solidFill>
                    <a:latin typeface="Arial" panose="020B0604020202020204" pitchFamily="34" charset="0"/>
                    <a:cs typeface="Arial" panose="020B0604020202020204" pitchFamily="34" charset="0"/>
                  </a:rPr>
                  <a:t>1</a:t>
                </a:r>
                <a:r>
                  <a:rPr lang="tr-TR" sz="2400" b="1" dirty="0" smtClean="0">
                    <a:solidFill>
                      <a:srgbClr val="FF0000"/>
                    </a:solidFill>
                  </a:rPr>
                  <a:t>N: </a:t>
                </a:r>
                <a:r>
                  <a:rPr lang="tr-TR" sz="2400" dirty="0" smtClean="0">
                    <a:latin typeface="Arial" panose="020B0604020202020204" pitchFamily="34" charset="0"/>
                    <a:cs typeface="Arial" panose="020B0604020202020204" pitchFamily="34" charset="0"/>
                  </a:rPr>
                  <a:t>1kilogramlık kütleyi 1 m/s</a:t>
                </a:r>
                <a:r>
                  <a:rPr lang="tr-TR" sz="2400" baseline="30000" dirty="0" smtClean="0">
                    <a:latin typeface="Arial" panose="020B0604020202020204" pitchFamily="34" charset="0"/>
                    <a:cs typeface="Arial" panose="020B0604020202020204" pitchFamily="34" charset="0"/>
                  </a:rPr>
                  <a:t>2</a:t>
                </a:r>
                <a:r>
                  <a:rPr lang="tr-TR" sz="2400" dirty="0" smtClean="0">
                    <a:latin typeface="Arial" panose="020B0604020202020204" pitchFamily="34" charset="0"/>
                    <a:cs typeface="Arial" panose="020B0604020202020204" pitchFamily="34" charset="0"/>
                  </a:rPr>
                  <a:t> ivmelendiren kuvvet değeridir.</a:t>
                </a:r>
              </a:p>
              <a:p>
                <a:pPr marL="82296" indent="0" algn="just">
                  <a:buNone/>
                </a:pPr>
                <a:r>
                  <a:rPr lang="tr-TR" sz="2400" b="1" dirty="0" smtClean="0">
                    <a:solidFill>
                      <a:srgbClr val="FF0000"/>
                    </a:solidFill>
                    <a:latin typeface="Arial" panose="020B0604020202020204" pitchFamily="34" charset="0"/>
                    <a:cs typeface="Arial" panose="020B0604020202020204" pitchFamily="34" charset="0"/>
                  </a:rPr>
                  <a:t>1 Pascal </a:t>
                </a:r>
                <a:r>
                  <a:rPr lang="tr-TR" sz="2400" dirty="0" smtClean="0">
                    <a:latin typeface="Arial" panose="020B0604020202020204" pitchFamily="34" charset="0"/>
                    <a:cs typeface="Arial" panose="020B0604020202020204" pitchFamily="34" charset="0"/>
                  </a:rPr>
                  <a:t>: 1 </a:t>
                </a:r>
                <a:r>
                  <a:rPr lang="tr-TR" sz="2400" dirty="0" err="1" smtClean="0">
                    <a:latin typeface="Arial" panose="020B0604020202020204" pitchFamily="34" charset="0"/>
                    <a:cs typeface="Arial" panose="020B0604020202020204" pitchFamily="34" charset="0"/>
                  </a:rPr>
                  <a:t>metrakarelik</a:t>
                </a:r>
                <a:r>
                  <a:rPr lang="tr-TR" sz="2400" dirty="0" smtClean="0">
                    <a:latin typeface="Arial" panose="020B0604020202020204" pitchFamily="34" charset="0"/>
                    <a:cs typeface="Arial" panose="020B0604020202020204" pitchFamily="34" charset="0"/>
                  </a:rPr>
                  <a:t> alana 1 </a:t>
                </a:r>
                <a:r>
                  <a:rPr lang="tr-TR" sz="2400" dirty="0" err="1" smtClean="0">
                    <a:latin typeface="Arial" panose="020B0604020202020204" pitchFamily="34" charset="0"/>
                    <a:cs typeface="Arial" panose="020B0604020202020204" pitchFamily="34" charset="0"/>
                  </a:rPr>
                  <a:t>N’luk</a:t>
                </a:r>
                <a:r>
                  <a:rPr lang="tr-TR" sz="2400" dirty="0" smtClean="0">
                    <a:latin typeface="Arial" panose="020B0604020202020204" pitchFamily="34" charset="0"/>
                    <a:cs typeface="Arial" panose="020B0604020202020204" pitchFamily="34" charset="0"/>
                  </a:rPr>
                  <a:t> kuvvet düştüğünde oluşan gerilme değeridir. </a:t>
                </a:r>
                <a:r>
                  <a:rPr lang="tr-TR" sz="2400" b="1" dirty="0">
                    <a:latin typeface="Arial" panose="020B0604020202020204" pitchFamily="34" charset="0"/>
                    <a:cs typeface="Arial" panose="020B0604020202020204" pitchFamily="34" charset="0"/>
                  </a:rPr>
                  <a:t>1 N/m</a:t>
                </a:r>
                <a:r>
                  <a:rPr lang="tr-TR" sz="2400" b="1" baseline="30000" dirty="0">
                    <a:latin typeface="Arial" panose="020B0604020202020204" pitchFamily="34" charset="0"/>
                    <a:cs typeface="Arial" panose="020B0604020202020204" pitchFamily="34" charset="0"/>
                  </a:rPr>
                  <a:t>2</a:t>
                </a:r>
                <a14:m>
                  <m:oMath xmlns:m="http://schemas.openxmlformats.org/officeDocument/2006/math">
                    <m:r>
                      <a:rPr lang="tr-TR" sz="2400" b="1" i="1">
                        <a:latin typeface="Cambria Math"/>
                        <a:cs typeface="Arial" panose="020B0604020202020204" pitchFamily="34" charset="0"/>
                      </a:rPr>
                      <m:t>=</m:t>
                    </m:r>
                  </m:oMath>
                </a14:m>
                <a:r>
                  <a:rPr lang="tr-TR" sz="2400" b="1" dirty="0">
                    <a:latin typeface="Arial" panose="020B0604020202020204" pitchFamily="34" charset="0"/>
                    <a:cs typeface="Arial" panose="020B0604020202020204" pitchFamily="34" charset="0"/>
                  </a:rPr>
                  <a:t>1 </a:t>
                </a:r>
                <a:r>
                  <a:rPr lang="tr-TR" sz="2400" b="1" dirty="0" smtClean="0">
                    <a:latin typeface="Arial" panose="020B0604020202020204" pitchFamily="34" charset="0"/>
                    <a:cs typeface="Arial" panose="020B0604020202020204" pitchFamily="34" charset="0"/>
                  </a:rPr>
                  <a:t>Pa</a:t>
                </a:r>
                <a:endParaRPr lang="tr-TR" sz="2400" b="1" dirty="0">
                  <a:latin typeface="Arial" panose="020B0604020202020204" pitchFamily="34" charset="0"/>
                  <a:cs typeface="Arial" panose="020B0604020202020204" pitchFamily="34" charset="0"/>
                </a:endParaRPr>
              </a:p>
              <a:p>
                <a:pPr marL="82296" indent="0" algn="just">
                  <a:buNone/>
                </a:pPr>
                <a:endParaRPr lang="tr-TR" sz="2400" dirty="0" smtClean="0">
                  <a:latin typeface="Arial" panose="020B0604020202020204" pitchFamily="34" charset="0"/>
                  <a:cs typeface="Arial" panose="020B0604020202020204" pitchFamily="34" charset="0"/>
                </a:endParaRPr>
              </a:p>
              <a:p>
                <a:pPr marL="82296" indent="0" algn="just">
                  <a:buNone/>
                </a:pPr>
                <a:r>
                  <a:rPr lang="tr-TR" sz="2400" dirty="0" smtClean="0">
                    <a:latin typeface="Arial" panose="020B0604020202020204" pitchFamily="34" charset="0"/>
                    <a:cs typeface="Arial" panose="020B0604020202020204" pitchFamily="34" charset="0"/>
                  </a:rPr>
                  <a:t>Mukavemette genelde Newton ve milimetre kullanacağız. Bu durumda ortaya çıkan gerilme </a:t>
                </a:r>
                <a:r>
                  <a:rPr lang="tr-TR" sz="2400" dirty="0">
                    <a:latin typeface="Arial" panose="020B0604020202020204" pitchFamily="34" charset="0"/>
                    <a:cs typeface="Arial" panose="020B0604020202020204" pitchFamily="34" charset="0"/>
                  </a:rPr>
                  <a:t>N/mm</a:t>
                </a:r>
                <a:r>
                  <a:rPr lang="tr-TR" sz="2400" baseline="30000" dirty="0">
                    <a:latin typeface="Arial" panose="020B0604020202020204" pitchFamily="34" charset="0"/>
                    <a:cs typeface="Arial" panose="020B0604020202020204" pitchFamily="34" charset="0"/>
                  </a:rPr>
                  <a:t>2</a:t>
                </a:r>
                <a:r>
                  <a:rPr lang="tr-TR" sz="2400" dirty="0" smtClean="0">
                    <a:latin typeface="Arial" panose="020B0604020202020204" pitchFamily="34" charset="0"/>
                    <a:cs typeface="Arial" panose="020B0604020202020204" pitchFamily="34" charset="0"/>
                  </a:rPr>
                  <a:t> olacaktır ki buna </a:t>
                </a:r>
                <a:r>
                  <a:rPr lang="tr-TR" sz="2400" dirty="0" err="1" smtClean="0">
                    <a:latin typeface="Arial" panose="020B0604020202020204" pitchFamily="34" charset="0"/>
                    <a:cs typeface="Arial" panose="020B0604020202020204" pitchFamily="34" charset="0"/>
                  </a:rPr>
                  <a:t>MPa</a:t>
                </a:r>
                <a:r>
                  <a:rPr lang="tr-TR" sz="2400" dirty="0" smtClean="0">
                    <a:latin typeface="Arial" panose="020B0604020202020204" pitchFamily="34" charset="0"/>
                    <a:cs typeface="Arial" panose="020B0604020202020204" pitchFamily="34" charset="0"/>
                  </a:rPr>
                  <a:t> (</a:t>
                </a:r>
                <a:r>
                  <a:rPr lang="tr-TR" sz="2400" dirty="0" err="1" smtClean="0">
                    <a:latin typeface="Arial" panose="020B0604020202020204" pitchFamily="34" charset="0"/>
                    <a:cs typeface="Arial" panose="020B0604020202020204" pitchFamily="34" charset="0"/>
                  </a:rPr>
                  <a:t>Megapascal</a:t>
                </a:r>
                <a:r>
                  <a:rPr lang="tr-TR" sz="2400" dirty="0" smtClean="0">
                    <a:latin typeface="Arial" panose="020B0604020202020204" pitchFamily="34" charset="0"/>
                    <a:cs typeface="Arial" panose="020B0604020202020204" pitchFamily="34" charset="0"/>
                  </a:rPr>
                  <a:t>) denir. </a:t>
                </a:r>
                <a:r>
                  <a:rPr lang="tr-TR" sz="2400" b="1" dirty="0" smtClean="0">
                    <a:latin typeface="Arial" panose="020B0604020202020204" pitchFamily="34" charset="0"/>
                    <a:cs typeface="Arial" panose="020B0604020202020204" pitchFamily="34" charset="0"/>
                  </a:rPr>
                  <a:t>1 N/mm</a:t>
                </a:r>
                <a:r>
                  <a:rPr lang="tr-TR" sz="2400" b="1" baseline="30000" dirty="0" smtClean="0">
                    <a:latin typeface="Arial" panose="020B0604020202020204" pitchFamily="34" charset="0"/>
                    <a:cs typeface="Arial" panose="020B0604020202020204" pitchFamily="34" charset="0"/>
                  </a:rPr>
                  <a:t>2</a:t>
                </a:r>
                <a14:m>
                  <m:oMath xmlns:m="http://schemas.openxmlformats.org/officeDocument/2006/math">
                    <m:r>
                      <a:rPr lang="tr-TR" sz="2400" b="1" i="1" smtClean="0">
                        <a:latin typeface="Cambria Math"/>
                        <a:cs typeface="Arial" panose="020B0604020202020204" pitchFamily="34" charset="0"/>
                      </a:rPr>
                      <m:t>=</m:t>
                    </m:r>
                  </m:oMath>
                </a14:m>
                <a:r>
                  <a:rPr lang="tr-TR" sz="2400" b="1" dirty="0" smtClean="0">
                    <a:latin typeface="Arial" panose="020B0604020202020204" pitchFamily="34" charset="0"/>
                    <a:cs typeface="Arial" panose="020B0604020202020204" pitchFamily="34" charset="0"/>
                  </a:rPr>
                  <a:t>1 MPa</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1435608" y="4225454"/>
                <a:ext cx="7498080" cy="2022946"/>
              </a:xfrm>
              <a:blipFill rotWithShape="1">
                <a:blip r:embed="rId2"/>
                <a:stretch>
                  <a:fillRect t="-4518" r="-732" b="-904"/>
                </a:stretch>
              </a:blipFill>
            </p:spPr>
            <p:txBody>
              <a:bodyPr/>
              <a:lstStyle/>
              <a:p>
                <a:r>
                  <a:rPr lang="tr-TR">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7" y="1340768"/>
            <a:ext cx="3888432" cy="265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488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GENEL</a:t>
            </a:r>
            <a:endParaRPr lang="tr-TR" dirty="0"/>
          </a:p>
        </p:txBody>
      </p:sp>
      <p:sp>
        <p:nvSpPr>
          <p:cNvPr id="3" name="İçerik Yer Tutucusu 2"/>
          <p:cNvSpPr>
            <a:spLocks noGrp="1"/>
          </p:cNvSpPr>
          <p:nvPr>
            <p:ph idx="1"/>
          </p:nvPr>
        </p:nvSpPr>
        <p:spPr/>
        <p:txBody>
          <a:bodyPr/>
          <a:lstStyle/>
          <a:p>
            <a:pPr marL="82296" indent="0">
              <a:buNone/>
            </a:pPr>
            <a:r>
              <a:rPr lang="tr-TR" dirty="0" smtClean="0"/>
              <a:t>Dersten başarılı olmak için;</a:t>
            </a:r>
          </a:p>
          <a:p>
            <a:pPr marL="82296" indent="0">
              <a:buNone/>
            </a:pPr>
            <a:endParaRPr lang="tr-TR" dirty="0" smtClean="0"/>
          </a:p>
          <a:p>
            <a:pPr>
              <a:buFont typeface="Wingdings" panose="05000000000000000000" pitchFamily="2" charset="2"/>
              <a:buChar char="Ø"/>
            </a:pPr>
            <a:r>
              <a:rPr lang="tr-TR" dirty="0" smtClean="0"/>
              <a:t>%70 devam şartını sağladıktan sonra,</a:t>
            </a:r>
          </a:p>
          <a:p>
            <a:pPr>
              <a:buFont typeface="Wingdings" panose="05000000000000000000" pitchFamily="2" charset="2"/>
              <a:buChar char="Ø"/>
            </a:pPr>
            <a:r>
              <a:rPr lang="tr-TR" sz="2400" b="1" dirty="0" smtClean="0"/>
              <a:t>[(</a:t>
            </a:r>
            <a:r>
              <a:rPr lang="tr-TR" sz="2400" b="1" dirty="0" err="1" smtClean="0"/>
              <a:t>Yıliçi</a:t>
            </a:r>
            <a:r>
              <a:rPr lang="tr-TR" sz="2400" b="1" dirty="0" smtClean="0"/>
              <a:t> S.N)*0,60+(Final S.N)*40]</a:t>
            </a:r>
          </a:p>
          <a:p>
            <a:pPr>
              <a:buFont typeface="Wingdings" panose="05000000000000000000" pitchFamily="2" charset="2"/>
              <a:buChar char="Ø"/>
            </a:pPr>
            <a:endParaRPr lang="tr-TR" sz="2400" b="1" dirty="0"/>
          </a:p>
          <a:p>
            <a:pPr>
              <a:buFont typeface="Wingdings" panose="05000000000000000000" pitchFamily="2" charset="2"/>
              <a:buChar char="Ø"/>
            </a:pPr>
            <a:r>
              <a:rPr lang="tr-TR" sz="2400" b="1" dirty="0" smtClean="0"/>
              <a:t>ÖDEV notu ağırlığı bildirilecektir.</a:t>
            </a:r>
          </a:p>
          <a:p>
            <a:pPr>
              <a:buFont typeface="Wingdings" panose="05000000000000000000" pitchFamily="2" charset="2"/>
              <a:buChar char="Ø"/>
            </a:pPr>
            <a:endParaRPr lang="tr-TR" sz="2400" b="1" dirty="0"/>
          </a:p>
          <a:p>
            <a:pPr>
              <a:buFont typeface="Wingdings" panose="05000000000000000000" pitchFamily="2" charset="2"/>
              <a:buChar char="Ø"/>
            </a:pPr>
            <a:r>
              <a:rPr lang="tr-TR" sz="2400" b="1" u="sng" dirty="0" smtClean="0">
                <a:solidFill>
                  <a:srgbClr val="FF0000"/>
                </a:solidFill>
              </a:rPr>
              <a:t>SINAVLARDA MUTLAKA HESAP MAKİNESİ GETİRİLMELİDİR.</a:t>
            </a:r>
            <a:endParaRPr lang="tr-TR" sz="2400" b="1" u="sng" dirty="0">
              <a:solidFill>
                <a:srgbClr val="FF0000"/>
              </a:solidFill>
            </a:endParaRPr>
          </a:p>
        </p:txBody>
      </p:sp>
    </p:spTree>
    <p:extLst>
      <p:ext uri="{BB962C8B-B14F-4D97-AF65-F5344CB8AC3E}">
        <p14:creationId xmlns:p14="http://schemas.microsoft.com/office/powerpoint/2010/main" val="1121101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BİRİM SİSTEMİ</a:t>
            </a:r>
            <a:endParaRPr lang="tr-TR" dirty="0">
              <a:solidFill>
                <a:srgbClr val="FF0000"/>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580" r="22567"/>
          <a:stretch/>
        </p:blipFill>
        <p:spPr bwMode="auto">
          <a:xfrm>
            <a:off x="1907704" y="1895060"/>
            <a:ext cx="6048672" cy="4505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907704" y="1988840"/>
            <a:ext cx="5616624" cy="360040"/>
          </a:xfrm>
          <a:prstGeom prst="rect">
            <a:avLst/>
          </a:prstGeom>
          <a:solidFill>
            <a:schemeClr val="tx2">
              <a:lumMod val="60000"/>
              <a:lumOff val="40000"/>
              <a:alpha val="20000"/>
            </a:schemeClr>
          </a:solidFill>
          <a:effectLst>
            <a:outerShdw blurRad="50800" dist="50800" dir="5400000" algn="ctr"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907704" y="3140968"/>
            <a:ext cx="5616624" cy="288032"/>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907704" y="4221088"/>
            <a:ext cx="5616624" cy="504056"/>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1763688" y="1628800"/>
            <a:ext cx="1008112" cy="338554"/>
          </a:xfrm>
          <a:prstGeom prst="rect">
            <a:avLst/>
          </a:prstGeom>
          <a:noFill/>
        </p:spPr>
        <p:txBody>
          <a:bodyPr wrap="square" rtlCol="0">
            <a:spAutoFit/>
          </a:bodyPr>
          <a:lstStyle/>
          <a:p>
            <a:r>
              <a:rPr lang="tr-TR" sz="1600" b="1" dirty="0" smtClean="0"/>
              <a:t>KÜTLE</a:t>
            </a:r>
            <a:endParaRPr lang="tr-TR" sz="1600" b="1" dirty="0"/>
          </a:p>
        </p:txBody>
      </p:sp>
      <p:sp>
        <p:nvSpPr>
          <p:cNvPr id="9" name="Metin kutusu 8"/>
          <p:cNvSpPr txBox="1"/>
          <p:nvPr/>
        </p:nvSpPr>
        <p:spPr>
          <a:xfrm>
            <a:off x="2915816" y="1628800"/>
            <a:ext cx="1224136" cy="323165"/>
          </a:xfrm>
          <a:prstGeom prst="rect">
            <a:avLst/>
          </a:prstGeom>
          <a:noFill/>
        </p:spPr>
        <p:txBody>
          <a:bodyPr wrap="square" rtlCol="0">
            <a:spAutoFit/>
          </a:bodyPr>
          <a:lstStyle/>
          <a:p>
            <a:r>
              <a:rPr lang="tr-TR" sz="1500" b="1" dirty="0" smtClean="0"/>
              <a:t>UZUNLUK</a:t>
            </a:r>
            <a:endParaRPr lang="tr-TR" sz="1500" b="1" dirty="0"/>
          </a:p>
        </p:txBody>
      </p:sp>
      <p:sp>
        <p:nvSpPr>
          <p:cNvPr id="10" name="Metin kutusu 9"/>
          <p:cNvSpPr txBox="1"/>
          <p:nvPr/>
        </p:nvSpPr>
        <p:spPr>
          <a:xfrm>
            <a:off x="4139952" y="1628800"/>
            <a:ext cx="1296144" cy="323165"/>
          </a:xfrm>
          <a:prstGeom prst="rect">
            <a:avLst/>
          </a:prstGeom>
          <a:noFill/>
        </p:spPr>
        <p:txBody>
          <a:bodyPr wrap="square" rtlCol="0">
            <a:spAutoFit/>
          </a:bodyPr>
          <a:lstStyle/>
          <a:p>
            <a:r>
              <a:rPr lang="tr-TR" sz="1500" b="1" dirty="0" smtClean="0"/>
              <a:t>ZAMAN</a:t>
            </a:r>
          </a:p>
        </p:txBody>
      </p:sp>
      <p:sp>
        <p:nvSpPr>
          <p:cNvPr id="11" name="Metin kutusu 10"/>
          <p:cNvSpPr txBox="1"/>
          <p:nvPr/>
        </p:nvSpPr>
        <p:spPr>
          <a:xfrm>
            <a:off x="5004048" y="1628800"/>
            <a:ext cx="1080120" cy="323165"/>
          </a:xfrm>
          <a:prstGeom prst="rect">
            <a:avLst/>
          </a:prstGeom>
          <a:noFill/>
        </p:spPr>
        <p:txBody>
          <a:bodyPr wrap="square" rtlCol="0">
            <a:spAutoFit/>
          </a:bodyPr>
          <a:lstStyle/>
          <a:p>
            <a:r>
              <a:rPr lang="tr-TR" sz="1500" b="1" dirty="0" smtClean="0"/>
              <a:t>KUVVET</a:t>
            </a:r>
            <a:endParaRPr lang="tr-TR" sz="1500" b="1" dirty="0"/>
          </a:p>
        </p:txBody>
      </p:sp>
      <p:sp>
        <p:nvSpPr>
          <p:cNvPr id="12" name="Metin kutusu 11"/>
          <p:cNvSpPr txBox="1"/>
          <p:nvPr/>
        </p:nvSpPr>
        <p:spPr>
          <a:xfrm>
            <a:off x="6228184" y="1628800"/>
            <a:ext cx="1152128" cy="323165"/>
          </a:xfrm>
          <a:prstGeom prst="rect">
            <a:avLst/>
          </a:prstGeom>
          <a:noFill/>
        </p:spPr>
        <p:txBody>
          <a:bodyPr wrap="square" rtlCol="0">
            <a:spAutoFit/>
          </a:bodyPr>
          <a:lstStyle/>
          <a:p>
            <a:r>
              <a:rPr lang="tr-TR" sz="1500" b="1" dirty="0" smtClean="0"/>
              <a:t>GERİLME</a:t>
            </a:r>
            <a:endParaRPr lang="tr-TR" sz="1500" b="1" dirty="0"/>
          </a:p>
        </p:txBody>
      </p:sp>
    </p:spTree>
    <p:extLst>
      <p:ext uri="{BB962C8B-B14F-4D97-AF65-F5344CB8AC3E}">
        <p14:creationId xmlns:p14="http://schemas.microsoft.com/office/powerpoint/2010/main" val="3374553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BİRİMLER</a:t>
            </a:r>
            <a:endParaRPr lang="tr-TR" dirty="0">
              <a:solidFill>
                <a:srgbClr val="FF0000"/>
              </a:solidFill>
            </a:endParaRPr>
          </a:p>
        </p:txBody>
      </p:sp>
      <p:sp>
        <p:nvSpPr>
          <p:cNvPr id="3" name="İçerik Yer Tutucusu 2"/>
          <p:cNvSpPr>
            <a:spLocks noGrp="1"/>
          </p:cNvSpPr>
          <p:nvPr>
            <p:ph idx="1"/>
          </p:nvPr>
        </p:nvSpPr>
        <p:spPr/>
        <p:txBody>
          <a:bodyPr/>
          <a:lstStyle/>
          <a:p>
            <a:r>
              <a:rPr lang="tr-TR" dirty="0" smtClean="0"/>
              <a:t>1 </a:t>
            </a:r>
            <a:r>
              <a:rPr lang="tr-TR" dirty="0" err="1"/>
              <a:t>k</a:t>
            </a:r>
            <a:r>
              <a:rPr lang="tr-TR" dirty="0" err="1" smtClean="0"/>
              <a:t>Pa</a:t>
            </a:r>
            <a:r>
              <a:rPr lang="tr-TR" dirty="0" smtClean="0"/>
              <a:t>= 10</a:t>
            </a:r>
            <a:r>
              <a:rPr lang="tr-TR" baseline="30000" dirty="0" smtClean="0"/>
              <a:t>3</a:t>
            </a:r>
            <a:r>
              <a:rPr lang="tr-TR" dirty="0" smtClean="0"/>
              <a:t> </a:t>
            </a:r>
            <a:r>
              <a:rPr lang="tr-TR" dirty="0" err="1" smtClean="0"/>
              <a:t>Pa</a:t>
            </a:r>
            <a:endParaRPr lang="tr-TR" dirty="0" smtClean="0"/>
          </a:p>
          <a:p>
            <a:r>
              <a:rPr lang="tr-TR" dirty="0" smtClean="0"/>
              <a:t>1 </a:t>
            </a:r>
            <a:r>
              <a:rPr lang="tr-TR" dirty="0" err="1" smtClean="0"/>
              <a:t>MPa</a:t>
            </a:r>
            <a:r>
              <a:rPr lang="tr-TR" dirty="0" smtClean="0"/>
              <a:t>= 10</a:t>
            </a:r>
            <a:r>
              <a:rPr lang="tr-TR" baseline="30000" dirty="0" smtClean="0"/>
              <a:t>6</a:t>
            </a:r>
            <a:r>
              <a:rPr lang="tr-TR" dirty="0" smtClean="0"/>
              <a:t> </a:t>
            </a:r>
            <a:r>
              <a:rPr lang="tr-TR" dirty="0" err="1" smtClean="0"/>
              <a:t>Pa</a:t>
            </a:r>
            <a:endParaRPr lang="tr-TR" dirty="0" smtClean="0"/>
          </a:p>
          <a:p>
            <a:r>
              <a:rPr lang="tr-TR" dirty="0" smtClean="0"/>
              <a:t>1 </a:t>
            </a:r>
            <a:r>
              <a:rPr lang="tr-TR" dirty="0" err="1" smtClean="0"/>
              <a:t>Gpa</a:t>
            </a:r>
            <a:r>
              <a:rPr lang="tr-TR" dirty="0" smtClean="0"/>
              <a:t>= 10</a:t>
            </a:r>
            <a:r>
              <a:rPr lang="tr-TR" baseline="30000" dirty="0" smtClean="0"/>
              <a:t>3</a:t>
            </a:r>
            <a:r>
              <a:rPr lang="tr-TR" dirty="0" smtClean="0"/>
              <a:t> </a:t>
            </a:r>
            <a:r>
              <a:rPr lang="tr-TR" dirty="0" err="1" smtClean="0"/>
              <a:t>MPa</a:t>
            </a:r>
            <a:endParaRPr lang="tr-TR" dirty="0" smtClean="0"/>
          </a:p>
          <a:p>
            <a:r>
              <a:rPr lang="tr-TR" dirty="0" smtClean="0"/>
              <a:t>1 </a:t>
            </a:r>
            <a:r>
              <a:rPr lang="tr-TR" dirty="0" err="1" smtClean="0"/>
              <a:t>Gpa</a:t>
            </a:r>
            <a:r>
              <a:rPr lang="tr-TR" dirty="0" smtClean="0"/>
              <a:t>= 10</a:t>
            </a:r>
            <a:r>
              <a:rPr lang="tr-TR" baseline="30000" dirty="0" smtClean="0"/>
              <a:t>9</a:t>
            </a:r>
            <a:r>
              <a:rPr lang="tr-TR" dirty="0" smtClean="0"/>
              <a:t> </a:t>
            </a:r>
            <a:r>
              <a:rPr lang="tr-TR" dirty="0" err="1" smtClean="0"/>
              <a:t>Pa</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933056"/>
            <a:ext cx="6336704" cy="243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5868144" y="5229200"/>
            <a:ext cx="1152128" cy="338554"/>
          </a:xfrm>
          <a:prstGeom prst="rect">
            <a:avLst/>
          </a:prstGeom>
          <a:noFill/>
        </p:spPr>
        <p:txBody>
          <a:bodyPr wrap="square" rtlCol="0">
            <a:spAutoFit/>
          </a:bodyPr>
          <a:lstStyle/>
          <a:p>
            <a:r>
              <a:rPr lang="tr-TR" sz="1600" b="1" dirty="0" smtClean="0">
                <a:solidFill>
                  <a:srgbClr val="FF0000"/>
                </a:solidFill>
              </a:rPr>
              <a:t>PASCAL</a:t>
            </a:r>
            <a:endParaRPr lang="tr-TR" sz="1600" b="1" dirty="0">
              <a:solidFill>
                <a:srgbClr val="FF0000"/>
              </a:solidFill>
            </a:endParaRPr>
          </a:p>
        </p:txBody>
      </p:sp>
    </p:spTree>
    <p:extLst>
      <p:ext uri="{BB962C8B-B14F-4D97-AF65-F5344CB8AC3E}">
        <p14:creationId xmlns:p14="http://schemas.microsoft.com/office/powerpoint/2010/main" val="2570968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TANIM</a:t>
            </a:r>
            <a:endParaRPr lang="tr-TR" dirty="0">
              <a:solidFill>
                <a:srgbClr val="FF0000"/>
              </a:solidFill>
            </a:endParaRPr>
          </a:p>
        </p:txBody>
      </p:sp>
      <p:sp>
        <p:nvSpPr>
          <p:cNvPr id="3" name="İçerik Yer Tutucusu 2"/>
          <p:cNvSpPr>
            <a:spLocks noGrp="1"/>
          </p:cNvSpPr>
          <p:nvPr>
            <p:ph idx="1"/>
          </p:nvPr>
        </p:nvSpPr>
        <p:spPr>
          <a:xfrm>
            <a:off x="1435608" y="1412776"/>
            <a:ext cx="7498080" cy="2917304"/>
          </a:xfrm>
        </p:spPr>
        <p:txBody>
          <a:bodyPr/>
          <a:lstStyle/>
          <a:p>
            <a:pPr marL="82296" indent="0" algn="ctr">
              <a:buNone/>
            </a:pPr>
            <a:r>
              <a:rPr lang="tr-TR" dirty="0" smtClean="0"/>
              <a:t>Boyuttaki ve/veya şekildeki değişikliğe </a:t>
            </a:r>
          </a:p>
          <a:p>
            <a:pPr marL="82296" indent="0" algn="ctr">
              <a:buNone/>
            </a:pPr>
            <a:r>
              <a:rPr lang="tr-TR" sz="4000" dirty="0" smtClean="0">
                <a:solidFill>
                  <a:srgbClr val="FF0000"/>
                </a:solidFill>
              </a:rPr>
              <a:t>DEFORMASYON </a:t>
            </a:r>
          </a:p>
          <a:p>
            <a:pPr marL="82296" indent="0" algn="ctr">
              <a:buNone/>
            </a:pPr>
            <a:r>
              <a:rPr lang="tr-TR" dirty="0" smtClean="0"/>
              <a:t>(şekil değiştirme) </a:t>
            </a:r>
          </a:p>
          <a:p>
            <a:pPr marL="82296" indent="0" algn="ctr">
              <a:buNone/>
            </a:pPr>
            <a:r>
              <a:rPr lang="tr-TR" dirty="0" smtClean="0"/>
              <a:t>adı verilir. </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805" y="4005064"/>
            <a:ext cx="5403555" cy="2481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489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solidFill>
                  <a:srgbClr val="FF0000"/>
                </a:solidFill>
              </a:rPr>
              <a:t>Mukavemet Bilim Dalı genelde şu iki soruya cevap verir;</a:t>
            </a:r>
            <a:endParaRPr lang="tr-TR" sz="3200" dirty="0">
              <a:solidFill>
                <a:srgbClr val="FF0000"/>
              </a:solidFill>
            </a:endParaRPr>
          </a:p>
        </p:txBody>
      </p:sp>
      <p:sp>
        <p:nvSpPr>
          <p:cNvPr id="3" name="İçerik Yer Tutucusu 2"/>
          <p:cNvSpPr>
            <a:spLocks noGrp="1"/>
          </p:cNvSpPr>
          <p:nvPr>
            <p:ph idx="1"/>
          </p:nvPr>
        </p:nvSpPr>
        <p:spPr/>
        <p:txBody>
          <a:bodyPr>
            <a:normAutofit/>
          </a:bodyPr>
          <a:lstStyle/>
          <a:p>
            <a:pPr marL="82296" indent="0">
              <a:buNone/>
            </a:pPr>
            <a:r>
              <a:rPr lang="tr-TR" dirty="0" smtClean="0"/>
              <a:t>Yapı / Malzeme verilen yükü taşımak için;</a:t>
            </a:r>
          </a:p>
          <a:p>
            <a:pPr marL="82296" indent="0">
              <a:buNone/>
            </a:pPr>
            <a:r>
              <a:rPr lang="tr-TR" i="1" dirty="0" smtClean="0">
                <a:solidFill>
                  <a:srgbClr val="FF0000"/>
                </a:solidFill>
                <a:latin typeface="Arial" panose="020B0604020202020204" pitchFamily="34" charset="0"/>
                <a:cs typeface="Arial" panose="020B0604020202020204" pitchFamily="34" charset="0"/>
              </a:rPr>
              <a:t>1) </a:t>
            </a:r>
            <a:r>
              <a:rPr lang="tr-TR" i="1" dirty="0" smtClean="0"/>
              <a:t>Yeterince güçlü müdür?</a:t>
            </a:r>
          </a:p>
          <a:p>
            <a:pPr marL="82296" indent="0">
              <a:buNone/>
            </a:pPr>
            <a:r>
              <a:rPr lang="tr-TR" sz="2000" dirty="0" smtClean="0">
                <a:solidFill>
                  <a:schemeClr val="accent3"/>
                </a:solidFill>
                <a:latin typeface="Arial" panose="020B0604020202020204" pitchFamily="34" charset="0"/>
                <a:cs typeface="Arial" panose="020B0604020202020204" pitchFamily="34" charset="0"/>
              </a:rPr>
              <a:t>Eğer yapı/malzeme yeterince güçlü </a:t>
            </a:r>
          </a:p>
          <a:p>
            <a:pPr marL="82296" indent="0">
              <a:buNone/>
            </a:pPr>
            <a:r>
              <a:rPr lang="tr-TR" sz="2000" dirty="0" smtClean="0">
                <a:solidFill>
                  <a:schemeClr val="accent3"/>
                </a:solidFill>
                <a:latin typeface="Arial" panose="020B0604020202020204" pitchFamily="34" charset="0"/>
                <a:cs typeface="Arial" panose="020B0604020202020204" pitchFamily="34" charset="0"/>
              </a:rPr>
              <a:t>değilse, yaptığınız tasarım </a:t>
            </a:r>
          </a:p>
          <a:p>
            <a:pPr marL="82296" indent="0">
              <a:buNone/>
            </a:pPr>
            <a:r>
              <a:rPr lang="tr-TR" sz="2000" dirty="0" smtClean="0">
                <a:solidFill>
                  <a:schemeClr val="accent3"/>
                </a:solidFill>
                <a:latin typeface="Arial" panose="020B0604020202020204" pitchFamily="34" charset="0"/>
                <a:cs typeface="Arial" panose="020B0604020202020204" pitchFamily="34" charset="0"/>
              </a:rPr>
              <a:t>kırılarak / koparak hasar oluşacaktır.</a:t>
            </a:r>
          </a:p>
          <a:p>
            <a:pPr marL="82296" indent="0">
              <a:buNone/>
            </a:pPr>
            <a:endParaRPr lang="tr-TR" sz="2000" dirty="0" smtClean="0">
              <a:solidFill>
                <a:schemeClr val="accent3"/>
              </a:solidFill>
              <a:latin typeface="Arial" panose="020B0604020202020204" pitchFamily="34" charset="0"/>
              <a:cs typeface="Arial" panose="020B0604020202020204" pitchFamily="34" charset="0"/>
            </a:endParaRPr>
          </a:p>
          <a:p>
            <a:pPr marL="82296" indent="0">
              <a:buNone/>
            </a:pPr>
            <a:r>
              <a:rPr lang="tr-TR" i="1" dirty="0">
                <a:solidFill>
                  <a:srgbClr val="FF0000"/>
                </a:solidFill>
                <a:latin typeface="Arial" panose="020B0604020202020204" pitchFamily="34" charset="0"/>
                <a:cs typeface="Arial" panose="020B0604020202020204" pitchFamily="34" charset="0"/>
              </a:rPr>
              <a:t>2</a:t>
            </a:r>
            <a:r>
              <a:rPr lang="tr-TR" i="1" dirty="0" smtClean="0">
                <a:solidFill>
                  <a:srgbClr val="FF0000"/>
                </a:solidFill>
                <a:latin typeface="Arial" panose="020B0604020202020204" pitchFamily="34" charset="0"/>
                <a:cs typeface="Arial" panose="020B0604020202020204" pitchFamily="34" charset="0"/>
              </a:rPr>
              <a:t>) </a:t>
            </a:r>
            <a:r>
              <a:rPr lang="tr-TR" i="1" dirty="0"/>
              <a:t>Yeterince </a:t>
            </a:r>
            <a:r>
              <a:rPr lang="tr-TR" i="1" dirty="0" err="1" smtClean="0"/>
              <a:t>rijid</a:t>
            </a:r>
            <a:r>
              <a:rPr lang="tr-TR" i="1" dirty="0" smtClean="0"/>
              <a:t> midir</a:t>
            </a:r>
            <a:r>
              <a:rPr lang="tr-TR" i="1" dirty="0"/>
              <a:t>?</a:t>
            </a:r>
          </a:p>
          <a:p>
            <a:pPr marL="82296" indent="0">
              <a:buNone/>
            </a:pPr>
            <a:r>
              <a:rPr lang="tr-TR" sz="2000" dirty="0">
                <a:solidFill>
                  <a:schemeClr val="accent3"/>
                </a:solidFill>
                <a:latin typeface="Arial" panose="020B0604020202020204" pitchFamily="34" charset="0"/>
                <a:cs typeface="Arial" panose="020B0604020202020204" pitchFamily="34" charset="0"/>
              </a:rPr>
              <a:t>Eğer yapı/malzeme yeterince </a:t>
            </a:r>
            <a:r>
              <a:rPr lang="tr-TR" sz="2000" dirty="0" err="1" smtClean="0">
                <a:solidFill>
                  <a:schemeClr val="accent3"/>
                </a:solidFill>
                <a:latin typeface="Arial" panose="020B0604020202020204" pitchFamily="34" charset="0"/>
                <a:cs typeface="Arial" panose="020B0604020202020204" pitchFamily="34" charset="0"/>
              </a:rPr>
              <a:t>rijid</a:t>
            </a:r>
            <a:r>
              <a:rPr lang="tr-TR" sz="2000" dirty="0" smtClean="0">
                <a:solidFill>
                  <a:schemeClr val="accent3"/>
                </a:solidFill>
                <a:latin typeface="Arial" panose="020B0604020202020204" pitchFamily="34" charset="0"/>
                <a:cs typeface="Arial" panose="020B0604020202020204" pitchFamily="34" charset="0"/>
              </a:rPr>
              <a:t> </a:t>
            </a:r>
          </a:p>
          <a:p>
            <a:pPr marL="82296" indent="0">
              <a:buNone/>
            </a:pPr>
            <a:r>
              <a:rPr lang="tr-TR" sz="2000" dirty="0" smtClean="0">
                <a:solidFill>
                  <a:schemeClr val="accent3"/>
                </a:solidFill>
                <a:latin typeface="Arial" panose="020B0604020202020204" pitchFamily="34" charset="0"/>
                <a:cs typeface="Arial" panose="020B0604020202020204" pitchFamily="34" charset="0"/>
              </a:rPr>
              <a:t>değilse</a:t>
            </a:r>
            <a:r>
              <a:rPr lang="tr-TR" sz="2000" dirty="0">
                <a:solidFill>
                  <a:schemeClr val="accent3"/>
                </a:solidFill>
                <a:latin typeface="Arial" panose="020B0604020202020204" pitchFamily="34" charset="0"/>
                <a:cs typeface="Arial" panose="020B0604020202020204" pitchFamily="34" charset="0"/>
              </a:rPr>
              <a:t>, yaptığınız </a:t>
            </a:r>
            <a:r>
              <a:rPr lang="tr-TR" sz="2000" dirty="0" smtClean="0">
                <a:solidFill>
                  <a:schemeClr val="accent3"/>
                </a:solidFill>
                <a:latin typeface="Arial" panose="020B0604020202020204" pitchFamily="34" charset="0"/>
                <a:cs typeface="Arial" panose="020B0604020202020204" pitchFamily="34" charset="0"/>
              </a:rPr>
              <a:t>tasarım bu kez</a:t>
            </a:r>
          </a:p>
          <a:p>
            <a:pPr marL="82296" indent="0">
              <a:buNone/>
            </a:pPr>
            <a:r>
              <a:rPr lang="tr-TR" sz="2000" dirty="0" smtClean="0">
                <a:solidFill>
                  <a:schemeClr val="accent3"/>
                </a:solidFill>
                <a:latin typeface="Arial" panose="020B0604020202020204" pitchFamily="34" charset="0"/>
                <a:cs typeface="Arial" panose="020B0604020202020204" pitchFamily="34" charset="0"/>
              </a:rPr>
              <a:t>aşırı şekil değiştirerek ondan beklenen işlevi yerine getirmeyecektir.</a:t>
            </a:r>
            <a:endParaRPr lang="tr-TR" sz="2000" dirty="0">
              <a:solidFill>
                <a:schemeClr val="accent3"/>
              </a:solidFill>
              <a:latin typeface="Arial" panose="020B0604020202020204" pitchFamily="34" charset="0"/>
              <a:cs typeface="Arial" panose="020B0604020202020204" pitchFamily="34" charset="0"/>
            </a:endParaRPr>
          </a:p>
          <a:p>
            <a:pPr marL="82296" indent="0">
              <a:buNone/>
            </a:pPr>
            <a:endParaRPr lang="tr-TR" sz="2000" dirty="0">
              <a:solidFill>
                <a:schemeClr val="accent3"/>
              </a:solidFill>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794" y="2492896"/>
            <a:ext cx="253365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142829"/>
            <a:ext cx="29908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401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dirty="0" smtClean="0">
                <a:solidFill>
                  <a:srgbClr val="FF0000"/>
                </a:solidFill>
              </a:rPr>
              <a:t>Malzeme Mekaniğinin Amacı:</a:t>
            </a:r>
            <a:endParaRPr lang="tr-TR" dirty="0"/>
          </a:p>
        </p:txBody>
      </p:sp>
      <p:sp>
        <p:nvSpPr>
          <p:cNvPr id="3" name="İçerik Yer Tutucusu 2"/>
          <p:cNvSpPr>
            <a:spLocks noGrp="1"/>
          </p:cNvSpPr>
          <p:nvPr>
            <p:ph idx="1"/>
          </p:nvPr>
        </p:nvSpPr>
        <p:spPr/>
        <p:txBody>
          <a:bodyPr>
            <a:normAutofit/>
          </a:bodyPr>
          <a:lstStyle/>
          <a:p>
            <a:pPr marL="82296" indent="0">
              <a:buNone/>
            </a:pPr>
            <a:r>
              <a:rPr lang="tr-TR" sz="2800" dirty="0" smtClean="0"/>
              <a:t>Çeşitli makine elemanları veya yük taşıma elemanlarını dış kuvvetlerin ve bunların neden olduğu iç kuvvetlerin etkisi altında analiz etme ve tasarımını yapma yollarını göstermektedir.</a:t>
            </a:r>
          </a:p>
          <a:p>
            <a:pPr marL="82296" indent="0">
              <a:buNone/>
            </a:pPr>
            <a:endParaRPr lang="tr-TR" sz="2800" dirty="0"/>
          </a:p>
          <a:p>
            <a:pPr marL="82296" indent="0">
              <a:buNone/>
            </a:pPr>
            <a:r>
              <a:rPr lang="tr-TR" sz="2800" dirty="0" smtClean="0"/>
              <a:t>Bir yapının tasarım ve analizi </a:t>
            </a:r>
            <a:r>
              <a:rPr lang="tr-TR" sz="2800" b="1" dirty="0" smtClean="0">
                <a:solidFill>
                  <a:schemeClr val="accent3"/>
                </a:solidFill>
              </a:rPr>
              <a:t>DEFORMASYON</a:t>
            </a:r>
            <a:r>
              <a:rPr lang="tr-TR" sz="2800" dirty="0" smtClean="0"/>
              <a:t> ve </a:t>
            </a:r>
            <a:r>
              <a:rPr lang="tr-TR" sz="2800" b="1" dirty="0" smtClean="0">
                <a:solidFill>
                  <a:schemeClr val="accent3"/>
                </a:solidFill>
              </a:rPr>
              <a:t>GERİLMELERİN</a:t>
            </a:r>
            <a:r>
              <a:rPr lang="tr-TR" sz="2800" dirty="0" smtClean="0"/>
              <a:t> </a:t>
            </a:r>
            <a:r>
              <a:rPr lang="tr-TR" sz="2800" dirty="0"/>
              <a:t>(</a:t>
            </a:r>
            <a:r>
              <a:rPr lang="tr-TR" sz="2800" dirty="0" err="1"/>
              <a:t>stresses</a:t>
            </a:r>
            <a:r>
              <a:rPr lang="tr-TR" sz="2800" dirty="0"/>
              <a:t>)</a:t>
            </a:r>
            <a:r>
              <a:rPr lang="tr-TR" sz="2800" dirty="0" smtClean="0"/>
              <a:t> belirlenmesini kapsar.</a:t>
            </a:r>
            <a:endParaRPr lang="tr-TR" sz="2800" dirty="0"/>
          </a:p>
        </p:txBody>
      </p:sp>
    </p:spTree>
    <p:extLst>
      <p:ext uri="{BB962C8B-B14F-4D97-AF65-F5344CB8AC3E}">
        <p14:creationId xmlns:p14="http://schemas.microsoft.com/office/powerpoint/2010/main" val="2606857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14350"/>
            <a:ext cx="25812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500" y="374323"/>
            <a:ext cx="26574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306" y="2780928"/>
            <a:ext cx="244792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2503046"/>
            <a:ext cx="1656184" cy="2606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7467" y="4345759"/>
            <a:ext cx="153352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4716" y="4982367"/>
            <a:ext cx="27813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6525" y="2446632"/>
            <a:ext cx="26574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7244" y="5137156"/>
            <a:ext cx="1962970" cy="1357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7416" y="692695"/>
            <a:ext cx="2332776" cy="170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87980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DENGE HALİ? (</a:t>
            </a:r>
            <a:r>
              <a:rPr lang="tr-TR" dirty="0" err="1" smtClean="0">
                <a:solidFill>
                  <a:srgbClr val="FF0000"/>
                </a:solidFill>
              </a:rPr>
              <a:t>Equilibrium</a:t>
            </a:r>
            <a:r>
              <a:rPr lang="tr-TR" dirty="0" smtClean="0">
                <a:solidFill>
                  <a:srgbClr val="FF0000"/>
                </a:solidFill>
              </a:rPr>
              <a:t>)</a:t>
            </a:r>
            <a:endParaRPr lang="tr-TR" dirty="0">
              <a:solidFill>
                <a:srgbClr val="FF0000"/>
              </a:solidFill>
            </a:endParaRPr>
          </a:p>
        </p:txBody>
      </p:sp>
      <p:sp>
        <p:nvSpPr>
          <p:cNvPr id="3" name="İçerik Yer Tutucusu 2"/>
          <p:cNvSpPr>
            <a:spLocks noGrp="1"/>
          </p:cNvSpPr>
          <p:nvPr>
            <p:ph idx="1"/>
          </p:nvPr>
        </p:nvSpPr>
        <p:spPr/>
        <p:txBody>
          <a:bodyPr/>
          <a:lstStyle/>
          <a:p>
            <a:pPr marL="82296" indent="0" algn="just">
              <a:buNone/>
            </a:pPr>
            <a:r>
              <a:rPr lang="tr-TR" dirty="0" smtClean="0"/>
              <a:t>Dış kuvvetler; mesnet tepki kuvvetleri ve iç kuvvetler ile dengede olmalıdır. Bu durum;  </a:t>
            </a:r>
            <a:r>
              <a:rPr lang="tr-TR" b="1" dirty="0" smtClean="0"/>
              <a:t>STATİK</a:t>
            </a:r>
            <a:r>
              <a:rPr lang="tr-TR" dirty="0" smtClean="0"/>
              <a:t> ’in temel prensipleri ve kuralları ile tespit edilir. Bunun için de öncelikle </a:t>
            </a:r>
            <a:r>
              <a:rPr lang="tr-TR" sz="2800" b="1" dirty="0" smtClean="0">
                <a:solidFill>
                  <a:srgbClr val="FF0000"/>
                </a:solidFill>
              </a:rPr>
              <a:t>SERBEST CİSİM DİYAGRAMLARI (S.C.D.) </a:t>
            </a:r>
            <a:r>
              <a:rPr lang="tr-TR" dirty="0" smtClean="0"/>
              <a:t>çizilmelidir.</a:t>
            </a:r>
          </a:p>
          <a:p>
            <a:endParaRPr lang="tr-TR" dirty="0"/>
          </a:p>
          <a:p>
            <a:pPr marL="82296" indent="0">
              <a:buNone/>
            </a:pPr>
            <a:r>
              <a:rPr lang="tr-TR" sz="2000" dirty="0" smtClean="0"/>
              <a:t>(FREE BODY DIAGRAMS F.B.D.)</a:t>
            </a:r>
            <a:endParaRPr lang="tr-TR" sz="2000" dirty="0"/>
          </a:p>
        </p:txBody>
      </p:sp>
    </p:spTree>
    <p:extLst>
      <p:ext uri="{BB962C8B-B14F-4D97-AF65-F5344CB8AC3E}">
        <p14:creationId xmlns:p14="http://schemas.microsoft.com/office/powerpoint/2010/main" val="1047042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STATİK ÖZET</a:t>
            </a:r>
            <a:endParaRPr lang="tr-TR" dirty="0">
              <a:solidFill>
                <a:srgbClr val="FF0000"/>
              </a:solidFill>
            </a:endParaRPr>
          </a:p>
        </p:txBody>
      </p:sp>
      <p:sp>
        <p:nvSpPr>
          <p:cNvPr id="3" name="İçerik Yer Tutucusu 2"/>
          <p:cNvSpPr>
            <a:spLocks noGrp="1"/>
          </p:cNvSpPr>
          <p:nvPr>
            <p:ph idx="1"/>
          </p:nvPr>
        </p:nvSpPr>
        <p:spPr/>
        <p:txBody>
          <a:bodyPr/>
          <a:lstStyle/>
          <a:p>
            <a:pPr marL="82296" indent="0">
              <a:buNone/>
            </a:pPr>
            <a:r>
              <a:rPr lang="tr-TR" u="sng" dirty="0" smtClean="0"/>
              <a:t>Denge Denklemleri</a:t>
            </a:r>
          </a:p>
          <a:p>
            <a:pPr marL="82296" indent="0">
              <a:buNone/>
            </a:pP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276872"/>
            <a:ext cx="3966964" cy="325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381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274638"/>
            <a:ext cx="7962088" cy="1143000"/>
          </a:xfrm>
        </p:spPr>
        <p:txBody>
          <a:bodyPr>
            <a:normAutofit/>
          </a:bodyPr>
          <a:lstStyle/>
          <a:p>
            <a:pPr algn="ctr"/>
            <a:r>
              <a:rPr lang="tr-TR" sz="2800" dirty="0" smtClean="0">
                <a:solidFill>
                  <a:srgbClr val="FF0000"/>
                </a:solidFill>
              </a:rPr>
              <a:t>Mukavemet Probleminin Çözümünde İzlenen Yol</a:t>
            </a:r>
            <a:endParaRPr lang="tr-TR" sz="2800" dirty="0"/>
          </a:p>
        </p:txBody>
      </p:sp>
      <p:sp>
        <p:nvSpPr>
          <p:cNvPr id="3" name="İçerik Yer Tutucusu 2"/>
          <p:cNvSpPr>
            <a:spLocks noGrp="1"/>
          </p:cNvSpPr>
          <p:nvPr>
            <p:ph idx="1"/>
          </p:nvPr>
        </p:nvSpPr>
        <p:spPr>
          <a:xfrm>
            <a:off x="1435608" y="1196752"/>
            <a:ext cx="7498080" cy="5495200"/>
          </a:xfrm>
        </p:spPr>
        <p:txBody>
          <a:bodyPr/>
          <a:lstStyle/>
          <a:p>
            <a:pPr marL="82296" indent="0" algn="just">
              <a:buNone/>
            </a:pPr>
            <a:r>
              <a:rPr lang="tr-TR" b="1" dirty="0">
                <a:solidFill>
                  <a:srgbClr val="FF0000"/>
                </a:solidFill>
                <a:latin typeface="Arial" panose="020B0604020202020204" pitchFamily="34" charset="0"/>
                <a:cs typeface="Arial" panose="020B0604020202020204" pitchFamily="34" charset="0"/>
              </a:rPr>
              <a:t>1. </a:t>
            </a:r>
            <a:r>
              <a:rPr lang="tr-TR" dirty="0"/>
              <a:t>Bilinmeyen mesnet tepki kuvvetlerinin ve </a:t>
            </a:r>
            <a:r>
              <a:rPr lang="tr-TR" dirty="0" smtClean="0"/>
              <a:t>verilen tekil ve yayılı yüklerin, </a:t>
            </a:r>
            <a:r>
              <a:rPr lang="tr-TR" dirty="0"/>
              <a:t>yüklerin çubuk eksenindeki iz düşümleri </a:t>
            </a:r>
            <a:r>
              <a:rPr lang="tr-TR" dirty="0" smtClean="0"/>
              <a:t>ile ilgili </a:t>
            </a:r>
            <a:r>
              <a:rPr lang="tr-TR" dirty="0"/>
              <a:t>sistemin  </a:t>
            </a:r>
            <a:r>
              <a:rPr lang="tr-TR" dirty="0">
                <a:solidFill>
                  <a:srgbClr val="FF0000"/>
                </a:solidFill>
              </a:rPr>
              <a:t>serbest cisim </a:t>
            </a:r>
            <a:r>
              <a:rPr lang="tr-TR" dirty="0" smtClean="0">
                <a:solidFill>
                  <a:srgbClr val="FF0000"/>
                </a:solidFill>
              </a:rPr>
              <a:t>diyagramı</a:t>
            </a:r>
            <a:r>
              <a:rPr lang="tr-TR" dirty="0" smtClean="0"/>
              <a:t> çizilir.</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717032"/>
            <a:ext cx="5040560" cy="297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566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solidFill>
                  <a:srgbClr val="FF0000"/>
                </a:solidFill>
              </a:rPr>
              <a:t>Mukavemet Probleminin Çözümünde İzlenen Yol</a:t>
            </a:r>
            <a:endParaRPr lang="tr-TR" sz="2800" dirty="0"/>
          </a:p>
        </p:txBody>
      </p:sp>
      <p:sp>
        <p:nvSpPr>
          <p:cNvPr id="3" name="İçerik Yer Tutucusu 2"/>
          <p:cNvSpPr>
            <a:spLocks noGrp="1"/>
          </p:cNvSpPr>
          <p:nvPr>
            <p:ph idx="1"/>
          </p:nvPr>
        </p:nvSpPr>
        <p:spPr/>
        <p:txBody>
          <a:bodyPr/>
          <a:lstStyle/>
          <a:p>
            <a:pPr marL="82296" indent="0">
              <a:buNone/>
            </a:pPr>
            <a:r>
              <a:rPr lang="tr-TR" b="1" dirty="0" smtClean="0">
                <a:solidFill>
                  <a:srgbClr val="FF0000"/>
                </a:solidFill>
                <a:latin typeface="Arial" panose="020B0604020202020204" pitchFamily="34" charset="0"/>
                <a:cs typeface="Arial" panose="020B0604020202020204" pitchFamily="34" charset="0"/>
              </a:rPr>
              <a:t>2. </a:t>
            </a:r>
            <a:r>
              <a:rPr lang="tr-TR" dirty="0" smtClean="0"/>
              <a:t>Bilinen denge denklemleri kullanılarak mesnet tepki kuvvetleri hesaplanır.</a:t>
            </a:r>
            <a:endParaRPr lang="tr-T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260" y="2767486"/>
            <a:ext cx="3966964" cy="325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342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7645293" cy="5335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796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435608" y="274638"/>
            <a:ext cx="7498080" cy="1143000"/>
          </a:xfrm>
        </p:spPr>
        <p:txBody>
          <a:bodyPr>
            <a:normAutofit/>
          </a:bodyPr>
          <a:lstStyle/>
          <a:p>
            <a:r>
              <a:rPr lang="tr-TR" sz="2800" dirty="0">
                <a:solidFill>
                  <a:srgbClr val="FF0000"/>
                </a:solidFill>
              </a:rPr>
              <a:t>Mukavemet Probleminin Çözümünde İzlenen Yol</a:t>
            </a:r>
            <a:endParaRPr lang="tr-TR" sz="2800" dirty="0"/>
          </a:p>
        </p:txBody>
      </p:sp>
      <p:sp>
        <p:nvSpPr>
          <p:cNvPr id="5" name="İçerik Yer Tutucusu 2"/>
          <p:cNvSpPr>
            <a:spLocks noGrp="1"/>
          </p:cNvSpPr>
          <p:nvPr>
            <p:ph idx="1"/>
          </p:nvPr>
        </p:nvSpPr>
        <p:spPr>
          <a:xfrm>
            <a:off x="1435608" y="1447800"/>
            <a:ext cx="7498080" cy="4800600"/>
          </a:xfrm>
        </p:spPr>
        <p:txBody>
          <a:bodyPr>
            <a:normAutofit/>
          </a:bodyPr>
          <a:lstStyle/>
          <a:p>
            <a:pPr marL="82296" indent="0">
              <a:buNone/>
            </a:pPr>
            <a:r>
              <a:rPr lang="tr-TR" sz="2800" b="1" dirty="0">
                <a:solidFill>
                  <a:srgbClr val="FF0000"/>
                </a:solidFill>
                <a:latin typeface="Arial" panose="020B0604020202020204" pitchFamily="34" charset="0"/>
                <a:cs typeface="Arial" panose="020B0604020202020204" pitchFamily="34" charset="0"/>
              </a:rPr>
              <a:t>3</a:t>
            </a:r>
            <a:r>
              <a:rPr lang="tr-TR" sz="2800" b="1" dirty="0" smtClean="0">
                <a:solidFill>
                  <a:srgbClr val="FF0000"/>
                </a:solidFill>
                <a:latin typeface="Arial" panose="020B0604020202020204" pitchFamily="34" charset="0"/>
                <a:cs typeface="Arial" panose="020B0604020202020204" pitchFamily="34" charset="0"/>
              </a:rPr>
              <a:t>. </a:t>
            </a:r>
            <a:r>
              <a:rPr lang="tr-TR" sz="2800" dirty="0" smtClean="0"/>
              <a:t>Kirişin </a:t>
            </a:r>
            <a:r>
              <a:rPr lang="tr-TR" sz="2800" dirty="0"/>
              <a:t>herhangi bir ucundan başlamak üzere kesim yaparak kirişin tamamındaki kesit tesirleri </a:t>
            </a:r>
            <a:r>
              <a:rPr lang="tr-TR" sz="2800" dirty="0" smtClean="0"/>
              <a:t>belirlenir</a:t>
            </a:r>
            <a:r>
              <a:rPr lang="tr-TR" sz="2800" dirty="0"/>
              <a:t>. Kesim yapılacak noktalar</a:t>
            </a:r>
            <a:r>
              <a:rPr lang="tr-TR" sz="2800" dirty="0" smtClean="0"/>
              <a:t>,</a:t>
            </a:r>
          </a:p>
          <a:p>
            <a:pPr marL="82296" indent="0">
              <a:buNone/>
            </a:pPr>
            <a:r>
              <a:rPr lang="tr-TR" sz="2800" dirty="0" smtClean="0">
                <a:solidFill>
                  <a:srgbClr val="FF0000"/>
                </a:solidFill>
              </a:rPr>
              <a:t>	d</a:t>
            </a:r>
            <a:r>
              <a:rPr lang="tr-TR" sz="2800" dirty="0">
                <a:solidFill>
                  <a:srgbClr val="FF0000"/>
                </a:solidFill>
              </a:rPr>
              <a:t>.  </a:t>
            </a:r>
            <a:r>
              <a:rPr lang="tr-TR" sz="2800" dirty="0" smtClean="0"/>
              <a:t>Kiriş üzerindeki </a:t>
            </a:r>
            <a:r>
              <a:rPr lang="tr-TR" sz="2800" dirty="0"/>
              <a:t>yükün sağında ve </a:t>
            </a:r>
            <a:r>
              <a:rPr lang="tr-TR" sz="2800" dirty="0" smtClean="0"/>
              <a:t>solunda </a:t>
            </a:r>
            <a:endParaRPr lang="tr-TR" sz="2800" dirty="0"/>
          </a:p>
          <a:p>
            <a:pPr marL="82296" indent="0">
              <a:buNone/>
            </a:pPr>
            <a:r>
              <a:rPr lang="tr-TR" sz="2800" dirty="0" smtClean="0">
                <a:solidFill>
                  <a:srgbClr val="FF0000"/>
                </a:solidFill>
              </a:rPr>
              <a:t>	e</a:t>
            </a:r>
            <a:r>
              <a:rPr lang="tr-TR" sz="2800" dirty="0">
                <a:solidFill>
                  <a:srgbClr val="FF0000"/>
                </a:solidFill>
              </a:rPr>
              <a:t>.  </a:t>
            </a:r>
            <a:r>
              <a:rPr lang="tr-TR" sz="2800" dirty="0"/>
              <a:t>Mesnedin sağında ve solunda </a:t>
            </a:r>
          </a:p>
          <a:p>
            <a:pPr marL="82296" indent="0">
              <a:buNone/>
            </a:pPr>
            <a:r>
              <a:rPr lang="tr-TR" sz="2800" dirty="0" smtClean="0">
                <a:solidFill>
                  <a:srgbClr val="FF0000"/>
                </a:solidFill>
              </a:rPr>
              <a:t>	f</a:t>
            </a:r>
            <a:r>
              <a:rPr lang="tr-TR" sz="2800" dirty="0">
                <a:solidFill>
                  <a:srgbClr val="FF0000"/>
                </a:solidFill>
              </a:rPr>
              <a:t>.  </a:t>
            </a:r>
            <a:r>
              <a:rPr lang="tr-TR" sz="2800" dirty="0" smtClean="0"/>
              <a:t>Kiriş üzerinde </a:t>
            </a:r>
            <a:r>
              <a:rPr lang="tr-TR" sz="2800" dirty="0"/>
              <a:t>birden fazla yük varsa her yükün sağında ve solunda </a:t>
            </a:r>
          </a:p>
        </p:txBody>
      </p:sp>
    </p:spTree>
    <p:extLst>
      <p:ext uri="{BB962C8B-B14F-4D97-AF65-F5344CB8AC3E}">
        <p14:creationId xmlns:p14="http://schemas.microsoft.com/office/powerpoint/2010/main" val="119681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solidFill>
                  <a:srgbClr val="FF0000"/>
                </a:solidFill>
              </a:rPr>
              <a:t>Mukavemet Probleminin Çözümünde İzlenen Yol</a:t>
            </a:r>
          </a:p>
        </p:txBody>
      </p:sp>
      <p:sp>
        <p:nvSpPr>
          <p:cNvPr id="3" name="İçerik Yer Tutucusu 2"/>
          <p:cNvSpPr>
            <a:spLocks noGrp="1"/>
          </p:cNvSpPr>
          <p:nvPr>
            <p:ph idx="1"/>
          </p:nvPr>
        </p:nvSpPr>
        <p:spPr/>
        <p:txBody>
          <a:bodyPr/>
          <a:lstStyle/>
          <a:p>
            <a:pPr marL="82296" indent="0" algn="just">
              <a:buNone/>
            </a:pPr>
            <a:r>
              <a:rPr lang="tr-TR" b="1" dirty="0" smtClean="0">
                <a:solidFill>
                  <a:srgbClr val="FF0000"/>
                </a:solidFill>
                <a:latin typeface="Arial" panose="020B0604020202020204" pitchFamily="34" charset="0"/>
                <a:cs typeface="Arial" panose="020B0604020202020204" pitchFamily="34" charset="0"/>
              </a:rPr>
              <a:t>4. </a:t>
            </a:r>
            <a:r>
              <a:rPr lang="tr-TR" sz="2400" dirty="0" smtClean="0"/>
              <a:t>Bulunan </a:t>
            </a:r>
            <a:r>
              <a:rPr lang="tr-TR" sz="2400" dirty="0"/>
              <a:t>kesit  tesirleri </a:t>
            </a:r>
            <a:r>
              <a:rPr lang="tr-TR" sz="2400" dirty="0" smtClean="0"/>
              <a:t>kiriş boyuna </a:t>
            </a:r>
            <a:r>
              <a:rPr lang="tr-TR" sz="2400" dirty="0"/>
              <a:t>eşit boyda çizilecek eksenler üzerine </a:t>
            </a:r>
            <a:r>
              <a:rPr lang="tr-TR" sz="2400" dirty="0" smtClean="0"/>
              <a:t>işaretlenerek kesme</a:t>
            </a:r>
            <a:r>
              <a:rPr lang="tr-TR" sz="2400" dirty="0"/>
              <a:t>, moment ve </a:t>
            </a:r>
            <a:r>
              <a:rPr lang="tr-TR" sz="2400" dirty="0" err="1"/>
              <a:t>eksenel</a:t>
            </a:r>
            <a:r>
              <a:rPr lang="tr-TR" sz="2400" dirty="0"/>
              <a:t> yük diyagramları çizilir.  Çizimler işaret kuralları konusunda </a:t>
            </a:r>
            <a:r>
              <a:rPr lang="tr-TR" sz="2400" dirty="0" smtClean="0"/>
              <a:t>belirtilen yönlerde yapılır.</a:t>
            </a:r>
          </a:p>
          <a:p>
            <a:pPr marL="82296" indent="0" algn="just">
              <a:buNone/>
            </a:pPr>
            <a:endParaRPr lang="tr-TR"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140968"/>
            <a:ext cx="6336704" cy="3544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870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3200" dirty="0" smtClean="0">
                <a:solidFill>
                  <a:srgbClr val="FF0000"/>
                </a:solidFill>
              </a:rPr>
              <a:t>SERBEST CİSİM DİYAGRAMLARI (S.C.D.)</a:t>
            </a:r>
            <a:endParaRPr lang="tr-TR" sz="3200" dirty="0">
              <a:solidFill>
                <a:srgbClr val="FF0000"/>
              </a:solidFill>
            </a:endParaRPr>
          </a:p>
        </p:txBody>
      </p:sp>
      <p:sp>
        <p:nvSpPr>
          <p:cNvPr id="3" name="İçerik Yer Tutucusu 2"/>
          <p:cNvSpPr>
            <a:spLocks noGrp="1"/>
          </p:cNvSpPr>
          <p:nvPr>
            <p:ph idx="1"/>
          </p:nvPr>
        </p:nvSpPr>
        <p:spPr/>
        <p:txBody>
          <a:bodyPr>
            <a:normAutofit fontScale="92500" lnSpcReduction="20000"/>
          </a:bodyPr>
          <a:lstStyle/>
          <a:p>
            <a:r>
              <a:rPr lang="tr-TR" sz="2400" dirty="0" smtClean="0"/>
              <a:t>Cisim boyutlarını belirleyin</a:t>
            </a:r>
          </a:p>
          <a:p>
            <a:r>
              <a:rPr lang="tr-TR" sz="2400" dirty="0" smtClean="0"/>
              <a:t>Cismi temas ettiği diğer cisimlerden ve mesnetlerden koparın.</a:t>
            </a:r>
          </a:p>
          <a:p>
            <a:r>
              <a:rPr lang="tr-TR" sz="2400" dirty="0" smtClean="0"/>
              <a:t>Eğer iç kuvvetler isteniyorsa uygun bir yerden elemanı kesin.</a:t>
            </a:r>
          </a:p>
          <a:p>
            <a:r>
              <a:rPr lang="tr-TR" sz="2400" dirty="0" smtClean="0"/>
              <a:t>Cismin taslak görünüşünü serbest olarak çizin.</a:t>
            </a:r>
          </a:p>
          <a:p>
            <a:r>
              <a:rPr lang="tr-TR" sz="2400" dirty="0" smtClean="0"/>
              <a:t>Çizim üzerinde uygulanan bütün dış yükleri gösterin.</a:t>
            </a:r>
          </a:p>
          <a:p>
            <a:r>
              <a:rPr lang="tr-TR" sz="2400" dirty="0" smtClean="0"/>
              <a:t>Her bir yükün yönünü, büyüklüğünü ve yerini açık olarak gösterin.</a:t>
            </a:r>
          </a:p>
          <a:p>
            <a:r>
              <a:rPr lang="tr-TR" sz="2400" dirty="0" smtClean="0"/>
              <a:t>Mesnetlerde, bağlantılarda ve kesit düzlemlerinde bilinmeyen kuvvet ve momentleri gösterin.</a:t>
            </a:r>
          </a:p>
          <a:p>
            <a:r>
              <a:rPr lang="tr-TR" sz="2400" dirty="0" smtClean="0"/>
              <a:t>Her bir bilinmeyen için bir sembol belirleyin.</a:t>
            </a:r>
          </a:p>
          <a:p>
            <a:r>
              <a:rPr lang="tr-TR" sz="2400" dirty="0" smtClean="0"/>
              <a:t>Pozitif işaret ve eksenleri tanımlayın.</a:t>
            </a:r>
          </a:p>
          <a:p>
            <a:r>
              <a:rPr lang="tr-TR" sz="2400" dirty="0" smtClean="0"/>
              <a:t>Önemli nokta ve boyutları belirleyin.</a:t>
            </a:r>
          </a:p>
          <a:p>
            <a:r>
              <a:rPr lang="tr-TR" sz="2400" dirty="0" smtClean="0"/>
              <a:t>Referans eksenleri gösterin.</a:t>
            </a:r>
            <a:endParaRPr lang="tr-TR" sz="2400" dirty="0"/>
          </a:p>
        </p:txBody>
      </p:sp>
    </p:spTree>
    <p:extLst>
      <p:ext uri="{BB962C8B-B14F-4D97-AF65-F5344CB8AC3E}">
        <p14:creationId xmlns:p14="http://schemas.microsoft.com/office/powerpoint/2010/main" val="1074772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chemeClr val="accent3"/>
                </a:solidFill>
              </a:rPr>
              <a:t>YÜKLER</a:t>
            </a:r>
            <a:endParaRPr lang="tr-TR" dirty="0">
              <a:solidFill>
                <a:schemeClr val="accent3"/>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2472"/>
          <a:stretch/>
        </p:blipFill>
        <p:spPr bwMode="auto">
          <a:xfrm>
            <a:off x="1259632" y="2204864"/>
            <a:ext cx="4279777"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1259632" y="1268760"/>
            <a:ext cx="7344816" cy="830997"/>
          </a:xfrm>
          <a:prstGeom prst="rect">
            <a:avLst/>
          </a:prstGeom>
          <a:noFill/>
        </p:spPr>
        <p:txBody>
          <a:bodyPr wrap="square" rtlCol="0">
            <a:spAutoFit/>
          </a:bodyPr>
          <a:lstStyle/>
          <a:p>
            <a:r>
              <a:rPr lang="tr-TR" sz="2400" dirty="0" smtClean="0"/>
              <a:t>Bir cisme 2 tip dış yük etki eder. Bunlar yüzeye etki eden yükler ve cismin gövdesine etki eden yüklerdir.</a:t>
            </a:r>
            <a:endParaRPr lang="tr-TR" sz="2400" dirty="0"/>
          </a:p>
        </p:txBody>
      </p:sp>
      <p:pic>
        <p:nvPicPr>
          <p:cNvPr id="6" name="Picture 4" descr="01_01.jpg"/>
          <p:cNvPicPr>
            <a:picLocks noChangeAspect="1"/>
          </p:cNvPicPr>
          <p:nvPr/>
        </p:nvPicPr>
        <p:blipFill rotWithShape="1">
          <a:blip r:embed="rId3"/>
          <a:srcRect b="9755"/>
          <a:stretch/>
        </p:blipFill>
        <p:spPr>
          <a:xfrm>
            <a:off x="5501248" y="2708920"/>
            <a:ext cx="3290079" cy="2952328"/>
          </a:xfrm>
          <a:prstGeom prst="rect">
            <a:avLst/>
          </a:prstGeom>
        </p:spPr>
      </p:pic>
    </p:spTree>
    <p:extLst>
      <p:ext uri="{BB962C8B-B14F-4D97-AF65-F5344CB8AC3E}">
        <p14:creationId xmlns:p14="http://schemas.microsoft.com/office/powerpoint/2010/main" val="4125269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chemeClr val="accent3"/>
                </a:solidFill>
              </a:rPr>
              <a:t>DIŞ YÜKLER</a:t>
            </a:r>
            <a:endParaRPr lang="tr-TR" dirty="0"/>
          </a:p>
        </p:txBody>
      </p:sp>
      <p:sp>
        <p:nvSpPr>
          <p:cNvPr id="3" name="İçerik Yer Tutucusu 2"/>
          <p:cNvSpPr>
            <a:spLocks noGrp="1"/>
          </p:cNvSpPr>
          <p:nvPr>
            <p:ph idx="1"/>
          </p:nvPr>
        </p:nvSpPr>
        <p:spPr/>
        <p:txBody>
          <a:bodyPr/>
          <a:lstStyle/>
          <a:p>
            <a:pPr marL="82296" indent="0" algn="just">
              <a:buNone/>
            </a:pPr>
            <a:r>
              <a:rPr lang="tr-TR" dirty="0" smtClean="0"/>
              <a:t>Yüzey yükleri (</a:t>
            </a:r>
            <a:r>
              <a:rPr lang="tr-TR" dirty="0" err="1" smtClean="0"/>
              <a:t>Surface</a:t>
            </a:r>
            <a:r>
              <a:rPr lang="tr-TR" dirty="0" smtClean="0"/>
              <a:t> </a:t>
            </a:r>
            <a:r>
              <a:rPr lang="tr-TR" dirty="0" err="1" smtClean="0"/>
              <a:t>Loads</a:t>
            </a:r>
            <a:r>
              <a:rPr lang="tr-TR" dirty="0" smtClean="0"/>
              <a:t>): Yüzey yükleri iki cismin birbirine temas etmesi (</a:t>
            </a:r>
            <a:r>
              <a:rPr lang="tr-TR" dirty="0" err="1" smtClean="0"/>
              <a:t>contact</a:t>
            </a:r>
            <a:r>
              <a:rPr lang="tr-TR" dirty="0" smtClean="0"/>
              <a:t>) halinde ortaya çıkarlar. Temas yüzeyine yayılı olarak etki eden bu yüke yüzey yükü adı verilir. </a:t>
            </a:r>
          </a:p>
          <a:p>
            <a:pPr marL="82296" indent="0" algn="just">
              <a:buNone/>
            </a:pPr>
            <a:r>
              <a:rPr lang="tr-TR" dirty="0" smtClean="0"/>
              <a:t>Yüzey yükün etki alanı çok küçük ise bu durumda yüzey yükleri tek bir kuvvete indirgenebilir.  Buna </a:t>
            </a:r>
            <a:r>
              <a:rPr lang="tr-TR" dirty="0" err="1" smtClean="0"/>
              <a:t>concentrated</a:t>
            </a:r>
            <a:r>
              <a:rPr lang="tr-TR" dirty="0" smtClean="0"/>
              <a:t> </a:t>
            </a:r>
            <a:r>
              <a:rPr lang="tr-TR" dirty="0" err="1" smtClean="0"/>
              <a:t>force</a:t>
            </a:r>
            <a:r>
              <a:rPr lang="tr-TR" dirty="0" smtClean="0"/>
              <a:t> adı verilir.</a:t>
            </a:r>
          </a:p>
          <a:p>
            <a:pPr marL="82296" indent="0" algn="just">
              <a:buNone/>
            </a:pPr>
            <a:endParaRPr lang="tr-TR" dirty="0" smtClean="0"/>
          </a:p>
        </p:txBody>
      </p:sp>
    </p:spTree>
    <p:extLst>
      <p:ext uri="{BB962C8B-B14F-4D97-AF65-F5344CB8AC3E}">
        <p14:creationId xmlns:p14="http://schemas.microsoft.com/office/powerpoint/2010/main" val="1052259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solidFill>
                  <a:schemeClr val="accent3"/>
                </a:solidFill>
              </a:rPr>
              <a:t>DIŞ YÜKLER</a:t>
            </a:r>
            <a:endParaRPr lang="tr-TR" dirty="0"/>
          </a:p>
        </p:txBody>
      </p:sp>
      <p:sp>
        <p:nvSpPr>
          <p:cNvPr id="3" name="İçerik Yer Tutucusu 2"/>
          <p:cNvSpPr>
            <a:spLocks noGrp="1"/>
          </p:cNvSpPr>
          <p:nvPr>
            <p:ph idx="1"/>
          </p:nvPr>
        </p:nvSpPr>
        <p:spPr/>
        <p:txBody>
          <a:bodyPr>
            <a:normAutofit/>
          </a:bodyPr>
          <a:lstStyle/>
          <a:p>
            <a:pPr marL="82296" indent="0" algn="just">
              <a:buNone/>
            </a:pPr>
            <a:r>
              <a:rPr lang="tr-TR" dirty="0" smtClean="0">
                <a:solidFill>
                  <a:srgbClr val="FF0000"/>
                </a:solidFill>
                <a:latin typeface="Arial" panose="020B0604020202020204" pitchFamily="34" charset="0"/>
                <a:cs typeface="Arial" panose="020B0604020202020204" pitchFamily="34" charset="0"/>
              </a:rPr>
              <a:t>1.</a:t>
            </a:r>
            <a:r>
              <a:rPr lang="tr-TR" u="sng" dirty="0" smtClean="0">
                <a:solidFill>
                  <a:srgbClr val="FF0000"/>
                </a:solidFill>
                <a:latin typeface="Arial" panose="020B0604020202020204" pitchFamily="34" charset="0"/>
                <a:cs typeface="Arial" panose="020B0604020202020204" pitchFamily="34" charset="0"/>
              </a:rPr>
              <a:t> </a:t>
            </a:r>
            <a:r>
              <a:rPr lang="tr-TR" u="sng" dirty="0" smtClean="0">
                <a:solidFill>
                  <a:srgbClr val="FF0000"/>
                </a:solidFill>
              </a:rPr>
              <a:t>Uygulama Sürelerine Göre:</a:t>
            </a:r>
          </a:p>
          <a:p>
            <a:pPr marL="82296" indent="0" algn="just">
              <a:buNone/>
            </a:pPr>
            <a:r>
              <a:rPr lang="tr-TR" dirty="0" smtClean="0">
                <a:solidFill>
                  <a:srgbClr val="FF0000"/>
                </a:solidFill>
                <a:latin typeface="Arial" panose="020B0604020202020204" pitchFamily="34" charset="0"/>
                <a:cs typeface="Arial" panose="020B0604020202020204" pitchFamily="34" charset="0"/>
              </a:rPr>
              <a:t>a) </a:t>
            </a:r>
            <a:r>
              <a:rPr lang="tr-TR" dirty="0" smtClean="0"/>
              <a:t>Yapıya veya sisteme etkime şiddet ve süreleri zamanla değişim gösteren (rüzgar, ısı, makine titreşimi ve hareketler) gibi yüklere HAREKETLİ (Dinamik) yükler,</a:t>
            </a:r>
          </a:p>
          <a:p>
            <a:pPr marL="82296" indent="0" algn="just">
              <a:buNone/>
            </a:pPr>
            <a:r>
              <a:rPr lang="tr-TR" dirty="0" smtClean="0">
                <a:solidFill>
                  <a:srgbClr val="FF0000"/>
                </a:solidFill>
                <a:latin typeface="Arial" panose="020B0604020202020204" pitchFamily="34" charset="0"/>
                <a:cs typeface="Arial" panose="020B0604020202020204" pitchFamily="34" charset="0"/>
              </a:rPr>
              <a:t>b) </a:t>
            </a:r>
            <a:r>
              <a:rPr lang="tr-TR" dirty="0" smtClean="0"/>
              <a:t>Yapıya veya sisteme etkime şiddet ve süreleri zamanla değişim göstermeyen (ağırlık, yerçekimi) yüklere ZATİ (statik) yük denir.</a:t>
            </a:r>
            <a:endParaRPr lang="tr-T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411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solidFill>
                  <a:schemeClr val="accent3"/>
                </a:solidFill>
              </a:rPr>
              <a:t>DIŞ YÜKLER</a:t>
            </a:r>
            <a:endParaRPr lang="tr-TR" dirty="0"/>
          </a:p>
        </p:txBody>
      </p:sp>
      <p:sp>
        <p:nvSpPr>
          <p:cNvPr id="3" name="İçerik Yer Tutucusu 2"/>
          <p:cNvSpPr>
            <a:spLocks noGrp="1"/>
          </p:cNvSpPr>
          <p:nvPr>
            <p:ph idx="1"/>
          </p:nvPr>
        </p:nvSpPr>
        <p:spPr>
          <a:xfrm>
            <a:off x="1435608" y="1447800"/>
            <a:ext cx="7498080" cy="4789512"/>
          </a:xfrm>
        </p:spPr>
        <p:txBody>
          <a:bodyPr>
            <a:normAutofit fontScale="47500" lnSpcReduction="20000"/>
          </a:bodyPr>
          <a:lstStyle/>
          <a:p>
            <a:pPr marL="82296" indent="0">
              <a:buNone/>
            </a:pPr>
            <a:r>
              <a:rPr lang="tr-TR" sz="5100" dirty="0" smtClean="0">
                <a:solidFill>
                  <a:srgbClr val="FF0000"/>
                </a:solidFill>
                <a:latin typeface="Arial" panose="020B0604020202020204" pitchFamily="34" charset="0"/>
                <a:cs typeface="Arial" panose="020B0604020202020204" pitchFamily="34" charset="0"/>
              </a:rPr>
              <a:t>2.</a:t>
            </a:r>
            <a:r>
              <a:rPr lang="tr-TR" sz="5100" u="sng" dirty="0" smtClean="0">
                <a:solidFill>
                  <a:srgbClr val="FF0000"/>
                </a:solidFill>
                <a:latin typeface="Arial" panose="020B0604020202020204" pitchFamily="34" charset="0"/>
                <a:cs typeface="Arial" panose="020B0604020202020204" pitchFamily="34" charset="0"/>
              </a:rPr>
              <a:t> </a:t>
            </a:r>
            <a:r>
              <a:rPr lang="tr-TR" sz="5100" u="sng" dirty="0">
                <a:solidFill>
                  <a:srgbClr val="FF0000"/>
                </a:solidFill>
              </a:rPr>
              <a:t>Uygulama </a:t>
            </a:r>
            <a:r>
              <a:rPr lang="tr-TR" sz="5100" u="sng" dirty="0" smtClean="0">
                <a:solidFill>
                  <a:srgbClr val="FF0000"/>
                </a:solidFill>
              </a:rPr>
              <a:t>Şekillerine Göre Yükler:</a:t>
            </a:r>
          </a:p>
          <a:p>
            <a:pPr marL="82296" indent="0" algn="just">
              <a:lnSpc>
                <a:spcPct val="120000"/>
              </a:lnSpc>
              <a:buNone/>
            </a:pPr>
            <a:r>
              <a:rPr lang="tr-TR" sz="5100" dirty="0" smtClean="0">
                <a:solidFill>
                  <a:srgbClr val="FF0000"/>
                </a:solidFill>
                <a:latin typeface="Arial" panose="020B0604020202020204" pitchFamily="34" charset="0"/>
                <a:cs typeface="Arial" panose="020B0604020202020204" pitchFamily="34" charset="0"/>
              </a:rPr>
              <a:t>a) Tekil </a:t>
            </a:r>
            <a:r>
              <a:rPr lang="tr-TR" sz="5100" dirty="0">
                <a:solidFill>
                  <a:srgbClr val="FF0000"/>
                </a:solidFill>
                <a:latin typeface="Arial" panose="020B0604020202020204" pitchFamily="34" charset="0"/>
                <a:cs typeface="Arial" panose="020B0604020202020204" pitchFamily="34" charset="0"/>
              </a:rPr>
              <a:t>Yük: </a:t>
            </a:r>
            <a:r>
              <a:rPr lang="tr-TR" sz="5100" dirty="0"/>
              <a:t>Belli bir  şiddeti ve yönü olan kuvvetin etkime noktası sistemin alanı veya boyuna göre çok küçük ise bu tür kuvvetlere  tekil </a:t>
            </a:r>
            <a:r>
              <a:rPr lang="tr-TR" sz="5100" dirty="0" smtClean="0"/>
              <a:t>kuvvet denir</a:t>
            </a:r>
            <a:r>
              <a:rPr lang="tr-TR" sz="5100" dirty="0"/>
              <a:t>. Örneğin bir otomobil içindeki kişiler yayılı yük oluşturduğu halde otomobilin tekerleri yere tekil yük olarak etkidiği kabul edilir. </a:t>
            </a:r>
            <a:endParaRPr lang="tr-TR" sz="5100" dirty="0" smtClean="0"/>
          </a:p>
          <a:p>
            <a:pPr marL="82296" indent="0" algn="just">
              <a:lnSpc>
                <a:spcPct val="120000"/>
              </a:lnSpc>
              <a:buNone/>
            </a:pPr>
            <a:r>
              <a:rPr lang="tr-TR" sz="5100" dirty="0" smtClean="0"/>
              <a:t>Tahterevallide </a:t>
            </a:r>
            <a:r>
              <a:rPr lang="tr-TR" sz="5100" dirty="0"/>
              <a:t>bulunan çocukların her biri </a:t>
            </a:r>
            <a:r>
              <a:rPr lang="tr-TR" sz="5100" dirty="0" smtClean="0"/>
              <a:t>birer </a:t>
            </a:r>
            <a:r>
              <a:rPr lang="tr-TR" sz="5100" dirty="0"/>
              <a:t>tekil yük olarak alınabilir. Yapı sistemlerinde mesnet tepki kuvvetleri, tavana asılmış avize, sıraların ayakları ve çantanın sapına uygulanan kuvvetler tekil kuvvet olarak kabul edilebilir. </a:t>
            </a:r>
          </a:p>
          <a:p>
            <a:pPr marL="82296" indent="0">
              <a:buNone/>
            </a:pPr>
            <a:endParaRPr lang="tr-TR" dirty="0">
              <a:solidFill>
                <a:srgbClr val="FF0000"/>
              </a:solidFill>
              <a:latin typeface="Arial" panose="020B0604020202020204" pitchFamily="34" charset="0"/>
              <a:cs typeface="Arial" panose="020B0604020202020204" pitchFamily="34" charset="0"/>
            </a:endParaRPr>
          </a:p>
          <a:p>
            <a:pPr marL="82296" indent="0">
              <a:buNone/>
            </a:pPr>
            <a:endParaRPr lang="tr-TR" dirty="0"/>
          </a:p>
        </p:txBody>
      </p:sp>
    </p:spTree>
    <p:extLst>
      <p:ext uri="{BB962C8B-B14F-4D97-AF65-F5344CB8AC3E}">
        <p14:creationId xmlns:p14="http://schemas.microsoft.com/office/powerpoint/2010/main" val="2624829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solidFill>
                  <a:schemeClr val="accent3"/>
                </a:solidFill>
              </a:rPr>
              <a:t>DIŞ YÜKLER</a:t>
            </a:r>
            <a:endParaRPr lang="tr-TR" dirty="0"/>
          </a:p>
        </p:txBody>
      </p:sp>
      <p:sp>
        <p:nvSpPr>
          <p:cNvPr id="3" name="İçerik Yer Tutucusu 2"/>
          <p:cNvSpPr>
            <a:spLocks noGrp="1"/>
          </p:cNvSpPr>
          <p:nvPr>
            <p:ph idx="1"/>
          </p:nvPr>
        </p:nvSpPr>
        <p:spPr/>
        <p:txBody>
          <a:bodyPr/>
          <a:lstStyle/>
          <a:p>
            <a:pPr marL="82296" indent="0">
              <a:buNone/>
            </a:pPr>
            <a:r>
              <a:rPr lang="tr-TR" dirty="0" smtClean="0">
                <a:solidFill>
                  <a:srgbClr val="FF0000"/>
                </a:solidFill>
                <a:latin typeface="Arial" panose="020B0604020202020204" pitchFamily="34" charset="0"/>
                <a:cs typeface="Arial" panose="020B0604020202020204" pitchFamily="34" charset="0"/>
              </a:rPr>
              <a:t>a) Yayılı </a:t>
            </a:r>
            <a:r>
              <a:rPr lang="tr-TR" dirty="0">
                <a:solidFill>
                  <a:srgbClr val="FF0000"/>
                </a:solidFill>
                <a:latin typeface="Arial" panose="020B0604020202020204" pitchFamily="34" charset="0"/>
                <a:cs typeface="Arial" panose="020B0604020202020204" pitchFamily="34" charset="0"/>
              </a:rPr>
              <a:t>Yük: </a:t>
            </a:r>
            <a:endParaRPr lang="tr-TR" dirty="0" smtClean="0">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tr-TR" dirty="0" smtClean="0"/>
              <a:t>Düzgün (</a:t>
            </a:r>
            <a:r>
              <a:rPr lang="tr-TR" dirty="0" err="1"/>
              <a:t>ü</a:t>
            </a:r>
            <a:r>
              <a:rPr lang="tr-TR" dirty="0" err="1" smtClean="0"/>
              <a:t>niform</a:t>
            </a:r>
            <a:r>
              <a:rPr lang="tr-TR" dirty="0" smtClean="0"/>
              <a:t>) yayılı yük</a:t>
            </a:r>
          </a:p>
          <a:p>
            <a:pPr>
              <a:buFont typeface="Wingdings" panose="05000000000000000000" pitchFamily="2" charset="2"/>
              <a:buChar char="Ø"/>
            </a:pPr>
            <a:r>
              <a:rPr lang="tr-TR" dirty="0" smtClean="0"/>
              <a:t>Üçgen yayılı yük</a:t>
            </a:r>
          </a:p>
          <a:p>
            <a:pPr>
              <a:buFont typeface="Wingdings" panose="05000000000000000000" pitchFamily="2" charset="2"/>
              <a:buChar char="Ø"/>
            </a:pPr>
            <a:r>
              <a:rPr lang="tr-TR" dirty="0" smtClean="0"/>
              <a:t>Trapez yayılı yük</a:t>
            </a:r>
          </a:p>
          <a:p>
            <a:pPr>
              <a:buFont typeface="Wingdings" panose="05000000000000000000" pitchFamily="2" charset="2"/>
              <a:buChar char="Ø"/>
            </a:pPr>
            <a:r>
              <a:rPr lang="tr-TR" dirty="0" smtClean="0"/>
              <a:t>Fonksiyonel yayılı yük</a:t>
            </a:r>
          </a:p>
          <a:p>
            <a:pPr marL="82296" indent="0">
              <a:buNone/>
            </a:pPr>
            <a:endParaRPr lang="tr-T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714" y="4536355"/>
            <a:ext cx="8066790" cy="148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4855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YAYILI YÜK</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1244947"/>
            <a:ext cx="7672776" cy="484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096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smtClean="0">
                <a:solidFill>
                  <a:schemeClr val="accent3"/>
                </a:solidFill>
              </a:rPr>
              <a:t>MESNET (DESTEK) TEPKİLERİ</a:t>
            </a:r>
            <a:endParaRPr lang="tr-TR" dirty="0">
              <a:solidFill>
                <a:schemeClr val="accent3"/>
              </a:solidFill>
            </a:endParaRPr>
          </a:p>
        </p:txBody>
      </p:sp>
      <p:sp>
        <p:nvSpPr>
          <p:cNvPr id="3" name="İçerik Yer Tutucusu 2"/>
          <p:cNvSpPr>
            <a:spLocks noGrp="1"/>
          </p:cNvSpPr>
          <p:nvPr>
            <p:ph idx="1"/>
          </p:nvPr>
        </p:nvSpPr>
        <p:spPr/>
        <p:txBody>
          <a:bodyPr>
            <a:normAutofit/>
          </a:bodyPr>
          <a:lstStyle/>
          <a:p>
            <a:pPr marL="82296" indent="0" algn="just">
              <a:buNone/>
            </a:pPr>
            <a:r>
              <a:rPr lang="tr-TR" dirty="0" smtClean="0"/>
              <a:t>Mesnet cisimlerin herhangi bir yönde deplasmanını veya hareketini engellemek için kullanılırlar. </a:t>
            </a:r>
          </a:p>
          <a:p>
            <a:pPr marL="82296" indent="0" algn="just">
              <a:buNone/>
            </a:pPr>
            <a:r>
              <a:rPr lang="tr-TR" dirty="0" smtClean="0"/>
              <a:t>Bir mesnet hangi yönde cismin hareketini engellerse o yönde cisim üzerinde tepki kuvveti ortaya çıkar.</a:t>
            </a:r>
          </a:p>
          <a:p>
            <a:pPr marL="82296" indent="0" algn="just">
              <a:buNone/>
            </a:pPr>
            <a:r>
              <a:rPr lang="tr-TR" dirty="0" smtClean="0"/>
              <a:t>Eğer bir eksen etrafında dönme hareketi kısıtlanırsa (engellenirse) o eksen etrafında bir moment ortaya çıkar.</a:t>
            </a:r>
            <a:endParaRPr lang="tr-TR" dirty="0"/>
          </a:p>
        </p:txBody>
      </p:sp>
    </p:spTree>
    <p:extLst>
      <p:ext uri="{BB962C8B-B14F-4D97-AF65-F5344CB8AC3E}">
        <p14:creationId xmlns:p14="http://schemas.microsoft.com/office/powerpoint/2010/main" val="1123139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343"/>
          <a:stretch/>
        </p:blipFill>
        <p:spPr bwMode="auto">
          <a:xfrm>
            <a:off x="1403648" y="116632"/>
            <a:ext cx="6637109" cy="6693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572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dirty="0">
                <a:solidFill>
                  <a:schemeClr val="accent3"/>
                </a:solidFill>
              </a:rPr>
              <a:t>MESNET (DESTEK) TEPKİLERİ</a:t>
            </a:r>
            <a:endParaRPr lang="tr-TR"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717"/>
          <a:stretch/>
        </p:blipFill>
        <p:spPr bwMode="auto">
          <a:xfrm>
            <a:off x="1220572" y="1268760"/>
            <a:ext cx="349567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455" y="1268760"/>
            <a:ext cx="3629025" cy="263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070267" y="4077072"/>
            <a:ext cx="362902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50701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57873"/>
            <a:ext cx="6552728" cy="3664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957059"/>
            <a:ext cx="2376264" cy="2856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3040"/>
          <a:stretch/>
        </p:blipFill>
        <p:spPr bwMode="auto">
          <a:xfrm>
            <a:off x="3630488" y="4863547"/>
            <a:ext cx="5334000" cy="395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8869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435608" y="274638"/>
            <a:ext cx="7498080" cy="1143000"/>
          </a:xfrm>
        </p:spPr>
        <p:txBody>
          <a:bodyPr/>
          <a:lstStyle/>
          <a:p>
            <a:pPr algn="ctr"/>
            <a:r>
              <a:rPr lang="tr-TR" dirty="0" smtClean="0">
                <a:solidFill>
                  <a:schemeClr val="accent3"/>
                </a:solidFill>
              </a:rPr>
              <a:t>İÇ YÜKLER (KUVVETLER)</a:t>
            </a:r>
            <a:endParaRPr lang="tr-TR" dirty="0"/>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340768"/>
            <a:ext cx="6480720" cy="489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etin kutusu 5"/>
          <p:cNvSpPr txBox="1"/>
          <p:nvPr/>
        </p:nvSpPr>
        <p:spPr>
          <a:xfrm>
            <a:off x="1403648" y="6381328"/>
            <a:ext cx="7200800" cy="369332"/>
          </a:xfrm>
          <a:prstGeom prst="rect">
            <a:avLst/>
          </a:prstGeom>
          <a:noFill/>
        </p:spPr>
        <p:txBody>
          <a:bodyPr wrap="square" rtlCol="0">
            <a:spAutoFit/>
          </a:bodyPr>
          <a:lstStyle/>
          <a:p>
            <a:r>
              <a:rPr lang="tr-TR" dirty="0" smtClean="0"/>
              <a:t>Dengede kesit alınarak bakılır.</a:t>
            </a:r>
            <a:endParaRPr lang="tr-TR" dirty="0"/>
          </a:p>
        </p:txBody>
      </p:sp>
    </p:spTree>
    <p:extLst>
      <p:ext uri="{BB962C8B-B14F-4D97-AF65-F5344CB8AC3E}">
        <p14:creationId xmlns:p14="http://schemas.microsoft.com/office/powerpoint/2010/main" val="14573186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377" y="709042"/>
            <a:ext cx="3619500"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849" y="709042"/>
            <a:ext cx="349567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393" y="3805386"/>
            <a:ext cx="36671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0605" y="3797430"/>
            <a:ext cx="3571875" cy="2655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Başlık 1"/>
          <p:cNvSpPr>
            <a:spLocks noGrp="1"/>
          </p:cNvSpPr>
          <p:nvPr>
            <p:ph type="title"/>
          </p:nvPr>
        </p:nvSpPr>
        <p:spPr>
          <a:xfrm>
            <a:off x="1939664" y="116632"/>
            <a:ext cx="5944704" cy="434404"/>
          </a:xfrm>
        </p:spPr>
        <p:txBody>
          <a:bodyPr>
            <a:noAutofit/>
          </a:bodyPr>
          <a:lstStyle/>
          <a:p>
            <a:pPr algn="ctr"/>
            <a:r>
              <a:rPr lang="tr-TR" sz="3200" dirty="0" smtClean="0">
                <a:solidFill>
                  <a:schemeClr val="accent3"/>
                </a:solidFill>
              </a:rPr>
              <a:t>İÇ YÜKLER (KUVVETLER)</a:t>
            </a:r>
            <a:endParaRPr lang="tr-TR" sz="3200" dirty="0"/>
          </a:p>
        </p:txBody>
      </p:sp>
    </p:spTree>
    <p:extLst>
      <p:ext uri="{BB962C8B-B14F-4D97-AF65-F5344CB8AC3E}">
        <p14:creationId xmlns:p14="http://schemas.microsoft.com/office/powerpoint/2010/main" val="8846825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accent3"/>
                </a:solidFill>
                <a:latin typeface="Arial" panose="020B0604020202020204" pitchFamily="34" charset="0"/>
                <a:cs typeface="Arial" panose="020B0604020202020204" pitchFamily="34" charset="0"/>
              </a:rPr>
              <a:t>Örnek1.1</a:t>
            </a:r>
            <a:endParaRPr lang="tr-TR" dirty="0">
              <a:solidFill>
                <a:schemeClr val="accent3"/>
              </a:solidFill>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4" y="1633538"/>
            <a:ext cx="6525127" cy="4315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9503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640" y="908720"/>
            <a:ext cx="7373819"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a:spLocks noGrp="1"/>
          </p:cNvSpPr>
          <p:nvPr>
            <p:ph type="title"/>
          </p:nvPr>
        </p:nvSpPr>
        <p:spPr>
          <a:xfrm>
            <a:off x="1435608" y="274638"/>
            <a:ext cx="7498080" cy="1143000"/>
          </a:xfrm>
        </p:spPr>
        <p:txBody>
          <a:bodyPr/>
          <a:lstStyle/>
          <a:p>
            <a:r>
              <a:rPr lang="tr-TR" dirty="0" smtClean="0">
                <a:solidFill>
                  <a:schemeClr val="accent3"/>
                </a:solidFill>
                <a:latin typeface="Arial" panose="020B0604020202020204" pitchFamily="34" charset="0"/>
                <a:cs typeface="Arial" panose="020B0604020202020204" pitchFamily="34" charset="0"/>
              </a:rPr>
              <a:t>Çözüm1.1</a:t>
            </a:r>
            <a:endParaRPr lang="tr-TR"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40118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accent3"/>
                </a:solidFill>
              </a:rPr>
              <a:t>Örnek 1.2</a:t>
            </a:r>
            <a:endParaRPr lang="tr-TR" dirty="0">
              <a:solidFill>
                <a:schemeClr val="accent3"/>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877" y="1580753"/>
            <a:ext cx="3925048" cy="4080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5364088" y="2444695"/>
            <a:ext cx="3240360" cy="1200329"/>
          </a:xfrm>
          <a:prstGeom prst="rect">
            <a:avLst/>
          </a:prstGeom>
          <a:noFill/>
        </p:spPr>
        <p:txBody>
          <a:bodyPr wrap="square" rtlCol="0">
            <a:spAutoFit/>
          </a:bodyPr>
          <a:lstStyle/>
          <a:p>
            <a:pPr algn="just"/>
            <a:r>
              <a:rPr lang="tr-TR" dirty="0" smtClean="0"/>
              <a:t>500 kg motor bloğu şekildeki gibi kaldırılıyor. Bu durumda E noktasındaki iç kuvvetleri bulunuz.</a:t>
            </a:r>
            <a:endParaRPr lang="tr-TR" dirty="0"/>
          </a:p>
        </p:txBody>
      </p:sp>
    </p:spTree>
    <p:extLst>
      <p:ext uri="{BB962C8B-B14F-4D97-AF65-F5344CB8AC3E}">
        <p14:creationId xmlns:p14="http://schemas.microsoft.com/office/powerpoint/2010/main" val="1438718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675" y="958751"/>
            <a:ext cx="3425924" cy="249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429000"/>
            <a:ext cx="514350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aşlık 1"/>
          <p:cNvSpPr>
            <a:spLocks noGrp="1"/>
          </p:cNvSpPr>
          <p:nvPr>
            <p:ph type="title"/>
          </p:nvPr>
        </p:nvSpPr>
        <p:spPr>
          <a:xfrm>
            <a:off x="1435608" y="44624"/>
            <a:ext cx="7498080" cy="1143000"/>
          </a:xfrm>
        </p:spPr>
        <p:txBody>
          <a:bodyPr/>
          <a:lstStyle/>
          <a:p>
            <a:r>
              <a:rPr lang="tr-TR" dirty="0" smtClean="0">
                <a:solidFill>
                  <a:schemeClr val="accent3"/>
                </a:solidFill>
              </a:rPr>
              <a:t>Çözüm 1.2</a:t>
            </a:r>
            <a:endParaRPr lang="tr-TR" dirty="0">
              <a:solidFill>
                <a:schemeClr val="accent3"/>
              </a:solidFill>
            </a:endParaRPr>
          </a:p>
        </p:txBody>
      </p:sp>
    </p:spTree>
    <p:extLst>
      <p:ext uri="{BB962C8B-B14F-4D97-AF65-F5344CB8AC3E}">
        <p14:creationId xmlns:p14="http://schemas.microsoft.com/office/powerpoint/2010/main" val="589814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499" y="908720"/>
            <a:ext cx="296887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588" y="332656"/>
            <a:ext cx="4947708"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996952"/>
            <a:ext cx="485775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21107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accent3"/>
                </a:solidFill>
              </a:rPr>
              <a:t>Örnek 1.3</a:t>
            </a:r>
            <a:endParaRPr lang="tr-TR" dirty="0">
              <a:solidFill>
                <a:schemeClr val="accent3"/>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3857"/>
            <a:ext cx="3342913" cy="3097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4860032" y="2204864"/>
            <a:ext cx="3960440" cy="1200329"/>
          </a:xfrm>
          <a:prstGeom prst="rect">
            <a:avLst/>
          </a:prstGeom>
          <a:noFill/>
        </p:spPr>
        <p:txBody>
          <a:bodyPr wrap="square" rtlCol="0">
            <a:spAutoFit/>
          </a:bodyPr>
          <a:lstStyle/>
          <a:p>
            <a:pPr algn="just"/>
            <a:r>
              <a:rPr lang="tr-TR" dirty="0" smtClean="0"/>
              <a:t>A noktasına düşey 50 N, yatay 30 N ve 70 </a:t>
            </a:r>
            <a:r>
              <a:rPr lang="tr-TR" dirty="0" err="1" smtClean="0"/>
              <a:t>Nm</a:t>
            </a:r>
            <a:r>
              <a:rPr lang="tr-TR" dirty="0" smtClean="0"/>
              <a:t> moment etki etmektedir. Boru kütlesi ihmal edilecek olursa, B kesitindeki iç kuvvetleri bulunuz. </a:t>
            </a:r>
            <a:endParaRPr lang="tr-TR" dirty="0"/>
          </a:p>
        </p:txBody>
      </p:sp>
    </p:spTree>
    <p:extLst>
      <p:ext uri="{BB962C8B-B14F-4D97-AF65-F5344CB8AC3E}">
        <p14:creationId xmlns:p14="http://schemas.microsoft.com/office/powerpoint/2010/main" val="445793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pPr algn="ctr"/>
            <a:r>
              <a:rPr lang="tr-TR" sz="4800" dirty="0" smtClean="0">
                <a:solidFill>
                  <a:srgbClr val="FF0000"/>
                </a:solidFill>
              </a:rPr>
              <a:t>MEKANİK NEDİR?</a:t>
            </a:r>
            <a:endParaRPr lang="tr-TR" sz="4800" dirty="0">
              <a:solidFill>
                <a:srgbClr val="FF0000"/>
              </a:solidFill>
            </a:endParaRPr>
          </a:p>
        </p:txBody>
      </p:sp>
      <p:sp>
        <p:nvSpPr>
          <p:cNvPr id="3" name="Alt Başlık 2"/>
          <p:cNvSpPr>
            <a:spLocks noGrp="1"/>
          </p:cNvSpPr>
          <p:nvPr>
            <p:ph type="subTitle" idx="1"/>
          </p:nvPr>
        </p:nvSpPr>
        <p:spPr>
          <a:xfrm>
            <a:off x="1432560" y="2396480"/>
            <a:ext cx="7406640" cy="1752600"/>
          </a:xfrm>
        </p:spPr>
        <p:txBody>
          <a:bodyPr>
            <a:normAutofit/>
          </a:bodyPr>
          <a:lstStyle/>
          <a:p>
            <a:pPr algn="ctr"/>
            <a:r>
              <a:rPr lang="tr-TR" sz="3600" dirty="0" smtClean="0"/>
              <a:t>Dış kuvvetlerin etkisi altındaki cisimlerin hareketini ve dengesini araştıran bir bilim dalıdır.</a:t>
            </a:r>
            <a:endParaRPr lang="tr-TR" sz="3600" dirty="0"/>
          </a:p>
        </p:txBody>
      </p:sp>
    </p:spTree>
    <p:extLst>
      <p:ext uri="{BB962C8B-B14F-4D97-AF65-F5344CB8AC3E}">
        <p14:creationId xmlns:p14="http://schemas.microsoft.com/office/powerpoint/2010/main" val="34091736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chemeClr val="accent3"/>
                </a:solidFill>
              </a:rPr>
              <a:t>Çözüm </a:t>
            </a:r>
            <a:r>
              <a:rPr lang="tr-TR" dirty="0">
                <a:solidFill>
                  <a:schemeClr val="accent3"/>
                </a:solidFill>
              </a:rPr>
              <a:t>1.3</a:t>
            </a:r>
            <a:endParaRPr lang="tr-T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72816"/>
            <a:ext cx="3186264" cy="3144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556792"/>
            <a:ext cx="4354146"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3947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475656" y="1988840"/>
            <a:ext cx="6984776" cy="1200329"/>
          </a:xfrm>
          <a:prstGeom prst="rect">
            <a:avLst/>
          </a:prstGeom>
          <a:noFill/>
        </p:spPr>
        <p:txBody>
          <a:bodyPr wrap="square" rtlCol="0">
            <a:spAutoFit/>
          </a:bodyPr>
          <a:lstStyle/>
          <a:p>
            <a:r>
              <a:rPr lang="tr-TR" sz="7200" dirty="0" smtClean="0">
                <a:solidFill>
                  <a:schemeClr val="accent3"/>
                </a:solidFill>
              </a:rPr>
              <a:t>DERS SONU….</a:t>
            </a:r>
            <a:endParaRPr lang="tr-TR" sz="7200" dirty="0">
              <a:solidFill>
                <a:schemeClr val="accent3"/>
              </a:solidFill>
            </a:endParaRPr>
          </a:p>
        </p:txBody>
      </p:sp>
    </p:spTree>
    <p:extLst>
      <p:ext uri="{BB962C8B-B14F-4D97-AF65-F5344CB8AC3E}">
        <p14:creationId xmlns:p14="http://schemas.microsoft.com/office/powerpoint/2010/main" val="182535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627784" y="548680"/>
            <a:ext cx="4752528" cy="86409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solidFill>
                  <a:srgbClr val="FF0000"/>
                </a:solidFill>
              </a:rPr>
              <a:t>MEKANİK</a:t>
            </a:r>
            <a:endParaRPr lang="tr-TR" sz="4400" dirty="0">
              <a:solidFill>
                <a:srgbClr val="FF0000"/>
              </a:solidFill>
            </a:endParaRPr>
          </a:p>
        </p:txBody>
      </p:sp>
      <p:cxnSp>
        <p:nvCxnSpPr>
          <p:cNvPr id="6" name="Düz Ok Bağlayıcısı 5"/>
          <p:cNvCxnSpPr/>
          <p:nvPr/>
        </p:nvCxnSpPr>
        <p:spPr>
          <a:xfrm>
            <a:off x="4932040" y="1412776"/>
            <a:ext cx="0" cy="50405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a:off x="3491880" y="1916832"/>
            <a:ext cx="295232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a:off x="3491880" y="1916832"/>
            <a:ext cx="0" cy="86409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6444208" y="1916832"/>
            <a:ext cx="0" cy="86409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6" name="Dikdörtgen 15"/>
          <p:cNvSpPr/>
          <p:nvPr/>
        </p:nvSpPr>
        <p:spPr>
          <a:xfrm>
            <a:off x="1907704" y="2780928"/>
            <a:ext cx="3024336" cy="7920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0000"/>
                </a:solidFill>
              </a:rPr>
              <a:t>KATI CİSİM MEKANİĞİ</a:t>
            </a:r>
            <a:endParaRPr lang="tr-TR" dirty="0">
              <a:solidFill>
                <a:srgbClr val="FF0000"/>
              </a:solidFill>
            </a:endParaRPr>
          </a:p>
        </p:txBody>
      </p:sp>
      <p:sp>
        <p:nvSpPr>
          <p:cNvPr id="17" name="Dikdörtgen 16"/>
          <p:cNvSpPr/>
          <p:nvPr/>
        </p:nvSpPr>
        <p:spPr>
          <a:xfrm>
            <a:off x="5148064" y="2780928"/>
            <a:ext cx="3024336" cy="7920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0000"/>
                </a:solidFill>
              </a:rPr>
              <a:t>AKIŞKANLAR MEKANİĞİ</a:t>
            </a:r>
            <a:endParaRPr lang="tr-TR" dirty="0">
              <a:solidFill>
                <a:srgbClr val="FF0000"/>
              </a:solidFill>
            </a:endParaRPr>
          </a:p>
        </p:txBody>
      </p:sp>
      <p:cxnSp>
        <p:nvCxnSpPr>
          <p:cNvPr id="20" name="Düz Ok Bağlayıcısı 19"/>
          <p:cNvCxnSpPr>
            <a:stCxn id="16" idx="2"/>
          </p:cNvCxnSpPr>
          <p:nvPr/>
        </p:nvCxnSpPr>
        <p:spPr>
          <a:xfrm flipH="1">
            <a:off x="2627784" y="3573016"/>
            <a:ext cx="792088" cy="7920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2" name="Düz Ok Bağlayıcısı 21"/>
          <p:cNvCxnSpPr>
            <a:stCxn id="16" idx="2"/>
          </p:cNvCxnSpPr>
          <p:nvPr/>
        </p:nvCxnSpPr>
        <p:spPr>
          <a:xfrm>
            <a:off x="3419872" y="3573016"/>
            <a:ext cx="792088" cy="7920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3" name="Dikdörtgen 22"/>
          <p:cNvSpPr/>
          <p:nvPr/>
        </p:nvSpPr>
        <p:spPr>
          <a:xfrm>
            <a:off x="1259632" y="4365104"/>
            <a:ext cx="2232248" cy="7200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0000"/>
                </a:solidFill>
              </a:rPr>
              <a:t>RİJİT CİSİMLERİN MEKANİĞİ</a:t>
            </a:r>
            <a:endParaRPr lang="tr-TR" dirty="0">
              <a:solidFill>
                <a:srgbClr val="FF0000"/>
              </a:solidFill>
            </a:endParaRPr>
          </a:p>
        </p:txBody>
      </p:sp>
      <p:sp>
        <p:nvSpPr>
          <p:cNvPr id="24" name="Dikdörtgen 23"/>
          <p:cNvSpPr/>
          <p:nvPr/>
        </p:nvSpPr>
        <p:spPr>
          <a:xfrm>
            <a:off x="3815916" y="4365104"/>
            <a:ext cx="2412268" cy="7200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rgbClr val="FF0000"/>
                </a:solidFill>
              </a:rPr>
              <a:t>RİJİT OLMAYAN CİSİMLERİN MEKANİĞİ</a:t>
            </a:r>
            <a:endParaRPr lang="tr-TR" sz="1600" dirty="0">
              <a:solidFill>
                <a:srgbClr val="FF0000"/>
              </a:solidFill>
            </a:endParaRPr>
          </a:p>
        </p:txBody>
      </p:sp>
      <p:cxnSp>
        <p:nvCxnSpPr>
          <p:cNvPr id="3" name="Düz Ok Bağlayıcısı 2"/>
          <p:cNvCxnSpPr>
            <a:stCxn id="23" idx="2"/>
          </p:cNvCxnSpPr>
          <p:nvPr/>
        </p:nvCxnSpPr>
        <p:spPr>
          <a:xfrm>
            <a:off x="2375756" y="5085184"/>
            <a:ext cx="0" cy="57606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a:off x="1691680" y="5661248"/>
            <a:ext cx="133214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1691680" y="5661248"/>
            <a:ext cx="0" cy="43204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a:off x="3023828" y="5661248"/>
            <a:ext cx="0" cy="43204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4" name="Dikdörtgen 13"/>
          <p:cNvSpPr/>
          <p:nvPr/>
        </p:nvSpPr>
        <p:spPr>
          <a:xfrm>
            <a:off x="1187624" y="6093296"/>
            <a:ext cx="1170130"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0000"/>
                </a:solidFill>
              </a:rPr>
              <a:t>Statik</a:t>
            </a:r>
            <a:endParaRPr lang="tr-TR" dirty="0">
              <a:solidFill>
                <a:srgbClr val="FF0000"/>
              </a:solidFill>
            </a:endParaRPr>
          </a:p>
        </p:txBody>
      </p:sp>
      <p:sp>
        <p:nvSpPr>
          <p:cNvPr id="18" name="Dikdörtgen 17"/>
          <p:cNvSpPr/>
          <p:nvPr/>
        </p:nvSpPr>
        <p:spPr>
          <a:xfrm>
            <a:off x="2627784" y="6093296"/>
            <a:ext cx="1188132"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FF0000"/>
                </a:solidFill>
              </a:rPr>
              <a:t>Dinamik</a:t>
            </a:r>
            <a:endParaRPr lang="tr-TR" dirty="0">
              <a:solidFill>
                <a:srgbClr val="FF0000"/>
              </a:solidFill>
            </a:endParaRPr>
          </a:p>
        </p:txBody>
      </p:sp>
    </p:spTree>
    <p:extLst>
      <p:ext uri="{BB962C8B-B14F-4D97-AF65-F5344CB8AC3E}">
        <p14:creationId xmlns:p14="http://schemas.microsoft.com/office/powerpoint/2010/main" val="1531966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err="1">
                <a:solidFill>
                  <a:srgbClr val="FF0000"/>
                </a:solidFill>
              </a:rPr>
              <a:t>Rijit</a:t>
            </a:r>
            <a:r>
              <a:rPr lang="tr-TR" dirty="0">
                <a:solidFill>
                  <a:srgbClr val="FF0000"/>
                </a:solidFill>
              </a:rPr>
              <a:t> Cisim: </a:t>
            </a:r>
            <a:r>
              <a:rPr lang="tr-TR" dirty="0"/>
              <a:t>Dış kuvvetler etkisinde şeklini ve boyutunu değiştirmeyen cisimlerdir (İdeal bir cisimdir gerçekte böyle bir cisim yoktur).</a:t>
            </a:r>
          </a:p>
          <a:p>
            <a:pPr algn="just"/>
            <a:r>
              <a:rPr lang="tr-TR" dirty="0" err="1" smtClean="0">
                <a:solidFill>
                  <a:srgbClr val="FF0000"/>
                </a:solidFill>
              </a:rPr>
              <a:t>Rijit</a:t>
            </a:r>
            <a:r>
              <a:rPr lang="tr-TR" dirty="0" smtClean="0">
                <a:solidFill>
                  <a:srgbClr val="FF0000"/>
                </a:solidFill>
              </a:rPr>
              <a:t> Olmayan (Şekil Değiştiren Cisim):</a:t>
            </a:r>
            <a:r>
              <a:rPr lang="tr-TR" dirty="0" smtClean="0"/>
              <a:t> Sıcaklık değişimi veya uygulanan kuvvetler nedeniyle boyutunu ve/veya şeklini değiştiren katı cisimlerdir.</a:t>
            </a:r>
          </a:p>
        </p:txBody>
      </p:sp>
      <p:sp>
        <p:nvSpPr>
          <p:cNvPr id="4" name="Başlık 1"/>
          <p:cNvSpPr>
            <a:spLocks noGrp="1"/>
          </p:cNvSpPr>
          <p:nvPr>
            <p:ph type="title"/>
          </p:nvPr>
        </p:nvSpPr>
        <p:spPr>
          <a:xfrm>
            <a:off x="1435608" y="274638"/>
            <a:ext cx="7498080" cy="1143000"/>
          </a:xfrm>
        </p:spPr>
        <p:txBody>
          <a:bodyPr/>
          <a:lstStyle/>
          <a:p>
            <a:pPr algn="ctr"/>
            <a:r>
              <a:rPr lang="tr-TR" dirty="0" smtClean="0">
                <a:solidFill>
                  <a:srgbClr val="FF0000"/>
                </a:solidFill>
              </a:rPr>
              <a:t>TEMEL KAVRAMLAR</a:t>
            </a:r>
            <a:endParaRPr lang="tr-TR" dirty="0">
              <a:solidFill>
                <a:srgbClr val="FF0000"/>
              </a:solidFill>
            </a:endParaRPr>
          </a:p>
        </p:txBody>
      </p:sp>
    </p:spTree>
    <p:extLst>
      <p:ext uri="{BB962C8B-B14F-4D97-AF65-F5344CB8AC3E}">
        <p14:creationId xmlns:p14="http://schemas.microsoft.com/office/powerpoint/2010/main" val="213728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rgbClr val="FF0000"/>
                </a:solidFill>
              </a:rPr>
              <a:t>MEKANİK</a:t>
            </a:r>
            <a:endParaRPr lang="tr-TR" dirty="0">
              <a:solidFill>
                <a:srgbClr val="FF0000"/>
              </a:solidFill>
            </a:endParaRPr>
          </a:p>
        </p:txBody>
      </p:sp>
      <p:sp>
        <p:nvSpPr>
          <p:cNvPr id="3" name="İçerik Yer Tutucusu 2"/>
          <p:cNvSpPr>
            <a:spLocks noGrp="1"/>
          </p:cNvSpPr>
          <p:nvPr>
            <p:ph idx="1"/>
          </p:nvPr>
        </p:nvSpPr>
        <p:spPr>
          <a:xfrm>
            <a:off x="1331640" y="1700808"/>
            <a:ext cx="7498080" cy="3467472"/>
          </a:xfrm>
        </p:spPr>
        <p:txBody>
          <a:bodyPr/>
          <a:lstStyle/>
          <a:p>
            <a:pPr algn="just"/>
            <a:r>
              <a:rPr lang="tr-TR" dirty="0" err="1" smtClean="0"/>
              <a:t>Rijit</a:t>
            </a:r>
            <a:r>
              <a:rPr lang="tr-TR" dirty="0" smtClean="0"/>
              <a:t> </a:t>
            </a:r>
            <a:r>
              <a:rPr lang="tr-TR" dirty="0"/>
              <a:t>cisimler mekaniği, cisimlerin üzerlerine etkiyen dış tesirler ile şekillerini değiştirmediğini kabul ederken, </a:t>
            </a:r>
            <a:r>
              <a:rPr lang="tr-TR" dirty="0" err="1" smtClean="0"/>
              <a:t>rijit</a:t>
            </a:r>
            <a:r>
              <a:rPr lang="tr-TR" dirty="0" smtClean="0"/>
              <a:t> olmayan (şekil değiştiren) </a:t>
            </a:r>
            <a:r>
              <a:rPr lang="tr-TR" dirty="0"/>
              <a:t>cisimler mekaniği şekil değiştirmeleri de </a:t>
            </a:r>
            <a:r>
              <a:rPr lang="tr-TR" dirty="0" smtClean="0"/>
              <a:t>göz önüne </a:t>
            </a:r>
            <a:r>
              <a:rPr lang="tr-TR" dirty="0"/>
              <a:t>alır.</a:t>
            </a:r>
          </a:p>
          <a:p>
            <a:endParaRPr lang="tr-TR" dirty="0"/>
          </a:p>
        </p:txBody>
      </p:sp>
    </p:spTree>
    <p:extLst>
      <p:ext uri="{BB962C8B-B14F-4D97-AF65-F5344CB8AC3E}">
        <p14:creationId xmlns:p14="http://schemas.microsoft.com/office/powerpoint/2010/main" val="378877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smtClean="0">
                <a:solidFill>
                  <a:srgbClr val="FF0000"/>
                </a:solidFill>
              </a:rPr>
              <a:t>CİVATALAR YARDIMIYLA BİRLEŞTİRİLMİŞ ÇELİK KONSTRÜKSİYON</a:t>
            </a:r>
            <a:endParaRPr lang="tr-TR" sz="24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362568"/>
            <a:ext cx="6120680" cy="4910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9096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637</TotalTime>
  <Words>1400</Words>
  <Application>Microsoft Office PowerPoint</Application>
  <PresentationFormat>Ekran Gösterisi (4:3)</PresentationFormat>
  <Paragraphs>166</Paragraphs>
  <Slides>51</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51</vt:i4>
      </vt:variant>
    </vt:vector>
  </HeadingPairs>
  <TitlesOfParts>
    <vt:vector size="60" baseType="lpstr">
      <vt:lpstr>Arial</vt:lpstr>
      <vt:lpstr>Calibri</vt:lpstr>
      <vt:lpstr>Cambria Math</vt:lpstr>
      <vt:lpstr>Gill Sans MT</vt:lpstr>
      <vt:lpstr>Tw Cen MT</vt:lpstr>
      <vt:lpstr>Verdana</vt:lpstr>
      <vt:lpstr>Wingdings</vt:lpstr>
      <vt:lpstr>Wingdings 2</vt:lpstr>
      <vt:lpstr>Gündönümü</vt:lpstr>
      <vt:lpstr>PowerPoint Sunusu</vt:lpstr>
      <vt:lpstr>GENEL</vt:lpstr>
      <vt:lpstr>PowerPoint Sunusu</vt:lpstr>
      <vt:lpstr>PowerPoint Sunusu</vt:lpstr>
      <vt:lpstr>MEKANİK NEDİR?</vt:lpstr>
      <vt:lpstr>PowerPoint Sunusu</vt:lpstr>
      <vt:lpstr>TEMEL KAVRAMLAR</vt:lpstr>
      <vt:lpstr>MEKANİK</vt:lpstr>
      <vt:lpstr>CİVATALAR YARDIMIYLA BİRLEŞTİRİLMİŞ ÇELİK KONSTRÜKSİYON</vt:lpstr>
      <vt:lpstr>STATİK</vt:lpstr>
      <vt:lpstr>MUKAVEMET</vt:lpstr>
      <vt:lpstr>MUKAVEMET</vt:lpstr>
      <vt:lpstr>MUKAVEMET</vt:lpstr>
      <vt:lpstr>TARİHİ GELİŞİM</vt:lpstr>
      <vt:lpstr>TARİHİ GELİŞİM</vt:lpstr>
      <vt:lpstr>TARİHİ GELİŞİM</vt:lpstr>
      <vt:lpstr>PowerPoint Sunusu</vt:lpstr>
      <vt:lpstr>TARİHİ GELİŞİM</vt:lpstr>
      <vt:lpstr>BİRİM SİSTEMLERİ</vt:lpstr>
      <vt:lpstr>BİRİM SİSTEMİ</vt:lpstr>
      <vt:lpstr>BİRİMLER</vt:lpstr>
      <vt:lpstr>TANIM</vt:lpstr>
      <vt:lpstr>Mukavemet Bilim Dalı genelde şu iki soruya cevap verir;</vt:lpstr>
      <vt:lpstr>Malzeme Mekaniğinin Amacı:</vt:lpstr>
      <vt:lpstr>PowerPoint Sunusu</vt:lpstr>
      <vt:lpstr>DENGE HALİ? (Equilibrium)</vt:lpstr>
      <vt:lpstr>STATİK ÖZET</vt:lpstr>
      <vt:lpstr>Mukavemet Probleminin Çözümünde İzlenen Yol</vt:lpstr>
      <vt:lpstr>Mukavemet Probleminin Çözümünde İzlenen Yol</vt:lpstr>
      <vt:lpstr>Mukavemet Probleminin Çözümünde İzlenen Yol</vt:lpstr>
      <vt:lpstr>Mukavemet Probleminin Çözümünde İzlenen Yol</vt:lpstr>
      <vt:lpstr>SERBEST CİSİM DİYAGRAMLARI (S.C.D.)</vt:lpstr>
      <vt:lpstr>YÜKLER</vt:lpstr>
      <vt:lpstr>DIŞ YÜKLER</vt:lpstr>
      <vt:lpstr>DIŞ YÜKLER</vt:lpstr>
      <vt:lpstr>DIŞ YÜKLER</vt:lpstr>
      <vt:lpstr>DIŞ YÜKLER</vt:lpstr>
      <vt:lpstr>YAYILI YÜK</vt:lpstr>
      <vt:lpstr>MESNET (DESTEK) TEPKİLERİ</vt:lpstr>
      <vt:lpstr>MESNET (DESTEK) TEPKİLERİ</vt:lpstr>
      <vt:lpstr>PowerPoint Sunusu</vt:lpstr>
      <vt:lpstr>İÇ YÜKLER (KUVVETLER)</vt:lpstr>
      <vt:lpstr>İÇ YÜKLER (KUVVETLER)</vt:lpstr>
      <vt:lpstr>Örnek1.1</vt:lpstr>
      <vt:lpstr>Çözüm1.1</vt:lpstr>
      <vt:lpstr>Örnek 1.2</vt:lpstr>
      <vt:lpstr>Çözüm 1.2</vt:lpstr>
      <vt:lpstr>PowerPoint Sunusu</vt:lpstr>
      <vt:lpstr>Örnek 1.3</vt:lpstr>
      <vt:lpstr>Çözüm 1.3</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MEKANİK NEDİR?</dc:title>
  <dc:creator>OZGURDEMIR</dc:creator>
  <cp:lastModifiedBy>ozgur</cp:lastModifiedBy>
  <cp:revision>51</cp:revision>
  <dcterms:modified xsi:type="dcterms:W3CDTF">2015-02-23T14:32:30Z</dcterms:modified>
</cp:coreProperties>
</file>