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2" r:id="rId1"/>
  </p:sldMasterIdLst>
  <p:notesMasterIdLst>
    <p:notesMasterId r:id="rId46"/>
  </p:notesMasterIdLst>
  <p:sldIdLst>
    <p:sldId id="256" r:id="rId2"/>
    <p:sldId id="350" r:id="rId3"/>
    <p:sldId id="351" r:id="rId4"/>
    <p:sldId id="352" r:id="rId5"/>
    <p:sldId id="330" r:id="rId6"/>
    <p:sldId id="362" r:id="rId7"/>
    <p:sldId id="365" r:id="rId8"/>
    <p:sldId id="366" r:id="rId9"/>
    <p:sldId id="368" r:id="rId10"/>
    <p:sldId id="369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381" r:id="rId22"/>
    <p:sldId id="382" r:id="rId23"/>
    <p:sldId id="383" r:id="rId24"/>
    <p:sldId id="384" r:id="rId25"/>
    <p:sldId id="385" r:id="rId26"/>
    <p:sldId id="386" r:id="rId27"/>
    <p:sldId id="387" r:id="rId28"/>
    <p:sldId id="388" r:id="rId29"/>
    <p:sldId id="389" r:id="rId30"/>
    <p:sldId id="390" r:id="rId31"/>
    <p:sldId id="391" r:id="rId32"/>
    <p:sldId id="392" r:id="rId33"/>
    <p:sldId id="398" r:id="rId34"/>
    <p:sldId id="393" r:id="rId35"/>
    <p:sldId id="399" r:id="rId36"/>
    <p:sldId id="400" r:id="rId37"/>
    <p:sldId id="403" r:id="rId38"/>
    <p:sldId id="404" r:id="rId39"/>
    <p:sldId id="401" r:id="rId40"/>
    <p:sldId id="405" r:id="rId41"/>
    <p:sldId id="406" r:id="rId42"/>
    <p:sldId id="407" r:id="rId43"/>
    <p:sldId id="402" r:id="rId44"/>
    <p:sldId id="408" r:id="rId45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6757" autoAdjust="0"/>
  </p:normalViewPr>
  <p:slideViewPr>
    <p:cSldViewPr showGuides="1">
      <p:cViewPr varScale="1">
        <p:scale>
          <a:sx n="92" d="100"/>
          <a:sy n="92" d="100"/>
        </p:scale>
        <p:origin x="8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CFE48-321E-4353-9B1C-BAE899D57686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C6064-DADC-4AD9-9002-030B70CF45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8380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C6064-DADC-4AD9-9002-030B70CF45D0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4688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CB2B9-46C8-4FE5-AA95-AEDD7A7B34AB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33982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84A5A-0545-473A-B246-99E920940772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69656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84A5A-0545-473A-B246-99E920940772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9242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84A5A-0545-473A-B246-99E920940772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71023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84A5A-0545-473A-B246-99E920940772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3213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84A5A-0545-473A-B246-99E920940772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805485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10809-48EC-434B-A66A-EDA326721C08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50733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5294E0-C1E9-40B9-B2D1-020E0EB56FE2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070194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D604D-35D5-4229-9BCE-C417FA1DDF3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18655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F94DA-F751-4C1B-A351-469C9CE1042C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49371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E6803-00B7-4A15-8EBE-1C9775AED737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71302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94BC2-CB11-43B6-91D8-C69C2ED80D6D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08252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AE23B-3448-43E4-84A9-13F3EEDBE38E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61511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91CD0-06E4-4FF2-AE2A-49F44720796B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58447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C7627-5162-44C2-883A-CFEB0AC7E715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29234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3F35C4-0DCC-4C83-A2D3-0FEF70EC5B11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95599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E82E6-E0B1-44B4-941A-8498527C6336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64574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D984A5A-0545-473A-B246-99E920940772}" type="slidenum">
              <a:rPr lang="tr-TR" altLang="en-US" smtClean="0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48579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4" r:id="rId12"/>
    <p:sldLayoutId id="2147484185" r:id="rId13"/>
    <p:sldLayoutId id="2147484186" r:id="rId14"/>
    <p:sldLayoutId id="2147484187" r:id="rId15"/>
    <p:sldLayoutId id="2147484188" r:id="rId16"/>
    <p:sldLayoutId id="21474841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31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8520" y="1592796"/>
            <a:ext cx="8853487" cy="2555602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algn="ctr" eaLnBrk="1" hangingPunct="1"/>
            <a:r>
              <a:rPr lang="tr-TR" altLang="tr-TR" sz="3600" dirty="0" smtClean="0">
                <a:solidFill>
                  <a:schemeClr val="accent2"/>
                </a:solidFill>
                <a:latin typeface="Algerian" panose="04020705040A02060702" pitchFamily="82" charset="0"/>
              </a:rPr>
              <a:t>INTRODUCTORY </a:t>
            </a:r>
            <a:br>
              <a:rPr lang="tr-TR" altLang="tr-TR" sz="3600" dirty="0" smtClean="0">
                <a:solidFill>
                  <a:schemeClr val="accent2"/>
                </a:solidFill>
                <a:latin typeface="Algerian" panose="04020705040A02060702" pitchFamily="82" charset="0"/>
              </a:rPr>
            </a:br>
            <a:r>
              <a:rPr lang="tr-TR" altLang="tr-TR" sz="3600" dirty="0" smtClean="0">
                <a:solidFill>
                  <a:schemeClr val="accent2"/>
                </a:solidFill>
                <a:latin typeface="Algerian" panose="04020705040A02060702" pitchFamily="82" charset="0"/>
              </a:rPr>
              <a:t>COMPUTER SCIENCES</a:t>
            </a:r>
            <a:br>
              <a:rPr lang="tr-TR" altLang="tr-TR" sz="3600" dirty="0" smtClean="0">
                <a:solidFill>
                  <a:schemeClr val="accent2"/>
                </a:solidFill>
                <a:latin typeface="Algerian" panose="04020705040A02060702" pitchFamily="82" charset="0"/>
              </a:rPr>
            </a:br>
            <a:r>
              <a:rPr lang="tr-TR" altLang="tr-TR" sz="3600" dirty="0" smtClean="0">
                <a:solidFill>
                  <a:schemeClr val="accent2"/>
                </a:solidFill>
                <a:latin typeface="Algerian" panose="04020705040A02060702" pitchFamily="82" charset="0"/>
              </a:rPr>
              <a:t>(INS1170)</a:t>
            </a:r>
            <a:br>
              <a:rPr lang="tr-TR" altLang="tr-TR" sz="3600" dirty="0" smtClean="0">
                <a:solidFill>
                  <a:schemeClr val="accent2"/>
                </a:solidFill>
                <a:latin typeface="Algerian" panose="04020705040A02060702" pitchFamily="82" charset="0"/>
              </a:rPr>
            </a:br>
            <a:r>
              <a:rPr lang="tr-TR" altLang="tr-TR" sz="3600" dirty="0" smtClean="0">
                <a:solidFill>
                  <a:schemeClr val="accent2"/>
                </a:solidFill>
                <a:latin typeface="Algerian" panose="04020705040A02060702" pitchFamily="82" charset="0"/>
              </a:rPr>
              <a:t>Lesson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96036" y="5157192"/>
            <a:ext cx="2232248" cy="432308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000" dirty="0" smtClean="0">
                <a:solidFill>
                  <a:schemeClr val="accent2"/>
                </a:solidFill>
              </a:rPr>
              <a:t>Dr. Onur ŞAHİN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6129300"/>
            <a:ext cx="1175856" cy="433692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8428614" y="6409103"/>
            <a:ext cx="632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1/44</a:t>
            </a:r>
            <a:endParaRPr lang="tr-T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495985"/>
            <a:ext cx="6448425" cy="5803900"/>
          </a:xfrm>
          <a:prstGeom prst="rect">
            <a:avLst/>
          </a:prstGeom>
          <a:noFill/>
          <a:ln w="349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03548" y="839335"/>
            <a:ext cx="676875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2400" b="1" dirty="0" smtClean="0">
                <a:solidFill>
                  <a:srgbClr val="000099"/>
                </a:solidFill>
                <a:latin typeface="Arial" charset="0"/>
              </a:rPr>
              <a:t>EXPRESSIONS(İFADELER) </a:t>
            </a:r>
            <a:endParaRPr lang="tr-TR" sz="2400" b="1" dirty="0">
              <a:solidFill>
                <a:srgbClr val="000099"/>
              </a:solidFill>
              <a:latin typeface="Arial" charset="0"/>
            </a:endParaRPr>
          </a:p>
          <a:p>
            <a:pPr>
              <a:defRPr/>
            </a:pPr>
            <a:endParaRPr lang="tr-TR" sz="2400" b="1" dirty="0">
              <a:solidFill>
                <a:srgbClr val="000099"/>
              </a:solidFill>
              <a:latin typeface="Arial" charset="0"/>
            </a:endParaRPr>
          </a:p>
          <a:p>
            <a:pPr algn="just">
              <a:defRPr/>
            </a:pPr>
            <a:r>
              <a:rPr lang="en-US" sz="2000" dirty="0" smtClean="0">
                <a:latin typeface="Arial" charset="0"/>
              </a:rPr>
              <a:t>MATLAB </a:t>
            </a:r>
            <a:r>
              <a:rPr lang="en-US" sz="2000" dirty="0">
                <a:latin typeface="Arial" charset="0"/>
              </a:rPr>
              <a:t>provides a variety of mathematical and textual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expressions</a:t>
            </a:r>
            <a:r>
              <a:rPr lang="en-US" sz="2000" dirty="0">
                <a:latin typeface="Arial" charset="0"/>
              </a:rPr>
              <a:t> as </a:t>
            </a:r>
            <a:r>
              <a:rPr lang="en-US" sz="2000" b="1" dirty="0">
                <a:latin typeface="Arial" charset="0"/>
              </a:rPr>
              <a:t>input</a:t>
            </a:r>
            <a:r>
              <a:rPr lang="en-US" sz="2000" dirty="0">
                <a:latin typeface="Arial" charset="0"/>
              </a:rPr>
              <a:t>, as in other programming languages. We can examine these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expressions</a:t>
            </a:r>
            <a:r>
              <a:rPr lang="en-US" sz="2000" dirty="0">
                <a:latin typeface="Arial" charset="0"/>
              </a:rPr>
              <a:t> under 4 articles:</a:t>
            </a:r>
            <a:endParaRPr lang="tr-TR" sz="2000" dirty="0">
              <a:latin typeface="Arial" charset="0"/>
            </a:endParaRPr>
          </a:p>
          <a:p>
            <a:pPr algn="just">
              <a:defRPr/>
            </a:pPr>
            <a:endParaRPr lang="tr-TR" sz="2000" b="1" dirty="0">
              <a:latin typeface="Arial" charset="0"/>
            </a:endParaRPr>
          </a:p>
          <a:p>
            <a:pPr marL="342900" indent="-342900" algn="just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tr-TR" sz="2000" dirty="0" err="1" smtClean="0">
                <a:latin typeface="Arial" charset="0"/>
              </a:rPr>
              <a:t>Numbers</a:t>
            </a:r>
            <a:r>
              <a:rPr lang="tr-TR" sz="2000" dirty="0" smtClean="0">
                <a:latin typeface="Arial" charset="0"/>
              </a:rPr>
              <a:t> (Sayılar)</a:t>
            </a:r>
            <a:endParaRPr lang="tr-TR" sz="2000" dirty="0">
              <a:latin typeface="Arial" charset="0"/>
            </a:endParaRPr>
          </a:p>
          <a:p>
            <a:pPr marL="342900" indent="-342900" algn="just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tr-TR" sz="2000" dirty="0" err="1" smtClean="0">
                <a:latin typeface="Arial" charset="0"/>
              </a:rPr>
              <a:t>Variables</a:t>
            </a:r>
            <a:r>
              <a:rPr lang="tr-TR" sz="2000" dirty="0">
                <a:latin typeface="Arial" charset="0"/>
              </a:rPr>
              <a:t> (</a:t>
            </a:r>
            <a:r>
              <a:rPr lang="tr-TR" sz="2000" dirty="0" smtClean="0">
                <a:latin typeface="Arial" charset="0"/>
              </a:rPr>
              <a:t>Değişkenler)</a:t>
            </a:r>
            <a:endParaRPr lang="tr-TR" sz="2000" dirty="0">
              <a:latin typeface="Arial" charset="0"/>
            </a:endParaRPr>
          </a:p>
          <a:p>
            <a:pPr marL="342900" indent="-342900" algn="just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tr-TR" sz="2000" dirty="0" err="1" smtClean="0">
                <a:latin typeface="Arial" charset="0"/>
              </a:rPr>
              <a:t>Operators</a:t>
            </a:r>
            <a:r>
              <a:rPr lang="tr-TR" sz="2000" dirty="0">
                <a:latin typeface="Arial" charset="0"/>
              </a:rPr>
              <a:t> (</a:t>
            </a:r>
            <a:r>
              <a:rPr lang="tr-TR" sz="2000" dirty="0" smtClean="0">
                <a:latin typeface="Arial" charset="0"/>
              </a:rPr>
              <a:t>Operatörler)</a:t>
            </a:r>
            <a:endParaRPr lang="tr-TR" sz="2000" dirty="0">
              <a:latin typeface="Arial" charset="0"/>
            </a:endParaRPr>
          </a:p>
          <a:p>
            <a:pPr marL="342900" indent="-342900" algn="just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tr-TR" sz="2000" dirty="0" err="1" smtClean="0">
                <a:latin typeface="Arial" charset="0"/>
              </a:rPr>
              <a:t>Functions</a:t>
            </a:r>
            <a:r>
              <a:rPr lang="tr-TR" sz="2000" dirty="0" smtClean="0">
                <a:latin typeface="Arial" charset="0"/>
              </a:rPr>
              <a:t> (Fonksiyonlar)</a:t>
            </a:r>
            <a:endParaRPr lang="tr-TR" sz="2000" dirty="0">
              <a:latin typeface="Arial" charset="0"/>
            </a:endParaRPr>
          </a:p>
          <a:p>
            <a:pPr algn="just">
              <a:buClr>
                <a:srgbClr val="FF0000"/>
              </a:buClr>
              <a:defRPr/>
            </a:pPr>
            <a:endParaRPr lang="tr-TR" sz="2000" b="1" dirty="0">
              <a:latin typeface="Arial" charset="0"/>
            </a:endParaRPr>
          </a:p>
          <a:p>
            <a:pPr algn="just">
              <a:buClr>
                <a:srgbClr val="FF0000"/>
              </a:buClr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In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Matlab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expressions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are written in general as follows:</a:t>
            </a:r>
            <a:endParaRPr lang="tr-TR" sz="2000" dirty="0">
              <a:solidFill>
                <a:srgbClr val="000000"/>
              </a:solidFill>
              <a:latin typeface="Arial" charset="0"/>
            </a:endParaRPr>
          </a:p>
          <a:p>
            <a:pPr algn="just">
              <a:buClr>
                <a:srgbClr val="FF0000"/>
              </a:buClr>
              <a:defRPr/>
            </a:pPr>
            <a:r>
              <a:rPr lang="tr-TR" sz="2000" b="1" i="1" dirty="0" err="1">
                <a:solidFill>
                  <a:srgbClr val="0070C0"/>
                </a:solidFill>
                <a:latin typeface="Arial" charset="0"/>
              </a:rPr>
              <a:t>Variable</a:t>
            </a:r>
            <a:r>
              <a:rPr lang="tr-TR" sz="2000" b="1" i="1" dirty="0">
                <a:solidFill>
                  <a:srgbClr val="0070C0"/>
                </a:solidFill>
                <a:latin typeface="Arial" charset="0"/>
              </a:rPr>
              <a:t>=</a:t>
            </a:r>
            <a:r>
              <a:rPr lang="tr-TR" sz="2000" b="1" i="1" dirty="0" err="1">
                <a:solidFill>
                  <a:srgbClr val="0070C0"/>
                </a:solidFill>
                <a:latin typeface="Arial" charset="0"/>
              </a:rPr>
              <a:t>Expression</a:t>
            </a:r>
            <a:endParaRPr lang="tr-TR" sz="2000" b="1" i="1" dirty="0">
              <a:solidFill>
                <a:srgbClr val="0070C0"/>
              </a:solidFill>
              <a:latin typeface="Arial" charset="0"/>
            </a:endParaRPr>
          </a:p>
          <a:p>
            <a:pPr algn="ctr">
              <a:buClr>
                <a:srgbClr val="FF0000"/>
              </a:buClr>
              <a:defRPr/>
            </a:pPr>
            <a:endParaRPr lang="tr-TR" sz="2400" b="1" i="1" dirty="0">
              <a:solidFill>
                <a:srgbClr val="0070C0"/>
              </a:solidFill>
              <a:latin typeface="Arial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8428614" y="6409103"/>
            <a:ext cx="632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11/44</a:t>
            </a:r>
            <a:endParaRPr lang="tr-T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59533" y="404813"/>
            <a:ext cx="6624735" cy="5632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defRPr/>
            </a:pPr>
            <a:r>
              <a:rPr lang="en-US" dirty="0">
                <a:latin typeface="Arial" charset="0"/>
              </a:rPr>
              <a:t>As an example, let's look at the following </a:t>
            </a:r>
            <a:r>
              <a:rPr lang="tr-TR" b="1" dirty="0" err="1">
                <a:solidFill>
                  <a:srgbClr val="FF0000"/>
                </a:solidFill>
                <a:latin typeface="Arial" charset="0"/>
              </a:rPr>
              <a:t>expression</a:t>
            </a:r>
            <a:r>
              <a:rPr lang="en-US" dirty="0">
                <a:latin typeface="Arial" charset="0"/>
              </a:rPr>
              <a:t>.</a:t>
            </a:r>
            <a:endParaRPr lang="tr-TR" b="1" dirty="0"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b="1" dirty="0"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b="1" dirty="0"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b="1" dirty="0"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dirty="0"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dirty="0"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dirty="0"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r>
              <a:rPr lang="tr-TR" dirty="0">
                <a:latin typeface="Arial" charset="0"/>
              </a:rPr>
              <a:t>Here;</a:t>
            </a:r>
          </a:p>
          <a:p>
            <a:pPr>
              <a:buClr>
                <a:srgbClr val="FF0000"/>
              </a:buClr>
              <a:defRPr/>
            </a:pPr>
            <a:endParaRPr lang="tr-TR" dirty="0"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r>
              <a:rPr lang="tr-TR" b="1" i="1" dirty="0">
                <a:latin typeface="Arial" charset="0"/>
              </a:rPr>
              <a:t>   x   </a:t>
            </a:r>
            <a:r>
              <a:rPr lang="tr-TR" b="1" i="1" dirty="0" err="1">
                <a:solidFill>
                  <a:srgbClr val="00B0F0"/>
                </a:solidFill>
                <a:latin typeface="Arial" charset="0"/>
              </a:rPr>
              <a:t>Variable</a:t>
            </a:r>
            <a:r>
              <a:rPr lang="tr-TR" dirty="0">
                <a:latin typeface="Arial" charset="0"/>
              </a:rPr>
              <a:t>,</a:t>
            </a:r>
          </a:p>
          <a:p>
            <a:pPr>
              <a:buClr>
                <a:srgbClr val="FF0000"/>
              </a:buClr>
              <a:defRPr/>
            </a:pPr>
            <a:endParaRPr lang="tr-TR" dirty="0"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r>
              <a:rPr lang="tr-TR" b="1" i="1" dirty="0">
                <a:latin typeface="Arial" charset="0"/>
              </a:rPr>
              <a:t>  4    </a:t>
            </a:r>
            <a:r>
              <a:rPr lang="tr-TR" b="1" i="1" dirty="0" err="1">
                <a:solidFill>
                  <a:srgbClr val="00B0F0"/>
                </a:solidFill>
                <a:latin typeface="Arial" charset="0"/>
              </a:rPr>
              <a:t>Number</a:t>
            </a:r>
            <a:r>
              <a:rPr lang="tr-TR" dirty="0">
                <a:latin typeface="Arial" charset="0"/>
              </a:rPr>
              <a:t>, </a:t>
            </a:r>
          </a:p>
          <a:p>
            <a:pPr>
              <a:buClr>
                <a:srgbClr val="FF0000"/>
              </a:buClr>
              <a:defRPr/>
            </a:pPr>
            <a:endParaRPr lang="tr-TR" dirty="0"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r>
              <a:rPr lang="tr-TR" dirty="0">
                <a:latin typeface="Arial" charset="0"/>
              </a:rPr>
              <a:t> </a:t>
            </a:r>
            <a:r>
              <a:rPr lang="tr-TR" b="1" i="1" dirty="0">
                <a:latin typeface="Arial" charset="0"/>
              </a:rPr>
              <a:t> *     </a:t>
            </a:r>
            <a:r>
              <a:rPr lang="tr-TR" b="1" i="1" dirty="0" err="1">
                <a:solidFill>
                  <a:srgbClr val="00B0F0"/>
                </a:solidFill>
                <a:latin typeface="Arial" charset="0"/>
              </a:rPr>
              <a:t>Operator</a:t>
            </a:r>
            <a:r>
              <a:rPr lang="tr-TR" dirty="0">
                <a:latin typeface="Arial" charset="0"/>
              </a:rPr>
              <a:t>,</a:t>
            </a:r>
          </a:p>
          <a:p>
            <a:pPr>
              <a:buClr>
                <a:srgbClr val="FF0000"/>
              </a:buClr>
              <a:defRPr/>
            </a:pPr>
            <a:endParaRPr lang="tr-TR" dirty="0"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r>
              <a:rPr lang="tr-TR" dirty="0">
                <a:latin typeface="Arial" charset="0"/>
              </a:rPr>
              <a:t> </a:t>
            </a:r>
            <a:r>
              <a:rPr lang="tr-TR" b="1" i="1" dirty="0">
                <a:latin typeface="Arial" charset="0"/>
              </a:rPr>
              <a:t>sqrt</a:t>
            </a:r>
            <a:r>
              <a:rPr lang="tr-TR" dirty="0">
                <a:latin typeface="Arial" charset="0"/>
              </a:rPr>
              <a:t>   </a:t>
            </a:r>
            <a:r>
              <a:rPr lang="tr-TR" b="1" i="1" dirty="0" err="1">
                <a:solidFill>
                  <a:srgbClr val="00B0F0"/>
                </a:solidFill>
                <a:latin typeface="Arial" charset="0"/>
              </a:rPr>
              <a:t>Function</a:t>
            </a:r>
            <a:endParaRPr lang="tr-TR" dirty="0"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b="1" dirty="0">
              <a:latin typeface="Arial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Arial" charset="0"/>
              </a:rPr>
              <a:t>If an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expression</a:t>
            </a:r>
            <a:r>
              <a:rPr lang="en-US" dirty="0">
                <a:latin typeface="Arial" charset="0"/>
              </a:rPr>
              <a:t> is not assigned to a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variable</a:t>
            </a:r>
            <a:r>
              <a:rPr lang="en-US" dirty="0">
                <a:latin typeface="Arial" charset="0"/>
              </a:rPr>
              <a:t>, </a:t>
            </a:r>
            <a:r>
              <a:rPr lang="en-US" dirty="0" smtClean="0">
                <a:latin typeface="Arial" charset="0"/>
              </a:rPr>
              <a:t>MATLAB </a:t>
            </a:r>
            <a:r>
              <a:rPr lang="en-US" dirty="0">
                <a:latin typeface="Arial" charset="0"/>
              </a:rPr>
              <a:t>automatically stores the result in a special variable called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ans</a:t>
            </a:r>
            <a:r>
              <a:rPr lang="en-US" dirty="0">
                <a:latin typeface="Arial" charset="0"/>
              </a:rPr>
              <a:t>. For example, we can give the following </a:t>
            </a:r>
            <a:r>
              <a:rPr lang="tr-TR" dirty="0" err="1">
                <a:latin typeface="Arial" charset="0"/>
              </a:rPr>
              <a:t>expression</a:t>
            </a:r>
            <a:r>
              <a:rPr lang="en-US" dirty="0">
                <a:latin typeface="Arial" charset="0"/>
              </a:rPr>
              <a:t>.</a:t>
            </a:r>
            <a:endParaRPr lang="tr-TR" dirty="0">
              <a:latin typeface="Arial" charset="0"/>
            </a:endParaRP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8" b="29176"/>
          <a:stretch>
            <a:fillRect/>
          </a:stretch>
        </p:blipFill>
        <p:spPr bwMode="auto">
          <a:xfrm>
            <a:off x="1346207" y="944724"/>
            <a:ext cx="4598987" cy="1404938"/>
          </a:xfrm>
          <a:prstGeom prst="rect">
            <a:avLst/>
          </a:prstGeom>
          <a:noFill/>
          <a:ln w="41275">
            <a:solidFill>
              <a:srgbClr val="FF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Metin kutusu 4"/>
          <p:cNvSpPr txBox="1">
            <a:spLocks noChangeArrowheads="1"/>
          </p:cNvSpPr>
          <p:nvPr/>
        </p:nvSpPr>
        <p:spPr bwMode="auto">
          <a:xfrm>
            <a:off x="3599942" y="495985"/>
            <a:ext cx="4284476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tr-TR" b="1" i="1" dirty="0"/>
              <a:t>Expressions </a:t>
            </a:r>
            <a:r>
              <a:rPr lang="en-US" altLang="tr-TR" dirty="0"/>
              <a:t>are generally contained in a single line. However, several </a:t>
            </a:r>
            <a:r>
              <a:rPr lang="en-US" altLang="tr-TR" b="1" i="1" dirty="0"/>
              <a:t>expressions </a:t>
            </a:r>
            <a:r>
              <a:rPr lang="en-US" altLang="tr-TR" dirty="0"/>
              <a:t>can be written and processed by placing </a:t>
            </a:r>
            <a:r>
              <a:rPr lang="en-US" altLang="tr-TR" b="1" i="1" dirty="0">
                <a:solidFill>
                  <a:srgbClr val="FF0000"/>
                </a:solidFill>
              </a:rPr>
              <a:t>commas (,)</a:t>
            </a:r>
            <a:r>
              <a:rPr lang="en-US" altLang="tr-TR" b="1" i="1" dirty="0"/>
              <a:t> </a:t>
            </a:r>
            <a:r>
              <a:rPr lang="en-US" altLang="tr-TR" dirty="0"/>
              <a:t>between them</a:t>
            </a:r>
            <a:r>
              <a:rPr lang="en-US" altLang="tr-TR" dirty="0" smtClean="0"/>
              <a:t>.</a:t>
            </a:r>
            <a:endParaRPr lang="tr-TR" altLang="tr-TR" dirty="0" smtClean="0"/>
          </a:p>
          <a:p>
            <a:pPr algn="just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tr-TR" dirty="0" smtClean="0"/>
              <a:t>There </a:t>
            </a:r>
            <a:r>
              <a:rPr lang="en-US" altLang="tr-TR" dirty="0"/>
              <a:t>is no limit to the number of spaces after a comma.</a:t>
            </a:r>
            <a:endParaRPr lang="tr-TR" altLang="tr-TR" dirty="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948" y="2888940"/>
            <a:ext cx="3600450" cy="3273425"/>
          </a:xfrm>
          <a:prstGeom prst="rect">
            <a:avLst/>
          </a:prstGeom>
          <a:noFill/>
          <a:ln w="34925">
            <a:solidFill>
              <a:srgbClr val="FF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26628" name="Grup 2"/>
          <p:cNvGrpSpPr>
            <a:grpSpLocks/>
          </p:cNvGrpSpPr>
          <p:nvPr/>
        </p:nvGrpSpPr>
        <p:grpSpPr bwMode="auto">
          <a:xfrm>
            <a:off x="362836" y="839335"/>
            <a:ext cx="3240360" cy="4288522"/>
            <a:chOff x="128300" y="476672"/>
            <a:chExt cx="2952328" cy="3905101"/>
          </a:xfrm>
        </p:grpSpPr>
        <p:pic>
          <p:nvPicPr>
            <p:cNvPr id="2662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4849"/>
            <a:stretch>
              <a:fillRect/>
            </a:stretch>
          </p:blipFill>
          <p:spPr bwMode="auto">
            <a:xfrm>
              <a:off x="359532" y="476672"/>
              <a:ext cx="2721096" cy="3833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0" name="Oval 1"/>
            <p:cNvSpPr>
              <a:spLocks noChangeArrowheads="1"/>
            </p:cNvSpPr>
            <p:nvPr/>
          </p:nvSpPr>
          <p:spPr bwMode="auto">
            <a:xfrm>
              <a:off x="128300" y="2893392"/>
              <a:ext cx="1707395" cy="1488381"/>
            </a:xfrm>
            <a:prstGeom prst="ellipse">
              <a:avLst/>
            </a:prstGeom>
            <a:noFill/>
            <a:ln w="57150" algn="ctr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Metin kutusu 1"/>
          <p:cNvSpPr txBox="1">
            <a:spLocks noChangeArrowheads="1"/>
          </p:cNvSpPr>
          <p:nvPr/>
        </p:nvSpPr>
        <p:spPr bwMode="auto">
          <a:xfrm>
            <a:off x="215517" y="368300"/>
            <a:ext cx="68047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If a </a:t>
            </a:r>
            <a:r>
              <a:rPr lang="en-US" altLang="en-US" b="1" dirty="0">
                <a:solidFill>
                  <a:srgbClr val="FF0000"/>
                </a:solidFill>
              </a:rPr>
              <a:t>semicolon (;) </a:t>
            </a:r>
            <a:r>
              <a:rPr lang="en-US" altLang="en-US" dirty="0"/>
              <a:t>is placed between multiple </a:t>
            </a:r>
            <a:r>
              <a:rPr lang="en-US" altLang="en-US" b="1" dirty="0"/>
              <a:t>expressions</a:t>
            </a:r>
            <a:r>
              <a:rPr lang="en-US" altLang="en-US" dirty="0"/>
              <a:t> written in a single line, the </a:t>
            </a:r>
            <a:r>
              <a:rPr lang="en-US" altLang="en-US" b="1" dirty="0">
                <a:solidFill>
                  <a:srgbClr val="00B0F0"/>
                </a:solidFill>
              </a:rPr>
              <a:t>variable assignment of these expressions is not displayed on the screen</a:t>
            </a:r>
            <a:r>
              <a:rPr lang="en-US" altLang="en-US" dirty="0"/>
              <a:t>. </a:t>
            </a:r>
            <a:endParaRPr lang="tr-TR" altLang="en-US" dirty="0" smtClean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tr-TR" altLang="en-US" b="1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Only </a:t>
            </a:r>
            <a:r>
              <a:rPr lang="en-US" altLang="en-US" dirty="0"/>
              <a:t>those </a:t>
            </a:r>
            <a:r>
              <a:rPr lang="en-US" altLang="en-US" b="1" dirty="0"/>
              <a:t>variables</a:t>
            </a:r>
            <a:r>
              <a:rPr lang="en-US" altLang="en-US" dirty="0"/>
              <a:t> can be called up by typing the name of one or more of the relevant variables in the </a:t>
            </a:r>
            <a:r>
              <a:rPr lang="en-US" altLang="en-US" b="1" dirty="0"/>
              <a:t>expression</a:t>
            </a:r>
            <a:r>
              <a:rPr lang="en-US" altLang="en-US" dirty="0"/>
              <a:t>.</a:t>
            </a:r>
            <a:endParaRPr lang="tr-TR" altLang="en-US" dirty="0"/>
          </a:p>
        </p:txBody>
      </p:sp>
      <p:grpSp>
        <p:nvGrpSpPr>
          <p:cNvPr id="27651" name="Grup 16"/>
          <p:cNvGrpSpPr>
            <a:grpSpLocks/>
          </p:cNvGrpSpPr>
          <p:nvPr/>
        </p:nvGrpSpPr>
        <p:grpSpPr bwMode="auto">
          <a:xfrm>
            <a:off x="503548" y="2240868"/>
            <a:ext cx="5830902" cy="4320858"/>
            <a:chOff x="1031164" y="1765066"/>
            <a:chExt cx="5831343" cy="4320858"/>
          </a:xfrm>
        </p:grpSpPr>
        <p:grpSp>
          <p:nvGrpSpPr>
            <p:cNvPr id="27652" name="Grup 4"/>
            <p:cNvGrpSpPr>
              <a:grpSpLocks/>
            </p:cNvGrpSpPr>
            <p:nvPr/>
          </p:nvGrpSpPr>
          <p:grpSpPr bwMode="auto">
            <a:xfrm>
              <a:off x="1031164" y="1765066"/>
              <a:ext cx="4967802" cy="4320858"/>
              <a:chOff x="1256266" y="1568466"/>
              <a:chExt cx="4967546" cy="4320639"/>
            </a:xfrm>
          </p:grpSpPr>
          <p:pic>
            <p:nvPicPr>
              <p:cNvPr id="2765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59" b="10635"/>
              <a:stretch>
                <a:fillRect/>
              </a:stretch>
            </p:blipFill>
            <p:spPr bwMode="auto">
              <a:xfrm>
                <a:off x="1399276" y="1615772"/>
                <a:ext cx="4824536" cy="4273333"/>
              </a:xfrm>
              <a:prstGeom prst="rect">
                <a:avLst/>
              </a:prstGeom>
              <a:noFill/>
              <a:ln w="44450">
                <a:solidFill>
                  <a:srgbClr val="FF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3" name="Yuvarlatılmış Dikdörtgen 2"/>
              <p:cNvSpPr/>
              <p:nvPr/>
            </p:nvSpPr>
            <p:spPr bwMode="auto">
              <a:xfrm>
                <a:off x="1399276" y="1568466"/>
                <a:ext cx="3065537" cy="439716"/>
              </a:xfrm>
              <a:prstGeom prst="roundRect">
                <a:avLst/>
              </a:prstGeom>
              <a:noFill/>
              <a:ln w="5715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anchor="ctr"/>
              <a:lstStyle/>
              <a:p>
                <a:pPr eaLnBrk="1" hangingPunct="1">
                  <a:defRPr/>
                </a:pPr>
                <a:endParaRPr lang="tr-TR"/>
              </a:p>
            </p:txBody>
          </p:sp>
          <p:sp>
            <p:nvSpPr>
              <p:cNvPr id="27660" name="Yuvarlatılmış Dikdörtgen 3"/>
              <p:cNvSpPr>
                <a:spLocks noChangeArrowheads="1"/>
              </p:cNvSpPr>
              <p:nvPr/>
            </p:nvSpPr>
            <p:spPr bwMode="auto">
              <a:xfrm>
                <a:off x="1256266" y="3270409"/>
                <a:ext cx="1908212" cy="1248036"/>
              </a:xfrm>
              <a:prstGeom prst="roundRect">
                <a:avLst>
                  <a:gd name="adj" fmla="val 16667"/>
                </a:avLst>
              </a:prstGeom>
              <a:noFill/>
              <a:ln w="571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cxnSp>
          <p:nvCxnSpPr>
            <p:cNvPr id="27653" name="Düz Ok Bağlayıcısı 9"/>
            <p:cNvCxnSpPr>
              <a:cxnSpLocks noChangeShapeType="1"/>
            </p:cNvCxnSpPr>
            <p:nvPr/>
          </p:nvCxnSpPr>
          <p:spPr bwMode="auto">
            <a:xfrm flipH="1" flipV="1">
              <a:off x="1664693" y="2059564"/>
              <a:ext cx="2340259" cy="1152128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654" name="Metin kutusu 10"/>
            <p:cNvSpPr txBox="1">
              <a:spLocks noChangeArrowheads="1"/>
            </p:cNvSpPr>
            <p:nvPr/>
          </p:nvSpPr>
          <p:spPr bwMode="auto">
            <a:xfrm>
              <a:off x="3394891" y="2632321"/>
              <a:ext cx="34676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dirty="0"/>
                <a:t>No value is written to the screen</a:t>
              </a:r>
              <a:endParaRPr lang="tr-TR" altLang="tr-TR" dirty="0"/>
            </a:p>
          </p:txBody>
        </p:sp>
        <p:grpSp>
          <p:nvGrpSpPr>
            <p:cNvPr id="27655" name="Grup 12"/>
            <p:cNvGrpSpPr>
              <a:grpSpLocks/>
            </p:cNvGrpSpPr>
            <p:nvPr/>
          </p:nvGrpSpPr>
          <p:grpSpPr bwMode="auto">
            <a:xfrm>
              <a:off x="2927421" y="4213694"/>
              <a:ext cx="2394361" cy="1240822"/>
              <a:chOff x="2927421" y="4213694"/>
              <a:chExt cx="2394361" cy="1240822"/>
            </a:xfrm>
          </p:grpSpPr>
          <p:cxnSp>
            <p:nvCxnSpPr>
              <p:cNvPr id="27656" name="Düz Ok Bağlayıcısı 4"/>
              <p:cNvCxnSpPr>
                <a:cxnSpLocks noChangeShapeType="1"/>
              </p:cNvCxnSpPr>
              <p:nvPr/>
            </p:nvCxnSpPr>
            <p:spPr bwMode="auto">
              <a:xfrm flipH="1" flipV="1">
                <a:off x="2927421" y="4213694"/>
                <a:ext cx="1847578" cy="705780"/>
              </a:xfrm>
              <a:prstGeom prst="straightConnector1">
                <a:avLst/>
              </a:prstGeom>
              <a:noFill/>
              <a:ln w="38100" algn="ctr">
                <a:solidFill>
                  <a:srgbClr val="00B0F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7657" name="Metin kutusu 15"/>
              <p:cNvSpPr txBox="1">
                <a:spLocks noChangeArrowheads="1"/>
              </p:cNvSpPr>
              <p:nvPr/>
            </p:nvSpPr>
            <p:spPr bwMode="auto">
              <a:xfrm>
                <a:off x="2995504" y="5085184"/>
                <a:ext cx="23262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tr-TR" altLang="tr-TR"/>
                  <a:t>Calling the </a:t>
                </a:r>
                <a:r>
                  <a:rPr lang="tr-TR" altLang="tr-TR" b="1"/>
                  <a:t>y</a:t>
                </a:r>
                <a:r>
                  <a:rPr lang="tr-TR" altLang="tr-TR"/>
                  <a:t> variable</a:t>
                </a:r>
              </a:p>
            </p:txBody>
          </p:sp>
        </p:grpSp>
      </p:grpSp>
      <p:pic>
        <p:nvPicPr>
          <p:cNvPr id="13" name="Resi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59532" y="620688"/>
            <a:ext cx="655272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Arial" charset="0"/>
              </a:rPr>
              <a:t>If an </a:t>
            </a:r>
            <a:r>
              <a:rPr lang="en-US" b="1" dirty="0">
                <a:latin typeface="Arial" charset="0"/>
              </a:rPr>
              <a:t>expression</a:t>
            </a:r>
            <a:r>
              <a:rPr lang="en-US" dirty="0">
                <a:latin typeface="Arial" charset="0"/>
              </a:rPr>
              <a:t> is too long in terms of ease of tracking and control</a:t>
            </a:r>
            <a:r>
              <a:rPr lang="tr-TR" dirty="0" err="1">
                <a:latin typeface="Arial" charset="0"/>
              </a:rPr>
              <a:t>ling</a:t>
            </a:r>
            <a:r>
              <a:rPr lang="en-US" dirty="0">
                <a:latin typeface="Arial" charset="0"/>
              </a:rPr>
              <a:t>, in the first </a:t>
            </a:r>
            <a:r>
              <a:rPr lang="tr-TR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line </a:t>
            </a:r>
            <a:r>
              <a:rPr lang="en-US" dirty="0">
                <a:solidFill>
                  <a:srgbClr val="00B0F0"/>
                </a:solidFill>
                <a:latin typeface="Arial" charset="0"/>
              </a:rPr>
              <a:t>...</a:t>
            </a:r>
            <a:r>
              <a:rPr lang="en-US" dirty="0">
                <a:latin typeface="Arial" charset="0"/>
              </a:rPr>
              <a:t> (three dots)</a:t>
            </a:r>
            <a:r>
              <a:rPr lang="tr-TR" dirty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is written where the </a:t>
            </a:r>
            <a:r>
              <a:rPr lang="en-US" b="1" dirty="0">
                <a:latin typeface="Arial" charset="0"/>
              </a:rPr>
              <a:t>expression</a:t>
            </a:r>
            <a:r>
              <a:rPr lang="en-US" dirty="0">
                <a:latin typeface="Arial" charset="0"/>
              </a:rPr>
              <a:t> ends; </a:t>
            </a:r>
            <a:r>
              <a:rPr lang="tr-TR" dirty="0" err="1">
                <a:latin typeface="Arial" charset="0"/>
              </a:rPr>
              <a:t>press</a:t>
            </a:r>
            <a:r>
              <a:rPr lang="tr-TR" dirty="0">
                <a:latin typeface="Arial" charset="0"/>
              </a:rPr>
              <a:t> e</a:t>
            </a:r>
            <a:r>
              <a:rPr lang="en-US" dirty="0" err="1">
                <a:latin typeface="Arial" charset="0"/>
              </a:rPr>
              <a:t>nter</a:t>
            </a:r>
            <a:r>
              <a:rPr lang="en-US" dirty="0">
                <a:latin typeface="Arial" charset="0"/>
              </a:rPr>
              <a:t> key to move to </a:t>
            </a:r>
            <a:r>
              <a:rPr lang="tr-TR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the </a:t>
            </a:r>
            <a:r>
              <a:rPr lang="en-US" dirty="0">
                <a:latin typeface="Arial" charset="0"/>
              </a:rPr>
              <a:t>bottom line and the rest can be written.</a:t>
            </a:r>
            <a:endParaRPr lang="tr-TR" dirty="0">
              <a:latin typeface="Arial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tr-TR" dirty="0"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b="1" dirty="0">
              <a:solidFill>
                <a:srgbClr val="FF0000"/>
              </a:solidFill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b="1" dirty="0">
              <a:solidFill>
                <a:srgbClr val="FF0000"/>
              </a:solidFill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b="1" dirty="0">
              <a:solidFill>
                <a:srgbClr val="FF0000"/>
              </a:solidFill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b="1" dirty="0">
              <a:solidFill>
                <a:srgbClr val="FF0000"/>
              </a:solidFill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b="1" dirty="0">
              <a:solidFill>
                <a:srgbClr val="FF0000"/>
              </a:solidFill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b="1" dirty="0">
              <a:solidFill>
                <a:srgbClr val="FF0000"/>
              </a:solidFill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b="1" dirty="0">
              <a:solidFill>
                <a:srgbClr val="FF0000"/>
              </a:solidFill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b="1" dirty="0">
              <a:solidFill>
                <a:srgbClr val="FF0000"/>
              </a:solidFill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b="1" dirty="0">
              <a:solidFill>
                <a:srgbClr val="FF0000"/>
              </a:solidFill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b="1" dirty="0">
              <a:solidFill>
                <a:srgbClr val="FF0000"/>
              </a:solidFill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b="1" dirty="0" smtClean="0">
              <a:solidFill>
                <a:srgbClr val="FF0000"/>
              </a:solidFill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NOTE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In </a:t>
            </a:r>
            <a:r>
              <a:rPr lang="en-US" dirty="0" smtClean="0">
                <a:latin typeface="Arial" charset="0"/>
              </a:rPr>
              <a:t>MATLAB, </a:t>
            </a:r>
            <a:r>
              <a:rPr lang="en-US" dirty="0">
                <a:latin typeface="Arial" charset="0"/>
              </a:rPr>
              <a:t>note that the </a:t>
            </a:r>
            <a:r>
              <a:rPr lang="en-US" b="1" dirty="0">
                <a:solidFill>
                  <a:srgbClr val="00B0F0"/>
                </a:solidFill>
                <a:latin typeface="Arial" charset="0"/>
              </a:rPr>
              <a:t>three dots</a:t>
            </a:r>
            <a:r>
              <a:rPr lang="tr-TR" b="1" dirty="0">
                <a:solidFill>
                  <a:srgbClr val="00B0F0"/>
                </a:solidFill>
                <a:latin typeface="Arial" charset="0"/>
              </a:rPr>
              <a:t> (…)</a:t>
            </a:r>
            <a:r>
              <a:rPr lang="en-US" b="1" dirty="0">
                <a:solidFill>
                  <a:srgbClr val="00B0F0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must be blue to check that the </a:t>
            </a:r>
            <a:r>
              <a:rPr lang="tr-TR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notation </a:t>
            </a:r>
            <a:r>
              <a:rPr lang="en-US" dirty="0">
                <a:latin typeface="Arial" charset="0"/>
              </a:rPr>
              <a:t>is correct.</a:t>
            </a:r>
            <a:endParaRPr lang="tr-TR" dirty="0"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b="1" dirty="0">
              <a:solidFill>
                <a:srgbClr val="FF0000"/>
              </a:solidFill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12" y="1990249"/>
            <a:ext cx="4959350" cy="2522538"/>
          </a:xfrm>
          <a:prstGeom prst="rect">
            <a:avLst/>
          </a:prstGeom>
          <a:noFill/>
          <a:ln w="53975">
            <a:solidFill>
              <a:srgbClr val="FF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8428614" y="6409103"/>
            <a:ext cx="632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15/44</a:t>
            </a:r>
            <a:endParaRPr lang="tr-T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Başlık 1"/>
          <p:cNvSpPr>
            <a:spLocks noGrp="1"/>
          </p:cNvSpPr>
          <p:nvPr>
            <p:ph type="title"/>
          </p:nvPr>
        </p:nvSpPr>
        <p:spPr>
          <a:xfrm>
            <a:off x="468313" y="368300"/>
            <a:ext cx="8229600" cy="631825"/>
          </a:xfrm>
        </p:spPr>
        <p:txBody>
          <a:bodyPr/>
          <a:lstStyle/>
          <a:p>
            <a:pPr>
              <a:defRPr/>
            </a:pPr>
            <a:r>
              <a:rPr lang="tr-TR" altLang="tr-TR" sz="2800" b="1" dirty="0">
                <a:solidFill>
                  <a:srgbClr val="000099"/>
                </a:solidFill>
                <a:latin typeface="+mn-lt"/>
              </a:rPr>
              <a:t>MATLAB BASIC </a:t>
            </a:r>
            <a:r>
              <a:rPr lang="tr-TR" altLang="tr-TR" sz="2800" b="1" dirty="0" smtClean="0">
                <a:solidFill>
                  <a:srgbClr val="000099"/>
                </a:solidFill>
                <a:latin typeface="+mn-lt"/>
              </a:rPr>
              <a:t>SYNTAX</a:t>
            </a:r>
            <a:endParaRPr lang="tr-TR" altLang="tr-TR" sz="2800" b="1" dirty="0" smtClean="0">
              <a:solidFill>
                <a:srgbClr val="000099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287524" y="1412776"/>
            <a:ext cx="6945043" cy="39703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Arial" charset="0"/>
              </a:rPr>
              <a:t>In </a:t>
            </a:r>
            <a:r>
              <a:rPr lang="en-US" dirty="0" smtClean="0">
                <a:latin typeface="Arial" charset="0"/>
              </a:rPr>
              <a:t>MATLAB </a:t>
            </a:r>
            <a:r>
              <a:rPr lang="en-US" dirty="0">
                <a:latin typeface="Arial" charset="0"/>
              </a:rPr>
              <a:t>everything (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expression</a:t>
            </a:r>
            <a:r>
              <a:rPr lang="en-US" dirty="0">
                <a:latin typeface="Arial" charset="0"/>
              </a:rPr>
              <a:t>) is processed as an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array</a:t>
            </a:r>
            <a:r>
              <a:rPr lang="en-US" dirty="0">
                <a:latin typeface="Arial" charset="0"/>
              </a:rPr>
              <a:t>. </a:t>
            </a:r>
            <a:endParaRPr lang="tr-TR" dirty="0" smtClean="0">
              <a:latin typeface="Arial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Arial" charset="0"/>
              </a:rPr>
              <a:t>This </a:t>
            </a:r>
            <a:r>
              <a:rPr lang="en-US" dirty="0">
                <a:latin typeface="Arial" charset="0"/>
              </a:rPr>
              <a:t>series</a:t>
            </a:r>
            <a:r>
              <a:rPr lang="tr-TR" dirty="0">
                <a:latin typeface="Arial" charset="0"/>
              </a:rPr>
              <a:t> can be</a:t>
            </a:r>
            <a:r>
              <a:rPr lang="en-US" dirty="0">
                <a:latin typeface="Arial" charset="0"/>
              </a:rPr>
              <a:t>;</a:t>
            </a:r>
            <a:endParaRPr lang="tr-TR" dirty="0"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dirty="0">
              <a:latin typeface="Arial" charset="0"/>
            </a:endParaRPr>
          </a:p>
          <a:p>
            <a:pPr marL="342900" indent="-342900"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dirty="0">
                <a:latin typeface="Arial" charset="0"/>
              </a:rPr>
              <a:t>A scalar,</a:t>
            </a:r>
          </a:p>
          <a:p>
            <a:pPr marL="342900" indent="-342900"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dirty="0">
                <a:latin typeface="Arial" charset="0"/>
              </a:rPr>
              <a:t>A vector,</a:t>
            </a:r>
          </a:p>
          <a:p>
            <a:pPr marL="342900" indent="-342900"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dirty="0">
                <a:latin typeface="Arial" charset="0"/>
              </a:rPr>
              <a:t>A matrix</a:t>
            </a:r>
          </a:p>
          <a:p>
            <a:pPr marL="342900" indent="-342900">
              <a:buClr>
                <a:srgbClr val="7030A0"/>
              </a:buClr>
              <a:buFont typeface="+mj-lt"/>
              <a:buAutoNum type="arabicPeriod"/>
              <a:defRPr/>
            </a:pPr>
            <a:r>
              <a:rPr lang="tr-TR" dirty="0">
                <a:latin typeface="Arial" charset="0"/>
              </a:rPr>
              <a:t>A </a:t>
            </a:r>
            <a:r>
              <a:rPr lang="en-US" dirty="0">
                <a:latin typeface="Arial" charset="0"/>
              </a:rPr>
              <a:t>textual word (character string).</a:t>
            </a:r>
            <a:endParaRPr lang="tr-TR" dirty="0"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solidFill>
                <a:srgbClr val="FF0000"/>
              </a:solidFill>
              <a:latin typeface="Arial" charset="0"/>
            </a:endParaRP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A scalar or a textual word</a:t>
            </a:r>
            <a:r>
              <a:rPr lang="en-US" dirty="0">
                <a:latin typeface="Arial" charset="0"/>
              </a:rPr>
              <a:t> is an array of </a:t>
            </a:r>
            <a:r>
              <a:rPr lang="en-US" b="1" dirty="0">
                <a:latin typeface="Arial" charset="0"/>
              </a:rPr>
              <a:t>1x1</a:t>
            </a:r>
            <a:r>
              <a:rPr lang="en-US" dirty="0">
                <a:latin typeface="Arial" charset="0"/>
              </a:rPr>
              <a:t>. </a:t>
            </a:r>
            <a:r>
              <a:rPr lang="tr-TR" dirty="0" err="1">
                <a:latin typeface="Arial" charset="0"/>
              </a:rPr>
              <a:t>For</a:t>
            </a:r>
            <a:r>
              <a:rPr lang="tr-TR" dirty="0">
                <a:latin typeface="Arial" charset="0"/>
              </a:rPr>
              <a:t> </a:t>
            </a:r>
            <a:r>
              <a:rPr lang="tr-TR" dirty="0" err="1">
                <a:latin typeface="Arial" charset="0"/>
              </a:rPr>
              <a:t>example</a:t>
            </a:r>
            <a:r>
              <a:rPr lang="tr-TR" dirty="0">
                <a:latin typeface="Arial" charset="0"/>
              </a:rPr>
              <a:t>;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  <a:defRPr/>
            </a:pPr>
            <a:endParaRPr lang="tr-TR" dirty="0"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r>
              <a:rPr lang="tr-TR" dirty="0">
                <a:latin typeface="Arial" charset="0"/>
              </a:rPr>
              <a:t>a=3,  b=-20.56,  c=3e-4,  d=‘</a:t>
            </a:r>
            <a:r>
              <a:rPr lang="tr-TR" dirty="0" err="1">
                <a:latin typeface="Arial" charset="0"/>
              </a:rPr>
              <a:t>Input</a:t>
            </a:r>
            <a:r>
              <a:rPr lang="tr-TR" dirty="0">
                <a:latin typeface="Arial" charset="0"/>
              </a:rPr>
              <a:t> an </a:t>
            </a:r>
            <a:r>
              <a:rPr lang="tr-TR" dirty="0" err="1">
                <a:latin typeface="Arial" charset="0"/>
              </a:rPr>
              <a:t>integer</a:t>
            </a:r>
            <a:r>
              <a:rPr lang="tr-TR" dirty="0">
                <a:latin typeface="Arial" charset="0"/>
              </a:rPr>
              <a:t>:’</a:t>
            </a:r>
          </a:p>
          <a:p>
            <a:pPr>
              <a:buClr>
                <a:srgbClr val="7030A0"/>
              </a:buClr>
              <a:defRPr/>
            </a:pPr>
            <a:endParaRPr lang="tr-TR" dirty="0"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r>
              <a:rPr lang="en-US" dirty="0">
                <a:latin typeface="Arial" charset="0"/>
              </a:rPr>
              <a:t>Words are given with </a:t>
            </a:r>
            <a:r>
              <a:rPr lang="tr-TR" dirty="0" err="1">
                <a:latin typeface="Arial" charset="0"/>
              </a:rPr>
              <a:t>double</a:t>
            </a:r>
            <a:r>
              <a:rPr lang="en-US" dirty="0">
                <a:latin typeface="Arial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quotation mark</a:t>
            </a:r>
            <a:r>
              <a:rPr lang="tr-TR" b="1" dirty="0">
                <a:solidFill>
                  <a:srgbClr val="FF0000"/>
                </a:solidFill>
                <a:latin typeface="Arial" charset="0"/>
              </a:rPr>
              <a:t>s!!</a:t>
            </a:r>
          </a:p>
          <a:p>
            <a:pPr>
              <a:buClr>
                <a:srgbClr val="7030A0"/>
              </a:buClr>
              <a:defRPr/>
            </a:pPr>
            <a:endParaRPr lang="tr-TR" dirty="0">
              <a:latin typeface="Arial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323528" y="404813"/>
            <a:ext cx="68407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7030A0"/>
              </a:buClr>
              <a:buFont typeface="Wingdings" panose="05000000000000000000" pitchFamily="2" charset="2"/>
              <a:buChar char="v"/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A vector </a:t>
            </a:r>
            <a:r>
              <a:rPr lang="en-US" dirty="0">
                <a:latin typeface="Arial" charset="0"/>
              </a:rPr>
              <a:t>is an array of </a:t>
            </a:r>
            <a:r>
              <a:rPr lang="en-US" b="1" dirty="0">
                <a:latin typeface="Arial" charset="0"/>
              </a:rPr>
              <a:t>1xn</a:t>
            </a:r>
            <a:r>
              <a:rPr lang="en-US" dirty="0">
                <a:latin typeface="Arial" charset="0"/>
              </a:rPr>
              <a:t> or </a:t>
            </a:r>
            <a:r>
              <a:rPr lang="en-US" b="1" dirty="0">
                <a:latin typeface="Arial" charset="0"/>
              </a:rPr>
              <a:t>nx1</a:t>
            </a:r>
            <a:r>
              <a:rPr lang="en-US" dirty="0">
                <a:latin typeface="Arial" charset="0"/>
              </a:rPr>
              <a:t>. For example</a:t>
            </a:r>
            <a:r>
              <a:rPr lang="tr-TR" dirty="0">
                <a:latin typeface="Arial" charset="0"/>
              </a:rPr>
              <a:t>;</a:t>
            </a:r>
            <a:endParaRPr lang="tr-TR" dirty="0">
              <a:solidFill>
                <a:srgbClr val="000000"/>
              </a:solidFill>
              <a:latin typeface="Arial" charset="0"/>
            </a:endParaRPr>
          </a:p>
          <a:p>
            <a:pPr algn="just">
              <a:buClr>
                <a:srgbClr val="7030A0"/>
              </a:buClr>
              <a:defRPr/>
            </a:pPr>
            <a:r>
              <a:rPr lang="tr-TR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n the expression x=[0,2,4,6], </a:t>
            </a:r>
            <a:r>
              <a:rPr lang="tr-TR" b="1" dirty="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is a </a:t>
            </a:r>
            <a:r>
              <a:rPr lang="tr-TR" b="1" dirty="0" err="1">
                <a:solidFill>
                  <a:srgbClr val="000000"/>
                </a:solidFill>
                <a:latin typeface="Arial" charset="0"/>
              </a:rPr>
              <a:t>row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 vector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of 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1x4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.</a:t>
            </a:r>
            <a:r>
              <a:rPr lang="tr-TR" dirty="0">
                <a:solidFill>
                  <a:srgbClr val="000000"/>
                </a:solidFill>
                <a:latin typeface="Arial" charset="0"/>
              </a:rPr>
              <a:t> T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here must be a comma or at least a space between the numbers in </a:t>
            </a:r>
            <a:r>
              <a:rPr lang="tr-TR" dirty="0" err="1">
                <a:solidFill>
                  <a:srgbClr val="000000"/>
                </a:solidFill>
                <a:latin typeface="Arial" charset="0"/>
              </a:rPr>
              <a:t>the</a:t>
            </a:r>
            <a:r>
              <a:rPr lang="tr-TR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square brackets </a:t>
            </a:r>
            <a:r>
              <a:rPr lang="tr-TR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Arial" charset="0"/>
              </a:rPr>
              <a:t>[ ]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.</a:t>
            </a:r>
            <a:endParaRPr lang="tr-TR" dirty="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Or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, in the expression x=[1;2;3], 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is a 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3x1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column vector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tr-TR" dirty="0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here must be a semicolon between the numbers in square brackets</a:t>
            </a:r>
            <a:r>
              <a:rPr lang="tr-TR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Arial" charset="0"/>
              </a:rPr>
              <a:t>[ ]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.</a:t>
            </a:r>
            <a:endParaRPr lang="tr-TR" dirty="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732" y="1736812"/>
            <a:ext cx="2816254" cy="2106184"/>
          </a:xfrm>
          <a:prstGeom prst="rect">
            <a:avLst/>
          </a:prstGeom>
          <a:noFill/>
          <a:ln w="31750">
            <a:solidFill>
              <a:srgbClr val="FF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3012" name="Resim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3788" y="4689140"/>
            <a:ext cx="2085975" cy="1989137"/>
          </a:xfrm>
          <a:prstGeom prst="rect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59532" y="224644"/>
            <a:ext cx="691276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7030A0"/>
              </a:buClr>
              <a:buFont typeface="Wingdings" panose="05000000000000000000" pitchFamily="2" charset="2"/>
              <a:buChar char="v"/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A matrix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is an 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array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of </a:t>
            </a:r>
            <a:r>
              <a:rPr lang="en-US" b="1" dirty="0" err="1">
                <a:solidFill>
                  <a:srgbClr val="000000"/>
                </a:solidFill>
                <a:latin typeface="Arial" charset="0"/>
              </a:rPr>
              <a:t>nxm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or </a:t>
            </a:r>
            <a:r>
              <a:rPr lang="en-US" b="1" dirty="0" err="1">
                <a:solidFill>
                  <a:srgbClr val="000000"/>
                </a:solidFill>
                <a:latin typeface="Arial" charset="0"/>
              </a:rPr>
              <a:t>mxn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. For example,</a:t>
            </a:r>
            <a:endParaRPr lang="tr-TR" dirty="0">
              <a:solidFill>
                <a:srgbClr val="000000"/>
              </a:solidFill>
              <a:latin typeface="Arial" charset="0"/>
            </a:endParaRPr>
          </a:p>
          <a:p>
            <a:pPr algn="just">
              <a:buClr>
                <a:srgbClr val="7030A0"/>
              </a:buClr>
              <a:defRPr/>
            </a:pPr>
            <a:endParaRPr lang="tr-TR" dirty="0">
              <a:solidFill>
                <a:srgbClr val="000000"/>
              </a:solidFill>
              <a:latin typeface="Arial" charset="0"/>
            </a:endParaRPr>
          </a:p>
          <a:p>
            <a:pPr algn="just">
              <a:buClr>
                <a:srgbClr val="7030A0"/>
              </a:buClr>
              <a:defRPr/>
            </a:pPr>
            <a:r>
              <a:rPr lang="pl-PL" dirty="0">
                <a:solidFill>
                  <a:srgbClr val="000000"/>
                </a:solidFill>
                <a:latin typeface="Arial" charset="0"/>
              </a:rPr>
              <a:t>z = [1,2,3; 4,5,6; 7,8,9; </a:t>
            </a:r>
            <a:r>
              <a:rPr lang="pl-PL" dirty="0" smtClean="0">
                <a:solidFill>
                  <a:srgbClr val="000000"/>
                </a:solidFill>
                <a:latin typeface="Arial" charset="0"/>
              </a:rPr>
              <a:t>10,11,12</a:t>
            </a:r>
            <a:r>
              <a:rPr lang="pl-PL" dirty="0">
                <a:solidFill>
                  <a:srgbClr val="000000"/>
                </a:solidFill>
                <a:latin typeface="Arial" charset="0"/>
              </a:rPr>
              <a:t>]</a:t>
            </a:r>
            <a:r>
              <a:rPr lang="tr-TR" dirty="0">
                <a:solidFill>
                  <a:srgbClr val="000000"/>
                </a:solidFill>
                <a:latin typeface="Arial" charset="0"/>
              </a:rPr>
              <a:t>,</a:t>
            </a:r>
            <a:r>
              <a:rPr lang="pl-PL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l-PL" b="1" dirty="0">
                <a:solidFill>
                  <a:srgbClr val="000000"/>
                </a:solidFill>
                <a:latin typeface="Arial" charset="0"/>
              </a:rPr>
              <a:t>z</a:t>
            </a:r>
            <a:r>
              <a:rPr lang="pl-PL" dirty="0">
                <a:solidFill>
                  <a:srgbClr val="000000"/>
                </a:solidFill>
                <a:latin typeface="Arial" charset="0"/>
              </a:rPr>
              <a:t> is a </a:t>
            </a:r>
            <a:r>
              <a:rPr lang="pl-PL" b="1" dirty="0">
                <a:solidFill>
                  <a:srgbClr val="000000"/>
                </a:solidFill>
                <a:latin typeface="Arial" charset="0"/>
              </a:rPr>
              <a:t>4x3 matrix</a:t>
            </a:r>
            <a:r>
              <a:rPr lang="pl-PL" dirty="0">
                <a:solidFill>
                  <a:srgbClr val="000000"/>
                </a:solidFill>
                <a:latin typeface="Arial" charset="0"/>
              </a:rPr>
              <a:t>.</a:t>
            </a:r>
            <a:endParaRPr lang="tr-TR" dirty="0">
              <a:solidFill>
                <a:srgbClr val="000000"/>
              </a:solidFill>
              <a:latin typeface="Arial" charset="0"/>
            </a:endParaRPr>
          </a:p>
          <a:p>
            <a:pPr algn="just">
              <a:buClr>
                <a:srgbClr val="7030A0"/>
              </a:buClr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There should be a semicolon between the number groups within the 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square brackets</a:t>
            </a:r>
            <a:r>
              <a:rPr lang="tr-TR" dirty="0">
                <a:solidFill>
                  <a:srgbClr val="000000"/>
                </a:solidFill>
                <a:latin typeface="Arial" charset="0"/>
              </a:rPr>
              <a:t>; </a:t>
            </a:r>
            <a:r>
              <a:rPr lang="tr-TR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The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semicolon separates the lines of the matrix.</a:t>
            </a:r>
            <a:r>
              <a:rPr lang="tr-TR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A comma or at least one or more </a:t>
            </a:r>
            <a:r>
              <a:rPr lang="tr-TR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spaces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must be left between the elements of the </a:t>
            </a:r>
            <a:r>
              <a:rPr lang="tr-TR" dirty="0" err="1">
                <a:solidFill>
                  <a:srgbClr val="000000"/>
                </a:solidFill>
                <a:latin typeface="Arial" charset="0"/>
              </a:rPr>
              <a:t>row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.</a:t>
            </a:r>
            <a:endParaRPr lang="tr-TR" dirty="0">
              <a:solidFill>
                <a:srgbClr val="000000"/>
              </a:solidFill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latin typeface="Arial" charset="0"/>
            </a:endParaRPr>
          </a:p>
          <a:p>
            <a:pPr algn="just">
              <a:buClr>
                <a:srgbClr val="7030A0"/>
              </a:buClr>
              <a:defRPr/>
            </a:pPr>
            <a:r>
              <a:rPr lang="tr-TR" b="1" dirty="0">
                <a:solidFill>
                  <a:srgbClr val="FF0000"/>
                </a:solidFill>
                <a:latin typeface="Arial" charset="0"/>
              </a:rPr>
              <a:t>***</a:t>
            </a:r>
            <a:r>
              <a:rPr lang="tr-TR" b="1" i="1" dirty="0">
                <a:latin typeface="Arial" charset="0"/>
              </a:rPr>
              <a:t>x</a:t>
            </a:r>
            <a:r>
              <a:rPr lang="tr-TR" dirty="0">
                <a:latin typeface="Arial" charset="0"/>
              </a:rPr>
              <a:t>=(0 2 4 6) </a:t>
            </a:r>
            <a:r>
              <a:rPr lang="tr-TR" dirty="0" err="1">
                <a:latin typeface="Arial" charset="0"/>
              </a:rPr>
              <a:t>or</a:t>
            </a:r>
            <a:r>
              <a:rPr lang="tr-TR" dirty="0">
                <a:latin typeface="Arial" charset="0"/>
              </a:rPr>
              <a:t> x=(0,2,4,6) </a:t>
            </a:r>
            <a:r>
              <a:rPr lang="tr-TR" dirty="0" err="1">
                <a:latin typeface="Arial" charset="0"/>
              </a:rPr>
              <a:t>or</a:t>
            </a:r>
            <a:r>
              <a:rPr lang="tr-TR" dirty="0">
                <a:latin typeface="Arial" charset="0"/>
              </a:rPr>
              <a:t> x=(0;2;4;6) </a:t>
            </a:r>
            <a:r>
              <a:rPr lang="tr-TR" dirty="0" err="1">
                <a:latin typeface="Arial" charset="0"/>
              </a:rPr>
              <a:t>expressions</a:t>
            </a:r>
            <a:r>
              <a:rPr lang="tr-TR" dirty="0">
                <a:latin typeface="Arial" charset="0"/>
              </a:rPr>
              <a:t> </a:t>
            </a:r>
            <a:r>
              <a:rPr lang="tr-TR" dirty="0" err="1">
                <a:latin typeface="Arial" charset="0"/>
              </a:rPr>
              <a:t>are</a:t>
            </a:r>
            <a:r>
              <a:rPr lang="tr-TR" dirty="0">
                <a:latin typeface="Arial" charset="0"/>
              </a:rPr>
              <a:t> </a:t>
            </a:r>
            <a:r>
              <a:rPr lang="tr-TR" b="1" dirty="0">
                <a:latin typeface="Arial" charset="0"/>
              </a:rPr>
              <a:t>not </a:t>
            </a:r>
            <a:r>
              <a:rPr lang="tr-TR" b="1" dirty="0" err="1">
                <a:latin typeface="Arial" charset="0"/>
              </a:rPr>
              <a:t>correct</a:t>
            </a:r>
            <a:r>
              <a:rPr lang="tr-TR" dirty="0">
                <a:latin typeface="Arial" charset="0"/>
              </a:rPr>
              <a:t> </a:t>
            </a:r>
            <a:r>
              <a:rPr lang="tr-TR" dirty="0" err="1">
                <a:latin typeface="Arial" charset="0"/>
              </a:rPr>
              <a:t>for</a:t>
            </a:r>
            <a:r>
              <a:rPr lang="tr-TR" dirty="0">
                <a:latin typeface="Arial" charset="0"/>
              </a:rPr>
              <a:t> MATLAB</a:t>
            </a:r>
            <a:r>
              <a:rPr lang="tr-TR" dirty="0" smtClean="0">
                <a:latin typeface="Arial" charset="0"/>
              </a:rPr>
              <a:t>.</a:t>
            </a:r>
            <a:endParaRPr lang="tr-TR" dirty="0">
              <a:latin typeface="Arial" charset="0"/>
            </a:endParaRPr>
          </a:p>
          <a:p>
            <a:pPr algn="just">
              <a:buClr>
                <a:srgbClr val="7030A0"/>
              </a:buClr>
              <a:defRPr/>
            </a:pPr>
            <a:r>
              <a:rPr lang="tr-TR" b="1" dirty="0">
                <a:solidFill>
                  <a:srgbClr val="FF0000"/>
                </a:solidFill>
                <a:latin typeface="Arial" charset="0"/>
              </a:rPr>
              <a:t>***</a:t>
            </a:r>
            <a:r>
              <a:rPr lang="en-US" dirty="0">
                <a:latin typeface="Arial" charset="0"/>
              </a:rPr>
              <a:t>The expression </a:t>
            </a:r>
            <a:r>
              <a:rPr lang="en-US" b="1" dirty="0">
                <a:latin typeface="Arial" charset="0"/>
              </a:rPr>
              <a:t>x </a:t>
            </a:r>
            <a:r>
              <a:rPr lang="en-US" dirty="0">
                <a:latin typeface="Arial" charset="0"/>
              </a:rPr>
              <a:t>= {0 2 4 6} is a </a:t>
            </a:r>
            <a:r>
              <a:rPr lang="en-US" b="1" dirty="0">
                <a:latin typeface="Arial" charset="0"/>
              </a:rPr>
              <a:t>cell array</a:t>
            </a:r>
            <a:r>
              <a:rPr lang="en-US" dirty="0">
                <a:latin typeface="Arial" charset="0"/>
              </a:rPr>
              <a:t>. So each of the elements consists of </a:t>
            </a:r>
            <a:r>
              <a:rPr lang="tr-TR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arrays </a:t>
            </a:r>
            <a:r>
              <a:rPr lang="en-US" dirty="0">
                <a:latin typeface="Arial" charset="0"/>
              </a:rPr>
              <a:t>of different characters and sizes</a:t>
            </a:r>
            <a:r>
              <a:rPr lang="en-US" dirty="0" smtClean="0">
                <a:latin typeface="Arial" charset="0"/>
              </a:rPr>
              <a:t>.</a:t>
            </a:r>
            <a:endParaRPr lang="tr-TR" dirty="0">
              <a:latin typeface="Arial" charset="0"/>
            </a:endParaRPr>
          </a:p>
          <a:p>
            <a:pPr algn="just">
              <a:buClr>
                <a:srgbClr val="7030A0"/>
              </a:buClr>
              <a:defRPr/>
            </a:pPr>
            <a:r>
              <a:rPr lang="tr-TR" b="1" dirty="0">
                <a:solidFill>
                  <a:srgbClr val="FF0000"/>
                </a:solidFill>
                <a:latin typeface="Arial" charset="0"/>
              </a:rPr>
              <a:t>***</a:t>
            </a:r>
            <a:r>
              <a:rPr lang="en-US" dirty="0">
                <a:latin typeface="Arial" charset="0"/>
              </a:rPr>
              <a:t>In </a:t>
            </a:r>
            <a:r>
              <a:rPr lang="tr-TR" dirty="0">
                <a:latin typeface="Arial" charset="0"/>
              </a:rPr>
              <a:t>t</a:t>
            </a:r>
            <a:r>
              <a:rPr lang="en-US" dirty="0">
                <a:latin typeface="Arial" charset="0"/>
              </a:rPr>
              <a:t>he expression </a:t>
            </a:r>
            <a:r>
              <a:rPr lang="en-US" b="1" dirty="0"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 = 0, 2 4 6, only the number 0 is assigned to </a:t>
            </a:r>
            <a:r>
              <a:rPr lang="en-US" b="1" dirty="0"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; every one of the </a:t>
            </a:r>
            <a:r>
              <a:rPr lang="tr-TR" dirty="0" smtClean="0">
                <a:latin typeface="Arial" charset="0"/>
              </a:rPr>
              <a:t>o</a:t>
            </a:r>
            <a:r>
              <a:rPr lang="en-US" dirty="0" err="1" smtClean="0">
                <a:latin typeface="Arial" charset="0"/>
              </a:rPr>
              <a:t>thers</a:t>
            </a:r>
            <a:r>
              <a:rPr lang="tr-TR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is stored </a:t>
            </a:r>
            <a:r>
              <a:rPr lang="en-US" dirty="0">
                <a:latin typeface="Arial" charset="0"/>
              </a:rPr>
              <a:t>in a separate </a:t>
            </a:r>
            <a:r>
              <a:rPr lang="en-US" b="1" dirty="0" err="1">
                <a:latin typeface="Arial" charset="0"/>
              </a:rPr>
              <a:t>ans</a:t>
            </a:r>
            <a:r>
              <a:rPr lang="en-US" b="1" dirty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variable.</a:t>
            </a:r>
            <a:endParaRPr lang="tr-TR" dirty="0">
              <a:latin typeface="Arial" charset="0"/>
            </a:endParaRPr>
          </a:p>
          <a:p>
            <a:pPr>
              <a:buClr>
                <a:srgbClr val="7030A0"/>
              </a:buClr>
              <a:defRPr/>
            </a:pPr>
            <a:endParaRPr lang="tr-TR" dirty="0">
              <a:latin typeface="Arial" charset="0"/>
            </a:endParaRP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12876"/>
            <a:ext cx="3539693" cy="1577665"/>
          </a:xfrm>
          <a:prstGeom prst="rect">
            <a:avLst/>
          </a:prstGeom>
          <a:noFill/>
          <a:ln w="57150">
            <a:solidFill>
              <a:srgbClr val="FF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up 2"/>
          <p:cNvGrpSpPr>
            <a:grpSpLocks/>
          </p:cNvGrpSpPr>
          <p:nvPr/>
        </p:nvGrpSpPr>
        <p:grpSpPr bwMode="auto">
          <a:xfrm>
            <a:off x="314325" y="587375"/>
            <a:ext cx="7173999" cy="6136943"/>
            <a:chOff x="473075" y="395409"/>
            <a:chExt cx="7911865" cy="6136816"/>
          </a:xfrm>
        </p:grpSpPr>
        <p:sp>
          <p:nvSpPr>
            <p:cNvPr id="2" name="Dikdörtgen 1"/>
            <p:cNvSpPr/>
            <p:nvPr/>
          </p:nvSpPr>
          <p:spPr>
            <a:xfrm>
              <a:off x="473075" y="395409"/>
              <a:ext cx="7911865" cy="56321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Clr>
                  <a:srgbClr val="FF0000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dirty="0">
                  <a:latin typeface="Arial" charset="0"/>
                </a:rPr>
                <a:t>If an error occurs while writing an expression </a:t>
              </a:r>
              <a:r>
                <a:rPr lang="tr-TR" dirty="0">
                  <a:latin typeface="Arial" charset="0"/>
                </a:rPr>
                <a:t>on</a:t>
              </a:r>
              <a:r>
                <a:rPr lang="en-US" dirty="0">
                  <a:latin typeface="Arial" charset="0"/>
                </a:rPr>
                <a:t> the command line</a:t>
              </a:r>
              <a:r>
                <a:rPr lang="tr-TR" dirty="0">
                  <a:latin typeface="Arial" charset="0"/>
                </a:rPr>
                <a:t>:</a:t>
              </a:r>
            </a:p>
            <a:p>
              <a:pPr>
                <a:defRPr/>
              </a:pPr>
              <a:endParaRPr lang="tr-TR" dirty="0">
                <a:latin typeface="Arial" charset="0"/>
              </a:endParaRPr>
            </a:p>
            <a:p>
              <a:pPr>
                <a:defRPr/>
              </a:pPr>
              <a:endParaRPr lang="tr-TR" dirty="0">
                <a:latin typeface="Arial" charset="0"/>
              </a:endParaRPr>
            </a:p>
            <a:p>
              <a:pPr>
                <a:defRPr/>
              </a:pPr>
              <a:endParaRPr lang="tr-TR" dirty="0">
                <a:latin typeface="Arial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tr-TR" i="1" dirty="0">
                  <a:latin typeface="Arial" charset="0"/>
                </a:rPr>
                <a:t>After </a:t>
              </a:r>
              <a:r>
                <a:rPr lang="tr-TR" i="1" dirty="0" err="1">
                  <a:latin typeface="Arial" charset="0"/>
                </a:rPr>
                <a:t>press</a:t>
              </a:r>
              <a:r>
                <a:rPr lang="tr-TR" i="1" dirty="0">
                  <a:latin typeface="Arial" charset="0"/>
                </a:rPr>
                <a:t> </a:t>
              </a:r>
              <a:r>
                <a:rPr lang="tr-TR" i="1" dirty="0" err="1">
                  <a:latin typeface="Arial" charset="0"/>
                </a:rPr>
                <a:t>enter</a:t>
              </a:r>
              <a:r>
                <a:rPr lang="tr-TR" dirty="0">
                  <a:latin typeface="Arial" charset="0"/>
                </a:rPr>
                <a:t>,</a:t>
              </a:r>
            </a:p>
            <a:p>
              <a:pPr>
                <a:defRPr/>
              </a:pPr>
              <a:endParaRPr lang="tr-TR" dirty="0">
                <a:latin typeface="Arial" charset="0"/>
              </a:endParaRPr>
            </a:p>
            <a:p>
              <a:pPr>
                <a:defRPr/>
              </a:pPr>
              <a:endParaRPr lang="tr-TR" dirty="0">
                <a:latin typeface="Arial" charset="0"/>
              </a:endParaRPr>
            </a:p>
            <a:p>
              <a:pPr>
                <a:defRPr/>
              </a:pPr>
              <a:endParaRPr lang="tr-TR" dirty="0">
                <a:latin typeface="Arial" charset="0"/>
              </a:endParaRPr>
            </a:p>
            <a:p>
              <a:pPr marL="285750" indent="-285750" algn="just">
                <a:buFont typeface="Arial" panose="020B0604020202020204" pitchFamily="34" charset="0"/>
                <a:buChar char="•"/>
                <a:defRPr/>
              </a:pPr>
              <a:r>
                <a:rPr lang="en-US" dirty="0">
                  <a:latin typeface="Arial" charset="0"/>
                </a:rPr>
                <a:t>An unidentified function or variable warning message is displayed for </a:t>
              </a:r>
              <a:r>
                <a:rPr lang="tr-TR" b="1" dirty="0">
                  <a:latin typeface="Arial" charset="0"/>
                </a:rPr>
                <a:t>‘</a:t>
              </a:r>
              <a:r>
                <a:rPr lang="en-US" b="1" dirty="0" err="1">
                  <a:latin typeface="Arial" charset="0"/>
                </a:rPr>
                <a:t>sgt</a:t>
              </a:r>
              <a:r>
                <a:rPr lang="tr-TR" b="1" dirty="0">
                  <a:latin typeface="Arial" charset="0"/>
                </a:rPr>
                <a:t>’</a:t>
              </a:r>
              <a:r>
                <a:rPr lang="en-US" dirty="0">
                  <a:latin typeface="Arial" charset="0"/>
                </a:rPr>
                <a:t>. Therefore, this error needs to be corrected. Instead of typing this command line again, by pressing the </a:t>
              </a:r>
              <a:r>
                <a:rPr lang="tr-TR" dirty="0" err="1" smtClean="0">
                  <a:latin typeface="Arial" charset="0"/>
                </a:rPr>
                <a:t>Up</a:t>
              </a:r>
              <a:r>
                <a:rPr lang="tr-TR" dirty="0" smtClean="0">
                  <a:latin typeface="Arial" charset="0"/>
                </a:rPr>
                <a:t> </a:t>
              </a:r>
              <a:r>
                <a:rPr lang="en-US" dirty="0" smtClean="0">
                  <a:latin typeface="Arial" charset="0"/>
                </a:rPr>
                <a:t>arrow</a:t>
              </a:r>
              <a:r>
                <a:rPr lang="tr-TR" dirty="0">
                  <a:latin typeface="Arial" charset="0"/>
                </a:rPr>
                <a:t> (</a:t>
              </a:r>
              <a:r>
                <a:rPr lang="tr-TR" dirty="0" smtClean="0">
                  <a:latin typeface="Arial" charset="0"/>
                </a:rPr>
                <a:t>↑)</a:t>
              </a:r>
              <a:r>
                <a:rPr lang="en-US" dirty="0" smtClean="0">
                  <a:latin typeface="Arial" charset="0"/>
                </a:rPr>
                <a:t> </a:t>
              </a:r>
              <a:r>
                <a:rPr lang="en-US" dirty="0">
                  <a:latin typeface="Arial" charset="0"/>
                </a:rPr>
                <a:t>on the keyboard, </a:t>
              </a:r>
              <a:r>
                <a:rPr lang="en-US" b="1" dirty="0">
                  <a:latin typeface="Arial" charset="0"/>
                </a:rPr>
                <a:t>this command line is recalled</a:t>
              </a:r>
              <a:r>
                <a:rPr lang="en-US" dirty="0">
                  <a:latin typeface="Arial" charset="0"/>
                </a:rPr>
                <a:t>, and after pressing the required correction, pressing the Enter key is executed.</a:t>
              </a:r>
              <a:endParaRPr lang="tr-TR" dirty="0">
                <a:latin typeface="Arial" charset="0"/>
              </a:endParaRPr>
            </a:p>
            <a:p>
              <a:pPr>
                <a:defRPr/>
              </a:pPr>
              <a:endParaRPr lang="tr-TR" dirty="0">
                <a:latin typeface="Arial" charset="0"/>
              </a:endParaRPr>
            </a:p>
            <a:p>
              <a:pPr>
                <a:defRPr/>
              </a:pPr>
              <a:endParaRPr lang="tr-TR" dirty="0">
                <a:latin typeface="Arial" charset="0"/>
              </a:endParaRPr>
            </a:p>
            <a:p>
              <a:pPr>
                <a:defRPr/>
              </a:pPr>
              <a:endParaRPr lang="tr-TR" dirty="0">
                <a:latin typeface="Arial" charset="0"/>
              </a:endParaRPr>
            </a:p>
            <a:p>
              <a:pPr>
                <a:defRPr/>
              </a:pPr>
              <a:endParaRPr lang="tr-TR" dirty="0">
                <a:latin typeface="Arial" charset="0"/>
              </a:endParaRPr>
            </a:p>
            <a:p>
              <a:pPr>
                <a:defRPr/>
              </a:pPr>
              <a:endParaRPr lang="tr-TR" dirty="0">
                <a:latin typeface="Arial" charset="0"/>
              </a:endParaRPr>
            </a:p>
            <a:p>
              <a:pPr>
                <a:defRPr/>
              </a:pPr>
              <a:endParaRPr lang="tr-TR" dirty="0">
                <a:latin typeface="Arial" charset="0"/>
              </a:endParaRPr>
            </a:p>
          </p:txBody>
        </p:sp>
        <p:pic>
          <p:nvPicPr>
            <p:cNvPr id="45059" name="Picture 2"/>
            <p:cNvPicPr>
              <a:picLocks noChangeAspect="1" noChangeArrowheads="1"/>
            </p:cNvPicPr>
            <p:nvPr/>
          </p:nvPicPr>
          <p:blipFill>
            <a:blip r:embed="rId2"/>
            <a:srcRect l="11218" t="23627" b="24739"/>
            <a:stretch>
              <a:fillRect/>
            </a:stretch>
          </p:blipFill>
          <p:spPr bwMode="auto">
            <a:xfrm>
              <a:off x="761174" y="1108516"/>
              <a:ext cx="3075760" cy="521991"/>
            </a:xfrm>
            <a:prstGeom prst="rect">
              <a:avLst/>
            </a:prstGeom>
            <a:noFill/>
            <a:ln w="476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3277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60" y="2192881"/>
              <a:ext cx="4338225" cy="604093"/>
            </a:xfrm>
            <a:prstGeom prst="rect">
              <a:avLst/>
            </a:prstGeom>
            <a:noFill/>
            <a:ln w="41275">
              <a:solidFill>
                <a:srgbClr val="FF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3277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3266" y="4425083"/>
              <a:ext cx="4266825" cy="2107142"/>
            </a:xfrm>
            <a:prstGeom prst="rect">
              <a:avLst/>
            </a:prstGeom>
            <a:noFill/>
            <a:ln w="47625">
              <a:solidFill>
                <a:srgbClr val="00B0F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32771" name="Metin kutusu 3"/>
          <p:cNvSpPr txBox="1">
            <a:spLocks noChangeArrowheads="1"/>
          </p:cNvSpPr>
          <p:nvPr/>
        </p:nvSpPr>
        <p:spPr bwMode="auto">
          <a:xfrm>
            <a:off x="2339975" y="217488"/>
            <a:ext cx="3189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b="1" i="1">
                <a:solidFill>
                  <a:srgbClr val="000099"/>
                </a:solidFill>
              </a:rPr>
              <a:t>PRACTICAL INFORMATION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285" y="601049"/>
            <a:ext cx="6851650" cy="574675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800" b="1" dirty="0" smtClean="0">
                <a:solidFill>
                  <a:srgbClr val="000099"/>
                </a:solidFill>
                <a:latin typeface="+mn-lt"/>
              </a:rPr>
              <a:t>MATLAB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243285" y="1304764"/>
            <a:ext cx="7101023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It is a high performance software written mainly for technical and scientific calculations including numerical calculation, graphical data display and programming</a:t>
            </a:r>
            <a:r>
              <a:rPr lang="en-US" altLang="en-US" sz="2000" dirty="0" smtClean="0"/>
              <a:t>.</a:t>
            </a:r>
            <a:endParaRPr lang="tr-TR" altLang="en-US" sz="2000" dirty="0" smtClean="0"/>
          </a:p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tr-TR" altLang="en-US" sz="2000" dirty="0"/>
          </a:p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tr-TR" altLang="en-US" sz="2000" dirty="0" smtClean="0"/>
          </a:p>
          <a:p>
            <a:pPr marL="0" indent="0" algn="just" eaLnBrk="1" hangingPunct="1">
              <a:buClr>
                <a:srgbClr val="FF0000"/>
              </a:buClr>
              <a:buNone/>
            </a:pPr>
            <a:endParaRPr lang="tr-TR" altLang="en-US" sz="2400" dirty="0"/>
          </a:p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Mathematical and computational operations,</a:t>
            </a:r>
          </a:p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Algorithm development,</a:t>
            </a:r>
          </a:p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Modeling and simulation,</a:t>
            </a:r>
          </a:p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Data </a:t>
            </a:r>
            <a:r>
              <a:rPr lang="en-US" altLang="en-US" sz="2000" dirty="0" smtClean="0"/>
              <a:t>analysis</a:t>
            </a:r>
            <a:r>
              <a:rPr lang="tr-TR" altLang="en-US" sz="2000" dirty="0" smtClean="0"/>
              <a:t> </a:t>
            </a:r>
            <a:r>
              <a:rPr lang="en-US" altLang="en-US" sz="2000" dirty="0" smtClean="0"/>
              <a:t>and </a:t>
            </a:r>
            <a:r>
              <a:rPr lang="en-US" altLang="en-US" sz="2000" dirty="0"/>
              <a:t>visual effects </a:t>
            </a:r>
            <a:r>
              <a:rPr lang="en-US" altLang="en-US" sz="2000" dirty="0" smtClean="0"/>
              <a:t>assisted</a:t>
            </a:r>
            <a:r>
              <a:rPr lang="tr-TR" altLang="en-US" sz="2000" dirty="0" smtClean="0"/>
              <a:t> </a:t>
            </a:r>
            <a:r>
              <a:rPr lang="en-US" altLang="en-US" sz="2000" dirty="0" smtClean="0"/>
              <a:t>representation</a:t>
            </a:r>
            <a:r>
              <a:rPr lang="en-US" altLang="en-US" sz="2000" dirty="0"/>
              <a:t>,</a:t>
            </a:r>
          </a:p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Scientific and engineering graphics</a:t>
            </a:r>
            <a:endParaRPr lang="tr-TR" altLang="tr-TR" sz="20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tr-TR" altLang="tr-TR" sz="2800" dirty="0"/>
          </a:p>
        </p:txBody>
      </p:sp>
      <p:sp>
        <p:nvSpPr>
          <p:cNvPr id="26628" name="Rectangle 2"/>
          <p:cNvSpPr txBox="1">
            <a:spLocks noChangeArrowheads="1"/>
          </p:cNvSpPr>
          <p:nvPr/>
        </p:nvSpPr>
        <p:spPr bwMode="auto">
          <a:xfrm>
            <a:off x="359532" y="2722056"/>
            <a:ext cx="6984776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tr-TR" sz="2800" b="1" dirty="0">
                <a:solidFill>
                  <a:srgbClr val="000099"/>
                </a:solidFill>
                <a:latin typeface="+mn-lt"/>
              </a:rPr>
              <a:t>WHAT ARE MATLAB USAGE AREAS?</a:t>
            </a:r>
            <a:endParaRPr lang="tr-TR" altLang="tr-TR" sz="2800" b="1" dirty="0" smtClean="0">
              <a:solidFill>
                <a:srgbClr val="000099"/>
              </a:solidFill>
              <a:latin typeface="+mn-lt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8428614" y="6409103"/>
            <a:ext cx="632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tr-T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/44</a:t>
            </a:r>
            <a:endParaRPr lang="tr-T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79512" y="495985"/>
            <a:ext cx="6984776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Arial" charset="0"/>
              </a:rPr>
              <a:t>If you want to write a new command instead of deleting the codes after you type some code on the command </a:t>
            </a:r>
            <a:r>
              <a:rPr lang="tr-TR" dirty="0" err="1">
                <a:latin typeface="Arial" charset="0"/>
              </a:rPr>
              <a:t>window</a:t>
            </a:r>
            <a:r>
              <a:rPr lang="en-US" dirty="0">
                <a:latin typeface="Arial" charset="0"/>
              </a:rPr>
              <a:t>, it is more practical to start a new command by pressing </a:t>
            </a:r>
            <a:r>
              <a:rPr lang="en-US" b="1" dirty="0">
                <a:latin typeface="Arial" charset="0"/>
              </a:rPr>
              <a:t>Esc</a:t>
            </a:r>
            <a:r>
              <a:rPr lang="en-US" dirty="0">
                <a:latin typeface="Arial" charset="0"/>
              </a:rPr>
              <a:t> instead of deleting the ones that are typed with the </a:t>
            </a:r>
            <a:r>
              <a:rPr lang="en-US" b="1" dirty="0">
                <a:latin typeface="Arial" charset="0"/>
              </a:rPr>
              <a:t>Delete</a:t>
            </a:r>
            <a:r>
              <a:rPr lang="en-US" dirty="0">
                <a:latin typeface="Arial" charset="0"/>
              </a:rPr>
              <a:t> key.</a:t>
            </a:r>
            <a:endParaRPr lang="tr-TR" dirty="0">
              <a:latin typeface="Arial" charset="0"/>
            </a:endParaRPr>
          </a:p>
          <a:p>
            <a:pPr algn="just">
              <a:buClr>
                <a:srgbClr val="FF0000"/>
              </a:buClr>
              <a:defRPr/>
            </a:pPr>
            <a:endParaRPr lang="tr-TR" dirty="0">
              <a:latin typeface="Arial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Arial" charset="0"/>
              </a:rPr>
              <a:t>If you want to get more information about basic writing rules and regulations in </a:t>
            </a:r>
            <a:r>
              <a:rPr lang="en-US" dirty="0" smtClean="0">
                <a:latin typeface="Arial" charset="0"/>
              </a:rPr>
              <a:t>MATLAB, </a:t>
            </a:r>
            <a:r>
              <a:rPr lang="en-US" dirty="0">
                <a:latin typeface="Arial" charset="0"/>
              </a:rPr>
              <a:t>we get help from </a:t>
            </a:r>
            <a:r>
              <a:rPr lang="en-US" b="1" dirty="0">
                <a:latin typeface="Arial" charset="0"/>
              </a:rPr>
              <a:t>help</a:t>
            </a:r>
            <a:r>
              <a:rPr lang="en-US" dirty="0">
                <a:latin typeface="Arial" charset="0"/>
              </a:rPr>
              <a:t> command. If you type </a:t>
            </a:r>
            <a:r>
              <a:rPr lang="en-US" b="1" dirty="0">
                <a:latin typeface="Arial" charset="0"/>
              </a:rPr>
              <a:t>help edit </a:t>
            </a:r>
            <a:r>
              <a:rPr lang="tr-TR" dirty="0">
                <a:latin typeface="Arial" charset="0"/>
              </a:rPr>
              <a:t>on</a:t>
            </a:r>
            <a:r>
              <a:rPr lang="en-US" dirty="0">
                <a:latin typeface="Arial" charset="0"/>
              </a:rPr>
              <a:t> the command </a:t>
            </a:r>
            <a:r>
              <a:rPr lang="tr-TR" dirty="0" err="1">
                <a:latin typeface="Arial" charset="0"/>
              </a:rPr>
              <a:t>window</a:t>
            </a:r>
            <a:r>
              <a:rPr lang="en-US" dirty="0">
                <a:latin typeface="Arial" charset="0"/>
              </a:rPr>
              <a:t> and press Enter, we will get the relevant information.</a:t>
            </a:r>
          </a:p>
          <a:p>
            <a:pPr algn="ctr">
              <a:buClr>
                <a:srgbClr val="000099"/>
              </a:buClr>
              <a:defRPr/>
            </a:pPr>
            <a:endParaRPr lang="tr-TR" sz="2400" b="1" dirty="0">
              <a:solidFill>
                <a:srgbClr val="000099"/>
              </a:solidFill>
              <a:latin typeface="Arial" charset="0"/>
            </a:endParaRPr>
          </a:p>
          <a:p>
            <a:pPr algn="ctr">
              <a:buClr>
                <a:srgbClr val="000099"/>
              </a:buClr>
              <a:defRPr/>
            </a:pPr>
            <a:r>
              <a:rPr lang="tr-TR" sz="2400" b="1" dirty="0">
                <a:solidFill>
                  <a:srgbClr val="000099"/>
                </a:solidFill>
                <a:latin typeface="Arial" charset="0"/>
              </a:rPr>
              <a:t>Data </a:t>
            </a:r>
            <a:r>
              <a:rPr lang="tr-TR" sz="2400" b="1" dirty="0" err="1">
                <a:solidFill>
                  <a:srgbClr val="000099"/>
                </a:solidFill>
                <a:latin typeface="Arial" charset="0"/>
              </a:rPr>
              <a:t>Types</a:t>
            </a:r>
            <a:r>
              <a:rPr lang="tr-TR" sz="2400" b="1" dirty="0">
                <a:solidFill>
                  <a:srgbClr val="000099"/>
                </a:solidFill>
                <a:latin typeface="Arial" charset="0"/>
              </a:rPr>
              <a:t> in </a:t>
            </a:r>
            <a:r>
              <a:rPr lang="tr-TR" sz="2400" b="1" dirty="0" smtClean="0">
                <a:solidFill>
                  <a:srgbClr val="000099"/>
                </a:solidFill>
                <a:latin typeface="Arial" charset="0"/>
              </a:rPr>
              <a:t>MATLAB</a:t>
            </a:r>
          </a:p>
          <a:p>
            <a:pPr algn="ctr">
              <a:buClr>
                <a:srgbClr val="000099"/>
              </a:buClr>
              <a:defRPr/>
            </a:pPr>
            <a:endParaRPr lang="tr-TR" sz="2400" b="1" dirty="0">
              <a:solidFill>
                <a:srgbClr val="000099"/>
              </a:solidFill>
              <a:latin typeface="Arial" charset="0"/>
            </a:endParaRPr>
          </a:p>
          <a:p>
            <a:pPr algn="just">
              <a:buClr>
                <a:srgbClr val="000099"/>
              </a:buClr>
              <a:defRPr/>
            </a:pPr>
            <a:r>
              <a:rPr lang="en-US" dirty="0">
                <a:latin typeface="Arial" charset="0"/>
              </a:rPr>
              <a:t>In </a:t>
            </a:r>
            <a:r>
              <a:rPr lang="en-US" dirty="0" smtClean="0">
                <a:latin typeface="Arial" charset="0"/>
              </a:rPr>
              <a:t>MATLAB, </a:t>
            </a:r>
            <a:r>
              <a:rPr lang="tr-TR" dirty="0" err="1">
                <a:latin typeface="Arial" charset="0"/>
              </a:rPr>
              <a:t>the</a:t>
            </a:r>
            <a:r>
              <a:rPr lang="tr-TR" dirty="0">
                <a:latin typeface="Arial" charset="0"/>
              </a:rPr>
              <a:t> </a:t>
            </a:r>
            <a:r>
              <a:rPr lang="tr-TR" dirty="0" err="1">
                <a:latin typeface="Arial" charset="0"/>
              </a:rPr>
              <a:t>objects</a:t>
            </a:r>
            <a:r>
              <a:rPr lang="tr-TR" dirty="0">
                <a:latin typeface="Arial" charset="0"/>
              </a:rPr>
              <a:t> of </a:t>
            </a:r>
            <a:r>
              <a:rPr lang="en-US" dirty="0">
                <a:latin typeface="Arial" charset="0"/>
              </a:rPr>
              <a:t>the data type can be </a:t>
            </a:r>
            <a:r>
              <a:rPr lang="en-US" b="1" dirty="0">
                <a:latin typeface="Arial" charset="0"/>
              </a:rPr>
              <a:t>variables</a:t>
            </a:r>
            <a:r>
              <a:rPr lang="en-US" dirty="0">
                <a:latin typeface="Arial" charset="0"/>
              </a:rPr>
              <a:t> and </a:t>
            </a:r>
            <a:r>
              <a:rPr lang="en-US" b="1" dirty="0">
                <a:latin typeface="Arial" charset="0"/>
              </a:rPr>
              <a:t>constants</a:t>
            </a:r>
            <a:r>
              <a:rPr lang="en-US" dirty="0">
                <a:latin typeface="Arial" charset="0"/>
              </a:rPr>
              <a:t>. There are three global data types:</a:t>
            </a:r>
            <a:endParaRPr lang="tr-TR" dirty="0">
              <a:latin typeface="Arial" charset="0"/>
            </a:endParaRPr>
          </a:p>
          <a:p>
            <a:pPr algn="just">
              <a:buClr>
                <a:srgbClr val="000099"/>
              </a:buClr>
              <a:defRPr/>
            </a:pPr>
            <a:endParaRPr lang="tr-TR" dirty="0">
              <a:latin typeface="Arial" charset="0"/>
            </a:endParaRPr>
          </a:p>
          <a:p>
            <a:pPr marL="342900" indent="-342900" algn="just">
              <a:buClr>
                <a:srgbClr val="000099"/>
              </a:buClr>
              <a:buFont typeface="+mj-lt"/>
              <a:buAutoNum type="arabicPeriod"/>
              <a:defRPr/>
            </a:pPr>
            <a:r>
              <a:rPr lang="tr-TR" dirty="0" err="1">
                <a:latin typeface="Arial" charset="0"/>
              </a:rPr>
              <a:t>Integers</a:t>
            </a:r>
            <a:endParaRPr lang="tr-TR" dirty="0">
              <a:latin typeface="Arial" charset="0"/>
            </a:endParaRPr>
          </a:p>
          <a:p>
            <a:pPr marL="342900" indent="-342900" algn="just">
              <a:buClr>
                <a:srgbClr val="000099"/>
              </a:buClr>
              <a:buFont typeface="+mj-lt"/>
              <a:buAutoNum type="arabicPeriod"/>
              <a:defRPr/>
            </a:pPr>
            <a:r>
              <a:rPr lang="tr-TR" dirty="0" err="1">
                <a:latin typeface="Arial" charset="0"/>
              </a:rPr>
              <a:t>Floating</a:t>
            </a:r>
            <a:r>
              <a:rPr lang="tr-TR" dirty="0">
                <a:latin typeface="Arial" charset="0"/>
              </a:rPr>
              <a:t> </a:t>
            </a:r>
            <a:r>
              <a:rPr lang="tr-TR" dirty="0" err="1">
                <a:latin typeface="Arial" charset="0"/>
              </a:rPr>
              <a:t>points</a:t>
            </a:r>
            <a:endParaRPr lang="tr-TR" dirty="0">
              <a:latin typeface="Arial" charset="0"/>
            </a:endParaRPr>
          </a:p>
          <a:p>
            <a:pPr marL="342900" indent="-342900" algn="just">
              <a:buClr>
                <a:srgbClr val="000099"/>
              </a:buClr>
              <a:buFont typeface="+mj-lt"/>
              <a:buAutoNum type="arabicPeriod"/>
              <a:defRPr/>
            </a:pPr>
            <a:r>
              <a:rPr lang="tr-TR" dirty="0" err="1">
                <a:latin typeface="Arial" charset="0"/>
              </a:rPr>
              <a:t>Textual</a:t>
            </a:r>
            <a:r>
              <a:rPr lang="tr-TR" dirty="0">
                <a:latin typeface="Arial" charset="0"/>
              </a:rPr>
              <a:t> (</a:t>
            </a:r>
            <a:r>
              <a:rPr lang="tr-TR" dirty="0" err="1">
                <a:latin typeface="Arial" charset="0"/>
              </a:rPr>
              <a:t>or</a:t>
            </a:r>
            <a:r>
              <a:rPr lang="tr-TR" dirty="0">
                <a:latin typeface="Arial" charset="0"/>
              </a:rPr>
              <a:t> </a:t>
            </a:r>
            <a:r>
              <a:rPr lang="tr-TR" dirty="0" err="1">
                <a:latin typeface="Arial" charset="0"/>
              </a:rPr>
              <a:t>symbolic</a:t>
            </a:r>
            <a:r>
              <a:rPr lang="tr-TR" dirty="0">
                <a:latin typeface="Arial" charset="0"/>
              </a:rPr>
              <a:t>) </a:t>
            </a:r>
            <a:r>
              <a:rPr lang="tr-TR" dirty="0" err="1">
                <a:latin typeface="Arial" charset="0"/>
              </a:rPr>
              <a:t>characters</a:t>
            </a:r>
            <a:endParaRPr lang="tr-TR" dirty="0">
              <a:latin typeface="Arial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31540" y="839335"/>
            <a:ext cx="6678959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2400" b="1" dirty="0">
                <a:solidFill>
                  <a:srgbClr val="000099"/>
                </a:solidFill>
                <a:latin typeface="Arial" charset="0"/>
              </a:rPr>
              <a:t>FILE TYPES IN MATLAB</a:t>
            </a:r>
            <a:endParaRPr lang="tr-TR" dirty="0">
              <a:latin typeface="Arial" charset="0"/>
            </a:endParaRPr>
          </a:p>
          <a:p>
            <a:pPr>
              <a:defRPr/>
            </a:pPr>
            <a:r>
              <a:rPr lang="en-US" dirty="0">
                <a:latin typeface="Arial" charset="0"/>
              </a:rPr>
              <a:t>The most common file types in MATLAB</a:t>
            </a:r>
            <a:r>
              <a:rPr lang="tr-TR" dirty="0">
                <a:latin typeface="Arial" charset="0"/>
              </a:rPr>
              <a:t>;</a:t>
            </a:r>
          </a:p>
          <a:p>
            <a:pPr>
              <a:defRPr/>
            </a:pPr>
            <a:endParaRPr lang="tr-TR" dirty="0">
              <a:latin typeface="Arial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tr-TR" dirty="0">
                <a:latin typeface="Arial" charset="0"/>
              </a:rPr>
              <a:t>M-</a:t>
            </a:r>
            <a:r>
              <a:rPr lang="tr-TR" i="1" dirty="0" err="1">
                <a:latin typeface="Arial" charset="0"/>
              </a:rPr>
              <a:t>files</a:t>
            </a:r>
            <a:r>
              <a:rPr lang="tr-TR" dirty="0">
                <a:latin typeface="Arial" charset="0"/>
              </a:rPr>
              <a:t> (*.m)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tr-TR" dirty="0">
                <a:latin typeface="Arial" charset="0"/>
              </a:rPr>
              <a:t>MEX-</a:t>
            </a:r>
            <a:r>
              <a:rPr lang="tr-TR" i="1" dirty="0" err="1">
                <a:latin typeface="Arial" charset="0"/>
              </a:rPr>
              <a:t>files</a:t>
            </a:r>
            <a:r>
              <a:rPr lang="tr-TR" dirty="0">
                <a:latin typeface="Arial" charset="0"/>
              </a:rPr>
              <a:t> (*.</a:t>
            </a:r>
            <a:r>
              <a:rPr lang="tr-TR" dirty="0" err="1">
                <a:latin typeface="Arial" charset="0"/>
              </a:rPr>
              <a:t>mex</a:t>
            </a:r>
            <a:r>
              <a:rPr lang="tr-TR" dirty="0">
                <a:latin typeface="Arial" charset="0"/>
              </a:rPr>
              <a:t>)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tr-TR" dirty="0">
                <a:latin typeface="Arial" charset="0"/>
              </a:rPr>
              <a:t>P-</a:t>
            </a:r>
            <a:r>
              <a:rPr lang="tr-TR" i="1" dirty="0" err="1">
                <a:latin typeface="Arial" charset="0"/>
              </a:rPr>
              <a:t>files</a:t>
            </a:r>
            <a:r>
              <a:rPr lang="tr-TR" dirty="0">
                <a:latin typeface="Arial" charset="0"/>
              </a:rPr>
              <a:t> (*.p)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tr-TR" dirty="0">
                <a:latin typeface="Arial" charset="0"/>
              </a:rPr>
              <a:t>MAT-</a:t>
            </a:r>
            <a:r>
              <a:rPr lang="tr-TR" i="1" dirty="0" err="1">
                <a:latin typeface="Arial" charset="0"/>
              </a:rPr>
              <a:t>files</a:t>
            </a:r>
            <a:r>
              <a:rPr lang="tr-TR" dirty="0">
                <a:latin typeface="Arial" charset="0"/>
              </a:rPr>
              <a:t> (*.mat)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tr-TR" dirty="0">
                <a:latin typeface="Arial" charset="0"/>
              </a:rPr>
              <a:t>FIG-</a:t>
            </a:r>
            <a:r>
              <a:rPr lang="tr-TR" i="1" dirty="0" err="1">
                <a:latin typeface="Arial" charset="0"/>
              </a:rPr>
              <a:t>files</a:t>
            </a:r>
            <a:r>
              <a:rPr lang="tr-TR" dirty="0">
                <a:latin typeface="Arial" charset="0"/>
              </a:rPr>
              <a:t> (*.</a:t>
            </a:r>
            <a:r>
              <a:rPr lang="tr-TR" dirty="0" err="1">
                <a:latin typeface="Arial" charset="0"/>
              </a:rPr>
              <a:t>fig</a:t>
            </a:r>
            <a:r>
              <a:rPr lang="tr-TR" dirty="0">
                <a:latin typeface="Arial" charset="0"/>
              </a:rPr>
              <a:t>)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tr-TR" dirty="0" err="1">
                <a:latin typeface="Arial" charset="0"/>
              </a:rPr>
              <a:t>Models</a:t>
            </a:r>
            <a:r>
              <a:rPr lang="tr-TR" dirty="0">
                <a:latin typeface="Arial" charset="0"/>
              </a:rPr>
              <a:t> (*.mdl)  (</a:t>
            </a:r>
            <a:r>
              <a:rPr lang="tr-TR" dirty="0" err="1">
                <a:latin typeface="Arial" charset="0"/>
              </a:rPr>
              <a:t>simulink</a:t>
            </a:r>
            <a:r>
              <a:rPr lang="tr-TR" dirty="0">
                <a:latin typeface="Arial" charset="0"/>
              </a:rPr>
              <a:t>)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tr-TR" dirty="0" err="1">
                <a:latin typeface="Arial" charset="0"/>
              </a:rPr>
              <a:t>Dats-f</a:t>
            </a:r>
            <a:r>
              <a:rPr lang="tr-TR" i="1" dirty="0" err="1">
                <a:latin typeface="Arial" charset="0"/>
              </a:rPr>
              <a:t>iles</a:t>
            </a:r>
            <a:r>
              <a:rPr lang="tr-TR" dirty="0">
                <a:latin typeface="Arial" charset="0"/>
              </a:rPr>
              <a:t>(.</a:t>
            </a:r>
            <a:r>
              <a:rPr lang="tr-TR" dirty="0" err="1">
                <a:latin typeface="Arial" charset="0"/>
              </a:rPr>
              <a:t>dat</a:t>
            </a:r>
            <a:r>
              <a:rPr lang="tr-TR" dirty="0">
                <a:latin typeface="Arial" charset="0"/>
              </a:rPr>
              <a:t>)</a:t>
            </a:r>
          </a:p>
          <a:p>
            <a:pPr>
              <a:defRPr/>
            </a:pPr>
            <a:endParaRPr lang="tr-TR" sz="2400" b="1" dirty="0">
              <a:solidFill>
                <a:srgbClr val="000099"/>
              </a:solidFill>
              <a:latin typeface="Arial" charset="0"/>
            </a:endParaRPr>
          </a:p>
          <a:p>
            <a:pPr>
              <a:defRPr/>
            </a:pPr>
            <a:endParaRPr lang="tr-TR" sz="2400" b="1" dirty="0">
              <a:solidFill>
                <a:srgbClr val="000099"/>
              </a:solidFill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MATLAB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also easily processes file formats of many other software. We can use a </a:t>
            </a:r>
            <a:r>
              <a:rPr lang="en-US" b="1" dirty="0">
                <a:latin typeface="Arial" charset="0"/>
              </a:rPr>
              <a:t>C</a:t>
            </a:r>
            <a:r>
              <a:rPr lang="en-US" dirty="0">
                <a:latin typeface="Arial" charset="0"/>
              </a:rPr>
              <a:t> program file, or a </a:t>
            </a:r>
            <a:r>
              <a:rPr lang="en-US" b="1" dirty="0">
                <a:latin typeface="Arial" charset="0"/>
              </a:rPr>
              <a:t>.</a:t>
            </a:r>
            <a:r>
              <a:rPr lang="en-US" b="1" dirty="0" err="1">
                <a:latin typeface="Arial" charset="0"/>
              </a:rPr>
              <a:t>dat</a:t>
            </a:r>
            <a:r>
              <a:rPr lang="en-US" b="1" dirty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or a </a:t>
            </a:r>
            <a:r>
              <a:rPr lang="en-US" b="1" dirty="0">
                <a:latin typeface="Arial" charset="0"/>
              </a:rPr>
              <a:t>.txt </a:t>
            </a:r>
            <a:r>
              <a:rPr lang="en-US" dirty="0">
                <a:latin typeface="Arial" charset="0"/>
              </a:rPr>
              <a:t>data file, or a </a:t>
            </a:r>
            <a:r>
              <a:rPr lang="en-US" b="1" dirty="0">
                <a:latin typeface="Arial" charset="0"/>
              </a:rPr>
              <a:t>.</a:t>
            </a:r>
            <a:r>
              <a:rPr lang="en-US" b="1" dirty="0" err="1">
                <a:latin typeface="Arial" charset="0"/>
              </a:rPr>
              <a:t>xls</a:t>
            </a:r>
            <a:r>
              <a:rPr lang="en-US" b="1" dirty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Excel file in the </a:t>
            </a:r>
            <a:r>
              <a:rPr lang="en-US" dirty="0" smtClean="0">
                <a:latin typeface="Arial" charset="0"/>
              </a:rPr>
              <a:t>MATLAB</a:t>
            </a:r>
            <a:r>
              <a:rPr lang="tr-TR" dirty="0" smtClean="0">
                <a:latin typeface="Arial" charset="0"/>
              </a:rPr>
              <a:t>.</a:t>
            </a:r>
            <a:endParaRPr lang="tr-TR" dirty="0">
              <a:latin typeface="Arial" charset="0"/>
            </a:endParaRPr>
          </a:p>
          <a:p>
            <a:pPr>
              <a:defRPr/>
            </a:pPr>
            <a:endParaRPr lang="tr-TR" dirty="0">
              <a:latin typeface="Arial" charset="0"/>
            </a:endParaRPr>
          </a:p>
          <a:p>
            <a:pPr>
              <a:defRPr/>
            </a:pPr>
            <a:endParaRPr lang="tr-TR" sz="2400" b="1" dirty="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8428614" y="6409103"/>
            <a:ext cx="632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21/44</a:t>
            </a:r>
            <a:endParaRPr lang="tr-T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Metin kutusu 1"/>
          <p:cNvSpPr txBox="1">
            <a:spLocks noChangeArrowheads="1"/>
          </p:cNvSpPr>
          <p:nvPr/>
        </p:nvSpPr>
        <p:spPr bwMode="auto">
          <a:xfrm>
            <a:off x="161221" y="262853"/>
            <a:ext cx="6688626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tr-TR" sz="1700" b="1" dirty="0">
                <a:solidFill>
                  <a:srgbClr val="7030A0"/>
                </a:solidFill>
              </a:rPr>
              <a:t>MATLAB SPECIAL CHARACTERS AND PUNCTUATION MARKS</a:t>
            </a:r>
            <a:endParaRPr lang="tr-TR" altLang="tr-TR" sz="17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613608"/>
              </p:ext>
            </p:extLst>
          </p:nvPr>
        </p:nvGraphicFramePr>
        <p:xfrm>
          <a:off x="358775" y="776117"/>
          <a:ext cx="7756525" cy="58929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50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960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053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15385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Character</a:t>
                      </a:r>
                      <a:endParaRPr lang="tr-TR" sz="1600" dirty="0"/>
                    </a:p>
                  </a:txBody>
                  <a:tcPr marL="91436" marR="91436" marT="45731" marB="45731"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Name</a:t>
                      </a:r>
                      <a:endParaRPr lang="tr-TR" sz="1600" dirty="0"/>
                    </a:p>
                  </a:txBody>
                  <a:tcPr marL="91436" marR="91436" marT="45731" marB="45731"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Description </a:t>
                      </a:r>
                      <a:r>
                        <a:rPr lang="tr-TR" sz="1600" dirty="0" err="1" smtClean="0"/>
                        <a:t>and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Usage</a:t>
                      </a:r>
                      <a:endParaRPr lang="tr-TR" sz="1600" dirty="0"/>
                    </a:p>
                  </a:txBody>
                  <a:tcPr marL="91436" marR="91436" marT="45731" marB="45731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7670">
                <a:tc>
                  <a:txBody>
                    <a:bodyPr/>
                    <a:lstStyle/>
                    <a:p>
                      <a:pPr algn="ctr"/>
                      <a:endParaRPr lang="tr-TR" sz="2400" dirty="0" smtClean="0"/>
                    </a:p>
                    <a:p>
                      <a:pPr algn="ctr"/>
                      <a:r>
                        <a:rPr lang="tr-TR" sz="2400" dirty="0" smtClean="0"/>
                        <a:t>∙</a:t>
                      </a:r>
                      <a:endParaRPr lang="tr-TR" sz="2400" dirty="0"/>
                    </a:p>
                  </a:txBody>
                  <a:tcPr marL="91436" marR="91436" marT="45731" marB="45731"/>
                </a:tc>
                <a:tc>
                  <a:txBody>
                    <a:bodyPr/>
                    <a:lstStyle/>
                    <a:p>
                      <a:endParaRPr lang="tr-TR" sz="1600" dirty="0" smtClean="0"/>
                    </a:p>
                    <a:p>
                      <a:r>
                        <a:rPr lang="tr-TR" sz="1600" dirty="0" err="1" smtClean="0"/>
                        <a:t>Decimal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point</a:t>
                      </a:r>
                      <a:r>
                        <a:rPr lang="tr-TR" sz="1600" dirty="0" smtClean="0"/>
                        <a:t> </a:t>
                      </a:r>
                      <a:endParaRPr lang="tr-TR" sz="1600" dirty="0"/>
                    </a:p>
                  </a:txBody>
                  <a:tcPr marL="91436" marR="91436" marT="45731" marB="45731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/>
                        <a:t>325/100, </a:t>
                      </a:r>
                    </a:p>
                    <a:p>
                      <a:pPr algn="l"/>
                      <a:r>
                        <a:rPr lang="tr-TR" sz="1600" dirty="0" smtClean="0"/>
                        <a:t>3.25 ve         </a:t>
                      </a:r>
                      <a:r>
                        <a:rPr lang="en-US" sz="1600" dirty="0" smtClean="0"/>
                        <a:t>They are all the same. </a:t>
                      </a:r>
                      <a:endParaRPr lang="tr-TR" sz="1600" dirty="0" smtClean="0"/>
                    </a:p>
                    <a:p>
                      <a:pPr algn="l"/>
                      <a:r>
                        <a:rPr lang="tr-TR" sz="1600" dirty="0" smtClean="0"/>
                        <a:t> .325e1</a:t>
                      </a:r>
                      <a:endParaRPr lang="tr-TR" sz="1600" dirty="0"/>
                    </a:p>
                  </a:txBody>
                  <a:tcPr marL="91436" marR="91436" marT="45731" marB="4573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9489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∙</a:t>
                      </a:r>
                      <a:endParaRPr lang="tr-TR" sz="2400" dirty="0"/>
                    </a:p>
                  </a:txBody>
                  <a:tcPr marL="91436" marR="91436" marT="45731" marB="45731"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Array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operations</a:t>
                      </a:r>
                      <a:endParaRPr lang="tr-TR" sz="1600" dirty="0"/>
                    </a:p>
                  </a:txBody>
                  <a:tcPr marL="91436" marR="91436" marT="45731" marB="45731"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.*</a:t>
                      </a:r>
                      <a:r>
                        <a:rPr lang="tr-TR" sz="1600" baseline="0" dirty="0" smtClean="0"/>
                        <a:t> , </a:t>
                      </a:r>
                      <a:r>
                        <a:rPr lang="tr-TR" sz="1600" b="1" baseline="0" dirty="0" smtClean="0"/>
                        <a:t>.^ </a:t>
                      </a:r>
                      <a:r>
                        <a:rPr lang="tr-TR" sz="1600" baseline="0" dirty="0" smtClean="0"/>
                        <a:t>, </a:t>
                      </a:r>
                      <a:r>
                        <a:rPr lang="tr-TR" sz="1600" b="1" baseline="0" dirty="0" smtClean="0"/>
                        <a:t>./</a:t>
                      </a:r>
                      <a:r>
                        <a:rPr lang="tr-TR" sz="1600" baseline="0" dirty="0" smtClean="0"/>
                        <a:t> , </a:t>
                      </a:r>
                      <a:r>
                        <a:rPr lang="tr-TR" sz="1600" b="1" baseline="0" dirty="0" smtClean="0"/>
                        <a:t>.\ </a:t>
                      </a:r>
                      <a:r>
                        <a:rPr lang="tr-TR" sz="1600" b="0" baseline="0" dirty="0" smtClean="0"/>
                        <a:t>Element-</a:t>
                      </a:r>
                      <a:r>
                        <a:rPr lang="tr-TR" sz="1600" b="0" baseline="0" dirty="0" err="1" smtClean="0"/>
                        <a:t>by</a:t>
                      </a:r>
                      <a:r>
                        <a:rPr lang="tr-TR" sz="1600" b="0" baseline="0" dirty="0" smtClean="0"/>
                        <a:t>-element </a:t>
                      </a:r>
                      <a:r>
                        <a:rPr lang="tr-TR" sz="1600" b="0" baseline="0" dirty="0" err="1" smtClean="0"/>
                        <a:t>operations</a:t>
                      </a:r>
                      <a:endParaRPr lang="tr-TR" sz="1600" b="1" dirty="0"/>
                    </a:p>
                  </a:txBody>
                  <a:tcPr marL="91436" marR="91436" marT="45731" marB="4573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90785">
                <a:tc>
                  <a:txBody>
                    <a:bodyPr/>
                    <a:lstStyle/>
                    <a:p>
                      <a:pPr algn="ctr"/>
                      <a:endParaRPr lang="tr-TR" sz="2400" b="1" dirty="0" smtClean="0"/>
                    </a:p>
                    <a:p>
                      <a:pPr algn="ctr"/>
                      <a:r>
                        <a:rPr lang="tr-TR" sz="2400" b="1" dirty="0" smtClean="0"/>
                        <a:t>…</a:t>
                      </a:r>
                      <a:endParaRPr lang="tr-TR" sz="2400" b="1" dirty="0"/>
                    </a:p>
                  </a:txBody>
                  <a:tcPr marL="91436" marR="91436" marT="45731" marB="45731"/>
                </a:tc>
                <a:tc>
                  <a:txBody>
                    <a:bodyPr/>
                    <a:lstStyle/>
                    <a:p>
                      <a:endParaRPr lang="tr-TR" sz="1600" dirty="0" smtClean="0"/>
                    </a:p>
                    <a:p>
                      <a:endParaRPr lang="tr-TR" sz="1600" dirty="0" smtClean="0"/>
                    </a:p>
                    <a:p>
                      <a:r>
                        <a:rPr lang="tr-TR" sz="1600" dirty="0" smtClean="0"/>
                        <a:t>three </a:t>
                      </a:r>
                      <a:r>
                        <a:rPr lang="tr-TR" sz="1600" dirty="0" err="1" smtClean="0"/>
                        <a:t>dots</a:t>
                      </a:r>
                      <a:endParaRPr lang="tr-TR" sz="1600" dirty="0"/>
                    </a:p>
                  </a:txBody>
                  <a:tcPr marL="91436" marR="91436" marT="45731" marB="4573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</a:t>
                      </a:r>
                      <a:r>
                        <a:rPr lang="tr-TR" sz="1600" dirty="0" smtClean="0"/>
                        <a:t>three </a:t>
                      </a:r>
                      <a:r>
                        <a:rPr lang="tr-TR" sz="1600" dirty="0" err="1" smtClean="0"/>
                        <a:t>dots</a:t>
                      </a:r>
                      <a:r>
                        <a:rPr lang="tr-TR" sz="1600" dirty="0" smtClean="0"/>
                        <a:t> (…)</a:t>
                      </a:r>
                      <a:r>
                        <a:rPr lang="en-US" sz="1600" dirty="0" smtClean="0"/>
                        <a:t> at the end of the line causes the line to continue at a bottom line. Use </a:t>
                      </a:r>
                      <a:r>
                        <a:rPr lang="tr-TR" sz="1600" dirty="0" err="1" smtClean="0"/>
                        <a:t>for</a:t>
                      </a:r>
                      <a:r>
                        <a:rPr lang="tr-TR" sz="1600" dirty="0" smtClean="0"/>
                        <a:t> </a:t>
                      </a:r>
                      <a:r>
                        <a:rPr lang="en-US" sz="1600" dirty="0" smtClean="0"/>
                        <a:t>expressions that do not fit on a line or to watch your data one-to-one on-screen.</a:t>
                      </a:r>
                      <a:r>
                        <a:rPr lang="tr-TR" sz="1600" dirty="0" smtClean="0"/>
                        <a:t> </a:t>
                      </a:r>
                      <a:endParaRPr lang="tr-TR" sz="1600" dirty="0"/>
                    </a:p>
                  </a:txBody>
                  <a:tcPr marL="91436" marR="91436" marT="45731" marB="45731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87019">
                <a:tc>
                  <a:txBody>
                    <a:bodyPr/>
                    <a:lstStyle/>
                    <a:p>
                      <a:pPr algn="ctr"/>
                      <a:endParaRPr lang="tr-TR" sz="2400" b="1" dirty="0" smtClean="0"/>
                    </a:p>
                    <a:p>
                      <a:pPr algn="ctr"/>
                      <a:r>
                        <a:rPr lang="tr-TR" sz="2400" b="1" dirty="0" smtClean="0"/>
                        <a:t>,</a:t>
                      </a:r>
                      <a:endParaRPr lang="tr-TR" sz="2400" b="1" dirty="0"/>
                    </a:p>
                  </a:txBody>
                  <a:tcPr marL="91436" marR="91436" marT="45731" marB="45731"/>
                </a:tc>
                <a:tc>
                  <a:txBody>
                    <a:bodyPr/>
                    <a:lstStyle/>
                    <a:p>
                      <a:endParaRPr lang="tr-TR" sz="1800" dirty="0" smtClean="0"/>
                    </a:p>
                    <a:p>
                      <a:endParaRPr lang="tr-TR" sz="1800" dirty="0" smtClean="0"/>
                    </a:p>
                    <a:p>
                      <a:r>
                        <a:rPr lang="tr-TR" sz="1800" dirty="0" err="1" smtClean="0"/>
                        <a:t>Comma</a:t>
                      </a:r>
                      <a:endParaRPr lang="tr-TR" sz="1800" dirty="0"/>
                    </a:p>
                  </a:txBody>
                  <a:tcPr marL="91436" marR="91436" marT="45731" marB="4573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 commas to separate row elements in an array, array subscripts, function input and output arguments, and commands entered on the same line.</a:t>
                      </a:r>
                      <a:r>
                        <a:rPr lang="tr-TR" sz="1600" dirty="0" smtClean="0"/>
                        <a:t> </a:t>
                      </a:r>
                      <a:r>
                        <a:rPr lang="en-US" sz="1600" dirty="0" smtClean="0"/>
                        <a:t>delimits commands but enables printing</a:t>
                      </a:r>
                    </a:p>
                  </a:txBody>
                  <a:tcPr marL="91436" marR="91436" marT="45731" marB="45731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74015">
                <a:tc>
                  <a:txBody>
                    <a:bodyPr/>
                    <a:lstStyle/>
                    <a:p>
                      <a:pPr algn="ctr"/>
                      <a:endParaRPr lang="tr-TR" sz="2400" b="1" dirty="0" smtClean="0"/>
                    </a:p>
                    <a:p>
                      <a:pPr algn="ctr"/>
                      <a:r>
                        <a:rPr lang="tr-TR" sz="2400" b="1" dirty="0" smtClean="0"/>
                        <a:t>;</a:t>
                      </a:r>
                      <a:endParaRPr lang="tr-TR" sz="2400" b="1" dirty="0"/>
                    </a:p>
                  </a:txBody>
                  <a:tcPr marL="91436" marR="91436" marT="45731" marB="45731"/>
                </a:tc>
                <a:tc>
                  <a:txBody>
                    <a:bodyPr/>
                    <a:lstStyle/>
                    <a:p>
                      <a:endParaRPr lang="tr-TR" sz="1800" dirty="0" smtClean="0"/>
                    </a:p>
                    <a:p>
                      <a:endParaRPr lang="tr-TR" sz="1800" dirty="0" smtClean="0"/>
                    </a:p>
                    <a:p>
                      <a:r>
                        <a:rPr lang="tr-TR" sz="1800" dirty="0" err="1" smtClean="0"/>
                        <a:t>semicolon</a:t>
                      </a:r>
                      <a:endParaRPr lang="tr-TR" sz="1800" dirty="0"/>
                    </a:p>
                  </a:txBody>
                  <a:tcPr marL="91436" marR="91436" marT="45731" marB="4573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 semicolons to separate rows in an array creation command, or to suppress the output display of a line of code. suppress printing</a:t>
                      </a:r>
                    </a:p>
                  </a:txBody>
                  <a:tcPr marL="91436" marR="91436" marT="45731" marB="45731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ağ Ayraç 4"/>
          <p:cNvSpPr/>
          <p:nvPr/>
        </p:nvSpPr>
        <p:spPr bwMode="auto">
          <a:xfrm>
            <a:off x="4932040" y="1268760"/>
            <a:ext cx="252413" cy="612775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eaLnBrk="1" hangingPunct="1">
              <a:defRPr/>
            </a:pPr>
            <a:endParaRPr lang="tr-TR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092407"/>
              </p:ext>
            </p:extLst>
          </p:nvPr>
        </p:nvGraphicFramePr>
        <p:xfrm>
          <a:off x="503548" y="495985"/>
          <a:ext cx="7343775" cy="58705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64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3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869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4742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Character</a:t>
                      </a:r>
                    </a:p>
                  </a:txBody>
                  <a:tcPr marL="91452" marR="91452"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Name</a:t>
                      </a:r>
                    </a:p>
                  </a:txBody>
                  <a:tcPr marL="91452" marR="91452"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Description </a:t>
                      </a:r>
                      <a:r>
                        <a:rPr lang="tr-TR" sz="1800" dirty="0" err="1" smtClean="0"/>
                        <a:t>and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Usage</a:t>
                      </a:r>
                      <a:endParaRPr lang="tr-TR" sz="1800" dirty="0" smtClean="0"/>
                    </a:p>
                  </a:txBody>
                  <a:tcPr marL="91452" marR="91452" marT="45718" marB="4571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99472">
                <a:tc>
                  <a:txBody>
                    <a:bodyPr/>
                    <a:lstStyle/>
                    <a:p>
                      <a:pPr algn="ctr"/>
                      <a:endParaRPr lang="tr-TR" sz="2400" dirty="0" smtClean="0"/>
                    </a:p>
                    <a:p>
                      <a:pPr algn="ctr"/>
                      <a:endParaRPr lang="tr-TR" sz="2400" dirty="0" smtClean="0"/>
                    </a:p>
                    <a:p>
                      <a:pPr algn="ctr"/>
                      <a:endParaRPr lang="tr-TR" sz="2400" dirty="0" smtClean="0"/>
                    </a:p>
                    <a:p>
                      <a:pPr algn="ctr"/>
                      <a:r>
                        <a:rPr lang="tr-TR" sz="2400" dirty="0" smtClean="0"/>
                        <a:t>:</a:t>
                      </a:r>
                    </a:p>
                    <a:p>
                      <a:pPr algn="ctr"/>
                      <a:endParaRPr lang="tr-TR" sz="2400" dirty="0"/>
                    </a:p>
                  </a:txBody>
                  <a:tcPr marL="91452" marR="91452" marT="45718" marB="45718"/>
                </a:tc>
                <a:tc>
                  <a:txBody>
                    <a:bodyPr/>
                    <a:lstStyle/>
                    <a:p>
                      <a:endParaRPr lang="tr-TR" sz="1600" dirty="0" smtClean="0"/>
                    </a:p>
                    <a:p>
                      <a:endParaRPr lang="tr-TR" sz="1600" dirty="0" smtClean="0"/>
                    </a:p>
                    <a:p>
                      <a:endParaRPr lang="tr-TR" sz="1600" dirty="0" smtClean="0"/>
                    </a:p>
                    <a:p>
                      <a:endParaRPr lang="tr-TR" sz="1600" dirty="0" smtClean="0"/>
                    </a:p>
                    <a:p>
                      <a:endParaRPr lang="tr-TR" sz="1600" dirty="0" smtClean="0"/>
                    </a:p>
                    <a:p>
                      <a:r>
                        <a:rPr lang="tr-TR" sz="1600" baseline="0" dirty="0" err="1" smtClean="0"/>
                        <a:t>colon</a:t>
                      </a:r>
                      <a:endParaRPr lang="tr-TR" sz="1600" dirty="0"/>
                    </a:p>
                  </a:txBody>
                  <a:tcPr marL="91452" marR="91452" marT="45718" marB="45718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smtClean="0"/>
                        <a:t>Used in sequential number representations and matrix indexing. For example, 1:3:100 indicates a sequence of 3 increments from 1 to 100. The index A(1:3,2) indicates elements 1 to 3 of the elements in the 2nd column of matrix A. B(2,1:4) index shows elements 1 to 4 of the elements in 2nd row of matrix B.</a:t>
                      </a:r>
                    </a:p>
                  </a:txBody>
                  <a:tcPr marL="91452" marR="91452" marT="45718" marB="4571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30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( )</a:t>
                      </a:r>
                      <a:endParaRPr lang="tr-TR" sz="2400" dirty="0"/>
                    </a:p>
                  </a:txBody>
                  <a:tcPr marL="91452" marR="91452" marT="45718" marB="45718"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Brackets</a:t>
                      </a:r>
                      <a:endParaRPr lang="tr-TR" sz="1600" dirty="0"/>
                    </a:p>
                  </a:txBody>
                  <a:tcPr marL="91452" marR="91452" marT="45718" marB="45718"/>
                </a:tc>
                <a:tc>
                  <a:txBody>
                    <a:bodyPr/>
                    <a:lstStyle/>
                    <a:p>
                      <a:r>
                        <a:rPr lang="en-US" sz="1600" b="0" i="0" dirty="0" smtClean="0"/>
                        <a:t>As we know from mathematics, it shows a collection of operations. Or </a:t>
                      </a:r>
                      <a:r>
                        <a:rPr lang="tr-TR" sz="1600" b="0" i="0" dirty="0" smtClean="0"/>
                        <a:t>it</a:t>
                      </a:r>
                      <a:r>
                        <a:rPr lang="tr-TR" sz="1600" b="0" i="0" baseline="0" dirty="0" smtClean="0"/>
                        <a:t> </a:t>
                      </a:r>
                      <a:r>
                        <a:rPr lang="en-US" sz="1600" b="0" i="0" dirty="0" smtClean="0"/>
                        <a:t>is used in matrix indexing.</a:t>
                      </a:r>
                      <a:endParaRPr lang="tr-TR" sz="1600" b="0" i="0" dirty="0"/>
                    </a:p>
                  </a:txBody>
                  <a:tcPr marL="91452" marR="91452" marT="45718" marB="4571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21677"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[ ]</a:t>
                      </a:r>
                      <a:endParaRPr lang="tr-TR" sz="2400" b="1" dirty="0"/>
                    </a:p>
                  </a:txBody>
                  <a:tcPr marL="91452" marR="91452" marT="45718" marB="45718"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Square </a:t>
                      </a:r>
                      <a:r>
                        <a:rPr lang="tr-TR" sz="1600" dirty="0" err="1" smtClean="0"/>
                        <a:t>brackets</a:t>
                      </a:r>
                      <a:r>
                        <a:rPr lang="tr-TR" sz="1600" dirty="0" smtClean="0"/>
                        <a:t> </a:t>
                      </a:r>
                      <a:endParaRPr lang="tr-TR" sz="1600" dirty="0"/>
                    </a:p>
                  </a:txBody>
                  <a:tcPr marL="91452" marR="91452" marT="45718" marB="4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Whether a vector or a matrix is used to create the array.</a:t>
                      </a:r>
                      <a:endParaRPr lang="tr-TR" sz="1600" dirty="0"/>
                    </a:p>
                  </a:txBody>
                  <a:tcPr marL="91452" marR="91452" marT="45718" marB="4571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21677"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{ }</a:t>
                      </a:r>
                      <a:endParaRPr lang="tr-TR" sz="2400" b="1" dirty="0"/>
                    </a:p>
                  </a:txBody>
                  <a:tcPr marL="91452" marR="91452"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curly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brackets</a:t>
                      </a:r>
                      <a:endParaRPr lang="tr-TR" sz="1800" dirty="0"/>
                    </a:p>
                  </a:txBody>
                  <a:tcPr marL="91452" marR="91452" marT="45718" marB="4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 is especially used in structure and cell data types.</a:t>
                      </a:r>
                      <a:endParaRPr lang="tr-TR" sz="1600" dirty="0"/>
                    </a:p>
                  </a:txBody>
                  <a:tcPr marL="91452" marR="91452" marT="45718" marB="4571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053335"/>
              </p:ext>
            </p:extLst>
          </p:nvPr>
        </p:nvGraphicFramePr>
        <p:xfrm>
          <a:off x="415977" y="584684"/>
          <a:ext cx="7633481" cy="43649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351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580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0402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5928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Character</a:t>
                      </a: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Name</a:t>
                      </a: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Description </a:t>
                      </a:r>
                      <a:r>
                        <a:rPr lang="tr-TR" sz="1800" dirty="0" err="1" smtClean="0"/>
                        <a:t>and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Usage</a:t>
                      </a:r>
                      <a:endParaRPr lang="tr-TR" sz="1800" dirty="0" smtClean="0"/>
                    </a:p>
                  </a:txBody>
                  <a:tcPr marL="91445" marR="9144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5837">
                <a:tc>
                  <a:txBody>
                    <a:bodyPr/>
                    <a:lstStyle/>
                    <a:p>
                      <a:pPr algn="ctr"/>
                      <a:endParaRPr lang="tr-TR" sz="2400" dirty="0" smtClean="0"/>
                    </a:p>
                    <a:p>
                      <a:pPr algn="ctr"/>
                      <a:r>
                        <a:rPr lang="tr-TR" sz="2400" b="1" dirty="0" smtClean="0"/>
                        <a:t>‘</a:t>
                      </a:r>
                      <a:endParaRPr lang="tr-TR" sz="2400" b="1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tr-TR" sz="1600" dirty="0" smtClean="0"/>
                    </a:p>
                    <a:p>
                      <a:r>
                        <a:rPr lang="tr-TR" sz="1600" dirty="0" err="1" smtClean="0"/>
                        <a:t>Transpose</a:t>
                      </a:r>
                      <a:endParaRPr lang="tr-TR" sz="16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Used when transposing a matrix is desired. For example, x‘</a:t>
                      </a:r>
                      <a:r>
                        <a:rPr lang="tr-TR" sz="1600" dirty="0" smtClean="0"/>
                        <a:t> </a:t>
                      </a:r>
                      <a:r>
                        <a:rPr lang="en-US" sz="1600" dirty="0" smtClean="0"/>
                        <a:t>is the transpose of the x matrix.</a:t>
                      </a:r>
                      <a:endParaRPr lang="tr-TR" sz="1600" dirty="0"/>
                    </a:p>
                  </a:txBody>
                  <a:tcPr marL="91445" marR="9144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276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</a:p>
                    <a:p>
                      <a:pPr algn="ctr"/>
                      <a:endParaRPr lang="tr-TR" sz="24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tr-TR" sz="1600" dirty="0" smtClean="0"/>
                    </a:p>
                    <a:p>
                      <a:endParaRPr lang="tr-TR" sz="1600" dirty="0" smtClean="0"/>
                    </a:p>
                    <a:p>
                      <a:r>
                        <a:rPr lang="tr-TR" sz="1600" dirty="0" smtClean="0"/>
                        <a:t>single </a:t>
                      </a:r>
                      <a:r>
                        <a:rPr lang="tr-TR" sz="1600" dirty="0" err="1" smtClean="0"/>
                        <a:t>quotation</a:t>
                      </a:r>
                      <a:r>
                        <a:rPr lang="tr-TR" sz="1600" dirty="0" smtClean="0"/>
                        <a:t> </a:t>
                      </a:r>
                      <a:endParaRPr lang="tr-TR" sz="16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If an array consists of textual words, a single quotation mark character is used. For example,</a:t>
                      </a:r>
                      <a:r>
                        <a:rPr lang="tr-TR" sz="1600" b="0" baseline="0" dirty="0" smtClean="0"/>
                        <a:t> </a:t>
                      </a:r>
                    </a:p>
                    <a:p>
                      <a:endParaRPr lang="tr-TR" sz="1600" b="0" dirty="0" smtClean="0"/>
                    </a:p>
                    <a:p>
                      <a:r>
                        <a:rPr lang="pt-BR" sz="1600" b="0" dirty="0" smtClean="0"/>
                        <a:t>e=‘</a:t>
                      </a:r>
                      <a:r>
                        <a:rPr lang="tr-TR" sz="1600" b="0" dirty="0" err="1" smtClean="0"/>
                        <a:t>input</a:t>
                      </a:r>
                      <a:r>
                        <a:rPr lang="tr-TR" sz="1600" b="0" baseline="0" dirty="0" smtClean="0"/>
                        <a:t> </a:t>
                      </a:r>
                      <a:r>
                        <a:rPr lang="pt-BR" sz="1600" b="0" dirty="0" smtClean="0"/>
                        <a:t>an integer:’   </a:t>
                      </a:r>
                      <a:r>
                        <a:rPr lang="tr-TR" sz="1600" b="0" dirty="0" smtClean="0"/>
                        <a:t>vb.</a:t>
                      </a:r>
                      <a:endParaRPr lang="pt-BR" sz="1600" b="0" dirty="0" smtClean="0"/>
                    </a:p>
                    <a:p>
                      <a:endParaRPr lang="tr-TR" sz="1600" b="0" dirty="0"/>
                    </a:p>
                  </a:txBody>
                  <a:tcPr marL="91445" marR="9144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79789">
                <a:tc>
                  <a:txBody>
                    <a:bodyPr/>
                    <a:lstStyle/>
                    <a:p>
                      <a:pPr algn="ctr"/>
                      <a:endParaRPr lang="tr-TR" sz="2400" b="1" dirty="0" smtClean="0"/>
                    </a:p>
                    <a:p>
                      <a:pPr algn="ctr"/>
                      <a:r>
                        <a:rPr lang="tr-TR" sz="2400" b="1" dirty="0" smtClean="0"/>
                        <a:t>=</a:t>
                      </a:r>
                      <a:endParaRPr lang="tr-TR" sz="2400" b="1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tr-TR" sz="1600" dirty="0" smtClean="0"/>
                    </a:p>
                    <a:p>
                      <a:endParaRPr lang="tr-TR" sz="1600" dirty="0" smtClean="0"/>
                    </a:p>
                    <a:p>
                      <a:r>
                        <a:rPr lang="tr-TR" sz="1600" dirty="0" err="1" smtClean="0"/>
                        <a:t>Assignment</a:t>
                      </a:r>
                      <a:endParaRPr lang="tr-TR" sz="16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endParaRPr lang="tr-TR" sz="1600" dirty="0" smtClean="0"/>
                    </a:p>
                    <a:p>
                      <a:endParaRPr lang="tr-TR" sz="1600" dirty="0" smtClean="0"/>
                    </a:p>
                    <a:p>
                      <a:r>
                        <a:rPr lang="en-US" sz="1600" dirty="0" smtClean="0"/>
                        <a:t>For example, B=A stores the elements of A in B.</a:t>
                      </a:r>
                      <a:endParaRPr lang="tr-TR" sz="1600" baseline="0" dirty="0" smtClean="0"/>
                    </a:p>
                  </a:txBody>
                  <a:tcPr marL="91445" marR="9144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4992"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% </a:t>
                      </a:r>
                      <a:endParaRPr lang="tr-TR" sz="2400" b="1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Percentage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sign</a:t>
                      </a:r>
                      <a:endParaRPr lang="tr-TR" sz="16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tr-TR" sz="1600" baseline="0" dirty="0" err="1" smtClean="0"/>
                        <a:t>Used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to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make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comments</a:t>
                      </a:r>
                      <a:r>
                        <a:rPr lang="tr-TR" sz="1600" baseline="0" dirty="0" smtClean="0"/>
                        <a:t>.</a:t>
                      </a:r>
                    </a:p>
                  </a:txBody>
                  <a:tcPr marL="91445" marR="9144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916" name="Metin kutusu 2"/>
          <p:cNvSpPr txBox="1">
            <a:spLocks noChangeArrowheads="1"/>
          </p:cNvSpPr>
          <p:nvPr/>
        </p:nvSpPr>
        <p:spPr bwMode="auto">
          <a:xfrm flipH="1">
            <a:off x="431540" y="5121188"/>
            <a:ext cx="554461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b="1" i="1" dirty="0" err="1">
                <a:solidFill>
                  <a:srgbClr val="FF0000"/>
                </a:solidFill>
              </a:rPr>
              <a:t>Relational</a:t>
            </a:r>
            <a:r>
              <a:rPr lang="tr-TR" altLang="tr-TR" b="1" i="1" dirty="0">
                <a:solidFill>
                  <a:srgbClr val="FF0000"/>
                </a:solidFill>
              </a:rPr>
              <a:t> </a:t>
            </a:r>
            <a:r>
              <a:rPr lang="tr-TR" altLang="tr-TR" b="1" i="1" dirty="0" err="1">
                <a:solidFill>
                  <a:srgbClr val="FF0000"/>
                </a:solidFill>
              </a:rPr>
              <a:t>operators</a:t>
            </a:r>
            <a:r>
              <a:rPr lang="tr-TR" altLang="tr-TR" b="1" i="1" dirty="0">
                <a:solidFill>
                  <a:srgbClr val="FF0000"/>
                </a:solidFill>
              </a:rPr>
              <a:t>:</a:t>
            </a:r>
          </a:p>
          <a:p>
            <a:r>
              <a:rPr lang="tr-TR" altLang="tr-TR" b="1" dirty="0"/>
              <a:t>&lt;, &lt;=, &gt;, &gt;=,==, </a:t>
            </a:r>
            <a:r>
              <a:rPr lang="tr-TR" altLang="tr-TR" b="1" dirty="0" smtClean="0"/>
              <a:t>~=</a:t>
            </a:r>
          </a:p>
          <a:p>
            <a:endParaRPr lang="tr-TR" altLang="tr-TR" b="1" dirty="0"/>
          </a:p>
          <a:p>
            <a:r>
              <a:rPr lang="tr-TR" altLang="tr-TR" b="1" dirty="0" err="1">
                <a:solidFill>
                  <a:srgbClr val="FF0000"/>
                </a:solidFill>
              </a:rPr>
              <a:t>Logical</a:t>
            </a:r>
            <a:r>
              <a:rPr lang="tr-TR" altLang="tr-TR" b="1" dirty="0">
                <a:solidFill>
                  <a:srgbClr val="FF0000"/>
                </a:solidFill>
              </a:rPr>
              <a:t> </a:t>
            </a:r>
            <a:r>
              <a:rPr lang="tr-TR" altLang="tr-TR" b="1" dirty="0" err="1">
                <a:solidFill>
                  <a:srgbClr val="FF0000"/>
                </a:solidFill>
              </a:rPr>
              <a:t>operators</a:t>
            </a:r>
            <a:r>
              <a:rPr lang="tr-TR" altLang="tr-TR" b="1" dirty="0">
                <a:solidFill>
                  <a:srgbClr val="FF0000"/>
                </a:solidFill>
              </a:rPr>
              <a:t>:</a:t>
            </a:r>
          </a:p>
          <a:p>
            <a:r>
              <a:rPr lang="tr-TR" altLang="tr-TR" b="1" dirty="0"/>
              <a:t>&amp; (</a:t>
            </a:r>
            <a:r>
              <a:rPr lang="tr-TR" altLang="tr-TR" b="1" dirty="0" err="1"/>
              <a:t>and</a:t>
            </a:r>
            <a:r>
              <a:rPr lang="tr-TR" altLang="tr-TR" b="1" dirty="0"/>
              <a:t>), I (</a:t>
            </a:r>
            <a:r>
              <a:rPr lang="tr-TR" altLang="tr-TR" b="1" dirty="0" err="1"/>
              <a:t>or</a:t>
            </a:r>
            <a:r>
              <a:rPr lang="tr-TR" altLang="tr-TR" b="1" dirty="0"/>
              <a:t>), ~ (not)</a:t>
            </a:r>
            <a:endParaRPr lang="tr-TR" alt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etin kutusu 1"/>
          <p:cNvSpPr txBox="1">
            <a:spLocks noChangeArrowheads="1"/>
          </p:cNvSpPr>
          <p:nvPr/>
        </p:nvSpPr>
        <p:spPr bwMode="auto">
          <a:xfrm>
            <a:off x="683568" y="584684"/>
            <a:ext cx="5976974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2400" b="1" dirty="0" smtClean="0">
                <a:solidFill>
                  <a:srgbClr val="000099"/>
                </a:solidFill>
              </a:rPr>
              <a:t>COMMANDS RELATED TO NUMBER/DATA OUTPUT FORMATS</a:t>
            </a:r>
            <a:endParaRPr lang="tr-TR" altLang="tr-TR" sz="2400" b="1" dirty="0" smtClean="0">
              <a:solidFill>
                <a:srgbClr val="000099"/>
              </a:solidFill>
            </a:endParaRPr>
          </a:p>
          <a:p>
            <a:endParaRPr lang="tr-TR" altLang="tr-TR" sz="2400" b="1" dirty="0">
              <a:solidFill>
                <a:srgbClr val="7030A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tr-TR" sz="2400" dirty="0" smtClean="0"/>
              <a:t>MATLAB controls the output format of numeric values with the </a:t>
            </a:r>
            <a:r>
              <a:rPr lang="en-US" altLang="tr-TR" sz="2400" b="1" dirty="0" smtClean="0">
                <a:solidFill>
                  <a:srgbClr val="FF0000"/>
                </a:solidFill>
              </a:rPr>
              <a:t>format</a:t>
            </a:r>
            <a:r>
              <a:rPr lang="en-US" altLang="tr-TR" sz="2400" dirty="0" smtClean="0"/>
              <a:t> command. </a:t>
            </a:r>
            <a:endParaRPr lang="tr-TR" altLang="tr-TR" sz="2400" dirty="0" smtClean="0"/>
          </a:p>
          <a:p>
            <a:pPr algn="just"/>
            <a:endParaRPr lang="tr-TR" altLang="tr-T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tr-TR" sz="2400" dirty="0" smtClean="0"/>
              <a:t>This command determines how many digits or decimal numbers are represented by the technical name. </a:t>
            </a:r>
            <a:r>
              <a:rPr lang="tr-TR" altLang="tr-TR" sz="2400" dirty="0" smtClean="0"/>
              <a:t>L</a:t>
            </a:r>
            <a:r>
              <a:rPr lang="en-US" altLang="tr-TR" sz="2400" dirty="0" err="1" smtClean="0"/>
              <a:t>et's</a:t>
            </a:r>
            <a:r>
              <a:rPr lang="en-US" altLang="tr-TR" sz="2400" dirty="0" smtClean="0"/>
              <a:t> look at the usage of the </a:t>
            </a:r>
            <a:r>
              <a:rPr lang="en-US" altLang="tr-TR" sz="2400" b="1" dirty="0" smtClean="0">
                <a:solidFill>
                  <a:srgbClr val="FF0000"/>
                </a:solidFill>
              </a:rPr>
              <a:t>format</a:t>
            </a:r>
            <a:r>
              <a:rPr lang="en-US" altLang="tr-TR" sz="2400" dirty="0" smtClean="0"/>
              <a:t> command:</a:t>
            </a:r>
            <a:endParaRPr lang="tr-TR" altLang="tr-TR" sz="2400" dirty="0"/>
          </a:p>
          <a:p>
            <a:pPr algn="just"/>
            <a:endParaRPr lang="tr-TR" altLang="tr-TR" sz="2400" dirty="0"/>
          </a:p>
          <a:p>
            <a:pPr algn="just"/>
            <a:endParaRPr lang="tr-TR" altLang="tr-TR" sz="2400" dirty="0"/>
          </a:p>
          <a:p>
            <a:pPr algn="just"/>
            <a:endParaRPr lang="tr-TR" altLang="tr-TR" sz="2400" dirty="0"/>
          </a:p>
          <a:p>
            <a:pPr algn="just"/>
            <a:endParaRPr lang="tr-TR" altLang="tr-TR" sz="2400" dirty="0"/>
          </a:p>
          <a:p>
            <a:pPr algn="ctr"/>
            <a:endParaRPr lang="tr-TR" altLang="tr-TR" sz="2400" b="1" dirty="0">
              <a:solidFill>
                <a:srgbClr val="7030A0"/>
              </a:solidFill>
            </a:endParaRPr>
          </a:p>
          <a:p>
            <a:pPr algn="ctr"/>
            <a:endParaRPr lang="tr-TR" altLang="tr-TR" sz="2400" b="1" dirty="0">
              <a:solidFill>
                <a:srgbClr val="7030A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8428614" y="6409103"/>
            <a:ext cx="632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25/44</a:t>
            </a:r>
            <a:endParaRPr lang="tr-T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Metin kutusu 1"/>
          <p:cNvSpPr txBox="1">
            <a:spLocks noChangeArrowheads="1"/>
          </p:cNvSpPr>
          <p:nvPr/>
        </p:nvSpPr>
        <p:spPr bwMode="auto">
          <a:xfrm>
            <a:off x="468313" y="333375"/>
            <a:ext cx="65879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tr-TR" sz="2400" b="1" dirty="0" smtClean="0">
                <a:solidFill>
                  <a:srgbClr val="FF0000"/>
                </a:solidFill>
              </a:rPr>
              <a:t>format</a:t>
            </a:r>
            <a:r>
              <a:rPr lang="en-US" altLang="tr-TR" sz="2400" dirty="0" smtClean="0">
                <a:solidFill>
                  <a:srgbClr val="000000"/>
                </a:solidFill>
              </a:rPr>
              <a:t> </a:t>
            </a:r>
            <a:r>
              <a:rPr lang="en-US" altLang="tr-TR" sz="2400" dirty="0">
                <a:solidFill>
                  <a:srgbClr val="000000"/>
                </a:solidFill>
              </a:rPr>
              <a:t>or </a:t>
            </a:r>
            <a:r>
              <a:rPr lang="en-US" altLang="tr-TR" sz="2400" b="1" dirty="0">
                <a:solidFill>
                  <a:srgbClr val="FF0000"/>
                </a:solidFill>
              </a:rPr>
              <a:t>format short </a:t>
            </a:r>
            <a:r>
              <a:rPr lang="en-US" altLang="tr-TR" sz="2400" dirty="0">
                <a:solidFill>
                  <a:srgbClr val="000000"/>
                </a:solidFill>
              </a:rPr>
              <a:t>command: the two commands do the same function. Sets the output of the numbers to </a:t>
            </a:r>
            <a:r>
              <a:rPr lang="en-US" altLang="tr-TR" sz="2400" b="1" dirty="0">
                <a:solidFill>
                  <a:srgbClr val="FF0000"/>
                </a:solidFill>
              </a:rPr>
              <a:t>4</a:t>
            </a:r>
            <a:r>
              <a:rPr lang="en-US" altLang="tr-TR" sz="2400" dirty="0">
                <a:solidFill>
                  <a:srgbClr val="000000"/>
                </a:solidFill>
              </a:rPr>
              <a:t> digits by default after the point. 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For</a:t>
            </a:r>
            <a:r>
              <a:rPr lang="tr-TR" altLang="tr-TR" sz="2400" dirty="0" smtClean="0">
                <a:solidFill>
                  <a:srgbClr val="000000"/>
                </a:solidFill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example</a:t>
            </a:r>
            <a:r>
              <a:rPr lang="en-US" altLang="tr-TR" sz="2400" dirty="0" smtClean="0">
                <a:solidFill>
                  <a:srgbClr val="000000"/>
                </a:solidFill>
              </a:rPr>
              <a:t>;</a:t>
            </a:r>
            <a:endParaRPr lang="tr-TR" altLang="tr-TR" sz="2400" dirty="0">
              <a:solidFill>
                <a:srgbClr val="000000"/>
              </a:solidFill>
            </a:endParaRPr>
          </a:p>
        </p:txBody>
      </p:sp>
      <p:pic>
        <p:nvPicPr>
          <p:cNvPr id="52227" name="Resim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732" y="1952836"/>
            <a:ext cx="3024336" cy="4773434"/>
          </a:xfrm>
          <a:prstGeom prst="rect">
            <a:avLst/>
          </a:prstGeom>
          <a:noFill/>
          <a:ln w="5397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0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Metin kutusu 1"/>
          <p:cNvSpPr txBox="1">
            <a:spLocks noChangeArrowheads="1"/>
          </p:cNvSpPr>
          <p:nvPr/>
        </p:nvSpPr>
        <p:spPr bwMode="auto">
          <a:xfrm>
            <a:off x="539751" y="333375"/>
            <a:ext cx="6588534" cy="627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2400" b="1" i="1" dirty="0">
                <a:solidFill>
                  <a:srgbClr val="FF0000"/>
                </a:solidFill>
              </a:rPr>
              <a:t>format </a:t>
            </a:r>
            <a:r>
              <a:rPr lang="tr-TR" altLang="tr-TR" sz="2400" b="1" i="1" dirty="0" err="1">
                <a:solidFill>
                  <a:srgbClr val="FF0000"/>
                </a:solidFill>
              </a:rPr>
              <a:t>long</a:t>
            </a:r>
            <a:r>
              <a:rPr lang="tr-TR" altLang="tr-TR" sz="2400" b="1" i="1" dirty="0">
                <a:solidFill>
                  <a:srgbClr val="FF0000"/>
                </a:solidFill>
              </a:rPr>
              <a:t> </a:t>
            </a:r>
            <a:r>
              <a:rPr lang="tr-TR" altLang="tr-TR" sz="2400" dirty="0"/>
              <a:t>command: </a:t>
            </a:r>
            <a:r>
              <a:rPr lang="en-US" altLang="tr-TR" sz="2400" dirty="0">
                <a:solidFill>
                  <a:srgbClr val="000000"/>
                </a:solidFill>
              </a:rPr>
              <a:t>Sets the output mode of the numbers to be </a:t>
            </a:r>
            <a:r>
              <a:rPr lang="en-US" altLang="tr-TR" sz="2400" b="1" dirty="0">
                <a:solidFill>
                  <a:srgbClr val="FF0000"/>
                </a:solidFill>
              </a:rPr>
              <a:t>15</a:t>
            </a:r>
            <a:r>
              <a:rPr lang="en-US" altLang="tr-TR" sz="2400" dirty="0">
                <a:solidFill>
                  <a:srgbClr val="000000"/>
                </a:solidFill>
              </a:rPr>
              <a:t> digits after the point. 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For</a:t>
            </a:r>
            <a:r>
              <a:rPr lang="tr-TR" altLang="tr-TR" sz="2400" dirty="0" smtClean="0">
                <a:solidFill>
                  <a:srgbClr val="000000"/>
                </a:solidFill>
              </a:rPr>
              <a:t> </a:t>
            </a:r>
            <a:r>
              <a:rPr lang="tr-TR" altLang="tr-TR" sz="2400" dirty="0" err="1" smtClean="0">
                <a:solidFill>
                  <a:srgbClr val="000000"/>
                </a:solidFill>
              </a:rPr>
              <a:t>example</a:t>
            </a:r>
            <a:r>
              <a:rPr lang="en-US" altLang="tr-TR" sz="2400" dirty="0" smtClean="0">
                <a:solidFill>
                  <a:srgbClr val="000000"/>
                </a:solidFill>
              </a:rPr>
              <a:t>;</a:t>
            </a:r>
            <a:endParaRPr lang="tr-TR" altLang="tr-TR" sz="2400" dirty="0">
              <a:solidFill>
                <a:srgbClr val="000000"/>
              </a:solidFill>
            </a:endParaRPr>
          </a:p>
          <a:p>
            <a:endParaRPr lang="tr-TR" altLang="tr-TR" sz="2400" dirty="0">
              <a:solidFill>
                <a:srgbClr val="000000"/>
              </a:solidFill>
            </a:endParaRPr>
          </a:p>
          <a:p>
            <a:endParaRPr lang="tr-TR" altLang="tr-TR" sz="2400" dirty="0">
              <a:solidFill>
                <a:srgbClr val="000000"/>
              </a:solidFill>
            </a:endParaRPr>
          </a:p>
          <a:p>
            <a:endParaRPr lang="tr-TR" altLang="tr-TR" sz="2400" dirty="0">
              <a:solidFill>
                <a:srgbClr val="000000"/>
              </a:solidFill>
            </a:endParaRPr>
          </a:p>
          <a:p>
            <a:endParaRPr lang="tr-TR" altLang="tr-TR" sz="2400" dirty="0">
              <a:solidFill>
                <a:srgbClr val="000000"/>
              </a:solidFill>
            </a:endParaRPr>
          </a:p>
          <a:p>
            <a:endParaRPr lang="tr-TR" altLang="tr-TR" sz="2400" dirty="0">
              <a:solidFill>
                <a:srgbClr val="000000"/>
              </a:solidFill>
            </a:endParaRPr>
          </a:p>
          <a:p>
            <a:endParaRPr lang="tr-TR" altLang="tr-TR" sz="2400" dirty="0">
              <a:solidFill>
                <a:srgbClr val="000000"/>
              </a:solidFill>
            </a:endParaRPr>
          </a:p>
          <a:p>
            <a:endParaRPr lang="tr-TR" altLang="tr-TR" sz="2400" dirty="0">
              <a:solidFill>
                <a:srgbClr val="000000"/>
              </a:solidFill>
            </a:endParaRPr>
          </a:p>
          <a:p>
            <a:endParaRPr lang="tr-TR" altLang="tr-TR" sz="2400" dirty="0">
              <a:solidFill>
                <a:srgbClr val="000000"/>
              </a:solidFill>
            </a:endParaRPr>
          </a:p>
          <a:p>
            <a:endParaRPr lang="tr-TR" altLang="tr-TR" sz="2400" dirty="0">
              <a:solidFill>
                <a:srgbClr val="000000"/>
              </a:solidFill>
            </a:endParaRPr>
          </a:p>
          <a:p>
            <a:endParaRPr lang="tr-TR" altLang="tr-TR" sz="2400" dirty="0">
              <a:solidFill>
                <a:srgbClr val="000000"/>
              </a:solidFill>
            </a:endParaRPr>
          </a:p>
          <a:p>
            <a:endParaRPr lang="tr-TR" altLang="tr-TR" sz="2400" dirty="0">
              <a:solidFill>
                <a:srgbClr val="000000"/>
              </a:solidFill>
            </a:endParaRPr>
          </a:p>
          <a:p>
            <a:endParaRPr lang="tr-TR" altLang="tr-TR" sz="2400" dirty="0">
              <a:solidFill>
                <a:srgbClr val="000000"/>
              </a:solidFill>
            </a:endParaRPr>
          </a:p>
          <a:p>
            <a:endParaRPr lang="tr-TR" altLang="tr-TR" sz="2400" dirty="0">
              <a:solidFill>
                <a:srgbClr val="000000"/>
              </a:solidFill>
            </a:endParaRPr>
          </a:p>
          <a:p>
            <a:endParaRPr lang="tr-TR" alt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808820"/>
            <a:ext cx="5292588" cy="4777470"/>
          </a:xfrm>
          <a:prstGeom prst="rect">
            <a:avLst/>
          </a:prstGeom>
          <a:ln w="60325">
            <a:solidFill>
              <a:schemeClr val="tx2">
                <a:lumMod val="40000"/>
                <a:lumOff val="60000"/>
              </a:schemeClr>
            </a:solidFill>
          </a:ln>
          <a:effectLst>
            <a:reflection endPos="0" dist="50800" dir="5400000" sy="-100000" algn="bl" rotWithShape="0"/>
          </a:effec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97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Metin kutusu 1"/>
          <p:cNvSpPr txBox="1">
            <a:spLocks noChangeArrowheads="1"/>
          </p:cNvSpPr>
          <p:nvPr/>
        </p:nvSpPr>
        <p:spPr bwMode="auto">
          <a:xfrm>
            <a:off x="341590" y="224644"/>
            <a:ext cx="6786694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2400" b="1" i="1" dirty="0">
                <a:solidFill>
                  <a:srgbClr val="FF0000"/>
                </a:solidFill>
              </a:rPr>
              <a:t>format </a:t>
            </a:r>
            <a:r>
              <a:rPr lang="tr-TR" altLang="tr-TR" sz="2400" b="1" i="1" dirty="0" err="1">
                <a:solidFill>
                  <a:srgbClr val="FF0000"/>
                </a:solidFill>
              </a:rPr>
              <a:t>short</a:t>
            </a:r>
            <a:r>
              <a:rPr lang="tr-TR" altLang="tr-TR" sz="2400" b="1" i="1" dirty="0">
                <a:solidFill>
                  <a:srgbClr val="FF0000"/>
                </a:solidFill>
              </a:rPr>
              <a:t> e </a:t>
            </a:r>
            <a:r>
              <a:rPr lang="tr-TR" altLang="tr-TR" sz="2400" dirty="0" err="1" smtClean="0"/>
              <a:t>and</a:t>
            </a:r>
            <a:r>
              <a:rPr lang="tr-TR" altLang="tr-TR" sz="2400" dirty="0" smtClean="0"/>
              <a:t> </a:t>
            </a:r>
            <a:r>
              <a:rPr lang="tr-TR" altLang="tr-TR" sz="2400" b="1" i="1" dirty="0">
                <a:solidFill>
                  <a:srgbClr val="FF0000"/>
                </a:solidFill>
              </a:rPr>
              <a:t>format </a:t>
            </a:r>
            <a:r>
              <a:rPr lang="tr-TR" altLang="tr-TR" sz="2400" b="1" i="1" dirty="0" err="1">
                <a:solidFill>
                  <a:srgbClr val="FF0000"/>
                </a:solidFill>
              </a:rPr>
              <a:t>long</a:t>
            </a:r>
            <a:r>
              <a:rPr lang="tr-TR" altLang="tr-TR" sz="2400" b="1" i="1" dirty="0">
                <a:solidFill>
                  <a:srgbClr val="FF0000"/>
                </a:solidFill>
              </a:rPr>
              <a:t> e </a:t>
            </a:r>
            <a:r>
              <a:rPr lang="tr-TR" altLang="tr-TR" sz="2400" dirty="0" smtClean="0"/>
              <a:t>commands:</a:t>
            </a:r>
            <a:r>
              <a:rPr lang="tr-TR" altLang="tr-TR" sz="2400" dirty="0" smtClean="0">
                <a:solidFill>
                  <a:srgbClr val="000000"/>
                </a:solidFill>
              </a:rPr>
              <a:t> </a:t>
            </a:r>
            <a:r>
              <a:rPr lang="en-US" altLang="tr-TR" sz="2400" dirty="0">
                <a:solidFill>
                  <a:srgbClr val="000000"/>
                </a:solidFill>
              </a:rPr>
              <a:t>Sets the output 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en-US" altLang="tr-TR" sz="2400" dirty="0" smtClean="0">
                <a:solidFill>
                  <a:srgbClr val="000000"/>
                </a:solidFill>
              </a:rPr>
              <a:t>of </a:t>
            </a:r>
            <a:r>
              <a:rPr lang="en-US" altLang="tr-TR" sz="2400" dirty="0">
                <a:solidFill>
                  <a:srgbClr val="000000"/>
                </a:solidFill>
              </a:rPr>
              <a:t>the numbers to </a:t>
            </a:r>
            <a:r>
              <a:rPr lang="en-US" altLang="tr-TR" sz="2400" b="1" dirty="0">
                <a:solidFill>
                  <a:srgbClr val="FF0000"/>
                </a:solidFill>
              </a:rPr>
              <a:t>4</a:t>
            </a:r>
            <a:r>
              <a:rPr lang="en-US" altLang="tr-TR" sz="2400" dirty="0">
                <a:solidFill>
                  <a:srgbClr val="000000"/>
                </a:solidFill>
              </a:rPr>
              <a:t> and </a:t>
            </a:r>
            <a:r>
              <a:rPr lang="en-US" altLang="tr-TR" sz="2400" b="1" dirty="0">
                <a:solidFill>
                  <a:srgbClr val="FF0000"/>
                </a:solidFill>
              </a:rPr>
              <a:t>15</a:t>
            </a:r>
            <a:r>
              <a:rPr lang="en-US" altLang="tr-TR" sz="2400" dirty="0">
                <a:solidFill>
                  <a:srgbClr val="000000"/>
                </a:solidFill>
              </a:rPr>
              <a:t> digits with </a:t>
            </a:r>
            <a:r>
              <a:rPr lang="en-US" altLang="tr-TR" sz="2400" b="1" dirty="0">
                <a:solidFill>
                  <a:srgbClr val="FF0000"/>
                </a:solidFill>
              </a:rPr>
              <a:t>e</a:t>
            </a:r>
            <a:r>
              <a:rPr lang="en-US" altLang="tr-TR" sz="2400" dirty="0">
                <a:solidFill>
                  <a:srgbClr val="000000"/>
                </a:solidFill>
              </a:rPr>
              <a:t> after the point. </a:t>
            </a:r>
            <a:endParaRPr lang="tr-TR" altLang="tr-TR" sz="2400" dirty="0" smtClean="0">
              <a:solidFill>
                <a:srgbClr val="000000"/>
              </a:solidFill>
            </a:endParaRPr>
          </a:p>
          <a:p>
            <a:r>
              <a:rPr lang="tr-TR" altLang="tr-TR" sz="24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altLang="tr-TR" sz="2400" dirty="0" smtClean="0">
                <a:solidFill>
                  <a:srgbClr val="000000"/>
                </a:solidFill>
              </a:rPr>
              <a:t>For </a:t>
            </a:r>
            <a:r>
              <a:rPr lang="en-US" altLang="tr-TR" sz="2400" dirty="0">
                <a:solidFill>
                  <a:srgbClr val="000000"/>
                </a:solidFill>
              </a:rPr>
              <a:t>example;</a:t>
            </a:r>
            <a:r>
              <a:rPr lang="tr-TR" altLang="tr-TR" sz="2400" dirty="0" smtClean="0"/>
              <a:t>  </a:t>
            </a:r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</p:txBody>
      </p:sp>
      <p:pic>
        <p:nvPicPr>
          <p:cNvPr id="54275" name="Resim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37" y="2204864"/>
            <a:ext cx="7737475" cy="4478337"/>
          </a:xfrm>
          <a:prstGeom prst="rect">
            <a:avLst/>
          </a:prstGeom>
          <a:noFill/>
          <a:ln w="476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50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Metin kutusu 2"/>
          <p:cNvSpPr txBox="1">
            <a:spLocks noChangeArrowheads="1"/>
          </p:cNvSpPr>
          <p:nvPr/>
        </p:nvSpPr>
        <p:spPr bwMode="auto">
          <a:xfrm>
            <a:off x="431540" y="584684"/>
            <a:ext cx="694877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2400" b="1" i="1" dirty="0">
                <a:solidFill>
                  <a:srgbClr val="FF0000"/>
                </a:solidFill>
              </a:rPr>
              <a:t>format bank </a:t>
            </a:r>
            <a:r>
              <a:rPr lang="tr-TR" altLang="tr-TR" sz="2400" dirty="0"/>
              <a:t>command: </a:t>
            </a:r>
            <a:r>
              <a:rPr lang="en-US" altLang="tr-TR" sz="2400" dirty="0">
                <a:solidFill>
                  <a:srgbClr val="000000"/>
                </a:solidFill>
              </a:rPr>
              <a:t>Sets the output of the numbers to </a:t>
            </a:r>
            <a:r>
              <a:rPr lang="en-US" altLang="tr-TR" sz="2400" b="1" dirty="0">
                <a:solidFill>
                  <a:srgbClr val="FF0000"/>
                </a:solidFill>
              </a:rPr>
              <a:t>2</a:t>
            </a:r>
            <a:r>
              <a:rPr lang="en-US" altLang="tr-TR" sz="2400" dirty="0">
                <a:solidFill>
                  <a:srgbClr val="000000"/>
                </a:solidFill>
              </a:rPr>
              <a:t> digits after the point. For example;</a:t>
            </a:r>
            <a:r>
              <a:rPr lang="tr-TR" altLang="tr-TR" sz="2400" dirty="0" smtClean="0"/>
              <a:t> </a:t>
            </a:r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</p:txBody>
      </p:sp>
      <p:pic>
        <p:nvPicPr>
          <p:cNvPr id="47107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660" y="1736812"/>
            <a:ext cx="3887788" cy="4179887"/>
          </a:xfrm>
          <a:prstGeom prst="rect">
            <a:avLst/>
          </a:prstGeom>
          <a:noFill/>
          <a:ln w="47625">
            <a:solidFill>
              <a:srgbClr val="FF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6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etin kutusu 4"/>
          <p:cNvSpPr txBox="1">
            <a:spLocks noChangeArrowheads="1"/>
          </p:cNvSpPr>
          <p:nvPr/>
        </p:nvSpPr>
        <p:spPr bwMode="auto">
          <a:xfrm>
            <a:off x="503548" y="1016732"/>
            <a:ext cx="6588534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tr-TR" sz="2000" dirty="0"/>
              <a:t>MATLAB is much easier than other programming languages</a:t>
            </a:r>
            <a:r>
              <a:rPr lang="en-US" altLang="tr-TR" sz="2000" dirty="0" smtClean="0"/>
              <a:t>.</a:t>
            </a:r>
            <a:endParaRPr lang="tr-TR" altLang="tr-TR" sz="2000" dirty="0" smtClean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tr-TR" altLang="tr-TR" sz="2000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tr-TR" sz="2000" dirty="0"/>
              <a:t>Hundreds of pre-defined functions have increased the processing speed without writing sub-programs</a:t>
            </a:r>
            <a:r>
              <a:rPr lang="en-US" altLang="tr-TR" sz="2000" dirty="0" smtClean="0"/>
              <a:t>.</a:t>
            </a:r>
            <a:endParaRPr lang="tr-TR" altLang="tr-TR" sz="2000" dirty="0" smtClean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tr-TR" altLang="tr-TR" sz="2000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tr-TR" sz="2000" dirty="0"/>
              <a:t>It has unique features in terms of data representation and graphical features</a:t>
            </a:r>
            <a:r>
              <a:rPr lang="en-US" altLang="tr-TR" sz="2000" dirty="0" smtClean="0"/>
              <a:t>.</a:t>
            </a:r>
            <a:endParaRPr lang="tr-TR" altLang="tr-TR" sz="2000" dirty="0" smtClean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tr-TR" altLang="tr-TR" sz="2000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tr-TR" sz="2000" dirty="0"/>
              <a:t>MATLAB functions like </a:t>
            </a:r>
            <a:r>
              <a:rPr lang="en-US" altLang="tr-TR" sz="2000" dirty="0" smtClean="0"/>
              <a:t>packaged </a:t>
            </a:r>
            <a:r>
              <a:rPr lang="en-US" altLang="tr-TR" sz="2000" dirty="0"/>
              <a:t>software such as </a:t>
            </a:r>
            <a:r>
              <a:rPr lang="en-US" altLang="tr-TR" sz="2000" dirty="0" err="1"/>
              <a:t>MathCAD</a:t>
            </a:r>
            <a:r>
              <a:rPr lang="en-US" altLang="tr-TR" sz="2000" dirty="0"/>
              <a:t>, Mathematica and Maple, as well as programming languages such as C, Visual Basic and Fortran</a:t>
            </a:r>
            <a:r>
              <a:rPr lang="en-US" altLang="tr-TR" sz="2000" dirty="0" smtClean="0"/>
              <a:t>.</a:t>
            </a:r>
            <a:endParaRPr lang="tr-TR" altLang="tr-TR" sz="2000" dirty="0" smtClean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tr-TR" altLang="tr-TR" sz="2000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tr-TR" sz="2000" dirty="0" smtClean="0"/>
              <a:t>MATLAB </a:t>
            </a:r>
            <a:r>
              <a:rPr lang="en-US" altLang="tr-TR" sz="2000" dirty="0"/>
              <a:t>offers the user great opportunities with its HELP functions.</a:t>
            </a:r>
            <a:endParaRPr lang="tr-TR" altLang="tr-TR" sz="2000" dirty="0"/>
          </a:p>
        </p:txBody>
      </p:sp>
      <p:sp>
        <p:nvSpPr>
          <p:cNvPr id="14339" name="Metin kutusu 5"/>
          <p:cNvSpPr txBox="1">
            <a:spLocks noChangeArrowheads="1"/>
          </p:cNvSpPr>
          <p:nvPr/>
        </p:nvSpPr>
        <p:spPr bwMode="auto">
          <a:xfrm>
            <a:off x="179512" y="490078"/>
            <a:ext cx="6188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tr-TR" altLang="tr-TR" sz="2800" b="1" dirty="0">
                <a:solidFill>
                  <a:srgbClr val="000099"/>
                </a:solidFill>
              </a:rPr>
              <a:t>ADVANTAGES OF USING MATLAB: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Metin kutusu 1"/>
          <p:cNvSpPr txBox="1">
            <a:spLocks noChangeArrowheads="1"/>
          </p:cNvSpPr>
          <p:nvPr/>
        </p:nvSpPr>
        <p:spPr bwMode="auto">
          <a:xfrm>
            <a:off x="395536" y="724008"/>
            <a:ext cx="676875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tr-TR" altLang="tr-TR" sz="2000" b="1" i="1" dirty="0">
                <a:solidFill>
                  <a:srgbClr val="FF0000"/>
                </a:solidFill>
              </a:rPr>
              <a:t>format </a:t>
            </a:r>
            <a:r>
              <a:rPr lang="tr-TR" altLang="tr-TR" sz="2000" b="1" i="1" dirty="0" err="1">
                <a:solidFill>
                  <a:srgbClr val="FF0000"/>
                </a:solidFill>
              </a:rPr>
              <a:t>rat</a:t>
            </a:r>
            <a:r>
              <a:rPr lang="tr-TR" altLang="tr-TR" sz="2000" b="1" i="1" dirty="0">
                <a:solidFill>
                  <a:srgbClr val="FF0000"/>
                </a:solidFill>
              </a:rPr>
              <a:t> </a:t>
            </a:r>
            <a:r>
              <a:rPr lang="tr-TR" altLang="tr-TR" sz="2000" dirty="0"/>
              <a:t>command: </a:t>
            </a:r>
            <a:r>
              <a:rPr lang="en-US" altLang="tr-TR" sz="2000" dirty="0">
                <a:solidFill>
                  <a:srgbClr val="000000"/>
                </a:solidFill>
              </a:rPr>
              <a:t>Shows the output of numbers in fractional 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en-US" altLang="tr-TR" sz="2000" dirty="0" smtClean="0">
                <a:solidFill>
                  <a:srgbClr val="000000"/>
                </a:solidFill>
              </a:rPr>
              <a:t>way </a:t>
            </a:r>
            <a:r>
              <a:rPr lang="en-US" altLang="tr-TR" sz="2000" dirty="0">
                <a:solidFill>
                  <a:srgbClr val="000000"/>
                </a:solidFill>
              </a:rPr>
              <a:t>with the least integer ratio approach. </a:t>
            </a:r>
            <a:endParaRPr lang="tr-TR" altLang="tr-TR" sz="2000" dirty="0" smtClean="0">
              <a:solidFill>
                <a:srgbClr val="000000"/>
              </a:solidFill>
            </a:endParaRPr>
          </a:p>
          <a:p>
            <a:pPr algn="just"/>
            <a:r>
              <a:rPr lang="en-US" altLang="tr-TR" sz="2000" dirty="0" smtClean="0">
                <a:solidFill>
                  <a:srgbClr val="000000"/>
                </a:solidFill>
              </a:rPr>
              <a:t>For </a:t>
            </a:r>
            <a:r>
              <a:rPr lang="en-US" altLang="tr-TR" sz="2000" dirty="0">
                <a:solidFill>
                  <a:srgbClr val="000000"/>
                </a:solidFill>
              </a:rPr>
              <a:t>example;</a:t>
            </a:r>
            <a:r>
              <a:rPr lang="tr-TR" altLang="tr-TR" sz="2000" dirty="0" smtClean="0">
                <a:solidFill>
                  <a:srgbClr val="000000"/>
                </a:solidFill>
              </a:rPr>
              <a:t>  </a:t>
            </a:r>
            <a:endParaRPr lang="tr-TR" altLang="tr-TR" sz="2000" dirty="0">
              <a:solidFill>
                <a:srgbClr val="000000"/>
              </a:solidFill>
            </a:endParaRPr>
          </a:p>
          <a:p>
            <a:r>
              <a:rPr lang="tr-TR" altLang="tr-TR" dirty="0"/>
              <a:t>  </a:t>
            </a:r>
          </a:p>
          <a:p>
            <a:endParaRPr lang="tr-TR" altLang="tr-TR" dirty="0"/>
          </a:p>
          <a:p>
            <a:endParaRPr lang="tr-TR" altLang="tr-TR" dirty="0"/>
          </a:p>
          <a:p>
            <a:endParaRPr lang="tr-TR" altLang="tr-TR" dirty="0"/>
          </a:p>
          <a:p>
            <a:endParaRPr lang="tr-TR" altLang="tr-TR" dirty="0"/>
          </a:p>
          <a:p>
            <a:endParaRPr lang="tr-TR" altLang="tr-TR" dirty="0"/>
          </a:p>
          <a:p>
            <a:endParaRPr lang="tr-TR" altLang="tr-TR" dirty="0" smtClean="0"/>
          </a:p>
          <a:p>
            <a:endParaRPr lang="tr-TR" altLang="tr-TR" dirty="0"/>
          </a:p>
          <a:p>
            <a:endParaRPr lang="tr-TR" altLang="tr-TR" b="1" i="1" dirty="0" smtClean="0">
              <a:solidFill>
                <a:srgbClr val="000099"/>
              </a:solidFill>
            </a:endParaRPr>
          </a:p>
          <a:p>
            <a:endParaRPr lang="tr-TR" altLang="tr-TR" b="1" i="1" dirty="0" smtClean="0">
              <a:solidFill>
                <a:srgbClr val="000099"/>
              </a:solidFill>
            </a:endParaRPr>
          </a:p>
          <a:p>
            <a:r>
              <a:rPr lang="tr-TR" altLang="tr-TR" sz="2000" b="1" i="1" dirty="0" err="1" smtClean="0">
                <a:solidFill>
                  <a:srgbClr val="000099"/>
                </a:solidFill>
              </a:rPr>
              <a:t>Also</a:t>
            </a:r>
            <a:r>
              <a:rPr lang="tr-TR" altLang="tr-TR" sz="2000" b="1" i="1" dirty="0" smtClean="0">
                <a:solidFill>
                  <a:srgbClr val="000099"/>
                </a:solidFill>
              </a:rPr>
              <a:t>;</a:t>
            </a:r>
          </a:p>
          <a:p>
            <a:r>
              <a:rPr lang="tr-TR" altLang="tr-TR" sz="2000" b="1" i="1" dirty="0" smtClean="0">
                <a:solidFill>
                  <a:srgbClr val="FF0000"/>
                </a:solidFill>
              </a:rPr>
              <a:t>format </a:t>
            </a:r>
            <a:r>
              <a:rPr lang="tr-TR" altLang="tr-TR" sz="2000" b="1" i="1" dirty="0" err="1">
                <a:solidFill>
                  <a:srgbClr val="FF0000"/>
                </a:solidFill>
              </a:rPr>
              <a:t>compact</a:t>
            </a:r>
            <a:r>
              <a:rPr lang="tr-TR" altLang="tr-TR" sz="2000" b="1" i="1" dirty="0">
                <a:solidFill>
                  <a:srgbClr val="FF0000"/>
                </a:solidFill>
              </a:rPr>
              <a:t> </a:t>
            </a:r>
            <a:r>
              <a:rPr lang="tr-TR" altLang="tr-TR" sz="2000" dirty="0"/>
              <a:t>command, </a:t>
            </a:r>
            <a:r>
              <a:rPr lang="en-US" altLang="tr-TR" sz="2000" dirty="0"/>
              <a:t>removes </a:t>
            </a:r>
            <a:r>
              <a:rPr lang="en-US" altLang="tr-TR" sz="2000" b="1" dirty="0">
                <a:solidFill>
                  <a:srgbClr val="FF0000"/>
                </a:solidFill>
              </a:rPr>
              <a:t>extra</a:t>
            </a:r>
            <a:r>
              <a:rPr lang="en-US" altLang="tr-TR" sz="2000" dirty="0"/>
              <a:t> line spacing in result impressions</a:t>
            </a:r>
            <a:r>
              <a:rPr lang="tr-TR" altLang="tr-TR" sz="2000" dirty="0" smtClean="0"/>
              <a:t>.</a:t>
            </a:r>
            <a:endParaRPr lang="tr-TR" altLang="tr-TR" sz="2000" b="1" i="1" dirty="0">
              <a:solidFill>
                <a:srgbClr val="FF0000"/>
              </a:solidFill>
            </a:endParaRPr>
          </a:p>
          <a:p>
            <a:r>
              <a:rPr lang="tr-TR" altLang="tr-TR" sz="2000" b="1" i="1" dirty="0">
                <a:solidFill>
                  <a:srgbClr val="FF0000"/>
                </a:solidFill>
              </a:rPr>
              <a:t>format </a:t>
            </a:r>
            <a:r>
              <a:rPr lang="tr-TR" altLang="tr-TR" sz="2000" b="1" i="1" dirty="0" err="1">
                <a:solidFill>
                  <a:srgbClr val="FF0000"/>
                </a:solidFill>
              </a:rPr>
              <a:t>loose</a:t>
            </a:r>
            <a:r>
              <a:rPr lang="tr-TR" altLang="tr-TR" sz="2000" b="1" i="1" dirty="0">
                <a:solidFill>
                  <a:srgbClr val="FF0000"/>
                </a:solidFill>
              </a:rPr>
              <a:t> </a:t>
            </a:r>
            <a:r>
              <a:rPr lang="tr-TR" altLang="tr-TR" sz="2000" dirty="0"/>
              <a:t>command; </a:t>
            </a:r>
            <a:r>
              <a:rPr lang="en-US" altLang="tr-TR" sz="2000" dirty="0"/>
              <a:t>Brings the </a:t>
            </a:r>
            <a:r>
              <a:rPr lang="en-US" altLang="tr-TR" sz="2000" b="1" dirty="0">
                <a:solidFill>
                  <a:srgbClr val="FF0000"/>
                </a:solidFill>
              </a:rPr>
              <a:t>extra </a:t>
            </a:r>
            <a:r>
              <a:rPr lang="en-US" altLang="tr-TR" sz="2000" dirty="0"/>
              <a:t>line back again.</a:t>
            </a:r>
            <a:endParaRPr lang="tr-TR" altLang="tr-TR" sz="2000" dirty="0"/>
          </a:p>
        </p:txBody>
      </p:sp>
      <p:pic>
        <p:nvPicPr>
          <p:cNvPr id="48131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692" y="1772816"/>
            <a:ext cx="4032448" cy="2736784"/>
          </a:xfrm>
          <a:prstGeom prst="rect">
            <a:avLst/>
          </a:prstGeom>
          <a:noFill/>
          <a:ln w="47625">
            <a:solidFill>
              <a:srgbClr val="FF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9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Metin kutusu 1"/>
          <p:cNvSpPr txBox="1">
            <a:spLocks noChangeArrowheads="1"/>
          </p:cNvSpPr>
          <p:nvPr/>
        </p:nvSpPr>
        <p:spPr bwMode="auto">
          <a:xfrm>
            <a:off x="251520" y="839335"/>
            <a:ext cx="7056784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2800" b="1" dirty="0" smtClean="0">
                <a:solidFill>
                  <a:srgbClr val="000099"/>
                </a:solidFill>
              </a:rPr>
              <a:t>  </a:t>
            </a:r>
            <a:r>
              <a:rPr lang="en-US" altLang="tr-TR" sz="2800" b="1" dirty="0" smtClean="0">
                <a:solidFill>
                  <a:srgbClr val="000099"/>
                </a:solidFill>
              </a:rPr>
              <a:t>MAKE </a:t>
            </a:r>
            <a:r>
              <a:rPr lang="en-US" altLang="tr-TR" sz="2800" b="1" dirty="0">
                <a:solidFill>
                  <a:srgbClr val="000099"/>
                </a:solidFill>
              </a:rPr>
              <a:t>NUMBER FORMAT TO </a:t>
            </a:r>
            <a:r>
              <a:rPr lang="en-US" altLang="tr-TR" sz="2800" b="1" dirty="0" smtClean="0">
                <a:solidFill>
                  <a:srgbClr val="000099"/>
                </a:solidFill>
              </a:rPr>
              <a:t>DEFAULT</a:t>
            </a:r>
            <a:endParaRPr lang="tr-TR" altLang="tr-TR" sz="2800" b="1" dirty="0" smtClean="0">
              <a:solidFill>
                <a:srgbClr val="000099"/>
              </a:solidFill>
            </a:endParaRPr>
          </a:p>
          <a:p>
            <a:endParaRPr lang="tr-TR" altLang="tr-TR" sz="2800" b="1" dirty="0" smtClean="0">
              <a:solidFill>
                <a:srgbClr val="000099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altLang="tr-TR" sz="2400" dirty="0" smtClean="0"/>
              <a:t>A</a:t>
            </a:r>
            <a:r>
              <a:rPr lang="en-US" altLang="tr-TR" sz="2400" dirty="0" smtClean="0"/>
              <a:t> </a:t>
            </a:r>
            <a:r>
              <a:rPr lang="en-US" altLang="tr-TR" sz="2400" dirty="0"/>
              <a:t>format change that we made using the </a:t>
            </a:r>
            <a:r>
              <a:rPr lang="en-US" altLang="tr-TR" sz="2400" b="1" dirty="0">
                <a:solidFill>
                  <a:srgbClr val="FF0000"/>
                </a:solidFill>
              </a:rPr>
              <a:t>format</a:t>
            </a:r>
            <a:r>
              <a:rPr lang="en-US" altLang="tr-TR" sz="2400" dirty="0"/>
              <a:t> command only applies to the current </a:t>
            </a:r>
            <a:r>
              <a:rPr lang="en-US" altLang="tr-TR" sz="2400" dirty="0" err="1"/>
              <a:t>Matlab</a:t>
            </a:r>
            <a:r>
              <a:rPr lang="en-US" altLang="tr-TR" sz="2400" dirty="0"/>
              <a:t> session; the default settings are applied when </a:t>
            </a:r>
            <a:r>
              <a:rPr lang="en-US" altLang="tr-TR" sz="2400" dirty="0" err="1"/>
              <a:t>Matlab</a:t>
            </a:r>
            <a:r>
              <a:rPr lang="en-US" altLang="tr-TR" sz="2400" dirty="0"/>
              <a:t> is turned off and on again</a:t>
            </a:r>
            <a:r>
              <a:rPr lang="en-US" altLang="tr-TR" sz="2400" dirty="0" smtClean="0"/>
              <a:t>.</a:t>
            </a:r>
            <a:endParaRPr lang="tr-TR" altLang="tr-TR" sz="2400" dirty="0" smtClean="0"/>
          </a:p>
          <a:p>
            <a:pPr algn="just"/>
            <a:r>
              <a:rPr lang="en-US" altLang="tr-TR" sz="2400" dirty="0" smtClean="0"/>
              <a:t> </a:t>
            </a:r>
            <a:endParaRPr lang="tr-TR" altLang="tr-TR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tr-TR" sz="2400" dirty="0" smtClean="0"/>
              <a:t>For </a:t>
            </a:r>
            <a:r>
              <a:rPr lang="en-US" altLang="tr-TR" sz="2400" dirty="0"/>
              <a:t>example, if we always want to see a 2-digit result after the point, click the </a:t>
            </a:r>
            <a:r>
              <a:rPr lang="en-US" altLang="tr-TR" sz="2400" b="1" dirty="0">
                <a:solidFill>
                  <a:srgbClr val="FF0000"/>
                </a:solidFill>
              </a:rPr>
              <a:t>Preferences</a:t>
            </a:r>
            <a:r>
              <a:rPr lang="en-US" altLang="tr-TR" sz="2400" dirty="0"/>
              <a:t> icon on the toolbar, click the </a:t>
            </a:r>
            <a:r>
              <a:rPr lang="en-US" altLang="tr-TR" sz="2400" b="1" dirty="0">
                <a:solidFill>
                  <a:srgbClr val="FF0000"/>
                </a:solidFill>
              </a:rPr>
              <a:t>Command Window</a:t>
            </a:r>
            <a:r>
              <a:rPr lang="en-US" altLang="tr-TR" sz="2400" dirty="0"/>
              <a:t> tab, select </a:t>
            </a:r>
            <a:r>
              <a:rPr lang="tr-TR" altLang="tr-TR" sz="2400" b="1" dirty="0" smtClean="0">
                <a:solidFill>
                  <a:srgbClr val="FF0000"/>
                </a:solidFill>
              </a:rPr>
              <a:t>B</a:t>
            </a:r>
            <a:r>
              <a:rPr lang="en-US" altLang="tr-TR" sz="2400" b="1" dirty="0" err="1" smtClean="0">
                <a:solidFill>
                  <a:srgbClr val="FF0000"/>
                </a:solidFill>
              </a:rPr>
              <a:t>ank</a:t>
            </a:r>
            <a:r>
              <a:rPr lang="en-US" altLang="tr-TR" sz="24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2400" dirty="0"/>
              <a:t>option from </a:t>
            </a:r>
            <a:r>
              <a:rPr lang="en-US" altLang="tr-TR" sz="2400" b="1" dirty="0">
                <a:solidFill>
                  <a:srgbClr val="FF0000"/>
                </a:solidFill>
              </a:rPr>
              <a:t>Numeric format</a:t>
            </a:r>
            <a:r>
              <a:rPr lang="en-US" altLang="tr-TR" sz="2400" dirty="0"/>
              <a:t>, and click </a:t>
            </a:r>
            <a:r>
              <a:rPr lang="en-US" altLang="tr-TR" sz="2400" b="1" dirty="0">
                <a:solidFill>
                  <a:srgbClr val="FF0000"/>
                </a:solidFill>
              </a:rPr>
              <a:t>OK</a:t>
            </a:r>
            <a:r>
              <a:rPr lang="en-US" altLang="tr-TR" sz="2400" dirty="0"/>
              <a:t> button to make it the default.</a:t>
            </a:r>
            <a:endParaRPr lang="tr-TR" altLang="tr-TR" sz="2400" dirty="0"/>
          </a:p>
          <a:p>
            <a:endParaRPr lang="tr-TR" alt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8428614" y="6409103"/>
            <a:ext cx="632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31/44</a:t>
            </a:r>
            <a:endParaRPr lang="tr-T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99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up 4"/>
          <p:cNvGrpSpPr>
            <a:grpSpLocks/>
          </p:cNvGrpSpPr>
          <p:nvPr/>
        </p:nvGrpSpPr>
        <p:grpSpPr bwMode="auto">
          <a:xfrm>
            <a:off x="431540" y="1124744"/>
            <a:ext cx="7992888" cy="4712023"/>
            <a:chOff x="431540" y="296652"/>
            <a:chExt cx="8352928" cy="5072156"/>
          </a:xfrm>
        </p:grpSpPr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1540" y="296652"/>
              <a:ext cx="8352928" cy="5072156"/>
            </a:xfrm>
            <a:prstGeom prst="rect">
              <a:avLst/>
            </a:prstGeom>
            <a:effectLst>
              <a:glow rad="508000">
                <a:schemeClr val="accent1">
                  <a:alpha val="33000"/>
                </a:schemeClr>
              </a:glow>
              <a:outerShdw blurRad="965200" dist="215900" dir="5400000" algn="ctr" rotWithShape="0">
                <a:srgbClr val="000000">
                  <a:alpha val="75000"/>
                </a:srgbClr>
              </a:outerShdw>
              <a:reflection blurRad="266700" endPos="65000" dist="50800" dir="5400000" sy="-100000" algn="bl" rotWithShape="0"/>
            </a:effectLst>
          </p:spPr>
        </p:pic>
        <p:sp>
          <p:nvSpPr>
            <p:cNvPr id="3" name="Oval 2"/>
            <p:cNvSpPr/>
            <p:nvPr/>
          </p:nvSpPr>
          <p:spPr bwMode="auto">
            <a:xfrm>
              <a:off x="2520566" y="728460"/>
              <a:ext cx="1979495" cy="792178"/>
            </a:xfrm>
            <a:prstGeom prst="ellipse">
              <a:avLst/>
            </a:prstGeom>
            <a:noFill/>
            <a:ln w="381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anchor="ctr"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50181" name="Oval 3"/>
            <p:cNvSpPr>
              <a:spLocks noChangeArrowheads="1"/>
            </p:cNvSpPr>
            <p:nvPr/>
          </p:nvSpPr>
          <p:spPr bwMode="auto">
            <a:xfrm>
              <a:off x="575556" y="1520788"/>
              <a:ext cx="1260140" cy="252028"/>
            </a:xfrm>
            <a:prstGeom prst="ellipse">
              <a:avLst/>
            </a:prstGeom>
            <a:noFill/>
            <a:ln w="38100" algn="ctr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0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50838"/>
            <a:ext cx="6851650" cy="774700"/>
          </a:xfrm>
        </p:spPr>
        <p:txBody>
          <a:bodyPr/>
          <a:lstStyle/>
          <a:p>
            <a:pPr eaLnBrk="1" hangingPunct="1"/>
            <a:r>
              <a:rPr lang="en-US" altLang="tr-TR" sz="4000" smtClean="0">
                <a:solidFill>
                  <a:schemeClr val="accent2"/>
                </a:solidFill>
              </a:rPr>
              <a:t>Matrix Operators</a:t>
            </a:r>
          </a:p>
        </p:txBody>
      </p:sp>
      <p:graphicFrame>
        <p:nvGraphicFramePr>
          <p:cNvPr id="6" name="جدول 1"/>
          <p:cNvGraphicFramePr>
            <a:graphicFrameLocks noGrp="1"/>
          </p:cNvGraphicFramePr>
          <p:nvPr/>
        </p:nvGraphicFramePr>
        <p:xfrm>
          <a:off x="1116013" y="1052513"/>
          <a:ext cx="6480175" cy="4799014"/>
        </p:xfrm>
        <a:graphic>
          <a:graphicData uri="http://schemas.openxmlformats.org/drawingml/2006/table">
            <a:tbl>
              <a:tblPr/>
              <a:tblGrid>
                <a:gridCol w="13458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342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6274"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 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Addition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6274"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Subtraction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6274"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*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Multiplication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6274"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.*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Element-by-element multiplication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6274"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division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6274"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./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Element-by-element division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6274"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\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left division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6274"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.\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Element-by-element left division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6274"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^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power 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36274"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.^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Element-by-element power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36274"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'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array transpose</a:t>
                      </a:r>
                    </a:p>
                  </a:txBody>
                  <a:tcPr marL="9524" marR="9524" marT="9527" marB="0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66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3238" y="225425"/>
            <a:ext cx="6851650" cy="32385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defRPr/>
            </a:pPr>
            <a:r>
              <a:rPr lang="tr-TR" altLang="tr-TR" sz="2000" b="1" dirty="0" smtClean="0">
                <a:solidFill>
                  <a:srgbClr val="000099"/>
                </a:solidFill>
                <a:latin typeface="+mn-lt"/>
              </a:rPr>
              <a:t>OPERATORS</a:t>
            </a:r>
            <a:endParaRPr lang="en-US" altLang="tr-TR" sz="2000" b="1" dirty="0" smtClean="0">
              <a:solidFill>
                <a:srgbClr val="000099"/>
              </a:solidFill>
              <a:latin typeface="+mn-lt"/>
            </a:endParaRPr>
          </a:p>
        </p:txBody>
      </p:sp>
      <p:graphicFrame>
        <p:nvGraphicFramePr>
          <p:cNvPr id="4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183049"/>
              </p:ext>
            </p:extLst>
          </p:nvPr>
        </p:nvGraphicFramePr>
        <p:xfrm>
          <a:off x="684213" y="549275"/>
          <a:ext cx="5616575" cy="6186580"/>
        </p:xfrm>
        <a:graphic>
          <a:graphicData uri="http://schemas.openxmlformats.org/drawingml/2006/table">
            <a:tbl>
              <a:tblPr/>
              <a:tblGrid>
                <a:gridCol w="24102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8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81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45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İşlem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Operat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ör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cs typeface="Times New Roman" panose="02020603050405020304" pitchFamily="18" charset="0"/>
                        </a:rPr>
                        <a:t>Örnek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a+b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+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Addition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a-b</a:t>
                      </a: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Subtraction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a*b</a:t>
                      </a: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*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Multiplication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*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a/b</a:t>
                      </a: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/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division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8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a\b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\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left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division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\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7(=7/15)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It's mostly used for matrix operations.</a:t>
                      </a: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^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power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^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705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a*(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b+c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 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brackets,function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braces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  <a:tab pos="2743200" algn="ctr"/>
                          <a:tab pos="5486400" algn="r"/>
                        </a:tabLst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2*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3+5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  <a:tab pos="2743200" algn="ctr"/>
                          <a:tab pos="5486400" algn="r"/>
                        </a:tabLst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sin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7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a=b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Assignment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  <a:tab pos="2743200" algn="ctr"/>
                          <a:tab pos="5486400" algn="r"/>
                        </a:tabLst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7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A==B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Equality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  <a:tab pos="2743200" algn="ctr"/>
                          <a:tab pos="5486400" algn="r"/>
                        </a:tabLst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==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7314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‘Ali’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‘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single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quotation</a:t>
                      </a: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)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  <a:tab pos="2743200" algn="ctr"/>
                          <a:tab pos="5486400" algn="r"/>
                        </a:tabLst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Used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text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input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51" marR="91451"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2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50838"/>
            <a:ext cx="6851650" cy="774700"/>
          </a:xfrm>
        </p:spPr>
        <p:txBody>
          <a:bodyPr/>
          <a:lstStyle/>
          <a:p>
            <a:pPr eaLnBrk="1" hangingPunct="1"/>
            <a:r>
              <a:rPr lang="tr-TR" altLang="tr-TR" sz="4000" smtClean="0">
                <a:solidFill>
                  <a:schemeClr val="accent2"/>
                </a:solidFill>
              </a:rPr>
              <a:t>Simple Calculations</a:t>
            </a:r>
            <a:endParaRPr lang="en-US" altLang="tr-TR" sz="4000" smtClean="0">
              <a:solidFill>
                <a:schemeClr val="accent2"/>
              </a:solidFill>
            </a:endParaRP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1046163"/>
            <a:ext cx="4892675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Metin kutusu 1"/>
          <p:cNvSpPr txBox="1">
            <a:spLocks noChangeArrowheads="1"/>
          </p:cNvSpPr>
          <p:nvPr/>
        </p:nvSpPr>
        <p:spPr bwMode="auto">
          <a:xfrm>
            <a:off x="3917950" y="2943225"/>
            <a:ext cx="5148263" cy="25241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2400" b="1" dirty="0">
                <a:solidFill>
                  <a:srgbClr val="FF0000"/>
                </a:solidFill>
              </a:rPr>
              <a:t>;</a:t>
            </a:r>
            <a:r>
              <a:rPr lang="tr-TR" altLang="tr-TR" dirty="0"/>
              <a:t> </a:t>
            </a:r>
            <a:r>
              <a:rPr lang="en-US" altLang="tr-TR" dirty="0">
                <a:solidFill>
                  <a:srgbClr val="FF0000"/>
                </a:solidFill>
              </a:rPr>
              <a:t>Use semicolons to separate rows in an array creation command, or to suppress the output display of a line of code.</a:t>
            </a:r>
            <a:r>
              <a:rPr lang="tr-TR" altLang="tr-TR" dirty="0">
                <a:solidFill>
                  <a:srgbClr val="FF0000"/>
                </a:solidFill>
              </a:rPr>
              <a:t> </a:t>
            </a:r>
            <a:r>
              <a:rPr lang="tr-TR" altLang="tr-TR" dirty="0" err="1"/>
              <a:t>suppress</a:t>
            </a:r>
            <a:r>
              <a:rPr lang="tr-TR" altLang="tr-TR" dirty="0"/>
              <a:t> </a:t>
            </a:r>
            <a:r>
              <a:rPr lang="tr-TR" altLang="tr-TR" dirty="0" err="1"/>
              <a:t>printing</a:t>
            </a:r>
            <a:endParaRPr lang="tr-TR" altLang="tr-TR" dirty="0"/>
          </a:p>
          <a:p>
            <a:endParaRPr lang="tr-TR" altLang="tr-TR" dirty="0"/>
          </a:p>
          <a:p>
            <a:r>
              <a:rPr lang="tr-TR" altLang="tr-TR" sz="2400" b="1" dirty="0">
                <a:solidFill>
                  <a:srgbClr val="FF0000"/>
                </a:solidFill>
              </a:rPr>
              <a:t>, </a:t>
            </a:r>
            <a:r>
              <a:rPr lang="en-US" altLang="tr-TR" sz="1600" b="1" dirty="0">
                <a:solidFill>
                  <a:srgbClr val="FF0000"/>
                </a:solidFill>
              </a:rPr>
              <a:t>Use commas to separate row elements in an array, array subscripts, function input and output arguments, and commands entered on the same</a:t>
            </a:r>
            <a:r>
              <a:rPr lang="tr-TR" altLang="tr-TR" sz="1600" b="1" dirty="0">
                <a:solidFill>
                  <a:srgbClr val="FF0000"/>
                </a:solidFill>
              </a:rPr>
              <a:t> </a:t>
            </a:r>
            <a:r>
              <a:rPr lang="en-US" altLang="tr-TR" sz="1600" b="1" dirty="0">
                <a:solidFill>
                  <a:srgbClr val="FF0000"/>
                </a:solidFill>
              </a:rPr>
              <a:t>line.</a:t>
            </a:r>
            <a:r>
              <a:rPr lang="tr-TR" altLang="tr-TR" dirty="0" err="1"/>
              <a:t>delimits</a:t>
            </a:r>
            <a:r>
              <a:rPr lang="tr-TR" altLang="tr-TR" dirty="0"/>
              <a:t> commands but </a:t>
            </a:r>
            <a:r>
              <a:rPr lang="tr-TR" altLang="tr-TR" dirty="0" err="1"/>
              <a:t>enables</a:t>
            </a:r>
            <a:r>
              <a:rPr lang="tr-TR" altLang="tr-TR" dirty="0"/>
              <a:t> </a:t>
            </a:r>
            <a:r>
              <a:rPr lang="tr-TR" altLang="tr-TR" dirty="0" err="1"/>
              <a:t>printing</a:t>
            </a:r>
            <a:endParaRPr lang="en-US" altLang="tr-TR" sz="2400" b="1" dirty="0">
              <a:solidFill>
                <a:srgbClr val="FF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8428614" y="6409103"/>
            <a:ext cx="632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35/44</a:t>
            </a:r>
            <a:endParaRPr lang="tr-T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16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50838"/>
            <a:ext cx="6851650" cy="774700"/>
          </a:xfrm>
        </p:spPr>
        <p:txBody>
          <a:bodyPr/>
          <a:lstStyle/>
          <a:p>
            <a:pPr eaLnBrk="1" hangingPunct="1"/>
            <a:r>
              <a:rPr lang="tr-TR" altLang="tr-TR" sz="4000" smtClean="0">
                <a:solidFill>
                  <a:schemeClr val="accent2"/>
                </a:solidFill>
              </a:rPr>
              <a:t>Practices</a:t>
            </a:r>
            <a:endParaRPr lang="en-US" altLang="tr-TR" sz="4000" smtClean="0">
              <a:solidFill>
                <a:schemeClr val="accent2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11175" y="1797050"/>
            <a:ext cx="8056563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defRPr/>
            </a:pPr>
            <a:r>
              <a:rPr lang="tr-TR" altLang="tr-TR" sz="2800" dirty="0" err="1" smtClean="0">
                <a:solidFill>
                  <a:schemeClr val="accent2"/>
                </a:solidFill>
                <a:latin typeface="+mn-lt"/>
              </a:rPr>
              <a:t>Practice</a:t>
            </a:r>
            <a:r>
              <a:rPr lang="tr-TR" altLang="tr-TR" sz="2800" dirty="0" smtClean="0">
                <a:solidFill>
                  <a:schemeClr val="accent2"/>
                </a:solidFill>
                <a:latin typeface="+mn-lt"/>
              </a:rPr>
              <a:t> 1: </a:t>
            </a:r>
            <a:r>
              <a:rPr lang="tr-TR" sz="28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ab-c+d-6+da</a:t>
            </a:r>
            <a:endParaRPr lang="en-US" sz="2800" dirty="0" smtClean="0">
              <a:solidFill>
                <a:srgbClr val="CC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tr-TR" sz="280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6591" y="3370794"/>
            <a:ext cx="7977188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2800" dirty="0" smtClean="0"/>
              <a:t>a=1, b=2, c=3, d=4, e=5, f=6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endParaRPr lang="tr-TR" altLang="tr-TR" sz="2800" dirty="0" smtClean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1932" y="152637"/>
            <a:ext cx="528559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67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Yuvarlatılmış Dikdörtgen 5"/>
          <p:cNvSpPr/>
          <p:nvPr/>
        </p:nvSpPr>
        <p:spPr>
          <a:xfrm>
            <a:off x="1115616" y="3091152"/>
            <a:ext cx="5791200" cy="2092325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7" name="Resim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00" y="3234820"/>
            <a:ext cx="4398962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06413" y="1703388"/>
            <a:ext cx="206057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defRPr/>
            </a:pPr>
            <a:r>
              <a:rPr lang="tr-TR" altLang="tr-TR" sz="2800" dirty="0" smtClean="0">
                <a:solidFill>
                  <a:schemeClr val="accent2"/>
                </a:solidFill>
                <a:latin typeface="+mn-lt"/>
              </a:rPr>
              <a:t>Solution 1:</a:t>
            </a:r>
            <a:endParaRPr lang="en-US" altLang="tr-TR" sz="2800" dirty="0" smtClean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4180" y="152637"/>
            <a:ext cx="566312" cy="54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028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9113" y="2571750"/>
            <a:ext cx="8056562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defRPr/>
            </a:pPr>
            <a:r>
              <a:rPr lang="tr-TR" altLang="tr-TR" sz="2800" dirty="0" err="1" smtClean="0">
                <a:solidFill>
                  <a:schemeClr val="accent2"/>
                </a:solidFill>
                <a:latin typeface="+mn-lt"/>
              </a:rPr>
              <a:t>Practice</a:t>
            </a:r>
            <a:r>
              <a:rPr lang="tr-TR" altLang="tr-TR" sz="2800" dirty="0" smtClean="0">
                <a:solidFill>
                  <a:schemeClr val="accent2"/>
                </a:solidFill>
                <a:latin typeface="+mn-lt"/>
              </a:rPr>
              <a:t> 2: </a:t>
            </a:r>
            <a:r>
              <a:rPr lang="tr-TR" sz="2800" dirty="0">
                <a:solidFill>
                  <a:schemeClr val="tx1"/>
                </a:solidFill>
                <a:latin typeface="+mn-lt"/>
              </a:rPr>
              <a:t>b+c</a:t>
            </a:r>
            <a:r>
              <a:rPr lang="tr-TR" sz="2800" baseline="30000" dirty="0">
                <a:solidFill>
                  <a:schemeClr val="tx1"/>
                </a:solidFill>
                <a:latin typeface="+mn-lt"/>
              </a:rPr>
              <a:t>3</a:t>
            </a:r>
            <a:r>
              <a:rPr lang="tr-TR" sz="2800" dirty="0">
                <a:solidFill>
                  <a:schemeClr val="tx1"/>
                </a:solidFill>
                <a:latin typeface="+mn-lt"/>
              </a:rPr>
              <a:t>-d/8-b</a:t>
            </a:r>
            <a:r>
              <a:rPr lang="tr-TR" sz="2800" baseline="30000" dirty="0">
                <a:solidFill>
                  <a:schemeClr val="tx1"/>
                </a:solidFill>
                <a:latin typeface="+mn-lt"/>
              </a:rPr>
              <a:t>2</a:t>
            </a:r>
            <a:r>
              <a:rPr lang="tr-TR" sz="2800" dirty="0">
                <a:solidFill>
                  <a:schemeClr val="tx1"/>
                </a:solidFill>
                <a:latin typeface="+mn-lt"/>
              </a:rPr>
              <a:t>c</a:t>
            </a:r>
          </a:p>
          <a:p>
            <a:pPr eaLnBrk="1" hangingPunct="1">
              <a:defRPr/>
            </a:pPr>
            <a:endParaRPr lang="en-US" altLang="tr-TR" sz="280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63588" y="3176972"/>
            <a:ext cx="7977188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2800" dirty="0" smtClean="0"/>
              <a:t>a=1, b=2, c=3, d=4, e=5, f=6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endParaRPr lang="tr-TR" altLang="tr-TR" sz="2800" dirty="0" smtClean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4180" y="152637"/>
            <a:ext cx="566312" cy="54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2817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495300" y="1124744"/>
            <a:ext cx="206057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defRPr/>
            </a:pPr>
            <a:r>
              <a:rPr lang="tr-TR" altLang="tr-TR" sz="2800" dirty="0" smtClean="0">
                <a:solidFill>
                  <a:schemeClr val="accent2"/>
                </a:solidFill>
                <a:latin typeface="+mn-lt"/>
              </a:rPr>
              <a:t>Solution 2:</a:t>
            </a:r>
            <a:endParaRPr lang="en-US" altLang="tr-TR" sz="2800" dirty="0" smtClean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45063" name="Resim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03795"/>
            <a:ext cx="3851275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Yuvarlatılmış Dikdörtgen 18"/>
          <p:cNvSpPr/>
          <p:nvPr/>
        </p:nvSpPr>
        <p:spPr>
          <a:xfrm>
            <a:off x="719572" y="2213296"/>
            <a:ext cx="5791200" cy="2092325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4180" y="152637"/>
            <a:ext cx="566312" cy="540059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8428614" y="6409103"/>
            <a:ext cx="632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39/44</a:t>
            </a:r>
            <a:endParaRPr lang="tr-T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45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kdörtgen 1"/>
          <p:cNvSpPr>
            <a:spLocks noChangeArrowheads="1"/>
          </p:cNvSpPr>
          <p:nvPr/>
        </p:nvSpPr>
        <p:spPr bwMode="auto">
          <a:xfrm>
            <a:off x="5366" y="1304764"/>
            <a:ext cx="68056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tr-TR" sz="3200" b="1" dirty="0" smtClean="0">
                <a:solidFill>
                  <a:srgbClr val="000099"/>
                </a:solidFill>
              </a:rPr>
              <a:t>DISADVANTAGES OF MATLAB:</a:t>
            </a:r>
            <a:endParaRPr lang="tr-TR" altLang="tr-TR" sz="3200" b="1" dirty="0">
              <a:solidFill>
                <a:srgbClr val="000099"/>
              </a:solidFill>
            </a:endParaRPr>
          </a:p>
        </p:txBody>
      </p:sp>
      <p:sp>
        <p:nvSpPr>
          <p:cNvPr id="15363" name="Metin kutusu 2"/>
          <p:cNvSpPr txBox="1">
            <a:spLocks noChangeArrowheads="1"/>
          </p:cNvSpPr>
          <p:nvPr/>
        </p:nvSpPr>
        <p:spPr bwMode="auto">
          <a:xfrm>
            <a:off x="467544" y="2348880"/>
            <a:ext cx="702001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It is slower than other programming languages</a:t>
            </a:r>
            <a:r>
              <a:rPr lang="en-US" altLang="en-US" sz="2000" dirty="0" smtClean="0"/>
              <a:t>.</a:t>
            </a:r>
            <a:endParaRPr lang="tr-TR" altLang="en-US" sz="20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It is much more expensive than other commercial programming languages</a:t>
            </a:r>
            <a:r>
              <a:rPr lang="en-US" altLang="en-US" sz="2000" dirty="0" smtClean="0"/>
              <a:t>.</a:t>
            </a:r>
            <a:endParaRPr lang="tr-TR" altLang="en-US" sz="20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It is also weak in symbolic calculations.</a:t>
            </a:r>
            <a:endParaRPr lang="tr-TR" altLang="en-US" sz="20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96" y="3501008"/>
            <a:ext cx="8102286" cy="749873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87524" y="1412776"/>
            <a:ext cx="1954213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defRPr/>
            </a:pPr>
            <a:r>
              <a:rPr lang="tr-TR" altLang="tr-TR" sz="2800" dirty="0" err="1" smtClean="0">
                <a:solidFill>
                  <a:schemeClr val="accent2"/>
                </a:solidFill>
                <a:latin typeface="+mn-lt"/>
              </a:rPr>
              <a:t>Practice</a:t>
            </a:r>
            <a:r>
              <a:rPr lang="tr-TR" altLang="tr-TR" sz="2800" dirty="0" smtClean="0">
                <a:solidFill>
                  <a:schemeClr val="accent2"/>
                </a:solidFill>
                <a:latin typeface="+mn-lt"/>
              </a:rPr>
              <a:t> 3: </a:t>
            </a:r>
            <a:endParaRPr lang="tr-TR" sz="28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tr-TR" sz="2800" dirty="0" smtClean="0">
              <a:solidFill>
                <a:schemeClr val="accent2"/>
              </a:solidFill>
              <a:latin typeface="+mn-lt"/>
            </a:endParaRPr>
          </a:p>
        </p:txBody>
      </p:sp>
      <p:graphicFrame>
        <p:nvGraphicFramePr>
          <p:cNvPr id="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643201"/>
              </p:ext>
            </p:extLst>
          </p:nvPr>
        </p:nvGraphicFramePr>
        <p:xfrm>
          <a:off x="2241737" y="1130201"/>
          <a:ext cx="418782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0" name="Denklem" r:id="rId4" imgW="1562100" imgH="393700" progId="Equation.3">
                  <p:embed/>
                </p:oleObj>
              </mc:Choice>
              <mc:Fallback>
                <p:oleObj name="Denklem" r:id="rId4" imgW="1562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737" y="1130201"/>
                        <a:ext cx="4187825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34178" y="152637"/>
            <a:ext cx="566313" cy="540060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8428614" y="6409103"/>
            <a:ext cx="632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40/44</a:t>
            </a:r>
            <a:endParaRPr lang="tr-T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0705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6413" y="1703388"/>
            <a:ext cx="206057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defRPr/>
            </a:pPr>
            <a:r>
              <a:rPr lang="tr-TR" altLang="tr-TR" sz="2800" dirty="0" smtClean="0">
                <a:solidFill>
                  <a:schemeClr val="accent2"/>
                </a:solidFill>
                <a:latin typeface="+mn-lt"/>
              </a:rPr>
              <a:t>Solution 3:</a:t>
            </a:r>
            <a:endParaRPr lang="en-US" altLang="tr-TR" sz="280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755576" y="3140968"/>
            <a:ext cx="5791200" cy="2092325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7" name="Resi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794" y="3392996"/>
            <a:ext cx="5338763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4178" y="152637"/>
            <a:ext cx="566313" cy="540060"/>
          </a:xfrm>
          <a:prstGeom prst="rect">
            <a:avLst/>
          </a:prstGeom>
        </p:spPr>
      </p:pic>
      <p:sp>
        <p:nvSpPr>
          <p:cNvPr id="10" name="Metin kutusu 9"/>
          <p:cNvSpPr txBox="1"/>
          <p:nvPr/>
        </p:nvSpPr>
        <p:spPr>
          <a:xfrm>
            <a:off x="8428614" y="6409103"/>
            <a:ext cx="632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41/44</a:t>
            </a:r>
            <a:endParaRPr lang="tr-T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2344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79612" y="3104964"/>
            <a:ext cx="7977188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2800" dirty="0" smtClean="0"/>
              <a:t>a=1, b=2, c=3, d=4, e=5, f=6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endParaRPr lang="tr-TR" altLang="tr-TR" sz="28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9512" y="1196752"/>
            <a:ext cx="1954213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defRPr/>
            </a:pPr>
            <a:r>
              <a:rPr lang="tr-TR" altLang="tr-TR" sz="2800" dirty="0" err="1" smtClean="0">
                <a:solidFill>
                  <a:schemeClr val="accent2"/>
                </a:solidFill>
                <a:latin typeface="+mn-lt"/>
              </a:rPr>
              <a:t>Practice</a:t>
            </a:r>
            <a:r>
              <a:rPr lang="tr-TR" altLang="tr-TR" sz="2800" dirty="0" smtClean="0">
                <a:solidFill>
                  <a:schemeClr val="accent2"/>
                </a:solidFill>
                <a:latin typeface="+mn-lt"/>
              </a:rPr>
              <a:t> 4: </a:t>
            </a:r>
            <a:endParaRPr lang="tr-TR" sz="28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tr-TR" sz="2800" dirty="0" smtClean="0">
              <a:solidFill>
                <a:schemeClr val="accent2"/>
              </a:solidFill>
              <a:latin typeface="+mn-lt"/>
            </a:endParaRPr>
          </a:p>
        </p:txBody>
      </p:sp>
      <p:graphicFrame>
        <p:nvGraphicFramePr>
          <p:cNvPr id="6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608815"/>
              </p:ext>
            </p:extLst>
          </p:nvPr>
        </p:nvGraphicFramePr>
        <p:xfrm>
          <a:off x="2339752" y="908720"/>
          <a:ext cx="3568700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4" name="Denklem" r:id="rId3" imgW="977900" imgH="609600" progId="Equation.3">
                  <p:embed/>
                </p:oleObj>
              </mc:Choice>
              <mc:Fallback>
                <p:oleObj name="Denklem" r:id="rId3" imgW="9779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908720"/>
                        <a:ext cx="3568700" cy="152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4178" y="152637"/>
            <a:ext cx="566313" cy="540060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8428614" y="6409103"/>
            <a:ext cx="632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42/44</a:t>
            </a:r>
            <a:endParaRPr lang="tr-T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5308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83568" y="1016732"/>
            <a:ext cx="206057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defRPr/>
            </a:pPr>
            <a:r>
              <a:rPr lang="tr-TR" altLang="tr-TR" sz="2800" dirty="0" smtClean="0">
                <a:solidFill>
                  <a:schemeClr val="accent2"/>
                </a:solidFill>
                <a:latin typeface="+mn-lt"/>
              </a:rPr>
              <a:t>Solution 4:</a:t>
            </a:r>
            <a:endParaRPr lang="en-US" altLang="tr-TR" sz="280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9" name="Yuvarlatılmış Dikdörtgen 18"/>
          <p:cNvSpPr/>
          <p:nvPr/>
        </p:nvSpPr>
        <p:spPr>
          <a:xfrm>
            <a:off x="899592" y="2492896"/>
            <a:ext cx="5791200" cy="234026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46088" name="Resi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62758"/>
            <a:ext cx="51784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4178" y="152637"/>
            <a:ext cx="566313" cy="540060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8428614" y="6409103"/>
            <a:ext cx="632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43/44</a:t>
            </a:r>
            <a:endParaRPr lang="tr-T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74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3568" y="2708920"/>
            <a:ext cx="6347713" cy="1320800"/>
          </a:xfrm>
        </p:spPr>
        <p:txBody>
          <a:bodyPr>
            <a:noAutofit/>
          </a:bodyPr>
          <a:lstStyle/>
          <a:p>
            <a:r>
              <a:rPr lang="tr-TR" sz="40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SEE YOU ON NEXT WEEK</a:t>
            </a:r>
            <a:endParaRPr lang="tr-TR" sz="40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96036" y="3867069"/>
            <a:ext cx="2954289" cy="536982"/>
          </a:xfrm>
        </p:spPr>
        <p:txBody>
          <a:bodyPr/>
          <a:lstStyle/>
          <a:p>
            <a:pPr marL="0" indent="0">
              <a:buNone/>
            </a:pPr>
            <a:r>
              <a:rPr lang="tr-TR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Dr. Onur ŞAHİN</a:t>
            </a:r>
            <a:endParaRPr lang="tr-TR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4178" y="152637"/>
            <a:ext cx="566313" cy="54006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8428614" y="6409103"/>
            <a:ext cx="632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44/44</a:t>
            </a:r>
            <a:endParaRPr lang="tr-T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76250"/>
            <a:ext cx="6851650" cy="774700"/>
          </a:xfrm>
        </p:spPr>
        <p:txBody>
          <a:bodyPr/>
          <a:lstStyle/>
          <a:p>
            <a:pPr eaLnBrk="1" hangingPunct="1"/>
            <a:r>
              <a:rPr lang="tr-TR" altLang="tr-TR" sz="3600" dirty="0" smtClean="0">
                <a:solidFill>
                  <a:schemeClr val="accent2"/>
                </a:solidFill>
              </a:rPr>
              <a:t>Basic MATLAB </a:t>
            </a:r>
            <a:r>
              <a:rPr lang="tr-TR" altLang="tr-TR" sz="3600" dirty="0" err="1" smtClean="0">
                <a:solidFill>
                  <a:schemeClr val="accent2"/>
                </a:solidFill>
              </a:rPr>
              <a:t>Interface</a:t>
            </a:r>
            <a:endParaRPr lang="tr-TR" altLang="tr-TR" sz="3600" dirty="0" smtClean="0">
              <a:solidFill>
                <a:schemeClr val="accent2"/>
              </a:solidFill>
            </a:endParaRPr>
          </a:p>
        </p:txBody>
      </p:sp>
      <p:grpSp>
        <p:nvGrpSpPr>
          <p:cNvPr id="16387" name="Grup 5"/>
          <p:cNvGrpSpPr>
            <a:grpSpLocks/>
          </p:cNvGrpSpPr>
          <p:nvPr/>
        </p:nvGrpSpPr>
        <p:grpSpPr bwMode="auto">
          <a:xfrm>
            <a:off x="684213" y="1160463"/>
            <a:ext cx="7272337" cy="4867275"/>
            <a:chOff x="1524000" y="0"/>
            <a:chExt cx="9887050" cy="6858000"/>
          </a:xfrm>
        </p:grpSpPr>
        <p:pic>
          <p:nvPicPr>
            <p:cNvPr id="16392" name="Resim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3" name="Dikdörtgen 7"/>
            <p:cNvSpPr>
              <a:spLocks noChangeArrowheads="1"/>
            </p:cNvSpPr>
            <p:nvPr/>
          </p:nvSpPr>
          <p:spPr bwMode="auto">
            <a:xfrm>
              <a:off x="3081690" y="1653494"/>
              <a:ext cx="5738576" cy="2515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3" algn="just" eaLnBrk="1" hangingPunct="1">
                <a:spcBef>
                  <a:spcPct val="50000"/>
                </a:spcBef>
                <a:buClr>
                  <a:srgbClr val="0000CC"/>
                </a:buClr>
              </a:pPr>
              <a:r>
                <a:rPr lang="tr-TR" altLang="tr-T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Command </a:t>
              </a:r>
              <a:r>
                <a:rPr lang="tr-TR" altLang="tr-TR" sz="2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Window</a:t>
              </a:r>
              <a:r>
                <a:rPr lang="tr-TR" altLang="tr-T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altLang="tr-TR" sz="2000" dirty="0">
                  <a:solidFill>
                    <a:srgbClr val="FF0000"/>
                  </a:solidFill>
                </a:rPr>
                <a:t>Type your instructions here and press ENTER to execute them.</a:t>
              </a:r>
            </a:p>
            <a:p>
              <a:pPr lvl="3" algn="just" eaLnBrk="1" hangingPunct="1">
                <a:spcBef>
                  <a:spcPct val="50000"/>
                </a:spcBef>
                <a:buClr>
                  <a:srgbClr val="0000CC"/>
                </a:buClr>
              </a:pPr>
              <a:endPara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Düz Ok Bağlayıcısı 8"/>
            <p:cNvCxnSpPr/>
            <p:nvPr/>
          </p:nvCxnSpPr>
          <p:spPr>
            <a:xfrm>
              <a:off x="4260691" y="1556806"/>
              <a:ext cx="688489" cy="50327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5" name="Dikdörtgen 9"/>
            <p:cNvSpPr>
              <a:spLocks noChangeArrowheads="1"/>
            </p:cNvSpPr>
            <p:nvPr/>
          </p:nvSpPr>
          <p:spPr bwMode="auto">
            <a:xfrm>
              <a:off x="8858945" y="1952836"/>
              <a:ext cx="2552105" cy="563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tr-TR" altLang="tr-TR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Workspace</a:t>
              </a:r>
              <a:endParaRPr lang="tr-TR" altLang="tr-TR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Düz Ok Bağlayıcısı 10"/>
            <p:cNvCxnSpPr/>
            <p:nvPr/>
          </p:nvCxnSpPr>
          <p:spPr>
            <a:xfrm>
              <a:off x="9336950" y="1485229"/>
              <a:ext cx="418705" cy="467489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Ok Bağlayıcısı 14"/>
            <p:cNvCxnSpPr/>
            <p:nvPr/>
          </p:nvCxnSpPr>
          <p:spPr>
            <a:xfrm flipH="1">
              <a:off x="8572921" y="4149246"/>
              <a:ext cx="764029" cy="61959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3021013" y="4262438"/>
            <a:ext cx="2971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000" b="1">
                <a:cs typeface="Arial" panose="020B0604020202020204" pitchFamily="34" charset="0"/>
              </a:rPr>
              <a:t>Command history</a:t>
            </a:r>
            <a:r>
              <a:rPr lang="en-US" altLang="tr-TR" sz="2000">
                <a:solidFill>
                  <a:srgbClr val="FF0000"/>
                </a:solidFill>
                <a:cs typeface="Arial" panose="020B0604020202020204" pitchFamily="34" charset="0"/>
              </a:rPr>
              <a:t>: a list of instructions executed by MATLAB is shown here.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049963" y="2878138"/>
            <a:ext cx="190658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 err="1">
                <a:solidFill>
                  <a:srgbClr val="FF0000"/>
                </a:solidFill>
                <a:cs typeface="Arial" panose="020B0604020202020204" pitchFamily="34" charset="0"/>
              </a:rPr>
              <a:t>It</a:t>
            </a:r>
            <a:r>
              <a:rPr lang="tr-TR" altLang="tr-TR" sz="1800" dirty="0">
                <a:solidFill>
                  <a:srgbClr val="FF0000"/>
                </a:solidFill>
                <a:cs typeface="Arial" panose="020B0604020202020204" pitchFamily="34" charset="0"/>
              </a:rPr>
              <a:t> is </a:t>
            </a:r>
            <a:r>
              <a:rPr lang="tr-TR" altLang="tr-TR" sz="1800" dirty="0" err="1">
                <a:solidFill>
                  <a:srgbClr val="FF0000"/>
                </a:solidFill>
                <a:cs typeface="Arial" panose="020B0604020202020204" pitchFamily="34" charset="0"/>
              </a:rPr>
              <a:t>the</a:t>
            </a:r>
            <a:r>
              <a:rPr lang="tr-TR" altLang="tr-TR" sz="1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tr-TR" altLang="tr-TR" sz="1800" dirty="0" err="1">
                <a:solidFill>
                  <a:srgbClr val="FF0000"/>
                </a:solidFill>
                <a:cs typeface="Arial" panose="020B0604020202020204" pitchFamily="34" charset="0"/>
              </a:rPr>
              <a:t>memory</a:t>
            </a:r>
            <a:r>
              <a:rPr lang="tr-TR" altLang="tr-TR" sz="1800" dirty="0">
                <a:solidFill>
                  <a:srgbClr val="FF0000"/>
                </a:solidFill>
                <a:cs typeface="Arial" panose="020B0604020202020204" pitchFamily="34" charset="0"/>
              </a:rPr>
              <a:t> of MATLAB</a:t>
            </a:r>
            <a:r>
              <a:rPr lang="en-US" altLang="tr-TR" sz="1800" dirty="0">
                <a:solidFill>
                  <a:srgbClr val="FF0000"/>
                </a:solidFill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12" name="Düz Ok Bağlayıcısı 11"/>
          <p:cNvCxnSpPr/>
          <p:nvPr/>
        </p:nvCxnSpPr>
        <p:spPr bwMode="auto">
          <a:xfrm flipH="1">
            <a:off x="471488" y="2282825"/>
            <a:ext cx="561975" cy="43973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1" name="Dikdörtgen 9"/>
          <p:cNvSpPr>
            <a:spLocks noChangeArrowheads="1"/>
          </p:cNvSpPr>
          <p:nvPr/>
        </p:nvSpPr>
        <p:spPr bwMode="auto">
          <a:xfrm>
            <a:off x="0" y="2628900"/>
            <a:ext cx="284321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tr-TR" alt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Folder</a:t>
            </a:r>
            <a:r>
              <a:rPr lang="tr-TR" alt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alt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is where </a:t>
            </a:r>
            <a:r>
              <a:rPr lang="en-US" altLang="tr-T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altLang="tr-T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ATLAB</a:t>
            </a:r>
            <a:r>
              <a:rPr lang="en-US" altLang="tr-T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load and save files from if you don’t specify the</a:t>
            </a:r>
            <a:r>
              <a:rPr lang="tr-TR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file path with these commands. </a:t>
            </a:r>
            <a:endParaRPr lang="tr-TR" altLang="tr-TR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Resim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  <p:sp>
        <p:nvSpPr>
          <p:cNvPr id="16" name="Metin kutusu 15"/>
          <p:cNvSpPr txBox="1"/>
          <p:nvPr/>
        </p:nvSpPr>
        <p:spPr>
          <a:xfrm>
            <a:off x="8428614" y="6409103"/>
            <a:ext cx="632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</a:t>
            </a:r>
            <a:r>
              <a:rPr lang="tr-T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/44</a:t>
            </a:r>
            <a:endParaRPr lang="tr-T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Başlık 1"/>
          <p:cNvSpPr>
            <a:spLocks noGrp="1"/>
          </p:cNvSpPr>
          <p:nvPr>
            <p:ph type="title"/>
          </p:nvPr>
        </p:nvSpPr>
        <p:spPr>
          <a:xfrm>
            <a:off x="-654774" y="329199"/>
            <a:ext cx="8229600" cy="809625"/>
          </a:xfrm>
        </p:spPr>
        <p:txBody>
          <a:bodyPr/>
          <a:lstStyle/>
          <a:p>
            <a:pPr algn="ctr">
              <a:defRPr/>
            </a:pPr>
            <a:r>
              <a:rPr lang="tr-TR" altLang="tr-TR" sz="2400" b="1" dirty="0" smtClean="0">
                <a:solidFill>
                  <a:srgbClr val="000099"/>
                </a:solidFill>
                <a:latin typeface="+mn-lt"/>
              </a:rPr>
              <a:t>COMMAND WINDOW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8994" y="734012"/>
            <a:ext cx="6751298" cy="4810125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M</a:t>
            </a:r>
            <a:r>
              <a:rPr lang="tr-TR" sz="2000" dirty="0" smtClean="0"/>
              <a:t>ATLAB</a:t>
            </a:r>
            <a:r>
              <a:rPr lang="en-US" sz="2000" dirty="0" smtClean="0"/>
              <a:t> </a:t>
            </a:r>
            <a:r>
              <a:rPr lang="en-US" sz="2000" dirty="0"/>
              <a:t>basically includes </a:t>
            </a:r>
            <a:r>
              <a:rPr lang="en-US" sz="2000" b="1" dirty="0" smtClean="0">
                <a:solidFill>
                  <a:srgbClr val="FF0000"/>
                </a:solidFill>
              </a:rPr>
              <a:t>commands</a:t>
            </a:r>
            <a:r>
              <a:rPr lang="tr-TR" sz="2000" b="1" dirty="0" smtClean="0">
                <a:solidFill>
                  <a:srgbClr val="FF0000"/>
                </a:solidFill>
              </a:rPr>
              <a:t> (komutlar)</a:t>
            </a:r>
            <a:r>
              <a:rPr lang="en-US" sz="2000" b="1" dirty="0" smtClean="0">
                <a:solidFill>
                  <a:srgbClr val="FF0000"/>
                </a:solidFill>
              </a:rPr>
              <a:t>, operations</a:t>
            </a:r>
            <a:r>
              <a:rPr lang="tr-TR" sz="2000" b="1" dirty="0" smtClean="0">
                <a:solidFill>
                  <a:srgbClr val="FF0000"/>
                </a:solidFill>
              </a:rPr>
              <a:t> (işlemler)</a:t>
            </a:r>
            <a:r>
              <a:rPr lang="en-US" sz="2000" b="1" dirty="0" smtClean="0">
                <a:solidFill>
                  <a:srgbClr val="FF0000"/>
                </a:solidFill>
              </a:rPr>
              <a:t>, functions</a:t>
            </a:r>
            <a:r>
              <a:rPr lang="tr-TR" sz="2000" b="1" dirty="0" smtClean="0">
                <a:solidFill>
                  <a:srgbClr val="FF0000"/>
                </a:solidFill>
              </a:rPr>
              <a:t> (fonksiyonlar)</a:t>
            </a:r>
            <a:r>
              <a:rPr lang="en-US" sz="2000" dirty="0" smtClean="0"/>
              <a:t>, </a:t>
            </a:r>
            <a:r>
              <a:rPr lang="en-US" sz="2000" dirty="0"/>
              <a:t>and </a:t>
            </a:r>
            <a:r>
              <a:rPr lang="en-US" sz="2000" b="1" dirty="0" smtClean="0">
                <a:solidFill>
                  <a:srgbClr val="FF0000"/>
                </a:solidFill>
              </a:rPr>
              <a:t>files</a:t>
            </a:r>
            <a:r>
              <a:rPr lang="tr-TR" sz="2000" b="1" dirty="0" smtClean="0">
                <a:solidFill>
                  <a:srgbClr val="FF0000"/>
                </a:solidFill>
              </a:rPr>
              <a:t>(dosyalar)</a:t>
            </a:r>
            <a:r>
              <a:rPr lang="en-US" sz="2000" dirty="0" smtClean="0"/>
              <a:t>. </a:t>
            </a:r>
            <a:r>
              <a:rPr lang="en-US" sz="2000" dirty="0"/>
              <a:t>We can call them from the command line and use them. </a:t>
            </a:r>
            <a:endParaRPr lang="tr-TR" sz="2000" dirty="0" smtClean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The </a:t>
            </a:r>
            <a:r>
              <a:rPr lang="en-US" sz="2000" b="1" dirty="0">
                <a:solidFill>
                  <a:srgbClr val="FF0000"/>
                </a:solidFill>
              </a:rPr>
              <a:t>MATLAB commands </a:t>
            </a:r>
            <a:r>
              <a:rPr lang="en-US" sz="2000" dirty="0"/>
              <a:t>are written to the </a:t>
            </a:r>
            <a:r>
              <a:rPr lang="en-US" sz="2000" dirty="0" smtClean="0"/>
              <a:t>command-line</a:t>
            </a:r>
            <a:r>
              <a:rPr lang="tr-TR" sz="2000" dirty="0" smtClean="0"/>
              <a:t> </a:t>
            </a:r>
            <a:r>
              <a:rPr lang="tr-TR" sz="2000" dirty="0" err="1" smtClean="0"/>
              <a:t>after</a:t>
            </a:r>
            <a:r>
              <a:rPr lang="tr-TR" sz="2000" dirty="0"/>
              <a:t> </a:t>
            </a:r>
            <a:r>
              <a:rPr lang="tr-TR" sz="2000" dirty="0" smtClean="0">
                <a:solidFill>
                  <a:srgbClr val="00B050"/>
                </a:solidFill>
              </a:rPr>
              <a:t>&gt;&gt;</a:t>
            </a:r>
            <a:r>
              <a:rPr lang="tr-TR" sz="2000" dirty="0" smtClean="0"/>
              <a:t> </a:t>
            </a:r>
            <a:r>
              <a:rPr lang="tr-TR" sz="2000" dirty="0"/>
              <a:t>(</a:t>
            </a:r>
            <a:r>
              <a:rPr lang="tr-TR" sz="2000" dirty="0" err="1">
                <a:solidFill>
                  <a:srgbClr val="FF0000"/>
                </a:solidFill>
              </a:rPr>
              <a:t>double</a:t>
            </a:r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err="1">
                <a:solidFill>
                  <a:srgbClr val="FF0000"/>
                </a:solidFill>
              </a:rPr>
              <a:t>less</a:t>
            </a:r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err="1">
                <a:solidFill>
                  <a:srgbClr val="FF0000"/>
                </a:solidFill>
              </a:rPr>
              <a:t>than</a:t>
            </a:r>
            <a:r>
              <a:rPr lang="tr-TR" sz="2000" dirty="0">
                <a:solidFill>
                  <a:srgbClr val="FF0000"/>
                </a:solidFill>
              </a:rPr>
              <a:t> </a:t>
            </a:r>
            <a:r>
              <a:rPr lang="tr-TR" sz="2000" dirty="0" err="1" smtClean="0">
                <a:solidFill>
                  <a:srgbClr val="FF0000"/>
                </a:solidFill>
              </a:rPr>
              <a:t>sign</a:t>
            </a:r>
            <a:r>
              <a:rPr lang="tr-TR" sz="2000" dirty="0" smtClean="0"/>
              <a:t>) </a:t>
            </a:r>
            <a:r>
              <a:rPr lang="en-US" sz="2000" dirty="0" smtClean="0"/>
              <a:t>which </a:t>
            </a:r>
            <a:r>
              <a:rPr lang="en-US" sz="2000" dirty="0"/>
              <a:t>appears in the command window </a:t>
            </a:r>
            <a:r>
              <a:rPr lang="en-US" sz="2000" dirty="0" smtClean="0"/>
              <a:t>and </a:t>
            </a:r>
            <a:r>
              <a:rPr lang="en-US" sz="2000" dirty="0"/>
              <a:t>press Enter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tr-TR" sz="2000" dirty="0" err="1"/>
              <a:t>Examples</a:t>
            </a:r>
            <a:r>
              <a:rPr lang="tr-TR" sz="2000" dirty="0"/>
              <a:t> of </a:t>
            </a:r>
            <a:r>
              <a:rPr lang="tr-TR" sz="2000" dirty="0" err="1"/>
              <a:t>some</a:t>
            </a:r>
            <a:r>
              <a:rPr lang="tr-TR" sz="2000" dirty="0"/>
              <a:t> commands. </a:t>
            </a:r>
            <a:endParaRPr lang="tr-TR" sz="2000" dirty="0" smtClean="0"/>
          </a:p>
          <a:p>
            <a:pPr marL="0" indent="0">
              <a:buClr>
                <a:srgbClr val="FF0000"/>
              </a:buClr>
              <a:buFont typeface="Wingdings" panose="05000000000000000000" pitchFamily="2" charset="2"/>
              <a:buNone/>
              <a:defRPr/>
            </a:pPr>
            <a:r>
              <a:rPr lang="tr-TR" sz="2000" b="1" dirty="0" smtClean="0">
                <a:solidFill>
                  <a:srgbClr val="00B050"/>
                </a:solidFill>
                <a:latin typeface="GreekC"/>
                <a:cs typeface="GreekC"/>
              </a:rPr>
              <a:t>&gt;&gt;  </a:t>
            </a:r>
            <a:r>
              <a:rPr lang="tr-TR" sz="2000" i="1" dirty="0" err="1" smtClean="0">
                <a:cs typeface="GreekC"/>
              </a:rPr>
              <a:t>date</a:t>
            </a:r>
            <a:endParaRPr lang="tr-TR" sz="2000" i="1" dirty="0" smtClean="0">
              <a:cs typeface="GreekC"/>
            </a:endParaRPr>
          </a:p>
          <a:p>
            <a:pPr marL="0" indent="0">
              <a:buClr>
                <a:srgbClr val="FF0000"/>
              </a:buClr>
              <a:buFont typeface="Wingdings" panose="05000000000000000000" pitchFamily="2" charset="2"/>
              <a:buNone/>
              <a:defRPr/>
            </a:pPr>
            <a:r>
              <a:rPr lang="tr-TR" sz="2000" dirty="0" err="1">
                <a:cs typeface="GreekC"/>
              </a:rPr>
              <a:t>press</a:t>
            </a:r>
            <a:r>
              <a:rPr lang="tr-TR" sz="2000" dirty="0">
                <a:cs typeface="GreekC"/>
              </a:rPr>
              <a:t> </a:t>
            </a:r>
            <a:r>
              <a:rPr lang="tr-TR" sz="2000" dirty="0" err="1">
                <a:cs typeface="GreekC"/>
              </a:rPr>
              <a:t>Enter</a:t>
            </a:r>
            <a:r>
              <a:rPr lang="tr-TR" sz="2000" dirty="0">
                <a:cs typeface="GreekC"/>
              </a:rPr>
              <a:t>. </a:t>
            </a:r>
            <a:r>
              <a:rPr lang="en-US" sz="2000" dirty="0">
                <a:cs typeface="GreekC"/>
              </a:rPr>
              <a:t>The date of today is seen in the command window.</a:t>
            </a:r>
            <a:endParaRPr lang="tr-TR" sz="2000" dirty="0" smtClean="0"/>
          </a:p>
          <a:p>
            <a:pPr marL="0" indent="0">
              <a:buClr>
                <a:srgbClr val="FF0000"/>
              </a:buClr>
              <a:buFont typeface="Wingdings" panose="05000000000000000000" pitchFamily="2" charset="2"/>
              <a:buNone/>
              <a:defRPr/>
            </a:pPr>
            <a:r>
              <a:rPr lang="tr-TR" sz="2400" b="1" dirty="0" smtClean="0">
                <a:solidFill>
                  <a:srgbClr val="00B050"/>
                </a:solidFill>
                <a:latin typeface="GreekC"/>
                <a:cs typeface="GreekC"/>
              </a:rPr>
              <a:t>  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" t="24117" r="68015" b="25417"/>
          <a:stretch>
            <a:fillRect/>
          </a:stretch>
        </p:blipFill>
        <p:spPr bwMode="auto">
          <a:xfrm>
            <a:off x="3240087" y="4761148"/>
            <a:ext cx="2663825" cy="1531938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etin Yer Tutucusu 2"/>
          <p:cNvSpPr>
            <a:spLocks noGrp="1"/>
          </p:cNvSpPr>
          <p:nvPr>
            <p:ph type="body" idx="1"/>
          </p:nvPr>
        </p:nvSpPr>
        <p:spPr>
          <a:xfrm>
            <a:off x="359532" y="495985"/>
            <a:ext cx="6517034" cy="5795962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chemeClr val="tx1"/>
                </a:solidFill>
              </a:rPr>
              <a:t>In M</a:t>
            </a:r>
            <a:r>
              <a:rPr lang="tr-TR" altLang="en-US" dirty="0" smtClean="0">
                <a:solidFill>
                  <a:schemeClr val="tx1"/>
                </a:solidFill>
              </a:rPr>
              <a:t>ATLAB</a:t>
            </a:r>
            <a:r>
              <a:rPr lang="en-US" altLang="en-US" dirty="0" smtClean="0">
                <a:solidFill>
                  <a:schemeClr val="tx1"/>
                </a:solidFill>
              </a:rPr>
              <a:t>, it is necessary to press the </a:t>
            </a:r>
            <a:r>
              <a:rPr lang="en-US" altLang="en-US" b="1" dirty="0" smtClean="0">
                <a:solidFill>
                  <a:srgbClr val="FF0000"/>
                </a:solidFill>
              </a:rPr>
              <a:t>Enter</a:t>
            </a:r>
            <a:r>
              <a:rPr lang="en-US" altLang="en-US" dirty="0" smtClean="0">
                <a:solidFill>
                  <a:schemeClr val="tx1"/>
                </a:solidFill>
              </a:rPr>
              <a:t> key to process the expressions written on the command line.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chemeClr val="tx1"/>
                </a:solidFill>
              </a:rPr>
              <a:t>Press the </a:t>
            </a:r>
            <a:r>
              <a:rPr lang="en-US" altLang="en-US" b="1" dirty="0" smtClean="0">
                <a:solidFill>
                  <a:srgbClr val="FF0000"/>
                </a:solidFill>
              </a:rPr>
              <a:t>Esc</a:t>
            </a:r>
            <a:r>
              <a:rPr lang="en-US" altLang="en-US" dirty="0" smtClean="0">
                <a:solidFill>
                  <a:schemeClr val="tx1"/>
                </a:solidFill>
              </a:rPr>
              <a:t> key to delete the typed statements, or delete them with the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Delete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or </a:t>
            </a:r>
            <a:r>
              <a:rPr lang="en-US" altLang="en-US" b="1" dirty="0" smtClean="0">
                <a:solidFill>
                  <a:srgbClr val="FF0000"/>
                </a:solidFill>
              </a:rPr>
              <a:t>Backspace</a:t>
            </a:r>
            <a:r>
              <a:rPr lang="en-US" altLang="en-US" dirty="0" smtClean="0">
                <a:solidFill>
                  <a:srgbClr val="FF0000"/>
                </a:solidFill>
              </a:rPr>
              <a:t> (←) </a:t>
            </a:r>
            <a:r>
              <a:rPr lang="en-US" altLang="en-US" dirty="0" smtClean="0">
                <a:solidFill>
                  <a:schemeClr val="tx1"/>
                </a:solidFill>
              </a:rPr>
              <a:t>key.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chemeClr val="tx1"/>
                </a:solidFill>
              </a:rPr>
              <a:t>MATLAB is a case-sensitive program.</a:t>
            </a:r>
            <a:endParaRPr lang="tr-TR" altLang="en-US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chemeClr val="tx1"/>
                </a:solidFill>
              </a:rPr>
              <a:t>There is no end of the command line. This means that the command line can be thought of as an infinite single-line text editor or as an infinite line in MS-Word.</a:t>
            </a:r>
            <a:endParaRPr lang="tr-TR" altLang="en-US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chemeClr val="tx1"/>
                </a:solidFill>
              </a:rPr>
              <a:t>If the command name is incorrectly written in the command line, or the command syntax is not executed correctly, or as a result of any incorrect operation, </a:t>
            </a:r>
            <a:r>
              <a:rPr lang="en-US" altLang="en-US" dirty="0" err="1" smtClean="0">
                <a:solidFill>
                  <a:schemeClr val="tx1"/>
                </a:solidFill>
              </a:rPr>
              <a:t>Matlab</a:t>
            </a:r>
            <a:r>
              <a:rPr lang="en-US" altLang="en-US" dirty="0" smtClean="0">
                <a:solidFill>
                  <a:schemeClr val="tx1"/>
                </a:solidFill>
              </a:rPr>
              <a:t> issues an error message. </a:t>
            </a:r>
            <a:r>
              <a:rPr lang="en-US" altLang="en-US" dirty="0" smtClean="0">
                <a:solidFill>
                  <a:srgbClr val="FF0000"/>
                </a:solidFill>
              </a:rPr>
              <a:t>The error message is red.</a:t>
            </a:r>
            <a:endParaRPr lang="tr-TR" altLang="en-US" dirty="0" smtClean="0">
              <a:solidFill>
                <a:srgbClr val="FF000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Unvan 1"/>
          <p:cNvSpPr>
            <a:spLocks noGrp="1"/>
          </p:cNvSpPr>
          <p:nvPr>
            <p:ph type="title"/>
          </p:nvPr>
        </p:nvSpPr>
        <p:spPr>
          <a:xfrm>
            <a:off x="299322" y="839335"/>
            <a:ext cx="5925344" cy="1044116"/>
          </a:xfrm>
        </p:spPr>
        <p:txBody>
          <a:bodyPr>
            <a:normAutofit/>
          </a:bodyPr>
          <a:lstStyle/>
          <a:p>
            <a:r>
              <a:rPr lang="en-US" altLang="en-US" sz="2000" dirty="0" smtClean="0">
                <a:solidFill>
                  <a:schemeClr val="tx1"/>
                </a:solidFill>
              </a:rPr>
              <a:t>For example, if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DATE</a:t>
            </a:r>
            <a:r>
              <a:rPr lang="en-US" altLang="en-US" sz="2000" dirty="0" smtClean="0">
                <a:solidFill>
                  <a:schemeClr val="tx1"/>
                </a:solidFill>
              </a:rPr>
              <a:t> is written instead of the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date</a:t>
            </a:r>
            <a:r>
              <a:rPr lang="en-US" altLang="en-US" sz="2000" dirty="0" smtClean="0">
                <a:solidFill>
                  <a:schemeClr val="tx1"/>
                </a:solidFill>
              </a:rPr>
              <a:t> command, the following warning message will appear.</a:t>
            </a:r>
            <a:endParaRPr lang="tr-TR" alt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19459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12876"/>
            <a:ext cx="85725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59532" y="764024"/>
            <a:ext cx="6695975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" charset="0"/>
              </a:rPr>
              <a:t>For more detailed information about </a:t>
            </a:r>
            <a:r>
              <a:rPr lang="en-US" sz="2000" dirty="0" smtClean="0">
                <a:latin typeface="Arial" charset="0"/>
              </a:rPr>
              <a:t>MATLAB </a:t>
            </a:r>
            <a:r>
              <a:rPr lang="en-US" sz="2000" dirty="0">
                <a:latin typeface="Arial" charset="0"/>
              </a:rPr>
              <a:t>and usage rights, type </a:t>
            </a:r>
            <a:r>
              <a:rPr lang="en-US" sz="2000" b="1" dirty="0">
                <a:latin typeface="Arial" charset="0"/>
              </a:rPr>
              <a:t>info</a:t>
            </a:r>
            <a:r>
              <a:rPr lang="en-US" sz="2000" dirty="0">
                <a:latin typeface="Arial" charset="0"/>
              </a:rPr>
              <a:t> </a:t>
            </a:r>
            <a:r>
              <a:rPr lang="tr-TR" sz="2000" dirty="0">
                <a:latin typeface="Arial" charset="0"/>
              </a:rPr>
              <a:t>on</a:t>
            </a:r>
            <a:r>
              <a:rPr lang="en-US" sz="2000" dirty="0">
                <a:latin typeface="Arial" charset="0"/>
              </a:rPr>
              <a:t> the command </a:t>
            </a:r>
            <a:r>
              <a:rPr lang="tr-TR" sz="2000" dirty="0" err="1">
                <a:latin typeface="Arial" charset="0"/>
              </a:rPr>
              <a:t>window</a:t>
            </a:r>
            <a:r>
              <a:rPr lang="en-US" sz="2000" dirty="0">
                <a:latin typeface="Arial" charset="0"/>
              </a:rPr>
              <a:t> and press </a:t>
            </a:r>
            <a:r>
              <a:rPr lang="en-US" sz="2000" b="1" dirty="0">
                <a:latin typeface="Arial" charset="0"/>
              </a:rPr>
              <a:t>Enter</a:t>
            </a:r>
            <a:r>
              <a:rPr lang="en-US" sz="2000" dirty="0">
                <a:latin typeface="Arial" charset="0"/>
              </a:rPr>
              <a:t>.</a:t>
            </a:r>
            <a:endParaRPr lang="tr-TR" sz="2000" dirty="0">
              <a:latin typeface="Arial" charset="0"/>
            </a:endParaRPr>
          </a:p>
          <a:p>
            <a:pPr algn="just">
              <a:defRPr/>
            </a:pPr>
            <a:endParaRPr lang="tr-TR" sz="2000" dirty="0">
              <a:latin typeface="Arial" charset="0"/>
            </a:endParaRPr>
          </a:p>
          <a:p>
            <a:pPr algn="just">
              <a:defRPr/>
            </a:pPr>
            <a:endParaRPr lang="tr-TR" sz="2000" dirty="0">
              <a:latin typeface="Arial" charset="0"/>
            </a:endParaRPr>
          </a:p>
          <a:p>
            <a:pPr algn="just">
              <a:defRPr/>
            </a:pPr>
            <a:endParaRPr lang="tr-TR" sz="2000" dirty="0">
              <a:latin typeface="Arial" charset="0"/>
            </a:endParaRPr>
          </a:p>
          <a:p>
            <a:pPr algn="just">
              <a:defRPr/>
            </a:pPr>
            <a:endParaRPr lang="tr-TR" sz="2000" dirty="0">
              <a:latin typeface="Arial" charset="0"/>
            </a:endParaRPr>
          </a:p>
          <a:p>
            <a:pPr algn="just">
              <a:defRPr/>
            </a:pPr>
            <a:endParaRPr lang="tr-TR" sz="2000" dirty="0">
              <a:latin typeface="Arial" charset="0"/>
            </a:endParaRPr>
          </a:p>
          <a:p>
            <a:pPr algn="just">
              <a:defRPr/>
            </a:pPr>
            <a:endParaRPr lang="tr-TR" sz="2000" dirty="0">
              <a:latin typeface="Arial" charset="0"/>
            </a:endParaRPr>
          </a:p>
          <a:p>
            <a:pPr algn="just">
              <a:defRPr/>
            </a:pPr>
            <a:endParaRPr lang="tr-TR" sz="2000" dirty="0">
              <a:latin typeface="Arial" charset="0"/>
            </a:endParaRPr>
          </a:p>
          <a:p>
            <a:pPr algn="just">
              <a:defRPr/>
            </a:pPr>
            <a:endParaRPr lang="tr-TR" sz="2000" dirty="0">
              <a:latin typeface="Arial" charset="0"/>
            </a:endParaRPr>
          </a:p>
          <a:p>
            <a:pPr algn="just">
              <a:defRPr/>
            </a:pPr>
            <a:endParaRPr lang="tr-TR" sz="2000" dirty="0">
              <a:latin typeface="Arial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" charset="0"/>
              </a:rPr>
              <a:t>Let's see the </a:t>
            </a:r>
            <a:r>
              <a:rPr lang="en-US" sz="2000" b="1" dirty="0">
                <a:latin typeface="Arial" charset="0"/>
              </a:rPr>
              <a:t>help</a:t>
            </a:r>
            <a:r>
              <a:rPr lang="en-US" sz="2000" dirty="0">
                <a:latin typeface="Arial" charset="0"/>
              </a:rPr>
              <a:t> command, which is the sine qua non of </a:t>
            </a:r>
            <a:r>
              <a:rPr lang="en-US" sz="2000" dirty="0" smtClean="0">
                <a:latin typeface="Arial" charset="0"/>
              </a:rPr>
              <a:t>MATLAB. </a:t>
            </a:r>
            <a:r>
              <a:rPr lang="en-US" sz="2000" dirty="0">
                <a:latin typeface="Arial" charset="0"/>
              </a:rPr>
              <a:t>For example, to access the list of commands related to 2D graphics, type </a:t>
            </a:r>
            <a:r>
              <a:rPr lang="en-US" sz="2000" b="1" dirty="0">
                <a:latin typeface="Arial" charset="0"/>
              </a:rPr>
              <a:t>help graph2d</a:t>
            </a:r>
            <a:r>
              <a:rPr lang="en-US" sz="2000" dirty="0">
                <a:latin typeface="Arial" charset="0"/>
              </a:rPr>
              <a:t> on the command line and press Enter.</a:t>
            </a:r>
            <a:endParaRPr lang="tr-TR" sz="2000" dirty="0">
              <a:latin typeface="Arial" charset="0"/>
            </a:endParaRPr>
          </a:p>
          <a:p>
            <a:pPr>
              <a:buClr>
                <a:srgbClr val="FF0000"/>
              </a:buClr>
              <a:defRPr/>
            </a:pPr>
            <a:endParaRPr lang="tr-TR" sz="1600" dirty="0">
              <a:latin typeface="Arial" charset="0"/>
            </a:endParaRPr>
          </a:p>
          <a:p>
            <a:pPr>
              <a:defRPr/>
            </a:pPr>
            <a:endParaRPr lang="tr-TR" dirty="0">
              <a:latin typeface="Arial" charset="0"/>
            </a:endParaRPr>
          </a:p>
          <a:p>
            <a:pPr>
              <a:defRPr/>
            </a:pPr>
            <a:endParaRPr lang="tr-TR" dirty="0">
              <a:latin typeface="Arial" charset="0"/>
            </a:endParaRPr>
          </a:p>
          <a:p>
            <a:pPr>
              <a:defRPr/>
            </a:pPr>
            <a:endParaRPr lang="tr-TR" dirty="0">
              <a:latin typeface="Arial" charset="0"/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2132856"/>
            <a:ext cx="6226672" cy="1836353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412" y="152636"/>
            <a:ext cx="720080" cy="686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Kristal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5174</TotalTime>
  <Words>2352</Words>
  <Application>Microsoft Office PowerPoint</Application>
  <PresentationFormat>Ekran Gösterisi (4:3)</PresentationFormat>
  <Paragraphs>445</Paragraphs>
  <Slides>44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56" baseType="lpstr">
      <vt:lpstr>Algerian</vt:lpstr>
      <vt:lpstr>Arial</vt:lpstr>
      <vt:lpstr>Arial Narrow</vt:lpstr>
      <vt:lpstr>Calibri</vt:lpstr>
      <vt:lpstr>GreekC</vt:lpstr>
      <vt:lpstr>Tahoma</vt:lpstr>
      <vt:lpstr>Times New Roman</vt:lpstr>
      <vt:lpstr>Trebuchet MS</vt:lpstr>
      <vt:lpstr>Wingdings</vt:lpstr>
      <vt:lpstr>Wingdings 3</vt:lpstr>
      <vt:lpstr>Kristal</vt:lpstr>
      <vt:lpstr>Denklem</vt:lpstr>
      <vt:lpstr>INTRODUCTORY  COMPUTER SCIENCES (INS1170) Lesson 2</vt:lpstr>
      <vt:lpstr>MATLAB</vt:lpstr>
      <vt:lpstr>PowerPoint Sunusu</vt:lpstr>
      <vt:lpstr>PowerPoint Sunusu</vt:lpstr>
      <vt:lpstr>Basic MATLAB Interface</vt:lpstr>
      <vt:lpstr>COMMAND WINDOW</vt:lpstr>
      <vt:lpstr>PowerPoint Sunusu</vt:lpstr>
      <vt:lpstr>For example, if DATE is written instead of the date command, the following warning message will appear.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MATLAB BASIC SYNTAX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Matrix Operators</vt:lpstr>
      <vt:lpstr>PowerPoint Sunusu</vt:lpstr>
      <vt:lpstr>Simple Calculations</vt:lpstr>
      <vt:lpstr>Practices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SEE YOU ON NEXT WEEK</vt:lpstr>
    </vt:vector>
  </TitlesOfParts>
  <Company>Y.T.Ü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Muzaffer BÖREKÇİ</dc:creator>
  <cp:lastModifiedBy>Onur Ş</cp:lastModifiedBy>
  <cp:revision>339</cp:revision>
  <dcterms:created xsi:type="dcterms:W3CDTF">2008-06-03T16:01:14Z</dcterms:created>
  <dcterms:modified xsi:type="dcterms:W3CDTF">2021-03-16T11:44:10Z</dcterms:modified>
</cp:coreProperties>
</file>