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75" r:id="rId6"/>
    <p:sldId id="276" r:id="rId7"/>
    <p:sldId id="277" r:id="rId8"/>
    <p:sldId id="261" r:id="rId9"/>
    <p:sldId id="262" r:id="rId10"/>
    <p:sldId id="279" r:id="rId11"/>
    <p:sldId id="280" r:id="rId12"/>
    <p:sldId id="282" r:id="rId13"/>
    <p:sldId id="283" r:id="rId14"/>
    <p:sldId id="284" r:id="rId15"/>
    <p:sldId id="28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32" autoAdjust="0"/>
  </p:normalViewPr>
  <p:slideViewPr>
    <p:cSldViewPr snapToGrid="0">
      <p:cViewPr varScale="1">
        <p:scale>
          <a:sx n="110" d="100"/>
          <a:sy n="110" d="100"/>
        </p:scale>
        <p:origin x="59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94EFC9B-EC95-4E3E-9D81-8154AB4DCC1E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2BAA736-87B9-44E1-B82A-170233325F96}" type="datetimeFigureOut">
              <a:rPr lang="tr-TR" smtClean="0"/>
              <a:t>15.04.2024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6977CA02-1752-4CC4-BDEA-AE59569951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tr-TR" sz="4000" b="1" smtClean="0"/>
              <a:t>2023-2024 </a:t>
            </a:r>
            <a:r>
              <a:rPr lang="tr-TR" sz="4000" b="1" dirty="0"/>
              <a:t>BAHAR DÖNEMİ </a:t>
            </a:r>
            <a:br>
              <a:rPr lang="tr-TR" sz="4000" b="1" dirty="0"/>
            </a:br>
            <a:r>
              <a:rPr lang="tr-TR" sz="4000" b="1" dirty="0"/>
              <a:t>YAPI MALZEMELERİ DERSİ </a:t>
            </a:r>
            <a:br>
              <a:rPr lang="tr-TR" sz="4000" b="1" dirty="0"/>
            </a:br>
            <a:r>
              <a:rPr lang="tr-TR" sz="4000" b="1" dirty="0" smtClean="0"/>
              <a:t>1. UYGULAMA- AGREGALAR</a:t>
            </a:r>
            <a:endParaRPr lang="tr-TR" sz="4000" b="1" dirty="0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6EC506DB-80FD-4F56-A1AF-9CAB497240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7371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02640" y="1320800"/>
            <a:ext cx="10058400" cy="4192694"/>
          </a:xfrm>
        </p:spPr>
        <p:txBody>
          <a:bodyPr>
            <a:normAutofit/>
          </a:bodyPr>
          <a:lstStyle/>
          <a:p>
            <a:pPr marL="571500" indent="-457200">
              <a:buFont typeface="+mj-lt"/>
              <a:buAutoNum type="arabicParenR" startAt="2"/>
            </a:pPr>
            <a:r>
              <a:rPr lang="tr-TR" dirty="0"/>
              <a:t>Elek analizi üç grup kuru agrega üzerinde yapılmış olup, sonuçlar aşağıda verilmiştir. Test sonuçlarına göre:</a:t>
            </a:r>
          </a:p>
          <a:p>
            <a:pPr marL="114300" indent="0">
              <a:buNone/>
            </a:pPr>
            <a:r>
              <a:rPr lang="tr-TR" dirty="0"/>
              <a:t>a) Her agreganın geçme yüzdesini (%P) hesaplayın.</a:t>
            </a:r>
          </a:p>
          <a:p>
            <a:pPr marL="114300" indent="0">
              <a:buNone/>
            </a:pPr>
            <a:r>
              <a:rPr lang="tr-TR" dirty="0"/>
              <a:t>b) Karışımdaki agreganın %45'i 8 mm'den büyük ve %20'si 0,5 mm'den ince olmak koşuluyla her agreganın uygun karışım oranını bulunuz.</a:t>
            </a:r>
          </a:p>
          <a:p>
            <a:pPr marL="114300" indent="0">
              <a:buNone/>
            </a:pPr>
            <a:r>
              <a:rPr lang="tr-TR" dirty="0"/>
              <a:t>c) Karışım değerlerinin referans eğrilerinin sınır değerlerine uygunluğunu kontrol edin.</a:t>
            </a:r>
          </a:p>
          <a:p>
            <a:pPr marL="114300" indent="0">
              <a:buNone/>
            </a:pPr>
            <a:r>
              <a:rPr lang="tr-TR" dirty="0"/>
              <a:t>d) Her bir agreganın ve aynı zamanda karışım agreganın (toplamda 4 eğri) derecelendirme eğrisini aynı grafik üzerinde çizin.</a:t>
            </a:r>
          </a:p>
          <a:p>
            <a:pPr marL="114300" indent="0">
              <a:buNone/>
            </a:pPr>
            <a:r>
              <a:rPr lang="tr-TR" dirty="0"/>
              <a:t>e) Karışım agreganın incelik modülünü hesaplayın ve elde edilen incelik modülü değerini yorumlayın. İncelik modülü karışım agregasının </a:t>
            </a:r>
            <a:r>
              <a:rPr lang="tr-TR" dirty="0" err="1"/>
              <a:t>gradasyonu</a:t>
            </a:r>
            <a:r>
              <a:rPr lang="tr-TR" dirty="0"/>
              <a:t> hakkında fikir verir mi?</a:t>
            </a:r>
          </a:p>
          <a:p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153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639508"/>
              </p:ext>
            </p:extLst>
          </p:nvPr>
        </p:nvGraphicFramePr>
        <p:xfrm>
          <a:off x="650240" y="1361440"/>
          <a:ext cx="10200638" cy="4795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9005"/>
                <a:gridCol w="750545"/>
                <a:gridCol w="749629"/>
                <a:gridCol w="750545"/>
                <a:gridCol w="750545"/>
                <a:gridCol w="750545"/>
                <a:gridCol w="645158"/>
                <a:gridCol w="935662"/>
                <a:gridCol w="793618"/>
                <a:gridCol w="738632"/>
                <a:gridCol w="564513"/>
                <a:gridCol w="480203"/>
                <a:gridCol w="480203"/>
                <a:gridCol w="480203"/>
                <a:gridCol w="431632"/>
              </a:tblGrid>
              <a:tr h="552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AGREGA NO. 1 (Doğal Kum) : …..….. g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AGREGA NO. 2 (Kırmataş #1)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……… g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AGREGA NO. 3 (Kırmataş #2)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…..…. g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KARIŞIM AGREGASI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</a:t>
                      </a:r>
                      <a:r>
                        <a:rPr lang="tr-TR" sz="1000" baseline="-25000">
                          <a:effectLst/>
                        </a:rPr>
                        <a:t>max</a:t>
                      </a:r>
                      <a:r>
                        <a:rPr lang="tr-TR" sz="1000">
                          <a:effectLst/>
                        </a:rPr>
                        <a:t>=….… mm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Elek açıklığı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</a:t>
                      </a:r>
                      <a:r>
                        <a:rPr lang="tr-TR" sz="1000" baseline="-25000">
                          <a:effectLst/>
                        </a:rPr>
                        <a:t>i</a:t>
                      </a:r>
                      <a:r>
                        <a:rPr lang="tr-TR" sz="1000">
                          <a:effectLst/>
                        </a:rPr>
                        <a:t> (mm)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Kalan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Geçen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% P</a:t>
                      </a:r>
                      <a:r>
                        <a:rPr lang="tr-TR" sz="1000" baseline="-25000" dirty="0">
                          <a:effectLst/>
                        </a:rPr>
                        <a:t>1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Kalan (g)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% P</a:t>
                      </a:r>
                      <a:r>
                        <a:rPr lang="tr-TR" sz="1000" baseline="-25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Kalan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P</a:t>
                      </a:r>
                      <a:r>
                        <a:rPr lang="tr-TR" sz="1000" baseline="-25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%P</a:t>
                      </a:r>
                      <a:r>
                        <a:rPr lang="tr-TR" sz="1000" baseline="-25000">
                          <a:effectLst/>
                        </a:rPr>
                        <a:t>k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100-%P</a:t>
                      </a:r>
                      <a:r>
                        <a:rPr lang="tr-TR" sz="1000" baseline="-25000">
                          <a:effectLst/>
                        </a:rPr>
                        <a:t>k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B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C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31,5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22,4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16,0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11,2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270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1380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870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660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840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540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140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480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0,5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250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210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0,25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190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0,15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 smtClean="0">
                          <a:effectLst/>
                        </a:rPr>
                        <a:t>190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Karışım Oranı 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…….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.......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.......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Σ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575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042735"/>
            <a:ext cx="12099209" cy="468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484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982287"/>
            <a:ext cx="10160000" cy="285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18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1871158" cy="6853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0276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505" y="1138989"/>
            <a:ext cx="11822970" cy="417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67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02640" y="1320800"/>
            <a:ext cx="10058400" cy="4192694"/>
          </a:xfrm>
        </p:spPr>
        <p:txBody>
          <a:bodyPr/>
          <a:lstStyle/>
          <a:p>
            <a:pPr marL="571500" indent="-457200">
              <a:buFont typeface="+mj-lt"/>
              <a:buAutoNum type="arabicParenR"/>
            </a:pPr>
            <a:r>
              <a:rPr lang="tr-TR" dirty="0" smtClean="0"/>
              <a:t>Nemli </a:t>
            </a:r>
            <a:r>
              <a:rPr lang="tr-TR" dirty="0"/>
              <a:t>halde bulunan bir agregadan laboratuvarda deney yapılmak üzere bir miktar numune alınmış ve bu numunenin hacminin 200 cm</a:t>
            </a:r>
            <a:r>
              <a:rPr lang="tr-TR" baseline="30000" dirty="0"/>
              <a:t>3</a:t>
            </a:r>
            <a:r>
              <a:rPr lang="tr-TR" dirty="0"/>
              <a:t>, ağırlığının ise 240 g olduğu belirlenmiştir. Bu agrega suya doygun yüzeyi kuru (SDYK) hale getirildiğinde hacmi 143 cm</a:t>
            </a:r>
            <a:r>
              <a:rPr lang="tr-TR" baseline="30000" dirty="0"/>
              <a:t>3</a:t>
            </a:r>
            <a:r>
              <a:rPr lang="tr-TR" dirty="0"/>
              <a:t>, ağırlığı ise 230,8 g olmuştur. Buna göre: </a:t>
            </a:r>
          </a:p>
          <a:p>
            <a:endParaRPr lang="tr-TR" dirty="0"/>
          </a:p>
          <a:p>
            <a:r>
              <a:rPr lang="tr-TR" dirty="0"/>
              <a:t>a) Agreganın nem yüzdesini (% H),</a:t>
            </a:r>
          </a:p>
          <a:p>
            <a:r>
              <a:rPr lang="tr-TR" dirty="0"/>
              <a:t>b) Agreganın nemli ve SDYK haldeki yoğunluğunu,</a:t>
            </a:r>
          </a:p>
          <a:p>
            <a:r>
              <a:rPr lang="tr-TR" dirty="0"/>
              <a:t>c) 1 m</a:t>
            </a:r>
            <a:r>
              <a:rPr lang="tr-TR" baseline="30000" dirty="0"/>
              <a:t>3</a:t>
            </a:r>
            <a:r>
              <a:rPr lang="tr-TR" dirty="0"/>
              <a:t> SDYK halde agrega elde etmek için nemli agregadan ağırlıkça ve hacimce ne kadar alınması gerektiğini,</a:t>
            </a:r>
          </a:p>
          <a:p>
            <a:r>
              <a:rPr lang="tr-TR" dirty="0"/>
              <a:t>d) Alınan bu miktar agrega içinde ne kadar su olduğunu hesaplayınız.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7009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957" y="1796737"/>
            <a:ext cx="10271443" cy="3117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788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120" y="197097"/>
            <a:ext cx="10160000" cy="6493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8163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02640" y="1320800"/>
            <a:ext cx="10058400" cy="4192694"/>
          </a:xfrm>
        </p:spPr>
        <p:txBody>
          <a:bodyPr/>
          <a:lstStyle/>
          <a:p>
            <a:pPr marL="571500" indent="-457200">
              <a:buFont typeface="+mj-lt"/>
              <a:buAutoNum type="arabicParenR" startAt="2"/>
            </a:pPr>
            <a:r>
              <a:rPr lang="tr-TR" dirty="0"/>
              <a:t>Granülometri deneyi sonuçları aşağıda verilen 3 farklı boyutlu, kuru haldeki agreganın elekten geçen yüzdelerini hesaplayınız. Buna göre</a:t>
            </a:r>
            <a:r>
              <a:rPr lang="tr-TR" dirty="0" smtClean="0"/>
              <a:t>:</a:t>
            </a:r>
          </a:p>
          <a:p>
            <a:pPr marL="114300" indent="0">
              <a:buNone/>
            </a:pPr>
            <a:endParaRPr lang="tr-TR" dirty="0"/>
          </a:p>
          <a:p>
            <a:r>
              <a:rPr lang="tr-TR" dirty="0" smtClean="0"/>
              <a:t>a) Agregaların </a:t>
            </a:r>
            <a:r>
              <a:rPr lang="tr-TR" dirty="0"/>
              <a:t>yüzdece geçen miktarlarını hesaplayınız.</a:t>
            </a:r>
          </a:p>
          <a:p>
            <a:r>
              <a:rPr lang="tr-TR" dirty="0"/>
              <a:t>b) Bu agregalar kullanılarak hazırlanacak karışım agregasının granülometri eğrisinin, standart referans eğrilerine göre kullanılabilir bölgede (A-C) olması için uygun agrega karışım oranlarını bulunuz.</a:t>
            </a:r>
          </a:p>
          <a:p>
            <a:r>
              <a:rPr lang="tr-TR" dirty="0"/>
              <a:t>c) Tüm agregaların ve karışım agregasının granülometri eğrilerini (toplam 4 eğri) aynı eksen takımı üzerinde çiziniz. </a:t>
            </a:r>
          </a:p>
          <a:p>
            <a:r>
              <a:rPr lang="tr-TR" dirty="0"/>
              <a:t>d) Karışım agregasının incelik modülünü hesaplayınız.</a:t>
            </a:r>
          </a:p>
          <a:p>
            <a:endParaRPr lang="tr-TR" dirty="0"/>
          </a:p>
          <a:p>
            <a:pPr marL="11430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60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875348"/>
              </p:ext>
            </p:extLst>
          </p:nvPr>
        </p:nvGraphicFramePr>
        <p:xfrm>
          <a:off x="650240" y="1361440"/>
          <a:ext cx="10200638" cy="47955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99005"/>
                <a:gridCol w="750545"/>
                <a:gridCol w="749629"/>
                <a:gridCol w="750545"/>
                <a:gridCol w="750545"/>
                <a:gridCol w="750545"/>
                <a:gridCol w="645158"/>
                <a:gridCol w="935662"/>
                <a:gridCol w="793618"/>
                <a:gridCol w="738632"/>
                <a:gridCol w="564513"/>
                <a:gridCol w="480203"/>
                <a:gridCol w="480203"/>
                <a:gridCol w="480203"/>
                <a:gridCol w="431632"/>
              </a:tblGrid>
              <a:tr h="552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AGREGA NO. 1 (Doğal Kum) : …..….. g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AGREGA NO. 2 (Kırmataş #1)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……… g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AGREGA NO. 3 (Kırmataş #2)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…..…. g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KARIŞIM AGREGASI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</a:t>
                      </a:r>
                      <a:r>
                        <a:rPr lang="tr-TR" sz="1000" baseline="-25000">
                          <a:effectLst/>
                        </a:rPr>
                        <a:t>max</a:t>
                      </a:r>
                      <a:r>
                        <a:rPr lang="tr-TR" sz="1000">
                          <a:effectLst/>
                        </a:rPr>
                        <a:t>=….… mm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902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Elek açıklığı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</a:t>
                      </a:r>
                      <a:r>
                        <a:rPr lang="tr-TR" sz="1000" baseline="-25000">
                          <a:effectLst/>
                        </a:rPr>
                        <a:t>i</a:t>
                      </a:r>
                      <a:r>
                        <a:rPr lang="tr-TR" sz="1000">
                          <a:effectLst/>
                        </a:rPr>
                        <a:t> (mm)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Kalan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Geçen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% P</a:t>
                      </a:r>
                      <a:r>
                        <a:rPr lang="tr-TR" sz="1000" baseline="-25000" dirty="0">
                          <a:effectLst/>
                        </a:rPr>
                        <a:t>1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Kalan (g)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% P</a:t>
                      </a:r>
                      <a:r>
                        <a:rPr lang="tr-TR" sz="1000" baseline="-25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Kalan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P</a:t>
                      </a:r>
                      <a:r>
                        <a:rPr lang="tr-TR" sz="1000" baseline="-25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%P</a:t>
                      </a:r>
                      <a:r>
                        <a:rPr lang="tr-TR" sz="1000" baseline="-25000">
                          <a:effectLst/>
                        </a:rPr>
                        <a:t>k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100-%P</a:t>
                      </a:r>
                      <a:r>
                        <a:rPr lang="tr-TR" sz="1000" baseline="-25000">
                          <a:effectLst/>
                        </a:rPr>
                        <a:t>k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B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C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31,5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22,4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16,0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240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11,2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193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1510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796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785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982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485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236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534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52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229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184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28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0,5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130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0,25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140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6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0,15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145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11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Karışım Oranı 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…….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.......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.......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Σ</a:t>
                      </a:r>
                      <a:endParaRPr lang="tr-TR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6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9714" y="729614"/>
            <a:ext cx="8412530" cy="5569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6772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254176"/>
              </p:ext>
            </p:extLst>
          </p:nvPr>
        </p:nvGraphicFramePr>
        <p:xfrm>
          <a:off x="528320" y="1219200"/>
          <a:ext cx="10464802" cy="465190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922287"/>
                <a:gridCol w="769982"/>
                <a:gridCol w="769042"/>
                <a:gridCol w="769982"/>
                <a:gridCol w="769982"/>
                <a:gridCol w="769982"/>
                <a:gridCol w="769982"/>
                <a:gridCol w="851775"/>
                <a:gridCol w="814171"/>
                <a:gridCol w="668445"/>
                <a:gridCol w="668445"/>
                <a:gridCol w="492639"/>
                <a:gridCol w="492639"/>
                <a:gridCol w="492639"/>
                <a:gridCol w="442810"/>
              </a:tblGrid>
              <a:tr h="536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 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AGREGA NO. 1 (Doğal Kum) : …</a:t>
                      </a:r>
                      <a:r>
                        <a:rPr lang="tr-TR" sz="11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r>
                        <a:rPr lang="tr-TR" sz="1000" dirty="0">
                          <a:effectLst/>
                        </a:rPr>
                        <a:t>….. g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AGREGA NO. 2 (Kırmataş #1)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…</a:t>
                      </a: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r>
                        <a:rPr lang="tr-TR" sz="1000" dirty="0">
                          <a:effectLst/>
                        </a:rPr>
                        <a:t>… g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AGREGA NO. 3 (Kırmataş #2)…</a:t>
                      </a: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r>
                        <a:rPr lang="tr-TR" sz="1000" dirty="0">
                          <a:effectLst/>
                        </a:rPr>
                        <a:t>…. g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KARIŞIM AGREGASI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D</a:t>
                      </a:r>
                      <a:r>
                        <a:rPr lang="tr-TR" sz="1000" baseline="-25000" dirty="0">
                          <a:effectLst/>
                        </a:rPr>
                        <a:t>max</a:t>
                      </a:r>
                      <a:r>
                        <a:rPr lang="tr-TR" sz="1000" dirty="0">
                          <a:effectLst/>
                        </a:rPr>
                        <a:t>=…</a:t>
                      </a: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r>
                        <a:rPr lang="tr-TR" sz="1000" dirty="0">
                          <a:effectLst/>
                        </a:rPr>
                        <a:t>… mm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64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Sieve Size 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d</a:t>
                      </a:r>
                      <a:r>
                        <a:rPr lang="tr-TR" sz="1000" baseline="-25000">
                          <a:effectLst/>
                        </a:rPr>
                        <a:t>i</a:t>
                      </a:r>
                      <a:r>
                        <a:rPr lang="tr-TR" sz="1000">
                          <a:effectLst/>
                        </a:rPr>
                        <a:t> (mm)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Kalan (g)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Geçen (g)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Geçen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% P</a:t>
                      </a:r>
                      <a:r>
                        <a:rPr lang="tr-TR" sz="1000" baseline="-25000" dirty="0">
                          <a:effectLst/>
                        </a:rPr>
                        <a:t>1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Kalan (g)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% P</a:t>
                      </a:r>
                      <a:r>
                        <a:rPr lang="tr-TR" sz="1000" baseline="-25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Kalan (g)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(g)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% P</a:t>
                      </a:r>
                      <a:r>
                        <a:rPr lang="tr-TR" sz="1000" baseline="-25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Geçen %P</a:t>
                      </a:r>
                      <a:r>
                        <a:rPr lang="tr-TR" sz="1000" baseline="-25000">
                          <a:effectLst/>
                        </a:rPr>
                        <a:t>k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100-%P</a:t>
                      </a:r>
                      <a:r>
                        <a:rPr lang="tr-TR" sz="1000" baseline="-25000">
                          <a:effectLst/>
                        </a:rPr>
                        <a:t>k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A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B</a:t>
                      </a:r>
                      <a:r>
                        <a:rPr lang="tr-TR" sz="1000" baseline="-25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C</a:t>
                      </a:r>
                      <a:r>
                        <a:rPr lang="tr-TR" sz="900" baseline="-25000">
                          <a:effectLst/>
                        </a:rPr>
                        <a:t>16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31.5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100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22.4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98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99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100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16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240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2760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2780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93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92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99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11.2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193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2567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86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1510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1270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73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68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79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90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8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796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1771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59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785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485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16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46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48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63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77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982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789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485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38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62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33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49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64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236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764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76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534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255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9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26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74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37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52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229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535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54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184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71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17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83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28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41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0.5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130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405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41</a:t>
                      </a:r>
                      <a:endParaRPr lang="tr-TR" sz="10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71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88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20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30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63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0.25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140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265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27</a:t>
                      </a:r>
                      <a:endParaRPr lang="tr-TR" sz="1000" b="1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8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6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13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20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24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0.15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145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12</a:t>
                      </a:r>
                      <a:endParaRPr lang="tr-TR" sz="10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0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96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3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7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11</a:t>
                      </a:r>
                      <a:endParaRPr lang="tr-TR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167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effectLst/>
                        </a:rPr>
                        <a:t>Ratio in the mix</a:t>
                      </a:r>
                      <a:endParaRPr lang="tr-TR" sz="10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%30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%30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%40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effectLst/>
                        </a:rPr>
                        <a:t>Σ</a:t>
                      </a:r>
                      <a:endParaRPr lang="tr-TR" sz="10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5.75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  <a:endParaRPr lang="tr-TR" sz="10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35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40" y="0"/>
            <a:ext cx="9906000" cy="6787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3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Perspektif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90</TotalTime>
  <Words>915</Words>
  <Application>Microsoft Office PowerPoint</Application>
  <PresentationFormat>Geniş ekran</PresentationFormat>
  <Paragraphs>613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Bitişiklik</vt:lpstr>
      <vt:lpstr>2023-2024 BAHAR DÖNEMİ  YAPI MALZEMELERİ DERSİ  1. UYGULAMA- AGREGALAR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2019-2020 BAHAR DÖNEMİ  YAPI MALZEMELERİ DERSİ  2. UYGULAMA SORUSU</dc:title>
  <dc:creator>CANER ŞENGÖNÜL</dc:creator>
  <cp:lastModifiedBy>Burcu DİNÇ ŞENGÖNÜL</cp:lastModifiedBy>
  <cp:revision>8</cp:revision>
  <dcterms:created xsi:type="dcterms:W3CDTF">2020-03-31T17:35:34Z</dcterms:created>
  <dcterms:modified xsi:type="dcterms:W3CDTF">2024-04-15T06:23:32Z</dcterms:modified>
</cp:coreProperties>
</file>