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5" r:id="rId17"/>
    <p:sldId id="272" r:id="rId18"/>
    <p:sldId id="276" r:id="rId19"/>
    <p:sldId id="273" r:id="rId20"/>
    <p:sldId id="277" r:id="rId21"/>
    <p:sldId id="278" r:id="rId22"/>
    <p:sldId id="274" r:id="rId23"/>
    <p:sldId id="279" r:id="rId2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F4EBD-0896-4212-91F4-D32ABB1893AE}" type="datetimeFigureOut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676B6-6F7F-4CCF-BB42-892CE664ABD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070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Yuvarlatılmış Dikdörtgen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8431-E206-4CC2-8D9F-D3179ED5BAA7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DEFC8-02C9-4B7C-8CC0-8E616677D514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0472-499E-49C8-8E9A-48F56609C3E3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Yuvarlatılmış Dikdörtgen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FD5D-6535-4AFB-986A-E0B917534BB2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Dikdörtgen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Dikdörtgen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1CD0-9483-4DBC-BBC2-55ED628E9187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4EAF-0F9E-43C0-964E-19AE9E31DBFA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3462-7C65-4AE9-98B1-63B5BBF36082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93FE-F54C-4996-96DB-A553B7B13387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Yuvarlatılmış Dikdörtgen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6EF2-F527-423A-852A-65465A092852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F7C51-079B-421D-B38B-6409BF67CA70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Dikdörtgen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ikdörtgen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Yuvarlatılmış Dikdörtgen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614F08F-E62F-4D34-B8FB-0AEA96178728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03A471B-1BF4-4BBC-9E16-4C8199501D98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GEOMETRİK JEODEZİ8</a:t>
            </a:r>
            <a:endParaRPr lang="tr-TR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FB41-769B-468E-99A9-462EDD1BA9B0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Jeodezik Dik Koordinatlardan Coğrafi Koordinatların Bulunması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10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914400" y="1447800"/>
                <a:ext cx="3657600" cy="4572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tr-TR" dirty="0" smtClean="0"/>
                  <a:t>x, y verildiğinde P noktasının coğrafi koordinatları bu formüller yardımıyla bulunabilir.</a:t>
                </a:r>
              </a:p>
              <a:p>
                <a:r>
                  <a:rPr lang="tr-TR" dirty="0" smtClean="0"/>
                  <a:t>Burada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tr-TR" dirty="0" smtClean="0"/>
                  <a:t>verilmemiştir. Ancak,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tr-TR" dirty="0" smtClean="0"/>
                  <a:t>enlemi </a:t>
                </a:r>
                <a:r>
                  <a:rPr lang="tr-TR" dirty="0" err="1" smtClean="0"/>
                  <a:t>G</a:t>
                </a:r>
                <a:r>
                  <a:rPr lang="tr-TR" baseline="-25000" dirty="0" err="1" smtClean="0"/>
                  <a:t>o</a:t>
                </a:r>
                <a:r>
                  <a:rPr lang="tr-TR" dirty="0" smtClean="0"/>
                  <a:t>+x meridyen yayına karşılık gelir.</a:t>
                </a:r>
              </a:p>
              <a:p>
                <a:r>
                  <a:rPr lang="tr-TR" dirty="0" smtClean="0"/>
                  <a:t>Po(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tr-TR" dirty="0" smtClean="0"/>
                  <a:t>,</a:t>
                </a:r>
                <a:r>
                  <a:rPr lang="el-GR" dirty="0" smtClean="0">
                    <a:latin typeface="Calibri"/>
                  </a:rPr>
                  <a:t>λ</a:t>
                </a:r>
                <a:r>
                  <a:rPr lang="tr-TR" baseline="-25000" dirty="0" smtClean="0"/>
                  <a:t>o</a:t>
                </a:r>
                <a:r>
                  <a:rPr lang="tr-TR" dirty="0" smtClean="0"/>
                  <a:t>) verildiğine göre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tr-TR" dirty="0" smtClean="0"/>
                  <a:t>’ dan </a:t>
                </a:r>
                <a:r>
                  <a:rPr lang="tr-TR" dirty="0" err="1" smtClean="0"/>
                  <a:t>G</a:t>
                </a:r>
                <a:r>
                  <a:rPr lang="tr-TR" baseline="-25000" dirty="0" err="1" smtClean="0"/>
                  <a:t>o</a:t>
                </a:r>
                <a:r>
                  <a:rPr lang="tr-TR" dirty="0" smtClean="0"/>
                  <a:t>, dolayısıyla </a:t>
                </a:r>
                <a:r>
                  <a:rPr lang="tr-TR" dirty="0" err="1" smtClean="0"/>
                  <a:t>G</a:t>
                </a:r>
                <a:r>
                  <a:rPr lang="tr-TR" baseline="-25000" dirty="0" err="1" smtClean="0"/>
                  <a:t>o</a:t>
                </a:r>
                <a:r>
                  <a:rPr lang="tr-TR" dirty="0" smtClean="0"/>
                  <a:t>+x bulunabilir.</a:t>
                </a:r>
                <a:endParaRPr lang="tr-TR" dirty="0"/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914400" y="1447800"/>
                <a:ext cx="3657600" cy="4572000"/>
              </a:xfrm>
              <a:blipFill rotWithShape="0">
                <a:blip r:embed="rId2"/>
                <a:stretch>
                  <a:fillRect l="-1667" t="-2667" r="-433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800"/>
            <a:ext cx="4123865" cy="340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Jeodezik Dik Koordinatlarla I. Temel Ödev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11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665712" cy="4572000"/>
          </a:xfrm>
        </p:spPr>
        <p:txBody>
          <a:bodyPr>
            <a:normAutofit/>
          </a:bodyPr>
          <a:lstStyle/>
          <a:p>
            <a:r>
              <a:rPr lang="tr-TR" sz="1800" dirty="0" smtClean="0"/>
              <a:t>Coğrafi koordinatların LEGENDRE yöntemiyle temel ödev çözümlerinde olduğu gibi S’ ye göre seriye açılabilir:</a:t>
            </a:r>
          </a:p>
          <a:p>
            <a:endParaRPr lang="tr-TR" sz="1800" dirty="0" smtClean="0"/>
          </a:p>
          <a:p>
            <a:endParaRPr lang="tr-TR" sz="1800" dirty="0" smtClean="0"/>
          </a:p>
          <a:p>
            <a:endParaRPr lang="tr-TR" sz="1800" dirty="0" smtClean="0"/>
          </a:p>
          <a:p>
            <a:endParaRPr lang="tr-TR" sz="1800" dirty="0" smtClean="0"/>
          </a:p>
          <a:p>
            <a:r>
              <a:rPr lang="tr-TR" sz="1800" dirty="0" smtClean="0"/>
              <a:t>Gerekli türevler alınırsa;</a:t>
            </a:r>
            <a:endParaRPr lang="tr-TR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12776"/>
            <a:ext cx="3072672" cy="256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149080"/>
            <a:ext cx="290483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276872"/>
            <a:ext cx="4824536" cy="136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077072"/>
            <a:ext cx="2124844" cy="31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09120"/>
            <a:ext cx="5400600" cy="164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933056"/>
            <a:ext cx="1261133" cy="46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Jeodezik Dik Koordinatlarla II. Temel Ödev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449688" cy="2557264"/>
          </a:xfrm>
        </p:spPr>
        <p:txBody>
          <a:bodyPr>
            <a:normAutofit fontScale="92500"/>
          </a:bodyPr>
          <a:lstStyle/>
          <a:p>
            <a:r>
              <a:rPr lang="tr-TR" dirty="0" smtClean="0"/>
              <a:t>Gauss ortalama enlem formülleriyle temel ödev çözümü ilke olarak P</a:t>
            </a:r>
            <a:r>
              <a:rPr lang="tr-TR" baseline="-25000" dirty="0" smtClean="0"/>
              <a:t>1</a:t>
            </a:r>
            <a:r>
              <a:rPr lang="tr-TR" dirty="0" smtClean="0"/>
              <a:t> ve P</a:t>
            </a:r>
            <a:r>
              <a:rPr lang="tr-TR" baseline="-25000" dirty="0" smtClean="0"/>
              <a:t>2</a:t>
            </a:r>
            <a:r>
              <a:rPr lang="tr-TR" dirty="0" smtClean="0"/>
              <a:t> arasındaki orta nokta P</a:t>
            </a:r>
            <a:r>
              <a:rPr lang="tr-TR" baseline="-25000" dirty="0" smtClean="0"/>
              <a:t>o</a:t>
            </a:r>
            <a:r>
              <a:rPr lang="tr-TR" dirty="0" smtClean="0"/>
              <a:t>’ da –s/2 ile P</a:t>
            </a:r>
            <a:r>
              <a:rPr lang="tr-TR" baseline="-25000" dirty="0" smtClean="0"/>
              <a:t>1</a:t>
            </a:r>
            <a:r>
              <a:rPr lang="tr-TR" dirty="0" smtClean="0"/>
              <a:t>’ re göre ve +s/2 ile P</a:t>
            </a:r>
            <a:r>
              <a:rPr lang="tr-TR" baseline="-25000" dirty="0" smtClean="0"/>
              <a:t>2</a:t>
            </a:r>
            <a:r>
              <a:rPr lang="tr-TR" dirty="0" smtClean="0"/>
              <a:t>’ ye göre uygulanır.</a:t>
            </a:r>
          </a:p>
          <a:p>
            <a:r>
              <a:rPr lang="tr-TR" dirty="0" smtClean="0"/>
              <a:t>Aşağıdaki kısaltmalar uygulanırsa;</a:t>
            </a:r>
          </a:p>
          <a:p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412776"/>
            <a:ext cx="3340265" cy="254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05064"/>
            <a:ext cx="3437244" cy="53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581128"/>
            <a:ext cx="2523356" cy="41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221088"/>
            <a:ext cx="45365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Jeodezik Dik Koordinatlarla II. Temel Ödev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13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Elipsoid doğrultu (açıklık) açısı ile elipsoid uzaklığı (jeodezik eğri) s elde edilir</a:t>
            </a:r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76872"/>
            <a:ext cx="6840760" cy="203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365104"/>
            <a:ext cx="812565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Meridyen Yakınsaması ve </a:t>
            </a:r>
            <a:r>
              <a:rPr lang="tr-TR" dirty="0" err="1" smtClean="0"/>
              <a:t>Jeodezik</a:t>
            </a:r>
            <a:r>
              <a:rPr lang="tr-TR" dirty="0" smtClean="0"/>
              <a:t> Azimut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14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4176464" cy="4572000"/>
          </a:xfrm>
        </p:spPr>
        <p:txBody>
          <a:bodyPr>
            <a:normAutofit/>
          </a:bodyPr>
          <a:lstStyle/>
          <a:p>
            <a:r>
              <a:rPr lang="tr-TR" sz="1600" dirty="0" err="1" smtClean="0"/>
              <a:t>PP</a:t>
            </a:r>
            <a:r>
              <a:rPr lang="tr-TR" sz="1600" baseline="-25000" dirty="0" err="1" smtClean="0"/>
              <a:t>o</a:t>
            </a:r>
            <a:r>
              <a:rPr lang="tr-TR" sz="1600" dirty="0" err="1" smtClean="0"/>
              <a:t>P</a:t>
            </a:r>
            <a:r>
              <a:rPr lang="tr-TR" sz="1600" baseline="-25000" dirty="0" err="1" smtClean="0"/>
              <a:t>f</a:t>
            </a:r>
            <a:r>
              <a:rPr lang="tr-TR" sz="1600" baseline="-25000" dirty="0" smtClean="0"/>
              <a:t>  </a:t>
            </a:r>
            <a:r>
              <a:rPr lang="tr-TR" sz="1600" dirty="0" smtClean="0"/>
              <a:t>elipsoid üçgeninde </a:t>
            </a:r>
            <a:r>
              <a:rPr lang="tr-TR" sz="1600" dirty="0" smtClean="0">
                <a:latin typeface="Times New Roman"/>
                <a:cs typeface="Times New Roman"/>
              </a:rPr>
              <a:t>α</a:t>
            </a:r>
            <a:r>
              <a:rPr lang="tr-TR" sz="1600" baseline="-25000" dirty="0" smtClean="0">
                <a:latin typeface="Times New Roman"/>
                <a:cs typeface="Times New Roman"/>
              </a:rPr>
              <a:t>1</a:t>
            </a:r>
            <a:r>
              <a:rPr lang="tr-TR" sz="1600" dirty="0" smtClean="0">
                <a:latin typeface="Times New Roman"/>
                <a:cs typeface="Times New Roman"/>
              </a:rPr>
              <a:t>+</a:t>
            </a:r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tr-TR" sz="1600" dirty="0" smtClean="0">
                <a:latin typeface="Times New Roman"/>
                <a:cs typeface="Times New Roman"/>
              </a:rPr>
              <a:t>+90</a:t>
            </a:r>
            <a:r>
              <a:rPr lang="tr-TR" sz="1600" baseline="30000" dirty="0" smtClean="0">
                <a:latin typeface="Times New Roman"/>
                <a:cs typeface="Times New Roman"/>
              </a:rPr>
              <a:t>o</a:t>
            </a:r>
            <a:r>
              <a:rPr lang="tr-TR" sz="1600" dirty="0" smtClean="0">
                <a:latin typeface="Times New Roman"/>
                <a:cs typeface="Times New Roman"/>
              </a:rPr>
              <a:t>=180</a:t>
            </a:r>
            <a:r>
              <a:rPr lang="tr-TR" sz="1600" baseline="30000" dirty="0" smtClean="0">
                <a:latin typeface="Times New Roman"/>
                <a:cs typeface="Times New Roman"/>
              </a:rPr>
              <a:t>o</a:t>
            </a:r>
            <a:r>
              <a:rPr lang="tr-TR" sz="1600" dirty="0" smtClean="0">
                <a:latin typeface="Times New Roman"/>
                <a:cs typeface="Times New Roman"/>
              </a:rPr>
              <a:t>+</a:t>
            </a:r>
            <a:r>
              <a:rPr lang="el-GR" sz="1600" dirty="0" smtClean="0">
                <a:latin typeface="Times New Roman"/>
                <a:cs typeface="Times New Roman"/>
              </a:rPr>
              <a:t>ε</a:t>
            </a:r>
            <a:r>
              <a:rPr lang="tr-TR" sz="1600" dirty="0" smtClean="0">
                <a:latin typeface="Times New Roman"/>
                <a:cs typeface="Times New Roman"/>
              </a:rPr>
              <a:t> ve buradan </a:t>
            </a:r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tr-TR" sz="1600" dirty="0" smtClean="0">
                <a:latin typeface="Times New Roman"/>
                <a:cs typeface="Times New Roman"/>
              </a:rPr>
              <a:t>=90</a:t>
            </a:r>
            <a:r>
              <a:rPr lang="tr-TR" sz="1600" baseline="30000" dirty="0" smtClean="0">
                <a:latin typeface="Times New Roman"/>
                <a:cs typeface="Times New Roman"/>
              </a:rPr>
              <a:t>o</a:t>
            </a:r>
            <a:r>
              <a:rPr lang="tr-TR" sz="1600" dirty="0" smtClean="0">
                <a:latin typeface="Times New Roman"/>
                <a:cs typeface="Times New Roman"/>
              </a:rPr>
              <a:t>-α</a:t>
            </a:r>
            <a:r>
              <a:rPr lang="tr-TR" sz="1600" baseline="-25000" dirty="0" smtClean="0">
                <a:latin typeface="Times New Roman"/>
                <a:cs typeface="Times New Roman"/>
              </a:rPr>
              <a:t>1</a:t>
            </a:r>
            <a:r>
              <a:rPr lang="tr-TR" sz="1600" dirty="0" smtClean="0">
                <a:latin typeface="Times New Roman"/>
                <a:cs typeface="Times New Roman"/>
              </a:rPr>
              <a:t>+</a:t>
            </a:r>
            <a:r>
              <a:rPr lang="el-GR" sz="1600" dirty="0" smtClean="0">
                <a:latin typeface="Times New Roman"/>
                <a:cs typeface="Times New Roman"/>
              </a:rPr>
              <a:t> ε</a:t>
            </a:r>
            <a:r>
              <a:rPr lang="tr-TR" sz="1600" dirty="0" smtClean="0">
                <a:latin typeface="Times New Roman"/>
                <a:cs typeface="Times New Roman"/>
              </a:rPr>
              <a:t> yazılabilir.</a:t>
            </a:r>
          </a:p>
          <a:p>
            <a:r>
              <a:rPr lang="tr-TR" sz="1600" dirty="0" smtClean="0">
                <a:latin typeface="Times New Roman"/>
                <a:cs typeface="Times New Roman"/>
              </a:rPr>
              <a:t>P noktasında α‘=</a:t>
            </a:r>
            <a:r>
              <a:rPr lang="el-GR" sz="1600" dirty="0" smtClean="0">
                <a:latin typeface="Times New Roman"/>
                <a:cs typeface="Times New Roman"/>
              </a:rPr>
              <a:t>γ</a:t>
            </a:r>
            <a:r>
              <a:rPr lang="tr-TR" sz="1600" dirty="0" smtClean="0">
                <a:latin typeface="Times New Roman"/>
                <a:cs typeface="Times New Roman"/>
              </a:rPr>
              <a:t>+90</a:t>
            </a:r>
            <a:r>
              <a:rPr lang="tr-TR" sz="1600" baseline="30000" dirty="0" smtClean="0">
                <a:latin typeface="Times New Roman"/>
                <a:cs typeface="Times New Roman"/>
              </a:rPr>
              <a:t>o</a:t>
            </a:r>
            <a:r>
              <a:rPr lang="tr-TR" sz="1600" dirty="0" smtClean="0">
                <a:latin typeface="Times New Roman"/>
                <a:cs typeface="Times New Roman"/>
              </a:rPr>
              <a:t> ve </a:t>
            </a:r>
            <a:r>
              <a:rPr lang="tr-TR" sz="1600" baseline="30000" dirty="0" smtClean="0">
                <a:latin typeface="Times New Roman"/>
                <a:cs typeface="Times New Roman"/>
              </a:rPr>
              <a:t>                        </a:t>
            </a:r>
            <a:r>
              <a:rPr lang="tr-TR" sz="1600" dirty="0" smtClean="0">
                <a:latin typeface="Times New Roman"/>
                <a:cs typeface="Times New Roman"/>
              </a:rPr>
              <a:t>α</a:t>
            </a:r>
            <a:r>
              <a:rPr lang="tr-TR" sz="1600" baseline="-25000" dirty="0" smtClean="0">
                <a:latin typeface="Times New Roman"/>
                <a:cs typeface="Times New Roman"/>
              </a:rPr>
              <a:t>2</a:t>
            </a:r>
            <a:r>
              <a:rPr lang="tr-TR" sz="1600" dirty="0" smtClean="0">
                <a:latin typeface="Times New Roman"/>
                <a:cs typeface="Times New Roman"/>
              </a:rPr>
              <a:t>=(</a:t>
            </a:r>
            <a:r>
              <a:rPr lang="el-GR" sz="1600" dirty="0" smtClean="0">
                <a:latin typeface="Times New Roman"/>
                <a:cs typeface="Times New Roman"/>
              </a:rPr>
              <a:t>γ</a:t>
            </a:r>
            <a:r>
              <a:rPr lang="tr-TR" sz="1600" dirty="0" smtClean="0">
                <a:latin typeface="Times New Roman"/>
                <a:cs typeface="Times New Roman"/>
              </a:rPr>
              <a:t>+90</a:t>
            </a:r>
            <a:r>
              <a:rPr lang="tr-TR" sz="1600" baseline="30000" dirty="0" smtClean="0">
                <a:latin typeface="Times New Roman"/>
                <a:cs typeface="Times New Roman"/>
              </a:rPr>
              <a:t>o</a:t>
            </a:r>
            <a:r>
              <a:rPr lang="tr-TR" sz="1600" dirty="0" smtClean="0">
                <a:latin typeface="Times New Roman"/>
                <a:cs typeface="Times New Roman"/>
              </a:rPr>
              <a:t> )+(180</a:t>
            </a:r>
            <a:r>
              <a:rPr lang="tr-TR" sz="1600" baseline="30000" dirty="0" smtClean="0">
                <a:latin typeface="Times New Roman"/>
                <a:cs typeface="Times New Roman"/>
              </a:rPr>
              <a:t>o</a:t>
            </a:r>
            <a:r>
              <a:rPr lang="tr-TR" sz="1600" dirty="0" smtClean="0">
                <a:latin typeface="Times New Roman"/>
                <a:cs typeface="Times New Roman"/>
              </a:rPr>
              <a:t>-</a:t>
            </a:r>
            <a:r>
              <a:rPr lang="el-GR" sz="1600" dirty="0" smtClean="0">
                <a:latin typeface="Times New Roman"/>
                <a:cs typeface="Times New Roman"/>
              </a:rPr>
              <a:t> θ</a:t>
            </a:r>
            <a:r>
              <a:rPr lang="tr-TR" sz="1600" dirty="0" smtClean="0">
                <a:latin typeface="Times New Roman"/>
                <a:cs typeface="Times New Roman"/>
              </a:rPr>
              <a:t>)= 90</a:t>
            </a:r>
            <a:r>
              <a:rPr lang="tr-TR" sz="1600" baseline="30000" dirty="0" smtClean="0">
                <a:latin typeface="Times New Roman"/>
                <a:cs typeface="Times New Roman"/>
              </a:rPr>
              <a:t>o</a:t>
            </a:r>
            <a:r>
              <a:rPr lang="tr-TR" sz="1600" dirty="0" smtClean="0">
                <a:latin typeface="Times New Roman"/>
                <a:cs typeface="Times New Roman"/>
              </a:rPr>
              <a:t>-</a:t>
            </a:r>
            <a:r>
              <a:rPr lang="el-GR" sz="1600" dirty="0" smtClean="0">
                <a:latin typeface="Times New Roman"/>
                <a:cs typeface="Times New Roman"/>
              </a:rPr>
              <a:t> θ</a:t>
            </a:r>
            <a:r>
              <a:rPr lang="tr-TR" sz="1600" dirty="0" smtClean="0">
                <a:latin typeface="Times New Roman"/>
                <a:cs typeface="Times New Roman"/>
              </a:rPr>
              <a:t>+</a:t>
            </a:r>
            <a:r>
              <a:rPr lang="el-GR" sz="1600" dirty="0" smtClean="0">
                <a:latin typeface="Times New Roman"/>
                <a:cs typeface="Times New Roman"/>
              </a:rPr>
              <a:t> γ</a:t>
            </a:r>
            <a:r>
              <a:rPr lang="tr-TR" sz="1600" dirty="0" smtClean="0">
                <a:latin typeface="Times New Roman"/>
                <a:cs typeface="Times New Roman"/>
              </a:rPr>
              <a:t>+180</a:t>
            </a:r>
            <a:r>
              <a:rPr lang="tr-TR" sz="1600" baseline="30000" dirty="0" smtClean="0">
                <a:latin typeface="Times New Roman"/>
                <a:cs typeface="Times New Roman"/>
              </a:rPr>
              <a:t>o</a:t>
            </a:r>
            <a:r>
              <a:rPr lang="tr-TR" sz="1600" dirty="0" smtClean="0">
                <a:latin typeface="Times New Roman"/>
                <a:cs typeface="Times New Roman"/>
              </a:rPr>
              <a:t> olur.</a:t>
            </a:r>
          </a:p>
          <a:p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tr-TR" sz="1600" dirty="0" smtClean="0">
                <a:latin typeface="Times New Roman"/>
                <a:cs typeface="Times New Roman"/>
              </a:rPr>
              <a:t> yerine yukarıdaki formül konursa,</a:t>
            </a:r>
          </a:p>
          <a:p>
            <a:pPr>
              <a:buNone/>
            </a:pPr>
            <a:r>
              <a:rPr lang="tr-TR" sz="1600" dirty="0" smtClean="0">
                <a:latin typeface="Times New Roman"/>
                <a:cs typeface="Times New Roman"/>
              </a:rPr>
              <a:t>       α</a:t>
            </a:r>
            <a:r>
              <a:rPr lang="tr-TR" sz="1600" baseline="-25000" dirty="0" smtClean="0">
                <a:latin typeface="Times New Roman"/>
                <a:cs typeface="Times New Roman"/>
              </a:rPr>
              <a:t>2</a:t>
            </a:r>
            <a:r>
              <a:rPr lang="tr-TR" sz="1600" dirty="0" smtClean="0">
                <a:latin typeface="Times New Roman"/>
                <a:cs typeface="Times New Roman"/>
              </a:rPr>
              <a:t>=90</a:t>
            </a:r>
            <a:r>
              <a:rPr lang="tr-TR" sz="1600" baseline="30000" dirty="0" smtClean="0">
                <a:latin typeface="Times New Roman"/>
                <a:cs typeface="Times New Roman"/>
              </a:rPr>
              <a:t>o</a:t>
            </a:r>
            <a:r>
              <a:rPr lang="tr-TR" sz="1600" dirty="0" smtClean="0">
                <a:latin typeface="Times New Roman"/>
                <a:cs typeface="Times New Roman"/>
              </a:rPr>
              <a:t> - 90</a:t>
            </a:r>
            <a:r>
              <a:rPr lang="tr-TR" sz="1600" baseline="30000" dirty="0" smtClean="0">
                <a:latin typeface="Times New Roman"/>
                <a:cs typeface="Times New Roman"/>
              </a:rPr>
              <a:t>o</a:t>
            </a:r>
            <a:r>
              <a:rPr lang="tr-TR" sz="1600" dirty="0" smtClean="0">
                <a:latin typeface="Times New Roman"/>
                <a:cs typeface="Times New Roman"/>
              </a:rPr>
              <a:t>-</a:t>
            </a:r>
            <a:r>
              <a:rPr lang="el-GR" sz="1600" dirty="0" smtClean="0">
                <a:latin typeface="Times New Roman"/>
                <a:cs typeface="Times New Roman"/>
              </a:rPr>
              <a:t> </a:t>
            </a:r>
            <a:r>
              <a:rPr lang="tr-TR" sz="1600" dirty="0" smtClean="0">
                <a:latin typeface="Times New Roman"/>
                <a:cs typeface="Times New Roman"/>
              </a:rPr>
              <a:t>α</a:t>
            </a:r>
            <a:r>
              <a:rPr lang="tr-TR" sz="1600" baseline="-25000" dirty="0" smtClean="0">
                <a:latin typeface="Times New Roman"/>
                <a:cs typeface="Times New Roman"/>
              </a:rPr>
              <a:t>1</a:t>
            </a:r>
            <a:r>
              <a:rPr lang="tr-TR" sz="1600" dirty="0" smtClean="0">
                <a:latin typeface="Times New Roman"/>
                <a:cs typeface="Times New Roman"/>
              </a:rPr>
              <a:t>-</a:t>
            </a:r>
            <a:r>
              <a:rPr lang="el-GR" sz="1600" dirty="0" smtClean="0">
                <a:latin typeface="Times New Roman"/>
                <a:cs typeface="Times New Roman"/>
              </a:rPr>
              <a:t> ε</a:t>
            </a:r>
            <a:r>
              <a:rPr lang="tr-TR" sz="1600" dirty="0" smtClean="0">
                <a:latin typeface="Times New Roman"/>
                <a:cs typeface="Times New Roman"/>
              </a:rPr>
              <a:t> +</a:t>
            </a:r>
            <a:r>
              <a:rPr lang="el-GR" sz="1600" dirty="0" smtClean="0">
                <a:latin typeface="Times New Roman"/>
                <a:cs typeface="Times New Roman"/>
              </a:rPr>
              <a:t> γ </a:t>
            </a:r>
            <a:r>
              <a:rPr lang="tr-TR" sz="1600" dirty="0" smtClean="0">
                <a:latin typeface="Times New Roman"/>
                <a:cs typeface="Times New Roman"/>
              </a:rPr>
              <a:t>+180</a:t>
            </a:r>
            <a:r>
              <a:rPr lang="tr-TR" sz="1600" baseline="30000" dirty="0" smtClean="0">
                <a:latin typeface="Times New Roman"/>
                <a:cs typeface="Times New Roman"/>
              </a:rPr>
              <a:t>o</a:t>
            </a:r>
          </a:p>
          <a:p>
            <a:pPr>
              <a:buNone/>
            </a:pPr>
            <a:r>
              <a:rPr lang="tr-TR" sz="1600" baseline="30000" dirty="0" smtClean="0">
                <a:latin typeface="Times New Roman"/>
                <a:cs typeface="Times New Roman"/>
              </a:rPr>
              <a:t>           </a:t>
            </a:r>
            <a:r>
              <a:rPr lang="tr-TR" sz="1600" dirty="0" smtClean="0">
                <a:latin typeface="Times New Roman"/>
                <a:cs typeface="Times New Roman"/>
              </a:rPr>
              <a:t>α</a:t>
            </a:r>
            <a:r>
              <a:rPr lang="tr-TR" sz="1600" baseline="-25000" dirty="0" smtClean="0">
                <a:latin typeface="Times New Roman"/>
                <a:cs typeface="Times New Roman"/>
              </a:rPr>
              <a:t>2</a:t>
            </a:r>
            <a:r>
              <a:rPr lang="tr-TR" sz="1600" dirty="0" smtClean="0">
                <a:latin typeface="Times New Roman"/>
                <a:cs typeface="Times New Roman"/>
              </a:rPr>
              <a:t>=α</a:t>
            </a:r>
            <a:r>
              <a:rPr lang="tr-TR" sz="1600" baseline="-25000" dirty="0" smtClean="0">
                <a:latin typeface="Times New Roman"/>
                <a:cs typeface="Times New Roman"/>
              </a:rPr>
              <a:t>1</a:t>
            </a:r>
            <a:r>
              <a:rPr lang="tr-TR" sz="1600" dirty="0" smtClean="0">
                <a:latin typeface="Times New Roman"/>
                <a:cs typeface="Times New Roman"/>
              </a:rPr>
              <a:t> + </a:t>
            </a:r>
            <a:r>
              <a:rPr lang="el-GR" sz="1600" dirty="0" smtClean="0">
                <a:latin typeface="Times New Roman"/>
                <a:cs typeface="Times New Roman"/>
              </a:rPr>
              <a:t>γ</a:t>
            </a:r>
            <a:r>
              <a:rPr lang="tr-TR" sz="1600" dirty="0" smtClean="0">
                <a:latin typeface="Times New Roman"/>
                <a:cs typeface="Times New Roman"/>
              </a:rPr>
              <a:t> - </a:t>
            </a:r>
            <a:r>
              <a:rPr lang="el-GR" sz="1600" dirty="0" smtClean="0">
                <a:latin typeface="Times New Roman"/>
                <a:cs typeface="Times New Roman"/>
              </a:rPr>
              <a:t>ε </a:t>
            </a:r>
            <a:r>
              <a:rPr lang="tr-TR" sz="1600" dirty="0" smtClean="0">
                <a:latin typeface="Times New Roman"/>
                <a:cs typeface="Times New Roman"/>
              </a:rPr>
              <a:t>±180</a:t>
            </a:r>
            <a:r>
              <a:rPr lang="tr-TR" sz="1600" baseline="30000" dirty="0" smtClean="0">
                <a:latin typeface="Times New Roman"/>
                <a:cs typeface="Times New Roman"/>
              </a:rPr>
              <a:t>o </a:t>
            </a:r>
            <a:r>
              <a:rPr lang="tr-TR" sz="1600" dirty="0" smtClean="0">
                <a:latin typeface="Times New Roman"/>
                <a:cs typeface="Times New Roman"/>
              </a:rPr>
              <a:t> elde edilir.</a:t>
            </a:r>
          </a:p>
          <a:p>
            <a:pPr>
              <a:buNone/>
            </a:pPr>
            <a:endParaRPr lang="tr-TR" sz="1600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tr-TR" sz="1600" dirty="0" smtClean="0">
              <a:latin typeface="Times New Roman"/>
              <a:cs typeface="Times New Roman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3820" y="1556792"/>
            <a:ext cx="399464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Örnek 1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15</a:t>
            </a:fld>
            <a:endParaRPr lang="tr-TR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66" y="1484784"/>
            <a:ext cx="810604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16</a:t>
            </a:fld>
            <a:endParaRPr lang="tr-TR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7920880" cy="564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Örnek 2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17</a:t>
            </a:fld>
            <a:endParaRPr lang="tr-TR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799"/>
            <a:ext cx="7776864" cy="90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18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77768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12975"/>
            <a:ext cx="7704856" cy="31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Örnek 3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19</a:t>
            </a:fld>
            <a:endParaRPr lang="tr-T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8007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Elipsoid Yüzünde Jeodezik Dik Koordinatlar (</a:t>
            </a:r>
            <a:r>
              <a:rPr lang="tr-TR" sz="2800" dirty="0" err="1" smtClean="0"/>
              <a:t>Soldner</a:t>
            </a:r>
            <a:r>
              <a:rPr lang="tr-TR" sz="2800" dirty="0" smtClean="0"/>
              <a:t> Koordinatları) ve Temel Ödev Hesapları</a:t>
            </a:r>
            <a:endParaRPr lang="tr-TR" sz="2800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2577480" cy="2989312"/>
          </a:xfrm>
        </p:spPr>
        <p:txBody>
          <a:bodyPr>
            <a:normAutofit/>
          </a:bodyPr>
          <a:lstStyle/>
          <a:p>
            <a:r>
              <a:rPr lang="tr-TR" sz="2000" dirty="0" smtClean="0"/>
              <a:t>Jeodezik dik koordinatları tanımlamak için önce bir meridyen x ekseni olarak alınır.</a:t>
            </a:r>
          </a:p>
          <a:p>
            <a:r>
              <a:rPr lang="tr-TR" sz="2000" dirty="0" smtClean="0"/>
              <a:t>Bunun üzerinde saptanan bir O noktası başlangıç noktası olarak alınır.</a:t>
            </a:r>
            <a:endParaRPr lang="tr-TR" sz="2000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59B1-B7D7-4099-B946-1CDEEB7C6704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2</a:t>
            </a:fld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412776"/>
            <a:ext cx="4969006" cy="297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 İçerik Yer Tutucusu"/>
          <p:cNvSpPr txBox="1">
            <a:spLocks/>
          </p:cNvSpPr>
          <p:nvPr/>
        </p:nvSpPr>
        <p:spPr>
          <a:xfrm>
            <a:off x="1115616" y="4365104"/>
            <a:ext cx="7272808" cy="2088232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tr-TR" sz="2600" dirty="0" smtClean="0"/>
              <a:t>P’ den OK meridyenine (x eksenine) indirilen dik y ekseni olarak alınır. Bu indirilen dik (y) jeodezik eğridir.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tr-TR" sz="2600" dirty="0" smtClean="0"/>
              <a:t>P noktasının Jeodezik dik koordinatları O başlangıcına göre x, y’ </a:t>
            </a:r>
            <a:r>
              <a:rPr lang="tr-TR" sz="2600" dirty="0" err="1" smtClean="0"/>
              <a:t>dir</a:t>
            </a:r>
            <a:r>
              <a:rPr lang="tr-TR" sz="2600" dirty="0" smtClean="0"/>
              <a:t>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tr-TR" sz="2600" dirty="0" smtClean="0"/>
              <a:t>Coğrafi koordinatlar eğrilik değişimlerine karşın çok duyarlıdır. Fakat, jeodezik dik koordinatlar eğrilik değişimlerine karşın oldukça duyarsızdır. Bu nedenle Ülke ölçmelerinde tercih edilirler.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tr-T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20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992888" cy="430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21</a:t>
            </a:fld>
            <a:endParaRPr lang="tr-TR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484" y="1772816"/>
            <a:ext cx="856146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Örnek 4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22</a:t>
            </a:fld>
            <a:endParaRPr lang="tr-T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468" y="1628800"/>
            <a:ext cx="8460432" cy="137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23</a:t>
            </a:fld>
            <a:endParaRPr lang="tr-T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776864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Elipsoid Yüzünde Jeodezik Dik Koordinatlar (</a:t>
            </a:r>
            <a:r>
              <a:rPr lang="tr-TR" sz="2800" dirty="0" err="1" smtClean="0"/>
              <a:t>Soldner</a:t>
            </a:r>
            <a:r>
              <a:rPr lang="tr-TR" sz="2800" dirty="0" smtClean="0"/>
              <a:t> Koordinatları) ve Temel Ödev Hesapları</a:t>
            </a:r>
            <a:endParaRPr lang="tr-TR" sz="2800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2577480" cy="2989312"/>
          </a:xfrm>
        </p:spPr>
        <p:txBody>
          <a:bodyPr>
            <a:normAutofit/>
          </a:bodyPr>
          <a:lstStyle/>
          <a:p>
            <a:r>
              <a:rPr lang="tr-TR" sz="2000" dirty="0" smtClean="0"/>
              <a:t>P noktasında x eksenine paralel çizelim (y=sabit eğrisi).</a:t>
            </a:r>
          </a:p>
          <a:p>
            <a:r>
              <a:rPr lang="tr-TR" sz="2000" dirty="0" smtClean="0"/>
              <a:t>Bu eğriye “</a:t>
            </a:r>
            <a:r>
              <a:rPr lang="tr-TR" sz="2000" b="1" i="1" dirty="0" smtClean="0">
                <a:solidFill>
                  <a:srgbClr val="FF0000"/>
                </a:solidFill>
              </a:rPr>
              <a:t>jeodezik paralel</a:t>
            </a:r>
            <a:r>
              <a:rPr lang="tr-TR" sz="2000" dirty="0" smtClean="0"/>
              <a:t>” denir.</a:t>
            </a:r>
          </a:p>
          <a:p>
            <a:r>
              <a:rPr lang="tr-TR" sz="2000" dirty="0" smtClean="0"/>
              <a:t>Jeodezik paralel ile PQ arasındaki T açısında “açıklık açısı” denir.</a:t>
            </a:r>
            <a:endParaRPr lang="tr-TR" sz="2000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59B1-B7D7-4099-B946-1CDEEB7C6704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3</a:t>
            </a:fld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412776"/>
            <a:ext cx="4969006" cy="297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 İçerik Yer Tutucusu"/>
          <p:cNvSpPr txBox="1">
            <a:spLocks/>
          </p:cNvSpPr>
          <p:nvPr/>
        </p:nvSpPr>
        <p:spPr>
          <a:xfrm>
            <a:off x="1115616" y="4365104"/>
            <a:ext cx="7272808" cy="2088232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tr-TR" sz="2600" dirty="0" smtClean="0"/>
              <a:t>PQ jeodezik azimutu </a:t>
            </a:r>
            <a:r>
              <a:rPr lang="el-GR" sz="2600" dirty="0" smtClean="0">
                <a:latin typeface="Calibri"/>
              </a:rPr>
              <a:t>α</a:t>
            </a:r>
            <a:r>
              <a:rPr lang="tr-TR" sz="2600" dirty="0" smtClean="0"/>
              <a:t> ile T arasında aşağıdaki ilişki vardır.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lang="tr-TR" sz="2600" dirty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lang="tr-TR" sz="260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Buradaki 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cs typeface="Times New Roman"/>
              </a:rPr>
              <a:t>γ</a:t>
            </a: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açısına “meridyen yakınsaması” </a:t>
            </a:r>
            <a:r>
              <a:rPr kumimoji="0" lang="tr-TR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denir.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tr-TR" sz="2600" dirty="0" smtClean="0"/>
              <a:t>Jeodezik kutupsal koordinatlar, bir başlangıç noktasına olan uzaklık (s) ile bir başlangıç doğrultusu ile meydana gelen açıdan (</a:t>
            </a:r>
            <a:r>
              <a:rPr lang="el-GR" sz="2600" dirty="0" smtClean="0">
                <a:latin typeface="Calibri"/>
              </a:rPr>
              <a:t>α</a:t>
            </a:r>
            <a:r>
              <a:rPr lang="tr-TR" sz="2600" dirty="0" smtClean="0"/>
              <a:t>) ibarettir.</a:t>
            </a:r>
            <a:endParaRPr kumimoji="0" lang="tr-TR" sz="2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tr-T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781079"/>
            <a:ext cx="1296144" cy="37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Elipsoid Yüzünde Jeodezik Dik Koordinatlar (</a:t>
            </a:r>
            <a:r>
              <a:rPr lang="tr-TR" sz="2800" dirty="0" err="1" smtClean="0"/>
              <a:t>Soldner</a:t>
            </a:r>
            <a:r>
              <a:rPr lang="tr-TR" sz="2800" dirty="0" smtClean="0"/>
              <a:t> Koordinatları) ve Temel Ödev Hesapları</a:t>
            </a:r>
            <a:endParaRPr lang="tr-TR" sz="2800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4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Jeodezik dik koordinatlara SOLDNER Koordinatları veya </a:t>
            </a:r>
            <a:r>
              <a:rPr lang="tr-TR" dirty="0" err="1" smtClean="0"/>
              <a:t>Soldner</a:t>
            </a:r>
            <a:r>
              <a:rPr lang="tr-TR" dirty="0" smtClean="0"/>
              <a:t> koordinat sistemi denir.</a:t>
            </a:r>
          </a:p>
          <a:p>
            <a:r>
              <a:rPr lang="tr-TR" dirty="0" err="1" smtClean="0"/>
              <a:t>Soldner</a:t>
            </a:r>
            <a:r>
              <a:rPr lang="tr-TR" dirty="0" smtClean="0"/>
              <a:t> bu koordinatları küre üzerinde düşünüp </a:t>
            </a:r>
            <a:r>
              <a:rPr lang="tr-TR" dirty="0" err="1" smtClean="0"/>
              <a:t>Bavyera</a:t>
            </a:r>
            <a:r>
              <a:rPr lang="tr-TR" dirty="0" smtClean="0"/>
              <a:t> Eyaletinde ülke ölçmelerinde uygulamıştır.</a:t>
            </a:r>
          </a:p>
          <a:p>
            <a:r>
              <a:rPr lang="tr-TR" dirty="0" smtClean="0"/>
              <a:t>Ülke ölçmelerinde ölçme sonuçları kural olarak coğrafi koordinatlarla verilir. Böylece büyük yüzeyler tek bir koordinat sisteminde elde edilebilir.</a:t>
            </a:r>
          </a:p>
          <a:p>
            <a:r>
              <a:rPr lang="tr-TR" dirty="0" smtClean="0"/>
              <a:t>Coğrafi koordinatlarla hesaplama oldukça ayrıntılıdır, çünkü; yeryüzünde bir boylam saniyesinin doğrusal değeri ve küçük ölçüde enlem saniyesinin doğrusal değeri de enlem büyüdükçe ve küçüldükçe değişir.</a:t>
            </a:r>
          </a:p>
          <a:p>
            <a:r>
              <a:rPr lang="tr-TR" dirty="0" smtClean="0"/>
              <a:t>Bir çok ülkede bu yüzden coğrafi koordinatların yanı sıra birden fazla sık elipsoid koordinat sistemine dayalı “özel sistemler” kullanılmıştır.</a:t>
            </a:r>
          </a:p>
          <a:p>
            <a:r>
              <a:rPr lang="tr-TR" dirty="0" smtClean="0"/>
              <a:t>19. yüzyılın 2. yarısından itibaren jeodezik dik koordinatlar </a:t>
            </a:r>
            <a:r>
              <a:rPr lang="tr-TR" dirty="0" err="1" smtClean="0"/>
              <a:t>Soldner</a:t>
            </a:r>
            <a:r>
              <a:rPr lang="tr-TR" dirty="0" smtClean="0"/>
              <a:t> düzleminde kullanılmaya başlanmıştır.</a:t>
            </a:r>
          </a:p>
          <a:p>
            <a:r>
              <a:rPr lang="tr-TR" b="1" i="1" dirty="0" smtClean="0">
                <a:solidFill>
                  <a:srgbClr val="FF0000"/>
                </a:solidFill>
              </a:rPr>
              <a:t>Günümüzde elipsoidin düzleme </a:t>
            </a:r>
            <a:r>
              <a:rPr lang="tr-TR" b="1" i="1" dirty="0" err="1" smtClean="0">
                <a:solidFill>
                  <a:srgbClr val="FF0000"/>
                </a:solidFill>
              </a:rPr>
              <a:t>konform</a:t>
            </a:r>
            <a:r>
              <a:rPr lang="tr-TR" b="1" i="1" dirty="0" smtClean="0">
                <a:solidFill>
                  <a:srgbClr val="FF0000"/>
                </a:solidFill>
              </a:rPr>
              <a:t> (açı koruyan) projeksiyonu kullanılıyor.</a:t>
            </a:r>
            <a:endParaRPr lang="tr-TR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Elipsoid Yüzünde Jeodezik Dik Koordinatlar (</a:t>
            </a:r>
            <a:r>
              <a:rPr lang="tr-TR" sz="2800" dirty="0" err="1" smtClean="0"/>
              <a:t>Soldner</a:t>
            </a:r>
            <a:r>
              <a:rPr lang="tr-TR" sz="2800" dirty="0" smtClean="0"/>
              <a:t> Koordinatları) ve Temel Ödev Hesapları</a:t>
            </a:r>
            <a:endParaRPr lang="tr-TR" sz="2800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5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914400" y="1447800"/>
                <a:ext cx="4089648" cy="4572000"/>
              </a:xfrm>
            </p:spPr>
            <p:txBody>
              <a:bodyPr>
                <a:noAutofit/>
              </a:bodyPr>
              <a:lstStyle/>
              <a:p>
                <a:r>
                  <a:rPr lang="tr-TR" sz="1800" dirty="0" smtClean="0"/>
                  <a:t>Elipsoid yüzünde </a:t>
                </a:r>
                <a:r>
                  <a:rPr lang="tr-TR" sz="1800" dirty="0" err="1" smtClean="0"/>
                  <a:t>Soldner</a:t>
                </a:r>
                <a:r>
                  <a:rPr lang="tr-TR" sz="1800" dirty="0" smtClean="0"/>
                  <a:t> dik koordinatlarını oluşturmak için, bölgenin ortasından geçen </a:t>
                </a:r>
                <a:r>
                  <a:rPr lang="el-GR" sz="1800" dirty="0" smtClean="0">
                    <a:latin typeface="Calibri"/>
                  </a:rPr>
                  <a:t>λ</a:t>
                </a:r>
                <a:r>
                  <a:rPr lang="tr-TR" sz="1800" baseline="-25000" dirty="0" smtClean="0"/>
                  <a:t>o</a:t>
                </a:r>
                <a:r>
                  <a:rPr lang="tr-TR" sz="1800" dirty="0" smtClean="0"/>
                  <a:t>=sabit asal </a:t>
                </a:r>
                <a:r>
                  <a:rPr lang="tr-TR" sz="1800" dirty="0" smtClean="0"/>
                  <a:t>meridyeni </a:t>
                </a:r>
                <a:r>
                  <a:rPr lang="tr-TR" sz="1800" dirty="0" smtClean="0"/>
                  <a:t>x ekseni ve </a:t>
                </a:r>
                <a:r>
                  <a:rPr lang="tr-TR" sz="1800" dirty="0" smtClean="0"/>
                  <a:t>P</a:t>
                </a:r>
                <a:r>
                  <a:rPr lang="tr-TR" sz="1800" baseline="-25000" dirty="0" smtClean="0"/>
                  <a:t>o</a:t>
                </a:r>
                <a:r>
                  <a:rPr lang="tr-TR" sz="18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tr-TR" sz="1800" dirty="0" smtClean="0"/>
                  <a:t>,</a:t>
                </a:r>
                <a:r>
                  <a:rPr lang="el-GR" sz="1800" dirty="0" smtClean="0">
                    <a:latin typeface="Calibri"/>
                  </a:rPr>
                  <a:t>λ</a:t>
                </a:r>
                <a:r>
                  <a:rPr lang="tr-TR" sz="1800" baseline="-25000" dirty="0" smtClean="0"/>
                  <a:t>o</a:t>
                </a:r>
                <a:r>
                  <a:rPr lang="tr-TR" sz="1800" dirty="0" smtClean="0"/>
                  <a:t>) noktası koordinat sisteminin başlangıç noktası olarak alınır.</a:t>
                </a:r>
              </a:p>
              <a:p>
                <a:r>
                  <a:rPr lang="tr-TR" sz="1800" dirty="0" smtClean="0"/>
                  <a:t>Herhangi bir P(</a:t>
                </a:r>
                <a14:m>
                  <m:oMath xmlns:m="http://schemas.openxmlformats.org/officeDocument/2006/math">
                    <m:r>
                      <a:rPr lang="tr-T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sz="1800" dirty="0" smtClean="0"/>
                  <a:t>,</a:t>
                </a:r>
                <a:r>
                  <a:rPr lang="el-GR" sz="1800" dirty="0" smtClean="0">
                    <a:latin typeface="Calibri"/>
                  </a:rPr>
                  <a:t>λ</a:t>
                </a:r>
                <a:r>
                  <a:rPr lang="tr-TR" sz="1800" dirty="0" smtClean="0"/>
                  <a:t>) noktasını bu sistemde belirlemek için, P’ den geçen ve asal meridyene dik  bir jeodezik eğri alınır.</a:t>
                </a:r>
              </a:p>
              <a:p>
                <a:r>
                  <a:rPr lang="tr-TR" sz="1800" dirty="0" smtClean="0"/>
                  <a:t>Bu eğri asal meridyeni P</a:t>
                </a:r>
                <a:r>
                  <a:rPr lang="tr-TR" sz="1800" baseline="-25000" dirty="0" smtClean="0"/>
                  <a:t>f</a:t>
                </a:r>
                <a:r>
                  <a:rPr lang="tr-TR" sz="1800" dirty="0" smtClean="0"/>
                  <a:t> noktasında kessin.</a:t>
                </a:r>
              </a:p>
              <a:p>
                <a:r>
                  <a:rPr lang="tr-TR" sz="1800" dirty="0" err="1" smtClean="0"/>
                  <a:t>PP</a:t>
                </a:r>
                <a:r>
                  <a:rPr lang="tr-TR" sz="1800" baseline="-25000" dirty="0" err="1" smtClean="0"/>
                  <a:t>f</a:t>
                </a:r>
                <a:r>
                  <a:rPr lang="tr-TR" sz="1800" dirty="0" smtClean="0"/>
                  <a:t>  jeodezik eğri uzunluğuna P noktasının y (ordinatı)’ si, </a:t>
                </a:r>
                <a:r>
                  <a:rPr lang="tr-TR" sz="1800" dirty="0" err="1" smtClean="0"/>
                  <a:t>P</a:t>
                </a:r>
                <a:r>
                  <a:rPr lang="tr-TR" sz="1800" baseline="-25000" dirty="0" err="1" smtClean="0"/>
                  <a:t>o</a:t>
                </a:r>
                <a:r>
                  <a:rPr lang="tr-TR" sz="1800" dirty="0" err="1" smtClean="0"/>
                  <a:t>P</a:t>
                </a:r>
                <a:r>
                  <a:rPr lang="tr-TR" sz="1800" baseline="-25000" dirty="0" err="1" smtClean="0"/>
                  <a:t>f</a:t>
                </a:r>
                <a:r>
                  <a:rPr lang="tr-TR" sz="1800" dirty="0" smtClean="0"/>
                  <a:t> meridyen yayı uzunluğuna P noktasının x (</a:t>
                </a:r>
                <a:r>
                  <a:rPr lang="tr-TR" sz="1800" dirty="0" err="1" smtClean="0"/>
                  <a:t>absisi</a:t>
                </a:r>
                <a:r>
                  <a:rPr lang="tr-TR" sz="1800" dirty="0" smtClean="0"/>
                  <a:t>) koordinatı denir. </a:t>
                </a:r>
              </a:p>
              <a:p>
                <a:r>
                  <a:rPr lang="tr-TR" sz="1800" dirty="0" smtClean="0"/>
                  <a:t>P noktasında asal meridyene bir paralel çizelim. Buna jeodezik paralel denir.</a:t>
                </a:r>
              </a:p>
              <a:p>
                <a:r>
                  <a:rPr lang="tr-TR" sz="1800" dirty="0" smtClean="0"/>
                  <a:t>P’ den geçen meridyenle jeodezik paralel arasındaki açı (</a:t>
                </a:r>
                <a:r>
                  <a:rPr lang="el-GR" sz="1800" dirty="0" smtClean="0">
                    <a:latin typeface="Times New Roman"/>
                    <a:cs typeface="Times New Roman"/>
                  </a:rPr>
                  <a:t>γ</a:t>
                </a:r>
                <a:r>
                  <a:rPr lang="tr-TR" sz="1800" dirty="0" smtClean="0"/>
                  <a:t>)’ ya “meridyen yakınsaması” denir.</a:t>
                </a:r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914400" y="1447800"/>
                <a:ext cx="4089648" cy="4572000"/>
              </a:xfrm>
              <a:blipFill rotWithShape="0">
                <a:blip r:embed="rId2"/>
                <a:stretch>
                  <a:fillRect l="-298" t="-800" r="-149" b="-20400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678307" cy="336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Coğrafi Koordinatlardan Jeodezik Dik Koordinatların Bulunması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6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2204864"/>
            <a:ext cx="3657600" cy="3814936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Çözüm için P’ den geçen enlem dairesinin asal meridyeni kestiği PB noktası yardımcı nokta olarak alınır.</a:t>
            </a:r>
          </a:p>
          <a:p>
            <a:r>
              <a:rPr lang="tr-TR" dirty="0" err="1" smtClean="0"/>
              <a:t>x</a:t>
            </a:r>
            <a:r>
              <a:rPr lang="tr-TR" baseline="-25000" dirty="0" err="1" smtClean="0"/>
              <a:t>B</a:t>
            </a:r>
            <a:r>
              <a:rPr lang="tr-TR" dirty="0" smtClean="0"/>
              <a:t>=G-</a:t>
            </a:r>
            <a:r>
              <a:rPr lang="tr-TR" dirty="0" err="1" smtClean="0"/>
              <a:t>G</a:t>
            </a:r>
            <a:r>
              <a:rPr lang="tr-TR" baseline="-25000" dirty="0" err="1" smtClean="0"/>
              <a:t>o</a:t>
            </a:r>
            <a:r>
              <a:rPr lang="tr-TR" dirty="0" smtClean="0"/>
              <a:t> </a:t>
            </a:r>
            <a:r>
              <a:rPr lang="tr-TR" dirty="0" err="1" smtClean="0"/>
              <a:t>merdiyen</a:t>
            </a:r>
            <a:r>
              <a:rPr lang="tr-TR" dirty="0" smtClean="0"/>
              <a:t> farkları olduğuna göre </a:t>
            </a:r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tr-TR" dirty="0" smtClean="0"/>
              <a:t>x=x-</a:t>
            </a:r>
            <a:r>
              <a:rPr lang="tr-TR" dirty="0" err="1" smtClean="0"/>
              <a:t>x</a:t>
            </a:r>
            <a:r>
              <a:rPr lang="tr-TR" baseline="-25000" dirty="0" err="1" smtClean="0"/>
              <a:t>B</a:t>
            </a:r>
            <a:r>
              <a:rPr lang="tr-TR" dirty="0" smtClean="0"/>
              <a:t>, y ve  </a:t>
            </a:r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el-GR" dirty="0" smtClean="0">
                <a:latin typeface="Calibri"/>
                <a:cs typeface="Times New Roman"/>
              </a:rPr>
              <a:t>λ</a:t>
            </a:r>
            <a:r>
              <a:rPr lang="tr-TR" dirty="0" smtClean="0"/>
              <a:t>‘</a:t>
            </a:r>
            <a:r>
              <a:rPr lang="tr-TR" dirty="0" err="1" smtClean="0"/>
              <a:t>nın</a:t>
            </a:r>
            <a:r>
              <a:rPr lang="tr-TR" dirty="0" smtClean="0"/>
              <a:t> kuvvetleri cinsinden seriye açılabilir.</a:t>
            </a:r>
            <a:endParaRPr lang="tr-T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28800"/>
            <a:ext cx="4123865" cy="340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12776"/>
            <a:ext cx="2531132" cy="74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Coğrafi Koordinatlardan Jeodezik Dik Koordinatların Bulunması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7</a:t>
            </a:fld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828504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Coğrafi Koordinatlardan Jeodezik Dik Koordinatların Bulunması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8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tr-TR" dirty="0" smtClean="0"/>
                  <a:t>Eğer koordinat sisteminin başlangıcı ekvator seçilirse </a:t>
                </a:r>
                <a:r>
                  <a:rPr lang="tr-TR" dirty="0" err="1" smtClean="0"/>
                  <a:t>x</a:t>
                </a:r>
                <a:r>
                  <a:rPr lang="tr-TR" baseline="-25000" dirty="0" err="1" smtClean="0"/>
                  <a:t>B</a:t>
                </a:r>
                <a:r>
                  <a:rPr lang="tr-TR" dirty="0" smtClean="0"/>
                  <a:t>=G olur.</a:t>
                </a:r>
              </a:p>
              <a:p>
                <a:r>
                  <a:rPr lang="tr-TR" dirty="0" smtClean="0"/>
                  <a:t>Normal olarak </a:t>
                </a:r>
                <a:r>
                  <a:rPr lang="tr-TR" dirty="0" err="1" smtClean="0"/>
                  <a:t>x</a:t>
                </a:r>
                <a:r>
                  <a:rPr lang="tr-TR" baseline="-25000" dirty="0" err="1" smtClean="0"/>
                  <a:t>B</a:t>
                </a:r>
                <a:r>
                  <a:rPr lang="tr-TR" dirty="0" smtClean="0"/>
                  <a:t>, enlemi </a:t>
                </a:r>
                <a14:m>
                  <m:oMath xmlns:m="http://schemas.openxmlformats.org/officeDocument/2006/math">
                    <m:r>
                      <a:rPr lang="tr-T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dirty="0" smtClean="0"/>
                  <a:t> olan meridyen yayı ile enlemi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tr-TR" dirty="0" smtClean="0"/>
                  <a:t>olan </a:t>
                </a:r>
                <a:r>
                  <a:rPr lang="tr-TR" dirty="0" err="1" smtClean="0"/>
                  <a:t>G</a:t>
                </a:r>
                <a:r>
                  <a:rPr lang="tr-TR" baseline="-25000" dirty="0" err="1" smtClean="0"/>
                  <a:t>o</a:t>
                </a:r>
                <a:r>
                  <a:rPr lang="tr-TR" dirty="0" smtClean="0"/>
                  <a:t> meridyen yayları arasındaki farka eşittir.</a:t>
                </a:r>
              </a:p>
              <a:p>
                <a:r>
                  <a:rPr lang="tr-TR" dirty="0" smtClean="0"/>
                  <a:t>Kuzey yarım kürede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tr-TR" dirty="0" smtClean="0"/>
                  <a:t>&gt; </a:t>
                </a:r>
                <a14:m>
                  <m:oMath xmlns:m="http://schemas.openxmlformats.org/officeDocument/2006/math">
                    <m:r>
                      <a:rPr lang="tr-T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endParaRPr lang="tr-TR" dirty="0"/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0">
                <a:blip r:embed="rId2"/>
                <a:stretch>
                  <a:fillRect l="-784" t="-2000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Jeodezik Dik Koordinatlardan Coğrafi Koordinatların Bulunması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AA55-CD6B-4B8A-942D-4B2B654F74AC}" type="datetime1">
              <a:rPr lang="tr-TR" smtClean="0"/>
              <a:pPr/>
              <a:t>6.11.2023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471B-1BF4-4BBC-9E16-4C8199501D98}" type="slidenum">
              <a:rPr lang="tr-TR" smtClean="0"/>
              <a:pPr/>
              <a:t>9</a:t>
            </a:fld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31901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isse Senedi">
  <a:themeElements>
    <a:clrScheme name="Hisse Senedi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isse Senedi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isse Senedi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546</TotalTime>
  <Words>678</Words>
  <Application>Microsoft Office PowerPoint</Application>
  <PresentationFormat>Ekran Gösterisi (4:3)</PresentationFormat>
  <Paragraphs>112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0" baseType="lpstr">
      <vt:lpstr>Calibri</vt:lpstr>
      <vt:lpstr>Cambria Math</vt:lpstr>
      <vt:lpstr>Franklin Gothic Book</vt:lpstr>
      <vt:lpstr>Perpetua</vt:lpstr>
      <vt:lpstr>Times New Roman</vt:lpstr>
      <vt:lpstr>Wingdings 2</vt:lpstr>
      <vt:lpstr>Hisse Senedi</vt:lpstr>
      <vt:lpstr>GEOMETRİK JEODEZİ8</vt:lpstr>
      <vt:lpstr>Elipsoid Yüzünde Jeodezik Dik Koordinatlar (Soldner Koordinatları) ve Temel Ödev Hesapları</vt:lpstr>
      <vt:lpstr>Elipsoid Yüzünde Jeodezik Dik Koordinatlar (Soldner Koordinatları) ve Temel Ödev Hesapları</vt:lpstr>
      <vt:lpstr>Elipsoid Yüzünde Jeodezik Dik Koordinatlar (Soldner Koordinatları) ve Temel Ödev Hesapları</vt:lpstr>
      <vt:lpstr>Elipsoid Yüzünde Jeodezik Dik Koordinatlar (Soldner Koordinatları) ve Temel Ödev Hesapları</vt:lpstr>
      <vt:lpstr>Coğrafi Koordinatlardan Jeodezik Dik Koordinatların Bulunması</vt:lpstr>
      <vt:lpstr>Coğrafi Koordinatlardan Jeodezik Dik Koordinatların Bulunması</vt:lpstr>
      <vt:lpstr>Coğrafi Koordinatlardan Jeodezik Dik Koordinatların Bulunması</vt:lpstr>
      <vt:lpstr>Jeodezik Dik Koordinatlardan Coğrafi Koordinatların Bulunması</vt:lpstr>
      <vt:lpstr>Jeodezik Dik Koordinatlardan Coğrafi Koordinatların Bulunması</vt:lpstr>
      <vt:lpstr>Jeodezik Dik Koordinatlarla I. Temel Ödev</vt:lpstr>
      <vt:lpstr>Jeodezik Dik Koordinatlarla II. Temel Ödev</vt:lpstr>
      <vt:lpstr>Jeodezik Dik Koordinatlarla II. Temel Ödev</vt:lpstr>
      <vt:lpstr>Meridyen Yakınsaması ve Jeodezik Azimut</vt:lpstr>
      <vt:lpstr>Örnek 1</vt:lpstr>
      <vt:lpstr>PowerPoint Sunusu</vt:lpstr>
      <vt:lpstr>Örnek 2</vt:lpstr>
      <vt:lpstr>PowerPoint Sunusu</vt:lpstr>
      <vt:lpstr>Örnek 3</vt:lpstr>
      <vt:lpstr>PowerPoint Sunusu</vt:lpstr>
      <vt:lpstr>PowerPoint Sunusu</vt:lpstr>
      <vt:lpstr>Örnek 4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JEODEZİ8</dc:title>
  <dc:creator>Bahattin</dc:creator>
  <cp:lastModifiedBy>Microsoft hesabı</cp:lastModifiedBy>
  <cp:revision>53</cp:revision>
  <dcterms:created xsi:type="dcterms:W3CDTF">2013-02-25T07:16:52Z</dcterms:created>
  <dcterms:modified xsi:type="dcterms:W3CDTF">2023-11-06T08:51:06Z</dcterms:modified>
</cp:coreProperties>
</file>