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FEBB7-350E-4230-BC58-3A9223F39176}" type="datetimeFigureOut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35123-9ADE-43FA-BA35-13A59545C0C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909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9A1B-9C63-4A2D-9120-CD80E2AE3EE8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609084A-8367-4629-A287-716601892FA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21DE-64D0-42A2-ACE2-1A88A9964B19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4649-ADAA-401E-80FB-2A6264579B01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A71-1F81-4432-819E-C1E2AC7DA2BA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13AB-0912-4946-BEE6-F44750456961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609084A-8367-4629-A287-716601892F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55BC-4167-4F07-8AF6-F7BFF5B8B1F0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A167-AA5F-4700-B88A-5DA2AD483B7F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F2DA-5CE0-4A9D-BC09-C808DD54CF23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5579-A72B-4E2F-90E8-8F109971339A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F83E-7B92-4DED-9555-119486F8670F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99AD-7D8B-4422-A065-56F3C53F075A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609084A-8367-4629-A287-716601892FA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525E594-BCA3-44D2-BA71-91E3C47F5D06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609084A-8367-4629-A287-716601892FA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Geometrik Jeodezi 7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6FDD-9092-4AB7-B0A4-3883F6F6EA1F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Küçük Kenarlı Küresel Üçgenlerin Yaklaşık Hesabı – LEGENDRE KURALI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A71-1F81-4432-819E-C1E2AC7DA2BA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Benzer yollardan gidilerek diğer açılar içinde benzer eşitlikler yazılabilir.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Bu formüller yaklaşık formüllerdir. Eğer biraz daha yaklaşık  sonuç istenirse,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formülleri de kullanılabilir. Bu formüllerdeki ikinci terimler küçük kenarlı (&lt;100 km) küresel üçgen hesaplarında göz ardı edilebilir.</a:t>
            </a:r>
            <a:endParaRPr lang="tr-TR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3456384" cy="120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56992"/>
            <a:ext cx="4333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Küçük Kenarlı Küresel Üçgenlerin Yaklaşık Hesabı – EKLEME YÖNTEMİ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A71-1F81-4432-819E-C1E2AC7DA2BA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Kenarları kürenin yarıçapına oranla küçük olan küresel üçgenlerin çözümü için ikinci bir yaklaşık yöntem SOLDNER tarafından verilmiştir.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Bu yöntemde </a:t>
            </a:r>
            <a:r>
              <a:rPr lang="tr-TR" sz="2000" dirty="0" err="1" smtClean="0"/>
              <a:t>Legendre</a:t>
            </a:r>
            <a:r>
              <a:rPr lang="tr-TR" sz="2000" dirty="0" smtClean="0"/>
              <a:t> yönteminin tersine küresel üçgenin açıları aynı kalmaktadır. Kenarları değiştirilmektedir. Daha sonra düzlem üçgen formülleri uygulanır.</a:t>
            </a:r>
          </a:p>
          <a:p>
            <a:r>
              <a:rPr lang="tr-TR" sz="2000" dirty="0" smtClean="0"/>
              <a:t>Şekilde küresel üçgen ve buna karşılık yardımcı düzlem üçgen verilmektedir.</a:t>
            </a:r>
          </a:p>
          <a:p>
            <a:pPr>
              <a:buNone/>
            </a:pPr>
            <a:endParaRPr lang="tr-TR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06568"/>
            <a:ext cx="58388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Küçük Kenarlı Küresel Üçgenlerin Yaklaşık Hesabı – EKLEME YÖNTEMİ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A71-1F81-4432-819E-C1E2AC7DA2BA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3212976"/>
            <a:ext cx="7772400" cy="2806824"/>
          </a:xfrm>
        </p:spPr>
        <p:txBody>
          <a:bodyPr>
            <a:normAutofit/>
          </a:bodyPr>
          <a:lstStyle/>
          <a:p>
            <a:r>
              <a:rPr lang="tr-TR" sz="2000" dirty="0" smtClean="0"/>
              <a:t>Her iki üçgende de sinüs teoremi yazılır ve birbirine eşitlenirse;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formülleri yazılabilir. Eşitliğin sağ tarafı seriye açılır ve düzenlenirse;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Elde edilir.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pPr>
              <a:buNone/>
            </a:pPr>
            <a:endParaRPr lang="tr-TR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58388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645024"/>
            <a:ext cx="36099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17033"/>
            <a:ext cx="130492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869160"/>
            <a:ext cx="22955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797152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Küçük Kenarlı Küresel Üçgenlerin Yaklaşık Hesabı – EKLEME YÖNTEMİ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A71-1F81-4432-819E-C1E2AC7DA2BA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Buradan yaklaşımla kenarlar hesaplanabilir.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 formüllerdeki ikinci terimlere ekleme miktarı denir. Ayrıca uzunluklar arasında aşağıdaki genel ifade yazılabilir.</a:t>
            </a:r>
          </a:p>
          <a:p>
            <a:endParaRPr lang="tr-TR" dirty="0" smtClean="0"/>
          </a:p>
          <a:p>
            <a:r>
              <a:rPr lang="tr-TR" dirty="0" smtClean="0"/>
              <a:t>Ekleme ve </a:t>
            </a:r>
            <a:r>
              <a:rPr lang="tr-TR" dirty="0" err="1" smtClean="0"/>
              <a:t>legendre</a:t>
            </a:r>
            <a:r>
              <a:rPr lang="tr-TR" dirty="0" smtClean="0"/>
              <a:t> yöntemleri yaklaşım yönünden aynı değerlidir. </a:t>
            </a:r>
            <a:r>
              <a:rPr lang="tr-TR" b="1" i="1" dirty="0" smtClean="0">
                <a:solidFill>
                  <a:srgbClr val="FF0000"/>
                </a:solidFill>
              </a:rPr>
              <a:t>Tek bir üçgen </a:t>
            </a:r>
            <a:r>
              <a:rPr lang="tr-TR" b="1" i="1" dirty="0" err="1" smtClean="0">
                <a:solidFill>
                  <a:srgbClr val="FF0000"/>
                </a:solidFill>
              </a:rPr>
              <a:t>sözkonusu</a:t>
            </a:r>
            <a:r>
              <a:rPr lang="tr-TR" b="1" i="1" dirty="0" smtClean="0">
                <a:solidFill>
                  <a:srgbClr val="FF0000"/>
                </a:solidFill>
              </a:rPr>
              <a:t> ise </a:t>
            </a:r>
            <a:r>
              <a:rPr lang="tr-TR" b="1" i="1" dirty="0" err="1" smtClean="0">
                <a:solidFill>
                  <a:srgbClr val="FF0000"/>
                </a:solidFill>
              </a:rPr>
              <a:t>legendre</a:t>
            </a:r>
            <a:r>
              <a:rPr lang="tr-TR" b="1" i="1" dirty="0" smtClean="0">
                <a:solidFill>
                  <a:srgbClr val="FF0000"/>
                </a:solidFill>
              </a:rPr>
              <a:t>, üçgen zinciri varsa ekleme yöntemi tercih edilir.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2038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221088"/>
            <a:ext cx="1304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A71-1F81-4432-819E-C1E2AC7DA2BA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P</a:t>
            </a:r>
            <a:r>
              <a:rPr lang="tr-TR" baseline="-25000" dirty="0" smtClean="0"/>
              <a:t>1</a:t>
            </a:r>
            <a:r>
              <a:rPr lang="tr-TR" dirty="0" smtClean="0"/>
              <a:t>P</a:t>
            </a:r>
            <a:r>
              <a:rPr lang="tr-TR" baseline="-25000" dirty="0" smtClean="0"/>
              <a:t>2</a:t>
            </a:r>
            <a:r>
              <a:rPr lang="tr-TR" dirty="0" smtClean="0"/>
              <a:t>P</a:t>
            </a:r>
            <a:r>
              <a:rPr lang="tr-TR" baseline="-25000" dirty="0" smtClean="0"/>
              <a:t>3</a:t>
            </a:r>
            <a:r>
              <a:rPr lang="tr-TR" dirty="0" smtClean="0"/>
              <a:t> küresel üçgenine özgü değerler veriliyor, </a:t>
            </a:r>
            <a:r>
              <a:rPr lang="tr-TR" dirty="0" err="1" smtClean="0"/>
              <a:t>Legendre</a:t>
            </a:r>
            <a:r>
              <a:rPr lang="tr-TR" dirty="0" smtClean="0"/>
              <a:t> ve Ekleme Yöntemine göre bu üçgeni çözünüz.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3467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08920"/>
            <a:ext cx="47053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Küçük Küresel Üçgenlerin Kesin Çözümü – Açı; Kenar; Açı (AKA)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A71-1F81-4432-819E-C1E2AC7DA2BA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313784" cy="4572000"/>
          </a:xfrm>
        </p:spPr>
        <p:txBody>
          <a:bodyPr>
            <a:normAutofit/>
          </a:bodyPr>
          <a:lstStyle/>
          <a:p>
            <a:r>
              <a:rPr lang="tr-TR" sz="2000" dirty="0" err="1" smtClean="0"/>
              <a:t>Elipsoid</a:t>
            </a:r>
            <a:r>
              <a:rPr lang="tr-TR" sz="2000" dirty="0" smtClean="0"/>
              <a:t> yüzünde jeodezik eğrilerden oluşmuş, P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P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P</a:t>
            </a:r>
            <a:r>
              <a:rPr lang="tr-TR" sz="2000" baseline="-25000" dirty="0" smtClean="0"/>
              <a:t>3</a:t>
            </a:r>
            <a:r>
              <a:rPr lang="tr-TR" sz="2000" dirty="0" smtClean="0"/>
              <a:t> </a:t>
            </a:r>
            <a:r>
              <a:rPr lang="tr-TR" sz="2000" dirty="0" err="1" smtClean="0"/>
              <a:t>elipsoid</a:t>
            </a:r>
            <a:r>
              <a:rPr lang="tr-TR" sz="2000" dirty="0" smtClean="0"/>
              <a:t> üçgeninde s</a:t>
            </a:r>
            <a:r>
              <a:rPr lang="tr-TR" sz="2000" baseline="-25000" dirty="0" smtClean="0"/>
              <a:t>12</a:t>
            </a:r>
            <a:r>
              <a:rPr lang="tr-TR" sz="2000" dirty="0" smtClean="0"/>
              <a:t>, </a:t>
            </a:r>
            <a:r>
              <a:rPr lang="el-GR" sz="2000" dirty="0" smtClean="0">
                <a:latin typeface="Calibri"/>
              </a:rPr>
              <a:t>β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, </a:t>
            </a:r>
            <a:r>
              <a:rPr lang="el-GR" sz="2000" dirty="0" smtClean="0">
                <a:latin typeface="Calibri"/>
              </a:rPr>
              <a:t>β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 ve </a:t>
            </a:r>
            <a:r>
              <a:rPr lang="el-GR" sz="2000" dirty="0" smtClean="0">
                <a:latin typeface="Calibri"/>
              </a:rPr>
              <a:t>ϕ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, </a:t>
            </a:r>
            <a:r>
              <a:rPr lang="el-GR" sz="2000" dirty="0" smtClean="0">
                <a:latin typeface="Calibri"/>
              </a:rPr>
              <a:t>λ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 veriliyor. s</a:t>
            </a:r>
            <a:r>
              <a:rPr lang="tr-TR" sz="2000" baseline="-25000" dirty="0" smtClean="0"/>
              <a:t>23</a:t>
            </a:r>
            <a:r>
              <a:rPr lang="tr-TR" sz="2000" dirty="0" smtClean="0"/>
              <a:t>, s</a:t>
            </a:r>
            <a:r>
              <a:rPr lang="tr-TR" sz="2000" baseline="-25000" dirty="0" smtClean="0"/>
              <a:t>13</a:t>
            </a:r>
            <a:r>
              <a:rPr lang="tr-TR" sz="2000" dirty="0" smtClean="0"/>
              <a:t> ve </a:t>
            </a:r>
            <a:r>
              <a:rPr lang="el-GR" sz="2000" dirty="0" smtClean="0">
                <a:latin typeface="Calibri"/>
              </a:rPr>
              <a:t>β</a:t>
            </a:r>
            <a:r>
              <a:rPr lang="tr-TR" sz="2000" baseline="-25000" dirty="0" smtClean="0"/>
              <a:t>3</a:t>
            </a:r>
            <a:r>
              <a:rPr lang="tr-TR" sz="2000" dirty="0" smtClean="0"/>
              <a:t> isteniyor.</a:t>
            </a:r>
            <a:endParaRPr lang="tr-TR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88840"/>
            <a:ext cx="27908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827584" y="2636912"/>
                <a:ext cx="2033121" cy="500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14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1400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636912"/>
                <a:ext cx="2033121" cy="500009"/>
              </a:xfrm>
              <a:prstGeom prst="rect">
                <a:avLst/>
              </a:prstGeom>
              <a:blipFill rotWithShape="0">
                <a:blip r:embed="rId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827584" y="3176007"/>
                <a:ext cx="2015873" cy="500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14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1400" dirty="0"/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176007"/>
                <a:ext cx="2015873" cy="500009"/>
              </a:xfrm>
              <a:prstGeom prst="rect">
                <a:avLst/>
              </a:prstGeom>
              <a:blipFill rotWithShape="0"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2987824" y="2578658"/>
                <a:ext cx="2074927" cy="500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14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1400" dirty="0"/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578658"/>
                <a:ext cx="2074927" cy="500009"/>
              </a:xfrm>
              <a:prstGeom prst="rect">
                <a:avLst/>
              </a:prstGeom>
              <a:blipFill rotWithShape="0"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ikdörtgen 9"/>
              <p:cNvSpPr/>
              <p:nvPr/>
            </p:nvSpPr>
            <p:spPr>
              <a:xfrm>
                <a:off x="3004671" y="3078551"/>
                <a:ext cx="2057678" cy="500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14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1400" dirty="0"/>
              </a:p>
            </p:txBody>
          </p:sp>
        </mc:Choice>
        <mc:Fallback xmlns=""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671" y="3078551"/>
                <a:ext cx="2057678" cy="500009"/>
              </a:xfrm>
              <a:prstGeom prst="rect">
                <a:avLst/>
              </a:prstGeom>
              <a:blipFill rotWithShape="0"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610772" y="3824350"/>
                <a:ext cx="4924169" cy="1063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𝑎𝑟𝑐𝑡𝑎𝑛</m:t>
                                </m:r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𝑎𝑟𝑐𝑡𝑎𝑛</m:t>
                                </m:r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tr-TR" sz="1400" i="0">
                          <a:latin typeface="Cambria Math" panose="02040503050406030204" pitchFamily="18" charset="0"/>
                        </a:rPr>
                        <m:t>            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  <m:r>
                              <a:rPr lang="tr-TR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tr-T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tr-TR" sz="1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sub>
                            </m:sSub>
                            <m:r>
                              <a:rPr lang="tr-TR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tr-T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tr-TR" sz="1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tr-T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tr-TR" sz="1400" dirty="0"/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72" y="3824350"/>
                <a:ext cx="4924169" cy="10636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788393" y="5000686"/>
                <a:ext cx="2007601" cy="72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1400" i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400" i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tr-TR" sz="1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tr-TR" sz="1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rad>
                        </m:e>
                      </m:func>
                    </m:oMath>
                  </m:oMathPara>
                </a14:m>
                <a:endParaRPr lang="tr-TR" sz="1400" dirty="0"/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93" y="5000686"/>
                <a:ext cx="2007601" cy="7288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>
                <a:off x="3418166" y="5122330"/>
                <a:ext cx="984244" cy="331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1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rad>
                    </m:oMath>
                  </m:oMathPara>
                </a14:m>
                <a:endParaRPr lang="tr-TR" sz="1400" dirty="0"/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66" y="5122330"/>
                <a:ext cx="984244" cy="33175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Küçük Küresel Üçgenlerin Kesin Çözümü – Kenar; Açı; Kenar (KAK)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A71-1F81-4432-819E-C1E2AC7DA2BA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313784" cy="457200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Elipsoid</a:t>
            </a:r>
            <a:r>
              <a:rPr lang="tr-TR" sz="2000" dirty="0" smtClean="0"/>
              <a:t> yüzünde jeodezik eğrilerden oluşmuş, P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P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P</a:t>
            </a:r>
            <a:r>
              <a:rPr lang="tr-TR" sz="2000" baseline="-25000" dirty="0" smtClean="0"/>
              <a:t>3</a:t>
            </a:r>
            <a:r>
              <a:rPr lang="tr-TR" sz="2000" dirty="0" smtClean="0"/>
              <a:t> </a:t>
            </a:r>
            <a:r>
              <a:rPr lang="tr-TR" sz="2000" dirty="0" err="1" smtClean="0"/>
              <a:t>elipsoid</a:t>
            </a:r>
            <a:r>
              <a:rPr lang="tr-TR" sz="2000" dirty="0" smtClean="0"/>
              <a:t> üçgeninde s</a:t>
            </a:r>
            <a:r>
              <a:rPr lang="tr-TR" sz="2000" baseline="-25000" dirty="0" smtClean="0"/>
              <a:t>13</a:t>
            </a:r>
            <a:r>
              <a:rPr lang="tr-TR" sz="2000" dirty="0" smtClean="0"/>
              <a:t>, s</a:t>
            </a:r>
            <a:r>
              <a:rPr lang="tr-TR" sz="2000" baseline="-25000" dirty="0" smtClean="0"/>
              <a:t>23  </a:t>
            </a:r>
            <a:r>
              <a:rPr lang="tr-TR" sz="2000" dirty="0" smtClean="0"/>
              <a:t>ve bunların arasındaki açı </a:t>
            </a:r>
            <a:r>
              <a:rPr lang="el-GR" sz="2000" dirty="0" smtClean="0">
                <a:latin typeface="Calibri"/>
              </a:rPr>
              <a:t>β</a:t>
            </a:r>
            <a:r>
              <a:rPr lang="tr-TR" sz="2000" baseline="-25000" dirty="0" smtClean="0"/>
              <a:t>3</a:t>
            </a:r>
            <a:r>
              <a:rPr lang="tr-TR" sz="2000" dirty="0" smtClean="0"/>
              <a:t> ve </a:t>
            </a:r>
            <a:r>
              <a:rPr lang="el-GR" sz="2000" dirty="0" smtClean="0">
                <a:latin typeface="Calibri"/>
              </a:rPr>
              <a:t>ϕ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, </a:t>
            </a:r>
            <a:r>
              <a:rPr lang="el-GR" sz="2000" dirty="0" smtClean="0">
                <a:latin typeface="Calibri"/>
              </a:rPr>
              <a:t>λ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 veriliyor. s</a:t>
            </a:r>
            <a:r>
              <a:rPr lang="tr-TR" sz="2000" baseline="-25000" dirty="0" smtClean="0"/>
              <a:t>12</a:t>
            </a:r>
            <a:r>
              <a:rPr lang="tr-TR" sz="2000" dirty="0" smtClean="0"/>
              <a:t>, </a:t>
            </a:r>
            <a:r>
              <a:rPr lang="el-GR" sz="2000" dirty="0" smtClean="0">
                <a:latin typeface="Calibri"/>
              </a:rPr>
              <a:t>β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 ve </a:t>
            </a:r>
            <a:r>
              <a:rPr lang="el-GR" sz="2000" dirty="0" smtClean="0">
                <a:latin typeface="Calibri"/>
              </a:rPr>
              <a:t>β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 isteniyor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348880"/>
            <a:ext cx="23145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Dikdörtgen 5"/>
              <p:cNvSpPr/>
              <p:nvPr/>
            </p:nvSpPr>
            <p:spPr>
              <a:xfrm>
                <a:off x="1043608" y="2879671"/>
                <a:ext cx="2123145" cy="500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4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num>
                        <m:den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tr-TR" sz="1400" dirty="0"/>
              </a:p>
            </p:txBody>
          </p:sp>
        </mc:Choice>
        <mc:Fallback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879671"/>
                <a:ext cx="2123145" cy="500009"/>
              </a:xfrm>
              <a:prstGeom prst="rect">
                <a:avLst/>
              </a:prstGeom>
              <a:blipFill rotWithShape="0"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Dikdörtgen 6"/>
              <p:cNvSpPr/>
              <p:nvPr/>
            </p:nvSpPr>
            <p:spPr>
              <a:xfrm>
                <a:off x="1035258" y="3404877"/>
                <a:ext cx="2105897" cy="500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4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num>
                        <m:den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tr-TR" sz="1400" dirty="0"/>
              </a:p>
            </p:txBody>
          </p:sp>
        </mc:Choice>
        <mc:Fallback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58" y="3404877"/>
                <a:ext cx="2105897" cy="500009"/>
              </a:xfrm>
              <a:prstGeom prst="rect">
                <a:avLst/>
              </a:prstGeom>
              <a:blipFill rotWithShape="0"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Dikdörtgen 7"/>
              <p:cNvSpPr/>
              <p:nvPr/>
            </p:nvSpPr>
            <p:spPr>
              <a:xfrm>
                <a:off x="3236338" y="2858521"/>
                <a:ext cx="2122119" cy="500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400" i="1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num>
                        <m:den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tr-TR" sz="1400" dirty="0"/>
              </a:p>
            </p:txBody>
          </p:sp>
        </mc:Choice>
        <mc:Fallback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338" y="2858521"/>
                <a:ext cx="2122119" cy="500009"/>
              </a:xfrm>
              <a:prstGeom prst="rect">
                <a:avLst/>
              </a:prstGeom>
              <a:blipFill rotWithShape="0"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Dikdörtgen 8"/>
              <p:cNvSpPr/>
              <p:nvPr/>
            </p:nvSpPr>
            <p:spPr>
              <a:xfrm>
                <a:off x="3270363" y="3304434"/>
                <a:ext cx="2104872" cy="500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400" i="1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tr-TR" sz="1400" i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num>
                        <m:den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tr-TR" sz="1400" dirty="0"/>
              </a:p>
            </p:txBody>
          </p:sp>
        </mc:Choice>
        <mc:Fallback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363" y="3304434"/>
                <a:ext cx="2104872" cy="500009"/>
              </a:xfrm>
              <a:prstGeom prst="rect">
                <a:avLst/>
              </a:prstGeom>
              <a:blipFill rotWithShape="0"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Dikdörtgen 9"/>
              <p:cNvSpPr/>
              <p:nvPr/>
            </p:nvSpPr>
            <p:spPr>
              <a:xfrm>
                <a:off x="1008612" y="3994283"/>
                <a:ext cx="4349845" cy="1063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sz="140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140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tr-TR" sz="140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140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𝑎𝑟𝑐𝑡𝑎𝑛</m:t>
                                </m:r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𝑎𝑟𝑐𝑡𝑎𝑛</m:t>
                                </m:r>
                                <m:f>
                                  <m:f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tr-TR" sz="1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tr-TR" sz="1400" i="0">
                          <a:latin typeface="Cambria Math" panose="02040503050406030204" pitchFamily="18" charset="0"/>
                        </a:rPr>
                        <m:t>            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tr-T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tr-TR" sz="1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tr-T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tr-TR" sz="1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tr-T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4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tr-TR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tr-TR" sz="1400" dirty="0"/>
              </a:p>
            </p:txBody>
          </p:sp>
        </mc:Choice>
        <mc:Fallback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612" y="3994283"/>
                <a:ext cx="4349845" cy="10636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Dikdörtgen 10"/>
              <p:cNvSpPr/>
              <p:nvPr/>
            </p:nvSpPr>
            <p:spPr>
              <a:xfrm>
                <a:off x="1021617" y="5160643"/>
                <a:ext cx="2220159" cy="72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1400" i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400" i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 sz="1400" i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tr-TR" sz="1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tr-TR" sz="1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rad>
                        </m:e>
                      </m:func>
                    </m:oMath>
                  </m:oMathPara>
                </a14:m>
                <a:endParaRPr lang="tr-TR" sz="1400" dirty="0"/>
              </a:p>
            </p:txBody>
          </p:sp>
        </mc:Choice>
        <mc:Fallback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617" y="5160643"/>
                <a:ext cx="2220159" cy="7288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Dikdörtgen 11"/>
              <p:cNvSpPr/>
              <p:nvPr/>
            </p:nvSpPr>
            <p:spPr>
              <a:xfrm>
                <a:off x="3690276" y="5293615"/>
                <a:ext cx="984244" cy="331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1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rad>
                    </m:oMath>
                  </m:oMathPara>
                </a14:m>
                <a:endParaRPr lang="tr-TR" sz="1400" dirty="0"/>
              </a:p>
            </p:txBody>
          </p:sp>
        </mc:Choice>
        <mc:Fallback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276" y="5293615"/>
                <a:ext cx="984244" cy="33175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Küçük Küresel Üçgenlerin Kesin Çözümü – Kenar; Kenar; Kenar (KKK)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A71-1F81-4432-819E-C1E2AC7DA2BA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62056" cy="4572000"/>
          </a:xfrm>
        </p:spPr>
        <p:txBody>
          <a:bodyPr>
            <a:normAutofit/>
          </a:bodyPr>
          <a:lstStyle/>
          <a:p>
            <a:r>
              <a:rPr lang="tr-TR" sz="2000" dirty="0" err="1" smtClean="0"/>
              <a:t>Elipsoid</a:t>
            </a:r>
            <a:r>
              <a:rPr lang="tr-TR" sz="2000" dirty="0" smtClean="0"/>
              <a:t> yüzünde jeodezik eğrilerden oluşmuş, P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P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P</a:t>
            </a:r>
            <a:r>
              <a:rPr lang="tr-TR" sz="2000" baseline="-25000" dirty="0" smtClean="0"/>
              <a:t>3</a:t>
            </a:r>
            <a:r>
              <a:rPr lang="tr-TR" sz="2000" dirty="0" smtClean="0"/>
              <a:t> </a:t>
            </a:r>
            <a:r>
              <a:rPr lang="tr-TR" sz="2000" dirty="0" err="1" smtClean="0"/>
              <a:t>elipsoid</a:t>
            </a:r>
            <a:r>
              <a:rPr lang="tr-TR" sz="2000" dirty="0" smtClean="0"/>
              <a:t> üçgeninde s</a:t>
            </a:r>
            <a:r>
              <a:rPr lang="tr-TR" sz="2000" baseline="-25000" dirty="0" smtClean="0"/>
              <a:t>13 </a:t>
            </a:r>
            <a:r>
              <a:rPr lang="tr-TR" sz="2000" dirty="0" smtClean="0"/>
              <a:t>, s</a:t>
            </a:r>
            <a:r>
              <a:rPr lang="tr-TR" sz="2000" baseline="-25000" dirty="0" smtClean="0"/>
              <a:t>13</a:t>
            </a:r>
            <a:r>
              <a:rPr lang="tr-TR" sz="2000" dirty="0" smtClean="0"/>
              <a:t>, s</a:t>
            </a:r>
            <a:r>
              <a:rPr lang="tr-TR" sz="2000" baseline="-25000" dirty="0" smtClean="0"/>
              <a:t>23  </a:t>
            </a:r>
            <a:r>
              <a:rPr lang="tr-TR" sz="2000" dirty="0" smtClean="0"/>
              <a:t>ve </a:t>
            </a:r>
            <a:r>
              <a:rPr lang="el-GR" sz="2000" dirty="0" smtClean="0">
                <a:latin typeface="Calibri"/>
              </a:rPr>
              <a:t>ϕ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, </a:t>
            </a:r>
            <a:r>
              <a:rPr lang="el-GR" sz="2000" dirty="0" smtClean="0">
                <a:latin typeface="Calibri"/>
              </a:rPr>
              <a:t>λ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 veriliyor. </a:t>
            </a:r>
            <a:r>
              <a:rPr lang="el-GR" sz="2000" dirty="0" smtClean="0">
                <a:latin typeface="Calibri"/>
              </a:rPr>
              <a:t>Β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, </a:t>
            </a:r>
            <a:r>
              <a:rPr lang="el-GR" sz="2000" dirty="0" smtClean="0">
                <a:latin typeface="Calibri"/>
              </a:rPr>
              <a:t>β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 ve </a:t>
            </a:r>
            <a:r>
              <a:rPr lang="el-GR" sz="2000" dirty="0" smtClean="0">
                <a:latin typeface="Calibri"/>
              </a:rPr>
              <a:t>β</a:t>
            </a:r>
            <a:r>
              <a:rPr lang="tr-TR" sz="2000" baseline="-25000" dirty="0" smtClean="0"/>
              <a:t>3</a:t>
            </a:r>
            <a:r>
              <a:rPr lang="tr-TR" sz="2000" dirty="0" smtClean="0"/>
              <a:t> isteniyor.</a:t>
            </a:r>
            <a:endParaRPr lang="tr-TR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Dikdörtgen 5"/>
              <p:cNvSpPr/>
              <p:nvPr/>
            </p:nvSpPr>
            <p:spPr>
              <a:xfrm>
                <a:off x="3203848" y="2348880"/>
                <a:ext cx="18404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tr-TR" sz="14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1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tr-TR" sz="1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tr-TR" sz="1400" dirty="0"/>
              </a:p>
            </p:txBody>
          </p:sp>
        </mc:Choice>
        <mc:Fallback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348880"/>
                <a:ext cx="1840440" cy="3077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Dikdörtgen 6"/>
              <p:cNvSpPr/>
              <p:nvPr/>
            </p:nvSpPr>
            <p:spPr>
              <a:xfrm>
                <a:off x="2326513" y="2714413"/>
                <a:ext cx="3530197" cy="1132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400" i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𝑎𝑟𝑐𝑡𝑎𝑛</m:t>
                      </m:r>
                      <m:rad>
                        <m:radPr>
                          <m:degHide m:val="on"/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  <m:r>
                                                <a:rPr lang="tr-TR" sz="1400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tr-T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sz="1400" i="0">
                                                      <a:latin typeface="Cambria Math" panose="02040503050406030204" pitchFamily="18" charset="0"/>
                                                    </a:rPr>
                                                    <m:t>12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m:rPr>
                                      <m:sty m:val="p"/>
                                    </m:rPr>
                                    <a:rPr lang="tr-TR" sz="1400" i="0">
                                      <a:latin typeface="Cambria Math" panose="02040503050406030204" pitchFamily="18" charset="0"/>
                                    </a:rPr>
                                    <m:t>si</m:t>
                                  </m:r>
                                  <m:func>
                                    <m:func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fName>
                                    <m:e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</m:e>
                                  </m:func>
                                  <m:f>
                                    <m:f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tr-TR" sz="1400" i="0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num>
                                            <m:den>
                                              <m: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tr-TR" sz="14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tr-TR" sz="1400" i="0">
                                              <a:latin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tr-TR" sz="1400" dirty="0"/>
              </a:p>
            </p:txBody>
          </p:sp>
        </mc:Choice>
        <mc:Fallback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513" y="2714413"/>
                <a:ext cx="3530197" cy="11321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Dikdörtgen 7"/>
              <p:cNvSpPr/>
              <p:nvPr/>
            </p:nvSpPr>
            <p:spPr>
              <a:xfrm>
                <a:off x="2245425" y="3981026"/>
                <a:ext cx="3538533" cy="1132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400" i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𝑎𝑟𝑐𝑡𝑎𝑛</m:t>
                      </m:r>
                      <m:rad>
                        <m:radPr>
                          <m:degHide m:val="on"/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  <m:r>
                                                <a:rPr lang="tr-TR" sz="1400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tr-T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sz="1400" i="0">
                                                      <a:latin typeface="Cambria Math" panose="02040503050406030204" pitchFamily="18" charset="0"/>
                                                    </a:rPr>
                                                    <m:t>12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m:rPr>
                                      <m:sty m:val="p"/>
                                    </m:rPr>
                                    <a:rPr lang="tr-TR" sz="1400" i="0">
                                      <a:latin typeface="Cambria Math" panose="02040503050406030204" pitchFamily="18" charset="0"/>
                                    </a:rPr>
                                    <m:t>si</m:t>
                                  </m:r>
                                  <m:func>
                                    <m:func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fName>
                                    <m:e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</m:e>
                                  </m:func>
                                  <m:f>
                                    <m:f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tr-TR" sz="1400" i="0">
                                              <a:latin typeface="Cambria Math" panose="02040503050406030204" pitchFamily="18" charset="0"/>
                                            </a:rPr>
                                            <m:t>23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num>
                                            <m:den>
                                              <m: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tr-TR" sz="14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tr-TR" sz="1400" i="0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tr-TR" sz="1400" dirty="0"/>
              </a:p>
            </p:txBody>
          </p:sp>
        </mc:Choice>
        <mc:Fallback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25" y="3981026"/>
                <a:ext cx="3538533" cy="11321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Dikdörtgen 8"/>
              <p:cNvSpPr/>
              <p:nvPr/>
            </p:nvSpPr>
            <p:spPr>
              <a:xfrm>
                <a:off x="2210096" y="5156543"/>
                <a:ext cx="3543278" cy="930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1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1400" i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tr-TR" sz="1400" i="1">
                          <a:latin typeface="Cambria Math" panose="02040503050406030204" pitchFamily="18" charset="0"/>
                        </a:rPr>
                        <m:t>𝑎𝑟𝑐𝑡𝑎𝑛</m:t>
                      </m:r>
                      <m:rad>
                        <m:radPr>
                          <m:degHide m:val="on"/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  <m:r>
                                                <a:rPr lang="tr-TR" sz="1400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tr-TR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sz="1400" i="0">
                                                      <a:latin typeface="Cambria Math" panose="02040503050406030204" pitchFamily="18" charset="0"/>
                                                    </a:rPr>
                                                    <m:t>23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m:rPr>
                                      <m:sty m:val="p"/>
                                    </m:rPr>
                                    <a:rPr lang="tr-TR" sz="1400" i="0">
                                      <a:latin typeface="Cambria Math" panose="02040503050406030204" pitchFamily="18" charset="0"/>
                                    </a:rPr>
                                    <m:t>si</m:t>
                                  </m:r>
                                  <m:func>
                                    <m:func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fName>
                                    <m:e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</m:e>
                                  </m:func>
                                  <m:f>
                                    <m:f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tr-TR" sz="1400" i="0">
                                              <a:latin typeface="Cambria Math" panose="02040503050406030204" pitchFamily="18" charset="0"/>
                                            </a:rPr>
                                            <m:t>13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num>
                                            <m:den>
                                              <m:r>
                                                <a:rPr lang="tr-TR" sz="1400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tr-TR" sz="1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tr-TR" sz="14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  <m:r>
                                        <a:rPr lang="tr-TR" sz="1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14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tr-TR" sz="1400" i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tr-TR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tr-TR" sz="1400" dirty="0"/>
              </a:p>
            </p:txBody>
          </p:sp>
        </mc:Choice>
        <mc:Fallback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096" y="5156543"/>
                <a:ext cx="3543278" cy="9305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Dikdörtgen 9"/>
              <p:cNvSpPr/>
              <p:nvPr/>
            </p:nvSpPr>
            <p:spPr>
              <a:xfrm>
                <a:off x="6372200" y="3901183"/>
                <a:ext cx="984244" cy="331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1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1400" i="1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rad>
                    </m:oMath>
                  </m:oMathPara>
                </a14:m>
                <a:endParaRPr lang="tr-TR" sz="1400" dirty="0"/>
              </a:p>
            </p:txBody>
          </p:sp>
        </mc:Choice>
        <mc:Fallback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901183"/>
                <a:ext cx="984244" cy="33175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A71-1F81-4432-819E-C1E2AC7DA2BA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2914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24574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Elipsoid</a:t>
            </a:r>
            <a:r>
              <a:rPr lang="tr-TR" dirty="0" smtClean="0"/>
              <a:t> Üçgenlerinin Hesaplanması – Yedek Hesap Yüzeyi olarak Küre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Elipsoid</a:t>
            </a:r>
            <a:r>
              <a:rPr lang="tr-TR" dirty="0" smtClean="0"/>
              <a:t> yüzeyinin küçük parçalarında oluşan küçük üçgenlerin (kenarları 50-60 km’ den küçük) hesaplanmasında klasik jeodezide nirengi ağlarının üçgen hesaplarında, </a:t>
            </a:r>
            <a:r>
              <a:rPr lang="tr-TR" dirty="0" err="1" smtClean="0"/>
              <a:t>elipsoid</a:t>
            </a:r>
            <a:r>
              <a:rPr lang="tr-TR" dirty="0" smtClean="0"/>
              <a:t> yerine küre kullanılır.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Bu referans yüzeyi olarak küre alınıyor demek değildir, yalnızca hesaplamalar için küre kullanılır.</a:t>
            </a:r>
          </a:p>
          <a:p>
            <a:r>
              <a:rPr lang="tr-TR" dirty="0" err="1" smtClean="0"/>
              <a:t>Elipsoid</a:t>
            </a:r>
            <a:r>
              <a:rPr lang="tr-TR" dirty="0" smtClean="0"/>
              <a:t> yüzeyinin küçük parçalarına, uygun yarıçaplı küre yüzey parçaları ile yaklaşılabilir.</a:t>
            </a:r>
          </a:p>
          <a:p>
            <a:r>
              <a:rPr lang="tr-TR" dirty="0" err="1" smtClean="0"/>
              <a:t>Elipsoidle</a:t>
            </a:r>
            <a:r>
              <a:rPr lang="tr-TR" dirty="0" smtClean="0"/>
              <a:t> küre asıl olarak eğrilik yarıçapları bakımından ayrılırlar.</a:t>
            </a:r>
          </a:p>
          <a:p>
            <a:r>
              <a:rPr lang="tr-TR" dirty="0" smtClean="0"/>
              <a:t>Eğrilik farkları coğrafik koordinatları tam olarak etkilerler. Çoğunlukla bu nedenle ülke ölçmelerinde küresel coğrafik koordinatlar kullanılmaz.</a:t>
            </a:r>
          </a:p>
          <a:p>
            <a:r>
              <a:rPr lang="tr-TR" dirty="0" smtClean="0"/>
              <a:t>Kutupsal ve dik koordinatların kullanılmasında ve benzer olarak üçgen ağların trigonometrik çözümünde durum daha iyidir. Klasik jeodezide Gauss Değme (</a:t>
            </a:r>
            <a:r>
              <a:rPr lang="tr-TR" dirty="0" err="1" smtClean="0"/>
              <a:t>Oskülatör</a:t>
            </a:r>
            <a:r>
              <a:rPr lang="tr-TR" dirty="0" smtClean="0"/>
              <a:t>) küresi ile </a:t>
            </a:r>
            <a:r>
              <a:rPr lang="tr-TR" dirty="0" err="1" smtClean="0"/>
              <a:t>Soldner</a:t>
            </a:r>
            <a:r>
              <a:rPr lang="tr-TR" dirty="0" smtClean="0"/>
              <a:t> küresi kullanılır.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B9A9-0194-4147-AAB8-E73FA6409499}" type="datetime1">
              <a:rPr lang="tr-TR" smtClean="0"/>
              <a:pPr/>
              <a:t>18.11.2020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Elipsoid</a:t>
            </a:r>
            <a:r>
              <a:rPr lang="tr-TR" dirty="0" smtClean="0"/>
              <a:t> Üçgenlerinin Hesaplanması – Yedek Hesap Yüzeyi olarak Küre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A71-1F81-4432-819E-C1E2AC7DA2BA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İçerik Yer Tutucusu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000" b="1" i="1" dirty="0" smtClean="0">
                    <a:solidFill>
                      <a:srgbClr val="FF0000"/>
                    </a:solidFill>
                  </a:rPr>
                  <a:t>Gauss Küresi: </a:t>
                </a:r>
                <a:r>
                  <a:rPr lang="tr-TR" sz="2000" dirty="0" smtClean="0"/>
                  <a:t>Hesap yapılacak küçük alanın ortasına gelecek biçimde bir </a:t>
                </a:r>
                <a:r>
                  <a:rPr lang="tr-TR" sz="2000" b="1" i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tr-TR" sz="2000" b="1" i="1" baseline="-25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tr-TR" sz="2000" b="1" i="1" dirty="0" smtClean="0">
                    <a:solidFill>
                      <a:srgbClr val="FF0000"/>
                    </a:solidFill>
                  </a:rPr>
                  <a:t> noktası seçilir ve bu noktada elipsoide değen </a:t>
                </a:r>
                <a:r>
                  <a:rPr lang="tr-TR" sz="2000" dirty="0" smtClean="0"/>
                  <a:t>ve yarıçapı                   olan bir küre bu bölge için </a:t>
                </a:r>
                <a:r>
                  <a:rPr lang="tr-TR" sz="2000" dirty="0" err="1" smtClean="0"/>
                  <a:t>elipsoid</a:t>
                </a:r>
                <a:r>
                  <a:rPr lang="tr-TR" sz="2000" dirty="0" smtClean="0"/>
                  <a:t> yerine kullanılır.</a:t>
                </a:r>
              </a:p>
              <a:p>
                <a:r>
                  <a:rPr lang="tr-TR" sz="2000" b="1" i="1" dirty="0" err="1" smtClean="0">
                    <a:solidFill>
                      <a:srgbClr val="FF0000"/>
                    </a:solidFill>
                  </a:rPr>
                  <a:t>Soldner</a:t>
                </a:r>
                <a:r>
                  <a:rPr lang="tr-TR" sz="2000" b="1" i="1" dirty="0" smtClean="0">
                    <a:solidFill>
                      <a:srgbClr val="FF0000"/>
                    </a:solidFill>
                  </a:rPr>
                  <a:t> Küresi: </a:t>
                </a:r>
                <a:r>
                  <a:rPr lang="tr-TR" sz="2000" dirty="0" smtClean="0"/>
                  <a:t>Elipsoide bölgenin ortasından geçen paralel daire boyunca değen ve yarıçapı </a:t>
                </a:r>
                <a:r>
                  <a:rPr lang="tr-TR" sz="2000" dirty="0" err="1" smtClean="0"/>
                  <a:t>R</a:t>
                </a:r>
                <a:r>
                  <a:rPr lang="tr-TR" sz="2000" baseline="-25000" dirty="0" err="1" smtClean="0"/>
                  <a:t>o</a:t>
                </a:r>
                <a:r>
                  <a:rPr lang="tr-TR" sz="2000" dirty="0" smtClean="0"/>
                  <a:t>=N</a:t>
                </a:r>
                <a:r>
                  <a:rPr lang="tr-TR" sz="2000" baseline="-25000" dirty="0" smtClean="0"/>
                  <a:t>o</a:t>
                </a:r>
                <a:r>
                  <a:rPr lang="tr-TR" sz="2000" dirty="0" smtClean="0"/>
                  <a:t> olan bir küre seçilir.</a:t>
                </a:r>
              </a:p>
              <a:p>
                <a:r>
                  <a:rPr lang="tr-TR" sz="2000" dirty="0" smtClean="0"/>
                  <a:t>Ayrıca, </a:t>
                </a:r>
                <a:r>
                  <a:rPr lang="tr-TR" sz="2000" dirty="0" err="1" smtClean="0"/>
                  <a:t>kartoğrafik</a:t>
                </a:r>
                <a:r>
                  <a:rPr lang="tr-TR" sz="2000" dirty="0" smtClean="0"/>
                  <a:t> projeksiyon amaçları için de yer yüzü için bir küre seçilir. Bunun için seçilecek kürenin yarıçapı ya </a:t>
                </a:r>
                <a:r>
                  <a:rPr lang="tr-TR" sz="2000" dirty="0" err="1" smtClean="0"/>
                  <a:t>elipsoid</a:t>
                </a:r>
                <a:r>
                  <a:rPr lang="tr-TR" sz="2000" dirty="0" smtClean="0"/>
                  <a:t> eksen uzunluklarının ortalaması alınır ya da </a:t>
                </a:r>
                <a:r>
                  <a:rPr lang="tr-TR" sz="2000" dirty="0" err="1" smtClean="0"/>
                  <a:t>elipsoid</a:t>
                </a:r>
                <a:r>
                  <a:rPr lang="tr-TR" sz="2000" dirty="0" smtClean="0"/>
                  <a:t> alanına eşit olan bir küre ya da hacmi elipsoidin hacmine eşit bir küre alınır.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tr-TR" sz="2000" dirty="0" smtClean="0"/>
              </a:p>
              <a:p>
                <a:r>
                  <a:rPr lang="tr-TR" sz="2000" dirty="0" smtClean="0"/>
                  <a:t>Gauss eğrilik ölçüsü (K=1/(MN)), değme noktasında hem Gauss küresi, hem de </a:t>
                </a:r>
                <a:r>
                  <a:rPr lang="tr-TR" sz="2000" dirty="0" err="1" smtClean="0"/>
                  <a:t>elipsoid</a:t>
                </a:r>
                <a:r>
                  <a:rPr lang="tr-TR" sz="2000" dirty="0" smtClean="0"/>
                  <a:t> için aynıdır.</a:t>
                </a:r>
                <a:endParaRPr lang="tr-TR" sz="2000" dirty="0"/>
              </a:p>
            </p:txBody>
          </p:sp>
        </mc:Choice>
        <mc:Fallback xmlns="">
          <p:sp>
            <p:nvSpPr>
              <p:cNvPr id="5" name="4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314" t="-667" r="-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5 Nesn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772765"/>
              </p:ext>
            </p:extLst>
          </p:nvPr>
        </p:nvGraphicFramePr>
        <p:xfrm>
          <a:off x="6804248" y="1844824"/>
          <a:ext cx="936105" cy="29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enklem" r:id="rId4" imgW="850680" imgH="266400" progId="Equation.3">
                  <p:embed/>
                </p:oleObj>
              </mc:Choice>
              <mc:Fallback>
                <p:oleObj name="Denklem" r:id="rId4" imgW="850680" imgH="26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1844824"/>
                        <a:ext cx="936105" cy="293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Küçük Küresel Üçgenlerin Yaklaşık Hesabı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A71-1F81-4432-819E-C1E2AC7DA2BA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Jeodezik </a:t>
            </a:r>
            <a:r>
              <a:rPr lang="tr-TR" dirty="0" err="1" smtClean="0"/>
              <a:t>triyangülasyon</a:t>
            </a:r>
            <a:r>
              <a:rPr lang="tr-TR" dirty="0" smtClean="0"/>
              <a:t> uygulamalarında genellikle üçgen kenarları 35-40 km’ </a:t>
            </a:r>
            <a:r>
              <a:rPr lang="tr-TR" dirty="0" err="1" smtClean="0"/>
              <a:t>yi</a:t>
            </a:r>
            <a:r>
              <a:rPr lang="tr-TR" dirty="0" smtClean="0"/>
              <a:t> aşmaz. Bu kenar uzunlukları 100 km’ </a:t>
            </a:r>
            <a:r>
              <a:rPr lang="tr-TR" dirty="0" err="1" smtClean="0"/>
              <a:t>yi</a:t>
            </a:r>
            <a:r>
              <a:rPr lang="tr-TR" dirty="0" smtClean="0"/>
              <a:t> aşmayan üçgenlere “ölçülebilir üçgenler” denir.</a:t>
            </a:r>
          </a:p>
          <a:p>
            <a:r>
              <a:rPr lang="tr-TR" dirty="0" smtClean="0"/>
              <a:t>Ölçülebilir üçgenlerin, </a:t>
            </a:r>
            <a:r>
              <a:rPr lang="tr-TR" dirty="0" err="1" smtClean="0"/>
              <a:t>elipsoid</a:t>
            </a:r>
            <a:r>
              <a:rPr lang="tr-TR" dirty="0" smtClean="0"/>
              <a:t> yüzündeki hesapları ile aynı üçgenlerin Gauss küresi üzerindeki hesapları birbirinden çok az </a:t>
            </a:r>
            <a:r>
              <a:rPr lang="tr-TR" dirty="0" err="1" smtClean="0"/>
              <a:t>farkeder</a:t>
            </a:r>
            <a:r>
              <a:rPr lang="tr-TR" dirty="0" smtClean="0"/>
              <a:t>. Tüm jeodezik </a:t>
            </a:r>
            <a:r>
              <a:rPr lang="tr-TR" dirty="0" err="1" smtClean="0"/>
              <a:t>triyangülasyon</a:t>
            </a:r>
            <a:r>
              <a:rPr lang="tr-TR" dirty="0" smtClean="0"/>
              <a:t> uygulamalarında ortaya çıkan durumlarda bu fark tamamen göz ardı edilebilir.</a:t>
            </a:r>
          </a:p>
          <a:p>
            <a:r>
              <a:rPr lang="tr-TR" dirty="0" err="1" smtClean="0"/>
              <a:t>Elipsoid</a:t>
            </a:r>
            <a:r>
              <a:rPr lang="tr-TR" dirty="0" smtClean="0"/>
              <a:t> hesabı, ölçü duyarlılığını aşan bir hata yapmaksızın, küresel formüllerle yapılabilir, hatta küresel yaklaşık formüller bile yeterli olabilir.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Küçük Kenarlı Küresel Üçgenlerin Yaklaşık Hesabı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A71-1F81-4432-819E-C1E2AC7DA2BA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Kenarları 100 km’ den daha küçük olan </a:t>
            </a:r>
            <a:r>
              <a:rPr lang="tr-TR" dirty="0" err="1" smtClean="0"/>
              <a:t>triyangülasyon</a:t>
            </a:r>
            <a:r>
              <a:rPr lang="tr-TR" dirty="0" smtClean="0"/>
              <a:t> üçgenlerine küçük üçgenler denir.</a:t>
            </a:r>
          </a:p>
          <a:p>
            <a:r>
              <a:rPr lang="tr-TR" dirty="0" smtClean="0"/>
              <a:t>Küçük kenarlı küresel üçgenlerin çözümünde sayısal analiz bakımından  bir sorunla karşılaşılmıştır.</a:t>
            </a:r>
          </a:p>
          <a:p>
            <a:r>
              <a:rPr lang="tr-TR" dirty="0" smtClean="0"/>
              <a:t>sin</a:t>
            </a:r>
            <a:r>
              <a:rPr lang="el-GR" dirty="0" smtClean="0">
                <a:latin typeface="Calibri"/>
              </a:rPr>
              <a:t>α</a:t>
            </a:r>
            <a:r>
              <a:rPr lang="tr-TR" dirty="0" smtClean="0"/>
              <a:t>   fonksiyonu   </a:t>
            </a:r>
            <a:r>
              <a:rPr lang="el-GR" dirty="0" smtClean="0">
                <a:latin typeface="Calibri"/>
              </a:rPr>
              <a:t>α</a:t>
            </a:r>
            <a:r>
              <a:rPr lang="tr-TR" dirty="0" smtClean="0">
                <a:latin typeface="Calibri"/>
              </a:rPr>
              <a:t> </a:t>
            </a:r>
            <a:r>
              <a:rPr lang="tr-TR" dirty="0" smtClean="0"/>
              <a:t>90</a:t>
            </a:r>
            <a:r>
              <a:rPr lang="tr-TR" baseline="30000" dirty="0" smtClean="0"/>
              <a:t>o</a:t>
            </a:r>
            <a:r>
              <a:rPr lang="tr-TR" dirty="0" smtClean="0"/>
              <a:t>’ ye, </a:t>
            </a:r>
            <a:r>
              <a:rPr lang="tr-TR" dirty="0" err="1" smtClean="0"/>
              <a:t>cos</a:t>
            </a:r>
            <a:r>
              <a:rPr lang="el-GR" dirty="0" smtClean="0">
                <a:latin typeface="Calibri"/>
              </a:rPr>
              <a:t>α</a:t>
            </a:r>
            <a:r>
              <a:rPr lang="tr-TR" dirty="0" smtClean="0"/>
              <a:t>   fonksiyonu </a:t>
            </a:r>
            <a:r>
              <a:rPr lang="el-GR" dirty="0" smtClean="0">
                <a:latin typeface="Calibri"/>
              </a:rPr>
              <a:t>α</a:t>
            </a:r>
            <a:r>
              <a:rPr lang="tr-TR" dirty="0" smtClean="0">
                <a:latin typeface="Calibri"/>
              </a:rPr>
              <a:t> </a:t>
            </a:r>
            <a:r>
              <a:rPr lang="tr-TR" dirty="0" smtClean="0"/>
              <a:t>0</a:t>
            </a:r>
            <a:r>
              <a:rPr lang="tr-TR" baseline="30000" dirty="0" smtClean="0"/>
              <a:t>o</a:t>
            </a:r>
            <a:r>
              <a:rPr lang="tr-TR" dirty="0" smtClean="0"/>
              <a:t>’ ye yaklaştıkça, küçük açı değişimlerine karşı duyarsız olur.</a:t>
            </a:r>
          </a:p>
          <a:p>
            <a:r>
              <a:rPr lang="tr-TR" dirty="0" smtClean="0"/>
              <a:t>Kenarları 50 km’ den küçük olan üçgenlerde kenarlar, (yani a/R, b/R, c/R) 0.5</a:t>
            </a:r>
            <a:r>
              <a:rPr lang="tr-TR" baseline="30000" dirty="0" smtClean="0"/>
              <a:t>o</a:t>
            </a:r>
            <a:r>
              <a:rPr lang="tr-TR" dirty="0" smtClean="0"/>
              <a:t>’ den daha küçük bir merkez açıyla görünürler.</a:t>
            </a:r>
          </a:p>
          <a:p>
            <a:r>
              <a:rPr lang="tr-TR" dirty="0" smtClean="0"/>
              <a:t>Klasik küresel trigonometri formülleri kullanılırsa sayısal analiz bakımından doğru sonuç vermez.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949280"/>
            <a:ext cx="2924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Küçük Kenarlı Küresel Üçgenlerin Yaklaşık Hesabı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A71-1F81-4432-819E-C1E2AC7DA2BA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2996952"/>
            <a:ext cx="7772400" cy="3022848"/>
          </a:xfrm>
        </p:spPr>
        <p:txBody>
          <a:bodyPr/>
          <a:lstStyle/>
          <a:p>
            <a:r>
              <a:rPr lang="tr-TR" dirty="0" smtClean="0"/>
              <a:t>Ayrıca klasik jeodezik uygulamada ölçülen uzunlukların uzunluk olarak kalması (daha pratik olduğundan) istenir.</a:t>
            </a:r>
          </a:p>
          <a:p>
            <a:r>
              <a:rPr lang="tr-TR" dirty="0" smtClean="0"/>
              <a:t>LEGENDRE ve SOLDNER kenarları seçilen kürenin yarıçapına oranla küçük olan küresel üçgenlerde, doğruluğu yeterli olmayan bir küresel üçgen çözümü yerine; çözümü daha güvenli olan yaklaşık düzlem üçgen çözümlerini ortaya koymuşlardır. 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0008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Küçük Kenarlı Küresel Üçgenlerin Yaklaşık Hesabı – LEGENDRE KURALI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A71-1F81-4432-819E-C1E2AC7DA2BA}" type="datetime1">
              <a:rPr lang="tr-TR" smtClean="0"/>
              <a:pPr/>
              <a:t>18.11.2020</a:t>
            </a:fld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529808" cy="45720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Küçük küresel üçgenler, kenarlar aynı alınmak ve açılardan </a:t>
            </a:r>
            <a:r>
              <a:rPr lang="tr-TR" sz="2400" dirty="0" err="1" smtClean="0"/>
              <a:t>eksesin</a:t>
            </a:r>
            <a:r>
              <a:rPr lang="tr-TR" sz="2400" dirty="0" smtClean="0"/>
              <a:t> üçte biri çıkarılmak üzere, düzlem üçgen formüllerine göre yaklaşık çözülebilirler.</a:t>
            </a:r>
          </a:p>
          <a:p>
            <a:r>
              <a:rPr lang="tr-TR" sz="2400" dirty="0" smtClean="0"/>
              <a:t>Bir ABC küresel üçgeninde kenar kosinüs formülünde a, b, c kenarları açı cinsindendir.</a:t>
            </a:r>
          </a:p>
          <a:p>
            <a:endParaRPr lang="tr-TR" sz="2400" dirty="0" smtClean="0"/>
          </a:p>
          <a:p>
            <a:r>
              <a:rPr lang="tr-TR" sz="2400" dirty="0" smtClean="0"/>
              <a:t>Bu kenarların sinüs ve kosinüsleri seriye açılarak yazılırsa;</a:t>
            </a:r>
            <a:endParaRPr lang="tr-TR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132856"/>
            <a:ext cx="2257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17032"/>
            <a:ext cx="2447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085184"/>
            <a:ext cx="53625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Küçük Kenarlı Küresel Üçgenlerin Yaklaşık Hesabı – LEGENDRE KURALI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A71-1F81-4432-819E-C1E2AC7DA2BA}" type="datetime1">
              <a:rPr lang="tr-TR" smtClean="0"/>
              <a:pPr/>
              <a:t>18.11.2020</a:t>
            </a:fld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2348880"/>
            <a:ext cx="7772400" cy="3670920"/>
          </a:xfrm>
        </p:spPr>
        <p:txBody>
          <a:bodyPr>
            <a:normAutofit/>
          </a:bodyPr>
          <a:lstStyle/>
          <a:p>
            <a:r>
              <a:rPr lang="tr-TR" sz="1800" dirty="0" smtClean="0"/>
              <a:t>Bu eşitlik paydadaki küçük terimler (&lt;1) ihmal edilip tekrar düzenlenirse;</a:t>
            </a:r>
          </a:p>
          <a:p>
            <a:endParaRPr lang="tr-TR" sz="1800" dirty="0" smtClean="0"/>
          </a:p>
          <a:p>
            <a:endParaRPr lang="tr-TR" sz="1800" dirty="0" smtClean="0"/>
          </a:p>
          <a:p>
            <a:endParaRPr lang="tr-TR" sz="1800" dirty="0" smtClean="0"/>
          </a:p>
          <a:p>
            <a:r>
              <a:rPr lang="tr-TR" sz="1800" dirty="0" smtClean="0"/>
              <a:t>şeklinde elde edilir. Sağdaki birinci terimin düzlem trigonometrideki kosinüs teoreminden ve düzlem üçgenin alanından yararlanılarak denklem aşağıdaki şekilde yazılabilir. </a:t>
            </a:r>
            <a:endParaRPr lang="tr-TR" sz="1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42957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36912"/>
            <a:ext cx="5362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725144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301208"/>
            <a:ext cx="4324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49280"/>
            <a:ext cx="22193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509120"/>
            <a:ext cx="1752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Küçük Kenarlı Küresel Üçgenlerin Yaklaşık Hesabı – LEGENDRE KURALI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2A71-1F81-4432-819E-C1E2AC7DA2BA}" type="datetime1">
              <a:rPr lang="tr-TR" smtClean="0"/>
              <a:pPr/>
              <a:t>18.11.2020</a:t>
            </a:fld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84A-8367-4629-A287-716601892FA1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102968"/>
          </a:xfrm>
        </p:spPr>
        <p:txBody>
          <a:bodyPr/>
          <a:lstStyle/>
          <a:p>
            <a:r>
              <a:rPr lang="tr-TR" sz="2000" dirty="0" smtClean="0"/>
              <a:t>Yukarıdaki formülde                         düzlem üçgenlerdeki alan bağıntısı dikkate alınırsa; 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bulunur. Küresel üçgenin alanı </a:t>
            </a:r>
            <a:r>
              <a:rPr lang="tr-TR" sz="2000" dirty="0" err="1" smtClean="0"/>
              <a:t>ekses</a:t>
            </a:r>
            <a:r>
              <a:rPr lang="tr-TR" sz="2000" dirty="0" smtClean="0"/>
              <a:t> ile ifade edilebilmektedir. Ayrıca, üçgenin küre üzerindeki alanı ile düzlem yardımcı üçgen alanı arasındaki farkı önemsemezsek</a:t>
            </a:r>
            <a:r>
              <a:rPr lang="tr-TR" dirty="0" smtClean="0"/>
              <a:t> </a:t>
            </a:r>
            <a:r>
              <a:rPr lang="tr-TR" sz="2000" dirty="0" smtClean="0"/>
              <a:t>aşağıdaki formülleri yazabiliriz.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22193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88840"/>
            <a:ext cx="1238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3" y="2492896"/>
            <a:ext cx="5832648" cy="165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157192"/>
            <a:ext cx="8763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236056"/>
            <a:ext cx="809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5191480"/>
            <a:ext cx="13144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409</TotalTime>
  <Words>1024</Words>
  <Application>Microsoft Office PowerPoint</Application>
  <PresentationFormat>Ekran Gösterisi (4:3)</PresentationFormat>
  <Paragraphs>150</Paragraphs>
  <Slides>18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Calibri</vt:lpstr>
      <vt:lpstr>Cambria Math</vt:lpstr>
      <vt:lpstr>Franklin Gothic Book</vt:lpstr>
      <vt:lpstr>Perpetua</vt:lpstr>
      <vt:lpstr>Wingdings 2</vt:lpstr>
      <vt:lpstr>Hisse Senedi</vt:lpstr>
      <vt:lpstr>Denklem</vt:lpstr>
      <vt:lpstr>Geometrik Jeodezi 7</vt:lpstr>
      <vt:lpstr>Elipsoid Üçgenlerinin Hesaplanması – Yedek Hesap Yüzeyi olarak Küre</vt:lpstr>
      <vt:lpstr>Elipsoid Üçgenlerinin Hesaplanması – Yedek Hesap Yüzeyi olarak Küre</vt:lpstr>
      <vt:lpstr>Küçük Küresel Üçgenlerin Yaklaşık Hesabı</vt:lpstr>
      <vt:lpstr>Küçük Kenarlı Küresel Üçgenlerin Yaklaşık Hesabı</vt:lpstr>
      <vt:lpstr>Küçük Kenarlı Küresel Üçgenlerin Yaklaşık Hesabı</vt:lpstr>
      <vt:lpstr>Küçük Kenarlı Küresel Üçgenlerin Yaklaşık Hesabı – LEGENDRE KURALI</vt:lpstr>
      <vt:lpstr>Küçük Kenarlı Küresel Üçgenlerin Yaklaşık Hesabı – LEGENDRE KURALI</vt:lpstr>
      <vt:lpstr>Küçük Kenarlı Küresel Üçgenlerin Yaklaşık Hesabı – LEGENDRE KURALI</vt:lpstr>
      <vt:lpstr>Küçük Kenarlı Küresel Üçgenlerin Yaklaşık Hesabı – LEGENDRE KURALI</vt:lpstr>
      <vt:lpstr>Küçük Kenarlı Küresel Üçgenlerin Yaklaşık Hesabı – EKLEME YÖNTEMİ</vt:lpstr>
      <vt:lpstr>Küçük Kenarlı Küresel Üçgenlerin Yaklaşık Hesabı – EKLEME YÖNTEMİ</vt:lpstr>
      <vt:lpstr>Küçük Kenarlı Küresel Üçgenlerin Yaklaşık Hesabı – EKLEME YÖNTEMİ</vt:lpstr>
      <vt:lpstr>Örnek</vt:lpstr>
      <vt:lpstr>Küçük Küresel Üçgenlerin Kesin Çözümü – Açı; Kenar; Açı (AKA)</vt:lpstr>
      <vt:lpstr>Küçük Küresel Üçgenlerin Kesin Çözümü – Kenar; Açı; Kenar (KAK)</vt:lpstr>
      <vt:lpstr>Küçük Küresel Üçgenlerin Kesin Çözümü – Kenar; Kenar; Kenar (KKK)</vt:lpstr>
      <vt:lpstr>Örnek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Jeodezi 7</dc:title>
  <dc:creator>Bahattin</dc:creator>
  <cp:lastModifiedBy>Microsoft hesabı</cp:lastModifiedBy>
  <cp:revision>67</cp:revision>
  <dcterms:created xsi:type="dcterms:W3CDTF">2013-02-22T08:53:06Z</dcterms:created>
  <dcterms:modified xsi:type="dcterms:W3CDTF">2020-11-18T14:10:45Z</dcterms:modified>
</cp:coreProperties>
</file>