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5" r:id="rId47"/>
    <p:sldId id="307" r:id="rId48"/>
    <p:sldId id="308" r:id="rId49"/>
    <p:sldId id="306" r:id="rId50"/>
    <p:sldId id="309" r:id="rId51"/>
    <p:sldId id="310" r:id="rId52"/>
    <p:sldId id="311" r:id="rId53"/>
    <p:sldId id="312" r:id="rId54"/>
    <p:sldId id="301" r:id="rId55"/>
    <p:sldId id="302" r:id="rId56"/>
    <p:sldId id="303" r:id="rId57"/>
    <p:sldId id="304" r:id="rId58"/>
  </p:sldIdLst>
  <p:sldSz cx="12192000" cy="6858000"/>
  <p:notesSz cx="6858000" cy="9144000"/>
  <p:defaultText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0"/>
  </p:normalViewPr>
  <p:slideViewPr>
    <p:cSldViewPr snapToGrid="0">
      <p:cViewPr varScale="1">
        <p:scale>
          <a:sx n="109" d="100"/>
          <a:sy n="109" d="100"/>
        </p:scale>
        <p:origin x="68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3FFA9-DB9C-DB89-36E9-4D81F57C2B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TR"/>
          </a:p>
        </p:txBody>
      </p:sp>
      <p:sp>
        <p:nvSpPr>
          <p:cNvPr id="3" name="Subtitle 2">
            <a:extLst>
              <a:ext uri="{FF2B5EF4-FFF2-40B4-BE49-F238E27FC236}">
                <a16:creationId xmlns:a16="http://schemas.microsoft.com/office/drawing/2014/main" id="{8CE3E60A-2576-68C1-40E5-04F899C425C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TR"/>
          </a:p>
        </p:txBody>
      </p:sp>
      <p:sp>
        <p:nvSpPr>
          <p:cNvPr id="4" name="Date Placeholder 3">
            <a:extLst>
              <a:ext uri="{FF2B5EF4-FFF2-40B4-BE49-F238E27FC236}">
                <a16:creationId xmlns:a16="http://schemas.microsoft.com/office/drawing/2014/main" id="{98535140-972F-780A-B4E4-1A1C568A3BC5}"/>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0B5AB554-AAD2-54BE-F6B8-8A993C254E6B}"/>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D0C061E7-EA46-9750-EACA-52C4062A84E0}"/>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181298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0AA1B1-4E73-E1B3-B77C-07F0EC8449B3}"/>
              </a:ext>
            </a:extLst>
          </p:cNvPr>
          <p:cNvSpPr>
            <a:spLocks noGrp="1"/>
          </p:cNvSpPr>
          <p:nvPr>
            <p:ph type="title"/>
          </p:nvPr>
        </p:nvSpPr>
        <p:spPr/>
        <p:txBody>
          <a:bodyPr/>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C54242D8-5D46-8A1A-16AA-2916330163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1FF00654-87D8-06CD-AF25-80939976DBC5}"/>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20CD2317-3AAF-FFFA-DAF9-6A0006B9691F}"/>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E9DD97D8-70CC-9BF6-FAD6-C78DE8CB1800}"/>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796359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621B35D-B8B9-4011-6CAD-0476C8C1B12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TR"/>
          </a:p>
        </p:txBody>
      </p:sp>
      <p:sp>
        <p:nvSpPr>
          <p:cNvPr id="3" name="Vertical Text Placeholder 2">
            <a:extLst>
              <a:ext uri="{FF2B5EF4-FFF2-40B4-BE49-F238E27FC236}">
                <a16:creationId xmlns:a16="http://schemas.microsoft.com/office/drawing/2014/main" id="{5D05CDF1-09E7-1447-FAF7-4A64C022CD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C8395488-CBDD-E3B0-6D47-E8079405D6A4}"/>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8FD947B5-E630-7237-AF83-F236CB041143}"/>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8ED5FD59-BBD4-1B3B-32F0-5D3E233C12E6}"/>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411998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BC6C3-585D-4F0E-68DD-28F5E4447756}"/>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8C41BA70-D3D3-953D-CD35-EF28658C67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21BE454D-1A71-92A9-DC9D-4E534D6228D2}"/>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DABDD772-1BFB-70D9-D4FA-EE014859E508}"/>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678B2457-781D-9DC5-C065-4F942D0666C3}"/>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2013088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6DE59-9126-8BD9-26CC-A8304266AF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TR"/>
          </a:p>
        </p:txBody>
      </p:sp>
      <p:sp>
        <p:nvSpPr>
          <p:cNvPr id="3" name="Text Placeholder 2">
            <a:extLst>
              <a:ext uri="{FF2B5EF4-FFF2-40B4-BE49-F238E27FC236}">
                <a16:creationId xmlns:a16="http://schemas.microsoft.com/office/drawing/2014/main" id="{61C49887-678B-B718-E703-74ED5B84E7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1D9B4A8-E697-4BF4-9F2E-6B7FD5F0E11B}"/>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70E17B55-89CC-5E26-46EE-94F22773D034}"/>
              </a:ext>
            </a:extLst>
          </p:cNvPr>
          <p:cNvSpPr>
            <a:spLocks noGrp="1"/>
          </p:cNvSpPr>
          <p:nvPr>
            <p:ph type="ftr" sz="quarter" idx="11"/>
          </p:nvPr>
        </p:nvSpPr>
        <p:spPr/>
        <p:txBody>
          <a:bodyPr/>
          <a:lstStyle/>
          <a:p>
            <a:endParaRPr lang="en-TR"/>
          </a:p>
        </p:txBody>
      </p:sp>
      <p:sp>
        <p:nvSpPr>
          <p:cNvPr id="6" name="Slide Number Placeholder 5">
            <a:extLst>
              <a:ext uri="{FF2B5EF4-FFF2-40B4-BE49-F238E27FC236}">
                <a16:creationId xmlns:a16="http://schemas.microsoft.com/office/drawing/2014/main" id="{F0393DFE-7617-F8B3-9016-A4A400353142}"/>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866209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D3037-D47F-67E5-DE12-A68939BEBFDF}"/>
              </a:ext>
            </a:extLst>
          </p:cNvPr>
          <p:cNvSpPr>
            <a:spLocks noGrp="1"/>
          </p:cNvSpPr>
          <p:nvPr>
            <p:ph type="title"/>
          </p:nvPr>
        </p:nvSpPr>
        <p:spPr/>
        <p:txBody>
          <a:bodyPr/>
          <a:lstStyle/>
          <a:p>
            <a:r>
              <a:rPr lang="en-US"/>
              <a:t>Click to edit Master title style</a:t>
            </a:r>
            <a:endParaRPr lang="en-TR"/>
          </a:p>
        </p:txBody>
      </p:sp>
      <p:sp>
        <p:nvSpPr>
          <p:cNvPr id="3" name="Content Placeholder 2">
            <a:extLst>
              <a:ext uri="{FF2B5EF4-FFF2-40B4-BE49-F238E27FC236}">
                <a16:creationId xmlns:a16="http://schemas.microsoft.com/office/drawing/2014/main" id="{40784DE9-B344-3367-5CED-1D64BC3E7B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Content Placeholder 3">
            <a:extLst>
              <a:ext uri="{FF2B5EF4-FFF2-40B4-BE49-F238E27FC236}">
                <a16:creationId xmlns:a16="http://schemas.microsoft.com/office/drawing/2014/main" id="{B4FDEBF0-0494-7076-6C24-CC0BC228EE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Date Placeholder 4">
            <a:extLst>
              <a:ext uri="{FF2B5EF4-FFF2-40B4-BE49-F238E27FC236}">
                <a16:creationId xmlns:a16="http://schemas.microsoft.com/office/drawing/2014/main" id="{C1E7895A-FF1E-81F2-1FDA-661970B15AAB}"/>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6" name="Footer Placeholder 5">
            <a:extLst>
              <a:ext uri="{FF2B5EF4-FFF2-40B4-BE49-F238E27FC236}">
                <a16:creationId xmlns:a16="http://schemas.microsoft.com/office/drawing/2014/main" id="{B7D31A1A-2831-1CE1-D647-D3B16914DB4A}"/>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9EB074EF-60B8-2004-CA71-26A3D7013128}"/>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1300564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9FBBC-DCCD-0CB5-7456-860CE4FD1249}"/>
              </a:ext>
            </a:extLst>
          </p:cNvPr>
          <p:cNvSpPr>
            <a:spLocks noGrp="1"/>
          </p:cNvSpPr>
          <p:nvPr>
            <p:ph type="title"/>
          </p:nvPr>
        </p:nvSpPr>
        <p:spPr>
          <a:xfrm>
            <a:off x="839788" y="365125"/>
            <a:ext cx="10515600" cy="1325563"/>
          </a:xfrm>
        </p:spPr>
        <p:txBody>
          <a:bodyPr/>
          <a:lstStyle/>
          <a:p>
            <a:r>
              <a:rPr lang="en-US"/>
              <a:t>Click to edit Master title style</a:t>
            </a:r>
            <a:endParaRPr lang="en-TR"/>
          </a:p>
        </p:txBody>
      </p:sp>
      <p:sp>
        <p:nvSpPr>
          <p:cNvPr id="3" name="Text Placeholder 2">
            <a:extLst>
              <a:ext uri="{FF2B5EF4-FFF2-40B4-BE49-F238E27FC236}">
                <a16:creationId xmlns:a16="http://schemas.microsoft.com/office/drawing/2014/main" id="{8F2608CF-1ED6-7543-34C9-CB6B8A2C2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B2ED0B-A27E-0A9E-1811-3868ED74AEB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5" name="Text Placeholder 4">
            <a:extLst>
              <a:ext uri="{FF2B5EF4-FFF2-40B4-BE49-F238E27FC236}">
                <a16:creationId xmlns:a16="http://schemas.microsoft.com/office/drawing/2014/main" id="{50099465-09F1-2500-A00B-5D24E85935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01B612-C9A3-A26E-4810-BFE9DA1262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7" name="Date Placeholder 6">
            <a:extLst>
              <a:ext uri="{FF2B5EF4-FFF2-40B4-BE49-F238E27FC236}">
                <a16:creationId xmlns:a16="http://schemas.microsoft.com/office/drawing/2014/main" id="{B7B25064-8252-9D56-FE87-898A222E79F9}"/>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8" name="Footer Placeholder 7">
            <a:extLst>
              <a:ext uri="{FF2B5EF4-FFF2-40B4-BE49-F238E27FC236}">
                <a16:creationId xmlns:a16="http://schemas.microsoft.com/office/drawing/2014/main" id="{2378A27D-AC00-EFEE-FDF7-C5D91CAF66ED}"/>
              </a:ext>
            </a:extLst>
          </p:cNvPr>
          <p:cNvSpPr>
            <a:spLocks noGrp="1"/>
          </p:cNvSpPr>
          <p:nvPr>
            <p:ph type="ftr" sz="quarter" idx="11"/>
          </p:nvPr>
        </p:nvSpPr>
        <p:spPr/>
        <p:txBody>
          <a:bodyPr/>
          <a:lstStyle/>
          <a:p>
            <a:endParaRPr lang="en-TR"/>
          </a:p>
        </p:txBody>
      </p:sp>
      <p:sp>
        <p:nvSpPr>
          <p:cNvPr id="9" name="Slide Number Placeholder 8">
            <a:extLst>
              <a:ext uri="{FF2B5EF4-FFF2-40B4-BE49-F238E27FC236}">
                <a16:creationId xmlns:a16="http://schemas.microsoft.com/office/drawing/2014/main" id="{F158B16A-958B-C0FC-F6FD-C9F1AE86AF96}"/>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3290288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042A8-5A44-8E04-EBE9-1EA5BB29A0B6}"/>
              </a:ext>
            </a:extLst>
          </p:cNvPr>
          <p:cNvSpPr>
            <a:spLocks noGrp="1"/>
          </p:cNvSpPr>
          <p:nvPr>
            <p:ph type="title"/>
          </p:nvPr>
        </p:nvSpPr>
        <p:spPr/>
        <p:txBody>
          <a:bodyPr/>
          <a:lstStyle/>
          <a:p>
            <a:r>
              <a:rPr lang="en-US"/>
              <a:t>Click to edit Master title style</a:t>
            </a:r>
            <a:endParaRPr lang="en-TR"/>
          </a:p>
        </p:txBody>
      </p:sp>
      <p:sp>
        <p:nvSpPr>
          <p:cNvPr id="3" name="Date Placeholder 2">
            <a:extLst>
              <a:ext uri="{FF2B5EF4-FFF2-40B4-BE49-F238E27FC236}">
                <a16:creationId xmlns:a16="http://schemas.microsoft.com/office/drawing/2014/main" id="{13080FB4-5C8F-EF7E-4126-6B17FA953774}"/>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4" name="Footer Placeholder 3">
            <a:extLst>
              <a:ext uri="{FF2B5EF4-FFF2-40B4-BE49-F238E27FC236}">
                <a16:creationId xmlns:a16="http://schemas.microsoft.com/office/drawing/2014/main" id="{CBE30CA9-D8BD-DEAF-7E61-F718C1382B00}"/>
              </a:ext>
            </a:extLst>
          </p:cNvPr>
          <p:cNvSpPr>
            <a:spLocks noGrp="1"/>
          </p:cNvSpPr>
          <p:nvPr>
            <p:ph type="ftr" sz="quarter" idx="11"/>
          </p:nvPr>
        </p:nvSpPr>
        <p:spPr/>
        <p:txBody>
          <a:bodyPr/>
          <a:lstStyle/>
          <a:p>
            <a:endParaRPr lang="en-TR"/>
          </a:p>
        </p:txBody>
      </p:sp>
      <p:sp>
        <p:nvSpPr>
          <p:cNvPr id="5" name="Slide Number Placeholder 4">
            <a:extLst>
              <a:ext uri="{FF2B5EF4-FFF2-40B4-BE49-F238E27FC236}">
                <a16:creationId xmlns:a16="http://schemas.microsoft.com/office/drawing/2014/main" id="{D07EB893-5858-953F-FF55-66A6C393BB60}"/>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1377771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6A8CA-78FF-7B7E-0B46-77A42F264414}"/>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3" name="Footer Placeholder 2">
            <a:extLst>
              <a:ext uri="{FF2B5EF4-FFF2-40B4-BE49-F238E27FC236}">
                <a16:creationId xmlns:a16="http://schemas.microsoft.com/office/drawing/2014/main" id="{F42277C7-1446-7CF1-5C3E-214D80FF435B}"/>
              </a:ext>
            </a:extLst>
          </p:cNvPr>
          <p:cNvSpPr>
            <a:spLocks noGrp="1"/>
          </p:cNvSpPr>
          <p:nvPr>
            <p:ph type="ftr" sz="quarter" idx="11"/>
          </p:nvPr>
        </p:nvSpPr>
        <p:spPr/>
        <p:txBody>
          <a:bodyPr/>
          <a:lstStyle/>
          <a:p>
            <a:endParaRPr lang="en-TR"/>
          </a:p>
        </p:txBody>
      </p:sp>
      <p:sp>
        <p:nvSpPr>
          <p:cNvPr id="4" name="Slide Number Placeholder 3">
            <a:extLst>
              <a:ext uri="{FF2B5EF4-FFF2-40B4-BE49-F238E27FC236}">
                <a16:creationId xmlns:a16="http://schemas.microsoft.com/office/drawing/2014/main" id="{22A00156-E2C4-1EF0-D035-12C9BD906725}"/>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1706686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DC2F3-58BB-B940-18F2-8A9CB6FBE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Content Placeholder 2">
            <a:extLst>
              <a:ext uri="{FF2B5EF4-FFF2-40B4-BE49-F238E27FC236}">
                <a16:creationId xmlns:a16="http://schemas.microsoft.com/office/drawing/2014/main" id="{114FE872-959E-8D43-D54C-4E2AC22587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Text Placeholder 3">
            <a:extLst>
              <a:ext uri="{FF2B5EF4-FFF2-40B4-BE49-F238E27FC236}">
                <a16:creationId xmlns:a16="http://schemas.microsoft.com/office/drawing/2014/main" id="{57F2682E-79FB-00F9-0B04-E4B89DAAC1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F1B493-E5FD-4C05-101D-41D4AE993DF4}"/>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6" name="Footer Placeholder 5">
            <a:extLst>
              <a:ext uri="{FF2B5EF4-FFF2-40B4-BE49-F238E27FC236}">
                <a16:creationId xmlns:a16="http://schemas.microsoft.com/office/drawing/2014/main" id="{3B46F579-D28A-B99F-E55E-CDD771319E15}"/>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6E289FF4-EAAA-5FAF-5B0E-8DC1D27B2BB4}"/>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338664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72C9D-DF57-F627-A8FE-8E2A221397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TR"/>
          </a:p>
        </p:txBody>
      </p:sp>
      <p:sp>
        <p:nvSpPr>
          <p:cNvPr id="3" name="Picture Placeholder 2">
            <a:extLst>
              <a:ext uri="{FF2B5EF4-FFF2-40B4-BE49-F238E27FC236}">
                <a16:creationId xmlns:a16="http://schemas.microsoft.com/office/drawing/2014/main" id="{16228F65-7EE1-FBF3-1CC3-140B8E1129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R"/>
          </a:p>
        </p:txBody>
      </p:sp>
      <p:sp>
        <p:nvSpPr>
          <p:cNvPr id="4" name="Text Placeholder 3">
            <a:extLst>
              <a:ext uri="{FF2B5EF4-FFF2-40B4-BE49-F238E27FC236}">
                <a16:creationId xmlns:a16="http://schemas.microsoft.com/office/drawing/2014/main" id="{C6DF39E4-144F-7015-784D-C09F9D3545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EBAE14-E822-3DAE-82A3-04BC64566FBC}"/>
              </a:ext>
            </a:extLst>
          </p:cNvPr>
          <p:cNvSpPr>
            <a:spLocks noGrp="1"/>
          </p:cNvSpPr>
          <p:nvPr>
            <p:ph type="dt" sz="half" idx="10"/>
          </p:nvPr>
        </p:nvSpPr>
        <p:spPr/>
        <p:txBody>
          <a:bodyPr/>
          <a:lstStyle/>
          <a:p>
            <a:fld id="{6BB29BC9-EEAC-9740-9B03-BC604FE117AB}" type="datetimeFigureOut">
              <a:rPr lang="en-TR" smtClean="0"/>
              <a:t>15.11.2023</a:t>
            </a:fld>
            <a:endParaRPr lang="en-TR"/>
          </a:p>
        </p:txBody>
      </p:sp>
      <p:sp>
        <p:nvSpPr>
          <p:cNvPr id="6" name="Footer Placeholder 5">
            <a:extLst>
              <a:ext uri="{FF2B5EF4-FFF2-40B4-BE49-F238E27FC236}">
                <a16:creationId xmlns:a16="http://schemas.microsoft.com/office/drawing/2014/main" id="{48F17602-D52F-C5CD-30EA-8E1D40DDFDF2}"/>
              </a:ext>
            </a:extLst>
          </p:cNvPr>
          <p:cNvSpPr>
            <a:spLocks noGrp="1"/>
          </p:cNvSpPr>
          <p:nvPr>
            <p:ph type="ftr" sz="quarter" idx="11"/>
          </p:nvPr>
        </p:nvSpPr>
        <p:spPr/>
        <p:txBody>
          <a:bodyPr/>
          <a:lstStyle/>
          <a:p>
            <a:endParaRPr lang="en-TR"/>
          </a:p>
        </p:txBody>
      </p:sp>
      <p:sp>
        <p:nvSpPr>
          <p:cNvPr id="7" name="Slide Number Placeholder 6">
            <a:extLst>
              <a:ext uri="{FF2B5EF4-FFF2-40B4-BE49-F238E27FC236}">
                <a16:creationId xmlns:a16="http://schemas.microsoft.com/office/drawing/2014/main" id="{D6FBF5F5-CD6D-0B36-AF2D-AF5B33A2D14C}"/>
              </a:ext>
            </a:extLst>
          </p:cNvPr>
          <p:cNvSpPr>
            <a:spLocks noGrp="1"/>
          </p:cNvSpPr>
          <p:nvPr>
            <p:ph type="sldNum" sz="quarter" idx="12"/>
          </p:nvPr>
        </p:nvSpPr>
        <p:spPr/>
        <p:txBody>
          <a:bodyPr/>
          <a:lstStyle/>
          <a:p>
            <a:fld id="{DD9ED204-5DE6-A444-B2F6-EFC26DD3105E}" type="slidenum">
              <a:rPr lang="en-TR" smtClean="0"/>
              <a:t>‹#›</a:t>
            </a:fld>
            <a:endParaRPr lang="en-TR"/>
          </a:p>
        </p:txBody>
      </p:sp>
    </p:spTree>
    <p:extLst>
      <p:ext uri="{BB962C8B-B14F-4D97-AF65-F5344CB8AC3E}">
        <p14:creationId xmlns:p14="http://schemas.microsoft.com/office/powerpoint/2010/main" val="314131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83A5B6-C553-5DF2-2A29-4D8A03EB5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TR"/>
          </a:p>
        </p:txBody>
      </p:sp>
      <p:sp>
        <p:nvSpPr>
          <p:cNvPr id="3" name="Text Placeholder 2">
            <a:extLst>
              <a:ext uri="{FF2B5EF4-FFF2-40B4-BE49-F238E27FC236}">
                <a16:creationId xmlns:a16="http://schemas.microsoft.com/office/drawing/2014/main" id="{00D109FA-6FB0-E25C-9F5E-DC02298221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R"/>
          </a:p>
        </p:txBody>
      </p:sp>
      <p:sp>
        <p:nvSpPr>
          <p:cNvPr id="4" name="Date Placeholder 3">
            <a:extLst>
              <a:ext uri="{FF2B5EF4-FFF2-40B4-BE49-F238E27FC236}">
                <a16:creationId xmlns:a16="http://schemas.microsoft.com/office/drawing/2014/main" id="{335ED902-0B30-3718-C1E4-38482028E5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B29BC9-EEAC-9740-9B03-BC604FE117AB}" type="datetimeFigureOut">
              <a:rPr lang="en-TR" smtClean="0"/>
              <a:t>15.11.2023</a:t>
            </a:fld>
            <a:endParaRPr lang="en-TR"/>
          </a:p>
        </p:txBody>
      </p:sp>
      <p:sp>
        <p:nvSpPr>
          <p:cNvPr id="5" name="Footer Placeholder 4">
            <a:extLst>
              <a:ext uri="{FF2B5EF4-FFF2-40B4-BE49-F238E27FC236}">
                <a16:creationId xmlns:a16="http://schemas.microsoft.com/office/drawing/2014/main" id="{94582954-7CFC-52D9-43F3-FC77689002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R"/>
          </a:p>
        </p:txBody>
      </p:sp>
      <p:sp>
        <p:nvSpPr>
          <p:cNvPr id="6" name="Slide Number Placeholder 5">
            <a:extLst>
              <a:ext uri="{FF2B5EF4-FFF2-40B4-BE49-F238E27FC236}">
                <a16:creationId xmlns:a16="http://schemas.microsoft.com/office/drawing/2014/main" id="{9132BA44-491A-EDB1-D364-87878784F9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D204-5DE6-A444-B2F6-EFC26DD3105E}" type="slidenum">
              <a:rPr lang="en-TR" smtClean="0"/>
              <a:t>‹#›</a:t>
            </a:fld>
            <a:endParaRPr lang="en-TR"/>
          </a:p>
        </p:txBody>
      </p:sp>
    </p:spTree>
    <p:extLst>
      <p:ext uri="{BB962C8B-B14F-4D97-AF65-F5344CB8AC3E}">
        <p14:creationId xmlns:p14="http://schemas.microsoft.com/office/powerpoint/2010/main" val="2349454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98DEC-BFB4-BA36-6660-BE00DFC3D968}"/>
              </a:ext>
            </a:extLst>
          </p:cNvPr>
          <p:cNvSpPr>
            <a:spLocks noGrp="1"/>
          </p:cNvSpPr>
          <p:nvPr>
            <p:ph type="ctrTitle"/>
          </p:nvPr>
        </p:nvSpPr>
        <p:spPr/>
        <p:txBody>
          <a:bodyPr/>
          <a:lstStyle/>
          <a:p>
            <a:r>
              <a:rPr lang="en-TR" dirty="0"/>
              <a:t>Genel Muhasebe 1</a:t>
            </a:r>
          </a:p>
        </p:txBody>
      </p:sp>
      <p:sp>
        <p:nvSpPr>
          <p:cNvPr id="3" name="Subtitle 2">
            <a:extLst>
              <a:ext uri="{FF2B5EF4-FFF2-40B4-BE49-F238E27FC236}">
                <a16:creationId xmlns:a16="http://schemas.microsoft.com/office/drawing/2014/main" id="{C4C55DC1-3739-1DD1-0CD4-27B1BE4CCA6A}"/>
              </a:ext>
            </a:extLst>
          </p:cNvPr>
          <p:cNvSpPr>
            <a:spLocks noGrp="1"/>
          </p:cNvSpPr>
          <p:nvPr>
            <p:ph type="subTitle" idx="1"/>
          </p:nvPr>
        </p:nvSpPr>
        <p:spPr/>
        <p:txBody>
          <a:bodyPr/>
          <a:lstStyle/>
          <a:p>
            <a:r>
              <a:rPr lang="en-TR" dirty="0"/>
              <a:t>Arş. Gör. Dr. Bertaç Şakir Şahin</a:t>
            </a:r>
          </a:p>
        </p:txBody>
      </p:sp>
    </p:spTree>
    <p:extLst>
      <p:ext uri="{BB962C8B-B14F-4D97-AF65-F5344CB8AC3E}">
        <p14:creationId xmlns:p14="http://schemas.microsoft.com/office/powerpoint/2010/main" val="723766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AC7F8E-7804-E537-F890-256CF1A48550}"/>
              </a:ext>
            </a:extLst>
          </p:cNvPr>
          <p:cNvSpPr>
            <a:spLocks noGrp="1"/>
          </p:cNvSpPr>
          <p:nvPr>
            <p:ph idx="1"/>
          </p:nvPr>
        </p:nvSpPr>
        <p:spPr>
          <a:xfrm>
            <a:off x="342900" y="228600"/>
            <a:ext cx="11557000" cy="6540500"/>
          </a:xfrm>
        </p:spPr>
        <p:txBody>
          <a:bodyPr>
            <a:normAutofit/>
          </a:bodyPr>
          <a:lstStyle/>
          <a:p>
            <a:pPr algn="just"/>
            <a:r>
              <a:rPr lang="en-TR" sz="1800" b="1" dirty="0"/>
              <a:t>101 ALINAN ÇEKLER</a:t>
            </a:r>
            <a:r>
              <a:rPr lang="tr-TR" sz="1800" b="1" dirty="0"/>
              <a:t>: </a:t>
            </a:r>
            <a:r>
              <a:rPr lang="tr-TR" sz="1800" dirty="0"/>
              <a:t>Bu hesap, gerçek ve </a:t>
            </a:r>
            <a:r>
              <a:rPr lang="tr-TR" sz="1800" dirty="0" err="1"/>
              <a:t>tüzel</a:t>
            </a:r>
            <a:r>
              <a:rPr lang="tr-TR" sz="1800" dirty="0"/>
              <a:t> kişiler tarafından işletmeye verilmiş olup, </a:t>
            </a:r>
            <a:r>
              <a:rPr lang="tr-TR" sz="1800" dirty="0" err="1"/>
              <a:t>henüz</a:t>
            </a:r>
            <a:r>
              <a:rPr lang="tr-TR" sz="1800" dirty="0"/>
              <a:t> tahsil için bankaya verilmemiş veya ciro edilmemiş olan çeklerin izlenmesini sağlar.</a:t>
            </a:r>
          </a:p>
          <a:p>
            <a:pPr algn="just"/>
            <a:r>
              <a:rPr lang="en-TR" sz="1800" dirty="0"/>
              <a:t>İşletme 10.000 TL + KDV (%20) değerindeki ticari malı alıcı Ali Alan’a satmıştır. Ali Alan mal ve KDV bedeli karşılığında çek düzenlemiştir.</a:t>
            </a:r>
          </a:p>
          <a:p>
            <a:pPr algn="just"/>
            <a:endParaRPr lang="en-TR" sz="1800" dirty="0"/>
          </a:p>
          <a:p>
            <a:pPr algn="just"/>
            <a:endParaRPr lang="en-TR" sz="1800" dirty="0"/>
          </a:p>
          <a:p>
            <a:pPr algn="just"/>
            <a:endParaRPr lang="en-TR" sz="1800" dirty="0"/>
          </a:p>
          <a:p>
            <a:pPr algn="just"/>
            <a:endParaRPr lang="en-TR" sz="1800" dirty="0"/>
          </a:p>
          <a:p>
            <a:pPr algn="just"/>
            <a:endParaRPr lang="en-TR" sz="1800" dirty="0"/>
          </a:p>
          <a:p>
            <a:pPr marL="0" indent="0" algn="just">
              <a:buNone/>
            </a:pPr>
            <a:endParaRPr lang="en-TR" sz="1800" dirty="0"/>
          </a:p>
          <a:p>
            <a:pPr algn="just"/>
            <a:r>
              <a:rPr lang="en-TR" sz="1800" dirty="0"/>
              <a:t>İşletme ticari faaliyetlerinde kullanılmak üzere 10.000 TL + KDV (%20) bedelle ticari mal satın almıştır. </a:t>
            </a:r>
            <a:r>
              <a:rPr lang="en-US" sz="1800" dirty="0"/>
              <a:t>M</a:t>
            </a:r>
            <a:r>
              <a:rPr lang="en-TR" sz="1800" dirty="0"/>
              <a:t>al bedeli ve KDV’nin 2.000 TL’lik bölümü için işletme elindeki çeki ciro etmiş kalan bedeli banka hesabından ödemiştir.</a:t>
            </a:r>
            <a:endParaRPr lang="tr-TR" sz="1800" dirty="0"/>
          </a:p>
          <a:p>
            <a:pPr algn="just"/>
            <a:endParaRPr lang="tr-TR" sz="2000" dirty="0"/>
          </a:p>
          <a:p>
            <a:pPr algn="just"/>
            <a:endParaRPr lang="tr-TR" sz="2000" dirty="0"/>
          </a:p>
          <a:p>
            <a:pPr algn="just"/>
            <a:endParaRPr lang="en-TR" sz="2000" dirty="0"/>
          </a:p>
        </p:txBody>
      </p:sp>
      <p:graphicFrame>
        <p:nvGraphicFramePr>
          <p:cNvPr id="4" name="Table 3">
            <a:extLst>
              <a:ext uri="{FF2B5EF4-FFF2-40B4-BE49-F238E27FC236}">
                <a16:creationId xmlns:a16="http://schemas.microsoft.com/office/drawing/2014/main" id="{268CB4A3-F382-CD82-1364-A737E82C7D35}"/>
              </a:ext>
            </a:extLst>
          </p:cNvPr>
          <p:cNvGraphicFramePr>
            <a:graphicFrameLocks noGrp="1"/>
          </p:cNvGraphicFramePr>
          <p:nvPr>
            <p:extLst>
              <p:ext uri="{D42A27DB-BD31-4B8C-83A1-F6EECF244321}">
                <p14:modId xmlns:p14="http://schemas.microsoft.com/office/powerpoint/2010/main" val="3073468453"/>
              </p:ext>
            </p:extLst>
          </p:nvPr>
        </p:nvGraphicFramePr>
        <p:xfrm>
          <a:off x="1420022" y="1489118"/>
          <a:ext cx="7420707" cy="1796962"/>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81522">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486533">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101 ALINAN ÇEKLER</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en-TR" sz="1800" kern="100" spc="-25" dirty="0">
                        <a:effectLst/>
                      </a:endParaRPr>
                    </a:p>
                    <a:p>
                      <a:pPr marL="969645">
                        <a:spcBef>
                          <a:spcPts val="295"/>
                        </a:spcBef>
                        <a:spcAft>
                          <a:spcPts val="0"/>
                        </a:spcAft>
                      </a:pPr>
                      <a:endParaRPr lang="tr-TR" sz="1400" kern="100" dirty="0">
                        <a:effectLst/>
                      </a:endParaRPr>
                    </a:p>
                    <a:p>
                      <a:pPr marL="456565">
                        <a:spcBef>
                          <a:spcPts val="305"/>
                        </a:spcBef>
                        <a:spcAft>
                          <a:spcPts val="0"/>
                        </a:spcAft>
                      </a:pPr>
                      <a:r>
                        <a:rPr lang="tr-TR" sz="1100" kern="100" dirty="0">
                          <a:effectLst/>
                        </a:rPr>
                        <a:t>Ticari Mal Satışı</a:t>
                      </a:r>
                      <a:endParaRPr lang="en-TR" sz="1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10.000</a:t>
                      </a:r>
                      <a:endParaRPr lang="en-TR" sz="1800" kern="100" dirty="0">
                        <a:effectLst/>
                      </a:endParaRPr>
                    </a:p>
                    <a:p>
                      <a:pPr marL="309245">
                        <a:spcBef>
                          <a:spcPts val="300"/>
                        </a:spcBef>
                        <a:spcAft>
                          <a:spcPts val="0"/>
                        </a:spcAft>
                      </a:pPr>
                      <a:r>
                        <a:rPr lang="tr-TR" sz="1400" kern="100" dirty="0">
                          <a:effectLst/>
                        </a:rPr>
                        <a:t>  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237B9DAD-3FD2-E82C-026A-060D443B8BDF}"/>
              </a:ext>
            </a:extLst>
          </p:cNvPr>
          <p:cNvGraphicFramePr>
            <a:graphicFrameLocks noGrp="1"/>
          </p:cNvGraphicFramePr>
          <p:nvPr>
            <p:extLst>
              <p:ext uri="{D42A27DB-BD31-4B8C-83A1-F6EECF244321}">
                <p14:modId xmlns:p14="http://schemas.microsoft.com/office/powerpoint/2010/main" val="3286520769"/>
              </p:ext>
            </p:extLst>
          </p:nvPr>
        </p:nvGraphicFramePr>
        <p:xfrm>
          <a:off x="1572422" y="4426226"/>
          <a:ext cx="7420707" cy="2080024"/>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9788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810889">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153 TİCARİ MALLAR</a:t>
                      </a:r>
                    </a:p>
                    <a:p>
                      <a:pPr marL="156845">
                        <a:spcBef>
                          <a:spcPts val="300"/>
                        </a:spcBef>
                        <a:spcAft>
                          <a:spcPts val="0"/>
                        </a:spcAft>
                      </a:pPr>
                      <a:r>
                        <a:rPr lang="tr-TR" sz="1400" kern="100" dirty="0">
                          <a:effectLst/>
                        </a:rPr>
                        <a:t> 191 İNDİRİLECEK KDV</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100 KASA</a:t>
                      </a:r>
                      <a:endParaRPr lang="en-TR" sz="1800" kern="100" dirty="0">
                        <a:effectLst/>
                      </a:endParaRPr>
                    </a:p>
                    <a:p>
                      <a:pPr marL="969645">
                        <a:spcBef>
                          <a:spcPts val="295"/>
                        </a:spcBef>
                        <a:spcAft>
                          <a:spcPts val="0"/>
                        </a:spcAft>
                      </a:pPr>
                      <a:r>
                        <a:rPr lang="tr-TR" sz="1400" kern="100" dirty="0">
                          <a:effectLst/>
                        </a:rPr>
                        <a:t>101 ALINAN ÇEKLER</a:t>
                      </a:r>
                      <a:endParaRPr lang="en-TR" sz="1800" kern="100" spc="-25" dirty="0">
                        <a:effectLst/>
                      </a:endParaRPr>
                    </a:p>
                    <a:p>
                      <a:pPr marL="969645">
                        <a:spcBef>
                          <a:spcPts val="295"/>
                        </a:spcBef>
                        <a:spcAft>
                          <a:spcPts val="0"/>
                        </a:spcAft>
                      </a:pPr>
                      <a:endParaRPr lang="tr-TR" sz="1400" kern="100" dirty="0">
                        <a:effectLst/>
                      </a:endParaRPr>
                    </a:p>
                    <a:p>
                      <a:pPr marL="456565">
                        <a:spcBef>
                          <a:spcPts val="305"/>
                        </a:spcBef>
                        <a:spcAft>
                          <a:spcPts val="0"/>
                        </a:spcAft>
                      </a:pPr>
                      <a:r>
                        <a:rPr lang="tr-TR" sz="1200" kern="100" dirty="0">
                          <a:effectLst/>
                        </a:rPr>
                        <a:t>Ticari Mal Alımı</a:t>
                      </a:r>
                      <a:endParaRPr lang="en-TR" sz="105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pPr marL="309245">
                        <a:spcBef>
                          <a:spcPts val="300"/>
                        </a:spcBef>
                        <a:spcAft>
                          <a:spcPts val="0"/>
                        </a:spcAft>
                      </a:pPr>
                      <a:r>
                        <a:rPr lang="tr-TR" sz="1400" kern="100" dirty="0">
                          <a:effectLst/>
                        </a:rPr>
                        <a:t>10.000</a:t>
                      </a:r>
                      <a:endParaRPr lang="en-TR" sz="1800" kern="100" dirty="0">
                        <a:effectLst/>
                      </a:endParaRPr>
                    </a:p>
                    <a:p>
                      <a:pPr marL="309245">
                        <a:spcBef>
                          <a:spcPts val="300"/>
                        </a:spcBef>
                        <a:spcAft>
                          <a:spcPts val="0"/>
                        </a:spcAft>
                      </a:pPr>
                      <a:r>
                        <a:rPr lang="tr-TR" sz="1400" kern="100" dirty="0">
                          <a:effectLst/>
                        </a:rPr>
                        <a:t>  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29091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543867-3AE4-964A-FC33-00E721AF723B}"/>
              </a:ext>
            </a:extLst>
          </p:cNvPr>
          <p:cNvSpPr>
            <a:spLocks noGrp="1"/>
          </p:cNvSpPr>
          <p:nvPr>
            <p:ph idx="1"/>
          </p:nvPr>
        </p:nvSpPr>
        <p:spPr>
          <a:xfrm>
            <a:off x="318052" y="0"/>
            <a:ext cx="11688418" cy="6612835"/>
          </a:xfrm>
        </p:spPr>
        <p:txBody>
          <a:bodyPr>
            <a:normAutofit/>
          </a:bodyPr>
          <a:lstStyle/>
          <a:p>
            <a:pPr algn="just"/>
            <a:r>
              <a:rPr lang="en-TR" sz="2000" dirty="0"/>
              <a:t>1) İşletme 1€= 30 TL iken 30.000€ + KDV (%20) değerinde ticari mal satışı gerçekleştirmiştir. Ticari mal bedeli karşılığında 30.000€ çek alınmış,  KDV karşılığı bedel işletmenin banka hesabına ödenmiştir. </a:t>
            </a:r>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r>
              <a:rPr lang="en-TR" sz="2000" dirty="0"/>
              <a:t>2) İşletme kayıtlarına almış olduğu çeki 1€= 35 TL iken tahsil etmiştir. Tahsil edilen bedel işletmenin banka hesabına yatırılmıştır.</a:t>
            </a:r>
          </a:p>
          <a:p>
            <a:pPr algn="just"/>
            <a:endParaRPr lang="en-TR" sz="2400" dirty="0"/>
          </a:p>
        </p:txBody>
      </p:sp>
      <p:graphicFrame>
        <p:nvGraphicFramePr>
          <p:cNvPr id="5" name="Table 4">
            <a:extLst>
              <a:ext uri="{FF2B5EF4-FFF2-40B4-BE49-F238E27FC236}">
                <a16:creationId xmlns:a16="http://schemas.microsoft.com/office/drawing/2014/main" id="{571E9275-4BED-CC78-CB04-089D3E1D72CC}"/>
              </a:ext>
            </a:extLst>
          </p:cNvPr>
          <p:cNvGraphicFramePr>
            <a:graphicFrameLocks noGrp="1"/>
          </p:cNvGraphicFramePr>
          <p:nvPr>
            <p:extLst>
              <p:ext uri="{D42A27DB-BD31-4B8C-83A1-F6EECF244321}">
                <p14:modId xmlns:p14="http://schemas.microsoft.com/office/powerpoint/2010/main" val="950314767"/>
              </p:ext>
            </p:extLst>
          </p:nvPr>
        </p:nvGraphicFramePr>
        <p:xfrm>
          <a:off x="1517627" y="867099"/>
          <a:ext cx="7420707" cy="238261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101 ALINAN ÇEKLER</a:t>
                      </a:r>
                    </a:p>
                    <a:p>
                      <a:pPr marL="156845">
                        <a:spcBef>
                          <a:spcPts val="300"/>
                        </a:spcBef>
                        <a:spcAft>
                          <a:spcPts val="0"/>
                        </a:spcAft>
                      </a:pPr>
                      <a:r>
                        <a:rPr lang="tr-TR" sz="1400" kern="100" dirty="0">
                          <a:effectLst/>
                        </a:rPr>
                        <a:t>  101.€ Çek</a:t>
                      </a:r>
                    </a:p>
                    <a:p>
                      <a:pPr marL="156845">
                        <a:spcBef>
                          <a:spcPts val="300"/>
                        </a:spcBef>
                        <a:spcAft>
                          <a:spcPts val="0"/>
                        </a:spcAft>
                      </a:pPr>
                      <a:r>
                        <a:rPr lang="tr-TR" sz="1400" kern="100" dirty="0">
                          <a:effectLst/>
                        </a:rPr>
                        <a:t>102 BANKALAR </a:t>
                      </a:r>
                      <a:endParaRPr lang="en-TR" sz="1800" kern="100" dirty="0">
                        <a:effectLst/>
                      </a:endParaRPr>
                    </a:p>
                    <a:p>
                      <a:pPr marL="970280">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601</a:t>
                      </a:r>
                      <a:r>
                        <a:rPr lang="tr-TR" sz="1400" kern="100" spc="-20" dirty="0">
                          <a:effectLst/>
                        </a:rPr>
                        <a:t> </a:t>
                      </a:r>
                      <a:r>
                        <a:rPr lang="tr-TR" sz="1400" kern="100" dirty="0">
                          <a:effectLst/>
                        </a:rPr>
                        <a:t>YURTDIŞI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tr-TR" sz="1400" kern="100" dirty="0">
                        <a:effectLst/>
                      </a:endParaRPr>
                    </a:p>
                    <a:p>
                      <a:pPr marL="456565">
                        <a:spcBef>
                          <a:spcPts val="305"/>
                        </a:spcBef>
                        <a:spcAft>
                          <a:spcPts val="0"/>
                        </a:spcAft>
                      </a:pPr>
                      <a:r>
                        <a:rPr lang="tr-TR" sz="1100" kern="100" dirty="0">
                          <a:effectLst/>
                        </a:rPr>
                        <a:t>Ticari Mal Satışı</a:t>
                      </a:r>
                      <a:endParaRPr lang="en-TR" sz="1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 900.000</a:t>
                      </a:r>
                      <a:endParaRPr lang="en-TR" sz="1800" kern="100" dirty="0">
                        <a:effectLst/>
                      </a:endParaRPr>
                    </a:p>
                    <a:p>
                      <a:pPr marL="312420">
                        <a:spcBef>
                          <a:spcPts val="295"/>
                        </a:spcBef>
                        <a:spcAft>
                          <a:spcPts val="0"/>
                        </a:spcAft>
                      </a:pPr>
                      <a:endParaRPr lang="tr-TR" sz="1400" kern="100" dirty="0">
                        <a:effectLst/>
                      </a:endParaRPr>
                    </a:p>
                    <a:p>
                      <a:pPr marL="312420">
                        <a:spcBef>
                          <a:spcPts val="295"/>
                        </a:spcBef>
                        <a:spcAft>
                          <a:spcPts val="0"/>
                        </a:spcAft>
                      </a:pPr>
                      <a:r>
                        <a:rPr lang="tr-TR" sz="1400" kern="100" dirty="0">
                          <a:effectLst/>
                        </a:rPr>
                        <a:t>180.000 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en-TR" sz="18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900.000</a:t>
                      </a:r>
                      <a:endParaRPr lang="en-TR" sz="1800" kern="100" dirty="0">
                        <a:effectLst/>
                      </a:endParaRPr>
                    </a:p>
                    <a:p>
                      <a:pPr marL="309245">
                        <a:spcBef>
                          <a:spcPts val="300"/>
                        </a:spcBef>
                        <a:spcAft>
                          <a:spcPts val="0"/>
                        </a:spcAft>
                      </a:pPr>
                      <a:r>
                        <a:rPr lang="tr-TR" sz="1400" kern="100" dirty="0">
                          <a:effectLst/>
                        </a:rPr>
                        <a:t> 180.000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67D7A05E-4A4E-0DEC-F3DE-98B4A5B8234A}"/>
              </a:ext>
            </a:extLst>
          </p:cNvPr>
          <p:cNvGraphicFramePr>
            <a:graphicFrameLocks noGrp="1"/>
          </p:cNvGraphicFramePr>
          <p:nvPr>
            <p:extLst>
              <p:ext uri="{D42A27DB-BD31-4B8C-83A1-F6EECF244321}">
                <p14:modId xmlns:p14="http://schemas.microsoft.com/office/powerpoint/2010/main" val="172341913"/>
              </p:ext>
            </p:extLst>
          </p:nvPr>
        </p:nvGraphicFramePr>
        <p:xfrm>
          <a:off x="1219199" y="4162535"/>
          <a:ext cx="8017565" cy="1926032"/>
        </p:xfrm>
        <a:graphic>
          <a:graphicData uri="http://schemas.openxmlformats.org/drawingml/2006/table">
            <a:tbl>
              <a:tblPr firstRow="1" firstCol="1" lastRow="1" lastCol="1" bandRow="1" bandCol="1">
                <a:tableStyleId>{5C22544A-7EE6-4342-B048-85BDC9FD1C3A}</a:tableStyleId>
              </a:tblPr>
              <a:tblGrid>
                <a:gridCol w="503858">
                  <a:extLst>
                    <a:ext uri="{9D8B030D-6E8A-4147-A177-3AD203B41FA5}">
                      <a16:colId xmlns:a16="http://schemas.microsoft.com/office/drawing/2014/main" val="4226658784"/>
                    </a:ext>
                  </a:extLst>
                </a:gridCol>
                <a:gridCol w="4517735">
                  <a:extLst>
                    <a:ext uri="{9D8B030D-6E8A-4147-A177-3AD203B41FA5}">
                      <a16:colId xmlns:a16="http://schemas.microsoft.com/office/drawing/2014/main" val="957328841"/>
                    </a:ext>
                  </a:extLst>
                </a:gridCol>
                <a:gridCol w="1499118">
                  <a:extLst>
                    <a:ext uri="{9D8B030D-6E8A-4147-A177-3AD203B41FA5}">
                      <a16:colId xmlns:a16="http://schemas.microsoft.com/office/drawing/2014/main" val="3891960112"/>
                    </a:ext>
                  </a:extLst>
                </a:gridCol>
                <a:gridCol w="1496854">
                  <a:extLst>
                    <a:ext uri="{9D8B030D-6E8A-4147-A177-3AD203B41FA5}">
                      <a16:colId xmlns:a16="http://schemas.microsoft.com/office/drawing/2014/main" val="573002850"/>
                    </a:ext>
                  </a:extLst>
                </a:gridCol>
              </a:tblGrid>
              <a:tr h="264341">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dirty="0">
                          <a:effectLst/>
                        </a:rPr>
                        <a:t>Borç</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661691">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endParaRPr lang="en-TR" sz="1800" kern="100" dirty="0">
                        <a:effectLst/>
                      </a:endParaRPr>
                    </a:p>
                    <a:p>
                      <a:pPr marL="970280">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          101 ALINAN ÇEKLER</a:t>
                      </a:r>
                      <a:endParaRPr lang="en-TR" sz="1800" kern="100" dirty="0">
                        <a:effectLst/>
                      </a:endParaRPr>
                    </a:p>
                    <a:p>
                      <a:pPr marL="969645">
                        <a:spcBef>
                          <a:spcPts val="295"/>
                        </a:spcBef>
                        <a:spcAft>
                          <a:spcPts val="0"/>
                        </a:spcAft>
                      </a:pPr>
                      <a:r>
                        <a:rPr lang="tr-TR" sz="1400" kern="100" dirty="0">
                          <a:effectLst/>
                        </a:rPr>
                        <a:t>          646 KAMBİYO KARLARI</a:t>
                      </a:r>
                    </a:p>
                    <a:p>
                      <a:pPr marL="456565">
                        <a:spcBef>
                          <a:spcPts val="305"/>
                        </a:spcBef>
                        <a:spcAft>
                          <a:spcPts val="0"/>
                        </a:spcAft>
                      </a:pPr>
                      <a:r>
                        <a:rPr lang="tr-TR" sz="1100" kern="100" dirty="0">
                          <a:effectLst/>
                        </a:rPr>
                        <a:t>Çek Tahsili</a:t>
                      </a:r>
                      <a:endParaRPr lang="en-TR" sz="10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1.050.000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900.000</a:t>
                      </a:r>
                      <a:endParaRPr lang="en-TR" sz="1800" kern="100" dirty="0">
                        <a:effectLst/>
                      </a:endParaRPr>
                    </a:p>
                    <a:p>
                      <a:pPr marL="309245">
                        <a:spcBef>
                          <a:spcPts val="300"/>
                        </a:spcBef>
                        <a:spcAft>
                          <a:spcPts val="0"/>
                        </a:spcAft>
                      </a:pPr>
                      <a:r>
                        <a:rPr lang="tr-TR" sz="1400" kern="100" dirty="0">
                          <a:effectLst/>
                        </a:rPr>
                        <a:t> 150.000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778715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D87DF-7A75-236A-7D69-1B55E958AE1D}"/>
              </a:ext>
            </a:extLst>
          </p:cNvPr>
          <p:cNvSpPr>
            <a:spLocks noGrp="1"/>
          </p:cNvSpPr>
          <p:nvPr>
            <p:ph idx="1"/>
          </p:nvPr>
        </p:nvSpPr>
        <p:spPr>
          <a:xfrm>
            <a:off x="185531" y="278296"/>
            <a:ext cx="11648660" cy="6387547"/>
          </a:xfrm>
        </p:spPr>
        <p:txBody>
          <a:bodyPr>
            <a:normAutofit/>
          </a:bodyPr>
          <a:lstStyle/>
          <a:p>
            <a:pPr algn="just"/>
            <a:r>
              <a:rPr lang="tr-TR" sz="2000" b="1" dirty="0"/>
              <a:t>102 BANKALAR: </a:t>
            </a:r>
            <a:r>
              <a:rPr lang="tr-TR" sz="2000" dirty="0"/>
              <a:t>Bu hesap, işletmece yurt içi ve yurt dışı banka ve benzeri finans kurumlarına yatırılan ve çekilen paraların izlenmesini kapsar.</a:t>
            </a:r>
          </a:p>
          <a:p>
            <a:pPr algn="just"/>
            <a:endParaRPr lang="en-TR" sz="2000" b="1" dirty="0"/>
          </a:p>
          <a:p>
            <a:pPr algn="just"/>
            <a:r>
              <a:rPr lang="en-TR" sz="2000" dirty="0"/>
              <a:t>İşletme kasasındaki 100.000 TL ile 11.10.2023’de İş Bankası’nda vadesiz mevduat hesabı açtırmıştır. </a:t>
            </a:r>
          </a:p>
          <a:p>
            <a:pPr algn="just"/>
            <a:endParaRPr lang="en-TR" sz="2000" dirty="0"/>
          </a:p>
          <a:p>
            <a:pPr algn="just"/>
            <a:endParaRPr lang="en-TR" sz="2000" dirty="0"/>
          </a:p>
          <a:p>
            <a:pPr algn="just"/>
            <a:endParaRPr lang="en-TR" sz="2000" dirty="0"/>
          </a:p>
          <a:p>
            <a:pPr algn="just"/>
            <a:endParaRPr lang="en-TR" sz="2000" dirty="0"/>
          </a:p>
          <a:p>
            <a:pPr algn="just"/>
            <a:r>
              <a:rPr lang="en-TR" sz="2000" dirty="0"/>
              <a:t>İşletme 1€=30 TL iken aldığı 1.000€ ile İş Bankası’nda döviz tevdiat hesabı açmıştır (İşlem gününde kur 1€= 29 TL’dir).  </a:t>
            </a:r>
          </a:p>
        </p:txBody>
      </p:sp>
      <p:graphicFrame>
        <p:nvGraphicFramePr>
          <p:cNvPr id="4" name="Table 3">
            <a:extLst>
              <a:ext uri="{FF2B5EF4-FFF2-40B4-BE49-F238E27FC236}">
                <a16:creationId xmlns:a16="http://schemas.microsoft.com/office/drawing/2014/main" id="{2FE577B3-43B5-A707-68D4-7BF8DC2CFF8E}"/>
              </a:ext>
            </a:extLst>
          </p:cNvPr>
          <p:cNvGraphicFramePr>
            <a:graphicFrameLocks noGrp="1"/>
          </p:cNvGraphicFramePr>
          <p:nvPr>
            <p:extLst>
              <p:ext uri="{D42A27DB-BD31-4B8C-83A1-F6EECF244321}">
                <p14:modId xmlns:p14="http://schemas.microsoft.com/office/powerpoint/2010/main" val="3473656761"/>
              </p:ext>
            </p:extLst>
          </p:nvPr>
        </p:nvGraphicFramePr>
        <p:xfrm>
          <a:off x="1168869" y="1791348"/>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102 BANKALAR</a:t>
                      </a:r>
                    </a:p>
                    <a:p>
                      <a:pPr marL="156845">
                        <a:spcBef>
                          <a:spcPts val="300"/>
                        </a:spcBef>
                        <a:spcAft>
                          <a:spcPts val="0"/>
                        </a:spcAft>
                      </a:pPr>
                      <a:r>
                        <a:rPr lang="tr-TR" sz="1200" kern="100" dirty="0">
                          <a:effectLst/>
                        </a:rPr>
                        <a:t>  102.01. İş Bankası</a:t>
                      </a:r>
                    </a:p>
                    <a:p>
                      <a:pPr marL="156845">
                        <a:spcBef>
                          <a:spcPts val="300"/>
                        </a:spcBef>
                        <a:spcAft>
                          <a:spcPts val="0"/>
                        </a:spcAft>
                      </a:pPr>
                      <a:r>
                        <a:rPr lang="tr-TR" sz="1200" kern="100" dirty="0">
                          <a:effectLst/>
                        </a:rPr>
                        <a:t>                                      100 KASA</a:t>
                      </a:r>
                    </a:p>
                    <a:p>
                      <a:pPr marL="156845">
                        <a:spcBef>
                          <a:spcPts val="300"/>
                        </a:spcBef>
                        <a:spcAft>
                          <a:spcPts val="0"/>
                        </a:spcAft>
                      </a:pPr>
                      <a:r>
                        <a:rPr lang="tr-TR" sz="1200" kern="100" dirty="0">
                          <a:effectLst/>
                        </a:rPr>
                        <a:t>                    Bankada hesap açılması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100.000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100.000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5" name="Table 4">
            <a:extLst>
              <a:ext uri="{FF2B5EF4-FFF2-40B4-BE49-F238E27FC236}">
                <a16:creationId xmlns:a16="http://schemas.microsoft.com/office/drawing/2014/main" id="{C1402105-BAE0-33D2-9BC8-1692725A404D}"/>
              </a:ext>
            </a:extLst>
          </p:cNvPr>
          <p:cNvGraphicFramePr>
            <a:graphicFrameLocks noGrp="1"/>
          </p:cNvGraphicFramePr>
          <p:nvPr>
            <p:extLst>
              <p:ext uri="{D42A27DB-BD31-4B8C-83A1-F6EECF244321}">
                <p14:modId xmlns:p14="http://schemas.microsoft.com/office/powerpoint/2010/main" val="4119257299"/>
              </p:ext>
            </p:extLst>
          </p:nvPr>
        </p:nvGraphicFramePr>
        <p:xfrm>
          <a:off x="1347773" y="4090600"/>
          <a:ext cx="7767173" cy="256032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 102 BANKALAR</a:t>
                      </a:r>
                    </a:p>
                    <a:p>
                      <a:pPr marL="156845">
                        <a:spcBef>
                          <a:spcPts val="300"/>
                        </a:spcBef>
                        <a:spcAft>
                          <a:spcPts val="0"/>
                        </a:spcAft>
                      </a:pPr>
                      <a:r>
                        <a:rPr lang="tr-TR" sz="1200" kern="100" dirty="0">
                          <a:effectLst/>
                        </a:rPr>
                        <a:t>        102.01. İş Bankası</a:t>
                      </a:r>
                    </a:p>
                    <a:p>
                      <a:pPr marL="156845">
                        <a:spcBef>
                          <a:spcPts val="300"/>
                        </a:spcBef>
                        <a:spcAft>
                          <a:spcPts val="0"/>
                        </a:spcAft>
                      </a:pPr>
                      <a:r>
                        <a:rPr lang="tr-TR" sz="1200" kern="100" dirty="0">
                          <a:effectLst/>
                        </a:rPr>
                        <a:t>            102.01.01 Döviz Tevdiat Hesabı (€)</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656 KAMBİYO ZARARI     </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100 KASA</a:t>
                      </a:r>
                    </a:p>
                    <a:p>
                      <a:pPr marL="156845">
                        <a:spcBef>
                          <a:spcPts val="300"/>
                        </a:spcBef>
                        <a:spcAft>
                          <a:spcPts val="0"/>
                        </a:spcAft>
                      </a:pPr>
                      <a:r>
                        <a:rPr lang="tr-TR" sz="1200" kern="100" dirty="0">
                          <a:effectLst/>
                        </a:rPr>
                        <a:t>                                                                                 100.01 € Kasası</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Bankada hesap açılması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p>
                    <a:p>
                      <a:pPr>
                        <a:spcBef>
                          <a:spcPts val="550"/>
                        </a:spcBef>
                      </a:pPr>
                      <a:r>
                        <a:rPr lang="tr-TR" sz="1100" kern="100" dirty="0">
                          <a:effectLst/>
                        </a:rPr>
                        <a:t>            29.000</a:t>
                      </a:r>
                    </a:p>
                    <a:p>
                      <a:pPr>
                        <a:spcBef>
                          <a:spcPts val="550"/>
                        </a:spcBef>
                      </a:pPr>
                      <a:endParaRPr lang="tr-TR" sz="1100" kern="100" dirty="0">
                        <a:effectLst/>
                      </a:endParaRPr>
                    </a:p>
                    <a:p>
                      <a:pPr>
                        <a:spcBef>
                          <a:spcPts val="550"/>
                        </a:spcBef>
                      </a:pPr>
                      <a:endParaRPr lang="tr-TR" sz="1100" kern="100" dirty="0">
                        <a:effectLst/>
                      </a:endParaRPr>
                    </a:p>
                    <a:p>
                      <a:pPr>
                        <a:spcBef>
                          <a:spcPts val="550"/>
                        </a:spcBef>
                      </a:pPr>
                      <a:r>
                        <a:rPr lang="tr-TR" sz="1100" kern="100" dirty="0">
                          <a:effectLst/>
                        </a:rPr>
                        <a:t>               1.000</a:t>
                      </a:r>
                    </a:p>
                    <a:p>
                      <a:pPr>
                        <a:spcBef>
                          <a:spcPts val="550"/>
                        </a:spcBef>
                      </a:pPr>
                      <a:endParaRPr lang="tr-TR" sz="1100" kern="100" dirty="0">
                        <a:effectLst/>
                      </a:endParaRPr>
                    </a:p>
                    <a:p>
                      <a:pPr>
                        <a:spcBef>
                          <a:spcPts val="550"/>
                        </a:spcBef>
                      </a:pPr>
                      <a:r>
                        <a:rPr lang="tr-TR" sz="1100" kern="100" dirty="0">
                          <a:effectLst/>
                        </a:rPr>
                        <a:t>              </a:t>
                      </a:r>
                      <a:endParaRPr lang="en-TR" sz="1400" kern="100" dirty="0">
                        <a:effectLst/>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p>
                    <a:p>
                      <a:endParaRPr lang="tr-TR" sz="1100" kern="100" dirty="0">
                        <a:effectLst/>
                      </a:endParaRPr>
                    </a:p>
                    <a:p>
                      <a:endParaRPr lang="tr-TR" sz="1100" kern="100" dirty="0">
                        <a:effectLst/>
                      </a:endParaRPr>
                    </a:p>
                    <a:p>
                      <a:r>
                        <a:rPr lang="tr-TR" sz="1100" kern="100" dirty="0">
                          <a:effectLst/>
                        </a:rPr>
                        <a:t>             </a:t>
                      </a:r>
                    </a:p>
                    <a:p>
                      <a:endParaRPr lang="tr-TR" sz="1100" kern="100" dirty="0">
                        <a:effectLst/>
                      </a:endParaRPr>
                    </a:p>
                    <a:p>
                      <a:r>
                        <a:rPr lang="tr-TR" sz="1100" kern="100" dirty="0">
                          <a:effectLst/>
                        </a:rPr>
                        <a:t> </a:t>
                      </a:r>
                    </a:p>
                    <a:p>
                      <a:r>
                        <a:rPr lang="tr-TR" sz="1100" kern="100" dirty="0">
                          <a:effectLst/>
                        </a:rPr>
                        <a:t>             30.000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4132740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E8BB00-B350-749E-2EE2-2A5A3C43F006}"/>
              </a:ext>
            </a:extLst>
          </p:cNvPr>
          <p:cNvSpPr>
            <a:spLocks noGrp="1"/>
          </p:cNvSpPr>
          <p:nvPr>
            <p:ph idx="1"/>
          </p:nvPr>
        </p:nvSpPr>
        <p:spPr>
          <a:xfrm>
            <a:off x="172278" y="357808"/>
            <a:ext cx="11781183" cy="6334539"/>
          </a:xfrm>
        </p:spPr>
        <p:txBody>
          <a:bodyPr>
            <a:normAutofit/>
          </a:bodyPr>
          <a:lstStyle/>
          <a:p>
            <a:pPr algn="just"/>
            <a:r>
              <a:rPr lang="tr-TR" sz="1800" b="1" dirty="0"/>
              <a:t>103 VERİLEN ÇEKLER VE ÖDEME EMİRLERİ (-): </a:t>
            </a:r>
            <a:r>
              <a:rPr lang="tr-TR" sz="1800" dirty="0"/>
              <a:t>İşletmenin </a:t>
            </a:r>
            <a:r>
              <a:rPr lang="tr-TR" sz="1800" dirty="0" err="1"/>
              <a:t>üçüncu</a:t>
            </a:r>
            <a:r>
              <a:rPr lang="tr-TR" sz="1800" dirty="0"/>
              <a:t>̈ kişilere bankalardan çekle veya ödeme emri ile yapacağı Ödemeler bu hesapta izlenir.</a:t>
            </a:r>
          </a:p>
          <a:p>
            <a:pPr algn="just"/>
            <a:endParaRPr lang="tr-TR" sz="1800" dirty="0"/>
          </a:p>
          <a:p>
            <a:pPr algn="just"/>
            <a:r>
              <a:rPr lang="tr-TR" sz="1800" dirty="0"/>
              <a:t>1) İşletme 10.000 + KDV (%20) bedelli ticari mal satın almıştır. İşlem karşılığında </a:t>
            </a:r>
            <a:r>
              <a:rPr lang="tr-TR" sz="1800" dirty="0" err="1"/>
              <a:t>Sacit</a:t>
            </a:r>
            <a:r>
              <a:rPr lang="tr-TR" sz="1800" dirty="0"/>
              <a:t> </a:t>
            </a:r>
            <a:r>
              <a:rPr lang="tr-TR" sz="1800" dirty="0" err="1"/>
              <a:t>Satan’a</a:t>
            </a:r>
            <a:r>
              <a:rPr lang="tr-TR" sz="1800" dirty="0"/>
              <a:t> çek düzenlenerek verilmiştir. </a:t>
            </a:r>
          </a:p>
          <a:p>
            <a:pPr algn="just"/>
            <a:endParaRPr lang="tr-TR" sz="1800" dirty="0"/>
          </a:p>
          <a:p>
            <a:pPr algn="just"/>
            <a:endParaRPr lang="tr-TR" sz="1800" dirty="0"/>
          </a:p>
          <a:p>
            <a:pPr algn="just"/>
            <a:endParaRPr lang="tr-TR" sz="1800" dirty="0"/>
          </a:p>
          <a:p>
            <a:pPr algn="just"/>
            <a:endParaRPr lang="tr-TR" sz="1800" dirty="0"/>
          </a:p>
          <a:p>
            <a:pPr algn="just"/>
            <a:endParaRPr lang="tr-TR" sz="1800" dirty="0"/>
          </a:p>
          <a:p>
            <a:pPr marL="0" indent="0" algn="just">
              <a:buNone/>
            </a:pPr>
            <a:endParaRPr lang="tr-TR" sz="1800" dirty="0"/>
          </a:p>
          <a:p>
            <a:pPr algn="just"/>
            <a:r>
              <a:rPr lang="tr-TR" sz="1800" dirty="0"/>
              <a:t>2) Çek bedeli </a:t>
            </a:r>
            <a:r>
              <a:rPr lang="tr-TR" sz="1800" dirty="0" err="1"/>
              <a:t>Sacit</a:t>
            </a:r>
            <a:r>
              <a:rPr lang="tr-TR" sz="1800" dirty="0"/>
              <a:t> </a:t>
            </a:r>
            <a:r>
              <a:rPr lang="tr-TR" sz="1800" dirty="0" err="1"/>
              <a:t>Satan’a</a:t>
            </a:r>
            <a:r>
              <a:rPr lang="tr-TR" sz="1800" dirty="0"/>
              <a:t> 10.10.2023’de ödenmiştir.</a:t>
            </a:r>
          </a:p>
          <a:p>
            <a:pPr algn="just"/>
            <a:endParaRPr lang="tr-TR" sz="1800" dirty="0"/>
          </a:p>
          <a:p>
            <a:pPr algn="just"/>
            <a:endParaRPr lang="en-TR" sz="1800" b="1" dirty="0"/>
          </a:p>
        </p:txBody>
      </p:sp>
      <p:graphicFrame>
        <p:nvGraphicFramePr>
          <p:cNvPr id="4" name="Table 3">
            <a:extLst>
              <a:ext uri="{FF2B5EF4-FFF2-40B4-BE49-F238E27FC236}">
                <a16:creationId xmlns:a16="http://schemas.microsoft.com/office/drawing/2014/main" id="{CCF4ED5A-9E92-4032-8F52-C9EBB00701EF}"/>
              </a:ext>
            </a:extLst>
          </p:cNvPr>
          <p:cNvGraphicFramePr>
            <a:graphicFrameLocks noGrp="1"/>
          </p:cNvGraphicFramePr>
          <p:nvPr>
            <p:extLst>
              <p:ext uri="{D42A27DB-BD31-4B8C-83A1-F6EECF244321}">
                <p14:modId xmlns:p14="http://schemas.microsoft.com/office/powerpoint/2010/main" val="1864514861"/>
              </p:ext>
            </p:extLst>
          </p:nvPr>
        </p:nvGraphicFramePr>
        <p:xfrm>
          <a:off x="538752" y="1868557"/>
          <a:ext cx="7420707" cy="181487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406725">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153 TİCARİ MALLAR</a:t>
                      </a:r>
                    </a:p>
                    <a:p>
                      <a:pPr marL="156845">
                        <a:spcBef>
                          <a:spcPts val="300"/>
                        </a:spcBef>
                        <a:spcAft>
                          <a:spcPts val="0"/>
                        </a:spcAft>
                      </a:pPr>
                      <a:r>
                        <a:rPr lang="tr-TR" sz="1400" kern="100" dirty="0">
                          <a:effectLst/>
                        </a:rPr>
                        <a:t> 191 İNDİRİLECEK KDV</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103 VERİLEN ÇEKLER VE ÖDEME EMİRLERİ</a:t>
                      </a:r>
                      <a:endParaRPr lang="en-TR" sz="1800" kern="100" dirty="0">
                        <a:effectLst/>
                      </a:endParaRP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Ticari Mal Alımı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10.000</a:t>
                      </a:r>
                    </a:p>
                    <a:p>
                      <a:pPr marL="249555"/>
                      <a:r>
                        <a:rPr lang="tr-TR" sz="12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2.000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pPr marL="309245">
                        <a:spcBef>
                          <a:spcPts val="300"/>
                        </a:spcBef>
                        <a:spcAft>
                          <a:spcPts val="0"/>
                        </a:spcAft>
                      </a:pPr>
                      <a:r>
                        <a:rPr lang="tr-TR" sz="1400" kern="100" dirty="0">
                          <a:effectLst/>
                        </a:rPr>
                        <a:t>12.000</a:t>
                      </a:r>
                      <a:endParaRPr lang="en-TR" sz="1800" kern="100" dirty="0">
                        <a:effectLst/>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A8952514-E223-728A-69A7-EA9632E36A09}"/>
              </a:ext>
            </a:extLst>
          </p:cNvPr>
          <p:cNvGraphicFramePr>
            <a:graphicFrameLocks noGrp="1"/>
          </p:cNvGraphicFramePr>
          <p:nvPr>
            <p:extLst>
              <p:ext uri="{D42A27DB-BD31-4B8C-83A1-F6EECF244321}">
                <p14:modId xmlns:p14="http://schemas.microsoft.com/office/powerpoint/2010/main" val="2453670136"/>
              </p:ext>
            </p:extLst>
          </p:nvPr>
        </p:nvGraphicFramePr>
        <p:xfrm>
          <a:off x="677900" y="4705192"/>
          <a:ext cx="7420707" cy="1560444"/>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406725">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r>
                        <a:rPr lang="tr-TR" sz="1400" kern="100" dirty="0">
                          <a:effectLst/>
                        </a:rPr>
                        <a:t>103 VERİLEN ÇEKLER VE ÖDEME EMİRLERİ</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         102 BANKALAR</a:t>
                      </a:r>
                      <a:endParaRPr lang="en-TR" sz="1800" kern="100" dirty="0">
                        <a:effectLst/>
                      </a:endParaRP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Çek bedelinin Ödenmesi</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12.000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en-TR" sz="1800" kern="100" spc="-10" dirty="0">
                          <a:effectLst/>
                        </a:rPr>
                        <a:t>     </a:t>
                      </a:r>
                      <a:r>
                        <a:rPr lang="tr-TR" sz="1200" kern="100" dirty="0">
                          <a:effectLst/>
                        </a:rPr>
                        <a:t>12.000</a:t>
                      </a:r>
                      <a:endParaRPr lang="en-TR" sz="18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77065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7E486-C4DD-47A9-5093-B22383358D98}"/>
              </a:ext>
            </a:extLst>
          </p:cNvPr>
          <p:cNvSpPr>
            <a:spLocks noGrp="1"/>
          </p:cNvSpPr>
          <p:nvPr>
            <p:ph idx="1"/>
          </p:nvPr>
        </p:nvSpPr>
        <p:spPr>
          <a:xfrm>
            <a:off x="304800" y="278296"/>
            <a:ext cx="11608904" cy="6414052"/>
          </a:xfrm>
        </p:spPr>
        <p:txBody>
          <a:bodyPr>
            <a:normAutofit/>
          </a:bodyPr>
          <a:lstStyle/>
          <a:p>
            <a:pPr algn="just"/>
            <a:r>
              <a:rPr lang="en-TR" sz="2000" b="1" dirty="0"/>
              <a:t>108 HAZIR DEĞERLER: </a:t>
            </a:r>
            <a:r>
              <a:rPr lang="tr-TR" sz="2000" dirty="0"/>
              <a:t>Nitelikleri itibarıyla hazır değer sayılan pullar, vadesi gelmiş kuponlar, tahsil edilecek banka ve posta havaleleri (yoldaki paralar gibi), kredi kartı gibi değerleri kapsar.</a:t>
            </a:r>
          </a:p>
          <a:p>
            <a:pPr algn="just"/>
            <a:endParaRPr lang="tr-TR" sz="2000" dirty="0"/>
          </a:p>
          <a:p>
            <a:pPr algn="just"/>
            <a:r>
              <a:rPr lang="tr-TR" sz="2000" dirty="0"/>
              <a:t>İşletme 5.000 TL + KDV (%20) bedelindeki ticari malı kredi kartı karşılığında satmıştır (Aralıklı Envanter).</a:t>
            </a:r>
          </a:p>
          <a:p>
            <a:pPr algn="just"/>
            <a:endParaRPr lang="tr-TR" sz="2000" dirty="0"/>
          </a:p>
          <a:p>
            <a:pPr marL="0" indent="0" algn="just">
              <a:buNone/>
            </a:pPr>
            <a:r>
              <a:rPr lang="tr-TR" sz="2000" dirty="0"/>
              <a:t> </a:t>
            </a:r>
          </a:p>
          <a:p>
            <a:pPr algn="just"/>
            <a:endParaRPr lang="en-TR" sz="2000" b="1" dirty="0"/>
          </a:p>
        </p:txBody>
      </p:sp>
      <p:graphicFrame>
        <p:nvGraphicFramePr>
          <p:cNvPr id="4" name="Table 3">
            <a:extLst>
              <a:ext uri="{FF2B5EF4-FFF2-40B4-BE49-F238E27FC236}">
                <a16:creationId xmlns:a16="http://schemas.microsoft.com/office/drawing/2014/main" id="{1A1FB490-F57D-9632-C6F1-6353DA99C717}"/>
              </a:ext>
            </a:extLst>
          </p:cNvPr>
          <p:cNvGraphicFramePr>
            <a:graphicFrameLocks noGrp="1"/>
          </p:cNvGraphicFramePr>
          <p:nvPr>
            <p:extLst>
              <p:ext uri="{D42A27DB-BD31-4B8C-83A1-F6EECF244321}">
                <p14:modId xmlns:p14="http://schemas.microsoft.com/office/powerpoint/2010/main" val="2209526827"/>
              </p:ext>
            </p:extLst>
          </p:nvPr>
        </p:nvGraphicFramePr>
        <p:xfrm>
          <a:off x="1014044" y="1794751"/>
          <a:ext cx="7420707" cy="188731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r>
                        <a:rPr lang="tr-TR" sz="1400" kern="100" dirty="0">
                          <a:effectLst/>
                        </a:rPr>
                        <a:t>108 HAZIR DEĞERLER </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tr-TR" sz="1400" kern="100" dirty="0">
                        <a:effectLst/>
                      </a:endParaRPr>
                    </a:p>
                    <a:p>
                      <a:pPr marL="456565">
                        <a:spcBef>
                          <a:spcPts val="305"/>
                        </a:spcBef>
                        <a:spcAft>
                          <a:spcPts val="0"/>
                        </a:spcAft>
                      </a:pPr>
                      <a:endParaRPr lang="tr-TR" sz="1400" kern="100" dirty="0">
                        <a:effectLst/>
                      </a:endParaRPr>
                    </a:p>
                    <a:p>
                      <a:pPr marL="456565">
                        <a:spcBef>
                          <a:spcPts val="305"/>
                        </a:spcBef>
                        <a:spcAft>
                          <a:spcPts val="0"/>
                        </a:spcAft>
                      </a:pPr>
                      <a:r>
                        <a:rPr lang="tr-TR" sz="1400" kern="100" dirty="0">
                          <a:effectLst/>
                        </a:rPr>
                        <a:t>  Ticari Mal Satışı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 6.000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endParaRPr lang="en-TR" sz="1800" kern="100" dirty="0">
                        <a:effectLst/>
                      </a:endParaRPr>
                    </a:p>
                    <a:p>
                      <a:pPr marL="309245">
                        <a:spcBef>
                          <a:spcPts val="300"/>
                        </a:spcBef>
                        <a:spcAft>
                          <a:spcPts val="0"/>
                        </a:spcAft>
                      </a:pPr>
                      <a:r>
                        <a:rPr lang="tr-TR" sz="1400" kern="100" dirty="0">
                          <a:effectLst/>
                        </a:rPr>
                        <a:t>5.000</a:t>
                      </a:r>
                      <a:endParaRPr lang="en-TR" sz="1800" kern="100" dirty="0">
                        <a:effectLst/>
                      </a:endParaRPr>
                    </a:p>
                    <a:p>
                      <a:pPr marL="309245">
                        <a:spcBef>
                          <a:spcPts val="300"/>
                        </a:spcBef>
                        <a:spcAft>
                          <a:spcPts val="0"/>
                        </a:spcAft>
                      </a:pPr>
                      <a:r>
                        <a:rPr lang="tr-TR" sz="1400" kern="100" dirty="0">
                          <a:effectLst/>
                        </a:rPr>
                        <a:t>1.000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253785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415A61-48A4-FA7B-0D2E-5BAC86BA80BD}"/>
              </a:ext>
            </a:extLst>
          </p:cNvPr>
          <p:cNvSpPr>
            <a:spLocks noGrp="1"/>
          </p:cNvSpPr>
          <p:nvPr>
            <p:ph idx="1"/>
          </p:nvPr>
        </p:nvSpPr>
        <p:spPr>
          <a:xfrm>
            <a:off x="198783" y="357809"/>
            <a:ext cx="11807687" cy="6241774"/>
          </a:xfrm>
        </p:spPr>
        <p:txBody>
          <a:bodyPr>
            <a:normAutofit/>
          </a:bodyPr>
          <a:lstStyle/>
          <a:p>
            <a:pPr algn="just"/>
            <a:r>
              <a:rPr lang="tr-TR" sz="2000" b="1" dirty="0"/>
              <a:t>11 MENKUL KIYMETLER:  </a:t>
            </a:r>
            <a:r>
              <a:rPr lang="tr-TR" sz="2000" dirty="0"/>
              <a:t>Bu grup, faiz geliri veya kâr payı sağlamak veya fiyat değişmelerinden yararlanarak karlar elde etmek amacı ile geçici bir </a:t>
            </a:r>
            <a:r>
              <a:rPr lang="tr-TR" sz="2000" dirty="0" err="1"/>
              <a:t>süre</a:t>
            </a:r>
            <a:r>
              <a:rPr lang="tr-TR" sz="2000" dirty="0"/>
              <a:t> elde tutulmak </a:t>
            </a:r>
            <a:r>
              <a:rPr lang="tr-TR" sz="2000" dirty="0" err="1"/>
              <a:t>üzere</a:t>
            </a:r>
            <a:r>
              <a:rPr lang="tr-TR" sz="2000" dirty="0"/>
              <a:t> alınan hisse senedi, tahvil, hazine bonosu, finansman bonosu, yatırım fonu katılma belgesi, kâr-zarar ortaklığı belgesi, gelir ortaklığı senedi gibi, menkul kıymetlere bunlara ait değer azalma karşılıklarının izlenmesi amacıyla kullanılır.</a:t>
            </a:r>
          </a:p>
          <a:p>
            <a:pPr algn="just"/>
            <a:endParaRPr lang="tr-TR" sz="2000" dirty="0"/>
          </a:p>
          <a:p>
            <a:pPr algn="just"/>
            <a:r>
              <a:rPr lang="tr-TR" sz="2000" b="1" dirty="0"/>
              <a:t>110 HİSSE SENETLERİ</a:t>
            </a:r>
            <a:r>
              <a:rPr lang="tr-TR" sz="2000" dirty="0"/>
              <a:t>: Geçici olarak, elde tutulan hisse senetleri bu hesapta izlenir.</a:t>
            </a:r>
          </a:p>
          <a:p>
            <a:pPr algn="just"/>
            <a:endParaRPr lang="tr-TR" sz="2000" dirty="0"/>
          </a:p>
          <a:p>
            <a:pPr algn="just"/>
            <a:r>
              <a:rPr lang="tr-TR" sz="2000" dirty="0"/>
              <a:t>1) İşletme nominal değeri 5 TL olan THY hissesinin 8.000 tanesini, tanesi 10 TL’den banka aracılığı ile satın almıştır. Bu işlem için 100 TL komisyon bedeli ödenmiştir.</a:t>
            </a:r>
          </a:p>
          <a:p>
            <a:pPr algn="just"/>
            <a:endParaRPr lang="tr-TR" sz="2000" b="1" dirty="0"/>
          </a:p>
          <a:p>
            <a:pPr algn="just"/>
            <a:endParaRPr lang="tr-TR" sz="2000" b="1" dirty="0"/>
          </a:p>
          <a:p>
            <a:pPr algn="just"/>
            <a:endParaRPr lang="en-TR" sz="2000" b="1" dirty="0"/>
          </a:p>
        </p:txBody>
      </p:sp>
      <p:graphicFrame>
        <p:nvGraphicFramePr>
          <p:cNvPr id="4" name="Table 3">
            <a:extLst>
              <a:ext uri="{FF2B5EF4-FFF2-40B4-BE49-F238E27FC236}">
                <a16:creationId xmlns:a16="http://schemas.microsoft.com/office/drawing/2014/main" id="{DA8E6F10-DA06-B259-41FD-B4BBCD78F87C}"/>
              </a:ext>
            </a:extLst>
          </p:cNvPr>
          <p:cNvGraphicFramePr>
            <a:graphicFrameLocks noGrp="1"/>
          </p:cNvGraphicFramePr>
          <p:nvPr>
            <p:extLst>
              <p:ext uri="{D42A27DB-BD31-4B8C-83A1-F6EECF244321}">
                <p14:modId xmlns:p14="http://schemas.microsoft.com/office/powerpoint/2010/main" val="3872525596"/>
              </p:ext>
            </p:extLst>
          </p:nvPr>
        </p:nvGraphicFramePr>
        <p:xfrm>
          <a:off x="1400143" y="3478696"/>
          <a:ext cx="7420707" cy="206633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26857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110 HİSSE SENETLERİ</a:t>
                      </a:r>
                    </a:p>
                    <a:p>
                      <a:pPr marL="156845">
                        <a:spcBef>
                          <a:spcPts val="300"/>
                        </a:spcBef>
                        <a:spcAft>
                          <a:spcPts val="0"/>
                        </a:spcAft>
                      </a:pPr>
                      <a:r>
                        <a:rPr lang="tr-TR" sz="1400" kern="100" dirty="0">
                          <a:effectLst/>
                        </a:rPr>
                        <a:t>      110.01 THY</a:t>
                      </a:r>
                    </a:p>
                    <a:p>
                      <a:pPr marL="156845">
                        <a:spcBef>
                          <a:spcPts val="300"/>
                        </a:spcBef>
                        <a:spcAft>
                          <a:spcPts val="0"/>
                        </a:spcAft>
                      </a:pPr>
                      <a:r>
                        <a:rPr lang="tr-TR" sz="1400" kern="100" dirty="0">
                          <a:effectLst/>
                        </a:rPr>
                        <a:t>653 KOMİSYON GİDERLERİ</a:t>
                      </a:r>
                    </a:p>
                    <a:p>
                      <a:pPr marL="156845">
                        <a:spcBef>
                          <a:spcPts val="300"/>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102 BANKALAR</a:t>
                      </a:r>
                      <a:endParaRPr lang="en-TR" sz="1800" kern="100" dirty="0">
                        <a:effectLst/>
                      </a:endParaRP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Hisse Senedi Alımı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80.000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100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80.100</a:t>
                      </a:r>
                      <a:endParaRPr lang="en-TR" sz="18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583952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F26337-CDB7-5B9B-E47E-CC4F03BE928A}"/>
              </a:ext>
            </a:extLst>
          </p:cNvPr>
          <p:cNvSpPr>
            <a:spLocks noGrp="1"/>
          </p:cNvSpPr>
          <p:nvPr>
            <p:ph idx="1"/>
          </p:nvPr>
        </p:nvSpPr>
        <p:spPr>
          <a:xfrm>
            <a:off x="212035" y="119270"/>
            <a:ext cx="11781182" cy="6533321"/>
          </a:xfrm>
        </p:spPr>
        <p:txBody>
          <a:bodyPr>
            <a:normAutofit/>
          </a:bodyPr>
          <a:lstStyle/>
          <a:p>
            <a:pPr algn="just"/>
            <a:r>
              <a:rPr lang="en-TR" sz="2000" dirty="0"/>
              <a:t>2) İşletme elindeki hisse senetlerinin 1.000 adedini tanesi 20 tl’den satmıştır.</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 İşletme elindeki hisse senetlerinin 1.000 adedini tanesi 5 tl’den satmıştır.</a:t>
            </a:r>
          </a:p>
          <a:p>
            <a:pPr algn="just"/>
            <a:endParaRPr lang="en-TR" sz="2000" dirty="0"/>
          </a:p>
          <a:p>
            <a:pPr algn="just"/>
            <a:endParaRPr lang="en-TR" sz="2000" dirty="0"/>
          </a:p>
        </p:txBody>
      </p:sp>
      <p:graphicFrame>
        <p:nvGraphicFramePr>
          <p:cNvPr id="4" name="Table 3">
            <a:extLst>
              <a:ext uri="{FF2B5EF4-FFF2-40B4-BE49-F238E27FC236}">
                <a16:creationId xmlns:a16="http://schemas.microsoft.com/office/drawing/2014/main" id="{EEE81BB5-346C-6BA1-AF26-F85966E775CD}"/>
              </a:ext>
            </a:extLst>
          </p:cNvPr>
          <p:cNvGraphicFramePr>
            <a:graphicFrameLocks noGrp="1"/>
          </p:cNvGraphicFramePr>
          <p:nvPr>
            <p:extLst>
              <p:ext uri="{D42A27DB-BD31-4B8C-83A1-F6EECF244321}">
                <p14:modId xmlns:p14="http://schemas.microsoft.com/office/powerpoint/2010/main" val="3368130186"/>
              </p:ext>
            </p:extLst>
          </p:nvPr>
        </p:nvGraphicFramePr>
        <p:xfrm>
          <a:off x="777291" y="828262"/>
          <a:ext cx="7420707" cy="231779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26857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p>
                    <a:p>
                      <a:pPr marL="156845">
                        <a:spcBef>
                          <a:spcPts val="300"/>
                        </a:spcBef>
                        <a:spcAft>
                          <a:spcPts val="0"/>
                        </a:spcAft>
                      </a:pPr>
                      <a:r>
                        <a:rPr lang="tr-TR" sz="1400" kern="100" dirty="0">
                          <a:effectLst/>
                        </a:rPr>
                        <a:t> </a:t>
                      </a:r>
                      <a:endParaRPr lang="en-TR" sz="1800" kern="100" dirty="0">
                        <a:effectLst/>
                      </a:endParaRPr>
                    </a:p>
                    <a:p>
                      <a:pPr marL="156845">
                        <a:spcBef>
                          <a:spcPts val="300"/>
                        </a:spcBef>
                        <a:spcAft>
                          <a:spcPts val="0"/>
                        </a:spcAft>
                      </a:pPr>
                      <a:r>
                        <a:rPr lang="tr-TR" sz="1400" kern="100" dirty="0">
                          <a:effectLst/>
                        </a:rPr>
                        <a:t>                               110 HİSSE SENETLERİ</a:t>
                      </a:r>
                    </a:p>
                    <a:p>
                      <a:pPr marL="156845">
                        <a:spcBef>
                          <a:spcPts val="300"/>
                        </a:spcBef>
                        <a:spcAft>
                          <a:spcPts val="0"/>
                        </a:spcAft>
                      </a:pPr>
                      <a:r>
                        <a:rPr lang="tr-TR" sz="1400" kern="100" dirty="0">
                          <a:effectLst/>
                        </a:rPr>
                        <a:t>                                        110.01 THY</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645 MENKUL KIYMET SATIŞ  KARLARI</a:t>
                      </a: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Hisse Senedi Satımı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20.000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10.000</a:t>
                      </a:r>
                    </a:p>
                    <a:p>
                      <a:pPr marL="309245">
                        <a:spcBef>
                          <a:spcPts val="300"/>
                        </a:spcBef>
                        <a:spcAft>
                          <a:spcPts val="0"/>
                        </a:spcAft>
                      </a:pP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  10.000</a:t>
                      </a: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DEDB6BC3-960C-2C10-E424-D83D5D4D8767}"/>
              </a:ext>
            </a:extLst>
          </p:cNvPr>
          <p:cNvGraphicFramePr>
            <a:graphicFrameLocks noGrp="1"/>
          </p:cNvGraphicFramePr>
          <p:nvPr>
            <p:extLst>
              <p:ext uri="{D42A27DB-BD31-4B8C-83A1-F6EECF244321}">
                <p14:modId xmlns:p14="http://schemas.microsoft.com/office/powerpoint/2010/main" val="3380444127"/>
              </p:ext>
            </p:extLst>
          </p:nvPr>
        </p:nvGraphicFramePr>
        <p:xfrm>
          <a:off x="969447" y="4108175"/>
          <a:ext cx="7420707" cy="256925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26857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p>
                    <a:p>
                      <a:pPr marL="156845">
                        <a:spcBef>
                          <a:spcPts val="300"/>
                        </a:spcBef>
                        <a:spcAft>
                          <a:spcPts val="0"/>
                        </a:spcAft>
                      </a:pPr>
                      <a:endParaRPr lang="tr-TR" sz="1400" kern="100" dirty="0">
                        <a:effectLst/>
                      </a:endParaRPr>
                    </a:p>
                    <a:p>
                      <a:pPr marL="156845">
                        <a:spcBef>
                          <a:spcPts val="300"/>
                        </a:spcBef>
                        <a:spcAft>
                          <a:spcPts val="0"/>
                        </a:spcAft>
                      </a:pPr>
                      <a:r>
                        <a:rPr lang="tr-TR" sz="1400" kern="100" dirty="0">
                          <a:effectLst/>
                        </a:rPr>
                        <a:t>655 MENKUL KIYMET SATIŞ ZARARLARI  </a:t>
                      </a:r>
                    </a:p>
                    <a:p>
                      <a:pPr marL="156845">
                        <a:spcBef>
                          <a:spcPts val="300"/>
                        </a:spcBef>
                        <a:spcAft>
                          <a:spcPts val="0"/>
                        </a:spcAft>
                      </a:pPr>
                      <a:r>
                        <a:rPr lang="tr-TR" sz="1400" kern="100" dirty="0">
                          <a:effectLst/>
                        </a:rPr>
                        <a:t> </a:t>
                      </a:r>
                      <a:endParaRPr lang="en-TR" sz="1800" kern="100" dirty="0">
                        <a:effectLst/>
                      </a:endParaRP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110 HİSSE SENETLERİ</a:t>
                      </a:r>
                    </a:p>
                    <a:p>
                      <a:pPr marL="156845">
                        <a:spcBef>
                          <a:spcPts val="300"/>
                        </a:spcBef>
                        <a:spcAft>
                          <a:spcPts val="0"/>
                        </a:spcAft>
                      </a:pPr>
                      <a:r>
                        <a:rPr lang="tr-TR" sz="1400" kern="100" dirty="0">
                          <a:effectLst/>
                        </a:rPr>
                        <a:t>                                              110.01 THY</a:t>
                      </a:r>
                    </a:p>
                    <a:p>
                      <a:pPr marL="156845">
                        <a:spcBef>
                          <a:spcPts val="300"/>
                        </a:spcBef>
                        <a:spcAft>
                          <a:spcPts val="0"/>
                        </a:spcAft>
                      </a:pPr>
                      <a:r>
                        <a:rPr lang="tr-TR" sz="1400" kern="100" dirty="0">
                          <a:effectLst/>
                        </a:rPr>
                        <a:t> </a:t>
                      </a:r>
                    </a:p>
                    <a:p>
                      <a:pPr marL="456565">
                        <a:spcBef>
                          <a:spcPts val="305"/>
                        </a:spcBef>
                        <a:spcAft>
                          <a:spcPts val="0"/>
                        </a:spcAft>
                      </a:pPr>
                      <a:r>
                        <a:rPr lang="tr-TR" sz="1400" kern="100" dirty="0">
                          <a:effectLst/>
                        </a:rPr>
                        <a:t>Hisse Senedi Satımı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5.000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5.000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a:t>
                      </a: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  </a:t>
                      </a:r>
                    </a:p>
                    <a:p>
                      <a:pPr marL="309245">
                        <a:spcBef>
                          <a:spcPts val="300"/>
                        </a:spcBef>
                        <a:spcAft>
                          <a:spcPts val="0"/>
                        </a:spcAft>
                      </a:pPr>
                      <a:r>
                        <a:rPr lang="tr-TR" sz="1400" kern="100" dirty="0">
                          <a:effectLst/>
                        </a:rPr>
                        <a:t>10.000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908963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1D164-B2BD-49E2-14E7-C955EA8CD7E4}"/>
              </a:ext>
            </a:extLst>
          </p:cNvPr>
          <p:cNvSpPr>
            <a:spLocks noGrp="1"/>
          </p:cNvSpPr>
          <p:nvPr>
            <p:ph idx="1"/>
          </p:nvPr>
        </p:nvSpPr>
        <p:spPr>
          <a:xfrm>
            <a:off x="265043" y="543338"/>
            <a:ext cx="11489635" cy="5976731"/>
          </a:xfrm>
        </p:spPr>
        <p:txBody>
          <a:bodyPr/>
          <a:lstStyle/>
          <a:p>
            <a:pPr algn="just"/>
            <a:r>
              <a:rPr lang="en-TR" sz="2000" dirty="0"/>
              <a:t>3) THY Hisse başı 3 TL temettü dağıtacağını açıklamıştır.</a:t>
            </a:r>
          </a:p>
          <a:p>
            <a:endParaRPr lang="en-TR" dirty="0"/>
          </a:p>
          <a:p>
            <a:endParaRPr lang="en-TR" dirty="0"/>
          </a:p>
          <a:p>
            <a:endParaRPr lang="en-TR" dirty="0"/>
          </a:p>
          <a:p>
            <a:endParaRPr lang="en-TR" dirty="0"/>
          </a:p>
          <a:p>
            <a:endParaRPr lang="en-TR" dirty="0"/>
          </a:p>
          <a:p>
            <a:r>
              <a:rPr lang="en-TR" sz="2000" b="1" dirty="0"/>
              <a:t>645 MENKUL KIYMET SATIŞ KARLARI:</a:t>
            </a:r>
            <a:r>
              <a:rPr lang="en-US" sz="2000" b="1" dirty="0"/>
              <a:t> </a:t>
            </a:r>
            <a:r>
              <a:rPr lang="tr-TR" sz="2000" dirty="0"/>
              <a:t>Menkul kıymetlerin satışında, satış tutarı alış tutarından fazla ise yani kar ortaya çıkar ise bu kar bu hesapta izlenir. </a:t>
            </a:r>
          </a:p>
          <a:p>
            <a:endParaRPr lang="en-TR" sz="2000" b="1" dirty="0"/>
          </a:p>
          <a:p>
            <a:r>
              <a:rPr lang="en-TR" sz="2000" b="1" dirty="0"/>
              <a:t>655 MENKUL KIYMET SATIŞ ZARARLARI: </a:t>
            </a:r>
            <a:r>
              <a:rPr lang="tr-TR" sz="2000" dirty="0"/>
              <a:t>Menkul kıymetlerin satışında, satış tutarı alış tutarından az ise yani zarar ortaya çıkar ise bu zarar bu hesapta izlenir. </a:t>
            </a:r>
            <a:endParaRPr lang="en-TR" sz="2000" b="1" dirty="0"/>
          </a:p>
          <a:p>
            <a:endParaRPr lang="en-TR" dirty="0"/>
          </a:p>
          <a:p>
            <a:endParaRPr lang="en-TR" dirty="0"/>
          </a:p>
          <a:p>
            <a:pPr marL="0" indent="0">
              <a:buNone/>
            </a:pPr>
            <a:endParaRPr lang="en-TR" dirty="0"/>
          </a:p>
        </p:txBody>
      </p:sp>
      <p:graphicFrame>
        <p:nvGraphicFramePr>
          <p:cNvPr id="4" name="Table 3">
            <a:extLst>
              <a:ext uri="{FF2B5EF4-FFF2-40B4-BE49-F238E27FC236}">
                <a16:creationId xmlns:a16="http://schemas.microsoft.com/office/drawing/2014/main" id="{3EC3246B-3A40-0EC9-B97B-7F140ABA4131}"/>
              </a:ext>
            </a:extLst>
          </p:cNvPr>
          <p:cNvGraphicFramePr>
            <a:graphicFrameLocks noGrp="1"/>
          </p:cNvGraphicFramePr>
          <p:nvPr>
            <p:extLst>
              <p:ext uri="{D42A27DB-BD31-4B8C-83A1-F6EECF244321}">
                <p14:modId xmlns:p14="http://schemas.microsoft.com/office/powerpoint/2010/main" val="2910404532"/>
              </p:ext>
            </p:extLst>
          </p:nvPr>
        </p:nvGraphicFramePr>
        <p:xfrm>
          <a:off x="976074" y="1358350"/>
          <a:ext cx="7420707" cy="1457292"/>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9715">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304892">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136 DİĞER ÇEŞİTLİ ALACAKLAR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649 DİĞER OLAĞAN GELİR VE KARLAR    </a:t>
                      </a:r>
                    </a:p>
                    <a:p>
                      <a:pPr marL="456565">
                        <a:spcBef>
                          <a:spcPts val="305"/>
                        </a:spcBef>
                        <a:spcAft>
                          <a:spcPts val="0"/>
                        </a:spcAft>
                      </a:pPr>
                      <a:r>
                        <a:rPr lang="tr-TR" sz="1400" kern="100" dirty="0">
                          <a:effectLst/>
                        </a:rPr>
                        <a:t>Temettü kaydı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18.000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18.000</a:t>
                      </a:r>
                    </a:p>
                    <a:p>
                      <a:pPr marL="309245">
                        <a:spcBef>
                          <a:spcPts val="300"/>
                        </a:spcBef>
                        <a:spcAft>
                          <a:spcPts val="0"/>
                        </a:spcAft>
                      </a:pPr>
                      <a:endParaRPr lang="tr-TR" sz="14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6394517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CE1BA-1A6E-F06C-549F-D30C16F06B59}"/>
              </a:ext>
            </a:extLst>
          </p:cNvPr>
          <p:cNvSpPr>
            <a:spLocks noGrp="1"/>
          </p:cNvSpPr>
          <p:nvPr>
            <p:ph idx="1"/>
          </p:nvPr>
        </p:nvSpPr>
        <p:spPr>
          <a:xfrm>
            <a:off x="172278" y="185530"/>
            <a:ext cx="11834192" cy="6506818"/>
          </a:xfrm>
        </p:spPr>
        <p:txBody>
          <a:bodyPr>
            <a:normAutofit/>
          </a:bodyPr>
          <a:lstStyle/>
          <a:p>
            <a:pPr algn="just"/>
            <a:r>
              <a:rPr lang="en-TR" sz="2000" b="1" dirty="0"/>
              <a:t>111 ÖZEL KESİM SENET TAHVİL VE BONOLARI: </a:t>
            </a:r>
            <a:r>
              <a:rPr lang="tr-TR" sz="2000" dirty="0"/>
              <a:t>Özel </a:t>
            </a:r>
            <a:r>
              <a:rPr lang="tr-TR" sz="2000" dirty="0" err="1"/>
              <a:t>sektörün</a:t>
            </a:r>
            <a:r>
              <a:rPr lang="tr-TR" sz="2000" dirty="0"/>
              <a:t> çıkartmış bulunduğu tahvil, senet ve bonolar bu</a:t>
            </a:r>
          </a:p>
          <a:p>
            <a:pPr algn="just"/>
            <a:r>
              <a:rPr lang="tr-TR" sz="2000" dirty="0"/>
              <a:t>hesapta izlenir.</a:t>
            </a:r>
            <a:endParaRPr lang="en-TR" sz="2000" b="1" dirty="0"/>
          </a:p>
          <a:p>
            <a:pPr algn="just"/>
            <a:r>
              <a:rPr lang="en-TR" sz="2000" b="1" dirty="0"/>
              <a:t>112 KAMU KESİMİ SENET TAHVİL VE BONOLARI: </a:t>
            </a:r>
            <a:r>
              <a:rPr lang="tr-TR" sz="2000" dirty="0"/>
              <a:t>Kamu tarafından çıkartılmış bulunan tahvil, senet ve bonolar bu hesapta izlenir.</a:t>
            </a:r>
          </a:p>
          <a:p>
            <a:pPr algn="just"/>
            <a:endParaRPr lang="tr-TR" sz="2000" dirty="0"/>
          </a:p>
          <a:p>
            <a:pPr algn="just"/>
            <a:r>
              <a:rPr lang="tr-TR" sz="2000" dirty="0"/>
              <a:t>1) İşletme 01.01.2023 tarihinde banka hesabı üzerinden THY tarafından çıkarılan nominal değeri 100 TL olan 6 ay vadeli %10 faizli tahvilden 1.000 adet satın almıştır. Bu işlem için 200 TL komisyon ödenmiştir.</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marL="0" indent="0" algn="just">
              <a:buNone/>
            </a:pPr>
            <a:endParaRPr lang="tr-TR" sz="2000" dirty="0"/>
          </a:p>
          <a:p>
            <a:pPr marL="0" indent="0" algn="just">
              <a:buNone/>
            </a:pPr>
            <a:endParaRPr lang="tr-TR" sz="2000" dirty="0"/>
          </a:p>
          <a:p>
            <a:pPr algn="just"/>
            <a:endParaRPr lang="tr-TR" sz="2000" dirty="0"/>
          </a:p>
          <a:p>
            <a:pPr algn="just"/>
            <a:endParaRPr lang="en-TR" sz="2000" b="1" dirty="0"/>
          </a:p>
          <a:p>
            <a:pPr algn="just"/>
            <a:endParaRPr lang="en-TR" sz="2000" b="1" dirty="0"/>
          </a:p>
          <a:p>
            <a:pPr algn="just"/>
            <a:endParaRPr lang="en-TR" sz="2000" b="1" dirty="0"/>
          </a:p>
          <a:p>
            <a:pPr algn="just"/>
            <a:endParaRPr lang="en-TR" sz="2000" b="1" dirty="0"/>
          </a:p>
        </p:txBody>
      </p:sp>
      <p:graphicFrame>
        <p:nvGraphicFramePr>
          <p:cNvPr id="4" name="Table 3">
            <a:extLst>
              <a:ext uri="{FF2B5EF4-FFF2-40B4-BE49-F238E27FC236}">
                <a16:creationId xmlns:a16="http://schemas.microsoft.com/office/drawing/2014/main" id="{7F51C5EA-AD72-2021-6B66-8107FB23CD6E}"/>
              </a:ext>
            </a:extLst>
          </p:cNvPr>
          <p:cNvGraphicFramePr>
            <a:graphicFrameLocks noGrp="1"/>
          </p:cNvGraphicFramePr>
          <p:nvPr>
            <p:extLst>
              <p:ext uri="{D42A27DB-BD31-4B8C-83A1-F6EECF244321}">
                <p14:modId xmlns:p14="http://schemas.microsoft.com/office/powerpoint/2010/main" val="1904148717"/>
              </p:ext>
            </p:extLst>
          </p:nvPr>
        </p:nvGraphicFramePr>
        <p:xfrm>
          <a:off x="1214613" y="2869096"/>
          <a:ext cx="7420707" cy="206633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26857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111 ÖZEL KESİM SENET TAHVİL VE BONOLARI</a:t>
                      </a:r>
                    </a:p>
                    <a:p>
                      <a:pPr marL="156845">
                        <a:spcBef>
                          <a:spcPts val="300"/>
                        </a:spcBef>
                        <a:spcAft>
                          <a:spcPts val="0"/>
                        </a:spcAft>
                      </a:pPr>
                      <a:r>
                        <a:rPr lang="tr-TR" sz="1400" kern="100" dirty="0">
                          <a:effectLst/>
                        </a:rPr>
                        <a:t>    111.01. THY</a:t>
                      </a:r>
                    </a:p>
                    <a:p>
                      <a:pPr marL="156845">
                        <a:spcBef>
                          <a:spcPts val="300"/>
                        </a:spcBef>
                        <a:spcAft>
                          <a:spcPts val="0"/>
                        </a:spcAft>
                      </a:pPr>
                      <a:r>
                        <a:rPr lang="tr-TR" sz="1400" kern="100" dirty="0">
                          <a:effectLst/>
                        </a:rPr>
                        <a:t>653 KOMİSYON GİDERLERİ</a:t>
                      </a:r>
                    </a:p>
                    <a:p>
                      <a:pPr marL="156845">
                        <a:spcBef>
                          <a:spcPts val="300"/>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102 BANKALAR</a:t>
                      </a:r>
                      <a:endParaRPr lang="en-TR" sz="1800" kern="100" dirty="0">
                        <a:effectLst/>
                      </a:endParaRP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Tahvil Alımı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100.000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200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100.200</a:t>
                      </a:r>
                      <a:endParaRPr lang="en-TR" sz="18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832019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10B33-0B2D-5CB0-877B-F2046CCE48FD}"/>
              </a:ext>
            </a:extLst>
          </p:cNvPr>
          <p:cNvSpPr>
            <a:spLocks noGrp="1"/>
          </p:cNvSpPr>
          <p:nvPr>
            <p:ph idx="1"/>
          </p:nvPr>
        </p:nvSpPr>
        <p:spPr>
          <a:xfrm>
            <a:off x="265043" y="265043"/>
            <a:ext cx="11595653" cy="6374296"/>
          </a:xfrm>
        </p:spPr>
        <p:txBody>
          <a:bodyPr>
            <a:normAutofit/>
          </a:bodyPr>
          <a:lstStyle/>
          <a:p>
            <a:pPr algn="just"/>
            <a:r>
              <a:rPr lang="en-TR" sz="2000" dirty="0"/>
              <a:t>31.06.2023 tarihinde tahvilin anapara ve faizi banka hesabına yatırılmıştır. Banka faiz geliri üzerinden %10 stopaj almıştır.  </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tr-TR" sz="1800" b="1" dirty="0"/>
              <a:t>642 FAİZ GELİRLERİ: </a:t>
            </a:r>
            <a:r>
              <a:rPr lang="tr-TR" sz="1800" dirty="0"/>
              <a:t>Her türlü kısa ve uzun vadeli mali yatırımlardan sağlanan faiz gelirlerinin izlendiği hesaptır</a:t>
            </a:r>
          </a:p>
          <a:p>
            <a:pPr algn="just"/>
            <a:endParaRPr lang="tr-TR" sz="1800" dirty="0"/>
          </a:p>
          <a:p>
            <a:pPr algn="just"/>
            <a:r>
              <a:rPr lang="tr-TR" sz="1800" b="1" dirty="0"/>
              <a:t>193 PEŞİN ÖDENEN VERGİ VE FONLAR:</a:t>
            </a:r>
            <a:r>
              <a:rPr lang="tr-TR" sz="1800" dirty="0"/>
              <a:t> Mevzuat gereğince peşin ödenen veya bir yıl içinde indirim konusu yapılabilecek stopaja tabi GV, KV ve diğer vergiler ile fonların izlendiği hesaptır. </a:t>
            </a:r>
          </a:p>
          <a:p>
            <a:pPr algn="just"/>
            <a:endParaRPr lang="en-TR" sz="2000" dirty="0"/>
          </a:p>
        </p:txBody>
      </p:sp>
      <p:graphicFrame>
        <p:nvGraphicFramePr>
          <p:cNvPr id="4" name="Table 3">
            <a:extLst>
              <a:ext uri="{FF2B5EF4-FFF2-40B4-BE49-F238E27FC236}">
                <a16:creationId xmlns:a16="http://schemas.microsoft.com/office/drawing/2014/main" id="{F9717BB6-AAF5-369D-91D4-504DD462B0F1}"/>
              </a:ext>
            </a:extLst>
          </p:cNvPr>
          <p:cNvGraphicFramePr>
            <a:graphicFrameLocks noGrp="1"/>
          </p:cNvGraphicFramePr>
          <p:nvPr>
            <p:extLst>
              <p:ext uri="{D42A27DB-BD31-4B8C-83A1-F6EECF244321}">
                <p14:modId xmlns:p14="http://schemas.microsoft.com/office/powerpoint/2010/main" val="2340836044"/>
              </p:ext>
            </p:extLst>
          </p:nvPr>
        </p:nvGraphicFramePr>
        <p:xfrm>
          <a:off x="883308" y="1146314"/>
          <a:ext cx="7420707" cy="307086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030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dirty="0">
                          <a:effectLst/>
                        </a:rPr>
                        <a:t>Borç</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2636021">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p>
                    <a:p>
                      <a:pPr marL="156845">
                        <a:spcBef>
                          <a:spcPts val="300"/>
                        </a:spcBef>
                        <a:spcAft>
                          <a:spcPts val="0"/>
                        </a:spcAft>
                      </a:pPr>
                      <a:endParaRPr lang="tr-TR" sz="1400" kern="100" dirty="0">
                        <a:effectLst/>
                      </a:endParaRPr>
                    </a:p>
                    <a:p>
                      <a:pPr marL="156845">
                        <a:spcBef>
                          <a:spcPts val="300"/>
                        </a:spcBef>
                        <a:spcAft>
                          <a:spcPts val="0"/>
                        </a:spcAft>
                      </a:pPr>
                      <a:r>
                        <a:rPr lang="tr-TR" sz="1400" kern="100" dirty="0">
                          <a:effectLst/>
                        </a:rPr>
                        <a:t> 193 PEŞİN ÖDENEN VERGİ VE FONLAR              </a:t>
                      </a:r>
                    </a:p>
                    <a:p>
                      <a:pPr marL="156845">
                        <a:spcBef>
                          <a:spcPts val="300"/>
                        </a:spcBef>
                        <a:spcAft>
                          <a:spcPts val="0"/>
                        </a:spcAft>
                      </a:pPr>
                      <a:r>
                        <a:rPr lang="tr-TR" sz="1400" kern="100" dirty="0">
                          <a:effectLst/>
                        </a:rPr>
                        <a:t> </a:t>
                      </a:r>
                      <a:endParaRPr lang="en-TR" sz="1800" kern="100" dirty="0">
                        <a:effectLst/>
                      </a:endParaRPr>
                    </a:p>
                    <a:p>
                      <a:pPr marL="156845">
                        <a:spcBef>
                          <a:spcPts val="300"/>
                        </a:spcBef>
                        <a:spcAft>
                          <a:spcPts val="0"/>
                        </a:spcAft>
                      </a:pPr>
                      <a:r>
                        <a:rPr lang="tr-TR" sz="1400" kern="100" dirty="0">
                          <a:effectLst/>
                        </a:rPr>
                        <a:t>                111 ÖZEL KESİM SENET TAHVİL VE BONOLARI</a:t>
                      </a:r>
                    </a:p>
                    <a:p>
                      <a:pPr marL="156845">
                        <a:spcBef>
                          <a:spcPts val="300"/>
                        </a:spcBef>
                        <a:spcAft>
                          <a:spcPts val="0"/>
                        </a:spcAft>
                      </a:pPr>
                      <a:r>
                        <a:rPr lang="tr-TR" sz="1400" kern="100" dirty="0">
                          <a:effectLst/>
                        </a:rPr>
                        <a:t>                                111.01. THY</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642 FAİZ GELİRLERİ</a:t>
                      </a: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Tahvil Anapara ve Faiz Geliri</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109.000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1.000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a:t>
                      </a:r>
                    </a:p>
                    <a:p>
                      <a:endParaRPr lang="tr-TR" sz="1400" kern="100" dirty="0">
                        <a:effectLst/>
                      </a:endParaRPr>
                    </a:p>
                    <a:p>
                      <a:r>
                        <a:rPr lang="tr-TR" sz="1400" kern="100" dirty="0">
                          <a:effectLst/>
                        </a:rPr>
                        <a:t>          100.000</a:t>
                      </a:r>
                    </a:p>
                    <a:p>
                      <a:endParaRPr lang="tr-TR" sz="1400" kern="100" dirty="0">
                        <a:effectLst/>
                      </a:endParaRPr>
                    </a:p>
                    <a:p>
                      <a:endParaRPr lang="tr-TR" sz="1400" kern="100" dirty="0">
                        <a:effectLst/>
                      </a:endParaRPr>
                    </a:p>
                    <a:p>
                      <a:r>
                        <a:rPr lang="tr-TR" sz="1400" kern="100" dirty="0">
                          <a:effectLst/>
                        </a:rPr>
                        <a:t>   </a:t>
                      </a:r>
                    </a:p>
                    <a:p>
                      <a:r>
                        <a:rPr lang="tr-TR" sz="1400" kern="100" dirty="0">
                          <a:effectLst/>
                        </a:rPr>
                        <a:t>       </a:t>
                      </a:r>
                    </a:p>
                    <a:p>
                      <a:r>
                        <a:rPr lang="tr-TR" sz="1400" kern="100" dirty="0">
                          <a:effectLst/>
                        </a:rPr>
                        <a:t>              10.000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57782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8759FE-C720-7D9E-DEB4-4978B0F85D5B}"/>
              </a:ext>
            </a:extLst>
          </p:cNvPr>
          <p:cNvSpPr>
            <a:spLocks noGrp="1"/>
          </p:cNvSpPr>
          <p:nvPr>
            <p:ph type="title"/>
          </p:nvPr>
        </p:nvSpPr>
        <p:spPr>
          <a:xfrm>
            <a:off x="838200" y="1"/>
            <a:ext cx="10515600" cy="984738"/>
          </a:xfrm>
        </p:spPr>
        <p:txBody>
          <a:bodyPr>
            <a:normAutofit/>
          </a:bodyPr>
          <a:lstStyle/>
          <a:p>
            <a:pPr algn="ctr"/>
            <a:r>
              <a:rPr lang="en-TR" sz="3600"/>
              <a:t>1. DÖNEN VARLIKLAR</a:t>
            </a:r>
            <a:endParaRPr lang="en-TR" sz="3600" dirty="0"/>
          </a:p>
        </p:txBody>
      </p:sp>
      <p:sp>
        <p:nvSpPr>
          <p:cNvPr id="3" name="Content Placeholder 2">
            <a:extLst>
              <a:ext uri="{FF2B5EF4-FFF2-40B4-BE49-F238E27FC236}">
                <a16:creationId xmlns:a16="http://schemas.microsoft.com/office/drawing/2014/main" id="{E76D7F03-999E-001A-9073-1B385F27B1A6}"/>
              </a:ext>
            </a:extLst>
          </p:cNvPr>
          <p:cNvSpPr>
            <a:spLocks noGrp="1"/>
          </p:cNvSpPr>
          <p:nvPr>
            <p:ph idx="1"/>
          </p:nvPr>
        </p:nvSpPr>
        <p:spPr>
          <a:xfrm>
            <a:off x="574431" y="808892"/>
            <a:ext cx="10779369" cy="5967046"/>
          </a:xfrm>
        </p:spPr>
        <p:txBody>
          <a:bodyPr>
            <a:normAutofit/>
          </a:bodyPr>
          <a:lstStyle/>
          <a:p>
            <a:pPr algn="just"/>
            <a:r>
              <a:rPr lang="tr-TR" sz="2000" b="1" dirty="0"/>
              <a:t>10. Hazır Değerler: </a:t>
            </a:r>
            <a:r>
              <a:rPr lang="tr-TR" sz="2000" dirty="0"/>
              <a:t>İşletmenin günlük faaliyetlerinde kullanabileceği, para ya da para benzeri varlıklarla banka hesaplarını ifade eder.</a:t>
            </a:r>
          </a:p>
          <a:p>
            <a:pPr algn="just"/>
            <a:endParaRPr lang="tr-TR" sz="2000" dirty="0"/>
          </a:p>
          <a:p>
            <a:pPr algn="just"/>
            <a:r>
              <a:rPr lang="tr-TR" sz="2000" b="1" dirty="0"/>
              <a:t>100 KASA: </a:t>
            </a:r>
            <a:r>
              <a:rPr lang="tr-TR" sz="2000" dirty="0"/>
              <a:t>Bu hesap, </a:t>
            </a:r>
            <a:r>
              <a:rPr lang="tr-TR" sz="2000" dirty="0" err="1"/>
              <a:t>işletmenin</a:t>
            </a:r>
            <a:r>
              <a:rPr lang="tr-TR" sz="2000" dirty="0"/>
              <a:t> elinde bulunan ulusal ve yabancı paraların TL. </a:t>
            </a:r>
            <a:r>
              <a:rPr lang="tr-TR" sz="2000" dirty="0" err="1"/>
              <a:t>karşılığının</a:t>
            </a:r>
            <a:r>
              <a:rPr lang="tr-TR" sz="2000" dirty="0"/>
              <a:t> izlenmesi </a:t>
            </a:r>
            <a:r>
              <a:rPr lang="tr-TR" sz="2000" dirty="0" err="1"/>
              <a:t>için</a:t>
            </a:r>
            <a:r>
              <a:rPr lang="tr-TR" sz="2000" dirty="0"/>
              <a:t> kullanılır. </a:t>
            </a:r>
          </a:p>
          <a:p>
            <a:pPr algn="just"/>
            <a:endParaRPr lang="en-TR" sz="2000" dirty="0"/>
          </a:p>
          <a:p>
            <a:pPr algn="just"/>
            <a:r>
              <a:rPr lang="en-TR" sz="2000" dirty="0"/>
              <a:t>İşletme 10.000 TL + KDV (%20) değerindeki ticari malı alıcı Ali Alan’a satmıştır. Ali Alan mal ve KDV bedelini peşin ödemiştir. </a:t>
            </a:r>
          </a:p>
          <a:p>
            <a:pPr algn="just"/>
            <a:endParaRPr lang="en-TR" sz="2000" dirty="0"/>
          </a:p>
        </p:txBody>
      </p:sp>
      <p:graphicFrame>
        <p:nvGraphicFramePr>
          <p:cNvPr id="4" name="Table 3">
            <a:extLst>
              <a:ext uri="{FF2B5EF4-FFF2-40B4-BE49-F238E27FC236}">
                <a16:creationId xmlns:a16="http://schemas.microsoft.com/office/drawing/2014/main" id="{2151C0D3-6938-3841-0A6A-F2B96A5A4065}"/>
              </a:ext>
            </a:extLst>
          </p:cNvPr>
          <p:cNvGraphicFramePr>
            <a:graphicFrameLocks noGrp="1"/>
          </p:cNvGraphicFramePr>
          <p:nvPr>
            <p:extLst>
              <p:ext uri="{D42A27DB-BD31-4B8C-83A1-F6EECF244321}">
                <p14:modId xmlns:p14="http://schemas.microsoft.com/office/powerpoint/2010/main" val="3946721369"/>
              </p:ext>
            </p:extLst>
          </p:nvPr>
        </p:nvGraphicFramePr>
        <p:xfrm>
          <a:off x="2016370" y="3598985"/>
          <a:ext cx="7420707" cy="214639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100 KASA</a:t>
                      </a:r>
                      <a:endParaRPr lang="en-TR" sz="1800" kern="100" dirty="0">
                        <a:effectLst/>
                      </a:endParaRPr>
                    </a:p>
                    <a:p>
                      <a:pPr marL="970280">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tr-TR" sz="1400" kern="100" dirty="0">
                        <a:effectLst/>
                      </a:endParaRPr>
                    </a:p>
                    <a:p>
                      <a:pPr marL="456565">
                        <a:spcBef>
                          <a:spcPts val="305"/>
                        </a:spcBef>
                        <a:spcAft>
                          <a:spcPts val="0"/>
                        </a:spcAft>
                      </a:pPr>
                      <a:endParaRPr lang="tr-TR" sz="1400" kern="100" dirty="0">
                        <a:effectLst/>
                      </a:endParaRPr>
                    </a:p>
                    <a:p>
                      <a:pPr marL="456565">
                        <a:spcBef>
                          <a:spcPts val="305"/>
                        </a:spcBef>
                        <a:spcAft>
                          <a:spcPts val="0"/>
                        </a:spcAft>
                      </a:pPr>
                      <a:r>
                        <a:rPr lang="tr-TR" sz="1200" kern="100" dirty="0">
                          <a:effectLst/>
                        </a:rPr>
                        <a:t>Ticari Mal Satışı</a:t>
                      </a:r>
                      <a:endParaRPr lang="en-TR" sz="105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10.000</a:t>
                      </a:r>
                      <a:endParaRPr lang="en-TR" sz="1800" kern="100" dirty="0">
                        <a:effectLst/>
                      </a:endParaRPr>
                    </a:p>
                    <a:p>
                      <a:pPr marL="309245">
                        <a:spcBef>
                          <a:spcPts val="300"/>
                        </a:spcBef>
                        <a:spcAft>
                          <a:spcPts val="0"/>
                        </a:spcAft>
                      </a:pPr>
                      <a:r>
                        <a:rPr lang="tr-TR" sz="1400" kern="100" dirty="0">
                          <a:effectLst/>
                        </a:rPr>
                        <a:t>  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452135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350C22-247E-6E04-3F13-773B302B7431}"/>
              </a:ext>
            </a:extLst>
          </p:cNvPr>
          <p:cNvSpPr>
            <a:spLocks noGrp="1"/>
          </p:cNvSpPr>
          <p:nvPr>
            <p:ph idx="1"/>
          </p:nvPr>
        </p:nvSpPr>
        <p:spPr>
          <a:xfrm>
            <a:off x="291547" y="384313"/>
            <a:ext cx="11688417" cy="6241774"/>
          </a:xfrm>
        </p:spPr>
        <p:txBody>
          <a:bodyPr>
            <a:normAutofit/>
          </a:bodyPr>
          <a:lstStyle/>
          <a:p>
            <a:pPr algn="just"/>
            <a:r>
              <a:rPr lang="tr-TR" sz="2000" b="1" dirty="0"/>
              <a:t>118 DİĞER MENKUL KIYMETLER: </a:t>
            </a:r>
            <a:r>
              <a:rPr lang="tr-TR" sz="2000" dirty="0"/>
              <a:t>Hisse senetleri, kamu ve özel sektör tarafından çıkarılmış, bulunan tahvil, bono ve senetlerin dışındaki diğer menkul kıymetlerin takip edildiği hesaptır.</a:t>
            </a:r>
          </a:p>
          <a:p>
            <a:pPr algn="just"/>
            <a:endParaRPr lang="tr-TR" sz="2000" dirty="0"/>
          </a:p>
          <a:p>
            <a:pPr algn="just"/>
            <a:r>
              <a:rPr lang="tr-TR" sz="2000" b="1" dirty="0"/>
              <a:t>119 MENKUL KIYMETLER DEĞER DÜŞÜKLÜĞÜ KARŞILIĞI (-): </a:t>
            </a:r>
            <a:r>
              <a:rPr lang="tr-TR" sz="2000" dirty="0"/>
              <a:t>Menkul kıymetlerin borsa veya piyasa değerlerinde önemli ölçüde yada da </a:t>
            </a:r>
            <a:r>
              <a:rPr lang="tr-TR" sz="2000" dirty="0" err="1"/>
              <a:t>sürekli</a:t>
            </a:r>
            <a:r>
              <a:rPr lang="tr-TR" sz="2000" dirty="0"/>
              <a:t> olarak değer azalması olduğu tespit edildiğinde ortaya, çıkacak zararların karşılanması amacı ile ayrılması gereken karşılıkların izlendiği hesaptır.</a:t>
            </a:r>
          </a:p>
          <a:p>
            <a:pPr algn="just"/>
            <a:endParaRPr lang="tr-TR" sz="2000" b="1" dirty="0"/>
          </a:p>
          <a:p>
            <a:pPr algn="just"/>
            <a:r>
              <a:rPr lang="tr-TR" sz="2000" dirty="0"/>
              <a:t>1) İşletme 05.08.2023 tarihinde tanesi 50 TL’den 5.000 adet X İşletmesi hisse senedini bankadan satın almış ve 300 TL komisyon ödemiştir.</a:t>
            </a:r>
          </a:p>
          <a:p>
            <a:endParaRPr lang="en-TR" sz="2400" b="1" dirty="0"/>
          </a:p>
        </p:txBody>
      </p:sp>
      <p:graphicFrame>
        <p:nvGraphicFramePr>
          <p:cNvPr id="4" name="Table 3">
            <a:extLst>
              <a:ext uri="{FF2B5EF4-FFF2-40B4-BE49-F238E27FC236}">
                <a16:creationId xmlns:a16="http://schemas.microsoft.com/office/drawing/2014/main" id="{BD29C366-CD1B-AF86-55EB-F6ACA3A793BD}"/>
              </a:ext>
            </a:extLst>
          </p:cNvPr>
          <p:cNvGraphicFramePr>
            <a:graphicFrameLocks noGrp="1"/>
          </p:cNvGraphicFramePr>
          <p:nvPr>
            <p:extLst>
              <p:ext uri="{D42A27DB-BD31-4B8C-83A1-F6EECF244321}">
                <p14:modId xmlns:p14="http://schemas.microsoft.com/office/powerpoint/2010/main" val="3388027500"/>
              </p:ext>
            </p:extLst>
          </p:nvPr>
        </p:nvGraphicFramePr>
        <p:xfrm>
          <a:off x="1426647" y="3505200"/>
          <a:ext cx="7420707" cy="206633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719">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26857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110 HİSSE SENETLERİ</a:t>
                      </a:r>
                    </a:p>
                    <a:p>
                      <a:pPr marL="156845">
                        <a:spcBef>
                          <a:spcPts val="300"/>
                        </a:spcBef>
                        <a:spcAft>
                          <a:spcPts val="0"/>
                        </a:spcAft>
                      </a:pPr>
                      <a:r>
                        <a:rPr lang="tr-TR" sz="1400" kern="100" dirty="0">
                          <a:effectLst/>
                        </a:rPr>
                        <a:t>        110.01 X İşletmesi</a:t>
                      </a:r>
                    </a:p>
                    <a:p>
                      <a:pPr marL="156845">
                        <a:spcBef>
                          <a:spcPts val="300"/>
                        </a:spcBef>
                        <a:spcAft>
                          <a:spcPts val="0"/>
                        </a:spcAft>
                      </a:pPr>
                      <a:r>
                        <a:rPr lang="tr-TR" sz="1400" kern="100" dirty="0">
                          <a:effectLst/>
                        </a:rPr>
                        <a:t>653 KOMİSYON GİDERLERİ</a:t>
                      </a:r>
                    </a:p>
                    <a:p>
                      <a:pPr marL="156845">
                        <a:spcBef>
                          <a:spcPts val="300"/>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102 BANKALAR</a:t>
                      </a:r>
                      <a:endParaRPr lang="en-TR" sz="1800" kern="100" dirty="0">
                        <a:effectLst/>
                      </a:endParaRP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Hisse Senedi Alımı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250.000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300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250.300</a:t>
                      </a:r>
                      <a:endParaRPr lang="en-TR" sz="18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9397497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919687-6ED4-4EC5-2C2D-81AC38FE727C}"/>
              </a:ext>
            </a:extLst>
          </p:cNvPr>
          <p:cNvSpPr>
            <a:spLocks noGrp="1"/>
          </p:cNvSpPr>
          <p:nvPr>
            <p:ph idx="1"/>
          </p:nvPr>
        </p:nvSpPr>
        <p:spPr>
          <a:xfrm>
            <a:off x="119271" y="318052"/>
            <a:ext cx="11807686" cy="6294783"/>
          </a:xfrm>
        </p:spPr>
        <p:txBody>
          <a:bodyPr>
            <a:normAutofit/>
          </a:bodyPr>
          <a:lstStyle/>
          <a:p>
            <a:pPr algn="just"/>
            <a:r>
              <a:rPr lang="en-TR" sz="1800" dirty="0"/>
              <a:t>2) Bilanço gününde hisse senedinin değeri 41 TL olmuştur. </a:t>
            </a:r>
          </a:p>
          <a:p>
            <a:pPr algn="just"/>
            <a:endParaRPr lang="en-TR" sz="1800" dirty="0"/>
          </a:p>
          <a:p>
            <a:pPr algn="just"/>
            <a:endParaRPr lang="en-TR" sz="1800" dirty="0"/>
          </a:p>
          <a:p>
            <a:pPr algn="just"/>
            <a:endParaRPr lang="en-TR" sz="1800" dirty="0"/>
          </a:p>
          <a:p>
            <a:pPr algn="just"/>
            <a:endParaRPr lang="en-TR" sz="1800" dirty="0"/>
          </a:p>
          <a:p>
            <a:pPr algn="just"/>
            <a:endParaRPr lang="en-TR" sz="1800" dirty="0"/>
          </a:p>
          <a:p>
            <a:pPr algn="just"/>
            <a:endParaRPr lang="en-TR" sz="1800" dirty="0"/>
          </a:p>
          <a:p>
            <a:pPr algn="just"/>
            <a:r>
              <a:rPr lang="en-TR" sz="1800" dirty="0"/>
              <a:t>3) 12.10.2024 tarihinde söz konusu hisse senetleri 240.000 TL’ye satılmıştır.</a:t>
            </a:r>
          </a:p>
        </p:txBody>
      </p:sp>
      <p:graphicFrame>
        <p:nvGraphicFramePr>
          <p:cNvPr id="4" name="Table 3">
            <a:extLst>
              <a:ext uri="{FF2B5EF4-FFF2-40B4-BE49-F238E27FC236}">
                <a16:creationId xmlns:a16="http://schemas.microsoft.com/office/drawing/2014/main" id="{F030D529-F4F3-C8E7-DD1F-62F1D8FD80CB}"/>
              </a:ext>
            </a:extLst>
          </p:cNvPr>
          <p:cNvGraphicFramePr>
            <a:graphicFrameLocks noGrp="1"/>
          </p:cNvGraphicFramePr>
          <p:nvPr>
            <p:extLst>
              <p:ext uri="{D42A27DB-BD31-4B8C-83A1-F6EECF244321}">
                <p14:modId xmlns:p14="http://schemas.microsoft.com/office/powerpoint/2010/main" val="1428091375"/>
              </p:ext>
            </p:extLst>
          </p:nvPr>
        </p:nvGraphicFramePr>
        <p:xfrm>
          <a:off x="392978" y="868019"/>
          <a:ext cx="7420707" cy="156210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9715">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304892">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654 KARŞILIK GİDERLERİ</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119 MENKUL KIYMETLER DEĞER DÜŞÜKLÜĞÜ  </a:t>
                      </a:r>
                    </a:p>
                    <a:p>
                      <a:pPr marL="156845">
                        <a:spcBef>
                          <a:spcPts val="300"/>
                        </a:spcBef>
                        <a:spcAft>
                          <a:spcPts val="0"/>
                        </a:spcAft>
                      </a:pPr>
                      <a:r>
                        <a:rPr lang="tr-TR" sz="1400" kern="100" dirty="0">
                          <a:effectLst/>
                        </a:rPr>
                        <a:t>               KARŞILIĞI</a:t>
                      </a:r>
                    </a:p>
                    <a:p>
                      <a:pPr marL="456565">
                        <a:spcBef>
                          <a:spcPts val="305"/>
                        </a:spcBef>
                        <a:spcAft>
                          <a:spcPts val="0"/>
                        </a:spcAft>
                      </a:pPr>
                      <a:r>
                        <a:rPr lang="tr-TR" sz="1400" kern="100" dirty="0">
                          <a:effectLst/>
                        </a:rPr>
                        <a:t>Hisse Senedi Değer Düşüklüğü Karşılığı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45.000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45.000</a:t>
                      </a:r>
                    </a:p>
                    <a:p>
                      <a:pPr marL="309245">
                        <a:spcBef>
                          <a:spcPts val="300"/>
                        </a:spcBef>
                        <a:spcAft>
                          <a:spcPts val="0"/>
                        </a:spcAft>
                      </a:pPr>
                      <a:endParaRPr lang="tr-TR" sz="1400" kern="100" dirty="0">
                        <a:effectLst/>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FF821478-59CA-9384-4A75-96A5AF2B0245}"/>
              </a:ext>
            </a:extLst>
          </p:cNvPr>
          <p:cNvGraphicFramePr>
            <a:graphicFrameLocks noGrp="1"/>
          </p:cNvGraphicFramePr>
          <p:nvPr>
            <p:extLst>
              <p:ext uri="{D42A27DB-BD31-4B8C-83A1-F6EECF244321}">
                <p14:modId xmlns:p14="http://schemas.microsoft.com/office/powerpoint/2010/main" val="1432996363"/>
              </p:ext>
            </p:extLst>
          </p:nvPr>
        </p:nvGraphicFramePr>
        <p:xfrm>
          <a:off x="578508" y="3319670"/>
          <a:ext cx="7420707" cy="281940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030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dirty="0">
                          <a:effectLst/>
                        </a:rPr>
                        <a:t>Borç</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2636021">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p>
                    <a:p>
                      <a:pPr marL="156845">
                        <a:spcBef>
                          <a:spcPts val="300"/>
                        </a:spcBef>
                        <a:spcAft>
                          <a:spcPts val="0"/>
                        </a:spcAft>
                      </a:pPr>
                      <a:endParaRPr lang="tr-TR" sz="1400" kern="100" dirty="0">
                        <a:effectLst/>
                      </a:endParaRPr>
                    </a:p>
                    <a:p>
                      <a:pPr marL="156845">
                        <a:spcBef>
                          <a:spcPts val="300"/>
                        </a:spcBef>
                        <a:spcAft>
                          <a:spcPts val="0"/>
                        </a:spcAft>
                      </a:pPr>
                      <a:r>
                        <a:rPr lang="tr-TR" sz="1400" kern="100" dirty="0">
                          <a:effectLst/>
                        </a:rPr>
                        <a:t> 119 MENKUL KIYMETLER DEĞER DÜŞÜKLÜĞÜ  </a:t>
                      </a:r>
                    </a:p>
                    <a:p>
                      <a:pPr marL="156845">
                        <a:spcBef>
                          <a:spcPts val="300"/>
                        </a:spcBef>
                        <a:spcAft>
                          <a:spcPts val="0"/>
                        </a:spcAft>
                      </a:pPr>
                      <a:r>
                        <a:rPr lang="tr-TR" sz="1400" kern="100" dirty="0">
                          <a:effectLst/>
                        </a:rPr>
                        <a:t>               KARŞILIĞI</a:t>
                      </a:r>
                    </a:p>
                    <a:p>
                      <a:pPr marL="156845">
                        <a:spcBef>
                          <a:spcPts val="300"/>
                        </a:spcBef>
                        <a:spcAft>
                          <a:spcPts val="0"/>
                        </a:spcAft>
                      </a:pPr>
                      <a:r>
                        <a:rPr lang="tr-TR" sz="1400" kern="100" dirty="0">
                          <a:effectLst/>
                        </a:rPr>
                        <a:t> </a:t>
                      </a:r>
                      <a:endParaRPr lang="en-TR" sz="1800" kern="100" dirty="0">
                        <a:effectLst/>
                      </a:endParaRPr>
                    </a:p>
                    <a:p>
                      <a:pPr marL="156845">
                        <a:spcBef>
                          <a:spcPts val="300"/>
                        </a:spcBef>
                        <a:spcAft>
                          <a:spcPts val="0"/>
                        </a:spcAft>
                      </a:pPr>
                      <a:r>
                        <a:rPr lang="tr-TR" sz="1400" kern="100" dirty="0">
                          <a:effectLst/>
                        </a:rPr>
                        <a:t>                          110 HİSSE SENETLERİ  </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644 KONUSU KALMAYAN KARŞILIKLAR</a:t>
                      </a: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Hisse Senedi Satışı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240.000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45.000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a:t>
                      </a:r>
                    </a:p>
                    <a:p>
                      <a:endParaRPr lang="tr-TR" sz="1400" kern="100" dirty="0">
                        <a:effectLst/>
                      </a:endParaRPr>
                    </a:p>
                    <a:p>
                      <a:endParaRPr lang="tr-TR" sz="1400" kern="100" dirty="0">
                        <a:effectLst/>
                      </a:endParaRPr>
                    </a:p>
                    <a:p>
                      <a:endParaRPr lang="tr-TR" sz="1400" kern="100" dirty="0">
                        <a:effectLst/>
                      </a:endParaRPr>
                    </a:p>
                    <a:p>
                      <a:r>
                        <a:rPr lang="tr-TR" sz="1400" kern="100" dirty="0">
                          <a:effectLst/>
                        </a:rPr>
                        <a:t>           250.000</a:t>
                      </a:r>
                    </a:p>
                    <a:p>
                      <a:endParaRPr lang="tr-TR" sz="1400" kern="100" dirty="0">
                        <a:effectLst/>
                      </a:endParaRPr>
                    </a:p>
                    <a:p>
                      <a:r>
                        <a:rPr lang="tr-TR" sz="1400" kern="100" dirty="0">
                          <a:effectLst/>
                        </a:rPr>
                        <a:t>              35.000</a:t>
                      </a:r>
                    </a:p>
                    <a:p>
                      <a:r>
                        <a:rPr lang="tr-TR" sz="1400" kern="100" dirty="0">
                          <a:effectLst/>
                        </a:rPr>
                        <a:t>       </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045407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A8F38-B154-F50D-1033-D61D9533B06E}"/>
              </a:ext>
            </a:extLst>
          </p:cNvPr>
          <p:cNvSpPr>
            <a:spLocks noGrp="1"/>
          </p:cNvSpPr>
          <p:nvPr>
            <p:ph idx="1"/>
          </p:nvPr>
        </p:nvSpPr>
        <p:spPr>
          <a:xfrm>
            <a:off x="238539" y="238539"/>
            <a:ext cx="11569148" cy="6255026"/>
          </a:xfrm>
        </p:spPr>
        <p:txBody>
          <a:bodyPr>
            <a:normAutofit/>
          </a:bodyPr>
          <a:lstStyle/>
          <a:p>
            <a:pPr algn="just"/>
            <a:r>
              <a:rPr lang="en-TR" sz="2000" dirty="0"/>
              <a:t>İlgili hisse senetleri 270.000 TL bedelle satılmış olsaydı; </a:t>
            </a:r>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endParaRPr lang="en-TR" sz="2400" dirty="0"/>
          </a:p>
          <a:p>
            <a:pPr algn="just"/>
            <a:r>
              <a:rPr lang="en-TR" sz="1800" b="1" dirty="0"/>
              <a:t>654 KARŞILIK GİDERLERİ: </a:t>
            </a:r>
            <a:r>
              <a:rPr lang="tr-TR" sz="1800" dirty="0"/>
              <a:t>İşletmenin aktifinde yer alan değerlerle ilgili olarak ayrılan karşılıkların gider olarak yazıldığı hesaptır</a:t>
            </a:r>
          </a:p>
          <a:p>
            <a:pPr algn="just"/>
            <a:endParaRPr lang="en-TR" sz="1800" dirty="0"/>
          </a:p>
          <a:p>
            <a:pPr algn="just"/>
            <a:r>
              <a:rPr lang="en-TR" sz="1800" b="1" dirty="0"/>
              <a:t>644 KONUSU KALMAYAN KARŞILIKLAR: </a:t>
            </a:r>
            <a:r>
              <a:rPr lang="tr-TR" sz="1800" dirty="0"/>
              <a:t>Aktifle ilgili olarak daha önceden ayrılan karşılıklardan iptal edilen tutarlar bu hesapta izlenir.</a:t>
            </a:r>
          </a:p>
        </p:txBody>
      </p:sp>
      <p:graphicFrame>
        <p:nvGraphicFramePr>
          <p:cNvPr id="4" name="Table 3">
            <a:extLst>
              <a:ext uri="{FF2B5EF4-FFF2-40B4-BE49-F238E27FC236}">
                <a16:creationId xmlns:a16="http://schemas.microsoft.com/office/drawing/2014/main" id="{8AF9DD8D-38F7-D5B2-7AA7-A8FC1D5F0EED}"/>
              </a:ext>
            </a:extLst>
          </p:cNvPr>
          <p:cNvGraphicFramePr>
            <a:graphicFrameLocks noGrp="1"/>
          </p:cNvGraphicFramePr>
          <p:nvPr>
            <p:extLst>
              <p:ext uri="{D42A27DB-BD31-4B8C-83A1-F6EECF244321}">
                <p14:modId xmlns:p14="http://schemas.microsoft.com/office/powerpoint/2010/main" val="2967873606"/>
              </p:ext>
            </p:extLst>
          </p:nvPr>
        </p:nvGraphicFramePr>
        <p:xfrm>
          <a:off x="384313" y="868018"/>
          <a:ext cx="7420707" cy="33223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030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dirty="0">
                          <a:effectLst/>
                        </a:rPr>
                        <a:t>Borç</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2636021">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102 BANKALAR</a:t>
                      </a:r>
                    </a:p>
                    <a:p>
                      <a:pPr marL="156845">
                        <a:spcBef>
                          <a:spcPts val="300"/>
                        </a:spcBef>
                        <a:spcAft>
                          <a:spcPts val="0"/>
                        </a:spcAft>
                      </a:pPr>
                      <a:endParaRPr lang="tr-TR" sz="1400" kern="100" dirty="0">
                        <a:effectLst/>
                      </a:endParaRPr>
                    </a:p>
                    <a:p>
                      <a:pPr marL="156845">
                        <a:spcBef>
                          <a:spcPts val="300"/>
                        </a:spcBef>
                        <a:spcAft>
                          <a:spcPts val="0"/>
                        </a:spcAft>
                      </a:pPr>
                      <a:r>
                        <a:rPr lang="tr-TR" sz="1400" kern="100" dirty="0">
                          <a:effectLst/>
                        </a:rPr>
                        <a:t> 119 MENKUL KIYMETLER DEĞER DÜŞÜKLÜĞÜ  </a:t>
                      </a:r>
                    </a:p>
                    <a:p>
                      <a:pPr marL="156845">
                        <a:spcBef>
                          <a:spcPts val="300"/>
                        </a:spcBef>
                        <a:spcAft>
                          <a:spcPts val="0"/>
                        </a:spcAft>
                      </a:pPr>
                      <a:r>
                        <a:rPr lang="tr-TR" sz="1400" kern="100" dirty="0">
                          <a:effectLst/>
                        </a:rPr>
                        <a:t>               KARŞILIĞI</a:t>
                      </a:r>
                    </a:p>
                    <a:p>
                      <a:pPr marL="156845">
                        <a:spcBef>
                          <a:spcPts val="300"/>
                        </a:spcBef>
                        <a:spcAft>
                          <a:spcPts val="0"/>
                        </a:spcAft>
                      </a:pPr>
                      <a:r>
                        <a:rPr lang="tr-TR" sz="1400" kern="100" dirty="0">
                          <a:effectLst/>
                        </a:rPr>
                        <a:t> </a:t>
                      </a:r>
                      <a:endParaRPr lang="en-TR" sz="1800" kern="100" dirty="0">
                        <a:effectLst/>
                      </a:endParaRPr>
                    </a:p>
                    <a:p>
                      <a:pPr marL="156845">
                        <a:spcBef>
                          <a:spcPts val="300"/>
                        </a:spcBef>
                        <a:spcAft>
                          <a:spcPts val="0"/>
                        </a:spcAft>
                      </a:pPr>
                      <a:r>
                        <a:rPr lang="tr-TR" sz="1400" kern="100" dirty="0">
                          <a:effectLst/>
                        </a:rPr>
                        <a:t>                          110 HİSSE SENETLERİ  </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644 KONUSU KALMAYAN KARŞILIKLAR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645 MENKUL KIYMET SATIŞ KARLARI</a:t>
                      </a:r>
                    </a:p>
                    <a:p>
                      <a:pPr marL="969645">
                        <a:spcBef>
                          <a:spcPts val="305"/>
                        </a:spcBef>
                        <a:spcAft>
                          <a:spcPts val="0"/>
                        </a:spcAft>
                      </a:pPr>
                      <a:endParaRPr lang="tr-TR" sz="1400" kern="100" dirty="0">
                        <a:effectLst/>
                      </a:endParaRPr>
                    </a:p>
                    <a:p>
                      <a:pPr marL="456565">
                        <a:spcBef>
                          <a:spcPts val="305"/>
                        </a:spcBef>
                        <a:spcAft>
                          <a:spcPts val="0"/>
                        </a:spcAft>
                      </a:pPr>
                      <a:r>
                        <a:rPr lang="tr-TR" sz="1400" kern="100" dirty="0">
                          <a:effectLst/>
                        </a:rPr>
                        <a:t>Hisse Senedi Satışı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270.000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45.000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r>
                        <a:rPr lang="tr-TR" sz="1400" kern="100" dirty="0">
                          <a:effectLst/>
                        </a:rPr>
                        <a:t>          </a:t>
                      </a:r>
                    </a:p>
                    <a:p>
                      <a:endParaRPr lang="tr-TR" sz="1400" kern="100" dirty="0">
                        <a:effectLst/>
                      </a:endParaRPr>
                    </a:p>
                    <a:p>
                      <a:endParaRPr lang="tr-TR" sz="1400" kern="100" dirty="0">
                        <a:effectLst/>
                      </a:endParaRPr>
                    </a:p>
                    <a:p>
                      <a:endParaRPr lang="tr-TR" sz="1400" kern="100" dirty="0">
                        <a:effectLst/>
                      </a:endParaRPr>
                    </a:p>
                    <a:p>
                      <a:r>
                        <a:rPr lang="tr-TR" sz="1400" kern="100" dirty="0">
                          <a:effectLst/>
                        </a:rPr>
                        <a:t>           250.000</a:t>
                      </a:r>
                    </a:p>
                    <a:p>
                      <a:endParaRPr lang="tr-TR" sz="1400" kern="100" dirty="0">
                        <a:effectLst/>
                      </a:endParaRPr>
                    </a:p>
                    <a:p>
                      <a:r>
                        <a:rPr lang="tr-TR" sz="1400" kern="100" dirty="0">
                          <a:effectLst/>
                        </a:rPr>
                        <a:t>              45.000</a:t>
                      </a:r>
                    </a:p>
                    <a:p>
                      <a:endParaRPr lang="tr-TR" sz="1400" kern="100" dirty="0">
                        <a:effectLst/>
                      </a:endParaRPr>
                    </a:p>
                    <a:p>
                      <a:r>
                        <a:rPr lang="tr-TR" sz="1400" kern="100" dirty="0">
                          <a:effectLst/>
                        </a:rPr>
                        <a:t>               20.000</a:t>
                      </a:r>
                    </a:p>
                    <a:p>
                      <a:r>
                        <a:rPr lang="tr-TR" sz="1400" kern="100" dirty="0">
                          <a:effectLst/>
                        </a:rPr>
                        <a:t>       </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041548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D9DC87-DF5E-54DB-988C-ECA835CD4289}"/>
              </a:ext>
            </a:extLst>
          </p:cNvPr>
          <p:cNvSpPr>
            <a:spLocks noGrp="1"/>
          </p:cNvSpPr>
          <p:nvPr>
            <p:ph idx="1"/>
          </p:nvPr>
        </p:nvSpPr>
        <p:spPr>
          <a:xfrm>
            <a:off x="132521" y="185530"/>
            <a:ext cx="11847443" cy="6347791"/>
          </a:xfrm>
        </p:spPr>
        <p:txBody>
          <a:bodyPr>
            <a:normAutofit/>
          </a:bodyPr>
          <a:lstStyle/>
          <a:p>
            <a:pPr algn="just"/>
            <a:r>
              <a:rPr lang="en-TR" sz="2000" b="1" dirty="0"/>
              <a:t>12 TİCARİ ALACAKLAR: </a:t>
            </a:r>
            <a:r>
              <a:rPr lang="tr-TR" sz="2000" dirty="0"/>
              <a:t>Bir yıl içinde paraya </a:t>
            </a:r>
            <a:r>
              <a:rPr lang="tr-TR" sz="2000" dirty="0" err="1"/>
              <a:t>dönüşmesi</a:t>
            </a:r>
            <a:r>
              <a:rPr lang="tr-TR" sz="2000" dirty="0"/>
              <a:t> </a:t>
            </a:r>
            <a:r>
              <a:rPr lang="tr-TR" sz="2000" dirty="0" err="1"/>
              <a:t>öngörülen</a:t>
            </a:r>
            <a:r>
              <a:rPr lang="tr-TR" sz="2000" dirty="0"/>
              <a:t> ve işletmenin ticari ilişkisi nedeniyle ortaya çıkan senetli ve senetsiz alacaklar bu hesap grubunda gösterilir.</a:t>
            </a:r>
          </a:p>
          <a:p>
            <a:pPr algn="just"/>
            <a:endParaRPr lang="tr-TR" sz="2000" dirty="0"/>
          </a:p>
          <a:p>
            <a:pPr algn="just"/>
            <a:r>
              <a:rPr lang="tr-TR" sz="2000" b="1" dirty="0"/>
              <a:t>120 ALICILAR: </a:t>
            </a:r>
            <a:r>
              <a:rPr lang="tr-TR" sz="2000" dirty="0"/>
              <a:t>Bu hesap, işletmenin faaliyet konusunu oluşturan mal ve hizmet satışlarından kaynaklanan senetsiz alacaklarının izlenmesi için kullanılır.</a:t>
            </a:r>
          </a:p>
          <a:p>
            <a:pPr algn="just"/>
            <a:endParaRPr lang="tr-TR" sz="2000" b="1" dirty="0"/>
          </a:p>
          <a:p>
            <a:pPr algn="just"/>
            <a:r>
              <a:rPr lang="tr-TR" sz="2000" dirty="0"/>
              <a:t>1) İşletme 100.000 TL + KDV (%20) bedelli ticari malı vadeli (veresiye) olarak alıcı Ali </a:t>
            </a:r>
            <a:r>
              <a:rPr lang="tr-TR" sz="2000" dirty="0" err="1"/>
              <a:t>Alan’a</a:t>
            </a:r>
            <a:r>
              <a:rPr lang="tr-TR" sz="2000" dirty="0"/>
              <a:t> satmıştır (Aralıklı envanter)</a:t>
            </a:r>
          </a:p>
          <a:p>
            <a:pPr algn="just"/>
            <a:endParaRPr lang="en-TR" sz="2000" b="1" dirty="0"/>
          </a:p>
        </p:txBody>
      </p:sp>
      <p:graphicFrame>
        <p:nvGraphicFramePr>
          <p:cNvPr id="4" name="Table 3">
            <a:extLst>
              <a:ext uri="{FF2B5EF4-FFF2-40B4-BE49-F238E27FC236}">
                <a16:creationId xmlns:a16="http://schemas.microsoft.com/office/drawing/2014/main" id="{75D66096-114F-5749-C8AE-2EEABA2103C3}"/>
              </a:ext>
            </a:extLst>
          </p:cNvPr>
          <p:cNvGraphicFramePr>
            <a:graphicFrameLocks noGrp="1"/>
          </p:cNvGraphicFramePr>
          <p:nvPr>
            <p:extLst>
              <p:ext uri="{D42A27DB-BD31-4B8C-83A1-F6EECF244321}">
                <p14:modId xmlns:p14="http://schemas.microsoft.com/office/powerpoint/2010/main" val="2080132293"/>
              </p:ext>
            </p:extLst>
          </p:nvPr>
        </p:nvGraphicFramePr>
        <p:xfrm>
          <a:off x="1661528" y="3080370"/>
          <a:ext cx="7420707" cy="217687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120 ALICILAR</a:t>
                      </a:r>
                    </a:p>
                    <a:p>
                      <a:pPr marL="156845">
                        <a:spcBef>
                          <a:spcPts val="300"/>
                        </a:spcBef>
                        <a:spcAft>
                          <a:spcPts val="0"/>
                        </a:spcAft>
                      </a:pPr>
                      <a:r>
                        <a:rPr lang="tr-TR" sz="1400" kern="100" dirty="0">
                          <a:effectLst/>
                        </a:rPr>
                        <a:t>    120.01. Ali Alan</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en-TR" sz="1800" kern="100" spc="-25" dirty="0">
                        <a:effectLst/>
                      </a:endParaRPr>
                    </a:p>
                    <a:p>
                      <a:pPr marL="969645">
                        <a:spcBef>
                          <a:spcPts val="295"/>
                        </a:spcBef>
                        <a:spcAft>
                          <a:spcPts val="0"/>
                        </a:spcAft>
                      </a:pPr>
                      <a:endParaRPr lang="tr-TR" sz="1400" kern="100" dirty="0">
                        <a:effectLst/>
                      </a:endParaRPr>
                    </a:p>
                    <a:p>
                      <a:pPr marL="456565">
                        <a:spcBef>
                          <a:spcPts val="305"/>
                        </a:spcBef>
                        <a:spcAft>
                          <a:spcPts val="0"/>
                        </a:spcAft>
                      </a:pPr>
                      <a:r>
                        <a:rPr lang="tr-TR" sz="1400" kern="100" dirty="0">
                          <a:effectLst/>
                        </a:rPr>
                        <a:t>Ticari Mal Satışı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en-TR" sz="18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100.000</a:t>
                      </a:r>
                      <a:endParaRPr lang="en-TR" sz="1800" kern="100" dirty="0">
                        <a:effectLst/>
                      </a:endParaRPr>
                    </a:p>
                    <a:p>
                      <a:pPr marL="309245">
                        <a:spcBef>
                          <a:spcPts val="300"/>
                        </a:spcBef>
                        <a:spcAft>
                          <a:spcPts val="0"/>
                        </a:spcAft>
                      </a:pPr>
                      <a:r>
                        <a:rPr lang="tr-TR" sz="1400" kern="100" dirty="0">
                          <a:effectLst/>
                        </a:rPr>
                        <a:t>  20.000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110903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CB1B38-D296-21B6-1AAA-9BA4B14CD833}"/>
              </a:ext>
            </a:extLst>
          </p:cNvPr>
          <p:cNvSpPr>
            <a:spLocks noGrp="1"/>
          </p:cNvSpPr>
          <p:nvPr>
            <p:ph idx="1"/>
          </p:nvPr>
        </p:nvSpPr>
        <p:spPr>
          <a:xfrm>
            <a:off x="259307" y="409433"/>
            <a:ext cx="11668835" cy="6250674"/>
          </a:xfrm>
        </p:spPr>
        <p:txBody>
          <a:bodyPr>
            <a:normAutofit/>
          </a:bodyPr>
          <a:lstStyle/>
          <a:p>
            <a:r>
              <a:rPr lang="en-TR" sz="2400" dirty="0"/>
              <a:t>2) Alıcı Ali Alan mal borcunu işletmenin banka hesabına ödemiştir.</a:t>
            </a:r>
          </a:p>
          <a:p>
            <a:endParaRPr lang="en-TR" sz="2400" dirty="0"/>
          </a:p>
        </p:txBody>
      </p:sp>
      <p:graphicFrame>
        <p:nvGraphicFramePr>
          <p:cNvPr id="4" name="Table 3">
            <a:extLst>
              <a:ext uri="{FF2B5EF4-FFF2-40B4-BE49-F238E27FC236}">
                <a16:creationId xmlns:a16="http://schemas.microsoft.com/office/drawing/2014/main" id="{2ECA09A2-05B5-6BDA-D714-C2C92F4703B7}"/>
              </a:ext>
            </a:extLst>
          </p:cNvPr>
          <p:cNvGraphicFramePr>
            <a:graphicFrameLocks noGrp="1"/>
          </p:cNvGraphicFramePr>
          <p:nvPr>
            <p:extLst>
              <p:ext uri="{D42A27DB-BD31-4B8C-83A1-F6EECF244321}">
                <p14:modId xmlns:p14="http://schemas.microsoft.com/office/powerpoint/2010/main" val="3989105324"/>
              </p:ext>
            </p:extLst>
          </p:nvPr>
        </p:nvGraphicFramePr>
        <p:xfrm>
          <a:off x="1033731" y="978614"/>
          <a:ext cx="7420707" cy="1840524"/>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000" kern="100" spc="-10" dirty="0">
                          <a:effectLst/>
                        </a:rPr>
                        <a:t>  </a:t>
                      </a:r>
                      <a:r>
                        <a:rPr lang="tr-TR" sz="1200" kern="100" spc="-10" dirty="0">
                          <a:effectLst/>
                        </a:rPr>
                        <a:t>102 BANKALAR</a:t>
                      </a:r>
                    </a:p>
                    <a:p>
                      <a:pPr marL="25400">
                        <a:spcBef>
                          <a:spcPts val="250"/>
                        </a:spcBef>
                        <a:spcAft>
                          <a:spcPts val="0"/>
                        </a:spcAft>
                      </a:pPr>
                      <a:endParaRPr lang="tr-TR" sz="1050" kern="100" spc="-10" dirty="0">
                        <a:effectLst/>
                      </a:endParaRPr>
                    </a:p>
                    <a:p>
                      <a:pPr marL="25400">
                        <a:spcBef>
                          <a:spcPts val="250"/>
                        </a:spcBef>
                        <a:spcAft>
                          <a:spcPts val="0"/>
                        </a:spcAft>
                      </a:pPr>
                      <a:endParaRPr lang="tr-TR" sz="1050" kern="100" spc="-10" dirty="0">
                        <a:effectLst/>
                      </a:endParaRPr>
                    </a:p>
                    <a:p>
                      <a:pPr marL="25400">
                        <a:spcBef>
                          <a:spcPts val="250"/>
                        </a:spcBef>
                        <a:spcAft>
                          <a:spcPts val="0"/>
                        </a:spcAft>
                      </a:pPr>
                      <a:r>
                        <a:rPr lang="tr-TR" sz="1050" kern="100" spc="-10" dirty="0">
                          <a:effectLst/>
                        </a:rPr>
                        <a:t>                                                                         </a:t>
                      </a:r>
                      <a:r>
                        <a:rPr lang="tr-TR" sz="1200" kern="100" dirty="0">
                          <a:effectLst/>
                        </a:rPr>
                        <a:t>120 ALICILAR</a:t>
                      </a:r>
                    </a:p>
                    <a:p>
                      <a:pPr marL="156845">
                        <a:spcBef>
                          <a:spcPts val="300"/>
                        </a:spcBef>
                        <a:spcAft>
                          <a:spcPts val="0"/>
                        </a:spcAft>
                      </a:pPr>
                      <a:r>
                        <a:rPr lang="tr-TR" sz="1200" kern="100" dirty="0">
                          <a:effectLst/>
                        </a:rPr>
                        <a:t>                                                                 120.01. Ali Alan</a:t>
                      </a:r>
                      <a:endParaRPr lang="en-TR" sz="1600" kern="100" dirty="0">
                        <a:effectLst/>
                      </a:endParaRPr>
                    </a:p>
                    <a:p>
                      <a:pPr marL="25400">
                        <a:spcBef>
                          <a:spcPts val="250"/>
                        </a:spcBef>
                        <a:spcAft>
                          <a:spcPts val="0"/>
                        </a:spcAft>
                      </a:pPr>
                      <a:r>
                        <a:rPr lang="en-TR" sz="1100" kern="100" dirty="0">
                          <a:effectLst/>
                        </a:rPr>
                        <a:t> </a:t>
                      </a:r>
                      <a:r>
                        <a:rPr lang="tr-TR" sz="1400" kern="100" dirty="0">
                          <a:effectLst/>
                        </a:rPr>
                        <a:t>        Alacak tahsili</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120.000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2151035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E8E956-AE9E-9452-B81C-301B9B8B3B20}"/>
              </a:ext>
            </a:extLst>
          </p:cNvPr>
          <p:cNvSpPr>
            <a:spLocks noGrp="1"/>
          </p:cNvSpPr>
          <p:nvPr>
            <p:ph idx="1"/>
          </p:nvPr>
        </p:nvSpPr>
        <p:spPr>
          <a:xfrm>
            <a:off x="218364" y="136478"/>
            <a:ext cx="11764370" cy="6619164"/>
          </a:xfrm>
        </p:spPr>
        <p:txBody>
          <a:bodyPr>
            <a:normAutofit/>
          </a:bodyPr>
          <a:lstStyle/>
          <a:p>
            <a:pPr algn="just"/>
            <a:r>
              <a:rPr lang="en-TR" sz="2000" b="1" dirty="0"/>
              <a:t>121 ALACAK SENETLERİ:</a:t>
            </a:r>
            <a:r>
              <a:rPr lang="en-TR" sz="2000" dirty="0"/>
              <a:t> </a:t>
            </a:r>
            <a:r>
              <a:rPr lang="tr-TR" sz="2000" dirty="0"/>
              <a:t>Bu hesap, işletmenin faaliyet konusunu oluşturan mal ve hizmet satışlarından kaynaklanan senede bağlanmış alacaklarını kapsar.</a:t>
            </a:r>
          </a:p>
          <a:p>
            <a:pPr algn="just"/>
            <a:endParaRPr lang="tr-TR" sz="2000" dirty="0"/>
          </a:p>
          <a:p>
            <a:pPr algn="just"/>
            <a:r>
              <a:rPr lang="tr-TR" sz="2000" dirty="0"/>
              <a:t>1) İşletme 100.000 TL + KDV (%20) bedelli ticari malı alıcı Ali </a:t>
            </a:r>
            <a:r>
              <a:rPr lang="tr-TR" sz="2000" dirty="0" err="1"/>
              <a:t>Alan’a</a:t>
            </a:r>
            <a:r>
              <a:rPr lang="tr-TR" sz="2000" dirty="0"/>
              <a:t> satmıştır. Ali Alan mal </a:t>
            </a:r>
            <a:r>
              <a:rPr lang="tr-TR" sz="2000" dirty="0" err="1"/>
              <a:t>bedeli+KDV</a:t>
            </a:r>
            <a:r>
              <a:rPr lang="tr-TR" sz="2000" dirty="0"/>
              <a:t> için senet düzenlemiştir. (Aralıklı envanter)</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r>
              <a:rPr lang="en-TR" sz="2000" dirty="0"/>
              <a:t>2) Alıcı Ali Alan senet bedelini nakit olarak ödemiştir.</a:t>
            </a:r>
          </a:p>
          <a:p>
            <a:pPr algn="just"/>
            <a:endParaRPr lang="tr-TR" sz="2000" dirty="0"/>
          </a:p>
          <a:p>
            <a:pPr algn="just"/>
            <a:endParaRPr lang="tr-TR" sz="2000" dirty="0"/>
          </a:p>
          <a:p>
            <a:pPr algn="just"/>
            <a:endParaRPr lang="en-TR" sz="2000" dirty="0"/>
          </a:p>
        </p:txBody>
      </p:sp>
      <p:graphicFrame>
        <p:nvGraphicFramePr>
          <p:cNvPr id="4" name="Table 3">
            <a:extLst>
              <a:ext uri="{FF2B5EF4-FFF2-40B4-BE49-F238E27FC236}">
                <a16:creationId xmlns:a16="http://schemas.microsoft.com/office/drawing/2014/main" id="{F625BBF0-D5A3-9532-CF59-01F0C9D4B28B}"/>
              </a:ext>
            </a:extLst>
          </p:cNvPr>
          <p:cNvGraphicFramePr>
            <a:graphicFrameLocks noGrp="1"/>
          </p:cNvGraphicFramePr>
          <p:nvPr>
            <p:extLst>
              <p:ext uri="{D42A27DB-BD31-4B8C-83A1-F6EECF244321}">
                <p14:modId xmlns:p14="http://schemas.microsoft.com/office/powerpoint/2010/main" val="2823172735"/>
              </p:ext>
            </p:extLst>
          </p:nvPr>
        </p:nvGraphicFramePr>
        <p:xfrm>
          <a:off x="1115617" y="1906662"/>
          <a:ext cx="7420707" cy="217687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121 ALACAK SENETLERİ</a:t>
                      </a:r>
                    </a:p>
                    <a:p>
                      <a:pPr marL="156845">
                        <a:spcBef>
                          <a:spcPts val="300"/>
                        </a:spcBef>
                        <a:spcAft>
                          <a:spcPts val="0"/>
                        </a:spcAft>
                      </a:pPr>
                      <a:r>
                        <a:rPr lang="tr-TR" sz="1400" kern="100" dirty="0">
                          <a:effectLst/>
                        </a:rPr>
                        <a:t>    121.01. Ali Alan</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en-TR" sz="1800" kern="100" spc="-25" dirty="0">
                        <a:effectLst/>
                      </a:endParaRPr>
                    </a:p>
                    <a:p>
                      <a:pPr marL="969645">
                        <a:spcBef>
                          <a:spcPts val="295"/>
                        </a:spcBef>
                        <a:spcAft>
                          <a:spcPts val="0"/>
                        </a:spcAft>
                      </a:pPr>
                      <a:endParaRPr lang="tr-TR" sz="1400" kern="100" dirty="0">
                        <a:effectLst/>
                      </a:endParaRPr>
                    </a:p>
                    <a:p>
                      <a:pPr marL="456565">
                        <a:spcBef>
                          <a:spcPts val="305"/>
                        </a:spcBef>
                        <a:spcAft>
                          <a:spcPts val="0"/>
                        </a:spcAft>
                      </a:pPr>
                      <a:r>
                        <a:rPr lang="tr-TR" sz="1400" kern="100" dirty="0">
                          <a:effectLst/>
                        </a:rPr>
                        <a:t>Ticari Mal Satışı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en-TR" sz="18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100.000</a:t>
                      </a:r>
                      <a:endParaRPr lang="en-TR" sz="1800" kern="100" dirty="0">
                        <a:effectLst/>
                      </a:endParaRPr>
                    </a:p>
                    <a:p>
                      <a:pPr marL="309245">
                        <a:spcBef>
                          <a:spcPts val="300"/>
                        </a:spcBef>
                        <a:spcAft>
                          <a:spcPts val="0"/>
                        </a:spcAft>
                      </a:pPr>
                      <a:r>
                        <a:rPr lang="tr-TR" sz="1400" kern="100" dirty="0">
                          <a:effectLst/>
                        </a:rPr>
                        <a:t>  20.000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B7529EB9-99F9-782B-3CD1-D322A838D63B}"/>
              </a:ext>
            </a:extLst>
          </p:cNvPr>
          <p:cNvGraphicFramePr>
            <a:graphicFrameLocks noGrp="1"/>
          </p:cNvGraphicFramePr>
          <p:nvPr>
            <p:extLst>
              <p:ext uri="{D42A27DB-BD31-4B8C-83A1-F6EECF244321}">
                <p14:modId xmlns:p14="http://schemas.microsoft.com/office/powerpoint/2010/main" val="1913427857"/>
              </p:ext>
            </p:extLst>
          </p:nvPr>
        </p:nvGraphicFramePr>
        <p:xfrm>
          <a:off x="1115616" y="4811026"/>
          <a:ext cx="7420707" cy="1589774"/>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28255">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361519">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000" kern="100" spc="-10" dirty="0">
                          <a:effectLst/>
                        </a:rPr>
                        <a:t>          </a:t>
                      </a:r>
                      <a:r>
                        <a:rPr lang="tr-TR" sz="1400" kern="100" spc="-10" dirty="0">
                          <a:effectLst/>
                        </a:rPr>
                        <a:t>100 KASA</a:t>
                      </a:r>
                    </a:p>
                    <a:p>
                      <a:pPr marL="25400">
                        <a:spcBef>
                          <a:spcPts val="250"/>
                        </a:spcBef>
                        <a:spcAft>
                          <a:spcPts val="0"/>
                        </a:spcAft>
                      </a:pPr>
                      <a:endParaRPr lang="tr-TR" sz="1050" kern="100" spc="-10" dirty="0">
                        <a:effectLst/>
                      </a:endParaRPr>
                    </a:p>
                    <a:p>
                      <a:pPr marL="25400">
                        <a:spcBef>
                          <a:spcPts val="250"/>
                        </a:spcBef>
                        <a:spcAft>
                          <a:spcPts val="0"/>
                        </a:spcAft>
                      </a:pPr>
                      <a:r>
                        <a:rPr lang="tr-TR" sz="1050" kern="100" spc="-10" dirty="0">
                          <a:effectLst/>
                        </a:rPr>
                        <a:t>                                                                         </a:t>
                      </a:r>
                      <a:r>
                        <a:rPr lang="tr-TR" sz="1200" kern="100" dirty="0">
                          <a:effectLst/>
                        </a:rPr>
                        <a:t>121 ALACAK SENETLERİ</a:t>
                      </a:r>
                    </a:p>
                    <a:p>
                      <a:pPr marL="156845">
                        <a:spcBef>
                          <a:spcPts val="300"/>
                        </a:spcBef>
                        <a:spcAft>
                          <a:spcPts val="0"/>
                        </a:spcAft>
                      </a:pPr>
                      <a:r>
                        <a:rPr lang="tr-TR" sz="1200" kern="100" dirty="0">
                          <a:effectLst/>
                        </a:rPr>
                        <a:t>                                                                 121.01. Ali Alan</a:t>
                      </a:r>
                      <a:endParaRPr lang="en-TR" sz="1600" kern="100" dirty="0">
                        <a:effectLst/>
                      </a:endParaRPr>
                    </a:p>
                    <a:p>
                      <a:pPr marL="25400">
                        <a:spcBef>
                          <a:spcPts val="250"/>
                        </a:spcBef>
                        <a:spcAft>
                          <a:spcPts val="0"/>
                        </a:spcAft>
                      </a:pPr>
                      <a:r>
                        <a:rPr lang="en-TR" sz="1100" kern="100" dirty="0">
                          <a:effectLst/>
                        </a:rPr>
                        <a:t> </a:t>
                      </a:r>
                      <a:r>
                        <a:rPr lang="tr-TR" sz="1400" kern="100" dirty="0">
                          <a:effectLst/>
                        </a:rPr>
                        <a:t>        Alacak  tahsili</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120.000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0326999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50E045-E37A-EE93-2A48-23E3454C0FA0}"/>
              </a:ext>
            </a:extLst>
          </p:cNvPr>
          <p:cNvSpPr>
            <a:spLocks noGrp="1"/>
          </p:cNvSpPr>
          <p:nvPr>
            <p:ph idx="1"/>
          </p:nvPr>
        </p:nvSpPr>
        <p:spPr>
          <a:xfrm>
            <a:off x="255494" y="349624"/>
            <a:ext cx="11658600" cy="6266329"/>
          </a:xfrm>
        </p:spPr>
        <p:txBody>
          <a:bodyPr/>
          <a:lstStyle/>
          <a:p>
            <a:pPr algn="just"/>
            <a:r>
              <a:rPr lang="en-TR" dirty="0"/>
              <a:t>İşletme 50.000 + KDV (%20) bedelle ticari mal satın almıştır. İşletme likidite tercihi sebebiyle mal bedeli ve KDV’yi elindeki 60.000 TL bedelli alacak senedini ciro ederek ödemiştir.</a:t>
            </a:r>
          </a:p>
        </p:txBody>
      </p:sp>
      <p:graphicFrame>
        <p:nvGraphicFramePr>
          <p:cNvPr id="4" name="Table 3">
            <a:extLst>
              <a:ext uri="{FF2B5EF4-FFF2-40B4-BE49-F238E27FC236}">
                <a16:creationId xmlns:a16="http://schemas.microsoft.com/office/drawing/2014/main" id="{8526E33B-9936-B24A-78F6-BCEE82DF5CB5}"/>
              </a:ext>
            </a:extLst>
          </p:cNvPr>
          <p:cNvGraphicFramePr>
            <a:graphicFrameLocks noGrp="1"/>
          </p:cNvGraphicFramePr>
          <p:nvPr>
            <p:extLst>
              <p:ext uri="{D42A27DB-BD31-4B8C-83A1-F6EECF244321}">
                <p14:modId xmlns:p14="http://schemas.microsoft.com/office/powerpoint/2010/main" val="1158010862"/>
              </p:ext>
            </p:extLst>
          </p:nvPr>
        </p:nvGraphicFramePr>
        <p:xfrm>
          <a:off x="1370716" y="2126779"/>
          <a:ext cx="7420707" cy="1678739"/>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65372">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dirty="0">
                          <a:effectLst/>
                        </a:rPr>
                        <a:t>Alacak</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133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153 TİCARİ MALLAR</a:t>
                      </a:r>
                    </a:p>
                    <a:p>
                      <a:pPr marL="156845">
                        <a:spcBef>
                          <a:spcPts val="300"/>
                        </a:spcBef>
                        <a:spcAft>
                          <a:spcPts val="0"/>
                        </a:spcAft>
                      </a:pPr>
                      <a:r>
                        <a:rPr lang="tr-TR" sz="1400" kern="100" dirty="0">
                          <a:effectLst/>
                        </a:rPr>
                        <a:t> 191 İNDİRİLECEK KDV</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295"/>
                        </a:spcBef>
                        <a:spcAft>
                          <a:spcPts val="0"/>
                        </a:spcAft>
                      </a:pPr>
                      <a:r>
                        <a:rPr lang="tr-TR" sz="1400" kern="100" dirty="0">
                          <a:effectLst/>
                        </a:rPr>
                        <a:t>     121 ALACAK SENETLERİ</a:t>
                      </a:r>
                    </a:p>
                    <a:p>
                      <a:pPr marL="456565">
                        <a:spcBef>
                          <a:spcPts val="305"/>
                        </a:spcBef>
                        <a:spcAft>
                          <a:spcPts val="0"/>
                        </a:spcAft>
                      </a:pPr>
                      <a:r>
                        <a:rPr lang="tr-TR" sz="1400" kern="100" dirty="0">
                          <a:effectLst/>
                        </a:rPr>
                        <a:t>Ticari Mal Alımı</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50.000</a:t>
                      </a:r>
                    </a:p>
                    <a:p>
                      <a:pPr marL="249555"/>
                      <a:r>
                        <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rPr>
                        <a:t>10.000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spc="0" dirty="0">
                        <a:effectLst/>
                      </a:endParaRPr>
                    </a:p>
                    <a:p>
                      <a:r>
                        <a:rPr lang="tr-TR" sz="1400" kern="100" spc="-10" dirty="0">
                          <a:effectLst/>
                        </a:rPr>
                        <a:t>    </a:t>
                      </a:r>
                      <a:endParaRPr lang="en-TR" sz="1800" kern="100" spc="-10" dirty="0">
                        <a:effectLst/>
                      </a:endParaRPr>
                    </a:p>
                    <a:p>
                      <a:endParaRPr lang="tr-TR" sz="1400" kern="100" dirty="0">
                        <a:effectLst/>
                      </a:endParaRPr>
                    </a:p>
                    <a:p>
                      <a:r>
                        <a:rPr lang="tr-TR" sz="1400" kern="100" dirty="0">
                          <a:effectLst/>
                        </a:rPr>
                        <a:t>             60.000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007094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B88B89-905A-4A86-B764-5D9183ED8653}"/>
              </a:ext>
            </a:extLst>
          </p:cNvPr>
          <p:cNvSpPr>
            <a:spLocks noGrp="1"/>
          </p:cNvSpPr>
          <p:nvPr>
            <p:ph idx="1"/>
          </p:nvPr>
        </p:nvSpPr>
        <p:spPr>
          <a:xfrm>
            <a:off x="121024" y="228600"/>
            <a:ext cx="11873752" cy="6481482"/>
          </a:xfrm>
        </p:spPr>
        <p:txBody>
          <a:bodyPr>
            <a:normAutofit/>
          </a:bodyPr>
          <a:lstStyle/>
          <a:p>
            <a:pPr algn="just"/>
            <a:r>
              <a:rPr lang="en-TR" sz="2000" b="1" dirty="0"/>
              <a:t>122 ALACAK SENETLERİ REESKONTU (-):</a:t>
            </a:r>
            <a:r>
              <a:rPr lang="en-TR" sz="2000" dirty="0"/>
              <a:t> </a:t>
            </a:r>
            <a:r>
              <a:rPr lang="tr-TR" sz="2000" dirty="0"/>
              <a:t>Bilanço, </a:t>
            </a:r>
            <a:r>
              <a:rPr lang="tr-TR" sz="2000" dirty="0" err="1"/>
              <a:t>gününde</a:t>
            </a:r>
            <a:r>
              <a:rPr lang="tr-TR" sz="2000" dirty="0"/>
              <a:t>, senetli alacakların tasarruf değeri ile değerlenmesini sağlamak </a:t>
            </a:r>
            <a:r>
              <a:rPr lang="tr-TR" sz="2000" dirty="0" err="1"/>
              <a:t>üzere</a:t>
            </a:r>
            <a:r>
              <a:rPr lang="tr-TR" sz="2000" dirty="0"/>
              <a:t> alacak senetleri için ayrılan reeskont tutarlarının izlenmesinde kullanılır.</a:t>
            </a:r>
          </a:p>
          <a:p>
            <a:pPr algn="just"/>
            <a:r>
              <a:rPr lang="tr-TR" sz="2000" dirty="0"/>
              <a:t>İşletme 31.12.2023 tarihi itibariyle elindeki alacak senedi için reeskont tutarını 4.200 TL olarak hesaplamıştır. </a:t>
            </a:r>
          </a:p>
          <a:p>
            <a:pPr algn="just"/>
            <a:endParaRPr lang="tr-TR" sz="2000" dirty="0"/>
          </a:p>
          <a:p>
            <a:pPr algn="just"/>
            <a:endParaRPr lang="tr-TR" sz="2000" dirty="0"/>
          </a:p>
          <a:p>
            <a:pPr marL="0" indent="0" algn="just">
              <a:buNone/>
            </a:pPr>
            <a:endParaRPr lang="tr-TR" sz="2000" dirty="0"/>
          </a:p>
          <a:p>
            <a:pPr algn="just"/>
            <a:r>
              <a:rPr lang="tr-TR" sz="2000" dirty="0"/>
              <a:t>Dönem başı ters kayıt verilir (01.01.2024);</a:t>
            </a:r>
          </a:p>
          <a:p>
            <a:pPr algn="just"/>
            <a:endParaRPr lang="tr-TR" sz="2000" dirty="0"/>
          </a:p>
          <a:p>
            <a:pPr algn="just"/>
            <a:endParaRPr lang="tr-TR" sz="2000" dirty="0"/>
          </a:p>
          <a:p>
            <a:pPr algn="just"/>
            <a:endParaRPr lang="tr-TR" sz="2000" dirty="0"/>
          </a:p>
          <a:p>
            <a:pPr marL="0" indent="0" algn="just">
              <a:buNone/>
            </a:pPr>
            <a:endParaRPr lang="tr-TR" sz="2000" dirty="0"/>
          </a:p>
          <a:p>
            <a:pPr algn="just"/>
            <a:r>
              <a:rPr lang="en-US" sz="1600" b="0" i="0" u="none" strike="noStrike" dirty="0">
                <a:solidFill>
                  <a:srgbClr val="000000"/>
                </a:solidFill>
                <a:effectLst/>
                <a:latin typeface="Helvetica" pitchFamily="2" charset="0"/>
              </a:rPr>
              <a:t>(Normal Senet </a:t>
            </a:r>
            <a:r>
              <a:rPr lang="en-US" sz="1600" b="0" i="0" u="none" strike="noStrike" dirty="0" err="1">
                <a:solidFill>
                  <a:srgbClr val="000000"/>
                </a:solidFill>
                <a:effectLst/>
                <a:latin typeface="Helvetica" pitchFamily="2" charset="0"/>
              </a:rPr>
              <a:t>Değeri</a:t>
            </a:r>
            <a:r>
              <a:rPr lang="en-US" sz="1600" b="0" i="0" u="none" strike="noStrike" dirty="0">
                <a:solidFill>
                  <a:srgbClr val="000000"/>
                </a:solidFill>
                <a:effectLst/>
                <a:latin typeface="Helvetica" pitchFamily="2" charset="0"/>
              </a:rPr>
              <a:t> X </a:t>
            </a:r>
            <a:r>
              <a:rPr lang="en-US" sz="1600" b="0" i="0" u="none" strike="noStrike" dirty="0" err="1">
                <a:solidFill>
                  <a:srgbClr val="000000"/>
                </a:solidFill>
                <a:effectLst/>
                <a:latin typeface="Helvetica" pitchFamily="2" charset="0"/>
              </a:rPr>
              <a:t>Faiz</a:t>
            </a:r>
            <a:r>
              <a:rPr lang="en-US" sz="1600" b="0" i="0" u="none" strike="noStrike" dirty="0">
                <a:solidFill>
                  <a:srgbClr val="000000"/>
                </a:solidFill>
                <a:effectLst/>
                <a:latin typeface="Helvetica" pitchFamily="2" charset="0"/>
              </a:rPr>
              <a:t> </a:t>
            </a:r>
            <a:r>
              <a:rPr lang="en-US" sz="1600" b="0" i="0" u="none" strike="noStrike" dirty="0" err="1">
                <a:solidFill>
                  <a:srgbClr val="000000"/>
                </a:solidFill>
                <a:effectLst/>
                <a:latin typeface="Helvetica" pitchFamily="2" charset="0"/>
              </a:rPr>
              <a:t>Oranı</a:t>
            </a:r>
            <a:r>
              <a:rPr lang="en-US" sz="1600" b="0" i="0" u="none" strike="noStrike" dirty="0">
                <a:solidFill>
                  <a:srgbClr val="000000"/>
                </a:solidFill>
                <a:effectLst/>
                <a:latin typeface="Helvetica" pitchFamily="2" charset="0"/>
              </a:rPr>
              <a:t> X </a:t>
            </a:r>
            <a:r>
              <a:rPr lang="en-US" sz="1600" b="0" i="0" u="none" strike="noStrike" dirty="0" err="1">
                <a:solidFill>
                  <a:srgbClr val="000000"/>
                </a:solidFill>
                <a:effectLst/>
                <a:latin typeface="Helvetica" pitchFamily="2" charset="0"/>
              </a:rPr>
              <a:t>Gün</a:t>
            </a:r>
            <a:r>
              <a:rPr lang="en-US" sz="1600" b="0" i="0" u="none" strike="noStrike" dirty="0">
                <a:solidFill>
                  <a:srgbClr val="000000"/>
                </a:solidFill>
                <a:effectLst/>
                <a:latin typeface="Helvetica" pitchFamily="2" charset="0"/>
              </a:rPr>
              <a:t> </a:t>
            </a:r>
            <a:r>
              <a:rPr lang="en-US" sz="1600" b="0" i="0" u="none" strike="noStrike" dirty="0" err="1">
                <a:solidFill>
                  <a:srgbClr val="000000"/>
                </a:solidFill>
                <a:effectLst/>
                <a:latin typeface="Helvetica" pitchFamily="2" charset="0"/>
              </a:rPr>
              <a:t>Sayısı</a:t>
            </a:r>
            <a:r>
              <a:rPr lang="en-US" sz="1600" b="0" i="0" u="none" strike="noStrike" dirty="0">
                <a:solidFill>
                  <a:srgbClr val="000000"/>
                </a:solidFill>
                <a:effectLst/>
                <a:latin typeface="Helvetica" pitchFamily="2" charset="0"/>
              </a:rPr>
              <a:t> (Vade)) / (36.000 + (</a:t>
            </a:r>
            <a:r>
              <a:rPr lang="en-US" sz="1600" b="0" i="0" u="none" strike="noStrike" dirty="0" err="1">
                <a:solidFill>
                  <a:srgbClr val="000000"/>
                </a:solidFill>
                <a:effectLst/>
                <a:latin typeface="Helvetica" pitchFamily="2" charset="0"/>
              </a:rPr>
              <a:t>Faiz</a:t>
            </a:r>
            <a:r>
              <a:rPr lang="en-US" sz="1600" b="0" i="0" u="none" strike="noStrike" dirty="0">
                <a:solidFill>
                  <a:srgbClr val="000000"/>
                </a:solidFill>
                <a:effectLst/>
                <a:latin typeface="Helvetica" pitchFamily="2" charset="0"/>
              </a:rPr>
              <a:t> </a:t>
            </a:r>
            <a:r>
              <a:rPr lang="en-US" sz="1600" b="0" i="0" u="none" strike="noStrike" dirty="0" err="1">
                <a:solidFill>
                  <a:srgbClr val="000000"/>
                </a:solidFill>
                <a:effectLst/>
                <a:latin typeface="Helvetica" pitchFamily="2" charset="0"/>
              </a:rPr>
              <a:t>oranı</a:t>
            </a:r>
            <a:r>
              <a:rPr lang="en-US" sz="1600" b="0" i="0" u="none" strike="noStrike" dirty="0">
                <a:solidFill>
                  <a:srgbClr val="000000"/>
                </a:solidFill>
                <a:effectLst/>
                <a:latin typeface="Helvetica" pitchFamily="2" charset="0"/>
              </a:rPr>
              <a:t> X </a:t>
            </a:r>
            <a:r>
              <a:rPr lang="en-US" sz="1600" b="0" i="0" u="none" strike="noStrike" dirty="0" err="1">
                <a:solidFill>
                  <a:srgbClr val="000000"/>
                </a:solidFill>
                <a:effectLst/>
                <a:latin typeface="Helvetica" pitchFamily="2" charset="0"/>
              </a:rPr>
              <a:t>Gün</a:t>
            </a:r>
            <a:r>
              <a:rPr lang="en-US" sz="1600" b="0" i="0" u="none" strike="noStrike" dirty="0">
                <a:solidFill>
                  <a:srgbClr val="000000"/>
                </a:solidFill>
                <a:effectLst/>
                <a:latin typeface="Helvetica" pitchFamily="2" charset="0"/>
              </a:rPr>
              <a:t> </a:t>
            </a:r>
            <a:r>
              <a:rPr lang="en-US" sz="1600" b="0" i="0" u="none" strike="noStrike" dirty="0" err="1">
                <a:solidFill>
                  <a:srgbClr val="000000"/>
                </a:solidFill>
                <a:effectLst/>
                <a:latin typeface="Helvetica" pitchFamily="2" charset="0"/>
              </a:rPr>
              <a:t>sayısı</a:t>
            </a:r>
            <a:r>
              <a:rPr lang="en-US" sz="1600" b="0" i="0" u="none" strike="noStrike" dirty="0">
                <a:solidFill>
                  <a:srgbClr val="000000"/>
                </a:solidFill>
                <a:effectLst/>
                <a:latin typeface="Helvetica" pitchFamily="2" charset="0"/>
              </a:rPr>
              <a:t> (Vade))</a:t>
            </a:r>
          </a:p>
          <a:p>
            <a:pPr algn="just"/>
            <a:endParaRPr lang="en-US" sz="1600" dirty="0">
              <a:solidFill>
                <a:srgbClr val="000000"/>
              </a:solidFill>
              <a:latin typeface="Helvetica" pitchFamily="2" charset="0"/>
            </a:endParaRPr>
          </a:p>
          <a:p>
            <a:pPr algn="just"/>
            <a:r>
              <a:rPr lang="en-US" sz="1600" b="1" dirty="0">
                <a:solidFill>
                  <a:srgbClr val="000000"/>
                </a:solidFill>
                <a:latin typeface="Helvetica" pitchFamily="2" charset="0"/>
              </a:rPr>
              <a:t>657 REESKONT FAİZ GİDERLERİ:  </a:t>
            </a:r>
            <a:r>
              <a:rPr lang="tr-TR" sz="1600" dirty="0">
                <a:solidFill>
                  <a:srgbClr val="000000"/>
                </a:solidFill>
                <a:latin typeface="Helvetica" pitchFamily="2" charset="0"/>
              </a:rPr>
              <a:t>İşletmenin senetli alacaklarının dönem sonu itibariyle yapılan reeskont faiz giderleri ile borç senetleri reeskontunun, izleyen dönem başında iptalinden ortaya çıkan faiz giderlerinin izlendiği hesaptır.</a:t>
            </a:r>
          </a:p>
          <a:p>
            <a:pPr algn="just"/>
            <a:endParaRPr lang="tr-TR" sz="1600" dirty="0">
              <a:solidFill>
                <a:srgbClr val="000000"/>
              </a:solidFill>
              <a:latin typeface="Helvetica" pitchFamily="2" charset="0"/>
            </a:endParaRPr>
          </a:p>
          <a:p>
            <a:pPr algn="just"/>
            <a:r>
              <a:rPr lang="tr-TR" sz="1600" b="1" dirty="0">
                <a:solidFill>
                  <a:srgbClr val="000000"/>
                </a:solidFill>
                <a:latin typeface="Helvetica" pitchFamily="2" charset="0"/>
              </a:rPr>
              <a:t>647 REESKONT FAİZ GELİRLERİ: </a:t>
            </a:r>
            <a:r>
              <a:rPr lang="tr-TR" sz="1600" dirty="0">
                <a:solidFill>
                  <a:srgbClr val="000000"/>
                </a:solidFill>
                <a:latin typeface="Helvetica" pitchFamily="2" charset="0"/>
              </a:rPr>
              <a:t>Alacak senetlerinin reeskontunun izleyen dönem başında iptal edilmesinden kaynaklanan faiz gelirlerini de içerir.</a:t>
            </a:r>
            <a:endParaRPr lang="tr-TR" sz="2400" dirty="0"/>
          </a:p>
          <a:p>
            <a:pPr algn="just"/>
            <a:endParaRPr lang="en-TR" sz="2000" dirty="0"/>
          </a:p>
        </p:txBody>
      </p:sp>
      <p:graphicFrame>
        <p:nvGraphicFramePr>
          <p:cNvPr id="4" name="Table 3">
            <a:extLst>
              <a:ext uri="{FF2B5EF4-FFF2-40B4-BE49-F238E27FC236}">
                <a16:creationId xmlns:a16="http://schemas.microsoft.com/office/drawing/2014/main" id="{55B0BEA5-D0DC-99B0-3C67-10F42E89F8D4}"/>
              </a:ext>
            </a:extLst>
          </p:cNvPr>
          <p:cNvGraphicFramePr>
            <a:graphicFrameLocks noGrp="1"/>
          </p:cNvGraphicFramePr>
          <p:nvPr>
            <p:extLst>
              <p:ext uri="{D42A27DB-BD31-4B8C-83A1-F6EECF244321}">
                <p14:modId xmlns:p14="http://schemas.microsoft.com/office/powerpoint/2010/main" val="2884934646"/>
              </p:ext>
            </p:extLst>
          </p:nvPr>
        </p:nvGraphicFramePr>
        <p:xfrm>
          <a:off x="1127856" y="1232112"/>
          <a:ext cx="7420707" cy="1197012"/>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53072">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913062">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657 REESKONT FAİZ GİDERLERİ</a:t>
                      </a:r>
                    </a:p>
                    <a:p>
                      <a:pPr marL="25400">
                        <a:spcBef>
                          <a:spcPts val="250"/>
                        </a:spcBef>
                        <a:spcAft>
                          <a:spcPts val="0"/>
                        </a:spcAft>
                      </a:pPr>
                      <a:endParaRPr lang="tr-TR" sz="1050" kern="100" spc="-10" dirty="0">
                        <a:effectLst/>
                      </a:endParaRPr>
                    </a:p>
                    <a:p>
                      <a:pPr marL="25400">
                        <a:spcBef>
                          <a:spcPts val="250"/>
                        </a:spcBef>
                        <a:spcAft>
                          <a:spcPts val="0"/>
                        </a:spcAft>
                      </a:pPr>
                      <a:r>
                        <a:rPr lang="tr-TR" sz="1050" kern="100" spc="-10" dirty="0">
                          <a:effectLst/>
                        </a:rPr>
                        <a:t>                                                              </a:t>
                      </a:r>
                      <a:r>
                        <a:rPr lang="tr-TR" sz="1200" kern="100" dirty="0">
                          <a:effectLst/>
                        </a:rPr>
                        <a:t>122 ALACAK SENETLERİ REESKONTU</a:t>
                      </a:r>
                    </a:p>
                    <a:p>
                      <a:pPr marL="156845">
                        <a:spcBef>
                          <a:spcPts val="300"/>
                        </a:spcBef>
                        <a:spcAft>
                          <a:spcPts val="0"/>
                        </a:spcAft>
                      </a:pPr>
                      <a:r>
                        <a:rPr lang="tr-TR" sz="1400" kern="100" dirty="0">
                          <a:effectLst/>
                        </a:rPr>
                        <a:t>        Alacak senedi reeskontu</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4.200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p>
                    <a:p>
                      <a:pPr marL="309245">
                        <a:spcBef>
                          <a:spcPts val="300"/>
                        </a:spcBef>
                        <a:spcAft>
                          <a:spcPts val="0"/>
                        </a:spcAft>
                      </a:pPr>
                      <a:r>
                        <a:rPr lang="tr-TR" sz="1400" kern="100" dirty="0">
                          <a:effectLst/>
                        </a:rPr>
                        <a:t>4.200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D44BC98E-B8DF-573C-D62F-3C1D78186E4D}"/>
              </a:ext>
            </a:extLst>
          </p:cNvPr>
          <p:cNvGraphicFramePr>
            <a:graphicFrameLocks noGrp="1"/>
          </p:cNvGraphicFramePr>
          <p:nvPr>
            <p:extLst>
              <p:ext uri="{D42A27DB-BD31-4B8C-83A1-F6EECF244321}">
                <p14:modId xmlns:p14="http://schemas.microsoft.com/office/powerpoint/2010/main" val="2124864744"/>
              </p:ext>
            </p:extLst>
          </p:nvPr>
        </p:nvGraphicFramePr>
        <p:xfrm>
          <a:off x="953045" y="2904059"/>
          <a:ext cx="7420707" cy="13229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122 ALACAK SENETLERİ REESKONTU</a:t>
                      </a:r>
                    </a:p>
                    <a:p>
                      <a:pPr marL="25400">
                        <a:spcBef>
                          <a:spcPts val="250"/>
                        </a:spcBef>
                        <a:spcAft>
                          <a:spcPts val="0"/>
                        </a:spcAft>
                      </a:pPr>
                      <a:endParaRPr lang="tr-TR" sz="1050" kern="100" spc="-10" dirty="0">
                        <a:effectLst/>
                      </a:endParaRPr>
                    </a:p>
                    <a:p>
                      <a:pPr marL="25400">
                        <a:spcBef>
                          <a:spcPts val="250"/>
                        </a:spcBef>
                        <a:spcAft>
                          <a:spcPts val="0"/>
                        </a:spcAft>
                      </a:pPr>
                      <a:r>
                        <a:rPr lang="tr-TR" sz="1050" kern="100" spc="-10" dirty="0">
                          <a:effectLst/>
                        </a:rPr>
                        <a:t>                                                              </a:t>
                      </a:r>
                      <a:r>
                        <a:rPr lang="tr-TR" sz="1200" kern="100" dirty="0">
                          <a:effectLst/>
                        </a:rPr>
                        <a:t>647 REESKONT FAİZ GELİRİ</a:t>
                      </a:r>
                    </a:p>
                    <a:p>
                      <a:pPr marL="156845">
                        <a:spcBef>
                          <a:spcPts val="300"/>
                        </a:spcBef>
                        <a:spcAft>
                          <a:spcPts val="0"/>
                        </a:spcAft>
                      </a:pPr>
                      <a:r>
                        <a:rPr lang="tr-TR" sz="1400" kern="100" dirty="0">
                          <a:effectLst/>
                        </a:rPr>
                        <a:t>        Alacak senedi reeskontu</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4.200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4.200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3370230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1ACA14-8E12-3BDE-B54F-F7A2CB2B4B48}"/>
              </a:ext>
            </a:extLst>
          </p:cNvPr>
          <p:cNvSpPr>
            <a:spLocks noGrp="1"/>
          </p:cNvSpPr>
          <p:nvPr>
            <p:ph idx="1"/>
          </p:nvPr>
        </p:nvSpPr>
        <p:spPr>
          <a:xfrm>
            <a:off x="309282" y="228600"/>
            <a:ext cx="11685494" cy="6468035"/>
          </a:xfrm>
        </p:spPr>
        <p:txBody>
          <a:bodyPr>
            <a:normAutofit/>
          </a:bodyPr>
          <a:lstStyle/>
          <a:p>
            <a:pPr algn="just"/>
            <a:r>
              <a:rPr lang="tr-TR" sz="2000" b="1" dirty="0"/>
              <a:t>126 VERİLEN DEPOZİTO VE TEMİNATLAR</a:t>
            </a:r>
            <a:r>
              <a:rPr lang="tr-TR" sz="2000" dirty="0"/>
              <a:t>: İşletmece </a:t>
            </a:r>
            <a:r>
              <a:rPr lang="tr-TR" sz="2000" dirty="0" err="1"/>
              <a:t>üçüncu</a:t>
            </a:r>
            <a:r>
              <a:rPr lang="tr-TR" sz="2000" dirty="0"/>
              <a:t>̈ kişilere karşı bir işin yapılmasının </a:t>
            </a:r>
            <a:r>
              <a:rPr lang="tr-TR" sz="2000" dirty="0" err="1"/>
              <a:t>üstlenilmesi</a:t>
            </a:r>
            <a:r>
              <a:rPr lang="tr-TR" sz="2000" dirty="0"/>
              <a:t> veya bir sözleşmenin ya da diğer işlemlerin karşılığı olarak geri alınmak </a:t>
            </a:r>
            <a:r>
              <a:rPr lang="tr-TR" sz="2000" dirty="0" err="1"/>
              <a:t>üzere</a:t>
            </a:r>
            <a:r>
              <a:rPr lang="tr-TR" sz="2000" dirty="0"/>
              <a:t> verilen depozito ve teminat niteliğindeki değerlerin izlendiği hesaptır.</a:t>
            </a:r>
          </a:p>
          <a:p>
            <a:endParaRPr lang="en-TR" sz="2400" b="1" dirty="0"/>
          </a:p>
          <a:p>
            <a:r>
              <a:rPr lang="en-TR" sz="2400" dirty="0"/>
              <a:t>İşletme açılan bir ihaleye katılmak için 10.000 TL teminatı banka hesabından ödemiştir. </a:t>
            </a:r>
          </a:p>
          <a:p>
            <a:endParaRPr lang="en-TR" sz="2400" dirty="0"/>
          </a:p>
          <a:p>
            <a:endParaRPr lang="en-TR" sz="2400" dirty="0"/>
          </a:p>
          <a:p>
            <a:endParaRPr lang="en-TR" sz="2400" dirty="0"/>
          </a:p>
          <a:p>
            <a:endParaRPr lang="en-TR" sz="2400" dirty="0"/>
          </a:p>
          <a:p>
            <a:pPr marL="0" indent="0">
              <a:buNone/>
            </a:pPr>
            <a:endParaRPr lang="en-TR" sz="2400" dirty="0"/>
          </a:p>
          <a:p>
            <a:r>
              <a:rPr lang="en-TR" sz="2400" dirty="0"/>
              <a:t>İşletme yaz sezonu kiraladığı depo için 20.000 TL depozitoyu nakit ödemiştir.</a:t>
            </a:r>
          </a:p>
        </p:txBody>
      </p:sp>
      <p:graphicFrame>
        <p:nvGraphicFramePr>
          <p:cNvPr id="4" name="Table 3">
            <a:extLst>
              <a:ext uri="{FF2B5EF4-FFF2-40B4-BE49-F238E27FC236}">
                <a16:creationId xmlns:a16="http://schemas.microsoft.com/office/drawing/2014/main" id="{F9ABFA0B-A25B-CC6F-83BE-FAC11CDF26CC}"/>
              </a:ext>
            </a:extLst>
          </p:cNvPr>
          <p:cNvGraphicFramePr>
            <a:graphicFrameLocks noGrp="1"/>
          </p:cNvGraphicFramePr>
          <p:nvPr>
            <p:extLst>
              <p:ext uri="{D42A27DB-BD31-4B8C-83A1-F6EECF244321}">
                <p14:modId xmlns:p14="http://schemas.microsoft.com/office/powerpoint/2010/main" val="1096492650"/>
              </p:ext>
            </p:extLst>
          </p:nvPr>
        </p:nvGraphicFramePr>
        <p:xfrm>
          <a:off x="939598" y="2106012"/>
          <a:ext cx="7420707" cy="13229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126 VERİLEN DEPOZİTO VE TEMİNATLAR </a:t>
                      </a:r>
                      <a:endParaRPr lang="tr-TR" sz="1050" kern="100" spc="-10" dirty="0">
                        <a:effectLst/>
                      </a:endParaRPr>
                    </a:p>
                    <a:p>
                      <a:pPr marL="25400">
                        <a:spcBef>
                          <a:spcPts val="250"/>
                        </a:spcBef>
                        <a:spcAft>
                          <a:spcPts val="0"/>
                        </a:spcAft>
                      </a:pPr>
                      <a:r>
                        <a:rPr lang="tr-TR" sz="1050" kern="100" spc="-10" dirty="0">
                          <a:effectLst/>
                        </a:rPr>
                        <a:t>                                                              </a:t>
                      </a:r>
                    </a:p>
                    <a:p>
                      <a:pPr marL="25400">
                        <a:spcBef>
                          <a:spcPts val="250"/>
                        </a:spcBef>
                        <a:spcAft>
                          <a:spcPts val="0"/>
                        </a:spcAft>
                      </a:pPr>
                      <a:r>
                        <a:rPr lang="tr-TR" sz="1050" kern="100" spc="-10" dirty="0">
                          <a:effectLst/>
                        </a:rPr>
                        <a:t>                                            </a:t>
                      </a:r>
                      <a:r>
                        <a:rPr lang="tr-TR" sz="1200" kern="100" dirty="0">
                          <a:effectLst/>
                        </a:rPr>
                        <a:t>102 BANKALAR</a:t>
                      </a:r>
                    </a:p>
                    <a:p>
                      <a:pPr marL="156845">
                        <a:spcBef>
                          <a:spcPts val="300"/>
                        </a:spcBef>
                        <a:spcAft>
                          <a:spcPts val="0"/>
                        </a:spcAft>
                      </a:pPr>
                      <a:r>
                        <a:rPr lang="tr-TR" sz="1400" kern="100" dirty="0">
                          <a:effectLst/>
                        </a:rPr>
                        <a:t>        Teminat</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10.000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AC344947-52B4-FB94-B87A-B0EFE984B8D2}"/>
              </a:ext>
            </a:extLst>
          </p:cNvPr>
          <p:cNvGraphicFramePr>
            <a:graphicFrameLocks noGrp="1"/>
          </p:cNvGraphicFramePr>
          <p:nvPr>
            <p:extLst>
              <p:ext uri="{D42A27DB-BD31-4B8C-83A1-F6EECF244321}">
                <p14:modId xmlns:p14="http://schemas.microsoft.com/office/powerpoint/2010/main" val="3967975446"/>
              </p:ext>
            </p:extLst>
          </p:nvPr>
        </p:nvGraphicFramePr>
        <p:xfrm>
          <a:off x="1481963" y="5068847"/>
          <a:ext cx="7420707" cy="125359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126 VERİLEN DEPOZİTO VE TEMİNATLAR </a:t>
                      </a:r>
                      <a:endParaRPr lang="tr-TR" sz="1050" kern="100" spc="-10" dirty="0">
                        <a:effectLst/>
                      </a:endParaRPr>
                    </a:p>
                    <a:p>
                      <a:pPr marL="25400">
                        <a:spcBef>
                          <a:spcPts val="250"/>
                        </a:spcBef>
                        <a:spcAft>
                          <a:spcPts val="0"/>
                        </a:spcAft>
                      </a:pPr>
                      <a:r>
                        <a:rPr lang="tr-TR" sz="1050" kern="100" spc="-10" dirty="0">
                          <a:effectLst/>
                        </a:rPr>
                        <a:t>                                                              </a:t>
                      </a:r>
                    </a:p>
                    <a:p>
                      <a:pPr marL="25400">
                        <a:spcBef>
                          <a:spcPts val="250"/>
                        </a:spcBef>
                        <a:spcAft>
                          <a:spcPts val="0"/>
                        </a:spcAft>
                      </a:pPr>
                      <a:r>
                        <a:rPr lang="tr-TR" sz="1050" kern="100" spc="-10" dirty="0">
                          <a:effectLst/>
                        </a:rPr>
                        <a:t>                                            </a:t>
                      </a:r>
                      <a:r>
                        <a:rPr lang="tr-TR" sz="1200" kern="100" dirty="0">
                          <a:effectLst/>
                        </a:rPr>
                        <a:t>100 KASA</a:t>
                      </a:r>
                    </a:p>
                    <a:p>
                      <a:pPr marL="156845">
                        <a:spcBef>
                          <a:spcPts val="300"/>
                        </a:spcBef>
                        <a:spcAft>
                          <a:spcPts val="0"/>
                        </a:spcAft>
                      </a:pPr>
                      <a:r>
                        <a:rPr lang="tr-TR" sz="1400" kern="100" dirty="0">
                          <a:effectLst/>
                        </a:rPr>
                        <a:t>        Depozito</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20.000</a:t>
                      </a:r>
                      <a:endParaRPr lang="en-TR" sz="1800" kern="100" dirty="0">
                        <a:effectLst/>
                      </a:endParaRPr>
                    </a:p>
                    <a:p>
                      <a:pPr marL="309245">
                        <a:spcBef>
                          <a:spcPts val="300"/>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8405881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88BB3F-26B7-E533-38A9-AC963892B012}"/>
              </a:ext>
            </a:extLst>
          </p:cNvPr>
          <p:cNvSpPr>
            <a:spLocks noGrp="1"/>
          </p:cNvSpPr>
          <p:nvPr>
            <p:ph idx="1"/>
          </p:nvPr>
        </p:nvSpPr>
        <p:spPr>
          <a:xfrm>
            <a:off x="295835" y="309282"/>
            <a:ext cx="11057965" cy="5867681"/>
          </a:xfrm>
        </p:spPr>
        <p:txBody>
          <a:bodyPr>
            <a:normAutofit/>
          </a:bodyPr>
          <a:lstStyle/>
          <a:p>
            <a:pPr algn="just"/>
            <a:r>
              <a:rPr lang="en-TR" sz="2400" b="1" dirty="0"/>
              <a:t>127 DİĞER TİCARİ ALACAKLAR: </a:t>
            </a:r>
            <a:r>
              <a:rPr lang="en-TR" sz="2400" dirty="0"/>
              <a:t>Diğer hesaplarda takip edilemeyen ticari alacakların takip edildiği hesaptır.</a:t>
            </a:r>
          </a:p>
          <a:p>
            <a:pPr algn="just"/>
            <a:endParaRPr lang="en-TR" sz="2400" dirty="0"/>
          </a:p>
          <a:p>
            <a:pPr algn="just"/>
            <a:r>
              <a:rPr lang="en-TR" sz="2400" dirty="0"/>
              <a:t>İşletme 100.000 +  KDV (%20) bedelli ticari malı kredi kartı ile satmıştır. Ancak banka ile yapılan anlaşma gereği satışlar 30 gün sonra işletmenin hesabına aktarılmaktadır (Aralıklı Envanter).</a:t>
            </a:r>
          </a:p>
        </p:txBody>
      </p:sp>
      <p:graphicFrame>
        <p:nvGraphicFramePr>
          <p:cNvPr id="4" name="Table 3">
            <a:extLst>
              <a:ext uri="{FF2B5EF4-FFF2-40B4-BE49-F238E27FC236}">
                <a16:creationId xmlns:a16="http://schemas.microsoft.com/office/drawing/2014/main" id="{D17DB01A-D68B-BA4E-4A2E-1FDA33B4ACBA}"/>
              </a:ext>
            </a:extLst>
          </p:cNvPr>
          <p:cNvGraphicFramePr>
            <a:graphicFrameLocks noGrp="1"/>
          </p:cNvGraphicFramePr>
          <p:nvPr>
            <p:extLst>
              <p:ext uri="{D42A27DB-BD31-4B8C-83A1-F6EECF244321}">
                <p14:modId xmlns:p14="http://schemas.microsoft.com/office/powerpoint/2010/main" val="840272378"/>
              </p:ext>
            </p:extLst>
          </p:nvPr>
        </p:nvGraphicFramePr>
        <p:xfrm>
          <a:off x="1330770" y="2834509"/>
          <a:ext cx="7420707" cy="189493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264257">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57626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endParaRPr lang="en-TR" sz="1100" kern="100" dirty="0">
                        <a:effectLst/>
                      </a:endParaRPr>
                    </a:p>
                    <a:p>
                      <a:pPr marL="156845">
                        <a:spcBef>
                          <a:spcPts val="300"/>
                        </a:spcBef>
                        <a:spcAft>
                          <a:spcPts val="0"/>
                        </a:spcAft>
                      </a:pPr>
                      <a:r>
                        <a:rPr lang="tr-TR" sz="1400" kern="100" dirty="0">
                          <a:effectLst/>
                        </a:rPr>
                        <a:t>127 DİĞER TİCARİ ALACAKLAR</a:t>
                      </a:r>
                      <a:endParaRPr lang="en-TR" sz="1800" kern="100" dirty="0">
                        <a:effectLst/>
                      </a:endParaRPr>
                    </a:p>
                    <a:p>
                      <a:pPr marL="969645">
                        <a:spcBef>
                          <a:spcPts val="305"/>
                        </a:spcBef>
                        <a:spcAft>
                          <a:spcPts val="0"/>
                        </a:spcAft>
                      </a:pPr>
                      <a:r>
                        <a:rPr lang="tr-TR" sz="1400" kern="100" dirty="0">
                          <a:effectLst/>
                        </a:rPr>
                        <a:t> </a:t>
                      </a:r>
                      <a:endParaRPr lang="en-TR" sz="1800" kern="100" dirty="0">
                        <a:effectLst/>
                      </a:endParaRPr>
                    </a:p>
                    <a:p>
                      <a:pPr marL="969645">
                        <a:spcBef>
                          <a:spcPts val="305"/>
                        </a:spcBef>
                        <a:spcAft>
                          <a:spcPts val="0"/>
                        </a:spcAft>
                      </a:pPr>
                      <a:r>
                        <a:rPr lang="tr-TR" sz="1400" kern="100" dirty="0">
                          <a:effectLst/>
                        </a:rPr>
                        <a:t>600</a:t>
                      </a:r>
                      <a:r>
                        <a:rPr lang="tr-TR" sz="1400" kern="100" spc="-20" dirty="0">
                          <a:effectLst/>
                        </a:rPr>
                        <a:t> </a:t>
                      </a:r>
                      <a:r>
                        <a:rPr lang="tr-TR" sz="1400" kern="100" dirty="0">
                          <a:effectLst/>
                        </a:rPr>
                        <a:t>YURTİÇİ</a:t>
                      </a:r>
                      <a:r>
                        <a:rPr lang="tr-TR" sz="1400" kern="100" spc="-20" dirty="0">
                          <a:effectLst/>
                        </a:rPr>
                        <a:t> </a:t>
                      </a:r>
                      <a:r>
                        <a:rPr lang="tr-TR" sz="1400" kern="100" spc="-10" dirty="0">
                          <a:effectLst/>
                        </a:rPr>
                        <a:t>SATIŞLAR</a:t>
                      </a:r>
                      <a:endParaRPr lang="en-TR" sz="1800" kern="100" dirty="0">
                        <a:effectLst/>
                      </a:endParaRPr>
                    </a:p>
                    <a:p>
                      <a:pPr marL="969645">
                        <a:spcBef>
                          <a:spcPts val="295"/>
                        </a:spcBef>
                        <a:spcAft>
                          <a:spcPts val="0"/>
                        </a:spcAft>
                      </a:pPr>
                      <a:r>
                        <a:rPr lang="tr-TR" sz="1400" kern="100" dirty="0">
                          <a:effectLst/>
                        </a:rPr>
                        <a:t>391</a:t>
                      </a:r>
                      <a:r>
                        <a:rPr lang="tr-TR" sz="1400" kern="100" spc="-25" dirty="0">
                          <a:effectLst/>
                        </a:rPr>
                        <a:t> </a:t>
                      </a:r>
                      <a:r>
                        <a:rPr lang="tr-TR" sz="1400" kern="100" dirty="0">
                          <a:effectLst/>
                        </a:rPr>
                        <a:t>HESAPLANAN</a:t>
                      </a:r>
                      <a:r>
                        <a:rPr lang="tr-TR" sz="1400" kern="100" spc="-25" dirty="0">
                          <a:effectLst/>
                        </a:rPr>
                        <a:t> KDV</a:t>
                      </a:r>
                      <a:endParaRPr lang="en-TR" sz="1800" kern="100" spc="-25" dirty="0">
                        <a:effectLst/>
                      </a:endParaRPr>
                    </a:p>
                    <a:p>
                      <a:pPr marL="969645">
                        <a:spcBef>
                          <a:spcPts val="295"/>
                        </a:spcBef>
                        <a:spcAft>
                          <a:spcPts val="0"/>
                        </a:spcAft>
                      </a:pPr>
                      <a:endParaRPr lang="tr-TR" sz="1400" kern="100" dirty="0">
                        <a:effectLst/>
                      </a:endParaRPr>
                    </a:p>
                    <a:p>
                      <a:pPr marL="456565">
                        <a:spcBef>
                          <a:spcPts val="305"/>
                        </a:spcBef>
                        <a:spcAft>
                          <a:spcPts val="0"/>
                        </a:spcAft>
                      </a:pPr>
                      <a:r>
                        <a:rPr lang="tr-TR" sz="1200" kern="100" dirty="0">
                          <a:effectLst/>
                        </a:rPr>
                        <a:t>Ticari Mal Satışı</a:t>
                      </a:r>
                      <a:endParaRPr lang="en-TR" sz="105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endParaRPr lang="en-TR" sz="1800" kern="100" dirty="0">
                        <a:effectLst/>
                      </a:endParaRPr>
                    </a:p>
                    <a:p>
                      <a:r>
                        <a:rPr lang="tr-TR" sz="1400" kern="100" spc="-10" dirty="0">
                          <a:effectLst/>
                        </a:rPr>
                        <a:t>           </a:t>
                      </a:r>
                      <a:endParaRPr lang="en-TR" sz="1800" kern="100" dirty="0">
                        <a:effectLst/>
                      </a:endParaRPr>
                    </a:p>
                    <a:p>
                      <a:pPr marL="309245">
                        <a:spcBef>
                          <a:spcPts val="300"/>
                        </a:spcBef>
                        <a:spcAft>
                          <a:spcPts val="0"/>
                        </a:spcAft>
                      </a:pPr>
                      <a:r>
                        <a:rPr lang="tr-TR" sz="1400" kern="100" dirty="0">
                          <a:effectLst/>
                        </a:rPr>
                        <a:t>100.000</a:t>
                      </a:r>
                      <a:endParaRPr lang="en-TR" sz="1800" kern="100" dirty="0">
                        <a:effectLst/>
                      </a:endParaRPr>
                    </a:p>
                    <a:p>
                      <a:pPr marL="309245">
                        <a:spcBef>
                          <a:spcPts val="300"/>
                        </a:spcBef>
                        <a:spcAft>
                          <a:spcPts val="0"/>
                        </a:spcAft>
                      </a:pPr>
                      <a:r>
                        <a:rPr lang="tr-TR" sz="1400" kern="100" dirty="0">
                          <a:effectLst/>
                        </a:rPr>
                        <a:t>  20.000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962098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1CB5E1-0039-6D2E-4FE2-30FF121DE630}"/>
              </a:ext>
            </a:extLst>
          </p:cNvPr>
          <p:cNvSpPr>
            <a:spLocks noGrp="1"/>
          </p:cNvSpPr>
          <p:nvPr>
            <p:ph idx="1"/>
          </p:nvPr>
        </p:nvSpPr>
        <p:spPr>
          <a:xfrm>
            <a:off x="222738" y="304800"/>
            <a:ext cx="11816862" cy="6342185"/>
          </a:xfrm>
        </p:spPr>
        <p:txBody>
          <a:bodyPr>
            <a:normAutofit/>
          </a:bodyPr>
          <a:lstStyle/>
          <a:p>
            <a:r>
              <a:rPr lang="en-TR" sz="2000" dirty="0"/>
              <a:t>İşletme Satıcı Sacit Satan’a olan 20.000 TL’lik borcunu nakit olarak ödemiştir.</a:t>
            </a:r>
          </a:p>
          <a:p>
            <a:endParaRPr lang="en-TR" sz="2000" dirty="0"/>
          </a:p>
          <a:p>
            <a:endParaRPr lang="en-TR" sz="2000" dirty="0"/>
          </a:p>
          <a:p>
            <a:endParaRPr lang="en-TR" sz="2000" dirty="0"/>
          </a:p>
          <a:p>
            <a:endParaRPr lang="en-TR" sz="2000" dirty="0"/>
          </a:p>
          <a:p>
            <a:endParaRPr lang="en-TR" sz="2000" dirty="0"/>
          </a:p>
          <a:p>
            <a:endParaRPr lang="en-TR" sz="2000" dirty="0"/>
          </a:p>
          <a:p>
            <a:r>
              <a:rPr lang="en-TR" sz="2000" dirty="0"/>
              <a:t>KASA HESABIYLA İLGİLİ ÖZELLİKLİ İKİ DURUM VARDIR;</a:t>
            </a:r>
          </a:p>
          <a:p>
            <a:endParaRPr lang="en-TR" sz="2000" dirty="0"/>
          </a:p>
          <a:p>
            <a:r>
              <a:rPr lang="en-TR" sz="2000" dirty="0"/>
              <a:t>1) DÖVİZLİ İŞLEMLER</a:t>
            </a:r>
          </a:p>
          <a:p>
            <a:endParaRPr lang="en-TR" sz="2000" dirty="0"/>
          </a:p>
          <a:p>
            <a:r>
              <a:rPr lang="en-TR" sz="2000" dirty="0"/>
              <a:t>2) KASA FARKLARI</a:t>
            </a:r>
          </a:p>
          <a:p>
            <a:endParaRPr lang="en-TR" sz="2000" dirty="0"/>
          </a:p>
        </p:txBody>
      </p:sp>
      <p:graphicFrame>
        <p:nvGraphicFramePr>
          <p:cNvPr id="4" name="Table 3">
            <a:extLst>
              <a:ext uri="{FF2B5EF4-FFF2-40B4-BE49-F238E27FC236}">
                <a16:creationId xmlns:a16="http://schemas.microsoft.com/office/drawing/2014/main" id="{3B71C850-50E1-6E85-B99F-E2012303F69C}"/>
              </a:ext>
            </a:extLst>
          </p:cNvPr>
          <p:cNvGraphicFramePr>
            <a:graphicFrameLocks noGrp="1"/>
          </p:cNvGraphicFramePr>
          <p:nvPr>
            <p:extLst>
              <p:ext uri="{D42A27DB-BD31-4B8C-83A1-F6EECF244321}">
                <p14:modId xmlns:p14="http://schemas.microsoft.com/office/powerpoint/2010/main" val="4287725140"/>
              </p:ext>
            </p:extLst>
          </p:nvPr>
        </p:nvGraphicFramePr>
        <p:xfrm>
          <a:off x="1599565" y="935563"/>
          <a:ext cx="7767173" cy="1734019"/>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187159">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102705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320 SATICILAR</a:t>
                      </a:r>
                      <a:endParaRPr lang="en-TR" sz="1600" kern="100" dirty="0">
                        <a:effectLst/>
                      </a:endParaRPr>
                    </a:p>
                    <a:p>
                      <a:pPr marL="970280">
                        <a:spcBef>
                          <a:spcPts val="305"/>
                        </a:spcBef>
                        <a:spcAft>
                          <a:spcPts val="0"/>
                        </a:spcAft>
                      </a:pPr>
                      <a:r>
                        <a:rPr lang="tr-TR" sz="1200" kern="100" dirty="0">
                          <a:effectLst/>
                        </a:rPr>
                        <a:t> </a:t>
                      </a:r>
                      <a:endParaRPr lang="en-TR" sz="1600" kern="100" dirty="0">
                        <a:effectLst/>
                      </a:endParaRPr>
                    </a:p>
                    <a:p>
                      <a:pPr marL="969645">
                        <a:spcBef>
                          <a:spcPts val="305"/>
                        </a:spcBef>
                        <a:spcAft>
                          <a:spcPts val="0"/>
                        </a:spcAft>
                      </a:pPr>
                      <a:r>
                        <a:rPr lang="tr-TR" sz="1200" kern="100" dirty="0">
                          <a:effectLst/>
                        </a:rPr>
                        <a:t> </a:t>
                      </a:r>
                      <a:endParaRPr lang="en-TR" sz="1600" kern="100" dirty="0">
                        <a:effectLst/>
                      </a:endParaRPr>
                    </a:p>
                    <a:p>
                      <a:pPr marL="969645">
                        <a:spcBef>
                          <a:spcPts val="305"/>
                        </a:spcBef>
                        <a:spcAft>
                          <a:spcPts val="0"/>
                        </a:spcAft>
                      </a:pPr>
                      <a:r>
                        <a:rPr lang="tr-TR" sz="1200" kern="100" dirty="0">
                          <a:effectLst/>
                        </a:rPr>
                        <a:t>     100 KASA</a:t>
                      </a:r>
                    </a:p>
                    <a:p>
                      <a:pPr marL="969645">
                        <a:spcBef>
                          <a:spcPts val="305"/>
                        </a:spcBef>
                        <a:spcAft>
                          <a:spcPts val="0"/>
                        </a:spcAft>
                      </a:pPr>
                      <a:endParaRPr lang="en-TR" sz="1600" kern="100" dirty="0">
                        <a:effectLst/>
                      </a:endParaRPr>
                    </a:p>
                    <a:p>
                      <a:pPr marL="456565">
                        <a:spcBef>
                          <a:spcPts val="305"/>
                        </a:spcBef>
                        <a:spcAft>
                          <a:spcPts val="0"/>
                        </a:spcAft>
                      </a:pPr>
                      <a:r>
                        <a:rPr lang="tr-TR" sz="1050" kern="100" dirty="0">
                          <a:effectLst/>
                          <a:latin typeface="Times New Roman" panose="02020603050405020304" pitchFamily="18" charset="0"/>
                          <a:ea typeface="Times New Roman" panose="02020603050405020304" pitchFamily="18" charset="0"/>
                          <a:cs typeface="Times New Roman" panose="02020603050405020304" pitchFamily="18" charset="0"/>
                        </a:rPr>
                        <a:t>Borç Ödemesi</a:t>
                      </a:r>
                      <a:endParaRPr lang="en-TR" sz="12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20.000</a:t>
                      </a:r>
                      <a:endParaRPr lang="en-TR" sz="1400" kern="100" dirty="0">
                        <a:effectLst/>
                      </a:endParaRPr>
                    </a:p>
                    <a:p>
                      <a:pPr marL="312420">
                        <a:spcBef>
                          <a:spcPts val="295"/>
                        </a:spcBef>
                        <a:spcAft>
                          <a:spcPts val="0"/>
                        </a:spcAft>
                      </a:pPr>
                      <a:r>
                        <a:rPr lang="tr-TR" sz="1100" kern="100" dirty="0">
                          <a:effectLst/>
                        </a:rPr>
                        <a:t> </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20.000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10018977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08D437-7493-4315-4CF4-543AB9A09863}"/>
              </a:ext>
            </a:extLst>
          </p:cNvPr>
          <p:cNvSpPr>
            <a:spLocks noGrp="1"/>
          </p:cNvSpPr>
          <p:nvPr>
            <p:ph idx="1"/>
          </p:nvPr>
        </p:nvSpPr>
        <p:spPr>
          <a:xfrm>
            <a:off x="94129" y="121024"/>
            <a:ext cx="11940989" cy="6736976"/>
          </a:xfrm>
        </p:spPr>
        <p:txBody>
          <a:bodyPr/>
          <a:lstStyle/>
          <a:p>
            <a:pPr algn="just"/>
            <a:r>
              <a:rPr lang="en-TR" sz="2000" b="1" dirty="0"/>
              <a:t>128 ŞÜPHELİ TİCARİ ALACAKLAR: </a:t>
            </a:r>
            <a:r>
              <a:rPr lang="tr-TR" sz="2000" dirty="0"/>
              <a:t>Ödeme </a:t>
            </a:r>
            <a:r>
              <a:rPr lang="tr-TR" sz="2000" dirty="0" err="1"/>
              <a:t>süresi</a:t>
            </a:r>
            <a:r>
              <a:rPr lang="tr-TR" sz="2000" dirty="0"/>
              <a:t> geçmiş bu nedenle vadesi ,bir kaç defa uzatılmış veya protesto edilmiş, yazı ile birden fazla istenmiş ya da dava veya icra safhasına aktarılmış senetli ve senetsiz alacakları kapsar.</a:t>
            </a:r>
          </a:p>
          <a:p>
            <a:pPr algn="just"/>
            <a:endParaRPr lang="tr-TR" sz="2000" dirty="0"/>
          </a:p>
          <a:p>
            <a:pPr algn="just"/>
            <a:endParaRPr lang="tr-TR" sz="2000" dirty="0"/>
          </a:p>
          <a:p>
            <a:pPr algn="just"/>
            <a:r>
              <a:rPr lang="tr-TR" sz="2000" b="1" dirty="0"/>
              <a:t>129 ŞÜPHELİ TİCARİ ALACAKLAR KARŞILIĞI (-): </a:t>
            </a:r>
            <a:r>
              <a:rPr lang="tr-TR" sz="2000" dirty="0"/>
              <a:t>128- </a:t>
            </a:r>
            <a:r>
              <a:rPr lang="tr-TR" sz="2000" dirty="0" err="1"/>
              <a:t>Şüpheli</a:t>
            </a:r>
            <a:r>
              <a:rPr lang="tr-TR" sz="2000" dirty="0"/>
              <a:t> Ticari Alacaklar için ayrılacak karşılıklarla, perakende satış yöntemi kullanarak bilanço </a:t>
            </a:r>
            <a:r>
              <a:rPr lang="tr-TR" sz="2000" dirty="0" err="1"/>
              <a:t>gününden</a:t>
            </a:r>
            <a:r>
              <a:rPr lang="tr-TR" sz="2000" dirty="0"/>
              <a:t> önceki iki hesap döneminde vadesinde tahsil edilemeyen alacakların ilgili dönemlerdeki toplam vadeli satışlara oranlarının ortalamasının değerleme dönemindeki vadeli satışlara uygulanması suretiyle bulunacak </a:t>
            </a:r>
            <a:r>
              <a:rPr lang="tr-TR" sz="2000" dirty="0" err="1"/>
              <a:t>şüpheli</a:t>
            </a:r>
            <a:r>
              <a:rPr lang="tr-TR" sz="2000" dirty="0"/>
              <a:t> alacaklar için ayrılan karşılıkları kapsar.</a:t>
            </a:r>
          </a:p>
          <a:p>
            <a:pPr algn="just"/>
            <a:endParaRPr lang="tr-TR" sz="2000" dirty="0"/>
          </a:p>
          <a:p>
            <a:pPr algn="just"/>
            <a:r>
              <a:rPr lang="tr-TR" sz="2000" dirty="0"/>
              <a:t>1) İşletmenin 7.400 TL’lik alacak senedi (Ali Alan) zamanında tahsil edemediği için protesto çekmiştir. </a:t>
            </a:r>
          </a:p>
          <a:p>
            <a:pPr algn="just"/>
            <a:endParaRPr lang="tr-TR" sz="2000" dirty="0"/>
          </a:p>
          <a:p>
            <a:pPr algn="just"/>
            <a:endParaRPr lang="tr-TR" sz="2000" dirty="0"/>
          </a:p>
          <a:p>
            <a:pPr algn="just"/>
            <a:endParaRPr lang="tr-TR" sz="2000" b="1" dirty="0"/>
          </a:p>
          <a:p>
            <a:endParaRPr lang="en-TR" b="1" dirty="0"/>
          </a:p>
        </p:txBody>
      </p:sp>
      <p:graphicFrame>
        <p:nvGraphicFramePr>
          <p:cNvPr id="4" name="Table 3">
            <a:extLst>
              <a:ext uri="{FF2B5EF4-FFF2-40B4-BE49-F238E27FC236}">
                <a16:creationId xmlns:a16="http://schemas.microsoft.com/office/drawing/2014/main" id="{14176738-A1E5-5E8C-B1B2-81CDE326645C}"/>
              </a:ext>
            </a:extLst>
          </p:cNvPr>
          <p:cNvGraphicFramePr>
            <a:graphicFrameLocks noGrp="1"/>
          </p:cNvGraphicFramePr>
          <p:nvPr>
            <p:extLst>
              <p:ext uri="{D42A27DB-BD31-4B8C-83A1-F6EECF244321}">
                <p14:modId xmlns:p14="http://schemas.microsoft.com/office/powerpoint/2010/main" val="833366505"/>
              </p:ext>
            </p:extLst>
          </p:nvPr>
        </p:nvGraphicFramePr>
        <p:xfrm>
          <a:off x="1105445" y="4100659"/>
          <a:ext cx="7420707" cy="163540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121 ALACAK SENETLERİ</a:t>
                      </a:r>
                    </a:p>
                    <a:p>
                      <a:pPr marL="25400">
                        <a:spcBef>
                          <a:spcPts val="250"/>
                        </a:spcBef>
                        <a:spcAft>
                          <a:spcPts val="0"/>
                        </a:spcAft>
                      </a:pPr>
                      <a:r>
                        <a:rPr lang="tr-TR" sz="1200" kern="100" spc="-10" dirty="0">
                          <a:effectLst/>
                        </a:rPr>
                        <a:t>     121.02. Protestodaki Senetler</a:t>
                      </a:r>
                      <a:endParaRPr lang="tr-TR" sz="1050" kern="100" spc="-10" dirty="0">
                        <a:effectLst/>
                      </a:endParaRPr>
                    </a:p>
                    <a:p>
                      <a:pPr marL="25400">
                        <a:spcBef>
                          <a:spcPts val="250"/>
                        </a:spcBef>
                        <a:spcAft>
                          <a:spcPts val="0"/>
                        </a:spcAft>
                      </a:pPr>
                      <a:r>
                        <a:rPr lang="tr-TR" sz="1050" kern="100" spc="-10" dirty="0">
                          <a:effectLst/>
                        </a:rPr>
                        <a:t>                                                              </a:t>
                      </a:r>
                    </a:p>
                    <a:p>
                      <a:pPr marL="156845">
                        <a:spcBef>
                          <a:spcPts val="300"/>
                        </a:spcBef>
                        <a:spcAft>
                          <a:spcPts val="0"/>
                        </a:spcAft>
                      </a:pPr>
                      <a:r>
                        <a:rPr lang="tr-TR" sz="1200" kern="100" dirty="0">
                          <a:effectLst/>
                        </a:rPr>
                        <a:t>            121 ALACAK SENETLERİ</a:t>
                      </a:r>
                    </a:p>
                    <a:p>
                      <a:pPr marL="156845">
                        <a:spcBef>
                          <a:spcPts val="300"/>
                        </a:spcBef>
                        <a:spcAft>
                          <a:spcPts val="0"/>
                        </a:spcAft>
                      </a:pPr>
                      <a:r>
                        <a:rPr lang="tr-TR" sz="1200" kern="100" dirty="0">
                          <a:effectLst/>
                        </a:rPr>
                        <a:t>                       121.01. Ali Alan</a:t>
                      </a:r>
                    </a:p>
                    <a:p>
                      <a:pPr marL="156845">
                        <a:spcBef>
                          <a:spcPts val="300"/>
                        </a:spcBef>
                        <a:spcAft>
                          <a:spcPts val="0"/>
                        </a:spcAft>
                      </a:pPr>
                      <a:r>
                        <a:rPr lang="tr-TR" sz="1200" kern="100" dirty="0">
                          <a:effectLst/>
                        </a:rPr>
                        <a:t>  Protesto işlemi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7 400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7.400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4533431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130C6-73C2-4FC4-2054-637BDDA2FBD2}"/>
              </a:ext>
            </a:extLst>
          </p:cNvPr>
          <p:cNvSpPr>
            <a:spLocks noGrp="1"/>
          </p:cNvSpPr>
          <p:nvPr>
            <p:ph idx="1"/>
          </p:nvPr>
        </p:nvSpPr>
        <p:spPr>
          <a:xfrm>
            <a:off x="107576" y="0"/>
            <a:ext cx="11954436" cy="6468035"/>
          </a:xfrm>
        </p:spPr>
        <p:txBody>
          <a:bodyPr>
            <a:normAutofit/>
          </a:bodyPr>
          <a:lstStyle/>
          <a:p>
            <a:pPr algn="just"/>
            <a:r>
              <a:rPr lang="en-TR" sz="2000" dirty="0"/>
              <a:t>2) İşletme protesto çekmesine rağmen tahsil edemediği için icra takibi başlatmıştır. Alacak şüpheli hale geldiği için karşılık ayrılmıştır. </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1800" dirty="0"/>
          </a:p>
          <a:p>
            <a:pPr algn="just"/>
            <a:endParaRPr lang="en-TR" sz="1800" dirty="0"/>
          </a:p>
          <a:p>
            <a:pPr algn="just"/>
            <a:r>
              <a:rPr lang="en-TR" sz="1800" dirty="0"/>
              <a:t>3a) Dava sonuçlanmış olup alacağın tamamı tahsil edilmiştir. Bedel banka hesabına yatırılmıştır. </a:t>
            </a:r>
          </a:p>
        </p:txBody>
      </p:sp>
      <p:graphicFrame>
        <p:nvGraphicFramePr>
          <p:cNvPr id="4" name="Table 3">
            <a:extLst>
              <a:ext uri="{FF2B5EF4-FFF2-40B4-BE49-F238E27FC236}">
                <a16:creationId xmlns:a16="http://schemas.microsoft.com/office/drawing/2014/main" id="{F9551F6B-1FBA-DFEA-56DD-9E2203DF1184}"/>
              </a:ext>
            </a:extLst>
          </p:cNvPr>
          <p:cNvGraphicFramePr>
            <a:graphicFrameLocks noGrp="1"/>
          </p:cNvGraphicFramePr>
          <p:nvPr>
            <p:extLst>
              <p:ext uri="{D42A27DB-BD31-4B8C-83A1-F6EECF244321}">
                <p14:modId xmlns:p14="http://schemas.microsoft.com/office/powerpoint/2010/main" val="4201089962"/>
              </p:ext>
            </p:extLst>
          </p:nvPr>
        </p:nvGraphicFramePr>
        <p:xfrm>
          <a:off x="917185" y="2233333"/>
          <a:ext cx="7420707" cy="14372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654 KARŞILIK GİDERLERİ</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129 ŞÜPHELİ TİCARİ ALACAKLAR KARŞILIĞI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Karşılık Ayrılması</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7 400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200" kern="100" dirty="0">
                        <a:effectLst/>
                      </a:endParaRPr>
                    </a:p>
                    <a:p>
                      <a:pPr marL="309245">
                        <a:spcBef>
                          <a:spcPts val="300"/>
                        </a:spcBef>
                        <a:spcAft>
                          <a:spcPts val="0"/>
                        </a:spcAft>
                      </a:pPr>
                      <a:r>
                        <a:rPr lang="tr-TR" sz="1200" kern="100" dirty="0">
                          <a:effectLst/>
                        </a:rPr>
                        <a:t>7.400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2E4ED21E-F7EC-25B2-D24B-D00F3C87401C}"/>
              </a:ext>
            </a:extLst>
          </p:cNvPr>
          <p:cNvGraphicFramePr>
            <a:graphicFrameLocks noGrp="1"/>
          </p:cNvGraphicFramePr>
          <p:nvPr>
            <p:extLst>
              <p:ext uri="{D42A27DB-BD31-4B8C-83A1-F6EECF244321}">
                <p14:modId xmlns:p14="http://schemas.microsoft.com/office/powerpoint/2010/main" val="1151520568"/>
              </p:ext>
            </p:extLst>
          </p:nvPr>
        </p:nvGraphicFramePr>
        <p:xfrm>
          <a:off x="917185" y="4372536"/>
          <a:ext cx="7420707" cy="232120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102 BANKALAR</a:t>
                      </a:r>
                    </a:p>
                    <a:p>
                      <a:pPr marL="25400">
                        <a:spcBef>
                          <a:spcPts val="250"/>
                        </a:spcBef>
                        <a:spcAft>
                          <a:spcPts val="0"/>
                        </a:spcAft>
                      </a:pPr>
                      <a:r>
                        <a:rPr lang="tr-TR" sz="1200" kern="100" spc="-10" dirty="0">
                          <a:effectLst/>
                        </a:rPr>
                        <a:t>  </a:t>
                      </a:r>
                    </a:p>
                    <a:p>
                      <a:pPr marL="25400">
                        <a:spcBef>
                          <a:spcPts val="250"/>
                        </a:spcBef>
                        <a:spcAft>
                          <a:spcPts val="0"/>
                        </a:spcAft>
                      </a:pPr>
                      <a:r>
                        <a:rPr lang="tr-TR" sz="1200" kern="100" spc="-10" dirty="0">
                          <a:effectLst/>
                        </a:rPr>
                        <a:t>  129 ŞÜPHELİ TİCARİ ALACAKLAR  KARŞILIĞI</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128 ŞÜPHELİ TİCARİ ALACAKLAR</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644 KONUSU KALMAYAN KARŞILIKLAR</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Dava Sonucu</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7 400</a:t>
                      </a:r>
                    </a:p>
                    <a:p>
                      <a:pPr marL="249555"/>
                      <a:endParaRPr lang="tr-TR" sz="1200" kern="100" spc="-10" dirty="0">
                        <a:effectLst/>
                      </a:endParaRPr>
                    </a:p>
                    <a:p>
                      <a:pPr marL="249555"/>
                      <a:r>
                        <a:rPr lang="tr-TR" sz="1200" kern="100" spc="-10" dirty="0">
                          <a:effectLst/>
                        </a:rPr>
                        <a:t>7.400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200" kern="100" dirty="0">
                          <a:effectLst/>
                        </a:rPr>
                        <a:t>7.400  </a:t>
                      </a: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9245">
                        <a:spcBef>
                          <a:spcPts val="300"/>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7.400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E61CA66F-3523-74A2-4AEA-6AAFEA5E6F95}"/>
              </a:ext>
            </a:extLst>
          </p:cNvPr>
          <p:cNvGraphicFramePr>
            <a:graphicFrameLocks noGrp="1"/>
          </p:cNvGraphicFramePr>
          <p:nvPr>
            <p:extLst>
              <p:ext uri="{D42A27DB-BD31-4B8C-83A1-F6EECF244321}">
                <p14:modId xmlns:p14="http://schemas.microsoft.com/office/powerpoint/2010/main" val="424921729"/>
              </p:ext>
            </p:extLst>
          </p:nvPr>
        </p:nvGraphicFramePr>
        <p:xfrm>
          <a:off x="917185" y="796045"/>
          <a:ext cx="7420707" cy="14372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128 ŞÜPHELİ TİCARİ ALACAKLAR </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121 ALACAK SENETLERİ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Alacağın Şüpheli Hale Gelmesi</a:t>
                      </a:r>
                      <a:endParaRPr lang="tr-TR" sz="1400" kern="100" dirty="0">
                        <a:effectLst/>
                      </a:endParaRPr>
                    </a:p>
                  </a:txBody>
                  <a:tcPr marL="0" marR="0" marT="0" marB="0"/>
                </a:tc>
                <a:tc>
                  <a:txBody>
                    <a:bodyPr/>
                    <a:lstStyle/>
                    <a:p>
                      <a:pPr>
                        <a:spcBef>
                          <a:spcPts val="550"/>
                        </a:spcBef>
                      </a:pPr>
                      <a:r>
                        <a:rPr lang="tr-TR" sz="1200" kern="100" dirty="0">
                          <a:effectLst/>
                        </a:rPr>
                        <a:t>  </a:t>
                      </a:r>
                      <a:endParaRPr lang="en-TR" sz="1600" kern="100" dirty="0">
                        <a:effectLst/>
                      </a:endParaRPr>
                    </a:p>
                    <a:p>
                      <a:pPr marL="249555"/>
                      <a:r>
                        <a:rPr lang="tr-TR" sz="1200" kern="100" spc="-10" dirty="0">
                          <a:effectLst/>
                        </a:rPr>
                        <a:t>7 400</a:t>
                      </a:r>
                      <a:endParaRPr lang="en-TR" sz="1600" kern="100" dirty="0">
                        <a:effectLst/>
                      </a:endParaRPr>
                    </a:p>
                    <a:p>
                      <a:pPr marL="312420">
                        <a:spcBef>
                          <a:spcPts val="295"/>
                        </a:spcBef>
                        <a:spcAft>
                          <a:spcPts val="0"/>
                        </a:spcAft>
                      </a:pPr>
                      <a:r>
                        <a:rPr lang="tr-TR" sz="12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200" kern="100" dirty="0">
                          <a:effectLst/>
                        </a:rPr>
                        <a:t> </a:t>
                      </a:r>
                      <a:endParaRPr lang="en-TR" sz="1600" kern="100" dirty="0">
                        <a:effectLst/>
                      </a:endParaRPr>
                    </a:p>
                    <a:p>
                      <a:r>
                        <a:rPr lang="tr-TR" sz="1200" kern="100" dirty="0">
                          <a:effectLst/>
                        </a:rPr>
                        <a:t> </a:t>
                      </a:r>
                      <a:r>
                        <a:rPr lang="tr-TR" sz="1200" kern="100" spc="-10" dirty="0">
                          <a:effectLst/>
                        </a:rPr>
                        <a:t> </a:t>
                      </a:r>
                      <a:endParaRPr lang="tr-TR" sz="1200" kern="100" dirty="0">
                        <a:effectLst/>
                      </a:endParaRPr>
                    </a:p>
                    <a:p>
                      <a:pPr marL="309245">
                        <a:spcBef>
                          <a:spcPts val="300"/>
                        </a:spcBef>
                        <a:spcAft>
                          <a:spcPts val="0"/>
                        </a:spcAft>
                      </a:pPr>
                      <a:endParaRPr lang="tr-TR" sz="1200" kern="100" dirty="0">
                        <a:effectLst/>
                      </a:endParaRPr>
                    </a:p>
                    <a:p>
                      <a:pPr marL="309245">
                        <a:spcBef>
                          <a:spcPts val="300"/>
                        </a:spcBef>
                        <a:spcAft>
                          <a:spcPts val="0"/>
                        </a:spcAft>
                      </a:pPr>
                      <a:r>
                        <a:rPr lang="tr-TR" sz="1200" kern="100" dirty="0">
                          <a:effectLst/>
                        </a:rPr>
                        <a:t>7.400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94826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573C48-1F08-B3EA-F4E6-E61CC28743D0}"/>
              </a:ext>
            </a:extLst>
          </p:cNvPr>
          <p:cNvSpPr>
            <a:spLocks noGrp="1"/>
          </p:cNvSpPr>
          <p:nvPr>
            <p:ph idx="1"/>
          </p:nvPr>
        </p:nvSpPr>
        <p:spPr>
          <a:xfrm>
            <a:off x="242047" y="161365"/>
            <a:ext cx="11793071" cy="6494929"/>
          </a:xfrm>
        </p:spPr>
        <p:txBody>
          <a:bodyPr>
            <a:normAutofit/>
          </a:bodyPr>
          <a:lstStyle/>
          <a:p>
            <a:r>
              <a:rPr lang="en-TR" sz="2400" dirty="0"/>
              <a:t>3b)Dava sonucunda işletmenin alacağı değersiz hale gelmiştir.</a:t>
            </a:r>
          </a:p>
          <a:p>
            <a:endParaRPr lang="en-TR" sz="2400" dirty="0"/>
          </a:p>
          <a:p>
            <a:endParaRPr lang="en-TR" sz="2400" dirty="0"/>
          </a:p>
          <a:p>
            <a:endParaRPr lang="en-TR" sz="2400" dirty="0"/>
          </a:p>
          <a:p>
            <a:pPr marL="0" indent="0" algn="just">
              <a:buNone/>
            </a:pPr>
            <a:endParaRPr lang="en-TR" sz="2400" dirty="0"/>
          </a:p>
          <a:p>
            <a:pPr algn="just"/>
            <a:r>
              <a:rPr lang="en-TR" sz="2400" dirty="0"/>
              <a:t>1) İşletme 14.000 TL’lik alacağı için icra takibi başlatmış ve 6.000 TL karşılık ayırmıştır. </a:t>
            </a:r>
          </a:p>
        </p:txBody>
      </p:sp>
      <p:graphicFrame>
        <p:nvGraphicFramePr>
          <p:cNvPr id="4" name="Table 3">
            <a:extLst>
              <a:ext uri="{FF2B5EF4-FFF2-40B4-BE49-F238E27FC236}">
                <a16:creationId xmlns:a16="http://schemas.microsoft.com/office/drawing/2014/main" id="{4D9BDCC3-DC83-EEE0-63D5-4CDF31BD3F7E}"/>
              </a:ext>
            </a:extLst>
          </p:cNvPr>
          <p:cNvGraphicFramePr>
            <a:graphicFrameLocks noGrp="1"/>
          </p:cNvGraphicFramePr>
          <p:nvPr>
            <p:extLst>
              <p:ext uri="{D42A27DB-BD31-4B8C-83A1-F6EECF244321}">
                <p14:modId xmlns:p14="http://schemas.microsoft.com/office/powerpoint/2010/main" val="1513110753"/>
              </p:ext>
            </p:extLst>
          </p:nvPr>
        </p:nvGraphicFramePr>
        <p:xfrm>
          <a:off x="930633" y="765788"/>
          <a:ext cx="7420707" cy="125359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129 ŞÜPHELİ TİCARİ ALACAKLAR KARŞILIĞI</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128 ŞÜPHELİ TİCARİ ALACAKLAR</a:t>
                      </a:r>
                    </a:p>
                    <a:p>
                      <a:pPr marL="156845">
                        <a:spcBef>
                          <a:spcPts val="300"/>
                        </a:spcBef>
                        <a:spcAft>
                          <a:spcPts val="0"/>
                        </a:spcAft>
                      </a:pPr>
                      <a:r>
                        <a:rPr lang="tr-TR" sz="1200" kern="100" dirty="0">
                          <a:effectLst/>
                        </a:rPr>
                        <a:t>Alacağın Değersiz Hale Gelmesi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7 400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200" kern="100" dirty="0">
                        <a:effectLst/>
                      </a:endParaRPr>
                    </a:p>
                    <a:p>
                      <a:pPr marL="309245">
                        <a:spcBef>
                          <a:spcPts val="300"/>
                        </a:spcBef>
                        <a:spcAft>
                          <a:spcPts val="0"/>
                        </a:spcAft>
                      </a:pPr>
                      <a:r>
                        <a:rPr lang="tr-TR" sz="1200" kern="100" dirty="0">
                          <a:effectLst/>
                        </a:rPr>
                        <a:t>7.400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E567CA4B-7ACD-6D19-08DD-DC1D0AD35EAD}"/>
              </a:ext>
            </a:extLst>
          </p:cNvPr>
          <p:cNvGraphicFramePr>
            <a:graphicFrameLocks noGrp="1"/>
          </p:cNvGraphicFramePr>
          <p:nvPr>
            <p:extLst>
              <p:ext uri="{D42A27DB-BD31-4B8C-83A1-F6EECF244321}">
                <p14:modId xmlns:p14="http://schemas.microsoft.com/office/powerpoint/2010/main" val="2474604970"/>
              </p:ext>
            </p:extLst>
          </p:nvPr>
        </p:nvGraphicFramePr>
        <p:xfrm>
          <a:off x="823056" y="3014810"/>
          <a:ext cx="7420707" cy="14372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128 ŞÜPHELİ TİCARİ ALACAKLAR </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121 ALACAK SENETLERİ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Alacağın Şüpheli Hale Gelmesi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14.000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200" kern="100" dirty="0">
                        <a:effectLst/>
                      </a:endParaRPr>
                    </a:p>
                    <a:p>
                      <a:pPr marL="309245">
                        <a:spcBef>
                          <a:spcPts val="300"/>
                        </a:spcBef>
                        <a:spcAft>
                          <a:spcPts val="0"/>
                        </a:spcAft>
                      </a:pPr>
                      <a:r>
                        <a:rPr lang="tr-TR" sz="1200" kern="100" dirty="0">
                          <a:effectLst/>
                        </a:rPr>
                        <a:t>14.000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CD77C870-47B3-2A24-919F-445E53BD56AC}"/>
              </a:ext>
            </a:extLst>
          </p:cNvPr>
          <p:cNvGraphicFramePr>
            <a:graphicFrameLocks noGrp="1"/>
          </p:cNvGraphicFramePr>
          <p:nvPr>
            <p:extLst>
              <p:ext uri="{D42A27DB-BD31-4B8C-83A1-F6EECF244321}">
                <p14:modId xmlns:p14="http://schemas.microsoft.com/office/powerpoint/2010/main" val="1310436274"/>
              </p:ext>
            </p:extLst>
          </p:nvPr>
        </p:nvGraphicFramePr>
        <p:xfrm>
          <a:off x="823056" y="4452098"/>
          <a:ext cx="7420707" cy="143728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654 KARŞILIK GİDERLERİ</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129 ŞÜPHELİ TİCARİ ALACAKLAR KARŞILIĞI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Karşılık Ayrılması</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6.000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200" kern="100" dirty="0">
                        <a:effectLst/>
                      </a:endParaRPr>
                    </a:p>
                    <a:p>
                      <a:pPr marL="309245">
                        <a:spcBef>
                          <a:spcPts val="300"/>
                        </a:spcBef>
                        <a:spcAft>
                          <a:spcPts val="0"/>
                        </a:spcAft>
                      </a:pPr>
                      <a:r>
                        <a:rPr lang="tr-TR" sz="1200" kern="100" dirty="0">
                          <a:effectLst/>
                        </a:rPr>
                        <a:t>6.000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8708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E2C576-5195-B1A4-C42D-25B189346E2E}"/>
              </a:ext>
            </a:extLst>
          </p:cNvPr>
          <p:cNvSpPr>
            <a:spLocks noGrp="1"/>
          </p:cNvSpPr>
          <p:nvPr>
            <p:ph idx="1"/>
          </p:nvPr>
        </p:nvSpPr>
        <p:spPr>
          <a:xfrm>
            <a:off x="228600" y="228600"/>
            <a:ext cx="11806518" cy="6521824"/>
          </a:xfrm>
        </p:spPr>
        <p:txBody>
          <a:bodyPr>
            <a:normAutofit/>
          </a:bodyPr>
          <a:lstStyle/>
          <a:p>
            <a:pPr algn="just"/>
            <a:r>
              <a:rPr lang="en-TR" sz="2000" dirty="0"/>
              <a:t>2a) Mahkeme süreci sonucunda alacağın 6.000 TL’lik kısmı tahsil edilebilmiştir.</a:t>
            </a:r>
          </a:p>
          <a:p>
            <a:pPr algn="just"/>
            <a:r>
              <a:rPr lang="en-TR" sz="1800" dirty="0"/>
              <a:t>Şüpheli Alacak:      14.000</a:t>
            </a:r>
          </a:p>
          <a:p>
            <a:pPr algn="just"/>
            <a:r>
              <a:rPr lang="en-TR" sz="1800" dirty="0"/>
              <a:t>Tahsil Edilen:            6.000  </a:t>
            </a:r>
          </a:p>
          <a:p>
            <a:pPr algn="just"/>
            <a:r>
              <a:rPr lang="en-TR" sz="1800" dirty="0"/>
              <a:t>Tahsil Edilemeyen    8.000</a:t>
            </a:r>
          </a:p>
          <a:p>
            <a:pPr algn="just"/>
            <a:r>
              <a:rPr lang="en-TR" sz="1800" dirty="0"/>
              <a:t>Karşılık:                      6.000</a:t>
            </a:r>
          </a:p>
          <a:p>
            <a:pPr algn="just"/>
            <a:endParaRPr lang="en-TR" sz="1800" dirty="0"/>
          </a:p>
          <a:p>
            <a:pPr algn="just"/>
            <a:r>
              <a:rPr lang="en-TR" sz="1800" dirty="0"/>
              <a:t>Karşılığı aşan zarar     2.000 </a:t>
            </a:r>
          </a:p>
        </p:txBody>
      </p:sp>
      <p:cxnSp>
        <p:nvCxnSpPr>
          <p:cNvPr id="5" name="Straight Connector 4">
            <a:extLst>
              <a:ext uri="{FF2B5EF4-FFF2-40B4-BE49-F238E27FC236}">
                <a16:creationId xmlns:a16="http://schemas.microsoft.com/office/drawing/2014/main" id="{BB59EBE3-F2D9-20EB-BB32-7BD47FC392CB}"/>
              </a:ext>
            </a:extLst>
          </p:cNvPr>
          <p:cNvCxnSpPr/>
          <p:nvPr/>
        </p:nvCxnSpPr>
        <p:spPr>
          <a:xfrm>
            <a:off x="2030506" y="1411941"/>
            <a:ext cx="1344706" cy="0"/>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a:extLst>
              <a:ext uri="{FF2B5EF4-FFF2-40B4-BE49-F238E27FC236}">
                <a16:creationId xmlns:a16="http://schemas.microsoft.com/office/drawing/2014/main" id="{052C04A5-F541-BC8E-6CBF-8408B1EC6671}"/>
              </a:ext>
            </a:extLst>
          </p:cNvPr>
          <p:cNvCxnSpPr/>
          <p:nvPr/>
        </p:nvCxnSpPr>
        <p:spPr>
          <a:xfrm>
            <a:off x="2030506" y="2115670"/>
            <a:ext cx="1344706"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7" name="Table 6">
            <a:extLst>
              <a:ext uri="{FF2B5EF4-FFF2-40B4-BE49-F238E27FC236}">
                <a16:creationId xmlns:a16="http://schemas.microsoft.com/office/drawing/2014/main" id="{9D54C19C-CC78-B00A-2F14-37DD714F0A8B}"/>
              </a:ext>
            </a:extLst>
          </p:cNvPr>
          <p:cNvGraphicFramePr>
            <a:graphicFrameLocks noGrp="1"/>
          </p:cNvGraphicFramePr>
          <p:nvPr>
            <p:extLst>
              <p:ext uri="{D42A27DB-BD31-4B8C-83A1-F6EECF244321}">
                <p14:modId xmlns:p14="http://schemas.microsoft.com/office/powerpoint/2010/main" val="526880054"/>
              </p:ext>
            </p:extLst>
          </p:nvPr>
        </p:nvGraphicFramePr>
        <p:xfrm>
          <a:off x="970973" y="3124851"/>
          <a:ext cx="7420707" cy="22936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5890">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spc="-10" dirty="0">
                          <a:effectLst/>
                        </a:rPr>
                        <a:t>102 BANKALAR</a:t>
                      </a:r>
                    </a:p>
                    <a:p>
                      <a:pPr marL="25400">
                        <a:spcBef>
                          <a:spcPts val="250"/>
                        </a:spcBef>
                        <a:spcAft>
                          <a:spcPts val="0"/>
                        </a:spcAft>
                      </a:pPr>
                      <a:r>
                        <a:rPr lang="tr-TR" sz="1200" kern="100" spc="-10" dirty="0">
                          <a:effectLst/>
                        </a:rPr>
                        <a:t>  </a:t>
                      </a:r>
                    </a:p>
                    <a:p>
                      <a:pPr marL="25400">
                        <a:spcBef>
                          <a:spcPts val="250"/>
                        </a:spcBef>
                        <a:spcAft>
                          <a:spcPts val="0"/>
                        </a:spcAft>
                      </a:pPr>
                      <a:r>
                        <a:rPr lang="tr-TR" sz="1200" kern="100" spc="-10" dirty="0">
                          <a:effectLst/>
                        </a:rPr>
                        <a:t>  129 ŞÜPHELİ TİCARİ ALACAKLAR  KARŞILIĞI</a:t>
                      </a:r>
                    </a:p>
                    <a:p>
                      <a:pPr marL="25400">
                        <a:spcBef>
                          <a:spcPts val="250"/>
                        </a:spcBef>
                        <a:spcAft>
                          <a:spcPts val="0"/>
                        </a:spcAft>
                      </a:pPr>
                      <a:endParaRPr lang="tr-TR" sz="1200" kern="100" spc="-10" dirty="0">
                        <a:effectLst/>
                      </a:endParaRPr>
                    </a:p>
                    <a:p>
                      <a:pPr marL="25400">
                        <a:spcBef>
                          <a:spcPts val="250"/>
                        </a:spcBef>
                        <a:spcAft>
                          <a:spcPts val="0"/>
                        </a:spcAft>
                      </a:pPr>
                      <a:r>
                        <a:rPr lang="tr-TR" sz="1200" kern="100" spc="-10" dirty="0">
                          <a:effectLst/>
                        </a:rPr>
                        <a:t> 659 DİĞER OLAĞAN GİDER VE ZARARLAR </a:t>
                      </a:r>
                      <a:endParaRPr lang="tr-TR" sz="1050" kern="100" spc="-10" dirty="0">
                        <a:effectLst/>
                      </a:endParaRP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128 ŞÜPHELİ TİCARİ ALACAKLAR</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Dava Sonucu</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6.000</a:t>
                      </a:r>
                    </a:p>
                    <a:p>
                      <a:pPr marL="249555"/>
                      <a:endParaRPr lang="tr-TR" sz="1400" kern="100" spc="-10" dirty="0">
                        <a:effectLst/>
                      </a:endParaRPr>
                    </a:p>
                    <a:p>
                      <a:pPr marL="249555"/>
                      <a:r>
                        <a:rPr lang="tr-TR" sz="1400" kern="100" spc="-10" dirty="0">
                          <a:effectLst/>
                        </a:rPr>
                        <a:t>6.000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49555"/>
                      <a:r>
                        <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rPr>
                        <a:t>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600" kern="100" dirty="0">
                          <a:effectLst/>
                        </a:rPr>
                        <a:t> </a:t>
                      </a:r>
                      <a:endParaRPr lang="en-TR" sz="2000" kern="100" dirty="0">
                        <a:effectLst/>
                      </a:endParaRPr>
                    </a:p>
                    <a:p>
                      <a:r>
                        <a:rPr lang="tr-TR" sz="1600" kern="100" dirty="0">
                          <a:effectLst/>
                        </a:rPr>
                        <a:t> </a:t>
                      </a:r>
                      <a:r>
                        <a:rPr lang="tr-TR" sz="1600" kern="100" spc="-10" dirty="0">
                          <a:effectLst/>
                        </a:rPr>
                        <a:t> </a:t>
                      </a:r>
                      <a:endParaRPr lang="tr-TR" sz="1600" kern="100" dirty="0">
                        <a:effectLst/>
                      </a:endParaRPr>
                    </a:p>
                    <a:p>
                      <a:pPr marL="309245">
                        <a:spcBef>
                          <a:spcPts val="300"/>
                        </a:spcBef>
                        <a:spcAft>
                          <a:spcPts val="0"/>
                        </a:spcAft>
                      </a:pPr>
                      <a:endParaRPr lang="tr-TR" sz="1600" kern="100" dirty="0">
                        <a:effectLst/>
                      </a:endParaRPr>
                    </a:p>
                    <a:p>
                      <a:pPr marL="309245">
                        <a:spcBef>
                          <a:spcPts val="300"/>
                        </a:spcBef>
                        <a:spcAft>
                          <a:spcPts val="0"/>
                        </a:spcAft>
                      </a:pPr>
                      <a:endParaRPr lang="tr-TR" sz="1600" kern="100" dirty="0">
                        <a:effectLst/>
                      </a:endParaRPr>
                    </a:p>
                    <a:p>
                      <a:pPr marL="309245">
                        <a:spcBef>
                          <a:spcPts val="300"/>
                        </a:spcBef>
                        <a:spcAft>
                          <a:spcPts val="0"/>
                        </a:spcAft>
                      </a:pPr>
                      <a:endParaRPr lang="tr-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9245">
                        <a:spcBef>
                          <a:spcPts val="300"/>
                        </a:spcBef>
                        <a:spcAft>
                          <a:spcPts val="0"/>
                        </a:spcAft>
                      </a:pPr>
                      <a:r>
                        <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rPr>
                        <a:t>14.000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3335015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33D53E-0AAF-73A6-AA88-29E7A5A51262}"/>
              </a:ext>
            </a:extLst>
          </p:cNvPr>
          <p:cNvSpPr>
            <a:spLocks noGrp="1"/>
          </p:cNvSpPr>
          <p:nvPr>
            <p:ph idx="1"/>
          </p:nvPr>
        </p:nvSpPr>
        <p:spPr>
          <a:xfrm>
            <a:off x="255494" y="309282"/>
            <a:ext cx="11752730" cy="6212542"/>
          </a:xfrm>
        </p:spPr>
        <p:txBody>
          <a:bodyPr>
            <a:normAutofit/>
          </a:bodyPr>
          <a:lstStyle/>
          <a:p>
            <a:pPr algn="just"/>
            <a:r>
              <a:rPr lang="en-TR" sz="2400" dirty="0"/>
              <a:t>2a) Mahkeme süreci sonucunda alacağın 10.000 TL’lik kısmı tahsil edilebilmiştir.</a:t>
            </a:r>
          </a:p>
          <a:p>
            <a:pPr algn="just"/>
            <a:r>
              <a:rPr lang="en-TR" sz="2000" dirty="0"/>
              <a:t>Şüpheli Alacak:       14.000</a:t>
            </a:r>
          </a:p>
          <a:p>
            <a:pPr algn="just"/>
            <a:r>
              <a:rPr lang="en-TR" sz="2000" dirty="0"/>
              <a:t>Tahsil Edilen:           10.000  </a:t>
            </a:r>
          </a:p>
          <a:p>
            <a:pPr algn="just"/>
            <a:r>
              <a:rPr lang="en-TR" sz="2000" dirty="0"/>
              <a:t>Tahsil Edilemeyen     4.000</a:t>
            </a:r>
          </a:p>
          <a:p>
            <a:pPr algn="just"/>
            <a:r>
              <a:rPr lang="en-TR" sz="2000" dirty="0"/>
              <a:t>Karşılık:                       6.000</a:t>
            </a:r>
          </a:p>
          <a:p>
            <a:pPr algn="just"/>
            <a:r>
              <a:rPr lang="en-TR" sz="2000" dirty="0"/>
              <a:t>Konusu Kalmayan     2.000 </a:t>
            </a:r>
          </a:p>
          <a:p>
            <a:pPr marL="0" indent="0" algn="just">
              <a:buNone/>
            </a:pPr>
            <a:r>
              <a:rPr lang="en-TR" sz="2000" dirty="0"/>
              <a:t>    Karşılık</a:t>
            </a:r>
          </a:p>
          <a:p>
            <a:pPr marL="0" indent="0" algn="just">
              <a:buNone/>
            </a:pPr>
            <a:endParaRPr lang="en-TR" sz="2000" dirty="0"/>
          </a:p>
        </p:txBody>
      </p:sp>
      <p:cxnSp>
        <p:nvCxnSpPr>
          <p:cNvPr id="5" name="Straight Connector 4">
            <a:extLst>
              <a:ext uri="{FF2B5EF4-FFF2-40B4-BE49-F238E27FC236}">
                <a16:creationId xmlns:a16="http://schemas.microsoft.com/office/drawing/2014/main" id="{614F5A91-B07D-21E0-124E-687BFF613092}"/>
              </a:ext>
            </a:extLst>
          </p:cNvPr>
          <p:cNvCxnSpPr>
            <a:cxnSpLocks/>
          </p:cNvCxnSpPr>
          <p:nvPr/>
        </p:nvCxnSpPr>
        <p:spPr>
          <a:xfrm>
            <a:off x="2380130" y="1492624"/>
            <a:ext cx="1210235" cy="0"/>
          </a:xfrm>
          <a:prstGeom prst="line">
            <a:avLst/>
          </a:prstGeom>
        </p:spPr>
        <p:style>
          <a:lnRef idx="1">
            <a:schemeClr val="dk1"/>
          </a:lnRef>
          <a:fillRef idx="0">
            <a:schemeClr val="dk1"/>
          </a:fillRef>
          <a:effectRef idx="0">
            <a:schemeClr val="dk1"/>
          </a:effectRef>
          <a:fontRef idx="minor">
            <a:schemeClr val="tx1"/>
          </a:fontRef>
        </p:style>
      </p:cxnSp>
      <p:cxnSp>
        <p:nvCxnSpPr>
          <p:cNvPr id="7" name="Straight Connector 6">
            <a:extLst>
              <a:ext uri="{FF2B5EF4-FFF2-40B4-BE49-F238E27FC236}">
                <a16:creationId xmlns:a16="http://schemas.microsoft.com/office/drawing/2014/main" id="{AE743387-E08E-CD19-C923-D8757E7DF75B}"/>
              </a:ext>
            </a:extLst>
          </p:cNvPr>
          <p:cNvCxnSpPr>
            <a:cxnSpLocks/>
          </p:cNvCxnSpPr>
          <p:nvPr/>
        </p:nvCxnSpPr>
        <p:spPr>
          <a:xfrm>
            <a:off x="2250141" y="2330824"/>
            <a:ext cx="1210235"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8" name="Table 7">
            <a:extLst>
              <a:ext uri="{FF2B5EF4-FFF2-40B4-BE49-F238E27FC236}">
                <a16:creationId xmlns:a16="http://schemas.microsoft.com/office/drawing/2014/main" id="{D116C5F5-F8CB-FE7E-87BC-DEAD0B184DD7}"/>
              </a:ext>
            </a:extLst>
          </p:cNvPr>
          <p:cNvGraphicFramePr>
            <a:graphicFrameLocks noGrp="1"/>
          </p:cNvGraphicFramePr>
          <p:nvPr>
            <p:extLst>
              <p:ext uri="{D42A27DB-BD31-4B8C-83A1-F6EECF244321}">
                <p14:modId xmlns:p14="http://schemas.microsoft.com/office/powerpoint/2010/main" val="2038287582"/>
              </p:ext>
            </p:extLst>
          </p:nvPr>
        </p:nvGraphicFramePr>
        <p:xfrm>
          <a:off x="1885373" y="3429000"/>
          <a:ext cx="7420707" cy="25679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5890">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400" kern="100" spc="-10" dirty="0">
                          <a:effectLst/>
                        </a:rPr>
                        <a:t>102 BANKALAR</a:t>
                      </a:r>
                    </a:p>
                    <a:p>
                      <a:pPr marL="25400">
                        <a:spcBef>
                          <a:spcPts val="250"/>
                        </a:spcBef>
                        <a:spcAft>
                          <a:spcPts val="0"/>
                        </a:spcAft>
                      </a:pPr>
                      <a:r>
                        <a:rPr lang="tr-TR" sz="1400" kern="100" spc="-10" dirty="0">
                          <a:effectLst/>
                        </a:rPr>
                        <a:t>  </a:t>
                      </a:r>
                    </a:p>
                    <a:p>
                      <a:pPr marL="25400">
                        <a:spcBef>
                          <a:spcPts val="250"/>
                        </a:spcBef>
                        <a:spcAft>
                          <a:spcPts val="0"/>
                        </a:spcAft>
                      </a:pPr>
                      <a:r>
                        <a:rPr lang="tr-TR" sz="1400" kern="100" spc="-10" dirty="0">
                          <a:effectLst/>
                        </a:rPr>
                        <a:t>  129 ŞÜPHELİ TİCARİ ALACAKLAR  KARŞILIĞI</a:t>
                      </a:r>
                    </a:p>
                    <a:p>
                      <a:pPr marL="25400">
                        <a:spcBef>
                          <a:spcPts val="250"/>
                        </a:spcBef>
                        <a:spcAft>
                          <a:spcPts val="0"/>
                        </a:spcAft>
                      </a:pPr>
                      <a:endParaRPr lang="tr-TR" sz="1400" kern="100" dirty="0">
                        <a:effectLst/>
                      </a:endParaRPr>
                    </a:p>
                    <a:p>
                      <a:pPr marL="156845">
                        <a:spcBef>
                          <a:spcPts val="300"/>
                        </a:spcBef>
                        <a:spcAft>
                          <a:spcPts val="0"/>
                        </a:spcAft>
                      </a:pPr>
                      <a:r>
                        <a:rPr lang="tr-TR" sz="1400" kern="100" dirty="0">
                          <a:effectLst/>
                        </a:rPr>
                        <a:t>              128 ŞÜPHELİ TİCARİ ALACAKLAR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644 KONUSU KALMAYAN KARŞILIKLAR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Dava Sonucu</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10.000</a:t>
                      </a:r>
                    </a:p>
                    <a:p>
                      <a:pPr marL="249555"/>
                      <a:endParaRPr lang="tr-TR" sz="1400" kern="100" spc="-10" dirty="0">
                        <a:effectLst/>
                      </a:endParaRPr>
                    </a:p>
                    <a:p>
                      <a:pPr marL="249555"/>
                      <a:r>
                        <a:rPr lang="tr-TR" sz="1400" kern="100" spc="-10" dirty="0">
                          <a:effectLst/>
                        </a:rPr>
                        <a:t>  6.000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600" kern="100" dirty="0">
                          <a:effectLst/>
                        </a:rPr>
                        <a:t> </a:t>
                      </a:r>
                      <a:endParaRPr lang="en-TR" sz="2000" kern="100" dirty="0">
                        <a:effectLst/>
                      </a:endParaRPr>
                    </a:p>
                    <a:p>
                      <a:r>
                        <a:rPr lang="tr-TR" sz="1600" kern="100" dirty="0">
                          <a:effectLst/>
                        </a:rPr>
                        <a:t> </a:t>
                      </a:r>
                      <a:r>
                        <a:rPr lang="tr-TR" sz="1600" kern="100" spc="-10" dirty="0">
                          <a:effectLst/>
                        </a:rPr>
                        <a:t> </a:t>
                      </a:r>
                      <a:endParaRPr lang="tr-TR" sz="1600" kern="100" dirty="0">
                        <a:effectLst/>
                      </a:endParaRPr>
                    </a:p>
                    <a:p>
                      <a:pPr marL="309245">
                        <a:spcBef>
                          <a:spcPts val="300"/>
                        </a:spcBef>
                        <a:spcAft>
                          <a:spcPts val="0"/>
                        </a:spcAft>
                      </a:pPr>
                      <a:endParaRPr lang="tr-TR" sz="1600" kern="100" dirty="0">
                        <a:effectLst/>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r>
                        <a:rPr lang="tr-TR" sz="1600" kern="100" dirty="0">
                          <a:effectLst/>
                          <a:latin typeface="+mn-lt"/>
                          <a:ea typeface="+mn-ea"/>
                          <a:cs typeface="+mn-cs"/>
                        </a:rPr>
                        <a:t>14.000</a:t>
                      </a: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r>
                        <a:rPr lang="tr-TR" sz="1600" kern="100" dirty="0">
                          <a:effectLst/>
                          <a:latin typeface="+mn-lt"/>
                          <a:ea typeface="+mn-ea"/>
                          <a:cs typeface="+mn-cs"/>
                        </a:rPr>
                        <a:t>2.000</a:t>
                      </a: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2872642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3AADD7-7D57-F572-E778-E70D76B583D8}"/>
              </a:ext>
            </a:extLst>
          </p:cNvPr>
          <p:cNvSpPr>
            <a:spLocks noGrp="1"/>
          </p:cNvSpPr>
          <p:nvPr>
            <p:ph idx="1"/>
          </p:nvPr>
        </p:nvSpPr>
        <p:spPr>
          <a:xfrm>
            <a:off x="295835" y="215152"/>
            <a:ext cx="11712389" cy="6387353"/>
          </a:xfrm>
        </p:spPr>
        <p:txBody>
          <a:bodyPr>
            <a:normAutofit/>
          </a:bodyPr>
          <a:lstStyle/>
          <a:p>
            <a:pPr algn="just"/>
            <a:r>
              <a:rPr lang="en-TR" sz="2000" b="1" dirty="0"/>
              <a:t>13 DİĞER ALACAKLAR: </a:t>
            </a:r>
            <a:r>
              <a:rPr lang="tr-TR" sz="2000" dirty="0"/>
              <a:t>Bu hesap grubu; herhangi bir ticari nedene dayanmadan meydana gelmiş ve en çok bir yıl içinde tahsil edilmesi </a:t>
            </a:r>
            <a:r>
              <a:rPr lang="tr-TR" sz="2000" dirty="0" err="1"/>
              <a:t>düşünülen</a:t>
            </a:r>
            <a:r>
              <a:rPr lang="tr-TR" sz="2000" dirty="0"/>
              <a:t> senetli, senetsiz alacaklar ile bu gruba ait </a:t>
            </a:r>
            <a:r>
              <a:rPr lang="tr-TR" sz="2000" dirty="0" err="1"/>
              <a:t>şüpheli</a:t>
            </a:r>
            <a:r>
              <a:rPr lang="tr-TR" sz="2000" dirty="0"/>
              <a:t> alacak ve </a:t>
            </a:r>
            <a:r>
              <a:rPr lang="tr-TR" sz="2000" dirty="0" err="1"/>
              <a:t>şüpheli</a:t>
            </a:r>
            <a:r>
              <a:rPr lang="tr-TR" sz="2000" dirty="0"/>
              <a:t> alacak karşılığının izlenmesini sağlar.</a:t>
            </a:r>
          </a:p>
          <a:p>
            <a:pPr algn="just"/>
            <a:endParaRPr lang="tr-TR" sz="2000" dirty="0"/>
          </a:p>
          <a:p>
            <a:pPr algn="just"/>
            <a:r>
              <a:rPr lang="tr-TR" sz="2000" b="1" dirty="0"/>
              <a:t>131 ORTAKLARDAN ALACAKLAR: </a:t>
            </a:r>
            <a:r>
              <a:rPr lang="tr-TR" sz="2000" dirty="0"/>
              <a:t>İşletmenin esas faaliyet konusu dışındaki işlemleri dolayısı ile (</a:t>
            </a:r>
            <a:r>
              <a:rPr lang="tr-TR" sz="2000" dirty="0" err="1"/>
              <a:t>ödünç</a:t>
            </a:r>
            <a:r>
              <a:rPr lang="tr-TR" sz="2000" dirty="0"/>
              <a:t> verme ve benzer nedenlerle ortaya çıkan) ortaklarından alacaklı bulunduğu tutarların izlendiği hesaptır.</a:t>
            </a:r>
          </a:p>
          <a:p>
            <a:pPr algn="just"/>
            <a:endParaRPr lang="tr-TR" sz="2000" dirty="0"/>
          </a:p>
          <a:p>
            <a:pPr algn="just"/>
            <a:r>
              <a:rPr lang="tr-TR" sz="2000" dirty="0"/>
              <a:t>İşletme ortağı Arda Güler ihtiyaçları sebebiyle işletmeden 20.000 TL borç almıştır. Borç bedeli banka hesabından ödenmiştir.</a:t>
            </a:r>
          </a:p>
          <a:p>
            <a:pPr algn="just"/>
            <a:endParaRPr lang="tr-TR" sz="2000" b="1" dirty="0"/>
          </a:p>
          <a:p>
            <a:pPr algn="just"/>
            <a:endParaRPr lang="en-TR" sz="2000" b="1" dirty="0"/>
          </a:p>
        </p:txBody>
      </p:sp>
      <p:graphicFrame>
        <p:nvGraphicFramePr>
          <p:cNvPr id="4" name="Table 3">
            <a:extLst>
              <a:ext uri="{FF2B5EF4-FFF2-40B4-BE49-F238E27FC236}">
                <a16:creationId xmlns:a16="http://schemas.microsoft.com/office/drawing/2014/main" id="{AA94C67E-AB4C-7FFF-7C69-E9D72C8488DF}"/>
              </a:ext>
            </a:extLst>
          </p:cNvPr>
          <p:cNvGraphicFramePr>
            <a:graphicFrameLocks noGrp="1"/>
          </p:cNvGraphicFramePr>
          <p:nvPr>
            <p:extLst>
              <p:ext uri="{D42A27DB-BD31-4B8C-83A1-F6EECF244321}">
                <p14:modId xmlns:p14="http://schemas.microsoft.com/office/powerpoint/2010/main" val="963207727"/>
              </p:ext>
            </p:extLst>
          </p:nvPr>
        </p:nvGraphicFramePr>
        <p:xfrm>
          <a:off x="755821" y="3408828"/>
          <a:ext cx="7420707" cy="125359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131 ORTAKLARDAN ALACAKLAR</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102 BANKALAR</a:t>
                      </a:r>
                    </a:p>
                    <a:p>
                      <a:pPr marL="156845">
                        <a:spcBef>
                          <a:spcPts val="300"/>
                        </a:spcBef>
                        <a:spcAft>
                          <a:spcPts val="0"/>
                        </a:spcAft>
                      </a:pPr>
                      <a:r>
                        <a:rPr lang="tr-TR" sz="1200" kern="100" dirty="0">
                          <a:effectLst/>
                        </a:rPr>
                        <a:t>Ortağa borç verilmesi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20.000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20.000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906815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9E2524-BC99-1F8A-1081-045299D441FF}"/>
              </a:ext>
            </a:extLst>
          </p:cNvPr>
          <p:cNvSpPr>
            <a:spLocks noGrp="1"/>
          </p:cNvSpPr>
          <p:nvPr>
            <p:ph idx="1"/>
          </p:nvPr>
        </p:nvSpPr>
        <p:spPr>
          <a:xfrm>
            <a:off x="134470" y="161365"/>
            <a:ext cx="12057529" cy="6441141"/>
          </a:xfrm>
        </p:spPr>
        <p:txBody>
          <a:bodyPr>
            <a:normAutofit/>
          </a:bodyPr>
          <a:lstStyle/>
          <a:p>
            <a:pPr algn="just"/>
            <a:r>
              <a:rPr lang="tr-TR" sz="2000" b="1" dirty="0"/>
              <a:t>132 İŞTİRAKLERDEN ALACAKLAR: </a:t>
            </a:r>
            <a:r>
              <a:rPr lang="tr-TR" sz="2000" dirty="0"/>
              <a:t>İşletmenin esas faaliyet konusu dışındaki işlemleri dolayısıyla (</a:t>
            </a:r>
            <a:r>
              <a:rPr lang="tr-TR" sz="2000" dirty="0" err="1"/>
              <a:t>ödünç</a:t>
            </a:r>
            <a:r>
              <a:rPr lang="tr-TR" sz="2000" dirty="0"/>
              <a:t> verme ve benzer nedenlerle ortaya çıkan) iştiraklerinden olan alacaklarını kapsar.</a:t>
            </a:r>
          </a:p>
          <a:p>
            <a:pPr marL="0" indent="0" algn="just">
              <a:buNone/>
            </a:pPr>
            <a:endParaRPr lang="tr-TR" sz="2000" dirty="0"/>
          </a:p>
          <a:p>
            <a:pPr algn="just"/>
            <a:r>
              <a:rPr lang="tr-TR" sz="2000" dirty="0"/>
              <a:t>1) İşletmenin iştiraki kısa vadeli finansman ihtiyacı sebebiyle işletmeden 100.000 TL borç almıştır. Borç bedeli bankadan ödenmiştir.</a:t>
            </a:r>
          </a:p>
          <a:p>
            <a:pPr algn="just"/>
            <a:endParaRPr lang="tr-TR" sz="2000" dirty="0"/>
          </a:p>
          <a:p>
            <a:pPr algn="just"/>
            <a:endParaRPr lang="tr-TR" sz="2000" dirty="0"/>
          </a:p>
          <a:p>
            <a:pPr algn="just"/>
            <a:endParaRPr lang="tr-TR" sz="2000" dirty="0"/>
          </a:p>
          <a:p>
            <a:pPr algn="just"/>
            <a:endParaRPr lang="tr-TR" sz="2000" dirty="0"/>
          </a:p>
          <a:p>
            <a:pPr algn="just"/>
            <a:r>
              <a:rPr lang="tr-TR" sz="2000" dirty="0"/>
              <a:t>2) İştirak borcu 6 ay sonra 2.000 TL faiziyle birlikte ödemiştir. </a:t>
            </a:r>
          </a:p>
          <a:p>
            <a:endParaRPr lang="en-TR" sz="2000" dirty="0"/>
          </a:p>
        </p:txBody>
      </p:sp>
      <p:graphicFrame>
        <p:nvGraphicFramePr>
          <p:cNvPr id="4" name="Table 3">
            <a:extLst>
              <a:ext uri="{FF2B5EF4-FFF2-40B4-BE49-F238E27FC236}">
                <a16:creationId xmlns:a16="http://schemas.microsoft.com/office/drawing/2014/main" id="{5B4A5ABB-5367-CA02-63BB-C7384808B6C3}"/>
              </a:ext>
            </a:extLst>
          </p:cNvPr>
          <p:cNvGraphicFramePr>
            <a:graphicFrameLocks noGrp="1"/>
          </p:cNvGraphicFramePr>
          <p:nvPr>
            <p:extLst>
              <p:ext uri="{D42A27DB-BD31-4B8C-83A1-F6EECF244321}">
                <p14:modId xmlns:p14="http://schemas.microsoft.com/office/powerpoint/2010/main" val="1740451845"/>
              </p:ext>
            </p:extLst>
          </p:nvPr>
        </p:nvGraphicFramePr>
        <p:xfrm>
          <a:off x="581009" y="1943099"/>
          <a:ext cx="7420707" cy="125359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132 İŞTİRAKLERDEN ALACAKLAR</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102 BANKALAR</a:t>
                      </a:r>
                    </a:p>
                    <a:p>
                      <a:pPr marL="156845">
                        <a:spcBef>
                          <a:spcPts val="300"/>
                        </a:spcBef>
                        <a:spcAft>
                          <a:spcPts val="0"/>
                        </a:spcAft>
                      </a:pPr>
                      <a:r>
                        <a:rPr lang="tr-TR" sz="1200" kern="100" dirty="0">
                          <a:effectLst/>
                        </a:rPr>
                        <a:t>İştirake borç verilmesi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100.000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100.000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A84FF648-DDCC-BD74-3C71-736B94B2DD05}"/>
              </a:ext>
            </a:extLst>
          </p:cNvPr>
          <p:cNvGraphicFramePr>
            <a:graphicFrameLocks noGrp="1"/>
          </p:cNvGraphicFramePr>
          <p:nvPr>
            <p:extLst>
              <p:ext uri="{D42A27DB-BD31-4B8C-83A1-F6EECF244321}">
                <p14:modId xmlns:p14="http://schemas.microsoft.com/office/powerpoint/2010/main" val="2652422905"/>
              </p:ext>
            </p:extLst>
          </p:nvPr>
        </p:nvGraphicFramePr>
        <p:xfrm>
          <a:off x="581009" y="3870511"/>
          <a:ext cx="7420707" cy="1879248"/>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79988">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73610">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102 BANKALAR</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132 İŞTİRAKLERDEN ALACAKLAR</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642 FAİZ GELİRİ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İştirakin borcu ödemesi. </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102.000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endParaRPr lang="tr-TR" sz="1400" kern="100" dirty="0">
                        <a:effectLst/>
                      </a:endParaRPr>
                    </a:p>
                    <a:p>
                      <a:pPr marL="309245">
                        <a:spcBef>
                          <a:spcPts val="300"/>
                        </a:spcBef>
                        <a:spcAft>
                          <a:spcPts val="0"/>
                        </a:spcAft>
                      </a:pPr>
                      <a:r>
                        <a:rPr lang="tr-TR" sz="1400" kern="100" dirty="0">
                          <a:effectLst/>
                        </a:rPr>
                        <a:t>100.000</a:t>
                      </a: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09245">
                        <a:spcBef>
                          <a:spcPts val="300"/>
                        </a:spcBef>
                        <a:spcAft>
                          <a:spcPts val="0"/>
                        </a:spcAft>
                      </a:pPr>
                      <a:r>
                        <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rPr>
                        <a:t>  2.000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791968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FC235E-E004-46CD-C747-6551E0F84338}"/>
              </a:ext>
            </a:extLst>
          </p:cNvPr>
          <p:cNvSpPr>
            <a:spLocks noGrp="1"/>
          </p:cNvSpPr>
          <p:nvPr>
            <p:ph idx="1"/>
          </p:nvPr>
        </p:nvSpPr>
        <p:spPr>
          <a:xfrm>
            <a:off x="147917" y="309282"/>
            <a:ext cx="11900647" cy="6347012"/>
          </a:xfrm>
        </p:spPr>
        <p:txBody>
          <a:bodyPr>
            <a:normAutofit/>
          </a:bodyPr>
          <a:lstStyle/>
          <a:p>
            <a:pPr algn="just"/>
            <a:r>
              <a:rPr lang="en-TR" sz="2000" b="1" dirty="0"/>
              <a:t>133 BAĞLI ORTAKLIKLAR: </a:t>
            </a:r>
            <a:r>
              <a:rPr lang="tr-TR" sz="2000" dirty="0"/>
              <a:t>İşletmenin esas faaliyet konusu dışındaki işlemleri dolayısıyla (</a:t>
            </a:r>
            <a:r>
              <a:rPr lang="tr-TR" sz="2000" dirty="0" err="1"/>
              <a:t>ödünç</a:t>
            </a:r>
            <a:r>
              <a:rPr lang="tr-TR" sz="2000" dirty="0"/>
              <a:t> verme ve benzer nedenlerle ortaya çıkan) bağlı ortaklarından olan alacaklarını kapsar.</a:t>
            </a:r>
          </a:p>
          <a:p>
            <a:pPr algn="just"/>
            <a:endParaRPr lang="tr-TR" sz="2000" dirty="0"/>
          </a:p>
          <a:p>
            <a:pPr algn="just"/>
            <a:r>
              <a:rPr lang="tr-TR" sz="2000" b="1" dirty="0"/>
              <a:t>135 PERSONELDEN ALACAKLAR:</a:t>
            </a:r>
            <a:r>
              <a:rPr lang="tr-TR" sz="2000" dirty="0"/>
              <a:t> İşletmeye dahil personel ve işçinin işletmeye olan çeşitli borçlarını kapsar.</a:t>
            </a:r>
          </a:p>
          <a:p>
            <a:pPr algn="just"/>
            <a:endParaRPr lang="tr-TR" sz="2000" dirty="0"/>
          </a:p>
          <a:p>
            <a:pPr algn="just"/>
            <a:r>
              <a:rPr lang="tr-TR" sz="2000" b="1" dirty="0"/>
              <a:t>136 DİĞER ÇEŞİTLİ ALACAKLAR: </a:t>
            </a:r>
            <a:r>
              <a:rPr lang="tr-TR" sz="2000" dirty="0"/>
              <a:t>Ticari olmayıp yukarıda sayılan hesaplardan herhangi birine dahil edilemeyen alacakların izlendiği hesaptır.</a:t>
            </a:r>
          </a:p>
          <a:p>
            <a:pPr algn="just"/>
            <a:endParaRPr lang="tr-TR" sz="2000" dirty="0"/>
          </a:p>
          <a:p>
            <a:pPr algn="just"/>
            <a:endParaRPr lang="tr-TR" sz="2000" dirty="0"/>
          </a:p>
          <a:p>
            <a:pPr algn="just"/>
            <a:endParaRPr lang="tr-TR" sz="2000" dirty="0"/>
          </a:p>
          <a:p>
            <a:pPr algn="just"/>
            <a:endParaRPr lang="tr-TR" sz="2000" dirty="0"/>
          </a:p>
          <a:p>
            <a:pPr algn="just"/>
            <a:endParaRPr lang="en-TR" sz="2000" b="1" dirty="0"/>
          </a:p>
        </p:txBody>
      </p:sp>
    </p:spTree>
    <p:extLst>
      <p:ext uri="{BB962C8B-B14F-4D97-AF65-F5344CB8AC3E}">
        <p14:creationId xmlns:p14="http://schemas.microsoft.com/office/powerpoint/2010/main" val="266090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7670BE-504A-5F5B-167B-F5423A2ED00A}"/>
              </a:ext>
            </a:extLst>
          </p:cNvPr>
          <p:cNvSpPr>
            <a:spLocks noGrp="1"/>
          </p:cNvSpPr>
          <p:nvPr>
            <p:ph idx="1"/>
          </p:nvPr>
        </p:nvSpPr>
        <p:spPr>
          <a:xfrm>
            <a:off x="199292" y="257908"/>
            <a:ext cx="11734800" cy="6377354"/>
          </a:xfrm>
        </p:spPr>
        <p:txBody>
          <a:bodyPr/>
          <a:lstStyle/>
          <a:p>
            <a:pPr algn="just"/>
            <a:r>
              <a:rPr lang="tr-TR" sz="2000" b="1" dirty="0"/>
              <a:t>15 STOKLAR: </a:t>
            </a:r>
            <a:r>
              <a:rPr lang="tr-TR" sz="2000" dirty="0"/>
              <a:t>Bu grup, işletmenin satmak </a:t>
            </a:r>
            <a:r>
              <a:rPr lang="tr-TR" sz="2000" dirty="0" err="1"/>
              <a:t>üretimde</a:t>
            </a:r>
            <a:r>
              <a:rPr lang="tr-TR" sz="2000" dirty="0"/>
              <a:t> kullanmak veya </a:t>
            </a:r>
            <a:r>
              <a:rPr lang="tr-TR" sz="2000" dirty="0" err="1"/>
              <a:t>tüketmek</a:t>
            </a:r>
            <a:r>
              <a:rPr lang="tr-TR" sz="2000" dirty="0"/>
              <a:t> amacıyla edindiği, ilk madde ve malzeme, yarı mamul, mamul, ticari mal, yan </a:t>
            </a:r>
            <a:r>
              <a:rPr lang="tr-TR" sz="2000" dirty="0" err="1"/>
              <a:t>ürün</a:t>
            </a:r>
            <a:r>
              <a:rPr lang="tr-TR" sz="2000" dirty="0"/>
              <a:t>. artık ve hurda gibi bir yıldan az bir </a:t>
            </a:r>
            <a:r>
              <a:rPr lang="tr-TR" sz="2000" dirty="0" err="1"/>
              <a:t>sürede</a:t>
            </a:r>
            <a:r>
              <a:rPr lang="tr-TR" sz="2000" dirty="0"/>
              <a:t> kullanılacak olan veya bir yıl içerisinde nakde çevrilebileceği </a:t>
            </a:r>
            <a:r>
              <a:rPr lang="tr-TR" sz="2000" dirty="0" err="1"/>
              <a:t>düşünülen</a:t>
            </a:r>
            <a:r>
              <a:rPr lang="tr-TR" sz="2000" dirty="0"/>
              <a:t> varlıklardan oluşur. Faturası gelmemiş stoklar ilgili bulundukları kalemin içinde gösterilir.</a:t>
            </a:r>
          </a:p>
          <a:p>
            <a:pPr algn="just"/>
            <a:endParaRPr lang="tr-TR" sz="2000" dirty="0"/>
          </a:p>
          <a:p>
            <a:pPr algn="just"/>
            <a:r>
              <a:rPr lang="tr-TR" sz="2000" b="1" dirty="0"/>
              <a:t>150 İLK MADDE VE MALZEME: </a:t>
            </a:r>
            <a:r>
              <a:rPr lang="tr-TR" sz="1800" dirty="0"/>
              <a:t>Üretimde veya diğer faaliyetlerde kullanılmak </a:t>
            </a:r>
            <a:r>
              <a:rPr lang="tr-TR" sz="1800" dirty="0" err="1"/>
              <a:t>üzere</a:t>
            </a:r>
            <a:r>
              <a:rPr lang="tr-TR" sz="1800" dirty="0"/>
              <a:t> işletmede bulundurulan hammadde, yardımcı madde, işletme malzemesi, ambalaj malzemesi ve diğer malzemelerin izlendiği hesaptır.</a:t>
            </a:r>
          </a:p>
          <a:p>
            <a:pPr algn="just"/>
            <a:endParaRPr lang="tr-TR" sz="2000" b="1" dirty="0"/>
          </a:p>
          <a:p>
            <a:pPr algn="just"/>
            <a:r>
              <a:rPr lang="tr-TR" sz="2000" b="1" dirty="0"/>
              <a:t>151 YARI MAMULLER ÜRETİM: </a:t>
            </a:r>
            <a:r>
              <a:rPr lang="tr-TR" sz="2000" dirty="0" err="1"/>
              <a:t>Henüz</a:t>
            </a:r>
            <a:r>
              <a:rPr lang="tr-TR" sz="2000" dirty="0"/>
              <a:t> tam mamul haline gelmemiş ancak direkt ilk madde ve malzeme ile direkt işçilik ve genel </a:t>
            </a:r>
            <a:r>
              <a:rPr lang="tr-TR" sz="2000" dirty="0" err="1"/>
              <a:t>üretim</a:t>
            </a:r>
            <a:r>
              <a:rPr lang="tr-TR" sz="2000" dirty="0"/>
              <a:t> giderlerinden belli oranlarda pay almış </a:t>
            </a:r>
            <a:r>
              <a:rPr lang="tr-TR" sz="2000" dirty="0" err="1"/>
              <a:t>üretim</a:t>
            </a:r>
            <a:r>
              <a:rPr lang="tr-TR" sz="2000" dirty="0"/>
              <a:t> aşamasındaki mamullerin izlendiği hesaptır.</a:t>
            </a:r>
          </a:p>
          <a:p>
            <a:pPr algn="just"/>
            <a:endParaRPr lang="tr-TR" sz="2000" dirty="0"/>
          </a:p>
          <a:p>
            <a:pPr algn="just"/>
            <a:r>
              <a:rPr lang="tr-TR" sz="2000" b="1" dirty="0"/>
              <a:t>152 MAMULLER: </a:t>
            </a:r>
            <a:r>
              <a:rPr lang="tr-TR" sz="2000" dirty="0"/>
              <a:t>Üretim çalışmaları sonunda elde edilen ve satışa hazır hale gelmiş bulunan mamullerin izlendiği hesaptır.</a:t>
            </a:r>
          </a:p>
          <a:p>
            <a:pPr algn="just"/>
            <a:endParaRPr lang="tr-TR" sz="2000" dirty="0"/>
          </a:p>
          <a:p>
            <a:pPr algn="just"/>
            <a:r>
              <a:rPr lang="tr-TR" sz="2000" b="1" dirty="0"/>
              <a:t>153 TİCARİ MALLAR: </a:t>
            </a:r>
            <a:r>
              <a:rPr lang="tr-TR" sz="2000" dirty="0"/>
              <a:t>Herhangi bir değişikliğe tabi tutulmadan satmak amacı ile işletmeye alınan ticari mallar (emtia) ve benzeri kalemler bu hesapta yer alır.</a:t>
            </a:r>
          </a:p>
          <a:p>
            <a:pPr algn="just"/>
            <a:endParaRPr lang="tr-TR" sz="2000" b="1" dirty="0"/>
          </a:p>
          <a:p>
            <a:pPr algn="just"/>
            <a:endParaRPr lang="tr-TR" sz="2000" b="1" dirty="0"/>
          </a:p>
          <a:p>
            <a:pPr algn="just"/>
            <a:endParaRPr lang="tr-TR" sz="2400" b="1" dirty="0"/>
          </a:p>
          <a:p>
            <a:endParaRPr lang="en-TR" b="1" dirty="0"/>
          </a:p>
        </p:txBody>
      </p:sp>
    </p:spTree>
    <p:extLst>
      <p:ext uri="{BB962C8B-B14F-4D97-AF65-F5344CB8AC3E}">
        <p14:creationId xmlns:p14="http://schemas.microsoft.com/office/powerpoint/2010/main" val="26367887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60B034-10D1-289A-B951-2688C890D768}"/>
              </a:ext>
            </a:extLst>
          </p:cNvPr>
          <p:cNvSpPr>
            <a:spLocks noGrp="1"/>
          </p:cNvSpPr>
          <p:nvPr>
            <p:ph idx="1"/>
          </p:nvPr>
        </p:nvSpPr>
        <p:spPr>
          <a:xfrm>
            <a:off x="105507" y="386862"/>
            <a:ext cx="11793415" cy="6072553"/>
          </a:xfrm>
        </p:spPr>
        <p:txBody>
          <a:bodyPr>
            <a:normAutofit/>
          </a:bodyPr>
          <a:lstStyle/>
          <a:p>
            <a:r>
              <a:rPr lang="en-TR" sz="2000" b="1" dirty="0"/>
              <a:t>157 DİĞER STOKLAR: </a:t>
            </a:r>
            <a:r>
              <a:rPr lang="tr-TR" sz="2000" dirty="0"/>
              <a:t>Yukarıdaki stok kalemlerinin hiç birinin kapsamına alınmayan </a:t>
            </a:r>
            <a:r>
              <a:rPr lang="tr-TR" sz="2000" dirty="0" err="1"/>
              <a:t>ürün</a:t>
            </a:r>
            <a:r>
              <a:rPr lang="tr-TR" sz="2000" dirty="0"/>
              <a:t>, artık ve hurda gibi kalemler bu hesap grubunda yer alır.</a:t>
            </a:r>
          </a:p>
          <a:p>
            <a:r>
              <a:rPr lang="en-TR" sz="2000" b="1" dirty="0"/>
              <a:t>1) Değeri düşen stoklar</a:t>
            </a:r>
          </a:p>
          <a:p>
            <a:r>
              <a:rPr lang="en-TR" sz="2000" dirty="0"/>
              <a:t>İşletmenin 4.000 TL değerindeki ticari malı meydana gelen selde değer kaybına uğramış ve malların değerinin 2.500 TL’ye düştüğü belirlenmiştir. </a:t>
            </a:r>
          </a:p>
          <a:p>
            <a:endParaRPr lang="en-TR" sz="2400" b="1" dirty="0"/>
          </a:p>
          <a:p>
            <a:endParaRPr lang="en-TR" sz="2400" b="1" dirty="0"/>
          </a:p>
          <a:p>
            <a:endParaRPr lang="en-TR" sz="2400" b="1" dirty="0"/>
          </a:p>
          <a:p>
            <a:endParaRPr lang="en-TR" sz="2400" b="1" dirty="0"/>
          </a:p>
          <a:p>
            <a:endParaRPr lang="en-TR" sz="2400" b="1" dirty="0"/>
          </a:p>
          <a:p>
            <a:endParaRPr lang="en-TR" sz="2400" b="1" dirty="0"/>
          </a:p>
          <a:p>
            <a:r>
              <a:rPr lang="en-TR" sz="2400" b="1" dirty="0"/>
              <a:t>2) Komisyondaki Mallar</a:t>
            </a:r>
          </a:p>
        </p:txBody>
      </p:sp>
      <p:graphicFrame>
        <p:nvGraphicFramePr>
          <p:cNvPr id="4" name="Table 3">
            <a:extLst>
              <a:ext uri="{FF2B5EF4-FFF2-40B4-BE49-F238E27FC236}">
                <a16:creationId xmlns:a16="http://schemas.microsoft.com/office/drawing/2014/main" id="{B139F4CF-33FC-167E-3D84-3531F7CF683B}"/>
              </a:ext>
            </a:extLst>
          </p:cNvPr>
          <p:cNvGraphicFramePr>
            <a:graphicFrameLocks noGrp="1"/>
          </p:cNvGraphicFramePr>
          <p:nvPr>
            <p:extLst>
              <p:ext uri="{D42A27DB-BD31-4B8C-83A1-F6EECF244321}">
                <p14:modId xmlns:p14="http://schemas.microsoft.com/office/powerpoint/2010/main" val="180026187"/>
              </p:ext>
            </p:extLst>
          </p:nvPr>
        </p:nvGraphicFramePr>
        <p:xfrm>
          <a:off x="666173" y="2373924"/>
          <a:ext cx="7420707" cy="20650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5890">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02099">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400" kern="100" spc="-10" dirty="0">
                          <a:effectLst/>
                        </a:rPr>
                        <a:t>157 DİĞER STOKLAR</a:t>
                      </a:r>
                    </a:p>
                    <a:p>
                      <a:pPr marL="25400">
                        <a:spcBef>
                          <a:spcPts val="250"/>
                        </a:spcBef>
                        <a:spcAft>
                          <a:spcPts val="0"/>
                        </a:spcAft>
                      </a:pPr>
                      <a:r>
                        <a:rPr lang="tr-TR" sz="1400" kern="100" spc="-10" dirty="0">
                          <a:effectLst/>
                        </a:rPr>
                        <a:t>  </a:t>
                      </a:r>
                    </a:p>
                    <a:p>
                      <a:pPr marL="25400">
                        <a:spcBef>
                          <a:spcPts val="250"/>
                        </a:spcBef>
                        <a:spcAft>
                          <a:spcPts val="0"/>
                        </a:spcAft>
                      </a:pPr>
                      <a:r>
                        <a:rPr lang="tr-TR" sz="1400" kern="100" spc="-10" dirty="0">
                          <a:effectLst/>
                        </a:rPr>
                        <a:t>  659 DİĞER OLAĞAN GİDER VE ZARARLAR</a:t>
                      </a:r>
                    </a:p>
                    <a:p>
                      <a:pPr marL="25400">
                        <a:spcBef>
                          <a:spcPts val="250"/>
                        </a:spcBef>
                        <a:spcAft>
                          <a:spcPts val="0"/>
                        </a:spcAft>
                      </a:pPr>
                      <a:endParaRPr lang="tr-TR" sz="1400" kern="100" dirty="0">
                        <a:effectLst/>
                      </a:endParaRPr>
                    </a:p>
                    <a:p>
                      <a:pPr marL="156845">
                        <a:spcBef>
                          <a:spcPts val="300"/>
                        </a:spcBef>
                        <a:spcAft>
                          <a:spcPts val="0"/>
                        </a:spcAft>
                      </a:pPr>
                      <a:r>
                        <a:rPr lang="tr-TR" sz="1400" kern="100" dirty="0">
                          <a:effectLst/>
                        </a:rPr>
                        <a:t>              153 TİCARİ MALLAR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Ticari Malların Değer Kaybı</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2.500</a:t>
                      </a:r>
                    </a:p>
                    <a:p>
                      <a:pPr marL="249555"/>
                      <a:endParaRPr lang="tr-TR" sz="1400" kern="100" spc="-10" dirty="0">
                        <a:effectLst/>
                      </a:endParaRPr>
                    </a:p>
                    <a:p>
                      <a:pPr marL="249555"/>
                      <a:r>
                        <a:rPr lang="tr-TR" sz="1400" kern="100" spc="-10" dirty="0">
                          <a:effectLst/>
                        </a:rPr>
                        <a:t>1.500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600" kern="100" dirty="0">
                          <a:effectLst/>
                        </a:rPr>
                        <a:t> </a:t>
                      </a:r>
                      <a:endParaRPr lang="en-TR" sz="2000" kern="100" dirty="0">
                        <a:effectLst/>
                      </a:endParaRPr>
                    </a:p>
                    <a:p>
                      <a:r>
                        <a:rPr lang="tr-TR" sz="1600" kern="100" dirty="0">
                          <a:effectLst/>
                        </a:rPr>
                        <a:t> </a:t>
                      </a:r>
                      <a:r>
                        <a:rPr lang="tr-TR" sz="1600" kern="100" spc="-10" dirty="0">
                          <a:effectLst/>
                        </a:rPr>
                        <a:t> </a:t>
                      </a:r>
                      <a:endParaRPr lang="tr-TR" sz="1600" kern="100" dirty="0">
                        <a:effectLst/>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r>
                        <a:rPr lang="tr-TR" sz="1600" kern="100" dirty="0">
                          <a:effectLst/>
                          <a:latin typeface="+mn-lt"/>
                          <a:ea typeface="+mn-ea"/>
                          <a:cs typeface="+mn-cs"/>
                        </a:rPr>
                        <a:t>4.000</a:t>
                      </a: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795735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3414F-7601-84D8-5895-31EE0535F277}"/>
              </a:ext>
            </a:extLst>
          </p:cNvPr>
          <p:cNvSpPr>
            <a:spLocks noGrp="1"/>
          </p:cNvSpPr>
          <p:nvPr>
            <p:ph type="title"/>
          </p:nvPr>
        </p:nvSpPr>
        <p:spPr>
          <a:xfrm>
            <a:off x="838200" y="365125"/>
            <a:ext cx="10515600" cy="478937"/>
          </a:xfrm>
        </p:spPr>
        <p:txBody>
          <a:bodyPr>
            <a:normAutofit fontScale="90000"/>
          </a:bodyPr>
          <a:lstStyle/>
          <a:p>
            <a:pPr algn="ctr"/>
            <a:r>
              <a:rPr lang="en-TR" sz="3200" b="1" dirty="0"/>
              <a:t>DÖVİZLİ İŞLEMLER</a:t>
            </a:r>
          </a:p>
        </p:txBody>
      </p:sp>
      <p:sp>
        <p:nvSpPr>
          <p:cNvPr id="3" name="Content Placeholder 2">
            <a:extLst>
              <a:ext uri="{FF2B5EF4-FFF2-40B4-BE49-F238E27FC236}">
                <a16:creationId xmlns:a16="http://schemas.microsoft.com/office/drawing/2014/main" id="{F782EC30-AB74-E869-5C93-EECBD218DDF1}"/>
              </a:ext>
            </a:extLst>
          </p:cNvPr>
          <p:cNvSpPr>
            <a:spLocks noGrp="1"/>
          </p:cNvSpPr>
          <p:nvPr>
            <p:ph idx="1"/>
          </p:nvPr>
        </p:nvSpPr>
        <p:spPr>
          <a:xfrm>
            <a:off x="281353" y="844062"/>
            <a:ext cx="11793415" cy="5838092"/>
          </a:xfrm>
        </p:spPr>
        <p:txBody>
          <a:bodyPr>
            <a:normAutofit/>
          </a:bodyPr>
          <a:lstStyle/>
          <a:p>
            <a:pPr algn="just"/>
            <a:r>
              <a:rPr lang="en-TR" sz="1800" dirty="0"/>
              <a:t>1) İşletme 11.11.2023 tarihinde 1€= 30 TL iken elindeki nakit fazlasını değerlendirmek için 2.000€  satın almıştır.</a:t>
            </a:r>
          </a:p>
          <a:p>
            <a:pPr algn="just"/>
            <a:endParaRPr lang="en-TR" sz="1800" dirty="0"/>
          </a:p>
          <a:p>
            <a:pPr algn="just"/>
            <a:endParaRPr lang="en-TR" sz="1800" dirty="0"/>
          </a:p>
          <a:p>
            <a:pPr algn="just"/>
            <a:endParaRPr lang="en-TR" sz="1800" dirty="0"/>
          </a:p>
          <a:p>
            <a:pPr algn="just"/>
            <a:endParaRPr lang="en-TR" sz="1800" dirty="0"/>
          </a:p>
          <a:p>
            <a:pPr algn="just"/>
            <a:endParaRPr lang="en-TR" sz="1800" dirty="0"/>
          </a:p>
          <a:p>
            <a:pPr algn="just"/>
            <a:r>
              <a:rPr lang="en-TR" sz="1800" dirty="0"/>
              <a:t>2) Nakit ihtiyacı sebebiyle 02.07.2024 tarihinde 1€= 32 TL kurundan 1.000€ bozdurulmuştur. </a:t>
            </a:r>
          </a:p>
          <a:p>
            <a:pPr algn="just"/>
            <a:endParaRPr lang="en-TR" sz="1800" dirty="0"/>
          </a:p>
          <a:p>
            <a:pPr algn="just"/>
            <a:endParaRPr lang="en-TR" sz="1800" dirty="0"/>
          </a:p>
        </p:txBody>
      </p:sp>
      <p:graphicFrame>
        <p:nvGraphicFramePr>
          <p:cNvPr id="4" name="Table 3">
            <a:extLst>
              <a:ext uri="{FF2B5EF4-FFF2-40B4-BE49-F238E27FC236}">
                <a16:creationId xmlns:a16="http://schemas.microsoft.com/office/drawing/2014/main" id="{1BDC5D9C-F010-51CD-0FA9-4D9CC142026A}"/>
              </a:ext>
            </a:extLst>
          </p:cNvPr>
          <p:cNvGraphicFramePr>
            <a:graphicFrameLocks noGrp="1"/>
          </p:cNvGraphicFramePr>
          <p:nvPr>
            <p:extLst>
              <p:ext uri="{D42A27DB-BD31-4B8C-83A1-F6EECF244321}">
                <p14:modId xmlns:p14="http://schemas.microsoft.com/office/powerpoint/2010/main" val="2627248960"/>
              </p:ext>
            </p:extLst>
          </p:nvPr>
        </p:nvGraphicFramePr>
        <p:xfrm>
          <a:off x="1142365" y="1262675"/>
          <a:ext cx="7767173" cy="145542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100 KASA</a:t>
                      </a:r>
                    </a:p>
                    <a:p>
                      <a:pPr marL="156845">
                        <a:spcBef>
                          <a:spcPts val="300"/>
                        </a:spcBef>
                        <a:spcAft>
                          <a:spcPts val="0"/>
                        </a:spcAft>
                      </a:pPr>
                      <a:r>
                        <a:rPr lang="tr-TR" sz="1200" kern="100" dirty="0">
                          <a:effectLst/>
                        </a:rPr>
                        <a:t>  100.02. € Kasası</a:t>
                      </a:r>
                      <a:endParaRPr lang="en-TR" sz="1600" kern="100" dirty="0">
                        <a:effectLst/>
                      </a:endParaRPr>
                    </a:p>
                    <a:p>
                      <a:pPr marL="969645">
                        <a:spcBef>
                          <a:spcPts val="305"/>
                        </a:spcBef>
                        <a:spcAft>
                          <a:spcPts val="0"/>
                        </a:spcAft>
                      </a:pPr>
                      <a:r>
                        <a:rPr lang="tr-TR" sz="1200" kern="100" dirty="0">
                          <a:effectLst/>
                        </a:rPr>
                        <a:t>            100 KASA</a:t>
                      </a:r>
                    </a:p>
                    <a:p>
                      <a:pPr marL="969645">
                        <a:spcBef>
                          <a:spcPts val="305"/>
                        </a:spcBef>
                        <a:spcAft>
                          <a:spcPts val="0"/>
                        </a:spcAft>
                      </a:pPr>
                      <a:r>
                        <a:rPr lang="tr-TR" sz="1200" kern="100" dirty="0">
                          <a:effectLst/>
                        </a:rPr>
                        <a:t>                 100.01. TL Kasası </a:t>
                      </a:r>
                      <a:endParaRPr lang="en-TR" sz="1600" kern="100" dirty="0">
                        <a:effectLst/>
                      </a:endParaRP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Döviz Alımı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60.000</a:t>
                      </a:r>
                      <a:endParaRPr lang="en-TR" sz="1400" kern="100" dirty="0">
                        <a:effectLst/>
                      </a:endParaRPr>
                    </a:p>
                    <a:p>
                      <a:pPr marL="312420">
                        <a:spcBef>
                          <a:spcPts val="295"/>
                        </a:spcBef>
                        <a:spcAft>
                          <a:spcPts val="0"/>
                        </a:spcAft>
                      </a:pPr>
                      <a:r>
                        <a:rPr lang="tr-TR" sz="1100" kern="100" dirty="0">
                          <a:effectLst/>
                        </a:rPr>
                        <a:t> </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60.000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5" name="Table 4">
            <a:extLst>
              <a:ext uri="{FF2B5EF4-FFF2-40B4-BE49-F238E27FC236}">
                <a16:creationId xmlns:a16="http://schemas.microsoft.com/office/drawing/2014/main" id="{C7A68FA5-3198-663B-FC9A-0F285B86FED2}"/>
              </a:ext>
            </a:extLst>
          </p:cNvPr>
          <p:cNvGraphicFramePr>
            <a:graphicFrameLocks noGrp="1"/>
          </p:cNvGraphicFramePr>
          <p:nvPr>
            <p:extLst>
              <p:ext uri="{D42A27DB-BD31-4B8C-83A1-F6EECF244321}">
                <p14:modId xmlns:p14="http://schemas.microsoft.com/office/powerpoint/2010/main" val="3103453422"/>
              </p:ext>
            </p:extLst>
          </p:nvPr>
        </p:nvGraphicFramePr>
        <p:xfrm>
          <a:off x="1142365" y="3587604"/>
          <a:ext cx="7767173" cy="211836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142405">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1747696">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100 KASA</a:t>
                      </a:r>
                    </a:p>
                    <a:p>
                      <a:pPr marL="156845">
                        <a:spcBef>
                          <a:spcPts val="300"/>
                        </a:spcBef>
                        <a:spcAft>
                          <a:spcPts val="0"/>
                        </a:spcAft>
                      </a:pPr>
                      <a:r>
                        <a:rPr lang="tr-TR" sz="1200" kern="100" dirty="0">
                          <a:effectLst/>
                        </a:rPr>
                        <a:t>  100.01. TL Kasası</a:t>
                      </a:r>
                      <a:endParaRPr lang="en-TR" sz="1600" kern="100" dirty="0">
                        <a:effectLst/>
                      </a:endParaRPr>
                    </a:p>
                    <a:p>
                      <a:pPr marL="969645">
                        <a:spcBef>
                          <a:spcPts val="305"/>
                        </a:spcBef>
                        <a:spcAft>
                          <a:spcPts val="0"/>
                        </a:spcAft>
                      </a:pPr>
                      <a:r>
                        <a:rPr lang="tr-TR" sz="1200" kern="100" dirty="0">
                          <a:effectLst/>
                        </a:rPr>
                        <a:t>            100 KASA</a:t>
                      </a:r>
                    </a:p>
                    <a:p>
                      <a:pPr marL="969645">
                        <a:spcBef>
                          <a:spcPts val="305"/>
                        </a:spcBef>
                        <a:spcAft>
                          <a:spcPts val="0"/>
                        </a:spcAft>
                      </a:pPr>
                      <a:r>
                        <a:rPr lang="tr-TR" sz="1200" kern="100" dirty="0">
                          <a:effectLst/>
                        </a:rPr>
                        <a:t>                 100.02. € Kasası</a:t>
                      </a:r>
                    </a:p>
                    <a:p>
                      <a:pPr marL="969645">
                        <a:spcBef>
                          <a:spcPts val="305"/>
                        </a:spcBef>
                        <a:spcAft>
                          <a:spcPts val="0"/>
                        </a:spcAft>
                      </a:pPr>
                      <a:r>
                        <a:rPr lang="tr-TR" sz="1200" kern="100" dirty="0">
                          <a:effectLst/>
                        </a:rPr>
                        <a:t>       </a:t>
                      </a:r>
                    </a:p>
                    <a:p>
                      <a:pPr marL="969645">
                        <a:spcBef>
                          <a:spcPts val="305"/>
                        </a:spcBef>
                        <a:spcAft>
                          <a:spcPts val="0"/>
                        </a:spcAft>
                      </a:pPr>
                      <a:r>
                        <a:rPr lang="tr-TR" sz="1200" kern="100" dirty="0">
                          <a:effectLst/>
                        </a:rPr>
                        <a:t>         646 KAMBİYO KARLARI </a:t>
                      </a:r>
                    </a:p>
                    <a:p>
                      <a:pPr marL="969645">
                        <a:spcBef>
                          <a:spcPts val="305"/>
                        </a:spcBef>
                        <a:spcAft>
                          <a:spcPts val="0"/>
                        </a:spcAft>
                      </a:pPr>
                      <a:r>
                        <a:rPr lang="tr-TR" sz="1200" kern="100" dirty="0">
                          <a:effectLst/>
                        </a:rPr>
                        <a:t> </a:t>
                      </a:r>
                    </a:p>
                    <a:p>
                      <a:pPr marL="96964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Döviz Bozma İşlemi</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32.000</a:t>
                      </a:r>
                      <a:endParaRPr lang="en-TR" sz="1400" kern="100" dirty="0">
                        <a:effectLst/>
                      </a:endParaRPr>
                    </a:p>
                    <a:p>
                      <a:pPr marL="312420">
                        <a:spcBef>
                          <a:spcPts val="295"/>
                        </a:spcBef>
                        <a:spcAft>
                          <a:spcPts val="0"/>
                        </a:spcAft>
                      </a:pPr>
                      <a:r>
                        <a:rPr lang="tr-TR" sz="1100" kern="100" dirty="0">
                          <a:effectLst/>
                        </a:rPr>
                        <a:t> </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30.000</a:t>
                      </a:r>
                    </a:p>
                    <a:p>
                      <a:pPr marL="249555"/>
                      <a:endParaRPr lang="tr-TR" sz="1100" kern="100" spc="-10" dirty="0">
                        <a:effectLst/>
                      </a:endParaRPr>
                    </a:p>
                    <a:p>
                      <a:pPr marL="249555"/>
                      <a:endParaRPr lang="tr-TR" sz="1100" kern="100" spc="-10" dirty="0">
                        <a:effectLst/>
                      </a:endParaRPr>
                    </a:p>
                    <a:p>
                      <a:pPr marL="249555"/>
                      <a:r>
                        <a:rPr lang="tr-TR" sz="1100" kern="100" spc="-10" dirty="0">
                          <a:effectLst/>
                        </a:rPr>
                        <a:t>   2.000</a:t>
                      </a:r>
                    </a:p>
                    <a:p>
                      <a:pPr marL="249555"/>
                      <a:endParaRPr lang="tr-TR" sz="1100" kern="100" spc="-10" dirty="0">
                        <a:effectLst/>
                      </a:endParaRPr>
                    </a:p>
                    <a:p>
                      <a:pPr marL="249555"/>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13487162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B624EE7-E319-774F-8BFB-27C17B160615}"/>
              </a:ext>
            </a:extLst>
          </p:cNvPr>
          <p:cNvSpPr>
            <a:spLocks noGrp="1"/>
          </p:cNvSpPr>
          <p:nvPr>
            <p:ph idx="1"/>
          </p:nvPr>
        </p:nvSpPr>
        <p:spPr>
          <a:xfrm>
            <a:off x="316523" y="234462"/>
            <a:ext cx="11641015" cy="6330461"/>
          </a:xfrm>
        </p:spPr>
        <p:txBody>
          <a:bodyPr>
            <a:normAutofit/>
          </a:bodyPr>
          <a:lstStyle/>
          <a:p>
            <a:pPr algn="just"/>
            <a:r>
              <a:rPr lang="tr-TR" sz="2000" dirty="0"/>
              <a:t>1) İşletme stoklarını sürekli envanter yöntemiyle takip etmektedir. İşletme elindeki malların 30.000 TL’lik bölümünü komisyoncuya vermiştir.	</a:t>
            </a:r>
          </a:p>
          <a:p>
            <a:pPr algn="just"/>
            <a:endParaRPr lang="tr-TR" sz="2000" dirty="0"/>
          </a:p>
          <a:p>
            <a:pPr algn="just"/>
            <a:endParaRPr lang="tr-TR" sz="2000" dirty="0"/>
          </a:p>
          <a:p>
            <a:pPr algn="just"/>
            <a:endParaRPr lang="tr-TR" sz="2000" dirty="0"/>
          </a:p>
          <a:p>
            <a:pPr algn="just"/>
            <a:endParaRPr lang="tr-TR" sz="2000" dirty="0"/>
          </a:p>
          <a:p>
            <a:pPr algn="just"/>
            <a:r>
              <a:rPr lang="tr-TR" sz="2000" dirty="0"/>
              <a:t>2) Komisyoncu malları KDV Hariç (%20) 40.000 TL’ye satılmıştır.  </a:t>
            </a:r>
          </a:p>
        </p:txBody>
      </p:sp>
      <p:graphicFrame>
        <p:nvGraphicFramePr>
          <p:cNvPr id="4" name="Table 3">
            <a:extLst>
              <a:ext uri="{FF2B5EF4-FFF2-40B4-BE49-F238E27FC236}">
                <a16:creationId xmlns:a16="http://schemas.microsoft.com/office/drawing/2014/main" id="{47EA6446-172A-C0B5-583E-B737E3057FAD}"/>
              </a:ext>
            </a:extLst>
          </p:cNvPr>
          <p:cNvGraphicFramePr>
            <a:graphicFrameLocks noGrp="1"/>
          </p:cNvGraphicFramePr>
          <p:nvPr>
            <p:extLst>
              <p:ext uri="{D42A27DB-BD31-4B8C-83A1-F6EECF244321}">
                <p14:modId xmlns:p14="http://schemas.microsoft.com/office/powerpoint/2010/main" val="2034810836"/>
              </p:ext>
            </p:extLst>
          </p:nvPr>
        </p:nvGraphicFramePr>
        <p:xfrm>
          <a:off x="779267" y="1181444"/>
          <a:ext cx="7420707" cy="101804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157 DİĞER STOKLAR</a:t>
                      </a:r>
                    </a:p>
                    <a:p>
                      <a:pPr marL="156845">
                        <a:spcBef>
                          <a:spcPts val="300"/>
                        </a:spcBef>
                        <a:spcAft>
                          <a:spcPts val="0"/>
                        </a:spcAft>
                      </a:pPr>
                      <a:r>
                        <a:rPr lang="tr-TR" sz="1200" kern="100" dirty="0">
                          <a:effectLst/>
                        </a:rPr>
                        <a:t>                              153 TİCARİ MALLAR</a:t>
                      </a:r>
                    </a:p>
                    <a:p>
                      <a:pPr marL="156845">
                        <a:spcBef>
                          <a:spcPts val="300"/>
                        </a:spcBef>
                        <a:spcAft>
                          <a:spcPts val="0"/>
                        </a:spcAft>
                      </a:pPr>
                      <a:r>
                        <a:rPr lang="tr-TR" sz="1200" kern="100" dirty="0">
                          <a:effectLst/>
                        </a:rPr>
                        <a:t>Komisyoncuya malların iletilmesi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30.000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30.000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D52E5750-C5EB-91DD-5F7A-C71FB4B38D7E}"/>
              </a:ext>
            </a:extLst>
          </p:cNvPr>
          <p:cNvGraphicFramePr>
            <a:graphicFrameLocks noGrp="1"/>
          </p:cNvGraphicFramePr>
          <p:nvPr>
            <p:extLst>
              <p:ext uri="{D42A27DB-BD31-4B8C-83A1-F6EECF244321}">
                <p14:modId xmlns:p14="http://schemas.microsoft.com/office/powerpoint/2010/main" val="1497912707"/>
              </p:ext>
            </p:extLst>
          </p:nvPr>
        </p:nvGraphicFramePr>
        <p:xfrm>
          <a:off x="673759" y="3146473"/>
          <a:ext cx="7420707" cy="101804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err="1">
                          <a:effectLst/>
                          <a:latin typeface="Times New Roman" panose="02020603050405020304" pitchFamily="18" charset="0"/>
                          <a:ea typeface="Times New Roman" panose="02020603050405020304" pitchFamily="18" charset="0"/>
                          <a:cs typeface="Times New Roman" panose="02020603050405020304" pitchFamily="18" charset="0"/>
                        </a:rPr>
                        <a:t>xa</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621 SATILAN TİCARİ MALLAR MALİYETİ</a:t>
                      </a:r>
                    </a:p>
                    <a:p>
                      <a:pPr marL="156845">
                        <a:spcBef>
                          <a:spcPts val="300"/>
                        </a:spcBef>
                        <a:spcAft>
                          <a:spcPts val="0"/>
                        </a:spcAft>
                      </a:pPr>
                      <a:r>
                        <a:rPr lang="tr-TR" sz="1200" kern="100" dirty="0">
                          <a:effectLst/>
                        </a:rPr>
                        <a:t>                              157 DİĞER STOKLAR</a:t>
                      </a:r>
                    </a:p>
                    <a:p>
                      <a:pPr marL="156845">
                        <a:spcBef>
                          <a:spcPts val="300"/>
                        </a:spcBef>
                        <a:spcAft>
                          <a:spcPts val="0"/>
                        </a:spcAft>
                      </a:pPr>
                      <a:r>
                        <a:rPr lang="tr-TR" sz="1200" kern="100" dirty="0">
                          <a:effectLst/>
                        </a:rPr>
                        <a:t>Satılan Mal Maliyeti</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30.000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endParaRPr lang="tr-TR" sz="1400" kern="100" dirty="0">
                        <a:effectLst/>
                      </a:endParaRPr>
                    </a:p>
                    <a:p>
                      <a:pPr marL="309245">
                        <a:spcBef>
                          <a:spcPts val="300"/>
                        </a:spcBef>
                        <a:spcAft>
                          <a:spcPts val="0"/>
                        </a:spcAft>
                      </a:pPr>
                      <a:r>
                        <a:rPr lang="tr-TR" sz="1200" kern="100" dirty="0">
                          <a:effectLst/>
                        </a:rPr>
                        <a:t>30.000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81E32735-4570-5E1A-00EF-87088D0D7D24}"/>
              </a:ext>
            </a:extLst>
          </p:cNvPr>
          <p:cNvGraphicFramePr>
            <a:graphicFrameLocks noGrp="1"/>
          </p:cNvGraphicFramePr>
          <p:nvPr>
            <p:extLst>
              <p:ext uri="{D42A27DB-BD31-4B8C-83A1-F6EECF244321}">
                <p14:modId xmlns:p14="http://schemas.microsoft.com/office/powerpoint/2010/main" val="2403673012"/>
              </p:ext>
            </p:extLst>
          </p:nvPr>
        </p:nvGraphicFramePr>
        <p:xfrm>
          <a:off x="579975" y="4658510"/>
          <a:ext cx="7420707" cy="133350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err="1">
                          <a:effectLst/>
                          <a:latin typeface="Times New Roman" panose="02020603050405020304" pitchFamily="18" charset="0"/>
                          <a:ea typeface="Times New Roman" panose="02020603050405020304" pitchFamily="18" charset="0"/>
                          <a:cs typeface="Times New Roman" panose="02020603050405020304" pitchFamily="18" charset="0"/>
                        </a:rPr>
                        <a:t>xb</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127 DİĞER TİCARİ ALACAKLAR </a:t>
                      </a:r>
                    </a:p>
                    <a:p>
                      <a:pPr marL="156845">
                        <a:spcBef>
                          <a:spcPts val="300"/>
                        </a:spcBef>
                        <a:spcAft>
                          <a:spcPts val="0"/>
                        </a:spcAft>
                      </a:pPr>
                      <a:r>
                        <a:rPr lang="tr-TR" sz="1200" kern="100" dirty="0">
                          <a:effectLst/>
                        </a:rPr>
                        <a:t>                              600 YURTİÇİ SATIŞLAR</a:t>
                      </a:r>
                    </a:p>
                    <a:p>
                      <a:pPr marL="156845">
                        <a:spcBef>
                          <a:spcPts val="300"/>
                        </a:spcBef>
                        <a:spcAft>
                          <a:spcPts val="0"/>
                        </a:spcAft>
                      </a:pPr>
                      <a:r>
                        <a:rPr lang="tr-TR" sz="1200" kern="100" dirty="0">
                          <a:effectLst/>
                        </a:rPr>
                        <a:t>                              391 HESAPLANAN KDV</a:t>
                      </a:r>
                    </a:p>
                    <a:p>
                      <a:pPr marL="156845">
                        <a:spcBef>
                          <a:spcPts val="300"/>
                        </a:spcBef>
                        <a:spcAft>
                          <a:spcPts val="0"/>
                        </a:spcAft>
                      </a:pPr>
                      <a:r>
                        <a:rPr lang="tr-TR" sz="1200" kern="100" dirty="0">
                          <a:effectLst/>
                        </a:rPr>
                        <a:t>Satış Kaydı</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48.000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200" dirty="0"/>
                        <a:t>40.000</a:t>
                      </a:r>
                    </a:p>
                    <a:p>
                      <a:pPr marL="309245">
                        <a:spcBef>
                          <a:spcPts val="300"/>
                        </a:spcBef>
                        <a:spcAft>
                          <a:spcPts val="0"/>
                        </a:spcAft>
                      </a:pPr>
                      <a:r>
                        <a:rPr lang="tr-TR" sz="1200" dirty="0"/>
                        <a:t>   8.000</a:t>
                      </a:r>
                    </a:p>
                    <a:p>
                      <a:pPr marL="309245">
                        <a:spcBef>
                          <a:spcPts val="300"/>
                        </a:spcBef>
                        <a:spcAft>
                          <a:spcPts val="0"/>
                        </a:spcAft>
                      </a:pP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9787837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8615E4-FB71-F7F0-71B1-78CF533C5A5B}"/>
              </a:ext>
            </a:extLst>
          </p:cNvPr>
          <p:cNvSpPr>
            <a:spLocks noGrp="1"/>
          </p:cNvSpPr>
          <p:nvPr>
            <p:ph idx="1"/>
          </p:nvPr>
        </p:nvSpPr>
        <p:spPr>
          <a:xfrm>
            <a:off x="246184" y="316523"/>
            <a:ext cx="11676185" cy="6705599"/>
          </a:xfrm>
        </p:spPr>
        <p:txBody>
          <a:bodyPr>
            <a:normAutofit/>
          </a:bodyPr>
          <a:lstStyle/>
          <a:p>
            <a:r>
              <a:rPr lang="en-TR" sz="2000" dirty="0"/>
              <a:t>3) Komisyoncu 5.000 TL komisyon bedelini kestikten sonra kalan bedeli işletmenin banka hesabına yatırmıştır.</a:t>
            </a:r>
          </a:p>
          <a:p>
            <a:endParaRPr lang="en-TR" sz="2000" dirty="0"/>
          </a:p>
          <a:p>
            <a:endParaRPr lang="en-TR" sz="2000" dirty="0"/>
          </a:p>
          <a:p>
            <a:endParaRPr lang="en-TR" sz="2000" dirty="0"/>
          </a:p>
          <a:p>
            <a:endParaRPr lang="en-TR" sz="2000" dirty="0"/>
          </a:p>
          <a:p>
            <a:endParaRPr lang="en-TR" sz="2000" dirty="0"/>
          </a:p>
          <a:p>
            <a:pPr algn="just"/>
            <a:endParaRPr lang="en-TR" sz="2000" dirty="0"/>
          </a:p>
          <a:p>
            <a:pPr algn="just"/>
            <a:r>
              <a:rPr lang="en-TR" sz="2000" b="1" dirty="0"/>
              <a:t>3) Yoldaki Mallar</a:t>
            </a:r>
          </a:p>
          <a:p>
            <a:pPr algn="just"/>
            <a:r>
              <a:rPr lang="en-TR" sz="2000" dirty="0"/>
              <a:t>İşletme tedarikçisinden, 2 ay sonra teslim almak üzere, 20.000 + KDV (%20) bedelle ticari mal almış ve karşılığında çek ciro etmiştir.  </a:t>
            </a:r>
          </a:p>
        </p:txBody>
      </p:sp>
      <p:graphicFrame>
        <p:nvGraphicFramePr>
          <p:cNvPr id="4" name="Table 3">
            <a:extLst>
              <a:ext uri="{FF2B5EF4-FFF2-40B4-BE49-F238E27FC236}">
                <a16:creationId xmlns:a16="http://schemas.microsoft.com/office/drawing/2014/main" id="{02AEA82D-A832-5C23-CC59-837E11CFAD68}"/>
              </a:ext>
            </a:extLst>
          </p:cNvPr>
          <p:cNvGraphicFramePr>
            <a:graphicFrameLocks noGrp="1"/>
          </p:cNvGraphicFramePr>
          <p:nvPr>
            <p:extLst>
              <p:ext uri="{D42A27DB-BD31-4B8C-83A1-F6EECF244321}">
                <p14:modId xmlns:p14="http://schemas.microsoft.com/office/powerpoint/2010/main" val="2189872072"/>
              </p:ext>
            </p:extLst>
          </p:nvPr>
        </p:nvGraphicFramePr>
        <p:xfrm>
          <a:off x="830296" y="650631"/>
          <a:ext cx="7420707" cy="20345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5890">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02099">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400" kern="100" spc="-10" dirty="0">
                          <a:effectLst/>
                        </a:rPr>
                        <a:t>102 BANKALAR</a:t>
                      </a:r>
                    </a:p>
                    <a:p>
                      <a:pPr marL="25400">
                        <a:spcBef>
                          <a:spcPts val="250"/>
                        </a:spcBef>
                        <a:spcAft>
                          <a:spcPts val="0"/>
                        </a:spcAft>
                      </a:pPr>
                      <a:r>
                        <a:rPr lang="tr-TR" sz="1400" kern="100" spc="-10" dirty="0">
                          <a:effectLst/>
                        </a:rPr>
                        <a:t>  </a:t>
                      </a:r>
                    </a:p>
                    <a:p>
                      <a:pPr marL="25400">
                        <a:spcBef>
                          <a:spcPts val="250"/>
                        </a:spcBef>
                        <a:spcAft>
                          <a:spcPts val="0"/>
                        </a:spcAft>
                      </a:pPr>
                      <a:r>
                        <a:rPr lang="tr-TR" sz="1400" kern="100" spc="-10" dirty="0">
                          <a:effectLst/>
                        </a:rPr>
                        <a:t>  653 KOMİSYON GİDERLERİ</a:t>
                      </a:r>
                    </a:p>
                    <a:p>
                      <a:pPr marL="25400">
                        <a:spcBef>
                          <a:spcPts val="250"/>
                        </a:spcBef>
                        <a:spcAft>
                          <a:spcPts val="0"/>
                        </a:spcAft>
                      </a:pPr>
                      <a:endParaRPr lang="tr-TR" sz="1400" kern="100" dirty="0">
                        <a:effectLst/>
                      </a:endParaRPr>
                    </a:p>
                    <a:p>
                      <a:pPr marL="156845">
                        <a:spcBef>
                          <a:spcPts val="300"/>
                        </a:spcBef>
                        <a:spcAft>
                          <a:spcPts val="0"/>
                        </a:spcAft>
                      </a:pPr>
                      <a:r>
                        <a:rPr lang="tr-TR" sz="1400" kern="100" dirty="0">
                          <a:effectLst/>
                        </a:rPr>
                        <a:t>              127 DİĞER TİCARİ ALACAKLAR</a:t>
                      </a:r>
                    </a:p>
                    <a:p>
                      <a:pPr marL="156845">
                        <a:spcBef>
                          <a:spcPts val="300"/>
                        </a:spcBef>
                        <a:spcAft>
                          <a:spcPts val="0"/>
                        </a:spcAft>
                      </a:pPr>
                      <a:r>
                        <a:rPr lang="tr-TR" sz="1400" kern="100" dirty="0">
                          <a:effectLst/>
                        </a:rPr>
                        <a:t>           </a:t>
                      </a:r>
                    </a:p>
                    <a:p>
                      <a:pPr marL="156845">
                        <a:spcBef>
                          <a:spcPts val="300"/>
                        </a:spcBef>
                        <a:spcAft>
                          <a:spcPts val="0"/>
                        </a:spcAft>
                      </a:pPr>
                      <a:r>
                        <a:rPr lang="tr-TR" sz="1200" kern="100" dirty="0">
                          <a:effectLst/>
                        </a:rPr>
                        <a:t>      Mal bedelinin tahsili</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43.000</a:t>
                      </a:r>
                    </a:p>
                    <a:p>
                      <a:pPr marL="249555"/>
                      <a:endParaRPr lang="tr-TR" sz="1400" kern="100" spc="-10" dirty="0">
                        <a:effectLst/>
                      </a:endParaRPr>
                    </a:p>
                    <a:p>
                      <a:pPr marL="249555"/>
                      <a:r>
                        <a:rPr lang="tr-TR" sz="1400" kern="100" spc="-10" dirty="0">
                          <a:effectLst/>
                        </a:rPr>
                        <a:t>  5.000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600" kern="100" dirty="0">
                          <a:effectLst/>
                        </a:rPr>
                        <a:t> </a:t>
                      </a:r>
                      <a:endParaRPr lang="en-TR" sz="2000" kern="100" dirty="0">
                        <a:effectLst/>
                      </a:endParaRPr>
                    </a:p>
                    <a:p>
                      <a:r>
                        <a:rPr lang="tr-TR" sz="1600" kern="100" dirty="0">
                          <a:effectLst/>
                        </a:rPr>
                        <a:t> </a:t>
                      </a:r>
                      <a:r>
                        <a:rPr lang="tr-TR" sz="1600" kern="100" spc="-10" dirty="0">
                          <a:effectLst/>
                        </a:rPr>
                        <a:t> </a:t>
                      </a:r>
                      <a:endParaRPr lang="tr-TR" sz="1600" kern="100" dirty="0">
                        <a:effectLst/>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r>
                        <a:rPr lang="tr-TR" sz="1400" kern="100" dirty="0">
                          <a:effectLst/>
                          <a:latin typeface="+mn-lt"/>
                          <a:ea typeface="+mn-ea"/>
                          <a:cs typeface="+mn-cs"/>
                        </a:rPr>
                        <a:t>48.000</a:t>
                      </a: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998C76CF-3EF8-1561-19DF-F26E8B01DE83}"/>
              </a:ext>
            </a:extLst>
          </p:cNvPr>
          <p:cNvGraphicFramePr>
            <a:graphicFrameLocks noGrp="1"/>
          </p:cNvGraphicFramePr>
          <p:nvPr>
            <p:extLst>
              <p:ext uri="{D42A27DB-BD31-4B8C-83A1-F6EECF244321}">
                <p14:modId xmlns:p14="http://schemas.microsoft.com/office/powerpoint/2010/main" val="3243507654"/>
              </p:ext>
            </p:extLst>
          </p:nvPr>
        </p:nvGraphicFramePr>
        <p:xfrm>
          <a:off x="830296" y="4566139"/>
          <a:ext cx="7420707" cy="20650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15890">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1002099">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400" kern="100" spc="-10" dirty="0">
                          <a:effectLst/>
                        </a:rPr>
                        <a:t>157 DİĞER STOKLAR</a:t>
                      </a:r>
                    </a:p>
                    <a:p>
                      <a:pPr marL="25400">
                        <a:spcBef>
                          <a:spcPts val="250"/>
                        </a:spcBef>
                        <a:spcAft>
                          <a:spcPts val="0"/>
                        </a:spcAft>
                      </a:pPr>
                      <a:r>
                        <a:rPr lang="tr-TR" sz="1400" kern="100" spc="-10" dirty="0">
                          <a:effectLst/>
                        </a:rPr>
                        <a:t>  </a:t>
                      </a:r>
                    </a:p>
                    <a:p>
                      <a:pPr marL="25400">
                        <a:spcBef>
                          <a:spcPts val="250"/>
                        </a:spcBef>
                        <a:spcAft>
                          <a:spcPts val="0"/>
                        </a:spcAft>
                      </a:pPr>
                      <a:r>
                        <a:rPr lang="tr-TR" sz="1400" kern="100" spc="-10" dirty="0">
                          <a:effectLst/>
                        </a:rPr>
                        <a:t>  191 İNDİRİLECEK KDV</a:t>
                      </a:r>
                    </a:p>
                    <a:p>
                      <a:pPr marL="25400">
                        <a:spcBef>
                          <a:spcPts val="250"/>
                        </a:spcBef>
                        <a:spcAft>
                          <a:spcPts val="0"/>
                        </a:spcAft>
                      </a:pPr>
                      <a:endParaRPr lang="tr-TR" sz="1400" kern="100" dirty="0">
                        <a:effectLst/>
                      </a:endParaRPr>
                    </a:p>
                    <a:p>
                      <a:pPr marL="156845">
                        <a:spcBef>
                          <a:spcPts val="300"/>
                        </a:spcBef>
                        <a:spcAft>
                          <a:spcPts val="0"/>
                        </a:spcAft>
                      </a:pPr>
                      <a:r>
                        <a:rPr lang="tr-TR" sz="1400" kern="100" dirty="0">
                          <a:effectLst/>
                        </a:rPr>
                        <a:t>              101 ALINAN ÇEKLER</a:t>
                      </a:r>
                    </a:p>
                    <a:p>
                      <a:pPr marL="156845">
                        <a:spcBef>
                          <a:spcPts val="300"/>
                        </a:spcBef>
                        <a:spcAft>
                          <a:spcPts val="0"/>
                        </a:spcAft>
                      </a:pPr>
                      <a:r>
                        <a:rPr lang="tr-TR" sz="1400" kern="100" dirty="0">
                          <a:effectLst/>
                        </a:rPr>
                        <a:t>           </a:t>
                      </a:r>
                    </a:p>
                    <a:p>
                      <a:pPr marL="156845">
                        <a:spcBef>
                          <a:spcPts val="300"/>
                        </a:spcBef>
                        <a:spcAft>
                          <a:spcPts val="0"/>
                        </a:spcAft>
                      </a:pPr>
                      <a:r>
                        <a:rPr lang="tr-TR" sz="1400" kern="100" dirty="0">
                          <a:effectLst/>
                        </a:rPr>
                        <a:t>      </a:t>
                      </a:r>
                      <a:r>
                        <a:rPr lang="tr-TR" sz="1200" kern="100" dirty="0">
                          <a:effectLst/>
                        </a:rPr>
                        <a:t>Sonradan teslim alınmak üzere mal satın alımı</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20.000</a:t>
                      </a:r>
                    </a:p>
                    <a:p>
                      <a:pPr marL="249555"/>
                      <a:endParaRPr lang="tr-TR" sz="1400" kern="100" spc="-10" dirty="0">
                        <a:effectLst/>
                      </a:endParaRPr>
                    </a:p>
                    <a:p>
                      <a:pPr marL="249555"/>
                      <a:r>
                        <a:rPr lang="tr-TR" sz="1400" kern="100" spc="-10" dirty="0">
                          <a:effectLst/>
                        </a:rPr>
                        <a:t>  4.000</a:t>
                      </a:r>
                    </a:p>
                    <a:p>
                      <a:pPr marL="249555"/>
                      <a:endParaRPr lang="tr-TR" sz="1400" kern="100" spc="-1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600" kern="100" dirty="0">
                          <a:effectLst/>
                        </a:rPr>
                        <a:t> </a:t>
                      </a:r>
                      <a:endParaRPr lang="en-TR" sz="2000" kern="100" dirty="0">
                        <a:effectLst/>
                      </a:endParaRPr>
                    </a:p>
                    <a:p>
                      <a:r>
                        <a:rPr lang="tr-TR" sz="1600" kern="100" dirty="0">
                          <a:effectLst/>
                        </a:rPr>
                        <a:t> </a:t>
                      </a:r>
                      <a:r>
                        <a:rPr lang="tr-TR" sz="1600" kern="100" spc="-10" dirty="0">
                          <a:effectLst/>
                        </a:rPr>
                        <a:t> </a:t>
                      </a:r>
                      <a:endParaRPr lang="tr-TR" sz="1600" kern="100" dirty="0">
                        <a:effectLst/>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endParaRPr lang="tr-TR" sz="1600" kern="100" dirty="0">
                        <a:effectLst/>
                        <a:latin typeface="+mn-lt"/>
                        <a:ea typeface="+mn-ea"/>
                        <a:cs typeface="+mn-cs"/>
                      </a:endParaRPr>
                    </a:p>
                    <a:p>
                      <a:pPr marL="309245">
                        <a:spcBef>
                          <a:spcPts val="300"/>
                        </a:spcBef>
                        <a:spcAft>
                          <a:spcPts val="0"/>
                        </a:spcAft>
                      </a:pPr>
                      <a:r>
                        <a:rPr lang="tr-TR" sz="1400" kern="100" dirty="0">
                          <a:effectLst/>
                          <a:latin typeface="+mn-lt"/>
                          <a:ea typeface="+mn-ea"/>
                          <a:cs typeface="+mn-cs"/>
                        </a:rPr>
                        <a:t>24.000</a:t>
                      </a:r>
                    </a:p>
                    <a:p>
                      <a:pPr marL="309245">
                        <a:spcBef>
                          <a:spcPts val="300"/>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682919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B3F0B3-71CE-62C0-1390-9A846F1FA308}"/>
              </a:ext>
            </a:extLst>
          </p:cNvPr>
          <p:cNvSpPr>
            <a:spLocks noGrp="1"/>
          </p:cNvSpPr>
          <p:nvPr>
            <p:ph idx="1"/>
          </p:nvPr>
        </p:nvSpPr>
        <p:spPr>
          <a:xfrm>
            <a:off x="246185" y="0"/>
            <a:ext cx="11758245" cy="6717323"/>
          </a:xfrm>
        </p:spPr>
        <p:txBody>
          <a:bodyPr>
            <a:normAutofit/>
          </a:bodyPr>
          <a:lstStyle/>
          <a:p>
            <a:pPr algn="just"/>
            <a:r>
              <a:rPr lang="en-TR" sz="2000" b="1" dirty="0"/>
              <a:t>158 STOK DEĞER DÜŞÜKLÜĞÜ KARŞILIĞI (-): </a:t>
            </a:r>
            <a:r>
              <a:rPr lang="tr-TR" sz="2000" dirty="0"/>
              <a:t>Bu hesap, yangın, deprem, su basması gibi doğal afetler ve bozulmak, </a:t>
            </a:r>
            <a:r>
              <a:rPr lang="tr-TR" sz="2000" dirty="0" err="1"/>
              <a:t>çürümek</a:t>
            </a:r>
            <a:r>
              <a:rPr lang="tr-TR" sz="2000" dirty="0"/>
              <a:t>, kırılmak, çatlamak, paslanmak, teknolojik gelişmeler ve moda değişiklikleri nedenleriyle stokların fiziki ve ekonomik değerlerinde önemli azalışların ortaya çıkması veya bunların dışında diğer nedenlerle stokların piyasa fiyatlarında </a:t>
            </a:r>
            <a:r>
              <a:rPr lang="tr-TR" sz="2000" dirty="0" err="1"/>
              <a:t>düşmelerin</a:t>
            </a:r>
            <a:r>
              <a:rPr lang="tr-TR" sz="2000" dirty="0"/>
              <a:t> meydana gelmesi dolayısıyla, kayıpları karşılamak </a:t>
            </a:r>
            <a:r>
              <a:rPr lang="tr-TR" sz="2000" dirty="0" err="1"/>
              <a:t>üzere</a:t>
            </a:r>
            <a:r>
              <a:rPr lang="tr-TR" sz="2000" dirty="0"/>
              <a:t> ayrılan karşılıkların izlendiği hesaptır.</a:t>
            </a:r>
          </a:p>
          <a:p>
            <a:pPr algn="just"/>
            <a:endParaRPr lang="tr-TR" sz="2000" dirty="0"/>
          </a:p>
          <a:p>
            <a:pPr algn="just"/>
            <a:r>
              <a:rPr lang="tr-TR" sz="2000" dirty="0"/>
              <a:t>1) İşletme elindeki 10.000 TL değerindeki </a:t>
            </a:r>
            <a:r>
              <a:rPr lang="tr-TR" sz="2000" dirty="0" err="1"/>
              <a:t>stoğun</a:t>
            </a:r>
            <a:r>
              <a:rPr lang="tr-TR" sz="2000" dirty="0"/>
              <a:t> teknolojik gelişmeler nedeniyle 3.000 TL değer düşüklüğüne uğrayacağını tahmin etmiş ve karşılık ayırmıştır. </a:t>
            </a:r>
          </a:p>
          <a:p>
            <a:endParaRPr lang="en-TR" sz="2000" b="1" dirty="0"/>
          </a:p>
        </p:txBody>
      </p:sp>
      <p:graphicFrame>
        <p:nvGraphicFramePr>
          <p:cNvPr id="4" name="Table 3">
            <a:extLst>
              <a:ext uri="{FF2B5EF4-FFF2-40B4-BE49-F238E27FC236}">
                <a16:creationId xmlns:a16="http://schemas.microsoft.com/office/drawing/2014/main" id="{89BD459A-0717-1343-2572-27F4D0040FC3}"/>
              </a:ext>
            </a:extLst>
          </p:cNvPr>
          <p:cNvGraphicFramePr>
            <a:graphicFrameLocks noGrp="1"/>
          </p:cNvGraphicFramePr>
          <p:nvPr>
            <p:extLst>
              <p:ext uri="{D42A27DB-BD31-4B8C-83A1-F6EECF244321}">
                <p14:modId xmlns:p14="http://schemas.microsoft.com/office/powerpoint/2010/main" val="4164696697"/>
              </p:ext>
            </p:extLst>
          </p:nvPr>
        </p:nvGraphicFramePr>
        <p:xfrm>
          <a:off x="790990" y="2576490"/>
          <a:ext cx="7420707" cy="101804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157 DİĞER STOKLAR</a:t>
                      </a:r>
                    </a:p>
                    <a:p>
                      <a:pPr marL="156845">
                        <a:spcBef>
                          <a:spcPts val="300"/>
                        </a:spcBef>
                        <a:spcAft>
                          <a:spcPts val="0"/>
                        </a:spcAft>
                      </a:pPr>
                      <a:r>
                        <a:rPr lang="tr-TR" sz="1200" kern="100" dirty="0">
                          <a:effectLst/>
                        </a:rPr>
                        <a:t>                              153 TİCARİ MALLAR</a:t>
                      </a:r>
                    </a:p>
                    <a:p>
                      <a:pPr marL="156845">
                        <a:spcBef>
                          <a:spcPts val="300"/>
                        </a:spcBef>
                        <a:spcAft>
                          <a:spcPts val="0"/>
                        </a:spcAft>
                      </a:pPr>
                      <a:r>
                        <a:rPr lang="tr-TR" sz="1100" kern="100" dirty="0">
                          <a:effectLst/>
                        </a:rPr>
                        <a:t>Komisyoncuya malların iletilmesi</a:t>
                      </a:r>
                      <a:endParaRPr lang="tr-TR" sz="1200" kern="100" dirty="0">
                        <a:effectLst/>
                      </a:endParaRPr>
                    </a:p>
                  </a:txBody>
                  <a:tcPr marL="0" marR="0" marT="0" marB="0"/>
                </a:tc>
                <a:tc>
                  <a:txBody>
                    <a:bodyPr/>
                    <a:lstStyle/>
                    <a:p>
                      <a:pPr>
                        <a:spcBef>
                          <a:spcPts val="550"/>
                        </a:spcBef>
                      </a:pPr>
                      <a:r>
                        <a:rPr lang="tr-TR" sz="1200" kern="100" dirty="0">
                          <a:effectLst/>
                        </a:rPr>
                        <a:t>  </a:t>
                      </a:r>
                      <a:endParaRPr lang="en-TR" sz="1600" kern="100" dirty="0">
                        <a:effectLst/>
                      </a:endParaRPr>
                    </a:p>
                    <a:p>
                      <a:pPr marL="249555"/>
                      <a:r>
                        <a:rPr lang="tr-TR" sz="1200" kern="100" spc="-10" dirty="0">
                          <a:effectLst/>
                        </a:rPr>
                        <a:t>10.000</a:t>
                      </a:r>
                      <a:endParaRPr lang="en-TR" sz="1600" kern="100" dirty="0">
                        <a:effectLst/>
                      </a:endParaRPr>
                    </a:p>
                    <a:p>
                      <a:pPr marL="312420">
                        <a:spcBef>
                          <a:spcPts val="295"/>
                        </a:spcBef>
                        <a:spcAft>
                          <a:spcPts val="0"/>
                        </a:spcAft>
                      </a:pPr>
                      <a:r>
                        <a:rPr lang="tr-TR" sz="12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200" kern="100" dirty="0">
                          <a:effectLst/>
                        </a:rPr>
                        <a:t> </a:t>
                      </a:r>
                      <a:endParaRPr lang="en-TR" sz="1600" kern="100" dirty="0">
                        <a:effectLst/>
                      </a:endParaRPr>
                    </a:p>
                    <a:p>
                      <a:endParaRPr lang="tr-TR" sz="1200" kern="100" dirty="0">
                        <a:effectLst/>
                      </a:endParaRPr>
                    </a:p>
                    <a:p>
                      <a:pPr marL="309245">
                        <a:spcBef>
                          <a:spcPts val="300"/>
                        </a:spcBef>
                        <a:spcAft>
                          <a:spcPts val="0"/>
                        </a:spcAft>
                      </a:pPr>
                      <a:r>
                        <a:rPr lang="tr-TR" sz="1200" kern="100" dirty="0">
                          <a:effectLst/>
                        </a:rPr>
                        <a:t>10.000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9F59FA5A-F387-34D3-8802-1A9EE289AC11}"/>
              </a:ext>
            </a:extLst>
          </p:cNvPr>
          <p:cNvGraphicFramePr>
            <a:graphicFrameLocks noGrp="1"/>
          </p:cNvGraphicFramePr>
          <p:nvPr>
            <p:extLst>
              <p:ext uri="{D42A27DB-BD31-4B8C-83A1-F6EECF244321}">
                <p14:modId xmlns:p14="http://schemas.microsoft.com/office/powerpoint/2010/main" val="1086973981"/>
              </p:ext>
            </p:extLst>
          </p:nvPr>
        </p:nvGraphicFramePr>
        <p:xfrm>
          <a:off x="873052" y="3866028"/>
          <a:ext cx="7420707" cy="101804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654 KARŞILIK GİDERLERİ</a:t>
                      </a:r>
                    </a:p>
                    <a:p>
                      <a:pPr marL="156845">
                        <a:spcBef>
                          <a:spcPts val="300"/>
                        </a:spcBef>
                        <a:spcAft>
                          <a:spcPts val="0"/>
                        </a:spcAft>
                      </a:pPr>
                      <a:r>
                        <a:rPr lang="tr-TR" sz="1200" kern="100" dirty="0">
                          <a:effectLst/>
                        </a:rPr>
                        <a:t>                              158 STOK DEĞER DÜŞÜKLÜĞÜ KARŞILIĞI</a:t>
                      </a:r>
                    </a:p>
                    <a:p>
                      <a:pPr marL="156845">
                        <a:spcBef>
                          <a:spcPts val="300"/>
                        </a:spcBef>
                        <a:spcAft>
                          <a:spcPts val="0"/>
                        </a:spcAft>
                      </a:pPr>
                      <a:r>
                        <a:rPr lang="tr-TR" sz="1100" kern="100" dirty="0">
                          <a:effectLst/>
                        </a:rPr>
                        <a:t>Stok değer düşüklüğü karşılığı</a:t>
                      </a:r>
                      <a:endParaRPr lang="tr-TR" sz="1200" kern="100" dirty="0">
                        <a:effectLst/>
                      </a:endParaRPr>
                    </a:p>
                  </a:txBody>
                  <a:tcPr marL="0" marR="0" marT="0" marB="0"/>
                </a:tc>
                <a:tc>
                  <a:txBody>
                    <a:bodyPr/>
                    <a:lstStyle/>
                    <a:p>
                      <a:pPr>
                        <a:spcBef>
                          <a:spcPts val="550"/>
                        </a:spcBef>
                      </a:pPr>
                      <a:r>
                        <a:rPr lang="tr-TR" sz="1200" kern="100" dirty="0">
                          <a:effectLst/>
                        </a:rPr>
                        <a:t>  </a:t>
                      </a:r>
                      <a:endParaRPr lang="en-TR" sz="1600" kern="100" dirty="0">
                        <a:effectLst/>
                      </a:endParaRPr>
                    </a:p>
                    <a:p>
                      <a:pPr marL="249555"/>
                      <a:r>
                        <a:rPr lang="tr-TR" sz="1200" kern="100" spc="-10" dirty="0">
                          <a:effectLst/>
                        </a:rPr>
                        <a:t>3.000</a:t>
                      </a:r>
                      <a:endParaRPr lang="en-TR" sz="1600" kern="100" dirty="0">
                        <a:effectLst/>
                      </a:endParaRPr>
                    </a:p>
                    <a:p>
                      <a:pPr marL="312420">
                        <a:spcBef>
                          <a:spcPts val="295"/>
                        </a:spcBef>
                        <a:spcAft>
                          <a:spcPts val="0"/>
                        </a:spcAft>
                      </a:pPr>
                      <a:r>
                        <a:rPr lang="tr-TR" sz="12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200" kern="100" dirty="0">
                          <a:effectLst/>
                        </a:rPr>
                        <a:t> </a:t>
                      </a:r>
                      <a:endParaRPr lang="en-TR" sz="1600" kern="100" dirty="0">
                        <a:effectLst/>
                      </a:endParaRPr>
                    </a:p>
                    <a:p>
                      <a:endParaRPr lang="tr-TR" sz="1200" kern="100" dirty="0">
                        <a:effectLst/>
                      </a:endParaRPr>
                    </a:p>
                    <a:p>
                      <a:pPr marL="309245">
                        <a:spcBef>
                          <a:spcPts val="300"/>
                        </a:spcBef>
                        <a:spcAft>
                          <a:spcPts val="0"/>
                        </a:spcAft>
                      </a:pPr>
                      <a:r>
                        <a:rPr lang="tr-TR" sz="1200" kern="100" dirty="0">
                          <a:effectLst/>
                        </a:rPr>
                        <a:t>3.000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672319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C6071E-183F-9A6E-F3ED-8B1D10C8F429}"/>
              </a:ext>
            </a:extLst>
          </p:cNvPr>
          <p:cNvSpPr>
            <a:spLocks noGrp="1"/>
          </p:cNvSpPr>
          <p:nvPr>
            <p:ph idx="1"/>
          </p:nvPr>
        </p:nvSpPr>
        <p:spPr>
          <a:xfrm>
            <a:off x="211015" y="164123"/>
            <a:ext cx="11676185" cy="6424246"/>
          </a:xfrm>
        </p:spPr>
        <p:txBody>
          <a:bodyPr>
            <a:normAutofit/>
          </a:bodyPr>
          <a:lstStyle/>
          <a:p>
            <a:pPr algn="just"/>
            <a:r>
              <a:rPr lang="en-TR" sz="2000" dirty="0"/>
              <a:t>2) Söz konusu stoklar 8.000 TL’ye + (%20) nakit bedelle satılmıştır (İşletme sürekli envanter yöntemini uygulamaktadır) </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b="1" dirty="0"/>
              <a:t>159 VERİLEN SİPARİŞ AVANSLARI: </a:t>
            </a:r>
            <a:r>
              <a:rPr lang="tr-TR" sz="2000" dirty="0"/>
              <a:t>Yurt içinden ya da yurt dışından satın alınmak üzere siparişe bağlanan stoklarla ilgili olarak yapılan avans ödemelerinin izlendiği hesaptır.</a:t>
            </a:r>
          </a:p>
          <a:p>
            <a:pPr algn="just"/>
            <a:endParaRPr lang="en-TR" sz="2000" b="1" dirty="0"/>
          </a:p>
        </p:txBody>
      </p:sp>
      <p:graphicFrame>
        <p:nvGraphicFramePr>
          <p:cNvPr id="4" name="Table 3">
            <a:extLst>
              <a:ext uri="{FF2B5EF4-FFF2-40B4-BE49-F238E27FC236}">
                <a16:creationId xmlns:a16="http://schemas.microsoft.com/office/drawing/2014/main" id="{6A52DDAC-8614-0744-DDCB-314BBE4B1311}"/>
              </a:ext>
            </a:extLst>
          </p:cNvPr>
          <p:cNvGraphicFramePr>
            <a:graphicFrameLocks noGrp="1"/>
          </p:cNvGraphicFramePr>
          <p:nvPr>
            <p:extLst>
              <p:ext uri="{D42A27DB-BD31-4B8C-83A1-F6EECF244321}">
                <p14:modId xmlns:p14="http://schemas.microsoft.com/office/powerpoint/2010/main" val="4037571310"/>
              </p:ext>
            </p:extLst>
          </p:nvPr>
        </p:nvGraphicFramePr>
        <p:xfrm>
          <a:off x="1119236" y="2852241"/>
          <a:ext cx="7420707" cy="133350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04785">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dirty="0">
                          <a:effectLst/>
                        </a:rPr>
                        <a:t>Borç</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12086">
                <a:tc>
                  <a:txBody>
                    <a:bodyPr/>
                    <a:lstStyle/>
                    <a:p>
                      <a:pPr marL="10795" algn="ctr">
                        <a:spcBef>
                          <a:spcPts val="250"/>
                        </a:spcBef>
                        <a:spcAft>
                          <a:spcPts val="0"/>
                        </a:spcAft>
                      </a:pPr>
                      <a:r>
                        <a:rPr lang="tr-TR" sz="1000" kern="100" spc="-50" dirty="0" err="1">
                          <a:effectLst/>
                          <a:latin typeface="Times New Roman" panose="02020603050405020304" pitchFamily="18" charset="0"/>
                          <a:ea typeface="Times New Roman" panose="02020603050405020304" pitchFamily="18" charset="0"/>
                          <a:cs typeface="Times New Roman" panose="02020603050405020304" pitchFamily="18" charset="0"/>
                        </a:rPr>
                        <a:t>xb</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100 KASA</a:t>
                      </a:r>
                    </a:p>
                    <a:p>
                      <a:pPr marL="156845">
                        <a:spcBef>
                          <a:spcPts val="300"/>
                        </a:spcBef>
                        <a:spcAft>
                          <a:spcPts val="0"/>
                        </a:spcAft>
                      </a:pPr>
                      <a:r>
                        <a:rPr lang="tr-TR" sz="1200" kern="100" dirty="0">
                          <a:effectLst/>
                        </a:rPr>
                        <a:t>                              600 YURTİÇİ SATIŞLAR</a:t>
                      </a:r>
                    </a:p>
                    <a:p>
                      <a:pPr marL="156845">
                        <a:spcBef>
                          <a:spcPts val="300"/>
                        </a:spcBef>
                        <a:spcAft>
                          <a:spcPts val="0"/>
                        </a:spcAft>
                      </a:pPr>
                      <a:r>
                        <a:rPr lang="tr-TR" sz="1200" kern="100" dirty="0">
                          <a:effectLst/>
                        </a:rPr>
                        <a:t>                              391 HESAPLANAN KDV</a:t>
                      </a:r>
                    </a:p>
                    <a:p>
                      <a:pPr marL="156845">
                        <a:spcBef>
                          <a:spcPts val="300"/>
                        </a:spcBef>
                        <a:spcAft>
                          <a:spcPts val="0"/>
                        </a:spcAft>
                      </a:pPr>
                      <a:r>
                        <a:rPr lang="tr-TR" sz="1200" kern="100" dirty="0">
                          <a:effectLst/>
                        </a:rPr>
                        <a:t>Satış Kaydı</a:t>
                      </a:r>
                      <a:endParaRPr lang="tr-TR" sz="14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9.600</a:t>
                      </a:r>
                      <a:endParaRPr lang="en-TR" sz="16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200" dirty="0"/>
                        <a:t>   8.000</a:t>
                      </a:r>
                    </a:p>
                    <a:p>
                      <a:pPr marL="309245">
                        <a:spcBef>
                          <a:spcPts val="300"/>
                        </a:spcBef>
                        <a:spcAft>
                          <a:spcPts val="0"/>
                        </a:spcAft>
                      </a:pPr>
                      <a:r>
                        <a:rPr lang="tr-TR" sz="1200" dirty="0"/>
                        <a:t>   1.600</a:t>
                      </a:r>
                    </a:p>
                    <a:p>
                      <a:pPr marL="309245">
                        <a:spcBef>
                          <a:spcPts val="300"/>
                        </a:spcBef>
                        <a:spcAft>
                          <a:spcPts val="0"/>
                        </a:spcAft>
                      </a:pP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18C392F9-8F64-0B46-FBFA-43F391F61DA7}"/>
              </a:ext>
            </a:extLst>
          </p:cNvPr>
          <p:cNvGraphicFramePr>
            <a:graphicFrameLocks noGrp="1"/>
          </p:cNvGraphicFramePr>
          <p:nvPr>
            <p:extLst>
              <p:ext uri="{D42A27DB-BD31-4B8C-83A1-F6EECF244321}">
                <p14:modId xmlns:p14="http://schemas.microsoft.com/office/powerpoint/2010/main" val="3343211324"/>
              </p:ext>
            </p:extLst>
          </p:nvPr>
        </p:nvGraphicFramePr>
        <p:xfrm>
          <a:off x="1119236" y="1026217"/>
          <a:ext cx="7420707" cy="16154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err="1">
                          <a:effectLst/>
                          <a:latin typeface="Times New Roman" panose="02020603050405020304" pitchFamily="18" charset="0"/>
                          <a:ea typeface="Times New Roman" panose="02020603050405020304" pitchFamily="18" charset="0"/>
                          <a:cs typeface="Times New Roman" panose="02020603050405020304" pitchFamily="18" charset="0"/>
                        </a:rPr>
                        <a:t>xa</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621 SATILAN TİCARİ MALLAR MALİYETİ</a:t>
                      </a:r>
                    </a:p>
                    <a:p>
                      <a:pPr marL="25400">
                        <a:spcBef>
                          <a:spcPts val="250"/>
                        </a:spcBef>
                        <a:spcAft>
                          <a:spcPts val="0"/>
                        </a:spcAft>
                      </a:pPr>
                      <a:r>
                        <a:rPr lang="tr-TR" sz="1200" kern="100" dirty="0">
                          <a:effectLst/>
                        </a:rPr>
                        <a:t>  </a:t>
                      </a:r>
                    </a:p>
                    <a:p>
                      <a:pPr marL="25400">
                        <a:spcBef>
                          <a:spcPts val="250"/>
                        </a:spcBef>
                        <a:spcAft>
                          <a:spcPts val="0"/>
                        </a:spcAft>
                      </a:pPr>
                      <a:r>
                        <a:rPr lang="tr-TR" sz="1200" kern="100" dirty="0">
                          <a:effectLst/>
                        </a:rPr>
                        <a:t>  158 STOK DEĞER DÜŞÜKLÜĞÜ KARŞILIĞI</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157 DİĞER STOKLAR</a:t>
                      </a:r>
                    </a:p>
                    <a:p>
                      <a:pPr marL="156845">
                        <a:spcBef>
                          <a:spcPts val="300"/>
                        </a:spcBef>
                        <a:spcAft>
                          <a:spcPts val="0"/>
                        </a:spcAft>
                      </a:pPr>
                      <a:r>
                        <a:rPr lang="tr-TR" sz="1100" kern="100" dirty="0">
                          <a:effectLst/>
                        </a:rPr>
                        <a:t>Satılan Mal Maliyeti</a:t>
                      </a:r>
                      <a:endParaRPr lang="tr-TR" sz="12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7.000</a:t>
                      </a:r>
                      <a:endParaRPr lang="en-TR" sz="1600" kern="100" dirty="0">
                        <a:effectLst/>
                      </a:endParaRPr>
                    </a:p>
                    <a:p>
                      <a:pPr marL="312420">
                        <a:spcBef>
                          <a:spcPts val="295"/>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2420">
                        <a:spcBef>
                          <a:spcPts val="29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3.000</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endParaRPr lang="tr-TR" sz="1400" kern="100" dirty="0">
                        <a:effectLst/>
                      </a:endParaRPr>
                    </a:p>
                    <a:p>
                      <a:endParaRPr lang="tr-TR" sz="1400" kern="100" dirty="0">
                        <a:effectLst/>
                      </a:endParaRPr>
                    </a:p>
                    <a:p>
                      <a:endParaRPr lang="tr-TR" sz="1400" kern="100" dirty="0">
                        <a:effectLst/>
                      </a:endParaRPr>
                    </a:p>
                    <a:p>
                      <a:endParaRPr lang="tr-TR" sz="1400" kern="100" dirty="0">
                        <a:effectLst/>
                      </a:endParaRPr>
                    </a:p>
                    <a:p>
                      <a:r>
                        <a:rPr lang="tr-TR" sz="1200" kern="100" dirty="0">
                          <a:effectLst/>
                        </a:rPr>
                        <a:t>       10.000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195727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E14B7-031D-70C3-9FE5-D0E912E2CFBA}"/>
              </a:ext>
            </a:extLst>
          </p:cNvPr>
          <p:cNvSpPr>
            <a:spLocks noGrp="1"/>
          </p:cNvSpPr>
          <p:nvPr>
            <p:ph idx="1"/>
          </p:nvPr>
        </p:nvSpPr>
        <p:spPr>
          <a:xfrm>
            <a:off x="304800" y="152400"/>
            <a:ext cx="11605846" cy="6564923"/>
          </a:xfrm>
        </p:spPr>
        <p:txBody>
          <a:bodyPr>
            <a:normAutofit/>
          </a:bodyPr>
          <a:lstStyle/>
          <a:p>
            <a:pPr algn="just"/>
            <a:r>
              <a:rPr lang="en-TR" sz="2000" dirty="0"/>
              <a:t>1</a:t>
            </a:r>
            <a:r>
              <a:rPr lang="tr-TR" sz="2000" dirty="0"/>
              <a:t>) İşletme 20.000 TL mal bedelli ticari malı satın almak için 5.000 TL avansı banka hesabından ödemiştir.</a:t>
            </a:r>
          </a:p>
          <a:p>
            <a:pPr algn="just"/>
            <a:endParaRPr lang="tr-TR" sz="2000" dirty="0"/>
          </a:p>
          <a:p>
            <a:pPr algn="just"/>
            <a:endParaRPr lang="tr-TR" sz="2000" dirty="0"/>
          </a:p>
          <a:p>
            <a:pPr algn="just"/>
            <a:endParaRPr lang="tr-TR" sz="2000" dirty="0"/>
          </a:p>
          <a:p>
            <a:pPr algn="just"/>
            <a:endParaRPr lang="tr-TR" sz="2000" dirty="0"/>
          </a:p>
          <a:p>
            <a:pPr algn="just"/>
            <a:r>
              <a:rPr lang="tr-TR" sz="2000" dirty="0"/>
              <a:t>2) İşletme 20.000 TL + KDV (%20) değerindeki malı teslim almıştır. Avans dışında kalan bedel için çek düzenlenerek satıcıya verilmiştir.  </a:t>
            </a:r>
          </a:p>
        </p:txBody>
      </p:sp>
      <p:graphicFrame>
        <p:nvGraphicFramePr>
          <p:cNvPr id="4" name="Table 3">
            <a:extLst>
              <a:ext uri="{FF2B5EF4-FFF2-40B4-BE49-F238E27FC236}">
                <a16:creationId xmlns:a16="http://schemas.microsoft.com/office/drawing/2014/main" id="{99CFC642-97E1-B6E8-7B7E-72E1E833DDE1}"/>
              </a:ext>
            </a:extLst>
          </p:cNvPr>
          <p:cNvGraphicFramePr>
            <a:graphicFrameLocks noGrp="1"/>
          </p:cNvGraphicFramePr>
          <p:nvPr>
            <p:extLst>
              <p:ext uri="{D42A27DB-BD31-4B8C-83A1-F6EECF244321}">
                <p14:modId xmlns:p14="http://schemas.microsoft.com/office/powerpoint/2010/main" val="353280619"/>
              </p:ext>
            </p:extLst>
          </p:nvPr>
        </p:nvGraphicFramePr>
        <p:xfrm>
          <a:off x="744098" y="630459"/>
          <a:ext cx="7420707" cy="1018047"/>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159 VERİLEN SİPARİŞ AVANSLARI</a:t>
                      </a:r>
                    </a:p>
                    <a:p>
                      <a:pPr marL="156845">
                        <a:spcBef>
                          <a:spcPts val="300"/>
                        </a:spcBef>
                        <a:spcAft>
                          <a:spcPts val="0"/>
                        </a:spcAft>
                      </a:pPr>
                      <a:r>
                        <a:rPr lang="tr-TR" sz="1200" kern="100" dirty="0">
                          <a:effectLst/>
                        </a:rPr>
                        <a:t>                              102 BANKALAR</a:t>
                      </a:r>
                    </a:p>
                    <a:p>
                      <a:pPr marL="156845">
                        <a:spcBef>
                          <a:spcPts val="300"/>
                        </a:spcBef>
                        <a:spcAft>
                          <a:spcPts val="0"/>
                        </a:spcAft>
                      </a:pPr>
                      <a:r>
                        <a:rPr lang="tr-TR" sz="1100" kern="100" dirty="0">
                          <a:effectLst/>
                        </a:rPr>
                        <a:t>Sipariş Avansı</a:t>
                      </a:r>
                      <a:endParaRPr lang="tr-TR" sz="12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5.000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endParaRPr lang="tr-TR" sz="1400" kern="100" dirty="0">
                        <a:effectLst/>
                      </a:endParaRPr>
                    </a:p>
                    <a:p>
                      <a:pPr marL="309245">
                        <a:spcBef>
                          <a:spcPts val="300"/>
                        </a:spcBef>
                        <a:spcAft>
                          <a:spcPts val="0"/>
                        </a:spcAft>
                      </a:pPr>
                      <a:r>
                        <a:rPr lang="tr-TR" sz="1400" kern="100" dirty="0">
                          <a:effectLst/>
                        </a:rPr>
                        <a:t>5.000</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48654133-AD7D-73E7-EC22-3FFC4B490A67}"/>
              </a:ext>
            </a:extLst>
          </p:cNvPr>
          <p:cNvGraphicFramePr>
            <a:graphicFrameLocks noGrp="1"/>
          </p:cNvGraphicFramePr>
          <p:nvPr>
            <p:extLst>
              <p:ext uri="{D42A27DB-BD31-4B8C-83A1-F6EECF244321}">
                <p14:modId xmlns:p14="http://schemas.microsoft.com/office/powerpoint/2010/main" val="732524744"/>
              </p:ext>
            </p:extLst>
          </p:nvPr>
        </p:nvGraphicFramePr>
        <p:xfrm>
          <a:off x="884775" y="3068859"/>
          <a:ext cx="7420707" cy="16154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p>
                    <a:p>
                      <a:pPr marL="25400">
                        <a:spcBef>
                          <a:spcPts val="250"/>
                        </a:spcBef>
                        <a:spcAft>
                          <a:spcPts val="0"/>
                        </a:spcAft>
                      </a:pPr>
                      <a:r>
                        <a:rPr lang="tr-TR" sz="1100" kern="100" spc="-10" dirty="0">
                          <a:effectLst/>
                        </a:rPr>
                        <a:t>  </a:t>
                      </a:r>
                      <a:r>
                        <a:rPr lang="tr-TR" sz="1200" kern="100" dirty="0">
                          <a:effectLst/>
                        </a:rPr>
                        <a:t> 153 TİCARİ MALLAR</a:t>
                      </a:r>
                    </a:p>
                    <a:p>
                      <a:pPr marL="25400">
                        <a:spcBef>
                          <a:spcPts val="250"/>
                        </a:spcBef>
                        <a:spcAft>
                          <a:spcPts val="0"/>
                        </a:spcAft>
                      </a:pPr>
                      <a:r>
                        <a:rPr lang="tr-TR" sz="1200" kern="100" dirty="0">
                          <a:effectLst/>
                        </a:rPr>
                        <a:t>   191 İNDİRİLECEK KDV</a:t>
                      </a:r>
                    </a:p>
                    <a:p>
                      <a:pPr marL="156845">
                        <a:spcBef>
                          <a:spcPts val="300"/>
                        </a:spcBef>
                        <a:spcAft>
                          <a:spcPts val="0"/>
                        </a:spcAft>
                      </a:pPr>
                      <a:r>
                        <a:rPr lang="tr-TR" sz="1200" kern="100" dirty="0">
                          <a:effectLst/>
                        </a:rPr>
                        <a:t>                             </a:t>
                      </a:r>
                    </a:p>
                    <a:p>
                      <a:pPr marL="156845">
                        <a:spcBef>
                          <a:spcPts val="300"/>
                        </a:spcBef>
                        <a:spcAft>
                          <a:spcPts val="0"/>
                        </a:spcAft>
                      </a:pPr>
                      <a:r>
                        <a:rPr lang="tr-TR" sz="1200" kern="100" dirty="0">
                          <a:effectLst/>
                        </a:rPr>
                        <a:t>                                      159 VERİLEN SİPARİŞ AVANSLARI</a:t>
                      </a:r>
                    </a:p>
                    <a:p>
                      <a:pPr marL="156845">
                        <a:spcBef>
                          <a:spcPts val="300"/>
                        </a:spcBef>
                        <a:spcAft>
                          <a:spcPts val="0"/>
                        </a:spcAft>
                      </a:pPr>
                      <a:r>
                        <a:rPr lang="tr-TR" sz="1200" kern="100" dirty="0">
                          <a:effectLst/>
                        </a:rPr>
                        <a:t>                                      103 VERİLEN ÇEKLER VE ÖDEME EMİRLERİ</a:t>
                      </a:r>
                    </a:p>
                    <a:p>
                      <a:pPr marL="156845">
                        <a:spcBef>
                          <a:spcPts val="300"/>
                        </a:spcBef>
                        <a:spcAft>
                          <a:spcPts val="0"/>
                        </a:spcAft>
                      </a:pPr>
                      <a:r>
                        <a:rPr lang="tr-TR" sz="1100" kern="100" dirty="0">
                          <a:effectLst/>
                        </a:rPr>
                        <a:t>Ticari Mal Teslimi</a:t>
                      </a:r>
                      <a:endParaRPr lang="tr-TR" sz="1200" kern="100" dirty="0">
                        <a:effectLst/>
                      </a:endParaRP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400" kern="100" spc="-10" dirty="0">
                          <a:effectLst/>
                        </a:rPr>
                        <a:t>20.000</a:t>
                      </a:r>
                    </a:p>
                    <a:p>
                      <a:pPr marL="249555"/>
                      <a:r>
                        <a:rPr lang="tr-TR" sz="1400" kern="100" spc="-10" dirty="0">
                          <a:effectLst/>
                        </a:rPr>
                        <a:t>  4.000</a:t>
                      </a:r>
                      <a:endParaRPr lang="en-TR" sz="1800" kern="100" dirty="0">
                        <a:effectLst/>
                      </a:endParaRPr>
                    </a:p>
                    <a:p>
                      <a:pPr marL="312420">
                        <a:spcBef>
                          <a:spcPts val="295"/>
                        </a:spcBef>
                        <a:spcAft>
                          <a:spcPts val="0"/>
                        </a:spcAft>
                      </a:pPr>
                      <a:r>
                        <a:rPr lang="tr-TR" sz="14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r>
                        <a:rPr lang="tr-TR" sz="1400" kern="100" dirty="0">
                          <a:effectLst/>
                        </a:rPr>
                        <a:t> </a:t>
                      </a:r>
                      <a:r>
                        <a:rPr lang="tr-TR" sz="1400" kern="100" spc="-10" dirty="0">
                          <a:effectLst/>
                        </a:rPr>
                        <a:t>  </a:t>
                      </a:r>
                    </a:p>
                    <a:p>
                      <a:endParaRPr lang="tr-TR" sz="1400" kern="100" spc="-10" dirty="0">
                        <a:effectLst/>
                      </a:endParaRPr>
                    </a:p>
                    <a:p>
                      <a:endParaRPr lang="tr-TR" sz="1400" kern="100" spc="-10" dirty="0">
                        <a:effectLst/>
                      </a:endParaRPr>
                    </a:p>
                    <a:p>
                      <a:r>
                        <a:rPr lang="tr-TR" sz="1400" kern="100" spc="-10" dirty="0">
                          <a:effectLst/>
                        </a:rPr>
                        <a:t>         5.000</a:t>
                      </a:r>
                    </a:p>
                    <a:p>
                      <a:r>
                        <a:rPr lang="tr-TR" sz="1400" kern="100" spc="-10" dirty="0">
                          <a:effectLst/>
                        </a:rPr>
                        <a:t>       19.000</a:t>
                      </a:r>
                      <a:endParaRPr lang="tr-TR" sz="14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215987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B8839F-D847-6959-FDE4-5CF5F6929175}"/>
              </a:ext>
            </a:extLst>
          </p:cNvPr>
          <p:cNvSpPr>
            <a:spLocks noGrp="1"/>
          </p:cNvSpPr>
          <p:nvPr>
            <p:ph idx="1"/>
          </p:nvPr>
        </p:nvSpPr>
        <p:spPr>
          <a:xfrm>
            <a:off x="410309" y="128954"/>
            <a:ext cx="11594122" cy="6635261"/>
          </a:xfrm>
        </p:spPr>
        <p:txBody>
          <a:bodyPr>
            <a:normAutofit/>
          </a:bodyPr>
          <a:lstStyle/>
          <a:p>
            <a:pPr algn="just"/>
            <a:r>
              <a:rPr lang="en-TR" sz="2400" b="1" dirty="0"/>
              <a:t>18) GELECEK AYLARA AİT GİDERLER: </a:t>
            </a:r>
            <a:r>
              <a:rPr lang="tr-TR" sz="2400" dirty="0"/>
              <a:t>Bu grup, içinde bulunulan dönemde ortaya çıkan, ancak gelecek dönemlere ait olan giderler ile faaliyet dönemine alt olup da kesin borç kaydı hesap döneminden sonra yapılacak gelirlerden oluşur. Bu grup hesapları aşağıdaki gibidir.</a:t>
            </a:r>
          </a:p>
          <a:p>
            <a:pPr algn="just"/>
            <a:endParaRPr lang="tr-TR" sz="2400" dirty="0"/>
          </a:p>
          <a:p>
            <a:pPr algn="just"/>
            <a:r>
              <a:rPr lang="tr-TR" sz="2000" b="1" dirty="0"/>
              <a:t>180 GELECEK AYLARA AİT GİDERLER: </a:t>
            </a:r>
            <a:r>
              <a:rPr lang="tr-TR" sz="2000" dirty="0"/>
              <a:t>Bu hesap, peşin ödenen ve cari dönem içinde ilgili gider hesaplarına kaydedilmemesi gereken, gelecek döneme ait giderleri izlemek için kullanılır.</a:t>
            </a:r>
          </a:p>
          <a:p>
            <a:pPr algn="just"/>
            <a:endParaRPr lang="tr-TR" sz="2000" dirty="0"/>
          </a:p>
          <a:p>
            <a:pPr algn="just"/>
            <a:r>
              <a:rPr lang="tr-TR" sz="2000" dirty="0"/>
              <a:t>1a) İşletme genel merkez olarak kullandığı ofis binasının 12 aylık kira bedeli (72.000) yapılan sözleşme gereği kullanım süresinin başı olan 01.10.2024 tarihinde banka hesabından ödenmiştir. İşletme maliyetlerini yıllık olarak takip etmektedir. </a:t>
            </a:r>
          </a:p>
          <a:p>
            <a:pPr algn="just"/>
            <a:endParaRPr lang="tr-TR" sz="2000" b="1" dirty="0"/>
          </a:p>
          <a:p>
            <a:pPr marL="0" indent="0" algn="just">
              <a:buNone/>
            </a:pPr>
            <a:endParaRPr lang="tr-TR" sz="2000" b="1" dirty="0"/>
          </a:p>
          <a:p>
            <a:endParaRPr lang="en-TR" sz="2400" b="1" dirty="0"/>
          </a:p>
        </p:txBody>
      </p:sp>
      <p:graphicFrame>
        <p:nvGraphicFramePr>
          <p:cNvPr id="4" name="Table 3">
            <a:extLst>
              <a:ext uri="{FF2B5EF4-FFF2-40B4-BE49-F238E27FC236}">
                <a16:creationId xmlns:a16="http://schemas.microsoft.com/office/drawing/2014/main" id="{DE3F78EA-938A-B0C5-D36F-1C39BDC33CBF}"/>
              </a:ext>
            </a:extLst>
          </p:cNvPr>
          <p:cNvGraphicFramePr>
            <a:graphicFrameLocks noGrp="1"/>
          </p:cNvGraphicFramePr>
          <p:nvPr>
            <p:extLst>
              <p:ext uri="{D42A27DB-BD31-4B8C-83A1-F6EECF244321}">
                <p14:modId xmlns:p14="http://schemas.microsoft.com/office/powerpoint/2010/main" val="2881554419"/>
              </p:ext>
            </p:extLst>
          </p:nvPr>
        </p:nvGraphicFramePr>
        <p:xfrm>
          <a:off x="1084067" y="4179724"/>
          <a:ext cx="7420707" cy="16306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r>
                        <a:rPr lang="tr-TR" sz="1200" b="0" kern="100" dirty="0">
                          <a:effectLst/>
                        </a:rPr>
                        <a:t>  </a:t>
                      </a:r>
                    </a:p>
                    <a:p>
                      <a:pPr marL="25400">
                        <a:spcBef>
                          <a:spcPts val="250"/>
                        </a:spcBef>
                        <a:spcAft>
                          <a:spcPts val="0"/>
                        </a:spcAft>
                      </a:pPr>
                      <a:r>
                        <a:rPr lang="tr-TR" sz="1200" b="0" kern="100" dirty="0">
                          <a:effectLst/>
                        </a:rPr>
                        <a:t>  280 GELECEK YILLARA AİT GİDERLER</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102 BANKALAR</a:t>
                      </a:r>
                    </a:p>
                    <a:p>
                      <a:pPr marL="156845">
                        <a:spcBef>
                          <a:spcPts val="300"/>
                        </a:spcBef>
                        <a:spcAft>
                          <a:spcPts val="0"/>
                        </a:spcAft>
                      </a:pPr>
                      <a:r>
                        <a:rPr lang="tr-TR" sz="1200" b="0" kern="100" dirty="0">
                          <a:effectLst/>
                        </a:rPr>
                        <a:t>PEŞİN KİRA ÖDEMESİ</a:t>
                      </a:r>
                      <a:endParaRPr lang="tr-TR" sz="1400" b="0" kern="100" dirty="0">
                        <a:effectLst/>
                      </a:endParaRP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18.000</a:t>
                      </a:r>
                      <a:endParaRPr lang="en-TR" sz="1600" b="0" kern="100" spc="-10" dirty="0">
                        <a:effectLst/>
                        <a:latin typeface="+mn-lt"/>
                        <a:ea typeface="+mn-ea"/>
                        <a:cs typeface="+mn-cs"/>
                      </a:endParaRPr>
                    </a:p>
                    <a:p>
                      <a:pPr marL="249555"/>
                      <a:endParaRPr lang="en-TR" sz="1600" b="0" kern="100" spc="-10" dirty="0">
                        <a:effectLst/>
                        <a:latin typeface="+mn-lt"/>
                        <a:ea typeface="+mn-ea"/>
                        <a:cs typeface="+mn-cs"/>
                      </a:endParaRPr>
                    </a:p>
                    <a:p>
                      <a:pPr marL="249555"/>
                      <a:r>
                        <a:rPr lang="tr-TR" sz="1200" b="0" kern="100" dirty="0">
                          <a:effectLst/>
                          <a:latin typeface="Times New Roman" panose="02020603050405020304" pitchFamily="18" charset="0"/>
                          <a:ea typeface="Times New Roman" panose="02020603050405020304" pitchFamily="18" charset="0"/>
                          <a:cs typeface="Times New Roman" panose="02020603050405020304" pitchFamily="18" charset="0"/>
                        </a:rPr>
                        <a:t>54.000</a:t>
                      </a:r>
                      <a:endParaRPr lang="en-TR" sz="16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endParaRPr lang="tr-TR" sz="1400" b="0" kern="100" dirty="0">
                        <a:effectLst/>
                      </a:endParaRPr>
                    </a:p>
                    <a:p>
                      <a:endParaRPr lang="tr-TR" sz="1400" b="0" kern="100" dirty="0">
                        <a:effectLst/>
                      </a:endParaRPr>
                    </a:p>
                    <a:p>
                      <a:r>
                        <a:rPr lang="tr-TR" sz="1200" b="0" kern="100" dirty="0">
                          <a:effectLst/>
                        </a:rPr>
                        <a:t>       72.000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4643735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147C2-6195-84B1-399A-61D89F7550A4}"/>
              </a:ext>
            </a:extLst>
          </p:cNvPr>
          <p:cNvSpPr>
            <a:spLocks noGrp="1"/>
          </p:cNvSpPr>
          <p:nvPr>
            <p:ph idx="1"/>
          </p:nvPr>
        </p:nvSpPr>
        <p:spPr>
          <a:xfrm>
            <a:off x="199292" y="234462"/>
            <a:ext cx="11711354" cy="6447692"/>
          </a:xfrm>
        </p:spPr>
        <p:txBody>
          <a:bodyPr>
            <a:normAutofit/>
          </a:bodyPr>
          <a:lstStyle/>
          <a:p>
            <a:pPr algn="just"/>
            <a:r>
              <a:rPr lang="tr-TR" sz="2000" dirty="0"/>
              <a:t>30.12.2024 tarihindeki kayıt;</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r>
              <a:rPr lang="tr-TR" sz="2000" dirty="0"/>
              <a:t>01.01.2025 tarihindeki kayıt;</a:t>
            </a:r>
          </a:p>
        </p:txBody>
      </p:sp>
      <p:graphicFrame>
        <p:nvGraphicFramePr>
          <p:cNvPr id="4" name="Table 3">
            <a:extLst>
              <a:ext uri="{FF2B5EF4-FFF2-40B4-BE49-F238E27FC236}">
                <a16:creationId xmlns:a16="http://schemas.microsoft.com/office/drawing/2014/main" id="{CEF2C476-9645-D4DA-8105-E9BDCC2EA0F7}"/>
              </a:ext>
            </a:extLst>
          </p:cNvPr>
          <p:cNvGraphicFramePr>
            <a:graphicFrameLocks noGrp="1"/>
          </p:cNvGraphicFramePr>
          <p:nvPr>
            <p:extLst>
              <p:ext uri="{D42A27DB-BD31-4B8C-83A1-F6EECF244321}">
                <p14:modId xmlns:p14="http://schemas.microsoft.com/office/powerpoint/2010/main" val="4068657974"/>
              </p:ext>
            </p:extLst>
          </p:nvPr>
        </p:nvGraphicFramePr>
        <p:xfrm>
          <a:off x="826159" y="966281"/>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180 GELECEK AYLARA AİT GİDERLER  </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280  GELECEK YILLARA AİT GİDERLER</a:t>
                      </a:r>
                    </a:p>
                    <a:p>
                      <a:pPr marL="156845">
                        <a:spcBef>
                          <a:spcPts val="300"/>
                        </a:spcBef>
                        <a:spcAft>
                          <a:spcPts val="0"/>
                        </a:spcAft>
                      </a:pPr>
                      <a:r>
                        <a:rPr lang="tr-TR" sz="1200" b="0" kern="100" dirty="0">
                          <a:effectLst/>
                        </a:rPr>
                        <a:t>Dönem Kaydı</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54.000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54.000</a:t>
                      </a: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CC79DA19-8150-958A-7B78-CF1B3A2A0348}"/>
              </a:ext>
            </a:extLst>
          </p:cNvPr>
          <p:cNvGraphicFramePr>
            <a:graphicFrameLocks noGrp="1"/>
          </p:cNvGraphicFramePr>
          <p:nvPr>
            <p:extLst>
              <p:ext uri="{D42A27DB-BD31-4B8C-83A1-F6EECF244321}">
                <p14:modId xmlns:p14="http://schemas.microsoft.com/office/powerpoint/2010/main" val="3054377497"/>
              </p:ext>
            </p:extLst>
          </p:nvPr>
        </p:nvGraphicFramePr>
        <p:xfrm>
          <a:off x="588266" y="3229857"/>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180  GELECEK AYLARA AİT GİDERLER</a:t>
                      </a:r>
                    </a:p>
                    <a:p>
                      <a:pPr marL="156845">
                        <a:spcBef>
                          <a:spcPts val="300"/>
                        </a:spcBef>
                        <a:spcAft>
                          <a:spcPts val="0"/>
                        </a:spcAft>
                      </a:pPr>
                      <a:r>
                        <a:rPr lang="tr-TR" sz="1200" b="0" kern="100" dirty="0">
                          <a:effectLst/>
                        </a:rPr>
                        <a:t>2024 yılı kira gideri kaydı</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54.000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54.000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7679529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7F00AF-4080-A584-3F8F-B2B6EE4181D6}"/>
              </a:ext>
            </a:extLst>
          </p:cNvPr>
          <p:cNvSpPr>
            <a:spLocks noGrp="1"/>
          </p:cNvSpPr>
          <p:nvPr>
            <p:ph idx="1"/>
          </p:nvPr>
        </p:nvSpPr>
        <p:spPr>
          <a:xfrm>
            <a:off x="156117" y="323385"/>
            <a:ext cx="11820293" cy="6289288"/>
          </a:xfrm>
        </p:spPr>
        <p:txBody>
          <a:bodyPr>
            <a:normAutofit/>
          </a:bodyPr>
          <a:lstStyle/>
          <a:p>
            <a:pPr algn="just"/>
            <a:r>
              <a:rPr lang="tr-TR" sz="2000" dirty="0"/>
              <a:t>1b) İşletme genel merkez olarak kullandığı ofis binasının 12 aylık kira bedeli (72.000) yapılan sözleşme gereği kullanım süresinin başı olan 01.10.2024 tarihinde banka hesabından ödenmiştir. İşletme maliyetlerini aylık olarak takip etmektedir. </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r>
              <a:rPr lang="tr-TR" sz="2000" dirty="0"/>
              <a:t>Kasım Ayı Kirası;</a:t>
            </a:r>
          </a:p>
          <a:p>
            <a:pPr algn="just"/>
            <a:endParaRPr lang="tr-TR" sz="2000" dirty="0"/>
          </a:p>
        </p:txBody>
      </p:sp>
      <p:graphicFrame>
        <p:nvGraphicFramePr>
          <p:cNvPr id="6" name="Table 5">
            <a:extLst>
              <a:ext uri="{FF2B5EF4-FFF2-40B4-BE49-F238E27FC236}">
                <a16:creationId xmlns:a16="http://schemas.microsoft.com/office/drawing/2014/main" id="{ABC34632-1347-17E2-8DDF-E82FE079B3D9}"/>
              </a:ext>
            </a:extLst>
          </p:cNvPr>
          <p:cNvGraphicFramePr>
            <a:graphicFrameLocks noGrp="1"/>
          </p:cNvGraphicFramePr>
          <p:nvPr>
            <p:extLst>
              <p:ext uri="{D42A27DB-BD31-4B8C-83A1-F6EECF244321}">
                <p14:modId xmlns:p14="http://schemas.microsoft.com/office/powerpoint/2010/main" val="2583372060"/>
              </p:ext>
            </p:extLst>
          </p:nvPr>
        </p:nvGraphicFramePr>
        <p:xfrm>
          <a:off x="1240184" y="1525734"/>
          <a:ext cx="7420707" cy="20726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endParaRPr lang="tr-TR" sz="1200" b="0" kern="100" dirty="0">
                        <a:effectLst/>
                      </a:endParaRPr>
                    </a:p>
                    <a:p>
                      <a:pPr marL="25400">
                        <a:spcBef>
                          <a:spcPts val="250"/>
                        </a:spcBef>
                        <a:spcAft>
                          <a:spcPts val="0"/>
                        </a:spcAft>
                      </a:pPr>
                      <a:r>
                        <a:rPr lang="tr-TR" sz="1200" b="0" kern="100" dirty="0">
                          <a:effectLst/>
                        </a:rPr>
                        <a:t>  180 GELECEK AYLARA AİT GİDERLER</a:t>
                      </a:r>
                    </a:p>
                    <a:p>
                      <a:pPr marL="25400">
                        <a:spcBef>
                          <a:spcPts val="250"/>
                        </a:spcBef>
                        <a:spcAft>
                          <a:spcPts val="0"/>
                        </a:spcAft>
                      </a:pPr>
                      <a:r>
                        <a:rPr lang="tr-TR" sz="1200" b="0" kern="100" dirty="0">
                          <a:effectLst/>
                        </a:rPr>
                        <a:t>  </a:t>
                      </a:r>
                    </a:p>
                    <a:p>
                      <a:pPr marL="25400">
                        <a:spcBef>
                          <a:spcPts val="250"/>
                        </a:spcBef>
                        <a:spcAft>
                          <a:spcPts val="0"/>
                        </a:spcAft>
                      </a:pPr>
                      <a:r>
                        <a:rPr lang="tr-TR" sz="1200" b="0" kern="100" dirty="0">
                          <a:effectLst/>
                        </a:rPr>
                        <a:t>  280 GELECEK YILLARA AİT GİDERLER</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102 BANKALAR</a:t>
                      </a:r>
                    </a:p>
                    <a:p>
                      <a:pPr marL="156845">
                        <a:spcBef>
                          <a:spcPts val="300"/>
                        </a:spcBef>
                        <a:spcAft>
                          <a:spcPts val="0"/>
                        </a:spcAft>
                      </a:pPr>
                      <a:r>
                        <a:rPr lang="tr-TR" sz="1200" b="0" kern="100" dirty="0">
                          <a:effectLst/>
                        </a:rPr>
                        <a:t>PEŞİN KİRA ÖDEMESİ</a:t>
                      </a:r>
                      <a:endParaRPr lang="tr-TR" sz="1400" b="0" kern="100" dirty="0">
                        <a:effectLst/>
                      </a:endParaRPr>
                    </a:p>
                  </a:txBody>
                  <a:tcPr marL="0" marR="0" marT="0" marB="0"/>
                </a:tc>
                <a:tc>
                  <a:txBody>
                    <a:bodyPr/>
                    <a:lstStyle/>
                    <a:p>
                      <a:pPr>
                        <a:spcBef>
                          <a:spcPts val="550"/>
                        </a:spcBef>
                      </a:pPr>
                      <a:r>
                        <a:rPr lang="tr-TR" sz="1200" b="0" kern="100" dirty="0">
                          <a:effectLst/>
                        </a:rPr>
                        <a:t>  </a:t>
                      </a:r>
                      <a:endParaRPr lang="en-TR" sz="1600" b="0" kern="100" dirty="0">
                        <a:effectLst/>
                      </a:endParaRPr>
                    </a:p>
                    <a:p>
                      <a:pPr marL="249555"/>
                      <a:r>
                        <a:rPr lang="tr-TR" sz="1100" b="0" kern="100" spc="-10" dirty="0">
                          <a:effectLst/>
                        </a:rPr>
                        <a:t>6.000</a:t>
                      </a:r>
                      <a:endParaRPr lang="tr-TR" sz="1200" b="0" kern="100" spc="-10" dirty="0">
                        <a:effectLst/>
                        <a:latin typeface="Times New Roman" panose="02020603050405020304" pitchFamily="18" charset="0"/>
                        <a:cs typeface="Times New Roman" panose="02020603050405020304" pitchFamily="18" charset="0"/>
                      </a:endParaRPr>
                    </a:p>
                    <a:p>
                      <a:pPr marL="249555"/>
                      <a:endParaRPr lang="tr-TR" sz="1200" b="0" kern="100" spc="-10" dirty="0">
                        <a:effectLst/>
                        <a:latin typeface="Times New Roman" panose="02020603050405020304" pitchFamily="18" charset="0"/>
                        <a:cs typeface="Times New Roman" panose="02020603050405020304" pitchFamily="18" charset="0"/>
                      </a:endParaRPr>
                    </a:p>
                    <a:p>
                      <a:pPr marL="249555"/>
                      <a:r>
                        <a:rPr lang="tr-TR" sz="1100" b="0" kern="100" spc="-10" dirty="0">
                          <a:effectLst/>
                          <a:latin typeface="Times New Roman" panose="02020603050405020304" pitchFamily="18" charset="0"/>
                          <a:cs typeface="Times New Roman" panose="02020603050405020304" pitchFamily="18" charset="0"/>
                        </a:rPr>
                        <a:t>12.000</a:t>
                      </a:r>
                    </a:p>
                    <a:p>
                      <a:pPr marL="249555"/>
                      <a:endParaRPr lang="tr-TR" sz="1100" b="0" kern="100" spc="-10" dirty="0">
                        <a:effectLst/>
                        <a:latin typeface="Times New Roman" panose="02020603050405020304" pitchFamily="18" charset="0"/>
                        <a:cs typeface="Times New Roman" panose="02020603050405020304" pitchFamily="18" charset="0"/>
                      </a:endParaRPr>
                    </a:p>
                    <a:p>
                      <a:pPr marL="249555"/>
                      <a:endParaRPr lang="tr-TR" sz="1100" b="0" kern="100" spc="-10" dirty="0">
                        <a:effectLst/>
                        <a:latin typeface="Times New Roman" panose="02020603050405020304" pitchFamily="18" charset="0"/>
                        <a:cs typeface="Times New Roman" panose="02020603050405020304" pitchFamily="18" charset="0"/>
                      </a:endParaRPr>
                    </a:p>
                    <a:p>
                      <a:pPr marL="249555"/>
                      <a:r>
                        <a:rPr lang="tr-TR" sz="1100" b="0" kern="100" spc="-10" dirty="0">
                          <a:effectLst/>
                          <a:latin typeface="Times New Roman" panose="02020603050405020304" pitchFamily="18" charset="0"/>
                          <a:cs typeface="Times New Roman" panose="02020603050405020304" pitchFamily="18" charset="0"/>
                        </a:rPr>
                        <a:t>54.000</a:t>
                      </a:r>
                      <a:endParaRPr lang="en-TR" sz="1200" b="0" kern="100" dirty="0">
                        <a:effectLst/>
                      </a:endParaRPr>
                    </a:p>
                  </a:txBody>
                  <a:tcPr marL="0" marR="0" marT="0" marB="0"/>
                </a:tc>
                <a:tc>
                  <a:txBody>
                    <a:bodyPr/>
                    <a:lstStyle/>
                    <a:p>
                      <a:r>
                        <a:rPr lang="tr-TR" sz="1200" b="0" kern="100" dirty="0">
                          <a:effectLst/>
                        </a:rPr>
                        <a:t> </a:t>
                      </a:r>
                      <a:endParaRPr lang="en-TR" sz="1600" b="0" kern="100" dirty="0">
                        <a:effectLst/>
                      </a:endParaRPr>
                    </a:p>
                    <a:p>
                      <a:endParaRPr lang="tr-TR" sz="1200" b="0" kern="100" dirty="0">
                        <a:effectLst/>
                      </a:endParaRPr>
                    </a:p>
                    <a:p>
                      <a:endParaRPr lang="tr-TR" sz="1200" b="0" kern="100" dirty="0">
                        <a:effectLst/>
                      </a:endParaRPr>
                    </a:p>
                    <a:p>
                      <a:endParaRPr lang="tr-TR" sz="1200" b="0" kern="100" dirty="0">
                        <a:effectLst/>
                      </a:endParaRPr>
                    </a:p>
                    <a:p>
                      <a:endParaRPr lang="tr-TR" sz="1200" b="0" kern="100" dirty="0">
                        <a:effectLst/>
                      </a:endParaRPr>
                    </a:p>
                    <a:p>
                      <a:r>
                        <a:rPr lang="tr-TR" sz="1100" b="0" kern="100" dirty="0">
                          <a:effectLst/>
                        </a:rPr>
                        <a:t> </a:t>
                      </a:r>
                    </a:p>
                    <a:p>
                      <a:endParaRPr lang="tr-TR" sz="1100" b="0" kern="100" dirty="0">
                        <a:effectLst/>
                      </a:endParaRPr>
                    </a:p>
                    <a:p>
                      <a:endParaRPr lang="tr-TR" sz="1100" b="0" kern="100" dirty="0">
                        <a:effectLst/>
                      </a:endParaRPr>
                    </a:p>
                    <a:p>
                      <a:r>
                        <a:rPr lang="tr-TR" sz="1100" b="0" kern="100" dirty="0">
                          <a:effectLst/>
                        </a:rPr>
                        <a:t>      72.000</a:t>
                      </a:r>
                    </a:p>
                  </a:txBody>
                  <a:tcPr marL="0" marR="0" marT="0" marB="0"/>
                </a:tc>
                <a:extLst>
                  <a:ext uri="{0D108BD9-81ED-4DB2-BD59-A6C34878D82A}">
                    <a16:rowId xmlns:a16="http://schemas.microsoft.com/office/drawing/2014/main" val="2953131359"/>
                  </a:ext>
                </a:extLst>
              </a:tr>
            </a:tbl>
          </a:graphicData>
        </a:graphic>
      </p:graphicFrame>
      <p:graphicFrame>
        <p:nvGraphicFramePr>
          <p:cNvPr id="7" name="Table 6">
            <a:extLst>
              <a:ext uri="{FF2B5EF4-FFF2-40B4-BE49-F238E27FC236}">
                <a16:creationId xmlns:a16="http://schemas.microsoft.com/office/drawing/2014/main" id="{059A243E-029F-B92D-1EE5-0564E9224402}"/>
              </a:ext>
            </a:extLst>
          </p:cNvPr>
          <p:cNvGraphicFramePr>
            <a:graphicFrameLocks noGrp="1"/>
          </p:cNvGraphicFramePr>
          <p:nvPr>
            <p:extLst>
              <p:ext uri="{D42A27DB-BD31-4B8C-83A1-F6EECF244321}">
                <p14:modId xmlns:p14="http://schemas.microsoft.com/office/powerpoint/2010/main" val="2789702733"/>
              </p:ext>
            </p:extLst>
          </p:nvPr>
        </p:nvGraphicFramePr>
        <p:xfrm>
          <a:off x="420998" y="4634910"/>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180  GELECEK AYLARA AİT GİDERLER</a:t>
                      </a:r>
                    </a:p>
                    <a:p>
                      <a:pPr marL="156845">
                        <a:spcBef>
                          <a:spcPts val="300"/>
                        </a:spcBef>
                        <a:spcAft>
                          <a:spcPts val="0"/>
                        </a:spcAft>
                      </a:pPr>
                      <a:r>
                        <a:rPr lang="tr-TR" sz="1200" b="0" kern="100" dirty="0">
                          <a:effectLst/>
                        </a:rPr>
                        <a:t>Kasım ayı kira gideri</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6.000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6.000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23377597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A02FCC-5E0B-B0E4-72F5-F4AABD9FBB1B}"/>
              </a:ext>
            </a:extLst>
          </p:cNvPr>
          <p:cNvSpPr>
            <a:spLocks noGrp="1"/>
          </p:cNvSpPr>
          <p:nvPr>
            <p:ph idx="1"/>
          </p:nvPr>
        </p:nvSpPr>
        <p:spPr>
          <a:xfrm>
            <a:off x="234176" y="223024"/>
            <a:ext cx="11653024" cy="6423103"/>
          </a:xfrm>
        </p:spPr>
        <p:txBody>
          <a:bodyPr>
            <a:normAutofit/>
          </a:bodyPr>
          <a:lstStyle/>
          <a:p>
            <a:pPr algn="just"/>
            <a:r>
              <a:rPr lang="tr-TR" sz="2000" dirty="0"/>
              <a:t>Aralık Ayı Kirası;</a:t>
            </a:r>
          </a:p>
          <a:p>
            <a:pPr algn="just"/>
            <a:endParaRPr lang="tr-TR" sz="2000" dirty="0"/>
          </a:p>
          <a:p>
            <a:pPr algn="just"/>
            <a:endParaRPr lang="tr-TR" sz="2000" dirty="0"/>
          </a:p>
          <a:p>
            <a:pPr algn="just"/>
            <a:endParaRPr lang="tr-TR" sz="2000" dirty="0"/>
          </a:p>
          <a:p>
            <a:pPr algn="just"/>
            <a:endParaRPr lang="tr-TR" sz="2000" dirty="0"/>
          </a:p>
          <a:p>
            <a:pPr algn="just"/>
            <a:r>
              <a:rPr lang="tr-TR" sz="2000" dirty="0"/>
              <a:t>Dönem Sonu (31.12.2024)</a:t>
            </a:r>
          </a:p>
          <a:p>
            <a:pPr algn="just"/>
            <a:endParaRPr lang="tr-TR" sz="2000" dirty="0"/>
          </a:p>
          <a:p>
            <a:pPr algn="just"/>
            <a:endParaRPr lang="tr-TR" sz="2000" dirty="0"/>
          </a:p>
          <a:p>
            <a:pPr algn="just"/>
            <a:endParaRPr lang="tr-TR" sz="2000" dirty="0"/>
          </a:p>
          <a:p>
            <a:pPr algn="just"/>
            <a:endParaRPr lang="tr-TR" sz="2000" dirty="0"/>
          </a:p>
          <a:p>
            <a:pPr algn="just"/>
            <a:endParaRPr lang="tr-TR" sz="2000" dirty="0"/>
          </a:p>
          <a:p>
            <a:pPr algn="just"/>
            <a:r>
              <a:rPr lang="tr-TR" sz="2000" dirty="0"/>
              <a:t>01.01.2025</a:t>
            </a:r>
          </a:p>
          <a:p>
            <a:pPr algn="just"/>
            <a:endParaRPr lang="tr-TR" sz="2000" dirty="0"/>
          </a:p>
          <a:p>
            <a:pPr algn="just"/>
            <a:endParaRPr lang="tr-TR" sz="2000" dirty="0"/>
          </a:p>
        </p:txBody>
      </p:sp>
      <p:graphicFrame>
        <p:nvGraphicFramePr>
          <p:cNvPr id="4" name="Table 3">
            <a:extLst>
              <a:ext uri="{FF2B5EF4-FFF2-40B4-BE49-F238E27FC236}">
                <a16:creationId xmlns:a16="http://schemas.microsoft.com/office/drawing/2014/main" id="{0C84AA2C-3BFF-C288-B3C5-39B67E79D955}"/>
              </a:ext>
            </a:extLst>
          </p:cNvPr>
          <p:cNvGraphicFramePr>
            <a:graphicFrameLocks noGrp="1"/>
          </p:cNvGraphicFramePr>
          <p:nvPr>
            <p:extLst>
              <p:ext uri="{D42A27DB-BD31-4B8C-83A1-F6EECF244321}">
                <p14:modId xmlns:p14="http://schemas.microsoft.com/office/powerpoint/2010/main" val="647584822"/>
              </p:ext>
            </p:extLst>
          </p:nvPr>
        </p:nvGraphicFramePr>
        <p:xfrm>
          <a:off x="234176" y="609320"/>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180  GELECEK AYLARA AİT GİDERLERA</a:t>
                      </a:r>
                    </a:p>
                    <a:p>
                      <a:pPr marL="156845">
                        <a:spcBef>
                          <a:spcPts val="300"/>
                        </a:spcBef>
                        <a:spcAft>
                          <a:spcPts val="0"/>
                        </a:spcAft>
                      </a:pPr>
                      <a:r>
                        <a:rPr lang="tr-TR" sz="1200" b="0" kern="100" dirty="0">
                          <a:effectLst/>
                        </a:rPr>
                        <a:t>     Aralık ayı kira gideri</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6.000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6.000</a:t>
                      </a:r>
                    </a:p>
                  </a:txBody>
                  <a:tcPr marL="0" marR="0" marT="0" marB="0"/>
                </a:tc>
                <a:extLst>
                  <a:ext uri="{0D108BD9-81ED-4DB2-BD59-A6C34878D82A}">
                    <a16:rowId xmlns:a16="http://schemas.microsoft.com/office/drawing/2014/main" val="2953131359"/>
                  </a:ext>
                </a:extLst>
              </a:tr>
            </a:tbl>
          </a:graphicData>
        </a:graphic>
      </p:graphicFrame>
      <p:graphicFrame>
        <p:nvGraphicFramePr>
          <p:cNvPr id="6" name="Table 5">
            <a:extLst>
              <a:ext uri="{FF2B5EF4-FFF2-40B4-BE49-F238E27FC236}">
                <a16:creationId xmlns:a16="http://schemas.microsoft.com/office/drawing/2014/main" id="{B7DB4893-453D-BF37-6296-7180A0E99379}"/>
              </a:ext>
            </a:extLst>
          </p:cNvPr>
          <p:cNvGraphicFramePr>
            <a:graphicFrameLocks noGrp="1"/>
          </p:cNvGraphicFramePr>
          <p:nvPr>
            <p:extLst>
              <p:ext uri="{D42A27DB-BD31-4B8C-83A1-F6EECF244321}">
                <p14:modId xmlns:p14="http://schemas.microsoft.com/office/powerpoint/2010/main" val="3798047835"/>
              </p:ext>
            </p:extLst>
          </p:nvPr>
        </p:nvGraphicFramePr>
        <p:xfrm>
          <a:off x="304800" y="2834640"/>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180 GELECEK AYLARA AİT GİDERLER  </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280  GELECEK YILLARA AİT GİDERLER</a:t>
                      </a:r>
                    </a:p>
                    <a:p>
                      <a:pPr marL="156845">
                        <a:spcBef>
                          <a:spcPts val="300"/>
                        </a:spcBef>
                        <a:spcAft>
                          <a:spcPts val="0"/>
                        </a:spcAft>
                      </a:pPr>
                      <a:r>
                        <a:rPr lang="tr-TR" sz="1200" b="0" kern="100" dirty="0">
                          <a:effectLst/>
                        </a:rPr>
                        <a:t>Dönem Kaydı</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54.000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54.000</a:t>
                      </a:r>
                    </a:p>
                  </a:txBody>
                  <a:tcPr marL="0" marR="0" marT="0" marB="0"/>
                </a:tc>
                <a:extLst>
                  <a:ext uri="{0D108BD9-81ED-4DB2-BD59-A6C34878D82A}">
                    <a16:rowId xmlns:a16="http://schemas.microsoft.com/office/drawing/2014/main" val="2953131359"/>
                  </a:ext>
                </a:extLst>
              </a:tr>
            </a:tbl>
          </a:graphicData>
        </a:graphic>
      </p:graphicFrame>
      <p:graphicFrame>
        <p:nvGraphicFramePr>
          <p:cNvPr id="7" name="Table 6">
            <a:extLst>
              <a:ext uri="{FF2B5EF4-FFF2-40B4-BE49-F238E27FC236}">
                <a16:creationId xmlns:a16="http://schemas.microsoft.com/office/drawing/2014/main" id="{6F2FE240-DA2F-D03F-72B8-1AA47E4FBCA7}"/>
              </a:ext>
            </a:extLst>
          </p:cNvPr>
          <p:cNvGraphicFramePr>
            <a:graphicFrameLocks noGrp="1"/>
          </p:cNvGraphicFramePr>
          <p:nvPr>
            <p:extLst>
              <p:ext uri="{D42A27DB-BD31-4B8C-83A1-F6EECF244321}">
                <p14:modId xmlns:p14="http://schemas.microsoft.com/office/powerpoint/2010/main" val="1090394422"/>
              </p:ext>
            </p:extLst>
          </p:nvPr>
        </p:nvGraphicFramePr>
        <p:xfrm>
          <a:off x="304800" y="5053041"/>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53937">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770 GENEL YÖNETİM GİDERLERİ</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180  GELECEK AYLARA AİT GİDERLER</a:t>
                      </a:r>
                    </a:p>
                    <a:p>
                      <a:pPr marL="156845">
                        <a:spcBef>
                          <a:spcPts val="300"/>
                        </a:spcBef>
                        <a:spcAft>
                          <a:spcPts val="0"/>
                        </a:spcAft>
                      </a:pPr>
                      <a:r>
                        <a:rPr lang="tr-TR" sz="1200" b="0" kern="100" dirty="0">
                          <a:effectLst/>
                        </a:rPr>
                        <a:t>Ocak ayı kira gideri</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6.000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6.000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0544455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CFC0F4-D02C-3FDC-7262-76DB24215EA5}"/>
              </a:ext>
            </a:extLst>
          </p:cNvPr>
          <p:cNvSpPr>
            <a:spLocks noGrp="1"/>
          </p:cNvSpPr>
          <p:nvPr>
            <p:ph idx="1"/>
          </p:nvPr>
        </p:nvSpPr>
        <p:spPr>
          <a:xfrm>
            <a:off x="246185" y="140677"/>
            <a:ext cx="11107615" cy="6036286"/>
          </a:xfrm>
        </p:spPr>
        <p:txBody>
          <a:bodyPr/>
          <a:lstStyle/>
          <a:p>
            <a:pPr algn="just"/>
            <a:r>
              <a:rPr lang="tr-TR" b="1" dirty="0"/>
              <a:t>181 GELİR TAHAKKUKLARI: </a:t>
            </a:r>
            <a:r>
              <a:rPr lang="tr-TR" dirty="0" err="1"/>
              <a:t>Üçüncu</a:t>
            </a:r>
            <a:r>
              <a:rPr lang="tr-TR" dirty="0"/>
              <a:t>̈ kişilerden tahsili ya da bunlar hesabına kesin borç kaydı hesap döneminden sonra yapılacak gelirlerin, içinde bulunan döneme ait olan kısımlarının izlendiği hesaptır.</a:t>
            </a:r>
          </a:p>
          <a:p>
            <a:pPr algn="just"/>
            <a:endParaRPr lang="tr-TR" dirty="0"/>
          </a:p>
          <a:p>
            <a:pPr algn="just"/>
            <a:r>
              <a:rPr lang="tr-TR" sz="2400" dirty="0"/>
              <a:t>1) İşletme kullanmadığı depoyu gelir elde etmek için 01.11.2023 tarihinde kiraya vermiştir. Anlaşma gereğince 60.000 TL’lik kira bedeli kiralama döneminin sonu olan 30.04.2024’de banka hesabına ödenecektir.</a:t>
            </a:r>
          </a:p>
          <a:p>
            <a:pPr algn="just"/>
            <a:r>
              <a:rPr lang="tr-TR" sz="2400" dirty="0"/>
              <a:t>  31.12.2023 tarihindeki kayıt;</a:t>
            </a:r>
          </a:p>
          <a:p>
            <a:pPr algn="just"/>
            <a:endParaRPr lang="tr-TR" sz="2400" dirty="0"/>
          </a:p>
          <a:p>
            <a:endParaRPr lang="en-TR" dirty="0"/>
          </a:p>
        </p:txBody>
      </p:sp>
      <p:graphicFrame>
        <p:nvGraphicFramePr>
          <p:cNvPr id="4" name="Table 3">
            <a:extLst>
              <a:ext uri="{FF2B5EF4-FFF2-40B4-BE49-F238E27FC236}">
                <a16:creationId xmlns:a16="http://schemas.microsoft.com/office/drawing/2014/main" id="{733A7B8E-552E-8C59-6759-E6758C70382E}"/>
              </a:ext>
            </a:extLst>
          </p:cNvPr>
          <p:cNvGraphicFramePr>
            <a:graphicFrameLocks noGrp="1"/>
          </p:cNvGraphicFramePr>
          <p:nvPr>
            <p:extLst>
              <p:ext uri="{D42A27DB-BD31-4B8C-83A1-F6EECF244321}">
                <p14:modId xmlns:p14="http://schemas.microsoft.com/office/powerpoint/2010/main" val="1540655176"/>
              </p:ext>
            </p:extLst>
          </p:nvPr>
        </p:nvGraphicFramePr>
        <p:xfrm>
          <a:off x="1313096" y="3871012"/>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78378">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649 DİĞER OLAĞAN GELİR VE KARLAR</a:t>
                      </a:r>
                    </a:p>
                    <a:p>
                      <a:pPr marL="156845">
                        <a:spcBef>
                          <a:spcPts val="300"/>
                        </a:spcBef>
                        <a:spcAft>
                          <a:spcPts val="0"/>
                        </a:spcAft>
                      </a:pPr>
                      <a:r>
                        <a:rPr lang="tr-TR" sz="1200" b="0" kern="100" dirty="0">
                          <a:effectLst/>
                        </a:rPr>
                        <a:t>Gelir Tahakkuku</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20.000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20.000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522495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0CEFD8-1693-9B82-C759-4E4423F7E228}"/>
              </a:ext>
            </a:extLst>
          </p:cNvPr>
          <p:cNvSpPr>
            <a:spLocks noGrp="1"/>
          </p:cNvSpPr>
          <p:nvPr>
            <p:ph idx="1"/>
          </p:nvPr>
        </p:nvSpPr>
        <p:spPr>
          <a:xfrm>
            <a:off x="381000" y="444500"/>
            <a:ext cx="11811000" cy="6197600"/>
          </a:xfrm>
        </p:spPr>
        <p:txBody>
          <a:bodyPr>
            <a:normAutofit/>
          </a:bodyPr>
          <a:lstStyle/>
          <a:p>
            <a:pPr algn="just"/>
            <a:r>
              <a:rPr lang="en-TR" sz="2000" dirty="0"/>
              <a:t>2) Nakit ihtiyacı sebebiyle 11.09.2024 tarihinde 1€= 25 TL kurundan 1.000€ bozdurulmuştur. </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1800" dirty="0"/>
          </a:p>
          <a:p>
            <a:pPr algn="just"/>
            <a:r>
              <a:rPr lang="en-TR" sz="1800" dirty="0"/>
              <a:t>646 KAMBİYO KARLARI: </a:t>
            </a:r>
            <a:r>
              <a:rPr lang="tr-TR" sz="1800" dirty="0"/>
              <a:t>Yabancı paralı işlemlerle ilgili olarak ortaya çıkan kur farkı, yabancı para satışlardaki karlar gibi gelir tutarları bu hesapta izlenir.</a:t>
            </a:r>
          </a:p>
          <a:p>
            <a:pPr algn="just"/>
            <a:endParaRPr lang="en-US" sz="1800" dirty="0"/>
          </a:p>
          <a:p>
            <a:pPr algn="just"/>
            <a:r>
              <a:rPr lang="en-US" sz="1800" dirty="0"/>
              <a:t>656 KAMBİYO ZARARLARI: </a:t>
            </a:r>
            <a:r>
              <a:rPr lang="tr-TR" sz="1800" dirty="0"/>
              <a:t>Yabancı paralı işlemlerde ortaya çıkan kur farkları ve yabancı paraya sahip satış zararları gibi giderlerin kaydedildiği hesaptır.</a:t>
            </a:r>
          </a:p>
          <a:p>
            <a:pPr marL="0" indent="0" algn="just">
              <a:buNone/>
            </a:pPr>
            <a:endParaRPr lang="en-TR" sz="2000" dirty="0"/>
          </a:p>
        </p:txBody>
      </p:sp>
      <p:graphicFrame>
        <p:nvGraphicFramePr>
          <p:cNvPr id="4" name="Table 3">
            <a:extLst>
              <a:ext uri="{FF2B5EF4-FFF2-40B4-BE49-F238E27FC236}">
                <a16:creationId xmlns:a16="http://schemas.microsoft.com/office/drawing/2014/main" id="{53073B37-CC9F-6CD2-916C-EF92302B1555}"/>
              </a:ext>
            </a:extLst>
          </p:cNvPr>
          <p:cNvGraphicFramePr>
            <a:graphicFrameLocks noGrp="1"/>
          </p:cNvGraphicFramePr>
          <p:nvPr>
            <p:extLst>
              <p:ext uri="{D42A27DB-BD31-4B8C-83A1-F6EECF244321}">
                <p14:modId xmlns:p14="http://schemas.microsoft.com/office/powerpoint/2010/main" val="1186808108"/>
              </p:ext>
            </p:extLst>
          </p:nvPr>
        </p:nvGraphicFramePr>
        <p:xfrm>
          <a:off x="1307465" y="971239"/>
          <a:ext cx="7767173" cy="27203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1212">
                <a:tc>
                  <a:txBody>
                    <a:bodyPr/>
                    <a:lstStyle/>
                    <a:p>
                      <a:r>
                        <a:rPr lang="tr-TR" sz="1200" kern="100" dirty="0">
                          <a:effectLst/>
                        </a:rPr>
                        <a:t> </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200" kern="100">
                          <a:effectLst/>
                        </a:rPr>
                        <a:t> </a:t>
                      </a:r>
                      <a:endParaRPr lang="en-TR" sz="18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200" kern="100" spc="-20" dirty="0">
                          <a:effectLst/>
                        </a:rPr>
                        <a:t>Borç</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200" kern="100" spc="-10">
                          <a:effectLst/>
                        </a:rPr>
                        <a:t>Alacak</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1656770">
                <a:tc>
                  <a:txBody>
                    <a:bodyPr/>
                    <a:lstStyle/>
                    <a:p>
                      <a:pPr marL="10795" algn="ctr">
                        <a:spcBef>
                          <a:spcPts val="250"/>
                        </a:spcBef>
                        <a:spcAft>
                          <a:spcPts val="0"/>
                        </a:spcAft>
                      </a:pPr>
                      <a:r>
                        <a:rPr lang="tr-TR" sz="1400" kern="100" spc="-50" dirty="0">
                          <a:effectLst/>
                        </a:rPr>
                        <a:t>x</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400" kern="100" dirty="0">
                          <a:effectLst/>
                        </a:rPr>
                        <a:t>.......................................</a:t>
                      </a:r>
                      <a:r>
                        <a:rPr lang="tr-TR" sz="1400" kern="100" spc="215" dirty="0">
                          <a:effectLst/>
                        </a:rPr>
                        <a:t> </a:t>
                      </a:r>
                      <a:r>
                        <a:rPr lang="tr-TR" sz="1400" kern="100" spc="215" dirty="0" err="1">
                          <a:effectLst/>
                        </a:rPr>
                        <a:t>x</a:t>
                      </a:r>
                      <a:r>
                        <a:rPr lang="tr-TR" sz="1400" kern="100" dirty="0" err="1">
                          <a:effectLst/>
                        </a:rPr>
                        <a:t>x.xx.xxxx</a:t>
                      </a:r>
                      <a:r>
                        <a:rPr lang="tr-TR" sz="1400" kern="100" spc="-10" dirty="0">
                          <a:effectLst/>
                        </a:rPr>
                        <a:t>...................................</a:t>
                      </a:r>
                      <a:endParaRPr lang="en-TR" sz="1800" kern="100" dirty="0">
                        <a:effectLst/>
                      </a:endParaRPr>
                    </a:p>
                    <a:p>
                      <a:pPr marL="156845">
                        <a:spcBef>
                          <a:spcPts val="300"/>
                        </a:spcBef>
                        <a:spcAft>
                          <a:spcPts val="0"/>
                        </a:spcAft>
                      </a:pPr>
                      <a:r>
                        <a:rPr lang="tr-TR" sz="1400" kern="100" dirty="0">
                          <a:effectLst/>
                        </a:rPr>
                        <a:t>100 KASA</a:t>
                      </a:r>
                    </a:p>
                    <a:p>
                      <a:pPr marL="156845">
                        <a:spcBef>
                          <a:spcPts val="300"/>
                        </a:spcBef>
                        <a:spcAft>
                          <a:spcPts val="0"/>
                        </a:spcAft>
                      </a:pPr>
                      <a:r>
                        <a:rPr lang="tr-TR" sz="1400" kern="100" dirty="0">
                          <a:effectLst/>
                        </a:rPr>
                        <a:t>  100.01. TL Kasası</a:t>
                      </a:r>
                      <a:endParaRPr lang="en-TR" sz="1800" kern="100" dirty="0">
                        <a:effectLst/>
                      </a:endParaRPr>
                    </a:p>
                    <a:p>
                      <a:pPr marL="156845">
                        <a:spcBef>
                          <a:spcPts val="300"/>
                        </a:spcBef>
                        <a:spcAft>
                          <a:spcPts val="0"/>
                        </a:spcAft>
                      </a:pPr>
                      <a:endParaRPr lang="en-TR" sz="1800" kern="100" dirty="0">
                        <a:effectLst/>
                      </a:endParaRPr>
                    </a:p>
                    <a:p>
                      <a:pPr marL="156845">
                        <a:spcBef>
                          <a:spcPts val="300"/>
                        </a:spcBef>
                        <a:spcAft>
                          <a:spcPts val="0"/>
                        </a:spcAft>
                      </a:pPr>
                      <a:r>
                        <a:rPr lang="tr-TR" sz="1400" kern="100" dirty="0">
                          <a:effectLst/>
                        </a:rPr>
                        <a:t>656 KAMBİYO ZARARLARI</a:t>
                      </a:r>
                    </a:p>
                    <a:p>
                      <a:pPr marL="969645">
                        <a:spcBef>
                          <a:spcPts val="305"/>
                        </a:spcBef>
                        <a:spcAft>
                          <a:spcPts val="0"/>
                        </a:spcAft>
                      </a:pPr>
                      <a:r>
                        <a:rPr lang="tr-TR" sz="1400" kern="100" dirty="0">
                          <a:effectLst/>
                        </a:rPr>
                        <a:t>          </a:t>
                      </a:r>
                    </a:p>
                    <a:p>
                      <a:pPr marL="969645">
                        <a:spcBef>
                          <a:spcPts val="305"/>
                        </a:spcBef>
                        <a:spcAft>
                          <a:spcPts val="0"/>
                        </a:spcAft>
                      </a:pPr>
                      <a:r>
                        <a:rPr lang="tr-TR" sz="1400" kern="100" dirty="0">
                          <a:effectLst/>
                        </a:rPr>
                        <a:t>                100 KASA</a:t>
                      </a:r>
                    </a:p>
                    <a:p>
                      <a:pPr marL="969645">
                        <a:spcBef>
                          <a:spcPts val="305"/>
                        </a:spcBef>
                        <a:spcAft>
                          <a:spcPts val="0"/>
                        </a:spcAft>
                      </a:pPr>
                      <a:r>
                        <a:rPr lang="tr-TR" sz="1400" kern="100" dirty="0">
                          <a:effectLst/>
                        </a:rPr>
                        <a:t>                 100.02. € Kasası</a:t>
                      </a:r>
                    </a:p>
                    <a:p>
                      <a:pPr marL="969645">
                        <a:spcBef>
                          <a:spcPts val="305"/>
                        </a:spcBef>
                        <a:spcAft>
                          <a:spcPts val="0"/>
                        </a:spcAft>
                      </a:pPr>
                      <a:r>
                        <a:rPr lang="tr-TR" sz="1400" kern="100" dirty="0">
                          <a:effectLst/>
                        </a:rPr>
                        <a:t>       </a:t>
                      </a:r>
                    </a:p>
                    <a:p>
                      <a:pPr marL="969645">
                        <a:spcBef>
                          <a:spcPts val="305"/>
                        </a:spcBef>
                        <a:spcAft>
                          <a:spcPts val="0"/>
                        </a:spcAft>
                      </a:pPr>
                      <a:r>
                        <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rPr>
                        <a:t>Döviz Bozma İşlemi</a:t>
                      </a:r>
                      <a:endParaRPr lang="en-TR" sz="18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200" kern="100" dirty="0">
                          <a:effectLst/>
                        </a:rPr>
                        <a:t> </a:t>
                      </a:r>
                      <a:endParaRPr lang="en-TR" sz="1600" kern="100" dirty="0">
                        <a:effectLst/>
                      </a:endParaRPr>
                    </a:p>
                    <a:p>
                      <a:pPr marL="249555"/>
                      <a:r>
                        <a:rPr lang="tr-TR" sz="1200" kern="100" spc="-10" dirty="0">
                          <a:effectLst/>
                        </a:rPr>
                        <a:t>25.000</a:t>
                      </a:r>
                      <a:endParaRPr lang="en-TR" sz="1600" kern="100" dirty="0">
                        <a:effectLst/>
                      </a:endParaRPr>
                    </a:p>
                    <a:p>
                      <a:pPr marL="312420">
                        <a:spcBef>
                          <a:spcPts val="295"/>
                        </a:spcBef>
                        <a:spcAft>
                          <a:spcPts val="0"/>
                        </a:spcAft>
                      </a:pPr>
                      <a:endParaRPr lang="tr-TR" sz="1200" kern="100" dirty="0">
                        <a:effectLst/>
                      </a:endParaRPr>
                    </a:p>
                    <a:p>
                      <a:pPr marL="312420">
                        <a:spcBef>
                          <a:spcPts val="295"/>
                        </a:spcBef>
                        <a:spcAft>
                          <a:spcPts val="0"/>
                        </a:spcAft>
                      </a:pPr>
                      <a:endParaRPr lang="tr-TR" sz="1200" kern="100" dirty="0">
                        <a:effectLst/>
                      </a:endParaRPr>
                    </a:p>
                    <a:p>
                      <a:pPr marL="312420">
                        <a:spcBef>
                          <a:spcPts val="295"/>
                        </a:spcBef>
                        <a:spcAft>
                          <a:spcPts val="0"/>
                        </a:spcAft>
                      </a:pPr>
                      <a:endParaRPr lang="tr-TR" sz="1200" kern="100" dirty="0">
                        <a:effectLst/>
                      </a:endParaRPr>
                    </a:p>
                    <a:p>
                      <a:pPr marL="312420">
                        <a:spcBef>
                          <a:spcPts val="295"/>
                        </a:spcBef>
                        <a:spcAft>
                          <a:spcPts val="0"/>
                        </a:spcAft>
                      </a:pPr>
                      <a:r>
                        <a:rPr lang="tr-TR" sz="1200" kern="100" dirty="0">
                          <a:effectLst/>
                        </a:rPr>
                        <a:t>5.000 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200" kern="100" dirty="0">
                          <a:effectLst/>
                        </a:rPr>
                        <a:t> </a:t>
                      </a:r>
                      <a:endParaRPr lang="en-TR" sz="1600" kern="100" dirty="0">
                        <a:effectLst/>
                      </a:endParaRPr>
                    </a:p>
                    <a:p>
                      <a:r>
                        <a:rPr lang="tr-TR" sz="1200" kern="100" dirty="0">
                          <a:effectLst/>
                        </a:rPr>
                        <a:t> </a:t>
                      </a:r>
                      <a:endParaRPr lang="en-TR" sz="1600" kern="100" dirty="0">
                        <a:effectLst/>
                      </a:endParaRPr>
                    </a:p>
                    <a:p>
                      <a:r>
                        <a:rPr lang="tr-TR" sz="1200" kern="100" dirty="0">
                          <a:effectLst/>
                        </a:rPr>
                        <a:t> </a:t>
                      </a:r>
                      <a:endParaRPr lang="en-TR" sz="1600" kern="100" dirty="0">
                        <a:effectLst/>
                      </a:endParaRPr>
                    </a:p>
                    <a:p>
                      <a:r>
                        <a:rPr lang="tr-TR" sz="1200" kern="100" dirty="0">
                          <a:effectLst/>
                        </a:rPr>
                        <a:t> </a:t>
                      </a:r>
                      <a:endParaRPr lang="en-TR" sz="1600" kern="100" dirty="0">
                        <a:effectLst/>
                      </a:endParaRPr>
                    </a:p>
                    <a:p>
                      <a:r>
                        <a:rPr lang="tr-TR" sz="1200" kern="100" spc="-10" dirty="0">
                          <a:effectLst/>
                        </a:rPr>
                        <a:t>           </a:t>
                      </a:r>
                      <a:endParaRPr lang="en-TR" sz="1600" kern="100" dirty="0">
                        <a:effectLst/>
                      </a:endParaRPr>
                    </a:p>
                    <a:p>
                      <a:pPr marL="249555"/>
                      <a:endParaRPr lang="tr-TR" sz="1200" kern="100" spc="-10" dirty="0">
                        <a:effectLst/>
                      </a:endParaRPr>
                    </a:p>
                    <a:p>
                      <a:pPr marL="249555"/>
                      <a:endParaRPr lang="tr-TR" sz="1200" kern="100" spc="-10" dirty="0">
                        <a:effectLst/>
                      </a:endParaRPr>
                    </a:p>
                    <a:p>
                      <a:pPr marL="249555"/>
                      <a:endParaRPr lang="tr-TR" sz="1200" kern="100" spc="-10" dirty="0">
                        <a:effectLst/>
                      </a:endParaRPr>
                    </a:p>
                    <a:p>
                      <a:pPr marL="249555"/>
                      <a:r>
                        <a:rPr lang="tr-TR" sz="1200" kern="100" spc="-10" dirty="0">
                          <a:effectLst/>
                        </a:rPr>
                        <a:t>  </a:t>
                      </a:r>
                    </a:p>
                    <a:p>
                      <a:pPr marL="249555"/>
                      <a:r>
                        <a:rPr lang="tr-TR" sz="1200" kern="100" spc="-10" dirty="0">
                          <a:effectLst/>
                        </a:rPr>
                        <a:t> 30.000</a:t>
                      </a:r>
                    </a:p>
                    <a:p>
                      <a:pPr marL="249555"/>
                      <a:endParaRPr lang="en-TR" sz="16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14225746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20CB0E-C835-78BE-8AF8-2A90C6964ECE}"/>
              </a:ext>
            </a:extLst>
          </p:cNvPr>
          <p:cNvSpPr>
            <a:spLocks noGrp="1"/>
          </p:cNvSpPr>
          <p:nvPr>
            <p:ph idx="1"/>
          </p:nvPr>
        </p:nvSpPr>
        <p:spPr>
          <a:xfrm>
            <a:off x="323385" y="189570"/>
            <a:ext cx="11664176" cy="6434253"/>
          </a:xfrm>
        </p:spPr>
        <p:txBody>
          <a:bodyPr>
            <a:normAutofit/>
          </a:bodyPr>
          <a:lstStyle/>
          <a:p>
            <a:pPr algn="just"/>
            <a:r>
              <a:rPr lang="en-TR" sz="2000" dirty="0"/>
              <a:t>2) 30.04.2024 Tarihindeki kayıt; </a:t>
            </a:r>
          </a:p>
        </p:txBody>
      </p:sp>
      <p:graphicFrame>
        <p:nvGraphicFramePr>
          <p:cNvPr id="4" name="Table 3">
            <a:extLst>
              <a:ext uri="{FF2B5EF4-FFF2-40B4-BE49-F238E27FC236}">
                <a16:creationId xmlns:a16="http://schemas.microsoft.com/office/drawing/2014/main" id="{EE9AC0B8-2ACA-F599-EAB2-FEB0CC212AA6}"/>
              </a:ext>
            </a:extLst>
          </p:cNvPr>
          <p:cNvGraphicFramePr>
            <a:graphicFrameLocks noGrp="1"/>
          </p:cNvGraphicFramePr>
          <p:nvPr>
            <p:extLst>
              <p:ext uri="{D42A27DB-BD31-4B8C-83A1-F6EECF244321}">
                <p14:modId xmlns:p14="http://schemas.microsoft.com/office/powerpoint/2010/main" val="1944760043"/>
              </p:ext>
            </p:extLst>
          </p:nvPr>
        </p:nvGraphicFramePr>
        <p:xfrm>
          <a:off x="487906" y="652346"/>
          <a:ext cx="7420707" cy="16306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102 BANKALAR</a:t>
                      </a:r>
                    </a:p>
                    <a:p>
                      <a:pPr marL="25400">
                        <a:spcBef>
                          <a:spcPts val="250"/>
                        </a:spcBef>
                        <a:spcAft>
                          <a:spcPts val="0"/>
                        </a:spcAft>
                      </a:pPr>
                      <a:endParaRPr lang="tr-TR" sz="1200" b="0" kern="100" dirty="0">
                        <a:effectLst/>
                      </a:endParaRPr>
                    </a:p>
                    <a:p>
                      <a:pPr marL="25400">
                        <a:spcBef>
                          <a:spcPts val="250"/>
                        </a:spcBef>
                        <a:spcAft>
                          <a:spcPts val="0"/>
                        </a:spcAft>
                      </a:pP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649 DİĞER OLAĞAN GELİR VE KARLAR</a:t>
                      </a:r>
                    </a:p>
                    <a:p>
                      <a:pPr marL="156845">
                        <a:spcBef>
                          <a:spcPts val="300"/>
                        </a:spcBef>
                        <a:spcAft>
                          <a:spcPts val="0"/>
                        </a:spcAft>
                      </a:pPr>
                      <a:r>
                        <a:rPr lang="tr-TR" sz="1200" b="0" kern="100" dirty="0">
                          <a:effectLst/>
                        </a:rPr>
                        <a:t>Gelir Tahakkuku</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60.000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20.000</a:t>
                      </a:r>
                    </a:p>
                    <a:p>
                      <a:endParaRPr lang="tr-TR" sz="1200" b="0" kern="100" dirty="0">
                        <a:effectLst/>
                      </a:endParaRPr>
                    </a:p>
                    <a:p>
                      <a:r>
                        <a:rPr lang="tr-TR" sz="1200" b="0" kern="100" dirty="0">
                          <a:effectLst/>
                        </a:rPr>
                        <a:t>       40.000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7943944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264456-E22B-623E-6B64-A37842089792}"/>
              </a:ext>
            </a:extLst>
          </p:cNvPr>
          <p:cNvSpPr>
            <a:spLocks noGrp="1"/>
          </p:cNvSpPr>
          <p:nvPr>
            <p:ph idx="1"/>
          </p:nvPr>
        </p:nvSpPr>
        <p:spPr>
          <a:xfrm>
            <a:off x="133815" y="122664"/>
            <a:ext cx="11898351" cy="6534614"/>
          </a:xfrm>
        </p:spPr>
        <p:txBody>
          <a:bodyPr>
            <a:normAutofit/>
          </a:bodyPr>
          <a:lstStyle/>
          <a:p>
            <a:pPr algn="just"/>
            <a:r>
              <a:rPr lang="en-TR" sz="2000" dirty="0"/>
              <a:t>1) İşletme 20.000 TL ile 01.11.2023 tarihinde %12 faiz oranı ile 3 ay vadeye sahip vadeli mevduat hesap açtırmıştır.</a:t>
            </a:r>
          </a:p>
          <a:p>
            <a:pPr algn="just"/>
            <a:endParaRPr lang="en-TR" sz="2000" dirty="0"/>
          </a:p>
          <a:p>
            <a:pPr algn="just"/>
            <a:r>
              <a:rPr lang="en-TR" sz="2000" dirty="0"/>
              <a:t>  20.000 * 0,12 * 2/12= 400 (2 aylık faiz tahakkuku) (31.12.2023’te kaydedilecek)</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2)  Vade sonu olan 30.01.2024 tarihindeki kayıt (Faiz geliri üzerinden %15 vergi kesintisi yapılmıştır) ; </a:t>
            </a:r>
          </a:p>
          <a:p>
            <a:pPr algn="just"/>
            <a:endParaRPr lang="en-TR" sz="2000" dirty="0"/>
          </a:p>
          <a:p>
            <a:pPr algn="just"/>
            <a:endParaRPr lang="en-TR" sz="2000" dirty="0"/>
          </a:p>
          <a:p>
            <a:pPr algn="just"/>
            <a:endParaRPr lang="en-TR" sz="2000" dirty="0"/>
          </a:p>
        </p:txBody>
      </p:sp>
      <p:graphicFrame>
        <p:nvGraphicFramePr>
          <p:cNvPr id="4" name="Table 3">
            <a:extLst>
              <a:ext uri="{FF2B5EF4-FFF2-40B4-BE49-F238E27FC236}">
                <a16:creationId xmlns:a16="http://schemas.microsoft.com/office/drawing/2014/main" id="{9A9C8863-6AAF-8E73-9B41-3274FD081E71}"/>
              </a:ext>
            </a:extLst>
          </p:cNvPr>
          <p:cNvGraphicFramePr>
            <a:graphicFrameLocks noGrp="1"/>
          </p:cNvGraphicFramePr>
          <p:nvPr>
            <p:extLst>
              <p:ext uri="{D42A27DB-BD31-4B8C-83A1-F6EECF244321}">
                <p14:modId xmlns:p14="http://schemas.microsoft.com/office/powerpoint/2010/main" val="2781448096"/>
              </p:ext>
            </p:extLst>
          </p:nvPr>
        </p:nvGraphicFramePr>
        <p:xfrm>
          <a:off x="599418" y="1711712"/>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0">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642 FAİZ GELİRLERİ </a:t>
                      </a:r>
                    </a:p>
                    <a:p>
                      <a:pPr marL="156845">
                        <a:spcBef>
                          <a:spcPts val="300"/>
                        </a:spcBef>
                        <a:spcAft>
                          <a:spcPts val="0"/>
                        </a:spcAft>
                      </a:pPr>
                      <a:r>
                        <a:rPr lang="tr-TR" sz="1200" b="0" kern="100" dirty="0">
                          <a:effectLst/>
                        </a:rPr>
                        <a:t>Gelir Tahakkuku</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400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400</a:t>
                      </a: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782CC5C8-2198-A2E4-30D1-82CC1F24F0A7}"/>
              </a:ext>
            </a:extLst>
          </p:cNvPr>
          <p:cNvGraphicFramePr>
            <a:graphicFrameLocks noGrp="1"/>
          </p:cNvGraphicFramePr>
          <p:nvPr>
            <p:extLst>
              <p:ext uri="{D42A27DB-BD31-4B8C-83A1-F6EECF244321}">
                <p14:modId xmlns:p14="http://schemas.microsoft.com/office/powerpoint/2010/main" val="3126028510"/>
              </p:ext>
            </p:extLst>
          </p:nvPr>
        </p:nvGraphicFramePr>
        <p:xfrm>
          <a:off x="844745" y="4109968"/>
          <a:ext cx="7420707" cy="20726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102 BANKALAR</a:t>
                      </a:r>
                    </a:p>
                    <a:p>
                      <a:pPr marL="25400">
                        <a:spcBef>
                          <a:spcPts val="250"/>
                        </a:spcBef>
                        <a:spcAft>
                          <a:spcPts val="0"/>
                        </a:spcAft>
                      </a:pPr>
                      <a:r>
                        <a:rPr lang="tr-TR" sz="1200" b="0" kern="100" dirty="0">
                          <a:effectLst/>
                        </a:rPr>
                        <a:t>  </a:t>
                      </a:r>
                    </a:p>
                    <a:p>
                      <a:pPr marL="25400">
                        <a:spcBef>
                          <a:spcPts val="250"/>
                        </a:spcBef>
                        <a:spcAft>
                          <a:spcPts val="0"/>
                        </a:spcAft>
                      </a:pPr>
                      <a:r>
                        <a:rPr lang="tr-TR" sz="1200" b="0" kern="100" dirty="0">
                          <a:effectLst/>
                        </a:rPr>
                        <a:t>  193 PEŞİN ÖDENEN VERGİ VE FONLAR </a:t>
                      </a:r>
                    </a:p>
                    <a:p>
                      <a:pPr marL="25400">
                        <a:spcBef>
                          <a:spcPts val="250"/>
                        </a:spcBef>
                        <a:spcAft>
                          <a:spcPts val="0"/>
                        </a:spcAft>
                      </a:pPr>
                      <a:endParaRPr lang="tr-TR" sz="1200" b="0" kern="100" dirty="0">
                        <a:effectLst/>
                      </a:endParaRPr>
                    </a:p>
                    <a:p>
                      <a:pPr marL="25400">
                        <a:spcBef>
                          <a:spcPts val="250"/>
                        </a:spcBef>
                        <a:spcAft>
                          <a:spcPts val="0"/>
                        </a:spcAft>
                      </a:pP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642 FAİZ GELİRLERİ</a:t>
                      </a:r>
                    </a:p>
                    <a:p>
                      <a:pPr marL="156845">
                        <a:spcBef>
                          <a:spcPts val="300"/>
                        </a:spcBef>
                        <a:spcAft>
                          <a:spcPts val="0"/>
                        </a:spcAft>
                      </a:pPr>
                      <a:r>
                        <a:rPr lang="tr-TR" sz="1200" b="0" kern="100" dirty="0">
                          <a:effectLst/>
                        </a:rPr>
                        <a:t>Gelir Tahakkuku</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510</a:t>
                      </a:r>
                    </a:p>
                    <a:p>
                      <a:pPr marL="249555"/>
                      <a:endParaRPr lang="tr-TR" sz="1200" b="0" kern="100" spc="-10" dirty="0">
                        <a:effectLst/>
                      </a:endParaRPr>
                    </a:p>
                    <a:p>
                      <a:pPr marL="249555"/>
                      <a:r>
                        <a:rPr lang="tr-TR" sz="1200" b="0" kern="100" spc="-10" dirty="0">
                          <a:effectLst/>
                        </a:rPr>
                        <a:t>  90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a:t>
                      </a:r>
                    </a:p>
                    <a:p>
                      <a:r>
                        <a:rPr lang="tr-TR" sz="1200" b="0" kern="100" dirty="0">
                          <a:effectLst/>
                        </a:rPr>
                        <a:t>       </a:t>
                      </a:r>
                    </a:p>
                    <a:p>
                      <a:r>
                        <a:rPr lang="tr-TR" sz="1200" b="0" kern="100" dirty="0">
                          <a:effectLst/>
                        </a:rPr>
                        <a:t>        400</a:t>
                      </a:r>
                    </a:p>
                    <a:p>
                      <a:endParaRPr lang="tr-TR" sz="1200" b="0" kern="100" dirty="0">
                        <a:effectLst/>
                      </a:endParaRPr>
                    </a:p>
                    <a:p>
                      <a:r>
                        <a:rPr lang="tr-TR" sz="1200" b="0" kern="100" dirty="0">
                          <a:effectLst/>
                        </a:rPr>
                        <a:t>         200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8922602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54EA54-27CD-1274-B76B-782520786650}"/>
              </a:ext>
            </a:extLst>
          </p:cNvPr>
          <p:cNvSpPr>
            <a:spLocks noGrp="1"/>
          </p:cNvSpPr>
          <p:nvPr>
            <p:ph idx="1"/>
          </p:nvPr>
        </p:nvSpPr>
        <p:spPr>
          <a:xfrm>
            <a:off x="312234" y="144966"/>
            <a:ext cx="11041566" cy="6031997"/>
          </a:xfrm>
        </p:spPr>
        <p:txBody>
          <a:bodyPr>
            <a:normAutofit/>
          </a:bodyPr>
          <a:lstStyle/>
          <a:p>
            <a:pPr algn="just"/>
            <a:r>
              <a:rPr lang="en-TR" sz="2000" dirty="0"/>
              <a:t>1) İşletme THY’nin %12 faizli 6 aylık dönemler halinde faiz ödemeli 1 yıl vadeli tahvillerden 1.000 tanesini 01.10.2023 tarihinde 50 TL’den banka aracılığıyla satın almıştır. </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Dönem Sonu Gelir Tahakkuk Kaydı (31.12.2023);</a:t>
            </a:r>
          </a:p>
          <a:p>
            <a:pPr algn="just"/>
            <a:endParaRPr lang="en-TR" sz="2000" dirty="0"/>
          </a:p>
          <a:p>
            <a:pPr algn="just"/>
            <a:r>
              <a:rPr lang="en-TR" sz="2000" dirty="0"/>
              <a:t>50.000 * 0.12 * 3/12= 1.500 (3 aylık faiz geliri)</a:t>
            </a:r>
          </a:p>
        </p:txBody>
      </p:sp>
      <p:graphicFrame>
        <p:nvGraphicFramePr>
          <p:cNvPr id="4" name="Table 3">
            <a:extLst>
              <a:ext uri="{FF2B5EF4-FFF2-40B4-BE49-F238E27FC236}">
                <a16:creationId xmlns:a16="http://schemas.microsoft.com/office/drawing/2014/main" id="{04F35C2C-10BB-89EA-D860-340FBD7EC5E9}"/>
              </a:ext>
            </a:extLst>
          </p:cNvPr>
          <p:cNvGraphicFramePr>
            <a:graphicFrameLocks noGrp="1"/>
          </p:cNvGraphicFramePr>
          <p:nvPr>
            <p:extLst>
              <p:ext uri="{D42A27DB-BD31-4B8C-83A1-F6EECF244321}">
                <p14:modId xmlns:p14="http://schemas.microsoft.com/office/powerpoint/2010/main" val="1540332903"/>
              </p:ext>
            </p:extLst>
          </p:nvPr>
        </p:nvGraphicFramePr>
        <p:xfrm>
          <a:off x="838200" y="1053790"/>
          <a:ext cx="7420707" cy="13106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0">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dirty="0">
                          <a:effectLst/>
                        </a:rPr>
                        <a:t>Alacak</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31078">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900" b="0" kern="100" dirty="0">
                          <a:effectLst/>
                        </a:rPr>
                        <a:t>..................................................</a:t>
                      </a:r>
                      <a:r>
                        <a:rPr lang="tr-TR" sz="900" b="0" kern="100" spc="215" dirty="0" err="1">
                          <a:effectLst/>
                        </a:rPr>
                        <a:t>xx.xx.xxxx</a:t>
                      </a:r>
                      <a:r>
                        <a:rPr lang="tr-TR" sz="900" b="0" kern="100" spc="-10" dirty="0">
                          <a:effectLst/>
                        </a:rPr>
                        <a:t>..................................................</a:t>
                      </a:r>
                    </a:p>
                    <a:p>
                      <a:pPr marL="25400">
                        <a:spcBef>
                          <a:spcPts val="250"/>
                        </a:spcBef>
                        <a:spcAft>
                          <a:spcPts val="0"/>
                        </a:spcAft>
                      </a:pPr>
                      <a:r>
                        <a:rPr lang="tr-TR" sz="1050" b="0" kern="100" spc="-10" dirty="0">
                          <a:effectLst/>
                        </a:rPr>
                        <a:t>  </a:t>
                      </a:r>
                    </a:p>
                    <a:p>
                      <a:pPr marL="25400">
                        <a:spcBef>
                          <a:spcPts val="250"/>
                        </a:spcBef>
                        <a:spcAft>
                          <a:spcPts val="0"/>
                        </a:spcAft>
                      </a:pPr>
                      <a:r>
                        <a:rPr lang="tr-TR" sz="1050" b="0" kern="100" spc="-10" dirty="0">
                          <a:effectLst/>
                        </a:rPr>
                        <a:t> </a:t>
                      </a:r>
                      <a:r>
                        <a:rPr lang="tr-TR" sz="1100" b="0" kern="100" dirty="0">
                          <a:effectLst/>
                        </a:rPr>
                        <a:t> 111 ÖZEL KESİM SENET TAHVİL VE BONOLARI</a:t>
                      </a:r>
                    </a:p>
                    <a:p>
                      <a:pPr marL="156845">
                        <a:spcBef>
                          <a:spcPts val="300"/>
                        </a:spcBef>
                        <a:spcAft>
                          <a:spcPts val="0"/>
                        </a:spcAft>
                      </a:pPr>
                      <a:r>
                        <a:rPr lang="tr-TR" sz="1100" b="0" kern="100" dirty="0">
                          <a:effectLst/>
                        </a:rPr>
                        <a:t>                                 </a:t>
                      </a:r>
                    </a:p>
                    <a:p>
                      <a:pPr marL="156845">
                        <a:spcBef>
                          <a:spcPts val="300"/>
                        </a:spcBef>
                        <a:spcAft>
                          <a:spcPts val="0"/>
                        </a:spcAft>
                      </a:pPr>
                      <a:r>
                        <a:rPr lang="tr-TR" sz="1100" b="0" kern="100" dirty="0">
                          <a:effectLst/>
                        </a:rPr>
                        <a:t>                                 102 BANKALAR</a:t>
                      </a:r>
                    </a:p>
                    <a:p>
                      <a:pPr marL="156845">
                        <a:spcBef>
                          <a:spcPts val="300"/>
                        </a:spcBef>
                        <a:spcAft>
                          <a:spcPts val="0"/>
                        </a:spcAft>
                      </a:pPr>
                      <a:r>
                        <a:rPr lang="tr-TR" sz="1100" b="0" kern="100" dirty="0">
                          <a:effectLst/>
                        </a:rPr>
                        <a:t>Tahvil Alımı</a:t>
                      </a:r>
                    </a:p>
                  </a:txBody>
                  <a:tcPr marL="0" marR="0" marT="0" marB="0"/>
                </a:tc>
                <a:tc>
                  <a:txBody>
                    <a:bodyPr/>
                    <a:lstStyle/>
                    <a:p>
                      <a:pPr>
                        <a:spcBef>
                          <a:spcPts val="550"/>
                        </a:spcBef>
                      </a:pPr>
                      <a:endParaRPr lang="tr-TR" sz="1200" b="0" kern="100" dirty="0">
                        <a:effectLst/>
                      </a:endParaRPr>
                    </a:p>
                    <a:p>
                      <a:pPr>
                        <a:spcBef>
                          <a:spcPts val="550"/>
                        </a:spcBef>
                      </a:pPr>
                      <a:r>
                        <a:rPr lang="tr-TR" sz="1200" b="0" kern="100" dirty="0">
                          <a:effectLst/>
                        </a:rPr>
                        <a:t>         50.000</a:t>
                      </a:r>
                      <a:endParaRPr lang="en-TR" sz="1600" b="0" kern="100" dirty="0">
                        <a:effectLst/>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50.000</a:t>
                      </a: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2F1FA906-C023-DB07-05A7-C61860AB361B}"/>
              </a:ext>
            </a:extLst>
          </p:cNvPr>
          <p:cNvGraphicFramePr>
            <a:graphicFrameLocks noGrp="1"/>
          </p:cNvGraphicFramePr>
          <p:nvPr>
            <p:extLst>
              <p:ext uri="{D42A27DB-BD31-4B8C-83A1-F6EECF244321}">
                <p14:modId xmlns:p14="http://schemas.microsoft.com/office/powerpoint/2010/main" val="323867411"/>
              </p:ext>
            </p:extLst>
          </p:nvPr>
        </p:nvGraphicFramePr>
        <p:xfrm>
          <a:off x="432150" y="4187283"/>
          <a:ext cx="7420707" cy="118872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0">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642 FAİZ GELİRLERİ</a:t>
                      </a:r>
                    </a:p>
                    <a:p>
                      <a:pPr marL="156845">
                        <a:spcBef>
                          <a:spcPts val="300"/>
                        </a:spcBef>
                        <a:spcAft>
                          <a:spcPts val="0"/>
                        </a:spcAft>
                      </a:pPr>
                      <a:r>
                        <a:rPr lang="tr-TR" sz="1200" b="0" kern="100" dirty="0">
                          <a:effectLst/>
                        </a:rPr>
                        <a:t>Gelir Tahakkuku</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1.500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1.500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6921693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9FBA47-8AED-C299-9F25-90FBED8FCDB6}"/>
              </a:ext>
            </a:extLst>
          </p:cNvPr>
          <p:cNvSpPr>
            <a:spLocks noGrp="1"/>
          </p:cNvSpPr>
          <p:nvPr>
            <p:ph idx="1"/>
          </p:nvPr>
        </p:nvSpPr>
        <p:spPr>
          <a:xfrm>
            <a:off x="167269" y="334537"/>
            <a:ext cx="11764536" cy="6077414"/>
          </a:xfrm>
        </p:spPr>
        <p:txBody>
          <a:bodyPr>
            <a:normAutofit/>
          </a:bodyPr>
          <a:lstStyle/>
          <a:p>
            <a:pPr algn="just"/>
            <a:r>
              <a:rPr lang="tr-TR" sz="2000" dirty="0"/>
              <a:t>İlk dönemin sonunda 31.03.2024 tarihinde ilk faiz geliri (6 aylık) tahsil edilmiştir (Faiz geliri üzerinden %10 gelir vergisi kesilmiştir).</a:t>
            </a:r>
          </a:p>
        </p:txBody>
      </p:sp>
      <p:graphicFrame>
        <p:nvGraphicFramePr>
          <p:cNvPr id="4" name="Table 3">
            <a:extLst>
              <a:ext uri="{FF2B5EF4-FFF2-40B4-BE49-F238E27FC236}">
                <a16:creationId xmlns:a16="http://schemas.microsoft.com/office/drawing/2014/main" id="{24DDFEB1-B25B-2B6C-9838-369081B43CB8}"/>
              </a:ext>
            </a:extLst>
          </p:cNvPr>
          <p:cNvGraphicFramePr>
            <a:graphicFrameLocks noGrp="1"/>
          </p:cNvGraphicFramePr>
          <p:nvPr>
            <p:extLst>
              <p:ext uri="{D42A27DB-BD31-4B8C-83A1-F6EECF244321}">
                <p14:modId xmlns:p14="http://schemas.microsoft.com/office/powerpoint/2010/main" val="2435373945"/>
              </p:ext>
            </p:extLst>
          </p:nvPr>
        </p:nvGraphicFramePr>
        <p:xfrm>
          <a:off x="1212735" y="1076836"/>
          <a:ext cx="7420707" cy="207264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95105">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102 BANKALAR</a:t>
                      </a:r>
                    </a:p>
                    <a:p>
                      <a:pPr marL="25400">
                        <a:spcBef>
                          <a:spcPts val="250"/>
                        </a:spcBef>
                        <a:spcAft>
                          <a:spcPts val="0"/>
                        </a:spcAft>
                      </a:pPr>
                      <a:r>
                        <a:rPr lang="tr-TR" sz="1200" b="0" kern="100" dirty="0">
                          <a:effectLst/>
                        </a:rPr>
                        <a:t>  </a:t>
                      </a:r>
                    </a:p>
                    <a:p>
                      <a:pPr marL="25400">
                        <a:spcBef>
                          <a:spcPts val="250"/>
                        </a:spcBef>
                        <a:spcAft>
                          <a:spcPts val="0"/>
                        </a:spcAft>
                      </a:pPr>
                      <a:r>
                        <a:rPr lang="tr-TR" sz="1200" b="0" kern="100" dirty="0">
                          <a:effectLst/>
                        </a:rPr>
                        <a:t>  193 PEŞİN ÖDENEN VERGİ VE FONLAR </a:t>
                      </a:r>
                    </a:p>
                    <a:p>
                      <a:pPr marL="25400">
                        <a:spcBef>
                          <a:spcPts val="250"/>
                        </a:spcBef>
                        <a:spcAft>
                          <a:spcPts val="0"/>
                        </a:spcAft>
                      </a:pPr>
                      <a:endParaRPr lang="tr-TR" sz="1200" b="0" kern="100" dirty="0">
                        <a:effectLst/>
                      </a:endParaRPr>
                    </a:p>
                    <a:p>
                      <a:pPr marL="25400">
                        <a:spcBef>
                          <a:spcPts val="250"/>
                        </a:spcBef>
                        <a:spcAft>
                          <a:spcPts val="0"/>
                        </a:spcAft>
                      </a:pPr>
                      <a:r>
                        <a:rPr lang="tr-TR" sz="1200" b="0" kern="100" dirty="0">
                          <a:effectLst/>
                        </a:rPr>
                        <a:t>                                     181 GELİR TAHAKKUKLARI</a:t>
                      </a:r>
                    </a:p>
                    <a:p>
                      <a:pPr marL="156845">
                        <a:spcBef>
                          <a:spcPts val="300"/>
                        </a:spcBef>
                        <a:spcAft>
                          <a:spcPts val="0"/>
                        </a:spcAft>
                      </a:pPr>
                      <a:r>
                        <a:rPr lang="tr-TR" sz="1200" b="0" kern="100" dirty="0">
                          <a:effectLst/>
                        </a:rPr>
                        <a:t>                                 </a:t>
                      </a:r>
                    </a:p>
                    <a:p>
                      <a:pPr marL="156845">
                        <a:spcBef>
                          <a:spcPts val="300"/>
                        </a:spcBef>
                        <a:spcAft>
                          <a:spcPts val="0"/>
                        </a:spcAft>
                      </a:pPr>
                      <a:r>
                        <a:rPr lang="tr-TR" sz="1200" b="0" kern="100" dirty="0">
                          <a:effectLst/>
                        </a:rPr>
                        <a:t>                                 642 FAİZ GELİRİ</a:t>
                      </a:r>
                    </a:p>
                    <a:p>
                      <a:pPr marL="156845">
                        <a:spcBef>
                          <a:spcPts val="300"/>
                        </a:spcBef>
                        <a:spcAft>
                          <a:spcPts val="0"/>
                        </a:spcAft>
                      </a:pPr>
                      <a:r>
                        <a:rPr lang="tr-TR" sz="1200" b="0" kern="100" dirty="0">
                          <a:effectLst/>
                        </a:rPr>
                        <a:t>Faiz ve anapara tahsili</a:t>
                      </a: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2.700</a:t>
                      </a:r>
                    </a:p>
                    <a:p>
                      <a:pPr marL="249555"/>
                      <a:endParaRPr lang="tr-TR" sz="1200" b="0" kern="100" spc="-10" dirty="0">
                        <a:effectLst/>
                      </a:endParaRPr>
                    </a:p>
                    <a:p>
                      <a:pPr marL="249555"/>
                      <a:r>
                        <a:rPr lang="tr-TR" sz="1200" b="0" kern="100" spc="-10" dirty="0">
                          <a:effectLst/>
                        </a:rPr>
                        <a:t>  300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r>
                        <a:rPr lang="tr-TR" sz="1200" b="0" kern="100" dirty="0">
                          <a:effectLst/>
                        </a:rPr>
                        <a:t>       </a:t>
                      </a:r>
                    </a:p>
                    <a:p>
                      <a:r>
                        <a:rPr lang="tr-TR" sz="1200" b="0" kern="100" dirty="0">
                          <a:effectLst/>
                        </a:rPr>
                        <a:t>       </a:t>
                      </a:r>
                    </a:p>
                    <a:p>
                      <a:r>
                        <a:rPr lang="tr-TR" sz="1200" b="0" kern="100" dirty="0">
                          <a:effectLst/>
                        </a:rPr>
                        <a:t>     </a:t>
                      </a:r>
                    </a:p>
                    <a:p>
                      <a:r>
                        <a:rPr lang="tr-TR" sz="1200" b="0" kern="100" dirty="0">
                          <a:effectLst/>
                        </a:rPr>
                        <a:t>        1.500</a:t>
                      </a:r>
                    </a:p>
                    <a:p>
                      <a:endParaRPr lang="tr-TR" sz="1200" b="0" kern="100" dirty="0">
                        <a:effectLst/>
                      </a:endParaRPr>
                    </a:p>
                    <a:p>
                      <a:r>
                        <a:rPr lang="tr-TR" sz="1200" b="0" kern="100" dirty="0">
                          <a:effectLst/>
                        </a:rPr>
                        <a:t>         1.500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4748233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CC8A85-1216-4482-303A-DD3CBF46C9A2}"/>
              </a:ext>
            </a:extLst>
          </p:cNvPr>
          <p:cNvSpPr>
            <a:spLocks noGrp="1"/>
          </p:cNvSpPr>
          <p:nvPr>
            <p:ph idx="1"/>
          </p:nvPr>
        </p:nvSpPr>
        <p:spPr>
          <a:xfrm>
            <a:off x="433755" y="269631"/>
            <a:ext cx="11664460" cy="6400800"/>
          </a:xfrm>
        </p:spPr>
        <p:txBody>
          <a:bodyPr>
            <a:normAutofit/>
          </a:bodyPr>
          <a:lstStyle/>
          <a:p>
            <a:pPr algn="just"/>
            <a:r>
              <a:rPr lang="tr-TR" sz="2000" b="1" dirty="0"/>
              <a:t>19 DİĞER DÖNEN VARLIKLAR: </a:t>
            </a:r>
            <a:r>
              <a:rPr lang="tr-TR" sz="2000" dirty="0"/>
              <a:t>Diğer </a:t>
            </a:r>
            <a:r>
              <a:rPr lang="tr-TR" sz="2000" dirty="0" err="1"/>
              <a:t>bölümlere</a:t>
            </a:r>
            <a:r>
              <a:rPr lang="tr-TR" sz="2000" dirty="0"/>
              <a:t> girmediği için özellikle kendi </a:t>
            </a:r>
            <a:r>
              <a:rPr lang="tr-TR" sz="2000" dirty="0" err="1"/>
              <a:t>bölümlerinde</a:t>
            </a:r>
            <a:r>
              <a:rPr lang="tr-TR" sz="2000" dirty="0"/>
              <a:t> tanımlanmamış olan diğer dönen varlık kalemleri bu grupta yer alır. Bu grupta yer alan hesaplar aşağıdaki gibidir.</a:t>
            </a:r>
          </a:p>
          <a:p>
            <a:pPr algn="just"/>
            <a:endParaRPr lang="tr-TR" sz="2000" dirty="0"/>
          </a:p>
          <a:p>
            <a:pPr algn="just"/>
            <a:r>
              <a:rPr lang="tr-TR" sz="2000" b="1" dirty="0"/>
              <a:t>190 DEVREDEN KDV: 360 KODLU HESAPLA BİRLİKTE KDV MAHSUBUNUN İŞLENECEĞİ HAFTADA AYRINTILI OLARAK AÇIKLANACAKTIR.</a:t>
            </a:r>
          </a:p>
          <a:p>
            <a:pPr algn="just"/>
            <a:endParaRPr lang="tr-TR" sz="2000" dirty="0"/>
          </a:p>
          <a:p>
            <a:pPr algn="just"/>
            <a:r>
              <a:rPr lang="tr-TR" sz="2000" b="1" dirty="0"/>
              <a:t>191 İNDİRİLECEK KDV: </a:t>
            </a:r>
            <a:r>
              <a:rPr lang="tr-TR" sz="2000" dirty="0"/>
              <a:t>Her </a:t>
            </a:r>
            <a:r>
              <a:rPr lang="tr-TR" sz="2000" dirty="0" err="1"/>
              <a:t>türlu</a:t>
            </a:r>
            <a:r>
              <a:rPr lang="tr-TR" sz="2000" dirty="0"/>
              <a:t>̈ mal ve hizmetin satın alınması sırasında satıcılara ödenen katma değer vergisinin kaydedildiği ve izlendiği hesaptır.</a:t>
            </a:r>
          </a:p>
          <a:p>
            <a:pPr algn="just"/>
            <a:endParaRPr lang="tr-TR" sz="2000" dirty="0"/>
          </a:p>
          <a:p>
            <a:pPr algn="just"/>
            <a:r>
              <a:rPr lang="tr-TR" sz="2000" b="1" dirty="0"/>
              <a:t>192 DİĞER KDV: </a:t>
            </a:r>
            <a:r>
              <a:rPr lang="tr-TR" sz="2000" dirty="0"/>
              <a:t>Teşvikli yatırıp mallarının ,ithalinde ödenmesi gerektiği halde Ödenmeyip, fiilen indirilmesinin </a:t>
            </a:r>
            <a:r>
              <a:rPr lang="tr-TR" sz="2000" dirty="0" err="1"/>
              <a:t>mümkün</a:t>
            </a:r>
            <a:r>
              <a:rPr lang="tr-TR" sz="2000" dirty="0"/>
              <a:t> olacağı tarihe kadar ertelenen katma değer vergisinin ertelemenin bir yıl içinde olması halinde kaydedildiği ve izlendiği hesaptır.</a:t>
            </a:r>
          </a:p>
          <a:p>
            <a:pPr algn="just"/>
            <a:endParaRPr lang="tr-TR" sz="2000" dirty="0"/>
          </a:p>
          <a:p>
            <a:pPr algn="just"/>
            <a:r>
              <a:rPr lang="tr-TR" sz="2000" b="1" dirty="0"/>
              <a:t>193 PEŞİN ÖDENEN VERGİ VE FONLAR:  </a:t>
            </a:r>
            <a:r>
              <a:rPr lang="tr-TR" sz="2000" dirty="0"/>
              <a:t>Mevzuat gereğince peşin ödenen gelir, kurumlar ve diğer vergiler ile fonların kayıt ve takip edildiği hesaptır</a:t>
            </a:r>
          </a:p>
          <a:p>
            <a:pPr algn="just"/>
            <a:endParaRPr lang="tr-TR" sz="2000" b="1" dirty="0"/>
          </a:p>
          <a:p>
            <a:pPr algn="just"/>
            <a:endParaRPr lang="tr-TR" sz="2000" b="1" dirty="0"/>
          </a:p>
          <a:p>
            <a:pPr algn="just"/>
            <a:endParaRPr lang="tr-TR" sz="2000" b="1" dirty="0"/>
          </a:p>
          <a:p>
            <a:pPr algn="just"/>
            <a:endParaRPr lang="tr-TR" sz="2000" b="1" dirty="0"/>
          </a:p>
        </p:txBody>
      </p:sp>
    </p:spTree>
    <p:extLst>
      <p:ext uri="{BB962C8B-B14F-4D97-AF65-F5344CB8AC3E}">
        <p14:creationId xmlns:p14="http://schemas.microsoft.com/office/powerpoint/2010/main" val="230672730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30513A-6AE2-4EF9-DF02-C20DE55F36BB}"/>
              </a:ext>
            </a:extLst>
          </p:cNvPr>
          <p:cNvSpPr>
            <a:spLocks noGrp="1"/>
          </p:cNvSpPr>
          <p:nvPr>
            <p:ph idx="1"/>
          </p:nvPr>
        </p:nvSpPr>
        <p:spPr>
          <a:xfrm>
            <a:off x="328246" y="316522"/>
            <a:ext cx="11641016" cy="6459415"/>
          </a:xfrm>
        </p:spPr>
        <p:txBody>
          <a:bodyPr>
            <a:normAutofit/>
          </a:bodyPr>
          <a:lstStyle/>
          <a:p>
            <a:pPr algn="just"/>
            <a:r>
              <a:rPr lang="en-TR" sz="2000" dirty="0"/>
              <a:t>İş Bankası İşletme’nin mevduat  hesabına 1.000 TL faiz vermiş bu faizde %10 vergi kesintisi yapmıştır.</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 İşletme 10.000 TL değerinde geçici vergiyi banka hesabından ödemiştir.</a:t>
            </a:r>
          </a:p>
        </p:txBody>
      </p:sp>
      <p:graphicFrame>
        <p:nvGraphicFramePr>
          <p:cNvPr id="4" name="Table 3">
            <a:extLst>
              <a:ext uri="{FF2B5EF4-FFF2-40B4-BE49-F238E27FC236}">
                <a16:creationId xmlns:a16="http://schemas.microsoft.com/office/drawing/2014/main" id="{87E144AB-D135-B8DF-21B2-F4D0ACD9E67D}"/>
              </a:ext>
            </a:extLst>
          </p:cNvPr>
          <p:cNvGraphicFramePr>
            <a:graphicFrameLocks noGrp="1"/>
          </p:cNvGraphicFramePr>
          <p:nvPr>
            <p:extLst>
              <p:ext uri="{D42A27DB-BD31-4B8C-83A1-F6EECF244321}">
                <p14:modId xmlns:p14="http://schemas.microsoft.com/office/powerpoint/2010/main" val="2767170446"/>
              </p:ext>
            </p:extLst>
          </p:nvPr>
        </p:nvGraphicFramePr>
        <p:xfrm>
          <a:off x="1119236" y="1026217"/>
          <a:ext cx="7420707" cy="16306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b="0" kern="100">
                          <a:effectLst/>
                        </a:rPr>
                        <a:t> </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b="0" kern="100" dirty="0">
                          <a:effectLst/>
                        </a:rPr>
                        <a:t> </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b="0" kern="100" spc="-20">
                          <a:effectLst/>
                        </a:rPr>
                        <a:t>Borç</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b="0" kern="100" spc="-10">
                          <a:effectLst/>
                        </a:rPr>
                        <a:t>Alacak</a:t>
                      </a:r>
                      <a:endParaRPr lang="en-TR" sz="1100" b="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b="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b="0" kern="100" dirty="0">
                          <a:effectLst/>
                        </a:rPr>
                        <a:t>..................................................</a:t>
                      </a:r>
                      <a:r>
                        <a:rPr lang="tr-TR" sz="1000" b="0" kern="100" spc="215" dirty="0" err="1">
                          <a:effectLst/>
                        </a:rPr>
                        <a:t>xx.xx.xxxx</a:t>
                      </a:r>
                      <a:r>
                        <a:rPr lang="tr-TR" sz="1000" b="0" kern="100" spc="-10" dirty="0">
                          <a:effectLst/>
                        </a:rPr>
                        <a:t>..................................................</a:t>
                      </a:r>
                    </a:p>
                    <a:p>
                      <a:pPr marL="25400">
                        <a:spcBef>
                          <a:spcPts val="250"/>
                        </a:spcBef>
                        <a:spcAft>
                          <a:spcPts val="0"/>
                        </a:spcAft>
                      </a:pPr>
                      <a:r>
                        <a:rPr lang="tr-TR" sz="1100" b="0" kern="100" spc="-10" dirty="0">
                          <a:effectLst/>
                        </a:rPr>
                        <a:t>  </a:t>
                      </a:r>
                      <a:r>
                        <a:rPr lang="tr-TR" sz="1200" b="0" kern="100" dirty="0">
                          <a:effectLst/>
                        </a:rPr>
                        <a:t> 102 BANKALAR </a:t>
                      </a:r>
                    </a:p>
                    <a:p>
                      <a:pPr marL="25400">
                        <a:spcBef>
                          <a:spcPts val="250"/>
                        </a:spcBef>
                        <a:spcAft>
                          <a:spcPts val="0"/>
                        </a:spcAft>
                      </a:pPr>
                      <a:r>
                        <a:rPr lang="tr-TR" sz="1200" b="0" kern="100" dirty="0">
                          <a:effectLst/>
                        </a:rPr>
                        <a:t>  </a:t>
                      </a:r>
                    </a:p>
                    <a:p>
                      <a:pPr marL="25400">
                        <a:spcBef>
                          <a:spcPts val="250"/>
                        </a:spcBef>
                        <a:spcAft>
                          <a:spcPts val="0"/>
                        </a:spcAft>
                      </a:pPr>
                      <a:r>
                        <a:rPr lang="tr-TR" sz="1200" b="0" kern="100" dirty="0">
                          <a:effectLst/>
                        </a:rPr>
                        <a:t>  193 PEŞİN ÖDENEN VERGİ VE FONLAR</a:t>
                      </a:r>
                    </a:p>
                    <a:p>
                      <a:pPr marL="25400">
                        <a:spcBef>
                          <a:spcPts val="250"/>
                        </a:spcBef>
                        <a:spcAft>
                          <a:spcPts val="0"/>
                        </a:spcAft>
                      </a:pPr>
                      <a:r>
                        <a:rPr lang="tr-TR" sz="1200" b="0" kern="100" dirty="0">
                          <a:effectLst/>
                        </a:rPr>
                        <a:t>   </a:t>
                      </a:r>
                    </a:p>
                    <a:p>
                      <a:pPr marL="156845">
                        <a:spcBef>
                          <a:spcPts val="300"/>
                        </a:spcBef>
                        <a:spcAft>
                          <a:spcPts val="0"/>
                        </a:spcAft>
                      </a:pPr>
                      <a:r>
                        <a:rPr lang="tr-TR" sz="1200" b="0" kern="100" dirty="0">
                          <a:effectLst/>
                        </a:rPr>
                        <a:t>                                 642 FAİZ GELİRLERİ</a:t>
                      </a:r>
                    </a:p>
                    <a:p>
                      <a:pPr marL="156845">
                        <a:spcBef>
                          <a:spcPts val="300"/>
                        </a:spcBef>
                        <a:spcAft>
                          <a:spcPts val="0"/>
                        </a:spcAft>
                      </a:pPr>
                      <a:r>
                        <a:rPr lang="tr-TR" sz="1200" b="0" kern="100" dirty="0">
                          <a:effectLst/>
                        </a:rPr>
                        <a:t>Faiz Geliri</a:t>
                      </a:r>
                      <a:endParaRPr lang="tr-TR" sz="1400" b="0" kern="100" dirty="0">
                        <a:effectLst/>
                      </a:endParaRPr>
                    </a:p>
                  </a:txBody>
                  <a:tcPr marL="0" marR="0" marT="0" marB="0"/>
                </a:tc>
                <a:tc>
                  <a:txBody>
                    <a:bodyPr/>
                    <a:lstStyle/>
                    <a:p>
                      <a:pPr>
                        <a:spcBef>
                          <a:spcPts val="550"/>
                        </a:spcBef>
                      </a:pPr>
                      <a:r>
                        <a:rPr lang="tr-TR" sz="1400" b="0" kern="100" dirty="0">
                          <a:effectLst/>
                        </a:rPr>
                        <a:t>  </a:t>
                      </a:r>
                      <a:endParaRPr lang="en-TR" sz="1800" b="0" kern="100" dirty="0">
                        <a:effectLst/>
                      </a:endParaRPr>
                    </a:p>
                    <a:p>
                      <a:pPr marL="249555"/>
                      <a:r>
                        <a:rPr lang="tr-TR" sz="1200" b="0" kern="100" spc="-10" dirty="0">
                          <a:effectLst/>
                        </a:rPr>
                        <a:t> 900</a:t>
                      </a:r>
                      <a:endParaRPr lang="en-TR" sz="1600" b="0" kern="100" dirty="0">
                        <a:effectLst/>
                      </a:endParaRPr>
                    </a:p>
                    <a:p>
                      <a:pPr marL="312420">
                        <a:spcBef>
                          <a:spcPts val="295"/>
                        </a:spcBef>
                        <a:spcAft>
                          <a:spcPts val="0"/>
                        </a:spcAft>
                      </a:pPr>
                      <a:endParaRPr lang="tr-TR" sz="14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2420">
                        <a:spcBef>
                          <a:spcPts val="295"/>
                        </a:spcBef>
                        <a:spcAft>
                          <a:spcPts val="0"/>
                        </a:spcAft>
                      </a:pPr>
                      <a:r>
                        <a:rPr lang="tr-TR" sz="1200" b="0" kern="100" dirty="0">
                          <a:effectLst/>
                          <a:latin typeface="Times New Roman" panose="02020603050405020304" pitchFamily="18" charset="0"/>
                          <a:ea typeface="Times New Roman" panose="02020603050405020304" pitchFamily="18" charset="0"/>
                          <a:cs typeface="Times New Roman" panose="02020603050405020304" pitchFamily="18" charset="0"/>
                        </a:rPr>
                        <a:t>100</a:t>
                      </a:r>
                      <a:endParaRPr lang="en-TR" sz="1600" b="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b="0" kern="100" dirty="0">
                          <a:effectLst/>
                        </a:rPr>
                        <a:t> </a:t>
                      </a:r>
                      <a:endParaRPr lang="en-TR" sz="1800" b="0" kern="100" dirty="0">
                        <a:effectLst/>
                      </a:endParaRPr>
                    </a:p>
                    <a:p>
                      <a:endParaRPr lang="tr-TR" sz="1400" b="0" kern="100" dirty="0">
                        <a:effectLst/>
                      </a:endParaRPr>
                    </a:p>
                    <a:p>
                      <a:endParaRPr lang="tr-TR" sz="1400" b="0" kern="100" dirty="0">
                        <a:effectLst/>
                      </a:endParaRPr>
                    </a:p>
                    <a:p>
                      <a:endParaRPr lang="tr-TR" sz="1400" b="0" kern="100" dirty="0">
                        <a:effectLst/>
                      </a:endParaRPr>
                    </a:p>
                    <a:p>
                      <a:endParaRPr lang="tr-TR" sz="1400" b="0" kern="100" dirty="0">
                        <a:effectLst/>
                      </a:endParaRPr>
                    </a:p>
                    <a:p>
                      <a:r>
                        <a:rPr lang="tr-TR" sz="1200" b="0" kern="100" dirty="0">
                          <a:effectLst/>
                        </a:rPr>
                        <a:t>       1.000</a:t>
                      </a:r>
                    </a:p>
                  </a:txBody>
                  <a:tcPr marL="0" marR="0" marT="0" marB="0"/>
                </a:tc>
                <a:extLst>
                  <a:ext uri="{0D108BD9-81ED-4DB2-BD59-A6C34878D82A}">
                    <a16:rowId xmlns:a16="http://schemas.microsoft.com/office/drawing/2014/main" val="2953131359"/>
                  </a:ext>
                </a:extLst>
              </a:tr>
            </a:tbl>
          </a:graphicData>
        </a:graphic>
      </p:graphicFrame>
      <p:graphicFrame>
        <p:nvGraphicFramePr>
          <p:cNvPr id="5" name="Table 4">
            <a:extLst>
              <a:ext uri="{FF2B5EF4-FFF2-40B4-BE49-F238E27FC236}">
                <a16:creationId xmlns:a16="http://schemas.microsoft.com/office/drawing/2014/main" id="{C94D1358-C71F-A04A-2BC5-A64C8F97EDEB}"/>
              </a:ext>
            </a:extLst>
          </p:cNvPr>
          <p:cNvGraphicFramePr>
            <a:graphicFrameLocks noGrp="1"/>
          </p:cNvGraphicFramePr>
          <p:nvPr>
            <p:extLst>
              <p:ext uri="{D42A27DB-BD31-4B8C-83A1-F6EECF244321}">
                <p14:modId xmlns:p14="http://schemas.microsoft.com/office/powerpoint/2010/main" val="1697335052"/>
              </p:ext>
            </p:extLst>
          </p:nvPr>
        </p:nvGraphicFramePr>
        <p:xfrm>
          <a:off x="1119236" y="3757694"/>
          <a:ext cx="7420707" cy="12496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r>
                        <a:rPr lang="tr-TR" sz="1200" kern="100" dirty="0">
                          <a:effectLst/>
                        </a:rPr>
                        <a:t>  </a:t>
                      </a:r>
                    </a:p>
                    <a:p>
                      <a:pPr marL="25400">
                        <a:spcBef>
                          <a:spcPts val="250"/>
                        </a:spcBef>
                        <a:spcAft>
                          <a:spcPts val="0"/>
                        </a:spcAft>
                      </a:pPr>
                      <a:r>
                        <a:rPr lang="tr-TR" sz="1200" kern="100" dirty="0">
                          <a:effectLst/>
                        </a:rPr>
                        <a:t>  193 PEŞİN ÖDENEN VERGİ VE FONLAR</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102 BANKALAR</a:t>
                      </a:r>
                      <a:endParaRPr lang="tr-TR" sz="1400" kern="100" dirty="0">
                        <a:effectLst/>
                      </a:endParaRPr>
                    </a:p>
                    <a:p>
                      <a:pPr marL="156845">
                        <a:spcBef>
                          <a:spcPts val="300"/>
                        </a:spcBef>
                        <a:spcAft>
                          <a:spcPts val="0"/>
                        </a:spcAft>
                      </a:pPr>
                      <a:r>
                        <a:rPr lang="tr-TR" sz="1400" b="0" kern="100" dirty="0">
                          <a:effectLst/>
                        </a:rPr>
                        <a:t>    </a:t>
                      </a:r>
                      <a:r>
                        <a:rPr lang="tr-TR" sz="1200" b="0" kern="100" dirty="0">
                          <a:effectLst/>
                        </a:rPr>
                        <a:t>Geçici Vergi Ödemesi</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10.000</a:t>
                      </a:r>
                      <a:endParaRPr lang="en-TR" sz="1600" kern="100" dirty="0">
                        <a:effectLst/>
                      </a:endParaRPr>
                    </a:p>
                    <a:p>
                      <a:pPr marL="312420">
                        <a:spcBef>
                          <a:spcPts val="295"/>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2420">
                        <a:spcBef>
                          <a:spcPts val="295"/>
                        </a:spcBef>
                        <a:spcAft>
                          <a:spcPts val="0"/>
                        </a:spcAft>
                      </a:pP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endParaRPr lang="tr-TR" sz="1400" kern="100" dirty="0">
                        <a:effectLst/>
                      </a:endParaRPr>
                    </a:p>
                    <a:p>
                      <a:endParaRPr lang="tr-TR" sz="1400" kern="100" dirty="0">
                        <a:effectLst/>
                      </a:endParaRPr>
                    </a:p>
                    <a:p>
                      <a:r>
                        <a:rPr lang="tr-TR" sz="1200" kern="100" dirty="0">
                          <a:effectLst/>
                        </a:rPr>
                        <a:t>       10.000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344654595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CA41A0-3DB8-EC2B-76CE-5DAA2566334F}"/>
              </a:ext>
            </a:extLst>
          </p:cNvPr>
          <p:cNvSpPr>
            <a:spLocks noGrp="1"/>
          </p:cNvSpPr>
          <p:nvPr>
            <p:ph idx="1"/>
          </p:nvPr>
        </p:nvSpPr>
        <p:spPr>
          <a:xfrm>
            <a:off x="257908" y="293077"/>
            <a:ext cx="11500338" cy="6295292"/>
          </a:xfrm>
        </p:spPr>
        <p:txBody>
          <a:bodyPr>
            <a:normAutofit/>
          </a:bodyPr>
          <a:lstStyle/>
          <a:p>
            <a:pPr algn="just"/>
            <a:r>
              <a:rPr lang="tr-TR" sz="1800" b="1" dirty="0"/>
              <a:t>195 İŞ AVANSLARI: </a:t>
            </a:r>
            <a:r>
              <a:rPr lang="tr-TR" sz="1800" dirty="0"/>
              <a:t>İşletme hesabına mal ve hizmet satın alınması, gider ve ödemeleri yapması için kişilere verilen avansların izlendiği hesaptır.</a:t>
            </a:r>
          </a:p>
          <a:p>
            <a:pPr algn="just"/>
            <a:endParaRPr lang="tr-TR" sz="1800" dirty="0"/>
          </a:p>
          <a:p>
            <a:pPr algn="just"/>
            <a:r>
              <a:rPr lang="tr-TR" sz="1800" b="1" dirty="0"/>
              <a:t>196 PERSONEL AVANSLARI: </a:t>
            </a:r>
            <a:r>
              <a:rPr lang="tr-TR" sz="1800" dirty="0"/>
              <a:t>Personele, işletme adına yaptırılacak hizmet ve giderleri karşılamak Üzere verilen iş avansları, personel ve işçilere maaş, </a:t>
            </a:r>
            <a:r>
              <a:rPr lang="tr-TR" sz="1800" dirty="0" err="1"/>
              <a:t>ücret</a:t>
            </a:r>
            <a:r>
              <a:rPr lang="tr-TR" sz="1800" dirty="0"/>
              <a:t> ve yolluklarına mahsuben önceden ödenen avansların izlendiği hesaptır.</a:t>
            </a:r>
          </a:p>
          <a:p>
            <a:pPr algn="just"/>
            <a:endParaRPr lang="tr-TR" sz="1800" dirty="0"/>
          </a:p>
          <a:p>
            <a:pPr algn="just"/>
            <a:r>
              <a:rPr lang="tr-TR" sz="1800" dirty="0"/>
              <a:t>İşletme İzmir’e fuara üretimde kullanılacak makineleri satın almak üzere gönderdiği satın alma personeline kişisel ihtiyaçlarını karşılaması için 2.000 TL, makinelerin satın alınması için 40.000 TL avans veriyor. Avans bedeli banka hesabından ödenmiştir. </a:t>
            </a:r>
          </a:p>
          <a:p>
            <a:pPr algn="just"/>
            <a:endParaRPr lang="tr-TR" sz="1800" b="1" dirty="0"/>
          </a:p>
        </p:txBody>
      </p:sp>
      <p:graphicFrame>
        <p:nvGraphicFramePr>
          <p:cNvPr id="4" name="Table 3">
            <a:extLst>
              <a:ext uri="{FF2B5EF4-FFF2-40B4-BE49-F238E27FC236}">
                <a16:creationId xmlns:a16="http://schemas.microsoft.com/office/drawing/2014/main" id="{D753DCB0-0DCC-3593-BE2D-E42A78C9DDAB}"/>
              </a:ext>
            </a:extLst>
          </p:cNvPr>
          <p:cNvGraphicFramePr>
            <a:graphicFrameLocks noGrp="1"/>
          </p:cNvGraphicFramePr>
          <p:nvPr>
            <p:extLst>
              <p:ext uri="{D42A27DB-BD31-4B8C-83A1-F6EECF244321}">
                <p14:modId xmlns:p14="http://schemas.microsoft.com/office/powerpoint/2010/main" val="4256271140"/>
              </p:ext>
            </p:extLst>
          </p:nvPr>
        </p:nvGraphicFramePr>
        <p:xfrm>
          <a:off x="955113" y="3194987"/>
          <a:ext cx="7420707" cy="17068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r>
                        <a:rPr lang="tr-TR" sz="1200" kern="100" dirty="0">
                          <a:effectLst/>
                        </a:rPr>
                        <a:t>  </a:t>
                      </a:r>
                    </a:p>
                    <a:p>
                      <a:pPr marL="25400">
                        <a:spcBef>
                          <a:spcPts val="250"/>
                        </a:spcBef>
                        <a:spcAft>
                          <a:spcPts val="0"/>
                        </a:spcAft>
                      </a:pPr>
                      <a:r>
                        <a:rPr lang="tr-TR" sz="1200" kern="100" dirty="0">
                          <a:effectLst/>
                        </a:rPr>
                        <a:t>  195 İŞ AVANSLARI </a:t>
                      </a:r>
                    </a:p>
                    <a:p>
                      <a:pPr marL="25400">
                        <a:spcBef>
                          <a:spcPts val="250"/>
                        </a:spcBef>
                        <a:spcAft>
                          <a:spcPts val="0"/>
                        </a:spcAft>
                      </a:pPr>
                      <a:endParaRPr lang="tr-TR" sz="1200" kern="100" dirty="0">
                        <a:effectLst/>
                      </a:endParaRPr>
                    </a:p>
                    <a:p>
                      <a:pPr marL="25400">
                        <a:spcBef>
                          <a:spcPts val="250"/>
                        </a:spcBef>
                        <a:spcAft>
                          <a:spcPts val="0"/>
                        </a:spcAft>
                      </a:pPr>
                      <a:r>
                        <a:rPr lang="tr-TR" sz="1200" kern="100" dirty="0">
                          <a:effectLst/>
                        </a:rPr>
                        <a:t>  196 PERSONEL AVANSLARI </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102 BANKALAR</a:t>
                      </a:r>
                      <a:endParaRPr lang="tr-TR" sz="1400" kern="100" dirty="0">
                        <a:effectLst/>
                      </a:endParaRPr>
                    </a:p>
                    <a:p>
                      <a:pPr marL="156845">
                        <a:spcBef>
                          <a:spcPts val="300"/>
                        </a:spcBef>
                        <a:spcAft>
                          <a:spcPts val="0"/>
                        </a:spcAft>
                      </a:pPr>
                      <a:r>
                        <a:rPr lang="tr-TR" sz="1400" b="0" kern="100" dirty="0">
                          <a:effectLst/>
                        </a:rPr>
                        <a:t>    </a:t>
                      </a:r>
                      <a:r>
                        <a:rPr lang="tr-TR" sz="1200" b="0" kern="100" dirty="0">
                          <a:effectLst/>
                        </a:rPr>
                        <a:t>Avans Ödemesi</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40.000</a:t>
                      </a:r>
                    </a:p>
                    <a:p>
                      <a:pPr marL="249555"/>
                      <a:endParaRPr lang="tr-TR" sz="1200" kern="100" spc="-10" dirty="0">
                        <a:effectLst/>
                      </a:endParaRPr>
                    </a:p>
                    <a:p>
                      <a:pPr marL="249555"/>
                      <a:r>
                        <a:rPr lang="tr-TR" sz="1200" kern="100" spc="-10" dirty="0">
                          <a:effectLst/>
                        </a:rPr>
                        <a:t>   2.000</a:t>
                      </a:r>
                      <a:endParaRPr lang="en-TR" sz="1600" kern="100" dirty="0">
                        <a:effectLst/>
                      </a:endParaRPr>
                    </a:p>
                    <a:p>
                      <a:pPr marL="312420">
                        <a:spcBef>
                          <a:spcPts val="295"/>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2420">
                        <a:spcBef>
                          <a:spcPts val="295"/>
                        </a:spcBef>
                        <a:spcAft>
                          <a:spcPts val="0"/>
                        </a:spcAft>
                      </a:pP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endParaRPr lang="tr-TR" sz="1400" kern="100" dirty="0">
                        <a:effectLst/>
                      </a:endParaRPr>
                    </a:p>
                    <a:p>
                      <a:endParaRPr lang="tr-TR" sz="1400" kern="100" dirty="0">
                        <a:effectLst/>
                      </a:endParaRPr>
                    </a:p>
                    <a:p>
                      <a:r>
                        <a:rPr lang="tr-TR" sz="1200" kern="100" dirty="0">
                          <a:effectLst/>
                        </a:rPr>
                        <a:t>       </a:t>
                      </a:r>
                    </a:p>
                    <a:p>
                      <a:endParaRPr lang="tr-TR" sz="1200" kern="100" dirty="0">
                        <a:effectLst/>
                      </a:endParaRPr>
                    </a:p>
                    <a:p>
                      <a:r>
                        <a:rPr lang="tr-TR" sz="1200" kern="100" dirty="0">
                          <a:effectLst/>
                        </a:rPr>
                        <a:t>          </a:t>
                      </a:r>
                    </a:p>
                    <a:p>
                      <a:r>
                        <a:rPr lang="tr-TR" sz="1200" kern="100" dirty="0">
                          <a:effectLst/>
                        </a:rPr>
                        <a:t>         42.000</a:t>
                      </a:r>
                    </a:p>
                    <a:p>
                      <a:endParaRPr lang="tr-TR" sz="1200" kern="100" dirty="0">
                        <a:effectLst/>
                      </a:endParaRP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255495390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9A7001-981E-BA87-7E06-7F5F4AFA855B}"/>
              </a:ext>
            </a:extLst>
          </p:cNvPr>
          <p:cNvSpPr>
            <a:spLocks noGrp="1"/>
          </p:cNvSpPr>
          <p:nvPr>
            <p:ph idx="1"/>
          </p:nvPr>
        </p:nvSpPr>
        <p:spPr>
          <a:xfrm>
            <a:off x="375138" y="386862"/>
            <a:ext cx="11406554" cy="6166338"/>
          </a:xfrm>
        </p:spPr>
        <p:txBody>
          <a:bodyPr>
            <a:normAutofit/>
          </a:bodyPr>
          <a:lstStyle/>
          <a:p>
            <a:pPr algn="just"/>
            <a:r>
              <a:rPr lang="en-TR" sz="2000" b="1" dirty="0"/>
              <a:t>197 SAYIM VE TESELLÜM NOKSANLARI: </a:t>
            </a:r>
            <a:r>
              <a:rPr lang="tr-TR" sz="2000" dirty="0"/>
              <a:t>Sayımlar sonucunda tespit edilen kasa', stok ve maddi duran varlıklar noksanlarıyla, </a:t>
            </a:r>
            <a:r>
              <a:rPr lang="tr-TR" sz="2000" dirty="0" err="1"/>
              <a:t>tesellüm</a:t>
            </a:r>
            <a:r>
              <a:rPr lang="tr-TR" sz="2000" dirty="0"/>
              <a:t> sırasında ortaya çıkan noksanların geçici olarak kayıt ve izleneceği hesaptır.</a:t>
            </a:r>
          </a:p>
          <a:p>
            <a:pPr algn="just"/>
            <a:endParaRPr lang="tr-TR" sz="2000" dirty="0"/>
          </a:p>
          <a:p>
            <a:pPr algn="just"/>
            <a:r>
              <a:rPr lang="tr-TR" sz="2000" dirty="0"/>
              <a:t>X İşletmesi, 30.06.2018 tarihinde yapılan envantere göre, stoklarında 16.500 TL’lik ticari mal mevcudu olduğunu tespit ediyor. Mizanda ise Ticari Mallar borç bakiyesi 20.000 TL olarak belirtilmiştir.</a:t>
            </a:r>
          </a:p>
          <a:p>
            <a:pPr algn="just"/>
            <a:endParaRPr lang="tr-TR" sz="2000" b="1" dirty="0"/>
          </a:p>
          <a:p>
            <a:pPr algn="just"/>
            <a:endParaRPr lang="en-TR" sz="2000" b="1" dirty="0"/>
          </a:p>
        </p:txBody>
      </p:sp>
      <p:graphicFrame>
        <p:nvGraphicFramePr>
          <p:cNvPr id="4" name="Table 3">
            <a:extLst>
              <a:ext uri="{FF2B5EF4-FFF2-40B4-BE49-F238E27FC236}">
                <a16:creationId xmlns:a16="http://schemas.microsoft.com/office/drawing/2014/main" id="{3BDCC970-18C7-0253-95C1-A53E7420154E}"/>
              </a:ext>
            </a:extLst>
          </p:cNvPr>
          <p:cNvGraphicFramePr>
            <a:graphicFrameLocks noGrp="1"/>
          </p:cNvGraphicFramePr>
          <p:nvPr>
            <p:extLst>
              <p:ext uri="{D42A27DB-BD31-4B8C-83A1-F6EECF244321}">
                <p14:modId xmlns:p14="http://schemas.microsoft.com/office/powerpoint/2010/main" val="3762500611"/>
              </p:ext>
            </p:extLst>
          </p:nvPr>
        </p:nvGraphicFramePr>
        <p:xfrm>
          <a:off x="1025452" y="2409541"/>
          <a:ext cx="7420707" cy="1249680"/>
        </p:xfrm>
        <a:graphic>
          <a:graphicData uri="http://schemas.openxmlformats.org/drawingml/2006/table">
            <a:tbl>
              <a:tblPr firstRow="1" firstCol="1" lastRow="1" lastCol="1" bandRow="1" bandCol="1">
                <a:tableStyleId>{5C22544A-7EE6-4342-B048-85BDC9FD1C3A}</a:tableStyleId>
              </a:tblPr>
              <a:tblGrid>
                <a:gridCol w="466349">
                  <a:extLst>
                    <a:ext uri="{9D8B030D-6E8A-4147-A177-3AD203B41FA5}">
                      <a16:colId xmlns:a16="http://schemas.microsoft.com/office/drawing/2014/main" val="4226658784"/>
                    </a:ext>
                  </a:extLst>
                </a:gridCol>
                <a:gridCol w="4181418">
                  <a:extLst>
                    <a:ext uri="{9D8B030D-6E8A-4147-A177-3AD203B41FA5}">
                      <a16:colId xmlns:a16="http://schemas.microsoft.com/office/drawing/2014/main" val="957328841"/>
                    </a:ext>
                  </a:extLst>
                </a:gridCol>
                <a:gridCol w="1387518">
                  <a:extLst>
                    <a:ext uri="{9D8B030D-6E8A-4147-A177-3AD203B41FA5}">
                      <a16:colId xmlns:a16="http://schemas.microsoft.com/office/drawing/2014/main" val="3891960112"/>
                    </a:ext>
                  </a:extLst>
                </a:gridCol>
                <a:gridCol w="1385422">
                  <a:extLst>
                    <a:ext uri="{9D8B030D-6E8A-4147-A177-3AD203B41FA5}">
                      <a16:colId xmlns:a16="http://schemas.microsoft.com/office/drawing/2014/main" val="573002850"/>
                    </a:ext>
                  </a:extLst>
                </a:gridCol>
              </a:tblGrid>
              <a:tr h="145124">
                <a:tc>
                  <a:txBody>
                    <a:bodyPr/>
                    <a:lstStyle/>
                    <a:p>
                      <a:r>
                        <a:rPr lang="tr-TR" sz="900" kern="100">
                          <a:effectLst/>
                        </a:rPr>
                        <a:t> </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900" kern="100" dirty="0">
                          <a:effectLst/>
                        </a:rPr>
                        <a:t> </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000" kern="100" spc="-20">
                          <a:effectLst/>
                        </a:rPr>
                        <a:t>Borç</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000" kern="100" spc="-10">
                          <a:effectLst/>
                        </a:rPr>
                        <a:t>Alacak</a:t>
                      </a:r>
                      <a:endParaRPr lang="en-TR" sz="11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3136971656"/>
                  </a:ext>
                </a:extLst>
              </a:tr>
              <a:tr h="865647">
                <a:tc>
                  <a:txBody>
                    <a:bodyPr/>
                    <a:lstStyle/>
                    <a:p>
                      <a:pPr marL="10795" algn="ctr">
                        <a:spcBef>
                          <a:spcPts val="250"/>
                        </a:spcBef>
                        <a:spcAft>
                          <a:spcPts val="0"/>
                        </a:spcAft>
                      </a:pPr>
                      <a:r>
                        <a:rPr lang="tr-TR" sz="1000" kern="100" spc="-50" dirty="0">
                          <a:effectLst/>
                          <a:latin typeface="Times New Roman" panose="02020603050405020304" pitchFamily="18" charset="0"/>
                          <a:ea typeface="Times New Roman" panose="02020603050405020304" pitchFamily="18" charset="0"/>
                          <a:cs typeface="Times New Roman" panose="02020603050405020304" pitchFamily="18" charset="0"/>
                        </a:rPr>
                        <a:t>x</a:t>
                      </a:r>
                      <a:endParaRPr lang="en-TR" sz="11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000" kern="100" dirty="0">
                          <a:effectLst/>
                        </a:rPr>
                        <a:t>..................................................</a:t>
                      </a:r>
                      <a:r>
                        <a:rPr lang="tr-TR" sz="1000" kern="100" spc="215" dirty="0" err="1">
                          <a:effectLst/>
                        </a:rPr>
                        <a:t>xx.xx.xxxx</a:t>
                      </a:r>
                      <a:r>
                        <a:rPr lang="tr-TR" sz="1000" kern="100" spc="-10" dirty="0">
                          <a:effectLst/>
                        </a:rPr>
                        <a:t>..................................................</a:t>
                      </a:r>
                      <a:r>
                        <a:rPr lang="tr-TR" sz="1200" kern="100" dirty="0">
                          <a:effectLst/>
                        </a:rPr>
                        <a:t>  </a:t>
                      </a:r>
                    </a:p>
                    <a:p>
                      <a:pPr marL="25400">
                        <a:spcBef>
                          <a:spcPts val="250"/>
                        </a:spcBef>
                        <a:spcAft>
                          <a:spcPts val="0"/>
                        </a:spcAft>
                      </a:pPr>
                      <a:r>
                        <a:rPr lang="tr-TR" sz="1200" kern="100" dirty="0">
                          <a:effectLst/>
                        </a:rPr>
                        <a:t>  197 SAYIM VE TESELLÜM NOKSANLARI</a:t>
                      </a:r>
                    </a:p>
                    <a:p>
                      <a:pPr marL="25400">
                        <a:spcBef>
                          <a:spcPts val="250"/>
                        </a:spcBef>
                        <a:spcAft>
                          <a:spcPts val="0"/>
                        </a:spcAft>
                      </a:pPr>
                      <a:r>
                        <a:rPr lang="tr-TR" sz="1200" kern="100" dirty="0">
                          <a:effectLst/>
                        </a:rPr>
                        <a:t>   </a:t>
                      </a:r>
                    </a:p>
                    <a:p>
                      <a:pPr marL="156845">
                        <a:spcBef>
                          <a:spcPts val="300"/>
                        </a:spcBef>
                        <a:spcAft>
                          <a:spcPts val="0"/>
                        </a:spcAft>
                      </a:pPr>
                      <a:r>
                        <a:rPr lang="tr-TR" sz="1200" kern="100" dirty="0">
                          <a:effectLst/>
                        </a:rPr>
                        <a:t>                                     153 TİCARİ MALLAR </a:t>
                      </a:r>
                      <a:endParaRPr lang="tr-TR" sz="1400" kern="100" dirty="0">
                        <a:effectLst/>
                      </a:endParaRPr>
                    </a:p>
                    <a:p>
                      <a:pPr marL="156845">
                        <a:spcBef>
                          <a:spcPts val="300"/>
                        </a:spcBef>
                        <a:spcAft>
                          <a:spcPts val="0"/>
                        </a:spcAft>
                      </a:pPr>
                      <a:r>
                        <a:rPr lang="tr-TR" sz="1400" b="0" kern="100" dirty="0">
                          <a:effectLst/>
                        </a:rPr>
                        <a:t>    </a:t>
                      </a:r>
                      <a:r>
                        <a:rPr lang="tr-TR" sz="1200" b="0" kern="100" dirty="0">
                          <a:effectLst/>
                        </a:rPr>
                        <a:t>Ticari mal stok noksanı</a:t>
                      </a:r>
                    </a:p>
                  </a:txBody>
                  <a:tcPr marL="0" marR="0" marT="0" marB="0"/>
                </a:tc>
                <a:tc>
                  <a:txBody>
                    <a:bodyPr/>
                    <a:lstStyle/>
                    <a:p>
                      <a:pPr>
                        <a:spcBef>
                          <a:spcPts val="550"/>
                        </a:spcBef>
                      </a:pPr>
                      <a:r>
                        <a:rPr lang="tr-TR" sz="1400" kern="100" dirty="0">
                          <a:effectLst/>
                        </a:rPr>
                        <a:t>  </a:t>
                      </a:r>
                      <a:endParaRPr lang="en-TR" sz="1800" kern="100" dirty="0">
                        <a:effectLst/>
                      </a:endParaRPr>
                    </a:p>
                    <a:p>
                      <a:pPr marL="249555"/>
                      <a:r>
                        <a:rPr lang="tr-TR" sz="1200" kern="100" spc="-10" dirty="0">
                          <a:effectLst/>
                        </a:rPr>
                        <a:t>3.500</a:t>
                      </a:r>
                      <a:endParaRPr lang="en-TR" sz="1600" kern="100" dirty="0">
                        <a:effectLst/>
                      </a:endParaRPr>
                    </a:p>
                    <a:p>
                      <a:pPr marL="312420">
                        <a:spcBef>
                          <a:spcPts val="295"/>
                        </a:spcBef>
                        <a:spcAft>
                          <a:spcPts val="0"/>
                        </a:spcAft>
                      </a:pPr>
                      <a:endParaRPr lang="tr-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12420">
                        <a:spcBef>
                          <a:spcPts val="295"/>
                        </a:spcBef>
                        <a:spcAft>
                          <a:spcPts val="0"/>
                        </a:spcAft>
                      </a:pP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400" kern="100" dirty="0">
                          <a:effectLst/>
                        </a:rPr>
                        <a:t> </a:t>
                      </a:r>
                      <a:endParaRPr lang="en-TR" sz="1800" kern="100" dirty="0">
                        <a:effectLst/>
                      </a:endParaRPr>
                    </a:p>
                    <a:p>
                      <a:endParaRPr lang="tr-TR" sz="1400" kern="100" dirty="0">
                        <a:effectLst/>
                      </a:endParaRPr>
                    </a:p>
                    <a:p>
                      <a:endParaRPr lang="tr-TR" sz="1400" kern="100" dirty="0">
                        <a:effectLst/>
                      </a:endParaRPr>
                    </a:p>
                    <a:p>
                      <a:r>
                        <a:rPr lang="tr-TR" sz="1200" kern="100" dirty="0">
                          <a:effectLst/>
                        </a:rPr>
                        <a:t>       3.500</a:t>
                      </a:r>
                    </a:p>
                  </a:txBody>
                  <a:tcPr marL="0" marR="0" marT="0" marB="0"/>
                </a:tc>
                <a:extLst>
                  <a:ext uri="{0D108BD9-81ED-4DB2-BD59-A6C34878D82A}">
                    <a16:rowId xmlns:a16="http://schemas.microsoft.com/office/drawing/2014/main" val="2953131359"/>
                  </a:ext>
                </a:extLst>
              </a:tr>
            </a:tbl>
          </a:graphicData>
        </a:graphic>
      </p:graphicFrame>
    </p:spTree>
    <p:extLst>
      <p:ext uri="{BB962C8B-B14F-4D97-AF65-F5344CB8AC3E}">
        <p14:creationId xmlns:p14="http://schemas.microsoft.com/office/powerpoint/2010/main" val="1475889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92703-FF81-9940-0154-CD171CD078DB}"/>
              </a:ext>
            </a:extLst>
          </p:cNvPr>
          <p:cNvSpPr>
            <a:spLocks noGrp="1"/>
          </p:cNvSpPr>
          <p:nvPr>
            <p:ph type="title"/>
          </p:nvPr>
        </p:nvSpPr>
        <p:spPr>
          <a:xfrm>
            <a:off x="838200" y="365125"/>
            <a:ext cx="10515600" cy="587375"/>
          </a:xfrm>
        </p:spPr>
        <p:txBody>
          <a:bodyPr>
            <a:noAutofit/>
          </a:bodyPr>
          <a:lstStyle/>
          <a:p>
            <a:pPr algn="ctr"/>
            <a:r>
              <a:rPr lang="en-TR" sz="3200" b="1" dirty="0"/>
              <a:t>KASA SAYIM FARKLARI</a:t>
            </a:r>
          </a:p>
        </p:txBody>
      </p:sp>
      <p:sp>
        <p:nvSpPr>
          <p:cNvPr id="3" name="Content Placeholder 2">
            <a:extLst>
              <a:ext uri="{FF2B5EF4-FFF2-40B4-BE49-F238E27FC236}">
                <a16:creationId xmlns:a16="http://schemas.microsoft.com/office/drawing/2014/main" id="{E7B05A9C-FA9E-E460-1EE4-63714F0A5B62}"/>
              </a:ext>
            </a:extLst>
          </p:cNvPr>
          <p:cNvSpPr>
            <a:spLocks noGrp="1"/>
          </p:cNvSpPr>
          <p:nvPr>
            <p:ph idx="1"/>
          </p:nvPr>
        </p:nvSpPr>
        <p:spPr>
          <a:xfrm>
            <a:off x="330200" y="952500"/>
            <a:ext cx="11417300" cy="5540375"/>
          </a:xfrm>
        </p:spPr>
        <p:txBody>
          <a:bodyPr>
            <a:normAutofit/>
          </a:bodyPr>
          <a:lstStyle/>
          <a:p>
            <a:pPr algn="just"/>
            <a:r>
              <a:rPr lang="en-TR" sz="2000" dirty="0"/>
              <a:t>İşletmenin Kasa hesabının borç kalanı 7.800 TL olup fiili kasa sayımında 7.500 TL olduğu tespit edilmiştir.</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Yapılan araştırma sonucunda farkın sebebinin satıcı Sacit Satan’a yapılan ödemenin 300 TL eksik kaydedilmesinden olduğu anlaşılmıştır.</a:t>
            </a:r>
          </a:p>
        </p:txBody>
      </p:sp>
      <p:graphicFrame>
        <p:nvGraphicFramePr>
          <p:cNvPr id="4" name="Table 3">
            <a:extLst>
              <a:ext uri="{FF2B5EF4-FFF2-40B4-BE49-F238E27FC236}">
                <a16:creationId xmlns:a16="http://schemas.microsoft.com/office/drawing/2014/main" id="{D15ECD31-559F-E344-11C4-1C574E549156}"/>
              </a:ext>
            </a:extLst>
          </p:cNvPr>
          <p:cNvGraphicFramePr>
            <a:graphicFrameLocks noGrp="1"/>
          </p:cNvGraphicFramePr>
          <p:nvPr>
            <p:extLst>
              <p:ext uri="{D42A27DB-BD31-4B8C-83A1-F6EECF244321}">
                <p14:modId xmlns:p14="http://schemas.microsoft.com/office/powerpoint/2010/main" val="331400458"/>
              </p:ext>
            </p:extLst>
          </p:nvPr>
        </p:nvGraphicFramePr>
        <p:xfrm>
          <a:off x="1459865" y="1539557"/>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197 SAYIM VE TESELLÜM NOKSANLARI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100 KASA</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Noksanı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300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300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5" name="Table 4">
            <a:extLst>
              <a:ext uri="{FF2B5EF4-FFF2-40B4-BE49-F238E27FC236}">
                <a16:creationId xmlns:a16="http://schemas.microsoft.com/office/drawing/2014/main" id="{94841826-6065-39CB-4F1B-A41D32E62506}"/>
              </a:ext>
            </a:extLst>
          </p:cNvPr>
          <p:cNvGraphicFramePr>
            <a:graphicFrameLocks noGrp="1"/>
          </p:cNvGraphicFramePr>
          <p:nvPr>
            <p:extLst>
              <p:ext uri="{D42A27DB-BD31-4B8C-83A1-F6EECF244321}">
                <p14:modId xmlns:p14="http://schemas.microsoft.com/office/powerpoint/2010/main" val="2531873891"/>
              </p:ext>
            </p:extLst>
          </p:nvPr>
        </p:nvGraphicFramePr>
        <p:xfrm>
          <a:off x="1459864" y="4193857"/>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320 SATICILAR</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197 SAYIM VE TESELLÜM NOKSANLARI</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Noksanı  Kapama Kaydı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300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300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156918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BF595B-C2D3-8A07-33E1-27B2D76267AE}"/>
              </a:ext>
            </a:extLst>
          </p:cNvPr>
          <p:cNvSpPr>
            <a:spLocks noGrp="1"/>
          </p:cNvSpPr>
          <p:nvPr>
            <p:ph idx="1"/>
          </p:nvPr>
        </p:nvSpPr>
        <p:spPr>
          <a:xfrm>
            <a:off x="292100" y="431800"/>
            <a:ext cx="11633200" cy="6146800"/>
          </a:xfrm>
        </p:spPr>
        <p:txBody>
          <a:bodyPr>
            <a:normAutofit/>
          </a:bodyPr>
          <a:lstStyle/>
          <a:p>
            <a:pPr algn="just"/>
            <a:r>
              <a:rPr lang="en-TR" sz="1800" dirty="0"/>
              <a:t>Yapılan araştırma neticesinde farklılığın sebebi tespit edilemediğinden farkın personel Bertaç Şahin’den tahsil edilmesine karar verilmiştir.</a:t>
            </a:r>
          </a:p>
          <a:p>
            <a:pPr algn="just"/>
            <a:endParaRPr lang="en-TR" sz="2000" dirty="0"/>
          </a:p>
          <a:p>
            <a:pPr algn="just"/>
            <a:endParaRPr lang="en-TR" sz="2000" dirty="0"/>
          </a:p>
          <a:p>
            <a:pPr algn="just"/>
            <a:endParaRPr lang="en-TR" sz="2000" dirty="0"/>
          </a:p>
          <a:p>
            <a:pPr algn="just"/>
            <a:endParaRPr lang="en-TR" sz="2000" dirty="0"/>
          </a:p>
          <a:p>
            <a:pPr algn="just"/>
            <a:endParaRPr lang="en-TR" sz="2000" dirty="0"/>
          </a:p>
          <a:p>
            <a:pPr algn="just"/>
            <a:r>
              <a:rPr lang="en-TR" sz="2000" dirty="0"/>
              <a:t>Yapılan araştırma neticesinde farklılığın nedeni tespit edilemediğinden işlemin kapatılmasına karar verilmiştir.</a:t>
            </a:r>
          </a:p>
          <a:p>
            <a:pPr algn="just"/>
            <a:endParaRPr lang="en-TR" sz="2000" dirty="0"/>
          </a:p>
          <a:p>
            <a:pPr marL="0" algn="l" rtl="0" eaLnBrk="1" fontAlgn="t" latinLnBrk="0" hangingPunct="1">
              <a:spcBef>
                <a:spcPts val="0"/>
              </a:spcBef>
              <a:spcAft>
                <a:spcPts val="0"/>
              </a:spcAft>
            </a:pPr>
            <a:r>
              <a:rPr lang="tr-TR" sz="1800" b="1" i="0" u="none" strike="noStrike" kern="100" dirty="0">
                <a:solidFill>
                  <a:srgbClr val="FFFFFF"/>
                </a:solidFill>
                <a:effectLst/>
                <a:latin typeface="Calibri" panose="020F0502020204030204" pitchFamily="34" charset="0"/>
              </a:rPr>
              <a:t> </a:t>
            </a:r>
            <a:endParaRPr lang="en-TR" sz="1800" b="0" i="0" u="none" strike="noStrike" dirty="0">
              <a:effectLst/>
              <a:latin typeface="Arial" panose="020B0604020202020204" pitchFamily="34" charset="0"/>
            </a:endParaRPr>
          </a:p>
          <a:p>
            <a:pPr marL="0" algn="l" rtl="0" eaLnBrk="1" fontAlgn="t" latinLnBrk="0" hangingPunct="1">
              <a:spcBef>
                <a:spcPts val="0"/>
              </a:spcBef>
              <a:spcAft>
                <a:spcPts val="0"/>
              </a:spcAft>
            </a:pPr>
            <a:r>
              <a:rPr lang="tr-TR" sz="1800" b="1" i="0" u="none" strike="noStrike" kern="100" dirty="0">
                <a:solidFill>
                  <a:srgbClr val="FFFFFF"/>
                </a:solidFill>
                <a:effectLst/>
                <a:latin typeface="Calibri" panose="020F0502020204030204" pitchFamily="34" charset="0"/>
              </a:rPr>
              <a:t> </a:t>
            </a:r>
            <a:endParaRPr lang="en-TR" sz="1800" b="0" i="0" u="none" strike="noStrike" dirty="0">
              <a:effectLst/>
              <a:latin typeface="Arial" panose="020B0604020202020204" pitchFamily="34" charset="0"/>
            </a:endParaRPr>
          </a:p>
          <a:p>
            <a:pPr marL="91440" marR="82296" algn="ctr" rtl="0" eaLnBrk="1" fontAlgn="t" latinLnBrk="0" hangingPunct="1">
              <a:spcBef>
                <a:spcPts val="285"/>
              </a:spcBef>
              <a:spcAft>
                <a:spcPts val="0"/>
              </a:spcAft>
            </a:pPr>
            <a:r>
              <a:rPr lang="tr-TR" sz="1800" b="1" i="0" u="none" strike="noStrike" kern="100" spc="-20" dirty="0">
                <a:solidFill>
                  <a:srgbClr val="FFFFFF"/>
                </a:solidFill>
                <a:effectLst/>
                <a:latin typeface="Calibri" panose="020F0502020204030204" pitchFamily="34" charset="0"/>
              </a:rPr>
              <a:t>Borç</a:t>
            </a:r>
            <a:endParaRPr lang="en-TR" sz="1800" b="0" i="0" u="none" strike="noStrike" dirty="0">
              <a:effectLst/>
              <a:latin typeface="Arial" panose="020B0604020202020204" pitchFamily="34" charset="0"/>
            </a:endParaRPr>
          </a:p>
          <a:p>
            <a:pPr marL="237744" algn="l" rtl="0" eaLnBrk="1" fontAlgn="t" latinLnBrk="0" hangingPunct="1">
              <a:spcBef>
                <a:spcPts val="285"/>
              </a:spcBef>
              <a:spcAft>
                <a:spcPts val="0"/>
              </a:spcAft>
            </a:pPr>
            <a:r>
              <a:rPr lang="tr-TR" sz="1800" b="1" i="0" u="none" strike="noStrike" kern="100" spc="-10" dirty="0">
                <a:solidFill>
                  <a:srgbClr val="FFFFFF"/>
                </a:solidFill>
                <a:effectLst/>
                <a:latin typeface="Calibri" panose="020F0502020204030204" pitchFamily="34" charset="0"/>
              </a:rPr>
              <a:t>Alacak</a:t>
            </a:r>
            <a:endParaRPr lang="en-TR" sz="2000" dirty="0"/>
          </a:p>
        </p:txBody>
      </p:sp>
      <p:graphicFrame>
        <p:nvGraphicFramePr>
          <p:cNvPr id="4" name="Table 3">
            <a:extLst>
              <a:ext uri="{FF2B5EF4-FFF2-40B4-BE49-F238E27FC236}">
                <a16:creationId xmlns:a16="http://schemas.microsoft.com/office/drawing/2014/main" id="{02905917-E18C-23C3-7CC9-D10ACAC49D02}"/>
              </a:ext>
            </a:extLst>
          </p:cNvPr>
          <p:cNvGraphicFramePr>
            <a:graphicFrameLocks noGrp="1"/>
          </p:cNvGraphicFramePr>
          <p:nvPr>
            <p:extLst>
              <p:ext uri="{D42A27DB-BD31-4B8C-83A1-F6EECF244321}">
                <p14:modId xmlns:p14="http://schemas.microsoft.com/office/powerpoint/2010/main" val="3430855515"/>
              </p:ext>
            </p:extLst>
          </p:nvPr>
        </p:nvGraphicFramePr>
        <p:xfrm>
          <a:off x="1104264" y="1191260"/>
          <a:ext cx="7767173" cy="145542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135 PERSONELDEN ALACAKLAR</a:t>
                      </a:r>
                    </a:p>
                    <a:p>
                      <a:pPr marL="156845">
                        <a:spcBef>
                          <a:spcPts val="300"/>
                        </a:spcBef>
                        <a:spcAft>
                          <a:spcPts val="0"/>
                        </a:spcAft>
                      </a:pPr>
                      <a:r>
                        <a:rPr lang="tr-TR" sz="1200" kern="100" dirty="0">
                          <a:effectLst/>
                        </a:rPr>
                        <a:t>   135.01. Bertaç Şahin</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197 SAYIM VE TESELLÜM NOKSANLARI</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Noksanı  Kapama Kaydı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300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300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5" name="Table 4">
            <a:extLst>
              <a:ext uri="{FF2B5EF4-FFF2-40B4-BE49-F238E27FC236}">
                <a16:creationId xmlns:a16="http://schemas.microsoft.com/office/drawing/2014/main" id="{DE4258B6-9325-B4A9-B3D0-F491704A7381}"/>
              </a:ext>
            </a:extLst>
          </p:cNvPr>
          <p:cNvGraphicFramePr>
            <a:graphicFrameLocks noGrp="1"/>
          </p:cNvGraphicFramePr>
          <p:nvPr>
            <p:extLst>
              <p:ext uri="{D42A27DB-BD31-4B8C-83A1-F6EECF244321}">
                <p14:modId xmlns:p14="http://schemas.microsoft.com/office/powerpoint/2010/main" val="1368565163"/>
              </p:ext>
            </p:extLst>
          </p:nvPr>
        </p:nvGraphicFramePr>
        <p:xfrm>
          <a:off x="1104263" y="3884930"/>
          <a:ext cx="7767173" cy="145542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0">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659 DİĞER OLAĞAN GİDER VE ZARARLAR</a:t>
                      </a:r>
                    </a:p>
                    <a:p>
                      <a:pPr marL="156845">
                        <a:spcBef>
                          <a:spcPts val="300"/>
                        </a:spcBef>
                        <a:spcAft>
                          <a:spcPts val="0"/>
                        </a:spcAft>
                      </a:pPr>
                      <a:r>
                        <a:rPr lang="tr-TR" sz="1200" kern="100" dirty="0">
                          <a:effectLst/>
                        </a:rPr>
                        <a:t>    659.01. Kasa Sayım Noksanı</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197 SAYIM VE TESELLÜM NOKSANLARI</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Noksanı  Kapama Kaydı</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300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300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3649057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FCA1-5B97-B666-60E9-4D15860A1963}"/>
              </a:ext>
            </a:extLst>
          </p:cNvPr>
          <p:cNvSpPr>
            <a:spLocks noGrp="1"/>
          </p:cNvSpPr>
          <p:nvPr>
            <p:ph idx="1"/>
          </p:nvPr>
        </p:nvSpPr>
        <p:spPr>
          <a:xfrm>
            <a:off x="279400" y="406400"/>
            <a:ext cx="11633200" cy="6451600"/>
          </a:xfrm>
        </p:spPr>
        <p:txBody>
          <a:bodyPr>
            <a:normAutofit/>
          </a:bodyPr>
          <a:lstStyle/>
          <a:p>
            <a:r>
              <a:rPr lang="en-TR" sz="1800" dirty="0"/>
              <a:t>Kasa hesabının borç kalanı 6.500 TL olup fiili sayımda 6.900 TL fazlalık tespil edilmiştir.</a:t>
            </a:r>
          </a:p>
          <a:p>
            <a:endParaRPr lang="en-TR" sz="1800" dirty="0"/>
          </a:p>
          <a:p>
            <a:endParaRPr lang="en-TR" sz="1800" dirty="0"/>
          </a:p>
          <a:p>
            <a:endParaRPr lang="en-TR" sz="1800" dirty="0"/>
          </a:p>
          <a:p>
            <a:endParaRPr lang="en-TR" sz="1800" dirty="0"/>
          </a:p>
          <a:p>
            <a:pPr algn="just"/>
            <a:endParaRPr lang="en-TR" sz="1800" dirty="0"/>
          </a:p>
          <a:p>
            <a:pPr algn="just"/>
            <a:r>
              <a:rPr lang="en-TR" sz="1800" dirty="0"/>
              <a:t>Yapılan inceleme sonucunda kasa fazlalığının 01.09.2023 tarihinde banka hesabına yatırılan 8.700 TL’nin 9.100 TL olarak kaydedilmesinden kaynaklandığı belirlenmiştir.</a:t>
            </a:r>
          </a:p>
          <a:p>
            <a:pPr algn="just"/>
            <a:endParaRPr lang="en-TR" sz="1800" dirty="0"/>
          </a:p>
          <a:p>
            <a:pPr algn="just"/>
            <a:endParaRPr lang="en-TR" sz="1800" dirty="0"/>
          </a:p>
          <a:p>
            <a:pPr algn="just"/>
            <a:endParaRPr lang="en-TR" sz="1800" dirty="0"/>
          </a:p>
          <a:p>
            <a:pPr algn="just"/>
            <a:endParaRPr lang="en-TR" sz="1800" dirty="0"/>
          </a:p>
          <a:p>
            <a:pPr algn="just"/>
            <a:r>
              <a:rPr lang="en-TR" sz="1800" dirty="0"/>
              <a:t>Kasa fazlasının sebebi anlaşılamamış ve gelir olarak kaydedilmiştir. </a:t>
            </a:r>
          </a:p>
        </p:txBody>
      </p:sp>
      <p:graphicFrame>
        <p:nvGraphicFramePr>
          <p:cNvPr id="4" name="Table 3">
            <a:extLst>
              <a:ext uri="{FF2B5EF4-FFF2-40B4-BE49-F238E27FC236}">
                <a16:creationId xmlns:a16="http://schemas.microsoft.com/office/drawing/2014/main" id="{563ED40E-86EC-F3A9-2D90-10E8E6A65F3D}"/>
              </a:ext>
            </a:extLst>
          </p:cNvPr>
          <p:cNvGraphicFramePr>
            <a:graphicFrameLocks noGrp="1"/>
          </p:cNvGraphicFramePr>
          <p:nvPr>
            <p:extLst>
              <p:ext uri="{D42A27DB-BD31-4B8C-83A1-F6EECF244321}">
                <p14:modId xmlns:p14="http://schemas.microsoft.com/office/powerpoint/2010/main" val="4201649359"/>
              </p:ext>
            </p:extLst>
          </p:nvPr>
        </p:nvGraphicFramePr>
        <p:xfrm>
          <a:off x="1142365" y="929957"/>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100 KASA</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397 SAYIM VE TESELLÜM FAZLALARI</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Fazlası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400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r>
                        <a:rPr lang="tr-TR" sz="1100" kern="100" spc="-10" dirty="0">
                          <a:effectLst/>
                        </a:rPr>
                        <a:t>  </a:t>
                      </a:r>
                      <a:endParaRPr lang="en-TR" sz="1400" kern="100" dirty="0">
                        <a:effectLst/>
                      </a:endParaRPr>
                    </a:p>
                    <a:p>
                      <a:pPr marL="249555"/>
                      <a:r>
                        <a:rPr lang="tr-TR" sz="1100" kern="100" spc="-10" dirty="0">
                          <a:effectLst/>
                        </a:rPr>
                        <a:t>400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5" name="Table 4">
            <a:extLst>
              <a:ext uri="{FF2B5EF4-FFF2-40B4-BE49-F238E27FC236}">
                <a16:creationId xmlns:a16="http://schemas.microsoft.com/office/drawing/2014/main" id="{580AE1C8-8CA2-CA82-EF9E-968288B3D77B}"/>
              </a:ext>
            </a:extLst>
          </p:cNvPr>
          <p:cNvGraphicFramePr>
            <a:graphicFrameLocks noGrp="1"/>
          </p:cNvGraphicFramePr>
          <p:nvPr>
            <p:extLst>
              <p:ext uri="{D42A27DB-BD31-4B8C-83A1-F6EECF244321}">
                <p14:modId xmlns:p14="http://schemas.microsoft.com/office/powerpoint/2010/main" val="329933012"/>
              </p:ext>
            </p:extLst>
          </p:nvPr>
        </p:nvGraphicFramePr>
        <p:xfrm>
          <a:off x="862965" y="3276758"/>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397 SAYIM VE TESELLÜM FAZLALARI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102 BANKALAR</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Fazlası Kapatma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400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400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graphicFrame>
        <p:nvGraphicFramePr>
          <p:cNvPr id="6" name="Table 5">
            <a:extLst>
              <a:ext uri="{FF2B5EF4-FFF2-40B4-BE49-F238E27FC236}">
                <a16:creationId xmlns:a16="http://schemas.microsoft.com/office/drawing/2014/main" id="{064B9646-4773-DFFD-1D72-F591AECDD59D}"/>
              </a:ext>
            </a:extLst>
          </p:cNvPr>
          <p:cNvGraphicFramePr>
            <a:graphicFrameLocks noGrp="1"/>
          </p:cNvGraphicFramePr>
          <p:nvPr>
            <p:extLst>
              <p:ext uri="{D42A27DB-BD31-4B8C-83A1-F6EECF244321}">
                <p14:modId xmlns:p14="http://schemas.microsoft.com/office/powerpoint/2010/main" val="3325219229"/>
              </p:ext>
            </p:extLst>
          </p:nvPr>
        </p:nvGraphicFramePr>
        <p:xfrm>
          <a:off x="862965" y="5217160"/>
          <a:ext cx="7767173" cy="1234440"/>
        </p:xfrm>
        <a:graphic>
          <a:graphicData uri="http://schemas.openxmlformats.org/drawingml/2006/table">
            <a:tbl>
              <a:tblPr firstRow="1" firstCol="1" lastRow="1" lastCol="1" bandRow="1" bandCol="1">
                <a:tableStyleId>{5C22544A-7EE6-4342-B048-85BDC9FD1C3A}</a:tableStyleId>
              </a:tblPr>
              <a:tblGrid>
                <a:gridCol w="488122">
                  <a:extLst>
                    <a:ext uri="{9D8B030D-6E8A-4147-A177-3AD203B41FA5}">
                      <a16:colId xmlns:a16="http://schemas.microsoft.com/office/drawing/2014/main" val="1263324080"/>
                    </a:ext>
                  </a:extLst>
                </a:gridCol>
                <a:gridCol w="4376645">
                  <a:extLst>
                    <a:ext uri="{9D8B030D-6E8A-4147-A177-3AD203B41FA5}">
                      <a16:colId xmlns:a16="http://schemas.microsoft.com/office/drawing/2014/main" val="2443210108"/>
                    </a:ext>
                  </a:extLst>
                </a:gridCol>
                <a:gridCol w="1452300">
                  <a:extLst>
                    <a:ext uri="{9D8B030D-6E8A-4147-A177-3AD203B41FA5}">
                      <a16:colId xmlns:a16="http://schemas.microsoft.com/office/drawing/2014/main" val="3069297939"/>
                    </a:ext>
                  </a:extLst>
                </a:gridCol>
                <a:gridCol w="1450106">
                  <a:extLst>
                    <a:ext uri="{9D8B030D-6E8A-4147-A177-3AD203B41FA5}">
                      <a16:colId xmlns:a16="http://schemas.microsoft.com/office/drawing/2014/main" val="4080227628"/>
                    </a:ext>
                  </a:extLst>
                </a:gridCol>
              </a:tblGrid>
              <a:tr h="88151">
                <a:tc>
                  <a:txBody>
                    <a:bodyPr/>
                    <a:lstStyle/>
                    <a:p>
                      <a:r>
                        <a:rPr lang="tr-TR" sz="1100" kern="100" dirty="0">
                          <a:effectLst/>
                        </a:rPr>
                        <a:t>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a:effectLst/>
                        </a:rPr>
                        <a:t> </a:t>
                      </a:r>
                      <a:endParaRPr lang="en-TR" sz="16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93980" marR="80645" algn="ctr">
                        <a:spcBef>
                          <a:spcPts val="285"/>
                        </a:spcBef>
                        <a:spcAft>
                          <a:spcPts val="0"/>
                        </a:spcAft>
                      </a:pPr>
                      <a:r>
                        <a:rPr lang="tr-TR" sz="1100" kern="100" spc="-20" dirty="0">
                          <a:effectLst/>
                        </a:rPr>
                        <a:t>Borç</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37490">
                        <a:spcBef>
                          <a:spcPts val="285"/>
                        </a:spcBef>
                        <a:spcAft>
                          <a:spcPts val="0"/>
                        </a:spcAft>
                      </a:pPr>
                      <a:r>
                        <a:rPr lang="tr-TR" sz="1100" kern="100" spc="-10">
                          <a:effectLst/>
                        </a:rPr>
                        <a:t>Alacak</a:t>
                      </a:r>
                      <a:endParaRPr lang="en-TR" sz="1400" kern="1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extLst>
                  <a:ext uri="{0D108BD9-81ED-4DB2-BD59-A6C34878D82A}">
                    <a16:rowId xmlns:a16="http://schemas.microsoft.com/office/drawing/2014/main" val="1620148824"/>
                  </a:ext>
                </a:extLst>
              </a:tr>
              <a:tr h="793363">
                <a:tc>
                  <a:txBody>
                    <a:bodyPr/>
                    <a:lstStyle/>
                    <a:p>
                      <a:pPr marL="10795" algn="ctr">
                        <a:spcBef>
                          <a:spcPts val="250"/>
                        </a:spcBef>
                        <a:spcAft>
                          <a:spcPts val="0"/>
                        </a:spcAft>
                      </a:pPr>
                      <a:r>
                        <a:rPr lang="tr-TR" sz="1200" kern="100" spc="-50" dirty="0">
                          <a:effectLst/>
                        </a:rPr>
                        <a:t>x</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marL="25400">
                        <a:spcBef>
                          <a:spcPts val="250"/>
                        </a:spcBef>
                        <a:spcAft>
                          <a:spcPts val="0"/>
                        </a:spcAft>
                      </a:pPr>
                      <a:r>
                        <a:rPr lang="tr-TR" sz="1200" kern="100" dirty="0">
                          <a:effectLst/>
                        </a:rPr>
                        <a:t>.......................................</a:t>
                      </a:r>
                      <a:r>
                        <a:rPr lang="tr-TR" sz="1200" kern="100" spc="215" dirty="0">
                          <a:effectLst/>
                        </a:rPr>
                        <a:t> </a:t>
                      </a:r>
                      <a:r>
                        <a:rPr lang="tr-TR" sz="1200" kern="100" spc="215" dirty="0" err="1">
                          <a:effectLst/>
                        </a:rPr>
                        <a:t>x</a:t>
                      </a:r>
                      <a:r>
                        <a:rPr lang="tr-TR" sz="1200" kern="100" dirty="0" err="1">
                          <a:effectLst/>
                        </a:rPr>
                        <a:t>x.xx.xxxx</a:t>
                      </a:r>
                      <a:r>
                        <a:rPr lang="tr-TR" sz="1200" kern="100" spc="230" dirty="0">
                          <a:effectLst/>
                        </a:rPr>
                        <a:t> </a:t>
                      </a:r>
                      <a:r>
                        <a:rPr lang="tr-TR" sz="1200" kern="100" spc="-10" dirty="0">
                          <a:effectLst/>
                        </a:rPr>
                        <a:t>...........................................</a:t>
                      </a:r>
                      <a:endParaRPr lang="en-TR" sz="1600" kern="100" dirty="0">
                        <a:effectLst/>
                      </a:endParaRPr>
                    </a:p>
                    <a:p>
                      <a:pPr marL="156845">
                        <a:spcBef>
                          <a:spcPts val="300"/>
                        </a:spcBef>
                        <a:spcAft>
                          <a:spcPts val="0"/>
                        </a:spcAft>
                      </a:pPr>
                      <a:r>
                        <a:rPr lang="tr-TR" sz="1200" kern="100" dirty="0">
                          <a:effectLst/>
                        </a:rPr>
                        <a:t>397 SAYIM VE TESELLÜM FAZLALARI</a:t>
                      </a:r>
                    </a:p>
                    <a:p>
                      <a:pPr marL="156845">
                        <a:spcBef>
                          <a:spcPts val="300"/>
                        </a:spcBef>
                        <a:spcAft>
                          <a:spcPts val="0"/>
                        </a:spcAft>
                      </a:pPr>
                      <a:endParaRPr lang="tr-TR" sz="1200" kern="100" dirty="0">
                        <a:effectLst/>
                      </a:endParaRPr>
                    </a:p>
                    <a:p>
                      <a:pPr marL="156845">
                        <a:spcBef>
                          <a:spcPts val="300"/>
                        </a:spcBef>
                        <a:spcAft>
                          <a:spcPts val="0"/>
                        </a:spcAft>
                      </a:pPr>
                      <a:r>
                        <a:rPr lang="tr-TR" sz="1200" kern="100" dirty="0">
                          <a:effectLst/>
                        </a:rPr>
                        <a:t>                                             649 DİĞER OLAĞAN GELİR VE KARLAR</a:t>
                      </a:r>
                    </a:p>
                    <a:p>
                      <a:pPr marL="456565">
                        <a:spcBef>
                          <a:spcPts val="305"/>
                        </a:spcBef>
                        <a:spcAft>
                          <a:spcPts val="0"/>
                        </a:spcAft>
                      </a:pPr>
                      <a:r>
                        <a:rPr lang="tr-TR" sz="1200" kern="100" dirty="0">
                          <a:effectLst/>
                          <a:latin typeface="Times New Roman" panose="02020603050405020304" pitchFamily="18" charset="0"/>
                          <a:ea typeface="Times New Roman" panose="02020603050405020304" pitchFamily="18" charset="0"/>
                          <a:cs typeface="Times New Roman" panose="02020603050405020304" pitchFamily="18" charset="0"/>
                        </a:rPr>
                        <a:t>Kasa  Fazlası </a:t>
                      </a:r>
                      <a:endParaRPr lang="en-TR" sz="16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pPr>
                        <a:spcBef>
                          <a:spcPts val="550"/>
                        </a:spcBef>
                      </a:pPr>
                      <a:r>
                        <a:rPr lang="tr-TR" sz="1100" kern="100" dirty="0">
                          <a:effectLst/>
                        </a:rPr>
                        <a:t> </a:t>
                      </a:r>
                      <a:endParaRPr lang="en-TR" sz="1400" kern="100" dirty="0">
                        <a:effectLst/>
                      </a:endParaRPr>
                    </a:p>
                    <a:p>
                      <a:pPr marL="249555"/>
                      <a:r>
                        <a:rPr lang="tr-TR" sz="1100" kern="100" spc="-10" dirty="0">
                          <a:effectLst/>
                        </a:rPr>
                        <a:t>400</a:t>
                      </a:r>
                      <a:endParaRPr lang="en-TR" sz="1400"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tc>
                <a:tc>
                  <a:txBody>
                    <a:bodyPr/>
                    <a:lstStyle/>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dirty="0">
                          <a:effectLst/>
                        </a:rPr>
                        <a:t> </a:t>
                      </a:r>
                      <a:endParaRPr lang="en-TR" sz="1400" kern="100" dirty="0">
                        <a:effectLst/>
                      </a:endParaRPr>
                    </a:p>
                    <a:p>
                      <a:r>
                        <a:rPr lang="tr-TR" sz="1100" kern="100" spc="-10" dirty="0">
                          <a:effectLst/>
                        </a:rPr>
                        <a:t>           </a:t>
                      </a:r>
                      <a:endParaRPr lang="en-TR" sz="1400" kern="100" dirty="0">
                        <a:effectLst/>
                      </a:endParaRPr>
                    </a:p>
                    <a:p>
                      <a:pPr marL="249555"/>
                      <a:r>
                        <a:rPr lang="tr-TR" sz="1100" kern="100" spc="-10" dirty="0">
                          <a:effectLst/>
                        </a:rPr>
                        <a:t>400</a:t>
                      </a:r>
                      <a:endParaRPr lang="en-TR" sz="1400" kern="100" dirty="0">
                        <a:effectLst/>
                      </a:endParaRPr>
                    </a:p>
                  </a:txBody>
                  <a:tcPr marL="0" marR="0" marT="0" marB="0"/>
                </a:tc>
                <a:extLst>
                  <a:ext uri="{0D108BD9-81ED-4DB2-BD59-A6C34878D82A}">
                    <a16:rowId xmlns:a16="http://schemas.microsoft.com/office/drawing/2014/main" val="3223489883"/>
                  </a:ext>
                </a:extLst>
              </a:tr>
            </a:tbl>
          </a:graphicData>
        </a:graphic>
      </p:graphicFrame>
    </p:spTree>
    <p:extLst>
      <p:ext uri="{BB962C8B-B14F-4D97-AF65-F5344CB8AC3E}">
        <p14:creationId xmlns:p14="http://schemas.microsoft.com/office/powerpoint/2010/main" val="3631253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B7FD2B-DBB0-B8A6-D6D7-722FD3EF34A2}"/>
              </a:ext>
            </a:extLst>
          </p:cNvPr>
          <p:cNvSpPr>
            <a:spLocks noGrp="1"/>
          </p:cNvSpPr>
          <p:nvPr>
            <p:ph idx="1"/>
          </p:nvPr>
        </p:nvSpPr>
        <p:spPr>
          <a:xfrm>
            <a:off x="508000" y="609600"/>
            <a:ext cx="11214100" cy="5956300"/>
          </a:xfrm>
        </p:spPr>
        <p:txBody>
          <a:bodyPr>
            <a:normAutofit/>
          </a:bodyPr>
          <a:lstStyle/>
          <a:p>
            <a:pPr algn="just"/>
            <a:endParaRPr lang="tr-TR" sz="2400" dirty="0"/>
          </a:p>
          <a:p>
            <a:pPr algn="just"/>
            <a:endParaRPr lang="tr-TR" sz="2400" dirty="0"/>
          </a:p>
          <a:p>
            <a:pPr algn="just"/>
            <a:endParaRPr lang="tr-TR" sz="2400" dirty="0"/>
          </a:p>
          <a:p>
            <a:pPr algn="just"/>
            <a:r>
              <a:rPr lang="tr-TR" sz="2400" dirty="0"/>
              <a:t>197 SAYIM VE TESELLÜM NOKSANLARI: Kasa noksanlarının kaydedildiği hesaptır.</a:t>
            </a:r>
          </a:p>
          <a:p>
            <a:pPr algn="just"/>
            <a:endParaRPr lang="tr-TR" sz="2400" dirty="0"/>
          </a:p>
          <a:p>
            <a:pPr algn="just"/>
            <a:r>
              <a:rPr lang="tr-TR" sz="2400" dirty="0"/>
              <a:t>397 SAYIM VE TESELLÜM FAZLALARI: Kasa fazlalarının kaydedildiği hesaptır.</a:t>
            </a:r>
          </a:p>
          <a:p>
            <a:pPr marL="0" indent="0" algn="just">
              <a:buNone/>
            </a:pPr>
            <a:endParaRPr lang="tr-TR" sz="2400" dirty="0"/>
          </a:p>
          <a:p>
            <a:pPr algn="just"/>
            <a:r>
              <a:rPr lang="tr-TR" sz="2400" dirty="0"/>
              <a:t>649 DİĞER OLAĞAN GELİR VE KARLAR: İşletmenin esas faaliyeti dışında fakat olağan olarak kabul edilen faaliyetlerle ilgili gelirlerin kaydedildiği hesaptır. </a:t>
            </a:r>
          </a:p>
          <a:p>
            <a:pPr algn="just"/>
            <a:endParaRPr lang="tr-TR" sz="2400" dirty="0"/>
          </a:p>
          <a:p>
            <a:pPr algn="just"/>
            <a:r>
              <a:rPr lang="tr-TR" sz="2400" dirty="0"/>
              <a:t>659 DİĞER OLAĞAN GİDER VE ZARARLAR: İşletmenin esas faaliyeti dışında fakat olağan olarak kabul edilen faaliyetlerle ilgili giderlerin kaydedildiği hesaptır. </a:t>
            </a:r>
          </a:p>
          <a:p>
            <a:pPr algn="just"/>
            <a:endParaRPr lang="tr-TR" sz="2400" dirty="0"/>
          </a:p>
          <a:p>
            <a:pPr algn="just"/>
            <a:endParaRPr lang="en-TR" sz="2400" dirty="0"/>
          </a:p>
        </p:txBody>
      </p:sp>
    </p:spTree>
    <p:extLst>
      <p:ext uri="{BB962C8B-B14F-4D97-AF65-F5344CB8AC3E}">
        <p14:creationId xmlns:p14="http://schemas.microsoft.com/office/powerpoint/2010/main" val="2523658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9176</TotalTime>
  <Words>6427</Words>
  <Application>Microsoft Macintosh PowerPoint</Application>
  <PresentationFormat>Widescreen</PresentationFormat>
  <Paragraphs>2164</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Calibri Light</vt:lpstr>
      <vt:lpstr>Helvetica</vt:lpstr>
      <vt:lpstr>Times New Roman</vt:lpstr>
      <vt:lpstr>Office Theme</vt:lpstr>
      <vt:lpstr>Genel Muhasebe 1</vt:lpstr>
      <vt:lpstr>1. DÖNEN VARLIKLAR</vt:lpstr>
      <vt:lpstr>PowerPoint Presentation</vt:lpstr>
      <vt:lpstr>DÖVİZLİ İŞLEMLER</vt:lpstr>
      <vt:lpstr>PowerPoint Presentation</vt:lpstr>
      <vt:lpstr>KASA SAYIM FARKLARI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Muhasebe 1</dc:title>
  <dc:creator>Bertaç Şakir Şahin</dc:creator>
  <cp:lastModifiedBy>Bertaç Şakir Şahin</cp:lastModifiedBy>
  <cp:revision>106</cp:revision>
  <dcterms:created xsi:type="dcterms:W3CDTF">2023-11-07T09:39:00Z</dcterms:created>
  <dcterms:modified xsi:type="dcterms:W3CDTF">2023-11-15T14:08:08Z</dcterms:modified>
</cp:coreProperties>
</file>