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6"/>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63"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C6FDC-FD2F-4358-992C-4BA276585690}" type="datetimeFigureOut">
              <a:rPr lang="tr-TR" smtClean="0"/>
              <a:t>29.04.2020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388BA-8477-463B-A885-AEA555E6D8BE}" type="slidenum">
              <a:rPr lang="tr-TR" smtClean="0"/>
              <a:t>‹#›</a:t>
            </a:fld>
            <a:endParaRPr lang="tr-TR"/>
          </a:p>
        </p:txBody>
      </p:sp>
    </p:spTree>
    <p:extLst>
      <p:ext uri="{BB962C8B-B14F-4D97-AF65-F5344CB8AC3E}">
        <p14:creationId xmlns:p14="http://schemas.microsoft.com/office/powerpoint/2010/main" val="63331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BE388BA-8477-463B-A885-AEA555E6D8BE}" type="slidenum">
              <a:rPr lang="tr-TR" smtClean="0"/>
              <a:t>3</a:t>
            </a:fld>
            <a:endParaRPr lang="tr-TR"/>
          </a:p>
        </p:txBody>
      </p:sp>
    </p:spTree>
    <p:extLst>
      <p:ext uri="{BB962C8B-B14F-4D97-AF65-F5344CB8AC3E}">
        <p14:creationId xmlns:p14="http://schemas.microsoft.com/office/powerpoint/2010/main" val="369993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BE388BA-8477-463B-A885-AEA555E6D8BE}" type="slidenum">
              <a:rPr lang="tr-TR" smtClean="0"/>
              <a:t>4</a:t>
            </a:fld>
            <a:endParaRPr lang="tr-TR"/>
          </a:p>
        </p:txBody>
      </p:sp>
    </p:spTree>
    <p:extLst>
      <p:ext uri="{BB962C8B-B14F-4D97-AF65-F5344CB8AC3E}">
        <p14:creationId xmlns:p14="http://schemas.microsoft.com/office/powerpoint/2010/main" val="308775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ABE388BA-8477-463B-A885-AEA555E6D8BE}" type="slidenum">
              <a:rPr lang="tr-TR" smtClean="0"/>
              <a:t>9</a:t>
            </a:fld>
            <a:endParaRPr lang="tr-TR"/>
          </a:p>
        </p:txBody>
      </p:sp>
    </p:spTree>
    <p:extLst>
      <p:ext uri="{BB962C8B-B14F-4D97-AF65-F5344CB8AC3E}">
        <p14:creationId xmlns:p14="http://schemas.microsoft.com/office/powerpoint/2010/main" val="2368499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6ECFFE12-8072-4FE4-B887-5D7FD89BF8D5}" type="datetime1">
              <a:rPr lang="tr-TR" smtClean="0"/>
              <a:t>29.04.2020</a:t>
            </a:fld>
            <a:endParaRPr lang="tr-TR"/>
          </a:p>
        </p:txBody>
      </p:sp>
      <p:sp>
        <p:nvSpPr>
          <p:cNvPr id="5" name="Footer Placeholder 4"/>
          <p:cNvSpPr>
            <a:spLocks noGrp="1"/>
          </p:cNvSpPr>
          <p:nvPr>
            <p:ph type="ftr" sz="quarter" idx="11"/>
          </p:nvPr>
        </p:nvSpPr>
        <p:spPr/>
        <p:txBody>
          <a:bodyPr/>
          <a:lstStyle/>
          <a:p>
            <a:r>
              <a:rPr lang="tr-TR" dirty="0" smtClean="0"/>
              <a:t>Laboratuvar II - Termoset Polimerler</a:t>
            </a:r>
            <a:endParaRPr lang="tr-TR" dirty="0"/>
          </a:p>
        </p:txBody>
      </p:sp>
      <p:sp>
        <p:nvSpPr>
          <p:cNvPr id="6" name="Slide Number Placeholder 5"/>
          <p:cNvSpPr>
            <a:spLocks noGrp="1"/>
          </p:cNvSpPr>
          <p:nvPr>
            <p:ph type="sldNum" sz="quarter" idx="12"/>
          </p:nvPr>
        </p:nvSpPr>
        <p:spPr/>
        <p:txBody>
          <a:bodyPr/>
          <a:lstStyle/>
          <a:p>
            <a:fld id="{E68F55FD-AA32-4D2A-9576-BE40BDE8257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14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C546A70-3928-4FD6-A87D-0D9AEAFC4E10}" type="datetime1">
              <a:rPr lang="tr-TR" smtClean="0"/>
              <a:t>29.04.2020</a:t>
            </a:fld>
            <a:endParaRPr lang="tr-TR"/>
          </a:p>
        </p:txBody>
      </p:sp>
      <p:sp>
        <p:nvSpPr>
          <p:cNvPr id="5" name="Footer Placeholder 4"/>
          <p:cNvSpPr>
            <a:spLocks noGrp="1"/>
          </p:cNvSpPr>
          <p:nvPr>
            <p:ph type="ftr" sz="quarter" idx="11"/>
          </p:nvPr>
        </p:nvSpPr>
        <p:spPr/>
        <p:txBody>
          <a:bodyPr/>
          <a:lstStyle/>
          <a:p>
            <a:r>
              <a:rPr lang="tr-TR" dirty="0" smtClean="0"/>
              <a:t>Laboratuvar II - Termoset Polimerler</a:t>
            </a:r>
            <a:endParaRPr lang="tr-TR" dirty="0"/>
          </a:p>
        </p:txBody>
      </p:sp>
      <p:sp>
        <p:nvSpPr>
          <p:cNvPr id="6" name="Slide Number Placeholder 5"/>
          <p:cNvSpPr>
            <a:spLocks noGrp="1"/>
          </p:cNvSpPr>
          <p:nvPr>
            <p:ph type="sldNum" sz="quarter" idx="12"/>
          </p:nvPr>
        </p:nvSpPr>
        <p:spPr/>
        <p:txBody>
          <a:bodyPr/>
          <a:lstStyle/>
          <a:p>
            <a:fld id="{E68F55FD-AA32-4D2A-9576-BE40BDE82572}" type="slidenum">
              <a:rPr lang="tr-TR" smtClean="0"/>
              <a:t>‹#›</a:t>
            </a:fld>
            <a:endParaRPr lang="tr-TR"/>
          </a:p>
        </p:txBody>
      </p:sp>
    </p:spTree>
    <p:extLst>
      <p:ext uri="{BB962C8B-B14F-4D97-AF65-F5344CB8AC3E}">
        <p14:creationId xmlns:p14="http://schemas.microsoft.com/office/powerpoint/2010/main" val="1494690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4BE9879-2C7A-4C16-92B6-EAA9C26FA94B}" type="datetime1">
              <a:rPr lang="tr-TR" smtClean="0"/>
              <a:t>29.04.2020</a:t>
            </a:fld>
            <a:endParaRPr lang="tr-TR"/>
          </a:p>
        </p:txBody>
      </p:sp>
      <p:sp>
        <p:nvSpPr>
          <p:cNvPr id="5" name="Footer Placeholder 4"/>
          <p:cNvSpPr>
            <a:spLocks noGrp="1"/>
          </p:cNvSpPr>
          <p:nvPr>
            <p:ph type="ftr" sz="quarter" idx="11"/>
          </p:nvPr>
        </p:nvSpPr>
        <p:spPr/>
        <p:txBody>
          <a:bodyPr/>
          <a:lstStyle/>
          <a:p>
            <a:r>
              <a:rPr lang="tr-TR" dirty="0" smtClean="0"/>
              <a:t>Laboratuvar II - Termoset Polimerler</a:t>
            </a:r>
            <a:endParaRPr lang="tr-TR" dirty="0"/>
          </a:p>
        </p:txBody>
      </p:sp>
      <p:sp>
        <p:nvSpPr>
          <p:cNvPr id="6" name="Slide Number Placeholder 5"/>
          <p:cNvSpPr>
            <a:spLocks noGrp="1"/>
          </p:cNvSpPr>
          <p:nvPr>
            <p:ph type="sldNum" sz="quarter" idx="12"/>
          </p:nvPr>
        </p:nvSpPr>
        <p:spPr/>
        <p:txBody>
          <a:bodyPr/>
          <a:lstStyle/>
          <a:p>
            <a:fld id="{E68F55FD-AA32-4D2A-9576-BE40BDE82572}" type="slidenum">
              <a:rPr lang="tr-TR" smtClean="0"/>
              <a:t>‹#›</a:t>
            </a:fld>
            <a:endParaRPr lang="tr-TR"/>
          </a:p>
        </p:txBody>
      </p:sp>
    </p:spTree>
    <p:extLst>
      <p:ext uri="{BB962C8B-B14F-4D97-AF65-F5344CB8AC3E}">
        <p14:creationId xmlns:p14="http://schemas.microsoft.com/office/powerpoint/2010/main" val="142542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504ADE3-9D67-486E-9C4B-4149FE2D385D}" type="datetime1">
              <a:rPr lang="tr-TR" smtClean="0"/>
              <a:t>29.04.2020</a:t>
            </a:fld>
            <a:endParaRPr lang="tr-TR"/>
          </a:p>
        </p:txBody>
      </p:sp>
      <p:sp>
        <p:nvSpPr>
          <p:cNvPr id="5" name="Footer Placeholder 4"/>
          <p:cNvSpPr>
            <a:spLocks noGrp="1"/>
          </p:cNvSpPr>
          <p:nvPr>
            <p:ph type="ftr" sz="quarter" idx="11"/>
          </p:nvPr>
        </p:nvSpPr>
        <p:spPr/>
        <p:txBody>
          <a:bodyPr/>
          <a:lstStyle/>
          <a:p>
            <a:r>
              <a:rPr lang="tr-TR" dirty="0" smtClean="0"/>
              <a:t>Laboratuvar II - Termoset Polimerler</a:t>
            </a:r>
            <a:endParaRPr lang="tr-TR" dirty="0"/>
          </a:p>
        </p:txBody>
      </p:sp>
      <p:sp>
        <p:nvSpPr>
          <p:cNvPr id="6" name="Slide Number Placeholder 5"/>
          <p:cNvSpPr>
            <a:spLocks noGrp="1"/>
          </p:cNvSpPr>
          <p:nvPr>
            <p:ph type="sldNum" sz="quarter" idx="12"/>
          </p:nvPr>
        </p:nvSpPr>
        <p:spPr/>
        <p:txBody>
          <a:bodyPr/>
          <a:lstStyle/>
          <a:p>
            <a:fld id="{E68F55FD-AA32-4D2A-9576-BE40BDE82572}" type="slidenum">
              <a:rPr lang="tr-TR" smtClean="0"/>
              <a:t>‹#›</a:t>
            </a:fld>
            <a:endParaRPr lang="tr-TR"/>
          </a:p>
        </p:txBody>
      </p:sp>
    </p:spTree>
    <p:extLst>
      <p:ext uri="{BB962C8B-B14F-4D97-AF65-F5344CB8AC3E}">
        <p14:creationId xmlns:p14="http://schemas.microsoft.com/office/powerpoint/2010/main" val="316681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D385A1E-245A-40FC-A197-D8073C7785D1}" type="datetime1">
              <a:rPr lang="tr-TR" smtClean="0"/>
              <a:t>29.04.2020</a:t>
            </a:fld>
            <a:endParaRPr lang="tr-TR"/>
          </a:p>
        </p:txBody>
      </p:sp>
      <p:sp>
        <p:nvSpPr>
          <p:cNvPr id="5" name="Footer Placeholder 4"/>
          <p:cNvSpPr>
            <a:spLocks noGrp="1"/>
          </p:cNvSpPr>
          <p:nvPr>
            <p:ph type="ftr" sz="quarter" idx="11"/>
          </p:nvPr>
        </p:nvSpPr>
        <p:spPr/>
        <p:txBody>
          <a:bodyPr/>
          <a:lstStyle/>
          <a:p>
            <a:r>
              <a:rPr lang="tr-TR" dirty="0" smtClean="0"/>
              <a:t>Laboratuvar II - Termoset Polimerler</a:t>
            </a:r>
            <a:endParaRPr lang="tr-TR" dirty="0"/>
          </a:p>
        </p:txBody>
      </p:sp>
      <p:sp>
        <p:nvSpPr>
          <p:cNvPr id="6" name="Slide Number Placeholder 5"/>
          <p:cNvSpPr>
            <a:spLocks noGrp="1"/>
          </p:cNvSpPr>
          <p:nvPr>
            <p:ph type="sldNum" sz="quarter" idx="12"/>
          </p:nvPr>
        </p:nvSpPr>
        <p:spPr/>
        <p:txBody>
          <a:bodyPr/>
          <a:lstStyle/>
          <a:p>
            <a:fld id="{E68F55FD-AA32-4D2A-9576-BE40BDE8257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75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D7FB372-27EE-4F17-A701-A14622C49D3C}" type="datetime1">
              <a:rPr lang="tr-TR" smtClean="0"/>
              <a:t>29.04.2020</a:t>
            </a:fld>
            <a:endParaRPr lang="tr-TR"/>
          </a:p>
        </p:txBody>
      </p:sp>
      <p:sp>
        <p:nvSpPr>
          <p:cNvPr id="6" name="Footer Placeholder 5"/>
          <p:cNvSpPr>
            <a:spLocks noGrp="1"/>
          </p:cNvSpPr>
          <p:nvPr>
            <p:ph type="ftr" sz="quarter" idx="11"/>
          </p:nvPr>
        </p:nvSpPr>
        <p:spPr/>
        <p:txBody>
          <a:bodyPr/>
          <a:lstStyle/>
          <a:p>
            <a:r>
              <a:rPr lang="tr-TR" dirty="0" smtClean="0"/>
              <a:t>Laboratuvar II - Termoset Polimerler</a:t>
            </a:r>
            <a:endParaRPr lang="tr-TR" dirty="0"/>
          </a:p>
        </p:txBody>
      </p:sp>
      <p:sp>
        <p:nvSpPr>
          <p:cNvPr id="7" name="Slide Number Placeholder 6"/>
          <p:cNvSpPr>
            <a:spLocks noGrp="1"/>
          </p:cNvSpPr>
          <p:nvPr>
            <p:ph type="sldNum" sz="quarter" idx="12"/>
          </p:nvPr>
        </p:nvSpPr>
        <p:spPr/>
        <p:txBody>
          <a:bodyPr/>
          <a:lstStyle/>
          <a:p>
            <a:fld id="{E68F55FD-AA32-4D2A-9576-BE40BDE82572}" type="slidenum">
              <a:rPr lang="tr-TR" smtClean="0"/>
              <a:t>‹#›</a:t>
            </a:fld>
            <a:endParaRPr lang="tr-TR"/>
          </a:p>
        </p:txBody>
      </p:sp>
    </p:spTree>
    <p:extLst>
      <p:ext uri="{BB962C8B-B14F-4D97-AF65-F5344CB8AC3E}">
        <p14:creationId xmlns:p14="http://schemas.microsoft.com/office/powerpoint/2010/main" val="420005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C455000-DD60-4606-A2A8-5E7103B401F5}" type="datetime1">
              <a:rPr lang="tr-TR" smtClean="0"/>
              <a:t>29.04.2020</a:t>
            </a:fld>
            <a:endParaRPr lang="tr-TR"/>
          </a:p>
        </p:txBody>
      </p:sp>
      <p:sp>
        <p:nvSpPr>
          <p:cNvPr id="8" name="Footer Placeholder 7"/>
          <p:cNvSpPr>
            <a:spLocks noGrp="1"/>
          </p:cNvSpPr>
          <p:nvPr>
            <p:ph type="ftr" sz="quarter" idx="11"/>
          </p:nvPr>
        </p:nvSpPr>
        <p:spPr/>
        <p:txBody>
          <a:bodyPr/>
          <a:lstStyle/>
          <a:p>
            <a:r>
              <a:rPr lang="tr-TR" dirty="0" smtClean="0"/>
              <a:t>Laboratuvar II - Termoset Polimerler</a:t>
            </a:r>
            <a:endParaRPr lang="tr-TR" dirty="0"/>
          </a:p>
        </p:txBody>
      </p:sp>
      <p:sp>
        <p:nvSpPr>
          <p:cNvPr id="9" name="Slide Number Placeholder 8"/>
          <p:cNvSpPr>
            <a:spLocks noGrp="1"/>
          </p:cNvSpPr>
          <p:nvPr>
            <p:ph type="sldNum" sz="quarter" idx="12"/>
          </p:nvPr>
        </p:nvSpPr>
        <p:spPr/>
        <p:txBody>
          <a:bodyPr/>
          <a:lstStyle/>
          <a:p>
            <a:fld id="{E68F55FD-AA32-4D2A-9576-BE40BDE82572}" type="slidenum">
              <a:rPr lang="tr-TR" smtClean="0"/>
              <a:t>‹#›</a:t>
            </a:fld>
            <a:endParaRPr lang="tr-TR"/>
          </a:p>
        </p:txBody>
      </p:sp>
    </p:spTree>
    <p:extLst>
      <p:ext uri="{BB962C8B-B14F-4D97-AF65-F5344CB8AC3E}">
        <p14:creationId xmlns:p14="http://schemas.microsoft.com/office/powerpoint/2010/main" val="244035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5349BF5-B92C-4F43-B7D7-CCD979A76CF3}" type="datetime1">
              <a:rPr lang="tr-TR" smtClean="0"/>
              <a:t>29.04.2020</a:t>
            </a:fld>
            <a:endParaRPr lang="tr-TR"/>
          </a:p>
        </p:txBody>
      </p:sp>
      <p:sp>
        <p:nvSpPr>
          <p:cNvPr id="4" name="Footer Placeholder 3"/>
          <p:cNvSpPr>
            <a:spLocks noGrp="1"/>
          </p:cNvSpPr>
          <p:nvPr>
            <p:ph type="ftr" sz="quarter" idx="11"/>
          </p:nvPr>
        </p:nvSpPr>
        <p:spPr/>
        <p:txBody>
          <a:bodyPr/>
          <a:lstStyle/>
          <a:p>
            <a:r>
              <a:rPr lang="tr-TR" dirty="0" smtClean="0"/>
              <a:t>Laboratuvar II - Termoset Polimerler</a:t>
            </a:r>
            <a:endParaRPr lang="tr-TR" dirty="0"/>
          </a:p>
        </p:txBody>
      </p:sp>
      <p:sp>
        <p:nvSpPr>
          <p:cNvPr id="5" name="Slide Number Placeholder 4"/>
          <p:cNvSpPr>
            <a:spLocks noGrp="1"/>
          </p:cNvSpPr>
          <p:nvPr>
            <p:ph type="sldNum" sz="quarter" idx="12"/>
          </p:nvPr>
        </p:nvSpPr>
        <p:spPr/>
        <p:txBody>
          <a:bodyPr/>
          <a:lstStyle/>
          <a:p>
            <a:fld id="{E68F55FD-AA32-4D2A-9576-BE40BDE82572}" type="slidenum">
              <a:rPr lang="tr-TR" smtClean="0"/>
              <a:t>‹#›</a:t>
            </a:fld>
            <a:endParaRPr lang="tr-TR"/>
          </a:p>
        </p:txBody>
      </p:sp>
    </p:spTree>
    <p:extLst>
      <p:ext uri="{BB962C8B-B14F-4D97-AF65-F5344CB8AC3E}">
        <p14:creationId xmlns:p14="http://schemas.microsoft.com/office/powerpoint/2010/main" val="128580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F4C6400-CEF4-470A-97B9-FB20CF2B00B7}" type="datetime1">
              <a:rPr lang="tr-TR" smtClean="0"/>
              <a:t>29.04.2020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r>
              <a:rPr lang="tr-TR" dirty="0" smtClean="0"/>
              <a:t>Laboratuvar II - Termoset Polimerler</a:t>
            </a:r>
            <a:endParaRPr lang="tr-TR" dirty="0"/>
          </a:p>
        </p:txBody>
      </p:sp>
      <p:sp>
        <p:nvSpPr>
          <p:cNvPr id="9" name="Slide Number Placeholder 8"/>
          <p:cNvSpPr>
            <a:spLocks noGrp="1"/>
          </p:cNvSpPr>
          <p:nvPr>
            <p:ph type="sldNum" sz="quarter" idx="12"/>
          </p:nvPr>
        </p:nvSpPr>
        <p:spPr/>
        <p:txBody>
          <a:bodyPr/>
          <a:lstStyle/>
          <a:p>
            <a:fld id="{E68F55FD-AA32-4D2A-9576-BE40BDE82572}" type="slidenum">
              <a:rPr lang="tr-TR" smtClean="0"/>
              <a:t>‹#›</a:t>
            </a:fld>
            <a:endParaRPr lang="tr-TR"/>
          </a:p>
        </p:txBody>
      </p:sp>
    </p:spTree>
    <p:extLst>
      <p:ext uri="{BB962C8B-B14F-4D97-AF65-F5344CB8AC3E}">
        <p14:creationId xmlns:p14="http://schemas.microsoft.com/office/powerpoint/2010/main" val="330061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BE8174-EA95-4579-BC87-C9F377321899}" type="datetime1">
              <a:rPr lang="tr-TR" smtClean="0"/>
              <a:t>29.04.2020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tr-TR" dirty="0" smtClean="0"/>
              <a:t>Laboratuvar II - Termoset Polimerler</a:t>
            </a:r>
            <a:endParaRPr lang="tr-T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8F55FD-AA32-4D2A-9576-BE40BDE82572}" type="slidenum">
              <a:rPr lang="tr-TR" smtClean="0"/>
              <a:t>‹#›</a:t>
            </a:fld>
            <a:endParaRPr lang="tr-TR"/>
          </a:p>
        </p:txBody>
      </p:sp>
    </p:spTree>
    <p:extLst>
      <p:ext uri="{BB962C8B-B14F-4D97-AF65-F5344CB8AC3E}">
        <p14:creationId xmlns:p14="http://schemas.microsoft.com/office/powerpoint/2010/main" val="339681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A58D2F1-FAD1-4EC3-8D12-EED5D7321DD1}" type="datetime1">
              <a:rPr lang="tr-TR" smtClean="0"/>
              <a:t>29.04.2020</a:t>
            </a:fld>
            <a:endParaRPr lang="tr-TR"/>
          </a:p>
        </p:txBody>
      </p:sp>
      <p:sp>
        <p:nvSpPr>
          <p:cNvPr id="6" name="Footer Placeholder 5"/>
          <p:cNvSpPr>
            <a:spLocks noGrp="1"/>
          </p:cNvSpPr>
          <p:nvPr>
            <p:ph type="ftr" sz="quarter" idx="11"/>
          </p:nvPr>
        </p:nvSpPr>
        <p:spPr/>
        <p:txBody>
          <a:bodyPr/>
          <a:lstStyle/>
          <a:p>
            <a:r>
              <a:rPr lang="tr-TR" dirty="0" smtClean="0"/>
              <a:t>Laboratuvar II - Termoset Polimerler</a:t>
            </a:r>
            <a:endParaRPr lang="tr-TR" dirty="0"/>
          </a:p>
        </p:txBody>
      </p:sp>
      <p:sp>
        <p:nvSpPr>
          <p:cNvPr id="7" name="Slide Number Placeholder 6"/>
          <p:cNvSpPr>
            <a:spLocks noGrp="1"/>
          </p:cNvSpPr>
          <p:nvPr>
            <p:ph type="sldNum" sz="quarter" idx="12"/>
          </p:nvPr>
        </p:nvSpPr>
        <p:spPr/>
        <p:txBody>
          <a:bodyPr/>
          <a:lstStyle/>
          <a:p>
            <a:fld id="{E68F55FD-AA32-4D2A-9576-BE40BDE82572}" type="slidenum">
              <a:rPr lang="tr-TR" smtClean="0"/>
              <a:t>‹#›</a:t>
            </a:fld>
            <a:endParaRPr lang="tr-TR"/>
          </a:p>
        </p:txBody>
      </p:sp>
    </p:spTree>
    <p:extLst>
      <p:ext uri="{BB962C8B-B14F-4D97-AF65-F5344CB8AC3E}">
        <p14:creationId xmlns:p14="http://schemas.microsoft.com/office/powerpoint/2010/main" val="224302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82E98E-9004-4B7D-ABA1-9A03A0555E0D}" type="datetime1">
              <a:rPr lang="tr-TR" smtClean="0"/>
              <a:t>29.04.2020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tr-TR" dirty="0" smtClean="0"/>
              <a:t>Laboratuvar II - Termoset Polimerler</a:t>
            </a:r>
            <a:endParaRPr lang="tr-TR"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68F55FD-AA32-4D2A-9576-BE40BDE82572}"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1729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youtu.be/O_-rINqV3JY?t=43"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youtu.be/O_-rINqV3JY?t=43"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olymerinnovationblog.com/video-store/thermoplastics-5-part-video-series/" TargetMode="External"/><Relationship Id="rId5" Type="http://schemas.openxmlformats.org/officeDocument/2006/relationships/image" Target="../media/image3.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hyperlink" Target="https://makingoftomorrow.com/thermoplastic-cellulose-for-replacing-plastic/"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osborneindustries.com/news/thermosetting-plastic-uses-application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pPr algn="ctr"/>
            <a:r>
              <a:rPr lang="tr-TR" sz="2000" dirty="0" smtClean="0"/>
              <a:t>Yıldız Teknik Üniversitesi</a:t>
            </a:r>
            <a:br>
              <a:rPr lang="tr-TR" sz="2000" dirty="0" smtClean="0"/>
            </a:br>
            <a:r>
              <a:rPr lang="tr-TR" sz="2400" dirty="0" err="1" smtClean="0"/>
              <a:t>Metalurji</a:t>
            </a:r>
            <a:r>
              <a:rPr lang="tr-TR" sz="2400" dirty="0" smtClean="0"/>
              <a:t> ve Malzeme Mühendisliği Bölümü</a:t>
            </a:r>
            <a:r>
              <a:rPr lang="tr-TR" sz="7200" dirty="0" smtClean="0"/>
              <a:t/>
            </a:r>
            <a:br>
              <a:rPr lang="tr-TR" sz="7200" dirty="0" smtClean="0"/>
            </a:br>
            <a:r>
              <a:rPr lang="tr-TR" sz="7200" dirty="0" smtClean="0"/>
              <a:t/>
            </a:r>
            <a:br>
              <a:rPr lang="tr-TR" sz="7200" dirty="0" smtClean="0"/>
            </a:br>
            <a:r>
              <a:rPr lang="tr-TR" sz="7200" dirty="0" smtClean="0"/>
              <a:t/>
            </a:r>
            <a:br>
              <a:rPr lang="tr-TR" sz="7200" dirty="0" smtClean="0"/>
            </a:br>
            <a:r>
              <a:rPr lang="tr-TR" sz="7200" dirty="0" smtClean="0"/>
              <a:t>MEM3952 Laboratuvar II</a:t>
            </a:r>
            <a:endParaRPr lang="tr-TR" sz="7200" dirty="0"/>
          </a:p>
        </p:txBody>
      </p:sp>
      <p:sp>
        <p:nvSpPr>
          <p:cNvPr id="3" name="Alt Başlık 2"/>
          <p:cNvSpPr>
            <a:spLocks noGrp="1"/>
          </p:cNvSpPr>
          <p:nvPr>
            <p:ph type="subTitle" idx="1"/>
          </p:nvPr>
        </p:nvSpPr>
        <p:spPr/>
        <p:txBody>
          <a:bodyPr>
            <a:normAutofit/>
          </a:bodyPr>
          <a:lstStyle/>
          <a:p>
            <a:pPr algn="ctr"/>
            <a:r>
              <a:rPr lang="tr-TR" sz="4000" dirty="0" smtClean="0"/>
              <a:t>POLİMER DENEYİ</a:t>
            </a:r>
          </a:p>
          <a:p>
            <a:pPr algn="ctr"/>
            <a:r>
              <a:rPr lang="tr-TR" sz="1800" dirty="0" smtClean="0"/>
              <a:t>2019-2020 Bahar</a:t>
            </a:r>
            <a:endParaRPr lang="tr-TR" sz="1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111500" y="1587500"/>
            <a:ext cx="6032500" cy="1734837"/>
          </a:xfrm>
          <a:prstGeom prst="rect">
            <a:avLst/>
          </a:prstGeom>
        </p:spPr>
      </p:pic>
    </p:spTree>
    <p:extLst>
      <p:ext uri="{BB962C8B-B14F-4D97-AF65-F5344CB8AC3E}">
        <p14:creationId xmlns:p14="http://schemas.microsoft.com/office/powerpoint/2010/main" val="755421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Resim 33"/>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lstStyle/>
          <a:p>
            <a:r>
              <a:rPr lang="tr-TR" sz="3900" b="1" dirty="0" smtClean="0">
                <a:solidFill>
                  <a:prstClr val="black">
                    <a:lumMod val="75000"/>
                    <a:lumOff val="25000"/>
                  </a:prstClr>
                </a:solidFill>
              </a:rPr>
              <a:t>2. </a:t>
            </a:r>
            <a:r>
              <a:rPr lang="tr-TR" sz="3900" b="1" dirty="0">
                <a:solidFill>
                  <a:prstClr val="black">
                    <a:lumMod val="75000"/>
                    <a:lumOff val="25000"/>
                  </a:prstClr>
                </a:solidFill>
              </a:rPr>
              <a:t>AŞAMA: </a:t>
            </a:r>
            <a:r>
              <a:rPr lang="tr-TR" sz="3900" b="1" dirty="0" smtClean="0">
                <a:solidFill>
                  <a:prstClr val="black">
                    <a:lumMod val="75000"/>
                    <a:lumOff val="25000"/>
                  </a:prstClr>
                </a:solidFill>
              </a:rPr>
              <a:t>ÇAPRAZ BAĞLANMA</a:t>
            </a:r>
            <a:endParaRPr lang="tr-TR" dirty="0"/>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t>10</a:t>
            </a:fld>
            <a:endParaRPr lang="tr-TR"/>
          </a:p>
        </p:txBody>
      </p:sp>
      <p:sp>
        <p:nvSpPr>
          <p:cNvPr id="7" name="İçerik Yer Tutucusu 6"/>
          <p:cNvSpPr>
            <a:spLocks noGrp="1"/>
          </p:cNvSpPr>
          <p:nvPr>
            <p:ph idx="1"/>
          </p:nvPr>
        </p:nvSpPr>
        <p:spPr>
          <a:xfrm>
            <a:off x="1097280" y="1845733"/>
            <a:ext cx="8803178" cy="4470399"/>
          </a:xfrm>
        </p:spPr>
        <p:txBody>
          <a:bodyPr>
            <a:normAutofit fontScale="92500" lnSpcReduction="10000"/>
          </a:bodyPr>
          <a:lstStyle/>
          <a:p>
            <a:pPr algn="just">
              <a:spcBef>
                <a:spcPts val="600"/>
              </a:spcBef>
              <a:buFont typeface="Wingdings" panose="05000000000000000000" pitchFamily="2" charset="2"/>
              <a:buChar char="§"/>
            </a:pPr>
            <a:r>
              <a:rPr lang="tr-TR" dirty="0" smtClean="0"/>
              <a:t> </a:t>
            </a:r>
            <a:r>
              <a:rPr lang="tr-TR" sz="1800" dirty="0" smtClean="0"/>
              <a:t>İlk aşamada elde edilen düz zincirler, çapraz bağ adı verilen </a:t>
            </a:r>
            <a:r>
              <a:rPr lang="tr-TR" sz="1800" dirty="0" err="1" smtClean="0"/>
              <a:t>monomer</a:t>
            </a:r>
            <a:r>
              <a:rPr lang="tr-TR" sz="1800" dirty="0" smtClean="0"/>
              <a:t> köprüleri ile kimyasal olarak birbirine bağlanır.</a:t>
            </a:r>
          </a:p>
          <a:p>
            <a:pPr marL="91440" lvl="1" indent="-91440" algn="just">
              <a:spcBef>
                <a:spcPts val="600"/>
              </a:spcBef>
              <a:spcAft>
                <a:spcPts val="200"/>
              </a:spcAft>
              <a:buSzPct val="100000"/>
              <a:buFont typeface="Wingdings" panose="05000000000000000000" pitchFamily="2" charset="2"/>
              <a:buChar char="§"/>
            </a:pPr>
            <a:r>
              <a:rPr lang="tr-TR" dirty="0" smtClean="0"/>
              <a:t> Çapraz bağlanma tamamlandığında tüm zincirler 3 boyutlu </a:t>
            </a:r>
            <a:r>
              <a:rPr lang="tr-TR" dirty="0" err="1" smtClean="0"/>
              <a:t>ağsı</a:t>
            </a:r>
            <a:r>
              <a:rPr lang="tr-TR" dirty="0" smtClean="0"/>
              <a:t> bir yapı, yani tek bir dev molekül oluşturmuş olur. Malzeme katılaşarak son </a:t>
            </a:r>
            <a:r>
              <a:rPr lang="tr-TR" dirty="0"/>
              <a:t>şeklini alır ve yeniden </a:t>
            </a:r>
            <a:r>
              <a:rPr lang="tr-TR" dirty="0" smtClean="0"/>
              <a:t>şekillendirilemez.</a:t>
            </a:r>
          </a:p>
          <a:p>
            <a:pPr algn="just">
              <a:spcBef>
                <a:spcPts val="600"/>
              </a:spcBef>
              <a:buFont typeface="Wingdings" panose="05000000000000000000" pitchFamily="2" charset="2"/>
              <a:buChar char="§"/>
            </a:pPr>
            <a:r>
              <a:rPr lang="tr-TR" sz="1800" dirty="0" smtClean="0"/>
              <a:t> Çapraz bağları oluşturmak için küçük </a:t>
            </a:r>
            <a:r>
              <a:rPr lang="tr-TR" sz="1800" dirty="0" err="1" smtClean="0"/>
              <a:t>vinil</a:t>
            </a:r>
            <a:r>
              <a:rPr lang="tr-TR" sz="1800" dirty="0" smtClean="0"/>
              <a:t> </a:t>
            </a:r>
            <a:r>
              <a:rPr lang="tr-TR" sz="1800" dirty="0" err="1" smtClean="0"/>
              <a:t>monomerleri</a:t>
            </a:r>
            <a:r>
              <a:rPr lang="tr-TR" sz="1800" dirty="0" smtClean="0"/>
              <a:t> tercih edilir. Polyester reçinelerin çapraz bağlanmasında genellikle bir </a:t>
            </a:r>
            <a:r>
              <a:rPr lang="tr-TR" sz="1800" dirty="0" err="1" smtClean="0"/>
              <a:t>vinil</a:t>
            </a:r>
            <a:r>
              <a:rPr lang="tr-TR" sz="1800" dirty="0" smtClean="0"/>
              <a:t> monomeri olan stiren monomeri kullanılır.</a:t>
            </a:r>
          </a:p>
          <a:p>
            <a:pPr marL="0" indent="0" algn="just">
              <a:buNone/>
            </a:pPr>
            <a:r>
              <a:rPr lang="tr-TR" sz="1800" dirty="0" smtClean="0"/>
              <a:t> </a:t>
            </a:r>
          </a:p>
          <a:p>
            <a:pPr algn="just">
              <a:buFont typeface="Wingdings" panose="05000000000000000000" pitchFamily="2" charset="2"/>
              <a:buChar char="§"/>
            </a:pPr>
            <a:endParaRPr lang="tr-TR" sz="1800" dirty="0" smtClean="0"/>
          </a:p>
          <a:p>
            <a:pPr marL="0" indent="0" algn="just">
              <a:buNone/>
            </a:pPr>
            <a:endParaRPr lang="tr-TR" sz="1800" dirty="0" smtClean="0"/>
          </a:p>
          <a:p>
            <a:pPr marL="0" indent="0" algn="just">
              <a:buNone/>
            </a:pPr>
            <a:endParaRPr lang="tr-TR" sz="1800" dirty="0"/>
          </a:p>
          <a:p>
            <a:pPr algn="just">
              <a:buFont typeface="Wingdings" panose="05000000000000000000" pitchFamily="2" charset="2"/>
              <a:buChar char="§"/>
            </a:pPr>
            <a:r>
              <a:rPr lang="tr-TR" sz="1800" dirty="0" smtClean="0"/>
              <a:t> Stiren monomeri ilk aşamada elde edilen ve </a:t>
            </a:r>
            <a:r>
              <a:rPr lang="tr-TR" sz="1800" dirty="0" err="1" smtClean="0"/>
              <a:t>termoplastik</a:t>
            </a:r>
            <a:r>
              <a:rPr lang="tr-TR" sz="1800" dirty="0" smtClean="0"/>
              <a:t> özellik gösteren düz zincirleri çözebildiği için çok avantajlıdır. Bu sayede;</a:t>
            </a:r>
          </a:p>
          <a:p>
            <a:pPr lvl="1" algn="just">
              <a:buFont typeface="Wingdings" panose="05000000000000000000" pitchFamily="2" charset="2"/>
              <a:buChar char="§"/>
            </a:pPr>
            <a:r>
              <a:rPr lang="tr-TR" sz="1600" dirty="0" smtClean="0"/>
              <a:t>Zincirler ve </a:t>
            </a:r>
            <a:r>
              <a:rPr lang="tr-TR" sz="1600" dirty="0" err="1" smtClean="0"/>
              <a:t>monomerler</a:t>
            </a:r>
            <a:r>
              <a:rPr lang="tr-TR" sz="1600" dirty="0" smtClean="0"/>
              <a:t> homojen olarak kolayca karışabilir,</a:t>
            </a:r>
          </a:p>
          <a:p>
            <a:pPr lvl="1" algn="just">
              <a:buFont typeface="Wingdings" panose="05000000000000000000" pitchFamily="2" charset="2"/>
              <a:buChar char="§"/>
            </a:pPr>
            <a:r>
              <a:rPr lang="tr-TR" sz="1600" dirty="0" smtClean="0"/>
              <a:t>Doymamış polyester zincirleri, stiren monomeri ile karıştırıldığında rahat dökmeye uygun akışkanlığa sahip olur.</a:t>
            </a:r>
          </a:p>
        </p:txBody>
      </p:sp>
      <p:pic>
        <p:nvPicPr>
          <p:cNvPr id="33" name="Resim 32"/>
          <p:cNvPicPr>
            <a:picLocks noChangeAspect="1"/>
          </p:cNvPicPr>
          <p:nvPr/>
        </p:nvPicPr>
        <p:blipFill>
          <a:blip r:embed="rId4"/>
          <a:stretch>
            <a:fillRect/>
          </a:stretch>
        </p:blipFill>
        <p:spPr>
          <a:xfrm>
            <a:off x="2337627" y="3492659"/>
            <a:ext cx="6322483" cy="1412470"/>
          </a:xfrm>
          <a:prstGeom prst="rect">
            <a:avLst/>
          </a:prstGeom>
        </p:spPr>
      </p:pic>
      <p:pic>
        <p:nvPicPr>
          <p:cNvPr id="39" name="Resim 38"/>
          <p:cNvPicPr>
            <a:picLocks noChangeAspect="1"/>
          </p:cNvPicPr>
          <p:nvPr/>
        </p:nvPicPr>
        <p:blipFill rotWithShape="1">
          <a:blip r:embed="rId5"/>
          <a:srcRect l="2762" r="1624"/>
          <a:stretch/>
        </p:blipFill>
        <p:spPr>
          <a:xfrm>
            <a:off x="9982162" y="1845733"/>
            <a:ext cx="2066999" cy="2538870"/>
          </a:xfrm>
          <a:prstGeom prst="rect">
            <a:avLst/>
          </a:prstGeom>
        </p:spPr>
      </p:pic>
    </p:spTree>
    <p:extLst>
      <p:ext uri="{BB962C8B-B14F-4D97-AF65-F5344CB8AC3E}">
        <p14:creationId xmlns:p14="http://schemas.microsoft.com/office/powerpoint/2010/main" val="16779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lstStyle/>
          <a:p>
            <a:r>
              <a:rPr lang="tr-TR" b="1" dirty="0">
                <a:solidFill>
                  <a:prstClr val="black">
                    <a:lumMod val="75000"/>
                    <a:lumOff val="25000"/>
                  </a:prstClr>
                </a:solidFill>
              </a:rPr>
              <a:t>2. AŞAMA: ÇAPRAZ BAĞLANMA</a:t>
            </a:r>
            <a:endParaRPr lang="tr-TR" dirty="0"/>
          </a:p>
        </p:txBody>
      </p:sp>
      <p:sp>
        <p:nvSpPr>
          <p:cNvPr id="3" name="İçerik Yer Tutucusu 2"/>
          <p:cNvSpPr>
            <a:spLocks noGrp="1"/>
          </p:cNvSpPr>
          <p:nvPr>
            <p:ph idx="1"/>
          </p:nvPr>
        </p:nvSpPr>
        <p:spPr>
          <a:xfrm>
            <a:off x="1097280" y="1845734"/>
            <a:ext cx="8055187" cy="4023360"/>
          </a:xfrm>
        </p:spPr>
        <p:txBody>
          <a:bodyPr>
            <a:normAutofit lnSpcReduction="10000"/>
          </a:bodyPr>
          <a:lstStyle/>
          <a:p>
            <a:pPr lvl="1" algn="just">
              <a:spcBef>
                <a:spcPts val="0"/>
              </a:spcBef>
              <a:buFont typeface="Wingdings" panose="05000000000000000000" pitchFamily="2" charset="2"/>
              <a:buChar char="§"/>
            </a:pPr>
            <a:endParaRPr lang="tr-TR" sz="1600" dirty="0" smtClean="0"/>
          </a:p>
          <a:p>
            <a:pPr lvl="1" algn="just">
              <a:spcBef>
                <a:spcPts val="0"/>
              </a:spcBef>
              <a:buFont typeface="Wingdings" panose="05000000000000000000" pitchFamily="2" charset="2"/>
              <a:buChar char="§"/>
            </a:pPr>
            <a:r>
              <a:rPr lang="tr-TR" sz="1600" dirty="0"/>
              <a:t>Doymamış polyester zincirleri, %30-50 oranında stiren içinde çözünmüş şekilde </a:t>
            </a:r>
            <a:r>
              <a:rPr lang="tr-TR" sz="1600" dirty="0" err="1"/>
              <a:t>ticati</a:t>
            </a:r>
            <a:r>
              <a:rPr lang="tr-TR" sz="1600" dirty="0"/>
              <a:t> olarak satılır</a:t>
            </a:r>
            <a:r>
              <a:rPr lang="tr-TR" sz="1600" dirty="0" smtClean="0"/>
              <a:t>.</a:t>
            </a:r>
          </a:p>
          <a:p>
            <a:pPr lvl="1" algn="just">
              <a:spcBef>
                <a:spcPts val="0"/>
              </a:spcBef>
              <a:buFont typeface="Wingdings" panose="05000000000000000000" pitchFamily="2" charset="2"/>
              <a:buChar char="§"/>
            </a:pPr>
            <a:r>
              <a:rPr lang="tr-TR" sz="1600" dirty="0" smtClean="0"/>
              <a:t>Çapraz bağlanma için doymamış polyester zincirleri ve stiren </a:t>
            </a:r>
            <a:r>
              <a:rPr lang="tr-TR" sz="1600" dirty="0" err="1" smtClean="0"/>
              <a:t>monomerleri</a:t>
            </a:r>
            <a:r>
              <a:rPr lang="tr-TR" sz="1600" dirty="0" smtClean="0"/>
              <a:t> gereklidir; ancak bu iki molekül dışarıdan bir etki olmazsa reaksiyona girmeksizin yan yana senelerce durabilirler.</a:t>
            </a:r>
          </a:p>
          <a:p>
            <a:pPr lvl="1" algn="just">
              <a:spcBef>
                <a:spcPts val="0"/>
              </a:spcBef>
              <a:buFont typeface="Wingdings" panose="05000000000000000000" pitchFamily="2" charset="2"/>
              <a:buChar char="§"/>
            </a:pPr>
            <a:r>
              <a:rPr lang="tr-TR" sz="1600" dirty="0" smtClean="0"/>
              <a:t>Çapraz bağlanma reaksiyonun başlaması için doymamış polyester reçine zincirleri üzerindeki doymamış çift bağların açması gerekir.</a:t>
            </a:r>
          </a:p>
          <a:p>
            <a:pPr lvl="1" algn="just">
              <a:spcBef>
                <a:spcPts val="0"/>
              </a:spcBef>
              <a:buFont typeface="Wingdings" panose="05000000000000000000" pitchFamily="2" charset="2"/>
              <a:buChar char="§"/>
            </a:pPr>
            <a:r>
              <a:rPr lang="tr-TR" sz="1600" dirty="0" smtClean="0"/>
              <a:t>Bunun için ısı, ışık gibi enerji etkisiyle ya da başlatıcı adı verilen moleküllerle doymamış bağlar açılarak çapraz bağlanma reaksiyonu tetiklenir.</a:t>
            </a:r>
          </a:p>
          <a:p>
            <a:pPr lvl="1" algn="just">
              <a:spcBef>
                <a:spcPts val="0"/>
              </a:spcBef>
              <a:buFont typeface="Wingdings" panose="05000000000000000000" pitchFamily="2" charset="2"/>
              <a:buChar char="§"/>
            </a:pPr>
            <a:r>
              <a:rPr lang="tr-TR" sz="1600" dirty="0" smtClean="0"/>
              <a:t>Başlatıcı olarak genelde peroksitler kullanılır, bu moleküller ufak bir enerji veya katalizör ile kolayca ortadan ikiye bölünerek 2 adet radikal oluştururlar.</a:t>
            </a:r>
            <a:endParaRPr lang="tr-TR" sz="1600" dirty="0"/>
          </a:p>
          <a:p>
            <a:pPr lvl="1" algn="just">
              <a:spcBef>
                <a:spcPts val="0"/>
              </a:spcBef>
              <a:buFont typeface="Wingdings" panose="05000000000000000000" pitchFamily="2" charset="2"/>
              <a:buChar char="§"/>
            </a:pPr>
            <a:r>
              <a:rPr lang="tr-TR" sz="1600" dirty="0" smtClean="0"/>
              <a:t>Açılan çift bağa stiren </a:t>
            </a:r>
            <a:r>
              <a:rPr lang="tr-TR" sz="1600" dirty="0" err="1" smtClean="0"/>
              <a:t>monomerlerinin</a:t>
            </a:r>
            <a:r>
              <a:rPr lang="tr-TR" sz="1600" dirty="0" smtClean="0"/>
              <a:t> eklenmesi ile çapraz bağlanma başlar ve serbest </a:t>
            </a:r>
            <a:r>
              <a:rPr lang="tr-TR" sz="1600" dirty="0" err="1" smtClean="0"/>
              <a:t>radikalik</a:t>
            </a:r>
            <a:r>
              <a:rPr lang="tr-TR" sz="1600" dirty="0" smtClean="0"/>
              <a:t> </a:t>
            </a:r>
            <a:r>
              <a:rPr lang="tr-TR" sz="1600" dirty="0" err="1" smtClean="0"/>
              <a:t>polimerizasyon</a:t>
            </a:r>
            <a:r>
              <a:rPr lang="tr-TR" sz="1600" dirty="0" smtClean="0"/>
              <a:t> ile devam eder.</a:t>
            </a:r>
          </a:p>
          <a:p>
            <a:pPr lvl="1" algn="just">
              <a:spcBef>
                <a:spcPts val="0"/>
              </a:spcBef>
              <a:buFont typeface="Wingdings" panose="05000000000000000000" pitchFamily="2" charset="2"/>
              <a:buChar char="§"/>
            </a:pPr>
            <a:r>
              <a:rPr lang="tr-TR" sz="1600" dirty="0" smtClean="0"/>
              <a:t>Çapraz bağın en ucundaki stiren, bir başka doymamış polyester zincirinin açılmış olan bağına bağlandığında iki zincir arasındaki çapraz bağlanma sonlanmış olur.</a:t>
            </a:r>
          </a:p>
          <a:p>
            <a:pPr lvl="1" algn="just">
              <a:spcBef>
                <a:spcPts val="0"/>
              </a:spcBef>
              <a:buFont typeface="Wingdings" panose="05000000000000000000" pitchFamily="2" charset="2"/>
              <a:buChar char="§"/>
            </a:pPr>
            <a:r>
              <a:rPr lang="tr-TR" sz="1600" dirty="0" smtClean="0"/>
              <a:t>Bu işlem tüm yapıda birçok çift bağ üzerinde gerçekleşir.</a:t>
            </a:r>
            <a:endParaRPr lang="tr-TR" sz="1600" dirty="0"/>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t>11</a:t>
            </a:fld>
            <a:endParaRPr lang="tr-TR"/>
          </a:p>
        </p:txBody>
      </p:sp>
      <p:pic>
        <p:nvPicPr>
          <p:cNvPr id="6" name="Resim 5"/>
          <p:cNvPicPr>
            <a:picLocks noChangeAspect="1"/>
          </p:cNvPicPr>
          <p:nvPr/>
        </p:nvPicPr>
        <p:blipFill>
          <a:blip r:embed="rId4"/>
          <a:stretch>
            <a:fillRect/>
          </a:stretch>
        </p:blipFill>
        <p:spPr>
          <a:xfrm>
            <a:off x="9353756" y="1872058"/>
            <a:ext cx="2669182" cy="1928422"/>
          </a:xfrm>
          <a:prstGeom prst="rect">
            <a:avLst/>
          </a:prstGeom>
          <a:ln>
            <a:solidFill>
              <a:schemeClr val="tx1"/>
            </a:solidFill>
          </a:ln>
        </p:spPr>
      </p:pic>
      <p:pic>
        <p:nvPicPr>
          <p:cNvPr id="22" name="Resim 21"/>
          <p:cNvPicPr>
            <a:picLocks noChangeAspect="1"/>
          </p:cNvPicPr>
          <p:nvPr/>
        </p:nvPicPr>
        <p:blipFill>
          <a:blip r:embed="rId5"/>
          <a:stretch>
            <a:fillRect/>
          </a:stretch>
        </p:blipFill>
        <p:spPr>
          <a:xfrm>
            <a:off x="9303522" y="4058570"/>
            <a:ext cx="2771775" cy="2143125"/>
          </a:xfrm>
          <a:prstGeom prst="rect">
            <a:avLst/>
          </a:prstGeom>
          <a:ln>
            <a:solidFill>
              <a:schemeClr val="tx1"/>
            </a:solidFill>
          </a:ln>
        </p:spPr>
      </p:pic>
    </p:spTree>
    <p:extLst>
      <p:ext uri="{BB962C8B-B14F-4D97-AF65-F5344CB8AC3E}">
        <p14:creationId xmlns:p14="http://schemas.microsoft.com/office/powerpoint/2010/main" val="191264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lstStyle/>
          <a:p>
            <a:r>
              <a:rPr lang="tr-TR" b="1" dirty="0">
                <a:solidFill>
                  <a:prstClr val="black">
                    <a:lumMod val="75000"/>
                    <a:lumOff val="25000"/>
                  </a:prstClr>
                </a:solidFill>
              </a:rPr>
              <a:t>2. AŞAMA: ÇAPRAZ BAĞLANMA</a:t>
            </a:r>
            <a:endParaRPr lang="tr-TR" dirty="0"/>
          </a:p>
        </p:txBody>
      </p:sp>
      <p:sp>
        <p:nvSpPr>
          <p:cNvPr id="3" name="İçerik Yer Tutucusu 2"/>
          <p:cNvSpPr>
            <a:spLocks noGrp="1"/>
          </p:cNvSpPr>
          <p:nvPr>
            <p:ph idx="1"/>
          </p:nvPr>
        </p:nvSpPr>
        <p:spPr/>
        <p:txBody>
          <a:bodyPr>
            <a:normAutofit lnSpcReduction="10000"/>
          </a:bodyPr>
          <a:lstStyle/>
          <a:p>
            <a:pPr marL="201168" lvl="1" indent="0" algn="ctr">
              <a:spcBef>
                <a:spcPts val="0"/>
              </a:spcBef>
              <a:buNone/>
            </a:pPr>
            <a:r>
              <a:rPr lang="tr-TR" sz="3200" dirty="0"/>
              <a:t>Video 1</a:t>
            </a:r>
            <a:r>
              <a:rPr lang="tr-TR" sz="3200" dirty="0" smtClean="0"/>
              <a:t>: Doymamış polyester reçinelerin çapraz bağlanması </a:t>
            </a:r>
            <a:r>
              <a:rPr lang="tr-TR" sz="3200" dirty="0">
                <a:hlinkClick r:id="rId4"/>
              </a:rPr>
              <a:t>https://youtu.be/O_-</a:t>
            </a:r>
            <a:r>
              <a:rPr lang="tr-TR" sz="3200" dirty="0" smtClean="0">
                <a:hlinkClick r:id="rId4"/>
              </a:rPr>
              <a:t>rINqV3JY?t=43</a:t>
            </a:r>
            <a:endParaRPr lang="tr-TR" sz="3200" dirty="0" smtClean="0"/>
          </a:p>
          <a:p>
            <a:pPr algn="just">
              <a:spcBef>
                <a:spcPts val="0"/>
              </a:spcBef>
              <a:buFont typeface="Wingdings" panose="05000000000000000000" pitchFamily="2" charset="2"/>
              <a:buChar char="§"/>
            </a:pPr>
            <a:r>
              <a:rPr lang="tr-TR" dirty="0" smtClean="0"/>
              <a:t> Doymamış polyester reçine + </a:t>
            </a:r>
            <a:r>
              <a:rPr lang="tr-TR" dirty="0" err="1"/>
              <a:t>m</a:t>
            </a:r>
            <a:r>
              <a:rPr lang="tr-TR" dirty="0" err="1" smtClean="0"/>
              <a:t>onomer</a:t>
            </a:r>
            <a:r>
              <a:rPr lang="tr-TR" dirty="0" smtClean="0"/>
              <a:t> (stiren) karışımı</a:t>
            </a:r>
            <a:endParaRPr lang="tr-TR" dirty="0"/>
          </a:p>
          <a:p>
            <a:pPr algn="just">
              <a:spcBef>
                <a:spcPts val="0"/>
              </a:spcBef>
              <a:buFont typeface="Wingdings" panose="05000000000000000000" pitchFamily="2" charset="2"/>
              <a:buChar char="§"/>
            </a:pPr>
            <a:r>
              <a:rPr lang="tr-TR" dirty="0" smtClean="0"/>
              <a:t> Peroksit (</a:t>
            </a:r>
            <a:r>
              <a:rPr lang="tr-TR" dirty="0"/>
              <a:t>m</a:t>
            </a:r>
            <a:r>
              <a:rPr lang="tr-TR" dirty="0" smtClean="0"/>
              <a:t>etil </a:t>
            </a:r>
            <a:r>
              <a:rPr lang="tr-TR" dirty="0"/>
              <a:t>etil keton (MEK) </a:t>
            </a:r>
            <a:r>
              <a:rPr lang="tr-TR" dirty="0" smtClean="0"/>
              <a:t>peroksit)</a:t>
            </a:r>
            <a:endParaRPr lang="tr-TR" dirty="0" smtClean="0"/>
          </a:p>
          <a:p>
            <a:pPr algn="just">
              <a:spcBef>
                <a:spcPts val="0"/>
              </a:spcBef>
              <a:buFont typeface="Wingdings" panose="05000000000000000000" pitchFamily="2" charset="2"/>
              <a:buChar char="§"/>
            </a:pPr>
            <a:r>
              <a:rPr lang="tr-TR" dirty="0"/>
              <a:t> </a:t>
            </a:r>
            <a:r>
              <a:rPr lang="tr-TR" dirty="0" smtClean="0"/>
              <a:t>Metal oksit hızlandırıcı (katalizör, </a:t>
            </a:r>
            <a:r>
              <a:rPr lang="tr-TR" dirty="0"/>
              <a:t>k</a:t>
            </a:r>
            <a:r>
              <a:rPr lang="tr-TR" dirty="0" smtClean="0"/>
              <a:t>obalt </a:t>
            </a:r>
            <a:r>
              <a:rPr lang="tr-TR" dirty="0" err="1"/>
              <a:t>naftanat</a:t>
            </a:r>
            <a:r>
              <a:rPr lang="tr-TR" dirty="0" smtClean="0"/>
              <a:t>)</a:t>
            </a:r>
          </a:p>
          <a:p>
            <a:pPr marL="457200" indent="-457200" algn="just">
              <a:spcBef>
                <a:spcPts val="0"/>
              </a:spcBef>
              <a:buFont typeface="+mj-lt"/>
              <a:buAutoNum type="arabicPeriod"/>
            </a:pPr>
            <a:r>
              <a:rPr lang="tr-TR" dirty="0" smtClean="0"/>
              <a:t>Peroksit, hızlandırıcı yardımı ile ikiye bölünerek radikalleri oluşturur.</a:t>
            </a:r>
          </a:p>
          <a:p>
            <a:pPr marL="457200" indent="-457200" algn="just">
              <a:spcBef>
                <a:spcPts val="0"/>
              </a:spcBef>
              <a:buFont typeface="+mj-lt"/>
              <a:buAutoNum type="arabicPeriod"/>
            </a:pPr>
            <a:r>
              <a:rPr lang="tr-TR" dirty="0" smtClean="0"/>
              <a:t>Radikaller doymamış polyester zinciri üzerindeki çift bağları açar.</a:t>
            </a:r>
          </a:p>
          <a:p>
            <a:pPr marL="457200" indent="-457200" algn="just">
              <a:spcBef>
                <a:spcPts val="0"/>
              </a:spcBef>
              <a:buFont typeface="+mj-lt"/>
              <a:buAutoNum type="arabicPeriod"/>
            </a:pPr>
            <a:r>
              <a:rPr lang="tr-TR" dirty="0" smtClean="0"/>
              <a:t>Stiren </a:t>
            </a:r>
            <a:r>
              <a:rPr lang="tr-TR" dirty="0" err="1" smtClean="0"/>
              <a:t>monomerlerinin</a:t>
            </a:r>
            <a:r>
              <a:rPr lang="tr-TR" dirty="0" smtClean="0"/>
              <a:t> çift bağı açılarak buralara art arda eklenirler.</a:t>
            </a:r>
          </a:p>
          <a:p>
            <a:pPr marL="457200" indent="-457200" algn="just">
              <a:spcBef>
                <a:spcPts val="0"/>
              </a:spcBef>
              <a:buFont typeface="+mj-lt"/>
              <a:buAutoNum type="arabicPeriod"/>
            </a:pPr>
            <a:r>
              <a:rPr lang="tr-TR" dirty="0" smtClean="0"/>
              <a:t>Başka bir polyester zincirinin açılmış olan çift bağına bağlanarak köprü oluşturulmuş olur.</a:t>
            </a:r>
          </a:p>
          <a:p>
            <a:pPr marL="457200" indent="-457200" algn="just">
              <a:spcBef>
                <a:spcPts val="0"/>
              </a:spcBef>
              <a:buFont typeface="+mj-lt"/>
              <a:buAutoNum type="arabicPeriod"/>
            </a:pPr>
            <a:r>
              <a:rPr lang="tr-TR" dirty="0" err="1" smtClean="0"/>
              <a:t>Egzotermik</a:t>
            </a:r>
            <a:r>
              <a:rPr lang="tr-TR" dirty="0" smtClean="0"/>
              <a:t> bir reaksiyon olduğu için ısı çıkışı gerçekleşir, sıcaklık artar ve reaksiyon giderek hızlanır.</a:t>
            </a:r>
          </a:p>
          <a:p>
            <a:pPr marL="457200" indent="-457200" algn="just">
              <a:spcBef>
                <a:spcPts val="0"/>
              </a:spcBef>
              <a:buFont typeface="+mj-lt"/>
              <a:buAutoNum type="arabicPeriod"/>
            </a:pPr>
            <a:r>
              <a:rPr lang="tr-TR" dirty="0" smtClean="0"/>
              <a:t>Stiren </a:t>
            </a:r>
            <a:r>
              <a:rPr lang="tr-TR" dirty="0" err="1" smtClean="0"/>
              <a:t>monomerlerinin</a:t>
            </a:r>
            <a:r>
              <a:rPr lang="tr-TR" dirty="0" smtClean="0"/>
              <a:t> neredeyse tamamı reaksiyona girdiğinde sıcaklık tepe noktaya ulaşır ve soğuma ile reaksiyon yavaşça sonlanır.</a:t>
            </a:r>
            <a:endParaRPr lang="tr-TR" dirty="0" smtClean="0"/>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t>12</a:t>
            </a:fld>
            <a:endParaRPr lang="tr-TR"/>
          </a:p>
        </p:txBody>
      </p:sp>
    </p:spTree>
    <p:extLst>
      <p:ext uri="{BB962C8B-B14F-4D97-AF65-F5344CB8AC3E}">
        <p14:creationId xmlns:p14="http://schemas.microsoft.com/office/powerpoint/2010/main" val="2235588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lstStyle/>
          <a:p>
            <a:r>
              <a:rPr lang="tr-TR" b="1" dirty="0">
                <a:solidFill>
                  <a:prstClr val="black">
                    <a:lumMod val="75000"/>
                    <a:lumOff val="25000"/>
                  </a:prstClr>
                </a:solidFill>
              </a:rPr>
              <a:t>2. AŞAMA: ÇAPRAZ BAĞLANMA</a:t>
            </a:r>
            <a:endParaRPr lang="tr-TR" dirty="0"/>
          </a:p>
        </p:txBody>
      </p:sp>
      <p:sp>
        <p:nvSpPr>
          <p:cNvPr id="3" name="İçerik Yer Tutucusu 2"/>
          <p:cNvSpPr>
            <a:spLocks noGrp="1"/>
          </p:cNvSpPr>
          <p:nvPr>
            <p:ph idx="1"/>
          </p:nvPr>
        </p:nvSpPr>
        <p:spPr>
          <a:xfrm>
            <a:off x="1097280" y="1845734"/>
            <a:ext cx="10058400" cy="4523844"/>
          </a:xfrm>
        </p:spPr>
        <p:txBody>
          <a:bodyPr>
            <a:normAutofit fontScale="92500" lnSpcReduction="10000"/>
          </a:bodyPr>
          <a:lstStyle/>
          <a:p>
            <a:pPr marL="201168" lvl="1" indent="0" algn="ctr">
              <a:spcBef>
                <a:spcPts val="0"/>
              </a:spcBef>
              <a:buNone/>
            </a:pPr>
            <a:r>
              <a:rPr lang="tr-TR" sz="3200" dirty="0"/>
              <a:t>Video </a:t>
            </a:r>
            <a:r>
              <a:rPr lang="tr-TR" sz="3200" dirty="0" smtClean="0"/>
              <a:t>2: </a:t>
            </a:r>
            <a:r>
              <a:rPr lang="tr-TR" sz="3200" dirty="0" err="1"/>
              <a:t>Snap-Cure</a:t>
            </a:r>
            <a:r>
              <a:rPr lang="tr-TR" sz="3200" dirty="0"/>
              <a:t> </a:t>
            </a:r>
            <a:r>
              <a:rPr lang="tr-TR" sz="3200" dirty="0" err="1"/>
              <a:t>Proxima</a:t>
            </a:r>
            <a:r>
              <a:rPr lang="tr-TR" sz="3200" dirty="0"/>
              <a:t>® </a:t>
            </a:r>
            <a:r>
              <a:rPr lang="tr-TR" sz="3200" dirty="0" err="1"/>
              <a:t>Thermoset</a:t>
            </a:r>
            <a:r>
              <a:rPr lang="tr-TR" sz="3200" dirty="0"/>
              <a:t> </a:t>
            </a:r>
            <a:r>
              <a:rPr lang="tr-TR" sz="3200" dirty="0" err="1" smtClean="0"/>
              <a:t>Resins</a:t>
            </a:r>
            <a:endParaRPr lang="tr-TR" sz="3200" dirty="0" smtClean="0"/>
          </a:p>
          <a:p>
            <a:pPr marL="201168" lvl="1" indent="0" algn="ctr">
              <a:spcBef>
                <a:spcPts val="0"/>
              </a:spcBef>
              <a:buNone/>
            </a:pPr>
            <a:r>
              <a:rPr lang="tr-TR" sz="3200" dirty="0" smtClean="0">
                <a:hlinkClick r:id="rId4"/>
              </a:rPr>
              <a:t>https://youtu.be/O_-rINqV3JY?t=43</a:t>
            </a:r>
            <a:endParaRPr lang="tr-TR" sz="3200" dirty="0" smtClean="0"/>
          </a:p>
          <a:p>
            <a:pPr marL="0" indent="0" algn="just">
              <a:spcBef>
                <a:spcPts val="0"/>
              </a:spcBef>
              <a:buNone/>
            </a:pPr>
            <a:r>
              <a:rPr lang="tr-TR" dirty="0" err="1"/>
              <a:t>Snap-Cure</a:t>
            </a:r>
            <a:r>
              <a:rPr lang="tr-TR" dirty="0"/>
              <a:t> </a:t>
            </a:r>
            <a:r>
              <a:rPr lang="tr-TR" dirty="0" err="1" smtClean="0"/>
              <a:t>Proxima</a:t>
            </a:r>
            <a:r>
              <a:rPr lang="tr-TR" dirty="0" smtClean="0"/>
              <a:t> çok hızlı çapraz bağlanma gerçekleştiren ticari bir termoset markasıdır. </a:t>
            </a:r>
            <a:endParaRPr lang="tr-TR" dirty="0"/>
          </a:p>
          <a:p>
            <a:pPr algn="just">
              <a:spcBef>
                <a:spcPts val="0"/>
              </a:spcBef>
              <a:buFont typeface="Wingdings" panose="05000000000000000000" pitchFamily="2" charset="2"/>
              <a:buChar char="§"/>
            </a:pPr>
            <a:r>
              <a:rPr lang="tr-TR" dirty="0" smtClean="0"/>
              <a:t> Doymamış termoset reçine + </a:t>
            </a:r>
            <a:r>
              <a:rPr lang="tr-TR" dirty="0" err="1"/>
              <a:t>m</a:t>
            </a:r>
            <a:r>
              <a:rPr lang="tr-TR" dirty="0" err="1" smtClean="0"/>
              <a:t>onomer</a:t>
            </a:r>
            <a:r>
              <a:rPr lang="tr-TR" dirty="0" smtClean="0"/>
              <a:t> karışımı</a:t>
            </a:r>
            <a:endParaRPr lang="tr-TR" dirty="0"/>
          </a:p>
          <a:p>
            <a:pPr algn="just">
              <a:spcBef>
                <a:spcPts val="0"/>
              </a:spcBef>
              <a:buFont typeface="Wingdings" panose="05000000000000000000" pitchFamily="2" charset="2"/>
              <a:buChar char="§"/>
            </a:pPr>
            <a:r>
              <a:rPr lang="tr-TR" dirty="0" smtClean="0"/>
              <a:t> Damlalıkla eklenen başlatıcı</a:t>
            </a:r>
          </a:p>
          <a:p>
            <a:pPr marL="457200" indent="-457200" algn="just">
              <a:spcBef>
                <a:spcPts val="0"/>
              </a:spcBef>
              <a:buFont typeface="+mj-lt"/>
              <a:buAutoNum type="arabicPeriod"/>
            </a:pPr>
            <a:r>
              <a:rPr lang="tr-TR" dirty="0" smtClean="0"/>
              <a:t>3. saniyede jelleşme gerçekleşir. Yani  henüz az sayıda çapraz bağ oluşmuşsa da tüm zincirler bir ağ oluşturacak şekilde birbirine bağlanmıştır. Bu nedenle viskozite yükselir ve malzeme akışkan bir sıvıdan jele dönüşür. Bu noktadan sonra şekillendirme yapılamaz, fazla kuvvet uygulanırsa malzeme </a:t>
            </a:r>
            <a:r>
              <a:rPr lang="tr-TR" dirty="0" err="1" smtClean="0"/>
              <a:t>bozunur</a:t>
            </a:r>
            <a:r>
              <a:rPr lang="tr-TR" dirty="0" smtClean="0"/>
              <a:t>. Şekillendirme için bir eşik olduğundan termoset polimerlerde önemli bir özelliktir.</a:t>
            </a:r>
          </a:p>
          <a:p>
            <a:pPr marL="457200" indent="-457200" algn="just">
              <a:spcBef>
                <a:spcPts val="0"/>
              </a:spcBef>
              <a:buFont typeface="+mj-lt"/>
              <a:buAutoNum type="arabicPeriod"/>
            </a:pPr>
            <a:r>
              <a:rPr lang="tr-TR" dirty="0" smtClean="0"/>
              <a:t>6. saniyede polimerleşme gerçekleşir. </a:t>
            </a:r>
            <a:r>
              <a:rPr lang="tr-TR" dirty="0" smtClean="0"/>
              <a:t>Çapraz bağlanmanın çoğu tamamlanmıştır. Malzeme jel yapısından, sert ve kırılgan bir katı formuna dönüşür.</a:t>
            </a:r>
          </a:p>
          <a:p>
            <a:pPr marL="457200" indent="-457200" algn="just">
              <a:spcBef>
                <a:spcPts val="0"/>
              </a:spcBef>
              <a:buFont typeface="+mj-lt"/>
              <a:buAutoNum type="arabicPeriod"/>
            </a:pPr>
            <a:r>
              <a:rPr lang="tr-TR" dirty="0" smtClean="0"/>
              <a:t>Sağ alt köşeden sıcaklık değişimi takip edildiğinde 175 santigrat dereceye kadar yükseldiği görülür. Bu polimerin </a:t>
            </a:r>
            <a:r>
              <a:rPr lang="tr-TR" dirty="0" err="1" smtClean="0"/>
              <a:t>egzoterm</a:t>
            </a:r>
            <a:r>
              <a:rPr lang="tr-TR" dirty="0" smtClean="0"/>
              <a:t> sıcaklığı 175 santigrat derecedir. </a:t>
            </a:r>
            <a:r>
              <a:rPr lang="tr-TR" dirty="0" smtClean="0"/>
              <a:t>Bu esnada polimerden duman çıktığını gözlemleyiniz. Sıcaklık kontrolü polimerleşme reaksiyonlarında polimerleşme hızını ve malzeme özelliklerini kontrol etmede önemli bir parametredir.</a:t>
            </a:r>
            <a:endParaRPr lang="tr-TR" dirty="0" smtClean="0"/>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pPr/>
              <a:t>13</a:t>
            </a:fld>
            <a:endParaRPr lang="tr-TR"/>
          </a:p>
        </p:txBody>
      </p:sp>
    </p:spTree>
    <p:extLst>
      <p:ext uri="{BB962C8B-B14F-4D97-AF65-F5344CB8AC3E}">
        <p14:creationId xmlns:p14="http://schemas.microsoft.com/office/powerpoint/2010/main" val="2636760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normAutofit/>
          </a:bodyPr>
          <a:lstStyle/>
          <a:p>
            <a:r>
              <a:rPr lang="tr-TR" sz="4400" b="1" dirty="0" smtClean="0">
                <a:solidFill>
                  <a:prstClr val="black">
                    <a:lumMod val="75000"/>
                    <a:lumOff val="25000"/>
                  </a:prstClr>
                </a:solidFill>
              </a:rPr>
              <a:t>TERMOSETLERDE ÖZELLİKLERİN KONTROLÜ</a:t>
            </a:r>
            <a:endParaRPr lang="tr-TR" sz="4400" dirty="0"/>
          </a:p>
        </p:txBody>
      </p:sp>
      <p:sp>
        <p:nvSpPr>
          <p:cNvPr id="3" name="İçerik Yer Tutucusu 2"/>
          <p:cNvSpPr>
            <a:spLocks noGrp="1"/>
          </p:cNvSpPr>
          <p:nvPr>
            <p:ph idx="1"/>
          </p:nvPr>
        </p:nvSpPr>
        <p:spPr>
          <a:xfrm>
            <a:off x="1097280" y="1845734"/>
            <a:ext cx="10058400" cy="4523844"/>
          </a:xfrm>
        </p:spPr>
        <p:txBody>
          <a:bodyPr>
            <a:normAutofit fontScale="92500" lnSpcReduction="20000"/>
          </a:bodyPr>
          <a:lstStyle/>
          <a:p>
            <a:pPr marL="0" indent="0" algn="just">
              <a:spcBef>
                <a:spcPts val="0"/>
              </a:spcBef>
              <a:buNone/>
            </a:pPr>
            <a:r>
              <a:rPr lang="tr-TR" dirty="0" smtClean="0"/>
              <a:t>Termoset polimerlerin fiziksel, mekanik, termal ve kimyasal özellikleri, çapra</a:t>
            </a:r>
            <a:r>
              <a:rPr lang="tr-TR" dirty="0" smtClean="0"/>
              <a:t>z bağlanmada kullanılan doymamış polyester zinciri, </a:t>
            </a:r>
            <a:r>
              <a:rPr lang="tr-TR" dirty="0" err="1" smtClean="0"/>
              <a:t>monomer</a:t>
            </a:r>
            <a:r>
              <a:rPr lang="tr-TR" dirty="0" smtClean="0"/>
              <a:t>, başlatıcı ve hızlandırıcı oranlarını değiştirerek kontrol edilebilir. Doymamış polyester zinciri sayısının aynı kaldığı kabul edilirse;</a:t>
            </a:r>
          </a:p>
          <a:p>
            <a:pPr algn="just">
              <a:spcBef>
                <a:spcPts val="600"/>
              </a:spcBef>
              <a:buFont typeface="Wingdings" panose="05000000000000000000" pitchFamily="2" charset="2"/>
              <a:buChar char="§"/>
            </a:pPr>
            <a:r>
              <a:rPr lang="tr-TR" dirty="0"/>
              <a:t> </a:t>
            </a:r>
            <a:r>
              <a:rPr lang="tr-TR" dirty="0" smtClean="0"/>
              <a:t>Stiren monomeri miktarı arttırıldığında zincirler birbirlerine daha fazla sayıda çapraz bağ ile bağlanır;</a:t>
            </a:r>
          </a:p>
          <a:p>
            <a:pPr lvl="1" algn="just">
              <a:spcBef>
                <a:spcPts val="0"/>
              </a:spcBef>
              <a:buFont typeface="Wingdings" panose="05000000000000000000" pitchFamily="2" charset="2"/>
              <a:buChar char="§"/>
            </a:pPr>
            <a:r>
              <a:rPr lang="tr-TR" dirty="0" smtClean="0"/>
              <a:t>Zincirler fiziksel olarak daha yakın oldukları için serbest hacimleri azalır ve yoğunlukları artar,</a:t>
            </a:r>
          </a:p>
          <a:p>
            <a:pPr lvl="1" algn="just">
              <a:spcBef>
                <a:spcPts val="0"/>
              </a:spcBef>
              <a:buFont typeface="Wingdings" panose="05000000000000000000" pitchFamily="2" charset="2"/>
              <a:buChar char="§"/>
            </a:pPr>
            <a:r>
              <a:rPr lang="tr-TR" dirty="0" smtClean="0"/>
              <a:t>Mekanik, termal ve kimyasal dayanım artar,</a:t>
            </a:r>
          </a:p>
          <a:p>
            <a:pPr lvl="1" algn="just">
              <a:spcBef>
                <a:spcPts val="0"/>
              </a:spcBef>
              <a:buFont typeface="Wingdings" panose="05000000000000000000" pitchFamily="2" charset="2"/>
              <a:buChar char="§"/>
            </a:pPr>
            <a:r>
              <a:rPr lang="tr-TR" dirty="0" smtClean="0"/>
              <a:t>Polimer zincirleri esnek hareket edemeyeceği için darbe dayanımı düşer,</a:t>
            </a:r>
          </a:p>
          <a:p>
            <a:pPr lvl="1" algn="just">
              <a:spcBef>
                <a:spcPts val="0"/>
              </a:spcBef>
              <a:buFont typeface="Wingdings" panose="05000000000000000000" pitchFamily="2" charset="2"/>
              <a:buChar char="§"/>
            </a:pPr>
            <a:r>
              <a:rPr lang="tr-TR" dirty="0" smtClean="0"/>
              <a:t>Yüksek oranda stiren kullanımı yapıda stiren özelliklerini baskın kılar.</a:t>
            </a:r>
            <a:endParaRPr lang="tr-TR" dirty="0"/>
          </a:p>
          <a:p>
            <a:pPr algn="just">
              <a:spcBef>
                <a:spcPts val="600"/>
              </a:spcBef>
              <a:buFont typeface="Wingdings" panose="05000000000000000000" pitchFamily="2" charset="2"/>
              <a:buChar char="§"/>
            </a:pPr>
            <a:r>
              <a:rPr lang="tr-TR" dirty="0" smtClean="0"/>
              <a:t> MEK peroksit miktarı arttırıldığında daha fazla çift bağ açılır ve </a:t>
            </a:r>
            <a:r>
              <a:rPr lang="tr-TR" dirty="0"/>
              <a:t>daha fazla sayıda çapraz </a:t>
            </a:r>
            <a:r>
              <a:rPr lang="tr-TR" dirty="0" smtClean="0"/>
              <a:t>bağ oluşur;</a:t>
            </a:r>
          </a:p>
          <a:p>
            <a:pPr lvl="1" algn="just">
              <a:spcBef>
                <a:spcPts val="0"/>
              </a:spcBef>
              <a:buFont typeface="Wingdings" panose="05000000000000000000" pitchFamily="2" charset="2"/>
              <a:buChar char="§"/>
            </a:pPr>
            <a:r>
              <a:rPr lang="tr-TR" dirty="0" smtClean="0"/>
              <a:t>Zincirler fiziksel </a:t>
            </a:r>
            <a:r>
              <a:rPr lang="tr-TR" dirty="0"/>
              <a:t>olarak daha yakın oldukları için serbest hacimleri azalır ve yoğunlukları artar,</a:t>
            </a:r>
          </a:p>
          <a:p>
            <a:pPr lvl="1" algn="just">
              <a:spcBef>
                <a:spcPts val="0"/>
              </a:spcBef>
              <a:buFont typeface="Wingdings" panose="05000000000000000000" pitchFamily="2" charset="2"/>
              <a:buChar char="§"/>
            </a:pPr>
            <a:r>
              <a:rPr lang="tr-TR" dirty="0"/>
              <a:t>Mekanik, termal ve kimyasal dayanım artar,</a:t>
            </a:r>
          </a:p>
          <a:p>
            <a:pPr lvl="1" algn="just">
              <a:spcBef>
                <a:spcPts val="0"/>
              </a:spcBef>
              <a:buFont typeface="Wingdings" panose="05000000000000000000" pitchFamily="2" charset="2"/>
              <a:buChar char="§"/>
            </a:pPr>
            <a:r>
              <a:rPr lang="tr-TR" dirty="0"/>
              <a:t>Polimer zincirleri esnek hareket edemeyeceği için darbe dayanımı düşer.</a:t>
            </a:r>
          </a:p>
          <a:p>
            <a:pPr algn="just">
              <a:spcBef>
                <a:spcPts val="600"/>
              </a:spcBef>
              <a:buFont typeface="Wingdings" panose="05000000000000000000" pitchFamily="2" charset="2"/>
              <a:buChar char="§"/>
            </a:pPr>
            <a:r>
              <a:rPr lang="tr-TR" dirty="0" smtClean="0"/>
              <a:t> Hızlandırıcı miktarı arttırıldığında daha fazla MEK peroksit radikallere parçalanır ve </a:t>
            </a:r>
            <a:r>
              <a:rPr lang="tr-TR" dirty="0"/>
              <a:t>daha fazla sayıda çapraz bağ </a:t>
            </a:r>
            <a:r>
              <a:rPr lang="tr-TR" dirty="0" smtClean="0"/>
              <a:t>oluşur</a:t>
            </a:r>
            <a:r>
              <a:rPr lang="tr-TR" dirty="0"/>
              <a:t>;</a:t>
            </a:r>
            <a:endParaRPr lang="tr-TR" dirty="0" smtClean="0"/>
          </a:p>
          <a:p>
            <a:pPr lvl="1" algn="just">
              <a:spcBef>
                <a:spcPts val="0"/>
              </a:spcBef>
              <a:buFont typeface="Wingdings" panose="05000000000000000000" pitchFamily="2" charset="2"/>
              <a:buChar char="§"/>
            </a:pPr>
            <a:r>
              <a:rPr lang="tr-TR" dirty="0" smtClean="0"/>
              <a:t>Reaksiyon daha hızlı gerçekleşir</a:t>
            </a:r>
            <a:endParaRPr lang="tr-TR" dirty="0"/>
          </a:p>
          <a:p>
            <a:pPr lvl="1" algn="just">
              <a:spcBef>
                <a:spcPts val="0"/>
              </a:spcBef>
              <a:buFont typeface="Wingdings" panose="05000000000000000000" pitchFamily="2" charset="2"/>
              <a:buChar char="§"/>
            </a:pPr>
            <a:r>
              <a:rPr lang="tr-TR" dirty="0" smtClean="0"/>
              <a:t>Zincirler fiziksel </a:t>
            </a:r>
            <a:r>
              <a:rPr lang="tr-TR" dirty="0"/>
              <a:t>olarak daha yakın oldukları için serbest hacimleri azalır ve yoğunlukları artar,</a:t>
            </a:r>
          </a:p>
          <a:p>
            <a:pPr lvl="1" algn="just">
              <a:spcBef>
                <a:spcPts val="0"/>
              </a:spcBef>
              <a:buFont typeface="Wingdings" panose="05000000000000000000" pitchFamily="2" charset="2"/>
              <a:buChar char="§"/>
            </a:pPr>
            <a:r>
              <a:rPr lang="tr-TR" dirty="0"/>
              <a:t>Mekanik, termal ve kimyasal dayanım artar,</a:t>
            </a:r>
          </a:p>
          <a:p>
            <a:pPr lvl="1" algn="just">
              <a:spcBef>
                <a:spcPts val="0"/>
              </a:spcBef>
              <a:buFont typeface="Wingdings" panose="05000000000000000000" pitchFamily="2" charset="2"/>
              <a:buChar char="§"/>
            </a:pPr>
            <a:r>
              <a:rPr lang="tr-TR" dirty="0"/>
              <a:t>Polimer zincirleri esnek hareket edemeyeceği için darbe dayanımı düşer</a:t>
            </a:r>
            <a:r>
              <a:rPr lang="tr-TR" dirty="0" smtClean="0"/>
              <a:t>.</a:t>
            </a:r>
            <a:endParaRPr lang="tr-TR" dirty="0"/>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t>14</a:t>
            </a:fld>
            <a:endParaRPr lang="tr-TR"/>
          </a:p>
        </p:txBody>
      </p:sp>
    </p:spTree>
    <p:extLst>
      <p:ext uri="{BB962C8B-B14F-4D97-AF65-F5344CB8AC3E}">
        <p14:creationId xmlns:p14="http://schemas.microsoft.com/office/powerpoint/2010/main" val="2807758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lstStyle/>
          <a:p>
            <a:r>
              <a:rPr lang="tr-TR" b="1" dirty="0" smtClean="0"/>
              <a:t>DENEYİN AMACI</a:t>
            </a:r>
            <a:endParaRPr lang="tr-TR" b="1"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2800" dirty="0"/>
              <a:t>Bu deneyde sizlere termoset polimerlerin üretimi ve üretimlerinde öne çıkan aşamaları tanıtmayı </a:t>
            </a:r>
            <a:r>
              <a:rPr lang="tr-TR" sz="2800" dirty="0" smtClean="0"/>
              <a:t>amaçlıyoruz. Deneyde;</a:t>
            </a:r>
          </a:p>
          <a:p>
            <a:pPr algn="just">
              <a:buFont typeface="Wingdings" panose="05000000000000000000" pitchFamily="2" charset="2"/>
              <a:buChar char="§"/>
            </a:pPr>
            <a:r>
              <a:rPr lang="tr-TR" sz="2800" dirty="0" smtClean="0"/>
              <a:t>Doymamış polyester reçinenin jelleşme süresini belirlemek ve jelleşme olayını kavramak,</a:t>
            </a:r>
          </a:p>
          <a:p>
            <a:pPr algn="just">
              <a:buFont typeface="Wingdings" panose="05000000000000000000" pitchFamily="2" charset="2"/>
              <a:buChar char="§"/>
            </a:pPr>
            <a:endParaRPr lang="tr-TR" sz="2800" dirty="0"/>
          </a:p>
          <a:p>
            <a:pPr algn="just">
              <a:buFont typeface="Wingdings" panose="05000000000000000000" pitchFamily="2" charset="2"/>
              <a:buChar char="§"/>
            </a:pPr>
            <a:r>
              <a:rPr lang="tr-TR" sz="2800" dirty="0" smtClean="0"/>
              <a:t> Doymamış polyester reçinenin </a:t>
            </a:r>
            <a:r>
              <a:rPr lang="tr-TR" sz="2800" dirty="0" err="1" smtClean="0"/>
              <a:t>egzoterm</a:t>
            </a:r>
            <a:r>
              <a:rPr lang="tr-TR" sz="2800" dirty="0" smtClean="0"/>
              <a:t> </a:t>
            </a:r>
            <a:r>
              <a:rPr lang="tr-TR" sz="2800" dirty="0" smtClean="0"/>
              <a:t>sıcaklığını belirlemek,</a:t>
            </a:r>
          </a:p>
          <a:p>
            <a:pPr marL="0" indent="0" algn="just">
              <a:buNone/>
            </a:pPr>
            <a:endParaRPr lang="tr-TR" sz="2800" dirty="0"/>
          </a:p>
          <a:p>
            <a:pPr algn="just">
              <a:buFont typeface="Wingdings" panose="05000000000000000000" pitchFamily="2" charset="2"/>
              <a:buChar char="§"/>
            </a:pPr>
            <a:r>
              <a:rPr lang="tr-TR" sz="2800" dirty="0" smtClean="0"/>
              <a:t> Doymamış polyester reçineden çapraz bağlanma (</a:t>
            </a:r>
            <a:r>
              <a:rPr lang="tr-TR" sz="2800" dirty="0" err="1" smtClean="0"/>
              <a:t>kürleşme</a:t>
            </a:r>
            <a:r>
              <a:rPr lang="tr-TR" sz="2800" dirty="0" smtClean="0"/>
              <a:t>) ile termoset polimer üretimini gözlemlemek hedeflenmektedir.</a:t>
            </a:r>
          </a:p>
          <a:p>
            <a:pPr>
              <a:buFont typeface="Wingdings" panose="05000000000000000000" pitchFamily="2" charset="2"/>
              <a:buChar char="§"/>
            </a:pPr>
            <a:endParaRPr lang="tr-TR" dirty="0"/>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t>2</a:t>
            </a:fld>
            <a:endParaRPr lang="tr-TR"/>
          </a:p>
        </p:txBody>
      </p:sp>
    </p:spTree>
    <p:extLst>
      <p:ext uri="{BB962C8B-B14F-4D97-AF65-F5344CB8AC3E}">
        <p14:creationId xmlns:p14="http://schemas.microsoft.com/office/powerpoint/2010/main" val="828428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pic>
        <p:nvPicPr>
          <p:cNvPr id="7" name="Resim 6"/>
          <p:cNvPicPr>
            <a:picLocks noChangeAspect="1"/>
          </p:cNvPicPr>
          <p:nvPr/>
        </p:nvPicPr>
        <p:blipFill rotWithShape="1">
          <a:blip r:embed="rId5">
            <a:extLst>
              <a:ext uri="{28A0092B-C50C-407E-A947-70E740481C1C}">
                <a14:useLocalDpi xmlns:a14="http://schemas.microsoft.com/office/drawing/2010/main" val="0"/>
              </a:ext>
            </a:extLst>
          </a:blip>
          <a:srcRect t="740" r="70"/>
          <a:stretch/>
        </p:blipFill>
        <p:spPr>
          <a:xfrm rot="2926870">
            <a:off x="8073730" y="3128216"/>
            <a:ext cx="4152135" cy="1720435"/>
          </a:xfrm>
          <a:prstGeom prst="rect">
            <a:avLst/>
          </a:prstGeom>
        </p:spPr>
      </p:pic>
      <p:sp>
        <p:nvSpPr>
          <p:cNvPr id="2" name="Unvan 1"/>
          <p:cNvSpPr>
            <a:spLocks noGrp="1"/>
          </p:cNvSpPr>
          <p:nvPr>
            <p:ph type="title"/>
          </p:nvPr>
        </p:nvSpPr>
        <p:spPr/>
        <p:txBody>
          <a:bodyPr/>
          <a:lstStyle/>
          <a:p>
            <a:r>
              <a:rPr lang="tr-TR" b="1" dirty="0" smtClean="0"/>
              <a:t>POLİMERLER</a:t>
            </a:r>
            <a:endParaRPr lang="tr-TR" b="1" dirty="0"/>
          </a:p>
        </p:txBody>
      </p:sp>
      <p:sp>
        <p:nvSpPr>
          <p:cNvPr id="3" name="İçerik Yer Tutucusu 2"/>
          <p:cNvSpPr>
            <a:spLocks noGrp="1"/>
          </p:cNvSpPr>
          <p:nvPr>
            <p:ph idx="1"/>
          </p:nvPr>
        </p:nvSpPr>
        <p:spPr>
          <a:xfrm>
            <a:off x="1097280" y="1845733"/>
            <a:ext cx="7825339" cy="4439563"/>
          </a:xfrm>
        </p:spPr>
        <p:txBody>
          <a:bodyPr>
            <a:normAutofit fontScale="92500" lnSpcReduction="20000"/>
          </a:bodyPr>
          <a:lstStyle/>
          <a:p>
            <a:pPr algn="just">
              <a:buFont typeface="Wingdings" panose="05000000000000000000" pitchFamily="2" charset="2"/>
              <a:buChar char="§"/>
            </a:pPr>
            <a:r>
              <a:rPr lang="tr-TR" dirty="0" smtClean="0"/>
              <a:t> </a:t>
            </a:r>
            <a:r>
              <a:rPr lang="tr-TR" sz="2400" dirty="0" smtClean="0"/>
              <a:t>Polimerler, </a:t>
            </a:r>
            <a:r>
              <a:rPr lang="tr-TR" sz="2400" dirty="0" err="1" smtClean="0"/>
              <a:t>monomer</a:t>
            </a:r>
            <a:r>
              <a:rPr lang="tr-TR" sz="2400" dirty="0" smtClean="0"/>
              <a:t> adı verilen küçük organik moleküllerin art arda kimyasal bağlar ile birbirine eklenmesi ile oluşan uzun zincirlerin meydana getirdiği malzemelerdir. Bir polimer zincirinde </a:t>
            </a:r>
            <a:r>
              <a:rPr lang="tr-TR" sz="2400" dirty="0" smtClean="0"/>
              <a:t>yüz </a:t>
            </a:r>
            <a:r>
              <a:rPr lang="tr-TR" sz="2400" dirty="0" smtClean="0"/>
              <a:t>binlerce </a:t>
            </a:r>
            <a:r>
              <a:rPr lang="tr-TR" sz="2400" dirty="0" err="1" smtClean="0"/>
              <a:t>monomer</a:t>
            </a:r>
            <a:r>
              <a:rPr lang="tr-TR" sz="2400" dirty="0" smtClean="0"/>
              <a:t> bulunabilir.</a:t>
            </a:r>
          </a:p>
          <a:p>
            <a:pPr algn="just">
              <a:buFont typeface="Wingdings" panose="05000000000000000000" pitchFamily="2" charset="2"/>
              <a:buChar char="§"/>
            </a:pPr>
            <a:r>
              <a:rPr lang="tr-TR" sz="2400" dirty="0" smtClean="0"/>
              <a:t> Moleküler malzemeler oluşları ile metallerden ve seramiklerden ayrışırlar. Bu durum polimerlere, diğer iki malzeme grubundan çok daha farklı özellikler kazandırır.</a:t>
            </a:r>
          </a:p>
          <a:p>
            <a:pPr lvl="2" algn="just">
              <a:spcAft>
                <a:spcPts val="0"/>
              </a:spcAft>
              <a:buFont typeface="Wingdings" panose="05000000000000000000" pitchFamily="2" charset="2"/>
              <a:buChar char="§"/>
            </a:pPr>
            <a:r>
              <a:rPr lang="tr-TR" sz="2000" dirty="0" smtClean="0"/>
              <a:t>Hafif,</a:t>
            </a:r>
          </a:p>
          <a:p>
            <a:pPr lvl="2" algn="just">
              <a:spcAft>
                <a:spcPts val="0"/>
              </a:spcAft>
              <a:buFont typeface="Wingdings" panose="05000000000000000000" pitchFamily="2" charset="2"/>
              <a:buChar char="§"/>
            </a:pPr>
            <a:r>
              <a:rPr lang="tr-TR" sz="2000" dirty="0" smtClean="0"/>
              <a:t>Ekonomik,</a:t>
            </a:r>
          </a:p>
          <a:p>
            <a:pPr lvl="2" algn="just">
              <a:spcAft>
                <a:spcPts val="0"/>
              </a:spcAft>
              <a:buFont typeface="Wingdings" panose="05000000000000000000" pitchFamily="2" charset="2"/>
              <a:buChar char="§"/>
            </a:pPr>
            <a:r>
              <a:rPr lang="tr-TR" sz="2000" dirty="0" smtClean="0"/>
              <a:t>Darbe dayanımı yüksek,</a:t>
            </a:r>
          </a:p>
          <a:p>
            <a:pPr lvl="2" algn="just">
              <a:spcAft>
                <a:spcPts val="0"/>
              </a:spcAft>
              <a:buFont typeface="Wingdings" panose="05000000000000000000" pitchFamily="2" charset="2"/>
              <a:buChar char="§"/>
            </a:pPr>
            <a:r>
              <a:rPr lang="tr-TR" sz="2000" dirty="0" smtClean="0"/>
              <a:t>Mekanik dayanımı düşük,</a:t>
            </a:r>
          </a:p>
          <a:p>
            <a:pPr lvl="2" algn="just">
              <a:spcAft>
                <a:spcPts val="0"/>
              </a:spcAft>
              <a:buFont typeface="Wingdings" panose="05000000000000000000" pitchFamily="2" charset="2"/>
              <a:buChar char="§"/>
            </a:pPr>
            <a:r>
              <a:rPr lang="tr-TR" sz="2000" dirty="0" smtClean="0"/>
              <a:t>Termal dayanımı düşük malzemelerdir.</a:t>
            </a:r>
          </a:p>
          <a:p>
            <a:pPr algn="just">
              <a:spcBef>
                <a:spcPts val="600"/>
              </a:spcBef>
              <a:buFont typeface="Wingdings" panose="05000000000000000000" pitchFamily="2" charset="2"/>
              <a:buChar char="§"/>
            </a:pPr>
            <a:r>
              <a:rPr lang="tr-TR" sz="2400" dirty="0"/>
              <a:t> </a:t>
            </a:r>
            <a:r>
              <a:rPr lang="tr-TR" sz="2400" dirty="0" smtClean="0"/>
              <a:t>Polimerler, termal davranışlarına göre </a:t>
            </a:r>
            <a:r>
              <a:rPr lang="tr-TR" sz="2400" dirty="0" err="1" smtClean="0"/>
              <a:t>termoplastikler</a:t>
            </a:r>
            <a:r>
              <a:rPr lang="tr-TR" sz="2400" dirty="0" smtClean="0"/>
              <a:t> ve </a:t>
            </a:r>
            <a:r>
              <a:rPr lang="tr-TR" sz="2400" dirty="0" err="1" smtClean="0"/>
              <a:t>termosetler</a:t>
            </a:r>
            <a:r>
              <a:rPr lang="tr-TR" sz="2400" dirty="0" smtClean="0"/>
              <a:t> olarak iki temel gruba ayrılırlar. Bu iki grubun farklı termal davranış göstermesinin altında farklı zincir yapılarına sahip olmaları yatar.</a:t>
            </a:r>
            <a:endParaRPr lang="tr-TR" dirty="0" smtClean="0"/>
          </a:p>
        </p:txBody>
      </p:sp>
      <p:sp>
        <p:nvSpPr>
          <p:cNvPr id="9" name="Altbilgi Yer Tutucusu 8"/>
          <p:cNvSpPr>
            <a:spLocks noGrp="1"/>
          </p:cNvSpPr>
          <p:nvPr>
            <p:ph type="ftr" sz="quarter" idx="11"/>
          </p:nvPr>
        </p:nvSpPr>
        <p:spPr/>
        <p:txBody>
          <a:bodyPr/>
          <a:lstStyle/>
          <a:p>
            <a:r>
              <a:rPr lang="tr-TR" dirty="0" smtClean="0"/>
              <a:t>Laboratuvar II - Termoset Polimerler</a:t>
            </a:r>
            <a:endParaRPr lang="tr-TR" dirty="0"/>
          </a:p>
        </p:txBody>
      </p:sp>
      <p:sp>
        <p:nvSpPr>
          <p:cNvPr id="10" name="Slayt Numarası Yer Tutucusu 9"/>
          <p:cNvSpPr>
            <a:spLocks noGrp="1"/>
          </p:cNvSpPr>
          <p:nvPr>
            <p:ph type="sldNum" sz="quarter" idx="12"/>
          </p:nvPr>
        </p:nvSpPr>
        <p:spPr/>
        <p:txBody>
          <a:bodyPr/>
          <a:lstStyle/>
          <a:p>
            <a:fld id="{E68F55FD-AA32-4D2A-9576-BE40BDE82572}" type="slidenum">
              <a:rPr lang="tr-TR" smtClean="0"/>
              <a:t>3</a:t>
            </a:fld>
            <a:endParaRPr lang="tr-TR"/>
          </a:p>
        </p:txBody>
      </p:sp>
      <p:sp>
        <p:nvSpPr>
          <p:cNvPr id="8" name="Metin kutusu 7"/>
          <p:cNvSpPr txBox="1"/>
          <p:nvPr/>
        </p:nvSpPr>
        <p:spPr>
          <a:xfrm>
            <a:off x="9014832" y="6125801"/>
            <a:ext cx="3290585" cy="230832"/>
          </a:xfrm>
          <a:prstGeom prst="rect">
            <a:avLst/>
          </a:prstGeom>
          <a:noFill/>
        </p:spPr>
        <p:txBody>
          <a:bodyPr wrap="square" rtlCol="0">
            <a:spAutoFit/>
          </a:bodyPr>
          <a:lstStyle/>
          <a:p>
            <a:r>
              <a:rPr lang="tr-TR" sz="700" dirty="0" smtClean="0">
                <a:hlinkClick r:id="rId6"/>
              </a:rPr>
              <a:t>https://polymerinnovationblog.com/video-store/thermoplastics-5-part-video-series</a:t>
            </a:r>
            <a:r>
              <a:rPr lang="tr-TR" sz="900" dirty="0" smtClean="0">
                <a:hlinkClick r:id="rId6"/>
              </a:rPr>
              <a:t>/</a:t>
            </a:r>
            <a:endParaRPr lang="tr-TR" sz="900" dirty="0"/>
          </a:p>
        </p:txBody>
      </p:sp>
    </p:spTree>
    <p:extLst>
      <p:ext uri="{BB962C8B-B14F-4D97-AF65-F5344CB8AC3E}">
        <p14:creationId xmlns:p14="http://schemas.microsoft.com/office/powerpoint/2010/main" val="3889454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pic>
        <p:nvPicPr>
          <p:cNvPr id="5" name="Resim 4"/>
          <p:cNvPicPr>
            <a:picLocks noChangeAspect="1"/>
          </p:cNvPicPr>
          <p:nvPr/>
        </p:nvPicPr>
        <p:blipFill rotWithShape="1">
          <a:blip r:embed="rId5"/>
          <a:srcRect t="18309"/>
          <a:stretch/>
        </p:blipFill>
        <p:spPr>
          <a:xfrm>
            <a:off x="6263314" y="2162962"/>
            <a:ext cx="2992004" cy="926871"/>
          </a:xfrm>
          <a:prstGeom prst="rect">
            <a:avLst/>
          </a:prstGeom>
        </p:spPr>
      </p:pic>
      <p:pic>
        <p:nvPicPr>
          <p:cNvPr id="4" name="Resim 3"/>
          <p:cNvPicPr>
            <a:picLocks noChangeAspect="1"/>
          </p:cNvPicPr>
          <p:nvPr/>
        </p:nvPicPr>
        <p:blipFill>
          <a:blip r:embed="rId6"/>
          <a:stretch>
            <a:fillRect/>
          </a:stretch>
        </p:blipFill>
        <p:spPr>
          <a:xfrm>
            <a:off x="2476793" y="2229265"/>
            <a:ext cx="2667701" cy="897392"/>
          </a:xfrm>
          <a:prstGeom prst="rect">
            <a:avLst/>
          </a:prstGeom>
        </p:spPr>
      </p:pic>
      <p:sp>
        <p:nvSpPr>
          <p:cNvPr id="2" name="Unvan 1"/>
          <p:cNvSpPr>
            <a:spLocks noGrp="1"/>
          </p:cNvSpPr>
          <p:nvPr>
            <p:ph type="title"/>
          </p:nvPr>
        </p:nvSpPr>
        <p:spPr/>
        <p:txBody>
          <a:bodyPr/>
          <a:lstStyle/>
          <a:p>
            <a:r>
              <a:rPr lang="tr-TR" b="1" dirty="0" smtClean="0"/>
              <a:t>TERMOPLASTİKLER</a:t>
            </a:r>
            <a:endParaRPr lang="tr-TR" b="1" dirty="0"/>
          </a:p>
        </p:txBody>
      </p:sp>
      <p:sp>
        <p:nvSpPr>
          <p:cNvPr id="3" name="İçerik Yer Tutucusu 2"/>
          <p:cNvSpPr>
            <a:spLocks noGrp="1"/>
          </p:cNvSpPr>
          <p:nvPr>
            <p:ph idx="1"/>
          </p:nvPr>
        </p:nvSpPr>
        <p:spPr>
          <a:xfrm>
            <a:off x="1097280" y="1845734"/>
            <a:ext cx="10058400" cy="4459650"/>
          </a:xfrm>
        </p:spPr>
        <p:txBody>
          <a:bodyPr>
            <a:normAutofit fontScale="92500" lnSpcReduction="10000"/>
          </a:bodyPr>
          <a:lstStyle/>
          <a:p>
            <a:pPr algn="just">
              <a:buFont typeface="Wingdings" panose="05000000000000000000" pitchFamily="2" charset="2"/>
              <a:buChar char="§"/>
            </a:pPr>
            <a:r>
              <a:rPr lang="tr-TR" dirty="0" smtClean="0"/>
              <a:t> </a:t>
            </a:r>
            <a:r>
              <a:rPr lang="tr-TR" sz="2200" dirty="0" err="1" smtClean="0"/>
              <a:t>Termoplastikler</a:t>
            </a:r>
            <a:r>
              <a:rPr lang="tr-TR" sz="2200" dirty="0" smtClean="0"/>
              <a:t> düz veya dallanmış zincir yapısına sahip polimerlerdir.</a:t>
            </a:r>
          </a:p>
          <a:p>
            <a:pPr algn="just">
              <a:buFont typeface="Wingdings" panose="05000000000000000000" pitchFamily="2" charset="2"/>
              <a:buChar char="§"/>
            </a:pPr>
            <a:endParaRPr lang="tr-TR" dirty="0"/>
          </a:p>
          <a:p>
            <a:pPr algn="just">
              <a:buFont typeface="Wingdings" panose="05000000000000000000" pitchFamily="2" charset="2"/>
              <a:buChar char="§"/>
            </a:pPr>
            <a:endParaRPr lang="tr-TR" dirty="0" smtClean="0"/>
          </a:p>
          <a:p>
            <a:pPr algn="just">
              <a:spcBef>
                <a:spcPts val="600"/>
              </a:spcBef>
              <a:buFont typeface="Wingdings" panose="05000000000000000000" pitchFamily="2" charset="2"/>
              <a:buChar char="§"/>
            </a:pPr>
            <a:r>
              <a:rPr lang="tr-TR" dirty="0"/>
              <a:t> </a:t>
            </a:r>
            <a:r>
              <a:rPr lang="tr-TR" sz="2200" dirty="0" smtClean="0"/>
              <a:t>Her bir zincir, ayrı bir molekül olarak hareket eder. Ancak zincirler, diğer zincirlerle zayıf ikincil bağlar ile etkileşirler. Zincirler uzun olduğu için pek çok ikincil bağ ile birbirlerine tutunurlar, böylece malzeme katı forma ulaşabilir.</a:t>
            </a:r>
          </a:p>
          <a:p>
            <a:pPr algn="just">
              <a:spcBef>
                <a:spcPts val="600"/>
              </a:spcBef>
              <a:buFont typeface="Wingdings" panose="05000000000000000000" pitchFamily="2" charset="2"/>
              <a:buChar char="§"/>
            </a:pPr>
            <a:r>
              <a:rPr lang="tr-TR" dirty="0" smtClean="0"/>
              <a:t> </a:t>
            </a:r>
            <a:r>
              <a:rPr lang="tr-TR" sz="2200" dirty="0" smtClean="0"/>
              <a:t>İkincil bağlar, fiziksel etkiler ile kırılıp malzemeye zarar vermeden tekrar oluşturulabilen bağladır.   Bu nedenle </a:t>
            </a:r>
            <a:r>
              <a:rPr lang="tr-TR" sz="2200" dirty="0" err="1" smtClean="0"/>
              <a:t>termoplastikler</a:t>
            </a:r>
            <a:r>
              <a:rPr lang="tr-TR" sz="2200" dirty="0" smtClean="0"/>
              <a:t>;</a:t>
            </a:r>
          </a:p>
          <a:p>
            <a:pPr lvl="1" algn="just">
              <a:buFont typeface="Wingdings" panose="05000000000000000000" pitchFamily="2" charset="2"/>
              <a:buChar char="§"/>
            </a:pPr>
            <a:r>
              <a:rPr lang="tr-TR" sz="1900" dirty="0" smtClean="0"/>
              <a:t>Isıtıldığında erir, soğutulduğunda katılaşır,</a:t>
            </a:r>
          </a:p>
          <a:p>
            <a:pPr lvl="1" algn="just">
              <a:buFont typeface="Wingdings" panose="05000000000000000000" pitchFamily="2" charset="2"/>
              <a:buChar char="§"/>
            </a:pPr>
            <a:r>
              <a:rPr lang="tr-TR" sz="1900" dirty="0" smtClean="0"/>
              <a:t>Isı ve basınç etkisi ile yumuşar,</a:t>
            </a:r>
          </a:p>
          <a:p>
            <a:pPr lvl="1" algn="just">
              <a:buFont typeface="Wingdings" panose="05000000000000000000" pitchFamily="2" charset="2"/>
              <a:buChar char="§"/>
            </a:pPr>
            <a:r>
              <a:rPr lang="tr-TR" sz="1900" dirty="0" smtClean="0"/>
              <a:t>Uygun çözücülerde çözünebilir,</a:t>
            </a:r>
          </a:p>
          <a:p>
            <a:pPr lvl="1" algn="just">
              <a:spcAft>
                <a:spcPts val="0"/>
              </a:spcAft>
              <a:buFont typeface="Wingdings" panose="05000000000000000000" pitchFamily="2" charset="2"/>
              <a:buChar char="§"/>
            </a:pPr>
            <a:r>
              <a:rPr lang="tr-TR" sz="1900" dirty="0" smtClean="0"/>
              <a:t>Yeniden şekillendirilerek tekrar tekrar kullanılabilir yani geri dönüştürülebilir.</a:t>
            </a:r>
          </a:p>
          <a:p>
            <a:pPr algn="just">
              <a:spcBef>
                <a:spcPts val="600"/>
              </a:spcBef>
              <a:buFont typeface="Wingdings" panose="05000000000000000000" pitchFamily="2" charset="2"/>
              <a:buChar char="§"/>
            </a:pPr>
            <a:r>
              <a:rPr lang="tr-TR" dirty="0" smtClean="0"/>
              <a:t> </a:t>
            </a:r>
            <a:r>
              <a:rPr lang="tr-TR" sz="2200" dirty="0" err="1" smtClean="0"/>
              <a:t>Termoplastiklerin</a:t>
            </a:r>
            <a:r>
              <a:rPr lang="tr-TR" sz="2200" dirty="0" smtClean="0"/>
              <a:t> mekanik dayanımı, kimyasal direnci ve servis sıcaklıkları </a:t>
            </a:r>
            <a:r>
              <a:rPr lang="tr-TR" sz="2200" dirty="0" err="1" smtClean="0"/>
              <a:t>termosetlere</a:t>
            </a:r>
            <a:r>
              <a:rPr lang="tr-TR" sz="2200" dirty="0" smtClean="0"/>
              <a:t> göre düşüktür ancak darbe dayanımları yüksektir ve esnektirler.</a:t>
            </a:r>
          </a:p>
        </p:txBody>
      </p:sp>
      <p:sp>
        <p:nvSpPr>
          <p:cNvPr id="6" name="Altbilgi Yer Tutucusu 5"/>
          <p:cNvSpPr>
            <a:spLocks noGrp="1"/>
          </p:cNvSpPr>
          <p:nvPr>
            <p:ph type="ftr" sz="quarter" idx="11"/>
          </p:nvPr>
        </p:nvSpPr>
        <p:spPr/>
        <p:txBody>
          <a:bodyPr/>
          <a:lstStyle/>
          <a:p>
            <a:r>
              <a:rPr lang="tr-TR" dirty="0" smtClean="0"/>
              <a:t>Laboratuvar II - Termoset Polimerler</a:t>
            </a:r>
            <a:endParaRPr lang="tr-TR" dirty="0"/>
          </a:p>
        </p:txBody>
      </p:sp>
      <p:sp>
        <p:nvSpPr>
          <p:cNvPr id="7" name="Slayt Numarası Yer Tutucusu 6"/>
          <p:cNvSpPr>
            <a:spLocks noGrp="1"/>
          </p:cNvSpPr>
          <p:nvPr>
            <p:ph type="sldNum" sz="quarter" idx="12"/>
          </p:nvPr>
        </p:nvSpPr>
        <p:spPr/>
        <p:txBody>
          <a:bodyPr/>
          <a:lstStyle/>
          <a:p>
            <a:fld id="{E68F55FD-AA32-4D2A-9576-BE40BDE82572}" type="slidenum">
              <a:rPr lang="tr-TR" smtClean="0"/>
              <a:t>4</a:t>
            </a:fld>
            <a:endParaRPr lang="tr-TR"/>
          </a:p>
        </p:txBody>
      </p:sp>
      <p:pic>
        <p:nvPicPr>
          <p:cNvPr id="8" name="Resim 7"/>
          <p:cNvPicPr>
            <a:picLocks noChangeAspect="1"/>
          </p:cNvPicPr>
          <p:nvPr/>
        </p:nvPicPr>
        <p:blipFill>
          <a:blip r:embed="rId7"/>
          <a:stretch>
            <a:fillRect/>
          </a:stretch>
        </p:blipFill>
        <p:spPr>
          <a:xfrm>
            <a:off x="8804275" y="4207667"/>
            <a:ext cx="2917825" cy="1248570"/>
          </a:xfrm>
          <a:prstGeom prst="rect">
            <a:avLst/>
          </a:prstGeom>
        </p:spPr>
      </p:pic>
      <p:sp>
        <p:nvSpPr>
          <p:cNvPr id="9" name="Metin kutusu 8"/>
          <p:cNvSpPr txBox="1"/>
          <p:nvPr/>
        </p:nvSpPr>
        <p:spPr>
          <a:xfrm>
            <a:off x="8953600" y="5425972"/>
            <a:ext cx="2619174" cy="184666"/>
          </a:xfrm>
          <a:prstGeom prst="rect">
            <a:avLst/>
          </a:prstGeom>
          <a:noFill/>
        </p:spPr>
        <p:txBody>
          <a:bodyPr wrap="square" rtlCol="0">
            <a:spAutoFit/>
          </a:bodyPr>
          <a:lstStyle/>
          <a:p>
            <a:r>
              <a:rPr lang="tr-TR" sz="600" dirty="0" smtClean="0">
                <a:hlinkClick r:id="rId8"/>
              </a:rPr>
              <a:t>https://makingoftomorrow.com/thermoplastic-cellulose-for-replacing-plastic/</a:t>
            </a:r>
            <a:endParaRPr lang="tr-TR" sz="600" dirty="0"/>
          </a:p>
        </p:txBody>
      </p:sp>
    </p:spTree>
    <p:extLst>
      <p:ext uri="{BB962C8B-B14F-4D97-AF65-F5344CB8AC3E}">
        <p14:creationId xmlns:p14="http://schemas.microsoft.com/office/powerpoint/2010/main" val="1151581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lstStyle/>
          <a:p>
            <a:r>
              <a:rPr lang="tr-TR" b="1" dirty="0" smtClean="0"/>
              <a:t>TERMOSETLER</a:t>
            </a:r>
            <a:endParaRPr lang="tr-TR" b="1" dirty="0"/>
          </a:p>
        </p:txBody>
      </p:sp>
      <p:sp>
        <p:nvSpPr>
          <p:cNvPr id="3" name="İçerik Yer Tutucusu 2"/>
          <p:cNvSpPr>
            <a:spLocks noGrp="1"/>
          </p:cNvSpPr>
          <p:nvPr>
            <p:ph idx="1"/>
          </p:nvPr>
        </p:nvSpPr>
        <p:spPr>
          <a:xfrm>
            <a:off x="1097280" y="1845733"/>
            <a:ext cx="10058400" cy="4478867"/>
          </a:xfrm>
        </p:spPr>
        <p:txBody>
          <a:bodyPr>
            <a:normAutofit fontScale="70000" lnSpcReduction="20000"/>
          </a:bodyPr>
          <a:lstStyle/>
          <a:p>
            <a:pPr algn="just">
              <a:buFont typeface="Wingdings" panose="05000000000000000000" pitchFamily="2" charset="2"/>
              <a:buChar char="§"/>
            </a:pPr>
            <a:r>
              <a:rPr lang="tr-TR" sz="2200" dirty="0" smtClean="0"/>
              <a:t> </a:t>
            </a:r>
            <a:r>
              <a:rPr lang="tr-TR" sz="2600" dirty="0" err="1" smtClean="0"/>
              <a:t>Termosetler</a:t>
            </a:r>
            <a:r>
              <a:rPr lang="tr-TR" sz="2600" dirty="0" smtClean="0"/>
              <a:t> </a:t>
            </a:r>
            <a:r>
              <a:rPr lang="tr-TR" sz="2600" dirty="0" err="1" smtClean="0"/>
              <a:t>ağsı</a:t>
            </a:r>
            <a:r>
              <a:rPr lang="tr-TR" sz="2600" dirty="0" smtClean="0"/>
              <a:t> yapıdaki </a:t>
            </a:r>
            <a:r>
              <a:rPr lang="tr-TR" sz="2600" dirty="0"/>
              <a:t>ç</a:t>
            </a:r>
            <a:r>
              <a:rPr lang="tr-TR" sz="2600" dirty="0" smtClean="0"/>
              <a:t>apraz bağlı  zincirlerden oluşurlar.</a:t>
            </a:r>
          </a:p>
          <a:p>
            <a:pPr algn="just">
              <a:buFont typeface="Wingdings" panose="05000000000000000000" pitchFamily="2" charset="2"/>
              <a:buChar char="§"/>
            </a:pPr>
            <a:endParaRPr lang="tr-TR" sz="2600" dirty="0"/>
          </a:p>
          <a:p>
            <a:pPr algn="just">
              <a:buFont typeface="Wingdings" panose="05000000000000000000" pitchFamily="2" charset="2"/>
              <a:buChar char="§"/>
            </a:pPr>
            <a:endParaRPr lang="tr-TR" sz="2600" dirty="0" smtClean="0"/>
          </a:p>
          <a:p>
            <a:pPr marL="0" indent="0" algn="just">
              <a:buNone/>
            </a:pPr>
            <a:endParaRPr lang="tr-TR" sz="2600" dirty="0" smtClean="0"/>
          </a:p>
          <a:p>
            <a:pPr algn="just">
              <a:spcBef>
                <a:spcPts val="600"/>
              </a:spcBef>
              <a:spcAft>
                <a:spcPts val="600"/>
              </a:spcAft>
              <a:buFont typeface="Wingdings" panose="05000000000000000000" pitchFamily="2" charset="2"/>
              <a:buChar char="§"/>
            </a:pPr>
            <a:r>
              <a:rPr lang="tr-TR" sz="2600" dirty="0" smtClean="0"/>
              <a:t> Uzun polimer zincirleri, çapraz bağ olarak adlandırılan kimyasal bağlar ile birbirlerine bağlanmıştır. </a:t>
            </a:r>
          </a:p>
          <a:p>
            <a:pPr algn="just">
              <a:spcBef>
                <a:spcPts val="600"/>
              </a:spcBef>
              <a:spcAft>
                <a:spcPts val="600"/>
              </a:spcAft>
              <a:buFont typeface="Wingdings" panose="05000000000000000000" pitchFamily="2" charset="2"/>
              <a:buChar char="§"/>
            </a:pPr>
            <a:r>
              <a:rPr lang="tr-TR" sz="2600" dirty="0" smtClean="0"/>
              <a:t> Kimyasal bağlar fiziksel etkiler ile daha zor kırılır ancak bu bağlar bir kez kırıldığında malzemede geri dönülmez olarak hasar oluşur. Bu nedenle </a:t>
            </a:r>
            <a:r>
              <a:rPr lang="tr-TR" sz="2600" dirty="0" err="1" smtClean="0"/>
              <a:t>termosetler</a:t>
            </a:r>
            <a:r>
              <a:rPr lang="tr-TR" sz="2600" dirty="0" smtClean="0"/>
              <a:t>;</a:t>
            </a:r>
          </a:p>
          <a:p>
            <a:pPr lvl="1" algn="just">
              <a:buFont typeface="Wingdings" panose="05000000000000000000" pitchFamily="2" charset="2"/>
              <a:buChar char="§"/>
            </a:pPr>
            <a:r>
              <a:rPr lang="tr-TR" sz="2300" dirty="0" smtClean="0"/>
              <a:t>Isıtıldıklarında erimezler, yüksek sıcaklıklarda yanarak </a:t>
            </a:r>
            <a:r>
              <a:rPr lang="tr-TR" sz="2300" dirty="0" err="1" smtClean="0"/>
              <a:t>bozunurlar</a:t>
            </a:r>
            <a:r>
              <a:rPr lang="tr-TR" sz="2300" dirty="0" smtClean="0"/>
              <a:t>.</a:t>
            </a:r>
          </a:p>
          <a:p>
            <a:pPr lvl="1" algn="just">
              <a:buFont typeface="Wingdings" panose="05000000000000000000" pitchFamily="2" charset="2"/>
              <a:buChar char="§"/>
            </a:pPr>
            <a:r>
              <a:rPr lang="tr-TR" sz="2300" dirty="0" smtClean="0"/>
              <a:t>Çözücülerde çözünmezler,</a:t>
            </a:r>
          </a:p>
          <a:p>
            <a:pPr lvl="1" algn="just">
              <a:buFont typeface="Wingdings" panose="05000000000000000000" pitchFamily="2" charset="2"/>
              <a:buChar char="§"/>
            </a:pPr>
            <a:r>
              <a:rPr lang="tr-TR" sz="2300" dirty="0" smtClean="0"/>
              <a:t>Bir kez şekillendirilip çapraz bağlanma işlemi gerçekleştirildikten sonra </a:t>
            </a:r>
            <a:endParaRPr lang="tr-TR" sz="2300" dirty="0" smtClean="0"/>
          </a:p>
          <a:p>
            <a:pPr marL="201168" lvl="1" indent="0" algn="just">
              <a:buNone/>
            </a:pPr>
            <a:r>
              <a:rPr lang="tr-TR" sz="2300" dirty="0" smtClean="0"/>
              <a:t>    tekrar şekillendirilemezler.</a:t>
            </a:r>
          </a:p>
          <a:p>
            <a:pPr lvl="1" algn="just">
              <a:spcAft>
                <a:spcPts val="0"/>
              </a:spcAft>
              <a:buFont typeface="Wingdings" panose="05000000000000000000" pitchFamily="2" charset="2"/>
              <a:buChar char="§"/>
            </a:pPr>
            <a:r>
              <a:rPr lang="tr-TR" sz="2300" dirty="0" smtClean="0"/>
              <a:t>Geri </a:t>
            </a:r>
            <a:r>
              <a:rPr lang="tr-TR" sz="2300" dirty="0" smtClean="0"/>
              <a:t>dönüşümleri yoktur.</a:t>
            </a:r>
          </a:p>
          <a:p>
            <a:pPr algn="just">
              <a:spcBef>
                <a:spcPts val="600"/>
              </a:spcBef>
              <a:buFont typeface="Wingdings" panose="05000000000000000000" pitchFamily="2" charset="2"/>
              <a:buChar char="§"/>
            </a:pPr>
            <a:r>
              <a:rPr lang="tr-TR" sz="2600" dirty="0" smtClean="0"/>
              <a:t> </a:t>
            </a:r>
            <a:r>
              <a:rPr lang="tr-TR" sz="2600" dirty="0" err="1" smtClean="0"/>
              <a:t>Termosetler</a:t>
            </a:r>
            <a:r>
              <a:rPr lang="tr-TR" sz="2600" dirty="0" smtClean="0"/>
              <a:t> daha yüksek mekanik ve termal dayanım, daha yüksek kimyasal direnç gösterirler fakat darbe dayanımları </a:t>
            </a:r>
            <a:r>
              <a:rPr lang="tr-TR" sz="2600" dirty="0" err="1" smtClean="0"/>
              <a:t>termoplastiklere</a:t>
            </a:r>
            <a:r>
              <a:rPr lang="tr-TR" sz="2600" dirty="0" smtClean="0"/>
              <a:t> göre daha düşüktür. Daha çok mekanik dayanımın öne çıktığı uygulamalarda ve kompozit üretiminde kullanılırlar. </a:t>
            </a:r>
          </a:p>
          <a:p>
            <a:pPr algn="just">
              <a:spcBef>
                <a:spcPts val="600"/>
              </a:spcBef>
              <a:buFont typeface="Wingdings" panose="05000000000000000000" pitchFamily="2" charset="2"/>
              <a:buChar char="§"/>
            </a:pPr>
            <a:r>
              <a:rPr lang="tr-TR" sz="2600" dirty="0" smtClean="0"/>
              <a:t>Örnek: Polyester reçineler, </a:t>
            </a:r>
            <a:r>
              <a:rPr lang="tr-TR" sz="2600" dirty="0" err="1" smtClean="0"/>
              <a:t>epoksi</a:t>
            </a:r>
            <a:r>
              <a:rPr lang="tr-TR" sz="2600" dirty="0" smtClean="0"/>
              <a:t> reçineler, fenol formaldehit, üre formaldehit ve </a:t>
            </a:r>
            <a:r>
              <a:rPr lang="tr-TR" sz="2600" dirty="0" err="1" smtClean="0"/>
              <a:t>melamin</a:t>
            </a:r>
            <a:r>
              <a:rPr lang="tr-TR" sz="2600" dirty="0" smtClean="0"/>
              <a:t> formaldehit.</a:t>
            </a:r>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t>5</a:t>
            </a:fld>
            <a:endParaRPr lang="tr-TR"/>
          </a:p>
        </p:txBody>
      </p:sp>
      <p:pic>
        <p:nvPicPr>
          <p:cNvPr id="6" name="Resim 5"/>
          <p:cNvPicPr>
            <a:picLocks noChangeAspect="1"/>
          </p:cNvPicPr>
          <p:nvPr/>
        </p:nvPicPr>
        <p:blipFill>
          <a:blip r:embed="rId4"/>
          <a:stretch>
            <a:fillRect/>
          </a:stretch>
        </p:blipFill>
        <p:spPr>
          <a:xfrm>
            <a:off x="4564379" y="2090373"/>
            <a:ext cx="2712720" cy="1124786"/>
          </a:xfrm>
          <a:prstGeom prst="rect">
            <a:avLst/>
          </a:prstGeom>
        </p:spPr>
      </p:pic>
      <p:pic>
        <p:nvPicPr>
          <p:cNvPr id="7" name="Resim 6"/>
          <p:cNvPicPr>
            <a:picLocks noChangeAspect="1"/>
          </p:cNvPicPr>
          <p:nvPr/>
        </p:nvPicPr>
        <p:blipFill>
          <a:blip r:embed="rId5"/>
          <a:stretch>
            <a:fillRect/>
          </a:stretch>
        </p:blipFill>
        <p:spPr>
          <a:xfrm>
            <a:off x="8603471" y="3830855"/>
            <a:ext cx="2012243" cy="1460046"/>
          </a:xfrm>
          <a:prstGeom prst="rect">
            <a:avLst/>
          </a:prstGeom>
        </p:spPr>
      </p:pic>
      <p:sp>
        <p:nvSpPr>
          <p:cNvPr id="8" name="Metin kutusu 7"/>
          <p:cNvSpPr txBox="1"/>
          <p:nvPr/>
        </p:nvSpPr>
        <p:spPr>
          <a:xfrm>
            <a:off x="8208550" y="5198568"/>
            <a:ext cx="2851161" cy="184666"/>
          </a:xfrm>
          <a:prstGeom prst="rect">
            <a:avLst/>
          </a:prstGeom>
          <a:noFill/>
        </p:spPr>
        <p:txBody>
          <a:bodyPr wrap="square" rtlCol="0">
            <a:spAutoFit/>
          </a:bodyPr>
          <a:lstStyle/>
          <a:p>
            <a:r>
              <a:rPr lang="tr-TR" sz="600" dirty="0" smtClean="0">
                <a:hlinkClick r:id="rId6"/>
              </a:rPr>
              <a:t>https://www.osborneindustries.com/news/thermosetting-plastic-uses-applications/</a:t>
            </a:r>
            <a:endParaRPr lang="tr-TR" sz="400" dirty="0"/>
          </a:p>
        </p:txBody>
      </p:sp>
    </p:spTree>
    <p:extLst>
      <p:ext uri="{BB962C8B-B14F-4D97-AF65-F5344CB8AC3E}">
        <p14:creationId xmlns:p14="http://schemas.microsoft.com/office/powerpoint/2010/main" val="4036323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lstStyle/>
          <a:p>
            <a:r>
              <a:rPr lang="tr-TR" b="1" dirty="0" smtClean="0"/>
              <a:t>TERMOSETLERİN ÜRETİMİ</a:t>
            </a:r>
            <a:endParaRPr lang="tr-TR" b="1" dirty="0"/>
          </a:p>
        </p:txBody>
      </p:sp>
      <p:sp>
        <p:nvSpPr>
          <p:cNvPr id="3" name="İçerik Yer Tutucusu 2"/>
          <p:cNvSpPr>
            <a:spLocks noGrp="1"/>
          </p:cNvSpPr>
          <p:nvPr>
            <p:ph idx="1"/>
          </p:nvPr>
        </p:nvSpPr>
        <p:spPr>
          <a:xfrm>
            <a:off x="1097280" y="1845734"/>
            <a:ext cx="10058400" cy="4429938"/>
          </a:xfrm>
        </p:spPr>
        <p:txBody>
          <a:bodyPr>
            <a:noAutofit/>
          </a:bodyPr>
          <a:lstStyle/>
          <a:p>
            <a:pPr marL="0" indent="0" algn="just">
              <a:buNone/>
            </a:pPr>
            <a:r>
              <a:rPr lang="tr-TR" sz="2800" dirty="0" smtClean="0"/>
              <a:t>Termoset polimerlerin üretimi 2 aşamada gerçekleşir;</a:t>
            </a:r>
          </a:p>
          <a:p>
            <a:pPr algn="just">
              <a:spcBef>
                <a:spcPts val="600"/>
              </a:spcBef>
              <a:buFont typeface="Wingdings" panose="05000000000000000000" pitchFamily="2" charset="2"/>
              <a:buChar char="§"/>
            </a:pPr>
            <a:r>
              <a:rPr lang="tr-TR" sz="2800" dirty="0" smtClean="0"/>
              <a:t> 1. aşama: Reçine üretimi</a:t>
            </a:r>
          </a:p>
          <a:p>
            <a:pPr marL="182880" lvl="2" indent="0" algn="just">
              <a:spcBef>
                <a:spcPts val="600"/>
              </a:spcBef>
              <a:spcAft>
                <a:spcPts val="200"/>
              </a:spcAft>
              <a:buSzPct val="100000"/>
              <a:buNone/>
            </a:pPr>
            <a:r>
              <a:rPr lang="tr-TR" sz="2400" dirty="0"/>
              <a:t>Polimerin ana zincirlerinin </a:t>
            </a:r>
            <a:r>
              <a:rPr lang="tr-TR" sz="2400" dirty="0" smtClean="0"/>
              <a:t>üretimidir</a:t>
            </a:r>
            <a:r>
              <a:rPr lang="tr-TR" sz="2400" dirty="0"/>
              <a:t>.</a:t>
            </a:r>
            <a:endParaRPr lang="tr-TR" sz="2400" dirty="0" smtClean="0"/>
          </a:p>
          <a:p>
            <a:pPr algn="just">
              <a:spcBef>
                <a:spcPts val="600"/>
              </a:spcBef>
              <a:buFont typeface="Wingdings" panose="05000000000000000000" pitchFamily="2" charset="2"/>
              <a:buChar char="§"/>
            </a:pPr>
            <a:r>
              <a:rPr lang="tr-TR" sz="2800" dirty="0" smtClean="0"/>
              <a:t> 2. aşama: Çapraz bağlanma</a:t>
            </a:r>
          </a:p>
          <a:p>
            <a:pPr marL="201168" lvl="1" indent="0" algn="just">
              <a:spcBef>
                <a:spcPts val="0"/>
              </a:spcBef>
              <a:buNone/>
            </a:pPr>
            <a:r>
              <a:rPr lang="tr-TR" sz="2400" dirty="0" smtClean="0"/>
              <a:t>İlk aşamada elde edilen ana zincirlerin arasında kimyasal bağlanmayı sağlayan, çapraz bağ olarak adlandırılan köprüler oluşur.</a:t>
            </a:r>
          </a:p>
          <a:p>
            <a:pPr marL="0" indent="0" algn="just">
              <a:spcBef>
                <a:spcPts val="0"/>
              </a:spcBef>
              <a:buNone/>
            </a:pPr>
            <a:endParaRPr lang="tr-TR" sz="2800" dirty="0" smtClean="0"/>
          </a:p>
          <a:p>
            <a:pPr marL="0" indent="0" algn="just">
              <a:spcBef>
                <a:spcPts val="0"/>
              </a:spcBef>
              <a:buNone/>
            </a:pPr>
            <a:r>
              <a:rPr lang="tr-TR" sz="2800" dirty="0" smtClean="0"/>
              <a:t>Bu </a:t>
            </a:r>
            <a:r>
              <a:rPr lang="tr-TR" sz="2800" dirty="0"/>
              <a:t>deneyde örnek olarak </a:t>
            </a:r>
            <a:r>
              <a:rPr lang="tr-TR" sz="2800" dirty="0" smtClean="0"/>
              <a:t>doymamış polyester </a:t>
            </a:r>
            <a:r>
              <a:rPr lang="tr-TR" sz="2800" dirty="0"/>
              <a:t>reçineden </a:t>
            </a:r>
            <a:r>
              <a:rPr lang="tr-TR" sz="2800" dirty="0" smtClean="0"/>
              <a:t>termoset polimer </a:t>
            </a:r>
            <a:r>
              <a:rPr lang="tr-TR" sz="2800" dirty="0" smtClean="0"/>
              <a:t>üretiminin aşamaları </a:t>
            </a:r>
            <a:r>
              <a:rPr lang="tr-TR" sz="2800" dirty="0"/>
              <a:t>ele alınacaktır</a:t>
            </a:r>
            <a:r>
              <a:rPr lang="tr-TR" sz="2800" dirty="0" smtClean="0"/>
              <a:t>.</a:t>
            </a:r>
            <a:endParaRPr lang="tr-TR" sz="2800" dirty="0"/>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t>6</a:t>
            </a:fld>
            <a:endParaRPr lang="tr-TR"/>
          </a:p>
        </p:txBody>
      </p:sp>
      <p:pic>
        <p:nvPicPr>
          <p:cNvPr id="7" name="Resim 6"/>
          <p:cNvPicPr>
            <a:picLocks noChangeAspect="1"/>
          </p:cNvPicPr>
          <p:nvPr/>
        </p:nvPicPr>
        <p:blipFill>
          <a:blip r:embed="rId4"/>
          <a:stretch>
            <a:fillRect/>
          </a:stretch>
        </p:blipFill>
        <p:spPr>
          <a:xfrm>
            <a:off x="9271132" y="2366290"/>
            <a:ext cx="2712720" cy="1124786"/>
          </a:xfrm>
          <a:prstGeom prst="rect">
            <a:avLst/>
          </a:prstGeom>
        </p:spPr>
      </p:pic>
      <p:pic>
        <p:nvPicPr>
          <p:cNvPr id="8" name="Resim 7"/>
          <p:cNvPicPr>
            <a:picLocks noChangeAspect="1"/>
          </p:cNvPicPr>
          <p:nvPr/>
        </p:nvPicPr>
        <p:blipFill>
          <a:blip r:embed="rId5"/>
          <a:stretch>
            <a:fillRect/>
          </a:stretch>
        </p:blipFill>
        <p:spPr>
          <a:xfrm>
            <a:off x="5951512" y="2593684"/>
            <a:ext cx="2667701" cy="897392"/>
          </a:xfrm>
          <a:prstGeom prst="rect">
            <a:avLst/>
          </a:prstGeom>
        </p:spPr>
      </p:pic>
      <p:sp>
        <p:nvSpPr>
          <p:cNvPr id="9" name="Sağ Ok 8"/>
          <p:cNvSpPr/>
          <p:nvPr/>
        </p:nvSpPr>
        <p:spPr>
          <a:xfrm>
            <a:off x="8619213" y="2798742"/>
            <a:ext cx="596767" cy="2598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34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normAutofit/>
          </a:bodyPr>
          <a:lstStyle/>
          <a:p>
            <a:r>
              <a:rPr lang="tr-TR" sz="3900" b="1" dirty="0" smtClean="0"/>
              <a:t>1. AŞAMA: </a:t>
            </a:r>
            <a:r>
              <a:rPr lang="tr-TR" sz="3900" b="1" dirty="0" smtClean="0"/>
              <a:t>DOYMAMIŞ POLYESTER </a:t>
            </a:r>
            <a:r>
              <a:rPr lang="tr-TR" sz="3900" b="1" dirty="0" smtClean="0"/>
              <a:t>REÇİNE ÜRETİMİ</a:t>
            </a:r>
            <a:endParaRPr lang="tr-TR" sz="3900" b="1" dirty="0"/>
          </a:p>
        </p:txBody>
      </p:sp>
      <p:sp>
        <p:nvSpPr>
          <p:cNvPr id="3" name="İçerik Yer Tutucusu 2"/>
          <p:cNvSpPr>
            <a:spLocks noGrp="1"/>
          </p:cNvSpPr>
          <p:nvPr>
            <p:ph idx="1"/>
          </p:nvPr>
        </p:nvSpPr>
        <p:spPr/>
        <p:txBody>
          <a:bodyPr/>
          <a:lstStyle/>
          <a:p>
            <a:pPr algn="just">
              <a:spcAft>
                <a:spcPts val="0"/>
              </a:spcAft>
              <a:buFont typeface="Wingdings" panose="05000000000000000000" pitchFamily="2" charset="2"/>
              <a:buChar char="§"/>
            </a:pPr>
            <a:r>
              <a:rPr lang="tr-TR" sz="2400" dirty="0"/>
              <a:t>Polimerin ana zincirlerinin üretimidir,</a:t>
            </a:r>
          </a:p>
          <a:p>
            <a:pPr algn="just">
              <a:spcAft>
                <a:spcPts val="0"/>
              </a:spcAft>
              <a:buFont typeface="Wingdings" panose="05000000000000000000" pitchFamily="2" charset="2"/>
              <a:buChar char="§"/>
            </a:pPr>
            <a:r>
              <a:rPr lang="tr-TR" sz="2400" dirty="0"/>
              <a:t>Elde edilen zincirler nispeten kısadır (~5000 </a:t>
            </a:r>
            <a:r>
              <a:rPr lang="tr-TR" sz="2400" dirty="0" err="1"/>
              <a:t>monomerlik</a:t>
            </a:r>
            <a:r>
              <a:rPr lang="tr-TR" sz="2400" dirty="0"/>
              <a:t>) ve düz zincir yapısına sahiptir,</a:t>
            </a:r>
          </a:p>
          <a:p>
            <a:pPr algn="just">
              <a:spcAft>
                <a:spcPts val="0"/>
              </a:spcAft>
              <a:buFont typeface="Wingdings" panose="05000000000000000000" pitchFamily="2" charset="2"/>
              <a:buChar char="§"/>
            </a:pPr>
            <a:r>
              <a:rPr lang="tr-TR" sz="2400" dirty="0"/>
              <a:t>Üretilen zincirler birbirleri ile ikincil bağlarla etkileşirler, </a:t>
            </a:r>
            <a:r>
              <a:rPr lang="tr-TR" sz="2400" dirty="0" err="1"/>
              <a:t>termoplastik</a:t>
            </a:r>
            <a:r>
              <a:rPr lang="tr-TR" sz="2400" dirty="0"/>
              <a:t> özellik gösterirler</a:t>
            </a:r>
            <a:r>
              <a:rPr lang="tr-TR" sz="2400" dirty="0" smtClean="0"/>
              <a:t>; yani </a:t>
            </a:r>
            <a:r>
              <a:rPr lang="tr-TR" sz="2400" dirty="0"/>
              <a:t>katılaşırlar, erirler, yumuşarlar, çözücülerde çözünebilirler ve tekrar şekillendirilebilirler,</a:t>
            </a:r>
          </a:p>
          <a:p>
            <a:pPr algn="just">
              <a:spcAft>
                <a:spcPts val="0"/>
              </a:spcAft>
              <a:buFont typeface="Wingdings" panose="05000000000000000000" pitchFamily="2" charset="2"/>
              <a:buChar char="§"/>
            </a:pPr>
            <a:r>
              <a:rPr lang="tr-TR" sz="2400" dirty="0"/>
              <a:t>Kısa zincirler olduklarından ikincil bağ sayıları azdır, bu nedenle oda sıcaklığında sıvıdırlar ve reçine olarak adlandırılırlar.</a:t>
            </a:r>
          </a:p>
          <a:p>
            <a:pPr marL="0" indent="0">
              <a:buNone/>
            </a:pPr>
            <a:endParaRPr lang="tr-TR" dirty="0"/>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t>7</a:t>
            </a:fld>
            <a:endParaRPr lang="tr-TR"/>
          </a:p>
        </p:txBody>
      </p:sp>
      <p:pic>
        <p:nvPicPr>
          <p:cNvPr id="7" name="Resim 6"/>
          <p:cNvPicPr>
            <a:picLocks noChangeAspect="1"/>
          </p:cNvPicPr>
          <p:nvPr/>
        </p:nvPicPr>
        <p:blipFill>
          <a:blip r:embed="rId4"/>
          <a:stretch>
            <a:fillRect/>
          </a:stretch>
        </p:blipFill>
        <p:spPr>
          <a:xfrm>
            <a:off x="4792627" y="5267048"/>
            <a:ext cx="2667701" cy="897392"/>
          </a:xfrm>
          <a:prstGeom prst="rect">
            <a:avLst/>
          </a:prstGeom>
        </p:spPr>
      </p:pic>
    </p:spTree>
    <p:extLst>
      <p:ext uri="{BB962C8B-B14F-4D97-AF65-F5344CB8AC3E}">
        <p14:creationId xmlns:p14="http://schemas.microsoft.com/office/powerpoint/2010/main" val="683590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lstStyle/>
          <a:p>
            <a:r>
              <a:rPr lang="tr-TR" sz="3900" b="1" dirty="0">
                <a:solidFill>
                  <a:prstClr val="black">
                    <a:lumMod val="75000"/>
                    <a:lumOff val="25000"/>
                  </a:prstClr>
                </a:solidFill>
              </a:rPr>
              <a:t>1. AŞAMA: </a:t>
            </a:r>
            <a:r>
              <a:rPr lang="tr-TR" sz="3900" b="1" dirty="0" smtClean="0">
                <a:solidFill>
                  <a:prstClr val="black">
                    <a:lumMod val="75000"/>
                    <a:lumOff val="25000"/>
                  </a:prstClr>
                </a:solidFill>
              </a:rPr>
              <a:t>DOYMAMIŞ POLYESTER </a:t>
            </a:r>
            <a:r>
              <a:rPr lang="tr-TR" sz="3900" b="1" dirty="0">
                <a:solidFill>
                  <a:prstClr val="black">
                    <a:lumMod val="75000"/>
                    <a:lumOff val="25000"/>
                  </a:prstClr>
                </a:solidFill>
              </a:rPr>
              <a:t>REÇİNE ÜRETİMİ</a:t>
            </a:r>
            <a:endParaRPr lang="tr-TR" dirty="0"/>
          </a:p>
        </p:txBody>
      </p:sp>
      <p:sp>
        <p:nvSpPr>
          <p:cNvPr id="3" name="İçerik Yer Tutucusu 2"/>
          <p:cNvSpPr>
            <a:spLocks noGrp="1"/>
          </p:cNvSpPr>
          <p:nvPr>
            <p:ph idx="1"/>
          </p:nvPr>
        </p:nvSpPr>
        <p:spPr/>
        <p:txBody>
          <a:bodyPr>
            <a:normAutofit/>
          </a:bodyPr>
          <a:lstStyle/>
          <a:p>
            <a:pPr algn="just">
              <a:spcBef>
                <a:spcPts val="600"/>
              </a:spcBef>
              <a:spcAft>
                <a:spcPts val="1200"/>
              </a:spcAft>
              <a:buFont typeface="Wingdings" panose="05000000000000000000" pitchFamily="2" charset="2"/>
              <a:buChar char="§"/>
            </a:pPr>
            <a:r>
              <a:rPr lang="tr-TR" sz="2800" dirty="0" smtClean="0"/>
              <a:t>Doymamış polyester zincirleri, farklı </a:t>
            </a:r>
            <a:r>
              <a:rPr lang="tr-TR" sz="2800" dirty="0" err="1" smtClean="0"/>
              <a:t>diol</a:t>
            </a:r>
            <a:r>
              <a:rPr lang="tr-TR" sz="2800" dirty="0" smtClean="0"/>
              <a:t> (2 –OH grubu bulunan moleküller) ve </a:t>
            </a:r>
            <a:r>
              <a:rPr lang="tr-TR" sz="2800" dirty="0" err="1" smtClean="0"/>
              <a:t>diasitlerin</a:t>
            </a:r>
            <a:r>
              <a:rPr lang="tr-TR" sz="2800" dirty="0" smtClean="0"/>
              <a:t> </a:t>
            </a:r>
            <a:r>
              <a:rPr lang="tr-TR" sz="2800" dirty="0" smtClean="0"/>
              <a:t>veya anhidritlerin (2 </a:t>
            </a:r>
            <a:r>
              <a:rPr lang="tr-TR" sz="2800" dirty="0" smtClean="0"/>
              <a:t>–COOH grubu bulunan moleküller) </a:t>
            </a:r>
            <a:r>
              <a:rPr lang="tr-TR" sz="2800" dirty="0" err="1" smtClean="0"/>
              <a:t>polimerizasyonu</a:t>
            </a:r>
            <a:r>
              <a:rPr lang="tr-TR" sz="2800" dirty="0" smtClean="0"/>
              <a:t> ile </a:t>
            </a:r>
            <a:r>
              <a:rPr lang="tr-TR" sz="2800" dirty="0" smtClean="0"/>
              <a:t>sentezlenir,</a:t>
            </a:r>
            <a:endParaRPr lang="tr-TR" sz="2800" dirty="0" smtClean="0"/>
          </a:p>
          <a:p>
            <a:pPr algn="just">
              <a:spcBef>
                <a:spcPts val="600"/>
              </a:spcBef>
              <a:spcAft>
                <a:spcPts val="1200"/>
              </a:spcAft>
              <a:buFont typeface="Wingdings" panose="05000000000000000000" pitchFamily="2" charset="2"/>
              <a:buChar char="§"/>
            </a:pPr>
            <a:r>
              <a:rPr lang="tr-TR" sz="2800" dirty="0" smtClean="0"/>
              <a:t> Bu iki </a:t>
            </a:r>
            <a:r>
              <a:rPr lang="tr-TR" sz="2800" dirty="0" err="1" smtClean="0"/>
              <a:t>monomerin</a:t>
            </a:r>
            <a:r>
              <a:rPr lang="tr-TR" sz="2800" dirty="0" smtClean="0"/>
              <a:t> birbirlerine kimyasal olarak bağlanması sırasında 1 adet su molekülü yapıdan ayrılır,</a:t>
            </a:r>
          </a:p>
          <a:p>
            <a:pPr algn="just">
              <a:spcBef>
                <a:spcPts val="600"/>
              </a:spcBef>
              <a:spcAft>
                <a:spcPts val="1200"/>
              </a:spcAft>
              <a:buFont typeface="Wingdings" panose="05000000000000000000" pitchFamily="2" charset="2"/>
              <a:buChar char="§"/>
            </a:pPr>
            <a:r>
              <a:rPr lang="tr-TR" sz="2800" dirty="0" smtClean="0"/>
              <a:t> </a:t>
            </a:r>
            <a:r>
              <a:rPr lang="tr-TR" sz="2800" dirty="0" err="1" smtClean="0"/>
              <a:t>Diol</a:t>
            </a:r>
            <a:r>
              <a:rPr lang="tr-TR" sz="2800" dirty="0" smtClean="0"/>
              <a:t> ve </a:t>
            </a:r>
            <a:r>
              <a:rPr lang="tr-TR" sz="2800" dirty="0" err="1" smtClean="0"/>
              <a:t>diasit</a:t>
            </a:r>
            <a:r>
              <a:rPr lang="tr-TR" sz="2800" dirty="0" smtClean="0"/>
              <a:t>/anhidritlerin </a:t>
            </a:r>
            <a:r>
              <a:rPr lang="tr-TR" sz="2800" dirty="0" smtClean="0"/>
              <a:t>birbirlerine defalarca eklenmesi sonucu </a:t>
            </a:r>
            <a:r>
              <a:rPr lang="tr-TR" sz="2800" dirty="0" err="1" smtClean="0"/>
              <a:t>kondenzasyon</a:t>
            </a:r>
            <a:r>
              <a:rPr lang="tr-TR" sz="2800" dirty="0" smtClean="0"/>
              <a:t> </a:t>
            </a:r>
            <a:r>
              <a:rPr lang="tr-TR" sz="2800" dirty="0" err="1" smtClean="0"/>
              <a:t>polimerizasyonu</a:t>
            </a:r>
            <a:r>
              <a:rPr lang="tr-TR" sz="2800" dirty="0" smtClean="0"/>
              <a:t> gerçekleşir.</a:t>
            </a:r>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t>8</a:t>
            </a:fld>
            <a:endParaRPr lang="tr-TR"/>
          </a:p>
        </p:txBody>
      </p:sp>
    </p:spTree>
    <p:extLst>
      <p:ext uri="{BB962C8B-B14F-4D97-AF65-F5344CB8AC3E}">
        <p14:creationId xmlns:p14="http://schemas.microsoft.com/office/powerpoint/2010/main" val="264943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Resim 43"/>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3000"/>
                    </a14:imgEffect>
                    <a14:imgEffect>
                      <a14:saturation sat="103000"/>
                    </a14:imgEffect>
                    <a14:imgEffect>
                      <a14:brightnessContrast contrast="-3000"/>
                    </a14:imgEffect>
                  </a14:imgLayer>
                </a14:imgProps>
              </a:ext>
              <a:ext uri="{28A0092B-C50C-407E-A947-70E740481C1C}">
                <a14:useLocalDpi xmlns:a14="http://schemas.microsoft.com/office/drawing/2010/main" val="0"/>
              </a:ext>
            </a:extLst>
          </a:blip>
          <a:stretch>
            <a:fillRect/>
          </a:stretch>
        </p:blipFill>
        <p:spPr>
          <a:xfrm rot="10800000">
            <a:off x="1097278" y="96058"/>
            <a:ext cx="10058401" cy="1551094"/>
          </a:xfrm>
          <a:prstGeom prst="rect">
            <a:avLst/>
          </a:prstGeom>
        </p:spPr>
      </p:pic>
      <p:sp>
        <p:nvSpPr>
          <p:cNvPr id="2" name="Unvan 1"/>
          <p:cNvSpPr>
            <a:spLocks noGrp="1"/>
          </p:cNvSpPr>
          <p:nvPr>
            <p:ph type="title"/>
          </p:nvPr>
        </p:nvSpPr>
        <p:spPr/>
        <p:txBody>
          <a:bodyPr/>
          <a:lstStyle/>
          <a:p>
            <a:r>
              <a:rPr lang="tr-TR" sz="3900" b="1" dirty="0">
                <a:solidFill>
                  <a:prstClr val="black">
                    <a:lumMod val="75000"/>
                    <a:lumOff val="25000"/>
                  </a:prstClr>
                </a:solidFill>
              </a:rPr>
              <a:t>1. AŞAMA: </a:t>
            </a:r>
            <a:r>
              <a:rPr lang="tr-TR" sz="3900" b="1" dirty="0" smtClean="0">
                <a:solidFill>
                  <a:prstClr val="black">
                    <a:lumMod val="75000"/>
                    <a:lumOff val="25000"/>
                  </a:prstClr>
                </a:solidFill>
              </a:rPr>
              <a:t>DOYMAMIŞ POLYESTER </a:t>
            </a:r>
            <a:r>
              <a:rPr lang="tr-TR" sz="3900" b="1" dirty="0">
                <a:solidFill>
                  <a:prstClr val="black">
                    <a:lumMod val="75000"/>
                    <a:lumOff val="25000"/>
                  </a:prstClr>
                </a:solidFill>
              </a:rPr>
              <a:t>REÇİNE ÜRETİMİ</a:t>
            </a:r>
            <a:endParaRPr lang="tr-TR" dirty="0"/>
          </a:p>
        </p:txBody>
      </p:sp>
      <p:sp>
        <p:nvSpPr>
          <p:cNvPr id="4" name="Altbilgi Yer Tutucusu 3"/>
          <p:cNvSpPr>
            <a:spLocks noGrp="1"/>
          </p:cNvSpPr>
          <p:nvPr>
            <p:ph type="ftr" sz="quarter" idx="11"/>
          </p:nvPr>
        </p:nvSpPr>
        <p:spPr/>
        <p:txBody>
          <a:bodyPr/>
          <a:lstStyle/>
          <a:p>
            <a:r>
              <a:rPr lang="tr-TR" dirty="0" smtClean="0"/>
              <a:t>Laboratuvar II - Termoset Polimerler</a:t>
            </a:r>
            <a:endParaRPr lang="tr-TR" dirty="0"/>
          </a:p>
        </p:txBody>
      </p:sp>
      <p:sp>
        <p:nvSpPr>
          <p:cNvPr id="5" name="Slayt Numarası Yer Tutucusu 4"/>
          <p:cNvSpPr>
            <a:spLocks noGrp="1"/>
          </p:cNvSpPr>
          <p:nvPr>
            <p:ph type="sldNum" sz="quarter" idx="12"/>
          </p:nvPr>
        </p:nvSpPr>
        <p:spPr/>
        <p:txBody>
          <a:bodyPr/>
          <a:lstStyle/>
          <a:p>
            <a:fld id="{E68F55FD-AA32-4D2A-9576-BE40BDE82572}" type="slidenum">
              <a:rPr lang="tr-TR" smtClean="0"/>
              <a:t>9</a:t>
            </a:fld>
            <a:endParaRPr lang="tr-TR" dirty="0"/>
          </a:p>
        </p:txBody>
      </p:sp>
      <p:sp>
        <p:nvSpPr>
          <p:cNvPr id="48" name="Dikdörtgen 47"/>
          <p:cNvSpPr/>
          <p:nvPr/>
        </p:nvSpPr>
        <p:spPr>
          <a:xfrm>
            <a:off x="4499319" y="3510143"/>
            <a:ext cx="358183" cy="3787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0" name="Resim 49"/>
          <p:cNvPicPr>
            <a:picLocks noChangeAspect="1"/>
          </p:cNvPicPr>
          <p:nvPr/>
        </p:nvPicPr>
        <p:blipFill>
          <a:blip r:embed="rId5"/>
          <a:stretch>
            <a:fillRect/>
          </a:stretch>
        </p:blipFill>
        <p:spPr>
          <a:xfrm>
            <a:off x="408214" y="1837698"/>
            <a:ext cx="11390401" cy="4341933"/>
          </a:xfrm>
          <a:prstGeom prst="rect">
            <a:avLst/>
          </a:prstGeom>
        </p:spPr>
      </p:pic>
    </p:spTree>
    <p:extLst>
      <p:ext uri="{BB962C8B-B14F-4D97-AF65-F5344CB8AC3E}">
        <p14:creationId xmlns:p14="http://schemas.microsoft.com/office/powerpoint/2010/main" val="829258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2405</TotalTime>
  <Words>1484</Words>
  <Application>Microsoft Office PowerPoint</Application>
  <PresentationFormat>Geniş ekran</PresentationFormat>
  <Paragraphs>151</Paragraphs>
  <Slides>14</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Calibri</vt:lpstr>
      <vt:lpstr>Calibri Light</vt:lpstr>
      <vt:lpstr>Wingdings</vt:lpstr>
      <vt:lpstr>Geçmişe bakış</vt:lpstr>
      <vt:lpstr>Yıldız Teknik Üniversitesi Metalurji ve Malzeme Mühendisliği Bölümü   MEM3952 Laboratuvar II</vt:lpstr>
      <vt:lpstr>DENEYİN AMACI</vt:lpstr>
      <vt:lpstr>POLİMERLER</vt:lpstr>
      <vt:lpstr>TERMOPLASTİKLER</vt:lpstr>
      <vt:lpstr>TERMOSETLER</vt:lpstr>
      <vt:lpstr>TERMOSETLERİN ÜRETİMİ</vt:lpstr>
      <vt:lpstr>1. AŞAMA: DOYMAMIŞ POLYESTER REÇİNE ÜRETİMİ</vt:lpstr>
      <vt:lpstr>1. AŞAMA: DOYMAMIŞ POLYESTER REÇİNE ÜRETİMİ</vt:lpstr>
      <vt:lpstr>1. AŞAMA: DOYMAMIŞ POLYESTER REÇİNE ÜRETİMİ</vt:lpstr>
      <vt:lpstr>2. AŞAMA: ÇAPRAZ BAĞLANMA</vt:lpstr>
      <vt:lpstr>2. AŞAMA: ÇAPRAZ BAĞLANMA</vt:lpstr>
      <vt:lpstr>2. AŞAMA: ÇAPRAZ BAĞLANMA</vt:lpstr>
      <vt:lpstr>2. AŞAMA: ÇAPRAZ BAĞLANMA</vt:lpstr>
      <vt:lpstr>TERMOSETLERDE ÖZELLİKLERİN KONTROLÜ</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Yıldız Teknik Üniversitesi Metalurji ve Malzeme Mühendisliği Bölümü   MEM3952 Laboratuvar II</dc:title>
  <dc:creator>Vaio Pc</dc:creator>
  <cp:lastModifiedBy>Vaio Pc</cp:lastModifiedBy>
  <cp:revision>80</cp:revision>
  <dcterms:created xsi:type="dcterms:W3CDTF">2020-03-25T20:14:44Z</dcterms:created>
  <dcterms:modified xsi:type="dcterms:W3CDTF">2020-04-30T07:38:19Z</dcterms:modified>
</cp:coreProperties>
</file>