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1080135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/>
    <p:restoredTop sz="93077" autoAdjust="0"/>
  </p:normalViewPr>
  <p:slideViewPr>
    <p:cSldViewPr>
      <p:cViewPr varScale="1">
        <p:scale>
          <a:sx n="82" d="100"/>
          <a:sy n="82" d="100"/>
        </p:scale>
        <p:origin x="840" y="168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03576-FCAA-4CC4-A675-AB592266AB86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37E2-B540-426E-9EB8-E5A177AE3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0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6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16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2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80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83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37E2-B540-426E-9EB8-E5A177AE30F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77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920" y="5052546"/>
            <a:ext cx="6658718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768" y="3132290"/>
            <a:ext cx="847588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0281" y="731519"/>
            <a:ext cx="7560945" cy="347472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77" y="376518"/>
            <a:ext cx="2430304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6609" y="731520"/>
            <a:ext cx="5704595" cy="489472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50169" y="731520"/>
            <a:ext cx="7560945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712" y="2172648"/>
            <a:ext cx="7048124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05" y="4607511"/>
            <a:ext cx="705264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50168" y="731519"/>
            <a:ext cx="395329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7086" y="731520"/>
            <a:ext cx="395329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31520"/>
            <a:ext cx="395329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6053" y="1400327"/>
            <a:ext cx="395329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9626" y="731520"/>
            <a:ext cx="395329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1399032"/>
            <a:ext cx="395329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182" y="2209801"/>
            <a:ext cx="429512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090" y="731520"/>
            <a:ext cx="474518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47" y="3497802"/>
            <a:ext cx="4002855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6300" y="1143000"/>
            <a:ext cx="4860608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7004" y="1010486"/>
            <a:ext cx="4363672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85" y="4464421"/>
            <a:ext cx="754055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080135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80135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8323" y="4372168"/>
            <a:ext cx="769290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32260"/>
            <a:ext cx="7560945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0911" y="6172201"/>
            <a:ext cx="2970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9FFDDE-EDEF-4402-987F-42051AFEDDFE}" type="datetimeFigureOut">
              <a:rPr lang="tr-TR" smtClean="0"/>
              <a:t>26.02.2020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67" y="6172201"/>
            <a:ext cx="3960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563" y="6172201"/>
            <a:ext cx="2160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A6FAEE-1D0B-4870-875F-219BACD24A5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psiburada.com/nobeltipkitabe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84451" y="4581128"/>
            <a:ext cx="6658718" cy="882119"/>
          </a:xfrm>
        </p:spPr>
        <p:txBody>
          <a:bodyPr/>
          <a:lstStyle/>
          <a:p>
            <a:pPr algn="r"/>
            <a:r>
              <a:rPr lang="tr-TR" dirty="0"/>
              <a:t>Doç. Dr. Banu MANSUROĞLU</a:t>
            </a:r>
          </a:p>
          <a:p>
            <a:pPr algn="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52203" y="764704"/>
            <a:ext cx="8475883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tr-TR" dirty="0"/>
              <a:t>METABOLİZMANIN DÜZENLENİMİ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04131" y="3068960"/>
            <a:ext cx="9793088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tr-TR" sz="2800" dirty="0">
                <a:solidFill>
                  <a:srgbClr val="0070C0"/>
                </a:solidFill>
              </a:rPr>
              <a:t>&gt;İNSÜLİN VE GLUKAGONUN METABOLİK ETKİLERİ&lt;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2154B-11E9-2D4C-B1AB-0E6F2B7A55BB}"/>
              </a:ext>
            </a:extLst>
          </p:cNvPr>
          <p:cNvSpPr txBox="1"/>
          <p:nvPr/>
        </p:nvSpPr>
        <p:spPr>
          <a:xfrm>
            <a:off x="2459417" y="5373216"/>
            <a:ext cx="542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dirty="0"/>
              <a:t>Kaynak: </a:t>
            </a:r>
            <a:r>
              <a:rPr lang="tr-TR" b="1" dirty="0" err="1"/>
              <a:t>Lippincott</a:t>
            </a:r>
            <a:r>
              <a:rPr lang="tr-TR" b="1" dirty="0"/>
              <a:t> Biyokimya - </a:t>
            </a:r>
            <a:r>
              <a:rPr lang="tr-TR" b="1" dirty="0" err="1"/>
              <a:t>Denise</a:t>
            </a:r>
            <a:r>
              <a:rPr lang="tr-TR" b="1" dirty="0"/>
              <a:t> </a:t>
            </a:r>
            <a:r>
              <a:rPr lang="tr-TR" b="1" dirty="0" err="1"/>
              <a:t>Ferrier</a:t>
            </a:r>
            <a:endParaRPr lang="tr-TR" b="1" dirty="0"/>
          </a:p>
          <a:p>
            <a:r>
              <a:rPr lang="tr-TR" dirty="0">
                <a:hlinkClick r:id="rId2" tooltip="Nobel Tıp Kitabevi"/>
              </a:rPr>
              <a:t>Nobel Tıp Kitabevi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730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3312443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b="1" dirty="0" err="1"/>
              <a:t>İns</a:t>
            </a:r>
            <a:r>
              <a:rPr lang="en-US" b="1" dirty="0" err="1"/>
              <a:t>ülinin</a:t>
            </a:r>
            <a:r>
              <a:rPr lang="en-US" b="1" dirty="0"/>
              <a:t> </a:t>
            </a:r>
            <a:r>
              <a:rPr lang="en-US" b="1" dirty="0" err="1"/>
              <a:t>Metabolik</a:t>
            </a:r>
            <a:r>
              <a:rPr lang="en-US" b="1" dirty="0"/>
              <a:t> </a:t>
            </a:r>
            <a:r>
              <a:rPr lang="en-US" b="1" dirty="0" err="1"/>
              <a:t>Etkileri</a:t>
            </a:r>
            <a:endParaRPr lang="en-US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16099" y="1196752"/>
            <a:ext cx="3096344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/>
              <a:t> </a:t>
            </a:r>
            <a:r>
              <a:rPr lang="tr-TR" sz="1400" dirty="0"/>
              <a:t>İ</a:t>
            </a:r>
            <a:r>
              <a:rPr lang="en-US" sz="1400" dirty="0" err="1"/>
              <a:t>nsülinin</a:t>
            </a:r>
            <a:r>
              <a:rPr lang="en-US" sz="1400" dirty="0"/>
              <a:t> </a:t>
            </a:r>
            <a:r>
              <a:rPr lang="en-US" sz="1400" dirty="0" err="1"/>
              <a:t>glikoz</a:t>
            </a:r>
            <a:r>
              <a:rPr lang="en-US" sz="1400" dirty="0"/>
              <a:t> </a:t>
            </a:r>
            <a:r>
              <a:rPr lang="en-US" sz="1400" dirty="0" err="1"/>
              <a:t>metabolizması</a:t>
            </a:r>
            <a:r>
              <a:rPr lang="en-US" sz="1400" dirty="0"/>
              <a:t> </a:t>
            </a:r>
            <a:r>
              <a:rPr lang="en-US" sz="1400" dirty="0" err="1"/>
              <a:t>üzerinde</a:t>
            </a:r>
            <a:r>
              <a:rPr lang="en-US" sz="1400" dirty="0"/>
              <a:t>, </a:t>
            </a:r>
            <a:r>
              <a:rPr lang="en-US" sz="1400" u="sng" dirty="0" err="1"/>
              <a:t>karaciğer</a:t>
            </a:r>
            <a:r>
              <a:rPr lang="en-US" sz="1400" u="sng" dirty="0"/>
              <a:t>, </a:t>
            </a:r>
            <a:r>
              <a:rPr lang="en-US" sz="1400" u="sng" dirty="0" err="1"/>
              <a:t>kas</a:t>
            </a:r>
            <a:r>
              <a:rPr lang="en-US" sz="1400" u="sng" dirty="0"/>
              <a:t> </a:t>
            </a:r>
            <a:r>
              <a:rPr lang="en-US" sz="1400" u="sng" dirty="0" err="1"/>
              <a:t>ve</a:t>
            </a:r>
            <a:r>
              <a:rPr lang="en-US" sz="1400" u="sng" dirty="0"/>
              <a:t> </a:t>
            </a:r>
            <a:r>
              <a:rPr lang="en-US" sz="1400" u="sng" dirty="0" err="1"/>
              <a:t>yağ</a:t>
            </a:r>
            <a:r>
              <a:rPr lang="en-US" sz="1400" u="sng" dirty="0"/>
              <a:t> </a:t>
            </a:r>
            <a:r>
              <a:rPr lang="en-US" sz="1400" u="sng" dirty="0" err="1"/>
              <a:t>dokularında</a:t>
            </a:r>
            <a:r>
              <a:rPr lang="en-US" sz="1400" dirty="0"/>
              <a:t> </a:t>
            </a:r>
            <a:r>
              <a:rPr lang="en-US" sz="1400" dirty="0" err="1"/>
              <a:t>baş</a:t>
            </a:r>
            <a:r>
              <a:rPr lang="tr-TR" sz="1400" dirty="0"/>
              <a:t>t</a:t>
            </a:r>
            <a:r>
              <a:rPr lang="en-US" sz="1400" dirty="0"/>
              <a:t>a </a:t>
            </a:r>
            <a:r>
              <a:rPr lang="en-US" sz="1400" dirty="0" err="1"/>
              <a:t>gelmek</a:t>
            </a:r>
            <a:r>
              <a:rPr lang="en-US" sz="1400" dirty="0"/>
              <a:t> </a:t>
            </a:r>
            <a:r>
              <a:rPr lang="en-US" sz="1400" dirty="0" err="1"/>
              <a:t>üzere</a:t>
            </a:r>
            <a:r>
              <a:rPr lang="en-US" sz="1400" dirty="0"/>
              <a:t>, </a:t>
            </a:r>
            <a:r>
              <a:rPr lang="en-US" sz="1400" dirty="0" err="1"/>
              <a:t>depolanmayı</a:t>
            </a:r>
            <a:r>
              <a:rPr lang="en-US" sz="1400" dirty="0"/>
              <a:t> </a:t>
            </a:r>
            <a:r>
              <a:rPr lang="en-US" sz="1400" dirty="0" err="1"/>
              <a:t>başlatma</a:t>
            </a:r>
            <a:r>
              <a:rPr lang="en-US" sz="1400" dirty="0"/>
              <a:t> </a:t>
            </a:r>
            <a:r>
              <a:rPr lang="en-US" sz="1400" dirty="0" err="1"/>
              <a:t>etkisi</a:t>
            </a:r>
            <a:r>
              <a:rPr lang="en-US" sz="1400" dirty="0"/>
              <a:t> </a:t>
            </a:r>
            <a:r>
              <a:rPr lang="en-US" sz="1400" dirty="0" err="1"/>
              <a:t>bulunmaktadır</a:t>
            </a:r>
            <a:r>
              <a:rPr lang="en-US" sz="1400" dirty="0"/>
              <a:t>. </a:t>
            </a:r>
            <a:endParaRPr lang="tr-TR" sz="1400" dirty="0"/>
          </a:p>
          <a:p>
            <a:pPr algn="just"/>
            <a:r>
              <a:rPr lang="en-US" sz="1400" dirty="0" err="1"/>
              <a:t>Karaciğer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kasta</a:t>
            </a:r>
            <a:r>
              <a:rPr lang="en-US" sz="1400" dirty="0"/>
              <a:t> </a:t>
            </a:r>
            <a:r>
              <a:rPr lang="en-US" sz="1400" dirty="0" err="1"/>
              <a:t>insülin</a:t>
            </a:r>
            <a:r>
              <a:rPr lang="en-US" sz="1400" dirty="0"/>
              <a:t> </a:t>
            </a:r>
            <a:r>
              <a:rPr lang="en-US" sz="1400" dirty="0" err="1"/>
              <a:t>glikojen</a:t>
            </a:r>
            <a:r>
              <a:rPr lang="en-US" sz="1400" dirty="0"/>
              <a:t> </a:t>
            </a:r>
            <a:r>
              <a:rPr lang="en-US" sz="1400" dirty="0" err="1"/>
              <a:t>sentezini</a:t>
            </a:r>
            <a:r>
              <a:rPr lang="en-US" sz="1400" dirty="0"/>
              <a:t> </a:t>
            </a:r>
            <a:r>
              <a:rPr lang="en-US" sz="1400" dirty="0" err="1"/>
              <a:t>arttırır</a:t>
            </a:r>
            <a:r>
              <a:rPr lang="en-US" sz="1400" dirty="0"/>
              <a:t>. </a:t>
            </a:r>
            <a:r>
              <a:rPr lang="en-US" sz="1400" dirty="0" err="1"/>
              <a:t>Kas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yağ</a:t>
            </a:r>
            <a:r>
              <a:rPr lang="en-US" sz="1400" dirty="0"/>
              <a:t> </a:t>
            </a:r>
            <a:r>
              <a:rPr lang="en-US" sz="1400" dirty="0" err="1"/>
              <a:t>dokuda</a:t>
            </a:r>
            <a:r>
              <a:rPr lang="en-US" sz="1400" dirty="0"/>
              <a:t> </a:t>
            </a:r>
            <a:r>
              <a:rPr lang="en-US" sz="1400" dirty="0" err="1"/>
              <a:t>ise</a:t>
            </a:r>
            <a:r>
              <a:rPr lang="en-US" sz="1400" dirty="0"/>
              <a:t> </a:t>
            </a:r>
            <a:r>
              <a:rPr lang="en-US" sz="1400" dirty="0" err="1"/>
              <a:t>hücre</a:t>
            </a:r>
            <a:r>
              <a:rPr lang="en-US" sz="1400" dirty="0"/>
              <a:t> </a:t>
            </a:r>
            <a:r>
              <a:rPr lang="en-US" sz="1400" dirty="0" err="1"/>
              <a:t>membran</a:t>
            </a:r>
            <a:r>
              <a:rPr lang="tr-TR" sz="1400" dirty="0" err="1"/>
              <a:t>ın</a:t>
            </a:r>
            <a:r>
              <a:rPr lang="en-US" sz="1400" dirty="0"/>
              <a:t>da </a:t>
            </a:r>
            <a:r>
              <a:rPr lang="en-US" sz="1400" dirty="0" err="1"/>
              <a:t>bulunan</a:t>
            </a:r>
            <a:r>
              <a:rPr lang="en-US" sz="1400" dirty="0"/>
              <a:t> </a:t>
            </a:r>
            <a:r>
              <a:rPr lang="en-US" sz="1400" dirty="0" err="1"/>
              <a:t>glikoz</a:t>
            </a:r>
            <a:r>
              <a:rPr lang="en-US" sz="1400" dirty="0"/>
              <a:t> </a:t>
            </a:r>
            <a:r>
              <a:rPr lang="en-US" sz="1400" dirty="0" err="1"/>
              <a:t>taşıyıcalarının</a:t>
            </a:r>
            <a:r>
              <a:rPr lang="en-US" sz="1400" dirty="0"/>
              <a:t> (GLUT4) </a:t>
            </a:r>
            <a:r>
              <a:rPr lang="en-US" sz="1400" dirty="0" err="1"/>
              <a:t>sayısını</a:t>
            </a:r>
            <a:r>
              <a:rPr lang="en-US" sz="1400" dirty="0"/>
              <a:t> </a:t>
            </a:r>
            <a:r>
              <a:rPr lang="en-US" sz="1400" dirty="0" err="1"/>
              <a:t>çoğaltarak</a:t>
            </a:r>
            <a:r>
              <a:rPr lang="en-US" sz="1400" dirty="0"/>
              <a:t> </a:t>
            </a:r>
            <a:r>
              <a:rPr lang="en-US" sz="1400" dirty="0" err="1"/>
              <a:t>glikoz</a:t>
            </a:r>
            <a:r>
              <a:rPr lang="en-US" sz="1400" dirty="0"/>
              <a:t> al</a:t>
            </a:r>
            <a:r>
              <a:rPr lang="tr-TR" sz="1400" dirty="0" err="1"/>
              <a:t>ımını</a:t>
            </a:r>
            <a:r>
              <a:rPr lang="tr-TR" sz="1400" dirty="0"/>
              <a:t> </a:t>
            </a:r>
            <a:r>
              <a:rPr lang="en-US" sz="1400" dirty="0" err="1"/>
              <a:t>arttırır</a:t>
            </a:r>
            <a:r>
              <a:rPr lang="tr-TR" sz="1400" dirty="0"/>
              <a:t>. İ</a:t>
            </a:r>
            <a:r>
              <a:rPr lang="en-US" sz="1400" dirty="0" err="1"/>
              <a:t>nsülinin</a:t>
            </a:r>
            <a:r>
              <a:rPr lang="en-US" sz="1400" dirty="0"/>
              <a:t> </a:t>
            </a:r>
            <a:r>
              <a:rPr lang="en-US" sz="1400" dirty="0" err="1"/>
              <a:t>intravenöz</a:t>
            </a:r>
            <a:r>
              <a:rPr lang="en-US" sz="1400" dirty="0"/>
              <a:t> </a:t>
            </a:r>
            <a:r>
              <a:rPr lang="en-US" sz="1400" dirty="0" err="1"/>
              <a:t>uygulanması</a:t>
            </a:r>
            <a:r>
              <a:rPr lang="en-US" sz="1400" dirty="0"/>
              <a:t>, </a:t>
            </a:r>
            <a:r>
              <a:rPr lang="en-US" sz="1400" dirty="0" err="1"/>
              <a:t>böylece</a:t>
            </a:r>
            <a:r>
              <a:rPr lang="en-US" sz="1400" dirty="0"/>
              <a:t>, </a:t>
            </a:r>
            <a:r>
              <a:rPr lang="en-US" sz="1400" dirty="0" err="1"/>
              <a:t>kan</a:t>
            </a:r>
            <a:r>
              <a:rPr lang="en-US" sz="1400" dirty="0"/>
              <a:t> </a:t>
            </a:r>
            <a:r>
              <a:rPr lang="en-US" sz="1400" dirty="0" err="1"/>
              <a:t>glikoz</a:t>
            </a:r>
            <a:r>
              <a:rPr lang="tr-TR" sz="1400" dirty="0"/>
              <a:t> </a:t>
            </a:r>
            <a:r>
              <a:rPr lang="en-US" sz="1400" dirty="0" err="1"/>
              <a:t>konsantrasyonunun</a:t>
            </a:r>
            <a:r>
              <a:rPr lang="en-US" sz="1400" dirty="0"/>
              <a:t> </a:t>
            </a:r>
            <a:r>
              <a:rPr lang="en-US" sz="1400" dirty="0" err="1"/>
              <a:t>hızlı</a:t>
            </a:r>
            <a:r>
              <a:rPr lang="en-US" sz="1400" dirty="0"/>
              <a:t> </a:t>
            </a:r>
            <a:r>
              <a:rPr lang="en-US" sz="1400" dirty="0" err="1"/>
              <a:t>düşüşüne</a:t>
            </a:r>
            <a:r>
              <a:rPr lang="en-US" sz="1400" dirty="0"/>
              <a:t> </a:t>
            </a:r>
            <a:r>
              <a:rPr lang="en-US" sz="1400" dirty="0" err="1"/>
              <a:t>neden</a:t>
            </a:r>
            <a:r>
              <a:rPr lang="en-US" sz="1400" dirty="0"/>
              <a:t> </a:t>
            </a:r>
            <a:r>
              <a:rPr lang="en-US" sz="1400" dirty="0" err="1"/>
              <a:t>olmaktadır</a:t>
            </a:r>
            <a:r>
              <a:rPr lang="en-US" sz="1400" dirty="0"/>
              <a:t>. </a:t>
            </a:r>
            <a:endParaRPr lang="tr-TR" sz="1400" dirty="0"/>
          </a:p>
          <a:p>
            <a:pPr algn="just"/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Karaciğerde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insülin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glikojenoliz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</a:t>
            </a:r>
            <a:r>
              <a:rPr lang="tr-T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koneogenezi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inhibe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ederek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glikoz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üretimini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azaltmaktadır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672483" y="188640"/>
            <a:ext cx="3672408" cy="6552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100" dirty="0">
              <a:solidFill>
                <a:schemeClr val="accent6"/>
              </a:solidFill>
            </a:endParaRPr>
          </a:p>
          <a:p>
            <a:pPr algn="just"/>
            <a:endParaRPr lang="tr-TR" sz="1100" dirty="0">
              <a:solidFill>
                <a:schemeClr val="accent6"/>
              </a:solidFill>
            </a:endParaRPr>
          </a:p>
          <a:p>
            <a:pPr algn="just"/>
            <a:r>
              <a:rPr lang="en-US" sz="1600" b="1" dirty="0" err="1">
                <a:solidFill>
                  <a:schemeClr val="tx1"/>
                </a:solidFill>
              </a:rPr>
              <a:t>Yağ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doku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insülin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uygulaması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sonrası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dakikalar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içinde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yağ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asitlerinin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salınımında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anlamlı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derecede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azalmaya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yol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açacak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yanıtın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oluşmasına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neden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olur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tr-TR" sz="1600" b="1" dirty="0">
              <a:solidFill>
                <a:schemeClr val="tx1"/>
              </a:solidFill>
            </a:endParaRPr>
          </a:p>
          <a:p>
            <a:pPr algn="just"/>
            <a:endParaRPr lang="en-US" sz="1200" dirty="0">
              <a:solidFill>
                <a:schemeClr val="accent6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tr-TR" sz="1200" dirty="0" err="1"/>
              <a:t>Triaçilgliserol</a:t>
            </a:r>
            <a:r>
              <a:rPr lang="tr-TR" sz="1200" dirty="0"/>
              <a:t> Yıkımının Azalması: </a:t>
            </a:r>
            <a:r>
              <a:rPr lang="tr-TR" sz="1200" dirty="0" err="1"/>
              <a:t>İns</a:t>
            </a:r>
            <a:r>
              <a:rPr lang="en-US" sz="1200" dirty="0" err="1"/>
              <a:t>ülin</a:t>
            </a:r>
            <a:r>
              <a:rPr lang="en-US" sz="1200" dirty="0"/>
              <a:t>, </a:t>
            </a:r>
            <a:r>
              <a:rPr lang="en-US" sz="1200" dirty="0" err="1"/>
              <a:t>lipazın</a:t>
            </a:r>
            <a:r>
              <a:rPr lang="en-US" sz="1200" dirty="0"/>
              <a:t> </a:t>
            </a:r>
            <a:r>
              <a:rPr lang="en-US" sz="1200" dirty="0" err="1"/>
              <a:t>aktivitesini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tr-TR" sz="1200" dirty="0"/>
              <a:t>n</a:t>
            </a:r>
            <a:r>
              <a:rPr lang="en-US" sz="1200" dirty="0"/>
              <a:t>h</a:t>
            </a:r>
            <a:r>
              <a:rPr lang="tr-TR" sz="1200" dirty="0"/>
              <a:t>i</a:t>
            </a:r>
            <a:r>
              <a:rPr lang="en-US" sz="1200" dirty="0"/>
              <a:t>b</a:t>
            </a:r>
            <a:r>
              <a:rPr lang="tr-TR" sz="1200" dirty="0"/>
              <a:t>e</a:t>
            </a:r>
            <a:r>
              <a:rPr lang="en-US" sz="1200" dirty="0"/>
              <a:t> </a:t>
            </a:r>
            <a:r>
              <a:rPr lang="en-US" sz="1200" dirty="0" err="1"/>
              <a:t>ederek</a:t>
            </a:r>
            <a:r>
              <a:rPr lang="en-US" sz="1200" dirty="0"/>
              <a:t> </a:t>
            </a:r>
            <a:r>
              <a:rPr lang="en-US" sz="1200" dirty="0" err="1"/>
              <a:t>serbest</a:t>
            </a:r>
            <a:r>
              <a:rPr lang="en-US" sz="1200" dirty="0"/>
              <a:t> </a:t>
            </a:r>
            <a:r>
              <a:rPr lang="en-US" sz="1200" dirty="0" err="1"/>
              <a:t>yağ</a:t>
            </a:r>
            <a:r>
              <a:rPr lang="en-US" sz="1200" dirty="0"/>
              <a:t> </a:t>
            </a:r>
            <a:r>
              <a:rPr lang="en-US" sz="1200" dirty="0" err="1"/>
              <a:t>asitlerinin</a:t>
            </a:r>
            <a:r>
              <a:rPr lang="en-US" sz="1200" dirty="0"/>
              <a:t> </a:t>
            </a:r>
            <a:r>
              <a:rPr lang="en-US" sz="1200" dirty="0" err="1"/>
              <a:t>dolaşımdaki</a:t>
            </a:r>
            <a:r>
              <a:rPr lang="en-US" sz="1200" dirty="0"/>
              <a:t> </a:t>
            </a:r>
            <a:r>
              <a:rPr lang="en-US" sz="1200" dirty="0" err="1"/>
              <a:t>düzeylerini</a:t>
            </a:r>
            <a:r>
              <a:rPr lang="en-US" sz="1200" dirty="0"/>
              <a:t> </a:t>
            </a:r>
            <a:r>
              <a:rPr lang="en-US" sz="1200" dirty="0" err="1"/>
              <a:t>azaltmaktadır</a:t>
            </a:r>
            <a:r>
              <a:rPr lang="en-US" sz="1200" dirty="0"/>
              <a:t>. </a:t>
            </a:r>
            <a:r>
              <a:rPr lang="en-US" sz="1200" dirty="0" err="1"/>
              <a:t>İnsülin</a:t>
            </a:r>
            <a:r>
              <a:rPr lang="en-US" sz="1200" dirty="0"/>
              <a:t> </a:t>
            </a:r>
            <a:r>
              <a:rPr lang="en-US" sz="1200" dirty="0" err="1"/>
              <a:t>söz</a:t>
            </a:r>
            <a:r>
              <a:rPr lang="en-US" sz="1200" dirty="0"/>
              <a:t> </a:t>
            </a:r>
            <a:r>
              <a:rPr lang="en-US" sz="1200" dirty="0" err="1"/>
              <a:t>konusu</a:t>
            </a:r>
            <a:r>
              <a:rPr lang="en-US" sz="1200" dirty="0"/>
              <a:t> </a:t>
            </a:r>
            <a:r>
              <a:rPr lang="en-US" sz="1200" dirty="0" err="1"/>
              <a:t>etki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defosforilasyonun</a:t>
            </a:r>
            <a:r>
              <a:rPr lang="en-US" sz="1200" dirty="0"/>
              <a:t> </a:t>
            </a:r>
            <a:r>
              <a:rPr lang="en-US" sz="1200" dirty="0" err="1"/>
              <a:t>başlamasına</a:t>
            </a:r>
            <a:r>
              <a:rPr lang="en-US" sz="1200" dirty="0"/>
              <a:t> </a:t>
            </a:r>
            <a:r>
              <a:rPr lang="en-US" sz="1200" dirty="0" err="1"/>
              <a:t>etki</a:t>
            </a:r>
            <a:r>
              <a:rPr lang="en-US" sz="1200" dirty="0"/>
              <a:t> </a:t>
            </a:r>
            <a:r>
              <a:rPr lang="en-US" sz="1200" dirty="0" err="1"/>
              <a:t>eder</a:t>
            </a:r>
            <a:r>
              <a:rPr lang="tr-TR" sz="1200" dirty="0"/>
              <a:t> ve</a:t>
            </a:r>
            <a:r>
              <a:rPr lang="en-US" sz="1200" dirty="0"/>
              <a:t> </a:t>
            </a:r>
            <a:r>
              <a:rPr lang="en-US" sz="1200" dirty="0" err="1"/>
              <a:t>bunun</a:t>
            </a:r>
            <a:r>
              <a:rPr lang="en-US" sz="1200" dirty="0"/>
              <a:t> </a:t>
            </a:r>
            <a:r>
              <a:rPr lang="en-US" sz="1200" dirty="0" err="1"/>
              <a:t>sonucunda</a:t>
            </a:r>
            <a:r>
              <a:rPr lang="en-US" sz="1200" dirty="0"/>
              <a:t> </a:t>
            </a:r>
            <a:r>
              <a:rPr lang="en-US" sz="1200" dirty="0" err="1"/>
              <a:t>enzimin</a:t>
            </a:r>
            <a:r>
              <a:rPr lang="en-US" sz="1200" dirty="0"/>
              <a:t> </a:t>
            </a:r>
            <a:r>
              <a:rPr lang="en-US" sz="1200" dirty="0" err="1"/>
              <a:t>inaktivasyonuna</a:t>
            </a:r>
            <a:r>
              <a:rPr lang="en-US" sz="1200" dirty="0"/>
              <a:t> </a:t>
            </a:r>
            <a:r>
              <a:rPr lang="en-US" sz="1200" dirty="0" err="1"/>
              <a:t>yol</a:t>
            </a:r>
            <a:r>
              <a:rPr lang="en-US" sz="1200" dirty="0"/>
              <a:t> </a:t>
            </a:r>
            <a:r>
              <a:rPr lang="en-US" sz="1200" dirty="0" err="1"/>
              <a:t>açar</a:t>
            </a:r>
            <a:r>
              <a:rPr lang="en-US" sz="1200" dirty="0"/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tr-TR" sz="1200" dirty="0" err="1"/>
              <a:t>Triaçilgliserol</a:t>
            </a:r>
            <a:r>
              <a:rPr lang="tr-TR" sz="1200" dirty="0"/>
              <a:t> Sentezinin Artması: </a:t>
            </a:r>
            <a:r>
              <a:rPr lang="tr-TR" sz="1200" dirty="0" err="1"/>
              <a:t>İns</a:t>
            </a:r>
            <a:r>
              <a:rPr lang="en-US" sz="1200" dirty="0" err="1"/>
              <a:t>ülin</a:t>
            </a:r>
            <a:r>
              <a:rPr lang="en-US" sz="1200" dirty="0"/>
              <a:t> </a:t>
            </a:r>
            <a:r>
              <a:rPr lang="en-US" sz="1200" dirty="0" err="1"/>
              <a:t>triaçilgliserol</a:t>
            </a:r>
            <a:r>
              <a:rPr lang="en-US" sz="1200" dirty="0"/>
              <a:t> </a:t>
            </a:r>
            <a:r>
              <a:rPr lang="en-US" sz="1200" dirty="0" err="1"/>
              <a:t>sentezi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substrat</a:t>
            </a:r>
            <a:r>
              <a:rPr lang="en-US" sz="1200" dirty="0"/>
              <a:t> </a:t>
            </a:r>
            <a:r>
              <a:rPr lang="en-US" sz="1200" dirty="0" err="1"/>
              <a:t>özelliği</a:t>
            </a:r>
            <a:r>
              <a:rPr lang="en-US" sz="1200" dirty="0"/>
              <a:t> </a:t>
            </a:r>
            <a:r>
              <a:rPr lang="en-US" sz="1200" dirty="0" err="1"/>
              <a:t>bulunan</a:t>
            </a:r>
            <a:r>
              <a:rPr lang="en-US" sz="1200" dirty="0"/>
              <a:t> gliserol-3-fosfatı </a:t>
            </a:r>
            <a:r>
              <a:rPr lang="en-US" sz="1200" dirty="0" err="1"/>
              <a:t>sağlayarak</a:t>
            </a:r>
            <a:r>
              <a:rPr lang="en-US" sz="1200" dirty="0"/>
              <a:t>, </a:t>
            </a:r>
            <a:r>
              <a:rPr lang="en-US" sz="1200" dirty="0" err="1"/>
              <a:t>glikozun</a:t>
            </a:r>
            <a:r>
              <a:rPr lang="en-US" sz="1200" dirty="0"/>
              <a:t> </a:t>
            </a:r>
            <a:r>
              <a:rPr lang="en-US" sz="1200" dirty="0" err="1"/>
              <a:t>adipositlere</a:t>
            </a:r>
            <a:r>
              <a:rPr lang="en-US" sz="1200" dirty="0"/>
              <a:t> </a:t>
            </a:r>
            <a:r>
              <a:rPr lang="en-US" sz="1200" dirty="0" err="1"/>
              <a:t>girişini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metabolizmasını</a:t>
            </a:r>
            <a:r>
              <a:rPr lang="en-US" sz="1200" dirty="0"/>
              <a:t> </a:t>
            </a:r>
            <a:r>
              <a:rPr lang="en-US" sz="1200" dirty="0" err="1"/>
              <a:t>arttırır</a:t>
            </a:r>
            <a:r>
              <a:rPr lang="en-US" sz="1200" dirty="0"/>
              <a:t>. </a:t>
            </a:r>
            <a:r>
              <a:rPr lang="en-US" sz="1200" dirty="0" err="1"/>
              <a:t>İnsülin</a:t>
            </a:r>
            <a:r>
              <a:rPr lang="en-US" sz="1200" dirty="0"/>
              <a:t> </a:t>
            </a:r>
            <a:r>
              <a:rPr lang="en-US" sz="1200" dirty="0" err="1"/>
              <a:t>ayrıca</a:t>
            </a:r>
            <a:r>
              <a:rPr lang="en-US" sz="1200" dirty="0"/>
              <a:t>, </a:t>
            </a:r>
            <a:r>
              <a:rPr lang="en-US" sz="1200" dirty="0" err="1"/>
              <a:t>enzimin</a:t>
            </a:r>
            <a:r>
              <a:rPr lang="en-US" sz="1200" dirty="0"/>
              <a:t> </a:t>
            </a:r>
            <a:r>
              <a:rPr lang="en-US" sz="1200" dirty="0" err="1"/>
              <a:t>sentezini</a:t>
            </a:r>
            <a:r>
              <a:rPr lang="en-US" sz="1200" dirty="0"/>
              <a:t> </a:t>
            </a:r>
            <a:r>
              <a:rPr lang="en-US" sz="1200" dirty="0" err="1"/>
              <a:t>çoğaltarak</a:t>
            </a:r>
            <a:r>
              <a:rPr lang="en-US" sz="1200" dirty="0"/>
              <a:t> </a:t>
            </a:r>
            <a:r>
              <a:rPr lang="en-US" sz="1200" dirty="0" err="1"/>
              <a:t>adipoz</a:t>
            </a:r>
            <a:r>
              <a:rPr lang="en-US" sz="1200" dirty="0"/>
              <a:t> </a:t>
            </a:r>
            <a:r>
              <a:rPr lang="en-US" sz="1200" dirty="0" err="1"/>
              <a:t>dokunun</a:t>
            </a:r>
            <a:r>
              <a:rPr lang="en-US" sz="1200" dirty="0"/>
              <a:t> lipoprotein </a:t>
            </a:r>
            <a:r>
              <a:rPr lang="en-US" sz="1200" dirty="0" err="1"/>
              <a:t>lipaz</a:t>
            </a:r>
            <a:r>
              <a:rPr lang="en-US" sz="1200" dirty="0"/>
              <a:t> </a:t>
            </a:r>
            <a:r>
              <a:rPr lang="en-US" sz="1200" dirty="0" err="1"/>
              <a:t>aktivitesini</a:t>
            </a:r>
            <a:r>
              <a:rPr lang="en-US" sz="1200" dirty="0"/>
              <a:t> </a:t>
            </a:r>
            <a:r>
              <a:rPr lang="en-US" sz="1200" dirty="0" err="1"/>
              <a:t>arttırır</a:t>
            </a:r>
            <a:r>
              <a:rPr lang="en-US" sz="1200" dirty="0"/>
              <a:t>, </a:t>
            </a:r>
            <a:r>
              <a:rPr lang="en-US" sz="1200" dirty="0" err="1"/>
              <a:t>böylece</a:t>
            </a:r>
            <a:r>
              <a:rPr lang="en-US" sz="1200" dirty="0"/>
              <a:t>, </a:t>
            </a:r>
            <a:r>
              <a:rPr lang="en-US" sz="1200" dirty="0" err="1"/>
              <a:t>yağ</a:t>
            </a:r>
            <a:r>
              <a:rPr lang="en-US" sz="1200" dirty="0"/>
              <a:t> </a:t>
            </a:r>
            <a:r>
              <a:rPr lang="en-US" sz="1200" dirty="0" err="1"/>
              <a:t>asidi</a:t>
            </a:r>
            <a:r>
              <a:rPr lang="en-US" sz="1200" dirty="0"/>
              <a:t> </a:t>
            </a:r>
            <a:r>
              <a:rPr lang="en-US" sz="1200" dirty="0" err="1"/>
              <a:t>esterleşmesini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 </a:t>
            </a:r>
            <a:endParaRPr lang="tr-TR" sz="1200" dirty="0"/>
          </a:p>
          <a:p>
            <a:pPr algn="just"/>
            <a:r>
              <a:rPr lang="en-US" sz="1200" i="1" dirty="0"/>
              <a:t>Not: </a:t>
            </a:r>
            <a:r>
              <a:rPr lang="en-US" sz="1200" i="1" dirty="0" err="1"/>
              <a:t>Karaciğerde</a:t>
            </a:r>
            <a:r>
              <a:rPr lang="en-US" sz="1200" i="1" dirty="0"/>
              <a:t>, </a:t>
            </a:r>
            <a:r>
              <a:rPr lang="en-US" sz="1200" i="1" dirty="0" err="1"/>
              <a:t>insülin</a:t>
            </a:r>
            <a:r>
              <a:rPr lang="en-US" sz="1200" i="1" dirty="0"/>
              <a:t> </a:t>
            </a:r>
            <a:r>
              <a:rPr lang="en-US" sz="1200" i="1" dirty="0" err="1"/>
              <a:t>glikozun</a:t>
            </a:r>
            <a:r>
              <a:rPr lang="en-US" sz="1200" i="1" dirty="0"/>
              <a:t> </a:t>
            </a:r>
            <a:r>
              <a:rPr lang="en-US" sz="1200" i="1" dirty="0" err="1"/>
              <a:t>triaçilgl</a:t>
            </a:r>
            <a:r>
              <a:rPr lang="tr-TR" sz="1200" i="1" dirty="0"/>
              <a:t>i</a:t>
            </a:r>
            <a:r>
              <a:rPr lang="en-US" sz="1200" i="1" dirty="0" err="1"/>
              <a:t>serole</a:t>
            </a:r>
            <a:r>
              <a:rPr lang="en-US" sz="1200" i="1" dirty="0"/>
              <a:t> </a:t>
            </a:r>
            <a:r>
              <a:rPr lang="en-US" sz="1200" i="1" dirty="0" err="1"/>
              <a:t>dönüşümünü</a:t>
            </a:r>
            <a:r>
              <a:rPr lang="en-US" sz="1200" i="1" dirty="0"/>
              <a:t> </a:t>
            </a:r>
            <a:r>
              <a:rPr lang="en-US" sz="1200" i="1" dirty="0" err="1"/>
              <a:t>başlatır</a:t>
            </a:r>
            <a:r>
              <a:rPr lang="tr-TR" sz="1200" i="1" dirty="0"/>
              <a:t>.</a:t>
            </a:r>
            <a:endParaRPr lang="en-US" sz="1100" i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7488907" y="1124744"/>
            <a:ext cx="3168352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200" dirty="0"/>
              <a:t>Bir çok dokuda, insülin aminoasitlerin hücre içine girişini ve protein sentezini uyarır.</a:t>
            </a:r>
          </a:p>
          <a:p>
            <a:pPr algn="just"/>
            <a:endParaRPr lang="tr-TR" sz="1200" dirty="0"/>
          </a:p>
          <a:p>
            <a:pPr algn="just"/>
            <a:endParaRPr lang="tr-TR" sz="1200" dirty="0"/>
          </a:p>
          <a:p>
            <a:pPr algn="just"/>
            <a:r>
              <a:rPr lang="tr-TR" sz="1200" i="1" dirty="0"/>
              <a:t> Not: </a:t>
            </a:r>
            <a:r>
              <a:rPr lang="tr-TR" sz="1200" i="1" dirty="0" err="1"/>
              <a:t>İns</a:t>
            </a:r>
            <a:r>
              <a:rPr lang="en-US" sz="1200" i="1" dirty="0" err="1"/>
              <a:t>ülin</a:t>
            </a:r>
            <a:r>
              <a:rPr lang="en-US" sz="1200" i="1" dirty="0"/>
              <a:t>, </a:t>
            </a:r>
            <a:r>
              <a:rPr lang="en-US" sz="1200" i="1" dirty="0" err="1"/>
              <a:t>translasyon</a:t>
            </a:r>
            <a:r>
              <a:rPr lang="en-US" sz="1200" i="1" dirty="0"/>
              <a:t> </a:t>
            </a:r>
            <a:r>
              <a:rPr lang="en-US" sz="1200" i="1" dirty="0" err="1"/>
              <a:t>için</a:t>
            </a:r>
            <a:r>
              <a:rPr lang="en-US" sz="1200" i="1" dirty="0"/>
              <a:t> </a:t>
            </a:r>
            <a:r>
              <a:rPr lang="en-US" sz="1200" i="1" dirty="0" err="1"/>
              <a:t>gerekli</a:t>
            </a:r>
            <a:r>
              <a:rPr lang="en-US" sz="1200" i="1" dirty="0"/>
              <a:t> </a:t>
            </a:r>
            <a:r>
              <a:rPr lang="en-US" sz="1200" i="1" dirty="0" err="1"/>
              <a:t>faktörlerin</a:t>
            </a:r>
            <a:r>
              <a:rPr lang="en-US" sz="1200" i="1" dirty="0"/>
              <a:t> </a:t>
            </a:r>
            <a:r>
              <a:rPr lang="en-US" sz="1200" i="1" dirty="0" err="1"/>
              <a:t>aktivasyonu</a:t>
            </a:r>
            <a:r>
              <a:rPr lang="en-US" sz="1200" i="1" dirty="0"/>
              <a:t> </a:t>
            </a:r>
            <a:r>
              <a:rPr lang="en-US" sz="1200" i="1" dirty="0" err="1"/>
              <a:t>yoluyla</a:t>
            </a:r>
            <a:r>
              <a:rPr lang="en-US" sz="1200" i="1" dirty="0"/>
              <a:t> protein </a:t>
            </a:r>
            <a:r>
              <a:rPr lang="en-US" sz="1200" i="1" dirty="0" err="1"/>
              <a:t>sentezini</a:t>
            </a:r>
            <a:r>
              <a:rPr lang="en-US" sz="1200" i="1" dirty="0"/>
              <a:t> </a:t>
            </a:r>
            <a:r>
              <a:rPr lang="en-US" sz="1200" i="1" dirty="0" err="1"/>
              <a:t>uyarmaktadır</a:t>
            </a:r>
            <a:r>
              <a:rPr lang="en-US" sz="1200" i="1" dirty="0"/>
              <a:t>.</a:t>
            </a:r>
          </a:p>
        </p:txBody>
      </p:sp>
      <p:sp>
        <p:nvSpPr>
          <p:cNvPr id="10" name="Çapraz Köşesi Kesik Dikdörtgen 9"/>
          <p:cNvSpPr/>
          <p:nvPr/>
        </p:nvSpPr>
        <p:spPr>
          <a:xfrm>
            <a:off x="504131" y="1340768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Karbohidrat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Metabolizması Üzerinde Etkileri</a:t>
            </a:r>
          </a:p>
        </p:txBody>
      </p:sp>
      <p:sp>
        <p:nvSpPr>
          <p:cNvPr id="11" name="Çapraz Köşesi Kesik Dikdörtgen 10"/>
          <p:cNvSpPr/>
          <p:nvPr/>
        </p:nvSpPr>
        <p:spPr>
          <a:xfrm>
            <a:off x="4320555" y="476672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Metabolizması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Üzerinde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7848947" y="1556792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Sentezine Etkisi</a:t>
            </a:r>
          </a:p>
        </p:txBody>
      </p:sp>
    </p:spTree>
    <p:extLst>
      <p:ext uri="{BB962C8B-B14F-4D97-AF65-F5344CB8AC3E}">
        <p14:creationId xmlns:p14="http://schemas.microsoft.com/office/powerpoint/2010/main" val="70615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3528467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İnsülinin Etki Mekanizması</a:t>
            </a:r>
          </a:p>
          <a:p>
            <a:pPr algn="ctr"/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8107" y="1412776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 </a:t>
            </a:r>
            <a:r>
              <a:rPr lang="tr-TR" dirty="0" err="1"/>
              <a:t>İns</a:t>
            </a:r>
            <a:r>
              <a:rPr lang="en-US" dirty="0" err="1"/>
              <a:t>ülin</a:t>
            </a:r>
            <a:r>
              <a:rPr lang="en-US" dirty="0"/>
              <a:t>, </a:t>
            </a:r>
            <a:r>
              <a:rPr lang="en-US" dirty="0" err="1"/>
              <a:t>karaciğer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dahi</a:t>
            </a:r>
            <a:r>
              <a:rPr lang="tr-TR" dirty="0"/>
              <a:t>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dokunun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membranında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affiniteli</a:t>
            </a:r>
            <a:r>
              <a:rPr lang="en-US" dirty="0"/>
              <a:t> </a:t>
            </a:r>
            <a:r>
              <a:rPr lang="en-US" dirty="0" err="1"/>
              <a:t>reseptörlere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bağlanmaktadır</a:t>
            </a:r>
            <a:r>
              <a:rPr lang="en-US" dirty="0"/>
              <a:t>. </a:t>
            </a:r>
            <a:r>
              <a:rPr lang="en-US" dirty="0">
                <a:solidFill>
                  <a:schemeClr val="accent6"/>
                </a:solidFill>
              </a:rPr>
              <a:t>Bu </a:t>
            </a:r>
            <a:r>
              <a:rPr lang="en-US" dirty="0" err="1">
                <a:solidFill>
                  <a:schemeClr val="accent6"/>
                </a:solidFill>
              </a:rPr>
              <a:t>kademe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err="1">
                <a:solidFill>
                  <a:schemeClr val="accent6"/>
                </a:solidFill>
              </a:rPr>
              <a:t>bir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dizi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farklı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biyo</a:t>
            </a:r>
            <a:r>
              <a:rPr lang="tr-TR" dirty="0">
                <a:solidFill>
                  <a:schemeClr val="accent6"/>
                </a:solidFill>
              </a:rPr>
              <a:t>lojik etkiye yol açacak tepkime </a:t>
            </a:r>
            <a:r>
              <a:rPr lang="tr-TR" dirty="0" err="1">
                <a:solidFill>
                  <a:schemeClr val="accent6"/>
                </a:solidFill>
              </a:rPr>
              <a:t>kaskadının</a:t>
            </a:r>
            <a:r>
              <a:rPr lang="tr-TR" dirty="0">
                <a:solidFill>
                  <a:schemeClr val="accent6"/>
                </a:solidFill>
              </a:rPr>
              <a:t> ilk adımıdır.</a:t>
            </a:r>
            <a:endParaRPr lang="en-US" dirty="0">
              <a:solidFill>
                <a:schemeClr val="accent6"/>
              </a:solidFill>
            </a:endParaRPr>
          </a:p>
          <a:p>
            <a:pPr algn="just"/>
            <a:endParaRPr lang="tr-TR" dirty="0"/>
          </a:p>
        </p:txBody>
      </p:sp>
      <p:pic>
        <p:nvPicPr>
          <p:cNvPr id="4098" name="Picture 2" descr="C:\Users\Gülşah\Desktop\Yeni klasör (5)\Ekran Alıntısı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42" y="2612560"/>
            <a:ext cx="2565301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ülşah\Desktop\Yeni klasör (5)\Ekran Alıntısı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 bwMode="auto">
          <a:xfrm>
            <a:off x="6427788" y="2612560"/>
            <a:ext cx="14287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>
            <a:off x="4752603" y="3645024"/>
            <a:ext cx="13681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296219" y="2924944"/>
            <a:ext cx="1251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İnsülin reseptörü (</a:t>
            </a:r>
            <a:r>
              <a:rPr lang="tr-TR" dirty="0" err="1"/>
              <a:t>İnaktif</a:t>
            </a:r>
            <a:r>
              <a:rPr lang="tr-TR" dirty="0"/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136979" y="292494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İnsülin reseptörü (Aktif) </a:t>
            </a:r>
          </a:p>
        </p:txBody>
      </p:sp>
      <p:sp>
        <p:nvSpPr>
          <p:cNvPr id="12" name="Akış Çizelgesi: Delikli Teyp 11"/>
          <p:cNvSpPr/>
          <p:nvPr/>
        </p:nvSpPr>
        <p:spPr>
          <a:xfrm>
            <a:off x="144091" y="1052736"/>
            <a:ext cx="3096344" cy="360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İnsülin Reseptörü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8107" y="4725144"/>
            <a:ext cx="1000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 </a:t>
            </a:r>
            <a:r>
              <a:rPr lang="en-US" dirty="0" err="1"/>
              <a:t>İnsülin</a:t>
            </a:r>
            <a:r>
              <a:rPr lang="en-US" dirty="0"/>
              <a:t> </a:t>
            </a:r>
            <a:r>
              <a:rPr lang="en-US" dirty="0" err="1"/>
              <a:t>reseptörü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/>
                </a:solidFill>
              </a:rPr>
              <a:t>disülf</a:t>
            </a:r>
            <a:r>
              <a:rPr lang="tr-TR" dirty="0" err="1">
                <a:solidFill>
                  <a:schemeClr val="accent6"/>
                </a:solidFill>
              </a:rPr>
              <a:t>id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tr-TR" dirty="0" err="1">
                <a:solidFill>
                  <a:schemeClr val="accent6"/>
                </a:solidFill>
              </a:rPr>
              <a:t>köp</a:t>
            </a:r>
            <a:r>
              <a:rPr lang="en-US" dirty="0" err="1">
                <a:solidFill>
                  <a:schemeClr val="accent6"/>
                </a:solidFill>
              </a:rPr>
              <a:t>rüleri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ile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bir</a:t>
            </a:r>
            <a:r>
              <a:rPr lang="en-US" dirty="0">
                <a:solidFill>
                  <a:schemeClr val="accent6"/>
                </a:solidFill>
              </a:rPr>
              <a:t> tetramer </a:t>
            </a:r>
            <a:r>
              <a:rPr lang="en-US" dirty="0" err="1">
                <a:solidFill>
                  <a:schemeClr val="accent6"/>
                </a:solidFill>
              </a:rPr>
              <a:t>oluşturacak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olan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l-GR" dirty="0">
                <a:solidFill>
                  <a:schemeClr val="accent6"/>
                </a:solidFill>
              </a:rPr>
              <a:t>α</a:t>
            </a:r>
            <a:r>
              <a:rPr lang="tr-TR" dirty="0">
                <a:solidFill>
                  <a:schemeClr val="accent6"/>
                </a:solidFill>
              </a:rPr>
              <a:t> ve ß</a:t>
            </a:r>
            <a:r>
              <a:rPr lang="en-US" dirty="0">
                <a:solidFill>
                  <a:schemeClr val="accent6"/>
                </a:solidFill>
              </a:rPr>
              <a:t> alt </a:t>
            </a:r>
            <a:r>
              <a:rPr lang="en-US" dirty="0" err="1">
                <a:solidFill>
                  <a:schemeClr val="accent6"/>
                </a:solidFill>
              </a:rPr>
              <a:t>ünitelerine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ayrılan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ve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glikozillenmiş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tek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bir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polipeptid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şe</a:t>
            </a:r>
            <a:r>
              <a:rPr lang="tr-TR" dirty="0" err="1">
                <a:solidFill>
                  <a:schemeClr val="accent6"/>
                </a:solidFill>
              </a:rPr>
              <a:t>klinde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sentezlenir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ß</a:t>
            </a:r>
            <a:r>
              <a:rPr lang="tr-TR" dirty="0"/>
              <a:t> </a:t>
            </a:r>
            <a:r>
              <a:rPr lang="en-US" dirty="0"/>
              <a:t>alt </a:t>
            </a:r>
            <a:r>
              <a:rPr lang="en-US" dirty="0" err="1"/>
              <a:t>ünitesinde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hidrofobik</a:t>
            </a:r>
            <a:r>
              <a:rPr lang="en-US" dirty="0"/>
              <a:t> </a:t>
            </a:r>
            <a:r>
              <a:rPr lang="en-US" dirty="0" err="1"/>
              <a:t>domen</a:t>
            </a:r>
            <a:r>
              <a:rPr lang="en-US" dirty="0"/>
              <a:t> p</a:t>
            </a:r>
            <a:r>
              <a:rPr lang="tr-TR" dirty="0" err="1"/>
              <a:t>lazma</a:t>
            </a:r>
            <a:r>
              <a:rPr lang="en-US" dirty="0"/>
              <a:t> </a:t>
            </a:r>
            <a:r>
              <a:rPr lang="en-US" dirty="0" err="1"/>
              <a:t>membranına</a:t>
            </a:r>
            <a:r>
              <a:rPr lang="en-US" dirty="0"/>
              <a:t> </a:t>
            </a:r>
            <a:r>
              <a:rPr lang="en-US" dirty="0" err="1"/>
              <a:t>uzar</a:t>
            </a:r>
            <a:r>
              <a:rPr lang="en-US" dirty="0"/>
              <a:t>. </a:t>
            </a:r>
            <a:r>
              <a:rPr lang="en-US" dirty="0" err="1"/>
              <a:t>Ekstrasellüler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-alt </a:t>
            </a:r>
            <a:r>
              <a:rPr lang="en-US" dirty="0" err="1"/>
              <a:t>ünitesi</a:t>
            </a:r>
            <a:r>
              <a:rPr lang="en-US" dirty="0"/>
              <a:t> </a:t>
            </a:r>
            <a:r>
              <a:rPr lang="en-US" dirty="0" err="1"/>
              <a:t>insülin-ba</a:t>
            </a:r>
            <a:r>
              <a:rPr lang="tr-TR" dirty="0" err="1"/>
              <a:t>ğlayıcı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</a:t>
            </a:r>
            <a:r>
              <a:rPr lang="tr-TR" dirty="0"/>
              <a:t> </a:t>
            </a:r>
            <a:r>
              <a:rPr lang="en-US" dirty="0"/>
              <a:t>ß alt </a:t>
            </a:r>
            <a:r>
              <a:rPr lang="en-US" dirty="0" err="1"/>
              <a:t>ünitesinin</a:t>
            </a:r>
            <a:r>
              <a:rPr lang="en-US" dirty="0"/>
              <a:t> </a:t>
            </a:r>
            <a:r>
              <a:rPr lang="en-US" dirty="0" err="1"/>
              <a:t>sitozolik</a:t>
            </a:r>
            <a:r>
              <a:rPr lang="en-US" dirty="0"/>
              <a:t> </a:t>
            </a:r>
            <a:r>
              <a:rPr lang="en-US" dirty="0" err="1"/>
              <a:t>domeni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tara</a:t>
            </a:r>
            <a:r>
              <a:rPr lang="tr-TR" dirty="0" err="1"/>
              <a:t>fından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tirozin</a:t>
            </a:r>
            <a:r>
              <a:rPr lang="en-US" dirty="0"/>
              <a:t> </a:t>
            </a:r>
            <a:r>
              <a:rPr lang="en-US" dirty="0" err="1"/>
              <a:t>kinazdır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61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Delikli Teyp 3"/>
          <p:cNvSpPr/>
          <p:nvPr/>
        </p:nvSpPr>
        <p:spPr>
          <a:xfrm>
            <a:off x="144091" y="260648"/>
            <a:ext cx="3096344" cy="360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Sinyal İletimi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60115" y="238894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Trebuchet MS" panose="020B0603020202020204" pitchFamily="34" charset="0"/>
              <a:buChar char="‰"/>
            </a:pPr>
            <a:r>
              <a:rPr lang="tr-TR" dirty="0" err="1"/>
              <a:t>İns</a:t>
            </a:r>
            <a:r>
              <a:rPr lang="en-US" dirty="0" err="1"/>
              <a:t>ülin</a:t>
            </a:r>
            <a:r>
              <a:rPr lang="en-US" dirty="0"/>
              <a:t> </a:t>
            </a:r>
            <a:r>
              <a:rPr lang="en-US" dirty="0" err="1"/>
              <a:t>reseptörünün</a:t>
            </a:r>
            <a:r>
              <a:rPr lang="en-US" dirty="0"/>
              <a:t> </a:t>
            </a:r>
            <a:r>
              <a:rPr lang="en-US" dirty="0" err="1"/>
              <a:t>bağlanması</a:t>
            </a:r>
            <a:r>
              <a:rPr lang="tr-TR" dirty="0"/>
              <a:t> ß alt ünitesi</a:t>
            </a:r>
            <a:r>
              <a:rPr lang="en-US" dirty="0"/>
              <a:t> </a:t>
            </a:r>
            <a:r>
              <a:rPr lang="en-US" dirty="0" err="1"/>
              <a:t>iletiminde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/>
              <a:t>değişi</a:t>
            </a:r>
            <a:r>
              <a:rPr lang="tr-TR" dirty="0"/>
              <a:t>klikleri</a:t>
            </a:r>
            <a:r>
              <a:rPr lang="en-US" dirty="0"/>
              <a:t> </a:t>
            </a:r>
            <a:r>
              <a:rPr lang="en-US" dirty="0" err="1"/>
              <a:t>uyarır</a:t>
            </a:r>
            <a:r>
              <a:rPr lang="en-US" dirty="0"/>
              <a:t>. Bu durum, her </a:t>
            </a:r>
            <a:r>
              <a:rPr lang="en-US" dirty="0" err="1"/>
              <a:t>bir</a:t>
            </a:r>
            <a:r>
              <a:rPr lang="en-US" dirty="0"/>
              <a:t> ß alt </a:t>
            </a:r>
            <a:r>
              <a:rPr lang="en-US" dirty="0" err="1"/>
              <a:t>ünitesinde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tr-TR" dirty="0" err="1"/>
              <a:t>tirozin</a:t>
            </a:r>
            <a:r>
              <a:rPr lang="tr-TR" dirty="0"/>
              <a:t> </a:t>
            </a:r>
            <a:r>
              <a:rPr lang="en-US" dirty="0" err="1"/>
              <a:t>kalıntılarının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otofosforilasyonunu</a:t>
            </a:r>
            <a:r>
              <a:rPr lang="en-US" dirty="0"/>
              <a:t> </a:t>
            </a:r>
            <a:r>
              <a:rPr lang="en-US" dirty="0" err="1"/>
              <a:t>başlatı</a:t>
            </a:r>
            <a:r>
              <a:rPr lang="tr-TR" dirty="0"/>
              <a:t>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Clr>
                <a:schemeClr val="accent6"/>
              </a:buClr>
              <a:buFont typeface="Trebuchet MS" panose="020B0603020202020204" pitchFamily="34" charset="0"/>
              <a:buChar char="‰"/>
            </a:pP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otofosforilasyon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tr-TR" dirty="0" err="1"/>
              <a:t>subs</a:t>
            </a:r>
            <a:r>
              <a:rPr lang="en-US" dirty="0" err="1"/>
              <a:t>tratı</a:t>
            </a:r>
            <a:r>
              <a:rPr lang="en-US" dirty="0"/>
              <a:t> (</a:t>
            </a:r>
            <a:r>
              <a:rPr lang="tr-TR" dirty="0"/>
              <a:t>I</a:t>
            </a:r>
            <a:r>
              <a:rPr lang="en-US" dirty="0"/>
              <a:t>RS)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protein </a:t>
            </a:r>
            <a:r>
              <a:rPr lang="en-US" dirty="0" err="1"/>
              <a:t>ailesinin</a:t>
            </a:r>
            <a:r>
              <a:rPr lang="en-US" dirty="0"/>
              <a:t> </a:t>
            </a:r>
            <a:r>
              <a:rPr lang="en-US" dirty="0" err="1"/>
              <a:t>fosforilasyo</a:t>
            </a:r>
            <a:r>
              <a:rPr lang="tr-TR" dirty="0" err="1"/>
              <a:t>nunun</a:t>
            </a:r>
            <a:r>
              <a:rPr lang="en-US" dirty="0"/>
              <a:t> da </a:t>
            </a:r>
            <a:r>
              <a:rPr lang="en-US" dirty="0" err="1"/>
              <a:t>da</a:t>
            </a:r>
            <a:r>
              <a:rPr lang="tr-TR" dirty="0" err="1"/>
              <a:t>hil</a:t>
            </a:r>
            <a:r>
              <a:rPr lang="tr-TR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yanıtlarının</a:t>
            </a:r>
            <a:r>
              <a:rPr lang="en-US" dirty="0"/>
              <a:t> </a:t>
            </a:r>
            <a:r>
              <a:rPr lang="en-US" dirty="0" err="1"/>
              <a:t>kaskadını</a:t>
            </a:r>
            <a:r>
              <a:rPr lang="en-US" dirty="0"/>
              <a:t> </a:t>
            </a:r>
            <a:r>
              <a:rPr lang="en-US" dirty="0" err="1"/>
              <a:t>tetikle</a:t>
            </a:r>
            <a:r>
              <a:rPr lang="tr-TR" dirty="0"/>
              <a:t>r. Ben</a:t>
            </a:r>
            <a:r>
              <a:rPr lang="en-US" dirty="0" err="1"/>
              <a:t>zer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tr-TR" dirty="0"/>
              <a:t>da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doku</a:t>
            </a:r>
            <a:r>
              <a:rPr lang="en-US" dirty="0"/>
              <a:t> </a:t>
            </a:r>
            <a:r>
              <a:rPr lang="en-US" dirty="0" err="1"/>
              <a:t>dağılımları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tr-TR" dirty="0"/>
              <a:t>I</a:t>
            </a:r>
            <a:r>
              <a:rPr lang="en-US" dirty="0"/>
              <a:t>RS </a:t>
            </a:r>
            <a:r>
              <a:rPr lang="en-US" dirty="0" err="1"/>
              <a:t>tanımlanmıştır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Clr>
                <a:schemeClr val="accent6"/>
              </a:buClr>
              <a:buFont typeface="Trebuchet MS" panose="020B0603020202020204" pitchFamily="34" charset="0"/>
              <a:buChar char="‰"/>
            </a:pPr>
            <a:r>
              <a:rPr lang="en-US" dirty="0" err="1"/>
              <a:t>Fosforile</a:t>
            </a:r>
            <a:r>
              <a:rPr lang="en-US" dirty="0"/>
              <a:t> </a:t>
            </a:r>
            <a:r>
              <a:rPr lang="en-US" dirty="0" err="1"/>
              <a:t>halde</a:t>
            </a:r>
            <a:r>
              <a:rPr lang="en-US" dirty="0"/>
              <a:t> o</a:t>
            </a:r>
            <a:r>
              <a:rPr lang="tr-TR" dirty="0"/>
              <a:t>lan</a:t>
            </a:r>
            <a:r>
              <a:rPr lang="en-US" dirty="0"/>
              <a:t> </a:t>
            </a:r>
            <a:r>
              <a:rPr lang="en-US" dirty="0" err="1"/>
              <a:t>proteinler</a:t>
            </a:r>
            <a:r>
              <a:rPr lang="en-US" dirty="0"/>
              <a:t>, gen </a:t>
            </a:r>
            <a:r>
              <a:rPr lang="en-US" dirty="0" err="1"/>
              <a:t>ekspresyonu</a:t>
            </a:r>
            <a:r>
              <a:rPr lang="en-US" dirty="0"/>
              <a:t>,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metabolizması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</a:t>
            </a:r>
            <a:r>
              <a:rPr lang="tr-TR" dirty="0" err="1"/>
              <a:t>yüme</a:t>
            </a:r>
            <a:r>
              <a:rPr lang="en-US" dirty="0" err="1"/>
              <a:t>sini</a:t>
            </a:r>
            <a:r>
              <a:rPr lang="en-US" dirty="0"/>
              <a:t> </a:t>
            </a:r>
            <a:r>
              <a:rPr lang="en-US" dirty="0" err="1"/>
              <a:t>etkileyen</a:t>
            </a:r>
            <a:r>
              <a:rPr lang="en-US" dirty="0"/>
              <a:t> </a:t>
            </a:r>
            <a:r>
              <a:rPr lang="en-US" dirty="0" err="1"/>
              <a:t>yolakları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edecek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, </a:t>
            </a:r>
            <a:r>
              <a:rPr lang="en-US" dirty="0" err="1"/>
              <a:t>spesifik</a:t>
            </a:r>
            <a:r>
              <a:rPr lang="en-US" dirty="0"/>
              <a:t> do</a:t>
            </a:r>
            <a:r>
              <a:rPr lang="tr-TR" dirty="0"/>
              <a:t>menler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molekülleriyle</a:t>
            </a:r>
            <a:r>
              <a:rPr lang="en-US" dirty="0"/>
              <a:t> </a:t>
            </a:r>
            <a:r>
              <a:rPr lang="en-US" dirty="0" err="1"/>
              <a:t>etkileşime</a:t>
            </a:r>
            <a:r>
              <a:rPr lang="en-US" dirty="0"/>
              <a:t> </a:t>
            </a:r>
            <a:r>
              <a:rPr lang="en-US" dirty="0" err="1"/>
              <a:t>girerler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Clr>
                <a:schemeClr val="accent6"/>
              </a:buClr>
              <a:buFont typeface="Trebuchet MS" panose="020B0603020202020204" pitchFamily="34" charset="0"/>
              <a:buChar char="‰"/>
            </a:pPr>
            <a:r>
              <a:rPr lang="en-US" dirty="0"/>
              <a:t>Rese</a:t>
            </a:r>
            <a:r>
              <a:rPr lang="tr-TR" dirty="0" err="1"/>
              <a:t>ptörün</a:t>
            </a:r>
            <a:r>
              <a:rPr lang="en-US" dirty="0"/>
              <a:t> </a:t>
            </a:r>
            <a:r>
              <a:rPr lang="en-US" dirty="0" err="1"/>
              <a:t>def</a:t>
            </a:r>
            <a:r>
              <a:rPr lang="tr-TR" dirty="0"/>
              <a:t>o</a:t>
            </a:r>
            <a:r>
              <a:rPr lang="en-US" dirty="0"/>
              <a:t>sf</a:t>
            </a:r>
            <a:r>
              <a:rPr lang="tr-TR" dirty="0"/>
              <a:t>o</a:t>
            </a:r>
            <a:r>
              <a:rPr lang="en-US" dirty="0" err="1"/>
              <a:t>rilasyonu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insülinin</a:t>
            </a:r>
            <a:r>
              <a:rPr lang="en-US" dirty="0"/>
              <a:t>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sonlanır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pic>
        <p:nvPicPr>
          <p:cNvPr id="5122" name="Picture 2" descr="C:\Users\Gülşah\Desktop\Yeni klasör (5)\Ekran Alıntısı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95" y="620688"/>
            <a:ext cx="80951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ülşah\Desktop\Yeni klasör (5)\Ekran Alıntısı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75" y="1988840"/>
            <a:ext cx="180027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3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Delikli Teyp 3"/>
          <p:cNvSpPr/>
          <p:nvPr/>
        </p:nvSpPr>
        <p:spPr>
          <a:xfrm>
            <a:off x="144091" y="280835"/>
            <a:ext cx="3096344" cy="360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İns</a:t>
            </a:r>
            <a:r>
              <a:rPr lang="en-US" dirty="0" err="1"/>
              <a:t>ülinin</a:t>
            </a:r>
            <a:r>
              <a:rPr lang="en-US" dirty="0"/>
              <a:t> </a:t>
            </a:r>
            <a:r>
              <a:rPr lang="tr-TR" dirty="0" err="1"/>
              <a:t>M</a:t>
            </a:r>
            <a:r>
              <a:rPr lang="en-US" dirty="0" err="1"/>
              <a:t>embran</a:t>
            </a:r>
            <a:r>
              <a:rPr lang="en-US" dirty="0"/>
              <a:t> </a:t>
            </a:r>
            <a:r>
              <a:rPr lang="tr-TR" dirty="0" err="1"/>
              <a:t>E</a:t>
            </a:r>
            <a:r>
              <a:rPr lang="en-US" dirty="0" err="1"/>
              <a:t>tkisi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4131" y="980728"/>
            <a:ext cx="1008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İ</a:t>
            </a:r>
            <a:r>
              <a:rPr lang="en-US" dirty="0" err="1"/>
              <a:t>nsülinin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</a:t>
            </a:r>
            <a:r>
              <a:rPr lang="en-US" dirty="0"/>
              <a:t>, </a:t>
            </a:r>
            <a:r>
              <a:rPr lang="en-US" dirty="0" err="1"/>
              <a:t>adi</a:t>
            </a:r>
            <a:r>
              <a:rPr lang="tr-TR" dirty="0" err="1"/>
              <a:t>positler</a:t>
            </a:r>
            <a:r>
              <a:rPr lang="tr-TR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dokularda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taşınım</a:t>
            </a:r>
            <a:r>
              <a:rPr lang="tr-TR" dirty="0"/>
              <a:t>ı</a:t>
            </a:r>
            <a:r>
              <a:rPr lang="en-US" dirty="0" err="1"/>
              <a:t>nı</a:t>
            </a:r>
            <a:r>
              <a:rPr lang="en-US" dirty="0"/>
              <a:t> </a:t>
            </a:r>
            <a:r>
              <a:rPr lang="en-US" dirty="0" err="1"/>
              <a:t>arttırır</a:t>
            </a:r>
            <a:r>
              <a:rPr lang="tr-TR" dirty="0"/>
              <a:t>.</a:t>
            </a:r>
          </a:p>
          <a:p>
            <a:r>
              <a:rPr lang="en-US" dirty="0"/>
              <a:t>H</a:t>
            </a:r>
            <a:r>
              <a:rPr lang="tr-TR" dirty="0" err="1"/>
              <a:t>ücreiçi</a:t>
            </a:r>
            <a:r>
              <a:rPr lang="en-US" dirty="0"/>
              <a:t> </a:t>
            </a:r>
            <a:r>
              <a:rPr lang="en-US" dirty="0" err="1"/>
              <a:t>veziküllerde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havuzdan</a:t>
            </a:r>
            <a:r>
              <a:rPr lang="en-US" dirty="0"/>
              <a:t> </a:t>
            </a:r>
            <a:r>
              <a:rPr lang="en-US" dirty="0" err="1"/>
              <a:t>insüline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tr-TR" dirty="0"/>
              <a:t>taşıyıcılarının </a:t>
            </a:r>
            <a:r>
              <a:rPr lang="en-US" dirty="0"/>
              <a:t> (GLUT-4)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tr-TR" dirty="0"/>
              <a:t>düzen</a:t>
            </a:r>
            <a:r>
              <a:rPr lang="en-US" dirty="0" err="1"/>
              <a:t>lenir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/>
          </a:p>
        </p:txBody>
      </p:sp>
      <p:pic>
        <p:nvPicPr>
          <p:cNvPr id="6146" name="Picture 2" descr="C:\Users\Gülşah\Desktop\Yeni klasör (5)\Ekran Alıntısı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21" y="1894321"/>
            <a:ext cx="6380709" cy="20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04131" y="3934797"/>
            <a:ext cx="85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dokuda</a:t>
            </a:r>
            <a:r>
              <a:rPr lang="en-US" dirty="0"/>
              <a:t> </a:t>
            </a:r>
            <a:r>
              <a:rPr lang="en-US" dirty="0" err="1"/>
              <a:t>glikozun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insüline</a:t>
            </a:r>
            <a:r>
              <a:rPr lang="en-US" dirty="0"/>
              <a:t> </a:t>
            </a:r>
            <a:r>
              <a:rPr lang="tr-TR" dirty="0"/>
              <a:t>duyarlı </a:t>
            </a:r>
            <a:r>
              <a:rPr lang="en-US" dirty="0" err="1"/>
              <a:t>sistemler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tr-TR" dirty="0"/>
              <a:t>:</a:t>
            </a:r>
          </a:p>
          <a:p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752346" y="4291096"/>
            <a:ext cx="1144705" cy="290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Aktif taşınma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4895636" y="4291096"/>
            <a:ext cx="1438428" cy="290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 Kolaylaştırılmış taşınma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3752346" y="4581128"/>
            <a:ext cx="1144705" cy="93610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4894770" y="4581128"/>
            <a:ext cx="1439294" cy="93610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İskelet kası ve </a:t>
            </a:r>
            <a:r>
              <a:rPr lang="tr-TR" sz="1200" dirty="0" err="1">
                <a:latin typeface="Century" panose="02040604050505020304" pitchFamily="18" charset="0"/>
              </a:rPr>
              <a:t>adipoz</a:t>
            </a:r>
            <a:endParaRPr lang="tr-TR" sz="1200" dirty="0">
              <a:latin typeface="Century" panose="02040604050505020304" pitchFamily="18" charset="0"/>
            </a:endParaRP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doku 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4894770" y="5517232"/>
            <a:ext cx="1439294" cy="1232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Pek çok doku: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Eritrosit 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Lökosit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Göz lensi 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Kornea 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Karaciğer </a:t>
            </a:r>
          </a:p>
          <a:p>
            <a:pPr algn="ctr"/>
            <a:r>
              <a:rPr lang="tr-TR" sz="1200" dirty="0">
                <a:latin typeface="Century" panose="02040604050505020304" pitchFamily="18" charset="0"/>
              </a:rPr>
              <a:t>Beyin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3752346" y="5517232"/>
            <a:ext cx="1144705" cy="123213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200" dirty="0">
                <a:latin typeface="Century" panose="02040604050505020304" pitchFamily="18" charset="0"/>
              </a:rPr>
              <a:t>Barsak </a:t>
            </a:r>
            <a:r>
              <a:rPr lang="tr-TR" sz="1200" dirty="0" err="1">
                <a:latin typeface="Century" panose="02040604050505020304" pitchFamily="18" charset="0"/>
              </a:rPr>
              <a:t>epiteli</a:t>
            </a:r>
            <a:r>
              <a:rPr lang="tr-TR" sz="1200" dirty="0">
                <a:latin typeface="Century" panose="02040604050505020304" pitchFamily="18" charset="0"/>
              </a:rPr>
              <a:t> </a:t>
            </a:r>
          </a:p>
          <a:p>
            <a:r>
              <a:rPr lang="tr-TR" sz="1200" dirty="0" err="1">
                <a:latin typeface="Century" panose="02040604050505020304" pitchFamily="18" charset="0"/>
              </a:rPr>
              <a:t>Renal</a:t>
            </a:r>
            <a:r>
              <a:rPr lang="tr-TR" sz="1200" dirty="0">
                <a:latin typeface="Century" panose="02040604050505020304" pitchFamily="18" charset="0"/>
              </a:rPr>
              <a:t> </a:t>
            </a:r>
            <a:r>
              <a:rPr lang="tr-TR" sz="1200" dirty="0" err="1">
                <a:latin typeface="Century" panose="02040604050505020304" pitchFamily="18" charset="0"/>
              </a:rPr>
              <a:t>tubuller</a:t>
            </a:r>
            <a:endParaRPr lang="tr-TR" sz="1200" dirty="0">
              <a:latin typeface="Century" panose="02040604050505020304" pitchFamily="18" charset="0"/>
            </a:endParaRPr>
          </a:p>
          <a:p>
            <a:r>
              <a:rPr lang="tr-TR" sz="1200" dirty="0" err="1">
                <a:latin typeface="Century" panose="02040604050505020304" pitchFamily="18" charset="0"/>
              </a:rPr>
              <a:t>Koroid</a:t>
            </a:r>
            <a:r>
              <a:rPr lang="tr-TR" sz="1200" dirty="0">
                <a:latin typeface="Century" panose="02040604050505020304" pitchFamily="18" charset="0"/>
              </a:rPr>
              <a:t> </a:t>
            </a:r>
            <a:r>
              <a:rPr lang="tr-TR" sz="1200" dirty="0" err="1">
                <a:latin typeface="Century" panose="02040604050505020304" pitchFamily="18" charset="0"/>
              </a:rPr>
              <a:t>pleksus</a:t>
            </a:r>
            <a:endParaRPr lang="tr-TR" sz="1200" dirty="0">
              <a:latin typeface="Century" panose="02040604050505020304" pitchFamily="18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 rot="16200000">
            <a:off x="3103663" y="4923037"/>
            <a:ext cx="991777" cy="28618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İnsüline duyarlı</a:t>
            </a:r>
          </a:p>
        </p:txBody>
      </p:sp>
      <p:sp>
        <p:nvSpPr>
          <p:cNvPr id="15" name="Yuvarlatılmış Dikdörtgen 14"/>
          <p:cNvSpPr/>
          <p:nvPr/>
        </p:nvSpPr>
        <p:spPr>
          <a:xfrm rot="16200000">
            <a:off x="2975536" y="5998155"/>
            <a:ext cx="1248029" cy="2861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>
                <a:latin typeface="Century" panose="02040604050505020304" pitchFamily="18" charset="0"/>
              </a:rPr>
              <a:t>İnsüline duyarsız</a:t>
            </a:r>
          </a:p>
        </p:txBody>
      </p:sp>
    </p:spTree>
    <p:extLst>
      <p:ext uri="{BB962C8B-B14F-4D97-AF65-F5344CB8AC3E}">
        <p14:creationId xmlns:p14="http://schemas.microsoft.com/office/powerpoint/2010/main" val="319440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76139" y="1196752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İnsülinin bağlanmasını hormon-</a:t>
            </a:r>
            <a:r>
              <a:rPr lang="tr-TR" dirty="0" err="1"/>
              <a:t>resep</a:t>
            </a:r>
            <a:r>
              <a:rPr lang="tr-TR" b="1" dirty="0" err="1"/>
              <a:t>t</a:t>
            </a:r>
            <a:r>
              <a:rPr lang="en-US" b="1" dirty="0" err="1"/>
              <a:t>ör</a:t>
            </a:r>
            <a:r>
              <a:rPr lang="en-US" b="1" dirty="0"/>
              <a:t> </a:t>
            </a:r>
            <a:r>
              <a:rPr lang="en-US" dirty="0" err="1"/>
              <a:t>kompleksinin</a:t>
            </a:r>
            <a:r>
              <a:rPr lang="en-US" dirty="0"/>
              <a:t> </a:t>
            </a:r>
            <a:r>
              <a:rPr lang="en-US" dirty="0" err="1"/>
              <a:t>intemalizasyonu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gerçekleşir</a:t>
            </a:r>
            <a:r>
              <a:rPr lang="en-US" dirty="0"/>
              <a:t> </a:t>
            </a:r>
            <a:r>
              <a:rPr lang="en-US" dirty="0" err="1"/>
              <a:t>gerçekleşmez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lizozomlarda</a:t>
            </a:r>
            <a:r>
              <a:rPr lang="en-US" dirty="0"/>
              <a:t> </a:t>
            </a:r>
            <a:r>
              <a:rPr lang="en-US" dirty="0" err="1"/>
              <a:t>yıkılır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İ</a:t>
            </a:r>
            <a:r>
              <a:rPr lang="en-US" dirty="0" err="1"/>
              <a:t>nsülinin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seviyeleri</a:t>
            </a:r>
            <a:r>
              <a:rPr lang="en-US" dirty="0"/>
              <a:t> </a:t>
            </a:r>
            <a:r>
              <a:rPr lang="en-US" dirty="0" err="1"/>
              <a:t>reseptörlerin</a:t>
            </a:r>
            <a:r>
              <a:rPr lang="en-US" dirty="0"/>
              <a:t> </a:t>
            </a:r>
            <a:r>
              <a:rPr lang="en-US" dirty="0" err="1"/>
              <a:t>yıkılımını</a:t>
            </a:r>
            <a:r>
              <a:rPr lang="en-US" dirty="0"/>
              <a:t> </a:t>
            </a:r>
            <a:r>
              <a:rPr lang="en-US" dirty="0" err="1"/>
              <a:t>başlatır</a:t>
            </a:r>
            <a:r>
              <a:rPr lang="en-US" dirty="0"/>
              <a:t>,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reseptörlerinin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azalır</a:t>
            </a:r>
            <a:r>
              <a:rPr lang="en-US" dirty="0"/>
              <a:t>. Bu “down- </a:t>
            </a:r>
            <a:r>
              <a:rPr lang="en-US" dirty="0" err="1"/>
              <a:t>regulation’un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tipidir</a:t>
            </a:r>
            <a:r>
              <a:rPr lang="tr-TR" dirty="0"/>
              <a:t>.</a:t>
            </a:r>
          </a:p>
        </p:txBody>
      </p:sp>
      <p:sp>
        <p:nvSpPr>
          <p:cNvPr id="5" name="Akış Çizelgesi: Delikli Teyp 4"/>
          <p:cNvSpPr/>
          <p:nvPr/>
        </p:nvSpPr>
        <p:spPr>
          <a:xfrm>
            <a:off x="144091" y="280835"/>
            <a:ext cx="3096344" cy="360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Reseptör </a:t>
            </a:r>
            <a:r>
              <a:rPr lang="tr-TR" b="1" dirty="0" err="1"/>
              <a:t>Düzenlenimi</a:t>
            </a:r>
            <a:endParaRPr lang="tr-TR" dirty="0"/>
          </a:p>
        </p:txBody>
      </p:sp>
      <p:sp>
        <p:nvSpPr>
          <p:cNvPr id="6" name="Akış Çizelgesi: Delikli Teyp 5"/>
          <p:cNvSpPr/>
          <p:nvPr/>
        </p:nvSpPr>
        <p:spPr>
          <a:xfrm>
            <a:off x="144091" y="2852936"/>
            <a:ext cx="3096344" cy="3600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İns</a:t>
            </a:r>
            <a:r>
              <a:rPr lang="en-US" dirty="0" err="1"/>
              <a:t>ülin</a:t>
            </a:r>
            <a:r>
              <a:rPr lang="en-US" dirty="0"/>
              <a:t> </a:t>
            </a:r>
            <a:r>
              <a:rPr lang="tr-TR" dirty="0" err="1"/>
              <a:t>E</a:t>
            </a:r>
            <a:r>
              <a:rPr lang="en-US" dirty="0" err="1"/>
              <a:t>tkisinin</a:t>
            </a:r>
            <a:r>
              <a:rPr lang="en-US" dirty="0"/>
              <a:t> </a:t>
            </a:r>
            <a:r>
              <a:rPr lang="tr-TR" dirty="0" err="1"/>
              <a:t>S</a:t>
            </a:r>
            <a:r>
              <a:rPr lang="en-US" dirty="0" err="1"/>
              <a:t>üresi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76139" y="3501008"/>
            <a:ext cx="9145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Ani </a:t>
            </a:r>
            <a:r>
              <a:rPr lang="en-US" b="1" dirty="0" err="1"/>
              <a:t>yanıtların</a:t>
            </a:r>
            <a:r>
              <a:rPr lang="en-US" b="1" dirty="0"/>
              <a:t>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insülinin</a:t>
            </a:r>
            <a:r>
              <a:rPr lang="en-US" dirty="0"/>
              <a:t> </a:t>
            </a:r>
            <a:r>
              <a:rPr lang="en-US" dirty="0" err="1"/>
              <a:t>membrandaki</a:t>
            </a:r>
            <a:r>
              <a:rPr lang="en-US" dirty="0"/>
              <a:t> </a:t>
            </a:r>
            <a:r>
              <a:rPr lang="en-US" dirty="0" err="1"/>
              <a:t>reseptörüne</a:t>
            </a:r>
            <a:r>
              <a:rPr lang="en-US" dirty="0"/>
              <a:t> </a:t>
            </a:r>
            <a:r>
              <a:rPr lang="en-US" dirty="0" err="1"/>
              <a:t>bağlanmasını</a:t>
            </a:r>
            <a:r>
              <a:rPr lang="en-US" dirty="0"/>
              <a:t> </a:t>
            </a:r>
            <a:r>
              <a:rPr lang="en-US" dirty="0" err="1"/>
              <a:t>takiben</a:t>
            </a:r>
            <a:r>
              <a:rPr lang="en-US" dirty="0"/>
              <a:t> </a:t>
            </a:r>
            <a:r>
              <a:rPr lang="en-US" dirty="0" err="1"/>
              <a:t>saniyeler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adipositler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kasına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taşınmasının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gerçekleşir</a:t>
            </a:r>
            <a:r>
              <a:rPr lang="en-US" dirty="0"/>
              <a:t>.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tipindeki</a:t>
            </a:r>
            <a:r>
              <a:rPr lang="en-US" dirty="0"/>
              <a:t> </a:t>
            </a:r>
            <a:r>
              <a:rPr lang="en-US" dirty="0" err="1"/>
              <a:t>insülin-uyarımlı</a:t>
            </a:r>
            <a:r>
              <a:rPr lang="en-US" dirty="0"/>
              <a:t> </a:t>
            </a:r>
            <a:r>
              <a:rPr lang="en-US" dirty="0" err="1"/>
              <a:t>enzimatik</a:t>
            </a:r>
            <a:r>
              <a:rPr lang="en-US" dirty="0"/>
              <a:t> </a:t>
            </a:r>
            <a:r>
              <a:rPr lang="en-US" dirty="0" err="1"/>
              <a:t>değişiklikler</a:t>
            </a:r>
            <a:r>
              <a:rPr lang="en-US" dirty="0"/>
              <a:t> </a:t>
            </a:r>
            <a:r>
              <a:rPr lang="en-US" dirty="0" err="1"/>
              <a:t>dakikadan</a:t>
            </a:r>
            <a:r>
              <a:rPr lang="en-US" dirty="0"/>
              <a:t> </a:t>
            </a:r>
            <a:r>
              <a:rPr lang="en-US" dirty="0" err="1"/>
              <a:t>saatlere</a:t>
            </a:r>
            <a:r>
              <a:rPr lang="en-US" dirty="0"/>
              <a:t> </a:t>
            </a:r>
            <a:r>
              <a:rPr lang="en-US" dirty="0" err="1"/>
              <a:t>varan</a:t>
            </a:r>
            <a:r>
              <a:rPr lang="en-US" dirty="0"/>
              <a:t> </a:t>
            </a:r>
            <a:r>
              <a:rPr lang="en-US" dirty="0" err="1"/>
              <a:t>süreler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proteinlerin</a:t>
            </a:r>
            <a:r>
              <a:rPr lang="en-US" dirty="0"/>
              <a:t> </a:t>
            </a:r>
            <a:r>
              <a:rPr lang="en-US" dirty="0" err="1"/>
              <a:t>fosforilasyon</a:t>
            </a:r>
            <a:r>
              <a:rPr lang="en-US" dirty="0"/>
              <a:t> </a:t>
            </a:r>
            <a:r>
              <a:rPr lang="en-US" dirty="0" err="1"/>
              <a:t>durumlarında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farklılıkları</a:t>
            </a:r>
            <a:r>
              <a:rPr lang="en-US" dirty="0"/>
              <a:t> </a:t>
            </a:r>
            <a:r>
              <a:rPr lang="en-US" dirty="0" err="1"/>
              <a:t>yansıtır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İ</a:t>
            </a:r>
            <a:r>
              <a:rPr lang="en-US" dirty="0" err="1"/>
              <a:t>nsülin</a:t>
            </a:r>
            <a:r>
              <a:rPr lang="en-US" dirty="0"/>
              <a:t> </a:t>
            </a:r>
            <a:r>
              <a:rPr lang="en-US" dirty="0" err="1"/>
              <a:t>ayr</a:t>
            </a:r>
            <a:r>
              <a:rPr lang="tr-TR" dirty="0"/>
              <a:t>ı</a:t>
            </a:r>
            <a:r>
              <a:rPr lang="en-US" dirty="0"/>
              <a:t>ca </a:t>
            </a:r>
            <a:r>
              <a:rPr lang="en-US" i="1" dirty="0"/>
              <a:t>g</a:t>
            </a:r>
            <a:r>
              <a:rPr lang="tr-TR" i="1" dirty="0"/>
              <a:t>l</a:t>
            </a:r>
            <a:r>
              <a:rPr lang="en-US" i="1" dirty="0" err="1"/>
              <a:t>ukokinaz</a:t>
            </a:r>
            <a:r>
              <a:rPr lang="en-US" i="1" dirty="0"/>
              <a:t>, </a:t>
            </a:r>
            <a:r>
              <a:rPr lang="en-US" i="1" dirty="0" err="1"/>
              <a:t>fosfofruktokinaz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pirüvat</a:t>
            </a:r>
            <a:r>
              <a:rPr lang="en-US" i="1" dirty="0"/>
              <a:t> </a:t>
            </a:r>
            <a:r>
              <a:rPr lang="en-US" i="1" dirty="0" err="1"/>
              <a:t>kinaz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etkinlikleri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saatlerden</a:t>
            </a:r>
            <a:r>
              <a:rPr lang="en-US" dirty="0"/>
              <a:t> </a:t>
            </a:r>
            <a:r>
              <a:rPr lang="en-US" dirty="0" err="1"/>
              <a:t>günlere</a:t>
            </a:r>
            <a:r>
              <a:rPr lang="en-US" dirty="0"/>
              <a:t> </a:t>
            </a:r>
            <a:r>
              <a:rPr lang="en-US" dirty="0" err="1"/>
              <a:t>varan</a:t>
            </a:r>
            <a:r>
              <a:rPr lang="en-US" dirty="0"/>
              <a:t> </a:t>
            </a:r>
            <a:r>
              <a:rPr lang="en-US" dirty="0" err="1"/>
              <a:t>sürelere</a:t>
            </a:r>
            <a:r>
              <a:rPr lang="en-US" dirty="0"/>
              <a:t> </a:t>
            </a:r>
            <a:r>
              <a:rPr lang="en-US" dirty="0" err="1"/>
              <a:t>gereksinim</a:t>
            </a:r>
            <a:r>
              <a:rPr lang="en-US" dirty="0"/>
              <a:t> </a:t>
            </a:r>
            <a:r>
              <a:rPr lang="en-US" dirty="0" err="1"/>
              <a:t>duyan</a:t>
            </a:r>
            <a:r>
              <a:rPr lang="en-US" dirty="0"/>
              <a:t> </a:t>
            </a:r>
            <a:r>
              <a:rPr lang="en-US" dirty="0" err="1"/>
              <a:t>enzimlerin</a:t>
            </a:r>
            <a:r>
              <a:rPr lang="en-US" dirty="0"/>
              <a:t> </a:t>
            </a:r>
            <a:r>
              <a:rPr lang="en-US" dirty="0" err="1"/>
              <a:t>çoğunun</a:t>
            </a:r>
            <a:r>
              <a:rPr lang="en-US" dirty="0"/>
              <a:t> </a:t>
            </a:r>
            <a:r>
              <a:rPr lang="en-US" dirty="0" err="1"/>
              <a:t>miktarlarında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açmaktadır</a:t>
            </a:r>
            <a:r>
              <a:rPr lang="en-US" dirty="0"/>
              <a:t>. Bu </a:t>
            </a:r>
            <a:r>
              <a:rPr lang="en-US" dirty="0" err="1"/>
              <a:t>değişimler</a:t>
            </a:r>
            <a:r>
              <a:rPr lang="en-US" dirty="0"/>
              <a:t>, </a:t>
            </a:r>
            <a:r>
              <a:rPr lang="en-US" dirty="0" err="1"/>
              <a:t>transkripsiyon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translasyon</a:t>
            </a:r>
            <a:r>
              <a:rPr lang="en-US" dirty="0"/>
              <a:t> </a:t>
            </a:r>
            <a:r>
              <a:rPr lang="en-US" dirty="0" err="1"/>
              <a:t>artışına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açacak</a:t>
            </a:r>
            <a:r>
              <a:rPr lang="en-US" dirty="0"/>
              <a:t> gen </a:t>
            </a:r>
            <a:r>
              <a:rPr lang="en-US" dirty="0" err="1"/>
              <a:t>ekspresyonundaki</a:t>
            </a:r>
            <a:r>
              <a:rPr lang="en-US" dirty="0"/>
              <a:t> </a:t>
            </a:r>
            <a:r>
              <a:rPr lang="en-US" dirty="0" err="1"/>
              <a:t>yükselmeleri</a:t>
            </a:r>
            <a:r>
              <a:rPr lang="en-US" dirty="0"/>
              <a:t> </a:t>
            </a:r>
            <a:r>
              <a:rPr lang="en-US" dirty="0" err="1"/>
              <a:t>yansıtır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57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648147" y="476672"/>
            <a:ext cx="769290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tr-TR" dirty="0"/>
              <a:t>GLUKAGON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88107" y="1619672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err="1"/>
              <a:t>Glukagon</a:t>
            </a:r>
            <a:r>
              <a:rPr lang="tr-TR" dirty="0"/>
              <a:t>, </a:t>
            </a:r>
            <a:r>
              <a:rPr lang="tr-TR" dirty="0" err="1"/>
              <a:t>pankreatik</a:t>
            </a:r>
            <a:r>
              <a:rPr lang="tr-TR" dirty="0"/>
              <a:t> </a:t>
            </a:r>
            <a:r>
              <a:rPr lang="tr-TR" dirty="0" err="1"/>
              <a:t>Langerhans</a:t>
            </a:r>
            <a:r>
              <a:rPr lang="tr-TR" dirty="0"/>
              <a:t> adacıklarının </a:t>
            </a:r>
            <a:r>
              <a:rPr lang="el-GR" dirty="0"/>
              <a:t>α</a:t>
            </a:r>
            <a:r>
              <a:rPr lang="tr-TR" dirty="0"/>
              <a:t> h</a:t>
            </a:r>
            <a:r>
              <a:rPr lang="en-US" dirty="0" err="1"/>
              <a:t>ücrelerince</a:t>
            </a:r>
            <a:r>
              <a:rPr lang="en-US" dirty="0"/>
              <a:t> </a:t>
            </a:r>
            <a:r>
              <a:rPr lang="en-US" dirty="0" err="1"/>
              <a:t>salgıla</a:t>
            </a:r>
            <a:r>
              <a:rPr lang="tr-TR" dirty="0" err="1"/>
              <a:t>nan</a:t>
            </a:r>
            <a:r>
              <a:rPr lang="tr-TR" dirty="0"/>
              <a:t> </a:t>
            </a:r>
            <a:r>
              <a:rPr lang="en-US" dirty="0" err="1"/>
              <a:t>polipeptid</a:t>
            </a:r>
            <a:r>
              <a:rPr lang="en-US" dirty="0"/>
              <a:t> </a:t>
            </a:r>
            <a:r>
              <a:rPr lang="en-US" dirty="0" err="1"/>
              <a:t>yapıda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hormondur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Glu</a:t>
            </a:r>
            <a:r>
              <a:rPr lang="tr-TR" dirty="0"/>
              <a:t>k</a:t>
            </a:r>
            <a:r>
              <a:rPr lang="en-US" dirty="0" err="1"/>
              <a:t>agon</a:t>
            </a:r>
            <a:r>
              <a:rPr lang="en-US" dirty="0"/>
              <a:t>, </a:t>
            </a:r>
            <a:r>
              <a:rPr lang="en-US" dirty="0" err="1"/>
              <a:t>epinefrin</a:t>
            </a:r>
            <a:r>
              <a:rPr lang="en-US" dirty="0"/>
              <a:t>, </a:t>
            </a:r>
            <a:r>
              <a:rPr lang="en-US" dirty="0" err="1"/>
              <a:t>kortizol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büyüme</a:t>
            </a:r>
            <a:r>
              <a:rPr lang="en-US" dirty="0"/>
              <a:t> </a:t>
            </a:r>
            <a:r>
              <a:rPr lang="en-US" dirty="0" err="1"/>
              <a:t>hormonu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(“</a:t>
            </a:r>
            <a:r>
              <a:rPr lang="en-US" dirty="0" err="1"/>
              <a:t>karşıt</a:t>
            </a:r>
            <a:r>
              <a:rPr lang="en-US" dirty="0"/>
              <a:t> </a:t>
            </a:r>
            <a:r>
              <a:rPr lang="en-US" dirty="0" err="1"/>
              <a:t>düzenleyici</a:t>
            </a:r>
            <a:r>
              <a:rPr lang="en-US" dirty="0"/>
              <a:t> </a:t>
            </a:r>
            <a:r>
              <a:rPr lang="en-US" dirty="0" err="1"/>
              <a:t>hormonlar</a:t>
            </a:r>
            <a:r>
              <a:rPr lang="en-US" dirty="0"/>
              <a:t>”)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insülinin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</a:t>
            </a:r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fonksiyonuna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karşı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gösterir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önemlisi</a:t>
            </a:r>
            <a:r>
              <a:rPr lang="en-US" dirty="0"/>
              <a:t>, </a:t>
            </a:r>
            <a:r>
              <a:rPr lang="en-US" dirty="0" err="1"/>
              <a:t>gluka</a:t>
            </a:r>
            <a:r>
              <a:rPr lang="tr-TR" dirty="0" err="1"/>
              <a:t>gon</a:t>
            </a:r>
            <a:r>
              <a:rPr lang="en-US" dirty="0"/>
              <a:t>, </a:t>
            </a:r>
            <a:r>
              <a:rPr lang="en-US" dirty="0" err="1"/>
              <a:t>hepatik</a:t>
            </a:r>
            <a:r>
              <a:rPr lang="en-US" dirty="0"/>
              <a:t> </a:t>
            </a:r>
            <a:r>
              <a:rPr lang="en-US" dirty="0" err="1"/>
              <a:t>glikojenoliz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glukoneogenez</a:t>
            </a:r>
            <a:r>
              <a:rPr lang="en-US" dirty="0"/>
              <a:t> </a:t>
            </a:r>
            <a:r>
              <a:rPr lang="en-US" dirty="0" err="1"/>
              <a:t>aktivasyonu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düzeylerinin</a:t>
            </a:r>
            <a:r>
              <a:rPr lang="en-US" dirty="0"/>
              <a:t> </a:t>
            </a:r>
            <a:r>
              <a:rPr lang="en-US" i="1" dirty="0" err="1"/>
              <a:t>oluşumuna</a:t>
            </a:r>
            <a:r>
              <a:rPr lang="en-US" dirty="0"/>
              <a:t> </a:t>
            </a:r>
            <a:r>
              <a:rPr lang="tr-TR" dirty="0"/>
              <a:t>etki eder.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G</a:t>
            </a:r>
            <a:r>
              <a:rPr lang="en-US" dirty="0" err="1"/>
              <a:t>lukagon</a:t>
            </a:r>
            <a:r>
              <a:rPr lang="en-US" dirty="0"/>
              <a:t>,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polipeptid</a:t>
            </a:r>
            <a:r>
              <a:rPr lang="en-US" dirty="0"/>
              <a:t> </a:t>
            </a:r>
            <a:r>
              <a:rPr lang="en-US" dirty="0" err="1"/>
              <a:t>zincirde</a:t>
            </a:r>
            <a:r>
              <a:rPr lang="en-US" dirty="0"/>
              <a:t> </a:t>
            </a:r>
            <a:r>
              <a:rPr lang="en-US" dirty="0" err="1"/>
              <a:t>dizili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29 amino </a:t>
            </a:r>
            <a:r>
              <a:rPr lang="en-US" dirty="0" err="1"/>
              <a:t>asitten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Günumüze</a:t>
            </a:r>
            <a:r>
              <a:rPr lang="tr-TR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yapı</a:t>
            </a:r>
            <a:r>
              <a:rPr lang="tr-TR" dirty="0"/>
              <a:t>lan ince</a:t>
            </a:r>
            <a:r>
              <a:rPr lang="en-US" dirty="0" err="1"/>
              <a:t>lemeler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insü</a:t>
            </a:r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glukagonun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aminoasit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dizisinin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memeli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türlerinde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aynı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olduğunu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göstermektedir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r-T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GIukagon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biyosentezine</a:t>
            </a:r>
            <a:r>
              <a:rPr lang="en-US" dirty="0"/>
              <a:t> </a:t>
            </a:r>
            <a:r>
              <a:rPr lang="en-US" i="1" dirty="0" err="1"/>
              <a:t>benzer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dizi</a:t>
            </a:r>
            <a:r>
              <a:rPr lang="en-US" dirty="0"/>
              <a:t> </a:t>
            </a:r>
            <a:r>
              <a:rPr lang="en-US" dirty="0" err="1"/>
              <a:t>seçili</a:t>
            </a:r>
            <a:r>
              <a:rPr lang="en-US" dirty="0"/>
              <a:t> </a:t>
            </a:r>
            <a:r>
              <a:rPr lang="en-US" dirty="0" err="1"/>
              <a:t>proteolitik</a:t>
            </a:r>
            <a:r>
              <a:rPr lang="en-US" dirty="0"/>
              <a:t> </a:t>
            </a:r>
            <a:r>
              <a:rPr lang="en-US" dirty="0" err="1"/>
              <a:t>kırpılma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glukagona</a:t>
            </a:r>
            <a:r>
              <a:rPr lang="en-US" dirty="0"/>
              <a:t> </a:t>
            </a:r>
            <a:r>
              <a:rPr lang="en-US" dirty="0" err="1"/>
              <a:t>dönüşecek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öncül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(</a:t>
            </a:r>
            <a:r>
              <a:rPr lang="en-US" dirty="0" err="1"/>
              <a:t>preproglukagon</a:t>
            </a:r>
            <a:r>
              <a:rPr lang="en-US" dirty="0"/>
              <a:t>)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sentezlenir</a:t>
            </a:r>
            <a:r>
              <a:rPr lang="en-US" dirty="0"/>
              <a:t>.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İnsülinin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aksine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preproglukagon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dokularda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ürünlere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dönüşür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Gülşah\Desktop\Yeni klasör (5)\Ekran Alıntısı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99" y="2084040"/>
            <a:ext cx="31623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4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kutusu 12"/>
          <p:cNvSpPr txBox="1"/>
          <p:nvPr/>
        </p:nvSpPr>
        <p:spPr>
          <a:xfrm>
            <a:off x="27103" y="237128"/>
            <a:ext cx="5397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1.Glukagon Salgılanmasının Uyarılması</a:t>
            </a:r>
          </a:p>
          <a:p>
            <a:pPr algn="just"/>
            <a:endParaRPr lang="tr-TR" dirty="0"/>
          </a:p>
          <a:p>
            <a:pPr algn="just"/>
            <a:r>
              <a:rPr lang="tr-TR" sz="1600" dirty="0"/>
              <a:t>Gerçek veya potansiyel hipoglisemi kaynaklı uyarı </a:t>
            </a:r>
            <a:r>
              <a:rPr lang="en-US" sz="1600" dirty="0" err="1"/>
              <a:t>çeşitlerine</a:t>
            </a:r>
            <a:r>
              <a:rPr lang="en-US" sz="1600" dirty="0"/>
              <a:t> </a:t>
            </a:r>
            <a:r>
              <a:rPr lang="en-US" sz="1600" dirty="0" err="1"/>
              <a:t>karşı</a:t>
            </a:r>
            <a:r>
              <a:rPr lang="en-US" sz="1600" dirty="0"/>
              <a:t> </a:t>
            </a:r>
            <a:r>
              <a:rPr lang="el-GR" sz="1600" dirty="0"/>
              <a:t>α</a:t>
            </a:r>
            <a:r>
              <a:rPr lang="tr-TR" sz="1600" dirty="0"/>
              <a:t> </a:t>
            </a:r>
            <a:r>
              <a:rPr lang="en-US" sz="1600" dirty="0" err="1"/>
              <a:t>hücresi</a:t>
            </a:r>
            <a:r>
              <a:rPr lang="en-US" sz="1600" dirty="0"/>
              <a:t> </a:t>
            </a:r>
            <a:r>
              <a:rPr lang="en-US" sz="1600" dirty="0" err="1"/>
              <a:t>duyarlıdır</a:t>
            </a:r>
            <a:r>
              <a:rPr lang="tr-TR" sz="1600" dirty="0"/>
              <a:t>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7103" y="1844824"/>
            <a:ext cx="5370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6"/>
                </a:solidFill>
              </a:rPr>
              <a:t>Düş</a:t>
            </a:r>
            <a:r>
              <a:rPr lang="en-US" sz="1600" dirty="0" err="1">
                <a:solidFill>
                  <a:schemeClr val="accent6"/>
                </a:solidFill>
              </a:rPr>
              <a:t>ük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tr-TR" sz="1600" dirty="0" err="1"/>
              <a:t>K</a:t>
            </a:r>
            <a:r>
              <a:rPr lang="en-US" sz="1600" dirty="0"/>
              <a:t>an </a:t>
            </a:r>
            <a:r>
              <a:rPr lang="tr-TR" sz="1600" dirty="0"/>
              <a:t>G</a:t>
            </a:r>
            <a:r>
              <a:rPr lang="en-US" sz="1600" dirty="0" err="1"/>
              <a:t>likozu</a:t>
            </a:r>
            <a:r>
              <a:rPr lang="tr-TR" sz="1600" dirty="0"/>
              <a:t>: </a:t>
            </a:r>
            <a:r>
              <a:rPr lang="en-US" sz="1600" dirty="0" err="1"/>
              <a:t>Azalan</a:t>
            </a:r>
            <a:r>
              <a:rPr lang="en-US" sz="1600" dirty="0"/>
              <a:t> </a:t>
            </a:r>
            <a:r>
              <a:rPr lang="en-US" sz="1600" dirty="0" err="1"/>
              <a:t>plazma</a:t>
            </a:r>
            <a:r>
              <a:rPr lang="en-US" sz="1600" dirty="0"/>
              <a:t>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konsantrasyonu</a:t>
            </a:r>
            <a:r>
              <a:rPr lang="en-US" sz="1600" dirty="0"/>
              <a:t>, </a:t>
            </a:r>
            <a:r>
              <a:rPr lang="en-US" sz="1600" dirty="0" err="1"/>
              <a:t>glukagon</a:t>
            </a:r>
            <a:r>
              <a:rPr lang="en-US" sz="1600" dirty="0"/>
              <a:t> </a:t>
            </a:r>
            <a:r>
              <a:rPr lang="en-US" sz="1600" dirty="0" err="1"/>
              <a:t>salınımının</a:t>
            </a:r>
            <a:r>
              <a:rPr lang="en-US" sz="1600" dirty="0"/>
              <a:t> </a:t>
            </a:r>
            <a:r>
              <a:rPr lang="en-US" sz="1600" dirty="0" err="1"/>
              <a:t>birincil</a:t>
            </a:r>
            <a:r>
              <a:rPr lang="en-US" sz="1600" dirty="0"/>
              <a:t> </a:t>
            </a:r>
            <a:r>
              <a:rPr lang="en-US" sz="1600" dirty="0" err="1"/>
              <a:t>uyaranıdır</a:t>
            </a:r>
            <a:r>
              <a:rPr lang="en-US" sz="1600" dirty="0"/>
              <a:t>. </a:t>
            </a:r>
            <a:r>
              <a:rPr lang="en-US" sz="1600" dirty="0" err="1"/>
              <a:t>Gece</a:t>
            </a:r>
            <a:r>
              <a:rPr lang="en-US" sz="1600" dirty="0"/>
              <a:t> </a:t>
            </a:r>
            <a:r>
              <a:rPr lang="en-US" sz="1600" dirty="0" err="1"/>
              <a:t>boyu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uzun</a:t>
            </a:r>
            <a:r>
              <a:rPr lang="en-US" sz="1600" dirty="0"/>
              <a:t> </a:t>
            </a:r>
            <a:r>
              <a:rPr lang="en-US" sz="1600" dirty="0" err="1"/>
              <a:t>süreli</a:t>
            </a:r>
            <a:r>
              <a:rPr lang="en-US" sz="1600" dirty="0"/>
              <a:t> </a:t>
            </a:r>
            <a:r>
              <a:rPr lang="en-US" sz="1600" dirty="0" err="1"/>
              <a:t>açlık</a:t>
            </a:r>
            <a:r>
              <a:rPr lang="en-US" sz="1600" dirty="0"/>
              <a:t> </a:t>
            </a:r>
            <a:r>
              <a:rPr lang="en-US" sz="1600" dirty="0" err="1"/>
              <a:t>sırasında</a:t>
            </a:r>
            <a:r>
              <a:rPr lang="en-US" sz="1600" dirty="0"/>
              <a:t> </a:t>
            </a:r>
            <a:r>
              <a:rPr lang="en-US" sz="1600" dirty="0" err="1"/>
              <a:t>artan</a:t>
            </a:r>
            <a:r>
              <a:rPr lang="en-US" sz="1600" dirty="0"/>
              <a:t> </a:t>
            </a:r>
            <a:r>
              <a:rPr lang="en-US" sz="1600" dirty="0" err="1"/>
              <a:t>glukagon</a:t>
            </a:r>
            <a:r>
              <a:rPr lang="en-US" sz="1600" dirty="0"/>
              <a:t> </a:t>
            </a:r>
            <a:r>
              <a:rPr lang="en-US" sz="1600" dirty="0" err="1"/>
              <a:t>seviyeleri</a:t>
            </a:r>
            <a:r>
              <a:rPr lang="en-US" sz="1600" dirty="0"/>
              <a:t> </a:t>
            </a:r>
            <a:r>
              <a:rPr lang="en-US" sz="1600" dirty="0" err="1"/>
              <a:t>hipoglisemiyi</a:t>
            </a:r>
            <a:r>
              <a:rPr lang="en-US" sz="1600" dirty="0"/>
              <a:t> </a:t>
            </a:r>
            <a:r>
              <a:rPr lang="en-US" sz="1600" dirty="0" err="1"/>
              <a:t>önler</a:t>
            </a:r>
            <a:r>
              <a:rPr lang="tr-TR" sz="1600" dirty="0"/>
              <a:t>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0" y="2927846"/>
            <a:ext cx="5518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6"/>
                </a:solidFill>
              </a:rPr>
              <a:t>Amino asitler: </a:t>
            </a:r>
            <a:r>
              <a:rPr lang="en-US" sz="1600" dirty="0"/>
              <a:t>Pro</a:t>
            </a:r>
            <a:r>
              <a:rPr lang="tr-TR" sz="1600" dirty="0"/>
              <a:t>t</a:t>
            </a:r>
            <a:r>
              <a:rPr lang="en-US" sz="1600" dirty="0" err="1"/>
              <a:t>einsel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öğün</a:t>
            </a:r>
            <a:r>
              <a:rPr lang="en-US" sz="1600" dirty="0"/>
              <a:t> </a:t>
            </a:r>
            <a:r>
              <a:rPr lang="en-US" sz="1600" dirty="0" err="1"/>
              <a:t>sonrası</a:t>
            </a:r>
            <a:r>
              <a:rPr lang="en-US" sz="1600" dirty="0"/>
              <a:t> </a:t>
            </a:r>
            <a:r>
              <a:rPr lang="en-US" sz="1600" dirty="0" err="1"/>
              <a:t>meydana</a:t>
            </a:r>
            <a:r>
              <a:rPr lang="en-US" sz="1600" dirty="0"/>
              <a:t> </a:t>
            </a:r>
            <a:r>
              <a:rPr lang="en-US" sz="1600" dirty="0" err="1"/>
              <a:t>gelen</a:t>
            </a:r>
            <a:r>
              <a:rPr lang="en-US" sz="1600" dirty="0"/>
              <a:t> </a:t>
            </a:r>
            <a:r>
              <a:rPr lang="en-US" sz="1600" dirty="0" err="1"/>
              <a:t>insülin</a:t>
            </a:r>
            <a:r>
              <a:rPr lang="en-US" sz="1600" dirty="0"/>
              <a:t> </a:t>
            </a:r>
            <a:r>
              <a:rPr lang="en-US" sz="1600" dirty="0" err="1"/>
              <a:t>salgılanmasında</a:t>
            </a:r>
            <a:r>
              <a:rPr lang="tr-TR" sz="1600" b="1" dirty="0"/>
              <a:t> </a:t>
            </a:r>
            <a:r>
              <a:rPr lang="en-US" sz="1600" dirty="0" err="1"/>
              <a:t>ki</a:t>
            </a:r>
            <a:r>
              <a:rPr lang="en-US" sz="1600" dirty="0"/>
              <a:t> </a:t>
            </a:r>
            <a:r>
              <a:rPr lang="en-US" sz="1600" dirty="0" err="1"/>
              <a:t>yükselmenin</a:t>
            </a:r>
            <a:r>
              <a:rPr lang="en-US" sz="1600" dirty="0"/>
              <a:t> </a:t>
            </a:r>
            <a:r>
              <a:rPr lang="en-US" sz="1600" dirty="0" err="1"/>
              <a:t>yol</a:t>
            </a:r>
            <a:r>
              <a:rPr lang="en-US" sz="1600" dirty="0"/>
              <a:t> </a:t>
            </a:r>
            <a:r>
              <a:rPr lang="en-US" sz="1600" dirty="0" err="1"/>
              <a:t>açabileceği</a:t>
            </a:r>
            <a:r>
              <a:rPr lang="en-US" sz="1600" dirty="0"/>
              <a:t> </a:t>
            </a:r>
            <a:r>
              <a:rPr lang="en-US" sz="1600" dirty="0" err="1"/>
              <a:t>hipoglisemiyi</a:t>
            </a:r>
            <a:r>
              <a:rPr lang="tr-TR" sz="1600" dirty="0"/>
              <a:t> </a:t>
            </a:r>
            <a:r>
              <a:rPr lang="en-US" sz="1600" dirty="0" err="1"/>
              <a:t>glukagon</a:t>
            </a:r>
            <a:r>
              <a:rPr lang="en-US" sz="1600" dirty="0"/>
              <a:t> </a:t>
            </a:r>
            <a:r>
              <a:rPr lang="tr-TR" sz="1600" dirty="0"/>
              <a:t>salınımı sonucu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 </a:t>
            </a:r>
            <a:r>
              <a:rPr lang="en-US" sz="1600" dirty="0" err="1"/>
              <a:t>önlemektedir</a:t>
            </a:r>
            <a:r>
              <a:rPr lang="en-US" sz="1600" dirty="0"/>
              <a:t>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0" y="3940601"/>
            <a:ext cx="5397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>
                <a:solidFill>
                  <a:schemeClr val="accent6"/>
                </a:solidFill>
              </a:rPr>
              <a:t>Epinefrin: </a:t>
            </a:r>
            <a:r>
              <a:rPr lang="tr-TR" sz="1600" dirty="0"/>
              <a:t>Adrenal </a:t>
            </a:r>
            <a:r>
              <a:rPr lang="tr-TR" sz="1600" dirty="0" err="1"/>
              <a:t>medullaca</a:t>
            </a:r>
            <a:r>
              <a:rPr lang="tr-TR" sz="1600" dirty="0"/>
              <a:t> üretilen epinefrinin, </a:t>
            </a:r>
            <a:r>
              <a:rPr lang="tr-TR" sz="1600" dirty="0" err="1"/>
              <a:t>norepinefrinin</a:t>
            </a:r>
            <a:r>
              <a:rPr lang="tr-TR" sz="1600" dirty="0"/>
              <a:t> veya her i</a:t>
            </a:r>
            <a:r>
              <a:rPr lang="en-US" sz="1600" dirty="0" err="1"/>
              <a:t>kisinin</a:t>
            </a:r>
            <a:r>
              <a:rPr lang="en-US" sz="1600" dirty="0"/>
              <a:t> </a:t>
            </a:r>
            <a:r>
              <a:rPr lang="en-US" sz="1600" dirty="0" err="1"/>
              <a:t>dolaşımdaki</a:t>
            </a:r>
            <a:r>
              <a:rPr lang="en-US" sz="1600" dirty="0"/>
              <a:t> </a:t>
            </a:r>
            <a:r>
              <a:rPr lang="en-US" sz="1600" dirty="0" err="1"/>
              <a:t>yükselen</a:t>
            </a:r>
            <a:r>
              <a:rPr lang="en-US" sz="1600" dirty="0"/>
              <a:t> </a:t>
            </a:r>
            <a:r>
              <a:rPr lang="en-US" sz="1600" dirty="0" err="1"/>
              <a:t>düzeyleri</a:t>
            </a:r>
            <a:r>
              <a:rPr lang="en-US" sz="1600" dirty="0"/>
              <a:t>, </a:t>
            </a:r>
            <a:r>
              <a:rPr lang="en-US" sz="1600" dirty="0" err="1"/>
              <a:t>glukagon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tr-TR" sz="1600" dirty="0" err="1"/>
              <a:t>lı</a:t>
            </a:r>
            <a:r>
              <a:rPr lang="en-US" sz="1600" dirty="0" err="1"/>
              <a:t>nımını</a:t>
            </a:r>
            <a:r>
              <a:rPr lang="tr-TR" sz="1600" dirty="0"/>
              <a:t> arttırmaktadır. B</a:t>
            </a:r>
            <a:r>
              <a:rPr lang="en-US" sz="1600" dirty="0" err="1"/>
              <a:t>öylece</a:t>
            </a:r>
            <a:r>
              <a:rPr lang="en-US" sz="1600" dirty="0"/>
              <a:t>, </a:t>
            </a:r>
            <a:r>
              <a:rPr lang="en-US" sz="1600" dirty="0" err="1"/>
              <a:t>stres</a:t>
            </a:r>
            <a:r>
              <a:rPr lang="en-US" sz="1600" dirty="0"/>
              <a:t>, </a:t>
            </a:r>
            <a:r>
              <a:rPr lang="en-US" sz="1600" dirty="0" err="1"/>
              <a:t>travma</a:t>
            </a:r>
            <a:r>
              <a:rPr lang="en-US" sz="1600" dirty="0"/>
              <a:t>,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şidde</a:t>
            </a:r>
            <a:r>
              <a:rPr lang="tr-TR" sz="1600" dirty="0" err="1"/>
              <a:t>li</a:t>
            </a:r>
            <a:r>
              <a:rPr lang="en-US" sz="1600" dirty="0"/>
              <a:t> </a:t>
            </a:r>
            <a:r>
              <a:rPr lang="en-US" sz="1600" dirty="0" err="1"/>
              <a:t>egzersizde</a:t>
            </a:r>
            <a:r>
              <a:rPr lang="en-US" sz="1600" dirty="0"/>
              <a:t> </a:t>
            </a:r>
            <a:r>
              <a:rPr lang="tr-TR" sz="1600" dirty="0"/>
              <a:t>d</a:t>
            </a:r>
            <a:r>
              <a:rPr lang="en-US" sz="1600" dirty="0" err="1"/>
              <a:t>önemlerinde</a:t>
            </a:r>
            <a:r>
              <a:rPr lang="en-US" sz="1600" dirty="0"/>
              <a:t> </a:t>
            </a:r>
            <a:r>
              <a:rPr lang="en-US" sz="1600" dirty="0" err="1"/>
              <a:t>artan</a:t>
            </a:r>
            <a:r>
              <a:rPr lang="en-US" sz="1600" dirty="0"/>
              <a:t> </a:t>
            </a:r>
            <a:r>
              <a:rPr lang="en-US" sz="1600" dirty="0" err="1"/>
              <a:t>epinefrin</a:t>
            </a:r>
            <a:r>
              <a:rPr lang="en-US" sz="1600" dirty="0"/>
              <a:t> </a:t>
            </a:r>
            <a:r>
              <a:rPr lang="en-US" sz="1600" dirty="0" err="1"/>
              <a:t>düzeyleri</a:t>
            </a:r>
            <a:r>
              <a:rPr lang="en-US" sz="1600" dirty="0"/>
              <a:t>, </a:t>
            </a:r>
            <a:r>
              <a:rPr lang="en-US" sz="1600" dirty="0" err="1"/>
              <a:t>dolaşımdaki</a:t>
            </a:r>
            <a:r>
              <a:rPr lang="en-US" sz="1600" dirty="0"/>
              <a:t> </a:t>
            </a:r>
            <a:r>
              <a:rPr lang="en-US" sz="1600" dirty="0" err="1"/>
              <a:t>substratfar</a:t>
            </a:r>
            <a:r>
              <a:rPr lang="tr-TR" sz="1600" dirty="0"/>
              <a:t>ı</a:t>
            </a:r>
            <a:r>
              <a:rPr lang="en-US" sz="1600" dirty="0"/>
              <a:t>n </a:t>
            </a:r>
            <a:r>
              <a:rPr lang="tr-TR" sz="1600" dirty="0"/>
              <a:t>α </a:t>
            </a:r>
            <a:r>
              <a:rPr lang="en-US" sz="1600" dirty="0" err="1"/>
              <a:t>hücresi</a:t>
            </a:r>
            <a:r>
              <a:rPr lang="en-US" sz="1600" dirty="0"/>
              <a:t> </a:t>
            </a:r>
            <a:r>
              <a:rPr lang="en-US" sz="1600" dirty="0" err="1"/>
              <a:t>üzerindeki</a:t>
            </a:r>
            <a:r>
              <a:rPr lang="en-US" sz="1600" dirty="0"/>
              <a:t> </a:t>
            </a:r>
            <a:r>
              <a:rPr lang="en-US" sz="1600" dirty="0" err="1"/>
              <a:t>etkisini</a:t>
            </a:r>
            <a:r>
              <a:rPr lang="en-US" sz="1600" dirty="0"/>
              <a:t> </a:t>
            </a:r>
            <a:r>
              <a:rPr lang="en-US" sz="1600" dirty="0" err="1"/>
              <a:t>ortadan</a:t>
            </a:r>
            <a:r>
              <a:rPr lang="en-US" sz="1600" dirty="0"/>
              <a:t> </a:t>
            </a:r>
            <a:r>
              <a:rPr lang="en-US" sz="1600" dirty="0" err="1"/>
              <a:t>kaldırabilir</a:t>
            </a:r>
            <a:r>
              <a:rPr lang="en-US" sz="1600" dirty="0"/>
              <a:t>. Bu </a:t>
            </a:r>
            <a:r>
              <a:rPr lang="en-US" sz="1600" dirty="0" err="1"/>
              <a:t>şartlar</a:t>
            </a:r>
            <a:r>
              <a:rPr lang="en-US" sz="1600" dirty="0"/>
              <a:t> </a:t>
            </a:r>
            <a:r>
              <a:rPr lang="en-US" sz="1600" dirty="0" err="1"/>
              <a:t>altında</a:t>
            </a:r>
            <a:r>
              <a:rPr lang="en-US" sz="1600" dirty="0"/>
              <a:t>,</a:t>
            </a:r>
            <a:r>
              <a:rPr lang="tr-TR" sz="1600" dirty="0"/>
              <a:t> </a:t>
            </a:r>
            <a:r>
              <a:rPr lang="en-US" sz="1600" dirty="0"/>
              <a:t>-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konsantrasyonu</a:t>
            </a:r>
            <a:r>
              <a:rPr lang="en-US" sz="1600" dirty="0"/>
              <a:t> ne </a:t>
            </a:r>
            <a:r>
              <a:rPr lang="en-US" sz="1600" dirty="0" err="1"/>
              <a:t>olursa</a:t>
            </a:r>
            <a:r>
              <a:rPr lang="en-US" sz="1600" dirty="0"/>
              <a:t> </a:t>
            </a:r>
            <a:r>
              <a:rPr lang="en-US" sz="1600" dirty="0" err="1"/>
              <a:t>olsun</a:t>
            </a:r>
            <a:r>
              <a:rPr lang="en-US" sz="1600" dirty="0"/>
              <a:t>-,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kullanımının</a:t>
            </a:r>
            <a:r>
              <a:rPr lang="en-US" sz="1600" dirty="0"/>
              <a:t>  </a:t>
            </a:r>
            <a:r>
              <a:rPr lang="en-US" sz="1600" dirty="0" err="1"/>
              <a:t>beklenen</a:t>
            </a:r>
            <a:r>
              <a:rPr lang="en-US" sz="1600" dirty="0"/>
              <a:t> </a:t>
            </a:r>
            <a:r>
              <a:rPr lang="en-US" sz="1600" dirty="0" err="1"/>
              <a:t>artışı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beraber</a:t>
            </a:r>
            <a:r>
              <a:rPr lang="en-US" sz="1600" dirty="0"/>
              <a:t> </a:t>
            </a:r>
            <a:r>
              <a:rPr lang="en-US" sz="1600" dirty="0" err="1"/>
              <a:t>glukagon</a:t>
            </a:r>
            <a:r>
              <a:rPr lang="en-US" sz="1600" dirty="0"/>
              <a:t> </a:t>
            </a:r>
            <a:r>
              <a:rPr lang="en-US" sz="1600" dirty="0" err="1"/>
              <a:t>seviyeleri</a:t>
            </a:r>
            <a:r>
              <a:rPr lang="en-US" sz="1600" dirty="0"/>
              <a:t> </a:t>
            </a:r>
            <a:r>
              <a:rPr lang="en-US" sz="1600" dirty="0" err="1"/>
              <a:t>yükselmektedir</a:t>
            </a:r>
            <a:r>
              <a:rPr lang="tr-TR" sz="1600" dirty="0"/>
              <a:t>.</a:t>
            </a:r>
            <a:r>
              <a:rPr lang="en-US" sz="1600" dirty="0"/>
              <a:t> Buna </a:t>
            </a:r>
            <a:r>
              <a:rPr lang="en-US" sz="1600" dirty="0" err="1"/>
              <a:t>karşı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insülin</a:t>
            </a:r>
            <a:r>
              <a:rPr lang="en-US" sz="1600" dirty="0"/>
              <a:t> </a:t>
            </a:r>
            <a:r>
              <a:rPr lang="en-US" sz="1600" dirty="0" err="1"/>
              <a:t>seviyeleri</a:t>
            </a:r>
            <a:r>
              <a:rPr lang="en-US" sz="1600" dirty="0"/>
              <a:t> </a:t>
            </a:r>
            <a:r>
              <a:rPr lang="tr-TR" sz="1600" dirty="0"/>
              <a:t>baskılanmaktadır.</a:t>
            </a:r>
            <a:endParaRPr lang="en-US" sz="1600" dirty="0"/>
          </a:p>
        </p:txBody>
      </p:sp>
      <p:sp>
        <p:nvSpPr>
          <p:cNvPr id="18" name="Sağ Köşeli Ayraç 17"/>
          <p:cNvSpPr/>
          <p:nvPr/>
        </p:nvSpPr>
        <p:spPr>
          <a:xfrm>
            <a:off x="5004631" y="237128"/>
            <a:ext cx="396044" cy="6504240"/>
          </a:xfrm>
          <a:prstGeom prst="rightBracke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Sol Köşeli Ayraç 18"/>
          <p:cNvSpPr/>
          <p:nvPr/>
        </p:nvSpPr>
        <p:spPr>
          <a:xfrm>
            <a:off x="5472683" y="237128"/>
            <a:ext cx="396044" cy="6504240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5698967" y="237128"/>
            <a:ext cx="45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2.Glukagon Salgılanmasının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İnhibisyonu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aralelkenar 20"/>
          <p:cNvSpPr/>
          <p:nvPr/>
        </p:nvSpPr>
        <p:spPr>
          <a:xfrm>
            <a:off x="684151" y="1375827"/>
            <a:ext cx="4284476" cy="46892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Glukagon</a:t>
            </a:r>
            <a:r>
              <a:rPr lang="tr-TR" dirty="0"/>
              <a:t> Salgılanmasını Arttıranlar</a:t>
            </a:r>
          </a:p>
        </p:txBody>
      </p:sp>
      <p:pic>
        <p:nvPicPr>
          <p:cNvPr id="8194" name="Picture 2" descr="C:\Users\Gülşah\Desktop\Yeni klasör (5)\Ekran Alıntısı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65" y="1016634"/>
            <a:ext cx="3027911" cy="33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5666382" y="4549676"/>
            <a:ext cx="498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İns</a:t>
            </a:r>
            <a:r>
              <a:rPr lang="en-US" dirty="0" err="1"/>
              <a:t>ülin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yükselen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düzeyleri</a:t>
            </a:r>
            <a:r>
              <a:rPr lang="en-US" dirty="0"/>
              <a:t> </a:t>
            </a: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salgılanmasını</a:t>
            </a:r>
            <a:r>
              <a:rPr lang="en-US" dirty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azaltmaktadır</a:t>
            </a:r>
            <a:r>
              <a:rPr lang="en-US" dirty="0"/>
              <a:t>. </a:t>
            </a:r>
            <a:endParaRPr lang="tr-TR" dirty="0"/>
          </a:p>
          <a:p>
            <a:pPr algn="just"/>
            <a:endParaRPr lang="tr-TR" dirty="0"/>
          </a:p>
        </p:txBody>
      </p:sp>
      <p:sp>
        <p:nvSpPr>
          <p:cNvPr id="23" name="Oval 22"/>
          <p:cNvSpPr/>
          <p:nvPr/>
        </p:nvSpPr>
        <p:spPr>
          <a:xfrm>
            <a:off x="5792689" y="5445224"/>
            <a:ext cx="478420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Aminoasitler insülin ve </a:t>
            </a:r>
            <a:r>
              <a:rPr lang="tr-TR" dirty="0" err="1"/>
              <a:t>glukagonun</a:t>
            </a:r>
            <a:r>
              <a:rPr lang="tr-TR" dirty="0"/>
              <a:t> salınımını arttırırken, </a:t>
            </a:r>
            <a:r>
              <a:rPr lang="tr-TR" u="sng" dirty="0"/>
              <a:t>glikoz </a:t>
            </a:r>
            <a:r>
              <a:rPr lang="tr-TR" dirty="0"/>
              <a:t>sadece insülin salınımını yükseltir.</a:t>
            </a:r>
          </a:p>
        </p:txBody>
      </p:sp>
    </p:spTree>
    <p:extLst>
      <p:ext uri="{BB962C8B-B14F-4D97-AF65-F5344CB8AC3E}">
        <p14:creationId xmlns:p14="http://schemas.microsoft.com/office/powerpoint/2010/main" val="380785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-Şekli 8"/>
          <p:cNvSpPr/>
          <p:nvPr/>
        </p:nvSpPr>
        <p:spPr>
          <a:xfrm>
            <a:off x="0" y="-27384"/>
            <a:ext cx="3456459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b="1" dirty="0" err="1"/>
              <a:t>Glukagonun</a:t>
            </a:r>
            <a:r>
              <a:rPr lang="tr-TR" b="1" dirty="0"/>
              <a:t> </a:t>
            </a:r>
            <a:r>
              <a:rPr lang="en-US" b="1" dirty="0" err="1"/>
              <a:t>Metabolik</a:t>
            </a:r>
            <a:r>
              <a:rPr lang="en-US" b="1" dirty="0"/>
              <a:t> </a:t>
            </a:r>
            <a:r>
              <a:rPr lang="en-US" b="1" dirty="0" err="1"/>
              <a:t>Etkileri</a:t>
            </a:r>
            <a:endParaRPr lang="en-US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16099" y="1196752"/>
            <a:ext cx="3096344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 </a:t>
            </a:r>
          </a:p>
          <a:p>
            <a:pPr algn="ctr"/>
            <a:r>
              <a:rPr lang="en-US" sz="1600" dirty="0" err="1"/>
              <a:t>Glukagonun</a:t>
            </a:r>
            <a:r>
              <a:rPr lang="en-US" sz="1600" dirty="0"/>
              <a:t> </a:t>
            </a:r>
            <a:r>
              <a:rPr lang="en-US" sz="1600" dirty="0" err="1"/>
              <a:t>intravenöz</a:t>
            </a:r>
            <a:r>
              <a:rPr lang="en-US" sz="1600" dirty="0"/>
              <a:t> </a:t>
            </a:r>
            <a:r>
              <a:rPr lang="en-US" sz="1600" dirty="0" err="1"/>
              <a:t>uygulanması</a:t>
            </a:r>
            <a:r>
              <a:rPr lang="en-US" sz="1600" dirty="0"/>
              <a:t>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glikozunda</a:t>
            </a:r>
            <a:r>
              <a:rPr lang="en-US" sz="1600" dirty="0"/>
              <a:t> </a:t>
            </a:r>
            <a:r>
              <a:rPr lang="en-US" sz="1600" dirty="0" err="1"/>
              <a:t>ani</a:t>
            </a:r>
            <a:r>
              <a:rPr lang="en-US" sz="1600" dirty="0"/>
              <a:t> </a:t>
            </a:r>
            <a:r>
              <a:rPr lang="en-US" sz="1600" dirty="0" err="1"/>
              <a:t>yükselişe</a:t>
            </a:r>
            <a:r>
              <a:rPr lang="en-US" sz="1600" dirty="0"/>
              <a:t> </a:t>
            </a:r>
            <a:r>
              <a:rPr lang="en-US" sz="1600" dirty="0" err="1"/>
              <a:t>yol</a:t>
            </a:r>
            <a:r>
              <a:rPr lang="en-US" sz="1600" dirty="0"/>
              <a:t> </a:t>
            </a:r>
            <a:r>
              <a:rPr lang="en-US" sz="1600" dirty="0" err="1"/>
              <a:t>açar</a:t>
            </a:r>
            <a:r>
              <a:rPr lang="en-US" sz="1600" dirty="0"/>
              <a:t>.</a:t>
            </a:r>
            <a:endParaRPr lang="tr-TR" sz="1600" dirty="0"/>
          </a:p>
          <a:p>
            <a:pPr algn="ctr"/>
            <a:r>
              <a:rPr lang="en-US" sz="1600" dirty="0"/>
              <a:t> Bu durum </a:t>
            </a:r>
            <a:r>
              <a:rPr lang="en-US" sz="1600" dirty="0" err="1"/>
              <a:t>karaciğer</a:t>
            </a:r>
            <a:r>
              <a:rPr lang="en-US" sz="1600" dirty="0"/>
              <a:t> </a:t>
            </a:r>
            <a:r>
              <a:rPr lang="en-US" sz="1600" dirty="0" err="1"/>
              <a:t>glikojeninin</a:t>
            </a:r>
            <a:r>
              <a:rPr lang="en-US" sz="1600" dirty="0"/>
              <a:t> </a:t>
            </a:r>
            <a:r>
              <a:rPr lang="en-US" sz="1600" dirty="0" err="1"/>
              <a:t>yıkımının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glukoneogenezin</a:t>
            </a:r>
            <a:r>
              <a:rPr lang="en-US" sz="1600" dirty="0"/>
              <a:t> </a:t>
            </a:r>
            <a:r>
              <a:rPr lang="en-US" sz="1600" dirty="0" err="1"/>
              <a:t>artışının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sonucudur</a:t>
            </a:r>
            <a:r>
              <a:rPr lang="en-US" sz="1600" dirty="0"/>
              <a:t>.</a:t>
            </a:r>
          </a:p>
          <a:p>
            <a:pPr algn="just"/>
            <a:endParaRPr lang="en-US" sz="1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72483" y="1196752"/>
            <a:ext cx="3096344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600" dirty="0">
              <a:solidFill>
                <a:schemeClr val="accent6"/>
              </a:solidFill>
            </a:endParaRPr>
          </a:p>
          <a:p>
            <a:pPr algn="ctr"/>
            <a:r>
              <a:rPr lang="tr-TR" sz="1600" dirty="0"/>
              <a:t> </a:t>
            </a:r>
            <a:r>
              <a:rPr lang="tr-TR" sz="1600" dirty="0" err="1"/>
              <a:t>Glukagon</a:t>
            </a:r>
            <a:r>
              <a:rPr lang="tr-TR" sz="1600" dirty="0"/>
              <a:t> yağ dokuda </a:t>
            </a:r>
            <a:r>
              <a:rPr lang="tr-TR" sz="1600" dirty="0" err="1"/>
              <a:t>lipolizi</a:t>
            </a:r>
            <a:r>
              <a:rPr lang="tr-TR" sz="1600" dirty="0"/>
              <a:t> aktive eder. </a:t>
            </a:r>
          </a:p>
          <a:p>
            <a:pPr algn="ctr"/>
            <a:r>
              <a:rPr lang="tr-TR" sz="1600" dirty="0"/>
              <a:t> Salınan serbest yağ asitleri karaciğerce alınır ve keton cisimlerinin sentezinde kullanılan </a:t>
            </a:r>
            <a:r>
              <a:rPr lang="tr-TR" sz="1600" dirty="0" err="1"/>
              <a:t>asetil</a:t>
            </a:r>
            <a:r>
              <a:rPr lang="tr-TR" sz="1600" dirty="0"/>
              <a:t> </a:t>
            </a:r>
            <a:r>
              <a:rPr lang="tr-TR" sz="1600" dirty="0" err="1"/>
              <a:t>KoA’ya</a:t>
            </a:r>
            <a:r>
              <a:rPr lang="tr-TR" sz="1600" dirty="0"/>
              <a:t> okside edilir. </a:t>
            </a:r>
            <a:endParaRPr lang="tr-TR" sz="1600" dirty="0">
              <a:solidFill>
                <a:schemeClr val="accent6"/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7272883" y="1124744"/>
            <a:ext cx="3096344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 </a:t>
            </a:r>
            <a:r>
              <a:rPr lang="tr-TR" sz="1600" dirty="0" err="1"/>
              <a:t>Glukagon</a:t>
            </a:r>
            <a:r>
              <a:rPr lang="tr-TR" sz="1600" dirty="0"/>
              <a:t>, </a:t>
            </a:r>
            <a:r>
              <a:rPr lang="tr-TR" sz="1600" dirty="0" err="1"/>
              <a:t>glukoneogenez</a:t>
            </a:r>
            <a:r>
              <a:rPr lang="tr-TR" sz="1600" dirty="0"/>
              <a:t> </a:t>
            </a:r>
            <a:r>
              <a:rPr lang="tr-TR" sz="1600" b="1" dirty="0"/>
              <a:t> </a:t>
            </a:r>
            <a:r>
              <a:rPr lang="tr-TR" sz="1600" dirty="0"/>
              <a:t>i</a:t>
            </a:r>
            <a:r>
              <a:rPr lang="en-US" sz="1600" dirty="0" err="1"/>
              <a:t>çin</a:t>
            </a:r>
            <a:r>
              <a:rPr lang="en-US" sz="1600" dirty="0"/>
              <a:t> </a:t>
            </a:r>
            <a:r>
              <a:rPr lang="en-US" sz="1600" dirty="0" err="1"/>
              <a:t>kullanılabilecek</a:t>
            </a:r>
            <a:r>
              <a:rPr lang="en-US" sz="1600" dirty="0"/>
              <a:t>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iskeletlerinin</a:t>
            </a:r>
            <a:r>
              <a:rPr lang="en-US" sz="1600" dirty="0"/>
              <a:t> </a:t>
            </a:r>
            <a:r>
              <a:rPr lang="en-US" sz="1600" dirty="0" err="1"/>
              <a:t>miktarını</a:t>
            </a:r>
            <a:r>
              <a:rPr lang="en-US" sz="1600" dirty="0"/>
              <a:t> </a:t>
            </a:r>
            <a:r>
              <a:rPr lang="en-US" sz="1600" dirty="0" err="1"/>
              <a:t>arttıracak</a:t>
            </a:r>
            <a:r>
              <a:rPr lang="en-US" sz="1600" dirty="0"/>
              <a:t> </a:t>
            </a:r>
            <a:r>
              <a:rPr lang="tr-TR" sz="1600" dirty="0"/>
              <a:t>şe</a:t>
            </a:r>
            <a:r>
              <a:rPr lang="en-US" sz="1600" dirty="0" err="1"/>
              <a:t>kilde</a:t>
            </a:r>
            <a:r>
              <a:rPr lang="en-US" sz="1600" dirty="0"/>
              <a:t>, </a:t>
            </a:r>
            <a:r>
              <a:rPr lang="en-US" sz="1600" dirty="0" err="1"/>
              <a:t>aminoasitlerin</a:t>
            </a:r>
            <a:r>
              <a:rPr lang="en-US" sz="1600" dirty="0"/>
              <a:t> </a:t>
            </a:r>
            <a:r>
              <a:rPr lang="en-US" sz="1600" dirty="0" err="1"/>
              <a:t>karaciğer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tr-TR" sz="1600" dirty="0"/>
              <a:t> alımını</a:t>
            </a:r>
            <a:r>
              <a:rPr lang="en-US" sz="1600" dirty="0"/>
              <a:t> </a:t>
            </a:r>
            <a:r>
              <a:rPr lang="en-US" sz="1600" dirty="0" err="1"/>
              <a:t>sağlar</a:t>
            </a:r>
            <a:r>
              <a:rPr lang="en-US" sz="1600" dirty="0"/>
              <a:t>. </a:t>
            </a:r>
            <a:r>
              <a:rPr lang="en-US" sz="1600" dirty="0" err="1"/>
              <a:t>Bunun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sonucu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, amino </a:t>
            </a:r>
            <a:r>
              <a:rPr lang="en-US" sz="1600" dirty="0" err="1"/>
              <a:t>asitlerin</a:t>
            </a:r>
            <a:r>
              <a:rPr lang="en-US" sz="1600" dirty="0"/>
              <a:t> </a:t>
            </a:r>
            <a:r>
              <a:rPr lang="en-US" sz="1600" dirty="0" err="1"/>
              <a:t>plazma</a:t>
            </a:r>
            <a:r>
              <a:rPr lang="en-US" sz="1600" dirty="0"/>
              <a:t> </a:t>
            </a:r>
            <a:r>
              <a:rPr lang="en-US" sz="1600" dirty="0" err="1"/>
              <a:t>seviyeleri</a:t>
            </a:r>
            <a:r>
              <a:rPr lang="en-US" sz="1600" dirty="0"/>
              <a:t> </a:t>
            </a:r>
            <a:r>
              <a:rPr lang="en-US" sz="1600" dirty="0" err="1"/>
              <a:t>azalır</a:t>
            </a:r>
            <a:r>
              <a:rPr lang="en-US" sz="1600" dirty="0"/>
              <a:t>.</a:t>
            </a:r>
            <a:endParaRPr lang="en-US" sz="1600" i="1" dirty="0"/>
          </a:p>
        </p:txBody>
      </p:sp>
      <p:sp>
        <p:nvSpPr>
          <p:cNvPr id="13" name="Çapraz Köşesi Kesik Dikdörtgen 12"/>
          <p:cNvSpPr/>
          <p:nvPr/>
        </p:nvSpPr>
        <p:spPr>
          <a:xfrm>
            <a:off x="504131" y="1340768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Karbohidrat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Metabolizması Üzerinde Etkileri</a:t>
            </a:r>
          </a:p>
        </p:txBody>
      </p:sp>
      <p:sp>
        <p:nvSpPr>
          <p:cNvPr id="14" name="Çapraz Köşesi Kesik Dikdörtgen 13"/>
          <p:cNvSpPr/>
          <p:nvPr/>
        </p:nvSpPr>
        <p:spPr>
          <a:xfrm>
            <a:off x="3960515" y="1340768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Metabolizması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Üzerinde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Etkileri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Çapraz Köşesi Kesik Dikdörtgen 14"/>
          <p:cNvSpPr/>
          <p:nvPr/>
        </p:nvSpPr>
        <p:spPr>
          <a:xfrm>
            <a:off x="7560915" y="1340768"/>
            <a:ext cx="2520280" cy="50405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Metabolizması Üzerine Etkisi</a:t>
            </a:r>
          </a:p>
        </p:txBody>
      </p:sp>
    </p:spTree>
    <p:extLst>
      <p:ext uri="{BB962C8B-B14F-4D97-AF65-F5344CB8AC3E}">
        <p14:creationId xmlns:p14="http://schemas.microsoft.com/office/powerpoint/2010/main" val="194368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4104531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Glukagonun</a:t>
            </a:r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Etki Mekanizması</a:t>
            </a:r>
          </a:p>
          <a:p>
            <a:pPr algn="ctr"/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C:\Users\Gülşah\Desktop\Yeni klasör (5)\Ekran Alıntısı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6" b="14430"/>
          <a:stretch/>
        </p:blipFill>
        <p:spPr bwMode="auto">
          <a:xfrm>
            <a:off x="8208987" y="183227"/>
            <a:ext cx="1932089" cy="32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ülşah\Desktop\Yeni klasör (5)\Ekran Alıntısı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7" y="3324247"/>
            <a:ext cx="1932089" cy="34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8107" y="13407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tr-TR" dirty="0" err="1"/>
              <a:t>Glukagon</a:t>
            </a:r>
            <a:r>
              <a:rPr lang="tr-TR" dirty="0"/>
              <a:t> </a:t>
            </a:r>
            <a:r>
              <a:rPr lang="tr-TR" dirty="0" err="1"/>
              <a:t>hepatositlerin</a:t>
            </a:r>
            <a:r>
              <a:rPr lang="tr-TR" dirty="0"/>
              <a:t> hücre </a:t>
            </a:r>
            <a:r>
              <a:rPr lang="tr-TR" dirty="0" err="1"/>
              <a:t>membranındaki</a:t>
            </a:r>
            <a:r>
              <a:rPr lang="tr-TR" dirty="0"/>
              <a:t> G-protein-kapılı </a:t>
            </a:r>
            <a:r>
              <a:rPr lang="tr-TR" dirty="0" err="1"/>
              <a:t>resept</a:t>
            </a:r>
            <a:r>
              <a:rPr lang="en-US" dirty="0" err="1"/>
              <a:t>örlere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affinite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reseptörleri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epinefrinin</a:t>
            </a:r>
            <a:r>
              <a:rPr lang="en-US" dirty="0"/>
              <a:t> </a:t>
            </a:r>
            <a:r>
              <a:rPr lang="en-US" dirty="0" err="1"/>
              <a:t>bağlanma</a:t>
            </a:r>
            <a:r>
              <a:rPr lang="en-US" dirty="0"/>
              <a:t> </a:t>
            </a:r>
            <a:r>
              <a:rPr lang="en-US" dirty="0" err="1"/>
              <a:t>bölgelerinden</a:t>
            </a:r>
            <a:r>
              <a:rPr lang="en-US" dirty="0"/>
              <a:t> </a:t>
            </a:r>
            <a:r>
              <a:rPr lang="en-US" dirty="0" err="1"/>
              <a:t>farklıdır</a:t>
            </a:r>
            <a:r>
              <a:rPr lang="en-US" dirty="0"/>
              <a:t>. </a:t>
            </a:r>
            <a:r>
              <a:rPr lang="tr-TR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0" y="2924943"/>
            <a:ext cx="1800275" cy="210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reseptörleri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kasında</a:t>
            </a:r>
            <a:r>
              <a:rPr lang="en-US" dirty="0"/>
              <a:t> </a:t>
            </a:r>
            <a:r>
              <a:rPr lang="en-US" dirty="0" err="1"/>
              <a:t>bulunmaz</a:t>
            </a:r>
            <a:r>
              <a:rPr lang="tr-TR" dirty="0"/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00275" y="2924943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bağlanması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membranındaki</a:t>
            </a:r>
            <a:r>
              <a:rPr lang="en-US" dirty="0"/>
              <a:t> </a:t>
            </a:r>
            <a:r>
              <a:rPr lang="en-US" dirty="0" err="1"/>
              <a:t>adenilil</a:t>
            </a:r>
            <a:r>
              <a:rPr lang="en-US" dirty="0"/>
              <a:t> </a:t>
            </a:r>
            <a:r>
              <a:rPr lang="en-US" dirty="0" err="1"/>
              <a:t>siklaz</a:t>
            </a:r>
            <a:r>
              <a:rPr lang="en-US" dirty="0"/>
              <a:t> </a:t>
            </a:r>
            <a:r>
              <a:rPr lang="en-US" dirty="0" err="1"/>
              <a:t>aktivitesini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 </a:t>
            </a:r>
            <a:r>
              <a:rPr lang="tr-TR" dirty="0"/>
              <a:t>.</a:t>
            </a:r>
            <a:r>
              <a:rPr lang="en-US" dirty="0"/>
              <a:t>Bu durum, </a:t>
            </a:r>
            <a:r>
              <a:rPr lang="en-US" dirty="0" err="1"/>
              <a:t>döngüde</a:t>
            </a:r>
            <a:r>
              <a:rPr lang="en-US" dirty="0"/>
              <a:t> </a:t>
            </a:r>
            <a:r>
              <a:rPr lang="en-US" dirty="0" err="1"/>
              <a:t>cAMP-bağımlı</a:t>
            </a:r>
            <a:r>
              <a:rPr lang="en-US" dirty="0"/>
              <a:t> protein </a:t>
            </a:r>
            <a:r>
              <a:rPr lang="en-US" dirty="0" err="1"/>
              <a:t>kinazı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edecek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cAMP’de</a:t>
            </a:r>
            <a:r>
              <a:rPr lang="en-US" dirty="0"/>
              <a:t> (“</a:t>
            </a:r>
            <a:r>
              <a:rPr lang="en-US" dirty="0" err="1"/>
              <a:t>ikincil</a:t>
            </a:r>
            <a:r>
              <a:rPr lang="en-US" dirty="0"/>
              <a:t> </a:t>
            </a:r>
            <a:r>
              <a:rPr lang="en-US" dirty="0" err="1"/>
              <a:t>mesajcı</a:t>
            </a:r>
            <a:r>
              <a:rPr lang="en-US" dirty="0"/>
              <a:t>”)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enzimler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proteinlerin</a:t>
            </a:r>
            <a:r>
              <a:rPr lang="en-US" dirty="0"/>
              <a:t> </a:t>
            </a:r>
            <a:r>
              <a:rPr lang="en-US" dirty="0" err="1"/>
              <a:t>fosforilasyonunu</a:t>
            </a:r>
            <a:r>
              <a:rPr lang="en-US" dirty="0"/>
              <a:t> </a:t>
            </a:r>
            <a:r>
              <a:rPr lang="en-US" dirty="0" err="1"/>
              <a:t>çoğaltır</a:t>
            </a:r>
            <a:r>
              <a:rPr lang="en-US" dirty="0"/>
              <a:t>.</a:t>
            </a:r>
            <a:r>
              <a:rPr lang="tr-TR" dirty="0"/>
              <a:t> </a:t>
            </a:r>
            <a:r>
              <a:rPr lang="en-US" dirty="0" err="1"/>
              <a:t>Enzimatik</a:t>
            </a:r>
            <a:r>
              <a:rPr lang="tr-TR" dirty="0"/>
              <a:t> aktiviteyi arttıran bu </a:t>
            </a:r>
            <a:r>
              <a:rPr lang="tr-TR" dirty="0" err="1"/>
              <a:t>kaskad</a:t>
            </a:r>
            <a:r>
              <a:rPr lang="tr-TR" dirty="0"/>
              <a:t>, </a:t>
            </a:r>
            <a:r>
              <a:rPr lang="tr-TR" dirty="0" err="1"/>
              <a:t>karbohidrat</a:t>
            </a:r>
            <a:r>
              <a:rPr lang="tr-TR" dirty="0"/>
              <a:t> ve </a:t>
            </a:r>
            <a:r>
              <a:rPr lang="tr-TR" dirty="0" err="1"/>
              <a:t>lipid</a:t>
            </a:r>
            <a:r>
              <a:rPr lang="tr-TR" dirty="0"/>
              <a:t> metabolizmasını kapsayan anahtar d</a:t>
            </a:r>
            <a:r>
              <a:rPr lang="en-US" dirty="0" err="1"/>
              <a:t>üzenleyici</a:t>
            </a:r>
            <a:r>
              <a:rPr lang="en-US" dirty="0"/>
              <a:t> </a:t>
            </a:r>
            <a:r>
              <a:rPr lang="en-US" dirty="0" err="1"/>
              <a:t>enzimlerin</a:t>
            </a:r>
            <a:r>
              <a:rPr lang="en-US" dirty="0"/>
              <a:t> </a:t>
            </a:r>
            <a:r>
              <a:rPr lang="en-US" dirty="0" err="1"/>
              <a:t>fosforilasyon</a:t>
            </a:r>
            <a:r>
              <a:rPr lang="en-US" dirty="0"/>
              <a:t> </a:t>
            </a:r>
            <a:r>
              <a:rPr lang="en-US" dirty="0" err="1"/>
              <a:t>temelli</a:t>
            </a:r>
            <a:r>
              <a:rPr lang="en-US" dirty="0"/>
              <a:t> </a:t>
            </a:r>
            <a:r>
              <a:rPr lang="en-US" dirty="0" err="1"/>
              <a:t>aktivasyonu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inhibisyonu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sonuçlanır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9" name="Akış Çizelgesi: Delikli Teyp 8"/>
          <p:cNvSpPr/>
          <p:nvPr/>
        </p:nvSpPr>
        <p:spPr>
          <a:xfrm>
            <a:off x="1296219" y="5877272"/>
            <a:ext cx="6408712" cy="8640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gen </a:t>
            </a:r>
            <a:r>
              <a:rPr lang="en-US" dirty="0" err="1"/>
              <a:t>transkripsiyonunu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7871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48147" y="476672"/>
            <a:ext cx="7692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dirty="0"/>
              <a:t>HİPOGLİSEMİ</a:t>
            </a:r>
          </a:p>
        </p:txBody>
      </p:sp>
      <p:sp>
        <p:nvSpPr>
          <p:cNvPr id="5" name="Akış Çizelgesi: Delikli Teyp 4"/>
          <p:cNvSpPr/>
          <p:nvPr/>
        </p:nvSpPr>
        <p:spPr>
          <a:xfrm>
            <a:off x="144091" y="1628800"/>
            <a:ext cx="3096344" cy="9361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Tanımı: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44091" y="2852936"/>
            <a:ext cx="10441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r-TR" dirty="0" err="1"/>
              <a:t>Konf</a:t>
            </a:r>
            <a:r>
              <a:rPr lang="en-US" dirty="0" err="1"/>
              <a:t>üzyon</a:t>
            </a:r>
            <a:r>
              <a:rPr lang="en-US" dirty="0"/>
              <a:t>, </a:t>
            </a:r>
            <a:r>
              <a:rPr lang="en-US" dirty="0" err="1"/>
              <a:t>anormal</a:t>
            </a:r>
            <a:r>
              <a:rPr lang="en-US" dirty="0"/>
              <a:t> </a:t>
            </a:r>
            <a:r>
              <a:rPr lang="en-US" dirty="0" err="1"/>
              <a:t>davranışlar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tr-TR" dirty="0" err="1"/>
              <a:t>du</a:t>
            </a:r>
            <a:r>
              <a:rPr lang="en-US" dirty="0" err="1"/>
              <a:t>rumunun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(MSS)</a:t>
            </a:r>
            <a:endParaRPr lang="tr-TR" dirty="0"/>
          </a:p>
          <a:p>
            <a:pPr marL="342900" indent="-342900">
              <a:buAutoNum type="arabicParenR"/>
            </a:pPr>
            <a:r>
              <a:rPr lang="tr-TR" dirty="0"/>
              <a:t>K</a:t>
            </a:r>
            <a:r>
              <a:rPr lang="en-US" dirty="0"/>
              <a:t>an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seviyenin</a:t>
            </a:r>
            <a:r>
              <a:rPr lang="en-US" dirty="0"/>
              <a:t> 40 mg/dl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olması</a:t>
            </a:r>
            <a:endParaRPr lang="tr-TR" dirty="0"/>
          </a:p>
          <a:p>
            <a:pPr marL="342900" indent="-342900">
              <a:buAutoNum type="arabicParenR" startAt="3"/>
            </a:pPr>
            <a:r>
              <a:rPr lang="tr-TR" dirty="0"/>
              <a:t>G</a:t>
            </a:r>
            <a:r>
              <a:rPr lang="en-US" dirty="0" err="1"/>
              <a:t>likoz</a:t>
            </a:r>
            <a:r>
              <a:rPr lang="en-US" dirty="0"/>
              <a:t> </a:t>
            </a:r>
            <a:r>
              <a:rPr lang="en-US" dirty="0" err="1"/>
              <a:t>uygulan</a:t>
            </a:r>
            <a:r>
              <a:rPr lang="tr-TR" dirty="0"/>
              <a:t>m</a:t>
            </a:r>
            <a:r>
              <a:rPr lang="en-US" dirty="0" err="1"/>
              <a:t>ası</a:t>
            </a:r>
            <a:r>
              <a:rPr lang="tr-TR" dirty="0" err="1"/>
              <a:t>nı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dakikalar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gözlenen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karakterizedir</a:t>
            </a:r>
            <a:r>
              <a:rPr lang="tr-TR" dirty="0"/>
              <a:t>.</a:t>
            </a:r>
          </a:p>
          <a:p>
            <a:pPr marL="342900" indent="-342900">
              <a:buAutoNum type="arabicParenR" startAt="3"/>
            </a:pPr>
            <a:endParaRPr lang="tr-TR" dirty="0"/>
          </a:p>
          <a:p>
            <a:pPr algn="ctr"/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Hipoglisemi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enerji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metabolizmasına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yakıt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hizmeti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likozunun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desteğine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gereksinim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MSS’den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dolayı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tıbbı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acili</a:t>
            </a:r>
            <a:r>
              <a:rPr lang="tr-TR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durumdur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Geçici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hipoglisemi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serebral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bozukluğuna</a:t>
            </a:r>
            <a:r>
              <a:rPr lang="tr-TR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yol açarken uzamış hipoglisemi beyin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ölümüne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dolayı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sürpriz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olmayan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şekilde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birçok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çakışan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mekanizma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vücudu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hipoglisemiden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korumaya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veya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durumu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düzeltmeye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çalışır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Hipoglisemi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mücadelede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hormonal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değişimler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insülin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salınımdaki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azalışla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birlikte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glukagon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epinefrin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seviyelerinde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artış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şeklinde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olmaktadır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675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20155" y="731520"/>
            <a:ext cx="9289032" cy="2841496"/>
          </a:xfrm>
        </p:spPr>
        <p:txBody>
          <a:bodyPr/>
          <a:lstStyle/>
          <a:p>
            <a:pPr algn="just"/>
            <a:r>
              <a:rPr lang="tr-TR" dirty="0"/>
              <a:t>Enerji metabolizmasında </a:t>
            </a:r>
            <a:r>
              <a:rPr lang="tr-T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karaciğer, yağ, kas ve beyin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/>
              <a:t>baskın rol oynamaktadır.</a:t>
            </a:r>
          </a:p>
          <a:p>
            <a:pPr algn="just"/>
            <a:r>
              <a:rPr lang="tr-TR" dirty="0"/>
              <a:t>Her biri özel yakıt kaynaklarının kullanımı, depolanması ve üretim için benzersiz enzimler içerir.</a:t>
            </a:r>
          </a:p>
          <a:p>
            <a:pPr algn="just"/>
            <a:r>
              <a:rPr lang="tr-TR" dirty="0"/>
              <a:t>Bu dört büyük doku arasındaki iletişim plazma hormon seviyesindeki değişiklikler, sinir sistemi ve dolaşımdaki </a:t>
            </a:r>
            <a:r>
              <a:rPr lang="tr-TR" dirty="0" err="1"/>
              <a:t>substratların</a:t>
            </a:r>
            <a:r>
              <a:rPr lang="tr-TR" dirty="0"/>
              <a:t> varlığı ile sağlanır.</a:t>
            </a:r>
          </a:p>
          <a:p>
            <a:pPr marL="45720" indent="0" algn="just">
              <a:buNone/>
            </a:pPr>
            <a:endParaRPr lang="tr-TR" dirty="0"/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1207046" y="3592996"/>
            <a:ext cx="7920880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2000" dirty="0"/>
              <a:t>Enerji metabolizmasının bütünleşmesinin kontrolü birincil olarak </a:t>
            </a:r>
            <a:r>
              <a:rPr lang="tr-TR" sz="2000" b="1" dirty="0"/>
              <a:t>insülin ve </a:t>
            </a:r>
            <a:r>
              <a:rPr lang="tr-TR" sz="2000" b="1" dirty="0" err="1"/>
              <a:t>glukagon</a:t>
            </a:r>
            <a:r>
              <a:rPr lang="tr-TR" sz="2000" b="1" dirty="0"/>
              <a:t> </a:t>
            </a:r>
            <a:r>
              <a:rPr lang="tr-TR" sz="2000" dirty="0"/>
              <a:t>adlı iki hormonun etkileri ve bunlara destekleyici rol oynayan </a:t>
            </a:r>
            <a:r>
              <a:rPr lang="tr-TR" sz="2000" b="1" dirty="0" err="1"/>
              <a:t>katekolaminler</a:t>
            </a:r>
            <a:r>
              <a:rPr lang="tr-TR" sz="2000" b="1" dirty="0"/>
              <a:t>; epinefrin ve </a:t>
            </a:r>
            <a:r>
              <a:rPr lang="tr-TR" sz="2000" b="1" dirty="0" err="1"/>
              <a:t>norepinefrinin</a:t>
            </a:r>
            <a:r>
              <a:rPr lang="tr-TR" sz="2000" b="1" dirty="0"/>
              <a:t> </a:t>
            </a:r>
            <a:r>
              <a:rPr lang="tr-TR" sz="2000" dirty="0"/>
              <a:t>aktivasyonu ile sağlanır.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69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3240435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dirty="0"/>
              <a:t>Hipoglisemi Semptomları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Köşeli Çift Ayraç 1"/>
          <p:cNvSpPr/>
          <p:nvPr/>
        </p:nvSpPr>
        <p:spPr>
          <a:xfrm>
            <a:off x="504131" y="1556792"/>
            <a:ext cx="50405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008187" y="16195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Adrenerjik</a:t>
            </a:r>
            <a:r>
              <a:rPr lang="tr-TR" b="1" dirty="0"/>
              <a:t> Semptomlar</a:t>
            </a:r>
          </a:p>
        </p:txBody>
      </p:sp>
      <p:sp>
        <p:nvSpPr>
          <p:cNvPr id="5" name="Köşeli Çift Ayraç 4"/>
          <p:cNvSpPr/>
          <p:nvPr/>
        </p:nvSpPr>
        <p:spPr>
          <a:xfrm>
            <a:off x="5960493" y="1556792"/>
            <a:ext cx="504056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464549" y="1619508"/>
            <a:ext cx="32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Nöroglkopenik</a:t>
            </a:r>
            <a:r>
              <a:rPr lang="tr-TR" b="1" dirty="0"/>
              <a:t> Semptomlar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44091" y="2420888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err="1"/>
              <a:t>Anksiyete</a:t>
            </a:r>
            <a:r>
              <a:rPr lang="tr-TR" dirty="0"/>
              <a:t>, çarpıntı, titreme ve terleme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Bu tür semptomlar hipoglisemiye yanıt olarak, </a:t>
            </a:r>
            <a:r>
              <a:rPr lang="tr-TR" dirty="0" err="1"/>
              <a:t>hipotalamusca</a:t>
            </a:r>
            <a:r>
              <a:rPr lang="tr-TR" dirty="0"/>
              <a:t> salınımları d</a:t>
            </a:r>
            <a:r>
              <a:rPr lang="en-US" dirty="0" err="1"/>
              <a:t>üzenlenen</a:t>
            </a:r>
            <a:r>
              <a:rPr lang="en-US" dirty="0"/>
              <a:t>,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dirty="0" err="1"/>
              <a:t>kaynaklıdır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Adrenerjik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tr-TR" dirty="0"/>
              <a:t>, </a:t>
            </a:r>
            <a:r>
              <a:rPr lang="en-US" u="sng" dirty="0" err="1"/>
              <a:t>kan</a:t>
            </a:r>
            <a:r>
              <a:rPr lang="en-US" u="sng" dirty="0"/>
              <a:t> </a:t>
            </a:r>
            <a:r>
              <a:rPr lang="en-US" u="sng" dirty="0" err="1"/>
              <a:t>glikoz</a:t>
            </a:r>
            <a:r>
              <a:rPr lang="en-US" u="sng" dirty="0"/>
              <a:t> </a:t>
            </a:r>
            <a:r>
              <a:rPr lang="en-US" u="sng" dirty="0" err="1"/>
              <a:t>düzeyleri</a:t>
            </a:r>
            <a:r>
              <a:rPr lang="en-US" u="sng" dirty="0"/>
              <a:t> </a:t>
            </a:r>
            <a:r>
              <a:rPr lang="en-US" u="sng" dirty="0" err="1"/>
              <a:t>aniden</a:t>
            </a:r>
            <a:r>
              <a:rPr lang="en-US" u="sng" dirty="0"/>
              <a:t> </a:t>
            </a:r>
            <a:r>
              <a:rPr lang="en-US" u="sng" dirty="0" err="1"/>
              <a:t>düşüş</a:t>
            </a:r>
            <a:r>
              <a:rPr lang="en-US" u="sng" dirty="0"/>
              <a:t> </a:t>
            </a:r>
            <a:r>
              <a:rPr lang="en-US" u="sng" dirty="0" err="1"/>
              <a:t>gösterdiğinde</a:t>
            </a:r>
            <a:r>
              <a:rPr lang="en-US" u="sng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691360" y="2420887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Nöroglikopeni</a:t>
            </a:r>
            <a:r>
              <a:rPr lang="en-US" dirty="0"/>
              <a:t>—</a:t>
            </a:r>
            <a:r>
              <a:rPr lang="en-US" dirty="0" err="1"/>
              <a:t>glikozun</a:t>
            </a:r>
            <a:r>
              <a:rPr lang="en-US" dirty="0"/>
              <a:t> </a:t>
            </a:r>
            <a:r>
              <a:rPr lang="en-US" dirty="0" err="1"/>
              <a:t>beyine</a:t>
            </a:r>
            <a:r>
              <a:rPr lang="en-US" dirty="0"/>
              <a:t> </a:t>
            </a:r>
            <a:r>
              <a:rPr lang="en-US" dirty="0" err="1"/>
              <a:t>alım</a:t>
            </a:r>
            <a:r>
              <a:rPr lang="en-US" dirty="0"/>
              <a:t> </a:t>
            </a:r>
            <a:r>
              <a:rPr lang="en-US" dirty="0" err="1"/>
              <a:t>bozukluğu</a:t>
            </a:r>
            <a:r>
              <a:rPr lang="en-US" dirty="0"/>
              <a:t>—</a:t>
            </a:r>
            <a:r>
              <a:rPr lang="en-US" dirty="0" err="1"/>
              <a:t>başağrısı</a:t>
            </a:r>
            <a:r>
              <a:rPr lang="en-US" dirty="0"/>
              <a:t>, </a:t>
            </a:r>
            <a:r>
              <a:rPr lang="en-US" dirty="0" err="1"/>
              <a:t>konfüzyon</a:t>
            </a:r>
            <a:r>
              <a:rPr lang="en-US" dirty="0"/>
              <a:t>, </a:t>
            </a:r>
            <a:r>
              <a:rPr lang="en-US" dirty="0" err="1"/>
              <a:t>konuşma</a:t>
            </a:r>
            <a:r>
              <a:rPr lang="en-US" dirty="0"/>
              <a:t> </a:t>
            </a:r>
            <a:r>
              <a:rPr lang="en-US" dirty="0" err="1"/>
              <a:t>bozukluğu</a:t>
            </a:r>
            <a:r>
              <a:rPr lang="en-US" dirty="0"/>
              <a:t>, </a:t>
            </a:r>
            <a:r>
              <a:rPr lang="en-US" dirty="0" err="1"/>
              <a:t>nöbet</a:t>
            </a:r>
            <a:r>
              <a:rPr lang="en-US" dirty="0"/>
              <a:t> </a:t>
            </a:r>
            <a:r>
              <a:rPr lang="en-US" dirty="0" err="1"/>
              <a:t>geçirme</a:t>
            </a:r>
            <a:r>
              <a:rPr lang="en-US" dirty="0"/>
              <a:t>, </a:t>
            </a:r>
            <a:r>
              <a:rPr lang="en-US" dirty="0" err="1"/>
              <a:t>koma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ölüme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açan</a:t>
            </a:r>
            <a:r>
              <a:rPr lang="en-US" dirty="0"/>
              <a:t> </a:t>
            </a:r>
            <a:r>
              <a:rPr lang="en-US" dirty="0" err="1"/>
              <a:t>beyin</a:t>
            </a:r>
            <a:r>
              <a:rPr lang="en-US" dirty="0"/>
              <a:t> </a:t>
            </a:r>
            <a:r>
              <a:rPr lang="en-US" dirty="0" err="1"/>
              <a:t>fonksiyonlarının</a:t>
            </a:r>
            <a:r>
              <a:rPr lang="en-US" dirty="0"/>
              <a:t> </a:t>
            </a:r>
            <a:r>
              <a:rPr lang="en-US" dirty="0" err="1"/>
              <a:t>bozulmasının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sonucudur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Nöroglikopenik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sıklıkla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glikozunun</a:t>
            </a:r>
            <a:r>
              <a:rPr lang="en-US" dirty="0"/>
              <a:t> </a:t>
            </a:r>
            <a:r>
              <a:rPr lang="en-US" dirty="0" err="1"/>
              <a:t>kedemeli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gözlenir</a:t>
            </a:r>
            <a:r>
              <a:rPr lang="en-US" dirty="0"/>
              <a:t>, </a:t>
            </a:r>
            <a:r>
              <a:rPr lang="en-US" dirty="0" err="1"/>
              <a:t>çoğunlukla</a:t>
            </a:r>
            <a:r>
              <a:rPr lang="en-US" dirty="0"/>
              <a:t> 40 mg/</a:t>
            </a:r>
            <a:r>
              <a:rPr lang="en-US" dirty="0" err="1"/>
              <a:t>dl’nin</a:t>
            </a:r>
            <a:r>
              <a:rPr lang="en-US" dirty="0"/>
              <a:t> </a:t>
            </a:r>
            <a:r>
              <a:rPr lang="en-US" dirty="0" err="1"/>
              <a:t>altındadır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Glikozdaki</a:t>
            </a:r>
            <a:r>
              <a:rPr lang="en-US" dirty="0"/>
              <a:t> </a:t>
            </a:r>
            <a:r>
              <a:rPr lang="en-US" dirty="0" err="1"/>
              <a:t>yavaş</a:t>
            </a:r>
            <a:r>
              <a:rPr lang="en-US" dirty="0"/>
              <a:t> </a:t>
            </a:r>
            <a:r>
              <a:rPr lang="en-US" dirty="0" err="1"/>
              <a:t>düşüş</a:t>
            </a:r>
            <a:r>
              <a:rPr lang="en-US" dirty="0"/>
              <a:t> </a:t>
            </a:r>
            <a:r>
              <a:rPr lang="en-US" dirty="0" err="1"/>
              <a:t>MSS’ni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yakıttan</a:t>
            </a:r>
            <a:r>
              <a:rPr lang="en-US" dirty="0"/>
              <a:t> </a:t>
            </a:r>
            <a:r>
              <a:rPr lang="en-US" dirty="0" err="1"/>
              <a:t>yoksun</a:t>
            </a:r>
            <a:r>
              <a:rPr lang="en-US" dirty="0"/>
              <a:t> </a:t>
            </a:r>
            <a:r>
              <a:rPr lang="en-US" dirty="0" err="1"/>
              <a:t>bırakır</a:t>
            </a:r>
            <a:r>
              <a:rPr lang="en-US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dirty="0" err="1"/>
              <a:t>yanıtı</a:t>
            </a:r>
            <a:r>
              <a:rPr lang="tr-TR" dirty="0" err="1"/>
              <a:t>nın</a:t>
            </a:r>
            <a:r>
              <a:rPr lang="tr-TR" dirty="0"/>
              <a:t> yeterli d</a:t>
            </a:r>
            <a:r>
              <a:rPr lang="en-US" dirty="0" err="1"/>
              <a:t>üzeyde</a:t>
            </a:r>
            <a:r>
              <a:rPr lang="en-US" dirty="0"/>
              <a:t> </a:t>
            </a:r>
            <a:r>
              <a:rPr lang="en-US" dirty="0" err="1"/>
              <a:t>olmasını</a:t>
            </a:r>
            <a:r>
              <a:rPr lang="en-US" dirty="0"/>
              <a:t> </a:t>
            </a:r>
            <a:r>
              <a:rPr lang="en-US" dirty="0" err="1"/>
              <a:t>sağlayamaz</a:t>
            </a:r>
            <a:r>
              <a:rPr lang="en-US" dirty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03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4104531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Glikodüzenleyici</a:t>
            </a:r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Sistemler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88107" y="1956896"/>
            <a:ext cx="10081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Insanda</a:t>
            </a:r>
            <a:r>
              <a:rPr lang="tr-TR" dirty="0"/>
              <a:t> hipoglisemi ile aktif</a:t>
            </a:r>
            <a:r>
              <a:rPr lang="tr" dirty="0"/>
              <a:t> </a:t>
            </a:r>
            <a:r>
              <a:rPr lang="tr-TR" dirty="0"/>
              <a:t>olan ve birbirleriyle </a:t>
            </a:r>
            <a:r>
              <a:rPr lang="en-US" dirty="0" err="1"/>
              <a:t>çakışabi</a:t>
            </a:r>
            <a:r>
              <a:rPr lang="tr-TR" dirty="0" err="1"/>
              <a:t>len</a:t>
            </a:r>
            <a:r>
              <a:rPr lang="tr-TR" dirty="0"/>
              <a:t> iki</a:t>
            </a:r>
            <a:r>
              <a:rPr lang="en-US" b="1" dirty="0"/>
              <a:t> </a:t>
            </a:r>
            <a:r>
              <a:rPr lang="en-US" dirty="0" err="1"/>
              <a:t>adet</a:t>
            </a:r>
            <a:r>
              <a:rPr lang="tr-TR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düzenle</a:t>
            </a:r>
            <a:r>
              <a:rPr lang="tr-TR" dirty="0" err="1"/>
              <a:t>yici</a:t>
            </a:r>
            <a:r>
              <a:rPr lang="tr-TR" dirty="0"/>
              <a:t> </a:t>
            </a:r>
            <a:r>
              <a:rPr lang="en-US" dirty="0" err="1"/>
              <a:t>sistem</a:t>
            </a:r>
            <a:r>
              <a:rPr lang="tr-TR" dirty="0"/>
              <a:t> bul</a:t>
            </a:r>
            <a:r>
              <a:rPr lang="en-US" dirty="0" err="1"/>
              <a:t>unmaklad</a:t>
            </a:r>
            <a:r>
              <a:rPr lang="tr-TR" dirty="0"/>
              <a:t>ı</a:t>
            </a:r>
            <a:r>
              <a:rPr lang="en-US" dirty="0"/>
              <a:t>r: </a:t>
            </a:r>
            <a:endParaRPr lang="tr-TR" dirty="0"/>
          </a:p>
          <a:p>
            <a:endParaRPr lang="tr-TR" dirty="0"/>
          </a:p>
          <a:p>
            <a:pPr marL="342900" indent="-342900">
              <a:buAutoNum type="arabicParenR"/>
            </a:pPr>
            <a:r>
              <a:rPr lang="tr-TR" dirty="0" err="1"/>
              <a:t>G</a:t>
            </a:r>
            <a:r>
              <a:rPr lang="en-US" dirty="0" err="1"/>
              <a:t>lukagon</a:t>
            </a:r>
            <a:r>
              <a:rPr lang="en-US" dirty="0"/>
              <a:t> </a:t>
            </a:r>
            <a:r>
              <a:rPr lang="en-US" dirty="0" err="1"/>
              <a:t>salınım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l</a:t>
            </a:r>
            <a:r>
              <a:rPr lang="tr-TR" dirty="0"/>
              <a:t>a</a:t>
            </a:r>
            <a:r>
              <a:rPr lang="en-US" dirty="0" err="1"/>
              <a:t>ngerhans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tr-TR" dirty="0"/>
              <a:t>c</a:t>
            </a:r>
            <a:r>
              <a:rPr lang="en-US" dirty="0" err="1"/>
              <a:t>ıkları</a:t>
            </a:r>
            <a:endParaRPr lang="tr-TR" dirty="0"/>
          </a:p>
          <a:p>
            <a:pPr marL="342900" indent="-342900">
              <a:buAutoNum type="arabicParenR"/>
            </a:pPr>
            <a:r>
              <a:rPr lang="tr-TR" dirty="0" err="1"/>
              <a:t>K</a:t>
            </a:r>
            <a:r>
              <a:rPr lang="en-US" dirty="0"/>
              <a:t>an </a:t>
            </a:r>
            <a:r>
              <a:rPr lang="en-US" dirty="0" err="1"/>
              <a:t>glikozunun</a:t>
            </a:r>
            <a:r>
              <a:rPr lang="en-US" dirty="0"/>
              <a:t> </a:t>
            </a:r>
            <a:r>
              <a:rPr lang="en-US" dirty="0" err="1"/>
              <a:t>anorma</a:t>
            </a:r>
            <a:r>
              <a:rPr lang="tr-TR" dirty="0"/>
              <a:t>l d</a:t>
            </a:r>
            <a:r>
              <a:rPr lang="en-US" dirty="0"/>
              <a:t>ü</a:t>
            </a:r>
            <a:r>
              <a:rPr lang="tr-TR" dirty="0"/>
              <a:t>ş</a:t>
            </a:r>
            <a:r>
              <a:rPr lang="en-US" dirty="0"/>
              <a:t>ü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en-US" dirty="0" err="1"/>
              <a:t>konsan</a:t>
            </a:r>
            <a:r>
              <a:rPr lang="tr-TR" dirty="0"/>
              <a:t>t</a:t>
            </a:r>
            <a:r>
              <a:rPr lang="en-US" dirty="0" err="1"/>
              <a:t>asyonlarına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hipotalamus</a:t>
            </a:r>
            <a:r>
              <a:rPr lang="en-US" dirty="0"/>
              <a:t> </a:t>
            </a:r>
            <a:r>
              <a:rPr lang="en-US" dirty="0" err="1"/>
              <a:t>reseptörler</a:t>
            </a:r>
            <a:r>
              <a:rPr lang="en-US" dirty="0"/>
              <a:t>. </a:t>
            </a:r>
            <a:r>
              <a:rPr lang="en-US" dirty="0" err="1"/>
              <a:t>Hipotalamik</a:t>
            </a:r>
            <a:r>
              <a:rPr lang="en-US" dirty="0"/>
              <a:t> g</a:t>
            </a:r>
            <a:r>
              <a:rPr lang="tr-TR" dirty="0" err="1"/>
              <a:t>lu</a:t>
            </a:r>
            <a:r>
              <a:rPr lang="en-US" dirty="0" err="1"/>
              <a:t>koreseptör</a:t>
            </a:r>
            <a:r>
              <a:rPr lang="tr-TR" dirty="0"/>
              <a:t>l</a:t>
            </a:r>
            <a:r>
              <a:rPr lang="en-US" dirty="0" err="1"/>
              <a:t>er</a:t>
            </a:r>
            <a:r>
              <a:rPr lang="en-US" dirty="0"/>
              <a:t>,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dirty="0" err="1"/>
              <a:t>salgılanması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(</a:t>
            </a:r>
            <a:r>
              <a:rPr lang="en-US" dirty="0" err="1"/>
              <a:t>otonomik</a:t>
            </a:r>
            <a:r>
              <a:rPr lang="en-US" dirty="0"/>
              <a:t> </a:t>
            </a:r>
            <a:r>
              <a:rPr lang="en-US" dirty="0" err="1"/>
              <a:t>sinir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), </a:t>
            </a:r>
            <a:r>
              <a:rPr lang="en-US" dirty="0" err="1"/>
              <a:t>adrenokortikotropik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(ACTH)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hipofızde</a:t>
            </a:r>
            <a:r>
              <a:rPr lang="tr-TR" dirty="0"/>
              <a:t>n</a:t>
            </a:r>
            <a:r>
              <a:rPr lang="en-US" dirty="0"/>
              <a:t> </a:t>
            </a:r>
            <a:r>
              <a:rPr lang="en-US" dirty="0" err="1"/>
              <a:t>büyüme</a:t>
            </a:r>
            <a:r>
              <a:rPr lang="en-US" dirty="0"/>
              <a:t> </a:t>
            </a:r>
            <a:r>
              <a:rPr lang="en-US" dirty="0" err="1"/>
              <a:t>hormonu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tr-TR" dirty="0"/>
              <a:t>l</a:t>
            </a:r>
            <a:r>
              <a:rPr lang="en-US" dirty="0" err="1"/>
              <a:t>ını</a:t>
            </a:r>
            <a:r>
              <a:rPr lang="tr-TR" dirty="0" err="1"/>
              <a:t>mının</a:t>
            </a:r>
            <a:r>
              <a:rPr lang="en-US" dirty="0"/>
              <a:t> her</a:t>
            </a:r>
            <a:r>
              <a:rPr lang="tr-TR" dirty="0"/>
              <a:t> </a:t>
            </a:r>
            <a:r>
              <a:rPr lang="en-US" dirty="0" err="1"/>
              <a:t>ikisini</a:t>
            </a:r>
            <a:r>
              <a:rPr lang="en-US" dirty="0"/>
              <a:t> de </a:t>
            </a:r>
            <a:r>
              <a:rPr lang="en-US" dirty="0" err="1"/>
              <a:t>tetikleyebilir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Not: ACTH adrenal </a:t>
            </a:r>
            <a:r>
              <a:rPr lang="en-US" dirty="0" err="1"/>
              <a:t>kortekste</a:t>
            </a:r>
            <a:r>
              <a:rPr lang="en-US" dirty="0"/>
              <a:t> </a:t>
            </a:r>
            <a:r>
              <a:rPr lang="en-US" dirty="0" err="1"/>
              <a:t>korti</a:t>
            </a:r>
            <a:r>
              <a:rPr lang="tr-TR" dirty="0"/>
              <a:t>z</a:t>
            </a:r>
            <a:r>
              <a:rPr lang="en-US" dirty="0" err="1"/>
              <a:t>ol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salgılanma</a:t>
            </a:r>
            <a:r>
              <a:rPr lang="tr-TR" dirty="0" err="1"/>
              <a:t>sını</a:t>
            </a:r>
            <a:r>
              <a:rPr lang="tr-TR" dirty="0"/>
              <a:t> </a:t>
            </a:r>
            <a:r>
              <a:rPr lang="en-US" dirty="0" err="1"/>
              <a:t>arttırır</a:t>
            </a:r>
            <a:r>
              <a:rPr lang="tr-TR" dirty="0"/>
              <a:t>.) </a:t>
            </a:r>
          </a:p>
          <a:p>
            <a:pPr marL="342900" indent="-342900">
              <a:buAutoNum type="arabicParenR"/>
            </a:pPr>
            <a:endParaRPr lang="tr-TR" dirty="0"/>
          </a:p>
          <a:p>
            <a:r>
              <a:rPr lang="en-US" dirty="0" err="1"/>
              <a:t>Glukagon</a:t>
            </a:r>
            <a:r>
              <a:rPr lang="en-US" dirty="0"/>
              <a:t>, </a:t>
            </a:r>
            <a:r>
              <a:rPr lang="en-US" dirty="0" err="1"/>
              <a:t>epinefrin</a:t>
            </a:r>
            <a:r>
              <a:rPr lang="en-US" dirty="0"/>
              <a:t>, </a:t>
            </a:r>
            <a:r>
              <a:rPr lang="en-US" dirty="0" err="1"/>
              <a:t>kortizol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büyüme</a:t>
            </a:r>
            <a:r>
              <a:rPr lang="en-US" dirty="0"/>
              <a:t>  </a:t>
            </a:r>
            <a:r>
              <a:rPr lang="en-US" dirty="0" err="1"/>
              <a:t>hormonları</a:t>
            </a:r>
            <a:r>
              <a:rPr lang="en-US" dirty="0"/>
              <a:t>, </a:t>
            </a:r>
            <a:r>
              <a:rPr lang="en-US" dirty="0" err="1"/>
              <a:t>insülinin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üzerindeki</a:t>
            </a:r>
            <a:r>
              <a:rPr lang="en-US" dirty="0"/>
              <a:t> </a:t>
            </a:r>
            <a:r>
              <a:rPr lang="en-US" dirty="0" err="1"/>
              <a:t>etkisine</a:t>
            </a:r>
            <a:r>
              <a:rPr lang="en-US" dirty="0"/>
              <a:t> zıt </a:t>
            </a:r>
            <a:r>
              <a:rPr lang="en-US" dirty="0" err="1"/>
              <a:t>işlev</a:t>
            </a:r>
            <a:r>
              <a:rPr lang="en-US" dirty="0"/>
              <a:t> </a:t>
            </a:r>
            <a:r>
              <a:rPr lang="en-US" dirty="0" err="1"/>
              <a:t>gördükleri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“</a:t>
            </a:r>
            <a:r>
              <a:rPr lang="en-US" dirty="0" err="1">
                <a:solidFill>
                  <a:schemeClr val="accent6"/>
                </a:solidFill>
              </a:rPr>
              <a:t>karşıt-düzenleyici</a:t>
            </a:r>
            <a:r>
              <a:rPr lang="en-US" dirty="0"/>
              <a:t>” </a:t>
            </a:r>
            <a:r>
              <a:rPr lang="en-US" dirty="0" err="1"/>
              <a:t>hormonlar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isimlendirilirler</a:t>
            </a:r>
            <a:r>
              <a:rPr lang="en-US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5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şeli Çift Ayraç 3"/>
          <p:cNvSpPr/>
          <p:nvPr/>
        </p:nvSpPr>
        <p:spPr>
          <a:xfrm>
            <a:off x="792163" y="548680"/>
            <a:ext cx="576064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68227" y="83671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tr-TR" b="1" dirty="0" err="1"/>
              <a:t>Glukagon</a:t>
            </a:r>
            <a:r>
              <a:rPr lang="tr-TR" b="1" dirty="0"/>
              <a:t> ve Epinefrin: </a:t>
            </a:r>
          </a:p>
          <a:p>
            <a:pPr marL="342900" indent="-342900" algn="just">
              <a:buAutoNum type="arabicPeriod"/>
            </a:pPr>
            <a:endParaRPr lang="tr-TR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düzeylerinin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-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düzenleniminde</a:t>
            </a:r>
            <a:r>
              <a:rPr lang="en-US" dirty="0"/>
              <a:t>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Glukagon</a:t>
            </a:r>
            <a:r>
              <a:rPr lang="tr-TR" dirty="0"/>
              <a:t>, </a:t>
            </a:r>
            <a:r>
              <a:rPr lang="en-US" dirty="0" err="1"/>
              <a:t>hepatik</a:t>
            </a:r>
            <a:r>
              <a:rPr lang="en-US" dirty="0"/>
              <a:t> </a:t>
            </a:r>
            <a:r>
              <a:rPr lang="en-US" dirty="0" err="1"/>
              <a:t>glikojenoliz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glikoneogenezi</a:t>
            </a:r>
            <a:r>
              <a:rPr lang="en-US" dirty="0"/>
              <a:t> </a:t>
            </a:r>
            <a:r>
              <a:rPr lang="en-US" dirty="0" err="1"/>
              <a:t>uyarmaktadır</a:t>
            </a:r>
            <a:r>
              <a:rPr lang="en-US" dirty="0"/>
              <a:t>. </a:t>
            </a: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 err="1"/>
              <a:t>glikojenoliz</a:t>
            </a:r>
            <a:r>
              <a:rPr lang="en-US" dirty="0"/>
              <a:t> and </a:t>
            </a:r>
            <a:r>
              <a:rPr lang="en-US" dirty="0" err="1"/>
              <a:t>lipolizi</a:t>
            </a:r>
            <a:r>
              <a:rPr lang="en-US" dirty="0"/>
              <a:t> </a:t>
            </a:r>
            <a:r>
              <a:rPr lang="en-US" dirty="0" err="1"/>
              <a:t>başlatır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salgılanması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perifera</a:t>
            </a:r>
            <a:r>
              <a:rPr lang="tr-TR" dirty="0"/>
              <a:t>l</a:t>
            </a:r>
            <a:r>
              <a:rPr lang="en-US" dirty="0"/>
              <a:t> </a:t>
            </a:r>
            <a:r>
              <a:rPr lang="en-US" dirty="0" err="1"/>
              <a:t>dokularca</a:t>
            </a:r>
            <a:r>
              <a:rPr lang="en-US" dirty="0"/>
              <a:t> </a:t>
            </a:r>
            <a:r>
              <a:rPr lang="en-US" dirty="0" err="1"/>
              <a:t>glikozun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al</a:t>
            </a:r>
            <a:r>
              <a:rPr lang="tr-TR" dirty="0" err="1"/>
              <a:t>ımını</a:t>
            </a:r>
            <a:r>
              <a:rPr lang="en-US" dirty="0"/>
              <a:t> </a:t>
            </a:r>
            <a:r>
              <a:rPr lang="en-US" dirty="0" err="1"/>
              <a:t>inhibe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/>
              <a:t>Epinefrin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 err="1"/>
              <a:t>normalde</a:t>
            </a:r>
            <a:r>
              <a:rPr lang="en-US" dirty="0"/>
              <a:t>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mücadelede</a:t>
            </a:r>
            <a:r>
              <a:rPr lang="en-US" dirty="0"/>
              <a:t> </a:t>
            </a:r>
            <a:r>
              <a:rPr lang="en-US" dirty="0" err="1"/>
              <a:t>esansiyel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tip</a:t>
            </a:r>
            <a:r>
              <a:rPr lang="tr-TR" dirty="0"/>
              <a:t> 1 diyabetin ge</a:t>
            </a:r>
            <a:r>
              <a:rPr lang="en-US" dirty="0"/>
              <a:t>ç </a:t>
            </a:r>
            <a:r>
              <a:rPr lang="en-US" dirty="0" err="1"/>
              <a:t>fazlarında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salgılanması</a:t>
            </a:r>
            <a:r>
              <a:rPr lang="en-US" dirty="0"/>
              <a:t> </a:t>
            </a:r>
            <a:r>
              <a:rPr lang="en-US" dirty="0" err="1"/>
              <a:t>bozukluğunda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üstlenir</a:t>
            </a:r>
            <a:r>
              <a:rPr lang="en-US" dirty="0"/>
              <a:t>.</a:t>
            </a:r>
          </a:p>
        </p:txBody>
      </p:sp>
      <p:sp>
        <p:nvSpPr>
          <p:cNvPr id="7" name="Köşeli Çift Ayraç 6"/>
          <p:cNvSpPr/>
          <p:nvPr/>
        </p:nvSpPr>
        <p:spPr>
          <a:xfrm>
            <a:off x="6120755" y="548680"/>
            <a:ext cx="576064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696819" y="843677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2. </a:t>
            </a:r>
            <a:r>
              <a:rPr lang="tr-TR" b="1" dirty="0" err="1"/>
              <a:t>Kortizol</a:t>
            </a:r>
            <a:r>
              <a:rPr lang="tr-TR" b="1" dirty="0"/>
              <a:t> ve Büyüme Hormonu:</a:t>
            </a:r>
          </a:p>
          <a:p>
            <a:pPr algn="just"/>
            <a:r>
              <a:rPr lang="tr-TR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Bu hormonlar kan glikozu konsantrasyonunun kısa-s</a:t>
            </a:r>
            <a:r>
              <a:rPr lang="en-US" dirty="0" err="1"/>
              <a:t>üreli</a:t>
            </a:r>
            <a:r>
              <a:rPr lang="en-US" dirty="0"/>
              <a:t> </a:t>
            </a:r>
            <a:r>
              <a:rPr lang="en-US" dirty="0" err="1"/>
              <a:t>korunumunda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r>
              <a:rPr lang="en-US" dirty="0" err="1"/>
              <a:t>Bununla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,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metabolizmasının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kontrolünde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oynar</a:t>
            </a:r>
            <a:r>
              <a:rPr lang="en-US" dirty="0"/>
              <a:t>.</a:t>
            </a:r>
          </a:p>
          <a:p>
            <a:pPr algn="just"/>
            <a:endParaRPr lang="tr-TR" dirty="0"/>
          </a:p>
          <a:p>
            <a:pPr algn="just"/>
            <a:endParaRPr lang="tr-TR" dirty="0"/>
          </a:p>
        </p:txBody>
      </p:sp>
      <p:sp>
        <p:nvSpPr>
          <p:cNvPr id="10" name="Köşeli Çift Ayraç 9"/>
          <p:cNvSpPr/>
          <p:nvPr/>
        </p:nvSpPr>
        <p:spPr>
          <a:xfrm>
            <a:off x="5616699" y="548680"/>
            <a:ext cx="464682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Köşeli Çift Ayraç 10"/>
          <p:cNvSpPr/>
          <p:nvPr/>
        </p:nvSpPr>
        <p:spPr>
          <a:xfrm>
            <a:off x="383988" y="548680"/>
            <a:ext cx="464682" cy="9361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89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6480795" y="1484785"/>
            <a:ext cx="4176465" cy="5112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/>
              <a:t>İnsülin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glikozunu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etmeye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diyabet</a:t>
            </a:r>
            <a:r>
              <a:rPr lang="en-US" dirty="0"/>
              <a:t> </a:t>
            </a:r>
            <a:r>
              <a:rPr lang="en-US" dirty="0" err="1"/>
              <a:t>hastalarında</a:t>
            </a:r>
            <a:r>
              <a:rPr lang="en-US" dirty="0"/>
              <a:t> </a:t>
            </a:r>
            <a:r>
              <a:rPr lang="en-US" dirty="0" err="1"/>
              <a:t>çoğunlukla</a:t>
            </a:r>
            <a:r>
              <a:rPr lang="en-US" dirty="0"/>
              <a:t> </a:t>
            </a:r>
            <a:r>
              <a:rPr lang="en-US" dirty="0" err="1"/>
              <a:t>hipoglisemi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hipoglisem</a:t>
            </a:r>
            <a:r>
              <a:rPr lang="tr-TR" dirty="0"/>
              <a:t>ili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bilinci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oral </a:t>
            </a:r>
            <a:r>
              <a:rPr lang="en-US" dirty="0" err="1"/>
              <a:t>karbohidrat</a:t>
            </a:r>
            <a:r>
              <a:rPr lang="en-US" dirty="0"/>
              <a:t> </a:t>
            </a:r>
            <a:r>
              <a:rPr lang="en-US" dirty="0" err="1"/>
              <a:t>uygulaması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edilebilmektedir</a:t>
            </a:r>
            <a:r>
              <a:rPr lang="en-US" dirty="0"/>
              <a:t>. </a:t>
            </a: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hipogilsemili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, </a:t>
            </a:r>
            <a:r>
              <a:rPr lang="en-US" dirty="0" err="1"/>
              <a:t>bilinçlerini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yutma</a:t>
            </a:r>
            <a:r>
              <a:rPr lang="en-US" dirty="0"/>
              <a:t> </a:t>
            </a:r>
            <a:r>
              <a:rPr lang="en-US" dirty="0" err="1"/>
              <a:t>yetilerini</a:t>
            </a:r>
            <a:r>
              <a:rPr lang="en-US" dirty="0"/>
              <a:t> </a:t>
            </a:r>
            <a:r>
              <a:rPr lang="en-US" dirty="0" err="1"/>
              <a:t>kaybetmişlerdir</a:t>
            </a:r>
            <a:r>
              <a:rPr lang="en-US" dirty="0"/>
              <a:t>. Bu </a:t>
            </a:r>
            <a:r>
              <a:rPr lang="en-US" dirty="0" err="1"/>
              <a:t>vakalarda</a:t>
            </a:r>
            <a:r>
              <a:rPr lang="en-US" dirty="0"/>
              <a:t>,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tr-TR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glukagon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seçenekleridir</a:t>
            </a:r>
            <a:r>
              <a:rPr lang="tr-TR" dirty="0"/>
              <a:t>.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44091" y="1484784"/>
            <a:ext cx="345638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/>
              <a:t>1.İns</a:t>
            </a:r>
            <a:r>
              <a:rPr lang="en-US" b="1" dirty="0" err="1"/>
              <a:t>ülin</a:t>
            </a:r>
            <a:r>
              <a:rPr lang="en-US" b="1" dirty="0"/>
              <a:t>-</a:t>
            </a:r>
            <a:r>
              <a:rPr lang="tr-TR" b="1" dirty="0"/>
              <a:t>U</a:t>
            </a:r>
            <a:r>
              <a:rPr lang="en-US" b="1" dirty="0" err="1"/>
              <a:t>yarımlı</a:t>
            </a:r>
            <a:r>
              <a:rPr lang="en-US" b="1" dirty="0"/>
              <a:t> </a:t>
            </a:r>
            <a:r>
              <a:rPr lang="tr-TR" b="1" dirty="0"/>
              <a:t>H</a:t>
            </a:r>
            <a:r>
              <a:rPr lang="en-US" b="1" dirty="0" err="1"/>
              <a:t>ipoglisemi</a:t>
            </a:r>
            <a:endParaRPr lang="tr-TR" b="1" dirty="0"/>
          </a:p>
        </p:txBody>
      </p:sp>
      <p:sp>
        <p:nvSpPr>
          <p:cNvPr id="4" name="L-Şekli 3"/>
          <p:cNvSpPr/>
          <p:nvPr/>
        </p:nvSpPr>
        <p:spPr>
          <a:xfrm>
            <a:off x="0" y="-27384"/>
            <a:ext cx="2664371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dirty="0"/>
              <a:t>Hipoglisemi Tipleri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600475" y="1484785"/>
            <a:ext cx="288032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pic>
        <p:nvPicPr>
          <p:cNvPr id="1026" name="Picture 2" descr="C:\Users\Gülşah\Desktop\Yeni klasör (5)\Ekran Alıntısı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23" y="1707871"/>
            <a:ext cx="2021272" cy="46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9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104531" y="1501106"/>
            <a:ext cx="6552728" cy="5089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Hipogliseminin ikinci en yaygın şeklidir.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Bir </a:t>
            </a:r>
            <a:r>
              <a:rPr lang="en-US" dirty="0" err="1"/>
              <a:t>öğün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aşırı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salınımının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en-US" dirty="0" err="1"/>
              <a:t>hipoglisemiyi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tr-TR" dirty="0" err="1"/>
              <a:t>şvik</a:t>
            </a:r>
            <a:r>
              <a:rPr lang="tr-TR" dirty="0"/>
              <a:t> eder.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Hasta besin almasa bile plazma glikoz seviyeleri normal değerlere döner.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dirty="0"/>
              <a:t>Genelde tek gereken tedavi hastaların üç öğün yemekten ziyade sık sık ve az miktarlarda beslenmesidir.</a:t>
            </a:r>
          </a:p>
          <a:p>
            <a:pPr algn="ctr"/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44091" y="1501107"/>
            <a:ext cx="3960440" cy="5135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Beslenme Sonrası (Reaktif) Hipoglisemi:</a:t>
            </a:r>
          </a:p>
        </p:txBody>
      </p:sp>
      <p:sp>
        <p:nvSpPr>
          <p:cNvPr id="6" name="L-Şekli 5"/>
          <p:cNvSpPr/>
          <p:nvPr/>
        </p:nvSpPr>
        <p:spPr>
          <a:xfrm>
            <a:off x="0" y="-27384"/>
            <a:ext cx="2664371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dirty="0"/>
              <a:t>Hipoglisemi Tipleri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078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4091" y="1468736"/>
            <a:ext cx="417646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Açlık Hipoglisemisi:</a:t>
            </a:r>
            <a:endParaRPr lang="tr-TR" dirty="0"/>
          </a:p>
        </p:txBody>
      </p:sp>
      <p:sp>
        <p:nvSpPr>
          <p:cNvPr id="5" name="L-Şekli 4"/>
          <p:cNvSpPr/>
          <p:nvPr/>
        </p:nvSpPr>
        <p:spPr>
          <a:xfrm>
            <a:off x="0" y="-27384"/>
            <a:ext cx="2664371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dirty="0"/>
              <a:t>Hipoglisemi Tipleri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48547" y="1484785"/>
            <a:ext cx="6408713" cy="5112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dirty="0"/>
              <a:t>A</a:t>
            </a:r>
            <a:r>
              <a:rPr lang="en-US" sz="1600" dirty="0" err="1"/>
              <a:t>çlık</a:t>
            </a:r>
            <a:r>
              <a:rPr lang="en-US" sz="1600" dirty="0"/>
              <a:t> </a:t>
            </a:r>
            <a:r>
              <a:rPr lang="en-US" sz="1600" dirty="0" err="1"/>
              <a:t>esnasında</a:t>
            </a:r>
            <a:r>
              <a:rPr lang="en-US" sz="1600" dirty="0"/>
              <a:t> </a:t>
            </a:r>
            <a:r>
              <a:rPr lang="en-US" sz="1600" dirty="0" err="1"/>
              <a:t>düşük</a:t>
            </a:r>
            <a:r>
              <a:rPr lang="en-US" sz="1600" dirty="0"/>
              <a:t> </a:t>
            </a:r>
            <a:r>
              <a:rPr lang="en-US" sz="1600" dirty="0" err="1"/>
              <a:t>kan</a:t>
            </a:r>
            <a:r>
              <a:rPr lang="en-US" sz="1600" dirty="0"/>
              <a:t> </a:t>
            </a:r>
            <a:r>
              <a:rPr lang="en-US" sz="1600" dirty="0" err="1"/>
              <a:t>glikozu</a:t>
            </a:r>
            <a:r>
              <a:rPr lang="en-US" sz="1600" dirty="0"/>
              <a:t> </a:t>
            </a:r>
            <a:r>
              <a:rPr lang="en-US" sz="1600" dirty="0" err="1"/>
              <a:t>nadirdir</a:t>
            </a:r>
            <a:r>
              <a:rPr lang="en-US" sz="1600" dirty="0"/>
              <a:t>, </a:t>
            </a:r>
            <a:r>
              <a:rPr lang="en-US" sz="1600" dirty="0" err="1"/>
              <a:t>ancak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durum </a:t>
            </a:r>
            <a:r>
              <a:rPr lang="en-US" sz="1600" dirty="0" err="1"/>
              <a:t>ciddi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tıbbi</a:t>
            </a:r>
            <a:r>
              <a:rPr lang="en-US" sz="1600" dirty="0"/>
              <a:t> </a:t>
            </a:r>
            <a:r>
              <a:rPr lang="en-US" sz="1600" dirty="0" err="1"/>
              <a:t>sorun</a:t>
            </a:r>
            <a:r>
              <a:rPr lang="en-US" sz="1600" dirty="0"/>
              <a:t> </a:t>
            </a:r>
            <a:r>
              <a:rPr lang="en-US" sz="1600" dirty="0" err="1"/>
              <a:t>yaratır</a:t>
            </a:r>
            <a:r>
              <a:rPr lang="en-US" sz="1600" dirty="0"/>
              <a:t>. </a:t>
            </a:r>
            <a:endParaRPr lang="tr-TR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Açlık</a:t>
            </a:r>
            <a:r>
              <a:rPr lang="en-US" sz="1600" dirty="0"/>
              <a:t> </a:t>
            </a:r>
            <a:r>
              <a:rPr lang="en-US" sz="1600" dirty="0" err="1"/>
              <a:t>hipoglisemisi</a:t>
            </a:r>
            <a:r>
              <a:rPr lang="en-US" sz="1600" dirty="0"/>
              <a:t>, </a:t>
            </a:r>
            <a:r>
              <a:rPr lang="en-US" sz="1600" dirty="0" err="1"/>
              <a:t>hepatik</a:t>
            </a:r>
            <a:r>
              <a:rPr lang="en-US" sz="1600" dirty="0"/>
              <a:t> </a:t>
            </a:r>
            <a:r>
              <a:rPr lang="en-US" sz="1600" dirty="0" err="1"/>
              <a:t>gilkojenoliz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glukoneogenez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üretim</a:t>
            </a:r>
            <a:r>
              <a:rPr lang="en-US" sz="1600" dirty="0"/>
              <a:t> </a:t>
            </a:r>
            <a:r>
              <a:rPr lang="en-US" sz="1600" dirty="0" err="1"/>
              <a:t>sıklığında</a:t>
            </a:r>
            <a:r>
              <a:rPr lang="en-US" sz="1600" dirty="0"/>
              <a:t> </a:t>
            </a:r>
            <a:r>
              <a:rPr lang="en-US" sz="1600" dirty="0" err="1"/>
              <a:t>azalmayla</a:t>
            </a:r>
            <a:r>
              <a:rPr lang="en-US" sz="1600" dirty="0"/>
              <a:t> </a:t>
            </a:r>
            <a:r>
              <a:rPr lang="en-US" sz="1600" dirty="0" err="1"/>
              <a:t>sonuçlanan</a:t>
            </a:r>
            <a:r>
              <a:rPr lang="en-US" sz="1600" dirty="0"/>
              <a:t> </a:t>
            </a:r>
            <a:r>
              <a:rPr lang="en-US" sz="1600" dirty="0" err="1"/>
              <a:t>nöroglikopeni</a:t>
            </a:r>
            <a:r>
              <a:rPr lang="en-US" sz="1600" dirty="0"/>
              <a:t> </a:t>
            </a:r>
            <a:r>
              <a:rPr lang="en-US" sz="1600" dirty="0" err="1"/>
              <a:t>meydana</a:t>
            </a:r>
            <a:r>
              <a:rPr lang="en-US" sz="1600" dirty="0"/>
              <a:t> </a:t>
            </a:r>
            <a:r>
              <a:rPr lang="en-US" sz="1600" dirty="0" err="1"/>
              <a:t>gelişine</a:t>
            </a:r>
            <a:r>
              <a:rPr lang="en-US" sz="1600" dirty="0"/>
              <a:t> </a:t>
            </a:r>
            <a:r>
              <a:rPr lang="en-US" sz="1600" dirty="0" err="1"/>
              <a:t>yönelimi</a:t>
            </a:r>
            <a:r>
              <a:rPr lang="en-US" sz="1600" dirty="0"/>
              <a:t> </a:t>
            </a:r>
            <a:r>
              <a:rPr lang="en-US" sz="1600" dirty="0" err="1"/>
              <a:t>sağlar</a:t>
            </a:r>
            <a:r>
              <a:rPr lang="en-US" sz="1600" dirty="0"/>
              <a:t>. </a:t>
            </a:r>
            <a:endParaRPr lang="tr-TR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Bundan</a:t>
            </a:r>
            <a:r>
              <a:rPr lang="en-US" sz="1600" dirty="0"/>
              <a:t> </a:t>
            </a:r>
            <a:r>
              <a:rPr lang="en-US" sz="1600" dirty="0" err="1"/>
              <a:t>farklı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,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görülen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pankreatik</a:t>
            </a:r>
            <a:r>
              <a:rPr lang="en-US" sz="1600" dirty="0"/>
              <a:t> </a:t>
            </a:r>
            <a:r>
              <a:rPr lang="en-US" sz="1600" dirty="0" err="1"/>
              <a:t>tümörlerce</a:t>
            </a:r>
            <a:r>
              <a:rPr lang="en-US" sz="1600" dirty="0"/>
              <a:t> </a:t>
            </a:r>
            <a:r>
              <a:rPr lang="en-US" sz="1600" dirty="0" err="1"/>
              <a:t>insülinin</a:t>
            </a:r>
            <a:r>
              <a:rPr lang="en-US" sz="1600" dirty="0"/>
              <a:t> </a:t>
            </a:r>
            <a:r>
              <a:rPr lang="en-US" sz="1600" dirty="0" err="1"/>
              <a:t>aşırı</a:t>
            </a:r>
            <a:r>
              <a:rPr lang="en-US" sz="1600" dirty="0"/>
              <a:t> </a:t>
            </a:r>
            <a:r>
              <a:rPr lang="en-US" sz="1600" dirty="0" err="1"/>
              <a:t>üretiminden</a:t>
            </a:r>
            <a:r>
              <a:rPr lang="en-US" sz="1600" dirty="0"/>
              <a:t> </a:t>
            </a:r>
            <a:r>
              <a:rPr lang="en-US" sz="1600" dirty="0" err="1"/>
              <a:t>kaynaklanan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periferal</a:t>
            </a:r>
            <a:r>
              <a:rPr lang="en-US" sz="1600" dirty="0"/>
              <a:t> </a:t>
            </a:r>
            <a:r>
              <a:rPr lang="en-US" sz="1600" dirty="0" err="1"/>
              <a:t>dokular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kullanım</a:t>
            </a:r>
            <a:r>
              <a:rPr lang="en-US" sz="1600" dirty="0"/>
              <a:t> </a:t>
            </a:r>
            <a:r>
              <a:rPr lang="en-US" sz="1600" dirty="0" err="1"/>
              <a:t>oranının</a:t>
            </a:r>
            <a:r>
              <a:rPr lang="en-US" sz="1600" dirty="0"/>
              <a:t> </a:t>
            </a:r>
            <a:r>
              <a:rPr lang="en-US" sz="1600" dirty="0" err="1"/>
              <a:t>artması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ilişkili</a:t>
            </a:r>
            <a:r>
              <a:rPr lang="en-US" sz="1600" dirty="0"/>
              <a:t> </a:t>
            </a:r>
            <a:r>
              <a:rPr lang="en-US" sz="1600" dirty="0" err="1"/>
              <a:t>açlık</a:t>
            </a:r>
            <a:r>
              <a:rPr lang="en-US" sz="1600" dirty="0"/>
              <a:t> </a:t>
            </a:r>
            <a:r>
              <a:rPr lang="en-US" sz="1600" dirty="0" err="1"/>
              <a:t>hipoglisemisi</a:t>
            </a:r>
            <a:r>
              <a:rPr lang="en-US" sz="1600" dirty="0"/>
              <a:t> </a:t>
            </a:r>
            <a:r>
              <a:rPr lang="en-US" sz="1600" dirty="0" err="1"/>
              <a:t>görülebilmektedir</a:t>
            </a:r>
            <a:r>
              <a:rPr lang="en-US" sz="1600" dirty="0"/>
              <a:t>. </a:t>
            </a:r>
            <a:endParaRPr lang="tr-TR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sz="1600" dirty="0"/>
              <a:t>T</a:t>
            </a:r>
            <a:r>
              <a:rPr lang="en-US" sz="1600" dirty="0" err="1"/>
              <a:t>edavi</a:t>
            </a:r>
            <a:r>
              <a:rPr lang="en-US" sz="1600" dirty="0"/>
              <a:t> </a:t>
            </a:r>
            <a:r>
              <a:rPr lang="en-US" sz="1600" dirty="0" err="1"/>
              <a:t>programı</a:t>
            </a:r>
            <a:r>
              <a:rPr lang="en-US" sz="1600" dirty="0"/>
              <a:t> </a:t>
            </a:r>
            <a:r>
              <a:rPr lang="en-US" sz="1600" dirty="0" err="1"/>
              <a:t>terk</a:t>
            </a:r>
            <a:r>
              <a:rPr lang="en-US" sz="1600" dirty="0"/>
              <a:t> </a:t>
            </a:r>
            <a:r>
              <a:rPr lang="en-US" sz="1600" dirty="0" err="1"/>
              <a:t>edilirse</a:t>
            </a:r>
            <a:r>
              <a:rPr lang="en-US" sz="1600" dirty="0"/>
              <a:t>, </a:t>
            </a:r>
            <a:r>
              <a:rPr lang="en-US" sz="1600" dirty="0" err="1"/>
              <a:t>açlık</a:t>
            </a:r>
            <a:r>
              <a:rPr lang="en-US" sz="1600" dirty="0"/>
              <a:t> </a:t>
            </a:r>
            <a:r>
              <a:rPr lang="en-US" sz="1600" dirty="0" err="1"/>
              <a:t>hipoglisemisi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hasta </a:t>
            </a:r>
            <a:r>
              <a:rPr lang="en-US" sz="1600" dirty="0" err="1"/>
              <a:t>bilinç</a:t>
            </a:r>
            <a:r>
              <a:rPr lang="en-US" sz="1600" dirty="0"/>
              <a:t> </a:t>
            </a:r>
            <a:r>
              <a:rPr lang="en-US" sz="1600" dirty="0" err="1"/>
              <a:t>kaybı</a:t>
            </a:r>
            <a:r>
              <a:rPr lang="en-US" sz="1600" dirty="0"/>
              <a:t>, </a:t>
            </a:r>
            <a:r>
              <a:rPr lang="en-US" sz="1600" dirty="0" err="1"/>
              <a:t>konvüzyon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koma</a:t>
            </a:r>
            <a:r>
              <a:rPr lang="en-US" sz="1600" dirty="0"/>
              <a:t> </a:t>
            </a:r>
            <a:r>
              <a:rPr lang="en-US" sz="1600" dirty="0" err="1"/>
              <a:t>durumunu</a:t>
            </a:r>
            <a:r>
              <a:rPr lang="en-US" sz="1600" dirty="0"/>
              <a:t> </a:t>
            </a:r>
            <a:r>
              <a:rPr lang="en-US" sz="1600" dirty="0" err="1"/>
              <a:t>yaşar</a:t>
            </a:r>
            <a:r>
              <a:rPr lang="en-US" sz="1600" dirty="0"/>
              <a:t>. </a:t>
            </a:r>
            <a:endParaRPr lang="tr-TR" sz="16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Yağ</a:t>
            </a:r>
            <a:r>
              <a:rPr lang="en-US" sz="1600" dirty="0"/>
              <a:t> </a:t>
            </a:r>
            <a:r>
              <a:rPr lang="en-US" sz="1600" dirty="0" err="1"/>
              <a:t>asidi</a:t>
            </a:r>
            <a:r>
              <a:rPr lang="en-US" sz="1600" dirty="0"/>
              <a:t> </a:t>
            </a:r>
            <a:r>
              <a:rPr lang="en-US" sz="1600" dirty="0" err="1"/>
              <a:t>oksidasyonu</a:t>
            </a:r>
            <a:r>
              <a:rPr lang="en-US" sz="1600" dirty="0"/>
              <a:t> </a:t>
            </a:r>
            <a:r>
              <a:rPr lang="en-US" sz="1600" dirty="0" err="1"/>
              <a:t>eksikliği</a:t>
            </a:r>
            <a:r>
              <a:rPr lang="en-US" sz="1600" dirty="0"/>
              <a:t>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hipoglisemi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sonuçlanmaktadır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20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Birleştir 4"/>
          <p:cNvSpPr/>
          <p:nvPr/>
        </p:nvSpPr>
        <p:spPr>
          <a:xfrm>
            <a:off x="144091" y="260648"/>
            <a:ext cx="3168352" cy="547260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Hipoglisemi ve Alkol Zehirlenmesi</a:t>
            </a:r>
          </a:p>
        </p:txBody>
      </p:sp>
      <p:sp>
        <p:nvSpPr>
          <p:cNvPr id="6" name="Oval 5"/>
          <p:cNvSpPr/>
          <p:nvPr/>
        </p:nvSpPr>
        <p:spPr>
          <a:xfrm>
            <a:off x="1368227" y="5877272"/>
            <a:ext cx="7920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Gülşah\Desktop\Yeni klasör (5)\Ekran Alıntısı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02" y="4581128"/>
            <a:ext cx="78379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3312444" y="116632"/>
            <a:ext cx="74889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/>
              <a:t>Alkol iki </a:t>
            </a:r>
            <a:r>
              <a:rPr lang="tr-TR" sz="1600" dirty="0" err="1"/>
              <a:t>oksidasyon</a:t>
            </a:r>
            <a:r>
              <a:rPr lang="tr-TR" sz="1600" dirty="0"/>
              <a:t> tepkimesi ile karaciğerde </a:t>
            </a:r>
            <a:r>
              <a:rPr lang="tr-TR" sz="1600" dirty="0" err="1"/>
              <a:t>metabolize</a:t>
            </a:r>
            <a:r>
              <a:rPr lang="tr-TR" sz="1600" dirty="0"/>
              <a:t> edilir: </a:t>
            </a:r>
            <a:r>
              <a:rPr lang="tr-TR" sz="1600" u="sng" dirty="0"/>
              <a:t>Etanol öncelikle alkol </a:t>
            </a:r>
            <a:r>
              <a:rPr lang="tr-TR" sz="1600" u="sng" dirty="0" err="1"/>
              <a:t>dehidrogenaz</a:t>
            </a:r>
            <a:r>
              <a:rPr lang="tr-TR" sz="1600" u="sng" dirty="0"/>
              <a:t> enzimi ile </a:t>
            </a:r>
            <a:r>
              <a:rPr lang="tr-TR" sz="1600" u="sng" dirty="0" err="1"/>
              <a:t>asetaldehide</a:t>
            </a:r>
            <a:r>
              <a:rPr lang="tr-TR" sz="1600" u="sng" dirty="0"/>
              <a:t> çevrilir.</a:t>
            </a:r>
            <a:r>
              <a:rPr lang="tr-TR" sz="1600" dirty="0"/>
              <a:t> Sonrasında </a:t>
            </a:r>
            <a:r>
              <a:rPr lang="tr-TR" sz="1600" dirty="0" err="1"/>
              <a:t>aldehid</a:t>
            </a:r>
            <a:r>
              <a:rPr lang="tr-TR" sz="1600" dirty="0"/>
              <a:t> </a:t>
            </a:r>
            <a:r>
              <a:rPr lang="tr-TR" sz="1600" dirty="0" err="1"/>
              <a:t>dehidrogenaz</a:t>
            </a:r>
            <a:r>
              <a:rPr lang="tr-TR" sz="1600" dirty="0"/>
              <a:t> tarafından asetata </a:t>
            </a:r>
            <a:r>
              <a:rPr lang="tr-TR" sz="1600" dirty="0" err="1"/>
              <a:t>oside</a:t>
            </a:r>
            <a:r>
              <a:rPr lang="tr-TR" sz="1600" dirty="0"/>
              <a:t> edilir. </a:t>
            </a:r>
            <a:r>
              <a:rPr lang="tr-TR" sz="1600" dirty="0">
                <a:solidFill>
                  <a:srgbClr val="FF0000"/>
                </a:solidFill>
              </a:rPr>
              <a:t>Bu enzim bazı alkol hastalarında, alkol alım isteğini durduran ilaç olan </a:t>
            </a:r>
            <a:r>
              <a:rPr lang="tr-TR" sz="1600" dirty="0" err="1">
                <a:solidFill>
                  <a:srgbClr val="FF0000"/>
                </a:solidFill>
              </a:rPr>
              <a:t>disulfiram</a:t>
            </a:r>
            <a:r>
              <a:rPr lang="tr-TR" sz="1600" dirty="0">
                <a:solidFill>
                  <a:srgbClr val="FF0000"/>
                </a:solidFill>
              </a:rPr>
              <a:t> ile </a:t>
            </a:r>
            <a:r>
              <a:rPr lang="tr-TR" sz="1600" dirty="0" err="1">
                <a:solidFill>
                  <a:srgbClr val="FF0000"/>
                </a:solidFill>
              </a:rPr>
              <a:t>inhibisyona</a:t>
            </a:r>
            <a:r>
              <a:rPr lang="tr-TR" sz="1600" dirty="0">
                <a:solidFill>
                  <a:srgbClr val="FF0000"/>
                </a:solidFill>
              </a:rPr>
              <a:t> uğratılmaktadır.</a:t>
            </a:r>
            <a:r>
              <a:rPr lang="tr-TR" sz="1600" dirty="0"/>
              <a:t> Bu durum, kızarıklık, taşikardi, </a:t>
            </a:r>
            <a:r>
              <a:rPr lang="tr-TR" sz="1600" dirty="0" err="1"/>
              <a:t>hiperventilasyon</a:t>
            </a:r>
            <a:r>
              <a:rPr lang="tr-TR" sz="1600" dirty="0"/>
              <a:t> ve mide bulantısına yol açan kanda </a:t>
            </a:r>
            <a:r>
              <a:rPr lang="tr-TR" sz="1600" dirty="0" err="1"/>
              <a:t>asetaldehid</a:t>
            </a:r>
            <a:r>
              <a:rPr lang="tr-TR" sz="1600" dirty="0"/>
              <a:t> birikimine neden olmaktadır. </a:t>
            </a:r>
            <a:r>
              <a:rPr lang="tr-TR" sz="1600" dirty="0" err="1"/>
              <a:t>Herbir</a:t>
            </a:r>
            <a:r>
              <a:rPr lang="tr-TR" sz="1600" dirty="0"/>
              <a:t> reaksiyon, </a:t>
            </a:r>
            <a:r>
              <a:rPr lang="tr-TR" sz="1600" dirty="0" err="1"/>
              <a:t>sitozolik</a:t>
            </a:r>
            <a:r>
              <a:rPr lang="tr-TR" sz="1600" dirty="0"/>
              <a:t> NADH konsantrasyonunda ciddi artışa sebep olacak </a:t>
            </a:r>
            <a:r>
              <a:rPr lang="tr-TR" sz="1600" dirty="0" err="1"/>
              <a:t>NAD+’ye</a:t>
            </a:r>
            <a:r>
              <a:rPr lang="tr-TR" sz="1600" dirty="0"/>
              <a:t> elektron transferini sağlar. NADH bolluğu, </a:t>
            </a:r>
            <a:r>
              <a:rPr lang="tr-TR" sz="1600" dirty="0" err="1"/>
              <a:t>pirüvatın</a:t>
            </a:r>
            <a:r>
              <a:rPr lang="tr-TR" sz="1600" dirty="0"/>
              <a:t> </a:t>
            </a:r>
            <a:r>
              <a:rPr lang="tr-TR" sz="1600" dirty="0" err="1"/>
              <a:t>laktata</a:t>
            </a:r>
            <a:r>
              <a:rPr lang="tr-TR" sz="1600" dirty="0"/>
              <a:t> ve </a:t>
            </a:r>
            <a:r>
              <a:rPr lang="tr-TR" sz="1600" dirty="0" err="1"/>
              <a:t>oksaloasetatın</a:t>
            </a:r>
            <a:r>
              <a:rPr lang="tr-TR" sz="1600" dirty="0"/>
              <a:t> (OAA) </a:t>
            </a:r>
            <a:r>
              <a:rPr lang="tr-TR" sz="1600" dirty="0" err="1"/>
              <a:t>malata</a:t>
            </a:r>
            <a:r>
              <a:rPr lang="tr-TR" sz="1600" dirty="0"/>
              <a:t> indirgenmesine destek verir. </a:t>
            </a:r>
            <a:r>
              <a:rPr lang="tr-TR" sz="1600" dirty="0" err="1"/>
              <a:t>Laktat</a:t>
            </a:r>
            <a:r>
              <a:rPr lang="tr-TR" sz="1600" dirty="0"/>
              <a:t> düzeylerinin artışı laktik </a:t>
            </a:r>
            <a:r>
              <a:rPr lang="tr-TR" sz="1600" dirty="0" err="1"/>
              <a:t>asidoza</a:t>
            </a:r>
            <a:r>
              <a:rPr lang="tr-TR" sz="1600" dirty="0"/>
              <a:t> yol açar ve böbrekten atılım için ürik asit ile laktik asit birleşimi </a:t>
            </a:r>
            <a:r>
              <a:rPr lang="tr-TR" sz="1600" dirty="0" err="1"/>
              <a:t>hiperürisemi</a:t>
            </a:r>
            <a:r>
              <a:rPr lang="tr-TR" sz="1600" dirty="0"/>
              <a:t> ile </a:t>
            </a:r>
            <a:r>
              <a:rPr lang="tr-TR" sz="1600" dirty="0" err="1"/>
              <a:t>sonuçlanabilir.Pirüvat</a:t>
            </a:r>
            <a:r>
              <a:rPr lang="tr-TR" sz="1600" dirty="0"/>
              <a:t> ve OAA, </a:t>
            </a:r>
            <a:r>
              <a:rPr lang="tr-TR" sz="1600" dirty="0" err="1"/>
              <a:t>glukoneogenez</a:t>
            </a:r>
            <a:r>
              <a:rPr lang="tr-TR" sz="1600" dirty="0"/>
              <a:t> ile glikoz </a:t>
            </a:r>
            <a:r>
              <a:rPr lang="tr-TR" sz="1600" dirty="0" err="1"/>
              <a:t>eldesinin</a:t>
            </a:r>
            <a:r>
              <a:rPr lang="tr-TR" sz="1600" dirty="0"/>
              <a:t> ara ürünleridir. Bundan dolayı, </a:t>
            </a:r>
            <a:r>
              <a:rPr lang="tr-TR" sz="1600" dirty="0">
                <a:solidFill>
                  <a:srgbClr val="FF0000"/>
                </a:solidFill>
              </a:rPr>
              <a:t>etanol-kaynaklı NADH artışı, </a:t>
            </a:r>
            <a:r>
              <a:rPr lang="tr-TR" sz="1600" dirty="0" err="1">
                <a:solidFill>
                  <a:srgbClr val="FF0000"/>
                </a:solidFill>
              </a:rPr>
              <a:t>glukoneogenezin</a:t>
            </a:r>
            <a:r>
              <a:rPr lang="tr-TR" sz="1600" dirty="0">
                <a:solidFill>
                  <a:srgbClr val="FF0000"/>
                </a:solidFill>
              </a:rPr>
              <a:t> ara ürünlerinin alternatif reaksiyon yollarına bölünmesine neden olmakta ve glikoz sentezi azalmaktadır</a:t>
            </a:r>
            <a:r>
              <a:rPr lang="tr-TR" sz="1600" dirty="0"/>
              <a:t>. Bu durum, özellikle karaciğer glikojen depolan tükenmiş kişilerde hipoglisemiyi hızlandırabilir. Not: </a:t>
            </a:r>
            <a:r>
              <a:rPr lang="tr-TR" sz="1600" dirty="0" err="1"/>
              <a:t>Oksaloastatın</a:t>
            </a:r>
            <a:r>
              <a:rPr lang="tr-TR" sz="1600" dirty="0"/>
              <a:t> yeterli düzeyde olmaması, </a:t>
            </a:r>
            <a:r>
              <a:rPr lang="tr-TR" sz="1600" dirty="0" err="1"/>
              <a:t>asetil</a:t>
            </a:r>
            <a:r>
              <a:rPr lang="tr-TR" sz="1600" dirty="0"/>
              <a:t> </a:t>
            </a:r>
            <a:r>
              <a:rPr lang="tr-TR" sz="1600" dirty="0" err="1"/>
              <a:t>KoA’nın</a:t>
            </a:r>
            <a:r>
              <a:rPr lang="tr-TR" sz="1600" dirty="0"/>
              <a:t> karaciğerde keton cisimlerinin sentezine yönelmesine izin verir ve alkolik </a:t>
            </a:r>
            <a:r>
              <a:rPr lang="tr-TR" sz="1600" dirty="0" err="1"/>
              <a:t>ketoasidoz</a:t>
            </a:r>
            <a:r>
              <a:rPr lang="tr-TR" sz="1600" dirty="0"/>
              <a:t> ile sonuçlanabilir.</a:t>
            </a:r>
          </a:p>
          <a:p>
            <a:pPr algn="just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248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27014" y="4000996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Hipoglisemi, alkol zehirlenmesi ile ilişkili bir çok davranışın — endişeli olma durumu, karar verme </a:t>
            </a:r>
            <a:r>
              <a:rPr lang="tr-TR" dirty="0" err="1"/>
              <a:t>bozuklukluğu</a:t>
            </a:r>
            <a:r>
              <a:rPr lang="tr-TR" dirty="0"/>
              <a:t> ve hırçınlık — oluşmasını sağlayabilir. Bu nedenle, alkol alımına eğilimli kişilerde—açlık durumunda uzun süreli alkol bağımlılarında, şiddetli egzersizde—alkolden kaynaklı davranışlara yol açan hipoglisemiye neden olabilir.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Alkol tüketimi insülin kullanan hastaların hipoglisemi riskini yükseltir.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Sürekli alkol kullanımı ile gelişen alkole bağlı yağlı karaciğer, öncelikle alkolik hepatit, sonra da alkolik siroz oluşumunu ileriye götürebilir.</a:t>
            </a:r>
          </a:p>
          <a:p>
            <a:pPr algn="just"/>
            <a:endParaRPr lang="tr-TR" dirty="0"/>
          </a:p>
        </p:txBody>
      </p:sp>
      <p:pic>
        <p:nvPicPr>
          <p:cNvPr id="3074" name="Picture 2" descr="C:\Users\Gülşah\Desktop\Yeni klasör (5)\Ekran Alıntısı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25016"/>
            <a:ext cx="47339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0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624811" y="1052736"/>
            <a:ext cx="4032448" cy="511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8147" y="476672"/>
            <a:ext cx="7692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tr-TR" dirty="0"/>
              <a:t>İNSÜLİN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75" y="3356992"/>
            <a:ext cx="3219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ankreas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95" y="1844824"/>
            <a:ext cx="2007169" cy="11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 flipH="1">
            <a:off x="7200875" y="2394840"/>
            <a:ext cx="2016224" cy="962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9217099" y="2394840"/>
            <a:ext cx="1152128" cy="962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984851" y="4437112"/>
            <a:ext cx="2088232" cy="72008"/>
          </a:xfrm>
          <a:prstGeom prst="straightConnector1">
            <a:avLst/>
          </a:prstGeom>
          <a:ln w="539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9217099" y="3068960"/>
            <a:ext cx="360040" cy="936104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7920955" y="2060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Pankreas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8497019" y="276118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/>
              <a:t>Langerhans</a:t>
            </a:r>
            <a:r>
              <a:rPr lang="tr-TR" sz="1400" b="1" dirty="0"/>
              <a:t> Adacıkları</a:t>
            </a:r>
          </a:p>
        </p:txBody>
      </p:sp>
      <p:sp>
        <p:nvSpPr>
          <p:cNvPr id="20" name="Metin kutusu 19"/>
          <p:cNvSpPr txBox="1"/>
          <p:nvPr/>
        </p:nvSpPr>
        <p:spPr>
          <a:xfrm rot="16412401">
            <a:off x="6297925" y="4159579"/>
            <a:ext cx="10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ß hücre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88107" y="1700808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Pankreasın </a:t>
            </a:r>
            <a:r>
              <a:rPr lang="tr-TR" sz="2000" dirty="0" err="1"/>
              <a:t>ekzokrin</a:t>
            </a:r>
            <a:r>
              <a:rPr lang="tr-TR" sz="2000" dirty="0"/>
              <a:t> kısmında kümelenmiş hücreler halinde bulunan </a:t>
            </a:r>
            <a:r>
              <a:rPr lang="tr-TR" sz="2000" dirty="0" err="1"/>
              <a:t>Langerhans</a:t>
            </a:r>
            <a:r>
              <a:rPr lang="tr-TR" sz="2000" dirty="0"/>
              <a:t> adacıklarının ß hücreleri tarafından üretilen </a:t>
            </a:r>
            <a:r>
              <a:rPr lang="tr-TR" sz="2000" dirty="0" err="1"/>
              <a:t>polipeptid</a:t>
            </a:r>
            <a:r>
              <a:rPr lang="tr-TR" sz="2000" dirty="0"/>
              <a:t> yapıda bir hormondur.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Bu adacıklar </a:t>
            </a:r>
            <a:r>
              <a:rPr lang="tr-TR" sz="2000" dirty="0" err="1"/>
              <a:t>Pankeas</a:t>
            </a:r>
            <a:r>
              <a:rPr lang="tr-TR" sz="2000" dirty="0"/>
              <a:t> hücrelerinin %1-2’lik kısmını oluşturur.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/>
              <a:t>Dokular tarafından yakıtların kullanımını düzenleyen en önemli hormon insülindir.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/>
              <a:t>Metabolik</a:t>
            </a:r>
            <a:r>
              <a:rPr lang="tr-TR" sz="2000" dirty="0"/>
              <a:t> etkileri </a:t>
            </a:r>
            <a:r>
              <a:rPr lang="tr-TR" sz="2000" dirty="0" err="1"/>
              <a:t>anabolik</a:t>
            </a:r>
            <a:r>
              <a:rPr lang="tr-TR" sz="2000" dirty="0"/>
              <a:t> özelliktedir. Glikojen, </a:t>
            </a:r>
            <a:r>
              <a:rPr lang="tr-TR" sz="2000" dirty="0" err="1"/>
              <a:t>triaçilgliseroller</a:t>
            </a:r>
            <a:r>
              <a:rPr lang="tr-TR" sz="2000" dirty="0"/>
              <a:t> ve protein sentezi örnek olarak verilebilir. </a:t>
            </a:r>
          </a:p>
        </p:txBody>
      </p:sp>
    </p:spTree>
    <p:extLst>
      <p:ext uri="{BB962C8B-B14F-4D97-AF65-F5344CB8AC3E}">
        <p14:creationId xmlns:p14="http://schemas.microsoft.com/office/powerpoint/2010/main" val="1349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ülşah\Desktop\Ekran Alıntı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6" y="2348880"/>
            <a:ext cx="90713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3600475" y="3140968"/>
            <a:ext cx="180020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 flipH="1">
            <a:off x="5184651" y="3212976"/>
            <a:ext cx="1584176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024411" y="4509120"/>
            <a:ext cx="49685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İki adet </a:t>
            </a:r>
            <a:r>
              <a:rPr lang="tr-TR" dirty="0" err="1"/>
              <a:t>disülfid</a:t>
            </a:r>
            <a:r>
              <a:rPr lang="tr-TR" dirty="0"/>
              <a:t> köprüleri ile A ve B zinciri birbirine bağlıdır.</a:t>
            </a:r>
          </a:p>
        </p:txBody>
      </p:sp>
      <p:sp>
        <p:nvSpPr>
          <p:cNvPr id="9" name="Oval 8"/>
          <p:cNvSpPr/>
          <p:nvPr/>
        </p:nvSpPr>
        <p:spPr>
          <a:xfrm>
            <a:off x="1728267" y="2348880"/>
            <a:ext cx="100811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728267" y="3068960"/>
            <a:ext cx="100811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irsek Bağlayıcısı 11"/>
          <p:cNvCxnSpPr/>
          <p:nvPr/>
        </p:nvCxnSpPr>
        <p:spPr>
          <a:xfrm rot="5400000">
            <a:off x="-71933" y="3501008"/>
            <a:ext cx="2736304" cy="86409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stCxn id="11" idx="2"/>
          </p:cNvCxnSpPr>
          <p:nvPr/>
        </p:nvCxnSpPr>
        <p:spPr>
          <a:xfrm flipH="1">
            <a:off x="864171" y="3212976"/>
            <a:ext cx="864096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0" y="5373216"/>
            <a:ext cx="2448347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51 aminoasit içeren iki </a:t>
            </a:r>
            <a:r>
              <a:rPr lang="tr-TR" dirty="0" err="1"/>
              <a:t>polipeptitzinciridir</a:t>
            </a:r>
            <a:r>
              <a:rPr lang="tr-TR" dirty="0"/>
              <a:t>.</a:t>
            </a:r>
          </a:p>
        </p:txBody>
      </p:sp>
      <p:cxnSp>
        <p:nvCxnSpPr>
          <p:cNvPr id="18" name="Düz Bağlayıcı 17"/>
          <p:cNvCxnSpPr/>
          <p:nvPr/>
        </p:nvCxnSpPr>
        <p:spPr>
          <a:xfrm flipV="1">
            <a:off x="3240435" y="1124744"/>
            <a:ext cx="136815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 flipV="1">
            <a:off x="4608587" y="112474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392563" y="314072"/>
            <a:ext cx="313234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A zinciri aminoasit kalıntıları arasında molekül içi bir </a:t>
            </a:r>
            <a:r>
              <a:rPr lang="tr-TR" sz="1400" dirty="0" err="1"/>
              <a:t>disülfid</a:t>
            </a:r>
            <a:r>
              <a:rPr lang="tr-TR" sz="1400" dirty="0"/>
              <a:t> köprüsü içerir.</a:t>
            </a:r>
          </a:p>
        </p:txBody>
      </p:sp>
      <p:sp>
        <p:nvSpPr>
          <p:cNvPr id="23" name="5-Nokta Yıldız 22"/>
          <p:cNvSpPr/>
          <p:nvPr/>
        </p:nvSpPr>
        <p:spPr>
          <a:xfrm>
            <a:off x="8280995" y="4221088"/>
            <a:ext cx="2592288" cy="2520280"/>
          </a:xfrm>
          <a:prstGeom prst="star5">
            <a:avLst>
              <a:gd name="adj" fmla="val 3324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İnsan insülini sığır insülininden 3, domuz insülininden ise </a:t>
            </a:r>
            <a:r>
              <a:rPr lang="tr-TR" sz="1400" dirty="0" err="1"/>
              <a:t>yanızca</a:t>
            </a:r>
            <a:r>
              <a:rPr lang="tr-TR" sz="1400" dirty="0"/>
              <a:t> 1 aminoasidin pozisyon farklılığı ile ayrılmaktadır.</a:t>
            </a:r>
          </a:p>
        </p:txBody>
      </p:sp>
      <p:sp>
        <p:nvSpPr>
          <p:cNvPr id="3" name="L-Şekli 2"/>
          <p:cNvSpPr/>
          <p:nvPr/>
        </p:nvSpPr>
        <p:spPr>
          <a:xfrm>
            <a:off x="0" y="-27384"/>
            <a:ext cx="2736379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İnsülinin Yapısı</a:t>
            </a:r>
          </a:p>
        </p:txBody>
      </p:sp>
    </p:spTree>
    <p:extLst>
      <p:ext uri="{BB962C8B-B14F-4D97-AF65-F5344CB8AC3E}">
        <p14:creationId xmlns:p14="http://schemas.microsoft.com/office/powerpoint/2010/main" val="351376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Şekli 3"/>
          <p:cNvSpPr/>
          <p:nvPr/>
        </p:nvSpPr>
        <p:spPr>
          <a:xfrm>
            <a:off x="0" y="-27384"/>
            <a:ext cx="2736379" cy="1008112"/>
          </a:xfrm>
          <a:prstGeom prst="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İnsülinin Sentezi</a:t>
            </a:r>
          </a:p>
        </p:txBody>
      </p:sp>
      <p:pic>
        <p:nvPicPr>
          <p:cNvPr id="1026" name="Picture 2" descr="C:\Users\Gülşah\Desktop\Yeni klasör (5)\Ekran Alıntısı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  <a14:imgEffect>
                      <a14:brightnessContrast bright="27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89" y="1340768"/>
            <a:ext cx="7992888" cy="23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8108" y="3933056"/>
            <a:ext cx="10297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</a:t>
            </a:r>
            <a:r>
              <a:rPr lang="tr-TR" dirty="0" err="1"/>
              <a:t>Biyosentez</a:t>
            </a:r>
            <a:r>
              <a:rPr lang="tr-TR" dirty="0"/>
              <a:t>, iki </a:t>
            </a:r>
            <a:r>
              <a:rPr lang="tr-TR" dirty="0" err="1"/>
              <a:t>inaktif</a:t>
            </a:r>
            <a:r>
              <a:rPr lang="tr-TR" dirty="0"/>
              <a:t> öncül olan </a:t>
            </a:r>
            <a:r>
              <a:rPr lang="tr-TR" b="1" dirty="0" err="1"/>
              <a:t>preproinsülin</a:t>
            </a:r>
            <a:r>
              <a:rPr lang="tr-TR" b="1" dirty="0"/>
              <a:t> ve </a:t>
            </a:r>
            <a:r>
              <a:rPr lang="tr-TR" b="1" dirty="0" err="1"/>
              <a:t>proinsülinin</a:t>
            </a:r>
            <a:r>
              <a:rPr lang="tr-TR" b="1" dirty="0"/>
              <a:t> </a:t>
            </a:r>
            <a:r>
              <a:rPr lang="tr-TR" dirty="0"/>
              <a:t>ardışık şekilde parçalanması sonucu aktif karbon ve C-</a:t>
            </a:r>
            <a:r>
              <a:rPr lang="tr-TR" dirty="0" err="1"/>
              <a:t>peptid</a:t>
            </a:r>
            <a:r>
              <a:rPr lang="tr-TR" dirty="0"/>
              <a:t> oluşması aşamalarını içerir.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İnsülin </a:t>
            </a:r>
            <a:r>
              <a:rPr lang="tr-TR" dirty="0" err="1"/>
              <a:t>sitozoldeki</a:t>
            </a:r>
            <a:r>
              <a:rPr lang="tr-TR" dirty="0"/>
              <a:t> granüllerde depolanır ve uygun uyarıyla </a:t>
            </a:r>
            <a:r>
              <a:rPr lang="tr-TR" dirty="0" err="1"/>
              <a:t>ekzositozla</a:t>
            </a:r>
            <a:r>
              <a:rPr lang="tr-TR" dirty="0"/>
              <a:t> salınır.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İnsülin karaciğerde ve daha az miktarda böbreklerde bulunan </a:t>
            </a:r>
            <a:r>
              <a:rPr lang="tr-TR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insülinaz</a:t>
            </a:r>
            <a:r>
              <a:rPr lang="tr-TR" dirty="0"/>
              <a:t> enzimi ile yıkılır.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Plazma yarı ömrü yaklaşık 6 dakika olan insülinin, bu kısa etki süresi hormonun dolaşımdaki düzeylerinde hızlı değişikliklere olanak sağlar.</a:t>
            </a:r>
          </a:p>
        </p:txBody>
      </p:sp>
      <p:sp>
        <p:nvSpPr>
          <p:cNvPr id="6" name="Aşağı Ok 5"/>
          <p:cNvSpPr/>
          <p:nvPr/>
        </p:nvSpPr>
        <p:spPr>
          <a:xfrm>
            <a:off x="4608587" y="6453336"/>
            <a:ext cx="828093" cy="404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9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2952403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İnsülin ve Öncüllerinin </a:t>
            </a:r>
            <a:r>
              <a:rPr lang="tr-TR" dirty="0" err="1"/>
              <a:t>Hücreiçi</a:t>
            </a:r>
            <a:r>
              <a:rPr lang="tr-TR" dirty="0"/>
              <a:t> Hareketleri</a:t>
            </a:r>
          </a:p>
        </p:txBody>
      </p:sp>
      <p:pic>
        <p:nvPicPr>
          <p:cNvPr id="4098" name="Picture 2" descr="C:\Users\Gülşah\Desktop\Yeni klasör (5)\Ekran Alıntısı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1" y="836712"/>
            <a:ext cx="6336704" cy="31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ülşah\Desktop\Yeni klasör (5)\Ekran Alıntısı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1" y="3364465"/>
            <a:ext cx="6336704" cy="32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746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Şekli 5"/>
          <p:cNvSpPr/>
          <p:nvPr/>
        </p:nvSpPr>
        <p:spPr>
          <a:xfrm>
            <a:off x="0" y="-27384"/>
            <a:ext cx="3744491" cy="1224136"/>
          </a:xfrm>
          <a:prstGeom prst="corner">
            <a:avLst>
              <a:gd name="adj1" fmla="val 60371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İnsülin Salgılanmasının Düzenlenmesi</a:t>
            </a:r>
          </a:p>
          <a:p>
            <a:pPr algn="ctr"/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6139" y="1556792"/>
            <a:ext cx="4932548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 Salgılanmasının Uyarılması</a:t>
            </a:r>
          </a:p>
          <a:p>
            <a:pPr algn="just"/>
            <a:endParaRPr lang="tr-TR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dirty="0"/>
              <a:t>Pankreasın </a:t>
            </a:r>
            <a:r>
              <a:rPr lang="tr-TR" dirty="0" err="1"/>
              <a:t>Langerhans</a:t>
            </a:r>
            <a:r>
              <a:rPr lang="tr-TR" dirty="0"/>
              <a:t> adacıklarının ß hücrelerince </a:t>
            </a:r>
            <a:r>
              <a:rPr lang="tr-TR" u="sng" dirty="0"/>
              <a:t>insülin salgılanması</a:t>
            </a:r>
            <a:r>
              <a:rPr lang="tr-TR" dirty="0"/>
              <a:t>, </a:t>
            </a:r>
            <a:r>
              <a:rPr lang="tr-TR" dirty="0" err="1"/>
              <a:t>pankreatik</a:t>
            </a:r>
            <a:r>
              <a:rPr lang="tr-TR" dirty="0"/>
              <a:t> </a:t>
            </a:r>
            <a:r>
              <a:rPr lang="el-GR" dirty="0"/>
              <a:t>α</a:t>
            </a:r>
            <a:r>
              <a:rPr lang="tr-TR" dirty="0"/>
              <a:t> hücrelerinden </a:t>
            </a:r>
            <a:r>
              <a:rPr lang="tr-TR" u="sng" dirty="0" err="1"/>
              <a:t>glukagon</a:t>
            </a:r>
            <a:r>
              <a:rPr lang="tr-TR" u="sng" dirty="0"/>
              <a:t> salınımı</a:t>
            </a:r>
            <a:r>
              <a:rPr lang="tr-TR" dirty="0"/>
              <a:t> ile yakından ilişkilidir.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dirty="0"/>
              <a:t>İnsülin ve </a:t>
            </a:r>
            <a:r>
              <a:rPr lang="tr-TR" dirty="0" err="1"/>
              <a:t>glukagon</a:t>
            </a:r>
            <a:r>
              <a:rPr lang="tr-TR" dirty="0"/>
              <a:t> düzeyleri, </a:t>
            </a:r>
            <a:r>
              <a:rPr lang="tr-TR" dirty="0" err="1"/>
              <a:t>periferal</a:t>
            </a:r>
            <a:r>
              <a:rPr lang="tr-TR" dirty="0"/>
              <a:t> dokularca glikozun kullanımını dengeleyen </a:t>
            </a:r>
            <a:r>
              <a:rPr lang="tr-TR" dirty="0" err="1"/>
              <a:t>hepatik</a:t>
            </a:r>
            <a:r>
              <a:rPr lang="tr-TR" dirty="0"/>
              <a:t> glikoz üretim oranı ile düzenlenmektedir.</a:t>
            </a:r>
          </a:p>
          <a:p>
            <a:pPr algn="just"/>
            <a:r>
              <a:rPr lang="tr-TR" dirty="0"/>
              <a:t>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80695" y="1556792"/>
            <a:ext cx="4932548" cy="5078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tr-TR" dirty="0"/>
              <a:t>2.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 Salgılanmasının </a:t>
            </a: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İnhibisyonu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tr-TR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sz="1600" dirty="0"/>
              <a:t>Diyet yakıtların kıtlığında ve ateş, enfeksiyon… gibi stres durumlarında insülinin sentez ve salınımı azalmaktadır.</a:t>
            </a:r>
            <a:r>
              <a:rPr lang="en-US" sz="1600" dirty="0"/>
              <a:t> Bu </a:t>
            </a:r>
            <a:r>
              <a:rPr lang="tr-TR" sz="1600" dirty="0"/>
              <a:t>etkilere </a:t>
            </a:r>
            <a:r>
              <a:rPr lang="en-US" sz="1600" dirty="0" err="1"/>
              <a:t>yanıt</a:t>
            </a:r>
            <a:r>
              <a:rPr lang="en-US" sz="1600" dirty="0"/>
              <a:t> adrenal medulla</a:t>
            </a:r>
            <a:r>
              <a:rPr lang="tr-TR" sz="1600" dirty="0" err="1"/>
              <a:t>ca</a:t>
            </a:r>
            <a:r>
              <a:rPr lang="en-US" sz="1600" dirty="0"/>
              <a:t> </a:t>
            </a:r>
            <a:r>
              <a:rPr lang="en-US" sz="1600" dirty="0" err="1"/>
              <a:t>salgılanan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epinefrin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oluşturulur</a:t>
            </a:r>
            <a:r>
              <a:rPr lang="en-US" sz="1600" dirty="0"/>
              <a:t>.</a:t>
            </a:r>
            <a:endParaRPr lang="tr-TR" sz="16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sz="1600" dirty="0"/>
              <a:t>E</a:t>
            </a:r>
            <a:r>
              <a:rPr lang="en-US" sz="1600" dirty="0" err="1"/>
              <a:t>pinefrin</a:t>
            </a:r>
            <a:r>
              <a:rPr lang="en-US" sz="1600" dirty="0"/>
              <a:t> </a:t>
            </a:r>
            <a:r>
              <a:rPr lang="en-US" sz="1600" dirty="0" err="1"/>
              <a:t>salınımı</a:t>
            </a:r>
            <a:r>
              <a:rPr lang="en-US" sz="1600" dirty="0"/>
              <a:t> </a:t>
            </a:r>
            <a:r>
              <a:rPr lang="en-US" sz="1600" dirty="0" err="1"/>
              <a:t>büyük</a:t>
            </a:r>
            <a:r>
              <a:rPr lang="en-US" sz="1600" dirty="0"/>
              <a:t> </a:t>
            </a:r>
            <a:r>
              <a:rPr lang="en-US" sz="1600" dirty="0" err="1"/>
              <a:t>oranda</a:t>
            </a:r>
            <a:r>
              <a:rPr lang="en-US" sz="1600" dirty="0"/>
              <a:t> </a:t>
            </a:r>
            <a:r>
              <a:rPr lang="en-US" sz="1600" dirty="0" err="1"/>
              <a:t>sinir</a:t>
            </a:r>
            <a:r>
              <a:rPr lang="en-US" sz="1600" dirty="0"/>
              <a:t> </a:t>
            </a:r>
            <a:r>
              <a:rPr lang="en-US" sz="1600" dirty="0" err="1"/>
              <a:t>sitemince</a:t>
            </a:r>
            <a:r>
              <a:rPr lang="en-US" sz="1600" dirty="0"/>
              <a:t>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edilir</a:t>
            </a:r>
            <a:r>
              <a:rPr lang="en-US" sz="1600" dirty="0"/>
              <a:t>. </a:t>
            </a:r>
            <a:r>
              <a:rPr lang="en-US" sz="1600" b="1" dirty="0"/>
              <a:t> </a:t>
            </a:r>
            <a:endParaRPr lang="tr-TR" sz="1600" b="1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Epinefrin</a:t>
            </a:r>
            <a:r>
              <a:rPr lang="en-US" sz="1600" dirty="0"/>
              <a:t>, </a:t>
            </a:r>
            <a:r>
              <a:rPr lang="en-US" sz="1600" dirty="0" err="1"/>
              <a:t>karaciğer</a:t>
            </a:r>
            <a:r>
              <a:rPr lang="en-US" sz="1600" dirty="0"/>
              <a:t> </a:t>
            </a:r>
            <a:r>
              <a:rPr lang="en-US" sz="1600" dirty="0" err="1"/>
              <a:t>glikozu</a:t>
            </a:r>
            <a:r>
              <a:rPr lang="en-US" sz="1600" dirty="0"/>
              <a:t> (</a:t>
            </a:r>
            <a:r>
              <a:rPr lang="en-US" sz="1600" dirty="0" err="1"/>
              <a:t>glikojenoliz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glikoneogenez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üretilen</a:t>
            </a:r>
            <a:r>
              <a:rPr lang="en-US" sz="1600" dirty="0"/>
              <a:t>)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adipoz</a:t>
            </a:r>
            <a:r>
              <a:rPr lang="en-US" sz="1600" dirty="0"/>
              <a:t> </a:t>
            </a:r>
            <a:r>
              <a:rPr lang="en-US" sz="1600" dirty="0" err="1"/>
              <a:t>doku</a:t>
            </a:r>
            <a:r>
              <a:rPr lang="en-US" sz="1600" dirty="0"/>
              <a:t> </a:t>
            </a:r>
            <a:r>
              <a:rPr lang="en-US" sz="1600" dirty="0" err="1"/>
              <a:t>yağ</a:t>
            </a:r>
            <a:r>
              <a:rPr lang="en-US" sz="1600" dirty="0"/>
              <a:t> </a:t>
            </a:r>
            <a:r>
              <a:rPr lang="en-US" sz="1600" dirty="0" err="1"/>
              <a:t>asitlerinin</a:t>
            </a:r>
            <a:r>
              <a:rPr lang="en-US" sz="1600" dirty="0"/>
              <a:t> </a:t>
            </a:r>
            <a:r>
              <a:rPr lang="en-US" sz="1600" dirty="0" err="1"/>
              <a:t>dahil</a:t>
            </a:r>
            <a:r>
              <a:rPr lang="en-US" sz="1600" dirty="0"/>
              <a:t> </a:t>
            </a:r>
            <a:r>
              <a:rPr lang="en-US" sz="1600" dirty="0" err="1"/>
              <a:t>olduğu</a:t>
            </a:r>
            <a:r>
              <a:rPr lang="en-US" sz="1600" dirty="0"/>
              <a:t>, </a:t>
            </a:r>
            <a:r>
              <a:rPr lang="en-US" sz="1600" dirty="0" err="1"/>
              <a:t>enerji</a:t>
            </a:r>
            <a:r>
              <a:rPr lang="en-US" sz="1600" dirty="0"/>
              <a:t> </a:t>
            </a:r>
            <a:r>
              <a:rPr lang="en-US" sz="1600" dirty="0" err="1"/>
              <a:t>içeren</a:t>
            </a:r>
            <a:r>
              <a:rPr lang="en-US" sz="1600" dirty="0"/>
              <a:t> </a:t>
            </a:r>
            <a:r>
              <a:rPr lang="en-US" sz="1600" dirty="0" err="1"/>
              <a:t>yakıtların</a:t>
            </a:r>
            <a:r>
              <a:rPr lang="en-US" sz="1600" dirty="0"/>
              <a:t> </a:t>
            </a:r>
            <a:r>
              <a:rPr lang="en-US" sz="1600" dirty="0" err="1"/>
              <a:t>hızlıca</a:t>
            </a:r>
            <a:r>
              <a:rPr lang="en-US" sz="1600" dirty="0"/>
              <a:t> </a:t>
            </a:r>
            <a:r>
              <a:rPr lang="en-US" sz="1600" dirty="0" err="1"/>
              <a:t>mobilizasyonuna</a:t>
            </a:r>
            <a:r>
              <a:rPr lang="en-US" sz="1600" dirty="0"/>
              <a:t> </a:t>
            </a:r>
            <a:r>
              <a:rPr lang="en-US" sz="1600" dirty="0" err="1"/>
              <a:t>sebep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tr-TR" sz="1600" dirty="0"/>
              <a:t> enerji metabolizmasını doğrudan etkiler.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sz="1600" dirty="0"/>
              <a:t>Epinefrin </a:t>
            </a:r>
            <a:r>
              <a:rPr lang="tr-TR" sz="1600" dirty="0" err="1"/>
              <a:t>ins</a:t>
            </a:r>
            <a:r>
              <a:rPr lang="en-US" sz="1600" dirty="0" err="1"/>
              <a:t>ülinin</a:t>
            </a:r>
            <a:r>
              <a:rPr lang="en-US" sz="1600" dirty="0"/>
              <a:t> normal, </a:t>
            </a:r>
            <a:r>
              <a:rPr lang="en-US" sz="1600" dirty="0" err="1"/>
              <a:t>glikoz</a:t>
            </a:r>
            <a:r>
              <a:rPr lang="en-US" sz="1600" dirty="0"/>
              <a:t> </a:t>
            </a:r>
            <a:r>
              <a:rPr lang="en-US" sz="1600" dirty="0" err="1"/>
              <a:t>uyarımlı</a:t>
            </a:r>
            <a:r>
              <a:rPr lang="en-US" sz="1600" dirty="0"/>
              <a:t> </a:t>
            </a:r>
            <a:r>
              <a:rPr lang="en-US" sz="1600" dirty="0" err="1"/>
              <a:t>salınımını</a:t>
            </a:r>
            <a:r>
              <a:rPr lang="en-US" sz="1600" dirty="0"/>
              <a:t> </a:t>
            </a:r>
            <a:r>
              <a:rPr lang="en-US" sz="1600" dirty="0" err="1"/>
              <a:t>orta</a:t>
            </a:r>
            <a:r>
              <a:rPr lang="tr-TR" sz="1600" dirty="0"/>
              <a:t>dan kaldırabilir. Bu gibi durumlarda sempatik sinir sistemi, ß hücre salgısı üzerinde kontrol etkisi şeklinde plazma glikoz konsantrasyonunu değiştirir. </a:t>
            </a:r>
            <a:endParaRPr lang="en-US" sz="1600" dirty="0"/>
          </a:p>
          <a:p>
            <a:pPr algn="just"/>
            <a:endParaRPr lang="tr-TR" sz="1600" dirty="0"/>
          </a:p>
        </p:txBody>
      </p:sp>
      <p:sp>
        <p:nvSpPr>
          <p:cNvPr id="9" name="Dik Üçgen 8"/>
          <p:cNvSpPr/>
          <p:nvPr/>
        </p:nvSpPr>
        <p:spPr>
          <a:xfrm>
            <a:off x="576139" y="4941168"/>
            <a:ext cx="3384376" cy="180020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İnsülin Salgılanmasını Arttıranlar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152203" y="49318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Glikoz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872283" y="5373216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 Amino Asitler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736379" y="5896182"/>
            <a:ext cx="217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err="1"/>
              <a:t>Gastrointestinal</a:t>
            </a:r>
            <a:r>
              <a:rPr lang="tr-TR" dirty="0"/>
              <a:t> Hormonlar</a:t>
            </a:r>
          </a:p>
        </p:txBody>
      </p:sp>
      <p:sp>
        <p:nvSpPr>
          <p:cNvPr id="13" name="Sağ Köşeli Ayraç 12"/>
          <p:cNvSpPr/>
          <p:nvPr/>
        </p:nvSpPr>
        <p:spPr>
          <a:xfrm>
            <a:off x="5076639" y="1556792"/>
            <a:ext cx="396044" cy="5184576"/>
          </a:xfrm>
          <a:prstGeom prst="rightBracket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ol Köşeli Ayraç 13"/>
          <p:cNvSpPr/>
          <p:nvPr/>
        </p:nvSpPr>
        <p:spPr>
          <a:xfrm>
            <a:off x="5580695" y="1556792"/>
            <a:ext cx="396044" cy="5184576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2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3"/>
          <p:cNvSpPr/>
          <p:nvPr/>
        </p:nvSpPr>
        <p:spPr>
          <a:xfrm>
            <a:off x="0" y="3501008"/>
            <a:ext cx="4248547" cy="335699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 Salgılanmasını Arttıranlar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00137" y="404664"/>
            <a:ext cx="9685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Glikoz</a:t>
            </a:r>
          </a:p>
          <a:p>
            <a:r>
              <a:rPr lang="tr-TR" dirty="0"/>
              <a:t>ß hücreleri vücudun glikoza en duyarlı h</a:t>
            </a:r>
            <a:r>
              <a:rPr lang="en-US" dirty="0" err="1"/>
              <a:t>ücreleridir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 err="1"/>
              <a:t>Karaciğer</a:t>
            </a:r>
            <a:r>
              <a:rPr lang="tr-TR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tr-TR" dirty="0"/>
              <a:t>ß hücreleri de </a:t>
            </a:r>
            <a:r>
              <a:rPr lang="en-US" dirty="0"/>
              <a:t>GLUT-2 </a:t>
            </a:r>
            <a:r>
              <a:rPr lang="en-US" dirty="0" err="1"/>
              <a:t>taşıyıcıları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i="1" dirty="0" err="1"/>
              <a:t>glukokinaz</a:t>
            </a:r>
            <a:r>
              <a:rPr lang="en-US" dirty="0"/>
              <a:t> </a:t>
            </a:r>
            <a:r>
              <a:rPr lang="en-US" dirty="0" err="1"/>
              <a:t>aktivitesine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tr-TR" dirty="0"/>
              <a:t>. </a:t>
            </a:r>
            <a:r>
              <a:rPr lang="en-US" dirty="0"/>
              <a:t> </a:t>
            </a:r>
            <a:r>
              <a:rPr lang="tr-TR" dirty="0" err="1"/>
              <a:t>B</a:t>
            </a:r>
            <a:r>
              <a:rPr lang="en-US" dirty="0" err="1"/>
              <a:t>öylece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glikozu</a:t>
            </a:r>
            <a:r>
              <a:rPr lang="tr-TR" dirty="0"/>
              <a:t> f</a:t>
            </a:r>
            <a:r>
              <a:rPr lang="en-US" dirty="0" err="1"/>
              <a:t>osforile</a:t>
            </a:r>
            <a:r>
              <a:rPr lang="en-US" dirty="0"/>
              <a:t> </a:t>
            </a:r>
            <a:r>
              <a:rPr lang="en-US" dirty="0" err="1"/>
              <a:t>edebilirler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 descr="C:\Users\Gülşah\Desktop\Yeni klasör (5)\Ekran Alıntıs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" t="2684" r="430" b="69282"/>
          <a:stretch/>
        </p:blipFill>
        <p:spPr bwMode="auto">
          <a:xfrm>
            <a:off x="1295797" y="3005231"/>
            <a:ext cx="2952750" cy="1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ülşah\Desktop\Yeni klasör (5)\Ekran Alıntıs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8" b="34998"/>
          <a:stretch/>
        </p:blipFill>
        <p:spPr bwMode="auto">
          <a:xfrm>
            <a:off x="4464571" y="2996952"/>
            <a:ext cx="2952750" cy="1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ülşah\Desktop\Yeni klasör (5)\Ekran Alıntısı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2"/>
          <a:stretch/>
        </p:blipFill>
        <p:spPr bwMode="auto">
          <a:xfrm>
            <a:off x="7654056" y="2996952"/>
            <a:ext cx="2952750" cy="150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592363" y="2204864"/>
            <a:ext cx="651693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 </a:t>
            </a:r>
            <a:r>
              <a:rPr lang="en-US" u="sng" dirty="0" err="1"/>
              <a:t>Glikoz</a:t>
            </a:r>
            <a:r>
              <a:rPr lang="en-US" u="sng" dirty="0"/>
              <a:t> </a:t>
            </a:r>
            <a:r>
              <a:rPr lang="en-US" u="sng" dirty="0" err="1"/>
              <a:t>veya</a:t>
            </a:r>
            <a:r>
              <a:rPr lang="en-US" u="sng" dirty="0"/>
              <a:t> </a:t>
            </a:r>
            <a:r>
              <a:rPr lang="en-US" u="sng" dirty="0" err="1"/>
              <a:t>karbonhidrattan</a:t>
            </a:r>
            <a:r>
              <a:rPr lang="en-US" u="sng" dirty="0"/>
              <a:t> </a:t>
            </a:r>
            <a:r>
              <a:rPr lang="en-US" u="sng" dirty="0" err="1"/>
              <a:t>zengin</a:t>
            </a:r>
            <a:r>
              <a:rPr lang="en-US" u="sng" dirty="0"/>
              <a:t> </a:t>
            </a:r>
            <a:r>
              <a:rPr lang="en-US" u="sng" dirty="0" err="1"/>
              <a:t>bîr</a:t>
            </a:r>
            <a:r>
              <a:rPr lang="en-US" u="sng" dirty="0"/>
              <a:t> </a:t>
            </a:r>
            <a:r>
              <a:rPr lang="en-US" u="sng" dirty="0" err="1"/>
              <a:t>öğün</a:t>
            </a:r>
            <a:r>
              <a:rPr lang="tr-TR" u="sng" dirty="0"/>
              <a:t> tüketildiğinde;</a:t>
            </a:r>
            <a:endParaRPr lang="tr-TR" dirty="0"/>
          </a:p>
        </p:txBody>
      </p:sp>
      <p:sp>
        <p:nvSpPr>
          <p:cNvPr id="8" name="Akış Çizelgesi: Çok Sayıda Belge 7"/>
          <p:cNvSpPr/>
          <p:nvPr/>
        </p:nvSpPr>
        <p:spPr>
          <a:xfrm>
            <a:off x="6840835" y="4725144"/>
            <a:ext cx="3960515" cy="213285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err="1"/>
              <a:t>Glikoz</a:t>
            </a:r>
            <a:r>
              <a:rPr lang="en-US" u="sng" dirty="0"/>
              <a:t>, </a:t>
            </a:r>
            <a:r>
              <a:rPr lang="en-US" u="sng" dirty="0" err="1"/>
              <a:t>insülin</a:t>
            </a:r>
            <a:r>
              <a:rPr lang="en-US" u="sng" dirty="0"/>
              <a:t> </a:t>
            </a:r>
            <a:r>
              <a:rPr lang="en-US" u="sng" dirty="0" err="1"/>
              <a:t>salınımını</a:t>
            </a:r>
            <a:r>
              <a:rPr lang="en-US" u="sng" dirty="0"/>
              <a:t> </a:t>
            </a:r>
            <a:r>
              <a:rPr lang="en-US" u="sng" dirty="0" err="1"/>
              <a:t>arrtıran</a:t>
            </a:r>
            <a:r>
              <a:rPr lang="en-US" u="sng" dirty="0"/>
              <a:t> </a:t>
            </a:r>
            <a:r>
              <a:rPr lang="en-US" u="sng" dirty="0" err="1"/>
              <a:t>en</a:t>
            </a:r>
            <a:r>
              <a:rPr lang="en-US" u="sng" dirty="0"/>
              <a:t> </a:t>
            </a:r>
            <a:r>
              <a:rPr lang="en-US" u="sng" dirty="0" err="1"/>
              <a:t>önemli</a:t>
            </a:r>
            <a:r>
              <a:rPr lang="en-US" u="sng" dirty="0"/>
              <a:t> </a:t>
            </a:r>
            <a:r>
              <a:rPr lang="en-US" u="sng" dirty="0" err="1"/>
              <a:t>uyaranıdır</a:t>
            </a:r>
            <a:r>
              <a:rPr lang="tr-TR" u="sng" dirty="0"/>
              <a:t>.</a:t>
            </a:r>
            <a:r>
              <a:rPr lang="en-US" u="sng" dirty="0"/>
              <a:t> </a:t>
            </a:r>
            <a:endParaRPr lang="tr-TR" u="sng" dirty="0"/>
          </a:p>
          <a:p>
            <a:r>
              <a:rPr lang="tr-TR" u="sng" dirty="0"/>
              <a:t>A</a:t>
            </a:r>
            <a:r>
              <a:rPr lang="en-US" u="sng" dirty="0" err="1"/>
              <a:t>yr</a:t>
            </a:r>
            <a:r>
              <a:rPr lang="tr-TR" u="sng" dirty="0"/>
              <a:t>ı</a:t>
            </a:r>
            <a:r>
              <a:rPr lang="en-US" u="sng" dirty="0"/>
              <a:t>ca</a:t>
            </a:r>
            <a:r>
              <a:rPr lang="tr-TR" u="sng" dirty="0"/>
              <a:t> glikoz i</a:t>
            </a:r>
            <a:r>
              <a:rPr lang="en-US" u="sng" dirty="0" err="1"/>
              <a:t>nsü</a:t>
            </a:r>
            <a:r>
              <a:rPr lang="tr-TR" u="sng" dirty="0"/>
              <a:t>l</a:t>
            </a:r>
            <a:r>
              <a:rPr lang="en-US" u="sng" dirty="0"/>
              <a:t>in </a:t>
            </a:r>
            <a:r>
              <a:rPr lang="en-US" u="sng" dirty="0" err="1"/>
              <a:t>geninin</a:t>
            </a:r>
            <a:r>
              <a:rPr lang="en-US" u="sng" dirty="0"/>
              <a:t> </a:t>
            </a:r>
            <a:r>
              <a:rPr lang="en-US" u="sng" dirty="0" err="1"/>
              <a:t>ekspresyonunu</a:t>
            </a:r>
            <a:r>
              <a:rPr lang="en-US" u="sng" dirty="0"/>
              <a:t> da </a:t>
            </a:r>
            <a:r>
              <a:rPr lang="en-US" u="sng" dirty="0" err="1"/>
              <a:t>yükseltir</a:t>
            </a:r>
            <a:r>
              <a:rPr lang="en-US" u="sng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05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 Üçgen 3"/>
          <p:cNvSpPr/>
          <p:nvPr/>
        </p:nvSpPr>
        <p:spPr>
          <a:xfrm>
            <a:off x="0" y="3501008"/>
            <a:ext cx="4248547" cy="335699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İnsülin Salgılanmasını Arttıranlar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42194" y="1886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Amino Asitler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2194" y="1988840"/>
            <a:ext cx="540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Gastrointestinal</a:t>
            </a:r>
            <a:r>
              <a:rPr lang="tr-TR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Hormonlar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2194" y="692696"/>
            <a:ext cx="879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Protein alımı, </a:t>
            </a:r>
            <a:r>
              <a:rPr lang="tr-TR" dirty="0" err="1"/>
              <a:t>ins</a:t>
            </a:r>
            <a:r>
              <a:rPr lang="en-US" dirty="0" err="1"/>
              <a:t>ülinin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salgılanmasını</a:t>
            </a:r>
            <a:r>
              <a:rPr lang="en-US" dirty="0"/>
              <a:t> </a:t>
            </a:r>
            <a:r>
              <a:rPr lang="en-US" dirty="0" err="1"/>
              <a:t>indükleyen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aminoasit</a:t>
            </a:r>
            <a:r>
              <a:rPr lang="en-US" dirty="0"/>
              <a:t> </a:t>
            </a:r>
            <a:r>
              <a:rPr lang="en-US" dirty="0" err="1"/>
              <a:t>seviyelerinde</a:t>
            </a:r>
            <a:r>
              <a:rPr lang="en-US" dirty="0"/>
              <a:t> </a:t>
            </a:r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Ö</a:t>
            </a:r>
            <a:r>
              <a:rPr lang="en-US" dirty="0" err="1"/>
              <a:t>rneğin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arjinindeki</a:t>
            </a:r>
            <a:r>
              <a:rPr lang="en-US" dirty="0"/>
              <a:t> </a:t>
            </a:r>
            <a:r>
              <a:rPr lang="en-US" dirty="0" err="1"/>
              <a:t>yükselme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salgılanmasını</a:t>
            </a:r>
            <a:r>
              <a:rPr lang="en-US" dirty="0"/>
              <a:t> </a:t>
            </a:r>
            <a:r>
              <a:rPr lang="en-US" dirty="0" err="1"/>
              <a:t>uyarır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20155" y="2361654"/>
            <a:ext cx="8790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Bu hormonların </a:t>
            </a:r>
            <a:r>
              <a:rPr lang="en-US" dirty="0" err="1"/>
              <a:t>çoğu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salınımını</a:t>
            </a:r>
            <a:r>
              <a:rPr lang="en-US" dirty="0"/>
              <a:t> </a:t>
            </a:r>
            <a:r>
              <a:rPr lang="en-US" dirty="0" err="1"/>
              <a:t>teşvik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dirty="0" err="1"/>
              <a:t>Kolesistokinin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gastrikinhibitör</a:t>
            </a:r>
            <a:r>
              <a:rPr lang="en-US" dirty="0"/>
              <a:t> </a:t>
            </a:r>
            <a:r>
              <a:rPr lang="en-US" dirty="0" err="1"/>
              <a:t>polipeptid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intestinal </a:t>
            </a:r>
            <a:r>
              <a:rPr lang="en-US" dirty="0" err="1"/>
              <a:t>peptidler</a:t>
            </a:r>
            <a:r>
              <a:rPr lang="en-US" dirty="0"/>
              <a:t> oral </a:t>
            </a:r>
            <a:r>
              <a:rPr lang="en-US" dirty="0" err="1"/>
              <a:t>glikoz</a:t>
            </a:r>
            <a:r>
              <a:rPr lang="en-US" dirty="0"/>
              <a:t> </a:t>
            </a:r>
            <a:r>
              <a:rPr lang="en-US" dirty="0" err="1"/>
              <a:t>alımına</a:t>
            </a:r>
            <a:r>
              <a:rPr lang="en-US" dirty="0"/>
              <a:t> </a:t>
            </a:r>
            <a:r>
              <a:rPr lang="en-US" dirty="0" err="1"/>
              <a:t>yanıt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salgılanmasını</a:t>
            </a:r>
            <a:r>
              <a:rPr lang="en-US" dirty="0"/>
              <a:t> </a:t>
            </a:r>
            <a:r>
              <a:rPr lang="en-US" dirty="0" err="1"/>
              <a:t>arttırırlar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“</a:t>
            </a:r>
            <a:r>
              <a:rPr lang="en-US" dirty="0" err="1"/>
              <a:t>inkretinler</a:t>
            </a:r>
            <a:r>
              <a:rPr lang="en-US" dirty="0"/>
              <a:t>”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isimlendilirler</a:t>
            </a:r>
            <a:r>
              <a:rPr lang="en-US" dirty="0"/>
              <a:t>.</a:t>
            </a:r>
            <a:endParaRPr lang="tr-TR" dirty="0"/>
          </a:p>
          <a:p>
            <a:pPr algn="just"/>
            <a:r>
              <a:rPr lang="en-US" dirty="0"/>
              <a:t>Bu </a:t>
            </a:r>
            <a:r>
              <a:rPr lang="en-US" dirty="0" err="1"/>
              <a:t>hormonlar</a:t>
            </a:r>
            <a:r>
              <a:rPr lang="en-US" dirty="0"/>
              <a:t>, </a:t>
            </a:r>
            <a:r>
              <a:rPr lang="en-US" dirty="0" err="1"/>
              <a:t>besin</a:t>
            </a:r>
            <a:r>
              <a:rPr lang="en-US" dirty="0"/>
              <a:t> </a:t>
            </a:r>
            <a:r>
              <a:rPr lang="en-US" dirty="0" err="1"/>
              <a:t>alımından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tr-TR" dirty="0"/>
              <a:t> </a:t>
            </a:r>
            <a:r>
              <a:rPr lang="en-US" dirty="0" err="1"/>
              <a:t>ince</a:t>
            </a:r>
            <a:r>
              <a:rPr lang="en-US" dirty="0"/>
              <a:t> </a:t>
            </a:r>
            <a:r>
              <a:rPr lang="en-US" dirty="0" err="1"/>
              <a:t>barsaktan</a:t>
            </a:r>
            <a:r>
              <a:rPr lang="en-US" dirty="0"/>
              <a:t> </a:t>
            </a:r>
            <a:r>
              <a:rPr lang="en-US" dirty="0" err="1"/>
              <a:t>salınırlar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seviyelerinde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süreli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açarlar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tr-TR" dirty="0"/>
              <a:t>     </a:t>
            </a:r>
            <a:r>
              <a:rPr lang="en-US" dirty="0"/>
              <a:t>Bu </a:t>
            </a:r>
            <a:r>
              <a:rPr lang="en-US" dirty="0" err="1"/>
              <a:t>değerler</a:t>
            </a:r>
            <a:r>
              <a:rPr lang="en-US" dirty="0"/>
              <a:t>,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uygulansa</a:t>
            </a:r>
            <a:r>
              <a:rPr lang="en-US" dirty="0"/>
              <a:t> bile oral </a:t>
            </a:r>
            <a:r>
              <a:rPr lang="en-US" i="1" dirty="0"/>
              <a:t>y</a:t>
            </a:r>
            <a:r>
              <a:rPr lang="tr-TR" i="1" dirty="0" err="1"/>
              <a:t>oll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glikozun</a:t>
            </a:r>
            <a:r>
              <a:rPr lang="en-US" dirty="0"/>
              <a:t> </a:t>
            </a:r>
            <a:r>
              <a:rPr lang="tr-TR" dirty="0"/>
              <a:t>               	</a:t>
            </a:r>
            <a:r>
              <a:rPr lang="en-US" dirty="0" err="1"/>
              <a:t>intravenöz</a:t>
            </a:r>
            <a:r>
              <a:rPr lang="en-US" dirty="0"/>
              <a:t> </a:t>
            </a:r>
            <a:r>
              <a:rPr lang="en-US" dirty="0" err="1"/>
              <a:t>verilmesinden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salınımını</a:t>
            </a:r>
            <a:r>
              <a:rPr lang="en-US" dirty="0"/>
              <a:t> </a:t>
            </a:r>
            <a:r>
              <a:rPr lang="en-US" dirty="0" err="1"/>
              <a:t>arttırdığının</a:t>
            </a:r>
            <a:r>
              <a:rPr lang="en-US" dirty="0"/>
              <a:t> </a:t>
            </a:r>
            <a:r>
              <a:rPr lang="tr-TR" dirty="0"/>
              <a:t>	</a:t>
            </a:r>
            <a:r>
              <a:rPr lang="en-US" dirty="0"/>
              <a:t>g</a:t>
            </a:r>
            <a:r>
              <a:rPr lang="tr-TR" dirty="0"/>
              <a:t>ö</a:t>
            </a:r>
            <a:r>
              <a:rPr lang="en-US" dirty="0" err="1"/>
              <a:t>sterge</a:t>
            </a:r>
            <a:r>
              <a:rPr lang="tr-TR" dirty="0"/>
              <a:t>s</a:t>
            </a:r>
            <a:r>
              <a:rPr lang="en-US" dirty="0" err="1"/>
              <a:t>idir</a:t>
            </a:r>
            <a:r>
              <a:rPr lang="en-US" dirty="0"/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519413"/>
      </p:ext>
    </p:extLst>
  </p:cSld>
  <p:clrMapOvr>
    <a:masterClrMapping/>
  </p:clrMapOvr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599</TotalTime>
  <Words>2788</Words>
  <Application>Microsoft Macintosh PowerPoint</Application>
  <PresentationFormat>Custom</PresentationFormat>
  <Paragraphs>218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</vt:lpstr>
      <vt:lpstr>Georgia</vt:lpstr>
      <vt:lpstr>Trebuchet MS</vt:lpstr>
      <vt:lpstr>Wingdings</vt:lpstr>
      <vt:lpstr>Hava Akımı</vt:lpstr>
      <vt:lpstr>METABOLİZMANIN DÜZENLENİMİ</vt:lpstr>
      <vt:lpstr>PowerPoint Presentation</vt:lpstr>
      <vt:lpstr>İNSÜLİN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HİPOGLİSEMİ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METABOLİZMANIN DÜZENLENİMİ</dc:title>
  <dc:creator>Gülşah Akbaş</dc:creator>
  <cp:lastModifiedBy>Banu Mansur</cp:lastModifiedBy>
  <cp:revision>61</cp:revision>
  <dcterms:created xsi:type="dcterms:W3CDTF">2018-08-26T11:04:02Z</dcterms:created>
  <dcterms:modified xsi:type="dcterms:W3CDTF">2020-02-26T15:49:48Z</dcterms:modified>
</cp:coreProperties>
</file>