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 id="268" r:id="rId15"/>
    <p:sldId id="272" r:id="rId16"/>
    <p:sldId id="269" r:id="rId17"/>
    <p:sldId id="273" r:id="rId18"/>
    <p:sldId id="270"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8" d="100"/>
          <a:sy n="108" d="100"/>
        </p:scale>
        <p:origin x="10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BB9A92A-11A8-4219-BDDE-A2B60A6CE544}"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64D1CA-3F28-4EE7-9591-93DB2731FBB3}" type="slidenum">
              <a:rPr lang="en-GB" smtClean="0"/>
              <a:t>‹#›</a:t>
            </a:fld>
            <a:endParaRPr lang="en-GB"/>
          </a:p>
        </p:txBody>
      </p:sp>
    </p:spTree>
    <p:extLst>
      <p:ext uri="{BB962C8B-B14F-4D97-AF65-F5344CB8AC3E}">
        <p14:creationId xmlns:p14="http://schemas.microsoft.com/office/powerpoint/2010/main" val="411106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BB9A92A-11A8-4219-BDDE-A2B60A6CE544}"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64D1CA-3F28-4EE7-9591-93DB2731FBB3}" type="slidenum">
              <a:rPr lang="en-GB" smtClean="0"/>
              <a:t>‹#›</a:t>
            </a:fld>
            <a:endParaRPr lang="en-GB"/>
          </a:p>
        </p:txBody>
      </p:sp>
    </p:spTree>
    <p:extLst>
      <p:ext uri="{BB962C8B-B14F-4D97-AF65-F5344CB8AC3E}">
        <p14:creationId xmlns:p14="http://schemas.microsoft.com/office/powerpoint/2010/main" val="198980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BB9A92A-11A8-4219-BDDE-A2B60A6CE544}"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64D1CA-3F28-4EE7-9591-93DB2731FBB3}" type="slidenum">
              <a:rPr lang="en-GB" smtClean="0"/>
              <a:t>‹#›</a:t>
            </a:fld>
            <a:endParaRPr lang="en-GB"/>
          </a:p>
        </p:txBody>
      </p:sp>
    </p:spTree>
    <p:extLst>
      <p:ext uri="{BB962C8B-B14F-4D97-AF65-F5344CB8AC3E}">
        <p14:creationId xmlns:p14="http://schemas.microsoft.com/office/powerpoint/2010/main" val="14221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BB9A92A-11A8-4219-BDDE-A2B60A6CE544}"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64D1CA-3F28-4EE7-9591-93DB2731FBB3}" type="slidenum">
              <a:rPr lang="en-GB" smtClean="0"/>
              <a:t>‹#›</a:t>
            </a:fld>
            <a:endParaRPr lang="en-GB"/>
          </a:p>
        </p:txBody>
      </p:sp>
    </p:spTree>
    <p:extLst>
      <p:ext uri="{BB962C8B-B14F-4D97-AF65-F5344CB8AC3E}">
        <p14:creationId xmlns:p14="http://schemas.microsoft.com/office/powerpoint/2010/main" val="100744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BB9A92A-11A8-4219-BDDE-A2B60A6CE544}"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64D1CA-3F28-4EE7-9591-93DB2731FBB3}" type="slidenum">
              <a:rPr lang="en-GB" smtClean="0"/>
              <a:t>‹#›</a:t>
            </a:fld>
            <a:endParaRPr lang="en-GB"/>
          </a:p>
        </p:txBody>
      </p:sp>
    </p:spTree>
    <p:extLst>
      <p:ext uri="{BB962C8B-B14F-4D97-AF65-F5344CB8AC3E}">
        <p14:creationId xmlns:p14="http://schemas.microsoft.com/office/powerpoint/2010/main" val="43806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BB9A92A-11A8-4219-BDDE-A2B60A6CE544}"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64D1CA-3F28-4EE7-9591-93DB2731FBB3}" type="slidenum">
              <a:rPr lang="en-GB" smtClean="0"/>
              <a:t>‹#›</a:t>
            </a:fld>
            <a:endParaRPr lang="en-GB"/>
          </a:p>
        </p:txBody>
      </p:sp>
    </p:spTree>
    <p:extLst>
      <p:ext uri="{BB962C8B-B14F-4D97-AF65-F5344CB8AC3E}">
        <p14:creationId xmlns:p14="http://schemas.microsoft.com/office/powerpoint/2010/main" val="124881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BB9A92A-11A8-4219-BDDE-A2B60A6CE544}" type="datetimeFigureOut">
              <a:rPr lang="en-GB" smtClean="0"/>
              <a:t>11/10/2021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64D1CA-3F28-4EE7-9591-93DB2731FBB3}" type="slidenum">
              <a:rPr lang="en-GB" smtClean="0"/>
              <a:t>‹#›</a:t>
            </a:fld>
            <a:endParaRPr lang="en-GB"/>
          </a:p>
        </p:txBody>
      </p:sp>
    </p:spTree>
    <p:extLst>
      <p:ext uri="{BB962C8B-B14F-4D97-AF65-F5344CB8AC3E}">
        <p14:creationId xmlns:p14="http://schemas.microsoft.com/office/powerpoint/2010/main" val="120068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BB9A92A-11A8-4219-BDDE-A2B60A6CE544}" type="datetimeFigureOut">
              <a:rPr lang="en-GB" smtClean="0"/>
              <a:t>11/10/2021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64D1CA-3F28-4EE7-9591-93DB2731FBB3}" type="slidenum">
              <a:rPr lang="en-GB" smtClean="0"/>
              <a:t>‹#›</a:t>
            </a:fld>
            <a:endParaRPr lang="en-GB"/>
          </a:p>
        </p:txBody>
      </p:sp>
    </p:spTree>
    <p:extLst>
      <p:ext uri="{BB962C8B-B14F-4D97-AF65-F5344CB8AC3E}">
        <p14:creationId xmlns:p14="http://schemas.microsoft.com/office/powerpoint/2010/main" val="3929799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9A92A-11A8-4219-BDDE-A2B60A6CE544}" type="datetimeFigureOut">
              <a:rPr lang="en-GB" smtClean="0"/>
              <a:t>11/10/2021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64D1CA-3F28-4EE7-9591-93DB2731FBB3}" type="slidenum">
              <a:rPr lang="en-GB" smtClean="0"/>
              <a:t>‹#›</a:t>
            </a:fld>
            <a:endParaRPr lang="en-GB"/>
          </a:p>
        </p:txBody>
      </p:sp>
    </p:spTree>
    <p:extLst>
      <p:ext uri="{BB962C8B-B14F-4D97-AF65-F5344CB8AC3E}">
        <p14:creationId xmlns:p14="http://schemas.microsoft.com/office/powerpoint/2010/main" val="264520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BB9A92A-11A8-4219-BDDE-A2B60A6CE544}"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64D1CA-3F28-4EE7-9591-93DB2731FBB3}" type="slidenum">
              <a:rPr lang="en-GB" smtClean="0"/>
              <a:t>‹#›</a:t>
            </a:fld>
            <a:endParaRPr lang="en-GB"/>
          </a:p>
        </p:txBody>
      </p:sp>
    </p:spTree>
    <p:extLst>
      <p:ext uri="{BB962C8B-B14F-4D97-AF65-F5344CB8AC3E}">
        <p14:creationId xmlns:p14="http://schemas.microsoft.com/office/powerpoint/2010/main" val="126695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BB9A92A-11A8-4219-BDDE-A2B60A6CE544}"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64D1CA-3F28-4EE7-9591-93DB2731FBB3}" type="slidenum">
              <a:rPr lang="en-GB" smtClean="0"/>
              <a:t>‹#›</a:t>
            </a:fld>
            <a:endParaRPr lang="en-GB"/>
          </a:p>
        </p:txBody>
      </p:sp>
    </p:spTree>
    <p:extLst>
      <p:ext uri="{BB962C8B-B14F-4D97-AF65-F5344CB8AC3E}">
        <p14:creationId xmlns:p14="http://schemas.microsoft.com/office/powerpoint/2010/main" val="3643235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9A92A-11A8-4219-BDDE-A2B60A6CE544}" type="datetimeFigureOut">
              <a:rPr lang="en-GB" smtClean="0"/>
              <a:t>11/10/2021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64D1CA-3F28-4EE7-9591-93DB2731FBB3}" type="slidenum">
              <a:rPr lang="en-GB" smtClean="0"/>
              <a:t>‹#›</a:t>
            </a:fld>
            <a:endParaRPr lang="en-GB"/>
          </a:p>
        </p:txBody>
      </p:sp>
    </p:spTree>
    <p:extLst>
      <p:ext uri="{BB962C8B-B14F-4D97-AF65-F5344CB8AC3E}">
        <p14:creationId xmlns:p14="http://schemas.microsoft.com/office/powerpoint/2010/main" val="727963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pPr lvl="0">
              <a:lnSpc>
                <a:spcPct val="100000"/>
              </a:lnSpc>
              <a:spcBef>
                <a:spcPct val="20000"/>
              </a:spcBef>
            </a:pPr>
            <a:r>
              <a:rPr lang="tr-TR" sz="3200" b="1" smtClean="0">
                <a:solidFill>
                  <a:prstClr val="black"/>
                </a:solidFill>
              </a:rPr>
              <a:t>.</a:t>
            </a:r>
            <a:endParaRPr lang="en-GB" sz="3200" b="1" dirty="0">
              <a:solidFill>
                <a:prstClr val="black"/>
              </a:solidFill>
            </a:endParaRPr>
          </a:p>
          <a:p>
            <a:endParaRPr lang="en-GB" dirty="0"/>
          </a:p>
        </p:txBody>
      </p:sp>
      <p:sp>
        <p:nvSpPr>
          <p:cNvPr id="4" name="Başlık 1"/>
          <p:cNvSpPr txBox="1">
            <a:spLocks/>
          </p:cNvSpPr>
          <p:nvPr/>
        </p:nvSpPr>
        <p:spPr>
          <a:xfrm>
            <a:off x="683568" y="141277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ysClr val="windowText" lastClr="000000"/>
                </a:solidFill>
                <a:effectLst/>
                <a:uLnTx/>
                <a:uFillTx/>
                <a:latin typeface="Calibri"/>
                <a:ea typeface="+mj-ea"/>
                <a:cs typeface="+mj-cs"/>
              </a:rPr>
              <a:t>Solidification of </a:t>
            </a:r>
            <a:r>
              <a:rPr kumimoji="0" lang="tr-TR" sz="4000" b="1" i="0" u="none" strike="noStrike" kern="1200" cap="none" spc="0" normalizeH="0" baseline="0" noProof="0" dirty="0" err="1" smtClean="0">
                <a:ln>
                  <a:noFill/>
                </a:ln>
                <a:solidFill>
                  <a:sysClr val="windowText" lastClr="000000"/>
                </a:solidFill>
                <a:effectLst/>
                <a:uLnTx/>
                <a:uFillTx/>
                <a:latin typeface="Calibri"/>
                <a:ea typeface="+mj-ea"/>
                <a:cs typeface="+mj-cs"/>
              </a:rPr>
              <a:t>Single</a:t>
            </a:r>
            <a:r>
              <a:rPr kumimoji="0" lang="tr-TR" sz="4000" b="1" i="0" u="none" strike="noStrike" kern="1200" cap="none" spc="0" normalizeH="0" baseline="0" noProof="0" dirty="0" smtClean="0">
                <a:ln>
                  <a:noFill/>
                </a:ln>
                <a:solidFill>
                  <a:sysClr val="windowText" lastClr="000000"/>
                </a:solidFill>
                <a:effectLst/>
                <a:uLnTx/>
                <a:uFillTx/>
                <a:latin typeface="Calibri"/>
                <a:ea typeface="+mj-ea"/>
                <a:cs typeface="+mj-cs"/>
              </a:rPr>
              <a:t> </a:t>
            </a:r>
            <a:r>
              <a:rPr kumimoji="0" lang="tr-TR" sz="4000" b="1" i="0" u="none" strike="noStrike" kern="1200" cap="none" spc="0" normalizeH="0" baseline="0" noProof="0" dirty="0" err="1" smtClean="0">
                <a:ln>
                  <a:noFill/>
                </a:ln>
                <a:solidFill>
                  <a:sysClr val="windowText" lastClr="000000"/>
                </a:solidFill>
                <a:effectLst/>
                <a:uLnTx/>
                <a:uFillTx/>
                <a:latin typeface="Calibri"/>
                <a:ea typeface="+mj-ea"/>
                <a:cs typeface="+mj-cs"/>
              </a:rPr>
              <a:t>Phase</a:t>
            </a:r>
            <a:r>
              <a:rPr kumimoji="0" lang="tr-TR" sz="4000" b="1" i="0" u="none" strike="noStrike" kern="1200" cap="none" spc="0" normalizeH="0" baseline="0" noProof="0" dirty="0" smtClean="0">
                <a:ln>
                  <a:noFill/>
                </a:ln>
                <a:solidFill>
                  <a:sysClr val="windowText" lastClr="000000"/>
                </a:solidFill>
                <a:effectLst/>
                <a:uLnTx/>
                <a:uFillTx/>
                <a:latin typeface="Calibri"/>
                <a:ea typeface="+mj-ea"/>
                <a:cs typeface="+mj-cs"/>
              </a:rPr>
              <a:t> </a:t>
            </a:r>
            <a:r>
              <a:rPr kumimoji="0" lang="tr-TR" sz="4000" b="1" i="0" u="none" strike="noStrike" kern="1200" cap="none" spc="0" normalizeH="0" baseline="0" noProof="0" dirty="0" err="1" smtClean="0">
                <a:ln>
                  <a:noFill/>
                </a:ln>
                <a:solidFill>
                  <a:sysClr val="windowText" lastClr="000000"/>
                </a:solidFill>
                <a:effectLst/>
                <a:uLnTx/>
                <a:uFillTx/>
                <a:latin typeface="Calibri"/>
                <a:ea typeface="+mj-ea"/>
                <a:cs typeface="+mj-cs"/>
              </a:rPr>
              <a:t>Metals</a:t>
            </a:r>
            <a:r>
              <a:rPr kumimoji="0" lang="tr-TR" sz="4000" b="1" i="0" u="none" strike="noStrike" kern="1200" cap="none" spc="0" normalizeH="0" baseline="0" noProof="0" dirty="0" smtClean="0">
                <a:ln>
                  <a:noFill/>
                </a:ln>
                <a:solidFill>
                  <a:sysClr val="windowText" lastClr="000000"/>
                </a:solidFill>
                <a:effectLst/>
                <a:uLnTx/>
                <a:uFillTx/>
                <a:latin typeface="Calibri"/>
                <a:ea typeface="+mj-ea"/>
                <a:cs typeface="+mj-cs"/>
              </a:rPr>
              <a:t> </a:t>
            </a:r>
            <a:r>
              <a:rPr kumimoji="0" lang="tr-TR" sz="4000" b="1" i="0" u="none" strike="noStrike" kern="1200" cap="none" spc="0" normalizeH="0" baseline="0" noProof="0" dirty="0" err="1" smtClean="0">
                <a:ln>
                  <a:noFill/>
                </a:ln>
                <a:solidFill>
                  <a:sysClr val="windowText" lastClr="000000"/>
                </a:solidFill>
                <a:effectLst/>
                <a:uLnTx/>
                <a:uFillTx/>
                <a:latin typeface="Calibri"/>
                <a:ea typeface="+mj-ea"/>
                <a:cs typeface="+mj-cs"/>
              </a:rPr>
              <a:t>and</a:t>
            </a:r>
            <a:r>
              <a:rPr kumimoji="0" lang="tr-TR" sz="4000" b="1" i="0" u="none" strike="noStrike" kern="1200" cap="none" spc="0" normalizeH="0" baseline="0" noProof="0" dirty="0" smtClean="0">
                <a:ln>
                  <a:noFill/>
                </a:ln>
                <a:solidFill>
                  <a:sysClr val="windowText" lastClr="000000"/>
                </a:solidFill>
                <a:effectLst/>
                <a:uLnTx/>
                <a:uFillTx/>
                <a:latin typeface="Calibri"/>
                <a:ea typeface="+mj-ea"/>
                <a:cs typeface="+mj-cs"/>
              </a:rPr>
              <a:t> </a:t>
            </a:r>
            <a:r>
              <a:rPr kumimoji="0" lang="tr-TR" sz="4000" b="1" i="0" u="none" strike="noStrike" kern="1200" cap="none" spc="0" normalizeH="0" baseline="0" noProof="0" dirty="0" err="1" smtClean="0">
                <a:ln>
                  <a:noFill/>
                </a:ln>
                <a:solidFill>
                  <a:sysClr val="windowText" lastClr="000000"/>
                </a:solidFill>
                <a:effectLst/>
                <a:uLnTx/>
                <a:uFillTx/>
                <a:latin typeface="Calibri"/>
                <a:ea typeface="+mj-ea"/>
                <a:cs typeface="+mj-cs"/>
              </a:rPr>
              <a:t>Alloys</a:t>
            </a:r>
            <a:r>
              <a:rPr kumimoji="0" lang="tr-TR" sz="4000" b="1" i="0" u="none" strike="noStrike" kern="1200" cap="none" spc="0" normalizeH="0" baseline="0" noProof="0" dirty="0" smtClean="0">
                <a:ln>
                  <a:noFill/>
                </a:ln>
                <a:solidFill>
                  <a:sysClr val="windowText" lastClr="000000"/>
                </a:solidFill>
                <a:effectLst/>
                <a:uLnTx/>
                <a:uFillTx/>
                <a:latin typeface="Calibri"/>
                <a:ea typeface="+mj-ea"/>
                <a:cs typeface="+mj-cs"/>
              </a:rPr>
              <a:t> (II)</a:t>
            </a:r>
            <a:endParaRPr kumimoji="0" lang="en-GB" sz="4000" b="1"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4162991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lidification Processing - Flemings - - Major Reference Works - Wiley  Online Libra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2586" y="548927"/>
            <a:ext cx="6281604" cy="571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616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734096" y="103031"/>
            <a:ext cx="7271386" cy="4522116"/>
          </a:xfrm>
          <a:prstGeom prst="rect">
            <a:avLst/>
          </a:prstGeom>
        </p:spPr>
      </p:pic>
      <p:sp>
        <p:nvSpPr>
          <p:cNvPr id="6" name="Metin kutusu 5"/>
          <p:cNvSpPr txBox="1"/>
          <p:nvPr/>
        </p:nvSpPr>
        <p:spPr>
          <a:xfrm>
            <a:off x="734096" y="4906850"/>
            <a:ext cx="7868991" cy="1569660"/>
          </a:xfrm>
          <a:prstGeom prst="rect">
            <a:avLst/>
          </a:prstGeom>
          <a:noFill/>
        </p:spPr>
        <p:txBody>
          <a:bodyPr wrap="square" rtlCol="0">
            <a:spAutoFit/>
          </a:bodyPr>
          <a:lstStyle/>
          <a:p>
            <a:r>
              <a:rPr lang="en-GB" sz="2400" dirty="0" smtClean="0"/>
              <a:t>Constitutional </a:t>
            </a:r>
            <a:r>
              <a:rPr lang="tr-TR" sz="2400" dirty="0" err="1" smtClean="0"/>
              <a:t>unde</a:t>
            </a:r>
            <a:r>
              <a:rPr lang="en-GB" sz="2400" dirty="0" err="1" smtClean="0"/>
              <a:t>rcooling</a:t>
            </a:r>
            <a:r>
              <a:rPr lang="en-GB" sz="2400" dirty="0" smtClean="0"/>
              <a:t> ahead of an interface showing two applied temperature gradients</a:t>
            </a:r>
            <a:r>
              <a:rPr lang="tr-TR" sz="2400" dirty="0" smtClean="0"/>
              <a:t>.</a:t>
            </a:r>
          </a:p>
          <a:p>
            <a:r>
              <a:rPr lang="en-GB" sz="2400" dirty="0" smtClean="0"/>
              <a:t>Such a condition is called constitutional undercooling because it results from compositional (constitutional) variations)</a:t>
            </a:r>
            <a:endParaRPr lang="en-GB" sz="2400" dirty="0"/>
          </a:p>
        </p:txBody>
      </p:sp>
    </p:spTree>
    <p:extLst>
      <p:ext uri="{BB962C8B-B14F-4D97-AF65-F5344CB8AC3E}">
        <p14:creationId xmlns:p14="http://schemas.microsoft.com/office/powerpoint/2010/main" val="3982951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849570" y="1004552"/>
            <a:ext cx="5443556" cy="3877595"/>
          </a:xfrm>
          <a:prstGeom prst="rect">
            <a:avLst/>
          </a:prstGeom>
        </p:spPr>
      </p:pic>
      <p:sp>
        <p:nvSpPr>
          <p:cNvPr id="5" name="Metin kutusu 4"/>
          <p:cNvSpPr txBox="1"/>
          <p:nvPr/>
        </p:nvSpPr>
        <p:spPr>
          <a:xfrm>
            <a:off x="1133342" y="5281392"/>
            <a:ext cx="7276563" cy="830997"/>
          </a:xfrm>
          <a:prstGeom prst="rect">
            <a:avLst/>
          </a:prstGeom>
          <a:noFill/>
        </p:spPr>
        <p:txBody>
          <a:bodyPr wrap="square" rtlCol="0">
            <a:spAutoFit/>
          </a:bodyPr>
          <a:lstStyle/>
          <a:p>
            <a:r>
              <a:rPr lang="en-GB" sz="2400" dirty="0" smtClean="0"/>
              <a:t>The magnitude of the undercooling ahead of an interface when constitutional </a:t>
            </a:r>
            <a:r>
              <a:rPr lang="en-GB" sz="2400" dirty="0" err="1" smtClean="0"/>
              <a:t>supercooling</a:t>
            </a:r>
            <a:r>
              <a:rPr lang="en-GB" sz="2400" dirty="0" smtClean="0"/>
              <a:t> exist.</a:t>
            </a:r>
            <a:endParaRPr lang="en-GB" sz="2400" dirty="0"/>
          </a:p>
        </p:txBody>
      </p:sp>
    </p:spTree>
    <p:extLst>
      <p:ext uri="{BB962C8B-B14F-4D97-AF65-F5344CB8AC3E}">
        <p14:creationId xmlns:p14="http://schemas.microsoft.com/office/powerpoint/2010/main" val="821431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499860" y="1052892"/>
                <a:ext cx="8013073" cy="4794116"/>
              </a:xfrm>
            </p:spPr>
            <p:txBody>
              <a:bodyPr/>
              <a:lstStyle/>
              <a:p>
                <a:pPr marL="0" indent="0">
                  <a:buNone/>
                </a:pPr>
                <a:r>
                  <a:rPr lang="tr-TR" dirty="0" smtClean="0"/>
                  <a:t>For </a:t>
                </a:r>
                <a:r>
                  <a:rPr lang="tr-TR" dirty="0" err="1" smtClean="0"/>
                  <a:t>no</a:t>
                </a:r>
                <a:r>
                  <a:rPr lang="tr-TR" dirty="0" smtClean="0"/>
                  <a:t> </a:t>
                </a:r>
                <a:r>
                  <a:rPr lang="tr-TR" dirty="0" err="1" smtClean="0"/>
                  <a:t>constitutional</a:t>
                </a:r>
                <a:r>
                  <a:rPr lang="tr-TR" dirty="0" smtClean="0"/>
                  <a:t> </a:t>
                </a:r>
                <a:r>
                  <a:rPr lang="tr-TR" dirty="0" err="1" smtClean="0"/>
                  <a:t>undercooling</a:t>
                </a:r>
                <a:r>
                  <a:rPr lang="tr-TR" dirty="0" smtClean="0"/>
                  <a:t> </a:t>
                </a:r>
                <a:r>
                  <a:rPr lang="tr-TR" dirty="0" err="1" smtClean="0"/>
                  <a:t>we</a:t>
                </a:r>
                <a:r>
                  <a:rPr lang="tr-TR" dirty="0" smtClean="0"/>
                  <a:t> </a:t>
                </a:r>
                <a:r>
                  <a:rPr lang="tr-TR" dirty="0" err="1" smtClean="0"/>
                  <a:t>require</a:t>
                </a:r>
                <a:r>
                  <a:rPr lang="tr-TR" dirty="0" smtClean="0"/>
                  <a:t> </a:t>
                </a:r>
                <a:r>
                  <a:rPr lang="tr-TR" dirty="0" err="1" smtClean="0"/>
                  <a:t>that</a:t>
                </a:r>
                <a:r>
                  <a:rPr lang="tr-TR" dirty="0" smtClean="0"/>
                  <a:t>:</a:t>
                </a:r>
              </a:p>
              <a:p>
                <a:pPr marL="0" indent="0">
                  <a:buNone/>
                </a:pPr>
                <a:endParaRPr lang="tr-TR" dirty="0" smtClean="0"/>
              </a:p>
              <a:p>
                <a:pPr marL="0" indent="0">
                  <a:buNone/>
                </a:pPr>
                <a:endParaRPr lang="tr-TR" dirty="0" smtClean="0"/>
              </a:p>
              <a:p>
                <a:pPr marL="0" indent="0">
                  <a:buNone/>
                </a:pPr>
                <a:endParaRPr lang="tr-TR" dirty="0"/>
              </a:p>
              <a:p>
                <a:pPr marL="0" indent="0">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tr-TR" b="0" i="1" smtClean="0">
                              <a:latin typeface="Cambria Math" panose="02040503050406030204" pitchFamily="18" charset="0"/>
                            </a:rPr>
                            <m:t>𝐺</m:t>
                          </m:r>
                        </m:num>
                        <m:den>
                          <m:r>
                            <a:rPr lang="tr-TR" b="0" i="1" smtClean="0">
                              <a:latin typeface="Cambria Math" panose="02040503050406030204" pitchFamily="18" charset="0"/>
                            </a:rPr>
                            <m:t>𝑅</m:t>
                          </m:r>
                        </m:den>
                      </m:f>
                      <m:r>
                        <a:rPr lang="tr-TR" b="0" i="1" smtClean="0">
                          <a:latin typeface="Cambria Math" panose="02040503050406030204" pitchFamily="18" charset="0"/>
                        </a:rPr>
                        <m:t>&gt;</m:t>
                      </m:r>
                      <m:f>
                        <m:fPr>
                          <m:ctrlPr>
                            <a:rPr lang="tr-TR" b="0" i="1" smtClean="0">
                              <a:latin typeface="Cambria Math" panose="02040503050406030204" pitchFamily="18" charset="0"/>
                            </a:rPr>
                          </m:ctrlPr>
                        </m:fPr>
                        <m:num>
                          <m:r>
                            <a:rPr lang="tr-TR" b="0" i="1" smtClean="0">
                              <a:latin typeface="Cambria Math" panose="02040503050406030204" pitchFamily="18" charset="0"/>
                            </a:rPr>
                            <m:t>𝑚</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𝐶</m:t>
                              </m:r>
                            </m:e>
                            <m:sub>
                              <m:r>
                                <a:rPr lang="tr-TR" b="0" i="1" smtClean="0">
                                  <a:latin typeface="Cambria Math" panose="02040503050406030204" pitchFamily="18" charset="0"/>
                                </a:rPr>
                                <m:t>0</m:t>
                              </m:r>
                            </m:sub>
                          </m:sSub>
                        </m:num>
                        <m:den>
                          <m:r>
                            <a:rPr lang="tr-TR" b="0" i="1" smtClean="0">
                              <a:latin typeface="Cambria Math" panose="02040503050406030204" pitchFamily="18" charset="0"/>
                            </a:rPr>
                            <m:t>𝐷</m:t>
                          </m:r>
                        </m:den>
                      </m:f>
                      <m:f>
                        <m:fPr>
                          <m:ctrlPr>
                            <a:rPr lang="tr-TR" b="0" i="1" smtClean="0">
                              <a:latin typeface="Cambria Math" panose="02040503050406030204" pitchFamily="18" charset="0"/>
                            </a:rPr>
                          </m:ctrlPr>
                        </m:fPr>
                        <m:num>
                          <m:r>
                            <a:rPr lang="tr-TR" b="0" i="1" smtClean="0">
                              <a:latin typeface="Cambria Math" panose="02040503050406030204" pitchFamily="18" charset="0"/>
                            </a:rPr>
                            <m:t>(1−</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0</m:t>
                              </m:r>
                            </m:sub>
                          </m:sSub>
                          <m:r>
                            <a:rPr lang="tr-TR" b="0" i="1" smtClean="0">
                              <a:latin typeface="Cambria Math" panose="02040503050406030204" pitchFamily="18" charset="0"/>
                            </a:rPr>
                            <m:t>)</m:t>
                          </m:r>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0</m:t>
                              </m:r>
                            </m:sub>
                          </m:sSub>
                        </m:den>
                      </m:f>
                    </m:oMath>
                  </m:oMathPara>
                </a14:m>
                <a:endParaRPr lang="tr-TR" dirty="0" smtClean="0"/>
              </a:p>
              <a:p>
                <a:pPr marL="0" indent="0">
                  <a:buNone/>
                </a:pPr>
                <a:endParaRPr lang="tr-TR" dirty="0" smtClean="0"/>
              </a:p>
              <a:p>
                <a:pPr marL="0" indent="0">
                  <a:buNone/>
                </a:pPr>
                <a:r>
                  <a:rPr lang="tr-TR" dirty="0" smtClean="0"/>
                  <a:t>G </a:t>
                </a:r>
                <a:r>
                  <a:rPr lang="tr-TR" dirty="0" err="1" smtClean="0"/>
                  <a:t>and</a:t>
                </a:r>
                <a:r>
                  <a:rPr lang="tr-TR" dirty="0" smtClean="0"/>
                  <a:t> R </a:t>
                </a:r>
                <a:r>
                  <a:rPr lang="tr-TR" dirty="0" err="1" smtClean="0"/>
                  <a:t>are</a:t>
                </a:r>
                <a:r>
                  <a:rPr lang="tr-TR" dirty="0" smtClean="0"/>
                  <a:t> </a:t>
                </a:r>
                <a:r>
                  <a:rPr lang="tr-TR" dirty="0" err="1" smtClean="0"/>
                  <a:t>process</a:t>
                </a:r>
                <a:r>
                  <a:rPr lang="tr-TR" dirty="0" smtClean="0"/>
                  <a:t> </a:t>
                </a:r>
                <a:r>
                  <a:rPr lang="tr-TR" dirty="0" err="1" smtClean="0"/>
                  <a:t>parameters</a:t>
                </a:r>
                <a:endParaRPr lang="tr-TR" dirty="0" smtClean="0"/>
              </a:p>
              <a:p>
                <a:pPr marL="0" indent="0">
                  <a:buNone/>
                </a:pPr>
                <a:r>
                  <a:rPr lang="tr-TR" dirty="0" smtClean="0"/>
                  <a:t>m, C</a:t>
                </a:r>
                <a:r>
                  <a:rPr lang="tr-TR" baseline="-25000" dirty="0" smtClean="0"/>
                  <a:t>0</a:t>
                </a:r>
                <a:r>
                  <a:rPr lang="tr-TR" dirty="0" smtClean="0"/>
                  <a:t>, D </a:t>
                </a:r>
                <a:r>
                  <a:rPr lang="tr-TR" dirty="0" err="1" smtClean="0"/>
                  <a:t>and</a:t>
                </a:r>
                <a:r>
                  <a:rPr lang="tr-TR" dirty="0" smtClean="0"/>
                  <a:t> k</a:t>
                </a:r>
                <a:r>
                  <a:rPr lang="tr-TR" baseline="-25000" dirty="0" smtClean="0"/>
                  <a:t>0</a:t>
                </a:r>
                <a:r>
                  <a:rPr lang="tr-TR" dirty="0" smtClean="0"/>
                  <a:t> </a:t>
                </a:r>
                <a:r>
                  <a:rPr lang="tr-TR" dirty="0" err="1" smtClean="0"/>
                  <a:t>are</a:t>
                </a:r>
                <a:r>
                  <a:rPr lang="tr-TR" dirty="0" smtClean="0"/>
                  <a:t> </a:t>
                </a:r>
                <a:r>
                  <a:rPr lang="tr-TR" dirty="0" err="1" smtClean="0"/>
                  <a:t>material</a:t>
                </a:r>
                <a:r>
                  <a:rPr lang="tr-TR" dirty="0" smtClean="0"/>
                  <a:t> </a:t>
                </a:r>
                <a:r>
                  <a:rPr lang="tr-TR" dirty="0" err="1" smtClean="0"/>
                  <a:t>and</a:t>
                </a:r>
                <a:r>
                  <a:rPr lang="tr-TR" dirty="0" smtClean="0"/>
                  <a:t> </a:t>
                </a:r>
                <a:r>
                  <a:rPr lang="tr-TR" dirty="0" err="1" smtClean="0"/>
                  <a:t>system</a:t>
                </a:r>
                <a:r>
                  <a:rPr lang="tr-TR" dirty="0" smtClean="0"/>
                  <a:t> </a:t>
                </a:r>
                <a:r>
                  <a:rPr lang="tr-TR" dirty="0" err="1" smtClean="0"/>
                  <a:t>parameters</a:t>
                </a:r>
                <a:r>
                  <a:rPr lang="tr-TR" dirty="0" smtClean="0"/>
                  <a:t> </a:t>
                </a:r>
                <a:endParaRPr lang="en-GB"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499860" y="1052892"/>
                <a:ext cx="8013073" cy="4794116"/>
              </a:xfrm>
              <a:blipFill rotWithShape="0">
                <a:blip r:embed="rId2"/>
                <a:stretch>
                  <a:fillRect l="-1598" t="-2163"/>
                </a:stretch>
              </a:blipFill>
            </p:spPr>
            <p:txBody>
              <a:bodyPr/>
              <a:lstStyle/>
              <a:p>
                <a:r>
                  <a:rPr lang="en-GB">
                    <a:noFill/>
                  </a:rPr>
                  <a:t> </a:t>
                </a:r>
              </a:p>
            </p:txBody>
          </p:sp>
        </mc:Fallback>
      </mc:AlternateContent>
      <p:pic>
        <p:nvPicPr>
          <p:cNvPr id="4" name="Resim 3"/>
          <p:cNvPicPr>
            <a:picLocks noChangeAspect="1"/>
          </p:cNvPicPr>
          <p:nvPr/>
        </p:nvPicPr>
        <p:blipFill>
          <a:blip r:embed="rId3"/>
          <a:stretch>
            <a:fillRect/>
          </a:stretch>
        </p:blipFill>
        <p:spPr>
          <a:xfrm>
            <a:off x="3660831" y="1687133"/>
            <a:ext cx="11171672" cy="889396"/>
          </a:xfrm>
          <a:prstGeom prst="rect">
            <a:avLst/>
          </a:prstGeom>
        </p:spPr>
      </p:pic>
    </p:spTree>
    <p:extLst>
      <p:ext uri="{BB962C8B-B14F-4D97-AF65-F5344CB8AC3E}">
        <p14:creationId xmlns:p14="http://schemas.microsoft.com/office/powerpoint/2010/main" val="1798240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8033" y="579550"/>
            <a:ext cx="8435662" cy="5048517"/>
          </a:xfrm>
        </p:spPr>
        <p:txBody>
          <a:bodyPr>
            <a:normAutofit/>
          </a:bodyPr>
          <a:lstStyle/>
          <a:p>
            <a:pPr marL="0" indent="0">
              <a:buNone/>
            </a:pPr>
            <a:r>
              <a:rPr lang="en-GB" dirty="0" smtClean="0"/>
              <a:t>The nature of this equation allows us to define conditions which will favour constitutional undercooling. These are:</a:t>
            </a:r>
            <a:endParaRPr lang="tr-TR" dirty="0" smtClean="0"/>
          </a:p>
          <a:p>
            <a:pPr marL="571500" indent="-571500">
              <a:buAutoNum type="romanLcParenR"/>
            </a:pPr>
            <a:r>
              <a:rPr lang="en-GB" dirty="0" smtClean="0"/>
              <a:t>Low temperature gradients in the liquid.</a:t>
            </a:r>
          </a:p>
          <a:p>
            <a:pPr marL="571500" indent="-571500">
              <a:buAutoNum type="romanLcParenR"/>
            </a:pPr>
            <a:r>
              <a:rPr lang="en-GB" dirty="0" smtClean="0"/>
              <a:t>Fast growth rates.</a:t>
            </a:r>
          </a:p>
          <a:p>
            <a:pPr marL="571500" indent="-571500">
              <a:buAutoNum type="romanLcParenR"/>
            </a:pPr>
            <a:r>
              <a:rPr lang="en-GB" dirty="0" smtClean="0"/>
              <a:t>Steep liquid lines.</a:t>
            </a:r>
          </a:p>
          <a:p>
            <a:pPr marL="571500" indent="-571500">
              <a:buAutoNum type="romanLcParenR"/>
            </a:pPr>
            <a:r>
              <a:rPr lang="en-GB" dirty="0" smtClean="0"/>
              <a:t>High alloy contents (constitutional undercooling normally exist for C</a:t>
            </a:r>
            <a:r>
              <a:rPr lang="en-GB" baseline="-25000" dirty="0" smtClean="0"/>
              <a:t>0</a:t>
            </a:r>
            <a:r>
              <a:rPr lang="en-GB" dirty="0" smtClean="0"/>
              <a:t> ≥ 0.2 %)</a:t>
            </a:r>
          </a:p>
          <a:p>
            <a:pPr marL="571500" indent="-571500">
              <a:buAutoNum type="romanLcParenR"/>
            </a:pPr>
            <a:r>
              <a:rPr lang="en-GB" dirty="0" smtClean="0"/>
              <a:t>Low diffusivity in the liquid.</a:t>
            </a:r>
          </a:p>
          <a:p>
            <a:pPr marL="571500" indent="-571500">
              <a:buAutoNum type="romanLcParenR"/>
            </a:pPr>
            <a:r>
              <a:rPr lang="en-GB" dirty="0" smtClean="0"/>
              <a:t>Very low k</a:t>
            </a:r>
            <a:r>
              <a:rPr lang="en-GB" baseline="-25000" dirty="0" smtClean="0"/>
              <a:t>0</a:t>
            </a:r>
            <a:r>
              <a:rPr lang="en-GB" dirty="0" smtClean="0"/>
              <a:t> for k</a:t>
            </a:r>
            <a:r>
              <a:rPr lang="en-GB" baseline="-25000" dirty="0" smtClean="0"/>
              <a:t>0</a:t>
            </a:r>
            <a:r>
              <a:rPr lang="en-GB" dirty="0" smtClean="0"/>
              <a:t> &lt; 1 or very high k</a:t>
            </a:r>
            <a:r>
              <a:rPr lang="en-GB" baseline="-25000" dirty="0" smtClean="0"/>
              <a:t>0</a:t>
            </a:r>
            <a:r>
              <a:rPr lang="en-GB" dirty="0" smtClean="0"/>
              <a:t> for k</a:t>
            </a:r>
            <a:r>
              <a:rPr lang="en-GB" baseline="-25000" dirty="0" smtClean="0"/>
              <a:t>0</a:t>
            </a:r>
            <a:r>
              <a:rPr lang="en-GB" dirty="0" smtClean="0"/>
              <a:t> &gt; 1.</a:t>
            </a:r>
            <a:endParaRPr lang="en-GB" dirty="0"/>
          </a:p>
        </p:txBody>
      </p:sp>
    </p:spTree>
    <p:extLst>
      <p:ext uri="{BB962C8B-B14F-4D97-AF65-F5344CB8AC3E}">
        <p14:creationId xmlns:p14="http://schemas.microsoft.com/office/powerpoint/2010/main" val="2032914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54406" y="817565"/>
                <a:ext cx="7886700" cy="4351338"/>
              </a:xfrm>
            </p:spPr>
            <p:txBody>
              <a:bodyPr/>
              <a:lstStyle/>
              <a:p>
                <a:pPr marL="0" indent="0">
                  <a:buNone/>
                </a:pPr>
                <a:r>
                  <a:rPr lang="tr-TR" sz="2400" dirty="0" smtClean="0"/>
                  <a:t>In </a:t>
                </a:r>
                <a:r>
                  <a:rPr lang="tr-TR" sz="2400" dirty="0" err="1" smtClean="0"/>
                  <a:t>the</a:t>
                </a:r>
                <a:r>
                  <a:rPr lang="tr-TR" sz="2400" dirty="0" smtClean="0"/>
                  <a:t> presence of </a:t>
                </a:r>
                <a:r>
                  <a:rPr lang="tr-TR" sz="2400" dirty="0" err="1" smtClean="0"/>
                  <a:t>constitutional</a:t>
                </a:r>
                <a:r>
                  <a:rPr lang="tr-TR" sz="2400" dirty="0" smtClean="0"/>
                  <a:t> </a:t>
                </a:r>
                <a:r>
                  <a:rPr lang="tr-TR" sz="2400" dirty="0" err="1" smtClean="0"/>
                  <a:t>supercooling</a:t>
                </a:r>
                <a:r>
                  <a:rPr lang="tr-TR" sz="2400" dirty="0" smtClean="0"/>
                  <a:t> </a:t>
                </a:r>
                <a:r>
                  <a:rPr lang="tr-TR" sz="2400" dirty="0" err="1" smtClean="0"/>
                  <a:t>the</a:t>
                </a:r>
                <a:r>
                  <a:rPr lang="tr-TR" sz="2400" dirty="0" smtClean="0"/>
                  <a:t> </a:t>
                </a:r>
                <a:r>
                  <a:rPr lang="tr-TR" sz="2400" dirty="0" err="1" smtClean="0"/>
                  <a:t>undercooling</a:t>
                </a:r>
                <a:r>
                  <a:rPr lang="tr-TR" sz="2400" dirty="0" smtClean="0"/>
                  <a:t> is,</a:t>
                </a:r>
              </a:p>
              <a:p>
                <a:pPr marL="0" indent="0">
                  <a:buNone/>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𝑇</m:t>
                      </m:r>
                      <m:r>
                        <a:rPr lang="tr-TR" sz="2400" b="0" i="1" smtClean="0">
                          <a:latin typeface="Cambria Math" panose="02040503050406030204" pitchFamily="18" charset="0"/>
                          <a:ea typeface="Cambria Math" panose="02040503050406030204" pitchFamily="18" charset="0"/>
                        </a:rPr>
                        <m:t>=</m:t>
                      </m:r>
                      <m:sSub>
                        <m:sSubPr>
                          <m:ctrlPr>
                            <a:rPr lang="tr-TR" sz="2400" b="0" i="1" smtClean="0">
                              <a:latin typeface="Cambria Math" panose="02040503050406030204" pitchFamily="18" charset="0"/>
                              <a:ea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𝑇</m:t>
                          </m:r>
                        </m:e>
                        <m:sub>
                          <m:r>
                            <a:rPr lang="tr-TR" sz="2400" b="0" i="1" smtClean="0">
                              <a:latin typeface="Cambria Math" panose="02040503050406030204" pitchFamily="18" charset="0"/>
                              <a:ea typeface="Cambria Math" panose="02040503050406030204" pitchFamily="18" charset="0"/>
                            </a:rPr>
                            <m:t>𝐿</m:t>
                          </m:r>
                        </m:sub>
                      </m:sSub>
                      <m:r>
                        <a:rPr lang="tr-TR" sz="2400" b="0" i="1" smtClean="0">
                          <a:latin typeface="Cambria Math" panose="02040503050406030204" pitchFamily="18" charset="0"/>
                          <a:ea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𝑇</m:t>
                      </m:r>
                    </m:oMath>
                  </m:oMathPara>
                </a14:m>
                <a:endParaRPr lang="tr-TR" sz="2400" b="0" dirty="0" smtClean="0">
                  <a:ea typeface="Cambria Math" panose="02040503050406030204" pitchFamily="18" charset="0"/>
                </a:endParaRPr>
              </a:p>
              <a:p>
                <a:pPr marL="0" indent="0">
                  <a:buNone/>
                </a:pPr>
                <a:endParaRPr lang="en-GB"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54406" y="817565"/>
                <a:ext cx="7886700" cy="4351338"/>
              </a:xfrm>
              <a:blipFill rotWithShape="0">
                <a:blip r:embed="rId2"/>
                <a:stretch>
                  <a:fillRect l="-1159" t="-1961"/>
                </a:stretch>
              </a:blipFill>
            </p:spPr>
            <p:txBody>
              <a:bodyPr/>
              <a:lstStyle/>
              <a:p>
                <a:r>
                  <a:rPr lang="en-GB">
                    <a:noFill/>
                  </a:rPr>
                  <a:t> </a:t>
                </a:r>
              </a:p>
            </p:txBody>
          </p:sp>
        </mc:Fallback>
      </mc:AlternateContent>
      <p:pic>
        <p:nvPicPr>
          <p:cNvPr id="5" name="Resim 4"/>
          <p:cNvPicPr>
            <a:picLocks noChangeAspect="1"/>
          </p:cNvPicPr>
          <p:nvPr/>
        </p:nvPicPr>
        <p:blipFill>
          <a:blip r:embed="rId3"/>
          <a:stretch>
            <a:fillRect/>
          </a:stretch>
        </p:blipFill>
        <p:spPr>
          <a:xfrm>
            <a:off x="2300779" y="2300327"/>
            <a:ext cx="10039276" cy="799244"/>
          </a:xfrm>
          <a:prstGeom prst="rect">
            <a:avLst/>
          </a:prstGeom>
        </p:spPr>
      </p:pic>
      <p:pic>
        <p:nvPicPr>
          <p:cNvPr id="6" name="Resim 5"/>
          <p:cNvPicPr>
            <a:picLocks noChangeAspect="1"/>
          </p:cNvPicPr>
          <p:nvPr/>
        </p:nvPicPr>
        <p:blipFill>
          <a:blip r:embed="rId4"/>
          <a:stretch>
            <a:fillRect/>
          </a:stretch>
        </p:blipFill>
        <p:spPr>
          <a:xfrm>
            <a:off x="1894709" y="3502128"/>
            <a:ext cx="9243745" cy="777474"/>
          </a:xfrm>
          <a:prstGeom prst="rect">
            <a:avLst/>
          </a:prstGeom>
        </p:spPr>
      </p:pic>
      <p:pic>
        <p:nvPicPr>
          <p:cNvPr id="7" name="Resim 6"/>
          <p:cNvPicPr>
            <a:picLocks noChangeAspect="1"/>
          </p:cNvPicPr>
          <p:nvPr/>
        </p:nvPicPr>
        <p:blipFill>
          <a:blip r:embed="rId5"/>
          <a:stretch>
            <a:fillRect/>
          </a:stretch>
        </p:blipFill>
        <p:spPr>
          <a:xfrm>
            <a:off x="2300779" y="5459633"/>
            <a:ext cx="8431607" cy="709166"/>
          </a:xfrm>
          <a:prstGeom prst="rect">
            <a:avLst/>
          </a:prstGeom>
        </p:spPr>
      </p:pic>
      <p:sp>
        <p:nvSpPr>
          <p:cNvPr id="8" name="Metin kutusu 7"/>
          <p:cNvSpPr txBox="1"/>
          <p:nvPr/>
        </p:nvSpPr>
        <p:spPr>
          <a:xfrm>
            <a:off x="986199" y="4707238"/>
            <a:ext cx="7223115" cy="461665"/>
          </a:xfrm>
          <a:prstGeom prst="rect">
            <a:avLst/>
          </a:prstGeom>
          <a:noFill/>
        </p:spPr>
        <p:txBody>
          <a:bodyPr wrap="square" rtlCol="0">
            <a:spAutoFit/>
          </a:bodyPr>
          <a:lstStyle/>
          <a:p>
            <a:r>
              <a:rPr lang="tr-TR" sz="2400" dirty="0" err="1" smtClean="0"/>
              <a:t>The</a:t>
            </a:r>
            <a:r>
              <a:rPr lang="tr-TR" sz="2400" dirty="0" smtClean="0"/>
              <a:t> </a:t>
            </a:r>
            <a:r>
              <a:rPr lang="tr-TR" sz="2400" dirty="0" err="1" smtClean="0"/>
              <a:t>maximum</a:t>
            </a:r>
            <a:r>
              <a:rPr lang="tr-TR" sz="2400" dirty="0" smtClean="0"/>
              <a:t> </a:t>
            </a:r>
            <a:r>
              <a:rPr lang="tr-TR" sz="2400" dirty="0" err="1" smtClean="0"/>
              <a:t>undercooling</a:t>
            </a:r>
            <a:r>
              <a:rPr lang="tr-TR" sz="2400" dirty="0" smtClean="0"/>
              <a:t> </a:t>
            </a:r>
            <a:r>
              <a:rPr lang="tr-TR" sz="2400" dirty="0" err="1" smtClean="0"/>
              <a:t>occurs</a:t>
            </a:r>
            <a:r>
              <a:rPr lang="tr-TR" sz="2400" dirty="0" smtClean="0"/>
              <a:t> at a </a:t>
            </a:r>
            <a:r>
              <a:rPr lang="tr-TR" sz="2400" dirty="0" err="1" smtClean="0"/>
              <a:t>point</a:t>
            </a:r>
            <a:r>
              <a:rPr lang="tr-TR" sz="2400" dirty="0" smtClean="0"/>
              <a:t> </a:t>
            </a:r>
            <a:r>
              <a:rPr lang="tr-TR" sz="2400" dirty="0" err="1" smtClean="0"/>
              <a:t>given</a:t>
            </a:r>
            <a:r>
              <a:rPr lang="tr-TR" sz="2400" dirty="0" smtClean="0"/>
              <a:t> </a:t>
            </a:r>
            <a:r>
              <a:rPr lang="tr-TR" sz="2400" dirty="0" err="1" smtClean="0"/>
              <a:t>by</a:t>
            </a:r>
            <a:endParaRPr lang="en-GB" sz="2400" dirty="0"/>
          </a:p>
        </p:txBody>
      </p:sp>
    </p:spTree>
    <p:extLst>
      <p:ext uri="{BB962C8B-B14F-4D97-AF65-F5344CB8AC3E}">
        <p14:creationId xmlns:p14="http://schemas.microsoft.com/office/powerpoint/2010/main" val="3796430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stretch>
            <a:fillRect/>
          </a:stretch>
        </p:blipFill>
        <p:spPr>
          <a:xfrm>
            <a:off x="1538604" y="824247"/>
            <a:ext cx="6142122" cy="5365594"/>
          </a:xfrm>
          <a:prstGeom prst="rect">
            <a:avLst/>
          </a:prstGeom>
        </p:spPr>
      </p:pic>
    </p:spTree>
    <p:extLst>
      <p:ext uri="{BB962C8B-B14F-4D97-AF65-F5344CB8AC3E}">
        <p14:creationId xmlns:p14="http://schemas.microsoft.com/office/powerpoint/2010/main" val="2829463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pact of casting parameters and chemical composition on the solidification  behaviour of Al-Si-Cu hypoeutectic alloy - PDF Free Downl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5313" y="549291"/>
            <a:ext cx="5782633" cy="555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311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611353" y="180304"/>
            <a:ext cx="7728109" cy="4592862"/>
          </a:xfrm>
          <a:prstGeom prst="rect">
            <a:avLst/>
          </a:prstGeom>
        </p:spPr>
      </p:pic>
      <p:sp>
        <p:nvSpPr>
          <p:cNvPr id="6" name="Metin kutusu 5"/>
          <p:cNvSpPr txBox="1"/>
          <p:nvPr/>
        </p:nvSpPr>
        <p:spPr>
          <a:xfrm>
            <a:off x="489395" y="5022761"/>
            <a:ext cx="8203843"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In cellular growth, the primary arms extend into the liquid but there are no secondary dendrite arms.</a:t>
            </a:r>
          </a:p>
          <a:p>
            <a:pPr marL="342900" indent="-342900">
              <a:buFont typeface="Arial" panose="020B0604020202020204" pitchFamily="34" charset="0"/>
              <a:buChar char="•"/>
            </a:pPr>
            <a:r>
              <a:rPr lang="en-GB" sz="2400" dirty="0" smtClean="0"/>
              <a:t>In independent growth nucleation occurs in front of the interface</a:t>
            </a:r>
            <a:endParaRPr lang="en-GB" sz="2400" dirty="0"/>
          </a:p>
        </p:txBody>
      </p:sp>
    </p:spTree>
    <p:extLst>
      <p:ext uri="{BB962C8B-B14F-4D97-AF65-F5344CB8AC3E}">
        <p14:creationId xmlns:p14="http://schemas.microsoft.com/office/powerpoint/2010/main" val="1613163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3951" y="94670"/>
            <a:ext cx="7886700" cy="1325563"/>
          </a:xfrm>
        </p:spPr>
        <p:txBody>
          <a:bodyPr>
            <a:normAutofit/>
          </a:bodyPr>
          <a:lstStyle/>
          <a:p>
            <a:r>
              <a:rPr lang="tr-TR" sz="2800" b="1" dirty="0" smtClean="0">
                <a:latin typeface="+mn-lt"/>
              </a:rPr>
              <a:t>Complete </a:t>
            </a:r>
            <a:r>
              <a:rPr lang="tr-TR" sz="2800" b="1" dirty="0" err="1" smtClean="0">
                <a:latin typeface="+mn-lt"/>
              </a:rPr>
              <a:t>mixing</a:t>
            </a:r>
            <a:r>
              <a:rPr lang="tr-TR" sz="2800" b="1" dirty="0" smtClean="0">
                <a:latin typeface="+mn-lt"/>
              </a:rPr>
              <a:t> in </a:t>
            </a:r>
            <a:r>
              <a:rPr lang="tr-TR" sz="2800" b="1" dirty="0" err="1" smtClean="0">
                <a:latin typeface="+mn-lt"/>
              </a:rPr>
              <a:t>the</a:t>
            </a:r>
            <a:r>
              <a:rPr lang="tr-TR" sz="2800" b="1" dirty="0" smtClean="0">
                <a:latin typeface="+mn-lt"/>
              </a:rPr>
              <a:t> </a:t>
            </a:r>
            <a:r>
              <a:rPr lang="tr-TR" sz="2800" b="1" dirty="0" err="1" smtClean="0">
                <a:latin typeface="+mn-lt"/>
              </a:rPr>
              <a:t>liquid</a:t>
            </a:r>
            <a:endParaRPr lang="en-GB" sz="2800" b="1" dirty="0">
              <a:latin typeface="+mn-lt"/>
            </a:endParaRPr>
          </a:p>
        </p:txBody>
      </p:sp>
      <p:sp>
        <p:nvSpPr>
          <p:cNvPr id="3" name="İçerik Yer Tutucusu 2"/>
          <p:cNvSpPr>
            <a:spLocks noGrp="1"/>
          </p:cNvSpPr>
          <p:nvPr>
            <p:ph idx="1"/>
          </p:nvPr>
        </p:nvSpPr>
        <p:spPr>
          <a:xfrm>
            <a:off x="474104" y="1568047"/>
            <a:ext cx="7886700" cy="4351338"/>
          </a:xfrm>
        </p:spPr>
        <p:txBody>
          <a:bodyPr/>
          <a:lstStyle/>
          <a:p>
            <a:pPr marL="0" indent="0" algn="just">
              <a:buNone/>
            </a:pPr>
            <a:r>
              <a:rPr lang="en-GB" dirty="0" smtClean="0"/>
              <a:t>If conditions of complete mixing by convection or stirring exist within the liquid, then with k</a:t>
            </a:r>
            <a:r>
              <a:rPr lang="en-GB" baseline="-25000" dirty="0" smtClean="0"/>
              <a:t>0</a:t>
            </a:r>
            <a:r>
              <a:rPr lang="en-GB" dirty="0" smtClean="0"/>
              <a:t> &lt; 1 the solute rejected at the interface is distributed evenly throughout the liquid. Thus in the initial stages, where the volume of liquid is large, the overall change in composition is small. As solidification proceeds, however the compositional changes in the liquid become more marked. </a:t>
            </a:r>
            <a:endParaRPr lang="en-GB" dirty="0"/>
          </a:p>
        </p:txBody>
      </p:sp>
    </p:spTree>
    <p:extLst>
      <p:ext uri="{BB962C8B-B14F-4D97-AF65-F5344CB8AC3E}">
        <p14:creationId xmlns:p14="http://schemas.microsoft.com/office/powerpoint/2010/main" val="736125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43188" y="181013"/>
            <a:ext cx="7131762" cy="4986872"/>
          </a:xfrm>
          <a:prstGeom prst="rect">
            <a:avLst/>
          </a:prstGeom>
        </p:spPr>
      </p:pic>
      <p:sp>
        <p:nvSpPr>
          <p:cNvPr id="5" name="Metin kutusu 4"/>
          <p:cNvSpPr txBox="1"/>
          <p:nvPr/>
        </p:nvSpPr>
        <p:spPr>
          <a:xfrm>
            <a:off x="875763" y="5679583"/>
            <a:ext cx="7804598" cy="830997"/>
          </a:xfrm>
          <a:prstGeom prst="rect">
            <a:avLst/>
          </a:prstGeom>
          <a:noFill/>
        </p:spPr>
        <p:txBody>
          <a:bodyPr wrap="square" rtlCol="0">
            <a:spAutoFit/>
          </a:bodyPr>
          <a:lstStyle/>
          <a:p>
            <a:r>
              <a:rPr lang="en-GB" sz="2400" dirty="0" smtClean="0"/>
              <a:t>Concentration-distance profiles for a bar solidified under conditions of complete solute mixing in the liquid</a:t>
            </a:r>
            <a:endParaRPr lang="en-GB" sz="2400" dirty="0"/>
          </a:p>
        </p:txBody>
      </p:sp>
    </p:spTree>
    <p:extLst>
      <p:ext uri="{BB962C8B-B14F-4D97-AF65-F5344CB8AC3E}">
        <p14:creationId xmlns:p14="http://schemas.microsoft.com/office/powerpoint/2010/main" val="3108055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132" y="-154546"/>
            <a:ext cx="7886700" cy="1325563"/>
          </a:xfrm>
        </p:spPr>
        <p:txBody>
          <a:bodyPr/>
          <a:lstStyle/>
          <a:p>
            <a:r>
              <a:rPr lang="tr-TR" sz="2800" b="1" dirty="0" err="1" smtClean="0">
                <a:solidFill>
                  <a:prstClr val="black"/>
                </a:solidFill>
                <a:latin typeface="Calibri" panose="020F0502020204030204"/>
              </a:rPr>
              <a:t>Partial</a:t>
            </a:r>
            <a:r>
              <a:rPr lang="tr-TR" sz="2800" b="1" dirty="0" smtClean="0">
                <a:solidFill>
                  <a:prstClr val="black"/>
                </a:solidFill>
                <a:latin typeface="Calibri" panose="020F0502020204030204"/>
              </a:rPr>
              <a:t> </a:t>
            </a:r>
            <a:r>
              <a:rPr lang="tr-TR" sz="2800" b="1" dirty="0" err="1">
                <a:solidFill>
                  <a:prstClr val="black"/>
                </a:solidFill>
                <a:latin typeface="Calibri" panose="020F0502020204030204"/>
              </a:rPr>
              <a:t>mixing</a:t>
            </a:r>
            <a:r>
              <a:rPr lang="tr-TR" sz="2800" b="1" dirty="0">
                <a:solidFill>
                  <a:prstClr val="black"/>
                </a:solidFill>
                <a:latin typeface="Calibri" panose="020F0502020204030204"/>
              </a:rPr>
              <a:t> in </a:t>
            </a:r>
            <a:r>
              <a:rPr lang="tr-TR" sz="2800" b="1" dirty="0" err="1">
                <a:solidFill>
                  <a:prstClr val="black"/>
                </a:solidFill>
                <a:latin typeface="Calibri" panose="020F0502020204030204"/>
              </a:rPr>
              <a:t>the</a:t>
            </a:r>
            <a:r>
              <a:rPr lang="tr-TR" sz="2800" b="1" dirty="0">
                <a:solidFill>
                  <a:prstClr val="black"/>
                </a:solidFill>
                <a:latin typeface="Calibri" panose="020F0502020204030204"/>
              </a:rPr>
              <a:t> </a:t>
            </a:r>
            <a:r>
              <a:rPr lang="tr-TR" sz="2800" b="1" dirty="0" err="1">
                <a:solidFill>
                  <a:prstClr val="black"/>
                </a:solidFill>
                <a:latin typeface="Calibri" panose="020F0502020204030204"/>
              </a:rPr>
              <a:t>liquid</a:t>
            </a:r>
            <a:endParaRPr lang="en-GB" dirty="0"/>
          </a:p>
        </p:txBody>
      </p:sp>
      <p:pic>
        <p:nvPicPr>
          <p:cNvPr id="4" name="İçerik Yer Tutucusu 3"/>
          <p:cNvPicPr>
            <a:picLocks noGrp="1" noChangeAspect="1"/>
          </p:cNvPicPr>
          <p:nvPr>
            <p:ph idx="1"/>
          </p:nvPr>
        </p:nvPicPr>
        <p:blipFill>
          <a:blip r:embed="rId2"/>
          <a:stretch>
            <a:fillRect/>
          </a:stretch>
        </p:blipFill>
        <p:spPr>
          <a:xfrm>
            <a:off x="2099256" y="926319"/>
            <a:ext cx="5292945" cy="4563187"/>
          </a:xfrm>
          <a:prstGeom prst="rect">
            <a:avLst/>
          </a:prstGeom>
        </p:spPr>
      </p:pic>
      <p:sp>
        <p:nvSpPr>
          <p:cNvPr id="5" name="Metin kutusu 4"/>
          <p:cNvSpPr txBox="1"/>
          <p:nvPr/>
        </p:nvSpPr>
        <p:spPr>
          <a:xfrm>
            <a:off x="618050" y="5644052"/>
            <a:ext cx="8178220" cy="707886"/>
          </a:xfrm>
          <a:prstGeom prst="rect">
            <a:avLst/>
          </a:prstGeom>
          <a:noFill/>
        </p:spPr>
        <p:txBody>
          <a:bodyPr wrap="square" rtlCol="0">
            <a:spAutoFit/>
          </a:bodyPr>
          <a:lstStyle/>
          <a:p>
            <a:r>
              <a:rPr lang="en-GB" sz="2000" dirty="0" smtClean="0"/>
              <a:t>The effect of the mixing conditions on the </a:t>
            </a:r>
            <a:r>
              <a:rPr lang="en-GB" sz="2000" dirty="0" err="1" smtClean="0"/>
              <a:t>nat</a:t>
            </a:r>
            <a:r>
              <a:rPr lang="tr-TR" sz="2000" dirty="0" smtClean="0"/>
              <a:t>u</a:t>
            </a:r>
            <a:r>
              <a:rPr lang="en-GB" sz="2000" dirty="0" smtClean="0"/>
              <a:t>re of the solute layer at the interface: (a) no </a:t>
            </a:r>
            <a:r>
              <a:rPr lang="en-GB" sz="2000" dirty="0" err="1" smtClean="0"/>
              <a:t>mixin</a:t>
            </a:r>
            <a:r>
              <a:rPr lang="tr-TR" sz="2000" dirty="0" smtClean="0"/>
              <a:t>g</a:t>
            </a:r>
            <a:r>
              <a:rPr lang="en-GB" sz="2000" dirty="0" smtClean="0"/>
              <a:t> diffusion only; (b) partial mixing; (c) complete mixing</a:t>
            </a:r>
            <a:endParaRPr lang="en-GB" sz="2000" dirty="0"/>
          </a:p>
        </p:txBody>
      </p:sp>
    </p:spTree>
    <p:extLst>
      <p:ext uri="{BB962C8B-B14F-4D97-AF65-F5344CB8AC3E}">
        <p14:creationId xmlns:p14="http://schemas.microsoft.com/office/powerpoint/2010/main" val="2551290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293797" y="434706"/>
                <a:ext cx="8476715" cy="5553970"/>
              </a:xfrm>
            </p:spPr>
            <p:txBody>
              <a:bodyPr>
                <a:normAutofit/>
              </a:bodyPr>
              <a:lstStyle/>
              <a:p>
                <a:pPr marL="0" indent="0" algn="just">
                  <a:buNone/>
                </a:pPr>
                <a:r>
                  <a:rPr lang="en-GB" dirty="0" smtClean="0"/>
                  <a:t>The intermediate case in which partial mixing in the liquid is produced by the combined effect of diffusion and convection or stirring was examined. In the analysis the thickness of the diffusion boundary layer </a:t>
                </a:r>
                <a:r>
                  <a:rPr lang="tr-TR" dirty="0" smtClean="0"/>
                  <a:t>(</a:t>
                </a:r>
                <a:r>
                  <a:rPr lang="el-GR" dirty="0" smtClean="0"/>
                  <a:t>δ</a:t>
                </a:r>
                <a:r>
                  <a:rPr lang="tr-TR" dirty="0" smtClean="0"/>
                  <a:t>) </a:t>
                </a:r>
                <a:r>
                  <a:rPr lang="en-GB" dirty="0" smtClean="0"/>
                  <a:t>decreased with increased mixing varying from about 10</a:t>
                </a:r>
                <a:r>
                  <a:rPr lang="en-GB" baseline="30000" dirty="0" smtClean="0"/>
                  <a:t>-2</a:t>
                </a:r>
                <a:r>
                  <a:rPr lang="en-GB" dirty="0" smtClean="0"/>
                  <a:t> mm for vigorous stirring to about 1 mm for natural convective stirring</a:t>
                </a:r>
                <a:r>
                  <a:rPr lang="tr-TR" dirty="0" smtClean="0"/>
                  <a:t>. </a:t>
                </a:r>
              </a:p>
              <a:p>
                <a:pPr marL="0" indent="0" algn="just">
                  <a:buNone/>
                </a:pPr>
                <a:endParaRPr lang="tr-TR" dirty="0"/>
              </a:p>
              <a:p>
                <a:pPr marL="0" indent="0" algn="ctr">
                  <a:buNone/>
                </a:pPr>
                <a:r>
                  <a:rPr lang="tr-TR" dirty="0" smtClean="0"/>
                  <a:t>     </a:t>
                </a:r>
                <a14:m>
                  <m:oMath xmlns:m="http://schemas.openxmlformats.org/officeDocument/2006/math">
                    <m:sSub>
                      <m:sSubPr>
                        <m:ctrlPr>
                          <a:rPr lang="tr-TR" i="1">
                            <a:latin typeface="Cambria Math" panose="02040503050406030204" pitchFamily="18" charset="0"/>
                          </a:rPr>
                        </m:ctrlPr>
                      </m:sSubPr>
                      <m:e>
                        <m:r>
                          <a:rPr lang="tr-TR" i="1">
                            <a:latin typeface="Cambria Math"/>
                          </a:rPr>
                          <m:t>𝐶</m:t>
                        </m:r>
                      </m:e>
                      <m:sub>
                        <m:r>
                          <a:rPr lang="tr-TR" i="1">
                            <a:latin typeface="Cambria Math"/>
                          </a:rPr>
                          <m:t>𝑠</m:t>
                        </m:r>
                      </m:sub>
                    </m:sSub>
                    <m:r>
                      <a:rPr lang="tr-TR" i="1">
                        <a:latin typeface="Cambria Math"/>
                      </a:rPr>
                      <m:t>=</m:t>
                    </m:r>
                    <m:sSub>
                      <m:sSubPr>
                        <m:ctrlPr>
                          <a:rPr lang="tr-TR" i="1">
                            <a:latin typeface="Cambria Math" panose="02040503050406030204" pitchFamily="18" charset="0"/>
                          </a:rPr>
                        </m:ctrlPr>
                      </m:sSubPr>
                      <m:e>
                        <m:r>
                          <a:rPr lang="tr-TR" i="1">
                            <a:latin typeface="Cambria Math"/>
                          </a:rPr>
                          <m:t>𝑘</m:t>
                        </m:r>
                      </m:e>
                      <m:sub>
                        <m:r>
                          <a:rPr lang="tr-TR" b="0" i="1" smtClean="0">
                            <a:latin typeface="Cambria Math" panose="02040503050406030204" pitchFamily="18" charset="0"/>
                          </a:rPr>
                          <m:t>𝐸</m:t>
                        </m:r>
                      </m:sub>
                    </m:sSub>
                    <m:sSub>
                      <m:sSubPr>
                        <m:ctrlPr>
                          <a:rPr lang="tr-TR" i="1">
                            <a:latin typeface="Cambria Math" panose="02040503050406030204" pitchFamily="18" charset="0"/>
                          </a:rPr>
                        </m:ctrlPr>
                      </m:sSubPr>
                      <m:e>
                        <m:r>
                          <a:rPr lang="tr-TR" i="1">
                            <a:latin typeface="Cambria Math"/>
                          </a:rPr>
                          <m:t>𝐶</m:t>
                        </m:r>
                      </m:e>
                      <m:sub>
                        <m:r>
                          <a:rPr lang="tr-TR" i="1">
                            <a:latin typeface="Cambria Math"/>
                          </a:rPr>
                          <m:t>0</m:t>
                        </m:r>
                      </m:sub>
                    </m:sSub>
                    <m:sSup>
                      <m:sSupPr>
                        <m:ctrlPr>
                          <a:rPr lang="tr-TR" i="1">
                            <a:latin typeface="Cambria Math" panose="02040503050406030204" pitchFamily="18" charset="0"/>
                          </a:rPr>
                        </m:ctrlPr>
                      </m:sSupPr>
                      <m:e>
                        <m:r>
                          <a:rPr lang="tr-TR" i="1">
                            <a:latin typeface="Cambria Math"/>
                          </a:rPr>
                          <m:t>(1−</m:t>
                        </m:r>
                        <m:r>
                          <a:rPr lang="tr-TR" b="0" i="1" smtClean="0">
                            <a:latin typeface="Cambria Math" panose="02040503050406030204" pitchFamily="18" charset="0"/>
                          </a:rPr>
                          <m:t>𝑥</m:t>
                        </m:r>
                        <m:r>
                          <a:rPr lang="tr-TR" i="1">
                            <a:latin typeface="Cambria Math"/>
                          </a:rPr>
                          <m:t>)</m:t>
                        </m:r>
                      </m:e>
                      <m:sup>
                        <m:sSub>
                          <m:sSubPr>
                            <m:ctrlPr>
                              <a:rPr lang="tr-TR" i="1">
                                <a:latin typeface="Cambria Math" panose="02040503050406030204" pitchFamily="18" charset="0"/>
                              </a:rPr>
                            </m:ctrlPr>
                          </m:sSubPr>
                          <m:e>
                            <m:r>
                              <a:rPr lang="tr-TR" i="1">
                                <a:latin typeface="Cambria Math"/>
                              </a:rPr>
                              <m:t>𝑘</m:t>
                            </m:r>
                          </m:e>
                          <m:sub>
                            <m:r>
                              <a:rPr lang="tr-TR" i="1">
                                <a:latin typeface="Cambria Math"/>
                              </a:rPr>
                              <m:t>0</m:t>
                            </m:r>
                          </m:sub>
                        </m:sSub>
                        <m:r>
                          <a:rPr lang="tr-TR" i="1">
                            <a:latin typeface="Cambria Math"/>
                          </a:rPr>
                          <m:t>−1</m:t>
                        </m:r>
                      </m:sup>
                    </m:sSup>
                  </m:oMath>
                </a14:m>
                <a:r>
                  <a:rPr lang="tr-TR" dirty="0" smtClean="0"/>
                  <a:t>      </a:t>
                </a:r>
                <a:r>
                  <a:rPr lang="tr-TR" i="1" dirty="0" smtClean="0"/>
                  <a:t>x (</a:t>
                </a:r>
                <a:r>
                  <a:rPr lang="tr-TR" i="1" dirty="0" err="1" smtClean="0"/>
                  <a:t>distance</a:t>
                </a:r>
                <a:r>
                  <a:rPr lang="tr-TR" i="1" dirty="0" smtClean="0"/>
                  <a:t>)= </a:t>
                </a:r>
                <a:r>
                  <a:rPr lang="tr-TR" i="1" dirty="0" err="1" smtClean="0"/>
                  <a:t>f</a:t>
                </a:r>
                <a:r>
                  <a:rPr lang="tr-TR" i="1" baseline="-25000" dirty="0" err="1" smtClean="0"/>
                  <a:t>s</a:t>
                </a:r>
                <a:endParaRPr lang="tr-TR" i="1" baseline="-25000" dirty="0" smtClean="0"/>
              </a:p>
              <a:p>
                <a:pPr marL="0" indent="0" algn="ctr">
                  <a:buNone/>
                </a:pPr>
                <a:endParaRPr lang="tr-TR" i="1" baseline="-25000" dirty="0" smtClean="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293797" y="434706"/>
                <a:ext cx="8476715" cy="5553970"/>
              </a:xfrm>
              <a:blipFill rotWithShape="0">
                <a:blip r:embed="rId2"/>
                <a:stretch>
                  <a:fillRect l="-1438" t="-1756" r="-1438"/>
                </a:stretch>
              </a:blipFill>
            </p:spPr>
            <p:txBody>
              <a:bodyPr/>
              <a:lstStyle/>
              <a:p>
                <a:r>
                  <a:rPr lang="en-GB">
                    <a:noFill/>
                  </a:rPr>
                  <a:t> </a:t>
                </a:r>
              </a:p>
            </p:txBody>
          </p:sp>
        </mc:Fallback>
      </mc:AlternateContent>
      <p:pic>
        <p:nvPicPr>
          <p:cNvPr id="5" name="Resim 4"/>
          <p:cNvPicPr>
            <a:picLocks noChangeAspect="1"/>
          </p:cNvPicPr>
          <p:nvPr/>
        </p:nvPicPr>
        <p:blipFill>
          <a:blip r:embed="rId3"/>
          <a:stretch>
            <a:fillRect/>
          </a:stretch>
        </p:blipFill>
        <p:spPr>
          <a:xfrm>
            <a:off x="2175546" y="4752305"/>
            <a:ext cx="13558478" cy="1050724"/>
          </a:xfrm>
          <a:prstGeom prst="rect">
            <a:avLst/>
          </a:prstGeom>
        </p:spPr>
      </p:pic>
    </p:spTree>
    <p:extLst>
      <p:ext uri="{BB962C8B-B14F-4D97-AF65-F5344CB8AC3E}">
        <p14:creationId xmlns:p14="http://schemas.microsoft.com/office/powerpoint/2010/main" val="2827426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146683" y="103031"/>
            <a:ext cx="7071937" cy="5257670"/>
          </a:xfrm>
          <a:prstGeom prst="rect">
            <a:avLst/>
          </a:prstGeom>
        </p:spPr>
      </p:pic>
      <p:sp>
        <p:nvSpPr>
          <p:cNvPr id="6" name="Metin kutusu 5"/>
          <p:cNvSpPr txBox="1"/>
          <p:nvPr/>
        </p:nvSpPr>
        <p:spPr>
          <a:xfrm>
            <a:off x="862456" y="5257670"/>
            <a:ext cx="8001000" cy="1323439"/>
          </a:xfrm>
          <a:prstGeom prst="rect">
            <a:avLst/>
          </a:prstGeom>
          <a:noFill/>
        </p:spPr>
        <p:txBody>
          <a:bodyPr wrap="square" rtlCol="0">
            <a:spAutoFit/>
          </a:bodyPr>
          <a:lstStyle/>
          <a:p>
            <a:r>
              <a:rPr lang="en-GB" sz="2000" dirty="0" smtClean="0"/>
              <a:t>Solute distribution in a solid bar frozen from liquid of initial concentration C</a:t>
            </a:r>
            <a:r>
              <a:rPr lang="en-GB" sz="2000" baseline="-25000" dirty="0" smtClean="0"/>
              <a:t>0</a:t>
            </a:r>
            <a:r>
              <a:rPr lang="en-GB" sz="2000" dirty="0" smtClean="0"/>
              <a:t>, for: (a) equilibrium freezing; (b) solute mixing in the liquid by diffusion only; (c) complete solute mixing in the liquid; (d) partial solute mixing in the liquid.</a:t>
            </a:r>
            <a:endParaRPr lang="en-GB" sz="2000" dirty="0"/>
          </a:p>
        </p:txBody>
      </p:sp>
    </p:spTree>
    <p:extLst>
      <p:ext uri="{BB962C8B-B14F-4D97-AF65-F5344CB8AC3E}">
        <p14:creationId xmlns:p14="http://schemas.microsoft.com/office/powerpoint/2010/main" val="1679669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131" y="-115910"/>
            <a:ext cx="7886700" cy="1325563"/>
          </a:xfrm>
        </p:spPr>
        <p:txBody>
          <a:bodyPr>
            <a:normAutofit/>
          </a:bodyPr>
          <a:lstStyle/>
          <a:p>
            <a:r>
              <a:rPr lang="tr-TR" sz="2800" b="1" dirty="0" err="1" smtClean="0">
                <a:latin typeface="+mn-lt"/>
              </a:rPr>
              <a:t>The</a:t>
            </a:r>
            <a:r>
              <a:rPr lang="tr-TR" sz="2800" b="1" dirty="0" smtClean="0">
                <a:latin typeface="+mn-lt"/>
              </a:rPr>
              <a:t> </a:t>
            </a:r>
            <a:r>
              <a:rPr lang="tr-TR" sz="2800" b="1" dirty="0" err="1" smtClean="0">
                <a:latin typeface="+mn-lt"/>
              </a:rPr>
              <a:t>effect</a:t>
            </a:r>
            <a:r>
              <a:rPr lang="tr-TR" sz="2800" b="1" dirty="0" smtClean="0">
                <a:latin typeface="+mn-lt"/>
              </a:rPr>
              <a:t> of </a:t>
            </a:r>
            <a:r>
              <a:rPr lang="tr-TR" sz="2800" b="1" dirty="0" err="1" smtClean="0">
                <a:latin typeface="+mn-lt"/>
              </a:rPr>
              <a:t>growth</a:t>
            </a:r>
            <a:r>
              <a:rPr lang="tr-TR" sz="2800" b="1" dirty="0" smtClean="0">
                <a:latin typeface="+mn-lt"/>
              </a:rPr>
              <a:t> rate </a:t>
            </a:r>
            <a:r>
              <a:rPr lang="tr-TR" sz="2800" b="1" dirty="0" err="1" smtClean="0">
                <a:latin typeface="+mn-lt"/>
              </a:rPr>
              <a:t>changes</a:t>
            </a:r>
            <a:endParaRPr lang="en-GB" sz="2800" b="1" dirty="0">
              <a:latin typeface="+mn-lt"/>
            </a:endParaRPr>
          </a:p>
        </p:txBody>
      </p:sp>
      <p:sp>
        <p:nvSpPr>
          <p:cNvPr id="3" name="İçerik Yer Tutucusu 2"/>
          <p:cNvSpPr>
            <a:spLocks noGrp="1"/>
          </p:cNvSpPr>
          <p:nvPr>
            <p:ph idx="1"/>
          </p:nvPr>
        </p:nvSpPr>
        <p:spPr>
          <a:xfrm>
            <a:off x="345316" y="837988"/>
            <a:ext cx="7886700" cy="4351338"/>
          </a:xfrm>
        </p:spPr>
        <p:txBody>
          <a:bodyPr>
            <a:normAutofit/>
          </a:bodyPr>
          <a:lstStyle/>
          <a:p>
            <a:pPr marL="0" indent="0" algn="just">
              <a:buNone/>
            </a:pPr>
            <a:r>
              <a:rPr lang="en-GB" sz="2600" dirty="0" smtClean="0"/>
              <a:t>If we consider solute profiles of this figure, we can see that the total amount of solute incorporated into the diffusion boundary layer increases as the growth rate decreases and vice versa. Thus if a fluctuation in the growth rate occurs during solidification of an alloy with k</a:t>
            </a:r>
            <a:r>
              <a:rPr lang="en-GB" sz="2600" baseline="-25000" dirty="0" smtClean="0"/>
              <a:t>0</a:t>
            </a:r>
            <a:r>
              <a:rPr lang="en-GB" sz="2600" dirty="0" smtClean="0"/>
              <a:t> &lt; 1, the amount of solute in the interface pile-up will need to increase if the growth rate slows do</a:t>
            </a:r>
            <a:r>
              <a:rPr lang="tr-TR" sz="2600" dirty="0" smtClean="0"/>
              <a:t>w</a:t>
            </a:r>
            <a:r>
              <a:rPr lang="en-GB" sz="2600" dirty="0" smtClean="0"/>
              <a:t>n or to decrease if the growth rate speeds up. These changes will lead to a localised deviation from the steady state while the solute pile-up changes</a:t>
            </a:r>
            <a:r>
              <a:rPr lang="tr-TR" sz="2600" dirty="0" smtClean="0"/>
              <a:t>.</a:t>
            </a:r>
            <a:endParaRPr lang="en-GB" sz="2600" dirty="0"/>
          </a:p>
        </p:txBody>
      </p:sp>
      <p:pic>
        <p:nvPicPr>
          <p:cNvPr id="5" name="Resim 4"/>
          <p:cNvPicPr>
            <a:picLocks noChangeAspect="1"/>
          </p:cNvPicPr>
          <p:nvPr/>
        </p:nvPicPr>
        <p:blipFill>
          <a:blip r:embed="rId2"/>
          <a:stretch>
            <a:fillRect/>
          </a:stretch>
        </p:blipFill>
        <p:spPr>
          <a:xfrm>
            <a:off x="2222057" y="4701751"/>
            <a:ext cx="4899960" cy="2156249"/>
          </a:xfrm>
          <a:prstGeom prst="rect">
            <a:avLst/>
          </a:prstGeom>
        </p:spPr>
      </p:pic>
    </p:spTree>
    <p:extLst>
      <p:ext uri="{BB962C8B-B14F-4D97-AF65-F5344CB8AC3E}">
        <p14:creationId xmlns:p14="http://schemas.microsoft.com/office/powerpoint/2010/main" val="3665364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2437" y="280159"/>
            <a:ext cx="7886700" cy="4351338"/>
          </a:xfrm>
        </p:spPr>
        <p:txBody>
          <a:bodyPr>
            <a:normAutofit/>
          </a:bodyPr>
          <a:lstStyle/>
          <a:p>
            <a:pPr marL="0" indent="0" algn="just">
              <a:buNone/>
            </a:pPr>
            <a:r>
              <a:rPr lang="en-GB" sz="2600" dirty="0" smtClean="0"/>
              <a:t>The need for an increase in the amount of solute in the pile-up with a decreased growth rate means a local decrease in the amount of solute deposited in the solid as the growth rate changes. Thus a region depleted in solute will appear in the solid. The reverse is true if the growth rate is increased. The result in the two cases is shown in this figure. Only with complete mixing in the liquid is no solute banding to be expected as the growth rate fluctuates.  </a:t>
            </a:r>
            <a:endParaRPr lang="en-GB" sz="2600" dirty="0"/>
          </a:p>
        </p:txBody>
      </p:sp>
      <p:sp>
        <p:nvSpPr>
          <p:cNvPr id="6" name="Metin kutusu 5"/>
          <p:cNvSpPr txBox="1"/>
          <p:nvPr/>
        </p:nvSpPr>
        <p:spPr>
          <a:xfrm>
            <a:off x="332437" y="5673436"/>
            <a:ext cx="8582963" cy="707886"/>
          </a:xfrm>
          <a:prstGeom prst="rect">
            <a:avLst/>
          </a:prstGeom>
          <a:noFill/>
        </p:spPr>
        <p:txBody>
          <a:bodyPr wrap="square" rtlCol="0">
            <a:spAutoFit/>
          </a:bodyPr>
          <a:lstStyle/>
          <a:p>
            <a:r>
              <a:rPr lang="en-GB" sz="2000" dirty="0" smtClean="0"/>
              <a:t>The effect of changes in the growth rate on the localised solute distribution in the solid: (a) growth rate decreased; (b) growth rate increased</a:t>
            </a:r>
            <a:r>
              <a:rPr lang="tr-TR" sz="2000" dirty="0" smtClean="0"/>
              <a:t>.</a:t>
            </a:r>
            <a:endParaRPr lang="en-GB" sz="2000" dirty="0"/>
          </a:p>
        </p:txBody>
      </p:sp>
      <p:pic>
        <p:nvPicPr>
          <p:cNvPr id="7" name="Resim 6"/>
          <p:cNvPicPr>
            <a:picLocks noChangeAspect="1"/>
          </p:cNvPicPr>
          <p:nvPr/>
        </p:nvPicPr>
        <p:blipFill>
          <a:blip r:embed="rId2"/>
          <a:stretch>
            <a:fillRect/>
          </a:stretch>
        </p:blipFill>
        <p:spPr>
          <a:xfrm>
            <a:off x="874986" y="3519569"/>
            <a:ext cx="7045521" cy="1925889"/>
          </a:xfrm>
          <a:prstGeom prst="rect">
            <a:avLst/>
          </a:prstGeom>
        </p:spPr>
      </p:pic>
    </p:spTree>
    <p:extLst>
      <p:ext uri="{BB962C8B-B14F-4D97-AF65-F5344CB8AC3E}">
        <p14:creationId xmlns:p14="http://schemas.microsoft.com/office/powerpoint/2010/main" val="2768180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3487" y="107548"/>
            <a:ext cx="8770513" cy="1325563"/>
          </a:xfrm>
        </p:spPr>
        <p:txBody>
          <a:bodyPr>
            <a:normAutofit/>
          </a:bodyPr>
          <a:lstStyle/>
          <a:p>
            <a:r>
              <a:rPr lang="tr-TR" sz="3000" b="1" dirty="0" smtClean="0">
                <a:latin typeface="+mn-lt"/>
              </a:rPr>
              <a:t>Constitutional </a:t>
            </a:r>
            <a:r>
              <a:rPr lang="tr-TR" sz="3000" b="1" dirty="0" err="1" smtClean="0">
                <a:latin typeface="+mn-lt"/>
              </a:rPr>
              <a:t>Undercooling</a:t>
            </a:r>
            <a:r>
              <a:rPr lang="tr-TR" sz="3000" b="1" dirty="0" smtClean="0">
                <a:latin typeface="+mn-lt"/>
              </a:rPr>
              <a:t> (</a:t>
            </a:r>
            <a:r>
              <a:rPr lang="tr-TR" sz="3000" b="1" dirty="0" err="1" smtClean="0">
                <a:latin typeface="+mn-lt"/>
              </a:rPr>
              <a:t>Supercooling</a:t>
            </a:r>
            <a:r>
              <a:rPr lang="tr-TR" sz="3000" b="1" dirty="0" smtClean="0">
                <a:latin typeface="+mn-lt"/>
              </a:rPr>
              <a:t>) in </a:t>
            </a:r>
            <a:r>
              <a:rPr lang="tr-TR" sz="3000" b="1" dirty="0" err="1" smtClean="0">
                <a:latin typeface="+mn-lt"/>
              </a:rPr>
              <a:t>Alloys</a:t>
            </a:r>
            <a:endParaRPr lang="en-GB" sz="3000" b="1" dirty="0">
              <a:latin typeface="+mn-lt"/>
            </a:endParaRPr>
          </a:p>
        </p:txBody>
      </p:sp>
      <p:pic>
        <p:nvPicPr>
          <p:cNvPr id="4" name="İçerik Yer Tutucusu 3"/>
          <p:cNvPicPr>
            <a:picLocks noGrp="1" noChangeAspect="1"/>
          </p:cNvPicPr>
          <p:nvPr>
            <p:ph idx="1"/>
          </p:nvPr>
        </p:nvPicPr>
        <p:blipFill>
          <a:blip r:embed="rId2"/>
          <a:stretch>
            <a:fillRect/>
          </a:stretch>
        </p:blipFill>
        <p:spPr>
          <a:xfrm>
            <a:off x="515154" y="1561900"/>
            <a:ext cx="4915410" cy="3746092"/>
          </a:xfrm>
          <a:prstGeom prst="rect">
            <a:avLst/>
          </a:prstGeom>
        </p:spPr>
      </p:pic>
      <mc:AlternateContent xmlns:mc="http://schemas.openxmlformats.org/markup-compatibility/2006" xmlns:a14="http://schemas.microsoft.com/office/drawing/2010/main">
        <mc:Choice Requires="a14">
          <p:sp>
            <p:nvSpPr>
              <p:cNvPr id="5" name="Metin kutusu 4"/>
              <p:cNvSpPr txBox="1"/>
              <p:nvPr/>
            </p:nvSpPr>
            <p:spPr>
              <a:xfrm>
                <a:off x="6245201" y="1284901"/>
                <a:ext cx="15519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𝐿</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𝑀</m:t>
                          </m:r>
                        </m:sub>
                      </m:sSub>
                      <m:r>
                        <a:rPr lang="tr-TR" b="0" i="1" smtClean="0">
                          <a:latin typeface="Cambria Math" panose="02040503050406030204" pitchFamily="18" charset="0"/>
                        </a:rPr>
                        <m:t>−</m:t>
                      </m:r>
                      <m:r>
                        <a:rPr lang="tr-TR" b="0" i="1" smtClean="0">
                          <a:latin typeface="Cambria Math" panose="02040503050406030204" pitchFamily="18" charset="0"/>
                        </a:rPr>
                        <m:t>𝑚</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𝐶</m:t>
                          </m:r>
                        </m:e>
                        <m:sub>
                          <m:r>
                            <a:rPr lang="tr-TR" b="0" i="1" smtClean="0">
                              <a:latin typeface="Cambria Math" panose="02040503050406030204" pitchFamily="18" charset="0"/>
                            </a:rPr>
                            <m:t>𝐿</m:t>
                          </m:r>
                        </m:sub>
                      </m:sSub>
                    </m:oMath>
                  </m:oMathPara>
                </a14:m>
                <a:endParaRPr lang="en-GB" dirty="0"/>
              </a:p>
            </p:txBody>
          </p:sp>
        </mc:Choice>
        <mc:Fallback xmlns="">
          <p:sp>
            <p:nvSpPr>
              <p:cNvPr id="5" name="Metin kutusu 4"/>
              <p:cNvSpPr txBox="1">
                <a:spLocks noRot="1" noChangeAspect="1" noMove="1" noResize="1" noEditPoints="1" noAdjustHandles="1" noChangeArrowheads="1" noChangeShapeType="1" noTextEdit="1"/>
              </p:cNvSpPr>
              <p:nvPr/>
            </p:nvSpPr>
            <p:spPr>
              <a:xfrm>
                <a:off x="6245201" y="1284901"/>
                <a:ext cx="1551963" cy="276999"/>
              </a:xfrm>
              <a:prstGeom prst="rect">
                <a:avLst/>
              </a:prstGeom>
              <a:blipFill rotWithShape="0">
                <a:blip r:embed="rId3"/>
                <a:stretch>
                  <a:fillRect l="-2745" r="-1176" b="-1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Metin kutusu 5"/>
              <p:cNvSpPr txBox="1"/>
              <p:nvPr/>
            </p:nvSpPr>
            <p:spPr>
              <a:xfrm>
                <a:off x="6242099" y="1852229"/>
                <a:ext cx="1535677" cy="565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İ</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𝑀</m:t>
                          </m:r>
                        </m:sub>
                      </m:sSub>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𝑚</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𝐶</m:t>
                              </m:r>
                            </m:e>
                            <m:sub>
                              <m:r>
                                <a:rPr lang="tr-TR" b="0" i="1" smtClean="0">
                                  <a:latin typeface="Cambria Math" panose="02040503050406030204" pitchFamily="18" charset="0"/>
                                </a:rPr>
                                <m:t>0</m:t>
                              </m:r>
                            </m:sub>
                          </m:sSub>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𝑘</m:t>
                              </m:r>
                            </m:e>
                            <m:sub>
                              <m:r>
                                <a:rPr lang="tr-TR" b="0" i="1" smtClean="0">
                                  <a:latin typeface="Cambria Math" panose="02040503050406030204" pitchFamily="18" charset="0"/>
                                </a:rPr>
                                <m:t>0</m:t>
                              </m:r>
                            </m:sub>
                          </m:sSub>
                        </m:den>
                      </m:f>
                    </m:oMath>
                  </m:oMathPara>
                </a14:m>
                <a:endParaRPr lang="en-GB" dirty="0"/>
              </a:p>
            </p:txBody>
          </p:sp>
        </mc:Choice>
        <mc:Fallback xmlns="">
          <p:sp>
            <p:nvSpPr>
              <p:cNvPr id="6" name="Metin kutusu 5"/>
              <p:cNvSpPr txBox="1">
                <a:spLocks noRot="1" noChangeAspect="1" noMove="1" noResize="1" noEditPoints="1" noAdjustHandles="1" noChangeArrowheads="1" noChangeShapeType="1" noTextEdit="1"/>
              </p:cNvSpPr>
              <p:nvPr/>
            </p:nvSpPr>
            <p:spPr>
              <a:xfrm>
                <a:off x="6242099" y="1852229"/>
                <a:ext cx="1535677" cy="565732"/>
              </a:xfrm>
              <a:prstGeom prst="rect">
                <a:avLst/>
              </a:prstGeom>
              <a:blipFill rotWithShape="0">
                <a:blip r:embed="rId4"/>
                <a:stretch>
                  <a:fillRect/>
                </a:stretch>
              </a:blipFill>
            </p:spPr>
            <p:txBody>
              <a:bodyPr/>
              <a:lstStyle/>
              <a:p>
                <a:r>
                  <a:rPr lang="en-GB">
                    <a:noFill/>
                  </a:rPr>
                  <a:t> </a:t>
                </a:r>
              </a:p>
            </p:txBody>
          </p:sp>
        </mc:Fallback>
      </mc:AlternateContent>
      <p:sp>
        <p:nvSpPr>
          <p:cNvPr id="7" name="Metin kutusu 6"/>
          <p:cNvSpPr txBox="1"/>
          <p:nvPr/>
        </p:nvSpPr>
        <p:spPr>
          <a:xfrm>
            <a:off x="5840569" y="2444400"/>
            <a:ext cx="2807594" cy="369332"/>
          </a:xfrm>
          <a:prstGeom prst="rect">
            <a:avLst/>
          </a:prstGeom>
          <a:noFill/>
        </p:spPr>
        <p:txBody>
          <a:bodyPr wrap="square" rtlCol="0">
            <a:spAutoFit/>
          </a:bodyPr>
          <a:lstStyle/>
          <a:p>
            <a:r>
              <a:rPr lang="tr-TR" i="1" dirty="0" smtClean="0"/>
              <a:t>T</a:t>
            </a:r>
            <a:r>
              <a:rPr lang="tr-TR" i="1" baseline="-25000" dirty="0" smtClean="0"/>
              <a:t>İ</a:t>
            </a:r>
            <a:r>
              <a:rPr lang="tr-TR" dirty="0" smtClean="0"/>
              <a:t>= </a:t>
            </a:r>
            <a:r>
              <a:rPr lang="tr-TR" dirty="0" err="1" smtClean="0"/>
              <a:t>interface</a:t>
            </a:r>
            <a:r>
              <a:rPr lang="tr-TR" dirty="0" smtClean="0"/>
              <a:t> </a:t>
            </a:r>
            <a:r>
              <a:rPr lang="tr-TR" dirty="0" err="1" smtClean="0"/>
              <a:t>temperature</a:t>
            </a:r>
            <a:endParaRPr lang="en-GB" dirty="0"/>
          </a:p>
        </p:txBody>
      </p:sp>
      <mc:AlternateContent xmlns:mc="http://schemas.openxmlformats.org/markup-compatibility/2006" xmlns:a14="http://schemas.microsoft.com/office/drawing/2010/main">
        <mc:Choice Requires="a14">
          <p:sp>
            <p:nvSpPr>
              <p:cNvPr id="8" name="Metin kutusu 7"/>
              <p:cNvSpPr txBox="1"/>
              <p:nvPr/>
            </p:nvSpPr>
            <p:spPr>
              <a:xfrm>
                <a:off x="6478213" y="4411987"/>
                <a:ext cx="13189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𝐴</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𝑖</m:t>
                          </m:r>
                        </m:sub>
                      </m:sSub>
                      <m:r>
                        <a:rPr lang="tr-TR" b="0" i="1" smtClean="0">
                          <a:latin typeface="Cambria Math" panose="02040503050406030204" pitchFamily="18" charset="0"/>
                        </a:rPr>
                        <m:t>+</m:t>
                      </m:r>
                      <m:r>
                        <a:rPr lang="tr-TR" b="0" i="1" smtClean="0">
                          <a:latin typeface="Cambria Math" panose="02040503050406030204" pitchFamily="18" charset="0"/>
                        </a:rPr>
                        <m:t>𝐺𝑥</m:t>
                      </m:r>
                    </m:oMath>
                  </m:oMathPara>
                </a14:m>
                <a:endParaRPr lang="en-GB" dirty="0"/>
              </a:p>
            </p:txBody>
          </p:sp>
        </mc:Choice>
        <mc:Fallback xmlns="">
          <p:sp>
            <p:nvSpPr>
              <p:cNvPr id="8" name="Metin kutusu 7"/>
              <p:cNvSpPr txBox="1">
                <a:spLocks noRot="1" noChangeAspect="1" noMove="1" noResize="1" noEditPoints="1" noAdjustHandles="1" noChangeArrowheads="1" noChangeShapeType="1" noTextEdit="1"/>
              </p:cNvSpPr>
              <p:nvPr/>
            </p:nvSpPr>
            <p:spPr>
              <a:xfrm>
                <a:off x="6478213" y="4411987"/>
                <a:ext cx="1318951" cy="276999"/>
              </a:xfrm>
              <a:prstGeom prst="rect">
                <a:avLst/>
              </a:prstGeom>
              <a:blipFill rotWithShape="0">
                <a:blip r:embed="rId5"/>
                <a:stretch>
                  <a:fillRect l="-4167" r="-3241" b="-17778"/>
                </a:stretch>
              </a:blipFill>
            </p:spPr>
            <p:txBody>
              <a:bodyPr/>
              <a:lstStyle/>
              <a:p>
                <a:r>
                  <a:rPr lang="en-GB">
                    <a:noFill/>
                  </a:rPr>
                  <a:t> </a:t>
                </a:r>
              </a:p>
            </p:txBody>
          </p:sp>
        </mc:Fallback>
      </mc:AlternateContent>
      <p:sp>
        <p:nvSpPr>
          <p:cNvPr id="9" name="Metin kutusu 8"/>
          <p:cNvSpPr txBox="1"/>
          <p:nvPr/>
        </p:nvSpPr>
        <p:spPr>
          <a:xfrm>
            <a:off x="5930721" y="4984826"/>
            <a:ext cx="2717442" cy="646331"/>
          </a:xfrm>
          <a:prstGeom prst="rect">
            <a:avLst/>
          </a:prstGeom>
          <a:noFill/>
        </p:spPr>
        <p:txBody>
          <a:bodyPr wrap="square" rtlCol="0">
            <a:spAutoFit/>
          </a:bodyPr>
          <a:lstStyle/>
          <a:p>
            <a:r>
              <a:rPr lang="tr-TR" i="1" dirty="0" smtClean="0"/>
              <a:t>T</a:t>
            </a:r>
            <a:r>
              <a:rPr lang="tr-TR" i="1" baseline="-25000" dirty="0" smtClean="0"/>
              <a:t>A</a:t>
            </a:r>
            <a:r>
              <a:rPr lang="tr-TR" dirty="0" smtClean="0"/>
              <a:t> = </a:t>
            </a:r>
            <a:r>
              <a:rPr lang="tr-TR" dirty="0" err="1" smtClean="0"/>
              <a:t>actual</a:t>
            </a:r>
            <a:r>
              <a:rPr lang="tr-TR" dirty="0" smtClean="0"/>
              <a:t> </a:t>
            </a:r>
            <a:r>
              <a:rPr lang="tr-TR" dirty="0" err="1" smtClean="0"/>
              <a:t>temperature</a:t>
            </a:r>
            <a:r>
              <a:rPr lang="tr-TR" dirty="0" smtClean="0"/>
              <a:t> in </a:t>
            </a:r>
            <a:r>
              <a:rPr lang="tr-TR" dirty="0" err="1" smtClean="0"/>
              <a:t>the</a:t>
            </a:r>
            <a:r>
              <a:rPr lang="tr-TR" dirty="0" smtClean="0"/>
              <a:t> </a:t>
            </a:r>
            <a:r>
              <a:rPr lang="tr-TR" dirty="0" err="1" smtClean="0"/>
              <a:t>liquid</a:t>
            </a:r>
            <a:endParaRPr lang="en-GB" dirty="0"/>
          </a:p>
        </p:txBody>
      </p:sp>
      <p:pic>
        <p:nvPicPr>
          <p:cNvPr id="13" name="İçerik Yer Tutucusu 3"/>
          <p:cNvPicPr>
            <a:picLocks noChangeAspect="1"/>
          </p:cNvPicPr>
          <p:nvPr/>
        </p:nvPicPr>
        <p:blipFill>
          <a:blip r:embed="rId6"/>
          <a:stretch>
            <a:fillRect/>
          </a:stretch>
        </p:blipFill>
        <p:spPr>
          <a:xfrm>
            <a:off x="5885645" y="2922940"/>
            <a:ext cx="5761815" cy="484615"/>
          </a:xfrm>
          <a:prstGeom prst="rect">
            <a:avLst/>
          </a:prstGeom>
        </p:spPr>
      </p:pic>
      <p:pic>
        <p:nvPicPr>
          <p:cNvPr id="14" name="Resim 13"/>
          <p:cNvPicPr>
            <a:picLocks noChangeAspect="1"/>
          </p:cNvPicPr>
          <p:nvPr/>
        </p:nvPicPr>
        <p:blipFill>
          <a:blip r:embed="rId7"/>
          <a:stretch>
            <a:fillRect/>
          </a:stretch>
        </p:blipFill>
        <p:spPr>
          <a:xfrm>
            <a:off x="5840569" y="3727511"/>
            <a:ext cx="5761815" cy="458708"/>
          </a:xfrm>
          <a:prstGeom prst="rect">
            <a:avLst/>
          </a:prstGeom>
        </p:spPr>
      </p:pic>
    </p:spTree>
    <p:extLst>
      <p:ext uri="{BB962C8B-B14F-4D97-AF65-F5344CB8AC3E}">
        <p14:creationId xmlns:p14="http://schemas.microsoft.com/office/powerpoint/2010/main" val="4240945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441</TotalTime>
  <Words>680</Words>
  <Application>Microsoft Office PowerPoint</Application>
  <PresentationFormat>Ekran Gösterisi (4:3)</PresentationFormat>
  <Paragraphs>44</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Calibri</vt:lpstr>
      <vt:lpstr>Calibri Light</vt:lpstr>
      <vt:lpstr>Cambria Math</vt:lpstr>
      <vt:lpstr>Office Teması</vt:lpstr>
      <vt:lpstr>PowerPoint Sunusu</vt:lpstr>
      <vt:lpstr>Complete mixing in the liquid</vt:lpstr>
      <vt:lpstr>PowerPoint Sunusu</vt:lpstr>
      <vt:lpstr>Partial mixing in the liquid</vt:lpstr>
      <vt:lpstr>PowerPoint Sunusu</vt:lpstr>
      <vt:lpstr>PowerPoint Sunusu</vt:lpstr>
      <vt:lpstr>The effect of growth rate changes</vt:lpstr>
      <vt:lpstr>PowerPoint Sunusu</vt:lpstr>
      <vt:lpstr>Constitutional Undercooling (Supercooling) in Alloys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Kerem</dc:creator>
  <cp:lastModifiedBy>PENCERE-PC</cp:lastModifiedBy>
  <cp:revision>24</cp:revision>
  <dcterms:created xsi:type="dcterms:W3CDTF">2020-10-27T08:07:38Z</dcterms:created>
  <dcterms:modified xsi:type="dcterms:W3CDTF">2021-10-11T12:21:25Z</dcterms:modified>
</cp:coreProperties>
</file>