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5" r:id="rId15"/>
    <p:sldId id="276" r:id="rId16"/>
    <p:sldId id="277" r:id="rId17"/>
    <p:sldId id="278" r:id="rId18"/>
    <p:sldId id="279" r:id="rId19"/>
    <p:sldId id="282" r:id="rId20"/>
    <p:sldId id="280" r:id="rId21"/>
    <p:sldId id="281" r:id="rId22"/>
    <p:sldId id="273" r:id="rId23"/>
    <p:sldId id="269" r:id="rId24"/>
    <p:sldId id="283" r:id="rId25"/>
    <p:sldId id="284" r:id="rId26"/>
    <p:sldId id="272" r:id="rId27"/>
    <p:sldId id="270" r:id="rId28"/>
    <p:sldId id="274" r:id="rId29"/>
    <p:sldId id="271" r:id="rId30"/>
    <p:sldId id="285" r:id="rId31"/>
    <p:sldId id="287" r:id="rId32"/>
    <p:sldId id="288" r:id="rId33"/>
    <p:sldId id="289" r:id="rId34"/>
    <p:sldId id="290" r:id="rId35"/>
    <p:sldId id="28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ECE907D-F521-40E6-AD7C-68B141619D3D}" type="datetimeFigureOut">
              <a:rPr lang="tr-TR" smtClean="0"/>
              <a:t>11.10.2021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65102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CE907D-F521-40E6-AD7C-68B141619D3D}" type="datetimeFigureOut">
              <a:rPr lang="tr-TR" smtClean="0"/>
              <a:t>11.10.2021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329715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CE907D-F521-40E6-AD7C-68B141619D3D}" type="datetimeFigureOut">
              <a:rPr lang="tr-TR" smtClean="0"/>
              <a:t>11.10.2021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244496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CE907D-F521-40E6-AD7C-68B141619D3D}" type="datetimeFigureOut">
              <a:rPr lang="tr-TR" smtClean="0"/>
              <a:t>11.10.2021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124876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ECE907D-F521-40E6-AD7C-68B141619D3D}" type="datetimeFigureOut">
              <a:rPr lang="tr-TR" smtClean="0"/>
              <a:t>11.10.2021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3337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ECE907D-F521-40E6-AD7C-68B141619D3D}" type="datetimeFigureOut">
              <a:rPr lang="tr-TR" smtClean="0"/>
              <a:t>11.10.2021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36250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ECE907D-F521-40E6-AD7C-68B141619D3D}" type="datetimeFigureOut">
              <a:rPr lang="tr-TR" smtClean="0"/>
              <a:t>11.10.2021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105650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ECE907D-F521-40E6-AD7C-68B141619D3D}" type="datetimeFigureOut">
              <a:rPr lang="tr-TR" smtClean="0"/>
              <a:t>11.10.2021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97530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ECE907D-F521-40E6-AD7C-68B141619D3D}" type="datetimeFigureOut">
              <a:rPr lang="tr-TR" smtClean="0"/>
              <a:t>11.10.2021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48064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CE907D-F521-40E6-AD7C-68B141619D3D}" type="datetimeFigureOut">
              <a:rPr lang="tr-TR" smtClean="0"/>
              <a:t>11.10.2021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78152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CE907D-F521-40E6-AD7C-68B141619D3D}" type="datetimeFigureOut">
              <a:rPr lang="tr-TR" smtClean="0"/>
              <a:t>11.10.2021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D0B7C95-4F35-4831-8A6A-9634133B6DE4}" type="slidenum">
              <a:rPr lang="tr-TR" smtClean="0"/>
              <a:t>‹#›</a:t>
            </a:fld>
            <a:endParaRPr lang="tr-TR"/>
          </a:p>
        </p:txBody>
      </p:sp>
    </p:spTree>
    <p:extLst>
      <p:ext uri="{BB962C8B-B14F-4D97-AF65-F5344CB8AC3E}">
        <p14:creationId xmlns:p14="http://schemas.microsoft.com/office/powerpoint/2010/main" val="212248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E907D-F521-40E6-AD7C-68B141619D3D}" type="datetimeFigureOut">
              <a:rPr lang="tr-TR" smtClean="0"/>
              <a:t>11.10.2021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B7C95-4F35-4831-8A6A-9634133B6DE4}" type="slidenum">
              <a:rPr lang="tr-TR" smtClean="0"/>
              <a:t>‹#›</a:t>
            </a:fld>
            <a:endParaRPr lang="tr-TR"/>
          </a:p>
        </p:txBody>
      </p:sp>
    </p:spTree>
    <p:extLst>
      <p:ext uri="{BB962C8B-B14F-4D97-AF65-F5344CB8AC3E}">
        <p14:creationId xmlns:p14="http://schemas.microsoft.com/office/powerpoint/2010/main" val="3512505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nSCH7LF9Rc" TargetMode="External"/><Relationship Id="rId2" Type="http://schemas.openxmlformats.org/officeDocument/2006/relationships/hyperlink" Target="https://www.youtube.com/watch?v=sPyL9iszB4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1560" y="2132856"/>
            <a:ext cx="7772400" cy="1470025"/>
          </a:xfrm>
        </p:spPr>
        <p:txBody>
          <a:bodyPr>
            <a:normAutofit fontScale="90000"/>
          </a:bodyPr>
          <a:lstStyle/>
          <a:p>
            <a:r>
              <a:rPr lang="tr-TR" b="1" dirty="0" smtClean="0"/>
              <a:t>Aluminium </a:t>
            </a:r>
            <a:r>
              <a:rPr lang="tr-TR" b="1" dirty="0" err="1" smtClean="0"/>
              <a:t>Casting</a:t>
            </a:r>
            <a:r>
              <a:rPr lang="tr-TR" b="1" dirty="0" smtClean="0"/>
              <a:t> </a:t>
            </a:r>
            <a:r>
              <a:rPr lang="tr-TR" b="1" dirty="0" err="1" smtClean="0"/>
              <a:t>Alloys</a:t>
            </a:r>
            <a:r>
              <a:rPr lang="tr-TR" b="1" dirty="0" smtClean="0"/>
              <a:t/>
            </a:r>
            <a:br>
              <a:rPr lang="tr-TR" b="1" dirty="0" smtClean="0"/>
            </a:br>
            <a:r>
              <a:rPr lang="tr-TR" b="1" dirty="0"/>
              <a:t/>
            </a:r>
            <a:br>
              <a:rPr lang="tr-TR" b="1" dirty="0"/>
            </a:br>
            <a:r>
              <a:rPr lang="tr-TR" sz="4000" b="1" dirty="0" smtClean="0"/>
              <a:t/>
            </a:r>
            <a:br>
              <a:rPr lang="tr-TR" sz="4000" b="1" dirty="0" smtClean="0"/>
            </a:br>
            <a:r>
              <a:rPr lang="tr-TR" sz="3600" b="1" dirty="0" smtClean="0"/>
              <a:t>.</a:t>
            </a:r>
            <a:endParaRPr lang="en-GB" sz="3600" b="1" dirty="0"/>
          </a:p>
        </p:txBody>
      </p:sp>
    </p:spTree>
    <p:extLst>
      <p:ext uri="{BB962C8B-B14F-4D97-AF65-F5344CB8AC3E}">
        <p14:creationId xmlns:p14="http://schemas.microsoft.com/office/powerpoint/2010/main" val="45366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5112568"/>
          </a:xfrm>
        </p:spPr>
        <p:txBody>
          <a:bodyPr>
            <a:noAutofit/>
          </a:bodyPr>
          <a:lstStyle/>
          <a:p>
            <a:pPr marL="0" indent="0" algn="just">
              <a:buNone/>
            </a:pPr>
            <a:r>
              <a:rPr lang="en-US" sz="2400" b="1" dirty="0"/>
              <a:t>Sodium</a:t>
            </a:r>
            <a:r>
              <a:rPr lang="en-US" sz="2400" dirty="0"/>
              <a:t> modifies the </a:t>
            </a:r>
            <a:r>
              <a:rPr lang="en-US" sz="2400" dirty="0" err="1" smtClean="0"/>
              <a:t>aluminium</a:t>
            </a:r>
            <a:r>
              <a:rPr lang="en-US" sz="2400" dirty="0" smtClean="0"/>
              <a:t>-silicon </a:t>
            </a:r>
            <a:r>
              <a:rPr lang="en-US" sz="2400" dirty="0"/>
              <a:t>eutectic. Its presence is </a:t>
            </a:r>
            <a:r>
              <a:rPr lang="en-US" sz="2400" dirty="0" err="1"/>
              <a:t>embrittling</a:t>
            </a:r>
            <a:r>
              <a:rPr lang="en-US" sz="2400" dirty="0"/>
              <a:t> in </a:t>
            </a:r>
            <a:r>
              <a:rPr lang="en-US" sz="2400" dirty="0" err="1" smtClean="0"/>
              <a:t>aluminium</a:t>
            </a:r>
            <a:r>
              <a:rPr lang="en-US" sz="2400" dirty="0" smtClean="0"/>
              <a:t>-magnesium </a:t>
            </a:r>
            <a:r>
              <a:rPr lang="en-US" sz="2400" dirty="0"/>
              <a:t>alloys. </a:t>
            </a:r>
            <a:r>
              <a:rPr lang="en-US" sz="2400" dirty="0" smtClean="0"/>
              <a:t>Sodium</a:t>
            </a:r>
            <a:r>
              <a:rPr lang="tr-TR" sz="2400" dirty="0" smtClean="0"/>
              <a:t> </a:t>
            </a:r>
            <a:r>
              <a:rPr lang="en-US" sz="2400" dirty="0" smtClean="0"/>
              <a:t>interacts </a:t>
            </a:r>
            <a:r>
              <a:rPr lang="en-US" sz="2400" dirty="0"/>
              <a:t>with phosphorus to reduce its effectiveness in modifying the eutectic and that of phosphorus in the refinement </a:t>
            </a:r>
            <a:r>
              <a:rPr lang="en-US" sz="2400" dirty="0" smtClean="0"/>
              <a:t>of</a:t>
            </a:r>
            <a:r>
              <a:rPr lang="tr-TR" sz="2400" dirty="0" smtClean="0"/>
              <a:t> </a:t>
            </a:r>
            <a:r>
              <a:rPr lang="en-US" sz="2400" dirty="0" smtClean="0"/>
              <a:t>the </a:t>
            </a:r>
            <a:r>
              <a:rPr lang="en-US" sz="2400" dirty="0"/>
              <a:t>primary silicon phase.</a:t>
            </a:r>
          </a:p>
          <a:p>
            <a:pPr marL="0" indent="0" algn="just">
              <a:buNone/>
            </a:pPr>
            <a:r>
              <a:rPr lang="en-US" sz="2400" b="1" dirty="0"/>
              <a:t>Strontium </a:t>
            </a:r>
            <a:r>
              <a:rPr lang="en-US" sz="2400" dirty="0"/>
              <a:t>is used to modify the </a:t>
            </a:r>
            <a:r>
              <a:rPr lang="en-US" sz="2400" dirty="0" err="1" smtClean="0"/>
              <a:t>aluminium</a:t>
            </a:r>
            <a:r>
              <a:rPr lang="en-US" sz="2400" dirty="0" smtClean="0"/>
              <a:t>-silicon </a:t>
            </a:r>
            <a:r>
              <a:rPr lang="en-US" sz="2400" dirty="0"/>
              <a:t>eutectic. Effective modification can be achieved at very low </a:t>
            </a:r>
            <a:r>
              <a:rPr lang="en-US" sz="2400" dirty="0" smtClean="0"/>
              <a:t>addition</a:t>
            </a:r>
            <a:r>
              <a:rPr lang="tr-TR" sz="2400" dirty="0" smtClean="0"/>
              <a:t> </a:t>
            </a:r>
            <a:r>
              <a:rPr lang="en-US" sz="2400" dirty="0" smtClean="0"/>
              <a:t>levels</a:t>
            </a:r>
            <a:r>
              <a:rPr lang="en-US" sz="2400" dirty="0"/>
              <a:t>, but a range of recovered strontium of 0.008 to 0.04% is commonly used. Higher addition levels are associated </a:t>
            </a:r>
            <a:r>
              <a:rPr lang="en-US" sz="2400" dirty="0" smtClean="0"/>
              <a:t>with</a:t>
            </a:r>
            <a:r>
              <a:rPr lang="tr-TR" sz="2400" dirty="0" smtClean="0"/>
              <a:t> </a:t>
            </a:r>
            <a:r>
              <a:rPr lang="en-US" sz="2400" dirty="0" smtClean="0"/>
              <a:t>casting </a:t>
            </a:r>
            <a:r>
              <a:rPr lang="en-US" sz="2400" dirty="0"/>
              <a:t>porosity, especially in processes or in thick-section parts in which solidification occurs more slowly. </a:t>
            </a:r>
            <a:r>
              <a:rPr lang="en-US" sz="2400" dirty="0" smtClean="0"/>
              <a:t>Degassing</a:t>
            </a:r>
            <a:r>
              <a:rPr lang="tr-TR" sz="2400" dirty="0" smtClean="0"/>
              <a:t> </a:t>
            </a:r>
            <a:r>
              <a:rPr lang="en-US" sz="2400" dirty="0" smtClean="0"/>
              <a:t>efficiency </a:t>
            </a:r>
            <a:r>
              <a:rPr lang="en-US" sz="2400" dirty="0"/>
              <a:t>may also be adversely affected at higher strontium levels</a:t>
            </a:r>
            <a:r>
              <a:rPr lang="en-US" sz="2400" dirty="0" smtClean="0"/>
              <a:t>.</a:t>
            </a:r>
            <a:endParaRPr lang="tr-TR" sz="2400" dirty="0" smtClean="0"/>
          </a:p>
          <a:p>
            <a:pPr marL="0" indent="0" algn="just">
              <a:buNone/>
            </a:pPr>
            <a:r>
              <a:rPr lang="tr-TR" sz="2400" b="1" dirty="0" err="1"/>
              <a:t>Phosphorus</a:t>
            </a:r>
            <a:r>
              <a:rPr lang="tr-TR" sz="2400" b="1" dirty="0"/>
              <a:t>. </a:t>
            </a:r>
            <a:r>
              <a:rPr lang="tr-TR" sz="2400" dirty="0" err="1"/>
              <a:t>In</a:t>
            </a:r>
            <a:r>
              <a:rPr lang="tr-TR" sz="2400" dirty="0"/>
              <a:t> </a:t>
            </a:r>
            <a:r>
              <a:rPr lang="tr-TR" sz="2400" dirty="0" smtClean="0"/>
              <a:t>AlP</a:t>
            </a:r>
            <a:r>
              <a:rPr lang="tr-TR" sz="2400" baseline="-25000" dirty="0" smtClean="0"/>
              <a:t>3</a:t>
            </a:r>
            <a:r>
              <a:rPr lang="tr-TR" sz="2400" dirty="0" smtClean="0"/>
              <a:t> </a:t>
            </a:r>
            <a:r>
              <a:rPr lang="tr-TR" sz="2400" dirty="0"/>
              <a:t>form, </a:t>
            </a:r>
            <a:r>
              <a:rPr lang="tr-TR" sz="2400" dirty="0" err="1"/>
              <a:t>phosphorus</a:t>
            </a:r>
            <a:r>
              <a:rPr lang="tr-TR" sz="2400" dirty="0"/>
              <a:t> </a:t>
            </a:r>
            <a:r>
              <a:rPr lang="tr-TR" sz="2400" dirty="0" err="1"/>
              <a:t>nucleates</a:t>
            </a:r>
            <a:r>
              <a:rPr lang="tr-TR" sz="2400" dirty="0"/>
              <a:t> </a:t>
            </a:r>
            <a:r>
              <a:rPr lang="tr-TR" sz="2400" dirty="0" err="1"/>
              <a:t>and</a:t>
            </a:r>
            <a:r>
              <a:rPr lang="tr-TR" sz="2400" dirty="0"/>
              <a:t> </a:t>
            </a:r>
            <a:r>
              <a:rPr lang="tr-TR" sz="2400" dirty="0" err="1"/>
              <a:t>refines</a:t>
            </a:r>
            <a:r>
              <a:rPr lang="tr-TR" sz="2400" dirty="0"/>
              <a:t> </a:t>
            </a:r>
            <a:r>
              <a:rPr lang="tr-TR" sz="2400" dirty="0" err="1"/>
              <a:t>primary</a:t>
            </a:r>
            <a:r>
              <a:rPr lang="tr-TR" sz="2400" dirty="0"/>
              <a:t> </a:t>
            </a:r>
            <a:r>
              <a:rPr lang="tr-TR" sz="2400" dirty="0" err="1"/>
              <a:t>silicon-phase</a:t>
            </a:r>
            <a:r>
              <a:rPr lang="tr-TR" sz="2400" dirty="0"/>
              <a:t> </a:t>
            </a:r>
            <a:r>
              <a:rPr lang="tr-TR" sz="2400" dirty="0" err="1"/>
              <a:t>formation</a:t>
            </a:r>
            <a:r>
              <a:rPr lang="tr-TR" sz="2400" dirty="0"/>
              <a:t> in </a:t>
            </a:r>
            <a:r>
              <a:rPr lang="tr-TR" sz="2400" dirty="0" err="1"/>
              <a:t>hypereutectic</a:t>
            </a:r>
            <a:r>
              <a:rPr lang="tr-TR" sz="2400" dirty="0"/>
              <a:t> </a:t>
            </a:r>
            <a:r>
              <a:rPr lang="tr-TR" sz="2400" dirty="0" smtClean="0"/>
              <a:t>Al-Si </a:t>
            </a:r>
            <a:r>
              <a:rPr lang="tr-TR" sz="2400" dirty="0" err="1" smtClean="0"/>
              <a:t>alloys</a:t>
            </a:r>
            <a:r>
              <a:rPr lang="tr-TR" sz="2400" dirty="0"/>
              <a:t>. At </a:t>
            </a:r>
            <a:r>
              <a:rPr lang="tr-TR" sz="2400" dirty="0" err="1"/>
              <a:t>parts</a:t>
            </a:r>
            <a:r>
              <a:rPr lang="tr-TR" sz="2400" dirty="0"/>
              <a:t> </a:t>
            </a:r>
            <a:r>
              <a:rPr lang="tr-TR" sz="2400" dirty="0" err="1"/>
              <a:t>per</a:t>
            </a:r>
            <a:r>
              <a:rPr lang="tr-TR" sz="2400" dirty="0"/>
              <a:t> </a:t>
            </a:r>
            <a:r>
              <a:rPr lang="tr-TR" sz="2400" dirty="0" err="1"/>
              <a:t>million</a:t>
            </a:r>
            <a:r>
              <a:rPr lang="tr-TR" sz="2400" dirty="0"/>
              <a:t> </a:t>
            </a:r>
            <a:r>
              <a:rPr lang="tr-TR" sz="2400" dirty="0" err="1"/>
              <a:t>concentrations</a:t>
            </a:r>
            <a:r>
              <a:rPr lang="tr-TR" sz="2400" dirty="0"/>
              <a:t>, </a:t>
            </a:r>
            <a:r>
              <a:rPr lang="tr-TR" sz="2400" dirty="0" err="1"/>
              <a:t>phosphorus</a:t>
            </a:r>
            <a:r>
              <a:rPr lang="tr-TR" sz="2400" dirty="0"/>
              <a:t> </a:t>
            </a:r>
            <a:r>
              <a:rPr lang="tr-TR" sz="2400" dirty="0" err="1"/>
              <a:t>coarsens</a:t>
            </a:r>
            <a:r>
              <a:rPr lang="tr-TR" sz="2400" dirty="0"/>
              <a:t> </a:t>
            </a:r>
            <a:r>
              <a:rPr lang="tr-TR" sz="2400" dirty="0" err="1"/>
              <a:t>the</a:t>
            </a:r>
            <a:r>
              <a:rPr lang="tr-TR" sz="2400" dirty="0"/>
              <a:t> </a:t>
            </a:r>
            <a:r>
              <a:rPr lang="tr-TR" sz="2400" dirty="0" err="1"/>
              <a:t>eutectic</a:t>
            </a:r>
            <a:r>
              <a:rPr lang="tr-TR" sz="2400" dirty="0"/>
              <a:t> </a:t>
            </a:r>
            <a:r>
              <a:rPr lang="tr-TR" sz="2400" dirty="0" err="1"/>
              <a:t>structure</a:t>
            </a:r>
            <a:r>
              <a:rPr lang="tr-TR" sz="2400" dirty="0"/>
              <a:t> in </a:t>
            </a:r>
            <a:r>
              <a:rPr lang="tr-TR" sz="2400" dirty="0" err="1"/>
              <a:t>hypoeutectic</a:t>
            </a:r>
            <a:r>
              <a:rPr lang="tr-TR" sz="2400" dirty="0"/>
              <a:t> Al-Si </a:t>
            </a:r>
            <a:r>
              <a:rPr lang="tr-TR" sz="2400" dirty="0" err="1" smtClean="0"/>
              <a:t>alloys</a:t>
            </a:r>
            <a:r>
              <a:rPr lang="tr-TR" sz="2400" dirty="0" smtClean="0"/>
              <a:t>. </a:t>
            </a:r>
            <a:r>
              <a:rPr lang="tr-TR" sz="2400" dirty="0" err="1" smtClean="0"/>
              <a:t>Phosphorus</a:t>
            </a:r>
            <a:r>
              <a:rPr lang="tr-TR" sz="2400" dirty="0" smtClean="0"/>
              <a:t> </a:t>
            </a:r>
            <a:r>
              <a:rPr lang="tr-TR" sz="2400" dirty="0" err="1"/>
              <a:t>diminishes</a:t>
            </a:r>
            <a:r>
              <a:rPr lang="tr-TR" sz="2400" dirty="0"/>
              <a:t> </a:t>
            </a:r>
            <a:r>
              <a:rPr lang="tr-TR" sz="2400" dirty="0" err="1"/>
              <a:t>the</a:t>
            </a:r>
            <a:r>
              <a:rPr lang="tr-TR" sz="2400" dirty="0"/>
              <a:t> </a:t>
            </a:r>
            <a:r>
              <a:rPr lang="tr-TR" sz="2400" dirty="0" err="1"/>
              <a:t>effectiveness</a:t>
            </a:r>
            <a:r>
              <a:rPr lang="tr-TR" sz="2400" dirty="0"/>
              <a:t> of </a:t>
            </a:r>
            <a:r>
              <a:rPr lang="tr-TR" sz="2400" dirty="0" err="1"/>
              <a:t>the</a:t>
            </a:r>
            <a:r>
              <a:rPr lang="tr-TR" sz="2400" dirty="0"/>
              <a:t> </a:t>
            </a:r>
            <a:r>
              <a:rPr lang="tr-TR" sz="2400" dirty="0" err="1"/>
              <a:t>common</a:t>
            </a:r>
            <a:r>
              <a:rPr lang="tr-TR" sz="2400" dirty="0"/>
              <a:t> </a:t>
            </a:r>
            <a:r>
              <a:rPr lang="tr-TR" sz="2400" dirty="0" err="1"/>
              <a:t>eutectic</a:t>
            </a:r>
            <a:r>
              <a:rPr lang="tr-TR" sz="2400" dirty="0"/>
              <a:t> </a:t>
            </a:r>
            <a:r>
              <a:rPr lang="tr-TR" sz="2400" dirty="0" err="1"/>
              <a:t>modifiers</a:t>
            </a:r>
            <a:r>
              <a:rPr lang="tr-TR" sz="2400" dirty="0"/>
              <a:t> </a:t>
            </a:r>
            <a:r>
              <a:rPr lang="tr-TR" sz="2400" dirty="0" err="1"/>
              <a:t>sodium</a:t>
            </a:r>
            <a:r>
              <a:rPr lang="tr-TR" sz="2400" dirty="0"/>
              <a:t> </a:t>
            </a:r>
            <a:r>
              <a:rPr lang="tr-TR" sz="2400" dirty="0" err="1"/>
              <a:t>and</a:t>
            </a:r>
            <a:r>
              <a:rPr lang="tr-TR" sz="2400" dirty="0"/>
              <a:t> </a:t>
            </a:r>
            <a:r>
              <a:rPr lang="tr-TR" sz="2400" dirty="0" err="1"/>
              <a:t>strontium</a:t>
            </a:r>
            <a:r>
              <a:rPr lang="tr-TR" sz="2400" dirty="0"/>
              <a:t>.</a:t>
            </a:r>
          </a:p>
          <a:p>
            <a:pPr marL="0" indent="0" algn="just">
              <a:buNone/>
            </a:pPr>
            <a:endParaRPr lang="en-US" sz="2600" dirty="0"/>
          </a:p>
        </p:txBody>
      </p:sp>
    </p:spTree>
    <p:extLst>
      <p:ext uri="{BB962C8B-B14F-4D97-AF65-F5344CB8AC3E}">
        <p14:creationId xmlns:p14="http://schemas.microsoft.com/office/powerpoint/2010/main" val="2665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30924"/>
            <a:ext cx="8640960" cy="6597352"/>
          </a:xfrm>
        </p:spPr>
        <p:txBody>
          <a:bodyPr>
            <a:normAutofit lnSpcReduction="10000"/>
          </a:bodyPr>
          <a:lstStyle/>
          <a:p>
            <a:pPr marL="0" indent="0" algn="just">
              <a:buNone/>
            </a:pPr>
            <a:r>
              <a:rPr lang="en-US" sz="2400" b="1" dirty="0"/>
              <a:t>Chromium</a:t>
            </a:r>
            <a:r>
              <a:rPr lang="en-US" sz="2400" dirty="0"/>
              <a:t> additions are commonly made in low concentrations to room temperature aging and thermally </a:t>
            </a:r>
            <a:r>
              <a:rPr lang="en-US" sz="2400" dirty="0" smtClean="0"/>
              <a:t>unstable</a:t>
            </a:r>
            <a:r>
              <a:rPr lang="tr-TR" sz="2400" dirty="0" smtClean="0"/>
              <a:t> </a:t>
            </a:r>
            <a:r>
              <a:rPr lang="en-US" sz="2400" dirty="0" smtClean="0"/>
              <a:t>compositions </a:t>
            </a:r>
            <a:r>
              <a:rPr lang="en-US" sz="2400" dirty="0"/>
              <a:t>in which germination and grain growth are known to occur. Chromium typically forms the </a:t>
            </a:r>
            <a:r>
              <a:rPr lang="en-US" sz="2400" dirty="0" smtClean="0"/>
              <a:t>compound</a:t>
            </a:r>
            <a:r>
              <a:rPr lang="tr-TR" sz="2400" dirty="0" smtClean="0"/>
              <a:t> </a:t>
            </a:r>
            <a:r>
              <a:rPr lang="en-US" sz="2400" dirty="0" smtClean="0"/>
              <a:t>CrAl</a:t>
            </a:r>
            <a:r>
              <a:rPr lang="en-US" sz="2400" baseline="-25000" dirty="0" smtClean="0"/>
              <a:t>7</a:t>
            </a:r>
            <a:r>
              <a:rPr lang="en-US" sz="2400" dirty="0"/>
              <a:t>, which displays extremely limited solid-state solubility and is therefore useful in suppressing grain </a:t>
            </a:r>
            <a:r>
              <a:rPr lang="en-US" sz="2400" dirty="0" smtClean="0"/>
              <a:t>growth</a:t>
            </a:r>
            <a:r>
              <a:rPr lang="tr-TR" sz="2400" dirty="0" smtClean="0"/>
              <a:t> </a:t>
            </a:r>
            <a:r>
              <a:rPr lang="en-US" sz="2400" dirty="0" smtClean="0"/>
              <a:t>tendencies</a:t>
            </a:r>
            <a:r>
              <a:rPr lang="en-US" sz="2400" dirty="0"/>
              <a:t>. </a:t>
            </a:r>
            <a:r>
              <a:rPr lang="en-US" sz="2400" u="sng" dirty="0"/>
              <a:t>Sludge</a:t>
            </a:r>
            <a:r>
              <a:rPr lang="en-US" sz="2400" dirty="0"/>
              <a:t> that contains iron, manganese, and chromium is sometimes encountered in die casting </a:t>
            </a:r>
            <a:r>
              <a:rPr lang="en-US" sz="2400" dirty="0" smtClean="0"/>
              <a:t>compositions,</a:t>
            </a:r>
            <a:r>
              <a:rPr lang="tr-TR" sz="2400" dirty="0" smtClean="0"/>
              <a:t> </a:t>
            </a:r>
            <a:r>
              <a:rPr lang="en-US" sz="2400" dirty="0" smtClean="0"/>
              <a:t>but </a:t>
            </a:r>
            <a:r>
              <a:rPr lang="en-US" sz="2400" dirty="0"/>
              <a:t>it is rarely encountered in gravity casting alloys. Chromium improves corrosion resistance in certain alloys </a:t>
            </a:r>
            <a:r>
              <a:rPr lang="en-US" sz="2400" dirty="0" smtClean="0"/>
              <a:t>and</a:t>
            </a:r>
            <a:r>
              <a:rPr lang="tr-TR" sz="2400" dirty="0" smtClean="0"/>
              <a:t> </a:t>
            </a:r>
            <a:r>
              <a:rPr lang="en-US" sz="2400" dirty="0" smtClean="0"/>
              <a:t>increases </a:t>
            </a:r>
            <a:r>
              <a:rPr lang="en-US" sz="2400" dirty="0"/>
              <a:t>quench sensitivity at higher concentrations</a:t>
            </a:r>
            <a:r>
              <a:rPr lang="en-US" sz="2400" dirty="0" smtClean="0"/>
              <a:t>.</a:t>
            </a:r>
            <a:endParaRPr lang="tr-TR" sz="2400" dirty="0" smtClean="0"/>
          </a:p>
          <a:p>
            <a:pPr marL="0" indent="0" algn="just">
              <a:buNone/>
            </a:pPr>
            <a:r>
              <a:rPr lang="en-US" sz="2400" b="1" dirty="0"/>
              <a:t>Manganese</a:t>
            </a:r>
            <a:r>
              <a:rPr lang="en-US" sz="2400" dirty="0"/>
              <a:t> is normally considered an impurity in casting compositions and is controlled to low levels in most </a:t>
            </a:r>
            <a:r>
              <a:rPr lang="en-US" sz="2400" dirty="0" smtClean="0"/>
              <a:t>gravity</a:t>
            </a:r>
            <a:r>
              <a:rPr lang="tr-TR" sz="2400" dirty="0" smtClean="0"/>
              <a:t> </a:t>
            </a:r>
            <a:r>
              <a:rPr lang="en-US" sz="2400" dirty="0" smtClean="0"/>
              <a:t>cast </a:t>
            </a:r>
            <a:r>
              <a:rPr lang="en-US" sz="2400" dirty="0"/>
              <a:t>compositions. Manganese is an important alloying element in wrought compositions, through which </a:t>
            </a:r>
            <a:r>
              <a:rPr lang="en-US" sz="2400" dirty="0" smtClean="0"/>
              <a:t>secondary</a:t>
            </a:r>
            <a:r>
              <a:rPr lang="tr-TR" sz="2400" dirty="0" smtClean="0"/>
              <a:t> </a:t>
            </a:r>
            <a:r>
              <a:rPr lang="en-US" sz="2400" dirty="0" smtClean="0"/>
              <a:t>foundry </a:t>
            </a:r>
            <a:r>
              <a:rPr lang="en-US" sz="2400" dirty="0"/>
              <a:t>compositions may contain higher manganese levels. In the absence of work hardening, manganese offers </a:t>
            </a:r>
            <a:r>
              <a:rPr lang="en-US" sz="2400" dirty="0" smtClean="0"/>
              <a:t>no</a:t>
            </a:r>
            <a:r>
              <a:rPr lang="tr-TR" sz="2400" dirty="0" smtClean="0"/>
              <a:t> </a:t>
            </a:r>
            <a:r>
              <a:rPr lang="en-US" sz="2400" dirty="0" smtClean="0"/>
              <a:t>significant </a:t>
            </a:r>
            <a:r>
              <a:rPr lang="en-US" sz="2400" dirty="0"/>
              <a:t>benefits in cast </a:t>
            </a:r>
            <a:r>
              <a:rPr lang="en-US" sz="2400" dirty="0" err="1" smtClean="0"/>
              <a:t>aluminium</a:t>
            </a:r>
            <a:r>
              <a:rPr lang="en-US" sz="2400" dirty="0" smtClean="0"/>
              <a:t> </a:t>
            </a:r>
            <a:r>
              <a:rPr lang="en-US" sz="2400" dirty="0"/>
              <a:t>alloys. Some evidence exists, however, that a high volume fraction of MnAl</a:t>
            </a:r>
            <a:r>
              <a:rPr lang="en-US" sz="2400" baseline="-25000" dirty="0"/>
              <a:t>6</a:t>
            </a:r>
            <a:r>
              <a:rPr lang="en-US" sz="2400" dirty="0"/>
              <a:t> </a:t>
            </a:r>
            <a:r>
              <a:rPr lang="en-US" sz="2400" dirty="0" smtClean="0"/>
              <a:t>in</a:t>
            </a:r>
            <a:r>
              <a:rPr lang="tr-TR" sz="2400" dirty="0" smtClean="0"/>
              <a:t> </a:t>
            </a:r>
            <a:r>
              <a:rPr lang="en-US" sz="2400" dirty="0" smtClean="0"/>
              <a:t>alloys </a:t>
            </a:r>
            <a:r>
              <a:rPr lang="en-US" sz="2400" dirty="0"/>
              <a:t>containing more than 0.5% </a:t>
            </a:r>
            <a:r>
              <a:rPr lang="en-US" sz="2400" dirty="0" err="1"/>
              <a:t>Mn</a:t>
            </a:r>
            <a:r>
              <a:rPr lang="en-US" sz="2400" dirty="0"/>
              <a:t> may beneficially influence internal casting soundness. </a:t>
            </a:r>
            <a:endParaRPr lang="en-GB" sz="2400" dirty="0"/>
          </a:p>
        </p:txBody>
      </p:sp>
    </p:spTree>
    <p:extLst>
      <p:ext uri="{BB962C8B-B14F-4D97-AF65-F5344CB8AC3E}">
        <p14:creationId xmlns:p14="http://schemas.microsoft.com/office/powerpoint/2010/main" val="121570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4669979"/>
          </a:xfrm>
        </p:spPr>
        <p:txBody>
          <a:bodyPr/>
          <a:lstStyle/>
          <a:p>
            <a:pPr marL="0" indent="0" algn="just">
              <a:buNone/>
            </a:pPr>
            <a:r>
              <a:rPr lang="en-US" sz="2600" b="1" dirty="0"/>
              <a:t>Tin</a:t>
            </a:r>
            <a:r>
              <a:rPr lang="en-US" sz="2600" dirty="0"/>
              <a:t> is effective in improving antifriction characteristics, and is therefore useful in bearing applications. Casting alloys may contain up to 25% Sn. Additions can also be made to </a:t>
            </a:r>
            <a:r>
              <a:rPr lang="en-US" sz="2600" dirty="0" smtClean="0"/>
              <a:t>improve</a:t>
            </a:r>
            <a:r>
              <a:rPr lang="tr-TR" sz="2600" dirty="0" smtClean="0"/>
              <a:t> </a:t>
            </a:r>
            <a:r>
              <a:rPr lang="en-US" sz="2600" dirty="0" smtClean="0"/>
              <a:t>machinability</a:t>
            </a:r>
            <a:r>
              <a:rPr lang="en-US" sz="2600" dirty="0"/>
              <a:t>. Tin may influence </a:t>
            </a:r>
            <a:r>
              <a:rPr lang="en-US" sz="2600" dirty="0" smtClean="0"/>
              <a:t>precipitation</a:t>
            </a:r>
            <a:r>
              <a:rPr lang="tr-TR" sz="2600" dirty="0" smtClean="0"/>
              <a:t> </a:t>
            </a:r>
            <a:r>
              <a:rPr lang="en-US" sz="2600" dirty="0" smtClean="0"/>
              <a:t>hardening </a:t>
            </a:r>
            <a:r>
              <a:rPr lang="en-US" sz="2600" dirty="0"/>
              <a:t>response in some alloy systems</a:t>
            </a:r>
            <a:r>
              <a:rPr lang="en-US" sz="2600" dirty="0" smtClean="0"/>
              <a:t>.</a:t>
            </a:r>
            <a:endParaRPr lang="tr-TR" sz="2600" dirty="0" smtClean="0"/>
          </a:p>
          <a:p>
            <a:pPr marL="0" indent="0" algn="just">
              <a:buNone/>
            </a:pPr>
            <a:r>
              <a:rPr lang="en-US" sz="2600" b="1" dirty="0"/>
              <a:t>Nickel</a:t>
            </a:r>
            <a:r>
              <a:rPr lang="en-US" sz="2600" dirty="0"/>
              <a:t> is usually employed with copper to enhance elevated-temperature properties. It also reduces the coefficient </a:t>
            </a:r>
            <a:r>
              <a:rPr lang="en-US" sz="2600" dirty="0" smtClean="0"/>
              <a:t>of</a:t>
            </a:r>
            <a:r>
              <a:rPr lang="tr-TR" sz="2600" dirty="0" smtClean="0"/>
              <a:t> </a:t>
            </a:r>
            <a:r>
              <a:rPr lang="en-US" sz="2600" dirty="0" smtClean="0"/>
              <a:t>thermal </a:t>
            </a:r>
            <a:r>
              <a:rPr lang="en-US" sz="2600" dirty="0"/>
              <a:t>expansion</a:t>
            </a:r>
            <a:r>
              <a:rPr lang="en-US" sz="2600" dirty="0" smtClean="0"/>
              <a:t>.</a:t>
            </a:r>
            <a:endParaRPr lang="tr-TR" sz="2600" dirty="0" smtClean="0"/>
          </a:p>
          <a:p>
            <a:pPr marL="0" indent="0" algn="just">
              <a:buNone/>
            </a:pPr>
            <a:r>
              <a:rPr lang="en-US" sz="2600" b="1" dirty="0"/>
              <a:t>Lead </a:t>
            </a:r>
            <a:r>
              <a:rPr lang="en-US" sz="2600" dirty="0"/>
              <a:t>is commonly used in </a:t>
            </a:r>
            <a:r>
              <a:rPr lang="en-US" sz="2600" dirty="0" err="1" smtClean="0"/>
              <a:t>aluminium</a:t>
            </a:r>
            <a:r>
              <a:rPr lang="en-US" sz="2600" dirty="0" smtClean="0"/>
              <a:t> </a:t>
            </a:r>
            <a:r>
              <a:rPr lang="en-US" sz="2600" dirty="0"/>
              <a:t>casting alloys at greater than 0.1% for improved machinability.</a:t>
            </a:r>
          </a:p>
          <a:p>
            <a:pPr marL="0" indent="0">
              <a:buNone/>
            </a:pPr>
            <a:endParaRPr lang="en-GB" dirty="0"/>
          </a:p>
        </p:txBody>
      </p:sp>
    </p:spTree>
    <p:extLst>
      <p:ext uri="{BB962C8B-B14F-4D97-AF65-F5344CB8AC3E}">
        <p14:creationId xmlns:p14="http://schemas.microsoft.com/office/powerpoint/2010/main" val="2344811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79512" y="764704"/>
            <a:ext cx="8742160" cy="5239692"/>
          </a:xfrm>
          <a:prstGeom prst="rect">
            <a:avLst/>
          </a:prstGeom>
        </p:spPr>
      </p:pic>
    </p:spTree>
    <p:extLst>
      <p:ext uri="{BB962C8B-B14F-4D97-AF65-F5344CB8AC3E}">
        <p14:creationId xmlns:p14="http://schemas.microsoft.com/office/powerpoint/2010/main" val="51574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0376" y="116632"/>
            <a:ext cx="8229600" cy="1143000"/>
          </a:xfrm>
        </p:spPr>
        <p:txBody>
          <a:bodyPr>
            <a:normAutofit/>
          </a:bodyPr>
          <a:lstStyle/>
          <a:p>
            <a:pPr algn="l"/>
            <a:r>
              <a:rPr lang="en-GB" sz="2800" b="1" dirty="0"/>
              <a:t>Grain Structure</a:t>
            </a:r>
          </a:p>
        </p:txBody>
      </p:sp>
      <p:sp>
        <p:nvSpPr>
          <p:cNvPr id="3" name="İçerik Yer Tutucusu 2"/>
          <p:cNvSpPr>
            <a:spLocks noGrp="1"/>
          </p:cNvSpPr>
          <p:nvPr>
            <p:ph idx="1"/>
          </p:nvPr>
        </p:nvSpPr>
        <p:spPr>
          <a:xfrm>
            <a:off x="251520" y="1412776"/>
            <a:ext cx="8435280" cy="4713387"/>
          </a:xfrm>
        </p:spPr>
        <p:txBody>
          <a:bodyPr>
            <a:normAutofit/>
          </a:bodyPr>
          <a:lstStyle/>
          <a:p>
            <a:pPr marL="0" indent="0" algn="just">
              <a:buNone/>
            </a:pPr>
            <a:r>
              <a:rPr lang="en-US" sz="2800" dirty="0"/>
              <a:t>A fine, </a:t>
            </a:r>
            <a:r>
              <a:rPr lang="en-US" sz="2800" dirty="0" err="1"/>
              <a:t>equiaxed</a:t>
            </a:r>
            <a:r>
              <a:rPr lang="en-US" sz="2800" dirty="0"/>
              <a:t> grain structure is normally desired in </a:t>
            </a:r>
            <a:r>
              <a:rPr lang="en-US" sz="2800" dirty="0" err="1" smtClean="0"/>
              <a:t>aluminium</a:t>
            </a:r>
            <a:r>
              <a:rPr lang="en-US" sz="2800" dirty="0" smtClean="0"/>
              <a:t> </a:t>
            </a:r>
            <a:r>
              <a:rPr lang="en-US" sz="2800" dirty="0"/>
              <a:t>castings. The type and size of grains formed </a:t>
            </a:r>
            <a:r>
              <a:rPr lang="en-US" sz="2800" dirty="0" smtClean="0"/>
              <a:t>are</a:t>
            </a:r>
            <a:r>
              <a:rPr lang="tr-TR" sz="2800" dirty="0" smtClean="0"/>
              <a:t> </a:t>
            </a:r>
            <a:r>
              <a:rPr lang="en-US" sz="2800" dirty="0" smtClean="0"/>
              <a:t>determined </a:t>
            </a:r>
            <a:r>
              <a:rPr lang="en-US" sz="2800" dirty="0"/>
              <a:t>by alloy composition, solidification rate, and the addition of master alloys (grain refiners) </a:t>
            </a:r>
            <a:r>
              <a:rPr lang="en-US" sz="2800" dirty="0" smtClean="0"/>
              <a:t>containing</a:t>
            </a:r>
            <a:r>
              <a:rPr lang="tr-TR" sz="2800" dirty="0" smtClean="0"/>
              <a:t> </a:t>
            </a:r>
            <a:r>
              <a:rPr lang="en-US" sz="2800" dirty="0" smtClean="0"/>
              <a:t>intermetallic </a:t>
            </a:r>
            <a:r>
              <a:rPr lang="en-US" sz="2800" dirty="0"/>
              <a:t>phase particles, which provide sites for heterogeneous grain </a:t>
            </a:r>
            <a:r>
              <a:rPr lang="en-US" sz="2800" dirty="0" smtClean="0"/>
              <a:t>nucleation.</a:t>
            </a:r>
            <a:r>
              <a:rPr lang="tr-TR" sz="2800" dirty="0" smtClean="0"/>
              <a:t> </a:t>
            </a:r>
          </a:p>
          <a:p>
            <a:pPr marL="0" indent="0" algn="just">
              <a:buNone/>
            </a:pPr>
            <a:r>
              <a:rPr lang="en-US" sz="2800" u="sng" dirty="0" smtClean="0"/>
              <a:t>Grain </a:t>
            </a:r>
            <a:r>
              <a:rPr lang="en-US" sz="2800" u="sng" dirty="0"/>
              <a:t>Refinement Effects</a:t>
            </a:r>
            <a:r>
              <a:rPr lang="en-US" sz="2800" dirty="0"/>
              <a:t>. A finer grain size promotes improved casting soundness by minimizing shrinkage, </a:t>
            </a:r>
            <a:r>
              <a:rPr lang="en-US" sz="2800" dirty="0" smtClean="0"/>
              <a:t>hot</a:t>
            </a:r>
            <a:r>
              <a:rPr lang="tr-TR" sz="2800" dirty="0" smtClean="0"/>
              <a:t> </a:t>
            </a:r>
            <a:r>
              <a:rPr lang="en-US" sz="2800" dirty="0" smtClean="0"/>
              <a:t>cracking</a:t>
            </a:r>
            <a:r>
              <a:rPr lang="en-US" sz="2800" dirty="0"/>
              <a:t>, and hydrogen porosity. The advantages of effective grain refinement are:</a:t>
            </a:r>
            <a:endParaRPr lang="en-GB" sz="2800" dirty="0"/>
          </a:p>
        </p:txBody>
      </p:sp>
    </p:spTree>
    <p:extLst>
      <p:ext uri="{BB962C8B-B14F-4D97-AF65-F5344CB8AC3E}">
        <p14:creationId xmlns:p14="http://schemas.microsoft.com/office/powerpoint/2010/main" val="406793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5" y="116632"/>
            <a:ext cx="8229600" cy="4525963"/>
          </a:xfrm>
        </p:spPr>
        <p:txBody>
          <a:bodyPr>
            <a:normAutofit/>
          </a:bodyPr>
          <a:lstStyle/>
          <a:p>
            <a:r>
              <a:rPr lang="en-US" sz="2800" dirty="0" smtClean="0"/>
              <a:t>Improved feeding characteristics</a:t>
            </a:r>
          </a:p>
          <a:p>
            <a:r>
              <a:rPr lang="en-US" sz="2800" dirty="0" smtClean="0"/>
              <a:t> Increased tear resistance</a:t>
            </a:r>
          </a:p>
          <a:p>
            <a:r>
              <a:rPr lang="en-US" sz="2800" dirty="0" smtClean="0"/>
              <a:t> Improved mechanical properties</a:t>
            </a:r>
          </a:p>
          <a:p>
            <a:r>
              <a:rPr lang="tr-TR" sz="2800" dirty="0" smtClean="0"/>
              <a:t> </a:t>
            </a:r>
            <a:r>
              <a:rPr lang="en-US" sz="2800" dirty="0" smtClean="0"/>
              <a:t>Increased pressure tightness</a:t>
            </a:r>
          </a:p>
          <a:p>
            <a:r>
              <a:rPr lang="tr-TR" sz="2800" dirty="0" smtClean="0"/>
              <a:t> </a:t>
            </a:r>
            <a:r>
              <a:rPr lang="en-US" sz="2800" dirty="0" smtClean="0"/>
              <a:t>Improved response to thermal treatment</a:t>
            </a:r>
          </a:p>
          <a:p>
            <a:r>
              <a:rPr lang="tr-TR" sz="2800" dirty="0" smtClean="0"/>
              <a:t> </a:t>
            </a:r>
            <a:r>
              <a:rPr lang="en-US" sz="2800" dirty="0" smtClean="0"/>
              <a:t>Improved appearance following chemical,</a:t>
            </a:r>
            <a:r>
              <a:rPr lang="tr-TR" sz="2800" dirty="0" smtClean="0"/>
              <a:t> </a:t>
            </a:r>
            <a:r>
              <a:rPr lang="en-US" sz="2800" dirty="0" smtClean="0"/>
              <a:t>electrochemical, and mechanical finishing</a:t>
            </a:r>
            <a:endParaRPr lang="en-GB" sz="2800" dirty="0"/>
          </a:p>
        </p:txBody>
      </p:sp>
      <p:pic>
        <p:nvPicPr>
          <p:cNvPr id="5" name="Resim 4"/>
          <p:cNvPicPr>
            <a:picLocks noChangeAspect="1"/>
          </p:cNvPicPr>
          <p:nvPr/>
        </p:nvPicPr>
        <p:blipFill>
          <a:blip r:embed="rId2"/>
          <a:stretch>
            <a:fillRect/>
          </a:stretch>
        </p:blipFill>
        <p:spPr>
          <a:xfrm>
            <a:off x="1763688" y="3573016"/>
            <a:ext cx="5326668" cy="2776975"/>
          </a:xfrm>
          <a:prstGeom prst="rect">
            <a:avLst/>
          </a:prstGeom>
        </p:spPr>
      </p:pic>
      <p:sp>
        <p:nvSpPr>
          <p:cNvPr id="6" name="Dikdörtgen 5"/>
          <p:cNvSpPr/>
          <p:nvPr/>
        </p:nvSpPr>
        <p:spPr>
          <a:xfrm>
            <a:off x="542680" y="6211669"/>
            <a:ext cx="7768684" cy="646331"/>
          </a:xfrm>
          <a:prstGeom prst="rect">
            <a:avLst/>
          </a:prstGeom>
        </p:spPr>
        <p:txBody>
          <a:bodyPr wrap="square">
            <a:spAutoFit/>
          </a:bodyPr>
          <a:lstStyle/>
          <a:p>
            <a:r>
              <a:rPr lang="en-US" dirty="0"/>
              <a:t>As-cast Al-7Si ingots showing the effects of grain refinement. (a) No grain refiner. (b) Grain refined.</a:t>
            </a:r>
            <a:endParaRPr lang="en-GB" dirty="0"/>
          </a:p>
        </p:txBody>
      </p:sp>
    </p:spTree>
    <p:extLst>
      <p:ext uri="{BB962C8B-B14F-4D97-AF65-F5344CB8AC3E}">
        <p14:creationId xmlns:p14="http://schemas.microsoft.com/office/powerpoint/2010/main" val="206933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9036496" cy="5721499"/>
          </a:xfrm>
        </p:spPr>
        <p:txBody>
          <a:bodyPr>
            <a:normAutofit fontScale="92500"/>
          </a:bodyPr>
          <a:lstStyle/>
          <a:p>
            <a:pPr marL="0" indent="0" algn="just">
              <a:buNone/>
            </a:pPr>
            <a:r>
              <a:rPr lang="en-US" sz="2800" b="1" dirty="0"/>
              <a:t>Grain Refinement. </a:t>
            </a:r>
            <a:r>
              <a:rPr lang="en-US" sz="2800" dirty="0"/>
              <a:t>All </a:t>
            </a:r>
            <a:r>
              <a:rPr lang="en-US" sz="2800" dirty="0" err="1" smtClean="0"/>
              <a:t>aluminium</a:t>
            </a:r>
            <a:r>
              <a:rPr lang="en-US" sz="2800" dirty="0" smtClean="0"/>
              <a:t> </a:t>
            </a:r>
            <a:r>
              <a:rPr lang="en-US" sz="2800" dirty="0"/>
              <a:t>alloys can be made to solidify with a fully </a:t>
            </a:r>
            <a:r>
              <a:rPr lang="en-US" sz="2800" dirty="0" err="1"/>
              <a:t>equiaxed</a:t>
            </a:r>
            <a:r>
              <a:rPr lang="en-US" sz="2800" dirty="0"/>
              <a:t>, fine grain structure through </a:t>
            </a:r>
            <a:r>
              <a:rPr lang="en-US" sz="2800" dirty="0" smtClean="0"/>
              <a:t>the</a:t>
            </a:r>
            <a:r>
              <a:rPr lang="tr-TR" sz="2800" dirty="0" smtClean="0"/>
              <a:t> </a:t>
            </a:r>
            <a:r>
              <a:rPr lang="en-US" sz="2800" dirty="0" smtClean="0"/>
              <a:t>use </a:t>
            </a:r>
            <a:r>
              <a:rPr lang="en-US" sz="2800" dirty="0"/>
              <a:t>of suitable grain-refining additions. The most widely used grain refiners are master alloys of titanium, or of </a:t>
            </a:r>
            <a:r>
              <a:rPr lang="en-US" sz="2800" dirty="0" smtClean="0"/>
              <a:t>titanium</a:t>
            </a:r>
            <a:r>
              <a:rPr lang="tr-TR" sz="2800" dirty="0" smtClean="0"/>
              <a:t> </a:t>
            </a:r>
            <a:r>
              <a:rPr lang="en-US" sz="2800" dirty="0" smtClean="0"/>
              <a:t>and </a:t>
            </a:r>
            <a:r>
              <a:rPr lang="en-US" sz="2800" dirty="0"/>
              <a:t>boron, in </a:t>
            </a:r>
            <a:r>
              <a:rPr lang="en-US" sz="2800" dirty="0" err="1" smtClean="0"/>
              <a:t>aluminium</a:t>
            </a:r>
            <a:r>
              <a:rPr lang="en-US" sz="2800" dirty="0" smtClean="0"/>
              <a:t>. </a:t>
            </a:r>
            <a:r>
              <a:rPr lang="en-US" sz="2800" dirty="0" err="1" smtClean="0"/>
              <a:t>aluminium</a:t>
            </a:r>
            <a:r>
              <a:rPr lang="en-US" sz="2800" dirty="0" smtClean="0"/>
              <a:t>-titanium </a:t>
            </a:r>
            <a:r>
              <a:rPr lang="en-US" sz="2800" dirty="0"/>
              <a:t>refiners generally contain from 3 to 10% </a:t>
            </a:r>
            <a:r>
              <a:rPr lang="en-US" sz="2800" dirty="0" err="1"/>
              <a:t>Ti</a:t>
            </a:r>
            <a:r>
              <a:rPr lang="en-US" sz="2800" dirty="0"/>
              <a:t>. The same range of </a:t>
            </a:r>
            <a:r>
              <a:rPr lang="en-US" sz="2800" dirty="0" smtClean="0"/>
              <a:t>titanium</a:t>
            </a:r>
            <a:r>
              <a:rPr lang="tr-TR" sz="2800" dirty="0" smtClean="0"/>
              <a:t> </a:t>
            </a:r>
            <a:r>
              <a:rPr lang="en-US" sz="2800" dirty="0" smtClean="0"/>
              <a:t>concentrations </a:t>
            </a:r>
            <a:r>
              <a:rPr lang="en-US" sz="2800" dirty="0"/>
              <a:t>is used in Al-</a:t>
            </a:r>
            <a:r>
              <a:rPr lang="en-US" sz="2800" dirty="0" err="1"/>
              <a:t>Ti</a:t>
            </a:r>
            <a:r>
              <a:rPr lang="en-US" sz="2800" dirty="0"/>
              <a:t>-B refiners with boron contents from 0.2 to 1% and titanium-to-boron ratios ranging </a:t>
            </a:r>
            <a:r>
              <a:rPr lang="en-US" sz="2800" dirty="0" smtClean="0"/>
              <a:t>from</a:t>
            </a:r>
            <a:r>
              <a:rPr lang="tr-TR" sz="2800" dirty="0" smtClean="0"/>
              <a:t> </a:t>
            </a:r>
            <a:r>
              <a:rPr lang="en-US" sz="2800" dirty="0" smtClean="0"/>
              <a:t>about </a:t>
            </a:r>
            <a:r>
              <a:rPr lang="en-US" sz="2800" dirty="0"/>
              <a:t>5 to 50. Although grain refiners of these types can be considered conventional hardeners or master alloys, </a:t>
            </a:r>
            <a:r>
              <a:rPr lang="en-US" sz="2800" dirty="0" smtClean="0"/>
              <a:t>they</a:t>
            </a:r>
            <a:r>
              <a:rPr lang="tr-TR" sz="2800" dirty="0" smtClean="0"/>
              <a:t> </a:t>
            </a:r>
            <a:r>
              <a:rPr lang="en-US" sz="2800" dirty="0" smtClean="0"/>
              <a:t>differ </a:t>
            </a:r>
            <a:r>
              <a:rPr lang="en-US" sz="2800" dirty="0"/>
              <a:t>from master alloys added to the melt for alloying purposes alone. To be effective, grain refiners must </a:t>
            </a:r>
            <a:r>
              <a:rPr lang="en-US" sz="2800" dirty="0" smtClean="0"/>
              <a:t>introduce</a:t>
            </a:r>
            <a:r>
              <a:rPr lang="tr-TR" sz="2800" dirty="0" smtClean="0"/>
              <a:t> </a:t>
            </a:r>
            <a:r>
              <a:rPr lang="en-US" sz="2800" dirty="0" smtClean="0"/>
              <a:t>controlled</a:t>
            </a:r>
            <a:r>
              <a:rPr lang="en-US" sz="2800" dirty="0"/>
              <a:t>, predictable, and operative quantities of aluminides (and borides) in the correct form, size, </a:t>
            </a:r>
            <a:r>
              <a:rPr lang="en-US" sz="2800" dirty="0" smtClean="0"/>
              <a:t>and</a:t>
            </a:r>
            <a:r>
              <a:rPr lang="tr-TR" sz="2800" dirty="0" smtClean="0"/>
              <a:t> </a:t>
            </a:r>
            <a:r>
              <a:rPr lang="en-US" sz="2800" dirty="0" smtClean="0"/>
              <a:t>distribution for</a:t>
            </a:r>
            <a:r>
              <a:rPr lang="tr-TR" sz="2800" dirty="0" smtClean="0"/>
              <a:t> </a:t>
            </a:r>
            <a:r>
              <a:rPr lang="en-US" sz="2800" dirty="0" smtClean="0"/>
              <a:t>grain </a:t>
            </a:r>
            <a:r>
              <a:rPr lang="en-US" sz="2800" dirty="0"/>
              <a:t>nucleation.</a:t>
            </a:r>
            <a:endParaRPr lang="en-GB" sz="2800" dirty="0"/>
          </a:p>
        </p:txBody>
      </p:sp>
    </p:spTree>
    <p:extLst>
      <p:ext uri="{BB962C8B-B14F-4D97-AF65-F5344CB8AC3E}">
        <p14:creationId xmlns:p14="http://schemas.microsoft.com/office/powerpoint/2010/main" val="257690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188640"/>
            <a:ext cx="8784976" cy="1143000"/>
          </a:xfrm>
        </p:spPr>
        <p:txBody>
          <a:bodyPr>
            <a:normAutofit/>
          </a:bodyPr>
          <a:lstStyle/>
          <a:p>
            <a:pPr algn="l"/>
            <a:r>
              <a:rPr lang="en-US" sz="2800" b="1" dirty="0"/>
              <a:t>Modification and Refinement of </a:t>
            </a:r>
            <a:r>
              <a:rPr lang="tr-TR" sz="2800" b="1" dirty="0" err="1"/>
              <a:t>A</a:t>
            </a:r>
            <a:r>
              <a:rPr lang="en-US" sz="2800" b="1" dirty="0" err="1" smtClean="0"/>
              <a:t>luminium</a:t>
            </a:r>
            <a:r>
              <a:rPr lang="en-US" sz="2800" b="1" dirty="0" smtClean="0"/>
              <a:t>-Silicon </a:t>
            </a:r>
            <a:r>
              <a:rPr lang="en-US" sz="2800" b="1" dirty="0"/>
              <a:t>Alloys</a:t>
            </a:r>
            <a:endParaRPr lang="en-GB" sz="2800" b="1" dirty="0"/>
          </a:p>
        </p:txBody>
      </p:sp>
      <p:sp>
        <p:nvSpPr>
          <p:cNvPr id="3" name="İçerik Yer Tutucusu 2"/>
          <p:cNvSpPr>
            <a:spLocks noGrp="1"/>
          </p:cNvSpPr>
          <p:nvPr>
            <p:ph idx="1"/>
          </p:nvPr>
        </p:nvSpPr>
        <p:spPr>
          <a:xfrm>
            <a:off x="179512" y="1331640"/>
            <a:ext cx="8712968" cy="4929411"/>
          </a:xfrm>
        </p:spPr>
        <p:txBody>
          <a:bodyPr>
            <a:normAutofit/>
          </a:bodyPr>
          <a:lstStyle/>
          <a:p>
            <a:pPr marL="0" indent="0" algn="just">
              <a:buNone/>
            </a:pPr>
            <a:r>
              <a:rPr lang="en-US" sz="2800" dirty="0"/>
              <a:t>The addition of certain elements, such as calcium, sodium, </a:t>
            </a:r>
            <a:r>
              <a:rPr lang="en-US" sz="2800" u="sng" dirty="0"/>
              <a:t>strontium, </a:t>
            </a:r>
            <a:r>
              <a:rPr lang="en-US" sz="2800" dirty="0"/>
              <a:t>and antimony, to hypoeutectic </a:t>
            </a:r>
            <a:r>
              <a:rPr lang="en-US" sz="2800" dirty="0" err="1" smtClean="0"/>
              <a:t>aluminium</a:t>
            </a:r>
            <a:r>
              <a:rPr lang="en-US" sz="2800" dirty="0" smtClean="0"/>
              <a:t>-silicon</a:t>
            </a:r>
            <a:r>
              <a:rPr lang="tr-TR" sz="2800" dirty="0" smtClean="0"/>
              <a:t> </a:t>
            </a:r>
            <a:r>
              <a:rPr lang="en-US" sz="2800" dirty="0" smtClean="0"/>
              <a:t>alloys </a:t>
            </a:r>
            <a:r>
              <a:rPr lang="en-US" sz="2800" dirty="0"/>
              <a:t>results in a finer lamellar or fibrous eutectic network. It is also understood that increased solidification rates </a:t>
            </a:r>
            <a:r>
              <a:rPr lang="en-US" sz="2800" dirty="0" smtClean="0"/>
              <a:t>are</a:t>
            </a:r>
            <a:r>
              <a:rPr lang="tr-TR" sz="2800" dirty="0" smtClean="0"/>
              <a:t> </a:t>
            </a:r>
            <a:r>
              <a:rPr lang="en-US" sz="2800" dirty="0" smtClean="0"/>
              <a:t>useful </a:t>
            </a:r>
            <a:r>
              <a:rPr lang="en-US" sz="2800" dirty="0"/>
              <a:t>in providing similar structures. There is, however, no agreement on the mechanisms involved. The most </a:t>
            </a:r>
            <a:r>
              <a:rPr lang="en-US" sz="2800" dirty="0" smtClean="0"/>
              <a:t>popular</a:t>
            </a:r>
            <a:r>
              <a:rPr lang="tr-TR" sz="2800" dirty="0" smtClean="0"/>
              <a:t> </a:t>
            </a:r>
            <a:r>
              <a:rPr lang="en-US" sz="2800" dirty="0" smtClean="0"/>
              <a:t>explanations </a:t>
            </a:r>
            <a:r>
              <a:rPr lang="en-US" sz="2800" dirty="0"/>
              <a:t>suggest that modifying additions suppress the growth of silicon crystals within the eutectic, providing a </a:t>
            </a:r>
            <a:r>
              <a:rPr lang="en-US" sz="2800" dirty="0" smtClean="0"/>
              <a:t>finer</a:t>
            </a:r>
            <a:r>
              <a:rPr lang="tr-TR" sz="2800" dirty="0" smtClean="0"/>
              <a:t> </a:t>
            </a:r>
            <a:r>
              <a:rPr lang="en-US" sz="2800" dirty="0" smtClean="0"/>
              <a:t>distribution </a:t>
            </a:r>
            <a:r>
              <a:rPr lang="en-US" sz="2800" dirty="0"/>
              <a:t>of lamellae relative to the growth of the eutectic. Various degrees of eutectic modification are shown in </a:t>
            </a:r>
            <a:r>
              <a:rPr lang="tr-TR" sz="2800" dirty="0" err="1" smtClean="0"/>
              <a:t>figure</a:t>
            </a:r>
            <a:r>
              <a:rPr lang="tr-TR" sz="2800" dirty="0" smtClean="0"/>
              <a:t> </a:t>
            </a:r>
            <a:r>
              <a:rPr lang="tr-TR" sz="2800" dirty="0" err="1" smtClean="0"/>
              <a:t>below</a:t>
            </a:r>
            <a:r>
              <a:rPr lang="tr-TR" sz="2800" dirty="0" smtClean="0"/>
              <a:t>.</a:t>
            </a:r>
            <a:endParaRPr lang="en-US" sz="2800" dirty="0"/>
          </a:p>
        </p:txBody>
      </p:sp>
    </p:spTree>
    <p:extLst>
      <p:ext uri="{BB962C8B-B14F-4D97-AF65-F5344CB8AC3E}">
        <p14:creationId xmlns:p14="http://schemas.microsoft.com/office/powerpoint/2010/main" val="15973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67544" y="188640"/>
            <a:ext cx="5338455" cy="6517431"/>
          </a:xfrm>
          <a:prstGeom prst="rect">
            <a:avLst/>
          </a:prstGeom>
        </p:spPr>
      </p:pic>
      <p:sp>
        <p:nvSpPr>
          <p:cNvPr id="5" name="Dikdörtgen 4"/>
          <p:cNvSpPr/>
          <p:nvPr/>
        </p:nvSpPr>
        <p:spPr>
          <a:xfrm>
            <a:off x="6156176" y="1124744"/>
            <a:ext cx="2520280" cy="2677656"/>
          </a:xfrm>
          <a:prstGeom prst="rect">
            <a:avLst/>
          </a:prstGeom>
        </p:spPr>
        <p:txBody>
          <a:bodyPr wrap="square">
            <a:spAutoFit/>
          </a:bodyPr>
          <a:lstStyle/>
          <a:p>
            <a:r>
              <a:rPr lang="en-US" sz="2400" dirty="0"/>
              <a:t>Varying degrees of </a:t>
            </a:r>
            <a:r>
              <a:rPr lang="en-US" sz="2400" dirty="0" err="1" smtClean="0"/>
              <a:t>aluminium</a:t>
            </a:r>
            <a:r>
              <a:rPr lang="en-US" sz="2400" dirty="0" smtClean="0"/>
              <a:t>-silicon eutectic</a:t>
            </a:r>
            <a:r>
              <a:rPr lang="tr-TR" sz="2400" dirty="0" smtClean="0"/>
              <a:t> </a:t>
            </a:r>
            <a:r>
              <a:rPr lang="en-US" sz="2400" dirty="0" smtClean="0"/>
              <a:t>modification </a:t>
            </a:r>
            <a:r>
              <a:rPr lang="en-US" sz="2400" dirty="0"/>
              <a:t>ranging from unmodified (A) to well </a:t>
            </a:r>
            <a:r>
              <a:rPr lang="en-US" sz="2400" dirty="0" smtClean="0"/>
              <a:t>modified</a:t>
            </a:r>
            <a:r>
              <a:rPr lang="tr-TR" sz="2400" dirty="0" smtClean="0"/>
              <a:t> </a:t>
            </a:r>
            <a:r>
              <a:rPr lang="en-US" sz="2400" dirty="0" smtClean="0"/>
              <a:t>(F</a:t>
            </a:r>
            <a:r>
              <a:rPr lang="en-US" sz="2400" dirty="0"/>
              <a:t>). </a:t>
            </a:r>
            <a:endParaRPr lang="en-GB" sz="2400" dirty="0"/>
          </a:p>
        </p:txBody>
      </p:sp>
    </p:spTree>
    <p:extLst>
      <p:ext uri="{BB962C8B-B14F-4D97-AF65-F5344CB8AC3E}">
        <p14:creationId xmlns:p14="http://schemas.microsoft.com/office/powerpoint/2010/main" val="336327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496944" cy="5001419"/>
          </a:xfrm>
        </p:spPr>
        <p:txBody>
          <a:bodyPr>
            <a:noAutofit/>
          </a:bodyPr>
          <a:lstStyle/>
          <a:p>
            <a:pPr marL="0" indent="0" algn="just">
              <a:buNone/>
            </a:pPr>
            <a:r>
              <a:rPr lang="en-US" sz="2800" dirty="0"/>
              <a:t>Very low sodium concentrations (~0.001%) are required for effective modification. More typically, additions are made </a:t>
            </a:r>
            <a:r>
              <a:rPr lang="en-US" sz="2800" dirty="0" smtClean="0"/>
              <a:t>to</a:t>
            </a:r>
            <a:r>
              <a:rPr lang="tr-TR" sz="2800" dirty="0" smtClean="0"/>
              <a:t> </a:t>
            </a:r>
            <a:r>
              <a:rPr lang="en-US" sz="2800" dirty="0" smtClean="0"/>
              <a:t>obtain </a:t>
            </a:r>
            <a:r>
              <a:rPr lang="en-US" sz="2800" dirty="0"/>
              <a:t>a sodium content in the melt of 0.005 to 0.015%. </a:t>
            </a:r>
            <a:r>
              <a:rPr lang="en-US" sz="2800" dirty="0" err="1"/>
              <a:t>Remodification</a:t>
            </a:r>
            <a:r>
              <a:rPr lang="en-US" sz="2800" dirty="0"/>
              <a:t> is performed as required to maintain the </a:t>
            </a:r>
            <a:r>
              <a:rPr lang="en-US" sz="2800" dirty="0" smtClean="0"/>
              <a:t>desired</a:t>
            </a:r>
            <a:r>
              <a:rPr lang="tr-TR" sz="2800" dirty="0" smtClean="0"/>
              <a:t> </a:t>
            </a:r>
            <a:r>
              <a:rPr lang="en-US" sz="2800" dirty="0" smtClean="0"/>
              <a:t>modification </a:t>
            </a:r>
            <a:r>
              <a:rPr lang="en-US" sz="2800" dirty="0"/>
              <a:t>level.</a:t>
            </a:r>
          </a:p>
          <a:p>
            <a:pPr marL="0" indent="0" algn="just">
              <a:buNone/>
            </a:pPr>
            <a:r>
              <a:rPr lang="en-US" sz="2800" dirty="0"/>
              <a:t>A much wider range of strontium concentrations is in use. In general, addition rates far exceed those required for </a:t>
            </a:r>
            <a:r>
              <a:rPr lang="en-US" sz="2800" dirty="0" smtClean="0"/>
              <a:t>effective</a:t>
            </a:r>
            <a:r>
              <a:rPr lang="tr-TR" sz="2800" dirty="0" smtClean="0"/>
              <a:t> </a:t>
            </a:r>
            <a:r>
              <a:rPr lang="en-US" sz="2800" dirty="0" smtClean="0"/>
              <a:t>sodium </a:t>
            </a:r>
            <a:r>
              <a:rPr lang="en-US" sz="2800" dirty="0"/>
              <a:t>modification. A range of 0.015 to 0.050% is standard industry practice. Normally, good modification </a:t>
            </a:r>
            <a:r>
              <a:rPr lang="en-US" sz="2800" dirty="0" smtClean="0"/>
              <a:t>is</a:t>
            </a:r>
            <a:r>
              <a:rPr lang="tr-TR" sz="2800" dirty="0" smtClean="0"/>
              <a:t> </a:t>
            </a:r>
            <a:r>
              <a:rPr lang="en-US" sz="2800" dirty="0" smtClean="0"/>
              <a:t>achievable </a:t>
            </a:r>
            <a:r>
              <a:rPr lang="en-US" sz="2800" dirty="0"/>
              <a:t>in the range of 0.008 to 0.015% Sr. </a:t>
            </a:r>
            <a:r>
              <a:rPr lang="en-US" sz="2800" dirty="0" err="1"/>
              <a:t>Remodification</a:t>
            </a:r>
            <a:r>
              <a:rPr lang="en-US" sz="2800" dirty="0"/>
              <a:t> through strontium additions may be required, </a:t>
            </a:r>
            <a:r>
              <a:rPr lang="en-US" sz="2800" dirty="0" smtClean="0"/>
              <a:t>although</a:t>
            </a:r>
            <a:r>
              <a:rPr lang="tr-TR" sz="2800" dirty="0" smtClean="0"/>
              <a:t> </a:t>
            </a:r>
            <a:r>
              <a:rPr lang="en-US" sz="2800" dirty="0" smtClean="0"/>
              <a:t>retreatment </a:t>
            </a:r>
            <a:r>
              <a:rPr lang="en-US" sz="2800" dirty="0"/>
              <a:t>is less frequent than for sodium.</a:t>
            </a:r>
            <a:endParaRPr lang="en-GB" sz="2800" dirty="0"/>
          </a:p>
        </p:txBody>
      </p:sp>
    </p:spTree>
    <p:extLst>
      <p:ext uri="{BB962C8B-B14F-4D97-AF65-F5344CB8AC3E}">
        <p14:creationId xmlns:p14="http://schemas.microsoft.com/office/powerpoint/2010/main" val="89290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897" y="188640"/>
            <a:ext cx="8229600" cy="1143000"/>
          </a:xfrm>
        </p:spPr>
        <p:txBody>
          <a:bodyPr>
            <a:normAutofit/>
          </a:bodyPr>
          <a:lstStyle/>
          <a:p>
            <a:pPr algn="l"/>
            <a:r>
              <a:rPr lang="tr-TR" sz="2800" b="1" dirty="0" err="1" smtClean="0"/>
              <a:t>Introduction</a:t>
            </a:r>
            <a:endParaRPr lang="en-GB" sz="2800" b="1" dirty="0"/>
          </a:p>
        </p:txBody>
      </p:sp>
      <p:sp>
        <p:nvSpPr>
          <p:cNvPr id="3" name="İçerik Yer Tutucusu 2"/>
          <p:cNvSpPr>
            <a:spLocks noGrp="1"/>
          </p:cNvSpPr>
          <p:nvPr>
            <p:ph idx="1"/>
          </p:nvPr>
        </p:nvSpPr>
        <p:spPr>
          <a:xfrm>
            <a:off x="107504" y="1331640"/>
            <a:ext cx="8935193" cy="5102027"/>
          </a:xfrm>
        </p:spPr>
        <p:txBody>
          <a:bodyPr>
            <a:noAutofit/>
          </a:bodyPr>
          <a:lstStyle/>
          <a:p>
            <a:pPr marL="0" indent="0" algn="just">
              <a:buNone/>
            </a:pPr>
            <a:r>
              <a:rPr lang="en-US" sz="2800" dirty="0" err="1" smtClean="0"/>
              <a:t>Alumin</a:t>
            </a:r>
            <a:r>
              <a:rPr lang="tr-TR" sz="2800" dirty="0" smtClean="0"/>
              <a:t>i</a:t>
            </a:r>
            <a:r>
              <a:rPr lang="en-US" sz="2800" dirty="0" smtClean="0"/>
              <a:t>um casting alloys are </a:t>
            </a:r>
            <a:r>
              <a:rPr lang="en-US" sz="2800" dirty="0"/>
              <a:t>the most versatile of all common foundry alloys and generally have the </a:t>
            </a:r>
            <a:r>
              <a:rPr lang="en-US" sz="2800" dirty="0" smtClean="0"/>
              <a:t>highest</a:t>
            </a:r>
            <a:r>
              <a:rPr lang="tr-TR" sz="2800" dirty="0" smtClean="0"/>
              <a:t> </a:t>
            </a:r>
            <a:r>
              <a:rPr lang="en-US" sz="2800" dirty="0" err="1" smtClean="0"/>
              <a:t>castability</a:t>
            </a:r>
            <a:r>
              <a:rPr lang="tr-TR" sz="2800" dirty="0" smtClean="0"/>
              <a:t> </a:t>
            </a:r>
            <a:r>
              <a:rPr lang="en-US" sz="2800" dirty="0" smtClean="0"/>
              <a:t>ratings.</a:t>
            </a:r>
            <a:r>
              <a:rPr lang="tr-TR" sz="2800" dirty="0" smtClean="0"/>
              <a:t> </a:t>
            </a:r>
            <a:r>
              <a:rPr lang="en-US" sz="2800" dirty="0" err="1" smtClean="0"/>
              <a:t>aluminium</a:t>
            </a:r>
            <a:r>
              <a:rPr lang="en-US" sz="2800" dirty="0" smtClean="0"/>
              <a:t> </a:t>
            </a:r>
            <a:r>
              <a:rPr lang="en-US" sz="2800" dirty="0"/>
              <a:t>alloy castings are routinely produced by pressure-die, permanent-mold, green-and dry-sand, investment, </a:t>
            </a:r>
            <a:r>
              <a:rPr lang="en-US" sz="2800" dirty="0" smtClean="0"/>
              <a:t>and</a:t>
            </a:r>
            <a:r>
              <a:rPr lang="tr-TR" sz="2800" dirty="0" smtClean="0"/>
              <a:t> </a:t>
            </a:r>
            <a:r>
              <a:rPr lang="en-US" sz="2800" dirty="0" smtClean="0"/>
              <a:t>plaster </a:t>
            </a:r>
            <a:r>
              <a:rPr lang="en-US" sz="2800" dirty="0"/>
              <a:t>casting. </a:t>
            </a:r>
            <a:r>
              <a:rPr lang="en-US" sz="2800" dirty="0" err="1" smtClean="0"/>
              <a:t>aluminium</a:t>
            </a:r>
            <a:r>
              <a:rPr lang="en-US" sz="2800" dirty="0" smtClean="0"/>
              <a:t> </a:t>
            </a:r>
            <a:r>
              <a:rPr lang="en-US" sz="2800" dirty="0"/>
              <a:t>alloys are also readily cast with vacuum, low-pressure, centrifugal, and </a:t>
            </a:r>
            <a:r>
              <a:rPr lang="en-US" sz="2800" dirty="0" smtClean="0"/>
              <a:t>pattern-related</a:t>
            </a:r>
            <a:r>
              <a:rPr lang="tr-TR" sz="2800" dirty="0" smtClean="0"/>
              <a:t> </a:t>
            </a:r>
            <a:r>
              <a:rPr lang="en-US" sz="2800" dirty="0" smtClean="0"/>
              <a:t>processes </a:t>
            </a:r>
            <a:r>
              <a:rPr lang="en-US" sz="2800" dirty="0"/>
              <a:t>such as lost foam</a:t>
            </a:r>
            <a:r>
              <a:rPr lang="en-US" sz="2800" dirty="0" smtClean="0"/>
              <a:t>.</a:t>
            </a:r>
            <a:r>
              <a:rPr lang="tr-TR" sz="2800" dirty="0" smtClean="0"/>
              <a:t> </a:t>
            </a:r>
            <a:r>
              <a:rPr lang="en-US" sz="2800" dirty="0"/>
              <a:t>Casting alloys make up about 42% of annual </a:t>
            </a:r>
            <a:r>
              <a:rPr lang="en-US" sz="2800" dirty="0" err="1" smtClean="0"/>
              <a:t>aluminium</a:t>
            </a:r>
            <a:r>
              <a:rPr lang="en-US" sz="2800" dirty="0" smtClean="0"/>
              <a:t> </a:t>
            </a:r>
            <a:r>
              <a:rPr lang="en-US" sz="2800" dirty="0"/>
              <a:t>production. Approximately 65% of this is used </a:t>
            </a:r>
            <a:r>
              <a:rPr lang="en-US" sz="2800" dirty="0" smtClean="0"/>
              <a:t>in</a:t>
            </a:r>
            <a:r>
              <a:rPr lang="tr-TR" sz="2800" dirty="0" smtClean="0"/>
              <a:t> </a:t>
            </a:r>
            <a:r>
              <a:rPr lang="tr-TR" sz="2800" dirty="0" err="1" smtClean="0"/>
              <a:t>die</a:t>
            </a:r>
            <a:r>
              <a:rPr lang="tr-TR" sz="2800" dirty="0" smtClean="0"/>
              <a:t> </a:t>
            </a:r>
            <a:r>
              <a:rPr lang="en-US" sz="2800" dirty="0" smtClean="0"/>
              <a:t>casting</a:t>
            </a:r>
            <a:r>
              <a:rPr lang="en-US" sz="2800" dirty="0"/>
              <a:t>.</a:t>
            </a:r>
            <a:endParaRPr lang="tr-TR" sz="2800" dirty="0" smtClean="0"/>
          </a:p>
          <a:p>
            <a:pPr marL="0" indent="0" algn="just">
              <a:buNone/>
            </a:pPr>
            <a:r>
              <a:rPr lang="en-US" sz="2800" dirty="0" smtClean="0"/>
              <a:t>As </a:t>
            </a:r>
            <a:r>
              <a:rPr lang="en-US" sz="2800" dirty="0"/>
              <a:t>casting materials, </a:t>
            </a:r>
            <a:r>
              <a:rPr lang="en-US" sz="2800" dirty="0" err="1" smtClean="0"/>
              <a:t>aluminium</a:t>
            </a:r>
            <a:r>
              <a:rPr lang="en-US" sz="2800" dirty="0" smtClean="0"/>
              <a:t> </a:t>
            </a:r>
            <a:r>
              <a:rPr lang="en-US" sz="2800" dirty="0"/>
              <a:t>alloys have </a:t>
            </a:r>
            <a:r>
              <a:rPr lang="en-US" sz="2800" dirty="0" smtClean="0"/>
              <a:t>the</a:t>
            </a:r>
            <a:r>
              <a:rPr lang="tr-TR" sz="2800" dirty="0" smtClean="0"/>
              <a:t> </a:t>
            </a:r>
            <a:r>
              <a:rPr lang="en-US" sz="2800" dirty="0" smtClean="0"/>
              <a:t>following </a:t>
            </a:r>
            <a:r>
              <a:rPr lang="en-US" sz="2800" dirty="0"/>
              <a:t>favorable characteristics</a:t>
            </a:r>
            <a:r>
              <a:rPr lang="en-US" sz="2800" dirty="0" smtClean="0"/>
              <a:t>:</a:t>
            </a:r>
            <a:endParaRPr lang="en-US" sz="2800" dirty="0"/>
          </a:p>
          <a:p>
            <a:pPr marL="0" indent="0">
              <a:buNone/>
            </a:pPr>
            <a:endParaRPr lang="en-GB" sz="2600" dirty="0"/>
          </a:p>
        </p:txBody>
      </p:sp>
    </p:spTree>
    <p:extLst>
      <p:ext uri="{BB962C8B-B14F-4D97-AF65-F5344CB8AC3E}">
        <p14:creationId xmlns:p14="http://schemas.microsoft.com/office/powerpoint/2010/main" val="425028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55576" y="188640"/>
            <a:ext cx="3755109" cy="6545137"/>
          </a:xfrm>
          <a:prstGeom prst="rect">
            <a:avLst/>
          </a:prstGeom>
        </p:spPr>
      </p:pic>
      <p:sp>
        <p:nvSpPr>
          <p:cNvPr id="5" name="Dikdörtgen 4"/>
          <p:cNvSpPr/>
          <p:nvPr/>
        </p:nvSpPr>
        <p:spPr>
          <a:xfrm>
            <a:off x="4788024" y="1340768"/>
            <a:ext cx="4104456" cy="1569660"/>
          </a:xfrm>
          <a:prstGeom prst="rect">
            <a:avLst/>
          </a:prstGeom>
        </p:spPr>
        <p:txBody>
          <a:bodyPr wrap="square">
            <a:spAutoFit/>
          </a:bodyPr>
          <a:lstStyle/>
          <a:p>
            <a:r>
              <a:rPr lang="en-US" sz="2400" dirty="0"/>
              <a:t>Mechanical properties of as-cast A356 alloy tensile specimens as a function of modification and </a:t>
            </a:r>
            <a:r>
              <a:rPr lang="en-US" sz="2400" dirty="0" smtClean="0"/>
              <a:t>grain</a:t>
            </a:r>
            <a:r>
              <a:rPr lang="tr-TR" sz="2400" dirty="0" smtClean="0"/>
              <a:t> </a:t>
            </a:r>
            <a:r>
              <a:rPr lang="en-US" sz="2400" dirty="0" smtClean="0"/>
              <a:t>size</a:t>
            </a:r>
            <a:r>
              <a:rPr lang="en-US" sz="2400" dirty="0"/>
              <a:t>.</a:t>
            </a:r>
            <a:endParaRPr lang="en-GB" sz="2400" dirty="0"/>
          </a:p>
        </p:txBody>
      </p:sp>
    </p:spTree>
    <p:extLst>
      <p:ext uri="{BB962C8B-B14F-4D97-AF65-F5344CB8AC3E}">
        <p14:creationId xmlns:p14="http://schemas.microsoft.com/office/powerpoint/2010/main" val="107533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6300192" y="337371"/>
            <a:ext cx="2115530" cy="5472609"/>
          </a:xfrm>
          <a:prstGeom prst="rect">
            <a:avLst/>
          </a:prstGeom>
        </p:spPr>
      </p:pic>
      <p:sp>
        <p:nvSpPr>
          <p:cNvPr id="8" name="Dikdörtgen 7"/>
          <p:cNvSpPr/>
          <p:nvPr/>
        </p:nvSpPr>
        <p:spPr>
          <a:xfrm>
            <a:off x="3093381" y="5805264"/>
            <a:ext cx="6048672" cy="923330"/>
          </a:xfrm>
          <a:prstGeom prst="rect">
            <a:avLst/>
          </a:prstGeom>
        </p:spPr>
        <p:txBody>
          <a:bodyPr wrap="square">
            <a:spAutoFit/>
          </a:bodyPr>
          <a:lstStyle/>
          <a:p>
            <a:r>
              <a:rPr lang="en-US" dirty="0"/>
              <a:t>Effect of phosphorus refinement on the microstructure of Al-22Si-1Ni-1Cu alloy. </a:t>
            </a:r>
            <a:r>
              <a:rPr lang="tr-TR" dirty="0"/>
              <a:t> </a:t>
            </a:r>
            <a:r>
              <a:rPr lang="en-US" dirty="0" smtClean="0"/>
              <a:t>(</a:t>
            </a:r>
            <a:r>
              <a:rPr lang="en-US" dirty="0"/>
              <a:t>a) Unrefined. (</a:t>
            </a:r>
            <a:r>
              <a:rPr lang="en-US" dirty="0" smtClean="0"/>
              <a:t>b)</a:t>
            </a:r>
            <a:r>
              <a:rPr lang="tr-TR" dirty="0" smtClean="0"/>
              <a:t> </a:t>
            </a:r>
            <a:r>
              <a:rPr lang="en-US" dirty="0" smtClean="0"/>
              <a:t>Phosphorus-refined</a:t>
            </a:r>
            <a:r>
              <a:rPr lang="en-US" dirty="0"/>
              <a:t>. </a:t>
            </a:r>
            <a:endParaRPr lang="tr-TR" dirty="0" smtClean="0"/>
          </a:p>
          <a:p>
            <a:r>
              <a:rPr lang="en-US" dirty="0" smtClean="0"/>
              <a:t>(</a:t>
            </a:r>
            <a:r>
              <a:rPr lang="en-US" dirty="0"/>
              <a:t>c</a:t>
            </a:r>
            <a:r>
              <a:rPr lang="en-US" dirty="0" smtClean="0"/>
              <a:t>)</a:t>
            </a:r>
            <a:r>
              <a:rPr lang="tr-TR" dirty="0" smtClean="0"/>
              <a:t> </a:t>
            </a:r>
            <a:r>
              <a:rPr lang="en-GB" dirty="0"/>
              <a:t>Refined and fluxed.</a:t>
            </a:r>
          </a:p>
        </p:txBody>
      </p:sp>
      <p:sp>
        <p:nvSpPr>
          <p:cNvPr id="9" name="Dikdörtgen 8"/>
          <p:cNvSpPr/>
          <p:nvPr/>
        </p:nvSpPr>
        <p:spPr>
          <a:xfrm>
            <a:off x="395287" y="188640"/>
            <a:ext cx="5178325" cy="5509200"/>
          </a:xfrm>
          <a:prstGeom prst="rect">
            <a:avLst/>
          </a:prstGeom>
        </p:spPr>
        <p:txBody>
          <a:bodyPr wrap="square">
            <a:spAutoFit/>
          </a:bodyPr>
          <a:lstStyle/>
          <a:p>
            <a:pPr algn="just"/>
            <a:r>
              <a:rPr lang="en-US" sz="2200" dirty="0"/>
              <a:t>The elimination of large, coarse primary silicon crystals that are harmful in the casting and machining of </a:t>
            </a:r>
            <a:r>
              <a:rPr lang="en-US" sz="2200" dirty="0" smtClean="0"/>
              <a:t>hypereutectic</a:t>
            </a:r>
            <a:r>
              <a:rPr lang="tr-TR" sz="2200" dirty="0" smtClean="0"/>
              <a:t> </a:t>
            </a:r>
            <a:r>
              <a:rPr lang="en-US" sz="2200" dirty="0" smtClean="0"/>
              <a:t>silicon </a:t>
            </a:r>
            <a:r>
              <a:rPr lang="en-US" sz="2200" dirty="0"/>
              <a:t>alloy compositions is a function of primary silicon refinement. Phosphorus added to molten alloys containing </a:t>
            </a:r>
            <a:r>
              <a:rPr lang="en-US" sz="2200" dirty="0" smtClean="0"/>
              <a:t>more</a:t>
            </a:r>
            <a:r>
              <a:rPr lang="tr-TR" sz="2200" dirty="0" smtClean="0"/>
              <a:t> </a:t>
            </a:r>
            <a:r>
              <a:rPr lang="en-US" sz="2200" dirty="0" smtClean="0"/>
              <a:t>than </a:t>
            </a:r>
            <a:r>
              <a:rPr lang="en-US" sz="2200" dirty="0"/>
              <a:t>the eutectic concentration of silicon, made in the form of metallic phosphorus or phosphorus-containing </a:t>
            </a:r>
            <a:r>
              <a:rPr lang="en-US" sz="2200" dirty="0" smtClean="0"/>
              <a:t>compounds</a:t>
            </a:r>
            <a:r>
              <a:rPr lang="tr-TR" sz="2200" dirty="0" smtClean="0"/>
              <a:t> </a:t>
            </a:r>
            <a:r>
              <a:rPr lang="en-US" sz="2200" dirty="0" smtClean="0"/>
              <a:t>such </a:t>
            </a:r>
            <a:r>
              <a:rPr lang="en-US" sz="2200" dirty="0"/>
              <a:t>as phosphor-copper and </a:t>
            </a:r>
            <a:r>
              <a:rPr lang="en-US" sz="2200" dirty="0" smtClean="0"/>
              <a:t>phosphorus</a:t>
            </a:r>
            <a:r>
              <a:rPr lang="tr-TR" sz="2200" dirty="0" smtClean="0"/>
              <a:t> </a:t>
            </a:r>
            <a:r>
              <a:rPr lang="en-US" sz="2200" dirty="0" smtClean="0"/>
              <a:t>pentachloride</a:t>
            </a:r>
            <a:r>
              <a:rPr lang="en-US" sz="2200" dirty="0"/>
              <a:t>, has a marked effect on the distribution and form of the </a:t>
            </a:r>
            <a:r>
              <a:rPr lang="en-US" sz="2200" dirty="0" smtClean="0"/>
              <a:t>primary</a:t>
            </a:r>
            <a:r>
              <a:rPr lang="tr-TR" sz="2200" dirty="0" smtClean="0"/>
              <a:t> </a:t>
            </a:r>
            <a:r>
              <a:rPr lang="en-US" sz="2200" dirty="0" smtClean="0"/>
              <a:t>silicon </a:t>
            </a:r>
            <a:r>
              <a:rPr lang="en-US" sz="2200" dirty="0"/>
              <a:t>phase. Investigations have shown that retained trace concentrations as low as 0.0015 through 0.03% P are </a:t>
            </a:r>
            <a:r>
              <a:rPr lang="en-US" sz="2200" dirty="0" smtClean="0"/>
              <a:t>effective</a:t>
            </a:r>
            <a:r>
              <a:rPr lang="tr-TR" sz="2200" dirty="0" smtClean="0"/>
              <a:t> </a:t>
            </a:r>
            <a:r>
              <a:rPr lang="en-US" sz="2200" dirty="0" smtClean="0"/>
              <a:t>in </a:t>
            </a:r>
            <a:r>
              <a:rPr lang="en-US" sz="2200" dirty="0"/>
              <a:t>achieving the refined structure.</a:t>
            </a:r>
            <a:endParaRPr lang="en-GB" sz="2200" dirty="0"/>
          </a:p>
        </p:txBody>
      </p:sp>
    </p:spTree>
    <p:extLst>
      <p:ext uri="{BB962C8B-B14F-4D97-AF65-F5344CB8AC3E}">
        <p14:creationId xmlns:p14="http://schemas.microsoft.com/office/powerpoint/2010/main" val="3195761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5110"/>
            <a:ext cx="8229600" cy="1143000"/>
          </a:xfrm>
        </p:spPr>
        <p:txBody>
          <a:bodyPr>
            <a:normAutofit/>
          </a:bodyPr>
          <a:lstStyle/>
          <a:p>
            <a:pPr algn="l"/>
            <a:r>
              <a:rPr lang="tr-TR" sz="2800" b="1" dirty="0" err="1" smtClean="0"/>
              <a:t>Hydrogen</a:t>
            </a:r>
            <a:r>
              <a:rPr lang="tr-TR" sz="2800" b="1" dirty="0" smtClean="0"/>
              <a:t> in </a:t>
            </a:r>
            <a:r>
              <a:rPr lang="tr-TR" sz="2800" b="1" dirty="0" err="1" smtClean="0"/>
              <a:t>aluminium</a:t>
            </a:r>
            <a:endParaRPr lang="en-GB" sz="2800" b="1" dirty="0"/>
          </a:p>
        </p:txBody>
      </p:sp>
      <p:sp>
        <p:nvSpPr>
          <p:cNvPr id="3" name="İçerik Yer Tutucusu 2"/>
          <p:cNvSpPr>
            <a:spLocks noGrp="1"/>
          </p:cNvSpPr>
          <p:nvPr>
            <p:ph idx="1"/>
          </p:nvPr>
        </p:nvSpPr>
        <p:spPr>
          <a:xfrm>
            <a:off x="251520" y="1148110"/>
            <a:ext cx="8706341" cy="5328592"/>
          </a:xfrm>
        </p:spPr>
        <p:txBody>
          <a:bodyPr>
            <a:normAutofit fontScale="92500" lnSpcReduction="20000"/>
          </a:bodyPr>
          <a:lstStyle/>
          <a:p>
            <a:pPr marL="0" indent="0">
              <a:buNone/>
            </a:pPr>
            <a:r>
              <a:rPr lang="en-US" sz="3000" dirty="0"/>
              <a:t>Liquid </a:t>
            </a:r>
            <a:r>
              <a:rPr lang="en-US" sz="3000" dirty="0" err="1" smtClean="0"/>
              <a:t>aluminium</a:t>
            </a:r>
            <a:r>
              <a:rPr lang="en-US" sz="3000" dirty="0" smtClean="0"/>
              <a:t> </a:t>
            </a:r>
            <a:r>
              <a:rPr lang="en-US" sz="3000" dirty="0"/>
              <a:t>actively dissolves hydrogen, which forms as a result of chemical reaction with water vapor</a:t>
            </a:r>
            <a:r>
              <a:rPr lang="en-US" sz="3000" dirty="0" smtClean="0"/>
              <a:t>:</a:t>
            </a:r>
            <a:endParaRPr lang="tr-TR" sz="3000" dirty="0" smtClean="0"/>
          </a:p>
          <a:p>
            <a:pPr marL="0" indent="0">
              <a:buNone/>
            </a:pPr>
            <a:endParaRPr lang="en-US" sz="3000" dirty="0"/>
          </a:p>
          <a:p>
            <a:pPr marL="0" indent="0" algn="ctr">
              <a:buNone/>
            </a:pPr>
            <a:r>
              <a:rPr lang="en-US" sz="3000" dirty="0"/>
              <a:t>2Al + 3H</a:t>
            </a:r>
            <a:r>
              <a:rPr lang="en-US" sz="3000" baseline="-25000" dirty="0"/>
              <a:t>2</a:t>
            </a:r>
            <a:r>
              <a:rPr lang="en-US" sz="3000" dirty="0"/>
              <a:t>O </a:t>
            </a:r>
            <a:r>
              <a:rPr lang="tr-TR" sz="3000" dirty="0" smtClean="0">
                <a:sym typeface="Wingdings" panose="05000000000000000000" pitchFamily="2" charset="2"/>
              </a:rPr>
              <a:t></a:t>
            </a:r>
            <a:r>
              <a:rPr lang="en-US" sz="3000" dirty="0" smtClean="0"/>
              <a:t> </a:t>
            </a:r>
            <a:r>
              <a:rPr lang="en-US" sz="3000" dirty="0"/>
              <a:t>Al</a:t>
            </a:r>
            <a:r>
              <a:rPr lang="en-US" sz="3000" baseline="-25000" dirty="0"/>
              <a:t>2</a:t>
            </a:r>
            <a:r>
              <a:rPr lang="en-US" sz="3000" dirty="0"/>
              <a:t>O</a:t>
            </a:r>
            <a:r>
              <a:rPr lang="en-US" sz="3000" baseline="-25000" dirty="0"/>
              <a:t>3</a:t>
            </a:r>
            <a:r>
              <a:rPr lang="en-US" sz="3000" dirty="0"/>
              <a:t> + </a:t>
            </a:r>
            <a:r>
              <a:rPr lang="en-US" sz="3000" dirty="0" smtClean="0"/>
              <a:t>6H</a:t>
            </a:r>
            <a:endParaRPr lang="tr-TR" sz="3000" dirty="0" smtClean="0"/>
          </a:p>
          <a:p>
            <a:pPr marL="0" indent="0">
              <a:buNone/>
            </a:pPr>
            <a:endParaRPr lang="tr-TR" sz="3000" dirty="0" smtClean="0"/>
          </a:p>
          <a:p>
            <a:pPr marL="0" indent="0">
              <a:buNone/>
            </a:pPr>
            <a:r>
              <a:rPr lang="tr-TR" sz="3000" u="sng" dirty="0" err="1"/>
              <a:t>Sources</a:t>
            </a:r>
            <a:r>
              <a:rPr lang="tr-TR" sz="3000" u="sng" dirty="0"/>
              <a:t> of </a:t>
            </a:r>
            <a:r>
              <a:rPr lang="tr-TR" sz="3000" u="sng" dirty="0" err="1"/>
              <a:t>hydrogen</a:t>
            </a:r>
            <a:r>
              <a:rPr lang="tr-TR" sz="3000" u="sng" dirty="0"/>
              <a:t> in </a:t>
            </a:r>
            <a:r>
              <a:rPr lang="tr-TR" sz="3000" u="sng" dirty="0" err="1"/>
              <a:t>molten</a:t>
            </a:r>
            <a:r>
              <a:rPr lang="tr-TR" sz="3000" u="sng" dirty="0"/>
              <a:t> </a:t>
            </a:r>
            <a:r>
              <a:rPr lang="tr-TR" sz="3000" u="sng" dirty="0" err="1" smtClean="0"/>
              <a:t>aluminium</a:t>
            </a:r>
            <a:r>
              <a:rPr lang="tr-TR" sz="3000" u="sng" dirty="0" smtClean="0"/>
              <a:t>:</a:t>
            </a:r>
            <a:endParaRPr lang="tr-TR" sz="3000" dirty="0"/>
          </a:p>
          <a:p>
            <a:r>
              <a:rPr lang="tr-TR" sz="3000" dirty="0" err="1"/>
              <a:t>A</a:t>
            </a:r>
            <a:r>
              <a:rPr lang="tr-TR" sz="3000" dirty="0" err="1" smtClean="0"/>
              <a:t>tmosphere</a:t>
            </a:r>
            <a:r>
              <a:rPr lang="tr-TR" sz="3000" dirty="0" smtClean="0"/>
              <a:t> </a:t>
            </a:r>
            <a:r>
              <a:rPr lang="tr-TR" sz="3000" dirty="0" err="1"/>
              <a:t>humidity</a:t>
            </a:r>
            <a:r>
              <a:rPr lang="tr-TR" sz="3000" dirty="0"/>
              <a:t>;</a:t>
            </a:r>
          </a:p>
          <a:p>
            <a:r>
              <a:rPr lang="tr-TR" sz="3000" dirty="0" err="1"/>
              <a:t>W</a:t>
            </a:r>
            <a:r>
              <a:rPr lang="tr-TR" sz="3000" dirty="0" err="1" smtClean="0"/>
              <a:t>et</a:t>
            </a:r>
            <a:r>
              <a:rPr lang="tr-TR" sz="3000" dirty="0" smtClean="0"/>
              <a:t> </a:t>
            </a:r>
            <a:r>
              <a:rPr lang="tr-TR" sz="3000" dirty="0" err="1"/>
              <a:t>metallic</a:t>
            </a:r>
            <a:r>
              <a:rPr lang="tr-TR" sz="3000" dirty="0"/>
              <a:t> </a:t>
            </a:r>
            <a:r>
              <a:rPr lang="tr-TR" sz="3000" dirty="0" err="1"/>
              <a:t>charge</a:t>
            </a:r>
            <a:r>
              <a:rPr lang="tr-TR" sz="3000" dirty="0"/>
              <a:t>;</a:t>
            </a:r>
          </a:p>
          <a:p>
            <a:r>
              <a:rPr lang="tr-TR" sz="3000" dirty="0" err="1"/>
              <a:t>W</a:t>
            </a:r>
            <a:r>
              <a:rPr lang="tr-TR" sz="3000" dirty="0" err="1" smtClean="0"/>
              <a:t>et</a:t>
            </a:r>
            <a:r>
              <a:rPr lang="tr-TR" sz="3000" dirty="0" smtClean="0"/>
              <a:t> </a:t>
            </a:r>
            <a:r>
              <a:rPr lang="tr-TR" sz="3000" dirty="0" err="1"/>
              <a:t>furnace</a:t>
            </a:r>
            <a:r>
              <a:rPr lang="tr-TR" sz="3000" dirty="0"/>
              <a:t> </a:t>
            </a:r>
            <a:r>
              <a:rPr lang="tr-TR" sz="3000" dirty="0" err="1"/>
              <a:t>lining</a:t>
            </a:r>
            <a:r>
              <a:rPr lang="tr-TR" sz="3000" dirty="0"/>
              <a:t> (</a:t>
            </a:r>
            <a:r>
              <a:rPr lang="tr-TR" sz="3000" dirty="0" err="1"/>
              <a:t>crucible</a:t>
            </a:r>
            <a:r>
              <a:rPr lang="tr-TR" sz="3000" dirty="0"/>
              <a:t>, transfer </a:t>
            </a:r>
            <a:r>
              <a:rPr lang="tr-TR" sz="3000" dirty="0" err="1"/>
              <a:t>ladles</a:t>
            </a:r>
            <a:r>
              <a:rPr lang="tr-TR" sz="3000" dirty="0"/>
              <a:t>);</a:t>
            </a:r>
          </a:p>
          <a:p>
            <a:r>
              <a:rPr lang="tr-TR" sz="3000" dirty="0" err="1"/>
              <a:t>W</a:t>
            </a:r>
            <a:r>
              <a:rPr lang="tr-TR" sz="3000" dirty="0" err="1" smtClean="0"/>
              <a:t>et</a:t>
            </a:r>
            <a:r>
              <a:rPr lang="tr-TR" sz="3000" dirty="0" smtClean="0"/>
              <a:t> </a:t>
            </a:r>
            <a:r>
              <a:rPr lang="tr-TR" sz="3000" dirty="0" err="1"/>
              <a:t>foundry</a:t>
            </a:r>
            <a:r>
              <a:rPr lang="tr-TR" sz="3000" dirty="0"/>
              <a:t> </a:t>
            </a:r>
            <a:r>
              <a:rPr lang="tr-TR" sz="3000" dirty="0" err="1"/>
              <a:t>instruments</a:t>
            </a:r>
            <a:r>
              <a:rPr lang="tr-TR" sz="3000" dirty="0"/>
              <a:t>;</a:t>
            </a:r>
          </a:p>
          <a:p>
            <a:r>
              <a:rPr lang="tr-TR" sz="3000" dirty="0" err="1"/>
              <a:t>W</a:t>
            </a:r>
            <a:r>
              <a:rPr lang="tr-TR" sz="3000" dirty="0" err="1" smtClean="0"/>
              <a:t>et</a:t>
            </a:r>
            <a:r>
              <a:rPr lang="tr-TR" sz="3000" dirty="0" smtClean="0"/>
              <a:t> </a:t>
            </a:r>
            <a:r>
              <a:rPr lang="tr-TR" sz="3000" dirty="0" err="1"/>
              <a:t>fluxes</a:t>
            </a:r>
            <a:r>
              <a:rPr lang="tr-TR" sz="3000" dirty="0"/>
              <a:t> </a:t>
            </a:r>
            <a:r>
              <a:rPr lang="tr-TR" sz="3000" dirty="0" err="1"/>
              <a:t>and</a:t>
            </a:r>
            <a:r>
              <a:rPr lang="tr-TR" sz="3000" dirty="0"/>
              <a:t> </a:t>
            </a:r>
            <a:r>
              <a:rPr lang="tr-TR" sz="3000" dirty="0" err="1"/>
              <a:t>other</a:t>
            </a:r>
            <a:r>
              <a:rPr lang="tr-TR" sz="3000" dirty="0"/>
              <a:t> </a:t>
            </a:r>
            <a:r>
              <a:rPr lang="tr-TR" sz="3000" dirty="0" err="1"/>
              <a:t>consumables</a:t>
            </a:r>
            <a:r>
              <a:rPr lang="tr-TR" sz="3000" dirty="0"/>
              <a:t>;</a:t>
            </a:r>
          </a:p>
          <a:p>
            <a:r>
              <a:rPr lang="tr-TR" sz="3000" dirty="0" err="1"/>
              <a:t>F</a:t>
            </a:r>
            <a:r>
              <a:rPr lang="tr-TR" sz="3000" dirty="0" err="1" smtClean="0"/>
              <a:t>urnace</a:t>
            </a:r>
            <a:r>
              <a:rPr lang="tr-TR" sz="3000" dirty="0" smtClean="0"/>
              <a:t> </a:t>
            </a:r>
            <a:r>
              <a:rPr lang="tr-TR" sz="3000" dirty="0" err="1"/>
              <a:t>fuel</a:t>
            </a:r>
            <a:r>
              <a:rPr lang="tr-TR" sz="3000" dirty="0"/>
              <a:t> </a:t>
            </a:r>
            <a:r>
              <a:rPr lang="tr-TR" sz="3000" dirty="0" err="1"/>
              <a:t>combustion</a:t>
            </a:r>
            <a:r>
              <a:rPr lang="tr-TR" sz="3000" dirty="0"/>
              <a:t> </a:t>
            </a:r>
            <a:r>
              <a:rPr lang="tr-TR" sz="3000" dirty="0" err="1"/>
              <a:t>products</a:t>
            </a:r>
            <a:r>
              <a:rPr lang="tr-TR" sz="3000" dirty="0"/>
              <a:t> </a:t>
            </a:r>
            <a:r>
              <a:rPr lang="tr-TR" sz="3000" dirty="0" err="1"/>
              <a:t>containing</a:t>
            </a:r>
            <a:r>
              <a:rPr lang="tr-TR" sz="3000" dirty="0"/>
              <a:t> </a:t>
            </a:r>
            <a:r>
              <a:rPr lang="tr-TR" sz="3000" dirty="0" err="1"/>
              <a:t>hydrogen</a:t>
            </a:r>
            <a:r>
              <a:rPr lang="tr-TR" sz="3000" dirty="0"/>
              <a:t>.</a:t>
            </a:r>
          </a:p>
          <a:p>
            <a:endParaRPr lang="en-GB" sz="2800" dirty="0"/>
          </a:p>
        </p:txBody>
      </p:sp>
    </p:spTree>
    <p:extLst>
      <p:ext uri="{BB962C8B-B14F-4D97-AF65-F5344CB8AC3E}">
        <p14:creationId xmlns:p14="http://schemas.microsoft.com/office/powerpoint/2010/main" val="2380028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27763" y="-2"/>
            <a:ext cx="4494261" cy="6077341"/>
          </a:xfrm>
          <a:prstGeom prst="rect">
            <a:avLst/>
          </a:prstGeom>
        </p:spPr>
      </p:pic>
      <p:sp>
        <p:nvSpPr>
          <p:cNvPr id="5" name="Dikdörtgen 4"/>
          <p:cNvSpPr/>
          <p:nvPr/>
        </p:nvSpPr>
        <p:spPr>
          <a:xfrm>
            <a:off x="395536" y="6081428"/>
            <a:ext cx="6102424" cy="646331"/>
          </a:xfrm>
          <a:prstGeom prst="rect">
            <a:avLst/>
          </a:prstGeom>
        </p:spPr>
        <p:txBody>
          <a:bodyPr wrap="square">
            <a:spAutoFit/>
          </a:bodyPr>
          <a:lstStyle/>
          <a:p>
            <a:r>
              <a:rPr lang="en-US" dirty="0"/>
              <a:t>Solubility of hydrogen in </a:t>
            </a:r>
            <a:r>
              <a:rPr lang="en-US" dirty="0" err="1" smtClean="0"/>
              <a:t>aluminium</a:t>
            </a:r>
            <a:r>
              <a:rPr lang="en-US" dirty="0" smtClean="0"/>
              <a:t> </a:t>
            </a:r>
            <a:r>
              <a:rPr lang="en-US" dirty="0"/>
              <a:t>at 1 </a:t>
            </a:r>
            <a:r>
              <a:rPr lang="en-US" dirty="0" err="1"/>
              <a:t>atm</a:t>
            </a:r>
            <a:r>
              <a:rPr lang="en-US" dirty="0"/>
              <a:t> hydrogen pressure.</a:t>
            </a:r>
            <a:endParaRPr lang="en-GB" dirty="0"/>
          </a:p>
        </p:txBody>
      </p:sp>
      <p:sp>
        <p:nvSpPr>
          <p:cNvPr id="6" name="Dikdörtgen 5"/>
          <p:cNvSpPr/>
          <p:nvPr/>
        </p:nvSpPr>
        <p:spPr>
          <a:xfrm>
            <a:off x="5249837" y="591846"/>
            <a:ext cx="3500843" cy="4893647"/>
          </a:xfrm>
          <a:prstGeom prst="rect">
            <a:avLst/>
          </a:prstGeom>
        </p:spPr>
        <p:txBody>
          <a:bodyPr wrap="square">
            <a:spAutoFit/>
          </a:bodyPr>
          <a:lstStyle/>
          <a:p>
            <a:r>
              <a:rPr lang="tr-TR" sz="2400" dirty="0"/>
              <a:t>A</a:t>
            </a:r>
            <a:r>
              <a:rPr lang="tr-TR" sz="2400" dirty="0" smtClean="0"/>
              <a:t>luminium</a:t>
            </a:r>
            <a:r>
              <a:rPr lang="en-US" sz="2400" dirty="0" smtClean="0"/>
              <a:t> </a:t>
            </a:r>
            <a:r>
              <a:rPr lang="en-US" sz="2400" dirty="0"/>
              <a:t>alloys release excessive amount of hydrogen during </a:t>
            </a:r>
            <a:r>
              <a:rPr lang="tr-TR" sz="2400" dirty="0" smtClean="0"/>
              <a:t>s</a:t>
            </a:r>
            <a:r>
              <a:rPr lang="en-US" sz="2400" dirty="0" err="1" smtClean="0"/>
              <a:t>olidification</a:t>
            </a:r>
            <a:r>
              <a:rPr lang="en-US" sz="2400" dirty="0"/>
              <a:t>. This results in porosity defects distributed throughout the solid metal. Size of the hydrogen pores and their quantity is determined by the initial content of hydrogen, the alloy composition and the solidification conditions.</a:t>
            </a:r>
          </a:p>
        </p:txBody>
      </p:sp>
    </p:spTree>
    <p:extLst>
      <p:ext uri="{BB962C8B-B14F-4D97-AF65-F5344CB8AC3E}">
        <p14:creationId xmlns:p14="http://schemas.microsoft.com/office/powerpoint/2010/main" val="2949472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082" y="-234280"/>
            <a:ext cx="8229600" cy="1143000"/>
          </a:xfrm>
        </p:spPr>
        <p:txBody>
          <a:bodyPr>
            <a:normAutofit/>
          </a:bodyPr>
          <a:lstStyle/>
          <a:p>
            <a:pPr algn="l"/>
            <a:r>
              <a:rPr lang="tr-TR" sz="2800" b="1" dirty="0" err="1" smtClean="0"/>
              <a:t>Reduced</a:t>
            </a:r>
            <a:r>
              <a:rPr lang="tr-TR" sz="2800" b="1" dirty="0" smtClean="0"/>
              <a:t> </a:t>
            </a:r>
            <a:r>
              <a:rPr lang="tr-TR" sz="2800" b="1" dirty="0" err="1" smtClean="0"/>
              <a:t>Pressure</a:t>
            </a:r>
            <a:r>
              <a:rPr lang="tr-TR" sz="2800" b="1" dirty="0" smtClean="0"/>
              <a:t> Test (RPT)</a:t>
            </a:r>
            <a:endParaRPr lang="en-GB" sz="2800" b="1" dirty="0"/>
          </a:p>
        </p:txBody>
      </p:sp>
      <p:pic>
        <p:nvPicPr>
          <p:cNvPr id="4" name="İçerik Yer Tutucusu 3"/>
          <p:cNvPicPr>
            <a:picLocks noGrp="1" noChangeAspect="1"/>
          </p:cNvPicPr>
          <p:nvPr>
            <p:ph idx="1"/>
          </p:nvPr>
        </p:nvPicPr>
        <p:blipFill>
          <a:blip r:embed="rId2"/>
          <a:stretch>
            <a:fillRect/>
          </a:stretch>
        </p:blipFill>
        <p:spPr>
          <a:xfrm>
            <a:off x="539552" y="824811"/>
            <a:ext cx="3682330" cy="3108852"/>
          </a:xfrm>
          <a:prstGeom prst="rect">
            <a:avLst/>
          </a:prstGeom>
        </p:spPr>
      </p:pic>
      <p:pic>
        <p:nvPicPr>
          <p:cNvPr id="6" name="Resim 5"/>
          <p:cNvPicPr>
            <a:picLocks noChangeAspect="1"/>
          </p:cNvPicPr>
          <p:nvPr/>
        </p:nvPicPr>
        <p:blipFill>
          <a:blip r:embed="rId3"/>
          <a:stretch>
            <a:fillRect/>
          </a:stretch>
        </p:blipFill>
        <p:spPr>
          <a:xfrm>
            <a:off x="4681254" y="801839"/>
            <a:ext cx="3778940" cy="3044146"/>
          </a:xfrm>
          <a:prstGeom prst="rect">
            <a:avLst/>
          </a:prstGeom>
        </p:spPr>
      </p:pic>
      <p:pic>
        <p:nvPicPr>
          <p:cNvPr id="7" name="Resim 6"/>
          <p:cNvPicPr>
            <a:picLocks noChangeAspect="1"/>
          </p:cNvPicPr>
          <p:nvPr/>
        </p:nvPicPr>
        <p:blipFill>
          <a:blip r:embed="rId4"/>
          <a:stretch>
            <a:fillRect/>
          </a:stretch>
        </p:blipFill>
        <p:spPr>
          <a:xfrm>
            <a:off x="2616022" y="4077072"/>
            <a:ext cx="3919475" cy="2618087"/>
          </a:xfrm>
          <a:prstGeom prst="rect">
            <a:avLst/>
          </a:prstGeom>
        </p:spPr>
      </p:pic>
    </p:spTree>
    <p:extLst>
      <p:ext uri="{BB962C8B-B14F-4D97-AF65-F5344CB8AC3E}">
        <p14:creationId xmlns:p14="http://schemas.microsoft.com/office/powerpoint/2010/main" val="3836230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59632" y="476672"/>
            <a:ext cx="6762776" cy="5790048"/>
          </a:xfrm>
          <a:prstGeom prst="rect">
            <a:avLst/>
          </a:prstGeom>
        </p:spPr>
      </p:pic>
    </p:spTree>
    <p:extLst>
      <p:ext uri="{BB962C8B-B14F-4D97-AF65-F5344CB8AC3E}">
        <p14:creationId xmlns:p14="http://schemas.microsoft.com/office/powerpoint/2010/main" val="289926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5472608"/>
          </a:xfrm>
        </p:spPr>
        <p:txBody>
          <a:bodyPr>
            <a:noAutofit/>
          </a:bodyPr>
          <a:lstStyle/>
          <a:p>
            <a:pPr marL="0" indent="0" algn="just">
              <a:buNone/>
            </a:pPr>
            <a:r>
              <a:rPr lang="en-US" sz="2800" b="1" dirty="0"/>
              <a:t>Degassing by fluxes</a:t>
            </a:r>
          </a:p>
          <a:p>
            <a:pPr marL="0" indent="0" algn="just">
              <a:buNone/>
            </a:pPr>
            <a:r>
              <a:rPr lang="en-US" sz="2800" dirty="0"/>
              <a:t>Fluxes composed of chlorine and fluorine containing salts are used for degassing molten </a:t>
            </a:r>
            <a:r>
              <a:rPr lang="en-US" sz="2800" dirty="0" err="1" smtClean="0"/>
              <a:t>aluminium</a:t>
            </a:r>
            <a:r>
              <a:rPr lang="en-US" sz="2800" dirty="0" smtClean="0"/>
              <a:t> </a:t>
            </a:r>
            <a:r>
              <a:rPr lang="en-US" sz="2800" dirty="0"/>
              <a:t>alloys. Degassing fluxes are commonly shaped in form of </a:t>
            </a:r>
            <a:r>
              <a:rPr lang="en-US" sz="2800" dirty="0" smtClean="0"/>
              <a:t>tablets.</a:t>
            </a:r>
            <a:r>
              <a:rPr lang="tr-TR" sz="2800" dirty="0" smtClean="0"/>
              <a:t> </a:t>
            </a:r>
            <a:r>
              <a:rPr lang="en-US" sz="2800" dirty="0" smtClean="0"/>
              <a:t>Degassing </a:t>
            </a:r>
            <a:r>
              <a:rPr lang="en-US" sz="2800" dirty="0"/>
              <a:t>operation starts when a flux tablet is plunged by a clean preheated perforated bell to the furnace bottom. The flux components react with </a:t>
            </a:r>
            <a:r>
              <a:rPr lang="en-US" sz="2800" dirty="0" err="1" smtClean="0"/>
              <a:t>aluminium</a:t>
            </a:r>
            <a:r>
              <a:rPr lang="en-US" sz="2800" dirty="0" smtClean="0"/>
              <a:t> </a:t>
            </a:r>
            <a:r>
              <a:rPr lang="en-US" sz="2800" dirty="0"/>
              <a:t>forming gaseous compounds </a:t>
            </a:r>
            <a:r>
              <a:rPr lang="en-US" sz="2800" dirty="0" smtClean="0"/>
              <a:t>(</a:t>
            </a:r>
            <a:r>
              <a:rPr lang="en-US" sz="2800" dirty="0" err="1" smtClean="0"/>
              <a:t>aluminium</a:t>
            </a:r>
            <a:r>
              <a:rPr lang="en-US" sz="2800" dirty="0" smtClean="0"/>
              <a:t> </a:t>
            </a:r>
            <a:r>
              <a:rPr lang="en-US" sz="2800" dirty="0"/>
              <a:t>chloride, </a:t>
            </a:r>
            <a:r>
              <a:rPr lang="en-US" sz="2800" dirty="0" err="1" smtClean="0"/>
              <a:t>aluminium</a:t>
            </a:r>
            <a:r>
              <a:rPr lang="en-US" sz="2800" dirty="0" smtClean="0"/>
              <a:t> </a:t>
            </a:r>
            <a:r>
              <a:rPr lang="en-US" sz="2800" dirty="0"/>
              <a:t>fluoride). The gas is bubbling and rising through the melt. Partial pressure of hydrogen in the formed bubbles is very low therefore it diffuses from the molten </a:t>
            </a:r>
            <a:r>
              <a:rPr lang="en-US" sz="2800" dirty="0" err="1" smtClean="0"/>
              <a:t>aluminium</a:t>
            </a:r>
            <a:r>
              <a:rPr lang="en-US" sz="2800" dirty="0" smtClean="0"/>
              <a:t> </a:t>
            </a:r>
            <a:r>
              <a:rPr lang="en-US" sz="2800" dirty="0"/>
              <a:t>into the bubbles. The bubbles escape from the melt and the gas is then removed by the exhausting </a:t>
            </a:r>
            <a:r>
              <a:rPr lang="en-US" sz="2800" dirty="0" smtClean="0"/>
              <a:t>system.</a:t>
            </a:r>
            <a:r>
              <a:rPr lang="tr-TR" sz="2800" dirty="0" smtClean="0"/>
              <a:t> </a:t>
            </a:r>
            <a:r>
              <a:rPr lang="en-US" sz="2800" dirty="0" smtClean="0"/>
              <a:t>The </a:t>
            </a:r>
            <a:r>
              <a:rPr lang="en-US" sz="2800" dirty="0"/>
              <a:t>process continues until bubbling ceases.</a:t>
            </a:r>
            <a:endParaRPr lang="en-GB" sz="2800" dirty="0"/>
          </a:p>
        </p:txBody>
      </p:sp>
    </p:spTree>
    <p:extLst>
      <p:ext uri="{BB962C8B-B14F-4D97-AF65-F5344CB8AC3E}">
        <p14:creationId xmlns:p14="http://schemas.microsoft.com/office/powerpoint/2010/main" val="1127457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998578" y="900202"/>
            <a:ext cx="3162609" cy="4750504"/>
          </a:xfrm>
          <a:prstGeom prst="rect">
            <a:avLst/>
          </a:prstGeom>
        </p:spPr>
      </p:pic>
      <p:pic>
        <p:nvPicPr>
          <p:cNvPr id="5" name="Resim 4"/>
          <p:cNvPicPr>
            <a:picLocks noChangeAspect="1"/>
          </p:cNvPicPr>
          <p:nvPr/>
        </p:nvPicPr>
        <p:blipFill>
          <a:blip r:embed="rId3"/>
          <a:stretch>
            <a:fillRect/>
          </a:stretch>
        </p:blipFill>
        <p:spPr>
          <a:xfrm>
            <a:off x="827584" y="900201"/>
            <a:ext cx="3629813" cy="4975047"/>
          </a:xfrm>
          <a:prstGeom prst="rect">
            <a:avLst/>
          </a:prstGeom>
        </p:spPr>
      </p:pic>
    </p:spTree>
    <p:extLst>
      <p:ext uri="{BB962C8B-B14F-4D97-AF65-F5344CB8AC3E}">
        <p14:creationId xmlns:p14="http://schemas.microsoft.com/office/powerpoint/2010/main" val="501204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435280" cy="5361459"/>
          </a:xfrm>
        </p:spPr>
        <p:txBody>
          <a:bodyPr>
            <a:noAutofit/>
          </a:bodyPr>
          <a:lstStyle/>
          <a:p>
            <a:pPr marL="0" indent="0">
              <a:buNone/>
            </a:pPr>
            <a:r>
              <a:rPr lang="en-US" sz="2600" b="1" dirty="0"/>
              <a:t>Rotary </a:t>
            </a:r>
            <a:r>
              <a:rPr lang="en-US" sz="2600" b="1" dirty="0" smtClean="0"/>
              <a:t>degasser</a:t>
            </a:r>
            <a:endParaRPr lang="en-US" sz="2600" b="1" dirty="0"/>
          </a:p>
          <a:p>
            <a:pPr marL="0" indent="0" algn="just">
              <a:buNone/>
            </a:pPr>
            <a:r>
              <a:rPr lang="en-US" sz="2600" dirty="0" smtClean="0"/>
              <a:t>In </a:t>
            </a:r>
            <a:r>
              <a:rPr lang="en-US" sz="2600" dirty="0"/>
              <a:t>the rotary degassing method an inert or chemically inactive gas (Argon, Nitrogen) is purged through a rotating shaft and </a:t>
            </a:r>
            <a:r>
              <a:rPr lang="en-US" sz="2600" dirty="0" smtClean="0"/>
              <a:t>rotor.</a:t>
            </a:r>
            <a:r>
              <a:rPr lang="tr-TR" sz="2600" dirty="0" smtClean="0"/>
              <a:t> </a:t>
            </a:r>
            <a:r>
              <a:rPr lang="en-US" sz="2600" dirty="0" smtClean="0"/>
              <a:t>Energy </a:t>
            </a:r>
            <a:r>
              <a:rPr lang="en-US" sz="2600" dirty="0"/>
              <a:t>of the rotating shaft causes formation of a large number of fine bubbles providing very high surface area-to volume </a:t>
            </a:r>
            <a:r>
              <a:rPr lang="en-US" sz="2600" dirty="0" smtClean="0"/>
              <a:t>ratio.</a:t>
            </a:r>
            <a:r>
              <a:rPr lang="tr-TR" sz="2600" dirty="0" smtClean="0"/>
              <a:t> </a:t>
            </a:r>
            <a:r>
              <a:rPr lang="en-US" sz="2600" dirty="0" smtClean="0"/>
              <a:t>Large </a:t>
            </a:r>
            <a:r>
              <a:rPr lang="en-US" sz="2600" dirty="0"/>
              <a:t>surface area promotes fast and effective diffusion of hydrogen into the gas bubbles resulting in equalizing activity of hydrogen in liquid and gaseous </a:t>
            </a:r>
            <a:r>
              <a:rPr lang="en-US" sz="2600" dirty="0" smtClean="0"/>
              <a:t>phases.</a:t>
            </a:r>
            <a:r>
              <a:rPr lang="tr-TR" sz="2600" dirty="0" smtClean="0"/>
              <a:t> </a:t>
            </a:r>
            <a:r>
              <a:rPr lang="en-US" sz="2600" dirty="0" smtClean="0"/>
              <a:t>Rotary </a:t>
            </a:r>
            <a:r>
              <a:rPr lang="en-US" sz="2600" dirty="0"/>
              <a:t>degasser allows achieve more complete hydrogen removal as compared to the flux </a:t>
            </a:r>
            <a:r>
              <a:rPr lang="en-US" sz="2600" dirty="0" smtClean="0"/>
              <a:t>degassing.</a:t>
            </a:r>
            <a:r>
              <a:rPr lang="tr-TR" sz="2600" dirty="0" smtClean="0"/>
              <a:t> </a:t>
            </a:r>
            <a:r>
              <a:rPr lang="en-US" sz="2600" dirty="0" smtClean="0"/>
              <a:t>Additionally </a:t>
            </a:r>
            <a:r>
              <a:rPr lang="en-US" sz="2600" dirty="0"/>
              <a:t>rotary degasser does not use harmful chlorine and fluorine containing salts.</a:t>
            </a:r>
          </a:p>
          <a:p>
            <a:pPr marL="0" indent="0" algn="just">
              <a:buNone/>
            </a:pPr>
            <a:r>
              <a:rPr lang="en-US" sz="2600" dirty="0" smtClean="0"/>
              <a:t>Rotary </a:t>
            </a:r>
            <a:r>
              <a:rPr lang="en-US" sz="2600" dirty="0"/>
              <a:t>degasser may also combine the functions of degassing and flux </a:t>
            </a:r>
            <a:r>
              <a:rPr lang="en-US" sz="2600" dirty="0" smtClean="0"/>
              <a:t>introduction.</a:t>
            </a:r>
            <a:r>
              <a:rPr lang="tr-TR" sz="2600" dirty="0" smtClean="0"/>
              <a:t> </a:t>
            </a:r>
            <a:r>
              <a:rPr lang="en-US" sz="2600" dirty="0" smtClean="0"/>
              <a:t>In </a:t>
            </a:r>
            <a:r>
              <a:rPr lang="en-US" sz="2600" dirty="0"/>
              <a:t>this case the inert gas serves as carrier for granulated flux. The method is called flux injection.</a:t>
            </a:r>
            <a:endParaRPr lang="en-GB" sz="2600" dirty="0"/>
          </a:p>
        </p:txBody>
      </p:sp>
    </p:spTree>
    <p:extLst>
      <p:ext uri="{BB962C8B-B14F-4D97-AF65-F5344CB8AC3E}">
        <p14:creationId xmlns:p14="http://schemas.microsoft.com/office/powerpoint/2010/main" val="357734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6258" y="260648"/>
            <a:ext cx="4100942" cy="6151414"/>
          </a:xfrm>
          <a:prstGeom prst="rect">
            <a:avLst/>
          </a:prstGeom>
        </p:spPr>
      </p:pic>
      <p:pic>
        <p:nvPicPr>
          <p:cNvPr id="7" name="Resim 6"/>
          <p:cNvPicPr>
            <a:picLocks noChangeAspect="1"/>
          </p:cNvPicPr>
          <p:nvPr/>
        </p:nvPicPr>
        <p:blipFill>
          <a:blip r:embed="rId3"/>
          <a:stretch>
            <a:fillRect/>
          </a:stretch>
        </p:blipFill>
        <p:spPr>
          <a:xfrm>
            <a:off x="4427984" y="1272168"/>
            <a:ext cx="4335735" cy="4128374"/>
          </a:xfrm>
          <a:prstGeom prst="rect">
            <a:avLst/>
          </a:prstGeom>
        </p:spPr>
      </p:pic>
    </p:spTree>
    <p:extLst>
      <p:ext uri="{BB962C8B-B14F-4D97-AF65-F5344CB8AC3E}">
        <p14:creationId xmlns:p14="http://schemas.microsoft.com/office/powerpoint/2010/main" val="163675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712968" cy="4525963"/>
          </a:xfrm>
        </p:spPr>
        <p:txBody>
          <a:bodyPr>
            <a:noAutofit/>
          </a:bodyPr>
          <a:lstStyle/>
          <a:p>
            <a:r>
              <a:rPr lang="en-US" sz="2800" dirty="0" smtClean="0"/>
              <a:t>Good </a:t>
            </a:r>
            <a:r>
              <a:rPr lang="en-US" sz="2800" dirty="0"/>
              <a:t>fluidity for filling thin sections</a:t>
            </a:r>
          </a:p>
          <a:p>
            <a:r>
              <a:rPr lang="en-US" sz="2800" dirty="0" smtClean="0"/>
              <a:t>Low </a:t>
            </a:r>
            <a:r>
              <a:rPr lang="en-US" sz="2800" dirty="0"/>
              <a:t>melting point relative to those required for many other metals</a:t>
            </a:r>
          </a:p>
          <a:p>
            <a:r>
              <a:rPr lang="en-US" sz="2800" dirty="0" smtClean="0"/>
              <a:t>Rapid </a:t>
            </a:r>
            <a:r>
              <a:rPr lang="en-US" sz="2800" dirty="0"/>
              <a:t>heat transfer from the molten </a:t>
            </a:r>
            <a:r>
              <a:rPr lang="en-US" sz="2800" dirty="0" err="1" smtClean="0"/>
              <a:t>alumin</a:t>
            </a:r>
            <a:r>
              <a:rPr lang="tr-TR" sz="2800" dirty="0" smtClean="0"/>
              <a:t>i</a:t>
            </a:r>
            <a:r>
              <a:rPr lang="en-US" sz="2800" dirty="0" smtClean="0"/>
              <a:t>um </a:t>
            </a:r>
            <a:r>
              <a:rPr lang="en-US" sz="2800" dirty="0"/>
              <a:t>to the mold, providing shorter casting cycles</a:t>
            </a:r>
          </a:p>
          <a:p>
            <a:r>
              <a:rPr lang="en-US" sz="2800" dirty="0" smtClean="0"/>
              <a:t>Hydrogen </a:t>
            </a:r>
            <a:r>
              <a:rPr lang="en-US" sz="2800" dirty="0"/>
              <a:t>is the only gas with appreciable solubility in </a:t>
            </a:r>
            <a:r>
              <a:rPr lang="en-US" sz="2800" dirty="0" err="1" smtClean="0"/>
              <a:t>aluminium</a:t>
            </a:r>
            <a:r>
              <a:rPr lang="en-US" sz="2800" dirty="0" smtClean="0"/>
              <a:t> </a:t>
            </a:r>
            <a:r>
              <a:rPr lang="en-US" sz="2800" dirty="0"/>
              <a:t>and its alloys, and hydrogen </a:t>
            </a:r>
            <a:r>
              <a:rPr lang="en-US" sz="2800" dirty="0" smtClean="0"/>
              <a:t>solubility</a:t>
            </a:r>
            <a:r>
              <a:rPr lang="tr-TR" sz="2800" dirty="0" smtClean="0"/>
              <a:t> </a:t>
            </a:r>
            <a:r>
              <a:rPr lang="en-US" sz="2800" dirty="0" smtClean="0"/>
              <a:t>in </a:t>
            </a:r>
            <a:r>
              <a:rPr lang="en-US" sz="2800" dirty="0" err="1" smtClean="0"/>
              <a:t>aluminium</a:t>
            </a:r>
            <a:r>
              <a:rPr lang="en-US" sz="2800" dirty="0" smtClean="0"/>
              <a:t> </a:t>
            </a:r>
            <a:r>
              <a:rPr lang="en-US" sz="2800" dirty="0"/>
              <a:t>can be readily controlled by processing methods</a:t>
            </a:r>
          </a:p>
          <a:p>
            <a:r>
              <a:rPr lang="en-US" sz="2800" dirty="0" smtClean="0"/>
              <a:t>Many </a:t>
            </a:r>
            <a:r>
              <a:rPr lang="en-US" sz="2800" dirty="0" err="1" smtClean="0"/>
              <a:t>aluminium</a:t>
            </a:r>
            <a:r>
              <a:rPr lang="en-US" sz="2800" dirty="0" smtClean="0"/>
              <a:t> </a:t>
            </a:r>
            <a:r>
              <a:rPr lang="en-US" sz="2800" dirty="0"/>
              <a:t>alloys are relatively free from hot-short cracking and tearing tendencies</a:t>
            </a:r>
          </a:p>
          <a:p>
            <a:r>
              <a:rPr lang="en-US" sz="2800" dirty="0" smtClean="0"/>
              <a:t>Chemical stability</a:t>
            </a:r>
            <a:endParaRPr lang="tr-TR" sz="2800" dirty="0" smtClean="0"/>
          </a:p>
          <a:p>
            <a:r>
              <a:rPr lang="en-US" sz="2800" dirty="0" smtClean="0"/>
              <a:t>Good </a:t>
            </a:r>
            <a:r>
              <a:rPr lang="en-US" sz="2800" dirty="0"/>
              <a:t>as-cast surface finish with lustrous surfaces and little or no blemishes</a:t>
            </a:r>
            <a:endParaRPr lang="en-GB" sz="2800" dirty="0"/>
          </a:p>
        </p:txBody>
      </p:sp>
    </p:spTree>
    <p:extLst>
      <p:ext uri="{BB962C8B-B14F-4D97-AF65-F5344CB8AC3E}">
        <p14:creationId xmlns:p14="http://schemas.microsoft.com/office/powerpoint/2010/main" val="37308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907704" y="188640"/>
            <a:ext cx="5688632" cy="4213801"/>
          </a:xfrm>
          <a:prstGeom prst="rect">
            <a:avLst/>
          </a:prstGeom>
        </p:spPr>
      </p:pic>
      <p:pic>
        <p:nvPicPr>
          <p:cNvPr id="10" name="Resim 9"/>
          <p:cNvPicPr>
            <a:picLocks noChangeAspect="1"/>
          </p:cNvPicPr>
          <p:nvPr/>
        </p:nvPicPr>
        <p:blipFill>
          <a:blip r:embed="rId3"/>
          <a:stretch>
            <a:fillRect/>
          </a:stretch>
        </p:blipFill>
        <p:spPr>
          <a:xfrm>
            <a:off x="2195736" y="4293096"/>
            <a:ext cx="4876800" cy="2409825"/>
          </a:xfrm>
          <a:prstGeom prst="rect">
            <a:avLst/>
          </a:prstGeom>
        </p:spPr>
      </p:pic>
    </p:spTree>
    <p:extLst>
      <p:ext uri="{BB962C8B-B14F-4D97-AF65-F5344CB8AC3E}">
        <p14:creationId xmlns:p14="http://schemas.microsoft.com/office/powerpoint/2010/main" val="193343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579296" cy="1066130"/>
          </a:xfrm>
        </p:spPr>
        <p:txBody>
          <a:bodyPr>
            <a:normAutofit/>
          </a:bodyPr>
          <a:lstStyle/>
          <a:p>
            <a:pPr algn="l"/>
            <a:r>
              <a:rPr lang="en-GB" sz="2800" b="1" dirty="0"/>
              <a:t>Uses of Fluxes </a:t>
            </a:r>
            <a:r>
              <a:rPr lang="en-GB" sz="2800" b="1" dirty="0" smtClean="0"/>
              <a:t>in</a:t>
            </a:r>
            <a:r>
              <a:rPr lang="tr-TR" sz="2800" b="1" dirty="0" smtClean="0"/>
              <a:t> </a:t>
            </a:r>
            <a:r>
              <a:rPr lang="en-GB" sz="2800" b="1" dirty="0" smtClean="0"/>
              <a:t>Molten </a:t>
            </a:r>
            <a:r>
              <a:rPr lang="en-GB" sz="2800" b="1" dirty="0" err="1" smtClean="0"/>
              <a:t>Alumin</a:t>
            </a:r>
            <a:r>
              <a:rPr lang="tr-TR" sz="2800" b="1" dirty="0" smtClean="0"/>
              <a:t>i</a:t>
            </a:r>
            <a:r>
              <a:rPr lang="en-GB" sz="2800" b="1" dirty="0" smtClean="0"/>
              <a:t>um </a:t>
            </a:r>
            <a:r>
              <a:rPr lang="en-GB" sz="2800" b="1" dirty="0"/>
              <a:t>Processing</a:t>
            </a:r>
          </a:p>
        </p:txBody>
      </p:sp>
      <p:sp>
        <p:nvSpPr>
          <p:cNvPr id="3" name="İçerik Yer Tutucusu 2"/>
          <p:cNvSpPr>
            <a:spLocks noGrp="1"/>
          </p:cNvSpPr>
          <p:nvPr>
            <p:ph idx="1"/>
          </p:nvPr>
        </p:nvSpPr>
        <p:spPr>
          <a:xfrm>
            <a:off x="467544" y="1412776"/>
            <a:ext cx="8229600" cy="4525963"/>
          </a:xfrm>
        </p:spPr>
        <p:txBody>
          <a:bodyPr>
            <a:normAutofit/>
          </a:bodyPr>
          <a:lstStyle/>
          <a:p>
            <a:pPr marL="0" indent="0" algn="just">
              <a:buNone/>
            </a:pPr>
            <a:r>
              <a:rPr lang="en-US" sz="2800" dirty="0"/>
              <a:t>Molten salt fluxes play an important role in </a:t>
            </a:r>
            <a:r>
              <a:rPr lang="en-US" sz="2800" dirty="0" smtClean="0"/>
              <a:t>the</a:t>
            </a:r>
            <a:r>
              <a:rPr lang="tr-TR" sz="2800" dirty="0" smtClean="0"/>
              <a:t> </a:t>
            </a:r>
            <a:r>
              <a:rPr lang="en-US" sz="2800" dirty="0" smtClean="0"/>
              <a:t>processing </a:t>
            </a:r>
            <a:r>
              <a:rPr lang="en-US" sz="2800" dirty="0"/>
              <a:t>of molten </a:t>
            </a:r>
            <a:r>
              <a:rPr lang="en-US" sz="2800" dirty="0" err="1" smtClean="0"/>
              <a:t>alumin</a:t>
            </a:r>
            <a:r>
              <a:rPr lang="tr-TR" sz="2800" dirty="0" smtClean="0"/>
              <a:t>i</a:t>
            </a:r>
            <a:r>
              <a:rPr lang="en-US" sz="2800" dirty="0" smtClean="0"/>
              <a:t>um</a:t>
            </a:r>
            <a:r>
              <a:rPr lang="en-US" sz="2800" dirty="0"/>
              <a:t>. Most salt fluxes </a:t>
            </a:r>
            <a:r>
              <a:rPr lang="en-US" sz="2800" dirty="0" smtClean="0"/>
              <a:t>are</a:t>
            </a:r>
            <a:r>
              <a:rPr lang="tr-TR" sz="2800" dirty="0" smtClean="0"/>
              <a:t> </a:t>
            </a:r>
            <a:r>
              <a:rPr lang="en-US" sz="2800" dirty="0" smtClean="0"/>
              <a:t>based </a:t>
            </a:r>
            <a:r>
              <a:rPr lang="en-US" sz="2800" dirty="0"/>
              <a:t>on either the </a:t>
            </a:r>
            <a:r>
              <a:rPr lang="en-US" sz="2800" dirty="0" err="1"/>
              <a:t>KCl-NaCl</a:t>
            </a:r>
            <a:r>
              <a:rPr lang="en-US" sz="2800" dirty="0"/>
              <a:t> or the KCI-MgCl</a:t>
            </a:r>
            <a:r>
              <a:rPr lang="en-US" sz="2800" baseline="-25000" dirty="0"/>
              <a:t>2</a:t>
            </a:r>
            <a:r>
              <a:rPr lang="en-US" sz="2800" dirty="0"/>
              <a:t> </a:t>
            </a:r>
            <a:r>
              <a:rPr lang="en-US" sz="2800" dirty="0" smtClean="0"/>
              <a:t>binary</a:t>
            </a:r>
            <a:r>
              <a:rPr lang="tr-TR" sz="2800" dirty="0" smtClean="0"/>
              <a:t> </a:t>
            </a:r>
            <a:r>
              <a:rPr lang="en-US" sz="2800" dirty="0" smtClean="0"/>
              <a:t>systems</a:t>
            </a:r>
            <a:r>
              <a:rPr lang="en-US" sz="2800" dirty="0"/>
              <a:t>. Additives include other chlorides, </a:t>
            </a:r>
            <a:r>
              <a:rPr lang="en-US" sz="2800" dirty="0" smtClean="0"/>
              <a:t>fluorides,</a:t>
            </a:r>
            <a:r>
              <a:rPr lang="tr-TR" sz="2800" dirty="0" smtClean="0"/>
              <a:t> </a:t>
            </a:r>
            <a:r>
              <a:rPr lang="en-US" sz="2800" dirty="0" smtClean="0"/>
              <a:t>nitrates</a:t>
            </a:r>
            <a:r>
              <a:rPr lang="en-US" sz="2800" dirty="0"/>
              <a:t>, carbonates or </a:t>
            </a:r>
            <a:r>
              <a:rPr lang="en-US" sz="2800" dirty="0" err="1"/>
              <a:t>sulphates</a:t>
            </a:r>
            <a:r>
              <a:rPr lang="en-US" sz="2800" dirty="0"/>
              <a:t>. They are used either </a:t>
            </a:r>
            <a:r>
              <a:rPr lang="en-US" sz="2800" dirty="0" smtClean="0"/>
              <a:t>in</a:t>
            </a:r>
            <a:r>
              <a:rPr lang="tr-TR" sz="2800" dirty="0" smtClean="0"/>
              <a:t> </a:t>
            </a:r>
            <a:r>
              <a:rPr lang="en-US" sz="2800" dirty="0" smtClean="0"/>
              <a:t>a </a:t>
            </a:r>
            <a:r>
              <a:rPr lang="en-US" sz="2800" dirty="0"/>
              <a:t>passive role to cover the metal from oxidation </a:t>
            </a:r>
            <a:r>
              <a:rPr lang="en-US" sz="2800" dirty="0" smtClean="0"/>
              <a:t>or</a:t>
            </a:r>
            <a:r>
              <a:rPr lang="tr-TR" sz="2800" dirty="0" smtClean="0"/>
              <a:t> </a:t>
            </a:r>
            <a:r>
              <a:rPr lang="en-US" sz="2800" dirty="0" smtClean="0"/>
              <a:t>sometimes </a:t>
            </a:r>
            <a:r>
              <a:rPr lang="en-US" sz="2800" dirty="0"/>
              <a:t>in an active role to remove inclusions, </a:t>
            </a:r>
            <a:r>
              <a:rPr lang="en-US" sz="2800" dirty="0" smtClean="0"/>
              <a:t>alkali</a:t>
            </a:r>
            <a:r>
              <a:rPr lang="tr-TR" sz="2800" dirty="0" smtClean="0"/>
              <a:t> </a:t>
            </a:r>
            <a:r>
              <a:rPr lang="en-US" sz="2800" dirty="0" smtClean="0"/>
              <a:t>metals </a:t>
            </a:r>
            <a:r>
              <a:rPr lang="en-US" sz="2800" dirty="0"/>
              <a:t>and magnesium. Salt fluxes can also be used </a:t>
            </a:r>
            <a:r>
              <a:rPr lang="en-US" sz="2800" dirty="0" smtClean="0"/>
              <a:t>to</a:t>
            </a:r>
            <a:r>
              <a:rPr lang="tr-TR" sz="2800" dirty="0" smtClean="0"/>
              <a:t> </a:t>
            </a:r>
            <a:r>
              <a:rPr lang="en-US" sz="2800" dirty="0" smtClean="0"/>
              <a:t>improve </a:t>
            </a:r>
            <a:r>
              <a:rPr lang="en-US" sz="2800" dirty="0"/>
              <a:t>metal recovery from </a:t>
            </a:r>
            <a:r>
              <a:rPr lang="en-US" sz="2800" dirty="0" err="1"/>
              <a:t>drosses</a:t>
            </a:r>
            <a:r>
              <a:rPr lang="en-US" sz="2800" dirty="0"/>
              <a:t> as well as </a:t>
            </a:r>
            <a:r>
              <a:rPr lang="en-US" sz="2800" dirty="0" smtClean="0"/>
              <a:t>during</a:t>
            </a:r>
            <a:r>
              <a:rPr lang="tr-TR" sz="2800" dirty="0" smtClean="0"/>
              <a:t> </a:t>
            </a:r>
            <a:r>
              <a:rPr lang="en-GB" sz="2800" dirty="0" smtClean="0"/>
              <a:t>melting </a:t>
            </a:r>
            <a:r>
              <a:rPr lang="en-GB" sz="2800" dirty="0"/>
              <a:t>of recycled scrap.</a:t>
            </a:r>
          </a:p>
        </p:txBody>
      </p:sp>
    </p:spTree>
    <p:extLst>
      <p:ext uri="{BB962C8B-B14F-4D97-AF65-F5344CB8AC3E}">
        <p14:creationId xmlns:p14="http://schemas.microsoft.com/office/powerpoint/2010/main" val="3455756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857403"/>
          </a:xfrm>
        </p:spPr>
        <p:txBody>
          <a:bodyPr>
            <a:normAutofit/>
          </a:bodyPr>
          <a:lstStyle/>
          <a:p>
            <a:pPr marL="0" indent="0" algn="just">
              <a:buNone/>
            </a:pPr>
            <a:r>
              <a:rPr lang="en-US" sz="2800" dirty="0"/>
              <a:t>Solid fluxes are mainly blends of </a:t>
            </a:r>
            <a:r>
              <a:rPr lang="en-US" sz="2800" dirty="0" smtClean="0"/>
              <a:t>chloride</a:t>
            </a:r>
            <a:r>
              <a:rPr lang="tr-TR" sz="2800" dirty="0" smtClean="0"/>
              <a:t> </a:t>
            </a:r>
            <a:r>
              <a:rPr lang="en-US" sz="2800" dirty="0" smtClean="0"/>
              <a:t>and </a:t>
            </a:r>
            <a:r>
              <a:rPr lang="en-US" sz="2800" dirty="0"/>
              <a:t>fluoride salts with additives </a:t>
            </a:r>
            <a:r>
              <a:rPr lang="en-US" sz="2800" dirty="0" smtClean="0"/>
              <a:t>to</a:t>
            </a:r>
            <a:r>
              <a:rPr lang="tr-TR" sz="2800" dirty="0" smtClean="0"/>
              <a:t> </a:t>
            </a:r>
            <a:r>
              <a:rPr lang="en-US" sz="2800" dirty="0" smtClean="0"/>
              <a:t>instill </a:t>
            </a:r>
            <a:r>
              <a:rPr lang="en-US" sz="2800" dirty="0"/>
              <a:t>special properties. Most fluxes </a:t>
            </a:r>
            <a:r>
              <a:rPr lang="en-US" sz="2800" dirty="0" smtClean="0"/>
              <a:t>are</a:t>
            </a:r>
            <a:r>
              <a:rPr lang="tr-TR" sz="2800" dirty="0" smtClean="0"/>
              <a:t> </a:t>
            </a:r>
            <a:r>
              <a:rPr lang="en-US" sz="2800" dirty="0" smtClean="0"/>
              <a:t>based </a:t>
            </a:r>
            <a:r>
              <a:rPr lang="en-US" sz="2800" dirty="0"/>
              <a:t>on a mixture of </a:t>
            </a:r>
            <a:r>
              <a:rPr lang="en-US" sz="2800" dirty="0" err="1"/>
              <a:t>KCl</a:t>
            </a:r>
            <a:r>
              <a:rPr lang="en-US" sz="2800" dirty="0"/>
              <a:t> and </a:t>
            </a:r>
            <a:r>
              <a:rPr lang="en-US" sz="2800" dirty="0" err="1" smtClean="0"/>
              <a:t>NaCl</a:t>
            </a:r>
            <a:r>
              <a:rPr lang="en-US" sz="2800" dirty="0" smtClean="0"/>
              <a:t>,</a:t>
            </a:r>
            <a:r>
              <a:rPr lang="tr-TR" sz="2800" dirty="0" smtClean="0"/>
              <a:t> </a:t>
            </a:r>
            <a:r>
              <a:rPr lang="en-US" sz="2800" dirty="0" smtClean="0"/>
              <a:t>which </a:t>
            </a:r>
            <a:r>
              <a:rPr lang="en-US" sz="2800" dirty="0"/>
              <a:t>forms a low-temperature (</a:t>
            </a:r>
            <a:r>
              <a:rPr lang="en-US" sz="2800" dirty="0" smtClean="0"/>
              <a:t>665°C)</a:t>
            </a:r>
            <a:r>
              <a:rPr lang="tr-TR" sz="2800" dirty="0" smtClean="0"/>
              <a:t> </a:t>
            </a:r>
            <a:r>
              <a:rPr lang="en-US" sz="2800" dirty="0" smtClean="0"/>
              <a:t>eutectic</a:t>
            </a:r>
            <a:r>
              <a:rPr lang="en-US" sz="2800" dirty="0"/>
              <a:t>. Another common ingredient </a:t>
            </a:r>
            <a:r>
              <a:rPr lang="en-US" sz="2800" dirty="0" smtClean="0"/>
              <a:t>in</a:t>
            </a:r>
            <a:r>
              <a:rPr lang="tr-TR" sz="2800" dirty="0" smtClean="0"/>
              <a:t> </a:t>
            </a:r>
            <a:r>
              <a:rPr lang="en-US" sz="2800" dirty="0" smtClean="0"/>
              <a:t>fluxes </a:t>
            </a:r>
            <a:r>
              <a:rPr lang="en-US" sz="2800" dirty="0"/>
              <a:t>is </a:t>
            </a:r>
            <a:r>
              <a:rPr lang="en-US" sz="2800" dirty="0" err="1"/>
              <a:t>NaF</a:t>
            </a:r>
            <a:r>
              <a:rPr lang="en-US" sz="2800" dirty="0"/>
              <a:t>, which forms a </a:t>
            </a:r>
            <a:r>
              <a:rPr lang="en-US" sz="2800" dirty="0" smtClean="0"/>
              <a:t>ternary</a:t>
            </a:r>
            <a:r>
              <a:rPr lang="tr-TR" sz="2800" dirty="0" smtClean="0"/>
              <a:t> </a:t>
            </a:r>
            <a:r>
              <a:rPr lang="en-US" sz="2800" dirty="0" smtClean="0"/>
              <a:t>eutectic </a:t>
            </a:r>
            <a:r>
              <a:rPr lang="en-US" sz="2800" dirty="0"/>
              <a:t>with </a:t>
            </a:r>
            <a:r>
              <a:rPr lang="en-US" sz="2800" dirty="0" err="1"/>
              <a:t>KCl</a:t>
            </a:r>
            <a:r>
              <a:rPr lang="en-US" sz="2800" dirty="0"/>
              <a:t> and </a:t>
            </a:r>
            <a:r>
              <a:rPr lang="en-US" sz="2800" dirty="0" err="1"/>
              <a:t>NaCl</a:t>
            </a:r>
            <a:r>
              <a:rPr lang="en-US" sz="2800" dirty="0"/>
              <a:t> with a </a:t>
            </a:r>
            <a:r>
              <a:rPr lang="en-US" sz="2800" dirty="0" smtClean="0"/>
              <a:t>melting</a:t>
            </a:r>
            <a:r>
              <a:rPr lang="tr-TR" sz="2800" dirty="0" smtClean="0"/>
              <a:t> </a:t>
            </a:r>
            <a:r>
              <a:rPr lang="en-US" sz="2800" dirty="0" smtClean="0"/>
              <a:t>point </a:t>
            </a:r>
            <a:r>
              <a:rPr lang="en-US" sz="2800" dirty="0"/>
              <a:t>of 607°C. A common cover </a:t>
            </a:r>
            <a:r>
              <a:rPr lang="en-US" sz="2800" dirty="0" smtClean="0"/>
              <a:t>flux</a:t>
            </a:r>
            <a:r>
              <a:rPr lang="tr-TR" sz="2800" dirty="0" smtClean="0"/>
              <a:t> </a:t>
            </a:r>
            <a:r>
              <a:rPr lang="en-US" sz="2800" dirty="0" smtClean="0"/>
              <a:t>contains </a:t>
            </a:r>
            <a:r>
              <a:rPr lang="en-US" sz="2800" dirty="0"/>
              <a:t>about 47.5% </a:t>
            </a:r>
            <a:r>
              <a:rPr lang="en-US" sz="2800" dirty="0" err="1"/>
              <a:t>NaCl</a:t>
            </a:r>
            <a:r>
              <a:rPr lang="en-US" sz="2800" dirty="0"/>
              <a:t>, 47.5% </a:t>
            </a:r>
            <a:r>
              <a:rPr lang="en-US" sz="2800" dirty="0" err="1" smtClean="0"/>
              <a:t>KCl</a:t>
            </a:r>
            <a:r>
              <a:rPr lang="en-US" sz="2800" dirty="0" smtClean="0"/>
              <a:t>,</a:t>
            </a:r>
            <a:r>
              <a:rPr lang="tr-TR" sz="2800" dirty="0" smtClean="0"/>
              <a:t> </a:t>
            </a:r>
            <a:r>
              <a:rPr lang="en-US" sz="2800" dirty="0" smtClean="0"/>
              <a:t>and </a:t>
            </a:r>
            <a:r>
              <a:rPr lang="en-US" sz="2800" dirty="0"/>
              <a:t>5% fluoride salt. A low melting </a:t>
            </a:r>
            <a:r>
              <a:rPr lang="en-US" sz="2800" dirty="0" smtClean="0"/>
              <a:t>point</a:t>
            </a:r>
            <a:r>
              <a:rPr lang="tr-TR" sz="2800" dirty="0" smtClean="0"/>
              <a:t> </a:t>
            </a:r>
            <a:r>
              <a:rPr lang="en-US" sz="2800" dirty="0" smtClean="0"/>
              <a:t>is </a:t>
            </a:r>
            <a:r>
              <a:rPr lang="en-US" sz="2800" dirty="0"/>
              <a:t>important since it will improve </a:t>
            </a:r>
            <a:r>
              <a:rPr lang="en-US" sz="2800" dirty="0" smtClean="0"/>
              <a:t>the</a:t>
            </a:r>
            <a:r>
              <a:rPr lang="tr-TR" sz="2800" dirty="0" smtClean="0"/>
              <a:t> </a:t>
            </a:r>
            <a:r>
              <a:rPr lang="en-US" sz="2800" dirty="0" smtClean="0"/>
              <a:t>fluidity </a:t>
            </a:r>
            <a:r>
              <a:rPr lang="en-US" sz="2800" dirty="0"/>
              <a:t>of the flux.</a:t>
            </a:r>
            <a:endParaRPr lang="en-GB" sz="2800" dirty="0"/>
          </a:p>
        </p:txBody>
      </p:sp>
    </p:spTree>
    <p:extLst>
      <p:ext uri="{BB962C8B-B14F-4D97-AF65-F5344CB8AC3E}">
        <p14:creationId xmlns:p14="http://schemas.microsoft.com/office/powerpoint/2010/main" val="107455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a:bodyPr>
          <a:lstStyle/>
          <a:p>
            <a:pPr marL="0" indent="0" algn="just">
              <a:buNone/>
            </a:pPr>
            <a:r>
              <a:rPr lang="en-US" sz="2800" dirty="0"/>
              <a:t>Other cover fluxes are based on </a:t>
            </a:r>
            <a:r>
              <a:rPr lang="en-US" sz="2800" dirty="0" smtClean="0"/>
              <a:t>MgCl</a:t>
            </a:r>
            <a:r>
              <a:rPr lang="en-US" sz="2800" baseline="-25000" dirty="0" smtClean="0"/>
              <a:t>2</a:t>
            </a:r>
            <a:r>
              <a:rPr lang="en-US" sz="2800" dirty="0" smtClean="0"/>
              <a:t>-KCl</a:t>
            </a:r>
            <a:r>
              <a:rPr lang="en-US" sz="2800" dirty="0"/>
              <a:t>, which forms a low melting </a:t>
            </a:r>
            <a:r>
              <a:rPr lang="en-US" sz="2800" dirty="0" smtClean="0"/>
              <a:t>eutectic</a:t>
            </a:r>
            <a:r>
              <a:rPr lang="tr-TR" sz="2800" dirty="0" smtClean="0"/>
              <a:t> </a:t>
            </a:r>
            <a:r>
              <a:rPr lang="en-US" sz="2800" dirty="0" smtClean="0"/>
              <a:t>at </a:t>
            </a:r>
            <a:r>
              <a:rPr lang="en-US" sz="2800" dirty="0"/>
              <a:t>424°C, or </a:t>
            </a:r>
            <a:r>
              <a:rPr lang="en-US" sz="2800" dirty="0" err="1"/>
              <a:t>carnalite</a:t>
            </a:r>
            <a:r>
              <a:rPr lang="en-US" sz="2800" dirty="0"/>
              <a:t> (MgCl</a:t>
            </a:r>
            <a:r>
              <a:rPr lang="en-US" sz="2800" baseline="-25000" dirty="0"/>
              <a:t>2</a:t>
            </a:r>
            <a:r>
              <a:rPr lang="en-US" sz="2800" dirty="0"/>
              <a:t>×KCl), </a:t>
            </a:r>
            <a:r>
              <a:rPr lang="en-US" sz="2800" dirty="0" smtClean="0"/>
              <a:t>which</a:t>
            </a:r>
            <a:r>
              <a:rPr lang="tr-TR" sz="2800" dirty="0" smtClean="0"/>
              <a:t> </a:t>
            </a:r>
            <a:r>
              <a:rPr lang="en-US" sz="2800" dirty="0" smtClean="0"/>
              <a:t>melts </a:t>
            </a:r>
            <a:r>
              <a:rPr lang="en-US" sz="2800" dirty="0"/>
              <a:t>at 485°C. These cover fluxes </a:t>
            </a:r>
            <a:r>
              <a:rPr lang="en-US" sz="2800" dirty="0" smtClean="0"/>
              <a:t>have</a:t>
            </a:r>
            <a:r>
              <a:rPr lang="tr-TR" sz="2800" dirty="0" smtClean="0"/>
              <a:t> </a:t>
            </a:r>
            <a:r>
              <a:rPr lang="en-US" sz="2800" dirty="0" smtClean="0"/>
              <a:t>high </a:t>
            </a:r>
            <a:r>
              <a:rPr lang="en-US" sz="2800" dirty="0"/>
              <a:t>fluidity and can form a thin layer </a:t>
            </a:r>
            <a:r>
              <a:rPr lang="en-US" sz="2800" dirty="0" smtClean="0"/>
              <a:t>on</a:t>
            </a:r>
            <a:r>
              <a:rPr lang="tr-TR" sz="2800" dirty="0" smtClean="0"/>
              <a:t> </a:t>
            </a:r>
            <a:r>
              <a:rPr lang="en-US" sz="2800" dirty="0" smtClean="0"/>
              <a:t>the </a:t>
            </a:r>
            <a:r>
              <a:rPr lang="en-US" sz="2800" dirty="0"/>
              <a:t>melt surface. However, MgCl</a:t>
            </a:r>
            <a:r>
              <a:rPr lang="en-US" sz="2800" baseline="-25000" dirty="0"/>
              <a:t>2</a:t>
            </a:r>
            <a:r>
              <a:rPr lang="en-US" sz="2800" dirty="0"/>
              <a:t> is </a:t>
            </a:r>
            <a:r>
              <a:rPr lang="en-US" sz="2800" dirty="0" smtClean="0"/>
              <a:t>fairly</a:t>
            </a:r>
            <a:r>
              <a:rPr lang="tr-TR" sz="2800" dirty="0" smtClean="0"/>
              <a:t> </a:t>
            </a:r>
            <a:r>
              <a:rPr lang="en-US" sz="2800" dirty="0" smtClean="0"/>
              <a:t>expensive</a:t>
            </a:r>
            <a:r>
              <a:rPr lang="en-US" sz="2800" dirty="0"/>
              <a:t>, so it is primarily used in </a:t>
            </a:r>
            <a:r>
              <a:rPr lang="en-US" sz="2800" dirty="0" smtClean="0"/>
              <a:t>sodium-free </a:t>
            </a:r>
            <a:r>
              <a:rPr lang="en-US" sz="2800" dirty="0"/>
              <a:t>fluxes for alloys </a:t>
            </a:r>
            <a:r>
              <a:rPr lang="en-US" sz="2800" dirty="0" smtClean="0"/>
              <a:t>containing</a:t>
            </a:r>
            <a:r>
              <a:rPr lang="tr-TR" sz="2800" dirty="0" smtClean="0"/>
              <a:t> </a:t>
            </a:r>
            <a:r>
              <a:rPr lang="en-US" sz="2800" dirty="0" smtClean="0"/>
              <a:t>more </a:t>
            </a:r>
            <a:r>
              <a:rPr lang="en-US" sz="2800" dirty="0"/>
              <a:t>than 2 wt.% magnesium. They </a:t>
            </a:r>
            <a:r>
              <a:rPr lang="en-US" sz="2800" dirty="0" smtClean="0"/>
              <a:t>may</a:t>
            </a:r>
            <a:r>
              <a:rPr lang="tr-TR" sz="2800" dirty="0" smtClean="0"/>
              <a:t> </a:t>
            </a:r>
            <a:r>
              <a:rPr lang="en-US" sz="2800" dirty="0" smtClean="0"/>
              <a:t>also </a:t>
            </a:r>
            <a:r>
              <a:rPr lang="en-US" sz="2800" dirty="0"/>
              <a:t>be used where it is important </a:t>
            </a:r>
            <a:r>
              <a:rPr lang="en-US" sz="2800" dirty="0" smtClean="0"/>
              <a:t>to</a:t>
            </a:r>
            <a:r>
              <a:rPr lang="tr-TR" sz="2800" dirty="0" smtClean="0"/>
              <a:t> </a:t>
            </a:r>
            <a:r>
              <a:rPr lang="en-US" sz="2800" dirty="0" smtClean="0"/>
              <a:t>remove </a:t>
            </a:r>
            <a:r>
              <a:rPr lang="en-US" sz="2800" dirty="0"/>
              <a:t>calcium in alloys of fairly </a:t>
            </a:r>
            <a:r>
              <a:rPr lang="en-US" sz="2800" dirty="0" smtClean="0"/>
              <a:t>high</a:t>
            </a:r>
            <a:r>
              <a:rPr lang="tr-TR" sz="2800" dirty="0" smtClean="0"/>
              <a:t> </a:t>
            </a:r>
            <a:r>
              <a:rPr lang="en-US" sz="2800" dirty="0" smtClean="0"/>
              <a:t>magnesium </a:t>
            </a:r>
            <a:r>
              <a:rPr lang="en-US" sz="2800" dirty="0"/>
              <a:t>content.</a:t>
            </a:r>
            <a:endParaRPr lang="en-GB" sz="2800" dirty="0"/>
          </a:p>
        </p:txBody>
      </p:sp>
    </p:spTree>
    <p:extLst>
      <p:ext uri="{BB962C8B-B14F-4D97-AF65-F5344CB8AC3E}">
        <p14:creationId xmlns:p14="http://schemas.microsoft.com/office/powerpoint/2010/main" val="3655071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4525963"/>
          </a:xfrm>
        </p:spPr>
        <p:txBody>
          <a:bodyPr>
            <a:noAutofit/>
          </a:bodyPr>
          <a:lstStyle/>
          <a:p>
            <a:pPr marL="0" indent="0" algn="just">
              <a:buNone/>
            </a:pPr>
            <a:r>
              <a:rPr lang="en-US" sz="2800" dirty="0"/>
              <a:t>Alkali-fluoride salts have a slight (</a:t>
            </a:r>
            <a:r>
              <a:rPr lang="en-US" sz="2800" dirty="0" smtClean="0"/>
              <a:t>although</a:t>
            </a:r>
            <a:r>
              <a:rPr lang="tr-TR" sz="2800" dirty="0" smtClean="0"/>
              <a:t> </a:t>
            </a:r>
            <a:r>
              <a:rPr lang="en-US" sz="2800" dirty="0" smtClean="0"/>
              <a:t>very </a:t>
            </a:r>
            <a:r>
              <a:rPr lang="en-US" sz="2800" dirty="0"/>
              <a:t>small) solubility of </a:t>
            </a:r>
            <a:r>
              <a:rPr lang="en-US" sz="2800" dirty="0" smtClean="0"/>
              <a:t>oxides,</a:t>
            </a:r>
            <a:r>
              <a:rPr lang="tr-TR" sz="2800" dirty="0" smtClean="0"/>
              <a:t> </a:t>
            </a:r>
            <a:r>
              <a:rPr lang="en-US" sz="2800" dirty="0" smtClean="0"/>
              <a:t>which </a:t>
            </a:r>
            <a:r>
              <a:rPr lang="en-US" sz="2800" dirty="0"/>
              <a:t>facilitates penetration into </a:t>
            </a:r>
            <a:r>
              <a:rPr lang="en-US" sz="2800" dirty="0" smtClean="0"/>
              <a:t>oxide</a:t>
            </a:r>
            <a:r>
              <a:rPr lang="tr-TR" sz="2800" dirty="0" smtClean="0"/>
              <a:t> </a:t>
            </a:r>
            <a:r>
              <a:rPr lang="en-US" sz="2800" dirty="0" smtClean="0"/>
              <a:t>films </a:t>
            </a:r>
            <a:r>
              <a:rPr lang="en-US" sz="2800" dirty="0"/>
              <a:t>that contain metallic aluminum </a:t>
            </a:r>
            <a:r>
              <a:rPr lang="en-US" sz="2800" dirty="0" smtClean="0"/>
              <a:t>in</a:t>
            </a:r>
            <a:r>
              <a:rPr lang="tr-TR" sz="2800" dirty="0" smtClean="0"/>
              <a:t> </a:t>
            </a:r>
            <a:r>
              <a:rPr lang="en-US" sz="2800" dirty="0" smtClean="0"/>
              <a:t>dross </a:t>
            </a:r>
            <a:r>
              <a:rPr lang="en-US" sz="2800" dirty="0"/>
              <a:t>and build-up. </a:t>
            </a:r>
            <a:r>
              <a:rPr lang="en-US" sz="2800" dirty="0" smtClean="0"/>
              <a:t>This</a:t>
            </a:r>
            <a:r>
              <a:rPr lang="tr-TR" sz="2800" dirty="0" smtClean="0"/>
              <a:t> </a:t>
            </a:r>
            <a:r>
              <a:rPr lang="en-US" sz="2800" dirty="0" smtClean="0"/>
              <a:t>leads </a:t>
            </a:r>
            <a:r>
              <a:rPr lang="en-US" sz="2800" dirty="0"/>
              <a:t>to </a:t>
            </a:r>
            <a:r>
              <a:rPr lang="en-US" sz="2800" dirty="0" smtClean="0"/>
              <a:t>improved</a:t>
            </a:r>
            <a:r>
              <a:rPr lang="tr-TR" sz="2800" dirty="0" smtClean="0"/>
              <a:t> </a:t>
            </a:r>
            <a:r>
              <a:rPr lang="en-GB" sz="2800" dirty="0" smtClean="0"/>
              <a:t>wettability</a:t>
            </a:r>
            <a:r>
              <a:rPr lang="en-GB" sz="2800" dirty="0"/>
              <a:t>, </a:t>
            </a:r>
            <a:r>
              <a:rPr lang="en-GB" sz="2800" dirty="0" err="1" smtClean="0"/>
              <a:t>favoring</a:t>
            </a:r>
            <a:r>
              <a:rPr lang="tr-TR" sz="2800" dirty="0"/>
              <a:t> </a:t>
            </a:r>
            <a:r>
              <a:rPr lang="en-GB" sz="2800" dirty="0" smtClean="0"/>
              <a:t>separation</a:t>
            </a:r>
            <a:r>
              <a:rPr lang="tr-TR" sz="2800" dirty="0" smtClean="0"/>
              <a:t> </a:t>
            </a:r>
            <a:r>
              <a:rPr lang="en-US" sz="2800" dirty="0" smtClean="0"/>
              <a:t>of </a:t>
            </a:r>
            <a:r>
              <a:rPr lang="en-US" sz="2800" dirty="0"/>
              <a:t>oxide inclusions from the melt </a:t>
            </a:r>
            <a:r>
              <a:rPr lang="en-US" sz="2800" dirty="0" smtClean="0"/>
              <a:t>and</a:t>
            </a:r>
            <a:r>
              <a:rPr lang="tr-TR" sz="2800" dirty="0" smtClean="0"/>
              <a:t> </a:t>
            </a:r>
            <a:r>
              <a:rPr lang="en-US" sz="2800" dirty="0"/>
              <a:t>metallic aluminum from the dross. </a:t>
            </a:r>
            <a:r>
              <a:rPr lang="en-US" sz="2800" dirty="0" smtClean="0"/>
              <a:t>Unfortunately</a:t>
            </a:r>
            <a:r>
              <a:rPr lang="en-US" sz="2800" dirty="0"/>
              <a:t>, the high melting points </a:t>
            </a:r>
            <a:r>
              <a:rPr lang="en-US" sz="2800" dirty="0" smtClean="0"/>
              <a:t>of</a:t>
            </a:r>
            <a:r>
              <a:rPr lang="tr-TR" sz="2800" dirty="0" smtClean="0"/>
              <a:t> </a:t>
            </a:r>
            <a:r>
              <a:rPr lang="en-US" sz="2800" dirty="0" smtClean="0"/>
              <a:t>alkali-fluoride </a:t>
            </a:r>
            <a:r>
              <a:rPr lang="en-US" sz="2800" dirty="0"/>
              <a:t>salts thicken the </a:t>
            </a:r>
            <a:r>
              <a:rPr lang="en-US" sz="2800" dirty="0" smtClean="0"/>
              <a:t>liquid</a:t>
            </a:r>
            <a:r>
              <a:rPr lang="tr-TR" sz="2800" dirty="0" smtClean="0"/>
              <a:t> </a:t>
            </a:r>
            <a:r>
              <a:rPr lang="en-US" sz="2800" dirty="0" smtClean="0"/>
              <a:t>flux</a:t>
            </a:r>
            <a:r>
              <a:rPr lang="en-US" sz="2800" dirty="0"/>
              <a:t>, limiting their use. Also, the </a:t>
            </a:r>
            <a:r>
              <a:rPr lang="en-US" sz="2800" dirty="0" smtClean="0"/>
              <a:t>disposal</a:t>
            </a:r>
            <a:r>
              <a:rPr lang="tr-TR" sz="2800" dirty="0" smtClean="0"/>
              <a:t> </a:t>
            </a:r>
            <a:r>
              <a:rPr lang="en-GB" sz="2800" dirty="0" smtClean="0"/>
              <a:t>of </a:t>
            </a:r>
            <a:r>
              <a:rPr lang="en-GB" sz="2800" dirty="0"/>
              <a:t>used fluoride-containing </a:t>
            </a:r>
            <a:r>
              <a:rPr lang="en-GB" sz="2800" dirty="0" smtClean="0"/>
              <a:t>salts</a:t>
            </a:r>
            <a:r>
              <a:rPr lang="tr-TR" sz="2800" dirty="0" smtClean="0"/>
              <a:t> </a:t>
            </a:r>
            <a:r>
              <a:rPr lang="en-US" sz="2800" dirty="0" smtClean="0"/>
              <a:t>are </a:t>
            </a:r>
            <a:r>
              <a:rPr lang="en-US" sz="2800" dirty="0"/>
              <a:t>subject to stricter </a:t>
            </a:r>
            <a:r>
              <a:rPr lang="en-US" sz="2800" dirty="0" smtClean="0"/>
              <a:t>environmental</a:t>
            </a:r>
            <a:r>
              <a:rPr lang="tr-TR" sz="2800" dirty="0" smtClean="0"/>
              <a:t> </a:t>
            </a:r>
            <a:r>
              <a:rPr lang="en-US" sz="2800" dirty="0" smtClean="0"/>
              <a:t>regulations </a:t>
            </a:r>
            <a:r>
              <a:rPr lang="en-US" sz="2800" dirty="0"/>
              <a:t>than pure chloride </a:t>
            </a:r>
            <a:r>
              <a:rPr lang="en-US" sz="2800" dirty="0" smtClean="0"/>
              <a:t>salts.</a:t>
            </a:r>
            <a:r>
              <a:rPr lang="tr-TR" sz="2800" dirty="0" smtClean="0"/>
              <a:t> </a:t>
            </a:r>
            <a:r>
              <a:rPr lang="en-US" sz="2800" dirty="0" smtClean="0"/>
              <a:t>Fluxes </a:t>
            </a:r>
            <a:r>
              <a:rPr lang="en-US" sz="2800" dirty="0"/>
              <a:t>may contain fluoride salts, </a:t>
            </a:r>
            <a:r>
              <a:rPr lang="en-US" sz="2800" dirty="0" smtClean="0"/>
              <a:t>such</a:t>
            </a:r>
            <a:r>
              <a:rPr lang="tr-TR" sz="2800" dirty="0" smtClean="0"/>
              <a:t> </a:t>
            </a:r>
            <a:r>
              <a:rPr lang="pt-BR" sz="2800" dirty="0" smtClean="0"/>
              <a:t>as </a:t>
            </a:r>
            <a:r>
              <a:rPr lang="pt-BR" sz="2800" dirty="0"/>
              <a:t>cryolite (Na</a:t>
            </a:r>
            <a:r>
              <a:rPr lang="pt-BR" sz="2800" baseline="-25000" dirty="0"/>
              <a:t>3</a:t>
            </a:r>
            <a:r>
              <a:rPr lang="pt-BR" sz="2800" dirty="0"/>
              <a:t>AlF</a:t>
            </a:r>
            <a:r>
              <a:rPr lang="pt-BR" sz="2800" baseline="-25000" dirty="0"/>
              <a:t>6</a:t>
            </a:r>
            <a:r>
              <a:rPr lang="pt-BR" sz="2800" dirty="0"/>
              <a:t>), calcium </a:t>
            </a:r>
            <a:r>
              <a:rPr lang="pt-BR" sz="2800" dirty="0" smtClean="0"/>
              <a:t>fluoride</a:t>
            </a:r>
            <a:r>
              <a:rPr lang="tr-TR" sz="2800" dirty="0" smtClean="0"/>
              <a:t> </a:t>
            </a:r>
            <a:r>
              <a:rPr lang="en-GB" sz="2800" dirty="0" smtClean="0"/>
              <a:t>(CaF</a:t>
            </a:r>
            <a:r>
              <a:rPr lang="en-GB" sz="2800" baseline="-25000" dirty="0" smtClean="0"/>
              <a:t>2</a:t>
            </a:r>
            <a:r>
              <a:rPr lang="en-GB" sz="2800" dirty="0"/>
              <a:t>), and sodium </a:t>
            </a:r>
            <a:r>
              <a:rPr lang="en-GB" sz="2800" dirty="0" err="1" smtClean="0"/>
              <a:t>silicofluoride</a:t>
            </a:r>
            <a:r>
              <a:rPr lang="tr-TR" sz="2800" dirty="0"/>
              <a:t> </a:t>
            </a:r>
            <a:r>
              <a:rPr lang="en-US" sz="2800" dirty="0" smtClean="0"/>
              <a:t>(Na</a:t>
            </a:r>
            <a:r>
              <a:rPr lang="en-US" sz="2800" baseline="-25000" dirty="0" smtClean="0"/>
              <a:t>2</a:t>
            </a:r>
            <a:r>
              <a:rPr lang="en-US" sz="2800" dirty="0" smtClean="0"/>
              <a:t>SiF</a:t>
            </a:r>
            <a:r>
              <a:rPr lang="en-US" sz="2800" baseline="-25000" dirty="0" smtClean="0"/>
              <a:t>6</a:t>
            </a:r>
            <a:r>
              <a:rPr lang="en-US" sz="2800" dirty="0"/>
              <a:t>), in amounts up to 20 percent.</a:t>
            </a:r>
            <a:endParaRPr lang="en-GB" sz="2800" dirty="0"/>
          </a:p>
        </p:txBody>
      </p:sp>
    </p:spTree>
    <p:extLst>
      <p:ext uri="{BB962C8B-B14F-4D97-AF65-F5344CB8AC3E}">
        <p14:creationId xmlns:p14="http://schemas.microsoft.com/office/powerpoint/2010/main" val="109797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r>
              <a:rPr lang="tr-TR" sz="2800" b="1" dirty="0" smtClean="0"/>
              <a:t>Video </a:t>
            </a:r>
            <a:r>
              <a:rPr lang="tr-TR" sz="2800" b="1" dirty="0" err="1" smtClean="0"/>
              <a:t>links</a:t>
            </a:r>
            <a:endParaRPr lang="en-GB" sz="2800" b="1" dirty="0"/>
          </a:p>
        </p:txBody>
      </p:sp>
      <p:sp>
        <p:nvSpPr>
          <p:cNvPr id="3" name="İçerik Yer Tutucusu 2"/>
          <p:cNvSpPr>
            <a:spLocks noGrp="1"/>
          </p:cNvSpPr>
          <p:nvPr>
            <p:ph idx="1"/>
          </p:nvPr>
        </p:nvSpPr>
        <p:spPr/>
        <p:txBody>
          <a:bodyPr>
            <a:normAutofit/>
          </a:bodyPr>
          <a:lstStyle/>
          <a:p>
            <a:r>
              <a:rPr lang="tr-TR" sz="2800" dirty="0">
                <a:hlinkClick r:id="rId2"/>
              </a:rPr>
              <a:t>https://www.youtube.com/watch?v=sPyL9iszB4M</a:t>
            </a:r>
            <a:endParaRPr lang="tr-TR" sz="2800" dirty="0" smtClean="0">
              <a:hlinkClick r:id="rId3"/>
            </a:endParaRPr>
          </a:p>
          <a:p>
            <a:r>
              <a:rPr lang="tr-TR" sz="2800" dirty="0" smtClean="0">
                <a:hlinkClick r:id="rId3"/>
              </a:rPr>
              <a:t>https</a:t>
            </a:r>
            <a:r>
              <a:rPr lang="tr-TR" sz="2800" dirty="0">
                <a:hlinkClick r:id="rId3"/>
              </a:rPr>
              <a:t>://</a:t>
            </a:r>
            <a:r>
              <a:rPr lang="tr-TR" sz="2800" dirty="0" smtClean="0">
                <a:hlinkClick r:id="rId3"/>
              </a:rPr>
              <a:t>www.youtube.com/watch?v=enSCH7LF9Rc</a:t>
            </a:r>
            <a:endParaRPr lang="tr-TR" sz="2800" dirty="0" smtClean="0"/>
          </a:p>
          <a:p>
            <a:endParaRPr lang="en-GB" sz="2800" dirty="0"/>
          </a:p>
        </p:txBody>
      </p:sp>
    </p:spTree>
    <p:extLst>
      <p:ext uri="{BB962C8B-B14F-4D97-AF65-F5344CB8AC3E}">
        <p14:creationId xmlns:p14="http://schemas.microsoft.com/office/powerpoint/2010/main" val="348880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251" y="260648"/>
            <a:ext cx="8964488" cy="6408712"/>
          </a:xfrm>
        </p:spPr>
        <p:txBody>
          <a:bodyPr>
            <a:normAutofit fontScale="85000" lnSpcReduction="20000"/>
          </a:bodyPr>
          <a:lstStyle/>
          <a:p>
            <a:pPr marL="0" indent="0">
              <a:buNone/>
            </a:pPr>
            <a:r>
              <a:rPr lang="en-US" sz="2800" dirty="0"/>
              <a:t>The </a:t>
            </a:r>
            <a:r>
              <a:rPr lang="en-US" sz="2800" dirty="0" err="1" smtClean="0"/>
              <a:t>aluminium</a:t>
            </a:r>
            <a:r>
              <a:rPr lang="en-US" sz="2800" dirty="0" smtClean="0"/>
              <a:t> </a:t>
            </a:r>
            <a:r>
              <a:rPr lang="en-US" sz="2800" dirty="0"/>
              <a:t>Association designation system attempts alloy family recognition by the following scheme</a:t>
            </a:r>
            <a:r>
              <a:rPr lang="en-US" sz="2800" dirty="0" smtClean="0"/>
              <a:t>:</a:t>
            </a:r>
            <a:endParaRPr lang="tr-TR" sz="2800" dirty="0" smtClean="0"/>
          </a:p>
          <a:p>
            <a:pPr marL="0" indent="0">
              <a:buNone/>
            </a:pPr>
            <a:endParaRPr lang="tr-TR" sz="2800" dirty="0"/>
          </a:p>
          <a:p>
            <a:r>
              <a:rPr lang="en-GB" sz="2800" dirty="0" smtClean="0"/>
              <a:t>1xx.x</a:t>
            </a:r>
            <a:r>
              <a:rPr lang="en-GB" sz="2800" dirty="0"/>
              <a:t>: Controlled unalloyed compositions</a:t>
            </a:r>
          </a:p>
          <a:p>
            <a:r>
              <a:rPr lang="en-GB" sz="2800" dirty="0" smtClean="0"/>
              <a:t>2xx.x</a:t>
            </a:r>
            <a:r>
              <a:rPr lang="en-GB" sz="2800" dirty="0"/>
              <a:t>: </a:t>
            </a:r>
            <a:r>
              <a:rPr lang="en-GB" sz="2800" dirty="0" err="1" smtClean="0"/>
              <a:t>Alumin</a:t>
            </a:r>
            <a:r>
              <a:rPr lang="tr-TR" sz="2800" dirty="0" smtClean="0"/>
              <a:t>i</a:t>
            </a:r>
            <a:r>
              <a:rPr lang="en-GB" sz="2800" dirty="0" smtClean="0"/>
              <a:t>um </a:t>
            </a:r>
            <a:r>
              <a:rPr lang="en-GB" sz="2800" dirty="0"/>
              <a:t>alloys containing copper as the major alloying element</a:t>
            </a:r>
          </a:p>
          <a:p>
            <a:r>
              <a:rPr lang="en-GB" sz="2800" dirty="0" smtClean="0"/>
              <a:t>3xx.x</a:t>
            </a:r>
            <a:r>
              <a:rPr lang="en-GB" sz="2800" dirty="0"/>
              <a:t>: </a:t>
            </a:r>
            <a:r>
              <a:rPr lang="en-GB" sz="2800" dirty="0" err="1" smtClean="0"/>
              <a:t>Alumin</a:t>
            </a:r>
            <a:r>
              <a:rPr lang="tr-TR" sz="2800" dirty="0" smtClean="0"/>
              <a:t>i</a:t>
            </a:r>
            <a:r>
              <a:rPr lang="en-GB" sz="2800" dirty="0" smtClean="0"/>
              <a:t>um-silicon </a:t>
            </a:r>
            <a:r>
              <a:rPr lang="en-GB" sz="2800" dirty="0"/>
              <a:t>alloys are also containing magnesium and/or copper</a:t>
            </a:r>
          </a:p>
          <a:p>
            <a:r>
              <a:rPr lang="en-GB" sz="2800" dirty="0" smtClean="0"/>
              <a:t>4xx.x</a:t>
            </a:r>
            <a:r>
              <a:rPr lang="en-GB" sz="2800" dirty="0"/>
              <a:t>: Binary </a:t>
            </a:r>
            <a:r>
              <a:rPr lang="en-GB" sz="2800" dirty="0" err="1" smtClean="0"/>
              <a:t>alumin</a:t>
            </a:r>
            <a:r>
              <a:rPr lang="tr-TR" sz="2800" dirty="0" smtClean="0"/>
              <a:t>i</a:t>
            </a:r>
            <a:r>
              <a:rPr lang="en-GB" sz="2800" dirty="0" smtClean="0"/>
              <a:t>um-silicon </a:t>
            </a:r>
            <a:r>
              <a:rPr lang="en-GB" sz="2800" dirty="0"/>
              <a:t>alloys</a:t>
            </a:r>
          </a:p>
          <a:p>
            <a:r>
              <a:rPr lang="en-GB" sz="2800" dirty="0" smtClean="0"/>
              <a:t>5xx.x</a:t>
            </a:r>
            <a:r>
              <a:rPr lang="en-GB" sz="2800" dirty="0"/>
              <a:t>: </a:t>
            </a:r>
            <a:r>
              <a:rPr lang="en-GB" sz="2800" dirty="0" err="1" smtClean="0"/>
              <a:t>Alumin</a:t>
            </a:r>
            <a:r>
              <a:rPr lang="tr-TR" sz="2800" dirty="0" smtClean="0"/>
              <a:t>i</a:t>
            </a:r>
            <a:r>
              <a:rPr lang="en-GB" sz="2800" dirty="0" smtClean="0"/>
              <a:t>um </a:t>
            </a:r>
            <a:r>
              <a:rPr lang="en-GB" sz="2800" dirty="0"/>
              <a:t>alloys containing magnesium as the major alloying element</a:t>
            </a:r>
          </a:p>
          <a:p>
            <a:r>
              <a:rPr lang="en-GB" sz="2800" dirty="0" smtClean="0"/>
              <a:t>6xx.x</a:t>
            </a:r>
            <a:r>
              <a:rPr lang="en-GB" sz="2800" dirty="0"/>
              <a:t>; Currently unused</a:t>
            </a:r>
          </a:p>
          <a:p>
            <a:r>
              <a:rPr lang="en-GB" sz="2800" dirty="0" smtClean="0"/>
              <a:t>7xx.x</a:t>
            </a:r>
            <a:r>
              <a:rPr lang="en-GB" sz="2800" dirty="0"/>
              <a:t>: </a:t>
            </a:r>
            <a:r>
              <a:rPr lang="en-GB" sz="2800" dirty="0" err="1" smtClean="0"/>
              <a:t>Alumin</a:t>
            </a:r>
            <a:r>
              <a:rPr lang="tr-TR" sz="2800" dirty="0" smtClean="0"/>
              <a:t>i</a:t>
            </a:r>
            <a:r>
              <a:rPr lang="en-GB" sz="2800" dirty="0" smtClean="0"/>
              <a:t>um </a:t>
            </a:r>
            <a:r>
              <a:rPr lang="en-GB" sz="2800" dirty="0"/>
              <a:t>alloys containing zinc as the major alloying element, usually also containing </a:t>
            </a:r>
            <a:r>
              <a:rPr lang="en-GB" sz="2800" dirty="0" smtClean="0"/>
              <a:t>additions</a:t>
            </a:r>
            <a:r>
              <a:rPr lang="tr-TR" sz="2800" dirty="0" smtClean="0"/>
              <a:t> </a:t>
            </a:r>
            <a:r>
              <a:rPr lang="en-GB" sz="2800" dirty="0" smtClean="0"/>
              <a:t>of </a:t>
            </a:r>
            <a:r>
              <a:rPr lang="en-GB" sz="2800" dirty="0"/>
              <a:t>either copper, magnesium, chromium, manganese, or combinations of these elements</a:t>
            </a:r>
          </a:p>
          <a:p>
            <a:r>
              <a:rPr lang="en-GB" sz="2800" dirty="0" smtClean="0"/>
              <a:t>8xx.x </a:t>
            </a:r>
            <a:r>
              <a:rPr lang="en-GB" sz="2800" dirty="0" err="1" smtClean="0"/>
              <a:t>Alumin</a:t>
            </a:r>
            <a:r>
              <a:rPr lang="tr-TR" sz="2800" dirty="0" smtClean="0"/>
              <a:t>i</a:t>
            </a:r>
            <a:r>
              <a:rPr lang="en-GB" sz="2800" dirty="0" smtClean="0"/>
              <a:t>um </a:t>
            </a:r>
            <a:r>
              <a:rPr lang="en-GB" sz="2800" dirty="0"/>
              <a:t>alloys containing tin as the major alloying element</a:t>
            </a:r>
          </a:p>
          <a:p>
            <a:r>
              <a:rPr lang="en-GB" sz="2800" dirty="0" smtClean="0"/>
              <a:t>9xx.x </a:t>
            </a:r>
            <a:r>
              <a:rPr lang="en-GB" sz="2800" dirty="0"/>
              <a:t>Currently unused</a:t>
            </a:r>
          </a:p>
        </p:txBody>
      </p:sp>
    </p:spTree>
    <p:extLst>
      <p:ext uri="{BB962C8B-B14F-4D97-AF65-F5344CB8AC3E}">
        <p14:creationId xmlns:p14="http://schemas.microsoft.com/office/powerpoint/2010/main" val="115822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320" y="0"/>
            <a:ext cx="8229600" cy="1143000"/>
          </a:xfrm>
        </p:spPr>
        <p:txBody>
          <a:bodyPr>
            <a:normAutofit/>
          </a:bodyPr>
          <a:lstStyle/>
          <a:p>
            <a:pPr algn="l"/>
            <a:r>
              <a:rPr lang="en-GB" sz="2800" b="1" dirty="0"/>
              <a:t>Effects of Alloying Elements</a:t>
            </a:r>
          </a:p>
        </p:txBody>
      </p:sp>
      <p:sp>
        <p:nvSpPr>
          <p:cNvPr id="3" name="İçerik Yer Tutucusu 2"/>
          <p:cNvSpPr>
            <a:spLocks noGrp="1"/>
          </p:cNvSpPr>
          <p:nvPr>
            <p:ph idx="1"/>
          </p:nvPr>
        </p:nvSpPr>
        <p:spPr>
          <a:xfrm>
            <a:off x="138320" y="980728"/>
            <a:ext cx="8579296" cy="5760640"/>
          </a:xfrm>
        </p:spPr>
        <p:txBody>
          <a:bodyPr>
            <a:normAutofit fontScale="92500" lnSpcReduction="20000"/>
          </a:bodyPr>
          <a:lstStyle/>
          <a:p>
            <a:pPr marL="0" indent="0" algn="just">
              <a:buNone/>
            </a:pPr>
            <a:r>
              <a:rPr lang="en-US" sz="2800" b="1" dirty="0"/>
              <a:t>Silicon. </a:t>
            </a:r>
            <a:r>
              <a:rPr lang="en-US" sz="2800" dirty="0"/>
              <a:t>The outstanding effect of silicon in </a:t>
            </a:r>
            <a:r>
              <a:rPr lang="en-US" sz="2800" dirty="0" err="1" smtClean="0"/>
              <a:t>aluminium</a:t>
            </a:r>
            <a:r>
              <a:rPr lang="en-US" sz="2800" dirty="0" smtClean="0"/>
              <a:t> </a:t>
            </a:r>
            <a:r>
              <a:rPr lang="en-US" sz="2800" dirty="0"/>
              <a:t>alloys is the improvement of casting characteristics. Additions </a:t>
            </a:r>
            <a:r>
              <a:rPr lang="en-US" sz="2800" dirty="0" smtClean="0"/>
              <a:t>of</a:t>
            </a:r>
            <a:r>
              <a:rPr lang="tr-TR" sz="2800" dirty="0" smtClean="0"/>
              <a:t> </a:t>
            </a:r>
            <a:r>
              <a:rPr lang="en-US" sz="2800" dirty="0" smtClean="0"/>
              <a:t>silicon </a:t>
            </a:r>
            <a:r>
              <a:rPr lang="en-US" sz="2800" dirty="0"/>
              <a:t>to pure </a:t>
            </a:r>
            <a:r>
              <a:rPr lang="en-US" sz="2800" dirty="0" err="1" smtClean="0"/>
              <a:t>aluminium</a:t>
            </a:r>
            <a:r>
              <a:rPr lang="en-US" sz="2800" dirty="0" smtClean="0"/>
              <a:t> </a:t>
            </a:r>
            <a:r>
              <a:rPr lang="en-US" sz="2800" dirty="0"/>
              <a:t>dramatically improve fluidity, hot tear resistance, and feeding characteristics. The </a:t>
            </a:r>
            <a:r>
              <a:rPr lang="en-US" sz="2800" dirty="0" smtClean="0"/>
              <a:t>most</a:t>
            </a:r>
            <a:r>
              <a:rPr lang="tr-TR" sz="2800" dirty="0" smtClean="0"/>
              <a:t> </a:t>
            </a:r>
            <a:r>
              <a:rPr lang="en-US" sz="2800" dirty="0" smtClean="0"/>
              <a:t>prominently </a:t>
            </a:r>
            <a:r>
              <a:rPr lang="en-US" sz="2800" dirty="0"/>
              <a:t>used compositions in all casting processes are those of the </a:t>
            </a:r>
            <a:r>
              <a:rPr lang="en-US" sz="2800" dirty="0" err="1" smtClean="0"/>
              <a:t>aluminium</a:t>
            </a:r>
            <a:r>
              <a:rPr lang="en-US" sz="2800" dirty="0" smtClean="0"/>
              <a:t>-silicon </a:t>
            </a:r>
            <a:r>
              <a:rPr lang="en-US" sz="2800" dirty="0"/>
              <a:t>family. Commercial alloys </a:t>
            </a:r>
            <a:r>
              <a:rPr lang="en-US" sz="2800" dirty="0" smtClean="0"/>
              <a:t>span</a:t>
            </a:r>
            <a:r>
              <a:rPr lang="tr-TR" sz="2800" dirty="0" smtClean="0"/>
              <a:t> </a:t>
            </a:r>
            <a:r>
              <a:rPr lang="en-US" sz="2800" dirty="0" smtClean="0"/>
              <a:t>the </a:t>
            </a:r>
            <a:r>
              <a:rPr lang="en-US" sz="2800" dirty="0"/>
              <a:t>hypoeutectic and hypereutectic ranges up to about 25% </a:t>
            </a:r>
            <a:r>
              <a:rPr lang="en-US" sz="2800" dirty="0" smtClean="0"/>
              <a:t>Si.</a:t>
            </a:r>
            <a:r>
              <a:rPr lang="tr-TR" sz="2800" dirty="0" smtClean="0"/>
              <a:t> </a:t>
            </a:r>
            <a:r>
              <a:rPr lang="en-US" sz="2800" dirty="0" smtClean="0"/>
              <a:t>In </a:t>
            </a:r>
            <a:r>
              <a:rPr lang="en-US" sz="2800" dirty="0"/>
              <a:t>general, an optimum range of silicon content can be assigned to casting processes. For slow cooling rate </a:t>
            </a:r>
            <a:r>
              <a:rPr lang="en-US" sz="2800" dirty="0" smtClean="0"/>
              <a:t>processes</a:t>
            </a:r>
            <a:r>
              <a:rPr lang="tr-TR" sz="2800" dirty="0" smtClean="0"/>
              <a:t> </a:t>
            </a:r>
            <a:r>
              <a:rPr lang="en-US" sz="2800" dirty="0" smtClean="0"/>
              <a:t>(such </a:t>
            </a:r>
            <a:r>
              <a:rPr lang="en-US" sz="2800" dirty="0"/>
              <a:t>as plaster, investment, and sand), the range is 5 to 7%, for permanent mold 7 to 9%, and for die casting 8 to 12</a:t>
            </a:r>
            <a:r>
              <a:rPr lang="en-US" sz="2800" dirty="0" smtClean="0"/>
              <a:t>%.</a:t>
            </a:r>
            <a:r>
              <a:rPr lang="tr-TR" sz="2800" dirty="0" smtClean="0"/>
              <a:t> </a:t>
            </a:r>
            <a:r>
              <a:rPr lang="en-US" sz="2800" dirty="0" smtClean="0"/>
              <a:t>The </a:t>
            </a:r>
            <a:r>
              <a:rPr lang="en-US" sz="2800" dirty="0"/>
              <a:t>bases for these recommendations are the relationship between cooling rate and fluidity and the effect of percentage </a:t>
            </a:r>
            <a:r>
              <a:rPr lang="en-US" sz="2800" dirty="0" smtClean="0"/>
              <a:t>of</a:t>
            </a:r>
            <a:r>
              <a:rPr lang="tr-TR" sz="2800" dirty="0" smtClean="0"/>
              <a:t> </a:t>
            </a:r>
            <a:r>
              <a:rPr lang="en-US" sz="2800" dirty="0" smtClean="0"/>
              <a:t>eutectic </a:t>
            </a:r>
            <a:r>
              <a:rPr lang="en-US" sz="2800" dirty="0"/>
              <a:t>on feeding. Silicon additions are also accompanied by a reduction in specific gravity and coefficient of </a:t>
            </a:r>
            <a:r>
              <a:rPr lang="en-US" sz="2800" dirty="0" smtClean="0"/>
              <a:t>thermal</a:t>
            </a:r>
            <a:r>
              <a:rPr lang="tr-TR" sz="2800" dirty="0" smtClean="0"/>
              <a:t> </a:t>
            </a:r>
            <a:r>
              <a:rPr lang="en-US" sz="2800" dirty="0" smtClean="0"/>
              <a:t>expansion</a:t>
            </a:r>
            <a:r>
              <a:rPr lang="en-US" sz="2800" dirty="0"/>
              <a:t>.</a:t>
            </a:r>
            <a:endParaRPr lang="en-GB" sz="2800" dirty="0"/>
          </a:p>
        </p:txBody>
      </p:sp>
    </p:spTree>
    <p:extLst>
      <p:ext uri="{BB962C8B-B14F-4D97-AF65-F5344CB8AC3E}">
        <p14:creationId xmlns:p14="http://schemas.microsoft.com/office/powerpoint/2010/main" val="180264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496944" cy="5256584"/>
          </a:xfrm>
        </p:spPr>
        <p:txBody>
          <a:bodyPr>
            <a:noAutofit/>
          </a:bodyPr>
          <a:lstStyle/>
          <a:p>
            <a:pPr marL="0" indent="0" algn="just">
              <a:buNone/>
            </a:pPr>
            <a:r>
              <a:rPr lang="en-US" sz="2600" b="1" dirty="0"/>
              <a:t>Magnesium</a:t>
            </a:r>
            <a:r>
              <a:rPr lang="en-US" sz="2600" dirty="0"/>
              <a:t> is the basis for strength and hardness development in heat-treated Al-Si alloys and is commonly used </a:t>
            </a:r>
            <a:r>
              <a:rPr lang="en-US" sz="2600" dirty="0" smtClean="0"/>
              <a:t>in</a:t>
            </a:r>
            <a:r>
              <a:rPr lang="tr-TR" sz="2600" dirty="0" smtClean="0"/>
              <a:t> </a:t>
            </a:r>
            <a:r>
              <a:rPr lang="en-US" sz="2600" dirty="0" smtClean="0"/>
              <a:t>more </a:t>
            </a:r>
            <a:r>
              <a:rPr lang="en-US" sz="2600" dirty="0"/>
              <a:t>complex Al-Si alloys containing copper, nickel, and other elements for the same purpose. The hardening </a:t>
            </a:r>
            <a:r>
              <a:rPr lang="en-US" sz="2600" dirty="0" smtClean="0"/>
              <a:t>phase</a:t>
            </a:r>
            <a:r>
              <a:rPr lang="tr-TR" sz="2600" dirty="0" smtClean="0"/>
              <a:t> </a:t>
            </a:r>
            <a:r>
              <a:rPr lang="en-US" sz="2600" dirty="0" smtClean="0"/>
              <a:t>Mg</a:t>
            </a:r>
            <a:r>
              <a:rPr lang="en-US" sz="2600" baseline="-25000" dirty="0" smtClean="0"/>
              <a:t>2</a:t>
            </a:r>
            <a:r>
              <a:rPr lang="en-US" sz="2600" dirty="0" smtClean="0"/>
              <a:t>Si </a:t>
            </a:r>
            <a:r>
              <a:rPr lang="en-US" sz="2600" dirty="0"/>
              <a:t>displays a useful solubility limit corresponding to approximately 0.70% Mg, beyond which either no </a:t>
            </a:r>
            <a:r>
              <a:rPr lang="en-US" sz="2600" dirty="0" smtClean="0"/>
              <a:t>further</a:t>
            </a:r>
            <a:r>
              <a:rPr lang="tr-TR" sz="2600" dirty="0" smtClean="0"/>
              <a:t> </a:t>
            </a:r>
            <a:r>
              <a:rPr lang="en-US" sz="2600" dirty="0" smtClean="0"/>
              <a:t>strengthening </a:t>
            </a:r>
            <a:r>
              <a:rPr lang="en-US" sz="2600" dirty="0"/>
              <a:t>occurs or matrix softening takes place. Common premium-strength compositions in the Al-Si </a:t>
            </a:r>
            <a:r>
              <a:rPr lang="en-US" sz="2600" dirty="0" smtClean="0"/>
              <a:t>family</a:t>
            </a:r>
            <a:r>
              <a:rPr lang="tr-TR" sz="2600" dirty="0" smtClean="0"/>
              <a:t> </a:t>
            </a:r>
            <a:r>
              <a:rPr lang="en-US" sz="2600" dirty="0" smtClean="0"/>
              <a:t>employ </a:t>
            </a:r>
            <a:r>
              <a:rPr lang="en-US" sz="2600" dirty="0"/>
              <a:t>magnesium in the range of 0.40 to 0.070</a:t>
            </a:r>
            <a:r>
              <a:rPr lang="en-US" sz="2600" dirty="0" smtClean="0"/>
              <a:t>%</a:t>
            </a:r>
            <a:r>
              <a:rPr lang="tr-TR" sz="2600" dirty="0" smtClean="0"/>
              <a:t>. </a:t>
            </a:r>
            <a:r>
              <a:rPr lang="en-US" sz="2600" dirty="0" smtClean="0"/>
              <a:t>Binary </a:t>
            </a:r>
            <a:r>
              <a:rPr lang="en-US" sz="2600" dirty="0"/>
              <a:t>Al-Mg alloys are widely used in applications requiring a bright surface finish and corrosion resistance, as well </a:t>
            </a:r>
            <a:r>
              <a:rPr lang="en-US" sz="2600" dirty="0" smtClean="0"/>
              <a:t>as</a:t>
            </a:r>
            <a:r>
              <a:rPr lang="tr-TR" sz="2600" dirty="0" smtClean="0"/>
              <a:t> </a:t>
            </a:r>
            <a:r>
              <a:rPr lang="en-US" sz="2600" dirty="0" smtClean="0"/>
              <a:t>attractive </a:t>
            </a:r>
            <a:r>
              <a:rPr lang="en-US" sz="2600" dirty="0"/>
              <a:t>combinations of strength and ductility. </a:t>
            </a:r>
            <a:r>
              <a:rPr lang="en-US" sz="2600" dirty="0" smtClean="0"/>
              <a:t>Common</a:t>
            </a:r>
            <a:r>
              <a:rPr lang="tr-TR" sz="2600" dirty="0" smtClean="0"/>
              <a:t> </a:t>
            </a:r>
            <a:r>
              <a:rPr lang="en-US" sz="2600" dirty="0" smtClean="0"/>
              <a:t>compositions </a:t>
            </a:r>
            <a:r>
              <a:rPr lang="en-US" sz="2600" dirty="0"/>
              <a:t>range from 4 to 10% Mg, and </a:t>
            </a:r>
            <a:r>
              <a:rPr lang="en-US" sz="2600" dirty="0" smtClean="0"/>
              <a:t>compositions</a:t>
            </a:r>
            <a:r>
              <a:rPr lang="tr-TR" sz="2600" dirty="0" smtClean="0"/>
              <a:t> </a:t>
            </a:r>
            <a:r>
              <a:rPr lang="en-US" sz="2600" dirty="0" smtClean="0"/>
              <a:t>containing </a:t>
            </a:r>
            <a:r>
              <a:rPr lang="en-US" sz="2600" dirty="0"/>
              <a:t>more than 7% Mg are heat treatable. Instability and room-temperature aging characteristics at </a:t>
            </a:r>
            <a:r>
              <a:rPr lang="en-US" sz="2600" dirty="0" smtClean="0"/>
              <a:t>higher</a:t>
            </a:r>
            <a:r>
              <a:rPr lang="tr-TR" sz="2600" dirty="0" smtClean="0"/>
              <a:t> </a:t>
            </a:r>
            <a:r>
              <a:rPr lang="en-US" sz="2600" dirty="0" smtClean="0"/>
              <a:t>magnesium </a:t>
            </a:r>
            <a:r>
              <a:rPr lang="en-US" sz="2600" dirty="0"/>
              <a:t>concentrations encourage heat treatment.</a:t>
            </a:r>
            <a:endParaRPr lang="en-GB" sz="2600" dirty="0"/>
          </a:p>
        </p:txBody>
      </p:sp>
    </p:spTree>
    <p:extLst>
      <p:ext uri="{BB962C8B-B14F-4D97-AF65-F5344CB8AC3E}">
        <p14:creationId xmlns:p14="http://schemas.microsoft.com/office/powerpoint/2010/main" val="146159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5904656"/>
          </a:xfrm>
        </p:spPr>
        <p:txBody>
          <a:bodyPr>
            <a:normAutofit/>
          </a:bodyPr>
          <a:lstStyle/>
          <a:p>
            <a:pPr marL="0" indent="0" algn="just">
              <a:buNone/>
            </a:pPr>
            <a:r>
              <a:rPr lang="en-US" sz="2600" b="1" dirty="0"/>
              <a:t>Copper. </a:t>
            </a:r>
            <a:r>
              <a:rPr lang="en-US" sz="2600" dirty="0"/>
              <a:t>The first and most widely used </a:t>
            </a:r>
            <a:r>
              <a:rPr lang="en-US" sz="2600" dirty="0" err="1" smtClean="0"/>
              <a:t>aluminium</a:t>
            </a:r>
            <a:r>
              <a:rPr lang="en-US" sz="2600" dirty="0" smtClean="0"/>
              <a:t> </a:t>
            </a:r>
            <a:r>
              <a:rPr lang="en-US" sz="2600" dirty="0"/>
              <a:t>alloys were those containing 4 to 10% Cu. Copper </a:t>
            </a:r>
            <a:r>
              <a:rPr lang="en-US" sz="2600" dirty="0" smtClean="0"/>
              <a:t>substantially</a:t>
            </a:r>
            <a:r>
              <a:rPr lang="tr-TR" sz="2600" dirty="0" smtClean="0"/>
              <a:t> </a:t>
            </a:r>
            <a:r>
              <a:rPr lang="en-US" sz="2600" dirty="0" smtClean="0"/>
              <a:t>improves </a:t>
            </a:r>
            <a:r>
              <a:rPr lang="en-US" sz="2600" dirty="0"/>
              <a:t>strength and hardness in the as-cast and heat-treated conditions. Alloys containing 4 to 6% Cu respond </a:t>
            </a:r>
            <a:r>
              <a:rPr lang="en-US" sz="2600" dirty="0" smtClean="0"/>
              <a:t>most</a:t>
            </a:r>
            <a:r>
              <a:rPr lang="tr-TR" sz="2600" dirty="0" smtClean="0"/>
              <a:t> </a:t>
            </a:r>
            <a:r>
              <a:rPr lang="en-US" sz="2600" dirty="0" smtClean="0"/>
              <a:t>strongly </a:t>
            </a:r>
            <a:r>
              <a:rPr lang="en-US" sz="2600" dirty="0"/>
              <a:t>to thermal treatment. Copper generally reduces resistance to general corrosion </a:t>
            </a:r>
            <a:r>
              <a:rPr lang="en-US" sz="2600" dirty="0" smtClean="0"/>
              <a:t>and </a:t>
            </a:r>
            <a:r>
              <a:rPr lang="en-US" sz="2600" dirty="0"/>
              <a:t>in specific compositions </a:t>
            </a:r>
            <a:r>
              <a:rPr lang="en-US" sz="2600" dirty="0" smtClean="0"/>
              <a:t>and</a:t>
            </a:r>
            <a:r>
              <a:rPr lang="tr-TR" sz="2600" dirty="0" smtClean="0"/>
              <a:t> </a:t>
            </a:r>
            <a:r>
              <a:rPr lang="en-US" sz="2600" dirty="0" smtClean="0"/>
              <a:t>material </a:t>
            </a:r>
            <a:r>
              <a:rPr lang="en-US" sz="2600" dirty="0"/>
              <a:t>conditions, stress corrosion susceptibility. Additions of copper also reduce hot tear resistance and </a:t>
            </a:r>
            <a:r>
              <a:rPr lang="en-US" sz="2600" dirty="0" smtClean="0"/>
              <a:t>decrease</a:t>
            </a:r>
            <a:r>
              <a:rPr lang="tr-TR" sz="2600" dirty="0" smtClean="0"/>
              <a:t> </a:t>
            </a:r>
            <a:r>
              <a:rPr lang="en-US" sz="2600" dirty="0" err="1" smtClean="0"/>
              <a:t>castability</a:t>
            </a:r>
            <a:r>
              <a:rPr lang="en-US" sz="2600" dirty="0" smtClean="0"/>
              <a:t>.</a:t>
            </a:r>
            <a:endParaRPr lang="tr-TR" sz="2600" dirty="0"/>
          </a:p>
          <a:p>
            <a:pPr marL="0" indent="0" algn="just">
              <a:buNone/>
            </a:pPr>
            <a:r>
              <a:rPr lang="en-US" sz="2600" b="1" dirty="0"/>
              <a:t>Zinc. </a:t>
            </a:r>
            <a:r>
              <a:rPr lang="en-US" sz="2600" dirty="0"/>
              <a:t>No significant benefits are obtained by the addition of zinc to </a:t>
            </a:r>
            <a:r>
              <a:rPr lang="en-US" sz="2600" dirty="0" err="1" smtClean="0"/>
              <a:t>aluminium</a:t>
            </a:r>
            <a:r>
              <a:rPr lang="en-US" sz="2600" dirty="0" smtClean="0"/>
              <a:t>. </a:t>
            </a:r>
            <a:r>
              <a:rPr lang="en-US" sz="2600" dirty="0"/>
              <a:t>Accompanied by the addition of </a:t>
            </a:r>
            <a:r>
              <a:rPr lang="en-US" sz="2600" dirty="0" smtClean="0"/>
              <a:t>copper</a:t>
            </a:r>
            <a:r>
              <a:rPr lang="tr-TR" sz="2600" dirty="0" smtClean="0"/>
              <a:t> </a:t>
            </a:r>
            <a:r>
              <a:rPr lang="en-US" sz="2600" dirty="0" smtClean="0"/>
              <a:t>and/or </a:t>
            </a:r>
            <a:r>
              <a:rPr lang="en-US" sz="2600" dirty="0"/>
              <a:t>magnesium, however, zinc results in attractive heat treatable or naturally aging compositions. A number of </a:t>
            </a:r>
            <a:r>
              <a:rPr lang="en-US" sz="2600" dirty="0" smtClean="0"/>
              <a:t>such</a:t>
            </a:r>
            <a:r>
              <a:rPr lang="tr-TR" sz="2600" dirty="0" smtClean="0"/>
              <a:t> </a:t>
            </a:r>
            <a:r>
              <a:rPr lang="en-US" sz="2600" dirty="0" smtClean="0"/>
              <a:t>compositions </a:t>
            </a:r>
            <a:r>
              <a:rPr lang="en-US" sz="2600" dirty="0"/>
              <a:t>are in common use. Zinc is also commonly found in secondary gravity and die casting compositions.</a:t>
            </a:r>
            <a:endParaRPr lang="tr-TR" sz="2600" dirty="0" smtClean="0"/>
          </a:p>
          <a:p>
            <a:pPr marL="0" indent="0">
              <a:buNone/>
            </a:pPr>
            <a:endParaRPr lang="en-GB" sz="2400" dirty="0"/>
          </a:p>
        </p:txBody>
      </p:sp>
    </p:spTree>
    <p:extLst>
      <p:ext uri="{BB962C8B-B14F-4D97-AF65-F5344CB8AC3E}">
        <p14:creationId xmlns:p14="http://schemas.microsoft.com/office/powerpoint/2010/main" val="415828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445624" cy="4669979"/>
          </a:xfrm>
        </p:spPr>
        <p:txBody>
          <a:bodyPr>
            <a:noAutofit/>
          </a:bodyPr>
          <a:lstStyle/>
          <a:p>
            <a:pPr marL="0" indent="0" algn="just">
              <a:buNone/>
            </a:pPr>
            <a:r>
              <a:rPr lang="en-US" sz="2600" b="1" dirty="0"/>
              <a:t>Iron</a:t>
            </a:r>
            <a:r>
              <a:rPr lang="en-US" sz="2600" dirty="0"/>
              <a:t> improves hot tear resistance and decreases the tendency for die sticking or soldering in die casting. Increases in </a:t>
            </a:r>
            <a:r>
              <a:rPr lang="en-US" sz="2600" dirty="0" smtClean="0"/>
              <a:t>iron</a:t>
            </a:r>
            <a:r>
              <a:rPr lang="tr-TR" sz="2600" dirty="0" smtClean="0"/>
              <a:t> </a:t>
            </a:r>
            <a:r>
              <a:rPr lang="en-US" sz="2600" dirty="0" smtClean="0"/>
              <a:t>content are however </a:t>
            </a:r>
            <a:r>
              <a:rPr lang="en-US" sz="2600" dirty="0"/>
              <a:t>accompanied by substantially decreased ductility. Iron reacts to form a myriad of insoluble </a:t>
            </a:r>
            <a:r>
              <a:rPr lang="en-US" sz="2600" dirty="0" smtClean="0"/>
              <a:t>phases</a:t>
            </a:r>
            <a:r>
              <a:rPr lang="tr-TR" sz="2600" dirty="0" smtClean="0"/>
              <a:t> </a:t>
            </a:r>
            <a:r>
              <a:rPr lang="en-US" sz="2600" dirty="0" smtClean="0"/>
              <a:t>in </a:t>
            </a:r>
            <a:r>
              <a:rPr lang="en-US" sz="2600" dirty="0" err="1" smtClean="0"/>
              <a:t>aluminium</a:t>
            </a:r>
            <a:r>
              <a:rPr lang="en-US" sz="2600" dirty="0" smtClean="0"/>
              <a:t> </a:t>
            </a:r>
            <a:r>
              <a:rPr lang="en-US" sz="2600" dirty="0"/>
              <a:t>alloy melts, the most common of which are FeAl</a:t>
            </a:r>
            <a:r>
              <a:rPr lang="en-US" sz="2600" baseline="-25000" dirty="0"/>
              <a:t>3</a:t>
            </a:r>
            <a:r>
              <a:rPr lang="en-US" sz="2600" dirty="0"/>
              <a:t>, FeMnAl</a:t>
            </a:r>
            <a:r>
              <a:rPr lang="en-US" sz="2600" baseline="-25000" dirty="0"/>
              <a:t>6</a:t>
            </a:r>
            <a:r>
              <a:rPr lang="en-US" sz="2600" dirty="0"/>
              <a:t>, and </a:t>
            </a:r>
            <a:r>
              <a:rPr lang="en-US" sz="2600" dirty="0" smtClean="0"/>
              <a:t>α</a:t>
            </a:r>
            <a:r>
              <a:rPr lang="tr-TR" sz="2600" dirty="0" smtClean="0"/>
              <a:t>-</a:t>
            </a:r>
            <a:r>
              <a:rPr lang="en-US" sz="2600" dirty="0" err="1" smtClean="0"/>
              <a:t>AlFeSi</a:t>
            </a:r>
            <a:r>
              <a:rPr lang="en-US" sz="2600" dirty="0"/>
              <a:t>. These essentially </a:t>
            </a:r>
            <a:r>
              <a:rPr lang="en-US" sz="2600" dirty="0" smtClean="0"/>
              <a:t>insoluble</a:t>
            </a:r>
            <a:r>
              <a:rPr lang="tr-TR" sz="2600" dirty="0" smtClean="0"/>
              <a:t> </a:t>
            </a:r>
            <a:r>
              <a:rPr lang="en-US" sz="2600" dirty="0" smtClean="0"/>
              <a:t>phases </a:t>
            </a:r>
            <a:r>
              <a:rPr lang="en-US" sz="2600" dirty="0"/>
              <a:t>are responsible for improvements in strength, especially at elevated temperature. As the fraction of insoluble </a:t>
            </a:r>
            <a:r>
              <a:rPr lang="en-US" sz="2600" dirty="0" smtClean="0"/>
              <a:t>phase</a:t>
            </a:r>
            <a:r>
              <a:rPr lang="tr-TR" sz="2600" dirty="0" smtClean="0"/>
              <a:t> </a:t>
            </a:r>
            <a:r>
              <a:rPr lang="en-US" sz="2600" dirty="0" smtClean="0"/>
              <a:t>increases </a:t>
            </a:r>
            <a:r>
              <a:rPr lang="en-US" sz="2600" dirty="0"/>
              <a:t>with increased iron content, casting considerations such as </a:t>
            </a:r>
            <a:r>
              <a:rPr lang="en-US" sz="2600" dirty="0" err="1"/>
              <a:t>flowability</a:t>
            </a:r>
            <a:r>
              <a:rPr lang="en-US" sz="2600" dirty="0"/>
              <a:t> and feeding characteristics are </a:t>
            </a:r>
            <a:r>
              <a:rPr lang="en-US" sz="2600" dirty="0" smtClean="0"/>
              <a:t>adversely</a:t>
            </a:r>
            <a:r>
              <a:rPr lang="tr-TR" sz="2600" dirty="0" smtClean="0"/>
              <a:t> </a:t>
            </a:r>
            <a:r>
              <a:rPr lang="en-US" sz="2600" dirty="0" smtClean="0"/>
              <a:t>affected</a:t>
            </a:r>
            <a:r>
              <a:rPr lang="en-US" sz="2600" dirty="0"/>
              <a:t>. Iron participates in the formation of </a:t>
            </a:r>
            <a:r>
              <a:rPr lang="en-US" sz="2600" dirty="0" err="1"/>
              <a:t>sludging</a:t>
            </a:r>
            <a:r>
              <a:rPr lang="en-US" sz="2600" dirty="0"/>
              <a:t> phases </a:t>
            </a:r>
            <a:r>
              <a:rPr lang="en-US" sz="2600" dirty="0" smtClean="0"/>
              <a:t>with</a:t>
            </a:r>
            <a:r>
              <a:rPr lang="tr-TR" sz="2600" dirty="0" smtClean="0"/>
              <a:t> </a:t>
            </a:r>
            <a:r>
              <a:rPr lang="en-US" sz="2600" dirty="0" smtClean="0"/>
              <a:t>manganese</a:t>
            </a:r>
            <a:r>
              <a:rPr lang="en-US" sz="2600" dirty="0"/>
              <a:t>, chromium, and other elements.</a:t>
            </a:r>
            <a:endParaRPr lang="en-GB" sz="2600" dirty="0"/>
          </a:p>
        </p:txBody>
      </p:sp>
    </p:spTree>
    <p:extLst>
      <p:ext uri="{BB962C8B-B14F-4D97-AF65-F5344CB8AC3E}">
        <p14:creationId xmlns:p14="http://schemas.microsoft.com/office/powerpoint/2010/main" val="416692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58808" cy="5793507"/>
          </a:xfrm>
        </p:spPr>
        <p:txBody>
          <a:bodyPr>
            <a:normAutofit lnSpcReduction="10000"/>
          </a:bodyPr>
          <a:lstStyle/>
          <a:p>
            <a:pPr marL="0" indent="0" algn="just">
              <a:buNone/>
            </a:pPr>
            <a:r>
              <a:rPr lang="en-US" sz="2600" b="1" dirty="0"/>
              <a:t>Titanium</a:t>
            </a:r>
            <a:r>
              <a:rPr lang="en-US" sz="2600" dirty="0"/>
              <a:t> is extensively used to refine the grain structure of </a:t>
            </a:r>
            <a:r>
              <a:rPr lang="en-US" sz="2600" dirty="0" err="1" smtClean="0"/>
              <a:t>aluminium</a:t>
            </a:r>
            <a:r>
              <a:rPr lang="en-US" sz="2600" dirty="0" smtClean="0"/>
              <a:t> </a:t>
            </a:r>
            <a:r>
              <a:rPr lang="en-US" sz="2600" dirty="0"/>
              <a:t>casting alloys, often in combination with </a:t>
            </a:r>
            <a:r>
              <a:rPr lang="en-US" sz="2600" dirty="0" smtClean="0"/>
              <a:t>smaller</a:t>
            </a:r>
            <a:r>
              <a:rPr lang="tr-TR" sz="2600" dirty="0" smtClean="0"/>
              <a:t> </a:t>
            </a:r>
            <a:r>
              <a:rPr lang="en-US" sz="2600" dirty="0" smtClean="0"/>
              <a:t>amounts </a:t>
            </a:r>
            <a:r>
              <a:rPr lang="en-US" sz="2600" dirty="0"/>
              <a:t>of boron. Titanium in excess of the stoichiometry of TiB</a:t>
            </a:r>
            <a:r>
              <a:rPr lang="en-US" sz="2600" baseline="-25000" dirty="0"/>
              <a:t>2</a:t>
            </a:r>
            <a:r>
              <a:rPr lang="en-US" sz="2600" dirty="0"/>
              <a:t> is necessary for effective grain refinement. Titanium </a:t>
            </a:r>
            <a:r>
              <a:rPr lang="en-US" sz="2600" dirty="0" smtClean="0"/>
              <a:t>is</a:t>
            </a:r>
            <a:r>
              <a:rPr lang="tr-TR" sz="2600" dirty="0" smtClean="0"/>
              <a:t> </a:t>
            </a:r>
            <a:r>
              <a:rPr lang="en-US" sz="2600" dirty="0" smtClean="0"/>
              <a:t>often </a:t>
            </a:r>
            <a:r>
              <a:rPr lang="en-US" sz="2600" dirty="0"/>
              <a:t>employed at concentrations greater than those required for grain refinement to reduce cracking tendencies in </a:t>
            </a:r>
            <a:r>
              <a:rPr lang="en-US" sz="2600" dirty="0" smtClean="0"/>
              <a:t>hot</a:t>
            </a:r>
            <a:r>
              <a:rPr lang="tr-TR" sz="2600" dirty="0" smtClean="0"/>
              <a:t> </a:t>
            </a:r>
            <a:r>
              <a:rPr lang="en-US" sz="2600" dirty="0" smtClean="0"/>
              <a:t>short </a:t>
            </a:r>
            <a:r>
              <a:rPr lang="en-US" sz="2600" dirty="0"/>
              <a:t>compositions</a:t>
            </a:r>
            <a:r>
              <a:rPr lang="en-US" sz="2600" dirty="0" smtClean="0"/>
              <a:t>.</a:t>
            </a:r>
            <a:endParaRPr lang="tr-TR" sz="2600" dirty="0" smtClean="0"/>
          </a:p>
          <a:p>
            <a:pPr marL="0" indent="0" algn="just">
              <a:buNone/>
            </a:pPr>
            <a:r>
              <a:rPr lang="en-US" sz="2600" b="1" dirty="0"/>
              <a:t>Boron</a:t>
            </a:r>
            <a:r>
              <a:rPr lang="en-US" sz="2600" dirty="0"/>
              <a:t> combines with other metals to form borides, such as Al</a:t>
            </a:r>
            <a:r>
              <a:rPr lang="en-US" sz="2600" baseline="-25000" dirty="0"/>
              <a:t>2</a:t>
            </a:r>
            <a:r>
              <a:rPr lang="en-US" sz="2600" dirty="0"/>
              <a:t> and TiB</a:t>
            </a:r>
            <a:r>
              <a:rPr lang="en-US" sz="2600" baseline="-25000" dirty="0"/>
              <a:t>2</a:t>
            </a:r>
            <a:r>
              <a:rPr lang="en-US" sz="2600" dirty="0"/>
              <a:t>. Titanium boride forms stable nucleation </a:t>
            </a:r>
            <a:r>
              <a:rPr lang="en-US" sz="2600" dirty="0" smtClean="0"/>
              <a:t>sites</a:t>
            </a:r>
            <a:r>
              <a:rPr lang="tr-TR" sz="2600" dirty="0" smtClean="0"/>
              <a:t> </a:t>
            </a:r>
            <a:r>
              <a:rPr lang="en-US" sz="2600" dirty="0" smtClean="0"/>
              <a:t>for </a:t>
            </a:r>
            <a:r>
              <a:rPr lang="en-US" sz="2600" dirty="0"/>
              <a:t>interaction with active grain-refining phases such as TiAl</a:t>
            </a:r>
            <a:r>
              <a:rPr lang="en-US" sz="2600" baseline="-25000" dirty="0"/>
              <a:t>3</a:t>
            </a:r>
            <a:r>
              <a:rPr lang="en-US" sz="2600" dirty="0"/>
              <a:t> in molten </a:t>
            </a:r>
            <a:r>
              <a:rPr lang="en-US" sz="2600" dirty="0" err="1" smtClean="0"/>
              <a:t>aluminium</a:t>
            </a:r>
            <a:r>
              <a:rPr lang="en-US" sz="2600" dirty="0" smtClean="0"/>
              <a:t>.</a:t>
            </a:r>
            <a:endParaRPr lang="tr-TR" sz="2600" dirty="0" smtClean="0"/>
          </a:p>
          <a:p>
            <a:pPr marL="0" indent="0" algn="just">
              <a:buNone/>
            </a:pPr>
            <a:r>
              <a:rPr lang="en-US" sz="2600" b="1" dirty="0"/>
              <a:t>Silver</a:t>
            </a:r>
            <a:r>
              <a:rPr lang="en-US" sz="2600" dirty="0"/>
              <a:t> is used in only a limited range of </a:t>
            </a:r>
            <a:r>
              <a:rPr lang="en-US" sz="2600" dirty="0" err="1" smtClean="0"/>
              <a:t>aluminium</a:t>
            </a:r>
            <a:r>
              <a:rPr lang="en-US" sz="2600" dirty="0" smtClean="0"/>
              <a:t>-copper </a:t>
            </a:r>
            <a:r>
              <a:rPr lang="en-US" sz="2600" dirty="0"/>
              <a:t>premium-strength alloys at concentrations of 0.5 to 1.0</a:t>
            </a:r>
            <a:r>
              <a:rPr lang="en-US" sz="2600" dirty="0" smtClean="0"/>
              <a:t>%.</a:t>
            </a:r>
            <a:r>
              <a:rPr lang="tr-TR" sz="2600" dirty="0" smtClean="0"/>
              <a:t> </a:t>
            </a:r>
            <a:r>
              <a:rPr lang="en-US" sz="2600" dirty="0" smtClean="0"/>
              <a:t>Silver </a:t>
            </a:r>
            <a:r>
              <a:rPr lang="en-US" sz="2600" dirty="0"/>
              <a:t>contributes to precipitation hardening and stress corrosion resistance.</a:t>
            </a:r>
            <a:endParaRPr lang="tr-TR" sz="2600" dirty="0" smtClean="0"/>
          </a:p>
          <a:p>
            <a:pPr marL="0" indent="0" algn="just">
              <a:buNone/>
            </a:pPr>
            <a:endParaRPr lang="en-GB" sz="2600" dirty="0"/>
          </a:p>
        </p:txBody>
      </p:sp>
    </p:spTree>
    <p:extLst>
      <p:ext uri="{BB962C8B-B14F-4D97-AF65-F5344CB8AC3E}">
        <p14:creationId xmlns:p14="http://schemas.microsoft.com/office/powerpoint/2010/main" val="272529024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2884</Words>
  <Application>Microsoft Office PowerPoint</Application>
  <PresentationFormat>Ekran Gösterisi (4:3)</PresentationFormat>
  <Paragraphs>87</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Wingdings</vt:lpstr>
      <vt:lpstr>Ofis Teması</vt:lpstr>
      <vt:lpstr>Aluminium Casting Alloys   .</vt:lpstr>
      <vt:lpstr>Introduction</vt:lpstr>
      <vt:lpstr>PowerPoint Sunusu</vt:lpstr>
      <vt:lpstr>PowerPoint Sunusu</vt:lpstr>
      <vt:lpstr>Effects of Alloying Elements</vt:lpstr>
      <vt:lpstr>PowerPoint Sunusu</vt:lpstr>
      <vt:lpstr>PowerPoint Sunusu</vt:lpstr>
      <vt:lpstr>PowerPoint Sunusu</vt:lpstr>
      <vt:lpstr>PowerPoint Sunusu</vt:lpstr>
      <vt:lpstr>PowerPoint Sunusu</vt:lpstr>
      <vt:lpstr>PowerPoint Sunusu</vt:lpstr>
      <vt:lpstr>PowerPoint Sunusu</vt:lpstr>
      <vt:lpstr>PowerPoint Sunusu</vt:lpstr>
      <vt:lpstr>Grain Structure</vt:lpstr>
      <vt:lpstr>PowerPoint Sunusu</vt:lpstr>
      <vt:lpstr>PowerPoint Sunusu</vt:lpstr>
      <vt:lpstr>Modification and Refinement of Aluminium-Silicon Alloys</vt:lpstr>
      <vt:lpstr>PowerPoint Sunusu</vt:lpstr>
      <vt:lpstr>PowerPoint Sunusu</vt:lpstr>
      <vt:lpstr>PowerPoint Sunusu</vt:lpstr>
      <vt:lpstr>PowerPoint Sunusu</vt:lpstr>
      <vt:lpstr>Hydrogen in aluminium</vt:lpstr>
      <vt:lpstr>PowerPoint Sunusu</vt:lpstr>
      <vt:lpstr>Reduced Pressure Test (RPT)</vt:lpstr>
      <vt:lpstr>PowerPoint Sunusu</vt:lpstr>
      <vt:lpstr>PowerPoint Sunusu</vt:lpstr>
      <vt:lpstr>PowerPoint Sunusu</vt:lpstr>
      <vt:lpstr>PowerPoint Sunusu</vt:lpstr>
      <vt:lpstr>PowerPoint Sunusu</vt:lpstr>
      <vt:lpstr>PowerPoint Sunusu</vt:lpstr>
      <vt:lpstr>Uses of Fluxes in Molten Aluminium Processing</vt:lpstr>
      <vt:lpstr>PowerPoint Sunusu</vt:lpstr>
      <vt:lpstr>PowerPoint Sunusu</vt:lpstr>
      <vt:lpstr>PowerPoint Sunusu</vt:lpstr>
      <vt:lpstr>Video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Kerem Altuğ Güler</dc:creator>
  <cp:lastModifiedBy>PENCERE-PC</cp:lastModifiedBy>
  <cp:revision>31</cp:revision>
  <dcterms:created xsi:type="dcterms:W3CDTF">2017-11-17T11:08:14Z</dcterms:created>
  <dcterms:modified xsi:type="dcterms:W3CDTF">2021-10-11T12:25:43Z</dcterms:modified>
</cp:coreProperties>
</file>