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3" r:id="rId7"/>
    <p:sldId id="264" r:id="rId8"/>
    <p:sldId id="265" r:id="rId9"/>
    <p:sldId id="266" r:id="rId10"/>
    <p:sldId id="267" r:id="rId11"/>
    <p:sldId id="262" r:id="rId12"/>
    <p:sldId id="268" r:id="rId13"/>
    <p:sldId id="269" r:id="rId14"/>
    <p:sldId id="270" r:id="rId15"/>
    <p:sldId id="271" r:id="rId16"/>
    <p:sldId id="272" r:id="rId17"/>
    <p:sldId id="280" r:id="rId18"/>
    <p:sldId id="281" r:id="rId19"/>
    <p:sldId id="282" r:id="rId20"/>
    <p:sldId id="273" r:id="rId21"/>
    <p:sldId id="275" r:id="rId22"/>
    <p:sldId id="274" r:id="rId23"/>
    <p:sldId id="276" r:id="rId24"/>
    <p:sldId id="277" r:id="rId25"/>
    <p:sldId id="278" r:id="rId26"/>
    <p:sldId id="279" r:id="rId27"/>
    <p:sldId id="283" r:id="rId28"/>
    <p:sldId id="284" r:id="rId29"/>
    <p:sldId id="285" r:id="rId30"/>
    <p:sldId id="288" r:id="rId31"/>
    <p:sldId id="287" r:id="rId32"/>
    <p:sldId id="286" r:id="rId33"/>
    <p:sldId id="289" r:id="rId34"/>
    <p:sldId id="290" r:id="rId35"/>
    <p:sldId id="291" r:id="rId36"/>
    <p:sldId id="292" r:id="rId37"/>
    <p:sldId id="293" r:id="rId38"/>
    <p:sldId id="294" r:id="rId39"/>
    <p:sldId id="295" r:id="rId40"/>
    <p:sldId id="299" r:id="rId41"/>
    <p:sldId id="300" r:id="rId42"/>
    <p:sldId id="301" r:id="rId43"/>
    <p:sldId id="296" r:id="rId44"/>
    <p:sldId id="297" r:id="rId45"/>
    <p:sldId id="298"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10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1C31D24-7743-4699-BBDF-F9FD42B3FCEE}"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528A5-4B7B-483C-8AC5-980E5D2ED804}" type="slidenum">
              <a:rPr lang="en-GB" smtClean="0"/>
              <a:t>‹#›</a:t>
            </a:fld>
            <a:endParaRPr lang="en-GB"/>
          </a:p>
        </p:txBody>
      </p:sp>
    </p:spTree>
    <p:extLst>
      <p:ext uri="{BB962C8B-B14F-4D97-AF65-F5344CB8AC3E}">
        <p14:creationId xmlns:p14="http://schemas.microsoft.com/office/powerpoint/2010/main" val="377085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1C31D24-7743-4699-BBDF-F9FD42B3FCEE}"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528A5-4B7B-483C-8AC5-980E5D2ED804}" type="slidenum">
              <a:rPr lang="en-GB" smtClean="0"/>
              <a:t>‹#›</a:t>
            </a:fld>
            <a:endParaRPr lang="en-GB"/>
          </a:p>
        </p:txBody>
      </p:sp>
    </p:spTree>
    <p:extLst>
      <p:ext uri="{BB962C8B-B14F-4D97-AF65-F5344CB8AC3E}">
        <p14:creationId xmlns:p14="http://schemas.microsoft.com/office/powerpoint/2010/main" val="158259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1C31D24-7743-4699-BBDF-F9FD42B3FCEE}"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528A5-4B7B-483C-8AC5-980E5D2ED804}" type="slidenum">
              <a:rPr lang="en-GB" smtClean="0"/>
              <a:t>‹#›</a:t>
            </a:fld>
            <a:endParaRPr lang="en-GB"/>
          </a:p>
        </p:txBody>
      </p:sp>
    </p:spTree>
    <p:extLst>
      <p:ext uri="{BB962C8B-B14F-4D97-AF65-F5344CB8AC3E}">
        <p14:creationId xmlns:p14="http://schemas.microsoft.com/office/powerpoint/2010/main" val="266348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1C31D24-7743-4699-BBDF-F9FD42B3FCEE}"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528A5-4B7B-483C-8AC5-980E5D2ED804}" type="slidenum">
              <a:rPr lang="en-GB" smtClean="0"/>
              <a:t>‹#›</a:t>
            </a:fld>
            <a:endParaRPr lang="en-GB"/>
          </a:p>
        </p:txBody>
      </p:sp>
    </p:spTree>
    <p:extLst>
      <p:ext uri="{BB962C8B-B14F-4D97-AF65-F5344CB8AC3E}">
        <p14:creationId xmlns:p14="http://schemas.microsoft.com/office/powerpoint/2010/main" val="216865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1C31D24-7743-4699-BBDF-F9FD42B3FCEE}"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528A5-4B7B-483C-8AC5-980E5D2ED804}" type="slidenum">
              <a:rPr lang="en-GB" smtClean="0"/>
              <a:t>‹#›</a:t>
            </a:fld>
            <a:endParaRPr lang="en-GB"/>
          </a:p>
        </p:txBody>
      </p:sp>
    </p:spTree>
    <p:extLst>
      <p:ext uri="{BB962C8B-B14F-4D97-AF65-F5344CB8AC3E}">
        <p14:creationId xmlns:p14="http://schemas.microsoft.com/office/powerpoint/2010/main" val="245164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1C31D24-7743-4699-BBDF-F9FD42B3FCEE}"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528A5-4B7B-483C-8AC5-980E5D2ED804}" type="slidenum">
              <a:rPr lang="en-GB" smtClean="0"/>
              <a:t>‹#›</a:t>
            </a:fld>
            <a:endParaRPr lang="en-GB"/>
          </a:p>
        </p:txBody>
      </p:sp>
    </p:spTree>
    <p:extLst>
      <p:ext uri="{BB962C8B-B14F-4D97-AF65-F5344CB8AC3E}">
        <p14:creationId xmlns:p14="http://schemas.microsoft.com/office/powerpoint/2010/main" val="410648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1C31D24-7743-4699-BBDF-F9FD42B3FCEE}" type="datetimeFigureOut">
              <a:rPr lang="en-GB" smtClean="0"/>
              <a:t>11/10/2021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3528A5-4B7B-483C-8AC5-980E5D2ED804}" type="slidenum">
              <a:rPr lang="en-GB" smtClean="0"/>
              <a:t>‹#›</a:t>
            </a:fld>
            <a:endParaRPr lang="en-GB"/>
          </a:p>
        </p:txBody>
      </p:sp>
    </p:spTree>
    <p:extLst>
      <p:ext uri="{BB962C8B-B14F-4D97-AF65-F5344CB8AC3E}">
        <p14:creationId xmlns:p14="http://schemas.microsoft.com/office/powerpoint/2010/main" val="175893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1C31D24-7743-4699-BBDF-F9FD42B3FCEE}" type="datetimeFigureOut">
              <a:rPr lang="en-GB" smtClean="0"/>
              <a:t>11/10/2021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3528A5-4B7B-483C-8AC5-980E5D2ED804}" type="slidenum">
              <a:rPr lang="en-GB" smtClean="0"/>
              <a:t>‹#›</a:t>
            </a:fld>
            <a:endParaRPr lang="en-GB"/>
          </a:p>
        </p:txBody>
      </p:sp>
    </p:spTree>
    <p:extLst>
      <p:ext uri="{BB962C8B-B14F-4D97-AF65-F5344CB8AC3E}">
        <p14:creationId xmlns:p14="http://schemas.microsoft.com/office/powerpoint/2010/main" val="64424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31D24-7743-4699-BBDF-F9FD42B3FCEE}" type="datetimeFigureOut">
              <a:rPr lang="en-GB" smtClean="0"/>
              <a:t>11/10/2021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3528A5-4B7B-483C-8AC5-980E5D2ED804}" type="slidenum">
              <a:rPr lang="en-GB" smtClean="0"/>
              <a:t>‹#›</a:t>
            </a:fld>
            <a:endParaRPr lang="en-GB"/>
          </a:p>
        </p:txBody>
      </p:sp>
    </p:spTree>
    <p:extLst>
      <p:ext uri="{BB962C8B-B14F-4D97-AF65-F5344CB8AC3E}">
        <p14:creationId xmlns:p14="http://schemas.microsoft.com/office/powerpoint/2010/main" val="147332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1C31D24-7743-4699-BBDF-F9FD42B3FCEE}"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528A5-4B7B-483C-8AC5-980E5D2ED804}" type="slidenum">
              <a:rPr lang="en-GB" smtClean="0"/>
              <a:t>‹#›</a:t>
            </a:fld>
            <a:endParaRPr lang="en-GB"/>
          </a:p>
        </p:txBody>
      </p:sp>
    </p:spTree>
    <p:extLst>
      <p:ext uri="{BB962C8B-B14F-4D97-AF65-F5344CB8AC3E}">
        <p14:creationId xmlns:p14="http://schemas.microsoft.com/office/powerpoint/2010/main" val="22862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1C31D24-7743-4699-BBDF-F9FD42B3FCEE}"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528A5-4B7B-483C-8AC5-980E5D2ED804}" type="slidenum">
              <a:rPr lang="en-GB" smtClean="0"/>
              <a:t>‹#›</a:t>
            </a:fld>
            <a:endParaRPr lang="en-GB"/>
          </a:p>
        </p:txBody>
      </p:sp>
    </p:spTree>
    <p:extLst>
      <p:ext uri="{BB962C8B-B14F-4D97-AF65-F5344CB8AC3E}">
        <p14:creationId xmlns:p14="http://schemas.microsoft.com/office/powerpoint/2010/main" val="349003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31D24-7743-4699-BBDF-F9FD42B3FCEE}" type="datetimeFigureOut">
              <a:rPr lang="en-GB" smtClean="0"/>
              <a:t>11/10/2021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528A5-4B7B-483C-8AC5-980E5D2ED804}" type="slidenum">
              <a:rPr lang="en-GB" smtClean="0"/>
              <a:t>‹#›</a:t>
            </a:fld>
            <a:endParaRPr lang="en-GB"/>
          </a:p>
        </p:txBody>
      </p:sp>
    </p:spTree>
    <p:extLst>
      <p:ext uri="{BB962C8B-B14F-4D97-AF65-F5344CB8AC3E}">
        <p14:creationId xmlns:p14="http://schemas.microsoft.com/office/powerpoint/2010/main" val="1380328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85800" y="349631"/>
            <a:ext cx="7772400" cy="2387600"/>
          </a:xfrm>
        </p:spPr>
        <p:txBody>
          <a:bodyPr/>
          <a:lstStyle/>
          <a:p>
            <a:r>
              <a:rPr lang="tr-TR" sz="4000" b="1" dirty="0">
                <a:solidFill>
                  <a:prstClr val="black"/>
                </a:solidFill>
                <a:latin typeface="Calibri"/>
              </a:rPr>
              <a:t>Solidification of </a:t>
            </a:r>
            <a:r>
              <a:rPr lang="tr-TR" sz="4000" b="1" dirty="0" err="1" smtClean="0">
                <a:solidFill>
                  <a:prstClr val="black"/>
                </a:solidFill>
                <a:latin typeface="Calibri"/>
              </a:rPr>
              <a:t>Multiphase</a:t>
            </a:r>
            <a:r>
              <a:rPr lang="tr-TR" sz="4000" b="1" dirty="0" smtClean="0">
                <a:solidFill>
                  <a:prstClr val="black"/>
                </a:solidFill>
                <a:latin typeface="Calibri"/>
              </a:rPr>
              <a:t> </a:t>
            </a:r>
            <a:br>
              <a:rPr lang="tr-TR" sz="4000" b="1" dirty="0" smtClean="0">
                <a:solidFill>
                  <a:prstClr val="black"/>
                </a:solidFill>
                <a:latin typeface="Calibri"/>
              </a:rPr>
            </a:br>
            <a:r>
              <a:rPr lang="tr-TR" sz="4000" b="1" dirty="0" err="1" smtClean="0">
                <a:solidFill>
                  <a:prstClr val="black"/>
                </a:solidFill>
                <a:latin typeface="Calibri"/>
              </a:rPr>
              <a:t>Metals</a:t>
            </a:r>
            <a:r>
              <a:rPr lang="tr-TR" sz="4000" b="1" dirty="0" smtClean="0">
                <a:solidFill>
                  <a:prstClr val="black"/>
                </a:solidFill>
                <a:latin typeface="Calibri"/>
              </a:rPr>
              <a:t> </a:t>
            </a:r>
            <a:r>
              <a:rPr lang="tr-TR" sz="4000" b="1" dirty="0" err="1">
                <a:solidFill>
                  <a:prstClr val="black"/>
                </a:solidFill>
                <a:latin typeface="Calibri"/>
              </a:rPr>
              <a:t>and</a:t>
            </a:r>
            <a:r>
              <a:rPr lang="tr-TR" sz="4000" b="1" dirty="0">
                <a:solidFill>
                  <a:prstClr val="black"/>
                </a:solidFill>
                <a:latin typeface="Calibri"/>
              </a:rPr>
              <a:t> </a:t>
            </a:r>
            <a:r>
              <a:rPr lang="tr-TR" sz="4000" b="1" dirty="0" err="1" smtClean="0">
                <a:solidFill>
                  <a:prstClr val="black"/>
                </a:solidFill>
                <a:latin typeface="Calibri"/>
              </a:rPr>
              <a:t>Alloys</a:t>
            </a:r>
            <a:r>
              <a:rPr lang="tr-TR" sz="4000" b="1" dirty="0" smtClean="0">
                <a:solidFill>
                  <a:prstClr val="black"/>
                </a:solidFill>
                <a:latin typeface="Calibri"/>
              </a:rPr>
              <a:t> (II) </a:t>
            </a:r>
            <a:endParaRPr lang="en-GB" dirty="0"/>
          </a:p>
        </p:txBody>
      </p:sp>
      <p:sp>
        <p:nvSpPr>
          <p:cNvPr id="3" name="Alt Başlık 2"/>
          <p:cNvSpPr>
            <a:spLocks noGrp="1"/>
          </p:cNvSpPr>
          <p:nvPr>
            <p:ph type="subTitle" idx="1"/>
          </p:nvPr>
        </p:nvSpPr>
        <p:spPr>
          <a:xfrm>
            <a:off x="1143000" y="3730826"/>
            <a:ext cx="6858000" cy="1655762"/>
          </a:xfrm>
        </p:spPr>
        <p:txBody>
          <a:bodyPr/>
          <a:lstStyle/>
          <a:p>
            <a:pPr lvl="0">
              <a:lnSpc>
                <a:spcPct val="100000"/>
              </a:lnSpc>
              <a:spcBef>
                <a:spcPct val="20000"/>
              </a:spcBef>
            </a:pPr>
            <a:r>
              <a:rPr lang="tr-TR" sz="3200" b="1" smtClean="0">
                <a:solidFill>
                  <a:prstClr val="black"/>
                </a:solidFill>
              </a:rPr>
              <a:t>.</a:t>
            </a:r>
            <a:endParaRPr lang="en-GB" sz="3200" b="1" dirty="0">
              <a:solidFill>
                <a:prstClr val="black"/>
              </a:solidFill>
            </a:endParaRPr>
          </a:p>
          <a:p>
            <a:endParaRPr lang="en-GB" dirty="0"/>
          </a:p>
        </p:txBody>
      </p:sp>
    </p:spTree>
    <p:extLst>
      <p:ext uri="{BB962C8B-B14F-4D97-AF65-F5344CB8AC3E}">
        <p14:creationId xmlns:p14="http://schemas.microsoft.com/office/powerpoint/2010/main" val="631201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05994" y="597649"/>
            <a:ext cx="8551640" cy="3125188"/>
          </a:xfrm>
          <a:prstGeom prst="rect">
            <a:avLst/>
          </a:prstGeom>
        </p:spPr>
      </p:pic>
      <p:sp>
        <p:nvSpPr>
          <p:cNvPr id="5" name="Metin kutusu 4"/>
          <p:cNvSpPr txBox="1"/>
          <p:nvPr/>
        </p:nvSpPr>
        <p:spPr>
          <a:xfrm>
            <a:off x="360608" y="4146997"/>
            <a:ext cx="8512936" cy="2308324"/>
          </a:xfrm>
          <a:prstGeom prst="rect">
            <a:avLst/>
          </a:prstGeom>
          <a:noFill/>
        </p:spPr>
        <p:txBody>
          <a:bodyPr wrap="square" rtlCol="0">
            <a:spAutoFit/>
          </a:bodyPr>
          <a:lstStyle/>
          <a:p>
            <a:pPr algn="just"/>
            <a:r>
              <a:rPr lang="en-US" sz="2400" dirty="0" smtClean="0"/>
              <a:t>Mechanisms of </a:t>
            </a:r>
            <a:r>
              <a:rPr lang="en-US" sz="2400" dirty="0" err="1" smtClean="0"/>
              <a:t>peritectic</a:t>
            </a:r>
            <a:r>
              <a:rPr lang="en-US" sz="2400" dirty="0" smtClean="0"/>
              <a:t> reaction and transformation. (a) Lateral growth of a β layer along the α-liquid interface during </a:t>
            </a:r>
            <a:r>
              <a:rPr lang="en-US" sz="2400" dirty="0" err="1" smtClean="0"/>
              <a:t>peritectic</a:t>
            </a:r>
            <a:r>
              <a:rPr lang="en-US" sz="2400" dirty="0" smtClean="0"/>
              <a:t> reaction by liquid diffusion. (b) Thickening of a β layer by solid-state diffusion during </a:t>
            </a:r>
            <a:r>
              <a:rPr lang="en-US" sz="2400" dirty="0" err="1" smtClean="0"/>
              <a:t>peritectic</a:t>
            </a:r>
            <a:r>
              <a:rPr lang="en-US" sz="2400" dirty="0" smtClean="0"/>
              <a:t> transformation. The solid arrows indicate growth direction of β; dashed arrows show the diffusion direction of the atomic species.</a:t>
            </a:r>
            <a:endParaRPr lang="en-GB" sz="2400" dirty="0"/>
          </a:p>
        </p:txBody>
      </p:sp>
    </p:spTree>
    <p:extLst>
      <p:ext uri="{BB962C8B-B14F-4D97-AF65-F5344CB8AC3E}">
        <p14:creationId xmlns:p14="http://schemas.microsoft.com/office/powerpoint/2010/main" val="394406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862885" y="799492"/>
            <a:ext cx="4186453" cy="4951051"/>
          </a:xfrm>
          <a:prstGeom prst="rect">
            <a:avLst/>
          </a:prstGeom>
        </p:spPr>
      </p:pic>
      <p:sp>
        <p:nvSpPr>
          <p:cNvPr id="5" name="Metin kutusu 4"/>
          <p:cNvSpPr txBox="1"/>
          <p:nvPr/>
        </p:nvSpPr>
        <p:spPr>
          <a:xfrm>
            <a:off x="5215944" y="920526"/>
            <a:ext cx="3400021" cy="4708981"/>
          </a:xfrm>
          <a:prstGeom prst="rect">
            <a:avLst/>
          </a:prstGeom>
          <a:noFill/>
        </p:spPr>
        <p:txBody>
          <a:bodyPr wrap="square" rtlCol="0">
            <a:spAutoFit/>
          </a:bodyPr>
          <a:lstStyle/>
          <a:p>
            <a:pPr algn="just"/>
            <a:r>
              <a:rPr lang="en-US" sz="2000" dirty="0" smtClean="0"/>
              <a:t>Primary </a:t>
            </a:r>
            <a:r>
              <a:rPr lang="en-US" sz="2000" dirty="0"/>
              <a:t>UAl</a:t>
            </a:r>
            <a:r>
              <a:rPr lang="en-US" sz="2000" baseline="-25000" dirty="0"/>
              <a:t>3</a:t>
            </a:r>
            <a:r>
              <a:rPr lang="en-US" sz="2000" dirty="0"/>
              <a:t> (gray) partially surrounded by </a:t>
            </a:r>
            <a:r>
              <a:rPr lang="en-US" sz="2000" dirty="0" err="1"/>
              <a:t>peritectically</a:t>
            </a:r>
            <a:r>
              <a:rPr lang="en-US" sz="2000" dirty="0"/>
              <a:t>-formed UAl</a:t>
            </a:r>
            <a:r>
              <a:rPr lang="en-US" sz="2000" baseline="-25000" dirty="0"/>
              <a:t>4</a:t>
            </a:r>
            <a:r>
              <a:rPr lang="en-US" sz="2000" dirty="0"/>
              <a:t> (dark) in an Al-6U alloy that was cooled slowly from above </a:t>
            </a:r>
            <a:r>
              <a:rPr lang="en-US" sz="2000" dirty="0" err="1"/>
              <a:t>liquidus</a:t>
            </a:r>
            <a:r>
              <a:rPr lang="en-US" sz="2000" dirty="0"/>
              <a:t> to 760 °C (1400 °F) and held 10 min, then cooled to 670 °C (1240 °F) and held 15 min (</a:t>
            </a:r>
            <a:r>
              <a:rPr lang="en-US" sz="2000" dirty="0" err="1"/>
              <a:t>peritectic</a:t>
            </a:r>
            <a:r>
              <a:rPr lang="en-US" sz="2000" dirty="0"/>
              <a:t> temperature: 732 °C, or 1350 °F). The matrix is aluminum (white) with UAl4 (dark) eutectic. This UAl</a:t>
            </a:r>
            <a:r>
              <a:rPr lang="en-US" sz="2000" baseline="-25000" dirty="0"/>
              <a:t>3</a:t>
            </a:r>
            <a:r>
              <a:rPr lang="en-US" sz="2000" dirty="0"/>
              <a:t> + Al </a:t>
            </a:r>
            <a:r>
              <a:rPr lang="tr-TR" sz="2000" dirty="0" smtClean="0">
                <a:sym typeface="Wingdings" panose="05000000000000000000" pitchFamily="2" charset="2"/>
              </a:rPr>
              <a:t></a:t>
            </a:r>
            <a:r>
              <a:rPr lang="en-US" sz="2000" dirty="0" smtClean="0"/>
              <a:t> </a:t>
            </a:r>
            <a:r>
              <a:rPr lang="en-US" sz="2000" dirty="0"/>
              <a:t>UAl</a:t>
            </a:r>
            <a:r>
              <a:rPr lang="en-US" sz="2000" baseline="-25000" dirty="0"/>
              <a:t>4</a:t>
            </a:r>
            <a:r>
              <a:rPr lang="en-US" sz="2000" dirty="0"/>
              <a:t> reaction leads to unfavorable rolling behavior. Original magnification: </a:t>
            </a:r>
            <a:r>
              <a:rPr lang="en-US" sz="2000" dirty="0" smtClean="0"/>
              <a:t>700</a:t>
            </a:r>
            <a:r>
              <a:rPr lang="tr-TR" sz="2000" dirty="0" smtClean="0"/>
              <a:t>x</a:t>
            </a:r>
            <a:r>
              <a:rPr lang="en-US" sz="2000" dirty="0" smtClean="0"/>
              <a:t>. </a:t>
            </a:r>
            <a:endParaRPr lang="en-GB" sz="2000" dirty="0"/>
          </a:p>
        </p:txBody>
      </p:sp>
    </p:spTree>
    <p:extLst>
      <p:ext uri="{BB962C8B-B14F-4D97-AF65-F5344CB8AC3E}">
        <p14:creationId xmlns:p14="http://schemas.microsoft.com/office/powerpoint/2010/main" val="2012887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l-U (Aluminum-Uranium) | SpringerLin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9175" y="850006"/>
            <a:ext cx="6604108" cy="515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129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292440" y="392854"/>
            <a:ext cx="4710898" cy="4771575"/>
          </a:xfrm>
          <a:prstGeom prst="rect">
            <a:avLst/>
          </a:prstGeom>
        </p:spPr>
      </p:pic>
      <p:sp>
        <p:nvSpPr>
          <p:cNvPr id="5" name="Metin kutusu 4"/>
          <p:cNvSpPr txBox="1"/>
          <p:nvPr/>
        </p:nvSpPr>
        <p:spPr>
          <a:xfrm>
            <a:off x="888643" y="5061398"/>
            <a:ext cx="7765960" cy="1600438"/>
          </a:xfrm>
          <a:prstGeom prst="rect">
            <a:avLst/>
          </a:prstGeom>
          <a:noFill/>
        </p:spPr>
        <p:txBody>
          <a:bodyPr wrap="square" rtlCol="0">
            <a:spAutoFit/>
          </a:bodyPr>
          <a:lstStyle/>
          <a:p>
            <a:endParaRPr lang="en-GB" dirty="0"/>
          </a:p>
          <a:p>
            <a:r>
              <a:rPr lang="en-US" sz="2000" dirty="0"/>
              <a:t>Start of the </a:t>
            </a:r>
            <a:r>
              <a:rPr lang="en-US" sz="2000" dirty="0" err="1"/>
              <a:t>peritectic</a:t>
            </a:r>
            <a:r>
              <a:rPr lang="en-US" sz="2000" dirty="0"/>
              <a:t> transformation </a:t>
            </a:r>
            <a:r>
              <a:rPr lang="en-US" sz="2000" dirty="0" smtClean="0"/>
              <a:t>directionally-solidified Cu-20Sn. </a:t>
            </a:r>
            <a:r>
              <a:rPr lang="en-US" sz="2000" dirty="0"/>
              <a:t>Note the homogeneous thickness of the β layers (gray) around the primary α (white). The matrix (dark) is a mixture of tin-rich phases. Original magnification: </a:t>
            </a:r>
            <a:r>
              <a:rPr lang="en-US" sz="2000" dirty="0" smtClean="0"/>
              <a:t>160</a:t>
            </a:r>
            <a:r>
              <a:rPr lang="tr-TR" sz="2000" dirty="0" smtClean="0"/>
              <a:t>x</a:t>
            </a:r>
            <a:endParaRPr lang="en-GB" sz="2000" dirty="0"/>
          </a:p>
        </p:txBody>
      </p:sp>
    </p:spTree>
    <p:extLst>
      <p:ext uri="{BB962C8B-B14F-4D97-AF65-F5344CB8AC3E}">
        <p14:creationId xmlns:p14="http://schemas.microsoft.com/office/powerpoint/2010/main" val="3056463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e:Cu-Sn phase diagram.jpg - Wikimedia Comm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6036" y="540912"/>
            <a:ext cx="6776173" cy="542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417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82581" y="655819"/>
            <a:ext cx="3948609" cy="5353719"/>
          </a:xfrm>
          <a:prstGeom prst="rect">
            <a:avLst/>
          </a:prstGeom>
        </p:spPr>
      </p:pic>
      <p:sp>
        <p:nvSpPr>
          <p:cNvPr id="5" name="Metin kutusu 4"/>
          <p:cNvSpPr txBox="1"/>
          <p:nvPr/>
        </p:nvSpPr>
        <p:spPr>
          <a:xfrm>
            <a:off x="5074277" y="331856"/>
            <a:ext cx="3464417" cy="6001643"/>
          </a:xfrm>
          <a:prstGeom prst="rect">
            <a:avLst/>
          </a:prstGeom>
          <a:noFill/>
        </p:spPr>
        <p:txBody>
          <a:bodyPr wrap="square" rtlCol="0">
            <a:spAutoFit/>
          </a:bodyPr>
          <a:lstStyle/>
          <a:p>
            <a:pPr algn="just"/>
            <a:r>
              <a:rPr lang="en-US" sz="2400" dirty="0" err="1" smtClean="0"/>
              <a:t>Peritectic</a:t>
            </a:r>
            <a:r>
              <a:rPr lang="en-US" sz="2400" dirty="0" smtClean="0"/>
              <a:t> transformation of an Sb-14Ni alloy that was slowly cooled to 650 °C (1200 °F) and held 1 h, then cooled to 615 °C (1140 °F) and held 10 min (</a:t>
            </a:r>
            <a:r>
              <a:rPr lang="en-US" sz="2400" dirty="0" err="1" smtClean="0"/>
              <a:t>peritectic</a:t>
            </a:r>
            <a:r>
              <a:rPr lang="en-US" sz="2400" dirty="0" smtClean="0"/>
              <a:t> temperature: 626 °C, or 1159 °F). An irregular layer of NiSb</a:t>
            </a:r>
            <a:r>
              <a:rPr lang="en-US" sz="2400" baseline="-25000" dirty="0" smtClean="0"/>
              <a:t>2</a:t>
            </a:r>
            <a:r>
              <a:rPr lang="en-US" sz="2400" dirty="0" smtClean="0"/>
              <a:t> crystals (dark) is formed around the coarse primary </a:t>
            </a:r>
            <a:r>
              <a:rPr lang="en-US" sz="2400" dirty="0" err="1" smtClean="0"/>
              <a:t>NiSb</a:t>
            </a:r>
            <a:r>
              <a:rPr lang="en-US" sz="2400" dirty="0" smtClean="0"/>
              <a:t> crystals. The matrix is the coarsened NiSb2-Sb eutectic. Original magnification: 200</a:t>
            </a:r>
            <a:r>
              <a:rPr lang="tr-TR" sz="2400" dirty="0" smtClean="0"/>
              <a:t>x</a:t>
            </a:r>
            <a:r>
              <a:rPr lang="en-US" sz="2400" dirty="0" smtClean="0"/>
              <a:t>.</a:t>
            </a:r>
            <a:endParaRPr lang="en-GB" sz="2400" dirty="0"/>
          </a:p>
        </p:txBody>
      </p:sp>
    </p:spTree>
    <p:extLst>
      <p:ext uri="{BB962C8B-B14F-4D97-AF65-F5344CB8AC3E}">
        <p14:creationId xmlns:p14="http://schemas.microsoft.com/office/powerpoint/2010/main" val="1180589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i-Sb (Nickel-Antimony) | SpringerLin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5228" y="631065"/>
            <a:ext cx="7366557" cy="561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85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468" y="0"/>
            <a:ext cx="7886700" cy="6284890"/>
          </a:xfrm>
        </p:spPr>
        <p:txBody>
          <a:bodyPr>
            <a:normAutofit fontScale="92500" lnSpcReduction="10000"/>
          </a:bodyPr>
          <a:lstStyle/>
          <a:p>
            <a:pPr algn="just"/>
            <a:endParaRPr lang="en-GB" dirty="0"/>
          </a:p>
          <a:p>
            <a:pPr marL="0" indent="0" algn="just">
              <a:buNone/>
            </a:pPr>
            <a:r>
              <a:rPr lang="en-US" b="1" dirty="0" err="1"/>
              <a:t>Peritectic</a:t>
            </a:r>
            <a:r>
              <a:rPr lang="en-US" b="1" dirty="0"/>
              <a:t> Cascades. </a:t>
            </a:r>
            <a:r>
              <a:rPr lang="en-US" dirty="0"/>
              <a:t>In many systems, one </a:t>
            </a:r>
            <a:r>
              <a:rPr lang="en-US" dirty="0" err="1"/>
              <a:t>peritectic</a:t>
            </a:r>
            <a:r>
              <a:rPr lang="en-US" dirty="0"/>
              <a:t> reaction at a high temperature is followed by one or more </a:t>
            </a:r>
            <a:r>
              <a:rPr lang="en-US" dirty="0" err="1"/>
              <a:t>peritectic</a:t>
            </a:r>
            <a:r>
              <a:rPr lang="en-US" dirty="0"/>
              <a:t> reactions at lower temperatures. If the diffusion rate is low in the initially formed </a:t>
            </a:r>
            <a:r>
              <a:rPr lang="en-US" dirty="0" err="1"/>
              <a:t>peritectic</a:t>
            </a:r>
            <a:r>
              <a:rPr lang="en-US" dirty="0"/>
              <a:t> layer, a second </a:t>
            </a:r>
            <a:r>
              <a:rPr lang="en-US" dirty="0" err="1"/>
              <a:t>peritectic</a:t>
            </a:r>
            <a:r>
              <a:rPr lang="en-US" dirty="0"/>
              <a:t> layer can be formed when the second </a:t>
            </a:r>
            <a:r>
              <a:rPr lang="en-US" dirty="0" err="1"/>
              <a:t>peritectic</a:t>
            </a:r>
            <a:r>
              <a:rPr lang="en-US" dirty="0"/>
              <a:t> temperature is reached. This type of series of </a:t>
            </a:r>
            <a:r>
              <a:rPr lang="en-US" dirty="0" err="1"/>
              <a:t>peritectic</a:t>
            </a:r>
            <a:r>
              <a:rPr lang="en-US" dirty="0"/>
              <a:t> reactions is referred to as a cascade. The individual thicknesses depend on the growth rate and the rate of consumption by other growing phases, that is, on the diffusivities and the molar volumes of the individual phases. </a:t>
            </a:r>
            <a:endParaRPr lang="en-GB" dirty="0"/>
          </a:p>
          <a:p>
            <a:pPr marL="0" indent="0" algn="just">
              <a:buNone/>
            </a:pPr>
            <a:r>
              <a:rPr lang="en-US" dirty="0"/>
              <a:t>For example, the binary tin-antimony systems exhibit a </a:t>
            </a:r>
            <a:r>
              <a:rPr lang="en-US" dirty="0" err="1"/>
              <a:t>peritectic</a:t>
            </a:r>
            <a:r>
              <a:rPr lang="en-US" dirty="0"/>
              <a:t> cascade. In this case, it is possible to get layers of each phase around the initial pro-</a:t>
            </a:r>
            <a:r>
              <a:rPr lang="en-US" dirty="0" err="1"/>
              <a:t>peritectic</a:t>
            </a:r>
            <a:r>
              <a:rPr lang="en-US" dirty="0"/>
              <a:t> </a:t>
            </a:r>
            <a:r>
              <a:rPr lang="en-US" dirty="0" smtClean="0"/>
              <a:t>phase</a:t>
            </a:r>
            <a:r>
              <a:rPr lang="tr-TR" dirty="0" smtClean="0"/>
              <a:t>.</a:t>
            </a:r>
            <a:r>
              <a:rPr lang="en-US" dirty="0" smtClean="0"/>
              <a:t> The </a:t>
            </a:r>
            <a:r>
              <a:rPr lang="en-US" dirty="0"/>
              <a:t>cascade in the phase diagram for this alloy includes a </a:t>
            </a:r>
            <a:r>
              <a:rPr lang="en-US" dirty="0" err="1"/>
              <a:t>peritectic</a:t>
            </a:r>
            <a:r>
              <a:rPr lang="en-US" dirty="0"/>
              <a:t> and a </a:t>
            </a:r>
            <a:r>
              <a:rPr lang="en-US" dirty="0" err="1"/>
              <a:t>peritectoid</a:t>
            </a:r>
            <a:r>
              <a:rPr lang="en-US" dirty="0"/>
              <a:t> transformation. </a:t>
            </a:r>
            <a:endParaRPr lang="en-GB" dirty="0"/>
          </a:p>
        </p:txBody>
      </p:sp>
    </p:spTree>
    <p:extLst>
      <p:ext uri="{BB962C8B-B14F-4D97-AF65-F5344CB8AC3E}">
        <p14:creationId xmlns:p14="http://schemas.microsoft.com/office/powerpoint/2010/main" val="232661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78758" y="359527"/>
            <a:ext cx="6941029" cy="4529549"/>
          </a:xfrm>
          <a:prstGeom prst="rect">
            <a:avLst/>
          </a:prstGeom>
        </p:spPr>
      </p:pic>
      <p:sp>
        <p:nvSpPr>
          <p:cNvPr id="5" name="Metin kutusu 4"/>
          <p:cNvSpPr txBox="1"/>
          <p:nvPr/>
        </p:nvSpPr>
        <p:spPr>
          <a:xfrm>
            <a:off x="553791" y="4889076"/>
            <a:ext cx="8190964" cy="1877437"/>
          </a:xfrm>
          <a:prstGeom prst="rect">
            <a:avLst/>
          </a:prstGeom>
          <a:noFill/>
        </p:spPr>
        <p:txBody>
          <a:bodyPr wrap="square" rtlCol="0">
            <a:spAutoFit/>
          </a:bodyPr>
          <a:lstStyle/>
          <a:p>
            <a:pPr algn="just"/>
            <a:endParaRPr lang="en-GB" sz="2000" dirty="0"/>
          </a:p>
          <a:p>
            <a:pPr algn="just"/>
            <a:r>
              <a:rPr lang="en-US" sz="2400" dirty="0"/>
              <a:t>Microstructure of a Sn-50wt%Sb alloy. The primary β phase is light, surrounded by a dark gray structure that was originally Sb</a:t>
            </a:r>
            <a:r>
              <a:rPr lang="en-US" sz="2400" baseline="-25000" dirty="0"/>
              <a:t>2</a:t>
            </a:r>
            <a:r>
              <a:rPr lang="en-US" sz="2400" dirty="0"/>
              <a:t>Sn</a:t>
            </a:r>
            <a:r>
              <a:rPr lang="en-US" sz="2400" baseline="-25000" dirty="0"/>
              <a:t>3</a:t>
            </a:r>
            <a:r>
              <a:rPr lang="en-US" sz="2400" dirty="0"/>
              <a:t> but has decomposed to β + Sn. Original magnification: </a:t>
            </a:r>
            <a:r>
              <a:rPr lang="en-US" sz="2400" dirty="0" smtClean="0"/>
              <a:t>50</a:t>
            </a:r>
            <a:r>
              <a:rPr lang="tr-TR" sz="2400" dirty="0" smtClean="0"/>
              <a:t>x</a:t>
            </a:r>
            <a:r>
              <a:rPr lang="en-US" sz="2400" dirty="0" smtClean="0"/>
              <a:t>. </a:t>
            </a:r>
            <a:endParaRPr lang="en-GB" sz="2400" dirty="0"/>
          </a:p>
        </p:txBody>
      </p:sp>
    </p:spTree>
    <p:extLst>
      <p:ext uri="{BB962C8B-B14F-4D97-AF65-F5344CB8AC3E}">
        <p14:creationId xmlns:p14="http://schemas.microsoft.com/office/powerpoint/2010/main" val="1919549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b-Sn (Antimony-Tin) | SpringerLin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9854" y="536404"/>
            <a:ext cx="7737640" cy="573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54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1225" y="94670"/>
            <a:ext cx="7886700" cy="1325563"/>
          </a:xfrm>
        </p:spPr>
        <p:txBody>
          <a:bodyPr>
            <a:normAutofit/>
          </a:bodyPr>
          <a:lstStyle/>
          <a:p>
            <a:r>
              <a:rPr lang="tr-TR" sz="2800" b="1" dirty="0" err="1" smtClean="0">
                <a:latin typeface="+mn-lt"/>
              </a:rPr>
              <a:t>Peritectics</a:t>
            </a:r>
            <a:endParaRPr lang="en-GB" sz="2800" b="1" dirty="0">
              <a:latin typeface="+mn-lt"/>
            </a:endParaRPr>
          </a:p>
        </p:txBody>
      </p:sp>
      <p:sp>
        <p:nvSpPr>
          <p:cNvPr id="3" name="İçerik Yer Tutucusu 2"/>
          <p:cNvSpPr>
            <a:spLocks noGrp="1"/>
          </p:cNvSpPr>
          <p:nvPr>
            <p:ph idx="1"/>
          </p:nvPr>
        </p:nvSpPr>
        <p:spPr>
          <a:xfrm>
            <a:off x="654408" y="1420233"/>
            <a:ext cx="8054125" cy="4763844"/>
          </a:xfrm>
        </p:spPr>
        <p:txBody>
          <a:bodyPr/>
          <a:lstStyle/>
          <a:p>
            <a:pPr marL="0" indent="0">
              <a:buNone/>
            </a:pPr>
            <a:r>
              <a:rPr lang="tr-TR" dirty="0" err="1" smtClean="0"/>
              <a:t>In</a:t>
            </a:r>
            <a:r>
              <a:rPr lang="tr-TR" dirty="0" smtClean="0"/>
              <a:t> </a:t>
            </a:r>
            <a:r>
              <a:rPr lang="tr-TR" dirty="0" err="1" smtClean="0"/>
              <a:t>Greek</a:t>
            </a:r>
            <a:r>
              <a:rPr lang="tr-TR" dirty="0" smtClean="0"/>
              <a:t> </a:t>
            </a:r>
            <a:r>
              <a:rPr lang="tr-TR" dirty="0" err="1" smtClean="0"/>
              <a:t>words</a:t>
            </a:r>
            <a:r>
              <a:rPr lang="tr-TR" dirty="0" smtClean="0"/>
              <a:t>, Peri: </a:t>
            </a:r>
            <a:r>
              <a:rPr lang="tr-TR" dirty="0" err="1" smtClean="0"/>
              <a:t>around</a:t>
            </a:r>
            <a:r>
              <a:rPr lang="tr-TR" dirty="0" smtClean="0"/>
              <a:t> </a:t>
            </a:r>
            <a:r>
              <a:rPr lang="tr-TR" dirty="0" err="1" smtClean="0"/>
              <a:t>or</a:t>
            </a:r>
            <a:r>
              <a:rPr lang="tr-TR" dirty="0" smtClean="0"/>
              <a:t> </a:t>
            </a:r>
            <a:r>
              <a:rPr lang="tr-TR" dirty="0" err="1" smtClean="0"/>
              <a:t>surrounding</a:t>
            </a:r>
            <a:endParaRPr lang="tr-TR" dirty="0" smtClean="0"/>
          </a:p>
          <a:p>
            <a:pPr marL="0" indent="0">
              <a:buNone/>
            </a:pPr>
            <a:r>
              <a:rPr lang="tr-TR" dirty="0"/>
              <a:t> </a:t>
            </a:r>
            <a:r>
              <a:rPr lang="tr-TR" dirty="0" smtClean="0"/>
              <a:t>                            </a:t>
            </a:r>
            <a:r>
              <a:rPr lang="tr-TR" dirty="0" err="1" smtClean="0"/>
              <a:t>Teksis</a:t>
            </a:r>
            <a:r>
              <a:rPr lang="tr-TR" dirty="0" smtClean="0"/>
              <a:t>: </a:t>
            </a:r>
            <a:r>
              <a:rPr lang="tr-TR" dirty="0" err="1" smtClean="0"/>
              <a:t>melting</a:t>
            </a:r>
            <a:endParaRPr lang="tr-TR" dirty="0" smtClean="0"/>
          </a:p>
          <a:p>
            <a:pPr marL="0" indent="0">
              <a:buNone/>
            </a:pPr>
            <a:r>
              <a:rPr lang="tr-TR" dirty="0"/>
              <a:t> </a:t>
            </a:r>
            <a:endParaRPr lang="tr-TR" dirty="0" smtClean="0"/>
          </a:p>
          <a:p>
            <a:pPr marL="0" indent="0">
              <a:buNone/>
            </a:pPr>
            <a:r>
              <a:rPr lang="tr-TR" dirty="0" err="1" smtClean="0"/>
              <a:t>Peritectic</a:t>
            </a:r>
            <a:r>
              <a:rPr lang="tr-TR" dirty="0" smtClean="0"/>
              <a:t> </a:t>
            </a:r>
            <a:r>
              <a:rPr lang="tr-TR" dirty="0" err="1" smtClean="0"/>
              <a:t>reaction</a:t>
            </a:r>
            <a:r>
              <a:rPr lang="tr-TR" dirty="0" smtClean="0"/>
              <a:t>:</a:t>
            </a:r>
          </a:p>
          <a:p>
            <a:pPr marL="0" indent="0">
              <a:buNone/>
            </a:pPr>
            <a:endParaRPr lang="tr-TR" dirty="0"/>
          </a:p>
          <a:p>
            <a:pPr marL="0" indent="0">
              <a:buNone/>
            </a:pPr>
            <a:r>
              <a:rPr lang="tr-TR" dirty="0" smtClean="0"/>
              <a:t>		            L + </a:t>
            </a:r>
            <a:r>
              <a:rPr lang="el-GR" dirty="0" smtClean="0"/>
              <a:t>α</a:t>
            </a:r>
            <a:r>
              <a:rPr lang="tr-TR" dirty="0" smtClean="0"/>
              <a:t> </a:t>
            </a:r>
            <a:r>
              <a:rPr lang="tr-TR" dirty="0" smtClean="0">
                <a:sym typeface="Wingdings" panose="05000000000000000000" pitchFamily="2" charset="2"/>
              </a:rPr>
              <a:t> </a:t>
            </a:r>
            <a:r>
              <a:rPr lang="el-GR" dirty="0" smtClean="0">
                <a:sym typeface="Wingdings" panose="05000000000000000000" pitchFamily="2" charset="2"/>
              </a:rPr>
              <a:t>β</a:t>
            </a:r>
            <a:r>
              <a:rPr lang="tr-TR" dirty="0" smtClean="0">
                <a:sym typeface="Wingdings" panose="05000000000000000000" pitchFamily="2" charset="2"/>
              </a:rPr>
              <a:t>    </a:t>
            </a:r>
          </a:p>
          <a:p>
            <a:pPr marL="0" indent="0">
              <a:buNone/>
            </a:pPr>
            <a:r>
              <a:rPr lang="tr-TR" dirty="0">
                <a:sym typeface="Wingdings" panose="05000000000000000000" pitchFamily="2" charset="2"/>
              </a:rPr>
              <a:t>	</a:t>
            </a:r>
            <a:r>
              <a:rPr lang="tr-TR" dirty="0" smtClean="0">
                <a:sym typeface="Wingdings" panose="05000000000000000000" pitchFamily="2" charset="2"/>
              </a:rPr>
              <a:t>		      </a:t>
            </a:r>
            <a:r>
              <a:rPr lang="tr-TR" dirty="0" err="1" smtClean="0">
                <a:sym typeface="Wingdings" panose="05000000000000000000" pitchFamily="2" charset="2"/>
              </a:rPr>
              <a:t>or</a:t>
            </a:r>
            <a:endParaRPr lang="tr-TR" dirty="0" smtClean="0">
              <a:sym typeface="Wingdings" panose="05000000000000000000" pitchFamily="2" charset="2"/>
            </a:endParaRPr>
          </a:p>
          <a:p>
            <a:pPr marL="0" indent="0">
              <a:buNone/>
            </a:pPr>
            <a:r>
              <a:rPr lang="tr-TR" dirty="0">
                <a:sym typeface="Wingdings" panose="05000000000000000000" pitchFamily="2" charset="2"/>
              </a:rPr>
              <a:t>	</a:t>
            </a:r>
            <a:r>
              <a:rPr lang="tr-TR" dirty="0" smtClean="0">
                <a:sym typeface="Wingdings" panose="05000000000000000000" pitchFamily="2" charset="2"/>
              </a:rPr>
              <a:t>	            L + S</a:t>
            </a:r>
            <a:r>
              <a:rPr lang="tr-TR" baseline="-25000" dirty="0" smtClean="0">
                <a:sym typeface="Wingdings" panose="05000000000000000000" pitchFamily="2" charset="2"/>
              </a:rPr>
              <a:t>1</a:t>
            </a:r>
            <a:r>
              <a:rPr lang="tr-TR" dirty="0" smtClean="0">
                <a:sym typeface="Wingdings" panose="05000000000000000000" pitchFamily="2" charset="2"/>
              </a:rPr>
              <a:t>  S</a:t>
            </a:r>
            <a:r>
              <a:rPr lang="tr-TR" baseline="-25000" dirty="0" smtClean="0">
                <a:sym typeface="Wingdings" panose="05000000000000000000" pitchFamily="2" charset="2"/>
              </a:rPr>
              <a:t>2</a:t>
            </a:r>
            <a:endParaRPr lang="tr-TR" baseline="-25000" dirty="0" smtClean="0"/>
          </a:p>
          <a:p>
            <a:pPr marL="0" indent="0">
              <a:buNone/>
            </a:pPr>
            <a:endParaRPr lang="en-GB" dirty="0"/>
          </a:p>
        </p:txBody>
      </p:sp>
    </p:spTree>
    <p:extLst>
      <p:ext uri="{BB962C8B-B14F-4D97-AF65-F5344CB8AC3E}">
        <p14:creationId xmlns:p14="http://schemas.microsoft.com/office/powerpoint/2010/main" val="3935017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4730" y="-167426"/>
            <a:ext cx="7886700" cy="1325563"/>
          </a:xfrm>
        </p:spPr>
        <p:txBody>
          <a:bodyPr>
            <a:normAutofit/>
          </a:bodyPr>
          <a:lstStyle/>
          <a:p>
            <a:r>
              <a:rPr lang="tr-TR" sz="2800" b="1" dirty="0" err="1" smtClean="0">
                <a:latin typeface="+mn-lt"/>
              </a:rPr>
              <a:t>Monotectics</a:t>
            </a:r>
            <a:endParaRPr lang="en-GB" sz="2800" b="1" dirty="0">
              <a:latin typeface="+mn-lt"/>
            </a:endParaRPr>
          </a:p>
        </p:txBody>
      </p:sp>
      <p:sp>
        <p:nvSpPr>
          <p:cNvPr id="3" name="İçerik Yer Tutucusu 2"/>
          <p:cNvSpPr>
            <a:spLocks noGrp="1"/>
          </p:cNvSpPr>
          <p:nvPr>
            <p:ph idx="1"/>
          </p:nvPr>
        </p:nvSpPr>
        <p:spPr>
          <a:xfrm>
            <a:off x="564255" y="810407"/>
            <a:ext cx="7886700" cy="4351338"/>
          </a:xfrm>
        </p:spPr>
        <p:txBody>
          <a:bodyPr/>
          <a:lstStyle/>
          <a:p>
            <a:pPr marL="0" indent="0">
              <a:buNone/>
            </a:pPr>
            <a:r>
              <a:rPr lang="en-US" dirty="0" err="1"/>
              <a:t>Monotectic</a:t>
            </a:r>
            <a:r>
              <a:rPr lang="en-US" dirty="0"/>
              <a:t> reaction: a liquid phase transforms into a solid phase and </a:t>
            </a:r>
            <a:r>
              <a:rPr lang="en-US" dirty="0" smtClean="0"/>
              <a:t>another</a:t>
            </a:r>
            <a:r>
              <a:rPr lang="tr-TR" dirty="0" smtClean="0"/>
              <a:t> </a:t>
            </a:r>
            <a:r>
              <a:rPr lang="en-US" dirty="0" smtClean="0"/>
              <a:t>liquid phase</a:t>
            </a:r>
            <a:r>
              <a:rPr lang="tr-TR" dirty="0" smtClean="0"/>
              <a:t>.</a:t>
            </a:r>
          </a:p>
          <a:p>
            <a:pPr marL="0" indent="0" algn="ctr">
              <a:buNone/>
            </a:pPr>
            <a:r>
              <a:rPr lang="tr-TR" dirty="0" smtClean="0"/>
              <a:t>L</a:t>
            </a:r>
            <a:r>
              <a:rPr lang="tr-TR" baseline="-25000" dirty="0" smtClean="0"/>
              <a:t>1</a:t>
            </a:r>
            <a:r>
              <a:rPr lang="tr-TR" dirty="0" smtClean="0"/>
              <a:t> </a:t>
            </a:r>
            <a:r>
              <a:rPr lang="tr-TR" dirty="0" smtClean="0">
                <a:sym typeface="Wingdings" panose="05000000000000000000" pitchFamily="2" charset="2"/>
              </a:rPr>
              <a:t> </a:t>
            </a:r>
            <a:r>
              <a:rPr lang="el-GR" dirty="0" smtClean="0">
                <a:sym typeface="Wingdings" panose="05000000000000000000" pitchFamily="2" charset="2"/>
              </a:rPr>
              <a:t>α</a:t>
            </a:r>
            <a:r>
              <a:rPr lang="tr-TR" dirty="0" smtClean="0">
                <a:sym typeface="Wingdings" panose="05000000000000000000" pitchFamily="2" charset="2"/>
              </a:rPr>
              <a:t> + L</a:t>
            </a:r>
            <a:r>
              <a:rPr lang="tr-TR" baseline="-25000" dirty="0" smtClean="0">
                <a:sym typeface="Wingdings" panose="05000000000000000000" pitchFamily="2" charset="2"/>
              </a:rPr>
              <a:t>2</a:t>
            </a:r>
            <a:endParaRPr lang="en-GB" baseline="-25000" dirty="0"/>
          </a:p>
        </p:txBody>
      </p:sp>
      <p:pic>
        <p:nvPicPr>
          <p:cNvPr id="4" name="Resim 3"/>
          <p:cNvPicPr>
            <a:picLocks noChangeAspect="1"/>
          </p:cNvPicPr>
          <p:nvPr/>
        </p:nvPicPr>
        <p:blipFill>
          <a:blip r:embed="rId2"/>
          <a:stretch>
            <a:fillRect/>
          </a:stretch>
        </p:blipFill>
        <p:spPr>
          <a:xfrm>
            <a:off x="2044492" y="2282405"/>
            <a:ext cx="4926226" cy="4575595"/>
          </a:xfrm>
          <a:prstGeom prst="rect">
            <a:avLst/>
          </a:prstGeom>
        </p:spPr>
      </p:pic>
    </p:spTree>
    <p:extLst>
      <p:ext uri="{BB962C8B-B14F-4D97-AF65-F5344CB8AC3E}">
        <p14:creationId xmlns:p14="http://schemas.microsoft.com/office/powerpoint/2010/main" val="1059548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841679" y="401787"/>
            <a:ext cx="5391425" cy="5852449"/>
          </a:xfrm>
          <a:prstGeom prst="rect">
            <a:avLst/>
          </a:prstGeom>
        </p:spPr>
      </p:pic>
    </p:spTree>
    <p:extLst>
      <p:ext uri="{BB962C8B-B14F-4D97-AF65-F5344CB8AC3E}">
        <p14:creationId xmlns:p14="http://schemas.microsoft.com/office/powerpoint/2010/main" val="785385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Actually formation process schematic of core-shell organization.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4565" y="949861"/>
            <a:ext cx="7093368" cy="5307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15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8498" y="798490"/>
            <a:ext cx="7886700" cy="4773166"/>
          </a:xfrm>
        </p:spPr>
        <p:txBody>
          <a:bodyPr>
            <a:noAutofit/>
          </a:bodyPr>
          <a:lstStyle/>
          <a:p>
            <a:pPr marL="0" indent="0" algn="just">
              <a:buNone/>
            </a:pPr>
            <a:r>
              <a:rPr lang="en-US" sz="2400" dirty="0"/>
              <a:t>The solidification of alloys with a liquid miscibility gap, called </a:t>
            </a:r>
            <a:r>
              <a:rPr lang="en-US" sz="2400" dirty="0" err="1"/>
              <a:t>monotectic</a:t>
            </a:r>
            <a:r>
              <a:rPr lang="en-US" sz="2400" dirty="0"/>
              <a:t> alloys, </a:t>
            </a:r>
            <a:r>
              <a:rPr lang="en-US" sz="2400" dirty="0" smtClean="0"/>
              <a:t>is</a:t>
            </a:r>
            <a:r>
              <a:rPr lang="tr-TR" sz="2400" dirty="0" smtClean="0"/>
              <a:t> </a:t>
            </a:r>
            <a:r>
              <a:rPr lang="en-US" sz="2400" dirty="0" smtClean="0"/>
              <a:t>puzzling </a:t>
            </a:r>
            <a:r>
              <a:rPr lang="en-US" sz="2400" dirty="0"/>
              <a:t>since decades especially compared to eutectic solidification to which </a:t>
            </a:r>
            <a:r>
              <a:rPr lang="en-US" sz="2400" dirty="0" smtClean="0"/>
              <a:t>they</a:t>
            </a:r>
            <a:r>
              <a:rPr lang="tr-TR" sz="2400" dirty="0" smtClean="0"/>
              <a:t> </a:t>
            </a:r>
            <a:r>
              <a:rPr lang="en-US" sz="2400" dirty="0" smtClean="0"/>
              <a:t>seem </a:t>
            </a:r>
            <a:r>
              <a:rPr lang="en-US" sz="2400" dirty="0"/>
              <a:t>very similar. Alloys with exact </a:t>
            </a:r>
            <a:r>
              <a:rPr lang="en-US" sz="2400" dirty="0" err="1"/>
              <a:t>monotectic</a:t>
            </a:r>
            <a:r>
              <a:rPr lang="en-US" sz="2400" dirty="0"/>
              <a:t> composition solidify at </a:t>
            </a:r>
            <a:r>
              <a:rPr lang="en-US" sz="2400" dirty="0" smtClean="0"/>
              <a:t>the</a:t>
            </a:r>
            <a:r>
              <a:rPr lang="tr-TR" sz="2400" dirty="0" smtClean="0"/>
              <a:t> </a:t>
            </a:r>
            <a:r>
              <a:rPr lang="en-US" sz="2400" dirty="0" err="1" smtClean="0"/>
              <a:t>monotectic</a:t>
            </a:r>
            <a:r>
              <a:rPr lang="en-US" sz="2400" dirty="0" smtClean="0"/>
              <a:t> </a:t>
            </a:r>
            <a:r>
              <a:rPr lang="en-US" sz="2400" dirty="0"/>
              <a:t>temperature by decomposition into a solid and a liquid phase and </a:t>
            </a:r>
            <a:r>
              <a:rPr lang="en-US" sz="2400" dirty="0" smtClean="0"/>
              <a:t>thus</a:t>
            </a:r>
            <a:r>
              <a:rPr lang="tr-TR" sz="2400" dirty="0" smtClean="0"/>
              <a:t> </a:t>
            </a:r>
            <a:r>
              <a:rPr lang="en-US" sz="2400" dirty="0" smtClean="0"/>
              <a:t>differ </a:t>
            </a:r>
            <a:r>
              <a:rPr lang="en-US" sz="2400" dirty="0"/>
              <a:t>from eutectic ones only by the occurrence of a liquid phase at the </a:t>
            </a:r>
            <a:r>
              <a:rPr lang="en-US" sz="2400" dirty="0" err="1" smtClean="0"/>
              <a:t>nonvariant</a:t>
            </a:r>
            <a:r>
              <a:rPr lang="tr-TR" sz="2400" dirty="0" smtClean="0"/>
              <a:t> </a:t>
            </a:r>
            <a:r>
              <a:rPr lang="en-US" sz="2400" dirty="0" smtClean="0"/>
              <a:t>point</a:t>
            </a:r>
            <a:r>
              <a:rPr lang="en-US" sz="2400" dirty="0"/>
              <a:t>. Alloys with </a:t>
            </a:r>
            <a:r>
              <a:rPr lang="en-US" sz="2400" dirty="0" err="1"/>
              <a:t>hypermonotectic</a:t>
            </a:r>
            <a:r>
              <a:rPr lang="en-US" sz="2400" dirty="0"/>
              <a:t> composition have to pass the liquid </a:t>
            </a:r>
            <a:r>
              <a:rPr lang="en-US" sz="2400" dirty="0" smtClean="0"/>
              <a:t>miscibility</a:t>
            </a:r>
            <a:r>
              <a:rPr lang="tr-TR" sz="2400" dirty="0" smtClean="0"/>
              <a:t> </a:t>
            </a:r>
            <a:r>
              <a:rPr lang="en-US" sz="2400" dirty="0" smtClean="0"/>
              <a:t>gap </a:t>
            </a:r>
            <a:r>
              <a:rPr lang="en-US" sz="2400" dirty="0"/>
              <a:t>and thus a large region ahead of the </a:t>
            </a:r>
            <a:r>
              <a:rPr lang="en-US" sz="2400" dirty="0" err="1"/>
              <a:t>monotectic</a:t>
            </a:r>
            <a:r>
              <a:rPr lang="en-US" sz="2400" dirty="0"/>
              <a:t> reaction front </a:t>
            </a:r>
            <a:r>
              <a:rPr lang="en-US" sz="2400" dirty="0" smtClean="0"/>
              <a:t>is</a:t>
            </a:r>
            <a:r>
              <a:rPr lang="tr-TR" sz="2400" dirty="0" smtClean="0"/>
              <a:t> </a:t>
            </a:r>
            <a:r>
              <a:rPr lang="en-US" sz="2400" dirty="0" smtClean="0"/>
              <a:t>thermodynamically </a:t>
            </a:r>
            <a:r>
              <a:rPr lang="en-US" sz="2400" dirty="0"/>
              <a:t>in a two-phase liquid state. </a:t>
            </a:r>
            <a:endParaRPr lang="tr-TR" sz="2400" dirty="0" smtClean="0"/>
          </a:p>
          <a:p>
            <a:pPr marL="0" indent="0" algn="just">
              <a:buNone/>
            </a:pPr>
            <a:r>
              <a:rPr lang="en-US" sz="2400" dirty="0" smtClean="0"/>
              <a:t>Four </a:t>
            </a:r>
            <a:r>
              <a:rPr lang="en-US" sz="2400" dirty="0"/>
              <a:t>different microstructures </a:t>
            </a:r>
            <a:r>
              <a:rPr lang="en-US" sz="2400" dirty="0" smtClean="0"/>
              <a:t>are</a:t>
            </a:r>
            <a:r>
              <a:rPr lang="tr-TR" sz="2400" dirty="0" smtClean="0"/>
              <a:t> </a:t>
            </a:r>
            <a:r>
              <a:rPr lang="en-US" sz="2400" dirty="0" smtClean="0"/>
              <a:t>observed </a:t>
            </a:r>
            <a:r>
              <a:rPr lang="en-US" sz="2400" dirty="0"/>
              <a:t>in solidification of such alloys: fibrous arrangement of the liquid </a:t>
            </a:r>
            <a:r>
              <a:rPr lang="en-US" sz="2400" dirty="0" smtClean="0"/>
              <a:t>phase,</a:t>
            </a:r>
            <a:r>
              <a:rPr lang="tr-TR" sz="2400" dirty="0" smtClean="0"/>
              <a:t> </a:t>
            </a:r>
            <a:r>
              <a:rPr lang="en-US" sz="2400" dirty="0" smtClean="0"/>
              <a:t>string </a:t>
            </a:r>
            <a:r>
              <a:rPr lang="en-US" sz="2400" dirty="0"/>
              <a:t>of pearls, irregularly dispersed droplet and fully segregated two </a:t>
            </a:r>
            <a:r>
              <a:rPr lang="en-US" sz="2400" dirty="0" smtClean="0"/>
              <a:t>layer</a:t>
            </a:r>
            <a:r>
              <a:rPr lang="tr-TR" sz="2400" dirty="0" smtClean="0"/>
              <a:t> </a:t>
            </a:r>
            <a:r>
              <a:rPr lang="en-US" sz="2400" dirty="0" smtClean="0"/>
              <a:t>arrangement</a:t>
            </a:r>
            <a:r>
              <a:rPr lang="en-US" sz="2400" dirty="0"/>
              <a:t>.</a:t>
            </a:r>
            <a:endParaRPr lang="en-GB" sz="2400" dirty="0"/>
          </a:p>
        </p:txBody>
      </p:sp>
    </p:spTree>
    <p:extLst>
      <p:ext uri="{BB962C8B-B14F-4D97-AF65-F5344CB8AC3E}">
        <p14:creationId xmlns:p14="http://schemas.microsoft.com/office/powerpoint/2010/main" val="3618727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9557" y="505540"/>
            <a:ext cx="8618381" cy="6352460"/>
          </a:xfrm>
        </p:spPr>
        <p:txBody>
          <a:bodyPr>
            <a:noAutofit/>
          </a:bodyPr>
          <a:lstStyle/>
          <a:p>
            <a:pPr marL="0" indent="0" algn="just">
              <a:buNone/>
            </a:pPr>
            <a:r>
              <a:rPr lang="en-US" sz="2400" dirty="0"/>
              <a:t>Alloys with a liquid miscibility gap are quite </a:t>
            </a:r>
            <a:r>
              <a:rPr lang="en-US" sz="2400" dirty="0" smtClean="0"/>
              <a:t>common </a:t>
            </a:r>
            <a:r>
              <a:rPr lang="en-US" sz="2400" dirty="0"/>
              <a:t>Binary alloys like Cu-</a:t>
            </a:r>
            <a:r>
              <a:rPr lang="en-US" sz="2400" dirty="0" err="1"/>
              <a:t>Pb</a:t>
            </a:r>
            <a:r>
              <a:rPr lang="en-US" sz="2400" dirty="0"/>
              <a:t>, </a:t>
            </a:r>
            <a:r>
              <a:rPr lang="en-US" sz="2400" dirty="0" smtClean="0"/>
              <a:t>Al-</a:t>
            </a:r>
            <a:r>
              <a:rPr lang="en-US" sz="2400" dirty="0" err="1" smtClean="0"/>
              <a:t>Pb</a:t>
            </a:r>
            <a:r>
              <a:rPr lang="en-US" sz="2400" dirty="0"/>
              <a:t>, Al-In, Al-Bi, Fe-Ag, Ag-Ni are a few examples. The immiscibility typically </a:t>
            </a:r>
            <a:r>
              <a:rPr lang="en-US" sz="2400" dirty="0" smtClean="0"/>
              <a:t>is</a:t>
            </a:r>
            <a:r>
              <a:rPr lang="tr-TR" sz="2400" dirty="0" smtClean="0"/>
              <a:t> </a:t>
            </a:r>
            <a:r>
              <a:rPr lang="en-US" sz="2400" dirty="0" smtClean="0"/>
              <a:t>observed </a:t>
            </a:r>
            <a:r>
              <a:rPr lang="en-US" sz="2400" dirty="0"/>
              <a:t>if the alloy components have a huge melting temperature difference and </a:t>
            </a:r>
            <a:r>
              <a:rPr lang="en-US" sz="2400" dirty="0" smtClean="0"/>
              <a:t>a</a:t>
            </a:r>
            <a:r>
              <a:rPr lang="tr-TR" sz="2400" dirty="0" smtClean="0"/>
              <a:t> </a:t>
            </a:r>
            <a:r>
              <a:rPr lang="en-US" sz="2400" dirty="0" smtClean="0"/>
              <a:t>positive </a:t>
            </a:r>
            <a:r>
              <a:rPr lang="en-US" sz="2400" dirty="0"/>
              <a:t>enthalpy of mixing. </a:t>
            </a:r>
            <a:r>
              <a:rPr lang="en-US" sz="2400" dirty="0" smtClean="0"/>
              <a:t>The </a:t>
            </a:r>
            <a:r>
              <a:rPr lang="en-US" sz="2400" dirty="0"/>
              <a:t>critical temperature of this gap is </a:t>
            </a:r>
            <a:r>
              <a:rPr lang="en-US" sz="2400" dirty="0" smtClean="0"/>
              <a:t>typically</a:t>
            </a:r>
            <a:r>
              <a:rPr lang="tr-TR" sz="2400" dirty="0" smtClean="0"/>
              <a:t> </a:t>
            </a:r>
            <a:r>
              <a:rPr lang="en-US" sz="2400" dirty="0" smtClean="0"/>
              <a:t>far </a:t>
            </a:r>
            <a:r>
              <a:rPr lang="en-US" sz="2400" dirty="0"/>
              <a:t>above the melting point of the higher melting component. For an alloy whose </a:t>
            </a:r>
            <a:r>
              <a:rPr lang="en-US" sz="2400" dirty="0" smtClean="0"/>
              <a:t>gross</a:t>
            </a:r>
            <a:r>
              <a:rPr lang="tr-TR" sz="2400" dirty="0" smtClean="0"/>
              <a:t> </a:t>
            </a:r>
            <a:r>
              <a:rPr lang="en-US" sz="2400" dirty="0" smtClean="0"/>
              <a:t>composition </a:t>
            </a:r>
            <a:r>
              <a:rPr lang="en-US" sz="2400" dirty="0"/>
              <a:t>is inside the miscibility gap two liquid phases are in equilibrium </a:t>
            </a:r>
            <a:r>
              <a:rPr lang="en-US" sz="2400" dirty="0" smtClean="0"/>
              <a:t>for</a:t>
            </a:r>
            <a:r>
              <a:rPr lang="tr-TR" sz="2400" dirty="0" smtClean="0"/>
              <a:t> </a:t>
            </a:r>
            <a:r>
              <a:rPr lang="en-US" sz="2400" dirty="0" smtClean="0"/>
              <a:t>temperatures </a:t>
            </a:r>
            <a:r>
              <a:rPr lang="en-US" sz="2400" dirty="0"/>
              <a:t>above the </a:t>
            </a:r>
            <a:r>
              <a:rPr lang="en-US" sz="2400" dirty="0" err="1"/>
              <a:t>monotectic</a:t>
            </a:r>
            <a:r>
              <a:rPr lang="en-US" sz="2400" dirty="0"/>
              <a:t> one. These two liquids typically have a huge </a:t>
            </a:r>
            <a:r>
              <a:rPr lang="en-US" sz="2400" dirty="0" smtClean="0"/>
              <a:t>density</a:t>
            </a:r>
            <a:r>
              <a:rPr lang="tr-TR" sz="2400" dirty="0" smtClean="0"/>
              <a:t> </a:t>
            </a:r>
            <a:r>
              <a:rPr lang="en-US" sz="2400" dirty="0" smtClean="0"/>
              <a:t>difference </a:t>
            </a:r>
            <a:r>
              <a:rPr lang="en-US" sz="2400" dirty="0"/>
              <a:t>leading to a very rapid sedimentation and macro-segregation. At the </a:t>
            </a:r>
            <a:r>
              <a:rPr lang="en-US" sz="2400" dirty="0" err="1" smtClean="0"/>
              <a:t>monotectic</a:t>
            </a:r>
            <a:r>
              <a:rPr lang="tr-TR" sz="2400" dirty="0" smtClean="0"/>
              <a:t> </a:t>
            </a:r>
            <a:r>
              <a:rPr lang="en-US" sz="2400" dirty="0" smtClean="0"/>
              <a:t>point </a:t>
            </a:r>
            <a:r>
              <a:rPr lang="en-US" sz="2400" dirty="0"/>
              <a:t>three phases coexist and the </a:t>
            </a:r>
            <a:r>
              <a:rPr lang="en-US" sz="2400" dirty="0" err="1"/>
              <a:t>monotectic</a:t>
            </a:r>
            <a:r>
              <a:rPr lang="en-US" sz="2400" dirty="0"/>
              <a:t> reaction takes place: the L</a:t>
            </a:r>
            <a:r>
              <a:rPr lang="en-US" sz="2400" baseline="-25000" dirty="0"/>
              <a:t>1</a:t>
            </a:r>
            <a:r>
              <a:rPr lang="en-US" sz="2400" dirty="0"/>
              <a:t> </a:t>
            </a:r>
            <a:r>
              <a:rPr lang="en-US" sz="2400" dirty="0" smtClean="0"/>
              <a:t>liquid</a:t>
            </a:r>
            <a:r>
              <a:rPr lang="tr-TR" sz="2400" dirty="0" smtClean="0"/>
              <a:t> </a:t>
            </a:r>
            <a:r>
              <a:rPr lang="en-US" sz="2400" dirty="0" smtClean="0"/>
              <a:t>decomposes </a:t>
            </a:r>
            <a:r>
              <a:rPr lang="en-US" sz="2400" dirty="0"/>
              <a:t>into a solid of almost pure A and an L</a:t>
            </a:r>
            <a:r>
              <a:rPr lang="en-US" sz="2400" baseline="-25000" dirty="0"/>
              <a:t>2</a:t>
            </a:r>
            <a:r>
              <a:rPr lang="en-US" sz="2400" dirty="0"/>
              <a:t> liquid rich in B. With the exception </a:t>
            </a:r>
            <a:r>
              <a:rPr lang="en-US" sz="2400" dirty="0" smtClean="0"/>
              <a:t>of</a:t>
            </a:r>
            <a:r>
              <a:rPr lang="tr-TR" sz="2400" dirty="0" smtClean="0"/>
              <a:t> </a:t>
            </a:r>
            <a:r>
              <a:rPr lang="en-US" sz="2400" dirty="0" smtClean="0"/>
              <a:t>Cu-</a:t>
            </a:r>
            <a:r>
              <a:rPr lang="en-US" sz="2400" dirty="0" err="1" smtClean="0"/>
              <a:t>Pb</a:t>
            </a:r>
            <a:r>
              <a:rPr lang="en-US" sz="2400" dirty="0" smtClean="0"/>
              <a:t> </a:t>
            </a:r>
            <a:r>
              <a:rPr lang="en-US" sz="2400" dirty="0"/>
              <a:t>and Al-In the </a:t>
            </a:r>
            <a:r>
              <a:rPr lang="en-US" sz="2400" dirty="0" err="1"/>
              <a:t>monotectic</a:t>
            </a:r>
            <a:r>
              <a:rPr lang="en-US" sz="2400" dirty="0"/>
              <a:t> point (</a:t>
            </a:r>
            <a:r>
              <a:rPr lang="en-US" sz="2400" dirty="0" err="1"/>
              <a:t>T</a:t>
            </a:r>
            <a:r>
              <a:rPr lang="en-US" sz="2400" baseline="-25000" dirty="0" err="1"/>
              <a:t>mono</a:t>
            </a:r>
            <a:r>
              <a:rPr lang="en-US" sz="2400" dirty="0"/>
              <a:t>, </a:t>
            </a:r>
            <a:r>
              <a:rPr lang="en-US" sz="2400" dirty="0" err="1"/>
              <a:t>C</a:t>
            </a:r>
            <a:r>
              <a:rPr lang="en-US" sz="2400" baseline="-25000" dirty="0" err="1"/>
              <a:t>mono</a:t>
            </a:r>
            <a:r>
              <a:rPr lang="en-US" sz="2400" dirty="0"/>
              <a:t>) is always close to the component </a:t>
            </a:r>
            <a:r>
              <a:rPr lang="en-US" sz="2400" dirty="0" smtClean="0"/>
              <a:t>with</a:t>
            </a:r>
            <a:r>
              <a:rPr lang="tr-TR" sz="2400" dirty="0" smtClean="0"/>
              <a:t> </a:t>
            </a:r>
            <a:r>
              <a:rPr lang="en-US" sz="2400" dirty="0" smtClean="0"/>
              <a:t>the </a:t>
            </a:r>
            <a:r>
              <a:rPr lang="en-US" sz="2400" dirty="0"/>
              <a:t>higher melting point.</a:t>
            </a:r>
            <a:endParaRPr lang="en-GB" sz="2400" dirty="0"/>
          </a:p>
        </p:txBody>
      </p:sp>
    </p:spTree>
    <p:extLst>
      <p:ext uri="{BB962C8B-B14F-4D97-AF65-F5344CB8AC3E}">
        <p14:creationId xmlns:p14="http://schemas.microsoft.com/office/powerpoint/2010/main" val="3939661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12510" y="412123"/>
            <a:ext cx="6524542" cy="4418822"/>
          </a:xfrm>
          <a:prstGeom prst="rect">
            <a:avLst/>
          </a:prstGeom>
        </p:spPr>
      </p:pic>
      <p:sp>
        <p:nvSpPr>
          <p:cNvPr id="5" name="Metin kutusu 4"/>
          <p:cNvSpPr txBox="1"/>
          <p:nvPr/>
        </p:nvSpPr>
        <p:spPr>
          <a:xfrm>
            <a:off x="1249251" y="5241701"/>
            <a:ext cx="6735650" cy="707886"/>
          </a:xfrm>
          <a:prstGeom prst="rect">
            <a:avLst/>
          </a:prstGeom>
          <a:noFill/>
        </p:spPr>
        <p:txBody>
          <a:bodyPr wrap="square" rtlCol="0">
            <a:spAutoFit/>
          </a:bodyPr>
          <a:lstStyle/>
          <a:p>
            <a:r>
              <a:rPr lang="en-GB" sz="2000" dirty="0" smtClean="0"/>
              <a:t>Transverse section of transition regions showing composite and dendritic structures: copper – light phase, lead – dark phase. </a:t>
            </a:r>
            <a:endParaRPr lang="en-GB" sz="2000" dirty="0"/>
          </a:p>
        </p:txBody>
      </p:sp>
    </p:spTree>
    <p:extLst>
      <p:ext uri="{BB962C8B-B14F-4D97-AF65-F5344CB8AC3E}">
        <p14:creationId xmlns:p14="http://schemas.microsoft.com/office/powerpoint/2010/main" val="756784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a:stretch>
            <a:fillRect/>
          </a:stretch>
        </p:blipFill>
        <p:spPr>
          <a:xfrm>
            <a:off x="218943" y="91997"/>
            <a:ext cx="4460042" cy="4694048"/>
          </a:xfrm>
          <a:prstGeom prst="rect">
            <a:avLst/>
          </a:prstGeom>
        </p:spPr>
      </p:pic>
      <p:pic>
        <p:nvPicPr>
          <p:cNvPr id="9" name="Resim 8"/>
          <p:cNvPicPr>
            <a:picLocks noChangeAspect="1"/>
          </p:cNvPicPr>
          <p:nvPr/>
        </p:nvPicPr>
        <p:blipFill>
          <a:blip r:embed="rId3"/>
          <a:stretch>
            <a:fillRect/>
          </a:stretch>
        </p:blipFill>
        <p:spPr>
          <a:xfrm>
            <a:off x="4785338" y="192269"/>
            <a:ext cx="4358662" cy="4493504"/>
          </a:xfrm>
          <a:prstGeom prst="rect">
            <a:avLst/>
          </a:prstGeom>
        </p:spPr>
      </p:pic>
      <p:sp>
        <p:nvSpPr>
          <p:cNvPr id="10" name="Metin kutusu 9"/>
          <p:cNvSpPr txBox="1"/>
          <p:nvPr/>
        </p:nvSpPr>
        <p:spPr>
          <a:xfrm>
            <a:off x="218943" y="4696515"/>
            <a:ext cx="8641724" cy="1938992"/>
          </a:xfrm>
          <a:prstGeom prst="rect">
            <a:avLst/>
          </a:prstGeom>
          <a:noFill/>
        </p:spPr>
        <p:txBody>
          <a:bodyPr wrap="square" rtlCol="0">
            <a:spAutoFit/>
          </a:bodyPr>
          <a:lstStyle/>
          <a:p>
            <a:pPr algn="just"/>
            <a:r>
              <a:rPr lang="en-US" sz="2000" dirty="0" smtClean="0"/>
              <a:t>Microstructures of the specimens of (a) Fe–Sn and (b) Cu–</a:t>
            </a:r>
            <a:r>
              <a:rPr lang="en-US" sz="2000" dirty="0" err="1" smtClean="0"/>
              <a:t>Pb</a:t>
            </a:r>
            <a:r>
              <a:rPr lang="en-US" sz="2000" dirty="0" smtClean="0"/>
              <a:t> alloys. The</a:t>
            </a:r>
            <a:r>
              <a:rPr lang="tr-TR" sz="2000" dirty="0" smtClean="0"/>
              <a:t> </a:t>
            </a:r>
            <a:r>
              <a:rPr lang="en-US" sz="2000" dirty="0" smtClean="0"/>
              <a:t>corresponding compositions are marked as dashed lines in the phase diagrams. The</a:t>
            </a:r>
            <a:r>
              <a:rPr lang="tr-TR" sz="2000" dirty="0" smtClean="0"/>
              <a:t> </a:t>
            </a:r>
            <a:r>
              <a:rPr lang="en-US" sz="2000" dirty="0" smtClean="0"/>
              <a:t>critical compositions of the two alloys are Fe–68 </a:t>
            </a:r>
            <a:r>
              <a:rPr lang="en-US" sz="2000" dirty="0" err="1" smtClean="0"/>
              <a:t>wt%Sn</a:t>
            </a:r>
            <a:r>
              <a:rPr lang="en-US" sz="2000" dirty="0" smtClean="0"/>
              <a:t> and Cu–64 </a:t>
            </a:r>
            <a:r>
              <a:rPr lang="en-US" sz="2000" dirty="0" err="1" smtClean="0"/>
              <a:t>wt%Pb</a:t>
            </a:r>
            <a:r>
              <a:rPr lang="en-US" sz="2000" dirty="0" smtClean="0"/>
              <a:t>,</a:t>
            </a:r>
            <a:r>
              <a:rPr lang="tr-TR" sz="2000" dirty="0" smtClean="0"/>
              <a:t> </a:t>
            </a:r>
            <a:r>
              <a:rPr lang="en-US" sz="2000" dirty="0" smtClean="0"/>
              <a:t>respectively. The dark phase is L</a:t>
            </a:r>
            <a:r>
              <a:rPr lang="en-US" sz="2000" baseline="-25000" dirty="0" smtClean="0"/>
              <a:t>2</a:t>
            </a:r>
            <a:r>
              <a:rPr lang="en-US" sz="2000" dirty="0" smtClean="0"/>
              <a:t>, Sn-rich or </a:t>
            </a:r>
            <a:r>
              <a:rPr lang="en-US" sz="2000" dirty="0" err="1" smtClean="0"/>
              <a:t>Pb</a:t>
            </a:r>
            <a:r>
              <a:rPr lang="en-US" sz="2000" dirty="0" smtClean="0"/>
              <a:t>-rich low melting temperature</a:t>
            </a:r>
            <a:r>
              <a:rPr lang="tr-TR" sz="2000" dirty="0" smtClean="0"/>
              <a:t> </a:t>
            </a:r>
            <a:r>
              <a:rPr lang="en-US" sz="2000" dirty="0" smtClean="0"/>
              <a:t>phase, while the light one is L</a:t>
            </a:r>
            <a:r>
              <a:rPr lang="en-US" sz="2000" baseline="-25000" dirty="0" smtClean="0"/>
              <a:t>1</a:t>
            </a:r>
            <a:r>
              <a:rPr lang="en-US" sz="2000" dirty="0" smtClean="0"/>
              <a:t>, Fe-rich or Cu-rich high melting temperature phase.</a:t>
            </a:r>
            <a:endParaRPr lang="en-GB" sz="2000" dirty="0"/>
          </a:p>
        </p:txBody>
      </p:sp>
    </p:spTree>
    <p:extLst>
      <p:ext uri="{BB962C8B-B14F-4D97-AF65-F5344CB8AC3E}">
        <p14:creationId xmlns:p14="http://schemas.microsoft.com/office/powerpoint/2010/main" val="276378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1993" y="171943"/>
            <a:ext cx="7886700" cy="1325563"/>
          </a:xfrm>
        </p:spPr>
        <p:txBody>
          <a:bodyPr>
            <a:normAutofit/>
          </a:bodyPr>
          <a:lstStyle/>
          <a:p>
            <a:r>
              <a:rPr lang="tr-TR" sz="2800" b="1" dirty="0" err="1" smtClean="0">
                <a:latin typeface="+mn-lt"/>
              </a:rPr>
              <a:t>Particles</a:t>
            </a:r>
            <a:r>
              <a:rPr lang="tr-TR" sz="2800" b="1" dirty="0" smtClean="0">
                <a:latin typeface="+mn-lt"/>
              </a:rPr>
              <a:t> </a:t>
            </a:r>
            <a:r>
              <a:rPr lang="tr-TR" sz="2800" b="1" dirty="0" err="1" smtClean="0">
                <a:latin typeface="+mn-lt"/>
              </a:rPr>
              <a:t>and</a:t>
            </a:r>
            <a:r>
              <a:rPr lang="tr-TR" sz="2800" b="1" dirty="0" smtClean="0">
                <a:latin typeface="+mn-lt"/>
              </a:rPr>
              <a:t> </a:t>
            </a:r>
            <a:r>
              <a:rPr lang="tr-TR" sz="2800" b="1" dirty="0" err="1" smtClean="0">
                <a:latin typeface="+mn-lt"/>
              </a:rPr>
              <a:t>Inclusions</a:t>
            </a:r>
            <a:r>
              <a:rPr lang="tr-TR" sz="2800" b="1" dirty="0" smtClean="0">
                <a:latin typeface="+mn-lt"/>
              </a:rPr>
              <a:t> in </a:t>
            </a:r>
            <a:r>
              <a:rPr lang="tr-TR" sz="2800" b="1" dirty="0" err="1" smtClean="0">
                <a:latin typeface="+mn-lt"/>
              </a:rPr>
              <a:t>Melts</a:t>
            </a:r>
            <a:endParaRPr lang="en-GB" sz="2800" b="1" dirty="0">
              <a:latin typeface="+mn-lt"/>
            </a:endParaRPr>
          </a:p>
        </p:txBody>
      </p:sp>
      <p:sp>
        <p:nvSpPr>
          <p:cNvPr id="3" name="İçerik Yer Tutucusu 2"/>
          <p:cNvSpPr>
            <a:spLocks noGrp="1"/>
          </p:cNvSpPr>
          <p:nvPr>
            <p:ph idx="1"/>
          </p:nvPr>
        </p:nvSpPr>
        <p:spPr>
          <a:xfrm>
            <a:off x="429027" y="1664931"/>
            <a:ext cx="8332631" cy="4351338"/>
          </a:xfrm>
        </p:spPr>
        <p:txBody>
          <a:bodyPr/>
          <a:lstStyle/>
          <a:p>
            <a:r>
              <a:rPr lang="en-GB" dirty="0" smtClean="0"/>
              <a:t>Foreign particles which do not dissolve in either the liquid or the solid are often present during solidification.</a:t>
            </a:r>
          </a:p>
          <a:p>
            <a:pPr marL="0" indent="0">
              <a:buNone/>
            </a:pPr>
            <a:r>
              <a:rPr lang="en-GB" b="1" u="sng" dirty="0" smtClean="0"/>
              <a:t>Insoluble Particles</a:t>
            </a:r>
          </a:p>
          <a:p>
            <a:r>
              <a:rPr lang="en-GB" b="1" dirty="0" err="1" smtClean="0"/>
              <a:t>Exogeneous</a:t>
            </a:r>
            <a:endParaRPr lang="en-GB" b="1" dirty="0" smtClean="0"/>
          </a:p>
          <a:p>
            <a:pPr marL="0" indent="0">
              <a:buNone/>
            </a:pPr>
            <a:r>
              <a:rPr lang="en-GB" b="1" dirty="0" smtClean="0"/>
              <a:t>   </a:t>
            </a:r>
            <a:r>
              <a:rPr lang="en-GB" dirty="0" smtClean="0"/>
              <a:t>Come from external sources (Mould, ladle, dross, ladle</a:t>
            </a:r>
            <a:r>
              <a:rPr lang="tr-TR" dirty="0" smtClean="0"/>
              <a:t>).</a:t>
            </a:r>
          </a:p>
          <a:p>
            <a:r>
              <a:rPr lang="tr-TR" b="1" dirty="0" err="1" smtClean="0"/>
              <a:t>Endogeneous</a:t>
            </a:r>
            <a:endParaRPr lang="tr-TR" b="1" dirty="0" smtClean="0"/>
          </a:p>
          <a:p>
            <a:pPr marL="0" indent="0">
              <a:buNone/>
            </a:pPr>
            <a:r>
              <a:rPr lang="tr-TR" b="1" dirty="0"/>
              <a:t> </a:t>
            </a:r>
            <a:r>
              <a:rPr lang="tr-TR" b="1" dirty="0" smtClean="0"/>
              <a:t>  </a:t>
            </a:r>
            <a:r>
              <a:rPr lang="en-GB" dirty="0" smtClean="0"/>
              <a:t>Arise from reactions within the solidifying metal.</a:t>
            </a:r>
            <a:endParaRPr lang="en-GB" b="1" dirty="0" smtClean="0"/>
          </a:p>
          <a:p>
            <a:pPr marL="0" indent="0">
              <a:buNone/>
            </a:pPr>
            <a:endParaRPr lang="en-GB" b="1" dirty="0"/>
          </a:p>
        </p:txBody>
      </p:sp>
    </p:spTree>
    <p:extLst>
      <p:ext uri="{BB962C8B-B14F-4D97-AF65-F5344CB8AC3E}">
        <p14:creationId xmlns:p14="http://schemas.microsoft.com/office/powerpoint/2010/main" val="4079573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3792" y="846830"/>
            <a:ext cx="8128983" cy="4351338"/>
          </a:xfrm>
        </p:spPr>
        <p:txBody>
          <a:bodyPr/>
          <a:lstStyle/>
          <a:p>
            <a:pPr marL="0" indent="0" algn="just">
              <a:buNone/>
            </a:pPr>
            <a:r>
              <a:rPr lang="en-GB" dirty="0" smtClean="0"/>
              <a:t>For each system it was found that there was a critical growth rate below which the particles were pushed by the interface and above they were trapped in solid.</a:t>
            </a:r>
            <a:endParaRPr lang="en-GB" dirty="0"/>
          </a:p>
        </p:txBody>
      </p:sp>
      <p:pic>
        <p:nvPicPr>
          <p:cNvPr id="4" name="Resim 3"/>
          <p:cNvPicPr>
            <a:picLocks noChangeAspect="1"/>
          </p:cNvPicPr>
          <p:nvPr/>
        </p:nvPicPr>
        <p:blipFill>
          <a:blip r:embed="rId2"/>
          <a:stretch>
            <a:fillRect/>
          </a:stretch>
        </p:blipFill>
        <p:spPr>
          <a:xfrm>
            <a:off x="436089" y="2608710"/>
            <a:ext cx="8364388" cy="3341329"/>
          </a:xfrm>
          <a:prstGeom prst="rect">
            <a:avLst/>
          </a:prstGeom>
        </p:spPr>
      </p:pic>
    </p:spTree>
    <p:extLst>
      <p:ext uri="{BB962C8B-B14F-4D97-AF65-F5344CB8AC3E}">
        <p14:creationId xmlns:p14="http://schemas.microsoft.com/office/powerpoint/2010/main" val="1713707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6366" y="666525"/>
            <a:ext cx="8281115" cy="5386545"/>
          </a:xfrm>
        </p:spPr>
        <p:txBody>
          <a:bodyPr>
            <a:normAutofit fontScale="92500" lnSpcReduction="20000"/>
          </a:bodyPr>
          <a:lstStyle/>
          <a:p>
            <a:pPr algn="just"/>
            <a:r>
              <a:rPr lang="en-GB" dirty="0" smtClean="0"/>
              <a:t>Towards the end of a solidification process, however as the growth rates slow down, it is possible for particles to be swept together to produce quite deleterious accumulations inclusions.</a:t>
            </a:r>
          </a:p>
          <a:p>
            <a:pPr algn="just"/>
            <a:r>
              <a:rPr lang="en-GB" dirty="0" smtClean="0"/>
              <a:t>In some cases the particles appear to have become grown-in because they have been trapped in isolated regions of liquid by the growth of dendrite branches.</a:t>
            </a:r>
          </a:p>
          <a:p>
            <a:pPr algn="just"/>
            <a:r>
              <a:rPr lang="en-GB" dirty="0" smtClean="0"/>
              <a:t>Generally the critical growth rates were all low (~10</a:t>
            </a:r>
            <a:r>
              <a:rPr lang="en-GB" baseline="30000" dirty="0" smtClean="0"/>
              <a:t>-3</a:t>
            </a:r>
            <a:r>
              <a:rPr lang="en-GB" dirty="0" smtClean="0"/>
              <a:t> cm/sec). It is thus expected that entrapment will occur in most practical cases. </a:t>
            </a:r>
            <a:endParaRPr lang="tr-TR" dirty="0" smtClean="0"/>
          </a:p>
          <a:p>
            <a:pPr algn="just"/>
            <a:r>
              <a:rPr lang="en-GB" dirty="0" smtClean="0"/>
              <a:t>It is also possible for the solid inclusions to act as sites for heterogeneous nucleation and it is recognised that they have an important role in ingot solidification.</a:t>
            </a:r>
            <a:endParaRPr lang="tr-TR" dirty="0" smtClean="0"/>
          </a:p>
          <a:p>
            <a:pPr algn="just"/>
            <a:r>
              <a:rPr lang="en-GB" dirty="0" smtClean="0"/>
              <a:t>The constraints imposed on particle movement by the existence of a solid network in the liquid make predictions of particle distributions very difficult. </a:t>
            </a:r>
            <a:endParaRPr lang="en-GB" dirty="0"/>
          </a:p>
        </p:txBody>
      </p:sp>
    </p:spTree>
    <p:extLst>
      <p:ext uri="{BB962C8B-B14F-4D97-AF65-F5344CB8AC3E}">
        <p14:creationId xmlns:p14="http://schemas.microsoft.com/office/powerpoint/2010/main" val="87478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itectic Reaction - an overview | ScienceDirect Topic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5865" y="901521"/>
            <a:ext cx="7004400" cy="466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526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fficient Microstructure Characterization of Metals Using Light Microscopy  - Microscop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773" y="862885"/>
            <a:ext cx="7617661" cy="486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044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327552" y="1017429"/>
            <a:ext cx="6156903" cy="4564355"/>
          </a:xfrm>
          <a:prstGeom prst="rect">
            <a:avLst/>
          </a:prstGeom>
        </p:spPr>
      </p:pic>
    </p:spTree>
    <p:extLst>
      <p:ext uri="{BB962C8B-B14F-4D97-AF65-F5344CB8AC3E}">
        <p14:creationId xmlns:p14="http://schemas.microsoft.com/office/powerpoint/2010/main" val="1088722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635618" y="718208"/>
            <a:ext cx="5864313" cy="3961438"/>
          </a:xfrm>
          <a:prstGeom prst="rect">
            <a:avLst/>
          </a:prstGeom>
        </p:spPr>
      </p:pic>
      <p:sp>
        <p:nvSpPr>
          <p:cNvPr id="5" name="Metin kutusu 4"/>
          <p:cNvSpPr txBox="1"/>
          <p:nvPr/>
        </p:nvSpPr>
        <p:spPr>
          <a:xfrm>
            <a:off x="1236372" y="5396248"/>
            <a:ext cx="6503832" cy="830997"/>
          </a:xfrm>
          <a:prstGeom prst="rect">
            <a:avLst/>
          </a:prstGeom>
          <a:noFill/>
        </p:spPr>
        <p:txBody>
          <a:bodyPr wrap="square" rtlCol="0">
            <a:spAutoFit/>
          </a:bodyPr>
          <a:lstStyle/>
          <a:p>
            <a:r>
              <a:rPr lang="tr-TR" sz="2400" dirty="0" smtClean="0"/>
              <a:t>Pile-</a:t>
            </a:r>
            <a:r>
              <a:rPr lang="tr-TR" sz="2400" dirty="0" err="1" smtClean="0"/>
              <a:t>up</a:t>
            </a:r>
            <a:r>
              <a:rPr lang="tr-TR" sz="2400" dirty="0" smtClean="0"/>
              <a:t> of </a:t>
            </a:r>
            <a:r>
              <a:rPr lang="tr-TR" sz="2400" dirty="0" err="1" smtClean="0"/>
              <a:t>particles</a:t>
            </a:r>
            <a:r>
              <a:rPr lang="tr-TR" sz="2400" dirty="0" smtClean="0"/>
              <a:t> at a </a:t>
            </a:r>
            <a:r>
              <a:rPr lang="tr-TR" sz="2400" dirty="0" err="1" smtClean="0"/>
              <a:t>solid-liquid</a:t>
            </a:r>
            <a:r>
              <a:rPr lang="tr-TR" sz="2400" dirty="0" smtClean="0"/>
              <a:t> </a:t>
            </a:r>
            <a:r>
              <a:rPr lang="tr-TR" sz="2400" dirty="0" err="1" smtClean="0"/>
              <a:t>interface</a:t>
            </a:r>
            <a:r>
              <a:rPr lang="tr-TR" sz="2400" dirty="0" smtClean="0"/>
              <a:t> at </a:t>
            </a:r>
            <a:r>
              <a:rPr lang="tr-TR" sz="2400" dirty="0" err="1" smtClean="0"/>
              <a:t>low</a:t>
            </a:r>
            <a:r>
              <a:rPr lang="tr-TR" sz="2400" dirty="0" smtClean="0"/>
              <a:t> </a:t>
            </a:r>
            <a:r>
              <a:rPr lang="tr-TR" sz="2400" dirty="0" err="1" smtClean="0"/>
              <a:t>growth</a:t>
            </a:r>
            <a:r>
              <a:rPr lang="tr-TR" sz="2400" dirty="0" smtClean="0"/>
              <a:t> rate in </a:t>
            </a:r>
            <a:r>
              <a:rPr lang="tr-TR" sz="2400" dirty="0" err="1" smtClean="0"/>
              <a:t>the</a:t>
            </a:r>
            <a:r>
              <a:rPr lang="tr-TR" sz="2400" dirty="0" smtClean="0"/>
              <a:t> </a:t>
            </a:r>
            <a:r>
              <a:rPr lang="tr-TR" sz="2400" dirty="0" err="1" smtClean="0"/>
              <a:t>system</a:t>
            </a:r>
            <a:r>
              <a:rPr lang="tr-TR" sz="2400" dirty="0" smtClean="0"/>
              <a:t> </a:t>
            </a:r>
            <a:r>
              <a:rPr lang="tr-TR" sz="2400" dirty="0" err="1" smtClean="0"/>
              <a:t>thymol-zinc</a:t>
            </a:r>
            <a:endParaRPr lang="en-GB" sz="2400" dirty="0"/>
          </a:p>
        </p:txBody>
      </p:sp>
    </p:spTree>
    <p:extLst>
      <p:ext uri="{BB962C8B-B14F-4D97-AF65-F5344CB8AC3E}">
        <p14:creationId xmlns:p14="http://schemas.microsoft.com/office/powerpoint/2010/main" val="1069219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542247" y="965916"/>
            <a:ext cx="6178095" cy="4576745"/>
          </a:xfrm>
          <a:prstGeom prst="rect">
            <a:avLst/>
          </a:prstGeom>
        </p:spPr>
      </p:pic>
      <p:sp>
        <p:nvSpPr>
          <p:cNvPr id="5" name="Metin kutusu 4"/>
          <p:cNvSpPr txBox="1"/>
          <p:nvPr/>
        </p:nvSpPr>
        <p:spPr>
          <a:xfrm>
            <a:off x="1488849" y="5859886"/>
            <a:ext cx="6284890" cy="400110"/>
          </a:xfrm>
          <a:prstGeom prst="rect">
            <a:avLst/>
          </a:prstGeom>
          <a:noFill/>
        </p:spPr>
        <p:txBody>
          <a:bodyPr wrap="square" rtlCol="0">
            <a:spAutoFit/>
          </a:bodyPr>
          <a:lstStyle/>
          <a:p>
            <a:pPr algn="just"/>
            <a:r>
              <a:rPr lang="tr-TR" sz="2000" dirty="0" err="1" smtClean="0"/>
              <a:t>Entrapped</a:t>
            </a:r>
            <a:r>
              <a:rPr lang="tr-TR" sz="2000" dirty="0" smtClean="0"/>
              <a:t> </a:t>
            </a:r>
            <a:r>
              <a:rPr lang="tr-TR" sz="2000" dirty="0" err="1" smtClean="0"/>
              <a:t>inclusions</a:t>
            </a:r>
            <a:r>
              <a:rPr lang="tr-TR" sz="2000" dirty="0" smtClean="0"/>
              <a:t> </a:t>
            </a:r>
            <a:r>
              <a:rPr lang="tr-TR" sz="2000" dirty="0" err="1" smtClean="0"/>
              <a:t>and</a:t>
            </a:r>
            <a:r>
              <a:rPr lang="tr-TR" sz="2000" dirty="0" smtClean="0"/>
              <a:t> </a:t>
            </a:r>
            <a:r>
              <a:rPr lang="tr-TR" sz="2000" dirty="0" err="1" smtClean="0"/>
              <a:t>precipitates</a:t>
            </a:r>
            <a:r>
              <a:rPr lang="tr-TR" sz="2000" dirty="0" smtClean="0"/>
              <a:t> in Al-Si-Cu-Mg </a:t>
            </a:r>
            <a:r>
              <a:rPr lang="tr-TR" sz="2000" dirty="0" err="1" smtClean="0"/>
              <a:t>alloy</a:t>
            </a:r>
            <a:endParaRPr lang="en-GB" sz="2000" dirty="0"/>
          </a:p>
        </p:txBody>
      </p:sp>
    </p:spTree>
    <p:extLst>
      <p:ext uri="{BB962C8B-B14F-4D97-AF65-F5344CB8AC3E}">
        <p14:creationId xmlns:p14="http://schemas.microsoft.com/office/powerpoint/2010/main" val="925758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1224" y="0"/>
            <a:ext cx="7886700" cy="1325563"/>
          </a:xfrm>
        </p:spPr>
        <p:txBody>
          <a:bodyPr>
            <a:normAutofit/>
          </a:bodyPr>
          <a:lstStyle/>
          <a:p>
            <a:r>
              <a:rPr lang="en-GB" sz="2800" b="1" dirty="0" smtClean="0">
                <a:latin typeface="+mn-lt"/>
              </a:rPr>
              <a:t>Gases in Melts</a:t>
            </a:r>
            <a:endParaRPr lang="en-GB" sz="2800" b="1" dirty="0">
              <a:latin typeface="+mn-lt"/>
            </a:endParaRPr>
          </a:p>
        </p:txBody>
      </p:sp>
      <p:sp>
        <p:nvSpPr>
          <p:cNvPr id="3" name="İçerik Yer Tutucusu 2"/>
          <p:cNvSpPr>
            <a:spLocks noGrp="1"/>
          </p:cNvSpPr>
          <p:nvPr>
            <p:ph idx="1"/>
          </p:nvPr>
        </p:nvSpPr>
        <p:spPr>
          <a:xfrm>
            <a:off x="602892" y="924104"/>
            <a:ext cx="7886700" cy="5244876"/>
          </a:xfrm>
        </p:spPr>
        <p:txBody>
          <a:bodyPr/>
          <a:lstStyle/>
          <a:p>
            <a:pPr marL="0" indent="0" algn="just">
              <a:buNone/>
            </a:pPr>
            <a:r>
              <a:rPr lang="en-GB" sz="2600" dirty="0" smtClean="0"/>
              <a:t>Apart from the possibility of gases being trapped inadvertently during casting, considerable difficulties can result from the marked differences in the solubility of gases in liquid and solid metals. </a:t>
            </a:r>
            <a:endParaRPr lang="tr-TR" sz="2600" dirty="0" smtClean="0"/>
          </a:p>
          <a:p>
            <a:pPr marL="0" indent="0" algn="just">
              <a:buNone/>
            </a:pPr>
            <a:endParaRPr lang="en-GB" dirty="0"/>
          </a:p>
        </p:txBody>
      </p:sp>
      <p:pic>
        <p:nvPicPr>
          <p:cNvPr id="4" name="Resim 3"/>
          <p:cNvPicPr>
            <a:picLocks noChangeAspect="1"/>
          </p:cNvPicPr>
          <p:nvPr/>
        </p:nvPicPr>
        <p:blipFill>
          <a:blip r:embed="rId2"/>
          <a:stretch>
            <a:fillRect/>
          </a:stretch>
        </p:blipFill>
        <p:spPr>
          <a:xfrm>
            <a:off x="2104642" y="2446986"/>
            <a:ext cx="4599863" cy="3507078"/>
          </a:xfrm>
          <a:prstGeom prst="rect">
            <a:avLst/>
          </a:prstGeom>
        </p:spPr>
      </p:pic>
      <p:sp>
        <p:nvSpPr>
          <p:cNvPr id="5" name="Metin kutusu 4"/>
          <p:cNvSpPr txBox="1"/>
          <p:nvPr/>
        </p:nvSpPr>
        <p:spPr>
          <a:xfrm>
            <a:off x="2410765" y="6102140"/>
            <a:ext cx="6220495" cy="400110"/>
          </a:xfrm>
          <a:prstGeom prst="rect">
            <a:avLst/>
          </a:prstGeom>
          <a:noFill/>
        </p:spPr>
        <p:txBody>
          <a:bodyPr wrap="square" rtlCol="0">
            <a:spAutoFit/>
          </a:bodyPr>
          <a:lstStyle/>
          <a:p>
            <a:r>
              <a:rPr lang="tr-TR" sz="2000" dirty="0" err="1" smtClean="0"/>
              <a:t>Solubility</a:t>
            </a:r>
            <a:r>
              <a:rPr lang="tr-TR" sz="2000" dirty="0" smtClean="0"/>
              <a:t> of </a:t>
            </a:r>
            <a:r>
              <a:rPr lang="tr-TR" sz="2000" dirty="0" err="1" smtClean="0"/>
              <a:t>hydrogen</a:t>
            </a:r>
            <a:r>
              <a:rPr lang="tr-TR" sz="2000" dirty="0" smtClean="0"/>
              <a:t> in </a:t>
            </a:r>
            <a:r>
              <a:rPr lang="tr-TR" sz="2000" dirty="0" err="1" smtClean="0"/>
              <a:t>aluminium</a:t>
            </a:r>
            <a:r>
              <a:rPr lang="tr-TR" sz="2000" dirty="0" smtClean="0"/>
              <a:t> </a:t>
            </a:r>
            <a:endParaRPr lang="en-GB" sz="2000" dirty="0"/>
          </a:p>
        </p:txBody>
      </p:sp>
    </p:spTree>
    <p:extLst>
      <p:ext uri="{BB962C8B-B14F-4D97-AF65-F5344CB8AC3E}">
        <p14:creationId xmlns:p14="http://schemas.microsoft.com/office/powerpoint/2010/main" val="727726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8891" y="631065"/>
            <a:ext cx="7886700" cy="5434883"/>
          </a:xfrm>
        </p:spPr>
        <p:txBody>
          <a:bodyPr>
            <a:normAutofit lnSpcReduction="10000"/>
          </a:bodyPr>
          <a:lstStyle/>
          <a:p>
            <a:pPr algn="just"/>
            <a:r>
              <a:rPr lang="en-GB" dirty="0" smtClean="0"/>
              <a:t>Under these conditions it is expected that the gas will come out of solution and appear as bubbles of one form or another.</a:t>
            </a:r>
          </a:p>
          <a:p>
            <a:pPr algn="just"/>
            <a:r>
              <a:rPr lang="en-GB" dirty="0" smtClean="0"/>
              <a:t>It is recognised that the nucleation of gas bubbles should be difficult, but shrinkage may make an important contribution to pore nucleation, as may the presence of certain inclusions. </a:t>
            </a:r>
          </a:p>
          <a:p>
            <a:pPr algn="just"/>
            <a:r>
              <a:rPr lang="en-GB" dirty="0" smtClean="0"/>
              <a:t>In all cases, because of he local supersaturation the solid-liquid interface should be preferred site after nucleation the bubble can behave in a number of different ways.</a:t>
            </a:r>
            <a:endParaRPr lang="tr-TR" dirty="0"/>
          </a:p>
          <a:p>
            <a:pPr marL="0" indent="0" algn="just">
              <a:buNone/>
            </a:pPr>
            <a:r>
              <a:rPr lang="tr-TR" dirty="0" smtClean="0"/>
              <a:t>             2Al    +    3H</a:t>
            </a:r>
            <a:r>
              <a:rPr lang="tr-TR" baseline="-25000" dirty="0" smtClean="0"/>
              <a:t>2</a:t>
            </a:r>
            <a:r>
              <a:rPr lang="tr-TR" dirty="0" smtClean="0"/>
              <a:t>O    </a:t>
            </a:r>
            <a:r>
              <a:rPr lang="tr-TR" dirty="0" smtClean="0">
                <a:sym typeface="Wingdings" panose="05000000000000000000" pitchFamily="2" charset="2"/>
              </a:rPr>
              <a:t>    Al</a:t>
            </a:r>
            <a:r>
              <a:rPr lang="tr-TR" baseline="-25000" dirty="0" smtClean="0">
                <a:sym typeface="Wingdings" panose="05000000000000000000" pitchFamily="2" charset="2"/>
              </a:rPr>
              <a:t>2</a:t>
            </a:r>
            <a:r>
              <a:rPr lang="tr-TR" dirty="0" smtClean="0">
                <a:sym typeface="Wingdings" panose="05000000000000000000" pitchFamily="2" charset="2"/>
              </a:rPr>
              <a:t>O</a:t>
            </a:r>
            <a:r>
              <a:rPr lang="tr-TR" baseline="-25000" dirty="0" smtClean="0">
                <a:sym typeface="Wingdings" panose="05000000000000000000" pitchFamily="2" charset="2"/>
              </a:rPr>
              <a:t>3</a:t>
            </a:r>
            <a:r>
              <a:rPr lang="tr-TR" dirty="0" smtClean="0">
                <a:sym typeface="Wingdings" panose="05000000000000000000" pitchFamily="2" charset="2"/>
              </a:rPr>
              <a:t>     +     6H </a:t>
            </a:r>
          </a:p>
          <a:p>
            <a:pPr marL="0" indent="0" algn="ctr">
              <a:spcBef>
                <a:spcPts val="0"/>
              </a:spcBef>
              <a:buNone/>
            </a:pPr>
            <a:r>
              <a:rPr lang="tr-TR" dirty="0">
                <a:sym typeface="Wingdings" panose="05000000000000000000" pitchFamily="2" charset="2"/>
              </a:rPr>
              <a:t> </a:t>
            </a:r>
            <a:r>
              <a:rPr lang="tr-TR" dirty="0" smtClean="0">
                <a:sym typeface="Wingdings" panose="05000000000000000000" pitchFamily="2" charset="2"/>
              </a:rPr>
              <a:t>         </a:t>
            </a:r>
            <a:r>
              <a:rPr lang="tr-TR" sz="1800" dirty="0" err="1" smtClean="0">
                <a:sym typeface="Wingdings" panose="05000000000000000000" pitchFamily="2" charset="2"/>
              </a:rPr>
              <a:t>Moisture</a:t>
            </a:r>
            <a:r>
              <a:rPr lang="tr-TR" dirty="0" smtClean="0">
                <a:sym typeface="Wingdings" panose="05000000000000000000" pitchFamily="2" charset="2"/>
              </a:rPr>
              <a:t>              </a:t>
            </a:r>
            <a:r>
              <a:rPr lang="tr-TR" sz="1900" dirty="0" err="1" smtClean="0">
                <a:sym typeface="Wingdings" panose="05000000000000000000" pitchFamily="2" charset="2"/>
              </a:rPr>
              <a:t>Oxide</a:t>
            </a:r>
            <a:r>
              <a:rPr lang="tr-TR" sz="1900" dirty="0" smtClean="0">
                <a:sym typeface="Wingdings" panose="05000000000000000000" pitchFamily="2" charset="2"/>
              </a:rPr>
              <a:t>                  </a:t>
            </a:r>
            <a:r>
              <a:rPr lang="tr-TR" sz="1900" dirty="0" err="1" smtClean="0">
                <a:sym typeface="Wingdings" panose="05000000000000000000" pitchFamily="2" charset="2"/>
              </a:rPr>
              <a:t>Solute</a:t>
            </a:r>
            <a:endParaRPr lang="tr-TR" sz="1900" dirty="0" smtClean="0">
              <a:sym typeface="Wingdings" panose="05000000000000000000" pitchFamily="2" charset="2"/>
            </a:endParaRPr>
          </a:p>
          <a:p>
            <a:pPr marL="0" indent="0" algn="ctr">
              <a:spcBef>
                <a:spcPts val="0"/>
              </a:spcBef>
              <a:buNone/>
            </a:pPr>
            <a:r>
              <a:rPr lang="tr-TR" sz="1900" dirty="0" smtClean="0">
                <a:sym typeface="Wingdings" panose="05000000000000000000" pitchFamily="2" charset="2"/>
              </a:rPr>
              <a:t>                    in </a:t>
            </a:r>
            <a:r>
              <a:rPr lang="tr-TR" sz="1900" dirty="0" err="1" smtClean="0">
                <a:sym typeface="Wingdings" panose="05000000000000000000" pitchFamily="2" charset="2"/>
              </a:rPr>
              <a:t>air</a:t>
            </a:r>
            <a:r>
              <a:rPr lang="tr-TR" sz="1900" dirty="0" smtClean="0">
                <a:sym typeface="Wingdings" panose="05000000000000000000" pitchFamily="2" charset="2"/>
              </a:rPr>
              <a:t>                        </a:t>
            </a:r>
            <a:r>
              <a:rPr lang="tr-TR" sz="1900" dirty="0" err="1" smtClean="0">
                <a:sym typeface="Wingdings" panose="05000000000000000000" pitchFamily="2" charset="2"/>
              </a:rPr>
              <a:t>formation</a:t>
            </a:r>
            <a:r>
              <a:rPr lang="tr-TR" sz="1900" dirty="0" smtClean="0">
                <a:sym typeface="Wingdings" panose="05000000000000000000" pitchFamily="2" charset="2"/>
              </a:rPr>
              <a:t>         </a:t>
            </a:r>
            <a:r>
              <a:rPr lang="tr-TR" sz="1900" dirty="0" err="1" smtClean="0">
                <a:sym typeface="Wingdings" panose="05000000000000000000" pitchFamily="2" charset="2"/>
              </a:rPr>
              <a:t>hydrogen</a:t>
            </a:r>
            <a:endParaRPr lang="en-GB" sz="1900" dirty="0"/>
          </a:p>
        </p:txBody>
      </p:sp>
    </p:spTree>
    <p:extLst>
      <p:ext uri="{BB962C8B-B14F-4D97-AF65-F5344CB8AC3E}">
        <p14:creationId xmlns:p14="http://schemas.microsoft.com/office/powerpoint/2010/main" val="1490638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7285" y="528034"/>
            <a:ext cx="7886700" cy="5615187"/>
          </a:xfrm>
        </p:spPr>
        <p:txBody>
          <a:bodyPr>
            <a:normAutofit lnSpcReduction="10000"/>
          </a:bodyPr>
          <a:lstStyle/>
          <a:p>
            <a:pPr marL="571500" indent="-571500">
              <a:buAutoNum type="romanLcParenBoth"/>
            </a:pPr>
            <a:r>
              <a:rPr lang="en-GB" dirty="0" smtClean="0"/>
              <a:t>It can float away, collecting gas in the process, and escape from the liquid at a free surface.</a:t>
            </a:r>
          </a:p>
          <a:p>
            <a:pPr marL="571500" indent="-571500">
              <a:buAutoNum type="romanLcParenBoth"/>
            </a:pPr>
            <a:r>
              <a:rPr lang="en-GB" dirty="0" smtClean="0"/>
              <a:t>It can move with the interface, growing at the same time to become entrapped in due course.</a:t>
            </a:r>
          </a:p>
          <a:p>
            <a:pPr marL="571500" indent="-571500">
              <a:buAutoNum type="romanLcParenBoth"/>
            </a:pPr>
            <a:r>
              <a:rPr lang="en-GB" dirty="0" smtClean="0"/>
              <a:t>It can become incorporated into the interface to grow as an elongated blowhole.</a:t>
            </a:r>
          </a:p>
          <a:p>
            <a:pPr marL="571500" indent="-571500">
              <a:buAutoNum type="romanLcParenBoth"/>
            </a:pPr>
            <a:r>
              <a:rPr lang="en-GB" dirty="0" smtClean="0"/>
              <a:t>It can be rapidly overgrown by the interface and become entrapped. </a:t>
            </a:r>
            <a:endParaRPr lang="tr-TR" dirty="0" smtClean="0"/>
          </a:p>
          <a:p>
            <a:pPr marL="571500" indent="-571500">
              <a:buAutoNum type="romanLcParenBoth"/>
            </a:pPr>
            <a:endParaRPr lang="tr-TR" dirty="0"/>
          </a:p>
          <a:p>
            <a:r>
              <a:rPr lang="en-GB" dirty="0" smtClean="0"/>
              <a:t>With long dendrites, the gas bubbles are trapped and the result is gas porosity. With short dendrites, elongated tubes of gas (worms) may form. (Gas worms in ice cubes)</a:t>
            </a:r>
            <a:endParaRPr lang="en-GB" dirty="0"/>
          </a:p>
        </p:txBody>
      </p:sp>
    </p:spTree>
    <p:extLst>
      <p:ext uri="{BB962C8B-B14F-4D97-AF65-F5344CB8AC3E}">
        <p14:creationId xmlns:p14="http://schemas.microsoft.com/office/powerpoint/2010/main" val="2685287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82206" y="1030310"/>
            <a:ext cx="8032179" cy="5056501"/>
          </a:xfrm>
          <a:prstGeom prst="rect">
            <a:avLst/>
          </a:prstGeom>
        </p:spPr>
      </p:pic>
    </p:spTree>
    <p:extLst>
      <p:ext uri="{BB962C8B-B14F-4D97-AF65-F5344CB8AC3E}">
        <p14:creationId xmlns:p14="http://schemas.microsoft.com/office/powerpoint/2010/main" val="1218189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31064" y="579549"/>
                <a:ext cx="8512936" cy="4927713"/>
              </a:xfrm>
            </p:spPr>
            <p:txBody>
              <a:bodyPr>
                <a:normAutofit/>
              </a:bodyPr>
              <a:lstStyle/>
              <a:p>
                <a:pPr marL="0" indent="0">
                  <a:buNone/>
                </a:pPr>
                <a:r>
                  <a:rPr lang="tr-TR" sz="2600" dirty="0" smtClean="0"/>
                  <a:t>The </a:t>
                </a:r>
                <a:r>
                  <a:rPr lang="tr-TR" sz="2600" dirty="0" err="1" smtClean="0"/>
                  <a:t>amount</a:t>
                </a:r>
                <a:r>
                  <a:rPr lang="tr-TR" sz="2600" dirty="0" smtClean="0"/>
                  <a:t> of </a:t>
                </a:r>
                <a:r>
                  <a:rPr lang="tr-TR" sz="2600" dirty="0" err="1" smtClean="0"/>
                  <a:t>gas</a:t>
                </a:r>
                <a:r>
                  <a:rPr lang="tr-TR" sz="2600" dirty="0" smtClean="0"/>
                  <a:t> </a:t>
                </a:r>
                <a:r>
                  <a:rPr lang="tr-TR" sz="2600" dirty="0" err="1" smtClean="0"/>
                  <a:t>that</a:t>
                </a:r>
                <a:r>
                  <a:rPr lang="tr-TR" sz="2600" dirty="0" smtClean="0"/>
                  <a:t> can be </a:t>
                </a:r>
                <a:r>
                  <a:rPr lang="tr-TR" sz="2600" dirty="0" err="1" smtClean="0"/>
                  <a:t>dissolved</a:t>
                </a:r>
                <a:r>
                  <a:rPr lang="tr-TR" sz="2600" dirty="0" smtClean="0"/>
                  <a:t> in </a:t>
                </a:r>
                <a:r>
                  <a:rPr lang="tr-TR" sz="2600" dirty="0" err="1" smtClean="0"/>
                  <a:t>molten</a:t>
                </a:r>
                <a:r>
                  <a:rPr lang="tr-TR" sz="2600" dirty="0" smtClean="0"/>
                  <a:t> metal is </a:t>
                </a:r>
                <a:r>
                  <a:rPr lang="tr-TR" sz="2600" dirty="0" err="1" smtClean="0"/>
                  <a:t>given</a:t>
                </a:r>
                <a:r>
                  <a:rPr lang="tr-TR" sz="2600" dirty="0" smtClean="0"/>
                  <a:t> </a:t>
                </a:r>
                <a:r>
                  <a:rPr lang="tr-TR" sz="2600" dirty="0" err="1" smtClean="0"/>
                  <a:t>by</a:t>
                </a:r>
                <a:r>
                  <a:rPr lang="tr-TR" sz="2600" dirty="0" smtClean="0"/>
                  <a:t> </a:t>
                </a:r>
                <a:r>
                  <a:rPr lang="tr-TR" sz="2600" dirty="0" err="1" smtClean="0"/>
                  <a:t>Sievert’s</a:t>
                </a:r>
                <a:r>
                  <a:rPr lang="tr-TR" sz="2600" dirty="0" smtClean="0"/>
                  <a:t> </a:t>
                </a:r>
                <a:r>
                  <a:rPr lang="tr-TR" sz="2600" dirty="0" err="1" smtClean="0"/>
                  <a:t>Law</a:t>
                </a:r>
                <a:r>
                  <a:rPr lang="tr-TR" sz="2600" dirty="0" smtClean="0"/>
                  <a:t>:</a:t>
                </a:r>
              </a:p>
              <a:p>
                <a:pPr marL="0" indent="0">
                  <a:buNone/>
                </a:pPr>
                <a14:m>
                  <m:oMathPara xmlns:m="http://schemas.openxmlformats.org/officeDocument/2006/math">
                    <m:oMathParaPr>
                      <m:jc m:val="centerGroup"/>
                    </m:oMathParaPr>
                    <m:oMath xmlns:m="http://schemas.openxmlformats.org/officeDocument/2006/math">
                      <m:r>
                        <a:rPr lang="tr-TR" sz="2600" b="0" i="1" smtClean="0">
                          <a:latin typeface="Cambria Math" panose="02040503050406030204" pitchFamily="18" charset="0"/>
                        </a:rPr>
                        <m:t>𝑃𝑒𝑟𝑐𝑒𝑛𝑡</m:t>
                      </m:r>
                      <m:r>
                        <a:rPr lang="tr-TR" sz="2600" b="0" i="1" smtClean="0">
                          <a:latin typeface="Cambria Math" panose="02040503050406030204" pitchFamily="18" charset="0"/>
                        </a:rPr>
                        <m:t> </m:t>
                      </m:r>
                      <m:r>
                        <a:rPr lang="tr-TR" sz="2600" b="0" i="1" smtClean="0">
                          <a:latin typeface="Cambria Math" panose="02040503050406030204" pitchFamily="18" charset="0"/>
                        </a:rPr>
                        <m:t>𝑜𝑓</m:t>
                      </m:r>
                      <m:r>
                        <a:rPr lang="tr-TR" sz="2600" b="0" i="1" smtClean="0">
                          <a:latin typeface="Cambria Math" panose="02040503050406030204" pitchFamily="18" charset="0"/>
                        </a:rPr>
                        <m:t> </m:t>
                      </m:r>
                      <m:r>
                        <a:rPr lang="tr-TR" sz="2600" b="0" i="1" smtClean="0">
                          <a:latin typeface="Cambria Math" panose="02040503050406030204" pitchFamily="18" charset="0"/>
                        </a:rPr>
                        <m:t>𝑔𝑎𝑠</m:t>
                      </m:r>
                      <m:r>
                        <a:rPr lang="tr-TR" sz="2600" b="0" i="1" smtClean="0">
                          <a:latin typeface="Cambria Math" panose="02040503050406030204" pitchFamily="18" charset="0"/>
                        </a:rPr>
                        <m:t>=</m:t>
                      </m:r>
                      <m:r>
                        <a:rPr lang="tr-TR" sz="2600" b="0" i="1" smtClean="0">
                          <a:latin typeface="Cambria Math" panose="02040503050406030204" pitchFamily="18" charset="0"/>
                        </a:rPr>
                        <m:t>𝐾</m:t>
                      </m:r>
                      <m:rad>
                        <m:radPr>
                          <m:degHide m:val="on"/>
                          <m:ctrlPr>
                            <a:rPr lang="tr-TR" sz="2600" b="0" i="1" smtClean="0">
                              <a:latin typeface="Cambria Math" panose="02040503050406030204" pitchFamily="18" charset="0"/>
                            </a:rPr>
                          </m:ctrlPr>
                        </m:radPr>
                        <m:deg/>
                        <m:e>
                          <m:r>
                            <a:rPr lang="tr-TR" sz="2600" b="0" i="1" smtClean="0">
                              <a:latin typeface="Cambria Math" panose="02040503050406030204" pitchFamily="18" charset="0"/>
                            </a:rPr>
                            <m:t>𝑃𝑔𝑎𝑠</m:t>
                          </m:r>
                        </m:e>
                      </m:rad>
                    </m:oMath>
                  </m:oMathPara>
                </a14:m>
                <a:endParaRPr lang="tr-TR" sz="2600" dirty="0" smtClean="0"/>
              </a:p>
              <a:p>
                <a:pPr marL="0" indent="0">
                  <a:buNone/>
                </a:pPr>
                <a:r>
                  <a:rPr lang="en-GB" sz="2600" dirty="0" err="1" smtClean="0"/>
                  <a:t>Pgas</a:t>
                </a:r>
                <a:r>
                  <a:rPr lang="en-GB" sz="2600" dirty="0" smtClean="0"/>
                  <a:t>: Partial pressure of the gas in contact with the metal</a:t>
                </a:r>
              </a:p>
              <a:p>
                <a:pPr marL="0" indent="0">
                  <a:buNone/>
                </a:pPr>
                <a:r>
                  <a:rPr lang="en-GB" sz="2600" dirty="0" smtClean="0"/>
                  <a:t>K is a constant which for a particular metal-gas system, increases with increasing temperature.</a:t>
                </a:r>
              </a:p>
              <a:p>
                <a:pPr marL="0" indent="0">
                  <a:buNone/>
                </a:pPr>
                <a:r>
                  <a:rPr lang="tr-TR" sz="2600" dirty="0" smtClean="0"/>
                  <a:t>P</a:t>
                </a:r>
                <a:r>
                  <a:rPr lang="tr-TR" sz="2600" baseline="-25000" dirty="0" smtClean="0"/>
                  <a:t>A</a:t>
                </a:r>
                <a:r>
                  <a:rPr lang="tr-TR" sz="2600" dirty="0" smtClean="0"/>
                  <a:t>: </a:t>
                </a:r>
                <a:r>
                  <a:rPr lang="tr-TR" sz="2600" dirty="0" err="1" smtClean="0"/>
                  <a:t>Atmosphere</a:t>
                </a:r>
                <a:r>
                  <a:rPr lang="tr-TR" sz="2600" dirty="0" smtClean="0"/>
                  <a:t> pressure</a:t>
                </a:r>
              </a:p>
              <a:p>
                <a:pPr marL="0" indent="0">
                  <a:buNone/>
                </a:pPr>
                <a:r>
                  <a:rPr lang="tr-TR" sz="2600" dirty="0" smtClean="0"/>
                  <a:t>P</a:t>
                </a:r>
                <a:r>
                  <a:rPr lang="tr-TR" sz="2600" baseline="-25000" dirty="0" smtClean="0"/>
                  <a:t>M</a:t>
                </a:r>
                <a:r>
                  <a:rPr lang="tr-TR" sz="2600" dirty="0" smtClean="0"/>
                  <a:t>: </a:t>
                </a:r>
                <a:r>
                  <a:rPr lang="tr-TR" sz="2600" dirty="0" err="1" smtClean="0"/>
                  <a:t>Metallostatic</a:t>
                </a:r>
                <a:r>
                  <a:rPr lang="tr-TR" sz="2600" dirty="0" smtClean="0"/>
                  <a:t> pressure</a:t>
                </a:r>
              </a:p>
              <a:p>
                <a:pPr marL="0" indent="0">
                  <a:buNone/>
                </a:pPr>
                <a:r>
                  <a:rPr lang="tr-TR" sz="2600" dirty="0" smtClean="0"/>
                  <a:t>P</a:t>
                </a:r>
                <a:r>
                  <a:rPr lang="el-GR" sz="2600" baseline="-25000" dirty="0" smtClean="0"/>
                  <a:t>γ</a:t>
                </a:r>
                <a:r>
                  <a:rPr lang="tr-TR" sz="2600" dirty="0" smtClean="0"/>
                  <a:t> </a:t>
                </a:r>
                <a:r>
                  <a:rPr lang="tr-TR" sz="2600" dirty="0" err="1" smtClean="0"/>
                  <a:t>Surface</a:t>
                </a:r>
                <a:r>
                  <a:rPr lang="tr-TR" sz="2600" dirty="0" smtClean="0"/>
                  <a:t> </a:t>
                </a:r>
                <a:r>
                  <a:rPr lang="tr-TR" sz="2600" dirty="0" err="1" smtClean="0"/>
                  <a:t>tension</a:t>
                </a:r>
                <a:r>
                  <a:rPr lang="tr-TR" sz="2600" dirty="0" smtClean="0"/>
                  <a:t>  pressure</a:t>
                </a:r>
              </a:p>
              <a:p>
                <a:pPr marL="0" indent="0">
                  <a:buNone/>
                </a:pPr>
                <a:r>
                  <a:rPr lang="tr-TR" sz="2600" dirty="0" smtClean="0"/>
                  <a:t>P</a:t>
                </a:r>
                <a:r>
                  <a:rPr lang="el-GR" sz="2600" baseline="-25000" dirty="0" smtClean="0"/>
                  <a:t>γ</a:t>
                </a:r>
                <a:r>
                  <a:rPr lang="tr-TR" sz="2600" dirty="0" smtClean="0"/>
                  <a:t> = 2</a:t>
                </a:r>
                <a:r>
                  <a:rPr lang="el-GR" sz="2600" dirty="0" smtClean="0"/>
                  <a:t>γ</a:t>
                </a:r>
                <a:r>
                  <a:rPr lang="tr-TR" sz="2600" dirty="0" smtClean="0"/>
                  <a:t>/r </a:t>
                </a:r>
                <a:endParaRPr lang="en-GB" sz="26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31064" y="579549"/>
                <a:ext cx="8512936" cy="4927713"/>
              </a:xfrm>
              <a:blipFill rotWithShape="0">
                <a:blip r:embed="rId2"/>
                <a:stretch>
                  <a:fillRect l="-1289" t="-1856"/>
                </a:stretch>
              </a:blipFill>
            </p:spPr>
            <p:txBody>
              <a:bodyPr/>
              <a:lstStyle/>
              <a:p>
                <a:r>
                  <a:rPr lang="en-GB">
                    <a:noFill/>
                  </a:rPr>
                  <a:t> </a:t>
                </a:r>
              </a:p>
            </p:txBody>
          </p:sp>
        </mc:Fallback>
      </mc:AlternateContent>
      <p:pic>
        <p:nvPicPr>
          <p:cNvPr id="4" name="Resim 3"/>
          <p:cNvPicPr>
            <a:picLocks noChangeAspect="1"/>
          </p:cNvPicPr>
          <p:nvPr/>
        </p:nvPicPr>
        <p:blipFill>
          <a:blip r:embed="rId3"/>
          <a:stretch>
            <a:fillRect/>
          </a:stretch>
        </p:blipFill>
        <p:spPr>
          <a:xfrm>
            <a:off x="4671643" y="3043405"/>
            <a:ext cx="4124627" cy="2794342"/>
          </a:xfrm>
          <a:prstGeom prst="rect">
            <a:avLst/>
          </a:prstGeom>
        </p:spPr>
      </p:pic>
      <p:sp>
        <p:nvSpPr>
          <p:cNvPr id="5" name="Metin kutusu 4"/>
          <p:cNvSpPr txBox="1"/>
          <p:nvPr/>
        </p:nvSpPr>
        <p:spPr>
          <a:xfrm>
            <a:off x="154547" y="5672375"/>
            <a:ext cx="7753082" cy="892552"/>
          </a:xfrm>
          <a:prstGeom prst="rect">
            <a:avLst/>
          </a:prstGeom>
          <a:noFill/>
        </p:spPr>
        <p:txBody>
          <a:bodyPr wrap="square" rtlCol="0">
            <a:spAutoFit/>
          </a:bodyPr>
          <a:lstStyle/>
          <a:p>
            <a:pPr marL="457200" indent="-457200">
              <a:buFont typeface="Arial" panose="020B0604020202020204" pitchFamily="34" charset="0"/>
              <a:buChar char="•"/>
            </a:pPr>
            <a:r>
              <a:rPr lang="en-GB" sz="2600" dirty="0" smtClean="0"/>
              <a:t>Homogeneous nucleation of hydrogen gas bubbles is very difficult. Partial pressure must be ~30.000 atm.</a:t>
            </a:r>
            <a:endParaRPr lang="en-GB" sz="2600" dirty="0"/>
          </a:p>
        </p:txBody>
      </p:sp>
    </p:spTree>
    <p:extLst>
      <p:ext uri="{BB962C8B-B14F-4D97-AF65-F5344CB8AC3E}">
        <p14:creationId xmlns:p14="http://schemas.microsoft.com/office/powerpoint/2010/main" val="4106009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0166" y="885467"/>
            <a:ext cx="7886700" cy="4351338"/>
          </a:xfrm>
        </p:spPr>
        <p:txBody>
          <a:bodyPr/>
          <a:lstStyle/>
          <a:p>
            <a:r>
              <a:rPr lang="en-GB" dirty="0" smtClean="0"/>
              <a:t>When gasses dissolve in liquid metals, they usually dissolve </a:t>
            </a:r>
            <a:r>
              <a:rPr lang="en-GB" dirty="0" err="1" smtClean="0"/>
              <a:t>monoatomically</a:t>
            </a:r>
            <a:r>
              <a:rPr lang="en-GB" dirty="0" smtClean="0"/>
              <a:t>. </a:t>
            </a:r>
          </a:p>
          <a:p>
            <a:pPr marL="0" indent="0">
              <a:buNone/>
            </a:pPr>
            <a:r>
              <a:rPr lang="tr-TR" dirty="0" smtClean="0"/>
              <a:t>  H</a:t>
            </a:r>
            <a:r>
              <a:rPr lang="tr-TR" baseline="-25000" dirty="0" smtClean="0"/>
              <a:t>2</a:t>
            </a:r>
            <a:r>
              <a:rPr lang="tr-TR" dirty="0" smtClean="0">
                <a:sym typeface="Wingdings" panose="05000000000000000000" pitchFamily="2" charset="2"/>
              </a:rPr>
              <a:t> 2</a:t>
            </a:r>
            <a:r>
              <a:rPr lang="tr-TR" u="sng" dirty="0" smtClean="0">
                <a:sym typeface="Wingdings" panose="05000000000000000000" pitchFamily="2" charset="2"/>
              </a:rPr>
              <a:t>H</a:t>
            </a:r>
            <a:r>
              <a:rPr lang="tr-TR" dirty="0" smtClean="0">
                <a:sym typeface="Wingdings" panose="05000000000000000000" pitchFamily="2" charset="2"/>
              </a:rPr>
              <a:t>, N</a:t>
            </a:r>
            <a:r>
              <a:rPr lang="tr-TR" baseline="-25000" dirty="0" smtClean="0">
                <a:sym typeface="Wingdings" panose="05000000000000000000" pitchFamily="2" charset="2"/>
              </a:rPr>
              <a:t>2 </a:t>
            </a:r>
            <a:r>
              <a:rPr lang="tr-TR" dirty="0" smtClean="0">
                <a:sym typeface="Wingdings" panose="05000000000000000000" pitchFamily="2" charset="2"/>
              </a:rPr>
              <a:t> 2</a:t>
            </a:r>
            <a:r>
              <a:rPr lang="tr-TR" u="sng" dirty="0" smtClean="0">
                <a:sym typeface="Wingdings" panose="05000000000000000000" pitchFamily="2" charset="2"/>
              </a:rPr>
              <a:t>N</a:t>
            </a:r>
            <a:r>
              <a:rPr lang="tr-TR" dirty="0" smtClean="0">
                <a:sym typeface="Wingdings" panose="05000000000000000000" pitchFamily="2" charset="2"/>
              </a:rPr>
              <a:t>, O</a:t>
            </a:r>
            <a:r>
              <a:rPr lang="tr-TR" baseline="-25000" dirty="0" smtClean="0">
                <a:sym typeface="Wingdings" panose="05000000000000000000" pitchFamily="2" charset="2"/>
              </a:rPr>
              <a:t>2</a:t>
            </a:r>
            <a:r>
              <a:rPr lang="tr-TR" dirty="0" smtClean="0">
                <a:sym typeface="Wingdings" panose="05000000000000000000" pitchFamily="2" charset="2"/>
              </a:rPr>
              <a:t> 2</a:t>
            </a:r>
            <a:r>
              <a:rPr lang="tr-TR" u="sng" dirty="0" smtClean="0">
                <a:sym typeface="Wingdings" panose="05000000000000000000" pitchFamily="2" charset="2"/>
              </a:rPr>
              <a:t>O</a:t>
            </a:r>
          </a:p>
          <a:p>
            <a:r>
              <a:rPr lang="en-GB" dirty="0" smtClean="0">
                <a:sym typeface="Wingdings" panose="05000000000000000000" pitchFamily="2" charset="2"/>
              </a:rPr>
              <a:t>In addition to monoatomic gases, carbon monoxide and water vapour are soluble in metals. </a:t>
            </a:r>
          </a:p>
          <a:p>
            <a:pPr marL="0" indent="0">
              <a:buNone/>
            </a:pPr>
            <a:r>
              <a:rPr lang="tr-TR" dirty="0" smtClean="0">
                <a:sym typeface="Wingdings" panose="05000000000000000000" pitchFamily="2" charset="2"/>
              </a:rPr>
              <a:t>  CO  </a:t>
            </a:r>
            <a:r>
              <a:rPr lang="tr-TR" u="sng" dirty="0" smtClean="0">
                <a:sym typeface="Wingdings" panose="05000000000000000000" pitchFamily="2" charset="2"/>
              </a:rPr>
              <a:t>C</a:t>
            </a:r>
            <a:r>
              <a:rPr lang="tr-TR" dirty="0" smtClean="0">
                <a:sym typeface="Wingdings" panose="05000000000000000000" pitchFamily="2" charset="2"/>
              </a:rPr>
              <a:t> + </a:t>
            </a:r>
            <a:r>
              <a:rPr lang="tr-TR" u="sng" dirty="0" smtClean="0">
                <a:sym typeface="Wingdings" panose="05000000000000000000" pitchFamily="2" charset="2"/>
              </a:rPr>
              <a:t>O</a:t>
            </a:r>
            <a:r>
              <a:rPr lang="tr-TR" dirty="0" smtClean="0">
                <a:sym typeface="Wingdings" panose="05000000000000000000" pitchFamily="2" charset="2"/>
              </a:rPr>
              <a:t>   </a:t>
            </a:r>
            <a:r>
              <a:rPr lang="tr-TR" dirty="0" err="1" smtClean="0">
                <a:sym typeface="Wingdings" panose="05000000000000000000" pitchFamily="2" charset="2"/>
              </a:rPr>
              <a:t>and</a:t>
            </a:r>
            <a:r>
              <a:rPr lang="tr-TR" dirty="0" smtClean="0">
                <a:sym typeface="Wingdings" panose="05000000000000000000" pitchFamily="2" charset="2"/>
              </a:rPr>
              <a:t> H</a:t>
            </a:r>
            <a:r>
              <a:rPr lang="tr-TR" baseline="-25000" dirty="0" smtClean="0">
                <a:sym typeface="Wingdings" panose="05000000000000000000" pitchFamily="2" charset="2"/>
              </a:rPr>
              <a:t>2</a:t>
            </a:r>
            <a:r>
              <a:rPr lang="tr-TR" dirty="0" smtClean="0">
                <a:sym typeface="Wingdings" panose="05000000000000000000" pitchFamily="2" charset="2"/>
              </a:rPr>
              <a:t>O  2</a:t>
            </a:r>
            <a:r>
              <a:rPr lang="tr-TR" u="sng" dirty="0" smtClean="0">
                <a:sym typeface="Wingdings" panose="05000000000000000000" pitchFamily="2" charset="2"/>
              </a:rPr>
              <a:t>H</a:t>
            </a:r>
            <a:r>
              <a:rPr lang="tr-TR" dirty="0" smtClean="0">
                <a:sym typeface="Wingdings" panose="05000000000000000000" pitchFamily="2" charset="2"/>
              </a:rPr>
              <a:t> + </a:t>
            </a:r>
            <a:r>
              <a:rPr lang="tr-TR" u="sng" dirty="0" smtClean="0">
                <a:sym typeface="Wingdings" panose="05000000000000000000" pitchFamily="2" charset="2"/>
              </a:rPr>
              <a:t>O</a:t>
            </a:r>
          </a:p>
          <a:p>
            <a:r>
              <a:rPr lang="en-GB" dirty="0" smtClean="0">
                <a:sym typeface="Wingdings" panose="05000000000000000000" pitchFamily="2" charset="2"/>
              </a:rPr>
              <a:t>Hydrogen is soluble in almost all liquid metals, but the solubility of nitrogen and carbon is limited in non</a:t>
            </a:r>
            <a:r>
              <a:rPr lang="tr-TR" dirty="0" smtClean="0">
                <a:sym typeface="Wingdings" panose="05000000000000000000" pitchFamily="2" charset="2"/>
              </a:rPr>
              <a:t>-</a:t>
            </a:r>
            <a:r>
              <a:rPr lang="en-GB" dirty="0" smtClean="0">
                <a:sym typeface="Wingdings" panose="05000000000000000000" pitchFamily="2" charset="2"/>
              </a:rPr>
              <a:t>transition metals.</a:t>
            </a:r>
          </a:p>
          <a:p>
            <a:endParaRPr lang="en-GB" dirty="0"/>
          </a:p>
        </p:txBody>
      </p:sp>
    </p:spTree>
    <p:extLst>
      <p:ext uri="{BB962C8B-B14F-4D97-AF65-F5344CB8AC3E}">
        <p14:creationId xmlns:p14="http://schemas.microsoft.com/office/powerpoint/2010/main" val="268072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7134" y="846831"/>
            <a:ext cx="7886700" cy="4351338"/>
          </a:xfrm>
        </p:spPr>
        <p:txBody>
          <a:bodyPr/>
          <a:lstStyle/>
          <a:p>
            <a:pPr algn="just"/>
            <a:r>
              <a:rPr lang="en-GB" dirty="0" smtClean="0"/>
              <a:t>When the primary phase has cooled to the </a:t>
            </a:r>
            <a:r>
              <a:rPr lang="en-GB" dirty="0" err="1" smtClean="0"/>
              <a:t>peritectic</a:t>
            </a:r>
            <a:r>
              <a:rPr lang="en-GB" dirty="0" smtClean="0"/>
              <a:t> temperature (</a:t>
            </a:r>
            <a:r>
              <a:rPr lang="en-GB" dirty="0" err="1" smtClean="0"/>
              <a:t>Tp</a:t>
            </a:r>
            <a:r>
              <a:rPr lang="en-GB" dirty="0" smtClean="0"/>
              <a:t>) it should react with the liquid to form second component phase. In practice it </a:t>
            </a:r>
            <a:r>
              <a:rPr lang="en-GB" dirty="0" err="1" smtClean="0"/>
              <a:t>becam</a:t>
            </a:r>
            <a:r>
              <a:rPr lang="tr-TR" dirty="0" smtClean="0"/>
              <a:t>es</a:t>
            </a:r>
            <a:r>
              <a:rPr lang="en-GB" dirty="0" smtClean="0"/>
              <a:t> quickly encapsulated by the second phase and the reaction is stifled by the need for diffusion through this solid layer.</a:t>
            </a:r>
          </a:p>
          <a:p>
            <a:pPr algn="just"/>
            <a:r>
              <a:rPr lang="en-GB" dirty="0" smtClean="0"/>
              <a:t>The </a:t>
            </a:r>
            <a:r>
              <a:rPr lang="en-GB" dirty="0" err="1" smtClean="0"/>
              <a:t>peritectic</a:t>
            </a:r>
            <a:r>
              <a:rPr lang="en-GB" dirty="0" smtClean="0"/>
              <a:t> reaction should seldom proceed to completion. </a:t>
            </a:r>
            <a:endParaRPr lang="en-GB" dirty="0"/>
          </a:p>
        </p:txBody>
      </p:sp>
    </p:spTree>
    <p:extLst>
      <p:ext uri="{BB962C8B-B14F-4D97-AF65-F5344CB8AC3E}">
        <p14:creationId xmlns:p14="http://schemas.microsoft.com/office/powerpoint/2010/main" val="1294378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5462" y="141669"/>
            <a:ext cx="8013074" cy="1445990"/>
          </a:xfrm>
        </p:spPr>
        <p:txBody>
          <a:bodyPr>
            <a:normAutofit/>
          </a:bodyPr>
          <a:lstStyle/>
          <a:p>
            <a:r>
              <a:rPr lang="tr-TR" sz="2800" b="1" dirty="0" err="1" smtClean="0">
                <a:latin typeface="+mn-lt"/>
              </a:rPr>
              <a:t>Double</a:t>
            </a:r>
            <a:r>
              <a:rPr lang="tr-TR" sz="2800" b="1" dirty="0" smtClean="0">
                <a:latin typeface="+mn-lt"/>
              </a:rPr>
              <a:t> </a:t>
            </a:r>
            <a:r>
              <a:rPr lang="tr-TR" sz="2800" b="1" dirty="0" err="1" smtClean="0">
                <a:latin typeface="+mn-lt"/>
              </a:rPr>
              <a:t>Oxide</a:t>
            </a:r>
            <a:r>
              <a:rPr lang="tr-TR" sz="2800" b="1" dirty="0" smtClean="0">
                <a:latin typeface="+mn-lt"/>
              </a:rPr>
              <a:t> Film (</a:t>
            </a:r>
            <a:r>
              <a:rPr lang="tr-TR" sz="2800" b="1" dirty="0" err="1" smtClean="0">
                <a:latin typeface="+mn-lt"/>
              </a:rPr>
              <a:t>Bifilm</a:t>
            </a:r>
            <a:r>
              <a:rPr lang="tr-TR" sz="2800" b="1" dirty="0" smtClean="0">
                <a:latin typeface="+mn-lt"/>
              </a:rPr>
              <a:t>) </a:t>
            </a:r>
            <a:r>
              <a:rPr lang="tr-TR" sz="2800" b="1" dirty="0" err="1" smtClean="0">
                <a:latin typeface="+mn-lt"/>
              </a:rPr>
              <a:t>Theory</a:t>
            </a:r>
            <a:endParaRPr lang="en-GB" sz="2800" b="1" dirty="0">
              <a:latin typeface="+mn-lt"/>
            </a:endParaRPr>
          </a:p>
        </p:txBody>
      </p:sp>
      <p:pic>
        <p:nvPicPr>
          <p:cNvPr id="2050" name="Picture 2" descr="Entrainment of a double oxide film defect: (1) a breaking wave is...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7315" y="1825625"/>
            <a:ext cx="454936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805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5772" y="772732"/>
            <a:ext cx="7886700" cy="5473521"/>
          </a:xfrm>
        </p:spPr>
        <p:txBody>
          <a:bodyPr>
            <a:normAutofit lnSpcReduction="10000"/>
          </a:bodyPr>
          <a:lstStyle/>
          <a:p>
            <a:pPr marL="0" indent="0" algn="just">
              <a:buNone/>
            </a:pPr>
            <a:r>
              <a:rPr lang="en-US" dirty="0"/>
              <a:t>Surface oxide film of </a:t>
            </a:r>
            <a:r>
              <a:rPr lang="en-US" dirty="0" err="1"/>
              <a:t>aluminium</a:t>
            </a:r>
            <a:r>
              <a:rPr lang="en-US" dirty="0"/>
              <a:t> melt is not harmful </a:t>
            </a:r>
            <a:r>
              <a:rPr lang="en-US" dirty="0" smtClean="0"/>
              <a:t>as</a:t>
            </a:r>
            <a:r>
              <a:rPr lang="tr-TR" dirty="0" smtClean="0"/>
              <a:t> </a:t>
            </a:r>
            <a:r>
              <a:rPr lang="en-US" dirty="0" smtClean="0"/>
              <a:t>long </a:t>
            </a:r>
            <a:r>
              <a:rPr lang="en-US" dirty="0"/>
              <a:t>as it remains on top of the surface. The </a:t>
            </a:r>
            <a:r>
              <a:rPr lang="en-US" dirty="0" smtClean="0"/>
              <a:t>problem</a:t>
            </a:r>
            <a:r>
              <a:rPr lang="tr-TR" dirty="0" smtClean="0"/>
              <a:t> </a:t>
            </a:r>
            <a:r>
              <a:rPr lang="en-US" dirty="0" smtClean="0"/>
              <a:t>with </a:t>
            </a:r>
            <a:r>
              <a:rPr lang="en-US" dirty="0"/>
              <a:t>an oxide film only occurs when it becomes </a:t>
            </a:r>
            <a:r>
              <a:rPr lang="en-US" dirty="0" smtClean="0"/>
              <a:t>a</a:t>
            </a:r>
            <a:r>
              <a:rPr lang="tr-TR" dirty="0" smtClean="0"/>
              <a:t> </a:t>
            </a:r>
            <a:r>
              <a:rPr lang="en-US" dirty="0" smtClean="0"/>
              <a:t>submerged film.</a:t>
            </a:r>
            <a:r>
              <a:rPr lang="tr-TR" dirty="0" smtClean="0"/>
              <a:t> </a:t>
            </a:r>
            <a:r>
              <a:rPr lang="en-US" dirty="0" smtClean="0"/>
              <a:t>When </a:t>
            </a:r>
            <a:r>
              <a:rPr lang="en-US" dirty="0"/>
              <a:t>the molten </a:t>
            </a:r>
            <a:r>
              <a:rPr lang="en-US" dirty="0" err="1"/>
              <a:t>aluminium</a:t>
            </a:r>
            <a:r>
              <a:rPr lang="en-US" dirty="0"/>
              <a:t> </a:t>
            </a:r>
            <a:r>
              <a:rPr lang="en-US" dirty="0" smtClean="0"/>
              <a:t>containing</a:t>
            </a:r>
            <a:r>
              <a:rPr lang="tr-TR" dirty="0" smtClean="0"/>
              <a:t> </a:t>
            </a:r>
            <a:r>
              <a:rPr lang="en-US" dirty="0" smtClean="0"/>
              <a:t>the </a:t>
            </a:r>
            <a:r>
              <a:rPr lang="en-US" dirty="0"/>
              <a:t>surface oxide film is poured into the </a:t>
            </a:r>
            <a:r>
              <a:rPr lang="en-US" dirty="0" err="1"/>
              <a:t>mould</a:t>
            </a:r>
            <a:r>
              <a:rPr lang="en-US" dirty="0"/>
              <a:t>, </a:t>
            </a:r>
            <a:r>
              <a:rPr lang="en-US" dirty="0" smtClean="0"/>
              <a:t>the</a:t>
            </a:r>
            <a:r>
              <a:rPr lang="tr-TR" dirty="0" smtClean="0"/>
              <a:t> </a:t>
            </a:r>
            <a:r>
              <a:rPr lang="en-US" dirty="0" smtClean="0"/>
              <a:t>surface </a:t>
            </a:r>
            <a:r>
              <a:rPr lang="en-US" dirty="0"/>
              <a:t>oxide film may be folded over or broken by </a:t>
            </a:r>
            <a:r>
              <a:rPr lang="en-US" dirty="0" smtClean="0"/>
              <a:t>the</a:t>
            </a:r>
            <a:r>
              <a:rPr lang="tr-TR" dirty="0" smtClean="0"/>
              <a:t> </a:t>
            </a:r>
            <a:r>
              <a:rPr lang="en-US" dirty="0" smtClean="0"/>
              <a:t>action </a:t>
            </a:r>
            <a:r>
              <a:rPr lang="en-US" dirty="0"/>
              <a:t>of a breaking wave or by droplets forming </a:t>
            </a:r>
            <a:r>
              <a:rPr lang="en-US" dirty="0" smtClean="0"/>
              <a:t>and</a:t>
            </a:r>
            <a:r>
              <a:rPr lang="tr-TR" dirty="0" smtClean="0"/>
              <a:t> </a:t>
            </a:r>
            <a:r>
              <a:rPr lang="en-US" dirty="0" smtClean="0"/>
              <a:t>falling </a:t>
            </a:r>
            <a:r>
              <a:rPr lang="en-US" dirty="0"/>
              <a:t>back into the melt which results in entrainment </a:t>
            </a:r>
            <a:r>
              <a:rPr lang="en-US" dirty="0" smtClean="0"/>
              <a:t>of</a:t>
            </a:r>
            <a:r>
              <a:rPr lang="tr-TR" dirty="0" smtClean="0"/>
              <a:t> </a:t>
            </a:r>
            <a:r>
              <a:rPr lang="en-US" dirty="0" smtClean="0"/>
              <a:t>the </a:t>
            </a:r>
            <a:r>
              <a:rPr lang="en-US" dirty="0"/>
              <a:t>surface film in the bulk liquid. These folded films </a:t>
            </a:r>
            <a:r>
              <a:rPr lang="en-US" dirty="0" smtClean="0"/>
              <a:t>will</a:t>
            </a:r>
            <a:r>
              <a:rPr lang="tr-TR" dirty="0" smtClean="0"/>
              <a:t> </a:t>
            </a:r>
            <a:r>
              <a:rPr lang="en-US" dirty="0" smtClean="0"/>
              <a:t>trap </a:t>
            </a:r>
            <a:r>
              <a:rPr lang="en-US" dirty="0"/>
              <a:t>gas </a:t>
            </a:r>
            <a:r>
              <a:rPr lang="en-US" dirty="0" smtClean="0"/>
              <a:t>between </a:t>
            </a:r>
            <a:r>
              <a:rPr lang="en-US" dirty="0"/>
              <a:t>the </a:t>
            </a:r>
            <a:r>
              <a:rPr lang="en-US" dirty="0" smtClean="0"/>
              <a:t>dry</a:t>
            </a:r>
            <a:r>
              <a:rPr lang="tr-TR" dirty="0" smtClean="0"/>
              <a:t> </a:t>
            </a:r>
            <a:r>
              <a:rPr lang="en-US" dirty="0" smtClean="0"/>
              <a:t>interfaces </a:t>
            </a:r>
            <a:r>
              <a:rPr lang="en-US" dirty="0"/>
              <a:t>and the outer side and are strongly </a:t>
            </a:r>
            <a:r>
              <a:rPr lang="en-US" dirty="0" smtClean="0"/>
              <a:t>bonded</a:t>
            </a:r>
            <a:r>
              <a:rPr lang="tr-TR" dirty="0" smtClean="0"/>
              <a:t> </a:t>
            </a:r>
            <a:r>
              <a:rPr lang="en-US" dirty="0" smtClean="0"/>
              <a:t>(surface </a:t>
            </a:r>
            <a:r>
              <a:rPr lang="en-US" dirty="0"/>
              <a:t>oxide have grown atom-by-atom from the </a:t>
            </a:r>
            <a:r>
              <a:rPr lang="en-US" dirty="0" smtClean="0"/>
              <a:t>melt)</a:t>
            </a:r>
            <a:r>
              <a:rPr lang="tr-TR" dirty="0" smtClean="0"/>
              <a:t> </a:t>
            </a:r>
            <a:r>
              <a:rPr lang="en-US" dirty="0" smtClean="0"/>
              <a:t>with </a:t>
            </a:r>
            <a:r>
              <a:rPr lang="en-US" dirty="0"/>
              <a:t>the matrix when metals solidify. These folded </a:t>
            </a:r>
            <a:r>
              <a:rPr lang="en-US" dirty="0" smtClean="0"/>
              <a:t>oxide</a:t>
            </a:r>
            <a:r>
              <a:rPr lang="tr-TR" dirty="0" smtClean="0"/>
              <a:t> </a:t>
            </a:r>
            <a:r>
              <a:rPr lang="en-US" dirty="0" smtClean="0"/>
              <a:t>films </a:t>
            </a:r>
            <a:r>
              <a:rPr lang="en-US" dirty="0"/>
              <a:t>in the casting are known as double oxide films </a:t>
            </a:r>
            <a:r>
              <a:rPr lang="en-US" dirty="0" smtClean="0"/>
              <a:t>or</a:t>
            </a:r>
            <a:r>
              <a:rPr lang="tr-TR" dirty="0" smtClean="0"/>
              <a:t> </a:t>
            </a:r>
            <a:r>
              <a:rPr lang="en-US" dirty="0" err="1" smtClean="0"/>
              <a:t>bifilms</a:t>
            </a:r>
            <a:r>
              <a:rPr lang="tr-TR" dirty="0" smtClean="0"/>
              <a:t>.</a:t>
            </a:r>
            <a:endParaRPr lang="en-GB" dirty="0"/>
          </a:p>
        </p:txBody>
      </p:sp>
    </p:spTree>
    <p:extLst>
      <p:ext uri="{BB962C8B-B14F-4D97-AF65-F5344CB8AC3E}">
        <p14:creationId xmlns:p14="http://schemas.microsoft.com/office/powerpoint/2010/main" val="17338977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99999" y="1651351"/>
            <a:ext cx="8334908" cy="3074447"/>
          </a:xfrm>
          <a:prstGeom prst="rect">
            <a:avLst/>
          </a:prstGeom>
        </p:spPr>
      </p:pic>
    </p:spTree>
    <p:extLst>
      <p:ext uri="{BB962C8B-B14F-4D97-AF65-F5344CB8AC3E}">
        <p14:creationId xmlns:p14="http://schemas.microsoft.com/office/powerpoint/2010/main" val="35524260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5619" y="-73717"/>
            <a:ext cx="7886700" cy="1325563"/>
          </a:xfrm>
        </p:spPr>
        <p:txBody>
          <a:bodyPr>
            <a:normAutofit/>
          </a:bodyPr>
          <a:lstStyle/>
          <a:p>
            <a:r>
              <a:rPr lang="tr-TR" sz="2800" b="1" dirty="0" err="1" smtClean="0">
                <a:latin typeface="+mn-lt"/>
              </a:rPr>
              <a:t>Reduced</a:t>
            </a:r>
            <a:r>
              <a:rPr lang="tr-TR" sz="2800" b="1" dirty="0" smtClean="0">
                <a:latin typeface="+mn-lt"/>
              </a:rPr>
              <a:t> Pressure Test (RPT)</a:t>
            </a:r>
            <a:endParaRPr lang="en-GB" sz="2800" b="1" dirty="0">
              <a:latin typeface="+mn-lt"/>
            </a:endParaRPr>
          </a:p>
        </p:txBody>
      </p:sp>
      <p:sp>
        <p:nvSpPr>
          <p:cNvPr id="3" name="İçerik Yer Tutucusu 2"/>
          <p:cNvSpPr>
            <a:spLocks noGrp="1"/>
          </p:cNvSpPr>
          <p:nvPr>
            <p:ph idx="1"/>
          </p:nvPr>
        </p:nvSpPr>
        <p:spPr>
          <a:xfrm>
            <a:off x="525619" y="929873"/>
            <a:ext cx="7886700" cy="5483805"/>
          </a:xfrm>
        </p:spPr>
        <p:txBody>
          <a:bodyPr>
            <a:normAutofit fontScale="92500" lnSpcReduction="10000"/>
          </a:bodyPr>
          <a:lstStyle/>
          <a:p>
            <a:pPr marL="0" indent="0">
              <a:buNone/>
            </a:pPr>
            <a:r>
              <a:rPr lang="en-US" dirty="0"/>
              <a:t>RPT is an inexpensive and effective way to determine hydrogen levels in aluminum, and used by thousands of aluminum foundries to control gas porosity</a:t>
            </a:r>
            <a:r>
              <a:rPr lang="en-US" dirty="0" smtClean="0"/>
              <a:t>.</a:t>
            </a:r>
            <a:endParaRPr lang="tr-TR" dirty="0" smtClean="0"/>
          </a:p>
          <a:p>
            <a:pPr marL="0" indent="0" algn="just">
              <a:buNone/>
            </a:pPr>
            <a:r>
              <a:rPr lang="en-US" dirty="0"/>
              <a:t>A small sample of the molten aluminum is taken from the melt and immediately placed under a vacuum dome of a Reduced Pressure Tester. The sample is allowed to solidify for approximately 7 minutes at 25 to 28 inches-Hg vacuum. Solidifying under vacuum expands the volume of hydrogen gas approximately 10X greater than solidification at normal atmosphere. This expansion of hydrogen porosity in the sample makes it possible to measure and evaluate various gas levels in the melt</a:t>
            </a:r>
            <a:r>
              <a:rPr lang="en-US" dirty="0" smtClean="0"/>
              <a:t>.</a:t>
            </a:r>
            <a:endParaRPr lang="tr-TR" dirty="0" smtClean="0"/>
          </a:p>
          <a:p>
            <a:pPr marL="0" indent="0" algn="just">
              <a:buNone/>
            </a:pPr>
            <a:r>
              <a:rPr lang="tr-TR" u="sng" dirty="0" smtClean="0"/>
              <a:t>Evaluation </a:t>
            </a:r>
            <a:r>
              <a:rPr lang="tr-TR" u="sng" dirty="0" err="1" smtClean="0"/>
              <a:t>techniques</a:t>
            </a:r>
            <a:endParaRPr lang="tr-TR" u="sng" dirty="0" smtClean="0"/>
          </a:p>
          <a:p>
            <a:pPr algn="just"/>
            <a:r>
              <a:rPr lang="en-US" dirty="0"/>
              <a:t>Visual comparison to gas </a:t>
            </a:r>
            <a:r>
              <a:rPr lang="en-US" dirty="0" smtClean="0"/>
              <a:t>chart</a:t>
            </a:r>
            <a:endParaRPr lang="tr-TR" dirty="0" smtClean="0"/>
          </a:p>
          <a:p>
            <a:pPr algn="just"/>
            <a:r>
              <a:rPr lang="en-GB" dirty="0"/>
              <a:t>Specific gravity (density)</a:t>
            </a:r>
          </a:p>
        </p:txBody>
      </p:sp>
    </p:spTree>
    <p:extLst>
      <p:ext uri="{BB962C8B-B14F-4D97-AF65-F5344CB8AC3E}">
        <p14:creationId xmlns:p14="http://schemas.microsoft.com/office/powerpoint/2010/main" val="432026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66719" y="282593"/>
            <a:ext cx="3686342" cy="2969553"/>
          </a:xfrm>
          <a:prstGeom prst="rect">
            <a:avLst/>
          </a:prstGeom>
        </p:spPr>
      </p:pic>
      <p:pic>
        <p:nvPicPr>
          <p:cNvPr id="5" name="Resim 4"/>
          <p:cNvPicPr>
            <a:picLocks noChangeAspect="1"/>
          </p:cNvPicPr>
          <p:nvPr/>
        </p:nvPicPr>
        <p:blipFill>
          <a:blip r:embed="rId3"/>
          <a:stretch>
            <a:fillRect/>
          </a:stretch>
        </p:blipFill>
        <p:spPr>
          <a:xfrm>
            <a:off x="3193962" y="3007448"/>
            <a:ext cx="5203065" cy="3475647"/>
          </a:xfrm>
          <a:prstGeom prst="rect">
            <a:avLst/>
          </a:prstGeom>
        </p:spPr>
      </p:pic>
    </p:spTree>
    <p:extLst>
      <p:ext uri="{BB962C8B-B14F-4D97-AF65-F5344CB8AC3E}">
        <p14:creationId xmlns:p14="http://schemas.microsoft.com/office/powerpoint/2010/main" val="10111714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897617" y="695459"/>
            <a:ext cx="6897254" cy="2524785"/>
          </a:xfrm>
          <a:prstGeom prst="rect">
            <a:avLst/>
          </a:prstGeom>
        </p:spPr>
      </p:pic>
      <p:pic>
        <p:nvPicPr>
          <p:cNvPr id="5" name="Resim 4"/>
          <p:cNvPicPr>
            <a:picLocks noChangeAspect="1"/>
          </p:cNvPicPr>
          <p:nvPr/>
        </p:nvPicPr>
        <p:blipFill>
          <a:blip r:embed="rId3"/>
          <a:stretch>
            <a:fillRect/>
          </a:stretch>
        </p:blipFill>
        <p:spPr>
          <a:xfrm>
            <a:off x="2825436" y="3447568"/>
            <a:ext cx="3549606" cy="3168673"/>
          </a:xfrm>
          <a:prstGeom prst="rect">
            <a:avLst/>
          </a:prstGeom>
        </p:spPr>
      </p:pic>
    </p:spTree>
    <p:extLst>
      <p:ext uri="{BB962C8B-B14F-4D97-AF65-F5344CB8AC3E}">
        <p14:creationId xmlns:p14="http://schemas.microsoft.com/office/powerpoint/2010/main" val="129488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Peritectic phase diagram. (b) Peritectic reaction during peritectic...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186" y="1146220"/>
            <a:ext cx="8554588" cy="3962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9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tail of a peritectic phase diagram. At the peritectic temperature T p...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605" y="708338"/>
            <a:ext cx="8942159" cy="576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78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34851" y="1059356"/>
            <a:ext cx="4314422" cy="4434539"/>
          </a:xfrm>
          <a:prstGeom prst="rect">
            <a:avLst/>
          </a:prstGeom>
        </p:spPr>
      </p:pic>
      <p:sp>
        <p:nvSpPr>
          <p:cNvPr id="5" name="Metin kutusu 4"/>
          <p:cNvSpPr txBox="1"/>
          <p:nvPr/>
        </p:nvSpPr>
        <p:spPr>
          <a:xfrm>
            <a:off x="5100034" y="321971"/>
            <a:ext cx="3528811" cy="5909310"/>
          </a:xfrm>
          <a:prstGeom prst="rect">
            <a:avLst/>
          </a:prstGeom>
          <a:noFill/>
        </p:spPr>
        <p:txBody>
          <a:bodyPr wrap="square" rtlCol="0">
            <a:spAutoFit/>
          </a:bodyPr>
          <a:lstStyle/>
          <a:p>
            <a:pPr algn="just"/>
            <a:r>
              <a:rPr lang="en-US" dirty="0" smtClean="0"/>
              <a:t>This diagram shows that, under equilibrium conditions, all alloys to the left of I will solidify to α crystals. Similarly, all alloys to the right of III will</a:t>
            </a:r>
            <a:r>
              <a:rPr lang="tr-TR" dirty="0" smtClean="0"/>
              <a:t> </a:t>
            </a:r>
            <a:r>
              <a:rPr lang="en-US" dirty="0" smtClean="0"/>
              <a:t>solidify to β crystals. Alloys between II and III first solidify to α crystals and then transform to stable β crystals. Alloys between I and II also solidify to α crystals, but they are partially transformed to β crystals later. The volume fraction of each phase is determined with the lever rule if the alloy solidifies under equilibrium conditions. In practice, the lever rule usually will not give the volume fraction of the different phases, because the nucleation and growth kinetics, determined by the diffusion rate, in the solid phases determine the time required to reach equilibrium.</a:t>
            </a:r>
            <a:endParaRPr lang="en-GB" dirty="0"/>
          </a:p>
        </p:txBody>
      </p:sp>
    </p:spTree>
    <p:extLst>
      <p:ext uri="{BB962C8B-B14F-4D97-AF65-F5344CB8AC3E}">
        <p14:creationId xmlns:p14="http://schemas.microsoft.com/office/powerpoint/2010/main" val="241546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5315" y="-227303"/>
            <a:ext cx="7886700" cy="1325563"/>
          </a:xfrm>
        </p:spPr>
        <p:txBody>
          <a:bodyPr>
            <a:normAutofit/>
          </a:bodyPr>
          <a:lstStyle/>
          <a:p>
            <a:r>
              <a:rPr lang="en-GB" sz="2800" dirty="0"/>
              <a:t/>
            </a:r>
            <a:br>
              <a:rPr lang="en-GB" sz="2800" dirty="0"/>
            </a:br>
            <a:r>
              <a:rPr lang="en-GB" sz="2800" b="1" dirty="0">
                <a:latin typeface="+mn-lt"/>
              </a:rPr>
              <a:t>Mechanisms of </a:t>
            </a:r>
            <a:r>
              <a:rPr lang="en-GB" sz="2800" b="1" dirty="0" err="1">
                <a:latin typeface="+mn-lt"/>
              </a:rPr>
              <a:t>Peritectic</a:t>
            </a:r>
            <a:r>
              <a:rPr lang="en-GB" sz="2800" b="1" dirty="0">
                <a:latin typeface="+mn-lt"/>
              </a:rPr>
              <a:t> Formation</a:t>
            </a:r>
          </a:p>
        </p:txBody>
      </p:sp>
      <p:sp>
        <p:nvSpPr>
          <p:cNvPr id="3" name="İçerik Yer Tutucusu 2"/>
          <p:cNvSpPr>
            <a:spLocks noGrp="1"/>
          </p:cNvSpPr>
          <p:nvPr>
            <p:ph idx="1"/>
          </p:nvPr>
        </p:nvSpPr>
        <p:spPr>
          <a:xfrm>
            <a:off x="345315" y="982351"/>
            <a:ext cx="8105640" cy="5469965"/>
          </a:xfrm>
        </p:spPr>
        <p:txBody>
          <a:bodyPr>
            <a:normAutofit fontScale="92500" lnSpcReduction="20000"/>
          </a:bodyPr>
          <a:lstStyle/>
          <a:p>
            <a:pPr marL="0" indent="0" algn="just">
              <a:buNone/>
            </a:pPr>
            <a:r>
              <a:rPr lang="en-US" sz="2600" dirty="0" err="1" smtClean="0"/>
              <a:t>Peritectic</a:t>
            </a:r>
            <a:r>
              <a:rPr lang="en-US" sz="2600" dirty="0" smtClean="0"/>
              <a:t> </a:t>
            </a:r>
            <a:r>
              <a:rPr lang="en-US" sz="2600" dirty="0"/>
              <a:t>reactions or transformations are very common in the solidification of metals. Many interesting alloys undergo these types of reactions—for example, iron-carbon and iron-nickel-base alloys as well as copper-tin and copper-zinc alloys. The formation of </a:t>
            </a:r>
            <a:r>
              <a:rPr lang="en-US" sz="2600" dirty="0" err="1"/>
              <a:t>peritectic</a:t>
            </a:r>
            <a:r>
              <a:rPr lang="en-US" sz="2600" dirty="0"/>
              <a:t> structures can occur by at least three mechanisms</a:t>
            </a:r>
            <a:r>
              <a:rPr lang="en-US" sz="2600" dirty="0" smtClean="0"/>
              <a:t>:</a:t>
            </a:r>
            <a:endParaRPr lang="tr-TR" sz="2600" dirty="0"/>
          </a:p>
          <a:p>
            <a:endParaRPr lang="en-GB" sz="3200" b="1" dirty="0">
              <a:solidFill>
                <a:srgbClr val="000000"/>
              </a:solidFill>
              <a:latin typeface="Times" panose="02020603050405020304" pitchFamily="18" charset="0"/>
            </a:endParaRPr>
          </a:p>
          <a:p>
            <a:pPr algn="just"/>
            <a:r>
              <a:rPr lang="en-US" sz="2600" b="1" i="1" dirty="0" err="1"/>
              <a:t>Peritectic</a:t>
            </a:r>
            <a:r>
              <a:rPr lang="en-US" sz="2600" b="1" i="1" dirty="0"/>
              <a:t> </a:t>
            </a:r>
            <a:r>
              <a:rPr lang="en-US" sz="2600" b="1" i="1" dirty="0" smtClean="0"/>
              <a:t>reaction</a:t>
            </a:r>
            <a:r>
              <a:rPr lang="en-US" sz="2600" i="1" dirty="0" smtClean="0"/>
              <a:t>,</a:t>
            </a:r>
            <a:r>
              <a:rPr lang="tr-TR" sz="2600" dirty="0"/>
              <a:t> </a:t>
            </a:r>
            <a:r>
              <a:rPr lang="en-US" sz="2600" dirty="0" smtClean="0"/>
              <a:t>where </a:t>
            </a:r>
            <a:r>
              <a:rPr lang="en-US" sz="2600" dirty="0"/>
              <a:t>all three phases (α, β, and liquid) are in contact with each other</a:t>
            </a:r>
          </a:p>
          <a:p>
            <a:pPr algn="just"/>
            <a:r>
              <a:rPr lang="en-US" sz="2600" b="1" i="1" dirty="0" err="1"/>
              <a:t>Peritectic</a:t>
            </a:r>
            <a:r>
              <a:rPr lang="en-US" sz="2600" b="1" i="1" dirty="0"/>
              <a:t> transformation</a:t>
            </a:r>
            <a:r>
              <a:rPr lang="en-US" sz="2600" b="1" i="1" dirty="0" smtClean="0"/>
              <a:t>,</a:t>
            </a:r>
            <a:r>
              <a:rPr lang="tr-TR" sz="2600" b="1" dirty="0" smtClean="0"/>
              <a:t> </a:t>
            </a:r>
            <a:r>
              <a:rPr lang="en-US" sz="2600" b="1" dirty="0" smtClean="0"/>
              <a:t> </a:t>
            </a:r>
            <a:r>
              <a:rPr lang="en-US" sz="2600" dirty="0"/>
              <a:t>where the liquid and the α solid-solution phase are isolated by the β phase. The transformation takes place by long-range diffusion through the secondary β phase.</a:t>
            </a:r>
          </a:p>
          <a:p>
            <a:pPr algn="just"/>
            <a:r>
              <a:rPr lang="en-US" sz="2600" b="1" i="1" dirty="0"/>
              <a:t>Direct precipitation of </a:t>
            </a:r>
            <a:r>
              <a:rPr lang="tr-TR" sz="2600" b="1" dirty="0"/>
              <a:t> </a:t>
            </a:r>
            <a:r>
              <a:rPr lang="en-US" sz="2600" b="1" dirty="0" smtClean="0"/>
              <a:t>β </a:t>
            </a:r>
            <a:r>
              <a:rPr lang="en-US" sz="2600" b="1" i="1" dirty="0"/>
              <a:t>from the melt</a:t>
            </a:r>
            <a:r>
              <a:rPr lang="en-US" sz="2600" i="1" dirty="0"/>
              <a:t>, </a:t>
            </a:r>
            <a:r>
              <a:rPr lang="en-US" sz="2600" dirty="0"/>
              <a:t>when there is enough </a:t>
            </a:r>
            <a:r>
              <a:rPr lang="en-US" sz="2600" dirty="0" err="1" smtClean="0"/>
              <a:t>underco</a:t>
            </a:r>
            <a:r>
              <a:rPr lang="tr-TR" sz="2600" dirty="0" err="1" smtClean="0"/>
              <a:t>oling</a:t>
            </a:r>
            <a:r>
              <a:rPr lang="en-US" sz="2600" dirty="0" smtClean="0"/>
              <a:t> </a:t>
            </a:r>
            <a:r>
              <a:rPr lang="en-US" sz="2600" dirty="0"/>
              <a:t>below the </a:t>
            </a:r>
            <a:r>
              <a:rPr lang="en-US" sz="2600" dirty="0" err="1"/>
              <a:t>peritectic</a:t>
            </a:r>
            <a:r>
              <a:rPr lang="en-US" sz="2600" dirty="0"/>
              <a:t> temperature, </a:t>
            </a:r>
            <a:r>
              <a:rPr lang="en-US" sz="2600" i="1" dirty="0"/>
              <a:t>T</a:t>
            </a:r>
            <a:r>
              <a:rPr lang="en-US" sz="2600" dirty="0"/>
              <a:t>p. Direct precipitation of β from the melt can occur when a </a:t>
            </a:r>
            <a:r>
              <a:rPr lang="en-US" sz="2600" dirty="0" err="1"/>
              <a:t>peritectic</a:t>
            </a:r>
            <a:r>
              <a:rPr lang="en-US" sz="2600" dirty="0"/>
              <a:t> reaction or </a:t>
            </a:r>
            <a:r>
              <a:rPr lang="en-US" sz="2600" dirty="0" err="1"/>
              <a:t>peritectic</a:t>
            </a:r>
            <a:r>
              <a:rPr lang="en-US" sz="2600" dirty="0"/>
              <a:t> transformation is sluggish, as is often the case. </a:t>
            </a:r>
            <a:endParaRPr lang="en-GB" sz="2600" dirty="0"/>
          </a:p>
        </p:txBody>
      </p:sp>
    </p:spTree>
    <p:extLst>
      <p:ext uri="{BB962C8B-B14F-4D97-AF65-F5344CB8AC3E}">
        <p14:creationId xmlns:p14="http://schemas.microsoft.com/office/powerpoint/2010/main" val="182668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734096"/>
            <a:ext cx="7886700" cy="5442867"/>
          </a:xfrm>
        </p:spPr>
        <p:txBody>
          <a:bodyPr>
            <a:normAutofit fontScale="92500" lnSpcReduction="20000"/>
          </a:bodyPr>
          <a:lstStyle/>
          <a:p>
            <a:pPr marL="0" indent="0" algn="just">
              <a:buNone/>
            </a:pPr>
            <a:r>
              <a:rPr lang="en-US" b="1" dirty="0" err="1"/>
              <a:t>Peritectic</a:t>
            </a:r>
            <a:r>
              <a:rPr lang="en-US" b="1" dirty="0"/>
              <a:t> reactions </a:t>
            </a:r>
            <a:r>
              <a:rPr lang="en-US" dirty="0"/>
              <a:t>can proceed only as long as α and liquid are in contact. The β-phase solid nucleates at the α-liquid interface and readily forms a layer isolating α from the liquid. This mechanism occurs from short-range </a:t>
            </a:r>
            <a:r>
              <a:rPr lang="en-US" dirty="0" smtClean="0"/>
              <a:t>diffusion. </a:t>
            </a:r>
            <a:r>
              <a:rPr lang="en-US" dirty="0"/>
              <a:t>In contrast, the term </a:t>
            </a:r>
            <a:r>
              <a:rPr lang="en-US" b="1" dirty="0" err="1"/>
              <a:t>peritectic</a:t>
            </a:r>
            <a:r>
              <a:rPr lang="en-US" b="1" dirty="0"/>
              <a:t> transformation </a:t>
            </a:r>
            <a:r>
              <a:rPr lang="en-US" dirty="0"/>
              <a:t>is used to describe a mechanism of long-range diffusion, where A atoms and B atoms migrate through the α layer to then form the β-phase solid at the α-β and the β-liquid interfaces, </a:t>
            </a:r>
            <a:r>
              <a:rPr lang="en-US" dirty="0" smtClean="0"/>
              <a:t>respectively.</a:t>
            </a:r>
            <a:endParaRPr lang="en-US" dirty="0"/>
          </a:p>
          <a:p>
            <a:pPr marL="0" indent="0" algn="just">
              <a:buNone/>
            </a:pPr>
            <a:r>
              <a:rPr lang="en-US" dirty="0"/>
              <a:t>From the final microstructure, it is not apparent by which mechanism β has formed. In any case, all three of the mechanisms require some undercooling, because the driving force is zero at the </a:t>
            </a:r>
            <a:r>
              <a:rPr lang="en-US" dirty="0" err="1"/>
              <a:t>peritectic</a:t>
            </a:r>
            <a:r>
              <a:rPr lang="en-US" dirty="0"/>
              <a:t> temperature. The time dependence is pronounced for the </a:t>
            </a:r>
            <a:r>
              <a:rPr lang="en-US" dirty="0" err="1"/>
              <a:t>peritectic</a:t>
            </a:r>
            <a:r>
              <a:rPr lang="en-US" dirty="0"/>
              <a:t> transformation. Therefore, the amount of β phase formed will depend on the cooling rate or on holding time if isothermal conditions are established.</a:t>
            </a:r>
          </a:p>
          <a:p>
            <a:pPr marL="0" indent="0">
              <a:buNone/>
            </a:pPr>
            <a:endParaRPr lang="en-GB" dirty="0"/>
          </a:p>
        </p:txBody>
      </p:sp>
    </p:spTree>
    <p:extLst>
      <p:ext uri="{BB962C8B-B14F-4D97-AF65-F5344CB8AC3E}">
        <p14:creationId xmlns:p14="http://schemas.microsoft.com/office/powerpoint/2010/main" val="396219904"/>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TotalTime>
  <Words>2292</Words>
  <Application>Microsoft Office PowerPoint</Application>
  <PresentationFormat>Ekran Gösterisi (4:3)</PresentationFormat>
  <Paragraphs>92</Paragraphs>
  <Slides>45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45</vt:i4>
      </vt:variant>
    </vt:vector>
  </HeadingPairs>
  <TitlesOfParts>
    <vt:vector size="52" baseType="lpstr">
      <vt:lpstr>Arial</vt:lpstr>
      <vt:lpstr>Calibri</vt:lpstr>
      <vt:lpstr>Calibri Light</vt:lpstr>
      <vt:lpstr>Cambria Math</vt:lpstr>
      <vt:lpstr>Times</vt:lpstr>
      <vt:lpstr>Wingdings</vt:lpstr>
      <vt:lpstr>Office Teması</vt:lpstr>
      <vt:lpstr>Solidification of Multiphase  Metals and Alloys (II) </vt:lpstr>
      <vt:lpstr>Peritectics</vt:lpstr>
      <vt:lpstr>PowerPoint Sunusu</vt:lpstr>
      <vt:lpstr>PowerPoint Sunusu</vt:lpstr>
      <vt:lpstr>PowerPoint Sunusu</vt:lpstr>
      <vt:lpstr>PowerPoint Sunusu</vt:lpstr>
      <vt:lpstr>PowerPoint Sunusu</vt:lpstr>
      <vt:lpstr> Mechanisms of Peritectic Formation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Monotectics</vt:lpstr>
      <vt:lpstr>PowerPoint Sunusu</vt:lpstr>
      <vt:lpstr>PowerPoint Sunusu</vt:lpstr>
      <vt:lpstr>PowerPoint Sunusu</vt:lpstr>
      <vt:lpstr>PowerPoint Sunusu</vt:lpstr>
      <vt:lpstr>PowerPoint Sunusu</vt:lpstr>
      <vt:lpstr>PowerPoint Sunusu</vt:lpstr>
      <vt:lpstr>Particles and Inclusions in Melts</vt:lpstr>
      <vt:lpstr>PowerPoint Sunusu</vt:lpstr>
      <vt:lpstr>PowerPoint Sunusu</vt:lpstr>
      <vt:lpstr>PowerPoint Sunusu</vt:lpstr>
      <vt:lpstr>PowerPoint Sunusu</vt:lpstr>
      <vt:lpstr>PowerPoint Sunusu</vt:lpstr>
      <vt:lpstr>PowerPoint Sunusu</vt:lpstr>
      <vt:lpstr>Gases in Melts</vt:lpstr>
      <vt:lpstr>PowerPoint Sunusu</vt:lpstr>
      <vt:lpstr>PowerPoint Sunusu</vt:lpstr>
      <vt:lpstr>PowerPoint Sunusu</vt:lpstr>
      <vt:lpstr>PowerPoint Sunusu</vt:lpstr>
      <vt:lpstr>PowerPoint Sunusu</vt:lpstr>
      <vt:lpstr>Double Oxide Film (Bifilm) Theory</vt:lpstr>
      <vt:lpstr>PowerPoint Sunusu</vt:lpstr>
      <vt:lpstr>PowerPoint Sunusu</vt:lpstr>
      <vt:lpstr>Reduced Pressure Test (RPT)</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Solidification of Multiphase  Metals and Alloys (II)</dc:title>
  <dc:creator>Kerem</dc:creator>
  <cp:lastModifiedBy>PENCERE-PC</cp:lastModifiedBy>
  <cp:revision>42</cp:revision>
  <dcterms:created xsi:type="dcterms:W3CDTF">2020-11-10T08:07:27Z</dcterms:created>
  <dcterms:modified xsi:type="dcterms:W3CDTF">2021-10-11T12:22:29Z</dcterms:modified>
</cp:coreProperties>
</file>