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8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2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549BE1-248A-493D-8E74-1FC654AF5A05}" type="datetimeFigureOut">
              <a:rPr lang="en-GB" smtClean="0"/>
              <a:t>11/10/2021</a:t>
            </a:fld>
            <a:endParaRPr lang="en-GB"/>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CCEE7-1FC4-4EA4-90B0-64440A2178A4}" type="slidenum">
              <a:rPr lang="en-GB" smtClean="0"/>
              <a:t>‹#›</a:t>
            </a:fld>
            <a:endParaRPr lang="en-GB"/>
          </a:p>
        </p:txBody>
      </p:sp>
    </p:spTree>
    <p:extLst>
      <p:ext uri="{BB962C8B-B14F-4D97-AF65-F5344CB8AC3E}">
        <p14:creationId xmlns:p14="http://schemas.microsoft.com/office/powerpoint/2010/main" val="83736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10"/>
          </p:nvPr>
        </p:nvSpPr>
        <p:spPr/>
        <p:txBody>
          <a:bodyPr/>
          <a:lstStyle/>
          <a:p>
            <a:fld id="{9C1CCEE7-1FC4-4EA4-90B0-64440A2178A4}" type="slidenum">
              <a:rPr lang="en-GB" smtClean="0"/>
              <a:t>12</a:t>
            </a:fld>
            <a:endParaRPr lang="en-GB"/>
          </a:p>
        </p:txBody>
      </p:sp>
    </p:spTree>
    <p:extLst>
      <p:ext uri="{BB962C8B-B14F-4D97-AF65-F5344CB8AC3E}">
        <p14:creationId xmlns:p14="http://schemas.microsoft.com/office/powerpoint/2010/main" val="45553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GB"/>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4958C329-4ECD-497A-99DF-02640657FB58}" type="datetimeFigureOut">
              <a:rPr lang="en-GB" smtClean="0"/>
              <a:t>11/10/2021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B01ACD0-A10E-4828-8D25-686FAFD2341C}" type="slidenum">
              <a:rPr lang="en-GB" smtClean="0"/>
              <a:t>‹#›</a:t>
            </a:fld>
            <a:endParaRPr lang="en-GB"/>
          </a:p>
        </p:txBody>
      </p:sp>
    </p:spTree>
    <p:extLst>
      <p:ext uri="{BB962C8B-B14F-4D97-AF65-F5344CB8AC3E}">
        <p14:creationId xmlns:p14="http://schemas.microsoft.com/office/powerpoint/2010/main" val="427258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4958C329-4ECD-497A-99DF-02640657FB58}" type="datetimeFigureOut">
              <a:rPr lang="en-GB" smtClean="0"/>
              <a:t>11/10/2021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B01ACD0-A10E-4828-8D25-686FAFD2341C}" type="slidenum">
              <a:rPr lang="en-GB" smtClean="0"/>
              <a:t>‹#›</a:t>
            </a:fld>
            <a:endParaRPr lang="en-GB"/>
          </a:p>
        </p:txBody>
      </p:sp>
    </p:spTree>
    <p:extLst>
      <p:ext uri="{BB962C8B-B14F-4D97-AF65-F5344CB8AC3E}">
        <p14:creationId xmlns:p14="http://schemas.microsoft.com/office/powerpoint/2010/main" val="418858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4958C329-4ECD-497A-99DF-02640657FB58}" type="datetimeFigureOut">
              <a:rPr lang="en-GB" smtClean="0"/>
              <a:t>11/10/2021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B01ACD0-A10E-4828-8D25-686FAFD2341C}" type="slidenum">
              <a:rPr lang="en-GB" smtClean="0"/>
              <a:t>‹#›</a:t>
            </a:fld>
            <a:endParaRPr lang="en-GB"/>
          </a:p>
        </p:txBody>
      </p:sp>
    </p:spTree>
    <p:extLst>
      <p:ext uri="{BB962C8B-B14F-4D97-AF65-F5344CB8AC3E}">
        <p14:creationId xmlns:p14="http://schemas.microsoft.com/office/powerpoint/2010/main" val="237527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4958C329-4ECD-497A-99DF-02640657FB58}" type="datetimeFigureOut">
              <a:rPr lang="en-GB" smtClean="0"/>
              <a:t>11/10/2021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B01ACD0-A10E-4828-8D25-686FAFD2341C}" type="slidenum">
              <a:rPr lang="en-GB" smtClean="0"/>
              <a:t>‹#›</a:t>
            </a:fld>
            <a:endParaRPr lang="en-GB"/>
          </a:p>
        </p:txBody>
      </p:sp>
    </p:spTree>
    <p:extLst>
      <p:ext uri="{BB962C8B-B14F-4D97-AF65-F5344CB8AC3E}">
        <p14:creationId xmlns:p14="http://schemas.microsoft.com/office/powerpoint/2010/main" val="31230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GB"/>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958C329-4ECD-497A-99DF-02640657FB58}" type="datetimeFigureOut">
              <a:rPr lang="en-GB" smtClean="0"/>
              <a:t>11/10/2021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B01ACD0-A10E-4828-8D25-686FAFD2341C}" type="slidenum">
              <a:rPr lang="en-GB" smtClean="0"/>
              <a:t>‹#›</a:t>
            </a:fld>
            <a:endParaRPr lang="en-GB"/>
          </a:p>
        </p:txBody>
      </p:sp>
    </p:spTree>
    <p:extLst>
      <p:ext uri="{BB962C8B-B14F-4D97-AF65-F5344CB8AC3E}">
        <p14:creationId xmlns:p14="http://schemas.microsoft.com/office/powerpoint/2010/main" val="361531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4958C329-4ECD-497A-99DF-02640657FB58}" type="datetimeFigureOut">
              <a:rPr lang="en-GB" smtClean="0"/>
              <a:t>11/10/2021</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B01ACD0-A10E-4828-8D25-686FAFD2341C}" type="slidenum">
              <a:rPr lang="en-GB" smtClean="0"/>
              <a:t>‹#›</a:t>
            </a:fld>
            <a:endParaRPr lang="en-GB"/>
          </a:p>
        </p:txBody>
      </p:sp>
    </p:spTree>
    <p:extLst>
      <p:ext uri="{BB962C8B-B14F-4D97-AF65-F5344CB8AC3E}">
        <p14:creationId xmlns:p14="http://schemas.microsoft.com/office/powerpoint/2010/main" val="41339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GB"/>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4958C329-4ECD-497A-99DF-02640657FB58}" type="datetimeFigureOut">
              <a:rPr lang="en-GB" smtClean="0"/>
              <a:t>11/10/2021</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DB01ACD0-A10E-4828-8D25-686FAFD2341C}" type="slidenum">
              <a:rPr lang="en-GB" smtClean="0"/>
              <a:t>‹#›</a:t>
            </a:fld>
            <a:endParaRPr lang="en-GB"/>
          </a:p>
        </p:txBody>
      </p:sp>
    </p:spTree>
    <p:extLst>
      <p:ext uri="{BB962C8B-B14F-4D97-AF65-F5344CB8AC3E}">
        <p14:creationId xmlns:p14="http://schemas.microsoft.com/office/powerpoint/2010/main" val="50864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4958C329-4ECD-497A-99DF-02640657FB58}" type="datetimeFigureOut">
              <a:rPr lang="en-GB" smtClean="0"/>
              <a:t>11/10/2021</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DB01ACD0-A10E-4828-8D25-686FAFD2341C}" type="slidenum">
              <a:rPr lang="en-GB" smtClean="0"/>
              <a:t>‹#›</a:t>
            </a:fld>
            <a:endParaRPr lang="en-GB"/>
          </a:p>
        </p:txBody>
      </p:sp>
    </p:spTree>
    <p:extLst>
      <p:ext uri="{BB962C8B-B14F-4D97-AF65-F5344CB8AC3E}">
        <p14:creationId xmlns:p14="http://schemas.microsoft.com/office/powerpoint/2010/main" val="327211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958C329-4ECD-497A-99DF-02640657FB58}" type="datetimeFigureOut">
              <a:rPr lang="en-GB" smtClean="0"/>
              <a:t>11/10/2021</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DB01ACD0-A10E-4828-8D25-686FAFD2341C}" type="slidenum">
              <a:rPr lang="en-GB" smtClean="0"/>
              <a:t>‹#›</a:t>
            </a:fld>
            <a:endParaRPr lang="en-GB"/>
          </a:p>
        </p:txBody>
      </p:sp>
    </p:spTree>
    <p:extLst>
      <p:ext uri="{BB962C8B-B14F-4D97-AF65-F5344CB8AC3E}">
        <p14:creationId xmlns:p14="http://schemas.microsoft.com/office/powerpoint/2010/main" val="376858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GB"/>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958C329-4ECD-497A-99DF-02640657FB58}" type="datetimeFigureOut">
              <a:rPr lang="en-GB" smtClean="0"/>
              <a:t>11/10/2021</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B01ACD0-A10E-4828-8D25-686FAFD2341C}" type="slidenum">
              <a:rPr lang="en-GB" smtClean="0"/>
              <a:t>‹#›</a:t>
            </a:fld>
            <a:endParaRPr lang="en-GB"/>
          </a:p>
        </p:txBody>
      </p:sp>
    </p:spTree>
    <p:extLst>
      <p:ext uri="{BB962C8B-B14F-4D97-AF65-F5344CB8AC3E}">
        <p14:creationId xmlns:p14="http://schemas.microsoft.com/office/powerpoint/2010/main" val="1481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GB"/>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958C329-4ECD-497A-99DF-02640657FB58}" type="datetimeFigureOut">
              <a:rPr lang="en-GB" smtClean="0"/>
              <a:t>11/10/2021</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B01ACD0-A10E-4828-8D25-686FAFD2341C}" type="slidenum">
              <a:rPr lang="en-GB" smtClean="0"/>
              <a:t>‹#›</a:t>
            </a:fld>
            <a:endParaRPr lang="en-GB"/>
          </a:p>
        </p:txBody>
      </p:sp>
    </p:spTree>
    <p:extLst>
      <p:ext uri="{BB962C8B-B14F-4D97-AF65-F5344CB8AC3E}">
        <p14:creationId xmlns:p14="http://schemas.microsoft.com/office/powerpoint/2010/main" val="74529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8C329-4ECD-497A-99DF-02640657FB58}" type="datetimeFigureOut">
              <a:rPr lang="en-GB" smtClean="0"/>
              <a:t>11/10/2021</a:t>
            </a:fld>
            <a:endParaRPr lang="en-GB"/>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1ACD0-A10E-4828-8D25-686FAFD2341C}" type="slidenum">
              <a:rPr lang="en-GB" smtClean="0"/>
              <a:t>‹#›</a:t>
            </a:fld>
            <a:endParaRPr lang="en-GB"/>
          </a:p>
        </p:txBody>
      </p:sp>
    </p:spTree>
    <p:extLst>
      <p:ext uri="{BB962C8B-B14F-4D97-AF65-F5344CB8AC3E}">
        <p14:creationId xmlns:p14="http://schemas.microsoft.com/office/powerpoint/2010/main" val="898057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412776"/>
            <a:ext cx="7772400" cy="1470025"/>
          </a:xfrm>
        </p:spPr>
        <p:txBody>
          <a:bodyPr>
            <a:normAutofit/>
          </a:bodyPr>
          <a:lstStyle/>
          <a:p>
            <a:r>
              <a:rPr lang="tr-TR" sz="4000" b="1" dirty="0" err="1" smtClean="0"/>
              <a:t>Solidification</a:t>
            </a:r>
            <a:r>
              <a:rPr lang="tr-TR" sz="4000" b="1" dirty="0" smtClean="0"/>
              <a:t> of </a:t>
            </a:r>
            <a:r>
              <a:rPr lang="tr-TR" sz="4000" b="1" dirty="0" err="1" smtClean="0"/>
              <a:t>Single</a:t>
            </a:r>
            <a:r>
              <a:rPr lang="tr-TR" sz="4000" b="1" dirty="0" smtClean="0"/>
              <a:t> </a:t>
            </a:r>
            <a:r>
              <a:rPr lang="tr-TR" sz="4000" b="1" dirty="0" err="1" smtClean="0"/>
              <a:t>Phase</a:t>
            </a:r>
            <a:r>
              <a:rPr lang="tr-TR" sz="4000" b="1" dirty="0" smtClean="0"/>
              <a:t> </a:t>
            </a:r>
            <a:r>
              <a:rPr lang="tr-TR" sz="4000" b="1" dirty="0" err="1" smtClean="0"/>
              <a:t>Metals</a:t>
            </a:r>
            <a:r>
              <a:rPr lang="tr-TR" sz="4000" b="1" dirty="0" smtClean="0"/>
              <a:t> </a:t>
            </a:r>
            <a:r>
              <a:rPr lang="tr-TR" sz="4000" b="1" dirty="0" err="1" smtClean="0"/>
              <a:t>and</a:t>
            </a:r>
            <a:r>
              <a:rPr lang="tr-TR" sz="4000" b="1" dirty="0" smtClean="0"/>
              <a:t> </a:t>
            </a:r>
            <a:r>
              <a:rPr lang="tr-TR" sz="4000" b="1" dirty="0" err="1" smtClean="0"/>
              <a:t>Alloys</a:t>
            </a:r>
            <a:r>
              <a:rPr lang="tr-TR" sz="4000" b="1" dirty="0" smtClean="0"/>
              <a:t> (I)</a:t>
            </a:r>
            <a:endParaRPr lang="en-GB" sz="4000" b="1" dirty="0"/>
          </a:p>
        </p:txBody>
      </p:sp>
      <p:sp>
        <p:nvSpPr>
          <p:cNvPr id="3" name="Alt Başlık 2"/>
          <p:cNvSpPr>
            <a:spLocks noGrp="1"/>
          </p:cNvSpPr>
          <p:nvPr>
            <p:ph type="subTitle" idx="1"/>
          </p:nvPr>
        </p:nvSpPr>
        <p:spPr>
          <a:xfrm>
            <a:off x="1403648" y="4005064"/>
            <a:ext cx="6400800" cy="1752600"/>
          </a:xfrm>
        </p:spPr>
        <p:txBody>
          <a:bodyPr/>
          <a:lstStyle/>
          <a:p>
            <a:r>
              <a:rPr lang="tr-TR" b="1" smtClean="0">
                <a:solidFill>
                  <a:schemeClr val="tx1"/>
                </a:solidFill>
              </a:rPr>
              <a:t>.</a:t>
            </a:r>
            <a:endParaRPr lang="en-GB" b="1" dirty="0">
              <a:solidFill>
                <a:schemeClr val="tx1"/>
              </a:solidFill>
            </a:endParaRPr>
          </a:p>
        </p:txBody>
      </p:sp>
    </p:spTree>
    <p:extLst>
      <p:ext uri="{BB962C8B-B14F-4D97-AF65-F5344CB8AC3E}">
        <p14:creationId xmlns:p14="http://schemas.microsoft.com/office/powerpoint/2010/main" val="212854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539552" y="684880"/>
                <a:ext cx="8229600" cy="5256584"/>
              </a:xfrm>
            </p:spPr>
            <p:txBody>
              <a:bodyPr>
                <a:normAutofit lnSpcReduction="10000"/>
              </a:bodyPr>
              <a:lstStyle/>
              <a:p>
                <a:pPr marL="0" indent="0">
                  <a:buNone/>
                </a:pPr>
                <a:r>
                  <a:rPr lang="en-GB" sz="2800" dirty="0" smtClean="0"/>
                  <a:t>If the effect of the solute is to lover the </a:t>
                </a:r>
                <a:r>
                  <a:rPr lang="en-GB" sz="2800" dirty="0" err="1" smtClean="0"/>
                  <a:t>liquidus</a:t>
                </a:r>
                <a:r>
                  <a:rPr lang="en-GB" sz="2800" dirty="0" smtClean="0"/>
                  <a:t> temperature then k</a:t>
                </a:r>
                <a:r>
                  <a:rPr lang="en-GB" sz="2800" baseline="-25000" dirty="0" smtClean="0"/>
                  <a:t>0</a:t>
                </a:r>
                <a:r>
                  <a:rPr lang="en-GB" sz="2800" dirty="0" smtClean="0"/>
                  <a:t> &lt; 1 and vice versa. </a:t>
                </a:r>
              </a:p>
              <a:p>
                <a:pPr marL="0" indent="0">
                  <a:buNone/>
                </a:pPr>
                <a:r>
                  <a:rPr lang="en-GB" sz="2800" dirty="0" smtClean="0"/>
                  <a:t>It is sometimes convenient to define an effective distribution, </a:t>
                </a:r>
                <a:r>
                  <a:rPr lang="en-GB" sz="2800" dirty="0" err="1" smtClean="0"/>
                  <a:t>k</a:t>
                </a:r>
                <a:r>
                  <a:rPr lang="en-GB" sz="2800" baseline="-25000" dirty="0" err="1" smtClean="0"/>
                  <a:t>E</a:t>
                </a:r>
                <a:r>
                  <a:rPr lang="en-GB" sz="2800" dirty="0" smtClean="0"/>
                  <a:t> as</a:t>
                </a:r>
              </a:p>
              <a:p>
                <a:pPr marL="0" indent="0">
                  <a:buNone/>
                </a:pPr>
                <a:endParaRPr lang="tr-TR" sz="2800" dirty="0" smtClean="0"/>
              </a:p>
              <a:p>
                <a:pPr marL="0" indent="0">
                  <a:buNone/>
                </a:pPr>
                <a:endParaRPr lang="tr-TR" sz="2800" dirty="0"/>
              </a:p>
              <a:p>
                <a:pPr marL="0" indent="0">
                  <a:buNone/>
                </a:pPr>
                <a:endParaRPr lang="tr-TR" sz="2800" b="1" dirty="0" smtClean="0"/>
              </a:p>
              <a:p>
                <a:pPr marL="0" indent="0">
                  <a:buNone/>
                </a:pPr>
                <a:r>
                  <a:rPr lang="tr-TR" sz="2800" u="sng" dirty="0" err="1" smtClean="0"/>
                  <a:t>Scheil</a:t>
                </a:r>
                <a:r>
                  <a:rPr lang="tr-TR" sz="2800" u="sng" dirty="0" smtClean="0"/>
                  <a:t> </a:t>
                </a:r>
                <a:r>
                  <a:rPr lang="tr-TR" sz="2800" u="sng" dirty="0" err="1" smtClean="0"/>
                  <a:t>Equation</a:t>
                </a:r>
                <a:endParaRPr lang="tr-TR" sz="2800" u="sng" dirty="0" smtClean="0"/>
              </a:p>
              <a:p>
                <a:pPr marL="0" indent="0">
                  <a:buNone/>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a:rPr>
                            <m:t>𝐶</m:t>
                          </m:r>
                        </m:e>
                        <m:sub>
                          <m:r>
                            <a:rPr lang="tr-TR" sz="2800" b="0" i="1" smtClean="0">
                              <a:latin typeface="Cambria Math"/>
                            </a:rPr>
                            <m:t>𝑠</m:t>
                          </m:r>
                        </m:sub>
                      </m:sSub>
                      <m:r>
                        <a:rPr lang="tr-TR" sz="2800" b="0" i="1" smtClean="0">
                          <a:latin typeface="Cambria Math"/>
                        </a:rPr>
                        <m:t>=</m:t>
                      </m:r>
                      <m:sSub>
                        <m:sSubPr>
                          <m:ctrlPr>
                            <a:rPr lang="tr-TR" sz="2800" b="0" i="1" smtClean="0">
                              <a:latin typeface="Cambria Math" panose="02040503050406030204" pitchFamily="18" charset="0"/>
                            </a:rPr>
                          </m:ctrlPr>
                        </m:sSubPr>
                        <m:e>
                          <m:r>
                            <a:rPr lang="tr-TR" sz="2800" b="0" i="1" smtClean="0">
                              <a:latin typeface="Cambria Math"/>
                            </a:rPr>
                            <m:t>𝑘</m:t>
                          </m:r>
                        </m:e>
                        <m:sub>
                          <m:r>
                            <a:rPr lang="tr-TR" sz="2800" b="0" i="1" smtClean="0">
                              <a:latin typeface="Cambria Math"/>
                            </a:rPr>
                            <m:t>0</m:t>
                          </m:r>
                        </m:sub>
                      </m:sSub>
                      <m:sSub>
                        <m:sSubPr>
                          <m:ctrlPr>
                            <a:rPr lang="tr-TR" sz="2800" b="0" i="1" smtClean="0">
                              <a:latin typeface="Cambria Math" panose="02040503050406030204" pitchFamily="18" charset="0"/>
                            </a:rPr>
                          </m:ctrlPr>
                        </m:sSubPr>
                        <m:e>
                          <m:r>
                            <a:rPr lang="tr-TR" sz="2800" b="0" i="1" smtClean="0">
                              <a:latin typeface="Cambria Math"/>
                            </a:rPr>
                            <m:t>𝐶</m:t>
                          </m:r>
                        </m:e>
                        <m:sub>
                          <m:r>
                            <a:rPr lang="tr-TR" sz="2800" b="0" i="1" smtClean="0">
                              <a:latin typeface="Cambria Math"/>
                            </a:rPr>
                            <m:t>0</m:t>
                          </m:r>
                        </m:sub>
                      </m:sSub>
                      <m:sSup>
                        <m:sSupPr>
                          <m:ctrlPr>
                            <a:rPr lang="tr-TR" sz="2800" b="0" i="1" smtClean="0">
                              <a:latin typeface="Cambria Math" panose="02040503050406030204" pitchFamily="18" charset="0"/>
                            </a:rPr>
                          </m:ctrlPr>
                        </m:sSupPr>
                        <m:e>
                          <m:r>
                            <a:rPr lang="tr-TR" sz="2800" b="0" i="1" smtClean="0">
                              <a:latin typeface="Cambria Math"/>
                            </a:rPr>
                            <m:t>(1−</m:t>
                          </m:r>
                          <m:sSub>
                            <m:sSubPr>
                              <m:ctrlPr>
                                <a:rPr lang="tr-TR" sz="2800" b="0" i="1" smtClean="0">
                                  <a:latin typeface="Cambria Math" panose="02040503050406030204" pitchFamily="18" charset="0"/>
                                </a:rPr>
                              </m:ctrlPr>
                            </m:sSubPr>
                            <m:e>
                              <m:r>
                                <a:rPr lang="tr-TR" sz="2800" b="0" i="1" smtClean="0">
                                  <a:latin typeface="Cambria Math"/>
                                </a:rPr>
                                <m:t>𝑓</m:t>
                              </m:r>
                            </m:e>
                            <m:sub>
                              <m:r>
                                <a:rPr lang="tr-TR" sz="2800" b="0" i="1" smtClean="0">
                                  <a:latin typeface="Cambria Math"/>
                                </a:rPr>
                                <m:t>𝑠</m:t>
                              </m:r>
                            </m:sub>
                          </m:sSub>
                          <m:r>
                            <a:rPr lang="tr-TR" sz="2800" b="0" i="1" smtClean="0">
                              <a:latin typeface="Cambria Math"/>
                            </a:rPr>
                            <m:t>)</m:t>
                          </m:r>
                        </m:e>
                        <m:sup>
                          <m:sSub>
                            <m:sSubPr>
                              <m:ctrlPr>
                                <a:rPr lang="tr-TR" sz="2800" b="0" i="1" smtClean="0">
                                  <a:latin typeface="Cambria Math" panose="02040503050406030204" pitchFamily="18" charset="0"/>
                                </a:rPr>
                              </m:ctrlPr>
                            </m:sSubPr>
                            <m:e>
                              <m:r>
                                <a:rPr lang="tr-TR" sz="2800" b="0" i="1" smtClean="0">
                                  <a:latin typeface="Cambria Math"/>
                                </a:rPr>
                                <m:t>𝑘</m:t>
                              </m:r>
                            </m:e>
                            <m:sub>
                              <m:r>
                                <a:rPr lang="tr-TR" sz="2800" b="0" i="1" smtClean="0">
                                  <a:latin typeface="Cambria Math"/>
                                </a:rPr>
                                <m:t>0</m:t>
                              </m:r>
                            </m:sub>
                          </m:sSub>
                          <m:r>
                            <a:rPr lang="tr-TR" sz="2800" b="0" i="1" smtClean="0">
                              <a:latin typeface="Cambria Math"/>
                            </a:rPr>
                            <m:t>−1</m:t>
                          </m:r>
                        </m:sup>
                      </m:sSup>
                    </m:oMath>
                  </m:oMathPara>
                </a14:m>
                <a:endParaRPr lang="tr-TR" sz="2800" dirty="0" smtClean="0"/>
              </a:p>
              <a:p>
                <a:pPr marL="0" indent="0">
                  <a:buNone/>
                </a:pPr>
                <a:endParaRPr lang="tr-TR" sz="2800" dirty="0" smtClean="0"/>
              </a:p>
              <a:p>
                <a:pPr marL="0" indent="0">
                  <a:buNone/>
                </a:pPr>
                <a:r>
                  <a:rPr lang="tr-TR" sz="2800" i="1" dirty="0" err="1" smtClean="0"/>
                  <a:t>f</a:t>
                </a:r>
                <a:r>
                  <a:rPr lang="tr-TR" sz="2800" i="1" baseline="-25000" dirty="0" err="1" smtClean="0"/>
                  <a:t>s</a:t>
                </a:r>
                <a:r>
                  <a:rPr lang="tr-TR" sz="2800" i="1" dirty="0" smtClean="0"/>
                  <a:t>: </a:t>
                </a:r>
                <a:r>
                  <a:rPr lang="tr-TR" sz="2800" i="1" dirty="0" err="1" smtClean="0"/>
                  <a:t>fraction</a:t>
                </a:r>
                <a:r>
                  <a:rPr lang="tr-TR" sz="2800" i="1" dirty="0" smtClean="0"/>
                  <a:t> </a:t>
                </a:r>
                <a:r>
                  <a:rPr lang="tr-TR" sz="2800" i="1" dirty="0" err="1" smtClean="0"/>
                  <a:t>solidified</a:t>
                </a:r>
                <a:endParaRPr lang="tr-TR" sz="2800" i="1" dirty="0" smtClean="0"/>
              </a:p>
              <a:p>
                <a:pPr marL="0" indent="0">
                  <a:buNone/>
                </a:pPr>
                <a:endParaRPr lang="tr-TR" sz="2800" i="1"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539552" y="684880"/>
                <a:ext cx="8229600" cy="5256584"/>
              </a:xfrm>
              <a:blipFill rotWithShape="0">
                <a:blip r:embed="rId2"/>
                <a:stretch>
                  <a:fillRect l="-1556" t="-1854"/>
                </a:stretch>
              </a:blipFill>
            </p:spPr>
            <p:txBody>
              <a:bodyPr/>
              <a:lstStyle/>
              <a:p>
                <a:r>
                  <a:rPr lang="en-GB">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864" y="2542923"/>
            <a:ext cx="7416824" cy="76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82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6192688"/>
          </a:xfrm>
        </p:spPr>
        <p:txBody>
          <a:bodyPr>
            <a:normAutofit fontScale="92500" lnSpcReduction="10000"/>
          </a:bodyPr>
          <a:lstStyle/>
          <a:p>
            <a:r>
              <a:rPr lang="en-GB" sz="3000" b="1" dirty="0" smtClean="0"/>
              <a:t>Slope of the </a:t>
            </a:r>
            <a:r>
              <a:rPr lang="en-GB" sz="3000" b="1" dirty="0" err="1" smtClean="0"/>
              <a:t>liquidus</a:t>
            </a:r>
            <a:r>
              <a:rPr lang="en-GB" sz="3000" b="1" dirty="0" smtClean="0"/>
              <a:t> line (m)</a:t>
            </a:r>
            <a:endParaRPr lang="tr-TR" sz="3000" b="1" dirty="0" smtClean="0"/>
          </a:p>
          <a:p>
            <a:pPr marL="0" indent="0">
              <a:buNone/>
            </a:pPr>
            <a:endParaRPr lang="en-GB" sz="2800" b="1" dirty="0" smtClean="0"/>
          </a:p>
          <a:p>
            <a:pPr marL="0" indent="0">
              <a:buNone/>
            </a:pPr>
            <a:endParaRPr lang="tr-TR" sz="2800" dirty="0" smtClean="0"/>
          </a:p>
          <a:p>
            <a:pPr marL="0" indent="0">
              <a:buNone/>
            </a:pPr>
            <a:endParaRPr lang="tr-TR" sz="2800" dirty="0"/>
          </a:p>
          <a:p>
            <a:pPr marL="0" indent="0">
              <a:buNone/>
            </a:pPr>
            <a:endParaRPr lang="tr-TR" sz="2800" dirty="0" smtClean="0"/>
          </a:p>
          <a:p>
            <a:pPr marL="0" indent="0">
              <a:buNone/>
            </a:pPr>
            <a:endParaRPr lang="tr-TR" sz="2800" dirty="0"/>
          </a:p>
          <a:p>
            <a:pPr marL="0" indent="0">
              <a:buNone/>
            </a:pPr>
            <a:endParaRPr lang="tr-TR" sz="2800" dirty="0" smtClean="0"/>
          </a:p>
          <a:p>
            <a:pPr marL="0" indent="0">
              <a:buNone/>
            </a:pPr>
            <a:endParaRPr lang="tr-TR" sz="2800" dirty="0"/>
          </a:p>
          <a:p>
            <a:pPr marL="0" indent="0">
              <a:buNone/>
            </a:pPr>
            <a:endParaRPr lang="tr-TR" sz="2800" dirty="0" smtClean="0"/>
          </a:p>
          <a:p>
            <a:pPr marL="0" indent="0">
              <a:buNone/>
            </a:pPr>
            <a:endParaRPr lang="tr-TR" sz="2800" dirty="0" smtClean="0"/>
          </a:p>
          <a:p>
            <a:pPr marL="0" indent="0">
              <a:buNone/>
            </a:pPr>
            <a:r>
              <a:rPr lang="tr-TR" sz="2800" b="1" dirty="0" smtClean="0"/>
              <a:t>                    </a:t>
            </a:r>
            <a:r>
              <a:rPr lang="tr-TR" sz="2800" b="1" dirty="0" err="1" smtClean="0"/>
              <a:t>Positive</a:t>
            </a:r>
            <a:r>
              <a:rPr lang="tr-TR" sz="2800" b="1" dirty="0" smtClean="0"/>
              <a:t> (m)                     </a:t>
            </a:r>
            <a:r>
              <a:rPr lang="tr-TR" sz="2800" b="1" dirty="0" err="1" smtClean="0"/>
              <a:t>Negative</a:t>
            </a:r>
            <a:r>
              <a:rPr lang="tr-TR" sz="2800" b="1" dirty="0" smtClean="0"/>
              <a:t> (m)</a:t>
            </a:r>
          </a:p>
          <a:p>
            <a:pPr marL="0" indent="0" algn="just">
              <a:buNone/>
            </a:pPr>
            <a:r>
              <a:rPr lang="en-GB" sz="2600" dirty="0" smtClean="0"/>
              <a:t>Although this is contrary to normal mathematical practice, this convention has been adhered to throughout the literature on solidification. </a:t>
            </a:r>
            <a:endParaRPr lang="en-GB" sz="2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297" y="1089585"/>
            <a:ext cx="6120680" cy="358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86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5096" y="427132"/>
            <a:ext cx="8229600" cy="4741987"/>
          </a:xfrm>
        </p:spPr>
        <p:txBody>
          <a:bodyPr>
            <a:normAutofit/>
          </a:bodyPr>
          <a:lstStyle/>
          <a:p>
            <a:r>
              <a:rPr lang="tr-TR" sz="2800" b="1" dirty="0" err="1" smtClean="0"/>
              <a:t>Unidirectional</a:t>
            </a:r>
            <a:r>
              <a:rPr lang="tr-TR" sz="2800" b="1" dirty="0" smtClean="0"/>
              <a:t> </a:t>
            </a:r>
            <a:r>
              <a:rPr lang="tr-TR" sz="2800" b="1" dirty="0" err="1" smtClean="0"/>
              <a:t>Solidification</a:t>
            </a:r>
            <a:endParaRPr lang="tr-TR" sz="2800" b="1" dirty="0" smtClean="0"/>
          </a:p>
          <a:p>
            <a:pPr marL="0" indent="0">
              <a:buNone/>
            </a:pPr>
            <a:endParaRPr lang="en-GB" sz="28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78" y="1165076"/>
            <a:ext cx="4091444" cy="318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026" y="1070908"/>
            <a:ext cx="385762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251520" y="4899892"/>
            <a:ext cx="8640960" cy="1938992"/>
          </a:xfrm>
          <a:prstGeom prst="rect">
            <a:avLst/>
          </a:prstGeom>
          <a:noFill/>
        </p:spPr>
        <p:txBody>
          <a:bodyPr wrap="square" rtlCol="0">
            <a:spAutoFit/>
          </a:bodyPr>
          <a:lstStyle/>
          <a:p>
            <a:r>
              <a:rPr lang="tr-TR" sz="2400" dirty="0" smtClean="0"/>
              <a:t>(</a:t>
            </a:r>
            <a:r>
              <a:rPr lang="en-GB" sz="2400" dirty="0" smtClean="0"/>
              <a:t>a) A casting boat (graphite) used for controlled directional solidification (schematic). The metal is shown as partially solidified. (b) Schematic view of the cross section of a partially solidified ingot showing how the casting boat can be considered as a</a:t>
            </a:r>
            <a:r>
              <a:rPr lang="tr-TR" sz="2400" dirty="0" smtClean="0"/>
              <a:t> </a:t>
            </a:r>
            <a:r>
              <a:rPr lang="en-GB" sz="2400" dirty="0" smtClean="0"/>
              <a:t>section of the ingot.</a:t>
            </a:r>
            <a:endParaRPr lang="en-GB" sz="2400" dirty="0"/>
          </a:p>
        </p:txBody>
      </p:sp>
    </p:spTree>
    <p:extLst>
      <p:ext uri="{BB962C8B-B14F-4D97-AF65-F5344CB8AC3E}">
        <p14:creationId xmlns:p14="http://schemas.microsoft.com/office/powerpoint/2010/main" val="1001230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6632"/>
            <a:ext cx="8640960" cy="6597352"/>
          </a:xfrm>
        </p:spPr>
        <p:txBody>
          <a:bodyPr>
            <a:normAutofit fontScale="62500" lnSpcReduction="20000"/>
          </a:bodyPr>
          <a:lstStyle/>
          <a:p>
            <a:r>
              <a:rPr lang="tr-TR" sz="4500" b="1" dirty="0" err="1" smtClean="0"/>
              <a:t>Cooling</a:t>
            </a:r>
            <a:r>
              <a:rPr lang="tr-TR" sz="4500" b="1" dirty="0" smtClean="0"/>
              <a:t> </a:t>
            </a:r>
            <a:r>
              <a:rPr lang="tr-TR" sz="4500" b="1" dirty="0" err="1" smtClean="0"/>
              <a:t>curves</a:t>
            </a:r>
            <a:endParaRPr lang="tr-TR" sz="4500" b="1" dirty="0" smtClean="0"/>
          </a:p>
          <a:p>
            <a:pPr marL="0" indent="0">
              <a:buNone/>
            </a:pPr>
            <a:endParaRPr lang="tr-TR" sz="2800" b="1" dirty="0" smtClean="0"/>
          </a:p>
          <a:p>
            <a:pPr marL="0" indent="0">
              <a:buNone/>
            </a:pPr>
            <a:endParaRPr lang="tr-TR" sz="2800" b="1" dirty="0"/>
          </a:p>
          <a:p>
            <a:pPr marL="0" indent="0">
              <a:buNone/>
            </a:pPr>
            <a:endParaRPr lang="tr-TR" sz="2800" b="1" dirty="0" smtClean="0"/>
          </a:p>
          <a:p>
            <a:pPr marL="0" indent="0">
              <a:buNone/>
            </a:pPr>
            <a:endParaRPr lang="tr-TR" sz="2800" b="1" dirty="0"/>
          </a:p>
          <a:p>
            <a:pPr marL="0" indent="0">
              <a:buNone/>
            </a:pPr>
            <a:endParaRPr lang="tr-TR" sz="2800" b="1" dirty="0"/>
          </a:p>
          <a:p>
            <a:pPr marL="0" indent="0">
              <a:buNone/>
            </a:pPr>
            <a:endParaRPr lang="tr-TR" sz="2800" dirty="0" smtClean="0">
              <a:latin typeface="TradeGothic"/>
            </a:endParaRPr>
          </a:p>
          <a:p>
            <a:pPr marL="0" indent="0">
              <a:buNone/>
            </a:pPr>
            <a:endParaRPr lang="tr-TR" sz="2800" dirty="0">
              <a:latin typeface="TradeGothic"/>
            </a:endParaRPr>
          </a:p>
          <a:p>
            <a:pPr marL="0" indent="0">
              <a:buNone/>
            </a:pPr>
            <a:endParaRPr lang="tr-TR" sz="2800" dirty="0" smtClean="0">
              <a:latin typeface="TradeGothic"/>
            </a:endParaRPr>
          </a:p>
          <a:p>
            <a:pPr marL="0" indent="0">
              <a:buNone/>
            </a:pPr>
            <a:endParaRPr lang="tr-TR" sz="2800" dirty="0">
              <a:latin typeface="TradeGothic"/>
            </a:endParaRPr>
          </a:p>
          <a:p>
            <a:pPr marL="0" indent="0">
              <a:buNone/>
            </a:pPr>
            <a:endParaRPr lang="tr-TR" sz="2800" dirty="0" smtClean="0">
              <a:latin typeface="TradeGothic"/>
            </a:endParaRPr>
          </a:p>
          <a:p>
            <a:pPr marL="0" indent="0">
              <a:buNone/>
            </a:pPr>
            <a:endParaRPr lang="tr-TR" sz="2800" dirty="0">
              <a:latin typeface="TradeGothic"/>
            </a:endParaRPr>
          </a:p>
          <a:p>
            <a:pPr marL="0" indent="0">
              <a:buNone/>
            </a:pPr>
            <a:endParaRPr lang="tr-TR" sz="2800" dirty="0" smtClean="0">
              <a:latin typeface="TradeGothic"/>
            </a:endParaRPr>
          </a:p>
          <a:p>
            <a:pPr marL="0" indent="0" algn="just">
              <a:buNone/>
            </a:pPr>
            <a:r>
              <a:rPr lang="en-US" dirty="0" smtClean="0">
                <a:latin typeface="TradeGothic"/>
              </a:rPr>
              <a:t>(</a:t>
            </a:r>
            <a:r>
              <a:rPr lang="en-US" dirty="0">
                <a:latin typeface="TradeGothic"/>
              </a:rPr>
              <a:t>a) Cooling curve for a pure metal that has not been well-inoculated. The liquid cools as </a:t>
            </a:r>
            <a:r>
              <a:rPr lang="en-US" dirty="0" smtClean="0">
                <a:latin typeface="TradeGothic"/>
              </a:rPr>
              <a:t>specific</a:t>
            </a:r>
            <a:r>
              <a:rPr lang="tr-TR" dirty="0" smtClean="0">
                <a:latin typeface="TradeGothic"/>
              </a:rPr>
              <a:t> </a:t>
            </a:r>
            <a:r>
              <a:rPr lang="en-US" dirty="0" smtClean="0">
                <a:latin typeface="TradeGothic"/>
              </a:rPr>
              <a:t>heat </a:t>
            </a:r>
            <a:r>
              <a:rPr lang="en-US" dirty="0">
                <a:latin typeface="TradeGothic"/>
              </a:rPr>
              <a:t>is removed (between points A and B). Undercooling is thus necessary (between points B and C). As </a:t>
            </a:r>
            <a:r>
              <a:rPr lang="en-US" dirty="0" smtClean="0">
                <a:latin typeface="TradeGothic"/>
              </a:rPr>
              <a:t>the</a:t>
            </a:r>
            <a:r>
              <a:rPr lang="tr-TR" dirty="0" smtClean="0">
                <a:latin typeface="TradeGothic"/>
              </a:rPr>
              <a:t> </a:t>
            </a:r>
            <a:r>
              <a:rPr lang="en-US" dirty="0" smtClean="0">
                <a:latin typeface="TradeGothic"/>
              </a:rPr>
              <a:t>nucleation </a:t>
            </a:r>
            <a:r>
              <a:rPr lang="en-US" dirty="0">
                <a:latin typeface="TradeGothic"/>
              </a:rPr>
              <a:t>begins (point C), latent heat of fusion is released causing an increase in the temperature of </a:t>
            </a:r>
            <a:r>
              <a:rPr lang="en-US" dirty="0" smtClean="0">
                <a:latin typeface="TradeGothic"/>
              </a:rPr>
              <a:t>the</a:t>
            </a:r>
            <a:r>
              <a:rPr lang="tr-TR" dirty="0" smtClean="0">
                <a:latin typeface="TradeGothic"/>
              </a:rPr>
              <a:t> </a:t>
            </a:r>
            <a:r>
              <a:rPr lang="en-US" dirty="0" smtClean="0">
                <a:latin typeface="TradeGothic"/>
              </a:rPr>
              <a:t>liquid</a:t>
            </a:r>
            <a:r>
              <a:rPr lang="en-US" dirty="0">
                <a:latin typeface="TradeGothic"/>
              </a:rPr>
              <a:t>. This process is known as </a:t>
            </a:r>
            <a:r>
              <a:rPr lang="en-US" dirty="0" err="1">
                <a:latin typeface="TradeGothic"/>
              </a:rPr>
              <a:t>recalescence</a:t>
            </a:r>
            <a:r>
              <a:rPr lang="en-US" dirty="0">
                <a:latin typeface="TradeGothic"/>
              </a:rPr>
              <a:t> (point C to point D). The metal continues to solidify at a </a:t>
            </a:r>
            <a:r>
              <a:rPr lang="en-US" dirty="0" smtClean="0">
                <a:latin typeface="TradeGothic"/>
              </a:rPr>
              <a:t>constant</a:t>
            </a:r>
            <a:r>
              <a:rPr lang="tr-TR" dirty="0" smtClean="0">
                <a:latin typeface="TradeGothic"/>
              </a:rPr>
              <a:t> </a:t>
            </a:r>
            <a:r>
              <a:rPr lang="en-US" dirty="0" smtClean="0">
                <a:latin typeface="TradeGothic"/>
              </a:rPr>
              <a:t>temperature </a:t>
            </a:r>
            <a:r>
              <a:rPr lang="en-US" dirty="0">
                <a:latin typeface="TradeGothic"/>
              </a:rPr>
              <a:t>(</a:t>
            </a:r>
            <a:r>
              <a:rPr lang="en-US" dirty="0" err="1">
                <a:latin typeface="TradeGothic"/>
              </a:rPr>
              <a:t>T</a:t>
            </a:r>
            <a:r>
              <a:rPr lang="en-US" baseline="-25000" dirty="0" err="1">
                <a:latin typeface="TradeGothic"/>
              </a:rPr>
              <a:t>melting</a:t>
            </a:r>
            <a:r>
              <a:rPr lang="en-US" dirty="0">
                <a:latin typeface="TradeGothic"/>
              </a:rPr>
              <a:t>). At point E, solidification is complete. The solid casting continues to cool from this point</a:t>
            </a:r>
            <a:r>
              <a:rPr lang="en-US" dirty="0" smtClean="0">
                <a:latin typeface="TradeGothic"/>
              </a:rPr>
              <a:t>.</a:t>
            </a:r>
            <a:r>
              <a:rPr lang="tr-TR" dirty="0" smtClean="0">
                <a:latin typeface="TradeGothic"/>
              </a:rPr>
              <a:t> </a:t>
            </a:r>
            <a:r>
              <a:rPr lang="en-US" dirty="0" smtClean="0">
                <a:latin typeface="TradeGothic"/>
              </a:rPr>
              <a:t>(</a:t>
            </a:r>
            <a:r>
              <a:rPr lang="en-US" dirty="0">
                <a:latin typeface="TradeGothic"/>
              </a:rPr>
              <a:t>b) Cooling curve for a well-inoculated, but otherwise pure, metal. No undercooling is needed. </a:t>
            </a:r>
            <a:r>
              <a:rPr lang="en-US" dirty="0" err="1">
                <a:latin typeface="TradeGothic"/>
              </a:rPr>
              <a:t>Recalescence</a:t>
            </a:r>
            <a:r>
              <a:rPr lang="en-US" dirty="0">
                <a:latin typeface="TradeGothic"/>
              </a:rPr>
              <a:t> </a:t>
            </a:r>
            <a:r>
              <a:rPr lang="en-US" dirty="0" smtClean="0">
                <a:latin typeface="TradeGothic"/>
              </a:rPr>
              <a:t>is</a:t>
            </a:r>
            <a:r>
              <a:rPr lang="tr-TR" dirty="0" smtClean="0">
                <a:latin typeface="TradeGothic"/>
              </a:rPr>
              <a:t> </a:t>
            </a:r>
            <a:r>
              <a:rPr lang="en-US" dirty="0" smtClean="0">
                <a:latin typeface="TradeGothic"/>
              </a:rPr>
              <a:t>not </a:t>
            </a:r>
            <a:r>
              <a:rPr lang="en-US" dirty="0">
                <a:latin typeface="TradeGothic"/>
              </a:rPr>
              <a:t>observed. Solidification begins at the melting temperature.</a:t>
            </a:r>
            <a:endParaRPr lang="en-GB" b="1" dirty="0"/>
          </a:p>
        </p:txBody>
      </p:sp>
      <p:pic>
        <p:nvPicPr>
          <p:cNvPr id="5" name="Resim 4"/>
          <p:cNvPicPr>
            <a:picLocks noChangeAspect="1"/>
          </p:cNvPicPr>
          <p:nvPr/>
        </p:nvPicPr>
        <p:blipFill>
          <a:blip r:embed="rId2"/>
          <a:stretch>
            <a:fillRect/>
          </a:stretch>
        </p:blipFill>
        <p:spPr>
          <a:xfrm>
            <a:off x="883992" y="692696"/>
            <a:ext cx="6964656" cy="3054016"/>
          </a:xfrm>
          <a:prstGeom prst="rect">
            <a:avLst/>
          </a:prstGeom>
        </p:spPr>
      </p:pic>
    </p:spTree>
    <p:extLst>
      <p:ext uri="{BB962C8B-B14F-4D97-AF65-F5344CB8AC3E}">
        <p14:creationId xmlns:p14="http://schemas.microsoft.com/office/powerpoint/2010/main" val="5852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99392"/>
            <a:ext cx="8229600" cy="1143000"/>
          </a:xfrm>
        </p:spPr>
        <p:txBody>
          <a:bodyPr>
            <a:normAutofit/>
          </a:bodyPr>
          <a:lstStyle/>
          <a:p>
            <a:pPr algn="l"/>
            <a:r>
              <a:rPr lang="tr-TR" sz="2800" b="1" dirty="0" err="1" smtClean="0"/>
              <a:t>Pure</a:t>
            </a:r>
            <a:r>
              <a:rPr lang="tr-TR" sz="2800" b="1" dirty="0" smtClean="0"/>
              <a:t> </a:t>
            </a:r>
            <a:r>
              <a:rPr lang="tr-TR" sz="2800" b="1" dirty="0" err="1" smtClean="0"/>
              <a:t>metals</a:t>
            </a:r>
            <a:r>
              <a:rPr lang="tr-TR" sz="2800" b="1" dirty="0" smtClean="0"/>
              <a:t>: </a:t>
            </a:r>
            <a:r>
              <a:rPr lang="tr-TR" sz="2800" b="1" dirty="0" err="1" smtClean="0"/>
              <a:t>Interface</a:t>
            </a:r>
            <a:r>
              <a:rPr lang="tr-TR" sz="2800" b="1" dirty="0" smtClean="0"/>
              <a:t> </a:t>
            </a:r>
            <a:r>
              <a:rPr lang="tr-TR" sz="2800" b="1" dirty="0" err="1" smtClean="0"/>
              <a:t>forms</a:t>
            </a:r>
            <a:endParaRPr lang="en-GB" sz="2800" b="1" dirty="0"/>
          </a:p>
        </p:txBody>
      </p:sp>
      <p:sp>
        <p:nvSpPr>
          <p:cNvPr id="5" name="Metin kutusu 4"/>
          <p:cNvSpPr txBox="1"/>
          <p:nvPr/>
        </p:nvSpPr>
        <p:spPr>
          <a:xfrm>
            <a:off x="4878597" y="870863"/>
            <a:ext cx="3779912" cy="5632311"/>
          </a:xfrm>
          <a:prstGeom prst="rect">
            <a:avLst/>
          </a:prstGeom>
          <a:noFill/>
        </p:spPr>
        <p:txBody>
          <a:bodyPr wrap="square" rtlCol="0">
            <a:spAutoFit/>
          </a:bodyPr>
          <a:lstStyle/>
          <a:p>
            <a:r>
              <a:rPr lang="en-GB" sz="2400" dirty="0" smtClean="0"/>
              <a:t>(a) Area of solid and liquid adjacent to the interface showing positive temperature gradients in the liquid and solid (schematic)</a:t>
            </a:r>
            <a:r>
              <a:rPr lang="tr-TR" sz="2400" dirty="0" smtClean="0"/>
              <a:t>.</a:t>
            </a:r>
            <a:r>
              <a:rPr lang="en-GB" sz="2400" dirty="0" smtClean="0"/>
              <a:t> </a:t>
            </a:r>
            <a:r>
              <a:rPr lang="en-GB" sz="2400" dirty="0" err="1" smtClean="0"/>
              <a:t>G</a:t>
            </a:r>
            <a:r>
              <a:rPr lang="en-GB" sz="2400" baseline="-25000" dirty="0" err="1" smtClean="0"/>
              <a:t>solid</a:t>
            </a:r>
            <a:r>
              <a:rPr lang="en-GB" sz="2400" dirty="0" smtClean="0"/>
              <a:t> is steeper than </a:t>
            </a:r>
            <a:r>
              <a:rPr lang="en-GB" sz="2400" dirty="0" err="1" smtClean="0"/>
              <a:t>G</a:t>
            </a:r>
            <a:r>
              <a:rPr lang="en-GB" sz="2400" baseline="-25000" dirty="0" err="1" smtClean="0"/>
              <a:t>liquid</a:t>
            </a:r>
            <a:r>
              <a:rPr lang="en-GB" sz="2400" baseline="-25000" dirty="0" smtClean="0"/>
              <a:t> </a:t>
            </a:r>
            <a:r>
              <a:rPr lang="en-GB" sz="2400" dirty="0" smtClean="0"/>
              <a:t>because of the higher thermal conductivity of the sol</a:t>
            </a:r>
            <a:r>
              <a:rPr lang="tr-TR" sz="2400" dirty="0" smtClean="0"/>
              <a:t>i</a:t>
            </a:r>
            <a:r>
              <a:rPr lang="en-GB" sz="2400" dirty="0" smtClean="0"/>
              <a:t>d. (b) Schematic sequence showing the formation of an unstable protuberance which melts because the local tip temperature exceeds the melting temperature.</a:t>
            </a:r>
            <a:endParaRPr lang="en-GB" sz="2400" dirty="0"/>
          </a:p>
        </p:txBody>
      </p:sp>
      <p:pic>
        <p:nvPicPr>
          <p:cNvPr id="7" name="İçerik Yer Tutucusu 6"/>
          <p:cNvPicPr>
            <a:picLocks noGrp="1" noChangeAspect="1"/>
          </p:cNvPicPr>
          <p:nvPr>
            <p:ph idx="1"/>
          </p:nvPr>
        </p:nvPicPr>
        <p:blipFill>
          <a:blip r:embed="rId2"/>
          <a:stretch>
            <a:fillRect/>
          </a:stretch>
        </p:blipFill>
        <p:spPr>
          <a:xfrm>
            <a:off x="189784" y="1043608"/>
            <a:ext cx="4475397" cy="5638161"/>
          </a:xfrm>
          <a:prstGeom prst="rect">
            <a:avLst/>
          </a:prstGeom>
        </p:spPr>
      </p:pic>
    </p:spTree>
    <p:extLst>
      <p:ext uri="{BB962C8B-B14F-4D97-AF65-F5344CB8AC3E}">
        <p14:creationId xmlns:p14="http://schemas.microsoft.com/office/powerpoint/2010/main" val="4235374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1333" y="764704"/>
            <a:ext cx="4884159" cy="5437540"/>
          </a:xfrm>
          <a:prstGeom prst="rect">
            <a:avLst/>
          </a:prstGeom>
        </p:spPr>
      </p:pic>
      <p:sp>
        <p:nvSpPr>
          <p:cNvPr id="5" name="Metin kutusu 4"/>
          <p:cNvSpPr txBox="1"/>
          <p:nvPr/>
        </p:nvSpPr>
        <p:spPr>
          <a:xfrm>
            <a:off x="5004048" y="476672"/>
            <a:ext cx="3976988" cy="5632311"/>
          </a:xfrm>
          <a:prstGeom prst="rect">
            <a:avLst/>
          </a:prstGeom>
          <a:noFill/>
        </p:spPr>
        <p:txBody>
          <a:bodyPr wrap="square" rtlCol="0">
            <a:spAutoFit/>
          </a:bodyPr>
          <a:lstStyle/>
          <a:p>
            <a:r>
              <a:rPr lang="en-GB" sz="2400" dirty="0" smtClean="0"/>
              <a:t>(a) Area of solid and liquid adjacent to the interface showing a negative temperature gradient in the liquid and a positive temperature gradient in the solid (schematic.) (b) Schematic sequence showing the formation and stabilisation of a protuberance on the interface when it projects into a region where the local tip temperature is below the melting temperature. </a:t>
            </a:r>
            <a:endParaRPr lang="en-GB" sz="2400" dirty="0"/>
          </a:p>
        </p:txBody>
      </p:sp>
    </p:spTree>
    <p:extLst>
      <p:ext uri="{BB962C8B-B14F-4D97-AF65-F5344CB8AC3E}">
        <p14:creationId xmlns:p14="http://schemas.microsoft.com/office/powerpoint/2010/main" val="1282620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195736" y="692696"/>
            <a:ext cx="4540334" cy="3703630"/>
          </a:xfrm>
          <a:prstGeom prst="rect">
            <a:avLst/>
          </a:prstGeom>
        </p:spPr>
      </p:pic>
      <p:sp>
        <p:nvSpPr>
          <p:cNvPr id="5" name="Metin kutusu 4"/>
          <p:cNvSpPr txBox="1"/>
          <p:nvPr/>
        </p:nvSpPr>
        <p:spPr>
          <a:xfrm>
            <a:off x="395536" y="5013176"/>
            <a:ext cx="8424936" cy="792088"/>
          </a:xfrm>
          <a:prstGeom prst="rect">
            <a:avLst/>
          </a:prstGeom>
          <a:noFill/>
        </p:spPr>
        <p:txBody>
          <a:bodyPr wrap="square" rtlCol="0">
            <a:spAutoFit/>
          </a:bodyPr>
          <a:lstStyle/>
          <a:p>
            <a:endParaRPr lang="en-GB" dirty="0"/>
          </a:p>
        </p:txBody>
      </p:sp>
      <p:sp>
        <p:nvSpPr>
          <p:cNvPr id="6" name="Metin kutusu 5"/>
          <p:cNvSpPr txBox="1"/>
          <p:nvPr/>
        </p:nvSpPr>
        <p:spPr>
          <a:xfrm>
            <a:off x="395536" y="4797152"/>
            <a:ext cx="8424936" cy="1569660"/>
          </a:xfrm>
          <a:prstGeom prst="rect">
            <a:avLst/>
          </a:prstGeom>
          <a:noFill/>
        </p:spPr>
        <p:txBody>
          <a:bodyPr wrap="square" rtlCol="0">
            <a:spAutoFit/>
          </a:bodyPr>
          <a:lstStyle/>
          <a:p>
            <a:r>
              <a:rPr lang="en-US" sz="2400" dirty="0"/>
              <a:t>When the temperature of the </a:t>
            </a:r>
            <a:r>
              <a:rPr lang="en-US" sz="2400" dirty="0" smtClean="0"/>
              <a:t>liquid</a:t>
            </a:r>
            <a:r>
              <a:rPr lang="tr-TR" sz="2400" dirty="0" smtClean="0"/>
              <a:t> </a:t>
            </a:r>
            <a:r>
              <a:rPr lang="en-US" sz="2400" dirty="0" smtClean="0"/>
              <a:t>is </a:t>
            </a:r>
            <a:r>
              <a:rPr lang="en-US" sz="2400" dirty="0"/>
              <a:t>above the </a:t>
            </a:r>
            <a:r>
              <a:rPr lang="en-US" sz="2400" dirty="0" smtClean="0"/>
              <a:t>freezing</a:t>
            </a:r>
            <a:r>
              <a:rPr lang="tr-TR" sz="2400" dirty="0" smtClean="0"/>
              <a:t> </a:t>
            </a:r>
            <a:r>
              <a:rPr lang="en-US" sz="2400" dirty="0" smtClean="0"/>
              <a:t>temperature,</a:t>
            </a:r>
            <a:r>
              <a:rPr lang="tr-TR" sz="2400" dirty="0" smtClean="0"/>
              <a:t> </a:t>
            </a:r>
            <a:r>
              <a:rPr lang="en-US" sz="2400" dirty="0" smtClean="0"/>
              <a:t>a </a:t>
            </a:r>
            <a:r>
              <a:rPr lang="en-US" sz="2400" dirty="0"/>
              <a:t>protuberance on the </a:t>
            </a:r>
            <a:r>
              <a:rPr lang="en-US" sz="2400" dirty="0" smtClean="0"/>
              <a:t>solid-liquid</a:t>
            </a:r>
            <a:r>
              <a:rPr lang="tr-TR" sz="2400" dirty="0" smtClean="0"/>
              <a:t> </a:t>
            </a:r>
            <a:r>
              <a:rPr lang="en-US" sz="2400" dirty="0" smtClean="0"/>
              <a:t>interface </a:t>
            </a:r>
            <a:r>
              <a:rPr lang="en-US" sz="2400" dirty="0"/>
              <a:t>will not grow, leading </a:t>
            </a:r>
            <a:r>
              <a:rPr lang="en-US" sz="2400" dirty="0" smtClean="0"/>
              <a:t>to</a:t>
            </a:r>
            <a:r>
              <a:rPr lang="tr-TR" sz="2400" dirty="0" smtClean="0"/>
              <a:t> </a:t>
            </a:r>
            <a:r>
              <a:rPr lang="en-US" sz="2400" dirty="0" smtClean="0"/>
              <a:t>maintenance </a:t>
            </a:r>
            <a:r>
              <a:rPr lang="en-US" sz="2400" dirty="0"/>
              <a:t>of a planar </a:t>
            </a:r>
            <a:r>
              <a:rPr lang="en-US" sz="2400" dirty="0" smtClean="0"/>
              <a:t>interface.</a:t>
            </a:r>
            <a:r>
              <a:rPr lang="tr-TR" sz="2400" dirty="0" smtClean="0"/>
              <a:t> </a:t>
            </a:r>
            <a:r>
              <a:rPr lang="en-US" sz="2400" dirty="0" smtClean="0"/>
              <a:t>Latent </a:t>
            </a:r>
            <a:r>
              <a:rPr lang="en-US" sz="2400" dirty="0"/>
              <a:t>heat is removed from </a:t>
            </a:r>
            <a:r>
              <a:rPr lang="en-US" sz="2400" dirty="0" smtClean="0"/>
              <a:t>the</a:t>
            </a:r>
            <a:r>
              <a:rPr lang="tr-TR" sz="2400" dirty="0" smtClean="0"/>
              <a:t> </a:t>
            </a:r>
            <a:r>
              <a:rPr lang="en-GB" sz="2400" dirty="0" smtClean="0"/>
              <a:t>interface </a:t>
            </a:r>
            <a:r>
              <a:rPr lang="en-GB" sz="2400" dirty="0"/>
              <a:t>through the solid.</a:t>
            </a:r>
          </a:p>
        </p:txBody>
      </p:sp>
    </p:spTree>
    <p:extLst>
      <p:ext uri="{BB962C8B-B14F-4D97-AF65-F5344CB8AC3E}">
        <p14:creationId xmlns:p14="http://schemas.microsoft.com/office/powerpoint/2010/main" val="3191105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784976" cy="4525963"/>
          </a:xfrm>
        </p:spPr>
        <p:txBody>
          <a:bodyPr>
            <a:noAutofit/>
          </a:bodyPr>
          <a:lstStyle/>
          <a:p>
            <a:pPr marL="0" indent="0" algn="just">
              <a:buNone/>
            </a:pPr>
            <a:r>
              <a:rPr lang="en-US" sz="2800" b="1" dirty="0"/>
              <a:t>Planar </a:t>
            </a:r>
            <a:r>
              <a:rPr lang="en-US" sz="2800" b="1" dirty="0" smtClean="0"/>
              <a:t>Growth</a:t>
            </a:r>
            <a:r>
              <a:rPr lang="tr-TR" sz="2800" b="1" dirty="0" smtClean="0"/>
              <a:t>:</a:t>
            </a:r>
            <a:r>
              <a:rPr lang="en-US" sz="2800" b="1" dirty="0" smtClean="0"/>
              <a:t> </a:t>
            </a:r>
            <a:r>
              <a:rPr lang="en-US" sz="2800" dirty="0"/>
              <a:t>When a well-inoculated liquid (i.e., a liquid </a:t>
            </a:r>
            <a:r>
              <a:rPr lang="en-US" sz="2800" dirty="0" smtClean="0"/>
              <a:t>containing</a:t>
            </a:r>
            <a:r>
              <a:rPr lang="tr-TR" sz="2800" dirty="0" smtClean="0"/>
              <a:t> </a:t>
            </a:r>
            <a:r>
              <a:rPr lang="en-US" sz="2800" dirty="0" smtClean="0"/>
              <a:t>nucleating </a:t>
            </a:r>
            <a:r>
              <a:rPr lang="en-US" sz="2800" dirty="0"/>
              <a:t>agents) cools under equilibrium conditions, there is no need for </a:t>
            </a:r>
            <a:r>
              <a:rPr lang="en-US" sz="2800" dirty="0" smtClean="0"/>
              <a:t>undercooling</a:t>
            </a:r>
            <a:r>
              <a:rPr lang="tr-TR" sz="2800" dirty="0" smtClean="0"/>
              <a:t> </a:t>
            </a:r>
            <a:r>
              <a:rPr lang="en-US" sz="2800" dirty="0" smtClean="0"/>
              <a:t>since </a:t>
            </a:r>
            <a:r>
              <a:rPr lang="en-US" sz="2800" dirty="0"/>
              <a:t>heterogeneous nucleation can occur. Therefore, the temperature of the </a:t>
            </a:r>
            <a:r>
              <a:rPr lang="en-US" sz="2800" dirty="0" smtClean="0"/>
              <a:t>liquid</a:t>
            </a:r>
            <a:r>
              <a:rPr lang="tr-TR" sz="2800" dirty="0" smtClean="0"/>
              <a:t> </a:t>
            </a:r>
            <a:r>
              <a:rPr lang="en-US" sz="2800" dirty="0" smtClean="0"/>
              <a:t>ahead </a:t>
            </a:r>
            <a:r>
              <a:rPr lang="en-US" sz="2800" dirty="0"/>
              <a:t>of the solidification front (i.e., solid-liquid interface) is greater than the </a:t>
            </a:r>
            <a:r>
              <a:rPr lang="en-US" sz="2800" dirty="0" smtClean="0"/>
              <a:t>freezing</a:t>
            </a:r>
            <a:r>
              <a:rPr lang="tr-TR" sz="2800" dirty="0" smtClean="0"/>
              <a:t> </a:t>
            </a:r>
            <a:r>
              <a:rPr lang="en-US" sz="2800" dirty="0" smtClean="0"/>
              <a:t>temperature</a:t>
            </a:r>
            <a:r>
              <a:rPr lang="en-US" sz="2800" dirty="0"/>
              <a:t>. The temperature of the solid is at or below the freezing </a:t>
            </a:r>
            <a:r>
              <a:rPr lang="en-US" sz="2800" dirty="0" smtClean="0"/>
              <a:t>temperature.</a:t>
            </a:r>
            <a:r>
              <a:rPr lang="tr-TR" sz="2800" dirty="0" smtClean="0"/>
              <a:t> </a:t>
            </a:r>
            <a:r>
              <a:rPr lang="en-US" sz="2800" dirty="0" smtClean="0"/>
              <a:t>During </a:t>
            </a:r>
            <a:r>
              <a:rPr lang="en-US" sz="2800" dirty="0"/>
              <a:t>solidification, the latent heat of fusion is removed by conduction from the </a:t>
            </a:r>
            <a:r>
              <a:rPr lang="en-US" sz="2800" dirty="0" smtClean="0"/>
              <a:t>solid</a:t>
            </a:r>
            <a:r>
              <a:rPr lang="tr-TR" sz="2800" dirty="0" smtClean="0"/>
              <a:t> </a:t>
            </a:r>
            <a:r>
              <a:rPr lang="en-US" sz="2800" dirty="0" smtClean="0"/>
              <a:t>liquid</a:t>
            </a:r>
            <a:r>
              <a:rPr lang="tr-TR" sz="2800" dirty="0" smtClean="0"/>
              <a:t> </a:t>
            </a:r>
            <a:r>
              <a:rPr lang="en-US" sz="2800" dirty="0" smtClean="0"/>
              <a:t>interface</a:t>
            </a:r>
            <a:r>
              <a:rPr lang="en-US" sz="2800" dirty="0"/>
              <a:t>. Any small protuberance that begins to grow on the interface </a:t>
            </a:r>
            <a:r>
              <a:rPr lang="en-US" sz="2800" dirty="0" smtClean="0"/>
              <a:t>is</a:t>
            </a:r>
            <a:r>
              <a:rPr lang="tr-TR" sz="2800" dirty="0" smtClean="0"/>
              <a:t> </a:t>
            </a:r>
            <a:r>
              <a:rPr lang="en-US" sz="2800" dirty="0" smtClean="0"/>
              <a:t>surrounded </a:t>
            </a:r>
            <a:r>
              <a:rPr lang="en-US" sz="2800" dirty="0"/>
              <a:t>by liquid above the freezing temperature </a:t>
            </a:r>
            <a:r>
              <a:rPr lang="en-US" sz="2800" dirty="0" smtClean="0"/>
              <a:t>The </a:t>
            </a:r>
            <a:r>
              <a:rPr lang="en-US" sz="2800" dirty="0"/>
              <a:t>growth of </a:t>
            </a:r>
            <a:r>
              <a:rPr lang="en-US" sz="2800" dirty="0" smtClean="0"/>
              <a:t>the</a:t>
            </a:r>
            <a:r>
              <a:rPr lang="tr-TR" sz="2800" dirty="0" smtClean="0"/>
              <a:t> </a:t>
            </a:r>
            <a:r>
              <a:rPr lang="en-US" sz="2800" dirty="0" smtClean="0"/>
              <a:t>protuberance </a:t>
            </a:r>
            <a:r>
              <a:rPr lang="en-US" sz="2800" dirty="0"/>
              <a:t>then stops until the remainder of the interface catches up. </a:t>
            </a:r>
            <a:r>
              <a:rPr lang="en-US" sz="2800" dirty="0" smtClean="0"/>
              <a:t>This</a:t>
            </a:r>
            <a:r>
              <a:rPr lang="tr-TR" sz="2800" dirty="0" smtClean="0"/>
              <a:t> </a:t>
            </a:r>
            <a:r>
              <a:rPr lang="en-US" sz="2800" dirty="0" smtClean="0"/>
              <a:t>growth </a:t>
            </a:r>
            <a:r>
              <a:rPr lang="en-US" sz="2800" dirty="0"/>
              <a:t>mechanism, known as planar growth, occurs by the movement of a </a:t>
            </a:r>
            <a:r>
              <a:rPr lang="en-US" sz="2800" dirty="0" smtClean="0"/>
              <a:t>smooth</a:t>
            </a:r>
            <a:r>
              <a:rPr lang="tr-TR" sz="2800" dirty="0" smtClean="0"/>
              <a:t> </a:t>
            </a:r>
            <a:r>
              <a:rPr lang="en-US" sz="2800" dirty="0" smtClean="0"/>
              <a:t>solid-liquid </a:t>
            </a:r>
            <a:r>
              <a:rPr lang="en-US" sz="2800" dirty="0"/>
              <a:t>interface into the liquid.</a:t>
            </a:r>
            <a:endParaRPr lang="en-GB" sz="2800" dirty="0"/>
          </a:p>
        </p:txBody>
      </p:sp>
    </p:spTree>
    <p:extLst>
      <p:ext uri="{BB962C8B-B14F-4D97-AF65-F5344CB8AC3E}">
        <p14:creationId xmlns:p14="http://schemas.microsoft.com/office/powerpoint/2010/main" val="196081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63588" y="10950"/>
            <a:ext cx="7272808" cy="5102137"/>
          </a:xfrm>
          <a:prstGeom prst="rect">
            <a:avLst/>
          </a:prstGeom>
        </p:spPr>
      </p:pic>
      <p:sp>
        <p:nvSpPr>
          <p:cNvPr id="5" name="Metin kutusu 4"/>
          <p:cNvSpPr txBox="1"/>
          <p:nvPr/>
        </p:nvSpPr>
        <p:spPr>
          <a:xfrm>
            <a:off x="611560" y="5301208"/>
            <a:ext cx="8208912" cy="1323439"/>
          </a:xfrm>
          <a:prstGeom prst="rect">
            <a:avLst/>
          </a:prstGeom>
          <a:noFill/>
        </p:spPr>
        <p:txBody>
          <a:bodyPr wrap="square" rtlCol="0">
            <a:spAutoFit/>
          </a:bodyPr>
          <a:lstStyle/>
          <a:p>
            <a:r>
              <a:rPr lang="en-US" sz="2000" dirty="0"/>
              <a:t>(a) If the liquid is undercooled, a protuberance on the solid-liquid interface can grow rapidly as </a:t>
            </a:r>
            <a:r>
              <a:rPr lang="en-US" sz="2000" dirty="0" smtClean="0"/>
              <a:t>a</a:t>
            </a:r>
            <a:r>
              <a:rPr lang="tr-TR" sz="2000" dirty="0" smtClean="0"/>
              <a:t> </a:t>
            </a:r>
            <a:r>
              <a:rPr lang="en-US" sz="2000" dirty="0" smtClean="0"/>
              <a:t>dendrite</a:t>
            </a:r>
            <a:r>
              <a:rPr lang="en-US" sz="2000" dirty="0"/>
              <a:t>. The latent heat of fusion is removed by raising the temperature of the liquid back to the </a:t>
            </a:r>
            <a:r>
              <a:rPr lang="en-US" sz="2000" dirty="0" smtClean="0"/>
              <a:t>freezing</a:t>
            </a:r>
            <a:r>
              <a:rPr lang="tr-TR" sz="2000" dirty="0" smtClean="0"/>
              <a:t> </a:t>
            </a:r>
            <a:r>
              <a:rPr lang="en-US" sz="2000" dirty="0" smtClean="0"/>
              <a:t>temperature</a:t>
            </a:r>
            <a:r>
              <a:rPr lang="en-US" sz="2000" dirty="0"/>
              <a:t>. (b) Scanning electron micrograph of dendrites in steel </a:t>
            </a:r>
            <a:r>
              <a:rPr lang="en-US" sz="2000" dirty="0" smtClean="0"/>
              <a:t>(</a:t>
            </a:r>
            <a:r>
              <a:rPr lang="tr-TR" sz="2000" dirty="0" smtClean="0"/>
              <a:t>x</a:t>
            </a:r>
            <a:r>
              <a:rPr lang="en-US" sz="2000" dirty="0" smtClean="0"/>
              <a:t>15</a:t>
            </a:r>
            <a:r>
              <a:rPr lang="en-US" sz="2000" dirty="0"/>
              <a:t>).</a:t>
            </a:r>
            <a:endParaRPr lang="en-GB" sz="2000" dirty="0"/>
          </a:p>
        </p:txBody>
      </p:sp>
    </p:spTree>
    <p:extLst>
      <p:ext uri="{BB962C8B-B14F-4D97-AF65-F5344CB8AC3E}">
        <p14:creationId xmlns:p14="http://schemas.microsoft.com/office/powerpoint/2010/main" val="261473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445624" cy="5616624"/>
          </a:xfrm>
        </p:spPr>
        <p:txBody>
          <a:bodyPr>
            <a:noAutofit/>
          </a:bodyPr>
          <a:lstStyle/>
          <a:p>
            <a:pPr marL="0" indent="0" algn="just">
              <a:buNone/>
            </a:pPr>
            <a:r>
              <a:rPr lang="en-US" sz="2800" b="1" dirty="0"/>
              <a:t>Dendritic </a:t>
            </a:r>
            <a:r>
              <a:rPr lang="en-US" sz="2800" b="1" dirty="0" smtClean="0"/>
              <a:t>Growth</a:t>
            </a:r>
            <a:r>
              <a:rPr lang="tr-TR" sz="2800" b="1" dirty="0" smtClean="0"/>
              <a:t>:</a:t>
            </a:r>
            <a:r>
              <a:rPr lang="en-US" sz="2800" b="1" dirty="0" smtClean="0"/>
              <a:t> </a:t>
            </a:r>
            <a:r>
              <a:rPr lang="en-US" sz="2800" dirty="0"/>
              <a:t>When the liquid is not inoculated and the nucleation </a:t>
            </a:r>
            <a:r>
              <a:rPr lang="en-US" sz="2800" dirty="0" smtClean="0"/>
              <a:t>is</a:t>
            </a:r>
            <a:r>
              <a:rPr lang="tr-TR" sz="2800" dirty="0" smtClean="0"/>
              <a:t> </a:t>
            </a:r>
            <a:r>
              <a:rPr lang="en-US" sz="2800" dirty="0" smtClean="0"/>
              <a:t>poor</a:t>
            </a:r>
            <a:r>
              <a:rPr lang="en-US" sz="2800" dirty="0"/>
              <a:t>, the liquid has to be undercooled before the solid </a:t>
            </a:r>
            <a:r>
              <a:rPr lang="en-US" sz="2800" dirty="0" smtClean="0"/>
              <a:t>forms</a:t>
            </a:r>
            <a:r>
              <a:rPr lang="tr-TR" sz="2800" dirty="0" smtClean="0"/>
              <a:t>.</a:t>
            </a:r>
            <a:r>
              <a:rPr lang="en-US" sz="2800" dirty="0" smtClean="0"/>
              <a:t> </a:t>
            </a:r>
            <a:r>
              <a:rPr lang="en-US" sz="2800" dirty="0"/>
              <a:t>Under </a:t>
            </a:r>
            <a:r>
              <a:rPr lang="en-US" sz="2800" dirty="0" smtClean="0"/>
              <a:t>these</a:t>
            </a:r>
            <a:r>
              <a:rPr lang="tr-TR" sz="2800" dirty="0" smtClean="0"/>
              <a:t> </a:t>
            </a:r>
            <a:r>
              <a:rPr lang="en-US" sz="2800" dirty="0" smtClean="0"/>
              <a:t>conditions</a:t>
            </a:r>
            <a:r>
              <a:rPr lang="en-US" sz="2800" dirty="0"/>
              <a:t>, a small solid protuberance called a dendrite, which forms at the interface, </a:t>
            </a:r>
            <a:r>
              <a:rPr lang="en-US" sz="2800" dirty="0" smtClean="0"/>
              <a:t>is</a:t>
            </a:r>
            <a:r>
              <a:rPr lang="tr-TR" sz="2800" dirty="0" smtClean="0"/>
              <a:t> </a:t>
            </a:r>
            <a:r>
              <a:rPr lang="en-US" sz="2800" dirty="0" smtClean="0"/>
              <a:t>encouraged </a:t>
            </a:r>
            <a:r>
              <a:rPr lang="en-US" sz="2800" dirty="0"/>
              <a:t>to grow since the liquid ahead of the solidification front is undercooled. </a:t>
            </a:r>
            <a:r>
              <a:rPr lang="en-US" sz="2800" dirty="0" smtClean="0"/>
              <a:t>The</a:t>
            </a:r>
            <a:r>
              <a:rPr lang="tr-TR" sz="2800" dirty="0" smtClean="0"/>
              <a:t> </a:t>
            </a:r>
            <a:r>
              <a:rPr lang="en-US" sz="2800" dirty="0" smtClean="0"/>
              <a:t>word </a:t>
            </a:r>
            <a:r>
              <a:rPr lang="en-US" sz="2800" dirty="0"/>
              <a:t>dendrite comes from the Greek word </a:t>
            </a:r>
            <a:r>
              <a:rPr lang="en-US" sz="2800" dirty="0" err="1"/>
              <a:t>dendron</a:t>
            </a:r>
            <a:r>
              <a:rPr lang="en-US" sz="2800" dirty="0"/>
              <a:t> that means tree. As the solid </a:t>
            </a:r>
            <a:r>
              <a:rPr lang="en-US" sz="2800" dirty="0" smtClean="0"/>
              <a:t>dendrite</a:t>
            </a:r>
            <a:r>
              <a:rPr lang="tr-TR" sz="2800" dirty="0" smtClean="0"/>
              <a:t> </a:t>
            </a:r>
            <a:r>
              <a:rPr lang="en-US" sz="2800" dirty="0" smtClean="0"/>
              <a:t>grows</a:t>
            </a:r>
            <a:r>
              <a:rPr lang="en-US" sz="2800" dirty="0"/>
              <a:t>, the latent heat of fusion is conducted into the undercooled liquid, raising the </a:t>
            </a:r>
            <a:r>
              <a:rPr lang="en-US" sz="2800" dirty="0" smtClean="0"/>
              <a:t>temperature</a:t>
            </a:r>
            <a:r>
              <a:rPr lang="tr-TR" sz="2800" dirty="0" smtClean="0"/>
              <a:t> </a:t>
            </a:r>
            <a:r>
              <a:rPr lang="en-US" sz="2800" dirty="0" smtClean="0"/>
              <a:t>of </a:t>
            </a:r>
            <a:r>
              <a:rPr lang="en-US" sz="2800" dirty="0"/>
              <a:t>the liquid toward the freezing temperature. Secondary and tertiary </a:t>
            </a:r>
            <a:r>
              <a:rPr lang="en-US" sz="2800" dirty="0" smtClean="0"/>
              <a:t>dendrite</a:t>
            </a:r>
            <a:r>
              <a:rPr lang="tr-TR" sz="2800" dirty="0" smtClean="0"/>
              <a:t> </a:t>
            </a:r>
            <a:r>
              <a:rPr lang="en-US" sz="2800" dirty="0" smtClean="0"/>
              <a:t>arms </a:t>
            </a:r>
            <a:r>
              <a:rPr lang="en-US" sz="2800" dirty="0"/>
              <a:t>can also form on the primary stalks to speed the evolution of the latent </a:t>
            </a:r>
            <a:r>
              <a:rPr lang="en-US" sz="2800" dirty="0" smtClean="0"/>
              <a:t>heat.</a:t>
            </a:r>
            <a:r>
              <a:rPr lang="tr-TR" sz="2800" dirty="0" smtClean="0"/>
              <a:t> </a:t>
            </a:r>
            <a:r>
              <a:rPr lang="en-US" sz="2800" dirty="0" smtClean="0"/>
              <a:t>Dendritic </a:t>
            </a:r>
            <a:r>
              <a:rPr lang="en-US" sz="2800" dirty="0"/>
              <a:t>growth continues until the undercooled liquid warms to the freezing </a:t>
            </a:r>
            <a:r>
              <a:rPr lang="en-US" sz="2800" dirty="0" smtClean="0"/>
              <a:t>temperature.</a:t>
            </a:r>
            <a:r>
              <a:rPr lang="tr-TR" sz="2800" dirty="0" smtClean="0"/>
              <a:t> </a:t>
            </a:r>
            <a:r>
              <a:rPr lang="en-US" sz="2800" dirty="0" smtClean="0"/>
              <a:t>Any </a:t>
            </a:r>
            <a:r>
              <a:rPr lang="en-US" sz="2800" dirty="0"/>
              <a:t>remaining liquid then solidifies by planar growth.</a:t>
            </a:r>
            <a:endParaRPr lang="en-GB" sz="2800" dirty="0"/>
          </a:p>
        </p:txBody>
      </p:sp>
    </p:spTree>
    <p:extLst>
      <p:ext uri="{BB962C8B-B14F-4D97-AF65-F5344CB8AC3E}">
        <p14:creationId xmlns:p14="http://schemas.microsoft.com/office/powerpoint/2010/main" val="37780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4525963"/>
          </a:xfrm>
        </p:spPr>
        <p:txBody>
          <a:bodyPr>
            <a:normAutofit/>
          </a:bodyPr>
          <a:lstStyle/>
          <a:p>
            <a:pPr marL="0" indent="0" algn="just">
              <a:buNone/>
            </a:pPr>
            <a:r>
              <a:rPr lang="en-GB" sz="2800" dirty="0" smtClean="0"/>
              <a:t>In this chapter we will be concerned with the effect of the different solidification variables (e.g. growth rate and temperature gradient in the liquid) on the structure and composition of the growing solid. In particular, when we consider single-phase alloys, the way in which the solute redistributed during solidification will be examined as will the effects of this redistribution on the micro</a:t>
            </a:r>
            <a:r>
              <a:rPr lang="tr-TR" sz="2800" dirty="0" smtClean="0"/>
              <a:t> </a:t>
            </a:r>
            <a:r>
              <a:rPr lang="en-GB" sz="2800" dirty="0" smtClean="0"/>
              <a:t>and macro structure of the solidifying alloy. Before examining the solidification process it is essential to define clearly a terminology.</a:t>
            </a:r>
            <a:endParaRPr lang="en-GB" sz="2800" dirty="0"/>
          </a:p>
        </p:txBody>
      </p:sp>
    </p:spTree>
    <p:extLst>
      <p:ext uri="{BB962C8B-B14F-4D97-AF65-F5344CB8AC3E}">
        <p14:creationId xmlns:p14="http://schemas.microsoft.com/office/powerpoint/2010/main" val="2030080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23528" y="404664"/>
                <a:ext cx="8373616" cy="6048672"/>
              </a:xfrm>
            </p:spPr>
            <p:txBody>
              <a:bodyPr>
                <a:normAutofit fontScale="40000" lnSpcReduction="20000"/>
              </a:bodyPr>
              <a:lstStyle/>
              <a:p>
                <a:pPr marL="0" indent="0" algn="just">
                  <a:buNone/>
                </a:pPr>
                <a:r>
                  <a:rPr lang="en-US" sz="6000" dirty="0" smtClean="0"/>
                  <a:t>The difference between planar</a:t>
                </a:r>
                <a:r>
                  <a:rPr lang="tr-TR" sz="6000" dirty="0" smtClean="0"/>
                  <a:t> </a:t>
                </a:r>
                <a:r>
                  <a:rPr lang="en-US" sz="6000" dirty="0" smtClean="0"/>
                  <a:t>and </a:t>
                </a:r>
                <a:r>
                  <a:rPr lang="en-US" sz="6000" dirty="0"/>
                  <a:t>dendritic growth arises because of the different sinks for the latent heat of </a:t>
                </a:r>
                <a:r>
                  <a:rPr lang="en-US" sz="6000" dirty="0" smtClean="0"/>
                  <a:t>fusion.</a:t>
                </a:r>
                <a:r>
                  <a:rPr lang="tr-TR" sz="6000" dirty="0" smtClean="0"/>
                  <a:t> </a:t>
                </a:r>
                <a:r>
                  <a:rPr lang="en-US" sz="6000" dirty="0" smtClean="0"/>
                  <a:t>The </a:t>
                </a:r>
                <a:r>
                  <a:rPr lang="en-US" sz="6000" dirty="0"/>
                  <a:t>container or mold must absorb the heat in planar growth, but the undercooled </a:t>
                </a:r>
                <a:r>
                  <a:rPr lang="en-US" sz="6000" dirty="0" smtClean="0"/>
                  <a:t>liquid</a:t>
                </a:r>
                <a:r>
                  <a:rPr lang="tr-TR" sz="6000" dirty="0" smtClean="0"/>
                  <a:t> </a:t>
                </a:r>
                <a:r>
                  <a:rPr lang="en-US" sz="6000" dirty="0" smtClean="0"/>
                  <a:t>absorbs </a:t>
                </a:r>
                <a:r>
                  <a:rPr lang="en-US" sz="6000" dirty="0"/>
                  <a:t>the heat in dendritic </a:t>
                </a:r>
                <a:r>
                  <a:rPr lang="en-US" sz="6000" dirty="0" smtClean="0"/>
                  <a:t>growth.</a:t>
                </a:r>
                <a:r>
                  <a:rPr lang="tr-TR" sz="6000" dirty="0" smtClean="0"/>
                  <a:t> </a:t>
                </a:r>
                <a:r>
                  <a:rPr lang="en-US" sz="6000" dirty="0" smtClean="0"/>
                  <a:t>In </a:t>
                </a:r>
                <a:r>
                  <a:rPr lang="en-US" sz="6000" dirty="0"/>
                  <a:t>pure metals, dendritic growth normally represents only a small fraction of </a:t>
                </a:r>
                <a:r>
                  <a:rPr lang="en-US" sz="6000" dirty="0" smtClean="0"/>
                  <a:t>the</a:t>
                </a:r>
                <a:r>
                  <a:rPr lang="tr-TR" sz="6000" dirty="0" smtClean="0"/>
                  <a:t> </a:t>
                </a:r>
                <a:r>
                  <a:rPr lang="en-US" sz="6000" dirty="0" smtClean="0"/>
                  <a:t>total </a:t>
                </a:r>
                <a:r>
                  <a:rPr lang="en-US" sz="6000" dirty="0"/>
                  <a:t>growth and is given </a:t>
                </a:r>
                <a:r>
                  <a:rPr lang="en-US" sz="6000" dirty="0" smtClean="0"/>
                  <a:t>by</a:t>
                </a:r>
                <a:endParaRPr lang="tr-TR" sz="6000" dirty="0" smtClean="0"/>
              </a:p>
              <a:p>
                <a:pPr marL="0" indent="0" algn="just">
                  <a:buNone/>
                </a:pPr>
                <a:endParaRPr lang="tr-TR" sz="6000" dirty="0" smtClean="0"/>
              </a:p>
              <a:p>
                <a:pPr marL="0" indent="0" algn="just">
                  <a:buNone/>
                </a:pPr>
                <a14:m>
                  <m:oMathPara xmlns:m="http://schemas.openxmlformats.org/officeDocument/2006/math">
                    <m:oMathParaPr>
                      <m:jc m:val="centerGroup"/>
                    </m:oMathParaPr>
                    <m:oMath xmlns:m="http://schemas.openxmlformats.org/officeDocument/2006/math">
                      <m:r>
                        <a:rPr lang="tr-TR" sz="6000" b="0" i="1" smtClean="0">
                          <a:latin typeface="Cambria Math" panose="02040503050406030204" pitchFamily="18" charset="0"/>
                        </a:rPr>
                        <m:t>𝐷𝑒𝑛𝑑𝑟𝑖𝑡𝑖𝑐</m:t>
                      </m:r>
                      <m:r>
                        <a:rPr lang="tr-TR" sz="6000" b="0" i="1" smtClean="0">
                          <a:latin typeface="Cambria Math" panose="02040503050406030204" pitchFamily="18" charset="0"/>
                        </a:rPr>
                        <m:t> </m:t>
                      </m:r>
                      <m:r>
                        <a:rPr lang="tr-TR" sz="6000" b="0" i="1" smtClean="0">
                          <a:latin typeface="Cambria Math" panose="02040503050406030204" pitchFamily="18" charset="0"/>
                        </a:rPr>
                        <m:t>𝑓𝑟𝑎𝑐𝑡𝑖𝑜𝑛</m:t>
                      </m:r>
                      <m:r>
                        <a:rPr lang="tr-TR" sz="6000" b="0" i="1" smtClean="0">
                          <a:latin typeface="Cambria Math" panose="02040503050406030204" pitchFamily="18" charset="0"/>
                        </a:rPr>
                        <m:t>=</m:t>
                      </m:r>
                      <m:r>
                        <a:rPr lang="tr-TR" sz="6000" b="0" i="1" smtClean="0">
                          <a:latin typeface="Cambria Math" panose="02040503050406030204" pitchFamily="18" charset="0"/>
                        </a:rPr>
                        <m:t>𝑓</m:t>
                      </m:r>
                      <m:r>
                        <a:rPr lang="tr-TR" sz="6000" b="0" i="1" smtClean="0">
                          <a:latin typeface="Cambria Math" panose="02040503050406030204" pitchFamily="18" charset="0"/>
                        </a:rPr>
                        <m:t>= </m:t>
                      </m:r>
                      <m:f>
                        <m:fPr>
                          <m:ctrlPr>
                            <a:rPr lang="tr-TR" sz="6000" b="0" i="1" smtClean="0">
                              <a:latin typeface="Cambria Math" panose="02040503050406030204" pitchFamily="18" charset="0"/>
                            </a:rPr>
                          </m:ctrlPr>
                        </m:fPr>
                        <m:num>
                          <m:r>
                            <a:rPr lang="tr-TR" sz="6000" b="0" i="1" smtClean="0">
                              <a:latin typeface="Cambria Math" panose="02040503050406030204" pitchFamily="18" charset="0"/>
                            </a:rPr>
                            <m:t>𝑐</m:t>
                          </m:r>
                          <m:r>
                            <a:rPr lang="tr-TR" sz="6000" b="0" i="1" smtClean="0">
                              <a:latin typeface="Cambria Math" panose="02040503050406030204" pitchFamily="18" charset="0"/>
                              <a:ea typeface="Cambria Math" panose="02040503050406030204" pitchFamily="18" charset="0"/>
                            </a:rPr>
                            <m:t>∆</m:t>
                          </m:r>
                          <m:r>
                            <a:rPr lang="tr-TR" sz="6000" b="0" i="1" smtClean="0">
                              <a:latin typeface="Cambria Math" panose="02040503050406030204" pitchFamily="18" charset="0"/>
                              <a:ea typeface="Cambria Math" panose="02040503050406030204" pitchFamily="18" charset="0"/>
                            </a:rPr>
                            <m:t>𝑇</m:t>
                          </m:r>
                        </m:num>
                        <m:den>
                          <m:sSub>
                            <m:sSubPr>
                              <m:ctrlPr>
                                <a:rPr lang="tr-TR" sz="6000" b="0" i="1" smtClean="0">
                                  <a:latin typeface="Cambria Math" panose="02040503050406030204" pitchFamily="18" charset="0"/>
                                </a:rPr>
                              </m:ctrlPr>
                            </m:sSubPr>
                            <m:e>
                              <m:r>
                                <a:rPr lang="tr-TR" sz="6000" b="0" i="1" smtClean="0">
                                  <a:latin typeface="Cambria Math" panose="02040503050406030204" pitchFamily="18" charset="0"/>
                                  <a:ea typeface="Cambria Math" panose="02040503050406030204" pitchFamily="18" charset="0"/>
                                </a:rPr>
                                <m:t>∆</m:t>
                              </m:r>
                              <m:r>
                                <a:rPr lang="tr-TR" sz="6000" b="0" i="1" smtClean="0">
                                  <a:latin typeface="Cambria Math" panose="02040503050406030204" pitchFamily="18" charset="0"/>
                                  <a:ea typeface="Cambria Math" panose="02040503050406030204" pitchFamily="18" charset="0"/>
                                </a:rPr>
                                <m:t>𝐻</m:t>
                              </m:r>
                            </m:e>
                            <m:sub>
                              <m:r>
                                <a:rPr lang="tr-TR" sz="6000" b="0" i="1" smtClean="0">
                                  <a:latin typeface="Cambria Math" panose="02040503050406030204" pitchFamily="18" charset="0"/>
                                </a:rPr>
                                <m:t>𝑓</m:t>
                              </m:r>
                            </m:sub>
                          </m:sSub>
                        </m:den>
                      </m:f>
                      <m:r>
                        <a:rPr lang="tr-TR" sz="6000" b="0" i="1" smtClean="0">
                          <a:latin typeface="Cambria Math" panose="02040503050406030204" pitchFamily="18" charset="0"/>
                        </a:rPr>
                        <m:t>       (</m:t>
                      </m:r>
                      <m:r>
                        <a:rPr lang="tr-TR" sz="6000" b="0" i="1" smtClean="0">
                          <a:latin typeface="Cambria Math" panose="02040503050406030204" pitchFamily="18" charset="0"/>
                          <a:ea typeface="Cambria Math" panose="02040503050406030204" pitchFamily="18" charset="0"/>
                        </a:rPr>
                        <m:t>∆</m:t>
                      </m:r>
                      <m:sSub>
                        <m:sSubPr>
                          <m:ctrlPr>
                            <a:rPr lang="tr-TR" sz="6000" b="0" i="1" smtClean="0">
                              <a:latin typeface="Cambria Math" panose="02040503050406030204" pitchFamily="18" charset="0"/>
                              <a:ea typeface="Cambria Math" panose="02040503050406030204" pitchFamily="18" charset="0"/>
                            </a:rPr>
                          </m:ctrlPr>
                        </m:sSubPr>
                        <m:e>
                          <m:r>
                            <a:rPr lang="tr-TR" sz="6000" b="0" i="1" smtClean="0">
                              <a:latin typeface="Cambria Math" panose="02040503050406030204" pitchFamily="18" charset="0"/>
                              <a:ea typeface="Cambria Math" panose="02040503050406030204" pitchFamily="18" charset="0"/>
                            </a:rPr>
                            <m:t>𝐻</m:t>
                          </m:r>
                        </m:e>
                        <m:sub>
                          <m:r>
                            <a:rPr lang="tr-TR" sz="6000" b="0" i="1" smtClean="0">
                              <a:latin typeface="Cambria Math" panose="02040503050406030204" pitchFamily="18" charset="0"/>
                              <a:ea typeface="Cambria Math" panose="02040503050406030204" pitchFamily="18" charset="0"/>
                            </a:rPr>
                            <m:t>𝑓</m:t>
                          </m:r>
                        </m:sub>
                      </m:sSub>
                      <m:r>
                        <a:rPr lang="tr-TR" sz="6000" b="0" i="1" smtClean="0">
                          <a:latin typeface="Cambria Math" panose="02040503050406030204" pitchFamily="18" charset="0"/>
                          <a:ea typeface="Cambria Math" panose="02040503050406030204" pitchFamily="18" charset="0"/>
                        </a:rPr>
                        <m:t>=</m:t>
                      </m:r>
                      <m:sSub>
                        <m:sSubPr>
                          <m:ctrlPr>
                            <a:rPr lang="tr-TR" sz="6000" b="0" i="1" smtClean="0">
                              <a:latin typeface="Cambria Math" panose="02040503050406030204" pitchFamily="18" charset="0"/>
                              <a:ea typeface="Cambria Math" panose="02040503050406030204" pitchFamily="18" charset="0"/>
                            </a:rPr>
                          </m:ctrlPr>
                        </m:sSubPr>
                        <m:e>
                          <m:r>
                            <a:rPr lang="tr-TR" sz="6000" b="0" i="1" smtClean="0">
                              <a:latin typeface="Cambria Math" panose="02040503050406030204" pitchFamily="18" charset="0"/>
                              <a:ea typeface="Cambria Math" panose="02040503050406030204" pitchFamily="18" charset="0"/>
                            </a:rPr>
                            <m:t>𝐿</m:t>
                          </m:r>
                        </m:e>
                        <m:sub>
                          <m:r>
                            <a:rPr lang="tr-TR" sz="6000" b="0" i="1" smtClean="0">
                              <a:latin typeface="Cambria Math" panose="02040503050406030204" pitchFamily="18" charset="0"/>
                              <a:ea typeface="Cambria Math" panose="02040503050406030204" pitchFamily="18" charset="0"/>
                            </a:rPr>
                            <m:t>𝑚</m:t>
                          </m:r>
                        </m:sub>
                      </m:sSub>
                      <m:r>
                        <a:rPr lang="tr-TR" sz="6000" b="0" i="1" smtClean="0">
                          <a:latin typeface="Cambria Math" panose="02040503050406030204" pitchFamily="18" charset="0"/>
                          <a:ea typeface="Cambria Math" panose="02040503050406030204" pitchFamily="18" charset="0"/>
                        </a:rPr>
                        <m:t>)</m:t>
                      </m:r>
                    </m:oMath>
                  </m:oMathPara>
                </a14:m>
                <a:endParaRPr lang="tr-TR" sz="6000" dirty="0" smtClean="0"/>
              </a:p>
              <a:p>
                <a:pPr marL="0" indent="0" algn="just">
                  <a:buNone/>
                </a:pPr>
                <a:endParaRPr lang="en-US" sz="6000" dirty="0"/>
              </a:p>
              <a:p>
                <a:pPr marL="0" indent="0" algn="just">
                  <a:buNone/>
                </a:pPr>
                <a:r>
                  <a:rPr lang="en-US" sz="6000" dirty="0" smtClean="0"/>
                  <a:t>where </a:t>
                </a:r>
                <a:r>
                  <a:rPr lang="en-US" sz="6000" dirty="0"/>
                  <a:t>c is the specific heat of the liquid. The numerator represents the heat that </a:t>
                </a:r>
                <a:r>
                  <a:rPr lang="en-US" sz="6000" dirty="0" smtClean="0"/>
                  <a:t>the</a:t>
                </a:r>
                <a:r>
                  <a:rPr lang="tr-TR" sz="6000" dirty="0" smtClean="0"/>
                  <a:t> </a:t>
                </a:r>
                <a:r>
                  <a:rPr lang="en-US" sz="6000" dirty="0" smtClean="0"/>
                  <a:t>undercooled </a:t>
                </a:r>
                <a:r>
                  <a:rPr lang="en-US" sz="6000" dirty="0"/>
                  <a:t>liquid can absorb, and the latent heat in the denominator represents </a:t>
                </a:r>
                <a:r>
                  <a:rPr lang="en-US" sz="6000" dirty="0" smtClean="0"/>
                  <a:t>the</a:t>
                </a:r>
                <a:r>
                  <a:rPr lang="tr-TR" sz="6000" dirty="0" smtClean="0"/>
                  <a:t> </a:t>
                </a:r>
                <a:r>
                  <a:rPr lang="en-US" sz="6000" dirty="0" smtClean="0"/>
                  <a:t>total </a:t>
                </a:r>
                <a:r>
                  <a:rPr lang="en-US" sz="6000" dirty="0"/>
                  <a:t>heat that must be given up during solidification. As the undercooling </a:t>
                </a:r>
                <a:r>
                  <a:rPr lang="el-GR" sz="6000" dirty="0" smtClean="0"/>
                  <a:t>Δ</a:t>
                </a:r>
                <a:r>
                  <a:rPr lang="en-US" sz="6000" dirty="0" smtClean="0"/>
                  <a:t>T </a:t>
                </a:r>
                <a:r>
                  <a:rPr lang="en-US" sz="6000" dirty="0"/>
                  <a:t>increases</a:t>
                </a:r>
                <a:r>
                  <a:rPr lang="en-US" sz="6000" dirty="0" smtClean="0"/>
                  <a:t>,</a:t>
                </a:r>
                <a:r>
                  <a:rPr lang="tr-TR" sz="6000" dirty="0" smtClean="0"/>
                  <a:t> </a:t>
                </a:r>
                <a:r>
                  <a:rPr lang="en-US" sz="6000" dirty="0"/>
                  <a:t>more dendritic growth occurs. If the liquid is well-inoculated, undercooling is </a:t>
                </a:r>
                <a:r>
                  <a:rPr lang="en-US" sz="6000" dirty="0" smtClean="0"/>
                  <a:t>almost</a:t>
                </a:r>
                <a:r>
                  <a:rPr lang="tr-TR" sz="6000" dirty="0" smtClean="0"/>
                  <a:t> </a:t>
                </a:r>
                <a:r>
                  <a:rPr lang="en-US" sz="6000" dirty="0" smtClean="0"/>
                  <a:t>zero </a:t>
                </a:r>
                <a:r>
                  <a:rPr lang="en-US" sz="6000" dirty="0"/>
                  <a:t>and growth would be mainly via the planar front solidification mechanism.</a:t>
                </a:r>
              </a:p>
              <a:p>
                <a:pPr marL="0" indent="0" algn="just">
                  <a:buNone/>
                </a:pPr>
                <a:endParaRPr lang="en-US"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23528" y="404664"/>
                <a:ext cx="8373616" cy="6048672"/>
              </a:xfrm>
              <a:blipFill rotWithShape="0">
                <a:blip r:embed="rId2"/>
                <a:stretch>
                  <a:fillRect l="-1092" t="-1913" r="-1092"/>
                </a:stretch>
              </a:blipFill>
            </p:spPr>
            <p:txBody>
              <a:bodyPr/>
              <a:lstStyle/>
              <a:p>
                <a:r>
                  <a:rPr lang="en-GB">
                    <a:noFill/>
                  </a:rPr>
                  <a:t> </a:t>
                </a:r>
              </a:p>
            </p:txBody>
          </p:sp>
        </mc:Fallback>
      </mc:AlternateContent>
    </p:spTree>
    <p:extLst>
      <p:ext uri="{BB962C8B-B14F-4D97-AF65-F5344CB8AC3E}">
        <p14:creationId xmlns:p14="http://schemas.microsoft.com/office/powerpoint/2010/main" val="25402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979712" y="116632"/>
            <a:ext cx="5216723" cy="5628813"/>
          </a:xfrm>
          <a:prstGeom prst="rect">
            <a:avLst/>
          </a:prstGeom>
        </p:spPr>
      </p:pic>
      <p:sp>
        <p:nvSpPr>
          <p:cNvPr id="5" name="Metin kutusu 4"/>
          <p:cNvSpPr txBox="1"/>
          <p:nvPr/>
        </p:nvSpPr>
        <p:spPr>
          <a:xfrm>
            <a:off x="899592" y="5877272"/>
            <a:ext cx="7920880" cy="830997"/>
          </a:xfrm>
          <a:prstGeom prst="rect">
            <a:avLst/>
          </a:prstGeom>
          <a:noFill/>
        </p:spPr>
        <p:txBody>
          <a:bodyPr wrap="square" rtlCol="0">
            <a:spAutoFit/>
          </a:bodyPr>
          <a:lstStyle/>
          <a:p>
            <a:r>
              <a:rPr lang="en-GB" sz="2400" dirty="0" smtClean="0"/>
              <a:t>Typical form of cooling curve for p</a:t>
            </a:r>
            <a:r>
              <a:rPr lang="tr-TR" sz="2400" dirty="0" smtClean="0"/>
              <a:t>u</a:t>
            </a:r>
            <a:r>
              <a:rPr lang="en-GB" sz="2400" dirty="0" smtClean="0"/>
              <a:t>re metals showing the regions in which the different growth phenomena o</a:t>
            </a:r>
            <a:r>
              <a:rPr lang="tr-TR" sz="2400" dirty="0" smtClean="0"/>
              <a:t>c</a:t>
            </a:r>
            <a:r>
              <a:rPr lang="en-GB" sz="2400" dirty="0" smtClean="0"/>
              <a:t>cur.</a:t>
            </a:r>
            <a:endParaRPr lang="en-GB" sz="2400" dirty="0"/>
          </a:p>
        </p:txBody>
      </p:sp>
    </p:spTree>
    <p:extLst>
      <p:ext uri="{BB962C8B-B14F-4D97-AF65-F5344CB8AC3E}">
        <p14:creationId xmlns:p14="http://schemas.microsoft.com/office/powerpoint/2010/main" val="154421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7745" y="0"/>
            <a:ext cx="8229600" cy="1143000"/>
          </a:xfrm>
        </p:spPr>
        <p:txBody>
          <a:bodyPr>
            <a:normAutofit/>
          </a:bodyPr>
          <a:lstStyle/>
          <a:p>
            <a:pPr algn="l"/>
            <a:r>
              <a:rPr lang="tr-TR" sz="2800" b="1" dirty="0" err="1" smtClean="0"/>
              <a:t>Solute</a:t>
            </a:r>
            <a:r>
              <a:rPr lang="tr-TR" sz="2800" b="1" dirty="0" smtClean="0"/>
              <a:t> </a:t>
            </a:r>
            <a:r>
              <a:rPr lang="tr-TR" sz="2800" b="1" dirty="0" err="1" smtClean="0"/>
              <a:t>Redistribution</a:t>
            </a:r>
            <a:r>
              <a:rPr lang="tr-TR" sz="2800" b="1" dirty="0" smtClean="0"/>
              <a:t> </a:t>
            </a:r>
            <a:r>
              <a:rPr lang="tr-TR" sz="2800" b="1" dirty="0" err="1" smtClean="0"/>
              <a:t>Effects</a:t>
            </a:r>
            <a:r>
              <a:rPr lang="tr-TR" sz="2800" b="1" dirty="0" smtClean="0"/>
              <a:t> in </a:t>
            </a:r>
            <a:r>
              <a:rPr lang="tr-TR" sz="2800" b="1" dirty="0" err="1" smtClean="0"/>
              <a:t>Alloys</a:t>
            </a:r>
            <a:endParaRPr lang="en-GB" sz="2800" b="1" dirty="0"/>
          </a:p>
        </p:txBody>
      </p:sp>
      <p:sp>
        <p:nvSpPr>
          <p:cNvPr id="3" name="İçerik Yer Tutucusu 2"/>
          <p:cNvSpPr>
            <a:spLocks noGrp="1"/>
          </p:cNvSpPr>
          <p:nvPr>
            <p:ph idx="1"/>
          </p:nvPr>
        </p:nvSpPr>
        <p:spPr>
          <a:xfrm>
            <a:off x="231390" y="1164616"/>
            <a:ext cx="8627031" cy="5760639"/>
          </a:xfrm>
        </p:spPr>
        <p:txBody>
          <a:bodyPr>
            <a:normAutofit fontScale="92500" lnSpcReduction="20000"/>
          </a:bodyPr>
          <a:lstStyle/>
          <a:p>
            <a:pPr marL="0" indent="0" algn="just">
              <a:buNone/>
            </a:pPr>
            <a:r>
              <a:rPr lang="en-GB" sz="2800" dirty="0" smtClean="0"/>
              <a:t>The growth of impure metals is much more complex because of the redistribution of solute that occurs during solidification. This can produce changes in the growth morphology and lead to solute segregation on both a microscale and a macroscale. If we consider the initial sequence of events during the solidification of an alloy of composition C</a:t>
            </a:r>
            <a:r>
              <a:rPr lang="en-GB" sz="2800" baseline="-25000" dirty="0" smtClean="0"/>
              <a:t>0</a:t>
            </a:r>
            <a:r>
              <a:rPr lang="en-GB" sz="2800" dirty="0" smtClean="0"/>
              <a:t>, with distribution coefficient k</a:t>
            </a:r>
            <a:r>
              <a:rPr lang="en-GB" sz="2800" baseline="-25000" dirty="0" smtClean="0"/>
              <a:t>0</a:t>
            </a:r>
            <a:r>
              <a:rPr lang="en-GB" sz="2800" dirty="0" smtClean="0"/>
              <a:t> &lt; 1, it is clear from the phase diagram that the first solid to form will have composition of C</a:t>
            </a:r>
            <a:r>
              <a:rPr lang="en-GB" sz="2800" baseline="-25000" dirty="0" smtClean="0"/>
              <a:t>0</a:t>
            </a:r>
            <a:r>
              <a:rPr lang="en-GB" sz="2800" dirty="0" smtClean="0"/>
              <a:t>k</a:t>
            </a:r>
            <a:r>
              <a:rPr lang="en-GB" sz="2800" baseline="-25000" dirty="0" smtClean="0"/>
              <a:t>0</a:t>
            </a:r>
            <a:r>
              <a:rPr lang="en-GB" sz="2800" dirty="0" smtClean="0"/>
              <a:t>. Since k</a:t>
            </a:r>
            <a:r>
              <a:rPr lang="en-GB" sz="2800" baseline="-25000" dirty="0" smtClean="0"/>
              <a:t>0</a:t>
            </a:r>
            <a:r>
              <a:rPr lang="en-GB" sz="2800" dirty="0" smtClean="0"/>
              <a:t> &lt; 1 is a small localised increase in the solute content of the liquid. First, the solute increase may disperse in the liquid by diffusion only. Alternatively, conditions of complete mixing in the liquid which rapidly spread the excess solute throughout the bulk of the liquid.</a:t>
            </a:r>
            <a:endParaRPr lang="tr-TR" sz="2800" dirty="0" smtClean="0"/>
          </a:p>
          <a:p>
            <a:pPr algn="just"/>
            <a:r>
              <a:rPr lang="en-GB" sz="2800" dirty="0" smtClean="0"/>
              <a:t>For solute concentrations (C</a:t>
            </a:r>
            <a:r>
              <a:rPr lang="en-GB" sz="2800" baseline="-25000" dirty="0" smtClean="0"/>
              <a:t>0</a:t>
            </a:r>
            <a:r>
              <a:rPr lang="en-GB" sz="2800" dirty="0" smtClean="0"/>
              <a:t>) higher than about 0.5 % the solute pile-up effects are very marked and the physical </a:t>
            </a:r>
            <a:r>
              <a:rPr lang="en-GB" sz="2800" dirty="0" err="1" smtClean="0"/>
              <a:t>nat</a:t>
            </a:r>
            <a:r>
              <a:rPr lang="tr-TR" sz="2800" dirty="0" smtClean="0"/>
              <a:t>u</a:t>
            </a:r>
            <a:r>
              <a:rPr lang="en-GB" sz="2800" dirty="0" smtClean="0"/>
              <a:t>re of the interface alters to a non-planar configuration.</a:t>
            </a:r>
            <a:endParaRPr lang="en-GB" sz="2800" dirty="0"/>
          </a:p>
        </p:txBody>
      </p:sp>
    </p:spTree>
    <p:extLst>
      <p:ext uri="{BB962C8B-B14F-4D97-AF65-F5344CB8AC3E}">
        <p14:creationId xmlns:p14="http://schemas.microsoft.com/office/powerpoint/2010/main" val="3435691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116632"/>
            <a:ext cx="8229600" cy="1143000"/>
          </a:xfrm>
        </p:spPr>
        <p:txBody>
          <a:bodyPr>
            <a:normAutofit/>
          </a:bodyPr>
          <a:lstStyle/>
          <a:p>
            <a:pPr algn="l"/>
            <a:r>
              <a:rPr lang="tr-TR" sz="2800" b="1" dirty="0" err="1" smtClean="0"/>
              <a:t>Solute</a:t>
            </a:r>
            <a:r>
              <a:rPr lang="tr-TR" sz="2800" b="1" dirty="0" smtClean="0"/>
              <a:t> </a:t>
            </a:r>
            <a:r>
              <a:rPr lang="tr-TR" sz="2800" b="1" dirty="0" err="1" smtClean="0"/>
              <a:t>redistribution</a:t>
            </a:r>
            <a:r>
              <a:rPr lang="tr-TR" sz="2800" b="1" dirty="0" smtClean="0"/>
              <a:t> </a:t>
            </a:r>
            <a:r>
              <a:rPr lang="tr-TR" sz="2800" b="1" dirty="0" err="1" smtClean="0"/>
              <a:t>by</a:t>
            </a:r>
            <a:r>
              <a:rPr lang="tr-TR" sz="2800" b="1" dirty="0" smtClean="0"/>
              <a:t> </a:t>
            </a:r>
            <a:r>
              <a:rPr lang="tr-TR" sz="2800" b="1" dirty="0" err="1" smtClean="0"/>
              <a:t>diffusion</a:t>
            </a:r>
            <a:endParaRPr lang="en-GB" sz="2800" b="1" dirty="0"/>
          </a:p>
        </p:txBody>
      </p:sp>
      <p:pic>
        <p:nvPicPr>
          <p:cNvPr id="4" name="İçerik Yer Tutucusu 3"/>
          <p:cNvPicPr>
            <a:picLocks noGrp="1" noChangeAspect="1"/>
          </p:cNvPicPr>
          <p:nvPr>
            <p:ph idx="1"/>
          </p:nvPr>
        </p:nvPicPr>
        <p:blipFill>
          <a:blip r:embed="rId2"/>
          <a:stretch>
            <a:fillRect/>
          </a:stretch>
        </p:blipFill>
        <p:spPr>
          <a:xfrm>
            <a:off x="149317" y="1273722"/>
            <a:ext cx="3828363" cy="4059268"/>
          </a:xfrm>
          <a:prstGeom prst="rect">
            <a:avLst/>
          </a:prstGeom>
        </p:spPr>
      </p:pic>
      <p:sp>
        <p:nvSpPr>
          <p:cNvPr id="6" name="Metin kutusu 5"/>
          <p:cNvSpPr txBox="1"/>
          <p:nvPr/>
        </p:nvSpPr>
        <p:spPr>
          <a:xfrm>
            <a:off x="128059" y="5423741"/>
            <a:ext cx="4393460" cy="1015663"/>
          </a:xfrm>
          <a:prstGeom prst="rect">
            <a:avLst/>
          </a:prstGeom>
          <a:noFill/>
        </p:spPr>
        <p:txBody>
          <a:bodyPr wrap="square" rtlCol="0">
            <a:spAutoFit/>
          </a:bodyPr>
          <a:lstStyle/>
          <a:p>
            <a:r>
              <a:rPr lang="en-GB" sz="2000" dirty="0" smtClean="0"/>
              <a:t>Portion of a phase diagram for an alloy of composition C</a:t>
            </a:r>
            <a:r>
              <a:rPr lang="en-GB" sz="2000" baseline="-25000" dirty="0" smtClean="0"/>
              <a:t>0</a:t>
            </a:r>
            <a:r>
              <a:rPr lang="en-GB" sz="2000" dirty="0" smtClean="0"/>
              <a:t>, with k</a:t>
            </a:r>
            <a:r>
              <a:rPr lang="en-GB" sz="2000" baseline="-25000" dirty="0" smtClean="0"/>
              <a:t>0</a:t>
            </a:r>
            <a:r>
              <a:rPr lang="en-GB" sz="2000" dirty="0" smtClean="0"/>
              <a:t> &lt; 1 showing initial compositional changes.</a:t>
            </a:r>
            <a:endParaRPr lang="en-GB" sz="2000" dirty="0"/>
          </a:p>
        </p:txBody>
      </p:sp>
      <p:sp>
        <p:nvSpPr>
          <p:cNvPr id="7" name="Metin kutusu 6"/>
          <p:cNvSpPr txBox="1"/>
          <p:nvPr/>
        </p:nvSpPr>
        <p:spPr>
          <a:xfrm>
            <a:off x="4313210" y="4870534"/>
            <a:ext cx="4761693" cy="1015663"/>
          </a:xfrm>
          <a:prstGeom prst="rect">
            <a:avLst/>
          </a:prstGeom>
          <a:noFill/>
        </p:spPr>
        <p:txBody>
          <a:bodyPr wrap="square" rtlCol="0">
            <a:spAutoFit/>
          </a:bodyPr>
          <a:lstStyle/>
          <a:p>
            <a:r>
              <a:rPr lang="en-GB" sz="2000" dirty="0" smtClean="0"/>
              <a:t>The solute profile ahead of the</a:t>
            </a:r>
            <a:r>
              <a:rPr lang="tr-TR" sz="2000" dirty="0" smtClean="0"/>
              <a:t> </a:t>
            </a:r>
            <a:r>
              <a:rPr lang="en-GB" sz="2000" dirty="0" smtClean="0"/>
              <a:t>interface during steady-state solidification with solute redistribution by diffusion only (k</a:t>
            </a:r>
            <a:r>
              <a:rPr lang="en-GB" sz="2000" baseline="-25000" dirty="0" smtClean="0"/>
              <a:t>0 </a:t>
            </a:r>
            <a:r>
              <a:rPr lang="en-GB" sz="2000" dirty="0" smtClean="0"/>
              <a:t>&lt; 1)</a:t>
            </a:r>
            <a:endParaRPr lang="en-GB" sz="2000" dirty="0"/>
          </a:p>
        </p:txBody>
      </p:sp>
      <p:pic>
        <p:nvPicPr>
          <p:cNvPr id="8" name="Resim 7"/>
          <p:cNvPicPr>
            <a:picLocks noChangeAspect="1"/>
          </p:cNvPicPr>
          <p:nvPr/>
        </p:nvPicPr>
        <p:blipFill>
          <a:blip r:embed="rId3"/>
          <a:stretch>
            <a:fillRect/>
          </a:stretch>
        </p:blipFill>
        <p:spPr>
          <a:xfrm>
            <a:off x="3888173" y="1361727"/>
            <a:ext cx="5184908" cy="3317954"/>
          </a:xfrm>
          <a:prstGeom prst="rect">
            <a:avLst/>
          </a:prstGeom>
        </p:spPr>
      </p:pic>
    </p:spTree>
    <p:extLst>
      <p:ext uri="{BB962C8B-B14F-4D97-AF65-F5344CB8AC3E}">
        <p14:creationId xmlns:p14="http://schemas.microsoft.com/office/powerpoint/2010/main" val="3882302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69" y="1340768"/>
            <a:ext cx="3863325" cy="3774979"/>
          </a:xfrm>
          <a:prstGeom prst="rect">
            <a:avLst/>
          </a:prstGeom>
        </p:spPr>
      </p:pic>
      <p:pic>
        <p:nvPicPr>
          <p:cNvPr id="8" name="Resim 7"/>
          <p:cNvPicPr>
            <a:picLocks noChangeAspect="1"/>
          </p:cNvPicPr>
          <p:nvPr/>
        </p:nvPicPr>
        <p:blipFill>
          <a:blip r:embed="rId3"/>
          <a:stretch>
            <a:fillRect/>
          </a:stretch>
        </p:blipFill>
        <p:spPr>
          <a:xfrm>
            <a:off x="3347864" y="1354576"/>
            <a:ext cx="5544616" cy="3527705"/>
          </a:xfrm>
          <a:prstGeom prst="rect">
            <a:avLst/>
          </a:prstGeom>
        </p:spPr>
      </p:pic>
    </p:spTree>
    <p:extLst>
      <p:ext uri="{BB962C8B-B14F-4D97-AF65-F5344CB8AC3E}">
        <p14:creationId xmlns:p14="http://schemas.microsoft.com/office/powerpoint/2010/main" val="1742423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2195736" y="404664"/>
            <a:ext cx="4709832" cy="6064432"/>
          </a:xfrm>
          <a:prstGeom prst="rect">
            <a:avLst/>
          </a:prstGeom>
        </p:spPr>
      </p:pic>
    </p:spTree>
    <p:extLst>
      <p:ext uri="{BB962C8B-B14F-4D97-AF65-F5344CB8AC3E}">
        <p14:creationId xmlns:p14="http://schemas.microsoft.com/office/powerpoint/2010/main" val="2366567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403648" y="260648"/>
            <a:ext cx="6124457" cy="5086523"/>
          </a:xfrm>
          <a:prstGeom prst="rect">
            <a:avLst/>
          </a:prstGeom>
        </p:spPr>
      </p:pic>
      <p:sp>
        <p:nvSpPr>
          <p:cNvPr id="5" name="Metin kutusu 4"/>
          <p:cNvSpPr txBox="1"/>
          <p:nvPr/>
        </p:nvSpPr>
        <p:spPr>
          <a:xfrm>
            <a:off x="899592" y="5517232"/>
            <a:ext cx="7632848" cy="1200329"/>
          </a:xfrm>
          <a:prstGeom prst="rect">
            <a:avLst/>
          </a:prstGeom>
          <a:noFill/>
        </p:spPr>
        <p:txBody>
          <a:bodyPr wrap="square" rtlCol="0">
            <a:spAutoFit/>
          </a:bodyPr>
          <a:lstStyle/>
          <a:p>
            <a:r>
              <a:rPr lang="en-GB" sz="2400" dirty="0" smtClean="0"/>
              <a:t>Concentration-distance profiles for a bar solidified under condition where solute transport in the liquid is by diffusion only. (a) k</a:t>
            </a:r>
            <a:r>
              <a:rPr lang="en-GB" sz="2400" baseline="-25000" dirty="0" smtClean="0"/>
              <a:t>0</a:t>
            </a:r>
            <a:r>
              <a:rPr lang="en-GB" sz="2400" dirty="0" smtClean="0"/>
              <a:t> &lt; 1; (b) k</a:t>
            </a:r>
            <a:r>
              <a:rPr lang="en-GB" sz="2400" baseline="-25000" dirty="0" smtClean="0"/>
              <a:t>0</a:t>
            </a:r>
            <a:r>
              <a:rPr lang="en-GB" sz="2400" dirty="0" smtClean="0"/>
              <a:t> &gt; 1. </a:t>
            </a:r>
            <a:endParaRPr lang="en-GB" sz="2400" dirty="0"/>
          </a:p>
        </p:txBody>
      </p:sp>
    </p:spTree>
    <p:extLst>
      <p:ext uri="{BB962C8B-B14F-4D97-AF65-F5344CB8AC3E}">
        <p14:creationId xmlns:p14="http://schemas.microsoft.com/office/powerpoint/2010/main" val="306256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en-GB" sz="2800" b="1" dirty="0" smtClean="0"/>
              <a:t>Terminology</a:t>
            </a:r>
            <a:endParaRPr lang="en-GB" sz="2800" b="1" dirty="0"/>
          </a:p>
        </p:txBody>
      </p:sp>
      <p:sp>
        <p:nvSpPr>
          <p:cNvPr id="4" name="İçerik Yer Tutucusu 3"/>
          <p:cNvSpPr>
            <a:spLocks noGrp="1"/>
          </p:cNvSpPr>
          <p:nvPr>
            <p:ph idx="1"/>
          </p:nvPr>
        </p:nvSpPr>
        <p:spPr>
          <a:xfrm>
            <a:off x="467544" y="1484784"/>
            <a:ext cx="8229600" cy="4525963"/>
          </a:xfrm>
        </p:spPr>
        <p:txBody>
          <a:bodyPr>
            <a:normAutofit/>
          </a:bodyPr>
          <a:lstStyle/>
          <a:p>
            <a:r>
              <a:rPr lang="en-GB" sz="2800" b="1" dirty="0" smtClean="0"/>
              <a:t>Growth Rate (R): </a:t>
            </a:r>
            <a:r>
              <a:rPr lang="en-GB" sz="2800" dirty="0" smtClean="0"/>
              <a:t>is a measure of the rate of advance of the interface between the liquid and the solid.</a:t>
            </a:r>
            <a:endParaRPr lang="en-GB" sz="28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74241"/>
            <a:ext cx="7416867" cy="237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99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548680"/>
            <a:ext cx="8496944" cy="5616624"/>
          </a:xfrm>
        </p:spPr>
        <p:txBody>
          <a:bodyPr>
            <a:normAutofit/>
          </a:bodyPr>
          <a:lstStyle/>
          <a:p>
            <a:pPr algn="just"/>
            <a:r>
              <a:rPr lang="en-GB" sz="2800" b="1" dirty="0" smtClean="0"/>
              <a:t>Temperature Gradient (G) (in the liquid) </a:t>
            </a:r>
            <a:r>
              <a:rPr lang="en-GB" sz="2800" dirty="0" smtClean="0"/>
              <a:t>is usually taken to refer to the gradient in the liquid away from the interface in the direction of growth. If the temperature increases as we go into the liquid, the temperature gradient is considered to be positive and vice versa. Commonly, temperature gradients vary from a few degrees centigrade per centimetre during the growth of single crystals, to tens of degrees centigrade per centimetre in castings and ingots, and to hundreds of degrees centigrade per centimetre during weld-pool solidification.</a:t>
            </a:r>
            <a:endParaRPr lang="en-GB" sz="2800" b="1" dirty="0" smtClean="0"/>
          </a:p>
          <a:p>
            <a:pPr marL="0" indent="0">
              <a:buNone/>
            </a:pPr>
            <a:endParaRPr lang="en-GB" sz="2400" b="1" dirty="0"/>
          </a:p>
        </p:txBody>
      </p:sp>
    </p:spTree>
    <p:extLst>
      <p:ext uri="{BB962C8B-B14F-4D97-AF65-F5344CB8AC3E}">
        <p14:creationId xmlns:p14="http://schemas.microsoft.com/office/powerpoint/2010/main" val="423451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8229600" cy="327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043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229600" cy="4525963"/>
          </a:xfrm>
        </p:spPr>
        <p:txBody>
          <a:bodyPr>
            <a:normAutofit/>
          </a:bodyPr>
          <a:lstStyle/>
          <a:p>
            <a:pPr algn="just"/>
            <a:r>
              <a:rPr lang="en-GB" sz="2800" b="1" dirty="0" smtClean="0"/>
              <a:t>Diffusivity (Diffusion Coefficient, D):</a:t>
            </a:r>
          </a:p>
          <a:p>
            <a:pPr marL="0" indent="0" algn="just">
              <a:buNone/>
            </a:pPr>
            <a:r>
              <a:rPr lang="en-GB" sz="2800" dirty="0" smtClean="0"/>
              <a:t>Determines the rate at which atoms can move in the liquid. For virtually all metallic liquids D is of the order of 5 x 10</a:t>
            </a:r>
            <a:r>
              <a:rPr lang="en-GB" sz="2800" baseline="30000" dirty="0" smtClean="0"/>
              <a:t>-5</a:t>
            </a:r>
            <a:r>
              <a:rPr lang="en-GB" sz="2800" dirty="0" smtClean="0"/>
              <a:t> cm</a:t>
            </a:r>
            <a:r>
              <a:rPr lang="en-GB" sz="2800" baseline="30000" dirty="0" smtClean="0"/>
              <a:t>2</a:t>
            </a:r>
            <a:r>
              <a:rPr lang="en-GB" sz="2800" dirty="0" smtClean="0"/>
              <a:t>/sec. Diffusion rates in the solid are much smaller ~10</a:t>
            </a:r>
            <a:r>
              <a:rPr lang="en-GB" sz="2800" baseline="30000" dirty="0" smtClean="0"/>
              <a:t>-8</a:t>
            </a:r>
            <a:r>
              <a:rPr lang="en-GB" sz="2800" dirty="0" smtClean="0"/>
              <a:t> cm</a:t>
            </a:r>
            <a:r>
              <a:rPr lang="en-GB" sz="2800" baseline="30000" dirty="0" smtClean="0"/>
              <a:t>2</a:t>
            </a:r>
            <a:r>
              <a:rPr lang="en-GB" sz="2800" dirty="0" smtClean="0"/>
              <a:t>/sec. for common metals just below their melting points. Thus solute redistribution in the solid is usually ignored in comparison to solute redistribution in the liquid.  </a:t>
            </a:r>
            <a:endParaRPr lang="en-GB" sz="2800" dirty="0"/>
          </a:p>
        </p:txBody>
      </p:sp>
    </p:spTree>
    <p:extLst>
      <p:ext uri="{BB962C8B-B14F-4D97-AF65-F5344CB8AC3E}">
        <p14:creationId xmlns:p14="http://schemas.microsoft.com/office/powerpoint/2010/main" val="256697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8229600" cy="4525963"/>
          </a:xfrm>
        </p:spPr>
        <p:txBody>
          <a:bodyPr>
            <a:normAutofit/>
          </a:bodyPr>
          <a:lstStyle/>
          <a:p>
            <a:r>
              <a:rPr lang="en-GB" sz="2800" b="1" dirty="0" smtClean="0"/>
              <a:t>The equilibrium distribution coefficient, k</a:t>
            </a:r>
            <a:r>
              <a:rPr lang="en-GB" sz="2800" b="1" baseline="-25000" dirty="0" smtClean="0"/>
              <a:t>0</a:t>
            </a:r>
            <a:endParaRPr lang="en-GB" sz="2800" b="1" dirty="0" smtClean="0"/>
          </a:p>
          <a:p>
            <a:pPr marL="0" indent="0">
              <a:buNone/>
            </a:pPr>
            <a:r>
              <a:rPr lang="en-GB" sz="2800" dirty="0" smtClean="0"/>
              <a:t>İs defined by the phase diagram, assuming the </a:t>
            </a:r>
            <a:r>
              <a:rPr lang="en-GB" sz="2800" dirty="0" err="1" smtClean="0"/>
              <a:t>liquidus</a:t>
            </a:r>
            <a:r>
              <a:rPr lang="en-GB" sz="2800" dirty="0" smtClean="0"/>
              <a:t> and solidus lines to be straight. The equilibrium distribution coefficient is given by the ratio:</a:t>
            </a:r>
          </a:p>
          <a:p>
            <a:pPr marL="0" indent="0">
              <a:buNone/>
            </a:pPr>
            <a:endParaRPr lang="en-GB"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429000"/>
            <a:ext cx="7638544" cy="1661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76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27584" y="620688"/>
            <a:ext cx="7560840" cy="5762205"/>
          </a:xfrm>
          <a:prstGeom prst="rect">
            <a:avLst/>
          </a:prstGeom>
        </p:spPr>
      </p:pic>
    </p:spTree>
    <p:extLst>
      <p:ext uri="{BB962C8B-B14F-4D97-AF65-F5344CB8AC3E}">
        <p14:creationId xmlns:p14="http://schemas.microsoft.com/office/powerpoint/2010/main" val="174053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7391390" cy="4330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59332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1467</Words>
  <Application>Microsoft Office PowerPoint</Application>
  <PresentationFormat>Ekran Gösterisi (4:3)</PresentationFormat>
  <Paragraphs>68</Paragraphs>
  <Slides>26</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Calibri</vt:lpstr>
      <vt:lpstr>Cambria Math</vt:lpstr>
      <vt:lpstr>TradeGothic</vt:lpstr>
      <vt:lpstr>Ofis Teması</vt:lpstr>
      <vt:lpstr>Solidification of Single Phase Metals and Alloys (I)</vt:lpstr>
      <vt:lpstr>PowerPoint Sunusu</vt:lpstr>
      <vt:lpstr>Terminology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Pure metals: Interface forms</vt:lpstr>
      <vt:lpstr>PowerPoint Sunusu</vt:lpstr>
      <vt:lpstr>PowerPoint Sunusu</vt:lpstr>
      <vt:lpstr>PowerPoint Sunusu</vt:lpstr>
      <vt:lpstr>PowerPoint Sunusu</vt:lpstr>
      <vt:lpstr>PowerPoint Sunusu</vt:lpstr>
      <vt:lpstr>PowerPoint Sunusu</vt:lpstr>
      <vt:lpstr>PowerPoint Sunusu</vt:lpstr>
      <vt:lpstr>Solute Redistribution Effects in Alloys</vt:lpstr>
      <vt:lpstr>Solute redistribution by diffusion</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Solidification of Single Phase Metals and Alloys</dc:title>
  <dc:creator>Kerem Altuğ Güler</dc:creator>
  <cp:lastModifiedBy>PENCERE-PC</cp:lastModifiedBy>
  <cp:revision>27</cp:revision>
  <dcterms:created xsi:type="dcterms:W3CDTF">2020-10-19T10:18:34Z</dcterms:created>
  <dcterms:modified xsi:type="dcterms:W3CDTF">2021-10-11T12:21:51Z</dcterms:modified>
</cp:coreProperties>
</file>