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5714-A6E8-4BD5-8A33-DDF552C30E3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F70C-5FF8-4B52-9722-77FC138F74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794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5714-A6E8-4BD5-8A33-DDF552C30E3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F70C-5FF8-4B52-9722-77FC138F74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07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5714-A6E8-4BD5-8A33-DDF552C30E3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F70C-5FF8-4B52-9722-77FC138F74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572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5714-A6E8-4BD5-8A33-DDF552C30E3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F70C-5FF8-4B52-9722-77FC138F74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938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5714-A6E8-4BD5-8A33-DDF552C30E3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F70C-5FF8-4B52-9722-77FC138F74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00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5714-A6E8-4BD5-8A33-DDF552C30E3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F70C-5FF8-4B52-9722-77FC138F74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6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5714-A6E8-4BD5-8A33-DDF552C30E3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F70C-5FF8-4B52-9722-77FC138F74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12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5714-A6E8-4BD5-8A33-DDF552C30E3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F70C-5FF8-4B52-9722-77FC138F74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5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5714-A6E8-4BD5-8A33-DDF552C30E3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F70C-5FF8-4B52-9722-77FC138F74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46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5714-A6E8-4BD5-8A33-DDF552C30E3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F70C-5FF8-4B52-9722-77FC138F74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259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35714-A6E8-4BD5-8A33-DDF552C30E3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0F70C-5FF8-4B52-9722-77FC138F74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52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35714-A6E8-4BD5-8A33-DDF552C30E3A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0F70C-5FF8-4B52-9722-77FC138F74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509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60041" y="568571"/>
            <a:ext cx="7772400" cy="2387600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latin typeface="+mn-lt"/>
                <a:cs typeface="Arial" panose="020B0604020202020204" pitchFamily="34" charset="0"/>
              </a:rPr>
              <a:t>SOLIDIFICATION</a:t>
            </a:r>
            <a:br>
              <a:rPr lang="en-GB" sz="4400" b="1" dirty="0" smtClean="0">
                <a:latin typeface="+mn-lt"/>
                <a:cs typeface="Arial" panose="020B0604020202020204" pitchFamily="34" charset="0"/>
              </a:rPr>
            </a:br>
            <a:r>
              <a:rPr lang="en-GB" sz="4400" b="1" dirty="0" smtClean="0">
                <a:latin typeface="+mn-lt"/>
                <a:cs typeface="Arial" panose="020B0604020202020204" pitchFamily="34" charset="0"/>
              </a:rPr>
              <a:t>PRINCIPLES</a:t>
            </a:r>
            <a:endParaRPr lang="en-GB" sz="44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29743" y="3898252"/>
            <a:ext cx="6858000" cy="1655762"/>
          </a:xfrm>
        </p:spPr>
        <p:txBody>
          <a:bodyPr>
            <a:normAutofit/>
          </a:bodyPr>
          <a:lstStyle/>
          <a:p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87780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4714" y="502791"/>
            <a:ext cx="6022196" cy="4101165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035" y="4971245"/>
            <a:ext cx="7547436" cy="115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66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3819" y="1480350"/>
            <a:ext cx="8032299" cy="3911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22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8498" y="975620"/>
            <a:ext cx="7886700" cy="4351338"/>
          </a:xfrm>
        </p:spPr>
        <p:txBody>
          <a:bodyPr/>
          <a:lstStyle/>
          <a:p>
            <a:r>
              <a:rPr lang="en-GB" dirty="0" smtClean="0"/>
              <a:t>Atomic spacing refers to the distance between the nuclei of atoms in a material.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According to diffraction studies:</a:t>
            </a:r>
          </a:p>
          <a:p>
            <a:r>
              <a:rPr lang="en-GB" dirty="0" smtClean="0"/>
              <a:t>The average interatomic separation in the liquid is slightly greater than in the solid.</a:t>
            </a:r>
          </a:p>
          <a:p>
            <a:r>
              <a:rPr lang="en-GB" dirty="0" smtClean="0"/>
              <a:t>The coordination number in the liquid is less than in the solid and usually in the range 8-11.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550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5467" y="859710"/>
            <a:ext cx="7886700" cy="4351338"/>
          </a:xfrm>
        </p:spPr>
        <p:txBody>
          <a:bodyPr/>
          <a:lstStyle/>
          <a:p>
            <a:pPr algn="just"/>
            <a:r>
              <a:rPr lang="en-GB" dirty="0" smtClean="0"/>
              <a:t>These experimental considerations show that there is a </a:t>
            </a:r>
            <a:r>
              <a:rPr lang="en-GB" dirty="0" err="1" smtClean="0"/>
              <a:t>rel</a:t>
            </a:r>
            <a:r>
              <a:rPr lang="tr-TR" dirty="0" smtClean="0"/>
              <a:t>a</a:t>
            </a:r>
            <a:r>
              <a:rPr lang="en-GB" dirty="0" err="1" smtClean="0"/>
              <a:t>tively</a:t>
            </a:r>
            <a:r>
              <a:rPr lang="en-GB" dirty="0" smtClean="0"/>
              <a:t> large increase in entropy on melting, particularly when the small change in coordination is taken into account This indicates that here is a considerable loss of order on melting without a large change in the separation of individual atoms or of the number of the neighbour atoms.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853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>
                <a:latin typeface="+mn-lt"/>
              </a:rPr>
              <a:t>Theories of liquid structure</a:t>
            </a:r>
            <a:endParaRPr lang="en-GB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555169"/>
            <a:ext cx="7886700" cy="4351338"/>
          </a:xfrm>
        </p:spPr>
        <p:txBody>
          <a:bodyPr/>
          <a:lstStyle/>
          <a:p>
            <a:pPr algn="just"/>
            <a:r>
              <a:rPr lang="en-GB" dirty="0" smtClean="0"/>
              <a:t>Theories of liquid structure can be divided into those which consider the liquid as a dense gas (condensation theories) those which consider the liquid as disordered solid (lattice theories) and the geometrical theories)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984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0609" y="254401"/>
            <a:ext cx="8474298" cy="5734275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Lattice theories</a:t>
            </a:r>
          </a:p>
          <a:p>
            <a:pPr marL="0" indent="0">
              <a:buNone/>
            </a:pPr>
            <a:r>
              <a:rPr lang="en-GB" dirty="0" smtClean="0"/>
              <a:t>These theories all use as a starting point a crystal lattice.</a:t>
            </a:r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AutoNum type="alphaLcParenR"/>
            </a:pPr>
            <a:r>
              <a:rPr lang="en-GB" b="1" dirty="0" smtClean="0"/>
              <a:t>The cell theory </a:t>
            </a:r>
            <a:r>
              <a:rPr lang="en-GB" dirty="0" smtClean="0"/>
              <a:t>in which melting is considered as a type of </a:t>
            </a:r>
            <a:r>
              <a:rPr lang="en-GB" u="sng" dirty="0" smtClean="0"/>
              <a:t>order-disorder reaction</a:t>
            </a:r>
            <a:r>
              <a:rPr lang="en-GB" dirty="0" smtClean="0"/>
              <a:t> in which atom continue to be confined to the vicinity of a lattice site but are allowed to </a:t>
            </a:r>
            <a:r>
              <a:rPr lang="tr-TR" dirty="0" smtClean="0"/>
              <a:t>o</a:t>
            </a:r>
            <a:r>
              <a:rPr lang="en-GB" dirty="0" err="1" smtClean="0"/>
              <a:t>scillate</a:t>
            </a:r>
            <a:r>
              <a:rPr lang="en-GB" dirty="0" smtClean="0"/>
              <a:t> randomly and independently.</a:t>
            </a:r>
          </a:p>
          <a:p>
            <a:pPr marL="514350" indent="-514350">
              <a:buAutoNum type="alphaLcParenR"/>
            </a:pPr>
            <a:r>
              <a:rPr lang="en-GB" b="1" dirty="0" smtClean="0"/>
              <a:t>The hole or free volume theory </a:t>
            </a:r>
            <a:r>
              <a:rPr lang="en-GB" dirty="0" smtClean="0"/>
              <a:t>which treated the liquid as a pseudo lattice which a large number of vacant sites.</a:t>
            </a:r>
          </a:p>
          <a:p>
            <a:pPr marL="514350" indent="-514350">
              <a:buAutoNum type="alphaLcParenR"/>
            </a:pPr>
            <a:r>
              <a:rPr lang="en-GB" b="1" dirty="0" smtClean="0"/>
              <a:t>The significant structures theory</a:t>
            </a:r>
            <a:r>
              <a:rPr lang="en-GB" dirty="0" smtClean="0"/>
              <a:t> in which the liquid state involves partition between crystal like and gas like components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86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7287" y="615010"/>
            <a:ext cx="7886700" cy="4351338"/>
          </a:xfrm>
        </p:spPr>
        <p:txBody>
          <a:bodyPr/>
          <a:lstStyle/>
          <a:p>
            <a:r>
              <a:rPr lang="en-GB" b="1" dirty="0" smtClean="0"/>
              <a:t>Geometrical theories</a:t>
            </a:r>
          </a:p>
          <a:p>
            <a:pPr marL="0" indent="0">
              <a:buNone/>
            </a:pPr>
            <a:r>
              <a:rPr lang="en-GB" dirty="0" smtClean="0"/>
              <a:t>The basic concept in this case is of a liquid as a heap of atoms or molecules.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8669" y="2221579"/>
            <a:ext cx="3843936" cy="388303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6142" y="6207641"/>
            <a:ext cx="5638049" cy="36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16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83335" y="0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latin typeface="+mn-lt"/>
              </a:rPr>
              <a:t>Course Content / Subject Headings</a:t>
            </a:r>
            <a:endParaRPr lang="en-GB" sz="32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3335" y="1132380"/>
            <a:ext cx="8860665" cy="5834130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Liquid metals</a:t>
            </a:r>
          </a:p>
          <a:p>
            <a:r>
              <a:rPr lang="en-GB" b="1" dirty="0" smtClean="0"/>
              <a:t>Nucleation</a:t>
            </a:r>
          </a:p>
          <a:p>
            <a:pPr marL="0" indent="0">
              <a:buNone/>
            </a:pPr>
            <a:r>
              <a:rPr lang="en-GB" sz="2600" dirty="0" smtClean="0"/>
              <a:t>      - Homogeneous and Heterogeneous</a:t>
            </a:r>
          </a:p>
          <a:p>
            <a:pPr marL="0" indent="0">
              <a:buNone/>
            </a:pPr>
            <a:r>
              <a:rPr lang="en-GB" sz="2600" dirty="0" smtClean="0"/>
              <a:t>      - Dynamic nucleation</a:t>
            </a:r>
          </a:p>
          <a:p>
            <a:r>
              <a:rPr lang="en-GB" b="1" dirty="0" smtClean="0"/>
              <a:t>Growth</a:t>
            </a:r>
          </a:p>
          <a:p>
            <a:pPr marL="0" indent="0">
              <a:buNone/>
            </a:pPr>
            <a:r>
              <a:rPr lang="en-GB" b="1" dirty="0" smtClean="0"/>
              <a:t>     </a:t>
            </a:r>
            <a:r>
              <a:rPr lang="en-GB" sz="2600" b="1" dirty="0" smtClean="0"/>
              <a:t> </a:t>
            </a:r>
            <a:r>
              <a:rPr lang="en-GB" sz="2600" dirty="0" smtClean="0"/>
              <a:t>- The structure of the interface (in atomic scale)</a:t>
            </a:r>
          </a:p>
          <a:p>
            <a:r>
              <a:rPr lang="en-GB" b="1" dirty="0" smtClean="0"/>
              <a:t>Solidification of Single Phase Metals and Alloys</a:t>
            </a:r>
          </a:p>
          <a:p>
            <a:pPr marL="0" indent="0">
              <a:buNone/>
            </a:pPr>
            <a:r>
              <a:rPr lang="en-GB" sz="2600" b="1" dirty="0" smtClean="0"/>
              <a:t>      </a:t>
            </a:r>
            <a:r>
              <a:rPr lang="en-GB" sz="2600" dirty="0" smtClean="0"/>
              <a:t>- Pure metals</a:t>
            </a:r>
          </a:p>
          <a:p>
            <a:pPr marL="0" indent="0">
              <a:buNone/>
            </a:pPr>
            <a:r>
              <a:rPr lang="en-GB" sz="2600" dirty="0" smtClean="0"/>
              <a:t>      - Solute redistribution effects in alloys</a:t>
            </a:r>
          </a:p>
          <a:p>
            <a:pPr marL="0" indent="0">
              <a:buNone/>
            </a:pPr>
            <a:r>
              <a:rPr lang="en-GB" sz="2600" dirty="0" smtClean="0"/>
              <a:t>      - Constitutional undercooling (super cooling) in alloys </a:t>
            </a:r>
          </a:p>
          <a:p>
            <a:pPr marL="0" indent="0">
              <a:buNone/>
            </a:pPr>
            <a:r>
              <a:rPr lang="en-GB" sz="2600" b="1" dirty="0" smtClean="0"/>
              <a:t>      </a:t>
            </a:r>
            <a:r>
              <a:rPr lang="en-GB" sz="2600" dirty="0" smtClean="0"/>
              <a:t>- Cellular and dendritic structures</a:t>
            </a:r>
          </a:p>
          <a:p>
            <a:pPr marL="0" indent="0">
              <a:buNone/>
            </a:pPr>
            <a:r>
              <a:rPr lang="en-GB" sz="2600" b="1" dirty="0" smtClean="0"/>
              <a:t>      </a:t>
            </a:r>
            <a:r>
              <a:rPr lang="en-GB" sz="2600" dirty="0" smtClean="0"/>
              <a:t>- Dendrite arm spacing (DAS)</a:t>
            </a:r>
            <a:endParaRPr lang="en-GB" sz="2600" b="1" dirty="0"/>
          </a:p>
        </p:txBody>
      </p:sp>
    </p:spTree>
    <p:extLst>
      <p:ext uri="{BB962C8B-B14F-4D97-AF65-F5344CB8AC3E}">
        <p14:creationId xmlns:p14="http://schemas.microsoft.com/office/powerpoint/2010/main" val="195590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1819" y="408946"/>
            <a:ext cx="8757634" cy="5914579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Solidification of Multiphase Metals and Alloys</a:t>
            </a:r>
          </a:p>
          <a:p>
            <a:pPr marL="0" indent="0">
              <a:buNone/>
            </a:pPr>
            <a:r>
              <a:rPr lang="en-GB" sz="2600" b="1" dirty="0" smtClean="0"/>
              <a:t>      </a:t>
            </a:r>
            <a:r>
              <a:rPr lang="en-GB" sz="2600" dirty="0" smtClean="0"/>
              <a:t>- Eutectics. Modification of eutectics (Cast iron and Al-Si alloys)</a:t>
            </a:r>
          </a:p>
          <a:p>
            <a:pPr marL="0" indent="0">
              <a:buNone/>
            </a:pPr>
            <a:r>
              <a:rPr lang="en-GB" sz="2600" b="1" dirty="0" smtClean="0"/>
              <a:t>      </a:t>
            </a:r>
            <a:r>
              <a:rPr lang="en-GB" sz="2600" dirty="0" smtClean="0"/>
              <a:t>- </a:t>
            </a:r>
            <a:r>
              <a:rPr lang="en-GB" sz="2600" dirty="0" err="1" smtClean="0"/>
              <a:t>Pretectics</a:t>
            </a:r>
            <a:r>
              <a:rPr lang="en-GB" sz="2600" dirty="0" smtClean="0"/>
              <a:t>, </a:t>
            </a:r>
            <a:r>
              <a:rPr lang="en-GB" sz="2600" dirty="0" err="1" smtClean="0"/>
              <a:t>Monotectics</a:t>
            </a:r>
            <a:endParaRPr lang="en-GB" sz="2600" dirty="0" smtClean="0"/>
          </a:p>
          <a:p>
            <a:r>
              <a:rPr lang="en-GB" b="1" dirty="0" smtClean="0"/>
              <a:t>Particles and Inclusions in Melts</a:t>
            </a:r>
          </a:p>
          <a:p>
            <a:r>
              <a:rPr lang="en-GB" b="1" dirty="0" smtClean="0"/>
              <a:t>Gasses in Melts</a:t>
            </a:r>
          </a:p>
          <a:p>
            <a:pPr marL="0" indent="0">
              <a:buNone/>
            </a:pPr>
            <a:r>
              <a:rPr lang="en-GB" sz="2600" b="1" dirty="0" smtClean="0"/>
              <a:t>      </a:t>
            </a:r>
            <a:r>
              <a:rPr lang="en-GB" sz="2600" dirty="0" smtClean="0"/>
              <a:t>- </a:t>
            </a:r>
            <a:r>
              <a:rPr lang="en-GB" sz="2600" dirty="0" err="1" smtClean="0"/>
              <a:t>Bifilm</a:t>
            </a:r>
            <a:r>
              <a:rPr lang="en-GB" sz="2600" dirty="0" smtClean="0"/>
              <a:t> theory</a:t>
            </a:r>
          </a:p>
          <a:p>
            <a:r>
              <a:rPr lang="en-GB" b="1" dirty="0" smtClean="0"/>
              <a:t>The structure of Castings (Ingots)</a:t>
            </a:r>
          </a:p>
          <a:p>
            <a:pPr marL="0" indent="0">
              <a:buNone/>
            </a:pPr>
            <a:r>
              <a:rPr lang="en-GB" b="1" dirty="0" smtClean="0"/>
              <a:t>      </a:t>
            </a:r>
            <a:r>
              <a:rPr lang="en-GB" sz="2600" dirty="0" smtClean="0"/>
              <a:t>- Macrostructure of fusion welds</a:t>
            </a:r>
          </a:p>
          <a:p>
            <a:r>
              <a:rPr lang="en-GB" b="1" dirty="0" smtClean="0"/>
              <a:t>Segregation</a:t>
            </a:r>
          </a:p>
          <a:p>
            <a:pPr marL="0" indent="0">
              <a:buNone/>
            </a:pPr>
            <a:r>
              <a:rPr lang="en-GB" b="1" dirty="0" smtClean="0"/>
              <a:t>      </a:t>
            </a:r>
            <a:r>
              <a:rPr lang="en-GB" sz="2600" dirty="0" smtClean="0"/>
              <a:t>- Micro and Macro segregation</a:t>
            </a:r>
          </a:p>
          <a:p>
            <a:pPr marL="0" indent="0">
              <a:buNone/>
            </a:pPr>
            <a:r>
              <a:rPr lang="en-GB" sz="2600" b="1" dirty="0" smtClean="0"/>
              <a:t>      </a:t>
            </a:r>
            <a:r>
              <a:rPr lang="en-GB" sz="2600" dirty="0" smtClean="0"/>
              <a:t>- Segregation patterns in ingots</a:t>
            </a:r>
            <a:endParaRPr lang="en-GB" sz="2600" b="1" dirty="0" smtClean="0"/>
          </a:p>
          <a:p>
            <a:r>
              <a:rPr lang="en-GB" b="1" dirty="0" smtClean="0"/>
              <a:t>Semi-Solid Metal Processing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9235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latin typeface="+mn-lt"/>
              </a:rPr>
              <a:t>Liquid </a:t>
            </a:r>
            <a:r>
              <a:rPr lang="tr-TR" sz="3200" b="1" dirty="0" err="1" smtClean="0">
                <a:latin typeface="+mn-lt"/>
              </a:rPr>
              <a:t>Metals</a:t>
            </a:r>
            <a:endParaRPr lang="en-GB" sz="32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4103" y="1799868"/>
            <a:ext cx="7886700" cy="4351338"/>
          </a:xfrm>
        </p:spPr>
        <p:txBody>
          <a:bodyPr/>
          <a:lstStyle/>
          <a:p>
            <a:pPr algn="just"/>
            <a:r>
              <a:rPr lang="en-GB" dirty="0" smtClean="0"/>
              <a:t>The principal approaches to the study of liquids came from two directions. Liquids were considered as either dense gases or rather disordered solids. Also a geometrical concept in which the liquid is considered as a heap of atoms or molecules has been the subject of study.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07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2892" y="383191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tr-TR" b="1" dirty="0" err="1" smtClean="0"/>
              <a:t>Experimental</a:t>
            </a:r>
            <a:r>
              <a:rPr lang="tr-TR" b="1" dirty="0" smtClean="0"/>
              <a:t> </a:t>
            </a:r>
            <a:r>
              <a:rPr lang="tr-TR" b="1" dirty="0" err="1" smtClean="0"/>
              <a:t>Considerations</a:t>
            </a:r>
            <a:endParaRPr lang="tr-TR" b="1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change</a:t>
            </a:r>
            <a:r>
              <a:rPr lang="tr-TR" dirty="0" smtClean="0"/>
              <a:t> in </a:t>
            </a:r>
            <a:r>
              <a:rPr lang="tr-TR" dirty="0" err="1" smtClean="0"/>
              <a:t>volume</a:t>
            </a:r>
            <a:r>
              <a:rPr lang="tr-TR" dirty="0" smtClean="0"/>
              <a:t> on </a:t>
            </a:r>
            <a:r>
              <a:rPr lang="tr-TR" dirty="0" err="1" smtClean="0"/>
              <a:t>melting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583" y="1790164"/>
            <a:ext cx="8621318" cy="451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24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5467" y="1155924"/>
            <a:ext cx="7886700" cy="4351338"/>
          </a:xfrm>
        </p:spPr>
        <p:txBody>
          <a:bodyPr/>
          <a:lstStyle/>
          <a:p>
            <a:pPr algn="just"/>
            <a:r>
              <a:rPr lang="en-GB" dirty="0" smtClean="0"/>
              <a:t>For close-packed metals, (hcp and </a:t>
            </a:r>
            <a:r>
              <a:rPr lang="en-GB" dirty="0" err="1" smtClean="0"/>
              <a:t>fcc</a:t>
            </a:r>
            <a:r>
              <a:rPr lang="en-GB" dirty="0" smtClean="0"/>
              <a:t>), melting causes a </a:t>
            </a:r>
            <a:r>
              <a:rPr lang="en-GB" dirty="0" err="1" smtClean="0"/>
              <a:t>vol</a:t>
            </a:r>
            <a:r>
              <a:rPr lang="tr-TR" dirty="0" smtClean="0"/>
              <a:t>u</a:t>
            </a:r>
            <a:r>
              <a:rPr lang="en-GB" dirty="0" smtClean="0"/>
              <a:t>me increase of 3.5-6 %. For most bcc metals the </a:t>
            </a:r>
            <a:r>
              <a:rPr lang="en-GB" dirty="0" err="1" smtClean="0"/>
              <a:t>vol</a:t>
            </a:r>
            <a:r>
              <a:rPr lang="tr-TR" dirty="0" smtClean="0"/>
              <a:t>u</a:t>
            </a:r>
            <a:r>
              <a:rPr lang="en-GB" dirty="0" smtClean="0"/>
              <a:t>me </a:t>
            </a:r>
            <a:r>
              <a:rPr lang="en-GB" dirty="0" err="1" smtClean="0"/>
              <a:t>incre</a:t>
            </a:r>
            <a:r>
              <a:rPr lang="tr-TR" dirty="0" err="1" smtClean="0"/>
              <a:t>ase</a:t>
            </a:r>
            <a:r>
              <a:rPr lang="en-GB" dirty="0" smtClean="0"/>
              <a:t> is 1-3%. Elements for which packing in the solids not dense (Si, Ge, Bi, Ga etc.) actually expand when they solidify.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07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1225" y="795314"/>
            <a:ext cx="7886700" cy="4351338"/>
          </a:xfrm>
        </p:spPr>
        <p:txBody>
          <a:bodyPr/>
          <a:lstStyle/>
          <a:p>
            <a:r>
              <a:rPr lang="en-GB" dirty="0" smtClean="0"/>
              <a:t>The latent heat of melting (fusion)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53" y="2009104"/>
            <a:ext cx="8761510" cy="346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65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1225" y="730921"/>
            <a:ext cx="7886700" cy="4351338"/>
          </a:xfrm>
        </p:spPr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entropy</a:t>
            </a:r>
            <a:r>
              <a:rPr lang="tr-TR" dirty="0" smtClean="0"/>
              <a:t> of </a:t>
            </a:r>
            <a:r>
              <a:rPr lang="tr-TR" dirty="0" err="1" smtClean="0"/>
              <a:t>melting</a:t>
            </a:r>
            <a:endParaRPr lang="tr-TR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636" y="1808386"/>
            <a:ext cx="8734697" cy="349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82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8497" y="408949"/>
            <a:ext cx="7886700" cy="4351338"/>
          </a:xfrm>
        </p:spPr>
        <p:txBody>
          <a:bodyPr/>
          <a:lstStyle/>
          <a:p>
            <a:r>
              <a:rPr lang="tr-TR" dirty="0" err="1" smtClean="0"/>
              <a:t>Diffraction</a:t>
            </a:r>
            <a:r>
              <a:rPr lang="tr-TR" dirty="0" smtClean="0"/>
              <a:t> </a:t>
            </a:r>
            <a:r>
              <a:rPr lang="tr-TR" dirty="0" err="1" smtClean="0"/>
              <a:t>studies</a:t>
            </a:r>
            <a:r>
              <a:rPr lang="tr-TR" dirty="0" smtClean="0"/>
              <a:t> of </a:t>
            </a:r>
            <a:r>
              <a:rPr lang="tr-TR" dirty="0" err="1" smtClean="0"/>
              <a:t>liquid</a:t>
            </a:r>
            <a:r>
              <a:rPr lang="tr-TR" dirty="0" smtClean="0"/>
              <a:t> </a:t>
            </a:r>
            <a:r>
              <a:rPr lang="tr-TR" dirty="0" err="1" smtClean="0"/>
              <a:t>structure</a:t>
            </a:r>
            <a:endParaRPr lang="en-GB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7634" y="902746"/>
            <a:ext cx="4128425" cy="4937481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3691" y="5840227"/>
            <a:ext cx="6846555" cy="807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89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</TotalTime>
  <Words>540</Words>
  <Application>Microsoft Office PowerPoint</Application>
  <PresentationFormat>Ekran Gösterisi (4:3)</PresentationFormat>
  <Paragraphs>50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Teması</vt:lpstr>
      <vt:lpstr>SOLIDIFICATION PRINCIPLES</vt:lpstr>
      <vt:lpstr>Course Content / Subject Headings</vt:lpstr>
      <vt:lpstr>PowerPoint Sunusu</vt:lpstr>
      <vt:lpstr>Liquid Metals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Theories of liquid structure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Kerem</dc:creator>
  <cp:lastModifiedBy>PENCERE-PC</cp:lastModifiedBy>
  <cp:revision>23</cp:revision>
  <dcterms:created xsi:type="dcterms:W3CDTF">2020-09-29T06:30:30Z</dcterms:created>
  <dcterms:modified xsi:type="dcterms:W3CDTF">2021-10-11T12:18:48Z</dcterms:modified>
</cp:coreProperties>
</file>