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79" r:id="rId25"/>
    <p:sldId id="280" r:id="rId26"/>
    <p:sldId id="281" r:id="rId27"/>
    <p:sldId id="282" r:id="rId28"/>
    <p:sldId id="285" r:id="rId29"/>
    <p:sldId id="287" r:id="rId30"/>
    <p:sldId id="283" r:id="rId31"/>
    <p:sldId id="284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907D-F521-40E6-AD7C-68B141619D3D}" type="datetimeFigureOut">
              <a:rPr lang="tr-TR" smtClean="0"/>
              <a:t>11.10.2021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C95-4F35-4831-8A6A-9634133B6D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102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907D-F521-40E6-AD7C-68B141619D3D}" type="datetimeFigureOut">
              <a:rPr lang="tr-TR" smtClean="0"/>
              <a:t>11.10.2021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C95-4F35-4831-8A6A-9634133B6D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715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907D-F521-40E6-AD7C-68B141619D3D}" type="datetimeFigureOut">
              <a:rPr lang="tr-TR" smtClean="0"/>
              <a:t>11.10.2021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C95-4F35-4831-8A6A-9634133B6D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496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907D-F521-40E6-AD7C-68B141619D3D}" type="datetimeFigureOut">
              <a:rPr lang="tr-TR" smtClean="0"/>
              <a:t>11.10.2021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C95-4F35-4831-8A6A-9634133B6D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876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907D-F521-40E6-AD7C-68B141619D3D}" type="datetimeFigureOut">
              <a:rPr lang="tr-TR" smtClean="0"/>
              <a:t>11.10.2021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C95-4F35-4831-8A6A-9634133B6D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7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907D-F521-40E6-AD7C-68B141619D3D}" type="datetimeFigureOut">
              <a:rPr lang="tr-TR" smtClean="0"/>
              <a:t>11.10.2021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C95-4F35-4831-8A6A-9634133B6D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503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907D-F521-40E6-AD7C-68B141619D3D}" type="datetimeFigureOut">
              <a:rPr lang="tr-TR" smtClean="0"/>
              <a:t>11.10.2021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C95-4F35-4831-8A6A-9634133B6D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650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907D-F521-40E6-AD7C-68B141619D3D}" type="datetimeFigureOut">
              <a:rPr lang="tr-TR" smtClean="0"/>
              <a:t>11.10.2021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C95-4F35-4831-8A6A-9634133B6D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530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907D-F521-40E6-AD7C-68B141619D3D}" type="datetimeFigureOut">
              <a:rPr lang="tr-TR" smtClean="0"/>
              <a:t>11.10.2021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C95-4F35-4831-8A6A-9634133B6D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064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907D-F521-40E6-AD7C-68B141619D3D}" type="datetimeFigureOut">
              <a:rPr lang="tr-TR" smtClean="0"/>
              <a:t>11.10.2021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C95-4F35-4831-8A6A-9634133B6D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152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907D-F521-40E6-AD7C-68B141619D3D}" type="datetimeFigureOut">
              <a:rPr lang="tr-TR" smtClean="0"/>
              <a:t>11.10.2021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C95-4F35-4831-8A6A-9634133B6D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248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E907D-F521-40E6-AD7C-68B141619D3D}" type="datetimeFigureOut">
              <a:rPr lang="tr-TR" smtClean="0"/>
              <a:t>11.10.2021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B7C95-4F35-4831-8A6A-9634133B6D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250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ZtPvkSFLYA" TargetMode="External"/><Relationship Id="rId2" Type="http://schemas.openxmlformats.org/officeDocument/2006/relationships/hyperlink" Target="https://www.youtube.com/watch?v=8Z_z0jpUc3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tNAQdKbLvWg" TargetMode="External"/><Relationship Id="rId5" Type="http://schemas.openxmlformats.org/officeDocument/2006/relationships/hyperlink" Target="https://www.youtube.com/watch?v=s2Ruajxm9Dw" TargetMode="External"/><Relationship Id="rId4" Type="http://schemas.openxmlformats.org/officeDocument/2006/relationships/hyperlink" Target="https://www.youtube.com/watch?v=LZqemJmGyQ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39552" y="1772817"/>
            <a:ext cx="7918648" cy="1827634"/>
          </a:xfrm>
        </p:spPr>
        <p:txBody>
          <a:bodyPr>
            <a:normAutofit fontScale="90000"/>
          </a:bodyPr>
          <a:lstStyle/>
          <a:p>
            <a:r>
              <a:rPr lang="tr-TR" b="1" dirty="0" err="1" smtClean="0"/>
              <a:t>Cast</a:t>
            </a:r>
            <a:r>
              <a:rPr lang="tr-TR" b="1" dirty="0" smtClean="0"/>
              <a:t> </a:t>
            </a:r>
            <a:r>
              <a:rPr lang="tr-TR" b="1" dirty="0" err="1" smtClean="0"/>
              <a:t>Irons</a:t>
            </a:r>
            <a:r>
              <a:rPr lang="tr-TR" sz="4000" b="1" dirty="0" smtClean="0"/>
              <a:t/>
            </a:r>
            <a:br>
              <a:rPr lang="tr-TR" sz="4000" b="1" dirty="0" smtClean="0"/>
            </a:br>
            <a:r>
              <a:rPr lang="tr-TR" sz="4000" b="1" dirty="0" smtClean="0"/>
              <a:t/>
            </a:r>
            <a:br>
              <a:rPr lang="tr-TR" sz="4000" b="1" dirty="0" smtClean="0"/>
            </a:br>
            <a:r>
              <a:rPr lang="tr-TR" sz="4000" b="1" dirty="0"/>
              <a:t/>
            </a:r>
            <a:br>
              <a:rPr lang="tr-TR" sz="4000" b="1" dirty="0"/>
            </a:br>
            <a:r>
              <a:rPr lang="tr-TR" sz="3600" b="1" dirty="0" smtClean="0"/>
              <a:t>.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03494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34601"/>
            <a:ext cx="7090074" cy="630585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051720" y="6340455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Simplified iron-carbon-silicon phase diagram at 2% Si.</a:t>
            </a:r>
          </a:p>
        </p:txBody>
      </p:sp>
    </p:spTree>
    <p:extLst>
      <p:ext uri="{BB962C8B-B14F-4D97-AF65-F5344CB8AC3E}">
        <p14:creationId xmlns:p14="http://schemas.microsoft.com/office/powerpoint/2010/main" val="5983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476672"/>
            <a:ext cx="8507288" cy="547260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800" dirty="0"/>
              <a:t>At temperatures above point 1 in </a:t>
            </a:r>
            <a:r>
              <a:rPr lang="tr-TR" sz="2800" dirty="0" err="1" smtClean="0"/>
              <a:t>figure</a:t>
            </a:r>
            <a:r>
              <a:rPr lang="tr-TR" sz="2800" dirty="0" smtClean="0"/>
              <a:t> </a:t>
            </a:r>
            <a:r>
              <a:rPr lang="tr-TR" sz="2800" dirty="0" err="1" smtClean="0"/>
              <a:t>above</a:t>
            </a:r>
            <a:r>
              <a:rPr lang="en-US" sz="2800" dirty="0" smtClean="0"/>
              <a:t>, </a:t>
            </a:r>
            <a:r>
              <a:rPr lang="en-US" sz="2800" dirty="0"/>
              <a:t>the iron is entirely molten. As the temperature is decreased and the </a:t>
            </a:r>
            <a:r>
              <a:rPr lang="en-US" sz="2800" dirty="0" err="1"/>
              <a:t>liquidus</a:t>
            </a:r>
            <a:r>
              <a:rPr lang="en-US" sz="2800" dirty="0"/>
              <a:t> </a:t>
            </a:r>
            <a:r>
              <a:rPr lang="en-US" sz="2800" dirty="0" smtClean="0"/>
              <a:t>line</a:t>
            </a:r>
            <a:r>
              <a:rPr lang="tr-TR" sz="2800" dirty="0" smtClean="0"/>
              <a:t> </a:t>
            </a:r>
            <a:r>
              <a:rPr lang="en-US" sz="2800" dirty="0" smtClean="0"/>
              <a:t>is </a:t>
            </a:r>
            <a:r>
              <a:rPr lang="en-US" sz="2800" dirty="0"/>
              <a:t>crossed, primary freezing begins with the formation of </a:t>
            </a:r>
            <a:r>
              <a:rPr lang="en-US" sz="2800" dirty="0" err="1"/>
              <a:t>proeutectic</a:t>
            </a:r>
            <a:r>
              <a:rPr lang="en-US" sz="2800" dirty="0"/>
              <a:t> austenite dendrites. These dendrites grow and </a:t>
            </a:r>
            <a:r>
              <a:rPr lang="en-US" sz="2800" dirty="0" smtClean="0"/>
              <a:t>new</a:t>
            </a:r>
            <a:r>
              <a:rPr lang="tr-TR" sz="2800" dirty="0" smtClean="0"/>
              <a:t> </a:t>
            </a:r>
            <a:r>
              <a:rPr lang="en-US" sz="2800" dirty="0" smtClean="0"/>
              <a:t>dendrites </a:t>
            </a:r>
            <a:r>
              <a:rPr lang="en-US" sz="2800" dirty="0"/>
              <a:t>form as the temperature drops through the primary freezing range, which is marked by points 1 and 2. </a:t>
            </a:r>
            <a:r>
              <a:rPr lang="en-US" sz="2800" dirty="0" smtClean="0"/>
              <a:t>Dendrite</a:t>
            </a:r>
            <a:r>
              <a:rPr lang="tr-TR" sz="2800" dirty="0" smtClean="0"/>
              <a:t> </a:t>
            </a:r>
            <a:r>
              <a:rPr lang="en-US" sz="2800" dirty="0" smtClean="0"/>
              <a:t>size </a:t>
            </a:r>
            <a:r>
              <a:rPr lang="en-US" sz="2800" dirty="0"/>
              <a:t>is governed by the carbon equivalent of the iron and the solidification rate. Lower carbon equivalents produce </a:t>
            </a:r>
            <a:r>
              <a:rPr lang="en-US" sz="2800" dirty="0" smtClean="0"/>
              <a:t>large</a:t>
            </a:r>
            <a:r>
              <a:rPr lang="tr-TR" sz="2800" dirty="0" smtClean="0"/>
              <a:t> </a:t>
            </a:r>
            <a:r>
              <a:rPr lang="en-US" sz="2800" dirty="0" smtClean="0"/>
              <a:t>dendrites </a:t>
            </a:r>
            <a:r>
              <a:rPr lang="en-US" sz="2800" dirty="0"/>
              <a:t>because the temperature interval between the </a:t>
            </a:r>
            <a:r>
              <a:rPr lang="en-US" sz="2800" dirty="0" err="1"/>
              <a:t>liquidus</a:t>
            </a:r>
            <a:r>
              <a:rPr lang="en-US" sz="2800" dirty="0"/>
              <a:t> and eutectic lines is greater for these irons than for </a:t>
            </a:r>
            <a:r>
              <a:rPr lang="en-US" sz="2800" dirty="0" smtClean="0"/>
              <a:t>those</a:t>
            </a:r>
            <a:r>
              <a:rPr lang="tr-TR" sz="2800" dirty="0" smtClean="0"/>
              <a:t> </a:t>
            </a:r>
            <a:r>
              <a:rPr lang="en-US" sz="2800" dirty="0" smtClean="0"/>
              <a:t>with </a:t>
            </a:r>
            <a:r>
              <a:rPr lang="en-US" sz="2800" dirty="0"/>
              <a:t>a higher carbon equivalent. As expected, rapid cooling promotes a </a:t>
            </a:r>
            <a:r>
              <a:rPr lang="en-US" sz="2800" dirty="0" smtClean="0"/>
              <a:t>finer</a:t>
            </a:r>
            <a:r>
              <a:rPr lang="tr-TR" sz="2800" dirty="0" smtClean="0"/>
              <a:t> </a:t>
            </a:r>
            <a:r>
              <a:rPr lang="en-US" sz="2800" dirty="0" smtClean="0"/>
              <a:t>dendrite </a:t>
            </a:r>
            <a:r>
              <a:rPr lang="en-US" sz="2800" dirty="0"/>
              <a:t>size.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267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548680"/>
            <a:ext cx="8507288" cy="52894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/>
              <a:t>During the formation of the austenite dendrites, carbon is rejected into the remaining liquid. The carbon content of </a:t>
            </a:r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  <a:r>
              <a:rPr lang="en-US" sz="2800" dirty="0" smtClean="0"/>
              <a:t>liquid </a:t>
            </a:r>
            <a:r>
              <a:rPr lang="en-US" sz="2800" dirty="0"/>
              <a:t>increases until it reaches the eutectic composition of 4.3%. Once this composition is attained, the liquid </a:t>
            </a:r>
            <a:r>
              <a:rPr lang="en-US" sz="2800" dirty="0" smtClean="0"/>
              <a:t>transforms</a:t>
            </a:r>
            <a:r>
              <a:rPr lang="tr-TR" sz="2800" dirty="0" smtClean="0"/>
              <a:t> </a:t>
            </a:r>
            <a:r>
              <a:rPr lang="en-US" sz="2800" dirty="0" smtClean="0"/>
              <a:t>into </a:t>
            </a:r>
            <a:r>
              <a:rPr lang="en-US" sz="2800" dirty="0"/>
              <a:t>two solids. This takes place between points 2 and 3. The type of solid formed depends on whether solidification </a:t>
            </a:r>
            <a:r>
              <a:rPr lang="en-US" sz="2800" dirty="0" smtClean="0"/>
              <a:t>is</a:t>
            </a:r>
            <a:r>
              <a:rPr lang="tr-TR" sz="2800" dirty="0" smtClean="0"/>
              <a:t> </a:t>
            </a:r>
            <a:r>
              <a:rPr lang="en-US" sz="2800" dirty="0" smtClean="0"/>
              <a:t>following </a:t>
            </a:r>
            <a:r>
              <a:rPr lang="en-US" sz="2800" dirty="0"/>
              <a:t>the metastable or stable eutectic reaction. Iron carbide plus austenite form during the metastable </a:t>
            </a:r>
            <a:r>
              <a:rPr lang="en-US" sz="2800" dirty="0" smtClean="0"/>
              <a:t>reaction.</a:t>
            </a:r>
            <a:r>
              <a:rPr lang="tr-TR" sz="2800" dirty="0" smtClean="0"/>
              <a:t> </a:t>
            </a:r>
            <a:r>
              <a:rPr lang="en-US" sz="2800" dirty="0" smtClean="0"/>
              <a:t>Graphite </a:t>
            </a:r>
            <a:r>
              <a:rPr lang="en-US" sz="2800" dirty="0"/>
              <a:t>plus austenite form during the stable reaction. When eutectic solidification is complete, no liquid metal </a:t>
            </a:r>
            <a:r>
              <a:rPr lang="en-US" sz="2800" dirty="0" smtClean="0"/>
              <a:t>remains,</a:t>
            </a:r>
            <a:r>
              <a:rPr lang="tr-TR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any further reaction takes place in the solid state.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741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620688"/>
            <a:ext cx="8507288" cy="50734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/>
              <a:t>Although not shown in </a:t>
            </a:r>
            <a:r>
              <a:rPr lang="tr-TR" sz="2800" dirty="0" err="1" smtClean="0"/>
              <a:t>figure</a:t>
            </a:r>
            <a:r>
              <a:rPr lang="en-US" sz="2800" dirty="0" smtClean="0"/>
              <a:t>, </a:t>
            </a:r>
            <a:r>
              <a:rPr lang="en-US" sz="2800" dirty="0"/>
              <a:t>in the temperature interval between the eutectic and eutectoid transformations, marked </a:t>
            </a:r>
            <a:r>
              <a:rPr lang="en-US" sz="2800" dirty="0" smtClean="0"/>
              <a:t>by</a:t>
            </a:r>
            <a:r>
              <a:rPr lang="tr-TR" sz="2800" dirty="0" smtClean="0"/>
              <a:t> </a:t>
            </a:r>
            <a:r>
              <a:rPr lang="en-US" sz="2800" dirty="0" smtClean="0"/>
              <a:t>points </a:t>
            </a:r>
            <a:r>
              <a:rPr lang="en-US" sz="2800" dirty="0"/>
              <a:t>3 and 4, the high-carbon austenite rejects carbon, which diffuses to the graphite flakes. This allows the austenite </a:t>
            </a:r>
            <a:r>
              <a:rPr lang="en-US" sz="2800" dirty="0" smtClean="0"/>
              <a:t>to</a:t>
            </a:r>
            <a:r>
              <a:rPr lang="tr-TR" sz="2800" dirty="0" smtClean="0"/>
              <a:t> </a:t>
            </a:r>
            <a:r>
              <a:rPr lang="en-US" sz="2800" dirty="0" smtClean="0"/>
              <a:t>acquire </a:t>
            </a:r>
            <a:r>
              <a:rPr lang="en-US" sz="2800" dirty="0"/>
              <a:t>the composition needed for the eutectoid transformation, which, </a:t>
            </a:r>
            <a:r>
              <a:rPr lang="en-US" sz="2800" dirty="0" smtClean="0"/>
              <a:t>under</a:t>
            </a:r>
            <a:r>
              <a:rPr lang="tr-TR" sz="2800" dirty="0" smtClean="0"/>
              <a:t> </a:t>
            </a:r>
            <a:r>
              <a:rPr lang="en-US" sz="2800" dirty="0" smtClean="0"/>
              <a:t>equilibrium </a:t>
            </a:r>
            <a:r>
              <a:rPr lang="en-US" sz="2800" dirty="0"/>
              <a:t>conditions, takes </a:t>
            </a:r>
            <a:r>
              <a:rPr lang="en-US" sz="2800" dirty="0" smtClean="0"/>
              <a:t>place</a:t>
            </a:r>
            <a:r>
              <a:rPr lang="tr-TR" sz="2800" dirty="0" smtClean="0"/>
              <a:t> </a:t>
            </a:r>
            <a:r>
              <a:rPr lang="en-US" sz="2800" dirty="0" smtClean="0"/>
              <a:t>between </a:t>
            </a:r>
            <a:r>
              <a:rPr lang="en-US" sz="2800" dirty="0"/>
              <a:t>points 4 and 5. This transformation involves the decomposition of austenite into pearlite or pearlite plus </a:t>
            </a:r>
            <a:r>
              <a:rPr lang="en-US" sz="2800" dirty="0" smtClean="0"/>
              <a:t>ferrite,</a:t>
            </a:r>
            <a:r>
              <a:rPr lang="tr-TR" sz="2800" dirty="0" smtClean="0"/>
              <a:t> </a:t>
            </a:r>
            <a:r>
              <a:rPr lang="en-US" sz="2800" dirty="0" smtClean="0"/>
              <a:t>depending </a:t>
            </a:r>
            <a:r>
              <a:rPr lang="en-US" sz="2800" dirty="0"/>
              <a:t>on such factors as the cooling rate and alloy content of the iron. In unalloyed gray irons, no significant </a:t>
            </a:r>
            <a:r>
              <a:rPr lang="en-US" sz="2800" dirty="0" smtClean="0"/>
              <a:t>changes</a:t>
            </a:r>
            <a:r>
              <a:rPr lang="tr-TR" sz="2800" dirty="0" smtClean="0"/>
              <a:t> </a:t>
            </a:r>
            <a:r>
              <a:rPr lang="en-US" sz="2800" dirty="0" smtClean="0"/>
              <a:t>in </a:t>
            </a:r>
            <a:r>
              <a:rPr lang="en-US" sz="2800" dirty="0"/>
              <a:t>microstructure occur below the eutectoid transformation line.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345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4829"/>
            <a:ext cx="4475397" cy="553127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397" y="764704"/>
            <a:ext cx="4577391" cy="3707471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95536" y="575640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Verdana" panose="020B0604030504040204" pitchFamily="34" charset="0"/>
              </a:rPr>
              <a:t>Carbon and silicon composition ranges of common cast irons and steel</a:t>
            </a:r>
            <a:endParaRPr lang="en-GB" dirty="0"/>
          </a:p>
        </p:txBody>
      </p:sp>
      <p:sp>
        <p:nvSpPr>
          <p:cNvPr id="7" name="Dikdörtgen 6"/>
          <p:cNvSpPr/>
          <p:nvPr/>
        </p:nvSpPr>
        <p:spPr>
          <a:xfrm>
            <a:off x="5433460" y="4745241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Typical range for carbon and silicon contents in good-quality ductile iron.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9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29" y="0"/>
            <a:ext cx="4872219" cy="50229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60648"/>
            <a:ext cx="3788852" cy="3239059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61518" y="5022950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/>
              <a:t>Typical flake graphite </a:t>
            </a:r>
            <a:r>
              <a:rPr lang="en-GB" dirty="0" smtClean="0"/>
              <a:t>shapes</a:t>
            </a:r>
            <a:r>
              <a:rPr lang="tr-TR" dirty="0" smtClean="0"/>
              <a:t>.</a:t>
            </a:r>
            <a:r>
              <a:rPr lang="en-GB" dirty="0" smtClean="0"/>
              <a:t> A</a:t>
            </a:r>
            <a:r>
              <a:rPr lang="en-GB" dirty="0"/>
              <a:t>, uniform distribution, random orientation; </a:t>
            </a:r>
            <a:r>
              <a:rPr lang="en-GB" dirty="0" smtClean="0"/>
              <a:t>B,</a:t>
            </a:r>
            <a:r>
              <a:rPr lang="tr-TR" dirty="0" smtClean="0"/>
              <a:t> </a:t>
            </a:r>
            <a:r>
              <a:rPr lang="en-GB" dirty="0" smtClean="0"/>
              <a:t>rosette </a:t>
            </a:r>
            <a:r>
              <a:rPr lang="en-GB" dirty="0"/>
              <a:t>groupings; C, </a:t>
            </a:r>
            <a:r>
              <a:rPr lang="en-GB" dirty="0" err="1"/>
              <a:t>kish</a:t>
            </a:r>
            <a:r>
              <a:rPr lang="en-GB" dirty="0"/>
              <a:t> graphite (superimposed flake sizes, random orientation); D, </a:t>
            </a:r>
            <a:r>
              <a:rPr lang="en-GB" dirty="0" err="1" smtClean="0"/>
              <a:t>interdendritic</a:t>
            </a:r>
            <a:r>
              <a:rPr lang="tr-TR" dirty="0" smtClean="0"/>
              <a:t> </a:t>
            </a:r>
            <a:r>
              <a:rPr lang="en-GB" dirty="0" smtClean="0"/>
              <a:t>segregation </a:t>
            </a:r>
            <a:r>
              <a:rPr lang="en-GB" dirty="0"/>
              <a:t>with random orientation; E, </a:t>
            </a:r>
            <a:r>
              <a:rPr lang="en-GB" dirty="0" err="1"/>
              <a:t>interdendritic</a:t>
            </a:r>
            <a:r>
              <a:rPr lang="en-GB" dirty="0"/>
              <a:t> segregation with preferred orientation</a:t>
            </a:r>
          </a:p>
        </p:txBody>
      </p:sp>
      <p:sp>
        <p:nvSpPr>
          <p:cNvPr id="7" name="Dikdörtgen 6"/>
          <p:cNvSpPr/>
          <p:nvPr/>
        </p:nvSpPr>
        <p:spPr>
          <a:xfrm>
            <a:off x="5290259" y="3661164"/>
            <a:ext cx="3726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Characteristic cooling curves associated with different flake graphite shapes. TE, equilibrium </a:t>
            </a:r>
            <a:r>
              <a:rPr lang="en-US" dirty="0" smtClean="0"/>
              <a:t>eutectic</a:t>
            </a:r>
            <a:r>
              <a:rPr lang="tr-TR" dirty="0" smtClean="0"/>
              <a:t> </a:t>
            </a:r>
            <a:r>
              <a:rPr lang="en-US" dirty="0" smtClean="0"/>
              <a:t>temperature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3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16632"/>
            <a:ext cx="8373616" cy="46699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/>
              <a:t>Type A graphite flakes are randomly distributed and </a:t>
            </a:r>
            <a:r>
              <a:rPr lang="en-US" sz="2800" dirty="0" smtClean="0"/>
              <a:t>oriented</a:t>
            </a:r>
            <a:r>
              <a:rPr lang="tr-TR" sz="2800" dirty="0" smtClean="0"/>
              <a:t> </a:t>
            </a:r>
            <a:r>
              <a:rPr lang="en-US" sz="2800" dirty="0" smtClean="0"/>
              <a:t>throughout </a:t>
            </a:r>
            <a:r>
              <a:rPr lang="en-US" sz="2800" dirty="0"/>
              <a:t>the iron matrix. This type of graphite is found in irons that solidify with a minimum amount of </a:t>
            </a:r>
            <a:r>
              <a:rPr lang="en-US" sz="2800" dirty="0" smtClean="0"/>
              <a:t>undercooling,</a:t>
            </a:r>
            <a:r>
              <a:rPr lang="tr-TR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type A is the structure desired if mechanical properties are to be </a:t>
            </a:r>
            <a:r>
              <a:rPr lang="en-US" sz="2800" dirty="0" smtClean="0"/>
              <a:t>optimized.</a:t>
            </a:r>
            <a:r>
              <a:rPr lang="tr-TR" sz="2800" dirty="0"/>
              <a:t> </a:t>
            </a:r>
            <a:r>
              <a:rPr lang="en-US" sz="2800" dirty="0" smtClean="0"/>
              <a:t>Type </a:t>
            </a:r>
            <a:r>
              <a:rPr lang="en-US" sz="2800" dirty="0"/>
              <a:t>B graphite is formed in irons of </a:t>
            </a:r>
            <a:r>
              <a:rPr lang="en-US" sz="2800" dirty="0" smtClean="0"/>
              <a:t>near-eutectic</a:t>
            </a:r>
            <a:r>
              <a:rPr lang="tr-TR" sz="2800" dirty="0" smtClean="0"/>
              <a:t> </a:t>
            </a:r>
            <a:r>
              <a:rPr lang="en-US" sz="2800" dirty="0" smtClean="0"/>
              <a:t>composition </a:t>
            </a:r>
            <a:r>
              <a:rPr lang="en-US" sz="2800" dirty="0"/>
              <a:t>that solidify with a greater amount </a:t>
            </a:r>
            <a:r>
              <a:rPr lang="en-US" sz="2800" dirty="0" smtClean="0"/>
              <a:t>of</a:t>
            </a:r>
            <a:r>
              <a:rPr lang="tr-TR" sz="2800" dirty="0" smtClean="0"/>
              <a:t> </a:t>
            </a:r>
            <a:r>
              <a:rPr lang="en-US" sz="2800" dirty="0" smtClean="0"/>
              <a:t>undercooling </a:t>
            </a:r>
            <a:r>
              <a:rPr lang="en-US" sz="2800" dirty="0"/>
              <a:t>than that associated with type A </a:t>
            </a:r>
            <a:r>
              <a:rPr lang="en-US" sz="2800" dirty="0" smtClean="0"/>
              <a:t>graphite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en-US" sz="2800" dirty="0" smtClean="0"/>
              <a:t>solidifying on</a:t>
            </a:r>
            <a:r>
              <a:rPr lang="tr-TR" sz="2800" dirty="0" smtClean="0"/>
              <a:t> </a:t>
            </a:r>
            <a:r>
              <a:rPr lang="en-US" sz="2800" dirty="0" smtClean="0"/>
              <a:t>a </a:t>
            </a:r>
            <a:r>
              <a:rPr lang="en-US" sz="2800" dirty="0"/>
              <a:t>limited number of </a:t>
            </a:r>
            <a:r>
              <a:rPr lang="en-US" sz="2800" dirty="0" smtClean="0"/>
              <a:t>nuclei.</a:t>
            </a:r>
            <a:r>
              <a:rPr lang="tr-TR" sz="2800" dirty="0" smtClean="0"/>
              <a:t> </a:t>
            </a:r>
            <a:r>
              <a:rPr lang="en-US" sz="2800" dirty="0" smtClean="0"/>
              <a:t>Rosettes </a:t>
            </a:r>
            <a:r>
              <a:rPr lang="en-US" sz="2800" dirty="0"/>
              <a:t>containing fine graphite, which are </a:t>
            </a:r>
            <a:r>
              <a:rPr lang="en-US" sz="2800" dirty="0" smtClean="0"/>
              <a:t>characteristic</a:t>
            </a:r>
            <a:r>
              <a:rPr lang="tr-TR" sz="2800" dirty="0" smtClean="0"/>
              <a:t> </a:t>
            </a:r>
            <a:r>
              <a:rPr lang="en-US" sz="2800" dirty="0" smtClean="0"/>
              <a:t>of </a:t>
            </a:r>
            <a:r>
              <a:rPr lang="en-US" sz="2800" dirty="0"/>
              <a:t>type B, precipitate at the start of eutectic </a:t>
            </a:r>
            <a:r>
              <a:rPr lang="en-US" sz="2800" dirty="0" smtClean="0"/>
              <a:t>solidification.</a:t>
            </a:r>
            <a:r>
              <a:rPr lang="tr-TR" sz="2800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heat of fusion associated with their formation </a:t>
            </a:r>
            <a:r>
              <a:rPr lang="en-US" sz="2800" dirty="0" smtClean="0"/>
              <a:t>increases</a:t>
            </a:r>
            <a:r>
              <a:rPr lang="tr-TR" sz="2800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temperature of the surrounding liquid, thus </a:t>
            </a:r>
            <a:r>
              <a:rPr lang="en-US" sz="2800" dirty="0" smtClean="0"/>
              <a:t>decreasing</a:t>
            </a:r>
            <a:r>
              <a:rPr lang="tr-TR" sz="2800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undercooling and resulting in the formation of type </a:t>
            </a:r>
            <a:r>
              <a:rPr lang="en-US" sz="2800" dirty="0" smtClean="0"/>
              <a:t>A</a:t>
            </a:r>
            <a:r>
              <a:rPr lang="tr-TR" sz="2800" dirty="0" smtClean="0"/>
              <a:t> </a:t>
            </a:r>
            <a:r>
              <a:rPr lang="en-US" sz="2800" dirty="0" smtClean="0"/>
              <a:t>graphite</a:t>
            </a:r>
            <a:r>
              <a:rPr lang="en-US" sz="2800" dirty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317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548680"/>
            <a:ext cx="8301608" cy="49580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/>
              <a:t>Types D and E graphite form when the amount </a:t>
            </a:r>
            <a:r>
              <a:rPr lang="en-US" sz="2800" dirty="0" smtClean="0"/>
              <a:t>of</a:t>
            </a:r>
            <a:r>
              <a:rPr lang="tr-TR" sz="2800" dirty="0" smtClean="0"/>
              <a:t> </a:t>
            </a:r>
            <a:r>
              <a:rPr lang="en-US" sz="2800" dirty="0" smtClean="0"/>
              <a:t>undercooling </a:t>
            </a:r>
            <a:r>
              <a:rPr lang="en-US" sz="2800" dirty="0"/>
              <a:t>is high but is not sufficient to </a:t>
            </a:r>
            <a:r>
              <a:rPr lang="en-US" sz="2800" dirty="0" smtClean="0"/>
              <a:t>cause</a:t>
            </a:r>
            <a:r>
              <a:rPr lang="tr-TR" sz="2800" dirty="0" smtClean="0"/>
              <a:t> </a:t>
            </a:r>
            <a:r>
              <a:rPr lang="en-US" sz="2800" dirty="0" smtClean="0"/>
              <a:t>carbide</a:t>
            </a:r>
            <a:r>
              <a:rPr lang="tr-TR" sz="2800" dirty="0" smtClean="0"/>
              <a:t> </a:t>
            </a:r>
            <a:r>
              <a:rPr lang="en-US" sz="2800" dirty="0" smtClean="0"/>
              <a:t>formation</a:t>
            </a:r>
            <a:r>
              <a:rPr lang="en-US" sz="2800" dirty="0"/>
              <a:t>. Both types are found in </a:t>
            </a:r>
            <a:r>
              <a:rPr lang="en-US" sz="2800" dirty="0" err="1"/>
              <a:t>interdendritic</a:t>
            </a:r>
            <a:r>
              <a:rPr lang="en-US" sz="2800" dirty="0"/>
              <a:t> </a:t>
            </a:r>
            <a:r>
              <a:rPr lang="en-US" sz="2800" dirty="0" smtClean="0"/>
              <a:t>regions.</a:t>
            </a:r>
            <a:r>
              <a:rPr lang="tr-TR" sz="2800" dirty="0" smtClean="0"/>
              <a:t> </a:t>
            </a:r>
            <a:r>
              <a:rPr lang="en-US" sz="2800" dirty="0" smtClean="0"/>
              <a:t>Type </a:t>
            </a:r>
            <a:r>
              <a:rPr lang="en-US" sz="2800" dirty="0"/>
              <a:t>D graphite is randomly distributed, while the type </a:t>
            </a:r>
            <a:r>
              <a:rPr lang="en-US" sz="2800" dirty="0" smtClean="0"/>
              <a:t>E</a:t>
            </a:r>
            <a:r>
              <a:rPr lang="tr-TR" sz="2800" dirty="0" smtClean="0"/>
              <a:t> </a:t>
            </a:r>
            <a:r>
              <a:rPr lang="en-US" sz="2800" dirty="0" smtClean="0"/>
              <a:t>flakes </a:t>
            </a:r>
            <a:r>
              <a:rPr lang="en-US" sz="2800" dirty="0"/>
              <a:t>have a preferred orientation. </a:t>
            </a:r>
            <a:r>
              <a:rPr lang="en-US" sz="2800" dirty="0" smtClean="0"/>
              <a:t>Elements such</a:t>
            </a:r>
            <a:r>
              <a:rPr lang="tr-TR" sz="2800" dirty="0" smtClean="0"/>
              <a:t> </a:t>
            </a:r>
            <a:r>
              <a:rPr lang="en-US" sz="2800" dirty="0" smtClean="0"/>
              <a:t>as </a:t>
            </a:r>
            <a:r>
              <a:rPr lang="en-US" sz="2800" dirty="0"/>
              <a:t>titanium and aluminum have been found to </a:t>
            </a:r>
            <a:r>
              <a:rPr lang="en-US" sz="2800" dirty="0" smtClean="0"/>
              <a:t>promote</a:t>
            </a:r>
            <a:r>
              <a:rPr lang="tr-TR" sz="2800" dirty="0" smtClean="0"/>
              <a:t> </a:t>
            </a:r>
            <a:r>
              <a:rPr lang="en-US" sz="2800" dirty="0" smtClean="0"/>
              <a:t>undercooled </a:t>
            </a:r>
            <a:r>
              <a:rPr lang="en-US" sz="2800" dirty="0"/>
              <a:t>graphite structures. The iron matrix </a:t>
            </a:r>
            <a:r>
              <a:rPr lang="en-US" sz="2800" dirty="0" smtClean="0"/>
              <a:t>associated</a:t>
            </a:r>
            <a:r>
              <a:rPr lang="tr-TR" sz="2800" dirty="0" smtClean="0"/>
              <a:t> </a:t>
            </a:r>
            <a:r>
              <a:rPr lang="en-US" sz="2800" dirty="0" smtClean="0"/>
              <a:t>with </a:t>
            </a:r>
            <a:r>
              <a:rPr lang="en-US" sz="2800" dirty="0"/>
              <a:t>undercooled graphite is usually ferrite </a:t>
            </a:r>
            <a:r>
              <a:rPr lang="en-US" sz="2800" dirty="0" smtClean="0"/>
              <a:t>because</a:t>
            </a:r>
            <a:r>
              <a:rPr lang="tr-TR" sz="2800" dirty="0" smtClean="0"/>
              <a:t> </a:t>
            </a:r>
            <a:r>
              <a:rPr lang="en-US" sz="2800" dirty="0" smtClean="0"/>
              <a:t>formation </a:t>
            </a:r>
            <a:r>
              <a:rPr lang="en-US" sz="2800" dirty="0"/>
              <a:t>of the fine, highly branched flakes </a:t>
            </a:r>
            <a:r>
              <a:rPr lang="en-US" sz="2800" dirty="0" smtClean="0"/>
              <a:t>reduces</a:t>
            </a:r>
            <a:r>
              <a:rPr lang="tr-TR" sz="2800" dirty="0" smtClean="0"/>
              <a:t> </a:t>
            </a:r>
            <a:r>
              <a:rPr lang="en-US" sz="2800" dirty="0" smtClean="0"/>
              <a:t>carbon </a:t>
            </a:r>
            <a:r>
              <a:rPr lang="en-US" sz="2800" dirty="0"/>
              <a:t>diffusion distances and results in a </a:t>
            </a:r>
            <a:r>
              <a:rPr lang="en-US" sz="2800" dirty="0" smtClean="0"/>
              <a:t>low-carbon</a:t>
            </a:r>
            <a:r>
              <a:rPr lang="tr-TR" sz="2800" dirty="0" smtClean="0"/>
              <a:t> </a:t>
            </a:r>
            <a:r>
              <a:rPr lang="en-US" sz="2800" dirty="0" smtClean="0"/>
              <a:t>matrix</a:t>
            </a:r>
            <a:r>
              <a:rPr lang="en-US" sz="2800" dirty="0"/>
              <a:t>. Because ferrite has a lower tensile strength </a:t>
            </a:r>
            <a:r>
              <a:rPr lang="en-US" sz="2800" dirty="0" smtClean="0"/>
              <a:t>than</a:t>
            </a:r>
            <a:r>
              <a:rPr lang="tr-TR" sz="2800" dirty="0" smtClean="0"/>
              <a:t> </a:t>
            </a:r>
            <a:r>
              <a:rPr lang="en-US" sz="2800" dirty="0" smtClean="0"/>
              <a:t>pearlite</a:t>
            </a:r>
            <a:r>
              <a:rPr lang="en-US" sz="2800" dirty="0"/>
              <a:t>, there is a reduction in the anticipated strength </a:t>
            </a:r>
            <a:r>
              <a:rPr lang="en-US" sz="2800" dirty="0" smtClean="0"/>
              <a:t>of</a:t>
            </a:r>
            <a:r>
              <a:rPr lang="tr-TR" sz="2800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iron.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400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324201"/>
            <a:ext cx="4514465" cy="301031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65993" y="45091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General influence of carbon equivalent on the tensile strength of gray iron.</a:t>
            </a:r>
            <a:endParaRPr lang="en-GB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036157"/>
            <a:ext cx="4181612" cy="322075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5129808" y="4538398"/>
            <a:ext cx="4014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Effect of maximum graphite flake length on the tensile strength of gray iron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4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31620"/>
            <a:ext cx="8781207" cy="67413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b="1" dirty="0" err="1" smtClean="0"/>
              <a:t>Alloying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elements</a:t>
            </a:r>
            <a:endParaRPr lang="tr-TR" sz="2800" b="1" dirty="0" smtClean="0"/>
          </a:p>
          <a:p>
            <a:pPr marL="0" indent="0" algn="just">
              <a:buNone/>
            </a:pPr>
            <a:r>
              <a:rPr lang="en-US" sz="2800" dirty="0" smtClean="0"/>
              <a:t>Alloying </a:t>
            </a:r>
            <a:r>
              <a:rPr lang="en-US" sz="2800" dirty="0"/>
              <a:t>elements can be added in common cast iron to enhance some mechanical properties. They influence both </a:t>
            </a:r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  <a:r>
              <a:rPr lang="en-US" sz="2800" dirty="0" smtClean="0"/>
              <a:t>graphitization </a:t>
            </a:r>
            <a:r>
              <a:rPr lang="en-US" sz="2800" dirty="0"/>
              <a:t>potential and the structure and properties of the matrix. The main elements are listed below in terms of </a:t>
            </a:r>
            <a:r>
              <a:rPr lang="en-US" sz="2800" dirty="0" smtClean="0"/>
              <a:t>their</a:t>
            </a:r>
            <a:r>
              <a:rPr lang="tr-TR" sz="2800" dirty="0" smtClean="0"/>
              <a:t> </a:t>
            </a:r>
            <a:r>
              <a:rPr lang="en-US" sz="2800" dirty="0" smtClean="0"/>
              <a:t>graphitization </a:t>
            </a:r>
            <a:r>
              <a:rPr lang="en-US" sz="2800" dirty="0"/>
              <a:t>potential</a:t>
            </a:r>
            <a:r>
              <a:rPr lang="en-US" sz="2800" dirty="0" smtClean="0"/>
              <a:t>:</a:t>
            </a:r>
            <a:endParaRPr lang="tr-TR" sz="2800" dirty="0" smtClean="0"/>
          </a:p>
          <a:p>
            <a:pPr marL="0" indent="0">
              <a:buNone/>
            </a:pPr>
            <a:endParaRPr lang="tr-TR" sz="2800" dirty="0" smtClean="0"/>
          </a:p>
          <a:p>
            <a:pPr marL="0" indent="0">
              <a:buNone/>
            </a:pPr>
            <a:r>
              <a:rPr lang="en-US" sz="2800" dirty="0"/>
              <a:t>High positive graphitization potential (decreasing positive potential from </a:t>
            </a:r>
            <a:r>
              <a:rPr lang="tr-TR" sz="2800" dirty="0" err="1" smtClean="0"/>
              <a:t>left</a:t>
            </a:r>
            <a:r>
              <a:rPr lang="tr-TR" sz="2800" dirty="0" smtClean="0"/>
              <a:t> </a:t>
            </a:r>
            <a:r>
              <a:rPr lang="en-US" sz="2800" dirty="0" smtClean="0"/>
              <a:t>to </a:t>
            </a:r>
            <a:r>
              <a:rPr lang="tr-TR" sz="2800" dirty="0" err="1" smtClean="0"/>
              <a:t>right</a:t>
            </a:r>
            <a:r>
              <a:rPr lang="en-US" sz="2800" dirty="0" smtClean="0"/>
              <a:t>)</a:t>
            </a:r>
            <a:r>
              <a:rPr lang="tr-TR" sz="2800" dirty="0" smtClean="0"/>
              <a:t>: C, </a:t>
            </a:r>
            <a:r>
              <a:rPr lang="tr-TR" sz="2800" dirty="0" err="1" smtClean="0"/>
              <a:t>Sn</a:t>
            </a:r>
            <a:r>
              <a:rPr lang="tr-TR" sz="2800" dirty="0" smtClean="0"/>
              <a:t>, P, Si, Al, Cu, </a:t>
            </a:r>
            <a:r>
              <a:rPr lang="tr-TR" sz="2800" dirty="0" err="1" smtClean="0"/>
              <a:t>Ni</a:t>
            </a:r>
            <a:r>
              <a:rPr lang="tr-TR" sz="2800" dirty="0" smtClean="0"/>
              <a:t>, </a:t>
            </a:r>
            <a:r>
              <a:rPr lang="tr-TR" sz="2800" dirty="0" err="1" smtClean="0"/>
              <a:t>Neutral</a:t>
            </a:r>
            <a:r>
              <a:rPr lang="tr-TR" sz="2800" dirty="0" smtClean="0"/>
              <a:t>, Fe</a:t>
            </a:r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r>
              <a:rPr lang="en-US" sz="2800" dirty="0"/>
              <a:t>High </a:t>
            </a:r>
            <a:r>
              <a:rPr lang="tr-TR" sz="2800" dirty="0" err="1" smtClean="0"/>
              <a:t>negative</a:t>
            </a:r>
            <a:r>
              <a:rPr lang="en-US" sz="2800" dirty="0" smtClean="0"/>
              <a:t> </a:t>
            </a:r>
            <a:r>
              <a:rPr lang="en-US" sz="2800" dirty="0"/>
              <a:t>graphitization potential </a:t>
            </a:r>
            <a:r>
              <a:rPr lang="en-US" sz="2800" dirty="0" smtClean="0"/>
              <a:t>(</a:t>
            </a:r>
            <a:r>
              <a:rPr lang="en-US" sz="2800" dirty="0"/>
              <a:t>increasing negative potential from top to bottom</a:t>
            </a:r>
            <a:r>
              <a:rPr lang="en-US" sz="2800" dirty="0" smtClean="0"/>
              <a:t> </a:t>
            </a:r>
            <a:r>
              <a:rPr lang="tr-TR" sz="2800" dirty="0" err="1"/>
              <a:t>left</a:t>
            </a:r>
            <a:r>
              <a:rPr lang="tr-TR" sz="2800" dirty="0"/>
              <a:t> </a:t>
            </a:r>
            <a:r>
              <a:rPr lang="en-US" sz="2800" dirty="0"/>
              <a:t>to </a:t>
            </a:r>
            <a:r>
              <a:rPr lang="tr-TR" sz="2800" dirty="0" err="1"/>
              <a:t>right</a:t>
            </a:r>
            <a:r>
              <a:rPr lang="en-US" sz="2800" dirty="0" smtClean="0"/>
              <a:t>)</a:t>
            </a:r>
            <a:r>
              <a:rPr lang="tr-TR" sz="2800" dirty="0" smtClean="0"/>
              <a:t>: Mn, Cr, </a:t>
            </a:r>
            <a:r>
              <a:rPr lang="tr-TR" sz="2800" dirty="0" err="1" smtClean="0"/>
              <a:t>Mo</a:t>
            </a:r>
            <a:r>
              <a:rPr lang="tr-TR" sz="2800" dirty="0" smtClean="0"/>
              <a:t>, V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4491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dirty="0" err="1" smtClean="0"/>
              <a:t>Cast</a:t>
            </a:r>
            <a:r>
              <a:rPr lang="tr-TR" sz="2800" dirty="0" smtClean="0"/>
              <a:t> </a:t>
            </a:r>
            <a:r>
              <a:rPr lang="tr-TR" sz="2800" dirty="0" err="1" smtClean="0"/>
              <a:t>irons</a:t>
            </a:r>
            <a:r>
              <a:rPr lang="tr-TR" sz="2800" dirty="0" smtClean="0"/>
              <a:t> </a:t>
            </a:r>
            <a:r>
              <a:rPr lang="tr-TR" sz="2800" dirty="0" err="1" smtClean="0"/>
              <a:t>are</a:t>
            </a:r>
            <a:r>
              <a:rPr lang="tr-TR" sz="2800" dirty="0" smtClean="0"/>
              <a:t> </a:t>
            </a:r>
            <a:r>
              <a:rPr lang="tr-TR" sz="2800" dirty="0" err="1" smtClean="0"/>
              <a:t>kinds</a:t>
            </a:r>
            <a:r>
              <a:rPr lang="tr-TR" sz="2800" dirty="0" smtClean="0"/>
              <a:t> of </a:t>
            </a:r>
            <a:r>
              <a:rPr lang="tr-TR" sz="2800" dirty="0" err="1" smtClean="0"/>
              <a:t>iron</a:t>
            </a:r>
            <a:r>
              <a:rPr lang="tr-TR" sz="2800" dirty="0" smtClean="0"/>
              <a:t> </a:t>
            </a:r>
            <a:r>
              <a:rPr lang="tr-TR" sz="2800" dirty="0" err="1" smtClean="0"/>
              <a:t>alloys</a:t>
            </a:r>
            <a:r>
              <a:rPr lang="tr-TR" sz="2800" dirty="0" smtClean="0"/>
              <a:t> </a:t>
            </a:r>
            <a:r>
              <a:rPr lang="tr-TR" sz="2800" dirty="0" err="1" smtClean="0"/>
              <a:t>which</a:t>
            </a:r>
            <a:r>
              <a:rPr lang="tr-TR" sz="2800" dirty="0" smtClean="0"/>
              <a:t> </a:t>
            </a:r>
            <a:r>
              <a:rPr lang="tr-TR" sz="2800" dirty="0" err="1" smtClean="0"/>
              <a:t>include</a:t>
            </a:r>
            <a:r>
              <a:rPr lang="tr-TR" sz="2800" dirty="0" smtClean="0"/>
              <a:t> </a:t>
            </a:r>
            <a:r>
              <a:rPr lang="tr-TR" sz="2800" dirty="0" err="1" smtClean="0"/>
              <a:t>carbon</a:t>
            </a:r>
            <a:r>
              <a:rPr lang="tr-TR" sz="2800" dirty="0" smtClean="0"/>
              <a:t> </a:t>
            </a:r>
            <a:r>
              <a:rPr lang="tr-TR" sz="2800" dirty="0" err="1" smtClean="0"/>
              <a:t>up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4 % </a:t>
            </a:r>
            <a:r>
              <a:rPr lang="tr-TR" sz="2800" dirty="0" err="1" smtClean="0"/>
              <a:t>and</a:t>
            </a:r>
            <a:r>
              <a:rPr lang="tr-TR" sz="2800" dirty="0" smtClean="0"/>
              <a:t>  </a:t>
            </a:r>
            <a:r>
              <a:rPr lang="tr-TR" sz="2800" dirty="0" err="1" smtClean="0"/>
              <a:t>silicon</a:t>
            </a:r>
            <a:r>
              <a:rPr lang="tr-TR" sz="2800" dirty="0" smtClean="0"/>
              <a:t> </a:t>
            </a:r>
            <a:r>
              <a:rPr lang="tr-TR" sz="2800" dirty="0" err="1" smtClean="0"/>
              <a:t>up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3.5 %.</a:t>
            </a:r>
          </a:p>
          <a:p>
            <a:pPr marL="0" indent="0" algn="just">
              <a:buNone/>
            </a:pPr>
            <a:r>
              <a:rPr lang="en-US" sz="2800" dirty="0"/>
              <a:t>Historically, the first classification of cast iron was based on its fracture. Two types of iron were </a:t>
            </a:r>
            <a:r>
              <a:rPr lang="en-US" sz="2800" dirty="0" smtClean="0"/>
              <a:t>initially</a:t>
            </a:r>
            <a:r>
              <a:rPr lang="tr-TR" sz="2800" dirty="0" smtClean="0"/>
              <a:t> </a:t>
            </a:r>
            <a:r>
              <a:rPr lang="en-US" sz="2800" dirty="0" smtClean="0"/>
              <a:t>recognized:</a:t>
            </a:r>
            <a:endParaRPr lang="tr-TR" sz="2800" dirty="0" smtClean="0"/>
          </a:p>
          <a:p>
            <a:pPr algn="just"/>
            <a:r>
              <a:rPr lang="en-US" sz="2800" dirty="0" smtClean="0"/>
              <a:t>White </a:t>
            </a:r>
            <a:r>
              <a:rPr lang="en-US" sz="2800" dirty="0"/>
              <a:t>iron: Exhibits a white, crystalline fracture surface because fracture occurs along the iron </a:t>
            </a:r>
            <a:r>
              <a:rPr lang="en-US" sz="2800" dirty="0" smtClean="0"/>
              <a:t>carbide</a:t>
            </a:r>
            <a:r>
              <a:rPr lang="tr-TR" sz="2800" dirty="0" smtClean="0"/>
              <a:t> </a:t>
            </a:r>
            <a:r>
              <a:rPr lang="en-US" sz="2800" dirty="0" smtClean="0"/>
              <a:t>plates</a:t>
            </a:r>
            <a:r>
              <a:rPr lang="en-US" sz="2800" dirty="0"/>
              <a:t>; it is the result of metastable solidification (Fe</a:t>
            </a:r>
            <a:r>
              <a:rPr lang="en-US" sz="2800" baseline="-25000" dirty="0"/>
              <a:t>3</a:t>
            </a:r>
            <a:r>
              <a:rPr lang="en-US" sz="2800" dirty="0"/>
              <a:t>C eutectic)</a:t>
            </a:r>
          </a:p>
          <a:p>
            <a:pPr algn="just"/>
            <a:r>
              <a:rPr lang="en-US" sz="2800" dirty="0" smtClean="0"/>
              <a:t>Gray </a:t>
            </a:r>
            <a:r>
              <a:rPr lang="en-US" sz="2800" dirty="0"/>
              <a:t>iron: Exhibits a gray fracture surface because fracture occurs along the graphite plates (flakes); </a:t>
            </a:r>
            <a:r>
              <a:rPr lang="en-US" sz="2800" dirty="0" smtClean="0"/>
              <a:t>it</a:t>
            </a:r>
            <a:r>
              <a:rPr lang="tr-TR" sz="2800" dirty="0" smtClean="0"/>
              <a:t> </a:t>
            </a:r>
            <a:r>
              <a:rPr lang="en-US" sz="2800" dirty="0" smtClean="0"/>
              <a:t>is </a:t>
            </a:r>
            <a:r>
              <a:rPr lang="en-US" sz="2800" dirty="0"/>
              <a:t>the result of stable solidification (Gr eutectic</a:t>
            </a:r>
            <a:r>
              <a:rPr lang="en-US" sz="2800" dirty="0" smtClean="0"/>
              <a:t>)</a:t>
            </a:r>
            <a:r>
              <a:rPr lang="tr-TR" sz="2800" dirty="0" smtClean="0"/>
              <a:t>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024060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28243"/>
            <a:ext cx="9036496" cy="6669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In general, alloying elements can be classified into three categories. Each is discussed below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pPr marL="0" indent="0">
              <a:buNone/>
            </a:pPr>
            <a:endParaRPr lang="tr-TR" sz="2800" dirty="0" smtClean="0"/>
          </a:p>
          <a:p>
            <a:pPr marL="0" indent="0" algn="just">
              <a:buNone/>
            </a:pPr>
            <a:r>
              <a:rPr lang="en-US" sz="2800" b="1" dirty="0"/>
              <a:t>Silicon and aluminum </a:t>
            </a:r>
            <a:r>
              <a:rPr lang="en-US" sz="2800" dirty="0"/>
              <a:t>increase the graphitization potential for both the eutectic and eutectoid transformations </a:t>
            </a:r>
            <a:r>
              <a:rPr lang="en-US" sz="2800" dirty="0" smtClean="0"/>
              <a:t>and</a:t>
            </a:r>
            <a:r>
              <a:rPr lang="tr-TR" sz="2800" dirty="0" smtClean="0"/>
              <a:t> </a:t>
            </a:r>
            <a:r>
              <a:rPr lang="en-US" sz="2800" dirty="0" smtClean="0"/>
              <a:t>increase </a:t>
            </a:r>
            <a:r>
              <a:rPr lang="en-US" sz="2800" dirty="0"/>
              <a:t>the number of graphite particles. They form solid solutions in the matrix. Because they increase </a:t>
            </a:r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  <a:r>
              <a:rPr lang="en-US" sz="2800" dirty="0" smtClean="0"/>
              <a:t>ferrite/pearlite </a:t>
            </a:r>
            <a:r>
              <a:rPr lang="en-US" sz="2800" dirty="0"/>
              <a:t>ratio, they lower strength and </a:t>
            </a:r>
            <a:r>
              <a:rPr lang="en-US" sz="2800" dirty="0" smtClean="0"/>
              <a:t>hardness</a:t>
            </a:r>
            <a:endParaRPr lang="tr-TR" sz="2800" dirty="0" smtClean="0"/>
          </a:p>
          <a:p>
            <a:pPr marL="0" indent="0" algn="just">
              <a:buNone/>
            </a:pPr>
            <a:endParaRPr lang="tr-TR" sz="2800" dirty="0" smtClean="0"/>
          </a:p>
          <a:p>
            <a:pPr marL="0" indent="0" algn="just">
              <a:buNone/>
            </a:pPr>
            <a:r>
              <a:rPr lang="en-US" sz="2800" b="1" dirty="0"/>
              <a:t>Nickel, copper, and tin </a:t>
            </a:r>
            <a:r>
              <a:rPr lang="en-US" sz="2800" dirty="0"/>
              <a:t>increase the graphitization potential during the eutectic transformation, but decrease it </a:t>
            </a:r>
            <a:r>
              <a:rPr lang="en-US" sz="2800" dirty="0" smtClean="0"/>
              <a:t>during</a:t>
            </a:r>
            <a:r>
              <a:rPr lang="tr-TR" sz="2800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eutectoid transformation, thus raising the pearlite/ferrite ratio. This second effect is due to the retardation of </a:t>
            </a:r>
            <a:r>
              <a:rPr lang="en-US" sz="2800" dirty="0" smtClean="0"/>
              <a:t>carbon</a:t>
            </a:r>
            <a:r>
              <a:rPr lang="tr-TR" sz="2800" dirty="0" smtClean="0"/>
              <a:t> </a:t>
            </a:r>
            <a:r>
              <a:rPr lang="en-US" sz="2800" dirty="0" smtClean="0"/>
              <a:t>diffusion</a:t>
            </a:r>
            <a:r>
              <a:rPr lang="en-US" sz="2800" dirty="0"/>
              <a:t>. These elements form solid solution in the matrix. Because they increase the amount of pearlite, they </a:t>
            </a:r>
            <a:r>
              <a:rPr lang="en-US" sz="2800" dirty="0" smtClean="0"/>
              <a:t>raise</a:t>
            </a:r>
            <a:r>
              <a:rPr lang="tr-TR" sz="2800" dirty="0" smtClean="0"/>
              <a:t> </a:t>
            </a:r>
            <a:r>
              <a:rPr lang="en-US" sz="2800" dirty="0" smtClean="0"/>
              <a:t>strength </a:t>
            </a:r>
            <a:r>
              <a:rPr lang="en-US" sz="2800" dirty="0"/>
              <a:t>and hardness.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3766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idx="1"/>
          </p:nvPr>
        </p:nvSpPr>
        <p:spPr>
          <a:xfrm>
            <a:off x="179512" y="0"/>
            <a:ext cx="842493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/>
              <a:t>Chromium, molybdenum, tungsten, and vanadium </a:t>
            </a:r>
            <a:r>
              <a:rPr lang="en-US" sz="2800" dirty="0"/>
              <a:t>decrease the graphitization potential at both stages. </a:t>
            </a:r>
            <a:r>
              <a:rPr lang="en-US" sz="2800" dirty="0" smtClean="0"/>
              <a:t>Thus,</a:t>
            </a:r>
            <a:r>
              <a:rPr lang="tr-TR" sz="2800" dirty="0" smtClean="0"/>
              <a:t> </a:t>
            </a:r>
            <a:r>
              <a:rPr lang="en-US" sz="2800" dirty="0" smtClean="0"/>
              <a:t>they </a:t>
            </a:r>
            <a:r>
              <a:rPr lang="en-US" sz="2800" dirty="0"/>
              <a:t>increase the amount of carbides and pearlite. They concentrate in principal in the carbides, forming (</a:t>
            </a:r>
            <a:r>
              <a:rPr lang="en-US" sz="2800" dirty="0" err="1" smtClean="0"/>
              <a:t>FeX</a:t>
            </a:r>
            <a:r>
              <a:rPr lang="en-US" sz="2800" dirty="0" smtClean="0"/>
              <a:t>)</a:t>
            </a:r>
            <a:r>
              <a:rPr lang="en-US" sz="2800" baseline="-25000" dirty="0" err="1" smtClean="0"/>
              <a:t>n</a:t>
            </a:r>
            <a:r>
              <a:rPr lang="en-US" sz="2800" dirty="0" err="1" smtClean="0"/>
              <a:t>C</a:t>
            </a:r>
            <a:r>
              <a:rPr lang="en-US" sz="2800" dirty="0" smtClean="0"/>
              <a:t>-type</a:t>
            </a:r>
            <a:r>
              <a:rPr lang="tr-TR" sz="2800" dirty="0" smtClean="0"/>
              <a:t> </a:t>
            </a:r>
            <a:r>
              <a:rPr lang="en-US" sz="2800" dirty="0" smtClean="0"/>
              <a:t>carbides</a:t>
            </a:r>
            <a:r>
              <a:rPr lang="en-US" sz="2800" dirty="0"/>
              <a:t>, but also alloy the α Fe solid solution. As long as carbide formation does not occur, these elements </a:t>
            </a:r>
            <a:r>
              <a:rPr lang="en-US" sz="2800" dirty="0" smtClean="0"/>
              <a:t>increase</a:t>
            </a:r>
            <a:r>
              <a:rPr lang="tr-TR" sz="2800" dirty="0" smtClean="0"/>
              <a:t> </a:t>
            </a:r>
            <a:r>
              <a:rPr lang="en-US" sz="2800" dirty="0" smtClean="0"/>
              <a:t>strength </a:t>
            </a:r>
            <a:r>
              <a:rPr lang="en-US" sz="2800" dirty="0"/>
              <a:t>and hardness. Above a certain level, any of these elements will determine the solidification of a structure </a:t>
            </a:r>
            <a:r>
              <a:rPr lang="en-US" sz="2800" dirty="0" smtClean="0"/>
              <a:t>with</a:t>
            </a:r>
            <a:r>
              <a:rPr lang="tr-TR" sz="2800" dirty="0" smtClean="0"/>
              <a:t> </a:t>
            </a:r>
            <a:r>
              <a:rPr lang="en-US" sz="2800" dirty="0" smtClean="0"/>
              <a:t>both </a:t>
            </a:r>
            <a:r>
              <a:rPr lang="en-US" sz="2800" dirty="0"/>
              <a:t>Gr and Fe</a:t>
            </a:r>
            <a:r>
              <a:rPr lang="en-US" sz="2800" baseline="-25000" dirty="0"/>
              <a:t>3</a:t>
            </a:r>
            <a:r>
              <a:rPr lang="en-US" sz="2800" dirty="0"/>
              <a:t>C (mottled structure), which will have lower strength but higher hardness.</a:t>
            </a:r>
          </a:p>
          <a:p>
            <a:pPr marL="0" indent="0" algn="just">
              <a:buNone/>
            </a:pPr>
            <a:r>
              <a:rPr lang="en-US" sz="2800" dirty="0"/>
              <a:t>In alloyed gray iron, the typical ranges for the elements discussed above are as follows</a:t>
            </a:r>
            <a:r>
              <a:rPr lang="en-US" sz="2800" dirty="0" smtClean="0"/>
              <a:t>:</a:t>
            </a:r>
            <a:r>
              <a:rPr lang="tr-TR" sz="2800" dirty="0" smtClean="0"/>
              <a:t> Cr: 0.2-0.6, </a:t>
            </a:r>
            <a:r>
              <a:rPr lang="tr-TR" sz="2800" dirty="0" err="1" smtClean="0"/>
              <a:t>Mo</a:t>
            </a:r>
            <a:r>
              <a:rPr lang="tr-TR" sz="2800" dirty="0" smtClean="0"/>
              <a:t>: 0,2-1, </a:t>
            </a:r>
          </a:p>
          <a:p>
            <a:pPr marL="0" indent="0" algn="just">
              <a:buNone/>
            </a:pPr>
            <a:r>
              <a:rPr lang="tr-TR" sz="2800" dirty="0" smtClean="0"/>
              <a:t>V: 0.1-0.2, </a:t>
            </a:r>
            <a:r>
              <a:rPr lang="tr-TR" sz="2800" dirty="0" err="1" smtClean="0"/>
              <a:t>Ni</a:t>
            </a:r>
            <a:r>
              <a:rPr lang="tr-TR" sz="2800" dirty="0" smtClean="0"/>
              <a:t>: 0.6-1, </a:t>
            </a:r>
            <a:r>
              <a:rPr lang="tr-TR" sz="2800" dirty="0" err="1" smtClean="0"/>
              <a:t>Sn</a:t>
            </a:r>
            <a:r>
              <a:rPr lang="tr-TR" sz="2800" dirty="0" smtClean="0"/>
              <a:t>: 0.04-0.08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763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724" y="332656"/>
            <a:ext cx="8954071" cy="307091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40" y="3573016"/>
            <a:ext cx="8896040" cy="310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227436"/>
            <a:ext cx="3819638" cy="570401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09148" y="5931455"/>
            <a:ext cx="4878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Influence of inoculation on tensile strength as a function of carbon equivalent for 30 </a:t>
            </a:r>
            <a:r>
              <a:rPr lang="en-US" dirty="0" smtClean="0"/>
              <a:t>mm </a:t>
            </a:r>
            <a:r>
              <a:rPr lang="en-US" dirty="0" err="1"/>
              <a:t>diam</a:t>
            </a:r>
            <a:endParaRPr lang="en-US" dirty="0"/>
          </a:p>
          <a:p>
            <a:r>
              <a:rPr lang="en-US" dirty="0"/>
              <a:t>bars.</a:t>
            </a:r>
            <a:endParaRPr lang="en-GB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476672"/>
            <a:ext cx="4291335" cy="484259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5137175" y="5331290"/>
            <a:ext cx="3798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</a:rPr>
              <a:t>Influence of graphite morphology on the stress-strain curve of several cast irons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0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-1464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 smtClean="0"/>
              <a:t>S</a:t>
            </a:r>
            <a:r>
              <a:rPr lang="en-GB" sz="2800" b="1" dirty="0" err="1" smtClean="0"/>
              <a:t>pheroidization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Techniques</a:t>
            </a:r>
            <a:endParaRPr lang="en-GB" sz="28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022" y="1392857"/>
            <a:ext cx="4043868" cy="464399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6034" y="5932027"/>
            <a:ext cx="4618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Open </a:t>
            </a:r>
            <a:r>
              <a:rPr lang="tr-TR" b="1" dirty="0" err="1" smtClean="0"/>
              <a:t>crucible</a:t>
            </a:r>
            <a:r>
              <a:rPr lang="tr-TR" b="1" dirty="0" smtClean="0"/>
              <a:t> </a:t>
            </a:r>
            <a:r>
              <a:rPr lang="tr-TR" b="1" dirty="0" err="1" smtClean="0"/>
              <a:t>technique</a:t>
            </a:r>
            <a:r>
              <a:rPr lang="tr-TR" b="1" dirty="0" smtClean="0"/>
              <a:t> </a:t>
            </a:r>
            <a:r>
              <a:rPr lang="tr-TR" dirty="0" smtClean="0"/>
              <a:t>(</a:t>
            </a:r>
            <a:r>
              <a:rPr lang="tr-TR" dirty="0" err="1" smtClean="0"/>
              <a:t>Effeciency</a:t>
            </a:r>
            <a:r>
              <a:rPr lang="tr-TR" dirty="0" smtClean="0"/>
              <a:t>: 20%-30%)</a:t>
            </a:r>
            <a:endParaRPr lang="en-GB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384" y="1358969"/>
            <a:ext cx="4201616" cy="4605202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4971875" y="5928120"/>
            <a:ext cx="423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Sandwich</a:t>
            </a:r>
            <a:r>
              <a:rPr lang="tr-TR" b="1" dirty="0" smtClean="0"/>
              <a:t> </a:t>
            </a:r>
            <a:r>
              <a:rPr lang="tr-TR" b="1" dirty="0" err="1" smtClean="0"/>
              <a:t>technique</a:t>
            </a:r>
            <a:r>
              <a:rPr lang="tr-TR" b="1" dirty="0" smtClean="0"/>
              <a:t> </a:t>
            </a:r>
            <a:r>
              <a:rPr lang="tr-TR" dirty="0" smtClean="0"/>
              <a:t>(</a:t>
            </a:r>
            <a:r>
              <a:rPr lang="tr-TR" dirty="0" err="1" smtClean="0"/>
              <a:t>Effeciency</a:t>
            </a:r>
            <a:r>
              <a:rPr lang="tr-TR" dirty="0" smtClean="0"/>
              <a:t>: 40%-45%)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013936"/>
            <a:ext cx="4165638" cy="422592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182" y="881811"/>
            <a:ext cx="3987433" cy="438427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78155" y="537321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Plunging</a:t>
            </a:r>
            <a:r>
              <a:rPr lang="tr-TR" b="1" dirty="0" smtClean="0"/>
              <a:t> </a:t>
            </a:r>
            <a:r>
              <a:rPr lang="tr-TR" b="1" dirty="0" err="1" smtClean="0"/>
              <a:t>technique</a:t>
            </a:r>
            <a:r>
              <a:rPr lang="tr-TR" b="1" dirty="0" smtClean="0"/>
              <a:t> </a:t>
            </a:r>
          </a:p>
          <a:p>
            <a:r>
              <a:rPr lang="tr-TR" dirty="0" smtClean="0"/>
              <a:t>(</a:t>
            </a:r>
            <a:r>
              <a:rPr lang="tr-TR" dirty="0" err="1" smtClean="0"/>
              <a:t>Effeciency</a:t>
            </a:r>
            <a:r>
              <a:rPr lang="tr-TR" dirty="0" smtClean="0"/>
              <a:t>: ~ 50%)</a:t>
            </a:r>
            <a:endParaRPr lang="en-GB" dirty="0"/>
          </a:p>
        </p:txBody>
      </p:sp>
      <p:sp>
        <p:nvSpPr>
          <p:cNvPr id="7" name="Metin kutusu 6"/>
          <p:cNvSpPr txBox="1"/>
          <p:nvPr/>
        </p:nvSpPr>
        <p:spPr>
          <a:xfrm>
            <a:off x="4680011" y="5302932"/>
            <a:ext cx="4491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(</a:t>
            </a:r>
            <a:r>
              <a:rPr lang="tr-TR" b="1" dirty="0" err="1" smtClean="0"/>
              <a:t>Cored</a:t>
            </a:r>
            <a:r>
              <a:rPr lang="tr-TR" b="1" dirty="0" smtClean="0"/>
              <a:t>) </a:t>
            </a:r>
            <a:r>
              <a:rPr lang="tr-TR" b="1" dirty="0" err="1" smtClean="0"/>
              <a:t>Wire</a:t>
            </a:r>
            <a:r>
              <a:rPr lang="tr-TR" b="1" dirty="0" smtClean="0"/>
              <a:t> </a:t>
            </a:r>
            <a:r>
              <a:rPr lang="tr-TR" b="1" dirty="0" err="1" smtClean="0"/>
              <a:t>technique</a:t>
            </a:r>
            <a:r>
              <a:rPr lang="tr-TR" b="1" dirty="0"/>
              <a:t> </a:t>
            </a:r>
            <a:endParaRPr lang="tr-TR" dirty="0"/>
          </a:p>
          <a:p>
            <a:r>
              <a:rPr lang="tr-TR" dirty="0" smtClean="0"/>
              <a:t>(</a:t>
            </a:r>
            <a:r>
              <a:rPr lang="tr-TR" dirty="0" err="1" smtClean="0"/>
              <a:t>Effeciency</a:t>
            </a:r>
            <a:r>
              <a:rPr lang="tr-TR" dirty="0" smtClean="0"/>
              <a:t>: </a:t>
            </a:r>
            <a:r>
              <a:rPr lang="tr-TR" dirty="0" err="1" smtClean="0"/>
              <a:t>Higher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sandwich</a:t>
            </a:r>
            <a:r>
              <a:rPr lang="tr-TR" dirty="0" smtClean="0"/>
              <a:t> </a:t>
            </a:r>
            <a:r>
              <a:rPr lang="tr-TR" dirty="0" err="1" smtClean="0"/>
              <a:t>technique</a:t>
            </a:r>
            <a:r>
              <a:rPr lang="tr-TR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46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764704"/>
            <a:ext cx="8263449" cy="441085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627784" y="55892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Converter </a:t>
            </a:r>
            <a:r>
              <a:rPr lang="tr-TR" b="1" dirty="0" err="1" smtClean="0"/>
              <a:t>technique</a:t>
            </a:r>
            <a:r>
              <a:rPr lang="tr-TR" b="1" dirty="0" smtClean="0"/>
              <a:t> </a:t>
            </a:r>
            <a:r>
              <a:rPr lang="tr-TR" dirty="0" smtClean="0"/>
              <a:t>(</a:t>
            </a:r>
            <a:r>
              <a:rPr lang="tr-TR" dirty="0" err="1" smtClean="0"/>
              <a:t>Effeciency</a:t>
            </a:r>
            <a:r>
              <a:rPr lang="tr-TR" dirty="0" smtClean="0"/>
              <a:t>: ~ 50%)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349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963" y="273196"/>
            <a:ext cx="4134044" cy="251896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332656"/>
            <a:ext cx="3445037" cy="336468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845" y="3722978"/>
            <a:ext cx="4968106" cy="2955469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611560" y="2888239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Küresel grafitin </a:t>
            </a:r>
            <a:r>
              <a:rPr lang="tr-TR" dirty="0" err="1" smtClean="0"/>
              <a:t>çekirdeklenmesi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9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0032" y="188640"/>
            <a:ext cx="3629432" cy="353351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88640"/>
            <a:ext cx="3744416" cy="633020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4572000" y="3722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Influence of residual magnesium on graphite shape</a:t>
            </a:r>
            <a:endParaRPr lang="en-GB" dirty="0"/>
          </a:p>
        </p:txBody>
      </p:sp>
      <p:sp>
        <p:nvSpPr>
          <p:cNvPr id="7" name="Dikdörtgen 6"/>
          <p:cNvSpPr/>
          <p:nvPr/>
        </p:nvSpPr>
        <p:spPr>
          <a:xfrm>
            <a:off x="4211960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Influence of residual magnesium (a) and nodularity (b) on some mechanical properties of ductile iron.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9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0"/>
            <a:ext cx="8507288" cy="4929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The elements in the first </a:t>
            </a:r>
            <a:r>
              <a:rPr lang="en-US" sz="2400" dirty="0" smtClean="0"/>
              <a:t>group</a:t>
            </a:r>
            <a:r>
              <a:rPr lang="tr-TR" sz="2400" dirty="0" smtClean="0"/>
              <a:t>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err="1" smtClean="0"/>
              <a:t>spheroidizing</a:t>
            </a:r>
            <a:r>
              <a:rPr lang="en-US" sz="2400" dirty="0" smtClean="0"/>
              <a:t> elements</a:t>
            </a:r>
            <a:r>
              <a:rPr lang="tr-TR" sz="2400" dirty="0" smtClean="0"/>
              <a:t> </a:t>
            </a:r>
            <a:r>
              <a:rPr lang="en-US" sz="2400" dirty="0" smtClean="0"/>
              <a:t>can </a:t>
            </a:r>
            <a:r>
              <a:rPr lang="en-US" sz="2400" dirty="0"/>
              <a:t>change graphite shape from flake through compacted to spheroidal. </a:t>
            </a:r>
            <a:r>
              <a:rPr lang="en-US" sz="2400" dirty="0" smtClean="0"/>
              <a:t>The </a:t>
            </a:r>
            <a:r>
              <a:rPr lang="en-US" sz="2400" dirty="0"/>
              <a:t>most widely used element for the production of spheroidal graphite is magnesium. The amount </a:t>
            </a:r>
            <a:r>
              <a:rPr lang="en-US" sz="2400" dirty="0" smtClean="0"/>
              <a:t>of</a:t>
            </a:r>
            <a:r>
              <a:rPr lang="tr-TR" sz="2400" dirty="0" smtClean="0"/>
              <a:t> </a:t>
            </a:r>
            <a:r>
              <a:rPr lang="en-US" sz="2400" dirty="0" smtClean="0"/>
              <a:t>residual magnesium</a:t>
            </a:r>
            <a:r>
              <a:rPr lang="tr-TR" sz="2400" dirty="0" smtClean="0"/>
              <a:t> </a:t>
            </a:r>
            <a:r>
              <a:rPr lang="en-US" sz="2400" dirty="0" smtClean="0"/>
              <a:t>required </a:t>
            </a:r>
            <a:r>
              <a:rPr lang="en-US" sz="2400" dirty="0"/>
              <a:t>to produce spheroidal graphite is generally 0.03 to </a:t>
            </a:r>
            <a:r>
              <a:rPr lang="en-US" sz="2400" dirty="0" smtClean="0"/>
              <a:t>0.05</a:t>
            </a:r>
            <a:r>
              <a:rPr lang="tr-TR" sz="2400" dirty="0" smtClean="0"/>
              <a:t> </a:t>
            </a:r>
            <a:r>
              <a:rPr lang="en-US" sz="2400" dirty="0" smtClean="0"/>
              <a:t>%. </a:t>
            </a:r>
            <a:r>
              <a:rPr lang="en-US" sz="2400" dirty="0"/>
              <a:t>The precise </a:t>
            </a:r>
            <a:r>
              <a:rPr lang="en-US" sz="2400" dirty="0" smtClean="0"/>
              <a:t>level</a:t>
            </a:r>
            <a:r>
              <a:rPr lang="tr-TR" sz="2400" dirty="0" smtClean="0"/>
              <a:t> </a:t>
            </a:r>
            <a:r>
              <a:rPr lang="en-US" sz="2400" dirty="0" smtClean="0"/>
              <a:t>depends </a:t>
            </a:r>
            <a:r>
              <a:rPr lang="en-US" sz="2400" dirty="0"/>
              <a:t>on the cooling rate. A higher cooling rate requires less magnesium. The amount of magnesium to be added in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iron </a:t>
            </a:r>
            <a:r>
              <a:rPr lang="en-US" sz="2400" dirty="0"/>
              <a:t>is a function of the initial sulfur </a:t>
            </a:r>
            <a:r>
              <a:rPr lang="en-US" sz="2400" dirty="0" smtClean="0"/>
              <a:t>level</a:t>
            </a:r>
            <a:r>
              <a:rPr lang="tr-TR" sz="2400" dirty="0" smtClean="0"/>
              <a:t>. </a:t>
            </a:r>
            <a:endParaRPr lang="en-GB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1" y="3573016"/>
            <a:ext cx="9035055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67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8964488" cy="65725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2800" dirty="0"/>
              <a:t>With the advent of metallography, and as the body </a:t>
            </a:r>
            <a:r>
              <a:rPr lang="en-US" sz="2800" dirty="0" smtClean="0"/>
              <a:t>of</a:t>
            </a:r>
            <a:r>
              <a:rPr lang="tr-TR" sz="2800" dirty="0" smtClean="0"/>
              <a:t> </a:t>
            </a:r>
            <a:r>
              <a:rPr lang="en-US" sz="2800" dirty="0" smtClean="0"/>
              <a:t>knowledge </a:t>
            </a:r>
            <a:r>
              <a:rPr lang="en-US" sz="2800" dirty="0"/>
              <a:t>pertinent to cast iron increased, other </a:t>
            </a:r>
            <a:r>
              <a:rPr lang="en-US" sz="2800" dirty="0" smtClean="0"/>
              <a:t>classifications</a:t>
            </a:r>
            <a:r>
              <a:rPr lang="tr-TR" sz="2800" dirty="0" smtClean="0"/>
              <a:t> </a:t>
            </a:r>
            <a:r>
              <a:rPr lang="en-US" sz="2800" dirty="0" smtClean="0"/>
              <a:t>based </a:t>
            </a:r>
            <a:r>
              <a:rPr lang="en-US" sz="2800" dirty="0"/>
              <a:t>on microstructural features became possible:</a:t>
            </a:r>
          </a:p>
          <a:p>
            <a:pPr algn="just"/>
            <a:r>
              <a:rPr lang="en-US" sz="2800" dirty="0" smtClean="0"/>
              <a:t>Graphite </a:t>
            </a:r>
            <a:r>
              <a:rPr lang="en-US" sz="2800" dirty="0"/>
              <a:t>shape: Lamellar (flake) graphite (FG), spheroidal (nodular) graphite (SG), </a:t>
            </a:r>
            <a:r>
              <a:rPr lang="en-US" sz="2800" dirty="0" smtClean="0"/>
              <a:t>compacted</a:t>
            </a:r>
            <a:r>
              <a:rPr lang="tr-TR" sz="2800" dirty="0" smtClean="0"/>
              <a:t> </a:t>
            </a:r>
            <a:r>
              <a:rPr lang="en-US" sz="2800" dirty="0" smtClean="0"/>
              <a:t>(vermicular</a:t>
            </a:r>
            <a:r>
              <a:rPr lang="en-US" sz="2800" dirty="0"/>
              <a:t>) graphite (CG), and temper graphite (TG); temper graphite results from a </a:t>
            </a:r>
            <a:r>
              <a:rPr lang="en-US" sz="2800" dirty="0" smtClean="0"/>
              <a:t>solid-state</a:t>
            </a:r>
            <a:r>
              <a:rPr lang="tr-TR" sz="2800" dirty="0" smtClean="0"/>
              <a:t> </a:t>
            </a:r>
            <a:r>
              <a:rPr lang="en-US" sz="2800" dirty="0" smtClean="0"/>
              <a:t>reaction </a:t>
            </a:r>
            <a:r>
              <a:rPr lang="en-US" sz="2800" dirty="0"/>
              <a:t>(</a:t>
            </a:r>
            <a:r>
              <a:rPr lang="en-US" sz="2800" dirty="0" err="1"/>
              <a:t>malleabilization</a:t>
            </a:r>
            <a:r>
              <a:rPr lang="en-US" sz="2800" dirty="0"/>
              <a:t>)</a:t>
            </a:r>
          </a:p>
          <a:p>
            <a:pPr algn="just"/>
            <a:r>
              <a:rPr lang="en-US" sz="2800" dirty="0" smtClean="0"/>
              <a:t>Matrix</a:t>
            </a:r>
            <a:r>
              <a:rPr lang="en-US" sz="2800" dirty="0"/>
              <a:t>: Ferritic, </a:t>
            </a:r>
            <a:r>
              <a:rPr lang="en-US" sz="2800" dirty="0" err="1"/>
              <a:t>pearlitic</a:t>
            </a:r>
            <a:r>
              <a:rPr lang="en-US" sz="2800" dirty="0"/>
              <a:t>, austenitic, martensitic, </a:t>
            </a:r>
            <a:r>
              <a:rPr lang="en-US" sz="2800" dirty="0" err="1"/>
              <a:t>bainitic</a:t>
            </a:r>
            <a:r>
              <a:rPr lang="en-US" sz="2800" dirty="0"/>
              <a:t> (</a:t>
            </a:r>
            <a:r>
              <a:rPr lang="en-US" sz="2800" dirty="0" err="1" smtClean="0"/>
              <a:t>austempered</a:t>
            </a:r>
            <a:r>
              <a:rPr lang="en-US" sz="2800" dirty="0" smtClean="0"/>
              <a:t>)</a:t>
            </a:r>
            <a:endParaRPr lang="tr-TR" sz="2800" dirty="0" smtClean="0"/>
          </a:p>
          <a:p>
            <a:pPr marL="0" indent="0" algn="just">
              <a:buNone/>
            </a:pPr>
            <a:r>
              <a:rPr lang="en-US" sz="2800" dirty="0"/>
              <a:t>This classification is seldom used by the floor </a:t>
            </a:r>
            <a:r>
              <a:rPr lang="en-US" sz="2800" dirty="0" err="1"/>
              <a:t>foundryman</a:t>
            </a:r>
            <a:r>
              <a:rPr lang="en-US" sz="2800" dirty="0"/>
              <a:t>. The most widely used terminology is the commercial one. </a:t>
            </a:r>
            <a:r>
              <a:rPr lang="en-US" sz="2800" dirty="0" smtClean="0"/>
              <a:t>A</a:t>
            </a:r>
            <a:r>
              <a:rPr lang="tr-TR" sz="2800" dirty="0" smtClean="0"/>
              <a:t> </a:t>
            </a:r>
            <a:r>
              <a:rPr lang="en-US" sz="2800" dirty="0" smtClean="0"/>
              <a:t>first </a:t>
            </a:r>
            <a:r>
              <a:rPr lang="en-US" sz="2800" dirty="0"/>
              <a:t>division can be made in two categories:</a:t>
            </a:r>
          </a:p>
          <a:p>
            <a:pPr algn="just"/>
            <a:r>
              <a:rPr lang="en-US" sz="2800" dirty="0" smtClean="0"/>
              <a:t>Common </a:t>
            </a:r>
            <a:r>
              <a:rPr lang="en-US" sz="2800" dirty="0"/>
              <a:t>cast irons: For general-purpose applications, they are unalloyed or low alloy</a:t>
            </a:r>
          </a:p>
          <a:p>
            <a:pPr algn="just"/>
            <a:r>
              <a:rPr lang="en-US" sz="2800" dirty="0" smtClean="0"/>
              <a:t>Special </a:t>
            </a:r>
            <a:r>
              <a:rPr lang="en-US" sz="2800" dirty="0"/>
              <a:t>cast irons: For special applications, generally </a:t>
            </a:r>
            <a:r>
              <a:rPr lang="en-US" sz="2800" dirty="0" smtClean="0"/>
              <a:t>high</a:t>
            </a:r>
            <a:r>
              <a:rPr lang="tr-TR" sz="2800" dirty="0" smtClean="0"/>
              <a:t> </a:t>
            </a:r>
            <a:r>
              <a:rPr lang="en-US" sz="2800" dirty="0" smtClean="0"/>
              <a:t>alloy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3132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260648"/>
            <a:ext cx="7476763" cy="358406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23528" y="429309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err="1"/>
              <a:t>Östenit</a:t>
            </a:r>
            <a:r>
              <a:rPr lang="en-GB" dirty="0"/>
              <a:t> </a:t>
            </a:r>
            <a:r>
              <a:rPr lang="en-GB" dirty="0" err="1"/>
              <a:t>kılıfının</a:t>
            </a:r>
            <a:r>
              <a:rPr lang="en-GB" dirty="0"/>
              <a:t> </a:t>
            </a:r>
            <a:r>
              <a:rPr lang="en-GB" dirty="0" err="1"/>
              <a:t>oluşma</a:t>
            </a:r>
            <a:r>
              <a:rPr lang="en-GB" dirty="0"/>
              <a:t> </a:t>
            </a:r>
            <a:r>
              <a:rPr lang="en-GB" dirty="0" err="1"/>
              <a:t>hızı</a:t>
            </a:r>
            <a:r>
              <a:rPr lang="en-GB" dirty="0"/>
              <a:t> </a:t>
            </a:r>
            <a:r>
              <a:rPr lang="en-GB" dirty="0" err="1"/>
              <a:t>parçanın</a:t>
            </a:r>
            <a:r>
              <a:rPr lang="en-GB" dirty="0"/>
              <a:t> </a:t>
            </a:r>
            <a:r>
              <a:rPr lang="en-GB" dirty="0" err="1"/>
              <a:t>soğuma</a:t>
            </a:r>
            <a:r>
              <a:rPr lang="en-GB" dirty="0"/>
              <a:t> </a:t>
            </a:r>
            <a:r>
              <a:rPr lang="en-GB" dirty="0" err="1"/>
              <a:t>hızı</a:t>
            </a:r>
            <a:r>
              <a:rPr lang="en-GB" dirty="0"/>
              <a:t>, </a:t>
            </a:r>
            <a:r>
              <a:rPr lang="en-GB" dirty="0" err="1"/>
              <a:t>aşılama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bazı</a:t>
            </a:r>
            <a:r>
              <a:rPr lang="en-GB" dirty="0"/>
              <a:t> </a:t>
            </a:r>
            <a:r>
              <a:rPr lang="en-GB" dirty="0" err="1"/>
              <a:t>kritik</a:t>
            </a:r>
            <a:r>
              <a:rPr lang="en-GB" dirty="0"/>
              <a:t> </a:t>
            </a:r>
            <a:r>
              <a:rPr lang="en-GB" dirty="0" err="1"/>
              <a:t>elementlerin</a:t>
            </a:r>
            <a:r>
              <a:rPr lang="en-GB" dirty="0"/>
              <a:t> </a:t>
            </a:r>
            <a:r>
              <a:rPr lang="en-GB" dirty="0" err="1"/>
              <a:t>varlığından</a:t>
            </a:r>
            <a:r>
              <a:rPr lang="en-GB" dirty="0"/>
              <a:t> </a:t>
            </a:r>
            <a:r>
              <a:rPr lang="en-GB" dirty="0" err="1"/>
              <a:t>etkileniyor</a:t>
            </a:r>
            <a:r>
              <a:rPr lang="en-GB" dirty="0"/>
              <a:t>. </a:t>
            </a:r>
            <a:r>
              <a:rPr lang="en-GB" dirty="0" err="1"/>
              <a:t>Soğuma</a:t>
            </a:r>
            <a:r>
              <a:rPr lang="en-GB" dirty="0"/>
              <a:t> </a:t>
            </a:r>
            <a:r>
              <a:rPr lang="en-GB" dirty="0" err="1"/>
              <a:t>hızının</a:t>
            </a:r>
            <a:r>
              <a:rPr lang="en-GB" dirty="0"/>
              <a:t> </a:t>
            </a:r>
            <a:r>
              <a:rPr lang="en-GB" dirty="0" err="1"/>
              <a:t>yüksek</a:t>
            </a:r>
            <a:r>
              <a:rPr lang="en-GB" dirty="0"/>
              <a:t> </a:t>
            </a:r>
            <a:r>
              <a:rPr lang="en-GB" dirty="0" err="1"/>
              <a:t>olması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sıvının</a:t>
            </a:r>
            <a:r>
              <a:rPr lang="en-GB" dirty="0"/>
              <a:t> </a:t>
            </a:r>
            <a:r>
              <a:rPr lang="en-GB" dirty="0" err="1"/>
              <a:t>etkin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şekilde</a:t>
            </a:r>
            <a:r>
              <a:rPr lang="en-GB" dirty="0"/>
              <a:t> </a:t>
            </a:r>
            <a:r>
              <a:rPr lang="en-GB" dirty="0" err="1"/>
              <a:t>aşılanmış</a:t>
            </a:r>
            <a:r>
              <a:rPr lang="en-GB" dirty="0"/>
              <a:t> </a:t>
            </a:r>
            <a:r>
              <a:rPr lang="en-GB" dirty="0" err="1"/>
              <a:t>olması</a:t>
            </a:r>
            <a:r>
              <a:rPr lang="en-GB" dirty="0"/>
              <a:t>, </a:t>
            </a:r>
            <a:r>
              <a:rPr lang="en-GB" dirty="0" err="1"/>
              <a:t>östenit</a:t>
            </a:r>
            <a:r>
              <a:rPr lang="en-GB" dirty="0"/>
              <a:t> </a:t>
            </a:r>
            <a:r>
              <a:rPr lang="en-GB" dirty="0" err="1"/>
              <a:t>kılıfının</a:t>
            </a:r>
            <a:r>
              <a:rPr lang="en-GB" dirty="0"/>
              <a:t> </a:t>
            </a:r>
            <a:r>
              <a:rPr lang="en-GB" dirty="0" err="1"/>
              <a:t>daha</a:t>
            </a:r>
            <a:r>
              <a:rPr lang="en-GB" dirty="0"/>
              <a:t> </a:t>
            </a:r>
            <a:r>
              <a:rPr lang="en-GB" dirty="0" err="1"/>
              <a:t>hızlı</a:t>
            </a:r>
            <a:r>
              <a:rPr lang="en-GB" dirty="0"/>
              <a:t> </a:t>
            </a:r>
            <a:r>
              <a:rPr lang="en-GB" dirty="0" err="1"/>
              <a:t>oluşmasını</a:t>
            </a:r>
            <a:r>
              <a:rPr lang="en-GB" dirty="0"/>
              <a:t> </a:t>
            </a:r>
            <a:r>
              <a:rPr lang="en-GB" dirty="0" err="1"/>
              <a:t>sağlıyor</a:t>
            </a:r>
            <a:r>
              <a:rPr lang="en-GB" dirty="0"/>
              <a:t>. Bu da </a:t>
            </a:r>
            <a:r>
              <a:rPr lang="en-GB" dirty="0" err="1"/>
              <a:t>küreselliğin</a:t>
            </a:r>
            <a:r>
              <a:rPr lang="en-GB" dirty="0"/>
              <a:t> </a:t>
            </a:r>
            <a:r>
              <a:rPr lang="en-GB" dirty="0" err="1"/>
              <a:t>korunabilmesini</a:t>
            </a:r>
            <a:r>
              <a:rPr lang="en-GB" dirty="0"/>
              <a:t> </a:t>
            </a:r>
            <a:r>
              <a:rPr lang="en-GB" dirty="0" err="1"/>
              <a:t>sağlıyor</a:t>
            </a:r>
            <a:r>
              <a:rPr lang="en-GB" dirty="0"/>
              <a:t>.</a:t>
            </a:r>
          </a:p>
          <a:p>
            <a:pPr algn="just"/>
            <a:r>
              <a:rPr lang="en-GB" dirty="0" err="1"/>
              <a:t>Alaşımda</a:t>
            </a:r>
            <a:r>
              <a:rPr lang="en-GB" dirty="0"/>
              <a:t> </a:t>
            </a:r>
            <a:r>
              <a:rPr lang="en-GB" dirty="0" err="1"/>
              <a:t>bulunan</a:t>
            </a:r>
            <a:r>
              <a:rPr lang="en-GB" dirty="0"/>
              <a:t> </a:t>
            </a:r>
            <a:r>
              <a:rPr lang="en-GB" dirty="0" err="1"/>
              <a:t>bazı</a:t>
            </a:r>
            <a:r>
              <a:rPr lang="en-GB" dirty="0"/>
              <a:t> </a:t>
            </a:r>
            <a:r>
              <a:rPr lang="en-GB" dirty="0" err="1"/>
              <a:t>elementler</a:t>
            </a:r>
            <a:r>
              <a:rPr lang="en-GB" dirty="0"/>
              <a:t> </a:t>
            </a:r>
            <a:r>
              <a:rPr lang="en-GB" dirty="0" err="1"/>
              <a:t>ise</a:t>
            </a:r>
            <a:r>
              <a:rPr lang="en-GB" dirty="0"/>
              <a:t>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kılıfın</a:t>
            </a:r>
            <a:r>
              <a:rPr lang="en-GB" dirty="0"/>
              <a:t> </a:t>
            </a:r>
            <a:r>
              <a:rPr lang="en-GB" dirty="0" err="1"/>
              <a:t>oluşma</a:t>
            </a:r>
            <a:r>
              <a:rPr lang="en-GB" dirty="0"/>
              <a:t> </a:t>
            </a:r>
            <a:r>
              <a:rPr lang="en-GB" dirty="0" err="1"/>
              <a:t>hızını</a:t>
            </a:r>
            <a:r>
              <a:rPr lang="en-GB" dirty="0"/>
              <a:t> </a:t>
            </a:r>
            <a:r>
              <a:rPr lang="en-GB" dirty="0" err="1"/>
              <a:t>düşürerek</a:t>
            </a:r>
            <a:r>
              <a:rPr lang="en-GB" dirty="0"/>
              <a:t>, </a:t>
            </a:r>
            <a:r>
              <a:rPr lang="en-GB" dirty="0" err="1"/>
              <a:t>grafit</a:t>
            </a:r>
            <a:r>
              <a:rPr lang="en-GB" dirty="0"/>
              <a:t> </a:t>
            </a:r>
            <a:r>
              <a:rPr lang="en-GB" dirty="0" err="1"/>
              <a:t>parçacıklarında</a:t>
            </a:r>
            <a:r>
              <a:rPr lang="en-GB" dirty="0"/>
              <a:t> </a:t>
            </a:r>
            <a:r>
              <a:rPr lang="en-GB" dirty="0" err="1"/>
              <a:t>biçimsel</a:t>
            </a:r>
            <a:r>
              <a:rPr lang="en-GB" dirty="0"/>
              <a:t> </a:t>
            </a:r>
            <a:r>
              <a:rPr lang="en-GB" dirty="0" err="1"/>
              <a:t>bozulmalara</a:t>
            </a:r>
            <a:r>
              <a:rPr lang="en-GB" dirty="0"/>
              <a:t> </a:t>
            </a:r>
            <a:r>
              <a:rPr lang="en-GB" dirty="0" err="1"/>
              <a:t>yol</a:t>
            </a:r>
            <a:r>
              <a:rPr lang="en-GB" dirty="0"/>
              <a:t> </a:t>
            </a:r>
            <a:r>
              <a:rPr lang="en-GB" dirty="0" err="1"/>
              <a:t>açıyor</a:t>
            </a:r>
            <a:r>
              <a:rPr lang="en-GB" dirty="0"/>
              <a:t>. </a:t>
            </a:r>
            <a:r>
              <a:rPr lang="en-GB" dirty="0" err="1"/>
              <a:t>Örnek</a:t>
            </a:r>
            <a:r>
              <a:rPr lang="en-GB" dirty="0"/>
              <a:t> </a:t>
            </a:r>
            <a:r>
              <a:rPr lang="en-GB" dirty="0" err="1"/>
              <a:t>vermek</a:t>
            </a:r>
            <a:r>
              <a:rPr lang="en-GB" dirty="0"/>
              <a:t> </a:t>
            </a:r>
            <a:r>
              <a:rPr lang="en-GB" dirty="0" err="1"/>
              <a:t>gerekirse</a:t>
            </a:r>
            <a:r>
              <a:rPr lang="en-GB" dirty="0"/>
              <a:t> Bi, Sb, </a:t>
            </a:r>
            <a:r>
              <a:rPr lang="en-GB" dirty="0" err="1"/>
              <a:t>Pb</a:t>
            </a:r>
            <a:r>
              <a:rPr lang="en-GB" dirty="0"/>
              <a:t>, Sn </a:t>
            </a:r>
            <a:r>
              <a:rPr lang="en-GB" dirty="0" err="1"/>
              <a:t>ve</a:t>
            </a:r>
            <a:r>
              <a:rPr lang="en-GB" dirty="0"/>
              <a:t> Al </a:t>
            </a:r>
            <a:r>
              <a:rPr lang="en-GB" dirty="0" err="1"/>
              <a:t>gibi</a:t>
            </a:r>
            <a:r>
              <a:rPr lang="en-GB" dirty="0"/>
              <a:t> </a:t>
            </a:r>
            <a:r>
              <a:rPr lang="en-GB" dirty="0" err="1"/>
              <a:t>elementlerin</a:t>
            </a:r>
            <a:r>
              <a:rPr lang="en-GB" dirty="0"/>
              <a:t>, </a:t>
            </a:r>
            <a:r>
              <a:rPr lang="en-GB" dirty="0" err="1"/>
              <a:t>grafitin</a:t>
            </a:r>
            <a:r>
              <a:rPr lang="en-GB" dirty="0"/>
              <a:t> </a:t>
            </a:r>
            <a:r>
              <a:rPr lang="en-GB" dirty="0" err="1"/>
              <a:t>biçimsel</a:t>
            </a:r>
            <a:r>
              <a:rPr lang="en-GB" dirty="0"/>
              <a:t> </a:t>
            </a:r>
            <a:r>
              <a:rPr lang="en-GB" dirty="0" err="1"/>
              <a:t>özelliklerini</a:t>
            </a:r>
            <a:r>
              <a:rPr lang="en-GB" dirty="0"/>
              <a:t> </a:t>
            </a:r>
            <a:r>
              <a:rPr lang="en-GB" dirty="0" err="1"/>
              <a:t>olumsuz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şekilde</a:t>
            </a:r>
            <a:r>
              <a:rPr lang="en-GB" dirty="0"/>
              <a:t> </a:t>
            </a:r>
            <a:r>
              <a:rPr lang="en-GB" dirty="0" err="1"/>
              <a:t>etkilediğini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küreselliği</a:t>
            </a:r>
            <a:r>
              <a:rPr lang="en-GB" dirty="0"/>
              <a:t> </a:t>
            </a:r>
            <a:r>
              <a:rPr lang="en-GB" dirty="0" err="1"/>
              <a:t>düşürdüklerini</a:t>
            </a:r>
            <a:r>
              <a:rPr lang="en-GB" dirty="0"/>
              <a:t> </a:t>
            </a:r>
            <a:r>
              <a:rPr lang="en-GB" dirty="0" err="1"/>
              <a:t>söyleyebiliriz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32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2800" b="1" dirty="0" smtClean="0"/>
              <a:t>Video </a:t>
            </a:r>
            <a:r>
              <a:rPr lang="tr-TR" sz="2800" b="1" dirty="0" err="1" smtClean="0"/>
              <a:t>links</a:t>
            </a:r>
            <a:endParaRPr lang="en-GB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hlinkClick r:id="rId2"/>
              </a:rPr>
              <a:t>https://www.youtube.com/watch?v=8Z_z0jpUc34</a:t>
            </a:r>
            <a:endParaRPr lang="tr-TR" sz="2800" dirty="0" smtClean="0">
              <a:hlinkClick r:id="rId3"/>
            </a:endParaRPr>
          </a:p>
          <a:p>
            <a:r>
              <a:rPr lang="tr-TR" sz="2800" dirty="0" smtClean="0">
                <a:hlinkClick r:id="rId3"/>
              </a:rPr>
              <a:t>https</a:t>
            </a:r>
            <a:r>
              <a:rPr lang="tr-TR" sz="2800" dirty="0">
                <a:hlinkClick r:id="rId3"/>
              </a:rPr>
              <a:t>://</a:t>
            </a:r>
            <a:r>
              <a:rPr lang="tr-TR" sz="2800" dirty="0" smtClean="0">
                <a:hlinkClick r:id="rId3"/>
              </a:rPr>
              <a:t>www.youtube.com/watch?v=5ZtPvkSFLYA</a:t>
            </a:r>
            <a:endParaRPr lang="tr-TR" sz="2800" dirty="0" smtClean="0"/>
          </a:p>
          <a:p>
            <a:r>
              <a:rPr lang="tr-TR" sz="2800" dirty="0">
                <a:hlinkClick r:id="rId4"/>
              </a:rPr>
              <a:t>https://</a:t>
            </a:r>
            <a:r>
              <a:rPr lang="tr-TR" sz="2800" dirty="0" smtClean="0">
                <a:hlinkClick r:id="rId4"/>
              </a:rPr>
              <a:t>www.youtube.com/watch?v=LZqemJmGyQg</a:t>
            </a:r>
            <a:endParaRPr lang="tr-TR" sz="2800" dirty="0" smtClean="0"/>
          </a:p>
          <a:p>
            <a:r>
              <a:rPr lang="tr-TR" sz="2800" dirty="0">
                <a:hlinkClick r:id="rId5"/>
              </a:rPr>
              <a:t>https://</a:t>
            </a:r>
            <a:r>
              <a:rPr lang="tr-TR" sz="2800" dirty="0" smtClean="0">
                <a:hlinkClick r:id="rId5"/>
              </a:rPr>
              <a:t>www.youtube.com/watch?v=s2Ruajxm9Dw</a:t>
            </a:r>
            <a:endParaRPr lang="tr-TR" sz="2800" dirty="0" smtClean="0"/>
          </a:p>
          <a:p>
            <a:r>
              <a:rPr lang="tr-TR" sz="2800" dirty="0">
                <a:hlinkClick r:id="rId6"/>
              </a:rPr>
              <a:t>https://www.youtube.com/watch?v=tNAQdKbLvWg</a:t>
            </a:r>
            <a:endParaRPr lang="tr-TR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83151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30570"/>
            <a:ext cx="5656320" cy="669497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475656" y="6237312"/>
            <a:ext cx="2589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Classification of cast irons</a:t>
            </a:r>
          </a:p>
        </p:txBody>
      </p:sp>
    </p:spTree>
    <p:extLst>
      <p:ext uri="{BB962C8B-B14F-4D97-AF65-F5344CB8AC3E}">
        <p14:creationId xmlns:p14="http://schemas.microsoft.com/office/powerpoint/2010/main" val="15975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332656"/>
            <a:ext cx="8236949" cy="570096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339752" y="6237312"/>
            <a:ext cx="4311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Classification of special high-alloy cast irons.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72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332656"/>
            <a:ext cx="7620410" cy="605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515766"/>
              </p:ext>
            </p:extLst>
          </p:nvPr>
        </p:nvGraphicFramePr>
        <p:xfrm>
          <a:off x="323528" y="548680"/>
          <a:ext cx="8229600" cy="223647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285750">
                <a:tc gridSpan="3">
                  <a:txBody>
                    <a:bodyPr/>
                    <a:lstStyle/>
                    <a:p>
                      <a:pPr algn="ctr"/>
                      <a:r>
                        <a:rPr lang="tr-TR" b="1" dirty="0" err="1">
                          <a:solidFill>
                            <a:srgbClr val="667185"/>
                          </a:solidFill>
                          <a:effectLst/>
                          <a:latin typeface="Trebuchet MS" panose="020B0603020202020204" pitchFamily="34" charset="0"/>
                        </a:rPr>
                        <a:t>Gray</a:t>
                      </a:r>
                      <a:r>
                        <a:rPr lang="tr-TR" b="1" dirty="0">
                          <a:solidFill>
                            <a:srgbClr val="667185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tr-TR" b="1" dirty="0" err="1">
                          <a:solidFill>
                            <a:srgbClr val="667185"/>
                          </a:solidFill>
                          <a:effectLst/>
                          <a:latin typeface="Trebuchet MS" panose="020B0603020202020204" pitchFamily="34" charset="0"/>
                        </a:rPr>
                        <a:t>Cast</a:t>
                      </a:r>
                      <a:r>
                        <a:rPr lang="tr-TR" b="1" dirty="0">
                          <a:solidFill>
                            <a:srgbClr val="667185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tr-TR" b="1" dirty="0" err="1">
                          <a:solidFill>
                            <a:srgbClr val="667185"/>
                          </a:solidFill>
                          <a:effectLst/>
                          <a:latin typeface="Trebuchet MS" panose="020B0603020202020204" pitchFamily="34" charset="0"/>
                        </a:rPr>
                        <a:t>Iron</a:t>
                      </a:r>
                      <a:r>
                        <a:rPr lang="tr-TR" b="1" dirty="0">
                          <a:solidFill>
                            <a:srgbClr val="667185"/>
                          </a:solidFill>
                          <a:effectLst/>
                          <a:latin typeface="Trebuchet MS" panose="020B0603020202020204" pitchFamily="34" charset="0"/>
                        </a:rPr>
                        <a:t> – DIN EN 1561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Grade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Material No.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DIN 1691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EN-GJL-150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EN-JL 1020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GG-15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EN-GJL-200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EN-JL 1030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GG-20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EN-GJL-250</a:t>
                      </a:r>
                      <a:endParaRPr lang="tr-TR" dirty="0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EN-JL 1040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GG-25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EN-GJL-300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EN-JL 1050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GG-30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EN-GJL-350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EN-JL 1060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GG-3</a:t>
                      </a:r>
                      <a:endParaRPr lang="tr-TR" dirty="0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233055"/>
              </p:ext>
            </p:extLst>
          </p:nvPr>
        </p:nvGraphicFramePr>
        <p:xfrm>
          <a:off x="323528" y="3212976"/>
          <a:ext cx="8229600" cy="293370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285750">
                <a:tc gridSpan="3">
                  <a:txBody>
                    <a:bodyPr/>
                    <a:lstStyle/>
                    <a:p>
                      <a:pPr algn="ctr"/>
                      <a:r>
                        <a:rPr lang="fr-FR" b="1">
                          <a:solidFill>
                            <a:srgbClr val="667185"/>
                          </a:solidFill>
                          <a:effectLst/>
                          <a:latin typeface="Trebuchet MS" panose="020B0603020202020204" pitchFamily="34" charset="0"/>
                        </a:rPr>
                        <a:t>Spheroidal Graphite Cast Iron – DIN EN 1563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Grade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Material No.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DIN 1693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EN-GJS-350-22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EN-JS 1010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GGG-35.3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EN-GJS-400-18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EN-JS 1020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GGG-40.3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EN-GJS-400-15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EN-JS 1030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GGG-40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EN-GJS-450-10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EN-JS 1040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GGG-40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EN-GJS-500-7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EN-JS 1050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GGG-50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EN-GJS-600-3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EN-JS 1060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GGG-60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EN-GJS-700-2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EN-JS 1070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GGG-70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EN-GJS-800-2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EN-JS 1080</a:t>
                      </a:r>
                      <a:endParaRPr lang="tr-TR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667185"/>
                          </a:solidFill>
                          <a:effectLst/>
                          <a:latin typeface="arial" panose="020B0604020202020204" pitchFamily="34" charset="0"/>
                        </a:rPr>
                        <a:t>GGG-80</a:t>
                      </a:r>
                      <a:endParaRPr lang="tr-TR" dirty="0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37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16632"/>
            <a:ext cx="6790336" cy="626631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572560" y="6382942"/>
            <a:ext cx="373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Iron-carbon</a:t>
            </a:r>
            <a:r>
              <a:rPr lang="fr-FR" dirty="0"/>
              <a:t> phase </a:t>
            </a:r>
            <a:r>
              <a:rPr lang="fr-FR" dirty="0" err="1"/>
              <a:t>diagram</a:t>
            </a:r>
            <a:r>
              <a:rPr lang="fr-FR" dirty="0"/>
              <a:t> at 2.5% Si.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7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89248"/>
            <a:ext cx="8291264" cy="676875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800" dirty="0"/>
              <a:t>Both carbon and silicon influence the nature of iron castings. It is therefore necessary to develop an approximation </a:t>
            </a:r>
            <a:r>
              <a:rPr lang="en-US" sz="2800" dirty="0" smtClean="0"/>
              <a:t>of</a:t>
            </a:r>
            <a:r>
              <a:rPr lang="tr-TR" sz="2800" dirty="0" smtClean="0"/>
              <a:t> </a:t>
            </a:r>
            <a:r>
              <a:rPr lang="en-US" sz="2800" dirty="0" smtClean="0"/>
              <a:t>their </a:t>
            </a:r>
            <a:r>
              <a:rPr lang="en-US" sz="2800" dirty="0"/>
              <a:t>impact on solidification. This has been accomplished through development of the concept of carbon </a:t>
            </a:r>
            <a:r>
              <a:rPr lang="en-US" sz="2800" dirty="0" smtClean="0"/>
              <a:t>equivalence</a:t>
            </a:r>
            <a:r>
              <a:rPr lang="tr-TR" sz="2800" dirty="0" smtClean="0"/>
              <a:t> </a:t>
            </a:r>
            <a:r>
              <a:rPr lang="en-US" sz="2800" dirty="0" smtClean="0"/>
              <a:t>(CE</a:t>
            </a:r>
            <a:r>
              <a:rPr lang="en-US" sz="2800" dirty="0"/>
              <a:t>). Using this approach, carbon equivalence is calculated as</a:t>
            </a:r>
            <a:r>
              <a:rPr lang="en-US" sz="2800" dirty="0" smtClean="0"/>
              <a:t>:</a:t>
            </a:r>
            <a:endParaRPr lang="tr-TR" sz="2800" dirty="0" smtClean="0"/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r>
              <a:rPr lang="tr-TR" sz="2800" dirty="0" smtClean="0"/>
              <a:t>CE = %C + %Si/3  </a:t>
            </a:r>
            <a:r>
              <a:rPr lang="en-US" sz="2800" dirty="0" smtClean="0"/>
              <a:t>(</a:t>
            </a:r>
            <a:r>
              <a:rPr lang="en-US" sz="2800" dirty="0" err="1" smtClean="0"/>
              <a:t>Eq</a:t>
            </a:r>
            <a:r>
              <a:rPr lang="en-US" sz="2800" dirty="0" smtClean="0"/>
              <a:t> </a:t>
            </a:r>
            <a:r>
              <a:rPr lang="en-US" sz="2800" dirty="0"/>
              <a:t>1</a:t>
            </a:r>
            <a:r>
              <a:rPr lang="en-US" sz="2800" dirty="0" smtClean="0"/>
              <a:t>)</a:t>
            </a:r>
            <a:endParaRPr lang="tr-TR" sz="2800" dirty="0" smtClean="0"/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r>
              <a:rPr lang="en-US" sz="2800" dirty="0"/>
              <a:t>or more precisely, taking phosphorus into consideration:</a:t>
            </a:r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r>
              <a:rPr lang="tr-TR" sz="2800" dirty="0" smtClean="0"/>
              <a:t>CE = %C + (%Si + %P)/3  </a:t>
            </a:r>
            <a:r>
              <a:rPr lang="en-US" sz="2800" dirty="0" smtClean="0"/>
              <a:t>(</a:t>
            </a:r>
            <a:r>
              <a:rPr lang="en-US" sz="2800" dirty="0" err="1" smtClean="0"/>
              <a:t>Eq</a:t>
            </a:r>
            <a:r>
              <a:rPr lang="en-US" sz="2800" dirty="0" smtClean="0"/>
              <a:t> </a:t>
            </a:r>
            <a:r>
              <a:rPr lang="en-US" sz="2800" dirty="0"/>
              <a:t>2</a:t>
            </a:r>
            <a:r>
              <a:rPr lang="en-US" sz="2800" dirty="0" smtClean="0"/>
              <a:t>)</a:t>
            </a:r>
            <a:endParaRPr lang="tr-TR" sz="2800" dirty="0" smtClean="0"/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r>
              <a:rPr lang="en-US" sz="2800" dirty="0"/>
              <a:t>Using </a:t>
            </a:r>
            <a:r>
              <a:rPr lang="en-US" sz="2800" dirty="0" err="1"/>
              <a:t>Eq</a:t>
            </a:r>
            <a:r>
              <a:rPr lang="en-US" sz="2800" dirty="0"/>
              <a:t> 1 and 2, it is possible to relate the effect of carbon, silicon, and phosphorus to the binary iron-carbon </a:t>
            </a:r>
            <a:r>
              <a:rPr lang="en-US" sz="2800" dirty="0" smtClean="0"/>
              <a:t>system.</a:t>
            </a:r>
            <a:r>
              <a:rPr lang="tr-TR" sz="2800" dirty="0" smtClean="0"/>
              <a:t> </a:t>
            </a:r>
            <a:r>
              <a:rPr lang="en-US" sz="2800" dirty="0" smtClean="0"/>
              <a:t>Irons </a:t>
            </a:r>
            <a:r>
              <a:rPr lang="en-US" sz="2800" dirty="0"/>
              <a:t>with a carbon equivalent of 4.3 are considered to be of eutectic composition. Most gray irons are hypoeutectic (</a:t>
            </a:r>
            <a:r>
              <a:rPr lang="en-US" sz="2800" dirty="0" smtClean="0"/>
              <a:t>that</a:t>
            </a:r>
            <a:r>
              <a:rPr lang="tr-TR" sz="2800" dirty="0" smtClean="0"/>
              <a:t> </a:t>
            </a:r>
            <a:r>
              <a:rPr lang="en-US" sz="2800" dirty="0" smtClean="0"/>
              <a:t>is</a:t>
            </a:r>
            <a:r>
              <a:rPr lang="en-US" sz="2800" dirty="0"/>
              <a:t>, CE &lt; 4.3). Nearly all of the mechanical and physical properties of gray iron are closely related to CE value.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443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1865</Words>
  <Application>Microsoft Office PowerPoint</Application>
  <PresentationFormat>Ekran Gösterisi (4:3)</PresentationFormat>
  <Paragraphs>119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7" baseType="lpstr">
      <vt:lpstr>arial</vt:lpstr>
      <vt:lpstr>arial</vt:lpstr>
      <vt:lpstr>Calibri</vt:lpstr>
      <vt:lpstr>Trebuchet MS</vt:lpstr>
      <vt:lpstr>Verdana</vt:lpstr>
      <vt:lpstr>Ofis Teması</vt:lpstr>
      <vt:lpstr>Cast Irons   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Spheroidization Techniques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Video links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Kerem Altuğ Güler</dc:creator>
  <cp:lastModifiedBy>PENCERE-PC</cp:lastModifiedBy>
  <cp:revision>26</cp:revision>
  <dcterms:created xsi:type="dcterms:W3CDTF">2017-11-17T11:08:14Z</dcterms:created>
  <dcterms:modified xsi:type="dcterms:W3CDTF">2021-10-11T12:25:04Z</dcterms:modified>
</cp:coreProperties>
</file>