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5"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4" r:id="rId20"/>
    <p:sldId id="273" r:id="rId21"/>
    <p:sldId id="275" r:id="rId22"/>
    <p:sldId id="276" r:id="rId23"/>
    <p:sldId id="279" r:id="rId24"/>
    <p:sldId id="277" r:id="rId25"/>
    <p:sldId id="278" r:id="rId26"/>
    <p:sldId id="280" r:id="rId27"/>
    <p:sldId id="281" r:id="rId28"/>
    <p:sldId id="282" r:id="rId29"/>
    <p:sldId id="283" r:id="rId30"/>
    <p:sldId id="284" r:id="rId3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8" d="100"/>
          <a:sy n="108" d="100"/>
        </p:scale>
        <p:origin x="108" y="1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4DDCC94-A507-49BC-8FBD-F69F67F15619}" type="datetimeFigureOut">
              <a:rPr lang="en-GB" smtClean="0"/>
              <a:t>11/10/2021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F0D0D8-D4E4-4446-8E6C-29338B80CC23}" type="slidenum">
              <a:rPr lang="en-GB" smtClean="0"/>
              <a:t>‹#›</a:t>
            </a:fld>
            <a:endParaRPr lang="en-GB"/>
          </a:p>
        </p:txBody>
      </p:sp>
    </p:spTree>
    <p:extLst>
      <p:ext uri="{BB962C8B-B14F-4D97-AF65-F5344CB8AC3E}">
        <p14:creationId xmlns:p14="http://schemas.microsoft.com/office/powerpoint/2010/main" val="4236466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4DDCC94-A507-49BC-8FBD-F69F67F15619}" type="datetimeFigureOut">
              <a:rPr lang="en-GB" smtClean="0"/>
              <a:t>11/10/2021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F0D0D8-D4E4-4446-8E6C-29338B80CC23}" type="slidenum">
              <a:rPr lang="en-GB" smtClean="0"/>
              <a:t>‹#›</a:t>
            </a:fld>
            <a:endParaRPr lang="en-GB"/>
          </a:p>
        </p:txBody>
      </p:sp>
    </p:spTree>
    <p:extLst>
      <p:ext uri="{BB962C8B-B14F-4D97-AF65-F5344CB8AC3E}">
        <p14:creationId xmlns:p14="http://schemas.microsoft.com/office/powerpoint/2010/main" val="3662049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4DDCC94-A507-49BC-8FBD-F69F67F15619}" type="datetimeFigureOut">
              <a:rPr lang="en-GB" smtClean="0"/>
              <a:t>11/10/2021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F0D0D8-D4E4-4446-8E6C-29338B80CC23}" type="slidenum">
              <a:rPr lang="en-GB" smtClean="0"/>
              <a:t>‹#›</a:t>
            </a:fld>
            <a:endParaRPr lang="en-GB"/>
          </a:p>
        </p:txBody>
      </p:sp>
    </p:spTree>
    <p:extLst>
      <p:ext uri="{BB962C8B-B14F-4D97-AF65-F5344CB8AC3E}">
        <p14:creationId xmlns:p14="http://schemas.microsoft.com/office/powerpoint/2010/main" val="3087168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4DDCC94-A507-49BC-8FBD-F69F67F15619}" type="datetimeFigureOut">
              <a:rPr lang="en-GB" smtClean="0"/>
              <a:t>11/10/2021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F0D0D8-D4E4-4446-8E6C-29338B80CC23}" type="slidenum">
              <a:rPr lang="en-GB" smtClean="0"/>
              <a:t>‹#›</a:t>
            </a:fld>
            <a:endParaRPr lang="en-GB"/>
          </a:p>
        </p:txBody>
      </p:sp>
    </p:spTree>
    <p:extLst>
      <p:ext uri="{BB962C8B-B14F-4D97-AF65-F5344CB8AC3E}">
        <p14:creationId xmlns:p14="http://schemas.microsoft.com/office/powerpoint/2010/main" val="3375822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4DDCC94-A507-49BC-8FBD-F69F67F15619}" type="datetimeFigureOut">
              <a:rPr lang="en-GB" smtClean="0"/>
              <a:t>11/10/2021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F0D0D8-D4E4-4446-8E6C-29338B80CC23}" type="slidenum">
              <a:rPr lang="en-GB" smtClean="0"/>
              <a:t>‹#›</a:t>
            </a:fld>
            <a:endParaRPr lang="en-GB"/>
          </a:p>
        </p:txBody>
      </p:sp>
    </p:spTree>
    <p:extLst>
      <p:ext uri="{BB962C8B-B14F-4D97-AF65-F5344CB8AC3E}">
        <p14:creationId xmlns:p14="http://schemas.microsoft.com/office/powerpoint/2010/main" val="3649433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4DDCC94-A507-49BC-8FBD-F69F67F15619}" type="datetimeFigureOut">
              <a:rPr lang="en-GB" smtClean="0"/>
              <a:t>11/10/2021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F0D0D8-D4E4-4446-8E6C-29338B80CC23}" type="slidenum">
              <a:rPr lang="en-GB" smtClean="0"/>
              <a:t>‹#›</a:t>
            </a:fld>
            <a:endParaRPr lang="en-GB"/>
          </a:p>
        </p:txBody>
      </p:sp>
    </p:spTree>
    <p:extLst>
      <p:ext uri="{BB962C8B-B14F-4D97-AF65-F5344CB8AC3E}">
        <p14:creationId xmlns:p14="http://schemas.microsoft.com/office/powerpoint/2010/main" val="1199263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29150" y="2505075"/>
            <a:ext cx="3887391"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4DDCC94-A507-49BC-8FBD-F69F67F15619}" type="datetimeFigureOut">
              <a:rPr lang="en-GB" smtClean="0"/>
              <a:t>11/10/2021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5F0D0D8-D4E4-4446-8E6C-29338B80CC23}" type="slidenum">
              <a:rPr lang="en-GB" smtClean="0"/>
              <a:t>‹#›</a:t>
            </a:fld>
            <a:endParaRPr lang="en-GB"/>
          </a:p>
        </p:txBody>
      </p:sp>
    </p:spTree>
    <p:extLst>
      <p:ext uri="{BB962C8B-B14F-4D97-AF65-F5344CB8AC3E}">
        <p14:creationId xmlns:p14="http://schemas.microsoft.com/office/powerpoint/2010/main" val="278197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4DDCC94-A507-49BC-8FBD-F69F67F15619}" type="datetimeFigureOut">
              <a:rPr lang="en-GB" smtClean="0"/>
              <a:t>11/10/2021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5F0D0D8-D4E4-4446-8E6C-29338B80CC23}" type="slidenum">
              <a:rPr lang="en-GB" smtClean="0"/>
              <a:t>‹#›</a:t>
            </a:fld>
            <a:endParaRPr lang="en-GB"/>
          </a:p>
        </p:txBody>
      </p:sp>
    </p:spTree>
    <p:extLst>
      <p:ext uri="{BB962C8B-B14F-4D97-AF65-F5344CB8AC3E}">
        <p14:creationId xmlns:p14="http://schemas.microsoft.com/office/powerpoint/2010/main" val="3803419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DDCC94-A507-49BC-8FBD-F69F67F15619}" type="datetimeFigureOut">
              <a:rPr lang="en-GB" smtClean="0"/>
              <a:t>11/10/2021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5F0D0D8-D4E4-4446-8E6C-29338B80CC23}" type="slidenum">
              <a:rPr lang="en-GB" smtClean="0"/>
              <a:t>‹#›</a:t>
            </a:fld>
            <a:endParaRPr lang="en-GB"/>
          </a:p>
        </p:txBody>
      </p:sp>
    </p:spTree>
    <p:extLst>
      <p:ext uri="{BB962C8B-B14F-4D97-AF65-F5344CB8AC3E}">
        <p14:creationId xmlns:p14="http://schemas.microsoft.com/office/powerpoint/2010/main" val="3247947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4DDCC94-A507-49BC-8FBD-F69F67F15619}" type="datetimeFigureOut">
              <a:rPr lang="en-GB" smtClean="0"/>
              <a:t>11/10/2021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F0D0D8-D4E4-4446-8E6C-29338B80CC23}" type="slidenum">
              <a:rPr lang="en-GB" smtClean="0"/>
              <a:t>‹#›</a:t>
            </a:fld>
            <a:endParaRPr lang="en-GB"/>
          </a:p>
        </p:txBody>
      </p:sp>
    </p:spTree>
    <p:extLst>
      <p:ext uri="{BB962C8B-B14F-4D97-AF65-F5344CB8AC3E}">
        <p14:creationId xmlns:p14="http://schemas.microsoft.com/office/powerpoint/2010/main" val="2834683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4DDCC94-A507-49BC-8FBD-F69F67F15619}" type="datetimeFigureOut">
              <a:rPr lang="en-GB" smtClean="0"/>
              <a:t>11/10/2021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F0D0D8-D4E4-4446-8E6C-29338B80CC23}" type="slidenum">
              <a:rPr lang="en-GB" smtClean="0"/>
              <a:t>‹#›</a:t>
            </a:fld>
            <a:endParaRPr lang="en-GB"/>
          </a:p>
        </p:txBody>
      </p:sp>
    </p:spTree>
    <p:extLst>
      <p:ext uri="{BB962C8B-B14F-4D97-AF65-F5344CB8AC3E}">
        <p14:creationId xmlns:p14="http://schemas.microsoft.com/office/powerpoint/2010/main" val="3065137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DDCC94-A507-49BC-8FBD-F69F67F15619}" type="datetimeFigureOut">
              <a:rPr lang="en-GB" smtClean="0"/>
              <a:t>11/10/2021</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F0D0D8-D4E4-4446-8E6C-29338B80CC23}" type="slidenum">
              <a:rPr lang="en-GB" smtClean="0"/>
              <a:t>‹#›</a:t>
            </a:fld>
            <a:endParaRPr lang="en-GB"/>
          </a:p>
        </p:txBody>
      </p:sp>
    </p:spTree>
    <p:extLst>
      <p:ext uri="{BB962C8B-B14F-4D97-AF65-F5344CB8AC3E}">
        <p14:creationId xmlns:p14="http://schemas.microsoft.com/office/powerpoint/2010/main" val="18185315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5800" y="246599"/>
            <a:ext cx="7772400" cy="2387600"/>
          </a:xfrm>
        </p:spPr>
        <p:txBody>
          <a:bodyPr>
            <a:normAutofit/>
          </a:bodyPr>
          <a:lstStyle/>
          <a:p>
            <a:r>
              <a:rPr lang="tr-TR" sz="4000" b="1" dirty="0" err="1" smtClean="0">
                <a:latin typeface="+mn-lt"/>
              </a:rPr>
              <a:t>Segregation</a:t>
            </a:r>
            <a:endParaRPr lang="en-GB" sz="4000" b="1" dirty="0">
              <a:latin typeface="+mn-lt"/>
            </a:endParaRPr>
          </a:p>
        </p:txBody>
      </p:sp>
      <p:sp>
        <p:nvSpPr>
          <p:cNvPr id="3" name="Alt Başlık 2"/>
          <p:cNvSpPr>
            <a:spLocks noGrp="1"/>
          </p:cNvSpPr>
          <p:nvPr>
            <p:ph type="subTitle" idx="1"/>
          </p:nvPr>
        </p:nvSpPr>
        <p:spPr>
          <a:xfrm>
            <a:off x="1143000" y="3717948"/>
            <a:ext cx="6858000" cy="1655762"/>
          </a:xfrm>
        </p:spPr>
        <p:txBody>
          <a:bodyPr>
            <a:normAutofit/>
          </a:bodyPr>
          <a:lstStyle/>
          <a:p>
            <a:r>
              <a:rPr lang="tr-TR" sz="3200" b="1" smtClean="0"/>
              <a:t>.</a:t>
            </a:r>
            <a:endParaRPr lang="en-GB" sz="3200" b="1" dirty="0"/>
          </a:p>
        </p:txBody>
      </p:sp>
    </p:spTree>
    <p:extLst>
      <p:ext uri="{BB962C8B-B14F-4D97-AF65-F5344CB8AC3E}">
        <p14:creationId xmlns:p14="http://schemas.microsoft.com/office/powerpoint/2010/main" val="21271696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stretch>
            <a:fillRect/>
          </a:stretch>
        </p:blipFill>
        <p:spPr>
          <a:xfrm>
            <a:off x="1281149" y="566670"/>
            <a:ext cx="6667624" cy="4238015"/>
          </a:xfrm>
          <a:prstGeom prst="rect">
            <a:avLst/>
          </a:prstGeom>
        </p:spPr>
      </p:pic>
      <p:sp>
        <p:nvSpPr>
          <p:cNvPr id="5" name="Metin kutusu 4"/>
          <p:cNvSpPr txBox="1"/>
          <p:nvPr/>
        </p:nvSpPr>
        <p:spPr>
          <a:xfrm>
            <a:off x="783496" y="5550794"/>
            <a:ext cx="7843234" cy="400110"/>
          </a:xfrm>
          <a:prstGeom prst="rect">
            <a:avLst/>
          </a:prstGeom>
          <a:noFill/>
        </p:spPr>
        <p:txBody>
          <a:bodyPr wrap="square" rtlCol="0">
            <a:spAutoFit/>
          </a:bodyPr>
          <a:lstStyle/>
          <a:p>
            <a:r>
              <a:rPr lang="en-GB" sz="2000" dirty="0" smtClean="0"/>
              <a:t>Schematic representation of a section through a grain boundary groove</a:t>
            </a:r>
            <a:endParaRPr lang="en-GB" sz="2000" dirty="0"/>
          </a:p>
        </p:txBody>
      </p:sp>
    </p:spTree>
    <p:extLst>
      <p:ext uri="{BB962C8B-B14F-4D97-AF65-F5344CB8AC3E}">
        <p14:creationId xmlns:p14="http://schemas.microsoft.com/office/powerpoint/2010/main" val="2940830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7287" y="1014256"/>
            <a:ext cx="7886700" cy="4351338"/>
          </a:xfrm>
        </p:spPr>
        <p:txBody>
          <a:bodyPr>
            <a:normAutofit lnSpcReduction="10000"/>
          </a:bodyPr>
          <a:lstStyle/>
          <a:p>
            <a:pPr algn="just"/>
            <a:r>
              <a:rPr lang="en-GB" dirty="0" smtClean="0"/>
              <a:t>The second type of grain boundary segregation results from the impingement of two interfaces moving with a growth component normal to each other. For growth of macroscopically planar boundaries (cell may exist without affecting the situation) in a solidifying alloy there are solute pile-ups (k</a:t>
            </a:r>
            <a:r>
              <a:rPr lang="en-GB" baseline="-25000" dirty="0" smtClean="0"/>
              <a:t>0</a:t>
            </a:r>
            <a:r>
              <a:rPr lang="en-GB" dirty="0" smtClean="0"/>
              <a:t>&lt;1) which converge to produce a region of extremely high solute concentration. The impingement boundary receives, in effect, two terminal solute transients. This type of segregation should properly be considered as a form of </a:t>
            </a:r>
            <a:r>
              <a:rPr lang="en-GB" dirty="0" err="1" smtClean="0"/>
              <a:t>macrosegregation</a:t>
            </a:r>
            <a:r>
              <a:rPr lang="en-GB" dirty="0" smtClean="0"/>
              <a:t>. </a:t>
            </a:r>
            <a:endParaRPr lang="en-GB" dirty="0"/>
          </a:p>
        </p:txBody>
      </p:sp>
    </p:spTree>
    <p:extLst>
      <p:ext uri="{BB962C8B-B14F-4D97-AF65-F5344CB8AC3E}">
        <p14:creationId xmlns:p14="http://schemas.microsoft.com/office/powerpoint/2010/main" val="3372599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stretch>
            <a:fillRect/>
          </a:stretch>
        </p:blipFill>
        <p:spPr>
          <a:xfrm>
            <a:off x="1378040" y="1110459"/>
            <a:ext cx="6066937" cy="3838871"/>
          </a:xfrm>
          <a:prstGeom prst="rect">
            <a:avLst/>
          </a:prstGeom>
        </p:spPr>
      </p:pic>
      <p:sp>
        <p:nvSpPr>
          <p:cNvPr id="5" name="Metin kutusu 4"/>
          <p:cNvSpPr txBox="1"/>
          <p:nvPr/>
        </p:nvSpPr>
        <p:spPr>
          <a:xfrm>
            <a:off x="1378040" y="5743977"/>
            <a:ext cx="7340958" cy="400110"/>
          </a:xfrm>
          <a:prstGeom prst="rect">
            <a:avLst/>
          </a:prstGeom>
          <a:noFill/>
        </p:spPr>
        <p:txBody>
          <a:bodyPr wrap="square" rtlCol="0">
            <a:spAutoFit/>
          </a:bodyPr>
          <a:lstStyle/>
          <a:p>
            <a:r>
              <a:rPr lang="en-GB" sz="2000" dirty="0" smtClean="0"/>
              <a:t>Formation of a grain boundary by impingement (schematic)</a:t>
            </a:r>
            <a:endParaRPr lang="en-GB" sz="2000" dirty="0"/>
          </a:p>
        </p:txBody>
      </p:sp>
    </p:spTree>
    <p:extLst>
      <p:ext uri="{BB962C8B-B14F-4D97-AF65-F5344CB8AC3E}">
        <p14:creationId xmlns:p14="http://schemas.microsoft.com/office/powerpoint/2010/main" val="2935375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3045" y="0"/>
            <a:ext cx="7886700" cy="1325563"/>
          </a:xfrm>
        </p:spPr>
        <p:txBody>
          <a:bodyPr>
            <a:normAutofit/>
          </a:bodyPr>
          <a:lstStyle/>
          <a:p>
            <a:r>
              <a:rPr lang="tr-TR" sz="2800" b="1" dirty="0" err="1" smtClean="0">
                <a:latin typeface="+mn-lt"/>
              </a:rPr>
              <a:t>Macrosegregation</a:t>
            </a:r>
            <a:endParaRPr lang="en-GB" sz="2800" b="1" dirty="0">
              <a:latin typeface="+mn-lt"/>
            </a:endParaRPr>
          </a:p>
        </p:txBody>
      </p:sp>
      <p:sp>
        <p:nvSpPr>
          <p:cNvPr id="3" name="İçerik Yer Tutucusu 2"/>
          <p:cNvSpPr>
            <a:spLocks noGrp="1"/>
          </p:cNvSpPr>
          <p:nvPr>
            <p:ph idx="1"/>
          </p:nvPr>
        </p:nvSpPr>
        <p:spPr>
          <a:xfrm>
            <a:off x="512740" y="1124019"/>
            <a:ext cx="7886700" cy="5109356"/>
          </a:xfrm>
        </p:spPr>
        <p:txBody>
          <a:bodyPr>
            <a:normAutofit lnSpcReduction="10000"/>
          </a:bodyPr>
          <a:lstStyle/>
          <a:p>
            <a:pPr marL="0" indent="0" algn="just">
              <a:buNone/>
            </a:pPr>
            <a:r>
              <a:rPr lang="en-GB" dirty="0" smtClean="0"/>
              <a:t>Long-range segregation can result either from changes that occur in the liquid before the solidification front has proceed very far or as the result of fluid motion in the mushy zone behind the solidification front. </a:t>
            </a:r>
            <a:endParaRPr lang="tr-TR" dirty="0" smtClean="0"/>
          </a:p>
          <a:p>
            <a:pPr marL="0" indent="0" algn="just">
              <a:buNone/>
            </a:pPr>
            <a:endParaRPr lang="en-GB" dirty="0" smtClean="0"/>
          </a:p>
          <a:p>
            <a:pPr marL="0" indent="0" algn="just">
              <a:buNone/>
            </a:pPr>
            <a:r>
              <a:rPr lang="en-GB" u="sng" dirty="0" smtClean="0"/>
              <a:t>Gravity segregation</a:t>
            </a:r>
            <a:endParaRPr lang="tr-TR" u="sng" dirty="0" smtClean="0"/>
          </a:p>
          <a:p>
            <a:pPr marL="0" indent="0" algn="just">
              <a:buNone/>
            </a:pPr>
            <a:endParaRPr lang="en-GB" u="sng" dirty="0" smtClean="0"/>
          </a:p>
          <a:p>
            <a:pPr algn="just"/>
            <a:r>
              <a:rPr lang="en-GB" dirty="0" smtClean="0"/>
              <a:t>This type segregation normally occurs during the early stages of solidification before or just after the initial growth nuclei have formed. It is the result of density differences which lead to differential movement within the liquid. </a:t>
            </a:r>
          </a:p>
          <a:p>
            <a:endParaRPr lang="en-GB" dirty="0"/>
          </a:p>
        </p:txBody>
      </p:sp>
    </p:spTree>
    <p:extLst>
      <p:ext uri="{BB962C8B-B14F-4D97-AF65-F5344CB8AC3E}">
        <p14:creationId xmlns:p14="http://schemas.microsoft.com/office/powerpoint/2010/main" val="1141132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31821" y="437881"/>
            <a:ext cx="8744754" cy="6027313"/>
          </a:xfrm>
        </p:spPr>
        <p:txBody>
          <a:bodyPr>
            <a:normAutofit fontScale="92500" lnSpcReduction="20000"/>
          </a:bodyPr>
          <a:lstStyle/>
          <a:p>
            <a:r>
              <a:rPr lang="tr-TR" dirty="0" err="1" smtClean="0"/>
              <a:t>Stokes</a:t>
            </a:r>
            <a:r>
              <a:rPr lang="tr-TR" dirty="0" smtClean="0"/>
              <a:t> </a:t>
            </a:r>
            <a:r>
              <a:rPr lang="tr-TR" dirty="0" err="1" smtClean="0"/>
              <a:t>equation</a:t>
            </a:r>
            <a:endParaRPr lang="tr-TR" dirty="0" smtClean="0"/>
          </a:p>
          <a:p>
            <a:endParaRPr lang="tr-TR" dirty="0"/>
          </a:p>
          <a:p>
            <a:endParaRPr lang="tr-TR" dirty="0" smtClean="0"/>
          </a:p>
          <a:p>
            <a:pPr marL="0" indent="0">
              <a:buNone/>
            </a:pPr>
            <a:r>
              <a:rPr lang="tr-TR" dirty="0" smtClean="0"/>
              <a:t>V: </a:t>
            </a:r>
            <a:r>
              <a:rPr lang="tr-TR" dirty="0" err="1"/>
              <a:t>S</a:t>
            </a:r>
            <a:r>
              <a:rPr lang="tr-TR" dirty="0" err="1" smtClean="0"/>
              <a:t>ink</a:t>
            </a:r>
            <a:r>
              <a:rPr lang="tr-TR" dirty="0" smtClean="0"/>
              <a:t> </a:t>
            </a:r>
            <a:r>
              <a:rPr lang="tr-TR" dirty="0" err="1" smtClean="0"/>
              <a:t>velocity</a:t>
            </a:r>
            <a:r>
              <a:rPr lang="tr-TR" dirty="0" smtClean="0"/>
              <a:t>, r: Radius of </a:t>
            </a:r>
            <a:r>
              <a:rPr lang="tr-TR" dirty="0" err="1" smtClean="0"/>
              <a:t>particle</a:t>
            </a:r>
            <a:r>
              <a:rPr lang="tr-TR" dirty="0" smtClean="0"/>
              <a:t>, </a:t>
            </a:r>
            <a:r>
              <a:rPr lang="el-GR" dirty="0" smtClean="0"/>
              <a:t>η</a:t>
            </a:r>
            <a:r>
              <a:rPr lang="tr-TR" dirty="0" smtClean="0"/>
              <a:t>: </a:t>
            </a:r>
            <a:r>
              <a:rPr lang="tr-TR" dirty="0" err="1"/>
              <a:t>V</a:t>
            </a:r>
            <a:r>
              <a:rPr lang="tr-TR" dirty="0" err="1" smtClean="0"/>
              <a:t>iscosity</a:t>
            </a:r>
            <a:endParaRPr lang="tr-TR" dirty="0" smtClean="0"/>
          </a:p>
          <a:p>
            <a:pPr marL="0" indent="0">
              <a:buNone/>
            </a:pPr>
            <a:r>
              <a:rPr lang="tr-TR" dirty="0" smtClean="0"/>
              <a:t>ρ: </a:t>
            </a:r>
            <a:r>
              <a:rPr lang="tr-TR" dirty="0" err="1" smtClean="0"/>
              <a:t>Density</a:t>
            </a:r>
            <a:r>
              <a:rPr lang="tr-TR" dirty="0" smtClean="0"/>
              <a:t> of </a:t>
            </a:r>
            <a:r>
              <a:rPr lang="tr-TR" dirty="0" err="1" smtClean="0"/>
              <a:t>solid</a:t>
            </a:r>
            <a:r>
              <a:rPr lang="tr-TR" dirty="0" smtClean="0"/>
              <a:t>, </a:t>
            </a:r>
            <a:r>
              <a:rPr lang="el-GR" dirty="0" smtClean="0"/>
              <a:t>σ</a:t>
            </a:r>
            <a:r>
              <a:rPr lang="tr-TR" dirty="0" smtClean="0"/>
              <a:t>: </a:t>
            </a:r>
            <a:r>
              <a:rPr lang="tr-TR" dirty="0" err="1" smtClean="0"/>
              <a:t>Density</a:t>
            </a:r>
            <a:r>
              <a:rPr lang="tr-TR" dirty="0" smtClean="0"/>
              <a:t> of </a:t>
            </a:r>
            <a:r>
              <a:rPr lang="tr-TR" dirty="0" err="1" smtClean="0"/>
              <a:t>liquid</a:t>
            </a:r>
            <a:endParaRPr lang="tr-TR" dirty="0" smtClean="0"/>
          </a:p>
          <a:p>
            <a:pPr marL="0" indent="0">
              <a:buNone/>
            </a:pPr>
            <a:endParaRPr lang="tr-TR" dirty="0"/>
          </a:p>
          <a:p>
            <a:pPr algn="just"/>
            <a:r>
              <a:rPr lang="en-GB" dirty="0" smtClean="0"/>
              <a:t>If liquid alloys are made up from atomic species of very different densities, e.g. </a:t>
            </a:r>
            <a:r>
              <a:rPr lang="tr-TR" dirty="0" smtClean="0"/>
              <a:t>c</a:t>
            </a:r>
            <a:r>
              <a:rPr lang="en-GB" dirty="0" err="1" smtClean="0"/>
              <a:t>opper</a:t>
            </a:r>
            <a:r>
              <a:rPr lang="en-GB" dirty="0" smtClean="0"/>
              <a:t> (density 8.24 g/cm</a:t>
            </a:r>
            <a:r>
              <a:rPr lang="en-GB" baseline="30000" dirty="0" smtClean="0"/>
              <a:t>3</a:t>
            </a:r>
            <a:r>
              <a:rPr lang="en-GB" dirty="0" smtClean="0"/>
              <a:t>)-lead (density 10.04 g/cm</a:t>
            </a:r>
            <a:r>
              <a:rPr lang="en-GB" baseline="30000" dirty="0" smtClean="0"/>
              <a:t>3</a:t>
            </a:r>
            <a:r>
              <a:rPr lang="en-GB" dirty="0" smtClean="0"/>
              <a:t>) alloys, it is commonly observed that the liquid becomes richer at the top in the lower density species, being correspondingly depleted at the bottom and vice versa. </a:t>
            </a:r>
          </a:p>
          <a:p>
            <a:pPr algn="just"/>
            <a:r>
              <a:rPr lang="en-GB" dirty="0" smtClean="0"/>
              <a:t>Some tin based bearing metals contain copper and antimony. During the solidification of these alloys two primary intermetallic phases are formed: Cuboids of </a:t>
            </a:r>
            <a:r>
              <a:rPr lang="en-GB" dirty="0" err="1" smtClean="0"/>
              <a:t>SbSn</a:t>
            </a:r>
            <a:r>
              <a:rPr lang="en-GB" dirty="0" smtClean="0"/>
              <a:t> (density is less than the liquid), needles of Cu</a:t>
            </a:r>
            <a:r>
              <a:rPr lang="en-GB" baseline="-25000" dirty="0" smtClean="0"/>
              <a:t>6</a:t>
            </a:r>
            <a:r>
              <a:rPr lang="en-GB" dirty="0" smtClean="0"/>
              <a:t>Sn</a:t>
            </a:r>
            <a:r>
              <a:rPr lang="en-GB" baseline="-25000" dirty="0" smtClean="0"/>
              <a:t>5</a:t>
            </a:r>
            <a:r>
              <a:rPr lang="en-GB" dirty="0" smtClean="0"/>
              <a:t> (density is greater than the liquid). In isolation, the </a:t>
            </a:r>
            <a:r>
              <a:rPr lang="en-GB" dirty="0" err="1" smtClean="0"/>
              <a:t>SbSn</a:t>
            </a:r>
            <a:r>
              <a:rPr lang="en-GB" dirty="0" smtClean="0"/>
              <a:t> cuboids will float at the surface while correspondingly, the Cu</a:t>
            </a:r>
            <a:r>
              <a:rPr lang="en-GB" baseline="-25000" dirty="0" smtClean="0"/>
              <a:t>6</a:t>
            </a:r>
            <a:r>
              <a:rPr lang="en-GB" dirty="0" smtClean="0"/>
              <a:t>Sn</a:t>
            </a:r>
            <a:r>
              <a:rPr lang="en-GB" baseline="-25000" dirty="0" smtClean="0"/>
              <a:t>5</a:t>
            </a:r>
            <a:r>
              <a:rPr lang="en-GB" dirty="0" smtClean="0"/>
              <a:t> will sink.</a:t>
            </a:r>
          </a:p>
          <a:p>
            <a:pPr marL="0" indent="0">
              <a:buNone/>
            </a:pPr>
            <a:endParaRPr lang="en-GB" dirty="0"/>
          </a:p>
        </p:txBody>
      </p:sp>
      <mc:AlternateContent xmlns:mc="http://schemas.openxmlformats.org/markup-compatibility/2006" xmlns:a14="http://schemas.microsoft.com/office/drawing/2010/main">
        <mc:Choice Requires="a14">
          <p:sp>
            <p:nvSpPr>
              <p:cNvPr id="4" name="Metin kutusu 3"/>
              <p:cNvSpPr txBox="1"/>
              <p:nvPr/>
            </p:nvSpPr>
            <p:spPr>
              <a:xfrm>
                <a:off x="3174641" y="721216"/>
                <a:ext cx="2323906" cy="80368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tr-TR" sz="2400" b="0" i="1" smtClean="0">
                          <a:latin typeface="Cambria Math" panose="02040503050406030204" pitchFamily="18" charset="0"/>
                        </a:rPr>
                        <m:t>𝑉</m:t>
                      </m:r>
                      <m:r>
                        <a:rPr lang="tr-TR" sz="2400" b="0" i="1" smtClean="0">
                          <a:latin typeface="Cambria Math" panose="02040503050406030204" pitchFamily="18" charset="0"/>
                        </a:rPr>
                        <m:t>=</m:t>
                      </m:r>
                      <m:f>
                        <m:fPr>
                          <m:ctrlPr>
                            <a:rPr lang="tr-TR" sz="2400" b="0" i="1" smtClean="0">
                              <a:latin typeface="Cambria Math" panose="02040503050406030204" pitchFamily="18" charset="0"/>
                            </a:rPr>
                          </m:ctrlPr>
                        </m:fPr>
                        <m:num>
                          <m:r>
                            <a:rPr lang="tr-TR" sz="2400" b="0" i="1" smtClean="0">
                              <a:latin typeface="Cambria Math" panose="02040503050406030204" pitchFamily="18" charset="0"/>
                            </a:rPr>
                            <m:t>2</m:t>
                          </m:r>
                          <m:r>
                            <a:rPr lang="tr-TR" sz="2400" b="0" i="1" smtClean="0">
                              <a:latin typeface="Cambria Math" panose="02040503050406030204" pitchFamily="18" charset="0"/>
                            </a:rPr>
                            <m:t>𝑔</m:t>
                          </m:r>
                          <m:sSup>
                            <m:sSupPr>
                              <m:ctrlPr>
                                <a:rPr lang="tr-TR" sz="2400" b="0" i="1" smtClean="0">
                                  <a:latin typeface="Cambria Math" panose="02040503050406030204" pitchFamily="18" charset="0"/>
                                </a:rPr>
                              </m:ctrlPr>
                            </m:sSupPr>
                            <m:e>
                              <m:r>
                                <a:rPr lang="tr-TR" sz="2400" b="0" i="1" smtClean="0">
                                  <a:latin typeface="Cambria Math" panose="02040503050406030204" pitchFamily="18" charset="0"/>
                                </a:rPr>
                                <m:t>𝑟</m:t>
                              </m:r>
                            </m:e>
                            <m:sup>
                              <m:r>
                                <a:rPr lang="tr-TR" sz="2400" b="0" i="1" smtClean="0">
                                  <a:latin typeface="Cambria Math" panose="02040503050406030204" pitchFamily="18" charset="0"/>
                                </a:rPr>
                                <m:t>2</m:t>
                              </m:r>
                            </m:sup>
                          </m:sSup>
                          <m:r>
                            <a:rPr lang="tr-TR" sz="2400" b="0" i="1" smtClean="0">
                              <a:latin typeface="Cambria Math" panose="02040503050406030204" pitchFamily="18" charset="0"/>
                            </a:rPr>
                            <m:t>(</m:t>
                          </m:r>
                          <m:r>
                            <a:rPr lang="tr-TR" sz="2400" b="0" i="1" smtClean="0">
                              <a:latin typeface="Cambria Math" panose="02040503050406030204" pitchFamily="18" charset="0"/>
                              <a:ea typeface="Cambria Math" panose="02040503050406030204" pitchFamily="18" charset="0"/>
                            </a:rPr>
                            <m:t>𝜌</m:t>
                          </m:r>
                          <m:r>
                            <a:rPr lang="tr-TR" sz="2400" b="0" i="1" smtClean="0">
                              <a:latin typeface="Cambria Math" panose="02040503050406030204" pitchFamily="18" charset="0"/>
                              <a:ea typeface="Cambria Math" panose="02040503050406030204" pitchFamily="18" charset="0"/>
                            </a:rPr>
                            <m:t>−</m:t>
                          </m:r>
                          <m:r>
                            <a:rPr lang="tr-TR" sz="2400" b="0" i="1" smtClean="0">
                              <a:latin typeface="Cambria Math" panose="02040503050406030204" pitchFamily="18" charset="0"/>
                              <a:ea typeface="Cambria Math" panose="02040503050406030204" pitchFamily="18" charset="0"/>
                            </a:rPr>
                            <m:t>𝜎</m:t>
                          </m:r>
                          <m:r>
                            <a:rPr lang="tr-TR" sz="2400" b="0" i="1" smtClean="0">
                              <a:latin typeface="Cambria Math" panose="02040503050406030204" pitchFamily="18" charset="0"/>
                              <a:ea typeface="Cambria Math" panose="02040503050406030204" pitchFamily="18" charset="0"/>
                            </a:rPr>
                            <m:t>)</m:t>
                          </m:r>
                        </m:num>
                        <m:den>
                          <m:r>
                            <a:rPr lang="tr-TR" sz="2400" b="0" i="1" smtClean="0">
                              <a:latin typeface="Cambria Math" panose="02040503050406030204" pitchFamily="18" charset="0"/>
                            </a:rPr>
                            <m:t>9</m:t>
                          </m:r>
                          <m:r>
                            <a:rPr lang="tr-TR" sz="2400" b="0" i="1" smtClean="0">
                              <a:latin typeface="Cambria Math" panose="02040503050406030204" pitchFamily="18" charset="0"/>
                              <a:ea typeface="Cambria Math" panose="02040503050406030204" pitchFamily="18" charset="0"/>
                            </a:rPr>
                            <m:t>𝜂</m:t>
                          </m:r>
                        </m:den>
                      </m:f>
                    </m:oMath>
                  </m:oMathPara>
                </a14:m>
                <a:endParaRPr lang="tr-TR" dirty="0" smtClean="0"/>
              </a:p>
            </p:txBody>
          </p:sp>
        </mc:Choice>
        <mc:Fallback xmlns="">
          <p:sp>
            <p:nvSpPr>
              <p:cNvPr id="4" name="Metin kutusu 3"/>
              <p:cNvSpPr txBox="1">
                <a:spLocks noRot="1" noChangeAspect="1" noMove="1" noResize="1" noEditPoints="1" noAdjustHandles="1" noChangeArrowheads="1" noChangeShapeType="1" noTextEdit="1"/>
              </p:cNvSpPr>
              <p:nvPr/>
            </p:nvSpPr>
            <p:spPr>
              <a:xfrm>
                <a:off x="3174641" y="721216"/>
                <a:ext cx="2323906" cy="803682"/>
              </a:xfrm>
              <a:prstGeom prst="rect">
                <a:avLst/>
              </a:prstGeom>
              <a:blipFill rotWithShape="0">
                <a:blip r:embed="rId2"/>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628622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5771" y="859708"/>
            <a:ext cx="7886700" cy="5283513"/>
          </a:xfrm>
        </p:spPr>
        <p:txBody>
          <a:bodyPr>
            <a:normAutofit lnSpcReduction="10000"/>
          </a:bodyPr>
          <a:lstStyle/>
          <a:p>
            <a:pPr marL="0" indent="0">
              <a:buNone/>
            </a:pPr>
            <a:r>
              <a:rPr lang="tr-TR" u="sng" dirty="0" err="1" smtClean="0"/>
              <a:t>The</a:t>
            </a:r>
            <a:r>
              <a:rPr lang="tr-TR" u="sng" dirty="0" smtClean="0"/>
              <a:t> Ludwig – </a:t>
            </a:r>
            <a:r>
              <a:rPr lang="tr-TR" u="sng" dirty="0" err="1" smtClean="0"/>
              <a:t>Soret</a:t>
            </a:r>
            <a:r>
              <a:rPr lang="tr-TR" u="sng" dirty="0" smtClean="0"/>
              <a:t> </a:t>
            </a:r>
            <a:r>
              <a:rPr lang="tr-TR" u="sng" dirty="0" err="1" smtClean="0"/>
              <a:t>effect</a:t>
            </a:r>
            <a:endParaRPr lang="tr-TR" u="sng" dirty="0" smtClean="0"/>
          </a:p>
          <a:p>
            <a:pPr marL="0" indent="0">
              <a:buNone/>
            </a:pPr>
            <a:endParaRPr lang="tr-TR" u="sng" dirty="0" smtClean="0"/>
          </a:p>
          <a:p>
            <a:pPr marL="0" indent="0" algn="just">
              <a:buNone/>
            </a:pPr>
            <a:r>
              <a:rPr lang="en-GB" dirty="0" smtClean="0"/>
              <a:t>This is a very minor but nonetheless interesting form of behaviour where apparently homogeneous liquid of uniform composition held in a temperature gradient becomes non-uniform in composition. For example with lead-tin, copper-tin, and zinc-tin alloys held in a temperature gradient it was found that the tin always migrated to the higher temperature end. Quite large concentration differences could be produced in this way, </a:t>
            </a:r>
            <a:r>
              <a:rPr lang="en-GB" dirty="0" err="1" smtClean="0"/>
              <a:t>e.g</a:t>
            </a:r>
            <a:r>
              <a:rPr lang="tr-TR" dirty="0" smtClean="0"/>
              <a:t>.</a:t>
            </a:r>
            <a:r>
              <a:rPr lang="en-GB" dirty="0" smtClean="0"/>
              <a:t> for a 36% lead in tin alloys the excess lead content at the cooler end was 5.28%. Again convection must cause a significant divergence from ideal behaviour. </a:t>
            </a:r>
            <a:endParaRPr lang="en-GB" dirty="0"/>
          </a:p>
        </p:txBody>
      </p:sp>
    </p:spTree>
    <p:extLst>
      <p:ext uri="{BB962C8B-B14F-4D97-AF65-F5344CB8AC3E}">
        <p14:creationId xmlns:p14="http://schemas.microsoft.com/office/powerpoint/2010/main" val="3481884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2586" y="499100"/>
            <a:ext cx="8154741" cy="5940337"/>
          </a:xfrm>
        </p:spPr>
        <p:txBody>
          <a:bodyPr>
            <a:normAutofit lnSpcReduction="10000"/>
          </a:bodyPr>
          <a:lstStyle/>
          <a:p>
            <a:pPr marL="0" indent="0">
              <a:buNone/>
            </a:pPr>
            <a:r>
              <a:rPr lang="en-GB" u="sng" dirty="0" smtClean="0"/>
              <a:t>Normal segregation</a:t>
            </a:r>
            <a:endParaRPr lang="tr-TR" u="sng" dirty="0" smtClean="0"/>
          </a:p>
          <a:p>
            <a:pPr marL="0" indent="0">
              <a:buNone/>
            </a:pPr>
            <a:endParaRPr lang="en-GB" u="sng" dirty="0" smtClean="0"/>
          </a:p>
          <a:p>
            <a:pPr algn="just"/>
            <a:r>
              <a:rPr lang="en-GB" dirty="0" smtClean="0"/>
              <a:t>This type of segregation is usually associated with the movement of a </a:t>
            </a:r>
            <a:r>
              <a:rPr lang="en-GB" u="sng" dirty="0" smtClean="0"/>
              <a:t>planar or almost planar interface </a:t>
            </a:r>
            <a:r>
              <a:rPr lang="en-GB" dirty="0" smtClean="0"/>
              <a:t>through the liquid and is considered in terms of the solute distribution parallel to the growth direction.</a:t>
            </a:r>
          </a:p>
          <a:p>
            <a:pPr algn="just"/>
            <a:r>
              <a:rPr lang="en-GB" dirty="0" smtClean="0"/>
              <a:t>It should be noted that this form of solute distribution is only expected if the interface has not degenerated to a very complex dendritic form, thus only at low overall solute concentrations. </a:t>
            </a:r>
            <a:endParaRPr lang="tr-TR" dirty="0" smtClean="0"/>
          </a:p>
          <a:p>
            <a:pPr algn="just"/>
            <a:r>
              <a:rPr lang="en-GB" dirty="0" smtClean="0"/>
              <a:t>At high solute concentrations a well developed dendrite structure occurs and under these conditions fluid flow between the dendrites becomes dominant. Normal segregation is no longer expected. </a:t>
            </a:r>
            <a:endParaRPr lang="en-GB" dirty="0"/>
          </a:p>
        </p:txBody>
      </p:sp>
    </p:spTree>
    <p:extLst>
      <p:ext uri="{BB962C8B-B14F-4D97-AF65-F5344CB8AC3E}">
        <p14:creationId xmlns:p14="http://schemas.microsoft.com/office/powerpoint/2010/main" val="3240405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stretch>
            <a:fillRect/>
          </a:stretch>
        </p:blipFill>
        <p:spPr>
          <a:xfrm>
            <a:off x="1447874" y="824250"/>
            <a:ext cx="6132341" cy="4582007"/>
          </a:xfrm>
          <a:prstGeom prst="rect">
            <a:avLst/>
          </a:prstGeom>
        </p:spPr>
      </p:pic>
      <p:sp>
        <p:nvSpPr>
          <p:cNvPr id="5" name="Metin kutusu 4"/>
          <p:cNvSpPr txBox="1"/>
          <p:nvPr/>
        </p:nvSpPr>
        <p:spPr>
          <a:xfrm>
            <a:off x="850006" y="5834130"/>
            <a:ext cx="7328079" cy="707886"/>
          </a:xfrm>
          <a:prstGeom prst="rect">
            <a:avLst/>
          </a:prstGeom>
          <a:noFill/>
        </p:spPr>
        <p:txBody>
          <a:bodyPr wrap="square" rtlCol="0">
            <a:spAutoFit/>
          </a:bodyPr>
          <a:lstStyle/>
          <a:p>
            <a:r>
              <a:rPr lang="en-GB" sz="2000" dirty="0" smtClean="0"/>
              <a:t>Normal segregation in a columnar ingot solidified with an almost planar interface (schematic)</a:t>
            </a:r>
            <a:endParaRPr lang="en-GB" sz="2000" dirty="0"/>
          </a:p>
        </p:txBody>
      </p:sp>
    </p:spTree>
    <p:extLst>
      <p:ext uri="{BB962C8B-B14F-4D97-AF65-F5344CB8AC3E}">
        <p14:creationId xmlns:p14="http://schemas.microsoft.com/office/powerpoint/2010/main" val="37208042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stretch>
            <a:fillRect/>
          </a:stretch>
        </p:blipFill>
        <p:spPr>
          <a:xfrm>
            <a:off x="1841679" y="390229"/>
            <a:ext cx="5093399" cy="5168302"/>
          </a:xfrm>
          <a:prstGeom prst="rect">
            <a:avLst/>
          </a:prstGeom>
        </p:spPr>
      </p:pic>
      <p:sp>
        <p:nvSpPr>
          <p:cNvPr id="5" name="Metin kutusu 4"/>
          <p:cNvSpPr txBox="1"/>
          <p:nvPr/>
        </p:nvSpPr>
        <p:spPr>
          <a:xfrm>
            <a:off x="373486" y="5679583"/>
            <a:ext cx="8487178" cy="1015663"/>
          </a:xfrm>
          <a:prstGeom prst="rect">
            <a:avLst/>
          </a:prstGeom>
          <a:noFill/>
        </p:spPr>
        <p:txBody>
          <a:bodyPr wrap="square" rtlCol="0">
            <a:spAutoFit/>
          </a:bodyPr>
          <a:lstStyle/>
          <a:p>
            <a:r>
              <a:rPr lang="en-GB" sz="2000" dirty="0" smtClean="0"/>
              <a:t>The relative solute concentration of silver in tin plotted as a function of the fraction solidified for a rod progressively solidified from one end at the rates indicated. </a:t>
            </a:r>
            <a:endParaRPr lang="en-GB" sz="2000" dirty="0"/>
          </a:p>
        </p:txBody>
      </p:sp>
    </p:spTree>
    <p:extLst>
      <p:ext uri="{BB962C8B-B14F-4D97-AF65-F5344CB8AC3E}">
        <p14:creationId xmlns:p14="http://schemas.microsoft.com/office/powerpoint/2010/main" val="18316899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77135" y="399245"/>
            <a:ext cx="7886700" cy="4708771"/>
          </a:xfrm>
        </p:spPr>
        <p:txBody>
          <a:bodyPr/>
          <a:lstStyle/>
          <a:p>
            <a:pPr marL="0" indent="0">
              <a:buNone/>
            </a:pPr>
            <a:r>
              <a:rPr lang="tr-TR" u="sng" dirty="0" err="1" smtClean="0"/>
              <a:t>Inverse</a:t>
            </a:r>
            <a:r>
              <a:rPr lang="tr-TR" u="sng" dirty="0" smtClean="0"/>
              <a:t> </a:t>
            </a:r>
            <a:r>
              <a:rPr lang="tr-TR" u="sng" dirty="0" err="1" smtClean="0"/>
              <a:t>segregation</a:t>
            </a:r>
            <a:endParaRPr lang="tr-TR" u="sng" dirty="0" smtClean="0"/>
          </a:p>
          <a:p>
            <a:pPr marL="0" indent="0">
              <a:buNone/>
            </a:pPr>
            <a:endParaRPr lang="tr-TR" u="sng" dirty="0" smtClean="0"/>
          </a:p>
          <a:p>
            <a:pPr algn="just"/>
            <a:r>
              <a:rPr lang="en-GB" dirty="0" smtClean="0"/>
              <a:t>If we consider the solidification of an ingot of an alloy with k</a:t>
            </a:r>
            <a:r>
              <a:rPr lang="en-GB" baseline="-25000" dirty="0" smtClean="0"/>
              <a:t>0</a:t>
            </a:r>
            <a:r>
              <a:rPr lang="en-GB" dirty="0" smtClean="0"/>
              <a:t>&lt;1 as outlined above, we would expect the last liquid to solidify to be solute rich. </a:t>
            </a:r>
          </a:p>
          <a:p>
            <a:pPr algn="just"/>
            <a:r>
              <a:rPr lang="en-GB" dirty="0" smtClean="0"/>
              <a:t>If however there is pronounced dendritic growth solute concentrations build up between the dendrites and there is fluid flow in the </a:t>
            </a:r>
            <a:r>
              <a:rPr lang="en-GB" dirty="0" err="1" smtClean="0"/>
              <a:t>interdendritic</a:t>
            </a:r>
            <a:r>
              <a:rPr lang="en-GB" dirty="0" smtClean="0"/>
              <a:t> spaces to compensate for the volume changes accompanying solidification. </a:t>
            </a:r>
            <a:endParaRPr lang="en-GB" dirty="0"/>
          </a:p>
        </p:txBody>
      </p:sp>
    </p:spTree>
    <p:extLst>
      <p:ext uri="{BB962C8B-B14F-4D97-AF65-F5344CB8AC3E}">
        <p14:creationId xmlns:p14="http://schemas.microsoft.com/office/powerpoint/2010/main" val="636981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47731" y="521594"/>
            <a:ext cx="8332630" cy="5570113"/>
          </a:xfrm>
        </p:spPr>
        <p:txBody>
          <a:bodyPr>
            <a:normAutofit/>
          </a:bodyPr>
          <a:lstStyle/>
          <a:p>
            <a:r>
              <a:rPr lang="en-GB" dirty="0" smtClean="0"/>
              <a:t>Segregation results from the various ways in which the solute elements can become redistributed within the solidified structure. </a:t>
            </a:r>
            <a:endParaRPr lang="tr-TR" dirty="0" smtClean="0"/>
          </a:p>
          <a:p>
            <a:pPr marL="0" indent="0">
              <a:buNone/>
            </a:pPr>
            <a:endParaRPr lang="tr-TR" u="sng" dirty="0" smtClean="0"/>
          </a:p>
          <a:p>
            <a:pPr marL="0" indent="0">
              <a:buNone/>
            </a:pPr>
            <a:r>
              <a:rPr lang="en-GB" u="sng" dirty="0" smtClean="0"/>
              <a:t>Types of Segregation</a:t>
            </a:r>
            <a:endParaRPr lang="tr-TR" u="sng" dirty="0" smtClean="0"/>
          </a:p>
          <a:p>
            <a:pPr marL="0" indent="0">
              <a:buNone/>
            </a:pPr>
            <a:endParaRPr lang="en-GB" u="sng" dirty="0" smtClean="0"/>
          </a:p>
          <a:p>
            <a:pPr marL="0" indent="0">
              <a:buNone/>
            </a:pPr>
            <a:r>
              <a:rPr lang="en-GB" b="1" dirty="0" err="1" smtClean="0"/>
              <a:t>Microsegregation</a:t>
            </a:r>
            <a:r>
              <a:rPr lang="en-GB" dirty="0" smtClean="0"/>
              <a:t> (Short range, grain size or less)</a:t>
            </a:r>
          </a:p>
          <a:p>
            <a:r>
              <a:rPr lang="en-GB" dirty="0" smtClean="0"/>
              <a:t>Cellular</a:t>
            </a:r>
          </a:p>
          <a:p>
            <a:r>
              <a:rPr lang="en-GB" dirty="0" smtClean="0"/>
              <a:t>Dendritic</a:t>
            </a:r>
          </a:p>
          <a:p>
            <a:r>
              <a:rPr lang="en-GB" dirty="0" smtClean="0"/>
              <a:t>Grain boundary</a:t>
            </a:r>
          </a:p>
        </p:txBody>
      </p:sp>
    </p:spTree>
    <p:extLst>
      <p:ext uri="{BB962C8B-B14F-4D97-AF65-F5344CB8AC3E}">
        <p14:creationId xmlns:p14="http://schemas.microsoft.com/office/powerpoint/2010/main" val="181171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stretch>
            <a:fillRect/>
          </a:stretch>
        </p:blipFill>
        <p:spPr>
          <a:xfrm>
            <a:off x="1724322" y="1120464"/>
            <a:ext cx="5370782" cy="4214866"/>
          </a:xfrm>
          <a:prstGeom prst="rect">
            <a:avLst/>
          </a:prstGeom>
        </p:spPr>
      </p:pic>
      <p:sp>
        <p:nvSpPr>
          <p:cNvPr id="5" name="Metin kutusu 4"/>
          <p:cNvSpPr txBox="1"/>
          <p:nvPr/>
        </p:nvSpPr>
        <p:spPr>
          <a:xfrm>
            <a:off x="618186" y="5563675"/>
            <a:ext cx="8371267" cy="400110"/>
          </a:xfrm>
          <a:prstGeom prst="rect">
            <a:avLst/>
          </a:prstGeom>
          <a:noFill/>
        </p:spPr>
        <p:txBody>
          <a:bodyPr wrap="square" rtlCol="0">
            <a:spAutoFit/>
          </a:bodyPr>
          <a:lstStyle/>
          <a:p>
            <a:r>
              <a:rPr lang="tr-TR" sz="2000" dirty="0" err="1" smtClean="0"/>
              <a:t>Inverse</a:t>
            </a:r>
            <a:r>
              <a:rPr lang="tr-TR" sz="2000" dirty="0" smtClean="0"/>
              <a:t> </a:t>
            </a:r>
            <a:r>
              <a:rPr lang="tr-TR" sz="2000" dirty="0" err="1" smtClean="0"/>
              <a:t>segregation</a:t>
            </a:r>
            <a:r>
              <a:rPr lang="tr-TR" sz="2000" dirty="0" smtClean="0"/>
              <a:t> in a </a:t>
            </a:r>
            <a:r>
              <a:rPr lang="tr-TR" sz="2000" dirty="0" err="1" smtClean="0"/>
              <a:t>ingot</a:t>
            </a:r>
            <a:r>
              <a:rPr lang="tr-TR" sz="2000" dirty="0" smtClean="0"/>
              <a:t> </a:t>
            </a:r>
            <a:r>
              <a:rPr lang="tr-TR" sz="2000" dirty="0" err="1" smtClean="0"/>
              <a:t>solidified</a:t>
            </a:r>
            <a:r>
              <a:rPr lang="tr-TR" sz="2000" dirty="0" smtClean="0"/>
              <a:t> </a:t>
            </a:r>
            <a:r>
              <a:rPr lang="tr-TR" sz="2000" dirty="0" err="1" smtClean="0"/>
              <a:t>with</a:t>
            </a:r>
            <a:r>
              <a:rPr lang="tr-TR" sz="2000" dirty="0" smtClean="0"/>
              <a:t> a </a:t>
            </a:r>
            <a:r>
              <a:rPr lang="tr-TR" sz="2000" dirty="0" err="1" smtClean="0"/>
              <a:t>dendritic</a:t>
            </a:r>
            <a:r>
              <a:rPr lang="tr-TR" sz="2000" dirty="0" smtClean="0"/>
              <a:t> </a:t>
            </a:r>
            <a:r>
              <a:rPr lang="tr-TR" sz="2000" dirty="0" err="1" smtClean="0"/>
              <a:t>interface</a:t>
            </a:r>
            <a:r>
              <a:rPr lang="tr-TR" sz="2000" dirty="0" smtClean="0"/>
              <a:t> (</a:t>
            </a:r>
            <a:r>
              <a:rPr lang="tr-TR" sz="2000" dirty="0" err="1" smtClean="0"/>
              <a:t>schematic</a:t>
            </a:r>
            <a:r>
              <a:rPr lang="tr-TR" sz="2000" dirty="0" smtClean="0"/>
              <a:t>)</a:t>
            </a:r>
            <a:endParaRPr lang="en-GB" sz="2000" dirty="0"/>
          </a:p>
        </p:txBody>
      </p:sp>
    </p:spTree>
    <p:extLst>
      <p:ext uri="{BB962C8B-B14F-4D97-AF65-F5344CB8AC3E}">
        <p14:creationId xmlns:p14="http://schemas.microsoft.com/office/powerpoint/2010/main" val="2598753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2124" y="528033"/>
            <a:ext cx="8293993" cy="5653826"/>
          </a:xfrm>
        </p:spPr>
        <p:txBody>
          <a:bodyPr>
            <a:normAutofit/>
          </a:bodyPr>
          <a:lstStyle/>
          <a:p>
            <a:pPr algn="just"/>
            <a:r>
              <a:rPr lang="en-GB" dirty="0" smtClean="0"/>
              <a:t>For most metals there is a contraction on solidification and thus the flow takes place in a direction opposite to the growth direction.</a:t>
            </a:r>
          </a:p>
          <a:p>
            <a:pPr algn="just"/>
            <a:r>
              <a:rPr lang="en-GB" dirty="0" smtClean="0"/>
              <a:t>As a result, solute-rich liquid is fed down the channels between the dendrites to give abnormally high solute concentrations at the outer regions of the ingot. </a:t>
            </a:r>
          </a:p>
          <a:p>
            <a:pPr algn="just"/>
            <a:r>
              <a:rPr lang="en-GB" dirty="0" smtClean="0"/>
              <a:t>The condition where the solute distribution is opposite to that expected for normal segregation is known as inverse segregation. </a:t>
            </a:r>
            <a:endParaRPr lang="tr-TR" dirty="0" smtClean="0"/>
          </a:p>
          <a:p>
            <a:pPr algn="just"/>
            <a:r>
              <a:rPr lang="en-GB" dirty="0" smtClean="0"/>
              <a:t>In extreme cases of inverse segregation the </a:t>
            </a:r>
            <a:r>
              <a:rPr lang="en-GB" dirty="0" err="1" smtClean="0"/>
              <a:t>interdendritic</a:t>
            </a:r>
            <a:r>
              <a:rPr lang="en-GB" dirty="0" smtClean="0"/>
              <a:t> liquid actually bursts through the surface of the cast metal to form exudations. (sweat or bleeding).</a:t>
            </a:r>
          </a:p>
          <a:p>
            <a:pPr algn="just"/>
            <a:endParaRPr lang="tr-TR" dirty="0" smtClean="0"/>
          </a:p>
        </p:txBody>
      </p:sp>
    </p:spTree>
    <p:extLst>
      <p:ext uri="{BB962C8B-B14F-4D97-AF65-F5344CB8AC3E}">
        <p14:creationId xmlns:p14="http://schemas.microsoft.com/office/powerpoint/2010/main" val="32711195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stretch>
            <a:fillRect/>
          </a:stretch>
        </p:blipFill>
        <p:spPr>
          <a:xfrm>
            <a:off x="1080615" y="647218"/>
            <a:ext cx="6837004" cy="4753625"/>
          </a:xfrm>
          <a:prstGeom prst="rect">
            <a:avLst/>
          </a:prstGeom>
        </p:spPr>
      </p:pic>
      <p:sp>
        <p:nvSpPr>
          <p:cNvPr id="5" name="Metin kutusu 4"/>
          <p:cNvSpPr txBox="1"/>
          <p:nvPr/>
        </p:nvSpPr>
        <p:spPr>
          <a:xfrm>
            <a:off x="912351" y="5563673"/>
            <a:ext cx="7173532" cy="707886"/>
          </a:xfrm>
          <a:prstGeom prst="rect">
            <a:avLst/>
          </a:prstGeom>
          <a:noFill/>
        </p:spPr>
        <p:txBody>
          <a:bodyPr wrap="square" rtlCol="0">
            <a:spAutoFit/>
          </a:bodyPr>
          <a:lstStyle/>
          <a:p>
            <a:r>
              <a:rPr lang="en-GB" sz="2000" dirty="0" smtClean="0"/>
              <a:t>Experimental and theoretical determinations of the maximum inverse segregation in aluminium-zinc ingots</a:t>
            </a:r>
            <a:endParaRPr lang="en-GB" sz="2000" dirty="0"/>
          </a:p>
        </p:txBody>
      </p:sp>
    </p:spTree>
    <p:extLst>
      <p:ext uri="{BB962C8B-B14F-4D97-AF65-F5344CB8AC3E}">
        <p14:creationId xmlns:p14="http://schemas.microsoft.com/office/powerpoint/2010/main" val="36479829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09709" y="1014256"/>
            <a:ext cx="7886700" cy="4351338"/>
          </a:xfrm>
        </p:spPr>
        <p:txBody>
          <a:bodyPr/>
          <a:lstStyle/>
          <a:p>
            <a:pPr algn="just"/>
            <a:r>
              <a:rPr lang="en-GB" dirty="0"/>
              <a:t>Two observations support inverse segregation</a:t>
            </a:r>
          </a:p>
          <a:p>
            <a:pPr marL="571500" indent="-571500" algn="just">
              <a:buAutoNum type="romanLcParenBoth"/>
            </a:pPr>
            <a:r>
              <a:rPr lang="en-GB" dirty="0"/>
              <a:t>No inverse segregation occurs in alloys which expand on freezing.</a:t>
            </a:r>
          </a:p>
          <a:p>
            <a:pPr marL="571500" indent="-571500" algn="just">
              <a:buAutoNum type="romanLcParenBoth"/>
            </a:pPr>
            <a:r>
              <a:rPr lang="en-GB" dirty="0"/>
              <a:t>The amount of inverse segregation increase with time as solidification progresses and thus as the amount concentration stimulated flow increases. </a:t>
            </a:r>
          </a:p>
          <a:p>
            <a:pPr marL="0" indent="0">
              <a:buNone/>
            </a:pPr>
            <a:endParaRPr lang="en-GB" dirty="0"/>
          </a:p>
        </p:txBody>
      </p:sp>
    </p:spTree>
    <p:extLst>
      <p:ext uri="{BB962C8B-B14F-4D97-AF65-F5344CB8AC3E}">
        <p14:creationId xmlns:p14="http://schemas.microsoft.com/office/powerpoint/2010/main" val="5581004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365127"/>
            <a:ext cx="7886700" cy="897004"/>
          </a:xfrm>
        </p:spPr>
        <p:txBody>
          <a:bodyPr>
            <a:normAutofit/>
          </a:bodyPr>
          <a:lstStyle/>
          <a:p>
            <a:r>
              <a:rPr lang="tr-TR" sz="2800" u="sng" dirty="0" err="1" smtClean="0">
                <a:latin typeface="+mn-lt"/>
              </a:rPr>
              <a:t>Freckle</a:t>
            </a:r>
            <a:endParaRPr lang="en-GB" sz="2800" u="sng" dirty="0">
              <a:latin typeface="+mn-lt"/>
            </a:endParaRPr>
          </a:p>
        </p:txBody>
      </p:sp>
      <p:sp>
        <p:nvSpPr>
          <p:cNvPr id="3" name="İçerik Yer Tutucusu 2"/>
          <p:cNvSpPr>
            <a:spLocks noGrp="1"/>
          </p:cNvSpPr>
          <p:nvPr>
            <p:ph idx="1"/>
          </p:nvPr>
        </p:nvSpPr>
        <p:spPr>
          <a:xfrm>
            <a:off x="628650" y="1506830"/>
            <a:ext cx="7886700" cy="4351338"/>
          </a:xfrm>
        </p:spPr>
        <p:txBody>
          <a:bodyPr/>
          <a:lstStyle/>
          <a:p>
            <a:pPr algn="just"/>
            <a:r>
              <a:rPr lang="en-GB" dirty="0" smtClean="0"/>
              <a:t>Freckles are chains of </a:t>
            </a:r>
            <a:r>
              <a:rPr lang="en-GB" dirty="0" err="1" smtClean="0"/>
              <a:t>equiaxed</a:t>
            </a:r>
            <a:r>
              <a:rPr lang="en-GB" dirty="0" smtClean="0"/>
              <a:t> grains which appear on the surface of some cast metals and the regions enriched in all but the inversely segregated solute.</a:t>
            </a:r>
          </a:p>
          <a:p>
            <a:pPr algn="just"/>
            <a:r>
              <a:rPr lang="en-GB" dirty="0" smtClean="0"/>
              <a:t>It has been shown that these are the result of fast flowing liquid jets in the partly solidified zone which are driven by density inversions produced by thermal and solute transport effects.</a:t>
            </a:r>
            <a:endParaRPr lang="en-GB" dirty="0"/>
          </a:p>
        </p:txBody>
      </p:sp>
    </p:spTree>
    <p:extLst>
      <p:ext uri="{BB962C8B-B14F-4D97-AF65-F5344CB8AC3E}">
        <p14:creationId xmlns:p14="http://schemas.microsoft.com/office/powerpoint/2010/main" val="35858400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stretch>
            <a:fillRect/>
          </a:stretch>
        </p:blipFill>
        <p:spPr>
          <a:xfrm>
            <a:off x="1519707" y="836441"/>
            <a:ext cx="6030329" cy="4550913"/>
          </a:xfrm>
          <a:prstGeom prst="rect">
            <a:avLst/>
          </a:prstGeom>
        </p:spPr>
      </p:pic>
      <p:sp>
        <p:nvSpPr>
          <p:cNvPr id="5" name="Metin kutusu 4"/>
          <p:cNvSpPr txBox="1"/>
          <p:nvPr/>
        </p:nvSpPr>
        <p:spPr>
          <a:xfrm>
            <a:off x="1068945" y="5692462"/>
            <a:ext cx="6848927" cy="400110"/>
          </a:xfrm>
          <a:prstGeom prst="rect">
            <a:avLst/>
          </a:prstGeom>
          <a:noFill/>
        </p:spPr>
        <p:txBody>
          <a:bodyPr wrap="square" rtlCol="0">
            <a:spAutoFit/>
          </a:bodyPr>
          <a:lstStyle/>
          <a:p>
            <a:r>
              <a:rPr lang="en-GB" sz="2000" dirty="0" smtClean="0"/>
              <a:t>A freckle line on the surface of a nickel-base </a:t>
            </a:r>
            <a:r>
              <a:rPr lang="en-GB" sz="2000" dirty="0" err="1" smtClean="0"/>
              <a:t>superalloy</a:t>
            </a:r>
            <a:r>
              <a:rPr lang="en-GB" sz="2000" dirty="0" smtClean="0"/>
              <a:t> casting</a:t>
            </a:r>
            <a:endParaRPr lang="en-GB" sz="2000" dirty="0"/>
          </a:p>
        </p:txBody>
      </p:sp>
    </p:spTree>
    <p:extLst>
      <p:ext uri="{BB962C8B-B14F-4D97-AF65-F5344CB8AC3E}">
        <p14:creationId xmlns:p14="http://schemas.microsoft.com/office/powerpoint/2010/main" val="36320270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49" y="365128"/>
            <a:ext cx="7886700" cy="897004"/>
          </a:xfrm>
        </p:spPr>
        <p:txBody>
          <a:bodyPr>
            <a:normAutofit/>
          </a:bodyPr>
          <a:lstStyle/>
          <a:p>
            <a:r>
              <a:rPr lang="tr-TR" sz="2800" u="sng" dirty="0" err="1" smtClean="0">
                <a:latin typeface="+mn-lt"/>
              </a:rPr>
              <a:t>Banding</a:t>
            </a:r>
            <a:endParaRPr lang="en-GB" sz="2800" u="sng" dirty="0">
              <a:latin typeface="+mn-lt"/>
            </a:endParaRPr>
          </a:p>
        </p:txBody>
      </p:sp>
      <p:sp>
        <p:nvSpPr>
          <p:cNvPr id="3" name="İçerik Yer Tutucusu 2"/>
          <p:cNvSpPr>
            <a:spLocks noGrp="1"/>
          </p:cNvSpPr>
          <p:nvPr>
            <p:ph idx="1"/>
          </p:nvPr>
        </p:nvSpPr>
        <p:spPr>
          <a:xfrm>
            <a:off x="526825" y="1262132"/>
            <a:ext cx="8090347" cy="5048516"/>
          </a:xfrm>
        </p:spPr>
        <p:txBody>
          <a:bodyPr>
            <a:normAutofit lnSpcReduction="10000"/>
          </a:bodyPr>
          <a:lstStyle/>
          <a:p>
            <a:pPr algn="just"/>
            <a:r>
              <a:rPr lang="en-GB" dirty="0" smtClean="0"/>
              <a:t>This form of segregation appears as change in composition and structure in a band parallel to the solid-liquid interface. </a:t>
            </a:r>
          </a:p>
          <a:p>
            <a:pPr algn="just"/>
            <a:r>
              <a:rPr lang="en-GB" dirty="0" smtClean="0"/>
              <a:t>The band is produced by growth fluctuations which are the result of thermal or mechanical disturbances.</a:t>
            </a:r>
          </a:p>
          <a:p>
            <a:pPr algn="just"/>
            <a:r>
              <a:rPr lang="en-GB" dirty="0" smtClean="0"/>
              <a:t>For instance, in the presence of a solute layer adjacent to the interface, if there is a growth rate fluctuation then changes in the solute boundary layer give rise to compositional variations in the solid.</a:t>
            </a:r>
          </a:p>
          <a:p>
            <a:pPr algn="just"/>
            <a:r>
              <a:rPr lang="en-GB" dirty="0" smtClean="0"/>
              <a:t>Banding is very common in fusion welds because of the periodicity of the heat input and is apparent as both </a:t>
            </a:r>
            <a:r>
              <a:rPr lang="en-GB" dirty="0" err="1" smtClean="0"/>
              <a:t>substructural</a:t>
            </a:r>
            <a:r>
              <a:rPr lang="en-GB" dirty="0" smtClean="0"/>
              <a:t> bands and interface rippling</a:t>
            </a:r>
            <a:r>
              <a:rPr lang="tr-TR" dirty="0" smtClean="0"/>
              <a:t>.</a:t>
            </a:r>
            <a:endParaRPr lang="en-GB" dirty="0"/>
          </a:p>
        </p:txBody>
      </p:sp>
    </p:spTree>
    <p:extLst>
      <p:ext uri="{BB962C8B-B14F-4D97-AF65-F5344CB8AC3E}">
        <p14:creationId xmlns:p14="http://schemas.microsoft.com/office/powerpoint/2010/main" val="26368959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stretch>
            <a:fillRect/>
          </a:stretch>
        </p:blipFill>
        <p:spPr>
          <a:xfrm>
            <a:off x="2858122" y="301011"/>
            <a:ext cx="3118665" cy="1682344"/>
          </a:xfrm>
          <a:prstGeom prst="rect">
            <a:avLst/>
          </a:prstGeom>
        </p:spPr>
      </p:pic>
      <p:pic>
        <p:nvPicPr>
          <p:cNvPr id="5" name="Resim 4"/>
          <p:cNvPicPr>
            <a:picLocks noChangeAspect="1"/>
          </p:cNvPicPr>
          <p:nvPr/>
        </p:nvPicPr>
        <p:blipFill>
          <a:blip r:embed="rId3"/>
          <a:stretch>
            <a:fillRect/>
          </a:stretch>
        </p:blipFill>
        <p:spPr>
          <a:xfrm>
            <a:off x="2279562" y="2630837"/>
            <a:ext cx="4803819" cy="3581956"/>
          </a:xfrm>
          <a:prstGeom prst="rect">
            <a:avLst/>
          </a:prstGeom>
        </p:spPr>
      </p:pic>
      <p:sp>
        <p:nvSpPr>
          <p:cNvPr id="6" name="Metin kutusu 5"/>
          <p:cNvSpPr txBox="1"/>
          <p:nvPr/>
        </p:nvSpPr>
        <p:spPr>
          <a:xfrm>
            <a:off x="2279562" y="6313131"/>
            <a:ext cx="6272010" cy="369332"/>
          </a:xfrm>
          <a:prstGeom prst="rect">
            <a:avLst/>
          </a:prstGeom>
          <a:noFill/>
        </p:spPr>
        <p:txBody>
          <a:bodyPr wrap="square" rtlCol="0">
            <a:spAutoFit/>
          </a:bodyPr>
          <a:lstStyle/>
          <a:p>
            <a:r>
              <a:rPr lang="en-GB" dirty="0" smtClean="0"/>
              <a:t>Structural banding in aluminium alloy fusion weld</a:t>
            </a:r>
            <a:endParaRPr lang="en-GB" dirty="0"/>
          </a:p>
        </p:txBody>
      </p:sp>
      <p:sp>
        <p:nvSpPr>
          <p:cNvPr id="7" name="Metin kutusu 6"/>
          <p:cNvSpPr txBox="1"/>
          <p:nvPr/>
        </p:nvSpPr>
        <p:spPr>
          <a:xfrm>
            <a:off x="1970468" y="2143090"/>
            <a:ext cx="6452315" cy="369332"/>
          </a:xfrm>
          <a:prstGeom prst="rect">
            <a:avLst/>
          </a:prstGeom>
          <a:noFill/>
        </p:spPr>
        <p:txBody>
          <a:bodyPr wrap="square" rtlCol="0">
            <a:spAutoFit/>
          </a:bodyPr>
          <a:lstStyle/>
          <a:p>
            <a:r>
              <a:rPr lang="en-GB"/>
              <a:t>Typical solute distribution in plane front solidification</a:t>
            </a:r>
            <a:endParaRPr lang="en-GB" dirty="0"/>
          </a:p>
        </p:txBody>
      </p:sp>
    </p:spTree>
    <p:extLst>
      <p:ext uri="{BB962C8B-B14F-4D97-AF65-F5344CB8AC3E}">
        <p14:creationId xmlns:p14="http://schemas.microsoft.com/office/powerpoint/2010/main" val="31062094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28650" y="126135"/>
            <a:ext cx="7886700" cy="1325563"/>
          </a:xfrm>
        </p:spPr>
        <p:txBody>
          <a:bodyPr>
            <a:normAutofit/>
          </a:bodyPr>
          <a:lstStyle/>
          <a:p>
            <a:r>
              <a:rPr lang="tr-TR" sz="2800" b="1" dirty="0" err="1" smtClean="0">
                <a:latin typeface="+mn-lt"/>
              </a:rPr>
              <a:t>Segregation</a:t>
            </a:r>
            <a:r>
              <a:rPr lang="tr-TR" sz="2800" b="1" dirty="0" smtClean="0">
                <a:latin typeface="+mn-lt"/>
              </a:rPr>
              <a:t> </a:t>
            </a:r>
            <a:r>
              <a:rPr lang="tr-TR" sz="2800" b="1" dirty="0" err="1" smtClean="0">
                <a:latin typeface="+mn-lt"/>
              </a:rPr>
              <a:t>patterns</a:t>
            </a:r>
            <a:r>
              <a:rPr lang="tr-TR" sz="2800" b="1" dirty="0" smtClean="0">
                <a:latin typeface="+mn-lt"/>
              </a:rPr>
              <a:t> in </a:t>
            </a:r>
            <a:r>
              <a:rPr lang="tr-TR" sz="2800" b="1" dirty="0" err="1" smtClean="0">
                <a:latin typeface="+mn-lt"/>
              </a:rPr>
              <a:t>ingots</a:t>
            </a:r>
            <a:endParaRPr lang="en-GB" sz="2800" b="1" dirty="0">
              <a:latin typeface="+mn-lt"/>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756564" y="1013479"/>
            <a:ext cx="2514342" cy="4792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Metin kutusu 3"/>
          <p:cNvSpPr txBox="1"/>
          <p:nvPr/>
        </p:nvSpPr>
        <p:spPr>
          <a:xfrm>
            <a:off x="5361708" y="5630016"/>
            <a:ext cx="3468771" cy="707886"/>
          </a:xfrm>
          <a:prstGeom prst="rect">
            <a:avLst/>
          </a:prstGeom>
          <a:noFill/>
        </p:spPr>
        <p:txBody>
          <a:bodyPr wrap="square" rtlCol="0">
            <a:spAutoFit/>
          </a:bodyPr>
          <a:lstStyle/>
          <a:p>
            <a:r>
              <a:rPr lang="en-GB" sz="2000" dirty="0" smtClean="0"/>
              <a:t>Typical segregation pattern for sulphur in a killed-steel ingot</a:t>
            </a:r>
            <a:endParaRPr lang="en-GB" sz="20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904" y="1808018"/>
            <a:ext cx="4144788" cy="30298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Metin kutusu 4"/>
          <p:cNvSpPr txBox="1"/>
          <p:nvPr/>
        </p:nvSpPr>
        <p:spPr>
          <a:xfrm>
            <a:off x="1364399" y="5194154"/>
            <a:ext cx="3207601" cy="707886"/>
          </a:xfrm>
          <a:prstGeom prst="rect">
            <a:avLst/>
          </a:prstGeom>
          <a:noFill/>
        </p:spPr>
        <p:txBody>
          <a:bodyPr wrap="square" rtlCol="0">
            <a:spAutoFit/>
          </a:bodyPr>
          <a:lstStyle/>
          <a:p>
            <a:r>
              <a:rPr lang="en-US" sz="2000" dirty="0"/>
              <a:t>Typical </a:t>
            </a:r>
            <a:r>
              <a:rPr lang="en-US" sz="2000" dirty="0" err="1"/>
              <a:t>macrosegregation</a:t>
            </a:r>
            <a:r>
              <a:rPr lang="en-US" sz="2000" dirty="0"/>
              <a:t> observed in steel ingots.</a:t>
            </a:r>
            <a:endParaRPr lang="en-GB" sz="2000" dirty="0"/>
          </a:p>
        </p:txBody>
      </p:sp>
    </p:spTree>
    <p:extLst>
      <p:ext uri="{BB962C8B-B14F-4D97-AF65-F5344CB8AC3E}">
        <p14:creationId xmlns:p14="http://schemas.microsoft.com/office/powerpoint/2010/main" val="9063059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5636" y="693016"/>
            <a:ext cx="8250381" cy="5406448"/>
          </a:xfrm>
        </p:spPr>
        <p:txBody>
          <a:bodyPr>
            <a:normAutofit lnSpcReduction="10000"/>
          </a:bodyPr>
          <a:lstStyle/>
          <a:p>
            <a:pPr algn="just"/>
            <a:r>
              <a:rPr lang="en-GB" dirty="0" smtClean="0"/>
              <a:t>The region of high purity material at the bottom of the ingot has been attributed to the gravity segregation of primary dendrites formed by dendrite </a:t>
            </a:r>
            <a:r>
              <a:rPr lang="en-GB" dirty="0" err="1" smtClean="0"/>
              <a:t>remelting</a:t>
            </a:r>
            <a:r>
              <a:rPr lang="en-GB" dirty="0" smtClean="0"/>
              <a:t> in the columnar zone or by nucleation on inclusions and also constrained convective fluid flow. Model studies lend considerable support to the gravity segregation mechanism.</a:t>
            </a:r>
          </a:p>
          <a:p>
            <a:pPr algn="just"/>
            <a:r>
              <a:rPr lang="en-GB" dirty="0" smtClean="0"/>
              <a:t>The regions of positive segregation have two characteristic forms. The outer bands are referred to as A-segregates and are arranged as rope-like stringers of segregation located on the surface  of cones  with their bases at the base of the ingot. They occur predominantly in a zone near and almost parallel to the end of the columnar zone.</a:t>
            </a:r>
            <a:endParaRPr lang="en-GB" dirty="0"/>
          </a:p>
        </p:txBody>
      </p:sp>
    </p:spTree>
    <p:extLst>
      <p:ext uri="{BB962C8B-B14F-4D97-AF65-F5344CB8AC3E}">
        <p14:creationId xmlns:p14="http://schemas.microsoft.com/office/powerpoint/2010/main" val="2333175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3334" y="821073"/>
            <a:ext cx="8718997" cy="5244876"/>
          </a:xfrm>
        </p:spPr>
        <p:txBody>
          <a:bodyPr>
            <a:normAutofit/>
          </a:bodyPr>
          <a:lstStyle/>
          <a:p>
            <a:pPr marL="0" indent="0">
              <a:buNone/>
            </a:pPr>
            <a:r>
              <a:rPr lang="en-GB" b="1" dirty="0"/>
              <a:t>Macrosegregation</a:t>
            </a:r>
            <a:r>
              <a:rPr lang="en-GB" dirty="0"/>
              <a:t> (Long range, grater than a few </a:t>
            </a:r>
            <a:r>
              <a:rPr lang="en-GB" dirty="0" smtClean="0"/>
              <a:t>grains)</a:t>
            </a:r>
            <a:endParaRPr lang="en-GB" dirty="0"/>
          </a:p>
          <a:p>
            <a:pPr marL="0" indent="0">
              <a:buNone/>
            </a:pPr>
            <a:r>
              <a:rPr lang="en-GB" dirty="0"/>
              <a:t>(</a:t>
            </a:r>
            <a:r>
              <a:rPr lang="en-GB" dirty="0" err="1"/>
              <a:t>i</a:t>
            </a:r>
            <a:r>
              <a:rPr lang="en-GB" dirty="0"/>
              <a:t>) Occurring prior to solidification</a:t>
            </a:r>
          </a:p>
          <a:p>
            <a:r>
              <a:rPr lang="en-GB" dirty="0"/>
              <a:t>Gravity</a:t>
            </a:r>
          </a:p>
          <a:p>
            <a:r>
              <a:rPr lang="en-GB" dirty="0"/>
              <a:t>Ludwig-</a:t>
            </a:r>
            <a:r>
              <a:rPr lang="en-GB" dirty="0" err="1"/>
              <a:t>Soret</a:t>
            </a:r>
            <a:r>
              <a:rPr lang="en-GB" dirty="0"/>
              <a:t> effect</a:t>
            </a:r>
          </a:p>
          <a:p>
            <a:pPr marL="0" indent="0">
              <a:buNone/>
            </a:pPr>
            <a:r>
              <a:rPr lang="en-GB" dirty="0"/>
              <a:t>(ii) Occurring during solidification</a:t>
            </a:r>
          </a:p>
          <a:p>
            <a:r>
              <a:rPr lang="en-GB" dirty="0"/>
              <a:t>Normal</a:t>
            </a:r>
          </a:p>
          <a:p>
            <a:r>
              <a:rPr lang="en-GB" dirty="0"/>
              <a:t>Inverse</a:t>
            </a:r>
          </a:p>
          <a:p>
            <a:r>
              <a:rPr lang="en-GB" dirty="0"/>
              <a:t>Freckle</a:t>
            </a:r>
          </a:p>
          <a:p>
            <a:r>
              <a:rPr lang="en-GB" dirty="0"/>
              <a:t>Banding</a:t>
            </a:r>
          </a:p>
          <a:p>
            <a:pPr marL="0" indent="0">
              <a:buNone/>
            </a:pPr>
            <a:endParaRPr lang="en-GB" dirty="0"/>
          </a:p>
        </p:txBody>
      </p:sp>
    </p:spTree>
    <p:extLst>
      <p:ext uri="{BB962C8B-B14F-4D97-AF65-F5344CB8AC3E}">
        <p14:creationId xmlns:p14="http://schemas.microsoft.com/office/powerpoint/2010/main" val="21387802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1156" y="867152"/>
            <a:ext cx="8234079" cy="4899801"/>
          </a:xfrm>
        </p:spPr>
        <p:txBody>
          <a:bodyPr>
            <a:normAutofit lnSpcReduction="10000"/>
          </a:bodyPr>
          <a:lstStyle/>
          <a:p>
            <a:pPr algn="just"/>
            <a:r>
              <a:rPr lang="en-GB" dirty="0" smtClean="0"/>
              <a:t>Inner bands of V-segregates also occur which consist of fairly uniform segregate distributions on the surfaces of cones with their points downwards. These occur at the ingot centre in the </a:t>
            </a:r>
            <a:r>
              <a:rPr lang="en-GB" dirty="0" err="1" smtClean="0"/>
              <a:t>equiaxed</a:t>
            </a:r>
            <a:r>
              <a:rPr lang="en-GB" dirty="0" smtClean="0"/>
              <a:t> zone.</a:t>
            </a:r>
          </a:p>
          <a:p>
            <a:pPr algn="just"/>
            <a:r>
              <a:rPr lang="en-GB" dirty="0" smtClean="0"/>
              <a:t>The A-segregates seem to be the result of channelled flow in the </a:t>
            </a:r>
            <a:r>
              <a:rPr lang="en-GB" dirty="0" err="1" smtClean="0"/>
              <a:t>interdendritic</a:t>
            </a:r>
            <a:r>
              <a:rPr lang="en-GB" dirty="0" smtClean="0"/>
              <a:t> regions of the columnar zone whereas the </a:t>
            </a:r>
            <a:r>
              <a:rPr lang="tr-TR" dirty="0" smtClean="0"/>
              <a:t>V</a:t>
            </a:r>
            <a:r>
              <a:rPr lang="en-GB" dirty="0" smtClean="0"/>
              <a:t>-segregates which appear late in the solidification process, are apparently consequence of the general settling of crystals in the </a:t>
            </a:r>
            <a:r>
              <a:rPr lang="en-GB" dirty="0" err="1" smtClean="0"/>
              <a:t>equiaxed</a:t>
            </a:r>
            <a:r>
              <a:rPr lang="en-GB" dirty="0" smtClean="0"/>
              <a:t> zone.</a:t>
            </a:r>
          </a:p>
          <a:p>
            <a:pPr algn="just"/>
            <a:r>
              <a:rPr lang="en-GB" dirty="0" smtClean="0"/>
              <a:t>In either event, it is clear that </a:t>
            </a:r>
            <a:r>
              <a:rPr lang="en-GB" dirty="0" err="1" smtClean="0"/>
              <a:t>interdendritic</a:t>
            </a:r>
            <a:r>
              <a:rPr lang="en-GB" dirty="0" smtClean="0"/>
              <a:t> flow o-plays a most important part in determining the overall </a:t>
            </a:r>
            <a:r>
              <a:rPr lang="en-GB" dirty="0" err="1" smtClean="0"/>
              <a:t>macrosegregation</a:t>
            </a:r>
            <a:r>
              <a:rPr lang="en-GB" dirty="0" smtClean="0"/>
              <a:t> patterns in solidifying ingots. </a:t>
            </a:r>
            <a:endParaRPr lang="en-GB" dirty="0"/>
          </a:p>
        </p:txBody>
      </p:sp>
    </p:spTree>
    <p:extLst>
      <p:ext uri="{BB962C8B-B14F-4D97-AF65-F5344CB8AC3E}">
        <p14:creationId xmlns:p14="http://schemas.microsoft.com/office/powerpoint/2010/main" val="34264846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0"/>
            <a:ext cx="7886700" cy="1325563"/>
          </a:xfrm>
        </p:spPr>
        <p:txBody>
          <a:bodyPr>
            <a:normAutofit/>
          </a:bodyPr>
          <a:lstStyle/>
          <a:p>
            <a:r>
              <a:rPr lang="tr-TR" sz="2800" b="1" dirty="0" err="1" smtClean="0">
                <a:latin typeface="+mn-lt"/>
              </a:rPr>
              <a:t>Microsegregation</a:t>
            </a:r>
            <a:endParaRPr lang="en-GB" sz="2800" b="1" dirty="0">
              <a:latin typeface="+mn-lt"/>
            </a:endParaRPr>
          </a:p>
        </p:txBody>
      </p:sp>
      <p:sp>
        <p:nvSpPr>
          <p:cNvPr id="3" name="İçerik Yer Tutucusu 2"/>
          <p:cNvSpPr>
            <a:spLocks noGrp="1"/>
          </p:cNvSpPr>
          <p:nvPr>
            <p:ph idx="1"/>
          </p:nvPr>
        </p:nvSpPr>
        <p:spPr>
          <a:xfrm>
            <a:off x="628650" y="1325563"/>
            <a:ext cx="7886700" cy="4351338"/>
          </a:xfrm>
        </p:spPr>
        <p:txBody>
          <a:bodyPr/>
          <a:lstStyle/>
          <a:p>
            <a:pPr marL="0" indent="0">
              <a:buNone/>
            </a:pPr>
            <a:r>
              <a:rPr lang="en-GB" u="sng" dirty="0" smtClean="0"/>
              <a:t>Cellular segregation</a:t>
            </a:r>
          </a:p>
          <a:p>
            <a:r>
              <a:rPr lang="en-GB" dirty="0" smtClean="0"/>
              <a:t>Cellular structure develops in single-phase alloys during initial stages of growth with low degrees of constitutional undercooling. </a:t>
            </a:r>
          </a:p>
          <a:p>
            <a:pPr marL="0" indent="0">
              <a:buNone/>
            </a:pPr>
            <a:endParaRPr lang="en-GB" dirty="0"/>
          </a:p>
        </p:txBody>
      </p:sp>
      <p:pic>
        <p:nvPicPr>
          <p:cNvPr id="4" name="Resim 3"/>
          <p:cNvPicPr>
            <a:picLocks noChangeAspect="1"/>
          </p:cNvPicPr>
          <p:nvPr/>
        </p:nvPicPr>
        <p:blipFill>
          <a:blip r:embed="rId2"/>
          <a:stretch>
            <a:fillRect/>
          </a:stretch>
        </p:blipFill>
        <p:spPr>
          <a:xfrm>
            <a:off x="1941059" y="3129566"/>
            <a:ext cx="4772702" cy="3254336"/>
          </a:xfrm>
          <a:prstGeom prst="rect">
            <a:avLst/>
          </a:prstGeom>
        </p:spPr>
      </p:pic>
    </p:spTree>
    <p:extLst>
      <p:ext uri="{BB962C8B-B14F-4D97-AF65-F5344CB8AC3E}">
        <p14:creationId xmlns:p14="http://schemas.microsoft.com/office/powerpoint/2010/main" val="30212868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4195" y="559938"/>
            <a:ext cx="8399440" cy="5712073"/>
          </a:xfrm>
        </p:spPr>
        <p:txBody>
          <a:bodyPr>
            <a:normAutofit lnSpcReduction="10000"/>
          </a:bodyPr>
          <a:lstStyle/>
          <a:p>
            <a:pPr algn="just"/>
            <a:r>
              <a:rPr lang="en-GB" dirty="0" smtClean="0"/>
              <a:t>As the interface advances, the liquid adjacent to the interface is richer in solute for </a:t>
            </a:r>
            <a:r>
              <a:rPr lang="en-GB" dirty="0" err="1" smtClean="0"/>
              <a:t>valu</a:t>
            </a:r>
            <a:r>
              <a:rPr lang="tr-TR" dirty="0" smtClean="0"/>
              <a:t>e</a:t>
            </a:r>
            <a:r>
              <a:rPr lang="en-GB" dirty="0" smtClean="0"/>
              <a:t>s k</a:t>
            </a:r>
            <a:r>
              <a:rPr lang="en-GB" baseline="-25000" dirty="0" smtClean="0"/>
              <a:t>0</a:t>
            </a:r>
            <a:r>
              <a:rPr lang="en-GB" dirty="0" smtClean="0"/>
              <a:t>&lt;1 and is depleted in </a:t>
            </a:r>
            <a:r>
              <a:rPr lang="tr-TR" dirty="0" smtClean="0"/>
              <a:t>s</a:t>
            </a:r>
            <a:r>
              <a:rPr lang="en-GB" dirty="0" err="1" smtClean="0"/>
              <a:t>olute</a:t>
            </a:r>
            <a:r>
              <a:rPr lang="en-GB" dirty="0" smtClean="0"/>
              <a:t> for k</a:t>
            </a:r>
            <a:r>
              <a:rPr lang="en-GB" baseline="-25000" dirty="0" smtClean="0"/>
              <a:t>0</a:t>
            </a:r>
            <a:r>
              <a:rPr lang="en-GB" dirty="0" smtClean="0"/>
              <a:t>&gt;1. Once the rounded cell projection is stabilised, solute will rejected (k</a:t>
            </a:r>
            <a:r>
              <a:rPr lang="en-GB" baseline="-25000" dirty="0" smtClean="0"/>
              <a:t>0</a:t>
            </a:r>
            <a:r>
              <a:rPr lang="en-GB" dirty="0" smtClean="0"/>
              <a:t>&lt;1) from the sides of the projection as well as from the top. Since the projection rejects solute laterally, an accumulation of solute will </a:t>
            </a:r>
            <a:r>
              <a:rPr lang="en-GB" dirty="0" err="1" smtClean="0"/>
              <a:t>oc</a:t>
            </a:r>
            <a:r>
              <a:rPr lang="tr-TR" dirty="0" smtClean="0"/>
              <a:t>c</a:t>
            </a:r>
            <a:r>
              <a:rPr lang="en-GB" dirty="0" err="1" smtClean="0"/>
              <a:t>ur</a:t>
            </a:r>
            <a:r>
              <a:rPr lang="en-GB" dirty="0" smtClean="0"/>
              <a:t> in the cell boundaries. </a:t>
            </a:r>
            <a:endParaRPr lang="tr-TR" dirty="0" smtClean="0"/>
          </a:p>
          <a:p>
            <a:pPr algn="just"/>
            <a:r>
              <a:rPr lang="en-GB" dirty="0" smtClean="0"/>
              <a:t>The most severe segregation will be expected at the j</a:t>
            </a:r>
            <a:r>
              <a:rPr lang="tr-TR" dirty="0" smtClean="0"/>
              <a:t>u</a:t>
            </a:r>
            <a:r>
              <a:rPr lang="en-GB" dirty="0" err="1" smtClean="0"/>
              <a:t>nction</a:t>
            </a:r>
            <a:r>
              <a:rPr lang="en-GB" dirty="0" smtClean="0"/>
              <a:t> points (nodes) in the hexagonal array. The variation in solute concentration from the cell centre to the cell boundaries is known as cellular segregation. It extends over distance of the order of the cell size, i.e. </a:t>
            </a:r>
            <a:r>
              <a:rPr lang="tr-TR" dirty="0" smtClean="0"/>
              <a:t>a</a:t>
            </a:r>
            <a:r>
              <a:rPr lang="en-GB" dirty="0" err="1" smtClean="0"/>
              <a:t>pproximately</a:t>
            </a:r>
            <a:r>
              <a:rPr lang="en-GB" dirty="0" smtClean="0"/>
              <a:t> 5x10</a:t>
            </a:r>
            <a:r>
              <a:rPr lang="en-GB" baseline="30000" dirty="0" smtClean="0"/>
              <a:t>-3 </a:t>
            </a:r>
            <a:r>
              <a:rPr lang="en-GB" dirty="0" smtClean="0"/>
              <a:t>cm. To some extent diffusion during cooling of the solid will reduce the degree of cellular segregation.</a:t>
            </a:r>
            <a:endParaRPr lang="en-GB" dirty="0"/>
          </a:p>
        </p:txBody>
      </p:sp>
    </p:spTree>
    <p:extLst>
      <p:ext uri="{BB962C8B-B14F-4D97-AF65-F5344CB8AC3E}">
        <p14:creationId xmlns:p14="http://schemas.microsoft.com/office/powerpoint/2010/main" val="3863175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8600" y="437342"/>
            <a:ext cx="8686800" cy="6118004"/>
          </a:xfrm>
        </p:spPr>
        <p:txBody>
          <a:bodyPr>
            <a:normAutofit fontScale="92500"/>
          </a:bodyPr>
          <a:lstStyle/>
          <a:p>
            <a:pPr marL="0" indent="0">
              <a:buNone/>
            </a:pPr>
            <a:r>
              <a:rPr lang="en-GB" sz="3000" u="sng" dirty="0" smtClean="0"/>
              <a:t>Dendritic segregation</a:t>
            </a:r>
          </a:p>
          <a:p>
            <a:pPr algn="just"/>
            <a:r>
              <a:rPr lang="en-GB" dirty="0" smtClean="0"/>
              <a:t>The </a:t>
            </a:r>
            <a:r>
              <a:rPr lang="en-GB" dirty="0" err="1" smtClean="0"/>
              <a:t>microsegregation</a:t>
            </a:r>
            <a:r>
              <a:rPr lang="en-GB" dirty="0" smtClean="0"/>
              <a:t> that results from solute redistribution during dendritic solidification leads to coring, i.e. </a:t>
            </a:r>
            <a:r>
              <a:rPr lang="tr-TR" dirty="0" smtClean="0"/>
              <a:t>a</a:t>
            </a:r>
            <a:r>
              <a:rPr lang="en-GB" dirty="0" smtClean="0"/>
              <a:t> variation in the solute concentration between the centre and the outside of a dendrite arm. In extreme cases the accumulation of solute between the growing dendrite arms can </a:t>
            </a:r>
            <a:r>
              <a:rPr lang="tr-TR" dirty="0" smtClean="0"/>
              <a:t>l</a:t>
            </a:r>
            <a:r>
              <a:rPr lang="en-GB" dirty="0" err="1" smtClean="0"/>
              <a:t>ead</a:t>
            </a:r>
            <a:r>
              <a:rPr lang="en-GB" dirty="0" smtClean="0"/>
              <a:t> to formation of second phases in the </a:t>
            </a:r>
            <a:r>
              <a:rPr lang="en-GB" dirty="0" err="1" smtClean="0"/>
              <a:t>interdendritic</a:t>
            </a:r>
            <a:r>
              <a:rPr lang="en-GB" dirty="0" smtClean="0"/>
              <a:t> region in amounts significantly greater than those from the equilibrium diagram. </a:t>
            </a:r>
          </a:p>
          <a:p>
            <a:pPr algn="just"/>
            <a:r>
              <a:rPr lang="en-GB" dirty="0" err="1" smtClean="0"/>
              <a:t>Microsegregation</a:t>
            </a:r>
            <a:r>
              <a:rPr lang="en-GB" dirty="0" smtClean="0"/>
              <a:t> is more severe across and between primary dendrite arms than secondary dendrite arm. The relative severity of segregation is greatest at low alloy contents, even though here is no fundamental difference in the mode of solidification. Both columnar and </a:t>
            </a:r>
            <a:r>
              <a:rPr lang="en-GB" dirty="0" err="1" smtClean="0"/>
              <a:t>equiaxed</a:t>
            </a:r>
            <a:r>
              <a:rPr lang="en-GB" dirty="0" smtClean="0"/>
              <a:t> dendrites exhibit essentially the same </a:t>
            </a:r>
            <a:r>
              <a:rPr lang="en-GB" dirty="0" err="1" smtClean="0"/>
              <a:t>microsegregation</a:t>
            </a:r>
            <a:r>
              <a:rPr lang="en-GB" dirty="0" smtClean="0"/>
              <a:t> features. </a:t>
            </a:r>
            <a:endParaRPr lang="en-GB" dirty="0"/>
          </a:p>
        </p:txBody>
      </p:sp>
    </p:spTree>
    <p:extLst>
      <p:ext uri="{BB962C8B-B14F-4D97-AF65-F5344CB8AC3E}">
        <p14:creationId xmlns:p14="http://schemas.microsoft.com/office/powerpoint/2010/main" val="3802249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p:cNvPicPr>
            <a:picLocks noGrp="1" noChangeAspect="1"/>
          </p:cNvPicPr>
          <p:nvPr>
            <p:ph idx="1"/>
          </p:nvPr>
        </p:nvPicPr>
        <p:blipFill>
          <a:blip r:embed="rId2"/>
          <a:stretch>
            <a:fillRect/>
          </a:stretch>
        </p:blipFill>
        <p:spPr>
          <a:xfrm>
            <a:off x="628491" y="1442434"/>
            <a:ext cx="3317672" cy="3306260"/>
          </a:xfrm>
          <a:prstGeom prst="rect">
            <a:avLst/>
          </a:prstGeom>
        </p:spPr>
      </p:pic>
      <p:pic>
        <p:nvPicPr>
          <p:cNvPr id="6" name="Resim 5"/>
          <p:cNvPicPr>
            <a:picLocks noChangeAspect="1"/>
          </p:cNvPicPr>
          <p:nvPr/>
        </p:nvPicPr>
        <p:blipFill>
          <a:blip r:embed="rId3"/>
          <a:stretch>
            <a:fillRect/>
          </a:stretch>
        </p:blipFill>
        <p:spPr>
          <a:xfrm>
            <a:off x="4958366" y="0"/>
            <a:ext cx="3519294" cy="5284659"/>
          </a:xfrm>
          <a:prstGeom prst="rect">
            <a:avLst/>
          </a:prstGeom>
        </p:spPr>
      </p:pic>
      <p:sp>
        <p:nvSpPr>
          <p:cNvPr id="7" name="Metin kutusu 6"/>
          <p:cNvSpPr txBox="1"/>
          <p:nvPr/>
        </p:nvSpPr>
        <p:spPr>
          <a:xfrm>
            <a:off x="540913" y="5254580"/>
            <a:ext cx="3361386" cy="1015663"/>
          </a:xfrm>
          <a:prstGeom prst="rect">
            <a:avLst/>
          </a:prstGeom>
          <a:noFill/>
        </p:spPr>
        <p:txBody>
          <a:bodyPr wrap="square" rtlCol="0">
            <a:spAutoFit/>
          </a:bodyPr>
          <a:lstStyle/>
          <a:p>
            <a:r>
              <a:rPr lang="en-US" sz="2000"/>
              <a:t>Solute distribution in a volume element (crosshatched area) between dendrites</a:t>
            </a:r>
            <a:endParaRPr lang="en-GB" sz="2000" dirty="0"/>
          </a:p>
        </p:txBody>
      </p:sp>
      <p:sp>
        <p:nvSpPr>
          <p:cNvPr id="8" name="Metin kutusu 7"/>
          <p:cNvSpPr txBox="1"/>
          <p:nvPr/>
        </p:nvSpPr>
        <p:spPr>
          <a:xfrm>
            <a:off x="4958366" y="5742208"/>
            <a:ext cx="3554569" cy="707886"/>
          </a:xfrm>
          <a:prstGeom prst="rect">
            <a:avLst/>
          </a:prstGeom>
          <a:noFill/>
        </p:spPr>
        <p:txBody>
          <a:bodyPr wrap="square" rtlCol="0">
            <a:spAutoFit/>
          </a:bodyPr>
          <a:lstStyle/>
          <a:p>
            <a:r>
              <a:rPr lang="en-GB" sz="2000" dirty="0" err="1"/>
              <a:t>Isoconcentration</a:t>
            </a:r>
            <a:r>
              <a:rPr lang="en-GB" sz="2000" dirty="0"/>
              <a:t> profile in an Fe-25Cr-20Ni columnar dendrite</a:t>
            </a:r>
          </a:p>
        </p:txBody>
      </p:sp>
    </p:spTree>
    <p:extLst>
      <p:ext uri="{BB962C8B-B14F-4D97-AF65-F5344CB8AC3E}">
        <p14:creationId xmlns:p14="http://schemas.microsoft.com/office/powerpoint/2010/main" val="970789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70455" y="1091528"/>
            <a:ext cx="8461420" cy="4351338"/>
          </a:xfrm>
        </p:spPr>
        <p:txBody>
          <a:bodyPr/>
          <a:lstStyle/>
          <a:p>
            <a:pPr algn="just"/>
            <a:r>
              <a:rPr lang="en-GB" dirty="0" smtClean="0"/>
              <a:t>The dendrite arm spacing defines the range of dendritic </a:t>
            </a:r>
            <a:r>
              <a:rPr lang="en-GB" dirty="0" err="1" smtClean="0"/>
              <a:t>microsegregation</a:t>
            </a:r>
            <a:r>
              <a:rPr lang="en-GB" dirty="0" smtClean="0"/>
              <a:t>. Measurements of the dendrite arm spacing as a function of the solidification conditions. </a:t>
            </a:r>
          </a:p>
          <a:p>
            <a:pPr algn="just"/>
            <a:r>
              <a:rPr lang="en-GB" dirty="0" smtClean="0"/>
              <a:t>The greater the dendrite arm spacing the more difficult is homogenisation by subsequent heat treatment. For a given alloy heat treated at fixed temperature, the homogenisation time is proportional to the square of the dendrite arm spacing.</a:t>
            </a:r>
          </a:p>
          <a:p>
            <a:pPr algn="just"/>
            <a:r>
              <a:rPr lang="en-GB" dirty="0" smtClean="0"/>
              <a:t>Complete elimination of dendritic </a:t>
            </a:r>
            <a:r>
              <a:rPr lang="en-GB" dirty="0" err="1" smtClean="0"/>
              <a:t>microsegregation</a:t>
            </a:r>
            <a:r>
              <a:rPr lang="en-GB" dirty="0" smtClean="0"/>
              <a:t> leads to enhanced mechanical properties. </a:t>
            </a:r>
            <a:endParaRPr lang="en-GB" dirty="0"/>
          </a:p>
        </p:txBody>
      </p:sp>
    </p:spTree>
    <p:extLst>
      <p:ext uri="{BB962C8B-B14F-4D97-AF65-F5344CB8AC3E}">
        <p14:creationId xmlns:p14="http://schemas.microsoft.com/office/powerpoint/2010/main" val="3230368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25619" y="274974"/>
            <a:ext cx="7886700" cy="1325563"/>
          </a:xfrm>
        </p:spPr>
        <p:txBody>
          <a:bodyPr>
            <a:normAutofit/>
          </a:bodyPr>
          <a:lstStyle/>
          <a:p>
            <a:r>
              <a:rPr lang="tr-TR" sz="2800" u="sng" dirty="0" err="1" smtClean="0">
                <a:latin typeface="+mn-lt"/>
              </a:rPr>
              <a:t>Grain</a:t>
            </a:r>
            <a:r>
              <a:rPr lang="tr-TR" sz="2800" u="sng" dirty="0" smtClean="0">
                <a:latin typeface="+mn-lt"/>
              </a:rPr>
              <a:t> </a:t>
            </a:r>
            <a:r>
              <a:rPr lang="tr-TR" sz="2800" u="sng" dirty="0" err="1" smtClean="0">
                <a:latin typeface="+mn-lt"/>
              </a:rPr>
              <a:t>boundary</a:t>
            </a:r>
            <a:r>
              <a:rPr lang="tr-TR" sz="2800" u="sng" dirty="0" smtClean="0">
                <a:latin typeface="+mn-lt"/>
              </a:rPr>
              <a:t> </a:t>
            </a:r>
            <a:r>
              <a:rPr lang="tr-TR" sz="2800" u="sng" dirty="0" err="1" smtClean="0">
                <a:latin typeface="+mn-lt"/>
              </a:rPr>
              <a:t>segregation</a:t>
            </a:r>
            <a:r>
              <a:rPr lang="tr-TR" sz="2800" u="sng" dirty="0" smtClean="0">
                <a:latin typeface="+mn-lt"/>
              </a:rPr>
              <a:t> </a:t>
            </a:r>
            <a:endParaRPr lang="en-GB" sz="2800" u="sng" dirty="0">
              <a:latin typeface="+mn-lt"/>
            </a:endParaRPr>
          </a:p>
        </p:txBody>
      </p:sp>
      <p:sp>
        <p:nvSpPr>
          <p:cNvPr id="3" name="İçerik Yer Tutucusu 2"/>
          <p:cNvSpPr>
            <a:spLocks noGrp="1"/>
          </p:cNvSpPr>
          <p:nvPr>
            <p:ph idx="1"/>
          </p:nvPr>
        </p:nvSpPr>
        <p:spPr>
          <a:xfrm>
            <a:off x="525619" y="1355838"/>
            <a:ext cx="8038832" cy="4684353"/>
          </a:xfrm>
        </p:spPr>
        <p:txBody>
          <a:bodyPr>
            <a:normAutofit lnSpcReduction="10000"/>
          </a:bodyPr>
          <a:lstStyle/>
          <a:p>
            <a:pPr marL="0" indent="0" algn="just">
              <a:buNone/>
            </a:pPr>
            <a:r>
              <a:rPr lang="en-GB" dirty="0" smtClean="0"/>
              <a:t>Grain boundary segregation during solidification arises from two sources. </a:t>
            </a:r>
          </a:p>
          <a:p>
            <a:pPr algn="just"/>
            <a:r>
              <a:rPr lang="en-GB" dirty="0" smtClean="0"/>
              <a:t>First, if the grain boundary lies parallel to the growth direction, surface energy requirements give rise to a grain boundary </a:t>
            </a:r>
            <a:r>
              <a:rPr lang="tr-TR" dirty="0" smtClean="0"/>
              <a:t>g</a:t>
            </a:r>
            <a:r>
              <a:rPr lang="en-GB" dirty="0" smtClean="0"/>
              <a:t>roove where the boundary meets the interface. The </a:t>
            </a:r>
            <a:r>
              <a:rPr lang="tr-TR" dirty="0" smtClean="0"/>
              <a:t>g</a:t>
            </a:r>
            <a:r>
              <a:rPr lang="en-GB" dirty="0" smtClean="0"/>
              <a:t>roove is typically 10</a:t>
            </a:r>
            <a:r>
              <a:rPr lang="en-GB" baseline="30000" dirty="0" smtClean="0"/>
              <a:t>-3</a:t>
            </a:r>
            <a:r>
              <a:rPr lang="en-GB" dirty="0" smtClean="0"/>
              <a:t> cm deep. In the presence of constitutional </a:t>
            </a:r>
            <a:r>
              <a:rPr lang="en-GB" dirty="0" err="1" smtClean="0"/>
              <a:t>supercooling</a:t>
            </a:r>
            <a:r>
              <a:rPr lang="en-GB" dirty="0" smtClean="0"/>
              <a:t> conditions are energetically favourable for significant segregation to grain boundary groove. Certainly the experimental evidence shows that solute segregation to this type of boundary is marked for growth with a cellular interface.</a:t>
            </a:r>
            <a:endParaRPr lang="en-GB" dirty="0"/>
          </a:p>
        </p:txBody>
      </p:sp>
    </p:spTree>
    <p:extLst>
      <p:ext uri="{BB962C8B-B14F-4D97-AF65-F5344CB8AC3E}">
        <p14:creationId xmlns:p14="http://schemas.microsoft.com/office/powerpoint/2010/main" val="2437761699"/>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373</TotalTime>
  <Words>1791</Words>
  <Application>Microsoft Office PowerPoint</Application>
  <PresentationFormat>Ekran Gösterisi (4:3)</PresentationFormat>
  <Paragraphs>95</Paragraphs>
  <Slides>30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30</vt:i4>
      </vt:variant>
    </vt:vector>
  </HeadingPairs>
  <TitlesOfParts>
    <vt:vector size="35" baseType="lpstr">
      <vt:lpstr>Arial</vt:lpstr>
      <vt:lpstr>Calibri</vt:lpstr>
      <vt:lpstr>Calibri Light</vt:lpstr>
      <vt:lpstr>Cambria Math</vt:lpstr>
      <vt:lpstr>Office Teması</vt:lpstr>
      <vt:lpstr>Segregation</vt:lpstr>
      <vt:lpstr>PowerPoint Sunusu</vt:lpstr>
      <vt:lpstr>PowerPoint Sunusu</vt:lpstr>
      <vt:lpstr>Microsegregation</vt:lpstr>
      <vt:lpstr>PowerPoint Sunusu</vt:lpstr>
      <vt:lpstr>PowerPoint Sunusu</vt:lpstr>
      <vt:lpstr>PowerPoint Sunusu</vt:lpstr>
      <vt:lpstr>PowerPoint Sunusu</vt:lpstr>
      <vt:lpstr>Grain boundary segregation </vt:lpstr>
      <vt:lpstr>PowerPoint Sunusu</vt:lpstr>
      <vt:lpstr>PowerPoint Sunusu</vt:lpstr>
      <vt:lpstr>PowerPoint Sunusu</vt:lpstr>
      <vt:lpstr>Macrosegregation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Freckle</vt:lpstr>
      <vt:lpstr>PowerPoint Sunusu</vt:lpstr>
      <vt:lpstr>Banding</vt:lpstr>
      <vt:lpstr>PowerPoint Sunusu</vt:lpstr>
      <vt:lpstr>Segregation patterns in ingots</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Segregation</dc:title>
  <dc:creator>Kerem</dc:creator>
  <cp:lastModifiedBy>PENCERE-PC</cp:lastModifiedBy>
  <cp:revision>41</cp:revision>
  <dcterms:created xsi:type="dcterms:W3CDTF">2020-12-08T08:04:26Z</dcterms:created>
  <dcterms:modified xsi:type="dcterms:W3CDTF">2021-10-11T12:23:40Z</dcterms:modified>
</cp:coreProperties>
</file>